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charts/chart1.xml" ContentType="application/vnd.openxmlformats-officedocument.drawingml.chart+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228"/>
  </p:notesMasterIdLst>
  <p:handoutMasterIdLst>
    <p:handoutMasterId r:id="rId229"/>
  </p:handoutMasterIdLst>
  <p:sldIdLst>
    <p:sldId id="257" r:id="rId3"/>
    <p:sldId id="354" r:id="rId4"/>
    <p:sldId id="412" r:id="rId5"/>
    <p:sldId id="716" r:id="rId6"/>
    <p:sldId id="569" r:id="rId7"/>
    <p:sldId id="607" r:id="rId8"/>
    <p:sldId id="570" r:id="rId9"/>
    <p:sldId id="572" r:id="rId10"/>
    <p:sldId id="571" r:id="rId11"/>
    <p:sldId id="1027" r:id="rId12"/>
    <p:sldId id="573" r:id="rId13"/>
    <p:sldId id="752" r:id="rId14"/>
    <p:sldId id="665" r:id="rId15"/>
    <p:sldId id="782" r:id="rId16"/>
    <p:sldId id="641" r:id="rId17"/>
    <p:sldId id="642" r:id="rId18"/>
    <p:sldId id="946" r:id="rId19"/>
    <p:sldId id="804" r:id="rId20"/>
    <p:sldId id="802" r:id="rId21"/>
    <p:sldId id="521" r:id="rId22"/>
    <p:sldId id="803" r:id="rId23"/>
    <p:sldId id="814" r:id="rId24"/>
    <p:sldId id="524" r:id="rId25"/>
    <p:sldId id="1029" r:id="rId26"/>
    <p:sldId id="1030" r:id="rId27"/>
    <p:sldId id="685" r:id="rId28"/>
    <p:sldId id="1006" r:id="rId29"/>
    <p:sldId id="848" r:id="rId30"/>
    <p:sldId id="751" r:id="rId31"/>
    <p:sldId id="750" r:id="rId32"/>
    <p:sldId id="644" r:id="rId33"/>
    <p:sldId id="525" r:id="rId34"/>
    <p:sldId id="922" r:id="rId35"/>
    <p:sldId id="528" r:id="rId36"/>
    <p:sldId id="924" r:id="rId37"/>
    <p:sldId id="903" r:id="rId38"/>
    <p:sldId id="852" r:id="rId39"/>
    <p:sldId id="781" r:id="rId40"/>
    <p:sldId id="1035" r:id="rId41"/>
    <p:sldId id="849" r:id="rId42"/>
    <p:sldId id="850" r:id="rId43"/>
    <p:sldId id="851" r:id="rId44"/>
    <p:sldId id="1005" r:id="rId45"/>
    <p:sldId id="663" r:id="rId46"/>
    <p:sldId id="688" r:id="rId47"/>
    <p:sldId id="647" r:id="rId48"/>
    <p:sldId id="664" r:id="rId49"/>
    <p:sldId id="689" r:id="rId50"/>
    <p:sldId id="875" r:id="rId51"/>
    <p:sldId id="531" r:id="rId52"/>
    <p:sldId id="923" r:id="rId53"/>
    <p:sldId id="695" r:id="rId54"/>
    <p:sldId id="1034" r:id="rId55"/>
    <p:sldId id="1032" r:id="rId56"/>
    <p:sldId id="715" r:id="rId57"/>
    <p:sldId id="1044" r:id="rId58"/>
    <p:sldId id="761" r:id="rId59"/>
    <p:sldId id="762" r:id="rId60"/>
    <p:sldId id="874" r:id="rId61"/>
    <p:sldId id="886" r:id="rId62"/>
    <p:sldId id="898" r:id="rId63"/>
    <p:sldId id="649" r:id="rId64"/>
    <p:sldId id="942" r:id="rId65"/>
    <p:sldId id="902" r:id="rId66"/>
    <p:sldId id="934" r:id="rId67"/>
    <p:sldId id="935" r:id="rId68"/>
    <p:sldId id="936" r:id="rId69"/>
    <p:sldId id="937" r:id="rId70"/>
    <p:sldId id="938" r:id="rId71"/>
    <p:sldId id="939" r:id="rId72"/>
    <p:sldId id="940" r:id="rId73"/>
    <p:sldId id="1010" r:id="rId74"/>
    <p:sldId id="967" r:id="rId75"/>
    <p:sldId id="896" r:id="rId76"/>
    <p:sldId id="697" r:id="rId77"/>
    <p:sldId id="853" r:id="rId78"/>
    <p:sldId id="554" r:id="rId79"/>
    <p:sldId id="661" r:id="rId80"/>
    <p:sldId id="943" r:id="rId81"/>
    <p:sldId id="1007" r:id="rId82"/>
    <p:sldId id="1036" r:id="rId83"/>
    <p:sldId id="567" r:id="rId84"/>
    <p:sldId id="944" r:id="rId85"/>
    <p:sldId id="526" r:id="rId86"/>
    <p:sldId id="742" r:id="rId87"/>
    <p:sldId id="1037" r:id="rId88"/>
    <p:sldId id="560" r:id="rId89"/>
    <p:sldId id="650" r:id="rId90"/>
    <p:sldId id="1017" r:id="rId91"/>
    <p:sldId id="1012" r:id="rId92"/>
    <p:sldId id="1014" r:id="rId93"/>
    <p:sldId id="1015" r:id="rId94"/>
    <p:sldId id="1018" r:id="rId95"/>
    <p:sldId id="559" r:id="rId96"/>
    <p:sldId id="487" r:id="rId97"/>
    <p:sldId id="484" r:id="rId98"/>
    <p:sldId id="690" r:id="rId99"/>
    <p:sldId id="743" r:id="rId100"/>
    <p:sldId id="816" r:id="rId101"/>
    <p:sldId id="827" r:id="rId102"/>
    <p:sldId id="485" r:id="rId103"/>
    <p:sldId id="744" r:id="rId104"/>
    <p:sldId id="745" r:id="rId105"/>
    <p:sldId id="765" r:id="rId106"/>
    <p:sldId id="746" r:id="rId107"/>
    <p:sldId id="854" r:id="rId108"/>
    <p:sldId id="859" r:id="rId109"/>
    <p:sldId id="855" r:id="rId110"/>
    <p:sldId id="856" r:id="rId111"/>
    <p:sldId id="860" r:id="rId112"/>
    <p:sldId id="857" r:id="rId113"/>
    <p:sldId id="858" r:id="rId114"/>
    <p:sldId id="784" r:id="rId115"/>
    <p:sldId id="890" r:id="rId116"/>
    <p:sldId id="892" r:id="rId117"/>
    <p:sldId id="891" r:id="rId118"/>
    <p:sldId id="1043" r:id="rId119"/>
    <p:sldId id="1011" r:id="rId120"/>
    <p:sldId id="1031" r:id="rId121"/>
    <p:sldId id="1003" r:id="rId122"/>
    <p:sldId id="1004" r:id="rId123"/>
    <p:sldId id="817" r:id="rId124"/>
    <p:sldId id="861" r:id="rId125"/>
    <p:sldId id="818" r:id="rId126"/>
    <p:sldId id="828" r:id="rId127"/>
    <p:sldId id="1019" r:id="rId128"/>
    <p:sldId id="1038" r:id="rId129"/>
    <p:sldId id="1041" r:id="rId130"/>
    <p:sldId id="786" r:id="rId131"/>
    <p:sldId id="819" r:id="rId132"/>
    <p:sldId id="977" r:id="rId133"/>
    <p:sldId id="979" r:id="rId134"/>
    <p:sldId id="982" r:id="rId135"/>
    <p:sldId id="983" r:id="rId136"/>
    <p:sldId id="984" r:id="rId137"/>
    <p:sldId id="787" r:id="rId138"/>
    <p:sldId id="820" r:id="rId139"/>
    <p:sldId id="788" r:id="rId140"/>
    <p:sldId id="789" r:id="rId141"/>
    <p:sldId id="899" r:id="rId142"/>
    <p:sldId id="862" r:id="rId143"/>
    <p:sldId id="790" r:id="rId144"/>
    <p:sldId id="832" r:id="rId145"/>
    <p:sldId id="846" r:id="rId146"/>
    <p:sldId id="864" r:id="rId147"/>
    <p:sldId id="968" r:id="rId148"/>
    <p:sldId id="969" r:id="rId149"/>
    <p:sldId id="970" r:id="rId150"/>
    <p:sldId id="971" r:id="rId151"/>
    <p:sldId id="972" r:id="rId152"/>
    <p:sldId id="973" r:id="rId153"/>
    <p:sldId id="974" r:id="rId154"/>
    <p:sldId id="976" r:id="rId155"/>
    <p:sldId id="783" r:id="rId156"/>
    <p:sldId id="791" r:id="rId157"/>
    <p:sldId id="833" r:id="rId158"/>
    <p:sldId id="834" r:id="rId159"/>
    <p:sldId id="900" r:id="rId160"/>
    <p:sldId id="947" r:id="rId161"/>
    <p:sldId id="948" r:id="rId162"/>
    <p:sldId id="949" r:id="rId163"/>
    <p:sldId id="958" r:id="rId164"/>
    <p:sldId id="950" r:id="rId165"/>
    <p:sldId id="952" r:id="rId166"/>
    <p:sldId id="955" r:id="rId167"/>
    <p:sldId id="956" r:id="rId168"/>
    <p:sldId id="961" r:id="rId169"/>
    <p:sldId id="959" r:id="rId170"/>
    <p:sldId id="960" r:id="rId171"/>
    <p:sldId id="962" r:id="rId172"/>
    <p:sldId id="835" r:id="rId173"/>
    <p:sldId id="836" r:id="rId174"/>
    <p:sldId id="837" r:id="rId175"/>
    <p:sldId id="844" r:id="rId176"/>
    <p:sldId id="838" r:id="rId177"/>
    <p:sldId id="839" r:id="rId178"/>
    <p:sldId id="840" r:id="rId179"/>
    <p:sldId id="843" r:id="rId180"/>
    <p:sldId id="845" r:id="rId181"/>
    <p:sldId id="763" r:id="rId182"/>
    <p:sldId id="963" r:id="rId183"/>
    <p:sldId id="964" r:id="rId184"/>
    <p:sldId id="965" r:id="rId185"/>
    <p:sldId id="966" r:id="rId186"/>
    <p:sldId id="929" r:id="rId187"/>
    <p:sldId id="876" r:id="rId188"/>
    <p:sldId id="880" r:id="rId189"/>
    <p:sldId id="884" r:id="rId190"/>
    <p:sldId id="881" r:id="rId191"/>
    <p:sldId id="792" r:id="rId192"/>
    <p:sldId id="793" r:id="rId193"/>
    <p:sldId id="794" r:id="rId194"/>
    <p:sldId id="999" r:id="rId195"/>
    <p:sldId id="822" r:id="rId196"/>
    <p:sldId id="821" r:id="rId197"/>
    <p:sldId id="651" r:id="rId198"/>
    <p:sldId id="662" r:id="rId199"/>
    <p:sldId id="766" r:id="rId200"/>
    <p:sldId id="652" r:id="rId201"/>
    <p:sldId id="1000" r:id="rId202"/>
    <p:sldId id="823" r:id="rId203"/>
    <p:sldId id="825" r:id="rId204"/>
    <p:sldId id="878" r:id="rId205"/>
    <p:sldId id="654" r:id="rId206"/>
    <p:sldId id="800" r:id="rId207"/>
    <p:sldId id="807" r:id="rId208"/>
    <p:sldId id="798" r:id="rId209"/>
    <p:sldId id="797" r:id="rId210"/>
    <p:sldId id="985" r:id="rId211"/>
    <p:sldId id="987" r:id="rId212"/>
    <p:sldId id="869" r:id="rId213"/>
    <p:sldId id="988" r:id="rId214"/>
    <p:sldId id="1042" r:id="rId215"/>
    <p:sldId id="1020" r:id="rId216"/>
    <p:sldId id="1021" r:id="rId217"/>
    <p:sldId id="1022" r:id="rId218"/>
    <p:sldId id="1023" r:id="rId219"/>
    <p:sldId id="1024" r:id="rId220"/>
    <p:sldId id="1025" r:id="rId221"/>
    <p:sldId id="996" r:id="rId222"/>
    <p:sldId id="826" r:id="rId223"/>
    <p:sldId id="895" r:id="rId224"/>
    <p:sldId id="992" r:id="rId225"/>
    <p:sldId id="995" r:id="rId226"/>
    <p:sldId id="414" r:id="rId227"/>
  </p:sldIdLst>
  <p:sldSz cx="9144000" cy="6858000" type="screen4x3"/>
  <p:notesSz cx="6858000" cy="9144000"/>
  <p:defaultTextStyle>
    <a:defPPr>
      <a:defRPr lang="it-IT"/>
    </a:defPPr>
    <a:lvl1pPr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1pPr>
    <a:lvl2pPr marL="4572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2pPr>
    <a:lvl3pPr marL="9144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3pPr>
    <a:lvl4pPr marL="13716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4pPr>
    <a:lvl5pPr marL="18288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p15="http://schemas.microsoft.com/office/powerpoint/2012/main">
        <p15:guide id="17" orient="horz" userDrawn="1">
          <p15:clr>
            <a:srgbClr val="A4A3A4"/>
          </p15:clr>
        </p15:guide>
        <p15:guide id="18" pos="113" userDrawn="1">
          <p15:clr>
            <a:srgbClr val="A4A3A4"/>
          </p15:clr>
        </p15:guide>
        <p15:guide id="19" orient="horz" pos="32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66FF"/>
    <a:srgbClr val="120D0E"/>
    <a:srgbClr val="0000FF"/>
    <a:srgbClr val="004D99"/>
    <a:srgbClr val="FF9900"/>
    <a:srgbClr val="00893D"/>
    <a:srgbClr val="000000"/>
    <a:srgbClr val="FFFFFF"/>
    <a:srgbClr val="F581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23" autoAdjust="0"/>
    <p:restoredTop sz="96283" autoAdjust="0"/>
  </p:normalViewPr>
  <p:slideViewPr>
    <p:cSldViewPr snapToGrid="0" showGuides="1">
      <p:cViewPr>
        <p:scale>
          <a:sx n="100" d="100"/>
          <a:sy n="100" d="100"/>
        </p:scale>
        <p:origin x="1914" y="264"/>
      </p:cViewPr>
      <p:guideLst>
        <p:guide orient="horz"/>
        <p:guide pos="113"/>
        <p:guide orient="horz" pos="32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21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tableStyles" Target="tableStyle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handoutMaster" Target="handoutMasters/handoutMaster1.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231"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F:\Ultrafemico\Research%20Projects\San%20Venanzo%20-%20Davide%20B.%20Faraone\Articolo%20da%20sottomettere\San%20Venanzo%20and%20IAP%2010-02-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4076357365706"/>
          <c:y val="3.7844112769486321E-2"/>
          <c:w val="0.84871399998540653"/>
          <c:h val="0.83756780402449693"/>
        </c:manualLayout>
      </c:layout>
      <c:scatterChart>
        <c:scatterStyle val="lineMarker"/>
        <c:varyColors val="0"/>
        <c:ser>
          <c:idx val="0"/>
          <c:order val="0"/>
          <c:tx>
            <c:v>Cupaello</c:v>
          </c:tx>
          <c:spPr>
            <a:ln w="25400" cap="rnd">
              <a:noFill/>
              <a:round/>
            </a:ln>
            <a:effectLst/>
          </c:spPr>
          <c:marker>
            <c:symbol val="diamond"/>
            <c:size val="8"/>
            <c:spPr>
              <a:solidFill>
                <a:srgbClr val="00B050"/>
              </a:solidFill>
              <a:ln w="9525">
                <a:solidFill>
                  <a:schemeClr val="bg1">
                    <a:lumMod val="50000"/>
                  </a:schemeClr>
                </a:solidFill>
              </a:ln>
              <a:effectLst/>
            </c:spPr>
          </c:marker>
          <c:xVal>
            <c:numRef>
              <c:f>IAP!$M$2:$M$26</c:f>
              <c:numCache>
                <c:formatCode>0.00</c:formatCode>
                <c:ptCount val="25"/>
                <c:pt idx="0">
                  <c:v>14.97</c:v>
                </c:pt>
                <c:pt idx="1">
                  <c:v>14.68</c:v>
                </c:pt>
                <c:pt idx="2">
                  <c:v>13.96</c:v>
                </c:pt>
                <c:pt idx="3">
                  <c:v>14.98</c:v>
                </c:pt>
                <c:pt idx="4">
                  <c:v>14.91</c:v>
                </c:pt>
                <c:pt idx="5">
                  <c:v>3.3</c:v>
                </c:pt>
                <c:pt idx="6">
                  <c:v>15.4</c:v>
                </c:pt>
                <c:pt idx="7">
                  <c:v>14.1</c:v>
                </c:pt>
                <c:pt idx="8">
                  <c:v>15.99</c:v>
                </c:pt>
                <c:pt idx="9">
                  <c:v>14.6</c:v>
                </c:pt>
                <c:pt idx="10">
                  <c:v>1.07</c:v>
                </c:pt>
                <c:pt idx="11">
                  <c:v>38.800000000000004</c:v>
                </c:pt>
                <c:pt idx="12">
                  <c:v>3.2800000000000002</c:v>
                </c:pt>
                <c:pt idx="13">
                  <c:v>13.6</c:v>
                </c:pt>
                <c:pt idx="14">
                  <c:v>33.1</c:v>
                </c:pt>
                <c:pt idx="15">
                  <c:v>11.13</c:v>
                </c:pt>
                <c:pt idx="17">
                  <c:v>32.020000000000003</c:v>
                </c:pt>
                <c:pt idx="18">
                  <c:v>31.9</c:v>
                </c:pt>
                <c:pt idx="20">
                  <c:v>35.5</c:v>
                </c:pt>
                <c:pt idx="21">
                  <c:v>15.4</c:v>
                </c:pt>
                <c:pt idx="22">
                  <c:v>14.1</c:v>
                </c:pt>
                <c:pt idx="24">
                  <c:v>15.26</c:v>
                </c:pt>
              </c:numCache>
            </c:numRef>
          </c:xVal>
          <c:yVal>
            <c:numRef>
              <c:f>IAP!$G$2:$G$26</c:f>
              <c:numCache>
                <c:formatCode>0.00</c:formatCode>
                <c:ptCount val="25"/>
                <c:pt idx="0">
                  <c:v>43.68</c:v>
                </c:pt>
                <c:pt idx="1">
                  <c:v>44.49</c:v>
                </c:pt>
                <c:pt idx="2">
                  <c:v>44.88</c:v>
                </c:pt>
                <c:pt idx="3">
                  <c:v>43.43</c:v>
                </c:pt>
                <c:pt idx="4">
                  <c:v>43.98</c:v>
                </c:pt>
                <c:pt idx="5">
                  <c:v>53.9</c:v>
                </c:pt>
                <c:pt idx="6">
                  <c:v>43.8</c:v>
                </c:pt>
                <c:pt idx="7">
                  <c:v>42.6</c:v>
                </c:pt>
                <c:pt idx="8">
                  <c:v>41.4</c:v>
                </c:pt>
                <c:pt idx="9">
                  <c:v>43.3</c:v>
                </c:pt>
                <c:pt idx="10">
                  <c:v>58</c:v>
                </c:pt>
                <c:pt idx="11">
                  <c:v>14.2</c:v>
                </c:pt>
                <c:pt idx="12">
                  <c:v>46.6</c:v>
                </c:pt>
                <c:pt idx="13">
                  <c:v>43.6</c:v>
                </c:pt>
                <c:pt idx="14">
                  <c:v>18.8</c:v>
                </c:pt>
                <c:pt idx="15">
                  <c:v>44.6</c:v>
                </c:pt>
                <c:pt idx="17">
                  <c:v>19.2</c:v>
                </c:pt>
                <c:pt idx="18">
                  <c:v>19.5</c:v>
                </c:pt>
                <c:pt idx="20">
                  <c:v>17.5</c:v>
                </c:pt>
                <c:pt idx="21">
                  <c:v>43.8</c:v>
                </c:pt>
                <c:pt idx="22">
                  <c:v>42.6</c:v>
                </c:pt>
                <c:pt idx="24">
                  <c:v>42.74</c:v>
                </c:pt>
              </c:numCache>
            </c:numRef>
          </c:yVal>
          <c:smooth val="0"/>
          <c:extLst>
            <c:ext xmlns:c16="http://schemas.microsoft.com/office/drawing/2014/chart" uri="{C3380CC4-5D6E-409C-BE32-E72D297353CC}">
              <c16:uniqueId val="{00000000-B468-47C0-9E06-73CDEF7B2A6E}"/>
            </c:ext>
          </c:extLst>
        </c:ser>
        <c:ser>
          <c:idx val="2"/>
          <c:order val="1"/>
          <c:tx>
            <c:v>Polino</c:v>
          </c:tx>
          <c:spPr>
            <a:ln w="25400" cap="rnd">
              <a:noFill/>
              <a:round/>
            </a:ln>
            <a:effectLst/>
          </c:spPr>
          <c:marker>
            <c:symbol val="square"/>
            <c:size val="7"/>
            <c:spPr>
              <a:solidFill>
                <a:srgbClr val="FF9933"/>
              </a:solidFill>
              <a:ln w="12700">
                <a:solidFill>
                  <a:schemeClr val="bg1">
                    <a:lumMod val="50000"/>
                  </a:schemeClr>
                </a:solidFill>
              </a:ln>
              <a:effectLst/>
            </c:spPr>
          </c:marker>
          <c:xVal>
            <c:numRef>
              <c:f>IAP!$M$51:$M$75</c:f>
              <c:numCache>
                <c:formatCode>General</c:formatCode>
                <c:ptCount val="25"/>
                <c:pt idx="0" formatCode="0.00">
                  <c:v>36.200000000000003</c:v>
                </c:pt>
                <c:pt idx="5" formatCode="0.00">
                  <c:v>37.620000000000012</c:v>
                </c:pt>
                <c:pt idx="6" formatCode="0.00">
                  <c:v>36.800000000000004</c:v>
                </c:pt>
                <c:pt idx="7" formatCode="0.00">
                  <c:v>34.15</c:v>
                </c:pt>
                <c:pt idx="8" formatCode="0.00">
                  <c:v>34.15</c:v>
                </c:pt>
                <c:pt idx="9" formatCode="0.00">
                  <c:v>33.520000000000003</c:v>
                </c:pt>
                <c:pt idx="12" formatCode="0.00">
                  <c:v>31.43</c:v>
                </c:pt>
                <c:pt idx="13" formatCode="0.00">
                  <c:v>34.21</c:v>
                </c:pt>
                <c:pt idx="14" formatCode="0.00">
                  <c:v>31.51</c:v>
                </c:pt>
                <c:pt idx="15" formatCode="0.00">
                  <c:v>39.690000000000012</c:v>
                </c:pt>
                <c:pt idx="16" formatCode="0.00">
                  <c:v>38.690000000000012</c:v>
                </c:pt>
                <c:pt idx="17" formatCode="0.00">
                  <c:v>31.9</c:v>
                </c:pt>
                <c:pt idx="18" formatCode="0.00">
                  <c:v>33.800000000000004</c:v>
                </c:pt>
                <c:pt idx="19" formatCode="0.00">
                  <c:v>31.2</c:v>
                </c:pt>
                <c:pt idx="20" formatCode="0.00">
                  <c:v>33.6</c:v>
                </c:pt>
                <c:pt idx="21" formatCode="0.00">
                  <c:v>33</c:v>
                </c:pt>
                <c:pt idx="22" formatCode="0.00">
                  <c:v>31.310000000000031</c:v>
                </c:pt>
                <c:pt idx="23" formatCode="0.00">
                  <c:v>32.56</c:v>
                </c:pt>
                <c:pt idx="24" formatCode="0.00">
                  <c:v>35.18</c:v>
                </c:pt>
              </c:numCache>
            </c:numRef>
          </c:xVal>
          <c:yVal>
            <c:numRef>
              <c:f>IAP!$G$51:$G$75</c:f>
              <c:numCache>
                <c:formatCode>General</c:formatCode>
                <c:ptCount val="25"/>
                <c:pt idx="0" formatCode="0.00">
                  <c:v>18.7</c:v>
                </c:pt>
                <c:pt idx="5" formatCode="0.00">
                  <c:v>16.97</c:v>
                </c:pt>
                <c:pt idx="6" formatCode="0.00">
                  <c:v>18.939999999999987</c:v>
                </c:pt>
                <c:pt idx="7" formatCode="0.00">
                  <c:v>19.5</c:v>
                </c:pt>
                <c:pt idx="8" formatCode="0.00">
                  <c:v>19.57</c:v>
                </c:pt>
                <c:pt idx="9" formatCode="0.00">
                  <c:v>21.99</c:v>
                </c:pt>
                <c:pt idx="12" formatCode="0.00">
                  <c:v>21.459999999999987</c:v>
                </c:pt>
                <c:pt idx="13" formatCode="0.00">
                  <c:v>19.510000000000005</c:v>
                </c:pt>
                <c:pt idx="14" formatCode="0.00">
                  <c:v>24.810000000000031</c:v>
                </c:pt>
                <c:pt idx="15" formatCode="0.00">
                  <c:v>15.12</c:v>
                </c:pt>
                <c:pt idx="16" formatCode="0.00">
                  <c:v>16.22</c:v>
                </c:pt>
                <c:pt idx="17" formatCode="0.00">
                  <c:v>24.7</c:v>
                </c:pt>
                <c:pt idx="18" formatCode="0.00">
                  <c:v>22.3</c:v>
                </c:pt>
                <c:pt idx="19" formatCode="0.00">
                  <c:v>19.899999999999999</c:v>
                </c:pt>
                <c:pt idx="20" formatCode="0.00">
                  <c:v>18.3</c:v>
                </c:pt>
                <c:pt idx="21" formatCode="0.00">
                  <c:v>16.5</c:v>
                </c:pt>
                <c:pt idx="22" formatCode="0.00">
                  <c:v>23.34</c:v>
                </c:pt>
                <c:pt idx="23" formatCode="0.00">
                  <c:v>20.52</c:v>
                </c:pt>
                <c:pt idx="24" formatCode="0.00">
                  <c:v>18.850000000000001</c:v>
                </c:pt>
              </c:numCache>
            </c:numRef>
          </c:yVal>
          <c:smooth val="0"/>
          <c:extLst>
            <c:ext xmlns:c16="http://schemas.microsoft.com/office/drawing/2014/chart" uri="{C3380CC4-5D6E-409C-BE32-E72D297353CC}">
              <c16:uniqueId val="{00000002-B468-47C0-9E06-73CDEF7B2A6E}"/>
            </c:ext>
          </c:extLst>
        </c:ser>
        <c:ser>
          <c:idx val="3"/>
          <c:order val="2"/>
          <c:tx>
            <c:v>Oricola-GdC</c:v>
          </c:tx>
          <c:spPr>
            <a:ln w="25400" cap="rnd">
              <a:noFill/>
              <a:round/>
            </a:ln>
            <a:effectLst/>
          </c:spPr>
          <c:marker>
            <c:symbol val="square"/>
            <c:size val="7"/>
            <c:spPr>
              <a:solidFill>
                <a:srgbClr val="FFFF00"/>
              </a:solidFill>
              <a:ln w="12700">
                <a:solidFill>
                  <a:schemeClr val="bg1">
                    <a:lumMod val="50000"/>
                  </a:schemeClr>
                </a:solidFill>
              </a:ln>
              <a:effectLst/>
            </c:spPr>
          </c:marker>
          <c:xVal>
            <c:numRef>
              <c:f>IAP!$M$76:$M$89</c:f>
              <c:numCache>
                <c:formatCode>0.00</c:formatCode>
                <c:ptCount val="14"/>
                <c:pt idx="0">
                  <c:v>15.4</c:v>
                </c:pt>
                <c:pt idx="1">
                  <c:v>13.4</c:v>
                </c:pt>
                <c:pt idx="2">
                  <c:v>9.01</c:v>
                </c:pt>
                <c:pt idx="3">
                  <c:v>8.33</c:v>
                </c:pt>
                <c:pt idx="4">
                  <c:v>11.83</c:v>
                </c:pt>
                <c:pt idx="5">
                  <c:v>4.38</c:v>
                </c:pt>
                <c:pt idx="6">
                  <c:v>6.01</c:v>
                </c:pt>
                <c:pt idx="7">
                  <c:v>18.38</c:v>
                </c:pt>
                <c:pt idx="8">
                  <c:v>28</c:v>
                </c:pt>
                <c:pt idx="9">
                  <c:v>10.5</c:v>
                </c:pt>
                <c:pt idx="10">
                  <c:v>16.5</c:v>
                </c:pt>
                <c:pt idx="11">
                  <c:v>18</c:v>
                </c:pt>
                <c:pt idx="12">
                  <c:v>16.899999999999999</c:v>
                </c:pt>
                <c:pt idx="13">
                  <c:v>17.100000000000001</c:v>
                </c:pt>
              </c:numCache>
            </c:numRef>
          </c:xVal>
          <c:yVal>
            <c:numRef>
              <c:f>IAP!$G$76:$G$89</c:f>
              <c:numCache>
                <c:formatCode>0.00</c:formatCode>
                <c:ptCount val="14"/>
                <c:pt idx="0">
                  <c:v>42.5</c:v>
                </c:pt>
                <c:pt idx="1">
                  <c:v>41.6</c:v>
                </c:pt>
                <c:pt idx="2">
                  <c:v>40.160000000000011</c:v>
                </c:pt>
                <c:pt idx="3">
                  <c:v>43.93</c:v>
                </c:pt>
                <c:pt idx="4">
                  <c:v>43.02</c:v>
                </c:pt>
                <c:pt idx="5">
                  <c:v>46</c:v>
                </c:pt>
                <c:pt idx="6">
                  <c:v>40.700000000000003</c:v>
                </c:pt>
                <c:pt idx="7">
                  <c:v>31</c:v>
                </c:pt>
                <c:pt idx="8">
                  <c:v>25.2</c:v>
                </c:pt>
                <c:pt idx="9">
                  <c:v>43.4</c:v>
                </c:pt>
                <c:pt idx="10">
                  <c:v>32.9</c:v>
                </c:pt>
                <c:pt idx="11">
                  <c:v>32.6</c:v>
                </c:pt>
                <c:pt idx="12">
                  <c:v>32.6</c:v>
                </c:pt>
                <c:pt idx="13">
                  <c:v>32.300000000000004</c:v>
                </c:pt>
              </c:numCache>
            </c:numRef>
          </c:yVal>
          <c:smooth val="0"/>
          <c:extLst>
            <c:ext xmlns:c16="http://schemas.microsoft.com/office/drawing/2014/chart" uri="{C3380CC4-5D6E-409C-BE32-E72D297353CC}">
              <c16:uniqueId val="{00000003-B468-47C0-9E06-73CDEF7B2A6E}"/>
            </c:ext>
          </c:extLst>
        </c:ser>
        <c:ser>
          <c:idx val="4"/>
          <c:order val="3"/>
          <c:tx>
            <c:v>San Venanzo</c:v>
          </c:tx>
          <c:spPr>
            <a:ln w="25400" cap="rnd">
              <a:noFill/>
              <a:round/>
            </a:ln>
            <a:effectLst/>
          </c:spPr>
          <c:marker>
            <c:symbol val="circle"/>
            <c:size val="8"/>
            <c:spPr>
              <a:solidFill>
                <a:srgbClr val="FF9999"/>
              </a:solidFill>
              <a:ln w="9525">
                <a:solidFill>
                  <a:schemeClr val="bg1">
                    <a:lumMod val="50000"/>
                  </a:schemeClr>
                </a:solidFill>
              </a:ln>
              <a:effectLst/>
            </c:spPr>
          </c:marker>
          <c:xVal>
            <c:numRef>
              <c:f>IAP!$M$90:$M$149</c:f>
              <c:numCache>
                <c:formatCode>0.00</c:formatCode>
                <c:ptCount val="50"/>
                <c:pt idx="0">
                  <c:v>18.850000000000001</c:v>
                </c:pt>
                <c:pt idx="1">
                  <c:v>17.88</c:v>
                </c:pt>
                <c:pt idx="2">
                  <c:v>15.5</c:v>
                </c:pt>
                <c:pt idx="3">
                  <c:v>15.67</c:v>
                </c:pt>
                <c:pt idx="4">
                  <c:v>15.21</c:v>
                </c:pt>
                <c:pt idx="6">
                  <c:v>15.11</c:v>
                </c:pt>
                <c:pt idx="7">
                  <c:v>15.73</c:v>
                </c:pt>
                <c:pt idx="8">
                  <c:v>15.61</c:v>
                </c:pt>
                <c:pt idx="9">
                  <c:v>15.62</c:v>
                </c:pt>
                <c:pt idx="10">
                  <c:v>15.64</c:v>
                </c:pt>
                <c:pt idx="11">
                  <c:v>2.5</c:v>
                </c:pt>
                <c:pt idx="12">
                  <c:v>4.7</c:v>
                </c:pt>
                <c:pt idx="13">
                  <c:v>7.5</c:v>
                </c:pt>
                <c:pt idx="14">
                  <c:v>5.0999999999999996</c:v>
                </c:pt>
                <c:pt idx="15">
                  <c:v>10.4</c:v>
                </c:pt>
                <c:pt idx="16">
                  <c:v>5.5</c:v>
                </c:pt>
                <c:pt idx="17">
                  <c:v>5.6</c:v>
                </c:pt>
                <c:pt idx="18">
                  <c:v>13.6</c:v>
                </c:pt>
                <c:pt idx="19">
                  <c:v>8.4</c:v>
                </c:pt>
                <c:pt idx="20">
                  <c:v>9.8000000000000007</c:v>
                </c:pt>
                <c:pt idx="21">
                  <c:v>15.2</c:v>
                </c:pt>
                <c:pt idx="22">
                  <c:v>15.8</c:v>
                </c:pt>
                <c:pt idx="25">
                  <c:v>12.8</c:v>
                </c:pt>
                <c:pt idx="34">
                  <c:v>17.600000000000001</c:v>
                </c:pt>
                <c:pt idx="36">
                  <c:v>17.670000000000005</c:v>
                </c:pt>
                <c:pt idx="37">
                  <c:v>18.2</c:v>
                </c:pt>
                <c:pt idx="38">
                  <c:v>20.100000000000001</c:v>
                </c:pt>
                <c:pt idx="41">
                  <c:v>14.8</c:v>
                </c:pt>
                <c:pt idx="42">
                  <c:v>16.23</c:v>
                </c:pt>
                <c:pt idx="43">
                  <c:v>16.25</c:v>
                </c:pt>
                <c:pt idx="44">
                  <c:v>18.130000000000031</c:v>
                </c:pt>
                <c:pt idx="45">
                  <c:v>17.82</c:v>
                </c:pt>
                <c:pt idx="46">
                  <c:v>13.8</c:v>
                </c:pt>
                <c:pt idx="47">
                  <c:v>12.5</c:v>
                </c:pt>
                <c:pt idx="49">
                  <c:v>15.69</c:v>
                </c:pt>
              </c:numCache>
            </c:numRef>
          </c:xVal>
          <c:yVal>
            <c:numRef>
              <c:f>IAP!$G$90:$G$149</c:f>
              <c:numCache>
                <c:formatCode>0.00</c:formatCode>
                <c:ptCount val="50"/>
                <c:pt idx="0">
                  <c:v>38.96</c:v>
                </c:pt>
                <c:pt idx="1">
                  <c:v>40.270000000000003</c:v>
                </c:pt>
                <c:pt idx="2">
                  <c:v>41.03</c:v>
                </c:pt>
                <c:pt idx="3">
                  <c:v>41.52</c:v>
                </c:pt>
                <c:pt idx="4">
                  <c:v>41.88</c:v>
                </c:pt>
                <c:pt idx="6">
                  <c:v>42.220000000000013</c:v>
                </c:pt>
                <c:pt idx="7">
                  <c:v>41.2</c:v>
                </c:pt>
                <c:pt idx="8">
                  <c:v>41.46</c:v>
                </c:pt>
                <c:pt idx="9">
                  <c:v>41.55</c:v>
                </c:pt>
                <c:pt idx="10">
                  <c:v>41.46</c:v>
                </c:pt>
                <c:pt idx="11">
                  <c:v>50.9</c:v>
                </c:pt>
                <c:pt idx="12">
                  <c:v>46.3</c:v>
                </c:pt>
                <c:pt idx="13">
                  <c:v>43.5</c:v>
                </c:pt>
                <c:pt idx="14">
                  <c:v>46.7</c:v>
                </c:pt>
                <c:pt idx="15">
                  <c:v>40.700000000000003</c:v>
                </c:pt>
                <c:pt idx="16">
                  <c:v>46</c:v>
                </c:pt>
                <c:pt idx="17">
                  <c:v>49.1</c:v>
                </c:pt>
                <c:pt idx="18">
                  <c:v>43.1</c:v>
                </c:pt>
                <c:pt idx="19">
                  <c:v>44.6</c:v>
                </c:pt>
                <c:pt idx="20">
                  <c:v>44</c:v>
                </c:pt>
                <c:pt idx="21">
                  <c:v>41.2</c:v>
                </c:pt>
                <c:pt idx="22">
                  <c:v>42</c:v>
                </c:pt>
                <c:pt idx="25">
                  <c:v>39.800000000000004</c:v>
                </c:pt>
                <c:pt idx="34">
                  <c:v>36.300000000000004</c:v>
                </c:pt>
                <c:pt idx="36">
                  <c:v>38.11</c:v>
                </c:pt>
                <c:pt idx="37">
                  <c:v>39.700000000000003</c:v>
                </c:pt>
                <c:pt idx="38">
                  <c:v>34.6</c:v>
                </c:pt>
                <c:pt idx="41">
                  <c:v>41</c:v>
                </c:pt>
                <c:pt idx="42">
                  <c:v>40.520000000000003</c:v>
                </c:pt>
                <c:pt idx="43">
                  <c:v>37.42</c:v>
                </c:pt>
                <c:pt idx="44">
                  <c:v>36.290000000000013</c:v>
                </c:pt>
                <c:pt idx="45">
                  <c:v>37.64</c:v>
                </c:pt>
                <c:pt idx="46">
                  <c:v>42.4</c:v>
                </c:pt>
                <c:pt idx="47">
                  <c:v>39.6</c:v>
                </c:pt>
                <c:pt idx="49">
                  <c:v>41.82</c:v>
                </c:pt>
              </c:numCache>
            </c:numRef>
          </c:yVal>
          <c:smooth val="0"/>
          <c:extLst>
            <c:ext xmlns:c16="http://schemas.microsoft.com/office/drawing/2014/chart" uri="{C3380CC4-5D6E-409C-BE32-E72D297353CC}">
              <c16:uniqueId val="{00000004-B468-47C0-9E06-73CDEF7B2A6E}"/>
            </c:ext>
          </c:extLst>
        </c:ser>
        <c:ser>
          <c:idx val="5"/>
          <c:order val="4"/>
          <c:tx>
            <c:v>San Venanzo (this study)</c:v>
          </c:tx>
          <c:spPr>
            <a:ln w="25400" cap="rnd">
              <a:noFill/>
              <a:round/>
            </a:ln>
            <a:effectLst/>
          </c:spPr>
          <c:marker>
            <c:symbol val="circle"/>
            <c:size val="10"/>
            <c:spPr>
              <a:solidFill>
                <a:srgbClr val="FF0000"/>
              </a:solidFill>
              <a:ln w="9525">
                <a:solidFill>
                  <a:schemeClr val="tx1"/>
                </a:solidFill>
              </a:ln>
              <a:effectLst/>
            </c:spPr>
          </c:marker>
          <c:xVal>
            <c:numRef>
              <c:f>IAP!$M$166:$M$172</c:f>
              <c:numCache>
                <c:formatCode>0.00</c:formatCode>
                <c:ptCount val="7"/>
                <c:pt idx="0">
                  <c:v>15.74</c:v>
                </c:pt>
                <c:pt idx="1">
                  <c:v>16.079999999999988</c:v>
                </c:pt>
                <c:pt idx="2">
                  <c:v>15.350000000000026</c:v>
                </c:pt>
                <c:pt idx="3">
                  <c:v>4.72</c:v>
                </c:pt>
                <c:pt idx="4">
                  <c:v>16.97</c:v>
                </c:pt>
                <c:pt idx="5">
                  <c:v>6.85</c:v>
                </c:pt>
                <c:pt idx="6">
                  <c:v>17.59</c:v>
                </c:pt>
              </c:numCache>
            </c:numRef>
          </c:xVal>
          <c:yVal>
            <c:numRef>
              <c:f>IAP!$G$166:$G$172</c:f>
              <c:numCache>
                <c:formatCode>0.00</c:formatCode>
                <c:ptCount val="7"/>
                <c:pt idx="0">
                  <c:v>41.1</c:v>
                </c:pt>
                <c:pt idx="1">
                  <c:v>41.15</c:v>
                </c:pt>
                <c:pt idx="2">
                  <c:v>41.95</c:v>
                </c:pt>
                <c:pt idx="3">
                  <c:v>46.78</c:v>
                </c:pt>
                <c:pt idx="4">
                  <c:v>41.46</c:v>
                </c:pt>
                <c:pt idx="5">
                  <c:v>45.08</c:v>
                </c:pt>
                <c:pt idx="6">
                  <c:v>37.370000000000005</c:v>
                </c:pt>
              </c:numCache>
            </c:numRef>
          </c:yVal>
          <c:smooth val="0"/>
          <c:extLst>
            <c:ext xmlns:c16="http://schemas.microsoft.com/office/drawing/2014/chart" uri="{C3380CC4-5D6E-409C-BE32-E72D297353CC}">
              <c16:uniqueId val="{00000005-B468-47C0-9E06-73CDEF7B2A6E}"/>
            </c:ext>
          </c:extLst>
        </c:ser>
        <c:ser>
          <c:idx val="1"/>
          <c:order val="5"/>
          <c:tx>
            <c:v>N Apennine marls</c:v>
          </c:tx>
          <c:spPr>
            <a:ln w="28575">
              <a:noFill/>
            </a:ln>
          </c:spPr>
          <c:marker>
            <c:symbol val="x"/>
            <c:size val="8"/>
            <c:spPr>
              <a:solidFill>
                <a:schemeClr val="tx1"/>
              </a:solidFill>
              <a:ln w="12700">
                <a:solidFill>
                  <a:schemeClr val="bg1"/>
                </a:solidFill>
              </a:ln>
            </c:spPr>
          </c:marker>
          <c:xVal>
            <c:numRef>
              <c:f>IAP!$M$196:$M$202</c:f>
              <c:numCache>
                <c:formatCode>0.00</c:formatCode>
                <c:ptCount val="7"/>
                <c:pt idx="0">
                  <c:v>25</c:v>
                </c:pt>
                <c:pt idx="1">
                  <c:v>24</c:v>
                </c:pt>
                <c:pt idx="2">
                  <c:v>25</c:v>
                </c:pt>
                <c:pt idx="3">
                  <c:v>21</c:v>
                </c:pt>
                <c:pt idx="4">
                  <c:v>23</c:v>
                </c:pt>
                <c:pt idx="5">
                  <c:v>20</c:v>
                </c:pt>
                <c:pt idx="6">
                  <c:v>21.459999999999987</c:v>
                </c:pt>
              </c:numCache>
            </c:numRef>
          </c:xVal>
          <c:yVal>
            <c:numRef>
              <c:f>IAP!$G$196:$G$202</c:f>
              <c:numCache>
                <c:formatCode>0.00</c:formatCode>
                <c:ptCount val="7"/>
                <c:pt idx="0">
                  <c:v>30</c:v>
                </c:pt>
                <c:pt idx="1">
                  <c:v>31</c:v>
                </c:pt>
                <c:pt idx="2">
                  <c:v>31</c:v>
                </c:pt>
                <c:pt idx="3">
                  <c:v>36</c:v>
                </c:pt>
                <c:pt idx="4">
                  <c:v>34</c:v>
                </c:pt>
                <c:pt idx="5">
                  <c:v>38</c:v>
                </c:pt>
                <c:pt idx="6">
                  <c:v>42.97</c:v>
                </c:pt>
              </c:numCache>
            </c:numRef>
          </c:yVal>
          <c:smooth val="0"/>
          <c:extLst>
            <c:ext xmlns:c16="http://schemas.microsoft.com/office/drawing/2014/chart" uri="{C3380CC4-5D6E-409C-BE32-E72D297353CC}">
              <c16:uniqueId val="{00000000-335F-41FA-8E72-C04B9C5ED6B2}"/>
            </c:ext>
          </c:extLst>
        </c:ser>
        <c:ser>
          <c:idx val="8"/>
          <c:order val="6"/>
          <c:tx>
            <c:v>C Apennine marly limestones</c:v>
          </c:tx>
          <c:spPr>
            <a:ln w="28575">
              <a:noFill/>
            </a:ln>
          </c:spPr>
          <c:marker>
            <c:symbol val="x"/>
            <c:size val="8"/>
            <c:spPr>
              <a:solidFill>
                <a:schemeClr val="bg1">
                  <a:lumMod val="50000"/>
                </a:schemeClr>
              </a:solidFill>
              <a:ln w="12700">
                <a:solidFill>
                  <a:schemeClr val="bg1"/>
                </a:solidFill>
              </a:ln>
            </c:spPr>
          </c:marker>
          <c:xVal>
            <c:numRef>
              <c:f>IAP!$M$190:$M$195</c:f>
              <c:numCache>
                <c:formatCode>0.00</c:formatCode>
                <c:ptCount val="6"/>
                <c:pt idx="0">
                  <c:v>56</c:v>
                </c:pt>
                <c:pt idx="1">
                  <c:v>50.2</c:v>
                </c:pt>
                <c:pt idx="2">
                  <c:v>48.3</c:v>
                </c:pt>
                <c:pt idx="3">
                  <c:v>51.7</c:v>
                </c:pt>
                <c:pt idx="4">
                  <c:v>53.7</c:v>
                </c:pt>
                <c:pt idx="5">
                  <c:v>47.8</c:v>
                </c:pt>
              </c:numCache>
            </c:numRef>
          </c:xVal>
          <c:yVal>
            <c:numRef>
              <c:f>IAP!$G$190:$G$195</c:f>
              <c:numCache>
                <c:formatCode>0.00</c:formatCode>
                <c:ptCount val="6"/>
                <c:pt idx="0">
                  <c:v>0.23</c:v>
                </c:pt>
                <c:pt idx="1">
                  <c:v>6.68</c:v>
                </c:pt>
                <c:pt idx="2">
                  <c:v>10.8</c:v>
                </c:pt>
                <c:pt idx="3">
                  <c:v>5.67</c:v>
                </c:pt>
                <c:pt idx="4">
                  <c:v>2.94</c:v>
                </c:pt>
                <c:pt idx="5">
                  <c:v>9.3800000000000008</c:v>
                </c:pt>
              </c:numCache>
            </c:numRef>
          </c:yVal>
          <c:smooth val="0"/>
          <c:extLst>
            <c:ext xmlns:c16="http://schemas.microsoft.com/office/drawing/2014/chart" uri="{C3380CC4-5D6E-409C-BE32-E72D297353CC}">
              <c16:uniqueId val="{00000001-335F-41FA-8E72-C04B9C5ED6B2}"/>
            </c:ext>
          </c:extLst>
        </c:ser>
        <c:ser>
          <c:idx val="6"/>
          <c:order val="7"/>
          <c:tx>
            <c:v>Calcare Massiccio</c:v>
          </c:tx>
          <c:spPr>
            <a:ln w="28575">
              <a:noFill/>
            </a:ln>
          </c:spPr>
          <c:marker>
            <c:symbol val="star"/>
            <c:size val="8"/>
            <c:spPr>
              <a:noFill/>
              <a:ln w="22225">
                <a:solidFill>
                  <a:srgbClr val="0000FF"/>
                </a:solidFill>
              </a:ln>
            </c:spPr>
          </c:marker>
          <c:xVal>
            <c:numRef>
              <c:f>IAP!$M$189</c:f>
              <c:numCache>
                <c:formatCode>General</c:formatCode>
                <c:ptCount val="1"/>
                <c:pt idx="0">
                  <c:v>54.77</c:v>
                </c:pt>
              </c:numCache>
            </c:numRef>
          </c:xVal>
          <c:yVal>
            <c:numRef>
              <c:f>IAP!$G$189</c:f>
              <c:numCache>
                <c:formatCode>General</c:formatCode>
                <c:ptCount val="1"/>
                <c:pt idx="0">
                  <c:v>1.0000000000000042E-2</c:v>
                </c:pt>
              </c:numCache>
            </c:numRef>
          </c:yVal>
          <c:smooth val="0"/>
          <c:extLst>
            <c:ext xmlns:c16="http://schemas.microsoft.com/office/drawing/2014/chart" uri="{C3380CC4-5D6E-409C-BE32-E72D297353CC}">
              <c16:uniqueId val="{00000000-20E8-4CCE-B4C6-8AEBFCC1DA1D}"/>
            </c:ext>
          </c:extLst>
        </c:ser>
        <c:ser>
          <c:idx val="7"/>
          <c:order val="8"/>
          <c:tx>
            <c:v>Avg. Ca-Carbonatite</c:v>
          </c:tx>
          <c:spPr>
            <a:ln w="28575">
              <a:noFill/>
            </a:ln>
          </c:spPr>
          <c:marker>
            <c:symbol val="plus"/>
            <c:size val="9"/>
            <c:spPr>
              <a:ln w="22225">
                <a:solidFill>
                  <a:srgbClr val="FF0000"/>
                </a:solidFill>
              </a:ln>
            </c:spPr>
          </c:marker>
          <c:xVal>
            <c:numRef>
              <c:f>IAP!$M$186</c:f>
              <c:numCache>
                <c:formatCode>0.00</c:formatCode>
                <c:ptCount val="1"/>
                <c:pt idx="0">
                  <c:v>49.120000000000012</c:v>
                </c:pt>
              </c:numCache>
            </c:numRef>
          </c:xVal>
          <c:yVal>
            <c:numRef>
              <c:f>IAP!$G$186</c:f>
              <c:numCache>
                <c:formatCode>0.00</c:formatCode>
                <c:ptCount val="1"/>
                <c:pt idx="0">
                  <c:v>2.72</c:v>
                </c:pt>
              </c:numCache>
            </c:numRef>
          </c:yVal>
          <c:smooth val="0"/>
          <c:extLst>
            <c:ext xmlns:c16="http://schemas.microsoft.com/office/drawing/2014/chart" uri="{C3380CC4-5D6E-409C-BE32-E72D297353CC}">
              <c16:uniqueId val="{00000002-335F-41FA-8E72-C04B9C5ED6B2}"/>
            </c:ext>
          </c:extLst>
        </c:ser>
        <c:ser>
          <c:idx val="9"/>
          <c:order val="9"/>
          <c:tx>
            <c:v>Avg. volc. Carbonatite (S&amp;al16)</c:v>
          </c:tx>
          <c:spPr>
            <a:ln w="28575">
              <a:noFill/>
            </a:ln>
          </c:spPr>
          <c:marker>
            <c:symbol val="x"/>
            <c:size val="7"/>
            <c:spPr>
              <a:ln w="22225">
                <a:solidFill>
                  <a:srgbClr val="FF0000"/>
                </a:solidFill>
              </a:ln>
            </c:spPr>
          </c:marker>
          <c:xVal>
            <c:numRef>
              <c:f>IAP!$M$187</c:f>
              <c:numCache>
                <c:formatCode>0.00</c:formatCode>
                <c:ptCount val="1"/>
                <c:pt idx="0">
                  <c:v>35.300000000000004</c:v>
                </c:pt>
              </c:numCache>
            </c:numRef>
          </c:xVal>
          <c:yVal>
            <c:numRef>
              <c:f>IAP!$G$187</c:f>
              <c:numCache>
                <c:formatCode>0.00</c:formatCode>
                <c:ptCount val="1"/>
                <c:pt idx="0">
                  <c:v>6.56</c:v>
                </c:pt>
              </c:numCache>
            </c:numRef>
          </c:yVal>
          <c:smooth val="0"/>
          <c:extLst>
            <c:ext xmlns:c16="http://schemas.microsoft.com/office/drawing/2014/chart" uri="{C3380CC4-5D6E-409C-BE32-E72D297353CC}">
              <c16:uniqueId val="{00000003-335F-41FA-8E72-C04B9C5ED6B2}"/>
            </c:ext>
          </c:extLst>
        </c:ser>
        <c:dLbls>
          <c:showLegendKey val="0"/>
          <c:showVal val="0"/>
          <c:showCatName val="0"/>
          <c:showSerName val="0"/>
          <c:showPercent val="0"/>
          <c:showBubbleSize val="0"/>
        </c:dLbls>
        <c:axId val="318688688"/>
        <c:axId val="317946952"/>
      </c:scatterChart>
      <c:valAx>
        <c:axId val="318688688"/>
        <c:scaling>
          <c:orientation val="minMax"/>
          <c:max val="6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CaO</a:t>
                </a:r>
                <a:endParaRPr lang="en-US" sz="1800" baseline="-25000"/>
              </a:p>
            </c:rich>
          </c:tx>
          <c:layout>
            <c:manualLayout>
              <c:xMode val="edge"/>
              <c:yMode val="edge"/>
              <c:x val="0.50063722771176611"/>
              <c:y val="0.93562606961786909"/>
            </c:manualLayout>
          </c:layout>
          <c:overlay val="0"/>
          <c:spPr>
            <a:noFill/>
            <a:ln>
              <a:noFill/>
            </a:ln>
            <a:effectLst/>
          </c:spPr>
        </c:title>
        <c:numFmt formatCode="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7946952"/>
        <c:crosses val="autoZero"/>
        <c:crossBetween val="midCat"/>
        <c:majorUnit val="5"/>
        <c:minorUnit val="1"/>
      </c:valAx>
      <c:valAx>
        <c:axId val="317946952"/>
        <c:scaling>
          <c:orientation val="minMax"/>
          <c:max val="6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SiO</a:t>
                </a:r>
                <a:r>
                  <a:rPr lang="en-US" sz="1800" baseline="-25000"/>
                  <a:t>2</a:t>
                </a:r>
              </a:p>
            </c:rich>
          </c:tx>
          <c:layout>
            <c:manualLayout>
              <c:xMode val="edge"/>
              <c:yMode val="edge"/>
              <c:x val="1.0417276534067791E-2"/>
              <c:y val="0.41914058142820887"/>
            </c:manualLayout>
          </c:layout>
          <c:overlay val="0"/>
          <c:spPr>
            <a:noFill/>
            <a:ln>
              <a:noFill/>
            </a:ln>
            <a:effectLst/>
          </c:spPr>
        </c:title>
        <c:numFmt formatCode="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18688688"/>
        <c:crosses val="autoZero"/>
        <c:crossBetween val="midCat"/>
      </c:valAx>
      <c:spPr>
        <a:noFill/>
        <a:ln w="12700">
          <a:solidFill>
            <a:schemeClr val="tx1"/>
          </a:solidFill>
        </a:ln>
        <a:effectLst/>
      </c:spPr>
    </c:plotArea>
    <c:legend>
      <c:legendPos val="tr"/>
      <c:layout>
        <c:manualLayout>
          <c:xMode val="edge"/>
          <c:yMode val="edge"/>
          <c:x val="0.62133752104674356"/>
          <c:y val="4.4825224167731846E-2"/>
          <c:w val="0.35348049041510848"/>
          <c:h val="0.42890080103938039"/>
        </c:manualLayout>
      </c:layout>
      <c:overlay val="1"/>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4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32A09C12-2F2C-42AC-89EE-D26E003A36FF}" type="slidenum">
              <a:rPr lang="en-GB"/>
              <a:pPr>
                <a:defRPr/>
              </a:pPr>
              <a:t>‹N›</a:t>
            </a:fld>
            <a:endParaRPr lang="en-GB"/>
          </a:p>
        </p:txBody>
      </p:sp>
    </p:spTree>
    <p:extLst>
      <p:ext uri="{BB962C8B-B14F-4D97-AF65-F5344CB8AC3E}">
        <p14:creationId xmlns:p14="http://schemas.microsoft.com/office/powerpoint/2010/main" val="2125279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67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F1148EE6-4E0E-49D9-8826-366AAF644905}" type="slidenum">
              <a:rPr lang="en-GB"/>
              <a:pPr>
                <a:defRPr/>
              </a:pPr>
              <a:t>‹N›</a:t>
            </a:fld>
            <a:endParaRPr lang="en-GB"/>
          </a:p>
        </p:txBody>
      </p:sp>
    </p:spTree>
    <p:extLst>
      <p:ext uri="{BB962C8B-B14F-4D97-AF65-F5344CB8AC3E}">
        <p14:creationId xmlns:p14="http://schemas.microsoft.com/office/powerpoint/2010/main" val="389725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A3BAADB-0D14-4328-A683-88AC30FA6452}" type="slidenum">
              <a:rPr lang="en-GB" smtClean="0"/>
              <a:pPr/>
              <a:t>1</a:t>
            </a:fld>
            <a:endParaRPr lang="en-GB"/>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7781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C4AD146E-73D0-4116-BFAC-B1590A595BC5}" type="slidenum">
              <a:rPr lang="en-GB" smtClean="0"/>
              <a:pPr/>
              <a:t>10</a:t>
            </a:fld>
            <a:endParaRPr lang="en-GB"/>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298753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8B2783E-9658-4C1F-8131-15BE8636CC47}" type="slidenum">
              <a:rPr lang="en-GB" sz="1200">
                <a:solidFill>
                  <a:schemeClr val="tx1"/>
                </a:solidFill>
                <a:effectLst/>
                <a:latin typeface="Arial" charset="0"/>
              </a:rPr>
              <a:pPr algn="r"/>
              <a:t>100</a:t>
            </a:fld>
            <a:endParaRPr lang="en-GB" sz="1200">
              <a:solidFill>
                <a:schemeClr val="tx1"/>
              </a:solidFill>
              <a:effectLst/>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065900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72A687AC-4BBA-4E27-B11F-24452CC10488}" type="slidenum">
              <a:rPr lang="en-GB" smtClean="0"/>
              <a:pPr/>
              <a:t>101</a:t>
            </a:fld>
            <a:endParaRPr lang="en-GB"/>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321566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A2B214E-F25F-4250-B059-8E20359ECE36}" type="slidenum">
              <a:rPr lang="en-GB" sz="1200">
                <a:solidFill>
                  <a:schemeClr val="tx1"/>
                </a:solidFill>
                <a:effectLst/>
                <a:latin typeface="Arial" charset="0"/>
              </a:rPr>
              <a:pPr algn="r"/>
              <a:t>102</a:t>
            </a:fld>
            <a:endParaRPr lang="en-GB" sz="1200">
              <a:solidFill>
                <a:schemeClr val="tx1"/>
              </a:solidFill>
              <a:effectLst/>
              <a:latin typeface="Arial" charset="0"/>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607850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6614752-48C8-4C34-ADBC-0EF0F68771DC}" type="slidenum">
              <a:rPr lang="en-GB" sz="1200">
                <a:solidFill>
                  <a:schemeClr val="tx1"/>
                </a:solidFill>
                <a:effectLst/>
                <a:latin typeface="Arial" charset="0"/>
              </a:rPr>
              <a:pPr algn="r"/>
              <a:t>103</a:t>
            </a:fld>
            <a:endParaRPr lang="en-GB" sz="1200">
              <a:solidFill>
                <a:schemeClr val="tx1"/>
              </a:solidFill>
              <a:effectLst/>
              <a:latin typeface="Arial"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535965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F5166E0-70A3-40F2-904D-BD2C78F6FEED}" type="slidenum">
              <a:rPr lang="en-GB" sz="1200">
                <a:solidFill>
                  <a:schemeClr val="tx1"/>
                </a:solidFill>
                <a:effectLst/>
                <a:latin typeface="Arial" charset="0"/>
              </a:rPr>
              <a:pPr algn="r"/>
              <a:t>104</a:t>
            </a:fld>
            <a:endParaRPr lang="en-GB" sz="1200">
              <a:solidFill>
                <a:schemeClr val="tx1"/>
              </a:solidFill>
              <a:effectLst/>
              <a:latin typeface="Arial"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501761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105</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898740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106</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1497364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107</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325542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108</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74089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109</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15625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1BC35DF6-A2EC-41EC-96D9-CFFE7D0DFE99}" type="slidenum">
              <a:rPr lang="en-GB" smtClean="0"/>
              <a:pPr/>
              <a:t>11</a:t>
            </a:fld>
            <a:endParaRPr lang="en-GB"/>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264224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110</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627289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111</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921152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3465CD6-1E40-4D89-8A5E-BDF391C29E85}" type="slidenum">
              <a:rPr lang="en-GB" sz="1200">
                <a:solidFill>
                  <a:schemeClr val="tx1"/>
                </a:solidFill>
                <a:effectLst/>
                <a:latin typeface="Arial" charset="0"/>
              </a:rPr>
              <a:pPr algn="r"/>
              <a:t>112</a:t>
            </a:fld>
            <a:endParaRPr lang="en-GB" sz="1200">
              <a:solidFill>
                <a:schemeClr val="tx1"/>
              </a:solidFill>
              <a:effectLst/>
              <a:latin typeface="Arial"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531390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113</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981337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114</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397343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115</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0423589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116</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759717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117</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753508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118</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732642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119</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89419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60CAB90-9257-480C-A372-36B1FCAFDBB2}" type="slidenum">
              <a:rPr lang="en-GB" sz="1200">
                <a:solidFill>
                  <a:schemeClr val="tx1"/>
                </a:solidFill>
                <a:effectLst/>
                <a:latin typeface="Arial" charset="0"/>
              </a:rPr>
              <a:pPr algn="r"/>
              <a:t>12</a:t>
            </a:fld>
            <a:endParaRPr lang="en-GB" sz="1200">
              <a:solidFill>
                <a:schemeClr val="tx1"/>
              </a:solidFill>
              <a:effectLst/>
              <a:latin typeface="Arial"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254811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120</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463659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121</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791041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122</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201566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123</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886269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124</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445680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125</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629078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0C5240-B29A-436C-9B21-58BEDBAF7394}" type="slidenum">
              <a:rPr lang="en-GB" smtClean="0"/>
              <a:pPr/>
              <a:t>126</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5556952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68A0AB62-577D-474D-B418-CFA117F4FE35}" type="slidenum">
              <a:rPr lang="en-GB" smtClean="0"/>
              <a:pPr/>
              <a:t>127</a:t>
            </a:fld>
            <a:endParaRPr lang="en-GB"/>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78416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68A0AB62-577D-474D-B418-CFA117F4FE35}" type="slidenum">
              <a:rPr lang="en-GB" smtClean="0"/>
              <a:pPr/>
              <a:t>128</a:t>
            </a:fld>
            <a:endParaRPr lang="en-GB"/>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911644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129</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9291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C7B809D5-8A37-4B68-AA44-AEB05A18CC51}" type="slidenum">
              <a:rPr lang="en-GB" smtClean="0"/>
              <a:pPr/>
              <a:t>13</a:t>
            </a:fld>
            <a:endParaRPr lang="en-GB"/>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039590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130</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966074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131</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302792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132</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699371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133</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937034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134</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572846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17C122EF-47F4-4E29-B984-B7E10A2137B1}" type="slidenum">
              <a:rPr lang="en-GB" smtClean="0"/>
              <a:pPr/>
              <a:t>135</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8436922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12ED7EE-A7F9-4C61-8109-832F762C6365}" type="slidenum">
              <a:rPr lang="en-GB" smtClean="0"/>
              <a:pPr/>
              <a:t>136</a:t>
            </a:fld>
            <a:endParaRPr lang="en-GB"/>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621671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12ED7EE-A7F9-4C61-8109-832F762C6365}" type="slidenum">
              <a:rPr lang="en-GB" smtClean="0"/>
              <a:pPr/>
              <a:t>137</a:t>
            </a:fld>
            <a:endParaRPr lang="en-GB"/>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9742665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E7DBA5E5-E97B-4963-843C-35E06A5D2E77}" type="slidenum">
              <a:rPr lang="en-GB" smtClean="0"/>
              <a:pPr/>
              <a:t>138</a:t>
            </a:fld>
            <a:endParaRPr lang="en-GB"/>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383990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610491E6-B79F-4E4B-B001-371FD4971FDA}" type="slidenum">
              <a:rPr lang="en-GB" smtClean="0"/>
              <a:pPr/>
              <a:t>139</a:t>
            </a:fld>
            <a:endParaRPr lang="en-GB"/>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32446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461B0075-0E90-4CA2-BEF8-A048D0E9C636}" type="slidenum">
              <a:rPr lang="en-GB" smtClean="0"/>
              <a:pPr/>
              <a:t>14</a:t>
            </a:fld>
            <a:endParaRPr lang="en-GB"/>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841364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140</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1526775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141</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338788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142</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152677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143</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428200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144</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7879325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145</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4484411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146</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9195149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147</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6567924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148</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108281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149</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49342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33298633-95CB-41CC-992B-58D53BBFC774}" type="slidenum">
              <a:rPr lang="en-GB" smtClean="0"/>
              <a:pPr/>
              <a:t>15</a:t>
            </a:fld>
            <a:endParaRPr lang="en-GB"/>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1271553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150</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6587871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151</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5631054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152</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5036826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6B058BF8-66F1-49C5-814B-2ABBDEC5FC41}" type="slidenum">
              <a:rPr lang="en-GB" smtClean="0"/>
              <a:pPr/>
              <a:t>153</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2835484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3286AA-4796-46C9-BA82-AD442C6A18D6}" type="slidenum">
              <a:rPr lang="en-GB" sz="1200">
                <a:solidFill>
                  <a:schemeClr val="tx1"/>
                </a:solidFill>
                <a:effectLst/>
                <a:latin typeface="Arial" charset="0"/>
              </a:rPr>
              <a:pPr algn="r"/>
              <a:t>154</a:t>
            </a:fld>
            <a:endParaRPr lang="en-GB" sz="1200">
              <a:solidFill>
                <a:schemeClr val="tx1"/>
              </a:solidFill>
              <a:effectLst/>
              <a:latin typeface="Arial"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0259516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155</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2238599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156</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9113567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157</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7157336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158</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7157336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159</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07801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9C0D0D58-BEAC-4B1F-AF23-AE449A1543E9}" type="slidenum">
              <a:rPr lang="en-GB" smtClean="0"/>
              <a:pPr/>
              <a:t>16</a:t>
            </a:fld>
            <a:endParaRPr lang="en-GB"/>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3537097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160</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820815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161</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1185334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162</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128108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163</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986984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164</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9151944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165</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0573649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166</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6577028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167</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sz="1200" b="0" i="0" u="none" strike="noStrike" kern="1200" baseline="0" dirty="0">
                <a:solidFill>
                  <a:schemeClr val="tx1"/>
                </a:solidFill>
                <a:latin typeface="Arial" charset="0"/>
                <a:ea typeface="+mn-ea"/>
                <a:cs typeface="+mn-cs"/>
              </a:rPr>
              <a:t>Conceptual framework for the origin of Cameroon line and NE Brazil magmatism. (a) Depth-temperature diagram and (b) schematic section through the lithosphere (L) and asthenosphere (A) for the initial conditions with lithosphere 100 km thick and a mantle potential temperature of 1300◦C. The peridotite solidus and its solidus in the presence of CO2are from Dasgupta and Hirschmann (2010). Small-degree carbonate melt, formed by reaction between CO2and clinopyroxene, will be present in lherzolite mantle where the geotherm oversteps the peridotite +CO2solidus and will percolate upwards (red arrow) to enrich the lower lithospheric mantle and underlying asthenosphere (pink). Convective overturn restricts build-up of carbonate melt in the asthenosphere. (c, d) The effects of lithospheric thickening to 200 km accompanying the assembly of Gondwana from 870–550 Ma. (e, f) Over time the thickened lithosphere warms by conduction and, in the enriched parts, by radioactive decay, and its lower part converts to asthenosphere. The formation and percolation of new carbonate melt in the converted lithosphere is inhibited by its composition which becomes increasingly depleted (</a:t>
            </a:r>
            <a:r>
              <a:rPr lang="en-US" sz="1200" b="0" i="0" u="none" strike="noStrike" kern="1200" baseline="0" dirty="0" err="1">
                <a:solidFill>
                  <a:schemeClr val="tx1"/>
                </a:solidFill>
                <a:latin typeface="Arial" charset="0"/>
                <a:ea typeface="+mn-ea"/>
                <a:cs typeface="+mn-cs"/>
              </a:rPr>
              <a:t>harzburgitic</a:t>
            </a:r>
            <a:r>
              <a:rPr lang="en-US" sz="1200" b="0" i="0" u="none" strike="noStrike" kern="1200" baseline="0" dirty="0">
                <a:solidFill>
                  <a:schemeClr val="tx1"/>
                </a:solidFill>
                <a:latin typeface="Arial" charset="0"/>
                <a:ea typeface="+mn-ea"/>
                <a:cs typeface="+mn-cs"/>
              </a:rPr>
              <a:t>) upwards (Griffin et al., 2009). The carbonate-enriched layer is therefore isolated within the new asthenosphere (f) and is held in place by buoyancy and prevented from dispersing by adjacent lithospheric blocks. (g) Continental breakup at 105 Ma is accompanied by the formation of the Benue trough and its continuation in NE Brazil, creating regions of thinner lithosphere that will provide the locus of future magmatism. (h) Subsequent seafloor spreading creates new oceanic lithosphere (blue). The carbonate-enriched asthenosphere must be sufficiently viscous for it to remain attached to the overlying plates as they drift apart. It drains slowly out from beneath the continental lithosphere and melts beneath regions of thinner continental and oceanic lithosphere, leading to the formation of the Cameroon line and NE Brazil magmatic provinces from ∼65 and ∼52 Ma, respectively. The isolation and viscosity of the enriched layer of asthenosphere (f) accounts for the ∼40 </a:t>
            </a:r>
            <a:r>
              <a:rPr lang="en-US" sz="1200" b="0" i="0" u="none" strike="noStrike" kern="1200" baseline="0" dirty="0" err="1">
                <a:solidFill>
                  <a:schemeClr val="tx1"/>
                </a:solidFill>
                <a:latin typeface="Arial" charset="0"/>
                <a:ea typeface="+mn-ea"/>
                <a:cs typeface="+mn-cs"/>
              </a:rPr>
              <a:t>m.y</a:t>
            </a:r>
            <a:r>
              <a:rPr lang="en-US" sz="1200" b="0" i="0" u="none" strike="noStrike" kern="1200" baseline="0" dirty="0">
                <a:solidFill>
                  <a:schemeClr val="tx1"/>
                </a:solidFill>
                <a:latin typeface="Arial" charset="0"/>
                <a:ea typeface="+mn-ea"/>
                <a:cs typeface="+mn-cs"/>
              </a:rPr>
              <a:t>. delay between the start of seafloor spreading and the onset of CL and NEB magmatism.</a:t>
            </a:r>
            <a:endParaRPr lang="en-GB" dirty="0"/>
          </a:p>
        </p:txBody>
      </p:sp>
    </p:spTree>
    <p:extLst>
      <p:ext uri="{BB962C8B-B14F-4D97-AF65-F5344CB8AC3E}">
        <p14:creationId xmlns:p14="http://schemas.microsoft.com/office/powerpoint/2010/main" val="22023770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168</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1146757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169</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7701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9C0D0D58-BEAC-4B1F-AF23-AE449A1543E9}" type="slidenum">
              <a:rPr lang="en-GB" smtClean="0"/>
              <a:pPr/>
              <a:t>17</a:t>
            </a:fld>
            <a:endParaRPr lang="en-GB"/>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195763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A51967-BABC-462D-A9D4-9093ECD7AC3D}" type="slidenum">
              <a:rPr lang="en-GB" sz="1200">
                <a:solidFill>
                  <a:schemeClr val="tx1"/>
                </a:solidFill>
                <a:effectLst/>
                <a:latin typeface="Arial" charset="0"/>
              </a:rPr>
              <a:pPr algn="r"/>
              <a:t>170</a:t>
            </a:fld>
            <a:endParaRPr lang="en-GB" sz="1200">
              <a:solidFill>
                <a:schemeClr val="tx1"/>
              </a:solidFill>
              <a:effectLst/>
              <a:latin typeface="Arial"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0673784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p:txBody>
          <a:bodyPr/>
          <a:lstStyle/>
          <a:p>
            <a:pPr>
              <a:defRPr/>
            </a:pPr>
            <a:fld id="{9A434112-0E06-4756-A69F-C8ABA25153DF}" type="slidenum">
              <a:rPr lang="en-GB" smtClean="0"/>
              <a:pPr>
                <a:defRPr/>
              </a:pPr>
              <a:t>171</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1661272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p:txBody>
          <a:bodyPr/>
          <a:lstStyle/>
          <a:p>
            <a:pPr>
              <a:defRPr/>
            </a:pPr>
            <a:fld id="{A3FB910D-5F22-4520-9330-695E635640C0}" type="slidenum">
              <a:rPr lang="en-GB" smtClean="0"/>
              <a:pPr>
                <a:defRPr/>
              </a:pPr>
              <a:t>172</a:t>
            </a:fld>
            <a:endParaRPr lang="en-GB"/>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7618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p:txBody>
          <a:bodyPr/>
          <a:lstStyle/>
          <a:p>
            <a:pPr>
              <a:defRPr/>
            </a:pPr>
            <a:fld id="{E5F8F958-D11C-4CA4-85B1-253FB85F69E0}" type="slidenum">
              <a:rPr lang="en-GB" smtClean="0"/>
              <a:pPr>
                <a:defRPr/>
              </a:pPr>
              <a:t>173</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37033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p:txBody>
          <a:bodyPr/>
          <a:lstStyle/>
          <a:p>
            <a:pPr>
              <a:defRPr/>
            </a:pPr>
            <a:fld id="{E5F8F958-D11C-4CA4-85B1-253FB85F69E0}" type="slidenum">
              <a:rPr lang="en-GB" smtClean="0"/>
              <a:pPr>
                <a:defRPr/>
              </a:pPr>
              <a:t>174</a:t>
            </a:fld>
            <a:endParaRPr lang="en-GB"/>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0572314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p:txBody>
          <a:bodyPr/>
          <a:lstStyle/>
          <a:p>
            <a:pPr>
              <a:defRPr/>
            </a:pPr>
            <a:fld id="{F1B436FC-81A2-4CB9-95FB-2F0166689891}" type="slidenum">
              <a:rPr lang="en-GB" smtClean="0"/>
              <a:pPr>
                <a:defRPr/>
              </a:pPr>
              <a:t>175</a:t>
            </a:fld>
            <a:endParaRPr lang="en-GB"/>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7294951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p:txBody>
          <a:bodyPr/>
          <a:lstStyle/>
          <a:p>
            <a:pPr>
              <a:defRPr/>
            </a:pPr>
            <a:fld id="{AEE1E2FF-3D05-4930-8F73-554F11BFD001}" type="slidenum">
              <a:rPr lang="en-GB" smtClean="0"/>
              <a:pPr>
                <a:defRPr/>
              </a:pPr>
              <a:t>176</a:t>
            </a:fld>
            <a:endParaRPr lang="en-GB"/>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2802056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p:txBody>
          <a:bodyPr/>
          <a:lstStyle/>
          <a:p>
            <a:pPr>
              <a:defRPr/>
            </a:pPr>
            <a:fld id="{ED739BB6-0323-4B17-BC80-D59640438874}" type="slidenum">
              <a:rPr lang="en-GB" smtClean="0"/>
              <a:pPr>
                <a:defRPr/>
              </a:pPr>
              <a:t>177</a:t>
            </a:fld>
            <a:endParaRPr lang="en-GB"/>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4925112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178</a:t>
            </a:fld>
            <a:endParaRPr lang="en-GB"/>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8046834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179</a:t>
            </a:fld>
            <a:endParaRPr lang="en-GB"/>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21132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488A3EC5-9418-4D8E-AC06-BB15A2F4F251}" type="slidenum">
              <a:rPr lang="en-GB" smtClean="0"/>
              <a:pPr/>
              <a:t>18</a:t>
            </a:fld>
            <a:endParaRPr lang="en-GB"/>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2734040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180</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5244631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181</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2763294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182</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7233818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183</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7237009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EB32BF-4B69-4DD3-B7B0-AF2DC3831569}" type="slidenum">
              <a:rPr lang="en-GB" sz="1200">
                <a:solidFill>
                  <a:schemeClr val="tx1"/>
                </a:solidFill>
                <a:effectLst/>
                <a:latin typeface="Arial" charset="0"/>
              </a:rPr>
              <a:pPr algn="r"/>
              <a:t>184</a:t>
            </a:fld>
            <a:endParaRPr lang="en-GB" sz="1200">
              <a:solidFill>
                <a:schemeClr val="tx1"/>
              </a:solidFill>
              <a:effectLst/>
              <a:latin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4782501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185</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9648632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186</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8854093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187</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912745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188</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9839287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189</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37697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EF66C89B-18B3-4193-9B38-C95F1A7342A1}" type="slidenum">
              <a:rPr lang="en-GB" smtClean="0"/>
              <a:pPr/>
              <a:t>19</a:t>
            </a:fld>
            <a:endParaRPr lang="en-GB"/>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5354087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1AC134-2231-49D4-B5A7-E2C2D0AF11FA}" type="slidenum">
              <a:rPr lang="en-GB" sz="1200">
                <a:solidFill>
                  <a:schemeClr val="tx1"/>
                </a:solidFill>
                <a:effectLst/>
                <a:latin typeface="Arial" charset="0"/>
              </a:rPr>
              <a:pPr algn="r"/>
              <a:t>190</a:t>
            </a:fld>
            <a:endParaRPr lang="en-GB" sz="1200">
              <a:solidFill>
                <a:schemeClr val="tx1"/>
              </a:solidFill>
              <a:effectLst/>
              <a:latin typeface="Arial"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8344009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F47883D-38C6-46C3-AE05-B99977AF38F4}" type="slidenum">
              <a:rPr lang="en-GB" sz="1200">
                <a:solidFill>
                  <a:schemeClr val="tx1"/>
                </a:solidFill>
                <a:effectLst/>
                <a:latin typeface="Arial" charset="0"/>
              </a:rPr>
              <a:pPr algn="r"/>
              <a:t>191</a:t>
            </a:fld>
            <a:endParaRPr lang="en-GB" sz="1200">
              <a:solidFill>
                <a:schemeClr val="tx1"/>
              </a:solidFill>
              <a:effectLst/>
              <a:latin typeface="Arial"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7095874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C16FC59-07A4-4214-8988-3A2110A5CCD9}" type="slidenum">
              <a:rPr lang="en-GB" sz="1200">
                <a:solidFill>
                  <a:schemeClr val="tx1"/>
                </a:solidFill>
                <a:effectLst/>
                <a:latin typeface="Arial" charset="0"/>
              </a:rPr>
              <a:pPr algn="r"/>
              <a:t>192</a:t>
            </a:fld>
            <a:endParaRPr lang="en-GB" sz="1200">
              <a:solidFill>
                <a:schemeClr val="tx1"/>
              </a:solidFill>
              <a:effectLst/>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5286742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C16FC59-07A4-4214-8988-3A2110A5CCD9}" type="slidenum">
              <a:rPr lang="en-GB" sz="1200">
                <a:solidFill>
                  <a:schemeClr val="tx1"/>
                </a:solidFill>
                <a:effectLst/>
                <a:latin typeface="Arial" charset="0"/>
              </a:rPr>
              <a:pPr algn="r"/>
              <a:t>193</a:t>
            </a:fld>
            <a:endParaRPr lang="en-GB" sz="1200">
              <a:solidFill>
                <a:schemeClr val="tx1"/>
              </a:solidFill>
              <a:effectLst/>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1299091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C16FC59-07A4-4214-8988-3A2110A5CCD9}" type="slidenum">
              <a:rPr lang="en-GB" sz="1200">
                <a:solidFill>
                  <a:schemeClr val="tx1"/>
                </a:solidFill>
                <a:effectLst/>
                <a:latin typeface="Arial" charset="0"/>
              </a:rPr>
              <a:pPr algn="r"/>
              <a:t>194</a:t>
            </a:fld>
            <a:endParaRPr lang="en-GB" sz="1200">
              <a:solidFill>
                <a:schemeClr val="tx1"/>
              </a:solidFill>
              <a:effectLst/>
              <a:latin typeface="Arial"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00743025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195</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2291051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1AB58EDD-7B28-4BC4-84A9-4DB82402964E}" type="slidenum">
              <a:rPr lang="en-GB" smtClean="0"/>
              <a:pPr/>
              <a:t>196</a:t>
            </a:fld>
            <a:endParaRPr lang="en-GB"/>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9360135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53547907-2A52-4A28-A5D4-0709A6871D59}" type="slidenum">
              <a:rPr lang="en-GB" smtClean="0"/>
              <a:pPr/>
              <a:t>197</a:t>
            </a:fld>
            <a:endParaRPr lang="en-GB"/>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9449921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88AE24-5373-4AC3-98AC-580C62221559}" type="slidenum">
              <a:rPr lang="en-GB" sz="1200">
                <a:solidFill>
                  <a:schemeClr val="tx1"/>
                </a:solidFill>
                <a:effectLst/>
                <a:latin typeface="Arial" charset="0"/>
              </a:rPr>
              <a:pPr algn="r"/>
              <a:t>198</a:t>
            </a:fld>
            <a:endParaRPr lang="en-GB" sz="1200">
              <a:solidFill>
                <a:schemeClr val="tx1"/>
              </a:solidFill>
              <a:effectLst/>
              <a:latin typeface="Arial"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6532134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199</a:t>
            </a:fld>
            <a:endParaRPr lang="en-GB"/>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97503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28ED7CA-6923-44DF-93B7-AA4B715574FD}" type="slidenum">
              <a:rPr lang="en-GB" smtClean="0"/>
              <a:pPr/>
              <a:t>2</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30141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3D82EA46-0CBA-4C19-9E77-F0A77CADA9A8}" type="slidenum">
              <a:rPr lang="en-GB" smtClean="0"/>
              <a:pPr/>
              <a:t>20</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4250760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200</a:t>
            </a:fld>
            <a:endParaRPr lang="en-GB"/>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4807457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201</a:t>
            </a:fld>
            <a:endParaRPr lang="en-GB"/>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7293057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202</a:t>
            </a:fld>
            <a:endParaRPr lang="en-GB"/>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7734403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58A15883-DBB3-47CB-901C-35D92770E964}" type="slidenum">
              <a:rPr lang="en-GB" smtClean="0"/>
              <a:pPr/>
              <a:t>203</a:t>
            </a:fld>
            <a:endParaRPr lang="en-GB"/>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8962368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3A017BAA-97A9-44B6-A849-744C91126194}" type="slidenum">
              <a:rPr lang="en-GB" smtClean="0"/>
              <a:pPr/>
              <a:t>204</a:t>
            </a:fld>
            <a:endParaRPr lang="en-GB"/>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2053092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8880AB70-3B1F-472B-A745-62390EF490FC}" type="slidenum">
              <a:rPr lang="en-GB" smtClean="0"/>
              <a:pPr/>
              <a:t>205</a:t>
            </a:fld>
            <a:endParaRPr lang="en-GB"/>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8143321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EDFFB5E-4608-4AE8-B722-8368FB74FD6B}" type="slidenum">
              <a:rPr lang="en-GB" sz="1200">
                <a:solidFill>
                  <a:schemeClr val="tx1"/>
                </a:solidFill>
                <a:effectLst/>
                <a:latin typeface="Arial" charset="0"/>
              </a:rPr>
              <a:pPr algn="r"/>
              <a:t>206</a:t>
            </a:fld>
            <a:endParaRPr lang="en-GB" sz="1200">
              <a:solidFill>
                <a:schemeClr val="tx1"/>
              </a:solidFill>
              <a:effectLst/>
              <a:latin typeface="Arial" charset="0"/>
            </a:endParaRPr>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3451692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207</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5970325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BECEFCD0-E594-4102-B099-BCA2F9C58153}" type="slidenum">
              <a:rPr lang="en-GB" smtClean="0"/>
              <a:pPr/>
              <a:t>208</a:t>
            </a:fld>
            <a:endParaRPr lang="en-GB"/>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2729391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BECEFCD0-E594-4102-B099-BCA2F9C58153}" type="slidenum">
              <a:rPr lang="en-GB" smtClean="0"/>
              <a:pPr/>
              <a:t>209</a:t>
            </a:fld>
            <a:endParaRPr lang="en-GB"/>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84627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2BA385D4-6A1C-4F0D-BDCD-694BBC582281}" type="slidenum">
              <a:rPr lang="en-GB" smtClean="0"/>
              <a:pPr/>
              <a:t>21</a:t>
            </a:fld>
            <a:endParaRPr lang="en-GB"/>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14946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BECEFCD0-E594-4102-B099-BCA2F9C58153}" type="slidenum">
              <a:rPr lang="en-GB" smtClean="0"/>
              <a:pPr/>
              <a:t>210</a:t>
            </a:fld>
            <a:endParaRPr lang="en-GB"/>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739834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8C403F0-0AA6-439A-A4E3-BC8803539F2A}" type="slidenum">
              <a:rPr lang="en-GB" smtClean="0"/>
              <a:pPr>
                <a:defRPr/>
              </a:pPr>
              <a:t>211</a:t>
            </a:fld>
            <a:endParaRPr lang="en-GB"/>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8654879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p:txBody>
          <a:bodyPr/>
          <a:lstStyle/>
          <a:p>
            <a:pPr>
              <a:defRPr/>
            </a:pPr>
            <a:fld id="{E18B931E-43F6-4E6D-98C3-F760E3C86CB0}" type="slidenum">
              <a:rPr lang="en-GB" smtClean="0"/>
              <a:pPr>
                <a:defRPr/>
              </a:pPr>
              <a:t>212</a:t>
            </a:fld>
            <a:endParaRPr lang="en-GB"/>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3597693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213</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342312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214</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7994637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215</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1409601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216</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0640523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217</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8280190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218</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2893176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219</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74018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2BA385D4-6A1C-4F0D-BDCD-694BBC582281}" type="slidenum">
              <a:rPr lang="en-GB" smtClean="0"/>
              <a:pPr/>
              <a:t>22</a:t>
            </a:fld>
            <a:endParaRPr lang="en-GB"/>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8753509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BDFC0974-743F-4878-94FB-15FB4551E208}" type="slidenum">
              <a:rPr lang="en-GB" smtClean="0"/>
              <a:pPr>
                <a:defRPr/>
              </a:pPr>
              <a:t>220</a:t>
            </a:fld>
            <a:endParaRPr lang="en-GB"/>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7664706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221</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1839114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222</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1839114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223</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19532308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63A672E-D535-4D8D-9BE0-E1240763EC64}" type="slidenum">
              <a:rPr lang="en-GB" smtClean="0"/>
              <a:pPr/>
              <a:t>224</a:t>
            </a:fld>
            <a:endParaRPr lang="en-GB"/>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7988257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970CE80A-7A96-4644-A188-442D7B70D53B}" type="slidenum">
              <a:rPr lang="en-GB" smtClean="0"/>
              <a:pPr/>
              <a:t>225</a:t>
            </a:fld>
            <a:endParaRPr lang="en-GB"/>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5378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0FF0B0A8-2A58-4D41-8EC8-BE9DAD080155}" type="slidenum">
              <a:rPr lang="en-GB" smtClean="0"/>
              <a:pPr/>
              <a:t>23</a:t>
            </a:fld>
            <a:endParaRPr lang="en-GB"/>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28229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B6D0BB7-08C3-4D5F-90E4-945DAA506DC8}" type="slidenum">
              <a:rPr lang="en-GB" smtClean="0"/>
              <a:pPr/>
              <a:t>24</a:t>
            </a:fld>
            <a:endParaRPr lang="en-GB"/>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77030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B6D0BB7-08C3-4D5F-90E4-945DAA506DC8}" type="slidenum">
              <a:rPr lang="en-GB" smtClean="0"/>
              <a:pPr/>
              <a:t>25</a:t>
            </a:fld>
            <a:endParaRPr lang="en-GB"/>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77030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38A7ACB1-D92E-4C74-BD06-E4F16EDCD0FA}" type="slidenum">
              <a:rPr lang="en-GB" smtClean="0"/>
              <a:pPr/>
              <a:t>26</a:t>
            </a:fld>
            <a:endParaRPr lang="en-GB"/>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4864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38A7ACB1-D92E-4C74-BD06-E4F16EDCD0FA}" type="slidenum">
              <a:rPr lang="en-GB" smtClean="0"/>
              <a:pPr/>
              <a:t>27</a:t>
            </a:fld>
            <a:endParaRPr lang="en-GB"/>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96603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CEEB4B-DCC1-4915-9990-732D2726D67A}" type="slidenum">
              <a:rPr lang="en-GB" sz="1200">
                <a:solidFill>
                  <a:schemeClr val="tx1"/>
                </a:solidFill>
                <a:effectLst/>
                <a:latin typeface="Arial" charset="0"/>
              </a:rPr>
              <a:pPr algn="r"/>
              <a:t>28</a:t>
            </a:fld>
            <a:endParaRPr lang="en-GB" sz="1200">
              <a:solidFill>
                <a:schemeClr val="tx1"/>
              </a:solidFill>
              <a:effectLst/>
              <a:latin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09616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EF62AEC-D20C-4DEB-929F-31272E44BF6D}" type="slidenum">
              <a:rPr lang="en-GB" sz="1200">
                <a:solidFill>
                  <a:schemeClr val="tx1"/>
                </a:solidFill>
                <a:effectLst/>
                <a:latin typeface="Arial" charset="0"/>
              </a:rPr>
              <a:pPr algn="r"/>
              <a:t>29</a:t>
            </a:fld>
            <a:endParaRPr lang="en-GB" sz="1200">
              <a:solidFill>
                <a:schemeClr val="tx1"/>
              </a:solidFill>
              <a:effectLst/>
              <a:latin typeface="Arial"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6480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F0B28907-DA85-42FE-A7E1-28AF506B257C}" type="slidenum">
              <a:rPr lang="en-GB" smtClean="0"/>
              <a:pPr/>
              <a:t>3</a:t>
            </a:fld>
            <a:endParaRPr lang="en-GB"/>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76193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57199E2-F48B-4563-A297-806BD54CCF9F}" type="slidenum">
              <a:rPr lang="en-GB" sz="1200">
                <a:solidFill>
                  <a:schemeClr val="tx1"/>
                </a:solidFill>
                <a:effectLst/>
                <a:latin typeface="Arial" charset="0"/>
              </a:rPr>
              <a:pPr algn="r"/>
              <a:t>30</a:t>
            </a:fld>
            <a:endParaRPr lang="en-GB" sz="1200">
              <a:solidFill>
                <a:schemeClr val="tx1"/>
              </a:solidFill>
              <a:effectLst/>
              <a:latin typeface="Arial"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09100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7E49D3F6-9382-4C22-830C-A8BF58B219F5}" type="slidenum">
              <a:rPr lang="en-GB" smtClean="0"/>
              <a:pPr/>
              <a:t>31</a:t>
            </a:fld>
            <a:endParaRPr lang="en-GB"/>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83476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86270BC7-5752-4F67-8E15-2860C2B04B2B}" type="slidenum">
              <a:rPr lang="en-GB" smtClean="0"/>
              <a:pPr/>
              <a:t>32</a:t>
            </a:fld>
            <a:endParaRPr lang="en-GB"/>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06116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86270BC7-5752-4F67-8E15-2860C2B04B2B}" type="slidenum">
              <a:rPr lang="en-GB" smtClean="0"/>
              <a:pPr/>
              <a:t>33</a:t>
            </a:fld>
            <a:endParaRPr lang="en-GB"/>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33116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541C8F0-0C4A-48CA-B42E-95BB47105F24}" type="slidenum">
              <a:rPr lang="en-GB" smtClean="0"/>
              <a:pPr/>
              <a:t>34</a:t>
            </a:fld>
            <a:endParaRPr lang="en-GB"/>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28103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94F27-12CB-45CB-8901-4B97BBA428AF}" type="slidenum">
              <a:rPr lang="en-GB" sz="1200">
                <a:solidFill>
                  <a:schemeClr val="tx1"/>
                </a:solidFill>
                <a:effectLst/>
                <a:latin typeface="Arial" charset="0"/>
              </a:rPr>
              <a:pPr algn="r"/>
              <a:t>35</a:t>
            </a:fld>
            <a:endParaRPr lang="en-GB" sz="1200">
              <a:solidFill>
                <a:schemeClr val="tx1"/>
              </a:solidFill>
              <a:effectLst/>
              <a:latin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07522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541C8F0-0C4A-48CA-B42E-95BB47105F24}" type="slidenum">
              <a:rPr lang="en-GB" smtClean="0"/>
              <a:pPr/>
              <a:t>36</a:t>
            </a:fld>
            <a:endParaRPr lang="en-GB"/>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28103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94F27-12CB-45CB-8901-4B97BBA428AF}" type="slidenum">
              <a:rPr lang="en-GB" sz="1200">
                <a:solidFill>
                  <a:schemeClr val="tx1"/>
                </a:solidFill>
                <a:effectLst/>
                <a:latin typeface="Arial" charset="0"/>
              </a:rPr>
              <a:pPr algn="r"/>
              <a:t>37</a:t>
            </a:fld>
            <a:endParaRPr lang="en-GB" sz="1200">
              <a:solidFill>
                <a:schemeClr val="tx1"/>
              </a:solidFill>
              <a:effectLst/>
              <a:latin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07522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148899D-6AF2-42F8-B6B8-0D90D876BAB8}" type="slidenum">
              <a:rPr lang="en-GB" sz="1200">
                <a:solidFill>
                  <a:schemeClr val="tx1"/>
                </a:solidFill>
                <a:effectLst/>
                <a:latin typeface="Arial" charset="0"/>
              </a:rPr>
              <a:pPr algn="r"/>
              <a:t>38</a:t>
            </a:fld>
            <a:endParaRPr lang="en-GB" sz="1200">
              <a:solidFill>
                <a:schemeClr val="tx1"/>
              </a:solidFill>
              <a:effectLst/>
              <a:latin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41297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38D8751D-3614-499E-8FC0-11009DC28B2B}" type="slidenum">
              <a:rPr lang="en-GB" smtClean="0"/>
              <a:pPr/>
              <a:t>39</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56943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06114FC3-F44A-4739-8CB2-E411C9895484}" type="slidenum">
              <a:rPr lang="en-GB" smtClean="0"/>
              <a:pPr/>
              <a:t>4</a:t>
            </a:fld>
            <a:endParaRPr lang="en-GB"/>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95314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40</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59931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41</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83070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42</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9606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43</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56673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5E373060-F578-4D77-AA37-17AE1FEB7464}" type="slidenum">
              <a:rPr lang="en-GB" smtClean="0"/>
              <a:pPr/>
              <a:t>44</a:t>
            </a:fld>
            <a:endParaRPr lang="en-GB"/>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1104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E0489C49-7801-4EAA-8787-D34A9FC5EDEB}" type="slidenum">
              <a:rPr lang="en-GB" smtClean="0"/>
              <a:pPr/>
              <a:t>45</a:t>
            </a:fld>
            <a:endParaRPr lang="en-GB"/>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89845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84CE34B0-81E9-4FDA-AA61-874571A124AA}" type="slidenum">
              <a:rPr lang="en-GB" smtClean="0"/>
              <a:pPr/>
              <a:t>46</a:t>
            </a:fld>
            <a:endParaRPr lang="en-GB"/>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65957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527F9B04-E866-4C94-8719-E76E0D161679}" type="slidenum">
              <a:rPr lang="en-GB" smtClean="0"/>
              <a:pPr/>
              <a:t>47</a:t>
            </a:fld>
            <a:endParaRPr lang="en-GB"/>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38016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ECA35D64-29F6-4F0B-823B-BA2C10DE3BEC}" type="slidenum">
              <a:rPr lang="en-GB" smtClean="0"/>
              <a:pPr/>
              <a:t>48</a:t>
            </a:fld>
            <a:endParaRPr lang="en-GB"/>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26280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1FBD43-AB7F-4F7B-80B9-30504AB1317B}" type="slidenum">
              <a:rPr lang="en-GB" sz="1200">
                <a:solidFill>
                  <a:schemeClr val="tx1"/>
                </a:solidFill>
                <a:effectLst/>
                <a:latin typeface="Arial" charset="0"/>
              </a:rPr>
              <a:pPr algn="r"/>
              <a:t>49</a:t>
            </a:fld>
            <a:endParaRPr lang="en-GB" sz="1200">
              <a:solidFill>
                <a:schemeClr val="tx1"/>
              </a:solidFill>
              <a:effectLst/>
              <a:latin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4023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BA7D6F82-1714-43CE-B3FF-333C4DDC117B}" type="slidenum">
              <a:rPr lang="en-GB" smtClean="0"/>
              <a:pPr/>
              <a:t>5</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5650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0E12989A-4D39-4780-B32C-9F9A926089F5}" type="slidenum">
              <a:rPr lang="en-GB" smtClean="0"/>
              <a:pPr/>
              <a:t>50</a:t>
            </a:fld>
            <a:endParaRPr lang="en-GB"/>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161001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0E12989A-4D39-4780-B32C-9F9A926089F5}" type="slidenum">
              <a:rPr lang="en-GB" smtClean="0"/>
              <a:pPr/>
              <a:t>51</a:t>
            </a:fld>
            <a:endParaRPr lang="en-GB"/>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16100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E104C859-D6B2-43BC-8A59-FD0ACF09006B}" type="slidenum">
              <a:rPr lang="en-GB" smtClean="0"/>
              <a:pPr/>
              <a:t>52</a:t>
            </a:fld>
            <a:endParaRPr lang="en-GB"/>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13672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38D8751D-3614-499E-8FC0-11009DC28B2B}" type="slidenum">
              <a:rPr lang="en-GB" smtClean="0"/>
              <a:pPr/>
              <a:t>53</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186515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E104C859-D6B2-43BC-8A59-FD0ACF09006B}" type="slidenum">
              <a:rPr lang="en-GB" smtClean="0"/>
              <a:pPr/>
              <a:t>54</a:t>
            </a:fld>
            <a:endParaRPr lang="en-GB"/>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51578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0AE66A3F-F9BF-4779-BC50-F26E009E72A7}" type="slidenum">
              <a:rPr lang="en-GB" smtClean="0"/>
              <a:pPr/>
              <a:t>55</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40169370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0AE66A3F-F9BF-4779-BC50-F26E009E72A7}" type="slidenum">
              <a:rPr lang="en-GB" smtClean="0"/>
              <a:pPr/>
              <a:t>56</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491847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DD025F9-4348-4AD4-9785-EDD01BDB1721}" type="slidenum">
              <a:rPr lang="en-GB" sz="1200">
                <a:solidFill>
                  <a:schemeClr val="tx1"/>
                </a:solidFill>
                <a:effectLst/>
                <a:latin typeface="Arial" charset="0"/>
              </a:rPr>
              <a:pPr algn="r"/>
              <a:t>57</a:t>
            </a:fld>
            <a:endParaRPr lang="en-GB" sz="1200">
              <a:solidFill>
                <a:schemeClr val="tx1"/>
              </a:solidFill>
              <a:effectLst/>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3445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58</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02312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59</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3619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E208B5EE-DC91-4577-BADA-C2ECBBA6C0E1}" type="slidenum">
              <a:rPr lang="en-GB" smtClean="0"/>
              <a:pPr/>
              <a:t>6</a:t>
            </a:fld>
            <a:endParaRPr lang="en-GB"/>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41524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60</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189067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04D2194-1EE0-407B-B7A2-6E304F6D113A}" type="slidenum">
              <a:rPr lang="en-GB" sz="1200">
                <a:solidFill>
                  <a:schemeClr val="tx1"/>
                </a:solidFill>
                <a:effectLst/>
                <a:latin typeface="Arial" charset="0"/>
              </a:rPr>
              <a:pPr algn="r"/>
              <a:t>61</a:t>
            </a:fld>
            <a:endParaRPr lang="en-GB" sz="1200">
              <a:solidFill>
                <a:schemeClr val="tx1"/>
              </a:solidFill>
              <a:effectLst/>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189067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62</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00528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63</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70028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64</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005289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65</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235882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66</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060261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67</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180207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68</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921228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69</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0884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F6726455-9286-4C6B-B1F3-0888CB007F1A}" type="slidenum">
              <a:rPr lang="en-GB" smtClean="0"/>
              <a:pPr/>
              <a:t>7</a:t>
            </a:fld>
            <a:endParaRPr lang="en-GB"/>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23643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70</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474081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71</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920416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72</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94903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73</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9490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84B881E-8277-4D23-B79E-BF042EEF4BDF}" type="slidenum">
              <a:rPr lang="en-GB" smtClean="0"/>
              <a:pPr/>
              <a:t>74</a:t>
            </a:fld>
            <a:endParaRPr lang="en-GB"/>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005289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373BCD1F-2387-46AB-ACD2-D05264CBE533}" type="slidenum">
              <a:rPr lang="en-GB" smtClean="0"/>
              <a:pPr/>
              <a:t>75</a:t>
            </a:fld>
            <a:endParaRPr lang="en-GB"/>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948741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373BCD1F-2387-46AB-ACD2-D05264CBE533}" type="slidenum">
              <a:rPr lang="en-GB" smtClean="0"/>
              <a:pPr/>
              <a:t>76</a:t>
            </a:fld>
            <a:endParaRPr lang="en-GB"/>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849063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C26972B4-26E3-42A4-8CBE-C9C92B1907B2}" type="slidenum">
              <a:rPr lang="en-GB" smtClean="0"/>
              <a:pPr/>
              <a:t>77</a:t>
            </a:fld>
            <a:endParaRPr lang="en-GB"/>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994610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372B06C-36B4-4DC0-8508-746DE1D1B2D4}" type="slidenum">
              <a:rPr lang="en-GB" smtClean="0"/>
              <a:pPr/>
              <a:t>78</a:t>
            </a:fld>
            <a:endParaRPr lang="en-GB"/>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107216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372B06C-36B4-4DC0-8508-746DE1D1B2D4}" type="slidenum">
              <a:rPr lang="en-GB" smtClean="0"/>
              <a:pPr/>
              <a:t>79</a:t>
            </a:fld>
            <a:endParaRPr lang="en-GB"/>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86869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16A40FB1-5AFB-45A6-B489-38ED0C799392}" type="slidenum">
              <a:rPr lang="en-GB" smtClean="0"/>
              <a:pPr/>
              <a:t>8</a:t>
            </a:fld>
            <a:endParaRPr lang="en-GB"/>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655864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372B06C-36B4-4DC0-8508-746DE1D1B2D4}" type="slidenum">
              <a:rPr lang="en-GB" smtClean="0"/>
              <a:pPr/>
              <a:t>80</a:t>
            </a:fld>
            <a:endParaRPr lang="en-GB"/>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337436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C372B06C-36B4-4DC0-8508-746DE1D1B2D4}" type="slidenum">
              <a:rPr lang="en-GB" smtClean="0"/>
              <a:pPr/>
              <a:t>81</a:t>
            </a:fld>
            <a:endParaRPr lang="en-GB"/>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88930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49D2A6E-3B20-45BB-9BC0-EA797DE0B1D3}" type="slidenum">
              <a:rPr lang="en-GB" smtClean="0"/>
              <a:pPr/>
              <a:t>82</a:t>
            </a:fld>
            <a:endParaRPr lang="en-GB"/>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415319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49D2A6E-3B20-45BB-9BC0-EA797DE0B1D3}" type="slidenum">
              <a:rPr lang="en-GB" smtClean="0"/>
              <a:pPr/>
              <a:t>83</a:t>
            </a:fld>
            <a:endParaRPr lang="en-GB"/>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116919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D3FD4D64-D5A4-43EF-AAC6-3B7533AAAF40}" type="slidenum">
              <a:rPr lang="en-GB" smtClean="0"/>
              <a:pPr/>
              <a:t>84</a:t>
            </a:fld>
            <a:endParaRPr lang="en-GB"/>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18128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EAAB647-CF07-4161-8B5C-49BBA2C5CB0F}" type="slidenum">
              <a:rPr lang="en-GB" sz="1200">
                <a:solidFill>
                  <a:schemeClr val="tx1"/>
                </a:solidFill>
                <a:effectLst/>
                <a:latin typeface="Arial" charset="0"/>
              </a:rPr>
              <a:pPr algn="r"/>
              <a:t>85</a:t>
            </a:fld>
            <a:endParaRPr lang="en-GB" sz="1200">
              <a:solidFill>
                <a:schemeClr val="tx1"/>
              </a:solidFill>
              <a:effectLst/>
              <a:latin typeface="Arial"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278665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CF9101E7-9513-4A7B-A211-8DD66D54E76B}" type="slidenum">
              <a:rPr lang="en-GB" smtClean="0"/>
              <a:pPr/>
              <a:t>86</a:t>
            </a:fld>
            <a:endParaRPr lang="en-GB"/>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892722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243D7AFF-D124-4AEE-B707-B6BA04D5D990}" type="slidenum">
              <a:rPr lang="en-GB" smtClean="0"/>
              <a:pPr/>
              <a:t>87</a:t>
            </a:fld>
            <a:endParaRPr lang="en-GB"/>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915918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88</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89</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C4AD146E-73D0-4116-BFAC-B1590A595BC5}" type="slidenum">
              <a:rPr lang="en-GB" smtClean="0"/>
              <a:pPr/>
              <a:t>9</a:t>
            </a:fld>
            <a:endParaRPr lang="en-GB"/>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336721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90</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91</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92</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7E98AE54-CB3A-4A64-BFA8-19F63D116004}" type="slidenum">
              <a:rPr lang="en-GB" smtClean="0"/>
              <a:pPr/>
              <a:t>93</a:t>
            </a:fld>
            <a:endParaRPr lang="en-GB"/>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6588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EF29E351-8E4E-459A-83E4-DE2A3AD4506F}" type="slidenum">
              <a:rPr lang="en-GB" smtClean="0"/>
              <a:pPr/>
              <a:t>94</a:t>
            </a:fld>
            <a:endParaRPr lang="en-GB"/>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2968802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786C84E7-0B7C-4ED0-A3E0-CF74535863F8}" type="slidenum">
              <a:rPr lang="en-GB" smtClean="0"/>
              <a:pPr/>
              <a:t>95</a:t>
            </a:fld>
            <a:endParaRPr lang="en-GB"/>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3199464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8E9FACF8-A01A-4D2A-AEAA-4B5160D17E5E}" type="slidenum">
              <a:rPr lang="en-GB" smtClean="0"/>
              <a:pPr/>
              <a:t>96</a:t>
            </a:fld>
            <a:endParaRPr lang="en-GB"/>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735511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B99483EE-9A2E-48F6-AB45-6F264448617E}" type="slidenum">
              <a:rPr lang="en-GB" smtClean="0"/>
              <a:pPr/>
              <a:t>97</a:t>
            </a:fld>
            <a:endParaRPr lang="en-GB"/>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323711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8B2783E-9658-4C1F-8131-15BE8636CC47}" type="slidenum">
              <a:rPr lang="en-GB" sz="1200">
                <a:solidFill>
                  <a:schemeClr val="tx1"/>
                </a:solidFill>
                <a:effectLst/>
                <a:latin typeface="Arial" charset="0"/>
              </a:rPr>
              <a:pPr algn="r"/>
              <a:t>98</a:t>
            </a:fld>
            <a:endParaRPr lang="en-GB" sz="1200">
              <a:solidFill>
                <a:schemeClr val="tx1"/>
              </a:solidFill>
              <a:effectLst/>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63649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8B2783E-9658-4C1F-8131-15BE8636CC47}" type="slidenum">
              <a:rPr lang="en-GB" sz="1200">
                <a:solidFill>
                  <a:schemeClr val="tx1"/>
                </a:solidFill>
                <a:effectLst/>
                <a:latin typeface="Arial" charset="0"/>
              </a:rPr>
              <a:pPr algn="r"/>
              <a:t>99</a:t>
            </a:fld>
            <a:endParaRPr lang="en-GB" sz="1200">
              <a:solidFill>
                <a:schemeClr val="tx1"/>
              </a:solidFill>
              <a:effectLst/>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7191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28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9011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
        <p:nvSpPr>
          <p:cNvPr id="4" name="Text Box 10"/>
          <p:cNvSpPr txBox="1">
            <a:spLocks noChangeArrowheads="1"/>
          </p:cNvSpPr>
          <p:nvPr userDrawn="1"/>
        </p:nvSpPr>
        <p:spPr bwMode="auto">
          <a:xfrm>
            <a:off x="3629025" y="6568367"/>
            <a:ext cx="5497513" cy="277641"/>
          </a:xfrm>
          <a:prstGeom prst="rect">
            <a:avLst/>
          </a:prstGeom>
          <a:noFill/>
          <a:ln w="9525">
            <a:noFill/>
            <a:miter lim="800000"/>
            <a:headEnd/>
            <a:tailEnd/>
          </a:ln>
          <a:effectLst/>
        </p:spPr>
        <p:txBody>
          <a:bodyPr wrap="square" lIns="92075" tIns="46038" rIns="92075" bIns="46038" anchor="ctr">
            <a:spAutoFit/>
          </a:bodyPr>
          <a:lstStyle/>
          <a:p>
            <a:pPr algn="r" eaLnBrk="0" hangingPunct="0">
              <a:spcBef>
                <a:spcPct val="50000"/>
              </a:spcBef>
              <a:defRPr/>
            </a:pPr>
            <a:r>
              <a:rPr lang="en-US" sz="1200" dirty="0">
                <a:solidFill>
                  <a:schemeClr val="bg1"/>
                </a:solidFill>
                <a:effectLst>
                  <a:outerShdw blurRad="38100" dist="38100" dir="2700000" algn="tl">
                    <a:srgbClr val="000000"/>
                  </a:outerShdw>
                </a:effectLst>
                <a:latin typeface="Calibri" pitchFamily="34" charset="0"/>
              </a:rPr>
              <a:t>Petrologia e </a:t>
            </a:r>
            <a:r>
              <a:rPr lang="en-US" sz="1200" dirty="0" err="1">
                <a:solidFill>
                  <a:schemeClr val="bg1"/>
                </a:solidFill>
                <a:effectLst>
                  <a:outerShdw blurRad="38100" dist="38100" dir="2700000" algn="tl">
                    <a:srgbClr val="000000"/>
                  </a:outerShdw>
                </a:effectLst>
                <a:latin typeface="Calibri" pitchFamily="34" charset="0"/>
              </a:rPr>
              <a:t>Geodinamica</a:t>
            </a:r>
            <a:r>
              <a:rPr lang="en-US" sz="1200" dirty="0">
                <a:solidFill>
                  <a:schemeClr val="bg1"/>
                </a:solidFill>
                <a:effectLst>
                  <a:outerShdw blurRad="38100" dist="38100" dir="2700000" algn="tl">
                    <a:srgbClr val="000000"/>
                  </a:outerShdw>
                </a:effectLst>
                <a:latin typeface="Calibri" pitchFamily="34" charset="0"/>
              </a:rPr>
              <a:t>. Michele Lustrino. Univ. La Sapienza Roma A.A. 2023/2024</a:t>
            </a:r>
          </a:p>
        </p:txBody>
      </p:sp>
    </p:spTree>
  </p:cSld>
  <p:clrMap bg1="lt1" tx1="dk1" bg2="lt2" tx2="dk2" accent1="accent1" accent2="accent2" accent3="accent3" accent4="accent4" accent5="accent5" accent6="accent6" hlink="hlink" folHlink="folHlink"/>
  <p:sldLayoutIdLst>
    <p:sldLayoutId id="2147483658" r:id="rId1"/>
    <p:sldLayoutId id="214748365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Tree>
    <p:extLst>
      <p:ext uri="{BB962C8B-B14F-4D97-AF65-F5344CB8AC3E}">
        <p14:creationId xmlns:p14="http://schemas.microsoft.com/office/powerpoint/2010/main" val="1266919978"/>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5.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14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146.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7.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1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8.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1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9.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0.xm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1.xml"/><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1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2.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64.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6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65.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16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1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0.xml"/><Relationship Id="rId1" Type="http://schemas.openxmlformats.org/officeDocument/2006/relationships/slideLayout" Target="../slideLayouts/slideLayout4.xml"/><Relationship Id="rId5" Type="http://schemas.openxmlformats.org/officeDocument/2006/relationships/image" Target="../media/image132.png"/><Relationship Id="rId4" Type="http://schemas.openxmlformats.org/officeDocument/2006/relationships/image" Target="../media/image131.png"/></Relationships>
</file>

<file path=ppt/slides/_rels/slide17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6.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07.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20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08.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2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09.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2.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7.xml"/><Relationship Id="rId1" Type="http://schemas.openxmlformats.org/officeDocument/2006/relationships/slideLayout" Target="../slideLayouts/slideLayout4.xml"/><Relationship Id="rId5" Type="http://schemas.openxmlformats.org/officeDocument/2006/relationships/image" Target="../media/image147.png"/><Relationship Id="rId4" Type="http://schemas.openxmlformats.org/officeDocument/2006/relationships/image" Target="../media/image146.png"/></Relationships>
</file>

<file path=ppt/slides/_rels/slide218.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8.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1.xml"/><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22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2.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3.xml"/><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4.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Rectangle 6"/>
          <p:cNvSpPr>
            <a:spLocks noChangeArrowheads="1"/>
          </p:cNvSpPr>
          <p:nvPr/>
        </p:nvSpPr>
        <p:spPr bwMode="auto">
          <a:xfrm>
            <a:off x="0" y="-14287"/>
            <a:ext cx="9144000" cy="6577012"/>
          </a:xfrm>
          <a:prstGeom prst="rect">
            <a:avLst/>
          </a:prstGeom>
          <a:noFill/>
          <a:ln w="9525">
            <a:noFill/>
            <a:miter lim="800000"/>
            <a:headEnd/>
            <a:tailEnd/>
          </a:ln>
          <a:effectLst/>
        </p:spPr>
        <p:txBody>
          <a:bodyPr/>
          <a:lstStyle/>
          <a:p>
            <a:pPr algn="ctr">
              <a:spcBef>
                <a:spcPts val="0"/>
              </a:spcBef>
              <a:defRPr/>
            </a:pPr>
            <a:r>
              <a:rPr lang="it-IT" sz="8000" dirty="0">
                <a:solidFill>
                  <a:schemeClr val="bg1"/>
                </a:solidFill>
                <a:effectLst>
                  <a:outerShdw blurRad="38100" dist="38100" dir="2700000" algn="tl">
                    <a:srgbClr val="000000"/>
                  </a:outerShdw>
                </a:effectLst>
                <a:latin typeface="Calibri" pitchFamily="34" charset="0"/>
              </a:rPr>
              <a:t>Petrologia e Geodinamica</a:t>
            </a:r>
            <a:br>
              <a:rPr lang="it-IT" sz="2000" baseline="300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Laurea Magistrale in</a:t>
            </a:r>
            <a:br>
              <a:rPr lang="it-IT" sz="36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Geologia di Esplorazione</a:t>
            </a:r>
            <a:br>
              <a:rPr lang="it-IT" sz="36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 </a:t>
            </a:r>
            <a:endParaRPr lang="it-IT" sz="3600" dirty="0">
              <a:solidFill>
                <a:schemeClr val="bg1"/>
              </a:solidFill>
              <a:effectLst>
                <a:outerShdw blurRad="38100" dist="38100" dir="2700000" algn="tl">
                  <a:srgbClr val="000000"/>
                </a:outerShdw>
              </a:effectLst>
              <a:latin typeface="Calibri" pitchFamily="34" charset="0"/>
            </a:endParaRPr>
          </a:p>
          <a:p>
            <a:pPr algn="ctr">
              <a:spcBef>
                <a:spcPts val="0"/>
              </a:spcBef>
              <a:defRPr/>
            </a:pPr>
            <a:endParaRPr lang="it-IT" sz="3600" i="1" dirty="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2400" i="1" dirty="0">
                <a:solidFill>
                  <a:schemeClr val="bg1"/>
                </a:solidFill>
                <a:effectLst>
                  <a:outerShdw blurRad="38100" dist="38100" dir="2700000" algn="tl">
                    <a:srgbClr val="000000"/>
                  </a:outerShdw>
                </a:effectLst>
                <a:latin typeface="Calibri" pitchFamily="34" charset="0"/>
              </a:rPr>
              <a:t>Dipartimento di Scienze della Terra</a:t>
            </a:r>
            <a:br>
              <a:rPr lang="it-IT" sz="2400" i="1" dirty="0">
                <a:solidFill>
                  <a:schemeClr val="bg1"/>
                </a:solidFill>
                <a:effectLst>
                  <a:outerShdw blurRad="38100" dist="38100" dir="2700000" algn="tl">
                    <a:srgbClr val="000000"/>
                  </a:outerShdw>
                </a:effectLst>
                <a:latin typeface="Calibri" pitchFamily="34" charset="0"/>
              </a:rPr>
            </a:br>
            <a:r>
              <a:rPr lang="it-IT" sz="2400" i="1" dirty="0">
                <a:solidFill>
                  <a:schemeClr val="bg1"/>
                </a:solidFill>
                <a:effectLst>
                  <a:outerShdw blurRad="38100" dist="38100" dir="2700000" algn="tl">
                    <a:srgbClr val="000000"/>
                  </a:outerShdw>
                </a:effectLst>
                <a:latin typeface="Calibri" pitchFamily="34" charset="0"/>
              </a:rPr>
              <a:t>Università degli Studi di Roma La Sapienza</a:t>
            </a:r>
            <a:r>
              <a:rPr lang="it-IT" sz="3600" i="1" dirty="0">
                <a:solidFill>
                  <a:schemeClr val="bg1"/>
                </a:solidFill>
                <a:effectLst>
                  <a:outerShdw blurRad="38100" dist="38100" dir="2700000" algn="tl">
                    <a:srgbClr val="000000"/>
                  </a:outerShdw>
                </a:effectLst>
                <a:latin typeface="Calibri" pitchFamily="34" charset="0"/>
              </a:rPr>
              <a:t> </a:t>
            </a:r>
            <a:br>
              <a:rPr lang="it-IT" sz="4400" dirty="0">
                <a:solidFill>
                  <a:schemeClr val="bg1"/>
                </a:solidFill>
                <a:effectLst>
                  <a:outerShdw blurRad="38100" dist="38100" dir="2700000" algn="tl">
                    <a:srgbClr val="000000"/>
                  </a:outerShdw>
                </a:effectLst>
                <a:latin typeface="Calibri" pitchFamily="34" charset="0"/>
              </a:rPr>
            </a:br>
            <a:endParaRPr lang="it-IT" sz="1000" dirty="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3200" dirty="0">
                <a:solidFill>
                  <a:schemeClr val="bg1"/>
                </a:solidFill>
                <a:effectLst>
                  <a:outerShdw blurRad="38100" dist="38100" dir="2700000" algn="tl">
                    <a:srgbClr val="000000"/>
                  </a:outerShdw>
                </a:effectLst>
                <a:latin typeface="Calibri" pitchFamily="34" charset="0"/>
              </a:rPr>
              <a:t>Michele Lustrino</a:t>
            </a:r>
            <a:br>
              <a:rPr lang="it-IT" sz="24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(michele.lustrino@uniroma1.it. Tel: 06 49914158. Stanza 114)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4761" y="0"/>
            <a:ext cx="9148761" cy="6858000"/>
            <a:chOff x="-4761" y="0"/>
            <a:chExt cx="9148761" cy="6858000"/>
          </a:xfrm>
        </p:grpSpPr>
        <p:sp>
          <p:nvSpPr>
            <p:cNvPr id="945154"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945155" name="Text Box 3"/>
            <p:cNvSpPr txBox="1">
              <a:spLocks noChangeArrowheads="1"/>
            </p:cNvSpPr>
            <p:nvPr/>
          </p:nvSpPr>
          <p:spPr bwMode="auto">
            <a:xfrm>
              <a:off x="139700" y="1081088"/>
              <a:ext cx="3068638" cy="1373187"/>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Another proposed solidus for volatile-free mantle.</a:t>
              </a:r>
            </a:p>
          </p:txBody>
        </p:sp>
        <p:sp>
          <p:nvSpPr>
            <p:cNvPr id="945156"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Experimental determinations of the solidus and liquidus of peridotite</a:t>
              </a:r>
            </a:p>
          </p:txBody>
        </p:sp>
        <p:pic>
          <p:nvPicPr>
            <p:cNvPr id="945157" name="Picture 5"/>
            <p:cNvPicPr>
              <a:picLocks noChangeAspect="1" noChangeArrowheads="1"/>
            </p:cNvPicPr>
            <p:nvPr/>
          </p:nvPicPr>
          <p:blipFill>
            <a:blip r:embed="rId3" cstate="print"/>
            <a:srcRect/>
            <a:stretch>
              <a:fillRect/>
            </a:stretch>
          </p:blipFill>
          <p:spPr bwMode="auto">
            <a:xfrm>
              <a:off x="3127375" y="1377950"/>
              <a:ext cx="6016625" cy="5480050"/>
            </a:xfrm>
            <a:prstGeom prst="rect">
              <a:avLst/>
            </a:prstGeom>
            <a:noFill/>
            <a:ln w="9525" algn="ctr">
              <a:noFill/>
              <a:miter lim="800000"/>
              <a:headEnd/>
              <a:tailEnd/>
            </a:ln>
          </p:spPr>
        </p:pic>
        <p:sp>
          <p:nvSpPr>
            <p:cNvPr id="945158" name="Text Box 6"/>
            <p:cNvSpPr txBox="1">
              <a:spLocks noChangeArrowheads="1"/>
            </p:cNvSpPr>
            <p:nvPr/>
          </p:nvSpPr>
          <p:spPr bwMode="auto">
            <a:xfrm>
              <a:off x="342900" y="6080125"/>
              <a:ext cx="2800855" cy="738664"/>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Katz et al., 2003 (Geochem.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Geosyst</a:t>
              </a:r>
              <a:r>
                <a:rPr lang="en-GB" sz="1400" dirty="0">
                  <a:solidFill>
                    <a:schemeClr val="bg1"/>
                  </a:solidFill>
                  <a:effectLst>
                    <a:outerShdw blurRad="38100" dist="38100" dir="2700000" algn="tl">
                      <a:srgbClr val="000000"/>
                    </a:outerShdw>
                  </a:effectLst>
                  <a:latin typeface="Calibri" pitchFamily="34" charset="0"/>
                </a:rPr>
                <a:t>. doi:10.1029/2002GC000433)</a:t>
              </a:r>
            </a:p>
          </p:txBody>
        </p:sp>
        <p:sp>
          <p:nvSpPr>
            <p:cNvPr id="28" name="Figura a mano libera 27"/>
            <p:cNvSpPr/>
            <p:nvPr/>
          </p:nvSpPr>
          <p:spPr bwMode="auto">
            <a:xfrm>
              <a:off x="3639871" y="1762431"/>
              <a:ext cx="3846779" cy="4458188"/>
            </a:xfrm>
            <a:custGeom>
              <a:avLst/>
              <a:gdLst>
                <a:gd name="connsiteX0" fmla="*/ 0 w 3368040"/>
                <a:gd name="connsiteY0" fmla="*/ 0 h 4831080"/>
                <a:gd name="connsiteX1" fmla="*/ 304800 w 3368040"/>
                <a:gd name="connsiteY1" fmla="*/ 129540 h 4831080"/>
                <a:gd name="connsiteX2" fmla="*/ 403860 w 3368040"/>
                <a:gd name="connsiteY2" fmla="*/ 274320 h 4831080"/>
                <a:gd name="connsiteX3" fmla="*/ 365760 w 3368040"/>
                <a:gd name="connsiteY3" fmla="*/ 411480 h 4831080"/>
                <a:gd name="connsiteX4" fmla="*/ 289560 w 3368040"/>
                <a:gd name="connsiteY4" fmla="*/ 487680 h 4831080"/>
                <a:gd name="connsiteX5" fmla="*/ 297180 w 3368040"/>
                <a:gd name="connsiteY5" fmla="*/ 487680 h 4831080"/>
                <a:gd name="connsiteX6" fmla="*/ 693420 w 3368040"/>
                <a:gd name="connsiteY6" fmla="*/ 617220 h 4831080"/>
                <a:gd name="connsiteX7" fmla="*/ 1348740 w 3368040"/>
                <a:gd name="connsiteY7" fmla="*/ 1036320 h 4831080"/>
                <a:gd name="connsiteX8" fmla="*/ 1973580 w 3368040"/>
                <a:gd name="connsiteY8" fmla="*/ 1767840 h 4831080"/>
                <a:gd name="connsiteX9" fmla="*/ 2712720 w 3368040"/>
                <a:gd name="connsiteY9" fmla="*/ 3070860 h 4831080"/>
                <a:gd name="connsiteX10" fmla="*/ 3070860 w 3368040"/>
                <a:gd name="connsiteY10" fmla="*/ 3954780 h 4831080"/>
                <a:gd name="connsiteX11" fmla="*/ 3368040 w 3368040"/>
                <a:gd name="connsiteY11" fmla="*/ 4831080 h 48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8040" h="4831080">
                  <a:moveTo>
                    <a:pt x="0" y="0"/>
                  </a:moveTo>
                  <a:cubicBezTo>
                    <a:pt x="118745" y="41910"/>
                    <a:pt x="237490" y="83820"/>
                    <a:pt x="304800" y="129540"/>
                  </a:cubicBezTo>
                  <a:cubicBezTo>
                    <a:pt x="372110" y="175260"/>
                    <a:pt x="393700" y="227330"/>
                    <a:pt x="403860" y="274320"/>
                  </a:cubicBezTo>
                  <a:cubicBezTo>
                    <a:pt x="414020" y="321310"/>
                    <a:pt x="384810" y="375920"/>
                    <a:pt x="365760" y="411480"/>
                  </a:cubicBezTo>
                  <a:cubicBezTo>
                    <a:pt x="346710" y="447040"/>
                    <a:pt x="300990" y="474980"/>
                    <a:pt x="289560" y="487680"/>
                  </a:cubicBezTo>
                  <a:cubicBezTo>
                    <a:pt x="278130" y="500380"/>
                    <a:pt x="297180" y="487680"/>
                    <a:pt x="297180" y="487680"/>
                  </a:cubicBezTo>
                  <a:cubicBezTo>
                    <a:pt x="364490" y="509270"/>
                    <a:pt x="518160" y="525780"/>
                    <a:pt x="693420" y="617220"/>
                  </a:cubicBezTo>
                  <a:cubicBezTo>
                    <a:pt x="868680" y="708660"/>
                    <a:pt x="1135380" y="844550"/>
                    <a:pt x="1348740" y="1036320"/>
                  </a:cubicBezTo>
                  <a:cubicBezTo>
                    <a:pt x="1562100" y="1228090"/>
                    <a:pt x="1746250" y="1428750"/>
                    <a:pt x="1973580" y="1767840"/>
                  </a:cubicBezTo>
                  <a:cubicBezTo>
                    <a:pt x="2200910" y="2106930"/>
                    <a:pt x="2529840" y="2706370"/>
                    <a:pt x="2712720" y="3070860"/>
                  </a:cubicBezTo>
                  <a:cubicBezTo>
                    <a:pt x="2895600" y="3435350"/>
                    <a:pt x="2961640" y="3661410"/>
                    <a:pt x="3070860" y="3954780"/>
                  </a:cubicBezTo>
                  <a:cubicBezTo>
                    <a:pt x="3180080" y="4248150"/>
                    <a:pt x="3274060" y="4539615"/>
                    <a:pt x="3368040" y="4831080"/>
                  </a:cubicBezTo>
                </a:path>
              </a:pathLst>
            </a:custGeom>
            <a:no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ext Box 3"/>
            <p:cNvSpPr txBox="1">
              <a:spLocks noChangeArrowheads="1"/>
            </p:cNvSpPr>
            <p:nvPr/>
          </p:nvSpPr>
          <p:spPr bwMode="auto">
            <a:xfrm>
              <a:off x="255588" y="3264376"/>
              <a:ext cx="2755900" cy="738664"/>
            </a:xfrm>
            <a:prstGeom prst="rect">
              <a:avLst/>
            </a:prstGeom>
            <a:noFill/>
            <a:ln w="9525" algn="ctr">
              <a:noFill/>
              <a:miter lim="800000"/>
              <a:headEnd/>
              <a:tailEnd/>
            </a:ln>
            <a:effectLst/>
          </p:spPr>
          <p:txBody>
            <a:bodyPr wrap="square">
              <a:spAutoFit/>
            </a:bodyPr>
            <a:lstStyle/>
            <a:p>
              <a:pPr>
                <a:defRPr/>
              </a:pPr>
              <a:r>
                <a:rPr lang="en-GB" sz="1400" dirty="0">
                  <a:solidFill>
                    <a:srgbClr val="FF0000"/>
                  </a:solidFill>
                  <a:effectLst>
                    <a:outerShdw blurRad="38100" dist="38100" dir="2700000" algn="tl">
                      <a:srgbClr val="000000"/>
                    </a:outerShdw>
                  </a:effectLst>
                  <a:latin typeface="Calibri" pitchFamily="34" charset="0"/>
                </a:rPr>
                <a:t>Herzberg and Asimow, 2015 (Geochem. </a:t>
              </a:r>
              <a:r>
                <a:rPr lang="en-GB" sz="1400" dirty="0" err="1">
                  <a:solidFill>
                    <a:srgbClr val="FF0000"/>
                  </a:solidFill>
                  <a:effectLst>
                    <a:outerShdw blurRad="38100" dist="38100" dir="2700000" algn="tl">
                      <a:srgbClr val="000000"/>
                    </a:outerShdw>
                  </a:effectLst>
                  <a:latin typeface="Calibri" pitchFamily="34" charset="0"/>
                </a:rPr>
                <a:t>Geophys</a:t>
              </a:r>
              <a:r>
                <a:rPr lang="en-GB" sz="1400" dirty="0">
                  <a:solidFill>
                    <a:srgbClr val="FF0000"/>
                  </a:solidFill>
                  <a:effectLst>
                    <a:outerShdw blurRad="38100" dist="38100" dir="2700000" algn="tl">
                      <a:srgbClr val="000000"/>
                    </a:outerShdw>
                  </a:effectLst>
                  <a:latin typeface="Calibri" pitchFamily="34" charset="0"/>
                </a:rPr>
                <a:t>. </a:t>
              </a:r>
              <a:r>
                <a:rPr lang="en-GB" sz="1400" dirty="0" err="1">
                  <a:solidFill>
                    <a:srgbClr val="FF0000"/>
                  </a:solidFill>
                  <a:effectLst>
                    <a:outerShdw blurRad="38100" dist="38100" dir="2700000" algn="tl">
                      <a:srgbClr val="000000"/>
                    </a:outerShdw>
                  </a:effectLst>
                  <a:latin typeface="Calibri" pitchFamily="34" charset="0"/>
                </a:rPr>
                <a:t>Geosyst</a:t>
              </a:r>
              <a:r>
                <a:rPr lang="en-GB" sz="1400" dirty="0">
                  <a:solidFill>
                    <a:srgbClr val="FF0000"/>
                  </a:solidFill>
                  <a:effectLst>
                    <a:outerShdw blurRad="38100" dist="38100" dir="2700000" algn="tl">
                      <a:srgbClr val="000000"/>
                    </a:outerShdw>
                  </a:effectLst>
                  <a:latin typeface="Calibri" pitchFamily="34" charset="0"/>
                </a:rPr>
                <a:t>., 16, 563-578)</a:t>
              </a:r>
              <a:endParaRPr lang="en-GB" sz="2000" dirty="0">
                <a:solidFill>
                  <a:srgbClr val="FF0000"/>
                </a:solidFill>
                <a:effectLst/>
                <a:latin typeface="Calibri" pitchFamily="34" charset="0"/>
              </a:endParaRPr>
            </a:p>
          </p:txBody>
        </p:sp>
        <p:sp>
          <p:nvSpPr>
            <p:cNvPr id="30" name="Text Box 5"/>
            <p:cNvSpPr txBox="1">
              <a:spLocks noChangeArrowheads="1"/>
            </p:cNvSpPr>
            <p:nvPr/>
          </p:nvSpPr>
          <p:spPr bwMode="auto">
            <a:xfrm>
              <a:off x="0" y="2455416"/>
              <a:ext cx="3127375" cy="954107"/>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rgbClr val="FF0000"/>
                  </a:solidFill>
                  <a:effectLst>
                    <a:outerShdw blurRad="38100" dist="38100" dir="2700000" algn="tl">
                      <a:srgbClr val="000000"/>
                    </a:outerShdw>
                  </a:effectLst>
                  <a:latin typeface="Calibri" pitchFamily="34" charset="0"/>
                </a:rPr>
                <a:t>New anhydrous mantle solidus</a:t>
              </a:r>
            </a:p>
          </p:txBody>
        </p:sp>
        <p:sp>
          <p:nvSpPr>
            <p:cNvPr id="3" name="Figura a mano libera 2"/>
            <p:cNvSpPr/>
            <p:nvPr/>
          </p:nvSpPr>
          <p:spPr bwMode="auto">
            <a:xfrm rot="601474">
              <a:off x="2880009" y="3326886"/>
              <a:ext cx="3123613" cy="222717"/>
            </a:xfrm>
            <a:custGeom>
              <a:avLst/>
              <a:gdLst>
                <a:gd name="connsiteX0" fmla="*/ 0 w 2948940"/>
                <a:gd name="connsiteY0" fmla="*/ 121920 h 167647"/>
                <a:gd name="connsiteX1" fmla="*/ 1173480 w 2948940"/>
                <a:gd name="connsiteY1" fmla="*/ 7620 h 167647"/>
                <a:gd name="connsiteX2" fmla="*/ 2065020 w 2948940"/>
                <a:gd name="connsiteY2" fmla="*/ 167640 h 167647"/>
                <a:gd name="connsiteX3" fmla="*/ 2948940 w 2948940"/>
                <a:gd name="connsiteY3" fmla="*/ 0 h 167647"/>
              </a:gdLst>
              <a:ahLst/>
              <a:cxnLst>
                <a:cxn ang="0">
                  <a:pos x="connsiteX0" y="connsiteY0"/>
                </a:cxn>
                <a:cxn ang="0">
                  <a:pos x="connsiteX1" y="connsiteY1"/>
                </a:cxn>
                <a:cxn ang="0">
                  <a:pos x="connsiteX2" y="connsiteY2"/>
                </a:cxn>
                <a:cxn ang="0">
                  <a:pos x="connsiteX3" y="connsiteY3"/>
                </a:cxn>
              </a:cxnLst>
              <a:rect l="l" t="t" r="r" b="b"/>
              <a:pathLst>
                <a:path w="2948940" h="167647">
                  <a:moveTo>
                    <a:pt x="0" y="121920"/>
                  </a:moveTo>
                  <a:cubicBezTo>
                    <a:pt x="414655" y="60960"/>
                    <a:pt x="829310" y="0"/>
                    <a:pt x="1173480" y="7620"/>
                  </a:cubicBezTo>
                  <a:cubicBezTo>
                    <a:pt x="1517650" y="15240"/>
                    <a:pt x="1769110" y="168910"/>
                    <a:pt x="2065020" y="167640"/>
                  </a:cubicBezTo>
                  <a:cubicBezTo>
                    <a:pt x="2360930" y="166370"/>
                    <a:pt x="2654935" y="83185"/>
                    <a:pt x="2948940"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Text Box 5"/>
            <p:cNvSpPr txBox="1">
              <a:spLocks noChangeArrowheads="1"/>
            </p:cNvSpPr>
            <p:nvPr/>
          </p:nvSpPr>
          <p:spPr bwMode="auto">
            <a:xfrm>
              <a:off x="-4761" y="3922828"/>
              <a:ext cx="3213100" cy="400110"/>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chemeClr val="bg1"/>
                  </a:solidFill>
                  <a:effectLst>
                    <a:outerShdw blurRad="38100" dist="38100" dir="2700000" algn="tl">
                      <a:srgbClr val="000000"/>
                    </a:outerShdw>
                  </a:effectLst>
                  <a:latin typeface="Calibri" pitchFamily="34" charset="0"/>
                </a:rPr>
                <a:t>No substantial differences</a:t>
              </a:r>
            </a:p>
          </p:txBody>
        </p:sp>
        <p:sp>
          <p:nvSpPr>
            <p:cNvPr id="14" name="Figura a mano libera 13"/>
            <p:cNvSpPr/>
            <p:nvPr/>
          </p:nvSpPr>
          <p:spPr bwMode="auto">
            <a:xfrm>
              <a:off x="6066263" y="3256156"/>
              <a:ext cx="2007220" cy="1784195"/>
            </a:xfrm>
            <a:custGeom>
              <a:avLst/>
              <a:gdLst>
                <a:gd name="connsiteX0" fmla="*/ 0 w 2007220"/>
                <a:gd name="connsiteY0" fmla="*/ 0 h 1784195"/>
                <a:gd name="connsiteX1" fmla="*/ 1070517 w 2007220"/>
                <a:gd name="connsiteY1" fmla="*/ 802888 h 1784195"/>
                <a:gd name="connsiteX2" fmla="*/ 2007220 w 2007220"/>
                <a:gd name="connsiteY2" fmla="*/ 1784195 h 1784195"/>
              </a:gdLst>
              <a:ahLst/>
              <a:cxnLst>
                <a:cxn ang="0">
                  <a:pos x="connsiteX0" y="connsiteY0"/>
                </a:cxn>
                <a:cxn ang="0">
                  <a:pos x="connsiteX1" y="connsiteY1"/>
                </a:cxn>
                <a:cxn ang="0">
                  <a:pos x="connsiteX2" y="connsiteY2"/>
                </a:cxn>
              </a:cxnLst>
              <a:rect l="l" t="t" r="r" b="b"/>
              <a:pathLst>
                <a:path w="2007220" h="1784195">
                  <a:moveTo>
                    <a:pt x="0" y="0"/>
                  </a:moveTo>
                  <a:cubicBezTo>
                    <a:pt x="367990" y="252761"/>
                    <a:pt x="735980" y="505522"/>
                    <a:pt x="1070517" y="802888"/>
                  </a:cubicBezTo>
                  <a:cubicBezTo>
                    <a:pt x="1405054" y="1100254"/>
                    <a:pt x="1706137" y="1442224"/>
                    <a:pt x="2007220" y="1784195"/>
                  </a:cubicBezTo>
                </a:path>
              </a:pathLst>
            </a:custGeom>
            <a:noFill/>
            <a:ln w="38100" cap="flat" cmpd="sng" algn="ctr">
              <a:solidFill>
                <a:srgbClr val="00B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Figura a mano libera 14"/>
            <p:cNvSpPr/>
            <p:nvPr/>
          </p:nvSpPr>
          <p:spPr bwMode="auto">
            <a:xfrm>
              <a:off x="7081024" y="4293220"/>
              <a:ext cx="981308" cy="1996068"/>
            </a:xfrm>
            <a:custGeom>
              <a:avLst/>
              <a:gdLst>
                <a:gd name="connsiteX0" fmla="*/ 0 w 981308"/>
                <a:gd name="connsiteY0" fmla="*/ 0 h 1996068"/>
                <a:gd name="connsiteX1" fmla="*/ 602166 w 981308"/>
                <a:gd name="connsiteY1" fmla="*/ 1025912 h 1996068"/>
                <a:gd name="connsiteX2" fmla="*/ 981308 w 981308"/>
                <a:gd name="connsiteY2" fmla="*/ 1996068 h 1996068"/>
              </a:gdLst>
              <a:ahLst/>
              <a:cxnLst>
                <a:cxn ang="0">
                  <a:pos x="connsiteX0" y="connsiteY0"/>
                </a:cxn>
                <a:cxn ang="0">
                  <a:pos x="connsiteX1" y="connsiteY1"/>
                </a:cxn>
                <a:cxn ang="0">
                  <a:pos x="connsiteX2" y="connsiteY2"/>
                </a:cxn>
              </a:cxnLst>
              <a:rect l="l" t="t" r="r" b="b"/>
              <a:pathLst>
                <a:path w="981308" h="1996068">
                  <a:moveTo>
                    <a:pt x="0" y="0"/>
                  </a:moveTo>
                  <a:cubicBezTo>
                    <a:pt x="219307" y="346617"/>
                    <a:pt x="438615" y="693234"/>
                    <a:pt x="602166" y="1025912"/>
                  </a:cubicBezTo>
                  <a:cubicBezTo>
                    <a:pt x="765717" y="1358590"/>
                    <a:pt x="873512" y="1677329"/>
                    <a:pt x="981308" y="1996068"/>
                  </a:cubicBezTo>
                </a:path>
              </a:pathLst>
            </a:custGeom>
            <a:noFill/>
            <a:ln w="38100" cap="flat" cmpd="sng" algn="ctr">
              <a:solidFill>
                <a:srgbClr val="7030A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Figura a mano libera 16"/>
            <p:cNvSpPr/>
            <p:nvPr/>
          </p:nvSpPr>
          <p:spPr bwMode="auto">
            <a:xfrm>
              <a:off x="6021659" y="4315522"/>
              <a:ext cx="724829" cy="1973766"/>
            </a:xfrm>
            <a:custGeom>
              <a:avLst/>
              <a:gdLst>
                <a:gd name="connsiteX0" fmla="*/ 0 w 724829"/>
                <a:gd name="connsiteY0" fmla="*/ 0 h 1973766"/>
                <a:gd name="connsiteX1" fmla="*/ 468351 w 724829"/>
                <a:gd name="connsiteY1" fmla="*/ 959005 h 1973766"/>
                <a:gd name="connsiteX2" fmla="*/ 724829 w 724829"/>
                <a:gd name="connsiteY2" fmla="*/ 1973766 h 1973766"/>
              </a:gdLst>
              <a:ahLst/>
              <a:cxnLst>
                <a:cxn ang="0">
                  <a:pos x="connsiteX0" y="connsiteY0"/>
                </a:cxn>
                <a:cxn ang="0">
                  <a:pos x="connsiteX1" y="connsiteY1"/>
                </a:cxn>
                <a:cxn ang="0">
                  <a:pos x="connsiteX2" y="connsiteY2"/>
                </a:cxn>
              </a:cxnLst>
              <a:rect l="l" t="t" r="r" b="b"/>
              <a:pathLst>
                <a:path w="724829" h="1973766">
                  <a:moveTo>
                    <a:pt x="0" y="0"/>
                  </a:moveTo>
                  <a:cubicBezTo>
                    <a:pt x="173773" y="315022"/>
                    <a:pt x="347546" y="630044"/>
                    <a:pt x="468351" y="959005"/>
                  </a:cubicBezTo>
                  <a:cubicBezTo>
                    <a:pt x="589156" y="1287966"/>
                    <a:pt x="656992" y="1630866"/>
                    <a:pt x="724829" y="1973766"/>
                  </a:cubicBezTo>
                </a:path>
              </a:pathLst>
            </a:custGeom>
            <a:noFill/>
            <a:ln w="38100" cap="flat" cmpd="sng" algn="ctr">
              <a:solidFill>
                <a:srgbClr val="004D99"/>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Text Box 3"/>
            <p:cNvSpPr txBox="1">
              <a:spLocks noChangeArrowheads="1"/>
            </p:cNvSpPr>
            <p:nvPr/>
          </p:nvSpPr>
          <p:spPr bwMode="auto">
            <a:xfrm>
              <a:off x="3614738" y="3670776"/>
              <a:ext cx="1712912" cy="738664"/>
            </a:xfrm>
            <a:prstGeom prst="rect">
              <a:avLst/>
            </a:prstGeom>
            <a:noFill/>
            <a:ln w="9525" algn="ctr">
              <a:noFill/>
              <a:miter lim="800000"/>
              <a:headEnd/>
              <a:tailEnd/>
            </a:ln>
            <a:effectLst/>
          </p:spPr>
          <p:txBody>
            <a:bodyPr wrap="square">
              <a:spAutoFit/>
            </a:bodyPr>
            <a:lstStyle/>
            <a:p>
              <a:pPr algn="ctr">
                <a:defRPr/>
              </a:pPr>
              <a:r>
                <a:rPr lang="en-GB" sz="1400" b="1" dirty="0">
                  <a:solidFill>
                    <a:srgbClr val="00B050"/>
                  </a:solidFill>
                  <a:effectLst/>
                  <a:latin typeface="Calibri" pitchFamily="34" charset="0"/>
                </a:rPr>
                <a:t>Keshav and Gudfinnsson (2021) (CMAS)</a:t>
              </a:r>
              <a:endParaRPr lang="en-GB" sz="2000" b="1" dirty="0">
                <a:solidFill>
                  <a:srgbClr val="00B050"/>
                </a:solidFill>
                <a:effectLst/>
                <a:latin typeface="Calibri" pitchFamily="34" charset="0"/>
              </a:endParaRPr>
            </a:p>
          </p:txBody>
        </p:sp>
        <p:sp>
          <p:nvSpPr>
            <p:cNvPr id="19" name="Text Box 3"/>
            <p:cNvSpPr txBox="1">
              <a:spLocks noChangeArrowheads="1"/>
            </p:cNvSpPr>
            <p:nvPr/>
          </p:nvSpPr>
          <p:spPr bwMode="auto">
            <a:xfrm>
              <a:off x="3614738" y="4293076"/>
              <a:ext cx="1712912" cy="523220"/>
            </a:xfrm>
            <a:prstGeom prst="rect">
              <a:avLst/>
            </a:prstGeom>
            <a:noFill/>
            <a:ln w="9525" algn="ctr">
              <a:noFill/>
              <a:miter lim="800000"/>
              <a:headEnd/>
              <a:tailEnd/>
            </a:ln>
            <a:effectLst/>
          </p:spPr>
          <p:txBody>
            <a:bodyPr wrap="square">
              <a:spAutoFit/>
            </a:bodyPr>
            <a:lstStyle/>
            <a:p>
              <a:pPr algn="ctr">
                <a:defRPr/>
              </a:pPr>
              <a:r>
                <a:rPr lang="en-GB" sz="1400" b="1" dirty="0" err="1">
                  <a:solidFill>
                    <a:srgbClr val="7030A0"/>
                  </a:solidFill>
                  <a:effectLst/>
                  <a:latin typeface="Calibri" pitchFamily="34" charset="0"/>
                </a:rPr>
                <a:t>Litasov</a:t>
              </a:r>
              <a:r>
                <a:rPr lang="en-GB" sz="1400" b="1" dirty="0">
                  <a:solidFill>
                    <a:srgbClr val="7030A0"/>
                  </a:solidFill>
                  <a:effectLst/>
                  <a:latin typeface="Calibri" pitchFamily="34" charset="0"/>
                </a:rPr>
                <a:t> and </a:t>
              </a:r>
              <a:r>
                <a:rPr lang="en-GB" sz="1400" b="1" dirty="0" err="1">
                  <a:solidFill>
                    <a:srgbClr val="7030A0"/>
                  </a:solidFill>
                  <a:effectLst/>
                  <a:latin typeface="Calibri" pitchFamily="34" charset="0"/>
                </a:rPr>
                <a:t>Ohtani</a:t>
              </a:r>
              <a:r>
                <a:rPr lang="en-GB" sz="1400" b="1" dirty="0">
                  <a:solidFill>
                    <a:srgbClr val="7030A0"/>
                  </a:solidFill>
                  <a:effectLst/>
                  <a:latin typeface="Calibri" pitchFamily="34" charset="0"/>
                </a:rPr>
                <a:t> (2021) (CMAS)</a:t>
              </a:r>
              <a:endParaRPr lang="en-GB" sz="2000" b="1" dirty="0">
                <a:solidFill>
                  <a:srgbClr val="7030A0"/>
                </a:solidFill>
                <a:effectLst/>
                <a:latin typeface="Calibri" pitchFamily="34" charset="0"/>
              </a:endParaRPr>
            </a:p>
          </p:txBody>
        </p:sp>
        <p:sp>
          <p:nvSpPr>
            <p:cNvPr id="20" name="Text Box 3"/>
            <p:cNvSpPr txBox="1">
              <a:spLocks noChangeArrowheads="1"/>
            </p:cNvSpPr>
            <p:nvPr/>
          </p:nvSpPr>
          <p:spPr bwMode="auto">
            <a:xfrm>
              <a:off x="3481388" y="4750276"/>
              <a:ext cx="1979612" cy="523220"/>
            </a:xfrm>
            <a:prstGeom prst="rect">
              <a:avLst/>
            </a:prstGeom>
            <a:noFill/>
            <a:ln w="9525" algn="ctr">
              <a:noFill/>
              <a:miter lim="800000"/>
              <a:headEnd/>
              <a:tailEnd/>
            </a:ln>
            <a:effectLst/>
          </p:spPr>
          <p:txBody>
            <a:bodyPr wrap="square">
              <a:spAutoFit/>
            </a:bodyPr>
            <a:lstStyle/>
            <a:p>
              <a:pPr algn="ctr">
                <a:defRPr/>
              </a:pPr>
              <a:r>
                <a:rPr lang="en-GB" sz="1400" b="1" dirty="0" err="1">
                  <a:solidFill>
                    <a:srgbClr val="004D99"/>
                  </a:solidFill>
                  <a:effectLst/>
                  <a:latin typeface="Calibri" pitchFamily="34" charset="0"/>
                </a:rPr>
                <a:t>Andrault</a:t>
              </a:r>
              <a:r>
                <a:rPr lang="en-GB" sz="1400" b="1" dirty="0">
                  <a:solidFill>
                    <a:srgbClr val="004D99"/>
                  </a:solidFill>
                  <a:effectLst/>
                  <a:latin typeface="Calibri" pitchFamily="34" charset="0"/>
                </a:rPr>
                <a:t> et al. (2018) (enstatite chondrite)</a:t>
              </a:r>
              <a:endParaRPr lang="en-GB" sz="2000" b="1" dirty="0">
                <a:solidFill>
                  <a:srgbClr val="004D99"/>
                </a:solidFill>
                <a:effectLst/>
                <a:latin typeface="Calibri" pitchFamily="34" charset="0"/>
              </a:endParaRPr>
            </a:p>
          </p:txBody>
        </p:sp>
        <p:sp>
          <p:nvSpPr>
            <p:cNvPr id="21" name="Text Box 3"/>
            <p:cNvSpPr txBox="1">
              <a:spLocks noChangeArrowheads="1"/>
            </p:cNvSpPr>
            <p:nvPr/>
          </p:nvSpPr>
          <p:spPr bwMode="auto">
            <a:xfrm>
              <a:off x="139700" y="4395788"/>
              <a:ext cx="3068638" cy="954107"/>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Let's see other volatile-free solidi:</a:t>
              </a:r>
            </a:p>
          </p:txBody>
        </p:sp>
      </p:grpSp>
      <p:sp>
        <p:nvSpPr>
          <p:cNvPr id="22" name="Rectangle 8"/>
          <p:cNvSpPr>
            <a:spLocks noChangeArrowheads="1"/>
          </p:cNvSpPr>
          <p:nvPr/>
        </p:nvSpPr>
        <p:spPr bwMode="auto">
          <a:xfrm>
            <a:off x="6681788" y="5529263"/>
            <a:ext cx="1617662" cy="1152525"/>
          </a:xfrm>
          <a:prstGeom prst="rect">
            <a:avLst/>
          </a:prstGeom>
          <a:noFill/>
          <a:ln w="38100" algn="ctr">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3" name="Line 24"/>
          <p:cNvSpPr>
            <a:spLocks noChangeShapeType="1"/>
          </p:cNvSpPr>
          <p:nvPr/>
        </p:nvSpPr>
        <p:spPr bwMode="auto">
          <a:xfrm flipH="1" flipV="1">
            <a:off x="6769100" y="2197100"/>
            <a:ext cx="1524000" cy="3327400"/>
          </a:xfrm>
          <a:prstGeom prst="line">
            <a:avLst/>
          </a:prstGeom>
          <a:noFill/>
          <a:ln w="28575">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Line 25"/>
          <p:cNvSpPr>
            <a:spLocks noChangeShapeType="1"/>
          </p:cNvSpPr>
          <p:nvPr/>
        </p:nvSpPr>
        <p:spPr bwMode="auto">
          <a:xfrm flipH="1" flipV="1">
            <a:off x="2044700" y="5753100"/>
            <a:ext cx="4630738" cy="920750"/>
          </a:xfrm>
          <a:prstGeom prst="line">
            <a:avLst/>
          </a:prstGeom>
          <a:noFill/>
          <a:ln w="28575">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rot="601474">
            <a:off x="2880009" y="3326886"/>
            <a:ext cx="3123613" cy="222717"/>
          </a:xfrm>
          <a:custGeom>
            <a:avLst/>
            <a:gdLst>
              <a:gd name="connsiteX0" fmla="*/ 0 w 2948940"/>
              <a:gd name="connsiteY0" fmla="*/ 121920 h 167647"/>
              <a:gd name="connsiteX1" fmla="*/ 1173480 w 2948940"/>
              <a:gd name="connsiteY1" fmla="*/ 7620 h 167647"/>
              <a:gd name="connsiteX2" fmla="*/ 2065020 w 2948940"/>
              <a:gd name="connsiteY2" fmla="*/ 167640 h 167647"/>
              <a:gd name="connsiteX3" fmla="*/ 2948940 w 2948940"/>
              <a:gd name="connsiteY3" fmla="*/ 0 h 167647"/>
            </a:gdLst>
            <a:ahLst/>
            <a:cxnLst>
              <a:cxn ang="0">
                <a:pos x="connsiteX0" y="connsiteY0"/>
              </a:cxn>
              <a:cxn ang="0">
                <a:pos x="connsiteX1" y="connsiteY1"/>
              </a:cxn>
              <a:cxn ang="0">
                <a:pos x="connsiteX2" y="connsiteY2"/>
              </a:cxn>
              <a:cxn ang="0">
                <a:pos x="connsiteX3" y="connsiteY3"/>
              </a:cxn>
            </a:cxnLst>
            <a:rect l="l" t="t" r="r" b="b"/>
            <a:pathLst>
              <a:path w="2948940" h="167647">
                <a:moveTo>
                  <a:pt x="0" y="121920"/>
                </a:moveTo>
                <a:cubicBezTo>
                  <a:pt x="414655" y="60960"/>
                  <a:pt x="829310" y="0"/>
                  <a:pt x="1173480" y="7620"/>
                </a:cubicBezTo>
                <a:cubicBezTo>
                  <a:pt x="1517650" y="15240"/>
                  <a:pt x="1769110" y="168910"/>
                  <a:pt x="2065020" y="167640"/>
                </a:cubicBezTo>
                <a:cubicBezTo>
                  <a:pt x="2360930" y="166370"/>
                  <a:pt x="2654935" y="83185"/>
                  <a:pt x="2948940" y="0"/>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26" name="Group 31"/>
          <p:cNvGrpSpPr>
            <a:grpSpLocks/>
          </p:cNvGrpSpPr>
          <p:nvPr/>
        </p:nvGrpSpPr>
        <p:grpSpPr bwMode="auto">
          <a:xfrm>
            <a:off x="2049463" y="2201863"/>
            <a:ext cx="4725987" cy="3551237"/>
            <a:chOff x="1291" y="1387"/>
            <a:chExt cx="2977" cy="2237"/>
          </a:xfrm>
        </p:grpSpPr>
        <p:pic>
          <p:nvPicPr>
            <p:cNvPr id="27" name="Picture 9"/>
            <p:cNvPicPr>
              <a:picLocks noChangeAspect="1" noChangeArrowheads="1"/>
            </p:cNvPicPr>
            <p:nvPr/>
          </p:nvPicPr>
          <p:blipFill>
            <a:blip r:embed="rId3" cstate="print"/>
            <a:srcRect l="59843" t="75774" r="14037" b="3331"/>
            <a:stretch>
              <a:fillRect/>
            </a:stretch>
          </p:blipFill>
          <p:spPr bwMode="auto">
            <a:xfrm>
              <a:off x="1291" y="1389"/>
              <a:ext cx="2977" cy="2223"/>
            </a:xfrm>
            <a:prstGeom prst="rect">
              <a:avLst/>
            </a:prstGeom>
            <a:noFill/>
            <a:ln w="9525" algn="ctr">
              <a:noFill/>
              <a:miter lim="800000"/>
              <a:headEnd/>
              <a:tailEnd/>
            </a:ln>
          </p:spPr>
        </p:pic>
        <p:sp>
          <p:nvSpPr>
            <p:cNvPr id="31" name="Freeform 12"/>
            <p:cNvSpPr>
              <a:spLocks/>
            </p:cNvSpPr>
            <p:nvPr/>
          </p:nvSpPr>
          <p:spPr bwMode="auto">
            <a:xfrm>
              <a:off x="2115" y="1389"/>
              <a:ext cx="624" cy="1455"/>
            </a:xfrm>
            <a:custGeom>
              <a:avLst/>
              <a:gdLst/>
              <a:ahLst/>
              <a:cxnLst>
                <a:cxn ang="0">
                  <a:pos x="0" y="0"/>
                </a:cxn>
                <a:cxn ang="0">
                  <a:pos x="354" y="750"/>
                </a:cxn>
                <a:cxn ang="0">
                  <a:pos x="624" y="1455"/>
                </a:cxn>
              </a:cxnLst>
              <a:rect l="0" t="0" r="r" b="b"/>
              <a:pathLst>
                <a:path w="624" h="1455">
                  <a:moveTo>
                    <a:pt x="0" y="0"/>
                  </a:moveTo>
                  <a:cubicBezTo>
                    <a:pt x="125" y="254"/>
                    <a:pt x="250" y="508"/>
                    <a:pt x="354" y="750"/>
                  </a:cubicBezTo>
                  <a:cubicBezTo>
                    <a:pt x="458" y="992"/>
                    <a:pt x="541" y="1223"/>
                    <a:pt x="624" y="1455"/>
                  </a:cubicBezTo>
                </a:path>
              </a:pathLst>
            </a:custGeom>
            <a:noFill/>
            <a:ln w="5715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33" name="Freeform 14"/>
            <p:cNvSpPr>
              <a:spLocks/>
            </p:cNvSpPr>
            <p:nvPr/>
          </p:nvSpPr>
          <p:spPr bwMode="auto">
            <a:xfrm rot="230119">
              <a:off x="2328" y="1401"/>
              <a:ext cx="786" cy="1416"/>
            </a:xfrm>
            <a:custGeom>
              <a:avLst/>
              <a:gdLst/>
              <a:ahLst/>
              <a:cxnLst>
                <a:cxn ang="0">
                  <a:pos x="0" y="12"/>
                </a:cxn>
                <a:cxn ang="0">
                  <a:pos x="630" y="1434"/>
                </a:cxn>
                <a:cxn ang="0">
                  <a:pos x="705" y="1425"/>
                </a:cxn>
                <a:cxn ang="0">
                  <a:pos x="315" y="399"/>
                </a:cxn>
                <a:cxn ang="0">
                  <a:pos x="93" y="0"/>
                </a:cxn>
                <a:cxn ang="0">
                  <a:pos x="0" y="12"/>
                </a:cxn>
              </a:cxnLst>
              <a:rect l="0" t="0" r="r" b="b"/>
              <a:pathLst>
                <a:path w="705" h="1434">
                  <a:moveTo>
                    <a:pt x="0" y="12"/>
                  </a:moveTo>
                  <a:lnTo>
                    <a:pt x="630" y="1434"/>
                  </a:lnTo>
                  <a:lnTo>
                    <a:pt x="705" y="1425"/>
                  </a:lnTo>
                  <a:lnTo>
                    <a:pt x="315" y="399"/>
                  </a:lnTo>
                  <a:lnTo>
                    <a:pt x="93" y="0"/>
                  </a:lnTo>
                  <a:lnTo>
                    <a:pt x="0" y="12"/>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4" name="Freeform 13"/>
            <p:cNvSpPr>
              <a:spLocks/>
            </p:cNvSpPr>
            <p:nvPr/>
          </p:nvSpPr>
          <p:spPr bwMode="auto">
            <a:xfrm>
              <a:off x="2412" y="1389"/>
              <a:ext cx="624" cy="1455"/>
            </a:xfrm>
            <a:custGeom>
              <a:avLst/>
              <a:gdLst/>
              <a:ahLst/>
              <a:cxnLst>
                <a:cxn ang="0">
                  <a:pos x="0" y="0"/>
                </a:cxn>
                <a:cxn ang="0">
                  <a:pos x="354" y="750"/>
                </a:cxn>
                <a:cxn ang="0">
                  <a:pos x="624" y="1455"/>
                </a:cxn>
              </a:cxnLst>
              <a:rect l="0" t="0" r="r" b="b"/>
              <a:pathLst>
                <a:path w="624" h="1455">
                  <a:moveTo>
                    <a:pt x="0" y="0"/>
                  </a:moveTo>
                  <a:cubicBezTo>
                    <a:pt x="125" y="254"/>
                    <a:pt x="250" y="508"/>
                    <a:pt x="354" y="750"/>
                  </a:cubicBezTo>
                  <a:cubicBezTo>
                    <a:pt x="458" y="992"/>
                    <a:pt x="541" y="1223"/>
                    <a:pt x="624" y="1455"/>
                  </a:cubicBezTo>
                </a:path>
              </a:pathLst>
            </a:custGeom>
            <a:noFill/>
            <a:ln w="38100" cap="flat" cmpd="sng">
              <a:solidFill>
                <a:srgbClr val="0000FF"/>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5" name="Rectangle 10"/>
            <p:cNvSpPr>
              <a:spLocks noChangeArrowheads="1"/>
            </p:cNvSpPr>
            <p:nvPr/>
          </p:nvSpPr>
          <p:spPr bwMode="auto">
            <a:xfrm>
              <a:off x="1294" y="1387"/>
              <a:ext cx="2974" cy="2237"/>
            </a:xfrm>
            <a:prstGeom prst="rect">
              <a:avLst/>
            </a:prstGeom>
            <a:noFill/>
            <a:ln w="38100" algn="ctr">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6" name="Line 16"/>
            <p:cNvSpPr>
              <a:spLocks noChangeShapeType="1"/>
            </p:cNvSpPr>
            <p:nvPr/>
          </p:nvSpPr>
          <p:spPr bwMode="auto">
            <a:xfrm flipV="1">
              <a:off x="2175" y="2727"/>
              <a:ext cx="0" cy="117"/>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37" name="Line 17"/>
            <p:cNvSpPr>
              <a:spLocks noChangeShapeType="1"/>
            </p:cNvSpPr>
            <p:nvPr/>
          </p:nvSpPr>
          <p:spPr bwMode="auto">
            <a:xfrm flipV="1">
              <a:off x="2958" y="2727"/>
              <a:ext cx="0" cy="117"/>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38" name="Freeform 19"/>
          <p:cNvSpPr>
            <a:spLocks/>
          </p:cNvSpPr>
          <p:nvPr/>
        </p:nvSpPr>
        <p:spPr bwMode="auto">
          <a:xfrm>
            <a:off x="3907668" y="2380415"/>
            <a:ext cx="1010322" cy="625517"/>
          </a:xfrm>
          <a:custGeom>
            <a:avLst/>
            <a:gdLst>
              <a:gd name="connsiteX0" fmla="*/ 435 w 9323"/>
              <a:gd name="connsiteY0" fmla="*/ 9728 h 9728"/>
              <a:gd name="connsiteX1" fmla="*/ 62 w 9323"/>
              <a:gd name="connsiteY1" fmla="*/ 4953 h 9728"/>
              <a:gd name="connsiteX2" fmla="*/ 1553 w 9323"/>
              <a:gd name="connsiteY2" fmla="*/ 1631 h 9728"/>
              <a:gd name="connsiteX3" fmla="*/ 5715 w 9323"/>
              <a:gd name="connsiteY3" fmla="*/ 22 h 9728"/>
              <a:gd name="connsiteX4" fmla="*/ 9323 w 9323"/>
              <a:gd name="connsiteY4" fmla="*/ 2697 h 9728"/>
              <a:gd name="connsiteX0" fmla="*/ 467 w 10000"/>
              <a:gd name="connsiteY0" fmla="*/ 9645 h 9645"/>
              <a:gd name="connsiteX1" fmla="*/ 67 w 10000"/>
              <a:gd name="connsiteY1" fmla="*/ 4736 h 9645"/>
              <a:gd name="connsiteX2" fmla="*/ 1666 w 10000"/>
              <a:gd name="connsiteY2" fmla="*/ 1322 h 9645"/>
              <a:gd name="connsiteX3" fmla="*/ 4350 w 10000"/>
              <a:gd name="connsiteY3" fmla="*/ 25 h 9645"/>
              <a:gd name="connsiteX4" fmla="*/ 10000 w 10000"/>
              <a:gd name="connsiteY4" fmla="*/ 2417 h 9645"/>
              <a:gd name="connsiteX0" fmla="*/ 405 w 9938"/>
              <a:gd name="connsiteY0" fmla="*/ 10000 h 10000"/>
              <a:gd name="connsiteX1" fmla="*/ 5 w 9938"/>
              <a:gd name="connsiteY1" fmla="*/ 4910 h 10000"/>
              <a:gd name="connsiteX2" fmla="*/ 592 w 9938"/>
              <a:gd name="connsiteY2" fmla="*/ 1371 h 10000"/>
              <a:gd name="connsiteX3" fmla="*/ 4288 w 9938"/>
              <a:gd name="connsiteY3" fmla="*/ 26 h 10000"/>
              <a:gd name="connsiteX4" fmla="*/ 9938 w 9938"/>
              <a:gd name="connsiteY4" fmla="*/ 2506 h 10000"/>
              <a:gd name="connsiteX0" fmla="*/ 825 w 10417"/>
              <a:gd name="connsiteY0" fmla="*/ 10000 h 10000"/>
              <a:gd name="connsiteX1" fmla="*/ 1 w 10417"/>
              <a:gd name="connsiteY1" fmla="*/ 5280 h 10000"/>
              <a:gd name="connsiteX2" fmla="*/ 1013 w 10417"/>
              <a:gd name="connsiteY2" fmla="*/ 1371 h 10000"/>
              <a:gd name="connsiteX3" fmla="*/ 4732 w 10417"/>
              <a:gd name="connsiteY3" fmla="*/ 26 h 10000"/>
              <a:gd name="connsiteX4" fmla="*/ 10417 w 10417"/>
              <a:gd name="connsiteY4" fmla="*/ 2506 h 10000"/>
              <a:gd name="connsiteX0" fmla="*/ 825 w 10417"/>
              <a:gd name="connsiteY0" fmla="*/ 9834 h 9834"/>
              <a:gd name="connsiteX1" fmla="*/ 1 w 10417"/>
              <a:gd name="connsiteY1" fmla="*/ 5114 h 9834"/>
              <a:gd name="connsiteX2" fmla="*/ 1013 w 10417"/>
              <a:gd name="connsiteY2" fmla="*/ 1205 h 9834"/>
              <a:gd name="connsiteX3" fmla="*/ 4662 w 10417"/>
              <a:gd name="connsiteY3" fmla="*/ 28 h 9834"/>
              <a:gd name="connsiteX4" fmla="*/ 10417 w 10417"/>
              <a:gd name="connsiteY4" fmla="*/ 2340 h 9834"/>
              <a:gd name="connsiteX0" fmla="*/ 792 w 10000"/>
              <a:gd name="connsiteY0" fmla="*/ 10000 h 10000"/>
              <a:gd name="connsiteX1" fmla="*/ 1 w 10000"/>
              <a:gd name="connsiteY1" fmla="*/ 5200 h 10000"/>
              <a:gd name="connsiteX2" fmla="*/ 972 w 10000"/>
              <a:gd name="connsiteY2" fmla="*/ 1704 h 10000"/>
              <a:gd name="connsiteX3" fmla="*/ 4475 w 10000"/>
              <a:gd name="connsiteY3" fmla="*/ 28 h 10000"/>
              <a:gd name="connsiteX4" fmla="*/ 10000 w 10000"/>
              <a:gd name="connsiteY4" fmla="*/ 2379 h 10000"/>
              <a:gd name="connsiteX0" fmla="*/ 792 w 10000"/>
              <a:gd name="connsiteY0" fmla="*/ 9191 h 9191"/>
              <a:gd name="connsiteX1" fmla="*/ 1 w 10000"/>
              <a:gd name="connsiteY1" fmla="*/ 4391 h 9191"/>
              <a:gd name="connsiteX2" fmla="*/ 972 w 10000"/>
              <a:gd name="connsiteY2" fmla="*/ 895 h 9191"/>
              <a:gd name="connsiteX3" fmla="*/ 5824 w 10000"/>
              <a:gd name="connsiteY3" fmla="*/ 40 h 9191"/>
              <a:gd name="connsiteX4" fmla="*/ 10000 w 10000"/>
              <a:gd name="connsiteY4" fmla="*/ 1570 h 9191"/>
              <a:gd name="connsiteX0" fmla="*/ 792 w 12292"/>
              <a:gd name="connsiteY0" fmla="*/ 10000 h 10000"/>
              <a:gd name="connsiteX1" fmla="*/ 1 w 12292"/>
              <a:gd name="connsiteY1" fmla="*/ 4777 h 10000"/>
              <a:gd name="connsiteX2" fmla="*/ 972 w 12292"/>
              <a:gd name="connsiteY2" fmla="*/ 974 h 10000"/>
              <a:gd name="connsiteX3" fmla="*/ 5824 w 12292"/>
              <a:gd name="connsiteY3" fmla="*/ 44 h 10000"/>
              <a:gd name="connsiteX4" fmla="*/ 12292 w 12292"/>
              <a:gd name="connsiteY4" fmla="*/ 1634 h 10000"/>
              <a:gd name="connsiteX0" fmla="*/ 829 w 12329"/>
              <a:gd name="connsiteY0" fmla="*/ 10000 h 10000"/>
              <a:gd name="connsiteX1" fmla="*/ 38 w 12329"/>
              <a:gd name="connsiteY1" fmla="*/ 4777 h 10000"/>
              <a:gd name="connsiteX2" fmla="*/ 2088 w 12329"/>
              <a:gd name="connsiteY2" fmla="*/ 1272 h 10000"/>
              <a:gd name="connsiteX3" fmla="*/ 5861 w 12329"/>
              <a:gd name="connsiteY3" fmla="*/ 44 h 10000"/>
              <a:gd name="connsiteX4" fmla="*/ 12329 w 12329"/>
              <a:gd name="connsiteY4" fmla="*/ 1634 h 10000"/>
              <a:gd name="connsiteX0" fmla="*/ 829 w 12329"/>
              <a:gd name="connsiteY0" fmla="*/ 9352 h 9352"/>
              <a:gd name="connsiteX1" fmla="*/ 38 w 12329"/>
              <a:gd name="connsiteY1" fmla="*/ 4129 h 9352"/>
              <a:gd name="connsiteX2" fmla="*/ 2088 w 12329"/>
              <a:gd name="connsiteY2" fmla="*/ 624 h 9352"/>
              <a:gd name="connsiteX3" fmla="*/ 6468 w 12329"/>
              <a:gd name="connsiteY3" fmla="*/ 66 h 9352"/>
              <a:gd name="connsiteX4" fmla="*/ 12329 w 12329"/>
              <a:gd name="connsiteY4" fmla="*/ 986 h 9352"/>
              <a:gd name="connsiteX0" fmla="*/ 672 w 10000"/>
              <a:gd name="connsiteY0" fmla="*/ 10116 h 10116"/>
              <a:gd name="connsiteX1" fmla="*/ 31 w 10000"/>
              <a:gd name="connsiteY1" fmla="*/ 4531 h 10116"/>
              <a:gd name="connsiteX2" fmla="*/ 1694 w 10000"/>
              <a:gd name="connsiteY2" fmla="*/ 783 h 10116"/>
              <a:gd name="connsiteX3" fmla="*/ 5246 w 10000"/>
              <a:gd name="connsiteY3" fmla="*/ 187 h 10116"/>
              <a:gd name="connsiteX4" fmla="*/ 5698 w 10000"/>
              <a:gd name="connsiteY4" fmla="*/ 69 h 10116"/>
              <a:gd name="connsiteX5" fmla="*/ 10000 w 10000"/>
              <a:gd name="connsiteY5" fmla="*/ 1170 h 10116"/>
              <a:gd name="connsiteX0" fmla="*/ 670 w 9998"/>
              <a:gd name="connsiteY0" fmla="*/ 10116 h 10116"/>
              <a:gd name="connsiteX1" fmla="*/ 29 w 9998"/>
              <a:gd name="connsiteY1" fmla="*/ 4531 h 10116"/>
              <a:gd name="connsiteX2" fmla="*/ 1637 w 9998"/>
              <a:gd name="connsiteY2" fmla="*/ 1500 h 10116"/>
              <a:gd name="connsiteX3" fmla="*/ 5244 w 9998"/>
              <a:gd name="connsiteY3" fmla="*/ 187 h 10116"/>
              <a:gd name="connsiteX4" fmla="*/ 5696 w 9998"/>
              <a:gd name="connsiteY4" fmla="*/ 69 h 10116"/>
              <a:gd name="connsiteX5" fmla="*/ 9998 w 9998"/>
              <a:gd name="connsiteY5" fmla="*/ 1170 h 10116"/>
              <a:gd name="connsiteX0" fmla="*/ 670 w 10000"/>
              <a:gd name="connsiteY0" fmla="*/ 9818 h 9818"/>
              <a:gd name="connsiteX1" fmla="*/ 29 w 10000"/>
              <a:gd name="connsiteY1" fmla="*/ 4297 h 9818"/>
              <a:gd name="connsiteX2" fmla="*/ 1637 w 10000"/>
              <a:gd name="connsiteY2" fmla="*/ 1301 h 9818"/>
              <a:gd name="connsiteX3" fmla="*/ 5245 w 10000"/>
              <a:gd name="connsiteY3" fmla="*/ 3 h 9818"/>
              <a:gd name="connsiteX4" fmla="*/ 10000 w 10000"/>
              <a:gd name="connsiteY4" fmla="*/ 975 h 9818"/>
              <a:gd name="connsiteX0" fmla="*/ 670 w 10000"/>
              <a:gd name="connsiteY0" fmla="*/ 9027 h 9027"/>
              <a:gd name="connsiteX1" fmla="*/ 29 w 10000"/>
              <a:gd name="connsiteY1" fmla="*/ 3404 h 9027"/>
              <a:gd name="connsiteX2" fmla="*/ 1637 w 10000"/>
              <a:gd name="connsiteY2" fmla="*/ 352 h 9027"/>
              <a:gd name="connsiteX3" fmla="*/ 10000 w 10000"/>
              <a:gd name="connsiteY3" fmla="*/ 20 h 9027"/>
              <a:gd name="connsiteX0" fmla="*/ 689 w 10019"/>
              <a:gd name="connsiteY0" fmla="*/ 10000 h 10000"/>
              <a:gd name="connsiteX1" fmla="*/ 48 w 10019"/>
              <a:gd name="connsiteY1" fmla="*/ 3771 h 10000"/>
              <a:gd name="connsiteX2" fmla="*/ 2039 w 10019"/>
              <a:gd name="connsiteY2" fmla="*/ 390 h 10000"/>
              <a:gd name="connsiteX3" fmla="*/ 10019 w 10019"/>
              <a:gd name="connsiteY3" fmla="*/ 22 h 10000"/>
              <a:gd name="connsiteX0" fmla="*/ 689 w 10511"/>
              <a:gd name="connsiteY0" fmla="*/ 11577 h 11577"/>
              <a:gd name="connsiteX1" fmla="*/ 48 w 10511"/>
              <a:gd name="connsiteY1" fmla="*/ 5348 h 11577"/>
              <a:gd name="connsiteX2" fmla="*/ 2039 w 10511"/>
              <a:gd name="connsiteY2" fmla="*/ 1967 h 11577"/>
              <a:gd name="connsiteX3" fmla="*/ 10511 w 10511"/>
              <a:gd name="connsiteY3" fmla="*/ 0 h 11577"/>
              <a:gd name="connsiteX0" fmla="*/ 733 w 10555"/>
              <a:gd name="connsiteY0" fmla="*/ 11577 h 11577"/>
              <a:gd name="connsiteX1" fmla="*/ 92 w 10555"/>
              <a:gd name="connsiteY1" fmla="*/ 5348 h 11577"/>
              <a:gd name="connsiteX2" fmla="*/ 2849 w 10555"/>
              <a:gd name="connsiteY2" fmla="*/ 1523 h 11577"/>
              <a:gd name="connsiteX3" fmla="*/ 10555 w 10555"/>
              <a:gd name="connsiteY3" fmla="*/ 0 h 11577"/>
              <a:gd name="connsiteX0" fmla="*/ 743 w 10565"/>
              <a:gd name="connsiteY0" fmla="*/ 11577 h 11577"/>
              <a:gd name="connsiteX1" fmla="*/ 102 w 10565"/>
              <a:gd name="connsiteY1" fmla="*/ 5348 h 11577"/>
              <a:gd name="connsiteX2" fmla="*/ 3023 w 10565"/>
              <a:gd name="connsiteY2" fmla="*/ 990 h 11577"/>
              <a:gd name="connsiteX3" fmla="*/ 10565 w 10565"/>
              <a:gd name="connsiteY3" fmla="*/ 0 h 11577"/>
              <a:gd name="connsiteX0" fmla="*/ 743 w 11604"/>
              <a:gd name="connsiteY0" fmla="*/ 11666 h 11666"/>
              <a:gd name="connsiteX1" fmla="*/ 102 w 11604"/>
              <a:gd name="connsiteY1" fmla="*/ 5437 h 11666"/>
              <a:gd name="connsiteX2" fmla="*/ 3023 w 11604"/>
              <a:gd name="connsiteY2" fmla="*/ 1079 h 11666"/>
              <a:gd name="connsiteX3" fmla="*/ 11604 w 11604"/>
              <a:gd name="connsiteY3" fmla="*/ 0 h 11666"/>
            </a:gdLst>
            <a:ahLst/>
            <a:cxnLst>
              <a:cxn ang="0">
                <a:pos x="connsiteX0" y="connsiteY0"/>
              </a:cxn>
              <a:cxn ang="0">
                <a:pos x="connsiteX1" y="connsiteY1"/>
              </a:cxn>
              <a:cxn ang="0">
                <a:pos x="connsiteX2" y="connsiteY2"/>
              </a:cxn>
              <a:cxn ang="0">
                <a:pos x="connsiteX3" y="connsiteY3"/>
              </a:cxn>
            </a:cxnLst>
            <a:rect l="l" t="t" r="r" b="b"/>
            <a:pathLst>
              <a:path w="11604" h="11666">
                <a:moveTo>
                  <a:pt x="743" y="11666"/>
                </a:moveTo>
                <a:cubicBezTo>
                  <a:pt x="500" y="9257"/>
                  <a:pt x="-278" y="7201"/>
                  <a:pt x="102" y="5437"/>
                </a:cubicBezTo>
                <a:cubicBezTo>
                  <a:pt x="482" y="3673"/>
                  <a:pt x="1106" y="1985"/>
                  <a:pt x="3023" y="1079"/>
                </a:cubicBezTo>
                <a:cubicBezTo>
                  <a:pt x="4940" y="173"/>
                  <a:pt x="9862" y="77"/>
                  <a:pt x="11604" y="0"/>
                </a:cubicBezTo>
              </a:path>
            </a:pathLst>
          </a:custGeom>
          <a:noFill/>
          <a:ln w="28575" cap="flat" cmpd="sng">
            <a:solidFill>
              <a:schemeClr val="tx1"/>
            </a:solidFill>
            <a:prstDash val="solid"/>
            <a:round/>
            <a:headEnd type="none" w="med" len="med"/>
            <a:tailEnd type="arrow" w="med" len="med"/>
          </a:ln>
          <a:effectLst/>
        </p:spPr>
        <p:txBody>
          <a:bodyPr anchor="ctr"/>
          <a:lstStyle/>
          <a:p>
            <a:pPr>
              <a:defRPr/>
            </a:pPr>
            <a:endParaRPr lang="en-GB">
              <a:latin typeface="Calibri" pitchFamily="34" charset="0"/>
            </a:endParaRPr>
          </a:p>
        </p:txBody>
      </p:sp>
      <p:sp>
        <p:nvSpPr>
          <p:cNvPr id="39" name="AutoShape 15"/>
          <p:cNvSpPr>
            <a:spLocks noChangeArrowheads="1"/>
          </p:cNvSpPr>
          <p:nvPr/>
        </p:nvSpPr>
        <p:spPr bwMode="auto">
          <a:xfrm>
            <a:off x="3757613" y="2952750"/>
            <a:ext cx="504825" cy="147638"/>
          </a:xfrm>
          <a:prstGeom prst="leftRightArrow">
            <a:avLst>
              <a:gd name="adj1" fmla="val 50000"/>
              <a:gd name="adj2" fmla="val 6838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0" name="Text Box 20"/>
          <p:cNvSpPr txBox="1">
            <a:spLocks noChangeArrowheads="1"/>
          </p:cNvSpPr>
          <p:nvPr/>
        </p:nvSpPr>
        <p:spPr bwMode="auto">
          <a:xfrm>
            <a:off x="4748211" y="2228193"/>
            <a:ext cx="1131890" cy="553998"/>
          </a:xfrm>
          <a:prstGeom prst="rect">
            <a:avLst/>
          </a:prstGeom>
          <a:noFill/>
          <a:ln w="9525" algn="ctr">
            <a:noFill/>
            <a:miter lim="800000"/>
            <a:headEnd/>
            <a:tailEnd/>
          </a:ln>
          <a:effectLst/>
        </p:spPr>
        <p:txBody>
          <a:bodyPr wrap="square">
            <a:spAutoFit/>
          </a:bodyPr>
          <a:lstStyle/>
          <a:p>
            <a:pPr algn="ctr">
              <a:lnSpc>
                <a:spcPts val="1800"/>
              </a:lnSpc>
              <a:defRPr/>
            </a:pPr>
            <a:r>
              <a:rPr lang="en-GB" sz="2000" b="1" dirty="0">
                <a:solidFill>
                  <a:schemeClr val="tx1"/>
                </a:solidFill>
                <a:effectLst>
                  <a:outerShdw blurRad="38100" dist="38100" dir="2700000" algn="tl">
                    <a:srgbClr val="FFFFFF"/>
                  </a:outerShdw>
                </a:effectLst>
                <a:latin typeface="Calibri" pitchFamily="34" charset="0"/>
              </a:rPr>
              <a:t>~40 °C </a:t>
            </a:r>
            <a:r>
              <a:rPr lang="en-GB" sz="2000" b="1" dirty="0">
                <a:solidFill>
                  <a:schemeClr val="tx1"/>
                </a:solidFill>
                <a:effectLst>
                  <a:outerShdw blurRad="38100" dist="38100" dir="2700000" algn="tl">
                    <a:srgbClr val="FFFFFF"/>
                  </a:outerShdw>
                </a:effectLst>
                <a:latin typeface="Symbol" panose="05050102010706020507" pitchFamily="18" charset="2"/>
              </a:rPr>
              <a:t>D</a:t>
            </a:r>
            <a:r>
              <a:rPr lang="en-GB" sz="2000" b="1" dirty="0">
                <a:solidFill>
                  <a:schemeClr val="tx1"/>
                </a:solidFill>
                <a:effectLst>
                  <a:outerShdw blurRad="38100" dist="38100" dir="2700000" algn="tl">
                    <a:srgbClr val="FFFFFF"/>
                  </a:outerShdw>
                </a:effectLst>
                <a:latin typeface="Calibri" pitchFamily="34" charset="0"/>
              </a:rPr>
              <a:t>T</a:t>
            </a:r>
          </a:p>
        </p:txBody>
      </p:sp>
      <p:sp>
        <p:nvSpPr>
          <p:cNvPr id="41" name="Freeform 26"/>
          <p:cNvSpPr>
            <a:spLocks/>
          </p:cNvSpPr>
          <p:nvPr/>
        </p:nvSpPr>
        <p:spPr bwMode="auto">
          <a:xfrm>
            <a:off x="2549525" y="2205038"/>
            <a:ext cx="990600" cy="2309812"/>
          </a:xfrm>
          <a:custGeom>
            <a:avLst/>
            <a:gdLst/>
            <a:ahLst/>
            <a:cxnLst>
              <a:cxn ang="0">
                <a:pos x="0" y="0"/>
              </a:cxn>
              <a:cxn ang="0">
                <a:pos x="354" y="750"/>
              </a:cxn>
              <a:cxn ang="0">
                <a:pos x="624" y="1455"/>
              </a:cxn>
            </a:cxnLst>
            <a:rect l="0" t="0" r="r" b="b"/>
            <a:pathLst>
              <a:path w="624" h="1455">
                <a:moveTo>
                  <a:pt x="0" y="0"/>
                </a:moveTo>
                <a:cubicBezTo>
                  <a:pt x="125" y="254"/>
                  <a:pt x="250" y="508"/>
                  <a:pt x="354" y="750"/>
                </a:cubicBezTo>
                <a:cubicBezTo>
                  <a:pt x="458" y="992"/>
                  <a:pt x="541" y="1223"/>
                  <a:pt x="624" y="1455"/>
                </a:cubicBezTo>
              </a:path>
            </a:pathLst>
          </a:custGeom>
          <a:noFill/>
          <a:ln w="38100" cap="flat" cmpd="sng">
            <a:solidFill>
              <a:srgbClr val="00FF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42" name="Freeform 28"/>
          <p:cNvSpPr>
            <a:spLocks/>
          </p:cNvSpPr>
          <p:nvPr/>
        </p:nvSpPr>
        <p:spPr bwMode="auto">
          <a:xfrm>
            <a:off x="3871648" y="3491580"/>
            <a:ext cx="1100409" cy="813661"/>
          </a:xfrm>
          <a:custGeom>
            <a:avLst/>
            <a:gdLst>
              <a:gd name="connsiteX0" fmla="*/ 0 w 10000"/>
              <a:gd name="connsiteY0" fmla="*/ 0 h 9804"/>
              <a:gd name="connsiteX1" fmla="*/ 1071 w 10000"/>
              <a:gd name="connsiteY1" fmla="*/ 6356 h 9804"/>
              <a:gd name="connsiteX2" fmla="*/ 3385 w 10000"/>
              <a:gd name="connsiteY2" fmla="*/ 9535 h 9804"/>
              <a:gd name="connsiteX3" fmla="*/ 7884 w 10000"/>
              <a:gd name="connsiteY3" fmla="*/ 9273 h 9804"/>
              <a:gd name="connsiteX4" fmla="*/ 10000 w 10000"/>
              <a:gd name="connsiteY4" fmla="*/ 6453 h 9804"/>
              <a:gd name="connsiteX0" fmla="*/ 0 w 10000"/>
              <a:gd name="connsiteY0" fmla="*/ 0 h 9553"/>
              <a:gd name="connsiteX1" fmla="*/ 1071 w 10000"/>
              <a:gd name="connsiteY1" fmla="*/ 6483 h 9553"/>
              <a:gd name="connsiteX2" fmla="*/ 4321 w 10000"/>
              <a:gd name="connsiteY2" fmla="*/ 7642 h 9553"/>
              <a:gd name="connsiteX3" fmla="*/ 7884 w 10000"/>
              <a:gd name="connsiteY3" fmla="*/ 9458 h 9553"/>
              <a:gd name="connsiteX4" fmla="*/ 10000 w 10000"/>
              <a:gd name="connsiteY4" fmla="*/ 6582 h 9553"/>
              <a:gd name="connsiteX0" fmla="*/ 0 w 10000"/>
              <a:gd name="connsiteY0" fmla="*/ 0 h 8000"/>
              <a:gd name="connsiteX1" fmla="*/ 1071 w 10000"/>
              <a:gd name="connsiteY1" fmla="*/ 6786 h 8000"/>
              <a:gd name="connsiteX2" fmla="*/ 4321 w 10000"/>
              <a:gd name="connsiteY2" fmla="*/ 8000 h 8000"/>
              <a:gd name="connsiteX3" fmla="*/ 10000 w 10000"/>
              <a:gd name="connsiteY3" fmla="*/ 6890 h 8000"/>
              <a:gd name="connsiteX0" fmla="*/ 0 w 10000"/>
              <a:gd name="connsiteY0" fmla="*/ 0 h 16623"/>
              <a:gd name="connsiteX1" fmla="*/ 1071 w 10000"/>
              <a:gd name="connsiteY1" fmla="*/ 8483 h 16623"/>
              <a:gd name="connsiteX2" fmla="*/ 5060 w 10000"/>
              <a:gd name="connsiteY2" fmla="*/ 16623 h 16623"/>
              <a:gd name="connsiteX3" fmla="*/ 10000 w 10000"/>
              <a:gd name="connsiteY3" fmla="*/ 8613 h 16623"/>
              <a:gd name="connsiteX0" fmla="*/ 0 w 11034"/>
              <a:gd name="connsiteY0" fmla="*/ 0 h 24209"/>
              <a:gd name="connsiteX1" fmla="*/ 1071 w 11034"/>
              <a:gd name="connsiteY1" fmla="*/ 8483 h 24209"/>
              <a:gd name="connsiteX2" fmla="*/ 5060 w 11034"/>
              <a:gd name="connsiteY2" fmla="*/ 16623 h 24209"/>
              <a:gd name="connsiteX3" fmla="*/ 11034 w 11034"/>
              <a:gd name="connsiteY3" fmla="*/ 24198 h 24209"/>
              <a:gd name="connsiteX0" fmla="*/ 0 w 11034"/>
              <a:gd name="connsiteY0" fmla="*/ 0 h 24208"/>
              <a:gd name="connsiteX1" fmla="*/ 1071 w 11034"/>
              <a:gd name="connsiteY1" fmla="*/ 10301 h 24208"/>
              <a:gd name="connsiteX2" fmla="*/ 5060 w 11034"/>
              <a:gd name="connsiteY2" fmla="*/ 16623 h 24208"/>
              <a:gd name="connsiteX3" fmla="*/ 11034 w 11034"/>
              <a:gd name="connsiteY3" fmla="*/ 24198 h 24208"/>
              <a:gd name="connsiteX0" fmla="*/ 0 w 11034"/>
              <a:gd name="connsiteY0" fmla="*/ 0 h 24216"/>
              <a:gd name="connsiteX1" fmla="*/ 1071 w 11034"/>
              <a:gd name="connsiteY1" fmla="*/ 10301 h 24216"/>
              <a:gd name="connsiteX2" fmla="*/ 5060 w 11034"/>
              <a:gd name="connsiteY2" fmla="*/ 18961 h 24216"/>
              <a:gd name="connsiteX3" fmla="*/ 11034 w 11034"/>
              <a:gd name="connsiteY3" fmla="*/ 24198 h 24216"/>
              <a:gd name="connsiteX0" fmla="*/ 0 w 11034"/>
              <a:gd name="connsiteY0" fmla="*/ 0 h 24198"/>
              <a:gd name="connsiteX1" fmla="*/ 1071 w 11034"/>
              <a:gd name="connsiteY1" fmla="*/ 10301 h 24198"/>
              <a:gd name="connsiteX2" fmla="*/ 5060 w 11034"/>
              <a:gd name="connsiteY2" fmla="*/ 18961 h 24198"/>
              <a:gd name="connsiteX3" fmla="*/ 11034 w 11034"/>
              <a:gd name="connsiteY3" fmla="*/ 24198 h 24198"/>
              <a:gd name="connsiteX0" fmla="*/ 0 w 11379"/>
              <a:gd name="connsiteY0" fmla="*/ 0 h 24198"/>
              <a:gd name="connsiteX1" fmla="*/ 1071 w 11379"/>
              <a:gd name="connsiteY1" fmla="*/ 10301 h 24198"/>
              <a:gd name="connsiteX2" fmla="*/ 5060 w 11379"/>
              <a:gd name="connsiteY2" fmla="*/ 18961 h 24198"/>
              <a:gd name="connsiteX3" fmla="*/ 11379 w 11379"/>
              <a:gd name="connsiteY3" fmla="*/ 24198 h 24198"/>
            </a:gdLst>
            <a:ahLst/>
            <a:cxnLst>
              <a:cxn ang="0">
                <a:pos x="connsiteX0" y="connsiteY0"/>
              </a:cxn>
              <a:cxn ang="0">
                <a:pos x="connsiteX1" y="connsiteY1"/>
              </a:cxn>
              <a:cxn ang="0">
                <a:pos x="connsiteX2" y="connsiteY2"/>
              </a:cxn>
              <a:cxn ang="0">
                <a:pos x="connsiteX3" y="connsiteY3"/>
              </a:cxn>
            </a:cxnLst>
            <a:rect l="l" t="t" r="r" b="b"/>
            <a:pathLst>
              <a:path w="11379" h="24198">
                <a:moveTo>
                  <a:pt x="0" y="0"/>
                </a:moveTo>
                <a:cubicBezTo>
                  <a:pt x="155" y="3220"/>
                  <a:pt x="228" y="7141"/>
                  <a:pt x="1071" y="10301"/>
                </a:cubicBezTo>
                <a:cubicBezTo>
                  <a:pt x="1914" y="13461"/>
                  <a:pt x="3342" y="16645"/>
                  <a:pt x="5060" y="18961"/>
                </a:cubicBezTo>
                <a:cubicBezTo>
                  <a:pt x="6778" y="21277"/>
                  <a:pt x="10098" y="23707"/>
                  <a:pt x="11379" y="24198"/>
                </a:cubicBezTo>
              </a:path>
            </a:pathLst>
          </a:custGeom>
          <a:noFill/>
          <a:ln w="28575" cap="flat" cmpd="sng">
            <a:solidFill>
              <a:schemeClr val="tx1"/>
            </a:solidFill>
            <a:prstDash val="solid"/>
            <a:round/>
            <a:headEnd type="none" w="med" len="med"/>
            <a:tailEnd type="arrow" w="med" len="med"/>
          </a:ln>
          <a:effectLst/>
        </p:spPr>
        <p:txBody>
          <a:bodyPr anchor="ctr"/>
          <a:lstStyle/>
          <a:p>
            <a:pPr>
              <a:defRPr/>
            </a:pPr>
            <a:endParaRPr lang="en-GB">
              <a:latin typeface="Calibri" pitchFamily="34" charset="0"/>
            </a:endParaRPr>
          </a:p>
        </p:txBody>
      </p:sp>
      <p:sp>
        <p:nvSpPr>
          <p:cNvPr id="43" name="Text Box 29"/>
          <p:cNvSpPr txBox="1">
            <a:spLocks noChangeArrowheads="1"/>
          </p:cNvSpPr>
          <p:nvPr/>
        </p:nvSpPr>
        <p:spPr bwMode="auto">
          <a:xfrm>
            <a:off x="4809295" y="4011394"/>
            <a:ext cx="1274005" cy="553998"/>
          </a:xfrm>
          <a:prstGeom prst="rect">
            <a:avLst/>
          </a:prstGeom>
          <a:noFill/>
          <a:ln w="9525" algn="ctr">
            <a:noFill/>
            <a:miter lim="800000"/>
            <a:headEnd/>
            <a:tailEnd/>
          </a:ln>
          <a:effectLst/>
        </p:spPr>
        <p:txBody>
          <a:bodyPr wrap="square">
            <a:spAutoFit/>
          </a:bodyPr>
          <a:lstStyle/>
          <a:p>
            <a:pPr algn="ctr">
              <a:lnSpc>
                <a:spcPts val="1800"/>
              </a:lnSpc>
              <a:defRPr/>
            </a:pPr>
            <a:r>
              <a:rPr lang="en-GB" sz="2000" b="1" dirty="0">
                <a:solidFill>
                  <a:schemeClr val="tx1"/>
                </a:solidFill>
                <a:effectLst>
                  <a:outerShdw blurRad="38100" dist="38100" dir="2700000" algn="tl">
                    <a:srgbClr val="FFFFFF"/>
                  </a:outerShdw>
                </a:effectLst>
                <a:latin typeface="Calibri" pitchFamily="34" charset="0"/>
              </a:rPr>
              <a:t>~130 °C </a:t>
            </a:r>
            <a:r>
              <a:rPr lang="en-GB" sz="2000" b="1" dirty="0">
                <a:solidFill>
                  <a:schemeClr val="tx1"/>
                </a:solidFill>
                <a:effectLst>
                  <a:outerShdw blurRad="38100" dist="38100" dir="2700000" algn="tl">
                    <a:srgbClr val="FFFFFF"/>
                  </a:outerShdw>
                </a:effectLst>
                <a:latin typeface="Symbol" panose="05050102010706020507" pitchFamily="18" charset="2"/>
              </a:rPr>
              <a:t>D</a:t>
            </a:r>
            <a:r>
              <a:rPr lang="en-GB" sz="2000" b="1" dirty="0">
                <a:solidFill>
                  <a:schemeClr val="tx1"/>
                </a:solidFill>
                <a:effectLst>
                  <a:outerShdw blurRad="38100" dist="38100" dir="2700000" algn="tl">
                    <a:srgbClr val="FFFFFF"/>
                  </a:outerShdw>
                </a:effectLst>
                <a:latin typeface="Calibri" pitchFamily="34" charset="0"/>
              </a:rPr>
              <a:t>T</a:t>
            </a:r>
          </a:p>
        </p:txBody>
      </p:sp>
      <p:sp>
        <p:nvSpPr>
          <p:cNvPr id="44" name="AutoShape 27"/>
          <p:cNvSpPr>
            <a:spLocks noChangeArrowheads="1"/>
          </p:cNvSpPr>
          <p:nvPr/>
        </p:nvSpPr>
        <p:spPr bwMode="auto">
          <a:xfrm>
            <a:off x="3130550" y="3427413"/>
            <a:ext cx="1287463" cy="133350"/>
          </a:xfrm>
          <a:prstGeom prst="leftRightArrow">
            <a:avLst>
              <a:gd name="adj1" fmla="val 50000"/>
              <a:gd name="adj2" fmla="val 19309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5" name="Text Box 30"/>
          <p:cNvSpPr txBox="1">
            <a:spLocks noChangeArrowheads="1"/>
          </p:cNvSpPr>
          <p:nvPr/>
        </p:nvSpPr>
        <p:spPr bwMode="auto">
          <a:xfrm rot="4197631">
            <a:off x="1981200" y="3551238"/>
            <a:ext cx="1746250" cy="641350"/>
          </a:xfrm>
          <a:prstGeom prst="rect">
            <a:avLst/>
          </a:prstGeom>
          <a:noFill/>
          <a:ln w="9525" algn="ctr">
            <a:noFill/>
            <a:miter lim="800000"/>
            <a:headEnd/>
            <a:tailEnd/>
          </a:ln>
          <a:effectLst/>
        </p:spPr>
        <p:txBody>
          <a:bodyPr>
            <a:spAutoFit/>
          </a:bodyPr>
          <a:lstStyle/>
          <a:p>
            <a:pPr>
              <a:defRPr/>
            </a:pPr>
            <a:r>
              <a:rPr lang="en-GB">
                <a:solidFill>
                  <a:srgbClr val="00FF00"/>
                </a:solidFill>
                <a:effectLst>
                  <a:outerShdw blurRad="38100" dist="38100" dir="2700000" algn="tl">
                    <a:srgbClr val="000000"/>
                  </a:outerShdw>
                </a:effectLst>
                <a:latin typeface="Calibri" pitchFamily="34" charset="0"/>
              </a:rPr>
              <a:t>McKenzie and Bickle (1988)</a:t>
            </a:r>
          </a:p>
        </p:txBody>
      </p:sp>
      <p:sp>
        <p:nvSpPr>
          <p:cNvPr id="46" name="Text Box 32"/>
          <p:cNvSpPr txBox="1">
            <a:spLocks noChangeArrowheads="1"/>
          </p:cNvSpPr>
          <p:nvPr/>
        </p:nvSpPr>
        <p:spPr bwMode="auto">
          <a:xfrm rot="4197631">
            <a:off x="2625726" y="3287712"/>
            <a:ext cx="2100262" cy="366713"/>
          </a:xfrm>
          <a:prstGeom prst="rect">
            <a:avLst/>
          </a:prstGeom>
          <a:noFill/>
          <a:ln w="9525" algn="ctr">
            <a:noFill/>
            <a:miter lim="800000"/>
            <a:headEnd/>
            <a:tailEnd/>
          </a:ln>
          <a:effectLst/>
        </p:spPr>
        <p:txBody>
          <a:bodyPr>
            <a:spAutoFit/>
          </a:bodyPr>
          <a:lstStyle/>
          <a:p>
            <a:pPr>
              <a:defRPr/>
            </a:pPr>
            <a:r>
              <a:rPr lang="en-GB" dirty="0">
                <a:solidFill>
                  <a:schemeClr val="tx1"/>
                </a:solidFill>
                <a:effectLst>
                  <a:outerShdw blurRad="38100" dist="38100" dir="2700000" algn="tl">
                    <a:srgbClr val="FFFFFF"/>
                  </a:outerShdw>
                </a:effectLst>
                <a:latin typeface="Calibri" pitchFamily="34" charset="0"/>
              </a:rPr>
              <a:t>Katz et al.   (2005)</a:t>
            </a:r>
          </a:p>
        </p:txBody>
      </p:sp>
      <p:sp>
        <p:nvSpPr>
          <p:cNvPr id="47" name="Text Box 33"/>
          <p:cNvSpPr txBox="1">
            <a:spLocks noChangeArrowheads="1"/>
          </p:cNvSpPr>
          <p:nvPr/>
        </p:nvSpPr>
        <p:spPr bwMode="auto">
          <a:xfrm rot="4197631">
            <a:off x="3442494" y="3353934"/>
            <a:ext cx="2338387" cy="366713"/>
          </a:xfrm>
          <a:prstGeom prst="rect">
            <a:avLst/>
          </a:prstGeom>
          <a:noFill/>
          <a:ln w="9525" algn="ctr">
            <a:noFill/>
            <a:miter lim="800000"/>
            <a:headEnd/>
            <a:tailEnd/>
          </a:ln>
          <a:effectLst/>
        </p:spPr>
        <p:txBody>
          <a:bodyPr>
            <a:spAutoFit/>
          </a:bodyPr>
          <a:lstStyle/>
          <a:p>
            <a:pPr>
              <a:defRPr/>
            </a:pPr>
            <a:r>
              <a:rPr lang="en-GB" dirty="0">
                <a:solidFill>
                  <a:srgbClr val="0066FF"/>
                </a:solidFill>
                <a:effectLst>
                  <a:outerShdw blurRad="38100" dist="38100" dir="2700000" algn="tl">
                    <a:srgbClr val="000000"/>
                  </a:outerShdw>
                </a:effectLst>
                <a:latin typeface="Calibri" pitchFamily="34" charset="0"/>
              </a:rPr>
              <a:t>Hirschmann (2000)</a:t>
            </a:r>
          </a:p>
        </p:txBody>
      </p:sp>
      <p:sp>
        <p:nvSpPr>
          <p:cNvPr id="48" name="Figura a mano libera 47"/>
          <p:cNvSpPr/>
          <p:nvPr/>
        </p:nvSpPr>
        <p:spPr bwMode="auto">
          <a:xfrm>
            <a:off x="8061960" y="5036820"/>
            <a:ext cx="708660" cy="1249680"/>
          </a:xfrm>
          <a:custGeom>
            <a:avLst/>
            <a:gdLst>
              <a:gd name="connsiteX0" fmla="*/ 0 w 708660"/>
              <a:gd name="connsiteY0" fmla="*/ 0 h 1249680"/>
              <a:gd name="connsiteX1" fmla="*/ 312420 w 708660"/>
              <a:gd name="connsiteY1" fmla="*/ 441960 h 1249680"/>
              <a:gd name="connsiteX2" fmla="*/ 708660 w 708660"/>
              <a:gd name="connsiteY2" fmla="*/ 1249680 h 1249680"/>
            </a:gdLst>
            <a:ahLst/>
            <a:cxnLst>
              <a:cxn ang="0">
                <a:pos x="connsiteX0" y="connsiteY0"/>
              </a:cxn>
              <a:cxn ang="0">
                <a:pos x="connsiteX1" y="connsiteY1"/>
              </a:cxn>
              <a:cxn ang="0">
                <a:pos x="connsiteX2" y="connsiteY2"/>
              </a:cxn>
            </a:cxnLst>
            <a:rect l="l" t="t" r="r" b="b"/>
            <a:pathLst>
              <a:path w="708660" h="1249680">
                <a:moveTo>
                  <a:pt x="0" y="0"/>
                </a:moveTo>
                <a:cubicBezTo>
                  <a:pt x="97155" y="116840"/>
                  <a:pt x="194310" y="233680"/>
                  <a:pt x="312420" y="441960"/>
                </a:cubicBezTo>
                <a:cubicBezTo>
                  <a:pt x="430530" y="650240"/>
                  <a:pt x="569595" y="949960"/>
                  <a:pt x="708660" y="1249680"/>
                </a:cubicBezTo>
              </a:path>
            </a:pathLst>
          </a:custGeom>
          <a:noFill/>
          <a:ln w="38100" cap="flat" cmpd="sng" algn="ctr">
            <a:solidFill>
              <a:srgbClr val="00B050"/>
            </a:solidFill>
            <a:prstDash val="sysDash"/>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AutoShape 27"/>
          <p:cNvSpPr>
            <a:spLocks noChangeArrowheads="1"/>
          </p:cNvSpPr>
          <p:nvPr/>
        </p:nvSpPr>
        <p:spPr bwMode="auto">
          <a:xfrm>
            <a:off x="6732240" y="6093296"/>
            <a:ext cx="1983135" cy="133350"/>
          </a:xfrm>
          <a:prstGeom prst="leftRightArrow">
            <a:avLst>
              <a:gd name="adj1" fmla="val 50000"/>
              <a:gd name="adj2" fmla="val 19309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50" name="Text Box 20"/>
          <p:cNvSpPr txBox="1">
            <a:spLocks noChangeArrowheads="1"/>
          </p:cNvSpPr>
          <p:nvPr/>
        </p:nvSpPr>
        <p:spPr bwMode="auto">
          <a:xfrm>
            <a:off x="7102791" y="5611473"/>
            <a:ext cx="1131890" cy="553998"/>
          </a:xfrm>
          <a:prstGeom prst="rect">
            <a:avLst/>
          </a:prstGeom>
          <a:noFill/>
          <a:ln w="9525" algn="ctr">
            <a:noFill/>
            <a:miter lim="800000"/>
            <a:headEnd/>
            <a:tailEnd/>
          </a:ln>
          <a:effectLst/>
        </p:spPr>
        <p:txBody>
          <a:bodyPr wrap="square">
            <a:spAutoFit/>
          </a:bodyPr>
          <a:lstStyle/>
          <a:p>
            <a:pPr algn="ctr">
              <a:lnSpc>
                <a:spcPts val="1800"/>
              </a:lnSpc>
              <a:defRPr/>
            </a:pPr>
            <a:r>
              <a:rPr lang="en-GB" sz="2000" b="1" dirty="0">
                <a:solidFill>
                  <a:schemeClr val="tx1"/>
                </a:solidFill>
                <a:effectLst>
                  <a:outerShdw blurRad="38100" dist="38100" dir="2700000" algn="tl">
                    <a:srgbClr val="FFFFFF"/>
                  </a:outerShdw>
                </a:effectLst>
                <a:latin typeface="Calibri" pitchFamily="34" charset="0"/>
              </a:rPr>
              <a:t>&gt;400 °C </a:t>
            </a:r>
            <a:r>
              <a:rPr lang="en-GB" sz="2000" b="1" dirty="0">
                <a:solidFill>
                  <a:schemeClr val="tx1"/>
                </a:solidFill>
                <a:effectLst>
                  <a:outerShdw blurRad="38100" dist="38100" dir="2700000" algn="tl">
                    <a:srgbClr val="FFFFFF"/>
                  </a:outerShdw>
                </a:effectLst>
                <a:latin typeface="Symbol" panose="05050102010706020507" pitchFamily="18" charset="2"/>
              </a:rPr>
              <a:t>D</a:t>
            </a:r>
            <a:r>
              <a:rPr lang="en-GB" sz="2000" b="1" dirty="0">
                <a:solidFill>
                  <a:schemeClr val="tx1"/>
                </a:solidFill>
                <a:effectLst>
                  <a:outerShdw blurRad="38100" dist="38100" dir="2700000" algn="tl">
                    <a:srgbClr val="FFFFFF"/>
                  </a:outerShdw>
                </a:effectLst>
                <a:latin typeface="Calibri" pitchFamily="34" charset="0"/>
              </a:rPr>
              <a:t>T</a:t>
            </a:r>
          </a:p>
        </p:txBody>
      </p:sp>
    </p:spTree>
    <p:extLst>
      <p:ext uri="{BB962C8B-B14F-4D97-AF65-F5344CB8AC3E}">
        <p14:creationId xmlns:p14="http://schemas.microsoft.com/office/powerpoint/2010/main" val="453435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10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1000"/>
                                        <p:tgtEl>
                                          <p:spTgt spid="2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up)">
                                      <p:cBhvr>
                                        <p:cTn id="45" dur="500"/>
                                        <p:tgtEl>
                                          <p:spTgt spid="41"/>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up)">
                                      <p:cBhvr>
                                        <p:cTn id="67" dur="500"/>
                                        <p:tgtEl>
                                          <p:spTgt spid="4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left)">
                                      <p:cBhvr>
                                        <p:cTn id="71" dur="500"/>
                                        <p:tgtEl>
                                          <p:spTgt spid="49"/>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8" grpId="0" animBg="1"/>
      <p:bldP spid="39" grpId="0" animBg="1"/>
      <p:bldP spid="40" grpId="0"/>
      <p:bldP spid="41" grpId="0" animBg="1"/>
      <p:bldP spid="42" grpId="0" animBg="1"/>
      <p:bldP spid="43" grpId="0"/>
      <p:bldP spid="44" grpId="0" animBg="1"/>
      <p:bldP spid="45" grpId="0"/>
      <p:bldP spid="46" grpId="0"/>
      <p:bldP spid="47" grpId="0"/>
      <p:bldP spid="48" grpId="0" animBg="1"/>
      <p:bldP spid="49"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p:cNvPicPr>
            <a:picLocks noChangeAspect="1" noChangeArrowheads="1"/>
          </p:cNvPicPr>
          <p:nvPr/>
        </p:nvPicPr>
        <p:blipFill>
          <a:blip r:embed="rId3" cstate="print"/>
          <a:srcRect/>
          <a:stretch>
            <a:fillRect/>
          </a:stretch>
        </p:blipFill>
        <p:spPr bwMode="auto">
          <a:xfrm>
            <a:off x="1" y="0"/>
            <a:ext cx="9144000" cy="6928779"/>
          </a:xfrm>
          <a:prstGeom prst="rect">
            <a:avLst/>
          </a:prstGeom>
          <a:noFill/>
          <a:ln w="9525">
            <a:noFill/>
            <a:miter lim="800000"/>
            <a:headEnd/>
            <a:tailEnd/>
          </a:ln>
        </p:spPr>
      </p:pic>
      <p:sp>
        <p:nvSpPr>
          <p:cNvPr id="12" name="Text Box 85"/>
          <p:cNvSpPr txBox="1">
            <a:spLocks noChangeArrowheads="1"/>
          </p:cNvSpPr>
          <p:nvPr/>
        </p:nvSpPr>
        <p:spPr bwMode="auto">
          <a:xfrm>
            <a:off x="3581338" y="4171886"/>
            <a:ext cx="4962522" cy="1107996"/>
          </a:xfrm>
          <a:prstGeom prst="rect">
            <a:avLst/>
          </a:prstGeom>
          <a:noFill/>
          <a:ln w="9525" algn="ctr">
            <a:noFill/>
            <a:miter lim="800000"/>
            <a:headEnd/>
            <a:tailEnd/>
          </a:ln>
          <a:effectLst/>
        </p:spPr>
        <p:txBody>
          <a:bodyPr wrap="square">
            <a:spAutoFit/>
          </a:bodyPr>
          <a:lstStyle/>
          <a:p>
            <a:pPr algn="ctr"/>
            <a:r>
              <a:rPr lang="en-GB" sz="2200" dirty="0">
                <a:solidFill>
                  <a:schemeClr val="tx1"/>
                </a:solidFill>
                <a:latin typeface="Calibri" pitchFamily="34" charset="0"/>
              </a:rPr>
              <a:t>For a fixed melt fraction, carbonated silicate melts form at lower T than silicate melts from a volatile-free peridotite</a:t>
            </a:r>
            <a:endParaRPr lang="en-GB" sz="2200" dirty="0">
              <a:solidFill>
                <a:schemeClr val="tx1"/>
              </a:solidFill>
              <a:effectLst>
                <a:outerShdw blurRad="38100" dist="38100" dir="2700000" algn="tl">
                  <a:srgbClr val="000000"/>
                </a:outerShdw>
              </a:effectLst>
              <a:latin typeface="Calibri" pitchFamily="34" charset="0"/>
            </a:endParaRPr>
          </a:p>
        </p:txBody>
      </p:sp>
      <p:sp>
        <p:nvSpPr>
          <p:cNvPr id="20" name="Figura a mano libera 19"/>
          <p:cNvSpPr/>
          <p:nvPr/>
        </p:nvSpPr>
        <p:spPr bwMode="auto">
          <a:xfrm>
            <a:off x="1833880" y="662940"/>
            <a:ext cx="6913880" cy="2179320"/>
          </a:xfrm>
          <a:custGeom>
            <a:avLst/>
            <a:gdLst>
              <a:gd name="connsiteX0" fmla="*/ 0 w 6941820"/>
              <a:gd name="connsiteY0" fmla="*/ 762000 h 2179320"/>
              <a:gd name="connsiteX1" fmla="*/ 0 w 6941820"/>
              <a:gd name="connsiteY1" fmla="*/ 2179320 h 2179320"/>
              <a:gd name="connsiteX2" fmla="*/ 6934200 w 6941820"/>
              <a:gd name="connsiteY2" fmla="*/ 1135380 h 2179320"/>
              <a:gd name="connsiteX3" fmla="*/ 6941820 w 6941820"/>
              <a:gd name="connsiteY3" fmla="*/ 0 h 2179320"/>
              <a:gd name="connsiteX4" fmla="*/ 0 w 6941820"/>
              <a:gd name="connsiteY4" fmla="*/ 762000 h 217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820" h="2179320">
                <a:moveTo>
                  <a:pt x="0" y="762000"/>
                </a:moveTo>
                <a:lnTo>
                  <a:pt x="0" y="2179320"/>
                </a:lnTo>
                <a:lnTo>
                  <a:pt x="6934200" y="1135380"/>
                </a:lnTo>
                <a:lnTo>
                  <a:pt x="6941820" y="0"/>
                </a:lnTo>
                <a:lnTo>
                  <a:pt x="0" y="762000"/>
                </a:lnTo>
                <a:close/>
              </a:path>
            </a:pathLst>
          </a:custGeom>
          <a:solidFill>
            <a:schemeClr val="bg1">
              <a:lumMod val="50000"/>
              <a:alpha val="69804"/>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14" name="Connettore 1 13"/>
          <p:cNvCxnSpPr/>
          <p:nvPr/>
        </p:nvCxnSpPr>
        <p:spPr bwMode="auto">
          <a:xfrm flipV="1">
            <a:off x="1805354" y="656492"/>
            <a:ext cx="6928338" cy="773723"/>
          </a:xfrm>
          <a:prstGeom prst="line">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5" name="Connettore 1 14"/>
          <p:cNvCxnSpPr/>
          <p:nvPr/>
        </p:nvCxnSpPr>
        <p:spPr bwMode="auto">
          <a:xfrm flipV="1">
            <a:off x="1805354" y="1430215"/>
            <a:ext cx="6940061" cy="703386"/>
          </a:xfrm>
          <a:prstGeom prst="line">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7" name="Connettore 1 16"/>
          <p:cNvCxnSpPr/>
          <p:nvPr/>
        </p:nvCxnSpPr>
        <p:spPr bwMode="auto">
          <a:xfrm flipV="1">
            <a:off x="1805354" y="1781908"/>
            <a:ext cx="6986954" cy="1066801"/>
          </a:xfrm>
          <a:prstGeom prst="line">
            <a:avLst/>
          </a:prstGeom>
          <a:noFill/>
          <a:ln w="38100" cap="flat" cmpd="sng" algn="ctr">
            <a:solidFill>
              <a:schemeClr val="accent6">
                <a:lumMod val="75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19" name="Text Box 85"/>
          <p:cNvSpPr txBox="1">
            <a:spLocks noChangeArrowheads="1"/>
          </p:cNvSpPr>
          <p:nvPr/>
        </p:nvSpPr>
        <p:spPr bwMode="auto">
          <a:xfrm rot="21171164">
            <a:off x="2633002" y="1243398"/>
            <a:ext cx="3153508" cy="954107"/>
          </a:xfrm>
          <a:prstGeom prst="rect">
            <a:avLst/>
          </a:prstGeom>
          <a:noFill/>
          <a:ln w="9525" algn="ctr">
            <a:noFill/>
            <a:miter lim="800000"/>
            <a:headEnd/>
            <a:tailEnd/>
          </a:ln>
          <a:effectLst/>
        </p:spPr>
        <p:txBody>
          <a:bodyPr wrap="square">
            <a:spAutoFit/>
          </a:bodyPr>
          <a:lstStyle/>
          <a:p>
            <a:pPr algn="ctr"/>
            <a:r>
              <a:rPr lang="en-GB" sz="2800">
                <a:solidFill>
                  <a:schemeClr val="bg1"/>
                </a:solidFill>
                <a:latin typeface="Calibri" pitchFamily="34" charset="0"/>
              </a:rPr>
              <a:t>Volatile-free peridotite melts</a:t>
            </a:r>
            <a:endParaRPr lang="en-GB" sz="2800">
              <a:solidFill>
                <a:schemeClr val="bg1"/>
              </a:solidFill>
              <a:effectLst>
                <a:outerShdw blurRad="38100" dist="38100" dir="2700000" algn="tl">
                  <a:srgbClr val="000000"/>
                </a:outerShdw>
              </a:effectLst>
              <a:latin typeface="Calibri" pitchFamily="34" charset="0"/>
            </a:endParaRPr>
          </a:p>
        </p:txBody>
      </p:sp>
      <p:sp>
        <p:nvSpPr>
          <p:cNvPr id="24" name="Figura a mano libera 23"/>
          <p:cNvSpPr/>
          <p:nvPr/>
        </p:nvSpPr>
        <p:spPr bwMode="auto">
          <a:xfrm>
            <a:off x="2143760" y="963506"/>
            <a:ext cx="6609080" cy="4380653"/>
          </a:xfrm>
          <a:custGeom>
            <a:avLst/>
            <a:gdLst>
              <a:gd name="connsiteX0" fmla="*/ 1005840 w 8702040"/>
              <a:gd name="connsiteY0" fmla="*/ 4888653 h 5616786"/>
              <a:gd name="connsiteX1" fmla="*/ 1564640 w 8702040"/>
              <a:gd name="connsiteY1" fmla="*/ 4888653 h 5616786"/>
              <a:gd name="connsiteX2" fmla="*/ 7599680 w 8702040"/>
              <a:gd name="connsiteY2" fmla="*/ 1800013 h 5616786"/>
              <a:gd name="connsiteX3" fmla="*/ 7599680 w 8702040"/>
              <a:gd name="connsiteY3" fmla="*/ 519853 h 5616786"/>
              <a:gd name="connsiteX4" fmla="*/ 1005840 w 8702040"/>
              <a:gd name="connsiteY4" fmla="*/ 4888653 h 5616786"/>
              <a:gd name="connsiteX0" fmla="*/ 1005840 w 8702040"/>
              <a:gd name="connsiteY0" fmla="*/ 4888653 h 5616786"/>
              <a:gd name="connsiteX1" fmla="*/ 1564640 w 8702040"/>
              <a:gd name="connsiteY1" fmla="*/ 4888653 h 5616786"/>
              <a:gd name="connsiteX2" fmla="*/ 7599680 w 8702040"/>
              <a:gd name="connsiteY2" fmla="*/ 1800013 h 5616786"/>
              <a:gd name="connsiteX3" fmla="*/ 7599680 w 8702040"/>
              <a:gd name="connsiteY3" fmla="*/ 519853 h 5616786"/>
              <a:gd name="connsiteX4" fmla="*/ 1005840 w 8702040"/>
              <a:gd name="connsiteY4" fmla="*/ 4888653 h 5616786"/>
              <a:gd name="connsiteX0" fmla="*/ 10160 w 7706360"/>
              <a:gd name="connsiteY0" fmla="*/ 4888653 h 4888653"/>
              <a:gd name="connsiteX1" fmla="*/ 568960 w 7706360"/>
              <a:gd name="connsiteY1" fmla="*/ 4888653 h 4888653"/>
              <a:gd name="connsiteX2" fmla="*/ 6604000 w 7706360"/>
              <a:gd name="connsiteY2" fmla="*/ 1800013 h 4888653"/>
              <a:gd name="connsiteX3" fmla="*/ 6604000 w 7706360"/>
              <a:gd name="connsiteY3" fmla="*/ 519853 h 4888653"/>
              <a:gd name="connsiteX4" fmla="*/ 10160 w 7706360"/>
              <a:gd name="connsiteY4" fmla="*/ 4888653 h 4888653"/>
              <a:gd name="connsiteX0" fmla="*/ 10160 w 7706360"/>
              <a:gd name="connsiteY0" fmla="*/ 4888653 h 4888653"/>
              <a:gd name="connsiteX1" fmla="*/ 568960 w 7706360"/>
              <a:gd name="connsiteY1" fmla="*/ 4888653 h 4888653"/>
              <a:gd name="connsiteX2" fmla="*/ 6604000 w 7706360"/>
              <a:gd name="connsiteY2" fmla="*/ 1800013 h 4888653"/>
              <a:gd name="connsiteX3" fmla="*/ 6604000 w 7706360"/>
              <a:gd name="connsiteY3" fmla="*/ 519853 h 4888653"/>
              <a:gd name="connsiteX4" fmla="*/ 10160 w 7706360"/>
              <a:gd name="connsiteY4" fmla="*/ 4888653 h 4888653"/>
              <a:gd name="connsiteX0" fmla="*/ 10160 w 7609840"/>
              <a:gd name="connsiteY0" fmla="*/ 4380653 h 4380653"/>
              <a:gd name="connsiteX1" fmla="*/ 568960 w 7609840"/>
              <a:gd name="connsiteY1" fmla="*/ 4380653 h 4380653"/>
              <a:gd name="connsiteX2" fmla="*/ 6604000 w 7609840"/>
              <a:gd name="connsiteY2" fmla="*/ 1292013 h 4380653"/>
              <a:gd name="connsiteX3" fmla="*/ 6604000 w 7609840"/>
              <a:gd name="connsiteY3" fmla="*/ 11853 h 4380653"/>
              <a:gd name="connsiteX4" fmla="*/ 10160 w 7609840"/>
              <a:gd name="connsiteY4" fmla="*/ 4380653 h 4380653"/>
              <a:gd name="connsiteX0" fmla="*/ 10160 w 7609840"/>
              <a:gd name="connsiteY0" fmla="*/ 4380653 h 4380653"/>
              <a:gd name="connsiteX1" fmla="*/ 568960 w 7609840"/>
              <a:gd name="connsiteY1" fmla="*/ 4380653 h 4380653"/>
              <a:gd name="connsiteX2" fmla="*/ 6604000 w 7609840"/>
              <a:gd name="connsiteY2" fmla="*/ 1292013 h 4380653"/>
              <a:gd name="connsiteX3" fmla="*/ 6604000 w 7609840"/>
              <a:gd name="connsiteY3" fmla="*/ 11853 h 4380653"/>
              <a:gd name="connsiteX4" fmla="*/ 10160 w 7609840"/>
              <a:gd name="connsiteY4" fmla="*/ 4380653 h 4380653"/>
              <a:gd name="connsiteX0" fmla="*/ 10160 w 7609840"/>
              <a:gd name="connsiteY0" fmla="*/ 4380653 h 4380653"/>
              <a:gd name="connsiteX1" fmla="*/ 568960 w 7609840"/>
              <a:gd name="connsiteY1" fmla="*/ 4380653 h 4380653"/>
              <a:gd name="connsiteX2" fmla="*/ 6604000 w 7609840"/>
              <a:gd name="connsiteY2" fmla="*/ 1292013 h 4380653"/>
              <a:gd name="connsiteX3" fmla="*/ 6604000 w 7609840"/>
              <a:gd name="connsiteY3" fmla="*/ 11853 h 4380653"/>
              <a:gd name="connsiteX4" fmla="*/ 10160 w 760984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 name="connsiteX0" fmla="*/ 10160 w 6609080"/>
              <a:gd name="connsiteY0" fmla="*/ 4380653 h 4380653"/>
              <a:gd name="connsiteX1" fmla="*/ 568960 w 6609080"/>
              <a:gd name="connsiteY1" fmla="*/ 4380653 h 4380653"/>
              <a:gd name="connsiteX2" fmla="*/ 6604000 w 6609080"/>
              <a:gd name="connsiteY2" fmla="*/ 1292013 h 4380653"/>
              <a:gd name="connsiteX3" fmla="*/ 6604000 w 6609080"/>
              <a:gd name="connsiteY3" fmla="*/ 11853 h 4380653"/>
              <a:gd name="connsiteX4" fmla="*/ 10160 w 6609080"/>
              <a:gd name="connsiteY4" fmla="*/ 4380653 h 438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080" h="4380653">
                <a:moveTo>
                  <a:pt x="10160" y="4380653"/>
                </a:moveTo>
                <a:cubicBezTo>
                  <a:pt x="0" y="4356946"/>
                  <a:pt x="557107" y="4377266"/>
                  <a:pt x="568960" y="4380653"/>
                </a:cubicBezTo>
                <a:cubicBezTo>
                  <a:pt x="1271693" y="2738120"/>
                  <a:pt x="4724400" y="1583266"/>
                  <a:pt x="6604000" y="1292013"/>
                </a:cubicBezTo>
                <a:cubicBezTo>
                  <a:pt x="6583680" y="1275080"/>
                  <a:pt x="6609080" y="0"/>
                  <a:pt x="6604000" y="11853"/>
                </a:cubicBezTo>
                <a:cubicBezTo>
                  <a:pt x="5278120" y="191981"/>
                  <a:pt x="558800" y="1590040"/>
                  <a:pt x="10160" y="4380653"/>
                </a:cubicBezTo>
                <a:close/>
              </a:path>
            </a:pathLst>
          </a:custGeom>
          <a:solidFill>
            <a:srgbClr val="FFFF00">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Figura a mano libera 20"/>
          <p:cNvSpPr/>
          <p:nvPr/>
        </p:nvSpPr>
        <p:spPr bwMode="auto">
          <a:xfrm>
            <a:off x="2143760" y="975360"/>
            <a:ext cx="6614160" cy="4389120"/>
          </a:xfrm>
          <a:custGeom>
            <a:avLst/>
            <a:gdLst>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Lst>
            <a:ahLst/>
            <a:cxnLst>
              <a:cxn ang="0">
                <a:pos x="connsiteX0" y="connsiteY0"/>
              </a:cxn>
              <a:cxn ang="0">
                <a:pos x="connsiteX1" y="connsiteY1"/>
              </a:cxn>
            </a:cxnLst>
            <a:rect l="l" t="t" r="r" b="b"/>
            <a:pathLst>
              <a:path w="6614160" h="4389120">
                <a:moveTo>
                  <a:pt x="0" y="4389120"/>
                </a:moveTo>
                <a:cubicBezTo>
                  <a:pt x="451485" y="2458720"/>
                  <a:pt x="2540000" y="873760"/>
                  <a:pt x="6614160" y="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Figura a mano libera 21"/>
          <p:cNvSpPr/>
          <p:nvPr/>
        </p:nvSpPr>
        <p:spPr bwMode="auto">
          <a:xfrm>
            <a:off x="2692400" y="2261235"/>
            <a:ext cx="6045200" cy="3103245"/>
          </a:xfrm>
          <a:custGeom>
            <a:avLst/>
            <a:gdLst>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045200"/>
              <a:gd name="connsiteY0" fmla="*/ 3103245 h 3103245"/>
              <a:gd name="connsiteX1" fmla="*/ 6045200 w 6045200"/>
              <a:gd name="connsiteY1" fmla="*/ 0 h 3103245"/>
              <a:gd name="connsiteX0" fmla="*/ 0 w 6045200"/>
              <a:gd name="connsiteY0" fmla="*/ 3103245 h 3103245"/>
              <a:gd name="connsiteX1" fmla="*/ 6045200 w 6045200"/>
              <a:gd name="connsiteY1" fmla="*/ 0 h 3103245"/>
            </a:gdLst>
            <a:ahLst/>
            <a:cxnLst>
              <a:cxn ang="0">
                <a:pos x="connsiteX0" y="connsiteY0"/>
              </a:cxn>
              <a:cxn ang="0">
                <a:pos x="connsiteX1" y="connsiteY1"/>
              </a:cxn>
            </a:cxnLst>
            <a:rect l="l" t="t" r="r" b="b"/>
            <a:pathLst>
              <a:path w="6045200" h="3103245">
                <a:moveTo>
                  <a:pt x="0" y="3103245"/>
                </a:moveTo>
                <a:cubicBezTo>
                  <a:pt x="695325" y="1914525"/>
                  <a:pt x="1971040" y="873760"/>
                  <a:pt x="6045200" y="0"/>
                </a:cubicBezTo>
              </a:path>
            </a:pathLst>
          </a:custGeom>
          <a:noFill/>
          <a:ln w="38100" cap="flat" cmpd="sng" algn="ctr">
            <a:solidFill>
              <a:schemeClr val="accent6">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 name="Figura a mano libera 22"/>
          <p:cNvSpPr/>
          <p:nvPr/>
        </p:nvSpPr>
        <p:spPr bwMode="auto">
          <a:xfrm>
            <a:off x="2212340" y="1529715"/>
            <a:ext cx="6535420" cy="3834765"/>
          </a:xfrm>
          <a:custGeom>
            <a:avLst/>
            <a:gdLst>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614160"/>
              <a:gd name="connsiteY0" fmla="*/ 4389120 h 4389120"/>
              <a:gd name="connsiteX1" fmla="*/ 6614160 w 6614160"/>
              <a:gd name="connsiteY1" fmla="*/ 0 h 4389120"/>
              <a:gd name="connsiteX0" fmla="*/ 0 w 6045200"/>
              <a:gd name="connsiteY0" fmla="*/ 3103245 h 3103245"/>
              <a:gd name="connsiteX1" fmla="*/ 6045200 w 6045200"/>
              <a:gd name="connsiteY1" fmla="*/ 0 h 3103245"/>
              <a:gd name="connsiteX0" fmla="*/ 0 w 6045200"/>
              <a:gd name="connsiteY0" fmla="*/ 3103245 h 3103245"/>
              <a:gd name="connsiteX1" fmla="*/ 6045200 w 6045200"/>
              <a:gd name="connsiteY1" fmla="*/ 0 h 3103245"/>
              <a:gd name="connsiteX0" fmla="*/ 0 w 6484620"/>
              <a:gd name="connsiteY0" fmla="*/ 3834765 h 3834765"/>
              <a:gd name="connsiteX1" fmla="*/ 6484620 w 6484620"/>
              <a:gd name="connsiteY1" fmla="*/ 0 h 3834765"/>
              <a:gd name="connsiteX0" fmla="*/ 0 w 6484620"/>
              <a:gd name="connsiteY0" fmla="*/ 3834765 h 3834765"/>
              <a:gd name="connsiteX1" fmla="*/ 6484620 w 6484620"/>
              <a:gd name="connsiteY1" fmla="*/ 0 h 3834765"/>
              <a:gd name="connsiteX0" fmla="*/ 0 w 6535420"/>
              <a:gd name="connsiteY0" fmla="*/ 3834765 h 3834765"/>
              <a:gd name="connsiteX1" fmla="*/ 6535420 w 6535420"/>
              <a:gd name="connsiteY1" fmla="*/ 0 h 3834765"/>
              <a:gd name="connsiteX0" fmla="*/ 0 w 6535420"/>
              <a:gd name="connsiteY0" fmla="*/ 3834765 h 3834765"/>
              <a:gd name="connsiteX1" fmla="*/ 6535420 w 6535420"/>
              <a:gd name="connsiteY1" fmla="*/ 0 h 3834765"/>
            </a:gdLst>
            <a:ahLst/>
            <a:cxnLst>
              <a:cxn ang="0">
                <a:pos x="connsiteX0" y="connsiteY0"/>
              </a:cxn>
              <a:cxn ang="0">
                <a:pos x="connsiteX1" y="connsiteY1"/>
              </a:cxn>
            </a:cxnLst>
            <a:rect l="l" t="t" r="r" b="b"/>
            <a:pathLst>
              <a:path w="6535420" h="3834765">
                <a:moveTo>
                  <a:pt x="0" y="3834765"/>
                </a:moveTo>
                <a:cubicBezTo>
                  <a:pt x="654685" y="2026285"/>
                  <a:pt x="2461260" y="873760"/>
                  <a:pt x="653542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5" name="Text Box 85"/>
          <p:cNvSpPr txBox="1">
            <a:spLocks noChangeArrowheads="1"/>
          </p:cNvSpPr>
          <p:nvPr/>
        </p:nvSpPr>
        <p:spPr bwMode="auto">
          <a:xfrm rot="20540934">
            <a:off x="5319932" y="1554726"/>
            <a:ext cx="3153508" cy="954107"/>
          </a:xfrm>
          <a:prstGeom prst="rect">
            <a:avLst/>
          </a:prstGeom>
          <a:noFill/>
          <a:ln w="9525" algn="ctr">
            <a:noFill/>
            <a:miter lim="800000"/>
            <a:headEnd/>
            <a:tailEnd/>
          </a:ln>
          <a:effectLst/>
        </p:spPr>
        <p:txBody>
          <a:bodyPr wrap="square">
            <a:spAutoFit/>
          </a:bodyPr>
          <a:lstStyle/>
          <a:p>
            <a:pPr algn="ctr"/>
            <a:r>
              <a:rPr lang="en-GB" sz="2800">
                <a:solidFill>
                  <a:schemeClr val="tx1"/>
                </a:solidFill>
                <a:latin typeface="Calibri" pitchFamily="34" charset="0"/>
              </a:rPr>
              <a:t>Carbonated peridotite melts</a:t>
            </a:r>
            <a:endParaRPr lang="en-GB" sz="2800">
              <a:solidFill>
                <a:schemeClr val="tx1"/>
              </a:solidFill>
              <a:effectLst>
                <a:outerShdw blurRad="38100" dist="38100" dir="2700000" algn="tl">
                  <a:srgbClr val="000000"/>
                </a:outerShdw>
              </a:effectLst>
              <a:latin typeface="Calibri" pitchFamily="34" charset="0"/>
            </a:endParaRPr>
          </a:p>
        </p:txBody>
      </p:sp>
      <p:cxnSp>
        <p:nvCxnSpPr>
          <p:cNvPr id="27" name="Connettore 1 26"/>
          <p:cNvCxnSpPr>
            <a:stCxn id="22" idx="0"/>
          </p:cNvCxnSpPr>
          <p:nvPr/>
        </p:nvCxnSpPr>
        <p:spPr bwMode="auto">
          <a:xfrm flipV="1">
            <a:off x="2692400" y="328246"/>
            <a:ext cx="15631" cy="5036234"/>
          </a:xfrm>
          <a:prstGeom prst="line">
            <a:avLst/>
          </a:prstGeom>
          <a:noFill/>
          <a:ln w="38100" cap="flat" cmpd="sng" algn="ctr">
            <a:solidFill>
              <a:schemeClr val="tx1"/>
            </a:solidFill>
            <a:prstDash val="dash"/>
            <a:round/>
            <a:headEnd type="none" w="med" len="med"/>
            <a:tailEnd type="none" w="med" len="med"/>
          </a:ln>
          <a:effectLst/>
        </p:spPr>
      </p:cxnSp>
      <p:sp>
        <p:nvSpPr>
          <p:cNvPr id="30" name="Text Box 85"/>
          <p:cNvSpPr txBox="1">
            <a:spLocks noChangeArrowheads="1"/>
          </p:cNvSpPr>
          <p:nvPr/>
        </p:nvSpPr>
        <p:spPr bwMode="auto">
          <a:xfrm>
            <a:off x="2016370" y="5874602"/>
            <a:ext cx="1512276" cy="830997"/>
          </a:xfrm>
          <a:prstGeom prst="rect">
            <a:avLst/>
          </a:prstGeom>
          <a:noFill/>
          <a:ln w="9525" algn="ctr">
            <a:noFill/>
            <a:miter lim="800000"/>
            <a:headEnd/>
            <a:tailEnd/>
          </a:ln>
          <a:effectLst/>
        </p:spPr>
        <p:txBody>
          <a:bodyPr wrap="square">
            <a:spAutoFit/>
          </a:bodyPr>
          <a:lstStyle/>
          <a:p>
            <a:pPr algn="ctr"/>
            <a:r>
              <a:rPr lang="en-GB" sz="2400">
                <a:solidFill>
                  <a:schemeClr val="tx1"/>
                </a:solidFill>
                <a:latin typeface="Calibri" pitchFamily="34" charset="0"/>
              </a:rPr>
              <a:t>12% melting</a:t>
            </a:r>
            <a:endParaRPr lang="en-GB" sz="2400">
              <a:solidFill>
                <a:schemeClr val="tx1"/>
              </a:solidFill>
              <a:effectLst>
                <a:outerShdw blurRad="38100" dist="38100" dir="2700000" algn="tl">
                  <a:srgbClr val="000000"/>
                </a:outerShdw>
              </a:effectLst>
              <a:latin typeface="Calibri" pitchFamily="34" charset="0"/>
            </a:endParaRPr>
          </a:p>
        </p:txBody>
      </p:sp>
      <p:cxnSp>
        <p:nvCxnSpPr>
          <p:cNvPr id="32" name="Connettore 2 31"/>
          <p:cNvCxnSpPr/>
          <p:nvPr/>
        </p:nvCxnSpPr>
        <p:spPr bwMode="auto">
          <a:xfrm flipH="1">
            <a:off x="1653540" y="5344159"/>
            <a:ext cx="1028700" cy="0"/>
          </a:xfrm>
          <a:prstGeom prst="straightConnector1">
            <a:avLst/>
          </a:prstGeom>
          <a:noFill/>
          <a:ln w="38100" cap="flat" cmpd="sng" algn="ctr">
            <a:solidFill>
              <a:srgbClr val="FF6600"/>
            </a:solidFill>
            <a:prstDash val="solid"/>
            <a:round/>
            <a:headEnd type="none" w="med" len="med"/>
            <a:tailEnd type="arrow"/>
          </a:ln>
          <a:effectLst>
            <a:outerShdw blurRad="50800" dist="38100" dir="2700000" algn="tl" rotWithShape="0">
              <a:prstClr val="black">
                <a:alpha val="40000"/>
              </a:prstClr>
            </a:outerShdw>
          </a:effectLst>
        </p:spPr>
      </p:cxnSp>
      <p:cxnSp>
        <p:nvCxnSpPr>
          <p:cNvPr id="35" name="Connettore 2 34"/>
          <p:cNvCxnSpPr/>
          <p:nvPr/>
        </p:nvCxnSpPr>
        <p:spPr bwMode="auto">
          <a:xfrm flipH="1">
            <a:off x="1653540" y="2712719"/>
            <a:ext cx="1028700" cy="0"/>
          </a:xfrm>
          <a:prstGeom prst="straightConnector1">
            <a:avLst/>
          </a:prstGeom>
          <a:noFill/>
          <a:ln w="38100" cap="flat" cmpd="sng" algn="ctr">
            <a:solidFill>
              <a:srgbClr val="FF6600"/>
            </a:solidFill>
            <a:prstDash val="solid"/>
            <a:round/>
            <a:headEnd type="none" w="med" len="med"/>
            <a:tailEnd type="arrow"/>
          </a:ln>
          <a:effectLst>
            <a:outerShdw blurRad="50800" dist="38100" dir="2700000" algn="tl" rotWithShape="0">
              <a:prstClr val="black">
                <a:alpha val="40000"/>
              </a:prstClr>
            </a:outerShdw>
          </a:effectLst>
        </p:spPr>
      </p:cxnSp>
      <p:cxnSp>
        <p:nvCxnSpPr>
          <p:cNvPr id="36" name="Connettore 2 35"/>
          <p:cNvCxnSpPr/>
          <p:nvPr/>
        </p:nvCxnSpPr>
        <p:spPr bwMode="auto">
          <a:xfrm flipH="1">
            <a:off x="1653540" y="4460239"/>
            <a:ext cx="1028700" cy="0"/>
          </a:xfrm>
          <a:prstGeom prst="straightConnector1">
            <a:avLst/>
          </a:prstGeom>
          <a:noFill/>
          <a:ln w="38100" cap="flat" cmpd="sng" algn="ctr">
            <a:solidFill>
              <a:srgbClr val="00B0F0"/>
            </a:solidFill>
            <a:prstDash val="solid"/>
            <a:round/>
            <a:headEnd type="none" w="med" len="med"/>
            <a:tailEnd type="arrow"/>
          </a:ln>
          <a:effectLst>
            <a:outerShdw blurRad="50800" dist="38100" dir="2700000" algn="tl" rotWithShape="0">
              <a:prstClr val="black">
                <a:alpha val="40000"/>
              </a:prstClr>
            </a:outerShdw>
          </a:effectLst>
        </p:spPr>
      </p:cxnSp>
      <p:cxnSp>
        <p:nvCxnSpPr>
          <p:cNvPr id="37" name="Connettore 2 36"/>
          <p:cNvCxnSpPr/>
          <p:nvPr/>
        </p:nvCxnSpPr>
        <p:spPr bwMode="auto">
          <a:xfrm flipH="1">
            <a:off x="1653540" y="2042159"/>
            <a:ext cx="1028700" cy="0"/>
          </a:xfrm>
          <a:prstGeom prst="straightConnector1">
            <a:avLst/>
          </a:prstGeom>
          <a:noFill/>
          <a:ln w="38100" cap="flat" cmpd="sng" algn="ctr">
            <a:solidFill>
              <a:srgbClr val="00B0F0"/>
            </a:solidFill>
            <a:prstDash val="solid"/>
            <a:round/>
            <a:headEnd type="none" w="med" len="med"/>
            <a:tailEnd type="arrow"/>
          </a:ln>
          <a:effectLst>
            <a:outerShdw blurRad="50800" dist="38100" dir="2700000" algn="tl" rotWithShape="0">
              <a:prstClr val="black">
                <a:alpha val="40000"/>
              </a:prstClr>
            </a:outerShdw>
          </a:effectLst>
        </p:spPr>
      </p:cxnSp>
      <p:cxnSp>
        <p:nvCxnSpPr>
          <p:cNvPr id="38" name="Connettore 2 37"/>
          <p:cNvCxnSpPr/>
          <p:nvPr/>
        </p:nvCxnSpPr>
        <p:spPr bwMode="auto">
          <a:xfrm flipH="1">
            <a:off x="1653540" y="4145279"/>
            <a:ext cx="1028700" cy="0"/>
          </a:xfrm>
          <a:prstGeom prst="straightConnector1">
            <a:avLst/>
          </a:prstGeom>
          <a:noFill/>
          <a:ln w="38100" cap="flat" cmpd="sng" algn="ctr">
            <a:solidFill>
              <a:srgbClr val="7030A0"/>
            </a:solidFill>
            <a:prstDash val="solid"/>
            <a:round/>
            <a:headEnd type="none" w="med" len="med"/>
            <a:tailEnd type="arrow"/>
          </a:ln>
          <a:effectLst>
            <a:outerShdw blurRad="50800" dist="38100" dir="2700000" algn="tl" rotWithShape="0">
              <a:prstClr val="black">
                <a:alpha val="40000"/>
              </a:prstClr>
            </a:outerShdw>
          </a:effectLst>
        </p:spPr>
      </p:cxnSp>
      <p:cxnSp>
        <p:nvCxnSpPr>
          <p:cNvPr id="39" name="Connettore 2 38"/>
          <p:cNvCxnSpPr/>
          <p:nvPr/>
        </p:nvCxnSpPr>
        <p:spPr bwMode="auto">
          <a:xfrm flipH="1">
            <a:off x="1653540" y="1330959"/>
            <a:ext cx="1028700" cy="0"/>
          </a:xfrm>
          <a:prstGeom prst="straightConnector1">
            <a:avLst/>
          </a:prstGeom>
          <a:noFill/>
          <a:ln w="38100" cap="flat" cmpd="sng" algn="ctr">
            <a:solidFill>
              <a:srgbClr val="7030A0"/>
            </a:solidFill>
            <a:prstDash val="solid"/>
            <a:round/>
            <a:headEnd type="none" w="med" len="med"/>
            <a:tailEnd type="arrow"/>
          </a:ln>
          <a:effectLst>
            <a:outerShdw blurRad="50800" dist="38100" dir="2700000" algn="tl" rotWithShape="0">
              <a:prstClr val="black">
                <a:alpha val="40000"/>
              </a:prstClr>
            </a:outerShdw>
          </a:effectLst>
        </p:spPr>
      </p:cxnSp>
      <p:sp>
        <p:nvSpPr>
          <p:cNvPr id="40" name="Text Box 51"/>
          <p:cNvSpPr txBox="1">
            <a:spLocks noChangeArrowheads="1"/>
          </p:cNvSpPr>
          <p:nvPr/>
        </p:nvSpPr>
        <p:spPr bwMode="auto">
          <a:xfrm>
            <a:off x="-1" y="5947919"/>
            <a:ext cx="2332893" cy="523220"/>
          </a:xfrm>
          <a:prstGeom prst="rect">
            <a:avLst/>
          </a:prstGeom>
          <a:noFill/>
          <a:ln w="9525" algn="ctr">
            <a:noFill/>
            <a:miter lim="800000"/>
            <a:headEnd/>
            <a:tailEnd/>
          </a:ln>
          <a:effectLst/>
        </p:spPr>
        <p:txBody>
          <a:bodyPr wrap="square">
            <a:spAutoFit/>
          </a:bodyPr>
          <a:lstStyle/>
          <a:p>
            <a:pPr>
              <a:spcBef>
                <a:spcPct val="50000"/>
              </a:spcBef>
              <a:defRPr/>
            </a:pPr>
            <a:r>
              <a:rPr lang="en-GB" sz="1400" b="1" dirty="0">
                <a:solidFill>
                  <a:schemeClr val="tx1"/>
                </a:solidFill>
                <a:effectLst/>
                <a:latin typeface="Calibri" pitchFamily="34" charset="0"/>
              </a:rPr>
              <a:t>Ghosh et al., 2014 (Contrib. Mineral. Petrol., 167, 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7618"/>
                                        </p:tgtEl>
                                        <p:attrNameLst>
                                          <p:attrName>style.visibility</p:attrName>
                                        </p:attrNameLst>
                                      </p:cBhvr>
                                      <p:to>
                                        <p:strVal val="visible"/>
                                      </p:to>
                                    </p:set>
                                    <p:animEffect transition="in" filter="fade">
                                      <p:cBhvr>
                                        <p:cTn id="7" dur="500"/>
                                        <p:tgtEl>
                                          <p:spTgt spid="3676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par>
                                <p:cTn id="21" presetID="2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1000"/>
                                        <p:tgtEl>
                                          <p:spTgt spid="15"/>
                                        </p:tgtEl>
                                      </p:cBhvr>
                                    </p:animEffect>
                                  </p:childTnLst>
                                </p:cTn>
                              </p:par>
                              <p:par>
                                <p:cTn id="24" presetID="22" presetClass="entr" presetSubtype="8"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1000"/>
                                        <p:tgtEl>
                                          <p:spTgt spid="17"/>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500"/>
                                        <p:tgtEl>
                                          <p:spTgt spid="1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2000"/>
                                        <p:tgtEl>
                                          <p:spTgt spid="2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2000"/>
                                        <p:tgtEl>
                                          <p:spTgt spid="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2000"/>
                                        <p:tgtEl>
                                          <p:spTgt spid="22"/>
                                        </p:tgtEl>
                                      </p:cBhvr>
                                    </p:animEffect>
                                  </p:childTnLst>
                                </p:cTn>
                              </p:par>
                            </p:childTnLst>
                          </p:cTn>
                        </p:par>
                        <p:par>
                          <p:cTn id="46" fill="hold">
                            <p:stCondLst>
                              <p:cond delay="2000"/>
                            </p:stCondLst>
                            <p:childTnLst>
                              <p:par>
                                <p:cTn id="47" presetID="22" presetClass="entr" presetSubtype="4"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000"/>
                                        <p:tgtEl>
                                          <p:spTgt spid="24"/>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fade">
                                      <p:cBhvr>
                                        <p:cTn id="62" dur="500"/>
                                        <p:tgtEl>
                                          <p:spTgt spid="3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righ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right)">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right)">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right)">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right)">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ipe(right)">
                                      <p:cBhvr>
                                        <p:cTn id="9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0" grpId="0" animBg="1"/>
      <p:bldP spid="19" grpId="0" build="p"/>
      <p:bldP spid="24" grpId="0" animBg="1"/>
      <p:bldP spid="21" grpId="0" animBg="1"/>
      <p:bldP spid="22" grpId="0" animBg="1"/>
      <p:bldP spid="23" grpId="0" animBg="1"/>
      <p:bldP spid="25" grpId="0" build="p"/>
      <p:bldP spid="30" grpId="0" build="p"/>
      <p:bldP spid="4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6678751"/>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In this case no carbonate is stable (because of the presence of C as CH</a:t>
            </a:r>
            <a:r>
              <a:rPr lang="en-GB" sz="2400" baseline="-25000" dirty="0">
                <a:solidFill>
                  <a:schemeClr val="bg1"/>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 not as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and no carbonation reaction can occur).</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Therefore no carbonatitic melt is produced.</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The shape of the solidus is mainly influenced by the amphibole breakdown.</a:t>
            </a: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0903"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0907"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80908"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a:solidFill>
                  <a:schemeClr val="tx1"/>
                </a:solidFill>
                <a:effectLst>
                  <a:outerShdw blurRad="38100" dist="38100" dir="2700000" algn="tl">
                    <a:srgbClr val="FFFFFF"/>
                  </a:outerShdw>
                </a:effectLst>
                <a:latin typeface="Calibri" pitchFamily="34" charset="0"/>
              </a:rPr>
              <a:t>Dehydration</a:t>
            </a:r>
          </a:p>
          <a:p>
            <a:pPr algn="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Plagioclase</a:t>
            </a: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Spinel</a:t>
            </a: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Garnet</a:t>
            </a: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Major</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0959"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a:solidFill>
                  <a:schemeClr val="tx1"/>
                </a:solidFill>
                <a:effectLst>
                  <a:outerShdw blurRad="38100" dist="38100" dir="2700000" algn="tl">
                    <a:srgbClr val="FFFFFF"/>
                  </a:outerShdw>
                </a:effectLst>
                <a:latin typeface="Calibri" pitchFamily="34" charset="0"/>
              </a:rPr>
              <a:t>CARBONATITE MELT</a:t>
            </a: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a:solidFill>
                  <a:schemeClr val="tx1"/>
                </a:solidFill>
                <a:effectLst>
                  <a:outerShdw blurRad="38100" dist="38100" dir="2700000" algn="tl">
                    <a:srgbClr val="FFFFFF"/>
                  </a:outerShdw>
                </a:effectLst>
                <a:latin typeface="Calibri" pitchFamily="34" charset="0"/>
              </a:rPr>
              <a:t>C-H-free</a:t>
            </a:r>
          </a:p>
          <a:p>
            <a:pP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744523" name="Text Box 75"/>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a:solidFill>
                  <a:srgbClr val="FF0000"/>
                </a:solidFill>
                <a:effectLst>
                  <a:outerShdw blurRad="38100" dist="38100" dir="2700000" algn="tl">
                    <a:srgbClr val="000000"/>
                  </a:outerShdw>
                </a:effectLst>
                <a:latin typeface="Calibri" pitchFamily="34" charset="0"/>
              </a:rPr>
              <a:t>Silicate Melt</a:t>
            </a:r>
            <a:r>
              <a:rPr lang="en-GB" sz="1200">
                <a:solidFill>
                  <a:schemeClr val="tx1"/>
                </a:solidFill>
                <a:effectLst>
                  <a:outerShdw blurRad="38100" dist="38100" dir="2700000" algn="tl">
                    <a:srgbClr val="FFFFFF"/>
                  </a:outerShdw>
                </a:effectLst>
                <a:latin typeface="Calibri" pitchFamily="34" charset="0"/>
              </a:rPr>
              <a:t> + Dissolved CO</a:t>
            </a:r>
            <a:r>
              <a:rPr lang="en-GB" sz="1200" baseline="-25000">
                <a:solidFill>
                  <a:schemeClr val="tx1"/>
                </a:solidFill>
                <a:effectLst>
                  <a:outerShdw blurRad="38100" dist="38100" dir="2700000" algn="tl">
                    <a:srgbClr val="FFFFFF"/>
                  </a:outerShdw>
                </a:effectLst>
                <a:latin typeface="Calibri" pitchFamily="34" charset="0"/>
              </a:rPr>
              <a:t>3</a:t>
            </a:r>
            <a:r>
              <a:rPr lang="en-GB" sz="1200">
                <a:solidFill>
                  <a:schemeClr val="tx1"/>
                </a:solidFill>
                <a:effectLst>
                  <a:outerShdw blurRad="38100" dist="38100" dir="2700000" algn="tl">
                    <a:srgbClr val="FFFFFF"/>
                  </a:outerShdw>
                </a:effectLst>
                <a:latin typeface="Calibri" pitchFamily="34" charset="0"/>
              </a:rPr>
              <a:t> and OH</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+2</a:t>
            </a: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30688" y="423863"/>
            <a:ext cx="4252912"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dirty="0">
                <a:solidFill>
                  <a:schemeClr val="tx2"/>
                </a:solidFill>
                <a:effectLst>
                  <a:outerShdw blurRad="38100" dist="38100" dir="2700000" algn="tl">
                    <a:srgbClr val="C0C0C0"/>
                  </a:outerShdw>
                </a:effectLst>
                <a:latin typeface="Calibri" pitchFamily="34" charset="0"/>
              </a:rPr>
              <a:t>Depth at which amphibole is unstable.</a:t>
            </a: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85"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44529"/>
                                        </p:tgtEl>
                                        <p:attrNameLst>
                                          <p:attrName>style.visibility</p:attrName>
                                        </p:attrNameLst>
                                      </p:cBhvr>
                                      <p:to>
                                        <p:strVal val="visible"/>
                                      </p:to>
                                    </p:set>
                                    <p:animEffect transition="in" filter="wipe(up)">
                                      <p:cBhvr>
                                        <p:cTn id="7" dur="2000"/>
                                        <p:tgtEl>
                                          <p:spTgt spid="74452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44451">
                                            <p:txEl>
                                              <p:pRg st="0" end="0"/>
                                            </p:txEl>
                                          </p:spTgt>
                                        </p:tgtEl>
                                        <p:attrNameLst>
                                          <p:attrName>style.visibility</p:attrName>
                                        </p:attrNameLst>
                                      </p:cBhvr>
                                      <p:to>
                                        <p:strVal val="visible"/>
                                      </p:to>
                                    </p:set>
                                    <p:animEffect transition="in" filter="fade">
                                      <p:cBhvr>
                                        <p:cTn id="11" dur="500"/>
                                        <p:tgtEl>
                                          <p:spTgt spid="74445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4451">
                                            <p:txEl>
                                              <p:pRg st="1" end="1"/>
                                            </p:txEl>
                                          </p:spTgt>
                                        </p:tgtEl>
                                        <p:attrNameLst>
                                          <p:attrName>style.visibility</p:attrName>
                                        </p:attrNameLst>
                                      </p:cBhvr>
                                      <p:to>
                                        <p:strVal val="visible"/>
                                      </p:to>
                                    </p:set>
                                    <p:animEffect transition="in" filter="fade">
                                      <p:cBhvr>
                                        <p:cTn id="16" dur="500"/>
                                        <p:tgtEl>
                                          <p:spTgt spid="74445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4451">
                                            <p:txEl>
                                              <p:pRg st="2" end="2"/>
                                            </p:txEl>
                                          </p:spTgt>
                                        </p:tgtEl>
                                        <p:attrNameLst>
                                          <p:attrName>style.visibility</p:attrName>
                                        </p:attrNameLst>
                                      </p:cBhvr>
                                      <p:to>
                                        <p:strVal val="visible"/>
                                      </p:to>
                                    </p:set>
                                    <p:animEffect transition="in" filter="fade">
                                      <p:cBhvr>
                                        <p:cTn id="21" dur="500"/>
                                        <p:tgtEl>
                                          <p:spTgt spid="74445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51">
                                            <p:txEl>
                                              <p:pRg st="3" end="3"/>
                                            </p:txEl>
                                          </p:spTgt>
                                        </p:tgtEl>
                                        <p:attrNameLst>
                                          <p:attrName>style.visibility</p:attrName>
                                        </p:attrNameLst>
                                      </p:cBhvr>
                                      <p:to>
                                        <p:strVal val="visible"/>
                                      </p:to>
                                    </p:set>
                                    <p:animEffect transition="in" filter="fade">
                                      <p:cBhvr>
                                        <p:cTn id="26" dur="500"/>
                                        <p:tgtEl>
                                          <p:spTgt spid="74445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44531"/>
                                        </p:tgtEl>
                                        <p:attrNameLst>
                                          <p:attrName>style.visibility</p:attrName>
                                        </p:attrNameLst>
                                      </p:cBhvr>
                                      <p:to>
                                        <p:strVal val="visible"/>
                                      </p:to>
                                    </p:set>
                                    <p:animEffect transition="in" filter="wipe(left)">
                                      <p:cBhvr>
                                        <p:cTn id="31" dur="1000"/>
                                        <p:tgtEl>
                                          <p:spTgt spid="744531"/>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44533"/>
                                        </p:tgtEl>
                                        <p:attrNameLst>
                                          <p:attrName>style.visibility</p:attrName>
                                        </p:attrNameLst>
                                      </p:cBhvr>
                                      <p:to>
                                        <p:strVal val="visible"/>
                                      </p:to>
                                    </p:set>
                                    <p:animEffect transition="in" filter="fade">
                                      <p:cBhvr>
                                        <p:cTn id="35" dur="500"/>
                                        <p:tgtEl>
                                          <p:spTgt spid="744533"/>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744532"/>
                                        </p:tgtEl>
                                        <p:attrNameLst>
                                          <p:attrName>style.visibility</p:attrName>
                                        </p:attrNameLst>
                                      </p:cBhvr>
                                      <p:to>
                                        <p:strVal val="visible"/>
                                      </p:to>
                                    </p:set>
                                    <p:animEffect transition="in" filter="wipe(up)">
                                      <p:cBhvr>
                                        <p:cTn id="39" dur="500"/>
                                        <p:tgtEl>
                                          <p:spTgt spid="744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529" grpId="0" animBg="1"/>
      <p:bldP spid="74453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5570756"/>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Amphibole is the main carrier of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at typical geotherm temperatures.</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At P &lt;3 GPa, if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is present in the mantle, it is stored in the amphibole (this means that there is no over-saturation of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a:t>
            </a: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1927"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1931"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81932"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a:solidFill>
                  <a:schemeClr val="tx1"/>
                </a:solidFill>
                <a:effectLst>
                  <a:outerShdw blurRad="38100" dist="38100" dir="2700000" algn="tl">
                    <a:srgbClr val="FFFFFF"/>
                  </a:outerShdw>
                </a:effectLst>
                <a:latin typeface="Calibri" pitchFamily="34" charset="0"/>
              </a:rPr>
              <a:t>Dehydration</a:t>
            </a:r>
          </a:p>
          <a:p>
            <a:pPr algn="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Plagioclase</a:t>
            </a: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Spinel</a:t>
            </a: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Garnet</a:t>
            </a: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Major</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1983"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a:solidFill>
                  <a:schemeClr val="tx1"/>
                </a:solidFill>
                <a:effectLst>
                  <a:outerShdw blurRad="38100" dist="38100" dir="2700000" algn="tl">
                    <a:srgbClr val="FFFFFF"/>
                  </a:outerShdw>
                </a:effectLst>
                <a:latin typeface="Calibri" pitchFamily="34" charset="0"/>
              </a:rPr>
              <a:t>CARBONATITE MELT</a:t>
            </a: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a:solidFill>
                  <a:schemeClr val="tx1"/>
                </a:solidFill>
                <a:effectLst>
                  <a:outerShdw blurRad="38100" dist="38100" dir="2700000" algn="tl">
                    <a:srgbClr val="FFFFFF"/>
                  </a:outerShdw>
                </a:effectLst>
                <a:latin typeface="Calibri" pitchFamily="34" charset="0"/>
              </a:rPr>
              <a:t>C-H-free</a:t>
            </a:r>
          </a:p>
          <a:p>
            <a:pP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3264"/>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+ 3.4</a:t>
            </a: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744523" name="Text Box 75"/>
          <p:cNvSpPr txBox="1">
            <a:spLocks noChangeArrowheads="1"/>
          </p:cNvSpPr>
          <p:nvPr/>
        </p:nvSpPr>
        <p:spPr bwMode="auto">
          <a:xfrm>
            <a:off x="4394200" y="4878388"/>
            <a:ext cx="1768475" cy="646112"/>
          </a:xfrm>
          <a:prstGeom prst="rect">
            <a:avLst/>
          </a:prstGeom>
          <a:noFill/>
          <a:ln w="9525" algn="ctr">
            <a:noFill/>
            <a:miter lim="800000"/>
            <a:headEnd/>
            <a:tailEnd/>
          </a:ln>
          <a:effectLst/>
        </p:spPr>
        <p:txBody>
          <a:bodyPr>
            <a:spAutoFit/>
          </a:bodyPr>
          <a:lstStyle/>
          <a:p>
            <a:pPr algn="ctr">
              <a:defRPr/>
            </a:pPr>
            <a:r>
              <a:rPr lang="en-GB" sz="1200">
                <a:solidFill>
                  <a:srgbClr val="FF0000"/>
                </a:solidFill>
                <a:effectLst>
                  <a:outerShdw blurRad="38100" dist="38100" dir="2700000" algn="tl">
                    <a:srgbClr val="000000"/>
                  </a:outerShdw>
                </a:effectLst>
                <a:latin typeface="Calibri" pitchFamily="34" charset="0"/>
              </a:rPr>
              <a:t>Silicate Melt</a:t>
            </a:r>
            <a:r>
              <a:rPr lang="en-GB" sz="1200">
                <a:solidFill>
                  <a:schemeClr val="tx1"/>
                </a:solidFill>
                <a:effectLst>
                  <a:outerShdw blurRad="38100" dist="38100" dir="2700000" algn="tl">
                    <a:srgbClr val="FFFFFF"/>
                  </a:outerShdw>
                </a:effectLst>
                <a:latin typeface="Calibri" pitchFamily="34" charset="0"/>
              </a:rPr>
              <a:t> + Dissolved CO</a:t>
            </a:r>
            <a:r>
              <a:rPr lang="en-GB" sz="1200" baseline="-25000">
                <a:solidFill>
                  <a:schemeClr val="tx1"/>
                </a:solidFill>
                <a:effectLst>
                  <a:outerShdw blurRad="38100" dist="38100" dir="2700000" algn="tl">
                    <a:srgbClr val="FFFFFF"/>
                  </a:outerShdw>
                </a:effectLst>
                <a:latin typeface="Calibri" pitchFamily="34" charset="0"/>
              </a:rPr>
              <a:t>3</a:t>
            </a:r>
            <a:r>
              <a:rPr lang="en-GB" sz="1200">
                <a:solidFill>
                  <a:schemeClr val="tx1"/>
                </a:solidFill>
                <a:effectLst>
                  <a:outerShdw blurRad="38100" dist="38100" dir="2700000" algn="tl">
                    <a:srgbClr val="FFFFFF"/>
                  </a:outerShdw>
                </a:effectLst>
                <a:latin typeface="Calibri" pitchFamily="34" charset="0"/>
              </a:rPr>
              <a:t> and OH</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+2</a:t>
            </a: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41800" y="423863"/>
            <a:ext cx="4254500"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dirty="0">
                <a:solidFill>
                  <a:schemeClr val="tx2"/>
                </a:solidFill>
                <a:effectLst>
                  <a:outerShdw blurRad="38100" dist="38100" dir="2700000" algn="tl">
                    <a:srgbClr val="C0C0C0"/>
                  </a:outerShdw>
                </a:effectLst>
                <a:latin typeface="Calibri" pitchFamily="34" charset="0"/>
              </a:rPr>
              <a:t>Depth at which amphibole is unstable.</a:t>
            </a: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85"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44451">
                                            <p:txEl>
                                              <p:pRg st="1" end="1"/>
                                            </p:txEl>
                                          </p:spTgt>
                                        </p:tgtEl>
                                        <p:attrNameLst>
                                          <p:attrName>style.visibility</p:attrName>
                                        </p:attrNameLst>
                                      </p:cBhvr>
                                      <p:to>
                                        <p:strVal val="visible"/>
                                      </p:to>
                                    </p:set>
                                    <p:animEffect transition="in" filter="fade">
                                      <p:cBhvr>
                                        <p:cTn id="7" dur="500"/>
                                        <p:tgtEl>
                                          <p:spTgt spid="744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4451">
                                            <p:txEl>
                                              <p:pRg st="2" end="2"/>
                                            </p:txEl>
                                          </p:spTgt>
                                        </p:tgtEl>
                                        <p:attrNameLst>
                                          <p:attrName>style.visibility</p:attrName>
                                        </p:attrNameLst>
                                      </p:cBhvr>
                                      <p:to>
                                        <p:strVal val="visible"/>
                                      </p:to>
                                    </p:set>
                                    <p:animEffect transition="in" filter="fade">
                                      <p:cBhvr>
                                        <p:cTn id="12" dur="500"/>
                                        <p:tgtEl>
                                          <p:spTgt spid="7444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451" grpId="1" build="allAtOnce"/>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5607689"/>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P &gt;3 GPa, amphibole is no longer stable and the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present in its lattice appears as free fluid phase (i.e., the system becomes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over-saturated).</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When free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is present, the solidus temperature is sensibly lowered.</a:t>
            </a: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2951"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2955"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82956"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a:solidFill>
                  <a:schemeClr val="tx1"/>
                </a:solidFill>
                <a:effectLst>
                  <a:outerShdw blurRad="38100" dist="38100" dir="2700000" algn="tl">
                    <a:srgbClr val="FFFFFF"/>
                  </a:outerShdw>
                </a:effectLst>
                <a:latin typeface="Calibri" pitchFamily="34" charset="0"/>
              </a:rPr>
              <a:t>Dehydration</a:t>
            </a:r>
          </a:p>
          <a:p>
            <a:pPr algn="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Plagioclase</a:t>
            </a: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Spinel</a:t>
            </a: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Garnet</a:t>
            </a: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Major</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3007"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a:solidFill>
                  <a:schemeClr val="tx1"/>
                </a:solidFill>
                <a:effectLst>
                  <a:outerShdw blurRad="38100" dist="38100" dir="2700000" algn="tl">
                    <a:srgbClr val="FFFFFF"/>
                  </a:outerShdw>
                </a:effectLst>
                <a:latin typeface="Calibri" pitchFamily="34" charset="0"/>
              </a:rPr>
              <a:t>CARBONATITE MELT</a:t>
            </a: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a:solidFill>
                  <a:schemeClr val="tx1"/>
                </a:solidFill>
                <a:effectLst>
                  <a:outerShdw blurRad="38100" dist="38100" dir="2700000" algn="tl">
                    <a:srgbClr val="FFFFFF"/>
                  </a:outerShdw>
                </a:effectLst>
                <a:latin typeface="Calibri" pitchFamily="34" charset="0"/>
              </a:rPr>
              <a:t>C-H-free</a:t>
            </a:r>
          </a:p>
          <a:p>
            <a:pP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3264"/>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+ 3.4</a:t>
            </a: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744523" name="Text Box 75"/>
          <p:cNvSpPr txBox="1">
            <a:spLocks noChangeArrowheads="1"/>
          </p:cNvSpPr>
          <p:nvPr/>
        </p:nvSpPr>
        <p:spPr bwMode="auto">
          <a:xfrm>
            <a:off x="4394200" y="4878388"/>
            <a:ext cx="1768475" cy="646331"/>
          </a:xfrm>
          <a:prstGeom prst="rect">
            <a:avLst/>
          </a:prstGeom>
          <a:noFill/>
          <a:ln w="9525" algn="ctr">
            <a:noFill/>
            <a:miter lim="800000"/>
            <a:headEnd/>
            <a:tailEnd/>
          </a:ln>
          <a:effectLst/>
        </p:spPr>
        <p:txBody>
          <a:bodyPr>
            <a:spAutoFit/>
          </a:bodyPr>
          <a:lstStyle/>
          <a:p>
            <a:pPr algn="ctr">
              <a:defRPr/>
            </a:pPr>
            <a:r>
              <a:rPr lang="en-GB" sz="1200">
                <a:solidFill>
                  <a:srgbClr val="FF0000"/>
                </a:solidFill>
                <a:effectLst>
                  <a:outerShdw blurRad="38100" dist="38100" dir="2700000" algn="tl">
                    <a:srgbClr val="000000"/>
                  </a:outerShdw>
                </a:effectLst>
                <a:latin typeface="Calibri" pitchFamily="34" charset="0"/>
              </a:rPr>
              <a:t>Silicate Melt</a:t>
            </a:r>
            <a:r>
              <a:rPr lang="en-GB" sz="1200">
                <a:solidFill>
                  <a:schemeClr val="tx1"/>
                </a:solidFill>
                <a:effectLst>
                  <a:outerShdw blurRad="38100" dist="38100" dir="2700000" algn="tl">
                    <a:srgbClr val="FFFFFF"/>
                  </a:outerShdw>
                </a:effectLst>
                <a:latin typeface="Calibri" pitchFamily="34" charset="0"/>
              </a:rPr>
              <a:t> + Dissolved CO</a:t>
            </a:r>
            <a:r>
              <a:rPr lang="en-GB" sz="1200" baseline="-25000">
                <a:solidFill>
                  <a:schemeClr val="tx1"/>
                </a:solidFill>
                <a:effectLst>
                  <a:outerShdw blurRad="38100" dist="38100" dir="2700000" algn="tl">
                    <a:srgbClr val="FFFFFF"/>
                  </a:outerShdw>
                </a:effectLst>
                <a:latin typeface="Calibri" pitchFamily="34" charset="0"/>
              </a:rPr>
              <a:t>3</a:t>
            </a:r>
            <a:r>
              <a:rPr lang="en-GB" sz="1200">
                <a:solidFill>
                  <a:schemeClr val="tx1"/>
                </a:solidFill>
                <a:effectLst>
                  <a:outerShdw blurRad="38100" dist="38100" dir="2700000" algn="tl">
                    <a:srgbClr val="FFFFFF"/>
                  </a:outerShdw>
                </a:effectLst>
                <a:latin typeface="Calibri" pitchFamily="34" charset="0"/>
              </a:rPr>
              <a:t> and OH</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+ 2</a:t>
            </a: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+ 1</a:t>
            </a: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30688" y="423863"/>
            <a:ext cx="4252912"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dirty="0">
                <a:solidFill>
                  <a:schemeClr val="tx2"/>
                </a:solidFill>
                <a:effectLst>
                  <a:outerShdw blurRad="38100" dist="38100" dir="2700000" algn="tl">
                    <a:srgbClr val="C0C0C0"/>
                  </a:outerShdw>
                </a:effectLst>
                <a:latin typeface="Calibri" pitchFamily="34" charset="0"/>
              </a:rPr>
              <a:t>Depth at which amphibole is unstable.</a:t>
            </a:r>
          </a:p>
        </p:txBody>
      </p:sp>
      <p:grpSp>
        <p:nvGrpSpPr>
          <p:cNvPr id="5" name="Group 82"/>
          <p:cNvGrpSpPr>
            <a:grpSpLocks/>
          </p:cNvGrpSpPr>
          <p:nvPr/>
        </p:nvGrpSpPr>
        <p:grpSpPr bwMode="auto">
          <a:xfrm>
            <a:off x="6681788" y="469900"/>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gd name="T0" fmla="*/ 0 w 384"/>
                <a:gd name="T1" fmla="*/ 0 h 1895"/>
                <a:gd name="T2" fmla="*/ 92 w 384"/>
                <a:gd name="T3" fmla="*/ 384 h 1895"/>
                <a:gd name="T4" fmla="*/ 292 w 384"/>
                <a:gd name="T5" fmla="*/ 1386 h 1895"/>
                <a:gd name="T6" fmla="*/ 384 w 384"/>
                <a:gd name="T7" fmla="*/ 1895 h 1895"/>
                <a:gd name="T8" fmla="*/ 0 60000 65536"/>
                <a:gd name="T9" fmla="*/ 0 60000 65536"/>
                <a:gd name="T10" fmla="*/ 0 60000 65536"/>
                <a:gd name="T11" fmla="*/ 0 60000 65536"/>
                <a:gd name="T12" fmla="*/ 0 w 384"/>
                <a:gd name="T13" fmla="*/ 0 h 1895"/>
                <a:gd name="T14" fmla="*/ 384 w 384"/>
                <a:gd name="T15" fmla="*/ 1895 h 1895"/>
              </a:gdLst>
              <a:ahLst/>
              <a:cxnLst>
                <a:cxn ang="T8">
                  <a:pos x="T0" y="T1"/>
                </a:cxn>
                <a:cxn ang="T9">
                  <a:pos x="T2" y="T3"/>
                </a:cxn>
                <a:cxn ang="T10">
                  <a:pos x="T4" y="T5"/>
                </a:cxn>
                <a:cxn ang="T11">
                  <a:pos x="T6" y="T7"/>
                </a:cxn>
              </a:cxnLst>
              <a:rect l="T12" t="T13" r="T14" b="T15"/>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grpSp>
      <p:sp>
        <p:nvSpPr>
          <p:cNvPr id="1199189" name="Text Box 85"/>
          <p:cNvSpPr txBox="1">
            <a:spLocks noChangeArrowheads="1"/>
          </p:cNvSpPr>
          <p:nvPr/>
        </p:nvSpPr>
        <p:spPr bwMode="auto">
          <a:xfrm>
            <a:off x="4344987" y="4772025"/>
            <a:ext cx="3951287" cy="1200329"/>
          </a:xfrm>
          <a:prstGeom prst="rect">
            <a:avLst/>
          </a:prstGeom>
          <a:solidFill>
            <a:schemeClr val="bg1"/>
          </a:solidFill>
          <a:ln w="19050" algn="ctr">
            <a:solidFill>
              <a:schemeClr val="tx1"/>
            </a:solidFill>
            <a:miter lim="800000"/>
            <a:headEnd/>
            <a:tailEnd/>
          </a:ln>
        </p:spPr>
        <p:txBody>
          <a:bodyPr wrap="square">
            <a:spAutoFit/>
          </a:bodyPr>
          <a:lstStyle/>
          <a:p>
            <a:pPr algn="ctr">
              <a:lnSpc>
                <a:spcPct val="90000"/>
              </a:lnSpc>
              <a:spcBef>
                <a:spcPct val="50000"/>
              </a:spcBef>
              <a:defRPr/>
            </a:pPr>
            <a:r>
              <a:rPr lang="en-GB" sz="2000" dirty="0">
                <a:solidFill>
                  <a:schemeClr val="tx1"/>
                </a:solidFill>
                <a:effectLst>
                  <a:outerShdw blurRad="38100" dist="38100" dir="2700000" algn="tl">
                    <a:srgbClr val="C0C0C0"/>
                  </a:outerShdw>
                </a:effectLst>
                <a:latin typeface="Calibri" pitchFamily="34" charset="0"/>
              </a:rPr>
              <a:t>The solidus of a hydrous peridotite is ~500 °C lower than a C-H-free peridotite (again: in this example with these assumptions).</a:t>
            </a:r>
          </a:p>
        </p:txBody>
      </p:sp>
      <p:sp>
        <p:nvSpPr>
          <p:cNvPr id="339034" name="AutoShape 90"/>
          <p:cNvSpPr>
            <a:spLocks noChangeArrowheads="1"/>
          </p:cNvSpPr>
          <p:nvPr/>
        </p:nvSpPr>
        <p:spPr bwMode="auto">
          <a:xfrm>
            <a:off x="6605588" y="4140200"/>
            <a:ext cx="1106487" cy="180975"/>
          </a:xfrm>
          <a:prstGeom prst="leftRightArrow">
            <a:avLst>
              <a:gd name="adj1" fmla="val 50000"/>
              <a:gd name="adj2" fmla="val 12228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 name="Text Box 85"/>
          <p:cNvSpPr txBox="1">
            <a:spLocks noChangeArrowheads="1"/>
          </p:cNvSpPr>
          <p:nvPr/>
        </p:nvSpPr>
        <p:spPr bwMode="auto">
          <a:xfrm>
            <a:off x="6589713" y="4303713"/>
            <a:ext cx="1144587" cy="366712"/>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000" dirty="0">
                <a:solidFill>
                  <a:schemeClr val="bg1"/>
                </a:solidFill>
                <a:effectLst>
                  <a:outerShdw blurRad="38100" dist="38100" dir="2700000" algn="tl">
                    <a:srgbClr val="000000"/>
                  </a:outerShdw>
                </a:effectLst>
                <a:latin typeface="Calibri" pitchFamily="34" charset="0"/>
              </a:rPr>
              <a:t>~500 °C</a:t>
            </a: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92"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44451">
                                            <p:txEl>
                                              <p:pRg st="1" end="1"/>
                                            </p:txEl>
                                          </p:spTgt>
                                        </p:tgtEl>
                                        <p:attrNameLst>
                                          <p:attrName>style.visibility</p:attrName>
                                        </p:attrNameLst>
                                      </p:cBhvr>
                                      <p:to>
                                        <p:strVal val="visible"/>
                                      </p:to>
                                    </p:set>
                                    <p:animEffect transition="in" filter="fade">
                                      <p:cBhvr>
                                        <p:cTn id="7" dur="500"/>
                                        <p:tgtEl>
                                          <p:spTgt spid="744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4451">
                                            <p:txEl>
                                              <p:pRg st="2" end="2"/>
                                            </p:txEl>
                                          </p:spTgt>
                                        </p:tgtEl>
                                        <p:attrNameLst>
                                          <p:attrName>style.visibility</p:attrName>
                                        </p:attrNameLst>
                                      </p:cBhvr>
                                      <p:to>
                                        <p:strVal val="visible"/>
                                      </p:to>
                                    </p:set>
                                    <p:animEffect transition="in" filter="fade">
                                      <p:cBhvr>
                                        <p:cTn id="12" dur="500"/>
                                        <p:tgtEl>
                                          <p:spTgt spid="7444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9034"/>
                                        </p:tgtEl>
                                        <p:attrNameLst>
                                          <p:attrName>style.visibility</p:attrName>
                                        </p:attrNameLst>
                                      </p:cBhvr>
                                      <p:to>
                                        <p:strVal val="visible"/>
                                      </p:to>
                                    </p:set>
                                    <p:animEffect transition="in" filter="wipe(left)">
                                      <p:cBhvr>
                                        <p:cTn id="22" dur="500"/>
                                        <p:tgtEl>
                                          <p:spTgt spid="33903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199189">
                                            <p:bg/>
                                          </p:spTgt>
                                        </p:tgtEl>
                                        <p:attrNameLst>
                                          <p:attrName>style.visibility</p:attrName>
                                        </p:attrNameLst>
                                      </p:cBhvr>
                                      <p:to>
                                        <p:strVal val="visible"/>
                                      </p:to>
                                    </p:set>
                                    <p:animEffect transition="in" filter="fade">
                                      <p:cBhvr>
                                        <p:cTn id="30" dur="500"/>
                                        <p:tgtEl>
                                          <p:spTgt spid="1199189">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99189">
                                            <p:txEl>
                                              <p:pRg st="0" end="0"/>
                                            </p:txEl>
                                          </p:spTgt>
                                        </p:tgtEl>
                                        <p:attrNameLst>
                                          <p:attrName>style.visibility</p:attrName>
                                        </p:attrNameLst>
                                      </p:cBhvr>
                                      <p:to>
                                        <p:strVal val="visible"/>
                                      </p:to>
                                    </p:set>
                                    <p:animEffect transition="in" filter="fade">
                                      <p:cBhvr>
                                        <p:cTn id="33" dur="500"/>
                                        <p:tgtEl>
                                          <p:spTgt spid="11991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451" grpId="1" build="allAtOnce"/>
      <p:bldP spid="1199189" grpId="0" build="p" animBg="1"/>
      <p:bldP spid="339034" grpId="0" animBg="1"/>
      <p:bldP spid="2"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Text Box 3"/>
          <p:cNvSpPr txBox="1">
            <a:spLocks noChangeArrowheads="1"/>
          </p:cNvSpPr>
          <p:nvPr/>
        </p:nvSpPr>
        <p:spPr bwMode="auto">
          <a:xfrm>
            <a:off x="71438" y="7938"/>
            <a:ext cx="3625850" cy="5863144"/>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0000"/>
                </a:solidFill>
                <a:effectLst>
                  <a:outerShdw blurRad="38100" dist="38100" dir="2700000" algn="tl">
                    <a:srgbClr val="000000"/>
                  </a:outerShdw>
                </a:effectLst>
                <a:latin typeface="Calibri" pitchFamily="34" charset="0"/>
              </a:rPr>
              <a:t>The Red Line indicates the melting curve for the system Peridotite + H</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rgbClr val="FF0000"/>
                </a:solidFill>
                <a:effectLst>
                  <a:outerShdw blurRad="38100" dist="38100" dir="2700000" algn="tl">
                    <a:srgbClr val="000000"/>
                  </a:outerShdw>
                </a:effectLst>
                <a:latin typeface="Calibri" pitchFamily="34" charset="0"/>
              </a:rPr>
              <a:t>O + CH</a:t>
            </a:r>
            <a:r>
              <a:rPr lang="en-GB" sz="2800" baseline="-25000" dirty="0">
                <a:solidFill>
                  <a:srgbClr val="FF0000"/>
                </a:solidFill>
                <a:effectLst>
                  <a:outerShdw blurRad="38100" dist="38100" dir="2700000" algn="tl">
                    <a:srgbClr val="000000"/>
                  </a:outerShdw>
                </a:effectLst>
                <a:latin typeface="Calibri" pitchFamily="34" charset="0"/>
              </a:rPr>
              <a:t>4</a:t>
            </a:r>
            <a:r>
              <a:rPr lang="en-GB" sz="2800" dirty="0">
                <a:solidFill>
                  <a:srgbClr val="FF0000"/>
                </a:solidFill>
                <a:effectLst>
                  <a:outerShdw blurRad="38100" dist="38100" dir="2700000" algn="tl">
                    <a:srgbClr val="000000"/>
                  </a:outerShdw>
                </a:effectLst>
                <a:latin typeface="Calibri" pitchFamily="34" charset="0"/>
              </a:rPr>
              <a:t> (Reduced Conditions).</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Note that the solidus temperature of an hydrous peridotite is lowered also at P &lt;3 GPa (i.e., when amphibole is stable).</a:t>
            </a:r>
          </a:p>
          <a:p>
            <a:pPr>
              <a:lnSpc>
                <a:spcPct val="90000"/>
              </a:lnSpc>
              <a:spcBef>
                <a:spcPct val="50000"/>
              </a:spcBef>
              <a:defRPr/>
            </a:pPr>
            <a:r>
              <a:rPr lang="en-GB" sz="2300" dirty="0">
                <a:solidFill>
                  <a:schemeClr val="bg1"/>
                </a:solidFill>
                <a:effectLst>
                  <a:outerShdw blurRad="38100" dist="38100" dir="2700000" algn="tl">
                    <a:srgbClr val="000000"/>
                  </a:outerShdw>
                </a:effectLst>
                <a:latin typeface="Calibri" pitchFamily="34" charset="0"/>
              </a:rPr>
              <a:t>This because amphiboles melts earlier (at lower T) compared with other silicate anhydrous phases (olivine, pyroxenes, sp/</a:t>
            </a:r>
            <a:r>
              <a:rPr lang="en-GB" sz="2300" dirty="0" err="1">
                <a:solidFill>
                  <a:schemeClr val="bg1"/>
                </a:solidFill>
                <a:effectLst>
                  <a:outerShdw blurRad="38100" dist="38100" dir="2700000" algn="tl">
                    <a:srgbClr val="000000"/>
                  </a:outerShdw>
                </a:effectLst>
                <a:latin typeface="Calibri" pitchFamily="34" charset="0"/>
              </a:rPr>
              <a:t>gt</a:t>
            </a:r>
            <a:r>
              <a:rPr lang="en-GB" sz="2300" dirty="0">
                <a:solidFill>
                  <a:schemeClr val="bg1"/>
                </a:solidFill>
                <a:effectLst>
                  <a:outerShdw blurRad="38100" dist="38100" dir="2700000" algn="tl">
                    <a:srgbClr val="000000"/>
                  </a:outerShdw>
                </a:effectLst>
                <a:latin typeface="Calibri" pitchFamily="34" charset="0"/>
              </a:rPr>
              <a:t>).</a:t>
            </a:r>
          </a:p>
        </p:txBody>
      </p:sp>
      <p:sp>
        <p:nvSpPr>
          <p:cNvPr id="744452" name="Rectangle 4"/>
          <p:cNvSpPr>
            <a:spLocks noChangeArrowheads="1"/>
          </p:cNvSpPr>
          <p:nvPr/>
        </p:nvSpPr>
        <p:spPr bwMode="auto">
          <a:xfrm>
            <a:off x="3621088" y="0"/>
            <a:ext cx="5500687" cy="6858000"/>
          </a:xfrm>
          <a:prstGeom prst="rect">
            <a:avLst/>
          </a:prstGeom>
          <a:solidFill>
            <a:schemeClr val="bg1"/>
          </a:solidFill>
          <a:ln w="38100" algn="ctr">
            <a:noFill/>
            <a:miter lim="800000"/>
            <a:headEnd/>
            <a:tailEnd/>
          </a:ln>
          <a:effectLst/>
        </p:spPr>
        <p:txBody>
          <a:bodyPr wrap="none" anchor="ctr"/>
          <a:lstStyle/>
          <a:p>
            <a:pPr>
              <a:defRPr/>
            </a:pPr>
            <a:endParaRPr lang="en-GB">
              <a:latin typeface="Calibri" pitchFamily="34" charset="0"/>
            </a:endParaRPr>
          </a:p>
        </p:txBody>
      </p:sp>
      <p:sp>
        <p:nvSpPr>
          <p:cNvPr id="744453" name="Freeform 5"/>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44454"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83975" name="Group 7"/>
          <p:cNvGrpSpPr>
            <a:grpSpLocks/>
          </p:cNvGrpSpPr>
          <p:nvPr/>
        </p:nvGrpSpPr>
        <p:grpSpPr bwMode="auto">
          <a:xfrm>
            <a:off x="6669088" y="438150"/>
            <a:ext cx="1512887" cy="6346825"/>
            <a:chOff x="4065" y="276"/>
            <a:chExt cx="953" cy="3998"/>
          </a:xfrm>
        </p:grpSpPr>
        <p:sp>
          <p:nvSpPr>
            <p:cNvPr id="744456" name="Freeform 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7" name="Freeform 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744458" name="Freeform 10"/>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744459" name="Freeform 1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0" name="Freeform 1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461"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3979" name="Text Box 14"/>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83980" name="Text Box 15"/>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744464" name="Text Box 16"/>
          <p:cNvSpPr txBox="1">
            <a:spLocks noChangeArrowheads="1"/>
          </p:cNvSpPr>
          <p:nvPr/>
        </p:nvSpPr>
        <p:spPr bwMode="auto">
          <a:xfrm>
            <a:off x="5346711" y="960438"/>
            <a:ext cx="1239827" cy="584775"/>
          </a:xfrm>
          <a:prstGeom prst="rect">
            <a:avLst/>
          </a:prstGeom>
          <a:noFill/>
          <a:ln w="9525" algn="ctr">
            <a:noFill/>
            <a:miter lim="800000"/>
            <a:headEnd/>
            <a:tailEnd/>
          </a:ln>
          <a:effectLst/>
        </p:spPr>
        <p:txBody>
          <a:bodyPr wrap="none">
            <a:spAutoFit/>
          </a:bodyPr>
          <a:lstStyle/>
          <a:p>
            <a:pPr algn="r">
              <a:defRPr/>
            </a:pPr>
            <a:r>
              <a:rPr lang="en-GB" sz="1600" b="1">
                <a:solidFill>
                  <a:schemeClr val="tx1"/>
                </a:solidFill>
                <a:effectLst>
                  <a:outerShdw blurRad="38100" dist="38100" dir="2700000" algn="tl">
                    <a:srgbClr val="FFFFFF"/>
                  </a:outerShdw>
                </a:effectLst>
                <a:latin typeface="Calibri" pitchFamily="34" charset="0"/>
              </a:rPr>
              <a:t>Dehydration</a:t>
            </a:r>
          </a:p>
          <a:p>
            <a:pPr algn="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465" name="Line 17"/>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466" name="Text Box 18"/>
          <p:cNvSpPr txBox="1">
            <a:spLocks noChangeArrowheads="1"/>
          </p:cNvSpPr>
          <p:nvPr/>
        </p:nvSpPr>
        <p:spPr bwMode="auto">
          <a:xfrm rot="900315">
            <a:off x="6025726" y="1551395"/>
            <a:ext cx="875561"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Plagioclase</a:t>
            </a:r>
          </a:p>
        </p:txBody>
      </p:sp>
      <p:sp>
        <p:nvSpPr>
          <p:cNvPr id="744467" name="Text Box 19"/>
          <p:cNvSpPr txBox="1">
            <a:spLocks noChangeArrowheads="1"/>
          </p:cNvSpPr>
          <p:nvPr/>
        </p:nvSpPr>
        <p:spPr bwMode="auto">
          <a:xfrm rot="1732967">
            <a:off x="6054225" y="2175282"/>
            <a:ext cx="562975"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Spinel</a:t>
            </a:r>
          </a:p>
        </p:txBody>
      </p:sp>
      <p:sp>
        <p:nvSpPr>
          <p:cNvPr id="744468" name="Text Box 20"/>
          <p:cNvSpPr txBox="1">
            <a:spLocks noChangeArrowheads="1"/>
          </p:cNvSpPr>
          <p:nvPr/>
        </p:nvSpPr>
        <p:spPr bwMode="auto">
          <a:xfrm rot="1732967">
            <a:off x="5954366" y="2488020"/>
            <a:ext cx="616644"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Garnet</a:t>
            </a:r>
          </a:p>
        </p:txBody>
      </p:sp>
      <p:sp>
        <p:nvSpPr>
          <p:cNvPr id="744469" name="Text Box 21"/>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744470" name="Text Box 22"/>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744471" name="Rectangle 23"/>
          <p:cNvSpPr>
            <a:spLocks noChangeArrowheads="1"/>
          </p:cNvSpPr>
          <p:nvPr/>
        </p:nvSpPr>
        <p:spPr bwMode="auto">
          <a:xfrm>
            <a:off x="4232275" y="436563"/>
            <a:ext cx="4257675" cy="6342062"/>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5873616" y="0"/>
            <a:ext cx="1379672"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744473" name="Text Box 25"/>
          <p:cNvSpPr txBox="1">
            <a:spLocks noChangeArrowheads="1"/>
          </p:cNvSpPr>
          <p:nvPr/>
        </p:nvSpPr>
        <p:spPr bwMode="auto">
          <a:xfrm>
            <a:off x="3945125" y="1450975"/>
            <a:ext cx="27603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744474" name="Text Box 26"/>
          <p:cNvSpPr txBox="1">
            <a:spLocks noChangeArrowheads="1"/>
          </p:cNvSpPr>
          <p:nvPr/>
        </p:nvSpPr>
        <p:spPr bwMode="auto">
          <a:xfrm>
            <a:off x="5865821" y="171450"/>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744475" name="Text Box 27"/>
          <p:cNvSpPr txBox="1">
            <a:spLocks noChangeArrowheads="1"/>
          </p:cNvSpPr>
          <p:nvPr/>
        </p:nvSpPr>
        <p:spPr bwMode="auto">
          <a:xfrm>
            <a:off x="67745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744476" name="Text Box 28"/>
          <p:cNvSpPr txBox="1">
            <a:spLocks noChangeArrowheads="1"/>
          </p:cNvSpPr>
          <p:nvPr/>
        </p:nvSpPr>
        <p:spPr bwMode="auto">
          <a:xfrm>
            <a:off x="7727074"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744477" name="Line 29"/>
          <p:cNvSpPr>
            <a:spLocks noChangeShapeType="1"/>
          </p:cNvSpPr>
          <p:nvPr/>
        </p:nvSpPr>
        <p:spPr bwMode="auto">
          <a:xfrm>
            <a:off x="517366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56118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6097588"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65786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1" name="Line 33"/>
          <p:cNvSpPr>
            <a:spLocks noChangeShapeType="1"/>
          </p:cNvSpPr>
          <p:nvPr/>
        </p:nvSpPr>
        <p:spPr bwMode="auto">
          <a:xfrm>
            <a:off x="70739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5311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8012113"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488363" y="430213"/>
            <a:ext cx="0" cy="1619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5" name="Text Box 37"/>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6" name="Text Box 38"/>
          <p:cNvSpPr txBox="1">
            <a:spLocks noChangeArrowheads="1"/>
          </p:cNvSpPr>
          <p:nvPr/>
        </p:nvSpPr>
        <p:spPr bwMode="auto">
          <a:xfrm>
            <a:off x="7749171" y="2949575"/>
            <a:ext cx="667170"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Major</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744487" name="Text Box 39"/>
          <p:cNvSpPr txBox="1">
            <a:spLocks noChangeArrowheads="1"/>
          </p:cNvSpPr>
          <p:nvPr/>
        </p:nvSpPr>
        <p:spPr bwMode="auto">
          <a:xfrm>
            <a:off x="3945126" y="2632075"/>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744488" name="Text Box 40"/>
          <p:cNvSpPr txBox="1">
            <a:spLocks noChangeArrowheads="1"/>
          </p:cNvSpPr>
          <p:nvPr/>
        </p:nvSpPr>
        <p:spPr bwMode="auto">
          <a:xfrm>
            <a:off x="3945126" y="3827463"/>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744489" name="Text Box 41"/>
          <p:cNvSpPr txBox="1">
            <a:spLocks noChangeArrowheads="1"/>
          </p:cNvSpPr>
          <p:nvPr/>
        </p:nvSpPr>
        <p:spPr bwMode="auto">
          <a:xfrm>
            <a:off x="3945126" y="49990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744490" name="Text Box 42"/>
          <p:cNvSpPr txBox="1">
            <a:spLocks noChangeArrowheads="1"/>
          </p:cNvSpPr>
          <p:nvPr/>
        </p:nvSpPr>
        <p:spPr bwMode="auto">
          <a:xfrm>
            <a:off x="3945126" y="62563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744491" name="Text Box 43"/>
          <p:cNvSpPr txBox="1">
            <a:spLocks noChangeArrowheads="1"/>
          </p:cNvSpPr>
          <p:nvPr/>
        </p:nvSpPr>
        <p:spPr bwMode="auto">
          <a:xfrm rot="16200000">
            <a:off x="3012227" y="3489603"/>
            <a:ext cx="169873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744492" name="Line 44"/>
          <p:cNvSpPr>
            <a:spLocks noChangeShapeType="1"/>
          </p:cNvSpPr>
          <p:nvPr/>
        </p:nvSpPr>
        <p:spPr bwMode="auto">
          <a:xfrm>
            <a:off x="4711700" y="442913"/>
            <a:ext cx="0" cy="1381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4235450" y="16287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4235450" y="27955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4235450" y="39862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4235450" y="51625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4235450" y="641032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242731" y="3472141"/>
            <a:ext cx="129612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744499" name="Line 51"/>
          <p:cNvSpPr>
            <a:spLocks noChangeShapeType="1"/>
          </p:cNvSpPr>
          <p:nvPr/>
        </p:nvSpPr>
        <p:spPr bwMode="auto">
          <a:xfrm flipV="1">
            <a:off x="8337550" y="1450975"/>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337550" y="2655888"/>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337550" y="38084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337550" y="5027613"/>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337550" y="6127750"/>
            <a:ext cx="147638"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467030" y="1281113"/>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744505" name="Text Box 57"/>
          <p:cNvSpPr txBox="1">
            <a:spLocks noChangeArrowheads="1"/>
          </p:cNvSpPr>
          <p:nvPr/>
        </p:nvSpPr>
        <p:spPr bwMode="auto">
          <a:xfrm>
            <a:off x="8467030" y="2460625"/>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744506" name="Text Box 58"/>
          <p:cNvSpPr txBox="1">
            <a:spLocks noChangeArrowheads="1"/>
          </p:cNvSpPr>
          <p:nvPr/>
        </p:nvSpPr>
        <p:spPr bwMode="auto">
          <a:xfrm>
            <a:off x="8467030" y="3627438"/>
            <a:ext cx="36740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744507" name="Text Box 59"/>
          <p:cNvSpPr txBox="1">
            <a:spLocks noChangeArrowheads="1"/>
          </p:cNvSpPr>
          <p:nvPr/>
        </p:nvSpPr>
        <p:spPr bwMode="auto">
          <a:xfrm>
            <a:off x="8451859" y="4846638"/>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744508" name="Text Box 60"/>
          <p:cNvSpPr txBox="1">
            <a:spLocks noChangeArrowheads="1"/>
          </p:cNvSpPr>
          <p:nvPr/>
        </p:nvSpPr>
        <p:spPr bwMode="auto">
          <a:xfrm>
            <a:off x="8451859" y="5953125"/>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sp>
        <p:nvSpPr>
          <p:cNvPr id="744509" name="Line 61"/>
          <p:cNvSpPr>
            <a:spLocks noChangeShapeType="1"/>
          </p:cNvSpPr>
          <p:nvPr/>
        </p:nvSpPr>
        <p:spPr bwMode="auto">
          <a:xfrm>
            <a:off x="4240213" y="3948113"/>
            <a:ext cx="236220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0" name="Text Box 62"/>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744511" name="Line 63"/>
          <p:cNvSpPr>
            <a:spLocks noChangeShapeType="1"/>
          </p:cNvSpPr>
          <p:nvPr/>
        </p:nvSpPr>
        <p:spPr bwMode="auto">
          <a:xfrm>
            <a:off x="4240213" y="6200775"/>
            <a:ext cx="304482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744513" name="Freeform 65"/>
          <p:cNvSpPr>
            <a:spLocks/>
          </p:cNvSpPr>
          <p:nvPr/>
        </p:nvSpPr>
        <p:spPr bwMode="auto">
          <a:xfrm>
            <a:off x="6311900" y="2752725"/>
            <a:ext cx="976313" cy="40100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5" y="2515"/>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84031" name="Group 66"/>
          <p:cNvGrpSpPr>
            <a:grpSpLocks/>
          </p:cNvGrpSpPr>
          <p:nvPr/>
        </p:nvGrpSpPr>
        <p:grpSpPr bwMode="auto">
          <a:xfrm>
            <a:off x="6597650" y="523875"/>
            <a:ext cx="1419225" cy="6248400"/>
            <a:chOff x="4020" y="330"/>
            <a:chExt cx="894" cy="3936"/>
          </a:xfrm>
        </p:grpSpPr>
        <p:sp>
          <p:nvSpPr>
            <p:cNvPr id="744515"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44516"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44517" name="Text Box 69"/>
          <p:cNvSpPr txBox="1">
            <a:spLocks noChangeArrowheads="1"/>
          </p:cNvSpPr>
          <p:nvPr/>
        </p:nvSpPr>
        <p:spPr bwMode="auto">
          <a:xfrm rot="4597338">
            <a:off x="6046161" y="5046583"/>
            <a:ext cx="1245854" cy="246221"/>
          </a:xfrm>
          <a:prstGeom prst="rect">
            <a:avLst/>
          </a:prstGeom>
          <a:noFill/>
          <a:ln w="9525" algn="ctr">
            <a:noFill/>
            <a:miter lim="800000"/>
            <a:headEnd/>
            <a:tailEnd/>
          </a:ln>
          <a:effectLst/>
        </p:spPr>
        <p:txBody>
          <a:bodyPr wrap="none">
            <a:spAutoFit/>
          </a:bodyPr>
          <a:lstStyle/>
          <a:p>
            <a:pPr algn="ctr">
              <a:defRPr/>
            </a:pPr>
            <a:r>
              <a:rPr lang="en-GB" sz="1000">
                <a:solidFill>
                  <a:schemeClr val="tx1"/>
                </a:solidFill>
                <a:effectLst>
                  <a:outerShdw blurRad="38100" dist="38100" dir="2700000" algn="tl">
                    <a:srgbClr val="FFFFFF"/>
                  </a:outerShdw>
                </a:effectLst>
                <a:latin typeface="Calibri" pitchFamily="34" charset="0"/>
              </a:rPr>
              <a:t>CARBONATITE MELT</a:t>
            </a:r>
          </a:p>
        </p:txBody>
      </p:sp>
      <p:sp>
        <p:nvSpPr>
          <p:cNvPr id="744518"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44519" name="Text Box 71"/>
          <p:cNvSpPr txBox="1">
            <a:spLocks noChangeArrowheads="1"/>
          </p:cNvSpPr>
          <p:nvPr/>
        </p:nvSpPr>
        <p:spPr bwMode="auto">
          <a:xfrm>
            <a:off x="7178675" y="655638"/>
            <a:ext cx="890885" cy="584775"/>
          </a:xfrm>
          <a:prstGeom prst="rect">
            <a:avLst/>
          </a:prstGeom>
          <a:noFill/>
          <a:ln w="9525" algn="ctr">
            <a:noFill/>
            <a:miter lim="800000"/>
            <a:headEnd/>
            <a:tailEnd/>
          </a:ln>
          <a:effectLst/>
        </p:spPr>
        <p:txBody>
          <a:bodyPr wrap="none">
            <a:spAutoFit/>
          </a:bodyPr>
          <a:lstStyle/>
          <a:p>
            <a:pPr>
              <a:defRPr/>
            </a:pPr>
            <a:r>
              <a:rPr lang="en-GB" sz="1600" b="1">
                <a:solidFill>
                  <a:schemeClr val="tx1"/>
                </a:solidFill>
                <a:effectLst>
                  <a:outerShdw blurRad="38100" dist="38100" dir="2700000" algn="tl">
                    <a:srgbClr val="FFFFFF"/>
                  </a:outerShdw>
                </a:effectLst>
                <a:latin typeface="Calibri" pitchFamily="34" charset="0"/>
              </a:rPr>
              <a:t>C-H-free</a:t>
            </a:r>
          </a:p>
          <a:p>
            <a:pP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744520" name="Line 72"/>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21" name="Text Box 73"/>
          <p:cNvSpPr txBox="1">
            <a:spLocks noChangeArrowheads="1"/>
          </p:cNvSpPr>
          <p:nvPr/>
        </p:nvSpPr>
        <p:spPr bwMode="auto">
          <a:xfrm>
            <a:off x="4251325" y="2982913"/>
            <a:ext cx="1497013" cy="683264"/>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+ 3.4</a:t>
            </a:r>
          </a:p>
        </p:txBody>
      </p:sp>
      <p:sp>
        <p:nvSpPr>
          <p:cNvPr id="744522" name="Text Box 74"/>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744523" name="Text Box 75"/>
          <p:cNvSpPr txBox="1">
            <a:spLocks noChangeArrowheads="1"/>
          </p:cNvSpPr>
          <p:nvPr/>
        </p:nvSpPr>
        <p:spPr bwMode="auto">
          <a:xfrm>
            <a:off x="4394200" y="4878388"/>
            <a:ext cx="1768475" cy="646331"/>
          </a:xfrm>
          <a:prstGeom prst="rect">
            <a:avLst/>
          </a:prstGeom>
          <a:noFill/>
          <a:ln w="9525" algn="ctr">
            <a:noFill/>
            <a:miter lim="800000"/>
            <a:headEnd/>
            <a:tailEnd/>
          </a:ln>
          <a:effectLst/>
        </p:spPr>
        <p:txBody>
          <a:bodyPr>
            <a:spAutoFit/>
          </a:bodyPr>
          <a:lstStyle/>
          <a:p>
            <a:pPr algn="ctr">
              <a:defRPr/>
            </a:pPr>
            <a:r>
              <a:rPr lang="en-GB" sz="1200">
                <a:solidFill>
                  <a:srgbClr val="FF0000"/>
                </a:solidFill>
                <a:effectLst>
                  <a:outerShdw blurRad="38100" dist="38100" dir="2700000" algn="tl">
                    <a:srgbClr val="000000"/>
                  </a:outerShdw>
                </a:effectLst>
                <a:latin typeface="Calibri" pitchFamily="34" charset="0"/>
              </a:rPr>
              <a:t>Silicate Melt</a:t>
            </a:r>
            <a:r>
              <a:rPr lang="en-GB" sz="1200">
                <a:solidFill>
                  <a:schemeClr val="tx1"/>
                </a:solidFill>
                <a:effectLst>
                  <a:outerShdw blurRad="38100" dist="38100" dir="2700000" algn="tl">
                    <a:srgbClr val="FFFFFF"/>
                  </a:outerShdw>
                </a:effectLst>
                <a:latin typeface="Calibri" pitchFamily="34" charset="0"/>
              </a:rPr>
              <a:t> + Dissolved CO</a:t>
            </a:r>
            <a:r>
              <a:rPr lang="en-GB" sz="1200" baseline="-25000">
                <a:solidFill>
                  <a:schemeClr val="tx1"/>
                </a:solidFill>
                <a:effectLst>
                  <a:outerShdw blurRad="38100" dist="38100" dir="2700000" algn="tl">
                    <a:srgbClr val="FFFFFF"/>
                  </a:outerShdw>
                </a:effectLst>
                <a:latin typeface="Calibri" pitchFamily="34" charset="0"/>
              </a:rPr>
              <a:t>3</a:t>
            </a:r>
            <a:r>
              <a:rPr lang="en-GB" sz="1200">
                <a:solidFill>
                  <a:schemeClr val="tx1"/>
                </a:solidFill>
                <a:effectLst>
                  <a:outerShdw blurRad="38100" dist="38100" dir="2700000" algn="tl">
                    <a:srgbClr val="FFFFFF"/>
                  </a:outerShdw>
                </a:effectLst>
                <a:latin typeface="Calibri" pitchFamily="34" charset="0"/>
              </a:rPr>
              <a:t> and OH</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+ 2</a:t>
            </a:r>
          </a:p>
        </p:txBody>
      </p:sp>
      <p:sp>
        <p:nvSpPr>
          <p:cNvPr id="744524" name="Text Box 76"/>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+ 1</a:t>
            </a:r>
          </a:p>
        </p:txBody>
      </p:sp>
      <p:sp>
        <p:nvSpPr>
          <p:cNvPr id="744527" name="Freeform 79"/>
          <p:cNvSpPr>
            <a:spLocks/>
          </p:cNvSpPr>
          <p:nvPr/>
        </p:nvSpPr>
        <p:spPr bwMode="auto">
          <a:xfrm>
            <a:off x="6896100" y="3905250"/>
            <a:ext cx="628650" cy="28575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a:latin typeface="Calibri" pitchFamily="34" charset="0"/>
            </a:endParaRPr>
          </a:p>
        </p:txBody>
      </p:sp>
      <p:sp>
        <p:nvSpPr>
          <p:cNvPr id="744528" name="Rectangle 80"/>
          <p:cNvSpPr>
            <a:spLocks noChangeArrowheads="1"/>
          </p:cNvSpPr>
          <p:nvPr/>
        </p:nvSpPr>
        <p:spPr bwMode="auto">
          <a:xfrm>
            <a:off x="4230688" y="423863"/>
            <a:ext cx="4252912"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4529" name="Freeform 81"/>
          <p:cNvSpPr>
            <a:spLocks/>
          </p:cNvSpPr>
          <p:nvPr/>
        </p:nvSpPr>
        <p:spPr bwMode="auto">
          <a:xfrm>
            <a:off x="6596063" y="519113"/>
            <a:ext cx="1423987" cy="6238875"/>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44531" name="Line 83"/>
          <p:cNvSpPr>
            <a:spLocks noChangeShapeType="1"/>
          </p:cNvSpPr>
          <p:nvPr/>
        </p:nvSpPr>
        <p:spPr bwMode="auto">
          <a:xfrm>
            <a:off x="4262438" y="3940175"/>
            <a:ext cx="4205287" cy="0"/>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744532" name="Line 84"/>
          <p:cNvSpPr>
            <a:spLocks noChangeShapeType="1"/>
          </p:cNvSpPr>
          <p:nvPr/>
        </p:nvSpPr>
        <p:spPr bwMode="auto">
          <a:xfrm>
            <a:off x="5584825" y="3471863"/>
            <a:ext cx="80963" cy="4365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4067175" y="2355850"/>
            <a:ext cx="2555875" cy="1196975"/>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dirty="0">
                <a:solidFill>
                  <a:schemeClr val="tx2"/>
                </a:solidFill>
                <a:effectLst>
                  <a:outerShdw blurRad="38100" dist="38100" dir="2700000" algn="tl">
                    <a:srgbClr val="C0C0C0"/>
                  </a:outerShdw>
                </a:effectLst>
                <a:latin typeface="Calibri" pitchFamily="34" charset="0"/>
              </a:rPr>
              <a:t>Depth at which amphibole is unstable.</a:t>
            </a:r>
          </a:p>
        </p:txBody>
      </p:sp>
      <p:grpSp>
        <p:nvGrpSpPr>
          <p:cNvPr id="84048" name="Group 82"/>
          <p:cNvGrpSpPr>
            <a:grpSpLocks/>
          </p:cNvGrpSpPr>
          <p:nvPr/>
        </p:nvGrpSpPr>
        <p:grpSpPr bwMode="auto">
          <a:xfrm>
            <a:off x="6681788" y="469900"/>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gd name="T0" fmla="*/ 0 w 384"/>
                <a:gd name="T1" fmla="*/ 0 h 1895"/>
                <a:gd name="T2" fmla="*/ 92 w 384"/>
                <a:gd name="T3" fmla="*/ 384 h 1895"/>
                <a:gd name="T4" fmla="*/ 292 w 384"/>
                <a:gd name="T5" fmla="*/ 1386 h 1895"/>
                <a:gd name="T6" fmla="*/ 384 w 384"/>
                <a:gd name="T7" fmla="*/ 1895 h 1895"/>
                <a:gd name="T8" fmla="*/ 0 60000 65536"/>
                <a:gd name="T9" fmla="*/ 0 60000 65536"/>
                <a:gd name="T10" fmla="*/ 0 60000 65536"/>
                <a:gd name="T11" fmla="*/ 0 60000 65536"/>
                <a:gd name="T12" fmla="*/ 0 w 384"/>
                <a:gd name="T13" fmla="*/ 0 h 1895"/>
                <a:gd name="T14" fmla="*/ 384 w 384"/>
                <a:gd name="T15" fmla="*/ 1895 h 1895"/>
              </a:gdLst>
              <a:ahLst/>
              <a:cxnLst>
                <a:cxn ang="T8">
                  <a:pos x="T0" y="T1"/>
                </a:cxn>
                <a:cxn ang="T9">
                  <a:pos x="T2" y="T3"/>
                </a:cxn>
                <a:cxn ang="T10">
                  <a:pos x="T4" y="T5"/>
                </a:cxn>
                <a:cxn ang="T11">
                  <a:pos x="T6" y="T7"/>
                </a:cxn>
              </a:cxnLst>
              <a:rect l="T12" t="T13" r="T14" b="T15"/>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grpSp>
      <p:sp>
        <p:nvSpPr>
          <p:cNvPr id="388186" name="AutoShape 90"/>
          <p:cNvSpPr>
            <a:spLocks noChangeArrowheads="1"/>
          </p:cNvSpPr>
          <p:nvPr/>
        </p:nvSpPr>
        <p:spPr bwMode="auto">
          <a:xfrm>
            <a:off x="6605588" y="4140200"/>
            <a:ext cx="1106487" cy="180975"/>
          </a:xfrm>
          <a:prstGeom prst="leftRightArrow">
            <a:avLst>
              <a:gd name="adj1" fmla="val 50000"/>
              <a:gd name="adj2" fmla="val 12228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388189" name="AutoShape 93"/>
          <p:cNvSpPr>
            <a:spLocks noChangeArrowheads="1"/>
          </p:cNvSpPr>
          <p:nvPr/>
        </p:nvSpPr>
        <p:spPr bwMode="auto">
          <a:xfrm>
            <a:off x="6815138" y="1787525"/>
            <a:ext cx="373062" cy="139700"/>
          </a:xfrm>
          <a:prstGeom prst="leftRightArrow">
            <a:avLst>
              <a:gd name="adj1" fmla="val 50000"/>
              <a:gd name="adj2" fmla="val 5340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88190" name="AutoShape 94"/>
          <p:cNvSpPr>
            <a:spLocks noChangeArrowheads="1"/>
          </p:cNvSpPr>
          <p:nvPr/>
        </p:nvSpPr>
        <p:spPr bwMode="auto">
          <a:xfrm>
            <a:off x="6908800" y="2820988"/>
            <a:ext cx="511175" cy="139700"/>
          </a:xfrm>
          <a:prstGeom prst="leftRightArrow">
            <a:avLst>
              <a:gd name="adj1" fmla="val 50000"/>
              <a:gd name="adj2" fmla="val 7318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88191" name="AutoShape 95"/>
          <p:cNvSpPr>
            <a:spLocks noChangeArrowheads="1"/>
          </p:cNvSpPr>
          <p:nvPr/>
        </p:nvSpPr>
        <p:spPr bwMode="auto">
          <a:xfrm>
            <a:off x="6929438" y="3711575"/>
            <a:ext cx="647700" cy="139700"/>
          </a:xfrm>
          <a:prstGeom prst="leftRightArrow">
            <a:avLst>
              <a:gd name="adj1" fmla="val 50000"/>
              <a:gd name="adj2" fmla="val 9272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 name="Text Box 85"/>
          <p:cNvSpPr txBox="1">
            <a:spLocks noChangeArrowheads="1"/>
          </p:cNvSpPr>
          <p:nvPr/>
        </p:nvSpPr>
        <p:spPr bwMode="auto">
          <a:xfrm>
            <a:off x="6650038" y="1931988"/>
            <a:ext cx="1157287" cy="352425"/>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900">
                <a:solidFill>
                  <a:schemeClr val="bg1"/>
                </a:solidFill>
                <a:effectLst>
                  <a:outerShdw blurRad="38100" dist="38100" dir="2700000" algn="tl">
                    <a:srgbClr val="000000"/>
                  </a:outerShdw>
                </a:effectLst>
                <a:latin typeface="Calibri" pitchFamily="34" charset="0"/>
              </a:rPr>
              <a:t>~150 °C</a:t>
            </a:r>
          </a:p>
        </p:txBody>
      </p:sp>
      <p:sp>
        <p:nvSpPr>
          <p:cNvPr id="5" name="Text Box 85"/>
          <p:cNvSpPr txBox="1">
            <a:spLocks noChangeArrowheads="1"/>
          </p:cNvSpPr>
          <p:nvPr/>
        </p:nvSpPr>
        <p:spPr bwMode="auto">
          <a:xfrm>
            <a:off x="6665913" y="2916238"/>
            <a:ext cx="1182687" cy="352425"/>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900">
                <a:solidFill>
                  <a:schemeClr val="bg1"/>
                </a:solidFill>
                <a:effectLst>
                  <a:outerShdw blurRad="38100" dist="38100" dir="2700000" algn="tl">
                    <a:srgbClr val="000000"/>
                  </a:outerShdw>
                </a:effectLst>
                <a:latin typeface="Calibri" pitchFamily="34" charset="0"/>
              </a:rPr>
              <a:t>~200 °C</a:t>
            </a:r>
          </a:p>
        </p:txBody>
      </p:sp>
      <p:sp>
        <p:nvSpPr>
          <p:cNvPr id="6" name="Text Box 85"/>
          <p:cNvSpPr txBox="1">
            <a:spLocks noChangeArrowheads="1"/>
          </p:cNvSpPr>
          <p:nvPr/>
        </p:nvSpPr>
        <p:spPr bwMode="auto">
          <a:xfrm>
            <a:off x="7485063" y="3605213"/>
            <a:ext cx="1182687" cy="352425"/>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1900">
                <a:solidFill>
                  <a:schemeClr val="bg1"/>
                </a:solidFill>
                <a:effectLst>
                  <a:outerShdw blurRad="38100" dist="38100" dir="2700000" algn="tl">
                    <a:srgbClr val="000000"/>
                  </a:outerShdw>
                </a:effectLst>
                <a:latin typeface="Calibri" pitchFamily="34" charset="0"/>
              </a:rPr>
              <a:t>~250 °C</a:t>
            </a:r>
          </a:p>
        </p:txBody>
      </p:sp>
      <p:sp>
        <p:nvSpPr>
          <p:cNvPr id="98"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96" name="Text Box 85"/>
          <p:cNvSpPr txBox="1">
            <a:spLocks noChangeArrowheads="1"/>
          </p:cNvSpPr>
          <p:nvPr/>
        </p:nvSpPr>
        <p:spPr bwMode="auto">
          <a:xfrm>
            <a:off x="6589713" y="4303713"/>
            <a:ext cx="1144587" cy="366712"/>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000" dirty="0">
                <a:solidFill>
                  <a:schemeClr val="bg1"/>
                </a:solidFill>
                <a:effectLst>
                  <a:outerShdw blurRad="38100" dist="38100" dir="2700000" algn="tl">
                    <a:srgbClr val="000000"/>
                  </a:outerShdw>
                </a:effectLst>
                <a:latin typeface="Calibri" pitchFamily="34" charset="0"/>
              </a:rPr>
              <a:t>~500 °C</a:t>
            </a:r>
          </a:p>
        </p:txBody>
      </p:sp>
      <p:sp>
        <p:nvSpPr>
          <p:cNvPr id="2" name="Text Box 85">
            <a:extLst>
              <a:ext uri="{FF2B5EF4-FFF2-40B4-BE49-F238E27FC236}">
                <a16:creationId xmlns:a16="http://schemas.microsoft.com/office/drawing/2014/main" id="{77F06086-1AA6-4DF3-52EE-CE44C6396C1C}"/>
              </a:ext>
            </a:extLst>
          </p:cNvPr>
          <p:cNvSpPr txBox="1">
            <a:spLocks noChangeArrowheads="1"/>
          </p:cNvSpPr>
          <p:nvPr/>
        </p:nvSpPr>
        <p:spPr bwMode="auto">
          <a:xfrm>
            <a:off x="4344987" y="4772025"/>
            <a:ext cx="3951287" cy="1200329"/>
          </a:xfrm>
          <a:prstGeom prst="rect">
            <a:avLst/>
          </a:prstGeom>
          <a:solidFill>
            <a:schemeClr val="bg1"/>
          </a:solidFill>
          <a:ln w="19050" algn="ctr">
            <a:solidFill>
              <a:schemeClr val="tx1"/>
            </a:solidFill>
            <a:miter lim="800000"/>
            <a:headEnd/>
            <a:tailEnd/>
          </a:ln>
        </p:spPr>
        <p:txBody>
          <a:bodyPr wrap="square">
            <a:spAutoFit/>
          </a:bodyPr>
          <a:lstStyle/>
          <a:p>
            <a:pPr algn="ctr">
              <a:lnSpc>
                <a:spcPct val="90000"/>
              </a:lnSpc>
              <a:spcBef>
                <a:spcPct val="50000"/>
              </a:spcBef>
              <a:defRPr/>
            </a:pPr>
            <a:r>
              <a:rPr lang="en-GB" sz="2000" dirty="0">
                <a:solidFill>
                  <a:schemeClr val="tx1"/>
                </a:solidFill>
                <a:effectLst>
                  <a:outerShdw blurRad="38100" dist="38100" dir="2700000" algn="tl">
                    <a:srgbClr val="C0C0C0"/>
                  </a:outerShdw>
                </a:effectLst>
                <a:latin typeface="Calibri" pitchFamily="34" charset="0"/>
              </a:rPr>
              <a:t>The solidus of a hydrous peridotite is ~500 °C lower than a C-H-free peridotite (again: in this example with these assumptions).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44451">
                                            <p:txEl>
                                              <p:pRg st="1" end="1"/>
                                            </p:txEl>
                                          </p:spTgt>
                                        </p:tgtEl>
                                        <p:attrNameLst>
                                          <p:attrName>style.visibility</p:attrName>
                                        </p:attrNameLst>
                                      </p:cBhvr>
                                      <p:to>
                                        <p:strVal val="visible"/>
                                      </p:to>
                                    </p:set>
                                    <p:animEffect transition="in" filter="fade">
                                      <p:cBhvr>
                                        <p:cTn id="7" dur="500"/>
                                        <p:tgtEl>
                                          <p:spTgt spid="7444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4451">
                                            <p:txEl>
                                              <p:pRg st="2" end="2"/>
                                            </p:txEl>
                                          </p:spTgt>
                                        </p:tgtEl>
                                        <p:attrNameLst>
                                          <p:attrName>style.visibility</p:attrName>
                                        </p:attrNameLst>
                                      </p:cBhvr>
                                      <p:to>
                                        <p:strVal val="visible"/>
                                      </p:to>
                                    </p:set>
                                    <p:animEffect transition="in" filter="fade">
                                      <p:cBhvr>
                                        <p:cTn id="12" dur="500"/>
                                        <p:tgtEl>
                                          <p:spTgt spid="7444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8189"/>
                                        </p:tgtEl>
                                        <p:attrNameLst>
                                          <p:attrName>style.visibility</p:attrName>
                                        </p:attrNameLst>
                                      </p:cBhvr>
                                      <p:to>
                                        <p:strVal val="visible"/>
                                      </p:to>
                                    </p:set>
                                    <p:animEffect transition="in" filter="wipe(left)">
                                      <p:cBhvr>
                                        <p:cTn id="17" dur="500"/>
                                        <p:tgtEl>
                                          <p:spTgt spid="38818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88190"/>
                                        </p:tgtEl>
                                        <p:attrNameLst>
                                          <p:attrName>style.visibility</p:attrName>
                                        </p:attrNameLst>
                                      </p:cBhvr>
                                      <p:to>
                                        <p:strVal val="visible"/>
                                      </p:to>
                                    </p:set>
                                    <p:animEffect transition="in" filter="wipe(left)">
                                      <p:cBhvr>
                                        <p:cTn id="26" dur="500"/>
                                        <p:tgtEl>
                                          <p:spTgt spid="38819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88191"/>
                                        </p:tgtEl>
                                        <p:attrNameLst>
                                          <p:attrName>style.visibility</p:attrName>
                                        </p:attrNameLst>
                                      </p:cBhvr>
                                      <p:to>
                                        <p:strVal val="visible"/>
                                      </p:to>
                                    </p:set>
                                    <p:animEffect transition="in" filter="wipe(left)">
                                      <p:cBhvr>
                                        <p:cTn id="35" dur="500"/>
                                        <p:tgtEl>
                                          <p:spTgt spid="38819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build="p"/>
      <p:bldP spid="744451" grpId="1" build="allAtOnce"/>
      <p:bldP spid="388189" grpId="0" animBg="1"/>
      <p:bldP spid="388190" grpId="0" animBg="1"/>
      <p:bldP spid="388191" grpId="0" animBg="1"/>
      <p:bldP spid="4" grpId="0"/>
      <p:bldP spid="5" grpId="0"/>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275" name="AutoShape 283"/>
          <p:cNvSpPr>
            <a:spLocks noChangeArrowheads="1"/>
          </p:cNvSpPr>
          <p:nvPr/>
        </p:nvSpPr>
        <p:spPr bwMode="auto">
          <a:xfrm>
            <a:off x="1266825" y="3165475"/>
            <a:ext cx="2733675" cy="441325"/>
          </a:xfrm>
          <a:prstGeom prst="roundRect">
            <a:avLst>
              <a:gd name="adj" fmla="val 16667"/>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341276" name="AutoShape 284"/>
          <p:cNvSpPr>
            <a:spLocks noChangeArrowheads="1"/>
          </p:cNvSpPr>
          <p:nvPr/>
        </p:nvSpPr>
        <p:spPr bwMode="auto">
          <a:xfrm>
            <a:off x="1247775" y="5919788"/>
            <a:ext cx="1914525" cy="441325"/>
          </a:xfrm>
          <a:prstGeom prst="roundRect">
            <a:avLst>
              <a:gd name="adj" fmla="val 16667"/>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736335" name="Text Box 79"/>
          <p:cNvSpPr txBox="1">
            <a:spLocks noChangeArrowheads="1"/>
          </p:cNvSpPr>
          <p:nvPr/>
        </p:nvSpPr>
        <p:spPr bwMode="auto">
          <a:xfrm>
            <a:off x="2562225" y="4763"/>
            <a:ext cx="3698875"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a:solidFill>
                  <a:schemeClr val="bg1"/>
                </a:solidFill>
                <a:effectLst>
                  <a:outerShdw blurRad="38100" dist="38100" dir="2700000" algn="tl">
                    <a:srgbClr val="000000"/>
                  </a:outerShdw>
                </a:effectLst>
                <a:latin typeface="Calibri" pitchFamily="34" charset="0"/>
              </a:rPr>
              <a:t>TO RESUME:</a:t>
            </a:r>
            <a:endParaRPr lang="en-GB" sz="2800">
              <a:solidFill>
                <a:srgbClr val="FFFF00"/>
              </a:solidFill>
              <a:effectLst>
                <a:outerShdw blurRad="38100" dist="38100" dir="2700000" algn="tl">
                  <a:srgbClr val="000000"/>
                </a:outerShdw>
              </a:effectLst>
              <a:latin typeface="Calibri" pitchFamily="34" charset="0"/>
            </a:endParaRPr>
          </a:p>
        </p:txBody>
      </p:sp>
      <p:sp>
        <p:nvSpPr>
          <p:cNvPr id="2" name="Text Box 79"/>
          <p:cNvSpPr txBox="1">
            <a:spLocks noChangeArrowheads="1"/>
          </p:cNvSpPr>
          <p:nvPr/>
        </p:nvSpPr>
        <p:spPr bwMode="auto">
          <a:xfrm>
            <a:off x="342901" y="447675"/>
            <a:ext cx="8443912" cy="946150"/>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When no C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or H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is present, the solidus temperature of a peridotite is relatively high.</a:t>
            </a:r>
            <a:endParaRPr lang="en-GB" sz="2800" dirty="0">
              <a:solidFill>
                <a:srgbClr val="FFFF00"/>
              </a:solidFill>
              <a:effectLst>
                <a:outerShdw blurRad="38100" dist="38100" dir="2700000" algn="tl">
                  <a:srgbClr val="000000"/>
                </a:outerShdw>
              </a:effectLst>
              <a:latin typeface="Calibri" pitchFamily="34" charset="0"/>
            </a:endParaRPr>
          </a:p>
        </p:txBody>
      </p:sp>
      <p:grpSp>
        <p:nvGrpSpPr>
          <p:cNvPr id="3" name="Group 281"/>
          <p:cNvGrpSpPr>
            <a:grpSpLocks/>
          </p:cNvGrpSpPr>
          <p:nvPr/>
        </p:nvGrpSpPr>
        <p:grpSpPr bwMode="auto">
          <a:xfrm>
            <a:off x="4722813" y="1352550"/>
            <a:ext cx="4402137" cy="5487988"/>
            <a:chOff x="5760" y="852"/>
            <a:chExt cx="2773" cy="3457"/>
          </a:xfrm>
        </p:grpSpPr>
        <p:sp>
          <p:nvSpPr>
            <p:cNvPr id="744452" name="Rectangle 4"/>
            <p:cNvSpPr>
              <a:spLocks noChangeArrowheads="1"/>
            </p:cNvSpPr>
            <p:nvPr/>
          </p:nvSpPr>
          <p:spPr bwMode="auto">
            <a:xfrm>
              <a:off x="5760" y="852"/>
              <a:ext cx="2773" cy="3457"/>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528" name="Rectangle 80"/>
            <p:cNvSpPr>
              <a:spLocks noChangeAspect="1" noChangeArrowheads="1"/>
            </p:cNvSpPr>
            <p:nvPr/>
          </p:nvSpPr>
          <p:spPr bwMode="auto">
            <a:xfrm>
              <a:off x="6061" y="1066"/>
              <a:ext cx="2157" cy="3194"/>
            </a:xfrm>
            <a:prstGeom prst="rect">
              <a:avLst/>
            </a:prstGeom>
            <a:solidFill>
              <a:srgbClr val="808080"/>
            </a:solidFill>
            <a:ln w="9525" algn="ctr">
              <a:noFill/>
              <a:miter lim="800000"/>
              <a:headEnd/>
              <a:tailEnd/>
            </a:ln>
          </p:spPr>
          <p:txBody>
            <a:bodyPr wrap="none" anchor="ctr"/>
            <a:lstStyle/>
            <a:p>
              <a:pPr>
                <a:defRPr/>
              </a:pPr>
              <a:endParaRPr lang="en-GB">
                <a:latin typeface="Calibri" pitchFamily="34" charset="0"/>
              </a:endParaRPr>
            </a:p>
          </p:txBody>
        </p:sp>
        <p:sp>
          <p:nvSpPr>
            <p:cNvPr id="744471" name="Rectangle 23"/>
            <p:cNvSpPr>
              <a:spLocks noChangeArrowheads="1"/>
            </p:cNvSpPr>
            <p:nvPr/>
          </p:nvSpPr>
          <p:spPr bwMode="auto">
            <a:xfrm>
              <a:off x="6068" y="1072"/>
              <a:ext cx="2146" cy="3197"/>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44472" name="Text Box 24"/>
            <p:cNvSpPr txBox="1">
              <a:spLocks noChangeArrowheads="1"/>
            </p:cNvSpPr>
            <p:nvPr/>
          </p:nvSpPr>
          <p:spPr bwMode="auto">
            <a:xfrm>
              <a:off x="6846" y="852"/>
              <a:ext cx="745" cy="155"/>
            </a:xfrm>
            <a:prstGeom prst="rect">
              <a:avLst/>
            </a:prstGeom>
            <a:noFill/>
            <a:ln w="9525" algn="ctr">
              <a:noFill/>
              <a:miter lim="800000"/>
              <a:headEnd/>
              <a:tailEnd/>
            </a:ln>
            <a:effectLst/>
          </p:spPr>
          <p:txBody>
            <a:bodyPr wrap="none">
              <a:spAutoFit/>
            </a:bodyPr>
            <a:lstStyle/>
            <a:p>
              <a:pPr algn="r">
                <a:defRPr/>
              </a:pPr>
              <a:r>
                <a:rPr lang="en-GB" sz="1000">
                  <a:solidFill>
                    <a:schemeClr val="tx1"/>
                  </a:solidFill>
                  <a:effectLst>
                    <a:outerShdw blurRad="38100" dist="38100" dir="2700000" algn="tl">
                      <a:srgbClr val="FFFFFF"/>
                    </a:outerShdw>
                  </a:effectLst>
                  <a:latin typeface="Calibri" pitchFamily="34" charset="0"/>
                </a:rPr>
                <a:t>TEMPERATURE (°C)</a:t>
              </a:r>
            </a:p>
          </p:txBody>
        </p:sp>
        <p:sp>
          <p:nvSpPr>
            <p:cNvPr id="744473" name="Text Box 25"/>
            <p:cNvSpPr txBox="1">
              <a:spLocks noChangeArrowheads="1"/>
            </p:cNvSpPr>
            <p:nvPr/>
          </p:nvSpPr>
          <p:spPr bwMode="auto">
            <a:xfrm>
              <a:off x="5889" y="1583"/>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744474" name="Text Box 26"/>
            <p:cNvSpPr txBox="1">
              <a:spLocks noChangeArrowheads="1"/>
            </p:cNvSpPr>
            <p:nvPr/>
          </p:nvSpPr>
          <p:spPr bwMode="auto">
            <a:xfrm>
              <a:off x="6858" y="938"/>
              <a:ext cx="265"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744475" name="Text Box 27"/>
            <p:cNvSpPr txBox="1">
              <a:spLocks noChangeArrowheads="1"/>
            </p:cNvSpPr>
            <p:nvPr/>
          </p:nvSpPr>
          <p:spPr bwMode="auto">
            <a:xfrm>
              <a:off x="7313" y="938"/>
              <a:ext cx="314"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1200</a:t>
              </a:r>
            </a:p>
          </p:txBody>
        </p:sp>
        <p:sp>
          <p:nvSpPr>
            <p:cNvPr id="744477" name="Line 29"/>
            <p:cNvSpPr>
              <a:spLocks noChangeShapeType="1"/>
            </p:cNvSpPr>
            <p:nvPr/>
          </p:nvSpPr>
          <p:spPr bwMode="auto">
            <a:xfrm>
              <a:off x="6543"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8" name="Line 30"/>
            <p:cNvSpPr>
              <a:spLocks noChangeShapeType="1"/>
            </p:cNvSpPr>
            <p:nvPr/>
          </p:nvSpPr>
          <p:spPr bwMode="auto">
            <a:xfrm>
              <a:off x="6764"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79" name="Line 31"/>
            <p:cNvSpPr>
              <a:spLocks noChangeShapeType="1"/>
            </p:cNvSpPr>
            <p:nvPr/>
          </p:nvSpPr>
          <p:spPr bwMode="auto">
            <a:xfrm>
              <a:off x="7008"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0" name="Line 32"/>
            <p:cNvSpPr>
              <a:spLocks noChangeShapeType="1"/>
            </p:cNvSpPr>
            <p:nvPr/>
          </p:nvSpPr>
          <p:spPr bwMode="auto">
            <a:xfrm>
              <a:off x="7251"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7" name="Text Box 39"/>
            <p:cNvSpPr txBox="1">
              <a:spLocks noChangeArrowheads="1"/>
            </p:cNvSpPr>
            <p:nvPr/>
          </p:nvSpPr>
          <p:spPr bwMode="auto">
            <a:xfrm>
              <a:off x="5889" y="217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744488" name="Text Box 40"/>
            <p:cNvSpPr txBox="1">
              <a:spLocks noChangeArrowheads="1"/>
            </p:cNvSpPr>
            <p:nvPr/>
          </p:nvSpPr>
          <p:spPr bwMode="auto">
            <a:xfrm>
              <a:off x="5889" y="278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744489" name="Text Box 41"/>
            <p:cNvSpPr txBox="1">
              <a:spLocks noChangeArrowheads="1"/>
            </p:cNvSpPr>
            <p:nvPr/>
          </p:nvSpPr>
          <p:spPr bwMode="auto">
            <a:xfrm>
              <a:off x="5889" y="3372"/>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744490" name="Text Box 42"/>
            <p:cNvSpPr txBox="1">
              <a:spLocks noChangeArrowheads="1"/>
            </p:cNvSpPr>
            <p:nvPr/>
          </p:nvSpPr>
          <p:spPr bwMode="auto">
            <a:xfrm>
              <a:off x="5889" y="4006"/>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744491" name="Text Box 43"/>
            <p:cNvSpPr txBox="1">
              <a:spLocks noChangeArrowheads="1"/>
            </p:cNvSpPr>
            <p:nvPr/>
          </p:nvSpPr>
          <p:spPr bwMode="auto">
            <a:xfrm rot="16200000">
              <a:off x="5343" y="265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744492" name="Line 44"/>
            <p:cNvSpPr>
              <a:spLocks noChangeShapeType="1"/>
            </p:cNvSpPr>
            <p:nvPr/>
          </p:nvSpPr>
          <p:spPr bwMode="auto">
            <a:xfrm>
              <a:off x="6310"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3" name="Line 45"/>
            <p:cNvSpPr>
              <a:spLocks noChangeShapeType="1"/>
            </p:cNvSpPr>
            <p:nvPr/>
          </p:nvSpPr>
          <p:spPr bwMode="auto">
            <a:xfrm flipV="1">
              <a:off x="6070" y="1673"/>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4" name="Line 46"/>
            <p:cNvSpPr>
              <a:spLocks noChangeShapeType="1"/>
            </p:cNvSpPr>
            <p:nvPr/>
          </p:nvSpPr>
          <p:spPr bwMode="auto">
            <a:xfrm flipV="1">
              <a:off x="6070" y="226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5" name="Line 47"/>
            <p:cNvSpPr>
              <a:spLocks noChangeShapeType="1"/>
            </p:cNvSpPr>
            <p:nvPr/>
          </p:nvSpPr>
          <p:spPr bwMode="auto">
            <a:xfrm flipV="1">
              <a:off x="6070" y="286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6" name="Line 48"/>
            <p:cNvSpPr>
              <a:spLocks noChangeShapeType="1"/>
            </p:cNvSpPr>
            <p:nvPr/>
          </p:nvSpPr>
          <p:spPr bwMode="auto">
            <a:xfrm flipV="1">
              <a:off x="6070" y="3454"/>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7" name="Line 49"/>
            <p:cNvSpPr>
              <a:spLocks noChangeShapeType="1"/>
            </p:cNvSpPr>
            <p:nvPr/>
          </p:nvSpPr>
          <p:spPr bwMode="auto">
            <a:xfrm flipV="1">
              <a:off x="6070" y="4083"/>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98" name="Text Box 50"/>
            <p:cNvSpPr txBox="1">
              <a:spLocks noChangeArrowheads="1"/>
            </p:cNvSpPr>
            <p:nvPr/>
          </p:nvSpPr>
          <p:spPr bwMode="auto">
            <a:xfrm rot="5400000">
              <a:off x="8003" y="2586"/>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744499" name="Line 51"/>
            <p:cNvSpPr>
              <a:spLocks noChangeShapeType="1"/>
            </p:cNvSpPr>
            <p:nvPr/>
          </p:nvSpPr>
          <p:spPr bwMode="auto">
            <a:xfrm flipV="1">
              <a:off x="8138" y="1583"/>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0" name="Line 52"/>
            <p:cNvSpPr>
              <a:spLocks noChangeShapeType="1"/>
            </p:cNvSpPr>
            <p:nvPr/>
          </p:nvSpPr>
          <p:spPr bwMode="auto">
            <a:xfrm flipV="1">
              <a:off x="8138" y="219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1" name="Line 53"/>
            <p:cNvSpPr>
              <a:spLocks noChangeShapeType="1"/>
            </p:cNvSpPr>
            <p:nvPr/>
          </p:nvSpPr>
          <p:spPr bwMode="auto">
            <a:xfrm flipV="1">
              <a:off x="8138" y="2772"/>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2" name="Line 54"/>
            <p:cNvSpPr>
              <a:spLocks noChangeShapeType="1"/>
            </p:cNvSpPr>
            <p:nvPr/>
          </p:nvSpPr>
          <p:spPr bwMode="auto">
            <a:xfrm flipV="1">
              <a:off x="8138" y="3386"/>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3" name="Line 55"/>
            <p:cNvSpPr>
              <a:spLocks noChangeShapeType="1"/>
            </p:cNvSpPr>
            <p:nvPr/>
          </p:nvSpPr>
          <p:spPr bwMode="auto">
            <a:xfrm flipV="1">
              <a:off x="8138" y="3941"/>
              <a:ext cx="74"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504" name="Text Box 56"/>
            <p:cNvSpPr txBox="1">
              <a:spLocks noChangeArrowheads="1"/>
            </p:cNvSpPr>
            <p:nvPr/>
          </p:nvSpPr>
          <p:spPr bwMode="auto">
            <a:xfrm>
              <a:off x="8193" y="1498"/>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744505" name="Text Box 57"/>
            <p:cNvSpPr txBox="1">
              <a:spLocks noChangeArrowheads="1"/>
            </p:cNvSpPr>
            <p:nvPr/>
          </p:nvSpPr>
          <p:spPr bwMode="auto">
            <a:xfrm>
              <a:off x="8193" y="2092"/>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744506" name="Text Box 58"/>
            <p:cNvSpPr txBox="1">
              <a:spLocks noChangeArrowheads="1"/>
            </p:cNvSpPr>
            <p:nvPr/>
          </p:nvSpPr>
          <p:spPr bwMode="auto">
            <a:xfrm>
              <a:off x="8193" y="2681"/>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744507" name="Text Box 59"/>
            <p:cNvSpPr txBox="1">
              <a:spLocks noChangeArrowheads="1"/>
            </p:cNvSpPr>
            <p:nvPr/>
          </p:nvSpPr>
          <p:spPr bwMode="auto">
            <a:xfrm>
              <a:off x="8174" y="3295"/>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744508" name="Text Box 60"/>
            <p:cNvSpPr txBox="1">
              <a:spLocks noChangeArrowheads="1"/>
            </p:cNvSpPr>
            <p:nvPr/>
          </p:nvSpPr>
          <p:spPr bwMode="auto">
            <a:xfrm>
              <a:off x="8174" y="38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sp>
          <p:nvSpPr>
            <p:cNvPr id="744476" name="Text Box 28"/>
            <p:cNvSpPr txBox="1">
              <a:spLocks noChangeArrowheads="1"/>
            </p:cNvSpPr>
            <p:nvPr/>
          </p:nvSpPr>
          <p:spPr bwMode="auto">
            <a:xfrm>
              <a:off x="7793" y="938"/>
              <a:ext cx="314"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744481" name="Line 33"/>
            <p:cNvSpPr>
              <a:spLocks noChangeShapeType="1"/>
            </p:cNvSpPr>
            <p:nvPr/>
          </p:nvSpPr>
          <p:spPr bwMode="auto">
            <a:xfrm>
              <a:off x="7501"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2" name="Line 34"/>
            <p:cNvSpPr>
              <a:spLocks noChangeShapeType="1"/>
            </p:cNvSpPr>
            <p:nvPr/>
          </p:nvSpPr>
          <p:spPr bwMode="auto">
            <a:xfrm>
              <a:off x="7731"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3" name="Line 35"/>
            <p:cNvSpPr>
              <a:spLocks noChangeShapeType="1"/>
            </p:cNvSpPr>
            <p:nvPr/>
          </p:nvSpPr>
          <p:spPr bwMode="auto">
            <a:xfrm>
              <a:off x="7974" y="1075"/>
              <a:ext cx="0" cy="7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44484" name="Line 36"/>
            <p:cNvSpPr>
              <a:spLocks noChangeShapeType="1"/>
            </p:cNvSpPr>
            <p:nvPr/>
          </p:nvSpPr>
          <p:spPr bwMode="auto">
            <a:xfrm>
              <a:off x="8214" y="1069"/>
              <a:ext cx="0" cy="81"/>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744529" name="Freeform 81"/>
          <p:cNvSpPr>
            <a:spLocks/>
          </p:cNvSpPr>
          <p:nvPr/>
        </p:nvSpPr>
        <p:spPr bwMode="auto">
          <a:xfrm>
            <a:off x="7088188" y="1768475"/>
            <a:ext cx="1139825" cy="4992688"/>
          </a:xfrm>
          <a:custGeom>
            <a:avLst/>
            <a:gdLst/>
            <a:ahLst/>
            <a:cxnLst>
              <a:cxn ang="0">
                <a:pos x="0" y="0"/>
              </a:cxn>
              <a:cxn ang="0">
                <a:pos x="105" y="396"/>
              </a:cxn>
              <a:cxn ang="0">
                <a:pos x="156" y="936"/>
              </a:cxn>
              <a:cxn ang="0">
                <a:pos x="198" y="1419"/>
              </a:cxn>
              <a:cxn ang="0">
                <a:pos x="210" y="1554"/>
              </a:cxn>
              <a:cxn ang="0">
                <a:pos x="216" y="1770"/>
              </a:cxn>
              <a:cxn ang="0">
                <a:pos x="204" y="2052"/>
              </a:cxn>
              <a:cxn ang="0">
                <a:pos x="195" y="2115"/>
              </a:cxn>
              <a:cxn ang="0">
                <a:pos x="165" y="2139"/>
              </a:cxn>
              <a:cxn ang="0">
                <a:pos x="3" y="2148"/>
              </a:cxn>
              <a:cxn ang="0">
                <a:pos x="6" y="2316"/>
              </a:cxn>
              <a:cxn ang="0">
                <a:pos x="51" y="2577"/>
              </a:cxn>
              <a:cxn ang="0">
                <a:pos x="108" y="2790"/>
              </a:cxn>
              <a:cxn ang="0">
                <a:pos x="210" y="3084"/>
              </a:cxn>
              <a:cxn ang="0">
                <a:pos x="294" y="3231"/>
              </a:cxn>
              <a:cxn ang="0">
                <a:pos x="408" y="3333"/>
              </a:cxn>
              <a:cxn ang="0">
                <a:pos x="573" y="3468"/>
              </a:cxn>
              <a:cxn ang="0">
                <a:pos x="696" y="3555"/>
              </a:cxn>
              <a:cxn ang="0">
                <a:pos x="765" y="3609"/>
              </a:cxn>
              <a:cxn ang="0">
                <a:pos x="831" y="3717"/>
              </a:cxn>
              <a:cxn ang="0">
                <a:pos x="897" y="3930"/>
              </a:cxn>
            </a:cxnLst>
            <a:rect l="0" t="0" r="r" b="b"/>
            <a:pathLst>
              <a:path w="897" h="3930">
                <a:moveTo>
                  <a:pt x="0" y="0"/>
                </a:moveTo>
                <a:lnTo>
                  <a:pt x="105" y="396"/>
                </a:lnTo>
                <a:lnTo>
                  <a:pt x="156" y="936"/>
                </a:lnTo>
                <a:lnTo>
                  <a:pt x="198" y="1419"/>
                </a:lnTo>
                <a:lnTo>
                  <a:pt x="210" y="1554"/>
                </a:lnTo>
                <a:lnTo>
                  <a:pt x="216" y="1770"/>
                </a:lnTo>
                <a:lnTo>
                  <a:pt x="204" y="2052"/>
                </a:lnTo>
                <a:lnTo>
                  <a:pt x="195" y="2115"/>
                </a:lnTo>
                <a:lnTo>
                  <a:pt x="165" y="2139"/>
                </a:lnTo>
                <a:lnTo>
                  <a:pt x="3" y="2148"/>
                </a:lnTo>
                <a:lnTo>
                  <a:pt x="6" y="2316"/>
                </a:lnTo>
                <a:lnTo>
                  <a:pt x="51" y="2577"/>
                </a:lnTo>
                <a:lnTo>
                  <a:pt x="108" y="2790"/>
                </a:lnTo>
                <a:lnTo>
                  <a:pt x="210" y="3084"/>
                </a:lnTo>
                <a:lnTo>
                  <a:pt x="294" y="3231"/>
                </a:lnTo>
                <a:lnTo>
                  <a:pt x="408" y="3333"/>
                </a:lnTo>
                <a:lnTo>
                  <a:pt x="573" y="3468"/>
                </a:lnTo>
                <a:lnTo>
                  <a:pt x="696" y="3555"/>
                </a:lnTo>
                <a:lnTo>
                  <a:pt x="765" y="3609"/>
                </a:lnTo>
                <a:lnTo>
                  <a:pt x="831" y="3717"/>
                </a:lnTo>
                <a:lnTo>
                  <a:pt x="897" y="3930"/>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84" name="Freeform 80"/>
          <p:cNvSpPr>
            <a:spLocks/>
          </p:cNvSpPr>
          <p:nvPr/>
        </p:nvSpPr>
        <p:spPr bwMode="auto">
          <a:xfrm>
            <a:off x="6892925" y="1768475"/>
            <a:ext cx="538163" cy="4987925"/>
          </a:xfrm>
          <a:custGeom>
            <a:avLst/>
            <a:gdLst/>
            <a:ahLst/>
            <a:cxnLst>
              <a:cxn ang="0">
                <a:pos x="153" y="0"/>
              </a:cxn>
              <a:cxn ang="0">
                <a:pos x="258" y="396"/>
              </a:cxn>
              <a:cxn ang="0">
                <a:pos x="309" y="936"/>
              </a:cxn>
              <a:cxn ang="0">
                <a:pos x="351" y="1419"/>
              </a:cxn>
              <a:cxn ang="0">
                <a:pos x="237" y="1419"/>
              </a:cxn>
              <a:cxn ang="0">
                <a:pos x="114" y="1440"/>
              </a:cxn>
              <a:cxn ang="0">
                <a:pos x="45" y="1485"/>
              </a:cxn>
              <a:cxn ang="0">
                <a:pos x="6" y="1572"/>
              </a:cxn>
              <a:cxn ang="0">
                <a:pos x="0" y="1752"/>
              </a:cxn>
              <a:cxn ang="0">
                <a:pos x="33" y="2145"/>
              </a:cxn>
              <a:cxn ang="0">
                <a:pos x="39" y="2442"/>
              </a:cxn>
              <a:cxn ang="0">
                <a:pos x="51" y="2628"/>
              </a:cxn>
              <a:cxn ang="0">
                <a:pos x="69" y="2775"/>
              </a:cxn>
              <a:cxn ang="0">
                <a:pos x="240" y="3381"/>
              </a:cxn>
              <a:cxn ang="0">
                <a:pos x="423" y="3927"/>
              </a:cxn>
            </a:cxnLst>
            <a:rect l="0" t="0" r="r" b="b"/>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86" name="Line 82"/>
          <p:cNvSpPr>
            <a:spLocks noChangeAspect="1" noChangeShapeType="1"/>
          </p:cNvSpPr>
          <p:nvPr/>
        </p:nvSpPr>
        <p:spPr bwMode="auto">
          <a:xfrm>
            <a:off x="5219700" y="3581400"/>
            <a:ext cx="3365500" cy="0"/>
          </a:xfrm>
          <a:prstGeom prst="line">
            <a:avLst/>
          </a:prstGeom>
          <a:noFill/>
          <a:ln w="28575">
            <a:solidFill>
              <a:srgbClr val="FFFF00"/>
            </a:solidFill>
            <a:prstDash val="dash"/>
            <a:round/>
            <a:headEnd/>
            <a:tailEnd/>
          </a:ln>
        </p:spPr>
        <p:txBody>
          <a:bodyPr anchor="ctr"/>
          <a:lstStyle/>
          <a:p>
            <a:pPr>
              <a:defRPr/>
            </a:pPr>
            <a:endParaRPr lang="en-GB">
              <a:latin typeface="Calibri" pitchFamily="34" charset="0"/>
            </a:endParaRPr>
          </a:p>
        </p:txBody>
      </p:sp>
      <p:grpSp>
        <p:nvGrpSpPr>
          <p:cNvPr id="8" name="Group 82"/>
          <p:cNvGrpSpPr>
            <a:grpSpLocks noChangeAspect="1"/>
          </p:cNvGrpSpPr>
          <p:nvPr/>
        </p:nvGrpSpPr>
        <p:grpSpPr bwMode="auto">
          <a:xfrm>
            <a:off x="7146925" y="1692275"/>
            <a:ext cx="1211263" cy="5080000"/>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1" name="Freeform 9"/>
            <p:cNvSpPr>
              <a:spLocks/>
            </p:cNvSpPr>
            <p:nvPr/>
          </p:nvSpPr>
          <p:spPr bwMode="auto">
            <a:xfrm>
              <a:off x="4519" y="1385"/>
              <a:ext cx="251" cy="992"/>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2" name="Freeform 10"/>
            <p:cNvSpPr>
              <a:spLocks/>
            </p:cNvSpPr>
            <p:nvPr/>
          </p:nvSpPr>
          <p:spPr bwMode="auto">
            <a:xfrm>
              <a:off x="4771" y="2379"/>
              <a:ext cx="383" cy="1895"/>
            </a:xfrm>
            <a:custGeom>
              <a:avLst/>
              <a:gdLst/>
              <a:ahLst/>
              <a:cxnLst>
                <a:cxn ang="0">
                  <a:pos x="0" y="0"/>
                </a:cxn>
                <a:cxn ang="0">
                  <a:pos x="92" y="384"/>
                </a:cxn>
                <a:cxn ang="0">
                  <a:pos x="292" y="1386"/>
                </a:cxn>
                <a:cxn ang="0">
                  <a:pos x="384" y="1895"/>
                </a:cxn>
              </a:cxnLst>
              <a:rect l="0" t="0" r="r" b="b"/>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grpSp>
      <p:sp>
        <p:nvSpPr>
          <p:cNvPr id="744519" name="Text Box 71"/>
          <p:cNvSpPr txBox="1">
            <a:spLocks noChangeArrowheads="1"/>
          </p:cNvSpPr>
          <p:nvPr/>
        </p:nvSpPr>
        <p:spPr bwMode="auto">
          <a:xfrm>
            <a:off x="7496175" y="1876425"/>
            <a:ext cx="890885" cy="584775"/>
          </a:xfrm>
          <a:prstGeom prst="rect">
            <a:avLst/>
          </a:prstGeom>
          <a:noFill/>
          <a:ln w="9525" algn="ctr">
            <a:noFill/>
            <a:miter lim="800000"/>
            <a:headEnd/>
            <a:tailEnd/>
          </a:ln>
        </p:spPr>
        <p:txBody>
          <a:bodyPr wrap="none">
            <a:spAutoFit/>
          </a:bodyPr>
          <a:lstStyle/>
          <a:p>
            <a:r>
              <a:rPr lang="en-GB" sz="1600" b="1">
                <a:solidFill>
                  <a:schemeClr val="tx1"/>
                </a:solidFill>
                <a:effectLst/>
                <a:latin typeface="Calibri" pitchFamily="34" charset="0"/>
              </a:rPr>
              <a:t>C-H-free</a:t>
            </a:r>
          </a:p>
          <a:p>
            <a:r>
              <a:rPr lang="en-GB" sz="1600" b="1">
                <a:solidFill>
                  <a:schemeClr val="tx1"/>
                </a:solidFill>
                <a:effectLst/>
                <a:latin typeface="Calibri" pitchFamily="34" charset="0"/>
              </a:rPr>
              <a:t>Solidus</a:t>
            </a:r>
          </a:p>
        </p:txBody>
      </p:sp>
      <p:sp>
        <p:nvSpPr>
          <p:cNvPr id="744520" name="Line 72"/>
          <p:cNvSpPr>
            <a:spLocks noChangeShapeType="1"/>
          </p:cNvSpPr>
          <p:nvPr/>
        </p:nvSpPr>
        <p:spPr bwMode="auto">
          <a:xfrm flipH="1">
            <a:off x="7389813" y="2117725"/>
            <a:ext cx="233362" cy="20478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4" name="Text Box 79"/>
          <p:cNvSpPr txBox="1">
            <a:spLocks noChangeArrowheads="1"/>
          </p:cNvSpPr>
          <p:nvPr/>
        </p:nvSpPr>
        <p:spPr bwMode="auto">
          <a:xfrm>
            <a:off x="342900" y="1419225"/>
            <a:ext cx="4298950" cy="946150"/>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If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is present</a:t>
            </a:r>
            <a:r>
              <a:rPr lang="en-GB" sz="2800" dirty="0">
                <a:solidFill>
                  <a:schemeClr val="bg1"/>
                </a:solidFill>
                <a:effectLst>
                  <a:outerShdw blurRad="38100" dist="38100" dir="2700000" algn="tl">
                    <a:srgbClr val="000000"/>
                  </a:outerShdw>
                </a:effectLst>
                <a:latin typeface="Calibri" pitchFamily="34" charset="0"/>
              </a:rPr>
              <a:t>, the solidus </a:t>
            </a:r>
            <a:r>
              <a:rPr lang="en-GB" sz="2800" u="sng" dirty="0">
                <a:solidFill>
                  <a:schemeClr val="bg1"/>
                </a:solidFill>
                <a:effectLst>
                  <a:outerShdw blurRad="38100" dist="38100" dir="2700000" algn="tl">
                    <a:srgbClr val="000000"/>
                  </a:outerShdw>
                </a:effectLst>
                <a:latin typeface="Calibri" pitchFamily="34" charset="0"/>
              </a:rPr>
              <a:t>is reduced</a:t>
            </a:r>
            <a:r>
              <a:rPr lang="en-GB" sz="2800" dirty="0">
                <a:solidFill>
                  <a:schemeClr val="bg1"/>
                </a:solidFill>
                <a:effectLst>
                  <a:outerShdw blurRad="38100" dist="38100" dir="2700000" algn="tl">
                    <a:srgbClr val="000000"/>
                  </a:outerShdw>
                </a:effectLst>
                <a:latin typeface="Calibri" pitchFamily="34" charset="0"/>
              </a:rPr>
              <a:t>.</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5" name="Text Box 79"/>
          <p:cNvSpPr txBox="1">
            <a:spLocks noChangeArrowheads="1"/>
          </p:cNvSpPr>
          <p:nvPr/>
        </p:nvSpPr>
        <p:spPr bwMode="auto">
          <a:xfrm>
            <a:off x="342900" y="4160838"/>
            <a:ext cx="4298950" cy="946150"/>
          </a:xfrm>
          <a:prstGeom prst="rect">
            <a:avLst/>
          </a:prstGeom>
          <a:noFill/>
          <a:ln w="9525" algn="ctr">
            <a:noFill/>
            <a:miter lim="800000"/>
            <a:headEnd/>
            <a:tailEnd/>
          </a:ln>
          <a:effectLst/>
        </p:spPr>
        <p:txBody>
          <a:bodyPr wrap="square">
            <a:spAutoFit/>
          </a:bodyPr>
          <a:lstStyle/>
          <a:p>
            <a:pPr>
              <a:defRPr/>
            </a:pPr>
            <a:r>
              <a:rPr lang="en-GB" sz="2800">
                <a:solidFill>
                  <a:srgbClr val="FFFF00"/>
                </a:solidFill>
                <a:effectLst>
                  <a:outerShdw blurRad="38100" dist="38100" dir="2700000" algn="tl">
                    <a:srgbClr val="000000"/>
                  </a:outerShdw>
                </a:effectLst>
                <a:latin typeface="Calibri" pitchFamily="34" charset="0"/>
              </a:rPr>
              <a:t>If CO</a:t>
            </a:r>
            <a:r>
              <a:rPr lang="en-GB" sz="2800" baseline="-25000">
                <a:solidFill>
                  <a:srgbClr val="FFFF00"/>
                </a:solidFill>
                <a:effectLst>
                  <a:outerShdw blurRad="38100" dist="38100" dir="2700000" algn="tl">
                    <a:srgbClr val="000000"/>
                  </a:outerShdw>
                </a:effectLst>
                <a:latin typeface="Calibri" pitchFamily="34" charset="0"/>
              </a:rPr>
              <a:t>2</a:t>
            </a:r>
            <a:r>
              <a:rPr lang="en-GB" sz="2800">
                <a:solidFill>
                  <a:srgbClr val="FFFF00"/>
                </a:solidFill>
                <a:effectLst>
                  <a:outerShdw blurRad="38100" dist="38100" dir="2700000" algn="tl">
                    <a:srgbClr val="000000"/>
                  </a:outerShdw>
                </a:effectLst>
                <a:latin typeface="Calibri" pitchFamily="34" charset="0"/>
              </a:rPr>
              <a:t> is present</a:t>
            </a:r>
            <a:r>
              <a:rPr lang="en-GB" sz="2800">
                <a:solidFill>
                  <a:schemeClr val="bg1"/>
                </a:solidFill>
                <a:effectLst>
                  <a:outerShdw blurRad="38100" dist="38100" dir="2700000" algn="tl">
                    <a:srgbClr val="000000"/>
                  </a:outerShdw>
                </a:effectLst>
                <a:latin typeface="Calibri" pitchFamily="34" charset="0"/>
              </a:rPr>
              <a:t>, the solidus </a:t>
            </a:r>
            <a:r>
              <a:rPr lang="en-GB" sz="2800" u="sng">
                <a:solidFill>
                  <a:schemeClr val="bg1"/>
                </a:solidFill>
                <a:effectLst>
                  <a:outerShdw blurRad="38100" dist="38100" dir="2700000" algn="tl">
                    <a:srgbClr val="000000"/>
                  </a:outerShdw>
                </a:effectLst>
                <a:latin typeface="Calibri" pitchFamily="34" charset="0"/>
              </a:rPr>
              <a:t>is reduced</a:t>
            </a:r>
            <a:r>
              <a:rPr lang="en-GB" sz="2800">
                <a:solidFill>
                  <a:schemeClr val="bg1"/>
                </a:solidFill>
                <a:effectLst>
                  <a:outerShdw blurRad="38100" dist="38100" dir="2700000" algn="tl">
                    <a:srgbClr val="000000"/>
                  </a:outerShdw>
                </a:effectLst>
                <a:latin typeface="Calibri" pitchFamily="34" charset="0"/>
              </a:rPr>
              <a:t>.</a:t>
            </a:r>
            <a:endParaRPr lang="en-GB" sz="2800">
              <a:solidFill>
                <a:srgbClr val="FFFF00"/>
              </a:solidFill>
              <a:effectLst>
                <a:outerShdw blurRad="38100" dist="38100" dir="2700000" algn="tl">
                  <a:srgbClr val="000000"/>
                </a:outerShdw>
              </a:effectLst>
              <a:latin typeface="Calibri" pitchFamily="34" charset="0"/>
            </a:endParaRPr>
          </a:p>
        </p:txBody>
      </p:sp>
      <p:sp>
        <p:nvSpPr>
          <p:cNvPr id="6" name="Text Box 79"/>
          <p:cNvSpPr txBox="1">
            <a:spLocks noChangeArrowheads="1"/>
          </p:cNvSpPr>
          <p:nvPr/>
        </p:nvSpPr>
        <p:spPr bwMode="auto">
          <a:xfrm>
            <a:off x="342900" y="2260600"/>
            <a:ext cx="4298950" cy="1800225"/>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The hydrous peridotite solidus </a:t>
            </a:r>
            <a:r>
              <a:rPr lang="en-GB" sz="2800" u="sng" dirty="0">
                <a:solidFill>
                  <a:schemeClr val="bg1"/>
                </a:solidFill>
                <a:effectLst>
                  <a:outerShdw blurRad="38100" dist="38100" dir="2700000" algn="tl">
                    <a:srgbClr val="000000"/>
                  </a:outerShdw>
                </a:effectLst>
                <a:latin typeface="Calibri" pitchFamily="34" charset="0"/>
              </a:rPr>
              <a:t>is strongly reduced</a:t>
            </a:r>
            <a:r>
              <a:rPr lang="en-GB" sz="2800" dirty="0">
                <a:solidFill>
                  <a:schemeClr val="bg1"/>
                </a:solidFill>
                <a:effectLst>
                  <a:outerShdw blurRad="38100" dist="38100" dir="2700000" algn="tl">
                    <a:srgbClr val="000000"/>
                  </a:outerShdw>
                </a:effectLst>
                <a:latin typeface="Calibri" pitchFamily="34" charset="0"/>
              </a:rPr>
              <a:t> when amphibole IS NOT stable (P &gt;3 GPa).</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7" name="Text Box 79"/>
          <p:cNvSpPr txBox="1">
            <a:spLocks noChangeArrowheads="1"/>
          </p:cNvSpPr>
          <p:nvPr/>
        </p:nvSpPr>
        <p:spPr bwMode="auto">
          <a:xfrm>
            <a:off x="342900" y="5000625"/>
            <a:ext cx="4298950" cy="1800225"/>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The carbonated peridotite solidus </a:t>
            </a:r>
            <a:r>
              <a:rPr lang="en-GB" sz="2800" u="sng" dirty="0">
                <a:solidFill>
                  <a:schemeClr val="bg1"/>
                </a:solidFill>
                <a:effectLst>
                  <a:outerShdw blurRad="38100" dist="38100" dir="2700000" algn="tl">
                    <a:srgbClr val="000000"/>
                  </a:outerShdw>
                </a:effectLst>
                <a:latin typeface="Calibri" pitchFamily="34" charset="0"/>
              </a:rPr>
              <a:t>is strongly reduced</a:t>
            </a:r>
            <a:r>
              <a:rPr lang="en-GB" sz="2800" dirty="0">
                <a:solidFill>
                  <a:schemeClr val="bg1"/>
                </a:solidFill>
                <a:effectLst>
                  <a:outerShdw blurRad="38100" dist="38100" dir="2700000" algn="tl">
                    <a:srgbClr val="000000"/>
                  </a:outerShdw>
                </a:effectLst>
                <a:latin typeface="Calibri" pitchFamily="34" charset="0"/>
              </a:rPr>
              <a:t> when carbonate IS stable (P &gt;2 GPa).</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920738" name="Text Box 162"/>
          <p:cNvSpPr txBox="1">
            <a:spLocks noChangeArrowheads="1"/>
          </p:cNvSpPr>
          <p:nvPr/>
        </p:nvSpPr>
        <p:spPr bwMode="auto">
          <a:xfrm>
            <a:off x="5711825" y="1481138"/>
            <a:ext cx="668338" cy="274637"/>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sp>
        <p:nvSpPr>
          <p:cNvPr id="65" name="Rettangolo 64"/>
          <p:cNvSpPr/>
          <p:nvPr/>
        </p:nvSpPr>
        <p:spPr bwMode="auto">
          <a:xfrm>
            <a:off x="5219700" y="4480560"/>
            <a:ext cx="3390900" cy="2278380"/>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44531" name="Line 83"/>
          <p:cNvSpPr>
            <a:spLocks noChangeShapeType="1"/>
          </p:cNvSpPr>
          <p:nvPr/>
        </p:nvSpPr>
        <p:spPr bwMode="auto">
          <a:xfrm>
            <a:off x="5219700" y="4476750"/>
            <a:ext cx="3365500" cy="0"/>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66" name="Rettangolo 65"/>
          <p:cNvSpPr/>
          <p:nvPr/>
        </p:nvSpPr>
        <p:spPr bwMode="auto">
          <a:xfrm>
            <a:off x="5219700" y="3573780"/>
            <a:ext cx="3390900" cy="3177540"/>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99188" name="Text Box 84"/>
          <p:cNvSpPr txBox="1">
            <a:spLocks noChangeArrowheads="1"/>
          </p:cNvSpPr>
          <p:nvPr/>
        </p:nvSpPr>
        <p:spPr bwMode="auto">
          <a:xfrm>
            <a:off x="5998028" y="3678237"/>
            <a:ext cx="1817916"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chemeClr val="tx2"/>
                </a:solidFill>
                <a:effectLst>
                  <a:outerShdw blurRad="38100" dist="38100" dir="2700000" algn="tl">
                    <a:srgbClr val="C0C0C0"/>
                  </a:outerShdw>
                </a:effectLst>
                <a:latin typeface="Calibri" pitchFamily="34" charset="0"/>
              </a:rPr>
              <a:t>Here carbonate is stable</a:t>
            </a:r>
          </a:p>
        </p:txBody>
      </p:sp>
      <p:sp>
        <p:nvSpPr>
          <p:cNvPr id="744533" name="Text Box 85"/>
          <p:cNvSpPr txBox="1">
            <a:spLocks noChangeArrowheads="1"/>
          </p:cNvSpPr>
          <p:nvPr/>
        </p:nvSpPr>
        <p:spPr bwMode="auto">
          <a:xfrm>
            <a:off x="5769428" y="5285125"/>
            <a:ext cx="226423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chemeClr val="tx2"/>
                </a:solidFill>
                <a:effectLst>
                  <a:outerShdw blurRad="38100" dist="38100" dir="2700000" algn="tl">
                    <a:srgbClr val="C0C0C0"/>
                  </a:outerShdw>
                </a:effectLst>
                <a:latin typeface="Calibri" pitchFamily="34" charset="0"/>
              </a:rPr>
              <a:t>Here amphibole is no longer stable.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20738"/>
                                        </p:tgtEl>
                                        <p:attrNameLst>
                                          <p:attrName>style.visibility</p:attrName>
                                        </p:attrNameLst>
                                      </p:cBhvr>
                                      <p:to>
                                        <p:strVal val="visible"/>
                                      </p:to>
                                    </p:set>
                                    <p:animEffect transition="in" filter="fade">
                                      <p:cBhvr>
                                        <p:cTn id="19" dur="500"/>
                                        <p:tgtEl>
                                          <p:spTgt spid="9207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1000"/>
                                        <p:tgtEl>
                                          <p:spTgt spid="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744519"/>
                                        </p:tgtEl>
                                        <p:attrNameLst>
                                          <p:attrName>style.visibility</p:attrName>
                                        </p:attrNameLst>
                                      </p:cBhvr>
                                      <p:to>
                                        <p:strVal val="visible"/>
                                      </p:to>
                                    </p:set>
                                    <p:animEffect transition="in" filter="fade">
                                      <p:cBhvr>
                                        <p:cTn id="28" dur="500"/>
                                        <p:tgtEl>
                                          <p:spTgt spid="744519"/>
                                        </p:tgtEl>
                                      </p:cBhvr>
                                    </p:animEffect>
                                  </p:childTnLst>
                                </p:cTn>
                              </p:par>
                              <p:par>
                                <p:cTn id="29" presetID="22" presetClass="entr" presetSubtype="1" fill="hold" nodeType="withEffect">
                                  <p:stCondLst>
                                    <p:cond delay="0"/>
                                  </p:stCondLst>
                                  <p:childTnLst>
                                    <p:set>
                                      <p:cBhvr>
                                        <p:cTn id="30" dur="1" fill="hold">
                                          <p:stCondLst>
                                            <p:cond delay="0"/>
                                          </p:stCondLst>
                                        </p:cTn>
                                        <p:tgtEl>
                                          <p:spTgt spid="744520"/>
                                        </p:tgtEl>
                                        <p:attrNameLst>
                                          <p:attrName>style.visibility</p:attrName>
                                        </p:attrNameLst>
                                      </p:cBhvr>
                                      <p:to>
                                        <p:strVal val="visible"/>
                                      </p:to>
                                    </p:set>
                                    <p:animEffect transition="in" filter="wipe(up)">
                                      <p:cBhvr>
                                        <p:cTn id="31" dur="500"/>
                                        <p:tgtEl>
                                          <p:spTgt spid="7445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5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44529"/>
                                        </p:tgtEl>
                                        <p:attrNameLst>
                                          <p:attrName>style.visibility</p:attrName>
                                        </p:attrNameLst>
                                      </p:cBhvr>
                                      <p:to>
                                        <p:strVal val="visible"/>
                                      </p:to>
                                    </p:set>
                                    <p:animEffect transition="in" filter="wipe(up)">
                                      <p:cBhvr>
                                        <p:cTn id="41" dur="2000"/>
                                        <p:tgtEl>
                                          <p:spTgt spid="7445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fade">
                                      <p:cBhvr>
                                        <p:cTn id="46" dur="500"/>
                                        <p:tgtEl>
                                          <p:spTgt spid="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44531"/>
                                        </p:tgtEl>
                                        <p:attrNameLst>
                                          <p:attrName>style.visibility</p:attrName>
                                        </p:attrNameLst>
                                      </p:cBhvr>
                                      <p:to>
                                        <p:strVal val="visible"/>
                                      </p:to>
                                    </p:set>
                                    <p:animEffect transition="in" filter="wipe(left)">
                                      <p:cBhvr>
                                        <p:cTn id="51" dur="1000"/>
                                        <p:tgtEl>
                                          <p:spTgt spid="744531"/>
                                        </p:tgtEl>
                                      </p:cBhvr>
                                    </p:animEffect>
                                  </p:childTnLst>
                                </p:cTn>
                              </p:par>
                            </p:childTnLst>
                          </p:cTn>
                        </p:par>
                        <p:par>
                          <p:cTn id="52" fill="hold">
                            <p:stCondLst>
                              <p:cond delay="1000"/>
                            </p:stCondLst>
                            <p:childTnLst>
                              <p:par>
                                <p:cTn id="53" presetID="22" presetClass="entr" presetSubtype="1" fill="hold" grpId="0" nodeType="after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up)">
                                      <p:cBhvr>
                                        <p:cTn id="55" dur="500"/>
                                        <p:tgtEl>
                                          <p:spTgt spid="65"/>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744533"/>
                                        </p:tgtEl>
                                        <p:attrNameLst>
                                          <p:attrName>style.visibility</p:attrName>
                                        </p:attrNameLst>
                                      </p:cBhvr>
                                      <p:to>
                                        <p:strVal val="visible"/>
                                      </p:to>
                                    </p:set>
                                    <p:animEffect transition="in" filter="fade">
                                      <p:cBhvr>
                                        <p:cTn id="59" dur="500"/>
                                        <p:tgtEl>
                                          <p:spTgt spid="74453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2000"/>
                                        <p:tgtEl>
                                          <p:spTgt spid="65"/>
                                        </p:tgtEl>
                                      </p:cBhvr>
                                    </p:animEffect>
                                    <p:set>
                                      <p:cBhvr>
                                        <p:cTn id="64" dur="1" fill="hold">
                                          <p:stCondLst>
                                            <p:cond delay="1999"/>
                                          </p:stCondLst>
                                        </p:cTn>
                                        <p:tgtEl>
                                          <p:spTgt spid="6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2000"/>
                                        <p:tgtEl>
                                          <p:spTgt spid="744533"/>
                                        </p:tgtEl>
                                      </p:cBhvr>
                                    </p:animEffect>
                                    <p:set>
                                      <p:cBhvr>
                                        <p:cTn id="67" dur="1" fill="hold">
                                          <p:stCondLst>
                                            <p:cond delay="1999"/>
                                          </p:stCondLst>
                                        </p:cTn>
                                        <p:tgtEl>
                                          <p:spTgt spid="744533"/>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5">
                                            <p:txEl>
                                              <p:pRg st="0" end="0"/>
                                            </p:txEl>
                                          </p:spTgt>
                                        </p:tgtEl>
                                        <p:attrNameLst>
                                          <p:attrName>style.visibility</p:attrName>
                                        </p:attrNameLst>
                                      </p:cBhvr>
                                      <p:to>
                                        <p:strVal val="visible"/>
                                      </p:to>
                                    </p:set>
                                    <p:animEffect transition="in" filter="fade">
                                      <p:cBhvr>
                                        <p:cTn id="71" dur="500"/>
                                        <p:tgtEl>
                                          <p:spTgt spid="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199184"/>
                                        </p:tgtEl>
                                        <p:attrNameLst>
                                          <p:attrName>style.visibility</p:attrName>
                                        </p:attrNameLst>
                                      </p:cBhvr>
                                      <p:to>
                                        <p:strVal val="visible"/>
                                      </p:to>
                                    </p:set>
                                    <p:animEffect transition="in" filter="wipe(up)">
                                      <p:cBhvr>
                                        <p:cTn id="76" dur="2000"/>
                                        <p:tgtEl>
                                          <p:spTgt spid="119918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199186"/>
                                        </p:tgtEl>
                                        <p:attrNameLst>
                                          <p:attrName>style.visibility</p:attrName>
                                        </p:attrNameLst>
                                      </p:cBhvr>
                                      <p:to>
                                        <p:strVal val="visible"/>
                                      </p:to>
                                    </p:set>
                                    <p:animEffect transition="in" filter="wipe(left)">
                                      <p:cBhvr>
                                        <p:cTn id="81" dur="1000"/>
                                        <p:tgtEl>
                                          <p:spTgt spid="1199186"/>
                                        </p:tgtEl>
                                      </p:cBhvr>
                                    </p:animEffect>
                                  </p:childTnLst>
                                </p:cTn>
                              </p:par>
                            </p:childTnLst>
                          </p:cTn>
                        </p:par>
                        <p:par>
                          <p:cTn id="82" fill="hold">
                            <p:stCondLst>
                              <p:cond delay="1000"/>
                            </p:stCondLst>
                            <p:childTnLst>
                              <p:par>
                                <p:cTn id="83" presetID="22" presetClass="entr" presetSubtype="1" fill="hold" grpId="0" nodeType="after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up)">
                                      <p:cBhvr>
                                        <p:cTn id="85" dur="500"/>
                                        <p:tgtEl>
                                          <p:spTgt spid="66"/>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1199188"/>
                                        </p:tgtEl>
                                        <p:attrNameLst>
                                          <p:attrName>style.visibility</p:attrName>
                                        </p:attrNameLst>
                                      </p:cBhvr>
                                      <p:to>
                                        <p:strVal val="visible"/>
                                      </p:to>
                                    </p:set>
                                    <p:animEffect transition="in" filter="fade">
                                      <p:cBhvr>
                                        <p:cTn id="89" dur="500"/>
                                        <p:tgtEl>
                                          <p:spTgt spid="119918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
                                            <p:txEl>
                                              <p:pRg st="0" end="0"/>
                                            </p:txEl>
                                          </p:spTgt>
                                        </p:tgtEl>
                                        <p:attrNameLst>
                                          <p:attrName>style.visibility</p:attrName>
                                        </p:attrNameLst>
                                      </p:cBhvr>
                                      <p:to>
                                        <p:strVal val="visible"/>
                                      </p:to>
                                    </p:set>
                                    <p:animEffect transition="in" filter="fade">
                                      <p:cBhvr>
                                        <p:cTn id="94" dur="500"/>
                                        <p:tgtEl>
                                          <p:spTgt spid="7">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1275"/>
                                        </p:tgtEl>
                                        <p:attrNameLst>
                                          <p:attrName>style.visibility</p:attrName>
                                        </p:attrNameLst>
                                      </p:cBhvr>
                                      <p:to>
                                        <p:strVal val="visible"/>
                                      </p:to>
                                    </p:set>
                                    <p:animEffect transition="in" filter="fade">
                                      <p:cBhvr>
                                        <p:cTn id="99" dur="500"/>
                                        <p:tgtEl>
                                          <p:spTgt spid="341275"/>
                                        </p:tgtEl>
                                      </p:cBhvr>
                                    </p:animEffect>
                                  </p:childTnLst>
                                </p:cTn>
                              </p:par>
                            </p:childTnLst>
                          </p:cTn>
                        </p:par>
                        <p:par>
                          <p:cTn id="100" fill="hold">
                            <p:stCondLst>
                              <p:cond delay="500"/>
                            </p:stCondLst>
                            <p:childTnLst>
                              <p:par>
                                <p:cTn id="101" presetID="10" presetClass="entr" presetSubtype="0" fill="hold" grpId="2" nodeType="afterEffect">
                                  <p:stCondLst>
                                    <p:cond delay="0"/>
                                  </p:stCondLst>
                                  <p:childTnLst>
                                    <p:set>
                                      <p:cBhvr>
                                        <p:cTn id="102" dur="1" fill="hold">
                                          <p:stCondLst>
                                            <p:cond delay="0"/>
                                          </p:stCondLst>
                                        </p:cTn>
                                        <p:tgtEl>
                                          <p:spTgt spid="744533"/>
                                        </p:tgtEl>
                                        <p:attrNameLst>
                                          <p:attrName>style.visibility</p:attrName>
                                        </p:attrNameLst>
                                      </p:cBhvr>
                                      <p:to>
                                        <p:strVal val="visible"/>
                                      </p:to>
                                    </p:set>
                                    <p:animEffect transition="in" filter="fade">
                                      <p:cBhvr>
                                        <p:cTn id="103" dur="1000"/>
                                        <p:tgtEl>
                                          <p:spTgt spid="74453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41276"/>
                                        </p:tgtEl>
                                        <p:attrNameLst>
                                          <p:attrName>style.visibility</p:attrName>
                                        </p:attrNameLst>
                                      </p:cBhvr>
                                      <p:to>
                                        <p:strVal val="visible"/>
                                      </p:to>
                                    </p:set>
                                    <p:animEffect transition="in" filter="fade">
                                      <p:cBhvr>
                                        <p:cTn id="108" dur="500"/>
                                        <p:tgtEl>
                                          <p:spTgt spid="34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275" grpId="0" animBg="1"/>
      <p:bldP spid="341276" grpId="0" animBg="1"/>
      <p:bldP spid="736335" grpId="0" build="p"/>
      <p:bldP spid="2" grpId="0" build="p"/>
      <p:bldP spid="744529" grpId="0" animBg="1"/>
      <p:bldP spid="1199184" grpId="0" animBg="1"/>
      <p:bldP spid="744519" grpId="0"/>
      <p:bldP spid="4" grpId="0" build="p"/>
      <p:bldP spid="5" grpId="0" build="p"/>
      <p:bldP spid="6" grpId="0" build="p"/>
      <p:bldP spid="7" grpId="0" build="p"/>
      <p:bldP spid="920738" grpId="0"/>
      <p:bldP spid="65" grpId="0" animBg="1"/>
      <p:bldP spid="65" grpId="1" animBg="1"/>
      <p:bldP spid="66" grpId="0" animBg="1"/>
      <p:bldP spid="1199188" grpId="0"/>
      <p:bldP spid="744533" grpId="0"/>
      <p:bldP spid="744533" grpId="1"/>
      <p:bldP spid="744533" grpId="2"/>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0" name="Gruppo 89"/>
          <p:cNvGrpSpPr/>
          <p:nvPr/>
        </p:nvGrpSpPr>
        <p:grpSpPr>
          <a:xfrm>
            <a:off x="4791919" y="0"/>
            <a:ext cx="4352081" cy="6553200"/>
            <a:chOff x="4791919" y="0"/>
            <a:chExt cx="4352081" cy="6553200"/>
          </a:xfrm>
        </p:grpSpPr>
        <p:sp>
          <p:nvSpPr>
            <p:cNvPr id="78" name="Rettangolo 77"/>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87" name="Gruppo 86"/>
            <p:cNvGrpSpPr/>
            <p:nvPr/>
          </p:nvGrpSpPr>
          <p:grpSpPr>
            <a:xfrm>
              <a:off x="5036501" y="230643"/>
              <a:ext cx="3790479" cy="5991301"/>
              <a:chOff x="5036501" y="230643"/>
              <a:chExt cx="3790479" cy="5991301"/>
            </a:xfrm>
          </p:grpSpPr>
          <p:grpSp>
            <p:nvGrpSpPr>
              <p:cNvPr id="77" name="Gruppo 76"/>
              <p:cNvGrpSpPr/>
              <p:nvPr/>
            </p:nvGrpSpPr>
            <p:grpSpPr>
              <a:xfrm>
                <a:off x="5720080" y="230643"/>
                <a:ext cx="3106900" cy="5408157"/>
                <a:chOff x="5720080" y="230643"/>
                <a:chExt cx="3106900" cy="5408157"/>
              </a:xfrm>
            </p:grpSpPr>
            <p:grpSp>
              <p:nvGrpSpPr>
                <p:cNvPr id="75" name="Gruppo 74"/>
                <p:cNvGrpSpPr/>
                <p:nvPr/>
              </p:nvGrpSpPr>
              <p:grpSpPr>
                <a:xfrm>
                  <a:off x="5745480" y="230643"/>
                  <a:ext cx="3081500" cy="5400537"/>
                  <a:chOff x="4909975" y="673100"/>
                  <a:chExt cx="3081500" cy="5400537"/>
                </a:xfrm>
              </p:grpSpPr>
              <p:pic>
                <p:nvPicPr>
                  <p:cNvPr id="1026" name="Picture 2"/>
                  <p:cNvPicPr>
                    <a:picLocks noChangeAspect="1" noChangeArrowheads="1"/>
                  </p:cNvPicPr>
                  <p:nvPr/>
                </p:nvPicPr>
                <p:blipFill>
                  <a:blip r:embed="rId3" cstate="print"/>
                  <a:srcRect l="19540" t="2280" r="3449" b="10945"/>
                  <a:stretch>
                    <a:fillRect/>
                  </a:stretch>
                </p:blipFill>
                <p:spPr bwMode="auto">
                  <a:xfrm>
                    <a:off x="4909975" y="701220"/>
                    <a:ext cx="3058795" cy="5372417"/>
                  </a:xfrm>
                  <a:prstGeom prst="rect">
                    <a:avLst/>
                  </a:prstGeom>
                  <a:noFill/>
                  <a:ln w="9525">
                    <a:noFill/>
                    <a:miter lim="800000"/>
                    <a:headEnd/>
                    <a:tailEnd/>
                  </a:ln>
                </p:spPr>
              </p:pic>
              <p:sp>
                <p:nvSpPr>
                  <p:cNvPr id="70" name="Figura a mano libera 69"/>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2" name="Connettore 1 71"/>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3" name="CasellaDiTesto 72"/>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74" name="CasellaDiTesto 73"/>
                  <p:cNvSpPr txBox="1"/>
                  <p:nvPr/>
                </p:nvSpPr>
                <p:spPr>
                  <a:xfrm>
                    <a:off x="7425294" y="673100"/>
                    <a:ext cx="566181"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a:t>
                    </a:r>
                  </a:p>
                </p:txBody>
              </p:sp>
            </p:grpSp>
            <p:sp>
              <p:nvSpPr>
                <p:cNvPr id="76" name="Rettangolo 75"/>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79" name="CasellaDiTesto 78"/>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80" name="CasellaDiTesto 79"/>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81" name="CasellaDiTesto 80"/>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82" name="CasellaDiTesto 81"/>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83" name="CasellaDiTesto 82"/>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84" name="CasellaDiTesto 83"/>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85" name="CasellaDiTesto 84"/>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sp>
            <p:nvSpPr>
              <p:cNvPr id="86" name="CasellaDiTesto 85"/>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sp>
        <p:nvSpPr>
          <p:cNvPr id="88" name="CasellaDiTesto 87"/>
          <p:cNvSpPr txBox="1"/>
          <p:nvPr/>
        </p:nvSpPr>
        <p:spPr>
          <a:xfrm>
            <a:off x="71439" y="0"/>
            <a:ext cx="4561130"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cxnSp>
        <p:nvCxnSpPr>
          <p:cNvPr id="100" name="Connettore 1 99"/>
          <p:cNvCxnSpPr/>
          <p:nvPr/>
        </p:nvCxnSpPr>
        <p:spPr bwMode="auto">
          <a:xfrm>
            <a:off x="7254240" y="254953"/>
            <a:ext cx="1580515" cy="1953260"/>
          </a:xfrm>
          <a:prstGeom prst="line">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1" name="CasellaDiTesto 100"/>
          <p:cNvSpPr txBox="1"/>
          <p:nvPr/>
        </p:nvSpPr>
        <p:spPr>
          <a:xfrm>
            <a:off x="7749540" y="498517"/>
            <a:ext cx="1054735" cy="584775"/>
          </a:xfrm>
          <a:prstGeom prst="rect">
            <a:avLst/>
          </a:prstGeom>
          <a:noFill/>
        </p:spPr>
        <p:txBody>
          <a:bodyPr wrap="square" rtlCol="0">
            <a:spAutoFit/>
          </a:bodyPr>
          <a:lstStyle/>
          <a:p>
            <a:pPr algn="ctr"/>
            <a:r>
              <a:rPr lang="en-GB" sz="1600" b="1" dirty="0">
                <a:solidFill>
                  <a:srgbClr val="00B050"/>
                </a:solidFill>
                <a:effectLst/>
                <a:latin typeface="Calibri" pitchFamily="34" charset="0"/>
              </a:rPr>
              <a:t>0 ppm H</a:t>
            </a:r>
            <a:r>
              <a:rPr lang="en-GB" sz="1600" b="1" baseline="-25000" dirty="0">
                <a:solidFill>
                  <a:srgbClr val="00B050"/>
                </a:solidFill>
                <a:effectLst/>
                <a:latin typeface="Calibri" pitchFamily="34" charset="0"/>
              </a:rPr>
              <a:t>2</a:t>
            </a:r>
            <a:r>
              <a:rPr lang="en-GB" sz="1600" b="1" dirty="0">
                <a:solidFill>
                  <a:srgbClr val="00B050"/>
                </a:solidFill>
                <a:effectLst/>
                <a:latin typeface="Calibri" pitchFamily="34" charset="0"/>
              </a:rPr>
              <a:t>O</a:t>
            </a:r>
          </a:p>
        </p:txBody>
      </p:sp>
      <p:sp>
        <p:nvSpPr>
          <p:cNvPr id="102" name="Figura a mano libera 101"/>
          <p:cNvSpPr/>
          <p:nvPr/>
        </p:nvSpPr>
        <p:spPr bwMode="auto">
          <a:xfrm>
            <a:off x="7597329" y="439014"/>
            <a:ext cx="373761" cy="202311"/>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662898 w 699813"/>
              <a:gd name="connsiteY0" fmla="*/ 310896 h 388620"/>
              <a:gd name="connsiteX1" fmla="*/ 323427 w 699813"/>
              <a:gd name="connsiteY1" fmla="*/ 318516 h 388620"/>
              <a:gd name="connsiteX0" fmla="*/ 339471 w 376386"/>
              <a:gd name="connsiteY0" fmla="*/ 310896 h 318516"/>
              <a:gd name="connsiteX1" fmla="*/ 0 w 376386"/>
              <a:gd name="connsiteY1" fmla="*/ 318516 h 318516"/>
              <a:gd name="connsiteX0" fmla="*/ 339471 w 339471"/>
              <a:gd name="connsiteY0" fmla="*/ 202311 h 209931"/>
              <a:gd name="connsiteX1" fmla="*/ 0 w 339471"/>
              <a:gd name="connsiteY1" fmla="*/ 209931 h 209931"/>
              <a:gd name="connsiteX0" fmla="*/ 352806 w 352806"/>
              <a:gd name="connsiteY0" fmla="*/ 202311 h 221361"/>
              <a:gd name="connsiteX1" fmla="*/ 0 w 352806"/>
              <a:gd name="connsiteY1" fmla="*/ 221361 h 221361"/>
              <a:gd name="connsiteX0" fmla="*/ 352806 w 352806"/>
              <a:gd name="connsiteY0" fmla="*/ 202311 h 221361"/>
              <a:gd name="connsiteX1" fmla="*/ 0 w 352806"/>
              <a:gd name="connsiteY1" fmla="*/ 221361 h 221361"/>
              <a:gd name="connsiteX0" fmla="*/ 373761 w 373761"/>
              <a:gd name="connsiteY0" fmla="*/ 202311 h 228981"/>
              <a:gd name="connsiteX1" fmla="*/ 0 w 373761"/>
              <a:gd name="connsiteY1" fmla="*/ 228981 h 228981"/>
              <a:gd name="connsiteX0" fmla="*/ 373761 w 373761"/>
              <a:gd name="connsiteY0" fmla="*/ 175641 h 202311"/>
              <a:gd name="connsiteX1" fmla="*/ 0 w 373761"/>
              <a:gd name="connsiteY1" fmla="*/ 202311 h 202311"/>
            </a:gdLst>
            <a:ahLst/>
            <a:cxnLst>
              <a:cxn ang="0">
                <a:pos x="connsiteX0" y="connsiteY0"/>
              </a:cxn>
              <a:cxn ang="0">
                <a:pos x="connsiteX1" y="connsiteY1"/>
              </a:cxn>
            </a:cxnLst>
            <a:rect l="l" t="t" r="r" b="b"/>
            <a:pathLst>
              <a:path w="373761" h="202311">
                <a:moveTo>
                  <a:pt x="373761" y="175641"/>
                </a:moveTo>
                <a:cubicBezTo>
                  <a:pt x="210651" y="0"/>
                  <a:pt x="63288" y="160020"/>
                  <a:pt x="0" y="202311"/>
                </a:cubicBezTo>
              </a:path>
            </a:pathLst>
          </a:custGeom>
          <a:noFill/>
          <a:ln w="38100"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3" name="CasellaDiTesto 102"/>
          <p:cNvSpPr txBox="1"/>
          <p:nvPr/>
        </p:nvSpPr>
        <p:spPr>
          <a:xfrm>
            <a:off x="71439" y="2134455"/>
            <a:ext cx="4561129" cy="584775"/>
          </a:xfrm>
          <a:prstGeom prst="rect">
            <a:avLst/>
          </a:prstGeom>
          <a:noFill/>
        </p:spPr>
        <p:txBody>
          <a:bodyPr wrap="square" rtlCol="0">
            <a:spAutoFit/>
          </a:bodyPr>
          <a:lstStyle/>
          <a:p>
            <a:r>
              <a:rPr lang="en-GB" sz="3200" dirty="0">
                <a:solidFill>
                  <a:schemeClr val="bg1"/>
                </a:solidFill>
                <a:latin typeface="Calibri" pitchFamily="34" charset="0"/>
              </a:rPr>
              <a:t>What does this mean?</a:t>
            </a:r>
          </a:p>
        </p:txBody>
      </p:sp>
      <p:sp>
        <p:nvSpPr>
          <p:cNvPr id="104" name="CasellaDiTesto 103"/>
          <p:cNvSpPr txBox="1"/>
          <p:nvPr/>
        </p:nvSpPr>
        <p:spPr>
          <a:xfrm>
            <a:off x="71439" y="3084024"/>
            <a:ext cx="4561129" cy="2677656"/>
          </a:xfrm>
          <a:prstGeom prst="rect">
            <a:avLst/>
          </a:prstGeom>
          <a:noFill/>
        </p:spPr>
        <p:txBody>
          <a:bodyPr wrap="square" rtlCol="0">
            <a:spAutoFit/>
          </a:bodyPr>
          <a:lstStyle/>
          <a:p>
            <a:r>
              <a:rPr lang="en-GB" sz="2800" dirty="0">
                <a:solidFill>
                  <a:schemeClr val="bg1"/>
                </a:solidFill>
                <a:latin typeface="Calibri" pitchFamily="34" charset="0"/>
              </a:rPr>
              <a:t>It is impossible to have partial melting in intraplate settings if the mantle is volatile-free (</a:t>
            </a:r>
            <a:r>
              <a:rPr lang="en-GB" sz="2800" i="1" dirty="0">
                <a:solidFill>
                  <a:srgbClr val="FFFF00"/>
                </a:solidFill>
                <a:latin typeface="Calibri" pitchFamily="34" charset="0"/>
              </a:rPr>
              <a:t>the solidus is always too high compared to typical intraplate geotherm</a:t>
            </a:r>
            <a:r>
              <a:rPr lang="en-GB" sz="2800" dirty="0">
                <a:solidFill>
                  <a:schemeClr val="bg1"/>
                </a:solidFill>
                <a:latin typeface="Calibri" pitchFamily="34" charset="0"/>
              </a:rPr>
              <a:t>).</a:t>
            </a:r>
          </a:p>
        </p:txBody>
      </p:sp>
      <p:sp>
        <p:nvSpPr>
          <p:cNvPr id="109" name="CasellaDiTesto 108"/>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500"/>
                                        <p:tgtEl>
                                          <p:spTgt spid="10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fade">
                                      <p:cBhvr>
                                        <p:cTn id="20" dur="500"/>
                                        <p:tgtEl>
                                          <p:spTgt spid="101"/>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right)">
                                      <p:cBhvr>
                                        <p:cTn id="24" dur="500"/>
                                        <p:tgtEl>
                                          <p:spTgt spid="102"/>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wipe(up)">
                                      <p:cBhvr>
                                        <p:cTn id="28" dur="500"/>
                                        <p:tgtEl>
                                          <p:spTgt spid="10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fade">
                                      <p:cBhvr>
                                        <p:cTn id="33" dur="500"/>
                                        <p:tgtEl>
                                          <p:spTgt spid="10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01" grpId="0"/>
      <p:bldP spid="102" grpId="0" animBg="1"/>
      <p:bldP spid="103" grpId="0"/>
      <p:bldP spid="104" grpId="0"/>
      <p:bldP spid="109"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89"/>
          <p:cNvGrpSpPr/>
          <p:nvPr/>
        </p:nvGrpSpPr>
        <p:grpSpPr>
          <a:xfrm>
            <a:off x="4791919" y="0"/>
            <a:ext cx="4352081" cy="6553200"/>
            <a:chOff x="4791919" y="0"/>
            <a:chExt cx="4352081" cy="6553200"/>
          </a:xfrm>
        </p:grpSpPr>
        <p:sp>
          <p:nvSpPr>
            <p:cNvPr id="78" name="Rettangolo 77"/>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86"/>
            <p:cNvGrpSpPr/>
            <p:nvPr/>
          </p:nvGrpSpPr>
          <p:grpSpPr>
            <a:xfrm>
              <a:off x="5036501" y="230643"/>
              <a:ext cx="3790479" cy="5991301"/>
              <a:chOff x="5036501" y="230643"/>
              <a:chExt cx="3790479" cy="5991301"/>
            </a:xfrm>
          </p:grpSpPr>
          <p:grpSp>
            <p:nvGrpSpPr>
              <p:cNvPr id="4" name="Gruppo 76"/>
              <p:cNvGrpSpPr/>
              <p:nvPr/>
            </p:nvGrpSpPr>
            <p:grpSpPr>
              <a:xfrm>
                <a:off x="5720080" y="230643"/>
                <a:ext cx="3106900" cy="5408157"/>
                <a:chOff x="5720080" y="230643"/>
                <a:chExt cx="3106900" cy="5408157"/>
              </a:xfrm>
            </p:grpSpPr>
            <p:grpSp>
              <p:nvGrpSpPr>
                <p:cNvPr id="5" name="Gruppo 74"/>
                <p:cNvGrpSpPr/>
                <p:nvPr/>
              </p:nvGrpSpPr>
              <p:grpSpPr>
                <a:xfrm>
                  <a:off x="5745480" y="230643"/>
                  <a:ext cx="3081500" cy="5400537"/>
                  <a:chOff x="4909975" y="673100"/>
                  <a:chExt cx="3081500" cy="5400537"/>
                </a:xfrm>
              </p:grpSpPr>
              <p:pic>
                <p:nvPicPr>
                  <p:cNvPr id="1026" name="Picture 2"/>
                  <p:cNvPicPr>
                    <a:picLocks noChangeAspect="1" noChangeArrowheads="1"/>
                  </p:cNvPicPr>
                  <p:nvPr/>
                </p:nvPicPr>
                <p:blipFill>
                  <a:blip r:embed="rId3" cstate="print"/>
                  <a:srcRect l="19540" t="2280" r="3449" b="10945"/>
                  <a:stretch>
                    <a:fillRect/>
                  </a:stretch>
                </p:blipFill>
                <p:spPr bwMode="auto">
                  <a:xfrm>
                    <a:off x="4909975" y="701220"/>
                    <a:ext cx="3058795" cy="5372417"/>
                  </a:xfrm>
                  <a:prstGeom prst="rect">
                    <a:avLst/>
                  </a:prstGeom>
                  <a:noFill/>
                  <a:ln w="9525">
                    <a:noFill/>
                    <a:miter lim="800000"/>
                    <a:headEnd/>
                    <a:tailEnd/>
                  </a:ln>
                </p:spPr>
              </p:pic>
              <p:sp>
                <p:nvSpPr>
                  <p:cNvPr id="70" name="Figura a mano libera 69"/>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2" name="Connettore 1 71"/>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3" name="CasellaDiTesto 72"/>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74" name="CasellaDiTesto 73"/>
                  <p:cNvSpPr txBox="1"/>
                  <p:nvPr/>
                </p:nvSpPr>
                <p:spPr>
                  <a:xfrm>
                    <a:off x="7425294" y="673100"/>
                    <a:ext cx="566181"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a:t>
                    </a:r>
                  </a:p>
                </p:txBody>
              </p:sp>
            </p:grpSp>
            <p:sp>
              <p:nvSpPr>
                <p:cNvPr id="76" name="Rettangolo 75"/>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79" name="CasellaDiTesto 78"/>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80" name="CasellaDiTesto 79"/>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81" name="CasellaDiTesto 80"/>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82" name="CasellaDiTesto 81"/>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83" name="CasellaDiTesto 82"/>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84" name="CasellaDiTesto 83"/>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85" name="CasellaDiTesto 84"/>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sp>
            <p:nvSpPr>
              <p:cNvPr id="86" name="CasellaDiTesto 85"/>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sp>
        <p:nvSpPr>
          <p:cNvPr id="91" name="CasellaDiTesto 90"/>
          <p:cNvSpPr txBox="1"/>
          <p:nvPr/>
        </p:nvSpPr>
        <p:spPr>
          <a:xfrm>
            <a:off x="6541477" y="2868337"/>
            <a:ext cx="1066800" cy="584775"/>
          </a:xfrm>
          <a:prstGeom prst="rect">
            <a:avLst/>
          </a:prstGeom>
          <a:noFill/>
        </p:spPr>
        <p:txBody>
          <a:bodyPr wrap="square" rtlCol="0">
            <a:spAutoFit/>
          </a:bodyPr>
          <a:lstStyle/>
          <a:p>
            <a:pPr algn="ctr"/>
            <a:r>
              <a:rPr lang="en-GB" sz="1600" b="1" dirty="0">
                <a:solidFill>
                  <a:srgbClr val="0066FF"/>
                </a:solidFill>
                <a:effectLst/>
                <a:latin typeface="Calibri" pitchFamily="34" charset="0"/>
              </a:rPr>
              <a:t>&lt;3000  ppm H</a:t>
            </a:r>
            <a:r>
              <a:rPr lang="en-GB" sz="1600" b="1" baseline="-25000" dirty="0">
                <a:solidFill>
                  <a:srgbClr val="0066FF"/>
                </a:solidFill>
                <a:effectLst/>
                <a:latin typeface="Calibri" pitchFamily="34" charset="0"/>
              </a:rPr>
              <a:t>2</a:t>
            </a:r>
            <a:r>
              <a:rPr lang="en-GB" sz="1600" b="1" dirty="0">
                <a:solidFill>
                  <a:srgbClr val="0066FF"/>
                </a:solidFill>
                <a:effectLst/>
                <a:latin typeface="Calibri" pitchFamily="34" charset="0"/>
              </a:rPr>
              <a:t>O</a:t>
            </a:r>
          </a:p>
        </p:txBody>
      </p:sp>
      <p:sp>
        <p:nvSpPr>
          <p:cNvPr id="97" name="Figura a mano libera 96"/>
          <p:cNvSpPr/>
          <p:nvPr/>
        </p:nvSpPr>
        <p:spPr bwMode="auto">
          <a:xfrm>
            <a:off x="7035736" y="2397735"/>
            <a:ext cx="588264" cy="472440"/>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Lst>
            <a:ahLst/>
            <a:cxnLst>
              <a:cxn ang="0">
                <a:pos x="connsiteX0" y="connsiteY0"/>
              </a:cxn>
              <a:cxn ang="0">
                <a:pos x="connsiteX1" y="connsiteY1"/>
              </a:cxn>
            </a:cxnLst>
            <a:rect l="l" t="t" r="r" b="b"/>
            <a:pathLst>
              <a:path w="588264" h="472440">
                <a:moveTo>
                  <a:pt x="0" y="472440"/>
                </a:moveTo>
                <a:cubicBezTo>
                  <a:pt x="36915" y="161544"/>
                  <a:pt x="264837" y="70104"/>
                  <a:pt x="588264" y="0"/>
                </a:cubicBezTo>
              </a:path>
            </a:pathLst>
          </a:custGeom>
          <a:noFill/>
          <a:ln w="19050" cap="flat" cmpd="sng" algn="ctr">
            <a:solidFill>
              <a:srgbClr val="0066FF"/>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8" name="Figura a mano libera 97"/>
          <p:cNvSpPr/>
          <p:nvPr/>
        </p:nvSpPr>
        <p:spPr bwMode="auto">
          <a:xfrm>
            <a:off x="5989320" y="259080"/>
            <a:ext cx="1737360" cy="3999230"/>
          </a:xfrm>
          <a:custGeom>
            <a:avLst/>
            <a:gdLst>
              <a:gd name="connsiteX0" fmla="*/ 1219200 w 1737360"/>
              <a:gd name="connsiteY0" fmla="*/ 0 h 3999230"/>
              <a:gd name="connsiteX1" fmla="*/ 1470660 w 1737360"/>
              <a:gd name="connsiteY1" fmla="*/ 769620 h 3999230"/>
              <a:gd name="connsiteX2" fmla="*/ 1668780 w 1737360"/>
              <a:gd name="connsiteY2" fmla="*/ 2164080 h 3999230"/>
              <a:gd name="connsiteX3" fmla="*/ 1714500 w 1737360"/>
              <a:gd name="connsiteY3" fmla="*/ 3467100 h 3999230"/>
              <a:gd name="connsiteX4" fmla="*/ 1531620 w 1737360"/>
              <a:gd name="connsiteY4" fmla="*/ 3901440 h 3999230"/>
              <a:gd name="connsiteX5" fmla="*/ 1036320 w 1737360"/>
              <a:gd name="connsiteY5" fmla="*/ 3985260 h 3999230"/>
              <a:gd name="connsiteX6" fmla="*/ 0 w 1737360"/>
              <a:gd name="connsiteY6" fmla="*/ 3985260 h 399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7360" h="3999230">
                <a:moveTo>
                  <a:pt x="1219200" y="0"/>
                </a:moveTo>
                <a:cubicBezTo>
                  <a:pt x="1307465" y="204470"/>
                  <a:pt x="1395730" y="408940"/>
                  <a:pt x="1470660" y="769620"/>
                </a:cubicBezTo>
                <a:cubicBezTo>
                  <a:pt x="1545590" y="1130300"/>
                  <a:pt x="1628140" y="1714500"/>
                  <a:pt x="1668780" y="2164080"/>
                </a:cubicBezTo>
                <a:cubicBezTo>
                  <a:pt x="1709420" y="2613660"/>
                  <a:pt x="1737360" y="3177540"/>
                  <a:pt x="1714500" y="3467100"/>
                </a:cubicBezTo>
                <a:cubicBezTo>
                  <a:pt x="1691640" y="3756660"/>
                  <a:pt x="1644650" y="3815080"/>
                  <a:pt x="1531620" y="3901440"/>
                </a:cubicBezTo>
                <a:cubicBezTo>
                  <a:pt x="1418590" y="3987800"/>
                  <a:pt x="1291590" y="3971290"/>
                  <a:pt x="1036320" y="3985260"/>
                </a:cubicBezTo>
                <a:cubicBezTo>
                  <a:pt x="781050" y="3999230"/>
                  <a:pt x="390525" y="3992245"/>
                  <a:pt x="0" y="3985260"/>
                </a:cubicBez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100" name="Connettore 1 99"/>
          <p:cNvCxnSpPr/>
          <p:nvPr/>
        </p:nvCxnSpPr>
        <p:spPr bwMode="auto">
          <a:xfrm>
            <a:off x="7254240" y="254953"/>
            <a:ext cx="1580515" cy="1953260"/>
          </a:xfrm>
          <a:prstGeom prst="line">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1" name="CasellaDiTesto 100"/>
          <p:cNvSpPr txBox="1"/>
          <p:nvPr/>
        </p:nvSpPr>
        <p:spPr>
          <a:xfrm>
            <a:off x="7749540" y="498517"/>
            <a:ext cx="1054735" cy="584775"/>
          </a:xfrm>
          <a:prstGeom prst="rect">
            <a:avLst/>
          </a:prstGeom>
          <a:noFill/>
        </p:spPr>
        <p:txBody>
          <a:bodyPr wrap="square" rtlCol="0">
            <a:spAutoFit/>
          </a:bodyPr>
          <a:lstStyle/>
          <a:p>
            <a:pPr algn="ctr"/>
            <a:r>
              <a:rPr lang="en-GB" sz="1600" b="1" dirty="0">
                <a:solidFill>
                  <a:srgbClr val="00B050"/>
                </a:solidFill>
                <a:effectLst/>
                <a:latin typeface="Calibri" pitchFamily="34" charset="0"/>
              </a:rPr>
              <a:t>0 ppm H</a:t>
            </a:r>
            <a:r>
              <a:rPr lang="en-GB" sz="1600" b="1" baseline="-25000" dirty="0">
                <a:solidFill>
                  <a:srgbClr val="00B050"/>
                </a:solidFill>
                <a:effectLst/>
                <a:latin typeface="Calibri" pitchFamily="34" charset="0"/>
              </a:rPr>
              <a:t>2</a:t>
            </a:r>
            <a:r>
              <a:rPr lang="en-GB" sz="1600" b="1" dirty="0">
                <a:solidFill>
                  <a:srgbClr val="00B050"/>
                </a:solidFill>
                <a:effectLst/>
                <a:latin typeface="Calibri" pitchFamily="34" charset="0"/>
              </a:rPr>
              <a:t>O</a:t>
            </a:r>
          </a:p>
        </p:txBody>
      </p:sp>
      <p:sp>
        <p:nvSpPr>
          <p:cNvPr id="102" name="Figura a mano libera 101"/>
          <p:cNvSpPr/>
          <p:nvPr/>
        </p:nvSpPr>
        <p:spPr bwMode="auto">
          <a:xfrm>
            <a:off x="7597329" y="439014"/>
            <a:ext cx="373761" cy="202311"/>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662898 w 699813"/>
              <a:gd name="connsiteY0" fmla="*/ 310896 h 388620"/>
              <a:gd name="connsiteX1" fmla="*/ 323427 w 699813"/>
              <a:gd name="connsiteY1" fmla="*/ 318516 h 388620"/>
              <a:gd name="connsiteX0" fmla="*/ 339471 w 376386"/>
              <a:gd name="connsiteY0" fmla="*/ 310896 h 318516"/>
              <a:gd name="connsiteX1" fmla="*/ 0 w 376386"/>
              <a:gd name="connsiteY1" fmla="*/ 318516 h 318516"/>
              <a:gd name="connsiteX0" fmla="*/ 339471 w 339471"/>
              <a:gd name="connsiteY0" fmla="*/ 202311 h 209931"/>
              <a:gd name="connsiteX1" fmla="*/ 0 w 339471"/>
              <a:gd name="connsiteY1" fmla="*/ 209931 h 209931"/>
              <a:gd name="connsiteX0" fmla="*/ 352806 w 352806"/>
              <a:gd name="connsiteY0" fmla="*/ 202311 h 221361"/>
              <a:gd name="connsiteX1" fmla="*/ 0 w 352806"/>
              <a:gd name="connsiteY1" fmla="*/ 221361 h 221361"/>
              <a:gd name="connsiteX0" fmla="*/ 352806 w 352806"/>
              <a:gd name="connsiteY0" fmla="*/ 202311 h 221361"/>
              <a:gd name="connsiteX1" fmla="*/ 0 w 352806"/>
              <a:gd name="connsiteY1" fmla="*/ 221361 h 221361"/>
              <a:gd name="connsiteX0" fmla="*/ 373761 w 373761"/>
              <a:gd name="connsiteY0" fmla="*/ 202311 h 228981"/>
              <a:gd name="connsiteX1" fmla="*/ 0 w 373761"/>
              <a:gd name="connsiteY1" fmla="*/ 228981 h 228981"/>
              <a:gd name="connsiteX0" fmla="*/ 373761 w 373761"/>
              <a:gd name="connsiteY0" fmla="*/ 175641 h 202311"/>
              <a:gd name="connsiteX1" fmla="*/ 0 w 373761"/>
              <a:gd name="connsiteY1" fmla="*/ 202311 h 202311"/>
            </a:gdLst>
            <a:ahLst/>
            <a:cxnLst>
              <a:cxn ang="0">
                <a:pos x="connsiteX0" y="connsiteY0"/>
              </a:cxn>
              <a:cxn ang="0">
                <a:pos x="connsiteX1" y="connsiteY1"/>
              </a:cxn>
            </a:cxnLst>
            <a:rect l="l" t="t" r="r" b="b"/>
            <a:pathLst>
              <a:path w="373761" h="202311">
                <a:moveTo>
                  <a:pt x="373761" y="175641"/>
                </a:moveTo>
                <a:cubicBezTo>
                  <a:pt x="210651" y="0"/>
                  <a:pt x="63288" y="160020"/>
                  <a:pt x="0" y="202311"/>
                </a:cubicBezTo>
              </a:path>
            </a:pathLst>
          </a:custGeom>
          <a:noFill/>
          <a:ln w="38100"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3" name="CasellaDiTesto 102"/>
          <p:cNvSpPr txBox="1"/>
          <p:nvPr/>
        </p:nvSpPr>
        <p:spPr>
          <a:xfrm>
            <a:off x="71440" y="1627220"/>
            <a:ext cx="4561130" cy="2308324"/>
          </a:xfrm>
          <a:prstGeom prst="rect">
            <a:avLst/>
          </a:prstGeom>
          <a:noFill/>
        </p:spPr>
        <p:txBody>
          <a:bodyPr wrap="square" rtlCol="0">
            <a:spAutoFit/>
          </a:bodyPr>
          <a:lstStyle/>
          <a:p>
            <a:pPr algn="ctr"/>
            <a:r>
              <a:rPr lang="en-GB" sz="3600" dirty="0">
                <a:solidFill>
                  <a:schemeClr val="bg1"/>
                </a:solidFill>
                <a:latin typeface="Calibri" pitchFamily="34" charset="0"/>
              </a:rPr>
              <a:t>Partial melting occurs when the local geotherm intersects the solidus.</a:t>
            </a:r>
          </a:p>
        </p:txBody>
      </p:sp>
      <p:sp>
        <p:nvSpPr>
          <p:cNvPr id="107" name="CasellaDiTesto 106"/>
          <p:cNvSpPr txBox="1"/>
          <p:nvPr/>
        </p:nvSpPr>
        <p:spPr>
          <a:xfrm>
            <a:off x="7854705" y="2488043"/>
            <a:ext cx="1066800" cy="1323439"/>
          </a:xfrm>
          <a:prstGeom prst="rect">
            <a:avLst/>
          </a:prstGeom>
          <a:noFill/>
        </p:spPr>
        <p:txBody>
          <a:bodyPr wrap="square" rtlCol="0">
            <a:spAutoFit/>
          </a:bodyPr>
          <a:lstStyle/>
          <a:p>
            <a:pPr algn="ctr"/>
            <a:r>
              <a:rPr lang="en-GB" sz="1600" b="1">
                <a:solidFill>
                  <a:srgbClr val="0066FF"/>
                </a:solidFill>
                <a:effectLst/>
                <a:latin typeface="Calibri" pitchFamily="34" charset="0"/>
              </a:rPr>
              <a:t>Partial melting occurs at this T and P</a:t>
            </a:r>
          </a:p>
        </p:txBody>
      </p:sp>
      <p:sp>
        <p:nvSpPr>
          <p:cNvPr id="108" name="Oval 24"/>
          <p:cNvSpPr>
            <a:spLocks noChangeArrowheads="1"/>
          </p:cNvSpPr>
          <p:nvPr/>
        </p:nvSpPr>
        <p:spPr bwMode="auto">
          <a:xfrm>
            <a:off x="5879986" y="2680117"/>
            <a:ext cx="1080000" cy="1080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37" name="Figura a mano libera 36"/>
          <p:cNvSpPr/>
          <p:nvPr/>
        </p:nvSpPr>
        <p:spPr bwMode="auto">
          <a:xfrm rot="12385180">
            <a:off x="7640350" y="3633313"/>
            <a:ext cx="693372" cy="719480"/>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0 w 556487"/>
              <a:gd name="connsiteY0" fmla="*/ 707657 h 707657"/>
              <a:gd name="connsiteX1" fmla="*/ 556487 w 556487"/>
              <a:gd name="connsiteY1" fmla="*/ 0 h 707657"/>
              <a:gd name="connsiteX0" fmla="*/ 95962 w 652449"/>
              <a:gd name="connsiteY0" fmla="*/ 707657 h 707657"/>
              <a:gd name="connsiteX1" fmla="*/ 652449 w 652449"/>
              <a:gd name="connsiteY1" fmla="*/ 0 h 707657"/>
              <a:gd name="connsiteX0" fmla="*/ 95962 w 693372"/>
              <a:gd name="connsiteY0" fmla="*/ 719480 h 719480"/>
              <a:gd name="connsiteX1" fmla="*/ 693372 w 693372"/>
              <a:gd name="connsiteY1" fmla="*/ 0 h 719480"/>
            </a:gdLst>
            <a:ahLst/>
            <a:cxnLst>
              <a:cxn ang="0">
                <a:pos x="connsiteX0" y="connsiteY0"/>
              </a:cxn>
              <a:cxn ang="0">
                <a:pos x="connsiteX1" y="connsiteY1"/>
              </a:cxn>
            </a:cxnLst>
            <a:rect l="l" t="t" r="r" b="b"/>
            <a:pathLst>
              <a:path w="693372" h="719480">
                <a:moveTo>
                  <a:pt x="95962" y="719480"/>
                </a:moveTo>
                <a:cubicBezTo>
                  <a:pt x="0" y="398024"/>
                  <a:pt x="369945" y="70104"/>
                  <a:pt x="693372" y="0"/>
                </a:cubicBezTo>
              </a:path>
            </a:pathLst>
          </a:custGeom>
          <a:noFill/>
          <a:ln w="3810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8" name="Figura a mano libera 37"/>
          <p:cNvSpPr/>
          <p:nvPr/>
        </p:nvSpPr>
        <p:spPr bwMode="auto">
          <a:xfrm rot="12385180">
            <a:off x="5544594" y="3109231"/>
            <a:ext cx="903709" cy="1337922"/>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0 w 556487"/>
              <a:gd name="connsiteY0" fmla="*/ 707657 h 707657"/>
              <a:gd name="connsiteX1" fmla="*/ 556487 w 556487"/>
              <a:gd name="connsiteY1" fmla="*/ 0 h 707657"/>
              <a:gd name="connsiteX0" fmla="*/ 95962 w 652449"/>
              <a:gd name="connsiteY0" fmla="*/ 707657 h 707657"/>
              <a:gd name="connsiteX1" fmla="*/ 652449 w 652449"/>
              <a:gd name="connsiteY1" fmla="*/ 0 h 707657"/>
              <a:gd name="connsiteX0" fmla="*/ 95962 w 693372"/>
              <a:gd name="connsiteY0" fmla="*/ 719480 h 719480"/>
              <a:gd name="connsiteX1" fmla="*/ 693372 w 693372"/>
              <a:gd name="connsiteY1" fmla="*/ 0 h 719480"/>
              <a:gd name="connsiteX0" fmla="*/ 685435 w 685435"/>
              <a:gd name="connsiteY0" fmla="*/ 321456 h 1737031"/>
              <a:gd name="connsiteX1" fmla="*/ 323427 w 685435"/>
              <a:gd name="connsiteY1" fmla="*/ 1666927 h 1737031"/>
              <a:gd name="connsiteX0" fmla="*/ 362008 w 362008"/>
              <a:gd name="connsiteY0" fmla="*/ 321456 h 1666927"/>
              <a:gd name="connsiteX1" fmla="*/ 0 w 362008"/>
              <a:gd name="connsiteY1" fmla="*/ 1666927 h 1666927"/>
              <a:gd name="connsiteX0" fmla="*/ 710511 w 710511"/>
              <a:gd name="connsiteY0" fmla="*/ 0 h 1345471"/>
              <a:gd name="connsiteX1" fmla="*/ 348503 w 710511"/>
              <a:gd name="connsiteY1" fmla="*/ 1345471 h 1345471"/>
              <a:gd name="connsiteX0" fmla="*/ 710511 w 710511"/>
              <a:gd name="connsiteY0" fmla="*/ 0 h 1345471"/>
              <a:gd name="connsiteX1" fmla="*/ 348503 w 710511"/>
              <a:gd name="connsiteY1" fmla="*/ 1345471 h 1345471"/>
              <a:gd name="connsiteX0" fmla="*/ 710511 w 860652"/>
              <a:gd name="connsiteY0" fmla="*/ 0 h 1345471"/>
              <a:gd name="connsiteX1" fmla="*/ 348503 w 860652"/>
              <a:gd name="connsiteY1" fmla="*/ 1345471 h 1345471"/>
              <a:gd name="connsiteX0" fmla="*/ 903499 w 1053640"/>
              <a:gd name="connsiteY0" fmla="*/ 0 h 1345471"/>
              <a:gd name="connsiteX1" fmla="*/ 541491 w 1053640"/>
              <a:gd name="connsiteY1" fmla="*/ 1345471 h 1345471"/>
              <a:gd name="connsiteX0" fmla="*/ 873050 w 1023191"/>
              <a:gd name="connsiteY0" fmla="*/ 0 h 1345471"/>
              <a:gd name="connsiteX1" fmla="*/ 511042 w 1023191"/>
              <a:gd name="connsiteY1" fmla="*/ 1345471 h 1345471"/>
              <a:gd name="connsiteX0" fmla="*/ 873050 w 1271297"/>
              <a:gd name="connsiteY0" fmla="*/ 0 h 1337922"/>
              <a:gd name="connsiteX1" fmla="*/ 759148 w 1271297"/>
              <a:gd name="connsiteY1" fmla="*/ 1337922 h 1337922"/>
              <a:gd name="connsiteX0" fmla="*/ 505462 w 903709"/>
              <a:gd name="connsiteY0" fmla="*/ 0 h 1337922"/>
              <a:gd name="connsiteX1" fmla="*/ 391560 w 903709"/>
              <a:gd name="connsiteY1" fmla="*/ 1337922 h 1337922"/>
            </a:gdLst>
            <a:ahLst/>
            <a:cxnLst>
              <a:cxn ang="0">
                <a:pos x="connsiteX0" y="connsiteY0"/>
              </a:cxn>
              <a:cxn ang="0">
                <a:pos x="connsiteX1" y="connsiteY1"/>
              </a:cxn>
            </a:cxnLst>
            <a:rect l="l" t="t" r="r" b="b"/>
            <a:pathLst>
              <a:path w="903709" h="1337922">
                <a:moveTo>
                  <a:pt x="505462" y="0"/>
                </a:moveTo>
                <a:cubicBezTo>
                  <a:pt x="0" y="573182"/>
                  <a:pt x="903709" y="585180"/>
                  <a:pt x="391560" y="1337922"/>
                </a:cubicBezTo>
              </a:path>
            </a:pathLst>
          </a:custGeom>
          <a:noFill/>
          <a:ln w="3810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CasellaDiTesto 38"/>
          <p:cNvSpPr txBox="1"/>
          <p:nvPr/>
        </p:nvSpPr>
        <p:spPr>
          <a:xfrm>
            <a:off x="207907" y="4119030"/>
            <a:ext cx="4577062" cy="523220"/>
          </a:xfrm>
          <a:prstGeom prst="rect">
            <a:avLst/>
          </a:prstGeom>
          <a:noFill/>
        </p:spPr>
        <p:txBody>
          <a:bodyPr wrap="square" rtlCol="0">
            <a:spAutoFit/>
          </a:bodyPr>
          <a:lstStyle/>
          <a:p>
            <a:r>
              <a:rPr lang="en-GB" sz="2800" dirty="0">
                <a:solidFill>
                  <a:srgbClr val="FFFF00"/>
                </a:solidFill>
                <a:latin typeface="Calibri" pitchFamily="34" charset="0"/>
              </a:rPr>
              <a:t>Partial melting?</a:t>
            </a:r>
          </a:p>
        </p:txBody>
      </p:sp>
      <p:sp>
        <p:nvSpPr>
          <p:cNvPr id="40" name="CasellaDiTesto 39"/>
          <p:cNvSpPr txBox="1"/>
          <p:nvPr/>
        </p:nvSpPr>
        <p:spPr>
          <a:xfrm>
            <a:off x="215900" y="4739036"/>
            <a:ext cx="4686300" cy="1908215"/>
          </a:xfrm>
          <a:prstGeom prst="rect">
            <a:avLst/>
          </a:prstGeom>
          <a:noFill/>
        </p:spPr>
        <p:txBody>
          <a:bodyPr wrap="square" rtlCol="0">
            <a:spAutoFit/>
          </a:bodyPr>
          <a:lstStyle/>
          <a:p>
            <a:pPr>
              <a:spcAft>
                <a:spcPts val="1200"/>
              </a:spcAft>
            </a:pPr>
            <a:r>
              <a:rPr lang="en-GB" sz="2200" dirty="0">
                <a:solidFill>
                  <a:srgbClr val="FFFF00"/>
                </a:solidFill>
                <a:latin typeface="Calibri" pitchFamily="34" charset="0"/>
              </a:rPr>
              <a:t>0 ppm H</a:t>
            </a:r>
            <a:r>
              <a:rPr lang="en-GB" sz="2200" baseline="-25000" dirty="0">
                <a:solidFill>
                  <a:srgbClr val="FFFF00"/>
                </a:solidFill>
                <a:latin typeface="Calibri" pitchFamily="34" charset="0"/>
              </a:rPr>
              <a:t>2</a:t>
            </a:r>
            <a:r>
              <a:rPr lang="en-GB" sz="2200" dirty="0">
                <a:solidFill>
                  <a:srgbClr val="FFFF00"/>
                </a:solidFill>
                <a:latin typeface="Calibri" pitchFamily="34" charset="0"/>
              </a:rPr>
              <a:t>O </a:t>
            </a:r>
            <a:r>
              <a:rPr lang="en-GB" sz="2200" dirty="0">
                <a:solidFill>
                  <a:schemeClr val="bg1"/>
                </a:solidFill>
                <a:latin typeface="Calibri" pitchFamily="34" charset="0"/>
              </a:rPr>
              <a:t>= no melting</a:t>
            </a:r>
          </a:p>
          <a:p>
            <a:pPr>
              <a:spcAft>
                <a:spcPts val="1200"/>
              </a:spcAft>
            </a:pPr>
            <a:r>
              <a:rPr lang="en-GB" sz="2200" dirty="0">
                <a:solidFill>
                  <a:srgbClr val="FFFF00"/>
                </a:solidFill>
                <a:latin typeface="Calibri" pitchFamily="34" charset="0"/>
              </a:rPr>
              <a:t>&lt;3000 ppm</a:t>
            </a:r>
            <a:r>
              <a:rPr lang="en-GB" sz="1600" dirty="0">
                <a:solidFill>
                  <a:srgbClr val="FFFF00"/>
                </a:solidFill>
                <a:latin typeface="Calibri" pitchFamily="34" charset="0"/>
              </a:rPr>
              <a:t> </a:t>
            </a:r>
            <a:r>
              <a:rPr lang="en-GB" sz="2200" dirty="0">
                <a:solidFill>
                  <a:srgbClr val="FFFF00"/>
                </a:solidFill>
                <a:latin typeface="Calibri" pitchFamily="34" charset="0"/>
              </a:rPr>
              <a:t>H</a:t>
            </a:r>
            <a:r>
              <a:rPr lang="en-GB" sz="2200" baseline="-25000" dirty="0">
                <a:solidFill>
                  <a:srgbClr val="FFFF00"/>
                </a:solidFill>
                <a:latin typeface="Calibri" pitchFamily="34" charset="0"/>
              </a:rPr>
              <a:t>2</a:t>
            </a:r>
            <a:r>
              <a:rPr lang="en-GB" sz="2200" dirty="0">
                <a:solidFill>
                  <a:srgbClr val="FFFF00"/>
                </a:solidFill>
                <a:latin typeface="Calibri" pitchFamily="34" charset="0"/>
              </a:rPr>
              <a:t>O </a:t>
            </a:r>
            <a:r>
              <a:rPr lang="en-GB" sz="2200" dirty="0">
                <a:solidFill>
                  <a:schemeClr val="bg1"/>
                </a:solidFill>
                <a:latin typeface="Calibri" pitchFamily="34" charset="0"/>
              </a:rPr>
              <a:t>= 1150 °C @ 3 GPa</a:t>
            </a:r>
          </a:p>
          <a:p>
            <a:pPr>
              <a:spcAft>
                <a:spcPts val="1200"/>
              </a:spcAft>
            </a:pPr>
            <a:r>
              <a:rPr lang="en-GB" sz="2200" dirty="0">
                <a:solidFill>
                  <a:srgbClr val="FFFF00"/>
                </a:solidFill>
                <a:latin typeface="Calibri" pitchFamily="34" charset="0"/>
              </a:rPr>
              <a:t>&gt;4000 ppm</a:t>
            </a:r>
            <a:r>
              <a:rPr lang="en-GB" sz="1600" dirty="0">
                <a:solidFill>
                  <a:srgbClr val="FFFF00"/>
                </a:solidFill>
                <a:latin typeface="Calibri" pitchFamily="34" charset="0"/>
              </a:rPr>
              <a:t> </a:t>
            </a:r>
            <a:r>
              <a:rPr lang="en-GB" sz="2200" dirty="0">
                <a:solidFill>
                  <a:srgbClr val="FFFF00"/>
                </a:solidFill>
                <a:latin typeface="Calibri" pitchFamily="34" charset="0"/>
              </a:rPr>
              <a:t>H</a:t>
            </a:r>
            <a:r>
              <a:rPr lang="en-GB" sz="2200" baseline="-25000" dirty="0">
                <a:solidFill>
                  <a:srgbClr val="FFFF00"/>
                </a:solidFill>
                <a:latin typeface="Calibri" pitchFamily="34" charset="0"/>
              </a:rPr>
              <a:t>2</a:t>
            </a:r>
            <a:r>
              <a:rPr lang="en-GB" sz="2200" dirty="0">
                <a:solidFill>
                  <a:srgbClr val="FFFF00"/>
                </a:solidFill>
                <a:latin typeface="Calibri" pitchFamily="34" charset="0"/>
              </a:rPr>
              <a:t>O </a:t>
            </a:r>
            <a:r>
              <a:rPr lang="en-GB" sz="2200" dirty="0">
                <a:solidFill>
                  <a:schemeClr val="bg1"/>
                </a:solidFill>
                <a:latin typeface="Calibri" pitchFamily="34" charset="0"/>
              </a:rPr>
              <a:t>= 1000 °C @</a:t>
            </a:r>
            <a:r>
              <a:rPr lang="en-GB" sz="1400" dirty="0">
                <a:solidFill>
                  <a:schemeClr val="bg1"/>
                </a:solidFill>
                <a:latin typeface="Calibri" pitchFamily="34" charset="0"/>
              </a:rPr>
              <a:t> </a:t>
            </a:r>
            <a:r>
              <a:rPr lang="en-GB" sz="2200" dirty="0">
                <a:solidFill>
                  <a:schemeClr val="bg1"/>
                </a:solidFill>
                <a:latin typeface="Calibri" pitchFamily="34" charset="0"/>
              </a:rPr>
              <a:t>2.2</a:t>
            </a:r>
            <a:r>
              <a:rPr lang="en-GB" sz="1400" dirty="0">
                <a:solidFill>
                  <a:schemeClr val="bg1"/>
                </a:solidFill>
                <a:latin typeface="Calibri" pitchFamily="34" charset="0"/>
              </a:rPr>
              <a:t> </a:t>
            </a:r>
            <a:r>
              <a:rPr lang="en-GB" sz="2200" dirty="0">
                <a:solidFill>
                  <a:schemeClr val="bg1"/>
                </a:solidFill>
                <a:latin typeface="Calibri" pitchFamily="34" charset="0"/>
              </a:rPr>
              <a:t>GPa</a:t>
            </a:r>
          </a:p>
          <a:p>
            <a:pPr>
              <a:spcAft>
                <a:spcPts val="1200"/>
              </a:spcAft>
            </a:pPr>
            <a:endParaRPr lang="en-GB" sz="2200" dirty="0">
              <a:solidFill>
                <a:srgbClr val="FFFF00"/>
              </a:solidFill>
              <a:latin typeface="Calibri" pitchFamily="34" charset="0"/>
            </a:endParaRPr>
          </a:p>
        </p:txBody>
      </p:sp>
      <p:sp>
        <p:nvSpPr>
          <p:cNvPr id="42" name="CasellaDiTesto 41"/>
          <p:cNvSpPr txBox="1"/>
          <p:nvPr/>
        </p:nvSpPr>
        <p:spPr>
          <a:xfrm>
            <a:off x="71439" y="0"/>
            <a:ext cx="4561130"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1" name="Figura a mano libera 40"/>
          <p:cNvSpPr/>
          <p:nvPr/>
        </p:nvSpPr>
        <p:spPr bwMode="auto">
          <a:xfrm>
            <a:off x="5730240" y="4206092"/>
            <a:ext cx="3101340" cy="1425087"/>
          </a:xfrm>
          <a:custGeom>
            <a:avLst/>
            <a:gdLst>
              <a:gd name="connsiteX0" fmla="*/ 3401540 w 3451641"/>
              <a:gd name="connsiteY0" fmla="*/ 1552481 h 1728693"/>
              <a:gd name="connsiteX1" fmla="*/ 2090900 w 3451641"/>
              <a:gd name="connsiteY1" fmla="*/ 135161 h 1728693"/>
              <a:gd name="connsiteX2" fmla="*/ 300200 w 3451641"/>
              <a:gd name="connsiteY2" fmla="*/ 218981 h 1728693"/>
              <a:gd name="connsiteX3" fmla="*/ 315440 w 3451641"/>
              <a:gd name="connsiteY3" fmla="*/ 1560101 h 1728693"/>
              <a:gd name="connsiteX4" fmla="*/ 3401540 w 3451641"/>
              <a:gd name="connsiteY4" fmla="*/ 1552481 h 1728693"/>
              <a:gd name="connsiteX0" fmla="*/ 3401540 w 3434354"/>
              <a:gd name="connsiteY0" fmla="*/ 1552481 h 1811539"/>
              <a:gd name="connsiteX1" fmla="*/ 2090900 w 3434354"/>
              <a:gd name="connsiteY1" fmla="*/ 135161 h 1811539"/>
              <a:gd name="connsiteX2" fmla="*/ 300200 w 3434354"/>
              <a:gd name="connsiteY2" fmla="*/ 218981 h 1811539"/>
              <a:gd name="connsiteX3" fmla="*/ 315440 w 3434354"/>
              <a:gd name="connsiteY3" fmla="*/ 1560101 h 1811539"/>
              <a:gd name="connsiteX4" fmla="*/ 3401540 w 3434354"/>
              <a:gd name="connsiteY4" fmla="*/ 1552481 h 1811539"/>
              <a:gd name="connsiteX0" fmla="*/ 3401540 w 3434354"/>
              <a:gd name="connsiteY0" fmla="*/ 1614912 h 1873970"/>
              <a:gd name="connsiteX1" fmla="*/ 2090900 w 3434354"/>
              <a:gd name="connsiteY1" fmla="*/ 197592 h 1873970"/>
              <a:gd name="connsiteX2" fmla="*/ 300200 w 3434354"/>
              <a:gd name="connsiteY2" fmla="*/ 281412 h 1873970"/>
              <a:gd name="connsiteX3" fmla="*/ 315440 w 3434354"/>
              <a:gd name="connsiteY3" fmla="*/ 1622532 h 1873970"/>
              <a:gd name="connsiteX4" fmla="*/ 3401540 w 3434354"/>
              <a:gd name="connsiteY4" fmla="*/ 1614912 h 1873970"/>
              <a:gd name="connsiteX0" fmla="*/ 3401540 w 3434354"/>
              <a:gd name="connsiteY0" fmla="*/ 1435666 h 1694724"/>
              <a:gd name="connsiteX1" fmla="*/ 2090900 w 3434354"/>
              <a:gd name="connsiteY1" fmla="*/ 18346 h 1694724"/>
              <a:gd name="connsiteX2" fmla="*/ 300200 w 3434354"/>
              <a:gd name="connsiteY2" fmla="*/ 102166 h 1694724"/>
              <a:gd name="connsiteX3" fmla="*/ 315440 w 3434354"/>
              <a:gd name="connsiteY3" fmla="*/ 1443286 h 1694724"/>
              <a:gd name="connsiteX4" fmla="*/ 3401540 w 3434354"/>
              <a:gd name="connsiteY4" fmla="*/ 1435666 h 1694724"/>
              <a:gd name="connsiteX0" fmla="*/ 3401540 w 3434354"/>
              <a:gd name="connsiteY0" fmla="*/ 1461815 h 1720873"/>
              <a:gd name="connsiteX1" fmla="*/ 2090900 w 3434354"/>
              <a:gd name="connsiteY1" fmla="*/ 44495 h 1720873"/>
              <a:gd name="connsiteX2" fmla="*/ 300200 w 3434354"/>
              <a:gd name="connsiteY2" fmla="*/ 128315 h 1720873"/>
              <a:gd name="connsiteX3" fmla="*/ 315440 w 3434354"/>
              <a:gd name="connsiteY3" fmla="*/ 1469435 h 1720873"/>
              <a:gd name="connsiteX4" fmla="*/ 3401540 w 3434354"/>
              <a:gd name="connsiteY4" fmla="*/ 1461815 h 1720873"/>
              <a:gd name="connsiteX0" fmla="*/ 3101340 w 3134154"/>
              <a:gd name="connsiteY0" fmla="*/ 1461815 h 1720873"/>
              <a:gd name="connsiteX1" fmla="*/ 1790700 w 3134154"/>
              <a:gd name="connsiteY1" fmla="*/ 44495 h 1720873"/>
              <a:gd name="connsiteX2" fmla="*/ 0 w 3134154"/>
              <a:gd name="connsiteY2" fmla="*/ 128315 h 1720873"/>
              <a:gd name="connsiteX3" fmla="*/ 15240 w 3134154"/>
              <a:gd name="connsiteY3" fmla="*/ 1469435 h 1720873"/>
              <a:gd name="connsiteX4" fmla="*/ 3101340 w 3134154"/>
              <a:gd name="connsiteY4" fmla="*/ 1461815 h 1720873"/>
              <a:gd name="connsiteX0" fmla="*/ 3101340 w 3101340"/>
              <a:gd name="connsiteY0" fmla="*/ 1461815 h 1469435"/>
              <a:gd name="connsiteX1" fmla="*/ 1790700 w 3101340"/>
              <a:gd name="connsiteY1" fmla="*/ 44495 h 1469435"/>
              <a:gd name="connsiteX2" fmla="*/ 0 w 3101340"/>
              <a:gd name="connsiteY2" fmla="*/ 128315 h 1469435"/>
              <a:gd name="connsiteX3" fmla="*/ 15240 w 3101340"/>
              <a:gd name="connsiteY3" fmla="*/ 1469435 h 1469435"/>
              <a:gd name="connsiteX4" fmla="*/ 3101340 w 3101340"/>
              <a:gd name="connsiteY4" fmla="*/ 1461815 h 1469435"/>
              <a:gd name="connsiteX0" fmla="*/ 3101340 w 3101340"/>
              <a:gd name="connsiteY0" fmla="*/ 1417467 h 1425087"/>
              <a:gd name="connsiteX1" fmla="*/ 1790700 w 3101340"/>
              <a:gd name="connsiteY1" fmla="*/ 147 h 1425087"/>
              <a:gd name="connsiteX2" fmla="*/ 0 w 3101340"/>
              <a:gd name="connsiteY2" fmla="*/ 83967 h 1425087"/>
              <a:gd name="connsiteX3" fmla="*/ 15240 w 3101340"/>
              <a:gd name="connsiteY3" fmla="*/ 1425087 h 1425087"/>
              <a:gd name="connsiteX4" fmla="*/ 3101340 w 3101340"/>
              <a:gd name="connsiteY4" fmla="*/ 1417467 h 142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340" h="1425087">
                <a:moveTo>
                  <a:pt x="3101340" y="1417467"/>
                </a:moveTo>
                <a:cubicBezTo>
                  <a:pt x="2726690" y="974237"/>
                  <a:pt x="1789430" y="-13823"/>
                  <a:pt x="1790700" y="147"/>
                </a:cubicBezTo>
                <a:cubicBezTo>
                  <a:pt x="1791970" y="14117"/>
                  <a:pt x="996950" y="67457"/>
                  <a:pt x="0" y="83967"/>
                </a:cubicBezTo>
                <a:lnTo>
                  <a:pt x="15240" y="1425087"/>
                </a:lnTo>
                <a:lnTo>
                  <a:pt x="3101340" y="1417467"/>
                </a:lnTo>
                <a:close/>
              </a:path>
            </a:pathLst>
          </a:custGeom>
          <a:solidFill>
            <a:srgbClr val="0070C0">
              <a:alpha val="50196"/>
            </a:srgbClr>
          </a:solidFill>
          <a:ln w="9525" cap="flat" cmpd="sng" algn="ctr">
            <a:solidFill>
              <a:srgbClr val="FF0000">
                <a:alpha val="50196"/>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CasellaDiTesto 91"/>
          <p:cNvSpPr txBox="1"/>
          <p:nvPr/>
        </p:nvSpPr>
        <p:spPr>
          <a:xfrm>
            <a:off x="5785104" y="4434071"/>
            <a:ext cx="1066800" cy="584775"/>
          </a:xfrm>
          <a:prstGeom prst="rect">
            <a:avLst/>
          </a:prstGeom>
          <a:noFill/>
        </p:spPr>
        <p:txBody>
          <a:bodyPr wrap="square" rtlCol="0">
            <a:spAutoFit/>
          </a:bodyPr>
          <a:lstStyle/>
          <a:p>
            <a:pPr algn="ctr"/>
            <a:r>
              <a:rPr lang="en-GB" sz="1600" b="1" dirty="0">
                <a:solidFill>
                  <a:srgbClr val="FF0000"/>
                </a:solidFill>
                <a:effectLst/>
                <a:latin typeface="Calibri" pitchFamily="34" charset="0"/>
              </a:rPr>
              <a:t>&gt;4000  ppm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96" name="Figura a mano libera 95"/>
          <p:cNvSpPr/>
          <p:nvPr/>
        </p:nvSpPr>
        <p:spPr bwMode="auto">
          <a:xfrm>
            <a:off x="6329680" y="4965193"/>
            <a:ext cx="964184" cy="329184"/>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Lst>
            <a:ahLst/>
            <a:cxnLst>
              <a:cxn ang="0">
                <a:pos x="connsiteX0" y="connsiteY0"/>
              </a:cxn>
              <a:cxn ang="0">
                <a:pos x="connsiteX1" y="connsiteY1"/>
              </a:cxn>
            </a:cxnLst>
            <a:rect l="l" t="t" r="r" b="b"/>
            <a:pathLst>
              <a:path w="964184" h="329184">
                <a:moveTo>
                  <a:pt x="0" y="0"/>
                </a:moveTo>
                <a:cubicBezTo>
                  <a:pt x="219795" y="313944"/>
                  <a:pt x="640757" y="329184"/>
                  <a:pt x="964184" y="259080"/>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6" name="CasellaDiTesto 35"/>
          <p:cNvSpPr txBox="1"/>
          <p:nvPr/>
        </p:nvSpPr>
        <p:spPr>
          <a:xfrm>
            <a:off x="4712920" y="4199612"/>
            <a:ext cx="1066800" cy="1323439"/>
          </a:xfrm>
          <a:prstGeom prst="rect">
            <a:avLst/>
          </a:prstGeom>
          <a:noFill/>
        </p:spPr>
        <p:txBody>
          <a:bodyPr wrap="square" rtlCol="0">
            <a:spAutoFit/>
          </a:bodyPr>
          <a:lstStyle/>
          <a:p>
            <a:pPr algn="ctr"/>
            <a:r>
              <a:rPr lang="en-GB" sz="1600" b="1" dirty="0">
                <a:solidFill>
                  <a:srgbClr val="FF0000"/>
                </a:solidFill>
                <a:effectLst/>
                <a:latin typeface="Calibri" pitchFamily="34" charset="0"/>
              </a:rPr>
              <a:t>Partial melting occurs at this T and P</a:t>
            </a:r>
          </a:p>
        </p:txBody>
      </p:sp>
      <p:sp>
        <p:nvSpPr>
          <p:cNvPr id="44" name="Figura a mano libera 43"/>
          <p:cNvSpPr/>
          <p:nvPr/>
        </p:nvSpPr>
        <p:spPr bwMode="auto">
          <a:xfrm>
            <a:off x="6381750" y="3190875"/>
            <a:ext cx="2419350" cy="2438400"/>
          </a:xfrm>
          <a:custGeom>
            <a:avLst/>
            <a:gdLst>
              <a:gd name="connsiteX0" fmla="*/ 1200287 w 2471230"/>
              <a:gd name="connsiteY0" fmla="*/ 2438400 h 2742010"/>
              <a:gd name="connsiteX1" fmla="*/ 28712 w 2471230"/>
              <a:gd name="connsiteY1" fmla="*/ 0 h 2742010"/>
              <a:gd name="connsiteX2" fmla="*/ 2448062 w 2471230"/>
              <a:gd name="connsiteY2" fmla="*/ 2438400 h 2742010"/>
              <a:gd name="connsiteX3" fmla="*/ 1200287 w 2471230"/>
              <a:gd name="connsiteY3" fmla="*/ 2438400 h 2742010"/>
              <a:gd name="connsiteX0" fmla="*/ 1200287 w 2448062"/>
              <a:gd name="connsiteY0" fmla="*/ 2438400 h 2438400"/>
              <a:gd name="connsiteX1" fmla="*/ 28712 w 2448062"/>
              <a:gd name="connsiteY1" fmla="*/ 0 h 2438400"/>
              <a:gd name="connsiteX2" fmla="*/ 2448062 w 2448062"/>
              <a:gd name="connsiteY2" fmla="*/ 2438400 h 2438400"/>
              <a:gd name="connsiteX3" fmla="*/ 1200287 w 2448062"/>
              <a:gd name="connsiteY3" fmla="*/ 2438400 h 2438400"/>
              <a:gd name="connsiteX0" fmla="*/ 1171575 w 2419350"/>
              <a:gd name="connsiteY0" fmla="*/ 2438400 h 2438400"/>
              <a:gd name="connsiteX1" fmla="*/ 0 w 2419350"/>
              <a:gd name="connsiteY1" fmla="*/ 0 h 2438400"/>
              <a:gd name="connsiteX2" fmla="*/ 2419350 w 2419350"/>
              <a:gd name="connsiteY2" fmla="*/ 2438400 h 2438400"/>
              <a:gd name="connsiteX3" fmla="*/ 1171575 w 2419350"/>
              <a:gd name="connsiteY3" fmla="*/ 2438400 h 2438400"/>
              <a:gd name="connsiteX0" fmla="*/ 1171575 w 2419350"/>
              <a:gd name="connsiteY0" fmla="*/ 2438400 h 2635955"/>
              <a:gd name="connsiteX1" fmla="*/ 0 w 2419350"/>
              <a:gd name="connsiteY1" fmla="*/ 0 h 2635955"/>
              <a:gd name="connsiteX2" fmla="*/ 2419350 w 2419350"/>
              <a:gd name="connsiteY2" fmla="*/ 2438400 h 2635955"/>
              <a:gd name="connsiteX3" fmla="*/ 1171575 w 2419350"/>
              <a:gd name="connsiteY3" fmla="*/ 2438400 h 2635955"/>
              <a:gd name="connsiteX0" fmla="*/ 1171575 w 2419350"/>
              <a:gd name="connsiteY0" fmla="*/ 2438400 h 2438400"/>
              <a:gd name="connsiteX1" fmla="*/ 0 w 2419350"/>
              <a:gd name="connsiteY1" fmla="*/ 0 h 2438400"/>
              <a:gd name="connsiteX2" fmla="*/ 2419350 w 2419350"/>
              <a:gd name="connsiteY2" fmla="*/ 2438400 h 2438400"/>
              <a:gd name="connsiteX3" fmla="*/ 1171575 w 2419350"/>
              <a:gd name="connsiteY3" fmla="*/ 2438400 h 2438400"/>
              <a:gd name="connsiteX0" fmla="*/ 1171575 w 2419350"/>
              <a:gd name="connsiteY0" fmla="*/ 2438400 h 2438400"/>
              <a:gd name="connsiteX1" fmla="*/ 0 w 2419350"/>
              <a:gd name="connsiteY1" fmla="*/ 0 h 2438400"/>
              <a:gd name="connsiteX2" fmla="*/ 2419350 w 2419350"/>
              <a:gd name="connsiteY2" fmla="*/ 2438400 h 2438400"/>
              <a:gd name="connsiteX3" fmla="*/ 1171575 w 241935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419350" h="2438400">
                <a:moveTo>
                  <a:pt x="1171575" y="2438400"/>
                </a:moveTo>
                <a:cubicBezTo>
                  <a:pt x="854075" y="1993900"/>
                  <a:pt x="30163" y="28575"/>
                  <a:pt x="0" y="0"/>
                </a:cubicBezTo>
                <a:cubicBezTo>
                  <a:pt x="122237" y="9525"/>
                  <a:pt x="2228850" y="2035175"/>
                  <a:pt x="2419350" y="2438400"/>
                </a:cubicBezTo>
                <a:lnTo>
                  <a:pt x="1171575" y="2438400"/>
                </a:lnTo>
                <a:close/>
              </a:path>
            </a:pathLst>
          </a:custGeom>
          <a:solidFill>
            <a:srgbClr val="FF0000">
              <a:alpha val="50196"/>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9" name="Figura a mano libera 98"/>
          <p:cNvSpPr/>
          <p:nvPr/>
        </p:nvSpPr>
        <p:spPr bwMode="auto">
          <a:xfrm>
            <a:off x="6185747" y="243840"/>
            <a:ext cx="1342813" cy="5384800"/>
          </a:xfrm>
          <a:custGeom>
            <a:avLst/>
            <a:gdLst>
              <a:gd name="connsiteX0" fmla="*/ 255693 w 1403773"/>
              <a:gd name="connsiteY0" fmla="*/ 0 h 5384800"/>
              <a:gd name="connsiteX1" fmla="*/ 194733 w 1403773"/>
              <a:gd name="connsiteY1" fmla="*/ 1016000 h 5384800"/>
              <a:gd name="connsiteX2" fmla="*/ 113453 w 1403773"/>
              <a:gd name="connsiteY2" fmla="*/ 1920240 h 5384800"/>
              <a:gd name="connsiteX3" fmla="*/ 215053 w 1403773"/>
              <a:gd name="connsiteY3" fmla="*/ 2834640 h 5384800"/>
              <a:gd name="connsiteX4" fmla="*/ 1403773 w 1403773"/>
              <a:gd name="connsiteY4" fmla="*/ 5384800 h 5384800"/>
              <a:gd name="connsiteX0" fmla="*/ 194733 w 1342813"/>
              <a:gd name="connsiteY0" fmla="*/ 0 h 5384800"/>
              <a:gd name="connsiteX1" fmla="*/ 133773 w 1342813"/>
              <a:gd name="connsiteY1" fmla="*/ 1016000 h 5384800"/>
              <a:gd name="connsiteX2" fmla="*/ 52493 w 1342813"/>
              <a:gd name="connsiteY2" fmla="*/ 1920240 h 5384800"/>
              <a:gd name="connsiteX3" fmla="*/ 215053 w 1342813"/>
              <a:gd name="connsiteY3" fmla="*/ 2987040 h 5384800"/>
              <a:gd name="connsiteX4" fmla="*/ 1342813 w 1342813"/>
              <a:gd name="connsiteY4" fmla="*/ 5384800 h 538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813" h="5384800">
                <a:moveTo>
                  <a:pt x="194733" y="0"/>
                </a:moveTo>
                <a:cubicBezTo>
                  <a:pt x="176106" y="347980"/>
                  <a:pt x="157480" y="695960"/>
                  <a:pt x="133773" y="1016000"/>
                </a:cubicBezTo>
                <a:cubicBezTo>
                  <a:pt x="110066" y="1336040"/>
                  <a:pt x="38946" y="1591733"/>
                  <a:pt x="52493" y="1920240"/>
                </a:cubicBezTo>
                <a:cubicBezTo>
                  <a:pt x="66040" y="2248747"/>
                  <a:pt x="0" y="2409613"/>
                  <a:pt x="215053" y="2987040"/>
                </a:cubicBezTo>
                <a:cubicBezTo>
                  <a:pt x="430106" y="3564467"/>
                  <a:pt x="855979" y="4398433"/>
                  <a:pt x="1342813" y="538480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6" name="Oval 24"/>
          <p:cNvSpPr>
            <a:spLocks noChangeArrowheads="1"/>
          </p:cNvSpPr>
          <p:nvPr/>
        </p:nvSpPr>
        <p:spPr bwMode="auto">
          <a:xfrm>
            <a:off x="6938410" y="3626894"/>
            <a:ext cx="1080000" cy="1080000"/>
          </a:xfrm>
          <a:prstGeom prst="ellipse">
            <a:avLst/>
          </a:prstGeom>
          <a:gradFill rotWithShape="1">
            <a:gsLst>
              <a:gs pos="0">
                <a:srgbClr val="0066FF"/>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45" name="CasellaDiTesto 44"/>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wipe(left)">
                                      <p:cBhvr>
                                        <p:cTn id="11" dur="500"/>
                                        <p:tgtEl>
                                          <p:spTgt spid="9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up)">
                                      <p:cBhvr>
                                        <p:cTn id="15" dur="500"/>
                                        <p:tgtEl>
                                          <p:spTgt spid="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500"/>
                                        <p:tgtEl>
                                          <p:spTgt spid="10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500"/>
                                        <p:tgtEl>
                                          <p:spTgt spid="3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500"/>
                                        <p:tgtEl>
                                          <p:spTgt spid="10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500"/>
                                        <p:tgtEl>
                                          <p:spTgt spid="9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wipe(left)">
                                      <p:cBhvr>
                                        <p:cTn id="47" dur="500"/>
                                        <p:tgtEl>
                                          <p:spTgt spid="96"/>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up)">
                                      <p:cBhvr>
                                        <p:cTn id="51" dur="500"/>
                                        <p:tgtEl>
                                          <p:spTgt spid="9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down)">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fade">
                                      <p:cBhvr>
                                        <p:cTn id="64" dur="500"/>
                                        <p:tgtEl>
                                          <p:spTgt spid="10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xit" presetSubtype="0" fill="hold" grpId="1" nodeType="withEffect">
                                  <p:stCondLst>
                                    <p:cond delay="0"/>
                                  </p:stCondLst>
                                  <p:childTnLst>
                                    <p:animEffect transition="out" filter="fade">
                                      <p:cBhvr>
                                        <p:cTn id="71" dur="500"/>
                                        <p:tgtEl>
                                          <p:spTgt spid="41"/>
                                        </p:tgtEl>
                                      </p:cBhvr>
                                    </p:animEffect>
                                    <p:set>
                                      <p:cBhvr>
                                        <p:cTn id="72" dur="1" fill="hold">
                                          <p:stCondLst>
                                            <p:cond delay="499"/>
                                          </p:stCondLst>
                                        </p:cTn>
                                        <p:tgtEl>
                                          <p:spTgt spid="4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0">
                                            <p:txEl>
                                              <p:pRg st="0" end="0"/>
                                            </p:txEl>
                                          </p:spTgt>
                                        </p:tgtEl>
                                        <p:attrNameLst>
                                          <p:attrName>style.visibility</p:attrName>
                                        </p:attrNameLst>
                                      </p:cBhvr>
                                      <p:to>
                                        <p:strVal val="visible"/>
                                      </p:to>
                                    </p:set>
                                    <p:animEffect transition="in" filter="fade">
                                      <p:cBhvr>
                                        <p:cTn id="82" dur="500"/>
                                        <p:tgtEl>
                                          <p:spTgt spid="4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0">
                                            <p:txEl>
                                              <p:pRg st="1" end="1"/>
                                            </p:txEl>
                                          </p:spTgt>
                                        </p:tgtEl>
                                        <p:attrNameLst>
                                          <p:attrName>style.visibility</p:attrName>
                                        </p:attrNameLst>
                                      </p:cBhvr>
                                      <p:to>
                                        <p:strVal val="visible"/>
                                      </p:to>
                                    </p:set>
                                    <p:animEffect transition="in" filter="fade">
                                      <p:cBhvr>
                                        <p:cTn id="87" dur="500"/>
                                        <p:tgtEl>
                                          <p:spTgt spid="40">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xEl>
                                              <p:pRg st="2" end="2"/>
                                            </p:txEl>
                                          </p:spTgt>
                                        </p:tgtEl>
                                        <p:attrNameLst>
                                          <p:attrName>style.visibility</p:attrName>
                                        </p:attrNameLst>
                                      </p:cBhvr>
                                      <p:to>
                                        <p:strVal val="visible"/>
                                      </p:to>
                                    </p:set>
                                    <p:animEffect transition="in" filter="fade">
                                      <p:cBhvr>
                                        <p:cTn id="9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7" grpId="0" animBg="1"/>
      <p:bldP spid="98" grpId="0" animBg="1"/>
      <p:bldP spid="103" grpId="0"/>
      <p:bldP spid="107" grpId="0"/>
      <p:bldP spid="108" grpId="0" animBg="1"/>
      <p:bldP spid="37" grpId="0" animBg="1"/>
      <p:bldP spid="38" grpId="0" animBg="1"/>
      <p:bldP spid="39" grpId="0"/>
      <p:bldP spid="40" grpId="0" build="p"/>
      <p:bldP spid="41" grpId="0" animBg="1"/>
      <p:bldP spid="41" grpId="1" animBg="1"/>
      <p:bldP spid="92" grpId="0"/>
      <p:bldP spid="96" grpId="0" animBg="1"/>
      <p:bldP spid="36" grpId="0"/>
      <p:bldP spid="44" grpId="0" animBg="1"/>
      <p:bldP spid="99" grpId="0" animBg="1"/>
      <p:bldP spid="106"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ttangolo 12"/>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60" name="Gruppo 59"/>
          <p:cNvGrpSpPr/>
          <p:nvPr/>
        </p:nvGrpSpPr>
        <p:grpSpPr>
          <a:xfrm>
            <a:off x="5036501" y="230643"/>
            <a:ext cx="3790479" cy="5991301"/>
            <a:chOff x="5036501" y="230643"/>
            <a:chExt cx="3790479" cy="5991301"/>
          </a:xfrm>
        </p:grpSpPr>
        <p:grpSp>
          <p:nvGrpSpPr>
            <p:cNvPr id="61" name="Gruppo 76"/>
            <p:cNvGrpSpPr/>
            <p:nvPr/>
          </p:nvGrpSpPr>
          <p:grpSpPr>
            <a:xfrm>
              <a:off x="5720080" y="230643"/>
              <a:ext cx="3106900" cy="5408157"/>
              <a:chOff x="5720080" y="230643"/>
              <a:chExt cx="3106900" cy="5408157"/>
            </a:xfrm>
          </p:grpSpPr>
          <p:grpSp>
            <p:nvGrpSpPr>
              <p:cNvPr id="70" name="Gruppo 74"/>
              <p:cNvGrpSpPr/>
              <p:nvPr/>
            </p:nvGrpSpPr>
            <p:grpSpPr>
              <a:xfrm>
                <a:off x="5745480" y="230643"/>
                <a:ext cx="3081500" cy="5400537"/>
                <a:chOff x="4909975" y="673100"/>
                <a:chExt cx="3081500" cy="5400537"/>
              </a:xfrm>
            </p:grpSpPr>
            <p:pic>
              <p:nvPicPr>
                <p:cNvPr id="72" name="Picture 2"/>
                <p:cNvPicPr>
                  <a:picLocks noChangeAspect="1" noChangeArrowheads="1"/>
                </p:cNvPicPr>
                <p:nvPr/>
              </p:nvPicPr>
              <p:blipFill>
                <a:blip r:embed="rId3" cstate="print"/>
                <a:srcRect l="19540" t="2280" r="3449" b="10945"/>
                <a:stretch>
                  <a:fillRect/>
                </a:stretch>
              </p:blipFill>
              <p:spPr bwMode="auto">
                <a:xfrm>
                  <a:off x="4909975" y="701220"/>
                  <a:ext cx="3058795" cy="5372417"/>
                </a:xfrm>
                <a:prstGeom prst="rect">
                  <a:avLst/>
                </a:prstGeom>
                <a:noFill/>
                <a:ln w="9525">
                  <a:noFill/>
                  <a:miter lim="800000"/>
                  <a:headEnd/>
                  <a:tailEnd/>
                </a:ln>
              </p:spPr>
            </p:pic>
            <p:sp>
              <p:nvSpPr>
                <p:cNvPr id="73" name="Figura a mano libera 72"/>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4" name="Connettore 1 73"/>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5" name="CasellaDiTesto 74"/>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76" name="CasellaDiTesto 75"/>
                <p:cNvSpPr txBox="1"/>
                <p:nvPr/>
              </p:nvSpPr>
              <p:spPr>
                <a:xfrm>
                  <a:off x="7425294" y="673100"/>
                  <a:ext cx="566181"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a:t>
                  </a:r>
                </a:p>
              </p:txBody>
            </p:sp>
          </p:grpSp>
          <p:sp>
            <p:nvSpPr>
              <p:cNvPr id="71" name="Rettangolo 70"/>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62" name="CasellaDiTesto 61"/>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63" name="CasellaDiTesto 62"/>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64" name="CasellaDiTesto 63"/>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65" name="CasellaDiTesto 64"/>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66" name="CasellaDiTesto 65"/>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67" name="CasellaDiTesto 66"/>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68" name="CasellaDiTesto 67"/>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sp>
          <p:nvSpPr>
            <p:cNvPr id="69" name="CasellaDiTesto 68"/>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nvGrpSpPr>
          <p:cNvPr id="59" name="Gruppo 58"/>
          <p:cNvGrpSpPr/>
          <p:nvPr/>
        </p:nvGrpSpPr>
        <p:grpSpPr>
          <a:xfrm>
            <a:off x="5036501" y="226568"/>
            <a:ext cx="3788412" cy="5995376"/>
            <a:chOff x="5036501" y="226568"/>
            <a:chExt cx="3788412" cy="5995376"/>
          </a:xfrm>
        </p:grpSpPr>
        <p:grpSp>
          <p:nvGrpSpPr>
            <p:cNvPr id="39" name="Gruppo 38"/>
            <p:cNvGrpSpPr/>
            <p:nvPr/>
          </p:nvGrpSpPr>
          <p:grpSpPr>
            <a:xfrm>
              <a:off x="5359400" y="226568"/>
              <a:ext cx="3465513" cy="5689529"/>
              <a:chOff x="5359400" y="226568"/>
              <a:chExt cx="3465513" cy="5689529"/>
            </a:xfrm>
          </p:grpSpPr>
          <p:grpSp>
            <p:nvGrpSpPr>
              <p:cNvPr id="12" name="Gruppo 11"/>
              <p:cNvGrpSpPr/>
              <p:nvPr/>
            </p:nvGrpSpPr>
            <p:grpSpPr>
              <a:xfrm>
                <a:off x="5720080" y="226568"/>
                <a:ext cx="3104833" cy="5412232"/>
                <a:chOff x="5720080" y="226568"/>
                <a:chExt cx="3104833" cy="5412232"/>
              </a:xfrm>
            </p:grpSpPr>
            <p:grpSp>
              <p:nvGrpSpPr>
                <p:cNvPr id="10" name="Gruppo 9"/>
                <p:cNvGrpSpPr/>
                <p:nvPr/>
              </p:nvGrpSpPr>
              <p:grpSpPr>
                <a:xfrm>
                  <a:off x="5730240" y="226568"/>
                  <a:ext cx="3090291" cy="5391912"/>
                  <a:chOff x="4901184" y="673100"/>
                  <a:chExt cx="3090291" cy="5391912"/>
                </a:xfrm>
              </p:grpSpPr>
              <p:pic>
                <p:nvPicPr>
                  <p:cNvPr id="2050" name="Picture 2"/>
                  <p:cNvPicPr>
                    <a:picLocks noChangeAspect="1" noChangeArrowheads="1"/>
                  </p:cNvPicPr>
                  <p:nvPr/>
                </p:nvPicPr>
                <p:blipFill>
                  <a:blip r:embed="rId4" cstate="print"/>
                  <a:srcRect l="11669" t="2338" r="4066" b="11358"/>
                  <a:stretch>
                    <a:fillRect/>
                  </a:stretch>
                </p:blipFill>
                <p:spPr bwMode="auto">
                  <a:xfrm>
                    <a:off x="4901184" y="705295"/>
                    <a:ext cx="3074035" cy="5359717"/>
                  </a:xfrm>
                  <a:prstGeom prst="rect">
                    <a:avLst/>
                  </a:prstGeom>
                  <a:noFill/>
                  <a:ln w="9525">
                    <a:noFill/>
                    <a:miter lim="800000"/>
                    <a:headEnd/>
                    <a:tailEnd/>
                  </a:ln>
                </p:spPr>
              </p:pic>
              <p:sp>
                <p:nvSpPr>
                  <p:cNvPr id="6" name="Figura a mano libera 5"/>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7" name="Connettore 1 6"/>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8" name="CasellaDiTesto 7"/>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9" name="CasellaDiTesto 8"/>
                  <p:cNvSpPr txBox="1"/>
                  <p:nvPr/>
                </p:nvSpPr>
                <p:spPr>
                  <a:xfrm>
                    <a:off x="6809741" y="673100"/>
                    <a:ext cx="1181734" cy="477054"/>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a:p>
                    <a:pPr algn="r"/>
                    <a:r>
                      <a:rPr lang="en-GB" sz="1100" dirty="0">
                        <a:solidFill>
                          <a:schemeClr val="tx1"/>
                        </a:solidFill>
                        <a:latin typeface="Calibri" pitchFamily="34" charset="0"/>
                      </a:rPr>
                      <a:t>(</a:t>
                    </a:r>
                    <a:r>
                      <a:rPr lang="en-GB" sz="1100" dirty="0" err="1">
                        <a:solidFill>
                          <a:schemeClr val="tx1"/>
                        </a:solidFill>
                        <a:latin typeface="Calibri" pitchFamily="34" charset="0"/>
                      </a:rPr>
                      <a:t>vapor</a:t>
                    </a:r>
                    <a:r>
                      <a:rPr lang="en-GB" sz="1100" dirty="0">
                        <a:solidFill>
                          <a:schemeClr val="tx1"/>
                        </a:solidFill>
                        <a:latin typeface="Calibri" pitchFamily="34" charset="0"/>
                      </a:rPr>
                      <a:t> saturated)</a:t>
                    </a:r>
                  </a:p>
                </p:txBody>
              </p:sp>
            </p:grpSp>
            <p:sp>
              <p:nvSpPr>
                <p:cNvPr id="11" name="Rettangolo 10"/>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4" name="CasellaDiTesto 13"/>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15" name="CasellaDiTesto 14"/>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17" name="CasellaDiTesto 16"/>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18" name="CasellaDiTesto 17"/>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19" name="CasellaDiTesto 18"/>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20" name="CasellaDiTesto 19"/>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57" name="CasellaDiTesto 56"/>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58" name="CasellaDiTesto 57"/>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sp>
        <p:nvSpPr>
          <p:cNvPr id="79" name="CasellaDiTesto 78"/>
          <p:cNvSpPr txBox="1"/>
          <p:nvPr/>
        </p:nvSpPr>
        <p:spPr>
          <a:xfrm>
            <a:off x="71789" y="1576190"/>
            <a:ext cx="4560780" cy="523220"/>
          </a:xfrm>
          <a:prstGeom prst="rect">
            <a:avLst/>
          </a:prstGeom>
          <a:noFill/>
        </p:spPr>
        <p:txBody>
          <a:bodyPr wrap="square" rtlCol="0">
            <a:spAutoFit/>
          </a:bodyPr>
          <a:lstStyle/>
          <a:p>
            <a:r>
              <a:rPr lang="en-GB" sz="2800" dirty="0">
                <a:solidFill>
                  <a:srgbClr val="FFFF00"/>
                </a:solidFill>
                <a:latin typeface="Calibri" pitchFamily="34" charset="0"/>
              </a:rPr>
              <a:t>2.1 wt% H</a:t>
            </a:r>
            <a:r>
              <a:rPr lang="en-GB" sz="2800" baseline="-25000" dirty="0">
                <a:solidFill>
                  <a:srgbClr val="FFFF00"/>
                </a:solidFill>
                <a:latin typeface="Calibri" pitchFamily="34" charset="0"/>
              </a:rPr>
              <a:t>2</a:t>
            </a:r>
            <a:r>
              <a:rPr lang="en-GB" sz="2800" dirty="0">
                <a:solidFill>
                  <a:srgbClr val="FFFF00"/>
                </a:solidFill>
                <a:latin typeface="Calibri" pitchFamily="34" charset="0"/>
              </a:rPr>
              <a:t>O + 2.0% CO</a:t>
            </a:r>
            <a:r>
              <a:rPr lang="en-GB" sz="2800" baseline="-25000" dirty="0">
                <a:solidFill>
                  <a:srgbClr val="FFFF00"/>
                </a:solidFill>
                <a:latin typeface="Calibri" pitchFamily="34" charset="0"/>
              </a:rPr>
              <a:t>2</a:t>
            </a:r>
          </a:p>
        </p:txBody>
      </p:sp>
      <p:sp>
        <p:nvSpPr>
          <p:cNvPr id="80" name="CasellaDiTesto 79"/>
          <p:cNvSpPr txBox="1"/>
          <p:nvPr/>
        </p:nvSpPr>
        <p:spPr>
          <a:xfrm>
            <a:off x="71789" y="2092005"/>
            <a:ext cx="4560780" cy="1569660"/>
          </a:xfrm>
          <a:prstGeom prst="rect">
            <a:avLst/>
          </a:prstGeom>
          <a:noFill/>
        </p:spPr>
        <p:txBody>
          <a:bodyPr wrap="square" rtlCol="0">
            <a:spAutoFit/>
          </a:bodyPr>
          <a:lstStyle/>
          <a:p>
            <a:r>
              <a:rPr lang="en-GB" sz="2400" i="1" dirty="0">
                <a:solidFill>
                  <a:schemeClr val="bg1"/>
                </a:solidFill>
                <a:latin typeface="Calibri" pitchFamily="34" charset="0"/>
              </a:rPr>
              <a:t>Reaction marked (1)  is:                  </a:t>
            </a:r>
            <a:r>
              <a:rPr lang="en-GB" sz="2400" dirty="0" err="1">
                <a:solidFill>
                  <a:srgbClr val="FFFF00"/>
                </a:solidFill>
                <a:latin typeface="Calibri" pitchFamily="34" charset="0"/>
              </a:rPr>
              <a:t>Ol</a:t>
            </a:r>
            <a:r>
              <a:rPr lang="en-GB" sz="2400" dirty="0">
                <a:solidFill>
                  <a:srgbClr val="FFFF00"/>
                </a:solidFill>
                <a:latin typeface="Calibri" pitchFamily="34" charset="0"/>
              </a:rPr>
              <a:t> + Cpx +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 → </a:t>
            </a:r>
            <a:r>
              <a:rPr lang="en-GB" sz="2400" dirty="0" err="1">
                <a:solidFill>
                  <a:srgbClr val="FFFF00"/>
                </a:solidFill>
                <a:latin typeface="Calibri" pitchFamily="34" charset="0"/>
              </a:rPr>
              <a:t>Dol</a:t>
            </a:r>
            <a:r>
              <a:rPr lang="en-GB" sz="2400" dirty="0">
                <a:solidFill>
                  <a:srgbClr val="FFFF00"/>
                </a:solidFill>
                <a:latin typeface="Calibri" pitchFamily="34" charset="0"/>
              </a:rPr>
              <a:t> + Opx</a:t>
            </a:r>
          </a:p>
          <a:p>
            <a:r>
              <a:rPr lang="en-GB" sz="2400" dirty="0">
                <a:solidFill>
                  <a:schemeClr val="bg1"/>
                </a:solidFill>
                <a:latin typeface="Calibri" pitchFamily="34" charset="0"/>
              </a:rPr>
              <a:t>Reaction marked (2) is:                 </a:t>
            </a:r>
            <a:r>
              <a:rPr lang="en-GB" sz="2400" dirty="0" err="1">
                <a:solidFill>
                  <a:srgbClr val="FFFF00"/>
                </a:solidFill>
                <a:latin typeface="Calibri" pitchFamily="34" charset="0"/>
              </a:rPr>
              <a:t>Dol</a:t>
            </a:r>
            <a:r>
              <a:rPr lang="en-GB" sz="2400" dirty="0">
                <a:solidFill>
                  <a:srgbClr val="FFFF00"/>
                </a:solidFill>
                <a:latin typeface="Calibri" pitchFamily="34" charset="0"/>
              </a:rPr>
              <a:t> + Opx → Mag + Cpx</a:t>
            </a:r>
            <a:endParaRPr lang="en-GB" sz="2400" i="1" dirty="0">
              <a:solidFill>
                <a:schemeClr val="bg1"/>
              </a:solidFill>
              <a:latin typeface="Calibri" pitchFamily="34" charset="0"/>
            </a:endParaRPr>
          </a:p>
        </p:txBody>
      </p:sp>
      <p:sp>
        <p:nvSpPr>
          <p:cNvPr id="81" name="CasellaDiTesto 80"/>
          <p:cNvSpPr txBox="1"/>
          <p:nvPr/>
        </p:nvSpPr>
        <p:spPr>
          <a:xfrm>
            <a:off x="71438" y="3793331"/>
            <a:ext cx="4571882" cy="2677656"/>
          </a:xfrm>
          <a:prstGeom prst="rect">
            <a:avLst/>
          </a:prstGeom>
          <a:noFill/>
        </p:spPr>
        <p:txBody>
          <a:bodyPr wrap="square" rtlCol="0">
            <a:spAutoFit/>
          </a:bodyPr>
          <a:lstStyle/>
          <a:p>
            <a:r>
              <a:rPr lang="en-GB" sz="2400" i="1" dirty="0">
                <a:solidFill>
                  <a:schemeClr val="bg1"/>
                </a:solidFill>
                <a:latin typeface="Calibri" pitchFamily="34" charset="0"/>
              </a:rPr>
              <a:t>The field for carbonatite melt is shown (darker shading), transitional through carbonate-rich hydrous silicate melts (lighter shading) to hydrous silicate melts with low carbonate content (blank).</a:t>
            </a:r>
          </a:p>
        </p:txBody>
      </p:sp>
      <p:sp>
        <p:nvSpPr>
          <p:cNvPr id="82" name="Figura a mano libera 81"/>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3" name="CasellaDiTesto 82"/>
          <p:cNvSpPr txBox="1"/>
          <p:nvPr/>
        </p:nvSpPr>
        <p:spPr>
          <a:xfrm rot="2770029">
            <a:off x="7364477" y="4494124"/>
            <a:ext cx="1657057" cy="307777"/>
          </a:xfrm>
          <a:prstGeom prst="rect">
            <a:avLst/>
          </a:prstGeom>
          <a:noFill/>
        </p:spPr>
        <p:txBody>
          <a:bodyPr wrap="none" rtlCol="0">
            <a:spAutoFit/>
          </a:bodyPr>
          <a:lstStyle/>
          <a:p>
            <a:r>
              <a:rPr lang="en-GB" sz="1400" dirty="0">
                <a:solidFill>
                  <a:schemeClr val="tx1"/>
                </a:solidFill>
                <a:latin typeface="Calibri" pitchFamily="34" charset="0"/>
              </a:rPr>
              <a:t>Intraplate geotherm</a:t>
            </a:r>
          </a:p>
        </p:txBody>
      </p:sp>
      <p:sp>
        <p:nvSpPr>
          <p:cNvPr id="84" name="CasellaDiTesto 83"/>
          <p:cNvSpPr txBox="1"/>
          <p:nvPr/>
        </p:nvSpPr>
        <p:spPr>
          <a:xfrm>
            <a:off x="71789" y="0"/>
            <a:ext cx="4560780"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5" name="CasellaDiTesto 44"/>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0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2000"/>
                                        <p:tgtEl>
                                          <p:spTgt spid="8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2000"/>
                                        <p:tgtEl>
                                          <p:spTgt spid="83"/>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animBg="1"/>
      <p:bldP spid="83"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5" name="Gruppo 24"/>
          <p:cNvGrpSpPr/>
          <p:nvPr/>
        </p:nvGrpSpPr>
        <p:grpSpPr>
          <a:xfrm>
            <a:off x="5036501" y="226568"/>
            <a:ext cx="3788412" cy="5995376"/>
            <a:chOff x="5036501" y="226568"/>
            <a:chExt cx="3788412" cy="5995376"/>
          </a:xfrm>
        </p:grpSpPr>
        <p:grpSp>
          <p:nvGrpSpPr>
            <p:cNvPr id="26" name="Gruppo 38"/>
            <p:cNvGrpSpPr/>
            <p:nvPr/>
          </p:nvGrpSpPr>
          <p:grpSpPr>
            <a:xfrm>
              <a:off x="5359400" y="226568"/>
              <a:ext cx="3465513" cy="5689529"/>
              <a:chOff x="5359400" y="226568"/>
              <a:chExt cx="3465513" cy="5689529"/>
            </a:xfrm>
          </p:grpSpPr>
          <p:grpSp>
            <p:nvGrpSpPr>
              <p:cNvPr id="29" name="Gruppo 11"/>
              <p:cNvGrpSpPr/>
              <p:nvPr/>
            </p:nvGrpSpPr>
            <p:grpSpPr>
              <a:xfrm>
                <a:off x="5720080" y="226568"/>
                <a:ext cx="3104833" cy="5412232"/>
                <a:chOff x="5720080" y="226568"/>
                <a:chExt cx="3104833" cy="5412232"/>
              </a:xfrm>
            </p:grpSpPr>
            <p:grpSp>
              <p:nvGrpSpPr>
                <p:cNvPr id="36" name="Gruppo 9"/>
                <p:cNvGrpSpPr/>
                <p:nvPr/>
              </p:nvGrpSpPr>
              <p:grpSpPr>
                <a:xfrm>
                  <a:off x="5730240" y="226568"/>
                  <a:ext cx="3090291" cy="5391912"/>
                  <a:chOff x="4901184" y="673100"/>
                  <a:chExt cx="3090291" cy="5391912"/>
                </a:xfrm>
              </p:grpSpPr>
              <p:pic>
                <p:nvPicPr>
                  <p:cNvPr id="38" name="Picture 2"/>
                  <p:cNvPicPr>
                    <a:picLocks noChangeAspect="1" noChangeArrowheads="1"/>
                  </p:cNvPicPr>
                  <p:nvPr/>
                </p:nvPicPr>
                <p:blipFill>
                  <a:blip r:embed="rId3" cstate="print"/>
                  <a:srcRect l="11669" t="2338" r="4066" b="11358"/>
                  <a:stretch>
                    <a:fillRect/>
                  </a:stretch>
                </p:blipFill>
                <p:spPr bwMode="auto">
                  <a:xfrm>
                    <a:off x="4901184" y="705295"/>
                    <a:ext cx="3074035" cy="5359717"/>
                  </a:xfrm>
                  <a:prstGeom prst="rect">
                    <a:avLst/>
                  </a:prstGeom>
                  <a:noFill/>
                  <a:ln w="9525">
                    <a:noFill/>
                    <a:miter lim="800000"/>
                    <a:headEnd/>
                    <a:tailEnd/>
                  </a:ln>
                </p:spPr>
              </p:pic>
              <p:sp>
                <p:nvSpPr>
                  <p:cNvPr id="39" name="Figura a mano libera 5"/>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40" name="Connettore 1 39"/>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1" name="CasellaDiTesto 40"/>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42" name="CasellaDiTesto 41"/>
                  <p:cNvSpPr txBox="1"/>
                  <p:nvPr/>
                </p:nvSpPr>
                <p:spPr>
                  <a:xfrm>
                    <a:off x="6809741" y="673100"/>
                    <a:ext cx="1181734" cy="477054"/>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a:p>
                    <a:pPr algn="r"/>
                    <a:r>
                      <a:rPr lang="en-GB" sz="1100" dirty="0">
                        <a:solidFill>
                          <a:schemeClr val="tx1"/>
                        </a:solidFill>
                        <a:latin typeface="Calibri" pitchFamily="34" charset="0"/>
                      </a:rPr>
                      <a:t>(</a:t>
                    </a:r>
                    <a:r>
                      <a:rPr lang="en-GB" sz="1100" dirty="0" err="1">
                        <a:solidFill>
                          <a:schemeClr val="tx1"/>
                        </a:solidFill>
                        <a:latin typeface="Calibri" pitchFamily="34" charset="0"/>
                      </a:rPr>
                      <a:t>vapor</a:t>
                    </a:r>
                    <a:r>
                      <a:rPr lang="en-GB" sz="1100" dirty="0">
                        <a:solidFill>
                          <a:schemeClr val="tx1"/>
                        </a:solidFill>
                        <a:latin typeface="Calibri" pitchFamily="34" charset="0"/>
                      </a:rPr>
                      <a:t> saturated)</a:t>
                    </a:r>
                  </a:p>
                </p:txBody>
              </p:sp>
            </p:grpSp>
            <p:sp>
              <p:nvSpPr>
                <p:cNvPr id="37" name="Rettangolo 36"/>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0" name="CasellaDiTesto 29"/>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31" name="CasellaDiTesto 30"/>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32" name="CasellaDiTesto 31"/>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33" name="CasellaDiTesto 32"/>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34" name="CasellaDiTesto 33"/>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35" name="CasellaDiTesto 34"/>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7" name="CasellaDiTesto 26"/>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8" name="CasellaDiTesto 27"/>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nvGrpSpPr>
          <p:cNvPr id="24" name="Gruppo 23"/>
          <p:cNvGrpSpPr/>
          <p:nvPr/>
        </p:nvGrpSpPr>
        <p:grpSpPr>
          <a:xfrm>
            <a:off x="5036501" y="226568"/>
            <a:ext cx="3790126" cy="5995376"/>
            <a:chOff x="5036501" y="226568"/>
            <a:chExt cx="3790126" cy="5995376"/>
          </a:xfrm>
        </p:grpSpPr>
        <p:grpSp>
          <p:nvGrpSpPr>
            <p:cNvPr id="21" name="Gruppo 20"/>
            <p:cNvGrpSpPr/>
            <p:nvPr/>
          </p:nvGrpSpPr>
          <p:grpSpPr>
            <a:xfrm>
              <a:off x="5359400" y="226568"/>
              <a:ext cx="3467227" cy="5689529"/>
              <a:chOff x="5359400" y="226568"/>
              <a:chExt cx="3467227" cy="5689529"/>
            </a:xfrm>
          </p:grpSpPr>
          <p:grpSp>
            <p:nvGrpSpPr>
              <p:cNvPr id="11" name="Gruppo 10"/>
              <p:cNvGrpSpPr/>
              <p:nvPr/>
            </p:nvGrpSpPr>
            <p:grpSpPr>
              <a:xfrm>
                <a:off x="5720080" y="226568"/>
                <a:ext cx="3106547" cy="5468112"/>
                <a:chOff x="5720080" y="226568"/>
                <a:chExt cx="3106547" cy="5468112"/>
              </a:xfrm>
            </p:grpSpPr>
            <p:grpSp>
              <p:nvGrpSpPr>
                <p:cNvPr id="9" name="Gruppo 8"/>
                <p:cNvGrpSpPr/>
                <p:nvPr/>
              </p:nvGrpSpPr>
              <p:grpSpPr>
                <a:xfrm>
                  <a:off x="5750560" y="226568"/>
                  <a:ext cx="3076067" cy="5468112"/>
                  <a:chOff x="4915408" y="673100"/>
                  <a:chExt cx="3076067" cy="5468112"/>
                </a:xfrm>
              </p:grpSpPr>
              <p:pic>
                <p:nvPicPr>
                  <p:cNvPr id="3074" name="Picture 2"/>
                  <p:cNvPicPr>
                    <a:picLocks noChangeAspect="1" noChangeArrowheads="1"/>
                  </p:cNvPicPr>
                  <p:nvPr/>
                </p:nvPicPr>
                <p:blipFill>
                  <a:blip r:embed="rId4" cstate="print"/>
                  <a:srcRect l="14834" t="2338" r="2961" b="10131"/>
                  <a:stretch>
                    <a:fillRect/>
                  </a:stretch>
                </p:blipFill>
                <p:spPr bwMode="auto">
                  <a:xfrm>
                    <a:off x="4915408" y="705295"/>
                    <a:ext cx="3053715" cy="5435917"/>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8" name="CasellaDiTesto 7"/>
                  <p:cNvSpPr txBox="1"/>
                  <p:nvPr/>
                </p:nvSpPr>
                <p:spPr>
                  <a:xfrm>
                    <a:off x="7021338" y="673100"/>
                    <a:ext cx="970137"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2" name="CasellaDiTesto 21"/>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3" name="CasellaDiTesto 22"/>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sp>
        <p:nvSpPr>
          <p:cNvPr id="47" name="Figura a mano libera 46"/>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CasellaDiTesto 47"/>
          <p:cNvSpPr txBox="1"/>
          <p:nvPr/>
        </p:nvSpPr>
        <p:spPr>
          <a:xfrm rot="2770029">
            <a:off x="7364477" y="4494124"/>
            <a:ext cx="1657057" cy="307777"/>
          </a:xfrm>
          <a:prstGeom prst="rect">
            <a:avLst/>
          </a:prstGeom>
          <a:noFill/>
        </p:spPr>
        <p:txBody>
          <a:bodyPr wrap="none" rtlCol="0">
            <a:spAutoFit/>
          </a:bodyPr>
          <a:lstStyle/>
          <a:p>
            <a:r>
              <a:rPr lang="en-GB" sz="1400" dirty="0">
                <a:solidFill>
                  <a:schemeClr val="tx1"/>
                </a:solidFill>
                <a:latin typeface="Calibri" pitchFamily="34" charset="0"/>
              </a:rPr>
              <a:t>Intraplate geotherm</a:t>
            </a:r>
          </a:p>
        </p:txBody>
      </p:sp>
      <p:sp>
        <p:nvSpPr>
          <p:cNvPr id="49" name="CasellaDiTesto 48"/>
          <p:cNvSpPr txBox="1"/>
          <p:nvPr/>
        </p:nvSpPr>
        <p:spPr>
          <a:xfrm>
            <a:off x="73215" y="1576190"/>
            <a:ext cx="4559354" cy="523220"/>
          </a:xfrm>
          <a:prstGeom prst="rect">
            <a:avLst/>
          </a:prstGeom>
          <a:noFill/>
        </p:spPr>
        <p:txBody>
          <a:bodyPr wrap="square" rtlCol="0">
            <a:spAutoFit/>
          </a:bodyPr>
          <a:lstStyle/>
          <a:p>
            <a:r>
              <a:rPr lang="en-GB" sz="2800" dirty="0">
                <a:solidFill>
                  <a:srgbClr val="FFFF00"/>
                </a:solidFill>
                <a:latin typeface="Calibri" pitchFamily="34" charset="0"/>
              </a:rPr>
              <a:t>0.3 wt% H</a:t>
            </a:r>
            <a:r>
              <a:rPr lang="en-GB" sz="2800" baseline="-25000" dirty="0">
                <a:solidFill>
                  <a:srgbClr val="FFFF00"/>
                </a:solidFill>
                <a:latin typeface="Calibri" pitchFamily="34" charset="0"/>
              </a:rPr>
              <a:t>2</a:t>
            </a:r>
            <a:r>
              <a:rPr lang="en-GB" sz="2800" dirty="0">
                <a:solidFill>
                  <a:srgbClr val="FFFF00"/>
                </a:solidFill>
                <a:latin typeface="Calibri" pitchFamily="34" charset="0"/>
              </a:rPr>
              <a:t>O + 0.5-2.5% CO</a:t>
            </a:r>
            <a:r>
              <a:rPr lang="en-GB" sz="2800" baseline="-25000" dirty="0">
                <a:solidFill>
                  <a:srgbClr val="FFFF00"/>
                </a:solidFill>
                <a:latin typeface="Calibri" pitchFamily="34" charset="0"/>
              </a:rPr>
              <a:t>2</a:t>
            </a:r>
          </a:p>
        </p:txBody>
      </p:sp>
      <p:sp>
        <p:nvSpPr>
          <p:cNvPr id="50" name="CasellaDiTesto 49"/>
          <p:cNvSpPr txBox="1"/>
          <p:nvPr/>
        </p:nvSpPr>
        <p:spPr>
          <a:xfrm>
            <a:off x="67309" y="1992879"/>
            <a:ext cx="4748082" cy="461665"/>
          </a:xfrm>
          <a:prstGeom prst="rect">
            <a:avLst/>
          </a:prstGeom>
          <a:noFill/>
        </p:spPr>
        <p:txBody>
          <a:bodyPr wrap="square" rtlCol="0">
            <a:spAutoFit/>
          </a:bodyPr>
          <a:lstStyle/>
          <a:p>
            <a:r>
              <a:rPr lang="en-GB" sz="2400" dirty="0">
                <a:solidFill>
                  <a:schemeClr val="bg1"/>
                </a:solidFill>
                <a:latin typeface="Calibri" pitchFamily="34" charset="0"/>
              </a:rPr>
              <a:t>(vapour undersaturated conditions)</a:t>
            </a:r>
            <a:endParaRPr lang="en-GB" sz="2400" baseline="-25000" dirty="0">
              <a:solidFill>
                <a:schemeClr val="bg1"/>
              </a:solidFill>
              <a:latin typeface="Calibri" pitchFamily="34" charset="0"/>
            </a:endParaRPr>
          </a:p>
        </p:txBody>
      </p:sp>
      <p:sp>
        <p:nvSpPr>
          <p:cNvPr id="51" name="CasellaDiTesto 50"/>
          <p:cNvSpPr txBox="1"/>
          <p:nvPr/>
        </p:nvSpPr>
        <p:spPr>
          <a:xfrm>
            <a:off x="71438" y="2606336"/>
            <a:ext cx="4616150" cy="2677656"/>
          </a:xfrm>
          <a:prstGeom prst="rect">
            <a:avLst/>
          </a:prstGeom>
          <a:noFill/>
        </p:spPr>
        <p:txBody>
          <a:bodyPr wrap="square" rtlCol="0">
            <a:spAutoFit/>
          </a:bodyPr>
          <a:lstStyle/>
          <a:p>
            <a:r>
              <a:rPr lang="en-GB" sz="2400" dirty="0">
                <a:solidFill>
                  <a:schemeClr val="bg1"/>
                </a:solidFill>
                <a:latin typeface="Calibri" pitchFamily="34" charset="0"/>
              </a:rPr>
              <a:t>Water-rich vapour is present</a:t>
            </a:r>
          </a:p>
          <a:p>
            <a:r>
              <a:rPr lang="en-GB" sz="2400" dirty="0">
                <a:solidFill>
                  <a:schemeClr val="bg1"/>
                </a:solidFill>
                <a:latin typeface="Calibri" pitchFamily="34" charset="0"/>
              </a:rPr>
              <a:t>below the solidus at &gt;3.2 GPa but dissolves in the melt with increasing temperature, as the melt transitions from near-solidus carbonatite to carbonate-bearing hydrous silicate melt.</a:t>
            </a:r>
            <a:endParaRPr lang="en-GB" sz="2400" baseline="-25000" dirty="0">
              <a:solidFill>
                <a:schemeClr val="bg1"/>
              </a:solidFill>
              <a:latin typeface="Calibri" pitchFamily="34" charset="0"/>
            </a:endParaRPr>
          </a:p>
        </p:txBody>
      </p:sp>
      <p:sp>
        <p:nvSpPr>
          <p:cNvPr id="52" name="CasellaDiTesto 51"/>
          <p:cNvSpPr txBox="1"/>
          <p:nvPr/>
        </p:nvSpPr>
        <p:spPr>
          <a:xfrm>
            <a:off x="73215" y="0"/>
            <a:ext cx="4559354"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6" name="CasellaDiTesto 45"/>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3416300" y="266700"/>
            <a:ext cx="5689600" cy="6464300"/>
            <a:chOff x="3416300" y="266700"/>
            <a:chExt cx="5689600" cy="6464300"/>
          </a:xfrm>
        </p:grpSpPr>
        <p:grpSp>
          <p:nvGrpSpPr>
            <p:cNvPr id="10" name="Gruppo 9"/>
            <p:cNvGrpSpPr/>
            <p:nvPr/>
          </p:nvGrpSpPr>
          <p:grpSpPr>
            <a:xfrm>
              <a:off x="3416300" y="266700"/>
              <a:ext cx="5689600" cy="6464300"/>
              <a:chOff x="3416300" y="266700"/>
              <a:chExt cx="5689600" cy="6464300"/>
            </a:xfrm>
          </p:grpSpPr>
          <p:grpSp>
            <p:nvGrpSpPr>
              <p:cNvPr id="9" name="Gruppo 8"/>
              <p:cNvGrpSpPr/>
              <p:nvPr/>
            </p:nvGrpSpPr>
            <p:grpSpPr>
              <a:xfrm>
                <a:off x="3416300" y="266700"/>
                <a:ext cx="5689600" cy="6464300"/>
                <a:chOff x="3416300" y="266700"/>
                <a:chExt cx="5689600" cy="6464300"/>
              </a:xfrm>
            </p:grpSpPr>
            <p:grpSp>
              <p:nvGrpSpPr>
                <p:cNvPr id="8" name="Gruppo 7"/>
                <p:cNvGrpSpPr/>
                <p:nvPr/>
              </p:nvGrpSpPr>
              <p:grpSpPr>
                <a:xfrm>
                  <a:off x="3416300" y="266700"/>
                  <a:ext cx="5689600" cy="6464300"/>
                  <a:chOff x="3416300" y="266700"/>
                  <a:chExt cx="5689600" cy="6464300"/>
                </a:xfrm>
              </p:grpSpPr>
              <p:grpSp>
                <p:nvGrpSpPr>
                  <p:cNvPr id="6" name="Gruppo 5"/>
                  <p:cNvGrpSpPr/>
                  <p:nvPr/>
                </p:nvGrpSpPr>
                <p:grpSpPr>
                  <a:xfrm>
                    <a:off x="3416300" y="266700"/>
                    <a:ext cx="5689600" cy="6464300"/>
                    <a:chOff x="3416300" y="266700"/>
                    <a:chExt cx="5689600" cy="6464300"/>
                  </a:xfrm>
                </p:grpSpPr>
                <p:sp>
                  <p:nvSpPr>
                    <p:cNvPr id="949382" name="Rectangle 134"/>
                    <p:cNvSpPr>
                      <a:spLocks noChangeArrowheads="1"/>
                    </p:cNvSpPr>
                    <p:nvPr/>
                  </p:nvSpPr>
                  <p:spPr bwMode="auto">
                    <a:xfrm>
                      <a:off x="3416300" y="266700"/>
                      <a:ext cx="5689600" cy="64643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949260" name="Freeform 12"/>
                    <p:cNvSpPr>
                      <a:spLocks/>
                    </p:cNvSpPr>
                    <p:nvPr/>
                  </p:nvSpPr>
                  <p:spPr bwMode="auto">
                    <a:xfrm>
                      <a:off x="4216400" y="1536700"/>
                      <a:ext cx="3898900" cy="4914900"/>
                    </a:xfrm>
                    <a:custGeom>
                      <a:avLst/>
                      <a:gdLst/>
                      <a:ahLst/>
                      <a:cxnLst>
                        <a:cxn ang="0">
                          <a:pos x="0" y="0"/>
                        </a:cxn>
                        <a:cxn ang="0">
                          <a:pos x="0" y="3096"/>
                        </a:cxn>
                        <a:cxn ang="0">
                          <a:pos x="2456" y="3096"/>
                        </a:cxn>
                        <a:cxn ang="0">
                          <a:pos x="1704" y="1552"/>
                        </a:cxn>
                        <a:cxn ang="0">
                          <a:pos x="1232" y="648"/>
                        </a:cxn>
                        <a:cxn ang="0">
                          <a:pos x="464" y="24"/>
                        </a:cxn>
                        <a:cxn ang="0">
                          <a:pos x="0" y="0"/>
                        </a:cxn>
                      </a:cxnLst>
                      <a:rect l="0" t="0" r="r" b="b"/>
                      <a:pathLst>
                        <a:path w="2456" h="3096">
                          <a:moveTo>
                            <a:pt x="0" y="0"/>
                          </a:moveTo>
                          <a:lnTo>
                            <a:pt x="0" y="3096"/>
                          </a:lnTo>
                          <a:lnTo>
                            <a:pt x="2456" y="3096"/>
                          </a:lnTo>
                          <a:lnTo>
                            <a:pt x="1704" y="1552"/>
                          </a:lnTo>
                          <a:lnTo>
                            <a:pt x="1232" y="648"/>
                          </a:lnTo>
                          <a:lnTo>
                            <a:pt x="464" y="24"/>
                          </a:lnTo>
                          <a:lnTo>
                            <a:pt x="0" y="0"/>
                          </a:lnTo>
                          <a:close/>
                        </a:path>
                      </a:pathLst>
                    </a:custGeom>
                    <a:solidFill>
                      <a:srgbClr val="FF66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49259" name="Freeform 11"/>
                    <p:cNvSpPr>
                      <a:spLocks/>
                    </p:cNvSpPr>
                    <p:nvPr/>
                  </p:nvSpPr>
                  <p:spPr bwMode="auto">
                    <a:xfrm>
                      <a:off x="4206875" y="1206500"/>
                      <a:ext cx="4194175" cy="5232400"/>
                    </a:xfrm>
                    <a:custGeom>
                      <a:avLst/>
                      <a:gdLst/>
                      <a:ahLst/>
                      <a:cxnLst>
                        <a:cxn ang="0">
                          <a:pos x="14" y="258"/>
                        </a:cxn>
                        <a:cxn ang="0">
                          <a:pos x="326" y="358"/>
                        </a:cxn>
                        <a:cxn ang="0">
                          <a:pos x="870" y="618"/>
                        </a:cxn>
                        <a:cxn ang="0">
                          <a:pos x="1278" y="1094"/>
                        </a:cxn>
                        <a:cxn ang="0">
                          <a:pos x="1432" y="1650"/>
                        </a:cxn>
                        <a:cxn ang="0">
                          <a:pos x="1480" y="1692"/>
                        </a:cxn>
                        <a:cxn ang="0">
                          <a:pos x="1654" y="1906"/>
                        </a:cxn>
                        <a:cxn ang="0">
                          <a:pos x="1726" y="2120"/>
                        </a:cxn>
                        <a:cxn ang="0">
                          <a:pos x="1740" y="2280"/>
                        </a:cxn>
                        <a:cxn ang="0">
                          <a:pos x="1802" y="2370"/>
                        </a:cxn>
                        <a:cxn ang="0">
                          <a:pos x="1872" y="2596"/>
                        </a:cxn>
                        <a:cxn ang="0">
                          <a:pos x="2166" y="3000"/>
                        </a:cxn>
                        <a:cxn ang="0">
                          <a:pos x="2382" y="3290"/>
                        </a:cxn>
                        <a:cxn ang="0">
                          <a:pos x="2642" y="3294"/>
                        </a:cxn>
                        <a:cxn ang="0">
                          <a:pos x="2624" y="3138"/>
                        </a:cxn>
                        <a:cxn ang="0">
                          <a:pos x="1682" y="1518"/>
                        </a:cxn>
                        <a:cxn ang="0">
                          <a:pos x="1430" y="498"/>
                        </a:cxn>
                        <a:cxn ang="0">
                          <a:pos x="698" y="6"/>
                        </a:cxn>
                        <a:cxn ang="0">
                          <a:pos x="2" y="6"/>
                        </a:cxn>
                        <a:cxn ang="0">
                          <a:pos x="14" y="258"/>
                        </a:cxn>
                      </a:cxnLst>
                      <a:rect l="0" t="0" r="r" b="b"/>
                      <a:pathLst>
                        <a:path w="2642" h="3296">
                          <a:moveTo>
                            <a:pt x="14" y="258"/>
                          </a:moveTo>
                          <a:cubicBezTo>
                            <a:pt x="20" y="260"/>
                            <a:pt x="184" y="300"/>
                            <a:pt x="326" y="358"/>
                          </a:cubicBezTo>
                          <a:cubicBezTo>
                            <a:pt x="469" y="418"/>
                            <a:pt x="711" y="495"/>
                            <a:pt x="870" y="618"/>
                          </a:cubicBezTo>
                          <a:cubicBezTo>
                            <a:pt x="1029" y="741"/>
                            <a:pt x="1184" y="922"/>
                            <a:pt x="1278" y="1094"/>
                          </a:cubicBezTo>
                          <a:cubicBezTo>
                            <a:pt x="1372" y="1266"/>
                            <a:pt x="1398" y="1550"/>
                            <a:pt x="1432" y="1650"/>
                          </a:cubicBezTo>
                          <a:cubicBezTo>
                            <a:pt x="1466" y="1750"/>
                            <a:pt x="1443" y="1649"/>
                            <a:pt x="1480" y="1692"/>
                          </a:cubicBezTo>
                          <a:cubicBezTo>
                            <a:pt x="1517" y="1735"/>
                            <a:pt x="1613" y="1835"/>
                            <a:pt x="1654" y="1906"/>
                          </a:cubicBezTo>
                          <a:cubicBezTo>
                            <a:pt x="1695" y="1977"/>
                            <a:pt x="1712" y="2058"/>
                            <a:pt x="1726" y="2120"/>
                          </a:cubicBezTo>
                          <a:cubicBezTo>
                            <a:pt x="1740" y="2182"/>
                            <a:pt x="1727" y="2238"/>
                            <a:pt x="1740" y="2280"/>
                          </a:cubicBezTo>
                          <a:cubicBezTo>
                            <a:pt x="1753" y="2322"/>
                            <a:pt x="1780" y="2317"/>
                            <a:pt x="1802" y="2370"/>
                          </a:cubicBezTo>
                          <a:cubicBezTo>
                            <a:pt x="1824" y="2423"/>
                            <a:pt x="1811" y="2491"/>
                            <a:pt x="1872" y="2596"/>
                          </a:cubicBezTo>
                          <a:cubicBezTo>
                            <a:pt x="1933" y="2701"/>
                            <a:pt x="2081" y="2884"/>
                            <a:pt x="2166" y="3000"/>
                          </a:cubicBezTo>
                          <a:cubicBezTo>
                            <a:pt x="2251" y="3116"/>
                            <a:pt x="2303" y="3241"/>
                            <a:pt x="2382" y="3290"/>
                          </a:cubicBezTo>
                          <a:cubicBezTo>
                            <a:pt x="2414" y="3290"/>
                            <a:pt x="2642" y="3292"/>
                            <a:pt x="2642" y="3294"/>
                          </a:cubicBezTo>
                          <a:cubicBezTo>
                            <a:pt x="2642" y="3296"/>
                            <a:pt x="2638" y="3144"/>
                            <a:pt x="2624" y="3138"/>
                          </a:cubicBezTo>
                          <a:cubicBezTo>
                            <a:pt x="2610" y="3132"/>
                            <a:pt x="1881" y="1958"/>
                            <a:pt x="1682" y="1518"/>
                          </a:cubicBezTo>
                          <a:cubicBezTo>
                            <a:pt x="1483" y="1078"/>
                            <a:pt x="1594" y="750"/>
                            <a:pt x="1430" y="498"/>
                          </a:cubicBezTo>
                          <a:cubicBezTo>
                            <a:pt x="1266" y="246"/>
                            <a:pt x="694" y="12"/>
                            <a:pt x="698" y="6"/>
                          </a:cubicBezTo>
                          <a:cubicBezTo>
                            <a:pt x="702" y="0"/>
                            <a:pt x="4" y="8"/>
                            <a:pt x="2" y="6"/>
                          </a:cubicBezTo>
                          <a:cubicBezTo>
                            <a:pt x="0" y="4"/>
                            <a:pt x="8" y="256"/>
                            <a:pt x="14" y="258"/>
                          </a:cubicBezTo>
                          <a:close/>
                        </a:path>
                      </a:pathLst>
                    </a:custGeom>
                    <a:solidFill>
                      <a:srgbClr val="FF3399"/>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949258" name="Freeform 10"/>
                    <p:cNvSpPr>
                      <a:spLocks/>
                    </p:cNvSpPr>
                    <p:nvPr/>
                  </p:nvSpPr>
                  <p:spPr bwMode="auto">
                    <a:xfrm>
                      <a:off x="4751902" y="1125538"/>
                      <a:ext cx="3684184" cy="5249804"/>
                    </a:xfrm>
                    <a:custGeom>
                      <a:avLst/>
                      <a:gdLst>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0070"/>
                        <a:gd name="connsiteY0" fmla="*/ 1531 h 11407"/>
                        <a:gd name="connsiteX1" fmla="*/ 139 w 10070"/>
                        <a:gd name="connsiteY1" fmla="*/ 1531 h 11407"/>
                        <a:gd name="connsiteX2" fmla="*/ 348 w 10070"/>
                        <a:gd name="connsiteY2" fmla="*/ 1604 h 11407"/>
                        <a:gd name="connsiteX3" fmla="*/ 2229 w 10070"/>
                        <a:gd name="connsiteY3" fmla="*/ 2785 h 11407"/>
                        <a:gd name="connsiteX4" fmla="*/ 4199 w 10070"/>
                        <a:gd name="connsiteY4" fmla="*/ 4783 h 11407"/>
                        <a:gd name="connsiteX5" fmla="*/ 4945 w 10070"/>
                        <a:gd name="connsiteY5" fmla="*/ 6272 h 11407"/>
                        <a:gd name="connsiteX6" fmla="*/ 5363 w 10070"/>
                        <a:gd name="connsiteY6" fmla="*/ 6599 h 11407"/>
                        <a:gd name="connsiteX7" fmla="*/ 7005 w 10070"/>
                        <a:gd name="connsiteY7" fmla="*/ 8598 h 11407"/>
                        <a:gd name="connsiteX8" fmla="*/ 8856 w 10070"/>
                        <a:gd name="connsiteY8" fmla="*/ 10269 h 11407"/>
                        <a:gd name="connsiteX9" fmla="*/ 9463 w 10070"/>
                        <a:gd name="connsiteY9" fmla="*/ 10668 h 11407"/>
                        <a:gd name="connsiteX10" fmla="*/ 9970 w 10070"/>
                        <a:gd name="connsiteY10" fmla="*/ 10717 h 11407"/>
                        <a:gd name="connsiteX11" fmla="*/ 9900 w 10070"/>
                        <a:gd name="connsiteY11" fmla="*/ 1531 h 11407"/>
                        <a:gd name="connsiteX0" fmla="*/ 11423 w 11533"/>
                        <a:gd name="connsiteY0" fmla="*/ 1531 h 11407"/>
                        <a:gd name="connsiteX1" fmla="*/ 1602 w 11533"/>
                        <a:gd name="connsiteY1" fmla="*/ 1531 h 11407"/>
                        <a:gd name="connsiteX2" fmla="*/ 1811 w 11533"/>
                        <a:gd name="connsiteY2" fmla="*/ 1604 h 11407"/>
                        <a:gd name="connsiteX3" fmla="*/ 3692 w 11533"/>
                        <a:gd name="connsiteY3" fmla="*/ 2785 h 11407"/>
                        <a:gd name="connsiteX4" fmla="*/ 5662 w 11533"/>
                        <a:gd name="connsiteY4" fmla="*/ 4783 h 11407"/>
                        <a:gd name="connsiteX5" fmla="*/ 6408 w 11533"/>
                        <a:gd name="connsiteY5" fmla="*/ 6272 h 11407"/>
                        <a:gd name="connsiteX6" fmla="*/ 6826 w 11533"/>
                        <a:gd name="connsiteY6" fmla="*/ 6599 h 11407"/>
                        <a:gd name="connsiteX7" fmla="*/ 8468 w 11533"/>
                        <a:gd name="connsiteY7" fmla="*/ 8598 h 11407"/>
                        <a:gd name="connsiteX8" fmla="*/ 10319 w 11533"/>
                        <a:gd name="connsiteY8" fmla="*/ 10269 h 11407"/>
                        <a:gd name="connsiteX9" fmla="*/ 10926 w 11533"/>
                        <a:gd name="connsiteY9" fmla="*/ 10668 h 11407"/>
                        <a:gd name="connsiteX10" fmla="*/ 11433 w 11533"/>
                        <a:gd name="connsiteY10" fmla="*/ 10717 h 11407"/>
                        <a:gd name="connsiteX11" fmla="*/ 11423 w 11533"/>
                        <a:gd name="connsiteY11" fmla="*/ 1531 h 11407"/>
                        <a:gd name="connsiteX0" fmla="*/ 11423 w 11533"/>
                        <a:gd name="connsiteY0" fmla="*/ 136 h 10012"/>
                        <a:gd name="connsiteX1" fmla="*/ 1602 w 11533"/>
                        <a:gd name="connsiteY1" fmla="*/ 136 h 10012"/>
                        <a:gd name="connsiteX2" fmla="*/ 1811 w 11533"/>
                        <a:gd name="connsiteY2" fmla="*/ 209 h 10012"/>
                        <a:gd name="connsiteX3" fmla="*/ 3692 w 11533"/>
                        <a:gd name="connsiteY3" fmla="*/ 1390 h 10012"/>
                        <a:gd name="connsiteX4" fmla="*/ 5662 w 11533"/>
                        <a:gd name="connsiteY4" fmla="*/ 3388 h 10012"/>
                        <a:gd name="connsiteX5" fmla="*/ 6408 w 11533"/>
                        <a:gd name="connsiteY5" fmla="*/ 4877 h 10012"/>
                        <a:gd name="connsiteX6" fmla="*/ 6826 w 11533"/>
                        <a:gd name="connsiteY6" fmla="*/ 5204 h 10012"/>
                        <a:gd name="connsiteX7" fmla="*/ 8468 w 11533"/>
                        <a:gd name="connsiteY7" fmla="*/ 7203 h 10012"/>
                        <a:gd name="connsiteX8" fmla="*/ 10319 w 11533"/>
                        <a:gd name="connsiteY8" fmla="*/ 8874 h 10012"/>
                        <a:gd name="connsiteX9" fmla="*/ 10926 w 11533"/>
                        <a:gd name="connsiteY9" fmla="*/ 9273 h 10012"/>
                        <a:gd name="connsiteX10" fmla="*/ 11433 w 11533"/>
                        <a:gd name="connsiteY10" fmla="*/ 9322 h 10012"/>
                        <a:gd name="connsiteX11" fmla="*/ 11423 w 11533"/>
                        <a:gd name="connsiteY11" fmla="*/ 136 h 10012"/>
                        <a:gd name="connsiteX0" fmla="*/ 11436 w 11546"/>
                        <a:gd name="connsiteY0" fmla="*/ 130 h 10006"/>
                        <a:gd name="connsiteX1" fmla="*/ 1615 w 11546"/>
                        <a:gd name="connsiteY1" fmla="*/ 130 h 10006"/>
                        <a:gd name="connsiteX2" fmla="*/ 1744 w 11546"/>
                        <a:gd name="connsiteY2" fmla="*/ 209 h 10006"/>
                        <a:gd name="connsiteX3" fmla="*/ 3705 w 11546"/>
                        <a:gd name="connsiteY3" fmla="*/ 1384 h 10006"/>
                        <a:gd name="connsiteX4" fmla="*/ 5675 w 11546"/>
                        <a:gd name="connsiteY4" fmla="*/ 3382 h 10006"/>
                        <a:gd name="connsiteX5" fmla="*/ 6421 w 11546"/>
                        <a:gd name="connsiteY5" fmla="*/ 4871 h 10006"/>
                        <a:gd name="connsiteX6" fmla="*/ 6839 w 11546"/>
                        <a:gd name="connsiteY6" fmla="*/ 5198 h 10006"/>
                        <a:gd name="connsiteX7" fmla="*/ 8481 w 11546"/>
                        <a:gd name="connsiteY7" fmla="*/ 7197 h 10006"/>
                        <a:gd name="connsiteX8" fmla="*/ 10332 w 11546"/>
                        <a:gd name="connsiteY8" fmla="*/ 8868 h 10006"/>
                        <a:gd name="connsiteX9" fmla="*/ 10939 w 11546"/>
                        <a:gd name="connsiteY9" fmla="*/ 9267 h 10006"/>
                        <a:gd name="connsiteX10" fmla="*/ 11446 w 11546"/>
                        <a:gd name="connsiteY10" fmla="*/ 9316 h 10006"/>
                        <a:gd name="connsiteX11" fmla="*/ 11436 w 11546"/>
                        <a:gd name="connsiteY11" fmla="*/ 130 h 10006"/>
                        <a:gd name="connsiteX0" fmla="*/ 11436 w 11546"/>
                        <a:gd name="connsiteY0" fmla="*/ 136 h 10012"/>
                        <a:gd name="connsiteX1" fmla="*/ 1615 w 11546"/>
                        <a:gd name="connsiteY1" fmla="*/ 136 h 10012"/>
                        <a:gd name="connsiteX2" fmla="*/ 1744 w 11546"/>
                        <a:gd name="connsiteY2" fmla="*/ 215 h 10012"/>
                        <a:gd name="connsiteX3" fmla="*/ 3775 w 11546"/>
                        <a:gd name="connsiteY3" fmla="*/ 1426 h 10012"/>
                        <a:gd name="connsiteX4" fmla="*/ 5675 w 11546"/>
                        <a:gd name="connsiteY4" fmla="*/ 3388 h 10012"/>
                        <a:gd name="connsiteX5" fmla="*/ 6421 w 11546"/>
                        <a:gd name="connsiteY5" fmla="*/ 4877 h 10012"/>
                        <a:gd name="connsiteX6" fmla="*/ 6839 w 11546"/>
                        <a:gd name="connsiteY6" fmla="*/ 5204 h 10012"/>
                        <a:gd name="connsiteX7" fmla="*/ 8481 w 11546"/>
                        <a:gd name="connsiteY7" fmla="*/ 7203 h 10012"/>
                        <a:gd name="connsiteX8" fmla="*/ 10332 w 11546"/>
                        <a:gd name="connsiteY8" fmla="*/ 8874 h 10012"/>
                        <a:gd name="connsiteX9" fmla="*/ 10939 w 11546"/>
                        <a:gd name="connsiteY9" fmla="*/ 9273 h 10012"/>
                        <a:gd name="connsiteX10" fmla="*/ 11446 w 11546"/>
                        <a:gd name="connsiteY10" fmla="*/ 9322 h 10012"/>
                        <a:gd name="connsiteX11" fmla="*/ 11436 w 11546"/>
                        <a:gd name="connsiteY11" fmla="*/ 136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46" h="10012">
                          <a:moveTo>
                            <a:pt x="11436" y="136"/>
                          </a:moveTo>
                          <a:cubicBezTo>
                            <a:pt x="11440" y="149"/>
                            <a:pt x="3230" y="123"/>
                            <a:pt x="1615" y="136"/>
                          </a:cubicBezTo>
                          <a:cubicBezTo>
                            <a:pt x="0" y="149"/>
                            <a:pt x="1384" y="0"/>
                            <a:pt x="1744" y="215"/>
                          </a:cubicBezTo>
                          <a:cubicBezTo>
                            <a:pt x="2104" y="430"/>
                            <a:pt x="3120" y="897"/>
                            <a:pt x="3775" y="1426"/>
                          </a:cubicBezTo>
                          <a:cubicBezTo>
                            <a:pt x="4430" y="1955"/>
                            <a:pt x="5234" y="2813"/>
                            <a:pt x="5675" y="3388"/>
                          </a:cubicBezTo>
                          <a:cubicBezTo>
                            <a:pt x="6116" y="3963"/>
                            <a:pt x="6227" y="4575"/>
                            <a:pt x="6421" y="4877"/>
                          </a:cubicBezTo>
                          <a:cubicBezTo>
                            <a:pt x="6615" y="5180"/>
                            <a:pt x="6496" y="4817"/>
                            <a:pt x="6839" y="5204"/>
                          </a:cubicBezTo>
                          <a:cubicBezTo>
                            <a:pt x="7182" y="5592"/>
                            <a:pt x="7899" y="6591"/>
                            <a:pt x="8481" y="7203"/>
                          </a:cubicBezTo>
                          <a:cubicBezTo>
                            <a:pt x="9063" y="7814"/>
                            <a:pt x="9924" y="8529"/>
                            <a:pt x="10332" y="8874"/>
                          </a:cubicBezTo>
                          <a:cubicBezTo>
                            <a:pt x="10740" y="9219"/>
                            <a:pt x="10753" y="9198"/>
                            <a:pt x="10939" y="9273"/>
                          </a:cubicBezTo>
                          <a:cubicBezTo>
                            <a:pt x="11125" y="9348"/>
                            <a:pt x="11546" y="10012"/>
                            <a:pt x="11446" y="9322"/>
                          </a:cubicBezTo>
                          <a:cubicBezTo>
                            <a:pt x="11456" y="9297"/>
                            <a:pt x="11443" y="159"/>
                            <a:pt x="11436" y="136"/>
                          </a:cubicBezTo>
                          <a:close/>
                        </a:path>
                      </a:pathLst>
                    </a:custGeom>
                    <a:solidFill>
                      <a:srgbClr val="FFFF00"/>
                    </a:solidFill>
                    <a:ln w="952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949276" name="Rectangle 28"/>
                    <p:cNvSpPr>
                      <a:spLocks noChangeArrowheads="1"/>
                    </p:cNvSpPr>
                    <p:nvPr/>
                  </p:nvSpPr>
                  <p:spPr bwMode="auto">
                    <a:xfrm>
                      <a:off x="4229100" y="1193800"/>
                      <a:ext cx="4178300" cy="5232400"/>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3" name="Gruppo 2"/>
                    <p:cNvGrpSpPr/>
                    <p:nvPr/>
                  </p:nvGrpSpPr>
                  <p:grpSpPr>
                    <a:xfrm>
                      <a:off x="3433118" y="330200"/>
                      <a:ext cx="5506831" cy="4584920"/>
                      <a:chOff x="3433118" y="330200"/>
                      <a:chExt cx="5506831" cy="4584920"/>
                    </a:xfrm>
                  </p:grpSpPr>
                  <p:sp>
                    <p:nvSpPr>
                      <p:cNvPr id="949349" name="Line 101"/>
                      <p:cNvSpPr>
                        <a:spLocks noChangeShapeType="1"/>
                      </p:cNvSpPr>
                      <p:nvPr/>
                    </p:nvSpPr>
                    <p:spPr bwMode="auto">
                      <a:xfrm>
                        <a:off x="4233863" y="34829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61" name="Freeform 13"/>
                      <p:cNvSpPr>
                        <a:spLocks/>
                      </p:cNvSpPr>
                      <p:nvPr/>
                    </p:nvSpPr>
                    <p:spPr bwMode="auto">
                      <a:xfrm>
                        <a:off x="4250073" y="3471052"/>
                        <a:ext cx="2226927" cy="407211"/>
                      </a:xfrm>
                      <a:custGeom>
                        <a:avLst/>
                        <a:gdLst>
                          <a:gd name="connsiteX0" fmla="*/ 0 w 10000"/>
                          <a:gd name="connsiteY0" fmla="*/ 0 h 10000"/>
                          <a:gd name="connsiteX1" fmla="*/ 147 w 10000"/>
                          <a:gd name="connsiteY1" fmla="*/ 2931 h 10000"/>
                          <a:gd name="connsiteX2" fmla="*/ 10000 w 10000"/>
                          <a:gd name="connsiteY2" fmla="*/ 10000 h 10000"/>
                          <a:gd name="connsiteX3" fmla="*/ 0 w 10000"/>
                          <a:gd name="connsiteY3" fmla="*/ 0 h 10000"/>
                          <a:gd name="connsiteX0" fmla="*/ 11 w 9853"/>
                          <a:gd name="connsiteY0" fmla="*/ 0 h 9828"/>
                          <a:gd name="connsiteX1" fmla="*/ 0 w 9853"/>
                          <a:gd name="connsiteY1" fmla="*/ 2759 h 9828"/>
                          <a:gd name="connsiteX2" fmla="*/ 9853 w 9853"/>
                          <a:gd name="connsiteY2" fmla="*/ 9828 h 9828"/>
                          <a:gd name="connsiteX3" fmla="*/ 11 w 9853"/>
                          <a:gd name="connsiteY3" fmla="*/ 0 h 9828"/>
                          <a:gd name="connsiteX0" fmla="*/ 2 w 9991"/>
                          <a:gd name="connsiteY0" fmla="*/ 0 h 10000"/>
                          <a:gd name="connsiteX1" fmla="*/ 2 w 9991"/>
                          <a:gd name="connsiteY1" fmla="*/ 2807 h 10000"/>
                          <a:gd name="connsiteX2" fmla="*/ 9991 w 9991"/>
                          <a:gd name="connsiteY2" fmla="*/ 10000 h 10000"/>
                          <a:gd name="connsiteX3" fmla="*/ 2 w 9991"/>
                          <a:gd name="connsiteY3" fmla="*/ 0 h 10000"/>
                        </a:gdLst>
                        <a:ahLst/>
                        <a:cxnLst>
                          <a:cxn ang="0">
                            <a:pos x="connsiteX0" y="connsiteY0"/>
                          </a:cxn>
                          <a:cxn ang="0">
                            <a:pos x="connsiteX1" y="connsiteY1"/>
                          </a:cxn>
                          <a:cxn ang="0">
                            <a:pos x="connsiteX2" y="connsiteY2"/>
                          </a:cxn>
                          <a:cxn ang="0">
                            <a:pos x="connsiteX3" y="connsiteY3"/>
                          </a:cxn>
                        </a:cxnLst>
                        <a:rect l="l" t="t" r="r" b="b"/>
                        <a:pathLst>
                          <a:path w="9991" h="10000">
                            <a:moveTo>
                              <a:pt x="2" y="0"/>
                            </a:moveTo>
                            <a:cubicBezTo>
                              <a:pt x="-2" y="936"/>
                              <a:pt x="6" y="1871"/>
                              <a:pt x="2" y="2807"/>
                            </a:cubicBezTo>
                            <a:lnTo>
                              <a:pt x="9991" y="10000"/>
                            </a:lnTo>
                            <a:lnTo>
                              <a:pt x="2"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278" name="Text Box 16"/>
                      <p:cNvSpPr txBox="1">
                        <a:spLocks noChangeArrowheads="1"/>
                      </p:cNvSpPr>
                      <p:nvPr/>
                    </p:nvSpPr>
                    <p:spPr bwMode="auto">
                      <a:xfrm>
                        <a:off x="4383088" y="2428875"/>
                        <a:ext cx="1465722" cy="830997"/>
                      </a:xfrm>
                      <a:prstGeom prst="rect">
                        <a:avLst/>
                      </a:prstGeom>
                      <a:noFill/>
                      <a:ln w="9525" algn="ctr">
                        <a:noFill/>
                        <a:miter lim="800000"/>
                        <a:headEnd/>
                        <a:tailEnd/>
                      </a:ln>
                    </p:spPr>
                    <p:txBody>
                      <a:bodyPr wrap="none">
                        <a:spAutoFit/>
                      </a:bodyPr>
                      <a:lstStyle/>
                      <a:p>
                        <a:r>
                          <a:rPr lang="en-GB" sz="2400" dirty="0">
                            <a:solidFill>
                              <a:schemeClr val="tx1"/>
                            </a:solidFill>
                            <a:effectLst/>
                            <a:latin typeface="Calibri" pitchFamily="34" charset="0"/>
                          </a:rPr>
                          <a:t>Ol + Opx +</a:t>
                        </a:r>
                      </a:p>
                      <a:p>
                        <a:r>
                          <a:rPr lang="en-GB" sz="2400" dirty="0">
                            <a:solidFill>
                              <a:schemeClr val="tx1"/>
                            </a:solidFill>
                            <a:effectLst/>
                            <a:latin typeface="Calibri" pitchFamily="34" charset="0"/>
                          </a:rPr>
                          <a:t>Cpx + </a:t>
                        </a:r>
                        <a:r>
                          <a:rPr lang="en-GB" sz="2400" dirty="0" err="1">
                            <a:solidFill>
                              <a:schemeClr val="tx1"/>
                            </a:solidFill>
                            <a:effectLst/>
                            <a:latin typeface="Calibri" pitchFamily="34" charset="0"/>
                          </a:rPr>
                          <a:t>Gt</a:t>
                        </a:r>
                        <a:endParaRPr lang="en-GB" sz="2400" dirty="0">
                          <a:solidFill>
                            <a:schemeClr val="tx1"/>
                          </a:solidFill>
                          <a:effectLst/>
                          <a:latin typeface="Calibri" pitchFamily="34" charset="0"/>
                        </a:endParaRPr>
                      </a:p>
                    </p:txBody>
                  </p:sp>
                  <p:sp>
                    <p:nvSpPr>
                      <p:cNvPr id="11279" name="Text Box 17"/>
                      <p:cNvSpPr txBox="1">
                        <a:spLocks noChangeArrowheads="1"/>
                      </p:cNvSpPr>
                      <p:nvPr/>
                    </p:nvSpPr>
                    <p:spPr bwMode="auto">
                      <a:xfrm>
                        <a:off x="4924425" y="3271838"/>
                        <a:ext cx="346570" cy="400110"/>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a</a:t>
                        </a:r>
                      </a:p>
                    </p:txBody>
                  </p:sp>
                  <p:sp>
                    <p:nvSpPr>
                      <p:cNvPr id="11280" name="Text Box 18"/>
                      <p:cNvSpPr txBox="1">
                        <a:spLocks noChangeArrowheads="1"/>
                      </p:cNvSpPr>
                      <p:nvPr/>
                    </p:nvSpPr>
                    <p:spPr bwMode="auto">
                      <a:xfrm>
                        <a:off x="4937125" y="3602038"/>
                        <a:ext cx="323850" cy="396875"/>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b</a:t>
                        </a:r>
                      </a:p>
                    </p:txBody>
                  </p:sp>
                  <p:sp>
                    <p:nvSpPr>
                      <p:cNvPr id="11281" name="Text Box 19"/>
                      <p:cNvSpPr txBox="1">
                        <a:spLocks noChangeArrowheads="1"/>
                      </p:cNvSpPr>
                      <p:nvPr/>
                    </p:nvSpPr>
                    <p:spPr bwMode="auto">
                      <a:xfrm>
                        <a:off x="5006975" y="4005263"/>
                        <a:ext cx="323850" cy="396875"/>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b</a:t>
                        </a:r>
                      </a:p>
                    </p:txBody>
                  </p:sp>
                  <p:sp>
                    <p:nvSpPr>
                      <p:cNvPr id="11282" name="Text Box 20"/>
                      <p:cNvSpPr txBox="1">
                        <a:spLocks noChangeArrowheads="1"/>
                      </p:cNvSpPr>
                      <p:nvPr/>
                    </p:nvSpPr>
                    <p:spPr bwMode="auto">
                      <a:xfrm>
                        <a:off x="4733925" y="4300538"/>
                        <a:ext cx="290464" cy="400110"/>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g</a:t>
                        </a:r>
                      </a:p>
                    </p:txBody>
                  </p:sp>
                  <p:sp>
                    <p:nvSpPr>
                      <p:cNvPr id="949269" name="Line 21"/>
                      <p:cNvSpPr>
                        <a:spLocks noChangeShapeType="1"/>
                      </p:cNvSpPr>
                      <p:nvPr/>
                    </p:nvSpPr>
                    <p:spPr bwMode="auto">
                      <a:xfrm flipV="1">
                        <a:off x="4356100" y="3873500"/>
                        <a:ext cx="2108200" cy="355600"/>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949262" name="Freeform 14"/>
                      <p:cNvSpPr>
                        <a:spLocks/>
                      </p:cNvSpPr>
                      <p:nvPr/>
                    </p:nvSpPr>
                    <p:spPr bwMode="auto">
                      <a:xfrm>
                        <a:off x="4248167" y="4142608"/>
                        <a:ext cx="2705084" cy="673867"/>
                      </a:xfrm>
                      <a:custGeom>
                        <a:avLst/>
                        <a:gdLst>
                          <a:gd name="connsiteX0" fmla="*/ 0 w 10000"/>
                          <a:gd name="connsiteY0" fmla="*/ 0 h 10000"/>
                          <a:gd name="connsiteX1" fmla="*/ 113 w 10000"/>
                          <a:gd name="connsiteY1" fmla="*/ 2952 h 10000"/>
                          <a:gd name="connsiteX2" fmla="*/ 10000 w 10000"/>
                          <a:gd name="connsiteY2" fmla="*/ 10000 h 10000"/>
                          <a:gd name="connsiteX3" fmla="*/ 0 w 10000"/>
                          <a:gd name="connsiteY3" fmla="*/ 0 h 10000"/>
                          <a:gd name="connsiteX0" fmla="*/ 27 w 9897"/>
                          <a:gd name="connsiteY0" fmla="*/ 0 h 9826"/>
                          <a:gd name="connsiteX1" fmla="*/ 10 w 9897"/>
                          <a:gd name="connsiteY1" fmla="*/ 2778 h 9826"/>
                          <a:gd name="connsiteX2" fmla="*/ 9897 w 9897"/>
                          <a:gd name="connsiteY2" fmla="*/ 9826 h 9826"/>
                          <a:gd name="connsiteX3" fmla="*/ 27 w 9897"/>
                          <a:gd name="connsiteY3" fmla="*/ 0 h 9826"/>
                          <a:gd name="connsiteX0" fmla="*/ 17 w 9990"/>
                          <a:gd name="connsiteY0" fmla="*/ 0 h 10000"/>
                          <a:gd name="connsiteX1" fmla="*/ 0 w 9990"/>
                          <a:gd name="connsiteY1" fmla="*/ 2827 h 10000"/>
                          <a:gd name="connsiteX2" fmla="*/ 9990 w 9990"/>
                          <a:gd name="connsiteY2" fmla="*/ 10000 h 10000"/>
                          <a:gd name="connsiteX3" fmla="*/ 17 w 9990"/>
                          <a:gd name="connsiteY3" fmla="*/ 0 h 10000"/>
                          <a:gd name="connsiteX0" fmla="*/ 8 w 9991"/>
                          <a:gd name="connsiteY0" fmla="*/ 0 h 10000"/>
                          <a:gd name="connsiteX1" fmla="*/ 0 w 9991"/>
                          <a:gd name="connsiteY1" fmla="*/ 2827 h 10000"/>
                          <a:gd name="connsiteX2" fmla="*/ 9991 w 9991"/>
                          <a:gd name="connsiteY2" fmla="*/ 10000 h 10000"/>
                          <a:gd name="connsiteX3" fmla="*/ 8 w 9991"/>
                          <a:gd name="connsiteY3" fmla="*/ 0 h 10000"/>
                        </a:gdLst>
                        <a:ahLst/>
                        <a:cxnLst>
                          <a:cxn ang="0">
                            <a:pos x="connsiteX0" y="connsiteY0"/>
                          </a:cxn>
                          <a:cxn ang="0">
                            <a:pos x="connsiteX1" y="connsiteY1"/>
                          </a:cxn>
                          <a:cxn ang="0">
                            <a:pos x="connsiteX2" y="connsiteY2"/>
                          </a:cxn>
                          <a:cxn ang="0">
                            <a:pos x="connsiteX3" y="connsiteY3"/>
                          </a:cxn>
                        </a:cxnLst>
                        <a:rect l="l" t="t" r="r" b="b"/>
                        <a:pathLst>
                          <a:path w="9991" h="10000">
                            <a:moveTo>
                              <a:pt x="8" y="0"/>
                            </a:moveTo>
                            <a:cubicBezTo>
                              <a:pt x="2" y="942"/>
                              <a:pt x="6" y="1885"/>
                              <a:pt x="0" y="2827"/>
                            </a:cubicBezTo>
                            <a:lnTo>
                              <a:pt x="9991" y="10000"/>
                            </a:lnTo>
                            <a:lnTo>
                              <a:pt x="8"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285" name="Text Box 22"/>
                      <p:cNvSpPr txBox="1">
                        <a:spLocks noChangeArrowheads="1"/>
                      </p:cNvSpPr>
                      <p:nvPr/>
                    </p:nvSpPr>
                    <p:spPr bwMode="auto">
                      <a:xfrm>
                        <a:off x="5622925" y="4033838"/>
                        <a:ext cx="934871" cy="461665"/>
                      </a:xfrm>
                      <a:prstGeom prst="rect">
                        <a:avLst/>
                      </a:prstGeom>
                      <a:noFill/>
                      <a:ln w="9525" algn="ctr">
                        <a:noFill/>
                        <a:miter lim="800000"/>
                        <a:headEnd/>
                        <a:tailEnd/>
                      </a:ln>
                    </p:spPr>
                    <p:txBody>
                      <a:bodyPr wrap="none">
                        <a:spAutoFit/>
                      </a:bodyPr>
                      <a:lstStyle/>
                      <a:p>
                        <a:r>
                          <a:rPr lang="en-GB" sz="2400">
                            <a:solidFill>
                              <a:schemeClr val="tx1"/>
                            </a:solidFill>
                            <a:effectLst/>
                            <a:latin typeface="Calibri" pitchFamily="34" charset="0"/>
                          </a:rPr>
                          <a:t>b + Gt</a:t>
                        </a:r>
                      </a:p>
                    </p:txBody>
                  </p:sp>
                  <p:sp>
                    <p:nvSpPr>
                      <p:cNvPr id="11286" name="Text Box 23"/>
                      <p:cNvSpPr txBox="1">
                        <a:spLocks noChangeArrowheads="1"/>
                      </p:cNvSpPr>
                      <p:nvPr/>
                    </p:nvSpPr>
                    <p:spPr bwMode="auto">
                      <a:xfrm>
                        <a:off x="4422775" y="3608388"/>
                        <a:ext cx="752475" cy="437043"/>
                      </a:xfrm>
                      <a:prstGeom prst="rect">
                        <a:avLst/>
                      </a:prstGeom>
                      <a:noFill/>
                      <a:ln w="9525" algn="ctr">
                        <a:noFill/>
                        <a:miter lim="800000"/>
                        <a:headEnd/>
                        <a:tailEnd/>
                      </a:ln>
                    </p:spPr>
                    <p:txBody>
                      <a:bodyPr>
                        <a:spAutoFit/>
                      </a:bodyPr>
                      <a:lstStyle/>
                      <a:p>
                        <a:pPr>
                          <a:lnSpc>
                            <a:spcPct val="80000"/>
                          </a:lnSpc>
                        </a:pPr>
                        <a:r>
                          <a:rPr lang="en-GB" sz="1400">
                            <a:solidFill>
                              <a:schemeClr val="tx1"/>
                            </a:solidFill>
                            <a:effectLst/>
                            <a:latin typeface="Calibri" pitchFamily="34" charset="0"/>
                          </a:rPr>
                          <a:t>b + Cpx +Gt</a:t>
                        </a:r>
                      </a:p>
                    </p:txBody>
                  </p:sp>
                  <p:sp>
                    <p:nvSpPr>
                      <p:cNvPr id="949273" name="Text Box 25"/>
                      <p:cNvSpPr txBox="1">
                        <a:spLocks noChangeArrowheads="1"/>
                      </p:cNvSpPr>
                      <p:nvPr/>
                    </p:nvSpPr>
                    <p:spPr bwMode="auto">
                      <a:xfrm>
                        <a:off x="6499225" y="1781175"/>
                        <a:ext cx="753732"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Liquid</a:t>
                        </a:r>
                      </a:p>
                    </p:txBody>
                  </p:sp>
                  <p:grpSp>
                    <p:nvGrpSpPr>
                      <p:cNvPr id="11292" name="Group 81"/>
                      <p:cNvGrpSpPr>
                        <a:grpSpLocks/>
                      </p:cNvGrpSpPr>
                      <p:nvPr/>
                    </p:nvGrpSpPr>
                    <p:grpSpPr bwMode="auto">
                      <a:xfrm>
                        <a:off x="4386263" y="1187450"/>
                        <a:ext cx="3824287" cy="185738"/>
                        <a:chOff x="2787" y="924"/>
                        <a:chExt cx="2409" cy="141"/>
                      </a:xfrm>
                    </p:grpSpPr>
                    <p:sp>
                      <p:nvSpPr>
                        <p:cNvPr id="949277" name="Line 29"/>
                        <p:cNvSpPr>
                          <a:spLocks noChangeShapeType="1"/>
                        </p:cNvSpPr>
                        <p:nvPr/>
                      </p:nvSpPr>
                      <p:spPr bwMode="auto">
                        <a:xfrm>
                          <a:off x="278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78" name="Line 30"/>
                        <p:cNvSpPr>
                          <a:spLocks noChangeShapeType="1"/>
                        </p:cNvSpPr>
                        <p:nvPr/>
                      </p:nvSpPr>
                      <p:spPr bwMode="auto">
                        <a:xfrm>
                          <a:off x="289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79" name="Line 31"/>
                        <p:cNvSpPr>
                          <a:spLocks noChangeShapeType="1"/>
                        </p:cNvSpPr>
                        <p:nvPr/>
                      </p:nvSpPr>
                      <p:spPr bwMode="auto">
                        <a:xfrm>
                          <a:off x="300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0" name="Line 32"/>
                        <p:cNvSpPr>
                          <a:spLocks noChangeShapeType="1"/>
                        </p:cNvSpPr>
                        <p:nvPr/>
                      </p:nvSpPr>
                      <p:spPr bwMode="auto">
                        <a:xfrm>
                          <a:off x="3117"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1" name="Line 33"/>
                        <p:cNvSpPr>
                          <a:spLocks noChangeShapeType="1"/>
                        </p:cNvSpPr>
                        <p:nvPr/>
                      </p:nvSpPr>
                      <p:spPr bwMode="auto">
                        <a:xfrm>
                          <a:off x="3225"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2" name="Line 34"/>
                        <p:cNvSpPr>
                          <a:spLocks noChangeShapeType="1"/>
                        </p:cNvSpPr>
                        <p:nvPr/>
                      </p:nvSpPr>
                      <p:spPr bwMode="auto">
                        <a:xfrm>
                          <a:off x="3336"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3" name="Line 35"/>
                        <p:cNvSpPr>
                          <a:spLocks noChangeShapeType="1"/>
                        </p:cNvSpPr>
                        <p:nvPr/>
                      </p:nvSpPr>
                      <p:spPr bwMode="auto">
                        <a:xfrm>
                          <a:off x="3444"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4" name="Line 36"/>
                        <p:cNvSpPr>
                          <a:spLocks noChangeShapeType="1"/>
                        </p:cNvSpPr>
                        <p:nvPr/>
                      </p:nvSpPr>
                      <p:spPr bwMode="auto">
                        <a:xfrm>
                          <a:off x="3555"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5" name="Line 37"/>
                        <p:cNvSpPr>
                          <a:spLocks noChangeShapeType="1"/>
                        </p:cNvSpPr>
                        <p:nvPr/>
                      </p:nvSpPr>
                      <p:spPr bwMode="auto">
                        <a:xfrm>
                          <a:off x="3663"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6" name="Line 38"/>
                        <p:cNvSpPr>
                          <a:spLocks noChangeShapeType="1"/>
                        </p:cNvSpPr>
                        <p:nvPr/>
                      </p:nvSpPr>
                      <p:spPr bwMode="auto">
                        <a:xfrm>
                          <a:off x="3774"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7" name="Line 39"/>
                        <p:cNvSpPr>
                          <a:spLocks noChangeShapeType="1"/>
                        </p:cNvSpPr>
                        <p:nvPr/>
                      </p:nvSpPr>
                      <p:spPr bwMode="auto">
                        <a:xfrm>
                          <a:off x="3882"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8" name="Line 40"/>
                        <p:cNvSpPr>
                          <a:spLocks noChangeShapeType="1"/>
                        </p:cNvSpPr>
                        <p:nvPr/>
                      </p:nvSpPr>
                      <p:spPr bwMode="auto">
                        <a:xfrm>
                          <a:off x="3993"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89" name="Line 41"/>
                        <p:cNvSpPr>
                          <a:spLocks noChangeShapeType="1"/>
                        </p:cNvSpPr>
                        <p:nvPr/>
                      </p:nvSpPr>
                      <p:spPr bwMode="auto">
                        <a:xfrm>
                          <a:off x="4101"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0" name="Line 42"/>
                        <p:cNvSpPr>
                          <a:spLocks noChangeShapeType="1"/>
                        </p:cNvSpPr>
                        <p:nvPr/>
                      </p:nvSpPr>
                      <p:spPr bwMode="auto">
                        <a:xfrm>
                          <a:off x="4212"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1" name="Line 43"/>
                        <p:cNvSpPr>
                          <a:spLocks noChangeShapeType="1"/>
                        </p:cNvSpPr>
                        <p:nvPr/>
                      </p:nvSpPr>
                      <p:spPr bwMode="auto">
                        <a:xfrm>
                          <a:off x="4320"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2" name="Line 44"/>
                        <p:cNvSpPr>
                          <a:spLocks noChangeShapeType="1"/>
                        </p:cNvSpPr>
                        <p:nvPr/>
                      </p:nvSpPr>
                      <p:spPr bwMode="auto">
                        <a:xfrm>
                          <a:off x="4431"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3" name="Line 45"/>
                        <p:cNvSpPr>
                          <a:spLocks noChangeShapeType="1"/>
                        </p:cNvSpPr>
                        <p:nvPr/>
                      </p:nvSpPr>
                      <p:spPr bwMode="auto">
                        <a:xfrm>
                          <a:off x="4539"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4" name="Line 46"/>
                        <p:cNvSpPr>
                          <a:spLocks noChangeShapeType="1"/>
                        </p:cNvSpPr>
                        <p:nvPr/>
                      </p:nvSpPr>
                      <p:spPr bwMode="auto">
                        <a:xfrm>
                          <a:off x="4650"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5" name="Line 47"/>
                        <p:cNvSpPr>
                          <a:spLocks noChangeShapeType="1"/>
                        </p:cNvSpPr>
                        <p:nvPr/>
                      </p:nvSpPr>
                      <p:spPr bwMode="auto">
                        <a:xfrm>
                          <a:off x="4758"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6" name="Line 48"/>
                        <p:cNvSpPr>
                          <a:spLocks noChangeShapeType="1"/>
                        </p:cNvSpPr>
                        <p:nvPr/>
                      </p:nvSpPr>
                      <p:spPr bwMode="auto">
                        <a:xfrm>
                          <a:off x="4869"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7" name="Line 49"/>
                        <p:cNvSpPr>
                          <a:spLocks noChangeShapeType="1"/>
                        </p:cNvSpPr>
                        <p:nvPr/>
                      </p:nvSpPr>
                      <p:spPr bwMode="auto">
                        <a:xfrm>
                          <a:off x="497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8" name="Line 50"/>
                        <p:cNvSpPr>
                          <a:spLocks noChangeShapeType="1"/>
                        </p:cNvSpPr>
                        <p:nvPr/>
                      </p:nvSpPr>
                      <p:spPr bwMode="auto">
                        <a:xfrm>
                          <a:off x="508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299" name="Line 51"/>
                        <p:cNvSpPr>
                          <a:spLocks noChangeShapeType="1"/>
                        </p:cNvSpPr>
                        <p:nvPr/>
                      </p:nvSpPr>
                      <p:spPr bwMode="auto">
                        <a:xfrm>
                          <a:off x="519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949332" name="Line 84"/>
                      <p:cNvSpPr>
                        <a:spLocks noChangeShapeType="1"/>
                      </p:cNvSpPr>
                      <p:nvPr/>
                    </p:nvSpPr>
                    <p:spPr bwMode="auto">
                      <a:xfrm flipH="1">
                        <a:off x="8286750" y="1773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3" name="Line 85"/>
                      <p:cNvSpPr>
                        <a:spLocks noChangeShapeType="1"/>
                      </p:cNvSpPr>
                      <p:nvPr/>
                    </p:nvSpPr>
                    <p:spPr bwMode="auto">
                      <a:xfrm flipH="1">
                        <a:off x="8286750" y="23495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4" name="Line 86"/>
                      <p:cNvSpPr>
                        <a:spLocks noChangeShapeType="1"/>
                      </p:cNvSpPr>
                      <p:nvPr/>
                    </p:nvSpPr>
                    <p:spPr bwMode="auto">
                      <a:xfrm flipH="1">
                        <a:off x="8286750" y="29591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5" name="Line 87"/>
                      <p:cNvSpPr>
                        <a:spLocks noChangeShapeType="1"/>
                      </p:cNvSpPr>
                      <p:nvPr/>
                    </p:nvSpPr>
                    <p:spPr bwMode="auto">
                      <a:xfrm flipH="1">
                        <a:off x="8286750" y="3563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7" name="Line 89"/>
                      <p:cNvSpPr>
                        <a:spLocks noChangeShapeType="1"/>
                      </p:cNvSpPr>
                      <p:nvPr/>
                    </p:nvSpPr>
                    <p:spPr bwMode="auto">
                      <a:xfrm>
                        <a:off x="4233863" y="13874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8" name="Line 90"/>
                      <p:cNvSpPr>
                        <a:spLocks noChangeShapeType="1"/>
                      </p:cNvSpPr>
                      <p:nvPr/>
                    </p:nvSpPr>
                    <p:spPr bwMode="auto">
                      <a:xfrm>
                        <a:off x="4233863" y="15589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9" name="Line 91"/>
                      <p:cNvSpPr>
                        <a:spLocks noChangeShapeType="1"/>
                      </p:cNvSpPr>
                      <p:nvPr/>
                    </p:nvSpPr>
                    <p:spPr bwMode="auto">
                      <a:xfrm>
                        <a:off x="4233863" y="17399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0" name="Line 92"/>
                      <p:cNvSpPr>
                        <a:spLocks noChangeShapeType="1"/>
                      </p:cNvSpPr>
                      <p:nvPr/>
                    </p:nvSpPr>
                    <p:spPr bwMode="auto">
                      <a:xfrm>
                        <a:off x="4233863" y="19113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1" name="Line 93"/>
                      <p:cNvSpPr>
                        <a:spLocks noChangeShapeType="1"/>
                      </p:cNvSpPr>
                      <p:nvPr/>
                    </p:nvSpPr>
                    <p:spPr bwMode="auto">
                      <a:xfrm>
                        <a:off x="4233863" y="208756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2" name="Line 94"/>
                      <p:cNvSpPr>
                        <a:spLocks noChangeShapeType="1"/>
                      </p:cNvSpPr>
                      <p:nvPr/>
                    </p:nvSpPr>
                    <p:spPr bwMode="auto">
                      <a:xfrm>
                        <a:off x="4233863" y="22590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3" name="Line 95"/>
                      <p:cNvSpPr>
                        <a:spLocks noChangeShapeType="1"/>
                      </p:cNvSpPr>
                      <p:nvPr/>
                    </p:nvSpPr>
                    <p:spPr bwMode="auto">
                      <a:xfrm>
                        <a:off x="4233863" y="24304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4" name="Line 96"/>
                      <p:cNvSpPr>
                        <a:spLocks noChangeShapeType="1"/>
                      </p:cNvSpPr>
                      <p:nvPr/>
                    </p:nvSpPr>
                    <p:spPr bwMode="auto">
                      <a:xfrm>
                        <a:off x="4233863" y="26114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5" name="Line 97"/>
                      <p:cNvSpPr>
                        <a:spLocks noChangeShapeType="1"/>
                      </p:cNvSpPr>
                      <p:nvPr/>
                    </p:nvSpPr>
                    <p:spPr bwMode="auto">
                      <a:xfrm>
                        <a:off x="4233863" y="27828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6" name="Line 98"/>
                      <p:cNvSpPr>
                        <a:spLocks noChangeShapeType="1"/>
                      </p:cNvSpPr>
                      <p:nvPr/>
                    </p:nvSpPr>
                    <p:spPr bwMode="auto">
                      <a:xfrm>
                        <a:off x="4233863" y="2959100"/>
                        <a:ext cx="1095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7" name="Line 99"/>
                      <p:cNvSpPr>
                        <a:spLocks noChangeShapeType="1"/>
                      </p:cNvSpPr>
                      <p:nvPr/>
                    </p:nvSpPr>
                    <p:spPr bwMode="auto">
                      <a:xfrm>
                        <a:off x="4233863" y="31305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48" name="Line 100"/>
                      <p:cNvSpPr>
                        <a:spLocks noChangeShapeType="1"/>
                      </p:cNvSpPr>
                      <p:nvPr/>
                    </p:nvSpPr>
                    <p:spPr bwMode="auto">
                      <a:xfrm>
                        <a:off x="4233863" y="33020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0" name="Line 102"/>
                      <p:cNvSpPr>
                        <a:spLocks noChangeShapeType="1"/>
                      </p:cNvSpPr>
                      <p:nvPr/>
                    </p:nvSpPr>
                    <p:spPr bwMode="auto">
                      <a:xfrm>
                        <a:off x="4233863" y="36544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1" name="Line 103"/>
                      <p:cNvSpPr>
                        <a:spLocks noChangeShapeType="1"/>
                      </p:cNvSpPr>
                      <p:nvPr/>
                    </p:nvSpPr>
                    <p:spPr bwMode="auto">
                      <a:xfrm>
                        <a:off x="4233863" y="3830638"/>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2" name="Line 104"/>
                      <p:cNvSpPr>
                        <a:spLocks noChangeShapeType="1"/>
                      </p:cNvSpPr>
                      <p:nvPr/>
                    </p:nvSpPr>
                    <p:spPr bwMode="auto">
                      <a:xfrm>
                        <a:off x="4233863" y="39973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5" name="Line 107"/>
                      <p:cNvSpPr>
                        <a:spLocks noChangeShapeType="1"/>
                      </p:cNvSpPr>
                      <p:nvPr/>
                    </p:nvSpPr>
                    <p:spPr bwMode="auto">
                      <a:xfrm>
                        <a:off x="4233863" y="45212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6" name="Line 108"/>
                      <p:cNvSpPr>
                        <a:spLocks noChangeShapeType="1"/>
                      </p:cNvSpPr>
                      <p:nvPr/>
                    </p:nvSpPr>
                    <p:spPr bwMode="auto">
                      <a:xfrm>
                        <a:off x="4233863" y="469741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7" name="Line 109"/>
                      <p:cNvSpPr>
                        <a:spLocks noChangeShapeType="1"/>
                      </p:cNvSpPr>
                      <p:nvPr/>
                    </p:nvSpPr>
                    <p:spPr bwMode="auto">
                      <a:xfrm>
                        <a:off x="4233863" y="48688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6" name="Text Box 118"/>
                      <p:cNvSpPr txBox="1">
                        <a:spLocks noChangeArrowheads="1"/>
                      </p:cNvSpPr>
                      <p:nvPr/>
                    </p:nvSpPr>
                    <p:spPr bwMode="auto">
                      <a:xfrm>
                        <a:off x="3905190" y="1031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0</a:t>
                        </a:r>
                      </a:p>
                    </p:txBody>
                  </p:sp>
                  <p:sp>
                    <p:nvSpPr>
                      <p:cNvPr id="949367" name="Text Box 119"/>
                      <p:cNvSpPr txBox="1">
                        <a:spLocks noChangeArrowheads="1"/>
                      </p:cNvSpPr>
                      <p:nvPr/>
                    </p:nvSpPr>
                    <p:spPr bwMode="auto">
                      <a:xfrm>
                        <a:off x="3905190" y="1920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5</a:t>
                        </a:r>
                      </a:p>
                    </p:txBody>
                  </p:sp>
                  <p:sp>
                    <p:nvSpPr>
                      <p:cNvPr id="949368" name="Text Box 120"/>
                      <p:cNvSpPr txBox="1">
                        <a:spLocks noChangeArrowheads="1"/>
                      </p:cNvSpPr>
                      <p:nvPr/>
                    </p:nvSpPr>
                    <p:spPr bwMode="auto">
                      <a:xfrm>
                        <a:off x="3779838" y="27971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10</a:t>
                        </a:r>
                      </a:p>
                    </p:txBody>
                  </p:sp>
                  <p:sp>
                    <p:nvSpPr>
                      <p:cNvPr id="949369" name="Text Box 121"/>
                      <p:cNvSpPr txBox="1">
                        <a:spLocks noChangeArrowheads="1"/>
                      </p:cNvSpPr>
                      <p:nvPr/>
                    </p:nvSpPr>
                    <p:spPr bwMode="auto">
                      <a:xfrm>
                        <a:off x="3779838" y="36734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15</a:t>
                        </a:r>
                      </a:p>
                    </p:txBody>
                  </p:sp>
                  <p:sp>
                    <p:nvSpPr>
                      <p:cNvPr id="949370" name="Text Box 122"/>
                      <p:cNvSpPr txBox="1">
                        <a:spLocks noChangeArrowheads="1"/>
                      </p:cNvSpPr>
                      <p:nvPr/>
                    </p:nvSpPr>
                    <p:spPr bwMode="auto">
                      <a:xfrm>
                        <a:off x="3788171" y="4524375"/>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a:t>
                        </a:r>
                      </a:p>
                    </p:txBody>
                  </p:sp>
                  <p:sp>
                    <p:nvSpPr>
                      <p:cNvPr id="949373" name="Text Box 125"/>
                      <p:cNvSpPr txBox="1">
                        <a:spLocks noChangeArrowheads="1"/>
                      </p:cNvSpPr>
                      <p:nvPr/>
                    </p:nvSpPr>
                    <p:spPr bwMode="auto">
                      <a:xfrm rot="16200000">
                        <a:off x="2659637" y="3679974"/>
                        <a:ext cx="2008627"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Pressure (GPa)</a:t>
                        </a:r>
                      </a:p>
                    </p:txBody>
                  </p:sp>
                  <p:sp>
                    <p:nvSpPr>
                      <p:cNvPr id="949374" name="Text Box 126"/>
                      <p:cNvSpPr txBox="1">
                        <a:spLocks noChangeArrowheads="1"/>
                      </p:cNvSpPr>
                      <p:nvPr/>
                    </p:nvSpPr>
                    <p:spPr bwMode="auto">
                      <a:xfrm>
                        <a:off x="5513434" y="330200"/>
                        <a:ext cx="2312941"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Temperature (°C)</a:t>
                        </a:r>
                      </a:p>
                    </p:txBody>
                  </p:sp>
                  <p:sp>
                    <p:nvSpPr>
                      <p:cNvPr id="949375" name="Text Box 127"/>
                      <p:cNvSpPr txBox="1">
                        <a:spLocks noChangeArrowheads="1"/>
                      </p:cNvSpPr>
                      <p:nvPr/>
                    </p:nvSpPr>
                    <p:spPr bwMode="auto">
                      <a:xfrm>
                        <a:off x="39351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1400</a:t>
                        </a:r>
                      </a:p>
                    </p:txBody>
                  </p:sp>
                  <p:sp>
                    <p:nvSpPr>
                      <p:cNvPr id="949376" name="Text Box 128"/>
                      <p:cNvSpPr txBox="1">
                        <a:spLocks noChangeArrowheads="1"/>
                      </p:cNvSpPr>
                      <p:nvPr/>
                    </p:nvSpPr>
                    <p:spPr bwMode="auto">
                      <a:xfrm>
                        <a:off x="46209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1600</a:t>
                        </a:r>
                      </a:p>
                    </p:txBody>
                  </p:sp>
                  <p:sp>
                    <p:nvSpPr>
                      <p:cNvPr id="949377" name="Text Box 129"/>
                      <p:cNvSpPr txBox="1">
                        <a:spLocks noChangeArrowheads="1"/>
                      </p:cNvSpPr>
                      <p:nvPr/>
                    </p:nvSpPr>
                    <p:spPr bwMode="auto">
                      <a:xfrm>
                        <a:off x="52940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1800</a:t>
                        </a:r>
                      </a:p>
                    </p:txBody>
                  </p:sp>
                  <p:sp>
                    <p:nvSpPr>
                      <p:cNvPr id="949378" name="Text Box 130"/>
                      <p:cNvSpPr txBox="1">
                        <a:spLocks noChangeArrowheads="1"/>
                      </p:cNvSpPr>
                      <p:nvPr/>
                    </p:nvSpPr>
                    <p:spPr bwMode="auto">
                      <a:xfrm>
                        <a:off x="60052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2000</a:t>
                        </a:r>
                      </a:p>
                    </p:txBody>
                  </p:sp>
                  <p:sp>
                    <p:nvSpPr>
                      <p:cNvPr id="949379" name="Text Box 131"/>
                      <p:cNvSpPr txBox="1">
                        <a:spLocks noChangeArrowheads="1"/>
                      </p:cNvSpPr>
                      <p:nvPr/>
                    </p:nvSpPr>
                    <p:spPr bwMode="auto">
                      <a:xfrm>
                        <a:off x="67164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2200</a:t>
                        </a:r>
                      </a:p>
                    </p:txBody>
                  </p:sp>
                  <p:sp>
                    <p:nvSpPr>
                      <p:cNvPr id="949380" name="Text Box 132"/>
                      <p:cNvSpPr txBox="1">
                        <a:spLocks noChangeArrowheads="1"/>
                      </p:cNvSpPr>
                      <p:nvPr/>
                    </p:nvSpPr>
                    <p:spPr bwMode="auto">
                      <a:xfrm>
                        <a:off x="74371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2400</a:t>
                        </a:r>
                      </a:p>
                    </p:txBody>
                  </p:sp>
                  <p:sp>
                    <p:nvSpPr>
                      <p:cNvPr id="949381" name="Text Box 133"/>
                      <p:cNvSpPr txBox="1">
                        <a:spLocks noChangeArrowheads="1"/>
                      </p:cNvSpPr>
                      <p:nvPr/>
                    </p:nvSpPr>
                    <p:spPr bwMode="auto">
                      <a:xfrm>
                        <a:off x="81356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2600</a:t>
                        </a:r>
                      </a:p>
                    </p:txBody>
                  </p:sp>
                  <p:sp>
                    <p:nvSpPr>
                      <p:cNvPr id="949383" name="Text Box 135"/>
                      <p:cNvSpPr txBox="1">
                        <a:spLocks noChangeArrowheads="1"/>
                      </p:cNvSpPr>
                      <p:nvPr/>
                    </p:nvSpPr>
                    <p:spPr bwMode="auto">
                      <a:xfrm>
                        <a:off x="8404225" y="15906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100</a:t>
                        </a:r>
                      </a:p>
                    </p:txBody>
                  </p:sp>
                  <p:sp>
                    <p:nvSpPr>
                      <p:cNvPr id="949384" name="Text Box 136"/>
                      <p:cNvSpPr txBox="1">
                        <a:spLocks noChangeArrowheads="1"/>
                      </p:cNvSpPr>
                      <p:nvPr/>
                    </p:nvSpPr>
                    <p:spPr bwMode="auto">
                      <a:xfrm>
                        <a:off x="8404225" y="21494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200</a:t>
                        </a:r>
                      </a:p>
                    </p:txBody>
                  </p:sp>
                  <p:sp>
                    <p:nvSpPr>
                      <p:cNvPr id="949385" name="Text Box 137"/>
                      <p:cNvSpPr txBox="1">
                        <a:spLocks noChangeArrowheads="1"/>
                      </p:cNvSpPr>
                      <p:nvPr/>
                    </p:nvSpPr>
                    <p:spPr bwMode="auto">
                      <a:xfrm>
                        <a:off x="8404225" y="27590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300</a:t>
                        </a:r>
                      </a:p>
                    </p:txBody>
                  </p:sp>
                  <p:sp>
                    <p:nvSpPr>
                      <p:cNvPr id="949389" name="Text Box 141"/>
                      <p:cNvSpPr txBox="1">
                        <a:spLocks noChangeArrowheads="1"/>
                      </p:cNvSpPr>
                      <p:nvPr/>
                    </p:nvSpPr>
                    <p:spPr bwMode="auto">
                      <a:xfrm rot="5400000">
                        <a:off x="7852520" y="3674419"/>
                        <a:ext cx="1592359"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Depth (km)</a:t>
                        </a:r>
                      </a:p>
                    </p:txBody>
                  </p:sp>
                  <p:sp>
                    <p:nvSpPr>
                      <p:cNvPr id="949390" name="Line 142"/>
                      <p:cNvSpPr>
                        <a:spLocks noChangeShapeType="1"/>
                      </p:cNvSpPr>
                      <p:nvPr/>
                    </p:nvSpPr>
                    <p:spPr bwMode="auto">
                      <a:xfrm flipH="1">
                        <a:off x="8286750" y="4198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91" name="Line 143"/>
                      <p:cNvSpPr>
                        <a:spLocks noChangeShapeType="1"/>
                      </p:cNvSpPr>
                      <p:nvPr/>
                    </p:nvSpPr>
                    <p:spPr bwMode="auto">
                      <a:xfrm flipH="1">
                        <a:off x="8286750" y="48593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11371" name="AutoShape 146"/>
                      <p:cNvCxnSpPr>
                        <a:cxnSpLocks noChangeShapeType="1"/>
                      </p:cNvCxnSpPr>
                      <p:nvPr/>
                    </p:nvCxnSpPr>
                    <p:spPr bwMode="auto">
                      <a:xfrm rot="10800000" flipH="1" flipV="1">
                        <a:off x="4210050" y="3810000"/>
                        <a:ext cx="1588" cy="1588"/>
                      </a:xfrm>
                      <a:prstGeom prst="bentConnector3">
                        <a:avLst>
                          <a:gd name="adj1" fmla="val -13200005"/>
                        </a:avLst>
                      </a:prstGeom>
                      <a:noFill/>
                      <a:ln w="9525">
                        <a:noFill/>
                        <a:miter lim="800000"/>
                        <a:headEnd/>
                        <a:tailEnd type="triangle" w="med" len="med"/>
                      </a:ln>
                    </p:spPr>
                  </p:cxnSp>
                  <p:cxnSp>
                    <p:nvCxnSpPr>
                      <p:cNvPr id="11373" name="AutoShape 150"/>
                      <p:cNvCxnSpPr>
                        <a:cxnSpLocks noChangeShapeType="1"/>
                      </p:cNvCxnSpPr>
                      <p:nvPr/>
                    </p:nvCxnSpPr>
                    <p:spPr bwMode="auto">
                      <a:xfrm rot="10800000" flipH="1" flipV="1">
                        <a:off x="4210050" y="3810000"/>
                        <a:ext cx="1588" cy="1588"/>
                      </a:xfrm>
                      <a:prstGeom prst="curvedConnector3">
                        <a:avLst>
                          <a:gd name="adj1" fmla="val -13200005"/>
                        </a:avLst>
                      </a:prstGeom>
                      <a:noFill/>
                      <a:ln w="9525">
                        <a:noFill/>
                        <a:round/>
                        <a:headEnd/>
                        <a:tailEnd/>
                      </a:ln>
                    </p:spPr>
                  </p:cxnSp>
                  <p:cxnSp>
                    <p:nvCxnSpPr>
                      <p:cNvPr id="11374" name="AutoShape 151"/>
                      <p:cNvCxnSpPr>
                        <a:cxnSpLocks noChangeShapeType="1"/>
                      </p:cNvCxnSpPr>
                      <p:nvPr/>
                    </p:nvCxnSpPr>
                    <p:spPr bwMode="auto">
                      <a:xfrm rot="10800000" flipH="1" flipV="1">
                        <a:off x="4210050" y="3810000"/>
                        <a:ext cx="1588" cy="1588"/>
                      </a:xfrm>
                      <a:prstGeom prst="curvedConnector3">
                        <a:avLst>
                          <a:gd name="adj1" fmla="val -13200005"/>
                        </a:avLst>
                      </a:prstGeom>
                      <a:noFill/>
                      <a:ln w="9525">
                        <a:noFill/>
                        <a:round/>
                        <a:headEnd/>
                        <a:tailEnd type="triangle" w="med" len="med"/>
                      </a:ln>
                    </p:spPr>
                  </p:cxnSp>
                </p:grpSp>
                <p:grpSp>
                  <p:nvGrpSpPr>
                    <p:cNvPr id="5" name="Gruppo 4"/>
                    <p:cNvGrpSpPr/>
                    <p:nvPr/>
                  </p:nvGrpSpPr>
                  <p:grpSpPr>
                    <a:xfrm>
                      <a:off x="3788171" y="5040313"/>
                      <a:ext cx="1312467" cy="1566307"/>
                      <a:chOff x="3788171" y="5040313"/>
                      <a:chExt cx="1312467" cy="1566307"/>
                    </a:xfrm>
                  </p:grpSpPr>
                  <p:sp>
                    <p:nvSpPr>
                      <p:cNvPr id="949371" name="Text Box 123"/>
                      <p:cNvSpPr txBox="1">
                        <a:spLocks noChangeArrowheads="1"/>
                      </p:cNvSpPr>
                      <p:nvPr/>
                    </p:nvSpPr>
                    <p:spPr bwMode="auto">
                      <a:xfrm>
                        <a:off x="3788171" y="5422900"/>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25</a:t>
                        </a:r>
                      </a:p>
                    </p:txBody>
                  </p:sp>
                  <p:sp>
                    <p:nvSpPr>
                      <p:cNvPr id="949372" name="Text Box 124"/>
                      <p:cNvSpPr txBox="1">
                        <a:spLocks noChangeArrowheads="1"/>
                      </p:cNvSpPr>
                      <p:nvPr/>
                    </p:nvSpPr>
                    <p:spPr bwMode="auto">
                      <a:xfrm>
                        <a:off x="3788171" y="6237288"/>
                        <a:ext cx="418704" cy="369332"/>
                      </a:xfrm>
                      <a:prstGeom prst="rect">
                        <a:avLst/>
                      </a:prstGeom>
                      <a:noFill/>
                      <a:ln w="9525" algn="ctr">
                        <a:noFill/>
                        <a:miter lim="800000"/>
                        <a:headEnd/>
                        <a:tailEnd/>
                      </a:ln>
                      <a:effectLst/>
                    </p:spPr>
                    <p:txBody>
                      <a:bodyPr wrap="none">
                        <a:spAutoFit/>
                      </a:bodyPr>
                      <a:lstStyle/>
                      <a:p>
                        <a:pPr algn="r">
                          <a:defRPr/>
                        </a:pPr>
                        <a:r>
                          <a:rPr lang="en-GB" dirty="0">
                            <a:solidFill>
                              <a:schemeClr val="tx1"/>
                            </a:solidFill>
                            <a:effectLst>
                              <a:outerShdw blurRad="38100" dist="38100" dir="2700000" algn="tl">
                                <a:srgbClr val="FFFFFF"/>
                              </a:outerShdw>
                            </a:effectLst>
                            <a:latin typeface="Calibri" pitchFamily="34" charset="0"/>
                          </a:rPr>
                          <a:t>30</a:t>
                        </a:r>
                      </a:p>
                    </p:txBody>
                  </p:sp>
                  <p:sp>
                    <p:nvSpPr>
                      <p:cNvPr id="949324" name="Line 76"/>
                      <p:cNvSpPr>
                        <a:spLocks noChangeShapeType="1"/>
                      </p:cNvSpPr>
                      <p:nvPr/>
                    </p:nvSpPr>
                    <p:spPr bwMode="auto">
                      <a:xfrm flipV="1">
                        <a:off x="44053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5" name="Line 77"/>
                      <p:cNvSpPr>
                        <a:spLocks noChangeShapeType="1"/>
                      </p:cNvSpPr>
                      <p:nvPr/>
                    </p:nvSpPr>
                    <p:spPr bwMode="auto">
                      <a:xfrm flipV="1">
                        <a:off x="45815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6" name="Line 78"/>
                      <p:cNvSpPr>
                        <a:spLocks noChangeShapeType="1"/>
                      </p:cNvSpPr>
                      <p:nvPr/>
                    </p:nvSpPr>
                    <p:spPr bwMode="auto">
                      <a:xfrm flipV="1">
                        <a:off x="47529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7" name="Line 79"/>
                      <p:cNvSpPr>
                        <a:spLocks noChangeShapeType="1"/>
                      </p:cNvSpPr>
                      <p:nvPr/>
                    </p:nvSpPr>
                    <p:spPr bwMode="auto">
                      <a:xfrm flipV="1">
                        <a:off x="49291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28" name="Line 80"/>
                      <p:cNvSpPr>
                        <a:spLocks noChangeShapeType="1"/>
                      </p:cNvSpPr>
                      <p:nvPr/>
                    </p:nvSpPr>
                    <p:spPr bwMode="auto">
                      <a:xfrm flipV="1">
                        <a:off x="51006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8" name="Line 110"/>
                      <p:cNvSpPr>
                        <a:spLocks noChangeShapeType="1"/>
                      </p:cNvSpPr>
                      <p:nvPr/>
                    </p:nvSpPr>
                    <p:spPr bwMode="auto">
                      <a:xfrm>
                        <a:off x="4233863" y="50403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59" name="Line 111"/>
                      <p:cNvSpPr>
                        <a:spLocks noChangeShapeType="1"/>
                      </p:cNvSpPr>
                      <p:nvPr/>
                    </p:nvSpPr>
                    <p:spPr bwMode="auto">
                      <a:xfrm>
                        <a:off x="4233863" y="52212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0" name="Line 112"/>
                      <p:cNvSpPr>
                        <a:spLocks noChangeShapeType="1"/>
                      </p:cNvSpPr>
                      <p:nvPr/>
                    </p:nvSpPr>
                    <p:spPr bwMode="auto">
                      <a:xfrm>
                        <a:off x="4233863" y="53927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3" name="Line 115"/>
                      <p:cNvSpPr>
                        <a:spLocks noChangeShapeType="1"/>
                      </p:cNvSpPr>
                      <p:nvPr/>
                    </p:nvSpPr>
                    <p:spPr bwMode="auto">
                      <a:xfrm>
                        <a:off x="4233863" y="59166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4" name="Line 116"/>
                      <p:cNvSpPr>
                        <a:spLocks noChangeShapeType="1"/>
                      </p:cNvSpPr>
                      <p:nvPr/>
                    </p:nvSpPr>
                    <p:spPr bwMode="auto">
                      <a:xfrm>
                        <a:off x="4233863" y="60975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65" name="Line 117"/>
                      <p:cNvSpPr>
                        <a:spLocks noChangeShapeType="1"/>
                      </p:cNvSpPr>
                      <p:nvPr/>
                    </p:nvSpPr>
                    <p:spPr bwMode="auto">
                      <a:xfrm>
                        <a:off x="4233863" y="62690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grpSp>
              <p:sp>
                <p:nvSpPr>
                  <p:cNvPr id="949386" name="Text Box 138"/>
                  <p:cNvSpPr txBox="1">
                    <a:spLocks noChangeArrowheads="1"/>
                  </p:cNvSpPr>
                  <p:nvPr/>
                </p:nvSpPr>
                <p:spPr bwMode="auto">
                  <a:xfrm>
                    <a:off x="8404225" y="46767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600</a:t>
                    </a:r>
                  </a:p>
                </p:txBody>
              </p:sp>
              <p:sp>
                <p:nvSpPr>
                  <p:cNvPr id="949387" name="Text Box 139"/>
                  <p:cNvSpPr txBox="1">
                    <a:spLocks noChangeArrowheads="1"/>
                  </p:cNvSpPr>
                  <p:nvPr/>
                </p:nvSpPr>
                <p:spPr bwMode="auto">
                  <a:xfrm>
                    <a:off x="8404225" y="5422900"/>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700</a:t>
                    </a:r>
                  </a:p>
                </p:txBody>
              </p:sp>
              <p:sp>
                <p:nvSpPr>
                  <p:cNvPr id="949388" name="Text Box 140"/>
                  <p:cNvSpPr txBox="1">
                    <a:spLocks noChangeArrowheads="1"/>
                  </p:cNvSpPr>
                  <p:nvPr/>
                </p:nvSpPr>
                <p:spPr bwMode="auto">
                  <a:xfrm>
                    <a:off x="8404225" y="6135688"/>
                    <a:ext cx="535724"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800</a:t>
                    </a:r>
                  </a:p>
                </p:txBody>
              </p:sp>
            </p:grpSp>
            <p:sp>
              <p:nvSpPr>
                <p:cNvPr id="11289" name="Text Box 26"/>
                <p:cNvSpPr txBox="1">
                  <a:spLocks noChangeArrowheads="1"/>
                </p:cNvSpPr>
                <p:nvPr/>
              </p:nvSpPr>
              <p:spPr bwMode="auto">
                <a:xfrm>
                  <a:off x="4632325" y="5807075"/>
                  <a:ext cx="2565126" cy="461665"/>
                </a:xfrm>
                <a:prstGeom prst="rect">
                  <a:avLst/>
                </a:prstGeom>
                <a:noFill/>
                <a:ln w="9525" algn="ctr">
                  <a:noFill/>
                  <a:miter lim="800000"/>
                  <a:headEnd/>
                  <a:tailEnd/>
                </a:ln>
              </p:spPr>
              <p:txBody>
                <a:bodyPr wrap="none">
                  <a:spAutoFit/>
                </a:bodyPr>
                <a:lstStyle/>
                <a:p>
                  <a:r>
                    <a:rPr lang="en-GB" sz="2400" dirty="0">
                      <a:solidFill>
                        <a:schemeClr val="tx1"/>
                      </a:solidFill>
                      <a:effectLst/>
                      <a:latin typeface="Calibri" pitchFamily="34" charset="0"/>
                    </a:rPr>
                    <a:t>Mw + </a:t>
                  </a:r>
                  <a:r>
                    <a:rPr lang="en-GB" sz="2400" dirty="0" err="1">
                      <a:solidFill>
                        <a:schemeClr val="tx1"/>
                      </a:solidFill>
                      <a:effectLst/>
                      <a:latin typeface="Calibri" pitchFamily="34" charset="0"/>
                    </a:rPr>
                    <a:t>MgPv</a:t>
                  </a:r>
                  <a:r>
                    <a:rPr lang="en-GB" sz="2400" dirty="0">
                      <a:solidFill>
                        <a:schemeClr val="tx1"/>
                      </a:solidFill>
                      <a:effectLst/>
                      <a:latin typeface="Calibri" pitchFamily="34" charset="0"/>
                    </a:rPr>
                    <a:t> + </a:t>
                  </a:r>
                  <a:r>
                    <a:rPr lang="en-GB" sz="2400" dirty="0" err="1">
                      <a:solidFill>
                        <a:schemeClr val="tx1"/>
                      </a:solidFill>
                      <a:effectLst/>
                      <a:latin typeface="Calibri" pitchFamily="34" charset="0"/>
                    </a:rPr>
                    <a:t>CaPv</a:t>
                  </a:r>
                  <a:endParaRPr lang="en-GB" sz="2400" dirty="0">
                    <a:solidFill>
                      <a:schemeClr val="tx1"/>
                    </a:solidFill>
                    <a:effectLst/>
                    <a:latin typeface="Calibri" pitchFamily="34" charset="0"/>
                  </a:endParaRPr>
                </a:p>
              </p:txBody>
            </p:sp>
          </p:grpSp>
          <p:sp>
            <p:nvSpPr>
              <p:cNvPr id="11287" name="Text Box 24"/>
              <p:cNvSpPr txBox="1">
                <a:spLocks noChangeArrowheads="1"/>
              </p:cNvSpPr>
              <p:nvPr/>
            </p:nvSpPr>
            <p:spPr bwMode="auto">
              <a:xfrm>
                <a:off x="4533900" y="4649788"/>
                <a:ext cx="1818126" cy="461665"/>
              </a:xfrm>
              <a:prstGeom prst="rect">
                <a:avLst/>
              </a:prstGeom>
              <a:noFill/>
              <a:ln w="9525" algn="ctr">
                <a:noFill/>
                <a:miter lim="800000"/>
                <a:headEnd/>
                <a:tailEnd/>
              </a:ln>
            </p:spPr>
            <p:txBody>
              <a:bodyPr wrap="none">
                <a:spAutoFit/>
              </a:bodyPr>
              <a:lstStyle/>
              <a:p>
                <a:r>
                  <a:rPr lang="en-GB" sz="2400" dirty="0" err="1">
                    <a:solidFill>
                      <a:schemeClr val="tx1"/>
                    </a:solidFill>
                    <a:effectLst/>
                    <a:latin typeface="Calibri" pitchFamily="34" charset="0"/>
                  </a:rPr>
                  <a:t>Gt</a:t>
                </a:r>
                <a:r>
                  <a:rPr lang="en-GB" sz="2400" dirty="0">
                    <a:solidFill>
                      <a:schemeClr val="tx1"/>
                    </a:solidFill>
                    <a:effectLst/>
                    <a:latin typeface="Calibri" pitchFamily="34" charset="0"/>
                  </a:rPr>
                  <a:t> + </a:t>
                </a:r>
                <a:r>
                  <a:rPr lang="en-GB" sz="2400" dirty="0">
                    <a:solidFill>
                      <a:schemeClr val="tx1"/>
                    </a:solidFill>
                    <a:effectLst/>
                    <a:latin typeface="Symbol" pitchFamily="18" charset="2"/>
                  </a:rPr>
                  <a:t>g</a:t>
                </a:r>
                <a:r>
                  <a:rPr lang="en-GB" sz="2400" dirty="0">
                    <a:solidFill>
                      <a:schemeClr val="tx1"/>
                    </a:solidFill>
                    <a:effectLst/>
                    <a:latin typeface="Calibri" pitchFamily="34" charset="0"/>
                  </a:rPr>
                  <a:t> + </a:t>
                </a:r>
                <a:r>
                  <a:rPr lang="en-GB" sz="2400" dirty="0" err="1">
                    <a:solidFill>
                      <a:schemeClr val="tx1"/>
                    </a:solidFill>
                    <a:effectLst/>
                    <a:latin typeface="Calibri" pitchFamily="34" charset="0"/>
                  </a:rPr>
                  <a:t>CaPv</a:t>
                </a:r>
                <a:endParaRPr lang="en-GB" sz="2400" dirty="0">
                  <a:solidFill>
                    <a:schemeClr val="tx1"/>
                  </a:solidFill>
                  <a:effectLst/>
                  <a:latin typeface="Calibri" pitchFamily="34" charset="0"/>
                </a:endParaRPr>
              </a:p>
            </p:txBody>
          </p:sp>
        </p:grpSp>
        <p:grpSp>
          <p:nvGrpSpPr>
            <p:cNvPr id="11" name="Gruppo 10"/>
            <p:cNvGrpSpPr/>
            <p:nvPr/>
          </p:nvGrpSpPr>
          <p:grpSpPr>
            <a:xfrm>
              <a:off x="4248361" y="5211763"/>
              <a:ext cx="2866814" cy="628650"/>
              <a:chOff x="4248361" y="5211763"/>
              <a:chExt cx="2866814" cy="628650"/>
            </a:xfrm>
          </p:grpSpPr>
          <p:sp>
            <p:nvSpPr>
              <p:cNvPr id="949263" name="Freeform 15"/>
              <p:cNvSpPr>
                <a:spLocks/>
              </p:cNvSpPr>
              <p:nvPr/>
            </p:nvSpPr>
            <p:spPr bwMode="auto">
              <a:xfrm>
                <a:off x="4248361" y="5211763"/>
                <a:ext cx="2866814" cy="628650"/>
              </a:xfrm>
              <a:custGeom>
                <a:avLst/>
                <a:gdLst>
                  <a:gd name="connsiteX0" fmla="*/ 57 w 9934"/>
                  <a:gd name="connsiteY0" fmla="*/ 3863 h 10000"/>
                  <a:gd name="connsiteX1" fmla="*/ 0 w 9934"/>
                  <a:gd name="connsiteY1" fmla="*/ 10000 h 10000"/>
                  <a:gd name="connsiteX2" fmla="*/ 6486 w 9934"/>
                  <a:gd name="connsiteY2" fmla="*/ 4167 h 10000"/>
                  <a:gd name="connsiteX3" fmla="*/ 9934 w 9934"/>
                  <a:gd name="connsiteY3" fmla="*/ 76 h 10000"/>
                  <a:gd name="connsiteX4" fmla="*/ 6601 w 9934"/>
                  <a:gd name="connsiteY4" fmla="*/ 0 h 10000"/>
                  <a:gd name="connsiteX5" fmla="*/ 57 w 9934"/>
                  <a:gd name="connsiteY5" fmla="*/ 3863 h 10000"/>
                  <a:gd name="connsiteX0" fmla="*/ 7 w 9950"/>
                  <a:gd name="connsiteY0" fmla="*/ 3863 h 10000"/>
                  <a:gd name="connsiteX1" fmla="*/ 0 w 9950"/>
                  <a:gd name="connsiteY1" fmla="*/ 10000 h 10000"/>
                  <a:gd name="connsiteX2" fmla="*/ 6479 w 9950"/>
                  <a:gd name="connsiteY2" fmla="*/ 4167 h 10000"/>
                  <a:gd name="connsiteX3" fmla="*/ 9950 w 9950"/>
                  <a:gd name="connsiteY3" fmla="*/ 76 h 10000"/>
                  <a:gd name="connsiteX4" fmla="*/ 6595 w 9950"/>
                  <a:gd name="connsiteY4" fmla="*/ 0 h 10000"/>
                  <a:gd name="connsiteX5" fmla="*/ 7 w 9950"/>
                  <a:gd name="connsiteY5" fmla="*/ 38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0" h="10000">
                    <a:moveTo>
                      <a:pt x="7" y="3863"/>
                    </a:moveTo>
                    <a:cubicBezTo>
                      <a:pt x="-12" y="5909"/>
                      <a:pt x="19" y="7954"/>
                      <a:pt x="0" y="10000"/>
                    </a:cubicBezTo>
                    <a:lnTo>
                      <a:pt x="6479" y="4167"/>
                    </a:lnTo>
                    <a:lnTo>
                      <a:pt x="9950" y="76"/>
                    </a:lnTo>
                    <a:lnTo>
                      <a:pt x="6595" y="0"/>
                    </a:lnTo>
                    <a:lnTo>
                      <a:pt x="7" y="3863"/>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290" name="Text Box 27"/>
              <p:cNvSpPr txBox="1">
                <a:spLocks noChangeArrowheads="1"/>
              </p:cNvSpPr>
              <p:nvPr/>
            </p:nvSpPr>
            <p:spPr bwMode="auto">
              <a:xfrm rot="21029193">
                <a:off x="4285079" y="5296486"/>
                <a:ext cx="2126416" cy="338554"/>
              </a:xfrm>
              <a:prstGeom prst="rect">
                <a:avLst/>
              </a:prstGeom>
              <a:noFill/>
              <a:ln w="9525" algn="ctr">
                <a:noFill/>
                <a:miter lim="800000"/>
                <a:headEnd/>
                <a:tailEnd/>
              </a:ln>
            </p:spPr>
            <p:txBody>
              <a:bodyPr wrap="none">
                <a:spAutoFit/>
              </a:bodyPr>
              <a:lstStyle/>
              <a:p>
                <a:r>
                  <a:rPr lang="en-GB" sz="1600" dirty="0">
                    <a:solidFill>
                      <a:schemeClr val="tx1"/>
                    </a:solidFill>
                    <a:effectLst/>
                    <a:latin typeface="Calibri" pitchFamily="34" charset="0"/>
                  </a:rPr>
                  <a:t>Gt + </a:t>
                </a:r>
                <a:r>
                  <a:rPr lang="en-GB" sz="1600" dirty="0" err="1">
                    <a:solidFill>
                      <a:schemeClr val="tx1"/>
                    </a:solidFill>
                    <a:effectLst/>
                    <a:latin typeface="Calibri" pitchFamily="34" charset="0"/>
                  </a:rPr>
                  <a:t>MgPv</a:t>
                </a:r>
                <a:r>
                  <a:rPr lang="en-GB" sz="1600" dirty="0">
                    <a:solidFill>
                      <a:schemeClr val="tx1"/>
                    </a:solidFill>
                    <a:effectLst/>
                    <a:latin typeface="Calibri" pitchFamily="34" charset="0"/>
                  </a:rPr>
                  <a:t> +  Pc  + </a:t>
                </a:r>
                <a:r>
                  <a:rPr lang="en-GB" sz="1600" dirty="0" err="1">
                    <a:solidFill>
                      <a:schemeClr val="tx1"/>
                    </a:solidFill>
                    <a:effectLst/>
                    <a:latin typeface="Calibri" pitchFamily="34" charset="0"/>
                  </a:rPr>
                  <a:t>CaPv</a:t>
                </a:r>
                <a:endParaRPr lang="en-GB" sz="1600" dirty="0">
                  <a:solidFill>
                    <a:schemeClr val="tx1"/>
                  </a:solidFill>
                  <a:effectLst/>
                  <a:latin typeface="Calibri" pitchFamily="34" charset="0"/>
                </a:endParaRPr>
              </a:p>
            </p:txBody>
          </p:sp>
        </p:grpSp>
      </p:grpSp>
      <p:sp>
        <p:nvSpPr>
          <p:cNvPr id="949251" name="Text Box 3"/>
          <p:cNvSpPr txBox="1">
            <a:spLocks noChangeArrowheads="1"/>
          </p:cNvSpPr>
          <p:nvPr/>
        </p:nvSpPr>
        <p:spPr bwMode="auto">
          <a:xfrm>
            <a:off x="107504" y="265113"/>
            <a:ext cx="3292921" cy="181588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Top 800 km of pyrolitic mantle hypothetical mineral assemblage.</a:t>
            </a:r>
          </a:p>
        </p:txBody>
      </p:sp>
      <p:sp>
        <p:nvSpPr>
          <p:cNvPr id="949254" name="Text Box 6"/>
          <p:cNvSpPr txBox="1">
            <a:spLocks noChangeArrowheads="1"/>
          </p:cNvSpPr>
          <p:nvPr/>
        </p:nvSpPr>
        <p:spPr bwMode="auto">
          <a:xfrm>
            <a:off x="610394" y="6322080"/>
            <a:ext cx="2752725" cy="52322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latin typeface="Calibri" pitchFamily="34" charset="0"/>
              </a:rPr>
              <a:t>Herzberg and Zhang, 1996 (J </a:t>
            </a:r>
            <a:r>
              <a:rPr lang="en-GB" sz="1400" dirty="0" err="1">
                <a:solidFill>
                  <a:schemeClr val="bg1"/>
                </a:solidFill>
                <a:effectLst/>
                <a:latin typeface="Calibri" pitchFamily="34" charset="0"/>
              </a:rPr>
              <a:t>Geophys</a:t>
            </a:r>
            <a:r>
              <a:rPr lang="en-GB" sz="1400" dirty="0">
                <a:solidFill>
                  <a:schemeClr val="bg1"/>
                </a:solidFill>
                <a:effectLst/>
                <a:latin typeface="Calibri" pitchFamily="34" charset="0"/>
              </a:rPr>
              <a:t>. Res., 101, 8271-8295)</a:t>
            </a:r>
            <a:endParaRPr lang="en-GB" sz="2000" dirty="0">
              <a:solidFill>
                <a:schemeClr val="bg1"/>
              </a:solidFill>
              <a:effectLst/>
              <a:latin typeface="Calibri" pitchFamily="34" charset="0"/>
            </a:endParaRPr>
          </a:p>
        </p:txBody>
      </p:sp>
      <p:sp>
        <p:nvSpPr>
          <p:cNvPr id="949255" name="Freeform 7"/>
          <p:cNvSpPr>
            <a:spLocks/>
          </p:cNvSpPr>
          <p:nvPr/>
        </p:nvSpPr>
        <p:spPr bwMode="auto">
          <a:xfrm>
            <a:off x="5257800" y="1206500"/>
            <a:ext cx="3133725" cy="4991100"/>
          </a:xfrm>
          <a:custGeom>
            <a:avLst/>
            <a:gdLst>
              <a:gd name="T0" fmla="*/ 0 w 1974"/>
              <a:gd name="T1" fmla="*/ 0 h 3144"/>
              <a:gd name="T2" fmla="*/ 252 w 1974"/>
              <a:gd name="T3" fmla="*/ 228 h 3144"/>
              <a:gd name="T4" fmla="*/ 528 w 1974"/>
              <a:gd name="T5" fmla="*/ 546 h 3144"/>
              <a:gd name="T6" fmla="*/ 762 w 1974"/>
              <a:gd name="T7" fmla="*/ 948 h 3144"/>
              <a:gd name="T8" fmla="*/ 924 w 1974"/>
              <a:gd name="T9" fmla="*/ 1350 h 3144"/>
              <a:gd name="T10" fmla="*/ 966 w 1974"/>
              <a:gd name="T11" fmla="*/ 1548 h 3144"/>
              <a:gd name="T12" fmla="*/ 1092 w 1974"/>
              <a:gd name="T13" fmla="*/ 1752 h 3144"/>
              <a:gd name="T14" fmla="*/ 1356 w 1974"/>
              <a:gd name="T15" fmla="*/ 2250 h 3144"/>
              <a:gd name="T16" fmla="*/ 1572 w 1974"/>
              <a:gd name="T17" fmla="*/ 2616 h 3144"/>
              <a:gd name="T18" fmla="*/ 1812 w 1974"/>
              <a:gd name="T19" fmla="*/ 2940 h 3144"/>
              <a:gd name="T20" fmla="*/ 1974 w 1974"/>
              <a:gd name="T21" fmla="*/ 3144 h 3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3144"/>
              <a:gd name="T35" fmla="*/ 1974 w 1974"/>
              <a:gd name="T36" fmla="*/ 3144 h 3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3144">
                <a:moveTo>
                  <a:pt x="0" y="0"/>
                </a:moveTo>
                <a:cubicBezTo>
                  <a:pt x="82" y="68"/>
                  <a:pt x="164" y="137"/>
                  <a:pt x="252" y="228"/>
                </a:cubicBezTo>
                <a:cubicBezTo>
                  <a:pt x="340" y="319"/>
                  <a:pt x="443" y="426"/>
                  <a:pt x="528" y="546"/>
                </a:cubicBezTo>
                <a:cubicBezTo>
                  <a:pt x="613" y="666"/>
                  <a:pt x="696" y="814"/>
                  <a:pt x="762" y="948"/>
                </a:cubicBezTo>
                <a:cubicBezTo>
                  <a:pt x="828" y="1082"/>
                  <a:pt x="890" y="1250"/>
                  <a:pt x="924" y="1350"/>
                </a:cubicBezTo>
                <a:cubicBezTo>
                  <a:pt x="958" y="1450"/>
                  <a:pt x="966" y="1545"/>
                  <a:pt x="966" y="1548"/>
                </a:cubicBezTo>
                <a:cubicBezTo>
                  <a:pt x="966" y="1550"/>
                  <a:pt x="1027" y="1635"/>
                  <a:pt x="1092" y="1752"/>
                </a:cubicBezTo>
                <a:cubicBezTo>
                  <a:pt x="1157" y="1869"/>
                  <a:pt x="1276" y="2106"/>
                  <a:pt x="1356" y="2250"/>
                </a:cubicBezTo>
                <a:cubicBezTo>
                  <a:pt x="1436" y="2394"/>
                  <a:pt x="1496" y="2501"/>
                  <a:pt x="1572" y="2616"/>
                </a:cubicBezTo>
                <a:cubicBezTo>
                  <a:pt x="1648" y="2731"/>
                  <a:pt x="1745" y="2852"/>
                  <a:pt x="1812" y="2940"/>
                </a:cubicBezTo>
                <a:cubicBezTo>
                  <a:pt x="1879" y="3028"/>
                  <a:pt x="1926" y="3086"/>
                  <a:pt x="1974" y="314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949256" name="Freeform 8"/>
          <p:cNvSpPr>
            <a:spLocks/>
          </p:cNvSpPr>
          <p:nvPr/>
        </p:nvSpPr>
        <p:spPr bwMode="auto">
          <a:xfrm>
            <a:off x="4219575" y="1625600"/>
            <a:ext cx="3743325" cy="4800600"/>
          </a:xfrm>
          <a:custGeom>
            <a:avLst/>
            <a:gdLst>
              <a:gd name="T0" fmla="*/ 0 w 2358"/>
              <a:gd name="T1" fmla="*/ 0 h 3024"/>
              <a:gd name="T2" fmla="*/ 606 w 2358"/>
              <a:gd name="T3" fmla="*/ 210 h 3024"/>
              <a:gd name="T4" fmla="*/ 1002 w 2358"/>
              <a:gd name="T5" fmla="*/ 480 h 3024"/>
              <a:gd name="T6" fmla="*/ 1296 w 2358"/>
              <a:gd name="T7" fmla="*/ 882 h 3024"/>
              <a:gd name="T8" fmla="*/ 1392 w 2358"/>
              <a:gd name="T9" fmla="*/ 1218 h 3024"/>
              <a:gd name="T10" fmla="*/ 1421 w 2358"/>
              <a:gd name="T11" fmla="*/ 1406 h 3024"/>
              <a:gd name="T12" fmla="*/ 1566 w 2358"/>
              <a:gd name="T13" fmla="*/ 1524 h 3024"/>
              <a:gd name="T14" fmla="*/ 1692 w 2358"/>
              <a:gd name="T15" fmla="*/ 1764 h 3024"/>
              <a:gd name="T16" fmla="*/ 1722 w 2358"/>
              <a:gd name="T17" fmla="*/ 1962 h 3024"/>
              <a:gd name="T18" fmla="*/ 1722 w 2358"/>
              <a:gd name="T19" fmla="*/ 2016 h 3024"/>
              <a:gd name="T20" fmla="*/ 1776 w 2358"/>
              <a:gd name="T21" fmla="*/ 2076 h 3024"/>
              <a:gd name="T22" fmla="*/ 1815 w 2358"/>
              <a:gd name="T23" fmla="*/ 2193 h 3024"/>
              <a:gd name="T24" fmla="*/ 1832 w 2358"/>
              <a:gd name="T25" fmla="*/ 2289 h 3024"/>
              <a:gd name="T26" fmla="*/ 1931 w 2358"/>
              <a:gd name="T27" fmla="*/ 2436 h 3024"/>
              <a:gd name="T28" fmla="*/ 2106 w 2358"/>
              <a:gd name="T29" fmla="*/ 2682 h 3024"/>
              <a:gd name="T30" fmla="*/ 2358 w 2358"/>
              <a:gd name="T31" fmla="*/ 3024 h 30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8"/>
              <a:gd name="T49" fmla="*/ 0 h 3024"/>
              <a:gd name="T50" fmla="*/ 2358 w 2358"/>
              <a:gd name="T51" fmla="*/ 3024 h 30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8" h="3024">
                <a:moveTo>
                  <a:pt x="0" y="0"/>
                </a:moveTo>
                <a:cubicBezTo>
                  <a:pt x="219" y="65"/>
                  <a:pt x="439" y="130"/>
                  <a:pt x="606" y="210"/>
                </a:cubicBezTo>
                <a:cubicBezTo>
                  <a:pt x="773" y="290"/>
                  <a:pt x="887" y="368"/>
                  <a:pt x="1002" y="480"/>
                </a:cubicBezTo>
                <a:cubicBezTo>
                  <a:pt x="1117" y="592"/>
                  <a:pt x="1231" y="759"/>
                  <a:pt x="1296" y="882"/>
                </a:cubicBezTo>
                <a:cubicBezTo>
                  <a:pt x="1361" y="1005"/>
                  <a:pt x="1371" y="1131"/>
                  <a:pt x="1392" y="1218"/>
                </a:cubicBezTo>
                <a:cubicBezTo>
                  <a:pt x="1413" y="1305"/>
                  <a:pt x="1418" y="1406"/>
                  <a:pt x="1421" y="1406"/>
                </a:cubicBezTo>
                <a:cubicBezTo>
                  <a:pt x="1421" y="1406"/>
                  <a:pt x="1521" y="1464"/>
                  <a:pt x="1566" y="1524"/>
                </a:cubicBezTo>
                <a:cubicBezTo>
                  <a:pt x="1611" y="1584"/>
                  <a:pt x="1666" y="1691"/>
                  <a:pt x="1692" y="1764"/>
                </a:cubicBezTo>
                <a:cubicBezTo>
                  <a:pt x="1718" y="1837"/>
                  <a:pt x="1717" y="1920"/>
                  <a:pt x="1722" y="1962"/>
                </a:cubicBezTo>
                <a:cubicBezTo>
                  <a:pt x="1727" y="2004"/>
                  <a:pt x="1722" y="2013"/>
                  <a:pt x="1722" y="2016"/>
                </a:cubicBezTo>
                <a:cubicBezTo>
                  <a:pt x="1720" y="2018"/>
                  <a:pt x="1759" y="2032"/>
                  <a:pt x="1776" y="2076"/>
                </a:cubicBezTo>
                <a:cubicBezTo>
                  <a:pt x="1791" y="2105"/>
                  <a:pt x="1806" y="2158"/>
                  <a:pt x="1815" y="2193"/>
                </a:cubicBezTo>
                <a:cubicBezTo>
                  <a:pt x="1824" y="2228"/>
                  <a:pt x="1813" y="2248"/>
                  <a:pt x="1832" y="2289"/>
                </a:cubicBezTo>
                <a:cubicBezTo>
                  <a:pt x="1851" y="2330"/>
                  <a:pt x="1885" y="2371"/>
                  <a:pt x="1931" y="2436"/>
                </a:cubicBezTo>
                <a:cubicBezTo>
                  <a:pt x="1977" y="2501"/>
                  <a:pt x="2035" y="2584"/>
                  <a:pt x="2106" y="2682"/>
                </a:cubicBezTo>
                <a:cubicBezTo>
                  <a:pt x="2177" y="2780"/>
                  <a:pt x="2276" y="2915"/>
                  <a:pt x="2358" y="302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949308" name="Line 60"/>
          <p:cNvSpPr>
            <a:spLocks noChangeShapeType="1"/>
          </p:cNvSpPr>
          <p:nvPr/>
        </p:nvSpPr>
        <p:spPr bwMode="auto">
          <a:xfrm flipV="1">
            <a:off x="64722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9" name="Line 61"/>
          <p:cNvSpPr>
            <a:spLocks noChangeShapeType="1"/>
          </p:cNvSpPr>
          <p:nvPr/>
        </p:nvSpPr>
        <p:spPr bwMode="auto">
          <a:xfrm flipV="1">
            <a:off x="664845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0" name="Line 62"/>
          <p:cNvSpPr>
            <a:spLocks noChangeShapeType="1"/>
          </p:cNvSpPr>
          <p:nvPr/>
        </p:nvSpPr>
        <p:spPr bwMode="auto">
          <a:xfrm flipV="1">
            <a:off x="681990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1" name="Line 63"/>
          <p:cNvSpPr>
            <a:spLocks noChangeShapeType="1"/>
          </p:cNvSpPr>
          <p:nvPr/>
        </p:nvSpPr>
        <p:spPr bwMode="auto">
          <a:xfrm flipV="1">
            <a:off x="699611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2" name="Line 64"/>
          <p:cNvSpPr>
            <a:spLocks noChangeShapeType="1"/>
          </p:cNvSpPr>
          <p:nvPr/>
        </p:nvSpPr>
        <p:spPr bwMode="auto">
          <a:xfrm flipV="1">
            <a:off x="716756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3" name="Line 65"/>
          <p:cNvSpPr>
            <a:spLocks noChangeShapeType="1"/>
          </p:cNvSpPr>
          <p:nvPr/>
        </p:nvSpPr>
        <p:spPr bwMode="auto">
          <a:xfrm flipV="1">
            <a:off x="734377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4" name="Line 66"/>
          <p:cNvSpPr>
            <a:spLocks noChangeShapeType="1"/>
          </p:cNvSpPr>
          <p:nvPr/>
        </p:nvSpPr>
        <p:spPr bwMode="auto">
          <a:xfrm flipV="1">
            <a:off x="751522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5" name="Line 67"/>
          <p:cNvSpPr>
            <a:spLocks noChangeShapeType="1"/>
          </p:cNvSpPr>
          <p:nvPr/>
        </p:nvSpPr>
        <p:spPr bwMode="auto">
          <a:xfrm flipV="1">
            <a:off x="769143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6" name="Line 68"/>
          <p:cNvSpPr>
            <a:spLocks noChangeShapeType="1"/>
          </p:cNvSpPr>
          <p:nvPr/>
        </p:nvSpPr>
        <p:spPr bwMode="auto">
          <a:xfrm flipV="1">
            <a:off x="786288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7" name="Line 69"/>
          <p:cNvSpPr>
            <a:spLocks noChangeShapeType="1"/>
          </p:cNvSpPr>
          <p:nvPr/>
        </p:nvSpPr>
        <p:spPr bwMode="auto">
          <a:xfrm flipV="1">
            <a:off x="80391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18" name="Line 70"/>
          <p:cNvSpPr>
            <a:spLocks noChangeShapeType="1"/>
          </p:cNvSpPr>
          <p:nvPr/>
        </p:nvSpPr>
        <p:spPr bwMode="auto">
          <a:xfrm flipV="1">
            <a:off x="82105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1" name="Line 83"/>
          <p:cNvSpPr>
            <a:spLocks noChangeShapeType="1"/>
          </p:cNvSpPr>
          <p:nvPr/>
        </p:nvSpPr>
        <p:spPr bwMode="auto">
          <a:xfrm flipH="1">
            <a:off x="8286750" y="56070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36" name="Line 88"/>
          <p:cNvSpPr>
            <a:spLocks noChangeShapeType="1"/>
          </p:cNvSpPr>
          <p:nvPr/>
        </p:nvSpPr>
        <p:spPr bwMode="auto">
          <a:xfrm flipH="1">
            <a:off x="8286750" y="6345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406" name="Oval 158"/>
          <p:cNvSpPr>
            <a:spLocks noChangeArrowheads="1"/>
          </p:cNvSpPr>
          <p:nvPr/>
        </p:nvSpPr>
        <p:spPr bwMode="auto">
          <a:xfrm>
            <a:off x="5133975" y="4752975"/>
            <a:ext cx="247650" cy="344488"/>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49412" name="Text Box 164"/>
          <p:cNvSpPr txBox="1">
            <a:spLocks noChangeArrowheads="1"/>
          </p:cNvSpPr>
          <p:nvPr/>
        </p:nvSpPr>
        <p:spPr bwMode="auto">
          <a:xfrm>
            <a:off x="8331200" y="5067300"/>
            <a:ext cx="651140" cy="461665"/>
          </a:xfrm>
          <a:prstGeom prst="rect">
            <a:avLst/>
          </a:prstGeom>
          <a:noFill/>
          <a:ln w="9525" algn="ctr">
            <a:noFill/>
            <a:miter lim="800000"/>
            <a:headEnd/>
            <a:tailEnd/>
          </a:ln>
          <a:effectLst/>
        </p:spPr>
        <p:txBody>
          <a:bodyPr wrap="none">
            <a:spAutoFit/>
          </a:bodyPr>
          <a:lstStyle/>
          <a:p>
            <a:pPr>
              <a:defRPr/>
            </a:pPr>
            <a:r>
              <a:rPr lang="en-GB" sz="2400" i="1">
                <a:solidFill>
                  <a:srgbClr val="FF0000"/>
                </a:solidFill>
                <a:effectLst>
                  <a:outerShdw blurRad="38100" dist="38100" dir="2700000" algn="tl">
                    <a:srgbClr val="000000"/>
                  </a:outerShdw>
                </a:effectLst>
                <a:latin typeface="Calibri" pitchFamily="34" charset="0"/>
              </a:rPr>
              <a:t>670</a:t>
            </a:r>
          </a:p>
        </p:txBody>
      </p:sp>
      <p:sp>
        <p:nvSpPr>
          <p:cNvPr id="949413" name="Rectangle 165"/>
          <p:cNvSpPr>
            <a:spLocks noChangeArrowheads="1"/>
          </p:cNvSpPr>
          <p:nvPr/>
        </p:nvSpPr>
        <p:spPr bwMode="auto">
          <a:xfrm>
            <a:off x="4248150" y="5191125"/>
            <a:ext cx="4152899" cy="336550"/>
          </a:xfrm>
          <a:prstGeom prst="rect">
            <a:avLst/>
          </a:prstGeom>
          <a:solidFill>
            <a:srgbClr val="0033CC">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949414" name="Text Box 166"/>
          <p:cNvSpPr txBox="1">
            <a:spLocks noChangeArrowheads="1"/>
          </p:cNvSpPr>
          <p:nvPr/>
        </p:nvSpPr>
        <p:spPr bwMode="auto">
          <a:xfrm>
            <a:off x="342900" y="3441700"/>
            <a:ext cx="3184525" cy="1421928"/>
          </a:xfrm>
          <a:prstGeom prst="rect">
            <a:avLst/>
          </a:prstGeom>
          <a:noFill/>
          <a:ln w="9525" algn="ctr">
            <a:noFill/>
            <a:miter lim="800000"/>
            <a:headEnd/>
            <a:tailEnd/>
          </a:ln>
          <a:effectLst/>
        </p:spPr>
        <p:txBody>
          <a:bodyPr wrap="square">
            <a:spAutoFit/>
          </a:bodyPr>
          <a:lstStyle/>
          <a:p>
            <a:pPr>
              <a:lnSpc>
                <a:spcPct val="120000"/>
              </a:lnSpc>
              <a:defRPr/>
            </a:pPr>
            <a:r>
              <a:rPr lang="en-GB" sz="2400" dirty="0">
                <a:solidFill>
                  <a:srgbClr val="FFFF00"/>
                </a:solidFill>
                <a:effectLst>
                  <a:outerShdw blurRad="38100" dist="38100" dir="2700000" algn="tl">
                    <a:srgbClr val="000000"/>
                  </a:outerShdw>
                </a:effectLst>
                <a:latin typeface="Symbol" pitchFamily="18" charset="2"/>
              </a:rPr>
              <a:t>g</a:t>
            </a:r>
            <a:r>
              <a:rPr lang="en-GB" sz="2400" dirty="0">
                <a:solidFill>
                  <a:srgbClr val="FFFF00"/>
                </a:solidFill>
                <a:effectLst>
                  <a:outerShdw blurRad="38100" dist="38100" dir="2700000" algn="tl">
                    <a:srgbClr val="000000"/>
                  </a:outerShdw>
                </a:effectLst>
                <a:latin typeface="Calibri" pitchFamily="34" charset="0"/>
              </a:rPr>
              <a:t> Olivine</a:t>
            </a:r>
            <a:r>
              <a:rPr lang="en-GB" sz="2400" dirty="0">
                <a:solidFill>
                  <a:schemeClr val="bg1"/>
                </a:solidFill>
                <a:effectLst>
                  <a:outerShdw blurRad="38100" dist="38100" dir="2700000" algn="tl">
                    <a:srgbClr val="000000"/>
                  </a:outerShdw>
                </a:effectLst>
                <a:latin typeface="Calibri" pitchFamily="34" charset="0"/>
              </a:rPr>
              <a:t> (Mg</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SiO</a:t>
            </a:r>
            <a:r>
              <a:rPr lang="en-GB" sz="2400" baseline="-25000" dirty="0">
                <a:solidFill>
                  <a:schemeClr val="bg1"/>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 = </a:t>
            </a:r>
            <a:r>
              <a:rPr lang="en-GB" sz="2300" dirty="0">
                <a:solidFill>
                  <a:srgbClr val="FFFF00"/>
                </a:solidFill>
                <a:effectLst>
                  <a:outerShdw blurRad="38100" dist="38100" dir="2700000" algn="tl">
                    <a:srgbClr val="000000"/>
                  </a:outerShdw>
                </a:effectLst>
                <a:latin typeface="Calibri" pitchFamily="34" charset="0"/>
              </a:rPr>
              <a:t>Mg-Perovskite</a:t>
            </a:r>
            <a:r>
              <a:rPr lang="en-GB" sz="2300" dirty="0">
                <a:solidFill>
                  <a:schemeClr val="bg1"/>
                </a:solidFill>
                <a:effectLst>
                  <a:outerShdw blurRad="38100" dist="38100" dir="2700000" algn="tl">
                    <a:srgbClr val="000000"/>
                  </a:outerShdw>
                </a:effectLst>
                <a:latin typeface="Calibri" pitchFamily="34" charset="0"/>
              </a:rPr>
              <a:t> (MgSiO</a:t>
            </a:r>
            <a:r>
              <a:rPr lang="en-GB" sz="2300" baseline="-25000" dirty="0">
                <a:solidFill>
                  <a:schemeClr val="bg1"/>
                </a:solidFill>
                <a:effectLst>
                  <a:outerShdw blurRad="38100" dist="38100" dir="2700000" algn="tl">
                    <a:srgbClr val="000000"/>
                  </a:outerShdw>
                </a:effectLst>
                <a:latin typeface="Calibri" pitchFamily="34" charset="0"/>
              </a:rPr>
              <a:t>3</a:t>
            </a:r>
            <a:r>
              <a:rPr lang="en-GB" sz="2300" dirty="0">
                <a:solidFill>
                  <a:schemeClr val="bg1"/>
                </a:solidFill>
                <a:effectLst>
                  <a:outerShdw blurRad="38100" dist="38100" dir="2700000" algn="tl">
                    <a:srgbClr val="000000"/>
                  </a:outerShdw>
                </a:effectLst>
                <a:latin typeface="Calibri" pitchFamily="34" charset="0"/>
              </a:rPr>
              <a:t>)</a:t>
            </a:r>
            <a:r>
              <a:rPr lang="en-GB" sz="2400" dirty="0">
                <a:solidFill>
                  <a:schemeClr val="bg1"/>
                </a:solidFill>
                <a:effectLst>
                  <a:outerShdw blurRad="38100" dist="38100" dir="2700000" algn="tl">
                    <a:srgbClr val="000000"/>
                  </a:outerShdw>
                </a:effectLst>
                <a:latin typeface="Calibri" pitchFamily="34" charset="0"/>
              </a:rPr>
              <a:t> + </a:t>
            </a:r>
            <a:r>
              <a:rPr lang="en-GB" sz="2400" dirty="0">
                <a:solidFill>
                  <a:srgbClr val="FFFF00"/>
                </a:solidFill>
                <a:effectLst>
                  <a:outerShdw blurRad="38100" dist="38100" dir="2700000" algn="tl">
                    <a:srgbClr val="000000"/>
                  </a:outerShdw>
                </a:effectLst>
                <a:latin typeface="Calibri" pitchFamily="34" charset="0"/>
              </a:rPr>
              <a:t>Pc (</a:t>
            </a:r>
            <a:r>
              <a:rPr lang="en-GB" sz="2400" dirty="0" err="1">
                <a:solidFill>
                  <a:srgbClr val="FFFF00"/>
                </a:solidFill>
                <a:effectLst>
                  <a:outerShdw blurRad="38100" dist="38100" dir="2700000" algn="tl">
                    <a:srgbClr val="000000"/>
                  </a:outerShdw>
                </a:effectLst>
                <a:latin typeface="Calibri" pitchFamily="34" charset="0"/>
              </a:rPr>
              <a:t>Periclase</a:t>
            </a:r>
            <a:r>
              <a:rPr lang="en-GB" sz="2400" dirty="0">
                <a:solidFill>
                  <a:srgbClr val="FFFF00"/>
                </a:solidFill>
                <a:effectLst>
                  <a:outerShdw blurRad="38100" dist="38100" dir="2700000" algn="tl">
                    <a:srgbClr val="000000"/>
                  </a:outerShdw>
                </a:effectLst>
                <a:latin typeface="Calibri" pitchFamily="34" charset="0"/>
              </a:rPr>
              <a:t>)</a:t>
            </a:r>
            <a:r>
              <a:rPr lang="en-GB" sz="2400" dirty="0">
                <a:solidFill>
                  <a:schemeClr val="bg1"/>
                </a:solidFill>
                <a:effectLst>
                  <a:outerShdw blurRad="38100" dist="38100" dir="2700000" algn="tl">
                    <a:srgbClr val="000000"/>
                  </a:outerShdw>
                </a:effectLst>
                <a:latin typeface="Calibri" pitchFamily="34" charset="0"/>
              </a:rPr>
              <a:t> (MgO)</a:t>
            </a:r>
          </a:p>
        </p:txBody>
      </p:sp>
      <p:sp>
        <p:nvSpPr>
          <p:cNvPr id="2" name="Text Box 166"/>
          <p:cNvSpPr txBox="1">
            <a:spLocks noChangeArrowheads="1"/>
          </p:cNvSpPr>
          <p:nvPr/>
        </p:nvSpPr>
        <p:spPr bwMode="auto">
          <a:xfrm>
            <a:off x="0" y="5580698"/>
            <a:ext cx="3390900" cy="757130"/>
          </a:xfrm>
          <a:prstGeom prst="rect">
            <a:avLst/>
          </a:prstGeom>
          <a:noFill/>
          <a:ln w="9525" algn="ctr">
            <a:noFill/>
            <a:miter lim="800000"/>
            <a:headEnd/>
            <a:tailEnd/>
          </a:ln>
          <a:effectLst/>
        </p:spPr>
        <p:txBody>
          <a:bodyPr>
            <a:spAutoFit/>
          </a:bodyPr>
          <a:lstStyle/>
          <a:p>
            <a:pPr algn="ctr">
              <a:lnSpc>
                <a:spcPct val="90000"/>
              </a:lnSpc>
              <a:defRPr/>
            </a:pPr>
            <a:r>
              <a:rPr lang="en-GB" sz="2400" dirty="0">
                <a:solidFill>
                  <a:schemeClr val="bg1"/>
                </a:solidFill>
                <a:effectLst>
                  <a:outerShdw blurRad="38100" dist="38100" dir="2700000" algn="tl">
                    <a:srgbClr val="000000"/>
                  </a:outerShdw>
                </a:effectLst>
                <a:latin typeface="Calibri" pitchFamily="34" charset="0"/>
              </a:rPr>
              <a:t>Mg-</a:t>
            </a:r>
            <a:r>
              <a:rPr lang="en-GB" sz="2400" dirty="0" err="1">
                <a:solidFill>
                  <a:schemeClr val="bg1"/>
                </a:solidFill>
                <a:effectLst>
                  <a:outerShdw blurRad="38100" dist="38100" dir="2700000" algn="tl">
                    <a:srgbClr val="000000"/>
                  </a:outerShdw>
                </a:effectLst>
                <a:latin typeface="Calibri" pitchFamily="34" charset="0"/>
              </a:rPr>
              <a:t>Wustite</a:t>
            </a:r>
            <a:r>
              <a:rPr lang="en-GB" sz="2400" dirty="0">
                <a:solidFill>
                  <a:schemeClr val="bg1"/>
                </a:solidFill>
                <a:effectLst>
                  <a:outerShdw blurRad="38100" dist="38100" dir="2700000" algn="tl">
                    <a:srgbClr val="000000"/>
                  </a:outerShdw>
                </a:effectLst>
                <a:latin typeface="Calibri" pitchFamily="34" charset="0"/>
              </a:rPr>
              <a:t> (Mg,Fe)O =</a:t>
            </a:r>
          </a:p>
          <a:p>
            <a:pPr algn="ctr">
              <a:lnSpc>
                <a:spcPct val="90000"/>
              </a:lnSpc>
              <a:defRPr/>
            </a:pPr>
            <a:r>
              <a:rPr lang="en-GB" sz="2400" dirty="0">
                <a:solidFill>
                  <a:schemeClr val="bg1"/>
                </a:solidFill>
                <a:effectLst>
                  <a:outerShdw blurRad="38100" dist="38100" dir="2700000" algn="tl">
                    <a:srgbClr val="000000"/>
                  </a:outerShdw>
                </a:effectLst>
                <a:latin typeface="Calibri" pitchFamily="34" charset="0"/>
              </a:rPr>
              <a:t>Fe-</a:t>
            </a:r>
            <a:r>
              <a:rPr lang="en-GB" sz="2400" dirty="0" err="1">
                <a:solidFill>
                  <a:schemeClr val="bg1"/>
                </a:solidFill>
                <a:effectLst>
                  <a:outerShdw blurRad="38100" dist="38100" dir="2700000" algn="tl">
                    <a:srgbClr val="000000"/>
                  </a:outerShdw>
                </a:effectLst>
                <a:latin typeface="Calibri" pitchFamily="34" charset="0"/>
              </a:rPr>
              <a:t>Periclase</a:t>
            </a:r>
            <a:r>
              <a:rPr lang="en-GB" sz="2400" dirty="0">
                <a:solidFill>
                  <a:schemeClr val="bg1"/>
                </a:solidFill>
                <a:effectLst>
                  <a:outerShdw blurRad="38100" dist="38100" dir="2700000" algn="tl">
                    <a:srgbClr val="000000"/>
                  </a:outerShdw>
                </a:effectLst>
                <a:latin typeface="Calibri" pitchFamily="34" charset="0"/>
              </a:rPr>
              <a:t> (</a:t>
            </a:r>
            <a:r>
              <a:rPr lang="en-GB" sz="2400" dirty="0" err="1">
                <a:solidFill>
                  <a:schemeClr val="bg1"/>
                </a:solidFill>
                <a:effectLst>
                  <a:outerShdw blurRad="38100" dist="38100" dir="2700000" algn="tl">
                    <a:srgbClr val="000000"/>
                  </a:outerShdw>
                </a:effectLst>
                <a:latin typeface="Calibri" pitchFamily="34" charset="0"/>
              </a:rPr>
              <a:t>Fe,Mg</a:t>
            </a:r>
            <a:r>
              <a:rPr lang="en-GB" sz="2400" dirty="0">
                <a:solidFill>
                  <a:schemeClr val="bg1"/>
                </a:solidFill>
                <a:effectLst>
                  <a:outerShdw blurRad="38100" dist="38100" dir="2700000" algn="tl">
                    <a:srgbClr val="000000"/>
                  </a:outerShdw>
                </a:effectLst>
                <a:latin typeface="Calibri" pitchFamily="34" charset="0"/>
              </a:rPr>
              <a:t>)O</a:t>
            </a:r>
          </a:p>
        </p:txBody>
      </p:sp>
      <p:sp>
        <p:nvSpPr>
          <p:cNvPr id="949301" name="Line 53"/>
          <p:cNvSpPr>
            <a:spLocks noChangeShapeType="1"/>
          </p:cNvSpPr>
          <p:nvPr/>
        </p:nvSpPr>
        <p:spPr bwMode="auto">
          <a:xfrm flipV="1">
            <a:off x="52578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2" name="Line 54"/>
          <p:cNvSpPr>
            <a:spLocks noChangeShapeType="1"/>
          </p:cNvSpPr>
          <p:nvPr/>
        </p:nvSpPr>
        <p:spPr bwMode="auto">
          <a:xfrm flipV="1">
            <a:off x="54292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3" name="Line 55"/>
          <p:cNvSpPr>
            <a:spLocks noChangeShapeType="1"/>
          </p:cNvSpPr>
          <p:nvPr/>
        </p:nvSpPr>
        <p:spPr bwMode="auto">
          <a:xfrm flipV="1">
            <a:off x="560546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4" name="Line 56"/>
          <p:cNvSpPr>
            <a:spLocks noChangeShapeType="1"/>
          </p:cNvSpPr>
          <p:nvPr/>
        </p:nvSpPr>
        <p:spPr bwMode="auto">
          <a:xfrm flipV="1">
            <a:off x="57769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5" name="Line 57"/>
          <p:cNvSpPr>
            <a:spLocks noChangeShapeType="1"/>
          </p:cNvSpPr>
          <p:nvPr/>
        </p:nvSpPr>
        <p:spPr bwMode="auto">
          <a:xfrm flipV="1">
            <a:off x="59531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6" name="Line 58"/>
          <p:cNvSpPr>
            <a:spLocks noChangeShapeType="1"/>
          </p:cNvSpPr>
          <p:nvPr/>
        </p:nvSpPr>
        <p:spPr bwMode="auto">
          <a:xfrm flipV="1">
            <a:off x="61245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49307" name="Line 59"/>
          <p:cNvSpPr>
            <a:spLocks noChangeShapeType="1"/>
          </p:cNvSpPr>
          <p:nvPr/>
        </p:nvSpPr>
        <p:spPr bwMode="auto">
          <a:xfrm flipV="1">
            <a:off x="63007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11372" name="AutoShape 147"/>
          <p:cNvCxnSpPr>
            <a:cxnSpLocks noChangeShapeType="1"/>
            <a:stCxn id="949276" idx="2"/>
            <a:endCxn id="949276" idx="2"/>
          </p:cNvCxnSpPr>
          <p:nvPr/>
        </p:nvCxnSpPr>
        <p:spPr bwMode="auto">
          <a:xfrm rot="16200000" flipH="1">
            <a:off x="6318250" y="6445250"/>
            <a:ext cx="1588" cy="1588"/>
          </a:xfrm>
          <a:prstGeom prst="bentConnector3">
            <a:avLst>
              <a:gd name="adj1" fmla="val 13200005"/>
            </a:avLst>
          </a:prstGeom>
          <a:noFill/>
          <a:ln w="9525">
            <a:noFill/>
            <a:miter lim="800000"/>
            <a:headEnd/>
            <a:tailEnd type="triangle" w="med" len="med"/>
          </a:ln>
        </p:spPr>
      </p:cxnSp>
      <p:grpSp>
        <p:nvGrpSpPr>
          <p:cNvPr id="4" name="Group 159"/>
          <p:cNvGrpSpPr>
            <a:grpSpLocks/>
          </p:cNvGrpSpPr>
          <p:nvPr/>
        </p:nvGrpSpPr>
        <p:grpSpPr bwMode="auto">
          <a:xfrm>
            <a:off x="4967288" y="5091113"/>
            <a:ext cx="633412" cy="304800"/>
            <a:chOff x="3129" y="3210"/>
            <a:chExt cx="399" cy="192"/>
          </a:xfrm>
          <a:effectLst>
            <a:outerShdw blurRad="50800" dist="38100" dir="2700000" algn="tl" rotWithShape="0">
              <a:prstClr val="black">
                <a:alpha val="40000"/>
              </a:prstClr>
            </a:outerShdw>
          </a:effectLst>
        </p:grpSpPr>
        <p:sp>
          <p:nvSpPr>
            <p:cNvPr id="949404" name="Freeform 156"/>
            <p:cNvSpPr>
              <a:spLocks/>
            </p:cNvSpPr>
            <p:nvPr/>
          </p:nvSpPr>
          <p:spPr bwMode="auto">
            <a:xfrm>
              <a:off x="3129" y="3210"/>
              <a:ext cx="186" cy="192"/>
            </a:xfrm>
            <a:custGeom>
              <a:avLst/>
              <a:gdLst/>
              <a:ahLst/>
              <a:cxnLst>
                <a:cxn ang="0">
                  <a:pos x="186" y="0"/>
                </a:cxn>
                <a:cxn ang="0">
                  <a:pos x="186" y="79"/>
                </a:cxn>
                <a:cxn ang="0">
                  <a:pos x="0" y="79"/>
                </a:cxn>
                <a:cxn ang="0">
                  <a:pos x="0" y="219"/>
                </a:cxn>
              </a:cxnLst>
              <a:rect l="0" t="0" r="r" b="b"/>
              <a:pathLst>
                <a:path w="186" h="219">
                  <a:moveTo>
                    <a:pt x="186" y="0"/>
                  </a:moveTo>
                  <a:lnTo>
                    <a:pt x="186" y="79"/>
                  </a:lnTo>
                  <a:lnTo>
                    <a:pt x="0" y="79"/>
                  </a:lnTo>
                  <a:lnTo>
                    <a:pt x="0" y="219"/>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sp>
          <p:nvSpPr>
            <p:cNvPr id="949405" name="Freeform 157"/>
            <p:cNvSpPr>
              <a:spLocks/>
            </p:cNvSpPr>
            <p:nvPr/>
          </p:nvSpPr>
          <p:spPr bwMode="auto">
            <a:xfrm>
              <a:off x="3315" y="3218"/>
              <a:ext cx="213" cy="121"/>
            </a:xfrm>
            <a:custGeom>
              <a:avLst/>
              <a:gdLst/>
              <a:ahLst/>
              <a:cxnLst>
                <a:cxn ang="0">
                  <a:pos x="0" y="0"/>
                </a:cxn>
                <a:cxn ang="0">
                  <a:pos x="0" y="73"/>
                </a:cxn>
                <a:cxn ang="0">
                  <a:pos x="213" y="73"/>
                </a:cxn>
                <a:cxn ang="0">
                  <a:pos x="213" y="144"/>
                </a:cxn>
              </a:cxnLst>
              <a:rect l="0" t="0" r="r" b="b"/>
              <a:pathLst>
                <a:path w="213" h="144">
                  <a:moveTo>
                    <a:pt x="0" y="0"/>
                  </a:moveTo>
                  <a:lnTo>
                    <a:pt x="0" y="73"/>
                  </a:lnTo>
                  <a:lnTo>
                    <a:pt x="213" y="73"/>
                  </a:lnTo>
                  <a:lnTo>
                    <a:pt x="213" y="144"/>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grpSp>
      <p:sp>
        <p:nvSpPr>
          <p:cNvPr id="949408" name="Oval 160"/>
          <p:cNvSpPr>
            <a:spLocks noChangeArrowheads="1"/>
          </p:cNvSpPr>
          <p:nvPr/>
        </p:nvSpPr>
        <p:spPr bwMode="auto">
          <a:xfrm rot="4804240">
            <a:off x="4833145" y="5262234"/>
            <a:ext cx="303212" cy="538820"/>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49409" name="Oval 161"/>
          <p:cNvSpPr>
            <a:spLocks noChangeArrowheads="1"/>
          </p:cNvSpPr>
          <p:nvPr/>
        </p:nvSpPr>
        <p:spPr bwMode="auto">
          <a:xfrm rot="4804240">
            <a:off x="5427663" y="5216525"/>
            <a:ext cx="293688" cy="427037"/>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3" name="Rettangolo arrotondato 12"/>
          <p:cNvSpPr/>
          <p:nvPr/>
        </p:nvSpPr>
        <p:spPr bwMode="auto">
          <a:xfrm>
            <a:off x="342900" y="3997325"/>
            <a:ext cx="3020219" cy="404813"/>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Figura a mano libera 13"/>
          <p:cNvSpPr/>
          <p:nvPr/>
        </p:nvSpPr>
        <p:spPr bwMode="auto">
          <a:xfrm>
            <a:off x="89575" y="4190206"/>
            <a:ext cx="253325" cy="804486"/>
          </a:xfrm>
          <a:custGeom>
            <a:avLst/>
            <a:gdLst>
              <a:gd name="connsiteX0" fmla="*/ 231464 w 231464"/>
              <a:gd name="connsiteY0" fmla="*/ 0 h 952500"/>
              <a:gd name="connsiteX1" fmla="*/ 34614 w 231464"/>
              <a:gd name="connsiteY1" fmla="*/ 336550 h 952500"/>
              <a:gd name="connsiteX2" fmla="*/ 15564 w 231464"/>
              <a:gd name="connsiteY2" fmla="*/ 755650 h 952500"/>
              <a:gd name="connsiteX3" fmla="*/ 199714 w 231464"/>
              <a:gd name="connsiteY3" fmla="*/ 952500 h 952500"/>
              <a:gd name="connsiteX0" fmla="*/ 240942 w 240942"/>
              <a:gd name="connsiteY0" fmla="*/ 0 h 952500"/>
              <a:gd name="connsiteX1" fmla="*/ 25042 w 240942"/>
              <a:gd name="connsiteY1" fmla="*/ 279400 h 952500"/>
              <a:gd name="connsiteX2" fmla="*/ 25042 w 240942"/>
              <a:gd name="connsiteY2" fmla="*/ 755650 h 952500"/>
              <a:gd name="connsiteX3" fmla="*/ 209192 w 240942"/>
              <a:gd name="connsiteY3" fmla="*/ 952500 h 952500"/>
              <a:gd name="connsiteX0" fmla="*/ 240942 w 240942"/>
              <a:gd name="connsiteY0" fmla="*/ 0 h 952500"/>
              <a:gd name="connsiteX1" fmla="*/ 25042 w 240942"/>
              <a:gd name="connsiteY1" fmla="*/ 279400 h 952500"/>
              <a:gd name="connsiteX2" fmla="*/ 25042 w 240942"/>
              <a:gd name="connsiteY2" fmla="*/ 755650 h 952500"/>
              <a:gd name="connsiteX3" fmla="*/ 209192 w 240942"/>
              <a:gd name="connsiteY3" fmla="*/ 952500 h 952500"/>
              <a:gd name="connsiteX0" fmla="*/ 244905 w 276655"/>
              <a:gd name="connsiteY0" fmla="*/ 0 h 965200"/>
              <a:gd name="connsiteX1" fmla="*/ 29005 w 276655"/>
              <a:gd name="connsiteY1" fmla="*/ 279400 h 965200"/>
              <a:gd name="connsiteX2" fmla="*/ 29005 w 276655"/>
              <a:gd name="connsiteY2" fmla="*/ 755650 h 965200"/>
              <a:gd name="connsiteX3" fmla="*/ 276655 w 276655"/>
              <a:gd name="connsiteY3" fmla="*/ 965200 h 965200"/>
              <a:gd name="connsiteX0" fmla="*/ 244905 w 276655"/>
              <a:gd name="connsiteY0" fmla="*/ 0 h 965200"/>
              <a:gd name="connsiteX1" fmla="*/ 29005 w 276655"/>
              <a:gd name="connsiteY1" fmla="*/ 279400 h 965200"/>
              <a:gd name="connsiteX2" fmla="*/ 29005 w 276655"/>
              <a:gd name="connsiteY2" fmla="*/ 692150 h 965200"/>
              <a:gd name="connsiteX3" fmla="*/ 276655 w 276655"/>
              <a:gd name="connsiteY3" fmla="*/ 965200 h 965200"/>
              <a:gd name="connsiteX0" fmla="*/ 275516 w 278424"/>
              <a:gd name="connsiteY0" fmla="*/ 0 h 973848"/>
              <a:gd name="connsiteX1" fmla="*/ 30774 w 278424"/>
              <a:gd name="connsiteY1" fmla="*/ 288048 h 973848"/>
              <a:gd name="connsiteX2" fmla="*/ 30774 w 278424"/>
              <a:gd name="connsiteY2" fmla="*/ 700798 h 973848"/>
              <a:gd name="connsiteX3" fmla="*/ 278424 w 278424"/>
              <a:gd name="connsiteY3" fmla="*/ 973848 h 973848"/>
              <a:gd name="connsiteX0" fmla="*/ 275516 w 278424"/>
              <a:gd name="connsiteY0" fmla="*/ 0 h 973848"/>
              <a:gd name="connsiteX1" fmla="*/ 30774 w 278424"/>
              <a:gd name="connsiteY1" fmla="*/ 288048 h 973848"/>
              <a:gd name="connsiteX2" fmla="*/ 30774 w 278424"/>
              <a:gd name="connsiteY2" fmla="*/ 700798 h 973848"/>
              <a:gd name="connsiteX3" fmla="*/ 278424 w 278424"/>
              <a:gd name="connsiteY3" fmla="*/ 973848 h 973848"/>
              <a:gd name="connsiteX0" fmla="*/ 275516 w 278424"/>
              <a:gd name="connsiteY0" fmla="*/ 0 h 973848"/>
              <a:gd name="connsiteX1" fmla="*/ 30774 w 278424"/>
              <a:gd name="connsiteY1" fmla="*/ 288048 h 973848"/>
              <a:gd name="connsiteX2" fmla="*/ 30774 w 278424"/>
              <a:gd name="connsiteY2" fmla="*/ 700798 h 973848"/>
              <a:gd name="connsiteX3" fmla="*/ 278424 w 278424"/>
              <a:gd name="connsiteY3" fmla="*/ 973848 h 973848"/>
              <a:gd name="connsiteX0" fmla="*/ 280158 w 283066"/>
              <a:gd name="connsiteY0" fmla="*/ 0 h 973848"/>
              <a:gd name="connsiteX1" fmla="*/ 27550 w 283066"/>
              <a:gd name="connsiteY1" fmla="*/ 293814 h 973848"/>
              <a:gd name="connsiteX2" fmla="*/ 35416 w 283066"/>
              <a:gd name="connsiteY2" fmla="*/ 700798 h 973848"/>
              <a:gd name="connsiteX3" fmla="*/ 283066 w 283066"/>
              <a:gd name="connsiteY3" fmla="*/ 973848 h 973848"/>
              <a:gd name="connsiteX0" fmla="*/ 276025 w 278933"/>
              <a:gd name="connsiteY0" fmla="*/ 0 h 973848"/>
              <a:gd name="connsiteX1" fmla="*/ 23417 w 278933"/>
              <a:gd name="connsiteY1" fmla="*/ 293814 h 973848"/>
              <a:gd name="connsiteX2" fmla="*/ 31283 w 278933"/>
              <a:gd name="connsiteY2" fmla="*/ 700798 h 973848"/>
              <a:gd name="connsiteX3" fmla="*/ 278933 w 278933"/>
              <a:gd name="connsiteY3" fmla="*/ 973848 h 973848"/>
            </a:gdLst>
            <a:ahLst/>
            <a:cxnLst>
              <a:cxn ang="0">
                <a:pos x="connsiteX0" y="connsiteY0"/>
              </a:cxn>
              <a:cxn ang="0">
                <a:pos x="connsiteX1" y="connsiteY1"/>
              </a:cxn>
              <a:cxn ang="0">
                <a:pos x="connsiteX2" y="connsiteY2"/>
              </a:cxn>
              <a:cxn ang="0">
                <a:pos x="connsiteX3" y="connsiteY3"/>
              </a:cxn>
            </a:cxnLst>
            <a:rect l="l" t="t" r="r" b="b"/>
            <a:pathLst>
              <a:path w="278933" h="973848">
                <a:moveTo>
                  <a:pt x="276025" y="0"/>
                </a:moveTo>
                <a:cubicBezTo>
                  <a:pt x="86289" y="94317"/>
                  <a:pt x="53719" y="197192"/>
                  <a:pt x="23417" y="293814"/>
                </a:cubicBezTo>
                <a:cubicBezTo>
                  <a:pt x="-6885" y="390436"/>
                  <a:pt x="-11303" y="587459"/>
                  <a:pt x="31283" y="700798"/>
                </a:cubicBezTo>
                <a:cubicBezTo>
                  <a:pt x="73869" y="814137"/>
                  <a:pt x="200616" y="926752"/>
                  <a:pt x="278933" y="973848"/>
                </a:cubicBezTo>
              </a:path>
            </a:pathLst>
          </a:custGeom>
          <a:noFill/>
          <a:ln w="28575" cap="flat" cmpd="sng" algn="ctr">
            <a:solidFill>
              <a:srgbClr val="FFFF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4" name="Text Box 166"/>
          <p:cNvSpPr txBox="1">
            <a:spLocks noChangeArrowheads="1"/>
          </p:cNvSpPr>
          <p:nvPr/>
        </p:nvSpPr>
        <p:spPr bwMode="auto">
          <a:xfrm>
            <a:off x="163716" y="4767263"/>
            <a:ext cx="3059952" cy="590931"/>
          </a:xfrm>
          <a:prstGeom prst="rect">
            <a:avLst/>
          </a:prstGeom>
          <a:noFill/>
          <a:ln w="9525" algn="ctr">
            <a:noFill/>
            <a:miter lim="800000"/>
            <a:headEnd/>
            <a:tailEnd/>
          </a:ln>
          <a:effectLst/>
        </p:spPr>
        <p:txBody>
          <a:bodyPr wrap="square">
            <a:spAutoFit/>
          </a:bodyPr>
          <a:lstStyle/>
          <a:p>
            <a:pPr algn="ctr">
              <a:lnSpc>
                <a:spcPct val="90000"/>
              </a:lnSpc>
              <a:defRPr/>
            </a:pPr>
            <a:r>
              <a:rPr lang="en-GB" sz="3600" dirty="0">
                <a:solidFill>
                  <a:schemeClr val="bg1"/>
                </a:solidFill>
                <a:effectLst>
                  <a:outerShdw blurRad="38100" dist="38100" dir="2700000" algn="tl">
                    <a:srgbClr val="000000"/>
                  </a:outerShdw>
                </a:effectLst>
                <a:latin typeface="Calibri" pitchFamily="34" charset="0"/>
              </a:rPr>
              <a:t>Bridgmanite</a:t>
            </a:r>
          </a:p>
        </p:txBody>
      </p:sp>
      <p:sp>
        <p:nvSpPr>
          <p:cNvPr id="155" name="Text Box 166"/>
          <p:cNvSpPr txBox="1">
            <a:spLocks noChangeArrowheads="1"/>
          </p:cNvSpPr>
          <p:nvPr/>
        </p:nvSpPr>
        <p:spPr bwMode="auto">
          <a:xfrm>
            <a:off x="1139967" y="5237161"/>
            <a:ext cx="1107450"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i="1" dirty="0">
                <a:solidFill>
                  <a:schemeClr val="bg1"/>
                </a:solidFill>
                <a:effectLst>
                  <a:outerShdw blurRad="38100" dist="38100" dir="2700000" algn="tl">
                    <a:srgbClr val="000000"/>
                  </a:outerShdw>
                </a:effectLst>
                <a:latin typeface="Calibri" pitchFamily="34" charset="0"/>
              </a:rPr>
              <a:t>(2014)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9254"/>
                                        </p:tgtEl>
                                        <p:attrNameLst>
                                          <p:attrName>style.visibility</p:attrName>
                                        </p:attrNameLst>
                                      </p:cBhvr>
                                      <p:to>
                                        <p:strVal val="visible"/>
                                      </p:to>
                                    </p:set>
                                    <p:animEffect transition="in" filter="fade">
                                      <p:cBhvr>
                                        <p:cTn id="10" dur="500"/>
                                        <p:tgtEl>
                                          <p:spTgt spid="949254"/>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949251"/>
                                        </p:tgtEl>
                                        <p:attrNameLst>
                                          <p:attrName>style.visibility</p:attrName>
                                        </p:attrNameLst>
                                      </p:cBhvr>
                                      <p:to>
                                        <p:strVal val="visible"/>
                                      </p:to>
                                    </p:set>
                                    <p:animEffect transition="in" filter="fade">
                                      <p:cBhvr>
                                        <p:cTn id="14" dur="500"/>
                                        <p:tgtEl>
                                          <p:spTgt spid="94925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49406"/>
                                        </p:tgtEl>
                                        <p:attrNameLst>
                                          <p:attrName>style.visibility</p:attrName>
                                        </p:attrNameLst>
                                      </p:cBhvr>
                                      <p:to>
                                        <p:strVal val="visible"/>
                                      </p:to>
                                    </p:set>
                                    <p:animEffect transition="in" filter="fade">
                                      <p:cBhvr>
                                        <p:cTn id="19" dur="1000"/>
                                        <p:tgtEl>
                                          <p:spTgt spid="9494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2000"/>
                                        <p:tgtEl>
                                          <p:spTgt spid="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49408"/>
                                        </p:tgtEl>
                                        <p:attrNameLst>
                                          <p:attrName>style.visibility</p:attrName>
                                        </p:attrNameLst>
                                      </p:cBhvr>
                                      <p:to>
                                        <p:strVal val="visible"/>
                                      </p:to>
                                    </p:set>
                                    <p:animEffect transition="in" filter="fade">
                                      <p:cBhvr>
                                        <p:cTn id="28" dur="1000"/>
                                        <p:tgtEl>
                                          <p:spTgt spid="94940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49409"/>
                                        </p:tgtEl>
                                        <p:attrNameLst>
                                          <p:attrName>style.visibility</p:attrName>
                                        </p:attrNameLst>
                                      </p:cBhvr>
                                      <p:to>
                                        <p:strVal val="visible"/>
                                      </p:to>
                                    </p:set>
                                    <p:animEffect transition="in" filter="fade">
                                      <p:cBhvr>
                                        <p:cTn id="31" dur="2000"/>
                                        <p:tgtEl>
                                          <p:spTgt spid="94940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49412"/>
                                        </p:tgtEl>
                                        <p:attrNameLst>
                                          <p:attrName>style.visibility</p:attrName>
                                        </p:attrNameLst>
                                      </p:cBhvr>
                                      <p:to>
                                        <p:strVal val="visible"/>
                                      </p:to>
                                    </p:set>
                                    <p:animEffect transition="in" filter="fade">
                                      <p:cBhvr>
                                        <p:cTn id="36" dur="1000"/>
                                        <p:tgtEl>
                                          <p:spTgt spid="949412"/>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949413"/>
                                        </p:tgtEl>
                                        <p:attrNameLst>
                                          <p:attrName>style.visibility</p:attrName>
                                        </p:attrNameLst>
                                      </p:cBhvr>
                                      <p:to>
                                        <p:strVal val="visible"/>
                                      </p:to>
                                    </p:set>
                                    <p:animEffect transition="in" filter="wipe(right)">
                                      <p:cBhvr>
                                        <p:cTn id="40" dur="1000"/>
                                        <p:tgtEl>
                                          <p:spTgt spid="9494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49414"/>
                                        </p:tgtEl>
                                        <p:attrNameLst>
                                          <p:attrName>style.visibility</p:attrName>
                                        </p:attrNameLst>
                                      </p:cBhvr>
                                      <p:to>
                                        <p:strVal val="visible"/>
                                      </p:to>
                                    </p:set>
                                    <p:animEffect transition="in" filter="fade">
                                      <p:cBhvr>
                                        <p:cTn id="45" dur="500"/>
                                        <p:tgtEl>
                                          <p:spTgt spid="9494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right)">
                                      <p:cBhvr>
                                        <p:cTn id="55" dur="500"/>
                                        <p:tgtEl>
                                          <p:spTgt spid="13"/>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154"/>
                                        </p:tgtEl>
                                        <p:attrNameLst>
                                          <p:attrName>style.visibility</p:attrName>
                                        </p:attrNameLst>
                                      </p:cBhvr>
                                      <p:to>
                                        <p:strVal val="visible"/>
                                      </p:to>
                                    </p:set>
                                    <p:animEffect transition="in" filter="fade">
                                      <p:cBhvr>
                                        <p:cTn id="63" dur="500"/>
                                        <p:tgtEl>
                                          <p:spTgt spid="154"/>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155"/>
                                        </p:tgtEl>
                                        <p:attrNameLst>
                                          <p:attrName>style.visibility</p:attrName>
                                        </p:attrNameLst>
                                      </p:cBhvr>
                                      <p:to>
                                        <p:strVal val="visible"/>
                                      </p:to>
                                    </p:set>
                                    <p:animEffect transition="in" filter="fade">
                                      <p:cBhvr>
                                        <p:cTn id="67"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1" grpId="0"/>
      <p:bldP spid="949254" grpId="0"/>
      <p:bldP spid="949406" grpId="0" animBg="1"/>
      <p:bldP spid="949412" grpId="0"/>
      <p:bldP spid="949413" grpId="0" animBg="1"/>
      <p:bldP spid="949414" grpId="0"/>
      <p:bldP spid="2" grpId="0"/>
      <p:bldP spid="949408" grpId="0" animBg="1"/>
      <p:bldP spid="949409" grpId="0" animBg="1"/>
      <p:bldP spid="13" grpId="0" animBg="1"/>
      <p:bldP spid="14" grpId="0" animBg="1"/>
      <p:bldP spid="154" grpId="0"/>
      <p:bldP spid="155"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24"/>
          <p:cNvGrpSpPr/>
          <p:nvPr/>
        </p:nvGrpSpPr>
        <p:grpSpPr>
          <a:xfrm>
            <a:off x="5036501" y="226568"/>
            <a:ext cx="3788412" cy="5995376"/>
            <a:chOff x="5036501" y="226568"/>
            <a:chExt cx="3788412" cy="5995376"/>
          </a:xfrm>
        </p:grpSpPr>
        <p:grpSp>
          <p:nvGrpSpPr>
            <p:cNvPr id="3" name="Gruppo 38"/>
            <p:cNvGrpSpPr/>
            <p:nvPr/>
          </p:nvGrpSpPr>
          <p:grpSpPr>
            <a:xfrm>
              <a:off x="5359400" y="226568"/>
              <a:ext cx="3465513" cy="5689529"/>
              <a:chOff x="5359400" y="226568"/>
              <a:chExt cx="3465513" cy="5689529"/>
            </a:xfrm>
          </p:grpSpPr>
          <p:grpSp>
            <p:nvGrpSpPr>
              <p:cNvPr id="4" name="Gruppo 11"/>
              <p:cNvGrpSpPr/>
              <p:nvPr/>
            </p:nvGrpSpPr>
            <p:grpSpPr>
              <a:xfrm>
                <a:off x="5720080" y="226568"/>
                <a:ext cx="3104833" cy="5412232"/>
                <a:chOff x="5720080" y="226568"/>
                <a:chExt cx="3104833" cy="5412232"/>
              </a:xfrm>
            </p:grpSpPr>
            <p:grpSp>
              <p:nvGrpSpPr>
                <p:cNvPr id="9" name="Gruppo 9"/>
                <p:cNvGrpSpPr/>
                <p:nvPr/>
              </p:nvGrpSpPr>
              <p:grpSpPr>
                <a:xfrm>
                  <a:off x="5730240" y="226568"/>
                  <a:ext cx="3090291" cy="5391912"/>
                  <a:chOff x="4901184" y="673100"/>
                  <a:chExt cx="3090291" cy="5391912"/>
                </a:xfrm>
              </p:grpSpPr>
              <p:pic>
                <p:nvPicPr>
                  <p:cNvPr id="38" name="Picture 2"/>
                  <p:cNvPicPr>
                    <a:picLocks noChangeAspect="1" noChangeArrowheads="1"/>
                  </p:cNvPicPr>
                  <p:nvPr/>
                </p:nvPicPr>
                <p:blipFill>
                  <a:blip r:embed="rId3" cstate="print"/>
                  <a:srcRect l="11669" t="2338" r="4066" b="11358"/>
                  <a:stretch>
                    <a:fillRect/>
                  </a:stretch>
                </p:blipFill>
                <p:spPr bwMode="auto">
                  <a:xfrm>
                    <a:off x="4901184" y="705295"/>
                    <a:ext cx="3074035" cy="5359717"/>
                  </a:xfrm>
                  <a:prstGeom prst="rect">
                    <a:avLst/>
                  </a:prstGeom>
                  <a:noFill/>
                  <a:ln w="9525">
                    <a:noFill/>
                    <a:miter lim="800000"/>
                    <a:headEnd/>
                    <a:tailEnd/>
                  </a:ln>
                </p:spPr>
              </p:pic>
              <p:sp>
                <p:nvSpPr>
                  <p:cNvPr id="39" name="Figura a mano libera 5"/>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40" name="Connettore 1 39"/>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1" name="CasellaDiTesto 40"/>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42" name="CasellaDiTesto 41"/>
                  <p:cNvSpPr txBox="1"/>
                  <p:nvPr/>
                </p:nvSpPr>
                <p:spPr>
                  <a:xfrm>
                    <a:off x="6809741" y="673100"/>
                    <a:ext cx="1181734" cy="477054"/>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a:p>
                    <a:pPr algn="r"/>
                    <a:r>
                      <a:rPr lang="en-GB" sz="1100" dirty="0">
                        <a:solidFill>
                          <a:schemeClr val="tx1"/>
                        </a:solidFill>
                        <a:latin typeface="Calibri" pitchFamily="34" charset="0"/>
                      </a:rPr>
                      <a:t>(</a:t>
                    </a:r>
                    <a:r>
                      <a:rPr lang="en-GB" sz="1100" dirty="0" err="1">
                        <a:solidFill>
                          <a:schemeClr val="tx1"/>
                        </a:solidFill>
                        <a:latin typeface="Calibri" pitchFamily="34" charset="0"/>
                      </a:rPr>
                      <a:t>vapor</a:t>
                    </a:r>
                    <a:r>
                      <a:rPr lang="en-GB" sz="1100" dirty="0">
                        <a:solidFill>
                          <a:schemeClr val="tx1"/>
                        </a:solidFill>
                        <a:latin typeface="Calibri" pitchFamily="34" charset="0"/>
                      </a:rPr>
                      <a:t> saturated)</a:t>
                    </a:r>
                  </a:p>
                </p:txBody>
              </p:sp>
            </p:grpSp>
            <p:sp>
              <p:nvSpPr>
                <p:cNvPr id="37" name="Rettangolo 36"/>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0" name="CasellaDiTesto 29"/>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31" name="CasellaDiTesto 30"/>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32" name="CasellaDiTesto 31"/>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33" name="CasellaDiTesto 32"/>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34" name="CasellaDiTesto 33"/>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35" name="CasellaDiTesto 34"/>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7" name="CasellaDiTesto 26"/>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8" name="CasellaDiTesto 27"/>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nvGrpSpPr>
          <p:cNvPr id="11" name="Gruppo 23"/>
          <p:cNvGrpSpPr/>
          <p:nvPr/>
        </p:nvGrpSpPr>
        <p:grpSpPr>
          <a:xfrm>
            <a:off x="5036501" y="226568"/>
            <a:ext cx="3790126" cy="5995376"/>
            <a:chOff x="5036501" y="226568"/>
            <a:chExt cx="3790126" cy="5995376"/>
          </a:xfrm>
        </p:grpSpPr>
        <p:grpSp>
          <p:nvGrpSpPr>
            <p:cNvPr id="15" name="Gruppo 20"/>
            <p:cNvGrpSpPr/>
            <p:nvPr/>
          </p:nvGrpSpPr>
          <p:grpSpPr>
            <a:xfrm>
              <a:off x="5359400" y="226568"/>
              <a:ext cx="3467227" cy="5689529"/>
              <a:chOff x="5359400" y="226568"/>
              <a:chExt cx="3467227" cy="5689529"/>
            </a:xfrm>
          </p:grpSpPr>
          <p:grpSp>
            <p:nvGrpSpPr>
              <p:cNvPr id="20" name="Gruppo 10"/>
              <p:cNvGrpSpPr/>
              <p:nvPr/>
            </p:nvGrpSpPr>
            <p:grpSpPr>
              <a:xfrm>
                <a:off x="5720080" y="226568"/>
                <a:ext cx="3106547" cy="5468112"/>
                <a:chOff x="5720080" y="226568"/>
                <a:chExt cx="3106547" cy="5468112"/>
              </a:xfrm>
            </p:grpSpPr>
            <p:grpSp>
              <p:nvGrpSpPr>
                <p:cNvPr id="21" name="Gruppo 8"/>
                <p:cNvGrpSpPr/>
                <p:nvPr/>
              </p:nvGrpSpPr>
              <p:grpSpPr>
                <a:xfrm>
                  <a:off x="5750560" y="226568"/>
                  <a:ext cx="3076067" cy="5468112"/>
                  <a:chOff x="4915408" y="673100"/>
                  <a:chExt cx="3076067" cy="5468112"/>
                </a:xfrm>
              </p:grpSpPr>
              <p:pic>
                <p:nvPicPr>
                  <p:cNvPr id="3074" name="Picture 2"/>
                  <p:cNvPicPr>
                    <a:picLocks noChangeAspect="1" noChangeArrowheads="1"/>
                  </p:cNvPicPr>
                  <p:nvPr/>
                </p:nvPicPr>
                <p:blipFill>
                  <a:blip r:embed="rId4" cstate="print"/>
                  <a:srcRect l="14834" t="2338" r="2961" b="10131"/>
                  <a:stretch>
                    <a:fillRect/>
                  </a:stretch>
                </p:blipFill>
                <p:spPr bwMode="auto">
                  <a:xfrm>
                    <a:off x="4915408" y="705295"/>
                    <a:ext cx="3053715" cy="5435917"/>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8" name="CasellaDiTesto 7"/>
                  <p:cNvSpPr txBox="1"/>
                  <p:nvPr/>
                </p:nvSpPr>
                <p:spPr>
                  <a:xfrm>
                    <a:off x="7021338" y="673100"/>
                    <a:ext cx="970137"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2" name="CasellaDiTesto 21"/>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3" name="CasellaDiTesto 22"/>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sp>
        <p:nvSpPr>
          <p:cNvPr id="47" name="Figura a mano libera 46"/>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CasellaDiTesto 47"/>
          <p:cNvSpPr txBox="1"/>
          <p:nvPr/>
        </p:nvSpPr>
        <p:spPr>
          <a:xfrm rot="2770029">
            <a:off x="7364477" y="4494124"/>
            <a:ext cx="1657057" cy="307777"/>
          </a:xfrm>
          <a:prstGeom prst="rect">
            <a:avLst/>
          </a:prstGeom>
          <a:noFill/>
        </p:spPr>
        <p:txBody>
          <a:bodyPr wrap="none" rtlCol="0">
            <a:spAutoFit/>
          </a:bodyPr>
          <a:lstStyle/>
          <a:p>
            <a:r>
              <a:rPr lang="en-GB" sz="1400" dirty="0">
                <a:solidFill>
                  <a:schemeClr val="tx1"/>
                </a:solidFill>
                <a:latin typeface="Calibri" pitchFamily="34" charset="0"/>
              </a:rPr>
              <a:t>Intraplate geotherm</a:t>
            </a:r>
          </a:p>
        </p:txBody>
      </p:sp>
      <p:sp>
        <p:nvSpPr>
          <p:cNvPr id="49" name="CasellaDiTesto 48"/>
          <p:cNvSpPr txBox="1"/>
          <p:nvPr/>
        </p:nvSpPr>
        <p:spPr>
          <a:xfrm>
            <a:off x="73215" y="1576190"/>
            <a:ext cx="4559354" cy="523220"/>
          </a:xfrm>
          <a:prstGeom prst="rect">
            <a:avLst/>
          </a:prstGeom>
          <a:noFill/>
        </p:spPr>
        <p:txBody>
          <a:bodyPr wrap="square" rtlCol="0">
            <a:spAutoFit/>
          </a:bodyPr>
          <a:lstStyle/>
          <a:p>
            <a:r>
              <a:rPr lang="en-GB" sz="2800" dirty="0">
                <a:solidFill>
                  <a:srgbClr val="FFFF00"/>
                </a:solidFill>
                <a:latin typeface="Calibri" pitchFamily="34" charset="0"/>
              </a:rPr>
              <a:t>0.3 wt% H</a:t>
            </a:r>
            <a:r>
              <a:rPr lang="en-GB" sz="2800" baseline="-25000" dirty="0">
                <a:solidFill>
                  <a:srgbClr val="FFFF00"/>
                </a:solidFill>
                <a:latin typeface="Calibri" pitchFamily="34" charset="0"/>
              </a:rPr>
              <a:t>2</a:t>
            </a:r>
            <a:r>
              <a:rPr lang="en-GB" sz="2800" dirty="0">
                <a:solidFill>
                  <a:srgbClr val="FFFF00"/>
                </a:solidFill>
                <a:latin typeface="Calibri" pitchFamily="34" charset="0"/>
              </a:rPr>
              <a:t>O + 0.5-2.5% CO</a:t>
            </a:r>
            <a:r>
              <a:rPr lang="en-GB" sz="2800" baseline="-25000" dirty="0">
                <a:solidFill>
                  <a:srgbClr val="FFFF00"/>
                </a:solidFill>
                <a:latin typeface="Calibri" pitchFamily="34" charset="0"/>
              </a:rPr>
              <a:t>2</a:t>
            </a:r>
          </a:p>
        </p:txBody>
      </p:sp>
      <p:sp>
        <p:nvSpPr>
          <p:cNvPr id="50" name="CasellaDiTesto 49"/>
          <p:cNvSpPr txBox="1"/>
          <p:nvPr/>
        </p:nvSpPr>
        <p:spPr>
          <a:xfrm>
            <a:off x="67309" y="1992879"/>
            <a:ext cx="4748082" cy="461665"/>
          </a:xfrm>
          <a:prstGeom prst="rect">
            <a:avLst/>
          </a:prstGeom>
          <a:noFill/>
        </p:spPr>
        <p:txBody>
          <a:bodyPr wrap="square" rtlCol="0">
            <a:spAutoFit/>
          </a:bodyPr>
          <a:lstStyle/>
          <a:p>
            <a:r>
              <a:rPr lang="en-GB" sz="2400" dirty="0">
                <a:solidFill>
                  <a:schemeClr val="bg1"/>
                </a:solidFill>
                <a:latin typeface="Calibri" pitchFamily="34" charset="0"/>
              </a:rPr>
              <a:t>(vapour undersaturated conditions)</a:t>
            </a:r>
            <a:endParaRPr lang="en-GB" sz="2400" baseline="-25000" dirty="0">
              <a:solidFill>
                <a:schemeClr val="bg1"/>
              </a:solidFill>
              <a:latin typeface="Calibri" pitchFamily="34" charset="0"/>
            </a:endParaRPr>
          </a:p>
        </p:txBody>
      </p:sp>
      <p:sp>
        <p:nvSpPr>
          <p:cNvPr id="51" name="CasellaDiTesto 50"/>
          <p:cNvSpPr txBox="1"/>
          <p:nvPr/>
        </p:nvSpPr>
        <p:spPr>
          <a:xfrm>
            <a:off x="71438" y="2606336"/>
            <a:ext cx="4616150" cy="2308324"/>
          </a:xfrm>
          <a:prstGeom prst="rect">
            <a:avLst/>
          </a:prstGeom>
          <a:noFill/>
        </p:spPr>
        <p:txBody>
          <a:bodyPr wrap="square" rtlCol="0">
            <a:spAutoFit/>
          </a:bodyPr>
          <a:lstStyle/>
          <a:p>
            <a:r>
              <a:rPr lang="en-GB" sz="2400" dirty="0">
                <a:solidFill>
                  <a:schemeClr val="bg1"/>
                </a:solidFill>
                <a:latin typeface="Calibri" pitchFamily="34" charset="0"/>
              </a:rPr>
              <a:t>The field for carbonatite melt is shown (</a:t>
            </a:r>
            <a:r>
              <a:rPr lang="en-GB" sz="2400" i="1" dirty="0">
                <a:solidFill>
                  <a:schemeClr val="bg1"/>
                </a:solidFill>
                <a:latin typeface="Calibri" pitchFamily="34" charset="0"/>
              </a:rPr>
              <a:t>darker shading), transitional through carbonate-rich </a:t>
            </a:r>
            <a:r>
              <a:rPr lang="en-GB" sz="2400" dirty="0">
                <a:solidFill>
                  <a:schemeClr val="bg1"/>
                </a:solidFill>
                <a:latin typeface="Calibri" pitchFamily="34" charset="0"/>
              </a:rPr>
              <a:t>hydrous silicate melts (</a:t>
            </a:r>
            <a:r>
              <a:rPr lang="en-GB" sz="2400" i="1" dirty="0">
                <a:solidFill>
                  <a:schemeClr val="bg1"/>
                </a:solidFill>
                <a:latin typeface="Calibri" pitchFamily="34" charset="0"/>
              </a:rPr>
              <a:t>lighter shading) to hydrous silicate melts with </a:t>
            </a:r>
            <a:r>
              <a:rPr lang="en-GB" sz="2400" dirty="0">
                <a:solidFill>
                  <a:schemeClr val="bg1"/>
                </a:solidFill>
                <a:latin typeface="Calibri" pitchFamily="34" charset="0"/>
              </a:rPr>
              <a:t>low carbonate content (</a:t>
            </a:r>
            <a:r>
              <a:rPr lang="en-GB" sz="2400" i="1" dirty="0">
                <a:solidFill>
                  <a:schemeClr val="bg1"/>
                </a:solidFill>
                <a:latin typeface="Calibri" pitchFamily="34" charset="0"/>
              </a:rPr>
              <a:t>blank).</a:t>
            </a:r>
            <a:endParaRPr lang="en-GB" sz="2400" baseline="-25000" dirty="0">
              <a:solidFill>
                <a:schemeClr val="bg1"/>
              </a:solidFill>
              <a:latin typeface="Calibri" pitchFamily="34" charset="0"/>
            </a:endParaRPr>
          </a:p>
        </p:txBody>
      </p:sp>
      <p:sp>
        <p:nvSpPr>
          <p:cNvPr id="52" name="CasellaDiTesto 51"/>
          <p:cNvSpPr txBox="1"/>
          <p:nvPr/>
        </p:nvSpPr>
        <p:spPr>
          <a:xfrm>
            <a:off x="73215" y="0"/>
            <a:ext cx="4559354"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6" name="CasellaDiTesto 45"/>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5" name="Gruppo 24"/>
          <p:cNvGrpSpPr/>
          <p:nvPr/>
        </p:nvGrpSpPr>
        <p:grpSpPr>
          <a:xfrm>
            <a:off x="5036501" y="226568"/>
            <a:ext cx="3790126" cy="5995376"/>
            <a:chOff x="5036501" y="226568"/>
            <a:chExt cx="3790126" cy="5995376"/>
          </a:xfrm>
        </p:grpSpPr>
        <p:grpSp>
          <p:nvGrpSpPr>
            <p:cNvPr id="26" name="Gruppo 20"/>
            <p:cNvGrpSpPr/>
            <p:nvPr/>
          </p:nvGrpSpPr>
          <p:grpSpPr>
            <a:xfrm>
              <a:off x="5359400" y="226568"/>
              <a:ext cx="3467227" cy="5689529"/>
              <a:chOff x="5359400" y="226568"/>
              <a:chExt cx="3467227" cy="5689529"/>
            </a:xfrm>
          </p:grpSpPr>
          <p:grpSp>
            <p:nvGrpSpPr>
              <p:cNvPr id="29" name="Gruppo 10"/>
              <p:cNvGrpSpPr/>
              <p:nvPr/>
            </p:nvGrpSpPr>
            <p:grpSpPr>
              <a:xfrm>
                <a:off x="5720080" y="226568"/>
                <a:ext cx="3106547" cy="5468112"/>
                <a:chOff x="5720080" y="226568"/>
                <a:chExt cx="3106547" cy="5468112"/>
              </a:xfrm>
            </p:grpSpPr>
            <p:grpSp>
              <p:nvGrpSpPr>
                <p:cNvPr id="36" name="Gruppo 8"/>
                <p:cNvGrpSpPr/>
                <p:nvPr/>
              </p:nvGrpSpPr>
              <p:grpSpPr>
                <a:xfrm>
                  <a:off x="5750560" y="226568"/>
                  <a:ext cx="3076067" cy="5468112"/>
                  <a:chOff x="4915408" y="673100"/>
                  <a:chExt cx="3076067" cy="5468112"/>
                </a:xfrm>
              </p:grpSpPr>
              <p:pic>
                <p:nvPicPr>
                  <p:cNvPr id="38" name="Picture 2"/>
                  <p:cNvPicPr>
                    <a:picLocks noChangeAspect="1" noChangeArrowheads="1"/>
                  </p:cNvPicPr>
                  <p:nvPr/>
                </p:nvPicPr>
                <p:blipFill>
                  <a:blip r:embed="rId3" cstate="print"/>
                  <a:srcRect l="14834" t="2338" r="2961" b="10131"/>
                  <a:stretch>
                    <a:fillRect/>
                  </a:stretch>
                </p:blipFill>
                <p:spPr bwMode="auto">
                  <a:xfrm>
                    <a:off x="4915408" y="705295"/>
                    <a:ext cx="3053715" cy="5435917"/>
                  </a:xfrm>
                  <a:prstGeom prst="rect">
                    <a:avLst/>
                  </a:prstGeom>
                  <a:noFill/>
                  <a:ln w="9525">
                    <a:noFill/>
                    <a:miter lim="800000"/>
                    <a:headEnd/>
                    <a:tailEnd/>
                  </a:ln>
                </p:spPr>
              </p:pic>
              <p:sp>
                <p:nvSpPr>
                  <p:cNvPr id="39" name="Figura a mano libera 38"/>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40"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1" name="CasellaDiTesto 40"/>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42" name="CasellaDiTesto 41"/>
                  <p:cNvSpPr txBox="1"/>
                  <p:nvPr/>
                </p:nvSpPr>
                <p:spPr>
                  <a:xfrm>
                    <a:off x="7021338" y="673100"/>
                    <a:ext cx="970137"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CO</a:t>
                    </a:r>
                    <a:r>
                      <a:rPr lang="en-GB" sz="1400" baseline="-25000" dirty="0">
                        <a:solidFill>
                          <a:schemeClr val="tx1"/>
                        </a:solidFill>
                        <a:latin typeface="Calibri" pitchFamily="34" charset="0"/>
                      </a:rPr>
                      <a:t>2</a:t>
                    </a:r>
                  </a:p>
                </p:txBody>
              </p:sp>
            </p:grpSp>
            <p:sp>
              <p:nvSpPr>
                <p:cNvPr id="37" name="Rettangolo 36"/>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0" name="CasellaDiTesto 29"/>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31" name="CasellaDiTesto 30"/>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32" name="CasellaDiTesto 31"/>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33" name="CasellaDiTesto 32"/>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34" name="CasellaDiTesto 33"/>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35" name="CasellaDiTesto 34"/>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7" name="CasellaDiTesto 26"/>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8" name="CasellaDiTesto 27"/>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nvGrpSpPr>
          <p:cNvPr id="24" name="Gruppo 23"/>
          <p:cNvGrpSpPr/>
          <p:nvPr/>
        </p:nvGrpSpPr>
        <p:grpSpPr>
          <a:xfrm>
            <a:off x="5036501" y="228092"/>
            <a:ext cx="3788412" cy="5993852"/>
            <a:chOff x="5036501" y="228092"/>
            <a:chExt cx="3788412" cy="5993852"/>
          </a:xfrm>
        </p:grpSpPr>
        <p:grpSp>
          <p:nvGrpSpPr>
            <p:cNvPr id="21" name="Gruppo 20"/>
            <p:cNvGrpSpPr/>
            <p:nvPr/>
          </p:nvGrpSpPr>
          <p:grpSpPr>
            <a:xfrm>
              <a:off x="5359400" y="228092"/>
              <a:ext cx="3465513" cy="5688005"/>
              <a:chOff x="5359400" y="228092"/>
              <a:chExt cx="3465513" cy="5688005"/>
            </a:xfrm>
          </p:grpSpPr>
          <p:grpSp>
            <p:nvGrpSpPr>
              <p:cNvPr id="11" name="Gruppo 10"/>
              <p:cNvGrpSpPr/>
              <p:nvPr/>
            </p:nvGrpSpPr>
            <p:grpSpPr>
              <a:xfrm>
                <a:off x="5720080" y="228092"/>
                <a:ext cx="3104833" cy="5466588"/>
                <a:chOff x="5720080" y="228092"/>
                <a:chExt cx="3104833" cy="5466588"/>
              </a:xfrm>
            </p:grpSpPr>
            <p:grpSp>
              <p:nvGrpSpPr>
                <p:cNvPr id="9" name="Gruppo 8"/>
                <p:cNvGrpSpPr/>
                <p:nvPr/>
              </p:nvGrpSpPr>
              <p:grpSpPr>
                <a:xfrm>
                  <a:off x="5730240" y="228092"/>
                  <a:ext cx="3090291" cy="5466588"/>
                  <a:chOff x="4901184" y="673100"/>
                  <a:chExt cx="3090291" cy="5466588"/>
                </a:xfrm>
              </p:grpSpPr>
              <p:pic>
                <p:nvPicPr>
                  <p:cNvPr id="4098" name="Picture 2"/>
                  <p:cNvPicPr>
                    <a:picLocks noChangeAspect="1" noChangeArrowheads="1"/>
                  </p:cNvPicPr>
                  <p:nvPr/>
                </p:nvPicPr>
                <p:blipFill>
                  <a:blip r:embed="rId4" cstate="print"/>
                  <a:srcRect l="12511" t="2866" r="3879" b="10533"/>
                  <a:stretch>
                    <a:fillRect/>
                  </a:stretch>
                </p:blipFill>
                <p:spPr bwMode="auto">
                  <a:xfrm>
                    <a:off x="4901184" y="703771"/>
                    <a:ext cx="3074035" cy="5435917"/>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8" name="CasellaDiTesto 7"/>
                  <p:cNvSpPr txBox="1"/>
                  <p:nvPr/>
                </p:nvSpPr>
                <p:spPr>
                  <a:xfrm>
                    <a:off x="7442928" y="673100"/>
                    <a:ext cx="548547" cy="307777"/>
                  </a:xfrm>
                  <a:prstGeom prst="rect">
                    <a:avLst/>
                  </a:prstGeom>
                  <a:noFill/>
                </p:spPr>
                <p:txBody>
                  <a:bodyPr wrap="none" rtlCol="0">
                    <a:spAutoFit/>
                  </a:bodyPr>
                  <a:lstStyle/>
                  <a:p>
                    <a:pPr algn="r"/>
                    <a:r>
                      <a:rPr lang="en-GB" sz="1400">
                        <a:solidFill>
                          <a:schemeClr val="tx1"/>
                        </a:solidFill>
                        <a:latin typeface="Calibri" pitchFamily="34" charset="0"/>
                      </a:rPr>
                      <a:t>+CO</a:t>
                    </a:r>
                    <a:r>
                      <a:rPr lang="en-GB" sz="1400" baseline="-25000">
                        <a:solidFill>
                          <a:schemeClr val="tx1"/>
                        </a:solidFill>
                        <a:latin typeface="Calibri" pitchFamily="34" charset="0"/>
                      </a:rPr>
                      <a:t>2</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2" name="CasellaDiTesto 21"/>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3" name="CasellaDiTesto 22"/>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sp>
        <p:nvSpPr>
          <p:cNvPr id="45" name="CasellaDiTesto 44"/>
          <p:cNvSpPr txBox="1"/>
          <p:nvPr/>
        </p:nvSpPr>
        <p:spPr>
          <a:xfrm>
            <a:off x="71438" y="0"/>
            <a:ext cx="4561131"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6" name="CasellaDiTesto 45"/>
          <p:cNvSpPr txBox="1"/>
          <p:nvPr/>
        </p:nvSpPr>
        <p:spPr>
          <a:xfrm>
            <a:off x="83662" y="1576190"/>
            <a:ext cx="4748793" cy="523220"/>
          </a:xfrm>
          <a:prstGeom prst="rect">
            <a:avLst/>
          </a:prstGeom>
          <a:noFill/>
        </p:spPr>
        <p:txBody>
          <a:bodyPr wrap="square" rtlCol="0">
            <a:spAutoFit/>
          </a:bodyPr>
          <a:lstStyle/>
          <a:p>
            <a:r>
              <a:rPr lang="en-GB" sz="2800" dirty="0">
                <a:solidFill>
                  <a:srgbClr val="FFFF00"/>
                </a:solidFill>
                <a:latin typeface="Calibri" pitchFamily="34" charset="0"/>
              </a:rPr>
              <a:t>5% dolomite or 2.4 wt% CO</a:t>
            </a:r>
            <a:r>
              <a:rPr lang="en-GB" sz="2800" baseline="-25000" dirty="0">
                <a:solidFill>
                  <a:srgbClr val="FFFF00"/>
                </a:solidFill>
                <a:latin typeface="Calibri" pitchFamily="34" charset="0"/>
              </a:rPr>
              <a:t>2</a:t>
            </a:r>
          </a:p>
        </p:txBody>
      </p:sp>
      <p:sp>
        <p:nvSpPr>
          <p:cNvPr id="47" name="CasellaDiTesto 46"/>
          <p:cNvSpPr txBox="1"/>
          <p:nvPr/>
        </p:nvSpPr>
        <p:spPr>
          <a:xfrm>
            <a:off x="88900" y="3645560"/>
            <a:ext cx="4560730" cy="2923877"/>
          </a:xfrm>
          <a:prstGeom prst="rect">
            <a:avLst/>
          </a:prstGeom>
          <a:noFill/>
        </p:spPr>
        <p:txBody>
          <a:bodyPr wrap="square" rtlCol="0">
            <a:spAutoFit/>
          </a:bodyPr>
          <a:lstStyle/>
          <a:p>
            <a:r>
              <a:rPr lang="en-GB" sz="2300" dirty="0">
                <a:solidFill>
                  <a:schemeClr val="bg1"/>
                </a:solidFill>
                <a:latin typeface="Calibri" pitchFamily="34" charset="0"/>
              </a:rPr>
              <a:t>The solidus is at higher temperatures than the water-saturated solidus. With increasing temperature, the melt is transitional through carbonate-rich hydrous silicate melts (</a:t>
            </a:r>
            <a:r>
              <a:rPr lang="en-GB" sz="2300" i="1" dirty="0">
                <a:solidFill>
                  <a:schemeClr val="bg1"/>
                </a:solidFill>
                <a:latin typeface="Calibri" pitchFamily="34" charset="0"/>
              </a:rPr>
              <a:t>lighter shading) to </a:t>
            </a:r>
            <a:r>
              <a:rPr lang="en-GB" sz="2300" dirty="0">
                <a:solidFill>
                  <a:schemeClr val="bg1"/>
                </a:solidFill>
                <a:latin typeface="Calibri" pitchFamily="34" charset="0"/>
              </a:rPr>
              <a:t>silicate melts with low carbonate content (</a:t>
            </a:r>
            <a:r>
              <a:rPr lang="en-GB" sz="2300" i="1" dirty="0">
                <a:solidFill>
                  <a:schemeClr val="bg1"/>
                </a:solidFill>
                <a:latin typeface="Calibri" pitchFamily="34" charset="0"/>
              </a:rPr>
              <a:t>blank).</a:t>
            </a:r>
            <a:endParaRPr lang="en-GB" sz="2300" dirty="0">
              <a:solidFill>
                <a:schemeClr val="bg1"/>
              </a:solidFill>
              <a:latin typeface="Calibri" pitchFamily="34" charset="0"/>
            </a:endParaRPr>
          </a:p>
        </p:txBody>
      </p:sp>
      <p:sp>
        <p:nvSpPr>
          <p:cNvPr id="48" name="CasellaDiTesto 47"/>
          <p:cNvSpPr txBox="1"/>
          <p:nvPr/>
        </p:nvSpPr>
        <p:spPr>
          <a:xfrm>
            <a:off x="6126477" y="835589"/>
            <a:ext cx="1739535" cy="1323439"/>
          </a:xfrm>
          <a:prstGeom prst="rect">
            <a:avLst/>
          </a:prstGeom>
          <a:noFill/>
        </p:spPr>
        <p:txBody>
          <a:bodyPr wrap="square" rtlCol="0">
            <a:spAutoFit/>
          </a:bodyPr>
          <a:lstStyle/>
          <a:p>
            <a:pPr algn="ctr"/>
            <a:r>
              <a:rPr lang="en-GB" sz="1600" b="1">
                <a:solidFill>
                  <a:srgbClr val="0066FF"/>
                </a:solidFill>
                <a:effectLst/>
                <a:latin typeface="Calibri" pitchFamily="34" charset="0"/>
              </a:rPr>
              <a:t>Remember        the abrupt depression of </a:t>
            </a:r>
          </a:p>
          <a:p>
            <a:pPr algn="ctr"/>
            <a:r>
              <a:rPr lang="en-GB" sz="1600" b="1">
                <a:solidFill>
                  <a:srgbClr val="0066FF"/>
                </a:solidFill>
                <a:effectLst/>
                <a:latin typeface="Calibri" pitchFamily="34" charset="0"/>
              </a:rPr>
              <a:t>the solidus temperature</a:t>
            </a:r>
          </a:p>
        </p:txBody>
      </p:sp>
      <p:sp>
        <p:nvSpPr>
          <p:cNvPr id="49" name="Figura a mano libera 48"/>
          <p:cNvSpPr/>
          <p:nvPr/>
        </p:nvSpPr>
        <p:spPr bwMode="auto">
          <a:xfrm rot="12385180" flipH="1" flipV="1">
            <a:off x="6908438" y="2078685"/>
            <a:ext cx="716741" cy="193766"/>
          </a:xfrm>
          <a:custGeom>
            <a:avLst/>
            <a:gdLst>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9120"/>
              <a:gd name="connsiteY0" fmla="*/ 558800 h 558800"/>
              <a:gd name="connsiteX1" fmla="*/ 579120 w 579120"/>
              <a:gd name="connsiteY1" fmla="*/ 0 h 558800"/>
              <a:gd name="connsiteX0" fmla="*/ 0 w 574040"/>
              <a:gd name="connsiteY0" fmla="*/ 594360 h 594360"/>
              <a:gd name="connsiteX1" fmla="*/ 574040 w 574040"/>
              <a:gd name="connsiteY1" fmla="*/ 0 h 594360"/>
              <a:gd name="connsiteX0" fmla="*/ 0 w 933704"/>
              <a:gd name="connsiteY0" fmla="*/ 282787 h 447718"/>
              <a:gd name="connsiteX1" fmla="*/ 933704 w 933704"/>
              <a:gd name="connsiteY1" fmla="*/ 383371 h 447718"/>
              <a:gd name="connsiteX0" fmla="*/ 0 w 958088"/>
              <a:gd name="connsiteY0" fmla="*/ 282787 h 587926"/>
              <a:gd name="connsiteX1" fmla="*/ 958088 w 958088"/>
              <a:gd name="connsiteY1" fmla="*/ 523579 h 587926"/>
              <a:gd name="connsiteX0" fmla="*/ 0 w 958088"/>
              <a:gd name="connsiteY0" fmla="*/ 0 h 305139"/>
              <a:gd name="connsiteX1" fmla="*/ 958088 w 958088"/>
              <a:gd name="connsiteY1" fmla="*/ 240792 h 305139"/>
              <a:gd name="connsiteX0" fmla="*/ 0 w 988568"/>
              <a:gd name="connsiteY0" fmla="*/ 0 h 292947"/>
              <a:gd name="connsiteX1" fmla="*/ 988568 w 988568"/>
              <a:gd name="connsiteY1" fmla="*/ 228600 h 292947"/>
              <a:gd name="connsiteX0" fmla="*/ 0 w 988568"/>
              <a:gd name="connsiteY0" fmla="*/ 0 h 292947"/>
              <a:gd name="connsiteX1" fmla="*/ 83312 w 988568"/>
              <a:gd name="connsiteY1" fmla="*/ 3047 h 292947"/>
              <a:gd name="connsiteX2" fmla="*/ 988568 w 988568"/>
              <a:gd name="connsiteY2" fmla="*/ 228600 h 292947"/>
              <a:gd name="connsiteX0" fmla="*/ 0 w 988568"/>
              <a:gd name="connsiteY0" fmla="*/ 0 h 228600"/>
              <a:gd name="connsiteX1" fmla="*/ 988568 w 988568"/>
              <a:gd name="connsiteY1" fmla="*/ 228600 h 228600"/>
              <a:gd name="connsiteX0" fmla="*/ 0 w 988568"/>
              <a:gd name="connsiteY0" fmla="*/ 0 h 283464"/>
              <a:gd name="connsiteX1" fmla="*/ 988568 w 988568"/>
              <a:gd name="connsiteY1" fmla="*/ 228600 h 283464"/>
              <a:gd name="connsiteX0" fmla="*/ 0 w 988568"/>
              <a:gd name="connsiteY0" fmla="*/ 0 h 298704"/>
              <a:gd name="connsiteX1" fmla="*/ 988568 w 988568"/>
              <a:gd name="connsiteY1" fmla="*/ 228600 h 298704"/>
              <a:gd name="connsiteX0" fmla="*/ 0 w 988568"/>
              <a:gd name="connsiteY0" fmla="*/ 0 h 313944"/>
              <a:gd name="connsiteX1" fmla="*/ 988568 w 988568"/>
              <a:gd name="connsiteY1" fmla="*/ 228600 h 313944"/>
              <a:gd name="connsiteX0" fmla="*/ 0 w 964184"/>
              <a:gd name="connsiteY0" fmla="*/ 0 h 329184"/>
              <a:gd name="connsiteX1" fmla="*/ 964184 w 964184"/>
              <a:gd name="connsiteY1" fmla="*/ 259080 h 329184"/>
              <a:gd name="connsiteX0" fmla="*/ 0 w 588264"/>
              <a:gd name="connsiteY0" fmla="*/ 472440 h 786384"/>
              <a:gd name="connsiteX1" fmla="*/ 588264 w 588264"/>
              <a:gd name="connsiteY1" fmla="*/ 0 h 786384"/>
              <a:gd name="connsiteX0" fmla="*/ 0 w 588264"/>
              <a:gd name="connsiteY0" fmla="*/ 472440 h 472440"/>
              <a:gd name="connsiteX1" fmla="*/ 588264 w 588264"/>
              <a:gd name="connsiteY1" fmla="*/ 0 h 472440"/>
              <a:gd name="connsiteX0" fmla="*/ 0 w 556487"/>
              <a:gd name="connsiteY0" fmla="*/ 707657 h 707657"/>
              <a:gd name="connsiteX1" fmla="*/ 556487 w 556487"/>
              <a:gd name="connsiteY1" fmla="*/ 0 h 707657"/>
              <a:gd name="connsiteX0" fmla="*/ 95962 w 652449"/>
              <a:gd name="connsiteY0" fmla="*/ 707657 h 707657"/>
              <a:gd name="connsiteX1" fmla="*/ 652449 w 652449"/>
              <a:gd name="connsiteY1" fmla="*/ 0 h 707657"/>
              <a:gd name="connsiteX0" fmla="*/ 95962 w 693372"/>
              <a:gd name="connsiteY0" fmla="*/ 719480 h 719480"/>
              <a:gd name="connsiteX1" fmla="*/ 693372 w 693372"/>
              <a:gd name="connsiteY1" fmla="*/ 0 h 719480"/>
              <a:gd name="connsiteX0" fmla="*/ 250994 w 848404"/>
              <a:gd name="connsiteY0" fmla="*/ 723910 h 723910"/>
              <a:gd name="connsiteX1" fmla="*/ 94750 w 848404"/>
              <a:gd name="connsiteY1" fmla="*/ 307673 h 723910"/>
              <a:gd name="connsiteX2" fmla="*/ 848404 w 848404"/>
              <a:gd name="connsiteY2" fmla="*/ 4430 h 723910"/>
              <a:gd name="connsiteX0" fmla="*/ 0 w 597410"/>
              <a:gd name="connsiteY0" fmla="*/ 719480 h 719480"/>
              <a:gd name="connsiteX1" fmla="*/ 597410 w 597410"/>
              <a:gd name="connsiteY1" fmla="*/ 0 h 719480"/>
              <a:gd name="connsiteX0" fmla="*/ 0 w 463255"/>
              <a:gd name="connsiteY0" fmla="*/ 628446 h 628446"/>
              <a:gd name="connsiteX1" fmla="*/ 463255 w 463255"/>
              <a:gd name="connsiteY1" fmla="*/ 0 h 628446"/>
              <a:gd name="connsiteX0" fmla="*/ 0 w 671440"/>
              <a:gd name="connsiteY0" fmla="*/ 159794 h 159795"/>
              <a:gd name="connsiteX1" fmla="*/ 671440 w 671440"/>
              <a:gd name="connsiteY1" fmla="*/ 0 h 159795"/>
              <a:gd name="connsiteX0" fmla="*/ 0 w 671440"/>
              <a:gd name="connsiteY0" fmla="*/ 159794 h 552958"/>
              <a:gd name="connsiteX1" fmla="*/ 671440 w 671440"/>
              <a:gd name="connsiteY1" fmla="*/ 0 h 552958"/>
              <a:gd name="connsiteX0" fmla="*/ 0 w 671440"/>
              <a:gd name="connsiteY0" fmla="*/ 586519 h 979683"/>
              <a:gd name="connsiteX1" fmla="*/ 671440 w 671440"/>
              <a:gd name="connsiteY1" fmla="*/ 426725 h 979683"/>
              <a:gd name="connsiteX0" fmla="*/ 0 w 671440"/>
              <a:gd name="connsiteY0" fmla="*/ 969259 h 1362423"/>
              <a:gd name="connsiteX1" fmla="*/ 671440 w 671440"/>
              <a:gd name="connsiteY1" fmla="*/ 809465 h 1362423"/>
              <a:gd name="connsiteX0" fmla="*/ 0 w 671440"/>
              <a:gd name="connsiteY0" fmla="*/ 561012 h 954176"/>
              <a:gd name="connsiteX1" fmla="*/ 671440 w 671440"/>
              <a:gd name="connsiteY1" fmla="*/ 401218 h 954176"/>
              <a:gd name="connsiteX0" fmla="*/ 0 w 671440"/>
              <a:gd name="connsiteY0" fmla="*/ 561012 h 1289601"/>
              <a:gd name="connsiteX1" fmla="*/ 671440 w 671440"/>
              <a:gd name="connsiteY1" fmla="*/ 401218 h 1289601"/>
              <a:gd name="connsiteX0" fmla="*/ 0 w 671440"/>
              <a:gd name="connsiteY0" fmla="*/ 561012 h 561013"/>
              <a:gd name="connsiteX1" fmla="*/ 671440 w 671440"/>
              <a:gd name="connsiteY1" fmla="*/ 401218 h 561013"/>
            </a:gdLst>
            <a:ahLst/>
            <a:cxnLst>
              <a:cxn ang="0">
                <a:pos x="connsiteX0" y="connsiteY0"/>
              </a:cxn>
              <a:cxn ang="0">
                <a:pos x="connsiteX1" y="connsiteY1"/>
              </a:cxn>
            </a:cxnLst>
            <a:rect l="l" t="t" r="r" b="b"/>
            <a:pathLst>
              <a:path w="671440" h="561013">
                <a:moveTo>
                  <a:pt x="0" y="561012"/>
                </a:moveTo>
                <a:cubicBezTo>
                  <a:pt x="370674" y="495739"/>
                  <a:pt x="369254" y="0"/>
                  <a:pt x="671440" y="401218"/>
                </a:cubicBezTo>
              </a:path>
            </a:pathLst>
          </a:custGeom>
          <a:noFill/>
          <a:ln w="38100" cap="flat" cmpd="sng" algn="ctr">
            <a:solidFill>
              <a:srgbClr val="0066FF"/>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CasellaDiTesto 49"/>
          <p:cNvSpPr txBox="1"/>
          <p:nvPr/>
        </p:nvSpPr>
        <p:spPr>
          <a:xfrm>
            <a:off x="6620265" y="2635363"/>
            <a:ext cx="1995415" cy="1077218"/>
          </a:xfrm>
          <a:prstGeom prst="rect">
            <a:avLst/>
          </a:prstGeom>
          <a:noFill/>
        </p:spPr>
        <p:txBody>
          <a:bodyPr wrap="square" rtlCol="0">
            <a:spAutoFit/>
          </a:bodyPr>
          <a:lstStyle/>
          <a:p>
            <a:pPr algn="ctr"/>
            <a:r>
              <a:rPr lang="en-GB" sz="1600" b="1" dirty="0">
                <a:solidFill>
                  <a:srgbClr val="FFFF00"/>
                </a:solidFill>
                <a:latin typeface="Calibri" pitchFamily="34" charset="0"/>
              </a:rPr>
              <a:t>What is the composition of the first drops of melts in this case?</a:t>
            </a:r>
          </a:p>
        </p:txBody>
      </p:sp>
      <p:sp>
        <p:nvSpPr>
          <p:cNvPr id="52" name="Figura a mano libera 51"/>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3" name="CasellaDiTesto 52"/>
          <p:cNvSpPr txBox="1"/>
          <p:nvPr/>
        </p:nvSpPr>
        <p:spPr>
          <a:xfrm rot="2770029">
            <a:off x="7364477" y="4494124"/>
            <a:ext cx="1657057" cy="307777"/>
          </a:xfrm>
          <a:prstGeom prst="rect">
            <a:avLst/>
          </a:prstGeom>
          <a:noFill/>
        </p:spPr>
        <p:txBody>
          <a:bodyPr wrap="none" rtlCol="0">
            <a:spAutoFit/>
          </a:bodyPr>
          <a:lstStyle/>
          <a:p>
            <a:r>
              <a:rPr lang="en-GB" sz="1400" dirty="0">
                <a:solidFill>
                  <a:schemeClr val="tx1"/>
                </a:solidFill>
                <a:latin typeface="Calibri" pitchFamily="34" charset="0"/>
              </a:rPr>
              <a:t>Intraplate geotherm</a:t>
            </a:r>
          </a:p>
        </p:txBody>
      </p:sp>
      <p:sp>
        <p:nvSpPr>
          <p:cNvPr id="54" name="CasellaDiTesto 53"/>
          <p:cNvSpPr txBox="1"/>
          <p:nvPr/>
        </p:nvSpPr>
        <p:spPr>
          <a:xfrm>
            <a:off x="89389" y="2092005"/>
            <a:ext cx="4543180" cy="1569660"/>
          </a:xfrm>
          <a:prstGeom prst="rect">
            <a:avLst/>
          </a:prstGeom>
          <a:noFill/>
        </p:spPr>
        <p:txBody>
          <a:bodyPr wrap="square" rtlCol="0">
            <a:spAutoFit/>
          </a:bodyPr>
          <a:lstStyle/>
          <a:p>
            <a:r>
              <a:rPr lang="en-GB" sz="2400" i="1" dirty="0">
                <a:solidFill>
                  <a:schemeClr val="bg1"/>
                </a:solidFill>
                <a:latin typeface="Calibri" pitchFamily="34" charset="0"/>
              </a:rPr>
              <a:t>Reaction marked (1)  is:                  </a:t>
            </a:r>
            <a:r>
              <a:rPr lang="en-GB" sz="2400" dirty="0" err="1">
                <a:solidFill>
                  <a:srgbClr val="FFFF00"/>
                </a:solidFill>
                <a:latin typeface="Calibri" pitchFamily="34" charset="0"/>
              </a:rPr>
              <a:t>Ol</a:t>
            </a:r>
            <a:r>
              <a:rPr lang="en-GB" sz="2400" dirty="0">
                <a:solidFill>
                  <a:srgbClr val="FFFF00"/>
                </a:solidFill>
                <a:latin typeface="Calibri" pitchFamily="34" charset="0"/>
              </a:rPr>
              <a:t> + Cpx +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 → </a:t>
            </a:r>
            <a:r>
              <a:rPr lang="en-GB" sz="2400" dirty="0" err="1">
                <a:solidFill>
                  <a:srgbClr val="FFFF00"/>
                </a:solidFill>
                <a:latin typeface="Calibri" pitchFamily="34" charset="0"/>
              </a:rPr>
              <a:t>Dol</a:t>
            </a:r>
            <a:r>
              <a:rPr lang="en-GB" sz="2400" dirty="0">
                <a:solidFill>
                  <a:srgbClr val="FFFF00"/>
                </a:solidFill>
                <a:latin typeface="Calibri" pitchFamily="34" charset="0"/>
              </a:rPr>
              <a:t> + Opx</a:t>
            </a:r>
          </a:p>
          <a:p>
            <a:r>
              <a:rPr lang="en-GB" sz="2400" dirty="0">
                <a:solidFill>
                  <a:schemeClr val="bg1"/>
                </a:solidFill>
                <a:latin typeface="Calibri" pitchFamily="34" charset="0"/>
              </a:rPr>
              <a:t>Reaction marked (2) is:                 </a:t>
            </a:r>
            <a:r>
              <a:rPr lang="en-GB" sz="2400" dirty="0" err="1">
                <a:solidFill>
                  <a:srgbClr val="FFFF00"/>
                </a:solidFill>
                <a:latin typeface="Calibri" pitchFamily="34" charset="0"/>
              </a:rPr>
              <a:t>Dol</a:t>
            </a:r>
            <a:r>
              <a:rPr lang="en-GB" sz="2400" dirty="0">
                <a:solidFill>
                  <a:srgbClr val="FFFF00"/>
                </a:solidFill>
                <a:latin typeface="Calibri" pitchFamily="34" charset="0"/>
              </a:rPr>
              <a:t> + Opx → Mag + Cpx</a:t>
            </a:r>
            <a:endParaRPr lang="en-GB" sz="2400" i="1" dirty="0">
              <a:solidFill>
                <a:schemeClr val="bg1"/>
              </a:solidFill>
              <a:latin typeface="Calibri" pitchFamily="34" charset="0"/>
            </a:endParaRPr>
          </a:p>
        </p:txBody>
      </p:sp>
      <p:sp>
        <p:nvSpPr>
          <p:cNvPr id="55" name="CasellaDiTesto 54"/>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animBg="1"/>
      <p:bldP spid="50" grpId="0"/>
      <p:bldP spid="54"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bwMode="auto">
          <a:xfrm>
            <a:off x="4791919" y="0"/>
            <a:ext cx="4352081" cy="655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4" name="Gruppo 23"/>
          <p:cNvGrpSpPr/>
          <p:nvPr/>
        </p:nvGrpSpPr>
        <p:grpSpPr>
          <a:xfrm>
            <a:off x="5036501" y="228092"/>
            <a:ext cx="3788412" cy="5993852"/>
            <a:chOff x="5036501" y="228092"/>
            <a:chExt cx="3788412" cy="5993852"/>
          </a:xfrm>
        </p:grpSpPr>
        <p:grpSp>
          <p:nvGrpSpPr>
            <p:cNvPr id="25" name="Gruppo 20"/>
            <p:cNvGrpSpPr/>
            <p:nvPr/>
          </p:nvGrpSpPr>
          <p:grpSpPr>
            <a:xfrm>
              <a:off x="5359400" y="228092"/>
              <a:ext cx="3465513" cy="5688005"/>
              <a:chOff x="5359400" y="228092"/>
              <a:chExt cx="3465513" cy="5688005"/>
            </a:xfrm>
          </p:grpSpPr>
          <p:grpSp>
            <p:nvGrpSpPr>
              <p:cNvPr id="28" name="Gruppo 10"/>
              <p:cNvGrpSpPr/>
              <p:nvPr/>
            </p:nvGrpSpPr>
            <p:grpSpPr>
              <a:xfrm>
                <a:off x="5720080" y="228092"/>
                <a:ext cx="3104833" cy="5466588"/>
                <a:chOff x="5720080" y="228092"/>
                <a:chExt cx="3104833" cy="5466588"/>
              </a:xfrm>
            </p:grpSpPr>
            <p:grpSp>
              <p:nvGrpSpPr>
                <p:cNvPr id="35" name="Gruppo 8"/>
                <p:cNvGrpSpPr/>
                <p:nvPr/>
              </p:nvGrpSpPr>
              <p:grpSpPr>
                <a:xfrm>
                  <a:off x="5730240" y="228092"/>
                  <a:ext cx="3090291" cy="5466588"/>
                  <a:chOff x="4901184" y="673100"/>
                  <a:chExt cx="3090291" cy="5466588"/>
                </a:xfrm>
              </p:grpSpPr>
              <p:pic>
                <p:nvPicPr>
                  <p:cNvPr id="37" name="Picture 2"/>
                  <p:cNvPicPr>
                    <a:picLocks noChangeAspect="1" noChangeArrowheads="1"/>
                  </p:cNvPicPr>
                  <p:nvPr/>
                </p:nvPicPr>
                <p:blipFill>
                  <a:blip r:embed="rId3" cstate="print"/>
                  <a:srcRect l="12511" t="2866" r="3879" b="10533"/>
                  <a:stretch>
                    <a:fillRect/>
                  </a:stretch>
                </p:blipFill>
                <p:spPr bwMode="auto">
                  <a:xfrm>
                    <a:off x="4901184" y="703771"/>
                    <a:ext cx="3074035" cy="5435917"/>
                  </a:xfrm>
                  <a:prstGeom prst="rect">
                    <a:avLst/>
                  </a:prstGeom>
                  <a:noFill/>
                  <a:ln w="9525">
                    <a:noFill/>
                    <a:miter lim="800000"/>
                    <a:headEnd/>
                    <a:tailEnd/>
                  </a:ln>
                </p:spPr>
              </p:pic>
              <p:sp>
                <p:nvSpPr>
                  <p:cNvPr id="38" name="Figura a mano libera 37"/>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39"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40" name="CasellaDiTesto 39"/>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41" name="CasellaDiTesto 40"/>
                  <p:cNvSpPr txBox="1"/>
                  <p:nvPr/>
                </p:nvSpPr>
                <p:spPr>
                  <a:xfrm>
                    <a:off x="7442928" y="673100"/>
                    <a:ext cx="548547" cy="307777"/>
                  </a:xfrm>
                  <a:prstGeom prst="rect">
                    <a:avLst/>
                  </a:prstGeom>
                  <a:noFill/>
                </p:spPr>
                <p:txBody>
                  <a:bodyPr wrap="none" rtlCol="0">
                    <a:spAutoFit/>
                  </a:bodyPr>
                  <a:lstStyle/>
                  <a:p>
                    <a:pPr algn="r"/>
                    <a:r>
                      <a:rPr lang="en-GB" sz="1400">
                        <a:solidFill>
                          <a:schemeClr val="tx1"/>
                        </a:solidFill>
                        <a:latin typeface="Calibri" pitchFamily="34" charset="0"/>
                      </a:rPr>
                      <a:t>+CO</a:t>
                    </a:r>
                    <a:r>
                      <a:rPr lang="en-GB" sz="1400" baseline="-25000">
                        <a:solidFill>
                          <a:schemeClr val="tx1"/>
                        </a:solidFill>
                        <a:latin typeface="Calibri" pitchFamily="34" charset="0"/>
                      </a:rPr>
                      <a:t>2</a:t>
                    </a:r>
                  </a:p>
                </p:txBody>
              </p:sp>
            </p:grpSp>
            <p:sp>
              <p:nvSpPr>
                <p:cNvPr id="36" name="Rettangolo 35"/>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29" name="CasellaDiTesto 28"/>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30" name="CasellaDiTesto 29"/>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31" name="CasellaDiTesto 30"/>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32" name="CasellaDiTesto 31"/>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33" name="CasellaDiTesto 32"/>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34" name="CasellaDiTesto 33"/>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grpSp>
        <p:sp>
          <p:nvSpPr>
            <p:cNvPr id="26" name="CasellaDiTesto 25"/>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7" name="CasellaDiTesto 26"/>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grpSp>
        <p:nvGrpSpPr>
          <p:cNvPr id="23" name="Gruppo 22"/>
          <p:cNvGrpSpPr/>
          <p:nvPr/>
        </p:nvGrpSpPr>
        <p:grpSpPr>
          <a:xfrm>
            <a:off x="5036501" y="233363"/>
            <a:ext cx="3788412" cy="5988581"/>
            <a:chOff x="5036501" y="233363"/>
            <a:chExt cx="3788412" cy="5988581"/>
          </a:xfrm>
        </p:grpSpPr>
        <p:grpSp>
          <p:nvGrpSpPr>
            <p:cNvPr id="11" name="Gruppo 10"/>
            <p:cNvGrpSpPr/>
            <p:nvPr/>
          </p:nvGrpSpPr>
          <p:grpSpPr>
            <a:xfrm>
              <a:off x="5720080" y="233363"/>
              <a:ext cx="3104833" cy="5405437"/>
              <a:chOff x="5720080" y="233363"/>
              <a:chExt cx="3104833" cy="5405437"/>
            </a:xfrm>
          </p:grpSpPr>
          <p:grpSp>
            <p:nvGrpSpPr>
              <p:cNvPr id="9" name="Gruppo 8"/>
              <p:cNvGrpSpPr/>
              <p:nvPr/>
            </p:nvGrpSpPr>
            <p:grpSpPr>
              <a:xfrm>
                <a:off x="5740400" y="235712"/>
                <a:ext cx="3080131" cy="5379642"/>
                <a:chOff x="4911344" y="673100"/>
                <a:chExt cx="3080131" cy="5379642"/>
              </a:xfrm>
            </p:grpSpPr>
            <p:pic>
              <p:nvPicPr>
                <p:cNvPr id="5122" name="Picture 2"/>
                <p:cNvPicPr>
                  <a:picLocks noChangeAspect="1" noChangeArrowheads="1"/>
                </p:cNvPicPr>
                <p:nvPr/>
              </p:nvPicPr>
              <p:blipFill>
                <a:blip r:embed="rId4" cstate="print"/>
                <a:srcRect l="11330" t="2287" r="3573" b="11327"/>
                <a:stretch>
                  <a:fillRect/>
                </a:stretch>
              </p:blipFill>
              <p:spPr bwMode="auto">
                <a:xfrm>
                  <a:off x="4911344" y="696151"/>
                  <a:ext cx="3063875" cy="5356591"/>
                </a:xfrm>
                <a:prstGeom prst="rect">
                  <a:avLst/>
                </a:prstGeom>
                <a:noFill/>
                <a:ln w="9525">
                  <a:noFill/>
                  <a:miter lim="800000"/>
                  <a:headEnd/>
                  <a:tailEnd/>
                </a:ln>
              </p:spPr>
            </p:pic>
            <p:sp>
              <p:nvSpPr>
                <p:cNvPr id="5" name="Figura a mano libera 4"/>
                <p:cNvSpPr/>
                <p:nvPr/>
              </p:nvSpPr>
              <p:spPr bwMode="auto">
                <a:xfrm>
                  <a:off x="6387466" y="678726"/>
                  <a:ext cx="1592676" cy="2107917"/>
                </a:xfrm>
                <a:custGeom>
                  <a:avLst/>
                  <a:gdLst>
                    <a:gd name="connsiteX0" fmla="*/ 0 w 487680"/>
                    <a:gd name="connsiteY0" fmla="*/ 116840 h 518160"/>
                    <a:gd name="connsiteX1" fmla="*/ 40640 w 487680"/>
                    <a:gd name="connsiteY1" fmla="*/ 502920 h 518160"/>
                    <a:gd name="connsiteX2" fmla="*/ 487680 w 487680"/>
                    <a:gd name="connsiteY2" fmla="*/ 518160 h 518160"/>
                    <a:gd name="connsiteX3" fmla="*/ 487680 w 487680"/>
                    <a:gd name="connsiteY3" fmla="*/ 0 h 518160"/>
                    <a:gd name="connsiteX4" fmla="*/ 0 w 487680"/>
                    <a:gd name="connsiteY4" fmla="*/ 116840 h 518160"/>
                    <a:gd name="connsiteX0" fmla="*/ 0 w 487680"/>
                    <a:gd name="connsiteY0" fmla="*/ 482600 h 883920"/>
                    <a:gd name="connsiteX1" fmla="*/ 40640 w 487680"/>
                    <a:gd name="connsiteY1" fmla="*/ 868680 h 883920"/>
                    <a:gd name="connsiteX2" fmla="*/ 487680 w 487680"/>
                    <a:gd name="connsiteY2" fmla="*/ 883920 h 883920"/>
                    <a:gd name="connsiteX3" fmla="*/ 71120 w 487680"/>
                    <a:gd name="connsiteY3" fmla="*/ 0 h 883920"/>
                    <a:gd name="connsiteX4" fmla="*/ 0 w 487680"/>
                    <a:gd name="connsiteY4" fmla="*/ 482600 h 883920"/>
                    <a:gd name="connsiteX0" fmla="*/ 0 w 1881912"/>
                    <a:gd name="connsiteY0" fmla="*/ 0 h 927824"/>
                    <a:gd name="connsiteX1" fmla="*/ 1434872 w 1881912"/>
                    <a:gd name="connsiteY1" fmla="*/ 912584 h 927824"/>
                    <a:gd name="connsiteX2" fmla="*/ 1881912 w 1881912"/>
                    <a:gd name="connsiteY2" fmla="*/ 927824 h 927824"/>
                    <a:gd name="connsiteX3" fmla="*/ 1465352 w 1881912"/>
                    <a:gd name="connsiteY3" fmla="*/ 43904 h 927824"/>
                    <a:gd name="connsiteX4" fmla="*/ 0 w 1881912"/>
                    <a:gd name="connsiteY4" fmla="*/ 0 h 927824"/>
                    <a:gd name="connsiteX0" fmla="*/ 0 w 1881912"/>
                    <a:gd name="connsiteY0" fmla="*/ 0 h 2088232"/>
                    <a:gd name="connsiteX1" fmla="*/ 1512168 w 1881912"/>
                    <a:gd name="connsiteY1" fmla="*/ 2088232 h 2088232"/>
                    <a:gd name="connsiteX2" fmla="*/ 1881912 w 1881912"/>
                    <a:gd name="connsiteY2" fmla="*/ 927824 h 2088232"/>
                    <a:gd name="connsiteX3" fmla="*/ 1465352 w 1881912"/>
                    <a:gd name="connsiteY3" fmla="*/ 43904 h 2088232"/>
                    <a:gd name="connsiteX4" fmla="*/ 0 w 1881912"/>
                    <a:gd name="connsiteY4" fmla="*/ 0 h 2088232"/>
                    <a:gd name="connsiteX0" fmla="*/ 0 w 1512168"/>
                    <a:gd name="connsiteY0" fmla="*/ 0 h 2088232"/>
                    <a:gd name="connsiteX1" fmla="*/ 1512168 w 1512168"/>
                    <a:gd name="connsiteY1" fmla="*/ 2088232 h 2088232"/>
                    <a:gd name="connsiteX2" fmla="*/ 1465352 w 1512168"/>
                    <a:gd name="connsiteY2" fmla="*/ 43904 h 2088232"/>
                    <a:gd name="connsiteX3" fmla="*/ 0 w 1512168"/>
                    <a:gd name="connsiteY3" fmla="*/ 0 h 2088232"/>
                    <a:gd name="connsiteX0" fmla="*/ 0 w 1520597"/>
                    <a:gd name="connsiteY0" fmla="*/ 0 h 2088232"/>
                    <a:gd name="connsiteX1" fmla="*/ 1512168 w 1520597"/>
                    <a:gd name="connsiteY1" fmla="*/ 2088232 h 2088232"/>
                    <a:gd name="connsiteX2" fmla="*/ 1520597 w 1520597"/>
                    <a:gd name="connsiteY2" fmla="*/ 5804 h 2088232"/>
                    <a:gd name="connsiteX3" fmla="*/ 0 w 1520597"/>
                    <a:gd name="connsiteY3" fmla="*/ 0 h 2088232"/>
                    <a:gd name="connsiteX0" fmla="*/ 0 w 1551077"/>
                    <a:gd name="connsiteY0" fmla="*/ 0 h 2083152"/>
                    <a:gd name="connsiteX1" fmla="*/ 1542648 w 1551077"/>
                    <a:gd name="connsiteY1" fmla="*/ 2083152 h 2083152"/>
                    <a:gd name="connsiteX2" fmla="*/ 1551077 w 1551077"/>
                    <a:gd name="connsiteY2" fmla="*/ 724 h 2083152"/>
                    <a:gd name="connsiteX3" fmla="*/ 0 w 1551077"/>
                    <a:gd name="connsiteY3" fmla="*/ 0 h 2083152"/>
                    <a:gd name="connsiteX0" fmla="*/ 0 w 1564412"/>
                    <a:gd name="connsiteY0" fmla="*/ 0 h 2083152"/>
                    <a:gd name="connsiteX1" fmla="*/ 1555983 w 1564412"/>
                    <a:gd name="connsiteY1" fmla="*/ 2083152 h 2083152"/>
                    <a:gd name="connsiteX2" fmla="*/ 1564412 w 1564412"/>
                    <a:gd name="connsiteY2" fmla="*/ 724 h 2083152"/>
                    <a:gd name="connsiteX3" fmla="*/ 0 w 1564412"/>
                    <a:gd name="connsiteY3" fmla="*/ 0 h 2083152"/>
                    <a:gd name="connsiteX0" fmla="*/ 0 w 1566413"/>
                    <a:gd name="connsiteY0" fmla="*/ 0 h 2107917"/>
                    <a:gd name="connsiteX1" fmla="*/ 1563603 w 1566413"/>
                    <a:gd name="connsiteY1" fmla="*/ 2107917 h 2107917"/>
                    <a:gd name="connsiteX2" fmla="*/ 1564412 w 1566413"/>
                    <a:gd name="connsiteY2" fmla="*/ 724 h 2107917"/>
                    <a:gd name="connsiteX3" fmla="*/ 0 w 1566413"/>
                    <a:gd name="connsiteY3" fmla="*/ 0 h 2107917"/>
                  </a:gdLst>
                  <a:ahLst/>
                  <a:cxnLst>
                    <a:cxn ang="0">
                      <a:pos x="connsiteX0" y="connsiteY0"/>
                    </a:cxn>
                    <a:cxn ang="0">
                      <a:pos x="connsiteX1" y="connsiteY1"/>
                    </a:cxn>
                    <a:cxn ang="0">
                      <a:pos x="connsiteX2" y="connsiteY2"/>
                    </a:cxn>
                    <a:cxn ang="0">
                      <a:pos x="connsiteX3" y="connsiteY3"/>
                    </a:cxn>
                  </a:cxnLst>
                  <a:rect l="l" t="t" r="r" b="b"/>
                  <a:pathLst>
                    <a:path w="1566413" h="2107917">
                      <a:moveTo>
                        <a:pt x="0" y="0"/>
                      </a:moveTo>
                      <a:lnTo>
                        <a:pt x="1563603" y="2107917"/>
                      </a:lnTo>
                      <a:cubicBezTo>
                        <a:pt x="1566413" y="1413774"/>
                        <a:pt x="1561602" y="694867"/>
                        <a:pt x="1564412" y="724"/>
                      </a:cubicBez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6" name="Connettore 1 5"/>
                <p:cNvCxnSpPr/>
                <p:nvPr/>
              </p:nvCxnSpPr>
              <p:spPr bwMode="auto">
                <a:xfrm>
                  <a:off x="6410960" y="673100"/>
                  <a:ext cx="1580515" cy="1953260"/>
                </a:xfrm>
                <a:prstGeom prst="line">
                  <a:avLst/>
                </a:prstGeom>
                <a:noFill/>
                <a:ln w="19050" cap="flat" cmpd="sng" algn="ctr">
                  <a:solidFill>
                    <a:schemeClr val="tx1"/>
                  </a:solidFill>
                  <a:prstDash val="solid"/>
                  <a:round/>
                  <a:headEnd type="none" w="med" len="med"/>
                  <a:tailEnd type="none" w="med" len="med"/>
                </a:ln>
                <a:effectLst/>
              </p:spPr>
            </p:cxnSp>
            <p:sp>
              <p:nvSpPr>
                <p:cNvPr id="7" name="CasellaDiTesto 6"/>
                <p:cNvSpPr txBox="1"/>
                <p:nvPr/>
              </p:nvSpPr>
              <p:spPr>
                <a:xfrm rot="3060000">
                  <a:off x="7072285" y="1813560"/>
                  <a:ext cx="1083566" cy="307777"/>
                </a:xfrm>
                <a:prstGeom prst="rect">
                  <a:avLst/>
                </a:prstGeom>
                <a:noFill/>
              </p:spPr>
              <p:txBody>
                <a:bodyPr wrap="none" rtlCol="0">
                  <a:spAutoFit/>
                </a:bodyPr>
                <a:lstStyle/>
                <a:p>
                  <a:r>
                    <a:rPr lang="en-GB" sz="1400">
                      <a:solidFill>
                        <a:schemeClr val="tx1"/>
                      </a:solidFill>
                      <a:latin typeface="Calibri" pitchFamily="34" charset="0"/>
                    </a:rPr>
                    <a:t>Volatile-free</a:t>
                  </a:r>
                </a:p>
              </p:txBody>
            </p:sp>
            <p:sp>
              <p:nvSpPr>
                <p:cNvPr id="8" name="CasellaDiTesto 7"/>
                <p:cNvSpPr txBox="1"/>
                <p:nvPr/>
              </p:nvSpPr>
              <p:spPr>
                <a:xfrm>
                  <a:off x="7026147" y="673100"/>
                  <a:ext cx="965328" cy="307777"/>
                </a:xfrm>
                <a:prstGeom prst="rect">
                  <a:avLst/>
                </a:prstGeom>
                <a:noFill/>
              </p:spPr>
              <p:txBody>
                <a:bodyPr wrap="none" rtlCol="0">
                  <a:spAutoFit/>
                </a:bodyPr>
                <a:lstStyle/>
                <a:p>
                  <a:pPr algn="r"/>
                  <a:r>
                    <a:rPr lang="en-GB" sz="1400" dirty="0">
                      <a:solidFill>
                        <a:schemeClr val="tx1"/>
                      </a:solidFill>
                      <a:latin typeface="Calibri" pitchFamily="34" charset="0"/>
                    </a:rPr>
                    <a:t>+H</a:t>
                  </a:r>
                  <a:r>
                    <a:rPr lang="en-GB" sz="1400" baseline="-25000" dirty="0">
                      <a:solidFill>
                        <a:schemeClr val="tx1"/>
                      </a:solidFill>
                      <a:latin typeface="Calibri" pitchFamily="34" charset="0"/>
                    </a:rPr>
                    <a:t>2</a:t>
                  </a:r>
                  <a:r>
                    <a:rPr lang="en-GB" sz="1400" dirty="0">
                      <a:solidFill>
                        <a:schemeClr val="tx1"/>
                      </a:solidFill>
                      <a:latin typeface="Calibri" pitchFamily="34" charset="0"/>
                    </a:rPr>
                    <a:t>O+ CH</a:t>
                  </a:r>
                  <a:r>
                    <a:rPr lang="en-GB" sz="1400" baseline="-25000" dirty="0">
                      <a:solidFill>
                        <a:schemeClr val="tx1"/>
                      </a:solidFill>
                      <a:latin typeface="Calibri" pitchFamily="34" charset="0"/>
                    </a:rPr>
                    <a:t>4</a:t>
                  </a:r>
                </a:p>
              </p:txBody>
            </p:sp>
          </p:grpSp>
          <p:sp>
            <p:nvSpPr>
              <p:cNvPr id="10" name="Rettangolo 9"/>
              <p:cNvSpPr/>
              <p:nvPr/>
            </p:nvSpPr>
            <p:spPr bwMode="auto">
              <a:xfrm>
                <a:off x="5720080" y="233363"/>
                <a:ext cx="3104833" cy="5405437"/>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 name="CasellaDiTesto 12"/>
            <p:cNvSpPr txBox="1"/>
            <p:nvPr/>
          </p:nvSpPr>
          <p:spPr>
            <a:xfrm>
              <a:off x="6223000" y="5608320"/>
              <a:ext cx="550151" cy="307777"/>
            </a:xfrm>
            <a:prstGeom prst="rect">
              <a:avLst/>
            </a:prstGeom>
            <a:noFill/>
          </p:spPr>
          <p:txBody>
            <a:bodyPr wrap="none" rtlCol="0">
              <a:spAutoFit/>
            </a:bodyPr>
            <a:lstStyle/>
            <a:p>
              <a:r>
                <a:rPr lang="en-GB" sz="1400">
                  <a:solidFill>
                    <a:schemeClr val="tx1"/>
                  </a:solidFill>
                  <a:latin typeface="Calibri" pitchFamily="34" charset="0"/>
                </a:rPr>
                <a:t>1000</a:t>
              </a:r>
            </a:p>
          </p:txBody>
        </p:sp>
        <p:sp>
          <p:nvSpPr>
            <p:cNvPr id="14" name="CasellaDiTesto 13"/>
            <p:cNvSpPr txBox="1"/>
            <p:nvPr/>
          </p:nvSpPr>
          <p:spPr>
            <a:xfrm>
              <a:off x="7767320" y="5608320"/>
              <a:ext cx="550151" cy="307777"/>
            </a:xfrm>
            <a:prstGeom prst="rect">
              <a:avLst/>
            </a:prstGeom>
            <a:noFill/>
          </p:spPr>
          <p:txBody>
            <a:bodyPr wrap="none" rtlCol="0">
              <a:spAutoFit/>
            </a:bodyPr>
            <a:lstStyle/>
            <a:p>
              <a:r>
                <a:rPr lang="en-GB" sz="1400">
                  <a:solidFill>
                    <a:schemeClr val="tx1"/>
                  </a:solidFill>
                  <a:latin typeface="Calibri" pitchFamily="34" charset="0"/>
                </a:rPr>
                <a:t>1200</a:t>
              </a:r>
            </a:p>
          </p:txBody>
        </p:sp>
        <p:sp>
          <p:nvSpPr>
            <p:cNvPr id="16" name="CasellaDiTesto 15"/>
            <p:cNvSpPr txBox="1"/>
            <p:nvPr/>
          </p:nvSpPr>
          <p:spPr>
            <a:xfrm>
              <a:off x="5359400" y="5450840"/>
              <a:ext cx="367408" cy="307777"/>
            </a:xfrm>
            <a:prstGeom prst="rect">
              <a:avLst/>
            </a:prstGeom>
            <a:noFill/>
          </p:spPr>
          <p:txBody>
            <a:bodyPr wrap="none" rtlCol="0">
              <a:spAutoFit/>
            </a:bodyPr>
            <a:lstStyle/>
            <a:p>
              <a:r>
                <a:rPr lang="en-GB" sz="1400">
                  <a:solidFill>
                    <a:schemeClr val="tx1"/>
                  </a:solidFill>
                  <a:latin typeface="Calibri" pitchFamily="34" charset="0"/>
                </a:rPr>
                <a:t>40</a:t>
              </a:r>
            </a:p>
          </p:txBody>
        </p:sp>
        <p:sp>
          <p:nvSpPr>
            <p:cNvPr id="17" name="CasellaDiTesto 16"/>
            <p:cNvSpPr txBox="1"/>
            <p:nvPr/>
          </p:nvSpPr>
          <p:spPr>
            <a:xfrm>
              <a:off x="5359400" y="3937000"/>
              <a:ext cx="367408" cy="307777"/>
            </a:xfrm>
            <a:prstGeom prst="rect">
              <a:avLst/>
            </a:prstGeom>
            <a:noFill/>
          </p:spPr>
          <p:txBody>
            <a:bodyPr wrap="none" rtlCol="0">
              <a:spAutoFit/>
            </a:bodyPr>
            <a:lstStyle/>
            <a:p>
              <a:r>
                <a:rPr lang="en-GB" sz="1400">
                  <a:solidFill>
                    <a:schemeClr val="tx1"/>
                  </a:solidFill>
                  <a:latin typeface="Calibri" pitchFamily="34" charset="0"/>
                </a:rPr>
                <a:t>30</a:t>
              </a:r>
            </a:p>
          </p:txBody>
        </p:sp>
        <p:sp>
          <p:nvSpPr>
            <p:cNvPr id="18" name="CasellaDiTesto 17"/>
            <p:cNvSpPr txBox="1"/>
            <p:nvPr/>
          </p:nvSpPr>
          <p:spPr>
            <a:xfrm>
              <a:off x="5359400" y="2402840"/>
              <a:ext cx="367408" cy="307777"/>
            </a:xfrm>
            <a:prstGeom prst="rect">
              <a:avLst/>
            </a:prstGeom>
            <a:noFill/>
          </p:spPr>
          <p:txBody>
            <a:bodyPr wrap="none" rtlCol="0">
              <a:spAutoFit/>
            </a:bodyPr>
            <a:lstStyle/>
            <a:p>
              <a:r>
                <a:rPr lang="en-GB" sz="1400">
                  <a:solidFill>
                    <a:schemeClr val="tx1"/>
                  </a:solidFill>
                  <a:latin typeface="Calibri" pitchFamily="34" charset="0"/>
                </a:rPr>
                <a:t>20</a:t>
              </a:r>
            </a:p>
          </p:txBody>
        </p:sp>
        <p:sp>
          <p:nvSpPr>
            <p:cNvPr id="19" name="CasellaDiTesto 18"/>
            <p:cNvSpPr txBox="1"/>
            <p:nvPr/>
          </p:nvSpPr>
          <p:spPr>
            <a:xfrm>
              <a:off x="5359400" y="858520"/>
              <a:ext cx="373820" cy="307777"/>
            </a:xfrm>
            <a:prstGeom prst="rect">
              <a:avLst/>
            </a:prstGeom>
            <a:noFill/>
          </p:spPr>
          <p:txBody>
            <a:bodyPr wrap="none" rtlCol="0">
              <a:spAutoFit/>
            </a:bodyPr>
            <a:lstStyle/>
            <a:p>
              <a:r>
                <a:rPr lang="en-GB" sz="1400">
                  <a:solidFill>
                    <a:schemeClr val="tx1"/>
                  </a:solidFill>
                  <a:latin typeface="Calibri" pitchFamily="34" charset="0"/>
                </a:rPr>
                <a:t>10</a:t>
              </a:r>
            </a:p>
          </p:txBody>
        </p:sp>
        <p:sp>
          <p:nvSpPr>
            <p:cNvPr id="21" name="CasellaDiTesto 20"/>
            <p:cNvSpPr txBox="1"/>
            <p:nvPr/>
          </p:nvSpPr>
          <p:spPr>
            <a:xfrm>
              <a:off x="6099128" y="5821834"/>
              <a:ext cx="1962268" cy="400110"/>
            </a:xfrm>
            <a:prstGeom prst="rect">
              <a:avLst/>
            </a:prstGeom>
            <a:noFill/>
          </p:spPr>
          <p:txBody>
            <a:bodyPr wrap="none" rtlCol="0">
              <a:spAutoFit/>
            </a:bodyPr>
            <a:lstStyle/>
            <a:p>
              <a:r>
                <a:rPr lang="en-GB" sz="2000">
                  <a:solidFill>
                    <a:schemeClr val="tx1"/>
                  </a:solidFill>
                  <a:effectLst/>
                  <a:latin typeface="Calibri" pitchFamily="34" charset="0"/>
                </a:rPr>
                <a:t>Temperature (°C)</a:t>
              </a:r>
            </a:p>
          </p:txBody>
        </p:sp>
        <p:sp>
          <p:nvSpPr>
            <p:cNvPr id="22" name="CasellaDiTesto 21"/>
            <p:cNvSpPr txBox="1"/>
            <p:nvPr/>
          </p:nvSpPr>
          <p:spPr>
            <a:xfrm rot="16200000">
              <a:off x="4231666" y="2694693"/>
              <a:ext cx="2071336" cy="461665"/>
            </a:xfrm>
            <a:prstGeom prst="rect">
              <a:avLst/>
            </a:prstGeom>
            <a:noFill/>
          </p:spPr>
          <p:txBody>
            <a:bodyPr wrap="none" rtlCol="0">
              <a:spAutoFit/>
            </a:bodyPr>
            <a:lstStyle/>
            <a:p>
              <a:r>
                <a:rPr lang="en-GB" sz="2400">
                  <a:solidFill>
                    <a:schemeClr val="tx1"/>
                  </a:solidFill>
                  <a:effectLst/>
                  <a:latin typeface="Calibri" pitchFamily="34" charset="0"/>
                </a:rPr>
                <a:t>Pressure (kbar)</a:t>
              </a:r>
            </a:p>
          </p:txBody>
        </p:sp>
      </p:grpSp>
      <p:sp>
        <p:nvSpPr>
          <p:cNvPr id="44" name="CasellaDiTesto 43"/>
          <p:cNvSpPr txBox="1"/>
          <p:nvPr/>
        </p:nvSpPr>
        <p:spPr>
          <a:xfrm>
            <a:off x="71438" y="0"/>
            <a:ext cx="4715559" cy="1569660"/>
          </a:xfrm>
          <a:prstGeom prst="rect">
            <a:avLst/>
          </a:prstGeom>
          <a:noFill/>
        </p:spPr>
        <p:txBody>
          <a:bodyPr wrap="square" rtlCol="0">
            <a:spAutoFit/>
          </a:bodyPr>
          <a:lstStyle/>
          <a:p>
            <a:r>
              <a:rPr lang="en-GB" sz="2400" dirty="0">
                <a:solidFill>
                  <a:schemeClr val="bg1"/>
                </a:solidFill>
                <a:latin typeface="Calibri" pitchFamily="34" charset="0"/>
              </a:rPr>
              <a:t>Comparison of experimentally  determined solidi for enriched lherzolite (HPY) with different C, H, O species. </a:t>
            </a:r>
          </a:p>
        </p:txBody>
      </p:sp>
      <p:sp>
        <p:nvSpPr>
          <p:cNvPr id="45" name="CasellaDiTesto 44"/>
          <p:cNvSpPr txBox="1"/>
          <p:nvPr/>
        </p:nvSpPr>
        <p:spPr>
          <a:xfrm>
            <a:off x="722996" y="1898554"/>
            <a:ext cx="3341004" cy="954107"/>
          </a:xfrm>
          <a:prstGeom prst="rect">
            <a:avLst/>
          </a:prstGeom>
          <a:noFill/>
        </p:spPr>
        <p:txBody>
          <a:bodyPr wrap="square" rtlCol="0">
            <a:spAutoFit/>
          </a:bodyPr>
          <a:lstStyle/>
          <a:p>
            <a:pPr algn="ctr"/>
            <a:r>
              <a:rPr lang="en-GB" sz="2800" dirty="0">
                <a:solidFill>
                  <a:schemeClr val="bg1"/>
                </a:solidFill>
                <a:latin typeface="Calibri" pitchFamily="34" charset="0"/>
              </a:rPr>
              <a:t>Reduced conditions     (</a:t>
            </a:r>
            <a:r>
              <a:rPr lang="en-GB" sz="2800" i="1" dirty="0">
                <a:solidFill>
                  <a:schemeClr val="bg1"/>
                </a:solidFill>
                <a:latin typeface="Calibri" pitchFamily="34" charset="0"/>
              </a:rPr>
              <a:t>f</a:t>
            </a:r>
            <a:r>
              <a:rPr lang="en-GB" sz="2800" dirty="0">
                <a:solidFill>
                  <a:schemeClr val="bg1"/>
                </a:solidFill>
                <a:latin typeface="Calibri" pitchFamily="34" charset="0"/>
              </a:rPr>
              <a:t>O</a:t>
            </a:r>
            <a:r>
              <a:rPr lang="en-GB" sz="2800" baseline="-25000" dirty="0">
                <a:solidFill>
                  <a:schemeClr val="bg1"/>
                </a:solidFill>
                <a:latin typeface="Calibri" pitchFamily="34" charset="0"/>
              </a:rPr>
              <a:t>2</a:t>
            </a:r>
            <a:r>
              <a:rPr lang="en-GB" sz="2800" dirty="0">
                <a:solidFill>
                  <a:schemeClr val="bg1"/>
                </a:solidFill>
                <a:latin typeface="Calibri" pitchFamily="34" charset="0"/>
              </a:rPr>
              <a:t> = IW+1)</a:t>
            </a:r>
          </a:p>
        </p:txBody>
      </p:sp>
      <p:sp>
        <p:nvSpPr>
          <p:cNvPr id="46" name="CasellaDiTesto 45"/>
          <p:cNvSpPr txBox="1"/>
          <p:nvPr/>
        </p:nvSpPr>
        <p:spPr>
          <a:xfrm>
            <a:off x="0" y="4005146"/>
            <a:ext cx="4771281" cy="954107"/>
          </a:xfrm>
          <a:prstGeom prst="rect">
            <a:avLst/>
          </a:prstGeom>
          <a:noFill/>
        </p:spPr>
        <p:txBody>
          <a:bodyPr wrap="square" rtlCol="0">
            <a:spAutoFit/>
          </a:bodyPr>
          <a:lstStyle/>
          <a:p>
            <a:pPr algn="ctr"/>
            <a:r>
              <a:rPr lang="en-GB" sz="2800" dirty="0">
                <a:solidFill>
                  <a:schemeClr val="bg1"/>
                </a:solidFill>
                <a:latin typeface="Calibri" pitchFamily="34" charset="0"/>
              </a:rPr>
              <a:t>Note that amphibole stability limit remains at ~3 GPa.</a:t>
            </a:r>
          </a:p>
        </p:txBody>
      </p:sp>
      <p:sp>
        <p:nvSpPr>
          <p:cNvPr id="47" name="Figura a mano libera 46"/>
          <p:cNvSpPr/>
          <p:nvPr/>
        </p:nvSpPr>
        <p:spPr bwMode="auto">
          <a:xfrm>
            <a:off x="3831220" y="4166885"/>
            <a:ext cx="3194614" cy="833377"/>
          </a:xfrm>
          <a:custGeom>
            <a:avLst/>
            <a:gdLst>
              <a:gd name="connsiteX0" fmla="*/ 0 w 3171464"/>
              <a:gd name="connsiteY0" fmla="*/ 787078 h 787078"/>
              <a:gd name="connsiteX1" fmla="*/ 3171464 w 3171464"/>
              <a:gd name="connsiteY1" fmla="*/ 0 h 787078"/>
              <a:gd name="connsiteX0" fmla="*/ 0 w 3171464"/>
              <a:gd name="connsiteY0" fmla="*/ 787078 h 787078"/>
              <a:gd name="connsiteX1" fmla="*/ 3171464 w 3171464"/>
              <a:gd name="connsiteY1" fmla="*/ 0 h 787078"/>
              <a:gd name="connsiteX0" fmla="*/ 0 w 3171464"/>
              <a:gd name="connsiteY0" fmla="*/ 787078 h 787078"/>
              <a:gd name="connsiteX1" fmla="*/ 3171464 w 3171464"/>
              <a:gd name="connsiteY1" fmla="*/ 0 h 787078"/>
              <a:gd name="connsiteX0" fmla="*/ 0 w 3194614"/>
              <a:gd name="connsiteY0" fmla="*/ 833377 h 833377"/>
              <a:gd name="connsiteX1" fmla="*/ 3194614 w 3194614"/>
              <a:gd name="connsiteY1" fmla="*/ 0 h 833377"/>
            </a:gdLst>
            <a:ahLst/>
            <a:cxnLst>
              <a:cxn ang="0">
                <a:pos x="connsiteX0" y="connsiteY0"/>
              </a:cxn>
              <a:cxn ang="0">
                <a:pos x="connsiteX1" y="connsiteY1"/>
              </a:cxn>
            </a:cxnLst>
            <a:rect l="l" t="t" r="r" b="b"/>
            <a:pathLst>
              <a:path w="3194614" h="833377">
                <a:moveTo>
                  <a:pt x="0" y="833377"/>
                </a:moveTo>
                <a:cubicBezTo>
                  <a:pt x="1253924" y="790937"/>
                  <a:pt x="2843515" y="482278"/>
                  <a:pt x="3194614" y="0"/>
                </a:cubicBezTo>
              </a:path>
            </a:pathLst>
          </a:custGeom>
          <a:noFill/>
          <a:ln w="38100"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9" name="Figura a mano libera 48"/>
          <p:cNvSpPr/>
          <p:nvPr/>
        </p:nvSpPr>
        <p:spPr bwMode="auto">
          <a:xfrm>
            <a:off x="5730240" y="2627376"/>
            <a:ext cx="3096768" cy="2962656"/>
          </a:xfrm>
          <a:custGeom>
            <a:avLst/>
            <a:gdLst>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 name="connsiteX0" fmla="*/ 0 w 3096768"/>
              <a:gd name="connsiteY0" fmla="*/ 0 h 2962656"/>
              <a:gd name="connsiteX1" fmla="*/ 3096768 w 3096768"/>
              <a:gd name="connsiteY1" fmla="*/ 2962656 h 2962656"/>
            </a:gdLst>
            <a:ahLst/>
            <a:cxnLst>
              <a:cxn ang="0">
                <a:pos x="connsiteX0" y="connsiteY0"/>
              </a:cxn>
              <a:cxn ang="0">
                <a:pos x="connsiteX1" y="connsiteY1"/>
              </a:cxn>
            </a:cxnLst>
            <a:rect l="l" t="t" r="r" b="b"/>
            <a:pathLst>
              <a:path w="3096768" h="2962656">
                <a:moveTo>
                  <a:pt x="0" y="0"/>
                </a:moveTo>
                <a:cubicBezTo>
                  <a:pt x="1196848" y="938784"/>
                  <a:pt x="2113280" y="1859280"/>
                  <a:pt x="3096768" y="2962656"/>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CasellaDiTesto 49"/>
          <p:cNvSpPr txBox="1"/>
          <p:nvPr/>
        </p:nvSpPr>
        <p:spPr>
          <a:xfrm rot="2770029">
            <a:off x="7364477" y="4494124"/>
            <a:ext cx="1657057" cy="307777"/>
          </a:xfrm>
          <a:prstGeom prst="rect">
            <a:avLst/>
          </a:prstGeom>
          <a:noFill/>
        </p:spPr>
        <p:txBody>
          <a:bodyPr wrap="none" rtlCol="0">
            <a:spAutoFit/>
          </a:bodyPr>
          <a:lstStyle/>
          <a:p>
            <a:r>
              <a:rPr lang="en-GB" sz="1400" dirty="0">
                <a:solidFill>
                  <a:schemeClr val="tx1"/>
                </a:solidFill>
                <a:latin typeface="Calibri" pitchFamily="34" charset="0"/>
              </a:rPr>
              <a:t>Intraplate geotherm</a:t>
            </a:r>
          </a:p>
        </p:txBody>
      </p:sp>
      <p:sp>
        <p:nvSpPr>
          <p:cNvPr id="51" name="CasellaDiTesto 50"/>
          <p:cNvSpPr txBox="1"/>
          <p:nvPr/>
        </p:nvSpPr>
        <p:spPr>
          <a:xfrm>
            <a:off x="4818119" y="6214050"/>
            <a:ext cx="3439403" cy="307777"/>
          </a:xfrm>
          <a:prstGeom prst="rect">
            <a:avLst/>
          </a:prstGeom>
          <a:noFill/>
        </p:spPr>
        <p:txBody>
          <a:bodyPr wrap="none" rtlCol="0">
            <a:spAutoFit/>
          </a:bodyPr>
          <a:lstStyle/>
          <a:p>
            <a:r>
              <a:rPr lang="en-GB" sz="1400" dirty="0">
                <a:solidFill>
                  <a:schemeClr val="tx1"/>
                </a:solidFill>
                <a:effectLst/>
                <a:latin typeface="Calibri" pitchFamily="34" charset="0"/>
              </a:rPr>
              <a:t>Green, 2015 (Phys. Chem. Min., 42, 95-122)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left)">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Asthenosphere? What is it?</a:t>
            </a:r>
          </a:p>
        </p:txBody>
      </p:sp>
      <p:pic>
        <p:nvPicPr>
          <p:cNvPr id="37" name="Picture 11"/>
          <p:cNvPicPr>
            <a:picLocks noChangeAspect="1" noChangeArrowheads="1"/>
          </p:cNvPicPr>
          <p:nvPr/>
        </p:nvPicPr>
        <p:blipFill>
          <a:blip r:embed="rId3" cstate="print"/>
          <a:srcRect l="9123" t="16667" r="32777" b="48950"/>
          <a:stretch>
            <a:fillRect/>
          </a:stretch>
        </p:blipFill>
        <p:spPr bwMode="auto">
          <a:xfrm>
            <a:off x="0" y="1759352"/>
            <a:ext cx="9144000" cy="3528101"/>
          </a:xfrm>
          <a:prstGeom prst="rect">
            <a:avLst/>
          </a:prstGeom>
          <a:noFill/>
          <a:ln w="9525">
            <a:noFill/>
            <a:miter lim="800000"/>
            <a:headEnd/>
            <a:tailEnd/>
          </a:ln>
        </p:spPr>
      </p:pic>
      <p:sp>
        <p:nvSpPr>
          <p:cNvPr id="38" name="CasellaDiTesto 37"/>
          <p:cNvSpPr txBox="1">
            <a:spLocks noChangeArrowheads="1"/>
          </p:cNvSpPr>
          <p:nvPr/>
        </p:nvSpPr>
        <p:spPr bwMode="auto">
          <a:xfrm>
            <a:off x="792163" y="5347255"/>
            <a:ext cx="6575425" cy="369332"/>
          </a:xfrm>
          <a:prstGeom prst="rect">
            <a:avLst/>
          </a:prstGeom>
          <a:noFill/>
          <a:ln w="9525">
            <a:noFill/>
            <a:miter lim="800000"/>
            <a:headEnd/>
            <a:tailEnd/>
          </a:ln>
        </p:spPr>
        <p:txBody>
          <a:bodyPr wrap="square">
            <a:spAutoFit/>
          </a:bodyPr>
          <a:lstStyle/>
          <a:p>
            <a:r>
              <a:rPr lang="en-GB">
                <a:solidFill>
                  <a:schemeClr val="bg1"/>
                </a:solidFill>
                <a:latin typeface="Calibri" pitchFamily="34" charset="0"/>
              </a:rPr>
              <a:t>Fullea et al. (2009), G3, doi:10.1029/2009GC002391</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dirty="0">
              <a:solidFill>
                <a:schemeClr val="bg1"/>
              </a:solidFill>
              <a:effectLst>
                <a:outerShdw blurRad="38100" dist="38100" dir="2700000" algn="tl">
                  <a:srgbClr val="000000"/>
                </a:outerShdw>
              </a:effectLst>
              <a:latin typeface="Calibri" pitchFamily="34" charset="0"/>
            </a:endParaRPr>
          </a:p>
          <a:p>
            <a:pPr>
              <a:defRPr/>
            </a:pPr>
            <a:r>
              <a:rPr lang="en-GB" sz="3600" dirty="0">
                <a:solidFill>
                  <a:srgbClr val="FFFF00"/>
                </a:solidFill>
                <a:effectLst>
                  <a:outerShdw blurRad="38100" dist="38100" dir="2700000" algn="tl">
                    <a:srgbClr val="000000"/>
                  </a:outerShdw>
                </a:effectLst>
                <a:latin typeface="Calibri" pitchFamily="34" charset="0"/>
              </a:rPr>
              <a:t>Is asthenosphere...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8" name="Figura a mano libera 7"/>
          <p:cNvSpPr/>
          <p:nvPr/>
        </p:nvSpPr>
        <p:spPr bwMode="auto">
          <a:xfrm>
            <a:off x="3547533" y="3149600"/>
            <a:ext cx="1024467" cy="1634067"/>
          </a:xfrm>
          <a:custGeom>
            <a:avLst/>
            <a:gdLst>
              <a:gd name="connsiteX0" fmla="*/ 0 w 1024467"/>
              <a:gd name="connsiteY0" fmla="*/ 1634067 h 1634067"/>
              <a:gd name="connsiteX1" fmla="*/ 296334 w 1024467"/>
              <a:gd name="connsiteY1" fmla="*/ 1303867 h 1634067"/>
              <a:gd name="connsiteX2" fmla="*/ 558800 w 1024467"/>
              <a:gd name="connsiteY2" fmla="*/ 778933 h 1634067"/>
              <a:gd name="connsiteX3" fmla="*/ 787400 w 1024467"/>
              <a:gd name="connsiteY3" fmla="*/ 313267 h 1634067"/>
              <a:gd name="connsiteX4" fmla="*/ 1024467 w 1024467"/>
              <a:gd name="connsiteY4" fmla="*/ 0 h 1634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467" h="1634067">
                <a:moveTo>
                  <a:pt x="0" y="1634067"/>
                </a:moveTo>
                <a:cubicBezTo>
                  <a:pt x="101600" y="1540228"/>
                  <a:pt x="203201" y="1446389"/>
                  <a:pt x="296334" y="1303867"/>
                </a:cubicBezTo>
                <a:cubicBezTo>
                  <a:pt x="389467" y="1161345"/>
                  <a:pt x="476956" y="944033"/>
                  <a:pt x="558800" y="778933"/>
                </a:cubicBezTo>
                <a:cubicBezTo>
                  <a:pt x="640644" y="613833"/>
                  <a:pt x="709789" y="443089"/>
                  <a:pt x="787400" y="313267"/>
                </a:cubicBezTo>
                <a:cubicBezTo>
                  <a:pt x="865011" y="183445"/>
                  <a:pt x="944739" y="91722"/>
                  <a:pt x="1024467" y="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CasellaDiTesto 8"/>
          <p:cNvSpPr txBox="1">
            <a:spLocks noChangeArrowheads="1"/>
          </p:cNvSpPr>
          <p:nvPr/>
        </p:nvSpPr>
        <p:spPr bwMode="auto">
          <a:xfrm>
            <a:off x="342900" y="5720346"/>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8" grpId="0"/>
      <p:bldP spid="39" grpId="0"/>
      <p:bldP spid="40" grpId="0"/>
      <p:bldP spid="8" grpId="0" animBg="1"/>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p:cNvGrpSpPr/>
          <p:nvPr/>
        </p:nvGrpSpPr>
        <p:grpSpPr>
          <a:xfrm>
            <a:off x="2451135" y="1590858"/>
            <a:ext cx="6600265" cy="4464701"/>
            <a:chOff x="2451135" y="1590858"/>
            <a:chExt cx="6600265" cy="4464701"/>
          </a:xfrm>
        </p:grpSpPr>
        <p:pic>
          <p:nvPicPr>
            <p:cNvPr id="1028" name="Picture 4"/>
            <p:cNvPicPr>
              <a:picLocks noChangeAspect="1" noChangeArrowheads="1"/>
            </p:cNvPicPr>
            <p:nvPr/>
          </p:nvPicPr>
          <p:blipFill>
            <a:blip r:embed="rId3" cstate="print"/>
            <a:srcRect l="1606" r="4713"/>
            <a:stretch>
              <a:fillRect/>
            </a:stretch>
          </p:blipFill>
          <p:spPr bwMode="auto">
            <a:xfrm>
              <a:off x="2453833" y="1590858"/>
              <a:ext cx="6597567" cy="446461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t="-3000" b="3656"/>
            <a:stretch>
              <a:fillRect/>
            </a:stretch>
          </p:blipFill>
          <p:spPr bwMode="auto">
            <a:xfrm>
              <a:off x="2852455" y="5298555"/>
              <a:ext cx="3910428" cy="757004"/>
            </a:xfrm>
            <a:prstGeom prst="rect">
              <a:avLst/>
            </a:prstGeom>
            <a:noFill/>
            <a:ln w="9525">
              <a:noFill/>
              <a:miter lim="800000"/>
              <a:headEnd/>
              <a:tailEnd/>
            </a:ln>
          </p:spPr>
        </p:pic>
        <p:sp>
          <p:nvSpPr>
            <p:cNvPr id="11" name="Rettangolo 10"/>
            <p:cNvSpPr/>
            <p:nvPr/>
          </p:nvSpPr>
          <p:spPr bwMode="auto">
            <a:xfrm>
              <a:off x="2451135" y="5218945"/>
              <a:ext cx="492760" cy="279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14" name="Text Box 4"/>
          <p:cNvSpPr txBox="1">
            <a:spLocks noChangeArrowheads="1"/>
          </p:cNvSpPr>
          <p:nvPr/>
        </p:nvSpPr>
        <p:spPr bwMode="auto">
          <a:xfrm>
            <a:off x="2442257" y="5991441"/>
            <a:ext cx="6620717" cy="707886"/>
          </a:xfrm>
          <a:prstGeom prst="rect">
            <a:avLst/>
          </a:prstGeom>
          <a:noFill/>
          <a:ln w="9525">
            <a:noFill/>
            <a:miter lim="800000"/>
            <a:headEnd/>
            <a:tailEnd/>
          </a:ln>
          <a:effectLst/>
        </p:spPr>
        <p:txBody>
          <a:bodyPr wrap="square">
            <a:spAutoFit/>
          </a:bodyPr>
          <a:lstStyle/>
          <a:p>
            <a:pPr algn="ctr">
              <a:defRPr/>
            </a:pPr>
            <a:r>
              <a:rPr lang="en-GB" sz="2000" dirty="0">
                <a:solidFill>
                  <a:schemeClr val="bg1"/>
                </a:solidFill>
                <a:effectLst>
                  <a:outerShdw blurRad="38100" dist="38100" dir="2700000" algn="tl">
                    <a:srgbClr val="000000"/>
                  </a:outerShdw>
                </a:effectLst>
                <a:latin typeface="Calibri" pitchFamily="34" charset="0"/>
                <a:ea typeface="ＭＳ Ｐゴシック" pitchFamily="34" charset="-128"/>
              </a:rPr>
              <a:t>Depth of 1600 K isotherm, assumed as the thermal lithosphere base</a:t>
            </a:r>
            <a:endParaRPr lang="en-GB"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16" name="CasellaDiTesto 15"/>
          <p:cNvSpPr txBox="1">
            <a:spLocks noChangeArrowheads="1"/>
          </p:cNvSpPr>
          <p:nvPr/>
        </p:nvSpPr>
        <p:spPr bwMode="auto">
          <a:xfrm>
            <a:off x="1" y="4618050"/>
            <a:ext cx="2511706"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rPr>
              <a:t>Splendore</a:t>
            </a:r>
            <a:r>
              <a:rPr lang="en-GB" dirty="0">
                <a:solidFill>
                  <a:schemeClr val="bg1"/>
                </a:solidFill>
                <a:latin typeface="Calibri" pitchFamily="34" charset="0"/>
              </a:rPr>
              <a:t> and Marotta (2013), Tectonophysics, 603, 89-103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grpSp>
        <p:nvGrpSpPr>
          <p:cNvPr id="21" name="Gruppo 20"/>
          <p:cNvGrpSpPr/>
          <p:nvPr/>
        </p:nvGrpSpPr>
        <p:grpSpPr>
          <a:xfrm>
            <a:off x="161925" y="1719263"/>
            <a:ext cx="6619875" cy="4110037"/>
            <a:chOff x="742950" y="1709738"/>
            <a:chExt cx="6619875" cy="4110037"/>
          </a:xfrm>
        </p:grpSpPr>
        <p:sp>
          <p:nvSpPr>
            <p:cNvPr id="20" name="Rettangolo 19"/>
            <p:cNvSpPr/>
            <p:nvPr/>
          </p:nvSpPr>
          <p:spPr bwMode="auto">
            <a:xfrm>
              <a:off x="742950" y="1714500"/>
              <a:ext cx="6619875" cy="4105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19" name="Gruppo 18"/>
            <p:cNvGrpSpPr>
              <a:grpSpLocks noChangeAspect="1"/>
            </p:cNvGrpSpPr>
            <p:nvPr/>
          </p:nvGrpSpPr>
          <p:grpSpPr>
            <a:xfrm>
              <a:off x="742963" y="1709738"/>
              <a:ext cx="6583679" cy="4068000"/>
              <a:chOff x="742950" y="1709738"/>
              <a:chExt cx="8039100" cy="4967287"/>
            </a:xfrm>
          </p:grpSpPr>
          <p:pic>
            <p:nvPicPr>
              <p:cNvPr id="2051" name="Picture 3"/>
              <p:cNvPicPr>
                <a:picLocks noChangeAspect="1" noChangeArrowheads="1"/>
              </p:cNvPicPr>
              <p:nvPr/>
            </p:nvPicPr>
            <p:blipFill>
              <a:blip r:embed="rId3" cstate="print"/>
              <a:srcRect l="1249"/>
              <a:stretch>
                <a:fillRect/>
              </a:stretch>
            </p:blipFill>
            <p:spPr bwMode="auto">
              <a:xfrm>
                <a:off x="742950" y="1709738"/>
                <a:ext cx="7910513" cy="157162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3559" r="1073"/>
              <a:stretch>
                <a:fillRect/>
              </a:stretch>
            </p:blipFill>
            <p:spPr bwMode="auto">
              <a:xfrm>
                <a:off x="742950" y="3267075"/>
                <a:ext cx="8039100" cy="3409950"/>
              </a:xfrm>
              <a:prstGeom prst="rect">
                <a:avLst/>
              </a:prstGeom>
              <a:noFill/>
              <a:ln w="9525">
                <a:noFill/>
                <a:miter lim="800000"/>
                <a:headEnd/>
                <a:tailEnd/>
              </a:ln>
            </p:spPr>
          </p:pic>
        </p:grpSp>
      </p:grpSp>
      <p:sp>
        <p:nvSpPr>
          <p:cNvPr id="22" name="CasellaDiTesto 21"/>
          <p:cNvSpPr txBox="1">
            <a:spLocks noChangeArrowheads="1"/>
          </p:cNvSpPr>
          <p:nvPr/>
        </p:nvSpPr>
        <p:spPr bwMode="auto">
          <a:xfrm>
            <a:off x="6800850" y="1908730"/>
            <a:ext cx="2343150" cy="646331"/>
          </a:xfrm>
          <a:prstGeom prst="rect">
            <a:avLst/>
          </a:prstGeom>
          <a:noFill/>
          <a:ln w="9525">
            <a:noFill/>
            <a:miter lim="800000"/>
            <a:headEnd/>
            <a:tailEnd/>
          </a:ln>
        </p:spPr>
        <p:txBody>
          <a:bodyPr wrap="square">
            <a:spAutoFit/>
          </a:bodyPr>
          <a:lstStyle/>
          <a:p>
            <a:r>
              <a:rPr lang="en-GB">
                <a:solidFill>
                  <a:schemeClr val="bg1"/>
                </a:solidFill>
                <a:latin typeface="Calibri" pitchFamily="34" charset="0"/>
              </a:rPr>
              <a:t>Lavecchia et al (2017) EPSL, 467, 89-98</a:t>
            </a:r>
          </a:p>
        </p:txBody>
      </p:sp>
      <p:cxnSp>
        <p:nvCxnSpPr>
          <p:cNvPr id="24" name="Connettore 1 23"/>
          <p:cNvCxnSpPr/>
          <p:nvPr/>
        </p:nvCxnSpPr>
        <p:spPr bwMode="auto">
          <a:xfrm>
            <a:off x="704849" y="5553075"/>
            <a:ext cx="5976000" cy="0"/>
          </a:xfrm>
          <a:prstGeom prst="line">
            <a:avLst/>
          </a:prstGeom>
          <a:noFill/>
          <a:ln w="28575" cap="flat" cmpd="sng" algn="ctr">
            <a:solidFill>
              <a:srgbClr val="FF0000"/>
            </a:solidFill>
            <a:prstDash val="solid"/>
            <a:round/>
            <a:headEnd type="none" w="med" len="med"/>
            <a:tailEnd type="none" w="med" len="med"/>
          </a:ln>
          <a:effectLst/>
        </p:spPr>
      </p:cxnSp>
      <p:cxnSp>
        <p:nvCxnSpPr>
          <p:cNvPr id="25" name="Connettore 1 24"/>
          <p:cNvCxnSpPr/>
          <p:nvPr/>
        </p:nvCxnSpPr>
        <p:spPr bwMode="auto">
          <a:xfrm>
            <a:off x="171449" y="5781675"/>
            <a:ext cx="2124000" cy="0"/>
          </a:xfrm>
          <a:prstGeom prst="line">
            <a:avLst/>
          </a:prstGeom>
          <a:noFill/>
          <a:ln w="28575" cap="flat" cmpd="sng" algn="ctr">
            <a:solidFill>
              <a:srgbClr val="FF0000"/>
            </a:solidFill>
            <a:prstDash val="solid"/>
            <a:round/>
            <a:headEnd type="none" w="med" len="med"/>
            <a:tailEnd type="none" w="med" len="med"/>
          </a:ln>
          <a:effectLst/>
        </p:spPr>
      </p:cxnSp>
      <p:sp>
        <p:nvSpPr>
          <p:cNvPr id="26" name="Rettangolo arrotondato 25"/>
          <p:cNvSpPr/>
          <p:nvPr/>
        </p:nvSpPr>
        <p:spPr bwMode="auto">
          <a:xfrm>
            <a:off x="2252663" y="5576888"/>
            <a:ext cx="666750" cy="20478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CasellaDiTesto 14"/>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3000"/>
                                        <p:tgtEl>
                                          <p:spTgt spid="24"/>
                                        </p:tgtEl>
                                      </p:cBhvr>
                                    </p:animEffect>
                                  </p:childTnLst>
                                </p:cTn>
                              </p:par>
                            </p:childTnLst>
                          </p:cTn>
                        </p:par>
                        <p:par>
                          <p:cTn id="17" fill="hold">
                            <p:stCondLst>
                              <p:cond delay="3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8" name="CasellaDiTesto 37"/>
          <p:cNvSpPr txBox="1">
            <a:spLocks noChangeArrowheads="1"/>
          </p:cNvSpPr>
          <p:nvPr/>
        </p:nvSpPr>
        <p:spPr bwMode="auto">
          <a:xfrm>
            <a:off x="7010400" y="1908730"/>
            <a:ext cx="2133600"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rPr>
              <a:t>Gorczyk</a:t>
            </a:r>
            <a:r>
              <a:rPr lang="en-GB" dirty="0">
                <a:solidFill>
                  <a:schemeClr val="bg1"/>
                </a:solidFill>
                <a:latin typeface="Calibri" pitchFamily="34" charset="0"/>
              </a:rPr>
              <a:t> et al (2018) Tectonophysics 746, 678-694</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1610405"/>
            <a:ext cx="7038975" cy="4333083"/>
          </a:xfrm>
          <a:prstGeom prst="rect">
            <a:avLst/>
          </a:prstGeom>
          <a:noFill/>
          <a:ln w="9525">
            <a:noFill/>
            <a:miter lim="800000"/>
            <a:headEnd/>
            <a:tailEnd/>
          </a:ln>
        </p:spPr>
      </p:pic>
      <p:sp>
        <p:nvSpPr>
          <p:cNvPr id="11" name="Rettangolo arrotondato 10"/>
          <p:cNvSpPr/>
          <p:nvPr/>
        </p:nvSpPr>
        <p:spPr bwMode="auto">
          <a:xfrm>
            <a:off x="704850" y="5486400"/>
            <a:ext cx="1409700" cy="390525"/>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 name="Figura a mano libera 11"/>
          <p:cNvSpPr/>
          <p:nvPr/>
        </p:nvSpPr>
        <p:spPr bwMode="auto">
          <a:xfrm>
            <a:off x="800100" y="2452688"/>
            <a:ext cx="2905125" cy="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Figura a mano libera 12"/>
          <p:cNvSpPr/>
          <p:nvPr/>
        </p:nvSpPr>
        <p:spPr bwMode="auto">
          <a:xfrm>
            <a:off x="3690937" y="2328863"/>
            <a:ext cx="612000" cy="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Figura a mano libera 13"/>
          <p:cNvSpPr/>
          <p:nvPr/>
        </p:nvSpPr>
        <p:spPr bwMode="auto">
          <a:xfrm>
            <a:off x="4286249" y="2219325"/>
            <a:ext cx="2052000" cy="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Figura a mano libera 14"/>
          <p:cNvSpPr/>
          <p:nvPr/>
        </p:nvSpPr>
        <p:spPr bwMode="auto">
          <a:xfrm flipV="1">
            <a:off x="3694112" y="2315370"/>
            <a:ext cx="0" cy="14760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6" name="Figura a mano libera 15"/>
          <p:cNvSpPr/>
          <p:nvPr/>
        </p:nvSpPr>
        <p:spPr bwMode="auto">
          <a:xfrm flipV="1">
            <a:off x="4294187" y="2205832"/>
            <a:ext cx="0" cy="140400"/>
          </a:xfrm>
          <a:custGeom>
            <a:avLst/>
            <a:gdLst>
              <a:gd name="connsiteX0" fmla="*/ 0 w 2905125"/>
              <a:gd name="connsiteY0" fmla="*/ 0 h 4762"/>
              <a:gd name="connsiteX1" fmla="*/ 2905125 w 2905125"/>
              <a:gd name="connsiteY1" fmla="*/ 4762 h 4762"/>
              <a:gd name="connsiteX2" fmla="*/ 2905125 w 2905125"/>
              <a:gd name="connsiteY2" fmla="*/ 4762 h 4762"/>
            </a:gdLst>
            <a:ahLst/>
            <a:cxnLst>
              <a:cxn ang="0">
                <a:pos x="connsiteX0" y="connsiteY0"/>
              </a:cxn>
              <a:cxn ang="0">
                <a:pos x="connsiteX1" y="connsiteY1"/>
              </a:cxn>
              <a:cxn ang="0">
                <a:pos x="connsiteX2" y="connsiteY2"/>
              </a:cxn>
            </a:cxnLst>
            <a:rect l="l" t="t" r="r" b="b"/>
            <a:pathLst>
              <a:path w="2905125" h="4762">
                <a:moveTo>
                  <a:pt x="0" y="0"/>
                </a:moveTo>
                <a:lnTo>
                  <a:pt x="2905125" y="4762"/>
                </a:lnTo>
                <a:lnTo>
                  <a:pt x="2905125" y="476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8" name="CasellaDiTesto 17"/>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500"/>
                            </p:stCondLst>
                            <p:childTnLst>
                              <p:par>
                                <p:cTn id="31" presetID="22" presetClass="entr" presetSubtype="4"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 grpId="0" animBg="1"/>
      <p:bldP spid="12" grpId="0" animBg="1"/>
      <p:bldP spid="13" grpId="0" animBg="1"/>
      <p:bldP spid="14" grpId="0" animBg="1"/>
      <p:bldP spid="15"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8" name="CasellaDiTesto 37"/>
          <p:cNvSpPr txBox="1">
            <a:spLocks noChangeArrowheads="1"/>
          </p:cNvSpPr>
          <p:nvPr/>
        </p:nvSpPr>
        <p:spPr bwMode="auto">
          <a:xfrm>
            <a:off x="0" y="5629830"/>
            <a:ext cx="9144000" cy="369332"/>
          </a:xfrm>
          <a:prstGeom prst="rect">
            <a:avLst/>
          </a:prstGeom>
          <a:noFill/>
          <a:ln w="9525">
            <a:noFill/>
            <a:miter lim="800000"/>
            <a:headEnd/>
            <a:tailEnd/>
          </a:ln>
        </p:spPr>
        <p:txBody>
          <a:bodyPr wrap="square">
            <a:spAutoFit/>
          </a:bodyPr>
          <a:lstStyle/>
          <a:p>
            <a:r>
              <a:rPr lang="en-GB" dirty="0">
                <a:solidFill>
                  <a:schemeClr val="bg1"/>
                </a:solidFill>
                <a:latin typeface="Calibri" pitchFamily="34" charset="0"/>
              </a:rPr>
              <a:t>Gonzalez et al (2020) Solid Earth Sci., 5, 131-152</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18" name="CasellaDiTesto 17"/>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pic>
        <p:nvPicPr>
          <p:cNvPr id="2" name="Immagine 1"/>
          <p:cNvPicPr>
            <a:picLocks noChangeAspect="1"/>
          </p:cNvPicPr>
          <p:nvPr/>
        </p:nvPicPr>
        <p:blipFill>
          <a:blip r:embed="rId3"/>
          <a:stretch>
            <a:fillRect/>
          </a:stretch>
        </p:blipFill>
        <p:spPr>
          <a:xfrm>
            <a:off x="622300" y="1670925"/>
            <a:ext cx="7899400" cy="3973350"/>
          </a:xfrm>
          <a:prstGeom prst="rect">
            <a:avLst/>
          </a:prstGeom>
        </p:spPr>
      </p:pic>
      <p:sp>
        <p:nvSpPr>
          <p:cNvPr id="3" name="Rettangolo arrotondato 2"/>
          <p:cNvSpPr/>
          <p:nvPr/>
        </p:nvSpPr>
        <p:spPr bwMode="auto">
          <a:xfrm>
            <a:off x="3316288" y="4872038"/>
            <a:ext cx="874712" cy="762000"/>
          </a:xfrm>
          <a:prstGeom prst="roundRect">
            <a:avLst>
              <a:gd name="adj" fmla="val 8854"/>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3"/>
          <p:cNvSpPr/>
          <p:nvPr/>
        </p:nvSpPr>
        <p:spPr bwMode="auto">
          <a:xfrm>
            <a:off x="1803400" y="2133600"/>
            <a:ext cx="6502400" cy="234950"/>
          </a:xfrm>
          <a:custGeom>
            <a:avLst/>
            <a:gdLst>
              <a:gd name="connsiteX0" fmla="*/ 0 w 6502400"/>
              <a:gd name="connsiteY0" fmla="*/ 234950 h 234950"/>
              <a:gd name="connsiteX1" fmla="*/ 2374900 w 6502400"/>
              <a:gd name="connsiteY1" fmla="*/ 228600 h 234950"/>
              <a:gd name="connsiteX2" fmla="*/ 2660650 w 6502400"/>
              <a:gd name="connsiteY2" fmla="*/ 12700 h 234950"/>
              <a:gd name="connsiteX3" fmla="*/ 3384550 w 6502400"/>
              <a:gd name="connsiteY3" fmla="*/ 0 h 234950"/>
              <a:gd name="connsiteX4" fmla="*/ 3867150 w 6502400"/>
              <a:gd name="connsiteY4" fmla="*/ 228600 h 234950"/>
              <a:gd name="connsiteX5" fmla="*/ 6502400 w 6502400"/>
              <a:gd name="connsiteY5" fmla="*/ 22860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2400" h="234950">
                <a:moveTo>
                  <a:pt x="0" y="234950"/>
                </a:moveTo>
                <a:lnTo>
                  <a:pt x="2374900" y="228600"/>
                </a:lnTo>
                <a:lnTo>
                  <a:pt x="2660650" y="12700"/>
                </a:lnTo>
                <a:lnTo>
                  <a:pt x="3384550" y="0"/>
                </a:lnTo>
                <a:lnTo>
                  <a:pt x="3867150" y="228600"/>
                </a:lnTo>
                <a:lnTo>
                  <a:pt x="6502400" y="228600"/>
                </a:ln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Figura a mano libera 4"/>
          <p:cNvSpPr/>
          <p:nvPr/>
        </p:nvSpPr>
        <p:spPr bwMode="auto">
          <a:xfrm>
            <a:off x="2527300" y="2819400"/>
            <a:ext cx="4965700" cy="749300"/>
          </a:xfrm>
          <a:custGeom>
            <a:avLst/>
            <a:gdLst>
              <a:gd name="connsiteX0" fmla="*/ 0 w 4965700"/>
              <a:gd name="connsiteY0" fmla="*/ 749300 h 749300"/>
              <a:gd name="connsiteX1" fmla="*/ 304800 w 4965700"/>
              <a:gd name="connsiteY1" fmla="*/ 749300 h 749300"/>
              <a:gd name="connsiteX2" fmla="*/ 1212850 w 4965700"/>
              <a:gd name="connsiteY2" fmla="*/ 6350 h 749300"/>
              <a:gd name="connsiteX3" fmla="*/ 3009900 w 4965700"/>
              <a:gd name="connsiteY3" fmla="*/ 0 h 749300"/>
              <a:gd name="connsiteX4" fmla="*/ 4457700 w 4965700"/>
              <a:gd name="connsiteY4" fmla="*/ 742950 h 749300"/>
              <a:gd name="connsiteX5" fmla="*/ 4965700 w 4965700"/>
              <a:gd name="connsiteY5" fmla="*/ 749300 h 749300"/>
              <a:gd name="connsiteX0" fmla="*/ 0 w 4965700"/>
              <a:gd name="connsiteY0" fmla="*/ 749300 h 749300"/>
              <a:gd name="connsiteX1" fmla="*/ 304800 w 4965700"/>
              <a:gd name="connsiteY1" fmla="*/ 749300 h 749300"/>
              <a:gd name="connsiteX2" fmla="*/ 1212850 w 4965700"/>
              <a:gd name="connsiteY2" fmla="*/ 6350 h 749300"/>
              <a:gd name="connsiteX3" fmla="*/ 3009900 w 4965700"/>
              <a:gd name="connsiteY3" fmla="*/ 0 h 749300"/>
              <a:gd name="connsiteX4" fmla="*/ 4457700 w 4965700"/>
              <a:gd name="connsiteY4" fmla="*/ 742950 h 749300"/>
              <a:gd name="connsiteX5" fmla="*/ 4965700 w 4965700"/>
              <a:gd name="connsiteY5" fmla="*/ 74930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700" h="749300">
                <a:moveTo>
                  <a:pt x="0" y="749300"/>
                </a:moveTo>
                <a:lnTo>
                  <a:pt x="304800" y="749300"/>
                </a:lnTo>
                <a:lnTo>
                  <a:pt x="1212850" y="6350"/>
                </a:lnTo>
                <a:lnTo>
                  <a:pt x="3009900" y="0"/>
                </a:lnTo>
                <a:cubicBezTo>
                  <a:pt x="3321050" y="107950"/>
                  <a:pt x="3975100" y="495300"/>
                  <a:pt x="4457700" y="742950"/>
                </a:cubicBezTo>
                <a:lnTo>
                  <a:pt x="4965700" y="749300"/>
                </a:ln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reccia a destra 5"/>
          <p:cNvSpPr/>
          <p:nvPr/>
        </p:nvSpPr>
        <p:spPr bwMode="auto">
          <a:xfrm rot="10800000">
            <a:off x="7529513" y="3348037"/>
            <a:ext cx="495300" cy="276225"/>
          </a:xfrm>
          <a:prstGeom prst="rightArrow">
            <a:avLst>
              <a:gd name="adj1" fmla="val 50000"/>
              <a:gd name="adj2" fmla="val 6551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517251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500"/>
                                        <p:tgtEl>
                                          <p:spTgt spid="5"/>
                                        </p:tgtEl>
                                      </p:cBhvr>
                                    </p:animEffect>
                                  </p:childTnLst>
                                </p:cTn>
                              </p:par>
                            </p:childTnLst>
                          </p:cTn>
                        </p:par>
                        <p:par>
                          <p:cTn id="27" fill="hold">
                            <p:stCondLst>
                              <p:cond delay="1500"/>
                            </p:stCondLst>
                            <p:childTnLst>
                              <p:par>
                                <p:cTn id="28" presetID="22" presetClass="entr" presetSubtype="2"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righ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animBg="1"/>
      <p:bldP spid="4" grpId="0" animBg="1"/>
      <p:bldP spid="5" grpId="0" animBg="1"/>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Asthenosphere? What is it?</a:t>
            </a:r>
          </a:p>
        </p:txBody>
      </p:sp>
      <p:sp>
        <p:nvSpPr>
          <p:cNvPr id="38" name="CasellaDiTesto 37"/>
          <p:cNvSpPr txBox="1">
            <a:spLocks noChangeArrowheads="1"/>
          </p:cNvSpPr>
          <p:nvPr/>
        </p:nvSpPr>
        <p:spPr bwMode="auto">
          <a:xfrm>
            <a:off x="1" y="5004355"/>
            <a:ext cx="1993899"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rPr>
              <a:t>Koptev</a:t>
            </a:r>
            <a:r>
              <a:rPr lang="en-GB" dirty="0">
                <a:solidFill>
                  <a:schemeClr val="bg1"/>
                </a:solidFill>
                <a:latin typeface="Calibri" pitchFamily="34" charset="0"/>
              </a:rPr>
              <a:t> et al. (2021), EPSL, 565, 116925</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9" name="CasellaDiTesto 8"/>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pic>
        <p:nvPicPr>
          <p:cNvPr id="2" name="Immagine 1"/>
          <p:cNvPicPr>
            <a:picLocks noChangeAspect="1"/>
          </p:cNvPicPr>
          <p:nvPr/>
        </p:nvPicPr>
        <p:blipFill>
          <a:blip r:embed="rId3" cstate="print"/>
          <a:stretch>
            <a:fillRect/>
          </a:stretch>
        </p:blipFill>
        <p:spPr>
          <a:xfrm>
            <a:off x="1981200" y="1576457"/>
            <a:ext cx="6167936" cy="4410362"/>
          </a:xfrm>
          <a:prstGeom prst="rect">
            <a:avLst/>
          </a:prstGeom>
        </p:spPr>
      </p:pic>
      <p:sp>
        <p:nvSpPr>
          <p:cNvPr id="3" name="Rettangolo arrotondato 2"/>
          <p:cNvSpPr/>
          <p:nvPr/>
        </p:nvSpPr>
        <p:spPr bwMode="auto">
          <a:xfrm>
            <a:off x="4597400" y="2616200"/>
            <a:ext cx="1406525" cy="317500"/>
          </a:xfrm>
          <a:prstGeom prst="round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CasellaDiTesto 10"/>
          <p:cNvSpPr txBox="1">
            <a:spLocks noChangeArrowheads="1"/>
          </p:cNvSpPr>
          <p:nvPr/>
        </p:nvSpPr>
        <p:spPr bwMode="auto">
          <a:xfrm>
            <a:off x="3218996" y="4307668"/>
            <a:ext cx="3692980" cy="461665"/>
          </a:xfrm>
          <a:prstGeom prst="rect">
            <a:avLst/>
          </a:prstGeom>
          <a:noFill/>
          <a:ln w="9525">
            <a:noFill/>
            <a:miter lim="800000"/>
            <a:headEnd/>
            <a:tailEnd/>
          </a:ln>
        </p:spPr>
        <p:txBody>
          <a:bodyPr wrap="square">
            <a:spAutoFit/>
          </a:bodyPr>
          <a:lstStyle/>
          <a:p>
            <a:pPr algn="ctr"/>
            <a:r>
              <a:rPr lang="en-GB" sz="2400" dirty="0">
                <a:solidFill>
                  <a:schemeClr val="tx1"/>
                </a:solidFill>
                <a:latin typeface="Calibri" pitchFamily="34" charset="0"/>
              </a:rPr>
              <a:t>Pannonian Basin evolution</a:t>
            </a:r>
          </a:p>
        </p:txBody>
      </p:sp>
    </p:spTree>
    <p:extLst>
      <p:ext uri="{BB962C8B-B14F-4D97-AF65-F5344CB8AC3E}">
        <p14:creationId xmlns:p14="http://schemas.microsoft.com/office/powerpoint/2010/main" val="805598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000"/>
                                        <p:tgtEl>
                                          <p:spTgt spid="3"/>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animBg="1"/>
      <p:bldP spid="1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Asthenosphere? What is it?</a:t>
            </a:r>
          </a:p>
        </p:txBody>
      </p:sp>
      <p:sp>
        <p:nvSpPr>
          <p:cNvPr id="38" name="CasellaDiTesto 37"/>
          <p:cNvSpPr txBox="1">
            <a:spLocks noChangeArrowheads="1"/>
          </p:cNvSpPr>
          <p:nvPr/>
        </p:nvSpPr>
        <p:spPr bwMode="auto">
          <a:xfrm>
            <a:off x="1" y="5004355"/>
            <a:ext cx="1993899"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cs typeface="Calibri" panose="020F0502020204030204" pitchFamily="34" charset="0"/>
              </a:rPr>
              <a:t>Duvernay</a:t>
            </a:r>
            <a:r>
              <a:rPr lang="en-GB" dirty="0">
                <a:solidFill>
                  <a:schemeClr val="bg1"/>
                </a:solidFill>
                <a:latin typeface="Calibri" pitchFamily="34" charset="0"/>
                <a:cs typeface="Calibri" panose="020F0502020204030204" pitchFamily="34" charset="0"/>
              </a:rPr>
              <a:t> et al. (2021), G3, </a:t>
            </a:r>
            <a:r>
              <a:rPr lang="it-IT" i="1" dirty="0">
                <a:solidFill>
                  <a:schemeClr val="bg1"/>
                </a:solidFill>
                <a:latin typeface="Calibri" panose="020F0502020204030204" pitchFamily="34" charset="0"/>
                <a:cs typeface="Calibri" panose="020F0502020204030204" pitchFamily="34" charset="0"/>
              </a:rPr>
              <a:t>22</a:t>
            </a:r>
            <a:r>
              <a:rPr lang="it-IT" dirty="0">
                <a:solidFill>
                  <a:schemeClr val="bg1"/>
                </a:solidFill>
                <a:latin typeface="Calibri" panose="020F0502020204030204" pitchFamily="34" charset="0"/>
                <a:cs typeface="Calibri" panose="020F0502020204030204" pitchFamily="34" charset="0"/>
              </a:rPr>
              <a:t>, e2021GC009953</a:t>
            </a:r>
            <a:endParaRPr lang="en-GB" dirty="0">
              <a:solidFill>
                <a:schemeClr val="bg1"/>
              </a:solidFill>
              <a:latin typeface="Calibri" pitchFamily="34" charset="0"/>
              <a:cs typeface="Calibri" panose="020F0502020204030204" pitchFamily="34" charset="0"/>
            </a:endParaRP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9" name="CasellaDiTesto 8"/>
          <p:cNvSpPr txBox="1">
            <a:spLocks noChangeArrowheads="1"/>
          </p:cNvSpPr>
          <p:nvPr/>
        </p:nvSpPr>
        <p:spPr bwMode="auto">
          <a:xfrm>
            <a:off x="342900" y="5894518"/>
            <a:ext cx="8458200" cy="830997"/>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This is essentially based on the McKenzie and Bickle (1988) assumptions of a “normal” mantle Tp = ~1300 °C.</a:t>
            </a:r>
          </a:p>
        </p:txBody>
      </p:sp>
      <p:pic>
        <p:nvPicPr>
          <p:cNvPr id="4" name="Immagine 3"/>
          <p:cNvPicPr>
            <a:picLocks noChangeAspect="1"/>
          </p:cNvPicPr>
          <p:nvPr/>
        </p:nvPicPr>
        <p:blipFill>
          <a:blip r:embed="rId3" cstate="print"/>
          <a:stretch>
            <a:fillRect/>
          </a:stretch>
        </p:blipFill>
        <p:spPr>
          <a:xfrm>
            <a:off x="1739901" y="1617620"/>
            <a:ext cx="6997700" cy="4350132"/>
          </a:xfrm>
          <a:prstGeom prst="rect">
            <a:avLst/>
          </a:prstGeom>
        </p:spPr>
      </p:pic>
      <p:sp>
        <p:nvSpPr>
          <p:cNvPr id="12" name="CasellaDiTesto 11"/>
          <p:cNvSpPr txBox="1">
            <a:spLocks noChangeArrowheads="1"/>
          </p:cNvSpPr>
          <p:nvPr/>
        </p:nvSpPr>
        <p:spPr bwMode="auto">
          <a:xfrm>
            <a:off x="4330700" y="5196668"/>
            <a:ext cx="3898900" cy="461665"/>
          </a:xfrm>
          <a:prstGeom prst="rect">
            <a:avLst/>
          </a:prstGeom>
          <a:noFill/>
          <a:ln w="9525">
            <a:noFill/>
            <a:miter lim="800000"/>
            <a:headEnd/>
            <a:tailEnd/>
          </a:ln>
        </p:spPr>
        <p:txBody>
          <a:bodyPr wrap="square">
            <a:spAutoFit/>
          </a:bodyPr>
          <a:lstStyle/>
          <a:p>
            <a:pPr algn="ctr"/>
            <a:r>
              <a:rPr lang="en-GB" sz="2400" b="1" dirty="0">
                <a:solidFill>
                  <a:schemeClr val="tx1"/>
                </a:solidFill>
                <a:effectLst/>
                <a:latin typeface="Calibri" pitchFamily="34" charset="0"/>
              </a:rPr>
              <a:t>LAB at 1640 K = 1367 °C</a:t>
            </a:r>
          </a:p>
        </p:txBody>
      </p:sp>
      <p:sp>
        <p:nvSpPr>
          <p:cNvPr id="2" name="Figura a mano libera 1"/>
          <p:cNvSpPr/>
          <p:nvPr/>
        </p:nvSpPr>
        <p:spPr bwMode="auto">
          <a:xfrm>
            <a:off x="4343400" y="4243386"/>
            <a:ext cx="2990850" cy="926235"/>
          </a:xfrm>
          <a:custGeom>
            <a:avLst/>
            <a:gdLst>
              <a:gd name="connsiteX0" fmla="*/ 0 w 2990850"/>
              <a:gd name="connsiteY0" fmla="*/ 914400 h 949720"/>
              <a:gd name="connsiteX1" fmla="*/ 1257300 w 2990850"/>
              <a:gd name="connsiteY1" fmla="*/ 909637 h 949720"/>
              <a:gd name="connsiteX2" fmla="*/ 1909763 w 2990850"/>
              <a:gd name="connsiteY2" fmla="*/ 509587 h 949720"/>
              <a:gd name="connsiteX3" fmla="*/ 2338388 w 2990850"/>
              <a:gd name="connsiteY3" fmla="*/ 109537 h 949720"/>
              <a:gd name="connsiteX4" fmla="*/ 2990850 w 2990850"/>
              <a:gd name="connsiteY4" fmla="*/ 0 h 949720"/>
              <a:gd name="connsiteX0" fmla="*/ 0 w 2990850"/>
              <a:gd name="connsiteY0" fmla="*/ 914400 h 933967"/>
              <a:gd name="connsiteX1" fmla="*/ 1381125 w 2990850"/>
              <a:gd name="connsiteY1" fmla="*/ 876300 h 933967"/>
              <a:gd name="connsiteX2" fmla="*/ 1909763 w 2990850"/>
              <a:gd name="connsiteY2" fmla="*/ 509587 h 933967"/>
              <a:gd name="connsiteX3" fmla="*/ 2338388 w 2990850"/>
              <a:gd name="connsiteY3" fmla="*/ 109537 h 933967"/>
              <a:gd name="connsiteX4" fmla="*/ 2990850 w 2990850"/>
              <a:gd name="connsiteY4" fmla="*/ 0 h 933967"/>
              <a:gd name="connsiteX0" fmla="*/ 0 w 2990850"/>
              <a:gd name="connsiteY0" fmla="*/ 914400 h 929227"/>
              <a:gd name="connsiteX1" fmla="*/ 1381125 w 2990850"/>
              <a:gd name="connsiteY1" fmla="*/ 876300 h 929227"/>
              <a:gd name="connsiteX2" fmla="*/ 1909763 w 2990850"/>
              <a:gd name="connsiteY2" fmla="*/ 509587 h 929227"/>
              <a:gd name="connsiteX3" fmla="*/ 2338388 w 2990850"/>
              <a:gd name="connsiteY3" fmla="*/ 109537 h 929227"/>
              <a:gd name="connsiteX4" fmla="*/ 2990850 w 2990850"/>
              <a:gd name="connsiteY4" fmla="*/ 0 h 929227"/>
              <a:gd name="connsiteX0" fmla="*/ 0 w 2990850"/>
              <a:gd name="connsiteY0" fmla="*/ 914400 h 918656"/>
              <a:gd name="connsiteX1" fmla="*/ 1381125 w 2990850"/>
              <a:gd name="connsiteY1" fmla="*/ 876300 h 918656"/>
              <a:gd name="connsiteX2" fmla="*/ 1909763 w 2990850"/>
              <a:gd name="connsiteY2" fmla="*/ 509587 h 918656"/>
              <a:gd name="connsiteX3" fmla="*/ 2338388 w 2990850"/>
              <a:gd name="connsiteY3" fmla="*/ 109537 h 918656"/>
              <a:gd name="connsiteX4" fmla="*/ 2990850 w 2990850"/>
              <a:gd name="connsiteY4" fmla="*/ 0 h 918656"/>
              <a:gd name="connsiteX0" fmla="*/ 0 w 2990850"/>
              <a:gd name="connsiteY0" fmla="*/ 914400 h 914400"/>
              <a:gd name="connsiteX1" fmla="*/ 1333500 w 2990850"/>
              <a:gd name="connsiteY1" fmla="*/ 890587 h 914400"/>
              <a:gd name="connsiteX2" fmla="*/ 1909763 w 2990850"/>
              <a:gd name="connsiteY2" fmla="*/ 509587 h 914400"/>
              <a:gd name="connsiteX3" fmla="*/ 2338388 w 2990850"/>
              <a:gd name="connsiteY3" fmla="*/ 109537 h 914400"/>
              <a:gd name="connsiteX4" fmla="*/ 2990850 w 2990850"/>
              <a:gd name="connsiteY4" fmla="*/ 0 h 914400"/>
              <a:gd name="connsiteX0" fmla="*/ 0 w 2990850"/>
              <a:gd name="connsiteY0" fmla="*/ 914400 h 914400"/>
              <a:gd name="connsiteX1" fmla="*/ 1309688 w 2990850"/>
              <a:gd name="connsiteY1" fmla="*/ 904874 h 914400"/>
              <a:gd name="connsiteX2" fmla="*/ 1909763 w 2990850"/>
              <a:gd name="connsiteY2" fmla="*/ 509587 h 914400"/>
              <a:gd name="connsiteX3" fmla="*/ 2338388 w 2990850"/>
              <a:gd name="connsiteY3" fmla="*/ 109537 h 914400"/>
              <a:gd name="connsiteX4" fmla="*/ 2990850 w 2990850"/>
              <a:gd name="connsiteY4" fmla="*/ 0 h 914400"/>
              <a:gd name="connsiteX0" fmla="*/ 0 w 2990850"/>
              <a:gd name="connsiteY0" fmla="*/ 914400 h 914400"/>
              <a:gd name="connsiteX1" fmla="*/ 1309688 w 2990850"/>
              <a:gd name="connsiteY1" fmla="*/ 904874 h 914400"/>
              <a:gd name="connsiteX2" fmla="*/ 2338388 w 2990850"/>
              <a:gd name="connsiteY2" fmla="*/ 109537 h 914400"/>
              <a:gd name="connsiteX3" fmla="*/ 2990850 w 2990850"/>
              <a:gd name="connsiteY3" fmla="*/ 0 h 914400"/>
              <a:gd name="connsiteX0" fmla="*/ 0 w 2990850"/>
              <a:gd name="connsiteY0" fmla="*/ 914400 h 959973"/>
              <a:gd name="connsiteX1" fmla="*/ 1309688 w 2990850"/>
              <a:gd name="connsiteY1" fmla="*/ 904874 h 959973"/>
              <a:gd name="connsiteX2" fmla="*/ 2338388 w 2990850"/>
              <a:gd name="connsiteY2" fmla="*/ 109537 h 959973"/>
              <a:gd name="connsiteX3" fmla="*/ 2990850 w 2990850"/>
              <a:gd name="connsiteY3" fmla="*/ 0 h 959973"/>
              <a:gd name="connsiteX0" fmla="*/ 0 w 2990850"/>
              <a:gd name="connsiteY0" fmla="*/ 914400 h 959973"/>
              <a:gd name="connsiteX1" fmla="*/ 1309688 w 2990850"/>
              <a:gd name="connsiteY1" fmla="*/ 904874 h 959973"/>
              <a:gd name="connsiteX2" fmla="*/ 2338388 w 2990850"/>
              <a:gd name="connsiteY2" fmla="*/ 109537 h 959973"/>
              <a:gd name="connsiteX3" fmla="*/ 2990850 w 2990850"/>
              <a:gd name="connsiteY3" fmla="*/ 0 h 959973"/>
              <a:gd name="connsiteX0" fmla="*/ 0 w 2990850"/>
              <a:gd name="connsiteY0" fmla="*/ 914400 h 936744"/>
              <a:gd name="connsiteX1" fmla="*/ 1309688 w 2990850"/>
              <a:gd name="connsiteY1" fmla="*/ 904874 h 936744"/>
              <a:gd name="connsiteX2" fmla="*/ 2338388 w 2990850"/>
              <a:gd name="connsiteY2" fmla="*/ 109537 h 936744"/>
              <a:gd name="connsiteX3" fmla="*/ 2990850 w 2990850"/>
              <a:gd name="connsiteY3" fmla="*/ 0 h 936744"/>
              <a:gd name="connsiteX0" fmla="*/ 0 w 2990850"/>
              <a:gd name="connsiteY0" fmla="*/ 914400 h 936744"/>
              <a:gd name="connsiteX1" fmla="*/ 1309688 w 2990850"/>
              <a:gd name="connsiteY1" fmla="*/ 904874 h 936744"/>
              <a:gd name="connsiteX2" fmla="*/ 2338388 w 2990850"/>
              <a:gd name="connsiteY2" fmla="*/ 109537 h 936744"/>
              <a:gd name="connsiteX3" fmla="*/ 2990850 w 2990850"/>
              <a:gd name="connsiteY3" fmla="*/ 0 h 936744"/>
              <a:gd name="connsiteX0" fmla="*/ 0 w 2990850"/>
              <a:gd name="connsiteY0" fmla="*/ 914400 h 936744"/>
              <a:gd name="connsiteX1" fmla="*/ 1309688 w 2990850"/>
              <a:gd name="connsiteY1" fmla="*/ 904874 h 936744"/>
              <a:gd name="connsiteX2" fmla="*/ 2338388 w 2990850"/>
              <a:gd name="connsiteY2" fmla="*/ 109537 h 936744"/>
              <a:gd name="connsiteX3" fmla="*/ 2990850 w 2990850"/>
              <a:gd name="connsiteY3" fmla="*/ 0 h 936744"/>
              <a:gd name="connsiteX0" fmla="*/ 0 w 2990850"/>
              <a:gd name="connsiteY0" fmla="*/ 914400 h 926235"/>
              <a:gd name="connsiteX1" fmla="*/ 1309688 w 2990850"/>
              <a:gd name="connsiteY1" fmla="*/ 904874 h 926235"/>
              <a:gd name="connsiteX2" fmla="*/ 2338388 w 2990850"/>
              <a:gd name="connsiteY2" fmla="*/ 109537 h 926235"/>
              <a:gd name="connsiteX3" fmla="*/ 2990850 w 2990850"/>
              <a:gd name="connsiteY3" fmla="*/ 0 h 926235"/>
            </a:gdLst>
            <a:ahLst/>
            <a:cxnLst>
              <a:cxn ang="0">
                <a:pos x="connsiteX0" y="connsiteY0"/>
              </a:cxn>
              <a:cxn ang="0">
                <a:pos x="connsiteX1" y="connsiteY1"/>
              </a:cxn>
              <a:cxn ang="0">
                <a:pos x="connsiteX2" y="connsiteY2"/>
              </a:cxn>
              <a:cxn ang="0">
                <a:pos x="connsiteX3" y="connsiteY3"/>
              </a:cxn>
            </a:cxnLst>
            <a:rect l="l" t="t" r="r" b="b"/>
            <a:pathLst>
              <a:path w="2990850" h="926235">
                <a:moveTo>
                  <a:pt x="0" y="914400"/>
                </a:moveTo>
                <a:cubicBezTo>
                  <a:pt x="436563" y="911225"/>
                  <a:pt x="848520" y="948530"/>
                  <a:pt x="1309688" y="904874"/>
                </a:cubicBezTo>
                <a:cubicBezTo>
                  <a:pt x="1771434" y="811418"/>
                  <a:pt x="2058194" y="260349"/>
                  <a:pt x="2338388" y="109537"/>
                </a:cubicBezTo>
                <a:cubicBezTo>
                  <a:pt x="2518569" y="24606"/>
                  <a:pt x="2754709" y="12303"/>
                  <a:pt x="2990850" y="0"/>
                </a:cubicBezTo>
              </a:path>
            </a:pathLst>
          </a:custGeom>
          <a:noFill/>
          <a:ln w="19050" cap="flat" cmpd="sng" algn="ctr">
            <a:solidFill>
              <a:srgbClr val="FF0000"/>
            </a:solidFill>
            <a:prstDash val="solid"/>
            <a:round/>
            <a:headEnd type="none" w="med" len="med"/>
            <a:tailEnd type="none" w="med" len="med"/>
          </a:ln>
          <a:effectLst>
            <a:glow rad="139700">
              <a:schemeClr val="accent2">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939408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414" name="Text Box 166"/>
          <p:cNvSpPr txBox="1">
            <a:spLocks noChangeArrowheads="1"/>
          </p:cNvSpPr>
          <p:nvPr/>
        </p:nvSpPr>
        <p:spPr bwMode="auto">
          <a:xfrm>
            <a:off x="0" y="3708400"/>
            <a:ext cx="3400425" cy="1938992"/>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660-670 km seismic discontinuity is extremely important for mantle dynamics. It separates upper from lower mantle.</a:t>
            </a:r>
          </a:p>
        </p:txBody>
      </p:sp>
      <p:grpSp>
        <p:nvGrpSpPr>
          <p:cNvPr id="280" name="Gruppo 279"/>
          <p:cNvGrpSpPr/>
          <p:nvPr/>
        </p:nvGrpSpPr>
        <p:grpSpPr>
          <a:xfrm>
            <a:off x="3416300" y="266700"/>
            <a:ext cx="5689600" cy="6464300"/>
            <a:chOff x="3416300" y="266700"/>
            <a:chExt cx="5689600" cy="6464300"/>
          </a:xfrm>
        </p:grpSpPr>
        <p:sp>
          <p:nvSpPr>
            <p:cNvPr id="143" name="Rectangle 134"/>
            <p:cNvSpPr>
              <a:spLocks noChangeArrowheads="1"/>
            </p:cNvSpPr>
            <p:nvPr/>
          </p:nvSpPr>
          <p:spPr bwMode="auto">
            <a:xfrm>
              <a:off x="3416300" y="266700"/>
              <a:ext cx="5689600" cy="64643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44" name="Freeform 12"/>
            <p:cNvSpPr>
              <a:spLocks/>
            </p:cNvSpPr>
            <p:nvPr/>
          </p:nvSpPr>
          <p:spPr bwMode="auto">
            <a:xfrm>
              <a:off x="4216400" y="1536700"/>
              <a:ext cx="3898900" cy="4914900"/>
            </a:xfrm>
            <a:custGeom>
              <a:avLst/>
              <a:gdLst/>
              <a:ahLst/>
              <a:cxnLst>
                <a:cxn ang="0">
                  <a:pos x="0" y="0"/>
                </a:cxn>
                <a:cxn ang="0">
                  <a:pos x="0" y="3096"/>
                </a:cxn>
                <a:cxn ang="0">
                  <a:pos x="2456" y="3096"/>
                </a:cxn>
                <a:cxn ang="0">
                  <a:pos x="1704" y="1552"/>
                </a:cxn>
                <a:cxn ang="0">
                  <a:pos x="1232" y="648"/>
                </a:cxn>
                <a:cxn ang="0">
                  <a:pos x="464" y="24"/>
                </a:cxn>
                <a:cxn ang="0">
                  <a:pos x="0" y="0"/>
                </a:cxn>
              </a:cxnLst>
              <a:rect l="0" t="0" r="r" b="b"/>
              <a:pathLst>
                <a:path w="2456" h="3096">
                  <a:moveTo>
                    <a:pt x="0" y="0"/>
                  </a:moveTo>
                  <a:lnTo>
                    <a:pt x="0" y="3096"/>
                  </a:lnTo>
                  <a:lnTo>
                    <a:pt x="2456" y="3096"/>
                  </a:lnTo>
                  <a:lnTo>
                    <a:pt x="1704" y="1552"/>
                  </a:lnTo>
                  <a:lnTo>
                    <a:pt x="1232" y="648"/>
                  </a:lnTo>
                  <a:lnTo>
                    <a:pt x="464" y="24"/>
                  </a:lnTo>
                  <a:lnTo>
                    <a:pt x="0" y="0"/>
                  </a:lnTo>
                  <a:close/>
                </a:path>
              </a:pathLst>
            </a:custGeom>
            <a:solidFill>
              <a:srgbClr val="FF66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45" name="Freeform 11"/>
            <p:cNvSpPr>
              <a:spLocks/>
            </p:cNvSpPr>
            <p:nvPr/>
          </p:nvSpPr>
          <p:spPr bwMode="auto">
            <a:xfrm>
              <a:off x="4206875" y="1206500"/>
              <a:ext cx="4194175" cy="5232400"/>
            </a:xfrm>
            <a:custGeom>
              <a:avLst/>
              <a:gdLst/>
              <a:ahLst/>
              <a:cxnLst>
                <a:cxn ang="0">
                  <a:pos x="14" y="258"/>
                </a:cxn>
                <a:cxn ang="0">
                  <a:pos x="326" y="358"/>
                </a:cxn>
                <a:cxn ang="0">
                  <a:pos x="870" y="618"/>
                </a:cxn>
                <a:cxn ang="0">
                  <a:pos x="1278" y="1094"/>
                </a:cxn>
                <a:cxn ang="0">
                  <a:pos x="1432" y="1650"/>
                </a:cxn>
                <a:cxn ang="0">
                  <a:pos x="1480" y="1692"/>
                </a:cxn>
                <a:cxn ang="0">
                  <a:pos x="1654" y="1906"/>
                </a:cxn>
                <a:cxn ang="0">
                  <a:pos x="1726" y="2120"/>
                </a:cxn>
                <a:cxn ang="0">
                  <a:pos x="1740" y="2280"/>
                </a:cxn>
                <a:cxn ang="0">
                  <a:pos x="1802" y="2370"/>
                </a:cxn>
                <a:cxn ang="0">
                  <a:pos x="1872" y="2596"/>
                </a:cxn>
                <a:cxn ang="0">
                  <a:pos x="2166" y="3000"/>
                </a:cxn>
                <a:cxn ang="0">
                  <a:pos x="2382" y="3290"/>
                </a:cxn>
                <a:cxn ang="0">
                  <a:pos x="2642" y="3294"/>
                </a:cxn>
                <a:cxn ang="0">
                  <a:pos x="2624" y="3138"/>
                </a:cxn>
                <a:cxn ang="0">
                  <a:pos x="1682" y="1518"/>
                </a:cxn>
                <a:cxn ang="0">
                  <a:pos x="1430" y="498"/>
                </a:cxn>
                <a:cxn ang="0">
                  <a:pos x="698" y="6"/>
                </a:cxn>
                <a:cxn ang="0">
                  <a:pos x="2" y="6"/>
                </a:cxn>
                <a:cxn ang="0">
                  <a:pos x="14" y="258"/>
                </a:cxn>
              </a:cxnLst>
              <a:rect l="0" t="0" r="r" b="b"/>
              <a:pathLst>
                <a:path w="2642" h="3296">
                  <a:moveTo>
                    <a:pt x="14" y="258"/>
                  </a:moveTo>
                  <a:cubicBezTo>
                    <a:pt x="20" y="260"/>
                    <a:pt x="184" y="300"/>
                    <a:pt x="326" y="358"/>
                  </a:cubicBezTo>
                  <a:cubicBezTo>
                    <a:pt x="469" y="418"/>
                    <a:pt x="711" y="495"/>
                    <a:pt x="870" y="618"/>
                  </a:cubicBezTo>
                  <a:cubicBezTo>
                    <a:pt x="1029" y="741"/>
                    <a:pt x="1184" y="922"/>
                    <a:pt x="1278" y="1094"/>
                  </a:cubicBezTo>
                  <a:cubicBezTo>
                    <a:pt x="1372" y="1266"/>
                    <a:pt x="1398" y="1550"/>
                    <a:pt x="1432" y="1650"/>
                  </a:cubicBezTo>
                  <a:cubicBezTo>
                    <a:pt x="1466" y="1750"/>
                    <a:pt x="1443" y="1649"/>
                    <a:pt x="1480" y="1692"/>
                  </a:cubicBezTo>
                  <a:cubicBezTo>
                    <a:pt x="1517" y="1735"/>
                    <a:pt x="1613" y="1835"/>
                    <a:pt x="1654" y="1906"/>
                  </a:cubicBezTo>
                  <a:cubicBezTo>
                    <a:pt x="1695" y="1977"/>
                    <a:pt x="1712" y="2058"/>
                    <a:pt x="1726" y="2120"/>
                  </a:cubicBezTo>
                  <a:cubicBezTo>
                    <a:pt x="1740" y="2182"/>
                    <a:pt x="1727" y="2238"/>
                    <a:pt x="1740" y="2280"/>
                  </a:cubicBezTo>
                  <a:cubicBezTo>
                    <a:pt x="1753" y="2322"/>
                    <a:pt x="1780" y="2317"/>
                    <a:pt x="1802" y="2370"/>
                  </a:cubicBezTo>
                  <a:cubicBezTo>
                    <a:pt x="1824" y="2423"/>
                    <a:pt x="1811" y="2491"/>
                    <a:pt x="1872" y="2596"/>
                  </a:cubicBezTo>
                  <a:cubicBezTo>
                    <a:pt x="1933" y="2701"/>
                    <a:pt x="2081" y="2884"/>
                    <a:pt x="2166" y="3000"/>
                  </a:cubicBezTo>
                  <a:cubicBezTo>
                    <a:pt x="2251" y="3116"/>
                    <a:pt x="2303" y="3241"/>
                    <a:pt x="2382" y="3290"/>
                  </a:cubicBezTo>
                  <a:cubicBezTo>
                    <a:pt x="2414" y="3290"/>
                    <a:pt x="2642" y="3292"/>
                    <a:pt x="2642" y="3294"/>
                  </a:cubicBezTo>
                  <a:cubicBezTo>
                    <a:pt x="2642" y="3296"/>
                    <a:pt x="2638" y="3144"/>
                    <a:pt x="2624" y="3138"/>
                  </a:cubicBezTo>
                  <a:cubicBezTo>
                    <a:pt x="2610" y="3132"/>
                    <a:pt x="1881" y="1958"/>
                    <a:pt x="1682" y="1518"/>
                  </a:cubicBezTo>
                  <a:cubicBezTo>
                    <a:pt x="1483" y="1078"/>
                    <a:pt x="1594" y="750"/>
                    <a:pt x="1430" y="498"/>
                  </a:cubicBezTo>
                  <a:cubicBezTo>
                    <a:pt x="1266" y="246"/>
                    <a:pt x="694" y="12"/>
                    <a:pt x="698" y="6"/>
                  </a:cubicBezTo>
                  <a:cubicBezTo>
                    <a:pt x="702" y="0"/>
                    <a:pt x="4" y="8"/>
                    <a:pt x="2" y="6"/>
                  </a:cubicBezTo>
                  <a:cubicBezTo>
                    <a:pt x="0" y="4"/>
                    <a:pt x="8" y="256"/>
                    <a:pt x="14" y="258"/>
                  </a:cubicBezTo>
                  <a:close/>
                </a:path>
              </a:pathLst>
            </a:custGeom>
            <a:solidFill>
              <a:srgbClr val="FF3399"/>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46" name="Freeform 10"/>
            <p:cNvSpPr>
              <a:spLocks/>
            </p:cNvSpPr>
            <p:nvPr/>
          </p:nvSpPr>
          <p:spPr bwMode="auto">
            <a:xfrm>
              <a:off x="4751902" y="1125538"/>
              <a:ext cx="3684184" cy="5249804"/>
            </a:xfrm>
            <a:custGeom>
              <a:avLst/>
              <a:gdLst>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0070"/>
                <a:gd name="connsiteY0" fmla="*/ 1531 h 11407"/>
                <a:gd name="connsiteX1" fmla="*/ 139 w 10070"/>
                <a:gd name="connsiteY1" fmla="*/ 1531 h 11407"/>
                <a:gd name="connsiteX2" fmla="*/ 348 w 10070"/>
                <a:gd name="connsiteY2" fmla="*/ 1604 h 11407"/>
                <a:gd name="connsiteX3" fmla="*/ 2229 w 10070"/>
                <a:gd name="connsiteY3" fmla="*/ 2785 h 11407"/>
                <a:gd name="connsiteX4" fmla="*/ 4199 w 10070"/>
                <a:gd name="connsiteY4" fmla="*/ 4783 h 11407"/>
                <a:gd name="connsiteX5" fmla="*/ 4945 w 10070"/>
                <a:gd name="connsiteY5" fmla="*/ 6272 h 11407"/>
                <a:gd name="connsiteX6" fmla="*/ 5363 w 10070"/>
                <a:gd name="connsiteY6" fmla="*/ 6599 h 11407"/>
                <a:gd name="connsiteX7" fmla="*/ 7005 w 10070"/>
                <a:gd name="connsiteY7" fmla="*/ 8598 h 11407"/>
                <a:gd name="connsiteX8" fmla="*/ 8856 w 10070"/>
                <a:gd name="connsiteY8" fmla="*/ 10269 h 11407"/>
                <a:gd name="connsiteX9" fmla="*/ 9463 w 10070"/>
                <a:gd name="connsiteY9" fmla="*/ 10668 h 11407"/>
                <a:gd name="connsiteX10" fmla="*/ 9970 w 10070"/>
                <a:gd name="connsiteY10" fmla="*/ 10717 h 11407"/>
                <a:gd name="connsiteX11" fmla="*/ 9900 w 10070"/>
                <a:gd name="connsiteY11" fmla="*/ 1531 h 11407"/>
                <a:gd name="connsiteX0" fmla="*/ 11423 w 11533"/>
                <a:gd name="connsiteY0" fmla="*/ 1531 h 11407"/>
                <a:gd name="connsiteX1" fmla="*/ 1602 w 11533"/>
                <a:gd name="connsiteY1" fmla="*/ 1531 h 11407"/>
                <a:gd name="connsiteX2" fmla="*/ 1811 w 11533"/>
                <a:gd name="connsiteY2" fmla="*/ 1604 h 11407"/>
                <a:gd name="connsiteX3" fmla="*/ 3692 w 11533"/>
                <a:gd name="connsiteY3" fmla="*/ 2785 h 11407"/>
                <a:gd name="connsiteX4" fmla="*/ 5662 w 11533"/>
                <a:gd name="connsiteY4" fmla="*/ 4783 h 11407"/>
                <a:gd name="connsiteX5" fmla="*/ 6408 w 11533"/>
                <a:gd name="connsiteY5" fmla="*/ 6272 h 11407"/>
                <a:gd name="connsiteX6" fmla="*/ 6826 w 11533"/>
                <a:gd name="connsiteY6" fmla="*/ 6599 h 11407"/>
                <a:gd name="connsiteX7" fmla="*/ 8468 w 11533"/>
                <a:gd name="connsiteY7" fmla="*/ 8598 h 11407"/>
                <a:gd name="connsiteX8" fmla="*/ 10319 w 11533"/>
                <a:gd name="connsiteY8" fmla="*/ 10269 h 11407"/>
                <a:gd name="connsiteX9" fmla="*/ 10926 w 11533"/>
                <a:gd name="connsiteY9" fmla="*/ 10668 h 11407"/>
                <a:gd name="connsiteX10" fmla="*/ 11433 w 11533"/>
                <a:gd name="connsiteY10" fmla="*/ 10717 h 11407"/>
                <a:gd name="connsiteX11" fmla="*/ 11423 w 11533"/>
                <a:gd name="connsiteY11" fmla="*/ 1531 h 11407"/>
                <a:gd name="connsiteX0" fmla="*/ 11423 w 11533"/>
                <a:gd name="connsiteY0" fmla="*/ 136 h 10012"/>
                <a:gd name="connsiteX1" fmla="*/ 1602 w 11533"/>
                <a:gd name="connsiteY1" fmla="*/ 136 h 10012"/>
                <a:gd name="connsiteX2" fmla="*/ 1811 w 11533"/>
                <a:gd name="connsiteY2" fmla="*/ 209 h 10012"/>
                <a:gd name="connsiteX3" fmla="*/ 3692 w 11533"/>
                <a:gd name="connsiteY3" fmla="*/ 1390 h 10012"/>
                <a:gd name="connsiteX4" fmla="*/ 5662 w 11533"/>
                <a:gd name="connsiteY4" fmla="*/ 3388 h 10012"/>
                <a:gd name="connsiteX5" fmla="*/ 6408 w 11533"/>
                <a:gd name="connsiteY5" fmla="*/ 4877 h 10012"/>
                <a:gd name="connsiteX6" fmla="*/ 6826 w 11533"/>
                <a:gd name="connsiteY6" fmla="*/ 5204 h 10012"/>
                <a:gd name="connsiteX7" fmla="*/ 8468 w 11533"/>
                <a:gd name="connsiteY7" fmla="*/ 7203 h 10012"/>
                <a:gd name="connsiteX8" fmla="*/ 10319 w 11533"/>
                <a:gd name="connsiteY8" fmla="*/ 8874 h 10012"/>
                <a:gd name="connsiteX9" fmla="*/ 10926 w 11533"/>
                <a:gd name="connsiteY9" fmla="*/ 9273 h 10012"/>
                <a:gd name="connsiteX10" fmla="*/ 11433 w 11533"/>
                <a:gd name="connsiteY10" fmla="*/ 9322 h 10012"/>
                <a:gd name="connsiteX11" fmla="*/ 11423 w 11533"/>
                <a:gd name="connsiteY11" fmla="*/ 136 h 10012"/>
                <a:gd name="connsiteX0" fmla="*/ 11436 w 11546"/>
                <a:gd name="connsiteY0" fmla="*/ 130 h 10006"/>
                <a:gd name="connsiteX1" fmla="*/ 1615 w 11546"/>
                <a:gd name="connsiteY1" fmla="*/ 130 h 10006"/>
                <a:gd name="connsiteX2" fmla="*/ 1744 w 11546"/>
                <a:gd name="connsiteY2" fmla="*/ 209 h 10006"/>
                <a:gd name="connsiteX3" fmla="*/ 3705 w 11546"/>
                <a:gd name="connsiteY3" fmla="*/ 1384 h 10006"/>
                <a:gd name="connsiteX4" fmla="*/ 5675 w 11546"/>
                <a:gd name="connsiteY4" fmla="*/ 3382 h 10006"/>
                <a:gd name="connsiteX5" fmla="*/ 6421 w 11546"/>
                <a:gd name="connsiteY5" fmla="*/ 4871 h 10006"/>
                <a:gd name="connsiteX6" fmla="*/ 6839 w 11546"/>
                <a:gd name="connsiteY6" fmla="*/ 5198 h 10006"/>
                <a:gd name="connsiteX7" fmla="*/ 8481 w 11546"/>
                <a:gd name="connsiteY7" fmla="*/ 7197 h 10006"/>
                <a:gd name="connsiteX8" fmla="*/ 10332 w 11546"/>
                <a:gd name="connsiteY8" fmla="*/ 8868 h 10006"/>
                <a:gd name="connsiteX9" fmla="*/ 10939 w 11546"/>
                <a:gd name="connsiteY9" fmla="*/ 9267 h 10006"/>
                <a:gd name="connsiteX10" fmla="*/ 11446 w 11546"/>
                <a:gd name="connsiteY10" fmla="*/ 9316 h 10006"/>
                <a:gd name="connsiteX11" fmla="*/ 11436 w 11546"/>
                <a:gd name="connsiteY11" fmla="*/ 130 h 10006"/>
                <a:gd name="connsiteX0" fmla="*/ 11436 w 11546"/>
                <a:gd name="connsiteY0" fmla="*/ 136 h 10012"/>
                <a:gd name="connsiteX1" fmla="*/ 1615 w 11546"/>
                <a:gd name="connsiteY1" fmla="*/ 136 h 10012"/>
                <a:gd name="connsiteX2" fmla="*/ 1744 w 11546"/>
                <a:gd name="connsiteY2" fmla="*/ 215 h 10012"/>
                <a:gd name="connsiteX3" fmla="*/ 3775 w 11546"/>
                <a:gd name="connsiteY3" fmla="*/ 1426 h 10012"/>
                <a:gd name="connsiteX4" fmla="*/ 5675 w 11546"/>
                <a:gd name="connsiteY4" fmla="*/ 3388 h 10012"/>
                <a:gd name="connsiteX5" fmla="*/ 6421 w 11546"/>
                <a:gd name="connsiteY5" fmla="*/ 4877 h 10012"/>
                <a:gd name="connsiteX6" fmla="*/ 6839 w 11546"/>
                <a:gd name="connsiteY6" fmla="*/ 5204 h 10012"/>
                <a:gd name="connsiteX7" fmla="*/ 8481 w 11546"/>
                <a:gd name="connsiteY7" fmla="*/ 7203 h 10012"/>
                <a:gd name="connsiteX8" fmla="*/ 10332 w 11546"/>
                <a:gd name="connsiteY8" fmla="*/ 8874 h 10012"/>
                <a:gd name="connsiteX9" fmla="*/ 10939 w 11546"/>
                <a:gd name="connsiteY9" fmla="*/ 9273 h 10012"/>
                <a:gd name="connsiteX10" fmla="*/ 11446 w 11546"/>
                <a:gd name="connsiteY10" fmla="*/ 9322 h 10012"/>
                <a:gd name="connsiteX11" fmla="*/ 11436 w 11546"/>
                <a:gd name="connsiteY11" fmla="*/ 136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46" h="10012">
                  <a:moveTo>
                    <a:pt x="11436" y="136"/>
                  </a:moveTo>
                  <a:cubicBezTo>
                    <a:pt x="11440" y="149"/>
                    <a:pt x="3230" y="123"/>
                    <a:pt x="1615" y="136"/>
                  </a:cubicBezTo>
                  <a:cubicBezTo>
                    <a:pt x="0" y="149"/>
                    <a:pt x="1384" y="0"/>
                    <a:pt x="1744" y="215"/>
                  </a:cubicBezTo>
                  <a:cubicBezTo>
                    <a:pt x="2104" y="430"/>
                    <a:pt x="3120" y="897"/>
                    <a:pt x="3775" y="1426"/>
                  </a:cubicBezTo>
                  <a:cubicBezTo>
                    <a:pt x="4430" y="1955"/>
                    <a:pt x="5234" y="2813"/>
                    <a:pt x="5675" y="3388"/>
                  </a:cubicBezTo>
                  <a:cubicBezTo>
                    <a:pt x="6116" y="3963"/>
                    <a:pt x="6227" y="4575"/>
                    <a:pt x="6421" y="4877"/>
                  </a:cubicBezTo>
                  <a:cubicBezTo>
                    <a:pt x="6615" y="5180"/>
                    <a:pt x="6496" y="4817"/>
                    <a:pt x="6839" y="5204"/>
                  </a:cubicBezTo>
                  <a:cubicBezTo>
                    <a:pt x="7182" y="5592"/>
                    <a:pt x="7899" y="6591"/>
                    <a:pt x="8481" y="7203"/>
                  </a:cubicBezTo>
                  <a:cubicBezTo>
                    <a:pt x="9063" y="7814"/>
                    <a:pt x="9924" y="8529"/>
                    <a:pt x="10332" y="8874"/>
                  </a:cubicBezTo>
                  <a:cubicBezTo>
                    <a:pt x="10740" y="9219"/>
                    <a:pt x="10753" y="9198"/>
                    <a:pt x="10939" y="9273"/>
                  </a:cubicBezTo>
                  <a:cubicBezTo>
                    <a:pt x="11125" y="9348"/>
                    <a:pt x="11546" y="10012"/>
                    <a:pt x="11446" y="9322"/>
                  </a:cubicBezTo>
                  <a:cubicBezTo>
                    <a:pt x="11456" y="9297"/>
                    <a:pt x="11443" y="159"/>
                    <a:pt x="11436" y="136"/>
                  </a:cubicBezTo>
                  <a:close/>
                </a:path>
              </a:pathLst>
            </a:custGeom>
            <a:solidFill>
              <a:srgbClr val="FFFF00"/>
            </a:solidFill>
            <a:ln w="952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47" name="Line 101"/>
            <p:cNvSpPr>
              <a:spLocks noChangeShapeType="1"/>
            </p:cNvSpPr>
            <p:nvPr/>
          </p:nvSpPr>
          <p:spPr bwMode="auto">
            <a:xfrm>
              <a:off x="4233863" y="34829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8" name="Freeform 7"/>
            <p:cNvSpPr>
              <a:spLocks/>
            </p:cNvSpPr>
            <p:nvPr/>
          </p:nvSpPr>
          <p:spPr bwMode="auto">
            <a:xfrm>
              <a:off x="5257800" y="1206500"/>
              <a:ext cx="3133725" cy="4991100"/>
            </a:xfrm>
            <a:custGeom>
              <a:avLst/>
              <a:gdLst>
                <a:gd name="T0" fmla="*/ 0 w 1974"/>
                <a:gd name="T1" fmla="*/ 0 h 3144"/>
                <a:gd name="T2" fmla="*/ 252 w 1974"/>
                <a:gd name="T3" fmla="*/ 228 h 3144"/>
                <a:gd name="T4" fmla="*/ 528 w 1974"/>
                <a:gd name="T5" fmla="*/ 546 h 3144"/>
                <a:gd name="T6" fmla="*/ 762 w 1974"/>
                <a:gd name="T7" fmla="*/ 948 h 3144"/>
                <a:gd name="T8" fmla="*/ 924 w 1974"/>
                <a:gd name="T9" fmla="*/ 1350 h 3144"/>
                <a:gd name="T10" fmla="*/ 966 w 1974"/>
                <a:gd name="T11" fmla="*/ 1548 h 3144"/>
                <a:gd name="T12" fmla="*/ 1092 w 1974"/>
                <a:gd name="T13" fmla="*/ 1752 h 3144"/>
                <a:gd name="T14" fmla="*/ 1356 w 1974"/>
                <a:gd name="T15" fmla="*/ 2250 h 3144"/>
                <a:gd name="T16" fmla="*/ 1572 w 1974"/>
                <a:gd name="T17" fmla="*/ 2616 h 3144"/>
                <a:gd name="T18" fmla="*/ 1812 w 1974"/>
                <a:gd name="T19" fmla="*/ 2940 h 3144"/>
                <a:gd name="T20" fmla="*/ 1974 w 1974"/>
                <a:gd name="T21" fmla="*/ 3144 h 3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3144"/>
                <a:gd name="T35" fmla="*/ 1974 w 1974"/>
                <a:gd name="T36" fmla="*/ 3144 h 3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3144">
                  <a:moveTo>
                    <a:pt x="0" y="0"/>
                  </a:moveTo>
                  <a:cubicBezTo>
                    <a:pt x="82" y="68"/>
                    <a:pt x="164" y="137"/>
                    <a:pt x="252" y="228"/>
                  </a:cubicBezTo>
                  <a:cubicBezTo>
                    <a:pt x="340" y="319"/>
                    <a:pt x="443" y="426"/>
                    <a:pt x="528" y="546"/>
                  </a:cubicBezTo>
                  <a:cubicBezTo>
                    <a:pt x="613" y="666"/>
                    <a:pt x="696" y="814"/>
                    <a:pt x="762" y="948"/>
                  </a:cubicBezTo>
                  <a:cubicBezTo>
                    <a:pt x="828" y="1082"/>
                    <a:pt x="890" y="1250"/>
                    <a:pt x="924" y="1350"/>
                  </a:cubicBezTo>
                  <a:cubicBezTo>
                    <a:pt x="958" y="1450"/>
                    <a:pt x="966" y="1545"/>
                    <a:pt x="966" y="1548"/>
                  </a:cubicBezTo>
                  <a:cubicBezTo>
                    <a:pt x="966" y="1550"/>
                    <a:pt x="1027" y="1635"/>
                    <a:pt x="1092" y="1752"/>
                  </a:cubicBezTo>
                  <a:cubicBezTo>
                    <a:pt x="1157" y="1869"/>
                    <a:pt x="1276" y="2106"/>
                    <a:pt x="1356" y="2250"/>
                  </a:cubicBezTo>
                  <a:cubicBezTo>
                    <a:pt x="1436" y="2394"/>
                    <a:pt x="1496" y="2501"/>
                    <a:pt x="1572" y="2616"/>
                  </a:cubicBezTo>
                  <a:cubicBezTo>
                    <a:pt x="1648" y="2731"/>
                    <a:pt x="1745" y="2852"/>
                    <a:pt x="1812" y="2940"/>
                  </a:cubicBezTo>
                  <a:cubicBezTo>
                    <a:pt x="1879" y="3028"/>
                    <a:pt x="1926" y="3086"/>
                    <a:pt x="1974" y="314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49" name="Freeform 8"/>
            <p:cNvSpPr>
              <a:spLocks/>
            </p:cNvSpPr>
            <p:nvPr/>
          </p:nvSpPr>
          <p:spPr bwMode="auto">
            <a:xfrm>
              <a:off x="4219575" y="1625600"/>
              <a:ext cx="3743325" cy="4800600"/>
            </a:xfrm>
            <a:custGeom>
              <a:avLst/>
              <a:gdLst>
                <a:gd name="T0" fmla="*/ 0 w 2358"/>
                <a:gd name="T1" fmla="*/ 0 h 3024"/>
                <a:gd name="T2" fmla="*/ 606 w 2358"/>
                <a:gd name="T3" fmla="*/ 210 h 3024"/>
                <a:gd name="T4" fmla="*/ 1002 w 2358"/>
                <a:gd name="T5" fmla="*/ 480 h 3024"/>
                <a:gd name="T6" fmla="*/ 1296 w 2358"/>
                <a:gd name="T7" fmla="*/ 882 h 3024"/>
                <a:gd name="T8" fmla="*/ 1392 w 2358"/>
                <a:gd name="T9" fmla="*/ 1218 h 3024"/>
                <a:gd name="T10" fmla="*/ 1421 w 2358"/>
                <a:gd name="T11" fmla="*/ 1406 h 3024"/>
                <a:gd name="T12" fmla="*/ 1566 w 2358"/>
                <a:gd name="T13" fmla="*/ 1524 h 3024"/>
                <a:gd name="T14" fmla="*/ 1692 w 2358"/>
                <a:gd name="T15" fmla="*/ 1764 h 3024"/>
                <a:gd name="T16" fmla="*/ 1722 w 2358"/>
                <a:gd name="T17" fmla="*/ 1962 h 3024"/>
                <a:gd name="T18" fmla="*/ 1722 w 2358"/>
                <a:gd name="T19" fmla="*/ 2016 h 3024"/>
                <a:gd name="T20" fmla="*/ 1776 w 2358"/>
                <a:gd name="T21" fmla="*/ 2076 h 3024"/>
                <a:gd name="T22" fmla="*/ 1815 w 2358"/>
                <a:gd name="T23" fmla="*/ 2193 h 3024"/>
                <a:gd name="T24" fmla="*/ 1832 w 2358"/>
                <a:gd name="T25" fmla="*/ 2289 h 3024"/>
                <a:gd name="T26" fmla="*/ 1931 w 2358"/>
                <a:gd name="T27" fmla="*/ 2436 h 3024"/>
                <a:gd name="T28" fmla="*/ 2106 w 2358"/>
                <a:gd name="T29" fmla="*/ 2682 h 3024"/>
                <a:gd name="T30" fmla="*/ 2358 w 2358"/>
                <a:gd name="T31" fmla="*/ 3024 h 30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8"/>
                <a:gd name="T49" fmla="*/ 0 h 3024"/>
                <a:gd name="T50" fmla="*/ 2358 w 2358"/>
                <a:gd name="T51" fmla="*/ 3024 h 30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8" h="3024">
                  <a:moveTo>
                    <a:pt x="0" y="0"/>
                  </a:moveTo>
                  <a:cubicBezTo>
                    <a:pt x="219" y="65"/>
                    <a:pt x="439" y="130"/>
                    <a:pt x="606" y="210"/>
                  </a:cubicBezTo>
                  <a:cubicBezTo>
                    <a:pt x="773" y="290"/>
                    <a:pt x="887" y="368"/>
                    <a:pt x="1002" y="480"/>
                  </a:cubicBezTo>
                  <a:cubicBezTo>
                    <a:pt x="1117" y="592"/>
                    <a:pt x="1231" y="759"/>
                    <a:pt x="1296" y="882"/>
                  </a:cubicBezTo>
                  <a:cubicBezTo>
                    <a:pt x="1361" y="1005"/>
                    <a:pt x="1371" y="1131"/>
                    <a:pt x="1392" y="1218"/>
                  </a:cubicBezTo>
                  <a:cubicBezTo>
                    <a:pt x="1413" y="1305"/>
                    <a:pt x="1418" y="1406"/>
                    <a:pt x="1421" y="1406"/>
                  </a:cubicBezTo>
                  <a:cubicBezTo>
                    <a:pt x="1421" y="1406"/>
                    <a:pt x="1521" y="1464"/>
                    <a:pt x="1566" y="1524"/>
                  </a:cubicBezTo>
                  <a:cubicBezTo>
                    <a:pt x="1611" y="1584"/>
                    <a:pt x="1666" y="1691"/>
                    <a:pt x="1692" y="1764"/>
                  </a:cubicBezTo>
                  <a:cubicBezTo>
                    <a:pt x="1718" y="1837"/>
                    <a:pt x="1717" y="1920"/>
                    <a:pt x="1722" y="1962"/>
                  </a:cubicBezTo>
                  <a:cubicBezTo>
                    <a:pt x="1727" y="2004"/>
                    <a:pt x="1722" y="2013"/>
                    <a:pt x="1722" y="2016"/>
                  </a:cubicBezTo>
                  <a:cubicBezTo>
                    <a:pt x="1720" y="2018"/>
                    <a:pt x="1759" y="2032"/>
                    <a:pt x="1776" y="2076"/>
                  </a:cubicBezTo>
                  <a:cubicBezTo>
                    <a:pt x="1791" y="2105"/>
                    <a:pt x="1806" y="2158"/>
                    <a:pt x="1815" y="2193"/>
                  </a:cubicBezTo>
                  <a:cubicBezTo>
                    <a:pt x="1824" y="2228"/>
                    <a:pt x="1813" y="2248"/>
                    <a:pt x="1832" y="2289"/>
                  </a:cubicBezTo>
                  <a:cubicBezTo>
                    <a:pt x="1851" y="2330"/>
                    <a:pt x="1885" y="2371"/>
                    <a:pt x="1931" y="2436"/>
                  </a:cubicBezTo>
                  <a:cubicBezTo>
                    <a:pt x="1977" y="2501"/>
                    <a:pt x="2035" y="2584"/>
                    <a:pt x="2106" y="2682"/>
                  </a:cubicBezTo>
                  <a:cubicBezTo>
                    <a:pt x="2177" y="2780"/>
                    <a:pt x="2276" y="2915"/>
                    <a:pt x="2358" y="302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50" name="Freeform 13"/>
            <p:cNvSpPr>
              <a:spLocks/>
            </p:cNvSpPr>
            <p:nvPr/>
          </p:nvSpPr>
          <p:spPr bwMode="auto">
            <a:xfrm>
              <a:off x="4214813" y="3463925"/>
              <a:ext cx="2262187" cy="414338"/>
            </a:xfrm>
            <a:custGeom>
              <a:avLst/>
              <a:gdLst/>
              <a:ahLst/>
              <a:cxnLst>
                <a:cxn ang="0">
                  <a:pos x="0" y="0"/>
                </a:cxn>
                <a:cxn ang="0">
                  <a:pos x="0" y="75"/>
                </a:cxn>
                <a:cxn ang="0">
                  <a:pos x="1425" y="261"/>
                </a:cxn>
                <a:cxn ang="0">
                  <a:pos x="0" y="0"/>
                </a:cxn>
              </a:cxnLst>
              <a:rect l="0" t="0" r="r" b="b"/>
              <a:pathLst>
                <a:path w="1425" h="261">
                  <a:moveTo>
                    <a:pt x="0" y="0"/>
                  </a:moveTo>
                  <a:lnTo>
                    <a:pt x="0" y="75"/>
                  </a:lnTo>
                  <a:lnTo>
                    <a:pt x="1425" y="261"/>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1" name="Freeform 15"/>
            <p:cNvSpPr>
              <a:spLocks/>
            </p:cNvSpPr>
            <p:nvPr/>
          </p:nvSpPr>
          <p:spPr bwMode="auto">
            <a:xfrm>
              <a:off x="4214813" y="5211763"/>
              <a:ext cx="2900362" cy="628650"/>
            </a:xfrm>
            <a:custGeom>
              <a:avLst/>
              <a:gdLst/>
              <a:ahLst/>
              <a:cxnLst>
                <a:cxn ang="0">
                  <a:pos x="0" y="159"/>
                </a:cxn>
                <a:cxn ang="0">
                  <a:pos x="12" y="396"/>
                </a:cxn>
                <a:cxn ang="0">
                  <a:pos x="1197" y="165"/>
                </a:cxn>
                <a:cxn ang="0">
                  <a:pos x="1827" y="3"/>
                </a:cxn>
                <a:cxn ang="0">
                  <a:pos x="1218" y="0"/>
                </a:cxn>
                <a:cxn ang="0">
                  <a:pos x="0" y="159"/>
                </a:cxn>
              </a:cxnLst>
              <a:rect l="0" t="0" r="r" b="b"/>
              <a:pathLst>
                <a:path w="1827" h="396">
                  <a:moveTo>
                    <a:pt x="0" y="159"/>
                  </a:moveTo>
                  <a:lnTo>
                    <a:pt x="12" y="396"/>
                  </a:lnTo>
                  <a:lnTo>
                    <a:pt x="1197" y="165"/>
                  </a:lnTo>
                  <a:lnTo>
                    <a:pt x="1827" y="3"/>
                  </a:lnTo>
                  <a:lnTo>
                    <a:pt x="1218" y="0"/>
                  </a:lnTo>
                  <a:lnTo>
                    <a:pt x="0" y="159"/>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2" name="Text Box 16"/>
            <p:cNvSpPr txBox="1">
              <a:spLocks noChangeArrowheads="1"/>
            </p:cNvSpPr>
            <p:nvPr/>
          </p:nvSpPr>
          <p:spPr bwMode="auto">
            <a:xfrm>
              <a:off x="4383088" y="2428875"/>
              <a:ext cx="1465722" cy="830997"/>
            </a:xfrm>
            <a:prstGeom prst="rect">
              <a:avLst/>
            </a:prstGeom>
            <a:noFill/>
            <a:ln w="9525" algn="ctr">
              <a:noFill/>
              <a:miter lim="800000"/>
              <a:headEnd/>
              <a:tailEnd/>
            </a:ln>
          </p:spPr>
          <p:txBody>
            <a:bodyPr wrap="none">
              <a:spAutoFit/>
            </a:bodyPr>
            <a:lstStyle/>
            <a:p>
              <a:r>
                <a:rPr lang="en-GB" sz="2400" dirty="0">
                  <a:solidFill>
                    <a:schemeClr val="tx1"/>
                  </a:solidFill>
                  <a:effectLst/>
                  <a:latin typeface="Calibri" pitchFamily="34" charset="0"/>
                </a:rPr>
                <a:t>Ol + Opx +</a:t>
              </a:r>
            </a:p>
            <a:p>
              <a:r>
                <a:rPr lang="en-GB" sz="2400" dirty="0">
                  <a:solidFill>
                    <a:schemeClr val="tx1"/>
                  </a:solidFill>
                  <a:effectLst/>
                  <a:latin typeface="Calibri" pitchFamily="34" charset="0"/>
                </a:rPr>
                <a:t>Cpx + </a:t>
              </a:r>
              <a:r>
                <a:rPr lang="en-GB" sz="2400" dirty="0" err="1">
                  <a:solidFill>
                    <a:schemeClr val="tx1"/>
                  </a:solidFill>
                  <a:effectLst/>
                  <a:latin typeface="Calibri" pitchFamily="34" charset="0"/>
                </a:rPr>
                <a:t>Gt</a:t>
              </a:r>
              <a:endParaRPr lang="en-GB" sz="2400" dirty="0">
                <a:solidFill>
                  <a:schemeClr val="tx1"/>
                </a:solidFill>
                <a:effectLst/>
                <a:latin typeface="Calibri" pitchFamily="34" charset="0"/>
              </a:endParaRPr>
            </a:p>
          </p:txBody>
        </p:sp>
        <p:sp>
          <p:nvSpPr>
            <p:cNvPr id="153" name="Text Box 17"/>
            <p:cNvSpPr txBox="1">
              <a:spLocks noChangeArrowheads="1"/>
            </p:cNvSpPr>
            <p:nvPr/>
          </p:nvSpPr>
          <p:spPr bwMode="auto">
            <a:xfrm>
              <a:off x="4924425" y="3271838"/>
              <a:ext cx="346570" cy="400110"/>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a</a:t>
              </a:r>
            </a:p>
          </p:txBody>
        </p:sp>
        <p:sp>
          <p:nvSpPr>
            <p:cNvPr id="154" name="Text Box 18"/>
            <p:cNvSpPr txBox="1">
              <a:spLocks noChangeArrowheads="1"/>
            </p:cNvSpPr>
            <p:nvPr/>
          </p:nvSpPr>
          <p:spPr bwMode="auto">
            <a:xfrm>
              <a:off x="4937125" y="3602038"/>
              <a:ext cx="323850" cy="396875"/>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b</a:t>
              </a:r>
            </a:p>
          </p:txBody>
        </p:sp>
        <p:sp>
          <p:nvSpPr>
            <p:cNvPr id="155" name="Text Box 19"/>
            <p:cNvSpPr txBox="1">
              <a:spLocks noChangeArrowheads="1"/>
            </p:cNvSpPr>
            <p:nvPr/>
          </p:nvSpPr>
          <p:spPr bwMode="auto">
            <a:xfrm>
              <a:off x="5006975" y="4005263"/>
              <a:ext cx="323850" cy="396875"/>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b</a:t>
              </a:r>
            </a:p>
          </p:txBody>
        </p:sp>
        <p:sp>
          <p:nvSpPr>
            <p:cNvPr id="156" name="Text Box 20"/>
            <p:cNvSpPr txBox="1">
              <a:spLocks noChangeArrowheads="1"/>
            </p:cNvSpPr>
            <p:nvPr/>
          </p:nvSpPr>
          <p:spPr bwMode="auto">
            <a:xfrm>
              <a:off x="4733925" y="4300538"/>
              <a:ext cx="290464" cy="400110"/>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g</a:t>
              </a:r>
            </a:p>
          </p:txBody>
        </p:sp>
        <p:sp>
          <p:nvSpPr>
            <p:cNvPr id="157" name="Line 21"/>
            <p:cNvSpPr>
              <a:spLocks noChangeShapeType="1"/>
            </p:cNvSpPr>
            <p:nvPr/>
          </p:nvSpPr>
          <p:spPr bwMode="auto">
            <a:xfrm flipV="1">
              <a:off x="4356100" y="3873500"/>
              <a:ext cx="2108200" cy="355600"/>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158" name="Freeform 14"/>
            <p:cNvSpPr>
              <a:spLocks/>
            </p:cNvSpPr>
            <p:nvPr/>
          </p:nvSpPr>
          <p:spPr bwMode="auto">
            <a:xfrm>
              <a:off x="4214813" y="4130675"/>
              <a:ext cx="2738437" cy="685800"/>
            </a:xfrm>
            <a:custGeom>
              <a:avLst/>
              <a:gdLst/>
              <a:ahLst/>
              <a:cxnLst>
                <a:cxn ang="0">
                  <a:pos x="0" y="0"/>
                </a:cxn>
                <a:cxn ang="0">
                  <a:pos x="3" y="126"/>
                </a:cxn>
                <a:cxn ang="0">
                  <a:pos x="1725" y="432"/>
                </a:cxn>
                <a:cxn ang="0">
                  <a:pos x="0" y="0"/>
                </a:cxn>
              </a:cxnLst>
              <a:rect l="0" t="0" r="r" b="b"/>
              <a:pathLst>
                <a:path w="1725" h="432">
                  <a:moveTo>
                    <a:pt x="0" y="0"/>
                  </a:moveTo>
                  <a:lnTo>
                    <a:pt x="3" y="126"/>
                  </a:lnTo>
                  <a:lnTo>
                    <a:pt x="1725" y="432"/>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9" name="Text Box 22"/>
            <p:cNvSpPr txBox="1">
              <a:spLocks noChangeArrowheads="1"/>
            </p:cNvSpPr>
            <p:nvPr/>
          </p:nvSpPr>
          <p:spPr bwMode="auto">
            <a:xfrm>
              <a:off x="5622925" y="4033838"/>
              <a:ext cx="934871" cy="461665"/>
            </a:xfrm>
            <a:prstGeom prst="rect">
              <a:avLst/>
            </a:prstGeom>
            <a:noFill/>
            <a:ln w="9525" algn="ctr">
              <a:noFill/>
              <a:miter lim="800000"/>
              <a:headEnd/>
              <a:tailEnd/>
            </a:ln>
          </p:spPr>
          <p:txBody>
            <a:bodyPr wrap="none">
              <a:spAutoFit/>
            </a:bodyPr>
            <a:lstStyle/>
            <a:p>
              <a:r>
                <a:rPr lang="en-GB" sz="2400">
                  <a:solidFill>
                    <a:schemeClr val="tx1"/>
                  </a:solidFill>
                  <a:effectLst/>
                  <a:latin typeface="Calibri" pitchFamily="34" charset="0"/>
                </a:rPr>
                <a:t>b + Gt</a:t>
              </a:r>
            </a:p>
          </p:txBody>
        </p:sp>
        <p:sp>
          <p:nvSpPr>
            <p:cNvPr id="160" name="Text Box 23"/>
            <p:cNvSpPr txBox="1">
              <a:spLocks noChangeArrowheads="1"/>
            </p:cNvSpPr>
            <p:nvPr/>
          </p:nvSpPr>
          <p:spPr bwMode="auto">
            <a:xfrm>
              <a:off x="4422775" y="3608388"/>
              <a:ext cx="752475" cy="437043"/>
            </a:xfrm>
            <a:prstGeom prst="rect">
              <a:avLst/>
            </a:prstGeom>
            <a:noFill/>
            <a:ln w="9525" algn="ctr">
              <a:noFill/>
              <a:miter lim="800000"/>
              <a:headEnd/>
              <a:tailEnd/>
            </a:ln>
          </p:spPr>
          <p:txBody>
            <a:bodyPr>
              <a:spAutoFit/>
            </a:bodyPr>
            <a:lstStyle/>
            <a:p>
              <a:pPr>
                <a:lnSpc>
                  <a:spcPct val="80000"/>
                </a:lnSpc>
              </a:pPr>
              <a:r>
                <a:rPr lang="en-GB" sz="1400">
                  <a:solidFill>
                    <a:schemeClr val="tx1"/>
                  </a:solidFill>
                  <a:effectLst/>
                  <a:latin typeface="Calibri" pitchFamily="34" charset="0"/>
                </a:rPr>
                <a:t>b + Cpx +Gt</a:t>
              </a:r>
            </a:p>
          </p:txBody>
        </p:sp>
        <p:sp>
          <p:nvSpPr>
            <p:cNvPr id="161" name="Text Box 24"/>
            <p:cNvSpPr txBox="1">
              <a:spLocks noChangeArrowheads="1"/>
            </p:cNvSpPr>
            <p:nvPr/>
          </p:nvSpPr>
          <p:spPr bwMode="auto">
            <a:xfrm>
              <a:off x="4533900" y="4649788"/>
              <a:ext cx="1818126" cy="461665"/>
            </a:xfrm>
            <a:prstGeom prst="rect">
              <a:avLst/>
            </a:prstGeom>
            <a:noFill/>
            <a:ln w="9525" algn="ctr">
              <a:noFill/>
              <a:miter lim="800000"/>
              <a:headEnd/>
              <a:tailEnd/>
            </a:ln>
          </p:spPr>
          <p:txBody>
            <a:bodyPr wrap="none">
              <a:spAutoFit/>
            </a:bodyPr>
            <a:lstStyle/>
            <a:p>
              <a:r>
                <a:rPr lang="en-GB" sz="2400" dirty="0" err="1">
                  <a:solidFill>
                    <a:schemeClr val="tx1"/>
                  </a:solidFill>
                  <a:effectLst/>
                  <a:latin typeface="Calibri" pitchFamily="34" charset="0"/>
                </a:rPr>
                <a:t>Gt</a:t>
              </a:r>
              <a:r>
                <a:rPr lang="en-GB" sz="2400" dirty="0">
                  <a:solidFill>
                    <a:schemeClr val="tx1"/>
                  </a:solidFill>
                  <a:effectLst/>
                  <a:latin typeface="Calibri" pitchFamily="34" charset="0"/>
                </a:rPr>
                <a:t> + </a:t>
              </a:r>
              <a:r>
                <a:rPr lang="en-GB" sz="2400" dirty="0">
                  <a:solidFill>
                    <a:schemeClr val="tx1"/>
                  </a:solidFill>
                  <a:effectLst/>
                  <a:latin typeface="Symbol" pitchFamily="18" charset="2"/>
                </a:rPr>
                <a:t>g</a:t>
              </a:r>
              <a:r>
                <a:rPr lang="en-GB" sz="2400" dirty="0">
                  <a:solidFill>
                    <a:schemeClr val="tx1"/>
                  </a:solidFill>
                  <a:effectLst/>
                  <a:latin typeface="Calibri" pitchFamily="34" charset="0"/>
                </a:rPr>
                <a:t> + </a:t>
              </a:r>
              <a:r>
                <a:rPr lang="en-GB" sz="2400" dirty="0" err="1">
                  <a:solidFill>
                    <a:schemeClr val="tx1"/>
                  </a:solidFill>
                  <a:effectLst/>
                  <a:latin typeface="Calibri" pitchFamily="34" charset="0"/>
                </a:rPr>
                <a:t>CaPv</a:t>
              </a:r>
              <a:endParaRPr lang="en-GB" sz="2400" dirty="0">
                <a:solidFill>
                  <a:schemeClr val="tx1"/>
                </a:solidFill>
                <a:effectLst/>
                <a:latin typeface="Calibri" pitchFamily="34" charset="0"/>
              </a:endParaRPr>
            </a:p>
          </p:txBody>
        </p:sp>
        <p:sp>
          <p:nvSpPr>
            <p:cNvPr id="162" name="Text Box 25"/>
            <p:cNvSpPr txBox="1">
              <a:spLocks noChangeArrowheads="1"/>
            </p:cNvSpPr>
            <p:nvPr/>
          </p:nvSpPr>
          <p:spPr bwMode="auto">
            <a:xfrm>
              <a:off x="6499225" y="1781175"/>
              <a:ext cx="753732"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Liquid</a:t>
              </a:r>
            </a:p>
          </p:txBody>
        </p:sp>
        <p:sp>
          <p:nvSpPr>
            <p:cNvPr id="163" name="Text Box 26"/>
            <p:cNvSpPr txBox="1">
              <a:spLocks noChangeArrowheads="1"/>
            </p:cNvSpPr>
            <p:nvPr/>
          </p:nvSpPr>
          <p:spPr bwMode="auto">
            <a:xfrm>
              <a:off x="4632325" y="5807075"/>
              <a:ext cx="2565126" cy="461665"/>
            </a:xfrm>
            <a:prstGeom prst="rect">
              <a:avLst/>
            </a:prstGeom>
            <a:noFill/>
            <a:ln w="9525" algn="ctr">
              <a:noFill/>
              <a:miter lim="800000"/>
              <a:headEnd/>
              <a:tailEnd/>
            </a:ln>
          </p:spPr>
          <p:txBody>
            <a:bodyPr wrap="none">
              <a:spAutoFit/>
            </a:bodyPr>
            <a:lstStyle/>
            <a:p>
              <a:r>
                <a:rPr lang="en-GB" sz="2400">
                  <a:solidFill>
                    <a:schemeClr val="tx1"/>
                  </a:solidFill>
                  <a:effectLst/>
                  <a:latin typeface="Calibri" pitchFamily="34" charset="0"/>
                </a:rPr>
                <a:t>Mw + MgPv + CaPv</a:t>
              </a:r>
            </a:p>
          </p:txBody>
        </p:sp>
        <p:sp>
          <p:nvSpPr>
            <p:cNvPr id="164" name="Text Box 27"/>
            <p:cNvSpPr txBox="1">
              <a:spLocks noChangeArrowheads="1"/>
            </p:cNvSpPr>
            <p:nvPr/>
          </p:nvSpPr>
          <p:spPr bwMode="auto">
            <a:xfrm rot="21029193">
              <a:off x="4285079" y="5296486"/>
              <a:ext cx="2126416" cy="338554"/>
            </a:xfrm>
            <a:prstGeom prst="rect">
              <a:avLst/>
            </a:prstGeom>
            <a:noFill/>
            <a:ln w="9525" algn="ctr">
              <a:noFill/>
              <a:miter lim="800000"/>
              <a:headEnd/>
              <a:tailEnd/>
            </a:ln>
          </p:spPr>
          <p:txBody>
            <a:bodyPr wrap="none">
              <a:spAutoFit/>
            </a:bodyPr>
            <a:lstStyle/>
            <a:p>
              <a:r>
                <a:rPr lang="en-GB" sz="1600" dirty="0">
                  <a:solidFill>
                    <a:schemeClr val="tx1"/>
                  </a:solidFill>
                  <a:effectLst/>
                  <a:latin typeface="Calibri" pitchFamily="34" charset="0"/>
                </a:rPr>
                <a:t>Gt + </a:t>
              </a:r>
              <a:r>
                <a:rPr lang="en-GB" sz="1600" dirty="0" err="1">
                  <a:solidFill>
                    <a:schemeClr val="tx1"/>
                  </a:solidFill>
                  <a:effectLst/>
                  <a:latin typeface="Calibri" pitchFamily="34" charset="0"/>
                </a:rPr>
                <a:t>MgPv</a:t>
              </a:r>
              <a:r>
                <a:rPr lang="en-GB" sz="1600" dirty="0">
                  <a:solidFill>
                    <a:schemeClr val="tx1"/>
                  </a:solidFill>
                  <a:effectLst/>
                  <a:latin typeface="Calibri" pitchFamily="34" charset="0"/>
                </a:rPr>
                <a:t> +  Pc  + </a:t>
              </a:r>
              <a:r>
                <a:rPr lang="en-GB" sz="1600" dirty="0" err="1">
                  <a:solidFill>
                    <a:schemeClr val="tx1"/>
                  </a:solidFill>
                  <a:effectLst/>
                  <a:latin typeface="Calibri" pitchFamily="34" charset="0"/>
                </a:rPr>
                <a:t>CaPv</a:t>
              </a:r>
              <a:endParaRPr lang="en-GB" sz="1600" dirty="0">
                <a:solidFill>
                  <a:schemeClr val="tx1"/>
                </a:solidFill>
                <a:effectLst/>
                <a:latin typeface="Calibri" pitchFamily="34" charset="0"/>
              </a:endParaRPr>
            </a:p>
          </p:txBody>
        </p:sp>
        <p:sp>
          <p:nvSpPr>
            <p:cNvPr id="165" name="Rectangle 28"/>
            <p:cNvSpPr>
              <a:spLocks noChangeArrowheads="1"/>
            </p:cNvSpPr>
            <p:nvPr/>
          </p:nvSpPr>
          <p:spPr bwMode="auto">
            <a:xfrm>
              <a:off x="4229100" y="1193800"/>
              <a:ext cx="4178300" cy="5232400"/>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166" name="Group 81"/>
            <p:cNvGrpSpPr>
              <a:grpSpLocks/>
            </p:cNvGrpSpPr>
            <p:nvPr/>
          </p:nvGrpSpPr>
          <p:grpSpPr bwMode="auto">
            <a:xfrm>
              <a:off x="4386263" y="1187450"/>
              <a:ext cx="3824287" cy="185738"/>
              <a:chOff x="2787" y="924"/>
              <a:chExt cx="2409" cy="141"/>
            </a:xfrm>
          </p:grpSpPr>
          <p:sp>
            <p:nvSpPr>
              <p:cNvPr id="167" name="Line 29"/>
              <p:cNvSpPr>
                <a:spLocks noChangeShapeType="1"/>
              </p:cNvSpPr>
              <p:nvPr/>
            </p:nvSpPr>
            <p:spPr bwMode="auto">
              <a:xfrm>
                <a:off x="278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8" name="Line 30"/>
              <p:cNvSpPr>
                <a:spLocks noChangeShapeType="1"/>
              </p:cNvSpPr>
              <p:nvPr/>
            </p:nvSpPr>
            <p:spPr bwMode="auto">
              <a:xfrm>
                <a:off x="289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9" name="Line 31"/>
              <p:cNvSpPr>
                <a:spLocks noChangeShapeType="1"/>
              </p:cNvSpPr>
              <p:nvPr/>
            </p:nvSpPr>
            <p:spPr bwMode="auto">
              <a:xfrm>
                <a:off x="300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0" name="Line 32"/>
              <p:cNvSpPr>
                <a:spLocks noChangeShapeType="1"/>
              </p:cNvSpPr>
              <p:nvPr/>
            </p:nvSpPr>
            <p:spPr bwMode="auto">
              <a:xfrm>
                <a:off x="3117"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1" name="Line 33"/>
              <p:cNvSpPr>
                <a:spLocks noChangeShapeType="1"/>
              </p:cNvSpPr>
              <p:nvPr/>
            </p:nvSpPr>
            <p:spPr bwMode="auto">
              <a:xfrm>
                <a:off x="3225"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2" name="Line 34"/>
              <p:cNvSpPr>
                <a:spLocks noChangeShapeType="1"/>
              </p:cNvSpPr>
              <p:nvPr/>
            </p:nvSpPr>
            <p:spPr bwMode="auto">
              <a:xfrm>
                <a:off x="3336"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3" name="Line 35"/>
              <p:cNvSpPr>
                <a:spLocks noChangeShapeType="1"/>
              </p:cNvSpPr>
              <p:nvPr/>
            </p:nvSpPr>
            <p:spPr bwMode="auto">
              <a:xfrm>
                <a:off x="3444"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4" name="Line 36"/>
              <p:cNvSpPr>
                <a:spLocks noChangeShapeType="1"/>
              </p:cNvSpPr>
              <p:nvPr/>
            </p:nvSpPr>
            <p:spPr bwMode="auto">
              <a:xfrm>
                <a:off x="3555"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5" name="Line 37"/>
              <p:cNvSpPr>
                <a:spLocks noChangeShapeType="1"/>
              </p:cNvSpPr>
              <p:nvPr/>
            </p:nvSpPr>
            <p:spPr bwMode="auto">
              <a:xfrm>
                <a:off x="3663"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6" name="Line 38"/>
              <p:cNvSpPr>
                <a:spLocks noChangeShapeType="1"/>
              </p:cNvSpPr>
              <p:nvPr/>
            </p:nvSpPr>
            <p:spPr bwMode="auto">
              <a:xfrm>
                <a:off x="3774"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7" name="Line 39"/>
              <p:cNvSpPr>
                <a:spLocks noChangeShapeType="1"/>
              </p:cNvSpPr>
              <p:nvPr/>
            </p:nvSpPr>
            <p:spPr bwMode="auto">
              <a:xfrm>
                <a:off x="3882"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8" name="Line 40"/>
              <p:cNvSpPr>
                <a:spLocks noChangeShapeType="1"/>
              </p:cNvSpPr>
              <p:nvPr/>
            </p:nvSpPr>
            <p:spPr bwMode="auto">
              <a:xfrm>
                <a:off x="3993"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9" name="Line 41"/>
              <p:cNvSpPr>
                <a:spLocks noChangeShapeType="1"/>
              </p:cNvSpPr>
              <p:nvPr/>
            </p:nvSpPr>
            <p:spPr bwMode="auto">
              <a:xfrm>
                <a:off x="4101"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0" name="Line 42"/>
              <p:cNvSpPr>
                <a:spLocks noChangeShapeType="1"/>
              </p:cNvSpPr>
              <p:nvPr/>
            </p:nvSpPr>
            <p:spPr bwMode="auto">
              <a:xfrm>
                <a:off x="4212"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1" name="Line 43"/>
              <p:cNvSpPr>
                <a:spLocks noChangeShapeType="1"/>
              </p:cNvSpPr>
              <p:nvPr/>
            </p:nvSpPr>
            <p:spPr bwMode="auto">
              <a:xfrm>
                <a:off x="4320"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2" name="Line 44"/>
              <p:cNvSpPr>
                <a:spLocks noChangeShapeType="1"/>
              </p:cNvSpPr>
              <p:nvPr/>
            </p:nvSpPr>
            <p:spPr bwMode="auto">
              <a:xfrm>
                <a:off x="4431"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3" name="Line 45"/>
              <p:cNvSpPr>
                <a:spLocks noChangeShapeType="1"/>
              </p:cNvSpPr>
              <p:nvPr/>
            </p:nvSpPr>
            <p:spPr bwMode="auto">
              <a:xfrm>
                <a:off x="4539"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4" name="Line 46"/>
              <p:cNvSpPr>
                <a:spLocks noChangeShapeType="1"/>
              </p:cNvSpPr>
              <p:nvPr/>
            </p:nvSpPr>
            <p:spPr bwMode="auto">
              <a:xfrm>
                <a:off x="4650"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5" name="Line 47"/>
              <p:cNvSpPr>
                <a:spLocks noChangeShapeType="1"/>
              </p:cNvSpPr>
              <p:nvPr/>
            </p:nvSpPr>
            <p:spPr bwMode="auto">
              <a:xfrm>
                <a:off x="4758"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6" name="Line 48"/>
              <p:cNvSpPr>
                <a:spLocks noChangeShapeType="1"/>
              </p:cNvSpPr>
              <p:nvPr/>
            </p:nvSpPr>
            <p:spPr bwMode="auto">
              <a:xfrm>
                <a:off x="4869"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7" name="Line 49"/>
              <p:cNvSpPr>
                <a:spLocks noChangeShapeType="1"/>
              </p:cNvSpPr>
              <p:nvPr/>
            </p:nvSpPr>
            <p:spPr bwMode="auto">
              <a:xfrm>
                <a:off x="497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8" name="Line 50"/>
              <p:cNvSpPr>
                <a:spLocks noChangeShapeType="1"/>
              </p:cNvSpPr>
              <p:nvPr/>
            </p:nvSpPr>
            <p:spPr bwMode="auto">
              <a:xfrm>
                <a:off x="508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9" name="Line 51"/>
              <p:cNvSpPr>
                <a:spLocks noChangeShapeType="1"/>
              </p:cNvSpPr>
              <p:nvPr/>
            </p:nvSpPr>
            <p:spPr bwMode="auto">
              <a:xfrm>
                <a:off x="519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90" name="Line 53"/>
            <p:cNvSpPr>
              <a:spLocks noChangeShapeType="1"/>
            </p:cNvSpPr>
            <p:nvPr/>
          </p:nvSpPr>
          <p:spPr bwMode="auto">
            <a:xfrm flipV="1">
              <a:off x="52578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1" name="Line 54"/>
            <p:cNvSpPr>
              <a:spLocks noChangeShapeType="1"/>
            </p:cNvSpPr>
            <p:nvPr/>
          </p:nvSpPr>
          <p:spPr bwMode="auto">
            <a:xfrm flipV="1">
              <a:off x="54292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2" name="Line 55"/>
            <p:cNvSpPr>
              <a:spLocks noChangeShapeType="1"/>
            </p:cNvSpPr>
            <p:nvPr/>
          </p:nvSpPr>
          <p:spPr bwMode="auto">
            <a:xfrm flipV="1">
              <a:off x="560546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3" name="Line 56"/>
            <p:cNvSpPr>
              <a:spLocks noChangeShapeType="1"/>
            </p:cNvSpPr>
            <p:nvPr/>
          </p:nvSpPr>
          <p:spPr bwMode="auto">
            <a:xfrm flipV="1">
              <a:off x="57769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4" name="Line 57"/>
            <p:cNvSpPr>
              <a:spLocks noChangeShapeType="1"/>
            </p:cNvSpPr>
            <p:nvPr/>
          </p:nvSpPr>
          <p:spPr bwMode="auto">
            <a:xfrm flipV="1">
              <a:off x="59531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5" name="Line 58"/>
            <p:cNvSpPr>
              <a:spLocks noChangeShapeType="1"/>
            </p:cNvSpPr>
            <p:nvPr/>
          </p:nvSpPr>
          <p:spPr bwMode="auto">
            <a:xfrm flipV="1">
              <a:off x="61245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6" name="Line 59"/>
            <p:cNvSpPr>
              <a:spLocks noChangeShapeType="1"/>
            </p:cNvSpPr>
            <p:nvPr/>
          </p:nvSpPr>
          <p:spPr bwMode="auto">
            <a:xfrm flipV="1">
              <a:off x="63007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7" name="Line 60"/>
            <p:cNvSpPr>
              <a:spLocks noChangeShapeType="1"/>
            </p:cNvSpPr>
            <p:nvPr/>
          </p:nvSpPr>
          <p:spPr bwMode="auto">
            <a:xfrm flipV="1">
              <a:off x="64722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8" name="Line 61"/>
            <p:cNvSpPr>
              <a:spLocks noChangeShapeType="1"/>
            </p:cNvSpPr>
            <p:nvPr/>
          </p:nvSpPr>
          <p:spPr bwMode="auto">
            <a:xfrm flipV="1">
              <a:off x="664845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9" name="Line 62"/>
            <p:cNvSpPr>
              <a:spLocks noChangeShapeType="1"/>
            </p:cNvSpPr>
            <p:nvPr/>
          </p:nvSpPr>
          <p:spPr bwMode="auto">
            <a:xfrm flipV="1">
              <a:off x="681990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0" name="Line 63"/>
            <p:cNvSpPr>
              <a:spLocks noChangeShapeType="1"/>
            </p:cNvSpPr>
            <p:nvPr/>
          </p:nvSpPr>
          <p:spPr bwMode="auto">
            <a:xfrm flipV="1">
              <a:off x="699611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1" name="Line 64"/>
            <p:cNvSpPr>
              <a:spLocks noChangeShapeType="1"/>
            </p:cNvSpPr>
            <p:nvPr/>
          </p:nvSpPr>
          <p:spPr bwMode="auto">
            <a:xfrm flipV="1">
              <a:off x="716756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2" name="Line 65"/>
            <p:cNvSpPr>
              <a:spLocks noChangeShapeType="1"/>
            </p:cNvSpPr>
            <p:nvPr/>
          </p:nvSpPr>
          <p:spPr bwMode="auto">
            <a:xfrm flipV="1">
              <a:off x="734377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3" name="Line 66"/>
            <p:cNvSpPr>
              <a:spLocks noChangeShapeType="1"/>
            </p:cNvSpPr>
            <p:nvPr/>
          </p:nvSpPr>
          <p:spPr bwMode="auto">
            <a:xfrm flipV="1">
              <a:off x="751522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4" name="Line 67"/>
            <p:cNvSpPr>
              <a:spLocks noChangeShapeType="1"/>
            </p:cNvSpPr>
            <p:nvPr/>
          </p:nvSpPr>
          <p:spPr bwMode="auto">
            <a:xfrm flipV="1">
              <a:off x="769143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5" name="Line 68"/>
            <p:cNvSpPr>
              <a:spLocks noChangeShapeType="1"/>
            </p:cNvSpPr>
            <p:nvPr/>
          </p:nvSpPr>
          <p:spPr bwMode="auto">
            <a:xfrm flipV="1">
              <a:off x="786288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6" name="Line 69"/>
            <p:cNvSpPr>
              <a:spLocks noChangeShapeType="1"/>
            </p:cNvSpPr>
            <p:nvPr/>
          </p:nvSpPr>
          <p:spPr bwMode="auto">
            <a:xfrm flipV="1">
              <a:off x="80391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7" name="Line 70"/>
            <p:cNvSpPr>
              <a:spLocks noChangeShapeType="1"/>
            </p:cNvSpPr>
            <p:nvPr/>
          </p:nvSpPr>
          <p:spPr bwMode="auto">
            <a:xfrm flipV="1">
              <a:off x="82105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8" name="Line 76"/>
            <p:cNvSpPr>
              <a:spLocks noChangeShapeType="1"/>
            </p:cNvSpPr>
            <p:nvPr/>
          </p:nvSpPr>
          <p:spPr bwMode="auto">
            <a:xfrm flipV="1">
              <a:off x="44053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9" name="Line 77"/>
            <p:cNvSpPr>
              <a:spLocks noChangeShapeType="1"/>
            </p:cNvSpPr>
            <p:nvPr/>
          </p:nvSpPr>
          <p:spPr bwMode="auto">
            <a:xfrm flipV="1">
              <a:off x="45815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0" name="Line 78"/>
            <p:cNvSpPr>
              <a:spLocks noChangeShapeType="1"/>
            </p:cNvSpPr>
            <p:nvPr/>
          </p:nvSpPr>
          <p:spPr bwMode="auto">
            <a:xfrm flipV="1">
              <a:off x="47529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1" name="Line 79"/>
            <p:cNvSpPr>
              <a:spLocks noChangeShapeType="1"/>
            </p:cNvSpPr>
            <p:nvPr/>
          </p:nvSpPr>
          <p:spPr bwMode="auto">
            <a:xfrm flipV="1">
              <a:off x="49291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2" name="Line 80"/>
            <p:cNvSpPr>
              <a:spLocks noChangeShapeType="1"/>
            </p:cNvSpPr>
            <p:nvPr/>
          </p:nvSpPr>
          <p:spPr bwMode="auto">
            <a:xfrm flipV="1">
              <a:off x="51006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3" name="Line 83"/>
            <p:cNvSpPr>
              <a:spLocks noChangeShapeType="1"/>
            </p:cNvSpPr>
            <p:nvPr/>
          </p:nvSpPr>
          <p:spPr bwMode="auto">
            <a:xfrm flipH="1">
              <a:off x="8286750" y="56070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4" name="Line 84"/>
            <p:cNvSpPr>
              <a:spLocks noChangeShapeType="1"/>
            </p:cNvSpPr>
            <p:nvPr/>
          </p:nvSpPr>
          <p:spPr bwMode="auto">
            <a:xfrm flipH="1">
              <a:off x="8286750" y="1773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5" name="Line 85"/>
            <p:cNvSpPr>
              <a:spLocks noChangeShapeType="1"/>
            </p:cNvSpPr>
            <p:nvPr/>
          </p:nvSpPr>
          <p:spPr bwMode="auto">
            <a:xfrm flipH="1">
              <a:off x="8286750" y="23495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6" name="Line 86"/>
            <p:cNvSpPr>
              <a:spLocks noChangeShapeType="1"/>
            </p:cNvSpPr>
            <p:nvPr/>
          </p:nvSpPr>
          <p:spPr bwMode="auto">
            <a:xfrm flipH="1">
              <a:off x="8286750" y="29591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7" name="Line 87"/>
            <p:cNvSpPr>
              <a:spLocks noChangeShapeType="1"/>
            </p:cNvSpPr>
            <p:nvPr/>
          </p:nvSpPr>
          <p:spPr bwMode="auto">
            <a:xfrm flipH="1">
              <a:off x="8286750" y="3563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8" name="Line 88"/>
            <p:cNvSpPr>
              <a:spLocks noChangeShapeType="1"/>
            </p:cNvSpPr>
            <p:nvPr/>
          </p:nvSpPr>
          <p:spPr bwMode="auto">
            <a:xfrm flipH="1">
              <a:off x="8286750" y="6345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9" name="Line 89"/>
            <p:cNvSpPr>
              <a:spLocks noChangeShapeType="1"/>
            </p:cNvSpPr>
            <p:nvPr/>
          </p:nvSpPr>
          <p:spPr bwMode="auto">
            <a:xfrm>
              <a:off x="4233863" y="13874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0" name="Line 90"/>
            <p:cNvSpPr>
              <a:spLocks noChangeShapeType="1"/>
            </p:cNvSpPr>
            <p:nvPr/>
          </p:nvSpPr>
          <p:spPr bwMode="auto">
            <a:xfrm>
              <a:off x="4233863" y="15589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1" name="Line 91"/>
            <p:cNvSpPr>
              <a:spLocks noChangeShapeType="1"/>
            </p:cNvSpPr>
            <p:nvPr/>
          </p:nvSpPr>
          <p:spPr bwMode="auto">
            <a:xfrm>
              <a:off x="4233863" y="17399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2" name="Line 92"/>
            <p:cNvSpPr>
              <a:spLocks noChangeShapeType="1"/>
            </p:cNvSpPr>
            <p:nvPr/>
          </p:nvSpPr>
          <p:spPr bwMode="auto">
            <a:xfrm>
              <a:off x="4233863" y="19113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3" name="Line 93"/>
            <p:cNvSpPr>
              <a:spLocks noChangeShapeType="1"/>
            </p:cNvSpPr>
            <p:nvPr/>
          </p:nvSpPr>
          <p:spPr bwMode="auto">
            <a:xfrm>
              <a:off x="4233863" y="208756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4" name="Line 94"/>
            <p:cNvSpPr>
              <a:spLocks noChangeShapeType="1"/>
            </p:cNvSpPr>
            <p:nvPr/>
          </p:nvSpPr>
          <p:spPr bwMode="auto">
            <a:xfrm>
              <a:off x="4233863" y="22590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5" name="Line 95"/>
            <p:cNvSpPr>
              <a:spLocks noChangeShapeType="1"/>
            </p:cNvSpPr>
            <p:nvPr/>
          </p:nvSpPr>
          <p:spPr bwMode="auto">
            <a:xfrm>
              <a:off x="4233863" y="24304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6" name="Line 96"/>
            <p:cNvSpPr>
              <a:spLocks noChangeShapeType="1"/>
            </p:cNvSpPr>
            <p:nvPr/>
          </p:nvSpPr>
          <p:spPr bwMode="auto">
            <a:xfrm>
              <a:off x="4233863" y="26114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7" name="Line 97"/>
            <p:cNvSpPr>
              <a:spLocks noChangeShapeType="1"/>
            </p:cNvSpPr>
            <p:nvPr/>
          </p:nvSpPr>
          <p:spPr bwMode="auto">
            <a:xfrm>
              <a:off x="4233863" y="27828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8" name="Line 98"/>
            <p:cNvSpPr>
              <a:spLocks noChangeShapeType="1"/>
            </p:cNvSpPr>
            <p:nvPr/>
          </p:nvSpPr>
          <p:spPr bwMode="auto">
            <a:xfrm>
              <a:off x="4233863" y="2959100"/>
              <a:ext cx="1095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9" name="Line 99"/>
            <p:cNvSpPr>
              <a:spLocks noChangeShapeType="1"/>
            </p:cNvSpPr>
            <p:nvPr/>
          </p:nvSpPr>
          <p:spPr bwMode="auto">
            <a:xfrm>
              <a:off x="4233863" y="31305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0" name="Line 100"/>
            <p:cNvSpPr>
              <a:spLocks noChangeShapeType="1"/>
            </p:cNvSpPr>
            <p:nvPr/>
          </p:nvSpPr>
          <p:spPr bwMode="auto">
            <a:xfrm>
              <a:off x="4233863" y="33020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1" name="Line 102"/>
            <p:cNvSpPr>
              <a:spLocks noChangeShapeType="1"/>
            </p:cNvSpPr>
            <p:nvPr/>
          </p:nvSpPr>
          <p:spPr bwMode="auto">
            <a:xfrm>
              <a:off x="4233863" y="36544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2" name="Line 103"/>
            <p:cNvSpPr>
              <a:spLocks noChangeShapeType="1"/>
            </p:cNvSpPr>
            <p:nvPr/>
          </p:nvSpPr>
          <p:spPr bwMode="auto">
            <a:xfrm>
              <a:off x="4233863" y="3830638"/>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3" name="Line 104"/>
            <p:cNvSpPr>
              <a:spLocks noChangeShapeType="1"/>
            </p:cNvSpPr>
            <p:nvPr/>
          </p:nvSpPr>
          <p:spPr bwMode="auto">
            <a:xfrm>
              <a:off x="4233863" y="39973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4" name="Line 107"/>
            <p:cNvSpPr>
              <a:spLocks noChangeShapeType="1"/>
            </p:cNvSpPr>
            <p:nvPr/>
          </p:nvSpPr>
          <p:spPr bwMode="auto">
            <a:xfrm>
              <a:off x="4233863" y="45212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5" name="Line 108"/>
            <p:cNvSpPr>
              <a:spLocks noChangeShapeType="1"/>
            </p:cNvSpPr>
            <p:nvPr/>
          </p:nvSpPr>
          <p:spPr bwMode="auto">
            <a:xfrm>
              <a:off x="4233863" y="469741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6" name="Line 109"/>
            <p:cNvSpPr>
              <a:spLocks noChangeShapeType="1"/>
            </p:cNvSpPr>
            <p:nvPr/>
          </p:nvSpPr>
          <p:spPr bwMode="auto">
            <a:xfrm>
              <a:off x="4233863" y="48688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7" name="Line 110"/>
            <p:cNvSpPr>
              <a:spLocks noChangeShapeType="1"/>
            </p:cNvSpPr>
            <p:nvPr/>
          </p:nvSpPr>
          <p:spPr bwMode="auto">
            <a:xfrm>
              <a:off x="4233863" y="50403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8" name="Line 111"/>
            <p:cNvSpPr>
              <a:spLocks noChangeShapeType="1"/>
            </p:cNvSpPr>
            <p:nvPr/>
          </p:nvSpPr>
          <p:spPr bwMode="auto">
            <a:xfrm>
              <a:off x="4233863" y="52212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9" name="Line 112"/>
            <p:cNvSpPr>
              <a:spLocks noChangeShapeType="1"/>
            </p:cNvSpPr>
            <p:nvPr/>
          </p:nvSpPr>
          <p:spPr bwMode="auto">
            <a:xfrm>
              <a:off x="4233863" y="53927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0" name="Line 115"/>
            <p:cNvSpPr>
              <a:spLocks noChangeShapeType="1"/>
            </p:cNvSpPr>
            <p:nvPr/>
          </p:nvSpPr>
          <p:spPr bwMode="auto">
            <a:xfrm>
              <a:off x="4233863" y="59166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1" name="Line 116"/>
            <p:cNvSpPr>
              <a:spLocks noChangeShapeType="1"/>
            </p:cNvSpPr>
            <p:nvPr/>
          </p:nvSpPr>
          <p:spPr bwMode="auto">
            <a:xfrm>
              <a:off x="4233863" y="60975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2" name="Line 117"/>
            <p:cNvSpPr>
              <a:spLocks noChangeShapeType="1"/>
            </p:cNvSpPr>
            <p:nvPr/>
          </p:nvSpPr>
          <p:spPr bwMode="auto">
            <a:xfrm>
              <a:off x="4233863" y="62690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3" name="Text Box 118"/>
            <p:cNvSpPr txBox="1">
              <a:spLocks noChangeArrowheads="1"/>
            </p:cNvSpPr>
            <p:nvPr/>
          </p:nvSpPr>
          <p:spPr bwMode="auto">
            <a:xfrm>
              <a:off x="3905190" y="1031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0</a:t>
              </a:r>
            </a:p>
          </p:txBody>
        </p:sp>
        <p:sp>
          <p:nvSpPr>
            <p:cNvPr id="244" name="Text Box 119"/>
            <p:cNvSpPr txBox="1">
              <a:spLocks noChangeArrowheads="1"/>
            </p:cNvSpPr>
            <p:nvPr/>
          </p:nvSpPr>
          <p:spPr bwMode="auto">
            <a:xfrm>
              <a:off x="3905190" y="1920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5</a:t>
              </a:r>
            </a:p>
          </p:txBody>
        </p:sp>
        <p:sp>
          <p:nvSpPr>
            <p:cNvPr id="245" name="Text Box 120"/>
            <p:cNvSpPr txBox="1">
              <a:spLocks noChangeArrowheads="1"/>
            </p:cNvSpPr>
            <p:nvPr/>
          </p:nvSpPr>
          <p:spPr bwMode="auto">
            <a:xfrm>
              <a:off x="3779838" y="27971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10</a:t>
              </a:r>
            </a:p>
          </p:txBody>
        </p:sp>
        <p:sp>
          <p:nvSpPr>
            <p:cNvPr id="246" name="Text Box 121"/>
            <p:cNvSpPr txBox="1">
              <a:spLocks noChangeArrowheads="1"/>
            </p:cNvSpPr>
            <p:nvPr/>
          </p:nvSpPr>
          <p:spPr bwMode="auto">
            <a:xfrm>
              <a:off x="3779838" y="36734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15</a:t>
              </a:r>
            </a:p>
          </p:txBody>
        </p:sp>
        <p:sp>
          <p:nvSpPr>
            <p:cNvPr id="247" name="Text Box 122"/>
            <p:cNvSpPr txBox="1">
              <a:spLocks noChangeArrowheads="1"/>
            </p:cNvSpPr>
            <p:nvPr/>
          </p:nvSpPr>
          <p:spPr bwMode="auto">
            <a:xfrm>
              <a:off x="3788171" y="4524375"/>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a:t>
              </a:r>
            </a:p>
          </p:txBody>
        </p:sp>
        <p:sp>
          <p:nvSpPr>
            <p:cNvPr id="248" name="Text Box 123"/>
            <p:cNvSpPr txBox="1">
              <a:spLocks noChangeArrowheads="1"/>
            </p:cNvSpPr>
            <p:nvPr/>
          </p:nvSpPr>
          <p:spPr bwMode="auto">
            <a:xfrm>
              <a:off x="3788171" y="5422900"/>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25</a:t>
              </a:r>
            </a:p>
          </p:txBody>
        </p:sp>
        <p:sp>
          <p:nvSpPr>
            <p:cNvPr id="249" name="Text Box 124"/>
            <p:cNvSpPr txBox="1">
              <a:spLocks noChangeArrowheads="1"/>
            </p:cNvSpPr>
            <p:nvPr/>
          </p:nvSpPr>
          <p:spPr bwMode="auto">
            <a:xfrm>
              <a:off x="3788171" y="6237288"/>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30</a:t>
              </a:r>
            </a:p>
          </p:txBody>
        </p:sp>
        <p:sp>
          <p:nvSpPr>
            <p:cNvPr id="250" name="Text Box 125"/>
            <p:cNvSpPr txBox="1">
              <a:spLocks noChangeArrowheads="1"/>
            </p:cNvSpPr>
            <p:nvPr/>
          </p:nvSpPr>
          <p:spPr bwMode="auto">
            <a:xfrm rot="16200000">
              <a:off x="2659637" y="3679974"/>
              <a:ext cx="2008627"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Pressure (GPa)</a:t>
              </a:r>
            </a:p>
          </p:txBody>
        </p:sp>
        <p:sp>
          <p:nvSpPr>
            <p:cNvPr id="251" name="Text Box 126"/>
            <p:cNvSpPr txBox="1">
              <a:spLocks noChangeArrowheads="1"/>
            </p:cNvSpPr>
            <p:nvPr/>
          </p:nvSpPr>
          <p:spPr bwMode="auto">
            <a:xfrm>
              <a:off x="5513434" y="330200"/>
              <a:ext cx="2312941"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Temperature (°C)</a:t>
              </a:r>
            </a:p>
          </p:txBody>
        </p:sp>
        <p:sp>
          <p:nvSpPr>
            <p:cNvPr id="252" name="Text Box 127"/>
            <p:cNvSpPr txBox="1">
              <a:spLocks noChangeArrowheads="1"/>
            </p:cNvSpPr>
            <p:nvPr/>
          </p:nvSpPr>
          <p:spPr bwMode="auto">
            <a:xfrm>
              <a:off x="39351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1400</a:t>
              </a:r>
            </a:p>
          </p:txBody>
        </p:sp>
        <p:sp>
          <p:nvSpPr>
            <p:cNvPr id="253" name="Text Box 128"/>
            <p:cNvSpPr txBox="1">
              <a:spLocks noChangeArrowheads="1"/>
            </p:cNvSpPr>
            <p:nvPr/>
          </p:nvSpPr>
          <p:spPr bwMode="auto">
            <a:xfrm>
              <a:off x="46209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1600</a:t>
              </a:r>
            </a:p>
          </p:txBody>
        </p:sp>
        <p:sp>
          <p:nvSpPr>
            <p:cNvPr id="254" name="Text Box 129"/>
            <p:cNvSpPr txBox="1">
              <a:spLocks noChangeArrowheads="1"/>
            </p:cNvSpPr>
            <p:nvPr/>
          </p:nvSpPr>
          <p:spPr bwMode="auto">
            <a:xfrm>
              <a:off x="52940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1800</a:t>
              </a:r>
            </a:p>
          </p:txBody>
        </p:sp>
        <p:sp>
          <p:nvSpPr>
            <p:cNvPr id="255" name="Text Box 130"/>
            <p:cNvSpPr txBox="1">
              <a:spLocks noChangeArrowheads="1"/>
            </p:cNvSpPr>
            <p:nvPr/>
          </p:nvSpPr>
          <p:spPr bwMode="auto">
            <a:xfrm>
              <a:off x="60052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2000</a:t>
              </a:r>
            </a:p>
          </p:txBody>
        </p:sp>
        <p:sp>
          <p:nvSpPr>
            <p:cNvPr id="256" name="Text Box 131"/>
            <p:cNvSpPr txBox="1">
              <a:spLocks noChangeArrowheads="1"/>
            </p:cNvSpPr>
            <p:nvPr/>
          </p:nvSpPr>
          <p:spPr bwMode="auto">
            <a:xfrm>
              <a:off x="67164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2200</a:t>
              </a:r>
            </a:p>
          </p:txBody>
        </p:sp>
        <p:sp>
          <p:nvSpPr>
            <p:cNvPr id="257" name="Text Box 132"/>
            <p:cNvSpPr txBox="1">
              <a:spLocks noChangeArrowheads="1"/>
            </p:cNvSpPr>
            <p:nvPr/>
          </p:nvSpPr>
          <p:spPr bwMode="auto">
            <a:xfrm>
              <a:off x="74371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2400</a:t>
              </a:r>
            </a:p>
          </p:txBody>
        </p:sp>
        <p:sp>
          <p:nvSpPr>
            <p:cNvPr id="258" name="Text Box 133"/>
            <p:cNvSpPr txBox="1">
              <a:spLocks noChangeArrowheads="1"/>
            </p:cNvSpPr>
            <p:nvPr/>
          </p:nvSpPr>
          <p:spPr bwMode="auto">
            <a:xfrm>
              <a:off x="81356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2600</a:t>
              </a:r>
            </a:p>
          </p:txBody>
        </p:sp>
        <p:sp>
          <p:nvSpPr>
            <p:cNvPr id="259" name="Text Box 135"/>
            <p:cNvSpPr txBox="1">
              <a:spLocks noChangeArrowheads="1"/>
            </p:cNvSpPr>
            <p:nvPr/>
          </p:nvSpPr>
          <p:spPr bwMode="auto">
            <a:xfrm>
              <a:off x="8404225" y="15906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100</a:t>
              </a:r>
            </a:p>
          </p:txBody>
        </p:sp>
        <p:sp>
          <p:nvSpPr>
            <p:cNvPr id="260" name="Text Box 136"/>
            <p:cNvSpPr txBox="1">
              <a:spLocks noChangeArrowheads="1"/>
            </p:cNvSpPr>
            <p:nvPr/>
          </p:nvSpPr>
          <p:spPr bwMode="auto">
            <a:xfrm>
              <a:off x="8404225" y="21494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200</a:t>
              </a:r>
            </a:p>
          </p:txBody>
        </p:sp>
        <p:sp>
          <p:nvSpPr>
            <p:cNvPr id="261" name="Text Box 137"/>
            <p:cNvSpPr txBox="1">
              <a:spLocks noChangeArrowheads="1"/>
            </p:cNvSpPr>
            <p:nvPr/>
          </p:nvSpPr>
          <p:spPr bwMode="auto">
            <a:xfrm>
              <a:off x="8404225" y="27590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300</a:t>
              </a:r>
            </a:p>
          </p:txBody>
        </p:sp>
        <p:sp>
          <p:nvSpPr>
            <p:cNvPr id="262" name="Text Box 138"/>
            <p:cNvSpPr txBox="1">
              <a:spLocks noChangeArrowheads="1"/>
            </p:cNvSpPr>
            <p:nvPr/>
          </p:nvSpPr>
          <p:spPr bwMode="auto">
            <a:xfrm>
              <a:off x="8404225" y="46767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600</a:t>
              </a:r>
            </a:p>
          </p:txBody>
        </p:sp>
        <p:sp>
          <p:nvSpPr>
            <p:cNvPr id="263" name="Text Box 139"/>
            <p:cNvSpPr txBox="1">
              <a:spLocks noChangeArrowheads="1"/>
            </p:cNvSpPr>
            <p:nvPr/>
          </p:nvSpPr>
          <p:spPr bwMode="auto">
            <a:xfrm>
              <a:off x="8404225" y="5422900"/>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700</a:t>
              </a:r>
            </a:p>
          </p:txBody>
        </p:sp>
        <p:sp>
          <p:nvSpPr>
            <p:cNvPr id="264" name="Text Box 140"/>
            <p:cNvSpPr txBox="1">
              <a:spLocks noChangeArrowheads="1"/>
            </p:cNvSpPr>
            <p:nvPr/>
          </p:nvSpPr>
          <p:spPr bwMode="auto">
            <a:xfrm>
              <a:off x="8404225" y="6135688"/>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800</a:t>
              </a:r>
            </a:p>
          </p:txBody>
        </p:sp>
        <p:sp>
          <p:nvSpPr>
            <p:cNvPr id="265" name="Text Box 141"/>
            <p:cNvSpPr txBox="1">
              <a:spLocks noChangeArrowheads="1"/>
            </p:cNvSpPr>
            <p:nvPr/>
          </p:nvSpPr>
          <p:spPr bwMode="auto">
            <a:xfrm rot="5400000">
              <a:off x="7852520" y="3674419"/>
              <a:ext cx="1592359"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Depth (km)</a:t>
              </a:r>
            </a:p>
          </p:txBody>
        </p:sp>
        <p:sp>
          <p:nvSpPr>
            <p:cNvPr id="266" name="Line 142"/>
            <p:cNvSpPr>
              <a:spLocks noChangeShapeType="1"/>
            </p:cNvSpPr>
            <p:nvPr/>
          </p:nvSpPr>
          <p:spPr bwMode="auto">
            <a:xfrm flipH="1">
              <a:off x="8286750" y="4198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7" name="Line 143"/>
            <p:cNvSpPr>
              <a:spLocks noChangeShapeType="1"/>
            </p:cNvSpPr>
            <p:nvPr/>
          </p:nvSpPr>
          <p:spPr bwMode="auto">
            <a:xfrm flipH="1">
              <a:off x="8286750" y="48593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268" name="AutoShape 146"/>
            <p:cNvCxnSpPr>
              <a:cxnSpLocks noChangeShapeType="1"/>
              <a:stCxn id="165" idx="1"/>
              <a:endCxn id="165" idx="1"/>
            </p:cNvCxnSpPr>
            <p:nvPr/>
          </p:nvCxnSpPr>
          <p:spPr bwMode="auto">
            <a:xfrm rot="10800000" flipH="1" flipV="1">
              <a:off x="4210050" y="3810000"/>
              <a:ext cx="1588" cy="1588"/>
            </a:xfrm>
            <a:prstGeom prst="bentConnector3">
              <a:avLst>
                <a:gd name="adj1" fmla="val -13200005"/>
              </a:avLst>
            </a:prstGeom>
            <a:noFill/>
            <a:ln w="9525">
              <a:noFill/>
              <a:miter lim="800000"/>
              <a:headEnd/>
              <a:tailEnd type="triangle" w="med" len="med"/>
            </a:ln>
          </p:spPr>
        </p:cxnSp>
        <p:cxnSp>
          <p:nvCxnSpPr>
            <p:cNvPr id="269" name="AutoShape 147"/>
            <p:cNvCxnSpPr>
              <a:cxnSpLocks noChangeShapeType="1"/>
              <a:stCxn id="165" idx="2"/>
              <a:endCxn id="165" idx="2"/>
            </p:cNvCxnSpPr>
            <p:nvPr/>
          </p:nvCxnSpPr>
          <p:spPr bwMode="auto">
            <a:xfrm rot="16200000" flipH="1">
              <a:off x="6318250" y="6445250"/>
              <a:ext cx="1588" cy="1588"/>
            </a:xfrm>
            <a:prstGeom prst="bentConnector3">
              <a:avLst>
                <a:gd name="adj1" fmla="val 13200005"/>
              </a:avLst>
            </a:prstGeom>
            <a:noFill/>
            <a:ln w="9525">
              <a:noFill/>
              <a:miter lim="800000"/>
              <a:headEnd/>
              <a:tailEnd type="triangle" w="med" len="med"/>
            </a:ln>
          </p:spPr>
        </p:cxnSp>
        <p:cxnSp>
          <p:nvCxnSpPr>
            <p:cNvPr id="270" name="AutoShape 150"/>
            <p:cNvCxnSpPr>
              <a:cxnSpLocks noChangeShapeType="1"/>
              <a:stCxn id="165" idx="1"/>
              <a:endCxn id="165" idx="1"/>
            </p:cNvCxnSpPr>
            <p:nvPr/>
          </p:nvCxnSpPr>
          <p:spPr bwMode="auto">
            <a:xfrm rot="10800000" flipH="1" flipV="1">
              <a:off x="4210050" y="3810000"/>
              <a:ext cx="1588" cy="1588"/>
            </a:xfrm>
            <a:prstGeom prst="curvedConnector3">
              <a:avLst>
                <a:gd name="adj1" fmla="val -13200005"/>
              </a:avLst>
            </a:prstGeom>
            <a:noFill/>
            <a:ln w="9525">
              <a:noFill/>
              <a:round/>
              <a:headEnd/>
              <a:tailEnd/>
            </a:ln>
          </p:spPr>
        </p:cxnSp>
        <p:cxnSp>
          <p:nvCxnSpPr>
            <p:cNvPr id="271" name="AutoShape 151"/>
            <p:cNvCxnSpPr>
              <a:cxnSpLocks noChangeShapeType="1"/>
              <a:stCxn id="165" idx="1"/>
              <a:endCxn id="165" idx="1"/>
            </p:cNvCxnSpPr>
            <p:nvPr/>
          </p:nvCxnSpPr>
          <p:spPr bwMode="auto">
            <a:xfrm rot="10800000" flipH="1" flipV="1">
              <a:off x="4210050" y="3810000"/>
              <a:ext cx="1588" cy="1588"/>
            </a:xfrm>
            <a:prstGeom prst="curvedConnector3">
              <a:avLst>
                <a:gd name="adj1" fmla="val -13200005"/>
              </a:avLst>
            </a:prstGeom>
            <a:noFill/>
            <a:ln w="9525">
              <a:noFill/>
              <a:round/>
              <a:headEnd/>
              <a:tailEnd type="triangle" w="med" len="med"/>
            </a:ln>
          </p:spPr>
        </p:cxnSp>
        <p:sp>
          <p:nvSpPr>
            <p:cNvPr id="272" name="Oval 158"/>
            <p:cNvSpPr>
              <a:spLocks noChangeArrowheads="1"/>
            </p:cNvSpPr>
            <p:nvPr/>
          </p:nvSpPr>
          <p:spPr bwMode="auto">
            <a:xfrm>
              <a:off x="5133975" y="4752975"/>
              <a:ext cx="247650" cy="344488"/>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78" name="Text Box 164"/>
            <p:cNvSpPr txBox="1">
              <a:spLocks noChangeArrowheads="1"/>
            </p:cNvSpPr>
            <p:nvPr/>
          </p:nvSpPr>
          <p:spPr bwMode="auto">
            <a:xfrm>
              <a:off x="8331200" y="5067300"/>
              <a:ext cx="651140" cy="461665"/>
            </a:xfrm>
            <a:prstGeom prst="rect">
              <a:avLst/>
            </a:prstGeom>
            <a:noFill/>
            <a:ln w="9525" algn="ctr">
              <a:noFill/>
              <a:miter lim="800000"/>
              <a:headEnd/>
              <a:tailEnd/>
            </a:ln>
            <a:effectLst/>
          </p:spPr>
          <p:txBody>
            <a:bodyPr wrap="none">
              <a:spAutoFit/>
            </a:bodyPr>
            <a:lstStyle/>
            <a:p>
              <a:pPr>
                <a:defRPr/>
              </a:pPr>
              <a:r>
                <a:rPr lang="en-GB" sz="2400" i="1">
                  <a:solidFill>
                    <a:srgbClr val="FF0000"/>
                  </a:solidFill>
                  <a:effectLst>
                    <a:outerShdw blurRad="38100" dist="38100" dir="2700000" algn="tl">
                      <a:srgbClr val="000000"/>
                    </a:outerShdw>
                  </a:effectLst>
                  <a:latin typeface="Calibri" pitchFamily="34" charset="0"/>
                </a:rPr>
                <a:t>670</a:t>
              </a:r>
            </a:p>
          </p:txBody>
        </p:sp>
        <p:sp>
          <p:nvSpPr>
            <p:cNvPr id="279" name="Rectangle 165"/>
            <p:cNvSpPr>
              <a:spLocks noChangeArrowheads="1"/>
            </p:cNvSpPr>
            <p:nvPr/>
          </p:nvSpPr>
          <p:spPr bwMode="auto">
            <a:xfrm>
              <a:off x="4248150" y="5191125"/>
              <a:ext cx="4140274" cy="336550"/>
            </a:xfrm>
            <a:prstGeom prst="rect">
              <a:avLst/>
            </a:prstGeom>
            <a:solidFill>
              <a:srgbClr val="0033CC">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283" name="Freeform 156"/>
          <p:cNvSpPr>
            <a:spLocks/>
          </p:cNvSpPr>
          <p:nvPr/>
        </p:nvSpPr>
        <p:spPr bwMode="auto">
          <a:xfrm>
            <a:off x="4967288" y="5091113"/>
            <a:ext cx="295275" cy="304800"/>
          </a:xfrm>
          <a:custGeom>
            <a:avLst/>
            <a:gdLst/>
            <a:ahLst/>
            <a:cxnLst>
              <a:cxn ang="0">
                <a:pos x="186" y="0"/>
              </a:cxn>
              <a:cxn ang="0">
                <a:pos x="186" y="79"/>
              </a:cxn>
              <a:cxn ang="0">
                <a:pos x="0" y="79"/>
              </a:cxn>
              <a:cxn ang="0">
                <a:pos x="0" y="219"/>
              </a:cxn>
            </a:cxnLst>
            <a:rect l="0" t="0" r="r" b="b"/>
            <a:pathLst>
              <a:path w="186" h="219">
                <a:moveTo>
                  <a:pt x="186" y="0"/>
                </a:moveTo>
                <a:lnTo>
                  <a:pt x="186" y="79"/>
                </a:lnTo>
                <a:lnTo>
                  <a:pt x="0" y="79"/>
                </a:lnTo>
                <a:lnTo>
                  <a:pt x="0" y="219"/>
                </a:lnTo>
              </a:path>
            </a:pathLst>
          </a:custGeom>
          <a:noFill/>
          <a:ln w="28575" cap="flat" cmpd="sng">
            <a:solidFill>
              <a:schemeClr val="bg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84" name="Freeform 157"/>
          <p:cNvSpPr>
            <a:spLocks/>
          </p:cNvSpPr>
          <p:nvPr/>
        </p:nvSpPr>
        <p:spPr bwMode="auto">
          <a:xfrm>
            <a:off x="5262563" y="5103813"/>
            <a:ext cx="338137" cy="192088"/>
          </a:xfrm>
          <a:custGeom>
            <a:avLst/>
            <a:gdLst/>
            <a:ahLst/>
            <a:cxnLst>
              <a:cxn ang="0">
                <a:pos x="0" y="0"/>
              </a:cxn>
              <a:cxn ang="0">
                <a:pos x="0" y="73"/>
              </a:cxn>
              <a:cxn ang="0">
                <a:pos x="213" y="73"/>
              </a:cxn>
              <a:cxn ang="0">
                <a:pos x="213" y="144"/>
              </a:cxn>
            </a:cxnLst>
            <a:rect l="0" t="0" r="r" b="b"/>
            <a:pathLst>
              <a:path w="213" h="144">
                <a:moveTo>
                  <a:pt x="0" y="0"/>
                </a:moveTo>
                <a:lnTo>
                  <a:pt x="0" y="73"/>
                </a:lnTo>
                <a:lnTo>
                  <a:pt x="213" y="73"/>
                </a:lnTo>
                <a:lnTo>
                  <a:pt x="213" y="144"/>
                </a:lnTo>
              </a:path>
            </a:pathLst>
          </a:custGeom>
          <a:noFill/>
          <a:ln w="28575" cap="flat" cmpd="sng">
            <a:solidFill>
              <a:schemeClr val="bg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42" name="Text Box 6"/>
          <p:cNvSpPr txBox="1">
            <a:spLocks noChangeArrowheads="1"/>
          </p:cNvSpPr>
          <p:nvPr/>
        </p:nvSpPr>
        <p:spPr bwMode="auto">
          <a:xfrm>
            <a:off x="610394" y="6322080"/>
            <a:ext cx="2752725" cy="52322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latin typeface="Calibri" pitchFamily="34" charset="0"/>
              </a:rPr>
              <a:t>Herzberg and Zhang, 1996 (J </a:t>
            </a:r>
            <a:r>
              <a:rPr lang="en-GB" sz="1400" dirty="0" err="1">
                <a:solidFill>
                  <a:schemeClr val="bg1"/>
                </a:solidFill>
                <a:effectLst/>
                <a:latin typeface="Calibri" pitchFamily="34" charset="0"/>
              </a:rPr>
              <a:t>Geophys</a:t>
            </a:r>
            <a:r>
              <a:rPr lang="en-GB" sz="1400" dirty="0">
                <a:solidFill>
                  <a:schemeClr val="bg1"/>
                </a:solidFill>
                <a:effectLst/>
                <a:latin typeface="Calibri" pitchFamily="34" charset="0"/>
              </a:rPr>
              <a:t>. Res., 101, 8271-8295)</a:t>
            </a:r>
            <a:endParaRPr lang="en-GB" sz="2000" dirty="0">
              <a:solidFill>
                <a:schemeClr val="bg1"/>
              </a:solidFill>
              <a:effectLst/>
              <a:latin typeface="Calibri" pitchFamily="34" charset="0"/>
            </a:endParaRPr>
          </a:p>
        </p:txBody>
      </p:sp>
      <p:sp>
        <p:nvSpPr>
          <p:cNvPr id="281" name="Oval 160"/>
          <p:cNvSpPr>
            <a:spLocks noChangeArrowheads="1"/>
          </p:cNvSpPr>
          <p:nvPr/>
        </p:nvSpPr>
        <p:spPr bwMode="auto">
          <a:xfrm rot="4804240">
            <a:off x="4833145" y="5262234"/>
            <a:ext cx="303212" cy="538820"/>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82" name="Oval 161"/>
          <p:cNvSpPr>
            <a:spLocks noChangeArrowheads="1"/>
          </p:cNvSpPr>
          <p:nvPr/>
        </p:nvSpPr>
        <p:spPr bwMode="auto">
          <a:xfrm rot="4804240">
            <a:off x="5427663" y="5216525"/>
            <a:ext cx="293688" cy="427037"/>
          </a:xfrm>
          <a:prstGeom prst="ellipse">
            <a:avLst/>
          </a:prstGeom>
          <a:noFill/>
          <a:ln w="38100" algn="ctr">
            <a:solidFill>
              <a:schemeClr val="bg1"/>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73" name="Text Box 3"/>
          <p:cNvSpPr txBox="1">
            <a:spLocks noChangeArrowheads="1"/>
          </p:cNvSpPr>
          <p:nvPr/>
        </p:nvSpPr>
        <p:spPr bwMode="auto">
          <a:xfrm>
            <a:off x="107504" y="265113"/>
            <a:ext cx="3292921" cy="181588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Top 800 km of pyrolitic mantle hypothetical mineral assemblage.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9414"/>
                                        </p:tgtEl>
                                        <p:attrNameLst>
                                          <p:attrName>style.visibility</p:attrName>
                                        </p:attrNameLst>
                                      </p:cBhvr>
                                      <p:to>
                                        <p:strVal val="visible"/>
                                      </p:to>
                                    </p:set>
                                    <p:animEffect transition="in" filter="fade">
                                      <p:cBhvr>
                                        <p:cTn id="7" dur="500"/>
                                        <p:tgtEl>
                                          <p:spTgt spid="949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41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pic>
        <p:nvPicPr>
          <p:cNvPr id="2" name="Immagine 1"/>
          <p:cNvPicPr>
            <a:picLocks noChangeAspect="1"/>
          </p:cNvPicPr>
          <p:nvPr/>
        </p:nvPicPr>
        <p:blipFill rotWithShape="1">
          <a:blip r:embed="rId3" cstate="print"/>
          <a:srcRect l="1167" r="5105"/>
          <a:stretch/>
        </p:blipFill>
        <p:spPr>
          <a:xfrm>
            <a:off x="2603500" y="1694941"/>
            <a:ext cx="6527800" cy="5163059"/>
          </a:xfrm>
          <a:prstGeom prst="rect">
            <a:avLst/>
          </a:prstGeom>
        </p:spPr>
      </p:pic>
      <p:sp>
        <p:nvSpPr>
          <p:cNvPr id="12" name="CasellaDiTesto 11"/>
          <p:cNvSpPr txBox="1">
            <a:spLocks noChangeArrowheads="1"/>
          </p:cNvSpPr>
          <p:nvPr/>
        </p:nvSpPr>
        <p:spPr bwMode="auto">
          <a:xfrm>
            <a:off x="342900" y="5926150"/>
            <a:ext cx="2179330"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rPr>
              <a:t>Riguzzi</a:t>
            </a:r>
            <a:r>
              <a:rPr lang="en-GB" dirty="0">
                <a:solidFill>
                  <a:schemeClr val="bg1"/>
                </a:solidFill>
                <a:latin typeface="Calibri" pitchFamily="34" charset="0"/>
              </a:rPr>
              <a:t> et al. (2010) Tectonophysics, 484, 60-73</a:t>
            </a:r>
          </a:p>
        </p:txBody>
      </p:sp>
      <p:sp>
        <p:nvSpPr>
          <p:cNvPr id="13" name="CasellaDiTesto 12"/>
          <p:cNvSpPr txBox="1">
            <a:spLocks noChangeArrowheads="1"/>
          </p:cNvSpPr>
          <p:nvPr/>
        </p:nvSpPr>
        <p:spPr bwMode="auto">
          <a:xfrm>
            <a:off x="-50800" y="2241550"/>
            <a:ext cx="2692400" cy="1200329"/>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The entire upper mantle down to the Transition Zone?</a:t>
            </a:r>
          </a:p>
        </p:txBody>
      </p:sp>
      <p:sp>
        <p:nvSpPr>
          <p:cNvPr id="8" name="CasellaDiTesto 7"/>
          <p:cNvSpPr txBox="1">
            <a:spLocks noChangeArrowheads="1"/>
          </p:cNvSpPr>
          <p:nvPr/>
        </p:nvSpPr>
        <p:spPr bwMode="auto">
          <a:xfrm>
            <a:off x="127000" y="3765550"/>
            <a:ext cx="2336800" cy="1200329"/>
          </a:xfrm>
          <a:prstGeom prst="rect">
            <a:avLst/>
          </a:prstGeom>
          <a:noFill/>
          <a:ln w="9525">
            <a:noFill/>
            <a:miter lim="800000"/>
            <a:headEnd/>
            <a:tailEnd/>
          </a:ln>
        </p:spPr>
        <p:txBody>
          <a:bodyPr wrap="square">
            <a:spAutoFit/>
          </a:bodyPr>
          <a:lstStyle/>
          <a:p>
            <a:pPr algn="ctr"/>
            <a:r>
              <a:rPr lang="en-GB" sz="2400" dirty="0">
                <a:solidFill>
                  <a:schemeClr val="bg1"/>
                </a:solidFill>
                <a:latin typeface="Calibri" pitchFamily="34" charset="0"/>
              </a:rPr>
              <a:t>Is the LVZ different from asthenosphere?</a:t>
            </a:r>
          </a:p>
        </p:txBody>
      </p:sp>
    </p:spTree>
    <p:extLst>
      <p:ext uri="{BB962C8B-B14F-4D97-AF65-F5344CB8AC3E}">
        <p14:creationId xmlns:p14="http://schemas.microsoft.com/office/powerpoint/2010/main" val="2006256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9" name="Text Box 4"/>
          <p:cNvSpPr txBox="1">
            <a:spLocks noChangeArrowheads="1"/>
          </p:cNvSpPr>
          <p:nvPr/>
        </p:nvSpPr>
        <p:spPr bwMode="auto">
          <a:xfrm>
            <a:off x="342900" y="566228"/>
            <a:ext cx="8458200" cy="1077913"/>
          </a:xfrm>
          <a:prstGeom prst="rect">
            <a:avLst/>
          </a:prstGeom>
          <a:noFill/>
          <a:ln w="9525">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The term </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Asthenosphere</a:t>
            </a:r>
            <a:r>
              <a:rPr lang="en-GB" altLang="it-IT" sz="3200" dirty="0">
                <a:solidFill>
                  <a:schemeClr val="bg1"/>
                </a:solidFill>
                <a:effectLst>
                  <a:outerShdw blurRad="38100" dist="38100" dir="2700000" algn="tl">
                    <a:srgbClr val="000000"/>
                  </a:outerShdw>
                </a:effectLst>
                <a:latin typeface="Calibri" pitchFamily="34" charset="0"/>
                <a:ea typeface="ＭＳ Ｐゴシック" pitchFamily="34" charset="-128"/>
              </a:rPr>
              <a:t>”</a:t>
            </a:r>
            <a:r>
              <a:rPr lang="en-GB" sz="3200" dirty="0">
                <a:solidFill>
                  <a:schemeClr val="bg1"/>
                </a:solidFill>
                <a:effectLst>
                  <a:outerShdw blurRad="38100" dist="38100" dir="2700000" algn="tl">
                    <a:srgbClr val="000000"/>
                  </a:outerShdw>
                </a:effectLst>
                <a:latin typeface="Calibri" pitchFamily="34" charset="0"/>
                <a:ea typeface="ＭＳ Ｐゴシック" pitchFamily="34" charset="-128"/>
              </a:rPr>
              <a:t> is rather cloudy and poorly defined. </a:t>
            </a:r>
            <a:endParaRPr lang="en-GB" sz="2800" dirty="0">
              <a:solidFill>
                <a:schemeClr val="bg1"/>
              </a:solidFill>
              <a:effectLst>
                <a:outerShdw blurRad="38100" dist="38100" dir="2700000" algn="tl">
                  <a:srgbClr val="000000"/>
                </a:outerShdw>
              </a:effectLst>
              <a:latin typeface="Calibri" pitchFamily="34" charset="0"/>
              <a:ea typeface="ＭＳ Ｐゴシック" pitchFamily="34" charset="-128"/>
            </a:endParaRPr>
          </a:p>
        </p:txBody>
      </p:sp>
      <p:sp>
        <p:nvSpPr>
          <p:cNvPr id="40" name="Text Box 4"/>
          <p:cNvSpPr txBox="1">
            <a:spLocks noChangeArrowheads="1"/>
          </p:cNvSpPr>
          <p:nvPr/>
        </p:nvSpPr>
        <p:spPr bwMode="auto">
          <a:xfrm>
            <a:off x="4433888" y="1001203"/>
            <a:ext cx="4710112" cy="693738"/>
          </a:xfrm>
          <a:prstGeom prst="rect">
            <a:avLst/>
          </a:prstGeom>
          <a:noFill/>
          <a:ln w="9525">
            <a:noFill/>
            <a:miter lim="800000"/>
            <a:headEnd/>
            <a:tailEnd/>
          </a:ln>
          <a:effectLst/>
        </p:spPr>
        <p:txBody>
          <a:bodyPr>
            <a:spAutoFit/>
          </a:bodyPr>
          <a:lstStyle/>
          <a:p>
            <a:pPr>
              <a:defRPr/>
            </a:pPr>
            <a:endParaRPr lang="en-GB" sz="300">
              <a:solidFill>
                <a:schemeClr val="bg1"/>
              </a:solidFill>
              <a:effectLst>
                <a:outerShdw blurRad="38100" dist="38100" dir="2700000" algn="tl">
                  <a:srgbClr val="000000"/>
                </a:outerShdw>
              </a:effectLst>
              <a:latin typeface="Calibri" pitchFamily="34" charset="0"/>
            </a:endParaRPr>
          </a:p>
          <a:p>
            <a:pPr>
              <a:defRPr/>
            </a:pPr>
            <a:r>
              <a:rPr lang="en-GB" sz="3600">
                <a:solidFill>
                  <a:srgbClr val="FFFF00"/>
                </a:solidFill>
                <a:effectLst>
                  <a:outerShdw blurRad="38100" dist="38100" dir="2700000" algn="tl">
                    <a:srgbClr val="000000"/>
                  </a:outerShdw>
                </a:effectLst>
                <a:latin typeface="Calibri" pitchFamily="34" charset="0"/>
              </a:rPr>
              <a:t>Is asthenosphere...</a:t>
            </a:r>
            <a:endParaRPr lang="en-GB" sz="3600">
              <a:solidFill>
                <a:schemeClr val="bg1"/>
              </a:solidFill>
              <a:effectLst>
                <a:outerShdw blurRad="38100" dist="38100" dir="2700000" algn="tl">
                  <a:srgbClr val="000000"/>
                </a:outerShdw>
              </a:effectLst>
              <a:latin typeface="Calibri" pitchFamily="34" charset="0"/>
            </a:endParaRPr>
          </a:p>
        </p:txBody>
      </p:sp>
      <p:sp>
        <p:nvSpPr>
          <p:cNvPr id="12" name="CasellaDiTesto 11"/>
          <p:cNvSpPr txBox="1">
            <a:spLocks noChangeArrowheads="1"/>
          </p:cNvSpPr>
          <p:nvPr/>
        </p:nvSpPr>
        <p:spPr bwMode="auto">
          <a:xfrm>
            <a:off x="342900" y="5926150"/>
            <a:ext cx="2179330" cy="923330"/>
          </a:xfrm>
          <a:prstGeom prst="rect">
            <a:avLst/>
          </a:prstGeom>
          <a:noFill/>
          <a:ln w="9525">
            <a:noFill/>
            <a:miter lim="800000"/>
            <a:headEnd/>
            <a:tailEnd/>
          </a:ln>
        </p:spPr>
        <p:txBody>
          <a:bodyPr wrap="square">
            <a:spAutoFit/>
          </a:bodyPr>
          <a:lstStyle/>
          <a:p>
            <a:r>
              <a:rPr lang="en-GB" dirty="0" err="1">
                <a:solidFill>
                  <a:schemeClr val="bg1"/>
                </a:solidFill>
                <a:latin typeface="Calibri" pitchFamily="34" charset="0"/>
              </a:rPr>
              <a:t>Riguzzi</a:t>
            </a:r>
            <a:r>
              <a:rPr lang="en-GB" dirty="0">
                <a:solidFill>
                  <a:schemeClr val="bg1"/>
                </a:solidFill>
                <a:latin typeface="Calibri" pitchFamily="34" charset="0"/>
              </a:rPr>
              <a:t> et al. (2010) Tectonophysics, 484, 60-73</a:t>
            </a:r>
          </a:p>
        </p:txBody>
      </p:sp>
      <p:sp>
        <p:nvSpPr>
          <p:cNvPr id="13" name="CasellaDiTesto 12"/>
          <p:cNvSpPr txBox="1">
            <a:spLocks noChangeArrowheads="1"/>
          </p:cNvSpPr>
          <p:nvPr/>
        </p:nvSpPr>
        <p:spPr bwMode="auto">
          <a:xfrm>
            <a:off x="-50801" y="2241550"/>
            <a:ext cx="3714365" cy="1077218"/>
          </a:xfrm>
          <a:prstGeom prst="rect">
            <a:avLst/>
          </a:prstGeom>
          <a:noFill/>
          <a:ln w="9525">
            <a:noFill/>
            <a:miter lim="800000"/>
            <a:headEnd/>
            <a:tailEnd/>
          </a:ln>
        </p:spPr>
        <p:txBody>
          <a:bodyPr wrap="square">
            <a:spAutoFit/>
          </a:bodyPr>
          <a:lstStyle/>
          <a:p>
            <a:pPr algn="ctr"/>
            <a:r>
              <a:rPr lang="en-GB" sz="3200" dirty="0">
                <a:solidFill>
                  <a:schemeClr val="bg1"/>
                </a:solidFill>
                <a:latin typeface="Calibri" pitchFamily="34" charset="0"/>
              </a:rPr>
              <a:t>Upper and Lower Asthenosphere</a:t>
            </a:r>
          </a:p>
        </p:txBody>
      </p:sp>
      <p:pic>
        <p:nvPicPr>
          <p:cNvPr id="4" name="Immagine 3"/>
          <p:cNvPicPr>
            <a:picLocks noChangeAspect="1"/>
          </p:cNvPicPr>
          <p:nvPr/>
        </p:nvPicPr>
        <p:blipFill>
          <a:blip r:embed="rId3" cstate="print"/>
          <a:stretch>
            <a:fillRect/>
          </a:stretch>
        </p:blipFill>
        <p:spPr>
          <a:xfrm>
            <a:off x="3663565" y="1643709"/>
            <a:ext cx="5391535" cy="4880916"/>
          </a:xfrm>
          <a:prstGeom prst="rect">
            <a:avLst/>
          </a:prstGeom>
        </p:spPr>
      </p:pic>
      <p:sp>
        <p:nvSpPr>
          <p:cNvPr id="10" name="CasellaDiTesto 9"/>
          <p:cNvSpPr txBox="1">
            <a:spLocks noChangeArrowheads="1"/>
          </p:cNvSpPr>
          <p:nvPr/>
        </p:nvSpPr>
        <p:spPr bwMode="auto">
          <a:xfrm>
            <a:off x="0" y="3545774"/>
            <a:ext cx="3663564" cy="1477328"/>
          </a:xfrm>
          <a:prstGeom prst="rect">
            <a:avLst/>
          </a:prstGeom>
          <a:noFill/>
          <a:ln w="9525">
            <a:noFill/>
            <a:miter lim="800000"/>
            <a:headEnd/>
            <a:tailEnd/>
          </a:ln>
        </p:spPr>
        <p:txBody>
          <a:bodyPr wrap="square">
            <a:spAutoFit/>
          </a:bodyPr>
          <a:lstStyle/>
          <a:p>
            <a:r>
              <a:rPr lang="en-GB" dirty="0">
                <a:solidFill>
                  <a:schemeClr val="bg1"/>
                </a:solidFill>
                <a:latin typeface="Calibri" pitchFamily="34" charset="0"/>
                <a:cs typeface="Calibri" panose="020F0502020204030204" pitchFamily="34" charset="0"/>
              </a:rPr>
              <a:t>“</a:t>
            </a:r>
            <a:r>
              <a:rPr lang="en-US" i="1" dirty="0">
                <a:solidFill>
                  <a:srgbClr val="FFFF00"/>
                </a:solidFill>
                <a:latin typeface="Calibri" panose="020F0502020204030204" pitchFamily="34" charset="0"/>
                <a:cs typeface="Calibri" panose="020F0502020204030204" pitchFamily="34" charset="0"/>
              </a:rPr>
              <a:t>where the geotherm is above the temperature of mantle solidus</a:t>
            </a:r>
            <a:r>
              <a:rPr lang="en-US" i="1" dirty="0">
                <a:solidFill>
                  <a:schemeClr val="bg1"/>
                </a:solidFill>
                <a:latin typeface="Calibri" panose="020F0502020204030204" pitchFamily="34" charset="0"/>
                <a:cs typeface="Calibri" panose="020F0502020204030204" pitchFamily="34" charset="0"/>
              </a:rPr>
              <a:t>, and small pockets of melt can induce a strong decrease of the viscosity in the</a:t>
            </a:r>
          </a:p>
          <a:p>
            <a:r>
              <a:rPr lang="en-US" i="1" dirty="0">
                <a:solidFill>
                  <a:schemeClr val="bg1"/>
                </a:solidFill>
                <a:latin typeface="Calibri" panose="020F0502020204030204" pitchFamily="34" charset="0"/>
                <a:cs typeface="Calibri" panose="020F0502020204030204" pitchFamily="34" charset="0"/>
              </a:rPr>
              <a:t>upper part of the asthenosphere.</a:t>
            </a:r>
            <a:r>
              <a:rPr lang="en-GB" dirty="0">
                <a:solidFill>
                  <a:schemeClr val="bg1"/>
                </a:solidFill>
                <a:latin typeface="Calibri" pitchFamily="34" charset="0"/>
                <a:cs typeface="Calibri" panose="020F0502020204030204" pitchFamily="34" charset="0"/>
              </a:rPr>
              <a:t>”</a:t>
            </a:r>
          </a:p>
        </p:txBody>
      </p:sp>
      <p:sp>
        <p:nvSpPr>
          <p:cNvPr id="9" name="CasellaDiTesto 8"/>
          <p:cNvSpPr txBox="1">
            <a:spLocks noChangeArrowheads="1"/>
          </p:cNvSpPr>
          <p:nvPr/>
        </p:nvSpPr>
        <p:spPr bwMode="auto">
          <a:xfrm>
            <a:off x="6574972" y="1658917"/>
            <a:ext cx="2467428" cy="646331"/>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cs typeface="Calibri" panose="020F0502020204030204" pitchFamily="34" charset="0"/>
              </a:rPr>
              <a:t>Is this the real mantle solidus?</a:t>
            </a:r>
          </a:p>
        </p:txBody>
      </p:sp>
      <p:sp>
        <p:nvSpPr>
          <p:cNvPr id="2" name="Figura a mano libera 1"/>
          <p:cNvSpPr/>
          <p:nvPr/>
        </p:nvSpPr>
        <p:spPr bwMode="auto">
          <a:xfrm>
            <a:off x="7191375" y="2014538"/>
            <a:ext cx="709613" cy="809625"/>
          </a:xfrm>
          <a:custGeom>
            <a:avLst/>
            <a:gdLst>
              <a:gd name="connsiteX0" fmla="*/ 0 w 709613"/>
              <a:gd name="connsiteY0" fmla="*/ 0 h 809625"/>
              <a:gd name="connsiteX1" fmla="*/ 709613 w 709613"/>
              <a:gd name="connsiteY1" fmla="*/ 809625 h 809625"/>
              <a:gd name="connsiteX0" fmla="*/ 0 w 709613"/>
              <a:gd name="connsiteY0" fmla="*/ 0 h 809625"/>
              <a:gd name="connsiteX1" fmla="*/ 709613 w 709613"/>
              <a:gd name="connsiteY1" fmla="*/ 809625 h 809625"/>
              <a:gd name="connsiteX0" fmla="*/ 0 w 709613"/>
              <a:gd name="connsiteY0" fmla="*/ 0 h 809625"/>
              <a:gd name="connsiteX1" fmla="*/ 709613 w 709613"/>
              <a:gd name="connsiteY1" fmla="*/ 809625 h 809625"/>
            </a:gdLst>
            <a:ahLst/>
            <a:cxnLst>
              <a:cxn ang="0">
                <a:pos x="connsiteX0" y="connsiteY0"/>
              </a:cxn>
              <a:cxn ang="0">
                <a:pos x="connsiteX1" y="connsiteY1"/>
              </a:cxn>
            </a:cxnLst>
            <a:rect l="l" t="t" r="r" b="b"/>
            <a:pathLst>
              <a:path w="709613" h="809625">
                <a:moveTo>
                  <a:pt x="0" y="0"/>
                </a:moveTo>
                <a:cubicBezTo>
                  <a:pt x="107950" y="407987"/>
                  <a:pt x="368300" y="687387"/>
                  <a:pt x="709613" y="809625"/>
                </a:cubicBezTo>
              </a:path>
            </a:pathLst>
          </a:custGeom>
          <a:noFill/>
          <a:ln w="12700" cap="flat" cmpd="sng" algn="ctr">
            <a:solidFill>
              <a:srgbClr val="000000"/>
            </a:solidFill>
            <a:prstDash val="solid"/>
            <a:round/>
            <a:headEnd type="none" w="med" len="med"/>
            <a:tailEnd type="arrow"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379646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9" grpId="0"/>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37" name="Gruppo 36"/>
          <p:cNvGrpSpPr/>
          <p:nvPr/>
        </p:nvGrpSpPr>
        <p:grpSpPr>
          <a:xfrm>
            <a:off x="332511" y="789710"/>
            <a:ext cx="5241812" cy="4987636"/>
            <a:chOff x="1" y="789710"/>
            <a:chExt cx="5611098" cy="4987636"/>
          </a:xfrm>
        </p:grpSpPr>
        <p:sp>
          <p:nvSpPr>
            <p:cNvPr id="38" name="Rettangolo 37"/>
            <p:cNvSpPr/>
            <p:nvPr/>
          </p:nvSpPr>
          <p:spPr>
            <a:xfrm>
              <a:off x="1" y="789710"/>
              <a:ext cx="5611098" cy="498763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itchFamily="34" charset="0"/>
              </a:endParaRPr>
            </a:p>
          </p:txBody>
        </p:sp>
        <p:pic>
          <p:nvPicPr>
            <p:cNvPr id="39" name="Picture 2"/>
            <p:cNvPicPr>
              <a:picLocks noChangeAspect="1" noChangeArrowheads="1"/>
            </p:cNvPicPr>
            <p:nvPr/>
          </p:nvPicPr>
          <p:blipFill>
            <a:blip r:embed="rId3" cstate="print"/>
            <a:srcRect l="55315" t="30183" r="12119" b="21993"/>
            <a:stretch>
              <a:fillRect/>
            </a:stretch>
          </p:blipFill>
          <p:spPr bwMode="auto">
            <a:xfrm>
              <a:off x="62343" y="955963"/>
              <a:ext cx="5458260" cy="4696692"/>
            </a:xfrm>
            <a:prstGeom prst="rect">
              <a:avLst/>
            </a:prstGeom>
            <a:noFill/>
            <a:ln w="9525">
              <a:noFill/>
              <a:miter lim="800000"/>
              <a:headEnd/>
              <a:tailEnd/>
            </a:ln>
            <a:effectLst/>
          </p:spPr>
        </p:pic>
      </p:grpSp>
      <p:sp>
        <p:nvSpPr>
          <p:cNvPr id="40" name="CasellaDiTesto 39"/>
          <p:cNvSpPr txBox="1">
            <a:spLocks noChangeArrowheads="1"/>
          </p:cNvSpPr>
          <p:nvPr/>
        </p:nvSpPr>
        <p:spPr bwMode="auto">
          <a:xfrm>
            <a:off x="5656385" y="582492"/>
            <a:ext cx="3487615" cy="3046988"/>
          </a:xfrm>
          <a:prstGeom prst="rect">
            <a:avLst/>
          </a:prstGeom>
          <a:noFill/>
          <a:ln w="9525">
            <a:noFill/>
            <a:miter lim="800000"/>
            <a:headEnd/>
            <a:tailEnd/>
          </a:ln>
        </p:spPr>
        <p:txBody>
          <a:bodyPr wrap="square">
            <a:spAutoFit/>
          </a:bodyPr>
          <a:lstStyle/>
          <a:p>
            <a:r>
              <a:rPr lang="en-GB" sz="3200" dirty="0">
                <a:solidFill>
                  <a:schemeClr val="bg1"/>
                </a:solidFill>
                <a:effectLst>
                  <a:outerShdw blurRad="38100" dist="38100" dir="2700000" algn="tl">
                    <a:srgbClr val="000000">
                      <a:alpha val="43137"/>
                    </a:srgbClr>
                  </a:outerShdw>
                </a:effectLst>
                <a:latin typeface="Calibri" pitchFamily="34" charset="0"/>
              </a:rPr>
              <a:t>A decrease of Vs is not sufficient to define the </a:t>
            </a:r>
            <a:r>
              <a:rPr lang="en-GB" sz="3200" dirty="0">
                <a:solidFill>
                  <a:srgbClr val="FFFF00"/>
                </a:solidFill>
                <a:effectLst>
                  <a:outerShdw blurRad="38100" dist="38100" dir="2700000" algn="tl">
                    <a:srgbClr val="000000">
                      <a:alpha val="43137"/>
                    </a:srgbClr>
                  </a:outerShdw>
                </a:effectLst>
                <a:latin typeface="Calibri" pitchFamily="34" charset="0"/>
              </a:rPr>
              <a:t>L</a:t>
            </a:r>
            <a:r>
              <a:rPr lang="en-GB" sz="3200" dirty="0">
                <a:solidFill>
                  <a:schemeClr val="bg1"/>
                </a:solidFill>
                <a:effectLst>
                  <a:outerShdw blurRad="38100" dist="38100" dir="2700000" algn="tl">
                    <a:srgbClr val="000000">
                      <a:alpha val="43137"/>
                    </a:srgbClr>
                  </a:outerShdw>
                </a:effectLst>
                <a:latin typeface="Calibri" pitchFamily="34" charset="0"/>
              </a:rPr>
              <a:t>ithosphere-</a:t>
            </a:r>
            <a:r>
              <a:rPr lang="en-GB" sz="3200" dirty="0">
                <a:solidFill>
                  <a:srgbClr val="FFFF00"/>
                </a:solidFill>
                <a:effectLst>
                  <a:outerShdw blurRad="38100" dist="38100" dir="2700000" algn="tl">
                    <a:srgbClr val="000000">
                      <a:alpha val="43137"/>
                    </a:srgbClr>
                  </a:outerShdw>
                </a:effectLst>
                <a:latin typeface="Calibri" pitchFamily="34" charset="0"/>
              </a:rPr>
              <a:t>A</a:t>
            </a:r>
            <a:r>
              <a:rPr lang="en-GB" sz="3200" dirty="0">
                <a:solidFill>
                  <a:schemeClr val="bg1"/>
                </a:solidFill>
                <a:effectLst>
                  <a:outerShdw blurRad="38100" dist="38100" dir="2700000" algn="tl">
                    <a:srgbClr val="000000">
                      <a:alpha val="43137"/>
                    </a:srgbClr>
                  </a:outerShdw>
                </a:effectLst>
                <a:latin typeface="Calibri" pitchFamily="34" charset="0"/>
              </a:rPr>
              <a:t>sthenosphere </a:t>
            </a:r>
            <a:r>
              <a:rPr lang="en-GB" sz="3200" dirty="0">
                <a:solidFill>
                  <a:srgbClr val="FFFF00"/>
                </a:solidFill>
                <a:effectLst>
                  <a:outerShdw blurRad="38100" dist="38100" dir="2700000" algn="tl">
                    <a:srgbClr val="000000">
                      <a:alpha val="43137"/>
                    </a:srgbClr>
                  </a:outerShdw>
                </a:effectLst>
                <a:latin typeface="Calibri" pitchFamily="34" charset="0"/>
              </a:rPr>
              <a:t>B</a:t>
            </a:r>
            <a:r>
              <a:rPr lang="en-GB" sz="3200" dirty="0">
                <a:solidFill>
                  <a:schemeClr val="bg1"/>
                </a:solidFill>
                <a:effectLst>
                  <a:outerShdw blurRad="38100" dist="38100" dir="2700000" algn="tl">
                    <a:srgbClr val="000000">
                      <a:alpha val="43137"/>
                    </a:srgbClr>
                  </a:outerShdw>
                </a:effectLst>
                <a:latin typeface="Calibri" pitchFamily="34" charset="0"/>
              </a:rPr>
              <a:t>oundary</a:t>
            </a:r>
          </a:p>
        </p:txBody>
      </p:sp>
      <p:sp>
        <p:nvSpPr>
          <p:cNvPr id="41" name="CasellaDiTesto 40"/>
          <p:cNvSpPr txBox="1">
            <a:spLocks noChangeArrowheads="1"/>
          </p:cNvSpPr>
          <p:nvPr/>
        </p:nvSpPr>
        <p:spPr bwMode="auto">
          <a:xfrm>
            <a:off x="477982" y="5835650"/>
            <a:ext cx="5375131" cy="400110"/>
          </a:xfrm>
          <a:prstGeom prst="rect">
            <a:avLst/>
          </a:prstGeom>
          <a:noFill/>
          <a:ln w="9525">
            <a:noFill/>
            <a:miter lim="800000"/>
            <a:headEnd/>
            <a:tailEnd/>
          </a:ln>
        </p:spPr>
        <p:txBody>
          <a:bodyPr wrap="square">
            <a:spAutoFit/>
          </a:bodyPr>
          <a:lstStyle/>
          <a:p>
            <a:r>
              <a:rPr lang="en-GB" sz="2000" b="1">
                <a:solidFill>
                  <a:schemeClr val="bg1"/>
                </a:solidFill>
                <a:effectLst>
                  <a:outerShdw blurRad="38100" dist="38100" dir="2700000" algn="tl">
                    <a:srgbClr val="000000">
                      <a:alpha val="43137"/>
                    </a:srgbClr>
                  </a:outerShdw>
                </a:effectLst>
                <a:latin typeface="Calibri" pitchFamily="34" charset="0"/>
              </a:rPr>
              <a:t>Karato (2012) EPSL, 321-322, 95-103</a:t>
            </a:r>
          </a:p>
        </p:txBody>
      </p:sp>
      <p:cxnSp>
        <p:nvCxnSpPr>
          <p:cNvPr id="9" name="Connettore 1 8"/>
          <p:cNvCxnSpPr/>
          <p:nvPr/>
        </p:nvCxnSpPr>
        <p:spPr bwMode="auto">
          <a:xfrm flipH="1">
            <a:off x="5245103" y="968864"/>
            <a:ext cx="0" cy="3380398"/>
          </a:xfrm>
          <a:prstGeom prst="line">
            <a:avLst/>
          </a:prstGeom>
          <a:noFill/>
          <a:ln w="38100"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1" name="CasellaDiTesto 10"/>
          <p:cNvSpPr txBox="1">
            <a:spLocks noChangeArrowheads="1"/>
          </p:cNvSpPr>
          <p:nvPr/>
        </p:nvSpPr>
        <p:spPr bwMode="auto">
          <a:xfrm>
            <a:off x="5586046" y="4268207"/>
            <a:ext cx="3557954" cy="1692771"/>
          </a:xfrm>
          <a:prstGeom prst="rect">
            <a:avLst/>
          </a:prstGeom>
          <a:noFill/>
          <a:ln w="9525">
            <a:noFill/>
            <a:miter lim="800000"/>
            <a:headEnd/>
            <a:tailEnd/>
          </a:ln>
        </p:spPr>
        <p:txBody>
          <a:bodyPr wrap="square">
            <a:spAutoFit/>
          </a:bodyPr>
          <a:lstStyle/>
          <a:p>
            <a:r>
              <a:rPr lang="en-GB" sz="2600" dirty="0">
                <a:solidFill>
                  <a:schemeClr val="bg1"/>
                </a:solidFill>
                <a:effectLst>
                  <a:outerShdw blurRad="38100" dist="38100" dir="2700000" algn="tl">
                    <a:srgbClr val="000000">
                      <a:alpha val="43137"/>
                    </a:srgbClr>
                  </a:outerShdw>
                </a:effectLst>
                <a:latin typeface="Calibri" pitchFamily="34" charset="0"/>
              </a:rPr>
              <a:t>In this case the lithosphere is considered the top 200-250 km of the Earth</a:t>
            </a:r>
            <a:r>
              <a:rPr lang="en-GB" sz="2600" dirty="0">
                <a:solidFill>
                  <a:schemeClr val="bg1"/>
                </a:solidFill>
                <a:latin typeface="Calibri" pitchFamily="34" charset="0"/>
              </a:rPr>
              <a:t>.</a:t>
            </a:r>
            <a:endParaRPr lang="en-GB" sz="2600" dirty="0">
              <a:solidFill>
                <a:schemeClr val="bg1"/>
              </a:solidFill>
              <a:effectLst>
                <a:outerShdw blurRad="38100" dist="38100" dir="2700000" algn="tl">
                  <a:srgbClr val="000000">
                    <a:alpha val="43137"/>
                  </a:srgbClr>
                </a:outerShdw>
              </a:effectLst>
              <a:latin typeface="Calibri" pitchFamily="34" charset="0"/>
            </a:endParaRPr>
          </a:p>
        </p:txBody>
      </p:sp>
      <p:sp>
        <p:nvSpPr>
          <p:cNvPr id="10" name="CasellaDiTesto 9"/>
          <p:cNvSpPr txBox="1">
            <a:spLocks noChangeArrowheads="1"/>
          </p:cNvSpPr>
          <p:nvPr/>
        </p:nvSpPr>
        <p:spPr bwMode="auto">
          <a:xfrm>
            <a:off x="497579" y="1008539"/>
            <a:ext cx="2127087" cy="830997"/>
          </a:xfrm>
          <a:prstGeom prst="rect">
            <a:avLst/>
          </a:prstGeom>
          <a:noFill/>
          <a:ln w="9525">
            <a:noFill/>
            <a:miter lim="800000"/>
            <a:headEnd/>
            <a:tailEnd/>
          </a:ln>
        </p:spPr>
        <p:txBody>
          <a:bodyPr wrap="square">
            <a:spAutoFit/>
          </a:bodyPr>
          <a:lstStyle/>
          <a:p>
            <a:r>
              <a:rPr lang="en-GB" sz="2400">
                <a:solidFill>
                  <a:schemeClr val="bg1"/>
                </a:solidFill>
                <a:effectLst>
                  <a:outerShdw blurRad="38100" dist="38100" dir="2700000" algn="tl">
                    <a:srgbClr val="000000">
                      <a:alpha val="43137"/>
                    </a:srgbClr>
                  </a:outerShdw>
                </a:effectLst>
                <a:latin typeface="Calibri" pitchFamily="34" charset="0"/>
              </a:rPr>
              <a:t>Cratonic mantle</a:t>
            </a:r>
          </a:p>
        </p:txBody>
      </p:sp>
      <p:cxnSp>
        <p:nvCxnSpPr>
          <p:cNvPr id="12" name="Connettore 1 11"/>
          <p:cNvCxnSpPr/>
          <p:nvPr/>
        </p:nvCxnSpPr>
        <p:spPr bwMode="auto">
          <a:xfrm flipH="1">
            <a:off x="3289303" y="968864"/>
            <a:ext cx="0" cy="1440000"/>
          </a:xfrm>
          <a:prstGeom prst="line">
            <a:avLst/>
          </a:prstGeom>
          <a:noFill/>
          <a:ln w="38100" cap="flat" cmpd="sng" algn="ctr">
            <a:solidFill>
              <a:srgbClr val="FFFF00"/>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3" name="CasellaDiTesto 12"/>
          <p:cNvSpPr txBox="1">
            <a:spLocks noChangeArrowheads="1"/>
          </p:cNvSpPr>
          <p:nvPr/>
        </p:nvSpPr>
        <p:spPr bwMode="auto">
          <a:xfrm>
            <a:off x="3274646" y="1232907"/>
            <a:ext cx="1919654" cy="461665"/>
          </a:xfrm>
          <a:prstGeom prst="rect">
            <a:avLst/>
          </a:prstGeom>
          <a:noFill/>
          <a:ln w="9525">
            <a:noFill/>
            <a:miter lim="800000"/>
            <a:headEnd/>
            <a:tailEnd/>
          </a:ln>
        </p:spPr>
        <p:txBody>
          <a:bodyPr wrap="square">
            <a:spAutoFit/>
          </a:bodyPr>
          <a:lstStyle/>
          <a:p>
            <a:r>
              <a:rPr lang="en-GB" sz="2400" dirty="0">
                <a:solidFill>
                  <a:srgbClr val="FFFF00"/>
                </a:solidFill>
                <a:effectLst>
                  <a:outerShdw blurRad="38100" dist="38100" dir="2700000" algn="tl">
                    <a:srgbClr val="000000">
                      <a:alpha val="43137"/>
                    </a:srgbClr>
                  </a:outerShdw>
                </a:effectLst>
                <a:latin typeface="Calibri" pitchFamily="34" charset="0"/>
              </a:rPr>
              <a:t>Lithosphere?</a:t>
            </a:r>
          </a:p>
        </p:txBody>
      </p:sp>
      <p:sp>
        <p:nvSpPr>
          <p:cNvPr id="14" name="Rettangolo arrotondato 13"/>
          <p:cNvSpPr/>
          <p:nvPr/>
        </p:nvSpPr>
        <p:spPr bwMode="auto">
          <a:xfrm>
            <a:off x="2712720" y="3049904"/>
            <a:ext cx="1795780" cy="421005"/>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out)">
                                      <p:cBhvr>
                                        <p:cTn id="24" dur="2000"/>
                                        <p:tgtEl>
                                          <p:spTgt spid="1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out)">
                                      <p:cBhvr>
                                        <p:cTn id="33" dur="2000"/>
                                        <p:tgtEl>
                                          <p:spTgt spid="9"/>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11" grpId="0"/>
      <p:bldP spid="10" grpId="0"/>
      <p:bldP spid="13" grpId="0"/>
      <p:bldP spid="1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2" name="Gruppo 36"/>
          <p:cNvGrpSpPr/>
          <p:nvPr/>
        </p:nvGrpSpPr>
        <p:grpSpPr>
          <a:xfrm>
            <a:off x="332511" y="789710"/>
            <a:ext cx="5241812" cy="4987636"/>
            <a:chOff x="1" y="789710"/>
            <a:chExt cx="5611098" cy="4987636"/>
          </a:xfrm>
        </p:grpSpPr>
        <p:sp>
          <p:nvSpPr>
            <p:cNvPr id="38" name="Rettangolo 37"/>
            <p:cNvSpPr/>
            <p:nvPr/>
          </p:nvSpPr>
          <p:spPr>
            <a:xfrm>
              <a:off x="1" y="789710"/>
              <a:ext cx="5611098" cy="498763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itchFamily="34" charset="0"/>
              </a:endParaRPr>
            </a:p>
          </p:txBody>
        </p:sp>
        <p:pic>
          <p:nvPicPr>
            <p:cNvPr id="39" name="Picture 2"/>
            <p:cNvPicPr>
              <a:picLocks noChangeAspect="1" noChangeArrowheads="1"/>
            </p:cNvPicPr>
            <p:nvPr/>
          </p:nvPicPr>
          <p:blipFill>
            <a:blip r:embed="rId3" cstate="print"/>
            <a:srcRect l="55315" t="30183" r="12119" b="21993"/>
            <a:stretch>
              <a:fillRect/>
            </a:stretch>
          </p:blipFill>
          <p:spPr bwMode="auto">
            <a:xfrm>
              <a:off x="62343" y="955963"/>
              <a:ext cx="5458260" cy="4696692"/>
            </a:xfrm>
            <a:prstGeom prst="rect">
              <a:avLst/>
            </a:prstGeom>
            <a:noFill/>
            <a:ln w="9525">
              <a:noFill/>
              <a:miter lim="800000"/>
              <a:headEnd/>
              <a:tailEnd/>
            </a:ln>
            <a:effectLst/>
          </p:spPr>
        </p:pic>
      </p:grpSp>
      <p:sp>
        <p:nvSpPr>
          <p:cNvPr id="40" name="CasellaDiTesto 39"/>
          <p:cNvSpPr txBox="1">
            <a:spLocks noChangeArrowheads="1"/>
          </p:cNvSpPr>
          <p:nvPr/>
        </p:nvSpPr>
        <p:spPr bwMode="auto">
          <a:xfrm>
            <a:off x="5589710" y="843749"/>
            <a:ext cx="3554290" cy="2246769"/>
          </a:xfrm>
          <a:prstGeom prst="rect">
            <a:avLst/>
          </a:prstGeom>
          <a:noFill/>
          <a:ln w="9525">
            <a:noFill/>
            <a:miter lim="800000"/>
            <a:headEnd/>
            <a:tailEnd/>
          </a:ln>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Calibri" pitchFamily="34" charset="0"/>
              </a:rPr>
              <a:t>Usually the decrease of Vs is used to indicate the transition between lithosphere and asthenosphere.</a:t>
            </a:r>
          </a:p>
        </p:txBody>
      </p:sp>
      <p:sp>
        <p:nvSpPr>
          <p:cNvPr id="41" name="CasellaDiTesto 40"/>
          <p:cNvSpPr txBox="1">
            <a:spLocks noChangeArrowheads="1"/>
          </p:cNvSpPr>
          <p:nvPr/>
        </p:nvSpPr>
        <p:spPr bwMode="auto">
          <a:xfrm>
            <a:off x="477982" y="5835650"/>
            <a:ext cx="5375131" cy="400110"/>
          </a:xfrm>
          <a:prstGeom prst="rect">
            <a:avLst/>
          </a:prstGeom>
          <a:noFill/>
          <a:ln w="9525">
            <a:noFill/>
            <a:miter lim="800000"/>
            <a:headEnd/>
            <a:tailEnd/>
          </a:ln>
        </p:spPr>
        <p:txBody>
          <a:bodyPr wrap="square">
            <a:spAutoFit/>
          </a:bodyPr>
          <a:lstStyle/>
          <a:p>
            <a:r>
              <a:rPr lang="en-GB" sz="2000" b="1" dirty="0" err="1">
                <a:solidFill>
                  <a:schemeClr val="bg1"/>
                </a:solidFill>
                <a:effectLst>
                  <a:outerShdw blurRad="38100" dist="38100" dir="2700000" algn="tl">
                    <a:srgbClr val="000000">
                      <a:alpha val="43137"/>
                    </a:srgbClr>
                  </a:outerShdw>
                </a:effectLst>
                <a:latin typeface="Calibri" pitchFamily="34" charset="0"/>
              </a:rPr>
              <a:t>Karato</a:t>
            </a:r>
            <a:r>
              <a:rPr lang="en-GB" sz="2000" b="1" dirty="0">
                <a:solidFill>
                  <a:schemeClr val="bg1"/>
                </a:solidFill>
                <a:effectLst>
                  <a:outerShdw blurRad="38100" dist="38100" dir="2700000" algn="tl">
                    <a:srgbClr val="000000">
                      <a:alpha val="43137"/>
                    </a:srgbClr>
                  </a:outerShdw>
                </a:effectLst>
                <a:latin typeface="Calibri" pitchFamily="34" charset="0"/>
              </a:rPr>
              <a:t> (2012) EPSL, 321-322, 95-103</a:t>
            </a:r>
          </a:p>
        </p:txBody>
      </p:sp>
      <p:sp>
        <p:nvSpPr>
          <p:cNvPr id="13" name="CasellaDiTesto 12"/>
          <p:cNvSpPr txBox="1">
            <a:spLocks noChangeArrowheads="1"/>
          </p:cNvSpPr>
          <p:nvPr/>
        </p:nvSpPr>
        <p:spPr bwMode="auto">
          <a:xfrm>
            <a:off x="430824" y="2875338"/>
            <a:ext cx="2357766" cy="830997"/>
          </a:xfrm>
          <a:prstGeom prst="rect">
            <a:avLst/>
          </a:prstGeom>
          <a:noFill/>
          <a:ln w="9525">
            <a:noFill/>
            <a:miter lim="800000"/>
            <a:headEnd/>
            <a:tailEnd/>
          </a:ln>
        </p:spPr>
        <p:txBody>
          <a:bodyPr wrap="square">
            <a:spAutoFit/>
          </a:bodyPr>
          <a:lstStyle/>
          <a:p>
            <a:pPr algn="ctr"/>
            <a:r>
              <a:rPr lang="en-GB" sz="2400" b="1" dirty="0">
                <a:solidFill>
                  <a:srgbClr val="FF0000"/>
                </a:solidFill>
                <a:latin typeface="Calibri" pitchFamily="34" charset="0"/>
              </a:rPr>
              <a:t>Classical “Asthenosphere”</a:t>
            </a:r>
          </a:p>
        </p:txBody>
      </p:sp>
      <p:sp>
        <p:nvSpPr>
          <p:cNvPr id="14" name="CasellaDiTesto 13"/>
          <p:cNvSpPr txBox="1">
            <a:spLocks noChangeArrowheads="1"/>
          </p:cNvSpPr>
          <p:nvPr/>
        </p:nvSpPr>
        <p:spPr bwMode="auto">
          <a:xfrm>
            <a:off x="497579" y="1008539"/>
            <a:ext cx="2127087" cy="830997"/>
          </a:xfrm>
          <a:prstGeom prst="rect">
            <a:avLst/>
          </a:prstGeom>
          <a:noFill/>
          <a:ln w="9525">
            <a:noFill/>
            <a:miter lim="800000"/>
            <a:headEnd/>
            <a:tailEnd/>
          </a:ln>
        </p:spPr>
        <p:txBody>
          <a:bodyPr wrap="square">
            <a:spAutoFit/>
          </a:bodyPr>
          <a:lstStyle/>
          <a:p>
            <a:r>
              <a:rPr lang="en-GB" sz="2400">
                <a:solidFill>
                  <a:schemeClr val="bg1"/>
                </a:solidFill>
                <a:effectLst>
                  <a:outerShdw blurRad="38100" dist="38100" dir="2700000" algn="tl">
                    <a:srgbClr val="000000">
                      <a:alpha val="43137"/>
                    </a:srgbClr>
                  </a:outerShdw>
                </a:effectLst>
                <a:latin typeface="Calibri" pitchFamily="34" charset="0"/>
              </a:rPr>
              <a:t>Cratonic mantle</a:t>
            </a:r>
          </a:p>
        </p:txBody>
      </p:sp>
      <p:cxnSp>
        <p:nvCxnSpPr>
          <p:cNvPr id="15" name="Connettore 1 14"/>
          <p:cNvCxnSpPr/>
          <p:nvPr/>
        </p:nvCxnSpPr>
        <p:spPr bwMode="auto">
          <a:xfrm flipH="1">
            <a:off x="5245103" y="968864"/>
            <a:ext cx="0" cy="3380398"/>
          </a:xfrm>
          <a:prstGeom prst="line">
            <a:avLst/>
          </a:prstGeom>
          <a:noFill/>
          <a:ln w="38100"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6" name="CasellaDiTesto 15"/>
          <p:cNvSpPr txBox="1">
            <a:spLocks noChangeArrowheads="1"/>
          </p:cNvSpPr>
          <p:nvPr/>
        </p:nvSpPr>
        <p:spPr bwMode="auto">
          <a:xfrm>
            <a:off x="5586046" y="3934378"/>
            <a:ext cx="3557954" cy="1815882"/>
          </a:xfrm>
          <a:prstGeom prst="rect">
            <a:avLst/>
          </a:prstGeom>
          <a:noFill/>
          <a:ln w="9525">
            <a:noFill/>
            <a:miter lim="800000"/>
            <a:headEnd/>
            <a:tailEnd/>
          </a:ln>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Calibri" pitchFamily="34" charset="0"/>
              </a:rPr>
              <a:t>Note the decrease of Vs at “mid-lithospheric” levels and at LAB levels.</a:t>
            </a:r>
          </a:p>
        </p:txBody>
      </p:sp>
      <p:cxnSp>
        <p:nvCxnSpPr>
          <p:cNvPr id="17" name="Connettore 1 16"/>
          <p:cNvCxnSpPr/>
          <p:nvPr/>
        </p:nvCxnSpPr>
        <p:spPr bwMode="auto">
          <a:xfrm flipH="1">
            <a:off x="3289303" y="968864"/>
            <a:ext cx="0" cy="1440000"/>
          </a:xfrm>
          <a:prstGeom prst="line">
            <a:avLst/>
          </a:prstGeom>
          <a:noFill/>
          <a:ln w="38100" cap="flat" cmpd="sng" algn="ctr">
            <a:solidFill>
              <a:srgbClr val="FFFF00"/>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8" name="CasellaDiTesto 17"/>
          <p:cNvSpPr txBox="1">
            <a:spLocks noChangeArrowheads="1"/>
          </p:cNvSpPr>
          <p:nvPr/>
        </p:nvSpPr>
        <p:spPr bwMode="auto">
          <a:xfrm>
            <a:off x="3274646" y="1232907"/>
            <a:ext cx="1919654" cy="461665"/>
          </a:xfrm>
          <a:prstGeom prst="rect">
            <a:avLst/>
          </a:prstGeom>
          <a:noFill/>
          <a:ln w="9525">
            <a:noFill/>
            <a:miter lim="800000"/>
            <a:headEnd/>
            <a:tailEnd/>
          </a:ln>
        </p:spPr>
        <p:txBody>
          <a:bodyPr wrap="square">
            <a:spAutoFit/>
          </a:bodyPr>
          <a:lstStyle/>
          <a:p>
            <a:r>
              <a:rPr lang="en-GB" sz="2400" dirty="0">
                <a:solidFill>
                  <a:srgbClr val="FFFF00"/>
                </a:solidFill>
                <a:effectLst>
                  <a:outerShdw blurRad="38100" dist="38100" dir="2700000" algn="tl">
                    <a:srgbClr val="000000">
                      <a:alpha val="43137"/>
                    </a:srgbClr>
                  </a:outerShdw>
                </a:effectLst>
                <a:latin typeface="Calibri" pitchFamily="34" charset="0"/>
              </a:rPr>
              <a:t>Lithosphere?</a:t>
            </a:r>
          </a:p>
        </p:txBody>
      </p:sp>
      <p:sp>
        <p:nvSpPr>
          <p:cNvPr id="19" name="Rettangolo arrotondato 18"/>
          <p:cNvSpPr/>
          <p:nvPr/>
        </p:nvSpPr>
        <p:spPr bwMode="auto">
          <a:xfrm>
            <a:off x="2712720" y="3049904"/>
            <a:ext cx="1795780" cy="421005"/>
          </a:xfrm>
          <a:prstGeom prst="round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0" name="Connettore 1 9"/>
          <p:cNvCxnSpPr/>
          <p:nvPr/>
        </p:nvCxnSpPr>
        <p:spPr bwMode="auto">
          <a:xfrm flipH="1">
            <a:off x="3038946" y="2372693"/>
            <a:ext cx="0" cy="1944000"/>
          </a:xfrm>
          <a:prstGeom prst="line">
            <a:avLst/>
          </a:prstGeom>
          <a:noFill/>
          <a:ln w="38100" cap="flat" cmpd="sng" algn="ctr">
            <a:solidFill>
              <a:srgbClr val="FF0000"/>
            </a:solidFill>
            <a:prstDash val="solid"/>
            <a:round/>
            <a:headEnd type="triangle" w="med" len="med"/>
            <a:tailEnd type="triangle" w="med" len="med"/>
          </a:ln>
          <a:effectLst>
            <a:outerShdw blurRad="50800" dist="38100" dir="2700000" algn="tl" rotWithShape="0">
              <a:prstClr val="black">
                <a:alpha val="40000"/>
              </a:prstClr>
            </a:outerShdw>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3" grpId="0"/>
      <p:bldP spid="1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l="284" r="3217"/>
          <a:stretch>
            <a:fillRect/>
          </a:stretch>
        </p:blipFill>
        <p:spPr bwMode="auto">
          <a:xfrm>
            <a:off x="0" y="612050"/>
            <a:ext cx="7858125" cy="5934075"/>
          </a:xfrm>
          <a:prstGeom prst="rect">
            <a:avLst/>
          </a:prstGeom>
          <a:noFill/>
          <a:ln w="9525">
            <a:noFill/>
            <a:miter lim="800000"/>
            <a:headEnd/>
            <a:tailEnd/>
          </a:ln>
        </p:spPr>
      </p:pic>
      <p:sp>
        <p:nvSpPr>
          <p:cNvPr id="17" name="CasellaDiTesto 16"/>
          <p:cNvSpPr txBox="1">
            <a:spLocks noChangeArrowheads="1"/>
          </p:cNvSpPr>
          <p:nvPr/>
        </p:nvSpPr>
        <p:spPr bwMode="auto">
          <a:xfrm>
            <a:off x="0" y="3255238"/>
            <a:ext cx="1762125" cy="1200329"/>
          </a:xfrm>
          <a:prstGeom prst="rect">
            <a:avLst/>
          </a:prstGeom>
          <a:noFill/>
          <a:ln w="9525">
            <a:noFill/>
            <a:miter lim="800000"/>
            <a:headEnd/>
            <a:tailEnd/>
          </a:ln>
        </p:spPr>
        <p:txBody>
          <a:bodyPr>
            <a:spAutoFit/>
          </a:bodyPr>
          <a:lstStyle/>
          <a:p>
            <a:r>
              <a:rPr lang="en-GB" dirty="0" err="1">
                <a:solidFill>
                  <a:schemeClr val="tx1"/>
                </a:solidFill>
                <a:effectLst/>
                <a:latin typeface="Calibri" pitchFamily="34" charset="0"/>
              </a:rPr>
              <a:t>Karato</a:t>
            </a:r>
            <a:r>
              <a:rPr lang="en-GB" dirty="0">
                <a:solidFill>
                  <a:schemeClr val="tx1"/>
                </a:solidFill>
                <a:effectLst/>
                <a:latin typeface="Calibri" pitchFamily="34" charset="0"/>
              </a:rPr>
              <a:t>, 2012, (Earth Planet. Sci. Lett., 321-322, 95-103)</a:t>
            </a:r>
          </a:p>
        </p:txBody>
      </p:sp>
      <p:sp>
        <p:nvSpPr>
          <p:cNvPr id="18" name="CasellaDiTesto 17"/>
          <p:cNvSpPr txBox="1">
            <a:spLocks noChangeArrowheads="1"/>
          </p:cNvSpPr>
          <p:nvPr/>
        </p:nvSpPr>
        <p:spPr bwMode="auto">
          <a:xfrm>
            <a:off x="179388" y="575538"/>
            <a:ext cx="4383088" cy="954087"/>
          </a:xfrm>
          <a:prstGeom prst="rect">
            <a:avLst/>
          </a:prstGeom>
          <a:noFill/>
          <a:ln w="9525">
            <a:noFill/>
            <a:miter lim="800000"/>
            <a:headEnd/>
            <a:tailEnd/>
          </a:ln>
        </p:spPr>
        <p:txBody>
          <a:bodyPr wrap="square">
            <a:spAutoFit/>
          </a:bodyPr>
          <a:lstStyle/>
          <a:p>
            <a:pPr algn="ctr"/>
            <a:r>
              <a:rPr lang="en-GB" sz="2800" dirty="0">
                <a:solidFill>
                  <a:schemeClr val="tx1"/>
                </a:solidFill>
                <a:effectLst/>
                <a:latin typeface="Calibri" pitchFamily="34" charset="0"/>
              </a:rPr>
              <a:t>Origin of Asthenosphere (H</a:t>
            </a:r>
            <a:r>
              <a:rPr lang="en-GB" sz="2800" baseline="-25000" dirty="0">
                <a:solidFill>
                  <a:schemeClr val="tx1"/>
                </a:solidFill>
                <a:effectLst/>
                <a:latin typeface="Calibri" pitchFamily="34" charset="0"/>
              </a:rPr>
              <a:t>2</a:t>
            </a:r>
            <a:r>
              <a:rPr lang="en-GB" sz="2800" dirty="0">
                <a:solidFill>
                  <a:schemeClr val="tx1"/>
                </a:solidFill>
                <a:effectLst/>
                <a:latin typeface="Calibri" pitchFamily="34" charset="0"/>
              </a:rPr>
              <a:t>O influence)</a:t>
            </a:r>
          </a:p>
        </p:txBody>
      </p:sp>
      <p:cxnSp>
        <p:nvCxnSpPr>
          <p:cNvPr id="19" name="Connettore 1 18"/>
          <p:cNvCxnSpPr/>
          <p:nvPr/>
        </p:nvCxnSpPr>
        <p:spPr>
          <a:xfrm rot="16200000" flipV="1">
            <a:off x="6511132" y="5799206"/>
            <a:ext cx="1284287" cy="0"/>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0800000" flipV="1">
            <a:off x="7133700" y="5164999"/>
            <a:ext cx="676800" cy="0"/>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16200000" flipV="1">
            <a:off x="7724212" y="5108083"/>
            <a:ext cx="144000" cy="1588"/>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p:nvCxnSpPr>
        <p:spPr>
          <a:xfrm rot="10800000" flipV="1">
            <a:off x="6738938" y="5063400"/>
            <a:ext cx="1076325" cy="0"/>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rot="10800000">
            <a:off x="6353175" y="2239238"/>
            <a:ext cx="741363" cy="1587"/>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rot="16200000" flipV="1">
            <a:off x="7045837" y="2219115"/>
            <a:ext cx="72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rot="10800000">
            <a:off x="6048375" y="2190025"/>
            <a:ext cx="1052513" cy="3175"/>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6" name="Connettore 1 25"/>
          <p:cNvCxnSpPr/>
          <p:nvPr/>
        </p:nvCxnSpPr>
        <p:spPr>
          <a:xfrm rot="16200000" flipV="1">
            <a:off x="5715794" y="1851094"/>
            <a:ext cx="723900" cy="4762"/>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7" name="Rettangolo arrotondato 26"/>
          <p:cNvSpPr/>
          <p:nvPr/>
        </p:nvSpPr>
        <p:spPr>
          <a:xfrm>
            <a:off x="6191250" y="1086713"/>
            <a:ext cx="1428750" cy="357187"/>
          </a:xfrm>
          <a:prstGeom prst="roundRect">
            <a:avLst/>
          </a:prstGeom>
          <a:noFill/>
          <a:ln w="381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8" name="CasellaDiTesto 27"/>
          <p:cNvSpPr txBox="1">
            <a:spLocks noChangeArrowheads="1"/>
          </p:cNvSpPr>
          <p:nvPr/>
        </p:nvSpPr>
        <p:spPr bwMode="auto">
          <a:xfrm>
            <a:off x="6643688" y="2326550"/>
            <a:ext cx="2500312" cy="2031325"/>
          </a:xfrm>
          <a:prstGeom prst="rect">
            <a:avLst/>
          </a:prstGeom>
          <a:solidFill>
            <a:schemeClr val="bg1"/>
          </a:solidFill>
          <a:ln w="9525">
            <a:noFill/>
            <a:miter lim="800000"/>
            <a:headEnd/>
            <a:tailEnd/>
          </a:ln>
        </p:spPr>
        <p:txBody>
          <a:bodyPr>
            <a:spAutoFit/>
          </a:bodyPr>
          <a:lstStyle/>
          <a:p>
            <a:r>
              <a:rPr lang="en-GB" dirty="0">
                <a:solidFill>
                  <a:schemeClr val="tx1"/>
                </a:solidFill>
                <a:effectLst/>
                <a:latin typeface="Calibri" pitchFamily="34" charset="0"/>
              </a:rPr>
              <a:t>“</a:t>
            </a:r>
            <a:r>
              <a:rPr lang="en-GB" i="1" dirty="0">
                <a:solidFill>
                  <a:schemeClr val="tx1"/>
                </a:solidFill>
                <a:effectLst/>
                <a:latin typeface="Calibri" pitchFamily="34" charset="0"/>
              </a:rPr>
              <a:t>The asthenosphere is a residual of this partial melting and contains ~0.01 wt.% (depending on the depth) of water that is enough to make it soft</a:t>
            </a:r>
            <a:r>
              <a:rPr lang="en-GB" dirty="0">
                <a:solidFill>
                  <a:schemeClr val="tx1"/>
                </a:solidFill>
                <a:effectLst/>
                <a:latin typeface="Calibri" pitchFamily="34" charset="0"/>
              </a:rPr>
              <a:t>.”</a:t>
            </a:r>
          </a:p>
        </p:txBody>
      </p:sp>
      <p:cxnSp>
        <p:nvCxnSpPr>
          <p:cNvPr id="29" name="Connettore 1 28"/>
          <p:cNvCxnSpPr/>
          <p:nvPr/>
        </p:nvCxnSpPr>
        <p:spPr>
          <a:xfrm rot="16200000" flipV="1">
            <a:off x="5146675" y="3488600"/>
            <a:ext cx="2828925" cy="371475"/>
          </a:xfrm>
          <a:prstGeom prst="line">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0" name="CasellaDiTesto 29"/>
          <p:cNvSpPr txBox="1">
            <a:spLocks noChangeArrowheads="1"/>
          </p:cNvSpPr>
          <p:nvPr/>
        </p:nvSpPr>
        <p:spPr bwMode="auto">
          <a:xfrm>
            <a:off x="1785938" y="1897925"/>
            <a:ext cx="3214687" cy="338138"/>
          </a:xfrm>
          <a:prstGeom prst="rect">
            <a:avLst/>
          </a:prstGeom>
          <a:noFill/>
          <a:ln w="9525">
            <a:noFill/>
            <a:miter lim="800000"/>
            <a:headEnd/>
            <a:tailEnd/>
          </a:ln>
        </p:spPr>
        <p:txBody>
          <a:bodyPr>
            <a:spAutoFit/>
          </a:bodyPr>
          <a:lstStyle/>
          <a:p>
            <a:pPr>
              <a:defRPr/>
            </a:pPr>
            <a:r>
              <a:rPr lang="en-GB" sz="1600" dirty="0">
                <a:solidFill>
                  <a:schemeClr val="bg1"/>
                </a:solidFill>
                <a:latin typeface="Calibri" pitchFamily="34" charset="0"/>
              </a:rPr>
              <a:t>Lithosphere: H</a:t>
            </a:r>
            <a:r>
              <a:rPr lang="en-GB" sz="1600" baseline="-25000" dirty="0">
                <a:solidFill>
                  <a:schemeClr val="bg1"/>
                </a:solidFill>
                <a:latin typeface="Calibri" pitchFamily="34" charset="0"/>
              </a:rPr>
              <a:t>2</a:t>
            </a:r>
            <a:r>
              <a:rPr lang="en-GB" sz="1600" dirty="0">
                <a:solidFill>
                  <a:schemeClr val="bg1"/>
                </a:solidFill>
                <a:latin typeface="Calibri" pitchFamily="34" charset="0"/>
              </a:rPr>
              <a:t>O-depleted</a:t>
            </a:r>
          </a:p>
        </p:txBody>
      </p:sp>
      <p:sp>
        <p:nvSpPr>
          <p:cNvPr id="31" name="CasellaDiTesto 30"/>
          <p:cNvSpPr txBox="1"/>
          <p:nvPr/>
        </p:nvSpPr>
        <p:spPr>
          <a:xfrm>
            <a:off x="2143125" y="3540988"/>
            <a:ext cx="2643188" cy="923925"/>
          </a:xfrm>
          <a:prstGeom prst="rect">
            <a:avLst/>
          </a:prstGeom>
          <a:noFill/>
        </p:spPr>
        <p:txBody>
          <a:bodyPr>
            <a:spAutoFit/>
          </a:bodyPr>
          <a:lstStyle/>
          <a:p>
            <a:pPr algn="ctr">
              <a:defRPr/>
            </a:pPr>
            <a:r>
              <a:rPr lang="en-GB" b="1">
                <a:solidFill>
                  <a:schemeClr val="bg1"/>
                </a:solidFill>
                <a:latin typeface="Calibri" pitchFamily="34" charset="0"/>
              </a:rPr>
              <a:t>Percolation of melts througout the Asthenosphere</a:t>
            </a:r>
          </a:p>
        </p:txBody>
      </p:sp>
      <p:sp>
        <p:nvSpPr>
          <p:cNvPr id="32" name="Rettangolo 31"/>
          <p:cNvSpPr/>
          <p:nvPr/>
        </p:nvSpPr>
        <p:spPr>
          <a:xfrm>
            <a:off x="1643063" y="4969738"/>
            <a:ext cx="3500437" cy="142875"/>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3" name="Freccia a destra 32"/>
          <p:cNvSpPr/>
          <p:nvPr/>
        </p:nvSpPr>
        <p:spPr>
          <a:xfrm rot="16200000">
            <a:off x="4182269"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4" name="Freccia a destra 33"/>
          <p:cNvSpPr/>
          <p:nvPr/>
        </p:nvSpPr>
        <p:spPr>
          <a:xfrm rot="16200000">
            <a:off x="1283494"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6" name="CasellaDiTesto 35"/>
          <p:cNvSpPr txBox="1">
            <a:spLocks noChangeArrowheads="1"/>
          </p:cNvSpPr>
          <p:nvPr/>
        </p:nvSpPr>
        <p:spPr bwMode="auto">
          <a:xfrm>
            <a:off x="6030409" y="5504725"/>
            <a:ext cx="1762125" cy="646331"/>
          </a:xfrm>
          <a:prstGeom prst="rect">
            <a:avLst/>
          </a:prstGeom>
          <a:noFill/>
          <a:ln w="9525">
            <a:noFill/>
            <a:miter lim="800000"/>
            <a:headEnd/>
            <a:tailEnd/>
          </a:ln>
        </p:spPr>
        <p:txBody>
          <a:bodyPr>
            <a:spAutoFit/>
          </a:bodyPr>
          <a:lstStyle/>
          <a:p>
            <a:pPr algn="ctr"/>
            <a:r>
              <a:rPr lang="en-GB" dirty="0" err="1">
                <a:solidFill>
                  <a:schemeClr val="tx1"/>
                </a:solidFill>
                <a:effectLst/>
                <a:latin typeface="Calibri" pitchFamily="34" charset="0"/>
              </a:rPr>
              <a:t>Wadsleyte</a:t>
            </a:r>
            <a:r>
              <a:rPr lang="en-GB" dirty="0">
                <a:solidFill>
                  <a:schemeClr val="tx1"/>
                </a:solidFill>
                <a:effectLst/>
                <a:latin typeface="Calibri" pitchFamily="34" charset="0"/>
              </a:rPr>
              <a:t> and ringwoodite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1000"/>
                                        <p:tgtEl>
                                          <p:spTgt spid="19"/>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1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righ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down)">
                                      <p:cBhvr>
                                        <p:cTn id="71" dur="2000"/>
                                        <p:tgtEl>
                                          <p:spTgt spid="31"/>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2000"/>
                                        <p:tgtEl>
                                          <p:spTgt spid="34"/>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down)">
                                      <p:cBhvr>
                                        <p:cTn id="77" dur="20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right)">
                                      <p:cBhvr>
                                        <p:cTn id="82" dur="500"/>
                                        <p:tgtEl>
                                          <p:spTgt spid="25"/>
                                        </p:tgtEl>
                                      </p:cBhvr>
                                    </p:animEffect>
                                  </p:childTnLst>
                                </p:cTn>
                              </p:par>
                            </p:childTnLst>
                          </p:cTn>
                        </p:par>
                        <p:par>
                          <p:cTn id="83" fill="hold">
                            <p:stCondLst>
                              <p:cond delay="500"/>
                            </p:stCondLst>
                            <p:childTnLst>
                              <p:par>
                                <p:cTn id="84" presetID="22" presetClass="entr" presetSubtype="4"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wipe(down)">
                                      <p:cBhvr>
                                        <p:cTn id="86" dur="500"/>
                                        <p:tgtEl>
                                          <p:spTgt spid="26"/>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7" grpId="0" animBg="1"/>
      <p:bldP spid="28" grpId="0" animBg="1"/>
      <p:bldP spid="30" grpId="0"/>
      <p:bldP spid="31" grpId="0"/>
      <p:bldP spid="32" grpId="0" animBg="1"/>
      <p:bldP spid="33" grpId="0" animBg="1"/>
      <p:bldP spid="34" grpId="0" animBg="1"/>
      <p:bldP spid="3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l="284" r="3217"/>
          <a:stretch>
            <a:fillRect/>
          </a:stretch>
        </p:blipFill>
        <p:spPr bwMode="auto">
          <a:xfrm>
            <a:off x="0" y="612050"/>
            <a:ext cx="7858125" cy="5934075"/>
          </a:xfrm>
          <a:prstGeom prst="rect">
            <a:avLst/>
          </a:prstGeom>
          <a:noFill/>
          <a:ln w="9525">
            <a:noFill/>
            <a:miter lim="800000"/>
            <a:headEnd/>
            <a:tailEnd/>
          </a:ln>
        </p:spPr>
      </p:pic>
      <p:cxnSp>
        <p:nvCxnSpPr>
          <p:cNvPr id="19" name="Connettore 1 18"/>
          <p:cNvCxnSpPr/>
          <p:nvPr/>
        </p:nvCxnSpPr>
        <p:spPr>
          <a:xfrm rot="16200000" flipV="1">
            <a:off x="6512719" y="5797619"/>
            <a:ext cx="1284287"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0800000" flipV="1">
            <a:off x="7124700" y="5168175"/>
            <a:ext cx="690563"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16200000" flipV="1">
            <a:off x="7712075" y="5117375"/>
            <a:ext cx="153988" cy="1588"/>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p:nvCxnSpPr>
        <p:spPr>
          <a:xfrm rot="10800000" flipV="1">
            <a:off x="6738938" y="5063400"/>
            <a:ext cx="1076325"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rot="10800000">
            <a:off x="6353175" y="2258288"/>
            <a:ext cx="741363" cy="1587"/>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rot="16200000" flipV="1">
            <a:off x="7020719" y="2228919"/>
            <a:ext cx="115887"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rot="10800000">
            <a:off x="6048375" y="2190025"/>
            <a:ext cx="1052513" cy="31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Connettore 1 25"/>
          <p:cNvCxnSpPr/>
          <p:nvPr/>
        </p:nvCxnSpPr>
        <p:spPr>
          <a:xfrm rot="16200000" flipV="1">
            <a:off x="5715794" y="1851094"/>
            <a:ext cx="723900" cy="4762"/>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7" name="Rettangolo arrotondato 26"/>
          <p:cNvSpPr/>
          <p:nvPr/>
        </p:nvSpPr>
        <p:spPr>
          <a:xfrm>
            <a:off x="6191250" y="1086713"/>
            <a:ext cx="1428750" cy="357187"/>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8" name="CasellaDiTesto 27"/>
          <p:cNvSpPr txBox="1">
            <a:spLocks noChangeArrowheads="1"/>
          </p:cNvSpPr>
          <p:nvPr/>
        </p:nvSpPr>
        <p:spPr bwMode="auto">
          <a:xfrm>
            <a:off x="6643688" y="2326550"/>
            <a:ext cx="2500312" cy="2031325"/>
          </a:xfrm>
          <a:prstGeom prst="rect">
            <a:avLst/>
          </a:prstGeom>
          <a:solidFill>
            <a:schemeClr val="bg1"/>
          </a:solidFill>
          <a:ln w="9525">
            <a:noFill/>
            <a:miter lim="800000"/>
            <a:headEnd/>
            <a:tailEnd/>
          </a:ln>
        </p:spPr>
        <p:txBody>
          <a:bodyPr>
            <a:spAutoFit/>
          </a:bodyPr>
          <a:lstStyle/>
          <a:p>
            <a:r>
              <a:rPr lang="en-GB">
                <a:solidFill>
                  <a:schemeClr val="tx1"/>
                </a:solidFill>
                <a:effectLst/>
                <a:latin typeface="Calibri" pitchFamily="34" charset="0"/>
              </a:rPr>
              <a:t>“The asthenosphere is a residual of this partial melting and contains ~0.01 wt.% (depending on the depth) of water that is enough to make it soft.”</a:t>
            </a:r>
          </a:p>
        </p:txBody>
      </p:sp>
      <p:cxnSp>
        <p:nvCxnSpPr>
          <p:cNvPr id="29" name="Connettore 1 28"/>
          <p:cNvCxnSpPr/>
          <p:nvPr/>
        </p:nvCxnSpPr>
        <p:spPr>
          <a:xfrm rot="16200000" flipV="1">
            <a:off x="5146675" y="3488600"/>
            <a:ext cx="2828925" cy="371475"/>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CasellaDiTesto 29"/>
          <p:cNvSpPr txBox="1">
            <a:spLocks noChangeArrowheads="1"/>
          </p:cNvSpPr>
          <p:nvPr/>
        </p:nvSpPr>
        <p:spPr bwMode="auto">
          <a:xfrm>
            <a:off x="1785938" y="1897925"/>
            <a:ext cx="3214687" cy="338138"/>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GB" sz="1600" dirty="0">
                <a:solidFill>
                  <a:schemeClr val="bg1"/>
                </a:solidFill>
                <a:latin typeface="Calibri" pitchFamily="34" charset="0"/>
              </a:rPr>
              <a:t>Lithosphere: H</a:t>
            </a:r>
            <a:r>
              <a:rPr lang="en-GB" sz="1600" baseline="-25000" dirty="0">
                <a:solidFill>
                  <a:schemeClr val="bg1"/>
                </a:solidFill>
                <a:latin typeface="Calibri" pitchFamily="34" charset="0"/>
              </a:rPr>
              <a:t>2</a:t>
            </a:r>
            <a:r>
              <a:rPr lang="en-GB" sz="1600" dirty="0">
                <a:solidFill>
                  <a:schemeClr val="bg1"/>
                </a:solidFill>
                <a:latin typeface="Calibri" pitchFamily="34" charset="0"/>
              </a:rPr>
              <a:t>O-depleted</a:t>
            </a:r>
          </a:p>
        </p:txBody>
      </p:sp>
      <p:sp>
        <p:nvSpPr>
          <p:cNvPr id="31" name="CasellaDiTesto 30"/>
          <p:cNvSpPr txBox="1"/>
          <p:nvPr/>
        </p:nvSpPr>
        <p:spPr>
          <a:xfrm>
            <a:off x="2143125" y="3540988"/>
            <a:ext cx="2643188" cy="923925"/>
          </a:xfrm>
          <a:prstGeom prst="rect">
            <a:avLst/>
          </a:prstGeom>
          <a:noFill/>
        </p:spPr>
        <p:txBody>
          <a:bodyPr>
            <a:spAutoFit/>
          </a:bodyPr>
          <a:lstStyle/>
          <a:p>
            <a:pPr algn="ctr">
              <a:defRPr/>
            </a:pPr>
            <a:r>
              <a:rPr lang="en-GB" b="1">
                <a:solidFill>
                  <a:schemeClr val="bg1"/>
                </a:solidFill>
                <a:latin typeface="Calibri" pitchFamily="34" charset="0"/>
              </a:rPr>
              <a:t>Percolation of melts througout the Asthenosphere</a:t>
            </a:r>
          </a:p>
        </p:txBody>
      </p:sp>
      <p:sp>
        <p:nvSpPr>
          <p:cNvPr id="32" name="Rettangolo 31"/>
          <p:cNvSpPr/>
          <p:nvPr/>
        </p:nvSpPr>
        <p:spPr>
          <a:xfrm>
            <a:off x="1643063" y="4969738"/>
            <a:ext cx="3500437" cy="142875"/>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3" name="Freccia a destra 32"/>
          <p:cNvSpPr/>
          <p:nvPr/>
        </p:nvSpPr>
        <p:spPr>
          <a:xfrm rot="16200000">
            <a:off x="4182269"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4" name="Freccia a destra 33"/>
          <p:cNvSpPr/>
          <p:nvPr/>
        </p:nvSpPr>
        <p:spPr>
          <a:xfrm rot="16200000">
            <a:off x="1283494" y="4394269"/>
            <a:ext cx="1385888" cy="285750"/>
          </a:xfrm>
          <a:prstGeom prst="rightArrow">
            <a:avLst>
              <a:gd name="adj1" fmla="val 50000"/>
              <a:gd name="adj2" fmla="val 98607"/>
            </a:avLst>
          </a:prstGeom>
          <a:solidFill>
            <a:srgbClr val="FF000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6" name="CasellaDiTesto 35"/>
          <p:cNvSpPr txBox="1">
            <a:spLocks noChangeArrowheads="1"/>
          </p:cNvSpPr>
          <p:nvPr/>
        </p:nvSpPr>
        <p:spPr bwMode="auto">
          <a:xfrm>
            <a:off x="6030409" y="5504725"/>
            <a:ext cx="1762125" cy="646331"/>
          </a:xfrm>
          <a:prstGeom prst="rect">
            <a:avLst/>
          </a:prstGeom>
          <a:noFill/>
          <a:ln w="9525">
            <a:noFill/>
            <a:miter lim="800000"/>
            <a:headEnd/>
            <a:tailEnd/>
          </a:ln>
        </p:spPr>
        <p:txBody>
          <a:bodyPr>
            <a:spAutoFit/>
          </a:bodyPr>
          <a:lstStyle/>
          <a:p>
            <a:pPr algn="ctr"/>
            <a:r>
              <a:rPr lang="en-GB" dirty="0" err="1">
                <a:solidFill>
                  <a:schemeClr val="tx1"/>
                </a:solidFill>
                <a:effectLst/>
                <a:latin typeface="Calibri" pitchFamily="34" charset="0"/>
              </a:rPr>
              <a:t>Wadsleyte</a:t>
            </a:r>
            <a:r>
              <a:rPr lang="en-GB" dirty="0">
                <a:solidFill>
                  <a:schemeClr val="tx1"/>
                </a:solidFill>
                <a:effectLst/>
                <a:latin typeface="Calibri" pitchFamily="34" charset="0"/>
              </a:rPr>
              <a:t> and ringwoodite</a:t>
            </a:r>
          </a:p>
        </p:txBody>
      </p:sp>
      <p:grpSp>
        <p:nvGrpSpPr>
          <p:cNvPr id="40" name="Gruppo 39"/>
          <p:cNvGrpSpPr/>
          <p:nvPr/>
        </p:nvGrpSpPr>
        <p:grpSpPr>
          <a:xfrm>
            <a:off x="3337560" y="2292998"/>
            <a:ext cx="5806440" cy="2507602"/>
            <a:chOff x="2867660" y="2220686"/>
            <a:chExt cx="5806440" cy="2507602"/>
          </a:xfrm>
        </p:grpSpPr>
        <p:sp>
          <p:nvSpPr>
            <p:cNvPr id="37" name="Rettangolo 36"/>
            <p:cNvSpPr/>
            <p:nvPr/>
          </p:nvSpPr>
          <p:spPr bwMode="auto">
            <a:xfrm>
              <a:off x="2871237" y="2220686"/>
              <a:ext cx="5790164" cy="250760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CasellaDiTesto 38"/>
            <p:cNvSpPr txBox="1">
              <a:spLocks noChangeArrowheads="1"/>
            </p:cNvSpPr>
            <p:nvPr/>
          </p:nvSpPr>
          <p:spPr bwMode="auto">
            <a:xfrm>
              <a:off x="2867660" y="2401787"/>
              <a:ext cx="5806440" cy="1446550"/>
            </a:xfrm>
            <a:prstGeom prst="rect">
              <a:avLst/>
            </a:prstGeom>
            <a:noFill/>
            <a:ln w="9525">
              <a:noFill/>
              <a:miter lim="800000"/>
              <a:headEnd/>
              <a:tailEnd/>
            </a:ln>
          </p:spPr>
          <p:txBody>
            <a:bodyPr wrap="square">
              <a:spAutoFit/>
            </a:bodyPr>
            <a:lstStyle/>
            <a:p>
              <a:pPr algn="ctr">
                <a:defRPr/>
              </a:pPr>
              <a:r>
                <a:rPr lang="en-GB" sz="4400" dirty="0">
                  <a:solidFill>
                    <a:schemeClr val="tx1"/>
                  </a:solidFill>
                  <a:latin typeface="Calibri" pitchFamily="34" charset="0"/>
                </a:rPr>
                <a:t>Note: Lithosphere = H</a:t>
              </a:r>
              <a:r>
                <a:rPr lang="en-GB" sz="4400" baseline="-25000" dirty="0">
                  <a:solidFill>
                    <a:schemeClr val="tx1"/>
                  </a:solidFill>
                  <a:latin typeface="Calibri" pitchFamily="34" charset="0"/>
                </a:rPr>
                <a:t>2</a:t>
              </a:r>
              <a:r>
                <a:rPr lang="en-GB" sz="4400" dirty="0">
                  <a:solidFill>
                    <a:schemeClr val="tx1"/>
                  </a:solidFill>
                  <a:latin typeface="Calibri" pitchFamily="34" charset="0"/>
                </a:rPr>
                <a:t>O-depleted mantle</a:t>
              </a:r>
            </a:p>
          </p:txBody>
        </p:sp>
      </p:grpSp>
      <p:sp>
        <p:nvSpPr>
          <p:cNvPr id="41" name="CasellaDiTesto 40"/>
          <p:cNvSpPr txBox="1">
            <a:spLocks noChangeArrowheads="1"/>
          </p:cNvSpPr>
          <p:nvPr/>
        </p:nvSpPr>
        <p:spPr bwMode="auto">
          <a:xfrm>
            <a:off x="3337560" y="4019088"/>
            <a:ext cx="5806440" cy="769441"/>
          </a:xfrm>
          <a:prstGeom prst="rect">
            <a:avLst/>
          </a:prstGeom>
          <a:noFill/>
          <a:ln w="9525">
            <a:noFill/>
            <a:miter lim="800000"/>
            <a:headEnd/>
            <a:tailEnd/>
          </a:ln>
        </p:spPr>
        <p:txBody>
          <a:bodyPr wrap="square">
            <a:spAutoFit/>
          </a:bodyPr>
          <a:lstStyle/>
          <a:p>
            <a:pPr algn="ctr">
              <a:defRPr/>
            </a:pPr>
            <a:r>
              <a:rPr lang="en-GB" sz="4400" i="1">
                <a:solidFill>
                  <a:schemeClr val="tx1"/>
                </a:solidFill>
                <a:latin typeface="Calibri" pitchFamily="34" charset="0"/>
              </a:rPr>
              <a:t>But is it true?</a:t>
            </a:r>
          </a:p>
        </p:txBody>
      </p:sp>
      <p:sp>
        <p:nvSpPr>
          <p:cNvPr id="42" name="Rettangolo arrotondato 41"/>
          <p:cNvSpPr/>
          <p:nvPr/>
        </p:nvSpPr>
        <p:spPr bwMode="auto">
          <a:xfrm>
            <a:off x="1816100" y="1939924"/>
            <a:ext cx="2682875" cy="262099"/>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8" name="CasellaDiTesto 37"/>
          <p:cNvSpPr txBox="1">
            <a:spLocks noChangeArrowheads="1"/>
          </p:cNvSpPr>
          <p:nvPr/>
        </p:nvSpPr>
        <p:spPr bwMode="auto">
          <a:xfrm>
            <a:off x="0" y="3255238"/>
            <a:ext cx="1762125" cy="1200329"/>
          </a:xfrm>
          <a:prstGeom prst="rect">
            <a:avLst/>
          </a:prstGeom>
          <a:noFill/>
          <a:ln w="9525">
            <a:noFill/>
            <a:miter lim="800000"/>
            <a:headEnd/>
            <a:tailEnd/>
          </a:ln>
        </p:spPr>
        <p:txBody>
          <a:bodyPr>
            <a:spAutoFit/>
          </a:bodyPr>
          <a:lstStyle/>
          <a:p>
            <a:r>
              <a:rPr lang="en-GB" dirty="0" err="1">
                <a:solidFill>
                  <a:schemeClr val="tx1"/>
                </a:solidFill>
                <a:effectLst/>
                <a:latin typeface="Calibri" pitchFamily="34" charset="0"/>
              </a:rPr>
              <a:t>Karato</a:t>
            </a:r>
            <a:r>
              <a:rPr lang="en-GB" dirty="0">
                <a:solidFill>
                  <a:schemeClr val="tx1"/>
                </a:solidFill>
                <a:effectLst/>
                <a:latin typeface="Calibri" pitchFamily="34" charset="0"/>
              </a:rPr>
              <a:t>, 2012, (Earth Planet. Sci. Lett., 321-322, 95-103)</a:t>
            </a:r>
          </a:p>
        </p:txBody>
      </p:sp>
      <p:sp>
        <p:nvSpPr>
          <p:cNvPr id="2" name="CasellaDiTesto 1">
            <a:extLst>
              <a:ext uri="{FF2B5EF4-FFF2-40B4-BE49-F238E27FC236}">
                <a16:creationId xmlns:a16="http://schemas.microsoft.com/office/drawing/2014/main" id="{DA9EA77F-8FF3-CFB7-C158-6A7C011D9D1D}"/>
              </a:ext>
            </a:extLst>
          </p:cNvPr>
          <p:cNvSpPr txBox="1">
            <a:spLocks noChangeArrowheads="1"/>
          </p:cNvSpPr>
          <p:nvPr/>
        </p:nvSpPr>
        <p:spPr bwMode="auto">
          <a:xfrm>
            <a:off x="179388" y="575538"/>
            <a:ext cx="4383088" cy="954087"/>
          </a:xfrm>
          <a:prstGeom prst="rect">
            <a:avLst/>
          </a:prstGeom>
          <a:noFill/>
          <a:ln w="9525">
            <a:noFill/>
            <a:miter lim="800000"/>
            <a:headEnd/>
            <a:tailEnd/>
          </a:ln>
        </p:spPr>
        <p:txBody>
          <a:bodyPr wrap="square">
            <a:spAutoFit/>
          </a:bodyPr>
          <a:lstStyle/>
          <a:p>
            <a:pPr algn="ctr"/>
            <a:r>
              <a:rPr lang="en-GB" sz="2800" dirty="0">
                <a:solidFill>
                  <a:schemeClr val="tx1"/>
                </a:solidFill>
                <a:effectLst/>
                <a:latin typeface="Calibri" pitchFamily="34" charset="0"/>
              </a:rPr>
              <a:t>Origin of Asthenosphere (H</a:t>
            </a:r>
            <a:r>
              <a:rPr lang="en-GB" sz="2800" baseline="-25000" dirty="0">
                <a:solidFill>
                  <a:schemeClr val="tx1"/>
                </a:solidFill>
                <a:effectLst/>
                <a:latin typeface="Calibri" pitchFamily="34" charset="0"/>
              </a:rPr>
              <a:t>2</a:t>
            </a:r>
            <a:r>
              <a:rPr lang="en-GB" sz="2800" dirty="0">
                <a:solidFill>
                  <a:schemeClr val="tx1"/>
                </a:solidFill>
                <a:effectLst/>
                <a:latin typeface="Calibri" pitchFamily="34" charset="0"/>
              </a:rPr>
              <a:t>O influence)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20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43" name="CasellaDiTesto 42"/>
          <p:cNvSpPr txBox="1">
            <a:spLocks noChangeArrowheads="1"/>
          </p:cNvSpPr>
          <p:nvPr/>
        </p:nvSpPr>
        <p:spPr bwMode="auto">
          <a:xfrm>
            <a:off x="3098800" y="895350"/>
            <a:ext cx="6146800" cy="600164"/>
          </a:xfrm>
          <a:prstGeom prst="rect">
            <a:avLst/>
          </a:prstGeom>
          <a:noFill/>
          <a:ln w="9525">
            <a:noFill/>
            <a:miter lim="800000"/>
            <a:headEnd/>
            <a:tailEnd/>
          </a:ln>
        </p:spPr>
        <p:txBody>
          <a:bodyPr wrap="square">
            <a:spAutoFit/>
          </a:bodyPr>
          <a:lstStyle/>
          <a:p>
            <a:r>
              <a:rPr lang="en-GB" sz="1700"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Krueger et al. (2021) G3, </a:t>
            </a:r>
            <a:r>
              <a:rPr lang="it-IT" sz="1600" i="1" dirty="0">
                <a:solidFill>
                  <a:schemeClr val="bg1"/>
                </a:solidFill>
                <a:latin typeface="Calibri" panose="020F0502020204030204" pitchFamily="34" charset="0"/>
                <a:cs typeface="Calibri" panose="020F0502020204030204" pitchFamily="34" charset="0"/>
              </a:rPr>
              <a:t>22</a:t>
            </a:r>
            <a:r>
              <a:rPr lang="it-IT" sz="1600" dirty="0">
                <a:solidFill>
                  <a:schemeClr val="bg1"/>
                </a:solidFill>
                <a:latin typeface="Calibri" panose="020F0502020204030204" pitchFamily="34" charset="0"/>
                <a:cs typeface="Calibri" panose="020F0502020204030204" pitchFamily="34" charset="0"/>
              </a:rPr>
              <a:t>, e2021GC009819. https://doi.</a:t>
            </a:r>
          </a:p>
          <a:p>
            <a:r>
              <a:rPr lang="it-IT" sz="1600" dirty="0" err="1">
                <a:solidFill>
                  <a:schemeClr val="bg1"/>
                </a:solidFill>
                <a:latin typeface="Calibri" panose="020F0502020204030204" pitchFamily="34" charset="0"/>
                <a:cs typeface="Calibri" panose="020F0502020204030204" pitchFamily="34" charset="0"/>
              </a:rPr>
              <a:t>org</a:t>
            </a:r>
            <a:r>
              <a:rPr lang="it-IT" sz="1600" dirty="0">
                <a:solidFill>
                  <a:schemeClr val="bg1"/>
                </a:solidFill>
                <a:latin typeface="Calibri" panose="020F0502020204030204" pitchFamily="34" charset="0"/>
                <a:cs typeface="Calibri" panose="020F0502020204030204" pitchFamily="34" charset="0"/>
              </a:rPr>
              <a:t>/10.1029/2021GC009819</a:t>
            </a:r>
            <a:endParaRPr lang="en-GB" sz="1700"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endParaRPr>
          </a:p>
        </p:txBody>
      </p:sp>
      <p:sp>
        <p:nvSpPr>
          <p:cNvPr id="44" name="CasellaDiTesto 43"/>
          <p:cNvSpPr txBox="1">
            <a:spLocks noChangeArrowheads="1"/>
          </p:cNvSpPr>
          <p:nvPr/>
        </p:nvSpPr>
        <p:spPr bwMode="auto">
          <a:xfrm>
            <a:off x="3129856" y="2622550"/>
            <a:ext cx="6014144" cy="1015663"/>
          </a:xfrm>
          <a:prstGeom prst="rect">
            <a:avLst/>
          </a:prstGeom>
          <a:noFill/>
          <a:ln w="9525">
            <a:noFill/>
            <a:miter lim="800000"/>
            <a:headEnd/>
            <a:tailEnd/>
          </a:ln>
        </p:spPr>
        <p:txBody>
          <a:bodyPr wrap="square">
            <a:spAutoFit/>
          </a:bodyPr>
          <a:lstStyle/>
          <a:p>
            <a:r>
              <a:rPr lang="en-GB" sz="2000" b="1"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The area in active regions with negative velocity gradients is often interpreted as the lithosphere-asthenosphere boundary.</a:t>
            </a:r>
          </a:p>
        </p:txBody>
      </p:sp>
      <p:sp>
        <p:nvSpPr>
          <p:cNvPr id="45" name="CasellaDiTesto 44"/>
          <p:cNvSpPr txBox="1">
            <a:spLocks noChangeArrowheads="1"/>
          </p:cNvSpPr>
          <p:nvPr/>
        </p:nvSpPr>
        <p:spPr bwMode="auto">
          <a:xfrm>
            <a:off x="3129856" y="4895850"/>
            <a:ext cx="6014144" cy="707886"/>
          </a:xfrm>
          <a:prstGeom prst="rect">
            <a:avLst/>
          </a:prstGeom>
          <a:noFill/>
          <a:ln w="9525">
            <a:noFill/>
            <a:miter lim="800000"/>
            <a:headEnd/>
            <a:tailEnd/>
          </a:ln>
        </p:spPr>
        <p:txBody>
          <a:bodyPr wrap="square">
            <a:spAutoFit/>
          </a:bodyPr>
          <a:lstStyle/>
          <a:p>
            <a:r>
              <a:rPr lang="en-GB" sz="2000" b="1"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However in cratonic regions heat flow indicates much deeper LAB.</a:t>
            </a:r>
          </a:p>
        </p:txBody>
      </p:sp>
      <p:sp>
        <p:nvSpPr>
          <p:cNvPr id="46" name="CasellaDiTesto 45"/>
          <p:cNvSpPr txBox="1">
            <a:spLocks noChangeArrowheads="1"/>
          </p:cNvSpPr>
          <p:nvPr/>
        </p:nvSpPr>
        <p:spPr bwMode="auto">
          <a:xfrm>
            <a:off x="3129856" y="5556250"/>
            <a:ext cx="6014144" cy="1015663"/>
          </a:xfrm>
          <a:prstGeom prst="rect">
            <a:avLst/>
          </a:prstGeom>
          <a:noFill/>
          <a:ln w="9525">
            <a:noFill/>
            <a:miter lim="800000"/>
            <a:headEnd/>
            <a:tailEnd/>
          </a:ln>
        </p:spPr>
        <p:txBody>
          <a:bodyPr wrap="square">
            <a:spAutoFit/>
          </a:bodyPr>
          <a:lstStyle/>
          <a:p>
            <a:r>
              <a:rPr lang="en-GB" sz="2000" b="1"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In this case the mid-lithospheric discontinuities (LVZ) are interpreted with </a:t>
            </a:r>
            <a:r>
              <a:rPr lang="en-GB" sz="2000" b="1" dirty="0">
                <a:solidFill>
                  <a:schemeClr val="bg1"/>
                </a:solidFill>
                <a:latin typeface="Calibri" pitchFamily="34" charset="0"/>
                <a:cs typeface="Calibri" panose="020F0502020204030204" pitchFamily="34" charset="0"/>
              </a:rPr>
              <a:t>a vague concept of "</a:t>
            </a:r>
            <a:r>
              <a:rPr lang="en-GB" sz="2000" b="1"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infiltration of metasomatic fluids".</a:t>
            </a:r>
          </a:p>
        </p:txBody>
      </p:sp>
      <p:pic>
        <p:nvPicPr>
          <p:cNvPr id="3" name="Immagine 2"/>
          <p:cNvPicPr>
            <a:picLocks noChangeAspect="1"/>
          </p:cNvPicPr>
          <p:nvPr/>
        </p:nvPicPr>
        <p:blipFill>
          <a:blip r:embed="rId3" cstate="print"/>
          <a:stretch>
            <a:fillRect/>
          </a:stretch>
        </p:blipFill>
        <p:spPr>
          <a:xfrm>
            <a:off x="0" y="927100"/>
            <a:ext cx="3109076" cy="5930900"/>
          </a:xfrm>
          <a:prstGeom prst="rect">
            <a:avLst/>
          </a:prstGeom>
        </p:spPr>
      </p:pic>
      <p:sp>
        <p:nvSpPr>
          <p:cNvPr id="8" name="CasellaDiTesto 7"/>
          <p:cNvSpPr txBox="1">
            <a:spLocks noChangeArrowheads="1"/>
          </p:cNvSpPr>
          <p:nvPr/>
        </p:nvSpPr>
        <p:spPr bwMode="auto">
          <a:xfrm>
            <a:off x="723900" y="615950"/>
            <a:ext cx="2400300" cy="353943"/>
          </a:xfrm>
          <a:prstGeom prst="rect">
            <a:avLst/>
          </a:prstGeom>
          <a:noFill/>
          <a:ln w="9525">
            <a:noFill/>
            <a:miter lim="800000"/>
            <a:headEnd/>
            <a:tailEnd/>
          </a:ln>
        </p:spPr>
        <p:txBody>
          <a:bodyPr wrap="square">
            <a:spAutoFit/>
          </a:bodyPr>
          <a:lstStyle/>
          <a:p>
            <a:pPr algn="ctr"/>
            <a:r>
              <a:rPr lang="en-GB" sz="1700" i="1" dirty="0">
                <a:solidFill>
                  <a:schemeClr val="bg1"/>
                </a:solidFill>
                <a:effectLst>
                  <a:outerShdw blurRad="38100" dist="38100" dir="2700000" algn="tl">
                    <a:srgbClr val="000000">
                      <a:alpha val="43137"/>
                    </a:srgbClr>
                  </a:outerShdw>
                </a:effectLst>
                <a:latin typeface="Calibri" pitchFamily="34" charset="0"/>
                <a:cs typeface="Calibri" panose="020F0502020204030204" pitchFamily="34" charset="0"/>
              </a:rPr>
              <a:t>Shear wave velocity</a:t>
            </a:r>
          </a:p>
        </p:txBody>
      </p:sp>
    </p:spTree>
    <p:extLst>
      <p:ext uri="{BB962C8B-B14F-4D97-AF65-F5344CB8AC3E}">
        <p14:creationId xmlns:p14="http://schemas.microsoft.com/office/powerpoint/2010/main" val="146794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89100" name="Picture 2"/>
            <p:cNvPicPr>
              <a:picLocks noChangeAspect="1" noChangeArrowheads="1"/>
            </p:cNvPicPr>
            <p:nvPr/>
          </p:nvPicPr>
          <p:blipFill>
            <a:blip r:embed="rId3" cstate="print"/>
            <a:srcRect l="1648" t="764"/>
            <a:stretch>
              <a:fillRect/>
            </a:stretch>
          </p:blipFill>
          <p:spPr bwMode="auto">
            <a:xfrm>
              <a:off x="46860" y="1148862"/>
              <a:ext cx="6739718" cy="5709138"/>
            </a:xfrm>
            <a:prstGeom prst="rect">
              <a:avLst/>
            </a:prstGeom>
            <a:noFill/>
            <a:ln w="9525">
              <a:noFill/>
              <a:miter lim="800000"/>
              <a:headEnd/>
              <a:tailEnd/>
            </a:ln>
          </p:spPr>
        </p:pic>
      </p:grpSp>
      <p:sp>
        <p:nvSpPr>
          <p:cNvPr id="5" name="CasellaDiTesto 4"/>
          <p:cNvSpPr txBox="1">
            <a:spLocks noChangeArrowheads="1"/>
          </p:cNvSpPr>
          <p:nvPr/>
        </p:nvSpPr>
        <p:spPr bwMode="auto">
          <a:xfrm>
            <a:off x="6249082" y="696913"/>
            <a:ext cx="2836862" cy="369332"/>
          </a:xfrm>
          <a:prstGeom prst="rect">
            <a:avLst/>
          </a:prstGeom>
          <a:noFill/>
          <a:ln w="9525">
            <a:noFill/>
            <a:miter lim="800000"/>
            <a:headEnd/>
            <a:tailEnd/>
          </a:ln>
        </p:spPr>
        <p:txBody>
          <a:bodyPr wrap="square">
            <a:spAutoFit/>
          </a:bodyPr>
          <a:lstStyle/>
          <a:p>
            <a:r>
              <a:rPr lang="en-GB" b="1" dirty="0">
                <a:solidFill>
                  <a:srgbClr val="0000FF"/>
                </a:solidFill>
                <a:effectLst/>
                <a:latin typeface="Calibri" pitchFamily="34" charset="0"/>
              </a:rPr>
              <a:t>Volatile-free solidus</a:t>
            </a:r>
          </a:p>
        </p:txBody>
      </p:sp>
      <p:sp>
        <p:nvSpPr>
          <p:cNvPr id="6" name="CasellaDiTesto 5"/>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a:solidFill>
                  <a:schemeClr val="tx1"/>
                </a:solidFill>
                <a:effectLst/>
                <a:latin typeface="Calibri" pitchFamily="34" charset="0"/>
              </a:rPr>
              <a:t>Green et al., 2010 (Nature, 467, 448-452)</a:t>
            </a:r>
          </a:p>
        </p:txBody>
      </p:sp>
      <p:sp>
        <p:nvSpPr>
          <p:cNvPr id="7" name="CasellaDiTesto 6"/>
          <p:cNvSpPr txBox="1">
            <a:spLocks noChangeArrowheads="1"/>
          </p:cNvSpPr>
          <p:nvPr/>
        </p:nvSpPr>
        <p:spPr bwMode="auto">
          <a:xfrm>
            <a:off x="6572250" y="3095627"/>
            <a:ext cx="2500313" cy="1384995"/>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Lithosphere-Asthenosphere Boundary</a:t>
            </a:r>
          </a:p>
        </p:txBody>
      </p:sp>
      <p:cxnSp>
        <p:nvCxnSpPr>
          <p:cNvPr id="8" name="Connettore 1 7"/>
          <p:cNvCxnSpPr/>
          <p:nvPr/>
        </p:nvCxnSpPr>
        <p:spPr>
          <a:xfrm rot="16200000" flipH="1">
            <a:off x="1587500" y="2179638"/>
            <a:ext cx="2841625" cy="1565275"/>
          </a:xfrm>
          <a:prstGeom prst="line">
            <a:avLst/>
          </a:prstGeom>
          <a:ln w="38100">
            <a:solidFill>
              <a:srgbClr val="0000FF"/>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Figura a mano libera 8"/>
          <p:cNvSpPr/>
          <p:nvPr/>
        </p:nvSpPr>
        <p:spPr>
          <a:xfrm>
            <a:off x="1000125" y="1657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38100">
            <a:solidFill>
              <a:srgbClr val="00B05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16" name="Figura a mano libera 15"/>
          <p:cNvSpPr/>
          <p:nvPr/>
        </p:nvSpPr>
        <p:spPr bwMode="auto">
          <a:xfrm>
            <a:off x="830580" y="1623060"/>
            <a:ext cx="1424940" cy="3825240"/>
          </a:xfrm>
          <a:custGeom>
            <a:avLst/>
            <a:gdLst>
              <a:gd name="connsiteX0" fmla="*/ 1424940 w 1424940"/>
              <a:gd name="connsiteY0" fmla="*/ 0 h 3825240"/>
              <a:gd name="connsiteX1" fmla="*/ 815340 w 1424940"/>
              <a:gd name="connsiteY1" fmla="*/ 441960 h 3825240"/>
              <a:gd name="connsiteX2" fmla="*/ 175260 w 1424940"/>
              <a:gd name="connsiteY2" fmla="*/ 1539240 h 3825240"/>
              <a:gd name="connsiteX3" fmla="*/ 38100 w 1424940"/>
              <a:gd name="connsiteY3" fmla="*/ 2735580 h 3825240"/>
              <a:gd name="connsiteX4" fmla="*/ 403860 w 1424940"/>
              <a:gd name="connsiteY4" fmla="*/ 3825240 h 382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940" h="3825240">
                <a:moveTo>
                  <a:pt x="1424940" y="0"/>
                </a:moveTo>
                <a:cubicBezTo>
                  <a:pt x="1224280" y="92710"/>
                  <a:pt x="1023620" y="185420"/>
                  <a:pt x="815340" y="441960"/>
                </a:cubicBezTo>
                <a:cubicBezTo>
                  <a:pt x="607060" y="698500"/>
                  <a:pt x="304800" y="1156970"/>
                  <a:pt x="175260" y="1539240"/>
                </a:cubicBezTo>
                <a:cubicBezTo>
                  <a:pt x="45720" y="1921510"/>
                  <a:pt x="0" y="2354580"/>
                  <a:pt x="38100" y="2735580"/>
                </a:cubicBezTo>
                <a:cubicBezTo>
                  <a:pt x="76200" y="3116580"/>
                  <a:pt x="240030" y="3470910"/>
                  <a:pt x="403860" y="3825240"/>
                </a:cubicBezTo>
              </a:path>
            </a:pathLst>
          </a:custGeom>
          <a:noFill/>
          <a:ln w="38100"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CasellaDiTesto 16"/>
          <p:cNvSpPr txBox="1">
            <a:spLocks noChangeArrowheads="1"/>
          </p:cNvSpPr>
          <p:nvPr/>
        </p:nvSpPr>
        <p:spPr bwMode="auto">
          <a:xfrm>
            <a:off x="575311" y="5473005"/>
            <a:ext cx="948689" cy="707886"/>
          </a:xfrm>
          <a:prstGeom prst="rect">
            <a:avLst/>
          </a:prstGeom>
          <a:noFill/>
          <a:ln w="9525">
            <a:noFill/>
            <a:miter lim="800000"/>
            <a:headEnd/>
            <a:tailEnd/>
          </a:ln>
        </p:spPr>
        <p:txBody>
          <a:bodyPr wrap="square">
            <a:spAutoFit/>
          </a:bodyPr>
          <a:lstStyle/>
          <a:p>
            <a:pPr algn="ctr"/>
            <a:r>
              <a:rPr lang="en-GB" sz="2000" b="1" dirty="0">
                <a:solidFill>
                  <a:srgbClr val="FF6600"/>
                </a:solidFill>
                <a:effectLst/>
                <a:latin typeface="Calibri" pitchFamily="34" charset="0"/>
              </a:rPr>
              <a:t>Wet solidus</a:t>
            </a:r>
          </a:p>
        </p:txBody>
      </p:sp>
      <p:sp>
        <p:nvSpPr>
          <p:cNvPr id="18" name="Figura a mano libera 17"/>
          <p:cNvSpPr/>
          <p:nvPr/>
        </p:nvSpPr>
        <p:spPr bwMode="auto">
          <a:xfrm>
            <a:off x="647065" y="5006816"/>
            <a:ext cx="334486" cy="654844"/>
          </a:xfrm>
          <a:custGeom>
            <a:avLst/>
            <a:gdLst>
              <a:gd name="connsiteX0" fmla="*/ 41910 w 255270"/>
              <a:gd name="connsiteY0" fmla="*/ 702310 h 702310"/>
              <a:gd name="connsiteX1" fmla="*/ 26670 w 255270"/>
              <a:gd name="connsiteY1" fmla="*/ 336550 h 702310"/>
              <a:gd name="connsiteX2" fmla="*/ 201930 w 255270"/>
              <a:gd name="connsiteY2" fmla="*/ 54610 h 702310"/>
              <a:gd name="connsiteX3" fmla="*/ 255270 w 255270"/>
              <a:gd name="connsiteY3" fmla="*/ 8890 h 702310"/>
              <a:gd name="connsiteX0" fmla="*/ 41910 w 201930"/>
              <a:gd name="connsiteY0" fmla="*/ 647700 h 647700"/>
              <a:gd name="connsiteX1" fmla="*/ 26670 w 201930"/>
              <a:gd name="connsiteY1" fmla="*/ 281940 h 647700"/>
              <a:gd name="connsiteX2" fmla="*/ 201930 w 201930"/>
              <a:gd name="connsiteY2" fmla="*/ 0 h 647700"/>
              <a:gd name="connsiteX0" fmla="*/ 51832 w 271383"/>
              <a:gd name="connsiteY0" fmla="*/ 654844 h 654844"/>
              <a:gd name="connsiteX1" fmla="*/ 36592 w 271383"/>
              <a:gd name="connsiteY1" fmla="*/ 289084 h 654844"/>
              <a:gd name="connsiteX2" fmla="*/ 271383 w 271383"/>
              <a:gd name="connsiteY2" fmla="*/ 0 h 654844"/>
              <a:gd name="connsiteX0" fmla="*/ 51832 w 271383"/>
              <a:gd name="connsiteY0" fmla="*/ 654844 h 654844"/>
              <a:gd name="connsiteX1" fmla="*/ 36592 w 271383"/>
              <a:gd name="connsiteY1" fmla="*/ 289084 h 654844"/>
              <a:gd name="connsiteX2" fmla="*/ 271383 w 271383"/>
              <a:gd name="connsiteY2" fmla="*/ 0 h 654844"/>
              <a:gd name="connsiteX0" fmla="*/ 55642 w 275193"/>
              <a:gd name="connsiteY0" fmla="*/ 654844 h 654844"/>
              <a:gd name="connsiteX1" fmla="*/ 36592 w 275193"/>
              <a:gd name="connsiteY1" fmla="*/ 258127 h 654844"/>
              <a:gd name="connsiteX2" fmla="*/ 275193 w 275193"/>
              <a:gd name="connsiteY2" fmla="*/ 0 h 654844"/>
              <a:gd name="connsiteX0" fmla="*/ 0 w 219551"/>
              <a:gd name="connsiteY0" fmla="*/ 654844 h 654844"/>
              <a:gd name="connsiteX1" fmla="*/ 219551 w 219551"/>
              <a:gd name="connsiteY1" fmla="*/ 0 h 654844"/>
              <a:gd name="connsiteX0" fmla="*/ 53023 w 272574"/>
              <a:gd name="connsiteY0" fmla="*/ 654844 h 654844"/>
              <a:gd name="connsiteX1" fmla="*/ 272574 w 272574"/>
              <a:gd name="connsiteY1" fmla="*/ 0 h 654844"/>
              <a:gd name="connsiteX0" fmla="*/ 53023 w 272574"/>
              <a:gd name="connsiteY0" fmla="*/ 654844 h 654844"/>
              <a:gd name="connsiteX1" fmla="*/ 272574 w 272574"/>
              <a:gd name="connsiteY1" fmla="*/ 0 h 654844"/>
              <a:gd name="connsiteX0" fmla="*/ 114935 w 334486"/>
              <a:gd name="connsiteY0" fmla="*/ 654844 h 654844"/>
              <a:gd name="connsiteX1" fmla="*/ 334486 w 334486"/>
              <a:gd name="connsiteY1" fmla="*/ 0 h 654844"/>
            </a:gdLst>
            <a:ahLst/>
            <a:cxnLst>
              <a:cxn ang="0">
                <a:pos x="connsiteX0" y="connsiteY0"/>
              </a:cxn>
              <a:cxn ang="0">
                <a:pos x="connsiteX1" y="connsiteY1"/>
              </a:cxn>
            </a:cxnLst>
            <a:rect l="l" t="t" r="r" b="b"/>
            <a:pathLst>
              <a:path w="334486" h="654844">
                <a:moveTo>
                  <a:pt x="114935" y="654844"/>
                </a:moveTo>
                <a:cubicBezTo>
                  <a:pt x="0" y="279400"/>
                  <a:pt x="70802" y="118268"/>
                  <a:pt x="334486" y="0"/>
                </a:cubicBezTo>
              </a:path>
            </a:pathLst>
          </a:custGeom>
          <a:noFill/>
          <a:ln w="9525" cap="flat" cmpd="sng" algn="ctr">
            <a:solidFill>
              <a:srgbClr val="FF9933"/>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CasellaDiTesto 18"/>
          <p:cNvSpPr txBox="1">
            <a:spLocks noChangeArrowheads="1"/>
          </p:cNvSpPr>
          <p:nvPr/>
        </p:nvSpPr>
        <p:spPr bwMode="auto">
          <a:xfrm>
            <a:off x="6249082" y="1146857"/>
            <a:ext cx="2916689" cy="369332"/>
          </a:xfrm>
          <a:prstGeom prst="rect">
            <a:avLst/>
          </a:prstGeom>
          <a:noFill/>
          <a:ln w="9525">
            <a:noFill/>
            <a:miter lim="800000"/>
            <a:headEnd/>
            <a:tailEnd/>
          </a:ln>
        </p:spPr>
        <p:txBody>
          <a:bodyPr wrap="square">
            <a:spAutoFit/>
          </a:bodyPr>
          <a:lstStyle/>
          <a:p>
            <a:r>
              <a:rPr lang="en-GB" b="1" dirty="0">
                <a:solidFill>
                  <a:srgbClr val="00B050"/>
                </a:solidFill>
                <a:effectLst/>
                <a:latin typeface="Calibri" pitchFamily="34" charset="0"/>
              </a:rPr>
              <a:t>H</a:t>
            </a:r>
            <a:r>
              <a:rPr lang="en-GB" b="1" baseline="-25000" dirty="0">
                <a:solidFill>
                  <a:srgbClr val="00B050"/>
                </a:solidFill>
                <a:effectLst/>
                <a:latin typeface="Calibri" pitchFamily="34" charset="0"/>
              </a:rPr>
              <a:t>2</a:t>
            </a:r>
            <a:r>
              <a:rPr lang="en-GB" b="1" dirty="0">
                <a:solidFill>
                  <a:srgbClr val="00B050"/>
                </a:solidFill>
                <a:effectLst/>
                <a:latin typeface="Calibri" pitchFamily="34" charset="0"/>
              </a:rPr>
              <a:t>O-undersaturated solidus</a:t>
            </a:r>
          </a:p>
        </p:txBody>
      </p:sp>
      <p:sp>
        <p:nvSpPr>
          <p:cNvPr id="20" name="CasellaDiTesto 19"/>
          <p:cNvSpPr txBox="1">
            <a:spLocks noChangeArrowheads="1"/>
          </p:cNvSpPr>
          <p:nvPr/>
        </p:nvSpPr>
        <p:spPr bwMode="auto">
          <a:xfrm>
            <a:off x="6249082" y="1814514"/>
            <a:ext cx="2836862" cy="369332"/>
          </a:xfrm>
          <a:prstGeom prst="rect">
            <a:avLst/>
          </a:prstGeom>
          <a:noFill/>
          <a:ln w="9525">
            <a:noFill/>
            <a:miter lim="800000"/>
            <a:headEnd/>
            <a:tailEnd/>
          </a:ln>
        </p:spPr>
        <p:txBody>
          <a:bodyPr wrap="square">
            <a:spAutoFit/>
          </a:bodyPr>
          <a:lstStyle/>
          <a:p>
            <a:r>
              <a:rPr lang="en-GB" b="1" dirty="0">
                <a:solidFill>
                  <a:srgbClr val="FF0000"/>
                </a:solidFill>
                <a:effectLst/>
                <a:latin typeface="Calibri" pitchFamily="34" charset="0"/>
              </a:rPr>
              <a:t>H</a:t>
            </a:r>
            <a:r>
              <a:rPr lang="en-GB" b="1" baseline="-25000" dirty="0">
                <a:solidFill>
                  <a:srgbClr val="FF0000"/>
                </a:solidFill>
                <a:effectLst/>
                <a:latin typeface="Calibri" pitchFamily="34" charset="0"/>
              </a:rPr>
              <a:t>2</a:t>
            </a:r>
            <a:r>
              <a:rPr lang="en-GB" b="1" dirty="0">
                <a:solidFill>
                  <a:srgbClr val="FF0000"/>
                </a:solidFill>
                <a:effectLst/>
                <a:latin typeface="Calibri" pitchFamily="34" charset="0"/>
              </a:rPr>
              <a:t>O-saturated solidus</a:t>
            </a:r>
          </a:p>
        </p:txBody>
      </p:sp>
      <p:sp>
        <p:nvSpPr>
          <p:cNvPr id="21" name="CasellaDiTesto 20"/>
          <p:cNvSpPr txBox="1">
            <a:spLocks noChangeArrowheads="1"/>
          </p:cNvSpPr>
          <p:nvPr/>
        </p:nvSpPr>
        <p:spPr bwMode="auto">
          <a:xfrm>
            <a:off x="6249082" y="2322516"/>
            <a:ext cx="2836862" cy="369332"/>
          </a:xfrm>
          <a:prstGeom prst="rect">
            <a:avLst/>
          </a:prstGeom>
          <a:noFill/>
          <a:ln w="9525">
            <a:noFill/>
            <a:miter lim="800000"/>
            <a:headEnd/>
            <a:tailEnd/>
          </a:ln>
        </p:spPr>
        <p:txBody>
          <a:bodyPr wrap="square">
            <a:spAutoFit/>
          </a:bodyPr>
          <a:lstStyle/>
          <a:p>
            <a:r>
              <a:rPr lang="en-GB" b="1" dirty="0">
                <a:solidFill>
                  <a:srgbClr val="FF6600"/>
                </a:solidFill>
                <a:effectLst/>
                <a:latin typeface="Calibri" pitchFamily="34" charset="0"/>
              </a:rPr>
              <a:t>H</a:t>
            </a:r>
            <a:r>
              <a:rPr lang="en-GB" b="1" baseline="-25000" dirty="0">
                <a:solidFill>
                  <a:srgbClr val="FF6600"/>
                </a:solidFill>
                <a:effectLst/>
                <a:latin typeface="Calibri" pitchFamily="34" charset="0"/>
              </a:rPr>
              <a:t>2</a:t>
            </a:r>
            <a:r>
              <a:rPr lang="en-GB" b="1" dirty="0">
                <a:solidFill>
                  <a:srgbClr val="FF6600"/>
                </a:solidFill>
                <a:effectLst/>
                <a:latin typeface="Calibri" pitchFamily="34" charset="0"/>
              </a:rPr>
              <a:t>O-saturated solidus</a:t>
            </a:r>
          </a:p>
        </p:txBody>
      </p:sp>
      <p:sp>
        <p:nvSpPr>
          <p:cNvPr id="22" name="CasellaDiTesto 21"/>
          <p:cNvSpPr txBox="1">
            <a:spLocks noChangeArrowheads="1"/>
          </p:cNvSpPr>
          <p:nvPr/>
        </p:nvSpPr>
        <p:spPr bwMode="auto">
          <a:xfrm>
            <a:off x="6142260" y="1422975"/>
            <a:ext cx="3033490" cy="338554"/>
          </a:xfrm>
          <a:prstGeom prst="rect">
            <a:avLst/>
          </a:prstGeom>
          <a:noFill/>
          <a:ln w="9525">
            <a:noFill/>
            <a:miter lim="800000"/>
            <a:headEnd/>
            <a:tailEnd/>
          </a:ln>
        </p:spPr>
        <p:txBody>
          <a:bodyPr wrap="square">
            <a:spAutoFit/>
          </a:bodyPr>
          <a:lstStyle/>
          <a:p>
            <a:pPr algn="ctr"/>
            <a:r>
              <a:rPr lang="en-GB" sz="1600" i="1" dirty="0">
                <a:solidFill>
                  <a:schemeClr val="tx1"/>
                </a:solidFill>
                <a:effectLst/>
                <a:latin typeface="Calibri" pitchFamily="34" charset="0"/>
              </a:rPr>
              <a:t>(note the amphibole stability limit)</a:t>
            </a:r>
          </a:p>
        </p:txBody>
      </p:sp>
      <p:sp>
        <p:nvSpPr>
          <p:cNvPr id="23" name="CasellaDiTesto 22"/>
          <p:cNvSpPr txBox="1">
            <a:spLocks noChangeArrowheads="1"/>
          </p:cNvSpPr>
          <p:nvPr/>
        </p:nvSpPr>
        <p:spPr bwMode="auto">
          <a:xfrm>
            <a:off x="6589484" y="2617758"/>
            <a:ext cx="1901374" cy="338554"/>
          </a:xfrm>
          <a:prstGeom prst="rect">
            <a:avLst/>
          </a:prstGeom>
          <a:noFill/>
          <a:ln w="9525">
            <a:noFill/>
            <a:miter lim="800000"/>
            <a:headEnd/>
            <a:tailEnd/>
          </a:ln>
        </p:spPr>
        <p:txBody>
          <a:bodyPr wrap="square">
            <a:spAutoFit/>
          </a:bodyPr>
          <a:lstStyle/>
          <a:p>
            <a:pPr algn="ctr"/>
            <a:r>
              <a:rPr lang="en-GB" sz="1600" i="1" dirty="0">
                <a:solidFill>
                  <a:schemeClr val="tx1"/>
                </a:solidFill>
                <a:effectLst/>
                <a:latin typeface="Calibri" pitchFamily="34" charset="0"/>
              </a:rPr>
              <a:t>(different estimate)</a:t>
            </a:r>
          </a:p>
        </p:txBody>
      </p:sp>
      <p:sp>
        <p:nvSpPr>
          <p:cNvPr id="4" name="Rettangolo 3"/>
          <p:cNvSpPr/>
          <p:nvPr/>
        </p:nvSpPr>
        <p:spPr bwMode="auto">
          <a:xfrm>
            <a:off x="3831771" y="749300"/>
            <a:ext cx="2073729" cy="5600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Rettangolo 12"/>
          <p:cNvSpPr/>
          <p:nvPr/>
        </p:nvSpPr>
        <p:spPr bwMode="auto">
          <a:xfrm>
            <a:off x="571500" y="1543050"/>
            <a:ext cx="5343525" cy="4737100"/>
          </a:xfrm>
          <a:prstGeom prst="rect">
            <a:avLst/>
          </a:prstGeom>
          <a:noFill/>
          <a:ln w="19050" cap="flat" cmpd="sng" algn="ctr">
            <a:solidFill>
              <a:srgbClr val="120D0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Tree>
    <p:extLst>
      <p:ext uri="{BB962C8B-B14F-4D97-AF65-F5344CB8AC3E}">
        <p14:creationId xmlns:p14="http://schemas.microsoft.com/office/powerpoint/2010/main" val="364343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000"/>
                                        <p:tgtEl>
                                          <p:spTgt spid="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1000"/>
                                        <p:tgtEl>
                                          <p:spTgt spid="10"/>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1000"/>
                                        <p:tgtEl>
                                          <p:spTgt spid="16"/>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par>
                          <p:cTn id="63" fill="hold">
                            <p:stCondLst>
                              <p:cond delay="2500"/>
                            </p:stCondLst>
                            <p:childTnLst>
                              <p:par>
                                <p:cTn id="64" presetID="22" presetClass="entr" presetSubtype="4"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6" grpId="0" animBg="1"/>
      <p:bldP spid="17" grpId="0"/>
      <p:bldP spid="18" grpId="0" animBg="1"/>
      <p:bldP spid="19" grpId="0"/>
      <p:bldP spid="20" grpId="0"/>
      <p:bldP spid="21" grpId="0"/>
      <p:bldP spid="22" grpId="0"/>
      <p:bldP spid="23" grpId="0"/>
      <p:bldP spid="4" grpId="0" animBg="1"/>
      <p:bldP spid="1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89100" name="Picture 2"/>
            <p:cNvPicPr>
              <a:picLocks noChangeAspect="1" noChangeArrowheads="1"/>
            </p:cNvPicPr>
            <p:nvPr/>
          </p:nvPicPr>
          <p:blipFill>
            <a:blip r:embed="rId3" cstate="print"/>
            <a:srcRect l="1648" t="764" r="43252"/>
            <a:stretch>
              <a:fillRect/>
            </a:stretch>
          </p:blipFill>
          <p:spPr bwMode="auto">
            <a:xfrm>
              <a:off x="46860" y="1148862"/>
              <a:ext cx="3775840" cy="5709138"/>
            </a:xfrm>
            <a:prstGeom prst="rect">
              <a:avLst/>
            </a:prstGeom>
            <a:noFill/>
            <a:ln w="9525">
              <a:noFill/>
              <a:miter lim="800000"/>
              <a:headEnd/>
              <a:tailEnd/>
            </a:ln>
          </p:spPr>
        </p:pic>
      </p:grpSp>
      <p:sp>
        <p:nvSpPr>
          <p:cNvPr id="9" name="Figura a mano libera 8"/>
          <p:cNvSpPr/>
          <p:nvPr/>
        </p:nvSpPr>
        <p:spPr>
          <a:xfrm>
            <a:off x="1000125" y="1657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38100">
            <a:solidFill>
              <a:srgbClr val="00B05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16" name="Figura a mano libera 15"/>
          <p:cNvSpPr/>
          <p:nvPr/>
        </p:nvSpPr>
        <p:spPr bwMode="auto">
          <a:xfrm>
            <a:off x="830580" y="1623060"/>
            <a:ext cx="1424940" cy="3825240"/>
          </a:xfrm>
          <a:custGeom>
            <a:avLst/>
            <a:gdLst>
              <a:gd name="connsiteX0" fmla="*/ 1424940 w 1424940"/>
              <a:gd name="connsiteY0" fmla="*/ 0 h 3825240"/>
              <a:gd name="connsiteX1" fmla="*/ 815340 w 1424940"/>
              <a:gd name="connsiteY1" fmla="*/ 441960 h 3825240"/>
              <a:gd name="connsiteX2" fmla="*/ 175260 w 1424940"/>
              <a:gd name="connsiteY2" fmla="*/ 1539240 h 3825240"/>
              <a:gd name="connsiteX3" fmla="*/ 38100 w 1424940"/>
              <a:gd name="connsiteY3" fmla="*/ 2735580 h 3825240"/>
              <a:gd name="connsiteX4" fmla="*/ 403860 w 1424940"/>
              <a:gd name="connsiteY4" fmla="*/ 3825240 h 382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940" h="3825240">
                <a:moveTo>
                  <a:pt x="1424940" y="0"/>
                </a:moveTo>
                <a:cubicBezTo>
                  <a:pt x="1224280" y="92710"/>
                  <a:pt x="1023620" y="185420"/>
                  <a:pt x="815340" y="441960"/>
                </a:cubicBezTo>
                <a:cubicBezTo>
                  <a:pt x="607060" y="698500"/>
                  <a:pt x="304800" y="1156970"/>
                  <a:pt x="175260" y="1539240"/>
                </a:cubicBezTo>
                <a:cubicBezTo>
                  <a:pt x="45720" y="1921510"/>
                  <a:pt x="0" y="2354580"/>
                  <a:pt x="38100" y="2735580"/>
                </a:cubicBezTo>
                <a:cubicBezTo>
                  <a:pt x="76200" y="3116580"/>
                  <a:pt x="240030" y="3470910"/>
                  <a:pt x="403860" y="3825240"/>
                </a:cubicBezTo>
              </a:path>
            </a:pathLst>
          </a:custGeom>
          <a:noFill/>
          <a:ln w="38100"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CasellaDiTesto 16"/>
          <p:cNvSpPr txBox="1">
            <a:spLocks noChangeArrowheads="1"/>
          </p:cNvSpPr>
          <p:nvPr/>
        </p:nvSpPr>
        <p:spPr bwMode="auto">
          <a:xfrm>
            <a:off x="575311" y="5473005"/>
            <a:ext cx="948689" cy="707886"/>
          </a:xfrm>
          <a:prstGeom prst="rect">
            <a:avLst/>
          </a:prstGeom>
          <a:noFill/>
          <a:ln w="9525">
            <a:noFill/>
            <a:miter lim="800000"/>
            <a:headEnd/>
            <a:tailEnd/>
          </a:ln>
        </p:spPr>
        <p:txBody>
          <a:bodyPr wrap="square">
            <a:spAutoFit/>
          </a:bodyPr>
          <a:lstStyle/>
          <a:p>
            <a:pPr algn="ctr"/>
            <a:r>
              <a:rPr lang="en-GB" sz="2000" b="1" dirty="0">
                <a:solidFill>
                  <a:srgbClr val="FF6600"/>
                </a:solidFill>
                <a:effectLst/>
                <a:latin typeface="Calibri" pitchFamily="34" charset="0"/>
              </a:rPr>
              <a:t>Wet solidus</a:t>
            </a:r>
          </a:p>
        </p:txBody>
      </p:sp>
      <p:sp>
        <p:nvSpPr>
          <p:cNvPr id="18" name="Figura a mano libera 17"/>
          <p:cNvSpPr/>
          <p:nvPr/>
        </p:nvSpPr>
        <p:spPr bwMode="auto">
          <a:xfrm>
            <a:off x="647065" y="5006816"/>
            <a:ext cx="334486" cy="654844"/>
          </a:xfrm>
          <a:custGeom>
            <a:avLst/>
            <a:gdLst>
              <a:gd name="connsiteX0" fmla="*/ 41910 w 255270"/>
              <a:gd name="connsiteY0" fmla="*/ 702310 h 702310"/>
              <a:gd name="connsiteX1" fmla="*/ 26670 w 255270"/>
              <a:gd name="connsiteY1" fmla="*/ 336550 h 702310"/>
              <a:gd name="connsiteX2" fmla="*/ 201930 w 255270"/>
              <a:gd name="connsiteY2" fmla="*/ 54610 h 702310"/>
              <a:gd name="connsiteX3" fmla="*/ 255270 w 255270"/>
              <a:gd name="connsiteY3" fmla="*/ 8890 h 702310"/>
              <a:gd name="connsiteX0" fmla="*/ 41910 w 201930"/>
              <a:gd name="connsiteY0" fmla="*/ 647700 h 647700"/>
              <a:gd name="connsiteX1" fmla="*/ 26670 w 201930"/>
              <a:gd name="connsiteY1" fmla="*/ 281940 h 647700"/>
              <a:gd name="connsiteX2" fmla="*/ 201930 w 201930"/>
              <a:gd name="connsiteY2" fmla="*/ 0 h 647700"/>
              <a:gd name="connsiteX0" fmla="*/ 51832 w 271383"/>
              <a:gd name="connsiteY0" fmla="*/ 654844 h 654844"/>
              <a:gd name="connsiteX1" fmla="*/ 36592 w 271383"/>
              <a:gd name="connsiteY1" fmla="*/ 289084 h 654844"/>
              <a:gd name="connsiteX2" fmla="*/ 271383 w 271383"/>
              <a:gd name="connsiteY2" fmla="*/ 0 h 654844"/>
              <a:gd name="connsiteX0" fmla="*/ 51832 w 271383"/>
              <a:gd name="connsiteY0" fmla="*/ 654844 h 654844"/>
              <a:gd name="connsiteX1" fmla="*/ 36592 w 271383"/>
              <a:gd name="connsiteY1" fmla="*/ 289084 h 654844"/>
              <a:gd name="connsiteX2" fmla="*/ 271383 w 271383"/>
              <a:gd name="connsiteY2" fmla="*/ 0 h 654844"/>
              <a:gd name="connsiteX0" fmla="*/ 55642 w 275193"/>
              <a:gd name="connsiteY0" fmla="*/ 654844 h 654844"/>
              <a:gd name="connsiteX1" fmla="*/ 36592 w 275193"/>
              <a:gd name="connsiteY1" fmla="*/ 258127 h 654844"/>
              <a:gd name="connsiteX2" fmla="*/ 275193 w 275193"/>
              <a:gd name="connsiteY2" fmla="*/ 0 h 654844"/>
              <a:gd name="connsiteX0" fmla="*/ 0 w 219551"/>
              <a:gd name="connsiteY0" fmla="*/ 654844 h 654844"/>
              <a:gd name="connsiteX1" fmla="*/ 219551 w 219551"/>
              <a:gd name="connsiteY1" fmla="*/ 0 h 654844"/>
              <a:gd name="connsiteX0" fmla="*/ 53023 w 272574"/>
              <a:gd name="connsiteY0" fmla="*/ 654844 h 654844"/>
              <a:gd name="connsiteX1" fmla="*/ 272574 w 272574"/>
              <a:gd name="connsiteY1" fmla="*/ 0 h 654844"/>
              <a:gd name="connsiteX0" fmla="*/ 53023 w 272574"/>
              <a:gd name="connsiteY0" fmla="*/ 654844 h 654844"/>
              <a:gd name="connsiteX1" fmla="*/ 272574 w 272574"/>
              <a:gd name="connsiteY1" fmla="*/ 0 h 654844"/>
              <a:gd name="connsiteX0" fmla="*/ 114935 w 334486"/>
              <a:gd name="connsiteY0" fmla="*/ 654844 h 654844"/>
              <a:gd name="connsiteX1" fmla="*/ 334486 w 334486"/>
              <a:gd name="connsiteY1" fmla="*/ 0 h 654844"/>
            </a:gdLst>
            <a:ahLst/>
            <a:cxnLst>
              <a:cxn ang="0">
                <a:pos x="connsiteX0" y="connsiteY0"/>
              </a:cxn>
              <a:cxn ang="0">
                <a:pos x="connsiteX1" y="connsiteY1"/>
              </a:cxn>
            </a:cxnLst>
            <a:rect l="l" t="t" r="r" b="b"/>
            <a:pathLst>
              <a:path w="334486" h="654844">
                <a:moveTo>
                  <a:pt x="114935" y="654844"/>
                </a:moveTo>
                <a:cubicBezTo>
                  <a:pt x="0" y="279400"/>
                  <a:pt x="70802" y="118268"/>
                  <a:pt x="334486" y="0"/>
                </a:cubicBezTo>
              </a:path>
            </a:pathLst>
          </a:custGeom>
          <a:noFill/>
          <a:ln w="9525" cap="flat" cmpd="sng" algn="ctr">
            <a:solidFill>
              <a:srgbClr val="FF9933"/>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Rettangolo 12"/>
          <p:cNvSpPr/>
          <p:nvPr/>
        </p:nvSpPr>
        <p:spPr bwMode="auto">
          <a:xfrm>
            <a:off x="571500" y="1543050"/>
            <a:ext cx="5343525" cy="4737100"/>
          </a:xfrm>
          <a:prstGeom prst="rect">
            <a:avLst/>
          </a:prstGeom>
          <a:noFill/>
          <a:ln w="19050" cap="flat" cmpd="sng" algn="ctr">
            <a:solidFill>
              <a:srgbClr val="120D0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28" name="Picture 2"/>
          <p:cNvPicPr>
            <a:picLocks noChangeAspect="1" noChangeArrowheads="1"/>
          </p:cNvPicPr>
          <p:nvPr/>
        </p:nvPicPr>
        <p:blipFill>
          <a:blip r:embed="rId3" cstate="print"/>
          <a:srcRect l="56748" t="764"/>
          <a:stretch>
            <a:fillRect/>
          </a:stretch>
        </p:blipFill>
        <p:spPr bwMode="auto">
          <a:xfrm>
            <a:off x="3822700" y="702791"/>
            <a:ext cx="2963878" cy="5709122"/>
          </a:xfrm>
          <a:prstGeom prst="rect">
            <a:avLst/>
          </a:prstGeom>
          <a:noFill/>
          <a:ln w="9525">
            <a:noFill/>
            <a:miter lim="800000"/>
            <a:headEnd/>
            <a:tailEnd/>
          </a:ln>
        </p:spPr>
      </p:pic>
      <p:sp>
        <p:nvSpPr>
          <p:cNvPr id="6" name="CasellaDiTesto 5"/>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a:solidFill>
                  <a:schemeClr val="tx1"/>
                </a:solidFill>
                <a:effectLst/>
                <a:latin typeface="Calibri" pitchFamily="34" charset="0"/>
              </a:rPr>
              <a:t>Green et al., 2010 (Nature, 467, 448-452)</a:t>
            </a:r>
          </a:p>
        </p:txBody>
      </p:sp>
      <p:sp>
        <p:nvSpPr>
          <p:cNvPr id="7" name="CasellaDiTesto 6"/>
          <p:cNvSpPr txBox="1">
            <a:spLocks noChangeArrowheads="1"/>
          </p:cNvSpPr>
          <p:nvPr/>
        </p:nvSpPr>
        <p:spPr bwMode="auto">
          <a:xfrm>
            <a:off x="6572250" y="3095627"/>
            <a:ext cx="2500313" cy="1384995"/>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Lithosphere-Asthenosphere Boundary</a:t>
            </a:r>
          </a:p>
        </p:txBody>
      </p:sp>
      <p:cxnSp>
        <p:nvCxnSpPr>
          <p:cNvPr id="8" name="Connettore 1 7"/>
          <p:cNvCxnSpPr/>
          <p:nvPr/>
        </p:nvCxnSpPr>
        <p:spPr>
          <a:xfrm rot="16200000" flipH="1">
            <a:off x="1587500" y="2179638"/>
            <a:ext cx="2841625" cy="1565275"/>
          </a:xfrm>
          <a:prstGeom prst="line">
            <a:avLst/>
          </a:prstGeom>
          <a:ln w="38100">
            <a:solidFill>
              <a:srgbClr val="0000FF"/>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bwMode="auto">
          <a:xfrm>
            <a:off x="3752850" y="981075"/>
            <a:ext cx="2273300" cy="1588"/>
          </a:xfrm>
          <a:prstGeom prst="line">
            <a:avLst/>
          </a:prstGeom>
          <a:noFill/>
          <a:ln w="28575" cap="flat" cmpd="sng" algn="ctr">
            <a:solidFill>
              <a:srgbClr val="FF0000"/>
            </a:solidFill>
            <a:prstDash val="solid"/>
            <a:round/>
            <a:headEnd type="none" w="med" len="med"/>
            <a:tailEnd type="none" w="med" len="med"/>
          </a:ln>
          <a:effectLst/>
        </p:spPr>
      </p:cxnSp>
      <p:cxnSp>
        <p:nvCxnSpPr>
          <p:cNvPr id="25" name="Connettore 1 24"/>
          <p:cNvCxnSpPr/>
          <p:nvPr/>
        </p:nvCxnSpPr>
        <p:spPr bwMode="auto">
          <a:xfrm flipV="1">
            <a:off x="3886200" y="1239838"/>
            <a:ext cx="1987550" cy="4762"/>
          </a:xfrm>
          <a:prstGeom prst="line">
            <a:avLst/>
          </a:prstGeom>
          <a:noFill/>
          <a:ln w="28575" cap="flat" cmpd="sng" algn="ctr">
            <a:solidFill>
              <a:srgbClr val="FF0000"/>
            </a:solidFill>
            <a:prstDash val="solid"/>
            <a:round/>
            <a:headEnd type="none" w="med" len="med"/>
            <a:tailEnd type="none" w="med" len="med"/>
          </a:ln>
          <a:effectLst/>
        </p:spPr>
      </p:cxn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cxnSp>
        <p:nvCxnSpPr>
          <p:cNvPr id="30" name="Connettore 1 29"/>
          <p:cNvCxnSpPr/>
          <p:nvPr/>
        </p:nvCxnSpPr>
        <p:spPr bwMode="auto">
          <a:xfrm>
            <a:off x="5596467" y="1964267"/>
            <a:ext cx="0" cy="745066"/>
          </a:xfrm>
          <a:prstGeom prst="line">
            <a:avLst/>
          </a:prstGeom>
          <a:noFill/>
          <a:ln w="38100" cap="flat" cmpd="sng" algn="ctr">
            <a:solidFill>
              <a:srgbClr val="FF0000"/>
            </a:solidFill>
            <a:prstDash val="solid"/>
            <a:round/>
            <a:headEnd type="none" w="med" len="med"/>
            <a:tailEnd type="none" w="med" len="med"/>
          </a:ln>
          <a:effectLst>
            <a:glow rad="139700">
              <a:srgbClr val="FF0000">
                <a:alpha val="40000"/>
              </a:srgbClr>
            </a:glow>
          </a:effectLst>
        </p:spPr>
      </p:cxnSp>
      <p:cxnSp>
        <p:nvCxnSpPr>
          <p:cNvPr id="31" name="Connettore 1 30"/>
          <p:cNvCxnSpPr/>
          <p:nvPr/>
        </p:nvCxnSpPr>
        <p:spPr bwMode="auto">
          <a:xfrm>
            <a:off x="4013200" y="3776134"/>
            <a:ext cx="0" cy="745066"/>
          </a:xfrm>
          <a:prstGeom prst="line">
            <a:avLst/>
          </a:prstGeom>
          <a:noFill/>
          <a:ln w="38100" cap="flat" cmpd="sng" algn="ctr">
            <a:solidFill>
              <a:srgbClr val="00B0F0"/>
            </a:solidFill>
            <a:prstDash val="solid"/>
            <a:round/>
            <a:headEnd type="none" w="med" len="med"/>
            <a:tailEnd type="none" w="med" len="med"/>
          </a:ln>
          <a:effectLst>
            <a:glow rad="228600">
              <a:srgbClr val="00B0F0">
                <a:alpha val="40000"/>
              </a:srgbClr>
            </a:glow>
          </a:effectLst>
        </p:spPr>
      </p:cxnSp>
      <p:sp>
        <p:nvSpPr>
          <p:cNvPr id="32" name="CasellaDiTesto 31"/>
          <p:cNvSpPr txBox="1">
            <a:spLocks noChangeArrowheads="1"/>
          </p:cNvSpPr>
          <p:nvPr/>
        </p:nvSpPr>
        <p:spPr bwMode="auto">
          <a:xfrm>
            <a:off x="6426200" y="4633904"/>
            <a:ext cx="2667002" cy="584775"/>
          </a:xfrm>
          <a:prstGeom prst="rect">
            <a:avLst/>
          </a:prstGeom>
          <a:noFill/>
          <a:ln w="9525">
            <a:noFill/>
            <a:miter lim="800000"/>
            <a:headEnd/>
            <a:tailEnd/>
          </a:ln>
        </p:spPr>
        <p:txBody>
          <a:bodyPr wrap="square">
            <a:spAutoFit/>
          </a:bodyPr>
          <a:lstStyle/>
          <a:p>
            <a:pPr algn="ctr"/>
            <a:r>
              <a:rPr lang="en-GB" sz="1600" b="1" dirty="0">
                <a:solidFill>
                  <a:srgbClr val="FF0000"/>
                </a:solidFill>
                <a:effectLst/>
                <a:latin typeface="Calibri" pitchFamily="34" charset="0"/>
              </a:rPr>
              <a:t>Water storage capacity ~0.5% (@ ~1-2 GPa)</a:t>
            </a:r>
          </a:p>
        </p:txBody>
      </p:sp>
      <p:sp>
        <p:nvSpPr>
          <p:cNvPr id="33" name="CasellaDiTesto 32"/>
          <p:cNvSpPr txBox="1">
            <a:spLocks noChangeArrowheads="1"/>
          </p:cNvSpPr>
          <p:nvPr/>
        </p:nvSpPr>
        <p:spPr bwMode="auto">
          <a:xfrm>
            <a:off x="6426200" y="5209635"/>
            <a:ext cx="2667002" cy="584775"/>
          </a:xfrm>
          <a:prstGeom prst="rect">
            <a:avLst/>
          </a:prstGeom>
          <a:noFill/>
          <a:ln w="9525">
            <a:noFill/>
            <a:miter lim="800000"/>
            <a:headEnd/>
            <a:tailEnd/>
          </a:ln>
        </p:spPr>
        <p:txBody>
          <a:bodyPr wrap="square">
            <a:spAutoFit/>
          </a:bodyPr>
          <a:lstStyle/>
          <a:p>
            <a:pPr algn="ctr"/>
            <a:r>
              <a:rPr lang="en-GB" sz="1600" b="1" dirty="0">
                <a:solidFill>
                  <a:srgbClr val="00B0F0"/>
                </a:solidFill>
                <a:effectLst/>
                <a:latin typeface="Calibri" pitchFamily="34" charset="0"/>
              </a:rPr>
              <a:t>Water storage capacity ~0.02% (@ &gt;3 GPa)</a:t>
            </a:r>
          </a:p>
        </p:txBody>
      </p:sp>
      <p:sp>
        <p:nvSpPr>
          <p:cNvPr id="4" name="CasellaDiTesto 3">
            <a:extLst>
              <a:ext uri="{FF2B5EF4-FFF2-40B4-BE49-F238E27FC236}">
                <a16:creationId xmlns:a16="http://schemas.microsoft.com/office/drawing/2014/main" id="{E0E8FCA1-3ABB-CB7D-4102-D03C641BC424}"/>
              </a:ext>
            </a:extLst>
          </p:cNvPr>
          <p:cNvSpPr txBox="1">
            <a:spLocks noChangeArrowheads="1"/>
          </p:cNvSpPr>
          <p:nvPr/>
        </p:nvSpPr>
        <p:spPr bwMode="auto">
          <a:xfrm>
            <a:off x="6249082" y="696913"/>
            <a:ext cx="2836862" cy="369332"/>
          </a:xfrm>
          <a:prstGeom prst="rect">
            <a:avLst/>
          </a:prstGeom>
          <a:noFill/>
          <a:ln w="9525">
            <a:noFill/>
            <a:miter lim="800000"/>
            <a:headEnd/>
            <a:tailEnd/>
          </a:ln>
        </p:spPr>
        <p:txBody>
          <a:bodyPr wrap="square">
            <a:spAutoFit/>
          </a:bodyPr>
          <a:lstStyle/>
          <a:p>
            <a:r>
              <a:rPr lang="en-GB" b="1" dirty="0">
                <a:solidFill>
                  <a:srgbClr val="0000FF"/>
                </a:solidFill>
                <a:effectLst/>
                <a:latin typeface="Calibri" pitchFamily="34" charset="0"/>
              </a:rPr>
              <a:t>Volatile-free solidus</a:t>
            </a:r>
          </a:p>
        </p:txBody>
      </p:sp>
      <p:sp>
        <p:nvSpPr>
          <p:cNvPr id="14" name="CasellaDiTesto 13">
            <a:extLst>
              <a:ext uri="{FF2B5EF4-FFF2-40B4-BE49-F238E27FC236}">
                <a16:creationId xmlns:a16="http://schemas.microsoft.com/office/drawing/2014/main" id="{931C6F34-22AE-4E36-426C-FD9298119632}"/>
              </a:ext>
            </a:extLst>
          </p:cNvPr>
          <p:cNvSpPr txBox="1">
            <a:spLocks noChangeArrowheads="1"/>
          </p:cNvSpPr>
          <p:nvPr/>
        </p:nvSpPr>
        <p:spPr bwMode="auto">
          <a:xfrm>
            <a:off x="6249082" y="1146857"/>
            <a:ext cx="2916689" cy="369332"/>
          </a:xfrm>
          <a:prstGeom prst="rect">
            <a:avLst/>
          </a:prstGeom>
          <a:noFill/>
          <a:ln w="9525">
            <a:noFill/>
            <a:miter lim="800000"/>
            <a:headEnd/>
            <a:tailEnd/>
          </a:ln>
        </p:spPr>
        <p:txBody>
          <a:bodyPr wrap="square">
            <a:spAutoFit/>
          </a:bodyPr>
          <a:lstStyle/>
          <a:p>
            <a:r>
              <a:rPr lang="en-GB" b="1" dirty="0">
                <a:solidFill>
                  <a:srgbClr val="00B050"/>
                </a:solidFill>
                <a:effectLst/>
                <a:latin typeface="Calibri" pitchFamily="34" charset="0"/>
              </a:rPr>
              <a:t>H</a:t>
            </a:r>
            <a:r>
              <a:rPr lang="en-GB" b="1" baseline="-25000" dirty="0">
                <a:solidFill>
                  <a:srgbClr val="00B050"/>
                </a:solidFill>
                <a:effectLst/>
                <a:latin typeface="Calibri" pitchFamily="34" charset="0"/>
              </a:rPr>
              <a:t>2</a:t>
            </a:r>
            <a:r>
              <a:rPr lang="en-GB" b="1" dirty="0">
                <a:solidFill>
                  <a:srgbClr val="00B050"/>
                </a:solidFill>
                <a:effectLst/>
                <a:latin typeface="Calibri" pitchFamily="34" charset="0"/>
              </a:rPr>
              <a:t>O-undersaturated solidus</a:t>
            </a:r>
          </a:p>
        </p:txBody>
      </p:sp>
      <p:sp>
        <p:nvSpPr>
          <p:cNvPr id="15" name="CasellaDiTesto 14">
            <a:extLst>
              <a:ext uri="{FF2B5EF4-FFF2-40B4-BE49-F238E27FC236}">
                <a16:creationId xmlns:a16="http://schemas.microsoft.com/office/drawing/2014/main" id="{66407670-EA1C-C9CD-71E0-18D4828041A6}"/>
              </a:ext>
            </a:extLst>
          </p:cNvPr>
          <p:cNvSpPr txBox="1">
            <a:spLocks noChangeArrowheads="1"/>
          </p:cNvSpPr>
          <p:nvPr/>
        </p:nvSpPr>
        <p:spPr bwMode="auto">
          <a:xfrm>
            <a:off x="6249082" y="1814514"/>
            <a:ext cx="2836862" cy="369332"/>
          </a:xfrm>
          <a:prstGeom prst="rect">
            <a:avLst/>
          </a:prstGeom>
          <a:noFill/>
          <a:ln w="9525">
            <a:noFill/>
            <a:miter lim="800000"/>
            <a:headEnd/>
            <a:tailEnd/>
          </a:ln>
        </p:spPr>
        <p:txBody>
          <a:bodyPr wrap="square">
            <a:spAutoFit/>
          </a:bodyPr>
          <a:lstStyle/>
          <a:p>
            <a:r>
              <a:rPr lang="en-GB" b="1" dirty="0">
                <a:solidFill>
                  <a:srgbClr val="FF0000"/>
                </a:solidFill>
                <a:effectLst/>
                <a:latin typeface="Calibri" pitchFamily="34" charset="0"/>
              </a:rPr>
              <a:t>H</a:t>
            </a:r>
            <a:r>
              <a:rPr lang="en-GB" b="1" baseline="-25000" dirty="0">
                <a:solidFill>
                  <a:srgbClr val="FF0000"/>
                </a:solidFill>
                <a:effectLst/>
                <a:latin typeface="Calibri" pitchFamily="34" charset="0"/>
              </a:rPr>
              <a:t>2</a:t>
            </a:r>
            <a:r>
              <a:rPr lang="en-GB" b="1" dirty="0">
                <a:solidFill>
                  <a:srgbClr val="FF0000"/>
                </a:solidFill>
                <a:effectLst/>
                <a:latin typeface="Calibri" pitchFamily="34" charset="0"/>
              </a:rPr>
              <a:t>O-saturated solidus</a:t>
            </a:r>
          </a:p>
        </p:txBody>
      </p:sp>
      <p:sp>
        <p:nvSpPr>
          <p:cNvPr id="27" name="CasellaDiTesto 26">
            <a:extLst>
              <a:ext uri="{FF2B5EF4-FFF2-40B4-BE49-F238E27FC236}">
                <a16:creationId xmlns:a16="http://schemas.microsoft.com/office/drawing/2014/main" id="{B49052AA-0784-FE98-BA6A-83DCE6CD9E1C}"/>
              </a:ext>
            </a:extLst>
          </p:cNvPr>
          <p:cNvSpPr txBox="1">
            <a:spLocks noChangeArrowheads="1"/>
          </p:cNvSpPr>
          <p:nvPr/>
        </p:nvSpPr>
        <p:spPr bwMode="auto">
          <a:xfrm>
            <a:off x="6249082" y="2322516"/>
            <a:ext cx="2836862" cy="369332"/>
          </a:xfrm>
          <a:prstGeom prst="rect">
            <a:avLst/>
          </a:prstGeom>
          <a:noFill/>
          <a:ln w="9525">
            <a:noFill/>
            <a:miter lim="800000"/>
            <a:headEnd/>
            <a:tailEnd/>
          </a:ln>
        </p:spPr>
        <p:txBody>
          <a:bodyPr wrap="square">
            <a:spAutoFit/>
          </a:bodyPr>
          <a:lstStyle/>
          <a:p>
            <a:r>
              <a:rPr lang="en-GB" b="1" dirty="0">
                <a:solidFill>
                  <a:srgbClr val="FF6600"/>
                </a:solidFill>
                <a:effectLst/>
                <a:latin typeface="Calibri" pitchFamily="34" charset="0"/>
              </a:rPr>
              <a:t>H</a:t>
            </a:r>
            <a:r>
              <a:rPr lang="en-GB" b="1" baseline="-25000" dirty="0">
                <a:solidFill>
                  <a:srgbClr val="FF6600"/>
                </a:solidFill>
                <a:effectLst/>
                <a:latin typeface="Calibri" pitchFamily="34" charset="0"/>
              </a:rPr>
              <a:t>2</a:t>
            </a:r>
            <a:r>
              <a:rPr lang="en-GB" b="1" dirty="0">
                <a:solidFill>
                  <a:srgbClr val="FF6600"/>
                </a:solidFill>
                <a:effectLst/>
                <a:latin typeface="Calibri" pitchFamily="34" charset="0"/>
              </a:rPr>
              <a:t>O-saturated solidus</a:t>
            </a:r>
          </a:p>
        </p:txBody>
      </p:sp>
      <p:sp>
        <p:nvSpPr>
          <p:cNvPr id="29" name="CasellaDiTesto 28">
            <a:extLst>
              <a:ext uri="{FF2B5EF4-FFF2-40B4-BE49-F238E27FC236}">
                <a16:creationId xmlns:a16="http://schemas.microsoft.com/office/drawing/2014/main" id="{12A61127-8614-B140-388A-CBDDD10B5D47}"/>
              </a:ext>
            </a:extLst>
          </p:cNvPr>
          <p:cNvSpPr txBox="1">
            <a:spLocks noChangeArrowheads="1"/>
          </p:cNvSpPr>
          <p:nvPr/>
        </p:nvSpPr>
        <p:spPr bwMode="auto">
          <a:xfrm>
            <a:off x="6142260" y="1422975"/>
            <a:ext cx="3033490" cy="338554"/>
          </a:xfrm>
          <a:prstGeom prst="rect">
            <a:avLst/>
          </a:prstGeom>
          <a:noFill/>
          <a:ln w="9525">
            <a:noFill/>
            <a:miter lim="800000"/>
            <a:headEnd/>
            <a:tailEnd/>
          </a:ln>
        </p:spPr>
        <p:txBody>
          <a:bodyPr wrap="square">
            <a:spAutoFit/>
          </a:bodyPr>
          <a:lstStyle/>
          <a:p>
            <a:pPr algn="ctr"/>
            <a:r>
              <a:rPr lang="en-GB" sz="1600" i="1" dirty="0">
                <a:solidFill>
                  <a:schemeClr val="tx1"/>
                </a:solidFill>
                <a:effectLst/>
                <a:latin typeface="Calibri" pitchFamily="34" charset="0"/>
              </a:rPr>
              <a:t>(note the amphibole stability limit)</a:t>
            </a:r>
          </a:p>
        </p:txBody>
      </p:sp>
      <p:sp>
        <p:nvSpPr>
          <p:cNvPr id="34" name="CasellaDiTesto 33">
            <a:extLst>
              <a:ext uri="{FF2B5EF4-FFF2-40B4-BE49-F238E27FC236}">
                <a16:creationId xmlns:a16="http://schemas.microsoft.com/office/drawing/2014/main" id="{4F53D9D3-3120-9452-F1B5-29D56E4F8D0A}"/>
              </a:ext>
            </a:extLst>
          </p:cNvPr>
          <p:cNvSpPr txBox="1">
            <a:spLocks noChangeArrowheads="1"/>
          </p:cNvSpPr>
          <p:nvPr/>
        </p:nvSpPr>
        <p:spPr bwMode="auto">
          <a:xfrm>
            <a:off x="6589484" y="2617758"/>
            <a:ext cx="1901374" cy="338554"/>
          </a:xfrm>
          <a:prstGeom prst="rect">
            <a:avLst/>
          </a:prstGeom>
          <a:noFill/>
          <a:ln w="9525">
            <a:noFill/>
            <a:miter lim="800000"/>
            <a:headEnd/>
            <a:tailEnd/>
          </a:ln>
        </p:spPr>
        <p:txBody>
          <a:bodyPr wrap="square">
            <a:spAutoFit/>
          </a:bodyPr>
          <a:lstStyle/>
          <a:p>
            <a:pPr algn="ctr"/>
            <a:r>
              <a:rPr lang="en-GB" sz="1600" i="1" dirty="0">
                <a:solidFill>
                  <a:schemeClr val="tx1"/>
                </a:solidFill>
                <a:effectLst/>
                <a:latin typeface="Calibri" pitchFamily="34" charset="0"/>
              </a:rPr>
              <a:t>(different estimate)</a:t>
            </a:r>
          </a:p>
        </p:txBody>
      </p:sp>
      <p:sp>
        <p:nvSpPr>
          <p:cNvPr id="26" name="CasellaDiTesto 25"/>
          <p:cNvSpPr txBox="1">
            <a:spLocks noChangeArrowheads="1"/>
          </p:cNvSpPr>
          <p:nvPr/>
        </p:nvSpPr>
        <p:spPr bwMode="auto">
          <a:xfrm>
            <a:off x="6248400" y="696913"/>
            <a:ext cx="2895599" cy="2431435"/>
          </a:xfrm>
          <a:prstGeom prst="rect">
            <a:avLst/>
          </a:prstGeom>
          <a:solidFill>
            <a:schemeClr val="bg1"/>
          </a:solidFill>
          <a:ln w="9525">
            <a:noFill/>
            <a:miter lim="800000"/>
            <a:headEnd/>
            <a:tailEnd/>
          </a:ln>
        </p:spPr>
        <p:txBody>
          <a:bodyPr wrap="square">
            <a:spAutoFit/>
          </a:bodyPr>
          <a:lstStyle/>
          <a:p>
            <a:r>
              <a:rPr lang="en-GB" sz="1900" dirty="0">
                <a:solidFill>
                  <a:schemeClr val="tx1"/>
                </a:solidFill>
                <a:effectLst/>
                <a:latin typeface="Calibri" pitchFamily="34" charset="0"/>
              </a:rPr>
              <a:t>[…] </a:t>
            </a:r>
            <a:r>
              <a:rPr lang="en-GB" sz="1900" i="1" dirty="0">
                <a:solidFill>
                  <a:schemeClr val="tx1"/>
                </a:solidFill>
                <a:effectLst/>
                <a:latin typeface="Calibri" pitchFamily="34" charset="0"/>
              </a:rPr>
              <a:t>the instability of </a:t>
            </a:r>
            <a:r>
              <a:rPr lang="en-GB" sz="1900" i="1" dirty="0" err="1">
                <a:solidFill>
                  <a:schemeClr val="tx1"/>
                </a:solidFill>
                <a:effectLst/>
                <a:latin typeface="Calibri" pitchFamily="34" charset="0"/>
              </a:rPr>
              <a:t>pargasite</a:t>
            </a:r>
            <a:r>
              <a:rPr lang="en-GB" sz="1900" i="1" dirty="0">
                <a:solidFill>
                  <a:schemeClr val="tx1"/>
                </a:solidFill>
                <a:effectLst/>
                <a:latin typeface="Calibri" pitchFamily="34" charset="0"/>
              </a:rPr>
              <a:t> at pressures greater than 3 GPa causes a sharp drop in both the </a:t>
            </a:r>
            <a:r>
              <a:rPr lang="en-GB" sz="1900" i="1" dirty="0">
                <a:solidFill>
                  <a:srgbClr val="FF0000"/>
                </a:solidFill>
                <a:effectLst/>
                <a:latin typeface="Calibri" pitchFamily="34" charset="0"/>
              </a:rPr>
              <a:t>water-storage capacity</a:t>
            </a:r>
            <a:r>
              <a:rPr lang="en-GB" sz="1900" i="1" dirty="0">
                <a:effectLst/>
                <a:latin typeface="Calibri" pitchFamily="34" charset="0"/>
              </a:rPr>
              <a:t> </a:t>
            </a:r>
            <a:r>
              <a:rPr lang="en-GB" sz="1900" i="1" dirty="0">
                <a:solidFill>
                  <a:schemeClr val="tx1"/>
                </a:solidFill>
                <a:effectLst/>
                <a:latin typeface="Calibri" pitchFamily="34" charset="0"/>
              </a:rPr>
              <a:t>and the solidus temperature of fertile upper-mantle lherzolite</a:t>
            </a:r>
            <a:r>
              <a:rPr lang="en-GB" sz="1900" dirty="0">
                <a:solidFill>
                  <a:schemeClr val="tx1"/>
                </a:solidFill>
                <a:effectLst/>
                <a:latin typeface="Calibri" pitchFamily="34" charset="0"/>
              </a:rPr>
              <a:t>.</a:t>
            </a:r>
          </a:p>
        </p:txBody>
      </p:sp>
    </p:spTree>
    <p:extLst>
      <p:ext uri="{BB962C8B-B14F-4D97-AF65-F5344CB8AC3E}">
        <p14:creationId xmlns:p14="http://schemas.microsoft.com/office/powerpoint/2010/main" val="253178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2000"/>
                                        <p:tgtEl>
                                          <p:spTgt spid="24"/>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2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2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90126" name="Picture 2"/>
            <p:cNvPicPr>
              <a:picLocks noChangeAspect="1" noChangeArrowheads="1"/>
            </p:cNvPicPr>
            <p:nvPr/>
          </p:nvPicPr>
          <p:blipFill>
            <a:blip r:embed="rId3" cstate="print"/>
            <a:srcRect l="1648" t="764"/>
            <a:stretch>
              <a:fillRect/>
            </a:stretch>
          </p:blipFill>
          <p:spPr bwMode="auto">
            <a:xfrm>
              <a:off x="46860" y="1148862"/>
              <a:ext cx="6739718" cy="5709138"/>
            </a:xfrm>
            <a:prstGeom prst="rect">
              <a:avLst/>
            </a:prstGeom>
            <a:noFill/>
            <a:ln w="9525">
              <a:noFill/>
              <a:miter lim="800000"/>
              <a:headEnd/>
              <a:tailEnd/>
            </a:ln>
          </p:spPr>
        </p:pic>
      </p:grpSp>
      <p:sp>
        <p:nvSpPr>
          <p:cNvPr id="9" name="Figura a mano libera 8"/>
          <p:cNvSpPr/>
          <p:nvPr/>
        </p:nvSpPr>
        <p:spPr>
          <a:xfrm>
            <a:off x="1000125" y="1657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57150">
            <a:solidFill>
              <a:srgbClr val="00B05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5715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cxnSp>
        <p:nvCxnSpPr>
          <p:cNvPr id="15" name="Connettore 1 14"/>
          <p:cNvCxnSpPr/>
          <p:nvPr/>
        </p:nvCxnSpPr>
        <p:spPr>
          <a:xfrm rot="16200000" flipH="1">
            <a:off x="1587500" y="2179638"/>
            <a:ext cx="2841625" cy="1565275"/>
          </a:xfrm>
          <a:prstGeom prst="line">
            <a:avLst/>
          </a:prstGeom>
          <a:ln w="57150">
            <a:solidFill>
              <a:srgbClr val="0000FF"/>
            </a:solidFill>
          </a:ln>
        </p:spPr>
        <p:style>
          <a:lnRef idx="2">
            <a:schemeClr val="accent1"/>
          </a:lnRef>
          <a:fillRef idx="0">
            <a:schemeClr val="accent1"/>
          </a:fillRef>
          <a:effectRef idx="1">
            <a:schemeClr val="accent1"/>
          </a:effectRef>
          <a:fontRef idx="minor">
            <a:schemeClr val="tx1"/>
          </a:fontRef>
        </p:style>
      </p:cxnSp>
      <p:sp>
        <p:nvSpPr>
          <p:cNvPr id="13" name="Rettangolo 12"/>
          <p:cNvSpPr/>
          <p:nvPr/>
        </p:nvSpPr>
        <p:spPr bwMode="auto">
          <a:xfrm>
            <a:off x="0" y="527050"/>
            <a:ext cx="3786188" cy="5956300"/>
          </a:xfrm>
          <a:prstGeom prst="rect">
            <a:avLst/>
          </a:prstGeom>
          <a:solidFill>
            <a:schemeClr val="tx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 name="CasellaDiTesto 13"/>
          <p:cNvSpPr txBox="1">
            <a:spLocks noChangeArrowheads="1"/>
          </p:cNvSpPr>
          <p:nvPr/>
        </p:nvSpPr>
        <p:spPr bwMode="auto">
          <a:xfrm>
            <a:off x="46861" y="1036638"/>
            <a:ext cx="3798064" cy="4247317"/>
          </a:xfrm>
          <a:prstGeom prst="rect">
            <a:avLst/>
          </a:prstGeom>
          <a:noFill/>
          <a:ln w="9525">
            <a:noFill/>
            <a:miter lim="800000"/>
            <a:headEnd/>
            <a:tailEnd/>
          </a:ln>
        </p:spPr>
        <p:txBody>
          <a:bodyPr wrap="square">
            <a:spAutoFit/>
          </a:bodyPr>
          <a:lstStyle/>
          <a:p>
            <a:pPr>
              <a:spcAft>
                <a:spcPts val="1200"/>
              </a:spcAft>
            </a:pPr>
            <a:r>
              <a:rPr lang="en-GB" sz="2600" dirty="0">
                <a:solidFill>
                  <a:schemeClr val="bg1"/>
                </a:solidFill>
                <a:effectLst>
                  <a:outerShdw blurRad="38100" dist="38100" dir="2700000" algn="tl">
                    <a:srgbClr val="000000"/>
                  </a:outerShdw>
                </a:effectLst>
                <a:latin typeface="Calibri" pitchFamily="34" charset="0"/>
              </a:rPr>
              <a:t>At &gt;3 GPa the vapour-saturated solidus (water-rich vapour) has only 200 ppm water in NAMs (</a:t>
            </a:r>
            <a:r>
              <a:rPr lang="en-GB" sz="2600" i="1" dirty="0">
                <a:solidFill>
                  <a:schemeClr val="bg1"/>
                </a:solidFill>
                <a:effectLst>
                  <a:outerShdw blurRad="38100" dist="38100" dir="2700000" algn="tl">
                    <a:srgbClr val="000000"/>
                  </a:outerShdw>
                </a:effectLst>
                <a:latin typeface="Calibri" pitchFamily="34" charset="0"/>
              </a:rPr>
              <a:t>Nominally Anhydrous Minerals</a:t>
            </a:r>
            <a:r>
              <a:rPr lang="en-GB" sz="2600" dirty="0">
                <a:solidFill>
                  <a:schemeClr val="bg1"/>
                </a:solidFill>
                <a:effectLst>
                  <a:outerShdw blurRad="38100" dist="38100" dir="2700000" algn="tl">
                    <a:srgbClr val="000000"/>
                  </a:outerShdw>
                </a:effectLst>
                <a:latin typeface="Calibri" pitchFamily="34" charset="0"/>
              </a:rPr>
              <a:t>) at the solidus.</a:t>
            </a:r>
          </a:p>
          <a:p>
            <a:pPr>
              <a:spcAft>
                <a:spcPts val="1200"/>
              </a:spcAft>
            </a:pPr>
            <a:r>
              <a:rPr lang="en-GB" sz="2600" dirty="0">
                <a:solidFill>
                  <a:schemeClr val="bg1"/>
                </a:solidFill>
                <a:effectLst>
                  <a:outerShdw blurRad="38100" dist="38100" dir="2700000" algn="tl">
                    <a:srgbClr val="000000"/>
                  </a:outerShdw>
                </a:effectLst>
                <a:latin typeface="Calibri" pitchFamily="34" charset="0"/>
              </a:rPr>
              <a:t>Any higher water content forms melt or vapour above or below the solidus.</a:t>
            </a:r>
          </a:p>
        </p:txBody>
      </p:sp>
      <p:sp>
        <p:nvSpPr>
          <p:cNvPr id="17" name="CasellaDiTesto 16"/>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a:solidFill>
                  <a:schemeClr val="tx1"/>
                </a:solidFill>
                <a:effectLst/>
                <a:latin typeface="Calibri" pitchFamily="34" charset="0"/>
              </a:rPr>
              <a:t>Green et al., 2010 (Nature, 467, 448-452)</a:t>
            </a:r>
          </a:p>
        </p:txBody>
      </p:sp>
      <p:sp>
        <p:nvSpPr>
          <p:cNvPr id="18" name="CasellaDiTesto 17"/>
          <p:cNvSpPr txBox="1">
            <a:spLocks noChangeArrowheads="1"/>
          </p:cNvSpPr>
          <p:nvPr/>
        </p:nvSpPr>
        <p:spPr bwMode="auto">
          <a:xfrm>
            <a:off x="6572250" y="3095627"/>
            <a:ext cx="2500313" cy="1384995"/>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Lithosphere-Asthenosphere Boundary</a:t>
            </a:r>
          </a:p>
        </p:txBody>
      </p:sp>
      <p:sp>
        <p:nvSpPr>
          <p:cNvPr id="19" name="CasellaDiTesto 18"/>
          <p:cNvSpPr txBox="1">
            <a:spLocks noChangeArrowheads="1"/>
          </p:cNvSpPr>
          <p:nvPr/>
        </p:nvSpPr>
        <p:spPr bwMode="auto">
          <a:xfrm>
            <a:off x="6248401" y="696913"/>
            <a:ext cx="2894012" cy="2432050"/>
          </a:xfrm>
          <a:prstGeom prst="rect">
            <a:avLst/>
          </a:prstGeom>
          <a:solidFill>
            <a:schemeClr val="bg1"/>
          </a:solidFill>
          <a:ln w="9525">
            <a:noFill/>
            <a:miter lim="800000"/>
            <a:headEnd/>
            <a:tailEnd/>
          </a:ln>
        </p:spPr>
        <p:txBody>
          <a:bodyPr wrap="square">
            <a:spAutoFit/>
          </a:bodyPr>
          <a:lstStyle/>
          <a:p>
            <a:r>
              <a:rPr lang="en-GB" sz="1900" dirty="0">
                <a:solidFill>
                  <a:schemeClr val="tx1"/>
                </a:solidFill>
                <a:effectLst/>
                <a:latin typeface="Calibri" pitchFamily="34" charset="0"/>
              </a:rPr>
              <a:t>[…] </a:t>
            </a:r>
            <a:r>
              <a:rPr lang="en-GB" sz="1900" i="1" dirty="0">
                <a:solidFill>
                  <a:schemeClr val="tx1"/>
                </a:solidFill>
                <a:effectLst/>
                <a:latin typeface="Calibri" pitchFamily="34" charset="0"/>
              </a:rPr>
              <a:t>the instability of </a:t>
            </a:r>
            <a:r>
              <a:rPr lang="en-GB" sz="1900" i="1" dirty="0" err="1">
                <a:solidFill>
                  <a:schemeClr val="tx1"/>
                </a:solidFill>
                <a:effectLst/>
                <a:latin typeface="Calibri" pitchFamily="34" charset="0"/>
              </a:rPr>
              <a:t>pargasite</a:t>
            </a:r>
            <a:r>
              <a:rPr lang="en-GB" sz="1900" i="1" dirty="0">
                <a:solidFill>
                  <a:schemeClr val="tx1"/>
                </a:solidFill>
                <a:effectLst/>
                <a:latin typeface="Calibri" pitchFamily="34" charset="0"/>
              </a:rPr>
              <a:t> at pressures greater than 3 GPa causes a sharp drop in both the </a:t>
            </a:r>
            <a:r>
              <a:rPr lang="en-GB" sz="1900" i="1" dirty="0">
                <a:solidFill>
                  <a:srgbClr val="FF0000"/>
                </a:solidFill>
                <a:effectLst/>
                <a:latin typeface="Calibri" pitchFamily="34" charset="0"/>
              </a:rPr>
              <a:t>water-storage capacity</a:t>
            </a:r>
            <a:r>
              <a:rPr lang="en-GB" sz="1900" i="1" dirty="0">
                <a:effectLst/>
                <a:latin typeface="Calibri" pitchFamily="34" charset="0"/>
              </a:rPr>
              <a:t> </a:t>
            </a:r>
            <a:r>
              <a:rPr lang="en-GB" sz="1900" i="1" dirty="0">
                <a:solidFill>
                  <a:schemeClr val="tx1"/>
                </a:solidFill>
                <a:effectLst/>
                <a:latin typeface="Calibri" pitchFamily="34" charset="0"/>
              </a:rPr>
              <a:t>and the solidus temperature of fertile upper-mantle lherzolite</a:t>
            </a:r>
            <a:r>
              <a:rPr lang="en-GB" sz="1900" dirty="0">
                <a:solidFill>
                  <a:schemeClr val="tx1"/>
                </a:solidFill>
                <a:effectLst/>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7" name="Text Box 3"/>
          <p:cNvSpPr txBox="1">
            <a:spLocks noChangeArrowheads="1"/>
          </p:cNvSpPr>
          <p:nvPr/>
        </p:nvSpPr>
        <p:spPr bwMode="auto">
          <a:xfrm>
            <a:off x="342900" y="65088"/>
            <a:ext cx="8458200" cy="914400"/>
          </a:xfrm>
          <a:prstGeom prst="rect">
            <a:avLst/>
          </a:prstGeom>
          <a:noFill/>
          <a:ln w="9525" algn="ctr">
            <a:noFill/>
            <a:miter lim="800000"/>
            <a:headEnd/>
            <a:tailEnd/>
          </a:ln>
          <a:effectLst/>
        </p:spPr>
        <p:txBody>
          <a:bodyPr wrap="square">
            <a:spAutoFit/>
          </a:bodyPr>
          <a:lstStyle/>
          <a:p>
            <a:pPr algn="ctr">
              <a:spcBef>
                <a:spcPct val="50000"/>
              </a:spcBef>
              <a:defRPr/>
            </a:pPr>
            <a:r>
              <a:rPr lang="en-GB" sz="5400">
                <a:solidFill>
                  <a:schemeClr val="bg1"/>
                </a:solidFill>
                <a:effectLst>
                  <a:outerShdw blurRad="38100" dist="38100" dir="2700000" algn="tl">
                    <a:srgbClr val="000000"/>
                  </a:outerShdw>
                </a:effectLst>
                <a:latin typeface="Calibri" pitchFamily="34" charset="0"/>
              </a:rPr>
              <a:t>Question:</a:t>
            </a:r>
          </a:p>
        </p:txBody>
      </p:sp>
      <p:sp>
        <p:nvSpPr>
          <p:cNvPr id="1147908" name="Text Box 4"/>
          <p:cNvSpPr txBox="1">
            <a:spLocks noChangeArrowheads="1"/>
          </p:cNvSpPr>
          <p:nvPr/>
        </p:nvSpPr>
        <p:spPr bwMode="auto">
          <a:xfrm>
            <a:off x="0" y="809625"/>
            <a:ext cx="9144000" cy="5709255"/>
          </a:xfrm>
          <a:prstGeom prst="rect">
            <a:avLst/>
          </a:prstGeom>
          <a:noFill/>
          <a:ln w="9525" algn="ctr">
            <a:noFill/>
            <a:miter lim="800000"/>
            <a:headEnd/>
            <a:tailEnd/>
          </a:ln>
          <a:effectLst/>
        </p:spPr>
        <p:txBody>
          <a:bodyPr wrap="square">
            <a:spAutoFit/>
          </a:bodyPr>
          <a:lstStyle/>
          <a:p>
            <a:pPr algn="ctr">
              <a:spcBef>
                <a:spcPts val="1200"/>
              </a:spcBef>
            </a:pPr>
            <a:r>
              <a:rPr lang="en-GB" sz="3600" dirty="0">
                <a:solidFill>
                  <a:srgbClr val="FFFF00"/>
                </a:solidFill>
                <a:effectLst>
                  <a:outerShdw blurRad="38100" dist="38100" dir="2700000" algn="tl">
                    <a:srgbClr val="000000"/>
                  </a:outerShdw>
                </a:effectLst>
                <a:latin typeface="Calibri" pitchFamily="34" charset="0"/>
              </a:rPr>
              <a:t>Do you know what a PYROLITE is?</a:t>
            </a:r>
          </a:p>
          <a:p>
            <a:pPr>
              <a:spcBef>
                <a:spcPts val="1200"/>
              </a:spcBef>
            </a:pPr>
            <a:r>
              <a:rPr lang="en-GB" sz="2800" dirty="0">
                <a:solidFill>
                  <a:schemeClr val="bg1"/>
                </a:solidFill>
                <a:effectLst>
                  <a:outerShdw blurRad="38100" dist="38100" dir="2700000" algn="tl">
                    <a:srgbClr val="000000"/>
                  </a:outerShdw>
                </a:effectLst>
                <a:latin typeface="Calibri" pitchFamily="34" charset="0"/>
              </a:rPr>
              <a:t>Pyrolite is a</a:t>
            </a:r>
            <a:r>
              <a:rPr lang="en-GB" sz="2800" dirty="0">
                <a:solidFill>
                  <a:srgbClr val="FFFF00"/>
                </a:solidFill>
                <a:effectLst>
                  <a:outerShdw blurRad="38100" dist="38100" dir="2700000" algn="tl">
                    <a:srgbClr val="000000"/>
                  </a:outerShdw>
                </a:effectLst>
                <a:latin typeface="Calibri" pitchFamily="34" charset="0"/>
              </a:rPr>
              <a:t> theoretical rock </a:t>
            </a:r>
            <a:r>
              <a:rPr lang="en-GB" sz="2800" dirty="0">
                <a:solidFill>
                  <a:schemeClr val="bg1"/>
                </a:solidFill>
                <a:effectLst>
                  <a:outerShdw blurRad="38100" dist="38100" dir="2700000" algn="tl">
                    <a:srgbClr val="000000"/>
                  </a:outerShdw>
                </a:effectLst>
                <a:latin typeface="Calibri" pitchFamily="34" charset="0"/>
              </a:rPr>
              <a:t>considered to be the best approximation of the composition of Earth’s upper mantle.</a:t>
            </a:r>
          </a:p>
          <a:p>
            <a:pPr algn="ctr">
              <a:spcBef>
                <a:spcPts val="1200"/>
              </a:spcBef>
            </a:pPr>
            <a:r>
              <a:rPr lang="en-GB" sz="3200" dirty="0">
                <a:solidFill>
                  <a:schemeClr val="bg1"/>
                </a:solidFill>
                <a:effectLst>
                  <a:outerShdw blurRad="38100" dist="38100" dir="2700000" algn="tl">
                    <a:srgbClr val="000000"/>
                  </a:outerShdw>
                </a:effectLst>
                <a:latin typeface="Calibri" pitchFamily="34" charset="0"/>
              </a:rPr>
              <a:t>It is generally considered as being 1 part tholeiitic basalt and 3 parts peridotite residuum          (harzburgite or dunite).</a:t>
            </a:r>
          </a:p>
          <a:p>
            <a:pPr>
              <a:spcBef>
                <a:spcPts val="1200"/>
              </a:spcBef>
            </a:pPr>
            <a:r>
              <a:rPr lang="en-GB" sz="2700" dirty="0">
                <a:solidFill>
                  <a:schemeClr val="bg1"/>
                </a:solidFill>
                <a:effectLst>
                  <a:outerShdw blurRad="38100" dist="38100" dir="2700000" algn="tl">
                    <a:srgbClr val="000000"/>
                  </a:outerShdw>
                </a:effectLst>
                <a:latin typeface="Calibri" pitchFamily="34" charset="0"/>
              </a:rPr>
              <a:t>There are at least three types of </a:t>
            </a:r>
            <a:r>
              <a:rPr lang="en-GB" sz="2700" dirty="0" err="1">
                <a:solidFill>
                  <a:schemeClr val="bg1"/>
                </a:solidFill>
                <a:effectLst>
                  <a:outerShdw blurRad="38100" dist="38100" dir="2700000" algn="tl">
                    <a:srgbClr val="000000"/>
                  </a:outerShdw>
                </a:effectLst>
                <a:latin typeface="Calibri" pitchFamily="34" charset="0"/>
              </a:rPr>
              <a:t>pyrolites</a:t>
            </a:r>
            <a:r>
              <a:rPr lang="en-GB" sz="2700" dirty="0">
                <a:solidFill>
                  <a:schemeClr val="bg1"/>
                </a:solidFill>
                <a:effectLst>
                  <a:outerShdw blurRad="38100" dist="38100" dir="2700000" algn="tl">
                    <a:srgbClr val="000000"/>
                  </a:outerShdw>
                </a:effectLst>
                <a:latin typeface="Calibri" pitchFamily="34" charset="0"/>
              </a:rPr>
              <a:t> (</a:t>
            </a:r>
            <a:r>
              <a:rPr lang="en-GB" sz="2700" dirty="0">
                <a:solidFill>
                  <a:srgbClr val="FFFF00"/>
                </a:solidFill>
                <a:effectLst>
                  <a:outerShdw blurRad="38100" dist="38100" dir="2700000" algn="tl">
                    <a:srgbClr val="000000"/>
                  </a:outerShdw>
                </a:effectLst>
                <a:latin typeface="Calibri" pitchFamily="34" charset="0"/>
              </a:rPr>
              <a:t>Tinaquillo</a:t>
            </a:r>
            <a:r>
              <a:rPr lang="en-GB" sz="2700" dirty="0">
                <a:solidFill>
                  <a:schemeClr val="bg1"/>
                </a:solidFill>
                <a:effectLst>
                  <a:outerShdw blurRad="38100" dist="38100" dir="2700000" algn="tl">
                    <a:srgbClr val="000000"/>
                  </a:outerShdw>
                </a:effectLst>
                <a:latin typeface="Calibri" pitchFamily="34" charset="0"/>
              </a:rPr>
              <a:t> Pyrolite, </a:t>
            </a:r>
            <a:r>
              <a:rPr lang="en-GB" sz="2700" dirty="0">
                <a:solidFill>
                  <a:srgbClr val="FFFF00"/>
                </a:solidFill>
                <a:effectLst>
                  <a:outerShdw blurRad="38100" dist="38100" dir="2700000" algn="tl">
                    <a:srgbClr val="000000"/>
                  </a:outerShdw>
                </a:effectLst>
                <a:latin typeface="Calibri" pitchFamily="34" charset="0"/>
              </a:rPr>
              <a:t>MORB</a:t>
            </a:r>
            <a:r>
              <a:rPr lang="en-GB" sz="2700" dirty="0">
                <a:solidFill>
                  <a:schemeClr val="bg1"/>
                </a:solidFill>
                <a:effectLst>
                  <a:outerShdw blurRad="38100" dist="38100" dir="2700000" algn="tl">
                    <a:srgbClr val="000000"/>
                  </a:outerShdw>
                </a:effectLst>
                <a:latin typeface="Calibri" pitchFamily="34" charset="0"/>
              </a:rPr>
              <a:t> Pyrolite and </a:t>
            </a:r>
            <a:r>
              <a:rPr lang="en-GB" sz="2700" dirty="0">
                <a:solidFill>
                  <a:srgbClr val="FFFF00"/>
                </a:solidFill>
                <a:effectLst>
                  <a:outerShdw blurRad="38100" dist="38100" dir="2700000" algn="tl">
                    <a:srgbClr val="000000"/>
                  </a:outerShdw>
                </a:effectLst>
                <a:latin typeface="Calibri" pitchFamily="34" charset="0"/>
              </a:rPr>
              <a:t>Hawaiian</a:t>
            </a:r>
            <a:r>
              <a:rPr lang="en-GB" sz="2700" dirty="0">
                <a:solidFill>
                  <a:schemeClr val="bg1"/>
                </a:solidFill>
                <a:effectLst>
                  <a:outerShdw blurRad="38100" dist="38100" dir="2700000" algn="tl">
                    <a:srgbClr val="000000"/>
                  </a:outerShdw>
                </a:effectLst>
                <a:latin typeface="Calibri" pitchFamily="34" charset="0"/>
              </a:rPr>
              <a:t> Pyrolite) used as starting material in experimental petrology studies.</a:t>
            </a:r>
          </a:p>
          <a:p>
            <a:pPr algn="ctr">
              <a:spcBef>
                <a:spcPts val="1200"/>
              </a:spcBef>
            </a:pPr>
            <a:r>
              <a:rPr lang="en-GB" sz="2800" dirty="0">
                <a:solidFill>
                  <a:schemeClr val="bg1"/>
                </a:solidFill>
                <a:effectLst>
                  <a:outerShdw blurRad="38100" dist="38100" dir="2700000" algn="tl">
                    <a:srgbClr val="000000"/>
                  </a:outerShdw>
                </a:effectLst>
                <a:latin typeface="Calibri" pitchFamily="34" charset="0"/>
              </a:rPr>
              <a:t>It is not possible to have a 10x10 cm rock sample of a Pyrolite. You will never find it in a rock collection.</a:t>
            </a:r>
            <a:endParaRPr lang="en-GB" sz="27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7907"/>
                                        </p:tgtEl>
                                        <p:attrNameLst>
                                          <p:attrName>style.visibility</p:attrName>
                                        </p:attrNameLst>
                                      </p:cBhvr>
                                      <p:to>
                                        <p:strVal val="visible"/>
                                      </p:to>
                                    </p:set>
                                    <p:animEffect transition="in" filter="fade">
                                      <p:cBhvr>
                                        <p:cTn id="7" dur="500"/>
                                        <p:tgtEl>
                                          <p:spTgt spid="11479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7908">
                                            <p:txEl>
                                              <p:pRg st="0" end="0"/>
                                            </p:txEl>
                                          </p:spTgt>
                                        </p:tgtEl>
                                        <p:attrNameLst>
                                          <p:attrName>style.visibility</p:attrName>
                                        </p:attrNameLst>
                                      </p:cBhvr>
                                      <p:to>
                                        <p:strVal val="visible"/>
                                      </p:to>
                                    </p:set>
                                    <p:animEffect transition="in" filter="fade">
                                      <p:cBhvr>
                                        <p:cTn id="12" dur="500"/>
                                        <p:tgtEl>
                                          <p:spTgt spid="11479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47908">
                                            <p:txEl>
                                              <p:pRg st="1" end="1"/>
                                            </p:txEl>
                                          </p:spTgt>
                                        </p:tgtEl>
                                        <p:attrNameLst>
                                          <p:attrName>style.visibility</p:attrName>
                                        </p:attrNameLst>
                                      </p:cBhvr>
                                      <p:to>
                                        <p:strVal val="visible"/>
                                      </p:to>
                                    </p:set>
                                    <p:animEffect transition="in" filter="fade">
                                      <p:cBhvr>
                                        <p:cTn id="17" dur="500"/>
                                        <p:tgtEl>
                                          <p:spTgt spid="11479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47908">
                                            <p:txEl>
                                              <p:pRg st="2" end="2"/>
                                            </p:txEl>
                                          </p:spTgt>
                                        </p:tgtEl>
                                        <p:attrNameLst>
                                          <p:attrName>style.visibility</p:attrName>
                                        </p:attrNameLst>
                                      </p:cBhvr>
                                      <p:to>
                                        <p:strVal val="visible"/>
                                      </p:to>
                                    </p:set>
                                    <p:animEffect transition="in" filter="fade">
                                      <p:cBhvr>
                                        <p:cTn id="22" dur="500"/>
                                        <p:tgtEl>
                                          <p:spTgt spid="114790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47908">
                                            <p:txEl>
                                              <p:pRg st="3" end="3"/>
                                            </p:txEl>
                                          </p:spTgt>
                                        </p:tgtEl>
                                        <p:attrNameLst>
                                          <p:attrName>style.visibility</p:attrName>
                                        </p:attrNameLst>
                                      </p:cBhvr>
                                      <p:to>
                                        <p:strVal val="visible"/>
                                      </p:to>
                                    </p:set>
                                    <p:animEffect transition="in" filter="fade">
                                      <p:cBhvr>
                                        <p:cTn id="27" dur="500"/>
                                        <p:tgtEl>
                                          <p:spTgt spid="114790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47908">
                                            <p:txEl>
                                              <p:pRg st="4" end="4"/>
                                            </p:txEl>
                                          </p:spTgt>
                                        </p:tgtEl>
                                        <p:attrNameLst>
                                          <p:attrName>style.visibility</p:attrName>
                                        </p:attrNameLst>
                                      </p:cBhvr>
                                      <p:to>
                                        <p:strVal val="visible"/>
                                      </p:to>
                                    </p:set>
                                    <p:animEffect transition="in" filter="fade">
                                      <p:cBhvr>
                                        <p:cTn id="32" dur="500"/>
                                        <p:tgtEl>
                                          <p:spTgt spid="11479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07" grpId="0"/>
      <p:bldP spid="1147908"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3"/>
          <p:cNvGrpSpPr>
            <a:grpSpLocks/>
          </p:cNvGrpSpPr>
          <p:nvPr/>
        </p:nvGrpSpPr>
        <p:grpSpPr bwMode="auto">
          <a:xfrm>
            <a:off x="0" y="625475"/>
            <a:ext cx="9144000" cy="5786438"/>
            <a:chOff x="0" y="1071546"/>
            <a:chExt cx="9144000" cy="5786454"/>
          </a:xfrm>
        </p:grpSpPr>
        <p:sp>
          <p:nvSpPr>
            <p:cNvPr id="3" name="Rettangolo 2"/>
            <p:cNvSpPr/>
            <p:nvPr/>
          </p:nvSpPr>
          <p:spPr>
            <a:xfrm>
              <a:off x="0" y="1071546"/>
              <a:ext cx="9144000" cy="57864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pic>
          <p:nvPicPr>
            <p:cNvPr id="90126" name="Picture 2"/>
            <p:cNvPicPr>
              <a:picLocks noChangeAspect="1" noChangeArrowheads="1"/>
            </p:cNvPicPr>
            <p:nvPr/>
          </p:nvPicPr>
          <p:blipFill>
            <a:blip r:embed="rId3" cstate="print"/>
            <a:srcRect l="1648" t="764"/>
            <a:stretch>
              <a:fillRect/>
            </a:stretch>
          </p:blipFill>
          <p:spPr bwMode="auto">
            <a:xfrm>
              <a:off x="46860" y="1148862"/>
              <a:ext cx="6739718" cy="5709138"/>
            </a:xfrm>
            <a:prstGeom prst="rect">
              <a:avLst/>
            </a:prstGeom>
            <a:noFill/>
            <a:ln w="9525">
              <a:noFill/>
              <a:miter lim="800000"/>
              <a:headEnd/>
              <a:tailEnd/>
            </a:ln>
          </p:spPr>
        </p:pic>
      </p:grpSp>
      <p:sp>
        <p:nvSpPr>
          <p:cNvPr id="9" name="Figura a mano libera 8"/>
          <p:cNvSpPr/>
          <p:nvPr/>
        </p:nvSpPr>
        <p:spPr>
          <a:xfrm>
            <a:off x="1000125" y="1276350"/>
            <a:ext cx="974725" cy="2146300"/>
          </a:xfrm>
          <a:custGeom>
            <a:avLst/>
            <a:gdLst>
              <a:gd name="connsiteX0" fmla="*/ 847344 w 974344"/>
              <a:gd name="connsiteY0" fmla="*/ 0 h 2145792"/>
              <a:gd name="connsiteX1" fmla="*/ 944880 w 974344"/>
              <a:gd name="connsiteY1" fmla="*/ 853440 h 2145792"/>
              <a:gd name="connsiteX2" fmla="*/ 969264 w 974344"/>
              <a:gd name="connsiteY2" fmla="*/ 1688592 h 2145792"/>
              <a:gd name="connsiteX3" fmla="*/ 957072 w 974344"/>
              <a:gd name="connsiteY3" fmla="*/ 2066544 h 2145792"/>
              <a:gd name="connsiteX4" fmla="*/ 865632 w 974344"/>
              <a:gd name="connsiteY4" fmla="*/ 2121408 h 2145792"/>
              <a:gd name="connsiteX5" fmla="*/ 335280 w 974344"/>
              <a:gd name="connsiteY5" fmla="*/ 2139696 h 2145792"/>
              <a:gd name="connsiteX6" fmla="*/ 0 w 974344"/>
              <a:gd name="connsiteY6" fmla="*/ 2145792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344" h="2145792">
                <a:moveTo>
                  <a:pt x="847344" y="0"/>
                </a:moveTo>
                <a:cubicBezTo>
                  <a:pt x="885952" y="286004"/>
                  <a:pt x="924560" y="572008"/>
                  <a:pt x="944880" y="853440"/>
                </a:cubicBezTo>
                <a:cubicBezTo>
                  <a:pt x="965200" y="1134872"/>
                  <a:pt x="967232" y="1486408"/>
                  <a:pt x="969264" y="1688592"/>
                </a:cubicBezTo>
                <a:cubicBezTo>
                  <a:pt x="971296" y="1890776"/>
                  <a:pt x="974344" y="1994408"/>
                  <a:pt x="957072" y="2066544"/>
                </a:cubicBezTo>
                <a:cubicBezTo>
                  <a:pt x="939800" y="2138680"/>
                  <a:pt x="969264" y="2109216"/>
                  <a:pt x="865632" y="2121408"/>
                </a:cubicBezTo>
                <a:cubicBezTo>
                  <a:pt x="762000" y="2133600"/>
                  <a:pt x="335280" y="2139696"/>
                  <a:pt x="335280" y="2139696"/>
                </a:cubicBezTo>
                <a:lnTo>
                  <a:pt x="0" y="2145792"/>
                </a:lnTo>
              </a:path>
            </a:pathLst>
          </a:custGeom>
          <a:ln w="57150">
            <a:solidFill>
              <a:srgbClr val="00B05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Figura a mano libera 9"/>
          <p:cNvSpPr/>
          <p:nvPr/>
        </p:nvSpPr>
        <p:spPr>
          <a:xfrm>
            <a:off x="1547813" y="1546225"/>
            <a:ext cx="1530350" cy="4429125"/>
          </a:xfrm>
          <a:custGeom>
            <a:avLst/>
            <a:gdLst>
              <a:gd name="connsiteX0" fmla="*/ 687493 w 1530773"/>
              <a:gd name="connsiteY0" fmla="*/ 0 h 4429760"/>
              <a:gd name="connsiteX1" fmla="*/ 301413 w 1530773"/>
              <a:gd name="connsiteY1" fmla="*/ 121920 h 4429760"/>
              <a:gd name="connsiteX2" fmla="*/ 77893 w 1530773"/>
              <a:gd name="connsiteY2" fmla="*/ 396240 h 4429760"/>
              <a:gd name="connsiteX3" fmla="*/ 16933 w 1530773"/>
              <a:gd name="connsiteY3" fmla="*/ 1270000 h 4429760"/>
              <a:gd name="connsiteX4" fmla="*/ 179493 w 1530773"/>
              <a:gd name="connsiteY4" fmla="*/ 1838960 h 4429760"/>
              <a:gd name="connsiteX5" fmla="*/ 504613 w 1530773"/>
              <a:gd name="connsiteY5" fmla="*/ 2489200 h 4429760"/>
              <a:gd name="connsiteX6" fmla="*/ 870373 w 1530773"/>
              <a:gd name="connsiteY6" fmla="*/ 2946400 h 4429760"/>
              <a:gd name="connsiteX7" fmla="*/ 1165013 w 1530773"/>
              <a:gd name="connsiteY7" fmla="*/ 3474720 h 4429760"/>
              <a:gd name="connsiteX8" fmla="*/ 1530773 w 1530773"/>
              <a:gd name="connsiteY8" fmla="*/ 4429760 h 44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73" h="4429760">
                <a:moveTo>
                  <a:pt x="687493" y="0"/>
                </a:moveTo>
                <a:cubicBezTo>
                  <a:pt x="545253" y="27940"/>
                  <a:pt x="403013" y="55880"/>
                  <a:pt x="301413" y="121920"/>
                </a:cubicBezTo>
                <a:cubicBezTo>
                  <a:pt x="199813" y="187960"/>
                  <a:pt x="125306" y="204894"/>
                  <a:pt x="77893" y="396240"/>
                </a:cubicBezTo>
                <a:cubicBezTo>
                  <a:pt x="30480" y="587586"/>
                  <a:pt x="0" y="1029547"/>
                  <a:pt x="16933" y="1270000"/>
                </a:cubicBezTo>
                <a:cubicBezTo>
                  <a:pt x="33866" y="1510453"/>
                  <a:pt x="98213" y="1635760"/>
                  <a:pt x="179493" y="1838960"/>
                </a:cubicBezTo>
                <a:cubicBezTo>
                  <a:pt x="260773" y="2042160"/>
                  <a:pt x="389466" y="2304627"/>
                  <a:pt x="504613" y="2489200"/>
                </a:cubicBezTo>
                <a:cubicBezTo>
                  <a:pt x="619760" y="2673773"/>
                  <a:pt x="760306" y="2782147"/>
                  <a:pt x="870373" y="2946400"/>
                </a:cubicBezTo>
                <a:cubicBezTo>
                  <a:pt x="980440" y="3110653"/>
                  <a:pt x="1054946" y="3227493"/>
                  <a:pt x="1165013" y="3474720"/>
                </a:cubicBezTo>
                <a:cubicBezTo>
                  <a:pt x="1275080" y="3721947"/>
                  <a:pt x="1402926" y="4075853"/>
                  <a:pt x="1530773" y="4429760"/>
                </a:cubicBezTo>
              </a:path>
            </a:pathLst>
          </a:custGeom>
          <a:ln w="5715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1" name="Rettangolo 10"/>
          <p:cNvSpPr/>
          <p:nvPr/>
        </p:nvSpPr>
        <p:spPr>
          <a:xfrm>
            <a:off x="571500" y="3741738"/>
            <a:ext cx="5341938" cy="122237"/>
          </a:xfrm>
          <a:prstGeom prst="rect">
            <a:avLst/>
          </a:pr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cxnSp>
        <p:nvCxnSpPr>
          <p:cNvPr id="15" name="Connettore 1 14"/>
          <p:cNvCxnSpPr/>
          <p:nvPr/>
        </p:nvCxnSpPr>
        <p:spPr>
          <a:xfrm rot="16200000" flipH="1">
            <a:off x="1587500" y="1798638"/>
            <a:ext cx="2841625" cy="1565275"/>
          </a:xfrm>
          <a:prstGeom prst="line">
            <a:avLst/>
          </a:prstGeom>
          <a:ln w="57150">
            <a:solidFill>
              <a:srgbClr val="0000FF"/>
            </a:solidFill>
          </a:ln>
        </p:spPr>
        <p:style>
          <a:lnRef idx="2">
            <a:schemeClr val="accent1"/>
          </a:lnRef>
          <a:fillRef idx="0">
            <a:schemeClr val="accent1"/>
          </a:fillRef>
          <a:effectRef idx="1">
            <a:schemeClr val="accent1"/>
          </a:effectRef>
          <a:fontRef idx="minor">
            <a:schemeClr val="tx1"/>
          </a:fontRef>
        </p:style>
      </p:cxnSp>
      <p:sp>
        <p:nvSpPr>
          <p:cNvPr id="13" name="Rettangolo 12"/>
          <p:cNvSpPr/>
          <p:nvPr/>
        </p:nvSpPr>
        <p:spPr bwMode="auto">
          <a:xfrm>
            <a:off x="0" y="619650"/>
            <a:ext cx="3786188" cy="5956300"/>
          </a:xfrm>
          <a:prstGeom prst="rect">
            <a:avLst/>
          </a:prstGeom>
          <a:solidFill>
            <a:schemeClr val="tx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 name="CasellaDiTesto 15"/>
          <p:cNvSpPr txBox="1">
            <a:spLocks noChangeArrowheads="1"/>
          </p:cNvSpPr>
          <p:nvPr/>
        </p:nvSpPr>
        <p:spPr bwMode="auto">
          <a:xfrm>
            <a:off x="0" y="1071968"/>
            <a:ext cx="3784922" cy="1754326"/>
          </a:xfrm>
          <a:prstGeom prst="rect">
            <a:avLst/>
          </a:prstGeom>
          <a:noFill/>
          <a:ln w="9525">
            <a:noFill/>
            <a:miter lim="800000"/>
            <a:headEnd/>
            <a:tailEnd/>
          </a:ln>
        </p:spPr>
        <p:txBody>
          <a:bodyPr wrap="square">
            <a:spAutoFit/>
          </a:bodyPr>
          <a:lstStyle/>
          <a:p>
            <a:pPr algn="ctr"/>
            <a:r>
              <a:rPr lang="en-GB" sz="3600" dirty="0">
                <a:solidFill>
                  <a:schemeClr val="bg1"/>
                </a:solidFill>
                <a:latin typeface="Calibri" pitchFamily="34" charset="0"/>
              </a:rPr>
              <a:t>Lithosphere-Asthenosphere Boundary:</a:t>
            </a:r>
          </a:p>
        </p:txBody>
      </p:sp>
      <p:sp>
        <p:nvSpPr>
          <p:cNvPr id="17" name="Freccia in giù 16"/>
          <p:cNvSpPr/>
          <p:nvPr/>
        </p:nvSpPr>
        <p:spPr>
          <a:xfrm>
            <a:off x="1398142" y="2953036"/>
            <a:ext cx="977972" cy="763732"/>
          </a:xfrm>
          <a:prstGeom prst="downArrow">
            <a:avLst/>
          </a:prstGeom>
          <a:solidFill>
            <a:srgbClr val="FFFF00"/>
          </a:solidFill>
          <a:ln w="19050">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8" name="CasellaDiTesto 17"/>
          <p:cNvSpPr txBox="1">
            <a:spLocks noChangeArrowheads="1"/>
          </p:cNvSpPr>
          <p:nvPr/>
        </p:nvSpPr>
        <p:spPr bwMode="auto">
          <a:xfrm>
            <a:off x="0" y="3687904"/>
            <a:ext cx="3784922" cy="1200329"/>
          </a:xfrm>
          <a:prstGeom prst="rect">
            <a:avLst/>
          </a:prstGeom>
          <a:noFill/>
          <a:ln w="9525">
            <a:noFill/>
            <a:miter lim="800000"/>
            <a:headEnd/>
            <a:tailEnd/>
          </a:ln>
        </p:spPr>
        <p:txBody>
          <a:bodyPr wrap="square">
            <a:spAutoFit/>
          </a:bodyPr>
          <a:lstStyle/>
          <a:p>
            <a:pPr algn="ctr"/>
            <a:r>
              <a:rPr lang="en-GB" sz="3600" dirty="0">
                <a:solidFill>
                  <a:schemeClr val="bg1"/>
                </a:solidFill>
                <a:latin typeface="Calibri" pitchFamily="34" charset="0"/>
              </a:rPr>
              <a:t>Not an isotherm,  but an isobar.</a:t>
            </a:r>
          </a:p>
        </p:txBody>
      </p:sp>
      <p:sp>
        <p:nvSpPr>
          <p:cNvPr id="20" name="CasellaDiTesto 19"/>
          <p:cNvSpPr txBox="1">
            <a:spLocks noChangeArrowheads="1"/>
          </p:cNvSpPr>
          <p:nvPr/>
        </p:nvSpPr>
        <p:spPr bwMode="auto">
          <a:xfrm>
            <a:off x="6786578" y="5768975"/>
            <a:ext cx="2285985" cy="585788"/>
          </a:xfrm>
          <a:prstGeom prst="rect">
            <a:avLst/>
          </a:prstGeom>
          <a:noFill/>
          <a:ln w="9525">
            <a:noFill/>
            <a:miter lim="800000"/>
            <a:headEnd/>
            <a:tailEnd/>
          </a:ln>
        </p:spPr>
        <p:txBody>
          <a:bodyPr wrap="square">
            <a:spAutoFit/>
          </a:bodyPr>
          <a:lstStyle/>
          <a:p>
            <a:pPr algn="r"/>
            <a:r>
              <a:rPr lang="en-GB" sz="1600" dirty="0">
                <a:solidFill>
                  <a:schemeClr val="tx1"/>
                </a:solidFill>
                <a:effectLst/>
                <a:latin typeface="Calibri" pitchFamily="34" charset="0"/>
              </a:rPr>
              <a:t>Green et al., 2010 (Nature, 467, 448-452)</a:t>
            </a:r>
          </a:p>
        </p:txBody>
      </p:sp>
      <p:sp>
        <p:nvSpPr>
          <p:cNvPr id="21" name="CasellaDiTesto 20"/>
          <p:cNvSpPr txBox="1">
            <a:spLocks noChangeArrowheads="1"/>
          </p:cNvSpPr>
          <p:nvPr/>
        </p:nvSpPr>
        <p:spPr bwMode="auto">
          <a:xfrm>
            <a:off x="6572250" y="3095627"/>
            <a:ext cx="2500313" cy="1384995"/>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Lithosphere-Asthenosphere Boundary</a:t>
            </a:r>
          </a:p>
        </p:txBody>
      </p:sp>
      <p:sp>
        <p:nvSpPr>
          <p:cNvPr id="22" name="CasellaDiTesto 21"/>
          <p:cNvSpPr txBox="1">
            <a:spLocks noChangeArrowheads="1"/>
          </p:cNvSpPr>
          <p:nvPr/>
        </p:nvSpPr>
        <p:spPr bwMode="auto">
          <a:xfrm>
            <a:off x="6248401" y="696913"/>
            <a:ext cx="2894012" cy="2432050"/>
          </a:xfrm>
          <a:prstGeom prst="rect">
            <a:avLst/>
          </a:prstGeom>
          <a:solidFill>
            <a:schemeClr val="bg1"/>
          </a:solidFill>
          <a:ln w="9525">
            <a:noFill/>
            <a:miter lim="800000"/>
            <a:headEnd/>
            <a:tailEnd/>
          </a:ln>
        </p:spPr>
        <p:txBody>
          <a:bodyPr wrap="square">
            <a:spAutoFit/>
          </a:bodyPr>
          <a:lstStyle/>
          <a:p>
            <a:r>
              <a:rPr lang="en-GB" sz="1900" dirty="0">
                <a:solidFill>
                  <a:schemeClr val="tx1"/>
                </a:solidFill>
                <a:effectLst/>
                <a:latin typeface="Calibri" pitchFamily="34" charset="0"/>
              </a:rPr>
              <a:t>[…] </a:t>
            </a:r>
            <a:r>
              <a:rPr lang="en-GB" sz="1900" i="1" dirty="0">
                <a:solidFill>
                  <a:schemeClr val="tx1"/>
                </a:solidFill>
                <a:effectLst/>
                <a:latin typeface="Calibri" pitchFamily="34" charset="0"/>
              </a:rPr>
              <a:t>the instability of </a:t>
            </a:r>
            <a:r>
              <a:rPr lang="en-GB" sz="1900" i="1" dirty="0" err="1">
                <a:solidFill>
                  <a:schemeClr val="tx1"/>
                </a:solidFill>
                <a:effectLst/>
                <a:latin typeface="Calibri" pitchFamily="34" charset="0"/>
              </a:rPr>
              <a:t>pargasite</a:t>
            </a:r>
            <a:r>
              <a:rPr lang="en-GB" sz="1900" i="1" dirty="0">
                <a:solidFill>
                  <a:schemeClr val="tx1"/>
                </a:solidFill>
                <a:effectLst/>
                <a:latin typeface="Calibri" pitchFamily="34" charset="0"/>
              </a:rPr>
              <a:t> at pressures greater than 3 GPa causes a sharp drop in both the </a:t>
            </a:r>
            <a:r>
              <a:rPr lang="en-GB" sz="1900" i="1" dirty="0">
                <a:solidFill>
                  <a:srgbClr val="FF0000"/>
                </a:solidFill>
                <a:effectLst/>
                <a:latin typeface="Calibri" pitchFamily="34" charset="0"/>
              </a:rPr>
              <a:t>water-storage capacity</a:t>
            </a:r>
            <a:r>
              <a:rPr lang="en-GB" sz="1900" i="1" dirty="0">
                <a:effectLst/>
                <a:latin typeface="Calibri" pitchFamily="34" charset="0"/>
              </a:rPr>
              <a:t> </a:t>
            </a:r>
            <a:r>
              <a:rPr lang="en-GB" sz="1900" i="1" dirty="0">
                <a:solidFill>
                  <a:schemeClr val="tx1"/>
                </a:solidFill>
                <a:effectLst/>
                <a:latin typeface="Calibri" pitchFamily="34" charset="0"/>
              </a:rPr>
              <a:t>and the solidus temperature of fertile upper-mantle lherzolite</a:t>
            </a:r>
            <a:r>
              <a:rPr lang="en-GB" sz="1900" dirty="0">
                <a:solidFill>
                  <a:schemeClr val="tx1"/>
                </a:solidFill>
                <a:effectLst/>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1000"/>
                                        <p:tgtEl>
                                          <p:spTgt spid="1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80"/>
          <p:cNvSpPr>
            <a:spLocks noChangeArrowheads="1"/>
          </p:cNvSpPr>
          <p:nvPr/>
        </p:nvSpPr>
        <p:spPr bwMode="auto">
          <a:xfrm>
            <a:off x="5371648" y="565785"/>
            <a:ext cx="3724857" cy="6035040"/>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98" name="Figura a mano libera 97"/>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7" name="Gruppo 6"/>
          <p:cNvGrpSpPr/>
          <p:nvPr/>
        </p:nvGrpSpPr>
        <p:grpSpPr>
          <a:xfrm>
            <a:off x="5425136" y="527685"/>
            <a:ext cx="3704062" cy="6066512"/>
            <a:chOff x="5425136" y="527685"/>
            <a:chExt cx="3704062" cy="6066512"/>
          </a:xfrm>
        </p:grpSpPr>
        <p:sp>
          <p:nvSpPr>
            <p:cNvPr id="21" name="Freeform 81"/>
            <p:cNvSpPr>
              <a:spLocks/>
            </p:cNvSpPr>
            <p:nvPr/>
          </p:nvSpPr>
          <p:spPr bwMode="auto">
            <a:xfrm>
              <a:off x="7197783" y="949961"/>
              <a:ext cx="1609343" cy="5575426"/>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22" name="Freeform 82"/>
            <p:cNvSpPr>
              <a:spLocks/>
            </p:cNvSpPr>
            <p:nvPr/>
          </p:nvSpPr>
          <p:spPr bwMode="auto">
            <a:xfrm>
              <a:off x="7104184" y="962533"/>
              <a:ext cx="1410969" cy="5550281"/>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23" name="Group 83"/>
            <p:cNvGrpSpPr>
              <a:grpSpLocks/>
            </p:cNvGrpSpPr>
            <p:nvPr/>
          </p:nvGrpSpPr>
          <p:grpSpPr bwMode="auto">
            <a:xfrm>
              <a:off x="7185210" y="951357"/>
              <a:ext cx="1331340" cy="5585206"/>
              <a:chOff x="4065" y="276"/>
              <a:chExt cx="953" cy="3998"/>
            </a:xfrm>
          </p:grpSpPr>
          <p:sp>
            <p:nvSpPr>
              <p:cNvPr id="24"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5"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6" name="Freeform 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27"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28"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30"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a:solidFill>
                    <a:schemeClr val="accent2"/>
                  </a:solidFill>
                  <a:effectLst/>
                  <a:latin typeface="Calibri" pitchFamily="34" charset="0"/>
                </a:rPr>
                <a:t>Oceanic Intraplate Geotherm</a:t>
              </a:r>
            </a:p>
          </p:txBody>
        </p:sp>
        <p:sp>
          <p:nvSpPr>
            <p:cNvPr id="32"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a:solidFill>
                    <a:schemeClr val="tx1"/>
                  </a:solidFill>
                  <a:effectLst>
                    <a:outerShdw blurRad="38100" dist="38100" dir="2700000" algn="tl">
                      <a:srgbClr val="FFFFFF"/>
                    </a:outerShdw>
                  </a:effectLst>
                  <a:latin typeface="Calibri" pitchFamily="34" charset="0"/>
                </a:rPr>
                <a:t>Solidus</a:t>
              </a:r>
            </a:p>
          </p:txBody>
        </p:sp>
        <p:sp>
          <p:nvSpPr>
            <p:cNvPr id="33"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34"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t>
              </a:r>
            </a:p>
          </p:txBody>
        </p:sp>
        <p:sp>
          <p:nvSpPr>
            <p:cNvPr id="35"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36"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Gt</a:t>
              </a:r>
            </a:p>
          </p:txBody>
        </p:sp>
        <p:sp>
          <p:nvSpPr>
            <p:cNvPr id="37"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a:solidFill>
                    <a:schemeClr val="tx1"/>
                  </a:solidFill>
                  <a:effectLst>
                    <a:outerShdw blurRad="38100" dist="38100" dir="2700000" algn="tl">
                      <a:srgbClr val="FFFFFF"/>
                    </a:outerShdw>
                  </a:effectLst>
                  <a:latin typeface="Calibri" pitchFamily="34" charset="0"/>
                </a:rPr>
                <a:t>LITHOSPHERE</a:t>
              </a:r>
            </a:p>
          </p:txBody>
        </p:sp>
        <p:sp>
          <p:nvSpPr>
            <p:cNvPr id="38" name="Text Box 98"/>
            <p:cNvSpPr txBox="1">
              <a:spLocks noChangeArrowheads="1"/>
            </p:cNvSpPr>
            <p:nvPr/>
          </p:nvSpPr>
          <p:spPr bwMode="auto">
            <a:xfrm>
              <a:off x="5956462" y="6014085"/>
              <a:ext cx="1486304" cy="261610"/>
            </a:xfrm>
            <a:prstGeom prst="rect">
              <a:avLst/>
            </a:prstGeom>
            <a:noFill/>
            <a:ln w="9525" algn="ctr">
              <a:noFill/>
              <a:miter lim="800000"/>
              <a:headEnd/>
              <a:tailEnd/>
            </a:ln>
            <a:effectLst/>
          </p:spPr>
          <p:txBody>
            <a:bodyPr wrap="none">
              <a:spAutoFit/>
            </a:bodyPr>
            <a:lstStyle/>
            <a:p>
              <a:pPr algn="r">
                <a:defRPr/>
              </a:pPr>
              <a:r>
                <a:rPr lang="en-GB" sz="1100" b="1" dirty="0">
                  <a:solidFill>
                    <a:schemeClr val="tx1"/>
                  </a:solidFill>
                  <a:effectLst>
                    <a:outerShdw blurRad="38100" dist="38100" dir="2700000" algn="tl">
                      <a:srgbClr val="FFFFFF"/>
                    </a:outerShdw>
                  </a:effectLst>
                  <a:latin typeface="Calibri" pitchFamily="34" charset="0"/>
                </a:rPr>
                <a:t>SUB-ASTHENOSPHERE</a:t>
              </a:r>
            </a:p>
          </p:txBody>
        </p:sp>
        <p:sp>
          <p:nvSpPr>
            <p:cNvPr id="39"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tx1"/>
                  </a:solidFill>
                  <a:effectLst>
                    <a:outerShdw blurRad="38100" dist="38100" dir="2700000" algn="tl">
                      <a:srgbClr val="FFFFFF"/>
                    </a:outerShdw>
                  </a:effectLst>
                  <a:latin typeface="Calibri" pitchFamily="34" charset="0"/>
                </a:rPr>
                <a:t>TEMPERATURE (°C)</a:t>
              </a:r>
            </a:p>
          </p:txBody>
        </p:sp>
        <p:sp>
          <p:nvSpPr>
            <p:cNvPr id="40"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a:t>
              </a:r>
            </a:p>
          </p:txBody>
        </p:sp>
        <p:sp>
          <p:nvSpPr>
            <p:cNvPr id="41"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42"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1200</a:t>
              </a:r>
            </a:p>
          </p:txBody>
        </p:sp>
        <p:sp>
          <p:nvSpPr>
            <p:cNvPr id="43"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45"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6"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7"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8"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49"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50"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51"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52"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Incipient</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53"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Major</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54"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2</a:t>
              </a:r>
            </a:p>
          </p:txBody>
        </p:sp>
        <p:sp>
          <p:nvSpPr>
            <p:cNvPr id="55"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3</a:t>
              </a:r>
            </a:p>
          </p:txBody>
        </p:sp>
        <p:sp>
          <p:nvSpPr>
            <p:cNvPr id="56" name="Text Box 116"/>
            <p:cNvSpPr txBox="1">
              <a:spLocks noChangeArrowheads="1"/>
            </p:cNvSpPr>
            <p:nvPr/>
          </p:nvSpPr>
          <p:spPr bwMode="auto">
            <a:xfrm>
              <a:off x="5632231" y="4964938"/>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4</a:t>
              </a:r>
            </a:p>
          </p:txBody>
        </p:sp>
        <p:sp>
          <p:nvSpPr>
            <p:cNvPr id="57" name="Text Box 117"/>
            <p:cNvSpPr txBox="1">
              <a:spLocks noChangeArrowheads="1"/>
            </p:cNvSpPr>
            <p:nvPr/>
          </p:nvSpPr>
          <p:spPr bwMode="auto">
            <a:xfrm>
              <a:off x="5632231" y="607136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5</a:t>
              </a:r>
            </a:p>
          </p:txBody>
        </p:sp>
        <p:sp>
          <p:nvSpPr>
            <p:cNvPr id="58" name="Text Box 118"/>
            <p:cNvSpPr txBox="1">
              <a:spLocks noChangeArrowheads="1"/>
            </p:cNvSpPr>
            <p:nvPr/>
          </p:nvSpPr>
          <p:spPr bwMode="auto">
            <a:xfrm rot="16200000">
              <a:off x="4896370" y="3645253"/>
              <a:ext cx="1365309"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PRESSURE (GPa)</a:t>
              </a:r>
            </a:p>
          </p:txBody>
        </p:sp>
        <p:sp>
          <p:nvSpPr>
            <p:cNvPr id="60"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1"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2"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3" name="Line 123"/>
            <p:cNvSpPr>
              <a:spLocks noChangeShapeType="1"/>
            </p:cNvSpPr>
            <p:nvPr/>
          </p:nvSpPr>
          <p:spPr bwMode="auto">
            <a:xfrm flipV="1">
              <a:off x="5869918" y="510882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4" name="Line 124"/>
            <p:cNvSpPr>
              <a:spLocks noChangeShapeType="1"/>
            </p:cNvSpPr>
            <p:nvPr/>
          </p:nvSpPr>
          <p:spPr bwMode="auto">
            <a:xfrm flipV="1">
              <a:off x="5869918" y="6206871"/>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5" name="Text Box 125"/>
            <p:cNvSpPr txBox="1">
              <a:spLocks noChangeArrowheads="1"/>
            </p:cNvSpPr>
            <p:nvPr/>
          </p:nvSpPr>
          <p:spPr bwMode="auto">
            <a:xfrm rot="5400000">
              <a:off x="8417857" y="3238542"/>
              <a:ext cx="1049518"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DEPTH (km)</a:t>
              </a:r>
            </a:p>
          </p:txBody>
        </p:sp>
        <p:sp>
          <p:nvSpPr>
            <p:cNvPr id="66"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7"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8"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69" name="Line 129"/>
            <p:cNvSpPr>
              <a:spLocks noChangeShapeType="1"/>
            </p:cNvSpPr>
            <p:nvPr/>
          </p:nvSpPr>
          <p:spPr bwMode="auto">
            <a:xfrm flipV="1">
              <a:off x="8653456" y="4990085"/>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70" name="Line 130"/>
            <p:cNvSpPr>
              <a:spLocks noChangeShapeType="1"/>
            </p:cNvSpPr>
            <p:nvPr/>
          </p:nvSpPr>
          <p:spPr bwMode="auto">
            <a:xfrm flipV="1">
              <a:off x="8653456" y="5958205"/>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71"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30</a:t>
              </a:r>
            </a:p>
          </p:txBody>
        </p:sp>
        <p:sp>
          <p:nvSpPr>
            <p:cNvPr id="72"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60</a:t>
              </a:r>
            </a:p>
          </p:txBody>
        </p:sp>
        <p:sp>
          <p:nvSpPr>
            <p:cNvPr id="73"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90</a:t>
              </a:r>
            </a:p>
          </p:txBody>
        </p:sp>
        <p:sp>
          <p:nvSpPr>
            <p:cNvPr id="74" name="Text Box 134"/>
            <p:cNvSpPr txBox="1">
              <a:spLocks noChangeArrowheads="1"/>
            </p:cNvSpPr>
            <p:nvPr/>
          </p:nvSpPr>
          <p:spPr bwMode="auto">
            <a:xfrm>
              <a:off x="8708890" y="4849876"/>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120</a:t>
              </a:r>
            </a:p>
          </p:txBody>
        </p:sp>
        <p:sp>
          <p:nvSpPr>
            <p:cNvPr id="75" name="Text Box 135"/>
            <p:cNvSpPr txBox="1">
              <a:spLocks noChangeArrowheads="1"/>
            </p:cNvSpPr>
            <p:nvPr/>
          </p:nvSpPr>
          <p:spPr bwMode="auto">
            <a:xfrm>
              <a:off x="8708890" y="5823585"/>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150</a:t>
              </a:r>
            </a:p>
          </p:txBody>
        </p:sp>
        <p:sp>
          <p:nvSpPr>
            <p:cNvPr id="76"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78" name="Line 138"/>
            <p:cNvSpPr>
              <a:spLocks noChangeShapeType="1"/>
            </p:cNvSpPr>
            <p:nvPr/>
          </p:nvSpPr>
          <p:spPr bwMode="auto">
            <a:xfrm>
              <a:off x="5857426" y="6022467"/>
              <a:ext cx="2268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80" name="Freeform 140"/>
            <p:cNvSpPr>
              <a:spLocks/>
            </p:cNvSpPr>
            <p:nvPr/>
          </p:nvSpPr>
          <p:spPr bwMode="auto">
            <a:xfrm>
              <a:off x="6870885" y="2988183"/>
              <a:ext cx="854964" cy="3539998"/>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81" name="Freeform 141"/>
            <p:cNvSpPr>
              <a:spLocks/>
            </p:cNvSpPr>
            <p:nvPr/>
          </p:nvSpPr>
          <p:spPr bwMode="auto">
            <a:xfrm>
              <a:off x="5853617" y="1855902"/>
              <a:ext cx="2338757" cy="4677148"/>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0" h="10265">
                  <a:moveTo>
                    <a:pt x="0" y="0"/>
                  </a:moveTo>
                  <a:cubicBezTo>
                    <a:pt x="1351" y="865"/>
                    <a:pt x="3334" y="2365"/>
                    <a:pt x="4571" y="3309"/>
                  </a:cubicBezTo>
                  <a:cubicBezTo>
                    <a:pt x="5808" y="4253"/>
                    <a:pt x="6592" y="4880"/>
                    <a:pt x="7423" y="5664"/>
                  </a:cubicBezTo>
                  <a:cubicBezTo>
                    <a:pt x="8253" y="6450"/>
                    <a:pt x="9072" y="7307"/>
                    <a:pt x="9543" y="8020"/>
                  </a:cubicBezTo>
                  <a:cubicBezTo>
                    <a:pt x="10014" y="8731"/>
                    <a:pt x="10133" y="9571"/>
                    <a:pt x="10268" y="9942"/>
                  </a:cubicBezTo>
                  <a:cubicBezTo>
                    <a:pt x="10405" y="10313"/>
                    <a:pt x="10387" y="10278"/>
                    <a:pt x="10367" y="10248"/>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82"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a:solidFill>
                    <a:schemeClr val="tx1"/>
                  </a:solidFill>
                  <a:effectLst>
                    <a:outerShdw blurRad="38100" dist="38100" dir="2700000" algn="tl">
                      <a:srgbClr val="FFFFFF"/>
                    </a:outerShdw>
                  </a:effectLst>
                  <a:latin typeface="Calibri" pitchFamily="34" charset="0"/>
                </a:rPr>
                <a:t>C-H-free Solidus</a:t>
              </a:r>
            </a:p>
          </p:txBody>
        </p:sp>
        <p:sp>
          <p:nvSpPr>
            <p:cNvPr id="83"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85" name="Text Box 145"/>
            <p:cNvSpPr txBox="1">
              <a:spLocks noChangeArrowheads="1"/>
            </p:cNvSpPr>
            <p:nvPr/>
          </p:nvSpPr>
          <p:spPr bwMode="auto">
            <a:xfrm>
              <a:off x="5768855" y="4463854"/>
              <a:ext cx="1205779" cy="261610"/>
            </a:xfrm>
            <a:prstGeom prst="rect">
              <a:avLst/>
            </a:prstGeom>
            <a:noFill/>
            <a:ln w="9525" algn="ctr">
              <a:noFill/>
              <a:miter lim="800000"/>
              <a:headEnd/>
              <a:tailEnd/>
            </a:ln>
            <a:effectLst/>
          </p:spPr>
          <p:txBody>
            <a:bodyPr wrap="none">
              <a:spAutoFit/>
            </a:bodyPr>
            <a:lstStyle/>
            <a:p>
              <a:pPr algn="r">
                <a:defRPr/>
              </a:pPr>
              <a:r>
                <a:rPr lang="en-GB" sz="1100" b="1" dirty="0">
                  <a:solidFill>
                    <a:schemeClr val="tx1"/>
                  </a:solidFill>
                  <a:effectLst>
                    <a:outerShdw blurRad="38100" dist="38100" dir="2700000" algn="tl">
                      <a:srgbClr val="FFFFFF"/>
                    </a:outerShdw>
                  </a:effectLst>
                  <a:latin typeface="Calibri" pitchFamily="34" charset="0"/>
                </a:rPr>
                <a:t>ASTHENOSPHERE</a:t>
              </a:r>
            </a:p>
          </p:txBody>
        </p:sp>
        <p:sp>
          <p:nvSpPr>
            <p:cNvPr id="86" name="Text Box 146"/>
            <p:cNvSpPr txBox="1">
              <a:spLocks noChangeArrowheads="1"/>
            </p:cNvSpPr>
            <p:nvPr/>
          </p:nvSpPr>
          <p:spPr bwMode="auto">
            <a:xfrm>
              <a:off x="5782926" y="4696995"/>
              <a:ext cx="1244794" cy="769441"/>
            </a:xfrm>
            <a:prstGeom prst="rect">
              <a:avLst/>
            </a:prstGeom>
            <a:noFill/>
            <a:ln w="9525" algn="ctr">
              <a:noFill/>
              <a:miter lim="800000"/>
              <a:headEnd/>
              <a:tailEnd/>
            </a:ln>
            <a:effectLst/>
          </p:spPr>
          <p:txBody>
            <a:bodyPr wrap="square">
              <a:spAutoFit/>
            </a:bodyPr>
            <a:lstStyle/>
            <a:p>
              <a:pPr algn="ctr">
                <a:defRPr/>
              </a:pPr>
              <a:r>
                <a:rPr lang="en-GB" sz="1100" dirty="0">
                  <a:solidFill>
                    <a:srgbClr val="FF0000"/>
                  </a:solidFill>
                  <a:effectLst>
                    <a:outerShdw blurRad="38100" dist="38100" dir="2700000" algn="tl">
                      <a:srgbClr val="000000"/>
                    </a:outerShdw>
                  </a:effectLst>
                  <a:latin typeface="Calibri" pitchFamily="34" charset="0"/>
                </a:rPr>
                <a:t>Silicate Melt</a:t>
              </a:r>
              <a:r>
                <a:rPr lang="en-GB" sz="1100" dirty="0">
                  <a:solidFill>
                    <a:schemeClr val="tx1"/>
                  </a:solidFill>
                  <a:effectLst>
                    <a:outerShdw blurRad="38100" dist="38100" dir="2700000" algn="tl">
                      <a:srgbClr val="FFFFFF"/>
                    </a:outerShdw>
                  </a:effectLst>
                  <a:latin typeface="Calibri" pitchFamily="34" charset="0"/>
                </a:rPr>
                <a:t> + Dissolved CO</a:t>
              </a:r>
              <a:r>
                <a:rPr lang="en-GB" sz="1100" baseline="-25000" dirty="0">
                  <a:solidFill>
                    <a:schemeClr val="tx1"/>
                  </a:solidFill>
                  <a:effectLst>
                    <a:outerShdw blurRad="38100" dist="38100" dir="2700000" algn="tl">
                      <a:srgbClr val="FFFFFF"/>
                    </a:outerShdw>
                  </a:effectLst>
                  <a:latin typeface="Calibri" pitchFamily="34" charset="0"/>
                </a:rPr>
                <a:t>3</a:t>
              </a:r>
              <a:r>
                <a:rPr lang="en-GB" sz="1100" dirty="0">
                  <a:solidFill>
                    <a:schemeClr val="tx1"/>
                  </a:solidFill>
                  <a:effectLst>
                    <a:outerShdw blurRad="38100" dist="38100" dir="2700000" algn="tl">
                      <a:srgbClr val="FFFFFF"/>
                    </a:outerShdw>
                  </a:effectLst>
                  <a:latin typeface="Calibri" pitchFamily="34" charset="0"/>
                </a:rPr>
                <a:t> and OH</a:t>
              </a:r>
            </a:p>
            <a:p>
              <a:pPr algn="ctr">
                <a:defRPr/>
              </a:pPr>
              <a:r>
                <a:rPr lang="en-GB" sz="1100" i="1" dirty="0">
                  <a:solidFill>
                    <a:schemeClr val="tx1"/>
                  </a:solidFill>
                  <a:effectLst>
                    <a:outerShdw blurRad="38100" dist="38100" dir="2700000" algn="tl">
                      <a:srgbClr val="FFFFFF"/>
                    </a:outerShdw>
                  </a:effectLst>
                  <a:latin typeface="Calibri" pitchFamily="34" charset="0"/>
                </a:rPr>
                <a:t>f</a:t>
              </a:r>
              <a:r>
                <a:rPr lang="en-GB" sz="1100" dirty="0">
                  <a:solidFill>
                    <a:schemeClr val="tx1"/>
                  </a:solidFill>
                  <a:effectLst>
                    <a:outerShdw blurRad="38100" dist="38100" dir="2700000" algn="tl">
                      <a:srgbClr val="FFFFFF"/>
                    </a:outerShdw>
                  </a:effectLst>
                  <a:latin typeface="Calibri" pitchFamily="34" charset="0"/>
                </a:rPr>
                <a:t>O</a:t>
              </a:r>
              <a:r>
                <a:rPr lang="en-GB" sz="1100" baseline="-25000" dirty="0">
                  <a:solidFill>
                    <a:schemeClr val="tx1"/>
                  </a:solidFill>
                  <a:effectLst>
                    <a:outerShdw blurRad="38100" dist="38100" dir="2700000" algn="tl">
                      <a:srgbClr val="FFFFFF"/>
                    </a:outerShdw>
                  </a:effectLst>
                  <a:latin typeface="Calibri" pitchFamily="34" charset="0"/>
                </a:rPr>
                <a:t>2</a:t>
              </a:r>
              <a:r>
                <a:rPr lang="en-GB" sz="1100" dirty="0">
                  <a:solidFill>
                    <a:schemeClr val="tx1"/>
                  </a:solidFill>
                  <a:effectLst>
                    <a:outerShdw blurRad="38100" dist="38100" dir="2700000" algn="tl">
                      <a:srgbClr val="FFFFFF"/>
                    </a:outerShdw>
                  </a:effectLst>
                  <a:latin typeface="Calibri" pitchFamily="34" charset="0"/>
                </a:rPr>
                <a:t> = IW +2</a:t>
              </a:r>
            </a:p>
          </p:txBody>
        </p:sp>
        <p:sp>
          <p:nvSpPr>
            <p:cNvPr id="87" name="Text Box 147"/>
            <p:cNvSpPr txBox="1">
              <a:spLocks noChangeArrowheads="1"/>
            </p:cNvSpPr>
            <p:nvPr/>
          </p:nvSpPr>
          <p:spPr bwMode="auto">
            <a:xfrm>
              <a:off x="5921687" y="6163310"/>
              <a:ext cx="1556256" cy="430887"/>
            </a:xfrm>
            <a:prstGeom prst="rect">
              <a:avLst/>
            </a:prstGeom>
            <a:noFill/>
            <a:ln w="9525" algn="ctr">
              <a:noFill/>
              <a:miter lim="800000"/>
              <a:headEnd/>
              <a:tailEnd/>
            </a:ln>
            <a:effectLst/>
          </p:spPr>
          <p:txBody>
            <a:bodyPr>
              <a:spAutoFit/>
            </a:bodyPr>
            <a:lstStyle/>
            <a:p>
              <a:pPr algn="ctr">
                <a:defRPr/>
              </a:pPr>
              <a:r>
                <a:rPr lang="en-GB" sz="1100" dirty="0">
                  <a:solidFill>
                    <a:schemeClr val="tx1"/>
                  </a:solidFill>
                  <a:effectLst>
                    <a:outerShdw blurRad="38100" dist="38100" dir="2700000" algn="tl">
                      <a:srgbClr val="FFFFFF"/>
                    </a:outerShdw>
                  </a:effectLst>
                  <a:latin typeface="Calibri" pitchFamily="34" charset="0"/>
                </a:rPr>
                <a:t>Subsolidus</a:t>
              </a:r>
            </a:p>
            <a:p>
              <a:pPr algn="ctr">
                <a:defRPr/>
              </a:pPr>
              <a:r>
                <a:rPr lang="en-GB" sz="1100" i="1" dirty="0">
                  <a:solidFill>
                    <a:schemeClr val="tx1"/>
                  </a:solidFill>
                  <a:effectLst>
                    <a:outerShdw blurRad="38100" dist="38100" dir="2700000" algn="tl">
                      <a:srgbClr val="FFFFFF"/>
                    </a:outerShdw>
                  </a:effectLst>
                  <a:latin typeface="Calibri" pitchFamily="34" charset="0"/>
                </a:rPr>
                <a:t>f</a:t>
              </a:r>
              <a:r>
                <a:rPr lang="en-GB" sz="1100" dirty="0">
                  <a:solidFill>
                    <a:schemeClr val="tx1"/>
                  </a:solidFill>
                  <a:effectLst>
                    <a:outerShdw blurRad="38100" dist="38100" dir="2700000" algn="tl">
                      <a:srgbClr val="FFFFFF"/>
                    </a:outerShdw>
                  </a:effectLst>
                  <a:latin typeface="Calibri" pitchFamily="34" charset="0"/>
                </a:rPr>
                <a:t>O</a:t>
              </a:r>
              <a:r>
                <a:rPr lang="en-GB" sz="1100" baseline="-25000" dirty="0">
                  <a:solidFill>
                    <a:schemeClr val="tx1"/>
                  </a:solidFill>
                  <a:effectLst>
                    <a:outerShdw blurRad="38100" dist="38100" dir="2700000" algn="tl">
                      <a:srgbClr val="FFFFFF"/>
                    </a:outerShdw>
                  </a:effectLst>
                  <a:latin typeface="Calibri" pitchFamily="34" charset="0"/>
                </a:rPr>
                <a:t>2</a:t>
              </a:r>
              <a:r>
                <a:rPr lang="en-GB" sz="1100" dirty="0">
                  <a:solidFill>
                    <a:schemeClr val="tx1"/>
                  </a:solidFill>
                  <a:effectLst>
                    <a:outerShdw blurRad="38100" dist="38100" dir="2700000" algn="tl">
                      <a:srgbClr val="FFFFFF"/>
                    </a:outerShdw>
                  </a:effectLst>
                  <a:latin typeface="Calibri" pitchFamily="34" charset="0"/>
                </a:rPr>
                <a:t> = IW +1</a:t>
              </a:r>
            </a:p>
          </p:txBody>
        </p:sp>
        <p:sp>
          <p:nvSpPr>
            <p:cNvPr id="90" name="Text Box 150"/>
            <p:cNvSpPr txBox="1">
              <a:spLocks noChangeArrowheads="1"/>
            </p:cNvSpPr>
            <p:nvPr/>
          </p:nvSpPr>
          <p:spPr bwMode="auto">
            <a:xfrm rot="4597338">
              <a:off x="6615984" y="4999699"/>
              <a:ext cx="1138453" cy="230832"/>
            </a:xfrm>
            <a:prstGeom prst="rect">
              <a:avLst/>
            </a:prstGeom>
            <a:noFill/>
            <a:ln w="9525" algn="ctr">
              <a:noFill/>
              <a:miter lim="800000"/>
              <a:headEnd/>
              <a:tailEnd/>
            </a:ln>
            <a:effectLst/>
          </p:spPr>
          <p:txBody>
            <a:bodyPr wrap="none">
              <a:spAutoFit/>
            </a:bodyPr>
            <a:lstStyle/>
            <a:p>
              <a:pPr algn="ctr">
                <a:defRPr/>
              </a:pPr>
              <a:r>
                <a:rPr lang="en-GB" sz="900">
                  <a:solidFill>
                    <a:schemeClr val="tx1"/>
                  </a:solidFill>
                  <a:effectLst>
                    <a:outerShdw blurRad="38100" dist="38100" dir="2700000" algn="tl">
                      <a:srgbClr val="FFFFFF"/>
                    </a:outerShdw>
                  </a:effectLst>
                  <a:latin typeface="Calibri" pitchFamily="34" charset="0"/>
                </a:rPr>
                <a:t>CARBONATITE MELT</a:t>
              </a:r>
            </a:p>
          </p:txBody>
        </p:sp>
        <p:sp>
          <p:nvSpPr>
            <p:cNvPr id="91" name="Rectangle 151"/>
            <p:cNvSpPr>
              <a:spLocks noChangeArrowheads="1"/>
            </p:cNvSpPr>
            <p:nvPr/>
          </p:nvSpPr>
          <p:spPr bwMode="auto">
            <a:xfrm>
              <a:off x="5855577" y="949960"/>
              <a:ext cx="2931991" cy="5581015"/>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92" name="Freeform 152"/>
            <p:cNvSpPr>
              <a:spLocks/>
            </p:cNvSpPr>
            <p:nvPr/>
          </p:nvSpPr>
          <p:spPr bwMode="auto">
            <a:xfrm>
              <a:off x="7384981" y="4002405"/>
              <a:ext cx="553212" cy="2514600"/>
            </a:xfrm>
            <a:custGeom>
              <a:avLst/>
              <a:gdLst/>
              <a:ahLst/>
              <a:cxnLst>
                <a:cxn ang="0">
                  <a:pos x="0" y="0"/>
                </a:cxn>
                <a:cxn ang="0">
                  <a:pos x="112" y="812"/>
                </a:cxn>
                <a:cxn ang="0">
                  <a:pos x="396" y="1800"/>
                </a:cxn>
              </a:cxnLst>
              <a:rect l="0" t="0" r="r" b="b"/>
              <a:pathLst>
                <a:path w="396" h="1800">
                  <a:moveTo>
                    <a:pt x="0" y="0"/>
                  </a:moveTo>
                  <a:cubicBezTo>
                    <a:pt x="23" y="256"/>
                    <a:pt x="46" y="512"/>
                    <a:pt x="112" y="812"/>
                  </a:cubicBezTo>
                  <a:cubicBezTo>
                    <a:pt x="178" y="1112"/>
                    <a:pt x="287" y="1456"/>
                    <a:pt x="396" y="1800"/>
                  </a:cubicBezTo>
                </a:path>
              </a:pathLst>
            </a:custGeom>
            <a:noFill/>
            <a:ln w="38100" cap="flat" cmpd="sng">
              <a:solidFill>
                <a:srgbClr val="00FF00"/>
              </a:solidFill>
              <a:prstDash val="solid"/>
              <a:round/>
              <a:headEnd/>
              <a:tailEnd/>
            </a:ln>
            <a:effectLst/>
          </p:spPr>
          <p:txBody>
            <a:bodyPr anchor="ctr"/>
            <a:lstStyle/>
            <a:p>
              <a:pPr>
                <a:defRPr/>
              </a:pPr>
              <a:endParaRPr lang="en-GB" sz="1600">
                <a:latin typeface="Calibri" pitchFamily="34" charset="0"/>
              </a:endParaRPr>
            </a:p>
          </p:txBody>
        </p:sp>
        <p:grpSp>
          <p:nvGrpSpPr>
            <p:cNvPr id="93" name="Group 153"/>
            <p:cNvGrpSpPr>
              <a:grpSpLocks/>
            </p:cNvGrpSpPr>
            <p:nvPr/>
          </p:nvGrpSpPr>
          <p:grpSpPr bwMode="auto">
            <a:xfrm>
              <a:off x="7122345" y="1026795"/>
              <a:ext cx="1248917" cy="5498592"/>
              <a:chOff x="4020" y="330"/>
              <a:chExt cx="894" cy="3936"/>
            </a:xfrm>
          </p:grpSpPr>
          <p:sp>
            <p:nvSpPr>
              <p:cNvPr id="94" name="Freeform 154"/>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28575"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95" name="Freeform 155"/>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28575"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96"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grpSp>
      <p:sp>
        <p:nvSpPr>
          <p:cNvPr id="100" name="CasellaDiTesto 99"/>
          <p:cNvSpPr txBox="1">
            <a:spLocks noChangeArrowheads="1"/>
          </p:cNvSpPr>
          <p:nvPr/>
        </p:nvSpPr>
        <p:spPr bwMode="auto">
          <a:xfrm>
            <a:off x="0" y="483585"/>
            <a:ext cx="4652193" cy="830997"/>
          </a:xfrm>
          <a:prstGeom prst="rect">
            <a:avLst/>
          </a:prstGeom>
          <a:noFill/>
          <a:ln w="9525">
            <a:noFill/>
            <a:miter lim="800000"/>
            <a:headEnd/>
            <a:tailEnd/>
          </a:ln>
        </p:spPr>
        <p:txBody>
          <a:bodyPr wrap="square">
            <a:spAutoFit/>
          </a:bodyPr>
          <a:lstStyle/>
          <a:p>
            <a:r>
              <a:rPr lang="en-GB" sz="2400" dirty="0">
                <a:solidFill>
                  <a:schemeClr val="bg1"/>
                </a:solidFill>
                <a:latin typeface="Calibri" pitchFamily="34" charset="0"/>
              </a:rPr>
              <a:t>In oceanic basins the Lithosphere is marked by an isotherm (~1100 °C)</a:t>
            </a:r>
          </a:p>
        </p:txBody>
      </p:sp>
      <p:sp>
        <p:nvSpPr>
          <p:cNvPr id="90113" name="Figura a mano libera 90112"/>
          <p:cNvSpPr/>
          <p:nvPr/>
        </p:nvSpPr>
        <p:spPr bwMode="auto">
          <a:xfrm rot="299309">
            <a:off x="4394540" y="1239924"/>
            <a:ext cx="2985487" cy="1206541"/>
          </a:xfrm>
          <a:custGeom>
            <a:avLst/>
            <a:gdLst>
              <a:gd name="connsiteX0" fmla="*/ 0 w 2247900"/>
              <a:gd name="connsiteY0" fmla="*/ 0 h 495300"/>
              <a:gd name="connsiteX1" fmla="*/ 730250 w 2247900"/>
              <a:gd name="connsiteY1" fmla="*/ 336550 h 495300"/>
              <a:gd name="connsiteX2" fmla="*/ 1371600 w 2247900"/>
              <a:gd name="connsiteY2" fmla="*/ 279400 h 495300"/>
              <a:gd name="connsiteX3" fmla="*/ 2247900 w 2247900"/>
              <a:gd name="connsiteY3" fmla="*/ 495300 h 495300"/>
              <a:gd name="connsiteX0" fmla="*/ 0 w 2247900"/>
              <a:gd name="connsiteY0" fmla="*/ 0 h 495300"/>
              <a:gd name="connsiteX1" fmla="*/ 1371600 w 2247900"/>
              <a:gd name="connsiteY1" fmla="*/ 279400 h 495300"/>
              <a:gd name="connsiteX2" fmla="*/ 2247900 w 2247900"/>
              <a:gd name="connsiteY2" fmla="*/ 495300 h 495300"/>
              <a:gd name="connsiteX0" fmla="*/ 0 w 2247900"/>
              <a:gd name="connsiteY0" fmla="*/ 0 h 495300"/>
              <a:gd name="connsiteX1" fmla="*/ 2247900 w 2247900"/>
              <a:gd name="connsiteY1" fmla="*/ 495300 h 495300"/>
              <a:gd name="connsiteX0" fmla="*/ 0 w 2267373"/>
              <a:gd name="connsiteY0" fmla="*/ 0 h 904947"/>
              <a:gd name="connsiteX1" fmla="*/ 2267373 w 2267373"/>
              <a:gd name="connsiteY1" fmla="*/ 904947 h 904947"/>
              <a:gd name="connsiteX0" fmla="*/ 0 w 2267373"/>
              <a:gd name="connsiteY0" fmla="*/ 2120 h 907067"/>
              <a:gd name="connsiteX1" fmla="*/ 2267373 w 2267373"/>
              <a:gd name="connsiteY1" fmla="*/ 907067 h 907067"/>
              <a:gd name="connsiteX0" fmla="*/ 0 w 2267373"/>
              <a:gd name="connsiteY0" fmla="*/ 3414 h 908361"/>
              <a:gd name="connsiteX1" fmla="*/ 2267373 w 2267373"/>
              <a:gd name="connsiteY1" fmla="*/ 908361 h 908361"/>
            </a:gdLst>
            <a:ahLst/>
            <a:cxnLst>
              <a:cxn ang="0">
                <a:pos x="connsiteX0" y="connsiteY0"/>
              </a:cxn>
              <a:cxn ang="0">
                <a:pos x="connsiteX1" y="connsiteY1"/>
              </a:cxn>
            </a:cxnLst>
            <a:rect l="l" t="t" r="r" b="b"/>
            <a:pathLst>
              <a:path w="2267373" h="908361">
                <a:moveTo>
                  <a:pt x="0" y="3414"/>
                </a:moveTo>
                <a:cubicBezTo>
                  <a:pt x="1040722" y="-40429"/>
                  <a:pt x="1621072" y="342213"/>
                  <a:pt x="2267373" y="908361"/>
                </a:cubicBezTo>
              </a:path>
            </a:pathLst>
          </a:custGeom>
          <a:noFill/>
          <a:ln w="19050" cap="flat" cmpd="sng" algn="ctr">
            <a:solidFill>
              <a:srgbClr val="FFFF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6" name="CasellaDiTesto 105"/>
          <p:cNvSpPr txBox="1">
            <a:spLocks noChangeArrowheads="1"/>
          </p:cNvSpPr>
          <p:nvPr/>
        </p:nvSpPr>
        <p:spPr bwMode="auto">
          <a:xfrm>
            <a:off x="0" y="1214642"/>
            <a:ext cx="3476625" cy="461665"/>
          </a:xfrm>
          <a:prstGeom prst="rect">
            <a:avLst/>
          </a:prstGeom>
          <a:noFill/>
          <a:ln w="9525">
            <a:noFill/>
            <a:miter lim="800000"/>
            <a:headEnd/>
            <a:tailEnd/>
          </a:ln>
        </p:spPr>
        <p:txBody>
          <a:bodyPr wrap="square">
            <a:spAutoFit/>
          </a:bodyPr>
          <a:lstStyle/>
          <a:p>
            <a:r>
              <a:rPr lang="en-GB" sz="2400" dirty="0">
                <a:solidFill>
                  <a:schemeClr val="bg1"/>
                </a:solidFill>
                <a:latin typeface="Calibri" pitchFamily="34" charset="0"/>
              </a:rPr>
              <a:t>and an isobar (~3GPa).</a:t>
            </a:r>
          </a:p>
        </p:txBody>
      </p:sp>
      <p:sp>
        <p:nvSpPr>
          <p:cNvPr id="105" name="Freeform 155"/>
          <p:cNvSpPr>
            <a:spLocks/>
          </p:cNvSpPr>
          <p:nvPr/>
        </p:nvSpPr>
        <p:spPr bwMode="auto">
          <a:xfrm>
            <a:off x="7128695" y="1026795"/>
            <a:ext cx="297146" cy="3011520"/>
          </a:xfrm>
          <a:custGeom>
            <a:avLst/>
            <a:gdLst>
              <a:gd name="connsiteX0" fmla="*/ 0 w 9757"/>
              <a:gd name="connsiteY0" fmla="*/ 0 h 9991"/>
              <a:gd name="connsiteX1" fmla="*/ 4679 w 9757"/>
              <a:gd name="connsiteY1" fmla="*/ 1809 h 9991"/>
              <a:gd name="connsiteX2" fmla="*/ 7156 w 9757"/>
              <a:gd name="connsiteY2" fmla="*/ 4369 h 9991"/>
              <a:gd name="connsiteX3" fmla="*/ 9633 w 9757"/>
              <a:gd name="connsiteY3" fmla="*/ 7597 h 9991"/>
              <a:gd name="connsiteX4" fmla="*/ 9358 w 9757"/>
              <a:gd name="connsiteY4" fmla="*/ 9267 h 9991"/>
              <a:gd name="connsiteX5" fmla="*/ 9083 w 9757"/>
              <a:gd name="connsiteY5" fmla="*/ 9712 h 9991"/>
              <a:gd name="connsiteX6" fmla="*/ 7706 w 9757"/>
              <a:gd name="connsiteY6" fmla="*/ 9935 h 9991"/>
              <a:gd name="connsiteX7" fmla="*/ 3028 w 9757"/>
              <a:gd name="connsiteY7" fmla="*/ 9991 h 9991"/>
              <a:gd name="connsiteX0" fmla="*/ 0 w 10000"/>
              <a:gd name="connsiteY0" fmla="*/ 0 h 9944"/>
              <a:gd name="connsiteX1" fmla="*/ 4796 w 10000"/>
              <a:gd name="connsiteY1" fmla="*/ 1811 h 9944"/>
              <a:gd name="connsiteX2" fmla="*/ 7334 w 10000"/>
              <a:gd name="connsiteY2" fmla="*/ 4373 h 9944"/>
              <a:gd name="connsiteX3" fmla="*/ 9873 w 10000"/>
              <a:gd name="connsiteY3" fmla="*/ 7604 h 9944"/>
              <a:gd name="connsiteX4" fmla="*/ 9591 w 10000"/>
              <a:gd name="connsiteY4" fmla="*/ 9275 h 9944"/>
              <a:gd name="connsiteX5" fmla="*/ 9309 w 10000"/>
              <a:gd name="connsiteY5" fmla="*/ 9721 h 9944"/>
              <a:gd name="connsiteX6" fmla="*/ 7898 w 10000"/>
              <a:gd name="connsiteY6" fmla="*/ 9944 h 9944"/>
              <a:gd name="connsiteX0" fmla="*/ 0 w 10000"/>
              <a:gd name="connsiteY0" fmla="*/ 0 h 10064"/>
              <a:gd name="connsiteX1" fmla="*/ 4796 w 10000"/>
              <a:gd name="connsiteY1" fmla="*/ 1821 h 10064"/>
              <a:gd name="connsiteX2" fmla="*/ 7334 w 10000"/>
              <a:gd name="connsiteY2" fmla="*/ 4398 h 10064"/>
              <a:gd name="connsiteX3" fmla="*/ 9873 w 10000"/>
              <a:gd name="connsiteY3" fmla="*/ 7647 h 10064"/>
              <a:gd name="connsiteX4" fmla="*/ 9591 w 10000"/>
              <a:gd name="connsiteY4" fmla="*/ 9327 h 10064"/>
              <a:gd name="connsiteX5" fmla="*/ 9309 w 10000"/>
              <a:gd name="connsiteY5" fmla="*/ 9776 h 10064"/>
              <a:gd name="connsiteX6" fmla="*/ 7978 w 10000"/>
              <a:gd name="connsiteY6" fmla="*/ 10064 h 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64">
                <a:moveTo>
                  <a:pt x="0" y="0"/>
                </a:moveTo>
                <a:cubicBezTo>
                  <a:pt x="1786" y="541"/>
                  <a:pt x="3573" y="1088"/>
                  <a:pt x="4796" y="1821"/>
                </a:cubicBezTo>
                <a:cubicBezTo>
                  <a:pt x="6018" y="2553"/>
                  <a:pt x="6488" y="3426"/>
                  <a:pt x="7334" y="4398"/>
                </a:cubicBezTo>
                <a:cubicBezTo>
                  <a:pt x="8181" y="5369"/>
                  <a:pt x="9497" y="6825"/>
                  <a:pt x="9873" y="7647"/>
                </a:cubicBezTo>
                <a:cubicBezTo>
                  <a:pt x="10249" y="8469"/>
                  <a:pt x="9685" y="8973"/>
                  <a:pt x="9591" y="9327"/>
                </a:cubicBezTo>
                <a:cubicBezTo>
                  <a:pt x="9497" y="9683"/>
                  <a:pt x="9578" y="9653"/>
                  <a:pt x="9309" y="9776"/>
                </a:cubicBezTo>
                <a:cubicBezTo>
                  <a:pt x="9040" y="9899"/>
                  <a:pt x="9013" y="10018"/>
                  <a:pt x="7978" y="10064"/>
                </a:cubicBez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109" name="Line 136"/>
          <p:cNvSpPr>
            <a:spLocks noChangeShapeType="1"/>
          </p:cNvSpPr>
          <p:nvPr/>
        </p:nvSpPr>
        <p:spPr bwMode="auto">
          <a:xfrm>
            <a:off x="5858755" y="4039331"/>
            <a:ext cx="1512000" cy="0"/>
          </a:xfrm>
          <a:prstGeom prst="line">
            <a:avLst/>
          </a:prstGeom>
          <a:noFill/>
          <a:ln w="28575">
            <a:solidFill>
              <a:srgbClr val="C0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90115" name="Figura a mano libera 90114"/>
          <p:cNvSpPr/>
          <p:nvPr/>
        </p:nvSpPr>
        <p:spPr bwMode="auto">
          <a:xfrm>
            <a:off x="2950029" y="1434070"/>
            <a:ext cx="3491594" cy="2543297"/>
          </a:xfrm>
          <a:custGeom>
            <a:avLst/>
            <a:gdLst>
              <a:gd name="connsiteX0" fmla="*/ 0 w 2886075"/>
              <a:gd name="connsiteY0" fmla="*/ 0 h 1743075"/>
              <a:gd name="connsiteX1" fmla="*/ 1419225 w 2886075"/>
              <a:gd name="connsiteY1" fmla="*/ 590550 h 1743075"/>
              <a:gd name="connsiteX2" fmla="*/ 1828800 w 2886075"/>
              <a:gd name="connsiteY2" fmla="*/ 1085850 h 1743075"/>
              <a:gd name="connsiteX3" fmla="*/ 2886075 w 2886075"/>
              <a:gd name="connsiteY3" fmla="*/ 1743075 h 1743075"/>
              <a:gd name="connsiteX0" fmla="*/ 0 w 2886075"/>
              <a:gd name="connsiteY0" fmla="*/ 0 h 1743075"/>
              <a:gd name="connsiteX1" fmla="*/ 1560739 w 2886075"/>
              <a:gd name="connsiteY1" fmla="*/ 329293 h 1743075"/>
              <a:gd name="connsiteX2" fmla="*/ 1828800 w 2886075"/>
              <a:gd name="connsiteY2" fmla="*/ 1085850 h 1743075"/>
              <a:gd name="connsiteX3" fmla="*/ 2886075 w 2886075"/>
              <a:gd name="connsiteY3" fmla="*/ 1743075 h 1743075"/>
              <a:gd name="connsiteX0" fmla="*/ 0 w 2886075"/>
              <a:gd name="connsiteY0" fmla="*/ 0 h 1743075"/>
              <a:gd name="connsiteX1" fmla="*/ 1560739 w 2886075"/>
              <a:gd name="connsiteY1" fmla="*/ 329293 h 1743075"/>
              <a:gd name="connsiteX2" fmla="*/ 2460171 w 2886075"/>
              <a:gd name="connsiteY2" fmla="*/ 933450 h 1743075"/>
              <a:gd name="connsiteX3" fmla="*/ 2886075 w 2886075"/>
              <a:gd name="connsiteY3" fmla="*/ 1743075 h 1743075"/>
              <a:gd name="connsiteX0" fmla="*/ 0 w 3060246"/>
              <a:gd name="connsiteY0" fmla="*/ 0 h 1710418"/>
              <a:gd name="connsiteX1" fmla="*/ 1560739 w 3060246"/>
              <a:gd name="connsiteY1" fmla="*/ 329293 h 1710418"/>
              <a:gd name="connsiteX2" fmla="*/ 2460171 w 3060246"/>
              <a:gd name="connsiteY2" fmla="*/ 933450 h 1710418"/>
              <a:gd name="connsiteX3" fmla="*/ 3060246 w 3060246"/>
              <a:gd name="connsiteY3" fmla="*/ 1710418 h 1710418"/>
              <a:gd name="connsiteX0" fmla="*/ 0 w 3060246"/>
              <a:gd name="connsiteY0" fmla="*/ 0 h 1710418"/>
              <a:gd name="connsiteX1" fmla="*/ 1560739 w 3060246"/>
              <a:gd name="connsiteY1" fmla="*/ 329293 h 1710418"/>
              <a:gd name="connsiteX2" fmla="*/ 2460171 w 3060246"/>
              <a:gd name="connsiteY2" fmla="*/ 933450 h 1710418"/>
              <a:gd name="connsiteX3" fmla="*/ 3060246 w 3060246"/>
              <a:gd name="connsiteY3" fmla="*/ 1710418 h 1710418"/>
              <a:gd name="connsiteX0" fmla="*/ 0 w 3060246"/>
              <a:gd name="connsiteY0" fmla="*/ 0 h 1710418"/>
              <a:gd name="connsiteX1" fmla="*/ 1560739 w 3060246"/>
              <a:gd name="connsiteY1" fmla="*/ 329293 h 1710418"/>
              <a:gd name="connsiteX2" fmla="*/ 3060246 w 3060246"/>
              <a:gd name="connsiteY2" fmla="*/ 1710418 h 1710418"/>
              <a:gd name="connsiteX0" fmla="*/ 0 w 3060246"/>
              <a:gd name="connsiteY0" fmla="*/ 0 h 1710418"/>
              <a:gd name="connsiteX1" fmla="*/ 1560739 w 3060246"/>
              <a:gd name="connsiteY1" fmla="*/ 329293 h 1710418"/>
              <a:gd name="connsiteX2" fmla="*/ 3060246 w 3060246"/>
              <a:gd name="connsiteY2" fmla="*/ 1710418 h 1710418"/>
              <a:gd name="connsiteX0" fmla="*/ 0 w 3060246"/>
              <a:gd name="connsiteY0" fmla="*/ 0 h 1710418"/>
              <a:gd name="connsiteX1" fmla="*/ 3060246 w 3060246"/>
              <a:gd name="connsiteY1" fmla="*/ 1710418 h 1710418"/>
              <a:gd name="connsiteX0" fmla="*/ 0 w 3060246"/>
              <a:gd name="connsiteY0" fmla="*/ 0 h 1710418"/>
              <a:gd name="connsiteX1" fmla="*/ 3060246 w 3060246"/>
              <a:gd name="connsiteY1" fmla="*/ 1710418 h 1710418"/>
              <a:gd name="connsiteX0" fmla="*/ 0 w 3060246"/>
              <a:gd name="connsiteY0" fmla="*/ 0 h 1710418"/>
              <a:gd name="connsiteX1" fmla="*/ 3060246 w 3060246"/>
              <a:gd name="connsiteY1" fmla="*/ 1710418 h 1710418"/>
              <a:gd name="connsiteX0" fmla="*/ 0 w 3060246"/>
              <a:gd name="connsiteY0" fmla="*/ 439 h 1710857"/>
              <a:gd name="connsiteX1" fmla="*/ 3060246 w 3060246"/>
              <a:gd name="connsiteY1" fmla="*/ 1710857 h 1710857"/>
              <a:gd name="connsiteX0" fmla="*/ 0 w 3041283"/>
              <a:gd name="connsiteY0" fmla="*/ 229 h 2200386"/>
              <a:gd name="connsiteX1" fmla="*/ 3041283 w 3041283"/>
              <a:gd name="connsiteY1" fmla="*/ 2200386 h 2200386"/>
              <a:gd name="connsiteX0" fmla="*/ 0 w 3041283"/>
              <a:gd name="connsiteY0" fmla="*/ 243 h 2200400"/>
              <a:gd name="connsiteX1" fmla="*/ 3041283 w 3041283"/>
              <a:gd name="connsiteY1" fmla="*/ 2200400 h 2200400"/>
            </a:gdLst>
            <a:ahLst/>
            <a:cxnLst>
              <a:cxn ang="0">
                <a:pos x="connsiteX0" y="connsiteY0"/>
              </a:cxn>
              <a:cxn ang="0">
                <a:pos x="connsiteX1" y="connsiteY1"/>
              </a:cxn>
            </a:cxnLst>
            <a:rect l="l" t="t" r="r" b="b"/>
            <a:pathLst>
              <a:path w="3041283" h="2200400">
                <a:moveTo>
                  <a:pt x="0" y="243"/>
                </a:moveTo>
                <a:cubicBezTo>
                  <a:pt x="1869169" y="-17445"/>
                  <a:pt x="2546544" y="931495"/>
                  <a:pt x="3041283" y="2200400"/>
                </a:cubicBezTo>
              </a:path>
            </a:pathLst>
          </a:custGeom>
          <a:noFill/>
          <a:ln w="19050" cap="flat" cmpd="sng" algn="ctr">
            <a:solidFill>
              <a:srgbClr val="FFFF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90119" name="Immagine 90118"/>
          <p:cNvPicPr>
            <a:picLocks noChangeAspect="1"/>
          </p:cNvPicPr>
          <p:nvPr/>
        </p:nvPicPr>
        <p:blipFill>
          <a:blip r:embed="rId3" cstate="print"/>
          <a:stretch>
            <a:fillRect/>
          </a:stretch>
        </p:blipFill>
        <p:spPr>
          <a:xfrm>
            <a:off x="-22891" y="1842643"/>
            <a:ext cx="5343664" cy="5008688"/>
          </a:xfrm>
          <a:prstGeom prst="rect">
            <a:avLst/>
          </a:prstGeom>
        </p:spPr>
      </p:pic>
      <p:sp>
        <p:nvSpPr>
          <p:cNvPr id="112"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a:solidFill>
                  <a:schemeClr val="bg1"/>
                </a:solidFill>
                <a:effectLst/>
                <a:latin typeface="Calibri" pitchFamily="34" charset="0"/>
              </a:rPr>
              <a:t>Niu</a:t>
            </a:r>
            <a:r>
              <a:rPr lang="en-GB" sz="1400" dirty="0">
                <a:solidFill>
                  <a:schemeClr val="bg1"/>
                </a:solidFill>
                <a:effectLst/>
                <a:latin typeface="Calibri" pitchFamily="34" charset="0"/>
              </a:rPr>
              <a:t> and Green, 2018, (Earth-Sci. Rev., 185, 301-307)</a:t>
            </a:r>
          </a:p>
        </p:txBody>
      </p:sp>
      <p:sp>
        <p:nvSpPr>
          <p:cNvPr id="113" name="CasellaDiTesto 5"/>
          <p:cNvSpPr txBox="1">
            <a:spLocks noChangeArrowheads="1"/>
          </p:cNvSpPr>
          <p:nvPr/>
        </p:nvSpPr>
        <p:spPr bwMode="auto">
          <a:xfrm>
            <a:off x="2715714" y="2618807"/>
            <a:ext cx="2361163" cy="584775"/>
          </a:xfrm>
          <a:prstGeom prst="rect">
            <a:avLst/>
          </a:prstGeom>
          <a:noFill/>
          <a:ln w="9525">
            <a:noFill/>
            <a:miter lim="800000"/>
            <a:headEnd/>
            <a:tailEnd/>
          </a:ln>
        </p:spPr>
        <p:txBody>
          <a:bodyPr wrap="square">
            <a:spAutoFit/>
          </a:bodyPr>
          <a:lstStyle/>
          <a:p>
            <a:pPr algn="ctr"/>
            <a:r>
              <a:rPr lang="en-GB" sz="1600" b="1" dirty="0">
                <a:solidFill>
                  <a:schemeClr val="tx1"/>
                </a:solidFill>
                <a:effectLst/>
                <a:latin typeface="Calibri" pitchFamily="34" charset="0"/>
              </a:rPr>
              <a:t>HSM =</a:t>
            </a:r>
          </a:p>
          <a:p>
            <a:pPr algn="ctr"/>
            <a:r>
              <a:rPr lang="en-GB" sz="1600" b="1" dirty="0">
                <a:solidFill>
                  <a:schemeClr val="tx1"/>
                </a:solidFill>
                <a:effectLst/>
                <a:latin typeface="Calibri" pitchFamily="34" charset="0"/>
              </a:rPr>
              <a:t>Half-Space cooling Model</a:t>
            </a:r>
          </a:p>
        </p:txBody>
      </p:sp>
      <p:cxnSp>
        <p:nvCxnSpPr>
          <p:cNvPr id="90121" name="Connettore 1 90120"/>
          <p:cNvCxnSpPr/>
          <p:nvPr/>
        </p:nvCxnSpPr>
        <p:spPr bwMode="auto">
          <a:xfrm flipV="1">
            <a:off x="2661641" y="1931543"/>
            <a:ext cx="0" cy="2016000"/>
          </a:xfrm>
          <a:prstGeom prst="line">
            <a:avLst/>
          </a:prstGeom>
          <a:noFill/>
          <a:ln w="9525" cap="flat" cmpd="sng" algn="ctr">
            <a:solidFill>
              <a:schemeClr val="tx1"/>
            </a:solidFill>
            <a:prstDash val="solid"/>
            <a:round/>
            <a:headEnd type="none" w="med" len="med"/>
            <a:tailEnd type="none" w="med" len="med"/>
          </a:ln>
          <a:effectLst/>
        </p:spPr>
      </p:cxnSp>
      <p:sp>
        <p:nvSpPr>
          <p:cNvPr id="90122" name="Rettangolo 90121"/>
          <p:cNvSpPr/>
          <p:nvPr/>
        </p:nvSpPr>
        <p:spPr bwMode="auto">
          <a:xfrm>
            <a:off x="723899" y="1940215"/>
            <a:ext cx="1939926" cy="2007328"/>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CasellaDiTesto 5"/>
          <p:cNvSpPr txBox="1">
            <a:spLocks noChangeArrowheads="1"/>
          </p:cNvSpPr>
          <p:nvPr/>
        </p:nvSpPr>
        <p:spPr bwMode="auto">
          <a:xfrm>
            <a:off x="719981" y="3235210"/>
            <a:ext cx="1937742" cy="738664"/>
          </a:xfrm>
          <a:prstGeom prst="rect">
            <a:avLst/>
          </a:prstGeom>
          <a:noFill/>
          <a:ln w="9525">
            <a:noFill/>
            <a:miter lim="800000"/>
            <a:headEnd/>
            <a:tailEnd/>
          </a:ln>
        </p:spPr>
        <p:txBody>
          <a:bodyPr wrap="square">
            <a:spAutoFit/>
          </a:bodyPr>
          <a:lstStyle/>
          <a:p>
            <a:pPr algn="ctr"/>
            <a:r>
              <a:rPr lang="en-GB" sz="1400" b="1" dirty="0">
                <a:solidFill>
                  <a:schemeClr val="bg1"/>
                </a:solidFill>
                <a:latin typeface="Calibri" pitchFamily="34" charset="0"/>
              </a:rPr>
              <a:t>Good fit between HSM and seafloor depth      (T &lt;70 Ma)</a:t>
            </a:r>
          </a:p>
        </p:txBody>
      </p:sp>
      <p:sp>
        <p:nvSpPr>
          <p:cNvPr id="118" name="CasellaDiTesto 5"/>
          <p:cNvSpPr txBox="1">
            <a:spLocks noChangeArrowheads="1"/>
          </p:cNvSpPr>
          <p:nvPr/>
        </p:nvSpPr>
        <p:spPr bwMode="auto">
          <a:xfrm>
            <a:off x="2577417" y="3419856"/>
            <a:ext cx="1029504" cy="523220"/>
          </a:xfrm>
          <a:prstGeom prst="rect">
            <a:avLst/>
          </a:prstGeom>
          <a:noFill/>
          <a:ln w="9525">
            <a:noFill/>
            <a:miter lim="800000"/>
            <a:headEnd/>
            <a:tailEnd/>
          </a:ln>
        </p:spPr>
        <p:txBody>
          <a:bodyPr wrap="square">
            <a:spAutoFit/>
          </a:bodyPr>
          <a:lstStyle/>
          <a:p>
            <a:pPr algn="ctr"/>
            <a:r>
              <a:rPr lang="en-GB" sz="1400" b="1" dirty="0">
                <a:solidFill>
                  <a:schemeClr val="tx1"/>
                </a:solidFill>
                <a:effectLst/>
                <a:latin typeface="Calibri" pitchFamily="34" charset="0"/>
              </a:rPr>
              <a:t>Bad fit      (T &gt;70 Ma)</a:t>
            </a:r>
          </a:p>
        </p:txBody>
      </p:sp>
      <p:cxnSp>
        <p:nvCxnSpPr>
          <p:cNvPr id="119" name="Connettore 1 118"/>
          <p:cNvCxnSpPr/>
          <p:nvPr/>
        </p:nvCxnSpPr>
        <p:spPr bwMode="auto">
          <a:xfrm flipV="1">
            <a:off x="2661641" y="4357931"/>
            <a:ext cx="0" cy="2016000"/>
          </a:xfrm>
          <a:prstGeom prst="line">
            <a:avLst/>
          </a:prstGeom>
          <a:noFill/>
          <a:ln w="9525" cap="flat" cmpd="sng" algn="ctr">
            <a:solidFill>
              <a:schemeClr val="tx1"/>
            </a:solidFill>
            <a:prstDash val="solid"/>
            <a:round/>
            <a:headEnd type="none" w="med" len="med"/>
            <a:tailEnd type="none" w="med" len="med"/>
          </a:ln>
          <a:effectLst/>
        </p:spPr>
      </p:cxnSp>
      <p:sp>
        <p:nvSpPr>
          <p:cNvPr id="120" name="Rettangolo 119"/>
          <p:cNvSpPr/>
          <p:nvPr/>
        </p:nvSpPr>
        <p:spPr bwMode="auto">
          <a:xfrm>
            <a:off x="723899" y="4355717"/>
            <a:ext cx="1939926" cy="2002861"/>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 name="CasellaDiTesto 5"/>
          <p:cNvSpPr txBox="1">
            <a:spLocks noChangeArrowheads="1"/>
          </p:cNvSpPr>
          <p:nvPr/>
        </p:nvSpPr>
        <p:spPr bwMode="auto">
          <a:xfrm>
            <a:off x="663547" y="5332698"/>
            <a:ext cx="1937742" cy="738664"/>
          </a:xfrm>
          <a:prstGeom prst="rect">
            <a:avLst/>
          </a:prstGeom>
          <a:noFill/>
          <a:ln w="9525">
            <a:noFill/>
            <a:miter lim="800000"/>
            <a:headEnd/>
            <a:tailEnd/>
          </a:ln>
        </p:spPr>
        <p:txBody>
          <a:bodyPr wrap="square">
            <a:spAutoFit/>
          </a:bodyPr>
          <a:lstStyle/>
          <a:p>
            <a:r>
              <a:rPr lang="en-GB" sz="1400" b="1" dirty="0">
                <a:solidFill>
                  <a:schemeClr val="bg1"/>
                </a:solidFill>
                <a:latin typeface="Calibri" pitchFamily="34" charset="0"/>
              </a:rPr>
              <a:t>Good fit between   HSM and lithosphere thickness (T &lt;70 Ma)</a:t>
            </a:r>
          </a:p>
        </p:txBody>
      </p:sp>
      <p:sp>
        <p:nvSpPr>
          <p:cNvPr id="122" name="CasellaDiTesto 5"/>
          <p:cNvSpPr txBox="1">
            <a:spLocks noChangeArrowheads="1"/>
          </p:cNvSpPr>
          <p:nvPr/>
        </p:nvSpPr>
        <p:spPr bwMode="auto">
          <a:xfrm>
            <a:off x="4063511" y="5009247"/>
            <a:ext cx="1029504" cy="523220"/>
          </a:xfrm>
          <a:prstGeom prst="rect">
            <a:avLst/>
          </a:prstGeom>
          <a:noFill/>
          <a:ln w="9525">
            <a:noFill/>
            <a:miter lim="800000"/>
            <a:headEnd/>
            <a:tailEnd/>
          </a:ln>
        </p:spPr>
        <p:txBody>
          <a:bodyPr wrap="square">
            <a:spAutoFit/>
          </a:bodyPr>
          <a:lstStyle/>
          <a:p>
            <a:pPr algn="ctr"/>
            <a:r>
              <a:rPr lang="en-GB" sz="1400" b="1" dirty="0">
                <a:solidFill>
                  <a:schemeClr val="tx1"/>
                </a:solidFill>
                <a:effectLst/>
                <a:latin typeface="Calibri" pitchFamily="34" charset="0"/>
              </a:rPr>
              <a:t>Bad fit      (T &gt;70 Ma)</a:t>
            </a:r>
          </a:p>
        </p:txBody>
      </p:sp>
      <p:cxnSp>
        <p:nvCxnSpPr>
          <p:cNvPr id="90124" name="Connettore 1 90123"/>
          <p:cNvCxnSpPr/>
          <p:nvPr/>
        </p:nvCxnSpPr>
        <p:spPr bwMode="auto">
          <a:xfrm>
            <a:off x="4572000" y="5638800"/>
            <a:ext cx="0" cy="568071"/>
          </a:xfrm>
          <a:prstGeom prst="line">
            <a:avLst/>
          </a:prstGeom>
          <a:noFill/>
          <a:ln w="19050" cap="flat" cmpd="sng" algn="ctr">
            <a:solidFill>
              <a:schemeClr val="tx1"/>
            </a:solidFill>
            <a:prstDash val="solid"/>
            <a:round/>
            <a:headEnd type="arrow" w="med" len="med"/>
            <a:tailEnd type="arrow" w="med" len="med"/>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2945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500"/>
                                        <p:tgtEl>
                                          <p:spTgt spid="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fade">
                                      <p:cBhvr>
                                        <p:cTn id="20" dur="1000"/>
                                        <p:tgtEl>
                                          <p:spTgt spid="10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0113"/>
                                        </p:tgtEl>
                                        <p:attrNameLst>
                                          <p:attrName>style.visibility</p:attrName>
                                        </p:attrNameLst>
                                      </p:cBhvr>
                                      <p:to>
                                        <p:strVal val="visible"/>
                                      </p:to>
                                    </p:set>
                                    <p:animEffect transition="in" filter="wipe(left)">
                                      <p:cBhvr>
                                        <p:cTn id="24" dur="1000"/>
                                        <p:tgtEl>
                                          <p:spTgt spid="90113"/>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wipe(up)">
                                      <p:cBhvr>
                                        <p:cTn id="28" dur="1000"/>
                                        <p:tgtEl>
                                          <p:spTgt spid="10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1000"/>
                                        <p:tgtEl>
                                          <p:spTgt spid="106"/>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0115"/>
                                        </p:tgtEl>
                                        <p:attrNameLst>
                                          <p:attrName>style.visibility</p:attrName>
                                        </p:attrNameLst>
                                      </p:cBhvr>
                                      <p:to>
                                        <p:strVal val="visible"/>
                                      </p:to>
                                    </p:set>
                                    <p:animEffect transition="in" filter="wipe(left)">
                                      <p:cBhvr>
                                        <p:cTn id="37" dur="1000"/>
                                        <p:tgtEl>
                                          <p:spTgt spid="90115"/>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wipe(left)">
                                      <p:cBhvr>
                                        <p:cTn id="41" dur="100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0119"/>
                                        </p:tgtEl>
                                        <p:attrNameLst>
                                          <p:attrName>style.visibility</p:attrName>
                                        </p:attrNameLst>
                                      </p:cBhvr>
                                      <p:to>
                                        <p:strVal val="visible"/>
                                      </p:to>
                                    </p:set>
                                    <p:animEffect transition="in" filter="fade">
                                      <p:cBhvr>
                                        <p:cTn id="46" dur="500"/>
                                        <p:tgtEl>
                                          <p:spTgt spid="901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fade">
                                      <p:cBhvr>
                                        <p:cTn id="49" dur="500"/>
                                        <p:tgtEl>
                                          <p:spTgt spid="112"/>
                                        </p:tgtEl>
                                      </p:cBhvr>
                                    </p:animEffect>
                                  </p:childTnLst>
                                </p:cTn>
                              </p:par>
                            </p:childTnLst>
                          </p:cTn>
                        </p:par>
                        <p:par>
                          <p:cTn id="50" fill="hold">
                            <p:stCondLst>
                              <p:cond delay="500"/>
                            </p:stCondLst>
                            <p:childTnLst>
                              <p:par>
                                <p:cTn id="51" presetID="10" presetClass="entr" presetSubtype="0" fill="hold" grpId="0" nodeType="afterEffect">
                                  <p:stCondLst>
                                    <p:cond delay="500"/>
                                  </p:stCondLst>
                                  <p:childTnLst>
                                    <p:set>
                                      <p:cBhvr>
                                        <p:cTn id="52" dur="1" fill="hold">
                                          <p:stCondLst>
                                            <p:cond delay="0"/>
                                          </p:stCondLst>
                                        </p:cTn>
                                        <p:tgtEl>
                                          <p:spTgt spid="113"/>
                                        </p:tgtEl>
                                        <p:attrNameLst>
                                          <p:attrName>style.visibility</p:attrName>
                                        </p:attrNameLst>
                                      </p:cBhvr>
                                      <p:to>
                                        <p:strVal val="visible"/>
                                      </p:to>
                                    </p:set>
                                    <p:animEffect transition="in" filter="fade">
                                      <p:cBhvr>
                                        <p:cTn id="53" dur="1000"/>
                                        <p:tgtEl>
                                          <p:spTgt spid="1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90121"/>
                                        </p:tgtEl>
                                        <p:attrNameLst>
                                          <p:attrName>style.visibility</p:attrName>
                                        </p:attrNameLst>
                                      </p:cBhvr>
                                      <p:to>
                                        <p:strVal val="visible"/>
                                      </p:to>
                                    </p:set>
                                    <p:animEffect transition="in" filter="wipe(down)">
                                      <p:cBhvr>
                                        <p:cTn id="58" dur="500"/>
                                        <p:tgtEl>
                                          <p:spTgt spid="90121"/>
                                        </p:tgtEl>
                                      </p:cBhvr>
                                    </p:animEffect>
                                  </p:childTnLst>
                                </p:cTn>
                              </p:par>
                            </p:childTnLst>
                          </p:cTn>
                        </p:par>
                        <p:par>
                          <p:cTn id="59" fill="hold">
                            <p:stCondLst>
                              <p:cond delay="500"/>
                            </p:stCondLst>
                            <p:childTnLst>
                              <p:par>
                                <p:cTn id="60" presetID="22" presetClass="entr" presetSubtype="2" fill="hold" grpId="0" nodeType="afterEffect">
                                  <p:stCondLst>
                                    <p:cond delay="0"/>
                                  </p:stCondLst>
                                  <p:childTnLst>
                                    <p:set>
                                      <p:cBhvr>
                                        <p:cTn id="61" dur="1" fill="hold">
                                          <p:stCondLst>
                                            <p:cond delay="0"/>
                                          </p:stCondLst>
                                        </p:cTn>
                                        <p:tgtEl>
                                          <p:spTgt spid="90122"/>
                                        </p:tgtEl>
                                        <p:attrNameLst>
                                          <p:attrName>style.visibility</p:attrName>
                                        </p:attrNameLst>
                                      </p:cBhvr>
                                      <p:to>
                                        <p:strVal val="visible"/>
                                      </p:to>
                                    </p:set>
                                    <p:animEffect transition="in" filter="wipe(right)">
                                      <p:cBhvr>
                                        <p:cTn id="62" dur="500"/>
                                        <p:tgtEl>
                                          <p:spTgt spid="90122"/>
                                        </p:tgtEl>
                                      </p:cBhvr>
                                    </p:animEffect>
                                  </p:childTnLst>
                                </p:cTn>
                              </p:par>
                              <p:par>
                                <p:cTn id="63" presetID="10" presetClass="exit" presetSubtype="0" fill="hold" nodeType="withEffect">
                                  <p:stCondLst>
                                    <p:cond delay="0"/>
                                  </p:stCondLst>
                                  <p:childTnLst>
                                    <p:animEffect transition="out" filter="fade">
                                      <p:cBhvr>
                                        <p:cTn id="64" dur="500"/>
                                        <p:tgtEl>
                                          <p:spTgt spid="90121"/>
                                        </p:tgtEl>
                                      </p:cBhvr>
                                    </p:animEffect>
                                    <p:set>
                                      <p:cBhvr>
                                        <p:cTn id="65" dur="1" fill="hold">
                                          <p:stCondLst>
                                            <p:cond delay="499"/>
                                          </p:stCondLst>
                                        </p:cTn>
                                        <p:tgtEl>
                                          <p:spTgt spid="90121"/>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fade">
                                      <p:cBhvr>
                                        <p:cTn id="69" dur="500"/>
                                        <p:tgtEl>
                                          <p:spTgt spid="11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18"/>
                                        </p:tgtEl>
                                        <p:attrNameLst>
                                          <p:attrName>style.visibility</p:attrName>
                                        </p:attrNameLst>
                                      </p:cBhvr>
                                      <p:to>
                                        <p:strVal val="visible"/>
                                      </p:to>
                                    </p:set>
                                    <p:animEffect transition="in" filter="fade">
                                      <p:cBhvr>
                                        <p:cTn id="74" dur="500"/>
                                        <p:tgtEl>
                                          <p:spTgt spid="1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19"/>
                                        </p:tgtEl>
                                        <p:attrNameLst>
                                          <p:attrName>style.visibility</p:attrName>
                                        </p:attrNameLst>
                                      </p:cBhvr>
                                      <p:to>
                                        <p:strVal val="visible"/>
                                      </p:to>
                                    </p:set>
                                    <p:animEffect transition="in" filter="wipe(down)">
                                      <p:cBhvr>
                                        <p:cTn id="79" dur="500"/>
                                        <p:tgtEl>
                                          <p:spTgt spid="119"/>
                                        </p:tgtEl>
                                      </p:cBhvr>
                                    </p:animEffect>
                                  </p:childTnLst>
                                </p:cTn>
                              </p:par>
                            </p:childTnLst>
                          </p:cTn>
                        </p:par>
                        <p:par>
                          <p:cTn id="80" fill="hold">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120"/>
                                        </p:tgtEl>
                                        <p:attrNameLst>
                                          <p:attrName>style.visibility</p:attrName>
                                        </p:attrNameLst>
                                      </p:cBhvr>
                                      <p:to>
                                        <p:strVal val="visible"/>
                                      </p:to>
                                    </p:set>
                                    <p:animEffect transition="in" filter="wipe(right)">
                                      <p:cBhvr>
                                        <p:cTn id="83" dur="500"/>
                                        <p:tgtEl>
                                          <p:spTgt spid="120"/>
                                        </p:tgtEl>
                                      </p:cBhvr>
                                    </p:animEffect>
                                  </p:childTnLst>
                                </p:cTn>
                              </p:par>
                              <p:par>
                                <p:cTn id="84" presetID="10" presetClass="exit" presetSubtype="0" fill="hold" nodeType="withEffect">
                                  <p:stCondLst>
                                    <p:cond delay="0"/>
                                  </p:stCondLst>
                                  <p:childTnLst>
                                    <p:animEffect transition="out" filter="fade">
                                      <p:cBhvr>
                                        <p:cTn id="85" dur="500"/>
                                        <p:tgtEl>
                                          <p:spTgt spid="119"/>
                                        </p:tgtEl>
                                      </p:cBhvr>
                                    </p:animEffect>
                                    <p:set>
                                      <p:cBhvr>
                                        <p:cTn id="86" dur="1" fill="hold">
                                          <p:stCondLst>
                                            <p:cond delay="499"/>
                                          </p:stCondLst>
                                        </p:cTn>
                                        <p:tgtEl>
                                          <p:spTgt spid="119"/>
                                        </p:tgtEl>
                                        <p:attrNameLst>
                                          <p:attrName>style.visibility</p:attrName>
                                        </p:attrNameLst>
                                      </p:cBhvr>
                                      <p:to>
                                        <p:strVal val="hidden"/>
                                      </p:to>
                                    </p:se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121"/>
                                        </p:tgtEl>
                                        <p:attrNameLst>
                                          <p:attrName>style.visibility</p:attrName>
                                        </p:attrNameLst>
                                      </p:cBhvr>
                                      <p:to>
                                        <p:strVal val="visible"/>
                                      </p:to>
                                    </p:set>
                                    <p:animEffect transition="in" filter="fade">
                                      <p:cBhvr>
                                        <p:cTn id="90" dur="500"/>
                                        <p:tgtEl>
                                          <p:spTgt spid="1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22"/>
                                        </p:tgtEl>
                                        <p:attrNameLst>
                                          <p:attrName>style.visibility</p:attrName>
                                        </p:attrNameLst>
                                      </p:cBhvr>
                                      <p:to>
                                        <p:strVal val="visible"/>
                                      </p:to>
                                    </p:set>
                                    <p:animEffect transition="in" filter="fade">
                                      <p:cBhvr>
                                        <p:cTn id="95" dur="500"/>
                                        <p:tgtEl>
                                          <p:spTgt spid="122"/>
                                        </p:tgtEl>
                                      </p:cBhvr>
                                    </p:animEffect>
                                  </p:childTnLst>
                                </p:cTn>
                              </p:par>
                            </p:childTnLst>
                          </p:cTn>
                        </p:par>
                        <p:par>
                          <p:cTn id="96" fill="hold">
                            <p:stCondLst>
                              <p:cond delay="500"/>
                            </p:stCondLst>
                            <p:childTnLst>
                              <p:par>
                                <p:cTn id="97" presetID="16" presetClass="entr" presetSubtype="42" fill="hold" nodeType="afterEffect">
                                  <p:stCondLst>
                                    <p:cond delay="0"/>
                                  </p:stCondLst>
                                  <p:childTnLst>
                                    <p:set>
                                      <p:cBhvr>
                                        <p:cTn id="98" dur="1" fill="hold">
                                          <p:stCondLst>
                                            <p:cond delay="0"/>
                                          </p:stCondLst>
                                        </p:cTn>
                                        <p:tgtEl>
                                          <p:spTgt spid="90124"/>
                                        </p:tgtEl>
                                        <p:attrNameLst>
                                          <p:attrName>style.visibility</p:attrName>
                                        </p:attrNameLst>
                                      </p:cBhvr>
                                      <p:to>
                                        <p:strVal val="visible"/>
                                      </p:to>
                                    </p:set>
                                    <p:animEffect transition="in" filter="barn(outHorizontal)">
                                      <p:cBhvr>
                                        <p:cTn id="99" dur="500"/>
                                        <p:tgtEl>
                                          <p:spTgt spid="90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8" grpId="0" animBg="1"/>
      <p:bldP spid="100" grpId="0"/>
      <p:bldP spid="90113" grpId="0" animBg="1"/>
      <p:bldP spid="106" grpId="0"/>
      <p:bldP spid="105" grpId="0" animBg="1"/>
      <p:bldP spid="109" grpId="0" animBg="1"/>
      <p:bldP spid="90115" grpId="0" animBg="1"/>
      <p:bldP spid="112" grpId="0"/>
      <p:bldP spid="113" grpId="0"/>
      <p:bldP spid="90122" grpId="0" animBg="1"/>
      <p:bldP spid="117" grpId="0"/>
      <p:bldP spid="118" grpId="0"/>
      <p:bldP spid="120" grpId="0" animBg="1"/>
      <p:bldP spid="121" grpId="0"/>
      <p:bldP spid="12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pic>
        <p:nvPicPr>
          <p:cNvPr id="90119" name="Immagine 90118"/>
          <p:cNvPicPr>
            <a:picLocks noChangeAspect="1"/>
          </p:cNvPicPr>
          <p:nvPr/>
        </p:nvPicPr>
        <p:blipFill>
          <a:blip r:embed="rId3" cstate="print"/>
          <a:stretch>
            <a:fillRect/>
          </a:stretch>
        </p:blipFill>
        <p:spPr>
          <a:xfrm>
            <a:off x="-22891" y="1842643"/>
            <a:ext cx="5343664" cy="5008688"/>
          </a:xfrm>
          <a:prstGeom prst="rect">
            <a:avLst/>
          </a:prstGeom>
        </p:spPr>
      </p:pic>
      <p:sp>
        <p:nvSpPr>
          <p:cNvPr id="113" name="CasellaDiTesto 5"/>
          <p:cNvSpPr txBox="1">
            <a:spLocks noChangeArrowheads="1"/>
          </p:cNvSpPr>
          <p:nvPr/>
        </p:nvSpPr>
        <p:spPr bwMode="auto">
          <a:xfrm>
            <a:off x="2715714" y="2618807"/>
            <a:ext cx="2361163" cy="584775"/>
          </a:xfrm>
          <a:prstGeom prst="rect">
            <a:avLst/>
          </a:prstGeom>
          <a:noFill/>
          <a:ln w="9525">
            <a:noFill/>
            <a:miter lim="800000"/>
            <a:headEnd/>
            <a:tailEnd/>
          </a:ln>
        </p:spPr>
        <p:txBody>
          <a:bodyPr wrap="square">
            <a:spAutoFit/>
          </a:bodyPr>
          <a:lstStyle/>
          <a:p>
            <a:pPr algn="ctr"/>
            <a:r>
              <a:rPr lang="en-GB" sz="1600" b="1" dirty="0">
                <a:solidFill>
                  <a:schemeClr val="tx1"/>
                </a:solidFill>
                <a:effectLst/>
                <a:latin typeface="Calibri" pitchFamily="34" charset="0"/>
              </a:rPr>
              <a:t>HSM =</a:t>
            </a:r>
          </a:p>
          <a:p>
            <a:pPr algn="ctr"/>
            <a:r>
              <a:rPr lang="en-GB" sz="1600" b="1" dirty="0">
                <a:solidFill>
                  <a:schemeClr val="tx1"/>
                </a:solidFill>
                <a:effectLst/>
                <a:latin typeface="Calibri" pitchFamily="34" charset="0"/>
              </a:rPr>
              <a:t>Half-Space cooling Model</a:t>
            </a:r>
          </a:p>
        </p:txBody>
      </p:sp>
      <p:cxnSp>
        <p:nvCxnSpPr>
          <p:cNvPr id="90121" name="Connettore 1 90120"/>
          <p:cNvCxnSpPr/>
          <p:nvPr/>
        </p:nvCxnSpPr>
        <p:spPr bwMode="auto">
          <a:xfrm flipV="1">
            <a:off x="2661641" y="1931543"/>
            <a:ext cx="0" cy="2016000"/>
          </a:xfrm>
          <a:prstGeom prst="line">
            <a:avLst/>
          </a:prstGeom>
          <a:noFill/>
          <a:ln w="9525" cap="flat" cmpd="sng" algn="ctr">
            <a:solidFill>
              <a:schemeClr val="tx1"/>
            </a:solidFill>
            <a:prstDash val="solid"/>
            <a:round/>
            <a:headEnd type="none" w="med" len="med"/>
            <a:tailEnd type="none" w="med" len="med"/>
          </a:ln>
          <a:effectLst/>
        </p:spPr>
      </p:cxnSp>
      <p:sp>
        <p:nvSpPr>
          <p:cNvPr id="90122" name="Rettangolo 90121"/>
          <p:cNvSpPr/>
          <p:nvPr/>
        </p:nvSpPr>
        <p:spPr bwMode="auto">
          <a:xfrm>
            <a:off x="723899" y="1940215"/>
            <a:ext cx="1939926" cy="2007328"/>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CasellaDiTesto 5"/>
          <p:cNvSpPr txBox="1">
            <a:spLocks noChangeArrowheads="1"/>
          </p:cNvSpPr>
          <p:nvPr/>
        </p:nvSpPr>
        <p:spPr bwMode="auto">
          <a:xfrm>
            <a:off x="719981" y="3235210"/>
            <a:ext cx="1937742" cy="738664"/>
          </a:xfrm>
          <a:prstGeom prst="rect">
            <a:avLst/>
          </a:prstGeom>
          <a:noFill/>
          <a:ln w="9525">
            <a:noFill/>
            <a:miter lim="800000"/>
            <a:headEnd/>
            <a:tailEnd/>
          </a:ln>
        </p:spPr>
        <p:txBody>
          <a:bodyPr wrap="square">
            <a:spAutoFit/>
          </a:bodyPr>
          <a:lstStyle/>
          <a:p>
            <a:pPr algn="ctr"/>
            <a:r>
              <a:rPr lang="en-GB" sz="1400" b="1" dirty="0">
                <a:solidFill>
                  <a:schemeClr val="bg1"/>
                </a:solidFill>
                <a:latin typeface="Calibri" pitchFamily="34" charset="0"/>
              </a:rPr>
              <a:t>Good fit between HSM and seafloor depth      (T &lt;70 Ma)</a:t>
            </a:r>
          </a:p>
        </p:txBody>
      </p:sp>
      <p:sp>
        <p:nvSpPr>
          <p:cNvPr id="118" name="CasellaDiTesto 5"/>
          <p:cNvSpPr txBox="1">
            <a:spLocks noChangeArrowheads="1"/>
          </p:cNvSpPr>
          <p:nvPr/>
        </p:nvSpPr>
        <p:spPr bwMode="auto">
          <a:xfrm>
            <a:off x="2577417" y="3419856"/>
            <a:ext cx="1029504" cy="523220"/>
          </a:xfrm>
          <a:prstGeom prst="rect">
            <a:avLst/>
          </a:prstGeom>
          <a:noFill/>
          <a:ln w="9525">
            <a:noFill/>
            <a:miter lim="800000"/>
            <a:headEnd/>
            <a:tailEnd/>
          </a:ln>
        </p:spPr>
        <p:txBody>
          <a:bodyPr wrap="square">
            <a:spAutoFit/>
          </a:bodyPr>
          <a:lstStyle/>
          <a:p>
            <a:pPr algn="ctr"/>
            <a:r>
              <a:rPr lang="en-GB" sz="1400" b="1" dirty="0">
                <a:solidFill>
                  <a:schemeClr val="tx1"/>
                </a:solidFill>
                <a:effectLst/>
                <a:latin typeface="Calibri" pitchFamily="34" charset="0"/>
              </a:rPr>
              <a:t>Bad fit      (T &gt;70 Ma)</a:t>
            </a:r>
          </a:p>
        </p:txBody>
      </p:sp>
      <p:cxnSp>
        <p:nvCxnSpPr>
          <p:cNvPr id="119" name="Connettore 1 118"/>
          <p:cNvCxnSpPr/>
          <p:nvPr/>
        </p:nvCxnSpPr>
        <p:spPr bwMode="auto">
          <a:xfrm flipV="1">
            <a:off x="2661641" y="4357931"/>
            <a:ext cx="0" cy="2016000"/>
          </a:xfrm>
          <a:prstGeom prst="line">
            <a:avLst/>
          </a:prstGeom>
          <a:noFill/>
          <a:ln w="9525" cap="flat" cmpd="sng" algn="ctr">
            <a:solidFill>
              <a:schemeClr val="tx1"/>
            </a:solidFill>
            <a:prstDash val="solid"/>
            <a:round/>
            <a:headEnd type="none" w="med" len="med"/>
            <a:tailEnd type="none" w="med" len="med"/>
          </a:ln>
          <a:effectLst/>
        </p:spPr>
      </p:cxnSp>
      <p:sp>
        <p:nvSpPr>
          <p:cNvPr id="120" name="Rettangolo 119"/>
          <p:cNvSpPr/>
          <p:nvPr/>
        </p:nvSpPr>
        <p:spPr bwMode="auto">
          <a:xfrm>
            <a:off x="723899" y="4353903"/>
            <a:ext cx="1939926" cy="2002861"/>
          </a:xfrm>
          <a:prstGeom prst="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 name="CasellaDiTesto 5"/>
          <p:cNvSpPr txBox="1">
            <a:spLocks noChangeArrowheads="1"/>
          </p:cNvSpPr>
          <p:nvPr/>
        </p:nvSpPr>
        <p:spPr bwMode="auto">
          <a:xfrm>
            <a:off x="663547" y="5332698"/>
            <a:ext cx="1937742" cy="738664"/>
          </a:xfrm>
          <a:prstGeom prst="rect">
            <a:avLst/>
          </a:prstGeom>
          <a:noFill/>
          <a:ln w="9525">
            <a:noFill/>
            <a:miter lim="800000"/>
            <a:headEnd/>
            <a:tailEnd/>
          </a:ln>
        </p:spPr>
        <p:txBody>
          <a:bodyPr wrap="square">
            <a:spAutoFit/>
          </a:bodyPr>
          <a:lstStyle/>
          <a:p>
            <a:r>
              <a:rPr lang="en-GB" sz="1400" b="1" dirty="0">
                <a:solidFill>
                  <a:schemeClr val="bg1"/>
                </a:solidFill>
                <a:latin typeface="Calibri" pitchFamily="34" charset="0"/>
              </a:rPr>
              <a:t>Good fit between   HSM and lithosphere thickness (T &lt;70 Ma)</a:t>
            </a:r>
          </a:p>
        </p:txBody>
      </p:sp>
      <p:sp>
        <p:nvSpPr>
          <p:cNvPr id="122" name="CasellaDiTesto 5"/>
          <p:cNvSpPr txBox="1">
            <a:spLocks noChangeArrowheads="1"/>
          </p:cNvSpPr>
          <p:nvPr/>
        </p:nvSpPr>
        <p:spPr bwMode="auto">
          <a:xfrm>
            <a:off x="4063511" y="5009247"/>
            <a:ext cx="1029504" cy="523220"/>
          </a:xfrm>
          <a:prstGeom prst="rect">
            <a:avLst/>
          </a:prstGeom>
          <a:noFill/>
          <a:ln w="9525">
            <a:noFill/>
            <a:miter lim="800000"/>
            <a:headEnd/>
            <a:tailEnd/>
          </a:ln>
        </p:spPr>
        <p:txBody>
          <a:bodyPr wrap="square">
            <a:spAutoFit/>
          </a:bodyPr>
          <a:lstStyle/>
          <a:p>
            <a:pPr algn="ctr"/>
            <a:r>
              <a:rPr lang="en-GB" sz="1400" b="1" dirty="0">
                <a:solidFill>
                  <a:schemeClr val="tx1"/>
                </a:solidFill>
                <a:effectLst/>
                <a:latin typeface="Calibri" pitchFamily="34" charset="0"/>
              </a:rPr>
              <a:t>Bad fit      (T &gt;70 Ma)</a:t>
            </a:r>
          </a:p>
        </p:txBody>
      </p:sp>
      <p:cxnSp>
        <p:nvCxnSpPr>
          <p:cNvPr id="90124" name="Connettore 1 90123"/>
          <p:cNvCxnSpPr/>
          <p:nvPr/>
        </p:nvCxnSpPr>
        <p:spPr bwMode="auto">
          <a:xfrm>
            <a:off x="4572000" y="5638800"/>
            <a:ext cx="0" cy="568071"/>
          </a:xfrm>
          <a:prstGeom prst="line">
            <a:avLst/>
          </a:prstGeom>
          <a:noFill/>
          <a:ln w="19050" cap="flat" cmpd="sng" algn="ctr">
            <a:solidFill>
              <a:schemeClr val="tx1"/>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97" name="CasellaDiTesto 96"/>
          <p:cNvSpPr txBox="1">
            <a:spLocks noChangeArrowheads="1"/>
          </p:cNvSpPr>
          <p:nvPr/>
        </p:nvSpPr>
        <p:spPr bwMode="auto">
          <a:xfrm>
            <a:off x="-22891" y="635985"/>
            <a:ext cx="5401723" cy="1200329"/>
          </a:xfrm>
          <a:prstGeom prst="rect">
            <a:avLst/>
          </a:prstGeom>
          <a:noFill/>
          <a:ln w="9525">
            <a:noFill/>
            <a:miter lim="800000"/>
            <a:headEnd/>
            <a:tailEnd/>
          </a:ln>
        </p:spPr>
        <p:txBody>
          <a:bodyPr wrap="square">
            <a:spAutoFit/>
          </a:bodyPr>
          <a:lstStyle/>
          <a:p>
            <a:r>
              <a:rPr lang="en-GB" sz="2400" dirty="0">
                <a:solidFill>
                  <a:schemeClr val="bg1"/>
                </a:solidFill>
                <a:latin typeface="Calibri" pitchFamily="34" charset="0"/>
              </a:rPr>
              <a:t>It seems that there are two equations to explain seafloor depth and Lithosphere-Asthenosphere Boundary:</a:t>
            </a: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a:solidFill>
                    <a:schemeClr val="accent2"/>
                  </a:solidFill>
                  <a:effectLst/>
                  <a:latin typeface="Calibri" pitchFamily="34" charset="0"/>
                </a:rPr>
                <a:t>Oceanic Intraplate Geotherm</a:t>
              </a: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t>
              </a: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Gt</a:t>
              </a: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tx1"/>
                  </a:solidFill>
                  <a:effectLst>
                    <a:outerShdw blurRad="38100" dist="38100" dir="2700000" algn="tl">
                      <a:srgbClr val="FFFFFF"/>
                    </a:outerShdw>
                  </a:effectLst>
                  <a:latin typeface="Calibri" pitchFamily="34" charset="0"/>
                </a:rPr>
                <a:t>TEMPERATURE (°C)</a:t>
              </a: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a:t>
              </a: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1200</a:t>
              </a: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Incipient</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Major</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2</a:t>
              </a: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3</a:t>
              </a: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PRESSURE (GPa)</a:t>
              </a: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DEPTH (km)</a:t>
              </a: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30</a:t>
              </a: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60</a:t>
              </a: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90</a:t>
              </a: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grpSp>
      <p:sp>
        <p:nvSpPr>
          <p:cNvPr id="223" name="CasellaDiTesto 222"/>
          <p:cNvSpPr txBox="1">
            <a:spLocks noChangeArrowheads="1"/>
          </p:cNvSpPr>
          <p:nvPr/>
        </p:nvSpPr>
        <p:spPr bwMode="auto">
          <a:xfrm>
            <a:off x="5324475" y="4536479"/>
            <a:ext cx="3795855" cy="769441"/>
          </a:xfrm>
          <a:prstGeom prst="rect">
            <a:avLst/>
          </a:prstGeom>
          <a:noFill/>
          <a:ln w="9525">
            <a:noFill/>
            <a:miter lim="800000"/>
            <a:headEnd/>
            <a:tailEnd/>
          </a:ln>
        </p:spPr>
        <p:txBody>
          <a:bodyPr wrap="square">
            <a:spAutoFit/>
          </a:bodyPr>
          <a:lstStyle/>
          <a:p>
            <a:r>
              <a:rPr lang="en-GB" sz="2200" dirty="0">
                <a:solidFill>
                  <a:schemeClr val="bg1"/>
                </a:solidFill>
                <a:latin typeface="Calibri" pitchFamily="34" charset="0"/>
              </a:rPr>
              <a:t>For T &lt;70 Ma the HSM is ok.</a:t>
            </a:r>
          </a:p>
          <a:p>
            <a:r>
              <a:rPr lang="en-GB" sz="2200" dirty="0">
                <a:solidFill>
                  <a:schemeClr val="bg1"/>
                </a:solidFill>
                <a:latin typeface="Calibri" pitchFamily="34" charset="0"/>
              </a:rPr>
              <a:t>The LAB could be an isotherm.</a:t>
            </a:r>
          </a:p>
        </p:txBody>
      </p:sp>
      <p:sp>
        <p:nvSpPr>
          <p:cNvPr id="224" name="CasellaDiTesto 223"/>
          <p:cNvSpPr txBox="1">
            <a:spLocks noChangeArrowheads="1"/>
          </p:cNvSpPr>
          <p:nvPr/>
        </p:nvSpPr>
        <p:spPr bwMode="auto">
          <a:xfrm>
            <a:off x="5324475" y="5370188"/>
            <a:ext cx="3795855" cy="1107996"/>
          </a:xfrm>
          <a:prstGeom prst="rect">
            <a:avLst/>
          </a:prstGeom>
          <a:solidFill>
            <a:srgbClr val="000000"/>
          </a:solidFill>
          <a:ln w="9525">
            <a:noFill/>
            <a:miter lim="800000"/>
            <a:headEnd/>
            <a:tailEnd/>
          </a:ln>
        </p:spPr>
        <p:txBody>
          <a:bodyPr wrap="square">
            <a:spAutoFit/>
          </a:bodyPr>
          <a:lstStyle/>
          <a:p>
            <a:r>
              <a:rPr lang="en-GB" sz="2200" dirty="0">
                <a:solidFill>
                  <a:schemeClr val="bg1"/>
                </a:solidFill>
                <a:latin typeface="Calibri" pitchFamily="34" charset="0"/>
              </a:rPr>
              <a:t>For T &gt;70 Ma the LAB could be an isobar (it does not varies down to ~90-100 km).</a:t>
            </a:r>
          </a:p>
        </p:txBody>
      </p:sp>
      <p:sp>
        <p:nvSpPr>
          <p:cNvPr id="22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a:solidFill>
                  <a:schemeClr val="tx1"/>
                </a:solidFill>
                <a:effectLst>
                  <a:outerShdw blurRad="38100" dist="38100" dir="2700000" algn="tl">
                    <a:srgbClr val="FFFFFF"/>
                  </a:outerShdw>
                </a:effectLst>
                <a:latin typeface="Calibri" pitchFamily="34" charset="0"/>
              </a:rPr>
              <a:t>Solidus</a:t>
            </a:r>
          </a:p>
        </p:txBody>
      </p:sp>
      <p:sp>
        <p:nvSpPr>
          <p:cNvPr id="22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22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a:solidFill>
                  <a:schemeClr val="tx1"/>
                </a:solidFill>
                <a:effectLst>
                  <a:outerShdw blurRad="38100" dist="38100" dir="2700000" algn="tl">
                    <a:srgbClr val="FFFFFF"/>
                  </a:outerShdw>
                </a:effectLst>
                <a:latin typeface="Calibri" pitchFamily="34" charset="0"/>
              </a:rPr>
              <a:t>C-H-free Solidus</a:t>
            </a:r>
          </a:p>
        </p:txBody>
      </p:sp>
      <p:sp>
        <p:nvSpPr>
          <p:cNvPr id="22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22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a:solidFill>
                  <a:schemeClr val="tx1"/>
                </a:solidFill>
                <a:effectLst>
                  <a:outerShdw blurRad="38100" dist="38100" dir="2700000" algn="tl">
                    <a:srgbClr val="FFFFFF"/>
                  </a:outerShdw>
                </a:effectLst>
                <a:latin typeface="Calibri" pitchFamily="34" charset="0"/>
              </a:rPr>
              <a:t>LITHOSPHERE</a:t>
            </a:r>
          </a:p>
        </p:txBody>
      </p:sp>
      <p:sp>
        <p:nvSpPr>
          <p:cNvPr id="71"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a:solidFill>
                  <a:schemeClr val="bg1"/>
                </a:solidFill>
                <a:effectLst/>
                <a:latin typeface="Calibri" pitchFamily="34" charset="0"/>
              </a:rPr>
              <a:t>Niu</a:t>
            </a:r>
            <a:r>
              <a:rPr lang="en-GB" sz="1400" dirty="0">
                <a:solidFill>
                  <a:schemeClr val="bg1"/>
                </a:solidFill>
                <a:effectLst/>
                <a:latin typeface="Calibri" pitchFamily="34" charset="0"/>
              </a:rPr>
              <a:t> and Green, 2018, (Earth-Sci. Rev., 185, 301-307)</a:t>
            </a:r>
          </a:p>
        </p:txBody>
      </p:sp>
    </p:spTree>
    <p:extLst>
      <p:ext uri="{BB962C8B-B14F-4D97-AF65-F5344CB8AC3E}">
        <p14:creationId xmlns:p14="http://schemas.microsoft.com/office/powerpoint/2010/main" val="375147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p:cTn id="12" dur="1000"/>
                                        <p:tgtEl>
                                          <p:spTgt spid="2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fade">
                                      <p:cBhvr>
                                        <p:cTn id="17" dur="10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3" grpId="0"/>
      <p:bldP spid="22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magine 80"/>
          <p:cNvPicPr>
            <a:picLocks noChangeAspect="1"/>
          </p:cNvPicPr>
          <p:nvPr/>
        </p:nvPicPr>
        <p:blipFill rotWithShape="1">
          <a:blip r:embed="rId3" cstate="print"/>
          <a:srcRect t="30624" r="622" b="-374"/>
          <a:stretch/>
        </p:blipFill>
        <p:spPr>
          <a:xfrm>
            <a:off x="14296" y="563471"/>
            <a:ext cx="5329229" cy="2735354"/>
          </a:xfrm>
          <a:prstGeom prst="rect">
            <a:avLst/>
          </a:prstGeom>
        </p:spPr>
      </p:pic>
      <p:sp>
        <p:nvSpPr>
          <p:cNvPr id="12" name="Text Box 3"/>
          <p:cNvSpPr txBox="1">
            <a:spLocks noChangeArrowheads="1"/>
          </p:cNvSpPr>
          <p:nvPr/>
        </p:nvSpPr>
        <p:spPr bwMode="auto">
          <a:xfrm>
            <a:off x="1775119" y="26988"/>
            <a:ext cx="5593762"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a:solidFill>
                    <a:schemeClr val="accent2"/>
                  </a:solidFill>
                  <a:effectLst/>
                  <a:latin typeface="Calibri" pitchFamily="34" charset="0"/>
                </a:rPr>
                <a:t>Oceanic Intraplate Geotherm</a:t>
              </a: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t>
              </a: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Gt</a:t>
              </a: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tx1"/>
                  </a:solidFill>
                  <a:effectLst>
                    <a:outerShdw blurRad="38100" dist="38100" dir="2700000" algn="tl">
                      <a:srgbClr val="FFFFFF"/>
                    </a:outerShdw>
                  </a:effectLst>
                  <a:latin typeface="Calibri" pitchFamily="34" charset="0"/>
                </a:rPr>
                <a:t>TEMPERATURE (°C)</a:t>
              </a: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a:t>
              </a: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1200</a:t>
              </a: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Incipient</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Major</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2</a:t>
              </a: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3</a:t>
              </a: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PRESSURE (GPa)</a:t>
              </a: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DEPTH (km)</a:t>
              </a: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30</a:t>
              </a: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60</a:t>
              </a: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90</a:t>
              </a: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grpSp>
      <p:sp>
        <p:nvSpPr>
          <p:cNvPr id="73" name="CasellaDiTesto 72"/>
          <p:cNvSpPr txBox="1">
            <a:spLocks noChangeArrowheads="1"/>
          </p:cNvSpPr>
          <p:nvPr/>
        </p:nvSpPr>
        <p:spPr bwMode="auto">
          <a:xfrm>
            <a:off x="12700" y="3294833"/>
            <a:ext cx="526034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Close to the ridge (t ~0 Ma):</a:t>
            </a:r>
          </a:p>
        </p:txBody>
      </p:sp>
      <p:sp>
        <p:nvSpPr>
          <p:cNvPr id="74" name="CasellaDiTesto 73"/>
          <p:cNvSpPr txBox="1">
            <a:spLocks noChangeArrowheads="1"/>
          </p:cNvSpPr>
          <p:nvPr/>
        </p:nvSpPr>
        <p:spPr bwMode="auto">
          <a:xfrm>
            <a:off x="12700" y="3636271"/>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~10 km; T = very high. Melting when the dehydration solidus is encountered (T &gt;~1100 °C)</a:t>
            </a:r>
          </a:p>
        </p:txBody>
      </p:sp>
      <p:sp>
        <p:nvSpPr>
          <p:cNvPr id="7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a:solidFill>
                  <a:schemeClr val="tx1"/>
                </a:solidFill>
                <a:effectLst>
                  <a:outerShdw blurRad="38100" dist="38100" dir="2700000" algn="tl">
                    <a:srgbClr val="FFFFFF"/>
                  </a:outerShdw>
                </a:effectLst>
                <a:latin typeface="Calibri" pitchFamily="34" charset="0"/>
              </a:rPr>
              <a:t>Solidus</a:t>
            </a:r>
          </a:p>
        </p:txBody>
      </p:sp>
      <p:sp>
        <p:nvSpPr>
          <p:cNvPr id="7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a:solidFill>
                  <a:schemeClr val="tx1"/>
                </a:solidFill>
                <a:effectLst>
                  <a:outerShdw blurRad="38100" dist="38100" dir="2700000" algn="tl">
                    <a:srgbClr val="FFFFFF"/>
                  </a:outerShdw>
                </a:effectLst>
                <a:latin typeface="Calibri" pitchFamily="34" charset="0"/>
              </a:rPr>
              <a:t>C-H-free Solidus</a:t>
            </a:r>
          </a:p>
        </p:txBody>
      </p:sp>
      <p:sp>
        <p:nvSpPr>
          <p:cNvPr id="7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a:solidFill>
                  <a:schemeClr val="tx1"/>
                </a:solidFill>
                <a:effectLst>
                  <a:outerShdw blurRad="38100" dist="38100" dir="2700000" algn="tl">
                    <a:srgbClr val="FFFFFF"/>
                  </a:outerShdw>
                </a:effectLst>
                <a:latin typeface="Calibri" pitchFamily="34" charset="0"/>
              </a:rPr>
              <a:t>LITHOSPHERE</a:t>
            </a:r>
          </a:p>
        </p:txBody>
      </p:sp>
      <p:cxnSp>
        <p:nvCxnSpPr>
          <p:cNvPr id="4" name="Connettore 1 3"/>
          <p:cNvCxnSpPr/>
          <p:nvPr/>
        </p:nvCxnSpPr>
        <p:spPr bwMode="auto">
          <a:xfrm flipV="1">
            <a:off x="5902629" y="1071723"/>
            <a:ext cx="1168226" cy="0"/>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sp>
        <p:nvSpPr>
          <p:cNvPr id="82" name="CasellaDiTesto 81"/>
          <p:cNvSpPr txBox="1">
            <a:spLocks noChangeArrowheads="1"/>
          </p:cNvSpPr>
          <p:nvPr/>
        </p:nvSpPr>
        <p:spPr bwMode="auto">
          <a:xfrm>
            <a:off x="12700" y="4361762"/>
            <a:ext cx="544830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Far away from the ridge (t ~20 Ma):</a:t>
            </a:r>
          </a:p>
        </p:txBody>
      </p:sp>
      <p:sp>
        <p:nvSpPr>
          <p:cNvPr id="83" name="CasellaDiTesto 82"/>
          <p:cNvSpPr txBox="1">
            <a:spLocks noChangeArrowheads="1"/>
          </p:cNvSpPr>
          <p:nvPr/>
        </p:nvSpPr>
        <p:spPr bwMode="auto">
          <a:xfrm>
            <a:off x="12700" y="4703200"/>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~50 km; T = very high. Melting when the dehydration solidus is encountered (T &gt;~1100 °C)</a:t>
            </a:r>
          </a:p>
        </p:txBody>
      </p:sp>
      <p:cxnSp>
        <p:nvCxnSpPr>
          <p:cNvPr id="84" name="Connettore 1 83"/>
          <p:cNvCxnSpPr/>
          <p:nvPr/>
        </p:nvCxnSpPr>
        <p:spPr bwMode="auto">
          <a:xfrm flipV="1">
            <a:off x="5902629" y="2488280"/>
            <a:ext cx="1440000" cy="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sp>
        <p:nvSpPr>
          <p:cNvPr id="85" name="CasellaDiTesto 84"/>
          <p:cNvSpPr txBox="1">
            <a:spLocks noChangeArrowheads="1"/>
          </p:cNvSpPr>
          <p:nvPr/>
        </p:nvSpPr>
        <p:spPr bwMode="auto">
          <a:xfrm>
            <a:off x="12700" y="5453015"/>
            <a:ext cx="544830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Even farer away from the ridge (t ~50 Ma):</a:t>
            </a:r>
          </a:p>
        </p:txBody>
      </p:sp>
      <p:sp>
        <p:nvSpPr>
          <p:cNvPr id="86" name="CasellaDiTesto 85"/>
          <p:cNvSpPr txBox="1">
            <a:spLocks noChangeArrowheads="1"/>
          </p:cNvSpPr>
          <p:nvPr/>
        </p:nvSpPr>
        <p:spPr bwMode="auto">
          <a:xfrm>
            <a:off x="12700" y="5794453"/>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~80 km; T = very high. Melting when the dehydration solidus is encountered (T &gt;~1100 °C)</a:t>
            </a:r>
          </a:p>
        </p:txBody>
      </p:sp>
      <p:cxnSp>
        <p:nvCxnSpPr>
          <p:cNvPr id="87" name="Connettore 1 86"/>
          <p:cNvCxnSpPr/>
          <p:nvPr/>
        </p:nvCxnSpPr>
        <p:spPr bwMode="auto">
          <a:xfrm flipV="1">
            <a:off x="5902629" y="3687071"/>
            <a:ext cx="1512000" cy="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cxnSp>
        <p:nvCxnSpPr>
          <p:cNvPr id="90" name="Connettore 1 89"/>
          <p:cNvCxnSpPr/>
          <p:nvPr/>
        </p:nvCxnSpPr>
        <p:spPr bwMode="auto">
          <a:xfrm flipH="1" flipV="1">
            <a:off x="114300" y="591143"/>
            <a:ext cx="0" cy="2281682"/>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cxnSp>
        <p:nvCxnSpPr>
          <p:cNvPr id="93" name="Connettore 1 92"/>
          <p:cNvCxnSpPr/>
          <p:nvPr/>
        </p:nvCxnSpPr>
        <p:spPr bwMode="auto">
          <a:xfrm flipH="1" flipV="1">
            <a:off x="1384157" y="1365843"/>
            <a:ext cx="0" cy="151200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cxnSp>
        <p:nvCxnSpPr>
          <p:cNvPr id="94" name="Connettore 1 93"/>
          <p:cNvCxnSpPr/>
          <p:nvPr/>
        </p:nvCxnSpPr>
        <p:spPr bwMode="auto">
          <a:xfrm flipH="1" flipV="1">
            <a:off x="2744470" y="1734143"/>
            <a:ext cx="0" cy="115200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cxnSp>
        <p:nvCxnSpPr>
          <p:cNvPr id="8" name="Connettore 1 7"/>
          <p:cNvCxnSpPr/>
          <p:nvPr/>
        </p:nvCxnSpPr>
        <p:spPr bwMode="auto">
          <a:xfrm flipV="1">
            <a:off x="3480883" y="555652"/>
            <a:ext cx="0" cy="1116000"/>
          </a:xfrm>
          <a:prstGeom prst="line">
            <a:avLst/>
          </a:prstGeom>
          <a:no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98" name="CasellaDiTesto 97"/>
          <p:cNvSpPr txBox="1">
            <a:spLocks noChangeArrowheads="1"/>
          </p:cNvSpPr>
          <p:nvPr/>
        </p:nvSpPr>
        <p:spPr bwMode="auto">
          <a:xfrm>
            <a:off x="3011971" y="646536"/>
            <a:ext cx="1038452"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70 Ma</a:t>
            </a:r>
          </a:p>
        </p:txBody>
      </p:sp>
      <p:sp>
        <p:nvSpPr>
          <p:cNvPr id="80"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a:solidFill>
                  <a:schemeClr val="bg1"/>
                </a:solidFill>
                <a:effectLst/>
                <a:latin typeface="Calibri" pitchFamily="34" charset="0"/>
              </a:rPr>
              <a:t>Niu</a:t>
            </a:r>
            <a:r>
              <a:rPr lang="en-GB" sz="1400" dirty="0">
                <a:solidFill>
                  <a:schemeClr val="bg1"/>
                </a:solidFill>
                <a:effectLst/>
                <a:latin typeface="Calibri" pitchFamily="34" charset="0"/>
              </a:rPr>
              <a:t> and Green, 2018, (Earth-Sci. Rev., 185, 301-307)</a:t>
            </a:r>
          </a:p>
        </p:txBody>
      </p:sp>
      <p:sp>
        <p:nvSpPr>
          <p:cNvPr id="91" name="CasellaDiTesto 90"/>
          <p:cNvSpPr txBox="1">
            <a:spLocks noChangeArrowheads="1"/>
          </p:cNvSpPr>
          <p:nvPr/>
        </p:nvSpPr>
        <p:spPr bwMode="auto">
          <a:xfrm>
            <a:off x="5324475" y="4536479"/>
            <a:ext cx="3795855" cy="769441"/>
          </a:xfrm>
          <a:prstGeom prst="rect">
            <a:avLst/>
          </a:prstGeom>
          <a:noFill/>
          <a:ln w="9525">
            <a:noFill/>
            <a:miter lim="800000"/>
            <a:headEnd/>
            <a:tailEnd/>
          </a:ln>
        </p:spPr>
        <p:txBody>
          <a:bodyPr wrap="square">
            <a:spAutoFit/>
          </a:bodyPr>
          <a:lstStyle/>
          <a:p>
            <a:r>
              <a:rPr lang="en-GB" sz="2200" dirty="0">
                <a:solidFill>
                  <a:schemeClr val="bg1"/>
                </a:solidFill>
                <a:latin typeface="Calibri" pitchFamily="34" charset="0"/>
              </a:rPr>
              <a:t>For T &lt;70 Ma the HSM is ok.</a:t>
            </a:r>
          </a:p>
          <a:p>
            <a:r>
              <a:rPr lang="en-GB" sz="2200" dirty="0">
                <a:solidFill>
                  <a:schemeClr val="bg1"/>
                </a:solidFill>
                <a:latin typeface="Calibri" pitchFamily="34" charset="0"/>
              </a:rPr>
              <a:t>The LAB could be an isotherm.</a:t>
            </a:r>
          </a:p>
        </p:txBody>
      </p:sp>
      <p:sp>
        <p:nvSpPr>
          <p:cNvPr id="92" name="CasellaDiTesto 91"/>
          <p:cNvSpPr txBox="1">
            <a:spLocks noChangeArrowheads="1"/>
          </p:cNvSpPr>
          <p:nvPr/>
        </p:nvSpPr>
        <p:spPr bwMode="auto">
          <a:xfrm>
            <a:off x="5324475" y="5370188"/>
            <a:ext cx="3795855" cy="1107996"/>
          </a:xfrm>
          <a:prstGeom prst="rect">
            <a:avLst/>
          </a:prstGeom>
          <a:solidFill>
            <a:srgbClr val="000000"/>
          </a:solidFill>
          <a:ln w="9525">
            <a:noFill/>
            <a:miter lim="800000"/>
            <a:headEnd/>
            <a:tailEnd/>
          </a:ln>
        </p:spPr>
        <p:txBody>
          <a:bodyPr wrap="square">
            <a:spAutoFit/>
          </a:bodyPr>
          <a:lstStyle/>
          <a:p>
            <a:r>
              <a:rPr lang="en-GB" sz="2200" dirty="0">
                <a:solidFill>
                  <a:schemeClr val="bg1"/>
                </a:solidFill>
                <a:latin typeface="Calibri" pitchFamily="34" charset="0"/>
              </a:rPr>
              <a:t>For T &gt;70 Ma the LAB could be an isobar (it does not varies down to ~90-100 km).</a:t>
            </a:r>
          </a:p>
        </p:txBody>
      </p:sp>
    </p:spTree>
    <p:extLst>
      <p:ext uri="{BB962C8B-B14F-4D97-AF65-F5344CB8AC3E}">
        <p14:creationId xmlns:p14="http://schemas.microsoft.com/office/powerpoint/2010/main" val="12029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wipe(down)">
                                      <p:cBhvr>
                                        <p:cTn id="26" dur="1000"/>
                                        <p:tgtEl>
                                          <p:spTgt spid="9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500"/>
                                        <p:tgtEl>
                                          <p:spTgt spid="8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wipe(down)">
                                      <p:cBhvr>
                                        <p:cTn id="46" dur="1000"/>
                                        <p:tgtEl>
                                          <p:spTgt spid="9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500"/>
                                        <p:tgtEl>
                                          <p:spTgt spid="8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wipe(left)">
                                      <p:cBhvr>
                                        <p:cTn id="56" dur="1000"/>
                                        <p:tgtEl>
                                          <p:spTgt spid="8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fade">
                                      <p:cBhvr>
                                        <p:cTn id="61" dur="500"/>
                                        <p:tgtEl>
                                          <p:spTgt spid="8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wipe(down)">
                                      <p:cBhvr>
                                        <p:cTn id="66" dur="1000"/>
                                        <p:tgtEl>
                                          <p:spTgt spid="9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500"/>
                                        <p:tgtEl>
                                          <p:spTgt spid="8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wipe(left)">
                                      <p:cBhvr>
                                        <p:cTn id="76"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82" grpId="0"/>
      <p:bldP spid="83" grpId="0"/>
      <p:bldP spid="85" grpId="0"/>
      <p:bldP spid="86" grpId="0"/>
      <p:bldP spid="9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magine 82"/>
          <p:cNvPicPr>
            <a:picLocks noChangeAspect="1"/>
          </p:cNvPicPr>
          <p:nvPr/>
        </p:nvPicPr>
        <p:blipFill rotWithShape="1">
          <a:blip r:embed="rId3" cstate="print"/>
          <a:srcRect t="30624" r="622" b="-374"/>
          <a:stretch/>
        </p:blipFill>
        <p:spPr>
          <a:xfrm>
            <a:off x="14296" y="563471"/>
            <a:ext cx="5329229" cy="2735354"/>
          </a:xfrm>
          <a:prstGeom prst="rect">
            <a:avLst/>
          </a:prstGeom>
        </p:spPr>
      </p:pic>
      <p:sp>
        <p:nvSpPr>
          <p:cNvPr id="12" name="Text Box 3"/>
          <p:cNvSpPr txBox="1">
            <a:spLocks noChangeArrowheads="1"/>
          </p:cNvSpPr>
          <p:nvPr/>
        </p:nvSpPr>
        <p:spPr bwMode="auto">
          <a:xfrm>
            <a:off x="1775119" y="26988"/>
            <a:ext cx="5593762"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a:solidFill>
                    <a:schemeClr val="accent2"/>
                  </a:solidFill>
                  <a:effectLst/>
                  <a:latin typeface="Calibri" pitchFamily="34" charset="0"/>
                </a:rPr>
                <a:t>Oceanic Intraplate Geotherm</a:t>
              </a: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t>
              </a: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Gt</a:t>
              </a: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tx1"/>
                  </a:solidFill>
                  <a:effectLst>
                    <a:outerShdw blurRad="38100" dist="38100" dir="2700000" algn="tl">
                      <a:srgbClr val="FFFFFF"/>
                    </a:outerShdw>
                  </a:effectLst>
                  <a:latin typeface="Calibri" pitchFamily="34" charset="0"/>
                </a:rPr>
                <a:t>TEMPERATURE (°C)</a:t>
              </a: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a:t>
              </a: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1200</a:t>
              </a: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Incipient</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Major</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2</a:t>
              </a: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3</a:t>
              </a: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PRESSURE (GPa)</a:t>
              </a: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DEPTH (km)</a:t>
              </a: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30</a:t>
              </a: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60</a:t>
              </a: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90</a:t>
              </a: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grpSp>
      <p:sp>
        <p:nvSpPr>
          <p:cNvPr id="7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a:solidFill>
                  <a:schemeClr val="tx1"/>
                </a:solidFill>
                <a:effectLst>
                  <a:outerShdw blurRad="38100" dist="38100" dir="2700000" algn="tl">
                    <a:srgbClr val="FFFFFF"/>
                  </a:outerShdw>
                </a:effectLst>
                <a:latin typeface="Calibri" pitchFamily="34" charset="0"/>
              </a:rPr>
              <a:t>Solidus</a:t>
            </a:r>
          </a:p>
        </p:txBody>
      </p:sp>
      <p:sp>
        <p:nvSpPr>
          <p:cNvPr id="7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a:solidFill>
                  <a:schemeClr val="tx1"/>
                </a:solidFill>
                <a:effectLst>
                  <a:outerShdw blurRad="38100" dist="38100" dir="2700000" algn="tl">
                    <a:srgbClr val="FFFFFF"/>
                  </a:outerShdw>
                </a:effectLst>
                <a:latin typeface="Calibri" pitchFamily="34" charset="0"/>
              </a:rPr>
              <a:t>C-H-free Solidus</a:t>
            </a:r>
          </a:p>
        </p:txBody>
      </p:sp>
      <p:sp>
        <p:nvSpPr>
          <p:cNvPr id="7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a:solidFill>
                  <a:schemeClr val="tx1"/>
                </a:solidFill>
                <a:effectLst>
                  <a:outerShdw blurRad="38100" dist="38100" dir="2700000" algn="tl">
                    <a:srgbClr val="FFFFFF"/>
                  </a:outerShdw>
                </a:effectLst>
                <a:latin typeface="Calibri" pitchFamily="34" charset="0"/>
              </a:rPr>
              <a:t>LITHOSPHERE</a:t>
            </a:r>
          </a:p>
        </p:txBody>
      </p:sp>
      <p:cxnSp>
        <p:nvCxnSpPr>
          <p:cNvPr id="8" name="Connettore 1 7"/>
          <p:cNvCxnSpPr/>
          <p:nvPr/>
        </p:nvCxnSpPr>
        <p:spPr bwMode="auto">
          <a:xfrm flipV="1">
            <a:off x="3480883" y="555652"/>
            <a:ext cx="0" cy="1116000"/>
          </a:xfrm>
          <a:prstGeom prst="line">
            <a:avLst/>
          </a:prstGeom>
          <a:no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98" name="CasellaDiTesto 97"/>
          <p:cNvSpPr txBox="1">
            <a:spLocks noChangeArrowheads="1"/>
          </p:cNvSpPr>
          <p:nvPr/>
        </p:nvSpPr>
        <p:spPr bwMode="auto">
          <a:xfrm>
            <a:off x="3011971" y="646536"/>
            <a:ext cx="1038452"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70 Ma</a:t>
            </a:r>
          </a:p>
        </p:txBody>
      </p:sp>
      <p:sp>
        <p:nvSpPr>
          <p:cNvPr id="80" name="CasellaDiTesto 79"/>
          <p:cNvSpPr txBox="1">
            <a:spLocks noChangeArrowheads="1"/>
          </p:cNvSpPr>
          <p:nvPr/>
        </p:nvSpPr>
        <p:spPr bwMode="auto">
          <a:xfrm>
            <a:off x="5219699" y="4552370"/>
            <a:ext cx="3987801"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In</a:t>
            </a:r>
            <a:r>
              <a:rPr lang="en-GB" sz="1600" dirty="0">
                <a:solidFill>
                  <a:srgbClr val="FFFF00"/>
                </a:solidFill>
                <a:latin typeface="Calibri" pitchFamily="34" charset="0"/>
              </a:rPr>
              <a:t> </a:t>
            </a:r>
            <a:r>
              <a:rPr lang="en-GB" sz="2400" dirty="0">
                <a:solidFill>
                  <a:srgbClr val="FFFF00"/>
                </a:solidFill>
                <a:latin typeface="Calibri" pitchFamily="34" charset="0"/>
              </a:rPr>
              <a:t>the</a:t>
            </a:r>
            <a:r>
              <a:rPr lang="en-GB" sz="1600" dirty="0">
                <a:solidFill>
                  <a:srgbClr val="FFFF00"/>
                </a:solidFill>
                <a:latin typeface="Calibri" pitchFamily="34" charset="0"/>
              </a:rPr>
              <a:t> </a:t>
            </a:r>
            <a:r>
              <a:rPr lang="en-GB" sz="2400" dirty="0">
                <a:solidFill>
                  <a:srgbClr val="FFFF00"/>
                </a:solidFill>
                <a:latin typeface="Calibri" pitchFamily="34" charset="0"/>
              </a:rPr>
              <a:t>abyssal</a:t>
            </a:r>
            <a:r>
              <a:rPr lang="en-GB" sz="1600" dirty="0">
                <a:solidFill>
                  <a:srgbClr val="FFFF00"/>
                </a:solidFill>
                <a:latin typeface="Calibri" pitchFamily="34" charset="0"/>
              </a:rPr>
              <a:t> </a:t>
            </a:r>
            <a:r>
              <a:rPr lang="en-GB" sz="2400" dirty="0">
                <a:solidFill>
                  <a:srgbClr val="FFFF00"/>
                </a:solidFill>
                <a:latin typeface="Calibri" pitchFamily="34" charset="0"/>
              </a:rPr>
              <a:t>plains</a:t>
            </a:r>
            <a:r>
              <a:rPr lang="en-GB" sz="1600" dirty="0">
                <a:solidFill>
                  <a:srgbClr val="FFFF00"/>
                </a:solidFill>
                <a:latin typeface="Calibri" pitchFamily="34" charset="0"/>
              </a:rPr>
              <a:t> </a:t>
            </a:r>
            <a:r>
              <a:rPr lang="en-GB" sz="2400" dirty="0">
                <a:solidFill>
                  <a:srgbClr val="FFFF00"/>
                </a:solidFill>
                <a:latin typeface="Calibri" pitchFamily="34" charset="0"/>
              </a:rPr>
              <a:t>(t</a:t>
            </a:r>
            <a:r>
              <a:rPr lang="en-GB" sz="1600" dirty="0">
                <a:solidFill>
                  <a:srgbClr val="FFFF00"/>
                </a:solidFill>
                <a:latin typeface="Calibri" pitchFamily="34" charset="0"/>
              </a:rPr>
              <a:t> </a:t>
            </a:r>
            <a:r>
              <a:rPr lang="en-GB" sz="2400" dirty="0">
                <a:solidFill>
                  <a:srgbClr val="FFFF00"/>
                </a:solidFill>
                <a:latin typeface="Calibri" pitchFamily="34" charset="0"/>
              </a:rPr>
              <a:t>&gt;70 Ma):</a:t>
            </a:r>
          </a:p>
        </p:txBody>
      </p:sp>
      <p:sp>
        <p:nvSpPr>
          <p:cNvPr id="81" name="CasellaDiTesto 80"/>
          <p:cNvSpPr txBox="1">
            <a:spLocks noChangeArrowheads="1"/>
          </p:cNvSpPr>
          <p:nvPr/>
        </p:nvSpPr>
        <p:spPr bwMode="auto">
          <a:xfrm>
            <a:off x="12700" y="3294833"/>
            <a:ext cx="526034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Close to the ridge (t ~0 Ma):</a:t>
            </a:r>
          </a:p>
        </p:txBody>
      </p:sp>
      <p:sp>
        <p:nvSpPr>
          <p:cNvPr id="91" name="CasellaDiTesto 90"/>
          <p:cNvSpPr txBox="1">
            <a:spLocks noChangeArrowheads="1"/>
          </p:cNvSpPr>
          <p:nvPr/>
        </p:nvSpPr>
        <p:spPr bwMode="auto">
          <a:xfrm>
            <a:off x="12700" y="3636271"/>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~10 km; T = very high. Melting when the dehydration solidus is encountered (T &gt;~1100 °C)</a:t>
            </a:r>
          </a:p>
        </p:txBody>
      </p:sp>
      <p:sp>
        <p:nvSpPr>
          <p:cNvPr id="92" name="CasellaDiTesto 91"/>
          <p:cNvSpPr txBox="1">
            <a:spLocks noChangeArrowheads="1"/>
          </p:cNvSpPr>
          <p:nvPr/>
        </p:nvSpPr>
        <p:spPr bwMode="auto">
          <a:xfrm>
            <a:off x="12700" y="4361762"/>
            <a:ext cx="544830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Far away from the ridge (t ~20 Ma):</a:t>
            </a:r>
          </a:p>
        </p:txBody>
      </p:sp>
      <p:sp>
        <p:nvSpPr>
          <p:cNvPr id="95" name="CasellaDiTesto 94"/>
          <p:cNvSpPr txBox="1">
            <a:spLocks noChangeArrowheads="1"/>
          </p:cNvSpPr>
          <p:nvPr/>
        </p:nvSpPr>
        <p:spPr bwMode="auto">
          <a:xfrm>
            <a:off x="12700" y="4703200"/>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~50 km; T = very high. Melting when the dehydration solidus is encountered (T &gt;~1100 °C)</a:t>
            </a:r>
          </a:p>
        </p:txBody>
      </p:sp>
      <p:sp>
        <p:nvSpPr>
          <p:cNvPr id="96" name="CasellaDiTesto 95"/>
          <p:cNvSpPr txBox="1">
            <a:spLocks noChangeArrowheads="1"/>
          </p:cNvSpPr>
          <p:nvPr/>
        </p:nvSpPr>
        <p:spPr bwMode="auto">
          <a:xfrm>
            <a:off x="12700" y="5453015"/>
            <a:ext cx="5448300"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Even farer away from the ridge (t ~50 Ma):</a:t>
            </a:r>
          </a:p>
        </p:txBody>
      </p:sp>
      <p:sp>
        <p:nvSpPr>
          <p:cNvPr id="97" name="CasellaDiTesto 96"/>
          <p:cNvSpPr txBox="1">
            <a:spLocks noChangeArrowheads="1"/>
          </p:cNvSpPr>
          <p:nvPr/>
        </p:nvSpPr>
        <p:spPr bwMode="auto">
          <a:xfrm>
            <a:off x="12700" y="5794453"/>
            <a:ext cx="5260340" cy="707886"/>
          </a:xfrm>
          <a:prstGeom prst="rect">
            <a:avLst/>
          </a:prstGeom>
          <a:noFill/>
          <a:ln w="9525">
            <a:noFill/>
            <a:miter lim="800000"/>
            <a:headEnd/>
            <a:tailEnd/>
          </a:ln>
        </p:spPr>
        <p:txBody>
          <a:bodyPr wrap="square">
            <a:spAutoFit/>
          </a:bodyPr>
          <a:lstStyle/>
          <a:p>
            <a:r>
              <a:rPr lang="en-GB" sz="2000" dirty="0">
                <a:solidFill>
                  <a:schemeClr val="bg1"/>
                </a:solidFill>
                <a:latin typeface="Calibri" pitchFamily="34" charset="0"/>
              </a:rPr>
              <a:t>LAB ~80 km; T = very high. Melting when the dehydration solidus is encountered (T &gt;~1100 °C)</a:t>
            </a:r>
          </a:p>
        </p:txBody>
      </p:sp>
      <p:sp>
        <p:nvSpPr>
          <p:cNvPr id="99" name="CasellaDiTesto 98"/>
          <p:cNvSpPr txBox="1">
            <a:spLocks noChangeArrowheads="1"/>
          </p:cNvSpPr>
          <p:nvPr/>
        </p:nvSpPr>
        <p:spPr bwMode="auto">
          <a:xfrm>
            <a:off x="5343524" y="4944289"/>
            <a:ext cx="3785421" cy="1631216"/>
          </a:xfrm>
          <a:prstGeom prst="rect">
            <a:avLst/>
          </a:prstGeom>
          <a:noFill/>
          <a:ln w="9525">
            <a:noFill/>
            <a:miter lim="800000"/>
            <a:headEnd/>
            <a:tailEnd/>
          </a:ln>
        </p:spPr>
        <p:txBody>
          <a:bodyPr wrap="square">
            <a:spAutoFit/>
          </a:bodyPr>
          <a:lstStyle/>
          <a:p>
            <a:pPr algn="ctr"/>
            <a:r>
              <a:rPr lang="en-GB" sz="2000" dirty="0">
                <a:solidFill>
                  <a:schemeClr val="bg1"/>
                </a:solidFill>
                <a:latin typeface="Calibri" pitchFamily="34" charset="0"/>
              </a:rPr>
              <a:t>LAB  ~90 km.</a:t>
            </a:r>
          </a:p>
          <a:p>
            <a:pPr algn="ctr"/>
            <a:r>
              <a:rPr lang="en-GB" sz="2000" dirty="0">
                <a:solidFill>
                  <a:schemeClr val="bg1"/>
                </a:solidFill>
                <a:latin typeface="Calibri" pitchFamily="34" charset="0"/>
              </a:rPr>
              <a:t>What causes melting is the breakdown of pargasitic amphibole, which reach its maximum depth stability limit.</a:t>
            </a:r>
          </a:p>
        </p:txBody>
      </p:sp>
      <p:cxnSp>
        <p:nvCxnSpPr>
          <p:cNvPr id="103" name="Connettore 1 102"/>
          <p:cNvCxnSpPr/>
          <p:nvPr/>
        </p:nvCxnSpPr>
        <p:spPr bwMode="auto">
          <a:xfrm flipH="1" flipV="1">
            <a:off x="4700270" y="1862632"/>
            <a:ext cx="0" cy="1008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sp>
        <p:nvSpPr>
          <p:cNvPr id="82"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a:solidFill>
                  <a:schemeClr val="bg1"/>
                </a:solidFill>
                <a:effectLst/>
                <a:latin typeface="Calibri" pitchFamily="34" charset="0"/>
              </a:rPr>
              <a:t>Niu</a:t>
            </a:r>
            <a:r>
              <a:rPr lang="en-GB" sz="1400" dirty="0">
                <a:solidFill>
                  <a:schemeClr val="bg1"/>
                </a:solidFill>
                <a:effectLst/>
                <a:latin typeface="Calibri" pitchFamily="34" charset="0"/>
              </a:rPr>
              <a:t> and Green, 2018, (Earth-Sci. Rev., 185, 301-307)</a:t>
            </a:r>
          </a:p>
        </p:txBody>
      </p:sp>
      <p:cxnSp>
        <p:nvCxnSpPr>
          <p:cNvPr id="85" name="Connettore 1 84"/>
          <p:cNvCxnSpPr/>
          <p:nvPr/>
        </p:nvCxnSpPr>
        <p:spPr bwMode="auto">
          <a:xfrm flipV="1">
            <a:off x="5902629" y="1071723"/>
            <a:ext cx="1168226" cy="0"/>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cxnSp>
        <p:nvCxnSpPr>
          <p:cNvPr id="86" name="Connettore 1 85"/>
          <p:cNvCxnSpPr/>
          <p:nvPr/>
        </p:nvCxnSpPr>
        <p:spPr bwMode="auto">
          <a:xfrm flipV="1">
            <a:off x="5902629" y="2488280"/>
            <a:ext cx="1440000" cy="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cxnSp>
        <p:nvCxnSpPr>
          <p:cNvPr id="88" name="Connettore 1 87"/>
          <p:cNvCxnSpPr/>
          <p:nvPr/>
        </p:nvCxnSpPr>
        <p:spPr bwMode="auto">
          <a:xfrm flipV="1">
            <a:off x="5902629" y="3687071"/>
            <a:ext cx="1512000" cy="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cxnSp>
        <p:nvCxnSpPr>
          <p:cNvPr id="89" name="Connettore 1 88"/>
          <p:cNvCxnSpPr/>
          <p:nvPr/>
        </p:nvCxnSpPr>
        <p:spPr bwMode="auto">
          <a:xfrm flipH="1" flipV="1">
            <a:off x="114300" y="591143"/>
            <a:ext cx="0" cy="2281682"/>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cxnSp>
        <p:nvCxnSpPr>
          <p:cNvPr id="104" name="Connettore 1 103"/>
          <p:cNvCxnSpPr/>
          <p:nvPr/>
        </p:nvCxnSpPr>
        <p:spPr bwMode="auto">
          <a:xfrm flipH="1" flipV="1">
            <a:off x="1384157" y="1365843"/>
            <a:ext cx="0" cy="151200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cxnSp>
        <p:nvCxnSpPr>
          <p:cNvPr id="105" name="Connettore 1 104"/>
          <p:cNvCxnSpPr/>
          <p:nvPr/>
        </p:nvCxnSpPr>
        <p:spPr bwMode="auto">
          <a:xfrm flipH="1" flipV="1">
            <a:off x="2744470" y="1734143"/>
            <a:ext cx="0" cy="115200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grpSp>
        <p:nvGrpSpPr>
          <p:cNvPr id="6" name="Gruppo 5"/>
          <p:cNvGrpSpPr/>
          <p:nvPr/>
        </p:nvGrpSpPr>
        <p:grpSpPr>
          <a:xfrm>
            <a:off x="6111051" y="3142469"/>
            <a:ext cx="738325" cy="774942"/>
            <a:chOff x="6111051" y="3142469"/>
            <a:chExt cx="738325" cy="774942"/>
          </a:xfrm>
        </p:grpSpPr>
        <p:cxnSp>
          <p:nvCxnSpPr>
            <p:cNvPr id="100" name="Connettore 1 99"/>
            <p:cNvCxnSpPr/>
            <p:nvPr/>
          </p:nvCxnSpPr>
          <p:spPr bwMode="auto">
            <a:xfrm>
              <a:off x="6111051"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101" name="Connettore 1 100"/>
            <p:cNvCxnSpPr/>
            <p:nvPr/>
          </p:nvCxnSpPr>
          <p:spPr bwMode="auto">
            <a:xfrm>
              <a:off x="649433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102" name="Connettore 1 101"/>
            <p:cNvCxnSpPr/>
            <p:nvPr/>
          </p:nvCxnSpPr>
          <p:spPr bwMode="auto">
            <a:xfrm>
              <a:off x="684937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grpSp>
    </p:spTree>
    <p:extLst>
      <p:ext uri="{BB962C8B-B14F-4D97-AF65-F5344CB8AC3E}">
        <p14:creationId xmlns:p14="http://schemas.microsoft.com/office/powerpoint/2010/main" val="329007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9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mmagine 73"/>
          <p:cNvPicPr>
            <a:picLocks noChangeAspect="1"/>
          </p:cNvPicPr>
          <p:nvPr/>
        </p:nvPicPr>
        <p:blipFill rotWithShape="1">
          <a:blip r:embed="rId3" cstate="print"/>
          <a:srcRect t="30624" r="622" b="-374"/>
          <a:stretch/>
        </p:blipFill>
        <p:spPr>
          <a:xfrm>
            <a:off x="14296" y="563471"/>
            <a:ext cx="5329229" cy="2735354"/>
          </a:xfrm>
          <a:prstGeom prst="rect">
            <a:avLst/>
          </a:prstGeom>
        </p:spPr>
      </p:pic>
      <p:sp>
        <p:nvSpPr>
          <p:cNvPr id="12" name="Text Box 3"/>
          <p:cNvSpPr txBox="1">
            <a:spLocks noChangeArrowheads="1"/>
          </p:cNvSpPr>
          <p:nvPr/>
        </p:nvSpPr>
        <p:spPr bwMode="auto">
          <a:xfrm>
            <a:off x="1775119" y="26988"/>
            <a:ext cx="5593762"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169" name="Gruppo 168"/>
          <p:cNvGrpSpPr/>
          <p:nvPr/>
        </p:nvGrpSpPr>
        <p:grpSpPr>
          <a:xfrm>
            <a:off x="5378832" y="522320"/>
            <a:ext cx="3724857" cy="3954111"/>
            <a:chOff x="5371648" y="527685"/>
            <a:chExt cx="3724857" cy="3954111"/>
          </a:xfrm>
        </p:grpSpPr>
        <p:sp>
          <p:nvSpPr>
            <p:cNvPr id="170" name="Rectangle 80"/>
            <p:cNvSpPr>
              <a:spLocks noChangeArrowheads="1"/>
            </p:cNvSpPr>
            <p:nvPr/>
          </p:nvSpPr>
          <p:spPr bwMode="auto">
            <a:xfrm>
              <a:off x="5371648" y="565785"/>
              <a:ext cx="3724857" cy="3916011"/>
            </a:xfrm>
            <a:prstGeom prst="rect">
              <a:avLst/>
            </a:prstGeom>
            <a:solidFill>
              <a:schemeClr val="bg1"/>
            </a:solidFill>
            <a:ln w="38100" algn="ctr">
              <a:noFill/>
              <a:miter lim="800000"/>
              <a:headEnd/>
              <a:tailEnd/>
            </a:ln>
            <a:effectLst/>
          </p:spPr>
          <p:txBody>
            <a:bodyPr wrap="none" anchor="ctr"/>
            <a:lstStyle/>
            <a:p>
              <a:pPr>
                <a:defRPr/>
              </a:pPr>
              <a:endParaRPr lang="en-GB" sz="1600">
                <a:latin typeface="Calibri" pitchFamily="34" charset="0"/>
              </a:endParaRPr>
            </a:p>
          </p:txBody>
        </p:sp>
        <p:sp>
          <p:nvSpPr>
            <p:cNvPr id="171" name="Figura a mano libera 170"/>
            <p:cNvSpPr/>
            <p:nvPr/>
          </p:nvSpPr>
          <p:spPr bwMode="auto">
            <a:xfrm>
              <a:off x="5861050" y="958850"/>
              <a:ext cx="1561923" cy="3086100"/>
            </a:xfrm>
            <a:custGeom>
              <a:avLst/>
              <a:gdLst>
                <a:gd name="connsiteX0" fmla="*/ 168509 w 1807676"/>
                <a:gd name="connsiteY0" fmla="*/ 235083 h 3579176"/>
                <a:gd name="connsiteX1" fmla="*/ 174859 w 1807676"/>
                <a:gd name="connsiteY1" fmla="*/ 3321183 h 3579176"/>
                <a:gd name="connsiteX2" fmla="*/ 1679809 w 1807676"/>
                <a:gd name="connsiteY2" fmla="*/ 3295783 h 3579176"/>
                <a:gd name="connsiteX3" fmla="*/ 1717909 w 1807676"/>
                <a:gd name="connsiteY3" fmla="*/ 2368683 h 3579176"/>
                <a:gd name="connsiteX4" fmla="*/ 1616309 w 1807676"/>
                <a:gd name="connsiteY4" fmla="*/ 1149483 h 3579176"/>
                <a:gd name="connsiteX5" fmla="*/ 1470259 w 1807676"/>
                <a:gd name="connsiteY5" fmla="*/ 412883 h 3579176"/>
                <a:gd name="connsiteX6" fmla="*/ 1406759 w 1807676"/>
                <a:gd name="connsiteY6" fmla="*/ 235083 h 3579176"/>
                <a:gd name="connsiteX7" fmla="*/ 168509 w 1807676"/>
                <a:gd name="connsiteY7" fmla="*/ 235083 h 3579176"/>
                <a:gd name="connsiteX0" fmla="*/ 0 w 1639167"/>
                <a:gd name="connsiteY0" fmla="*/ 235083 h 3579176"/>
                <a:gd name="connsiteX1" fmla="*/ 6350 w 1639167"/>
                <a:gd name="connsiteY1" fmla="*/ 3321183 h 3579176"/>
                <a:gd name="connsiteX2" fmla="*/ 1511300 w 1639167"/>
                <a:gd name="connsiteY2" fmla="*/ 3295783 h 3579176"/>
                <a:gd name="connsiteX3" fmla="*/ 1549400 w 1639167"/>
                <a:gd name="connsiteY3" fmla="*/ 2368683 h 3579176"/>
                <a:gd name="connsiteX4" fmla="*/ 1447800 w 1639167"/>
                <a:gd name="connsiteY4" fmla="*/ 1149483 h 3579176"/>
                <a:gd name="connsiteX5" fmla="*/ 1301750 w 1639167"/>
                <a:gd name="connsiteY5" fmla="*/ 412883 h 3579176"/>
                <a:gd name="connsiteX6" fmla="*/ 1238250 w 1639167"/>
                <a:gd name="connsiteY6" fmla="*/ 235083 h 3579176"/>
                <a:gd name="connsiteX7" fmla="*/ 0 w 1639167"/>
                <a:gd name="connsiteY7" fmla="*/ 235083 h 3579176"/>
                <a:gd name="connsiteX0" fmla="*/ 0 w 1639167"/>
                <a:gd name="connsiteY0" fmla="*/ 235083 h 3321183"/>
                <a:gd name="connsiteX1" fmla="*/ 6350 w 1639167"/>
                <a:gd name="connsiteY1" fmla="*/ 3321183 h 3321183"/>
                <a:gd name="connsiteX2" fmla="*/ 1511300 w 1639167"/>
                <a:gd name="connsiteY2" fmla="*/ 3295783 h 3321183"/>
                <a:gd name="connsiteX3" fmla="*/ 1549400 w 1639167"/>
                <a:gd name="connsiteY3" fmla="*/ 2368683 h 3321183"/>
                <a:gd name="connsiteX4" fmla="*/ 1447800 w 1639167"/>
                <a:gd name="connsiteY4" fmla="*/ 1149483 h 3321183"/>
                <a:gd name="connsiteX5" fmla="*/ 1301750 w 1639167"/>
                <a:gd name="connsiteY5" fmla="*/ 412883 h 3321183"/>
                <a:gd name="connsiteX6" fmla="*/ 1238250 w 1639167"/>
                <a:gd name="connsiteY6" fmla="*/ 235083 h 3321183"/>
                <a:gd name="connsiteX7" fmla="*/ 0 w 1639167"/>
                <a:gd name="connsiteY7" fmla="*/ 235083 h 3321183"/>
                <a:gd name="connsiteX0" fmla="*/ 0 w 1639167"/>
                <a:gd name="connsiteY0" fmla="*/ 0 h 3086100"/>
                <a:gd name="connsiteX1" fmla="*/ 6350 w 1639167"/>
                <a:gd name="connsiteY1" fmla="*/ 3086100 h 3086100"/>
                <a:gd name="connsiteX2" fmla="*/ 1511300 w 1639167"/>
                <a:gd name="connsiteY2" fmla="*/ 3060700 h 3086100"/>
                <a:gd name="connsiteX3" fmla="*/ 1549400 w 1639167"/>
                <a:gd name="connsiteY3" fmla="*/ 2133600 h 3086100"/>
                <a:gd name="connsiteX4" fmla="*/ 1447800 w 1639167"/>
                <a:gd name="connsiteY4" fmla="*/ 914400 h 3086100"/>
                <a:gd name="connsiteX5" fmla="*/ 1301750 w 1639167"/>
                <a:gd name="connsiteY5" fmla="*/ 177800 h 3086100"/>
                <a:gd name="connsiteX6" fmla="*/ 1238250 w 1639167"/>
                <a:gd name="connsiteY6" fmla="*/ 0 h 3086100"/>
                <a:gd name="connsiteX7" fmla="*/ 0 w 1639167"/>
                <a:gd name="connsiteY7" fmla="*/ 0 h 3086100"/>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175699"/>
                <a:gd name="connsiteX1" fmla="*/ 6350 w 1561923"/>
                <a:gd name="connsiteY1" fmla="*/ 3086100 h 3175699"/>
                <a:gd name="connsiteX2" fmla="*/ 1511300 w 1561923"/>
                <a:gd name="connsiteY2" fmla="*/ 3060700 h 3175699"/>
                <a:gd name="connsiteX3" fmla="*/ 1549400 w 1561923"/>
                <a:gd name="connsiteY3" fmla="*/ 2133600 h 3175699"/>
                <a:gd name="connsiteX4" fmla="*/ 1447800 w 1561923"/>
                <a:gd name="connsiteY4" fmla="*/ 914400 h 3175699"/>
                <a:gd name="connsiteX5" fmla="*/ 1301750 w 1561923"/>
                <a:gd name="connsiteY5" fmla="*/ 177800 h 3175699"/>
                <a:gd name="connsiteX6" fmla="*/ 1238250 w 1561923"/>
                <a:gd name="connsiteY6" fmla="*/ 0 h 3175699"/>
                <a:gd name="connsiteX7" fmla="*/ 0 w 1561923"/>
                <a:gd name="connsiteY7" fmla="*/ 0 h 3175699"/>
                <a:gd name="connsiteX0" fmla="*/ 0 w 1561923"/>
                <a:gd name="connsiteY0" fmla="*/ 0 h 3086100"/>
                <a:gd name="connsiteX1" fmla="*/ 6350 w 1561923"/>
                <a:gd name="connsiteY1" fmla="*/ 3086100 h 3086100"/>
                <a:gd name="connsiteX2" fmla="*/ 1511300 w 1561923"/>
                <a:gd name="connsiteY2" fmla="*/ 3060700 h 3086100"/>
                <a:gd name="connsiteX3" fmla="*/ 1549400 w 1561923"/>
                <a:gd name="connsiteY3" fmla="*/ 2133600 h 3086100"/>
                <a:gd name="connsiteX4" fmla="*/ 1447800 w 1561923"/>
                <a:gd name="connsiteY4" fmla="*/ 914400 h 3086100"/>
                <a:gd name="connsiteX5" fmla="*/ 1301750 w 1561923"/>
                <a:gd name="connsiteY5" fmla="*/ 177800 h 3086100"/>
                <a:gd name="connsiteX6" fmla="*/ 1238250 w 1561923"/>
                <a:gd name="connsiteY6" fmla="*/ 0 h 3086100"/>
                <a:gd name="connsiteX7" fmla="*/ 0 w 1561923"/>
                <a:gd name="connsiteY7"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1923" h="3086100">
                  <a:moveTo>
                    <a:pt x="0" y="0"/>
                  </a:moveTo>
                  <a:cubicBezTo>
                    <a:pt x="2117" y="1028700"/>
                    <a:pt x="4233" y="2057400"/>
                    <a:pt x="6350" y="3086100"/>
                  </a:cubicBezTo>
                  <a:lnTo>
                    <a:pt x="1511300" y="3060700"/>
                  </a:lnTo>
                  <a:cubicBezTo>
                    <a:pt x="1584325" y="2813050"/>
                    <a:pt x="1559983" y="2491317"/>
                    <a:pt x="1549400" y="2133600"/>
                  </a:cubicBezTo>
                  <a:cubicBezTo>
                    <a:pt x="1538817" y="1775883"/>
                    <a:pt x="1470025" y="1278467"/>
                    <a:pt x="1447800" y="914400"/>
                  </a:cubicBezTo>
                  <a:cubicBezTo>
                    <a:pt x="1425575" y="550333"/>
                    <a:pt x="1336675" y="330200"/>
                    <a:pt x="1301750" y="177800"/>
                  </a:cubicBezTo>
                  <a:cubicBezTo>
                    <a:pt x="1266825" y="25400"/>
                    <a:pt x="1456267" y="28575"/>
                    <a:pt x="1238250" y="0"/>
                  </a:cubicBezTo>
                  <a:lnTo>
                    <a:pt x="0" y="0"/>
                  </a:lnTo>
                  <a:close/>
                </a:path>
              </a:pathLst>
            </a:custGeom>
            <a:solidFill>
              <a:srgbClr val="92D05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2" name="Freeform 81"/>
            <p:cNvSpPr>
              <a:spLocks/>
            </p:cNvSpPr>
            <p:nvPr/>
          </p:nvSpPr>
          <p:spPr bwMode="auto">
            <a:xfrm>
              <a:off x="7197783" y="949961"/>
              <a:ext cx="1609343" cy="3409762"/>
            </a:xfrm>
            <a:custGeom>
              <a:avLst/>
              <a:gdLst>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10000 w 10000"/>
                <a:gd name="connsiteY9" fmla="*/ 10000 h 10000"/>
                <a:gd name="connsiteX10" fmla="*/ 10000 w 10000"/>
                <a:gd name="connsiteY10" fmla="*/ 0 h 10000"/>
                <a:gd name="connsiteX11" fmla="*/ 0 w 10000"/>
                <a:gd name="connsiteY11" fmla="*/ 23 h 10000"/>
                <a:gd name="connsiteX0" fmla="*/ 0 w 10000"/>
                <a:gd name="connsiteY0" fmla="*/ 23 h 10000"/>
                <a:gd name="connsiteX1" fmla="*/ 2170 w 10000"/>
                <a:gd name="connsiteY1" fmla="*/ 1736 h 10000"/>
                <a:gd name="connsiteX2" fmla="*/ 2752 w 10000"/>
                <a:gd name="connsiteY2" fmla="*/ 2405 h 10000"/>
                <a:gd name="connsiteX3" fmla="*/ 2682 w 10000"/>
                <a:gd name="connsiteY3" fmla="*/ 2804 h 10000"/>
                <a:gd name="connsiteX4" fmla="*/ 3689 w 10000"/>
                <a:gd name="connsiteY4" fmla="*/ 3473 h 10000"/>
                <a:gd name="connsiteX5" fmla="*/ 4852 w 10000"/>
                <a:gd name="connsiteY5" fmla="*/ 5314 h 10000"/>
                <a:gd name="connsiteX6" fmla="*/ 5622 w 10000"/>
                <a:gd name="connsiteY6" fmla="*/ 6091 h 10000"/>
                <a:gd name="connsiteX7" fmla="*/ 7604 w 10000"/>
                <a:gd name="connsiteY7" fmla="*/ 8953 h 10000"/>
                <a:gd name="connsiteX8" fmla="*/ 8186 w 10000"/>
                <a:gd name="connsiteY8" fmla="*/ 10000 h 10000"/>
                <a:gd name="connsiteX9" fmla="*/ 9961 w 10000"/>
                <a:gd name="connsiteY9" fmla="*/ 6082 h 10000"/>
                <a:gd name="connsiteX10" fmla="*/ 10000 w 10000"/>
                <a:gd name="connsiteY10" fmla="*/ 0 h 10000"/>
                <a:gd name="connsiteX11" fmla="*/ 0 w 10000"/>
                <a:gd name="connsiteY11" fmla="*/ 23 h 10000"/>
                <a:gd name="connsiteX0" fmla="*/ 0 w 10000"/>
                <a:gd name="connsiteY0" fmla="*/ 23 h 8953"/>
                <a:gd name="connsiteX1" fmla="*/ 2170 w 10000"/>
                <a:gd name="connsiteY1" fmla="*/ 1736 h 8953"/>
                <a:gd name="connsiteX2" fmla="*/ 2752 w 10000"/>
                <a:gd name="connsiteY2" fmla="*/ 2405 h 8953"/>
                <a:gd name="connsiteX3" fmla="*/ 2682 w 10000"/>
                <a:gd name="connsiteY3" fmla="*/ 2804 h 8953"/>
                <a:gd name="connsiteX4" fmla="*/ 3689 w 10000"/>
                <a:gd name="connsiteY4" fmla="*/ 3473 h 8953"/>
                <a:gd name="connsiteX5" fmla="*/ 4852 w 10000"/>
                <a:gd name="connsiteY5" fmla="*/ 5314 h 8953"/>
                <a:gd name="connsiteX6" fmla="*/ 5622 w 10000"/>
                <a:gd name="connsiteY6" fmla="*/ 6091 h 8953"/>
                <a:gd name="connsiteX7" fmla="*/ 7604 w 10000"/>
                <a:gd name="connsiteY7" fmla="*/ 8953 h 8953"/>
                <a:gd name="connsiteX8" fmla="*/ 9961 w 10000"/>
                <a:gd name="connsiteY8" fmla="*/ 6082 h 8953"/>
                <a:gd name="connsiteX9" fmla="*/ 10000 w 10000"/>
                <a:gd name="connsiteY9" fmla="*/ 0 h 8953"/>
                <a:gd name="connsiteX10" fmla="*/ 0 w 10000"/>
                <a:gd name="connsiteY10" fmla="*/ 23 h 8953"/>
                <a:gd name="connsiteX0" fmla="*/ 0 w 10000"/>
                <a:gd name="connsiteY0" fmla="*/ 26 h 6803"/>
                <a:gd name="connsiteX1" fmla="*/ 2170 w 10000"/>
                <a:gd name="connsiteY1" fmla="*/ 1939 h 6803"/>
                <a:gd name="connsiteX2" fmla="*/ 2752 w 10000"/>
                <a:gd name="connsiteY2" fmla="*/ 2686 h 6803"/>
                <a:gd name="connsiteX3" fmla="*/ 2682 w 10000"/>
                <a:gd name="connsiteY3" fmla="*/ 3132 h 6803"/>
                <a:gd name="connsiteX4" fmla="*/ 3689 w 10000"/>
                <a:gd name="connsiteY4" fmla="*/ 3879 h 6803"/>
                <a:gd name="connsiteX5" fmla="*/ 4852 w 10000"/>
                <a:gd name="connsiteY5" fmla="*/ 5935 h 6803"/>
                <a:gd name="connsiteX6" fmla="*/ 5622 w 10000"/>
                <a:gd name="connsiteY6" fmla="*/ 6803 h 6803"/>
                <a:gd name="connsiteX7" fmla="*/ 9961 w 10000"/>
                <a:gd name="connsiteY7" fmla="*/ 6793 h 6803"/>
                <a:gd name="connsiteX8" fmla="*/ 10000 w 10000"/>
                <a:gd name="connsiteY8" fmla="*/ 0 h 6803"/>
                <a:gd name="connsiteX9" fmla="*/ 0 w 10000"/>
                <a:gd name="connsiteY9" fmla="*/ 26 h 6803"/>
                <a:gd name="connsiteX0" fmla="*/ 0 w 10000"/>
                <a:gd name="connsiteY0" fmla="*/ 38 h 10041"/>
                <a:gd name="connsiteX1" fmla="*/ 2170 w 10000"/>
                <a:gd name="connsiteY1" fmla="*/ 2850 h 10041"/>
                <a:gd name="connsiteX2" fmla="*/ 2752 w 10000"/>
                <a:gd name="connsiteY2" fmla="*/ 3948 h 10041"/>
                <a:gd name="connsiteX3" fmla="*/ 2682 w 10000"/>
                <a:gd name="connsiteY3" fmla="*/ 4604 h 10041"/>
                <a:gd name="connsiteX4" fmla="*/ 3689 w 10000"/>
                <a:gd name="connsiteY4" fmla="*/ 5702 h 10041"/>
                <a:gd name="connsiteX5" fmla="*/ 4852 w 10000"/>
                <a:gd name="connsiteY5" fmla="*/ 8724 h 10041"/>
                <a:gd name="connsiteX6" fmla="*/ 5622 w 10000"/>
                <a:gd name="connsiteY6" fmla="*/ 10000 h 10041"/>
                <a:gd name="connsiteX7" fmla="*/ 9922 w 10000"/>
                <a:gd name="connsiteY7" fmla="*/ 10041 h 10041"/>
                <a:gd name="connsiteX8" fmla="*/ 10000 w 10000"/>
                <a:gd name="connsiteY8" fmla="*/ 0 h 10041"/>
                <a:gd name="connsiteX9" fmla="*/ 0 w 10000"/>
                <a:gd name="connsiteY9" fmla="*/ 38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0" y="38"/>
                  </a:moveTo>
                  <a:lnTo>
                    <a:pt x="2170" y="2850"/>
                  </a:lnTo>
                  <a:lnTo>
                    <a:pt x="2752" y="3948"/>
                  </a:lnTo>
                  <a:cubicBezTo>
                    <a:pt x="2729" y="4167"/>
                    <a:pt x="2705" y="4385"/>
                    <a:pt x="2682" y="4604"/>
                  </a:cubicBezTo>
                  <a:lnTo>
                    <a:pt x="3689" y="5702"/>
                  </a:lnTo>
                  <a:lnTo>
                    <a:pt x="4852" y="8724"/>
                  </a:lnTo>
                  <a:lnTo>
                    <a:pt x="5622" y="10000"/>
                  </a:lnTo>
                  <a:lnTo>
                    <a:pt x="9922" y="10041"/>
                  </a:lnTo>
                  <a:cubicBezTo>
                    <a:pt x="9935" y="6713"/>
                    <a:pt x="9987" y="3328"/>
                    <a:pt x="10000" y="0"/>
                  </a:cubicBezTo>
                  <a:lnTo>
                    <a:pt x="0" y="38"/>
                  </a:lnTo>
                  <a:close/>
                </a:path>
              </a:pathLst>
            </a:custGeom>
            <a:solidFill>
              <a:srgbClr val="CCECFF"/>
            </a:solidFill>
            <a:ln w="9525" cap="flat" cmpd="sng">
              <a:noFill/>
              <a:prstDash val="solid"/>
              <a:round/>
              <a:headEnd/>
              <a:tailEnd/>
            </a:ln>
            <a:effectLst/>
          </p:spPr>
          <p:txBody>
            <a:bodyPr anchor="ctr"/>
            <a:lstStyle/>
            <a:p>
              <a:pPr>
                <a:defRPr/>
              </a:pPr>
              <a:endParaRPr lang="en-GB" sz="1600">
                <a:latin typeface="Calibri" pitchFamily="34" charset="0"/>
              </a:endParaRPr>
            </a:p>
          </p:txBody>
        </p:sp>
        <p:sp>
          <p:nvSpPr>
            <p:cNvPr id="173" name="Freeform 82"/>
            <p:cNvSpPr>
              <a:spLocks/>
            </p:cNvSpPr>
            <p:nvPr/>
          </p:nvSpPr>
          <p:spPr bwMode="auto">
            <a:xfrm>
              <a:off x="7104183" y="962532"/>
              <a:ext cx="995181" cy="3390673"/>
            </a:xfrm>
            <a:custGeom>
              <a:avLst/>
              <a:gdLst>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188 w 10000"/>
                <a:gd name="connsiteY17" fmla="*/ 6303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574 w 10000"/>
                <a:gd name="connsiteY10" fmla="*/ 7458 h 10000"/>
                <a:gd name="connsiteX11" fmla="*/ 2564 w 10000"/>
                <a:gd name="connsiteY11" fmla="*/ 8110 h 10000"/>
                <a:gd name="connsiteX12" fmla="*/ 5535 w 10000"/>
                <a:gd name="connsiteY12" fmla="*/ 8804 h 10000"/>
                <a:gd name="connsiteX13" fmla="*/ 7931 w 10000"/>
                <a:gd name="connsiteY13" fmla="*/ 9288 h 10000"/>
                <a:gd name="connsiteX14" fmla="*/ 8931 w 10000"/>
                <a:gd name="connsiteY14" fmla="*/ 10000 h 10000"/>
                <a:gd name="connsiteX15" fmla="*/ 10000 w 10000"/>
                <a:gd name="connsiteY15" fmla="*/ 10000 h 10000"/>
                <a:gd name="connsiteX16" fmla="*/ 9337 w 10000"/>
                <a:gd name="connsiteY16" fmla="*/ 9013 h 10000"/>
                <a:gd name="connsiteX17" fmla="*/ 7053 w 10000"/>
                <a:gd name="connsiteY17" fmla="*/ 6109 h 10000"/>
                <a:gd name="connsiteX18" fmla="*/ 5703 w 10000"/>
                <a:gd name="connsiteY18" fmla="*/ 4684 h 10000"/>
                <a:gd name="connsiteX19" fmla="*/ 4624 w 10000"/>
                <a:gd name="connsiteY19" fmla="*/ 3108 h 10000"/>
                <a:gd name="connsiteX20" fmla="*/ 3881 w 10000"/>
                <a:gd name="connsiteY20" fmla="*/ 2751 h 10000"/>
                <a:gd name="connsiteX21" fmla="*/ 3723 w 10000"/>
                <a:gd name="connsiteY21" fmla="*/ 2122 h 10000"/>
                <a:gd name="connsiteX22" fmla="*/ 2069 w 10000"/>
                <a:gd name="connsiteY22" fmla="*/ 987 h 10000"/>
                <a:gd name="connsiteX23" fmla="*/ 663 w 10000"/>
                <a:gd name="connsiteY23"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2564 w 10000"/>
                <a:gd name="connsiteY10" fmla="*/ 8110 h 10000"/>
                <a:gd name="connsiteX11" fmla="*/ 5535 w 10000"/>
                <a:gd name="connsiteY11" fmla="*/ 8804 h 10000"/>
                <a:gd name="connsiteX12" fmla="*/ 7931 w 10000"/>
                <a:gd name="connsiteY12" fmla="*/ 9288 h 10000"/>
                <a:gd name="connsiteX13" fmla="*/ 8931 w 10000"/>
                <a:gd name="connsiteY13" fmla="*/ 10000 h 10000"/>
                <a:gd name="connsiteX14" fmla="*/ 10000 w 10000"/>
                <a:gd name="connsiteY14" fmla="*/ 10000 h 10000"/>
                <a:gd name="connsiteX15" fmla="*/ 9337 w 10000"/>
                <a:gd name="connsiteY15" fmla="*/ 9013 h 10000"/>
                <a:gd name="connsiteX16" fmla="*/ 7053 w 10000"/>
                <a:gd name="connsiteY16" fmla="*/ 6109 h 10000"/>
                <a:gd name="connsiteX17" fmla="*/ 5703 w 10000"/>
                <a:gd name="connsiteY17" fmla="*/ 4684 h 10000"/>
                <a:gd name="connsiteX18" fmla="*/ 4624 w 10000"/>
                <a:gd name="connsiteY18" fmla="*/ 3108 h 10000"/>
                <a:gd name="connsiteX19" fmla="*/ 3881 w 10000"/>
                <a:gd name="connsiteY19" fmla="*/ 2751 h 10000"/>
                <a:gd name="connsiteX20" fmla="*/ 3723 w 10000"/>
                <a:gd name="connsiteY20" fmla="*/ 2122 h 10000"/>
                <a:gd name="connsiteX21" fmla="*/ 2069 w 10000"/>
                <a:gd name="connsiteY21" fmla="*/ 987 h 10000"/>
                <a:gd name="connsiteX22" fmla="*/ 663 w 10000"/>
                <a:gd name="connsiteY22"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5535 w 10000"/>
                <a:gd name="connsiteY10" fmla="*/ 8804 h 10000"/>
                <a:gd name="connsiteX11" fmla="*/ 7931 w 10000"/>
                <a:gd name="connsiteY11" fmla="*/ 9288 h 10000"/>
                <a:gd name="connsiteX12" fmla="*/ 8931 w 10000"/>
                <a:gd name="connsiteY12" fmla="*/ 10000 h 10000"/>
                <a:gd name="connsiteX13" fmla="*/ 10000 w 10000"/>
                <a:gd name="connsiteY13" fmla="*/ 10000 h 10000"/>
                <a:gd name="connsiteX14" fmla="*/ 9337 w 10000"/>
                <a:gd name="connsiteY14" fmla="*/ 9013 h 10000"/>
                <a:gd name="connsiteX15" fmla="*/ 7053 w 10000"/>
                <a:gd name="connsiteY15" fmla="*/ 6109 h 10000"/>
                <a:gd name="connsiteX16" fmla="*/ 5703 w 10000"/>
                <a:gd name="connsiteY16" fmla="*/ 4684 h 10000"/>
                <a:gd name="connsiteX17" fmla="*/ 4624 w 10000"/>
                <a:gd name="connsiteY17" fmla="*/ 3108 h 10000"/>
                <a:gd name="connsiteX18" fmla="*/ 3881 w 10000"/>
                <a:gd name="connsiteY18" fmla="*/ 2751 h 10000"/>
                <a:gd name="connsiteX19" fmla="*/ 3723 w 10000"/>
                <a:gd name="connsiteY19" fmla="*/ 2122 h 10000"/>
                <a:gd name="connsiteX20" fmla="*/ 2069 w 10000"/>
                <a:gd name="connsiteY20" fmla="*/ 987 h 10000"/>
                <a:gd name="connsiteX21" fmla="*/ 663 w 10000"/>
                <a:gd name="connsiteY21"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7931 w 10000"/>
                <a:gd name="connsiteY10" fmla="*/ 9288 h 10000"/>
                <a:gd name="connsiteX11" fmla="*/ 8931 w 10000"/>
                <a:gd name="connsiteY11" fmla="*/ 10000 h 10000"/>
                <a:gd name="connsiteX12" fmla="*/ 10000 w 10000"/>
                <a:gd name="connsiteY12" fmla="*/ 10000 h 10000"/>
                <a:gd name="connsiteX13" fmla="*/ 9337 w 10000"/>
                <a:gd name="connsiteY13" fmla="*/ 9013 h 10000"/>
                <a:gd name="connsiteX14" fmla="*/ 7053 w 10000"/>
                <a:gd name="connsiteY14" fmla="*/ 6109 h 10000"/>
                <a:gd name="connsiteX15" fmla="*/ 5703 w 10000"/>
                <a:gd name="connsiteY15" fmla="*/ 4684 h 10000"/>
                <a:gd name="connsiteX16" fmla="*/ 4624 w 10000"/>
                <a:gd name="connsiteY16" fmla="*/ 3108 h 10000"/>
                <a:gd name="connsiteX17" fmla="*/ 3881 w 10000"/>
                <a:gd name="connsiteY17" fmla="*/ 2751 h 10000"/>
                <a:gd name="connsiteX18" fmla="*/ 3723 w 10000"/>
                <a:gd name="connsiteY18" fmla="*/ 2122 h 10000"/>
                <a:gd name="connsiteX19" fmla="*/ 2069 w 10000"/>
                <a:gd name="connsiteY19" fmla="*/ 987 h 10000"/>
                <a:gd name="connsiteX20" fmla="*/ 663 w 10000"/>
                <a:gd name="connsiteY20"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8931 w 10000"/>
                <a:gd name="connsiteY10" fmla="*/ 10000 h 10000"/>
                <a:gd name="connsiteX11" fmla="*/ 10000 w 10000"/>
                <a:gd name="connsiteY11" fmla="*/ 10000 h 10000"/>
                <a:gd name="connsiteX12" fmla="*/ 9337 w 10000"/>
                <a:gd name="connsiteY12" fmla="*/ 9013 h 10000"/>
                <a:gd name="connsiteX13" fmla="*/ 7053 w 10000"/>
                <a:gd name="connsiteY13" fmla="*/ 6109 h 10000"/>
                <a:gd name="connsiteX14" fmla="*/ 5703 w 10000"/>
                <a:gd name="connsiteY14" fmla="*/ 4684 h 10000"/>
                <a:gd name="connsiteX15" fmla="*/ 4624 w 10000"/>
                <a:gd name="connsiteY15" fmla="*/ 3108 h 10000"/>
                <a:gd name="connsiteX16" fmla="*/ 3881 w 10000"/>
                <a:gd name="connsiteY16" fmla="*/ 2751 h 10000"/>
                <a:gd name="connsiteX17" fmla="*/ 3723 w 10000"/>
                <a:gd name="connsiteY17" fmla="*/ 2122 h 10000"/>
                <a:gd name="connsiteX18" fmla="*/ 2069 w 10000"/>
                <a:gd name="connsiteY18" fmla="*/ 987 h 10000"/>
                <a:gd name="connsiteX19" fmla="*/ 663 w 10000"/>
                <a:gd name="connsiteY19" fmla="*/ 20 h 10000"/>
                <a:gd name="connsiteX0" fmla="*/ 663 w 10000"/>
                <a:gd name="connsiteY0" fmla="*/ 20 h 10000"/>
                <a:gd name="connsiteX1" fmla="*/ 0 w 10000"/>
                <a:gd name="connsiteY1" fmla="*/ 0 h 10000"/>
                <a:gd name="connsiteX2" fmla="*/ 663 w 10000"/>
                <a:gd name="connsiteY2" fmla="*/ 589 h 10000"/>
                <a:gd name="connsiteX3" fmla="*/ 1485 w 10000"/>
                <a:gd name="connsiteY3" fmla="*/ 1847 h 10000"/>
                <a:gd name="connsiteX4" fmla="*/ 2069 w 10000"/>
                <a:gd name="connsiteY4" fmla="*/ 3446 h 10000"/>
                <a:gd name="connsiteX5" fmla="*/ 2396 w 10000"/>
                <a:gd name="connsiteY5" fmla="*/ 4810 h 10000"/>
                <a:gd name="connsiteX6" fmla="*/ 2149 w 10000"/>
                <a:gd name="connsiteY6" fmla="*/ 5359 h 10000"/>
                <a:gd name="connsiteX7" fmla="*/ 1901 w 10000"/>
                <a:gd name="connsiteY7" fmla="*/ 5505 h 10000"/>
                <a:gd name="connsiteX8" fmla="*/ 168 w 10000"/>
                <a:gd name="connsiteY8" fmla="*/ 5547 h 10000"/>
                <a:gd name="connsiteX9" fmla="*/ 281 w 10000"/>
                <a:gd name="connsiteY9" fmla="*/ 6100 h 10000"/>
                <a:gd name="connsiteX10" fmla="*/ 10000 w 10000"/>
                <a:gd name="connsiteY10" fmla="*/ 10000 h 10000"/>
                <a:gd name="connsiteX11" fmla="*/ 9337 w 10000"/>
                <a:gd name="connsiteY11" fmla="*/ 9013 h 10000"/>
                <a:gd name="connsiteX12" fmla="*/ 7053 w 10000"/>
                <a:gd name="connsiteY12" fmla="*/ 6109 h 10000"/>
                <a:gd name="connsiteX13" fmla="*/ 5703 w 10000"/>
                <a:gd name="connsiteY13" fmla="*/ 4684 h 10000"/>
                <a:gd name="connsiteX14" fmla="*/ 4624 w 10000"/>
                <a:gd name="connsiteY14" fmla="*/ 3108 h 10000"/>
                <a:gd name="connsiteX15" fmla="*/ 3881 w 10000"/>
                <a:gd name="connsiteY15" fmla="*/ 2751 h 10000"/>
                <a:gd name="connsiteX16" fmla="*/ 3723 w 10000"/>
                <a:gd name="connsiteY16" fmla="*/ 2122 h 10000"/>
                <a:gd name="connsiteX17" fmla="*/ 2069 w 10000"/>
                <a:gd name="connsiteY17" fmla="*/ 987 h 10000"/>
                <a:gd name="connsiteX18" fmla="*/ 663 w 10000"/>
                <a:gd name="connsiteY18" fmla="*/ 20 h 10000"/>
                <a:gd name="connsiteX0" fmla="*/ 663 w 9337"/>
                <a:gd name="connsiteY0" fmla="*/ 20 h 9013"/>
                <a:gd name="connsiteX1" fmla="*/ 0 w 9337"/>
                <a:gd name="connsiteY1" fmla="*/ 0 h 9013"/>
                <a:gd name="connsiteX2" fmla="*/ 663 w 9337"/>
                <a:gd name="connsiteY2" fmla="*/ 589 h 9013"/>
                <a:gd name="connsiteX3" fmla="*/ 1485 w 9337"/>
                <a:gd name="connsiteY3" fmla="*/ 1847 h 9013"/>
                <a:gd name="connsiteX4" fmla="*/ 2069 w 9337"/>
                <a:gd name="connsiteY4" fmla="*/ 3446 h 9013"/>
                <a:gd name="connsiteX5" fmla="*/ 2396 w 9337"/>
                <a:gd name="connsiteY5" fmla="*/ 4810 h 9013"/>
                <a:gd name="connsiteX6" fmla="*/ 2149 w 9337"/>
                <a:gd name="connsiteY6" fmla="*/ 5359 h 9013"/>
                <a:gd name="connsiteX7" fmla="*/ 1901 w 9337"/>
                <a:gd name="connsiteY7" fmla="*/ 5505 h 9013"/>
                <a:gd name="connsiteX8" fmla="*/ 168 w 9337"/>
                <a:gd name="connsiteY8" fmla="*/ 5547 h 9013"/>
                <a:gd name="connsiteX9" fmla="*/ 281 w 9337"/>
                <a:gd name="connsiteY9" fmla="*/ 6100 h 9013"/>
                <a:gd name="connsiteX10" fmla="*/ 9337 w 9337"/>
                <a:gd name="connsiteY10" fmla="*/ 9013 h 9013"/>
                <a:gd name="connsiteX11" fmla="*/ 7053 w 9337"/>
                <a:gd name="connsiteY11" fmla="*/ 6109 h 9013"/>
                <a:gd name="connsiteX12" fmla="*/ 5703 w 9337"/>
                <a:gd name="connsiteY12" fmla="*/ 4684 h 9013"/>
                <a:gd name="connsiteX13" fmla="*/ 4624 w 9337"/>
                <a:gd name="connsiteY13" fmla="*/ 3108 h 9013"/>
                <a:gd name="connsiteX14" fmla="*/ 3881 w 9337"/>
                <a:gd name="connsiteY14" fmla="*/ 2751 h 9013"/>
                <a:gd name="connsiteX15" fmla="*/ 3723 w 9337"/>
                <a:gd name="connsiteY15" fmla="*/ 2122 h 9013"/>
                <a:gd name="connsiteX16" fmla="*/ 2069 w 9337"/>
                <a:gd name="connsiteY16" fmla="*/ 987 h 9013"/>
                <a:gd name="connsiteX17" fmla="*/ 663 w 9337"/>
                <a:gd name="connsiteY17" fmla="*/ 20 h 9013"/>
                <a:gd name="connsiteX0" fmla="*/ 710 w 7554"/>
                <a:gd name="connsiteY0" fmla="*/ 22 h 6778"/>
                <a:gd name="connsiteX1" fmla="*/ 0 w 7554"/>
                <a:gd name="connsiteY1" fmla="*/ 0 h 6778"/>
                <a:gd name="connsiteX2" fmla="*/ 710 w 7554"/>
                <a:gd name="connsiteY2" fmla="*/ 654 h 6778"/>
                <a:gd name="connsiteX3" fmla="*/ 1590 w 7554"/>
                <a:gd name="connsiteY3" fmla="*/ 2049 h 6778"/>
                <a:gd name="connsiteX4" fmla="*/ 2216 w 7554"/>
                <a:gd name="connsiteY4" fmla="*/ 3823 h 6778"/>
                <a:gd name="connsiteX5" fmla="*/ 2566 w 7554"/>
                <a:gd name="connsiteY5" fmla="*/ 5337 h 6778"/>
                <a:gd name="connsiteX6" fmla="*/ 2302 w 7554"/>
                <a:gd name="connsiteY6" fmla="*/ 5946 h 6778"/>
                <a:gd name="connsiteX7" fmla="*/ 2036 w 7554"/>
                <a:gd name="connsiteY7" fmla="*/ 6108 h 6778"/>
                <a:gd name="connsiteX8" fmla="*/ 180 w 7554"/>
                <a:gd name="connsiteY8" fmla="*/ 6154 h 6778"/>
                <a:gd name="connsiteX9" fmla="*/ 301 w 7554"/>
                <a:gd name="connsiteY9" fmla="*/ 6768 h 6778"/>
                <a:gd name="connsiteX10" fmla="*/ 7554 w 7554"/>
                <a:gd name="connsiteY10" fmla="*/ 6778 h 6778"/>
                <a:gd name="connsiteX11" fmla="*/ 6108 w 7554"/>
                <a:gd name="connsiteY11" fmla="*/ 5197 h 6778"/>
                <a:gd name="connsiteX12" fmla="*/ 4952 w 7554"/>
                <a:gd name="connsiteY12" fmla="*/ 3448 h 6778"/>
                <a:gd name="connsiteX13" fmla="*/ 4157 w 7554"/>
                <a:gd name="connsiteY13" fmla="*/ 3052 h 6778"/>
                <a:gd name="connsiteX14" fmla="*/ 3987 w 7554"/>
                <a:gd name="connsiteY14" fmla="*/ 2354 h 6778"/>
                <a:gd name="connsiteX15" fmla="*/ 2216 w 7554"/>
                <a:gd name="connsiteY15" fmla="*/ 1095 h 6778"/>
                <a:gd name="connsiteX16" fmla="*/ 710 w 7554"/>
                <a:gd name="connsiteY16" fmla="*/ 22 h 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4" h="6778">
                  <a:moveTo>
                    <a:pt x="710" y="22"/>
                  </a:moveTo>
                  <a:lnTo>
                    <a:pt x="0" y="0"/>
                  </a:lnTo>
                  <a:lnTo>
                    <a:pt x="710" y="654"/>
                  </a:lnTo>
                  <a:lnTo>
                    <a:pt x="1590" y="2049"/>
                  </a:lnTo>
                  <a:lnTo>
                    <a:pt x="2216" y="3823"/>
                  </a:lnTo>
                  <a:lnTo>
                    <a:pt x="2566" y="5337"/>
                  </a:lnTo>
                  <a:lnTo>
                    <a:pt x="2302" y="5946"/>
                  </a:lnTo>
                  <a:lnTo>
                    <a:pt x="2036" y="6108"/>
                  </a:lnTo>
                  <a:lnTo>
                    <a:pt x="180" y="6154"/>
                  </a:lnTo>
                  <a:cubicBezTo>
                    <a:pt x="221" y="6359"/>
                    <a:pt x="260" y="6564"/>
                    <a:pt x="301" y="6768"/>
                  </a:cubicBezTo>
                  <a:lnTo>
                    <a:pt x="7554" y="6778"/>
                  </a:lnTo>
                  <a:lnTo>
                    <a:pt x="6108" y="5197"/>
                  </a:lnTo>
                  <a:lnTo>
                    <a:pt x="4952" y="3448"/>
                  </a:lnTo>
                  <a:lnTo>
                    <a:pt x="4157" y="3052"/>
                  </a:lnTo>
                  <a:cubicBezTo>
                    <a:pt x="4100" y="2819"/>
                    <a:pt x="4044" y="2587"/>
                    <a:pt x="3987" y="2354"/>
                  </a:cubicBezTo>
                  <a:lnTo>
                    <a:pt x="2216" y="1095"/>
                  </a:lnTo>
                  <a:lnTo>
                    <a:pt x="710" y="22"/>
                  </a:lnTo>
                  <a:close/>
                </a:path>
              </a:pathLst>
            </a:custGeom>
            <a:solidFill>
              <a:srgbClr val="FFCCFF"/>
            </a:solidFill>
            <a:ln w="9525" cap="flat" cmpd="sng">
              <a:noFill/>
              <a:prstDash val="solid"/>
              <a:round/>
              <a:headEnd/>
              <a:tailEnd/>
            </a:ln>
            <a:effectLst/>
          </p:spPr>
          <p:txBody>
            <a:bodyPr anchor="ctr"/>
            <a:lstStyle/>
            <a:p>
              <a:pPr>
                <a:defRPr/>
              </a:pPr>
              <a:endParaRPr lang="en-GB" sz="1600">
                <a:latin typeface="Calibri" pitchFamily="34" charset="0"/>
              </a:endParaRPr>
            </a:p>
          </p:txBody>
        </p:sp>
        <p:grpSp>
          <p:nvGrpSpPr>
            <p:cNvPr id="174" name="Group 83"/>
            <p:cNvGrpSpPr>
              <a:grpSpLocks/>
            </p:cNvGrpSpPr>
            <p:nvPr/>
          </p:nvGrpSpPr>
          <p:grpSpPr bwMode="auto">
            <a:xfrm>
              <a:off x="7185208" y="951357"/>
              <a:ext cx="910843" cy="3404489"/>
              <a:chOff x="4065" y="276"/>
              <a:chExt cx="652" cy="2437"/>
            </a:xfrm>
          </p:grpSpPr>
          <p:sp>
            <p:nvSpPr>
              <p:cNvPr id="220" name="Freeform 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1" name="Freeform 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22" name="Freeform 86"/>
              <p:cNvSpPr>
                <a:spLocks/>
              </p:cNvSpPr>
              <p:nvPr/>
            </p:nvSpPr>
            <p:spPr bwMode="auto">
              <a:xfrm>
                <a:off x="4642" y="2396"/>
                <a:ext cx="75" cy="317"/>
              </a:xfrm>
              <a:custGeom>
                <a:avLst/>
                <a:gdLst>
                  <a:gd name="connsiteX0" fmla="*/ 0 w 10000"/>
                  <a:gd name="connsiteY0" fmla="*/ 0 h 10000"/>
                  <a:gd name="connsiteX1" fmla="*/ 1992 w 10000"/>
                  <a:gd name="connsiteY1" fmla="*/ 1688 h 10000"/>
                  <a:gd name="connsiteX2" fmla="*/ 7553 w 10000"/>
                  <a:gd name="connsiteY2" fmla="*/ 7290 h 10000"/>
                  <a:gd name="connsiteX3" fmla="*/ 10000 w 10000"/>
                  <a:gd name="connsiteY3" fmla="*/ 10000 h 10000"/>
                  <a:gd name="connsiteX0" fmla="*/ 0 w 7553"/>
                  <a:gd name="connsiteY0" fmla="*/ 0 h 7290"/>
                  <a:gd name="connsiteX1" fmla="*/ 1992 w 7553"/>
                  <a:gd name="connsiteY1" fmla="*/ 1688 h 7290"/>
                  <a:gd name="connsiteX2" fmla="*/ 7553 w 7553"/>
                  <a:gd name="connsiteY2" fmla="*/ 7290 h 7290"/>
                  <a:gd name="connsiteX0" fmla="*/ 0 w 2637"/>
                  <a:gd name="connsiteY0" fmla="*/ 0 h 2316"/>
                  <a:gd name="connsiteX1" fmla="*/ 2637 w 2637"/>
                  <a:gd name="connsiteY1" fmla="*/ 2316 h 2316"/>
                </a:gdLst>
                <a:ahLst/>
                <a:cxnLst>
                  <a:cxn ang="0">
                    <a:pos x="connsiteX0" y="connsiteY0"/>
                  </a:cxn>
                  <a:cxn ang="0">
                    <a:pos x="connsiteX1" y="connsiteY1"/>
                  </a:cxn>
                </a:cxnLst>
                <a:rect l="l" t="t" r="r" b="b"/>
                <a:pathLst>
                  <a:path w="2637" h="2316">
                    <a:moveTo>
                      <a:pt x="0" y="0"/>
                    </a:moveTo>
                    <a:cubicBezTo>
                      <a:pt x="634" y="503"/>
                      <a:pt x="982" y="650"/>
                      <a:pt x="2637" y="2316"/>
                    </a:cubicBezTo>
                  </a:path>
                </a:pathLst>
              </a:custGeom>
              <a:noFill/>
              <a:ln w="28575"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grpSp>
        <p:sp>
          <p:nvSpPr>
            <p:cNvPr id="175" name="Freeform 87"/>
            <p:cNvSpPr>
              <a:spLocks/>
            </p:cNvSpPr>
            <p:nvPr/>
          </p:nvSpPr>
          <p:spPr bwMode="auto">
            <a:xfrm>
              <a:off x="7063671" y="2205863"/>
              <a:ext cx="569976" cy="287782"/>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6" name="Freeform 88"/>
            <p:cNvSpPr>
              <a:spLocks/>
            </p:cNvSpPr>
            <p:nvPr/>
          </p:nvSpPr>
          <p:spPr bwMode="auto">
            <a:xfrm>
              <a:off x="6745155" y="2717165"/>
              <a:ext cx="1232153" cy="1179068"/>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19050" cap="flat" cmpd="sng">
              <a:solidFill>
                <a:srgbClr val="FF0000"/>
              </a:solidFill>
              <a:prstDash val="dash"/>
              <a:round/>
              <a:headEnd/>
              <a:tailEnd/>
            </a:ln>
            <a:effectLst/>
          </p:spPr>
          <p:txBody>
            <a:bodyPr anchor="ctr"/>
            <a:lstStyle/>
            <a:p>
              <a:pPr>
                <a:defRPr/>
              </a:pPr>
              <a:endParaRPr lang="en-GB" sz="1600">
                <a:latin typeface="Calibri" pitchFamily="34" charset="0"/>
              </a:endParaRPr>
            </a:p>
          </p:txBody>
        </p:sp>
        <p:sp>
          <p:nvSpPr>
            <p:cNvPr id="177" name="Text Box 90"/>
            <p:cNvSpPr txBox="1">
              <a:spLocks noChangeArrowheads="1"/>
            </p:cNvSpPr>
            <p:nvPr/>
          </p:nvSpPr>
          <p:spPr bwMode="auto">
            <a:xfrm rot="3311809">
              <a:off x="5338774" y="2468551"/>
              <a:ext cx="2390265" cy="276999"/>
            </a:xfrm>
            <a:prstGeom prst="rect">
              <a:avLst/>
            </a:prstGeom>
            <a:noFill/>
            <a:ln w="9525" algn="ctr">
              <a:noFill/>
              <a:miter lim="800000"/>
              <a:headEnd/>
              <a:tailEnd/>
            </a:ln>
          </p:spPr>
          <p:txBody>
            <a:bodyPr wrap="square">
              <a:spAutoFit/>
            </a:bodyPr>
            <a:lstStyle/>
            <a:p>
              <a:r>
                <a:rPr lang="en-GB" sz="1200" dirty="0">
                  <a:solidFill>
                    <a:schemeClr val="accent2"/>
                  </a:solidFill>
                  <a:effectLst/>
                  <a:latin typeface="Calibri" pitchFamily="34" charset="0"/>
                </a:rPr>
                <a:t>Oceanic Intraplate Geotherm</a:t>
              </a:r>
            </a:p>
          </p:txBody>
        </p:sp>
        <p:sp>
          <p:nvSpPr>
            <p:cNvPr id="180" name="Text Box 94"/>
            <p:cNvSpPr txBox="1">
              <a:spLocks noChangeArrowheads="1"/>
            </p:cNvSpPr>
            <p:nvPr/>
          </p:nvSpPr>
          <p:spPr bwMode="auto">
            <a:xfrm>
              <a:off x="7020690" y="1940215"/>
              <a:ext cx="31931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t>
              </a:r>
            </a:p>
          </p:txBody>
        </p:sp>
        <p:sp>
          <p:nvSpPr>
            <p:cNvPr id="181" name="Text Box 95"/>
            <p:cNvSpPr txBox="1">
              <a:spLocks noChangeArrowheads="1"/>
            </p:cNvSpPr>
            <p:nvPr/>
          </p:nvSpPr>
          <p:spPr bwMode="auto">
            <a:xfrm>
              <a:off x="6962908" y="2566265"/>
              <a:ext cx="360996" cy="307777"/>
            </a:xfrm>
            <a:prstGeom prst="rect">
              <a:avLst/>
            </a:prstGeom>
            <a:noFill/>
            <a:ln w="9525" algn="ctr">
              <a:noFill/>
              <a:miter lim="800000"/>
              <a:headEnd/>
              <a:tailEnd/>
            </a:ln>
            <a:effectLst/>
          </p:spPr>
          <p:txBody>
            <a:bodyPr wrap="non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Sp</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82" name="Text Box 96"/>
            <p:cNvSpPr txBox="1">
              <a:spLocks noChangeArrowheads="1"/>
            </p:cNvSpPr>
            <p:nvPr/>
          </p:nvSpPr>
          <p:spPr bwMode="auto">
            <a:xfrm>
              <a:off x="6799456" y="2799563"/>
              <a:ext cx="359394"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Gt</a:t>
              </a:r>
            </a:p>
          </p:txBody>
        </p:sp>
        <p:sp>
          <p:nvSpPr>
            <p:cNvPr id="184" name="Text Box 99"/>
            <p:cNvSpPr txBox="1">
              <a:spLocks noChangeArrowheads="1"/>
            </p:cNvSpPr>
            <p:nvPr/>
          </p:nvSpPr>
          <p:spPr bwMode="auto">
            <a:xfrm>
              <a:off x="5853617" y="527685"/>
              <a:ext cx="2929760"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tx1"/>
                  </a:solidFill>
                  <a:effectLst>
                    <a:outerShdw blurRad="38100" dist="38100" dir="2700000" algn="tl">
                      <a:srgbClr val="FFFFFF"/>
                    </a:outerShdw>
                  </a:effectLst>
                  <a:latin typeface="Calibri" pitchFamily="34" charset="0"/>
                </a:rPr>
                <a:t>TEMPERATURE (°C)</a:t>
              </a:r>
            </a:p>
          </p:txBody>
        </p:sp>
        <p:sp>
          <p:nvSpPr>
            <p:cNvPr id="185" name="Text Box 100"/>
            <p:cNvSpPr txBox="1">
              <a:spLocks noChangeArrowheads="1"/>
            </p:cNvSpPr>
            <p:nvPr/>
          </p:nvSpPr>
          <p:spPr bwMode="auto">
            <a:xfrm>
              <a:off x="5632231" y="1842643"/>
              <a:ext cx="263214"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a:t>
              </a:r>
            </a:p>
          </p:txBody>
        </p:sp>
        <p:sp>
          <p:nvSpPr>
            <p:cNvPr id="186" name="Text Box 101"/>
            <p:cNvSpPr txBox="1">
              <a:spLocks noChangeArrowheads="1"/>
            </p:cNvSpPr>
            <p:nvPr/>
          </p:nvSpPr>
          <p:spPr bwMode="auto">
            <a:xfrm>
              <a:off x="6461752" y="716661"/>
              <a:ext cx="420308"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800</a:t>
              </a:r>
            </a:p>
          </p:txBody>
        </p:sp>
        <p:sp>
          <p:nvSpPr>
            <p:cNvPr id="187" name="Text Box 102"/>
            <p:cNvSpPr txBox="1">
              <a:spLocks noChangeArrowheads="1"/>
            </p:cNvSpPr>
            <p:nvPr/>
          </p:nvSpPr>
          <p:spPr bwMode="auto">
            <a:xfrm>
              <a:off x="7263315" y="716661"/>
              <a:ext cx="498856"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1200</a:t>
              </a:r>
            </a:p>
          </p:txBody>
        </p:sp>
        <p:sp>
          <p:nvSpPr>
            <p:cNvPr id="188" name="Text Box 103"/>
            <p:cNvSpPr txBox="1">
              <a:spLocks noChangeArrowheads="1"/>
            </p:cNvSpPr>
            <p:nvPr/>
          </p:nvSpPr>
          <p:spPr bwMode="auto">
            <a:xfrm>
              <a:off x="8101515" y="716661"/>
              <a:ext cx="498856"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1600</a:t>
              </a:r>
            </a:p>
          </p:txBody>
        </p:sp>
        <p:sp>
          <p:nvSpPr>
            <p:cNvPr id="189" name="Line 105"/>
            <p:cNvSpPr>
              <a:spLocks noChangeShapeType="1"/>
            </p:cNvSpPr>
            <p:nvPr/>
          </p:nvSpPr>
          <p:spPr bwMode="auto">
            <a:xfrm>
              <a:off x="6254809"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0" name="Line 106"/>
            <p:cNvSpPr>
              <a:spLocks noChangeShapeType="1"/>
            </p:cNvSpPr>
            <p:nvPr/>
          </p:nvSpPr>
          <p:spPr bwMode="auto">
            <a:xfrm>
              <a:off x="668229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1" name="Line 107"/>
            <p:cNvSpPr>
              <a:spLocks noChangeShapeType="1"/>
            </p:cNvSpPr>
            <p:nvPr/>
          </p:nvSpPr>
          <p:spPr bwMode="auto">
            <a:xfrm>
              <a:off x="7105581"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2" name="Line 108"/>
            <p:cNvSpPr>
              <a:spLocks noChangeShapeType="1"/>
            </p:cNvSpPr>
            <p:nvPr/>
          </p:nvSpPr>
          <p:spPr bwMode="auto">
            <a:xfrm>
              <a:off x="7541445"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3" name="Line 109"/>
            <p:cNvSpPr>
              <a:spLocks noChangeShapeType="1"/>
            </p:cNvSpPr>
            <p:nvPr/>
          </p:nvSpPr>
          <p:spPr bwMode="auto">
            <a:xfrm>
              <a:off x="7943780"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4" name="Line 110"/>
            <p:cNvSpPr>
              <a:spLocks noChangeShapeType="1"/>
            </p:cNvSpPr>
            <p:nvPr/>
          </p:nvSpPr>
          <p:spPr bwMode="auto">
            <a:xfrm>
              <a:off x="8367072" y="955549"/>
              <a:ext cx="0" cy="121539"/>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5" name="Line 111"/>
            <p:cNvSpPr>
              <a:spLocks noChangeShapeType="1"/>
            </p:cNvSpPr>
            <p:nvPr/>
          </p:nvSpPr>
          <p:spPr bwMode="auto">
            <a:xfrm>
              <a:off x="8786172" y="944373"/>
              <a:ext cx="0" cy="142494"/>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196" name="Text Box 112"/>
            <p:cNvSpPr txBox="1">
              <a:spLocks noChangeArrowheads="1"/>
            </p:cNvSpPr>
            <p:nvPr/>
          </p:nvSpPr>
          <p:spPr bwMode="auto">
            <a:xfrm>
              <a:off x="7371079" y="3922776"/>
              <a:ext cx="681598"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Incipient</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7" name="Text Box 113"/>
            <p:cNvSpPr txBox="1">
              <a:spLocks noChangeArrowheads="1"/>
            </p:cNvSpPr>
            <p:nvPr/>
          </p:nvSpPr>
          <p:spPr bwMode="auto">
            <a:xfrm>
              <a:off x="8116492" y="3161411"/>
              <a:ext cx="625492" cy="430887"/>
            </a:xfrm>
            <a:prstGeom prst="rect">
              <a:avLst/>
            </a:prstGeom>
            <a:noFill/>
            <a:ln w="9525" algn="ctr">
              <a:noFill/>
              <a:miter lim="800000"/>
              <a:headEnd/>
              <a:tailEnd/>
            </a:ln>
            <a:effectLst/>
          </p:spPr>
          <p:txBody>
            <a:bodyPr wrap="none">
              <a:spAutoFit/>
            </a:bodyPr>
            <a:lstStyle/>
            <a:p>
              <a:pPr algn="ctr">
                <a:defRPr/>
              </a:pPr>
              <a:r>
                <a:rPr lang="en-GB" sz="1100">
                  <a:solidFill>
                    <a:schemeClr val="tx1"/>
                  </a:solidFill>
                  <a:effectLst>
                    <a:outerShdw blurRad="38100" dist="38100" dir="2700000" algn="tl">
                      <a:srgbClr val="FFFFFF"/>
                    </a:outerShdw>
                  </a:effectLst>
                  <a:latin typeface="Calibri" pitchFamily="34" charset="0"/>
                </a:rPr>
                <a:t>Major</a:t>
              </a:r>
            </a:p>
            <a:p>
              <a:pPr algn="ctr">
                <a:defRPr/>
              </a:pPr>
              <a:r>
                <a:rPr lang="en-GB" sz="1100">
                  <a:solidFill>
                    <a:schemeClr val="tx1"/>
                  </a:solidFill>
                  <a:effectLst>
                    <a:outerShdw blurRad="38100" dist="38100" dir="2700000" algn="tl">
                      <a:srgbClr val="FFFFFF"/>
                    </a:outerShdw>
                  </a:effectLst>
                  <a:latin typeface="Calibri" pitchFamily="34" charset="0"/>
                </a:rPr>
                <a:t>Melting</a:t>
              </a:r>
            </a:p>
          </p:txBody>
        </p:sp>
        <p:sp>
          <p:nvSpPr>
            <p:cNvPr id="198" name="Text Box 114"/>
            <p:cNvSpPr txBox="1">
              <a:spLocks noChangeArrowheads="1"/>
            </p:cNvSpPr>
            <p:nvPr/>
          </p:nvSpPr>
          <p:spPr bwMode="auto">
            <a:xfrm>
              <a:off x="5632231" y="2882011"/>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2</a:t>
              </a:r>
            </a:p>
          </p:txBody>
        </p:sp>
        <p:sp>
          <p:nvSpPr>
            <p:cNvPr id="199" name="Text Box 115"/>
            <p:cNvSpPr txBox="1">
              <a:spLocks noChangeArrowheads="1"/>
            </p:cNvSpPr>
            <p:nvPr/>
          </p:nvSpPr>
          <p:spPr bwMode="auto">
            <a:xfrm>
              <a:off x="5632231" y="3933952"/>
              <a:ext cx="263214"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3</a:t>
              </a:r>
            </a:p>
          </p:txBody>
        </p:sp>
        <p:sp>
          <p:nvSpPr>
            <p:cNvPr id="200" name="Text Box 118"/>
            <p:cNvSpPr txBox="1">
              <a:spLocks noChangeArrowheads="1"/>
            </p:cNvSpPr>
            <p:nvPr/>
          </p:nvSpPr>
          <p:spPr bwMode="auto">
            <a:xfrm rot="16200000">
              <a:off x="4896370" y="2262767"/>
              <a:ext cx="1365309"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PRESSURE (GPa)</a:t>
              </a:r>
            </a:p>
          </p:txBody>
        </p:sp>
        <p:sp>
          <p:nvSpPr>
            <p:cNvPr id="201" name="Line 120"/>
            <p:cNvSpPr>
              <a:spLocks noChangeShapeType="1"/>
            </p:cNvSpPr>
            <p:nvPr/>
          </p:nvSpPr>
          <p:spPr bwMode="auto">
            <a:xfrm flipV="1">
              <a:off x="5869918" y="199910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2" name="Line 121"/>
            <p:cNvSpPr>
              <a:spLocks noChangeShapeType="1"/>
            </p:cNvSpPr>
            <p:nvPr/>
          </p:nvSpPr>
          <p:spPr bwMode="auto">
            <a:xfrm flipV="1">
              <a:off x="5869918" y="302590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3" name="Line 122"/>
            <p:cNvSpPr>
              <a:spLocks noChangeShapeType="1"/>
            </p:cNvSpPr>
            <p:nvPr/>
          </p:nvSpPr>
          <p:spPr bwMode="auto">
            <a:xfrm flipV="1">
              <a:off x="5869918" y="4073652"/>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4" name="Text Box 125"/>
            <p:cNvSpPr txBox="1">
              <a:spLocks noChangeArrowheads="1"/>
            </p:cNvSpPr>
            <p:nvPr/>
          </p:nvSpPr>
          <p:spPr bwMode="auto">
            <a:xfrm rot="5400000">
              <a:off x="8417857" y="2226168"/>
              <a:ext cx="1049518" cy="307777"/>
            </a:xfrm>
            <a:prstGeom prst="rect">
              <a:avLst/>
            </a:prstGeom>
            <a:noFill/>
            <a:ln w="9525" algn="ctr">
              <a:noFill/>
              <a:miter lim="800000"/>
              <a:headEnd/>
              <a:tailEnd/>
            </a:ln>
            <a:effectLst/>
          </p:spPr>
          <p:txBody>
            <a:bodyPr wrap="none">
              <a:spAutoFit/>
            </a:bodyPr>
            <a:lstStyle/>
            <a:p>
              <a:pPr algn="r">
                <a:defRPr/>
              </a:pPr>
              <a:r>
                <a:rPr lang="en-GB" sz="1400" dirty="0">
                  <a:solidFill>
                    <a:schemeClr val="tx1"/>
                  </a:solidFill>
                  <a:effectLst>
                    <a:outerShdw blurRad="38100" dist="38100" dir="2700000" algn="tl">
                      <a:srgbClr val="FFFFFF"/>
                    </a:outerShdw>
                  </a:effectLst>
                  <a:latin typeface="Calibri" pitchFamily="34" charset="0"/>
                </a:rPr>
                <a:t>DEPTH (km)</a:t>
              </a:r>
            </a:p>
          </p:txBody>
        </p:sp>
        <p:sp>
          <p:nvSpPr>
            <p:cNvPr id="205" name="Line 126"/>
            <p:cNvSpPr>
              <a:spLocks noChangeShapeType="1"/>
            </p:cNvSpPr>
            <p:nvPr/>
          </p:nvSpPr>
          <p:spPr bwMode="auto">
            <a:xfrm flipV="1">
              <a:off x="8653456" y="1842643"/>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6" name="Line 127"/>
            <p:cNvSpPr>
              <a:spLocks noChangeShapeType="1"/>
            </p:cNvSpPr>
            <p:nvPr/>
          </p:nvSpPr>
          <p:spPr bwMode="auto">
            <a:xfrm flipV="1">
              <a:off x="8653456" y="2902967"/>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7" name="Line 128"/>
            <p:cNvSpPr>
              <a:spLocks noChangeShapeType="1"/>
            </p:cNvSpPr>
            <p:nvPr/>
          </p:nvSpPr>
          <p:spPr bwMode="auto">
            <a:xfrm flipV="1">
              <a:off x="8653456" y="3917189"/>
              <a:ext cx="129921" cy="0"/>
            </a:xfrm>
            <a:prstGeom prst="line">
              <a:avLst/>
            </a:prstGeom>
            <a:noFill/>
            <a:ln w="19050">
              <a:solidFill>
                <a:schemeClr val="tx1"/>
              </a:solidFill>
              <a:round/>
              <a:headEnd/>
              <a:tailEnd/>
            </a:ln>
            <a:effectLst/>
          </p:spPr>
          <p:txBody>
            <a:bodyPr anchor="ctr"/>
            <a:lstStyle/>
            <a:p>
              <a:pPr>
                <a:defRPr/>
              </a:pPr>
              <a:endParaRPr lang="en-GB" sz="1600">
                <a:latin typeface="Calibri" pitchFamily="34" charset="0"/>
              </a:endParaRPr>
            </a:p>
          </p:txBody>
        </p:sp>
        <p:sp>
          <p:nvSpPr>
            <p:cNvPr id="208" name="Text Box 131"/>
            <p:cNvSpPr txBox="1">
              <a:spLocks noChangeArrowheads="1"/>
            </p:cNvSpPr>
            <p:nvPr/>
          </p:nvSpPr>
          <p:spPr bwMode="auto">
            <a:xfrm>
              <a:off x="8720383" y="171221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30</a:t>
              </a:r>
            </a:p>
          </p:txBody>
        </p:sp>
        <p:sp>
          <p:nvSpPr>
            <p:cNvPr id="209" name="Text Box 132"/>
            <p:cNvSpPr txBox="1">
              <a:spLocks noChangeArrowheads="1"/>
            </p:cNvSpPr>
            <p:nvPr/>
          </p:nvSpPr>
          <p:spPr bwMode="auto">
            <a:xfrm>
              <a:off x="8720383" y="2750185"/>
              <a:ext cx="341760" cy="276999"/>
            </a:xfrm>
            <a:prstGeom prst="rect">
              <a:avLst/>
            </a:prstGeom>
            <a:noFill/>
            <a:ln w="9525" algn="ctr">
              <a:noFill/>
              <a:miter lim="800000"/>
              <a:headEnd/>
              <a:tailEnd/>
            </a:ln>
            <a:effectLst/>
          </p:spPr>
          <p:txBody>
            <a:bodyPr wrap="none">
              <a:spAutoFit/>
            </a:bodyPr>
            <a:lstStyle/>
            <a:p>
              <a:pPr algn="r">
                <a:defRPr/>
              </a:pPr>
              <a:r>
                <a:rPr lang="en-GB" sz="1200" dirty="0">
                  <a:solidFill>
                    <a:schemeClr val="tx1"/>
                  </a:solidFill>
                  <a:effectLst>
                    <a:outerShdw blurRad="38100" dist="38100" dir="2700000" algn="tl">
                      <a:srgbClr val="FFFFFF"/>
                    </a:outerShdw>
                  </a:effectLst>
                  <a:latin typeface="Calibri" pitchFamily="34" charset="0"/>
                </a:rPr>
                <a:t>60</a:t>
              </a:r>
            </a:p>
          </p:txBody>
        </p:sp>
        <p:sp>
          <p:nvSpPr>
            <p:cNvPr id="210" name="Text Box 133"/>
            <p:cNvSpPr txBox="1">
              <a:spLocks noChangeArrowheads="1"/>
            </p:cNvSpPr>
            <p:nvPr/>
          </p:nvSpPr>
          <p:spPr bwMode="auto">
            <a:xfrm>
              <a:off x="8720383" y="3776980"/>
              <a:ext cx="341760"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90</a:t>
              </a:r>
            </a:p>
          </p:txBody>
        </p:sp>
        <p:sp>
          <p:nvSpPr>
            <p:cNvPr id="211" name="Line 136"/>
            <p:cNvSpPr>
              <a:spLocks noChangeShapeType="1"/>
            </p:cNvSpPr>
            <p:nvPr/>
          </p:nvSpPr>
          <p:spPr bwMode="auto">
            <a:xfrm>
              <a:off x="5857426" y="4040124"/>
              <a:ext cx="1224000" cy="0"/>
            </a:xfrm>
            <a:prstGeom prst="line">
              <a:avLst/>
            </a:prstGeom>
            <a:noFill/>
            <a:ln w="19050">
              <a:solidFill>
                <a:schemeClr val="tx1"/>
              </a:solidFill>
              <a:prstDash val="lgDash"/>
              <a:round/>
              <a:headEnd/>
              <a:tailEnd/>
            </a:ln>
            <a:effectLst/>
          </p:spPr>
          <p:txBody>
            <a:bodyPr anchor="ctr"/>
            <a:lstStyle/>
            <a:p>
              <a:pPr>
                <a:defRPr/>
              </a:pPr>
              <a:endParaRPr lang="en-GB" sz="1600">
                <a:latin typeface="Calibri" pitchFamily="34" charset="0"/>
              </a:endParaRPr>
            </a:p>
          </p:txBody>
        </p:sp>
        <p:sp>
          <p:nvSpPr>
            <p:cNvPr id="212" name="Freeform 140"/>
            <p:cNvSpPr>
              <a:spLocks/>
            </p:cNvSpPr>
            <p:nvPr/>
          </p:nvSpPr>
          <p:spPr bwMode="auto">
            <a:xfrm>
              <a:off x="6908845" y="3000926"/>
              <a:ext cx="506852" cy="1356272"/>
            </a:xfrm>
            <a:custGeom>
              <a:avLst/>
              <a:gdLst>
                <a:gd name="connsiteX0" fmla="*/ 5634 w 9556"/>
                <a:gd name="connsiteY0" fmla="*/ 11 h 9964"/>
                <a:gd name="connsiteX1" fmla="*/ 5046 w 9556"/>
                <a:gd name="connsiteY1" fmla="*/ 0 h 9964"/>
                <a:gd name="connsiteX2" fmla="*/ 340 w 9556"/>
                <a:gd name="connsiteY2" fmla="*/ 438 h 9964"/>
                <a:gd name="connsiteX3" fmla="*/ 389 w 9556"/>
                <a:gd name="connsiteY3" fmla="*/ 2829 h 9964"/>
                <a:gd name="connsiteX4" fmla="*/ 438 w 9556"/>
                <a:gd name="connsiteY4" fmla="*/ 2936 h 9964"/>
                <a:gd name="connsiteX5" fmla="*/ 781 w 9556"/>
                <a:gd name="connsiteY5" fmla="*/ 4617 h 9964"/>
                <a:gd name="connsiteX6" fmla="*/ 1500 w 9556"/>
                <a:gd name="connsiteY6" fmla="*/ 5741 h 9964"/>
                <a:gd name="connsiteX7" fmla="*/ 2922 w 9556"/>
                <a:gd name="connsiteY7" fmla="*/ 7032 h 9964"/>
                <a:gd name="connsiteX8" fmla="*/ 4785 w 9556"/>
                <a:gd name="connsiteY8" fmla="*/ 8346 h 9964"/>
                <a:gd name="connsiteX9" fmla="*/ 5667 w 9556"/>
                <a:gd name="connsiteY9" fmla="*/ 9033 h 9964"/>
                <a:gd name="connsiteX10" fmla="*/ 6844 w 9556"/>
                <a:gd name="connsiteY10" fmla="*/ 9932 h 9964"/>
                <a:gd name="connsiteX11" fmla="*/ 9556 w 9556"/>
                <a:gd name="connsiteY11" fmla="*/ 9964 h 9964"/>
                <a:gd name="connsiteX12" fmla="*/ 6468 w 9556"/>
                <a:gd name="connsiteY12" fmla="*/ 7352 h 9964"/>
                <a:gd name="connsiteX13" fmla="*/ 5389 w 9556"/>
                <a:gd name="connsiteY13" fmla="*/ 6231 h 9964"/>
                <a:gd name="connsiteX14" fmla="*/ 3608 w 9556"/>
                <a:gd name="connsiteY14" fmla="*/ 4917 h 9964"/>
                <a:gd name="connsiteX15" fmla="*/ 2848 w 9556"/>
                <a:gd name="connsiteY15" fmla="*/ 3867 h 9964"/>
                <a:gd name="connsiteX16" fmla="*/ 2252 w 9556"/>
                <a:gd name="connsiteY16" fmla="*/ 3003 h 9964"/>
                <a:gd name="connsiteX17" fmla="*/ 2546 w 9556"/>
                <a:gd name="connsiteY17" fmla="*/ 2900 h 9964"/>
                <a:gd name="connsiteX18" fmla="*/ 4948 w 9556"/>
                <a:gd name="connsiteY18" fmla="*/ 2900 h 9964"/>
                <a:gd name="connsiteX19" fmla="*/ 5683 w 9556"/>
                <a:gd name="connsiteY19" fmla="*/ 2770 h 9964"/>
                <a:gd name="connsiteX20" fmla="*/ 5880 w 9556"/>
                <a:gd name="connsiteY20" fmla="*/ 2391 h 9964"/>
                <a:gd name="connsiteX21" fmla="*/ 5929 w 9556"/>
                <a:gd name="connsiteY21" fmla="*/ 1266 h 9964"/>
                <a:gd name="connsiteX22" fmla="*/ 5634 w 9556"/>
                <a:gd name="connsiteY22" fmla="*/ 11 h 9964"/>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570 w 10000"/>
                <a:gd name="connsiteY6" fmla="*/ 5762 h 10000"/>
                <a:gd name="connsiteX7" fmla="*/ 3058 w 10000"/>
                <a:gd name="connsiteY7" fmla="*/ 7057 h 10000"/>
                <a:gd name="connsiteX8" fmla="*/ 5007 w 10000"/>
                <a:gd name="connsiteY8" fmla="*/ 8376 h 10000"/>
                <a:gd name="connsiteX9" fmla="*/ 5930 w 10000"/>
                <a:gd name="connsiteY9" fmla="*/ 9066 h 10000"/>
                <a:gd name="connsiteX10" fmla="*/ 7162 w 10000"/>
                <a:gd name="connsiteY10" fmla="*/ 9968 h 10000"/>
                <a:gd name="connsiteX11" fmla="*/ 10000 w 10000"/>
                <a:gd name="connsiteY11" fmla="*/ 10000 h 10000"/>
                <a:gd name="connsiteX12" fmla="*/ 6769 w 10000"/>
                <a:gd name="connsiteY12" fmla="*/ 7379 h 10000"/>
                <a:gd name="connsiteX13" fmla="*/ 5639 w 10000"/>
                <a:gd name="connsiteY13" fmla="*/ 6254 h 10000"/>
                <a:gd name="connsiteX14" fmla="*/ 3776 w 10000"/>
                <a:gd name="connsiteY14" fmla="*/ 4935 h 10000"/>
                <a:gd name="connsiteX15" fmla="*/ 2980 w 10000"/>
                <a:gd name="connsiteY15" fmla="*/ 3881 h 10000"/>
                <a:gd name="connsiteX16" fmla="*/ 2357 w 10000"/>
                <a:gd name="connsiteY16" fmla="*/ 3014 h 10000"/>
                <a:gd name="connsiteX17" fmla="*/ 2664 w 10000"/>
                <a:gd name="connsiteY17" fmla="*/ 2910 h 10000"/>
                <a:gd name="connsiteX18" fmla="*/ 5178 w 10000"/>
                <a:gd name="connsiteY18" fmla="*/ 2910 h 10000"/>
                <a:gd name="connsiteX19" fmla="*/ 5947 w 10000"/>
                <a:gd name="connsiteY19" fmla="*/ 2780 h 10000"/>
                <a:gd name="connsiteX20" fmla="*/ 6153 w 10000"/>
                <a:gd name="connsiteY20" fmla="*/ 2400 h 10000"/>
                <a:gd name="connsiteX21" fmla="*/ 6204 w 10000"/>
                <a:gd name="connsiteY21" fmla="*/ 1271 h 10000"/>
                <a:gd name="connsiteX22" fmla="*/ 5896 w 10000"/>
                <a:gd name="connsiteY22"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3058 w 10000"/>
                <a:gd name="connsiteY6" fmla="*/ 7057 h 10000"/>
                <a:gd name="connsiteX7" fmla="*/ 5007 w 10000"/>
                <a:gd name="connsiteY7" fmla="*/ 8376 h 10000"/>
                <a:gd name="connsiteX8" fmla="*/ 5930 w 10000"/>
                <a:gd name="connsiteY8" fmla="*/ 9066 h 10000"/>
                <a:gd name="connsiteX9" fmla="*/ 7162 w 10000"/>
                <a:gd name="connsiteY9" fmla="*/ 9968 h 10000"/>
                <a:gd name="connsiteX10" fmla="*/ 10000 w 10000"/>
                <a:gd name="connsiteY10" fmla="*/ 10000 h 10000"/>
                <a:gd name="connsiteX11" fmla="*/ 6769 w 10000"/>
                <a:gd name="connsiteY11" fmla="*/ 7379 h 10000"/>
                <a:gd name="connsiteX12" fmla="*/ 5639 w 10000"/>
                <a:gd name="connsiteY12" fmla="*/ 6254 h 10000"/>
                <a:gd name="connsiteX13" fmla="*/ 3776 w 10000"/>
                <a:gd name="connsiteY13" fmla="*/ 4935 h 10000"/>
                <a:gd name="connsiteX14" fmla="*/ 2980 w 10000"/>
                <a:gd name="connsiteY14" fmla="*/ 3881 h 10000"/>
                <a:gd name="connsiteX15" fmla="*/ 2357 w 10000"/>
                <a:gd name="connsiteY15" fmla="*/ 3014 h 10000"/>
                <a:gd name="connsiteX16" fmla="*/ 2664 w 10000"/>
                <a:gd name="connsiteY16" fmla="*/ 2910 h 10000"/>
                <a:gd name="connsiteX17" fmla="*/ 5178 w 10000"/>
                <a:gd name="connsiteY17" fmla="*/ 2910 h 10000"/>
                <a:gd name="connsiteX18" fmla="*/ 5947 w 10000"/>
                <a:gd name="connsiteY18" fmla="*/ 2780 h 10000"/>
                <a:gd name="connsiteX19" fmla="*/ 6153 w 10000"/>
                <a:gd name="connsiteY19" fmla="*/ 2400 h 10000"/>
                <a:gd name="connsiteX20" fmla="*/ 6204 w 10000"/>
                <a:gd name="connsiteY20" fmla="*/ 1271 h 10000"/>
                <a:gd name="connsiteX21" fmla="*/ 5896 w 10000"/>
                <a:gd name="connsiteY21"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007 w 10000"/>
                <a:gd name="connsiteY6" fmla="*/ 8376 h 10000"/>
                <a:gd name="connsiteX7" fmla="*/ 5930 w 10000"/>
                <a:gd name="connsiteY7" fmla="*/ 9066 h 10000"/>
                <a:gd name="connsiteX8" fmla="*/ 7162 w 10000"/>
                <a:gd name="connsiteY8" fmla="*/ 9968 h 10000"/>
                <a:gd name="connsiteX9" fmla="*/ 10000 w 10000"/>
                <a:gd name="connsiteY9" fmla="*/ 10000 h 10000"/>
                <a:gd name="connsiteX10" fmla="*/ 6769 w 10000"/>
                <a:gd name="connsiteY10" fmla="*/ 7379 h 10000"/>
                <a:gd name="connsiteX11" fmla="*/ 5639 w 10000"/>
                <a:gd name="connsiteY11" fmla="*/ 6254 h 10000"/>
                <a:gd name="connsiteX12" fmla="*/ 3776 w 10000"/>
                <a:gd name="connsiteY12" fmla="*/ 4935 h 10000"/>
                <a:gd name="connsiteX13" fmla="*/ 2980 w 10000"/>
                <a:gd name="connsiteY13" fmla="*/ 3881 h 10000"/>
                <a:gd name="connsiteX14" fmla="*/ 2357 w 10000"/>
                <a:gd name="connsiteY14" fmla="*/ 3014 h 10000"/>
                <a:gd name="connsiteX15" fmla="*/ 2664 w 10000"/>
                <a:gd name="connsiteY15" fmla="*/ 2910 h 10000"/>
                <a:gd name="connsiteX16" fmla="*/ 5178 w 10000"/>
                <a:gd name="connsiteY16" fmla="*/ 2910 h 10000"/>
                <a:gd name="connsiteX17" fmla="*/ 5947 w 10000"/>
                <a:gd name="connsiteY17" fmla="*/ 2780 h 10000"/>
                <a:gd name="connsiteX18" fmla="*/ 6153 w 10000"/>
                <a:gd name="connsiteY18" fmla="*/ 2400 h 10000"/>
                <a:gd name="connsiteX19" fmla="*/ 6204 w 10000"/>
                <a:gd name="connsiteY19" fmla="*/ 1271 h 10000"/>
                <a:gd name="connsiteX20" fmla="*/ 5896 w 10000"/>
                <a:gd name="connsiteY20"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5930 w 10000"/>
                <a:gd name="connsiteY6" fmla="*/ 9066 h 10000"/>
                <a:gd name="connsiteX7" fmla="*/ 7162 w 10000"/>
                <a:gd name="connsiteY7" fmla="*/ 9968 h 10000"/>
                <a:gd name="connsiteX8" fmla="*/ 10000 w 10000"/>
                <a:gd name="connsiteY8" fmla="*/ 10000 h 10000"/>
                <a:gd name="connsiteX9" fmla="*/ 6769 w 10000"/>
                <a:gd name="connsiteY9" fmla="*/ 7379 h 10000"/>
                <a:gd name="connsiteX10" fmla="*/ 5639 w 10000"/>
                <a:gd name="connsiteY10" fmla="*/ 6254 h 10000"/>
                <a:gd name="connsiteX11" fmla="*/ 3776 w 10000"/>
                <a:gd name="connsiteY11" fmla="*/ 4935 h 10000"/>
                <a:gd name="connsiteX12" fmla="*/ 2980 w 10000"/>
                <a:gd name="connsiteY12" fmla="*/ 3881 h 10000"/>
                <a:gd name="connsiteX13" fmla="*/ 2357 w 10000"/>
                <a:gd name="connsiteY13" fmla="*/ 3014 h 10000"/>
                <a:gd name="connsiteX14" fmla="*/ 2664 w 10000"/>
                <a:gd name="connsiteY14" fmla="*/ 2910 h 10000"/>
                <a:gd name="connsiteX15" fmla="*/ 5178 w 10000"/>
                <a:gd name="connsiteY15" fmla="*/ 2910 h 10000"/>
                <a:gd name="connsiteX16" fmla="*/ 5947 w 10000"/>
                <a:gd name="connsiteY16" fmla="*/ 2780 h 10000"/>
                <a:gd name="connsiteX17" fmla="*/ 6153 w 10000"/>
                <a:gd name="connsiteY17" fmla="*/ 2400 h 10000"/>
                <a:gd name="connsiteX18" fmla="*/ 6204 w 10000"/>
                <a:gd name="connsiteY18" fmla="*/ 1271 h 10000"/>
                <a:gd name="connsiteX19" fmla="*/ 5896 w 10000"/>
                <a:gd name="connsiteY19"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7162 w 10000"/>
                <a:gd name="connsiteY6" fmla="*/ 9968 h 10000"/>
                <a:gd name="connsiteX7" fmla="*/ 10000 w 10000"/>
                <a:gd name="connsiteY7" fmla="*/ 10000 h 10000"/>
                <a:gd name="connsiteX8" fmla="*/ 6769 w 10000"/>
                <a:gd name="connsiteY8" fmla="*/ 7379 h 10000"/>
                <a:gd name="connsiteX9" fmla="*/ 5639 w 10000"/>
                <a:gd name="connsiteY9" fmla="*/ 6254 h 10000"/>
                <a:gd name="connsiteX10" fmla="*/ 3776 w 10000"/>
                <a:gd name="connsiteY10" fmla="*/ 4935 h 10000"/>
                <a:gd name="connsiteX11" fmla="*/ 2980 w 10000"/>
                <a:gd name="connsiteY11" fmla="*/ 3881 h 10000"/>
                <a:gd name="connsiteX12" fmla="*/ 2357 w 10000"/>
                <a:gd name="connsiteY12" fmla="*/ 3014 h 10000"/>
                <a:gd name="connsiteX13" fmla="*/ 2664 w 10000"/>
                <a:gd name="connsiteY13" fmla="*/ 2910 h 10000"/>
                <a:gd name="connsiteX14" fmla="*/ 5178 w 10000"/>
                <a:gd name="connsiteY14" fmla="*/ 2910 h 10000"/>
                <a:gd name="connsiteX15" fmla="*/ 5947 w 10000"/>
                <a:gd name="connsiteY15" fmla="*/ 2780 h 10000"/>
                <a:gd name="connsiteX16" fmla="*/ 6153 w 10000"/>
                <a:gd name="connsiteY16" fmla="*/ 2400 h 10000"/>
                <a:gd name="connsiteX17" fmla="*/ 6204 w 10000"/>
                <a:gd name="connsiteY17" fmla="*/ 1271 h 10000"/>
                <a:gd name="connsiteX18" fmla="*/ 5896 w 10000"/>
                <a:gd name="connsiteY18" fmla="*/ 11 h 10000"/>
                <a:gd name="connsiteX0" fmla="*/ 5896 w 10000"/>
                <a:gd name="connsiteY0" fmla="*/ 11 h 10000"/>
                <a:gd name="connsiteX1" fmla="*/ 5280 w 10000"/>
                <a:gd name="connsiteY1" fmla="*/ 0 h 10000"/>
                <a:gd name="connsiteX2" fmla="*/ 356 w 10000"/>
                <a:gd name="connsiteY2" fmla="*/ 440 h 10000"/>
                <a:gd name="connsiteX3" fmla="*/ 407 w 10000"/>
                <a:gd name="connsiteY3" fmla="*/ 2839 h 10000"/>
                <a:gd name="connsiteX4" fmla="*/ 458 w 10000"/>
                <a:gd name="connsiteY4" fmla="*/ 2947 h 10000"/>
                <a:gd name="connsiteX5" fmla="*/ 584 w 10000"/>
                <a:gd name="connsiteY5" fmla="*/ 3842 h 10000"/>
                <a:gd name="connsiteX6" fmla="*/ 10000 w 10000"/>
                <a:gd name="connsiteY6" fmla="*/ 10000 h 10000"/>
                <a:gd name="connsiteX7" fmla="*/ 6769 w 10000"/>
                <a:gd name="connsiteY7" fmla="*/ 7379 h 10000"/>
                <a:gd name="connsiteX8" fmla="*/ 5639 w 10000"/>
                <a:gd name="connsiteY8" fmla="*/ 6254 h 10000"/>
                <a:gd name="connsiteX9" fmla="*/ 3776 w 10000"/>
                <a:gd name="connsiteY9" fmla="*/ 4935 h 10000"/>
                <a:gd name="connsiteX10" fmla="*/ 2980 w 10000"/>
                <a:gd name="connsiteY10" fmla="*/ 3881 h 10000"/>
                <a:gd name="connsiteX11" fmla="*/ 2357 w 10000"/>
                <a:gd name="connsiteY11" fmla="*/ 3014 h 10000"/>
                <a:gd name="connsiteX12" fmla="*/ 2664 w 10000"/>
                <a:gd name="connsiteY12" fmla="*/ 2910 h 10000"/>
                <a:gd name="connsiteX13" fmla="*/ 5178 w 10000"/>
                <a:gd name="connsiteY13" fmla="*/ 2910 h 10000"/>
                <a:gd name="connsiteX14" fmla="*/ 5947 w 10000"/>
                <a:gd name="connsiteY14" fmla="*/ 2780 h 10000"/>
                <a:gd name="connsiteX15" fmla="*/ 6153 w 10000"/>
                <a:gd name="connsiteY15" fmla="*/ 2400 h 10000"/>
                <a:gd name="connsiteX16" fmla="*/ 6204 w 10000"/>
                <a:gd name="connsiteY16" fmla="*/ 1271 h 10000"/>
                <a:gd name="connsiteX17" fmla="*/ 5896 w 10000"/>
                <a:gd name="connsiteY17" fmla="*/ 11 h 10000"/>
                <a:gd name="connsiteX0" fmla="*/ 5896 w 6769"/>
                <a:gd name="connsiteY0" fmla="*/ 11 h 7379"/>
                <a:gd name="connsiteX1" fmla="*/ 5280 w 6769"/>
                <a:gd name="connsiteY1" fmla="*/ 0 h 7379"/>
                <a:gd name="connsiteX2" fmla="*/ 356 w 6769"/>
                <a:gd name="connsiteY2" fmla="*/ 440 h 7379"/>
                <a:gd name="connsiteX3" fmla="*/ 407 w 6769"/>
                <a:gd name="connsiteY3" fmla="*/ 2839 h 7379"/>
                <a:gd name="connsiteX4" fmla="*/ 458 w 6769"/>
                <a:gd name="connsiteY4" fmla="*/ 2947 h 7379"/>
                <a:gd name="connsiteX5" fmla="*/ 584 w 6769"/>
                <a:gd name="connsiteY5" fmla="*/ 3842 h 7379"/>
                <a:gd name="connsiteX6" fmla="*/ 6769 w 6769"/>
                <a:gd name="connsiteY6" fmla="*/ 7379 h 7379"/>
                <a:gd name="connsiteX7" fmla="*/ 5639 w 6769"/>
                <a:gd name="connsiteY7" fmla="*/ 6254 h 7379"/>
                <a:gd name="connsiteX8" fmla="*/ 3776 w 6769"/>
                <a:gd name="connsiteY8" fmla="*/ 4935 h 7379"/>
                <a:gd name="connsiteX9" fmla="*/ 2980 w 6769"/>
                <a:gd name="connsiteY9" fmla="*/ 3881 h 7379"/>
                <a:gd name="connsiteX10" fmla="*/ 2357 w 6769"/>
                <a:gd name="connsiteY10" fmla="*/ 3014 h 7379"/>
                <a:gd name="connsiteX11" fmla="*/ 2664 w 6769"/>
                <a:gd name="connsiteY11" fmla="*/ 2910 h 7379"/>
                <a:gd name="connsiteX12" fmla="*/ 5178 w 6769"/>
                <a:gd name="connsiteY12" fmla="*/ 2910 h 7379"/>
                <a:gd name="connsiteX13" fmla="*/ 5947 w 6769"/>
                <a:gd name="connsiteY13" fmla="*/ 2780 h 7379"/>
                <a:gd name="connsiteX14" fmla="*/ 6153 w 6769"/>
                <a:gd name="connsiteY14" fmla="*/ 2400 h 7379"/>
                <a:gd name="connsiteX15" fmla="*/ 6204 w 6769"/>
                <a:gd name="connsiteY15" fmla="*/ 1271 h 7379"/>
                <a:gd name="connsiteX16" fmla="*/ 5896 w 6769"/>
                <a:gd name="connsiteY16" fmla="*/ 11 h 7379"/>
                <a:gd name="connsiteX0" fmla="*/ 8710 w 9165"/>
                <a:gd name="connsiteY0" fmla="*/ 15 h 8475"/>
                <a:gd name="connsiteX1" fmla="*/ 7800 w 9165"/>
                <a:gd name="connsiteY1" fmla="*/ 0 h 8475"/>
                <a:gd name="connsiteX2" fmla="*/ 526 w 9165"/>
                <a:gd name="connsiteY2" fmla="*/ 596 h 8475"/>
                <a:gd name="connsiteX3" fmla="*/ 601 w 9165"/>
                <a:gd name="connsiteY3" fmla="*/ 3847 h 8475"/>
                <a:gd name="connsiteX4" fmla="*/ 677 w 9165"/>
                <a:gd name="connsiteY4" fmla="*/ 3994 h 8475"/>
                <a:gd name="connsiteX5" fmla="*/ 863 w 9165"/>
                <a:gd name="connsiteY5" fmla="*/ 5207 h 8475"/>
                <a:gd name="connsiteX6" fmla="*/ 8331 w 9165"/>
                <a:gd name="connsiteY6" fmla="*/ 8475 h 8475"/>
                <a:gd name="connsiteX7" fmla="*/ 5578 w 9165"/>
                <a:gd name="connsiteY7" fmla="*/ 6688 h 8475"/>
                <a:gd name="connsiteX8" fmla="*/ 4402 w 9165"/>
                <a:gd name="connsiteY8" fmla="*/ 5260 h 8475"/>
                <a:gd name="connsiteX9" fmla="*/ 3482 w 9165"/>
                <a:gd name="connsiteY9" fmla="*/ 4085 h 8475"/>
                <a:gd name="connsiteX10" fmla="*/ 3936 w 9165"/>
                <a:gd name="connsiteY10" fmla="*/ 3944 h 8475"/>
                <a:gd name="connsiteX11" fmla="*/ 7650 w 9165"/>
                <a:gd name="connsiteY11" fmla="*/ 3944 h 8475"/>
                <a:gd name="connsiteX12" fmla="*/ 8786 w 9165"/>
                <a:gd name="connsiteY12" fmla="*/ 3767 h 8475"/>
                <a:gd name="connsiteX13" fmla="*/ 9090 w 9165"/>
                <a:gd name="connsiteY13" fmla="*/ 3252 h 8475"/>
                <a:gd name="connsiteX14" fmla="*/ 9165 w 9165"/>
                <a:gd name="connsiteY14" fmla="*/ 1722 h 8475"/>
                <a:gd name="connsiteX15" fmla="*/ 8710 w 9165"/>
                <a:gd name="connsiteY15" fmla="*/ 15 h 8475"/>
                <a:gd name="connsiteX0" fmla="*/ 9504 w 10000"/>
                <a:gd name="connsiteY0" fmla="*/ 18 h 7891"/>
                <a:gd name="connsiteX1" fmla="*/ 8511 w 10000"/>
                <a:gd name="connsiteY1" fmla="*/ 0 h 7891"/>
                <a:gd name="connsiteX2" fmla="*/ 574 w 10000"/>
                <a:gd name="connsiteY2" fmla="*/ 703 h 7891"/>
                <a:gd name="connsiteX3" fmla="*/ 656 w 10000"/>
                <a:gd name="connsiteY3" fmla="*/ 4539 h 7891"/>
                <a:gd name="connsiteX4" fmla="*/ 739 w 10000"/>
                <a:gd name="connsiteY4" fmla="*/ 4713 h 7891"/>
                <a:gd name="connsiteX5" fmla="*/ 942 w 10000"/>
                <a:gd name="connsiteY5" fmla="*/ 6144 h 7891"/>
                <a:gd name="connsiteX6" fmla="*/ 6086 w 10000"/>
                <a:gd name="connsiteY6" fmla="*/ 7891 h 7891"/>
                <a:gd name="connsiteX7" fmla="*/ 4803 w 10000"/>
                <a:gd name="connsiteY7" fmla="*/ 6206 h 7891"/>
                <a:gd name="connsiteX8" fmla="*/ 3799 w 10000"/>
                <a:gd name="connsiteY8" fmla="*/ 4820 h 7891"/>
                <a:gd name="connsiteX9" fmla="*/ 4295 w 10000"/>
                <a:gd name="connsiteY9" fmla="*/ 4654 h 7891"/>
                <a:gd name="connsiteX10" fmla="*/ 8347 w 10000"/>
                <a:gd name="connsiteY10" fmla="*/ 4654 h 7891"/>
                <a:gd name="connsiteX11" fmla="*/ 9586 w 10000"/>
                <a:gd name="connsiteY11" fmla="*/ 4445 h 7891"/>
                <a:gd name="connsiteX12" fmla="*/ 9918 w 10000"/>
                <a:gd name="connsiteY12" fmla="*/ 3837 h 7891"/>
                <a:gd name="connsiteX13" fmla="*/ 10000 w 10000"/>
                <a:gd name="connsiteY13" fmla="*/ 2032 h 7891"/>
                <a:gd name="connsiteX14" fmla="*/ 9504 w 10000"/>
                <a:gd name="connsiteY14" fmla="*/ 18 h 7891"/>
                <a:gd name="connsiteX0" fmla="*/ 9504 w 10000"/>
                <a:gd name="connsiteY0" fmla="*/ 23 h 7865"/>
                <a:gd name="connsiteX1" fmla="*/ 8511 w 10000"/>
                <a:gd name="connsiteY1" fmla="*/ 0 h 7865"/>
                <a:gd name="connsiteX2" fmla="*/ 574 w 10000"/>
                <a:gd name="connsiteY2" fmla="*/ 891 h 7865"/>
                <a:gd name="connsiteX3" fmla="*/ 656 w 10000"/>
                <a:gd name="connsiteY3" fmla="*/ 5752 h 7865"/>
                <a:gd name="connsiteX4" fmla="*/ 739 w 10000"/>
                <a:gd name="connsiteY4" fmla="*/ 5973 h 7865"/>
                <a:gd name="connsiteX5" fmla="*/ 942 w 10000"/>
                <a:gd name="connsiteY5" fmla="*/ 7786 h 7865"/>
                <a:gd name="connsiteX6" fmla="*/ 4803 w 10000"/>
                <a:gd name="connsiteY6" fmla="*/ 7865 h 7865"/>
                <a:gd name="connsiteX7" fmla="*/ 3799 w 10000"/>
                <a:gd name="connsiteY7" fmla="*/ 6108 h 7865"/>
                <a:gd name="connsiteX8" fmla="*/ 4295 w 10000"/>
                <a:gd name="connsiteY8" fmla="*/ 5898 h 7865"/>
                <a:gd name="connsiteX9" fmla="*/ 8347 w 10000"/>
                <a:gd name="connsiteY9" fmla="*/ 5898 h 7865"/>
                <a:gd name="connsiteX10" fmla="*/ 9586 w 10000"/>
                <a:gd name="connsiteY10" fmla="*/ 5633 h 7865"/>
                <a:gd name="connsiteX11" fmla="*/ 9918 w 10000"/>
                <a:gd name="connsiteY11" fmla="*/ 4863 h 7865"/>
                <a:gd name="connsiteX12" fmla="*/ 10000 w 10000"/>
                <a:gd name="connsiteY12" fmla="*/ 2575 h 7865"/>
                <a:gd name="connsiteX13" fmla="*/ 9504 w 10000"/>
                <a:gd name="connsiteY13" fmla="*/ 23 h 7865"/>
                <a:gd name="connsiteX0" fmla="*/ 9504 w 10000"/>
                <a:gd name="connsiteY0" fmla="*/ 29 h 9907"/>
                <a:gd name="connsiteX1" fmla="*/ 8511 w 10000"/>
                <a:gd name="connsiteY1" fmla="*/ 0 h 9907"/>
                <a:gd name="connsiteX2" fmla="*/ 574 w 10000"/>
                <a:gd name="connsiteY2" fmla="*/ 1133 h 9907"/>
                <a:gd name="connsiteX3" fmla="*/ 656 w 10000"/>
                <a:gd name="connsiteY3" fmla="*/ 7313 h 9907"/>
                <a:gd name="connsiteX4" fmla="*/ 739 w 10000"/>
                <a:gd name="connsiteY4" fmla="*/ 7594 h 9907"/>
                <a:gd name="connsiteX5" fmla="*/ 942 w 10000"/>
                <a:gd name="connsiteY5" fmla="*/ 9900 h 9907"/>
                <a:gd name="connsiteX6" fmla="*/ 4678 w 10000"/>
                <a:gd name="connsiteY6" fmla="*/ 9907 h 9907"/>
                <a:gd name="connsiteX7" fmla="*/ 3799 w 10000"/>
                <a:gd name="connsiteY7" fmla="*/ 7766 h 9907"/>
                <a:gd name="connsiteX8" fmla="*/ 4295 w 10000"/>
                <a:gd name="connsiteY8" fmla="*/ 7499 h 9907"/>
                <a:gd name="connsiteX9" fmla="*/ 8347 w 10000"/>
                <a:gd name="connsiteY9" fmla="*/ 7499 h 9907"/>
                <a:gd name="connsiteX10" fmla="*/ 9586 w 10000"/>
                <a:gd name="connsiteY10" fmla="*/ 7162 h 9907"/>
                <a:gd name="connsiteX11" fmla="*/ 9918 w 10000"/>
                <a:gd name="connsiteY11" fmla="*/ 6183 h 9907"/>
                <a:gd name="connsiteX12" fmla="*/ 10000 w 10000"/>
                <a:gd name="connsiteY12" fmla="*/ 3274 h 9907"/>
                <a:gd name="connsiteX13" fmla="*/ 9504 w 10000"/>
                <a:gd name="connsiteY13" fmla="*/ 29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07">
                  <a:moveTo>
                    <a:pt x="9504" y="29"/>
                  </a:moveTo>
                  <a:lnTo>
                    <a:pt x="8511" y="0"/>
                  </a:lnTo>
                  <a:cubicBezTo>
                    <a:pt x="7023" y="182"/>
                    <a:pt x="1897" y="-94"/>
                    <a:pt x="574" y="1133"/>
                  </a:cubicBezTo>
                  <a:cubicBezTo>
                    <a:pt x="-750" y="2356"/>
                    <a:pt x="628" y="6245"/>
                    <a:pt x="656" y="7313"/>
                  </a:cubicBezTo>
                  <a:cubicBezTo>
                    <a:pt x="683" y="7408"/>
                    <a:pt x="712" y="7499"/>
                    <a:pt x="739" y="7594"/>
                  </a:cubicBezTo>
                  <a:cubicBezTo>
                    <a:pt x="932" y="9041"/>
                    <a:pt x="750" y="8451"/>
                    <a:pt x="942" y="9900"/>
                  </a:cubicBezTo>
                  <a:lnTo>
                    <a:pt x="4678" y="9907"/>
                  </a:lnTo>
                  <a:lnTo>
                    <a:pt x="3799" y="7766"/>
                  </a:lnTo>
                  <a:lnTo>
                    <a:pt x="4295" y="7499"/>
                  </a:lnTo>
                  <a:lnTo>
                    <a:pt x="8347" y="7499"/>
                  </a:lnTo>
                  <a:lnTo>
                    <a:pt x="9586" y="7162"/>
                  </a:lnTo>
                  <a:cubicBezTo>
                    <a:pt x="9698" y="6838"/>
                    <a:pt x="9807" y="6507"/>
                    <a:pt x="9918" y="6183"/>
                  </a:cubicBezTo>
                  <a:cubicBezTo>
                    <a:pt x="9945" y="5213"/>
                    <a:pt x="9975" y="4244"/>
                    <a:pt x="10000" y="3274"/>
                  </a:cubicBezTo>
                  <a:cubicBezTo>
                    <a:pt x="9836" y="2191"/>
                    <a:pt x="9668" y="1110"/>
                    <a:pt x="9504" y="29"/>
                  </a:cubicBezTo>
                  <a:close/>
                </a:path>
              </a:pathLst>
            </a:custGeom>
            <a:solidFill>
              <a:srgbClr val="FFCC00"/>
            </a:solidFill>
            <a:ln w="9525" cap="flat" cmpd="sng">
              <a:solidFill>
                <a:schemeClr val="tx1"/>
              </a:solidFill>
              <a:prstDash val="solid"/>
              <a:round/>
              <a:headEnd/>
              <a:tailEnd/>
            </a:ln>
            <a:effectLst/>
          </p:spPr>
          <p:txBody>
            <a:bodyPr anchor="ctr"/>
            <a:lstStyle/>
            <a:p>
              <a:pPr>
                <a:defRPr/>
              </a:pPr>
              <a:endParaRPr lang="en-GB" sz="1600">
                <a:latin typeface="Calibri" pitchFamily="34" charset="0"/>
              </a:endParaRPr>
            </a:p>
          </p:txBody>
        </p:sp>
        <p:sp>
          <p:nvSpPr>
            <p:cNvPr id="213" name="Freeform 141"/>
            <p:cNvSpPr>
              <a:spLocks/>
            </p:cNvSpPr>
            <p:nvPr/>
          </p:nvSpPr>
          <p:spPr bwMode="auto">
            <a:xfrm>
              <a:off x="5853616" y="1855901"/>
              <a:ext cx="1431193" cy="2155179"/>
            </a:xfrm>
            <a:custGeom>
              <a:avLst/>
              <a:gdLst>
                <a:gd name="connsiteX0" fmla="*/ 0 w 7165"/>
                <a:gd name="connsiteY0" fmla="*/ 0 h 8199"/>
                <a:gd name="connsiteX1" fmla="*/ 3003 w 7165"/>
                <a:gd name="connsiteY1" fmla="*/ 2496 h 8199"/>
                <a:gd name="connsiteX2" fmla="*/ 5046 w 7165"/>
                <a:gd name="connsiteY2" fmla="*/ 4427 h 8199"/>
                <a:gd name="connsiteX3" fmla="*/ 6565 w 7165"/>
                <a:gd name="connsiteY3" fmla="*/ 6358 h 8199"/>
                <a:gd name="connsiteX4" fmla="*/ 7085 w 7165"/>
                <a:gd name="connsiteY4" fmla="*/ 7934 h 8199"/>
                <a:gd name="connsiteX5" fmla="*/ 7156 w 7165"/>
                <a:gd name="connsiteY5" fmla="*/ 8185 h 8199"/>
                <a:gd name="connsiteX0" fmla="*/ 0 w 10380"/>
                <a:gd name="connsiteY0" fmla="*/ 0 h 10265"/>
                <a:gd name="connsiteX1" fmla="*/ 4571 w 10380"/>
                <a:gd name="connsiteY1" fmla="*/ 3309 h 10265"/>
                <a:gd name="connsiteX2" fmla="*/ 7423 w 10380"/>
                <a:gd name="connsiteY2" fmla="*/ 5664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9543 w 10380"/>
                <a:gd name="connsiteY3" fmla="*/ 8020 h 10265"/>
                <a:gd name="connsiteX4" fmla="*/ 10268 w 10380"/>
                <a:gd name="connsiteY4" fmla="*/ 9942 h 10265"/>
                <a:gd name="connsiteX5" fmla="*/ 10367 w 10380"/>
                <a:gd name="connsiteY5" fmla="*/ 10248 h 10265"/>
                <a:gd name="connsiteX0" fmla="*/ 0 w 10380"/>
                <a:gd name="connsiteY0" fmla="*/ 0 h 10265"/>
                <a:gd name="connsiteX1" fmla="*/ 4571 w 10380"/>
                <a:gd name="connsiteY1" fmla="*/ 3309 h 10265"/>
                <a:gd name="connsiteX2" fmla="*/ 6352 w 10380"/>
                <a:gd name="connsiteY2" fmla="*/ 4730 h 10265"/>
                <a:gd name="connsiteX3" fmla="*/ 10268 w 10380"/>
                <a:gd name="connsiteY3" fmla="*/ 9942 h 10265"/>
                <a:gd name="connsiteX4" fmla="*/ 10367 w 10380"/>
                <a:gd name="connsiteY4" fmla="*/ 10248 h 10265"/>
                <a:gd name="connsiteX0" fmla="*/ 0 w 10367"/>
                <a:gd name="connsiteY0" fmla="*/ 0 h 10248"/>
                <a:gd name="connsiteX1" fmla="*/ 4571 w 10367"/>
                <a:gd name="connsiteY1" fmla="*/ 3309 h 10248"/>
                <a:gd name="connsiteX2" fmla="*/ 6352 w 10367"/>
                <a:gd name="connsiteY2" fmla="*/ 4730 h 10248"/>
                <a:gd name="connsiteX3" fmla="*/ 10367 w 10367"/>
                <a:gd name="connsiteY3" fmla="*/ 10248 h 10248"/>
                <a:gd name="connsiteX0" fmla="*/ 0 w 6352"/>
                <a:gd name="connsiteY0" fmla="*/ 0 h 4730"/>
                <a:gd name="connsiteX1" fmla="*/ 4571 w 6352"/>
                <a:gd name="connsiteY1" fmla="*/ 3309 h 4730"/>
                <a:gd name="connsiteX2" fmla="*/ 6352 w 6352"/>
                <a:gd name="connsiteY2" fmla="*/ 4730 h 473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96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 name="connsiteX0" fmla="*/ 0 w 10000"/>
                <a:gd name="connsiteY0" fmla="*/ 0 h 10000"/>
                <a:gd name="connsiteX1" fmla="*/ 7196 w 10000"/>
                <a:gd name="connsiteY1" fmla="*/ 6908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2127" y="1829"/>
                    <a:pt x="5795" y="5507"/>
                    <a:pt x="7196" y="6908"/>
                  </a:cubicBezTo>
                  <a:cubicBezTo>
                    <a:pt x="8597" y="8309"/>
                    <a:pt x="8346" y="7969"/>
                    <a:pt x="10000" y="10000"/>
                  </a:cubicBezTo>
                </a:path>
              </a:pathLst>
            </a:custGeom>
            <a:noFill/>
            <a:ln w="38100" cap="flat" cmpd="sng">
              <a:solidFill>
                <a:schemeClr val="accent2"/>
              </a:solidFill>
              <a:prstDash val="solid"/>
              <a:round/>
              <a:headEnd/>
              <a:tailEnd/>
            </a:ln>
            <a:effectLst/>
          </p:spPr>
          <p:txBody>
            <a:bodyPr anchor="ctr"/>
            <a:lstStyle/>
            <a:p>
              <a:pPr>
                <a:defRPr/>
              </a:pPr>
              <a:endParaRPr lang="en-GB" sz="1600">
                <a:latin typeface="Calibri" pitchFamily="34" charset="0"/>
              </a:endParaRPr>
            </a:p>
          </p:txBody>
        </p:sp>
        <p:sp>
          <p:nvSpPr>
            <p:cNvPr id="217" name="Rectangle 151"/>
            <p:cNvSpPr>
              <a:spLocks noChangeArrowheads="1"/>
            </p:cNvSpPr>
            <p:nvPr/>
          </p:nvSpPr>
          <p:spPr bwMode="auto">
            <a:xfrm>
              <a:off x="5855577" y="949960"/>
              <a:ext cx="2931991" cy="3403703"/>
            </a:xfrm>
            <a:prstGeom prst="rect">
              <a:avLst/>
            </a:prstGeom>
            <a:noFill/>
            <a:ln w="19050" algn="ctr">
              <a:solidFill>
                <a:schemeClr val="tx1"/>
              </a:solidFill>
              <a:miter lim="800000"/>
              <a:headEnd/>
              <a:tailEnd/>
            </a:ln>
            <a:effectLst/>
          </p:spPr>
          <p:txBody>
            <a:bodyPr wrap="none" anchor="ctr"/>
            <a:lstStyle/>
            <a:p>
              <a:pPr>
                <a:defRPr/>
              </a:pPr>
              <a:endParaRPr lang="en-GB" sz="1600">
                <a:latin typeface="Calibri" pitchFamily="34" charset="0"/>
              </a:endParaRPr>
            </a:p>
          </p:txBody>
        </p:sp>
        <p:sp>
          <p:nvSpPr>
            <p:cNvPr id="218" name="Freeform 155"/>
            <p:cNvSpPr>
              <a:spLocks/>
            </p:cNvSpPr>
            <p:nvPr/>
          </p:nvSpPr>
          <p:spPr bwMode="auto">
            <a:xfrm>
              <a:off x="5854371" y="1026794"/>
              <a:ext cx="1565123" cy="3009221"/>
            </a:xfrm>
            <a:custGeom>
              <a:avLst/>
              <a:gdLst>
                <a:gd name="connsiteX0" fmla="*/ 41635 w 51392"/>
                <a:gd name="connsiteY0" fmla="*/ 0 h 9991"/>
                <a:gd name="connsiteX1" fmla="*/ 46314 w 51392"/>
                <a:gd name="connsiteY1" fmla="*/ 1809 h 9991"/>
                <a:gd name="connsiteX2" fmla="*/ 48791 w 51392"/>
                <a:gd name="connsiteY2" fmla="*/ 4369 h 9991"/>
                <a:gd name="connsiteX3" fmla="*/ 51268 w 51392"/>
                <a:gd name="connsiteY3" fmla="*/ 7597 h 9991"/>
                <a:gd name="connsiteX4" fmla="*/ 50993 w 51392"/>
                <a:gd name="connsiteY4" fmla="*/ 9267 h 9991"/>
                <a:gd name="connsiteX5" fmla="*/ 50718 w 51392"/>
                <a:gd name="connsiteY5" fmla="*/ 9712 h 9991"/>
                <a:gd name="connsiteX6" fmla="*/ 49341 w 51392"/>
                <a:gd name="connsiteY6" fmla="*/ 9935 h 9991"/>
                <a:gd name="connsiteX7" fmla="*/ 44663 w 51392"/>
                <a:gd name="connsiteY7" fmla="*/ 9991 h 9991"/>
                <a:gd name="connsiteX8" fmla="*/ 0 w 51392"/>
                <a:gd name="connsiteY8" fmla="*/ 999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2" h="9991">
                  <a:moveTo>
                    <a:pt x="41635" y="0"/>
                  </a:moveTo>
                  <a:cubicBezTo>
                    <a:pt x="43378" y="538"/>
                    <a:pt x="45121" y="1081"/>
                    <a:pt x="46314" y="1809"/>
                  </a:cubicBezTo>
                  <a:cubicBezTo>
                    <a:pt x="47507" y="2537"/>
                    <a:pt x="47965" y="3404"/>
                    <a:pt x="48791" y="4369"/>
                  </a:cubicBezTo>
                  <a:cubicBezTo>
                    <a:pt x="49617" y="5334"/>
                    <a:pt x="50901" y="6781"/>
                    <a:pt x="51268" y="7597"/>
                  </a:cubicBezTo>
                  <a:cubicBezTo>
                    <a:pt x="51635" y="8414"/>
                    <a:pt x="51085" y="8915"/>
                    <a:pt x="50993" y="9267"/>
                  </a:cubicBezTo>
                  <a:cubicBezTo>
                    <a:pt x="50901" y="9620"/>
                    <a:pt x="50993" y="9601"/>
                    <a:pt x="50718" y="9712"/>
                  </a:cubicBezTo>
                  <a:cubicBezTo>
                    <a:pt x="50442" y="9824"/>
                    <a:pt x="50351" y="9889"/>
                    <a:pt x="49341" y="9935"/>
                  </a:cubicBezTo>
                  <a:cubicBezTo>
                    <a:pt x="48332" y="9981"/>
                    <a:pt x="45901" y="9981"/>
                    <a:pt x="44663" y="9991"/>
                  </a:cubicBezTo>
                  <a:lnTo>
                    <a:pt x="0" y="9991"/>
                  </a:lnTo>
                </a:path>
              </a:pathLst>
            </a:custGeom>
            <a:noFill/>
            <a:ln w="28575" cap="flat" cmpd="sng">
              <a:solidFill>
                <a:srgbClr val="CC0000"/>
              </a:solidFill>
              <a:prstDash val="solid"/>
              <a:round/>
              <a:headEnd/>
              <a:tailEnd/>
            </a:ln>
            <a:effectLst>
              <a:glow rad="139700">
                <a:schemeClr val="accent2">
                  <a:satMod val="175000"/>
                  <a:alpha val="40000"/>
                </a:schemeClr>
              </a:glow>
              <a:outerShdw blurRad="50800" dist="38100" dir="2700000" algn="tl" rotWithShape="0">
                <a:prstClr val="black">
                  <a:alpha val="40000"/>
                </a:prstClr>
              </a:outerShdw>
            </a:effectLst>
          </p:spPr>
          <p:txBody>
            <a:bodyPr anchor="ctr"/>
            <a:lstStyle/>
            <a:p>
              <a:pPr>
                <a:defRPr/>
              </a:pPr>
              <a:endParaRPr lang="en-GB" sz="1600">
                <a:latin typeface="Calibri" pitchFamily="34" charset="0"/>
              </a:endParaRPr>
            </a:p>
          </p:txBody>
        </p:sp>
        <p:sp>
          <p:nvSpPr>
            <p:cNvPr id="219" name="Text Box 162"/>
            <p:cNvSpPr txBox="1">
              <a:spLocks noChangeArrowheads="1"/>
            </p:cNvSpPr>
            <p:nvPr/>
          </p:nvSpPr>
          <p:spPr bwMode="auto">
            <a:xfrm>
              <a:off x="5638731" y="720852"/>
              <a:ext cx="588137" cy="276999"/>
            </a:xfrm>
            <a:prstGeom prst="rect">
              <a:avLst/>
            </a:prstGeom>
            <a:noFill/>
            <a:ln w="9525" algn="ctr">
              <a:noFill/>
              <a:miter lim="800000"/>
              <a:headEnd/>
              <a:tailEnd/>
            </a:ln>
            <a:effectLst/>
          </p:spPr>
          <p:txBody>
            <a:bodyPr>
              <a:spAutoFit/>
            </a:bodyPr>
            <a:lstStyle/>
            <a:p>
              <a:pPr>
                <a:spcBef>
                  <a:spcPct val="50000"/>
                </a:spcBef>
                <a:defRPr/>
              </a:pPr>
              <a:r>
                <a:rPr lang="en-GB" sz="1200">
                  <a:solidFill>
                    <a:schemeClr val="tx1"/>
                  </a:solidFill>
                  <a:effectLst>
                    <a:outerShdw blurRad="38100" dist="38100" dir="2700000" algn="tl">
                      <a:srgbClr val="FFFFFF"/>
                    </a:outerShdw>
                  </a:effectLst>
                  <a:latin typeface="Calibri" pitchFamily="34" charset="0"/>
                </a:rPr>
                <a:t>400</a:t>
              </a:r>
            </a:p>
          </p:txBody>
        </p:sp>
      </p:grpSp>
      <p:sp>
        <p:nvSpPr>
          <p:cNvPr id="75" name="Text Box 92"/>
          <p:cNvSpPr txBox="1">
            <a:spLocks noChangeArrowheads="1"/>
          </p:cNvSpPr>
          <p:nvPr/>
        </p:nvSpPr>
        <p:spPr bwMode="auto">
          <a:xfrm>
            <a:off x="7705828" y="1460810"/>
            <a:ext cx="1106713" cy="52322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Dehydration</a:t>
            </a:r>
          </a:p>
          <a:p>
            <a:pPr algn="ctr">
              <a:defRPr/>
            </a:pPr>
            <a:r>
              <a:rPr lang="en-GB" sz="1400" b="1" dirty="0">
                <a:solidFill>
                  <a:schemeClr val="tx1"/>
                </a:solidFill>
                <a:effectLst>
                  <a:outerShdw blurRad="38100" dist="38100" dir="2700000" algn="tl">
                    <a:srgbClr val="FFFFFF"/>
                  </a:outerShdw>
                </a:effectLst>
                <a:latin typeface="Calibri" pitchFamily="34" charset="0"/>
              </a:rPr>
              <a:t>Solidus</a:t>
            </a:r>
          </a:p>
        </p:txBody>
      </p:sp>
      <p:sp>
        <p:nvSpPr>
          <p:cNvPr id="76" name="Line 93"/>
          <p:cNvSpPr>
            <a:spLocks noChangeShapeType="1"/>
          </p:cNvSpPr>
          <p:nvPr/>
        </p:nvSpPr>
        <p:spPr bwMode="auto">
          <a:xfrm flipH="1">
            <a:off x="7323902" y="1799373"/>
            <a:ext cx="581039" cy="68222"/>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7" name="Text Box 142"/>
          <p:cNvSpPr txBox="1">
            <a:spLocks noChangeArrowheads="1"/>
          </p:cNvSpPr>
          <p:nvPr/>
        </p:nvSpPr>
        <p:spPr bwMode="auto">
          <a:xfrm>
            <a:off x="7368881" y="1050931"/>
            <a:ext cx="1396338" cy="307777"/>
          </a:xfrm>
          <a:prstGeom prst="rect">
            <a:avLst/>
          </a:prstGeom>
          <a:noFill/>
          <a:ln w="9525" algn="ctr">
            <a:noFill/>
            <a:miter lim="800000"/>
            <a:headEnd/>
            <a:tailEnd/>
          </a:ln>
          <a:effectLst/>
        </p:spPr>
        <p:txBody>
          <a:bodyPr wrap="square">
            <a:spAutoFit/>
          </a:bodyPr>
          <a:lstStyle/>
          <a:p>
            <a:pPr>
              <a:defRPr/>
            </a:pPr>
            <a:r>
              <a:rPr lang="en-GB" sz="1400" b="1" dirty="0">
                <a:solidFill>
                  <a:schemeClr val="tx1"/>
                </a:solidFill>
                <a:effectLst>
                  <a:outerShdw blurRad="38100" dist="38100" dir="2700000" algn="tl">
                    <a:srgbClr val="FFFFFF"/>
                  </a:outerShdw>
                </a:effectLst>
                <a:latin typeface="Calibri" pitchFamily="34" charset="0"/>
              </a:rPr>
              <a:t>C-H-free Solidus</a:t>
            </a:r>
          </a:p>
        </p:txBody>
      </p:sp>
      <p:sp>
        <p:nvSpPr>
          <p:cNvPr id="78" name="Line 143"/>
          <p:cNvSpPr>
            <a:spLocks noChangeShapeType="1"/>
          </p:cNvSpPr>
          <p:nvPr/>
        </p:nvSpPr>
        <p:spPr bwMode="auto">
          <a:xfrm flipH="1">
            <a:off x="7453434" y="1299226"/>
            <a:ext cx="335459" cy="333867"/>
          </a:xfrm>
          <a:prstGeom prst="line">
            <a:avLst/>
          </a:prstGeom>
          <a:noFill/>
          <a:ln w="19050">
            <a:solidFill>
              <a:schemeClr val="tx1"/>
            </a:solidFill>
            <a:round/>
            <a:headEnd/>
            <a:tailEnd type="triangle" w="med" len="med"/>
          </a:ln>
          <a:effectLst/>
        </p:spPr>
        <p:txBody>
          <a:bodyPr anchor="ctr"/>
          <a:lstStyle/>
          <a:p>
            <a:pPr>
              <a:defRPr/>
            </a:pPr>
            <a:endParaRPr lang="en-GB" sz="1600">
              <a:latin typeface="Calibri" pitchFamily="34" charset="0"/>
            </a:endParaRPr>
          </a:p>
        </p:txBody>
      </p:sp>
      <p:sp>
        <p:nvSpPr>
          <p:cNvPr id="79" name="Text Box 97"/>
          <p:cNvSpPr txBox="1">
            <a:spLocks noChangeArrowheads="1"/>
          </p:cNvSpPr>
          <p:nvPr/>
        </p:nvSpPr>
        <p:spPr bwMode="auto">
          <a:xfrm>
            <a:off x="5952566" y="1303753"/>
            <a:ext cx="1204176" cy="307777"/>
          </a:xfrm>
          <a:prstGeom prst="rect">
            <a:avLst/>
          </a:prstGeom>
          <a:noFill/>
          <a:ln w="9525" algn="ctr">
            <a:noFill/>
            <a:miter lim="800000"/>
            <a:headEnd/>
            <a:tailEnd/>
          </a:ln>
          <a:effectLst/>
        </p:spPr>
        <p:txBody>
          <a:bodyPr wrap="none">
            <a:spAutoFit/>
          </a:bodyPr>
          <a:lstStyle/>
          <a:p>
            <a:pPr algn="r">
              <a:defRPr/>
            </a:pPr>
            <a:r>
              <a:rPr lang="en-GB" sz="1400" b="1" dirty="0">
                <a:solidFill>
                  <a:schemeClr val="tx1"/>
                </a:solidFill>
                <a:effectLst>
                  <a:outerShdw blurRad="38100" dist="38100" dir="2700000" algn="tl">
                    <a:srgbClr val="FFFFFF"/>
                  </a:outerShdw>
                </a:effectLst>
                <a:latin typeface="Calibri" pitchFamily="34" charset="0"/>
              </a:rPr>
              <a:t>LITHOSPHERE</a:t>
            </a:r>
          </a:p>
        </p:txBody>
      </p:sp>
      <p:cxnSp>
        <p:nvCxnSpPr>
          <p:cNvPr id="8" name="Connettore 1 7"/>
          <p:cNvCxnSpPr/>
          <p:nvPr/>
        </p:nvCxnSpPr>
        <p:spPr bwMode="auto">
          <a:xfrm flipV="1">
            <a:off x="3480883" y="555652"/>
            <a:ext cx="0" cy="1116000"/>
          </a:xfrm>
          <a:prstGeom prst="line">
            <a:avLst/>
          </a:prstGeom>
          <a:no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98" name="CasellaDiTesto 97"/>
          <p:cNvSpPr txBox="1">
            <a:spLocks noChangeArrowheads="1"/>
          </p:cNvSpPr>
          <p:nvPr/>
        </p:nvSpPr>
        <p:spPr bwMode="auto">
          <a:xfrm>
            <a:off x="3011971" y="646536"/>
            <a:ext cx="1038452" cy="461665"/>
          </a:xfrm>
          <a:prstGeom prst="rect">
            <a:avLst/>
          </a:prstGeom>
          <a:noFill/>
          <a:ln w="9525">
            <a:noFill/>
            <a:miter lim="800000"/>
            <a:headEnd/>
            <a:tailEnd/>
          </a:ln>
        </p:spPr>
        <p:txBody>
          <a:bodyPr wrap="square">
            <a:spAutoFit/>
          </a:bodyPr>
          <a:lstStyle/>
          <a:p>
            <a:pPr algn="ctr"/>
            <a:r>
              <a:rPr lang="en-GB" sz="2400" dirty="0">
                <a:solidFill>
                  <a:srgbClr val="FFFF00"/>
                </a:solidFill>
                <a:latin typeface="Calibri" pitchFamily="34" charset="0"/>
              </a:rPr>
              <a:t>70 Ma</a:t>
            </a:r>
          </a:p>
        </p:txBody>
      </p:sp>
      <p:sp>
        <p:nvSpPr>
          <p:cNvPr id="97" name="CasellaDiTesto 96"/>
          <p:cNvSpPr txBox="1">
            <a:spLocks noChangeArrowheads="1"/>
          </p:cNvSpPr>
          <p:nvPr/>
        </p:nvSpPr>
        <p:spPr bwMode="auto">
          <a:xfrm>
            <a:off x="28158" y="3296351"/>
            <a:ext cx="5361215" cy="1938992"/>
          </a:xfrm>
          <a:prstGeom prst="rect">
            <a:avLst/>
          </a:prstGeom>
          <a:noFill/>
          <a:ln w="9525">
            <a:noFill/>
            <a:miter lim="800000"/>
            <a:headEnd/>
            <a:tailEnd/>
          </a:ln>
        </p:spPr>
        <p:txBody>
          <a:bodyPr wrap="square">
            <a:spAutoFit/>
          </a:bodyPr>
          <a:lstStyle/>
          <a:p>
            <a:r>
              <a:rPr lang="en-GB" sz="2400" dirty="0">
                <a:solidFill>
                  <a:schemeClr val="bg1"/>
                </a:solidFill>
                <a:latin typeface="Calibri" pitchFamily="34" charset="0"/>
              </a:rPr>
              <a:t>Partial melting in the oceanic basins (i.e., OIB igneous activity) is essentially related to reaching of amphibole stability limit in terms of high temperatures (T &gt;1100 °C) or high pressures (P &gt;3 GPa).</a:t>
            </a:r>
          </a:p>
        </p:txBody>
      </p:sp>
      <p:sp>
        <p:nvSpPr>
          <p:cNvPr id="82" name="CasellaDiTesto 81"/>
          <p:cNvSpPr txBox="1">
            <a:spLocks noChangeArrowheads="1"/>
          </p:cNvSpPr>
          <p:nvPr/>
        </p:nvSpPr>
        <p:spPr bwMode="auto">
          <a:xfrm>
            <a:off x="4490" y="5349643"/>
            <a:ext cx="9139510" cy="1015663"/>
          </a:xfrm>
          <a:prstGeom prst="rect">
            <a:avLst/>
          </a:prstGeom>
          <a:noFill/>
          <a:ln w="9525">
            <a:noFill/>
            <a:miter lim="800000"/>
            <a:headEnd/>
            <a:tailEnd/>
          </a:ln>
        </p:spPr>
        <p:txBody>
          <a:bodyPr wrap="square">
            <a:spAutoFit/>
          </a:bodyPr>
          <a:lstStyle/>
          <a:p>
            <a:pPr algn="ctr"/>
            <a:r>
              <a:rPr lang="en-GB" sz="3000" dirty="0">
                <a:solidFill>
                  <a:srgbClr val="FFFF00"/>
                </a:solidFill>
                <a:latin typeface="Calibri" pitchFamily="34" charset="0"/>
              </a:rPr>
              <a:t>Oceanic asthenosphere is here interpreted as the volume of upper mantle where partial melts are present.</a:t>
            </a:r>
          </a:p>
        </p:txBody>
      </p:sp>
      <p:sp>
        <p:nvSpPr>
          <p:cNvPr id="73" name="CasellaDiTesto 5"/>
          <p:cNvSpPr txBox="1">
            <a:spLocks noChangeArrowheads="1"/>
          </p:cNvSpPr>
          <p:nvPr/>
        </p:nvSpPr>
        <p:spPr bwMode="auto">
          <a:xfrm>
            <a:off x="5266873" y="6564348"/>
            <a:ext cx="3916958" cy="307777"/>
          </a:xfrm>
          <a:prstGeom prst="rect">
            <a:avLst/>
          </a:prstGeom>
          <a:noFill/>
          <a:ln w="9525">
            <a:noFill/>
            <a:miter lim="800000"/>
            <a:headEnd/>
            <a:tailEnd/>
          </a:ln>
        </p:spPr>
        <p:txBody>
          <a:bodyPr wrap="square">
            <a:spAutoFit/>
          </a:bodyPr>
          <a:lstStyle/>
          <a:p>
            <a:pPr algn="r"/>
            <a:r>
              <a:rPr lang="en-GB" sz="1400" dirty="0" err="1">
                <a:solidFill>
                  <a:schemeClr val="bg1"/>
                </a:solidFill>
                <a:effectLst/>
                <a:latin typeface="Calibri" pitchFamily="34" charset="0"/>
              </a:rPr>
              <a:t>Niu</a:t>
            </a:r>
            <a:r>
              <a:rPr lang="en-GB" sz="1400" dirty="0">
                <a:solidFill>
                  <a:schemeClr val="bg1"/>
                </a:solidFill>
                <a:effectLst/>
                <a:latin typeface="Calibri" pitchFamily="34" charset="0"/>
              </a:rPr>
              <a:t> and Green, 2018, (Earth-Sci. Rev., 185, 301-307)</a:t>
            </a:r>
          </a:p>
        </p:txBody>
      </p:sp>
      <p:cxnSp>
        <p:nvCxnSpPr>
          <p:cNvPr id="80" name="Connettore 1 79"/>
          <p:cNvCxnSpPr/>
          <p:nvPr/>
        </p:nvCxnSpPr>
        <p:spPr bwMode="auto">
          <a:xfrm flipH="1" flipV="1">
            <a:off x="4700270" y="1862632"/>
            <a:ext cx="0" cy="1008000"/>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81" name="Connettore 1 80"/>
          <p:cNvCxnSpPr/>
          <p:nvPr/>
        </p:nvCxnSpPr>
        <p:spPr bwMode="auto">
          <a:xfrm flipV="1">
            <a:off x="5902629" y="1071723"/>
            <a:ext cx="1168226" cy="0"/>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cxnSp>
        <p:nvCxnSpPr>
          <p:cNvPr id="83" name="Connettore 1 82"/>
          <p:cNvCxnSpPr/>
          <p:nvPr/>
        </p:nvCxnSpPr>
        <p:spPr bwMode="auto">
          <a:xfrm flipV="1">
            <a:off x="5902629" y="2488280"/>
            <a:ext cx="1440000" cy="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cxnSp>
        <p:nvCxnSpPr>
          <p:cNvPr id="85" name="Connettore 1 84"/>
          <p:cNvCxnSpPr/>
          <p:nvPr/>
        </p:nvCxnSpPr>
        <p:spPr bwMode="auto">
          <a:xfrm flipV="1">
            <a:off x="5902629" y="3687071"/>
            <a:ext cx="1512000" cy="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cxnSp>
        <p:nvCxnSpPr>
          <p:cNvPr id="86" name="Connettore 1 85"/>
          <p:cNvCxnSpPr/>
          <p:nvPr/>
        </p:nvCxnSpPr>
        <p:spPr bwMode="auto">
          <a:xfrm flipH="1" flipV="1">
            <a:off x="114300" y="591143"/>
            <a:ext cx="0" cy="2281682"/>
          </a:xfrm>
          <a:prstGeom prst="line">
            <a:avLst/>
          </a:prstGeom>
          <a:noFill/>
          <a:ln w="38100" cap="flat" cmpd="sng" algn="ctr">
            <a:solidFill>
              <a:srgbClr val="FF0000"/>
            </a:solidFill>
            <a:prstDash val="solid"/>
            <a:round/>
            <a:headEnd type="none" w="med" len="med"/>
            <a:tailEnd type="arrow" w="med" len="med"/>
          </a:ln>
          <a:effectLst>
            <a:glow rad="228600">
              <a:srgbClr val="FFFF00">
                <a:alpha val="40000"/>
              </a:srgbClr>
            </a:glow>
          </a:effectLst>
        </p:spPr>
      </p:cxnSp>
      <p:cxnSp>
        <p:nvCxnSpPr>
          <p:cNvPr id="88" name="Connettore 1 87"/>
          <p:cNvCxnSpPr/>
          <p:nvPr/>
        </p:nvCxnSpPr>
        <p:spPr bwMode="auto">
          <a:xfrm flipH="1" flipV="1">
            <a:off x="1384157" y="1365843"/>
            <a:ext cx="0" cy="1512000"/>
          </a:xfrm>
          <a:prstGeom prst="line">
            <a:avLst/>
          </a:prstGeom>
          <a:noFill/>
          <a:ln w="38100" cap="flat" cmpd="sng" algn="ctr">
            <a:solidFill>
              <a:srgbClr val="00B0F0"/>
            </a:solidFill>
            <a:prstDash val="solid"/>
            <a:round/>
            <a:headEnd type="none" w="med" len="med"/>
            <a:tailEnd type="arrow" w="med" len="med"/>
          </a:ln>
          <a:effectLst>
            <a:glow rad="228600">
              <a:srgbClr val="FFFF00">
                <a:alpha val="40000"/>
              </a:srgbClr>
            </a:glow>
          </a:effectLst>
        </p:spPr>
      </p:cxnSp>
      <p:cxnSp>
        <p:nvCxnSpPr>
          <p:cNvPr id="89" name="Connettore 1 88"/>
          <p:cNvCxnSpPr/>
          <p:nvPr/>
        </p:nvCxnSpPr>
        <p:spPr bwMode="auto">
          <a:xfrm flipH="1" flipV="1">
            <a:off x="2744470" y="1734143"/>
            <a:ext cx="0" cy="1152000"/>
          </a:xfrm>
          <a:prstGeom prst="line">
            <a:avLst/>
          </a:prstGeom>
          <a:noFill/>
          <a:ln w="38100" cap="flat" cmpd="sng" algn="ctr">
            <a:solidFill>
              <a:srgbClr val="7030A0"/>
            </a:solidFill>
            <a:prstDash val="solid"/>
            <a:round/>
            <a:headEnd type="none" w="med" len="med"/>
            <a:tailEnd type="arrow" w="med" len="med"/>
          </a:ln>
          <a:effectLst>
            <a:glow rad="228600">
              <a:srgbClr val="FFFF00">
                <a:alpha val="40000"/>
              </a:srgbClr>
            </a:glow>
          </a:effectLst>
        </p:spPr>
      </p:cxnSp>
      <p:grpSp>
        <p:nvGrpSpPr>
          <p:cNvPr id="91" name="Gruppo 90"/>
          <p:cNvGrpSpPr/>
          <p:nvPr/>
        </p:nvGrpSpPr>
        <p:grpSpPr>
          <a:xfrm>
            <a:off x="6111051" y="3142469"/>
            <a:ext cx="738325" cy="774942"/>
            <a:chOff x="6111051" y="3142469"/>
            <a:chExt cx="738325" cy="774942"/>
          </a:xfrm>
        </p:grpSpPr>
        <p:cxnSp>
          <p:nvCxnSpPr>
            <p:cNvPr id="92" name="Connettore 1 91"/>
            <p:cNvCxnSpPr/>
            <p:nvPr/>
          </p:nvCxnSpPr>
          <p:spPr bwMode="auto">
            <a:xfrm>
              <a:off x="6111051"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5" name="Connettore 1 94"/>
            <p:cNvCxnSpPr/>
            <p:nvPr/>
          </p:nvCxnSpPr>
          <p:spPr bwMode="auto">
            <a:xfrm>
              <a:off x="649433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cxnSp>
          <p:nvCxnSpPr>
            <p:cNvPr id="96" name="Connettore 1 95"/>
            <p:cNvCxnSpPr/>
            <p:nvPr/>
          </p:nvCxnSpPr>
          <p:spPr bwMode="auto">
            <a:xfrm>
              <a:off x="6849376" y="3142469"/>
              <a:ext cx="0" cy="774942"/>
            </a:xfrm>
            <a:prstGeom prst="line">
              <a:avLst/>
            </a:prstGeom>
            <a:noFill/>
            <a:ln w="38100" cap="flat" cmpd="sng" algn="ctr">
              <a:solidFill>
                <a:schemeClr val="tx1"/>
              </a:solidFill>
              <a:prstDash val="solid"/>
              <a:round/>
              <a:headEnd type="none" w="med" len="med"/>
              <a:tailEnd type="arrow" w="med" len="med"/>
            </a:ln>
            <a:effectLst>
              <a:glow rad="228600">
                <a:srgbClr val="FFFF00">
                  <a:alpha val="40000"/>
                </a:srgbClr>
              </a:glow>
            </a:effectLst>
          </p:spPr>
        </p:cxnSp>
      </p:grpSp>
    </p:spTree>
    <p:extLst>
      <p:ext uri="{BB962C8B-B14F-4D97-AF65-F5344CB8AC3E}">
        <p14:creationId xmlns:p14="http://schemas.microsoft.com/office/powerpoint/2010/main" val="1110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8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o 28"/>
          <p:cNvGrpSpPr>
            <a:grpSpLocks/>
          </p:cNvGrpSpPr>
          <p:nvPr/>
        </p:nvGrpSpPr>
        <p:grpSpPr bwMode="auto">
          <a:xfrm>
            <a:off x="3357564" y="2135188"/>
            <a:ext cx="5857875" cy="4284870"/>
            <a:chOff x="3356876" y="2428892"/>
            <a:chExt cx="5858562" cy="4286256"/>
          </a:xfrm>
        </p:grpSpPr>
        <p:grpSp>
          <p:nvGrpSpPr>
            <p:cNvPr id="28" name="Gruppo 17"/>
            <p:cNvGrpSpPr>
              <a:grpSpLocks/>
            </p:cNvGrpSpPr>
            <p:nvPr/>
          </p:nvGrpSpPr>
          <p:grpSpPr bwMode="auto">
            <a:xfrm>
              <a:off x="3357554" y="2428892"/>
              <a:ext cx="5857884" cy="4286256"/>
              <a:chOff x="3357554" y="2428892"/>
              <a:chExt cx="5857884" cy="4286256"/>
            </a:xfrm>
          </p:grpSpPr>
          <p:pic>
            <p:nvPicPr>
              <p:cNvPr id="31" name="Picture 2"/>
              <p:cNvPicPr>
                <a:picLocks noChangeAspect="1" noChangeArrowheads="1"/>
              </p:cNvPicPr>
              <p:nvPr/>
            </p:nvPicPr>
            <p:blipFill>
              <a:blip r:embed="rId3" cstate="print"/>
              <a:srcRect/>
              <a:stretch>
                <a:fillRect/>
              </a:stretch>
            </p:blipFill>
            <p:spPr bwMode="auto">
              <a:xfrm>
                <a:off x="3357554" y="2428892"/>
                <a:ext cx="5715008" cy="4286256"/>
              </a:xfrm>
              <a:prstGeom prst="rect">
                <a:avLst/>
              </a:prstGeom>
              <a:noFill/>
              <a:ln w="9525">
                <a:noFill/>
                <a:miter lim="800000"/>
                <a:headEnd/>
                <a:tailEnd/>
              </a:ln>
            </p:spPr>
          </p:pic>
          <p:sp>
            <p:nvSpPr>
              <p:cNvPr id="32" name="CasellaDiTesto 15"/>
              <p:cNvSpPr txBox="1">
                <a:spLocks noChangeArrowheads="1"/>
              </p:cNvSpPr>
              <p:nvPr/>
            </p:nvSpPr>
            <p:spPr bwMode="auto">
              <a:xfrm>
                <a:off x="6214711" y="5573159"/>
                <a:ext cx="2429160" cy="397003"/>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33" name="Text Box 5"/>
              <p:cNvSpPr txBox="1">
                <a:spLocks noChangeArrowheads="1"/>
              </p:cNvSpPr>
              <p:nvPr/>
            </p:nvSpPr>
            <p:spPr bwMode="auto">
              <a:xfrm>
                <a:off x="5786036" y="5358777"/>
                <a:ext cx="3429402" cy="369452"/>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“Fixed (convecting)” Mantle</a:t>
                </a:r>
              </a:p>
            </p:txBody>
          </p:sp>
        </p:grpSp>
        <p:sp>
          <p:nvSpPr>
            <p:cNvPr id="29" name="Rettangolo 28"/>
            <p:cNvSpPr/>
            <p:nvPr/>
          </p:nvSpPr>
          <p:spPr>
            <a:xfrm>
              <a:off x="3356876" y="2535288"/>
              <a:ext cx="1214580" cy="8940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0" name="Text Box 5"/>
            <p:cNvSpPr txBox="1">
              <a:spLocks noChangeArrowheads="1"/>
            </p:cNvSpPr>
            <p:nvPr/>
          </p:nvSpPr>
          <p:spPr bwMode="auto">
            <a:xfrm>
              <a:off x="3367546" y="5875743"/>
              <a:ext cx="1646873" cy="831266"/>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grpSp>
      <p:sp>
        <p:nvSpPr>
          <p:cNvPr id="9" name="Parentesi graffa aperta 8"/>
          <p:cNvSpPr/>
          <p:nvPr/>
        </p:nvSpPr>
        <p:spPr>
          <a:xfrm>
            <a:off x="3000375" y="2635250"/>
            <a:ext cx="357188" cy="2357438"/>
          </a:xfrm>
          <a:prstGeom prst="leftBrace">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0" name="Text Box 5"/>
          <p:cNvSpPr txBox="1">
            <a:spLocks noChangeArrowheads="1"/>
          </p:cNvSpPr>
          <p:nvPr/>
        </p:nvSpPr>
        <p:spPr bwMode="auto">
          <a:xfrm>
            <a:off x="99023" y="2160588"/>
            <a:ext cx="3044227" cy="2862322"/>
          </a:xfrm>
          <a:prstGeom prst="rect">
            <a:avLst/>
          </a:prstGeom>
          <a:noFill/>
          <a:ln w="9525">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Upper Boundary Layer</a:t>
            </a:r>
          </a:p>
          <a:p>
            <a:pPr>
              <a:defRPr/>
            </a:pPr>
            <a:endParaRPr lang="en-GB" sz="1200" dirty="0">
              <a:solidFill>
                <a:schemeClr val="bg1"/>
              </a:solidFill>
              <a:effectLst>
                <a:outerShdw blurRad="38100" dist="38100" dir="2700000" algn="tl">
                  <a:srgbClr val="000000"/>
                </a:outerShdw>
              </a:effectLst>
              <a:latin typeface="Calibri" pitchFamily="34" charset="0"/>
            </a:endParaRPr>
          </a:p>
          <a:p>
            <a:pPr>
              <a:defRPr/>
            </a:pPr>
            <a:r>
              <a:rPr lang="en-GB" sz="3200" dirty="0">
                <a:solidFill>
                  <a:srgbClr val="FFFF00"/>
                </a:solidFill>
                <a:effectLst>
                  <a:outerShdw blurRad="38100" dist="38100" dir="2700000" algn="tl">
                    <a:srgbClr val="000000"/>
                  </a:outerShdw>
                </a:effectLst>
                <a:latin typeface="Calibri" pitchFamily="34" charset="0"/>
              </a:rPr>
              <a:t>B Region </a:t>
            </a:r>
            <a:r>
              <a:rPr lang="en-GB" sz="2800" dirty="0">
                <a:solidFill>
                  <a:srgbClr val="FFFF00"/>
                </a:solidFill>
                <a:effectLst>
                  <a:outerShdw blurRad="38100" dist="38100" dir="2700000" algn="tl">
                    <a:srgbClr val="000000"/>
                  </a:outerShdw>
                </a:effectLst>
                <a:latin typeface="Calibri" pitchFamily="34" charset="0"/>
              </a:rPr>
              <a:t>of Gutenberg (1959)</a:t>
            </a:r>
            <a:endParaRPr lang="en-GB" sz="3600" dirty="0">
              <a:solidFill>
                <a:srgbClr val="FFFF00"/>
              </a:solidFill>
              <a:effectLst>
                <a:outerShdw blurRad="38100" dist="38100" dir="2700000" algn="tl">
                  <a:srgbClr val="000000"/>
                </a:outerShdw>
              </a:effectLst>
              <a:latin typeface="Calibri" pitchFamily="34" charset="0"/>
            </a:endParaRPr>
          </a:p>
        </p:txBody>
      </p:sp>
      <p:sp>
        <p:nvSpPr>
          <p:cNvPr id="11" name="Freccia a destra 10"/>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2" name="Text Box 5"/>
          <p:cNvSpPr txBox="1">
            <a:spLocks noChangeArrowheads="1"/>
          </p:cNvSpPr>
          <p:nvPr/>
        </p:nvSpPr>
        <p:spPr bwMode="auto">
          <a:xfrm>
            <a:off x="12684" y="5037138"/>
            <a:ext cx="3344879" cy="1384300"/>
          </a:xfrm>
          <a:prstGeom prst="rect">
            <a:avLst/>
          </a:prstGeom>
          <a:noFill/>
          <a:ln w="9525">
            <a:noFill/>
            <a:miter lim="800000"/>
            <a:headEnd/>
            <a:tailEnd/>
          </a:ln>
          <a:effectLst/>
        </p:spPr>
        <p:txBody>
          <a:bodyPr wrap="square">
            <a:spAutoFit/>
          </a:bodyPr>
          <a:lstStyle/>
          <a:p>
            <a:pPr algn="ctr">
              <a:defRPr/>
            </a:pPr>
            <a:r>
              <a:rPr lang="en-GB" sz="2800" dirty="0">
                <a:solidFill>
                  <a:srgbClr val="FFFF00"/>
                </a:solidFill>
                <a:effectLst>
                  <a:outerShdw blurRad="38100" dist="38100" dir="2700000" algn="tl">
                    <a:srgbClr val="000000"/>
                  </a:outerShdw>
                </a:effectLst>
                <a:latin typeface="Calibri" pitchFamily="34" charset="0"/>
              </a:rPr>
              <a:t>L</a:t>
            </a:r>
            <a:r>
              <a:rPr lang="en-GB" sz="2800" dirty="0">
                <a:solidFill>
                  <a:schemeClr val="bg1"/>
                </a:solidFill>
                <a:effectLst>
                  <a:outerShdw blurRad="38100" dist="38100" dir="2700000" algn="tl">
                    <a:srgbClr val="000000"/>
                  </a:outerShdw>
                </a:effectLst>
                <a:latin typeface="Calibri" pitchFamily="34" charset="0"/>
              </a:rPr>
              <a:t>ayer of </a:t>
            </a:r>
            <a:r>
              <a:rPr lang="en-GB" sz="2800" dirty="0">
                <a:solidFill>
                  <a:srgbClr val="FFFF00"/>
                </a:solidFill>
                <a:effectLst>
                  <a:outerShdw blurRad="38100" dist="38100" dir="2700000" algn="tl">
                    <a:srgbClr val="000000"/>
                  </a:outerShdw>
                </a:effectLst>
                <a:latin typeface="Calibri" pitchFamily="34" charset="0"/>
              </a:rPr>
              <a:t>L</a:t>
            </a:r>
            <a:r>
              <a:rPr lang="en-GB" sz="2800" dirty="0">
                <a:solidFill>
                  <a:schemeClr val="bg1"/>
                </a:solidFill>
                <a:effectLst>
                  <a:outerShdw blurRad="38100" dist="38100" dir="2700000" algn="tl">
                    <a:srgbClr val="000000"/>
                  </a:outerShdw>
                </a:effectLst>
                <a:latin typeface="Calibri" pitchFamily="34" charset="0"/>
              </a:rPr>
              <a:t>aterally </a:t>
            </a:r>
            <a:r>
              <a:rPr lang="en-GB" sz="2800" dirty="0">
                <a:solidFill>
                  <a:srgbClr val="FFFF00"/>
                </a:solidFill>
                <a:effectLst>
                  <a:outerShdw blurRad="38100" dist="38100" dir="2700000" algn="tl">
                    <a:srgbClr val="000000"/>
                  </a:outerShdw>
                </a:effectLst>
                <a:latin typeface="Calibri" pitchFamily="34" charset="0"/>
              </a:rPr>
              <a:t>A</a:t>
            </a:r>
            <a:r>
              <a:rPr lang="en-GB" sz="2800" dirty="0">
                <a:solidFill>
                  <a:schemeClr val="bg1"/>
                </a:solidFill>
                <a:effectLst>
                  <a:outerShdw blurRad="38100" dist="38100" dir="2700000" algn="tl">
                    <a:srgbClr val="000000"/>
                  </a:outerShdw>
                </a:effectLst>
                <a:latin typeface="Calibri" pitchFamily="34" charset="0"/>
              </a:rPr>
              <a:t>dvecting </a:t>
            </a:r>
            <a:r>
              <a:rPr lang="en-GB" sz="2800" dirty="0">
                <a:solidFill>
                  <a:srgbClr val="FFFF00"/>
                </a:solidFill>
                <a:effectLst>
                  <a:outerShdw blurRad="38100" dist="38100" dir="2700000" algn="tl">
                    <a:srgbClr val="000000"/>
                  </a:outerShdw>
                </a:effectLst>
                <a:latin typeface="Calibri" pitchFamily="34" charset="0"/>
              </a:rPr>
              <a:t>M</a:t>
            </a:r>
            <a:r>
              <a:rPr lang="en-GB" sz="2800" dirty="0">
                <a:solidFill>
                  <a:schemeClr val="bg1"/>
                </a:solidFill>
                <a:effectLst>
                  <a:outerShdw blurRad="38100" dist="38100" dir="2700000" algn="tl">
                    <a:srgbClr val="000000"/>
                  </a:outerShdw>
                </a:effectLst>
                <a:latin typeface="Calibri" pitchFamily="34" charset="0"/>
              </a:rPr>
              <a:t>ass and </a:t>
            </a:r>
            <a:r>
              <a:rPr lang="en-GB" sz="2800" dirty="0">
                <a:solidFill>
                  <a:srgbClr val="FFFF00"/>
                </a:solidFill>
                <a:effectLst>
                  <a:outerShdw blurRad="38100" dist="38100" dir="2700000" algn="tl">
                    <a:srgbClr val="000000"/>
                  </a:outerShdw>
                </a:effectLst>
                <a:latin typeface="Calibri" pitchFamily="34" charset="0"/>
              </a:rPr>
              <a:t>A</a:t>
            </a:r>
            <a:r>
              <a:rPr lang="en-GB" sz="2800" dirty="0">
                <a:solidFill>
                  <a:schemeClr val="bg1"/>
                </a:solidFill>
                <a:effectLst>
                  <a:outerShdw blurRad="38100" dist="38100" dir="2700000" algn="tl">
                    <a:srgbClr val="000000"/>
                  </a:outerShdw>
                </a:effectLst>
                <a:latin typeface="Calibri" pitchFamily="34" charset="0"/>
              </a:rPr>
              <a:t>nisotropy</a:t>
            </a:r>
            <a:endParaRPr lang="en-GB" dirty="0">
              <a:solidFill>
                <a:srgbClr val="FFFF00"/>
              </a:solidFill>
              <a:effectLst>
                <a:outerShdw blurRad="38100" dist="38100" dir="2700000" algn="tl">
                  <a:srgbClr val="000000"/>
                </a:outerShdw>
              </a:effectLst>
              <a:latin typeface="Calibri" pitchFamily="34" charset="0"/>
            </a:endParaRPr>
          </a:p>
        </p:txBody>
      </p:sp>
      <p:sp>
        <p:nvSpPr>
          <p:cNvPr id="13" name="Figura a mano libera 12"/>
          <p:cNvSpPr/>
          <p:nvPr/>
        </p:nvSpPr>
        <p:spPr>
          <a:xfrm>
            <a:off x="3714750" y="2660650"/>
            <a:ext cx="1384300" cy="3178175"/>
          </a:xfrm>
          <a:custGeom>
            <a:avLst/>
            <a:gdLst>
              <a:gd name="connsiteX0" fmla="*/ 996461 w 996461"/>
              <a:gd name="connsiteY0" fmla="*/ 2461846 h 2461846"/>
              <a:gd name="connsiteX1" fmla="*/ 996461 w 996461"/>
              <a:gd name="connsiteY1" fmla="*/ 1770185 h 2461846"/>
              <a:gd name="connsiteX2" fmla="*/ 0 w 996461"/>
              <a:gd name="connsiteY2" fmla="*/ 0 h 2461846"/>
              <a:gd name="connsiteX0" fmla="*/ 1425121 w 1425121"/>
              <a:gd name="connsiteY0" fmla="*/ 3247688 h 3247688"/>
              <a:gd name="connsiteX1" fmla="*/ 1425121 w 1425121"/>
              <a:gd name="connsiteY1" fmla="*/ 2556027 h 3247688"/>
              <a:gd name="connsiteX2" fmla="*/ 0 w 1425121"/>
              <a:gd name="connsiteY2" fmla="*/ 0 h 3247688"/>
            </a:gdLst>
            <a:ahLst/>
            <a:cxnLst>
              <a:cxn ang="0">
                <a:pos x="connsiteX0" y="connsiteY0"/>
              </a:cxn>
              <a:cxn ang="0">
                <a:pos x="connsiteX1" y="connsiteY1"/>
              </a:cxn>
              <a:cxn ang="0">
                <a:pos x="connsiteX2" y="connsiteY2"/>
              </a:cxn>
            </a:cxnLst>
            <a:rect l="l" t="t" r="r" b="b"/>
            <a:pathLst>
              <a:path w="1425121" h="3247688">
                <a:moveTo>
                  <a:pt x="1425121" y="3247688"/>
                </a:moveTo>
                <a:lnTo>
                  <a:pt x="1425121" y="2556027"/>
                </a:lnTo>
                <a:lnTo>
                  <a:pt x="0" y="0"/>
                </a:ln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4" name="Parentesi graffa aperta 13"/>
          <p:cNvSpPr/>
          <p:nvPr/>
        </p:nvSpPr>
        <p:spPr>
          <a:xfrm rot="19800000">
            <a:off x="5056188" y="3221038"/>
            <a:ext cx="357187" cy="2060575"/>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5" name="Figura a mano libera 14"/>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6"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Classically defined “Asthenosphere”</a:t>
            </a:r>
          </a:p>
        </p:txBody>
      </p:sp>
      <p:sp>
        <p:nvSpPr>
          <p:cNvPr id="17" name="Text Box 5"/>
          <p:cNvSpPr txBox="1">
            <a:spLocks noChangeArrowheads="1"/>
          </p:cNvSpPr>
          <p:nvPr/>
        </p:nvSpPr>
        <p:spPr bwMode="auto">
          <a:xfrm>
            <a:off x="7600950" y="2155532"/>
            <a:ext cx="1428750" cy="430887"/>
          </a:xfrm>
          <a:prstGeom prst="rect">
            <a:avLst/>
          </a:prstGeom>
          <a:noFill/>
          <a:ln w="9525">
            <a:noFill/>
            <a:miter lim="800000"/>
            <a:headEnd/>
            <a:tailEnd/>
          </a:ln>
        </p:spPr>
        <p:txBody>
          <a:bodyPr>
            <a:spAutoFit/>
          </a:bodyPr>
          <a:lstStyle/>
          <a:p>
            <a:pPr algn="ctr"/>
            <a:r>
              <a:rPr lang="en-GB" sz="2200" b="1" dirty="0">
                <a:solidFill>
                  <a:srgbClr val="FF0000"/>
                </a:solidFill>
                <a:effectLst/>
                <a:latin typeface="Calibri" pitchFamily="34" charset="0"/>
              </a:rPr>
              <a:t>50-120 km</a:t>
            </a:r>
          </a:p>
        </p:txBody>
      </p:sp>
      <p:cxnSp>
        <p:nvCxnSpPr>
          <p:cNvPr id="19" name="Connettore 1 18"/>
          <p:cNvCxnSpPr/>
          <p:nvPr/>
        </p:nvCxnSpPr>
        <p:spPr>
          <a:xfrm>
            <a:off x="4786313" y="3263900"/>
            <a:ext cx="3286125" cy="1588"/>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0"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a:solidFill>
                  <a:schemeClr val="bg1"/>
                </a:solidFill>
                <a:latin typeface="Calibri" pitchFamily="34" charset="0"/>
              </a:rPr>
              <a:t>Anderson, 2011 (J. Petrol., 52, 1547-1577)</a:t>
            </a:r>
          </a:p>
        </p:txBody>
      </p:sp>
      <p:sp>
        <p:nvSpPr>
          <p:cNvPr id="21" name="Text Box 5"/>
          <p:cNvSpPr txBox="1">
            <a:spLocks noChangeArrowheads="1"/>
          </p:cNvSpPr>
          <p:nvPr/>
        </p:nvSpPr>
        <p:spPr bwMode="auto">
          <a:xfrm rot="3651586">
            <a:off x="2828132" y="3518693"/>
            <a:ext cx="3429000" cy="442913"/>
          </a:xfrm>
          <a:prstGeom prst="rect">
            <a:avLst/>
          </a:prstGeom>
          <a:noFill/>
          <a:ln w="9525">
            <a:noFill/>
            <a:miter lim="800000"/>
            <a:headEnd/>
            <a:tailEnd/>
          </a:ln>
          <a:effectLst/>
        </p:spPr>
        <p:txBody>
          <a:bodyPr>
            <a:spAutoFit/>
          </a:bodyPr>
          <a:lstStyle/>
          <a:p>
            <a:pPr algn="ctr">
              <a:defRPr/>
            </a:pPr>
            <a:r>
              <a:rPr lang="en-GB" sz="2300" b="1">
                <a:solidFill>
                  <a:schemeClr val="tx1"/>
                </a:solidFill>
                <a:latin typeface="Calibri" pitchFamily="34" charset="0"/>
              </a:rPr>
              <a:t>Conductive Layer</a:t>
            </a:r>
          </a:p>
        </p:txBody>
      </p:sp>
      <p:grpSp>
        <p:nvGrpSpPr>
          <p:cNvPr id="6" name="Gruppo 44"/>
          <p:cNvGrpSpPr>
            <a:grpSpLocks/>
          </p:cNvGrpSpPr>
          <p:nvPr/>
        </p:nvGrpSpPr>
        <p:grpSpPr bwMode="auto">
          <a:xfrm rot="513008">
            <a:off x="3198855" y="4589868"/>
            <a:ext cx="2236701" cy="1521470"/>
            <a:chOff x="3101292" y="4837286"/>
            <a:chExt cx="2335260" cy="1520545"/>
          </a:xfrm>
        </p:grpSpPr>
        <p:sp>
          <p:nvSpPr>
            <p:cNvPr id="23" name="Figura a mano libera 22"/>
            <p:cNvSpPr/>
            <p:nvPr/>
          </p:nvSpPr>
          <p:spPr>
            <a:xfrm>
              <a:off x="3101292" y="4864902"/>
              <a:ext cx="2255792" cy="1492929"/>
            </a:xfrm>
            <a:custGeom>
              <a:avLst/>
              <a:gdLst>
                <a:gd name="connsiteX0" fmla="*/ 0 w 2471195"/>
                <a:gd name="connsiteY0" fmla="*/ 1493134 h 1493134"/>
                <a:gd name="connsiteX1" fmla="*/ 601884 w 2471195"/>
                <a:gd name="connsiteY1" fmla="*/ 902825 h 1493134"/>
                <a:gd name="connsiteX2" fmla="*/ 1527858 w 2471195"/>
                <a:gd name="connsiteY2" fmla="*/ 960699 h 1493134"/>
                <a:gd name="connsiteX3" fmla="*/ 2314937 w 2471195"/>
                <a:gd name="connsiteY3" fmla="*/ 486137 h 1493134"/>
                <a:gd name="connsiteX4" fmla="*/ 2465408 w 2471195"/>
                <a:gd name="connsiteY4" fmla="*/ 0 h 1493134"/>
                <a:gd name="connsiteX0" fmla="*/ 0 w 2468301"/>
                <a:gd name="connsiteY0" fmla="*/ 1493134 h 1493134"/>
                <a:gd name="connsiteX1" fmla="*/ 601884 w 2468301"/>
                <a:gd name="connsiteY1" fmla="*/ 902825 h 1493134"/>
                <a:gd name="connsiteX2" fmla="*/ 1527858 w 2468301"/>
                <a:gd name="connsiteY2" fmla="*/ 960699 h 1493134"/>
                <a:gd name="connsiteX3" fmla="*/ 2100591 w 2468301"/>
                <a:gd name="connsiteY3" fmla="*/ 700427 h 1493134"/>
                <a:gd name="connsiteX4" fmla="*/ 2465408 w 2468301"/>
                <a:gd name="connsiteY4" fmla="*/ 0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301" h="1493134">
                  <a:moveTo>
                    <a:pt x="0" y="1493134"/>
                  </a:moveTo>
                  <a:cubicBezTo>
                    <a:pt x="173620" y="1242349"/>
                    <a:pt x="347241" y="991564"/>
                    <a:pt x="601884" y="902825"/>
                  </a:cubicBezTo>
                  <a:cubicBezTo>
                    <a:pt x="856527" y="814086"/>
                    <a:pt x="1278074" y="994432"/>
                    <a:pt x="1527858" y="960699"/>
                  </a:cubicBezTo>
                  <a:cubicBezTo>
                    <a:pt x="1777642" y="926966"/>
                    <a:pt x="1944333" y="860543"/>
                    <a:pt x="2100591" y="700427"/>
                  </a:cubicBezTo>
                  <a:cubicBezTo>
                    <a:pt x="2256849" y="540311"/>
                    <a:pt x="2468301" y="163010"/>
                    <a:pt x="2465408" y="0"/>
                  </a:cubicBez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24" name="Figura a mano libera 23"/>
            <p:cNvSpPr/>
            <p:nvPr/>
          </p:nvSpPr>
          <p:spPr>
            <a:xfrm>
              <a:off x="5204509" y="4837286"/>
              <a:ext cx="232043" cy="209423"/>
            </a:xfrm>
            <a:custGeom>
              <a:avLst/>
              <a:gdLst>
                <a:gd name="connsiteX0" fmla="*/ 0 w 232410"/>
                <a:gd name="connsiteY0" fmla="*/ 154305 h 209550"/>
                <a:gd name="connsiteX1" fmla="*/ 158115 w 232410"/>
                <a:gd name="connsiteY1" fmla="*/ 0 h 209550"/>
                <a:gd name="connsiteX2" fmla="*/ 232410 w 232410"/>
                <a:gd name="connsiteY2" fmla="*/ 209550 h 209550"/>
              </a:gdLst>
              <a:ahLst/>
              <a:cxnLst>
                <a:cxn ang="0">
                  <a:pos x="connsiteX0" y="connsiteY0"/>
                </a:cxn>
                <a:cxn ang="0">
                  <a:pos x="connsiteX1" y="connsiteY1"/>
                </a:cxn>
                <a:cxn ang="0">
                  <a:pos x="connsiteX2" y="connsiteY2"/>
                </a:cxn>
              </a:cxnLst>
              <a:rect l="l" t="t" r="r" b="b"/>
              <a:pathLst>
                <a:path w="232410" h="209550">
                  <a:moveTo>
                    <a:pt x="0" y="154305"/>
                  </a:moveTo>
                  <a:lnTo>
                    <a:pt x="158115" y="0"/>
                  </a:lnTo>
                  <a:lnTo>
                    <a:pt x="232410" y="209550"/>
                  </a:ln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grpSp>
      <p:sp>
        <p:nvSpPr>
          <p:cNvPr id="2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26"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a:solidFill>
                  <a:schemeClr val="tx1"/>
                </a:solidFill>
                <a:effectLst/>
                <a:latin typeface="Calibri" pitchFamily="34" charset="0"/>
              </a:rPr>
              <a:t>LLAMA</a:t>
            </a:r>
          </a:p>
        </p:txBody>
      </p:sp>
      <p:sp>
        <p:nvSpPr>
          <p:cNvPr id="3" name="Figura a mano libera 2"/>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10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500"/>
                                        <p:tgtEl>
                                          <p:spTgt spid="15"/>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down)">
                                      <p:cBhvr>
                                        <p:cTn id="68" dur="500"/>
                                        <p:tgtEl>
                                          <p:spTgt spid="3"/>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4" grpId="0" animBg="1"/>
      <p:bldP spid="16" grpId="0"/>
      <p:bldP spid="17" grpId="0"/>
      <p:bldP spid="20" grpId="0"/>
      <p:bldP spid="21" grpId="0"/>
      <p:bldP spid="26" grpId="0"/>
      <p:bldP spid="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o 28"/>
          <p:cNvGrpSpPr>
            <a:grpSpLocks/>
          </p:cNvGrpSpPr>
          <p:nvPr/>
        </p:nvGrpSpPr>
        <p:grpSpPr bwMode="auto">
          <a:xfrm>
            <a:off x="3357564" y="2135188"/>
            <a:ext cx="5857875" cy="4284870"/>
            <a:chOff x="3356876" y="2428892"/>
            <a:chExt cx="5858562" cy="4286256"/>
          </a:xfrm>
        </p:grpSpPr>
        <p:grpSp>
          <p:nvGrpSpPr>
            <p:cNvPr id="34" name="Gruppo 17"/>
            <p:cNvGrpSpPr>
              <a:grpSpLocks/>
            </p:cNvGrpSpPr>
            <p:nvPr/>
          </p:nvGrpSpPr>
          <p:grpSpPr bwMode="auto">
            <a:xfrm>
              <a:off x="3357554" y="2428892"/>
              <a:ext cx="5857884" cy="4286256"/>
              <a:chOff x="3357554" y="2428892"/>
              <a:chExt cx="5857884" cy="4286256"/>
            </a:xfrm>
          </p:grpSpPr>
          <p:pic>
            <p:nvPicPr>
              <p:cNvPr id="37" name="Picture 2"/>
              <p:cNvPicPr>
                <a:picLocks noChangeAspect="1" noChangeArrowheads="1"/>
              </p:cNvPicPr>
              <p:nvPr/>
            </p:nvPicPr>
            <p:blipFill>
              <a:blip r:embed="rId3" cstate="print"/>
              <a:srcRect/>
              <a:stretch>
                <a:fillRect/>
              </a:stretch>
            </p:blipFill>
            <p:spPr bwMode="auto">
              <a:xfrm>
                <a:off x="3357554" y="2428892"/>
                <a:ext cx="5715008" cy="4286256"/>
              </a:xfrm>
              <a:prstGeom prst="rect">
                <a:avLst/>
              </a:prstGeom>
              <a:noFill/>
              <a:ln w="9525">
                <a:noFill/>
                <a:miter lim="800000"/>
                <a:headEnd/>
                <a:tailEnd/>
              </a:ln>
            </p:spPr>
          </p:pic>
          <p:sp>
            <p:nvSpPr>
              <p:cNvPr id="38" name="CasellaDiTesto 15"/>
              <p:cNvSpPr txBox="1">
                <a:spLocks noChangeArrowheads="1"/>
              </p:cNvSpPr>
              <p:nvPr/>
            </p:nvSpPr>
            <p:spPr bwMode="auto">
              <a:xfrm>
                <a:off x="6214711" y="5573159"/>
                <a:ext cx="2429160" cy="397003"/>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39" name="Text Box 5"/>
              <p:cNvSpPr txBox="1">
                <a:spLocks noChangeArrowheads="1"/>
              </p:cNvSpPr>
              <p:nvPr/>
            </p:nvSpPr>
            <p:spPr bwMode="auto">
              <a:xfrm>
                <a:off x="5786036" y="5358777"/>
                <a:ext cx="3429402" cy="369452"/>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“Fixed (convecting)” Mantle</a:t>
                </a:r>
              </a:p>
            </p:txBody>
          </p:sp>
        </p:grpSp>
        <p:sp>
          <p:nvSpPr>
            <p:cNvPr id="35" name="Rettangolo 34"/>
            <p:cNvSpPr/>
            <p:nvPr/>
          </p:nvSpPr>
          <p:spPr>
            <a:xfrm>
              <a:off x="3356876" y="2535288"/>
              <a:ext cx="1214580" cy="8940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6" name="Text Box 5"/>
            <p:cNvSpPr txBox="1">
              <a:spLocks noChangeArrowheads="1"/>
            </p:cNvSpPr>
            <p:nvPr/>
          </p:nvSpPr>
          <p:spPr bwMode="auto">
            <a:xfrm>
              <a:off x="3367546" y="5875743"/>
              <a:ext cx="1646873" cy="831266"/>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grpSp>
      <p:sp>
        <p:nvSpPr>
          <p:cNvPr id="11" name="Freccia a destra 10"/>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4" name="Parentesi graffa aperta 13"/>
          <p:cNvSpPr/>
          <p:nvPr/>
        </p:nvSpPr>
        <p:spPr>
          <a:xfrm rot="19800000">
            <a:off x="5056188" y="3221038"/>
            <a:ext cx="357187" cy="2060575"/>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5" name="Figura a mano libera 14"/>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1" name="Text Box 5"/>
          <p:cNvSpPr txBox="1">
            <a:spLocks noChangeArrowheads="1"/>
          </p:cNvSpPr>
          <p:nvPr/>
        </p:nvSpPr>
        <p:spPr bwMode="auto">
          <a:xfrm rot="3651586">
            <a:off x="2828132" y="3518693"/>
            <a:ext cx="3429000" cy="442913"/>
          </a:xfrm>
          <a:prstGeom prst="rect">
            <a:avLst/>
          </a:prstGeom>
          <a:noFill/>
          <a:ln w="9525">
            <a:noFill/>
            <a:miter lim="800000"/>
            <a:headEnd/>
            <a:tailEnd/>
          </a:ln>
          <a:effectLst/>
        </p:spPr>
        <p:txBody>
          <a:bodyPr>
            <a:spAutoFit/>
          </a:bodyPr>
          <a:lstStyle/>
          <a:p>
            <a:pPr algn="ctr">
              <a:defRPr/>
            </a:pPr>
            <a:r>
              <a:rPr lang="en-GB" sz="2300" b="1">
                <a:solidFill>
                  <a:schemeClr val="tx1"/>
                </a:solidFill>
                <a:latin typeface="Calibri" pitchFamily="34" charset="0"/>
              </a:rPr>
              <a:t>Conductive Layer</a:t>
            </a:r>
          </a:p>
        </p:txBody>
      </p:sp>
      <p:sp>
        <p:nvSpPr>
          <p:cNvPr id="2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26" name="Text Box 5"/>
          <p:cNvSpPr txBox="1">
            <a:spLocks noChangeArrowheads="1"/>
          </p:cNvSpPr>
          <p:nvPr/>
        </p:nvSpPr>
        <p:spPr bwMode="auto">
          <a:xfrm>
            <a:off x="4254499" y="630595"/>
            <a:ext cx="4389439" cy="1077218"/>
          </a:xfrm>
          <a:prstGeom prst="rect">
            <a:avLst/>
          </a:prstGeom>
          <a:noFill/>
          <a:ln w="9525">
            <a:noFill/>
            <a:miter lim="800000"/>
            <a:headEnd/>
            <a:tailEnd/>
          </a:ln>
          <a:effectLst/>
        </p:spPr>
        <p:txBody>
          <a:bodyPr wrap="square">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Why the base of the plate is @50-120 km?</a:t>
            </a:r>
            <a:endParaRPr lang="en-GB" sz="2800" dirty="0">
              <a:solidFill>
                <a:schemeClr val="bg1"/>
              </a:solidFill>
              <a:effectLst>
                <a:outerShdw blurRad="38100" dist="38100" dir="2700000" algn="tl">
                  <a:srgbClr val="000000"/>
                </a:outerShdw>
              </a:effectLst>
              <a:latin typeface="Calibri" pitchFamily="34" charset="0"/>
            </a:endParaRPr>
          </a:p>
        </p:txBody>
      </p:sp>
      <p:sp>
        <p:nvSpPr>
          <p:cNvPr id="27" name="Text Box 5"/>
          <p:cNvSpPr txBox="1">
            <a:spLocks noChangeArrowheads="1"/>
          </p:cNvSpPr>
          <p:nvPr/>
        </p:nvSpPr>
        <p:spPr bwMode="auto">
          <a:xfrm>
            <a:off x="3368233" y="5580925"/>
            <a:ext cx="1646680" cy="830997"/>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sp>
        <p:nvSpPr>
          <p:cNvPr id="23"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Classically defined “Asthenosphere”</a:t>
            </a:r>
          </a:p>
        </p:txBody>
      </p:sp>
      <p:sp>
        <p:nvSpPr>
          <p:cNvPr id="24"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a:solidFill>
                  <a:schemeClr val="tx1"/>
                </a:solidFill>
                <a:effectLst/>
                <a:latin typeface="Calibri" pitchFamily="34" charset="0"/>
              </a:rPr>
              <a:t>LLAMA</a:t>
            </a:r>
          </a:p>
        </p:txBody>
      </p:sp>
      <p:cxnSp>
        <p:nvCxnSpPr>
          <p:cNvPr id="19" name="Connettore 1 18"/>
          <p:cNvCxnSpPr/>
          <p:nvPr/>
        </p:nvCxnSpPr>
        <p:spPr>
          <a:xfrm>
            <a:off x="4786313" y="3263900"/>
            <a:ext cx="3286125" cy="1588"/>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2" name="Figura a mano libera 21"/>
          <p:cNvSpPr/>
          <p:nvPr/>
        </p:nvSpPr>
        <p:spPr>
          <a:xfrm>
            <a:off x="3714750" y="2660650"/>
            <a:ext cx="1384300" cy="3178175"/>
          </a:xfrm>
          <a:custGeom>
            <a:avLst/>
            <a:gdLst>
              <a:gd name="connsiteX0" fmla="*/ 996461 w 996461"/>
              <a:gd name="connsiteY0" fmla="*/ 2461846 h 2461846"/>
              <a:gd name="connsiteX1" fmla="*/ 996461 w 996461"/>
              <a:gd name="connsiteY1" fmla="*/ 1770185 h 2461846"/>
              <a:gd name="connsiteX2" fmla="*/ 0 w 996461"/>
              <a:gd name="connsiteY2" fmla="*/ 0 h 2461846"/>
              <a:gd name="connsiteX0" fmla="*/ 1425121 w 1425121"/>
              <a:gd name="connsiteY0" fmla="*/ 3247688 h 3247688"/>
              <a:gd name="connsiteX1" fmla="*/ 1425121 w 1425121"/>
              <a:gd name="connsiteY1" fmla="*/ 2556027 h 3247688"/>
              <a:gd name="connsiteX2" fmla="*/ 0 w 1425121"/>
              <a:gd name="connsiteY2" fmla="*/ 0 h 3247688"/>
            </a:gdLst>
            <a:ahLst/>
            <a:cxnLst>
              <a:cxn ang="0">
                <a:pos x="connsiteX0" y="connsiteY0"/>
              </a:cxn>
              <a:cxn ang="0">
                <a:pos x="connsiteX1" y="connsiteY1"/>
              </a:cxn>
              <a:cxn ang="0">
                <a:pos x="connsiteX2" y="connsiteY2"/>
              </a:cxn>
            </a:cxnLst>
            <a:rect l="l" t="t" r="r" b="b"/>
            <a:pathLst>
              <a:path w="1425121" h="3247688">
                <a:moveTo>
                  <a:pt x="1425121" y="3247688"/>
                </a:moveTo>
                <a:lnTo>
                  <a:pt x="1425121" y="2556027"/>
                </a:lnTo>
                <a:lnTo>
                  <a:pt x="0" y="0"/>
                </a:ln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30" name="Text Box 5"/>
          <p:cNvSpPr txBox="1">
            <a:spLocks noChangeArrowheads="1"/>
          </p:cNvSpPr>
          <p:nvPr/>
        </p:nvSpPr>
        <p:spPr bwMode="auto">
          <a:xfrm>
            <a:off x="14744" y="616232"/>
            <a:ext cx="3498396" cy="2831544"/>
          </a:xfrm>
          <a:prstGeom prst="rect">
            <a:avLst/>
          </a:prstGeom>
          <a:noFill/>
          <a:ln w="9525">
            <a:noFill/>
            <a:miter lim="800000"/>
            <a:headEnd/>
            <a:tailEnd/>
          </a:ln>
          <a:effectLst/>
        </p:spPr>
        <p:txBody>
          <a:bodyPr wrap="square">
            <a:spAutoFit/>
          </a:bodyPr>
          <a:lstStyle/>
          <a:p>
            <a:pPr algn="ctr">
              <a:defRPr/>
            </a:pPr>
            <a:r>
              <a:rPr lang="en-GB" sz="2600" dirty="0">
                <a:solidFill>
                  <a:srgbClr val="FFFF00"/>
                </a:solidFill>
                <a:effectLst>
                  <a:outerShdw blurRad="38100" dist="38100" dir="2700000" algn="tl">
                    <a:srgbClr val="000000"/>
                  </a:outerShdw>
                </a:effectLst>
                <a:latin typeface="Calibri" pitchFamily="34" charset="0"/>
              </a:rPr>
              <a:t>@ ~2 GPa carbonate can stabilize in peridotite.</a:t>
            </a:r>
          </a:p>
          <a:p>
            <a:pPr algn="ctr">
              <a:defRPr/>
            </a:pPr>
            <a:r>
              <a:rPr lang="en-GB" sz="2600" dirty="0">
                <a:solidFill>
                  <a:schemeClr val="bg1"/>
                </a:solidFill>
                <a:effectLst>
                  <a:outerShdw blurRad="38100" dist="38100" dir="2700000" algn="tl">
                    <a:srgbClr val="000000"/>
                  </a:outerShdw>
                </a:effectLst>
                <a:latin typeface="Calibri" pitchFamily="34" charset="0"/>
              </a:rPr>
              <a:t>(drop in </a:t>
            </a:r>
            <a:r>
              <a:rPr lang="en-GB" sz="2600" dirty="0" err="1">
                <a:solidFill>
                  <a:schemeClr val="bg1"/>
                </a:solidFill>
                <a:effectLst>
                  <a:outerShdw blurRad="38100" dist="38100" dir="2700000" algn="tl">
                    <a:srgbClr val="000000"/>
                  </a:outerShdw>
                </a:effectLst>
                <a:latin typeface="Calibri" pitchFamily="34" charset="0"/>
              </a:rPr>
              <a:t>T</a:t>
            </a:r>
            <a:r>
              <a:rPr lang="en-GB" sz="2600" baseline="-25000" dirty="0" err="1">
                <a:solidFill>
                  <a:schemeClr val="bg1"/>
                </a:solidFill>
                <a:effectLst>
                  <a:outerShdw blurRad="38100" dist="38100" dir="2700000" algn="tl">
                    <a:srgbClr val="000000"/>
                  </a:outerShdw>
                </a:effectLst>
                <a:latin typeface="Calibri" pitchFamily="34" charset="0"/>
              </a:rPr>
              <a:t>solidus</a:t>
            </a:r>
            <a:r>
              <a:rPr lang="en-GB" sz="2600" dirty="0">
                <a:solidFill>
                  <a:schemeClr val="bg1"/>
                </a:solidFill>
                <a:effectLst>
                  <a:outerShdw blurRad="38100" dist="38100" dir="2700000" algn="tl">
                    <a:srgbClr val="000000"/>
                  </a:outerShdw>
                </a:effectLst>
                <a:latin typeface="Calibri" pitchFamily="34" charset="0"/>
              </a:rPr>
              <a:t>)</a:t>
            </a:r>
            <a:endParaRPr lang="en-GB" sz="2600" dirty="0">
              <a:solidFill>
                <a:srgbClr val="FFFF00"/>
              </a:solidFill>
              <a:effectLst>
                <a:outerShdw blurRad="38100" dist="38100" dir="2700000" algn="tl">
                  <a:srgbClr val="000000"/>
                </a:outerShdw>
              </a:effectLst>
              <a:latin typeface="Calibri" pitchFamily="34" charset="0"/>
            </a:endParaRPr>
          </a:p>
          <a:p>
            <a:pPr>
              <a:defRPr/>
            </a:pPr>
            <a:r>
              <a:rPr lang="en-GB" sz="2000" dirty="0">
                <a:solidFill>
                  <a:schemeClr val="bg1"/>
                </a:solidFill>
                <a:effectLst>
                  <a:outerShdw blurRad="38100" dist="38100" dir="2700000" algn="tl">
                    <a:srgbClr val="000000"/>
                  </a:outerShdw>
                </a:effectLst>
                <a:latin typeface="Calibri" pitchFamily="34" charset="0"/>
              </a:rPr>
              <a:t>In presence of stable carbonates at normal   geotherm values melt is expected </a:t>
            </a:r>
            <a:r>
              <a:rPr lang="en-GB" sz="2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 plastic behaviour  “asthenosphere”.</a:t>
            </a:r>
            <a:endParaRPr lang="en-GB" sz="2000" dirty="0">
              <a:solidFill>
                <a:schemeClr val="bg1"/>
              </a:solidFill>
              <a:effectLst>
                <a:outerShdw blurRad="38100" dist="38100" dir="2700000" algn="tl">
                  <a:srgbClr val="000000"/>
                </a:outerShdw>
              </a:effectLst>
              <a:latin typeface="Calibri" pitchFamily="34" charset="0"/>
            </a:endParaRPr>
          </a:p>
        </p:txBody>
      </p:sp>
      <p:sp>
        <p:nvSpPr>
          <p:cNvPr id="31" name="Text Box 5"/>
          <p:cNvSpPr txBox="1">
            <a:spLocks noChangeArrowheads="1"/>
          </p:cNvSpPr>
          <p:nvPr/>
        </p:nvSpPr>
        <p:spPr bwMode="auto">
          <a:xfrm>
            <a:off x="14743" y="3550206"/>
            <a:ext cx="3373335" cy="2831544"/>
          </a:xfrm>
          <a:prstGeom prst="rect">
            <a:avLst/>
          </a:prstGeom>
          <a:noFill/>
          <a:ln w="9525">
            <a:noFill/>
            <a:miter lim="800000"/>
            <a:headEnd/>
            <a:tailEnd/>
          </a:ln>
          <a:effectLst/>
        </p:spPr>
        <p:txBody>
          <a:bodyPr wrap="square">
            <a:spAutoFit/>
          </a:bodyPr>
          <a:lstStyle/>
          <a:p>
            <a:pPr algn="ctr">
              <a:defRPr/>
            </a:pPr>
            <a:r>
              <a:rPr lang="en-GB" sz="2600" dirty="0">
                <a:solidFill>
                  <a:srgbClr val="FFFF00"/>
                </a:solidFill>
                <a:effectLst>
                  <a:outerShdw blurRad="38100" dist="38100" dir="2700000" algn="tl">
                    <a:srgbClr val="000000"/>
                  </a:outerShdw>
                </a:effectLst>
                <a:latin typeface="Calibri" pitchFamily="34" charset="0"/>
              </a:rPr>
              <a:t>@ ~3 GPa amphibole is no longer stable.</a:t>
            </a:r>
          </a:p>
          <a:p>
            <a:pPr algn="ctr">
              <a:defRPr/>
            </a:pPr>
            <a:r>
              <a:rPr lang="en-GB" sz="2600" dirty="0">
                <a:solidFill>
                  <a:schemeClr val="bg1"/>
                </a:solidFill>
                <a:effectLst>
                  <a:outerShdw blurRad="38100" dist="38100" dir="2700000" algn="tl">
                    <a:srgbClr val="000000"/>
                  </a:outerShdw>
                </a:effectLst>
                <a:latin typeface="Calibri" pitchFamily="34" charset="0"/>
              </a:rPr>
              <a:t>(drop in </a:t>
            </a:r>
            <a:r>
              <a:rPr lang="en-GB" sz="2600" dirty="0" err="1">
                <a:solidFill>
                  <a:schemeClr val="bg1"/>
                </a:solidFill>
                <a:effectLst>
                  <a:outerShdw blurRad="38100" dist="38100" dir="2700000" algn="tl">
                    <a:srgbClr val="000000"/>
                  </a:outerShdw>
                </a:effectLst>
                <a:latin typeface="Calibri" pitchFamily="34" charset="0"/>
              </a:rPr>
              <a:t>T</a:t>
            </a:r>
            <a:r>
              <a:rPr lang="en-GB" sz="2600" baseline="-25000" dirty="0" err="1">
                <a:solidFill>
                  <a:schemeClr val="bg1"/>
                </a:solidFill>
                <a:effectLst>
                  <a:outerShdw blurRad="38100" dist="38100" dir="2700000" algn="tl">
                    <a:srgbClr val="000000"/>
                  </a:outerShdw>
                </a:effectLst>
                <a:latin typeface="Calibri" pitchFamily="34" charset="0"/>
              </a:rPr>
              <a:t>solidus</a:t>
            </a:r>
            <a:r>
              <a:rPr lang="en-GB" sz="2600" dirty="0">
                <a:solidFill>
                  <a:schemeClr val="bg1"/>
                </a:solidFill>
                <a:effectLst>
                  <a:outerShdw blurRad="38100" dist="38100" dir="2700000" algn="tl">
                    <a:srgbClr val="000000"/>
                  </a:outerShdw>
                </a:effectLst>
                <a:latin typeface="Calibri" pitchFamily="34" charset="0"/>
              </a:rPr>
              <a:t>)</a:t>
            </a:r>
          </a:p>
          <a:p>
            <a:pPr>
              <a:defRPr/>
            </a:pPr>
            <a:r>
              <a:rPr lang="en-GB" sz="2000" dirty="0">
                <a:solidFill>
                  <a:schemeClr val="bg1"/>
                </a:solidFill>
                <a:effectLst>
                  <a:outerShdw blurRad="38100" dist="38100" dir="2700000" algn="tl">
                    <a:srgbClr val="000000"/>
                  </a:outerShdw>
                </a:effectLst>
                <a:latin typeface="Calibri" pitchFamily="34" charset="0"/>
              </a:rPr>
              <a:t>Without pargasite the water storage capacity of the mantle is reduced </a:t>
            </a:r>
            <a:r>
              <a:rPr lang="en-GB" sz="2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 melt  is expected  plastic behaviour  “asthenosphere”.</a:t>
            </a:r>
            <a:endParaRPr lang="en-GB" sz="2000" dirty="0">
              <a:solidFill>
                <a:schemeClr val="bg1"/>
              </a:solidFill>
              <a:effectLst>
                <a:outerShdw blurRad="38100" dist="38100" dir="2700000" algn="tl">
                  <a:srgbClr val="000000"/>
                </a:outerShdw>
              </a:effectLst>
              <a:latin typeface="Calibri" pitchFamily="34" charset="0"/>
            </a:endParaRPr>
          </a:p>
        </p:txBody>
      </p:sp>
      <p:sp>
        <p:nvSpPr>
          <p:cNvPr id="33" name="Figura a mano libera 32"/>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a:solidFill>
                  <a:schemeClr val="bg1"/>
                </a:solidFill>
                <a:latin typeface="Calibri" pitchFamily="34" charset="0"/>
              </a:rPr>
              <a:t>Anderson, 2011 (J. Petrol., 52, 1547-1577)</a:t>
            </a:r>
          </a:p>
        </p:txBody>
      </p:sp>
      <p:sp>
        <p:nvSpPr>
          <p:cNvPr id="40" name="Text Box 5"/>
          <p:cNvSpPr txBox="1">
            <a:spLocks noChangeArrowheads="1"/>
          </p:cNvSpPr>
          <p:nvPr/>
        </p:nvSpPr>
        <p:spPr bwMode="auto">
          <a:xfrm>
            <a:off x="7600950" y="2155532"/>
            <a:ext cx="1428750" cy="430887"/>
          </a:xfrm>
          <a:prstGeom prst="rect">
            <a:avLst/>
          </a:prstGeom>
          <a:noFill/>
          <a:ln w="9525">
            <a:noFill/>
            <a:miter lim="800000"/>
            <a:headEnd/>
            <a:tailEnd/>
          </a:ln>
        </p:spPr>
        <p:txBody>
          <a:bodyPr>
            <a:spAutoFit/>
          </a:bodyPr>
          <a:lstStyle/>
          <a:p>
            <a:pPr algn="ctr"/>
            <a:r>
              <a:rPr lang="en-GB" sz="2200" b="1" dirty="0">
                <a:solidFill>
                  <a:srgbClr val="FF0000"/>
                </a:solidFill>
                <a:effectLst/>
                <a:latin typeface="Calibri" pitchFamily="34" charset="0"/>
              </a:rPr>
              <a:t>50-120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0">
                                            <p:txEl>
                                              <p:pRg st="1" end="1"/>
                                            </p:txEl>
                                          </p:spTgt>
                                        </p:tgtEl>
                                        <p:attrNameLst>
                                          <p:attrName>style.visibility</p:attrName>
                                        </p:attrNameLst>
                                      </p:cBhvr>
                                      <p:to>
                                        <p:strVal val="visible"/>
                                      </p:to>
                                    </p:set>
                                    <p:animEffect transition="in" filter="fade">
                                      <p:cBhvr>
                                        <p:cTn id="16" dur="3000"/>
                                        <p:tgtEl>
                                          <p:spTgt spid="3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fade">
                                      <p:cBhvr>
                                        <p:cTn id="21" dur="500"/>
                                        <p:tgtEl>
                                          <p:spTgt spid="3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Effect transition="in" filter="fade">
                                      <p:cBhvr>
                                        <p:cTn id="26" dur="500"/>
                                        <p:tgtEl>
                                          <p:spTgt spid="31">
                                            <p:txEl>
                                              <p:pRg st="0" end="0"/>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1">
                                            <p:txEl>
                                              <p:pRg st="1" end="1"/>
                                            </p:txEl>
                                          </p:spTgt>
                                        </p:tgtEl>
                                        <p:attrNameLst>
                                          <p:attrName>style.visibility</p:attrName>
                                        </p:attrNameLst>
                                      </p:cBhvr>
                                      <p:to>
                                        <p:strVal val="visible"/>
                                      </p:to>
                                    </p:set>
                                    <p:animEffect transition="in" filter="fade">
                                      <p:cBhvr>
                                        <p:cTn id="30" dur="3000"/>
                                        <p:tgtEl>
                                          <p:spTgt spid="3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xEl>
                                              <p:pRg st="2" end="2"/>
                                            </p:txEl>
                                          </p:spTgt>
                                        </p:tgtEl>
                                        <p:attrNameLst>
                                          <p:attrName>style.visibility</p:attrName>
                                        </p:attrNameLst>
                                      </p:cBhvr>
                                      <p:to>
                                        <p:strVal val="visible"/>
                                      </p:to>
                                    </p:set>
                                    <p:animEffect transition="in" filter="fade">
                                      <p:cBhvr>
                                        <p:cTn id="35" dur="30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30" grpId="0" uiExpand="1" build="p"/>
      <p:bldP spid="31"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o 30"/>
          <p:cNvGrpSpPr>
            <a:grpSpLocks/>
          </p:cNvGrpSpPr>
          <p:nvPr/>
        </p:nvGrpSpPr>
        <p:grpSpPr bwMode="auto">
          <a:xfrm>
            <a:off x="3357564" y="2135188"/>
            <a:ext cx="5857875" cy="4284870"/>
            <a:chOff x="3356876" y="2428892"/>
            <a:chExt cx="5858562" cy="4286256"/>
          </a:xfrm>
        </p:grpSpPr>
        <p:grpSp>
          <p:nvGrpSpPr>
            <p:cNvPr id="34" name="Gruppo 17"/>
            <p:cNvGrpSpPr>
              <a:grpSpLocks/>
            </p:cNvGrpSpPr>
            <p:nvPr/>
          </p:nvGrpSpPr>
          <p:grpSpPr bwMode="auto">
            <a:xfrm>
              <a:off x="3357554" y="2428892"/>
              <a:ext cx="5857884" cy="4286256"/>
              <a:chOff x="3357554" y="2428892"/>
              <a:chExt cx="5857884" cy="4286256"/>
            </a:xfrm>
          </p:grpSpPr>
          <p:pic>
            <p:nvPicPr>
              <p:cNvPr id="37" name="Picture 2"/>
              <p:cNvPicPr>
                <a:picLocks noChangeAspect="1" noChangeArrowheads="1"/>
              </p:cNvPicPr>
              <p:nvPr/>
            </p:nvPicPr>
            <p:blipFill>
              <a:blip r:embed="rId3" cstate="print"/>
              <a:srcRect/>
              <a:stretch>
                <a:fillRect/>
              </a:stretch>
            </p:blipFill>
            <p:spPr bwMode="auto">
              <a:xfrm>
                <a:off x="3357554" y="2428892"/>
                <a:ext cx="5715008" cy="4286256"/>
              </a:xfrm>
              <a:prstGeom prst="rect">
                <a:avLst/>
              </a:prstGeom>
              <a:noFill/>
              <a:ln w="9525">
                <a:noFill/>
                <a:miter lim="800000"/>
                <a:headEnd/>
                <a:tailEnd/>
              </a:ln>
            </p:spPr>
          </p:pic>
          <p:sp>
            <p:nvSpPr>
              <p:cNvPr id="38" name="CasellaDiTesto 15"/>
              <p:cNvSpPr txBox="1">
                <a:spLocks noChangeArrowheads="1"/>
              </p:cNvSpPr>
              <p:nvPr/>
            </p:nvSpPr>
            <p:spPr bwMode="auto">
              <a:xfrm>
                <a:off x="6214711" y="5573159"/>
                <a:ext cx="2429160" cy="397003"/>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39" name="Text Box 5"/>
              <p:cNvSpPr txBox="1">
                <a:spLocks noChangeArrowheads="1"/>
              </p:cNvSpPr>
              <p:nvPr/>
            </p:nvSpPr>
            <p:spPr bwMode="auto">
              <a:xfrm>
                <a:off x="5786036" y="5358777"/>
                <a:ext cx="3429402" cy="369452"/>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“Fixed (convecting)” Mantle</a:t>
                </a:r>
              </a:p>
            </p:txBody>
          </p:sp>
        </p:grpSp>
        <p:sp>
          <p:nvSpPr>
            <p:cNvPr id="35" name="Rettangolo 34"/>
            <p:cNvSpPr/>
            <p:nvPr/>
          </p:nvSpPr>
          <p:spPr>
            <a:xfrm>
              <a:off x="3356876" y="2535288"/>
              <a:ext cx="1214580" cy="8940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6" name="Text Box 5"/>
            <p:cNvSpPr txBox="1">
              <a:spLocks noChangeArrowheads="1"/>
            </p:cNvSpPr>
            <p:nvPr/>
          </p:nvSpPr>
          <p:spPr bwMode="auto">
            <a:xfrm>
              <a:off x="3367546" y="5875743"/>
              <a:ext cx="1646873" cy="831266"/>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grpSp>
      <p:sp>
        <p:nvSpPr>
          <p:cNvPr id="3" name="CasellaDiTesto 15"/>
          <p:cNvSpPr txBox="1">
            <a:spLocks noChangeArrowheads="1"/>
          </p:cNvSpPr>
          <p:nvPr/>
        </p:nvSpPr>
        <p:spPr bwMode="auto">
          <a:xfrm>
            <a:off x="6215063" y="5278438"/>
            <a:ext cx="2428875" cy="396875"/>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4" name="Freccia a destra 3"/>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5" name="Parentesi graffa aperta 4"/>
          <p:cNvSpPr/>
          <p:nvPr/>
        </p:nvSpPr>
        <p:spPr>
          <a:xfrm rot="19800000">
            <a:off x="5056188" y="3221038"/>
            <a:ext cx="357187" cy="2060575"/>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6" name="Figura a mano libera 5"/>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cxnSp>
        <p:nvCxnSpPr>
          <p:cNvPr id="9" name="Connettore 1 8"/>
          <p:cNvCxnSpPr/>
          <p:nvPr/>
        </p:nvCxnSpPr>
        <p:spPr>
          <a:xfrm>
            <a:off x="4786313" y="3263900"/>
            <a:ext cx="3286125" cy="1588"/>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0" name="Text Box 5"/>
          <p:cNvSpPr txBox="1">
            <a:spLocks noChangeArrowheads="1"/>
          </p:cNvSpPr>
          <p:nvPr/>
        </p:nvSpPr>
        <p:spPr bwMode="auto">
          <a:xfrm>
            <a:off x="285750" y="3278188"/>
            <a:ext cx="3071813" cy="830997"/>
          </a:xfrm>
          <a:prstGeom prst="rect">
            <a:avLst/>
          </a:prstGeom>
          <a:noFill/>
          <a:ln w="9525">
            <a:noFill/>
            <a:miter lim="800000"/>
            <a:headEnd/>
            <a:tailEnd/>
          </a:ln>
          <a:effectLst/>
        </p:spPr>
        <p:txBody>
          <a:bodyPr>
            <a:spAutoFit/>
          </a:bodyPr>
          <a:lstStyle/>
          <a:p>
            <a:pPr algn="ctr">
              <a:defRPr/>
            </a:pPr>
            <a:r>
              <a:rPr lang="en-GB" sz="2400" b="1">
                <a:solidFill>
                  <a:schemeClr val="bg1"/>
                </a:solidFill>
                <a:latin typeface="Calibri" pitchFamily="34" charset="0"/>
              </a:rPr>
              <a:t>Melt-In</a:t>
            </a:r>
          </a:p>
          <a:p>
            <a:pPr algn="ctr">
              <a:defRPr/>
            </a:pPr>
            <a:r>
              <a:rPr lang="en-GB" sz="2400" b="1">
                <a:solidFill>
                  <a:schemeClr val="bg1"/>
                </a:solidFill>
                <a:latin typeface="Calibri" pitchFamily="34" charset="0"/>
              </a:rPr>
              <a:t>(or fluid-rich)</a:t>
            </a:r>
          </a:p>
        </p:txBody>
      </p:sp>
      <p:sp>
        <p:nvSpPr>
          <p:cNvPr id="11" name="Text Box 5"/>
          <p:cNvSpPr txBox="1">
            <a:spLocks noChangeArrowheads="1"/>
          </p:cNvSpPr>
          <p:nvPr/>
        </p:nvSpPr>
        <p:spPr bwMode="auto">
          <a:xfrm>
            <a:off x="500063" y="5089525"/>
            <a:ext cx="2857500" cy="830997"/>
          </a:xfrm>
          <a:prstGeom prst="rect">
            <a:avLst/>
          </a:prstGeom>
          <a:noFill/>
          <a:ln w="9525">
            <a:noFill/>
            <a:miter lim="800000"/>
            <a:headEnd/>
            <a:tailEnd/>
          </a:ln>
          <a:effectLst/>
        </p:spPr>
        <p:txBody>
          <a:bodyPr>
            <a:spAutoFit/>
          </a:bodyPr>
          <a:lstStyle/>
          <a:p>
            <a:pPr algn="ctr">
              <a:defRPr/>
            </a:pPr>
            <a:r>
              <a:rPr lang="en-GB" sz="2400" b="1" dirty="0">
                <a:solidFill>
                  <a:schemeClr val="bg1"/>
                </a:solidFill>
                <a:latin typeface="Calibri" pitchFamily="34" charset="0"/>
              </a:rPr>
              <a:t>Melt-Out                  (or fluid-poor)</a:t>
            </a:r>
          </a:p>
        </p:txBody>
      </p:sp>
      <p:sp>
        <p:nvSpPr>
          <p:cNvPr id="12" name="Text Box 5"/>
          <p:cNvSpPr txBox="1">
            <a:spLocks noChangeArrowheads="1"/>
          </p:cNvSpPr>
          <p:nvPr/>
        </p:nvSpPr>
        <p:spPr bwMode="auto">
          <a:xfrm>
            <a:off x="285750" y="2778125"/>
            <a:ext cx="3071813" cy="519113"/>
          </a:xfrm>
          <a:prstGeom prst="rect">
            <a:avLst/>
          </a:prstGeom>
          <a:noFill/>
          <a:ln w="9525">
            <a:noFill/>
            <a:miter lim="800000"/>
            <a:headEnd/>
            <a:tailEnd/>
          </a:ln>
          <a:effectLst/>
        </p:spPr>
        <p:txBody>
          <a:bodyPr>
            <a:spAutoFit/>
          </a:bodyPr>
          <a:lstStyle/>
          <a:p>
            <a:pPr algn="ctr">
              <a:defRPr/>
            </a:pPr>
            <a:r>
              <a:rPr lang="en-GB" sz="2800" b="1">
                <a:solidFill>
                  <a:srgbClr val="FFFF00"/>
                </a:solidFill>
                <a:latin typeface="Calibri" pitchFamily="34" charset="0"/>
              </a:rPr>
              <a:t>G Discontinuity</a:t>
            </a:r>
          </a:p>
        </p:txBody>
      </p:sp>
      <p:sp>
        <p:nvSpPr>
          <p:cNvPr id="13" name="Text Box 5"/>
          <p:cNvSpPr txBox="1">
            <a:spLocks noChangeArrowheads="1"/>
          </p:cNvSpPr>
          <p:nvPr/>
        </p:nvSpPr>
        <p:spPr bwMode="auto">
          <a:xfrm>
            <a:off x="285750" y="4598988"/>
            <a:ext cx="3071813" cy="519112"/>
          </a:xfrm>
          <a:prstGeom prst="rect">
            <a:avLst/>
          </a:prstGeom>
          <a:noFill/>
          <a:ln w="9525">
            <a:noFill/>
            <a:miter lim="800000"/>
            <a:headEnd/>
            <a:tailEnd/>
          </a:ln>
          <a:effectLst/>
        </p:spPr>
        <p:txBody>
          <a:bodyPr>
            <a:spAutoFit/>
          </a:bodyPr>
          <a:lstStyle/>
          <a:p>
            <a:pPr algn="ctr">
              <a:defRPr/>
            </a:pPr>
            <a:r>
              <a:rPr lang="en-GB" sz="2800" b="1">
                <a:solidFill>
                  <a:srgbClr val="FFFF00"/>
                </a:solidFill>
                <a:latin typeface="Calibri" pitchFamily="34" charset="0"/>
              </a:rPr>
              <a:t>L Discontinuity</a:t>
            </a:r>
          </a:p>
        </p:txBody>
      </p:sp>
      <p:sp>
        <p:nvSpPr>
          <p:cNvPr id="92175" name="Text Box 5"/>
          <p:cNvSpPr txBox="1">
            <a:spLocks noChangeArrowheads="1"/>
          </p:cNvSpPr>
          <p:nvPr/>
        </p:nvSpPr>
        <p:spPr bwMode="auto">
          <a:xfrm>
            <a:off x="5786438" y="5064125"/>
            <a:ext cx="3429000" cy="369888"/>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“Fixed (convecting)” Mantle</a:t>
            </a:r>
          </a:p>
        </p:txBody>
      </p:sp>
      <p:sp>
        <p:nvSpPr>
          <p:cNvPr id="16" name="CasellaDiTesto 15"/>
          <p:cNvSpPr txBox="1">
            <a:spLocks noChangeArrowheads="1"/>
          </p:cNvSpPr>
          <p:nvPr/>
        </p:nvSpPr>
        <p:spPr bwMode="auto">
          <a:xfrm>
            <a:off x="5967413" y="5078413"/>
            <a:ext cx="3044825" cy="701675"/>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a:p>
            <a:pPr>
              <a:defRPr/>
            </a:pPr>
            <a:endParaRPr lang="en-GB" sz="2000">
              <a:latin typeface="Calibri" pitchFamily="34" charset="0"/>
            </a:endParaRPr>
          </a:p>
        </p:txBody>
      </p:sp>
      <p:sp>
        <p:nvSpPr>
          <p:cNvPr id="17" name="Text Box 5"/>
          <p:cNvSpPr txBox="1">
            <a:spLocks noChangeArrowheads="1"/>
          </p:cNvSpPr>
          <p:nvPr/>
        </p:nvSpPr>
        <p:spPr bwMode="auto">
          <a:xfrm>
            <a:off x="5917450" y="5159375"/>
            <a:ext cx="3094788" cy="646331"/>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Homogeneous (convecting) “</a:t>
            </a:r>
            <a:r>
              <a:rPr lang="en-GB" b="1" dirty="0" err="1">
                <a:solidFill>
                  <a:srgbClr val="FF0000"/>
                </a:solidFill>
                <a:effectLst/>
                <a:latin typeface="Calibri" pitchFamily="34" charset="0"/>
              </a:rPr>
              <a:t>Perisphere</a:t>
            </a:r>
            <a:r>
              <a:rPr lang="en-GB" b="1" dirty="0">
                <a:solidFill>
                  <a:srgbClr val="FF0000"/>
                </a:solidFill>
                <a:effectLst/>
                <a:latin typeface="Calibri" pitchFamily="34" charset="0"/>
              </a:rPr>
              <a:t> or Mesosphere</a:t>
            </a:r>
            <a:r>
              <a:rPr lang="en-GB" b="1" dirty="0">
                <a:solidFill>
                  <a:schemeClr val="tx1"/>
                </a:solidFill>
                <a:effectLst/>
                <a:latin typeface="Calibri" pitchFamily="34" charset="0"/>
              </a:rPr>
              <a:t>”</a:t>
            </a:r>
          </a:p>
        </p:txBody>
      </p:sp>
      <p:cxnSp>
        <p:nvCxnSpPr>
          <p:cNvPr id="18" name="Connettore 1 17"/>
          <p:cNvCxnSpPr/>
          <p:nvPr/>
        </p:nvCxnSpPr>
        <p:spPr>
          <a:xfrm flipV="1">
            <a:off x="258763" y="5064125"/>
            <a:ext cx="8796337" cy="36513"/>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9" name="Rettangolo 18"/>
          <p:cNvSpPr/>
          <p:nvPr/>
        </p:nvSpPr>
        <p:spPr>
          <a:xfrm>
            <a:off x="3357563" y="2241550"/>
            <a:ext cx="1214437" cy="893763"/>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2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26" name="Text Box 5"/>
          <p:cNvSpPr txBox="1">
            <a:spLocks noChangeArrowheads="1"/>
          </p:cNvSpPr>
          <p:nvPr/>
        </p:nvSpPr>
        <p:spPr bwMode="auto">
          <a:xfrm>
            <a:off x="3368233" y="5580925"/>
            <a:ext cx="1646680" cy="830997"/>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sp>
        <p:nvSpPr>
          <p:cNvPr id="28"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Classically defined “Asthenosphere”</a:t>
            </a:r>
          </a:p>
        </p:txBody>
      </p:sp>
      <p:sp>
        <p:nvSpPr>
          <p:cNvPr id="29"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a:solidFill>
                  <a:schemeClr val="tx1"/>
                </a:solidFill>
                <a:effectLst/>
                <a:latin typeface="Calibri" pitchFamily="34" charset="0"/>
              </a:rPr>
              <a:t>LLAMA</a:t>
            </a:r>
          </a:p>
        </p:txBody>
      </p:sp>
      <p:cxnSp>
        <p:nvCxnSpPr>
          <p:cNvPr id="22" name="Connettore 1 21"/>
          <p:cNvCxnSpPr/>
          <p:nvPr/>
        </p:nvCxnSpPr>
        <p:spPr>
          <a:xfrm flipV="1">
            <a:off x="257175" y="3257550"/>
            <a:ext cx="7599363" cy="22225"/>
          </a:xfrm>
          <a:prstGeom prst="line">
            <a:avLst/>
          </a:prstGeom>
          <a:ln w="381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 Box 5"/>
          <p:cNvSpPr txBox="1">
            <a:spLocks noChangeArrowheads="1"/>
          </p:cNvSpPr>
          <p:nvPr/>
        </p:nvSpPr>
        <p:spPr bwMode="auto">
          <a:xfrm rot="3651586">
            <a:off x="2828132" y="3518693"/>
            <a:ext cx="3429000" cy="442913"/>
          </a:xfrm>
          <a:prstGeom prst="rect">
            <a:avLst/>
          </a:prstGeom>
          <a:noFill/>
          <a:ln w="9525">
            <a:noFill/>
            <a:miter lim="800000"/>
            <a:headEnd/>
            <a:tailEnd/>
          </a:ln>
          <a:effectLst/>
        </p:spPr>
        <p:txBody>
          <a:bodyPr>
            <a:spAutoFit/>
          </a:bodyPr>
          <a:lstStyle/>
          <a:p>
            <a:pPr algn="ctr">
              <a:defRPr/>
            </a:pPr>
            <a:r>
              <a:rPr lang="en-GB" sz="2300" b="1" dirty="0">
                <a:solidFill>
                  <a:schemeClr val="tx1"/>
                </a:solidFill>
                <a:latin typeface="Calibri" pitchFamily="34" charset="0"/>
              </a:rPr>
              <a:t>Conductive Layer</a:t>
            </a:r>
          </a:p>
        </p:txBody>
      </p:sp>
      <p:sp>
        <p:nvSpPr>
          <p:cNvPr id="27" name="Figura a mano libera 26"/>
          <p:cNvSpPr/>
          <p:nvPr/>
        </p:nvSpPr>
        <p:spPr>
          <a:xfrm>
            <a:off x="3714750" y="2660650"/>
            <a:ext cx="1384300" cy="3178175"/>
          </a:xfrm>
          <a:custGeom>
            <a:avLst/>
            <a:gdLst>
              <a:gd name="connsiteX0" fmla="*/ 996461 w 996461"/>
              <a:gd name="connsiteY0" fmla="*/ 2461846 h 2461846"/>
              <a:gd name="connsiteX1" fmla="*/ 996461 w 996461"/>
              <a:gd name="connsiteY1" fmla="*/ 1770185 h 2461846"/>
              <a:gd name="connsiteX2" fmla="*/ 0 w 996461"/>
              <a:gd name="connsiteY2" fmla="*/ 0 h 2461846"/>
              <a:gd name="connsiteX0" fmla="*/ 1425121 w 1425121"/>
              <a:gd name="connsiteY0" fmla="*/ 3247688 h 3247688"/>
              <a:gd name="connsiteX1" fmla="*/ 1425121 w 1425121"/>
              <a:gd name="connsiteY1" fmla="*/ 2556027 h 3247688"/>
              <a:gd name="connsiteX2" fmla="*/ 0 w 1425121"/>
              <a:gd name="connsiteY2" fmla="*/ 0 h 3247688"/>
            </a:gdLst>
            <a:ahLst/>
            <a:cxnLst>
              <a:cxn ang="0">
                <a:pos x="connsiteX0" y="connsiteY0"/>
              </a:cxn>
              <a:cxn ang="0">
                <a:pos x="connsiteX1" y="connsiteY1"/>
              </a:cxn>
              <a:cxn ang="0">
                <a:pos x="connsiteX2" y="connsiteY2"/>
              </a:cxn>
            </a:cxnLst>
            <a:rect l="l" t="t" r="r" b="b"/>
            <a:pathLst>
              <a:path w="1425121" h="3247688">
                <a:moveTo>
                  <a:pt x="1425121" y="3247688"/>
                </a:moveTo>
                <a:lnTo>
                  <a:pt x="1425121" y="2556027"/>
                </a:lnTo>
                <a:lnTo>
                  <a:pt x="0" y="0"/>
                </a:lnTo>
              </a:path>
            </a:pathLst>
          </a:custGeom>
          <a:ln w="381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32" name="Text Box 5"/>
          <p:cNvSpPr txBox="1">
            <a:spLocks noChangeArrowheads="1"/>
          </p:cNvSpPr>
          <p:nvPr/>
        </p:nvSpPr>
        <p:spPr bwMode="auto">
          <a:xfrm>
            <a:off x="7600950" y="2152357"/>
            <a:ext cx="1428750" cy="430887"/>
          </a:xfrm>
          <a:prstGeom prst="rect">
            <a:avLst/>
          </a:prstGeom>
          <a:noFill/>
          <a:ln w="9525">
            <a:noFill/>
            <a:miter lim="800000"/>
            <a:headEnd/>
            <a:tailEnd/>
          </a:ln>
        </p:spPr>
        <p:txBody>
          <a:bodyPr>
            <a:spAutoFit/>
          </a:bodyPr>
          <a:lstStyle/>
          <a:p>
            <a:pPr algn="ctr"/>
            <a:r>
              <a:rPr lang="en-GB" sz="2200" b="1" dirty="0">
                <a:solidFill>
                  <a:srgbClr val="FF0000"/>
                </a:solidFill>
                <a:effectLst/>
                <a:latin typeface="Calibri" pitchFamily="34" charset="0"/>
              </a:rPr>
              <a:t>50-120 km</a:t>
            </a:r>
          </a:p>
        </p:txBody>
      </p:sp>
      <p:sp>
        <p:nvSpPr>
          <p:cNvPr id="33" name="Figura a mano libera 32"/>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a:solidFill>
                  <a:schemeClr val="bg1"/>
                </a:solidFill>
                <a:latin typeface="Calibri" pitchFamily="34" charset="0"/>
              </a:rPr>
              <a:t>Anderson, 2011 (J. Petrol., 52, 1547-1577)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animBg="1"/>
      <p:bldP spid="1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o 32"/>
          <p:cNvGrpSpPr>
            <a:grpSpLocks/>
          </p:cNvGrpSpPr>
          <p:nvPr/>
        </p:nvGrpSpPr>
        <p:grpSpPr bwMode="auto">
          <a:xfrm>
            <a:off x="3357564" y="2135188"/>
            <a:ext cx="5857875" cy="4284870"/>
            <a:chOff x="3356876" y="2428892"/>
            <a:chExt cx="5858562" cy="4286256"/>
          </a:xfrm>
        </p:grpSpPr>
        <p:grpSp>
          <p:nvGrpSpPr>
            <p:cNvPr id="36" name="Gruppo 17"/>
            <p:cNvGrpSpPr>
              <a:grpSpLocks/>
            </p:cNvGrpSpPr>
            <p:nvPr/>
          </p:nvGrpSpPr>
          <p:grpSpPr bwMode="auto">
            <a:xfrm>
              <a:off x="3357554" y="2428892"/>
              <a:ext cx="5857884" cy="4286256"/>
              <a:chOff x="3357554" y="2428892"/>
              <a:chExt cx="5857884" cy="4286256"/>
            </a:xfrm>
          </p:grpSpPr>
          <p:pic>
            <p:nvPicPr>
              <p:cNvPr id="39" name="Picture 2"/>
              <p:cNvPicPr>
                <a:picLocks noChangeAspect="1" noChangeArrowheads="1"/>
              </p:cNvPicPr>
              <p:nvPr/>
            </p:nvPicPr>
            <p:blipFill>
              <a:blip r:embed="rId3" cstate="print"/>
              <a:srcRect/>
              <a:stretch>
                <a:fillRect/>
              </a:stretch>
            </p:blipFill>
            <p:spPr bwMode="auto">
              <a:xfrm>
                <a:off x="3357554" y="2428892"/>
                <a:ext cx="5715008" cy="4286256"/>
              </a:xfrm>
              <a:prstGeom prst="rect">
                <a:avLst/>
              </a:prstGeom>
              <a:noFill/>
              <a:ln w="9525">
                <a:noFill/>
                <a:miter lim="800000"/>
                <a:headEnd/>
                <a:tailEnd/>
              </a:ln>
            </p:spPr>
          </p:pic>
          <p:sp>
            <p:nvSpPr>
              <p:cNvPr id="40" name="CasellaDiTesto 15"/>
              <p:cNvSpPr txBox="1">
                <a:spLocks noChangeArrowheads="1"/>
              </p:cNvSpPr>
              <p:nvPr/>
            </p:nvSpPr>
            <p:spPr bwMode="auto">
              <a:xfrm>
                <a:off x="6214711" y="5573159"/>
                <a:ext cx="2429160" cy="397003"/>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41" name="Text Box 5"/>
              <p:cNvSpPr txBox="1">
                <a:spLocks noChangeArrowheads="1"/>
              </p:cNvSpPr>
              <p:nvPr/>
            </p:nvSpPr>
            <p:spPr bwMode="auto">
              <a:xfrm>
                <a:off x="5786036" y="5358777"/>
                <a:ext cx="3429402" cy="369452"/>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“Fixed (convecting)” Mantle</a:t>
                </a:r>
              </a:p>
            </p:txBody>
          </p:sp>
        </p:grpSp>
        <p:sp>
          <p:nvSpPr>
            <p:cNvPr id="37" name="Rettangolo 36"/>
            <p:cNvSpPr/>
            <p:nvPr/>
          </p:nvSpPr>
          <p:spPr>
            <a:xfrm>
              <a:off x="3356876" y="2535288"/>
              <a:ext cx="1214580" cy="8940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38" name="Text Box 5"/>
            <p:cNvSpPr txBox="1">
              <a:spLocks noChangeArrowheads="1"/>
            </p:cNvSpPr>
            <p:nvPr/>
          </p:nvSpPr>
          <p:spPr bwMode="auto">
            <a:xfrm>
              <a:off x="3367546" y="5875743"/>
              <a:ext cx="1646873" cy="831266"/>
            </a:xfrm>
            <a:prstGeom prst="rect">
              <a:avLst/>
            </a:prstGeom>
            <a:noFill/>
            <a:ln w="9525">
              <a:noFill/>
              <a:miter lim="800000"/>
              <a:headEnd/>
              <a:tailEnd/>
            </a:ln>
            <a:effectLst/>
          </p:spPr>
          <p:txBody>
            <a:bodyPr wrap="square">
              <a:spAutoFit/>
            </a:bodyPr>
            <a:lstStyle/>
            <a:p>
              <a:pPr algn="ctr">
                <a:defRPr/>
              </a:pPr>
              <a:r>
                <a:rPr lang="en-GB" sz="2400" b="1">
                  <a:solidFill>
                    <a:srgbClr val="FF0000"/>
                  </a:solidFill>
                  <a:latin typeface="Calibri" pitchFamily="34" charset="0"/>
                </a:rPr>
                <a:t>Melt Fraction</a:t>
              </a:r>
            </a:p>
          </p:txBody>
        </p:sp>
      </p:grpSp>
      <p:sp>
        <p:nvSpPr>
          <p:cNvPr id="32" name="Text Box 5"/>
          <p:cNvSpPr txBox="1">
            <a:spLocks noChangeArrowheads="1"/>
          </p:cNvSpPr>
          <p:nvPr/>
        </p:nvSpPr>
        <p:spPr bwMode="auto">
          <a:xfrm>
            <a:off x="4133394" y="1673225"/>
            <a:ext cx="4234774" cy="369332"/>
          </a:xfrm>
          <a:prstGeom prst="rect">
            <a:avLst/>
          </a:prstGeom>
          <a:noFill/>
          <a:ln w="9525">
            <a:noFill/>
            <a:miter lim="800000"/>
            <a:headEnd/>
            <a:tailEnd/>
          </a:ln>
          <a:effectLst/>
        </p:spPr>
        <p:txBody>
          <a:bodyPr wrap="square">
            <a:spAutoFit/>
          </a:bodyPr>
          <a:lstStyle/>
          <a:p>
            <a:pPr algn="ctr">
              <a:defRPr/>
            </a:pPr>
            <a:r>
              <a:rPr lang="en-GB" dirty="0">
                <a:solidFill>
                  <a:schemeClr val="bg1"/>
                </a:solidFill>
                <a:latin typeface="Calibri" pitchFamily="34" charset="0"/>
              </a:rPr>
              <a:t>Anderson, 2011 (J. Petrol., 52, 1547-1577)</a:t>
            </a:r>
          </a:p>
        </p:txBody>
      </p:sp>
      <p:sp>
        <p:nvSpPr>
          <p:cNvPr id="3" name="CasellaDiTesto 15"/>
          <p:cNvSpPr txBox="1">
            <a:spLocks noChangeArrowheads="1"/>
          </p:cNvSpPr>
          <p:nvPr/>
        </p:nvSpPr>
        <p:spPr bwMode="auto">
          <a:xfrm>
            <a:off x="6215063" y="5278438"/>
            <a:ext cx="2428875" cy="396875"/>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p:txBody>
      </p:sp>
      <p:sp>
        <p:nvSpPr>
          <p:cNvPr id="4" name="Freccia a destra 3"/>
          <p:cNvSpPr/>
          <p:nvPr/>
        </p:nvSpPr>
        <p:spPr>
          <a:xfrm rot="10800000">
            <a:off x="4929188" y="2730500"/>
            <a:ext cx="642937" cy="428625"/>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5" name="Figura a mano libera 4"/>
          <p:cNvSpPr/>
          <p:nvPr/>
        </p:nvSpPr>
        <p:spPr>
          <a:xfrm>
            <a:off x="4868863" y="3263900"/>
            <a:ext cx="4160837" cy="1806575"/>
          </a:xfrm>
          <a:custGeom>
            <a:avLst/>
            <a:gdLst>
              <a:gd name="connsiteX0" fmla="*/ 0 w 3669323"/>
              <a:gd name="connsiteY0" fmla="*/ 11723 h 949570"/>
              <a:gd name="connsiteX1" fmla="*/ 527539 w 3669323"/>
              <a:gd name="connsiteY1" fmla="*/ 914400 h 949570"/>
              <a:gd name="connsiteX2" fmla="*/ 3669323 w 3669323"/>
              <a:gd name="connsiteY2" fmla="*/ 949570 h 949570"/>
              <a:gd name="connsiteX3" fmla="*/ 3106615 w 3669323"/>
              <a:gd name="connsiteY3" fmla="*/ 0 h 949570"/>
              <a:gd name="connsiteX4" fmla="*/ 0 w 3669323"/>
              <a:gd name="connsiteY4" fmla="*/ 11723 h 949570"/>
              <a:gd name="connsiteX0" fmla="*/ 0 w 4141900"/>
              <a:gd name="connsiteY0" fmla="*/ 11723 h 949570"/>
              <a:gd name="connsiteX1" fmla="*/ 527539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49570"/>
              <a:gd name="connsiteX1" fmla="*/ 1027573 w 4141900"/>
              <a:gd name="connsiteY1" fmla="*/ 914400 h 949570"/>
              <a:gd name="connsiteX2" fmla="*/ 3669323 w 4141900"/>
              <a:gd name="connsiteY2" fmla="*/ 949570 h 949570"/>
              <a:gd name="connsiteX3" fmla="*/ 4141900 w 4141900"/>
              <a:gd name="connsiteY3" fmla="*/ 941205 h 949570"/>
              <a:gd name="connsiteX4" fmla="*/ 3106615 w 4141900"/>
              <a:gd name="connsiteY4" fmla="*/ 0 h 949570"/>
              <a:gd name="connsiteX5" fmla="*/ 0 w 4141900"/>
              <a:gd name="connsiteY5" fmla="*/ 11723 h 949570"/>
              <a:gd name="connsiteX0" fmla="*/ 0 w 4141900"/>
              <a:gd name="connsiteY0" fmla="*/ 11723 h 952576"/>
              <a:gd name="connsiteX1" fmla="*/ 1027573 w 4141900"/>
              <a:gd name="connsiteY1" fmla="*/ 914400 h 952576"/>
              <a:gd name="connsiteX2" fmla="*/ 1032216 w 4141900"/>
              <a:gd name="connsiteY2" fmla="*/ 952576 h 952576"/>
              <a:gd name="connsiteX3" fmla="*/ 3669323 w 4141900"/>
              <a:gd name="connsiteY3" fmla="*/ 949570 h 952576"/>
              <a:gd name="connsiteX4" fmla="*/ 4141900 w 4141900"/>
              <a:gd name="connsiteY4" fmla="*/ 941205 h 952576"/>
              <a:gd name="connsiteX5" fmla="*/ 3106615 w 4141900"/>
              <a:gd name="connsiteY5" fmla="*/ 0 h 952576"/>
              <a:gd name="connsiteX6" fmla="*/ 0 w 4141900"/>
              <a:gd name="connsiteY6" fmla="*/ 11723 h 952576"/>
              <a:gd name="connsiteX0" fmla="*/ 0 w 4160952"/>
              <a:gd name="connsiteY0" fmla="*/ 0 h 955978"/>
              <a:gd name="connsiteX1" fmla="*/ 1046625 w 4160952"/>
              <a:gd name="connsiteY1" fmla="*/ 917802 h 955978"/>
              <a:gd name="connsiteX2" fmla="*/ 1051268 w 4160952"/>
              <a:gd name="connsiteY2" fmla="*/ 955978 h 955978"/>
              <a:gd name="connsiteX3" fmla="*/ 3688375 w 4160952"/>
              <a:gd name="connsiteY3" fmla="*/ 952972 h 955978"/>
              <a:gd name="connsiteX4" fmla="*/ 4160952 w 4160952"/>
              <a:gd name="connsiteY4" fmla="*/ 944607 h 955978"/>
              <a:gd name="connsiteX5" fmla="*/ 3125667 w 4160952"/>
              <a:gd name="connsiteY5" fmla="*/ 3402 h 955978"/>
              <a:gd name="connsiteX6" fmla="*/ 0 w 4160952"/>
              <a:gd name="connsiteY6" fmla="*/ 0 h 955978"/>
              <a:gd name="connsiteX0" fmla="*/ 0 w 4160952"/>
              <a:gd name="connsiteY0" fmla="*/ 0 h 955978"/>
              <a:gd name="connsiteX1" fmla="*/ 1051268 w 4160952"/>
              <a:gd name="connsiteY1" fmla="*/ 955978 h 955978"/>
              <a:gd name="connsiteX2" fmla="*/ 3688375 w 4160952"/>
              <a:gd name="connsiteY2" fmla="*/ 952972 h 955978"/>
              <a:gd name="connsiteX3" fmla="*/ 4160952 w 4160952"/>
              <a:gd name="connsiteY3" fmla="*/ 944607 h 955978"/>
              <a:gd name="connsiteX4" fmla="*/ 3125667 w 4160952"/>
              <a:gd name="connsiteY4" fmla="*/ 3402 h 955978"/>
              <a:gd name="connsiteX5" fmla="*/ 0 w 4160952"/>
              <a:gd name="connsiteY5" fmla="*/ 0 h 955978"/>
              <a:gd name="connsiteX0" fmla="*/ 0 w 4160952"/>
              <a:gd name="connsiteY0" fmla="*/ 0 h 955978"/>
              <a:gd name="connsiteX1" fmla="*/ 1051268 w 4160952"/>
              <a:gd name="connsiteY1" fmla="*/ 955978 h 955978"/>
              <a:gd name="connsiteX2" fmla="*/ 4160952 w 4160952"/>
              <a:gd name="connsiteY2" fmla="*/ 944607 h 955978"/>
              <a:gd name="connsiteX3" fmla="*/ 3125667 w 4160952"/>
              <a:gd name="connsiteY3" fmla="*/ 3402 h 955978"/>
              <a:gd name="connsiteX4" fmla="*/ 0 w 4160952"/>
              <a:gd name="connsiteY4" fmla="*/ 0 h 95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952" h="955978">
                <a:moveTo>
                  <a:pt x="0" y="0"/>
                </a:moveTo>
                <a:lnTo>
                  <a:pt x="1051268" y="955978"/>
                </a:lnTo>
                <a:lnTo>
                  <a:pt x="4160952" y="944607"/>
                </a:lnTo>
                <a:lnTo>
                  <a:pt x="3125667" y="3402"/>
                </a:lnTo>
                <a:lnTo>
                  <a:pt x="0" y="0"/>
                </a:lnTo>
                <a:close/>
              </a:path>
            </a:pathLst>
          </a:custGeom>
          <a:solidFill>
            <a:srgbClr val="FFFF00">
              <a:alpha val="54902"/>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9" name="Text Box 5"/>
          <p:cNvSpPr txBox="1">
            <a:spLocks noChangeArrowheads="1"/>
          </p:cNvSpPr>
          <p:nvPr/>
        </p:nvSpPr>
        <p:spPr bwMode="auto">
          <a:xfrm>
            <a:off x="342900" y="2359026"/>
            <a:ext cx="3086100" cy="3970318"/>
          </a:xfrm>
          <a:prstGeom prst="rect">
            <a:avLst/>
          </a:prstGeom>
          <a:noFill/>
          <a:ln w="9525">
            <a:noFill/>
            <a:miter lim="800000"/>
            <a:headEnd/>
            <a:tailEnd/>
          </a:ln>
          <a:effectLst/>
        </p:spPr>
        <p:txBody>
          <a:bodyPr wrap="square">
            <a:spAutoFit/>
          </a:bodyPr>
          <a:lstStyle/>
          <a:p>
            <a:pPr>
              <a:defRPr/>
            </a:pPr>
            <a:r>
              <a:rPr lang="en-GB" sz="2800" u="sng" dirty="0">
                <a:solidFill>
                  <a:srgbClr val="FFFF00"/>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By definition </a:t>
            </a:r>
            <a:r>
              <a:rPr lang="en-GB" sz="2800" dirty="0">
                <a:solidFill>
                  <a:schemeClr val="bg1"/>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(McKenzie and Bickle, 1988) the </a:t>
            </a:r>
            <a:r>
              <a:rPr lang="en-GB" sz="2800" dirty="0">
                <a:solidFill>
                  <a:srgbClr val="FFFF00"/>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LITHOSPHERE</a:t>
            </a:r>
            <a:r>
              <a:rPr lang="en-GB" sz="2800" dirty="0">
                <a:solidFill>
                  <a:schemeClr val="bg1"/>
                </a:solidFill>
                <a:effectLst>
                  <a:outerShdw blurRad="38100" dist="38100" dir="2700000" algn="tl">
                    <a:srgbClr val="000000"/>
                  </a:outerShdw>
                </a:effectLst>
                <a:latin typeface="Calibri" pitchFamily="34" charset="0"/>
                <a:ea typeface="ＭＳ Ｐゴシック" pitchFamily="-72" charset="-128"/>
                <a:cs typeface="ＭＳ Ｐゴシック" pitchFamily="-72" charset="-128"/>
              </a:rPr>
              <a:t> is the non-convecting part of the mantle characterized by conductive geotherm.</a:t>
            </a:r>
          </a:p>
        </p:txBody>
      </p:sp>
      <p:sp>
        <p:nvSpPr>
          <p:cNvPr id="11" name="Text Box 5"/>
          <p:cNvSpPr txBox="1">
            <a:spLocks noChangeArrowheads="1"/>
          </p:cNvSpPr>
          <p:nvPr/>
        </p:nvSpPr>
        <p:spPr bwMode="auto">
          <a:xfrm>
            <a:off x="5786438" y="5064125"/>
            <a:ext cx="3429000" cy="369332"/>
          </a:xfrm>
          <a:prstGeom prst="rect">
            <a:avLst/>
          </a:prstGeom>
          <a:noFill/>
          <a:ln w="9525">
            <a:noFill/>
            <a:miter lim="800000"/>
            <a:headEnd/>
            <a:tailEnd/>
          </a:ln>
          <a:effectLst/>
        </p:spPr>
        <p:txBody>
          <a:bodyPr>
            <a:spAutoFit/>
          </a:bodyPr>
          <a:lstStyle/>
          <a:p>
            <a:pPr algn="ctr">
              <a:defRPr/>
            </a:pPr>
            <a:r>
              <a:rPr lang="en-GB" b="1">
                <a:latin typeface="Calibri" pitchFamily="34" charset="0"/>
              </a:rPr>
              <a:t>“Fixed (convecting)” Mantle</a:t>
            </a:r>
          </a:p>
        </p:txBody>
      </p:sp>
      <p:sp>
        <p:nvSpPr>
          <p:cNvPr id="12" name="CasellaDiTesto 34"/>
          <p:cNvSpPr txBox="1">
            <a:spLocks noChangeArrowheads="1"/>
          </p:cNvSpPr>
          <p:nvPr/>
        </p:nvSpPr>
        <p:spPr bwMode="auto">
          <a:xfrm>
            <a:off x="5967413" y="5078413"/>
            <a:ext cx="3033712" cy="701675"/>
          </a:xfrm>
          <a:prstGeom prst="rect">
            <a:avLst/>
          </a:prstGeom>
          <a:solidFill>
            <a:schemeClr val="bg1"/>
          </a:solidFill>
          <a:ln w="9525">
            <a:noFill/>
            <a:miter lim="800000"/>
            <a:headEnd/>
            <a:tailEnd/>
          </a:ln>
        </p:spPr>
        <p:txBody>
          <a:bodyPr>
            <a:spAutoFit/>
          </a:bodyPr>
          <a:lstStyle/>
          <a:p>
            <a:pPr>
              <a:defRPr/>
            </a:pPr>
            <a:endParaRPr lang="en-GB" sz="2000">
              <a:latin typeface="Calibri" pitchFamily="34" charset="0"/>
            </a:endParaRPr>
          </a:p>
          <a:p>
            <a:pPr>
              <a:defRPr/>
            </a:pPr>
            <a:endParaRPr lang="en-GB" sz="2000">
              <a:latin typeface="Calibri" pitchFamily="34" charset="0"/>
            </a:endParaRPr>
          </a:p>
        </p:txBody>
      </p:sp>
      <p:sp>
        <p:nvSpPr>
          <p:cNvPr id="14" name="Rettangolo 13"/>
          <p:cNvSpPr/>
          <p:nvPr/>
        </p:nvSpPr>
        <p:spPr>
          <a:xfrm>
            <a:off x="3394075" y="2312988"/>
            <a:ext cx="1285875" cy="38941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5" name="Rettangolo 14"/>
          <p:cNvSpPr/>
          <p:nvPr/>
        </p:nvSpPr>
        <p:spPr>
          <a:xfrm>
            <a:off x="4643438" y="4206875"/>
            <a:ext cx="642937" cy="2036763"/>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6" name="Rettangolo 15"/>
          <p:cNvSpPr/>
          <p:nvPr/>
        </p:nvSpPr>
        <p:spPr>
          <a:xfrm>
            <a:off x="4857750" y="5492750"/>
            <a:ext cx="642938" cy="750888"/>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latin typeface="Calibri" pitchFamily="34" charset="0"/>
            </a:endParaRPr>
          </a:p>
        </p:txBody>
      </p:sp>
      <p:sp>
        <p:nvSpPr>
          <p:cNvPr id="17" name="Parentesi graffa aperta 16"/>
          <p:cNvSpPr/>
          <p:nvPr/>
        </p:nvSpPr>
        <p:spPr>
          <a:xfrm>
            <a:off x="3775075" y="2635250"/>
            <a:ext cx="285750" cy="2430463"/>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18" name="Text Box 5"/>
          <p:cNvSpPr txBox="1">
            <a:spLocks noChangeArrowheads="1"/>
          </p:cNvSpPr>
          <p:nvPr/>
        </p:nvSpPr>
        <p:spPr bwMode="auto">
          <a:xfrm rot="16200000">
            <a:off x="2187576" y="3624262"/>
            <a:ext cx="2786062" cy="519113"/>
          </a:xfrm>
          <a:prstGeom prst="rect">
            <a:avLst/>
          </a:prstGeom>
          <a:noFill/>
          <a:ln w="9525">
            <a:noFill/>
            <a:miter lim="800000"/>
            <a:headEnd/>
            <a:tailEnd/>
          </a:ln>
          <a:effectLst/>
        </p:spPr>
        <p:txBody>
          <a:bodyPr>
            <a:spAutoFit/>
          </a:bodyPr>
          <a:lstStyle/>
          <a:p>
            <a:pPr algn="ctr">
              <a:defRPr/>
            </a:pPr>
            <a:r>
              <a:rPr lang="en-GB" sz="2800" b="1">
                <a:solidFill>
                  <a:schemeClr val="tx1"/>
                </a:solidFill>
                <a:effectLst/>
                <a:latin typeface="Calibri" pitchFamily="34" charset="0"/>
              </a:rPr>
              <a:t>LITHOSPHERE</a:t>
            </a:r>
          </a:p>
        </p:txBody>
      </p:sp>
      <p:sp>
        <p:nvSpPr>
          <p:cNvPr id="19" name="Parentesi graffa aperta 18"/>
          <p:cNvSpPr/>
          <p:nvPr/>
        </p:nvSpPr>
        <p:spPr>
          <a:xfrm>
            <a:off x="4608513" y="2635250"/>
            <a:ext cx="285750" cy="642938"/>
          </a:xfrm>
          <a:prstGeom prst="leftBrace">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latin typeface="Calibri" pitchFamily="34" charset="0"/>
            </a:endParaRPr>
          </a:p>
        </p:txBody>
      </p:sp>
      <p:sp>
        <p:nvSpPr>
          <p:cNvPr id="20" name="Text Box 5"/>
          <p:cNvSpPr txBox="1">
            <a:spLocks noChangeArrowheads="1"/>
          </p:cNvSpPr>
          <p:nvPr/>
        </p:nvSpPr>
        <p:spPr bwMode="auto">
          <a:xfrm rot="16200000">
            <a:off x="3237707" y="3074644"/>
            <a:ext cx="2286000" cy="519113"/>
          </a:xfrm>
          <a:prstGeom prst="rect">
            <a:avLst/>
          </a:prstGeom>
          <a:noFill/>
          <a:ln w="9525">
            <a:noFill/>
            <a:miter lim="800000"/>
            <a:headEnd/>
            <a:tailEnd/>
          </a:ln>
          <a:effectLst/>
        </p:spPr>
        <p:txBody>
          <a:bodyPr>
            <a:spAutoFit/>
          </a:bodyPr>
          <a:lstStyle/>
          <a:p>
            <a:pPr algn="ctr">
              <a:defRPr/>
            </a:pPr>
            <a:r>
              <a:rPr lang="en-GB" sz="2800" b="1">
                <a:solidFill>
                  <a:schemeClr val="tx1"/>
                </a:solidFill>
                <a:effectLst/>
                <a:latin typeface="Calibri" pitchFamily="34" charset="0"/>
              </a:rPr>
              <a:t>Seismic Lid</a:t>
            </a:r>
          </a:p>
        </p:txBody>
      </p:sp>
      <p:sp>
        <p:nvSpPr>
          <p:cNvPr id="22"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pic>
        <p:nvPicPr>
          <p:cNvPr id="1026" name="Picture 2"/>
          <p:cNvPicPr>
            <a:picLocks noChangeAspect="1" noChangeArrowheads="1"/>
          </p:cNvPicPr>
          <p:nvPr/>
        </p:nvPicPr>
        <p:blipFill>
          <a:blip r:embed="rId4" cstate="print"/>
          <a:srcRect/>
          <a:stretch>
            <a:fillRect/>
          </a:stretch>
        </p:blipFill>
        <p:spPr bwMode="auto">
          <a:xfrm>
            <a:off x="0" y="0"/>
            <a:ext cx="9144000" cy="2362396"/>
          </a:xfrm>
          <a:prstGeom prst="rect">
            <a:avLst/>
          </a:prstGeom>
          <a:noFill/>
          <a:ln w="9525">
            <a:noFill/>
            <a:miter lim="800000"/>
            <a:headEnd/>
            <a:tailEnd/>
          </a:ln>
        </p:spPr>
      </p:pic>
      <p:cxnSp>
        <p:nvCxnSpPr>
          <p:cNvPr id="25" name="Connettore 1 24"/>
          <p:cNvCxnSpPr/>
          <p:nvPr/>
        </p:nvCxnSpPr>
        <p:spPr bwMode="auto">
          <a:xfrm>
            <a:off x="3217333" y="965200"/>
            <a:ext cx="3564000" cy="0"/>
          </a:xfrm>
          <a:prstGeom prst="line">
            <a:avLst/>
          </a:prstGeom>
          <a:noFill/>
          <a:ln w="38100" cap="flat" cmpd="sng" algn="ctr">
            <a:solidFill>
              <a:srgbClr val="FF0000"/>
            </a:solidFill>
            <a:prstDash val="solid"/>
            <a:round/>
            <a:headEnd type="none" w="med" len="med"/>
            <a:tailEnd type="none" w="med" len="med"/>
          </a:ln>
          <a:effectLst/>
        </p:spPr>
      </p:cxnSp>
      <p:cxnSp>
        <p:nvCxnSpPr>
          <p:cNvPr id="26" name="Connettore 1 25"/>
          <p:cNvCxnSpPr/>
          <p:nvPr/>
        </p:nvCxnSpPr>
        <p:spPr bwMode="auto">
          <a:xfrm>
            <a:off x="3589866" y="1227666"/>
            <a:ext cx="3564000" cy="0"/>
          </a:xfrm>
          <a:prstGeom prst="line">
            <a:avLst/>
          </a:prstGeom>
          <a:noFill/>
          <a:ln w="38100" cap="flat" cmpd="sng" algn="ctr">
            <a:solidFill>
              <a:srgbClr val="FF0000"/>
            </a:solidFill>
            <a:prstDash val="solid"/>
            <a:round/>
            <a:headEnd type="none" w="med" len="med"/>
            <a:tailEnd type="none" w="med" len="med"/>
          </a:ln>
          <a:effectLst/>
        </p:spPr>
      </p:cxnSp>
      <p:cxnSp>
        <p:nvCxnSpPr>
          <p:cNvPr id="27" name="Connettore 1 26"/>
          <p:cNvCxnSpPr/>
          <p:nvPr/>
        </p:nvCxnSpPr>
        <p:spPr bwMode="auto">
          <a:xfrm>
            <a:off x="4487333" y="2040466"/>
            <a:ext cx="4500000" cy="0"/>
          </a:xfrm>
          <a:prstGeom prst="line">
            <a:avLst/>
          </a:prstGeom>
          <a:noFill/>
          <a:ln w="38100" cap="flat" cmpd="sng" algn="ctr">
            <a:solidFill>
              <a:srgbClr val="FF0000"/>
            </a:solidFill>
            <a:prstDash val="solid"/>
            <a:round/>
            <a:headEnd type="none" w="med" len="med"/>
            <a:tailEnd type="none" w="med" len="med"/>
          </a:ln>
          <a:effectLst/>
        </p:spPr>
      </p:cxnSp>
      <p:cxnSp>
        <p:nvCxnSpPr>
          <p:cNvPr id="28" name="Connettore 1 27"/>
          <p:cNvCxnSpPr/>
          <p:nvPr/>
        </p:nvCxnSpPr>
        <p:spPr bwMode="auto">
          <a:xfrm>
            <a:off x="287866" y="2319866"/>
            <a:ext cx="5760000" cy="0"/>
          </a:xfrm>
          <a:prstGeom prst="line">
            <a:avLst/>
          </a:prstGeom>
          <a:noFill/>
          <a:ln w="38100" cap="flat" cmpd="sng" algn="ctr">
            <a:solidFill>
              <a:srgbClr val="FF0000"/>
            </a:solidFill>
            <a:prstDash val="solid"/>
            <a:round/>
            <a:headEnd type="none" w="med" len="med"/>
            <a:tailEnd type="none" w="med" len="med"/>
          </a:ln>
          <a:effectLst/>
        </p:spPr>
      </p:cxnSp>
      <p:sp>
        <p:nvSpPr>
          <p:cNvPr id="30" name="Text Box 5"/>
          <p:cNvSpPr txBox="1">
            <a:spLocks noChangeArrowheads="1"/>
          </p:cNvSpPr>
          <p:nvPr/>
        </p:nvSpPr>
        <p:spPr bwMode="auto">
          <a:xfrm>
            <a:off x="5224917" y="3550563"/>
            <a:ext cx="3143250" cy="954107"/>
          </a:xfrm>
          <a:prstGeom prst="rect">
            <a:avLst/>
          </a:prstGeom>
          <a:noFill/>
          <a:ln w="9525">
            <a:noFill/>
            <a:miter lim="800000"/>
            <a:headEnd/>
            <a:tailEnd/>
          </a:ln>
        </p:spPr>
        <p:txBody>
          <a:bodyPr>
            <a:spAutoFit/>
          </a:bodyPr>
          <a:lstStyle/>
          <a:p>
            <a:pPr algn="ctr"/>
            <a:r>
              <a:rPr lang="en-GB" sz="2800" b="1" dirty="0">
                <a:solidFill>
                  <a:schemeClr val="tx1"/>
                </a:solidFill>
                <a:effectLst/>
                <a:latin typeface="Calibri" pitchFamily="34" charset="0"/>
              </a:rPr>
              <a:t>Classically defined “Asthenosphere”</a:t>
            </a:r>
          </a:p>
        </p:txBody>
      </p:sp>
      <p:sp>
        <p:nvSpPr>
          <p:cNvPr id="31" name="Text Box 5"/>
          <p:cNvSpPr txBox="1">
            <a:spLocks noChangeArrowheads="1"/>
          </p:cNvSpPr>
          <p:nvPr/>
        </p:nvSpPr>
        <p:spPr bwMode="auto">
          <a:xfrm>
            <a:off x="6231264" y="4377608"/>
            <a:ext cx="1937332" cy="707886"/>
          </a:xfrm>
          <a:prstGeom prst="rect">
            <a:avLst/>
          </a:prstGeom>
          <a:noFill/>
          <a:ln w="9525">
            <a:noFill/>
            <a:miter lim="800000"/>
            <a:headEnd/>
            <a:tailEnd/>
          </a:ln>
        </p:spPr>
        <p:txBody>
          <a:bodyPr wrap="square">
            <a:spAutoFit/>
          </a:bodyPr>
          <a:lstStyle/>
          <a:p>
            <a:pPr algn="ctr"/>
            <a:r>
              <a:rPr lang="en-GB" sz="4000" b="1" dirty="0">
                <a:solidFill>
                  <a:schemeClr val="tx1"/>
                </a:solidFill>
                <a:effectLst/>
                <a:latin typeface="Calibri" pitchFamily="34" charset="0"/>
              </a:rPr>
              <a:t>LLAMA</a:t>
            </a:r>
          </a:p>
        </p:txBody>
      </p:sp>
      <p:cxnSp>
        <p:nvCxnSpPr>
          <p:cNvPr id="8" name="Connettore 1 7"/>
          <p:cNvCxnSpPr/>
          <p:nvPr/>
        </p:nvCxnSpPr>
        <p:spPr>
          <a:xfrm>
            <a:off x="4786313" y="3263900"/>
            <a:ext cx="3286125" cy="1588"/>
          </a:xfrm>
          <a:prstGeom prst="line">
            <a:avLst/>
          </a:prstGeom>
          <a:ln w="38100">
            <a:solidFill>
              <a:srgbClr val="FF0000"/>
            </a:solidFill>
            <a:prstDash val="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9" name="Text Box 5"/>
          <p:cNvSpPr txBox="1">
            <a:spLocks noChangeArrowheads="1"/>
          </p:cNvSpPr>
          <p:nvPr/>
        </p:nvSpPr>
        <p:spPr bwMode="auto">
          <a:xfrm>
            <a:off x="5917450" y="5159375"/>
            <a:ext cx="3094788" cy="646331"/>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Homogeneous (convecting) “</a:t>
            </a:r>
            <a:r>
              <a:rPr lang="en-GB" b="1" dirty="0" err="1">
                <a:solidFill>
                  <a:srgbClr val="FF0000"/>
                </a:solidFill>
                <a:effectLst/>
                <a:latin typeface="Calibri" pitchFamily="34" charset="0"/>
              </a:rPr>
              <a:t>Perisphere</a:t>
            </a:r>
            <a:r>
              <a:rPr lang="en-GB" b="1" dirty="0">
                <a:solidFill>
                  <a:srgbClr val="FF0000"/>
                </a:solidFill>
                <a:effectLst/>
                <a:latin typeface="Calibri" pitchFamily="34" charset="0"/>
              </a:rPr>
              <a:t> or Mesosphere</a:t>
            </a:r>
            <a:r>
              <a:rPr lang="en-GB" b="1" dirty="0">
                <a:solidFill>
                  <a:schemeClr val="tx1"/>
                </a:solidFill>
                <a:effectLst/>
                <a:latin typeface="Calibri" pitchFamily="34" charset="0"/>
              </a:rPr>
              <a:t>”</a:t>
            </a:r>
          </a:p>
        </p:txBody>
      </p:sp>
      <p:sp>
        <p:nvSpPr>
          <p:cNvPr id="34" name="Text Box 5"/>
          <p:cNvSpPr txBox="1">
            <a:spLocks noChangeArrowheads="1"/>
          </p:cNvSpPr>
          <p:nvPr/>
        </p:nvSpPr>
        <p:spPr bwMode="auto">
          <a:xfrm>
            <a:off x="7600950" y="2152357"/>
            <a:ext cx="1428750" cy="430887"/>
          </a:xfrm>
          <a:prstGeom prst="rect">
            <a:avLst/>
          </a:prstGeom>
          <a:noFill/>
          <a:ln w="9525">
            <a:noFill/>
            <a:miter lim="800000"/>
            <a:headEnd/>
            <a:tailEnd/>
          </a:ln>
        </p:spPr>
        <p:txBody>
          <a:bodyPr>
            <a:spAutoFit/>
          </a:bodyPr>
          <a:lstStyle/>
          <a:p>
            <a:pPr algn="ctr"/>
            <a:r>
              <a:rPr lang="en-GB" sz="2200" b="1" dirty="0">
                <a:solidFill>
                  <a:srgbClr val="FF0000"/>
                </a:solidFill>
                <a:effectLst/>
                <a:latin typeface="Calibri" pitchFamily="34" charset="0"/>
              </a:rPr>
              <a:t>50-120 km</a:t>
            </a:r>
          </a:p>
        </p:txBody>
      </p:sp>
      <p:sp>
        <p:nvSpPr>
          <p:cNvPr id="35" name="Figura a mano libera 34"/>
          <p:cNvSpPr/>
          <p:nvPr/>
        </p:nvSpPr>
        <p:spPr bwMode="auto">
          <a:xfrm>
            <a:off x="7305675" y="2452688"/>
            <a:ext cx="671512" cy="823912"/>
          </a:xfrm>
          <a:custGeom>
            <a:avLst/>
            <a:gdLst>
              <a:gd name="connsiteX0" fmla="*/ 0 w 738188"/>
              <a:gd name="connsiteY0" fmla="*/ 723900 h 723900"/>
              <a:gd name="connsiteX1" fmla="*/ 204788 w 738188"/>
              <a:gd name="connsiteY1" fmla="*/ 319088 h 723900"/>
              <a:gd name="connsiteX2" fmla="*/ 557213 w 738188"/>
              <a:gd name="connsiteY2" fmla="*/ 233363 h 723900"/>
              <a:gd name="connsiteX3" fmla="*/ 738188 w 738188"/>
              <a:gd name="connsiteY3" fmla="*/ 0 h 723900"/>
              <a:gd name="connsiteX0" fmla="*/ 0 w 738188"/>
              <a:gd name="connsiteY0" fmla="*/ 723900 h 723900"/>
              <a:gd name="connsiteX1" fmla="*/ 189083 w 738188"/>
              <a:gd name="connsiteY1" fmla="*/ 369300 h 723900"/>
              <a:gd name="connsiteX2" fmla="*/ 557213 w 738188"/>
              <a:gd name="connsiteY2" fmla="*/ 233363 h 723900"/>
              <a:gd name="connsiteX3" fmla="*/ 738188 w 738188"/>
              <a:gd name="connsiteY3" fmla="*/ 0 h 723900"/>
            </a:gdLst>
            <a:ahLst/>
            <a:cxnLst>
              <a:cxn ang="0">
                <a:pos x="connsiteX0" y="connsiteY0"/>
              </a:cxn>
              <a:cxn ang="0">
                <a:pos x="connsiteX1" y="connsiteY1"/>
              </a:cxn>
              <a:cxn ang="0">
                <a:pos x="connsiteX2" y="connsiteY2"/>
              </a:cxn>
              <a:cxn ang="0">
                <a:pos x="connsiteX3" y="connsiteY3"/>
              </a:cxn>
            </a:cxnLst>
            <a:rect l="l" t="t" r="r" b="b"/>
            <a:pathLst>
              <a:path w="738188" h="723900">
                <a:moveTo>
                  <a:pt x="0" y="723900"/>
                </a:moveTo>
                <a:cubicBezTo>
                  <a:pt x="55959" y="562372"/>
                  <a:pt x="96214" y="451056"/>
                  <a:pt x="189083" y="369300"/>
                </a:cubicBezTo>
                <a:cubicBezTo>
                  <a:pt x="281952" y="287544"/>
                  <a:pt x="465696" y="294913"/>
                  <a:pt x="557213" y="233363"/>
                </a:cubicBezTo>
                <a:cubicBezTo>
                  <a:pt x="648730" y="171813"/>
                  <a:pt x="692150" y="90091"/>
                  <a:pt x="738188"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2000"/>
                                        <p:tgtEl>
                                          <p:spTgt spid="25"/>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20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2000"/>
                                        <p:tgtEl>
                                          <p:spTgt spid="27"/>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20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1000"/>
                                        <p:tgtEl>
                                          <p:spTgt spid="17"/>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8" grpId="0"/>
      <p:bldP spid="19"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2" name="Gruppo 68"/>
          <p:cNvGrpSpPr>
            <a:grpSpLocks/>
          </p:cNvGrpSpPr>
          <p:nvPr/>
        </p:nvGrpSpPr>
        <p:grpSpPr bwMode="auto">
          <a:xfrm>
            <a:off x="3422619" y="1273175"/>
            <a:ext cx="5570569" cy="5468938"/>
            <a:chOff x="3422225" y="1388962"/>
            <a:chExt cx="5571304" cy="5469038"/>
          </a:xfrm>
        </p:grpSpPr>
        <p:sp>
          <p:nvSpPr>
            <p:cNvPr id="66" name="Rettangolo 65"/>
            <p:cNvSpPr/>
            <p:nvPr/>
          </p:nvSpPr>
          <p:spPr bwMode="auto">
            <a:xfrm>
              <a:off x="3449248" y="1388962"/>
              <a:ext cx="5544281" cy="5469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8" name="Rettangolo 7"/>
            <p:cNvSpPr/>
            <p:nvPr/>
          </p:nvSpPr>
          <p:spPr bwMode="auto">
            <a:xfrm>
              <a:off x="4023998" y="2103350"/>
              <a:ext cx="4637699" cy="4632410"/>
            </a:xfrm>
            <a:prstGeom prst="rect">
              <a:avLst/>
            </a:prstGeom>
            <a:no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9" name="CasellaDiTesto 8"/>
            <p:cNvSpPr txBox="1"/>
            <p:nvPr/>
          </p:nvSpPr>
          <p:spPr>
            <a:xfrm>
              <a:off x="3735035" y="2966966"/>
              <a:ext cx="301726" cy="369339"/>
            </a:xfrm>
            <a:prstGeom prst="rect">
              <a:avLst/>
            </a:prstGeom>
            <a:noFill/>
          </p:spPr>
          <p:txBody>
            <a:bodyPr wrap="none">
              <a:spAutoFit/>
            </a:bodyPr>
            <a:lstStyle/>
            <a:p>
              <a:pPr>
                <a:defRPr/>
              </a:pPr>
              <a:r>
                <a:rPr lang="en-GB">
                  <a:solidFill>
                    <a:schemeClr val="tx1"/>
                  </a:solidFill>
                  <a:latin typeface="Calibri" pitchFamily="34" charset="0"/>
                </a:rPr>
                <a:t>1</a:t>
              </a:r>
            </a:p>
          </p:txBody>
        </p:sp>
        <p:sp>
          <p:nvSpPr>
            <p:cNvPr id="15386" name="CasellaDiTesto 9"/>
            <p:cNvSpPr txBox="1">
              <a:spLocks noChangeArrowheads="1"/>
            </p:cNvSpPr>
            <p:nvPr/>
          </p:nvSpPr>
          <p:spPr bwMode="auto">
            <a:xfrm>
              <a:off x="4961535" y="1452115"/>
              <a:ext cx="2313246" cy="461673"/>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15387" name="CasellaDiTesto 10"/>
            <p:cNvSpPr txBox="1">
              <a:spLocks noChangeArrowheads="1"/>
            </p:cNvSpPr>
            <p:nvPr/>
          </p:nvSpPr>
          <p:spPr bwMode="auto">
            <a:xfrm rot="16200000">
              <a:off x="2648756" y="4378445"/>
              <a:ext cx="2008664" cy="461726"/>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12" name="CasellaDiTesto 11"/>
            <p:cNvSpPr txBox="1"/>
            <p:nvPr/>
          </p:nvSpPr>
          <p:spPr>
            <a:xfrm>
              <a:off x="3735035" y="4032198"/>
              <a:ext cx="301726" cy="369339"/>
            </a:xfrm>
            <a:prstGeom prst="rect">
              <a:avLst/>
            </a:prstGeom>
            <a:noFill/>
          </p:spPr>
          <p:txBody>
            <a:bodyPr wrap="none">
              <a:spAutoFit/>
            </a:bodyPr>
            <a:lstStyle/>
            <a:p>
              <a:pPr>
                <a:defRPr/>
              </a:pPr>
              <a:r>
                <a:rPr lang="en-GB">
                  <a:solidFill>
                    <a:schemeClr val="tx1"/>
                  </a:solidFill>
                  <a:latin typeface="Calibri" pitchFamily="34" charset="0"/>
                </a:rPr>
                <a:t>2</a:t>
              </a:r>
            </a:p>
          </p:txBody>
        </p:sp>
        <p:sp>
          <p:nvSpPr>
            <p:cNvPr id="13" name="CasellaDiTesto 12"/>
            <p:cNvSpPr txBox="1"/>
            <p:nvPr/>
          </p:nvSpPr>
          <p:spPr>
            <a:xfrm>
              <a:off x="3735035" y="5029167"/>
              <a:ext cx="301726" cy="369339"/>
            </a:xfrm>
            <a:prstGeom prst="rect">
              <a:avLst/>
            </a:prstGeom>
            <a:noFill/>
          </p:spPr>
          <p:txBody>
            <a:bodyPr wrap="none">
              <a:spAutoFit/>
            </a:bodyPr>
            <a:lstStyle/>
            <a:p>
              <a:pPr>
                <a:defRPr/>
              </a:pPr>
              <a:r>
                <a:rPr lang="en-GB">
                  <a:solidFill>
                    <a:schemeClr val="tx1"/>
                  </a:solidFill>
                  <a:latin typeface="Calibri" pitchFamily="34" charset="0"/>
                </a:rPr>
                <a:t>3</a:t>
              </a:r>
            </a:p>
          </p:txBody>
        </p:sp>
        <p:sp>
          <p:nvSpPr>
            <p:cNvPr id="14" name="CasellaDiTesto 13"/>
            <p:cNvSpPr txBox="1"/>
            <p:nvPr/>
          </p:nvSpPr>
          <p:spPr>
            <a:xfrm>
              <a:off x="3735035" y="6024547"/>
              <a:ext cx="301726" cy="369339"/>
            </a:xfrm>
            <a:prstGeom prst="rect">
              <a:avLst/>
            </a:prstGeom>
            <a:noFill/>
          </p:spPr>
          <p:txBody>
            <a:bodyPr wrap="none">
              <a:spAutoFit/>
            </a:bodyPr>
            <a:lstStyle/>
            <a:p>
              <a:pPr>
                <a:defRPr/>
              </a:pPr>
              <a:r>
                <a:rPr lang="en-GB">
                  <a:solidFill>
                    <a:schemeClr val="tx1"/>
                  </a:solidFill>
                  <a:latin typeface="Calibri" pitchFamily="34" charset="0"/>
                </a:rPr>
                <a:t>4</a:t>
              </a:r>
            </a:p>
          </p:txBody>
        </p:sp>
        <p:sp>
          <p:nvSpPr>
            <p:cNvPr id="15" name="CasellaDiTesto 14"/>
            <p:cNvSpPr txBox="1"/>
            <p:nvPr/>
          </p:nvSpPr>
          <p:spPr>
            <a:xfrm>
              <a:off x="3738211"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1000</a:t>
              </a:r>
            </a:p>
          </p:txBody>
        </p:sp>
        <p:sp>
          <p:nvSpPr>
            <p:cNvPr id="16" name="CasellaDiTesto 15"/>
            <p:cNvSpPr txBox="1"/>
            <p:nvPr/>
          </p:nvSpPr>
          <p:spPr>
            <a:xfrm>
              <a:off x="4389172" y="1777907"/>
              <a:ext cx="563636" cy="307981"/>
            </a:xfrm>
            <a:prstGeom prst="rect">
              <a:avLst/>
            </a:prstGeom>
            <a:noFill/>
          </p:spPr>
          <p:txBody>
            <a:bodyPr wrap="none">
              <a:spAutoFit/>
            </a:bodyPr>
            <a:lstStyle/>
            <a:p>
              <a:pPr>
                <a:defRPr/>
              </a:pPr>
              <a:r>
                <a:rPr lang="en-GB" sz="1400">
                  <a:solidFill>
                    <a:schemeClr val="tx1"/>
                  </a:solidFill>
                  <a:latin typeface="Calibri" pitchFamily="34" charset="0"/>
                </a:rPr>
                <a:t>1100</a:t>
              </a:r>
            </a:p>
          </p:txBody>
        </p:sp>
        <p:sp>
          <p:nvSpPr>
            <p:cNvPr id="17" name="CasellaDiTesto 16"/>
            <p:cNvSpPr txBox="1"/>
            <p:nvPr/>
          </p:nvSpPr>
          <p:spPr>
            <a:xfrm>
              <a:off x="5049659"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1200</a:t>
              </a:r>
            </a:p>
          </p:txBody>
        </p:sp>
        <p:sp>
          <p:nvSpPr>
            <p:cNvPr id="18" name="CasellaDiTesto 17"/>
            <p:cNvSpPr txBox="1"/>
            <p:nvPr/>
          </p:nvSpPr>
          <p:spPr>
            <a:xfrm>
              <a:off x="5710146"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1300</a:t>
              </a:r>
            </a:p>
          </p:txBody>
        </p:sp>
        <p:sp>
          <p:nvSpPr>
            <p:cNvPr id="19" name="CasellaDiTesto 18"/>
            <p:cNvSpPr txBox="1"/>
            <p:nvPr/>
          </p:nvSpPr>
          <p:spPr>
            <a:xfrm>
              <a:off x="6359519"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1400</a:t>
              </a:r>
            </a:p>
          </p:txBody>
        </p:sp>
        <p:sp>
          <p:nvSpPr>
            <p:cNvPr id="20" name="CasellaDiTesto 19"/>
            <p:cNvSpPr txBox="1"/>
            <p:nvPr/>
          </p:nvSpPr>
          <p:spPr>
            <a:xfrm>
              <a:off x="7020006"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1500</a:t>
              </a:r>
            </a:p>
          </p:txBody>
        </p:sp>
        <p:sp>
          <p:nvSpPr>
            <p:cNvPr id="21" name="CasellaDiTesto 20"/>
            <p:cNvSpPr txBox="1"/>
            <p:nvPr/>
          </p:nvSpPr>
          <p:spPr>
            <a:xfrm>
              <a:off x="7701133"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1600</a:t>
              </a:r>
            </a:p>
          </p:txBody>
        </p:sp>
        <p:sp>
          <p:nvSpPr>
            <p:cNvPr id="22" name="CasellaDiTesto 21"/>
            <p:cNvSpPr txBox="1"/>
            <p:nvPr/>
          </p:nvSpPr>
          <p:spPr>
            <a:xfrm>
              <a:off x="8361621" y="1777907"/>
              <a:ext cx="550224" cy="307783"/>
            </a:xfrm>
            <a:prstGeom prst="rect">
              <a:avLst/>
            </a:prstGeom>
            <a:noFill/>
          </p:spPr>
          <p:txBody>
            <a:bodyPr wrap="none">
              <a:spAutoFit/>
            </a:bodyPr>
            <a:lstStyle/>
            <a:p>
              <a:pPr>
                <a:defRPr/>
              </a:pPr>
              <a:r>
                <a:rPr lang="en-GB" sz="1400">
                  <a:solidFill>
                    <a:schemeClr val="tx1"/>
                  </a:solidFill>
                  <a:latin typeface="Calibri" pitchFamily="34" charset="0"/>
                </a:rPr>
                <a:t>1700</a:t>
              </a:r>
            </a:p>
          </p:txBody>
        </p:sp>
        <p:cxnSp>
          <p:nvCxnSpPr>
            <p:cNvPr id="15399" name="Connettore 1 36"/>
            <p:cNvCxnSpPr>
              <a:cxnSpLocks noChangeShapeType="1"/>
            </p:cNvCxnSpPr>
            <p:nvPr/>
          </p:nvCxnSpPr>
          <p:spPr bwMode="auto">
            <a:xfrm>
              <a:off x="4036095" y="2636520"/>
              <a:ext cx="106680" cy="1588"/>
            </a:xfrm>
            <a:prstGeom prst="line">
              <a:avLst/>
            </a:prstGeom>
            <a:noFill/>
            <a:ln w="19050" algn="ctr">
              <a:solidFill>
                <a:schemeClr val="tx1"/>
              </a:solidFill>
              <a:round/>
              <a:headEnd/>
              <a:tailEnd/>
            </a:ln>
          </p:spPr>
        </p:cxnSp>
        <p:cxnSp>
          <p:nvCxnSpPr>
            <p:cNvPr id="15400" name="Connettore 1 37"/>
            <p:cNvCxnSpPr>
              <a:cxnSpLocks noChangeShapeType="1"/>
            </p:cNvCxnSpPr>
            <p:nvPr/>
          </p:nvCxnSpPr>
          <p:spPr bwMode="auto">
            <a:xfrm>
              <a:off x="4036095" y="3154680"/>
              <a:ext cx="106680" cy="1588"/>
            </a:xfrm>
            <a:prstGeom prst="line">
              <a:avLst/>
            </a:prstGeom>
            <a:noFill/>
            <a:ln w="19050" algn="ctr">
              <a:solidFill>
                <a:schemeClr val="tx1"/>
              </a:solidFill>
              <a:round/>
              <a:headEnd/>
              <a:tailEnd/>
            </a:ln>
          </p:spPr>
        </p:cxnSp>
        <p:cxnSp>
          <p:nvCxnSpPr>
            <p:cNvPr id="15401" name="Connettore 1 38"/>
            <p:cNvCxnSpPr>
              <a:cxnSpLocks noChangeShapeType="1"/>
            </p:cNvCxnSpPr>
            <p:nvPr/>
          </p:nvCxnSpPr>
          <p:spPr bwMode="auto">
            <a:xfrm>
              <a:off x="4036095" y="3662680"/>
              <a:ext cx="106680" cy="1588"/>
            </a:xfrm>
            <a:prstGeom prst="line">
              <a:avLst/>
            </a:prstGeom>
            <a:noFill/>
            <a:ln w="19050" algn="ctr">
              <a:solidFill>
                <a:schemeClr val="tx1"/>
              </a:solidFill>
              <a:round/>
              <a:headEnd/>
              <a:tailEnd/>
            </a:ln>
          </p:spPr>
        </p:cxnSp>
        <p:cxnSp>
          <p:nvCxnSpPr>
            <p:cNvPr id="15402" name="Connettore 1 39"/>
            <p:cNvCxnSpPr>
              <a:cxnSpLocks noChangeShapeType="1"/>
            </p:cNvCxnSpPr>
            <p:nvPr/>
          </p:nvCxnSpPr>
          <p:spPr bwMode="auto">
            <a:xfrm>
              <a:off x="4036095" y="4180840"/>
              <a:ext cx="106680" cy="1588"/>
            </a:xfrm>
            <a:prstGeom prst="line">
              <a:avLst/>
            </a:prstGeom>
            <a:noFill/>
            <a:ln w="19050" algn="ctr">
              <a:solidFill>
                <a:schemeClr val="tx1"/>
              </a:solidFill>
              <a:round/>
              <a:headEnd/>
              <a:tailEnd/>
            </a:ln>
          </p:spPr>
        </p:cxnSp>
        <p:cxnSp>
          <p:nvCxnSpPr>
            <p:cNvPr id="15403" name="Connettore 1 40"/>
            <p:cNvCxnSpPr>
              <a:cxnSpLocks noChangeShapeType="1"/>
            </p:cNvCxnSpPr>
            <p:nvPr/>
          </p:nvCxnSpPr>
          <p:spPr bwMode="auto">
            <a:xfrm>
              <a:off x="4036095" y="4683760"/>
              <a:ext cx="106680" cy="1588"/>
            </a:xfrm>
            <a:prstGeom prst="line">
              <a:avLst/>
            </a:prstGeom>
            <a:noFill/>
            <a:ln w="19050" algn="ctr">
              <a:solidFill>
                <a:schemeClr val="tx1"/>
              </a:solidFill>
              <a:round/>
              <a:headEnd/>
              <a:tailEnd/>
            </a:ln>
          </p:spPr>
        </p:cxnSp>
        <p:cxnSp>
          <p:nvCxnSpPr>
            <p:cNvPr id="15404" name="Connettore 1 41"/>
            <p:cNvCxnSpPr>
              <a:cxnSpLocks noChangeShapeType="1"/>
            </p:cNvCxnSpPr>
            <p:nvPr/>
          </p:nvCxnSpPr>
          <p:spPr bwMode="auto">
            <a:xfrm>
              <a:off x="4036095" y="5201920"/>
              <a:ext cx="106680" cy="1588"/>
            </a:xfrm>
            <a:prstGeom prst="line">
              <a:avLst/>
            </a:prstGeom>
            <a:noFill/>
            <a:ln w="19050" algn="ctr">
              <a:solidFill>
                <a:schemeClr val="tx1"/>
              </a:solidFill>
              <a:round/>
              <a:headEnd/>
              <a:tailEnd/>
            </a:ln>
          </p:spPr>
        </p:cxnSp>
        <p:cxnSp>
          <p:nvCxnSpPr>
            <p:cNvPr id="15405" name="Connettore 1 42"/>
            <p:cNvCxnSpPr>
              <a:cxnSpLocks noChangeShapeType="1"/>
            </p:cNvCxnSpPr>
            <p:nvPr/>
          </p:nvCxnSpPr>
          <p:spPr bwMode="auto">
            <a:xfrm>
              <a:off x="4036095" y="5709920"/>
              <a:ext cx="106680" cy="1588"/>
            </a:xfrm>
            <a:prstGeom prst="line">
              <a:avLst/>
            </a:prstGeom>
            <a:noFill/>
            <a:ln w="19050" algn="ctr">
              <a:solidFill>
                <a:schemeClr val="tx1"/>
              </a:solidFill>
              <a:round/>
              <a:headEnd/>
              <a:tailEnd/>
            </a:ln>
          </p:spPr>
        </p:cxnSp>
        <p:cxnSp>
          <p:nvCxnSpPr>
            <p:cNvPr id="15406" name="Connettore 1 43"/>
            <p:cNvCxnSpPr>
              <a:cxnSpLocks noChangeShapeType="1"/>
            </p:cNvCxnSpPr>
            <p:nvPr/>
          </p:nvCxnSpPr>
          <p:spPr bwMode="auto">
            <a:xfrm>
              <a:off x="4036095" y="6228080"/>
              <a:ext cx="106680" cy="1588"/>
            </a:xfrm>
            <a:prstGeom prst="line">
              <a:avLst/>
            </a:prstGeom>
            <a:noFill/>
            <a:ln w="19050" algn="ctr">
              <a:solidFill>
                <a:schemeClr val="tx1"/>
              </a:solidFill>
              <a:round/>
              <a:headEnd/>
              <a:tailEnd/>
            </a:ln>
          </p:spPr>
        </p:cxnSp>
        <p:cxnSp>
          <p:nvCxnSpPr>
            <p:cNvPr id="15407" name="Connettore 1 44"/>
            <p:cNvCxnSpPr>
              <a:cxnSpLocks noChangeShapeType="1"/>
            </p:cNvCxnSpPr>
            <p:nvPr/>
          </p:nvCxnSpPr>
          <p:spPr bwMode="auto">
            <a:xfrm>
              <a:off x="4036095" y="6731000"/>
              <a:ext cx="106680" cy="1588"/>
            </a:xfrm>
            <a:prstGeom prst="line">
              <a:avLst/>
            </a:prstGeom>
            <a:noFill/>
            <a:ln w="19050" algn="ctr">
              <a:solidFill>
                <a:schemeClr val="tx1"/>
              </a:solidFill>
              <a:round/>
              <a:headEnd/>
              <a:tailEnd/>
            </a:ln>
          </p:spPr>
        </p:cxnSp>
        <p:cxnSp>
          <p:nvCxnSpPr>
            <p:cNvPr id="15408" name="Connettore 1 46"/>
            <p:cNvCxnSpPr>
              <a:cxnSpLocks noChangeShapeType="1"/>
            </p:cNvCxnSpPr>
            <p:nvPr/>
          </p:nvCxnSpPr>
          <p:spPr bwMode="auto">
            <a:xfrm rot="16200000" flipH="1">
              <a:off x="4293711" y="2179796"/>
              <a:ext cx="142716" cy="1111"/>
            </a:xfrm>
            <a:prstGeom prst="line">
              <a:avLst/>
            </a:prstGeom>
            <a:noFill/>
            <a:ln w="9525" algn="ctr">
              <a:solidFill>
                <a:schemeClr val="tx1"/>
              </a:solidFill>
              <a:round/>
              <a:headEnd/>
              <a:tailEnd/>
            </a:ln>
          </p:spPr>
        </p:cxnSp>
        <p:cxnSp>
          <p:nvCxnSpPr>
            <p:cNvPr id="15409" name="Connettore 1 49"/>
            <p:cNvCxnSpPr>
              <a:cxnSpLocks noChangeShapeType="1"/>
            </p:cNvCxnSpPr>
            <p:nvPr/>
          </p:nvCxnSpPr>
          <p:spPr bwMode="auto">
            <a:xfrm rot="16200000" flipH="1">
              <a:off x="4619467" y="2179797"/>
              <a:ext cx="142716" cy="1111"/>
            </a:xfrm>
            <a:prstGeom prst="line">
              <a:avLst/>
            </a:prstGeom>
            <a:noFill/>
            <a:ln w="9525" algn="ctr">
              <a:solidFill>
                <a:schemeClr val="tx1"/>
              </a:solidFill>
              <a:round/>
              <a:headEnd/>
              <a:tailEnd/>
            </a:ln>
          </p:spPr>
        </p:cxnSp>
        <p:cxnSp>
          <p:nvCxnSpPr>
            <p:cNvPr id="15410" name="Connettore 1 50"/>
            <p:cNvCxnSpPr>
              <a:cxnSpLocks noChangeShapeType="1"/>
            </p:cNvCxnSpPr>
            <p:nvPr/>
          </p:nvCxnSpPr>
          <p:spPr bwMode="auto">
            <a:xfrm rot="16200000" flipH="1">
              <a:off x="4956652" y="2179797"/>
              <a:ext cx="142716" cy="1111"/>
            </a:xfrm>
            <a:prstGeom prst="line">
              <a:avLst/>
            </a:prstGeom>
            <a:noFill/>
            <a:ln w="9525" algn="ctr">
              <a:solidFill>
                <a:schemeClr val="tx1"/>
              </a:solidFill>
              <a:round/>
              <a:headEnd/>
              <a:tailEnd/>
            </a:ln>
          </p:spPr>
        </p:cxnSp>
        <p:cxnSp>
          <p:nvCxnSpPr>
            <p:cNvPr id="15411" name="Connettore 1 51"/>
            <p:cNvCxnSpPr>
              <a:cxnSpLocks noChangeShapeType="1"/>
            </p:cNvCxnSpPr>
            <p:nvPr/>
          </p:nvCxnSpPr>
          <p:spPr bwMode="auto">
            <a:xfrm rot="16200000" flipH="1">
              <a:off x="5282408" y="2179798"/>
              <a:ext cx="142716" cy="1111"/>
            </a:xfrm>
            <a:prstGeom prst="line">
              <a:avLst/>
            </a:prstGeom>
            <a:noFill/>
            <a:ln w="9525" algn="ctr">
              <a:solidFill>
                <a:schemeClr val="tx1"/>
              </a:solidFill>
              <a:round/>
              <a:headEnd/>
              <a:tailEnd/>
            </a:ln>
          </p:spPr>
        </p:cxnSp>
        <p:cxnSp>
          <p:nvCxnSpPr>
            <p:cNvPr id="15412" name="Connettore 1 52"/>
            <p:cNvCxnSpPr>
              <a:cxnSpLocks noChangeShapeType="1"/>
            </p:cNvCxnSpPr>
            <p:nvPr/>
          </p:nvCxnSpPr>
          <p:spPr bwMode="auto">
            <a:xfrm rot="16200000" flipH="1">
              <a:off x="5594827" y="2179797"/>
              <a:ext cx="142716" cy="1111"/>
            </a:xfrm>
            <a:prstGeom prst="line">
              <a:avLst/>
            </a:prstGeom>
            <a:noFill/>
            <a:ln w="9525" algn="ctr">
              <a:solidFill>
                <a:schemeClr val="tx1"/>
              </a:solidFill>
              <a:round/>
              <a:headEnd/>
              <a:tailEnd/>
            </a:ln>
          </p:spPr>
        </p:cxnSp>
        <p:cxnSp>
          <p:nvCxnSpPr>
            <p:cNvPr id="15413" name="Connettore 1 53"/>
            <p:cNvCxnSpPr>
              <a:cxnSpLocks noChangeShapeType="1"/>
            </p:cNvCxnSpPr>
            <p:nvPr/>
          </p:nvCxnSpPr>
          <p:spPr bwMode="auto">
            <a:xfrm rot="16200000" flipH="1">
              <a:off x="5920583" y="2179798"/>
              <a:ext cx="142716" cy="1111"/>
            </a:xfrm>
            <a:prstGeom prst="line">
              <a:avLst/>
            </a:prstGeom>
            <a:noFill/>
            <a:ln w="9525" algn="ctr">
              <a:solidFill>
                <a:schemeClr val="tx1"/>
              </a:solidFill>
              <a:round/>
              <a:headEnd/>
              <a:tailEnd/>
            </a:ln>
          </p:spPr>
        </p:cxnSp>
        <p:cxnSp>
          <p:nvCxnSpPr>
            <p:cNvPr id="15414" name="Connettore 1 54"/>
            <p:cNvCxnSpPr>
              <a:cxnSpLocks noChangeShapeType="1"/>
            </p:cNvCxnSpPr>
            <p:nvPr/>
          </p:nvCxnSpPr>
          <p:spPr bwMode="auto">
            <a:xfrm rot="16200000" flipH="1">
              <a:off x="6257768" y="2179798"/>
              <a:ext cx="142716" cy="1111"/>
            </a:xfrm>
            <a:prstGeom prst="line">
              <a:avLst/>
            </a:prstGeom>
            <a:noFill/>
            <a:ln w="9525" algn="ctr">
              <a:solidFill>
                <a:schemeClr val="tx1"/>
              </a:solidFill>
              <a:round/>
              <a:headEnd/>
              <a:tailEnd/>
            </a:ln>
          </p:spPr>
        </p:cxnSp>
        <p:cxnSp>
          <p:nvCxnSpPr>
            <p:cNvPr id="15415" name="Connettore 1 55"/>
            <p:cNvCxnSpPr>
              <a:cxnSpLocks noChangeShapeType="1"/>
            </p:cNvCxnSpPr>
            <p:nvPr/>
          </p:nvCxnSpPr>
          <p:spPr bwMode="auto">
            <a:xfrm rot="16200000" flipH="1">
              <a:off x="6583524" y="2179799"/>
              <a:ext cx="142716" cy="1111"/>
            </a:xfrm>
            <a:prstGeom prst="line">
              <a:avLst/>
            </a:prstGeom>
            <a:noFill/>
            <a:ln w="9525" algn="ctr">
              <a:solidFill>
                <a:schemeClr val="tx1"/>
              </a:solidFill>
              <a:round/>
              <a:headEnd/>
              <a:tailEnd/>
            </a:ln>
          </p:spPr>
        </p:cxnSp>
        <p:cxnSp>
          <p:nvCxnSpPr>
            <p:cNvPr id="15416" name="Connettore 1 56"/>
            <p:cNvCxnSpPr>
              <a:cxnSpLocks noChangeShapeType="1"/>
            </p:cNvCxnSpPr>
            <p:nvPr/>
          </p:nvCxnSpPr>
          <p:spPr bwMode="auto">
            <a:xfrm rot="16200000" flipH="1">
              <a:off x="6926423" y="2179798"/>
              <a:ext cx="142716" cy="1111"/>
            </a:xfrm>
            <a:prstGeom prst="line">
              <a:avLst/>
            </a:prstGeom>
            <a:noFill/>
            <a:ln w="9525" algn="ctr">
              <a:solidFill>
                <a:schemeClr val="tx1"/>
              </a:solidFill>
              <a:round/>
              <a:headEnd/>
              <a:tailEnd/>
            </a:ln>
          </p:spPr>
        </p:cxnSp>
        <p:cxnSp>
          <p:nvCxnSpPr>
            <p:cNvPr id="15417" name="Connettore 1 57"/>
            <p:cNvCxnSpPr>
              <a:cxnSpLocks noChangeShapeType="1"/>
            </p:cNvCxnSpPr>
            <p:nvPr/>
          </p:nvCxnSpPr>
          <p:spPr bwMode="auto">
            <a:xfrm rot="16200000" flipH="1">
              <a:off x="7252179" y="2179799"/>
              <a:ext cx="142716" cy="1111"/>
            </a:xfrm>
            <a:prstGeom prst="line">
              <a:avLst/>
            </a:prstGeom>
            <a:noFill/>
            <a:ln w="9525" algn="ctr">
              <a:solidFill>
                <a:schemeClr val="tx1"/>
              </a:solidFill>
              <a:round/>
              <a:headEnd/>
              <a:tailEnd/>
            </a:ln>
          </p:spPr>
        </p:cxnSp>
        <p:cxnSp>
          <p:nvCxnSpPr>
            <p:cNvPr id="15418" name="Connettore 1 58"/>
            <p:cNvCxnSpPr>
              <a:cxnSpLocks noChangeShapeType="1"/>
            </p:cNvCxnSpPr>
            <p:nvPr/>
          </p:nvCxnSpPr>
          <p:spPr bwMode="auto">
            <a:xfrm rot="16200000" flipH="1">
              <a:off x="7589364" y="2179799"/>
              <a:ext cx="142716" cy="1111"/>
            </a:xfrm>
            <a:prstGeom prst="line">
              <a:avLst/>
            </a:prstGeom>
            <a:noFill/>
            <a:ln w="9525" algn="ctr">
              <a:solidFill>
                <a:schemeClr val="tx1"/>
              </a:solidFill>
              <a:round/>
              <a:headEnd/>
              <a:tailEnd/>
            </a:ln>
          </p:spPr>
        </p:cxnSp>
        <p:cxnSp>
          <p:nvCxnSpPr>
            <p:cNvPr id="15419" name="Connettore 1 59"/>
            <p:cNvCxnSpPr>
              <a:cxnSpLocks noChangeShapeType="1"/>
            </p:cNvCxnSpPr>
            <p:nvPr/>
          </p:nvCxnSpPr>
          <p:spPr bwMode="auto">
            <a:xfrm rot="16200000" flipH="1">
              <a:off x="7915120" y="2179800"/>
              <a:ext cx="142716" cy="1111"/>
            </a:xfrm>
            <a:prstGeom prst="line">
              <a:avLst/>
            </a:prstGeom>
            <a:noFill/>
            <a:ln w="9525" algn="ctr">
              <a:solidFill>
                <a:schemeClr val="tx1"/>
              </a:solidFill>
              <a:round/>
              <a:headEnd/>
              <a:tailEnd/>
            </a:ln>
          </p:spPr>
        </p:cxnSp>
        <p:cxnSp>
          <p:nvCxnSpPr>
            <p:cNvPr id="15420" name="Connettore 1 60"/>
            <p:cNvCxnSpPr>
              <a:cxnSpLocks noChangeShapeType="1"/>
            </p:cNvCxnSpPr>
            <p:nvPr/>
          </p:nvCxnSpPr>
          <p:spPr bwMode="auto">
            <a:xfrm rot="16200000" flipH="1">
              <a:off x="8259925" y="2179800"/>
              <a:ext cx="142716" cy="1111"/>
            </a:xfrm>
            <a:prstGeom prst="line">
              <a:avLst/>
            </a:prstGeom>
            <a:noFill/>
            <a:ln w="9525" algn="ctr">
              <a:solidFill>
                <a:schemeClr val="tx1"/>
              </a:solidFill>
              <a:round/>
              <a:headEnd/>
              <a:tailEnd/>
            </a:ln>
          </p:spPr>
        </p:cxnSp>
      </p:grpSp>
      <p:sp>
        <p:nvSpPr>
          <p:cNvPr id="943107" name="Text Box 3"/>
          <p:cNvSpPr txBox="1">
            <a:spLocks noChangeArrowheads="1"/>
          </p:cNvSpPr>
          <p:nvPr/>
        </p:nvSpPr>
        <p:spPr bwMode="auto">
          <a:xfrm>
            <a:off x="430213" y="6164263"/>
            <a:ext cx="3211512" cy="523875"/>
          </a:xfrm>
          <a:prstGeom prst="rect">
            <a:avLst/>
          </a:prstGeom>
          <a:noFill/>
          <a:ln w="9525" algn="ctr">
            <a:noFill/>
            <a:miter lim="800000"/>
            <a:headEnd/>
            <a:tailEnd/>
          </a:ln>
          <a:effectLst/>
        </p:spPr>
        <p:txBody>
          <a:bodyPr>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Litasov</a:t>
            </a:r>
            <a:r>
              <a:rPr lang="en-GB" sz="1400" dirty="0">
                <a:solidFill>
                  <a:schemeClr val="bg1"/>
                </a:solidFill>
                <a:effectLst>
                  <a:outerShdw blurRad="38100" dist="38100" dir="2700000" algn="tl">
                    <a:srgbClr val="000000"/>
                  </a:outerShdw>
                </a:effectLst>
                <a:latin typeface="Calibri" pitchFamily="34" charset="0"/>
              </a:rPr>
              <a:t>, 2011 (Russ. Geol.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52, 475-492)</a:t>
            </a:r>
            <a:endParaRPr lang="en-GB" sz="2000" dirty="0">
              <a:solidFill>
                <a:schemeClr val="bg1"/>
              </a:solidFill>
              <a:effectLst/>
              <a:latin typeface="Calibri" pitchFamily="34" charset="0"/>
            </a:endParaRPr>
          </a:p>
        </p:txBody>
      </p:sp>
      <p:sp>
        <p:nvSpPr>
          <p:cNvPr id="943110" name="Text Box 6"/>
          <p:cNvSpPr txBox="1">
            <a:spLocks noChangeArrowheads="1"/>
          </p:cNvSpPr>
          <p:nvPr/>
        </p:nvSpPr>
        <p:spPr bwMode="auto">
          <a:xfrm>
            <a:off x="342900" y="0"/>
            <a:ext cx="8458200" cy="1323975"/>
          </a:xfrm>
          <a:prstGeom prst="rect">
            <a:avLst/>
          </a:prstGeom>
          <a:noFill/>
          <a:ln w="9525" algn="ctr">
            <a:noFill/>
            <a:miter lim="800000"/>
            <a:headEnd/>
            <a:tailEnd/>
          </a:ln>
          <a:effectLst/>
        </p:spPr>
        <p:txBody>
          <a:bodyPr wrap="square">
            <a:spAutoFit/>
          </a:bodyPr>
          <a:lstStyle/>
          <a:p>
            <a:pPr algn="ctr">
              <a:spcBef>
                <a:spcPct val="50000"/>
              </a:spcBef>
              <a:defRPr/>
            </a:pPr>
            <a:r>
              <a:rPr lang="en-GB" sz="4000" dirty="0">
                <a:solidFill>
                  <a:schemeClr val="bg1"/>
                </a:solidFill>
                <a:effectLst>
                  <a:outerShdw blurRad="38100" dist="38100" dir="2700000" algn="tl">
                    <a:srgbClr val="000000"/>
                  </a:outerShdw>
                </a:effectLst>
                <a:latin typeface="Calibri" pitchFamily="34" charset="0"/>
              </a:rPr>
              <a:t>Experimental determinations of the solidus hypothetical pyrolite</a:t>
            </a:r>
          </a:p>
        </p:txBody>
      </p:sp>
      <p:sp>
        <p:nvSpPr>
          <p:cNvPr id="23" name="Figura a mano libera 22"/>
          <p:cNvSpPr/>
          <p:nvPr/>
        </p:nvSpPr>
        <p:spPr bwMode="auto">
          <a:xfrm>
            <a:off x="5295900" y="2200275"/>
            <a:ext cx="3208338" cy="4275138"/>
          </a:xfrm>
          <a:custGeom>
            <a:avLst/>
            <a:gdLst>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020" h="4274820">
                <a:moveTo>
                  <a:pt x="0" y="0"/>
                </a:moveTo>
                <a:cubicBezTo>
                  <a:pt x="203835" y="159385"/>
                  <a:pt x="407670" y="318770"/>
                  <a:pt x="541020" y="487680"/>
                </a:cubicBezTo>
                <a:cubicBezTo>
                  <a:pt x="674370" y="656590"/>
                  <a:pt x="755650" y="924560"/>
                  <a:pt x="800100" y="1013460"/>
                </a:cubicBezTo>
                <a:cubicBezTo>
                  <a:pt x="815894" y="1018940"/>
                  <a:pt x="807720" y="1021080"/>
                  <a:pt x="807720" y="1021080"/>
                </a:cubicBezTo>
                <a:cubicBezTo>
                  <a:pt x="817868" y="1033936"/>
                  <a:pt x="2407920" y="3190240"/>
                  <a:pt x="3208020" y="4274820"/>
                </a:cubicBezTo>
              </a:path>
            </a:pathLst>
          </a:custGeom>
          <a:noFill/>
          <a:ln w="38100" cap="flat" cmpd="sng" algn="ctr">
            <a:solidFill>
              <a:srgbClr val="FF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a:off x="5203825" y="2382838"/>
            <a:ext cx="3033713" cy="4032250"/>
          </a:xfrm>
          <a:custGeom>
            <a:avLst/>
            <a:gdLst>
              <a:gd name="connsiteX0" fmla="*/ 0 w 3032760"/>
              <a:gd name="connsiteY0" fmla="*/ 0 h 4030980"/>
              <a:gd name="connsiteX1" fmla="*/ 601980 w 3032760"/>
              <a:gd name="connsiteY1" fmla="*/ 518160 h 4030980"/>
              <a:gd name="connsiteX2" fmla="*/ 792480 w 3032760"/>
              <a:gd name="connsiteY2" fmla="*/ 944880 h 4030980"/>
              <a:gd name="connsiteX3" fmla="*/ 792480 w 3032760"/>
              <a:gd name="connsiteY3" fmla="*/ 944880 h 4030980"/>
              <a:gd name="connsiteX4" fmla="*/ 3032760 w 3032760"/>
              <a:gd name="connsiteY4" fmla="*/ 4030980 h 403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60" h="4030980">
                <a:moveTo>
                  <a:pt x="0" y="0"/>
                </a:moveTo>
                <a:cubicBezTo>
                  <a:pt x="234950" y="180340"/>
                  <a:pt x="469900" y="360680"/>
                  <a:pt x="601980" y="518160"/>
                </a:cubicBezTo>
                <a:cubicBezTo>
                  <a:pt x="734060" y="675640"/>
                  <a:pt x="792480" y="944880"/>
                  <a:pt x="792480" y="944880"/>
                </a:cubicBezTo>
                <a:lnTo>
                  <a:pt x="792480" y="944880"/>
                </a:lnTo>
                <a:lnTo>
                  <a:pt x="3032760" y="4030980"/>
                </a:lnTo>
              </a:path>
            </a:pathLst>
          </a:custGeom>
          <a:noFill/>
          <a:ln w="38100" cap="flat" cmpd="sng" algn="ctr">
            <a:solidFill>
              <a:srgbClr val="0070C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6" name="Figura a mano libera 25"/>
          <p:cNvSpPr/>
          <p:nvPr/>
        </p:nvSpPr>
        <p:spPr bwMode="auto">
          <a:xfrm>
            <a:off x="4724400" y="2306638"/>
            <a:ext cx="3276600" cy="4108450"/>
          </a:xfrm>
          <a:custGeom>
            <a:avLst/>
            <a:gdLst>
              <a:gd name="connsiteX0" fmla="*/ 0 w 3276600"/>
              <a:gd name="connsiteY0" fmla="*/ 0 h 4107180"/>
              <a:gd name="connsiteX1" fmla="*/ 723900 w 3276600"/>
              <a:gd name="connsiteY1" fmla="*/ 632460 h 4107180"/>
              <a:gd name="connsiteX2" fmla="*/ 1082040 w 3276600"/>
              <a:gd name="connsiteY2" fmla="*/ 1196340 h 4107180"/>
              <a:gd name="connsiteX3" fmla="*/ 1082040 w 3276600"/>
              <a:gd name="connsiteY3" fmla="*/ 1196340 h 4107180"/>
              <a:gd name="connsiteX4" fmla="*/ 3276600 w 3276600"/>
              <a:gd name="connsiteY4" fmla="*/ 4107180 h 410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4107180">
                <a:moveTo>
                  <a:pt x="0" y="0"/>
                </a:moveTo>
                <a:cubicBezTo>
                  <a:pt x="271780" y="216535"/>
                  <a:pt x="543560" y="433070"/>
                  <a:pt x="723900" y="632460"/>
                </a:cubicBezTo>
                <a:cubicBezTo>
                  <a:pt x="904240" y="831850"/>
                  <a:pt x="1082040" y="1196340"/>
                  <a:pt x="1082040" y="1196340"/>
                </a:cubicBezTo>
                <a:lnTo>
                  <a:pt x="1082040" y="1196340"/>
                </a:lnTo>
                <a:lnTo>
                  <a:pt x="3276600" y="4107180"/>
                </a:ln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cxnSp>
        <p:nvCxnSpPr>
          <p:cNvPr id="15369" name="Connettore 1 27"/>
          <p:cNvCxnSpPr>
            <a:cxnSpLocks noChangeShapeType="1"/>
          </p:cNvCxnSpPr>
          <p:nvPr/>
        </p:nvCxnSpPr>
        <p:spPr bwMode="auto">
          <a:xfrm>
            <a:off x="4732338" y="2970213"/>
            <a:ext cx="914400" cy="914400"/>
          </a:xfrm>
          <a:prstGeom prst="line">
            <a:avLst/>
          </a:prstGeom>
          <a:noFill/>
          <a:ln w="9525" algn="ctr">
            <a:noFill/>
            <a:round/>
            <a:headEnd/>
            <a:tailEnd/>
          </a:ln>
        </p:spPr>
      </p:cxnSp>
      <p:cxnSp>
        <p:nvCxnSpPr>
          <p:cNvPr id="30" name="Connettore 1 29"/>
          <p:cNvCxnSpPr>
            <a:cxnSpLocks noChangeShapeType="1"/>
            <a:endCxn id="26" idx="2"/>
          </p:cNvCxnSpPr>
          <p:nvPr/>
        </p:nvCxnSpPr>
        <p:spPr bwMode="auto">
          <a:xfrm>
            <a:off x="4732338" y="2970213"/>
            <a:ext cx="1074737" cy="533400"/>
          </a:xfrm>
          <a:prstGeom prst="line">
            <a:avLst/>
          </a:prstGeom>
          <a:noFill/>
          <a:ln w="38100" algn="ctr">
            <a:solidFill>
              <a:srgbClr val="008000"/>
            </a:solidFill>
            <a:round/>
            <a:headEnd/>
            <a:tailEnd/>
          </a:ln>
          <a:effectLst>
            <a:outerShdw blurRad="50800" dist="38100" dir="8100000" algn="tr" rotWithShape="0">
              <a:prstClr val="black">
                <a:alpha val="40000"/>
              </a:prstClr>
            </a:outerShdw>
          </a:effectLst>
        </p:spPr>
      </p:cxnSp>
      <p:sp>
        <p:nvSpPr>
          <p:cNvPr id="32" name="Figura a mano libera 31"/>
          <p:cNvSpPr/>
          <p:nvPr/>
        </p:nvSpPr>
        <p:spPr bwMode="auto">
          <a:xfrm>
            <a:off x="4708525" y="4159250"/>
            <a:ext cx="2089150" cy="655638"/>
          </a:xfrm>
          <a:custGeom>
            <a:avLst/>
            <a:gdLst>
              <a:gd name="connsiteX0" fmla="*/ 0 w 2087880"/>
              <a:gd name="connsiteY0" fmla="*/ 0 h 655320"/>
              <a:gd name="connsiteX1" fmla="*/ 1150620 w 2087880"/>
              <a:gd name="connsiteY1" fmla="*/ 198120 h 655320"/>
              <a:gd name="connsiteX2" fmla="*/ 2087880 w 2087880"/>
              <a:gd name="connsiteY2" fmla="*/ 655320 h 655320"/>
            </a:gdLst>
            <a:ahLst/>
            <a:cxnLst>
              <a:cxn ang="0">
                <a:pos x="connsiteX0" y="connsiteY0"/>
              </a:cxn>
              <a:cxn ang="0">
                <a:pos x="connsiteX1" y="connsiteY1"/>
              </a:cxn>
              <a:cxn ang="0">
                <a:pos x="connsiteX2" y="connsiteY2"/>
              </a:cxn>
            </a:cxnLst>
            <a:rect l="l" t="t" r="r" b="b"/>
            <a:pathLst>
              <a:path w="2087880" h="655320">
                <a:moveTo>
                  <a:pt x="0" y="0"/>
                </a:moveTo>
                <a:cubicBezTo>
                  <a:pt x="401320" y="44450"/>
                  <a:pt x="802640" y="88900"/>
                  <a:pt x="1150620" y="198120"/>
                </a:cubicBezTo>
                <a:cubicBezTo>
                  <a:pt x="1498600" y="307340"/>
                  <a:pt x="1793240" y="481330"/>
                  <a:pt x="2087880" y="655320"/>
                </a:cubicBez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33" name="CasellaDiTesto 32"/>
          <p:cNvSpPr txBox="1"/>
          <p:nvPr/>
        </p:nvSpPr>
        <p:spPr>
          <a:xfrm>
            <a:off x="4160838" y="2551113"/>
            <a:ext cx="933269" cy="369332"/>
          </a:xfrm>
          <a:prstGeom prst="rect">
            <a:avLst/>
          </a:prstGeom>
          <a:noFill/>
        </p:spPr>
        <p:txBody>
          <a:bodyPr wrap="none">
            <a:spAutoFit/>
          </a:bodyPr>
          <a:lstStyle/>
          <a:p>
            <a:pPr>
              <a:defRPr/>
            </a:pPr>
            <a:r>
              <a:rPr lang="en-GB">
                <a:solidFill>
                  <a:schemeClr val="tx1"/>
                </a:solidFill>
                <a:latin typeface="Calibri" pitchFamily="34" charset="0"/>
              </a:rPr>
              <a:t>Pl-Lherz</a:t>
            </a:r>
          </a:p>
        </p:txBody>
      </p:sp>
      <p:sp>
        <p:nvSpPr>
          <p:cNvPr id="34" name="CasellaDiTesto 33"/>
          <p:cNvSpPr txBox="1"/>
          <p:nvPr/>
        </p:nvSpPr>
        <p:spPr>
          <a:xfrm>
            <a:off x="4549775" y="3546475"/>
            <a:ext cx="989373" cy="369332"/>
          </a:xfrm>
          <a:prstGeom prst="rect">
            <a:avLst/>
          </a:prstGeom>
          <a:noFill/>
        </p:spPr>
        <p:txBody>
          <a:bodyPr wrap="none">
            <a:spAutoFit/>
          </a:bodyPr>
          <a:lstStyle/>
          <a:p>
            <a:pPr>
              <a:defRPr/>
            </a:pPr>
            <a:r>
              <a:rPr lang="en-GB">
                <a:solidFill>
                  <a:schemeClr val="tx1"/>
                </a:solidFill>
                <a:latin typeface="Calibri" pitchFamily="34" charset="0"/>
              </a:rPr>
              <a:t>Sp-Lherz</a:t>
            </a:r>
          </a:p>
        </p:txBody>
      </p:sp>
      <p:sp>
        <p:nvSpPr>
          <p:cNvPr id="35" name="CasellaDiTesto 34"/>
          <p:cNvSpPr txBox="1"/>
          <p:nvPr/>
        </p:nvSpPr>
        <p:spPr>
          <a:xfrm>
            <a:off x="4845050" y="4578350"/>
            <a:ext cx="984565" cy="369332"/>
          </a:xfrm>
          <a:prstGeom prst="rect">
            <a:avLst/>
          </a:prstGeom>
          <a:noFill/>
        </p:spPr>
        <p:txBody>
          <a:bodyPr wrap="none">
            <a:spAutoFit/>
          </a:bodyPr>
          <a:lstStyle/>
          <a:p>
            <a:pPr>
              <a:defRPr/>
            </a:pPr>
            <a:r>
              <a:rPr lang="en-GB">
                <a:solidFill>
                  <a:schemeClr val="tx1"/>
                </a:solidFill>
                <a:latin typeface="Calibri" pitchFamily="34" charset="0"/>
              </a:rPr>
              <a:t>Gt-Lherz</a:t>
            </a:r>
          </a:p>
        </p:txBody>
      </p:sp>
      <p:sp>
        <p:nvSpPr>
          <p:cNvPr id="63" name="CasellaDiTesto 62"/>
          <p:cNvSpPr txBox="1"/>
          <p:nvPr/>
        </p:nvSpPr>
        <p:spPr>
          <a:xfrm>
            <a:off x="6351588" y="2928938"/>
            <a:ext cx="1536700" cy="646112"/>
          </a:xfrm>
          <a:prstGeom prst="rect">
            <a:avLst/>
          </a:prstGeom>
          <a:noFill/>
        </p:spPr>
        <p:txBody>
          <a:bodyPr>
            <a:spAutoFit/>
          </a:bodyPr>
          <a:lstStyle/>
          <a:p>
            <a:pPr>
              <a:defRPr/>
            </a:pPr>
            <a:r>
              <a:rPr lang="en-GB" b="1" dirty="0">
                <a:solidFill>
                  <a:srgbClr val="0070C0"/>
                </a:solidFill>
                <a:latin typeface="Calibri" pitchFamily="34" charset="0"/>
              </a:rPr>
              <a:t>MORB Pyrolite</a:t>
            </a:r>
          </a:p>
        </p:txBody>
      </p:sp>
      <p:sp>
        <p:nvSpPr>
          <p:cNvPr id="64" name="CasellaDiTesto 63"/>
          <p:cNvSpPr txBox="1"/>
          <p:nvPr/>
        </p:nvSpPr>
        <p:spPr>
          <a:xfrm>
            <a:off x="5903913" y="2220913"/>
            <a:ext cx="1425575" cy="646112"/>
          </a:xfrm>
          <a:prstGeom prst="rect">
            <a:avLst/>
          </a:prstGeom>
          <a:noFill/>
        </p:spPr>
        <p:txBody>
          <a:bodyPr>
            <a:spAutoFit/>
          </a:bodyPr>
          <a:lstStyle/>
          <a:p>
            <a:pPr>
              <a:defRPr/>
            </a:pPr>
            <a:r>
              <a:rPr lang="en-GB" b="1" dirty="0">
                <a:solidFill>
                  <a:srgbClr val="FF0000"/>
                </a:solidFill>
                <a:latin typeface="Calibri" pitchFamily="34" charset="0"/>
              </a:rPr>
              <a:t>Tinaquillo Pyrolite</a:t>
            </a:r>
          </a:p>
        </p:txBody>
      </p:sp>
      <p:sp>
        <p:nvSpPr>
          <p:cNvPr id="65" name="CasellaDiTesto 64"/>
          <p:cNvSpPr txBox="1"/>
          <p:nvPr/>
        </p:nvSpPr>
        <p:spPr>
          <a:xfrm>
            <a:off x="6829425" y="3592513"/>
            <a:ext cx="1568450" cy="646112"/>
          </a:xfrm>
          <a:prstGeom prst="rect">
            <a:avLst/>
          </a:prstGeom>
          <a:noFill/>
        </p:spPr>
        <p:txBody>
          <a:bodyPr>
            <a:spAutoFit/>
          </a:bodyPr>
          <a:lstStyle/>
          <a:p>
            <a:pPr>
              <a:defRPr/>
            </a:pPr>
            <a:r>
              <a:rPr lang="en-GB" b="1" dirty="0">
                <a:solidFill>
                  <a:srgbClr val="008000"/>
                </a:solidFill>
                <a:latin typeface="Calibri" pitchFamily="34" charset="0"/>
              </a:rPr>
              <a:t>Hawaiian Pyrolite</a:t>
            </a:r>
          </a:p>
        </p:txBody>
      </p:sp>
      <p:sp>
        <p:nvSpPr>
          <p:cNvPr id="67" name="CasellaDiTesto 66"/>
          <p:cNvSpPr txBox="1"/>
          <p:nvPr/>
        </p:nvSpPr>
        <p:spPr>
          <a:xfrm>
            <a:off x="342900" y="1603375"/>
            <a:ext cx="3128963" cy="2062103"/>
          </a:xfrm>
          <a:prstGeom prst="rect">
            <a:avLst/>
          </a:prstGeom>
          <a:noFill/>
        </p:spPr>
        <p:txBody>
          <a:bodyPr wrap="square">
            <a:spAutoFit/>
          </a:bodyPr>
          <a:lstStyle/>
          <a:p>
            <a:pPr algn="ctr">
              <a:defRPr/>
            </a:pPr>
            <a:r>
              <a:rPr lang="en-GB" sz="3200" u="sng" dirty="0">
                <a:solidFill>
                  <a:schemeClr val="bg1"/>
                </a:solidFill>
                <a:latin typeface="Calibri" pitchFamily="34" charset="0"/>
              </a:rPr>
              <a:t>Volatile-free</a:t>
            </a:r>
            <a:r>
              <a:rPr lang="en-GB" sz="3200" dirty="0">
                <a:solidFill>
                  <a:schemeClr val="bg1"/>
                </a:solidFill>
                <a:latin typeface="Calibri" pitchFamily="34" charset="0"/>
              </a:rPr>
              <a:t> Pyrolite solidi for different compositions.</a:t>
            </a:r>
          </a:p>
        </p:txBody>
      </p:sp>
      <p:sp>
        <p:nvSpPr>
          <p:cNvPr id="70" name="CasellaDiTesto 69"/>
          <p:cNvSpPr txBox="1">
            <a:spLocks noChangeArrowheads="1"/>
          </p:cNvSpPr>
          <p:nvPr/>
        </p:nvSpPr>
        <p:spPr bwMode="auto">
          <a:xfrm>
            <a:off x="3992563" y="5226050"/>
            <a:ext cx="3495675" cy="1385888"/>
          </a:xfrm>
          <a:prstGeom prst="rect">
            <a:avLst/>
          </a:prstGeom>
          <a:noFill/>
          <a:ln w="9525">
            <a:noFill/>
            <a:miter lim="800000"/>
            <a:headEnd/>
            <a:tailEnd/>
          </a:ln>
        </p:spPr>
        <p:txBody>
          <a:bodyPr>
            <a:spAutoFit/>
          </a:bodyPr>
          <a:lstStyle/>
          <a:p>
            <a:pPr algn="ctr"/>
            <a:r>
              <a:rPr lang="en-GB" sz="2800" dirty="0">
                <a:solidFill>
                  <a:schemeClr val="tx1"/>
                </a:solidFill>
                <a:effectLst/>
                <a:latin typeface="Calibri" pitchFamily="34" charset="0"/>
              </a:rPr>
              <a:t>What is the more fertile pyrolite composition?</a:t>
            </a:r>
          </a:p>
        </p:txBody>
      </p:sp>
      <p:cxnSp>
        <p:nvCxnSpPr>
          <p:cNvPr id="72" name="Connettore 1 71"/>
          <p:cNvCxnSpPr>
            <a:cxnSpLocks noChangeShapeType="1"/>
          </p:cNvCxnSpPr>
          <p:nvPr/>
        </p:nvCxnSpPr>
        <p:spPr bwMode="auto">
          <a:xfrm>
            <a:off x="6980238" y="5119688"/>
            <a:ext cx="588962" cy="1587"/>
          </a:xfrm>
          <a:prstGeom prst="line">
            <a:avLst/>
          </a:prstGeom>
          <a:noFill/>
          <a:ln w="38100" algn="ctr">
            <a:solidFill>
              <a:schemeClr val="tx1"/>
            </a:solidFill>
            <a:round/>
            <a:headEnd type="arrow" w="med" len="med"/>
            <a:tailEnd type="arrow" w="med" len="med"/>
          </a:ln>
        </p:spPr>
      </p:cxnSp>
      <p:sp>
        <p:nvSpPr>
          <p:cNvPr id="73" name="CasellaDiTesto 72"/>
          <p:cNvSpPr txBox="1"/>
          <p:nvPr/>
        </p:nvSpPr>
        <p:spPr>
          <a:xfrm>
            <a:off x="7262813" y="4370388"/>
            <a:ext cx="1417637" cy="646112"/>
          </a:xfrm>
          <a:prstGeom prst="rect">
            <a:avLst/>
          </a:prstGeom>
          <a:noFill/>
        </p:spPr>
        <p:txBody>
          <a:bodyPr>
            <a:spAutoFit/>
          </a:bodyPr>
          <a:lstStyle/>
          <a:p>
            <a:pPr algn="ctr">
              <a:defRPr/>
            </a:pPr>
            <a:r>
              <a:rPr lang="en-GB">
                <a:solidFill>
                  <a:schemeClr val="tx1"/>
                </a:solidFill>
                <a:latin typeface="Calibri" pitchFamily="34" charset="0"/>
              </a:rPr>
              <a:t>~100 °C difference</a:t>
            </a:r>
          </a:p>
        </p:txBody>
      </p:sp>
      <p:sp>
        <p:nvSpPr>
          <p:cNvPr id="3" name="CasellaDiTesto 66"/>
          <p:cNvSpPr txBox="1"/>
          <p:nvPr/>
        </p:nvSpPr>
        <p:spPr>
          <a:xfrm>
            <a:off x="342900" y="4032250"/>
            <a:ext cx="3128963" cy="1800225"/>
          </a:xfrm>
          <a:prstGeom prst="rect">
            <a:avLst/>
          </a:prstGeom>
          <a:noFill/>
        </p:spPr>
        <p:txBody>
          <a:bodyPr wrap="square">
            <a:spAutoFit/>
          </a:bodyPr>
          <a:lstStyle/>
          <a:p>
            <a:pPr algn="ctr">
              <a:defRPr/>
            </a:pPr>
            <a:r>
              <a:rPr lang="en-GB" sz="2800" dirty="0">
                <a:solidFill>
                  <a:srgbClr val="FFFF00"/>
                </a:solidFill>
                <a:effectLst>
                  <a:outerShdw blurRad="38100" dist="38100" dir="2700000" algn="tl">
                    <a:srgbClr val="000000"/>
                  </a:outerShdw>
                </a:effectLst>
                <a:latin typeface="Calibri" pitchFamily="34" charset="0"/>
              </a:rPr>
              <a:t>The three types of pyrolite differ essentially for the (Na+K)/Ca ratio.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3110"/>
                                        </p:tgtEl>
                                        <p:attrNameLst>
                                          <p:attrName>style.visibility</p:attrName>
                                        </p:attrNameLst>
                                      </p:cBhvr>
                                      <p:to>
                                        <p:strVal val="visible"/>
                                      </p:to>
                                    </p:set>
                                    <p:animEffect transition="in" filter="fade">
                                      <p:cBhvr>
                                        <p:cTn id="7" dur="500"/>
                                        <p:tgtEl>
                                          <p:spTgt spid="9431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2000"/>
                                        <p:tgtEl>
                                          <p:spTgt spid="2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2000"/>
                                        <p:tgtEl>
                                          <p:spTgt spid="2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2000"/>
                                        <p:tgtEl>
                                          <p:spTgt spid="26"/>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43107"/>
                                        </p:tgtEl>
                                        <p:attrNameLst>
                                          <p:attrName>style.visibility</p:attrName>
                                        </p:attrNameLst>
                                      </p:cBhvr>
                                      <p:to>
                                        <p:strVal val="visible"/>
                                      </p:to>
                                    </p:set>
                                    <p:animEffect transition="in" filter="fade">
                                      <p:cBhvr>
                                        <p:cTn id="67" dur="500"/>
                                        <p:tgtEl>
                                          <p:spTgt spid="94310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wipe(left)">
                                      <p:cBhvr>
                                        <p:cTn id="77" dur="500"/>
                                        <p:tgtEl>
                                          <p:spTgt spid="72"/>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500"/>
                                        <p:tgtEl>
                                          <p:spTgt spid="73"/>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07" grpId="0"/>
      <p:bldP spid="943110" grpId="0"/>
      <p:bldP spid="23" grpId="0" animBg="1"/>
      <p:bldP spid="25" grpId="0" animBg="1"/>
      <p:bldP spid="26" grpId="0" animBg="1"/>
      <p:bldP spid="32" grpId="0" animBg="1"/>
      <p:bldP spid="33" grpId="0"/>
      <p:bldP spid="34" grpId="0"/>
      <p:bldP spid="35" grpId="0"/>
      <p:bldP spid="63" grpId="0"/>
      <p:bldP spid="64" grpId="0"/>
      <p:bldP spid="65" grpId="0"/>
      <p:bldP spid="67" grpId="0"/>
      <p:bldP spid="70" grpId="0"/>
      <p:bldP spid="73" grpId="0"/>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571500" y="1897063"/>
            <a:ext cx="8180388" cy="4643437"/>
          </a:xfrm>
          <a:prstGeom prst="rect">
            <a:avLst/>
          </a:prstGeom>
          <a:noFill/>
          <a:ln w="9525">
            <a:noFill/>
            <a:miter lim="800000"/>
            <a:headEnd/>
            <a:tailEnd/>
          </a:ln>
        </p:spPr>
      </p:pic>
      <p:sp>
        <p:nvSpPr>
          <p:cNvPr id="3" name="CasellaDiTesto 2"/>
          <p:cNvSpPr txBox="1"/>
          <p:nvPr/>
        </p:nvSpPr>
        <p:spPr>
          <a:xfrm>
            <a:off x="342900" y="528638"/>
            <a:ext cx="8458200" cy="954107"/>
          </a:xfrm>
          <a:prstGeom prst="rect">
            <a:avLst/>
          </a:prstGeom>
          <a:noFill/>
        </p:spPr>
        <p:txBody>
          <a:bodyPr wrap="square">
            <a:spAutoFit/>
          </a:bodyPr>
          <a:lstStyle/>
          <a:p>
            <a:pPr>
              <a:defRPr/>
            </a:pPr>
            <a:r>
              <a:rPr lang="en-GB" sz="2800" dirty="0">
                <a:solidFill>
                  <a:schemeClr val="bg1"/>
                </a:solidFill>
                <a:latin typeface="Calibri" pitchFamily="34" charset="0"/>
              </a:rPr>
              <a:t>Partially molten asthenosphere consisting of horizontal melt-rich layers embedded in melt-poor mantle.</a:t>
            </a:r>
          </a:p>
        </p:txBody>
      </p:sp>
      <p:sp>
        <p:nvSpPr>
          <p:cNvPr id="4" name="CasellaDiTesto 3"/>
          <p:cNvSpPr txBox="1"/>
          <p:nvPr/>
        </p:nvSpPr>
        <p:spPr>
          <a:xfrm>
            <a:off x="2714625" y="5861050"/>
            <a:ext cx="5857875" cy="369888"/>
          </a:xfrm>
          <a:prstGeom prst="rect">
            <a:avLst/>
          </a:prstGeom>
          <a:noFill/>
        </p:spPr>
        <p:txBody>
          <a:bodyPr>
            <a:spAutoFit/>
          </a:bodyPr>
          <a:lstStyle/>
          <a:p>
            <a:pPr algn="r">
              <a:defRPr/>
            </a:pPr>
            <a:r>
              <a:rPr lang="en-GB" dirty="0" err="1">
                <a:solidFill>
                  <a:schemeClr val="bg1"/>
                </a:solidFill>
                <a:latin typeface="Calibri" pitchFamily="34" charset="0"/>
              </a:rPr>
              <a:t>Kawakatsu</a:t>
            </a:r>
            <a:r>
              <a:rPr lang="en-GB" dirty="0">
                <a:solidFill>
                  <a:schemeClr val="bg1"/>
                </a:solidFill>
                <a:latin typeface="Calibri" pitchFamily="34" charset="0"/>
              </a:rPr>
              <a:t> et al., 2009 (Science, 324, 499-502)</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6" name="Text Box 5"/>
          <p:cNvSpPr txBox="1">
            <a:spLocks noChangeArrowheads="1"/>
          </p:cNvSpPr>
          <p:nvPr/>
        </p:nvSpPr>
        <p:spPr bwMode="auto">
          <a:xfrm>
            <a:off x="3030538" y="3572413"/>
            <a:ext cx="5524500" cy="707886"/>
          </a:xfrm>
          <a:prstGeom prst="rect">
            <a:avLst/>
          </a:prstGeom>
          <a:noFill/>
          <a:ln w="9525">
            <a:noFill/>
            <a:miter lim="800000"/>
            <a:headEnd/>
            <a:tailEnd/>
          </a:ln>
        </p:spPr>
        <p:txBody>
          <a:bodyPr>
            <a:spAutoFit/>
          </a:bodyPr>
          <a:lstStyle/>
          <a:p>
            <a:pPr algn="ctr"/>
            <a:r>
              <a:rPr lang="en-GB" sz="4000">
                <a:solidFill>
                  <a:schemeClr val="bg1"/>
                </a:solidFill>
                <a:latin typeface="Calibri" pitchFamily="34" charset="0"/>
              </a:rPr>
              <a:t>± the same as LLAMA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42900" y="528638"/>
            <a:ext cx="8458200" cy="954107"/>
          </a:xfrm>
          <a:prstGeom prst="rect">
            <a:avLst/>
          </a:prstGeom>
          <a:noFill/>
        </p:spPr>
        <p:txBody>
          <a:bodyPr wrap="square">
            <a:spAutoFit/>
          </a:bodyPr>
          <a:lstStyle/>
          <a:p>
            <a:pPr>
              <a:defRPr/>
            </a:pPr>
            <a:r>
              <a:rPr lang="en-GB" sz="2800" dirty="0">
                <a:solidFill>
                  <a:schemeClr val="bg1"/>
                </a:solidFill>
                <a:latin typeface="Calibri" pitchFamily="34" charset="0"/>
              </a:rPr>
              <a:t>Partially molten asthenosphere consisting of horizontal melt-rich layers embedded in melt-poor mantle.</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15" name="Gruppo 14"/>
          <p:cNvGrpSpPr/>
          <p:nvPr/>
        </p:nvGrpSpPr>
        <p:grpSpPr>
          <a:xfrm>
            <a:off x="2188152" y="1450242"/>
            <a:ext cx="6873782" cy="5360866"/>
            <a:chOff x="2350246" y="1497134"/>
            <a:chExt cx="6617908" cy="5360866"/>
          </a:xfrm>
        </p:grpSpPr>
        <p:grpSp>
          <p:nvGrpSpPr>
            <p:cNvPr id="8" name="Gruppo 13"/>
            <p:cNvGrpSpPr/>
            <p:nvPr/>
          </p:nvGrpSpPr>
          <p:grpSpPr>
            <a:xfrm>
              <a:off x="2350246" y="1497134"/>
              <a:ext cx="6617908" cy="5360866"/>
              <a:chOff x="35169" y="2411534"/>
              <a:chExt cx="4862023" cy="4423618"/>
            </a:xfrm>
          </p:grpSpPr>
          <p:pic>
            <p:nvPicPr>
              <p:cNvPr id="10" name="Picture 1"/>
              <p:cNvPicPr>
                <a:picLocks noChangeAspect="1"/>
              </p:cNvPicPr>
              <p:nvPr/>
            </p:nvPicPr>
            <p:blipFill>
              <a:blip r:embed="rId3" cstate="print"/>
              <a:srcRect b="2569"/>
              <a:stretch>
                <a:fillRect/>
              </a:stretch>
            </p:blipFill>
            <p:spPr bwMode="auto">
              <a:xfrm>
                <a:off x="35169" y="2411534"/>
                <a:ext cx="4862023" cy="4423618"/>
              </a:xfrm>
              <a:prstGeom prst="rect">
                <a:avLst/>
              </a:prstGeom>
              <a:noFill/>
              <a:ln w="9525">
                <a:noFill/>
                <a:miter lim="800000"/>
                <a:headEnd/>
                <a:tailEnd/>
              </a:ln>
            </p:spPr>
          </p:pic>
          <p:sp>
            <p:nvSpPr>
              <p:cNvPr id="13" name="Rettangolo 12"/>
              <p:cNvSpPr/>
              <p:nvPr/>
            </p:nvSpPr>
            <p:spPr>
              <a:xfrm>
                <a:off x="40640" y="2438400"/>
                <a:ext cx="35560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endParaRPr>
              </a:p>
            </p:txBody>
          </p:sp>
          <p:sp>
            <p:nvSpPr>
              <p:cNvPr id="14" name="Rettangolo 13"/>
              <p:cNvSpPr/>
              <p:nvPr/>
            </p:nvSpPr>
            <p:spPr>
              <a:xfrm>
                <a:off x="36830" y="4815840"/>
                <a:ext cx="22606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itchFamily="34" charset="0"/>
                </a:endParaRPr>
              </a:p>
            </p:txBody>
          </p:sp>
        </p:grpSp>
        <p:sp>
          <p:nvSpPr>
            <p:cNvPr id="9" name="CasellaDiTesto 8"/>
            <p:cNvSpPr txBox="1"/>
            <p:nvPr/>
          </p:nvSpPr>
          <p:spPr>
            <a:xfrm>
              <a:off x="2371089" y="6515259"/>
              <a:ext cx="3532069" cy="307777"/>
            </a:xfrm>
            <a:prstGeom prst="rect">
              <a:avLst/>
            </a:prstGeom>
            <a:noFill/>
          </p:spPr>
          <p:txBody>
            <a:bodyPr wrap="none" rtlCol="0">
              <a:spAutoFit/>
            </a:bodyPr>
            <a:lstStyle/>
            <a:p>
              <a:r>
                <a:rPr lang="en-GB" sz="1400" dirty="0" err="1">
                  <a:solidFill>
                    <a:schemeClr val="tx1"/>
                  </a:solidFill>
                  <a:effectLst/>
                  <a:latin typeface="Calibri" pitchFamily="34" charset="0"/>
                </a:rPr>
                <a:t>Holtzman</a:t>
              </a:r>
              <a:r>
                <a:rPr lang="en-GB" sz="1400" dirty="0">
                  <a:solidFill>
                    <a:schemeClr val="tx1"/>
                  </a:solidFill>
                  <a:effectLst/>
                  <a:latin typeface="Calibri" pitchFamily="34" charset="0"/>
                </a:rPr>
                <a:t> et al., 2003 (Science, 301, 1227-1230)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42900" y="528638"/>
            <a:ext cx="8458200" cy="1200329"/>
          </a:xfrm>
          <a:prstGeom prst="rect">
            <a:avLst/>
          </a:prstGeom>
          <a:noFill/>
        </p:spPr>
        <p:txBody>
          <a:bodyPr wrap="square">
            <a:spAutoFit/>
          </a:bodyPr>
          <a:lstStyle/>
          <a:p>
            <a:pPr>
              <a:defRPr/>
            </a:pPr>
            <a:r>
              <a:rPr lang="en-GB" sz="3600" dirty="0">
                <a:solidFill>
                  <a:schemeClr val="bg1"/>
                </a:solidFill>
                <a:latin typeface="Calibri" pitchFamily="34" charset="0"/>
              </a:rPr>
              <a:t>There are at least three different lithosphere identifiable on Earth and other planetoids:</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7" name="CasellaDiTesto 6"/>
          <p:cNvSpPr txBox="1"/>
          <p:nvPr/>
        </p:nvSpPr>
        <p:spPr>
          <a:xfrm>
            <a:off x="342900" y="1930718"/>
            <a:ext cx="8458200" cy="1138773"/>
          </a:xfrm>
          <a:prstGeom prst="rect">
            <a:avLst/>
          </a:prstGeom>
          <a:noFill/>
        </p:spPr>
        <p:txBody>
          <a:bodyPr wrap="square">
            <a:spAutoFit/>
          </a:bodyPr>
          <a:lstStyle/>
          <a:p>
            <a:pPr>
              <a:defRPr/>
            </a:pPr>
            <a:r>
              <a:rPr lang="en-GB" sz="3600" dirty="0">
                <a:solidFill>
                  <a:srgbClr val="FFFF00"/>
                </a:solidFill>
                <a:latin typeface="Calibri" pitchFamily="34" charset="0"/>
              </a:rPr>
              <a:t>Thermal L.</a:t>
            </a:r>
            <a:r>
              <a:rPr lang="en-GB" sz="3600" dirty="0">
                <a:solidFill>
                  <a:schemeClr val="bg1"/>
                </a:solidFill>
                <a:latin typeface="Calibri" pitchFamily="34" charset="0"/>
              </a:rPr>
              <a:t>: </a:t>
            </a:r>
            <a:r>
              <a:rPr lang="en-GB" sz="3200" dirty="0">
                <a:solidFill>
                  <a:schemeClr val="bg1"/>
                </a:solidFill>
                <a:latin typeface="Calibri" pitchFamily="34" charset="0"/>
              </a:rPr>
              <a:t>The portion of a planet or planetoid where heat is transferred by conduction;</a:t>
            </a:r>
          </a:p>
        </p:txBody>
      </p:sp>
      <p:sp>
        <p:nvSpPr>
          <p:cNvPr id="8" name="CasellaDiTesto 7"/>
          <p:cNvSpPr txBox="1"/>
          <p:nvPr/>
        </p:nvSpPr>
        <p:spPr>
          <a:xfrm>
            <a:off x="342900" y="3104198"/>
            <a:ext cx="8458200" cy="1631216"/>
          </a:xfrm>
          <a:prstGeom prst="rect">
            <a:avLst/>
          </a:prstGeom>
          <a:noFill/>
        </p:spPr>
        <p:txBody>
          <a:bodyPr wrap="square">
            <a:spAutoFit/>
          </a:bodyPr>
          <a:lstStyle/>
          <a:p>
            <a:pPr>
              <a:defRPr/>
            </a:pPr>
            <a:r>
              <a:rPr lang="en-GB" sz="3600" dirty="0">
                <a:solidFill>
                  <a:srgbClr val="FFFF00"/>
                </a:solidFill>
                <a:latin typeface="Calibri" pitchFamily="34" charset="0"/>
              </a:rPr>
              <a:t>Chemical L.</a:t>
            </a:r>
            <a:r>
              <a:rPr lang="en-GB" sz="3600" dirty="0">
                <a:solidFill>
                  <a:schemeClr val="bg1"/>
                </a:solidFill>
                <a:latin typeface="Calibri" pitchFamily="34" charset="0"/>
              </a:rPr>
              <a:t>: </a:t>
            </a:r>
            <a:r>
              <a:rPr lang="en-GB" sz="3200" dirty="0">
                <a:solidFill>
                  <a:schemeClr val="bg1"/>
                </a:solidFill>
                <a:latin typeface="Calibri" pitchFamily="34" charset="0"/>
              </a:rPr>
              <a:t>The portion of a planet or planetoid with compositional and isotopic characteristics different from well convecting interior regions;</a:t>
            </a:r>
          </a:p>
        </p:txBody>
      </p:sp>
      <p:sp>
        <p:nvSpPr>
          <p:cNvPr id="9" name="CasellaDiTesto 8"/>
          <p:cNvSpPr txBox="1"/>
          <p:nvPr/>
        </p:nvSpPr>
        <p:spPr>
          <a:xfrm>
            <a:off x="342900" y="4856798"/>
            <a:ext cx="8458200" cy="1631216"/>
          </a:xfrm>
          <a:prstGeom prst="rect">
            <a:avLst/>
          </a:prstGeom>
          <a:noFill/>
        </p:spPr>
        <p:txBody>
          <a:bodyPr wrap="square">
            <a:spAutoFit/>
          </a:bodyPr>
          <a:lstStyle/>
          <a:p>
            <a:pPr>
              <a:defRPr/>
            </a:pPr>
            <a:r>
              <a:rPr lang="en-GB" sz="3600" dirty="0">
                <a:solidFill>
                  <a:srgbClr val="FFFF00"/>
                </a:solidFill>
                <a:latin typeface="Calibri" pitchFamily="34" charset="0"/>
              </a:rPr>
              <a:t>Rheological L.</a:t>
            </a:r>
            <a:r>
              <a:rPr lang="en-GB" sz="3600" dirty="0">
                <a:solidFill>
                  <a:schemeClr val="bg1"/>
                </a:solidFill>
                <a:latin typeface="Calibri" pitchFamily="34" charset="0"/>
              </a:rPr>
              <a:t>: </a:t>
            </a:r>
            <a:r>
              <a:rPr lang="en-GB" sz="3200" dirty="0">
                <a:solidFill>
                  <a:schemeClr val="bg1"/>
                </a:solidFill>
                <a:latin typeface="Calibri" pitchFamily="34" charset="0"/>
              </a:rPr>
              <a:t>Defined by strength with seismology and identified by its ability to crack to allow plate tectonics;</a:t>
            </a:r>
          </a:p>
        </p:txBody>
      </p:sp>
      <p:sp>
        <p:nvSpPr>
          <p:cNvPr id="4" name="CasellaDiTesto 3"/>
          <p:cNvSpPr txBox="1"/>
          <p:nvPr/>
        </p:nvSpPr>
        <p:spPr>
          <a:xfrm>
            <a:off x="4511040" y="6196330"/>
            <a:ext cx="4503420" cy="372110"/>
          </a:xfrm>
          <a:prstGeom prst="rect">
            <a:avLst/>
          </a:prstGeom>
          <a:noFill/>
        </p:spPr>
        <p:txBody>
          <a:bodyPr wrap="square">
            <a:spAutoFit/>
          </a:bodyPr>
          <a:lstStyle/>
          <a:p>
            <a:pPr algn="r">
              <a:defRPr/>
            </a:pPr>
            <a:r>
              <a:rPr lang="en-GB" dirty="0">
                <a:solidFill>
                  <a:schemeClr val="bg1"/>
                </a:solidFill>
                <a:latin typeface="Calibri" pitchFamily="34" charset="0"/>
              </a:rPr>
              <a:t>Stern et al., 2018 (</a:t>
            </a:r>
            <a:r>
              <a:rPr lang="en-GB" dirty="0" err="1">
                <a:solidFill>
                  <a:schemeClr val="bg1"/>
                </a:solidFill>
                <a:latin typeface="Calibri" pitchFamily="34" charset="0"/>
              </a:rPr>
              <a:t>Geosci</a:t>
            </a:r>
            <a:r>
              <a:rPr lang="en-GB" dirty="0">
                <a:solidFill>
                  <a:schemeClr val="bg1"/>
                </a:solidFill>
                <a:latin typeface="Calibri" pitchFamily="34" charset="0"/>
              </a:rPr>
              <a:t>. Front., 9, 103-119)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62000" y="528638"/>
            <a:ext cx="7620000" cy="954107"/>
          </a:xfrm>
          <a:prstGeom prst="rect">
            <a:avLst/>
          </a:prstGeom>
          <a:noFill/>
        </p:spPr>
        <p:txBody>
          <a:bodyPr wrap="square">
            <a:spAutoFit/>
          </a:bodyPr>
          <a:lstStyle/>
          <a:p>
            <a:pPr algn="ctr">
              <a:defRPr/>
            </a:pPr>
            <a:r>
              <a:rPr lang="en-GB" sz="2800" dirty="0">
                <a:solidFill>
                  <a:schemeClr val="bg1"/>
                </a:solidFill>
                <a:latin typeface="Calibri" pitchFamily="34" charset="0"/>
              </a:rPr>
              <a:t>The Lithosphere-Asthenosphere boundary is placed at ~200 km depth under continents.</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pic>
        <p:nvPicPr>
          <p:cNvPr id="1026" name="Picture 2"/>
          <p:cNvPicPr>
            <a:picLocks noChangeAspect="1" noChangeArrowheads="1"/>
          </p:cNvPicPr>
          <p:nvPr/>
        </p:nvPicPr>
        <p:blipFill>
          <a:blip r:embed="rId3" cstate="print"/>
          <a:srcRect l="1690" r="2549"/>
          <a:stretch>
            <a:fillRect/>
          </a:stretch>
        </p:blipFill>
        <p:spPr bwMode="auto">
          <a:xfrm rot="5400000">
            <a:off x="3741735" y="1222148"/>
            <a:ext cx="5057775" cy="5604329"/>
          </a:xfrm>
          <a:prstGeom prst="rect">
            <a:avLst/>
          </a:prstGeom>
          <a:noFill/>
          <a:ln w="9525">
            <a:noFill/>
            <a:miter lim="800000"/>
            <a:headEnd/>
            <a:tailEnd/>
          </a:ln>
        </p:spPr>
      </p:pic>
      <p:sp>
        <p:nvSpPr>
          <p:cNvPr id="8" name="CasellaDiTesto 7"/>
          <p:cNvSpPr txBox="1"/>
          <p:nvPr/>
        </p:nvSpPr>
        <p:spPr>
          <a:xfrm>
            <a:off x="88900" y="1785938"/>
            <a:ext cx="3359150" cy="1815882"/>
          </a:xfrm>
          <a:prstGeom prst="rect">
            <a:avLst/>
          </a:prstGeom>
          <a:noFill/>
        </p:spPr>
        <p:txBody>
          <a:bodyPr wrap="square">
            <a:spAutoFit/>
          </a:bodyPr>
          <a:lstStyle/>
          <a:p>
            <a:pPr>
              <a:defRPr/>
            </a:pPr>
            <a:r>
              <a:rPr lang="en-GB" sz="2800" dirty="0">
                <a:solidFill>
                  <a:schemeClr val="bg1"/>
                </a:solidFill>
                <a:latin typeface="Calibri" pitchFamily="34" charset="0"/>
              </a:rPr>
              <a:t>This is related to the presence of neutrally buoyant basaltic melts.</a:t>
            </a:r>
          </a:p>
        </p:txBody>
      </p:sp>
      <p:sp>
        <p:nvSpPr>
          <p:cNvPr id="9" name="Figura a mano libera 8"/>
          <p:cNvSpPr/>
          <p:nvPr/>
        </p:nvSpPr>
        <p:spPr bwMode="auto">
          <a:xfrm>
            <a:off x="4106332" y="2317751"/>
            <a:ext cx="4015317" cy="3511550"/>
          </a:xfrm>
          <a:custGeom>
            <a:avLst/>
            <a:gdLst>
              <a:gd name="connsiteX0" fmla="*/ 630767 w 5274734"/>
              <a:gd name="connsiteY0" fmla="*/ 702733 h 4582583"/>
              <a:gd name="connsiteX1" fmla="*/ 4497917 w 5274734"/>
              <a:gd name="connsiteY1" fmla="*/ 4042833 h 4582583"/>
              <a:gd name="connsiteX2" fmla="*/ 4643967 w 5274734"/>
              <a:gd name="connsiteY2" fmla="*/ 3941233 h 4582583"/>
              <a:gd name="connsiteX3" fmla="*/ 713317 w 5274734"/>
              <a:gd name="connsiteY3" fmla="*/ 537633 h 4582583"/>
              <a:gd name="connsiteX4" fmla="*/ 630767 w 5274734"/>
              <a:gd name="connsiteY4" fmla="*/ 702733 h 4582583"/>
              <a:gd name="connsiteX0" fmla="*/ 630767 w 5274734"/>
              <a:gd name="connsiteY0" fmla="*/ 584200 h 4464050"/>
              <a:gd name="connsiteX1" fmla="*/ 4497917 w 5274734"/>
              <a:gd name="connsiteY1" fmla="*/ 3924300 h 4464050"/>
              <a:gd name="connsiteX2" fmla="*/ 4643967 w 5274734"/>
              <a:gd name="connsiteY2" fmla="*/ 3822700 h 4464050"/>
              <a:gd name="connsiteX3" fmla="*/ 713317 w 5274734"/>
              <a:gd name="connsiteY3" fmla="*/ 419100 h 4464050"/>
              <a:gd name="connsiteX4" fmla="*/ 630767 w 5274734"/>
              <a:gd name="connsiteY4" fmla="*/ 584200 h 4464050"/>
              <a:gd name="connsiteX0" fmla="*/ 2117 w 4646084"/>
              <a:gd name="connsiteY0" fmla="*/ 165100 h 4044950"/>
              <a:gd name="connsiteX1" fmla="*/ 3869267 w 4646084"/>
              <a:gd name="connsiteY1" fmla="*/ 3505200 h 4044950"/>
              <a:gd name="connsiteX2" fmla="*/ 4015317 w 4646084"/>
              <a:gd name="connsiteY2" fmla="*/ 3403600 h 4044950"/>
              <a:gd name="connsiteX3" fmla="*/ 84667 w 4646084"/>
              <a:gd name="connsiteY3" fmla="*/ 0 h 4044950"/>
              <a:gd name="connsiteX4" fmla="*/ 2117 w 4646084"/>
              <a:gd name="connsiteY4" fmla="*/ 165100 h 4044950"/>
              <a:gd name="connsiteX0" fmla="*/ 2117 w 4646084"/>
              <a:gd name="connsiteY0" fmla="*/ 165100 h 3987800"/>
              <a:gd name="connsiteX1" fmla="*/ 3869267 w 4646084"/>
              <a:gd name="connsiteY1" fmla="*/ 3505200 h 3987800"/>
              <a:gd name="connsiteX2" fmla="*/ 4015317 w 4646084"/>
              <a:gd name="connsiteY2" fmla="*/ 3403600 h 3987800"/>
              <a:gd name="connsiteX3" fmla="*/ 84667 w 4646084"/>
              <a:gd name="connsiteY3" fmla="*/ 0 h 3987800"/>
              <a:gd name="connsiteX4" fmla="*/ 2117 w 4646084"/>
              <a:gd name="connsiteY4" fmla="*/ 165100 h 398780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 name="connsiteX0" fmla="*/ 2117 w 4015317"/>
              <a:gd name="connsiteY0" fmla="*/ 165100 h 3511550"/>
              <a:gd name="connsiteX1" fmla="*/ 3869267 w 4015317"/>
              <a:gd name="connsiteY1" fmla="*/ 3505200 h 3511550"/>
              <a:gd name="connsiteX2" fmla="*/ 4015317 w 4015317"/>
              <a:gd name="connsiteY2" fmla="*/ 3403600 h 3511550"/>
              <a:gd name="connsiteX3" fmla="*/ 84667 w 4015317"/>
              <a:gd name="connsiteY3" fmla="*/ 0 h 3511550"/>
              <a:gd name="connsiteX4" fmla="*/ 2117 w 4015317"/>
              <a:gd name="connsiteY4" fmla="*/ 165100 h 351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5317" h="3511550">
                <a:moveTo>
                  <a:pt x="2117" y="165100"/>
                </a:moveTo>
                <a:cubicBezTo>
                  <a:pt x="1572684" y="844550"/>
                  <a:pt x="3187700" y="2476500"/>
                  <a:pt x="3869267" y="3505200"/>
                </a:cubicBezTo>
                <a:cubicBezTo>
                  <a:pt x="3871384" y="3511550"/>
                  <a:pt x="4011084" y="3397250"/>
                  <a:pt x="4015317" y="3403600"/>
                </a:cubicBezTo>
                <a:cubicBezTo>
                  <a:pt x="3454400" y="2590800"/>
                  <a:pt x="1673225" y="664633"/>
                  <a:pt x="84667" y="0"/>
                </a:cubicBezTo>
                <a:cubicBezTo>
                  <a:pt x="96309" y="2117"/>
                  <a:pt x="0" y="146050"/>
                  <a:pt x="2117" y="165100"/>
                </a:cubicBezTo>
                <a:close/>
              </a:path>
            </a:pathLst>
          </a:custGeom>
          <a:solidFill>
            <a:srgbClr val="FFFF00">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CasellaDiTesto 9"/>
          <p:cNvSpPr txBox="1"/>
          <p:nvPr/>
        </p:nvSpPr>
        <p:spPr>
          <a:xfrm>
            <a:off x="4133850" y="3157538"/>
            <a:ext cx="1793875" cy="646331"/>
          </a:xfrm>
          <a:prstGeom prst="rect">
            <a:avLst/>
          </a:prstGeom>
          <a:noFill/>
        </p:spPr>
        <p:txBody>
          <a:bodyPr wrap="square">
            <a:spAutoFit/>
          </a:bodyPr>
          <a:lstStyle/>
          <a:p>
            <a:pPr>
              <a:defRPr/>
            </a:pPr>
            <a:r>
              <a:rPr lang="en-GB">
                <a:solidFill>
                  <a:schemeClr val="tx1"/>
                </a:solidFill>
                <a:effectLst/>
                <a:latin typeface="Calibri" pitchFamily="34" charset="0"/>
              </a:rPr>
              <a:t>Average density of basaltic melts</a:t>
            </a:r>
          </a:p>
        </p:txBody>
      </p:sp>
      <p:cxnSp>
        <p:nvCxnSpPr>
          <p:cNvPr id="12" name="Connettore 2 11"/>
          <p:cNvCxnSpPr/>
          <p:nvPr/>
        </p:nvCxnSpPr>
        <p:spPr bwMode="auto">
          <a:xfrm flipV="1">
            <a:off x="4505325" y="2762250"/>
            <a:ext cx="180975" cy="457200"/>
          </a:xfrm>
          <a:prstGeom prst="straightConnector1">
            <a:avLst/>
          </a:prstGeom>
          <a:noFill/>
          <a:ln w="19050" cap="flat" cmpd="sng" algn="ctr">
            <a:solidFill>
              <a:schemeClr val="tx1"/>
            </a:solidFill>
            <a:prstDash val="solid"/>
            <a:round/>
            <a:headEnd type="none" w="med" len="med"/>
            <a:tailEnd type="arrow"/>
          </a:ln>
          <a:effectLst/>
        </p:spPr>
      </p:cxnSp>
      <p:sp>
        <p:nvSpPr>
          <p:cNvPr id="13" name="Figura a mano libera 12"/>
          <p:cNvSpPr/>
          <p:nvPr/>
        </p:nvSpPr>
        <p:spPr bwMode="auto">
          <a:xfrm>
            <a:off x="7419975" y="2638425"/>
            <a:ext cx="542925" cy="3695700"/>
          </a:xfrm>
          <a:custGeom>
            <a:avLst/>
            <a:gdLst>
              <a:gd name="connsiteX0" fmla="*/ 95250 w 542925"/>
              <a:gd name="connsiteY0" fmla="*/ 0 h 3695700"/>
              <a:gd name="connsiteX1" fmla="*/ 95250 w 542925"/>
              <a:gd name="connsiteY1" fmla="*/ 466725 h 3695700"/>
              <a:gd name="connsiteX2" fmla="*/ 38100 w 542925"/>
              <a:gd name="connsiteY2" fmla="*/ 742950 h 3695700"/>
              <a:gd name="connsiteX3" fmla="*/ 57150 w 542925"/>
              <a:gd name="connsiteY3" fmla="*/ 1200150 h 3695700"/>
              <a:gd name="connsiteX4" fmla="*/ 0 w 542925"/>
              <a:gd name="connsiteY4" fmla="*/ 2552700 h 3695700"/>
              <a:gd name="connsiteX5" fmla="*/ 371475 w 542925"/>
              <a:gd name="connsiteY5" fmla="*/ 2552700 h 3695700"/>
              <a:gd name="connsiteX6" fmla="*/ 266700 w 542925"/>
              <a:gd name="connsiteY6" fmla="*/ 3190875 h 3695700"/>
              <a:gd name="connsiteX7" fmla="*/ 542925 w 542925"/>
              <a:gd name="connsiteY7" fmla="*/ 369570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925" h="3695700">
                <a:moveTo>
                  <a:pt x="95250" y="0"/>
                </a:moveTo>
                <a:lnTo>
                  <a:pt x="95250" y="466725"/>
                </a:lnTo>
                <a:lnTo>
                  <a:pt x="38100" y="742950"/>
                </a:lnTo>
                <a:lnTo>
                  <a:pt x="57150" y="1200150"/>
                </a:lnTo>
                <a:lnTo>
                  <a:pt x="0" y="2552700"/>
                </a:lnTo>
                <a:lnTo>
                  <a:pt x="371475" y="2552700"/>
                </a:lnTo>
                <a:lnTo>
                  <a:pt x="266700" y="3190875"/>
                </a:lnTo>
                <a:lnTo>
                  <a:pt x="542925" y="3695700"/>
                </a:lnTo>
              </a:path>
            </a:pathLst>
          </a:custGeom>
          <a:noFill/>
          <a:ln w="381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CasellaDiTesto 13"/>
          <p:cNvSpPr txBox="1"/>
          <p:nvPr/>
        </p:nvSpPr>
        <p:spPr>
          <a:xfrm>
            <a:off x="6032500" y="2538413"/>
            <a:ext cx="1143000" cy="646331"/>
          </a:xfrm>
          <a:prstGeom prst="rect">
            <a:avLst/>
          </a:prstGeom>
          <a:noFill/>
        </p:spPr>
        <p:txBody>
          <a:bodyPr wrap="square">
            <a:spAutoFit/>
          </a:bodyPr>
          <a:lstStyle/>
          <a:p>
            <a:pPr>
              <a:defRPr/>
            </a:pPr>
            <a:r>
              <a:rPr lang="en-GB">
                <a:solidFill>
                  <a:schemeClr val="tx1"/>
                </a:solidFill>
                <a:effectLst/>
                <a:latin typeface="Calibri" pitchFamily="34" charset="0"/>
              </a:rPr>
              <a:t>PREM density</a:t>
            </a:r>
          </a:p>
        </p:txBody>
      </p:sp>
      <p:cxnSp>
        <p:nvCxnSpPr>
          <p:cNvPr id="16" name="Connettore 2 15"/>
          <p:cNvCxnSpPr>
            <a:endCxn id="13" idx="1"/>
          </p:cNvCxnSpPr>
          <p:nvPr/>
        </p:nvCxnSpPr>
        <p:spPr bwMode="auto">
          <a:xfrm>
            <a:off x="6838950" y="2828925"/>
            <a:ext cx="676275" cy="276225"/>
          </a:xfrm>
          <a:prstGeom prst="straightConnector1">
            <a:avLst/>
          </a:prstGeom>
          <a:noFill/>
          <a:ln w="19050" cap="flat" cmpd="sng" algn="ctr">
            <a:solidFill>
              <a:schemeClr val="tx1"/>
            </a:solidFill>
            <a:prstDash val="solid"/>
            <a:round/>
            <a:headEnd type="none" w="med" len="med"/>
            <a:tailEnd type="arrow"/>
          </a:ln>
          <a:effectLst/>
        </p:spPr>
      </p:cxnSp>
      <p:sp>
        <p:nvSpPr>
          <p:cNvPr id="19" name="Rettangolo arrotondato 18"/>
          <p:cNvSpPr/>
          <p:nvPr/>
        </p:nvSpPr>
        <p:spPr bwMode="auto">
          <a:xfrm>
            <a:off x="5419725" y="4905375"/>
            <a:ext cx="1022350" cy="2540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21" name="Connettore 2 20"/>
          <p:cNvCxnSpPr/>
          <p:nvPr/>
        </p:nvCxnSpPr>
        <p:spPr bwMode="auto">
          <a:xfrm flipV="1">
            <a:off x="5372100" y="4298156"/>
            <a:ext cx="2381" cy="542927"/>
          </a:xfrm>
          <a:prstGeom prst="straightConnector1">
            <a:avLst/>
          </a:prstGeom>
          <a:noFill/>
          <a:ln w="5715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25" name="Connettore 2 24"/>
          <p:cNvCxnSpPr/>
          <p:nvPr/>
        </p:nvCxnSpPr>
        <p:spPr bwMode="auto">
          <a:xfrm flipH="1">
            <a:off x="5355695" y="5607844"/>
            <a:ext cx="2117" cy="559594"/>
          </a:xfrm>
          <a:prstGeom prst="straightConnector1">
            <a:avLst/>
          </a:prstGeom>
          <a:noFill/>
          <a:ln w="5715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
        <p:nvSpPr>
          <p:cNvPr id="28" name="CasellaDiTesto 27"/>
          <p:cNvSpPr txBox="1"/>
          <p:nvPr/>
        </p:nvSpPr>
        <p:spPr>
          <a:xfrm>
            <a:off x="241301" y="5810245"/>
            <a:ext cx="3213100" cy="584775"/>
          </a:xfrm>
          <a:prstGeom prst="rect">
            <a:avLst/>
          </a:prstGeom>
          <a:noFill/>
        </p:spPr>
        <p:txBody>
          <a:bodyPr wrap="square">
            <a:spAutoFit/>
          </a:bodyPr>
          <a:lstStyle/>
          <a:p>
            <a:pPr>
              <a:defRPr/>
            </a:pPr>
            <a:r>
              <a:rPr lang="en-GB" sz="1600" dirty="0" err="1">
                <a:solidFill>
                  <a:schemeClr val="bg1"/>
                </a:solidFill>
                <a:latin typeface="Calibri" pitchFamily="34" charset="0"/>
              </a:rPr>
              <a:t>Crépisson</a:t>
            </a:r>
            <a:r>
              <a:rPr lang="en-GB" sz="1600" dirty="0">
                <a:solidFill>
                  <a:schemeClr val="bg1"/>
                </a:solidFill>
                <a:latin typeface="Calibri" pitchFamily="34" charset="0"/>
              </a:rPr>
              <a:t> et al., 2014                 (Earth Planet. Sci. Lett.393, 105-112)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2000"/>
                                        <p:tgtEl>
                                          <p:spTgt spid="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2000"/>
                                        <p:tgtEl>
                                          <p:spTgt spid="13"/>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2500"/>
                            </p:stCondLst>
                            <p:childTnLst>
                              <p:par>
                                <p:cTn id="44" presetID="22" presetClass="entr" presetSubtype="8"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up)">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P spid="10" grpId="0"/>
      <p:bldP spid="13" grpId="0" animBg="1"/>
      <p:bldP spid="14" grpId="0"/>
      <p:bldP spid="19" grpId="0" animBg="1"/>
      <p:bldP spid="2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21"/>
          <p:cNvGrpSpPr/>
          <p:nvPr/>
        </p:nvGrpSpPr>
        <p:grpSpPr>
          <a:xfrm>
            <a:off x="0" y="1050925"/>
            <a:ext cx="9144000" cy="5229293"/>
            <a:chOff x="0" y="1050925"/>
            <a:chExt cx="9144000" cy="5229293"/>
          </a:xfrm>
        </p:grpSpPr>
        <p:pic>
          <p:nvPicPr>
            <p:cNvPr id="2" name="Picture 2"/>
            <p:cNvPicPr>
              <a:picLocks noChangeAspect="1" noChangeArrowheads="1"/>
            </p:cNvPicPr>
            <p:nvPr/>
          </p:nvPicPr>
          <p:blipFill>
            <a:blip r:embed="rId3" cstate="print"/>
            <a:srcRect/>
            <a:stretch>
              <a:fillRect/>
            </a:stretch>
          </p:blipFill>
          <p:spPr bwMode="auto">
            <a:xfrm>
              <a:off x="0" y="1050925"/>
              <a:ext cx="9144000" cy="5229293"/>
            </a:xfrm>
            <a:prstGeom prst="rect">
              <a:avLst/>
            </a:prstGeom>
            <a:noFill/>
            <a:ln w="9525">
              <a:noFill/>
              <a:miter lim="800000"/>
              <a:headEnd/>
              <a:tailEnd/>
            </a:ln>
          </p:spPr>
        </p:pic>
        <p:sp>
          <p:nvSpPr>
            <p:cNvPr id="20" name="Rettangolo 19"/>
            <p:cNvSpPr/>
            <p:nvPr/>
          </p:nvSpPr>
          <p:spPr bwMode="auto">
            <a:xfrm>
              <a:off x="2599267" y="5054600"/>
              <a:ext cx="508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3" name="CasellaDiTesto 2"/>
          <p:cNvSpPr txBox="1"/>
          <p:nvPr/>
        </p:nvSpPr>
        <p:spPr>
          <a:xfrm>
            <a:off x="342900" y="528638"/>
            <a:ext cx="8458200" cy="523220"/>
          </a:xfrm>
          <a:prstGeom prst="rect">
            <a:avLst/>
          </a:prstGeom>
          <a:noFill/>
        </p:spPr>
        <p:txBody>
          <a:bodyPr wrap="square">
            <a:spAutoFit/>
          </a:bodyPr>
          <a:lstStyle/>
          <a:p>
            <a:pPr>
              <a:defRPr/>
            </a:pPr>
            <a:r>
              <a:rPr lang="en-GB" sz="2800" dirty="0">
                <a:solidFill>
                  <a:schemeClr val="bg1"/>
                </a:solidFill>
                <a:latin typeface="Calibri" pitchFamily="34" charset="0"/>
              </a:rPr>
              <a:t>Ponded melt accumulation at LAB</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28" name="CasellaDiTesto 27"/>
          <p:cNvSpPr txBox="1"/>
          <p:nvPr/>
        </p:nvSpPr>
        <p:spPr>
          <a:xfrm>
            <a:off x="495300" y="6260812"/>
            <a:ext cx="8648700" cy="338554"/>
          </a:xfrm>
          <a:prstGeom prst="rect">
            <a:avLst/>
          </a:prstGeom>
          <a:noFill/>
        </p:spPr>
        <p:txBody>
          <a:bodyPr wrap="square">
            <a:spAutoFit/>
          </a:bodyPr>
          <a:lstStyle/>
          <a:p>
            <a:pPr>
              <a:defRPr/>
            </a:pPr>
            <a:r>
              <a:rPr lang="en-GB" sz="1600" dirty="0" err="1">
                <a:solidFill>
                  <a:schemeClr val="bg1"/>
                </a:solidFill>
                <a:latin typeface="Calibri" pitchFamily="34" charset="0"/>
              </a:rPr>
              <a:t>Sakamaki</a:t>
            </a:r>
            <a:r>
              <a:rPr lang="en-GB" sz="1600" dirty="0">
                <a:solidFill>
                  <a:schemeClr val="bg1"/>
                </a:solidFill>
                <a:latin typeface="Calibri" pitchFamily="34" charset="0"/>
              </a:rPr>
              <a:t> et al., 2013 (Nature </a:t>
            </a:r>
            <a:r>
              <a:rPr lang="en-GB" sz="1600" dirty="0" err="1">
                <a:solidFill>
                  <a:schemeClr val="bg1"/>
                </a:solidFill>
                <a:latin typeface="Calibri" pitchFamily="34" charset="0"/>
              </a:rPr>
              <a:t>Geosci</a:t>
            </a:r>
            <a:r>
              <a:rPr lang="en-GB" sz="1600" dirty="0">
                <a:solidFill>
                  <a:schemeClr val="bg1"/>
                </a:solidFill>
                <a:latin typeface="Calibri" pitchFamily="34" charset="0"/>
              </a:rPr>
              <a:t>., 6, 1041-1044)</a:t>
            </a:r>
          </a:p>
        </p:txBody>
      </p:sp>
      <p:sp>
        <p:nvSpPr>
          <p:cNvPr id="17" name="CasellaDiTesto 16"/>
          <p:cNvSpPr txBox="1"/>
          <p:nvPr/>
        </p:nvSpPr>
        <p:spPr>
          <a:xfrm>
            <a:off x="1617142" y="4770438"/>
            <a:ext cx="1888064" cy="923330"/>
          </a:xfrm>
          <a:prstGeom prst="rect">
            <a:avLst/>
          </a:prstGeom>
          <a:noFill/>
        </p:spPr>
        <p:txBody>
          <a:bodyPr wrap="square">
            <a:spAutoFit/>
          </a:bodyPr>
          <a:lstStyle/>
          <a:p>
            <a:pPr>
              <a:defRPr/>
            </a:pPr>
            <a:r>
              <a:rPr lang="en-GB" dirty="0">
                <a:solidFill>
                  <a:schemeClr val="tx1"/>
                </a:solidFill>
                <a:effectLst/>
                <a:latin typeface="Calibri" pitchFamily="34" charset="0"/>
              </a:rPr>
              <a:t>Density contrast between basaltic melt and olivine</a:t>
            </a:r>
          </a:p>
        </p:txBody>
      </p:sp>
      <p:sp>
        <p:nvSpPr>
          <p:cNvPr id="18" name="CasellaDiTesto 17"/>
          <p:cNvSpPr txBox="1"/>
          <p:nvPr/>
        </p:nvSpPr>
        <p:spPr>
          <a:xfrm>
            <a:off x="4030134" y="4499505"/>
            <a:ext cx="1811866" cy="646331"/>
          </a:xfrm>
          <a:prstGeom prst="rect">
            <a:avLst/>
          </a:prstGeom>
          <a:noFill/>
        </p:spPr>
        <p:txBody>
          <a:bodyPr wrap="square">
            <a:spAutoFit/>
          </a:bodyPr>
          <a:lstStyle/>
          <a:p>
            <a:pPr algn="ctr">
              <a:defRPr/>
            </a:pPr>
            <a:r>
              <a:rPr lang="en-GB">
                <a:solidFill>
                  <a:schemeClr val="tx1"/>
                </a:solidFill>
                <a:effectLst/>
                <a:latin typeface="Calibri" pitchFamily="34" charset="0"/>
              </a:rPr>
              <a:t>Viscosity of basaltic melt</a:t>
            </a:r>
          </a:p>
        </p:txBody>
      </p:sp>
      <p:sp>
        <p:nvSpPr>
          <p:cNvPr id="23" name="CasellaDiTesto 22"/>
          <p:cNvSpPr txBox="1"/>
          <p:nvPr/>
        </p:nvSpPr>
        <p:spPr>
          <a:xfrm>
            <a:off x="5964764" y="3839111"/>
            <a:ext cx="1325033" cy="923330"/>
          </a:xfrm>
          <a:prstGeom prst="rect">
            <a:avLst/>
          </a:prstGeom>
          <a:noFill/>
        </p:spPr>
        <p:txBody>
          <a:bodyPr wrap="square">
            <a:spAutoFit/>
          </a:bodyPr>
          <a:lstStyle/>
          <a:p>
            <a:pPr algn="ctr">
              <a:defRPr/>
            </a:pPr>
            <a:r>
              <a:rPr lang="en-GB">
                <a:solidFill>
                  <a:schemeClr val="tx1"/>
                </a:solidFill>
                <a:effectLst/>
                <a:latin typeface="Calibri" pitchFamily="34" charset="0"/>
              </a:rPr>
              <a:t>Mobility of basaltic melt</a:t>
            </a:r>
          </a:p>
        </p:txBody>
      </p:sp>
      <p:sp>
        <p:nvSpPr>
          <p:cNvPr id="24" name="Parentesi graffa chiusa 23"/>
          <p:cNvSpPr/>
          <p:nvPr/>
        </p:nvSpPr>
        <p:spPr bwMode="auto">
          <a:xfrm>
            <a:off x="736597" y="1295400"/>
            <a:ext cx="177800" cy="1693333"/>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6" name="Parentesi graffa chiusa 25"/>
          <p:cNvSpPr/>
          <p:nvPr/>
        </p:nvSpPr>
        <p:spPr bwMode="auto">
          <a:xfrm>
            <a:off x="736597" y="3124202"/>
            <a:ext cx="169336" cy="1329266"/>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CasellaDiTesto 28"/>
          <p:cNvSpPr txBox="1"/>
          <p:nvPr/>
        </p:nvSpPr>
        <p:spPr>
          <a:xfrm rot="16200000">
            <a:off x="668870" y="1989540"/>
            <a:ext cx="948264" cy="461665"/>
          </a:xfrm>
          <a:prstGeom prst="rect">
            <a:avLst/>
          </a:prstGeom>
          <a:noFill/>
        </p:spPr>
        <p:txBody>
          <a:bodyPr wrap="square">
            <a:spAutoFit/>
          </a:bodyPr>
          <a:lstStyle/>
          <a:p>
            <a:pPr algn="ctr">
              <a:defRPr/>
            </a:pPr>
            <a:r>
              <a:rPr lang="en-GB" sz="2400">
                <a:solidFill>
                  <a:schemeClr val="tx1"/>
                </a:solidFill>
                <a:effectLst/>
                <a:latin typeface="Calibri" pitchFamily="34" charset="0"/>
              </a:rPr>
              <a:t>Rigid</a:t>
            </a:r>
          </a:p>
        </p:txBody>
      </p:sp>
      <p:sp>
        <p:nvSpPr>
          <p:cNvPr id="30" name="CasellaDiTesto 29"/>
          <p:cNvSpPr txBox="1"/>
          <p:nvPr/>
        </p:nvSpPr>
        <p:spPr>
          <a:xfrm rot="16200000">
            <a:off x="503771" y="3583398"/>
            <a:ext cx="1278466" cy="461665"/>
          </a:xfrm>
          <a:prstGeom prst="rect">
            <a:avLst/>
          </a:prstGeom>
          <a:noFill/>
        </p:spPr>
        <p:txBody>
          <a:bodyPr wrap="square">
            <a:spAutoFit/>
          </a:bodyPr>
          <a:lstStyle/>
          <a:p>
            <a:pPr algn="ctr">
              <a:defRPr/>
            </a:pPr>
            <a:r>
              <a:rPr lang="en-GB" sz="2400">
                <a:solidFill>
                  <a:schemeClr val="tx1"/>
                </a:solidFill>
                <a:effectLst/>
                <a:latin typeface="Calibri" pitchFamily="34" charset="0"/>
              </a:rPr>
              <a:t>Ductile</a:t>
            </a:r>
          </a:p>
        </p:txBody>
      </p:sp>
      <p:grpSp>
        <p:nvGrpSpPr>
          <p:cNvPr id="33" name="Gruppo 32"/>
          <p:cNvGrpSpPr/>
          <p:nvPr/>
        </p:nvGrpSpPr>
        <p:grpSpPr>
          <a:xfrm>
            <a:off x="1422398" y="1849941"/>
            <a:ext cx="1523997" cy="1005807"/>
            <a:chOff x="1422398" y="1849941"/>
            <a:chExt cx="1523997" cy="1005807"/>
          </a:xfrm>
        </p:grpSpPr>
        <p:sp>
          <p:nvSpPr>
            <p:cNvPr id="32" name="Rettangolo 31"/>
            <p:cNvSpPr/>
            <p:nvPr/>
          </p:nvSpPr>
          <p:spPr bwMode="auto">
            <a:xfrm rot="18905614">
              <a:off x="1929147" y="1849941"/>
              <a:ext cx="325885" cy="10058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sp>
          <p:nvSpPr>
            <p:cNvPr id="31" name="CasellaDiTesto 30"/>
            <p:cNvSpPr txBox="1"/>
            <p:nvPr/>
          </p:nvSpPr>
          <p:spPr>
            <a:xfrm>
              <a:off x="1422398" y="1951046"/>
              <a:ext cx="1523997" cy="830997"/>
            </a:xfrm>
            <a:prstGeom prst="rect">
              <a:avLst/>
            </a:prstGeom>
            <a:noFill/>
          </p:spPr>
          <p:txBody>
            <a:bodyPr wrap="square">
              <a:spAutoFit/>
            </a:bodyPr>
            <a:lstStyle/>
            <a:p>
              <a:pPr>
                <a:defRPr/>
              </a:pPr>
              <a:r>
                <a:rPr lang="en-GB" sz="1600" dirty="0">
                  <a:solidFill>
                    <a:schemeClr val="tx1"/>
                  </a:solidFill>
                  <a:effectLst/>
                  <a:latin typeface="Calibri" pitchFamily="34" charset="0"/>
                </a:rPr>
                <a:t>Melts are more compressible than solids</a:t>
              </a:r>
            </a:p>
          </p:txBody>
        </p:sp>
      </p:grpSp>
      <p:cxnSp>
        <p:nvCxnSpPr>
          <p:cNvPr id="35" name="Connettore 2 34"/>
          <p:cNvCxnSpPr/>
          <p:nvPr/>
        </p:nvCxnSpPr>
        <p:spPr bwMode="auto">
          <a:xfrm>
            <a:off x="2548467" y="2599267"/>
            <a:ext cx="296333" cy="753533"/>
          </a:xfrm>
          <a:prstGeom prst="straightConnector1">
            <a:avLst/>
          </a:prstGeom>
          <a:noFill/>
          <a:ln w="28575" cap="flat" cmpd="sng" algn="ctr">
            <a:solidFill>
              <a:schemeClr val="tx1"/>
            </a:solidFill>
            <a:prstDash val="solid"/>
            <a:round/>
            <a:headEnd type="none" w="med" len="med"/>
            <a:tailEnd type="arrow"/>
          </a:ln>
          <a:effectLst/>
        </p:spPr>
      </p:cxnSp>
      <p:sp>
        <p:nvSpPr>
          <p:cNvPr id="36" name="Rettangolo arrotondato 35"/>
          <p:cNvSpPr/>
          <p:nvPr/>
        </p:nvSpPr>
        <p:spPr bwMode="auto">
          <a:xfrm>
            <a:off x="5909733" y="3039532"/>
            <a:ext cx="2607734" cy="262467"/>
          </a:xfrm>
          <a:prstGeom prst="roundRect">
            <a:avLst/>
          </a:pr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bg1"/>
                </a:solidFill>
                <a:effectLst>
                  <a:outerShdw blurRad="38100" dist="38100" dir="2700000" algn="tl">
                    <a:srgbClr val="000000">
                      <a:alpha val="43137"/>
                    </a:srgbClr>
                  </a:outerShdw>
                </a:effectLst>
                <a:latin typeface="Calibri" pitchFamily="34" charset="0"/>
              </a:rPr>
              <a:t>Melt accumulation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17" grpId="0"/>
      <p:bldP spid="18" grpId="0"/>
      <p:bldP spid="23" grpId="0"/>
      <p:bldP spid="24" grpId="0" animBg="1"/>
      <p:bldP spid="26" grpId="0" animBg="1"/>
      <p:bldP spid="29" grpId="0"/>
      <p:bldP spid="30" grpId="0"/>
      <p:bldP spid="3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o 53"/>
          <p:cNvGrpSpPr/>
          <p:nvPr/>
        </p:nvGrpSpPr>
        <p:grpSpPr>
          <a:xfrm>
            <a:off x="0" y="1050925"/>
            <a:ext cx="9144000" cy="5229293"/>
            <a:chOff x="0" y="1050925"/>
            <a:chExt cx="9144000" cy="5229293"/>
          </a:xfrm>
        </p:grpSpPr>
        <p:grpSp>
          <p:nvGrpSpPr>
            <p:cNvPr id="28" name="Gruppo 27"/>
            <p:cNvGrpSpPr/>
            <p:nvPr/>
          </p:nvGrpSpPr>
          <p:grpSpPr>
            <a:xfrm>
              <a:off x="0" y="1050925"/>
              <a:ext cx="9144000" cy="5229293"/>
              <a:chOff x="0" y="1050925"/>
              <a:chExt cx="9144000" cy="5229293"/>
            </a:xfrm>
          </p:grpSpPr>
          <p:pic>
            <p:nvPicPr>
              <p:cNvPr id="40" name="Picture 2"/>
              <p:cNvPicPr>
                <a:picLocks noChangeAspect="1" noChangeArrowheads="1"/>
              </p:cNvPicPr>
              <p:nvPr/>
            </p:nvPicPr>
            <p:blipFill>
              <a:blip r:embed="rId3" cstate="print"/>
              <a:srcRect/>
              <a:stretch>
                <a:fillRect/>
              </a:stretch>
            </p:blipFill>
            <p:spPr bwMode="auto">
              <a:xfrm>
                <a:off x="0" y="1050925"/>
                <a:ext cx="9144000" cy="5229293"/>
              </a:xfrm>
              <a:prstGeom prst="rect">
                <a:avLst/>
              </a:prstGeom>
              <a:noFill/>
              <a:ln w="9525">
                <a:noFill/>
                <a:miter lim="800000"/>
                <a:headEnd/>
                <a:tailEnd/>
              </a:ln>
            </p:spPr>
          </p:pic>
          <p:sp>
            <p:nvSpPr>
              <p:cNvPr id="41" name="Rettangolo 40"/>
              <p:cNvSpPr/>
              <p:nvPr/>
            </p:nvSpPr>
            <p:spPr bwMode="auto">
              <a:xfrm>
                <a:off x="2599267" y="5054600"/>
                <a:ext cx="508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42" name="CasellaDiTesto 41"/>
            <p:cNvSpPr txBox="1"/>
            <p:nvPr/>
          </p:nvSpPr>
          <p:spPr>
            <a:xfrm>
              <a:off x="1617142" y="4770438"/>
              <a:ext cx="1888064" cy="923330"/>
            </a:xfrm>
            <a:prstGeom prst="rect">
              <a:avLst/>
            </a:prstGeom>
            <a:noFill/>
          </p:spPr>
          <p:txBody>
            <a:bodyPr wrap="square">
              <a:spAutoFit/>
            </a:bodyPr>
            <a:lstStyle/>
            <a:p>
              <a:pPr>
                <a:defRPr/>
              </a:pPr>
              <a:r>
                <a:rPr lang="en-GB" dirty="0">
                  <a:solidFill>
                    <a:schemeClr val="tx1"/>
                  </a:solidFill>
                  <a:effectLst/>
                  <a:latin typeface="Calibri" pitchFamily="34" charset="0"/>
                </a:rPr>
                <a:t>Density contrast between basaltic melt and olivine</a:t>
              </a:r>
            </a:p>
          </p:txBody>
        </p:sp>
        <p:sp>
          <p:nvSpPr>
            <p:cNvPr id="43" name="CasellaDiTesto 42"/>
            <p:cNvSpPr txBox="1"/>
            <p:nvPr/>
          </p:nvSpPr>
          <p:spPr>
            <a:xfrm>
              <a:off x="4030134" y="4499505"/>
              <a:ext cx="1811866" cy="646331"/>
            </a:xfrm>
            <a:prstGeom prst="rect">
              <a:avLst/>
            </a:prstGeom>
            <a:noFill/>
          </p:spPr>
          <p:txBody>
            <a:bodyPr wrap="square">
              <a:spAutoFit/>
            </a:bodyPr>
            <a:lstStyle/>
            <a:p>
              <a:pPr algn="ctr">
                <a:defRPr/>
              </a:pPr>
              <a:r>
                <a:rPr lang="en-GB">
                  <a:solidFill>
                    <a:schemeClr val="tx1"/>
                  </a:solidFill>
                  <a:effectLst/>
                  <a:latin typeface="Calibri" pitchFamily="34" charset="0"/>
                </a:rPr>
                <a:t>Viscosity of basaltic melt</a:t>
              </a:r>
            </a:p>
          </p:txBody>
        </p:sp>
        <p:sp>
          <p:nvSpPr>
            <p:cNvPr id="44" name="CasellaDiTesto 43"/>
            <p:cNvSpPr txBox="1"/>
            <p:nvPr/>
          </p:nvSpPr>
          <p:spPr>
            <a:xfrm>
              <a:off x="5964764" y="3839111"/>
              <a:ext cx="1325033" cy="923330"/>
            </a:xfrm>
            <a:prstGeom prst="rect">
              <a:avLst/>
            </a:prstGeom>
            <a:noFill/>
          </p:spPr>
          <p:txBody>
            <a:bodyPr wrap="square">
              <a:spAutoFit/>
            </a:bodyPr>
            <a:lstStyle/>
            <a:p>
              <a:pPr algn="ctr">
                <a:defRPr/>
              </a:pPr>
              <a:r>
                <a:rPr lang="en-GB">
                  <a:solidFill>
                    <a:schemeClr val="tx1"/>
                  </a:solidFill>
                  <a:effectLst/>
                  <a:latin typeface="Calibri" pitchFamily="34" charset="0"/>
                </a:rPr>
                <a:t>Mobility of basaltic melt</a:t>
              </a:r>
            </a:p>
          </p:txBody>
        </p:sp>
        <p:sp>
          <p:nvSpPr>
            <p:cNvPr id="45" name="Parentesi graffa chiusa 44"/>
            <p:cNvSpPr/>
            <p:nvPr/>
          </p:nvSpPr>
          <p:spPr bwMode="auto">
            <a:xfrm>
              <a:off x="736597" y="1295400"/>
              <a:ext cx="177800" cy="1693333"/>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6" name="Parentesi graffa chiusa 45"/>
            <p:cNvSpPr/>
            <p:nvPr/>
          </p:nvSpPr>
          <p:spPr bwMode="auto">
            <a:xfrm>
              <a:off x="736597" y="3124202"/>
              <a:ext cx="169336" cy="1329266"/>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7" name="CasellaDiTesto 46"/>
            <p:cNvSpPr txBox="1"/>
            <p:nvPr/>
          </p:nvSpPr>
          <p:spPr>
            <a:xfrm rot="16200000">
              <a:off x="668870" y="1989540"/>
              <a:ext cx="948264" cy="461665"/>
            </a:xfrm>
            <a:prstGeom prst="rect">
              <a:avLst/>
            </a:prstGeom>
            <a:noFill/>
          </p:spPr>
          <p:txBody>
            <a:bodyPr wrap="square">
              <a:spAutoFit/>
            </a:bodyPr>
            <a:lstStyle/>
            <a:p>
              <a:pPr algn="ctr">
                <a:defRPr/>
              </a:pPr>
              <a:r>
                <a:rPr lang="en-GB" sz="2400">
                  <a:solidFill>
                    <a:schemeClr val="tx1"/>
                  </a:solidFill>
                  <a:effectLst/>
                  <a:latin typeface="Calibri" pitchFamily="34" charset="0"/>
                </a:rPr>
                <a:t>Rigid</a:t>
              </a:r>
            </a:p>
          </p:txBody>
        </p:sp>
        <p:sp>
          <p:nvSpPr>
            <p:cNvPr id="48" name="CasellaDiTesto 47"/>
            <p:cNvSpPr txBox="1"/>
            <p:nvPr/>
          </p:nvSpPr>
          <p:spPr>
            <a:xfrm rot="16200000">
              <a:off x="503771" y="3583398"/>
              <a:ext cx="1278466" cy="461665"/>
            </a:xfrm>
            <a:prstGeom prst="rect">
              <a:avLst/>
            </a:prstGeom>
            <a:noFill/>
          </p:spPr>
          <p:txBody>
            <a:bodyPr wrap="square">
              <a:spAutoFit/>
            </a:bodyPr>
            <a:lstStyle/>
            <a:p>
              <a:pPr algn="ctr">
                <a:defRPr/>
              </a:pPr>
              <a:r>
                <a:rPr lang="en-GB" sz="2400">
                  <a:solidFill>
                    <a:schemeClr val="tx1"/>
                  </a:solidFill>
                  <a:effectLst/>
                  <a:latin typeface="Calibri" pitchFamily="34" charset="0"/>
                </a:rPr>
                <a:t>Ductile</a:t>
              </a:r>
            </a:p>
          </p:txBody>
        </p:sp>
        <p:grpSp>
          <p:nvGrpSpPr>
            <p:cNvPr id="49" name="Gruppo 48"/>
            <p:cNvGrpSpPr/>
            <p:nvPr/>
          </p:nvGrpSpPr>
          <p:grpSpPr>
            <a:xfrm>
              <a:off x="1422398" y="1849941"/>
              <a:ext cx="1523997" cy="1005807"/>
              <a:chOff x="1422398" y="1849941"/>
              <a:chExt cx="1523997" cy="1005807"/>
            </a:xfrm>
          </p:grpSpPr>
          <p:sp>
            <p:nvSpPr>
              <p:cNvPr id="50" name="Rettangolo 49"/>
              <p:cNvSpPr/>
              <p:nvPr/>
            </p:nvSpPr>
            <p:spPr bwMode="auto">
              <a:xfrm rot="18905614">
                <a:off x="1929147" y="1849941"/>
                <a:ext cx="325885" cy="10058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sp>
            <p:nvSpPr>
              <p:cNvPr id="51" name="CasellaDiTesto 50"/>
              <p:cNvSpPr txBox="1"/>
              <p:nvPr/>
            </p:nvSpPr>
            <p:spPr>
              <a:xfrm>
                <a:off x="1422398" y="1951046"/>
                <a:ext cx="1523997" cy="830997"/>
              </a:xfrm>
              <a:prstGeom prst="rect">
                <a:avLst/>
              </a:prstGeom>
              <a:noFill/>
            </p:spPr>
            <p:txBody>
              <a:bodyPr wrap="square">
                <a:spAutoFit/>
              </a:bodyPr>
              <a:lstStyle/>
              <a:p>
                <a:pPr>
                  <a:defRPr/>
                </a:pPr>
                <a:r>
                  <a:rPr lang="en-GB" sz="1600" dirty="0">
                    <a:solidFill>
                      <a:schemeClr val="tx1"/>
                    </a:solidFill>
                    <a:effectLst/>
                    <a:latin typeface="Calibri" pitchFamily="34" charset="0"/>
                  </a:rPr>
                  <a:t>Melts are more compressible than solids</a:t>
                </a:r>
              </a:p>
            </p:txBody>
          </p:sp>
        </p:grpSp>
        <p:cxnSp>
          <p:nvCxnSpPr>
            <p:cNvPr id="52" name="Connettore 2 51"/>
            <p:cNvCxnSpPr/>
            <p:nvPr/>
          </p:nvCxnSpPr>
          <p:spPr bwMode="auto">
            <a:xfrm>
              <a:off x="2548467" y="2599267"/>
              <a:ext cx="296333" cy="753533"/>
            </a:xfrm>
            <a:prstGeom prst="straightConnector1">
              <a:avLst/>
            </a:prstGeom>
            <a:noFill/>
            <a:ln w="28575" cap="flat" cmpd="sng" algn="ctr">
              <a:solidFill>
                <a:schemeClr val="tx1"/>
              </a:solidFill>
              <a:prstDash val="solid"/>
              <a:round/>
              <a:headEnd type="none" w="med" len="med"/>
              <a:tailEnd type="arrow"/>
            </a:ln>
            <a:effectLst/>
          </p:spPr>
        </p:cxnSp>
        <p:sp>
          <p:nvSpPr>
            <p:cNvPr id="53" name="Rettangolo arrotondato 52"/>
            <p:cNvSpPr/>
            <p:nvPr/>
          </p:nvSpPr>
          <p:spPr bwMode="auto">
            <a:xfrm>
              <a:off x="5909733" y="3039532"/>
              <a:ext cx="2607734" cy="262467"/>
            </a:xfrm>
            <a:prstGeom prst="roundRect">
              <a:avLst/>
            </a:pr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bg1"/>
                  </a:solidFill>
                  <a:effectLst>
                    <a:outerShdw blurRad="38100" dist="38100" dir="2700000" algn="tl">
                      <a:srgbClr val="000000">
                        <a:alpha val="43137"/>
                      </a:srgbClr>
                    </a:outerShdw>
                  </a:effectLst>
                  <a:latin typeface="Calibri" pitchFamily="34" charset="0"/>
                </a:rPr>
                <a:t>Melt accumulation</a:t>
              </a:r>
            </a:p>
          </p:txBody>
        </p:sp>
      </p:grpSp>
      <p:sp>
        <p:nvSpPr>
          <p:cNvPr id="3" name="CasellaDiTesto 2"/>
          <p:cNvSpPr txBox="1"/>
          <p:nvPr/>
        </p:nvSpPr>
        <p:spPr>
          <a:xfrm>
            <a:off x="342900" y="528638"/>
            <a:ext cx="8458200" cy="523220"/>
          </a:xfrm>
          <a:prstGeom prst="rect">
            <a:avLst/>
          </a:prstGeom>
          <a:noFill/>
        </p:spPr>
        <p:txBody>
          <a:bodyPr wrap="square">
            <a:spAutoFit/>
          </a:bodyPr>
          <a:lstStyle/>
          <a:p>
            <a:pPr>
              <a:defRPr/>
            </a:pPr>
            <a:r>
              <a:rPr lang="en-GB" sz="2800" dirty="0" err="1">
                <a:solidFill>
                  <a:schemeClr val="bg1"/>
                </a:solidFill>
                <a:latin typeface="Calibri" pitchFamily="34" charset="0"/>
              </a:rPr>
              <a:t>Ponded</a:t>
            </a:r>
            <a:r>
              <a:rPr lang="en-GB" sz="2800" dirty="0">
                <a:solidFill>
                  <a:schemeClr val="bg1"/>
                </a:solidFill>
                <a:latin typeface="Calibri" pitchFamily="34" charset="0"/>
              </a:rPr>
              <a:t> melt accumulation at LAB</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21" name="Gruppo 24"/>
          <p:cNvGrpSpPr/>
          <p:nvPr/>
        </p:nvGrpSpPr>
        <p:grpSpPr>
          <a:xfrm>
            <a:off x="3344332" y="1050925"/>
            <a:ext cx="5799667" cy="5231342"/>
            <a:chOff x="3344332" y="1050925"/>
            <a:chExt cx="5799667" cy="5231342"/>
          </a:xfrm>
        </p:grpSpPr>
        <p:sp>
          <p:nvSpPr>
            <p:cNvPr id="22" name="Rettangolo 21"/>
            <p:cNvSpPr/>
            <p:nvPr/>
          </p:nvSpPr>
          <p:spPr bwMode="auto">
            <a:xfrm>
              <a:off x="3344332" y="1050925"/>
              <a:ext cx="5799667" cy="5231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25" name="Picture 2"/>
            <p:cNvPicPr>
              <a:picLocks noChangeAspect="1" noChangeArrowheads="1"/>
            </p:cNvPicPr>
            <p:nvPr/>
          </p:nvPicPr>
          <p:blipFill>
            <a:blip r:embed="rId4" cstate="print"/>
            <a:srcRect t="431" b="1948"/>
            <a:stretch>
              <a:fillRect/>
            </a:stretch>
          </p:blipFill>
          <p:spPr bwMode="auto">
            <a:xfrm rot="5400000">
              <a:off x="4395031" y="1549628"/>
              <a:ext cx="5212175" cy="4214771"/>
            </a:xfrm>
            <a:prstGeom prst="rect">
              <a:avLst/>
            </a:prstGeom>
            <a:noFill/>
            <a:ln w="9525">
              <a:noFill/>
              <a:miter lim="800000"/>
              <a:headEnd/>
              <a:tailEnd/>
            </a:ln>
          </p:spPr>
        </p:pic>
        <p:sp>
          <p:nvSpPr>
            <p:cNvPr id="27" name="CasellaDiTesto 26"/>
            <p:cNvSpPr txBox="1"/>
            <p:nvPr/>
          </p:nvSpPr>
          <p:spPr>
            <a:xfrm>
              <a:off x="5588031" y="4999040"/>
              <a:ext cx="2468002" cy="923330"/>
            </a:xfrm>
            <a:prstGeom prst="rect">
              <a:avLst/>
            </a:prstGeom>
            <a:noFill/>
          </p:spPr>
          <p:txBody>
            <a:bodyPr wrap="square">
              <a:spAutoFit/>
            </a:bodyPr>
            <a:lstStyle/>
            <a:p>
              <a:pPr algn="ctr"/>
              <a:r>
                <a:rPr lang="en-GB" dirty="0">
                  <a:solidFill>
                    <a:schemeClr val="tx1"/>
                  </a:solidFill>
                  <a:effectLst/>
                  <a:latin typeface="Calibri" pitchFamily="34" charset="0"/>
                </a:rPr>
                <a:t>Density of basaltic magma as a function of pressure at 2000 K</a:t>
              </a:r>
            </a:p>
          </p:txBody>
        </p:sp>
      </p:grpSp>
      <p:sp>
        <p:nvSpPr>
          <p:cNvPr id="39" name="CasellaDiTesto 38"/>
          <p:cNvSpPr txBox="1"/>
          <p:nvPr/>
        </p:nvSpPr>
        <p:spPr>
          <a:xfrm>
            <a:off x="495300" y="6260812"/>
            <a:ext cx="8648700" cy="338554"/>
          </a:xfrm>
          <a:prstGeom prst="rect">
            <a:avLst/>
          </a:prstGeom>
          <a:noFill/>
        </p:spPr>
        <p:txBody>
          <a:bodyPr wrap="square">
            <a:spAutoFit/>
          </a:bodyPr>
          <a:lstStyle/>
          <a:p>
            <a:pPr>
              <a:defRPr/>
            </a:pPr>
            <a:r>
              <a:rPr lang="en-GB" sz="1600" dirty="0" err="1">
                <a:solidFill>
                  <a:schemeClr val="bg1"/>
                </a:solidFill>
                <a:latin typeface="Calibri" pitchFamily="34" charset="0"/>
              </a:rPr>
              <a:t>Sakamaki</a:t>
            </a:r>
            <a:r>
              <a:rPr lang="en-GB" sz="1600" dirty="0">
                <a:solidFill>
                  <a:schemeClr val="bg1"/>
                </a:solidFill>
                <a:latin typeface="Calibri" pitchFamily="34" charset="0"/>
              </a:rPr>
              <a:t> et al., 2013 (Nature </a:t>
            </a:r>
            <a:r>
              <a:rPr lang="en-GB" sz="1600" dirty="0" err="1">
                <a:solidFill>
                  <a:schemeClr val="bg1"/>
                </a:solidFill>
                <a:latin typeface="Calibri" pitchFamily="34" charset="0"/>
              </a:rPr>
              <a:t>Geosci</a:t>
            </a:r>
            <a:r>
              <a:rPr lang="en-GB" sz="1600" dirty="0">
                <a:solidFill>
                  <a:schemeClr val="bg1"/>
                </a:solidFill>
                <a:latin typeface="Calibri" pitchFamily="34" charset="0"/>
              </a:rPr>
              <a:t>., 6, 1041-1044)</a:t>
            </a:r>
          </a:p>
        </p:txBody>
      </p:sp>
      <p:grpSp>
        <p:nvGrpSpPr>
          <p:cNvPr id="55" name="Gruppo 32"/>
          <p:cNvGrpSpPr/>
          <p:nvPr/>
        </p:nvGrpSpPr>
        <p:grpSpPr>
          <a:xfrm>
            <a:off x="0" y="1050925"/>
            <a:ext cx="4876800" cy="5231342"/>
            <a:chOff x="0" y="1050925"/>
            <a:chExt cx="4876800" cy="5231342"/>
          </a:xfrm>
        </p:grpSpPr>
        <p:sp>
          <p:nvSpPr>
            <p:cNvPr id="56" name="Rettangolo 55"/>
            <p:cNvSpPr/>
            <p:nvPr/>
          </p:nvSpPr>
          <p:spPr bwMode="auto">
            <a:xfrm>
              <a:off x="0" y="1050925"/>
              <a:ext cx="4868333" cy="5231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57" name="Picture 3"/>
            <p:cNvPicPr>
              <a:picLocks noChangeAspect="1" noChangeArrowheads="1"/>
            </p:cNvPicPr>
            <p:nvPr/>
          </p:nvPicPr>
          <p:blipFill>
            <a:blip r:embed="rId5" cstate="print"/>
            <a:srcRect r="1538"/>
            <a:stretch>
              <a:fillRect/>
            </a:stretch>
          </p:blipFill>
          <p:spPr bwMode="auto">
            <a:xfrm>
              <a:off x="0" y="1092176"/>
              <a:ext cx="4876800" cy="3505200"/>
            </a:xfrm>
            <a:prstGeom prst="rect">
              <a:avLst/>
            </a:prstGeom>
            <a:noFill/>
            <a:ln w="9525">
              <a:noFill/>
              <a:miter lim="800000"/>
              <a:headEnd/>
              <a:tailEnd/>
            </a:ln>
          </p:spPr>
        </p:pic>
      </p:grpSp>
      <p:sp>
        <p:nvSpPr>
          <p:cNvPr id="58" name="CasellaDiTesto 57"/>
          <p:cNvSpPr txBox="1"/>
          <p:nvPr/>
        </p:nvSpPr>
        <p:spPr>
          <a:xfrm>
            <a:off x="0" y="4453457"/>
            <a:ext cx="4927600" cy="1815882"/>
          </a:xfrm>
          <a:prstGeom prst="rect">
            <a:avLst/>
          </a:prstGeom>
          <a:noFill/>
        </p:spPr>
        <p:txBody>
          <a:bodyPr wrap="square" rtlCol="0">
            <a:spAutoFit/>
          </a:bodyPr>
          <a:lstStyle/>
          <a:p>
            <a:r>
              <a:rPr lang="en-GB" sz="1600" dirty="0">
                <a:solidFill>
                  <a:schemeClr val="tx1"/>
                </a:solidFill>
                <a:effectLst/>
                <a:latin typeface="Calibri" pitchFamily="34" charset="0"/>
              </a:rPr>
              <a:t>Magma mobility is faster between 120 and 150 km, causing relative magma depletion. The LAB, at around 80 km depth, can be a zone of excessive melt accumulation, because melt can be fluxed at higher rates from below where mobility is higher, but is removed at much slower rates above where mobility is lower.</a:t>
            </a:r>
          </a:p>
          <a:p>
            <a:endParaRPr lang="en-GB" sz="16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892300" y="26988"/>
            <a:ext cx="5359400" cy="59055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Asthenosphere? What is it?</a:t>
            </a:r>
          </a:p>
        </p:txBody>
      </p:sp>
      <p:pic>
        <p:nvPicPr>
          <p:cNvPr id="7" name="Immagine 6"/>
          <p:cNvPicPr>
            <a:picLocks noChangeAspect="1"/>
          </p:cNvPicPr>
          <p:nvPr/>
        </p:nvPicPr>
        <p:blipFill>
          <a:blip r:embed="rId3" cstate="print"/>
          <a:stretch>
            <a:fillRect/>
          </a:stretch>
        </p:blipFill>
        <p:spPr>
          <a:xfrm>
            <a:off x="1134354" y="3020782"/>
            <a:ext cx="6876000" cy="1824305"/>
          </a:xfrm>
          <a:prstGeom prst="rect">
            <a:avLst/>
          </a:prstGeom>
        </p:spPr>
      </p:pic>
      <p:grpSp>
        <p:nvGrpSpPr>
          <p:cNvPr id="11" name="Gruppo 10"/>
          <p:cNvGrpSpPr>
            <a:grpSpLocks noChangeAspect="1"/>
          </p:cNvGrpSpPr>
          <p:nvPr/>
        </p:nvGrpSpPr>
        <p:grpSpPr>
          <a:xfrm>
            <a:off x="1142177" y="559803"/>
            <a:ext cx="6876000" cy="2414787"/>
            <a:chOff x="10885" y="805542"/>
            <a:chExt cx="9144000" cy="3211287"/>
          </a:xfrm>
        </p:grpSpPr>
        <p:pic>
          <p:nvPicPr>
            <p:cNvPr id="8" name="Immagine 7"/>
            <p:cNvPicPr>
              <a:picLocks noChangeAspect="1"/>
            </p:cNvPicPr>
            <p:nvPr/>
          </p:nvPicPr>
          <p:blipFill rotWithShape="1">
            <a:blip r:embed="rId4" cstate="print"/>
            <a:srcRect t="7327" b="12491"/>
            <a:stretch/>
          </p:blipFill>
          <p:spPr>
            <a:xfrm>
              <a:off x="10885" y="805542"/>
              <a:ext cx="9144000" cy="3211287"/>
            </a:xfrm>
            <a:prstGeom prst="rect">
              <a:avLst/>
            </a:prstGeom>
          </p:spPr>
        </p:pic>
        <p:pic>
          <p:nvPicPr>
            <p:cNvPr id="9" name="Immagine 8"/>
            <p:cNvPicPr>
              <a:picLocks noChangeAspect="1"/>
            </p:cNvPicPr>
            <p:nvPr/>
          </p:nvPicPr>
          <p:blipFill>
            <a:blip r:embed="rId5" cstate="print"/>
            <a:stretch>
              <a:fillRect/>
            </a:stretch>
          </p:blipFill>
          <p:spPr>
            <a:xfrm>
              <a:off x="437670" y="958190"/>
              <a:ext cx="1589315" cy="1532100"/>
            </a:xfrm>
            <a:prstGeom prst="rect">
              <a:avLst/>
            </a:prstGeom>
          </p:spPr>
        </p:pic>
        <p:pic>
          <p:nvPicPr>
            <p:cNvPr id="10" name="Immagine 9"/>
            <p:cNvPicPr>
              <a:picLocks noChangeAspect="1"/>
            </p:cNvPicPr>
            <p:nvPr/>
          </p:nvPicPr>
          <p:blipFill>
            <a:blip r:embed="rId6" cstate="print"/>
            <a:stretch>
              <a:fillRect/>
            </a:stretch>
          </p:blipFill>
          <p:spPr>
            <a:xfrm>
              <a:off x="76960" y="2453801"/>
              <a:ext cx="2338112" cy="1486830"/>
            </a:xfrm>
            <a:prstGeom prst="rect">
              <a:avLst/>
            </a:prstGeom>
          </p:spPr>
        </p:pic>
      </p:grpSp>
      <p:pic>
        <p:nvPicPr>
          <p:cNvPr id="15" name="Immagine 14"/>
          <p:cNvPicPr>
            <a:picLocks noChangeAspect="1"/>
          </p:cNvPicPr>
          <p:nvPr/>
        </p:nvPicPr>
        <p:blipFill>
          <a:blip r:embed="rId7" cstate="print"/>
          <a:stretch>
            <a:fillRect/>
          </a:stretch>
        </p:blipFill>
        <p:spPr>
          <a:xfrm>
            <a:off x="1134353" y="4894741"/>
            <a:ext cx="6876000" cy="985560"/>
          </a:xfrm>
          <a:prstGeom prst="rect">
            <a:avLst/>
          </a:prstGeom>
        </p:spPr>
      </p:pic>
      <p:cxnSp>
        <p:nvCxnSpPr>
          <p:cNvPr id="19" name="Connettore 1 18"/>
          <p:cNvCxnSpPr/>
          <p:nvPr/>
        </p:nvCxnSpPr>
        <p:spPr bwMode="auto">
          <a:xfrm>
            <a:off x="1257300" y="4508500"/>
            <a:ext cx="6624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9" name="Connettore 1 38"/>
          <p:cNvCxnSpPr/>
          <p:nvPr/>
        </p:nvCxnSpPr>
        <p:spPr bwMode="auto">
          <a:xfrm>
            <a:off x="1257300" y="4802211"/>
            <a:ext cx="3492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0" name="Connettore 1 39"/>
          <p:cNvCxnSpPr/>
          <p:nvPr/>
        </p:nvCxnSpPr>
        <p:spPr bwMode="auto">
          <a:xfrm>
            <a:off x="5586413" y="5156200"/>
            <a:ext cx="2340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1" name="Connettore 1 40"/>
          <p:cNvCxnSpPr/>
          <p:nvPr/>
        </p:nvCxnSpPr>
        <p:spPr bwMode="auto">
          <a:xfrm>
            <a:off x="1206500" y="5386411"/>
            <a:ext cx="6696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2" name="Connettore 1 41"/>
          <p:cNvCxnSpPr/>
          <p:nvPr/>
        </p:nvCxnSpPr>
        <p:spPr bwMode="auto">
          <a:xfrm>
            <a:off x="1206500" y="5589611"/>
            <a:ext cx="2520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3" name="Connettore 1 42"/>
          <p:cNvCxnSpPr/>
          <p:nvPr/>
        </p:nvCxnSpPr>
        <p:spPr bwMode="auto">
          <a:xfrm>
            <a:off x="1714500" y="5818211"/>
            <a:ext cx="4212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44" name="CasellaDiTesto 43"/>
          <p:cNvSpPr txBox="1"/>
          <p:nvPr/>
        </p:nvSpPr>
        <p:spPr>
          <a:xfrm>
            <a:off x="0" y="5890782"/>
            <a:ext cx="9144000" cy="954107"/>
          </a:xfrm>
          <a:prstGeom prst="rect">
            <a:avLst/>
          </a:prstGeom>
          <a:solidFill>
            <a:schemeClr val="tx1"/>
          </a:solidFill>
        </p:spPr>
        <p:txBody>
          <a:bodyPr wrap="square" rtlCol="0">
            <a:spAutoFit/>
          </a:bodyPr>
          <a:lstStyle/>
          <a:p>
            <a:pPr algn="ctr"/>
            <a:r>
              <a:rPr lang="en-GB" sz="2800" dirty="0">
                <a:solidFill>
                  <a:schemeClr val="bg1"/>
                </a:solidFill>
                <a:effectLst/>
                <a:latin typeface="Calibri" panose="020F0502020204030204" pitchFamily="34" charset="0"/>
                <a:cs typeface="Calibri" panose="020F0502020204030204" pitchFamily="34" charset="0"/>
              </a:rPr>
              <a:t>The presence of partial melts is not considered as the true origin of the wave speed reduction in the asthenosphere. </a:t>
            </a:r>
          </a:p>
        </p:txBody>
      </p:sp>
    </p:spTree>
    <p:extLst>
      <p:ext uri="{BB962C8B-B14F-4D97-AF65-F5344CB8AC3E}">
        <p14:creationId xmlns:p14="http://schemas.microsoft.com/office/powerpoint/2010/main" val="17972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4000"/>
                                        <p:tgtEl>
                                          <p:spTgt spid="19"/>
                                        </p:tgtEl>
                                      </p:cBhvr>
                                    </p:animEffect>
                                  </p:childTnLst>
                                </p:cTn>
                              </p:par>
                            </p:childTnLst>
                          </p:cTn>
                        </p:par>
                        <p:par>
                          <p:cTn id="18" fill="hold">
                            <p:stCondLst>
                              <p:cond delay="4000"/>
                            </p:stCondLst>
                            <p:childTnLst>
                              <p:par>
                                <p:cTn id="19" presetID="2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2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1500"/>
                                        <p:tgtEl>
                                          <p:spTgt spid="40"/>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0"/>
                                        <p:tgtEl>
                                          <p:spTgt spid="41"/>
                                        </p:tgtEl>
                                      </p:cBhvr>
                                    </p:animEffect>
                                  </p:childTnLst>
                                </p:cTn>
                              </p:par>
                            </p:childTnLst>
                          </p:cTn>
                        </p:par>
                        <p:par>
                          <p:cTn id="35" fill="hold">
                            <p:stCondLst>
                              <p:cond delay="7000"/>
                            </p:stCondLst>
                            <p:childTnLst>
                              <p:par>
                                <p:cTn id="36" presetID="22" presetClass="entr" presetSubtype="8"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left)">
                                      <p:cBhvr>
                                        <p:cTn id="38" dur="20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20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cstate="print"/>
          <a:srcRect t="8125" b="2836"/>
          <a:stretch/>
        </p:blipFill>
        <p:spPr>
          <a:xfrm>
            <a:off x="59492" y="601208"/>
            <a:ext cx="5286431" cy="2190979"/>
          </a:xfrm>
          <a:prstGeom prst="rect">
            <a:avLst/>
          </a:prstGeom>
        </p:spPr>
      </p:pic>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20" name="Ovale 19"/>
          <p:cNvSpPr/>
          <p:nvPr/>
        </p:nvSpPr>
        <p:spPr bwMode="auto">
          <a:xfrm>
            <a:off x="59492" y="2966356"/>
            <a:ext cx="252000" cy="252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
        <p:nvSpPr>
          <p:cNvPr id="21" name="CasellaDiTesto 20"/>
          <p:cNvSpPr txBox="1"/>
          <p:nvPr/>
        </p:nvSpPr>
        <p:spPr>
          <a:xfrm>
            <a:off x="1" y="2901044"/>
            <a:ext cx="5453748" cy="707886"/>
          </a:xfrm>
          <a:prstGeom prst="rect">
            <a:avLst/>
          </a:prstGeom>
          <a:noFill/>
        </p:spPr>
        <p:txBody>
          <a:bodyPr wrap="square" rtlCol="0">
            <a:spAutoFit/>
          </a:bodyPr>
          <a:lstStyle/>
          <a:p>
            <a:pPr indent="271463"/>
            <a:r>
              <a:rPr lang="en-GB" sz="2000" dirty="0">
                <a:solidFill>
                  <a:schemeClr val="bg1"/>
                </a:solidFill>
                <a:latin typeface="Calibri" panose="020F0502020204030204" pitchFamily="34" charset="0"/>
                <a:cs typeface="Calibri" panose="020F0502020204030204" pitchFamily="34" charset="0"/>
              </a:rPr>
              <a:t>Lithosphere = Cold thermal boundary layer represented  by sub-adiabatic temperatures.</a:t>
            </a:r>
          </a:p>
        </p:txBody>
      </p:sp>
      <p:sp>
        <p:nvSpPr>
          <p:cNvPr id="24" name="Ovale 23"/>
          <p:cNvSpPr/>
          <p:nvPr/>
        </p:nvSpPr>
        <p:spPr bwMode="auto">
          <a:xfrm>
            <a:off x="59492" y="3660543"/>
            <a:ext cx="252000" cy="252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it-IT" dirty="0">
                <a:solidFill>
                  <a:schemeClr val="tx1"/>
                </a:solidFill>
                <a:latin typeface="Calibri" panose="020F0502020204030204" pitchFamily="34" charset="0"/>
                <a:cs typeface="Calibri" panose="020F0502020204030204" pitchFamily="34" charset="0"/>
              </a:rPr>
              <a:t>2</a:t>
            </a:r>
            <a:endParaRPr kumimoji="0" lang="it-IT"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5" name="CasellaDiTesto 24"/>
          <p:cNvSpPr txBox="1"/>
          <p:nvPr/>
        </p:nvSpPr>
        <p:spPr>
          <a:xfrm>
            <a:off x="0" y="3658731"/>
            <a:ext cx="5203371" cy="1015663"/>
          </a:xfrm>
          <a:prstGeom prst="rect">
            <a:avLst/>
          </a:prstGeom>
          <a:noFill/>
        </p:spPr>
        <p:txBody>
          <a:bodyPr wrap="square" rtlCol="0">
            <a:spAutoFit/>
          </a:bodyPr>
          <a:lstStyle/>
          <a:p>
            <a:pPr indent="271463"/>
            <a:r>
              <a:rPr lang="en-GB" sz="2000" dirty="0">
                <a:solidFill>
                  <a:srgbClr val="0066FF"/>
                </a:solidFill>
                <a:latin typeface="Calibri" panose="020F0502020204030204" pitchFamily="34" charset="0"/>
                <a:cs typeface="Calibri" panose="020F0502020204030204" pitchFamily="34" charset="0"/>
              </a:rPr>
              <a:t>Following the blue geotherm</a:t>
            </a:r>
            <a:r>
              <a:rPr lang="en-GB" sz="2000" dirty="0">
                <a:solidFill>
                  <a:schemeClr val="bg1"/>
                </a:solidFill>
                <a:latin typeface="Calibri" panose="020F0502020204030204" pitchFamily="34" charset="0"/>
                <a:cs typeface="Calibri" panose="020F0502020204030204" pitchFamily="34" charset="0"/>
              </a:rPr>
              <a:t>; </a:t>
            </a:r>
            <a:r>
              <a:rPr lang="en-GB" sz="2000" dirty="0">
                <a:solidFill>
                  <a:srgbClr val="996600"/>
                </a:solidFill>
                <a:latin typeface="Calibri" panose="020F0502020204030204" pitchFamily="34" charset="0"/>
                <a:cs typeface="Calibri" panose="020F0502020204030204" pitchFamily="34" charset="0"/>
              </a:rPr>
              <a:t>assuming dry lithosphere and hydrous asthenosphere</a:t>
            </a:r>
            <a:r>
              <a:rPr lang="en-GB" sz="2000" dirty="0">
                <a:solidFill>
                  <a:schemeClr val="bg1"/>
                </a:solidFill>
                <a:latin typeface="Calibri" panose="020F0502020204030204" pitchFamily="34" charset="0"/>
                <a:cs typeface="Calibri" panose="020F0502020204030204" pitchFamily="34" charset="0"/>
              </a:rPr>
              <a:t>; </a:t>
            </a:r>
            <a:r>
              <a:rPr lang="en-GB" sz="2000" dirty="0">
                <a:solidFill>
                  <a:srgbClr val="FF9933"/>
                </a:solidFill>
                <a:latin typeface="Calibri" panose="020F0502020204030204" pitchFamily="34" charset="0"/>
                <a:cs typeface="Calibri" panose="020F0502020204030204" pitchFamily="34" charset="0"/>
              </a:rPr>
              <a:t>assuming also partial melts in asthenosphere</a:t>
            </a:r>
            <a:r>
              <a:rPr lang="en-GB" sz="2000" dirty="0">
                <a:solidFill>
                  <a:schemeClr val="bg1"/>
                </a:solidFill>
                <a:latin typeface="Calibri" panose="020F0502020204030204" pitchFamily="34" charset="0"/>
                <a:cs typeface="Calibri" panose="020F0502020204030204" pitchFamily="34" charset="0"/>
              </a:rPr>
              <a:t>.</a:t>
            </a:r>
          </a:p>
        </p:txBody>
      </p:sp>
      <p:grpSp>
        <p:nvGrpSpPr>
          <p:cNvPr id="28" name="Gruppo 27"/>
          <p:cNvGrpSpPr/>
          <p:nvPr/>
        </p:nvGrpSpPr>
        <p:grpSpPr>
          <a:xfrm>
            <a:off x="5344888" y="2492829"/>
            <a:ext cx="2022516" cy="4365170"/>
            <a:chOff x="5344888" y="2492829"/>
            <a:chExt cx="2022516" cy="4365170"/>
          </a:xfrm>
        </p:grpSpPr>
        <p:grpSp>
          <p:nvGrpSpPr>
            <p:cNvPr id="17" name="Gruppo 16"/>
            <p:cNvGrpSpPr/>
            <p:nvPr/>
          </p:nvGrpSpPr>
          <p:grpSpPr>
            <a:xfrm>
              <a:off x="5344888" y="2492829"/>
              <a:ext cx="2022516" cy="4365170"/>
              <a:chOff x="3276600" y="2492829"/>
              <a:chExt cx="2022516" cy="4365170"/>
            </a:xfrm>
          </p:grpSpPr>
          <p:pic>
            <p:nvPicPr>
              <p:cNvPr id="13" name="Immagine 12"/>
              <p:cNvPicPr>
                <a:picLocks noChangeAspect="1"/>
              </p:cNvPicPr>
              <p:nvPr/>
            </p:nvPicPr>
            <p:blipFill rotWithShape="1">
              <a:blip r:embed="rId4" cstate="print"/>
              <a:srcRect l="1386" t="6195" r="68407"/>
              <a:stretch/>
            </p:blipFill>
            <p:spPr>
              <a:xfrm>
                <a:off x="3276600" y="2492829"/>
                <a:ext cx="2022516" cy="4365170"/>
              </a:xfrm>
              <a:prstGeom prst="rect">
                <a:avLst/>
              </a:prstGeom>
            </p:spPr>
          </p:pic>
          <p:sp>
            <p:nvSpPr>
              <p:cNvPr id="14" name="Ovale 13"/>
              <p:cNvSpPr/>
              <p:nvPr/>
            </p:nvSpPr>
            <p:spPr bwMode="auto">
              <a:xfrm>
                <a:off x="3693589" y="6085114"/>
                <a:ext cx="324000" cy="324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grpSp>
        <p:sp>
          <p:nvSpPr>
            <p:cNvPr id="26" name="CasellaDiTesto 25"/>
            <p:cNvSpPr txBox="1"/>
            <p:nvPr/>
          </p:nvSpPr>
          <p:spPr>
            <a:xfrm>
              <a:off x="5640432" y="4236270"/>
              <a:ext cx="609600" cy="369332"/>
            </a:xfrm>
            <a:prstGeom prst="rect">
              <a:avLst/>
            </a:prstGeom>
            <a:noFill/>
          </p:spPr>
          <p:txBody>
            <a:bodyPr wrap="square" rtlCol="0">
              <a:spAutoFit/>
            </a:bodyPr>
            <a:lstStyle/>
            <a:p>
              <a:r>
                <a:rPr lang="it-IT" dirty="0">
                  <a:solidFill>
                    <a:srgbClr val="FF0000"/>
                  </a:solidFill>
                  <a:latin typeface="Calibri" panose="020F0502020204030204" pitchFamily="34" charset="0"/>
                  <a:cs typeface="Calibri" panose="020F0502020204030204" pitchFamily="34" charset="0"/>
                </a:rPr>
                <a:t>LAB</a:t>
              </a:r>
            </a:p>
          </p:txBody>
        </p:sp>
      </p:grpSp>
      <p:grpSp>
        <p:nvGrpSpPr>
          <p:cNvPr id="29" name="Gruppo 28"/>
          <p:cNvGrpSpPr/>
          <p:nvPr/>
        </p:nvGrpSpPr>
        <p:grpSpPr>
          <a:xfrm>
            <a:off x="7325266" y="2492829"/>
            <a:ext cx="1832905" cy="4365170"/>
            <a:chOff x="7325266" y="2492829"/>
            <a:chExt cx="1832905" cy="4365170"/>
          </a:xfrm>
        </p:grpSpPr>
        <p:grpSp>
          <p:nvGrpSpPr>
            <p:cNvPr id="18" name="Gruppo 17"/>
            <p:cNvGrpSpPr/>
            <p:nvPr/>
          </p:nvGrpSpPr>
          <p:grpSpPr>
            <a:xfrm>
              <a:off x="7325266" y="2492829"/>
              <a:ext cx="1832905" cy="4365170"/>
              <a:chOff x="5256978" y="2492829"/>
              <a:chExt cx="1832905" cy="4365170"/>
            </a:xfrm>
          </p:grpSpPr>
          <p:pic>
            <p:nvPicPr>
              <p:cNvPr id="12" name="Immagine 11"/>
              <p:cNvPicPr>
                <a:picLocks noChangeAspect="1"/>
              </p:cNvPicPr>
              <p:nvPr/>
            </p:nvPicPr>
            <p:blipFill rotWithShape="1">
              <a:blip r:embed="rId4" cstate="print"/>
              <a:srcRect l="36283" t="6195" r="36342"/>
              <a:stretch/>
            </p:blipFill>
            <p:spPr>
              <a:xfrm>
                <a:off x="5256978" y="2492829"/>
                <a:ext cx="1832905" cy="4365170"/>
              </a:xfrm>
              <a:prstGeom prst="rect">
                <a:avLst/>
              </a:prstGeom>
            </p:spPr>
          </p:pic>
          <p:sp>
            <p:nvSpPr>
              <p:cNvPr id="15" name="Ovale 14"/>
              <p:cNvSpPr/>
              <p:nvPr/>
            </p:nvSpPr>
            <p:spPr bwMode="auto">
              <a:xfrm>
                <a:off x="6538505" y="6085114"/>
                <a:ext cx="324000" cy="324000"/>
              </a:xfrm>
              <a:prstGeom prst="ellipse">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grpSp>
        <p:sp>
          <p:nvSpPr>
            <p:cNvPr id="27" name="CasellaDiTesto 26"/>
            <p:cNvSpPr txBox="1"/>
            <p:nvPr/>
          </p:nvSpPr>
          <p:spPr>
            <a:xfrm>
              <a:off x="7392510" y="4236270"/>
              <a:ext cx="609600" cy="369332"/>
            </a:xfrm>
            <a:prstGeom prst="rect">
              <a:avLst/>
            </a:prstGeom>
            <a:noFill/>
          </p:spPr>
          <p:txBody>
            <a:bodyPr wrap="square" rtlCol="0">
              <a:spAutoFit/>
            </a:bodyPr>
            <a:lstStyle/>
            <a:p>
              <a:r>
                <a:rPr lang="it-IT" dirty="0">
                  <a:solidFill>
                    <a:srgbClr val="FF0000"/>
                  </a:solidFill>
                  <a:latin typeface="Calibri" panose="020F0502020204030204" pitchFamily="34" charset="0"/>
                  <a:cs typeface="Calibri" panose="020F0502020204030204" pitchFamily="34" charset="0"/>
                </a:rPr>
                <a:t>LAB</a:t>
              </a:r>
            </a:p>
          </p:txBody>
        </p:sp>
      </p:grpSp>
      <p:sp>
        <p:nvSpPr>
          <p:cNvPr id="30" name="CasellaDiTesto 29"/>
          <p:cNvSpPr txBox="1"/>
          <p:nvPr/>
        </p:nvSpPr>
        <p:spPr>
          <a:xfrm>
            <a:off x="15948" y="4693556"/>
            <a:ext cx="5285396" cy="1015663"/>
          </a:xfrm>
          <a:prstGeom prst="rect">
            <a:avLst/>
          </a:prstGeom>
          <a:solidFill>
            <a:schemeClr val="tx1"/>
          </a:solid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How the thickness of the lithosphere and the rheological contrasts between the lithosphere and asthenosphere are expressed?</a:t>
            </a:r>
            <a:endParaRPr lang="it-IT" sz="2000" dirty="0">
              <a:solidFill>
                <a:schemeClr val="bg1"/>
              </a:solidFill>
              <a:latin typeface="Calibri" panose="020F0502020204030204" pitchFamily="34" charset="0"/>
              <a:cs typeface="Calibri" panose="020F0502020204030204" pitchFamily="34" charset="0"/>
            </a:endParaRPr>
          </a:p>
        </p:txBody>
      </p:sp>
      <p:sp>
        <p:nvSpPr>
          <p:cNvPr id="31" name="CasellaDiTesto 30"/>
          <p:cNvSpPr txBox="1"/>
          <p:nvPr/>
        </p:nvSpPr>
        <p:spPr>
          <a:xfrm>
            <a:off x="0" y="5660218"/>
            <a:ext cx="5344888" cy="1200329"/>
          </a:xfrm>
          <a:prstGeom prst="rect">
            <a:avLst/>
          </a:prstGeom>
          <a:solidFill>
            <a:schemeClr val="tx1"/>
          </a:solid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Seismic velocities, heat flow, electrical conductivity, and apparent elastic plate thickness.</a:t>
            </a:r>
            <a:endParaRPr lang="it-IT" sz="2400" dirty="0">
              <a:solidFill>
                <a:schemeClr val="bg1"/>
              </a:solidFill>
              <a:latin typeface="Calibri" panose="020F0502020204030204" pitchFamily="34" charset="0"/>
              <a:cs typeface="Calibri" panose="020F0502020204030204" pitchFamily="34" charset="0"/>
            </a:endParaRPr>
          </a:p>
        </p:txBody>
      </p:sp>
      <p:sp>
        <p:nvSpPr>
          <p:cNvPr id="32" name="CasellaDiTesto 31"/>
          <p:cNvSpPr txBox="1"/>
          <p:nvPr/>
        </p:nvSpPr>
        <p:spPr>
          <a:xfrm>
            <a:off x="6716486" y="580371"/>
            <a:ext cx="2441685" cy="523220"/>
          </a:xfrm>
          <a:prstGeom prst="rect">
            <a:avLst/>
          </a:prstGeom>
          <a:noFill/>
        </p:spPr>
        <p:txBody>
          <a:bodyPr wrap="square">
            <a:spAutoFit/>
          </a:bodyPr>
          <a:lstStyle/>
          <a:p>
            <a:pPr>
              <a:defRPr/>
            </a:pPr>
            <a:r>
              <a:rPr lang="en-GB" sz="1400" dirty="0">
                <a:solidFill>
                  <a:schemeClr val="bg1"/>
                </a:solidFill>
                <a:latin typeface="Calibri" pitchFamily="34" charset="0"/>
              </a:rPr>
              <a:t>Fisher et al., 2010 (</a:t>
            </a:r>
            <a:r>
              <a:rPr lang="en-GB" sz="1400" dirty="0" err="1">
                <a:solidFill>
                  <a:schemeClr val="bg1"/>
                </a:solidFill>
                <a:latin typeface="Calibri" pitchFamily="34" charset="0"/>
              </a:rPr>
              <a:t>Annu</a:t>
            </a:r>
            <a:r>
              <a:rPr lang="en-GB" sz="1400" dirty="0">
                <a:solidFill>
                  <a:schemeClr val="bg1"/>
                </a:solidFill>
                <a:latin typeface="Calibri" pitchFamily="34" charset="0"/>
              </a:rPr>
              <a:t>. Rev. Earth Planet. Sci., 38, 549-573)</a:t>
            </a:r>
          </a:p>
        </p:txBody>
      </p:sp>
    </p:spTree>
    <p:extLst>
      <p:ext uri="{BB962C8B-B14F-4D97-AF65-F5344CB8AC3E}">
        <p14:creationId xmlns:p14="http://schemas.microsoft.com/office/powerpoint/2010/main" val="304331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4" grpId="0" animBg="1"/>
      <p:bldP spid="25" grpId="0"/>
      <p:bldP spid="30" grpId="0" animBg="1"/>
      <p:bldP spid="31" grpId="0" animBg="1"/>
      <p:bldP spid="3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l="2292" t="2140" r="2084" b="3669"/>
          <a:stretch/>
        </p:blipFill>
        <p:spPr>
          <a:xfrm>
            <a:off x="1496502" y="435428"/>
            <a:ext cx="5944166" cy="3004458"/>
          </a:xfrm>
          <a:prstGeom prst="rect">
            <a:avLst/>
          </a:prstGeom>
        </p:spPr>
      </p:pic>
      <p:grpSp>
        <p:nvGrpSpPr>
          <p:cNvPr id="35" name="Gruppo 34"/>
          <p:cNvGrpSpPr/>
          <p:nvPr/>
        </p:nvGrpSpPr>
        <p:grpSpPr>
          <a:xfrm>
            <a:off x="0" y="2937794"/>
            <a:ext cx="5316444" cy="3920206"/>
            <a:chOff x="0" y="2937794"/>
            <a:chExt cx="5316444" cy="3920206"/>
          </a:xfrm>
        </p:grpSpPr>
        <p:pic>
          <p:nvPicPr>
            <p:cNvPr id="4" name="Immagine 3"/>
            <p:cNvPicPr>
              <a:picLocks noChangeAspect="1"/>
            </p:cNvPicPr>
            <p:nvPr/>
          </p:nvPicPr>
          <p:blipFill>
            <a:blip r:embed="rId4" cstate="print"/>
            <a:stretch>
              <a:fillRect/>
            </a:stretch>
          </p:blipFill>
          <p:spPr>
            <a:xfrm>
              <a:off x="0" y="2937794"/>
              <a:ext cx="5316444" cy="3920206"/>
            </a:xfrm>
            <a:prstGeom prst="rect">
              <a:avLst/>
            </a:prstGeom>
            <a:effectLst>
              <a:outerShdw blurRad="50800" dist="76200" dir="18900000" algn="bl" rotWithShape="0">
                <a:prstClr val="black">
                  <a:alpha val="40000"/>
                </a:prstClr>
              </a:outerShdw>
            </a:effectLst>
          </p:spPr>
        </p:pic>
        <p:sp>
          <p:nvSpPr>
            <p:cNvPr id="7" name="Rettangolo 6"/>
            <p:cNvSpPr/>
            <p:nvPr/>
          </p:nvSpPr>
          <p:spPr bwMode="auto">
            <a:xfrm>
              <a:off x="819150" y="3022600"/>
              <a:ext cx="419735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653143" y="6139542"/>
              <a:ext cx="2699657" cy="338554"/>
            </a:xfrm>
            <a:prstGeom prst="rect">
              <a:avLst/>
            </a:prstGeom>
            <a:noFill/>
          </p:spPr>
          <p:txBody>
            <a:bodyPr wrap="square" rtlCol="0">
              <a:spAutoFit/>
            </a:bodyPr>
            <a:lstStyle/>
            <a:p>
              <a:r>
                <a:rPr lang="en-GB" sz="1600" dirty="0">
                  <a:solidFill>
                    <a:schemeClr val="tx1"/>
                  </a:solidFill>
                  <a:effectLst/>
                  <a:latin typeface="Calibri" panose="020F0502020204030204" pitchFamily="34" charset="0"/>
                  <a:cs typeface="Calibri" panose="020F0502020204030204" pitchFamily="34" charset="0"/>
                </a:rPr>
                <a:t>Shear-wave velocity (km/sec)</a:t>
              </a:r>
            </a:p>
          </p:txBody>
        </p:sp>
      </p:gr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2" name="CasellaDiTesto 31"/>
          <p:cNvSpPr txBox="1"/>
          <p:nvPr/>
        </p:nvSpPr>
        <p:spPr>
          <a:xfrm>
            <a:off x="5316444" y="3439886"/>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thin lithosphere beneath young oceanic basins.</a:t>
            </a:r>
          </a:p>
        </p:txBody>
      </p:sp>
      <p:sp>
        <p:nvSpPr>
          <p:cNvPr id="8" name="Figura a mano libera 7"/>
          <p:cNvSpPr/>
          <p:nvPr/>
        </p:nvSpPr>
        <p:spPr bwMode="auto">
          <a:xfrm>
            <a:off x="1504868" y="3022600"/>
            <a:ext cx="2451182" cy="3505200"/>
          </a:xfrm>
          <a:custGeom>
            <a:avLst/>
            <a:gdLst>
              <a:gd name="connsiteX0" fmla="*/ 362032 w 2451182"/>
              <a:gd name="connsiteY0" fmla="*/ 0 h 3505200"/>
              <a:gd name="connsiteX1" fmla="*/ 44532 w 2451182"/>
              <a:gd name="connsiteY1" fmla="*/ 450850 h 3505200"/>
              <a:gd name="connsiteX2" fmla="*/ 50882 w 2451182"/>
              <a:gd name="connsiteY2" fmla="*/ 844550 h 3505200"/>
              <a:gd name="connsiteX3" fmla="*/ 495382 w 2451182"/>
              <a:gd name="connsiteY3" fmla="*/ 1403350 h 3505200"/>
              <a:gd name="connsiteX4" fmla="*/ 1244682 w 2451182"/>
              <a:gd name="connsiteY4" fmla="*/ 2051050 h 3505200"/>
              <a:gd name="connsiteX5" fmla="*/ 1873332 w 2451182"/>
              <a:gd name="connsiteY5" fmla="*/ 2647950 h 3505200"/>
              <a:gd name="connsiteX6" fmla="*/ 2247982 w 2451182"/>
              <a:gd name="connsiteY6" fmla="*/ 3073400 h 3505200"/>
              <a:gd name="connsiteX7" fmla="*/ 2451182 w 2451182"/>
              <a:gd name="connsiteY7"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182" h="3505200">
                <a:moveTo>
                  <a:pt x="362032" y="0"/>
                </a:moveTo>
                <a:cubicBezTo>
                  <a:pt x="229211" y="155046"/>
                  <a:pt x="96390" y="310092"/>
                  <a:pt x="44532" y="450850"/>
                </a:cubicBezTo>
                <a:cubicBezTo>
                  <a:pt x="-7326" y="591608"/>
                  <a:pt x="-24260" y="685800"/>
                  <a:pt x="50882" y="844550"/>
                </a:cubicBezTo>
                <a:cubicBezTo>
                  <a:pt x="126024" y="1003300"/>
                  <a:pt x="296415" y="1202267"/>
                  <a:pt x="495382" y="1403350"/>
                </a:cubicBezTo>
                <a:cubicBezTo>
                  <a:pt x="694349" y="1604433"/>
                  <a:pt x="1015024" y="1843617"/>
                  <a:pt x="1244682" y="2051050"/>
                </a:cubicBezTo>
                <a:cubicBezTo>
                  <a:pt x="1474340" y="2258483"/>
                  <a:pt x="1706115" y="2477558"/>
                  <a:pt x="1873332" y="2647950"/>
                </a:cubicBezTo>
                <a:cubicBezTo>
                  <a:pt x="2040549" y="2818342"/>
                  <a:pt x="2151674" y="2930525"/>
                  <a:pt x="2247982" y="3073400"/>
                </a:cubicBezTo>
                <a:cubicBezTo>
                  <a:pt x="2344290" y="3216275"/>
                  <a:pt x="2397736" y="3360737"/>
                  <a:pt x="2451182" y="3505200"/>
                </a:cubicBezTo>
              </a:path>
            </a:pathLst>
          </a:custGeom>
          <a:noFill/>
          <a:ln w="28575" cap="flat" cmpd="sng" algn="ctr">
            <a:solidFill>
              <a:srgbClr val="F58039"/>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Figura a mano libera 8"/>
          <p:cNvSpPr/>
          <p:nvPr/>
        </p:nvSpPr>
        <p:spPr bwMode="auto">
          <a:xfrm>
            <a:off x="1647516" y="3022600"/>
            <a:ext cx="2530784" cy="3511550"/>
          </a:xfrm>
          <a:custGeom>
            <a:avLst/>
            <a:gdLst>
              <a:gd name="connsiteX0" fmla="*/ 168584 w 2530784"/>
              <a:gd name="connsiteY0" fmla="*/ 0 h 3511550"/>
              <a:gd name="connsiteX1" fmla="*/ 16184 w 2530784"/>
              <a:gd name="connsiteY1" fmla="*/ 393700 h 3511550"/>
              <a:gd name="connsiteX2" fmla="*/ 35234 w 2530784"/>
              <a:gd name="connsiteY2" fmla="*/ 787400 h 3511550"/>
              <a:gd name="connsiteX3" fmla="*/ 289234 w 2530784"/>
              <a:gd name="connsiteY3" fmla="*/ 1250950 h 3511550"/>
              <a:gd name="connsiteX4" fmla="*/ 886134 w 2530784"/>
              <a:gd name="connsiteY4" fmla="*/ 1828800 h 3511550"/>
              <a:gd name="connsiteX5" fmla="*/ 1552884 w 2530784"/>
              <a:gd name="connsiteY5" fmla="*/ 2330450 h 3511550"/>
              <a:gd name="connsiteX6" fmla="*/ 2276784 w 2530784"/>
              <a:gd name="connsiteY6" fmla="*/ 3035300 h 3511550"/>
              <a:gd name="connsiteX7" fmla="*/ 2416484 w 2530784"/>
              <a:gd name="connsiteY7" fmla="*/ 3263900 h 3511550"/>
              <a:gd name="connsiteX8" fmla="*/ 2530784 w 2530784"/>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784" h="3511550">
                <a:moveTo>
                  <a:pt x="168584" y="0"/>
                </a:moveTo>
                <a:cubicBezTo>
                  <a:pt x="103496" y="131233"/>
                  <a:pt x="38409" y="262467"/>
                  <a:pt x="16184" y="393700"/>
                </a:cubicBezTo>
                <a:cubicBezTo>
                  <a:pt x="-6041" y="524933"/>
                  <a:pt x="-10274" y="644525"/>
                  <a:pt x="35234" y="787400"/>
                </a:cubicBezTo>
                <a:cubicBezTo>
                  <a:pt x="80742" y="930275"/>
                  <a:pt x="147417" y="1077383"/>
                  <a:pt x="289234" y="1250950"/>
                </a:cubicBezTo>
                <a:cubicBezTo>
                  <a:pt x="431051" y="1424517"/>
                  <a:pt x="675526" y="1648883"/>
                  <a:pt x="886134" y="1828800"/>
                </a:cubicBezTo>
                <a:cubicBezTo>
                  <a:pt x="1096742" y="2008717"/>
                  <a:pt x="1321109" y="2129367"/>
                  <a:pt x="1552884" y="2330450"/>
                </a:cubicBezTo>
                <a:cubicBezTo>
                  <a:pt x="1784659" y="2531533"/>
                  <a:pt x="2132851" y="2879725"/>
                  <a:pt x="2276784" y="3035300"/>
                </a:cubicBezTo>
                <a:cubicBezTo>
                  <a:pt x="2420717" y="3190875"/>
                  <a:pt x="2374151" y="3184525"/>
                  <a:pt x="2416484" y="3263900"/>
                </a:cubicBezTo>
                <a:cubicBezTo>
                  <a:pt x="2458817" y="3343275"/>
                  <a:pt x="2494800" y="3427412"/>
                  <a:pt x="2530784" y="3511550"/>
                </a:cubicBezTo>
              </a:path>
            </a:pathLst>
          </a:custGeom>
          <a:noFill/>
          <a:ln w="28575" cap="flat" cmpd="sng" algn="ctr">
            <a:solidFill>
              <a:srgbClr val="004392"/>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igura a mano libera 9"/>
          <p:cNvSpPr/>
          <p:nvPr/>
        </p:nvSpPr>
        <p:spPr bwMode="auto">
          <a:xfrm>
            <a:off x="1878083" y="3016250"/>
            <a:ext cx="2154167" cy="3511550"/>
          </a:xfrm>
          <a:custGeom>
            <a:avLst/>
            <a:gdLst>
              <a:gd name="connsiteX0" fmla="*/ 153917 w 2154167"/>
              <a:gd name="connsiteY0" fmla="*/ 0 h 3511550"/>
              <a:gd name="connsiteX1" fmla="*/ 7867 w 2154167"/>
              <a:gd name="connsiteY1" fmla="*/ 406400 h 3511550"/>
              <a:gd name="connsiteX2" fmla="*/ 52317 w 2154167"/>
              <a:gd name="connsiteY2" fmla="*/ 869950 h 3511550"/>
              <a:gd name="connsiteX3" fmla="*/ 325367 w 2154167"/>
              <a:gd name="connsiteY3" fmla="*/ 1295400 h 3511550"/>
              <a:gd name="connsiteX4" fmla="*/ 776217 w 2154167"/>
              <a:gd name="connsiteY4" fmla="*/ 1822450 h 3511550"/>
              <a:gd name="connsiteX5" fmla="*/ 1360417 w 2154167"/>
              <a:gd name="connsiteY5" fmla="*/ 2393950 h 3511550"/>
              <a:gd name="connsiteX6" fmla="*/ 1773167 w 2154167"/>
              <a:gd name="connsiteY6" fmla="*/ 2825750 h 3511550"/>
              <a:gd name="connsiteX7" fmla="*/ 2071617 w 2154167"/>
              <a:gd name="connsiteY7" fmla="*/ 3282950 h 3511550"/>
              <a:gd name="connsiteX8" fmla="*/ 2154167 w 2154167"/>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67" h="3511550">
                <a:moveTo>
                  <a:pt x="153917" y="0"/>
                </a:moveTo>
                <a:cubicBezTo>
                  <a:pt x="89358" y="130704"/>
                  <a:pt x="24800" y="261408"/>
                  <a:pt x="7867" y="406400"/>
                </a:cubicBezTo>
                <a:cubicBezTo>
                  <a:pt x="-9066" y="551392"/>
                  <a:pt x="-600" y="721783"/>
                  <a:pt x="52317" y="869950"/>
                </a:cubicBezTo>
                <a:cubicBezTo>
                  <a:pt x="105234" y="1018117"/>
                  <a:pt x="204717" y="1136650"/>
                  <a:pt x="325367" y="1295400"/>
                </a:cubicBezTo>
                <a:cubicBezTo>
                  <a:pt x="446017" y="1454150"/>
                  <a:pt x="603709" y="1639358"/>
                  <a:pt x="776217" y="1822450"/>
                </a:cubicBezTo>
                <a:cubicBezTo>
                  <a:pt x="948725" y="2005542"/>
                  <a:pt x="1194259" y="2226733"/>
                  <a:pt x="1360417" y="2393950"/>
                </a:cubicBezTo>
                <a:cubicBezTo>
                  <a:pt x="1526575" y="2561167"/>
                  <a:pt x="1654634" y="2677583"/>
                  <a:pt x="1773167" y="2825750"/>
                </a:cubicBezTo>
                <a:cubicBezTo>
                  <a:pt x="1891700" y="2973917"/>
                  <a:pt x="2008117" y="3168650"/>
                  <a:pt x="2071617" y="3282950"/>
                </a:cubicBezTo>
                <a:cubicBezTo>
                  <a:pt x="2135117" y="3397250"/>
                  <a:pt x="2144642" y="3454400"/>
                  <a:pt x="2154167" y="3511550"/>
                </a:cubicBezTo>
              </a:path>
            </a:pathLst>
          </a:custGeom>
          <a:noFill/>
          <a:ln w="28575" cap="flat" cmpd="sng" algn="ctr">
            <a:solidFill>
              <a:srgbClr val="20AFCE"/>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Figura a mano libera 10"/>
          <p:cNvSpPr/>
          <p:nvPr/>
        </p:nvSpPr>
        <p:spPr bwMode="auto">
          <a:xfrm>
            <a:off x="2252639" y="3022600"/>
            <a:ext cx="1792311" cy="3511550"/>
          </a:xfrm>
          <a:custGeom>
            <a:avLst/>
            <a:gdLst>
              <a:gd name="connsiteX0" fmla="*/ 96861 w 1792311"/>
              <a:gd name="connsiteY0" fmla="*/ 0 h 3511550"/>
              <a:gd name="connsiteX1" fmla="*/ 1611 w 1792311"/>
              <a:gd name="connsiteY1" fmla="*/ 577850 h 3511550"/>
              <a:gd name="connsiteX2" fmla="*/ 166711 w 1792311"/>
              <a:gd name="connsiteY2" fmla="*/ 1200150 h 3511550"/>
              <a:gd name="connsiteX3" fmla="*/ 554061 w 1792311"/>
              <a:gd name="connsiteY3" fmla="*/ 1885950 h 3511550"/>
              <a:gd name="connsiteX4" fmla="*/ 1017611 w 1792311"/>
              <a:gd name="connsiteY4" fmla="*/ 2425700 h 3511550"/>
              <a:gd name="connsiteX5" fmla="*/ 1385911 w 1792311"/>
              <a:gd name="connsiteY5" fmla="*/ 2787650 h 3511550"/>
              <a:gd name="connsiteX6" fmla="*/ 1658961 w 1792311"/>
              <a:gd name="connsiteY6" fmla="*/ 3225800 h 3511550"/>
              <a:gd name="connsiteX7" fmla="*/ 1792311 w 1792311"/>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311" h="3511550">
                <a:moveTo>
                  <a:pt x="96861" y="0"/>
                </a:moveTo>
                <a:cubicBezTo>
                  <a:pt x="43415" y="188912"/>
                  <a:pt x="-10031" y="377825"/>
                  <a:pt x="1611" y="577850"/>
                </a:cubicBezTo>
                <a:cubicBezTo>
                  <a:pt x="13253" y="777875"/>
                  <a:pt x="74636" y="982133"/>
                  <a:pt x="166711" y="1200150"/>
                </a:cubicBezTo>
                <a:cubicBezTo>
                  <a:pt x="258786" y="1418167"/>
                  <a:pt x="412244" y="1681692"/>
                  <a:pt x="554061" y="1885950"/>
                </a:cubicBezTo>
                <a:cubicBezTo>
                  <a:pt x="695878" y="2090208"/>
                  <a:pt x="878969" y="2275417"/>
                  <a:pt x="1017611" y="2425700"/>
                </a:cubicBezTo>
                <a:cubicBezTo>
                  <a:pt x="1156253" y="2575983"/>
                  <a:pt x="1279019" y="2654300"/>
                  <a:pt x="1385911" y="2787650"/>
                </a:cubicBezTo>
                <a:cubicBezTo>
                  <a:pt x="1492803" y="2921000"/>
                  <a:pt x="1591228" y="3105150"/>
                  <a:pt x="1658961" y="3225800"/>
                </a:cubicBezTo>
                <a:cubicBezTo>
                  <a:pt x="1726694" y="3346450"/>
                  <a:pt x="1759502" y="3429000"/>
                  <a:pt x="1792311" y="351155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Figura a mano libera 2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Figura a mano libera 32"/>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2002971" y="151516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7" name="CasellaDiTesto 36"/>
          <p:cNvSpPr txBox="1"/>
          <p:nvPr/>
        </p:nvSpPr>
        <p:spPr>
          <a:xfrm>
            <a:off x="1363040" y="3848326"/>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8" name="CasellaDiTesto 37"/>
          <p:cNvSpPr txBox="1"/>
          <p:nvPr/>
        </p:nvSpPr>
        <p:spPr>
          <a:xfrm>
            <a:off x="3733338" y="132059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39" name="CasellaDiTesto 38"/>
          <p:cNvSpPr txBox="1"/>
          <p:nvPr/>
        </p:nvSpPr>
        <p:spPr>
          <a:xfrm>
            <a:off x="1591050" y="34684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40" name="CasellaDiTesto 39"/>
          <p:cNvSpPr txBox="1"/>
          <p:nvPr/>
        </p:nvSpPr>
        <p:spPr>
          <a:xfrm>
            <a:off x="5316444" y="2471305"/>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41" name="CasellaDiTesto 40"/>
          <p:cNvSpPr txBox="1"/>
          <p:nvPr/>
        </p:nvSpPr>
        <p:spPr>
          <a:xfrm>
            <a:off x="1847733" y="314457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42" name="CasellaDiTesto 41"/>
          <p:cNvSpPr txBox="1"/>
          <p:nvPr/>
        </p:nvSpPr>
        <p:spPr>
          <a:xfrm>
            <a:off x="4524738" y="142128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3" name="CasellaDiTesto 42"/>
          <p:cNvSpPr txBox="1"/>
          <p:nvPr/>
        </p:nvSpPr>
        <p:spPr>
          <a:xfrm>
            <a:off x="2658222" y="348816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4" name="CasellaDiTesto 43"/>
          <p:cNvSpPr txBox="1"/>
          <p:nvPr/>
        </p:nvSpPr>
        <p:spPr>
          <a:xfrm>
            <a:off x="3276099" y="204913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5" name="CasellaDiTesto 44"/>
          <p:cNvSpPr txBox="1"/>
          <p:nvPr/>
        </p:nvSpPr>
        <p:spPr>
          <a:xfrm>
            <a:off x="2990850" y="36551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6" name="CasellaDiTesto 45"/>
          <p:cNvSpPr txBox="1"/>
          <p:nvPr/>
        </p:nvSpPr>
        <p:spPr>
          <a:xfrm>
            <a:off x="5653456" y="803966"/>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7" name="CasellaDiTesto 46"/>
          <p:cNvSpPr txBox="1"/>
          <p:nvPr/>
        </p:nvSpPr>
        <p:spPr>
          <a:xfrm>
            <a:off x="3290037" y="3622824"/>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8" name="CasellaDiTesto 47"/>
          <p:cNvSpPr txBox="1"/>
          <p:nvPr/>
        </p:nvSpPr>
        <p:spPr>
          <a:xfrm>
            <a:off x="6162302" y="226525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49" name="CasellaDiTesto 48"/>
          <p:cNvSpPr txBox="1"/>
          <p:nvPr/>
        </p:nvSpPr>
        <p:spPr>
          <a:xfrm>
            <a:off x="3440009" y="3213219"/>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50" name="CasellaDiTesto 49"/>
          <p:cNvSpPr txBox="1"/>
          <p:nvPr/>
        </p:nvSpPr>
        <p:spPr>
          <a:xfrm>
            <a:off x="3019750" y="775150"/>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1" name="CasellaDiTesto 50"/>
          <p:cNvSpPr txBox="1"/>
          <p:nvPr/>
        </p:nvSpPr>
        <p:spPr>
          <a:xfrm>
            <a:off x="3668019" y="295548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2" name="CasellaDiTesto 51"/>
          <p:cNvSpPr txBox="1"/>
          <p:nvPr/>
        </p:nvSpPr>
        <p:spPr>
          <a:xfrm>
            <a:off x="944064" y="4956199"/>
            <a:ext cx="1351522" cy="430887"/>
          </a:xfrm>
          <a:prstGeom prst="rect">
            <a:avLst/>
          </a:prstGeom>
          <a:noFill/>
        </p:spPr>
        <p:txBody>
          <a:bodyPr wrap="square" rtlCol="0">
            <a:spAutoFit/>
          </a:bodyPr>
          <a:lstStyle/>
          <a:p>
            <a:pPr algn="ctr"/>
            <a:r>
              <a:rPr lang="en-GB" sz="2200" dirty="0">
                <a:solidFill>
                  <a:srgbClr val="FF0000"/>
                </a:solidFill>
                <a:effectLst/>
                <a:latin typeface="Calibri" panose="020F0502020204030204" pitchFamily="34" charset="0"/>
                <a:cs typeface="Calibri" panose="020F0502020204030204" pitchFamily="34" charset="0"/>
              </a:rPr>
              <a:t>Average</a:t>
            </a:r>
          </a:p>
        </p:txBody>
      </p:sp>
      <p:sp>
        <p:nvSpPr>
          <p:cNvPr id="53" name="Figura a mano libera 52"/>
          <p:cNvSpPr/>
          <p:nvPr/>
        </p:nvSpPr>
        <p:spPr bwMode="auto">
          <a:xfrm>
            <a:off x="1628775" y="4457700"/>
            <a:ext cx="847725" cy="581025"/>
          </a:xfrm>
          <a:custGeom>
            <a:avLst/>
            <a:gdLst>
              <a:gd name="connsiteX0" fmla="*/ 0 w 847725"/>
              <a:gd name="connsiteY0" fmla="*/ 581025 h 581025"/>
              <a:gd name="connsiteX1" fmla="*/ 333375 w 847725"/>
              <a:gd name="connsiteY1" fmla="*/ 209550 h 581025"/>
              <a:gd name="connsiteX2" fmla="*/ 581025 w 847725"/>
              <a:gd name="connsiteY2" fmla="*/ 247650 h 581025"/>
              <a:gd name="connsiteX3" fmla="*/ 847725 w 847725"/>
              <a:gd name="connsiteY3" fmla="*/ 0 h 581025"/>
            </a:gdLst>
            <a:ahLst/>
            <a:cxnLst>
              <a:cxn ang="0">
                <a:pos x="connsiteX0" y="connsiteY0"/>
              </a:cxn>
              <a:cxn ang="0">
                <a:pos x="connsiteX1" y="connsiteY1"/>
              </a:cxn>
              <a:cxn ang="0">
                <a:pos x="connsiteX2" y="connsiteY2"/>
              </a:cxn>
              <a:cxn ang="0">
                <a:pos x="connsiteX3" y="connsiteY3"/>
              </a:cxn>
            </a:cxnLst>
            <a:rect l="l" t="t" r="r" b="b"/>
            <a:pathLst>
              <a:path w="847725" h="581025">
                <a:moveTo>
                  <a:pt x="0" y="581025"/>
                </a:moveTo>
                <a:cubicBezTo>
                  <a:pt x="118269" y="423068"/>
                  <a:pt x="236538" y="265112"/>
                  <a:pt x="333375" y="209550"/>
                </a:cubicBezTo>
                <a:cubicBezTo>
                  <a:pt x="430212" y="153988"/>
                  <a:pt x="495300" y="282575"/>
                  <a:pt x="581025" y="247650"/>
                </a:cubicBezTo>
                <a:cubicBezTo>
                  <a:pt x="666750" y="212725"/>
                  <a:pt x="757237" y="106362"/>
                  <a:pt x="847725" y="0"/>
                </a:cubicBezTo>
              </a:path>
            </a:pathLst>
          </a:custGeom>
          <a:noFill/>
          <a:ln w="9525"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CasellaDiTesto 53"/>
          <p:cNvSpPr txBox="1"/>
          <p:nvPr/>
        </p:nvSpPr>
        <p:spPr>
          <a:xfrm>
            <a:off x="5316444" y="4183631"/>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100-200 km depth range.</a:t>
            </a:r>
          </a:p>
        </p:txBody>
      </p:sp>
      <p:sp>
        <p:nvSpPr>
          <p:cNvPr id="55" name="CasellaDiTesto 54"/>
          <p:cNvSpPr txBox="1"/>
          <p:nvPr/>
        </p:nvSpPr>
        <p:spPr>
          <a:xfrm>
            <a:off x="5316444" y="5171642"/>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thick lithosphere beneath continents.</a:t>
            </a:r>
          </a:p>
        </p:txBody>
      </p:sp>
      <p:sp>
        <p:nvSpPr>
          <p:cNvPr id="57" name="CasellaDiTesto 56"/>
          <p:cNvSpPr txBox="1"/>
          <p:nvPr/>
        </p:nvSpPr>
        <p:spPr>
          <a:xfrm>
            <a:off x="5316444" y="5877513"/>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200-350 km depth range.</a:t>
            </a:r>
          </a:p>
        </p:txBody>
      </p:sp>
      <p:sp>
        <p:nvSpPr>
          <p:cNvPr id="56" name="CasellaDiTesto 55"/>
          <p:cNvSpPr txBox="1"/>
          <p:nvPr/>
        </p:nvSpPr>
        <p:spPr>
          <a:xfrm>
            <a:off x="6716486" y="580371"/>
            <a:ext cx="2441685" cy="523220"/>
          </a:xfrm>
          <a:prstGeom prst="rect">
            <a:avLst/>
          </a:prstGeom>
          <a:noFill/>
        </p:spPr>
        <p:txBody>
          <a:bodyPr wrap="square">
            <a:spAutoFit/>
          </a:bodyPr>
          <a:lstStyle/>
          <a:p>
            <a:pPr>
              <a:defRPr/>
            </a:pPr>
            <a:r>
              <a:rPr lang="en-GB" sz="1400" dirty="0">
                <a:solidFill>
                  <a:schemeClr val="bg1"/>
                </a:solidFill>
                <a:latin typeface="Calibri" pitchFamily="34" charset="0"/>
              </a:rPr>
              <a:t>Fisher et al., 2010 (</a:t>
            </a:r>
            <a:r>
              <a:rPr lang="en-GB" sz="1400" dirty="0" err="1">
                <a:solidFill>
                  <a:schemeClr val="bg1"/>
                </a:solidFill>
                <a:latin typeface="Calibri" pitchFamily="34" charset="0"/>
              </a:rPr>
              <a:t>Annu</a:t>
            </a:r>
            <a:r>
              <a:rPr lang="en-GB" sz="1400" dirty="0">
                <a:solidFill>
                  <a:schemeClr val="bg1"/>
                </a:solidFill>
                <a:latin typeface="Calibri" pitchFamily="34" charset="0"/>
              </a:rPr>
              <a:t>. Rev. Earth Planet. Sci., 38, 549-573)</a:t>
            </a:r>
          </a:p>
        </p:txBody>
      </p:sp>
    </p:spTree>
    <p:extLst>
      <p:ext uri="{BB962C8B-B14F-4D97-AF65-F5344CB8AC3E}">
        <p14:creationId xmlns:p14="http://schemas.microsoft.com/office/powerpoint/2010/main" val="382327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000"/>
                                        <p:tgtEl>
                                          <p:spTgt spid="11"/>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1500"/>
                                        <p:tgtEl>
                                          <p:spTgt spid="8"/>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1500"/>
                                        <p:tgtEl>
                                          <p:spTgt spid="9"/>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up)">
                                      <p:cBhvr>
                                        <p:cTn id="62" dur="1500"/>
                                        <p:tgtEl>
                                          <p:spTgt spid="10"/>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up)">
                                      <p:cBhvr>
                                        <p:cTn id="86" dur="1500"/>
                                        <p:tgtEl>
                                          <p:spTgt spid="16"/>
                                        </p:tgtEl>
                                      </p:cBhvr>
                                    </p:animEffect>
                                  </p:childTnLst>
                                </p:cTn>
                              </p:par>
                            </p:childTnLst>
                          </p:cTn>
                        </p:par>
                        <p:par>
                          <p:cTn id="87" fill="hold">
                            <p:stCondLst>
                              <p:cond delay="1500"/>
                            </p:stCondLst>
                            <p:childTnLst>
                              <p:par>
                                <p:cTn id="88" presetID="10" presetClass="entr" presetSubtype="0" fill="hold" grpId="0" nodeType="after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up)">
                                      <p:cBhvr>
                                        <p:cTn id="100" dur="1500"/>
                                        <p:tgtEl>
                                          <p:spTgt spid="19"/>
                                        </p:tgtEl>
                                      </p:cBhvr>
                                    </p:animEffect>
                                  </p:childTnLst>
                                </p:cTn>
                              </p:par>
                            </p:childTnLst>
                          </p:cTn>
                        </p:par>
                        <p:par>
                          <p:cTn id="101" fill="hold">
                            <p:stCondLst>
                              <p:cond delay="1500"/>
                            </p:stCondLst>
                            <p:childTnLst>
                              <p:par>
                                <p:cTn id="102" presetID="10" presetClass="entr" presetSubtype="0" fill="hold" grpId="0" nodeType="after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up)">
                                      <p:cBhvr>
                                        <p:cTn id="114" dur="1500"/>
                                        <p:tgtEl>
                                          <p:spTgt spid="23"/>
                                        </p:tgtEl>
                                      </p:cBhvr>
                                    </p:animEffect>
                                  </p:childTnLst>
                                </p:cTn>
                              </p:par>
                            </p:childTnLst>
                          </p:cTn>
                        </p:par>
                        <p:par>
                          <p:cTn id="115" fill="hold">
                            <p:stCondLst>
                              <p:cond delay="1500"/>
                            </p:stCondLst>
                            <p:childTnLst>
                              <p:par>
                                <p:cTn id="116" presetID="10" presetClass="entr" presetSubtype="0" fill="hold" grpId="0" nodeType="after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500"/>
                                        <p:tgtEl>
                                          <p:spTgt spid="4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fade">
                                      <p:cBhvr>
                                        <p:cTn id="123" dur="500"/>
                                        <p:tgtEl>
                                          <p:spTgt spid="48"/>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up)">
                                      <p:cBhvr>
                                        <p:cTn id="128" dur="1500"/>
                                        <p:tgtEl>
                                          <p:spTgt spid="33"/>
                                        </p:tgtEl>
                                      </p:cBhvr>
                                    </p:animEffect>
                                  </p:childTnLst>
                                </p:cTn>
                              </p:par>
                            </p:childTnLst>
                          </p:cTn>
                        </p:par>
                        <p:par>
                          <p:cTn id="129" fill="hold">
                            <p:stCondLst>
                              <p:cond delay="1500"/>
                            </p:stCondLst>
                            <p:childTnLst>
                              <p:par>
                                <p:cTn id="130" presetID="10" presetClass="entr" presetSubtype="0" fill="hold" grpId="0" nodeType="after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500"/>
                                        <p:tgtEl>
                                          <p:spTgt spid="4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34"/>
                                        </p:tgtEl>
                                        <p:attrNameLst>
                                          <p:attrName>style.visibility</p:attrName>
                                        </p:attrNameLst>
                                      </p:cBhvr>
                                      <p:to>
                                        <p:strVal val="visible"/>
                                      </p:to>
                                    </p:set>
                                    <p:animEffect transition="in" filter="wipe(up)">
                                      <p:cBhvr>
                                        <p:cTn id="142" dur="1500"/>
                                        <p:tgtEl>
                                          <p:spTgt spid="34"/>
                                        </p:tgtEl>
                                      </p:cBhvr>
                                    </p:animEffect>
                                  </p:childTnLst>
                                </p:cTn>
                              </p:par>
                            </p:childTnLst>
                          </p:cTn>
                        </p:par>
                        <p:par>
                          <p:cTn id="143" fill="hold">
                            <p:stCondLst>
                              <p:cond delay="1500"/>
                            </p:stCondLst>
                            <p:childTnLst>
                              <p:par>
                                <p:cTn id="144" presetID="10" presetClass="entr" presetSubtype="0" fill="hold" grpId="0" nodeType="afterEffect">
                                  <p:stCondLst>
                                    <p:cond delay="0"/>
                                  </p:stCondLst>
                                  <p:childTnLst>
                                    <p:set>
                                      <p:cBhvr>
                                        <p:cTn id="145" dur="1" fill="hold">
                                          <p:stCondLst>
                                            <p:cond delay="0"/>
                                          </p:stCondLst>
                                        </p:cTn>
                                        <p:tgtEl>
                                          <p:spTgt spid="51"/>
                                        </p:tgtEl>
                                        <p:attrNameLst>
                                          <p:attrName>style.visibility</p:attrName>
                                        </p:attrNameLst>
                                      </p:cBhvr>
                                      <p:to>
                                        <p:strVal val="visible"/>
                                      </p:to>
                                    </p:set>
                                    <p:animEffect transition="in" filter="fade">
                                      <p:cBhvr>
                                        <p:cTn id="146" dur="500"/>
                                        <p:tgtEl>
                                          <p:spTgt spid="51"/>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5"/>
                                        </p:tgtEl>
                                        <p:attrNameLst>
                                          <p:attrName>style.visibility</p:attrName>
                                        </p:attrNameLst>
                                      </p:cBhvr>
                                      <p:to>
                                        <p:strVal val="visible"/>
                                      </p:to>
                                    </p:set>
                                    <p:animEffect transition="in" filter="fade">
                                      <p:cBhvr>
                                        <p:cTn id="151" dur="500"/>
                                        <p:tgtEl>
                                          <p:spTgt spid="5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7"/>
                                        </p:tgtEl>
                                        <p:attrNameLst>
                                          <p:attrName>style.visibility</p:attrName>
                                        </p:attrNameLst>
                                      </p:cBhvr>
                                      <p:to>
                                        <p:strVal val="visible"/>
                                      </p:to>
                                    </p:set>
                                    <p:animEffect transition="in" filter="fade">
                                      <p:cBhvr>
                                        <p:cTn id="15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 grpId="0" animBg="1"/>
      <p:bldP spid="9" grpId="0" animBg="1"/>
      <p:bldP spid="10" grpId="0" animBg="1"/>
      <p:bldP spid="11" grpId="0" animBg="1"/>
      <p:bldP spid="16" grpId="0" animBg="1"/>
      <p:bldP spid="19" grpId="0" animBg="1"/>
      <p:bldP spid="23" grpId="0" animBg="1"/>
      <p:bldP spid="33" grpId="0" animBg="1"/>
      <p:bldP spid="34" grpId="0" animBg="1"/>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animBg="1"/>
      <p:bldP spid="54" grpId="0"/>
      <p:bldP spid="55" grpId="0"/>
      <p:bldP spid="5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l="2292" t="2140" r="2084" b="3669"/>
          <a:stretch/>
        </p:blipFill>
        <p:spPr>
          <a:xfrm>
            <a:off x="1496502" y="435428"/>
            <a:ext cx="5944166" cy="3004458"/>
          </a:xfrm>
          <a:prstGeom prst="rect">
            <a:avLst/>
          </a:prstGeom>
        </p:spPr>
      </p:pic>
      <p:grpSp>
        <p:nvGrpSpPr>
          <p:cNvPr id="35" name="Gruppo 34"/>
          <p:cNvGrpSpPr/>
          <p:nvPr/>
        </p:nvGrpSpPr>
        <p:grpSpPr>
          <a:xfrm>
            <a:off x="0" y="2937794"/>
            <a:ext cx="5316444" cy="3920206"/>
            <a:chOff x="0" y="2937794"/>
            <a:chExt cx="5316444" cy="3920206"/>
          </a:xfrm>
        </p:grpSpPr>
        <p:pic>
          <p:nvPicPr>
            <p:cNvPr id="4" name="Immagine 3"/>
            <p:cNvPicPr>
              <a:picLocks noChangeAspect="1"/>
            </p:cNvPicPr>
            <p:nvPr/>
          </p:nvPicPr>
          <p:blipFill>
            <a:blip r:embed="rId4" cstate="print"/>
            <a:stretch>
              <a:fillRect/>
            </a:stretch>
          </p:blipFill>
          <p:spPr>
            <a:xfrm>
              <a:off x="0" y="2937794"/>
              <a:ext cx="5316444" cy="3920206"/>
            </a:xfrm>
            <a:prstGeom prst="rect">
              <a:avLst/>
            </a:prstGeom>
            <a:effectLst>
              <a:outerShdw blurRad="50800" dist="76200" dir="18900000" algn="bl" rotWithShape="0">
                <a:prstClr val="black">
                  <a:alpha val="40000"/>
                </a:prstClr>
              </a:outerShdw>
            </a:effectLst>
          </p:spPr>
        </p:pic>
        <p:sp>
          <p:nvSpPr>
            <p:cNvPr id="7" name="Rettangolo 6"/>
            <p:cNvSpPr/>
            <p:nvPr/>
          </p:nvSpPr>
          <p:spPr bwMode="auto">
            <a:xfrm>
              <a:off x="819150" y="3022600"/>
              <a:ext cx="419735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2" name="CasellaDiTesto 31"/>
          <p:cNvSpPr txBox="1"/>
          <p:nvPr/>
        </p:nvSpPr>
        <p:spPr>
          <a:xfrm>
            <a:off x="5316444" y="3439886"/>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thin lithosphere beneath young oceanic basins.</a:t>
            </a:r>
          </a:p>
        </p:txBody>
      </p:sp>
      <p:sp>
        <p:nvSpPr>
          <p:cNvPr id="11" name="Figura a mano libera 10"/>
          <p:cNvSpPr/>
          <p:nvPr/>
        </p:nvSpPr>
        <p:spPr bwMode="auto">
          <a:xfrm>
            <a:off x="2252639" y="3022600"/>
            <a:ext cx="1792311" cy="3511550"/>
          </a:xfrm>
          <a:custGeom>
            <a:avLst/>
            <a:gdLst>
              <a:gd name="connsiteX0" fmla="*/ 96861 w 1792311"/>
              <a:gd name="connsiteY0" fmla="*/ 0 h 3511550"/>
              <a:gd name="connsiteX1" fmla="*/ 1611 w 1792311"/>
              <a:gd name="connsiteY1" fmla="*/ 577850 h 3511550"/>
              <a:gd name="connsiteX2" fmla="*/ 166711 w 1792311"/>
              <a:gd name="connsiteY2" fmla="*/ 1200150 h 3511550"/>
              <a:gd name="connsiteX3" fmla="*/ 554061 w 1792311"/>
              <a:gd name="connsiteY3" fmla="*/ 1885950 h 3511550"/>
              <a:gd name="connsiteX4" fmla="*/ 1017611 w 1792311"/>
              <a:gd name="connsiteY4" fmla="*/ 2425700 h 3511550"/>
              <a:gd name="connsiteX5" fmla="*/ 1385911 w 1792311"/>
              <a:gd name="connsiteY5" fmla="*/ 2787650 h 3511550"/>
              <a:gd name="connsiteX6" fmla="*/ 1658961 w 1792311"/>
              <a:gd name="connsiteY6" fmla="*/ 3225800 h 3511550"/>
              <a:gd name="connsiteX7" fmla="*/ 1792311 w 1792311"/>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311" h="3511550">
                <a:moveTo>
                  <a:pt x="96861" y="0"/>
                </a:moveTo>
                <a:cubicBezTo>
                  <a:pt x="43415" y="188912"/>
                  <a:pt x="-10031" y="377825"/>
                  <a:pt x="1611" y="577850"/>
                </a:cubicBezTo>
                <a:cubicBezTo>
                  <a:pt x="13253" y="777875"/>
                  <a:pt x="74636" y="982133"/>
                  <a:pt x="166711" y="1200150"/>
                </a:cubicBezTo>
                <a:cubicBezTo>
                  <a:pt x="258786" y="1418167"/>
                  <a:pt x="412244" y="1681692"/>
                  <a:pt x="554061" y="1885950"/>
                </a:cubicBezTo>
                <a:cubicBezTo>
                  <a:pt x="695878" y="2090208"/>
                  <a:pt x="878969" y="2275417"/>
                  <a:pt x="1017611" y="2425700"/>
                </a:cubicBezTo>
                <a:cubicBezTo>
                  <a:pt x="1156253" y="2575983"/>
                  <a:pt x="1279019" y="2654300"/>
                  <a:pt x="1385911" y="2787650"/>
                </a:cubicBezTo>
                <a:cubicBezTo>
                  <a:pt x="1492803" y="2921000"/>
                  <a:pt x="1591228" y="3105150"/>
                  <a:pt x="1658961" y="3225800"/>
                </a:cubicBezTo>
                <a:cubicBezTo>
                  <a:pt x="1726694" y="3346450"/>
                  <a:pt x="1759502" y="3429000"/>
                  <a:pt x="1792311" y="351155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Figura a mano libera 2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Figura a mano libera 32"/>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2002971" y="151516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8" name="CasellaDiTesto 37"/>
          <p:cNvSpPr txBox="1"/>
          <p:nvPr/>
        </p:nvSpPr>
        <p:spPr>
          <a:xfrm>
            <a:off x="3733338" y="132059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40" name="CasellaDiTesto 39"/>
          <p:cNvSpPr txBox="1"/>
          <p:nvPr/>
        </p:nvSpPr>
        <p:spPr>
          <a:xfrm>
            <a:off x="5316444" y="2471305"/>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42" name="CasellaDiTesto 41"/>
          <p:cNvSpPr txBox="1"/>
          <p:nvPr/>
        </p:nvSpPr>
        <p:spPr>
          <a:xfrm>
            <a:off x="4524738" y="142128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3" name="CasellaDiTesto 42"/>
          <p:cNvSpPr txBox="1"/>
          <p:nvPr/>
        </p:nvSpPr>
        <p:spPr>
          <a:xfrm>
            <a:off x="2658222" y="348816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4" name="CasellaDiTesto 43"/>
          <p:cNvSpPr txBox="1"/>
          <p:nvPr/>
        </p:nvSpPr>
        <p:spPr>
          <a:xfrm>
            <a:off x="3276099" y="204913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5" name="CasellaDiTesto 44"/>
          <p:cNvSpPr txBox="1"/>
          <p:nvPr/>
        </p:nvSpPr>
        <p:spPr>
          <a:xfrm>
            <a:off x="2990850" y="36551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6" name="CasellaDiTesto 45"/>
          <p:cNvSpPr txBox="1"/>
          <p:nvPr/>
        </p:nvSpPr>
        <p:spPr>
          <a:xfrm>
            <a:off x="5653456" y="803966"/>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7" name="CasellaDiTesto 46"/>
          <p:cNvSpPr txBox="1"/>
          <p:nvPr/>
        </p:nvSpPr>
        <p:spPr>
          <a:xfrm>
            <a:off x="3290037" y="3622824"/>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8" name="CasellaDiTesto 47"/>
          <p:cNvSpPr txBox="1"/>
          <p:nvPr/>
        </p:nvSpPr>
        <p:spPr>
          <a:xfrm>
            <a:off x="6162302" y="226525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49" name="CasellaDiTesto 48"/>
          <p:cNvSpPr txBox="1"/>
          <p:nvPr/>
        </p:nvSpPr>
        <p:spPr>
          <a:xfrm>
            <a:off x="3440009" y="3213219"/>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50" name="CasellaDiTesto 49"/>
          <p:cNvSpPr txBox="1"/>
          <p:nvPr/>
        </p:nvSpPr>
        <p:spPr>
          <a:xfrm>
            <a:off x="3019750" y="775150"/>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1" name="CasellaDiTesto 50"/>
          <p:cNvSpPr txBox="1"/>
          <p:nvPr/>
        </p:nvSpPr>
        <p:spPr>
          <a:xfrm>
            <a:off x="3668019" y="295548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2" name="CasellaDiTesto 51"/>
          <p:cNvSpPr txBox="1"/>
          <p:nvPr/>
        </p:nvSpPr>
        <p:spPr>
          <a:xfrm>
            <a:off x="944064" y="4956199"/>
            <a:ext cx="1351522" cy="430887"/>
          </a:xfrm>
          <a:prstGeom prst="rect">
            <a:avLst/>
          </a:prstGeom>
          <a:noFill/>
        </p:spPr>
        <p:txBody>
          <a:bodyPr wrap="square" rtlCol="0">
            <a:spAutoFit/>
          </a:bodyPr>
          <a:lstStyle/>
          <a:p>
            <a:pPr algn="ctr"/>
            <a:r>
              <a:rPr lang="en-GB" sz="2200" dirty="0">
                <a:solidFill>
                  <a:srgbClr val="FF0000"/>
                </a:solidFill>
                <a:effectLst/>
                <a:latin typeface="Calibri" panose="020F0502020204030204" pitchFamily="34" charset="0"/>
                <a:cs typeface="Calibri" panose="020F0502020204030204" pitchFamily="34" charset="0"/>
              </a:rPr>
              <a:t>Average</a:t>
            </a:r>
          </a:p>
        </p:txBody>
      </p:sp>
      <p:sp>
        <p:nvSpPr>
          <p:cNvPr id="53" name="Figura a mano libera 52"/>
          <p:cNvSpPr/>
          <p:nvPr/>
        </p:nvSpPr>
        <p:spPr bwMode="auto">
          <a:xfrm>
            <a:off x="1628775" y="4457700"/>
            <a:ext cx="847725" cy="581025"/>
          </a:xfrm>
          <a:custGeom>
            <a:avLst/>
            <a:gdLst>
              <a:gd name="connsiteX0" fmla="*/ 0 w 847725"/>
              <a:gd name="connsiteY0" fmla="*/ 581025 h 581025"/>
              <a:gd name="connsiteX1" fmla="*/ 333375 w 847725"/>
              <a:gd name="connsiteY1" fmla="*/ 209550 h 581025"/>
              <a:gd name="connsiteX2" fmla="*/ 581025 w 847725"/>
              <a:gd name="connsiteY2" fmla="*/ 247650 h 581025"/>
              <a:gd name="connsiteX3" fmla="*/ 847725 w 847725"/>
              <a:gd name="connsiteY3" fmla="*/ 0 h 581025"/>
            </a:gdLst>
            <a:ahLst/>
            <a:cxnLst>
              <a:cxn ang="0">
                <a:pos x="connsiteX0" y="connsiteY0"/>
              </a:cxn>
              <a:cxn ang="0">
                <a:pos x="connsiteX1" y="connsiteY1"/>
              </a:cxn>
              <a:cxn ang="0">
                <a:pos x="connsiteX2" y="connsiteY2"/>
              </a:cxn>
              <a:cxn ang="0">
                <a:pos x="connsiteX3" y="connsiteY3"/>
              </a:cxn>
            </a:cxnLst>
            <a:rect l="l" t="t" r="r" b="b"/>
            <a:pathLst>
              <a:path w="847725" h="581025">
                <a:moveTo>
                  <a:pt x="0" y="581025"/>
                </a:moveTo>
                <a:cubicBezTo>
                  <a:pt x="118269" y="423068"/>
                  <a:pt x="236538" y="265112"/>
                  <a:pt x="333375" y="209550"/>
                </a:cubicBezTo>
                <a:cubicBezTo>
                  <a:pt x="430212" y="153988"/>
                  <a:pt x="495300" y="282575"/>
                  <a:pt x="581025" y="247650"/>
                </a:cubicBezTo>
                <a:cubicBezTo>
                  <a:pt x="666750" y="212725"/>
                  <a:pt x="757237" y="106362"/>
                  <a:pt x="847725" y="0"/>
                </a:cubicBezTo>
              </a:path>
            </a:pathLst>
          </a:custGeom>
          <a:noFill/>
          <a:ln w="9525"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CasellaDiTesto 53"/>
          <p:cNvSpPr txBox="1"/>
          <p:nvPr/>
        </p:nvSpPr>
        <p:spPr>
          <a:xfrm>
            <a:off x="5316444" y="4183631"/>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100-200 km depth range.</a:t>
            </a:r>
          </a:p>
        </p:txBody>
      </p:sp>
      <p:sp>
        <p:nvSpPr>
          <p:cNvPr id="55" name="CasellaDiTesto 54"/>
          <p:cNvSpPr txBox="1"/>
          <p:nvPr/>
        </p:nvSpPr>
        <p:spPr>
          <a:xfrm>
            <a:off x="5316444" y="5171642"/>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thick lithosphere beneath continents.</a:t>
            </a:r>
          </a:p>
        </p:txBody>
      </p:sp>
      <p:sp>
        <p:nvSpPr>
          <p:cNvPr id="57" name="CasellaDiTesto 56"/>
          <p:cNvSpPr txBox="1"/>
          <p:nvPr/>
        </p:nvSpPr>
        <p:spPr>
          <a:xfrm>
            <a:off x="5316444" y="5877513"/>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200-350 km depth range.</a:t>
            </a:r>
          </a:p>
        </p:txBody>
      </p:sp>
      <p:sp>
        <p:nvSpPr>
          <p:cNvPr id="56" name="Rettangolo 55"/>
          <p:cNvSpPr/>
          <p:nvPr/>
        </p:nvSpPr>
        <p:spPr bwMode="auto">
          <a:xfrm>
            <a:off x="934198" y="3022600"/>
            <a:ext cx="419735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Rettangolo 2"/>
          <p:cNvSpPr/>
          <p:nvPr/>
        </p:nvSpPr>
        <p:spPr bwMode="auto">
          <a:xfrm>
            <a:off x="792169" y="3144571"/>
            <a:ext cx="1941262" cy="1287057"/>
          </a:xfrm>
          <a:prstGeom prst="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Figura a mano libera 7"/>
          <p:cNvSpPr/>
          <p:nvPr/>
        </p:nvSpPr>
        <p:spPr bwMode="auto">
          <a:xfrm>
            <a:off x="1504868" y="3022600"/>
            <a:ext cx="2451182" cy="3505200"/>
          </a:xfrm>
          <a:custGeom>
            <a:avLst/>
            <a:gdLst>
              <a:gd name="connsiteX0" fmla="*/ 362032 w 2451182"/>
              <a:gd name="connsiteY0" fmla="*/ 0 h 3505200"/>
              <a:gd name="connsiteX1" fmla="*/ 44532 w 2451182"/>
              <a:gd name="connsiteY1" fmla="*/ 450850 h 3505200"/>
              <a:gd name="connsiteX2" fmla="*/ 50882 w 2451182"/>
              <a:gd name="connsiteY2" fmla="*/ 844550 h 3505200"/>
              <a:gd name="connsiteX3" fmla="*/ 495382 w 2451182"/>
              <a:gd name="connsiteY3" fmla="*/ 1403350 h 3505200"/>
              <a:gd name="connsiteX4" fmla="*/ 1244682 w 2451182"/>
              <a:gd name="connsiteY4" fmla="*/ 2051050 h 3505200"/>
              <a:gd name="connsiteX5" fmla="*/ 1873332 w 2451182"/>
              <a:gd name="connsiteY5" fmla="*/ 2647950 h 3505200"/>
              <a:gd name="connsiteX6" fmla="*/ 2247982 w 2451182"/>
              <a:gd name="connsiteY6" fmla="*/ 3073400 h 3505200"/>
              <a:gd name="connsiteX7" fmla="*/ 2451182 w 2451182"/>
              <a:gd name="connsiteY7"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182" h="3505200">
                <a:moveTo>
                  <a:pt x="362032" y="0"/>
                </a:moveTo>
                <a:cubicBezTo>
                  <a:pt x="229211" y="155046"/>
                  <a:pt x="96390" y="310092"/>
                  <a:pt x="44532" y="450850"/>
                </a:cubicBezTo>
                <a:cubicBezTo>
                  <a:pt x="-7326" y="591608"/>
                  <a:pt x="-24260" y="685800"/>
                  <a:pt x="50882" y="844550"/>
                </a:cubicBezTo>
                <a:cubicBezTo>
                  <a:pt x="126024" y="1003300"/>
                  <a:pt x="296415" y="1202267"/>
                  <a:pt x="495382" y="1403350"/>
                </a:cubicBezTo>
                <a:cubicBezTo>
                  <a:pt x="694349" y="1604433"/>
                  <a:pt x="1015024" y="1843617"/>
                  <a:pt x="1244682" y="2051050"/>
                </a:cubicBezTo>
                <a:cubicBezTo>
                  <a:pt x="1474340" y="2258483"/>
                  <a:pt x="1706115" y="2477558"/>
                  <a:pt x="1873332" y="2647950"/>
                </a:cubicBezTo>
                <a:cubicBezTo>
                  <a:pt x="2040549" y="2818342"/>
                  <a:pt x="2151674" y="2930525"/>
                  <a:pt x="2247982" y="3073400"/>
                </a:cubicBezTo>
                <a:cubicBezTo>
                  <a:pt x="2344290" y="3216275"/>
                  <a:pt x="2397736" y="3360737"/>
                  <a:pt x="2451182" y="3505200"/>
                </a:cubicBezTo>
              </a:path>
            </a:pathLst>
          </a:custGeom>
          <a:noFill/>
          <a:ln w="28575" cap="flat" cmpd="sng" algn="ctr">
            <a:solidFill>
              <a:srgbClr val="F58039"/>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Figura a mano libera 8"/>
          <p:cNvSpPr/>
          <p:nvPr/>
        </p:nvSpPr>
        <p:spPr bwMode="auto">
          <a:xfrm>
            <a:off x="1647516" y="3022600"/>
            <a:ext cx="2530784" cy="3511550"/>
          </a:xfrm>
          <a:custGeom>
            <a:avLst/>
            <a:gdLst>
              <a:gd name="connsiteX0" fmla="*/ 168584 w 2530784"/>
              <a:gd name="connsiteY0" fmla="*/ 0 h 3511550"/>
              <a:gd name="connsiteX1" fmla="*/ 16184 w 2530784"/>
              <a:gd name="connsiteY1" fmla="*/ 393700 h 3511550"/>
              <a:gd name="connsiteX2" fmla="*/ 35234 w 2530784"/>
              <a:gd name="connsiteY2" fmla="*/ 787400 h 3511550"/>
              <a:gd name="connsiteX3" fmla="*/ 289234 w 2530784"/>
              <a:gd name="connsiteY3" fmla="*/ 1250950 h 3511550"/>
              <a:gd name="connsiteX4" fmla="*/ 886134 w 2530784"/>
              <a:gd name="connsiteY4" fmla="*/ 1828800 h 3511550"/>
              <a:gd name="connsiteX5" fmla="*/ 1552884 w 2530784"/>
              <a:gd name="connsiteY5" fmla="*/ 2330450 h 3511550"/>
              <a:gd name="connsiteX6" fmla="*/ 2276784 w 2530784"/>
              <a:gd name="connsiteY6" fmla="*/ 3035300 h 3511550"/>
              <a:gd name="connsiteX7" fmla="*/ 2416484 w 2530784"/>
              <a:gd name="connsiteY7" fmla="*/ 3263900 h 3511550"/>
              <a:gd name="connsiteX8" fmla="*/ 2530784 w 2530784"/>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784" h="3511550">
                <a:moveTo>
                  <a:pt x="168584" y="0"/>
                </a:moveTo>
                <a:cubicBezTo>
                  <a:pt x="103496" y="131233"/>
                  <a:pt x="38409" y="262467"/>
                  <a:pt x="16184" y="393700"/>
                </a:cubicBezTo>
                <a:cubicBezTo>
                  <a:pt x="-6041" y="524933"/>
                  <a:pt x="-10274" y="644525"/>
                  <a:pt x="35234" y="787400"/>
                </a:cubicBezTo>
                <a:cubicBezTo>
                  <a:pt x="80742" y="930275"/>
                  <a:pt x="147417" y="1077383"/>
                  <a:pt x="289234" y="1250950"/>
                </a:cubicBezTo>
                <a:cubicBezTo>
                  <a:pt x="431051" y="1424517"/>
                  <a:pt x="675526" y="1648883"/>
                  <a:pt x="886134" y="1828800"/>
                </a:cubicBezTo>
                <a:cubicBezTo>
                  <a:pt x="1096742" y="2008717"/>
                  <a:pt x="1321109" y="2129367"/>
                  <a:pt x="1552884" y="2330450"/>
                </a:cubicBezTo>
                <a:cubicBezTo>
                  <a:pt x="1784659" y="2531533"/>
                  <a:pt x="2132851" y="2879725"/>
                  <a:pt x="2276784" y="3035300"/>
                </a:cubicBezTo>
                <a:cubicBezTo>
                  <a:pt x="2420717" y="3190875"/>
                  <a:pt x="2374151" y="3184525"/>
                  <a:pt x="2416484" y="3263900"/>
                </a:cubicBezTo>
                <a:cubicBezTo>
                  <a:pt x="2458817" y="3343275"/>
                  <a:pt x="2494800" y="3427412"/>
                  <a:pt x="2530784" y="3511550"/>
                </a:cubicBezTo>
              </a:path>
            </a:pathLst>
          </a:custGeom>
          <a:noFill/>
          <a:ln w="28575" cap="flat" cmpd="sng" algn="ctr">
            <a:solidFill>
              <a:srgbClr val="004392"/>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igura a mano libera 9"/>
          <p:cNvSpPr/>
          <p:nvPr/>
        </p:nvSpPr>
        <p:spPr bwMode="auto">
          <a:xfrm>
            <a:off x="1878083" y="3016250"/>
            <a:ext cx="2154167" cy="3511550"/>
          </a:xfrm>
          <a:custGeom>
            <a:avLst/>
            <a:gdLst>
              <a:gd name="connsiteX0" fmla="*/ 153917 w 2154167"/>
              <a:gd name="connsiteY0" fmla="*/ 0 h 3511550"/>
              <a:gd name="connsiteX1" fmla="*/ 7867 w 2154167"/>
              <a:gd name="connsiteY1" fmla="*/ 406400 h 3511550"/>
              <a:gd name="connsiteX2" fmla="*/ 52317 w 2154167"/>
              <a:gd name="connsiteY2" fmla="*/ 869950 h 3511550"/>
              <a:gd name="connsiteX3" fmla="*/ 325367 w 2154167"/>
              <a:gd name="connsiteY3" fmla="*/ 1295400 h 3511550"/>
              <a:gd name="connsiteX4" fmla="*/ 776217 w 2154167"/>
              <a:gd name="connsiteY4" fmla="*/ 1822450 h 3511550"/>
              <a:gd name="connsiteX5" fmla="*/ 1360417 w 2154167"/>
              <a:gd name="connsiteY5" fmla="*/ 2393950 h 3511550"/>
              <a:gd name="connsiteX6" fmla="*/ 1773167 w 2154167"/>
              <a:gd name="connsiteY6" fmla="*/ 2825750 h 3511550"/>
              <a:gd name="connsiteX7" fmla="*/ 2071617 w 2154167"/>
              <a:gd name="connsiteY7" fmla="*/ 3282950 h 3511550"/>
              <a:gd name="connsiteX8" fmla="*/ 2154167 w 2154167"/>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67" h="3511550">
                <a:moveTo>
                  <a:pt x="153917" y="0"/>
                </a:moveTo>
                <a:cubicBezTo>
                  <a:pt x="89358" y="130704"/>
                  <a:pt x="24800" y="261408"/>
                  <a:pt x="7867" y="406400"/>
                </a:cubicBezTo>
                <a:cubicBezTo>
                  <a:pt x="-9066" y="551392"/>
                  <a:pt x="-600" y="721783"/>
                  <a:pt x="52317" y="869950"/>
                </a:cubicBezTo>
                <a:cubicBezTo>
                  <a:pt x="105234" y="1018117"/>
                  <a:pt x="204717" y="1136650"/>
                  <a:pt x="325367" y="1295400"/>
                </a:cubicBezTo>
                <a:cubicBezTo>
                  <a:pt x="446017" y="1454150"/>
                  <a:pt x="603709" y="1639358"/>
                  <a:pt x="776217" y="1822450"/>
                </a:cubicBezTo>
                <a:cubicBezTo>
                  <a:pt x="948725" y="2005542"/>
                  <a:pt x="1194259" y="2226733"/>
                  <a:pt x="1360417" y="2393950"/>
                </a:cubicBezTo>
                <a:cubicBezTo>
                  <a:pt x="1526575" y="2561167"/>
                  <a:pt x="1654634" y="2677583"/>
                  <a:pt x="1773167" y="2825750"/>
                </a:cubicBezTo>
                <a:cubicBezTo>
                  <a:pt x="1891700" y="2973917"/>
                  <a:pt x="2008117" y="3168650"/>
                  <a:pt x="2071617" y="3282950"/>
                </a:cubicBezTo>
                <a:cubicBezTo>
                  <a:pt x="2135117" y="3397250"/>
                  <a:pt x="2144642" y="3454400"/>
                  <a:pt x="2154167" y="3511550"/>
                </a:cubicBezTo>
              </a:path>
            </a:pathLst>
          </a:custGeom>
          <a:noFill/>
          <a:ln w="28575" cap="flat" cmpd="sng" algn="ctr">
            <a:solidFill>
              <a:srgbClr val="20AFCE"/>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CasellaDiTesto 36"/>
          <p:cNvSpPr txBox="1"/>
          <p:nvPr/>
        </p:nvSpPr>
        <p:spPr>
          <a:xfrm>
            <a:off x="1363040" y="3848326"/>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9" name="CasellaDiTesto 38"/>
          <p:cNvSpPr txBox="1"/>
          <p:nvPr/>
        </p:nvSpPr>
        <p:spPr>
          <a:xfrm>
            <a:off x="1591050" y="34684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41" name="CasellaDiTesto 40"/>
          <p:cNvSpPr txBox="1"/>
          <p:nvPr/>
        </p:nvSpPr>
        <p:spPr>
          <a:xfrm>
            <a:off x="1847733" y="314457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59" name="Rettangolo 58"/>
          <p:cNvSpPr/>
          <p:nvPr/>
        </p:nvSpPr>
        <p:spPr bwMode="auto">
          <a:xfrm>
            <a:off x="749761" y="3022600"/>
            <a:ext cx="419735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Rettangolo 70"/>
          <p:cNvSpPr/>
          <p:nvPr/>
        </p:nvSpPr>
        <p:spPr bwMode="auto">
          <a:xfrm>
            <a:off x="2575592" y="4330887"/>
            <a:ext cx="1780739" cy="1673992"/>
          </a:xfrm>
          <a:prstGeom prst="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CasellaDiTesto 71"/>
          <p:cNvSpPr txBox="1"/>
          <p:nvPr/>
        </p:nvSpPr>
        <p:spPr>
          <a:xfrm>
            <a:off x="653143" y="6139542"/>
            <a:ext cx="2699657" cy="338554"/>
          </a:xfrm>
          <a:prstGeom prst="rect">
            <a:avLst/>
          </a:prstGeom>
          <a:noFill/>
        </p:spPr>
        <p:txBody>
          <a:bodyPr wrap="square" rtlCol="0">
            <a:spAutoFit/>
          </a:bodyPr>
          <a:lstStyle/>
          <a:p>
            <a:r>
              <a:rPr lang="en-GB" sz="1600" dirty="0">
                <a:solidFill>
                  <a:schemeClr val="tx1"/>
                </a:solidFill>
                <a:effectLst/>
                <a:latin typeface="Calibri" panose="020F0502020204030204" pitchFamily="34" charset="0"/>
                <a:cs typeface="Calibri" panose="020F0502020204030204" pitchFamily="34" charset="0"/>
              </a:rPr>
              <a:t>Shear-wave velocity (km/sec)</a:t>
            </a:r>
          </a:p>
        </p:txBody>
      </p:sp>
      <p:grpSp>
        <p:nvGrpSpPr>
          <p:cNvPr id="60" name="Gruppo 59"/>
          <p:cNvGrpSpPr/>
          <p:nvPr/>
        </p:nvGrpSpPr>
        <p:grpSpPr>
          <a:xfrm>
            <a:off x="2658222" y="2955481"/>
            <a:ext cx="1558178" cy="3578669"/>
            <a:chOff x="2658222" y="2955481"/>
            <a:chExt cx="1558178" cy="3578669"/>
          </a:xfrm>
        </p:grpSpPr>
        <p:sp>
          <p:nvSpPr>
            <p:cNvPr id="61" name="Figura a mano libera 60"/>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2" name="Figura a mano libera 61"/>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Figura a mano libera 63"/>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CasellaDiTesto 65"/>
            <p:cNvSpPr txBox="1"/>
            <p:nvPr/>
          </p:nvSpPr>
          <p:spPr>
            <a:xfrm>
              <a:off x="2658222" y="348816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67" name="CasellaDiTesto 66"/>
            <p:cNvSpPr txBox="1"/>
            <p:nvPr/>
          </p:nvSpPr>
          <p:spPr>
            <a:xfrm>
              <a:off x="2990850" y="36551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68" name="CasellaDiTesto 67"/>
            <p:cNvSpPr txBox="1"/>
            <p:nvPr/>
          </p:nvSpPr>
          <p:spPr>
            <a:xfrm>
              <a:off x="3290037" y="3622824"/>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69" name="CasellaDiTesto 68"/>
            <p:cNvSpPr txBox="1"/>
            <p:nvPr/>
          </p:nvSpPr>
          <p:spPr>
            <a:xfrm>
              <a:off x="3440009" y="3213219"/>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70" name="CasellaDiTesto 69"/>
            <p:cNvSpPr txBox="1"/>
            <p:nvPr/>
          </p:nvSpPr>
          <p:spPr>
            <a:xfrm>
              <a:off x="3668019" y="295548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grpSp>
      <p:sp>
        <p:nvSpPr>
          <p:cNvPr id="58" name="CasellaDiTesto 57"/>
          <p:cNvSpPr txBox="1"/>
          <p:nvPr/>
        </p:nvSpPr>
        <p:spPr>
          <a:xfrm>
            <a:off x="6716486" y="580371"/>
            <a:ext cx="2441685" cy="523220"/>
          </a:xfrm>
          <a:prstGeom prst="rect">
            <a:avLst/>
          </a:prstGeom>
          <a:noFill/>
        </p:spPr>
        <p:txBody>
          <a:bodyPr wrap="square">
            <a:spAutoFit/>
          </a:bodyPr>
          <a:lstStyle/>
          <a:p>
            <a:pPr>
              <a:defRPr/>
            </a:pPr>
            <a:r>
              <a:rPr lang="en-GB" sz="1400" dirty="0">
                <a:solidFill>
                  <a:schemeClr val="bg1"/>
                </a:solidFill>
                <a:latin typeface="Calibri" pitchFamily="34" charset="0"/>
              </a:rPr>
              <a:t>Fisher et al., 2010 (</a:t>
            </a:r>
            <a:r>
              <a:rPr lang="en-GB" sz="1400" dirty="0" err="1">
                <a:solidFill>
                  <a:schemeClr val="bg1"/>
                </a:solidFill>
                <a:latin typeface="Calibri" pitchFamily="34" charset="0"/>
              </a:rPr>
              <a:t>Annu</a:t>
            </a:r>
            <a:r>
              <a:rPr lang="en-GB" sz="1400" dirty="0">
                <a:solidFill>
                  <a:schemeClr val="bg1"/>
                </a:solidFill>
                <a:latin typeface="Calibri" pitchFamily="34" charset="0"/>
              </a:rPr>
              <a:t>. Rev. Earth Planet. Sci., 38, 549-573)</a:t>
            </a:r>
          </a:p>
        </p:txBody>
      </p:sp>
    </p:spTree>
    <p:extLst>
      <p:ext uri="{BB962C8B-B14F-4D97-AF65-F5344CB8AC3E}">
        <p14:creationId xmlns:p14="http://schemas.microsoft.com/office/powerpoint/2010/main" val="311044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000"/>
                                        <p:tgtEl>
                                          <p:spTgt spid="56"/>
                                        </p:tgtEl>
                                      </p:cBhvr>
                                    </p:animEffect>
                                    <p:set>
                                      <p:cBhvr>
                                        <p:cTn id="17" dur="1" fill="hold">
                                          <p:stCondLst>
                                            <p:cond delay="1999"/>
                                          </p:stCondLst>
                                        </p:cTn>
                                        <p:tgtEl>
                                          <p:spTgt spid="5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2000"/>
                                        <p:tgtEl>
                                          <p:spTgt spid="59"/>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20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3" grpId="0" animBg="1"/>
      <p:bldP spid="3" grpId="1" animBg="1"/>
      <p:bldP spid="59" grpId="0" animBg="1"/>
      <p:bldP spid="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uppo 143"/>
          <p:cNvGrpSpPr/>
          <p:nvPr/>
        </p:nvGrpSpPr>
        <p:grpSpPr>
          <a:xfrm>
            <a:off x="3416300" y="266700"/>
            <a:ext cx="5689600" cy="6464300"/>
            <a:chOff x="3416300" y="266700"/>
            <a:chExt cx="5689600" cy="6464300"/>
          </a:xfrm>
        </p:grpSpPr>
        <p:sp>
          <p:nvSpPr>
            <p:cNvPr id="145" name="Rectangle 134"/>
            <p:cNvSpPr>
              <a:spLocks noChangeArrowheads="1"/>
            </p:cNvSpPr>
            <p:nvPr/>
          </p:nvSpPr>
          <p:spPr bwMode="auto">
            <a:xfrm>
              <a:off x="3416300" y="266700"/>
              <a:ext cx="5689600" cy="64643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46" name="Freeform 12"/>
            <p:cNvSpPr>
              <a:spLocks/>
            </p:cNvSpPr>
            <p:nvPr/>
          </p:nvSpPr>
          <p:spPr bwMode="auto">
            <a:xfrm>
              <a:off x="4216400" y="1536700"/>
              <a:ext cx="3898900" cy="4914900"/>
            </a:xfrm>
            <a:custGeom>
              <a:avLst/>
              <a:gdLst/>
              <a:ahLst/>
              <a:cxnLst>
                <a:cxn ang="0">
                  <a:pos x="0" y="0"/>
                </a:cxn>
                <a:cxn ang="0">
                  <a:pos x="0" y="3096"/>
                </a:cxn>
                <a:cxn ang="0">
                  <a:pos x="2456" y="3096"/>
                </a:cxn>
                <a:cxn ang="0">
                  <a:pos x="1704" y="1552"/>
                </a:cxn>
                <a:cxn ang="0">
                  <a:pos x="1232" y="648"/>
                </a:cxn>
                <a:cxn ang="0">
                  <a:pos x="464" y="24"/>
                </a:cxn>
                <a:cxn ang="0">
                  <a:pos x="0" y="0"/>
                </a:cxn>
              </a:cxnLst>
              <a:rect l="0" t="0" r="r" b="b"/>
              <a:pathLst>
                <a:path w="2456" h="3096">
                  <a:moveTo>
                    <a:pt x="0" y="0"/>
                  </a:moveTo>
                  <a:lnTo>
                    <a:pt x="0" y="3096"/>
                  </a:lnTo>
                  <a:lnTo>
                    <a:pt x="2456" y="3096"/>
                  </a:lnTo>
                  <a:lnTo>
                    <a:pt x="1704" y="1552"/>
                  </a:lnTo>
                  <a:lnTo>
                    <a:pt x="1232" y="648"/>
                  </a:lnTo>
                  <a:lnTo>
                    <a:pt x="464" y="24"/>
                  </a:lnTo>
                  <a:lnTo>
                    <a:pt x="0" y="0"/>
                  </a:lnTo>
                  <a:close/>
                </a:path>
              </a:pathLst>
            </a:custGeom>
            <a:solidFill>
              <a:srgbClr val="FF66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47" name="Freeform 11"/>
            <p:cNvSpPr>
              <a:spLocks/>
            </p:cNvSpPr>
            <p:nvPr/>
          </p:nvSpPr>
          <p:spPr bwMode="auto">
            <a:xfrm>
              <a:off x="4206875" y="1206500"/>
              <a:ext cx="4194175" cy="5232400"/>
            </a:xfrm>
            <a:custGeom>
              <a:avLst/>
              <a:gdLst/>
              <a:ahLst/>
              <a:cxnLst>
                <a:cxn ang="0">
                  <a:pos x="14" y="258"/>
                </a:cxn>
                <a:cxn ang="0">
                  <a:pos x="326" y="358"/>
                </a:cxn>
                <a:cxn ang="0">
                  <a:pos x="870" y="618"/>
                </a:cxn>
                <a:cxn ang="0">
                  <a:pos x="1278" y="1094"/>
                </a:cxn>
                <a:cxn ang="0">
                  <a:pos x="1432" y="1650"/>
                </a:cxn>
                <a:cxn ang="0">
                  <a:pos x="1480" y="1692"/>
                </a:cxn>
                <a:cxn ang="0">
                  <a:pos x="1654" y="1906"/>
                </a:cxn>
                <a:cxn ang="0">
                  <a:pos x="1726" y="2120"/>
                </a:cxn>
                <a:cxn ang="0">
                  <a:pos x="1740" y="2280"/>
                </a:cxn>
                <a:cxn ang="0">
                  <a:pos x="1802" y="2370"/>
                </a:cxn>
                <a:cxn ang="0">
                  <a:pos x="1872" y="2596"/>
                </a:cxn>
                <a:cxn ang="0">
                  <a:pos x="2166" y="3000"/>
                </a:cxn>
                <a:cxn ang="0">
                  <a:pos x="2382" y="3290"/>
                </a:cxn>
                <a:cxn ang="0">
                  <a:pos x="2642" y="3294"/>
                </a:cxn>
                <a:cxn ang="0">
                  <a:pos x="2624" y="3138"/>
                </a:cxn>
                <a:cxn ang="0">
                  <a:pos x="1682" y="1518"/>
                </a:cxn>
                <a:cxn ang="0">
                  <a:pos x="1430" y="498"/>
                </a:cxn>
                <a:cxn ang="0">
                  <a:pos x="698" y="6"/>
                </a:cxn>
                <a:cxn ang="0">
                  <a:pos x="2" y="6"/>
                </a:cxn>
                <a:cxn ang="0">
                  <a:pos x="14" y="258"/>
                </a:cxn>
              </a:cxnLst>
              <a:rect l="0" t="0" r="r" b="b"/>
              <a:pathLst>
                <a:path w="2642" h="3296">
                  <a:moveTo>
                    <a:pt x="14" y="258"/>
                  </a:moveTo>
                  <a:cubicBezTo>
                    <a:pt x="20" y="260"/>
                    <a:pt x="184" y="300"/>
                    <a:pt x="326" y="358"/>
                  </a:cubicBezTo>
                  <a:cubicBezTo>
                    <a:pt x="469" y="418"/>
                    <a:pt x="711" y="495"/>
                    <a:pt x="870" y="618"/>
                  </a:cubicBezTo>
                  <a:cubicBezTo>
                    <a:pt x="1029" y="741"/>
                    <a:pt x="1184" y="922"/>
                    <a:pt x="1278" y="1094"/>
                  </a:cubicBezTo>
                  <a:cubicBezTo>
                    <a:pt x="1372" y="1266"/>
                    <a:pt x="1398" y="1550"/>
                    <a:pt x="1432" y="1650"/>
                  </a:cubicBezTo>
                  <a:cubicBezTo>
                    <a:pt x="1466" y="1750"/>
                    <a:pt x="1443" y="1649"/>
                    <a:pt x="1480" y="1692"/>
                  </a:cubicBezTo>
                  <a:cubicBezTo>
                    <a:pt x="1517" y="1735"/>
                    <a:pt x="1613" y="1835"/>
                    <a:pt x="1654" y="1906"/>
                  </a:cubicBezTo>
                  <a:cubicBezTo>
                    <a:pt x="1695" y="1977"/>
                    <a:pt x="1712" y="2058"/>
                    <a:pt x="1726" y="2120"/>
                  </a:cubicBezTo>
                  <a:cubicBezTo>
                    <a:pt x="1740" y="2182"/>
                    <a:pt x="1727" y="2238"/>
                    <a:pt x="1740" y="2280"/>
                  </a:cubicBezTo>
                  <a:cubicBezTo>
                    <a:pt x="1753" y="2322"/>
                    <a:pt x="1780" y="2317"/>
                    <a:pt x="1802" y="2370"/>
                  </a:cubicBezTo>
                  <a:cubicBezTo>
                    <a:pt x="1824" y="2423"/>
                    <a:pt x="1811" y="2491"/>
                    <a:pt x="1872" y="2596"/>
                  </a:cubicBezTo>
                  <a:cubicBezTo>
                    <a:pt x="1933" y="2701"/>
                    <a:pt x="2081" y="2884"/>
                    <a:pt x="2166" y="3000"/>
                  </a:cubicBezTo>
                  <a:cubicBezTo>
                    <a:pt x="2251" y="3116"/>
                    <a:pt x="2303" y="3241"/>
                    <a:pt x="2382" y="3290"/>
                  </a:cubicBezTo>
                  <a:cubicBezTo>
                    <a:pt x="2414" y="3290"/>
                    <a:pt x="2642" y="3292"/>
                    <a:pt x="2642" y="3294"/>
                  </a:cubicBezTo>
                  <a:cubicBezTo>
                    <a:pt x="2642" y="3296"/>
                    <a:pt x="2638" y="3144"/>
                    <a:pt x="2624" y="3138"/>
                  </a:cubicBezTo>
                  <a:cubicBezTo>
                    <a:pt x="2610" y="3132"/>
                    <a:pt x="1881" y="1958"/>
                    <a:pt x="1682" y="1518"/>
                  </a:cubicBezTo>
                  <a:cubicBezTo>
                    <a:pt x="1483" y="1078"/>
                    <a:pt x="1594" y="750"/>
                    <a:pt x="1430" y="498"/>
                  </a:cubicBezTo>
                  <a:cubicBezTo>
                    <a:pt x="1266" y="246"/>
                    <a:pt x="694" y="12"/>
                    <a:pt x="698" y="6"/>
                  </a:cubicBezTo>
                  <a:cubicBezTo>
                    <a:pt x="702" y="0"/>
                    <a:pt x="4" y="8"/>
                    <a:pt x="2" y="6"/>
                  </a:cubicBezTo>
                  <a:cubicBezTo>
                    <a:pt x="0" y="4"/>
                    <a:pt x="8" y="256"/>
                    <a:pt x="14" y="258"/>
                  </a:cubicBezTo>
                  <a:close/>
                </a:path>
              </a:pathLst>
            </a:custGeom>
            <a:solidFill>
              <a:srgbClr val="FF3399"/>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48" name="Freeform 10"/>
            <p:cNvSpPr>
              <a:spLocks/>
            </p:cNvSpPr>
            <p:nvPr/>
          </p:nvSpPr>
          <p:spPr bwMode="auto">
            <a:xfrm>
              <a:off x="4751902" y="1125538"/>
              <a:ext cx="3684184" cy="5249804"/>
            </a:xfrm>
            <a:custGeom>
              <a:avLst/>
              <a:gdLst>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1539"/>
                <a:gd name="connsiteY0" fmla="*/ 1531 h 11407"/>
                <a:gd name="connsiteX1" fmla="*/ 139 w 11539"/>
                <a:gd name="connsiteY1" fmla="*/ 1531 h 11407"/>
                <a:gd name="connsiteX2" fmla="*/ 348 w 11539"/>
                <a:gd name="connsiteY2" fmla="*/ 1604 h 11407"/>
                <a:gd name="connsiteX3" fmla="*/ 2229 w 11539"/>
                <a:gd name="connsiteY3" fmla="*/ 2785 h 11407"/>
                <a:gd name="connsiteX4" fmla="*/ 4199 w 11539"/>
                <a:gd name="connsiteY4" fmla="*/ 4783 h 11407"/>
                <a:gd name="connsiteX5" fmla="*/ 4945 w 11539"/>
                <a:gd name="connsiteY5" fmla="*/ 6272 h 11407"/>
                <a:gd name="connsiteX6" fmla="*/ 5363 w 11539"/>
                <a:gd name="connsiteY6" fmla="*/ 6599 h 11407"/>
                <a:gd name="connsiteX7" fmla="*/ 7005 w 11539"/>
                <a:gd name="connsiteY7" fmla="*/ 8598 h 11407"/>
                <a:gd name="connsiteX8" fmla="*/ 8856 w 11539"/>
                <a:gd name="connsiteY8" fmla="*/ 10269 h 11407"/>
                <a:gd name="connsiteX9" fmla="*/ 9463 w 11539"/>
                <a:gd name="connsiteY9" fmla="*/ 10668 h 11407"/>
                <a:gd name="connsiteX10" fmla="*/ 9970 w 11539"/>
                <a:gd name="connsiteY10" fmla="*/ 10717 h 11407"/>
                <a:gd name="connsiteX11" fmla="*/ 9900 w 11539"/>
                <a:gd name="connsiteY11" fmla="*/ 1531 h 11407"/>
                <a:gd name="connsiteX0" fmla="*/ 9900 w 10070"/>
                <a:gd name="connsiteY0" fmla="*/ 1531 h 11407"/>
                <a:gd name="connsiteX1" fmla="*/ 139 w 10070"/>
                <a:gd name="connsiteY1" fmla="*/ 1531 h 11407"/>
                <a:gd name="connsiteX2" fmla="*/ 348 w 10070"/>
                <a:gd name="connsiteY2" fmla="*/ 1604 h 11407"/>
                <a:gd name="connsiteX3" fmla="*/ 2229 w 10070"/>
                <a:gd name="connsiteY3" fmla="*/ 2785 h 11407"/>
                <a:gd name="connsiteX4" fmla="*/ 4199 w 10070"/>
                <a:gd name="connsiteY4" fmla="*/ 4783 h 11407"/>
                <a:gd name="connsiteX5" fmla="*/ 4945 w 10070"/>
                <a:gd name="connsiteY5" fmla="*/ 6272 h 11407"/>
                <a:gd name="connsiteX6" fmla="*/ 5363 w 10070"/>
                <a:gd name="connsiteY6" fmla="*/ 6599 h 11407"/>
                <a:gd name="connsiteX7" fmla="*/ 7005 w 10070"/>
                <a:gd name="connsiteY7" fmla="*/ 8598 h 11407"/>
                <a:gd name="connsiteX8" fmla="*/ 8856 w 10070"/>
                <a:gd name="connsiteY8" fmla="*/ 10269 h 11407"/>
                <a:gd name="connsiteX9" fmla="*/ 9463 w 10070"/>
                <a:gd name="connsiteY9" fmla="*/ 10668 h 11407"/>
                <a:gd name="connsiteX10" fmla="*/ 9970 w 10070"/>
                <a:gd name="connsiteY10" fmla="*/ 10717 h 11407"/>
                <a:gd name="connsiteX11" fmla="*/ 9900 w 10070"/>
                <a:gd name="connsiteY11" fmla="*/ 1531 h 11407"/>
                <a:gd name="connsiteX0" fmla="*/ 11423 w 11533"/>
                <a:gd name="connsiteY0" fmla="*/ 1531 h 11407"/>
                <a:gd name="connsiteX1" fmla="*/ 1602 w 11533"/>
                <a:gd name="connsiteY1" fmla="*/ 1531 h 11407"/>
                <a:gd name="connsiteX2" fmla="*/ 1811 w 11533"/>
                <a:gd name="connsiteY2" fmla="*/ 1604 h 11407"/>
                <a:gd name="connsiteX3" fmla="*/ 3692 w 11533"/>
                <a:gd name="connsiteY3" fmla="*/ 2785 h 11407"/>
                <a:gd name="connsiteX4" fmla="*/ 5662 w 11533"/>
                <a:gd name="connsiteY4" fmla="*/ 4783 h 11407"/>
                <a:gd name="connsiteX5" fmla="*/ 6408 w 11533"/>
                <a:gd name="connsiteY5" fmla="*/ 6272 h 11407"/>
                <a:gd name="connsiteX6" fmla="*/ 6826 w 11533"/>
                <a:gd name="connsiteY6" fmla="*/ 6599 h 11407"/>
                <a:gd name="connsiteX7" fmla="*/ 8468 w 11533"/>
                <a:gd name="connsiteY7" fmla="*/ 8598 h 11407"/>
                <a:gd name="connsiteX8" fmla="*/ 10319 w 11533"/>
                <a:gd name="connsiteY8" fmla="*/ 10269 h 11407"/>
                <a:gd name="connsiteX9" fmla="*/ 10926 w 11533"/>
                <a:gd name="connsiteY9" fmla="*/ 10668 h 11407"/>
                <a:gd name="connsiteX10" fmla="*/ 11433 w 11533"/>
                <a:gd name="connsiteY10" fmla="*/ 10717 h 11407"/>
                <a:gd name="connsiteX11" fmla="*/ 11423 w 11533"/>
                <a:gd name="connsiteY11" fmla="*/ 1531 h 11407"/>
                <a:gd name="connsiteX0" fmla="*/ 11423 w 11533"/>
                <a:gd name="connsiteY0" fmla="*/ 136 h 10012"/>
                <a:gd name="connsiteX1" fmla="*/ 1602 w 11533"/>
                <a:gd name="connsiteY1" fmla="*/ 136 h 10012"/>
                <a:gd name="connsiteX2" fmla="*/ 1811 w 11533"/>
                <a:gd name="connsiteY2" fmla="*/ 209 h 10012"/>
                <a:gd name="connsiteX3" fmla="*/ 3692 w 11533"/>
                <a:gd name="connsiteY3" fmla="*/ 1390 h 10012"/>
                <a:gd name="connsiteX4" fmla="*/ 5662 w 11533"/>
                <a:gd name="connsiteY4" fmla="*/ 3388 h 10012"/>
                <a:gd name="connsiteX5" fmla="*/ 6408 w 11533"/>
                <a:gd name="connsiteY5" fmla="*/ 4877 h 10012"/>
                <a:gd name="connsiteX6" fmla="*/ 6826 w 11533"/>
                <a:gd name="connsiteY6" fmla="*/ 5204 h 10012"/>
                <a:gd name="connsiteX7" fmla="*/ 8468 w 11533"/>
                <a:gd name="connsiteY7" fmla="*/ 7203 h 10012"/>
                <a:gd name="connsiteX8" fmla="*/ 10319 w 11533"/>
                <a:gd name="connsiteY8" fmla="*/ 8874 h 10012"/>
                <a:gd name="connsiteX9" fmla="*/ 10926 w 11533"/>
                <a:gd name="connsiteY9" fmla="*/ 9273 h 10012"/>
                <a:gd name="connsiteX10" fmla="*/ 11433 w 11533"/>
                <a:gd name="connsiteY10" fmla="*/ 9322 h 10012"/>
                <a:gd name="connsiteX11" fmla="*/ 11423 w 11533"/>
                <a:gd name="connsiteY11" fmla="*/ 136 h 10012"/>
                <a:gd name="connsiteX0" fmla="*/ 11436 w 11546"/>
                <a:gd name="connsiteY0" fmla="*/ 130 h 10006"/>
                <a:gd name="connsiteX1" fmla="*/ 1615 w 11546"/>
                <a:gd name="connsiteY1" fmla="*/ 130 h 10006"/>
                <a:gd name="connsiteX2" fmla="*/ 1744 w 11546"/>
                <a:gd name="connsiteY2" fmla="*/ 209 h 10006"/>
                <a:gd name="connsiteX3" fmla="*/ 3705 w 11546"/>
                <a:gd name="connsiteY3" fmla="*/ 1384 h 10006"/>
                <a:gd name="connsiteX4" fmla="*/ 5675 w 11546"/>
                <a:gd name="connsiteY4" fmla="*/ 3382 h 10006"/>
                <a:gd name="connsiteX5" fmla="*/ 6421 w 11546"/>
                <a:gd name="connsiteY5" fmla="*/ 4871 h 10006"/>
                <a:gd name="connsiteX6" fmla="*/ 6839 w 11546"/>
                <a:gd name="connsiteY6" fmla="*/ 5198 h 10006"/>
                <a:gd name="connsiteX7" fmla="*/ 8481 w 11546"/>
                <a:gd name="connsiteY7" fmla="*/ 7197 h 10006"/>
                <a:gd name="connsiteX8" fmla="*/ 10332 w 11546"/>
                <a:gd name="connsiteY8" fmla="*/ 8868 h 10006"/>
                <a:gd name="connsiteX9" fmla="*/ 10939 w 11546"/>
                <a:gd name="connsiteY9" fmla="*/ 9267 h 10006"/>
                <a:gd name="connsiteX10" fmla="*/ 11446 w 11546"/>
                <a:gd name="connsiteY10" fmla="*/ 9316 h 10006"/>
                <a:gd name="connsiteX11" fmla="*/ 11436 w 11546"/>
                <a:gd name="connsiteY11" fmla="*/ 130 h 10006"/>
                <a:gd name="connsiteX0" fmla="*/ 11436 w 11546"/>
                <a:gd name="connsiteY0" fmla="*/ 136 h 10012"/>
                <a:gd name="connsiteX1" fmla="*/ 1615 w 11546"/>
                <a:gd name="connsiteY1" fmla="*/ 136 h 10012"/>
                <a:gd name="connsiteX2" fmla="*/ 1744 w 11546"/>
                <a:gd name="connsiteY2" fmla="*/ 215 h 10012"/>
                <a:gd name="connsiteX3" fmla="*/ 3775 w 11546"/>
                <a:gd name="connsiteY3" fmla="*/ 1426 h 10012"/>
                <a:gd name="connsiteX4" fmla="*/ 5675 w 11546"/>
                <a:gd name="connsiteY4" fmla="*/ 3388 h 10012"/>
                <a:gd name="connsiteX5" fmla="*/ 6421 w 11546"/>
                <a:gd name="connsiteY5" fmla="*/ 4877 h 10012"/>
                <a:gd name="connsiteX6" fmla="*/ 6839 w 11546"/>
                <a:gd name="connsiteY6" fmla="*/ 5204 h 10012"/>
                <a:gd name="connsiteX7" fmla="*/ 8481 w 11546"/>
                <a:gd name="connsiteY7" fmla="*/ 7203 h 10012"/>
                <a:gd name="connsiteX8" fmla="*/ 10332 w 11546"/>
                <a:gd name="connsiteY8" fmla="*/ 8874 h 10012"/>
                <a:gd name="connsiteX9" fmla="*/ 10939 w 11546"/>
                <a:gd name="connsiteY9" fmla="*/ 9273 h 10012"/>
                <a:gd name="connsiteX10" fmla="*/ 11446 w 11546"/>
                <a:gd name="connsiteY10" fmla="*/ 9322 h 10012"/>
                <a:gd name="connsiteX11" fmla="*/ 11436 w 11546"/>
                <a:gd name="connsiteY11" fmla="*/ 136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46" h="10012">
                  <a:moveTo>
                    <a:pt x="11436" y="136"/>
                  </a:moveTo>
                  <a:cubicBezTo>
                    <a:pt x="11440" y="149"/>
                    <a:pt x="3230" y="123"/>
                    <a:pt x="1615" y="136"/>
                  </a:cubicBezTo>
                  <a:cubicBezTo>
                    <a:pt x="0" y="149"/>
                    <a:pt x="1384" y="0"/>
                    <a:pt x="1744" y="215"/>
                  </a:cubicBezTo>
                  <a:cubicBezTo>
                    <a:pt x="2104" y="430"/>
                    <a:pt x="3120" y="897"/>
                    <a:pt x="3775" y="1426"/>
                  </a:cubicBezTo>
                  <a:cubicBezTo>
                    <a:pt x="4430" y="1955"/>
                    <a:pt x="5234" y="2813"/>
                    <a:pt x="5675" y="3388"/>
                  </a:cubicBezTo>
                  <a:cubicBezTo>
                    <a:pt x="6116" y="3963"/>
                    <a:pt x="6227" y="4575"/>
                    <a:pt x="6421" y="4877"/>
                  </a:cubicBezTo>
                  <a:cubicBezTo>
                    <a:pt x="6615" y="5180"/>
                    <a:pt x="6496" y="4817"/>
                    <a:pt x="6839" y="5204"/>
                  </a:cubicBezTo>
                  <a:cubicBezTo>
                    <a:pt x="7182" y="5592"/>
                    <a:pt x="7899" y="6591"/>
                    <a:pt x="8481" y="7203"/>
                  </a:cubicBezTo>
                  <a:cubicBezTo>
                    <a:pt x="9063" y="7814"/>
                    <a:pt x="9924" y="8529"/>
                    <a:pt x="10332" y="8874"/>
                  </a:cubicBezTo>
                  <a:cubicBezTo>
                    <a:pt x="10740" y="9219"/>
                    <a:pt x="10753" y="9198"/>
                    <a:pt x="10939" y="9273"/>
                  </a:cubicBezTo>
                  <a:cubicBezTo>
                    <a:pt x="11125" y="9348"/>
                    <a:pt x="11546" y="10012"/>
                    <a:pt x="11446" y="9322"/>
                  </a:cubicBezTo>
                  <a:cubicBezTo>
                    <a:pt x="11456" y="9297"/>
                    <a:pt x="11443" y="159"/>
                    <a:pt x="11436" y="136"/>
                  </a:cubicBezTo>
                  <a:close/>
                </a:path>
              </a:pathLst>
            </a:custGeom>
            <a:solidFill>
              <a:srgbClr val="FFFF00"/>
            </a:solidFill>
            <a:ln w="952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49" name="Line 101"/>
            <p:cNvSpPr>
              <a:spLocks noChangeShapeType="1"/>
            </p:cNvSpPr>
            <p:nvPr/>
          </p:nvSpPr>
          <p:spPr bwMode="auto">
            <a:xfrm>
              <a:off x="4233863" y="34829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0" name="Freeform 7"/>
            <p:cNvSpPr>
              <a:spLocks/>
            </p:cNvSpPr>
            <p:nvPr/>
          </p:nvSpPr>
          <p:spPr bwMode="auto">
            <a:xfrm>
              <a:off x="5257800" y="1206500"/>
              <a:ext cx="3133725" cy="4991100"/>
            </a:xfrm>
            <a:custGeom>
              <a:avLst/>
              <a:gdLst>
                <a:gd name="T0" fmla="*/ 0 w 1974"/>
                <a:gd name="T1" fmla="*/ 0 h 3144"/>
                <a:gd name="T2" fmla="*/ 252 w 1974"/>
                <a:gd name="T3" fmla="*/ 228 h 3144"/>
                <a:gd name="T4" fmla="*/ 528 w 1974"/>
                <a:gd name="T5" fmla="*/ 546 h 3144"/>
                <a:gd name="T6" fmla="*/ 762 w 1974"/>
                <a:gd name="T7" fmla="*/ 948 h 3144"/>
                <a:gd name="T8" fmla="*/ 924 w 1974"/>
                <a:gd name="T9" fmla="*/ 1350 h 3144"/>
                <a:gd name="T10" fmla="*/ 966 w 1974"/>
                <a:gd name="T11" fmla="*/ 1548 h 3144"/>
                <a:gd name="T12" fmla="*/ 1092 w 1974"/>
                <a:gd name="T13" fmla="*/ 1752 h 3144"/>
                <a:gd name="T14" fmla="*/ 1356 w 1974"/>
                <a:gd name="T15" fmla="*/ 2250 h 3144"/>
                <a:gd name="T16" fmla="*/ 1572 w 1974"/>
                <a:gd name="T17" fmla="*/ 2616 h 3144"/>
                <a:gd name="T18" fmla="*/ 1812 w 1974"/>
                <a:gd name="T19" fmla="*/ 2940 h 3144"/>
                <a:gd name="T20" fmla="*/ 1974 w 1974"/>
                <a:gd name="T21" fmla="*/ 3144 h 31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3144"/>
                <a:gd name="T35" fmla="*/ 1974 w 1974"/>
                <a:gd name="T36" fmla="*/ 3144 h 31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3144">
                  <a:moveTo>
                    <a:pt x="0" y="0"/>
                  </a:moveTo>
                  <a:cubicBezTo>
                    <a:pt x="82" y="68"/>
                    <a:pt x="164" y="137"/>
                    <a:pt x="252" y="228"/>
                  </a:cubicBezTo>
                  <a:cubicBezTo>
                    <a:pt x="340" y="319"/>
                    <a:pt x="443" y="426"/>
                    <a:pt x="528" y="546"/>
                  </a:cubicBezTo>
                  <a:cubicBezTo>
                    <a:pt x="613" y="666"/>
                    <a:pt x="696" y="814"/>
                    <a:pt x="762" y="948"/>
                  </a:cubicBezTo>
                  <a:cubicBezTo>
                    <a:pt x="828" y="1082"/>
                    <a:pt x="890" y="1250"/>
                    <a:pt x="924" y="1350"/>
                  </a:cubicBezTo>
                  <a:cubicBezTo>
                    <a:pt x="958" y="1450"/>
                    <a:pt x="966" y="1545"/>
                    <a:pt x="966" y="1548"/>
                  </a:cubicBezTo>
                  <a:cubicBezTo>
                    <a:pt x="966" y="1550"/>
                    <a:pt x="1027" y="1635"/>
                    <a:pt x="1092" y="1752"/>
                  </a:cubicBezTo>
                  <a:cubicBezTo>
                    <a:pt x="1157" y="1869"/>
                    <a:pt x="1276" y="2106"/>
                    <a:pt x="1356" y="2250"/>
                  </a:cubicBezTo>
                  <a:cubicBezTo>
                    <a:pt x="1436" y="2394"/>
                    <a:pt x="1496" y="2501"/>
                    <a:pt x="1572" y="2616"/>
                  </a:cubicBezTo>
                  <a:cubicBezTo>
                    <a:pt x="1648" y="2731"/>
                    <a:pt x="1745" y="2852"/>
                    <a:pt x="1812" y="2940"/>
                  </a:cubicBezTo>
                  <a:cubicBezTo>
                    <a:pt x="1879" y="3028"/>
                    <a:pt x="1926" y="3086"/>
                    <a:pt x="1974" y="314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51" name="Freeform 8"/>
            <p:cNvSpPr>
              <a:spLocks/>
            </p:cNvSpPr>
            <p:nvPr/>
          </p:nvSpPr>
          <p:spPr bwMode="auto">
            <a:xfrm>
              <a:off x="4219575" y="1625600"/>
              <a:ext cx="3743325" cy="4800600"/>
            </a:xfrm>
            <a:custGeom>
              <a:avLst/>
              <a:gdLst>
                <a:gd name="T0" fmla="*/ 0 w 2358"/>
                <a:gd name="T1" fmla="*/ 0 h 3024"/>
                <a:gd name="T2" fmla="*/ 606 w 2358"/>
                <a:gd name="T3" fmla="*/ 210 h 3024"/>
                <a:gd name="T4" fmla="*/ 1002 w 2358"/>
                <a:gd name="T5" fmla="*/ 480 h 3024"/>
                <a:gd name="T6" fmla="*/ 1296 w 2358"/>
                <a:gd name="T7" fmla="*/ 882 h 3024"/>
                <a:gd name="T8" fmla="*/ 1392 w 2358"/>
                <a:gd name="T9" fmla="*/ 1218 h 3024"/>
                <a:gd name="T10" fmla="*/ 1421 w 2358"/>
                <a:gd name="T11" fmla="*/ 1406 h 3024"/>
                <a:gd name="T12" fmla="*/ 1566 w 2358"/>
                <a:gd name="T13" fmla="*/ 1524 h 3024"/>
                <a:gd name="T14" fmla="*/ 1692 w 2358"/>
                <a:gd name="T15" fmla="*/ 1764 h 3024"/>
                <a:gd name="T16" fmla="*/ 1722 w 2358"/>
                <a:gd name="T17" fmla="*/ 1962 h 3024"/>
                <a:gd name="T18" fmla="*/ 1722 w 2358"/>
                <a:gd name="T19" fmla="*/ 2016 h 3024"/>
                <a:gd name="T20" fmla="*/ 1776 w 2358"/>
                <a:gd name="T21" fmla="*/ 2076 h 3024"/>
                <a:gd name="T22" fmla="*/ 1815 w 2358"/>
                <a:gd name="T23" fmla="*/ 2193 h 3024"/>
                <a:gd name="T24" fmla="*/ 1832 w 2358"/>
                <a:gd name="T25" fmla="*/ 2289 h 3024"/>
                <a:gd name="T26" fmla="*/ 1931 w 2358"/>
                <a:gd name="T27" fmla="*/ 2436 h 3024"/>
                <a:gd name="T28" fmla="*/ 2106 w 2358"/>
                <a:gd name="T29" fmla="*/ 2682 h 3024"/>
                <a:gd name="T30" fmla="*/ 2358 w 2358"/>
                <a:gd name="T31" fmla="*/ 3024 h 30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8"/>
                <a:gd name="T49" fmla="*/ 0 h 3024"/>
                <a:gd name="T50" fmla="*/ 2358 w 2358"/>
                <a:gd name="T51" fmla="*/ 3024 h 30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8" h="3024">
                  <a:moveTo>
                    <a:pt x="0" y="0"/>
                  </a:moveTo>
                  <a:cubicBezTo>
                    <a:pt x="219" y="65"/>
                    <a:pt x="439" y="130"/>
                    <a:pt x="606" y="210"/>
                  </a:cubicBezTo>
                  <a:cubicBezTo>
                    <a:pt x="773" y="290"/>
                    <a:pt x="887" y="368"/>
                    <a:pt x="1002" y="480"/>
                  </a:cubicBezTo>
                  <a:cubicBezTo>
                    <a:pt x="1117" y="592"/>
                    <a:pt x="1231" y="759"/>
                    <a:pt x="1296" y="882"/>
                  </a:cubicBezTo>
                  <a:cubicBezTo>
                    <a:pt x="1361" y="1005"/>
                    <a:pt x="1371" y="1131"/>
                    <a:pt x="1392" y="1218"/>
                  </a:cubicBezTo>
                  <a:cubicBezTo>
                    <a:pt x="1413" y="1305"/>
                    <a:pt x="1418" y="1406"/>
                    <a:pt x="1421" y="1406"/>
                  </a:cubicBezTo>
                  <a:cubicBezTo>
                    <a:pt x="1421" y="1406"/>
                    <a:pt x="1521" y="1464"/>
                    <a:pt x="1566" y="1524"/>
                  </a:cubicBezTo>
                  <a:cubicBezTo>
                    <a:pt x="1611" y="1584"/>
                    <a:pt x="1666" y="1691"/>
                    <a:pt x="1692" y="1764"/>
                  </a:cubicBezTo>
                  <a:cubicBezTo>
                    <a:pt x="1718" y="1837"/>
                    <a:pt x="1717" y="1920"/>
                    <a:pt x="1722" y="1962"/>
                  </a:cubicBezTo>
                  <a:cubicBezTo>
                    <a:pt x="1727" y="2004"/>
                    <a:pt x="1722" y="2013"/>
                    <a:pt x="1722" y="2016"/>
                  </a:cubicBezTo>
                  <a:cubicBezTo>
                    <a:pt x="1720" y="2018"/>
                    <a:pt x="1759" y="2032"/>
                    <a:pt x="1776" y="2076"/>
                  </a:cubicBezTo>
                  <a:cubicBezTo>
                    <a:pt x="1791" y="2105"/>
                    <a:pt x="1806" y="2158"/>
                    <a:pt x="1815" y="2193"/>
                  </a:cubicBezTo>
                  <a:cubicBezTo>
                    <a:pt x="1824" y="2228"/>
                    <a:pt x="1813" y="2248"/>
                    <a:pt x="1832" y="2289"/>
                  </a:cubicBezTo>
                  <a:cubicBezTo>
                    <a:pt x="1851" y="2330"/>
                    <a:pt x="1885" y="2371"/>
                    <a:pt x="1931" y="2436"/>
                  </a:cubicBezTo>
                  <a:cubicBezTo>
                    <a:pt x="1977" y="2501"/>
                    <a:pt x="2035" y="2584"/>
                    <a:pt x="2106" y="2682"/>
                  </a:cubicBezTo>
                  <a:cubicBezTo>
                    <a:pt x="2177" y="2780"/>
                    <a:pt x="2276" y="2915"/>
                    <a:pt x="2358" y="3024"/>
                  </a:cubicBezTo>
                </a:path>
              </a:pathLst>
            </a:custGeom>
            <a:noFill/>
            <a:ln w="28575">
              <a:solidFill>
                <a:schemeClr val="tx1"/>
              </a:solidFill>
              <a:round/>
              <a:headEnd/>
              <a:tailEnd/>
            </a:ln>
          </p:spPr>
          <p:txBody>
            <a:bodyPr anchor="ctr"/>
            <a:lstStyle/>
            <a:p>
              <a:pPr>
                <a:defRPr/>
              </a:pPr>
              <a:endParaRPr lang="en-GB">
                <a:latin typeface="Calibri" pitchFamily="34" charset="0"/>
              </a:endParaRPr>
            </a:p>
          </p:txBody>
        </p:sp>
        <p:sp>
          <p:nvSpPr>
            <p:cNvPr id="152" name="Freeform 13"/>
            <p:cNvSpPr>
              <a:spLocks/>
            </p:cNvSpPr>
            <p:nvPr/>
          </p:nvSpPr>
          <p:spPr bwMode="auto">
            <a:xfrm>
              <a:off x="4214813" y="3463925"/>
              <a:ext cx="2262187" cy="414338"/>
            </a:xfrm>
            <a:custGeom>
              <a:avLst/>
              <a:gdLst/>
              <a:ahLst/>
              <a:cxnLst>
                <a:cxn ang="0">
                  <a:pos x="0" y="0"/>
                </a:cxn>
                <a:cxn ang="0">
                  <a:pos x="0" y="75"/>
                </a:cxn>
                <a:cxn ang="0">
                  <a:pos x="1425" y="261"/>
                </a:cxn>
                <a:cxn ang="0">
                  <a:pos x="0" y="0"/>
                </a:cxn>
              </a:cxnLst>
              <a:rect l="0" t="0" r="r" b="b"/>
              <a:pathLst>
                <a:path w="1425" h="261">
                  <a:moveTo>
                    <a:pt x="0" y="0"/>
                  </a:moveTo>
                  <a:lnTo>
                    <a:pt x="0" y="75"/>
                  </a:lnTo>
                  <a:lnTo>
                    <a:pt x="1425" y="261"/>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3" name="Freeform 15"/>
            <p:cNvSpPr>
              <a:spLocks/>
            </p:cNvSpPr>
            <p:nvPr/>
          </p:nvSpPr>
          <p:spPr bwMode="auto">
            <a:xfrm>
              <a:off x="4214813" y="5211763"/>
              <a:ext cx="2900362" cy="628650"/>
            </a:xfrm>
            <a:custGeom>
              <a:avLst/>
              <a:gdLst/>
              <a:ahLst/>
              <a:cxnLst>
                <a:cxn ang="0">
                  <a:pos x="0" y="159"/>
                </a:cxn>
                <a:cxn ang="0">
                  <a:pos x="12" y="396"/>
                </a:cxn>
                <a:cxn ang="0">
                  <a:pos x="1197" y="165"/>
                </a:cxn>
                <a:cxn ang="0">
                  <a:pos x="1827" y="3"/>
                </a:cxn>
                <a:cxn ang="0">
                  <a:pos x="1218" y="0"/>
                </a:cxn>
                <a:cxn ang="0">
                  <a:pos x="0" y="159"/>
                </a:cxn>
              </a:cxnLst>
              <a:rect l="0" t="0" r="r" b="b"/>
              <a:pathLst>
                <a:path w="1827" h="396">
                  <a:moveTo>
                    <a:pt x="0" y="159"/>
                  </a:moveTo>
                  <a:lnTo>
                    <a:pt x="12" y="396"/>
                  </a:lnTo>
                  <a:lnTo>
                    <a:pt x="1197" y="165"/>
                  </a:lnTo>
                  <a:lnTo>
                    <a:pt x="1827" y="3"/>
                  </a:lnTo>
                  <a:lnTo>
                    <a:pt x="1218" y="0"/>
                  </a:lnTo>
                  <a:lnTo>
                    <a:pt x="0" y="159"/>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54" name="Text Box 16"/>
            <p:cNvSpPr txBox="1">
              <a:spLocks noChangeArrowheads="1"/>
            </p:cNvSpPr>
            <p:nvPr/>
          </p:nvSpPr>
          <p:spPr bwMode="auto">
            <a:xfrm>
              <a:off x="4383088" y="2428875"/>
              <a:ext cx="1465722" cy="830997"/>
            </a:xfrm>
            <a:prstGeom prst="rect">
              <a:avLst/>
            </a:prstGeom>
            <a:noFill/>
            <a:ln w="9525" algn="ctr">
              <a:noFill/>
              <a:miter lim="800000"/>
              <a:headEnd/>
              <a:tailEnd/>
            </a:ln>
          </p:spPr>
          <p:txBody>
            <a:bodyPr wrap="none">
              <a:spAutoFit/>
            </a:bodyPr>
            <a:lstStyle/>
            <a:p>
              <a:r>
                <a:rPr lang="en-GB" sz="2400" dirty="0">
                  <a:solidFill>
                    <a:schemeClr val="tx1"/>
                  </a:solidFill>
                  <a:effectLst/>
                  <a:latin typeface="Calibri" pitchFamily="34" charset="0"/>
                </a:rPr>
                <a:t>Ol + Opx +</a:t>
              </a:r>
            </a:p>
            <a:p>
              <a:r>
                <a:rPr lang="en-GB" sz="2400" dirty="0">
                  <a:solidFill>
                    <a:schemeClr val="tx1"/>
                  </a:solidFill>
                  <a:effectLst/>
                  <a:latin typeface="Calibri" pitchFamily="34" charset="0"/>
                </a:rPr>
                <a:t>Cpx + </a:t>
              </a:r>
              <a:r>
                <a:rPr lang="en-GB" sz="2400" dirty="0" err="1">
                  <a:solidFill>
                    <a:schemeClr val="tx1"/>
                  </a:solidFill>
                  <a:effectLst/>
                  <a:latin typeface="Calibri" pitchFamily="34" charset="0"/>
                </a:rPr>
                <a:t>Gt</a:t>
              </a:r>
              <a:endParaRPr lang="en-GB" sz="2400" dirty="0">
                <a:solidFill>
                  <a:schemeClr val="tx1"/>
                </a:solidFill>
                <a:effectLst/>
                <a:latin typeface="Calibri" pitchFamily="34" charset="0"/>
              </a:endParaRPr>
            </a:p>
          </p:txBody>
        </p:sp>
        <p:sp>
          <p:nvSpPr>
            <p:cNvPr id="155" name="Text Box 17"/>
            <p:cNvSpPr txBox="1">
              <a:spLocks noChangeArrowheads="1"/>
            </p:cNvSpPr>
            <p:nvPr/>
          </p:nvSpPr>
          <p:spPr bwMode="auto">
            <a:xfrm>
              <a:off x="4924425" y="3271838"/>
              <a:ext cx="346570" cy="400110"/>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a</a:t>
              </a:r>
            </a:p>
          </p:txBody>
        </p:sp>
        <p:sp>
          <p:nvSpPr>
            <p:cNvPr id="156" name="Text Box 18"/>
            <p:cNvSpPr txBox="1">
              <a:spLocks noChangeArrowheads="1"/>
            </p:cNvSpPr>
            <p:nvPr/>
          </p:nvSpPr>
          <p:spPr bwMode="auto">
            <a:xfrm>
              <a:off x="4937125" y="3602038"/>
              <a:ext cx="323850" cy="396875"/>
            </a:xfrm>
            <a:prstGeom prst="rect">
              <a:avLst/>
            </a:prstGeom>
            <a:noFill/>
            <a:ln w="9525" algn="ctr">
              <a:noFill/>
              <a:miter lim="800000"/>
              <a:headEnd/>
              <a:tailEnd/>
            </a:ln>
          </p:spPr>
          <p:txBody>
            <a:bodyPr wrap="none">
              <a:spAutoFit/>
            </a:bodyPr>
            <a:lstStyle/>
            <a:p>
              <a:r>
                <a:rPr lang="en-GB" sz="2000" dirty="0">
                  <a:solidFill>
                    <a:schemeClr val="tx1"/>
                  </a:solidFill>
                  <a:effectLst/>
                  <a:latin typeface="Symbol" pitchFamily="18" charset="2"/>
                </a:rPr>
                <a:t>b</a:t>
              </a:r>
            </a:p>
          </p:txBody>
        </p:sp>
        <p:sp>
          <p:nvSpPr>
            <p:cNvPr id="157" name="Text Box 19"/>
            <p:cNvSpPr txBox="1">
              <a:spLocks noChangeArrowheads="1"/>
            </p:cNvSpPr>
            <p:nvPr/>
          </p:nvSpPr>
          <p:spPr bwMode="auto">
            <a:xfrm>
              <a:off x="5006975" y="4005263"/>
              <a:ext cx="323850" cy="396875"/>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b</a:t>
              </a:r>
            </a:p>
          </p:txBody>
        </p:sp>
        <p:sp>
          <p:nvSpPr>
            <p:cNvPr id="158" name="Text Box 20"/>
            <p:cNvSpPr txBox="1">
              <a:spLocks noChangeArrowheads="1"/>
            </p:cNvSpPr>
            <p:nvPr/>
          </p:nvSpPr>
          <p:spPr bwMode="auto">
            <a:xfrm>
              <a:off x="4733925" y="4300538"/>
              <a:ext cx="290464" cy="400110"/>
            </a:xfrm>
            <a:prstGeom prst="rect">
              <a:avLst/>
            </a:prstGeom>
            <a:noFill/>
            <a:ln w="9525" algn="ctr">
              <a:noFill/>
              <a:miter lim="800000"/>
              <a:headEnd/>
              <a:tailEnd/>
            </a:ln>
          </p:spPr>
          <p:txBody>
            <a:bodyPr wrap="none">
              <a:spAutoFit/>
            </a:bodyPr>
            <a:lstStyle/>
            <a:p>
              <a:r>
                <a:rPr lang="en-GB" sz="2000" i="1" dirty="0">
                  <a:solidFill>
                    <a:schemeClr val="tx1"/>
                  </a:solidFill>
                  <a:effectLst/>
                  <a:latin typeface="Symbol" pitchFamily="18" charset="2"/>
                </a:rPr>
                <a:t>g</a:t>
              </a:r>
            </a:p>
          </p:txBody>
        </p:sp>
        <p:sp>
          <p:nvSpPr>
            <p:cNvPr id="159" name="Line 21"/>
            <p:cNvSpPr>
              <a:spLocks noChangeShapeType="1"/>
            </p:cNvSpPr>
            <p:nvPr/>
          </p:nvSpPr>
          <p:spPr bwMode="auto">
            <a:xfrm flipV="1">
              <a:off x="4356100" y="3873500"/>
              <a:ext cx="2108200" cy="355600"/>
            </a:xfrm>
            <a:prstGeom prst="line">
              <a:avLst/>
            </a:prstGeom>
            <a:noFill/>
            <a:ln w="9525">
              <a:solidFill>
                <a:schemeClr val="tx1"/>
              </a:solidFill>
              <a:round/>
              <a:headEnd/>
              <a:tailEnd/>
            </a:ln>
            <a:effectLst/>
          </p:spPr>
          <p:txBody>
            <a:bodyPr anchor="ctr"/>
            <a:lstStyle/>
            <a:p>
              <a:pPr>
                <a:defRPr/>
              </a:pPr>
              <a:endParaRPr lang="en-GB">
                <a:latin typeface="Calibri" pitchFamily="34" charset="0"/>
              </a:endParaRPr>
            </a:p>
          </p:txBody>
        </p:sp>
        <p:sp>
          <p:nvSpPr>
            <p:cNvPr id="160" name="Freeform 14"/>
            <p:cNvSpPr>
              <a:spLocks/>
            </p:cNvSpPr>
            <p:nvPr/>
          </p:nvSpPr>
          <p:spPr bwMode="auto">
            <a:xfrm>
              <a:off x="4214813" y="4130675"/>
              <a:ext cx="2738437" cy="685800"/>
            </a:xfrm>
            <a:custGeom>
              <a:avLst/>
              <a:gdLst/>
              <a:ahLst/>
              <a:cxnLst>
                <a:cxn ang="0">
                  <a:pos x="0" y="0"/>
                </a:cxn>
                <a:cxn ang="0">
                  <a:pos x="3" y="126"/>
                </a:cxn>
                <a:cxn ang="0">
                  <a:pos x="1725" y="432"/>
                </a:cxn>
                <a:cxn ang="0">
                  <a:pos x="0" y="0"/>
                </a:cxn>
              </a:cxnLst>
              <a:rect l="0" t="0" r="r" b="b"/>
              <a:pathLst>
                <a:path w="1725" h="432">
                  <a:moveTo>
                    <a:pt x="0" y="0"/>
                  </a:moveTo>
                  <a:lnTo>
                    <a:pt x="3" y="126"/>
                  </a:lnTo>
                  <a:lnTo>
                    <a:pt x="1725" y="432"/>
                  </a:lnTo>
                  <a:lnTo>
                    <a:pt x="0" y="0"/>
                  </a:lnTo>
                  <a:close/>
                </a:path>
              </a:pathLst>
            </a:custGeom>
            <a:solidFill>
              <a:srgbClr val="969696"/>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61" name="Text Box 22"/>
            <p:cNvSpPr txBox="1">
              <a:spLocks noChangeArrowheads="1"/>
            </p:cNvSpPr>
            <p:nvPr/>
          </p:nvSpPr>
          <p:spPr bwMode="auto">
            <a:xfrm>
              <a:off x="5622925" y="4033838"/>
              <a:ext cx="934871" cy="461665"/>
            </a:xfrm>
            <a:prstGeom prst="rect">
              <a:avLst/>
            </a:prstGeom>
            <a:noFill/>
            <a:ln w="9525" algn="ctr">
              <a:noFill/>
              <a:miter lim="800000"/>
              <a:headEnd/>
              <a:tailEnd/>
            </a:ln>
          </p:spPr>
          <p:txBody>
            <a:bodyPr wrap="none">
              <a:spAutoFit/>
            </a:bodyPr>
            <a:lstStyle/>
            <a:p>
              <a:r>
                <a:rPr lang="en-GB" sz="2400">
                  <a:solidFill>
                    <a:schemeClr val="tx1"/>
                  </a:solidFill>
                  <a:effectLst/>
                  <a:latin typeface="Calibri" pitchFamily="34" charset="0"/>
                </a:rPr>
                <a:t>b + Gt</a:t>
              </a:r>
            </a:p>
          </p:txBody>
        </p:sp>
        <p:sp>
          <p:nvSpPr>
            <p:cNvPr id="162" name="Text Box 23"/>
            <p:cNvSpPr txBox="1">
              <a:spLocks noChangeArrowheads="1"/>
            </p:cNvSpPr>
            <p:nvPr/>
          </p:nvSpPr>
          <p:spPr bwMode="auto">
            <a:xfrm>
              <a:off x="4422775" y="3608388"/>
              <a:ext cx="752475" cy="437043"/>
            </a:xfrm>
            <a:prstGeom prst="rect">
              <a:avLst/>
            </a:prstGeom>
            <a:noFill/>
            <a:ln w="9525" algn="ctr">
              <a:noFill/>
              <a:miter lim="800000"/>
              <a:headEnd/>
              <a:tailEnd/>
            </a:ln>
          </p:spPr>
          <p:txBody>
            <a:bodyPr>
              <a:spAutoFit/>
            </a:bodyPr>
            <a:lstStyle/>
            <a:p>
              <a:pPr>
                <a:lnSpc>
                  <a:spcPct val="80000"/>
                </a:lnSpc>
              </a:pPr>
              <a:r>
                <a:rPr lang="en-GB" sz="1400">
                  <a:solidFill>
                    <a:schemeClr val="tx1"/>
                  </a:solidFill>
                  <a:effectLst/>
                  <a:latin typeface="Calibri" pitchFamily="34" charset="0"/>
                </a:rPr>
                <a:t>b + Cpx +Gt</a:t>
              </a:r>
            </a:p>
          </p:txBody>
        </p:sp>
        <p:sp>
          <p:nvSpPr>
            <p:cNvPr id="163" name="Text Box 24"/>
            <p:cNvSpPr txBox="1">
              <a:spLocks noChangeArrowheads="1"/>
            </p:cNvSpPr>
            <p:nvPr/>
          </p:nvSpPr>
          <p:spPr bwMode="auto">
            <a:xfrm>
              <a:off x="4533900" y="4649788"/>
              <a:ext cx="1818126" cy="461665"/>
            </a:xfrm>
            <a:prstGeom prst="rect">
              <a:avLst/>
            </a:prstGeom>
            <a:noFill/>
            <a:ln w="9525" algn="ctr">
              <a:noFill/>
              <a:miter lim="800000"/>
              <a:headEnd/>
              <a:tailEnd/>
            </a:ln>
          </p:spPr>
          <p:txBody>
            <a:bodyPr wrap="none">
              <a:spAutoFit/>
            </a:bodyPr>
            <a:lstStyle/>
            <a:p>
              <a:r>
                <a:rPr lang="en-GB" sz="2400" dirty="0" err="1">
                  <a:solidFill>
                    <a:schemeClr val="tx1"/>
                  </a:solidFill>
                  <a:effectLst/>
                  <a:latin typeface="Calibri" pitchFamily="34" charset="0"/>
                </a:rPr>
                <a:t>Gt</a:t>
              </a:r>
              <a:r>
                <a:rPr lang="en-GB" sz="2400" dirty="0">
                  <a:solidFill>
                    <a:schemeClr val="tx1"/>
                  </a:solidFill>
                  <a:effectLst/>
                  <a:latin typeface="Calibri" pitchFamily="34" charset="0"/>
                </a:rPr>
                <a:t> + </a:t>
              </a:r>
              <a:r>
                <a:rPr lang="en-GB" sz="2400" dirty="0">
                  <a:solidFill>
                    <a:schemeClr val="tx1"/>
                  </a:solidFill>
                  <a:effectLst/>
                  <a:latin typeface="Symbol" pitchFamily="18" charset="2"/>
                </a:rPr>
                <a:t>g</a:t>
              </a:r>
              <a:r>
                <a:rPr lang="en-GB" sz="2400" dirty="0">
                  <a:solidFill>
                    <a:schemeClr val="tx1"/>
                  </a:solidFill>
                  <a:effectLst/>
                  <a:latin typeface="Calibri" pitchFamily="34" charset="0"/>
                </a:rPr>
                <a:t> + </a:t>
              </a:r>
              <a:r>
                <a:rPr lang="en-GB" sz="2400" dirty="0" err="1">
                  <a:solidFill>
                    <a:schemeClr val="tx1"/>
                  </a:solidFill>
                  <a:effectLst/>
                  <a:latin typeface="Calibri" pitchFamily="34" charset="0"/>
                </a:rPr>
                <a:t>CaPv</a:t>
              </a:r>
              <a:endParaRPr lang="en-GB" sz="2400" dirty="0">
                <a:solidFill>
                  <a:schemeClr val="tx1"/>
                </a:solidFill>
                <a:effectLst/>
                <a:latin typeface="Calibri" pitchFamily="34" charset="0"/>
              </a:endParaRPr>
            </a:p>
          </p:txBody>
        </p:sp>
        <p:sp>
          <p:nvSpPr>
            <p:cNvPr id="164" name="Text Box 25"/>
            <p:cNvSpPr txBox="1">
              <a:spLocks noChangeArrowheads="1"/>
            </p:cNvSpPr>
            <p:nvPr/>
          </p:nvSpPr>
          <p:spPr bwMode="auto">
            <a:xfrm>
              <a:off x="6499225" y="1781175"/>
              <a:ext cx="753732"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Liquid</a:t>
              </a:r>
            </a:p>
          </p:txBody>
        </p:sp>
        <p:sp>
          <p:nvSpPr>
            <p:cNvPr id="165" name="Text Box 26"/>
            <p:cNvSpPr txBox="1">
              <a:spLocks noChangeArrowheads="1"/>
            </p:cNvSpPr>
            <p:nvPr/>
          </p:nvSpPr>
          <p:spPr bwMode="auto">
            <a:xfrm>
              <a:off x="4632325" y="5807075"/>
              <a:ext cx="2565126" cy="461665"/>
            </a:xfrm>
            <a:prstGeom prst="rect">
              <a:avLst/>
            </a:prstGeom>
            <a:noFill/>
            <a:ln w="9525" algn="ctr">
              <a:noFill/>
              <a:miter lim="800000"/>
              <a:headEnd/>
              <a:tailEnd/>
            </a:ln>
          </p:spPr>
          <p:txBody>
            <a:bodyPr wrap="none">
              <a:spAutoFit/>
            </a:bodyPr>
            <a:lstStyle/>
            <a:p>
              <a:r>
                <a:rPr lang="en-GB" sz="2400">
                  <a:solidFill>
                    <a:schemeClr val="tx1"/>
                  </a:solidFill>
                  <a:effectLst/>
                  <a:latin typeface="Calibri" pitchFamily="34" charset="0"/>
                </a:rPr>
                <a:t>Mw + MgPv + CaPv</a:t>
              </a:r>
            </a:p>
          </p:txBody>
        </p:sp>
        <p:sp>
          <p:nvSpPr>
            <p:cNvPr id="166" name="Text Box 27"/>
            <p:cNvSpPr txBox="1">
              <a:spLocks noChangeArrowheads="1"/>
            </p:cNvSpPr>
            <p:nvPr/>
          </p:nvSpPr>
          <p:spPr bwMode="auto">
            <a:xfrm rot="21029193">
              <a:off x="4285080" y="5296486"/>
              <a:ext cx="2126416" cy="338554"/>
            </a:xfrm>
            <a:prstGeom prst="rect">
              <a:avLst/>
            </a:prstGeom>
            <a:noFill/>
            <a:ln w="9525" algn="ctr">
              <a:noFill/>
              <a:miter lim="800000"/>
              <a:headEnd/>
              <a:tailEnd/>
            </a:ln>
          </p:spPr>
          <p:txBody>
            <a:bodyPr wrap="none">
              <a:spAutoFit/>
            </a:bodyPr>
            <a:lstStyle/>
            <a:p>
              <a:r>
                <a:rPr lang="en-GB" sz="1600" dirty="0">
                  <a:solidFill>
                    <a:schemeClr val="tx1"/>
                  </a:solidFill>
                  <a:effectLst/>
                  <a:latin typeface="Calibri" pitchFamily="34" charset="0"/>
                </a:rPr>
                <a:t>Gt + </a:t>
              </a:r>
              <a:r>
                <a:rPr lang="en-GB" sz="1600" dirty="0" err="1">
                  <a:solidFill>
                    <a:schemeClr val="tx1"/>
                  </a:solidFill>
                  <a:effectLst/>
                  <a:latin typeface="Calibri" pitchFamily="34" charset="0"/>
                </a:rPr>
                <a:t>MgPv</a:t>
              </a:r>
              <a:r>
                <a:rPr lang="en-GB" sz="1600" dirty="0">
                  <a:solidFill>
                    <a:schemeClr val="tx1"/>
                  </a:solidFill>
                  <a:effectLst/>
                  <a:latin typeface="Calibri" pitchFamily="34" charset="0"/>
                </a:rPr>
                <a:t> +  Pc  + </a:t>
              </a:r>
              <a:r>
                <a:rPr lang="en-GB" sz="1600" dirty="0" err="1">
                  <a:solidFill>
                    <a:schemeClr val="tx1"/>
                  </a:solidFill>
                  <a:effectLst/>
                  <a:latin typeface="Calibri" pitchFamily="34" charset="0"/>
                </a:rPr>
                <a:t>CaPv</a:t>
              </a:r>
              <a:endParaRPr lang="en-GB" sz="1600" dirty="0">
                <a:solidFill>
                  <a:schemeClr val="tx1"/>
                </a:solidFill>
                <a:effectLst/>
                <a:latin typeface="Calibri" pitchFamily="34" charset="0"/>
              </a:endParaRPr>
            </a:p>
          </p:txBody>
        </p:sp>
        <p:sp>
          <p:nvSpPr>
            <p:cNvPr id="167" name="Rectangle 28"/>
            <p:cNvSpPr>
              <a:spLocks noChangeArrowheads="1"/>
            </p:cNvSpPr>
            <p:nvPr/>
          </p:nvSpPr>
          <p:spPr bwMode="auto">
            <a:xfrm>
              <a:off x="4229100" y="1193800"/>
              <a:ext cx="4178300" cy="5232400"/>
            </a:xfrm>
            <a:prstGeom prst="rect">
              <a:avLst/>
            </a:prstGeom>
            <a:no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168" name="Group 81"/>
            <p:cNvGrpSpPr>
              <a:grpSpLocks/>
            </p:cNvGrpSpPr>
            <p:nvPr/>
          </p:nvGrpSpPr>
          <p:grpSpPr bwMode="auto">
            <a:xfrm>
              <a:off x="4386263" y="1187450"/>
              <a:ext cx="3824287" cy="185738"/>
              <a:chOff x="2787" y="924"/>
              <a:chExt cx="2409" cy="141"/>
            </a:xfrm>
          </p:grpSpPr>
          <p:sp>
            <p:nvSpPr>
              <p:cNvPr id="259" name="Line 29"/>
              <p:cNvSpPr>
                <a:spLocks noChangeShapeType="1"/>
              </p:cNvSpPr>
              <p:nvPr/>
            </p:nvSpPr>
            <p:spPr bwMode="auto">
              <a:xfrm>
                <a:off x="278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0" name="Line 30"/>
              <p:cNvSpPr>
                <a:spLocks noChangeShapeType="1"/>
              </p:cNvSpPr>
              <p:nvPr/>
            </p:nvSpPr>
            <p:spPr bwMode="auto">
              <a:xfrm>
                <a:off x="289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1" name="Line 31"/>
              <p:cNvSpPr>
                <a:spLocks noChangeShapeType="1"/>
              </p:cNvSpPr>
              <p:nvPr/>
            </p:nvSpPr>
            <p:spPr bwMode="auto">
              <a:xfrm>
                <a:off x="300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2" name="Line 32"/>
              <p:cNvSpPr>
                <a:spLocks noChangeShapeType="1"/>
              </p:cNvSpPr>
              <p:nvPr/>
            </p:nvSpPr>
            <p:spPr bwMode="auto">
              <a:xfrm>
                <a:off x="3117"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3" name="Line 33"/>
              <p:cNvSpPr>
                <a:spLocks noChangeShapeType="1"/>
              </p:cNvSpPr>
              <p:nvPr/>
            </p:nvSpPr>
            <p:spPr bwMode="auto">
              <a:xfrm>
                <a:off x="3225"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4" name="Line 34"/>
              <p:cNvSpPr>
                <a:spLocks noChangeShapeType="1"/>
              </p:cNvSpPr>
              <p:nvPr/>
            </p:nvSpPr>
            <p:spPr bwMode="auto">
              <a:xfrm>
                <a:off x="3336"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5" name="Line 35"/>
              <p:cNvSpPr>
                <a:spLocks noChangeShapeType="1"/>
              </p:cNvSpPr>
              <p:nvPr/>
            </p:nvSpPr>
            <p:spPr bwMode="auto">
              <a:xfrm>
                <a:off x="3444"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6" name="Line 36"/>
              <p:cNvSpPr>
                <a:spLocks noChangeShapeType="1"/>
              </p:cNvSpPr>
              <p:nvPr/>
            </p:nvSpPr>
            <p:spPr bwMode="auto">
              <a:xfrm>
                <a:off x="3555"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7" name="Line 37"/>
              <p:cNvSpPr>
                <a:spLocks noChangeShapeType="1"/>
              </p:cNvSpPr>
              <p:nvPr/>
            </p:nvSpPr>
            <p:spPr bwMode="auto">
              <a:xfrm>
                <a:off x="3663"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8" name="Line 38"/>
              <p:cNvSpPr>
                <a:spLocks noChangeShapeType="1"/>
              </p:cNvSpPr>
              <p:nvPr/>
            </p:nvSpPr>
            <p:spPr bwMode="auto">
              <a:xfrm>
                <a:off x="3774"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9" name="Line 39"/>
              <p:cNvSpPr>
                <a:spLocks noChangeShapeType="1"/>
              </p:cNvSpPr>
              <p:nvPr/>
            </p:nvSpPr>
            <p:spPr bwMode="auto">
              <a:xfrm>
                <a:off x="3882"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0" name="Line 40"/>
              <p:cNvSpPr>
                <a:spLocks noChangeShapeType="1"/>
              </p:cNvSpPr>
              <p:nvPr/>
            </p:nvSpPr>
            <p:spPr bwMode="auto">
              <a:xfrm>
                <a:off x="3993"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1" name="Line 41"/>
              <p:cNvSpPr>
                <a:spLocks noChangeShapeType="1"/>
              </p:cNvSpPr>
              <p:nvPr/>
            </p:nvSpPr>
            <p:spPr bwMode="auto">
              <a:xfrm>
                <a:off x="4101"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2" name="Line 42"/>
              <p:cNvSpPr>
                <a:spLocks noChangeShapeType="1"/>
              </p:cNvSpPr>
              <p:nvPr/>
            </p:nvSpPr>
            <p:spPr bwMode="auto">
              <a:xfrm>
                <a:off x="4212"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3" name="Line 43"/>
              <p:cNvSpPr>
                <a:spLocks noChangeShapeType="1"/>
              </p:cNvSpPr>
              <p:nvPr/>
            </p:nvSpPr>
            <p:spPr bwMode="auto">
              <a:xfrm>
                <a:off x="4320"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4" name="Line 44"/>
              <p:cNvSpPr>
                <a:spLocks noChangeShapeType="1"/>
              </p:cNvSpPr>
              <p:nvPr/>
            </p:nvSpPr>
            <p:spPr bwMode="auto">
              <a:xfrm>
                <a:off x="4431"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5" name="Line 45"/>
              <p:cNvSpPr>
                <a:spLocks noChangeShapeType="1"/>
              </p:cNvSpPr>
              <p:nvPr/>
            </p:nvSpPr>
            <p:spPr bwMode="auto">
              <a:xfrm>
                <a:off x="4539"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6" name="Line 46"/>
              <p:cNvSpPr>
                <a:spLocks noChangeShapeType="1"/>
              </p:cNvSpPr>
              <p:nvPr/>
            </p:nvSpPr>
            <p:spPr bwMode="auto">
              <a:xfrm>
                <a:off x="4650"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7" name="Line 47"/>
              <p:cNvSpPr>
                <a:spLocks noChangeShapeType="1"/>
              </p:cNvSpPr>
              <p:nvPr/>
            </p:nvSpPr>
            <p:spPr bwMode="auto">
              <a:xfrm>
                <a:off x="4758"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8" name="Line 48"/>
              <p:cNvSpPr>
                <a:spLocks noChangeShapeType="1"/>
              </p:cNvSpPr>
              <p:nvPr/>
            </p:nvSpPr>
            <p:spPr bwMode="auto">
              <a:xfrm>
                <a:off x="4869" y="938"/>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79" name="Line 49"/>
              <p:cNvSpPr>
                <a:spLocks noChangeShapeType="1"/>
              </p:cNvSpPr>
              <p:nvPr/>
            </p:nvSpPr>
            <p:spPr bwMode="auto">
              <a:xfrm>
                <a:off x="4977" y="924"/>
                <a:ext cx="0" cy="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0" name="Line 50"/>
              <p:cNvSpPr>
                <a:spLocks noChangeShapeType="1"/>
              </p:cNvSpPr>
              <p:nvPr/>
            </p:nvSpPr>
            <p:spPr bwMode="auto">
              <a:xfrm>
                <a:off x="5088" y="924"/>
                <a:ext cx="0" cy="12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1" name="Line 51"/>
              <p:cNvSpPr>
                <a:spLocks noChangeShapeType="1"/>
              </p:cNvSpPr>
              <p:nvPr/>
            </p:nvSpPr>
            <p:spPr bwMode="auto">
              <a:xfrm>
                <a:off x="5196" y="938"/>
                <a:ext cx="0" cy="8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169" name="Line 53"/>
            <p:cNvSpPr>
              <a:spLocks noChangeShapeType="1"/>
            </p:cNvSpPr>
            <p:nvPr/>
          </p:nvSpPr>
          <p:spPr bwMode="auto">
            <a:xfrm flipV="1">
              <a:off x="52578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0" name="Line 54"/>
            <p:cNvSpPr>
              <a:spLocks noChangeShapeType="1"/>
            </p:cNvSpPr>
            <p:nvPr/>
          </p:nvSpPr>
          <p:spPr bwMode="auto">
            <a:xfrm flipV="1">
              <a:off x="54292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1" name="Line 55"/>
            <p:cNvSpPr>
              <a:spLocks noChangeShapeType="1"/>
            </p:cNvSpPr>
            <p:nvPr/>
          </p:nvSpPr>
          <p:spPr bwMode="auto">
            <a:xfrm flipV="1">
              <a:off x="560546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2" name="Line 56"/>
            <p:cNvSpPr>
              <a:spLocks noChangeShapeType="1"/>
            </p:cNvSpPr>
            <p:nvPr/>
          </p:nvSpPr>
          <p:spPr bwMode="auto">
            <a:xfrm flipV="1">
              <a:off x="57769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3" name="Line 57"/>
            <p:cNvSpPr>
              <a:spLocks noChangeShapeType="1"/>
            </p:cNvSpPr>
            <p:nvPr/>
          </p:nvSpPr>
          <p:spPr bwMode="auto">
            <a:xfrm flipV="1">
              <a:off x="59531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4" name="Line 58"/>
            <p:cNvSpPr>
              <a:spLocks noChangeShapeType="1"/>
            </p:cNvSpPr>
            <p:nvPr/>
          </p:nvSpPr>
          <p:spPr bwMode="auto">
            <a:xfrm flipV="1">
              <a:off x="61245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5" name="Line 59"/>
            <p:cNvSpPr>
              <a:spLocks noChangeShapeType="1"/>
            </p:cNvSpPr>
            <p:nvPr/>
          </p:nvSpPr>
          <p:spPr bwMode="auto">
            <a:xfrm flipV="1">
              <a:off x="63007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6" name="Line 60"/>
            <p:cNvSpPr>
              <a:spLocks noChangeShapeType="1"/>
            </p:cNvSpPr>
            <p:nvPr/>
          </p:nvSpPr>
          <p:spPr bwMode="auto">
            <a:xfrm flipV="1">
              <a:off x="64722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7" name="Line 61"/>
            <p:cNvSpPr>
              <a:spLocks noChangeShapeType="1"/>
            </p:cNvSpPr>
            <p:nvPr/>
          </p:nvSpPr>
          <p:spPr bwMode="auto">
            <a:xfrm flipV="1">
              <a:off x="664845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8" name="Line 62"/>
            <p:cNvSpPr>
              <a:spLocks noChangeShapeType="1"/>
            </p:cNvSpPr>
            <p:nvPr/>
          </p:nvSpPr>
          <p:spPr bwMode="auto">
            <a:xfrm flipV="1">
              <a:off x="681990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9" name="Line 63"/>
            <p:cNvSpPr>
              <a:spLocks noChangeShapeType="1"/>
            </p:cNvSpPr>
            <p:nvPr/>
          </p:nvSpPr>
          <p:spPr bwMode="auto">
            <a:xfrm flipV="1">
              <a:off x="6996113"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0" name="Line 64"/>
            <p:cNvSpPr>
              <a:spLocks noChangeShapeType="1"/>
            </p:cNvSpPr>
            <p:nvPr/>
          </p:nvSpPr>
          <p:spPr bwMode="auto">
            <a:xfrm flipV="1">
              <a:off x="716756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1" name="Line 65"/>
            <p:cNvSpPr>
              <a:spLocks noChangeShapeType="1"/>
            </p:cNvSpPr>
            <p:nvPr/>
          </p:nvSpPr>
          <p:spPr bwMode="auto">
            <a:xfrm flipV="1">
              <a:off x="734377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2" name="Line 66"/>
            <p:cNvSpPr>
              <a:spLocks noChangeShapeType="1"/>
            </p:cNvSpPr>
            <p:nvPr/>
          </p:nvSpPr>
          <p:spPr bwMode="auto">
            <a:xfrm flipV="1">
              <a:off x="751522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3" name="Line 67"/>
            <p:cNvSpPr>
              <a:spLocks noChangeShapeType="1"/>
            </p:cNvSpPr>
            <p:nvPr/>
          </p:nvSpPr>
          <p:spPr bwMode="auto">
            <a:xfrm flipV="1">
              <a:off x="769143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4" name="Line 68"/>
            <p:cNvSpPr>
              <a:spLocks noChangeShapeType="1"/>
            </p:cNvSpPr>
            <p:nvPr/>
          </p:nvSpPr>
          <p:spPr bwMode="auto">
            <a:xfrm flipV="1">
              <a:off x="786288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5" name="Line 69"/>
            <p:cNvSpPr>
              <a:spLocks noChangeShapeType="1"/>
            </p:cNvSpPr>
            <p:nvPr/>
          </p:nvSpPr>
          <p:spPr bwMode="auto">
            <a:xfrm flipV="1">
              <a:off x="8039100"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6" name="Line 70"/>
            <p:cNvSpPr>
              <a:spLocks noChangeShapeType="1"/>
            </p:cNvSpPr>
            <p:nvPr/>
          </p:nvSpPr>
          <p:spPr bwMode="auto">
            <a:xfrm flipV="1">
              <a:off x="8210550"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7" name="Line 76"/>
            <p:cNvSpPr>
              <a:spLocks noChangeShapeType="1"/>
            </p:cNvSpPr>
            <p:nvPr/>
          </p:nvSpPr>
          <p:spPr bwMode="auto">
            <a:xfrm flipV="1">
              <a:off x="4405313"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8" name="Line 77"/>
            <p:cNvSpPr>
              <a:spLocks noChangeShapeType="1"/>
            </p:cNvSpPr>
            <p:nvPr/>
          </p:nvSpPr>
          <p:spPr bwMode="auto">
            <a:xfrm flipV="1">
              <a:off x="4581525" y="6265863"/>
              <a:ext cx="0" cy="1666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89" name="Line 78"/>
            <p:cNvSpPr>
              <a:spLocks noChangeShapeType="1"/>
            </p:cNvSpPr>
            <p:nvPr/>
          </p:nvSpPr>
          <p:spPr bwMode="auto">
            <a:xfrm flipV="1">
              <a:off x="4752975" y="6300788"/>
              <a:ext cx="0" cy="11112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0" name="Line 79"/>
            <p:cNvSpPr>
              <a:spLocks noChangeShapeType="1"/>
            </p:cNvSpPr>
            <p:nvPr/>
          </p:nvSpPr>
          <p:spPr bwMode="auto">
            <a:xfrm flipV="1">
              <a:off x="4929188" y="6245225"/>
              <a:ext cx="0" cy="16668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1" name="Line 80"/>
            <p:cNvSpPr>
              <a:spLocks noChangeShapeType="1"/>
            </p:cNvSpPr>
            <p:nvPr/>
          </p:nvSpPr>
          <p:spPr bwMode="auto">
            <a:xfrm flipV="1">
              <a:off x="5100638" y="6319838"/>
              <a:ext cx="0" cy="11271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2" name="Line 83"/>
            <p:cNvSpPr>
              <a:spLocks noChangeShapeType="1"/>
            </p:cNvSpPr>
            <p:nvPr/>
          </p:nvSpPr>
          <p:spPr bwMode="auto">
            <a:xfrm flipH="1">
              <a:off x="8286750" y="56070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3" name="Line 84"/>
            <p:cNvSpPr>
              <a:spLocks noChangeShapeType="1"/>
            </p:cNvSpPr>
            <p:nvPr/>
          </p:nvSpPr>
          <p:spPr bwMode="auto">
            <a:xfrm flipH="1">
              <a:off x="8286750" y="1773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4" name="Line 85"/>
            <p:cNvSpPr>
              <a:spLocks noChangeShapeType="1"/>
            </p:cNvSpPr>
            <p:nvPr/>
          </p:nvSpPr>
          <p:spPr bwMode="auto">
            <a:xfrm flipH="1">
              <a:off x="8286750" y="23495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5" name="Line 86"/>
            <p:cNvSpPr>
              <a:spLocks noChangeShapeType="1"/>
            </p:cNvSpPr>
            <p:nvPr/>
          </p:nvSpPr>
          <p:spPr bwMode="auto">
            <a:xfrm flipH="1">
              <a:off x="8286750" y="29591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6" name="Line 87"/>
            <p:cNvSpPr>
              <a:spLocks noChangeShapeType="1"/>
            </p:cNvSpPr>
            <p:nvPr/>
          </p:nvSpPr>
          <p:spPr bwMode="auto">
            <a:xfrm flipH="1">
              <a:off x="8286750" y="3563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7" name="Line 88"/>
            <p:cNvSpPr>
              <a:spLocks noChangeShapeType="1"/>
            </p:cNvSpPr>
            <p:nvPr/>
          </p:nvSpPr>
          <p:spPr bwMode="auto">
            <a:xfrm flipH="1">
              <a:off x="8286750" y="63452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8" name="Line 89"/>
            <p:cNvSpPr>
              <a:spLocks noChangeShapeType="1"/>
            </p:cNvSpPr>
            <p:nvPr/>
          </p:nvSpPr>
          <p:spPr bwMode="auto">
            <a:xfrm>
              <a:off x="4233863" y="138747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99" name="Line 90"/>
            <p:cNvSpPr>
              <a:spLocks noChangeShapeType="1"/>
            </p:cNvSpPr>
            <p:nvPr/>
          </p:nvSpPr>
          <p:spPr bwMode="auto">
            <a:xfrm>
              <a:off x="4233863" y="15589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0" name="Line 91"/>
            <p:cNvSpPr>
              <a:spLocks noChangeShapeType="1"/>
            </p:cNvSpPr>
            <p:nvPr/>
          </p:nvSpPr>
          <p:spPr bwMode="auto">
            <a:xfrm>
              <a:off x="4233863" y="17399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1" name="Line 92"/>
            <p:cNvSpPr>
              <a:spLocks noChangeShapeType="1"/>
            </p:cNvSpPr>
            <p:nvPr/>
          </p:nvSpPr>
          <p:spPr bwMode="auto">
            <a:xfrm>
              <a:off x="4233863" y="19113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2" name="Line 93"/>
            <p:cNvSpPr>
              <a:spLocks noChangeShapeType="1"/>
            </p:cNvSpPr>
            <p:nvPr/>
          </p:nvSpPr>
          <p:spPr bwMode="auto">
            <a:xfrm>
              <a:off x="4233863" y="208756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3" name="Line 94"/>
            <p:cNvSpPr>
              <a:spLocks noChangeShapeType="1"/>
            </p:cNvSpPr>
            <p:nvPr/>
          </p:nvSpPr>
          <p:spPr bwMode="auto">
            <a:xfrm>
              <a:off x="4233863" y="22590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4" name="Line 95"/>
            <p:cNvSpPr>
              <a:spLocks noChangeShapeType="1"/>
            </p:cNvSpPr>
            <p:nvPr/>
          </p:nvSpPr>
          <p:spPr bwMode="auto">
            <a:xfrm>
              <a:off x="4233863" y="24304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5" name="Line 96"/>
            <p:cNvSpPr>
              <a:spLocks noChangeShapeType="1"/>
            </p:cNvSpPr>
            <p:nvPr/>
          </p:nvSpPr>
          <p:spPr bwMode="auto">
            <a:xfrm>
              <a:off x="4233863" y="26114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6" name="Line 97"/>
            <p:cNvSpPr>
              <a:spLocks noChangeShapeType="1"/>
            </p:cNvSpPr>
            <p:nvPr/>
          </p:nvSpPr>
          <p:spPr bwMode="auto">
            <a:xfrm>
              <a:off x="4233863" y="27828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7" name="Line 98"/>
            <p:cNvSpPr>
              <a:spLocks noChangeShapeType="1"/>
            </p:cNvSpPr>
            <p:nvPr/>
          </p:nvSpPr>
          <p:spPr bwMode="auto">
            <a:xfrm>
              <a:off x="4233863" y="2959100"/>
              <a:ext cx="1095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8" name="Line 99"/>
            <p:cNvSpPr>
              <a:spLocks noChangeShapeType="1"/>
            </p:cNvSpPr>
            <p:nvPr/>
          </p:nvSpPr>
          <p:spPr bwMode="auto">
            <a:xfrm>
              <a:off x="4233863" y="313055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09" name="Line 100"/>
            <p:cNvSpPr>
              <a:spLocks noChangeShapeType="1"/>
            </p:cNvSpPr>
            <p:nvPr/>
          </p:nvSpPr>
          <p:spPr bwMode="auto">
            <a:xfrm>
              <a:off x="4233863" y="33020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0" name="Line 102"/>
            <p:cNvSpPr>
              <a:spLocks noChangeShapeType="1"/>
            </p:cNvSpPr>
            <p:nvPr/>
          </p:nvSpPr>
          <p:spPr bwMode="auto">
            <a:xfrm>
              <a:off x="4233863" y="36544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1" name="Line 103"/>
            <p:cNvSpPr>
              <a:spLocks noChangeShapeType="1"/>
            </p:cNvSpPr>
            <p:nvPr/>
          </p:nvSpPr>
          <p:spPr bwMode="auto">
            <a:xfrm>
              <a:off x="4233863" y="3830638"/>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2" name="Line 104"/>
            <p:cNvSpPr>
              <a:spLocks noChangeShapeType="1"/>
            </p:cNvSpPr>
            <p:nvPr/>
          </p:nvSpPr>
          <p:spPr bwMode="auto">
            <a:xfrm>
              <a:off x="4233863" y="3997325"/>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3" name="Line 107"/>
            <p:cNvSpPr>
              <a:spLocks noChangeShapeType="1"/>
            </p:cNvSpPr>
            <p:nvPr/>
          </p:nvSpPr>
          <p:spPr bwMode="auto">
            <a:xfrm>
              <a:off x="4233863" y="4521200"/>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4" name="Line 108"/>
            <p:cNvSpPr>
              <a:spLocks noChangeShapeType="1"/>
            </p:cNvSpPr>
            <p:nvPr/>
          </p:nvSpPr>
          <p:spPr bwMode="auto">
            <a:xfrm>
              <a:off x="4233863" y="4697413"/>
              <a:ext cx="18573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5" name="Line 109"/>
            <p:cNvSpPr>
              <a:spLocks noChangeShapeType="1"/>
            </p:cNvSpPr>
            <p:nvPr/>
          </p:nvSpPr>
          <p:spPr bwMode="auto">
            <a:xfrm>
              <a:off x="4233863" y="486886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6" name="Line 110"/>
            <p:cNvSpPr>
              <a:spLocks noChangeShapeType="1"/>
            </p:cNvSpPr>
            <p:nvPr/>
          </p:nvSpPr>
          <p:spPr bwMode="auto">
            <a:xfrm>
              <a:off x="4233863" y="50403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7" name="Line 111"/>
            <p:cNvSpPr>
              <a:spLocks noChangeShapeType="1"/>
            </p:cNvSpPr>
            <p:nvPr/>
          </p:nvSpPr>
          <p:spPr bwMode="auto">
            <a:xfrm>
              <a:off x="4233863" y="52212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8" name="Line 112"/>
            <p:cNvSpPr>
              <a:spLocks noChangeShapeType="1"/>
            </p:cNvSpPr>
            <p:nvPr/>
          </p:nvSpPr>
          <p:spPr bwMode="auto">
            <a:xfrm>
              <a:off x="4233863" y="53927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19" name="Line 115"/>
            <p:cNvSpPr>
              <a:spLocks noChangeShapeType="1"/>
            </p:cNvSpPr>
            <p:nvPr/>
          </p:nvSpPr>
          <p:spPr bwMode="auto">
            <a:xfrm>
              <a:off x="4233863" y="5916613"/>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0" name="Line 116"/>
            <p:cNvSpPr>
              <a:spLocks noChangeShapeType="1"/>
            </p:cNvSpPr>
            <p:nvPr/>
          </p:nvSpPr>
          <p:spPr bwMode="auto">
            <a:xfrm>
              <a:off x="4233863" y="609758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1" name="Line 117"/>
            <p:cNvSpPr>
              <a:spLocks noChangeShapeType="1"/>
            </p:cNvSpPr>
            <p:nvPr/>
          </p:nvSpPr>
          <p:spPr bwMode="auto">
            <a:xfrm>
              <a:off x="4233863" y="62690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2" name="Text Box 118"/>
            <p:cNvSpPr txBox="1">
              <a:spLocks noChangeArrowheads="1"/>
            </p:cNvSpPr>
            <p:nvPr/>
          </p:nvSpPr>
          <p:spPr bwMode="auto">
            <a:xfrm>
              <a:off x="3905190" y="1031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0</a:t>
              </a:r>
            </a:p>
          </p:txBody>
        </p:sp>
        <p:sp>
          <p:nvSpPr>
            <p:cNvPr id="223" name="Text Box 119"/>
            <p:cNvSpPr txBox="1">
              <a:spLocks noChangeArrowheads="1"/>
            </p:cNvSpPr>
            <p:nvPr/>
          </p:nvSpPr>
          <p:spPr bwMode="auto">
            <a:xfrm>
              <a:off x="3905190" y="1920875"/>
              <a:ext cx="301685"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5</a:t>
              </a:r>
            </a:p>
          </p:txBody>
        </p:sp>
        <p:sp>
          <p:nvSpPr>
            <p:cNvPr id="224" name="Text Box 120"/>
            <p:cNvSpPr txBox="1">
              <a:spLocks noChangeArrowheads="1"/>
            </p:cNvSpPr>
            <p:nvPr/>
          </p:nvSpPr>
          <p:spPr bwMode="auto">
            <a:xfrm>
              <a:off x="3779838" y="27971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10</a:t>
              </a:r>
            </a:p>
          </p:txBody>
        </p:sp>
        <p:sp>
          <p:nvSpPr>
            <p:cNvPr id="225" name="Text Box 121"/>
            <p:cNvSpPr txBox="1">
              <a:spLocks noChangeArrowheads="1"/>
            </p:cNvSpPr>
            <p:nvPr/>
          </p:nvSpPr>
          <p:spPr bwMode="auto">
            <a:xfrm>
              <a:off x="3779838" y="3673475"/>
              <a:ext cx="427037" cy="36671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15</a:t>
              </a:r>
            </a:p>
          </p:txBody>
        </p:sp>
        <p:sp>
          <p:nvSpPr>
            <p:cNvPr id="226" name="Text Box 122"/>
            <p:cNvSpPr txBox="1">
              <a:spLocks noChangeArrowheads="1"/>
            </p:cNvSpPr>
            <p:nvPr/>
          </p:nvSpPr>
          <p:spPr bwMode="auto">
            <a:xfrm>
              <a:off x="3788171" y="4524375"/>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a:t>
              </a:r>
            </a:p>
          </p:txBody>
        </p:sp>
        <p:sp>
          <p:nvSpPr>
            <p:cNvPr id="227" name="Text Box 123"/>
            <p:cNvSpPr txBox="1">
              <a:spLocks noChangeArrowheads="1"/>
            </p:cNvSpPr>
            <p:nvPr/>
          </p:nvSpPr>
          <p:spPr bwMode="auto">
            <a:xfrm>
              <a:off x="3788171" y="5422900"/>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25</a:t>
              </a:r>
            </a:p>
          </p:txBody>
        </p:sp>
        <p:sp>
          <p:nvSpPr>
            <p:cNvPr id="228" name="Text Box 124"/>
            <p:cNvSpPr txBox="1">
              <a:spLocks noChangeArrowheads="1"/>
            </p:cNvSpPr>
            <p:nvPr/>
          </p:nvSpPr>
          <p:spPr bwMode="auto">
            <a:xfrm>
              <a:off x="3788171" y="6237288"/>
              <a:ext cx="41870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30</a:t>
              </a:r>
            </a:p>
          </p:txBody>
        </p:sp>
        <p:sp>
          <p:nvSpPr>
            <p:cNvPr id="229" name="Text Box 125"/>
            <p:cNvSpPr txBox="1">
              <a:spLocks noChangeArrowheads="1"/>
            </p:cNvSpPr>
            <p:nvPr/>
          </p:nvSpPr>
          <p:spPr bwMode="auto">
            <a:xfrm rot="16200000">
              <a:off x="2659637" y="3679974"/>
              <a:ext cx="2008627"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Pressure (GPa)</a:t>
              </a:r>
            </a:p>
          </p:txBody>
        </p:sp>
        <p:sp>
          <p:nvSpPr>
            <p:cNvPr id="230" name="Text Box 126"/>
            <p:cNvSpPr txBox="1">
              <a:spLocks noChangeArrowheads="1"/>
            </p:cNvSpPr>
            <p:nvPr/>
          </p:nvSpPr>
          <p:spPr bwMode="auto">
            <a:xfrm>
              <a:off x="5513434" y="330200"/>
              <a:ext cx="2312941"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Temperature (°C)</a:t>
              </a:r>
            </a:p>
          </p:txBody>
        </p:sp>
        <p:sp>
          <p:nvSpPr>
            <p:cNvPr id="231" name="Text Box 127"/>
            <p:cNvSpPr txBox="1">
              <a:spLocks noChangeArrowheads="1"/>
            </p:cNvSpPr>
            <p:nvPr/>
          </p:nvSpPr>
          <p:spPr bwMode="auto">
            <a:xfrm>
              <a:off x="39351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1400</a:t>
              </a:r>
            </a:p>
          </p:txBody>
        </p:sp>
        <p:sp>
          <p:nvSpPr>
            <p:cNvPr id="232" name="Text Box 128"/>
            <p:cNvSpPr txBox="1">
              <a:spLocks noChangeArrowheads="1"/>
            </p:cNvSpPr>
            <p:nvPr/>
          </p:nvSpPr>
          <p:spPr bwMode="auto">
            <a:xfrm>
              <a:off x="46209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1600</a:t>
              </a:r>
            </a:p>
          </p:txBody>
        </p:sp>
        <p:sp>
          <p:nvSpPr>
            <p:cNvPr id="233" name="Text Box 129"/>
            <p:cNvSpPr txBox="1">
              <a:spLocks noChangeArrowheads="1"/>
            </p:cNvSpPr>
            <p:nvPr/>
          </p:nvSpPr>
          <p:spPr bwMode="auto">
            <a:xfrm>
              <a:off x="52940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1800</a:t>
              </a:r>
            </a:p>
          </p:txBody>
        </p:sp>
        <p:sp>
          <p:nvSpPr>
            <p:cNvPr id="234" name="Text Box 130"/>
            <p:cNvSpPr txBox="1">
              <a:spLocks noChangeArrowheads="1"/>
            </p:cNvSpPr>
            <p:nvPr/>
          </p:nvSpPr>
          <p:spPr bwMode="auto">
            <a:xfrm>
              <a:off x="60052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2000</a:t>
              </a:r>
            </a:p>
          </p:txBody>
        </p:sp>
        <p:sp>
          <p:nvSpPr>
            <p:cNvPr id="235" name="Text Box 131"/>
            <p:cNvSpPr txBox="1">
              <a:spLocks noChangeArrowheads="1"/>
            </p:cNvSpPr>
            <p:nvPr/>
          </p:nvSpPr>
          <p:spPr bwMode="auto">
            <a:xfrm>
              <a:off x="6716432"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2200</a:t>
              </a:r>
            </a:p>
          </p:txBody>
        </p:sp>
        <p:sp>
          <p:nvSpPr>
            <p:cNvPr id="236" name="Text Box 132"/>
            <p:cNvSpPr txBox="1">
              <a:spLocks noChangeArrowheads="1"/>
            </p:cNvSpPr>
            <p:nvPr/>
          </p:nvSpPr>
          <p:spPr bwMode="auto">
            <a:xfrm>
              <a:off x="74371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2400</a:t>
              </a:r>
            </a:p>
          </p:txBody>
        </p:sp>
        <p:sp>
          <p:nvSpPr>
            <p:cNvPr id="237" name="Text Box 133"/>
            <p:cNvSpPr txBox="1">
              <a:spLocks noChangeArrowheads="1"/>
            </p:cNvSpPr>
            <p:nvPr/>
          </p:nvSpPr>
          <p:spPr bwMode="auto">
            <a:xfrm>
              <a:off x="8135657" y="841375"/>
              <a:ext cx="652743"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2600</a:t>
              </a:r>
            </a:p>
          </p:txBody>
        </p:sp>
        <p:sp>
          <p:nvSpPr>
            <p:cNvPr id="238" name="Text Box 135"/>
            <p:cNvSpPr txBox="1">
              <a:spLocks noChangeArrowheads="1"/>
            </p:cNvSpPr>
            <p:nvPr/>
          </p:nvSpPr>
          <p:spPr bwMode="auto">
            <a:xfrm>
              <a:off x="8404225" y="15906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100</a:t>
              </a:r>
            </a:p>
          </p:txBody>
        </p:sp>
        <p:sp>
          <p:nvSpPr>
            <p:cNvPr id="239" name="Text Box 136"/>
            <p:cNvSpPr txBox="1">
              <a:spLocks noChangeArrowheads="1"/>
            </p:cNvSpPr>
            <p:nvPr/>
          </p:nvSpPr>
          <p:spPr bwMode="auto">
            <a:xfrm>
              <a:off x="8404225" y="21494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200</a:t>
              </a:r>
            </a:p>
          </p:txBody>
        </p:sp>
        <p:sp>
          <p:nvSpPr>
            <p:cNvPr id="240" name="Text Box 137"/>
            <p:cNvSpPr txBox="1">
              <a:spLocks noChangeArrowheads="1"/>
            </p:cNvSpPr>
            <p:nvPr/>
          </p:nvSpPr>
          <p:spPr bwMode="auto">
            <a:xfrm>
              <a:off x="8404225" y="27590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300</a:t>
              </a:r>
            </a:p>
          </p:txBody>
        </p:sp>
        <p:sp>
          <p:nvSpPr>
            <p:cNvPr id="241" name="Text Box 138"/>
            <p:cNvSpPr txBox="1">
              <a:spLocks noChangeArrowheads="1"/>
            </p:cNvSpPr>
            <p:nvPr/>
          </p:nvSpPr>
          <p:spPr bwMode="auto">
            <a:xfrm>
              <a:off x="8404225" y="4676775"/>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600</a:t>
              </a:r>
            </a:p>
          </p:txBody>
        </p:sp>
        <p:sp>
          <p:nvSpPr>
            <p:cNvPr id="242" name="Text Box 139"/>
            <p:cNvSpPr txBox="1">
              <a:spLocks noChangeArrowheads="1"/>
            </p:cNvSpPr>
            <p:nvPr/>
          </p:nvSpPr>
          <p:spPr bwMode="auto">
            <a:xfrm>
              <a:off x="8404225" y="5422900"/>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700</a:t>
              </a:r>
            </a:p>
          </p:txBody>
        </p:sp>
        <p:sp>
          <p:nvSpPr>
            <p:cNvPr id="243" name="Text Box 140"/>
            <p:cNvSpPr txBox="1">
              <a:spLocks noChangeArrowheads="1"/>
            </p:cNvSpPr>
            <p:nvPr/>
          </p:nvSpPr>
          <p:spPr bwMode="auto">
            <a:xfrm>
              <a:off x="8404225" y="6135688"/>
              <a:ext cx="535724" cy="369332"/>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800</a:t>
              </a:r>
            </a:p>
          </p:txBody>
        </p:sp>
        <p:sp>
          <p:nvSpPr>
            <p:cNvPr id="244" name="Text Box 141"/>
            <p:cNvSpPr txBox="1">
              <a:spLocks noChangeArrowheads="1"/>
            </p:cNvSpPr>
            <p:nvPr/>
          </p:nvSpPr>
          <p:spPr bwMode="auto">
            <a:xfrm rot="5400000">
              <a:off x="7852520" y="3674419"/>
              <a:ext cx="1592359" cy="461665"/>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Depth (km)</a:t>
              </a:r>
            </a:p>
          </p:txBody>
        </p:sp>
        <p:sp>
          <p:nvSpPr>
            <p:cNvPr id="245" name="Line 142"/>
            <p:cNvSpPr>
              <a:spLocks noChangeShapeType="1"/>
            </p:cNvSpPr>
            <p:nvPr/>
          </p:nvSpPr>
          <p:spPr bwMode="auto">
            <a:xfrm flipH="1">
              <a:off x="8286750" y="41989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6" name="Line 143"/>
            <p:cNvSpPr>
              <a:spLocks noChangeShapeType="1"/>
            </p:cNvSpPr>
            <p:nvPr/>
          </p:nvSpPr>
          <p:spPr bwMode="auto">
            <a:xfrm flipH="1">
              <a:off x="8286750" y="4859338"/>
              <a:ext cx="114300"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cxnSp>
          <p:nvCxnSpPr>
            <p:cNvPr id="247" name="AutoShape 146"/>
            <p:cNvCxnSpPr>
              <a:cxnSpLocks noChangeShapeType="1"/>
              <a:stCxn id="167" idx="1"/>
              <a:endCxn id="167" idx="1"/>
            </p:cNvCxnSpPr>
            <p:nvPr/>
          </p:nvCxnSpPr>
          <p:spPr bwMode="auto">
            <a:xfrm rot="10800000" flipH="1" flipV="1">
              <a:off x="4210050" y="3810000"/>
              <a:ext cx="1588" cy="1588"/>
            </a:xfrm>
            <a:prstGeom prst="bentConnector3">
              <a:avLst>
                <a:gd name="adj1" fmla="val -13200005"/>
              </a:avLst>
            </a:prstGeom>
            <a:noFill/>
            <a:ln w="9525">
              <a:noFill/>
              <a:miter lim="800000"/>
              <a:headEnd/>
              <a:tailEnd type="triangle" w="med" len="med"/>
            </a:ln>
          </p:spPr>
        </p:cxnSp>
        <p:cxnSp>
          <p:nvCxnSpPr>
            <p:cNvPr id="248" name="AutoShape 147"/>
            <p:cNvCxnSpPr>
              <a:cxnSpLocks noChangeShapeType="1"/>
              <a:stCxn id="167" idx="2"/>
              <a:endCxn id="167" idx="2"/>
            </p:cNvCxnSpPr>
            <p:nvPr/>
          </p:nvCxnSpPr>
          <p:spPr bwMode="auto">
            <a:xfrm rot="16200000" flipH="1">
              <a:off x="6318250" y="6445250"/>
              <a:ext cx="1588" cy="1588"/>
            </a:xfrm>
            <a:prstGeom prst="bentConnector3">
              <a:avLst>
                <a:gd name="adj1" fmla="val 13200005"/>
              </a:avLst>
            </a:prstGeom>
            <a:noFill/>
            <a:ln w="9525">
              <a:noFill/>
              <a:miter lim="800000"/>
              <a:headEnd/>
              <a:tailEnd type="triangle" w="med" len="med"/>
            </a:ln>
          </p:spPr>
        </p:cxnSp>
        <p:cxnSp>
          <p:nvCxnSpPr>
            <p:cNvPr id="249" name="AutoShape 150"/>
            <p:cNvCxnSpPr>
              <a:cxnSpLocks noChangeShapeType="1"/>
              <a:stCxn id="167" idx="1"/>
              <a:endCxn id="167" idx="1"/>
            </p:cNvCxnSpPr>
            <p:nvPr/>
          </p:nvCxnSpPr>
          <p:spPr bwMode="auto">
            <a:xfrm rot="10800000" flipH="1" flipV="1">
              <a:off x="4210050" y="3810000"/>
              <a:ext cx="1588" cy="1588"/>
            </a:xfrm>
            <a:prstGeom prst="curvedConnector3">
              <a:avLst>
                <a:gd name="adj1" fmla="val -13200005"/>
              </a:avLst>
            </a:prstGeom>
            <a:noFill/>
            <a:ln w="9525">
              <a:noFill/>
              <a:round/>
              <a:headEnd/>
              <a:tailEnd/>
            </a:ln>
          </p:spPr>
        </p:cxnSp>
        <p:cxnSp>
          <p:nvCxnSpPr>
            <p:cNvPr id="250" name="AutoShape 151"/>
            <p:cNvCxnSpPr>
              <a:cxnSpLocks noChangeShapeType="1"/>
              <a:stCxn id="167" idx="1"/>
              <a:endCxn id="167" idx="1"/>
            </p:cNvCxnSpPr>
            <p:nvPr/>
          </p:nvCxnSpPr>
          <p:spPr bwMode="auto">
            <a:xfrm rot="10800000" flipH="1" flipV="1">
              <a:off x="4210050" y="3810000"/>
              <a:ext cx="1588" cy="1588"/>
            </a:xfrm>
            <a:prstGeom prst="curvedConnector3">
              <a:avLst>
                <a:gd name="adj1" fmla="val -13200005"/>
              </a:avLst>
            </a:prstGeom>
            <a:noFill/>
            <a:ln w="9525">
              <a:noFill/>
              <a:round/>
              <a:headEnd/>
              <a:tailEnd type="triangle" w="med" len="med"/>
            </a:ln>
          </p:spPr>
        </p:cxnSp>
        <p:sp>
          <p:nvSpPr>
            <p:cNvPr id="251" name="Oval 158"/>
            <p:cNvSpPr>
              <a:spLocks noChangeArrowheads="1"/>
            </p:cNvSpPr>
            <p:nvPr/>
          </p:nvSpPr>
          <p:spPr bwMode="auto">
            <a:xfrm>
              <a:off x="5133975" y="4752975"/>
              <a:ext cx="247650" cy="344488"/>
            </a:xfrm>
            <a:prstGeom prst="ellipse">
              <a:avLst/>
            </a:prstGeom>
            <a:noFill/>
            <a:ln w="38100" algn="ctr">
              <a:solidFill>
                <a:schemeClr val="bg1"/>
              </a:solidFill>
              <a:round/>
              <a:headEnd/>
              <a:tailEnd/>
            </a:ln>
            <a:effectLst/>
          </p:spPr>
          <p:txBody>
            <a:bodyPr wrap="none" anchor="ctr"/>
            <a:lstStyle/>
            <a:p>
              <a:pPr>
                <a:defRPr/>
              </a:pPr>
              <a:endParaRPr lang="en-GB">
                <a:latin typeface="Calibri" pitchFamily="34" charset="0"/>
              </a:endParaRPr>
            </a:p>
          </p:txBody>
        </p:sp>
        <p:grpSp>
          <p:nvGrpSpPr>
            <p:cNvPr id="252" name="Group 159"/>
            <p:cNvGrpSpPr>
              <a:grpSpLocks/>
            </p:cNvGrpSpPr>
            <p:nvPr/>
          </p:nvGrpSpPr>
          <p:grpSpPr bwMode="auto">
            <a:xfrm>
              <a:off x="4967288" y="5091113"/>
              <a:ext cx="633412" cy="304800"/>
              <a:chOff x="3129" y="3210"/>
              <a:chExt cx="399" cy="192"/>
            </a:xfrm>
          </p:grpSpPr>
          <p:sp>
            <p:nvSpPr>
              <p:cNvPr id="257" name="Freeform 156"/>
              <p:cNvSpPr>
                <a:spLocks/>
              </p:cNvSpPr>
              <p:nvPr/>
            </p:nvSpPr>
            <p:spPr bwMode="auto">
              <a:xfrm>
                <a:off x="3129" y="3210"/>
                <a:ext cx="186" cy="192"/>
              </a:xfrm>
              <a:custGeom>
                <a:avLst/>
                <a:gdLst/>
                <a:ahLst/>
                <a:cxnLst>
                  <a:cxn ang="0">
                    <a:pos x="186" y="0"/>
                  </a:cxn>
                  <a:cxn ang="0">
                    <a:pos x="186" y="79"/>
                  </a:cxn>
                  <a:cxn ang="0">
                    <a:pos x="0" y="79"/>
                  </a:cxn>
                  <a:cxn ang="0">
                    <a:pos x="0" y="219"/>
                  </a:cxn>
                </a:cxnLst>
                <a:rect l="0" t="0" r="r" b="b"/>
                <a:pathLst>
                  <a:path w="186" h="219">
                    <a:moveTo>
                      <a:pt x="186" y="0"/>
                    </a:moveTo>
                    <a:lnTo>
                      <a:pt x="186" y="79"/>
                    </a:lnTo>
                    <a:lnTo>
                      <a:pt x="0" y="79"/>
                    </a:lnTo>
                    <a:lnTo>
                      <a:pt x="0" y="219"/>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sp>
            <p:nvSpPr>
              <p:cNvPr id="258" name="Freeform 157"/>
              <p:cNvSpPr>
                <a:spLocks/>
              </p:cNvSpPr>
              <p:nvPr/>
            </p:nvSpPr>
            <p:spPr bwMode="auto">
              <a:xfrm>
                <a:off x="3315" y="3218"/>
                <a:ext cx="213" cy="121"/>
              </a:xfrm>
              <a:custGeom>
                <a:avLst/>
                <a:gdLst/>
                <a:ahLst/>
                <a:cxnLst>
                  <a:cxn ang="0">
                    <a:pos x="0" y="0"/>
                  </a:cxn>
                  <a:cxn ang="0">
                    <a:pos x="0" y="73"/>
                  </a:cxn>
                  <a:cxn ang="0">
                    <a:pos x="213" y="73"/>
                  </a:cxn>
                  <a:cxn ang="0">
                    <a:pos x="213" y="144"/>
                  </a:cxn>
                </a:cxnLst>
                <a:rect l="0" t="0" r="r" b="b"/>
                <a:pathLst>
                  <a:path w="213" h="144">
                    <a:moveTo>
                      <a:pt x="0" y="0"/>
                    </a:moveTo>
                    <a:lnTo>
                      <a:pt x="0" y="73"/>
                    </a:lnTo>
                    <a:lnTo>
                      <a:pt x="213" y="73"/>
                    </a:lnTo>
                    <a:lnTo>
                      <a:pt x="213" y="144"/>
                    </a:lnTo>
                  </a:path>
                </a:pathLst>
              </a:custGeom>
              <a:noFill/>
              <a:ln w="28575" cap="flat" cmpd="sng">
                <a:solidFill>
                  <a:schemeClr val="bg1"/>
                </a:solidFill>
                <a:prstDash val="solid"/>
                <a:round/>
                <a:headEnd/>
                <a:tailEnd/>
              </a:ln>
              <a:effectLst/>
            </p:spPr>
            <p:txBody>
              <a:bodyPr anchor="ctr"/>
              <a:lstStyle/>
              <a:p>
                <a:pPr>
                  <a:defRPr/>
                </a:pPr>
                <a:endParaRPr lang="en-GB">
                  <a:latin typeface="Calibri" pitchFamily="34" charset="0"/>
                </a:endParaRPr>
              </a:p>
            </p:txBody>
          </p:sp>
        </p:grpSp>
        <p:sp>
          <p:nvSpPr>
            <p:cNvPr id="253" name="Oval 160"/>
            <p:cNvSpPr>
              <a:spLocks noChangeArrowheads="1"/>
            </p:cNvSpPr>
            <p:nvPr/>
          </p:nvSpPr>
          <p:spPr bwMode="auto">
            <a:xfrm rot="4804240">
              <a:off x="4833145" y="5262234"/>
              <a:ext cx="303212" cy="538820"/>
            </a:xfrm>
            <a:prstGeom prst="ellipse">
              <a:avLst/>
            </a:prstGeom>
            <a:noFill/>
            <a:ln w="38100" algn="ctr">
              <a:solidFill>
                <a:schemeClr val="bg1"/>
              </a:solidFill>
              <a:round/>
              <a:headEnd/>
              <a:tailEnd/>
            </a:ln>
            <a:effectLst/>
          </p:spPr>
          <p:txBody>
            <a:bodyPr wrap="none" anchor="ctr"/>
            <a:lstStyle/>
            <a:p>
              <a:pPr>
                <a:defRPr/>
              </a:pPr>
              <a:endParaRPr lang="en-GB">
                <a:latin typeface="Calibri" pitchFamily="34" charset="0"/>
              </a:endParaRPr>
            </a:p>
          </p:txBody>
        </p:sp>
        <p:sp>
          <p:nvSpPr>
            <p:cNvPr id="254" name="Oval 161"/>
            <p:cNvSpPr>
              <a:spLocks noChangeArrowheads="1"/>
            </p:cNvSpPr>
            <p:nvPr/>
          </p:nvSpPr>
          <p:spPr bwMode="auto">
            <a:xfrm rot="4804240">
              <a:off x="5427663" y="5216525"/>
              <a:ext cx="293688" cy="427037"/>
            </a:xfrm>
            <a:prstGeom prst="ellipse">
              <a:avLst/>
            </a:prstGeom>
            <a:noFill/>
            <a:ln w="38100" algn="ctr">
              <a:solidFill>
                <a:schemeClr val="bg1"/>
              </a:solidFill>
              <a:round/>
              <a:headEnd/>
              <a:tailEnd/>
            </a:ln>
            <a:effectLst/>
          </p:spPr>
          <p:txBody>
            <a:bodyPr wrap="none" anchor="ctr"/>
            <a:lstStyle/>
            <a:p>
              <a:pPr>
                <a:defRPr/>
              </a:pPr>
              <a:endParaRPr lang="en-GB">
                <a:latin typeface="Calibri" pitchFamily="34" charset="0"/>
              </a:endParaRPr>
            </a:p>
          </p:txBody>
        </p:sp>
        <p:sp>
          <p:nvSpPr>
            <p:cNvPr id="255" name="Text Box 164"/>
            <p:cNvSpPr txBox="1">
              <a:spLocks noChangeArrowheads="1"/>
            </p:cNvSpPr>
            <p:nvPr/>
          </p:nvSpPr>
          <p:spPr bwMode="auto">
            <a:xfrm>
              <a:off x="8331200" y="5067300"/>
              <a:ext cx="651140" cy="461665"/>
            </a:xfrm>
            <a:prstGeom prst="rect">
              <a:avLst/>
            </a:prstGeom>
            <a:noFill/>
            <a:ln w="9525" algn="ctr">
              <a:noFill/>
              <a:miter lim="800000"/>
              <a:headEnd/>
              <a:tailEnd/>
            </a:ln>
            <a:effectLst/>
          </p:spPr>
          <p:txBody>
            <a:bodyPr wrap="none">
              <a:spAutoFit/>
            </a:bodyPr>
            <a:lstStyle/>
            <a:p>
              <a:pPr>
                <a:defRPr/>
              </a:pPr>
              <a:r>
                <a:rPr lang="en-GB" sz="2400" i="1">
                  <a:solidFill>
                    <a:srgbClr val="FF0000"/>
                  </a:solidFill>
                  <a:effectLst>
                    <a:outerShdw blurRad="38100" dist="38100" dir="2700000" algn="tl">
                      <a:srgbClr val="000000"/>
                    </a:outerShdw>
                  </a:effectLst>
                  <a:latin typeface="Calibri" pitchFamily="34" charset="0"/>
                </a:rPr>
                <a:t>670</a:t>
              </a:r>
            </a:p>
          </p:txBody>
        </p:sp>
        <p:sp>
          <p:nvSpPr>
            <p:cNvPr id="256" name="Rectangle 165"/>
            <p:cNvSpPr>
              <a:spLocks noChangeArrowheads="1"/>
            </p:cNvSpPr>
            <p:nvPr/>
          </p:nvSpPr>
          <p:spPr bwMode="auto">
            <a:xfrm>
              <a:off x="4248150" y="5191125"/>
              <a:ext cx="4122738" cy="336550"/>
            </a:xfrm>
            <a:prstGeom prst="rect">
              <a:avLst/>
            </a:prstGeom>
            <a:solidFill>
              <a:srgbClr val="0033CC">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092751" name="Text Box 143"/>
          <p:cNvSpPr txBox="1">
            <a:spLocks noChangeArrowheads="1"/>
          </p:cNvSpPr>
          <p:nvPr/>
        </p:nvSpPr>
        <p:spPr bwMode="auto">
          <a:xfrm>
            <a:off x="0" y="258763"/>
            <a:ext cx="3448051" cy="5509200"/>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Down to the 660-670 km seismic discontinuity, the subducted slab (eclogite) has nearly   the same density of ambient mantle or is even denser.</a:t>
            </a:r>
          </a:p>
          <a:p>
            <a:pPr>
              <a:defRPr/>
            </a:pPr>
            <a:endParaRPr lang="en-GB" sz="1600" dirty="0">
              <a:solidFill>
                <a:schemeClr val="bg1"/>
              </a:solidFill>
              <a:effectLst>
                <a:outerShdw blurRad="38100" dist="38100" dir="2700000" algn="tl">
                  <a:srgbClr val="000000"/>
                </a:outerShdw>
              </a:effectLst>
              <a:latin typeface="Calibri" pitchFamily="34" charset="0"/>
            </a:endParaRPr>
          </a:p>
          <a:p>
            <a:pPr>
              <a:defRPr/>
            </a:pPr>
            <a:r>
              <a:rPr lang="en-GB" sz="2400" dirty="0">
                <a:solidFill>
                  <a:srgbClr val="FFFF00"/>
                </a:solidFill>
                <a:effectLst>
                  <a:outerShdw blurRad="38100" dist="38100" dir="2700000" algn="tl">
                    <a:srgbClr val="000000"/>
                  </a:outerShdw>
                </a:effectLst>
                <a:latin typeface="Calibri" pitchFamily="34" charset="0"/>
              </a:rPr>
              <a:t>At P &gt;670 km the  mantle assemblage becomes much denser and a density crossover verifies. </a:t>
            </a:r>
            <a:r>
              <a:rPr lang="en-GB" sz="2400" dirty="0">
                <a:solidFill>
                  <a:schemeClr val="bg1"/>
                </a:solidFill>
                <a:effectLst>
                  <a:outerShdw blurRad="38100" dist="38100" dir="2700000" algn="tl">
                    <a:srgbClr val="000000"/>
                  </a:outerShdw>
                </a:effectLst>
                <a:latin typeface="Calibri" pitchFamily="34" charset="0"/>
              </a:rPr>
              <a:t>Under these conditions the slab cannot penetrate more and probably it folds and stagnate.</a:t>
            </a:r>
          </a:p>
        </p:txBody>
      </p:sp>
      <p:sp>
        <p:nvSpPr>
          <p:cNvPr id="142" name="Rettangolo 141"/>
          <p:cNvSpPr/>
          <p:nvPr/>
        </p:nvSpPr>
        <p:spPr bwMode="auto">
          <a:xfrm>
            <a:off x="2914650" y="1192213"/>
            <a:ext cx="2351088" cy="798512"/>
          </a:xfrm>
          <a:prstGeom prst="rect">
            <a:avLst/>
          </a:prstGeom>
          <a:solidFill>
            <a:srgbClr val="808080">
              <a:alpha val="50196"/>
            </a:srgbClr>
          </a:solidFill>
          <a:ln w="38100" cap="flat" cmpd="sng" algn="ctr">
            <a:solidFill>
              <a:srgbClr val="00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3" name="CasellaDiTesto 142"/>
          <p:cNvSpPr txBox="1"/>
          <p:nvPr/>
        </p:nvSpPr>
        <p:spPr>
          <a:xfrm>
            <a:off x="2865438" y="1117600"/>
            <a:ext cx="2297112" cy="954088"/>
          </a:xfrm>
          <a:prstGeom prst="rect">
            <a:avLst/>
          </a:prstGeom>
          <a:noFill/>
        </p:spPr>
        <p:txBody>
          <a:bodyPr>
            <a:spAutoFit/>
          </a:bodyPr>
          <a:lstStyle/>
          <a:p>
            <a:pPr algn="ctr">
              <a:defRPr/>
            </a:pPr>
            <a:r>
              <a:rPr lang="en-GB" sz="2800" dirty="0">
                <a:solidFill>
                  <a:schemeClr val="tx1"/>
                </a:solidFill>
                <a:latin typeface="Calibri" pitchFamily="34" charset="0"/>
              </a:rPr>
              <a:t>Previous         T-P field</a:t>
            </a:r>
          </a:p>
        </p:txBody>
      </p:sp>
      <p:sp>
        <p:nvSpPr>
          <p:cNvPr id="2" name="Rettangolo arrotondato 1"/>
          <p:cNvSpPr/>
          <p:nvPr/>
        </p:nvSpPr>
        <p:spPr bwMode="auto">
          <a:xfrm>
            <a:off x="3779839" y="5091113"/>
            <a:ext cx="5202501" cy="1515507"/>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left)">
                                      <p:cBhvr>
                                        <p:cTn id="11" dur="1000"/>
                                        <p:tgtEl>
                                          <p:spTgt spid="14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fade">
                                      <p:cBhvr>
                                        <p:cTn id="15" dur="500"/>
                                        <p:tgtEl>
                                          <p:spTgt spid="14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42"/>
                                        </p:tgtEl>
                                      </p:cBhvr>
                                    </p:animEffect>
                                    <p:set>
                                      <p:cBhvr>
                                        <p:cTn id="20" dur="1" fill="hold">
                                          <p:stCondLst>
                                            <p:cond delay="499"/>
                                          </p:stCondLst>
                                        </p:cTn>
                                        <p:tgtEl>
                                          <p:spTgt spid="14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43"/>
                                        </p:tgtEl>
                                      </p:cBhvr>
                                    </p:animEffect>
                                    <p:set>
                                      <p:cBhvr>
                                        <p:cTn id="23" dur="1" fill="hold">
                                          <p:stCondLst>
                                            <p:cond delay="499"/>
                                          </p:stCondLst>
                                        </p:cTn>
                                        <p:tgtEl>
                                          <p:spTgt spid="143"/>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092751">
                                            <p:txEl>
                                              <p:pRg st="0" end="0"/>
                                            </p:txEl>
                                          </p:spTgt>
                                        </p:tgtEl>
                                        <p:attrNameLst>
                                          <p:attrName>style.visibility</p:attrName>
                                        </p:attrNameLst>
                                      </p:cBhvr>
                                      <p:to>
                                        <p:strVal val="visible"/>
                                      </p:to>
                                    </p:set>
                                    <p:animEffect transition="in" filter="fade">
                                      <p:cBhvr>
                                        <p:cTn id="26" dur="500"/>
                                        <p:tgtEl>
                                          <p:spTgt spid="109275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92751">
                                            <p:txEl>
                                              <p:pRg st="2" end="2"/>
                                            </p:txEl>
                                          </p:spTgt>
                                        </p:tgtEl>
                                        <p:attrNameLst>
                                          <p:attrName>style.visibility</p:attrName>
                                        </p:attrNameLst>
                                      </p:cBhvr>
                                      <p:to>
                                        <p:strVal val="visible"/>
                                      </p:to>
                                    </p:set>
                                    <p:animEffect transition="in" filter="fade">
                                      <p:cBhvr>
                                        <p:cTn id="31" dur="500"/>
                                        <p:tgtEl>
                                          <p:spTgt spid="109275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751" grpId="0" uiExpand="1" build="p" bldLvl="2"/>
      <p:bldP spid="142" grpId="0" animBg="1"/>
      <p:bldP spid="142" grpId="1" animBg="1"/>
      <p:bldP spid="143" grpId="0"/>
      <p:bldP spid="143" grpId="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l="2292" t="2140" r="2084" b="3669"/>
          <a:stretch/>
        </p:blipFill>
        <p:spPr>
          <a:xfrm>
            <a:off x="1496502" y="435428"/>
            <a:ext cx="5944166" cy="3004458"/>
          </a:xfrm>
          <a:prstGeom prst="rect">
            <a:avLst/>
          </a:prstGeom>
        </p:spPr>
      </p:pic>
      <p:grpSp>
        <p:nvGrpSpPr>
          <p:cNvPr id="35" name="Gruppo 34"/>
          <p:cNvGrpSpPr/>
          <p:nvPr/>
        </p:nvGrpSpPr>
        <p:grpSpPr>
          <a:xfrm>
            <a:off x="0" y="2937794"/>
            <a:ext cx="5316444" cy="3920206"/>
            <a:chOff x="0" y="2937794"/>
            <a:chExt cx="5316444" cy="3920206"/>
          </a:xfrm>
        </p:grpSpPr>
        <p:pic>
          <p:nvPicPr>
            <p:cNvPr id="4" name="Immagine 3"/>
            <p:cNvPicPr>
              <a:picLocks noChangeAspect="1"/>
            </p:cNvPicPr>
            <p:nvPr/>
          </p:nvPicPr>
          <p:blipFill>
            <a:blip r:embed="rId4" cstate="print"/>
            <a:stretch>
              <a:fillRect/>
            </a:stretch>
          </p:blipFill>
          <p:spPr>
            <a:xfrm>
              <a:off x="0" y="2937794"/>
              <a:ext cx="5316444" cy="3920206"/>
            </a:xfrm>
            <a:prstGeom prst="rect">
              <a:avLst/>
            </a:prstGeom>
            <a:effectLst>
              <a:outerShdw blurRad="50800" dist="76200" dir="18900000" algn="bl" rotWithShape="0">
                <a:prstClr val="black">
                  <a:alpha val="40000"/>
                </a:prstClr>
              </a:outerShdw>
            </a:effectLst>
          </p:spPr>
        </p:pic>
        <p:sp>
          <p:nvSpPr>
            <p:cNvPr id="7" name="Rettangolo 6"/>
            <p:cNvSpPr/>
            <p:nvPr/>
          </p:nvSpPr>
          <p:spPr bwMode="auto">
            <a:xfrm>
              <a:off x="819150" y="3022600"/>
              <a:ext cx="419735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32" name="CasellaDiTesto 31"/>
          <p:cNvSpPr txBox="1"/>
          <p:nvPr/>
        </p:nvSpPr>
        <p:spPr>
          <a:xfrm>
            <a:off x="5316444" y="3439886"/>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thin lithosphere beneath young oceanic basins.</a:t>
            </a:r>
          </a:p>
        </p:txBody>
      </p:sp>
      <p:sp>
        <p:nvSpPr>
          <p:cNvPr id="11" name="Figura a mano libera 10"/>
          <p:cNvSpPr/>
          <p:nvPr/>
        </p:nvSpPr>
        <p:spPr bwMode="auto">
          <a:xfrm>
            <a:off x="2252639" y="3022600"/>
            <a:ext cx="1792311" cy="3511550"/>
          </a:xfrm>
          <a:custGeom>
            <a:avLst/>
            <a:gdLst>
              <a:gd name="connsiteX0" fmla="*/ 96861 w 1792311"/>
              <a:gd name="connsiteY0" fmla="*/ 0 h 3511550"/>
              <a:gd name="connsiteX1" fmla="*/ 1611 w 1792311"/>
              <a:gd name="connsiteY1" fmla="*/ 577850 h 3511550"/>
              <a:gd name="connsiteX2" fmla="*/ 166711 w 1792311"/>
              <a:gd name="connsiteY2" fmla="*/ 1200150 h 3511550"/>
              <a:gd name="connsiteX3" fmla="*/ 554061 w 1792311"/>
              <a:gd name="connsiteY3" fmla="*/ 1885950 h 3511550"/>
              <a:gd name="connsiteX4" fmla="*/ 1017611 w 1792311"/>
              <a:gd name="connsiteY4" fmla="*/ 2425700 h 3511550"/>
              <a:gd name="connsiteX5" fmla="*/ 1385911 w 1792311"/>
              <a:gd name="connsiteY5" fmla="*/ 2787650 h 3511550"/>
              <a:gd name="connsiteX6" fmla="*/ 1658961 w 1792311"/>
              <a:gd name="connsiteY6" fmla="*/ 3225800 h 3511550"/>
              <a:gd name="connsiteX7" fmla="*/ 1792311 w 1792311"/>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311" h="3511550">
                <a:moveTo>
                  <a:pt x="96861" y="0"/>
                </a:moveTo>
                <a:cubicBezTo>
                  <a:pt x="43415" y="188912"/>
                  <a:pt x="-10031" y="377825"/>
                  <a:pt x="1611" y="577850"/>
                </a:cubicBezTo>
                <a:cubicBezTo>
                  <a:pt x="13253" y="777875"/>
                  <a:pt x="74636" y="982133"/>
                  <a:pt x="166711" y="1200150"/>
                </a:cubicBezTo>
                <a:cubicBezTo>
                  <a:pt x="258786" y="1418167"/>
                  <a:pt x="412244" y="1681692"/>
                  <a:pt x="554061" y="1885950"/>
                </a:cubicBezTo>
                <a:cubicBezTo>
                  <a:pt x="695878" y="2090208"/>
                  <a:pt x="878969" y="2275417"/>
                  <a:pt x="1017611" y="2425700"/>
                </a:cubicBezTo>
                <a:cubicBezTo>
                  <a:pt x="1156253" y="2575983"/>
                  <a:pt x="1279019" y="2654300"/>
                  <a:pt x="1385911" y="2787650"/>
                </a:cubicBezTo>
                <a:cubicBezTo>
                  <a:pt x="1492803" y="2921000"/>
                  <a:pt x="1591228" y="3105150"/>
                  <a:pt x="1658961" y="3225800"/>
                </a:cubicBezTo>
                <a:cubicBezTo>
                  <a:pt x="1726694" y="3346450"/>
                  <a:pt x="1759502" y="3429000"/>
                  <a:pt x="1792311" y="351155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Figura a mano libera 15"/>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Figura a mano libera 18"/>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Figura a mano libera 2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Figura a mano libera 32"/>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2002971" y="151516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8" name="CasellaDiTesto 37"/>
          <p:cNvSpPr txBox="1"/>
          <p:nvPr/>
        </p:nvSpPr>
        <p:spPr>
          <a:xfrm>
            <a:off x="3733338" y="132059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40" name="CasellaDiTesto 39"/>
          <p:cNvSpPr txBox="1"/>
          <p:nvPr/>
        </p:nvSpPr>
        <p:spPr>
          <a:xfrm>
            <a:off x="5316444" y="2471305"/>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42" name="CasellaDiTesto 41"/>
          <p:cNvSpPr txBox="1"/>
          <p:nvPr/>
        </p:nvSpPr>
        <p:spPr>
          <a:xfrm>
            <a:off x="4524738" y="142128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3" name="CasellaDiTesto 42"/>
          <p:cNvSpPr txBox="1"/>
          <p:nvPr/>
        </p:nvSpPr>
        <p:spPr>
          <a:xfrm>
            <a:off x="2658222" y="348816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44" name="CasellaDiTesto 43"/>
          <p:cNvSpPr txBox="1"/>
          <p:nvPr/>
        </p:nvSpPr>
        <p:spPr>
          <a:xfrm>
            <a:off x="3276099" y="2049131"/>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5" name="CasellaDiTesto 44"/>
          <p:cNvSpPr txBox="1"/>
          <p:nvPr/>
        </p:nvSpPr>
        <p:spPr>
          <a:xfrm>
            <a:off x="2990850" y="36551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46" name="CasellaDiTesto 45"/>
          <p:cNvSpPr txBox="1"/>
          <p:nvPr/>
        </p:nvSpPr>
        <p:spPr>
          <a:xfrm>
            <a:off x="5653456" y="803966"/>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7" name="CasellaDiTesto 46"/>
          <p:cNvSpPr txBox="1"/>
          <p:nvPr/>
        </p:nvSpPr>
        <p:spPr>
          <a:xfrm>
            <a:off x="3290037" y="3622824"/>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48" name="CasellaDiTesto 47"/>
          <p:cNvSpPr txBox="1"/>
          <p:nvPr/>
        </p:nvSpPr>
        <p:spPr>
          <a:xfrm>
            <a:off x="6162302" y="2265254"/>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49" name="CasellaDiTesto 48"/>
          <p:cNvSpPr txBox="1"/>
          <p:nvPr/>
        </p:nvSpPr>
        <p:spPr>
          <a:xfrm>
            <a:off x="3440009" y="3213219"/>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50" name="CasellaDiTesto 49"/>
          <p:cNvSpPr txBox="1"/>
          <p:nvPr/>
        </p:nvSpPr>
        <p:spPr>
          <a:xfrm>
            <a:off x="3019750" y="775150"/>
            <a:ext cx="337012"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1" name="CasellaDiTesto 50"/>
          <p:cNvSpPr txBox="1"/>
          <p:nvPr/>
        </p:nvSpPr>
        <p:spPr>
          <a:xfrm>
            <a:off x="3668019" y="295548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sp>
        <p:nvSpPr>
          <p:cNvPr id="52" name="CasellaDiTesto 51"/>
          <p:cNvSpPr txBox="1"/>
          <p:nvPr/>
        </p:nvSpPr>
        <p:spPr>
          <a:xfrm>
            <a:off x="944064" y="4956199"/>
            <a:ext cx="1351522" cy="430887"/>
          </a:xfrm>
          <a:prstGeom prst="rect">
            <a:avLst/>
          </a:prstGeom>
          <a:noFill/>
        </p:spPr>
        <p:txBody>
          <a:bodyPr wrap="square" rtlCol="0">
            <a:spAutoFit/>
          </a:bodyPr>
          <a:lstStyle/>
          <a:p>
            <a:pPr algn="ctr"/>
            <a:r>
              <a:rPr lang="en-GB" sz="2200" dirty="0">
                <a:solidFill>
                  <a:srgbClr val="FF0000"/>
                </a:solidFill>
                <a:effectLst/>
                <a:latin typeface="Calibri" panose="020F0502020204030204" pitchFamily="34" charset="0"/>
                <a:cs typeface="Calibri" panose="020F0502020204030204" pitchFamily="34" charset="0"/>
              </a:rPr>
              <a:t>Average</a:t>
            </a:r>
          </a:p>
        </p:txBody>
      </p:sp>
      <p:sp>
        <p:nvSpPr>
          <p:cNvPr id="53" name="Figura a mano libera 52"/>
          <p:cNvSpPr/>
          <p:nvPr/>
        </p:nvSpPr>
        <p:spPr bwMode="auto">
          <a:xfrm>
            <a:off x="1628775" y="4457700"/>
            <a:ext cx="847725" cy="581025"/>
          </a:xfrm>
          <a:custGeom>
            <a:avLst/>
            <a:gdLst>
              <a:gd name="connsiteX0" fmla="*/ 0 w 847725"/>
              <a:gd name="connsiteY0" fmla="*/ 581025 h 581025"/>
              <a:gd name="connsiteX1" fmla="*/ 333375 w 847725"/>
              <a:gd name="connsiteY1" fmla="*/ 209550 h 581025"/>
              <a:gd name="connsiteX2" fmla="*/ 581025 w 847725"/>
              <a:gd name="connsiteY2" fmla="*/ 247650 h 581025"/>
              <a:gd name="connsiteX3" fmla="*/ 847725 w 847725"/>
              <a:gd name="connsiteY3" fmla="*/ 0 h 581025"/>
            </a:gdLst>
            <a:ahLst/>
            <a:cxnLst>
              <a:cxn ang="0">
                <a:pos x="connsiteX0" y="connsiteY0"/>
              </a:cxn>
              <a:cxn ang="0">
                <a:pos x="connsiteX1" y="connsiteY1"/>
              </a:cxn>
              <a:cxn ang="0">
                <a:pos x="connsiteX2" y="connsiteY2"/>
              </a:cxn>
              <a:cxn ang="0">
                <a:pos x="connsiteX3" y="connsiteY3"/>
              </a:cxn>
            </a:cxnLst>
            <a:rect l="l" t="t" r="r" b="b"/>
            <a:pathLst>
              <a:path w="847725" h="581025">
                <a:moveTo>
                  <a:pt x="0" y="581025"/>
                </a:moveTo>
                <a:cubicBezTo>
                  <a:pt x="118269" y="423068"/>
                  <a:pt x="236538" y="265112"/>
                  <a:pt x="333375" y="209550"/>
                </a:cubicBezTo>
                <a:cubicBezTo>
                  <a:pt x="430212" y="153988"/>
                  <a:pt x="495300" y="282575"/>
                  <a:pt x="581025" y="247650"/>
                </a:cubicBezTo>
                <a:cubicBezTo>
                  <a:pt x="666750" y="212725"/>
                  <a:pt x="757237" y="106362"/>
                  <a:pt x="847725" y="0"/>
                </a:cubicBezTo>
              </a:path>
            </a:pathLst>
          </a:custGeom>
          <a:noFill/>
          <a:ln w="9525"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CasellaDiTesto 53"/>
          <p:cNvSpPr txBox="1"/>
          <p:nvPr/>
        </p:nvSpPr>
        <p:spPr>
          <a:xfrm>
            <a:off x="5316444" y="4183631"/>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100-200 km depth range.</a:t>
            </a:r>
          </a:p>
        </p:txBody>
      </p:sp>
      <p:sp>
        <p:nvSpPr>
          <p:cNvPr id="55" name="CasellaDiTesto 54"/>
          <p:cNvSpPr txBox="1"/>
          <p:nvPr/>
        </p:nvSpPr>
        <p:spPr>
          <a:xfrm>
            <a:off x="5316444" y="5171642"/>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Relatively thick lithosphere beneath continents.</a:t>
            </a:r>
          </a:p>
        </p:txBody>
      </p:sp>
      <p:sp>
        <p:nvSpPr>
          <p:cNvPr id="57" name="CasellaDiTesto 56"/>
          <p:cNvSpPr txBox="1"/>
          <p:nvPr/>
        </p:nvSpPr>
        <p:spPr>
          <a:xfrm>
            <a:off x="5316444" y="5877513"/>
            <a:ext cx="3827557" cy="769441"/>
          </a:xfrm>
          <a:prstGeom prst="rect">
            <a:avLst/>
          </a:prstGeom>
          <a:noFill/>
        </p:spPr>
        <p:txBody>
          <a:bodyPr wrap="square" rtlCol="0">
            <a:spAutoFit/>
          </a:bodyPr>
          <a:lstStyle/>
          <a:p>
            <a:r>
              <a:rPr lang="en-GB" sz="2200" dirty="0">
                <a:solidFill>
                  <a:schemeClr val="bg1"/>
                </a:solidFill>
                <a:effectLst/>
                <a:latin typeface="Calibri" panose="020F0502020204030204" pitchFamily="34" charset="0"/>
                <a:cs typeface="Calibri" panose="020F0502020204030204" pitchFamily="34" charset="0"/>
              </a:rPr>
              <a:t>Asthenosphere (low Vs) mostly @ 200-350 km depth range.</a:t>
            </a:r>
          </a:p>
        </p:txBody>
      </p:sp>
      <p:sp>
        <p:nvSpPr>
          <p:cNvPr id="56" name="Rettangolo 55"/>
          <p:cNvSpPr/>
          <p:nvPr/>
        </p:nvSpPr>
        <p:spPr bwMode="auto">
          <a:xfrm>
            <a:off x="934198" y="3022600"/>
            <a:ext cx="419735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Figura a mano libera 7"/>
          <p:cNvSpPr/>
          <p:nvPr/>
        </p:nvSpPr>
        <p:spPr bwMode="auto">
          <a:xfrm>
            <a:off x="1504868" y="3022600"/>
            <a:ext cx="2451182" cy="3505200"/>
          </a:xfrm>
          <a:custGeom>
            <a:avLst/>
            <a:gdLst>
              <a:gd name="connsiteX0" fmla="*/ 362032 w 2451182"/>
              <a:gd name="connsiteY0" fmla="*/ 0 h 3505200"/>
              <a:gd name="connsiteX1" fmla="*/ 44532 w 2451182"/>
              <a:gd name="connsiteY1" fmla="*/ 450850 h 3505200"/>
              <a:gd name="connsiteX2" fmla="*/ 50882 w 2451182"/>
              <a:gd name="connsiteY2" fmla="*/ 844550 h 3505200"/>
              <a:gd name="connsiteX3" fmla="*/ 495382 w 2451182"/>
              <a:gd name="connsiteY3" fmla="*/ 1403350 h 3505200"/>
              <a:gd name="connsiteX4" fmla="*/ 1244682 w 2451182"/>
              <a:gd name="connsiteY4" fmla="*/ 2051050 h 3505200"/>
              <a:gd name="connsiteX5" fmla="*/ 1873332 w 2451182"/>
              <a:gd name="connsiteY5" fmla="*/ 2647950 h 3505200"/>
              <a:gd name="connsiteX6" fmla="*/ 2247982 w 2451182"/>
              <a:gd name="connsiteY6" fmla="*/ 3073400 h 3505200"/>
              <a:gd name="connsiteX7" fmla="*/ 2451182 w 2451182"/>
              <a:gd name="connsiteY7"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182" h="3505200">
                <a:moveTo>
                  <a:pt x="362032" y="0"/>
                </a:moveTo>
                <a:cubicBezTo>
                  <a:pt x="229211" y="155046"/>
                  <a:pt x="96390" y="310092"/>
                  <a:pt x="44532" y="450850"/>
                </a:cubicBezTo>
                <a:cubicBezTo>
                  <a:pt x="-7326" y="591608"/>
                  <a:pt x="-24260" y="685800"/>
                  <a:pt x="50882" y="844550"/>
                </a:cubicBezTo>
                <a:cubicBezTo>
                  <a:pt x="126024" y="1003300"/>
                  <a:pt x="296415" y="1202267"/>
                  <a:pt x="495382" y="1403350"/>
                </a:cubicBezTo>
                <a:cubicBezTo>
                  <a:pt x="694349" y="1604433"/>
                  <a:pt x="1015024" y="1843617"/>
                  <a:pt x="1244682" y="2051050"/>
                </a:cubicBezTo>
                <a:cubicBezTo>
                  <a:pt x="1474340" y="2258483"/>
                  <a:pt x="1706115" y="2477558"/>
                  <a:pt x="1873332" y="2647950"/>
                </a:cubicBezTo>
                <a:cubicBezTo>
                  <a:pt x="2040549" y="2818342"/>
                  <a:pt x="2151674" y="2930525"/>
                  <a:pt x="2247982" y="3073400"/>
                </a:cubicBezTo>
                <a:cubicBezTo>
                  <a:pt x="2344290" y="3216275"/>
                  <a:pt x="2397736" y="3360737"/>
                  <a:pt x="2451182" y="3505200"/>
                </a:cubicBezTo>
              </a:path>
            </a:pathLst>
          </a:custGeom>
          <a:noFill/>
          <a:ln w="28575" cap="flat" cmpd="sng" algn="ctr">
            <a:solidFill>
              <a:srgbClr val="F58039"/>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Figura a mano libera 8"/>
          <p:cNvSpPr/>
          <p:nvPr/>
        </p:nvSpPr>
        <p:spPr bwMode="auto">
          <a:xfrm>
            <a:off x="1647516" y="3022600"/>
            <a:ext cx="2530784" cy="3511550"/>
          </a:xfrm>
          <a:custGeom>
            <a:avLst/>
            <a:gdLst>
              <a:gd name="connsiteX0" fmla="*/ 168584 w 2530784"/>
              <a:gd name="connsiteY0" fmla="*/ 0 h 3511550"/>
              <a:gd name="connsiteX1" fmla="*/ 16184 w 2530784"/>
              <a:gd name="connsiteY1" fmla="*/ 393700 h 3511550"/>
              <a:gd name="connsiteX2" fmla="*/ 35234 w 2530784"/>
              <a:gd name="connsiteY2" fmla="*/ 787400 h 3511550"/>
              <a:gd name="connsiteX3" fmla="*/ 289234 w 2530784"/>
              <a:gd name="connsiteY3" fmla="*/ 1250950 h 3511550"/>
              <a:gd name="connsiteX4" fmla="*/ 886134 w 2530784"/>
              <a:gd name="connsiteY4" fmla="*/ 1828800 h 3511550"/>
              <a:gd name="connsiteX5" fmla="*/ 1552884 w 2530784"/>
              <a:gd name="connsiteY5" fmla="*/ 2330450 h 3511550"/>
              <a:gd name="connsiteX6" fmla="*/ 2276784 w 2530784"/>
              <a:gd name="connsiteY6" fmla="*/ 3035300 h 3511550"/>
              <a:gd name="connsiteX7" fmla="*/ 2416484 w 2530784"/>
              <a:gd name="connsiteY7" fmla="*/ 3263900 h 3511550"/>
              <a:gd name="connsiteX8" fmla="*/ 2530784 w 2530784"/>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784" h="3511550">
                <a:moveTo>
                  <a:pt x="168584" y="0"/>
                </a:moveTo>
                <a:cubicBezTo>
                  <a:pt x="103496" y="131233"/>
                  <a:pt x="38409" y="262467"/>
                  <a:pt x="16184" y="393700"/>
                </a:cubicBezTo>
                <a:cubicBezTo>
                  <a:pt x="-6041" y="524933"/>
                  <a:pt x="-10274" y="644525"/>
                  <a:pt x="35234" y="787400"/>
                </a:cubicBezTo>
                <a:cubicBezTo>
                  <a:pt x="80742" y="930275"/>
                  <a:pt x="147417" y="1077383"/>
                  <a:pt x="289234" y="1250950"/>
                </a:cubicBezTo>
                <a:cubicBezTo>
                  <a:pt x="431051" y="1424517"/>
                  <a:pt x="675526" y="1648883"/>
                  <a:pt x="886134" y="1828800"/>
                </a:cubicBezTo>
                <a:cubicBezTo>
                  <a:pt x="1096742" y="2008717"/>
                  <a:pt x="1321109" y="2129367"/>
                  <a:pt x="1552884" y="2330450"/>
                </a:cubicBezTo>
                <a:cubicBezTo>
                  <a:pt x="1784659" y="2531533"/>
                  <a:pt x="2132851" y="2879725"/>
                  <a:pt x="2276784" y="3035300"/>
                </a:cubicBezTo>
                <a:cubicBezTo>
                  <a:pt x="2420717" y="3190875"/>
                  <a:pt x="2374151" y="3184525"/>
                  <a:pt x="2416484" y="3263900"/>
                </a:cubicBezTo>
                <a:cubicBezTo>
                  <a:pt x="2458817" y="3343275"/>
                  <a:pt x="2494800" y="3427412"/>
                  <a:pt x="2530784" y="3511550"/>
                </a:cubicBezTo>
              </a:path>
            </a:pathLst>
          </a:custGeom>
          <a:noFill/>
          <a:ln w="28575" cap="flat" cmpd="sng" algn="ctr">
            <a:solidFill>
              <a:srgbClr val="004392"/>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igura a mano libera 9"/>
          <p:cNvSpPr/>
          <p:nvPr/>
        </p:nvSpPr>
        <p:spPr bwMode="auto">
          <a:xfrm>
            <a:off x="1878083" y="3016250"/>
            <a:ext cx="2154167" cy="3511550"/>
          </a:xfrm>
          <a:custGeom>
            <a:avLst/>
            <a:gdLst>
              <a:gd name="connsiteX0" fmla="*/ 153917 w 2154167"/>
              <a:gd name="connsiteY0" fmla="*/ 0 h 3511550"/>
              <a:gd name="connsiteX1" fmla="*/ 7867 w 2154167"/>
              <a:gd name="connsiteY1" fmla="*/ 406400 h 3511550"/>
              <a:gd name="connsiteX2" fmla="*/ 52317 w 2154167"/>
              <a:gd name="connsiteY2" fmla="*/ 869950 h 3511550"/>
              <a:gd name="connsiteX3" fmla="*/ 325367 w 2154167"/>
              <a:gd name="connsiteY3" fmla="*/ 1295400 h 3511550"/>
              <a:gd name="connsiteX4" fmla="*/ 776217 w 2154167"/>
              <a:gd name="connsiteY4" fmla="*/ 1822450 h 3511550"/>
              <a:gd name="connsiteX5" fmla="*/ 1360417 w 2154167"/>
              <a:gd name="connsiteY5" fmla="*/ 2393950 h 3511550"/>
              <a:gd name="connsiteX6" fmla="*/ 1773167 w 2154167"/>
              <a:gd name="connsiteY6" fmla="*/ 2825750 h 3511550"/>
              <a:gd name="connsiteX7" fmla="*/ 2071617 w 2154167"/>
              <a:gd name="connsiteY7" fmla="*/ 3282950 h 3511550"/>
              <a:gd name="connsiteX8" fmla="*/ 2154167 w 2154167"/>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167" h="3511550">
                <a:moveTo>
                  <a:pt x="153917" y="0"/>
                </a:moveTo>
                <a:cubicBezTo>
                  <a:pt x="89358" y="130704"/>
                  <a:pt x="24800" y="261408"/>
                  <a:pt x="7867" y="406400"/>
                </a:cubicBezTo>
                <a:cubicBezTo>
                  <a:pt x="-9066" y="551392"/>
                  <a:pt x="-600" y="721783"/>
                  <a:pt x="52317" y="869950"/>
                </a:cubicBezTo>
                <a:cubicBezTo>
                  <a:pt x="105234" y="1018117"/>
                  <a:pt x="204717" y="1136650"/>
                  <a:pt x="325367" y="1295400"/>
                </a:cubicBezTo>
                <a:cubicBezTo>
                  <a:pt x="446017" y="1454150"/>
                  <a:pt x="603709" y="1639358"/>
                  <a:pt x="776217" y="1822450"/>
                </a:cubicBezTo>
                <a:cubicBezTo>
                  <a:pt x="948725" y="2005542"/>
                  <a:pt x="1194259" y="2226733"/>
                  <a:pt x="1360417" y="2393950"/>
                </a:cubicBezTo>
                <a:cubicBezTo>
                  <a:pt x="1526575" y="2561167"/>
                  <a:pt x="1654634" y="2677583"/>
                  <a:pt x="1773167" y="2825750"/>
                </a:cubicBezTo>
                <a:cubicBezTo>
                  <a:pt x="1891700" y="2973917"/>
                  <a:pt x="2008117" y="3168650"/>
                  <a:pt x="2071617" y="3282950"/>
                </a:cubicBezTo>
                <a:cubicBezTo>
                  <a:pt x="2135117" y="3397250"/>
                  <a:pt x="2144642" y="3454400"/>
                  <a:pt x="2154167" y="3511550"/>
                </a:cubicBezTo>
              </a:path>
            </a:pathLst>
          </a:custGeom>
          <a:noFill/>
          <a:ln w="28575" cap="flat" cmpd="sng" algn="ctr">
            <a:solidFill>
              <a:srgbClr val="20AFCE"/>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CasellaDiTesto 36"/>
          <p:cNvSpPr txBox="1"/>
          <p:nvPr/>
        </p:nvSpPr>
        <p:spPr>
          <a:xfrm>
            <a:off x="1363040" y="3848326"/>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1</a:t>
            </a:r>
          </a:p>
        </p:txBody>
      </p:sp>
      <p:sp>
        <p:nvSpPr>
          <p:cNvPr id="39" name="CasellaDiTesto 38"/>
          <p:cNvSpPr txBox="1"/>
          <p:nvPr/>
        </p:nvSpPr>
        <p:spPr>
          <a:xfrm>
            <a:off x="1591050" y="34684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2</a:t>
            </a:r>
          </a:p>
        </p:txBody>
      </p:sp>
      <p:sp>
        <p:nvSpPr>
          <p:cNvPr id="41" name="CasellaDiTesto 40"/>
          <p:cNvSpPr txBox="1"/>
          <p:nvPr/>
        </p:nvSpPr>
        <p:spPr>
          <a:xfrm>
            <a:off x="1847733" y="314457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3</a:t>
            </a:r>
          </a:p>
        </p:txBody>
      </p:sp>
      <p:sp>
        <p:nvSpPr>
          <p:cNvPr id="59" name="Rettangolo 58"/>
          <p:cNvSpPr/>
          <p:nvPr/>
        </p:nvSpPr>
        <p:spPr bwMode="auto">
          <a:xfrm>
            <a:off x="774701" y="3022600"/>
            <a:ext cx="4172410" cy="3492500"/>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Rettangolo 70"/>
          <p:cNvSpPr/>
          <p:nvPr/>
        </p:nvSpPr>
        <p:spPr bwMode="auto">
          <a:xfrm>
            <a:off x="2575592" y="4330887"/>
            <a:ext cx="1782000" cy="1673992"/>
          </a:xfrm>
          <a:prstGeom prst="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CasellaDiTesto 71"/>
          <p:cNvSpPr txBox="1"/>
          <p:nvPr/>
        </p:nvSpPr>
        <p:spPr>
          <a:xfrm>
            <a:off x="653143" y="6139542"/>
            <a:ext cx="2699657" cy="338554"/>
          </a:xfrm>
          <a:prstGeom prst="rect">
            <a:avLst/>
          </a:prstGeom>
          <a:noFill/>
        </p:spPr>
        <p:txBody>
          <a:bodyPr wrap="square" rtlCol="0">
            <a:spAutoFit/>
          </a:bodyPr>
          <a:lstStyle/>
          <a:p>
            <a:r>
              <a:rPr lang="en-GB" sz="1600" dirty="0">
                <a:solidFill>
                  <a:schemeClr val="tx1"/>
                </a:solidFill>
                <a:effectLst/>
                <a:latin typeface="Calibri" panose="020F0502020204030204" pitchFamily="34" charset="0"/>
                <a:cs typeface="Calibri" panose="020F0502020204030204" pitchFamily="34" charset="0"/>
              </a:rPr>
              <a:t>Shear-wave velocity (km/sec)</a:t>
            </a:r>
          </a:p>
        </p:txBody>
      </p:sp>
      <p:grpSp>
        <p:nvGrpSpPr>
          <p:cNvPr id="60" name="Gruppo 59"/>
          <p:cNvGrpSpPr/>
          <p:nvPr/>
        </p:nvGrpSpPr>
        <p:grpSpPr>
          <a:xfrm>
            <a:off x="2658222" y="2955481"/>
            <a:ext cx="1558178" cy="3578669"/>
            <a:chOff x="2658222" y="2955481"/>
            <a:chExt cx="1558178" cy="3578669"/>
          </a:xfrm>
        </p:grpSpPr>
        <p:sp>
          <p:nvSpPr>
            <p:cNvPr id="61" name="Figura a mano libera 60"/>
            <p:cNvSpPr/>
            <p:nvPr/>
          </p:nvSpPr>
          <p:spPr bwMode="auto">
            <a:xfrm>
              <a:off x="2931807" y="3016250"/>
              <a:ext cx="1202043" cy="3511550"/>
            </a:xfrm>
            <a:custGeom>
              <a:avLst/>
              <a:gdLst>
                <a:gd name="connsiteX0" fmla="*/ 198743 w 1202043"/>
                <a:gd name="connsiteY0" fmla="*/ 0 h 3511550"/>
                <a:gd name="connsiteX1" fmla="*/ 8243 w 1202043"/>
                <a:gd name="connsiteY1" fmla="*/ 539750 h 3511550"/>
                <a:gd name="connsiteX2" fmla="*/ 71743 w 1202043"/>
                <a:gd name="connsiteY2" fmla="*/ 1117600 h 3511550"/>
                <a:gd name="connsiteX3" fmla="*/ 401943 w 1202043"/>
                <a:gd name="connsiteY3" fmla="*/ 1911350 h 3511550"/>
                <a:gd name="connsiteX4" fmla="*/ 757543 w 1202043"/>
                <a:gd name="connsiteY4" fmla="*/ 2489200 h 3511550"/>
                <a:gd name="connsiteX5" fmla="*/ 1017893 w 1202043"/>
                <a:gd name="connsiteY5" fmla="*/ 2908300 h 3511550"/>
                <a:gd name="connsiteX6" fmla="*/ 1144893 w 1202043"/>
                <a:gd name="connsiteY6" fmla="*/ 3213100 h 3511550"/>
                <a:gd name="connsiteX7" fmla="*/ 1202043 w 1202043"/>
                <a:gd name="connsiteY7"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3" h="3511550">
                  <a:moveTo>
                    <a:pt x="198743" y="0"/>
                  </a:moveTo>
                  <a:cubicBezTo>
                    <a:pt x="114076" y="176741"/>
                    <a:pt x="29410" y="353483"/>
                    <a:pt x="8243" y="539750"/>
                  </a:cubicBezTo>
                  <a:cubicBezTo>
                    <a:pt x="-12924" y="726017"/>
                    <a:pt x="6126" y="889000"/>
                    <a:pt x="71743" y="1117600"/>
                  </a:cubicBezTo>
                  <a:cubicBezTo>
                    <a:pt x="137360" y="1346200"/>
                    <a:pt x="287643" y="1682750"/>
                    <a:pt x="401943" y="1911350"/>
                  </a:cubicBezTo>
                  <a:cubicBezTo>
                    <a:pt x="516243" y="2139950"/>
                    <a:pt x="757543" y="2489200"/>
                    <a:pt x="757543" y="2489200"/>
                  </a:cubicBezTo>
                  <a:cubicBezTo>
                    <a:pt x="860201" y="2655358"/>
                    <a:pt x="953335" y="2787650"/>
                    <a:pt x="1017893" y="2908300"/>
                  </a:cubicBezTo>
                  <a:cubicBezTo>
                    <a:pt x="1082451" y="3028950"/>
                    <a:pt x="1114201" y="3112558"/>
                    <a:pt x="1144893" y="3213100"/>
                  </a:cubicBezTo>
                  <a:cubicBezTo>
                    <a:pt x="1175585" y="3313642"/>
                    <a:pt x="1188814" y="3412596"/>
                    <a:pt x="1202043" y="3511550"/>
                  </a:cubicBezTo>
                </a:path>
              </a:pathLst>
            </a:custGeom>
            <a:noFill/>
            <a:ln w="28575" cap="flat" cmpd="sng" algn="ctr">
              <a:solidFill>
                <a:srgbClr val="00893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2" name="Figura a mano libera 61"/>
            <p:cNvSpPr/>
            <p:nvPr/>
          </p:nvSpPr>
          <p:spPr bwMode="auto">
            <a:xfrm>
              <a:off x="3035300" y="3016250"/>
              <a:ext cx="965200" cy="3511550"/>
            </a:xfrm>
            <a:custGeom>
              <a:avLst/>
              <a:gdLst>
                <a:gd name="connsiteX0" fmla="*/ 0 w 965200"/>
                <a:gd name="connsiteY0" fmla="*/ 0 h 3511550"/>
                <a:gd name="connsiteX1" fmla="*/ 146050 w 965200"/>
                <a:gd name="connsiteY1" fmla="*/ 527050 h 3511550"/>
                <a:gd name="connsiteX2" fmla="*/ 203200 w 965200"/>
                <a:gd name="connsiteY2" fmla="*/ 920750 h 3511550"/>
                <a:gd name="connsiteX3" fmla="*/ 152400 w 965200"/>
                <a:gd name="connsiteY3" fmla="*/ 1371600 h 3511550"/>
                <a:gd name="connsiteX4" fmla="*/ 146050 w 965200"/>
                <a:gd name="connsiteY4" fmla="*/ 1917700 h 3511550"/>
                <a:gd name="connsiteX5" fmla="*/ 400050 w 965200"/>
                <a:gd name="connsiteY5" fmla="*/ 2501900 h 3511550"/>
                <a:gd name="connsiteX6" fmla="*/ 635000 w 965200"/>
                <a:gd name="connsiteY6" fmla="*/ 2901950 h 3511550"/>
                <a:gd name="connsiteX7" fmla="*/ 812800 w 965200"/>
                <a:gd name="connsiteY7" fmla="*/ 3092450 h 3511550"/>
                <a:gd name="connsiteX8" fmla="*/ 965200 w 965200"/>
                <a:gd name="connsiteY8" fmla="*/ 3511550 h 351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00" h="3511550">
                  <a:moveTo>
                    <a:pt x="0" y="0"/>
                  </a:moveTo>
                  <a:cubicBezTo>
                    <a:pt x="56091" y="186796"/>
                    <a:pt x="112183" y="373592"/>
                    <a:pt x="146050" y="527050"/>
                  </a:cubicBezTo>
                  <a:cubicBezTo>
                    <a:pt x="179917" y="680508"/>
                    <a:pt x="202142" y="779992"/>
                    <a:pt x="203200" y="920750"/>
                  </a:cubicBezTo>
                  <a:cubicBezTo>
                    <a:pt x="204258" y="1061508"/>
                    <a:pt x="161925" y="1205442"/>
                    <a:pt x="152400" y="1371600"/>
                  </a:cubicBezTo>
                  <a:cubicBezTo>
                    <a:pt x="142875" y="1537758"/>
                    <a:pt x="104775" y="1729317"/>
                    <a:pt x="146050" y="1917700"/>
                  </a:cubicBezTo>
                  <a:cubicBezTo>
                    <a:pt x="187325" y="2106083"/>
                    <a:pt x="318558" y="2337858"/>
                    <a:pt x="400050" y="2501900"/>
                  </a:cubicBezTo>
                  <a:cubicBezTo>
                    <a:pt x="481542" y="2665942"/>
                    <a:pt x="566208" y="2803525"/>
                    <a:pt x="635000" y="2901950"/>
                  </a:cubicBezTo>
                  <a:cubicBezTo>
                    <a:pt x="703792" y="3000375"/>
                    <a:pt x="757767" y="2990850"/>
                    <a:pt x="812800" y="3092450"/>
                  </a:cubicBezTo>
                  <a:cubicBezTo>
                    <a:pt x="867833" y="3194050"/>
                    <a:pt x="916516" y="3352800"/>
                    <a:pt x="965200" y="3511550"/>
                  </a:cubicBezTo>
                </a:path>
              </a:pathLst>
            </a:custGeom>
            <a:noFill/>
            <a:ln w="28575" cap="flat" cmpd="sng" algn="ctr">
              <a:solidFill>
                <a:srgbClr val="13AB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3054350" y="3016250"/>
              <a:ext cx="1162050" cy="3517900"/>
            </a:xfrm>
            <a:custGeom>
              <a:avLst/>
              <a:gdLst>
                <a:gd name="connsiteX0" fmla="*/ 0 w 1162050"/>
                <a:gd name="connsiteY0" fmla="*/ 0 h 3517900"/>
                <a:gd name="connsiteX1" fmla="*/ 355600 w 1162050"/>
                <a:gd name="connsiteY1" fmla="*/ 431800 h 3517900"/>
                <a:gd name="connsiteX2" fmla="*/ 495300 w 1162050"/>
                <a:gd name="connsiteY2" fmla="*/ 800100 h 3517900"/>
                <a:gd name="connsiteX3" fmla="*/ 400050 w 1162050"/>
                <a:gd name="connsiteY3" fmla="*/ 1098550 h 3517900"/>
                <a:gd name="connsiteX4" fmla="*/ 209550 w 1162050"/>
                <a:gd name="connsiteY4" fmla="*/ 1536700 h 3517900"/>
                <a:gd name="connsiteX5" fmla="*/ 184150 w 1162050"/>
                <a:gd name="connsiteY5" fmla="*/ 1885950 h 3517900"/>
                <a:gd name="connsiteX6" fmla="*/ 400050 w 1162050"/>
                <a:gd name="connsiteY6" fmla="*/ 2355850 h 3517900"/>
                <a:gd name="connsiteX7" fmla="*/ 635000 w 1162050"/>
                <a:gd name="connsiteY7" fmla="*/ 2622550 h 3517900"/>
                <a:gd name="connsiteX8" fmla="*/ 831850 w 1162050"/>
                <a:gd name="connsiteY8" fmla="*/ 2889250 h 3517900"/>
                <a:gd name="connsiteX9" fmla="*/ 1079500 w 1162050"/>
                <a:gd name="connsiteY9" fmla="*/ 3251200 h 3517900"/>
                <a:gd name="connsiteX10" fmla="*/ 1162050 w 1162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3517900">
                  <a:moveTo>
                    <a:pt x="0" y="0"/>
                  </a:moveTo>
                  <a:cubicBezTo>
                    <a:pt x="136525" y="149225"/>
                    <a:pt x="273050" y="298450"/>
                    <a:pt x="355600" y="431800"/>
                  </a:cubicBezTo>
                  <a:cubicBezTo>
                    <a:pt x="438150" y="565150"/>
                    <a:pt x="487892" y="688975"/>
                    <a:pt x="495300" y="800100"/>
                  </a:cubicBezTo>
                  <a:cubicBezTo>
                    <a:pt x="502708" y="911225"/>
                    <a:pt x="447675" y="975783"/>
                    <a:pt x="400050" y="1098550"/>
                  </a:cubicBezTo>
                  <a:cubicBezTo>
                    <a:pt x="352425" y="1221317"/>
                    <a:pt x="245533" y="1405467"/>
                    <a:pt x="209550" y="1536700"/>
                  </a:cubicBezTo>
                  <a:cubicBezTo>
                    <a:pt x="173567" y="1667933"/>
                    <a:pt x="152400" y="1749425"/>
                    <a:pt x="184150" y="1885950"/>
                  </a:cubicBezTo>
                  <a:cubicBezTo>
                    <a:pt x="215900" y="2022475"/>
                    <a:pt x="324908" y="2233083"/>
                    <a:pt x="400050" y="2355850"/>
                  </a:cubicBezTo>
                  <a:cubicBezTo>
                    <a:pt x="475192" y="2478617"/>
                    <a:pt x="563033" y="2533650"/>
                    <a:pt x="635000" y="2622550"/>
                  </a:cubicBezTo>
                  <a:cubicBezTo>
                    <a:pt x="706967" y="2711450"/>
                    <a:pt x="757767" y="2784475"/>
                    <a:pt x="831850" y="2889250"/>
                  </a:cubicBezTo>
                  <a:cubicBezTo>
                    <a:pt x="905933" y="2994025"/>
                    <a:pt x="1024467" y="3146425"/>
                    <a:pt x="1079500" y="3251200"/>
                  </a:cubicBezTo>
                  <a:cubicBezTo>
                    <a:pt x="1134533" y="3355975"/>
                    <a:pt x="1148291" y="3436937"/>
                    <a:pt x="1162050" y="3517900"/>
                  </a:cubicBezTo>
                </a:path>
              </a:pathLst>
            </a:custGeom>
            <a:noFill/>
            <a:ln w="28575" cap="flat" cmpd="sng" algn="ctr">
              <a:solidFill>
                <a:srgbClr val="F5813B"/>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Figura a mano libera 63"/>
            <p:cNvSpPr/>
            <p:nvPr/>
          </p:nvSpPr>
          <p:spPr bwMode="auto">
            <a:xfrm>
              <a:off x="3162300" y="3009900"/>
              <a:ext cx="908050" cy="3517900"/>
            </a:xfrm>
            <a:custGeom>
              <a:avLst/>
              <a:gdLst>
                <a:gd name="connsiteX0" fmla="*/ 0 w 908050"/>
                <a:gd name="connsiteY0" fmla="*/ 0 h 3517900"/>
                <a:gd name="connsiteX1" fmla="*/ 152400 w 908050"/>
                <a:gd name="connsiteY1" fmla="*/ 260350 h 3517900"/>
                <a:gd name="connsiteX2" fmla="*/ 406400 w 908050"/>
                <a:gd name="connsiteY2" fmla="*/ 590550 h 3517900"/>
                <a:gd name="connsiteX3" fmla="*/ 508000 w 908050"/>
                <a:gd name="connsiteY3" fmla="*/ 908050 h 3517900"/>
                <a:gd name="connsiteX4" fmla="*/ 450850 w 908050"/>
                <a:gd name="connsiteY4" fmla="*/ 1295400 h 3517900"/>
                <a:gd name="connsiteX5" fmla="*/ 279400 w 908050"/>
                <a:gd name="connsiteY5" fmla="*/ 1790700 h 3517900"/>
                <a:gd name="connsiteX6" fmla="*/ 234950 w 908050"/>
                <a:gd name="connsiteY6" fmla="*/ 2184400 h 3517900"/>
                <a:gd name="connsiteX7" fmla="*/ 349250 w 908050"/>
                <a:gd name="connsiteY7" fmla="*/ 2571750 h 3517900"/>
                <a:gd name="connsiteX8" fmla="*/ 552450 w 908050"/>
                <a:gd name="connsiteY8" fmla="*/ 2921000 h 3517900"/>
                <a:gd name="connsiteX9" fmla="*/ 819150 w 908050"/>
                <a:gd name="connsiteY9" fmla="*/ 3365500 h 3517900"/>
                <a:gd name="connsiteX10" fmla="*/ 908050 w 908050"/>
                <a:gd name="connsiteY10"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050" h="3517900">
                  <a:moveTo>
                    <a:pt x="0" y="0"/>
                  </a:moveTo>
                  <a:cubicBezTo>
                    <a:pt x="42333" y="80962"/>
                    <a:pt x="84667" y="161925"/>
                    <a:pt x="152400" y="260350"/>
                  </a:cubicBezTo>
                  <a:cubicBezTo>
                    <a:pt x="220133" y="358775"/>
                    <a:pt x="347133" y="482600"/>
                    <a:pt x="406400" y="590550"/>
                  </a:cubicBezTo>
                  <a:cubicBezTo>
                    <a:pt x="465667" y="698500"/>
                    <a:pt x="500592" y="790575"/>
                    <a:pt x="508000" y="908050"/>
                  </a:cubicBezTo>
                  <a:cubicBezTo>
                    <a:pt x="515408" y="1025525"/>
                    <a:pt x="488950" y="1148292"/>
                    <a:pt x="450850" y="1295400"/>
                  </a:cubicBezTo>
                  <a:cubicBezTo>
                    <a:pt x="412750" y="1442508"/>
                    <a:pt x="315383" y="1642533"/>
                    <a:pt x="279400" y="1790700"/>
                  </a:cubicBezTo>
                  <a:cubicBezTo>
                    <a:pt x="243417" y="1938867"/>
                    <a:pt x="223308" y="2054225"/>
                    <a:pt x="234950" y="2184400"/>
                  </a:cubicBezTo>
                  <a:cubicBezTo>
                    <a:pt x="246592" y="2314575"/>
                    <a:pt x="296333" y="2448983"/>
                    <a:pt x="349250" y="2571750"/>
                  </a:cubicBezTo>
                  <a:cubicBezTo>
                    <a:pt x="402167" y="2694517"/>
                    <a:pt x="474133" y="2788708"/>
                    <a:pt x="552450" y="2921000"/>
                  </a:cubicBezTo>
                  <a:cubicBezTo>
                    <a:pt x="630767" y="3053292"/>
                    <a:pt x="759883" y="3266017"/>
                    <a:pt x="819150" y="3365500"/>
                  </a:cubicBezTo>
                  <a:cubicBezTo>
                    <a:pt x="878417" y="3464983"/>
                    <a:pt x="893233" y="3491441"/>
                    <a:pt x="908050" y="3517900"/>
                  </a:cubicBezTo>
                </a:path>
              </a:pathLst>
            </a:custGeom>
            <a:noFill/>
            <a:ln w="28575" cap="flat" cmpd="sng" algn="ctr">
              <a:solidFill>
                <a:srgbClr val="FDCF1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3390310" y="3016250"/>
              <a:ext cx="648290" cy="3517900"/>
            </a:xfrm>
            <a:custGeom>
              <a:avLst/>
              <a:gdLst>
                <a:gd name="connsiteX0" fmla="*/ 267290 w 648290"/>
                <a:gd name="connsiteY0" fmla="*/ 0 h 3517900"/>
                <a:gd name="connsiteX1" fmla="*/ 337140 w 648290"/>
                <a:gd name="connsiteY1" fmla="*/ 311150 h 3517900"/>
                <a:gd name="connsiteX2" fmla="*/ 406990 w 648290"/>
                <a:gd name="connsiteY2" fmla="*/ 641350 h 3517900"/>
                <a:gd name="connsiteX3" fmla="*/ 305390 w 648290"/>
                <a:gd name="connsiteY3" fmla="*/ 1060450 h 3517900"/>
                <a:gd name="connsiteX4" fmla="*/ 76790 w 648290"/>
                <a:gd name="connsiteY4" fmla="*/ 1593850 h 3517900"/>
                <a:gd name="connsiteX5" fmla="*/ 590 w 648290"/>
                <a:gd name="connsiteY5" fmla="*/ 1943100 h 3517900"/>
                <a:gd name="connsiteX6" fmla="*/ 108540 w 648290"/>
                <a:gd name="connsiteY6" fmla="*/ 2368550 h 3517900"/>
                <a:gd name="connsiteX7" fmla="*/ 305390 w 648290"/>
                <a:gd name="connsiteY7" fmla="*/ 2787650 h 3517900"/>
                <a:gd name="connsiteX8" fmla="*/ 451440 w 648290"/>
                <a:gd name="connsiteY8" fmla="*/ 3035300 h 3517900"/>
                <a:gd name="connsiteX9" fmla="*/ 648290 w 648290"/>
                <a:gd name="connsiteY9" fmla="*/ 3517900 h 351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290" h="3517900">
                  <a:moveTo>
                    <a:pt x="267290" y="0"/>
                  </a:moveTo>
                  <a:cubicBezTo>
                    <a:pt x="290573" y="102129"/>
                    <a:pt x="313857" y="204258"/>
                    <a:pt x="337140" y="311150"/>
                  </a:cubicBezTo>
                  <a:cubicBezTo>
                    <a:pt x="360423" y="418042"/>
                    <a:pt x="412282" y="516467"/>
                    <a:pt x="406990" y="641350"/>
                  </a:cubicBezTo>
                  <a:cubicBezTo>
                    <a:pt x="401698" y="766233"/>
                    <a:pt x="360423" y="901700"/>
                    <a:pt x="305390" y="1060450"/>
                  </a:cubicBezTo>
                  <a:cubicBezTo>
                    <a:pt x="250357" y="1219200"/>
                    <a:pt x="127590" y="1446742"/>
                    <a:pt x="76790" y="1593850"/>
                  </a:cubicBezTo>
                  <a:cubicBezTo>
                    <a:pt x="25990" y="1740958"/>
                    <a:pt x="-4702" y="1813983"/>
                    <a:pt x="590" y="1943100"/>
                  </a:cubicBezTo>
                  <a:cubicBezTo>
                    <a:pt x="5882" y="2072217"/>
                    <a:pt x="57740" y="2227792"/>
                    <a:pt x="108540" y="2368550"/>
                  </a:cubicBezTo>
                  <a:cubicBezTo>
                    <a:pt x="159340" y="2509308"/>
                    <a:pt x="248240" y="2676525"/>
                    <a:pt x="305390" y="2787650"/>
                  </a:cubicBezTo>
                  <a:cubicBezTo>
                    <a:pt x="362540" y="2898775"/>
                    <a:pt x="394290" y="2913592"/>
                    <a:pt x="451440" y="3035300"/>
                  </a:cubicBezTo>
                  <a:cubicBezTo>
                    <a:pt x="508590" y="3157008"/>
                    <a:pt x="578440" y="3337454"/>
                    <a:pt x="648290" y="3517900"/>
                  </a:cubicBezTo>
                </a:path>
              </a:pathLst>
            </a:custGeom>
            <a:noFill/>
            <a:ln w="28575" cap="flat" cmpd="sng" algn="ctr">
              <a:solidFill>
                <a:srgbClr val="004D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CasellaDiTesto 65"/>
            <p:cNvSpPr txBox="1"/>
            <p:nvPr/>
          </p:nvSpPr>
          <p:spPr>
            <a:xfrm>
              <a:off x="2658222" y="348816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4</a:t>
              </a:r>
            </a:p>
          </p:txBody>
        </p:sp>
        <p:sp>
          <p:nvSpPr>
            <p:cNvPr id="67" name="CasellaDiTesto 66"/>
            <p:cNvSpPr txBox="1"/>
            <p:nvPr/>
          </p:nvSpPr>
          <p:spPr>
            <a:xfrm>
              <a:off x="2990850" y="3655122"/>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5</a:t>
              </a:r>
            </a:p>
          </p:txBody>
        </p:sp>
        <p:sp>
          <p:nvSpPr>
            <p:cNvPr id="68" name="CasellaDiTesto 67"/>
            <p:cNvSpPr txBox="1"/>
            <p:nvPr/>
          </p:nvSpPr>
          <p:spPr>
            <a:xfrm>
              <a:off x="3290037" y="3622824"/>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6</a:t>
              </a:r>
            </a:p>
          </p:txBody>
        </p:sp>
        <p:sp>
          <p:nvSpPr>
            <p:cNvPr id="69" name="CasellaDiTesto 68"/>
            <p:cNvSpPr txBox="1"/>
            <p:nvPr/>
          </p:nvSpPr>
          <p:spPr>
            <a:xfrm>
              <a:off x="3440009" y="3213219"/>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7</a:t>
              </a:r>
            </a:p>
          </p:txBody>
        </p:sp>
        <p:sp>
          <p:nvSpPr>
            <p:cNvPr id="70" name="CasellaDiTesto 69"/>
            <p:cNvSpPr txBox="1"/>
            <p:nvPr/>
          </p:nvSpPr>
          <p:spPr>
            <a:xfrm>
              <a:off x="3668019" y="2955481"/>
              <a:ext cx="337012" cy="430887"/>
            </a:xfrm>
            <a:prstGeom prst="rect">
              <a:avLst/>
            </a:prstGeom>
            <a:noFill/>
          </p:spPr>
          <p:txBody>
            <a:bodyPr wrap="square" rtlCol="0">
              <a:spAutoFit/>
            </a:bodyPr>
            <a:lstStyle/>
            <a:p>
              <a:r>
                <a:rPr lang="en-GB" sz="2200" b="1" dirty="0">
                  <a:solidFill>
                    <a:schemeClr val="tx1"/>
                  </a:solidFill>
                  <a:effectLst/>
                  <a:latin typeface="Calibri" panose="020F0502020204030204" pitchFamily="34" charset="0"/>
                  <a:cs typeface="Calibri" panose="020F0502020204030204" pitchFamily="34" charset="0"/>
                </a:rPr>
                <a:t>8</a:t>
              </a:r>
            </a:p>
          </p:txBody>
        </p:sp>
      </p:grpSp>
      <p:pic>
        <p:nvPicPr>
          <p:cNvPr id="6" name="Immagine 5"/>
          <p:cNvPicPr>
            <a:picLocks noChangeAspect="1"/>
          </p:cNvPicPr>
          <p:nvPr/>
        </p:nvPicPr>
        <p:blipFill rotWithShape="1">
          <a:blip r:embed="rId5" cstate="print"/>
          <a:srcRect l="3954"/>
          <a:stretch/>
        </p:blipFill>
        <p:spPr>
          <a:xfrm>
            <a:off x="0" y="2937794"/>
            <a:ext cx="5316444" cy="3896670"/>
          </a:xfrm>
          <a:prstGeom prst="rect">
            <a:avLst/>
          </a:prstGeom>
        </p:spPr>
      </p:pic>
      <p:sp>
        <p:nvSpPr>
          <p:cNvPr id="58" name="CasellaDiTesto 57"/>
          <p:cNvSpPr txBox="1"/>
          <p:nvPr/>
        </p:nvSpPr>
        <p:spPr>
          <a:xfrm>
            <a:off x="6716486" y="580371"/>
            <a:ext cx="2441685" cy="523220"/>
          </a:xfrm>
          <a:prstGeom prst="rect">
            <a:avLst/>
          </a:prstGeom>
          <a:noFill/>
        </p:spPr>
        <p:txBody>
          <a:bodyPr wrap="square">
            <a:spAutoFit/>
          </a:bodyPr>
          <a:lstStyle/>
          <a:p>
            <a:pPr>
              <a:defRPr/>
            </a:pPr>
            <a:r>
              <a:rPr lang="en-GB" sz="1400" dirty="0">
                <a:solidFill>
                  <a:schemeClr val="bg1"/>
                </a:solidFill>
                <a:latin typeface="Calibri" pitchFamily="34" charset="0"/>
              </a:rPr>
              <a:t>Fisher et al., 2010 (</a:t>
            </a:r>
            <a:r>
              <a:rPr lang="en-GB" sz="1400" dirty="0" err="1">
                <a:solidFill>
                  <a:schemeClr val="bg1"/>
                </a:solidFill>
                <a:latin typeface="Calibri" pitchFamily="34" charset="0"/>
              </a:rPr>
              <a:t>Annu</a:t>
            </a:r>
            <a:r>
              <a:rPr lang="en-GB" sz="1400" dirty="0">
                <a:solidFill>
                  <a:schemeClr val="bg1"/>
                </a:solidFill>
                <a:latin typeface="Calibri" pitchFamily="34" charset="0"/>
              </a:rPr>
              <a:t>. Rev. Earth Planet. Sci., 38, 549-573)</a:t>
            </a:r>
          </a:p>
        </p:txBody>
      </p:sp>
    </p:spTree>
    <p:extLst>
      <p:ext uri="{BB962C8B-B14F-4D97-AF65-F5344CB8AC3E}">
        <p14:creationId xmlns:p14="http://schemas.microsoft.com/office/powerpoint/2010/main" val="41836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grpSp>
        <p:nvGrpSpPr>
          <p:cNvPr id="58" name="Group 71"/>
          <p:cNvGrpSpPr>
            <a:grpSpLocks/>
          </p:cNvGrpSpPr>
          <p:nvPr/>
        </p:nvGrpSpPr>
        <p:grpSpPr bwMode="auto">
          <a:xfrm>
            <a:off x="-29569" y="705097"/>
            <a:ext cx="4437063" cy="5781478"/>
            <a:chOff x="75" y="538"/>
            <a:chExt cx="2795" cy="3883"/>
          </a:xfrm>
        </p:grpSpPr>
        <p:sp>
          <p:nvSpPr>
            <p:cNvPr id="75" name="CasellaDiTesto 74"/>
            <p:cNvSpPr txBox="1"/>
            <p:nvPr/>
          </p:nvSpPr>
          <p:spPr bwMode="auto">
            <a:xfrm rot="16200000">
              <a:off x="-257" y="2499"/>
              <a:ext cx="915" cy="252"/>
            </a:xfrm>
            <a:prstGeom prst="rect">
              <a:avLst/>
            </a:prstGeom>
            <a:noFill/>
          </p:spPr>
          <p:txBody>
            <a:bodyPr wrap="none">
              <a:spAutoFit/>
            </a:bodyPr>
            <a:lstStyle/>
            <a:p>
              <a:pPr eaLnBrk="0" hangingPunct="0">
                <a:defRPr/>
              </a:pPr>
              <a:r>
                <a:rPr lang="en-GB" sz="2000" dirty="0">
                  <a:solidFill>
                    <a:schemeClr val="bg1"/>
                  </a:solidFill>
                  <a:effectLst>
                    <a:outerShdw blurRad="38100" dist="38100" dir="2700000" algn="tl">
                      <a:srgbClr val="000000"/>
                    </a:outerShdw>
                  </a:effectLst>
                  <a:latin typeface="Calibri" pitchFamily="34" charset="0"/>
                  <a:cs typeface="Arial" pitchFamily="34" charset="0"/>
                </a:rPr>
                <a:t>Depth (km)</a:t>
              </a:r>
            </a:p>
          </p:txBody>
        </p:sp>
        <p:sp>
          <p:nvSpPr>
            <p:cNvPr id="76" name="CasellaDiTesto 75"/>
            <p:cNvSpPr txBox="1"/>
            <p:nvPr/>
          </p:nvSpPr>
          <p:spPr bwMode="auto">
            <a:xfrm>
              <a:off x="1397" y="735"/>
              <a:ext cx="411" cy="248"/>
            </a:xfrm>
            <a:prstGeom prst="rect">
              <a:avLst/>
            </a:prstGeom>
            <a:noFill/>
          </p:spPr>
          <p:txBody>
            <a:bodyPr wrap="none">
              <a:spAutoFit/>
            </a:bodyPr>
            <a:lstStyle/>
            <a:p>
              <a:pPr eaLnBrk="0" hangingPunct="0">
                <a:defRPr/>
              </a:pPr>
              <a:r>
                <a:rPr lang="en-GB">
                  <a:solidFill>
                    <a:schemeClr val="bg1"/>
                  </a:solidFill>
                  <a:effectLst>
                    <a:outerShdw blurRad="38100" dist="38100" dir="2700000" algn="tl">
                      <a:srgbClr val="000000"/>
                    </a:outerShdw>
                  </a:effectLst>
                  <a:latin typeface="Calibri" pitchFamily="34" charset="0"/>
                  <a:cs typeface="Arial" pitchFamily="34" charset="0"/>
                </a:rPr>
                <a:t>2000</a:t>
              </a:r>
            </a:p>
          </p:txBody>
        </p:sp>
        <p:sp>
          <p:nvSpPr>
            <p:cNvPr id="77" name="CasellaDiTesto 76"/>
            <p:cNvSpPr txBox="1"/>
            <p:nvPr/>
          </p:nvSpPr>
          <p:spPr bwMode="auto">
            <a:xfrm>
              <a:off x="963" y="538"/>
              <a:ext cx="1285" cy="269"/>
            </a:xfrm>
            <a:prstGeom prst="rect">
              <a:avLst/>
            </a:prstGeom>
            <a:noFill/>
          </p:spPr>
          <p:txBody>
            <a:bodyPr wrap="square">
              <a:spAutoFit/>
            </a:bodyPr>
            <a:lstStyle/>
            <a:p>
              <a:pPr algn="ctr" eaLnBrk="0" hangingPunct="0">
                <a:defRPr/>
              </a:pPr>
              <a:r>
                <a:rPr lang="en-GB" sz="2000" dirty="0">
                  <a:solidFill>
                    <a:schemeClr val="bg1"/>
                  </a:solidFill>
                  <a:effectLst>
                    <a:outerShdw blurRad="38100" dist="38100" dir="2700000" algn="tl">
                      <a:srgbClr val="000000"/>
                    </a:outerShdw>
                  </a:effectLst>
                  <a:latin typeface="Calibri" pitchFamily="34" charset="0"/>
                  <a:cs typeface="Arial" pitchFamily="34" charset="0"/>
                </a:rPr>
                <a:t>Temperature (°C)</a:t>
              </a:r>
            </a:p>
          </p:txBody>
        </p:sp>
        <p:sp>
          <p:nvSpPr>
            <p:cNvPr id="78" name="CasellaDiTesto 77"/>
            <p:cNvSpPr txBox="1"/>
            <p:nvPr/>
          </p:nvSpPr>
          <p:spPr bwMode="auto">
            <a:xfrm>
              <a:off x="1956" y="735"/>
              <a:ext cx="411" cy="248"/>
            </a:xfrm>
            <a:prstGeom prst="rect">
              <a:avLst/>
            </a:prstGeom>
            <a:noFill/>
          </p:spPr>
          <p:txBody>
            <a:bodyPr wrap="none">
              <a:spAutoFit/>
            </a:bodyPr>
            <a:lstStyle/>
            <a:p>
              <a:pPr eaLnBrk="0" hangingPunct="0">
                <a:defRPr/>
              </a:pPr>
              <a:r>
                <a:rPr lang="en-GB">
                  <a:solidFill>
                    <a:schemeClr val="bg1"/>
                  </a:solidFill>
                  <a:effectLst>
                    <a:outerShdw blurRad="38100" dist="38100" dir="2700000" algn="tl">
                      <a:srgbClr val="000000"/>
                    </a:outerShdw>
                  </a:effectLst>
                  <a:latin typeface="Calibri" pitchFamily="34" charset="0"/>
                  <a:cs typeface="Arial" pitchFamily="34" charset="0"/>
                </a:rPr>
                <a:t>3000</a:t>
              </a:r>
            </a:p>
          </p:txBody>
        </p:sp>
        <p:sp>
          <p:nvSpPr>
            <p:cNvPr id="79" name="CasellaDiTesto 78"/>
            <p:cNvSpPr txBox="1"/>
            <p:nvPr/>
          </p:nvSpPr>
          <p:spPr bwMode="auto">
            <a:xfrm>
              <a:off x="2459" y="735"/>
              <a:ext cx="411" cy="248"/>
            </a:xfrm>
            <a:prstGeom prst="rect">
              <a:avLst/>
            </a:prstGeom>
            <a:noFill/>
          </p:spPr>
          <p:txBody>
            <a:bodyPr wrap="none">
              <a:spAutoFit/>
            </a:bodyPr>
            <a:lstStyle/>
            <a:p>
              <a:pPr eaLnBrk="0" hangingPunct="0">
                <a:defRPr/>
              </a:pPr>
              <a:r>
                <a:rPr lang="en-GB" dirty="0">
                  <a:solidFill>
                    <a:schemeClr val="bg1"/>
                  </a:solidFill>
                  <a:effectLst>
                    <a:outerShdw blurRad="38100" dist="38100" dir="2700000" algn="tl">
                      <a:srgbClr val="000000"/>
                    </a:outerShdw>
                  </a:effectLst>
                  <a:latin typeface="Calibri" pitchFamily="34" charset="0"/>
                  <a:cs typeface="Arial" pitchFamily="34" charset="0"/>
                </a:rPr>
                <a:t>4000</a:t>
              </a:r>
            </a:p>
          </p:txBody>
        </p:sp>
        <p:sp>
          <p:nvSpPr>
            <p:cNvPr id="80" name="CasellaDiTesto 79"/>
            <p:cNvSpPr txBox="1"/>
            <p:nvPr/>
          </p:nvSpPr>
          <p:spPr bwMode="auto">
            <a:xfrm>
              <a:off x="144" y="3080"/>
              <a:ext cx="411" cy="248"/>
            </a:xfrm>
            <a:prstGeom prst="rect">
              <a:avLst/>
            </a:prstGeom>
            <a:noFill/>
          </p:spPr>
          <p:txBody>
            <a:bodyPr wrap="none">
              <a:spAutoFit/>
            </a:bodyPr>
            <a:lstStyle/>
            <a:p>
              <a:pPr eaLnBrk="0" hangingPunct="0">
                <a:defRPr/>
              </a:pPr>
              <a:r>
                <a:rPr lang="en-GB" sz="1800" dirty="0">
                  <a:solidFill>
                    <a:schemeClr val="bg1"/>
                  </a:solidFill>
                  <a:effectLst>
                    <a:outerShdw blurRad="38100" dist="38100" dir="2700000" algn="tl">
                      <a:srgbClr val="000000"/>
                    </a:outerShdw>
                  </a:effectLst>
                  <a:latin typeface="Calibri" pitchFamily="34" charset="0"/>
                  <a:cs typeface="Arial" pitchFamily="34" charset="0"/>
                </a:rPr>
                <a:t>2000</a:t>
              </a:r>
            </a:p>
          </p:txBody>
        </p:sp>
        <p:cxnSp>
          <p:nvCxnSpPr>
            <p:cNvPr id="81" name="Connettore 1 13"/>
            <p:cNvCxnSpPr>
              <a:cxnSpLocks noChangeShapeType="1"/>
            </p:cNvCxnSpPr>
            <p:nvPr/>
          </p:nvCxnSpPr>
          <p:spPr bwMode="auto">
            <a:xfrm>
              <a:off x="540" y="1242"/>
              <a:ext cx="100" cy="0"/>
            </a:xfrm>
            <a:prstGeom prst="line">
              <a:avLst/>
            </a:prstGeom>
            <a:noFill/>
            <a:ln w="28575">
              <a:solidFill>
                <a:schemeClr val="bg1"/>
              </a:solidFill>
              <a:round/>
              <a:headEnd/>
              <a:tailEnd/>
            </a:ln>
          </p:spPr>
        </p:cxnSp>
        <p:cxnSp>
          <p:nvCxnSpPr>
            <p:cNvPr id="82" name="Connettore 1 14"/>
            <p:cNvCxnSpPr>
              <a:cxnSpLocks noChangeShapeType="1"/>
            </p:cNvCxnSpPr>
            <p:nvPr/>
          </p:nvCxnSpPr>
          <p:spPr bwMode="auto">
            <a:xfrm>
              <a:off x="540" y="1520"/>
              <a:ext cx="100" cy="1"/>
            </a:xfrm>
            <a:prstGeom prst="line">
              <a:avLst/>
            </a:prstGeom>
            <a:noFill/>
            <a:ln w="28575">
              <a:solidFill>
                <a:schemeClr val="bg1"/>
              </a:solidFill>
              <a:round/>
              <a:headEnd/>
              <a:tailEnd/>
            </a:ln>
          </p:spPr>
        </p:cxnSp>
        <p:cxnSp>
          <p:nvCxnSpPr>
            <p:cNvPr id="83" name="Connettore 1 53"/>
            <p:cNvCxnSpPr>
              <a:cxnSpLocks noChangeShapeType="1"/>
            </p:cNvCxnSpPr>
            <p:nvPr/>
          </p:nvCxnSpPr>
          <p:spPr bwMode="auto">
            <a:xfrm>
              <a:off x="540" y="1811"/>
              <a:ext cx="100" cy="0"/>
            </a:xfrm>
            <a:prstGeom prst="line">
              <a:avLst/>
            </a:prstGeom>
            <a:noFill/>
            <a:ln w="28575">
              <a:solidFill>
                <a:schemeClr val="bg1"/>
              </a:solidFill>
              <a:round/>
              <a:headEnd/>
              <a:tailEnd/>
            </a:ln>
          </p:spPr>
        </p:cxnSp>
        <p:cxnSp>
          <p:nvCxnSpPr>
            <p:cNvPr id="84" name="Connettore 1 54"/>
            <p:cNvCxnSpPr>
              <a:cxnSpLocks noChangeShapeType="1"/>
            </p:cNvCxnSpPr>
            <p:nvPr/>
          </p:nvCxnSpPr>
          <p:spPr bwMode="auto">
            <a:xfrm>
              <a:off x="540" y="2089"/>
              <a:ext cx="100" cy="1"/>
            </a:xfrm>
            <a:prstGeom prst="line">
              <a:avLst/>
            </a:prstGeom>
            <a:noFill/>
            <a:ln w="28575">
              <a:solidFill>
                <a:schemeClr val="bg1"/>
              </a:solidFill>
              <a:round/>
              <a:headEnd/>
              <a:tailEnd/>
            </a:ln>
          </p:spPr>
        </p:cxnSp>
        <p:cxnSp>
          <p:nvCxnSpPr>
            <p:cNvPr id="85" name="Connettore 1 55"/>
            <p:cNvCxnSpPr>
              <a:cxnSpLocks noChangeShapeType="1"/>
            </p:cNvCxnSpPr>
            <p:nvPr/>
          </p:nvCxnSpPr>
          <p:spPr bwMode="auto">
            <a:xfrm>
              <a:off x="540" y="2357"/>
              <a:ext cx="100" cy="1"/>
            </a:xfrm>
            <a:prstGeom prst="line">
              <a:avLst/>
            </a:prstGeom>
            <a:noFill/>
            <a:ln w="28575">
              <a:solidFill>
                <a:schemeClr val="bg1"/>
              </a:solidFill>
              <a:round/>
              <a:headEnd/>
              <a:tailEnd/>
            </a:ln>
          </p:spPr>
        </p:cxnSp>
        <p:cxnSp>
          <p:nvCxnSpPr>
            <p:cNvPr id="86" name="Connettore 1 56"/>
            <p:cNvCxnSpPr>
              <a:cxnSpLocks noChangeShapeType="1"/>
            </p:cNvCxnSpPr>
            <p:nvPr/>
          </p:nvCxnSpPr>
          <p:spPr bwMode="auto">
            <a:xfrm>
              <a:off x="540" y="2636"/>
              <a:ext cx="100" cy="1"/>
            </a:xfrm>
            <a:prstGeom prst="line">
              <a:avLst/>
            </a:prstGeom>
            <a:noFill/>
            <a:ln w="28575">
              <a:solidFill>
                <a:schemeClr val="bg1"/>
              </a:solidFill>
              <a:round/>
              <a:headEnd/>
              <a:tailEnd/>
            </a:ln>
          </p:spPr>
        </p:cxnSp>
        <p:cxnSp>
          <p:nvCxnSpPr>
            <p:cNvPr id="87" name="Connettore 1 57"/>
            <p:cNvCxnSpPr>
              <a:cxnSpLocks noChangeShapeType="1"/>
            </p:cNvCxnSpPr>
            <p:nvPr/>
          </p:nvCxnSpPr>
          <p:spPr bwMode="auto">
            <a:xfrm>
              <a:off x="540" y="2926"/>
              <a:ext cx="100" cy="1"/>
            </a:xfrm>
            <a:prstGeom prst="line">
              <a:avLst/>
            </a:prstGeom>
            <a:noFill/>
            <a:ln w="28575">
              <a:solidFill>
                <a:schemeClr val="bg1"/>
              </a:solidFill>
              <a:round/>
              <a:headEnd/>
              <a:tailEnd/>
            </a:ln>
          </p:spPr>
        </p:cxnSp>
        <p:cxnSp>
          <p:nvCxnSpPr>
            <p:cNvPr id="88" name="Connettore 1 58"/>
            <p:cNvCxnSpPr>
              <a:cxnSpLocks noChangeShapeType="1"/>
            </p:cNvCxnSpPr>
            <p:nvPr/>
          </p:nvCxnSpPr>
          <p:spPr bwMode="auto">
            <a:xfrm>
              <a:off x="540" y="3205"/>
              <a:ext cx="100" cy="1"/>
            </a:xfrm>
            <a:prstGeom prst="line">
              <a:avLst/>
            </a:prstGeom>
            <a:noFill/>
            <a:ln w="28575">
              <a:solidFill>
                <a:schemeClr val="bg2"/>
              </a:solidFill>
              <a:round/>
              <a:headEnd/>
              <a:tailEnd/>
            </a:ln>
          </p:spPr>
        </p:cxnSp>
        <p:cxnSp>
          <p:nvCxnSpPr>
            <p:cNvPr id="89" name="Connettore 1 13"/>
            <p:cNvCxnSpPr>
              <a:cxnSpLocks noChangeShapeType="1"/>
            </p:cNvCxnSpPr>
            <p:nvPr/>
          </p:nvCxnSpPr>
          <p:spPr bwMode="auto">
            <a:xfrm>
              <a:off x="540" y="3204"/>
              <a:ext cx="100" cy="0"/>
            </a:xfrm>
            <a:prstGeom prst="line">
              <a:avLst/>
            </a:prstGeom>
            <a:noFill/>
            <a:ln w="28575">
              <a:solidFill>
                <a:schemeClr val="bg1"/>
              </a:solidFill>
              <a:round/>
              <a:headEnd/>
              <a:tailEnd/>
            </a:ln>
          </p:spPr>
        </p:cxnSp>
        <p:cxnSp>
          <p:nvCxnSpPr>
            <p:cNvPr id="90" name="Connettore 1 14"/>
            <p:cNvCxnSpPr>
              <a:cxnSpLocks noChangeShapeType="1"/>
            </p:cNvCxnSpPr>
            <p:nvPr/>
          </p:nvCxnSpPr>
          <p:spPr bwMode="auto">
            <a:xfrm>
              <a:off x="540" y="3482"/>
              <a:ext cx="100" cy="1"/>
            </a:xfrm>
            <a:prstGeom prst="line">
              <a:avLst/>
            </a:prstGeom>
            <a:noFill/>
            <a:ln w="28575">
              <a:solidFill>
                <a:schemeClr val="bg1"/>
              </a:solidFill>
              <a:round/>
              <a:headEnd/>
              <a:tailEnd/>
            </a:ln>
          </p:spPr>
        </p:cxnSp>
        <p:cxnSp>
          <p:nvCxnSpPr>
            <p:cNvPr id="91" name="Connettore 1 53"/>
            <p:cNvCxnSpPr>
              <a:cxnSpLocks noChangeShapeType="1"/>
            </p:cNvCxnSpPr>
            <p:nvPr/>
          </p:nvCxnSpPr>
          <p:spPr bwMode="auto">
            <a:xfrm>
              <a:off x="540" y="3773"/>
              <a:ext cx="100" cy="0"/>
            </a:xfrm>
            <a:prstGeom prst="line">
              <a:avLst/>
            </a:prstGeom>
            <a:noFill/>
            <a:ln w="28575">
              <a:solidFill>
                <a:schemeClr val="bg2"/>
              </a:solidFill>
              <a:round/>
              <a:headEnd/>
              <a:tailEnd/>
            </a:ln>
          </p:spPr>
        </p:cxnSp>
        <p:cxnSp>
          <p:nvCxnSpPr>
            <p:cNvPr id="92" name="Connettore 1 14"/>
            <p:cNvCxnSpPr>
              <a:cxnSpLocks noChangeShapeType="1"/>
            </p:cNvCxnSpPr>
            <p:nvPr/>
          </p:nvCxnSpPr>
          <p:spPr bwMode="auto">
            <a:xfrm>
              <a:off x="540" y="3758"/>
              <a:ext cx="100" cy="0"/>
            </a:xfrm>
            <a:prstGeom prst="line">
              <a:avLst/>
            </a:prstGeom>
            <a:noFill/>
            <a:ln w="28575">
              <a:solidFill>
                <a:schemeClr val="bg1"/>
              </a:solidFill>
              <a:round/>
              <a:headEnd/>
              <a:tailEnd/>
            </a:ln>
          </p:spPr>
        </p:cxnSp>
        <p:cxnSp>
          <p:nvCxnSpPr>
            <p:cNvPr id="93" name="Connettore 1 53"/>
            <p:cNvCxnSpPr>
              <a:cxnSpLocks noChangeShapeType="1"/>
            </p:cNvCxnSpPr>
            <p:nvPr/>
          </p:nvCxnSpPr>
          <p:spPr bwMode="auto">
            <a:xfrm>
              <a:off x="540" y="4048"/>
              <a:ext cx="100" cy="1"/>
            </a:xfrm>
            <a:prstGeom prst="line">
              <a:avLst/>
            </a:prstGeom>
            <a:noFill/>
            <a:ln w="28575">
              <a:solidFill>
                <a:schemeClr val="bg1"/>
              </a:solidFill>
              <a:round/>
              <a:headEnd/>
              <a:tailEnd/>
            </a:ln>
          </p:spPr>
        </p:cxnSp>
        <p:sp>
          <p:nvSpPr>
            <p:cNvPr id="94" name="CasellaDiTesto 93"/>
            <p:cNvSpPr txBox="1"/>
            <p:nvPr/>
          </p:nvSpPr>
          <p:spPr bwMode="auto">
            <a:xfrm>
              <a:off x="153" y="4173"/>
              <a:ext cx="411" cy="248"/>
            </a:xfrm>
            <a:prstGeom prst="rect">
              <a:avLst/>
            </a:prstGeom>
            <a:noFill/>
          </p:spPr>
          <p:txBody>
            <a:bodyPr wrap="none">
              <a:spAutoFit/>
            </a:bodyPr>
            <a:lstStyle/>
            <a:p>
              <a:pPr eaLnBrk="0" hangingPunct="0">
                <a:defRPr/>
              </a:pPr>
              <a:r>
                <a:rPr lang="en-GB" sz="1800" dirty="0">
                  <a:solidFill>
                    <a:schemeClr val="bg1"/>
                  </a:solidFill>
                  <a:effectLst>
                    <a:outerShdw blurRad="38100" dist="38100" dir="2700000" algn="tl">
                      <a:srgbClr val="000000"/>
                    </a:outerShdw>
                  </a:effectLst>
                  <a:latin typeface="Calibri" pitchFamily="34" charset="0"/>
                  <a:cs typeface="Arial" pitchFamily="34" charset="0"/>
                </a:rPr>
                <a:t>3000</a:t>
              </a:r>
            </a:p>
          </p:txBody>
        </p:sp>
        <p:sp>
          <p:nvSpPr>
            <p:cNvPr id="95" name="CasellaDiTesto 94"/>
            <p:cNvSpPr txBox="1"/>
            <p:nvPr/>
          </p:nvSpPr>
          <p:spPr bwMode="auto">
            <a:xfrm>
              <a:off x="155" y="1980"/>
              <a:ext cx="411" cy="248"/>
            </a:xfrm>
            <a:prstGeom prst="rect">
              <a:avLst/>
            </a:prstGeom>
            <a:noFill/>
          </p:spPr>
          <p:txBody>
            <a:bodyPr wrap="none">
              <a:spAutoFit/>
            </a:bodyPr>
            <a:lstStyle/>
            <a:p>
              <a:pPr eaLnBrk="0" hangingPunct="0">
                <a:defRPr/>
              </a:pPr>
              <a:r>
                <a:rPr lang="en-GB" sz="1800">
                  <a:solidFill>
                    <a:schemeClr val="bg1"/>
                  </a:solidFill>
                  <a:effectLst>
                    <a:outerShdw blurRad="38100" dist="38100" dir="2700000" algn="tl">
                      <a:srgbClr val="000000"/>
                    </a:outerShdw>
                  </a:effectLst>
                  <a:latin typeface="Calibri" pitchFamily="34" charset="0"/>
                  <a:cs typeface="Arial" pitchFamily="34" charset="0"/>
                </a:rPr>
                <a:t>1000</a:t>
              </a:r>
            </a:p>
          </p:txBody>
        </p:sp>
        <p:sp>
          <p:nvSpPr>
            <p:cNvPr id="96" name="CasellaDiTesto 95"/>
            <p:cNvSpPr txBox="1"/>
            <p:nvPr/>
          </p:nvSpPr>
          <p:spPr bwMode="auto">
            <a:xfrm>
              <a:off x="364" y="869"/>
              <a:ext cx="190" cy="248"/>
            </a:xfrm>
            <a:prstGeom prst="rect">
              <a:avLst/>
            </a:prstGeom>
            <a:noFill/>
          </p:spPr>
          <p:txBody>
            <a:bodyPr wrap="none">
              <a:spAutoFit/>
            </a:bodyPr>
            <a:lstStyle/>
            <a:p>
              <a:pPr eaLnBrk="0" hangingPunct="0">
                <a:defRPr/>
              </a:pPr>
              <a:r>
                <a:rPr lang="en-GB" sz="1800">
                  <a:solidFill>
                    <a:schemeClr val="bg1"/>
                  </a:solidFill>
                  <a:effectLst>
                    <a:outerShdw blurRad="38100" dist="38100" dir="2700000" algn="tl">
                      <a:srgbClr val="000000"/>
                    </a:outerShdw>
                  </a:effectLst>
                  <a:latin typeface="Calibri" pitchFamily="34" charset="0"/>
                  <a:cs typeface="Arial" pitchFamily="34" charset="0"/>
                </a:rPr>
                <a:t>0</a:t>
              </a:r>
            </a:p>
          </p:txBody>
        </p:sp>
        <p:cxnSp>
          <p:nvCxnSpPr>
            <p:cNvPr id="97" name="Connettore 1 31"/>
            <p:cNvCxnSpPr>
              <a:cxnSpLocks noChangeShapeType="1"/>
            </p:cNvCxnSpPr>
            <p:nvPr/>
          </p:nvCxnSpPr>
          <p:spPr bwMode="auto">
            <a:xfrm rot="5400000">
              <a:off x="2068" y="1054"/>
              <a:ext cx="135" cy="1"/>
            </a:xfrm>
            <a:prstGeom prst="line">
              <a:avLst/>
            </a:prstGeom>
            <a:noFill/>
            <a:ln w="28575">
              <a:solidFill>
                <a:schemeClr val="bg2"/>
              </a:solidFill>
              <a:round/>
              <a:headEnd/>
              <a:tailEnd/>
            </a:ln>
          </p:spPr>
        </p:cxnSp>
        <p:cxnSp>
          <p:nvCxnSpPr>
            <p:cNvPr id="98" name="Connettore 1 31"/>
            <p:cNvCxnSpPr>
              <a:cxnSpLocks noChangeShapeType="1"/>
            </p:cNvCxnSpPr>
            <p:nvPr/>
          </p:nvCxnSpPr>
          <p:spPr bwMode="auto">
            <a:xfrm rot="5400000">
              <a:off x="1550" y="1054"/>
              <a:ext cx="135" cy="1"/>
            </a:xfrm>
            <a:prstGeom prst="line">
              <a:avLst/>
            </a:prstGeom>
            <a:noFill/>
            <a:ln w="28575">
              <a:solidFill>
                <a:schemeClr val="bg2"/>
              </a:solidFill>
              <a:round/>
              <a:headEnd/>
              <a:tailEnd/>
            </a:ln>
          </p:spPr>
        </p:cxnSp>
        <p:cxnSp>
          <p:nvCxnSpPr>
            <p:cNvPr id="99" name="Connettore 1 26"/>
            <p:cNvCxnSpPr>
              <a:cxnSpLocks noChangeShapeType="1"/>
            </p:cNvCxnSpPr>
            <p:nvPr/>
          </p:nvCxnSpPr>
          <p:spPr bwMode="auto">
            <a:xfrm rot="5400000">
              <a:off x="1014" y="1054"/>
              <a:ext cx="135" cy="1"/>
            </a:xfrm>
            <a:prstGeom prst="line">
              <a:avLst/>
            </a:prstGeom>
            <a:noFill/>
            <a:ln w="28575">
              <a:solidFill>
                <a:schemeClr val="bg2"/>
              </a:solidFill>
              <a:round/>
              <a:headEnd/>
              <a:tailEnd/>
            </a:ln>
          </p:spPr>
        </p:cxnSp>
        <p:sp>
          <p:nvSpPr>
            <p:cNvPr id="100" name="CasellaDiTesto 99"/>
            <p:cNvSpPr txBox="1"/>
            <p:nvPr/>
          </p:nvSpPr>
          <p:spPr bwMode="auto">
            <a:xfrm>
              <a:off x="825" y="735"/>
              <a:ext cx="411" cy="248"/>
            </a:xfrm>
            <a:prstGeom prst="rect">
              <a:avLst/>
            </a:prstGeom>
            <a:noFill/>
          </p:spPr>
          <p:txBody>
            <a:bodyPr wrap="none">
              <a:spAutoFit/>
            </a:bodyPr>
            <a:lstStyle/>
            <a:p>
              <a:pPr eaLnBrk="0" hangingPunct="0">
                <a:defRPr/>
              </a:pPr>
              <a:r>
                <a:rPr lang="en-GB" dirty="0">
                  <a:solidFill>
                    <a:schemeClr val="bg1"/>
                  </a:solidFill>
                  <a:effectLst>
                    <a:outerShdw blurRad="38100" dist="38100" dir="2700000" algn="tl">
                      <a:srgbClr val="000000"/>
                    </a:outerShdw>
                  </a:effectLst>
                  <a:latin typeface="Calibri" pitchFamily="34" charset="0"/>
                  <a:cs typeface="Arial" pitchFamily="34" charset="0"/>
                </a:rPr>
                <a:t>1000</a:t>
              </a:r>
            </a:p>
          </p:txBody>
        </p:sp>
        <p:cxnSp>
          <p:nvCxnSpPr>
            <p:cNvPr id="101" name="Connettore 1 35"/>
            <p:cNvCxnSpPr>
              <a:cxnSpLocks noChangeShapeType="1"/>
            </p:cNvCxnSpPr>
            <p:nvPr/>
          </p:nvCxnSpPr>
          <p:spPr bwMode="auto">
            <a:xfrm>
              <a:off x="1873" y="1001"/>
              <a:ext cx="0" cy="73"/>
            </a:xfrm>
            <a:prstGeom prst="line">
              <a:avLst/>
            </a:prstGeom>
            <a:noFill/>
            <a:ln w="28575">
              <a:solidFill>
                <a:schemeClr val="bg2"/>
              </a:solidFill>
              <a:round/>
              <a:headEnd/>
              <a:tailEnd/>
            </a:ln>
          </p:spPr>
        </p:cxnSp>
        <p:cxnSp>
          <p:nvCxnSpPr>
            <p:cNvPr id="102" name="Connettore 1 35"/>
            <p:cNvCxnSpPr>
              <a:cxnSpLocks noChangeShapeType="1"/>
            </p:cNvCxnSpPr>
            <p:nvPr/>
          </p:nvCxnSpPr>
          <p:spPr bwMode="auto">
            <a:xfrm flipH="1">
              <a:off x="951" y="987"/>
              <a:ext cx="2" cy="85"/>
            </a:xfrm>
            <a:prstGeom prst="line">
              <a:avLst/>
            </a:prstGeom>
            <a:noFill/>
            <a:ln w="28575">
              <a:solidFill>
                <a:schemeClr val="bg2"/>
              </a:solidFill>
              <a:round/>
              <a:headEnd/>
              <a:tailEnd/>
            </a:ln>
          </p:spPr>
        </p:cxnSp>
        <p:cxnSp>
          <p:nvCxnSpPr>
            <p:cNvPr id="103" name="Connettore 1 35"/>
            <p:cNvCxnSpPr>
              <a:cxnSpLocks noChangeShapeType="1"/>
            </p:cNvCxnSpPr>
            <p:nvPr/>
          </p:nvCxnSpPr>
          <p:spPr bwMode="auto">
            <a:xfrm flipH="1">
              <a:off x="804" y="987"/>
              <a:ext cx="0" cy="80"/>
            </a:xfrm>
            <a:prstGeom prst="line">
              <a:avLst/>
            </a:prstGeom>
            <a:noFill/>
            <a:ln w="28575">
              <a:solidFill>
                <a:schemeClr val="bg2"/>
              </a:solidFill>
              <a:round/>
              <a:headEnd/>
              <a:tailEnd/>
            </a:ln>
          </p:spPr>
        </p:cxnSp>
        <p:cxnSp>
          <p:nvCxnSpPr>
            <p:cNvPr id="104" name="Connettore 1 35"/>
            <p:cNvCxnSpPr>
              <a:cxnSpLocks noChangeShapeType="1"/>
            </p:cNvCxnSpPr>
            <p:nvPr/>
          </p:nvCxnSpPr>
          <p:spPr bwMode="auto">
            <a:xfrm>
              <a:off x="656" y="987"/>
              <a:ext cx="0" cy="75"/>
            </a:xfrm>
            <a:prstGeom prst="line">
              <a:avLst/>
            </a:prstGeom>
            <a:noFill/>
            <a:ln w="28575">
              <a:solidFill>
                <a:schemeClr val="bg2"/>
              </a:solidFill>
              <a:round/>
              <a:headEnd/>
              <a:tailEnd/>
            </a:ln>
          </p:spPr>
        </p:cxnSp>
        <p:sp>
          <p:nvSpPr>
            <p:cNvPr id="105" name="Rettangolo 126"/>
            <p:cNvSpPr>
              <a:spLocks noChangeArrowheads="1"/>
            </p:cNvSpPr>
            <p:nvPr/>
          </p:nvSpPr>
          <p:spPr bwMode="auto">
            <a:xfrm>
              <a:off x="540" y="988"/>
              <a:ext cx="2124" cy="3332"/>
            </a:xfrm>
            <a:prstGeom prst="rect">
              <a:avLst/>
            </a:prstGeom>
            <a:noFill/>
            <a:ln w="19050">
              <a:solidFill>
                <a:schemeClr val="bg1"/>
              </a:solidFill>
              <a:round/>
              <a:headEnd/>
              <a:tailEnd/>
            </a:ln>
          </p:spPr>
          <p:txBody>
            <a:bodyPr/>
            <a:lstStyle/>
            <a:p>
              <a:pPr eaLnBrk="0" hangingPunct="0"/>
              <a:endParaRPr lang="en-GB">
                <a:latin typeface="Calibri" pitchFamily="34" charset="0"/>
              </a:endParaRPr>
            </a:p>
          </p:txBody>
        </p:sp>
        <p:cxnSp>
          <p:nvCxnSpPr>
            <p:cNvPr id="106" name="Connettore 1 105"/>
            <p:cNvCxnSpPr>
              <a:cxnSpLocks noChangeShapeType="1"/>
            </p:cNvCxnSpPr>
            <p:nvPr/>
          </p:nvCxnSpPr>
          <p:spPr bwMode="auto">
            <a:xfrm flipH="1">
              <a:off x="2000" y="1001"/>
              <a:ext cx="1" cy="79"/>
            </a:xfrm>
            <a:prstGeom prst="line">
              <a:avLst/>
            </a:prstGeom>
            <a:noFill/>
            <a:ln w="28575">
              <a:solidFill>
                <a:schemeClr val="bg2"/>
              </a:solidFill>
              <a:round/>
              <a:headEnd/>
              <a:tailEnd/>
            </a:ln>
          </p:spPr>
        </p:cxnSp>
        <p:cxnSp>
          <p:nvCxnSpPr>
            <p:cNvPr id="107" name="Connettore 1 35"/>
            <p:cNvCxnSpPr>
              <a:cxnSpLocks noChangeShapeType="1"/>
            </p:cNvCxnSpPr>
            <p:nvPr/>
          </p:nvCxnSpPr>
          <p:spPr bwMode="auto">
            <a:xfrm flipH="1">
              <a:off x="1742" y="1001"/>
              <a:ext cx="1" cy="76"/>
            </a:xfrm>
            <a:prstGeom prst="line">
              <a:avLst/>
            </a:prstGeom>
            <a:noFill/>
            <a:ln w="28575">
              <a:solidFill>
                <a:schemeClr val="bg2"/>
              </a:solidFill>
              <a:round/>
              <a:headEnd/>
              <a:tailEnd/>
            </a:ln>
          </p:spPr>
        </p:cxnSp>
        <p:cxnSp>
          <p:nvCxnSpPr>
            <p:cNvPr id="108" name="Connettore 1 35"/>
            <p:cNvCxnSpPr>
              <a:cxnSpLocks noChangeShapeType="1"/>
            </p:cNvCxnSpPr>
            <p:nvPr/>
          </p:nvCxnSpPr>
          <p:spPr bwMode="auto">
            <a:xfrm>
              <a:off x="2394" y="1001"/>
              <a:ext cx="0" cy="73"/>
            </a:xfrm>
            <a:prstGeom prst="line">
              <a:avLst/>
            </a:prstGeom>
            <a:noFill/>
            <a:ln w="28575">
              <a:solidFill>
                <a:schemeClr val="bg2"/>
              </a:solidFill>
              <a:round/>
              <a:headEnd/>
              <a:tailEnd/>
            </a:ln>
          </p:spPr>
        </p:cxnSp>
        <p:cxnSp>
          <p:nvCxnSpPr>
            <p:cNvPr id="109" name="Connettore 1 35"/>
            <p:cNvCxnSpPr>
              <a:cxnSpLocks noChangeShapeType="1"/>
            </p:cNvCxnSpPr>
            <p:nvPr/>
          </p:nvCxnSpPr>
          <p:spPr bwMode="auto">
            <a:xfrm flipH="1">
              <a:off x="2521" y="1001"/>
              <a:ext cx="1" cy="79"/>
            </a:xfrm>
            <a:prstGeom prst="line">
              <a:avLst/>
            </a:prstGeom>
            <a:noFill/>
            <a:ln w="28575">
              <a:solidFill>
                <a:schemeClr val="bg2"/>
              </a:solidFill>
              <a:round/>
              <a:headEnd/>
              <a:tailEnd/>
            </a:ln>
          </p:spPr>
        </p:cxnSp>
        <p:cxnSp>
          <p:nvCxnSpPr>
            <p:cNvPr id="110" name="Connettore 1 35"/>
            <p:cNvCxnSpPr>
              <a:cxnSpLocks noChangeShapeType="1"/>
            </p:cNvCxnSpPr>
            <p:nvPr/>
          </p:nvCxnSpPr>
          <p:spPr bwMode="auto">
            <a:xfrm flipH="1">
              <a:off x="2263" y="1001"/>
              <a:ext cx="1" cy="76"/>
            </a:xfrm>
            <a:prstGeom prst="line">
              <a:avLst/>
            </a:prstGeom>
            <a:noFill/>
            <a:ln w="28575">
              <a:solidFill>
                <a:schemeClr val="bg2"/>
              </a:solidFill>
              <a:round/>
              <a:headEnd/>
              <a:tailEnd/>
            </a:ln>
          </p:spPr>
        </p:cxnSp>
        <p:cxnSp>
          <p:nvCxnSpPr>
            <p:cNvPr id="111" name="Connettore 1 35"/>
            <p:cNvCxnSpPr>
              <a:cxnSpLocks noChangeShapeType="1"/>
            </p:cNvCxnSpPr>
            <p:nvPr/>
          </p:nvCxnSpPr>
          <p:spPr bwMode="auto">
            <a:xfrm>
              <a:off x="1347" y="1001"/>
              <a:ext cx="0" cy="73"/>
            </a:xfrm>
            <a:prstGeom prst="line">
              <a:avLst/>
            </a:prstGeom>
            <a:noFill/>
            <a:ln w="28575">
              <a:solidFill>
                <a:schemeClr val="bg2"/>
              </a:solidFill>
              <a:round/>
              <a:headEnd/>
              <a:tailEnd/>
            </a:ln>
          </p:spPr>
        </p:cxnSp>
        <p:cxnSp>
          <p:nvCxnSpPr>
            <p:cNvPr id="112" name="Connettore 1 35"/>
            <p:cNvCxnSpPr>
              <a:cxnSpLocks noChangeShapeType="1"/>
            </p:cNvCxnSpPr>
            <p:nvPr/>
          </p:nvCxnSpPr>
          <p:spPr bwMode="auto">
            <a:xfrm flipH="1">
              <a:off x="1474" y="1001"/>
              <a:ext cx="1" cy="79"/>
            </a:xfrm>
            <a:prstGeom prst="line">
              <a:avLst/>
            </a:prstGeom>
            <a:noFill/>
            <a:ln w="28575">
              <a:solidFill>
                <a:schemeClr val="bg2"/>
              </a:solidFill>
              <a:round/>
              <a:headEnd/>
              <a:tailEnd/>
            </a:ln>
          </p:spPr>
        </p:cxnSp>
        <p:cxnSp>
          <p:nvCxnSpPr>
            <p:cNvPr id="113" name="Connettore 1 35"/>
            <p:cNvCxnSpPr>
              <a:cxnSpLocks noChangeShapeType="1"/>
            </p:cNvCxnSpPr>
            <p:nvPr/>
          </p:nvCxnSpPr>
          <p:spPr bwMode="auto">
            <a:xfrm flipH="1">
              <a:off x="1216" y="1001"/>
              <a:ext cx="1" cy="76"/>
            </a:xfrm>
            <a:prstGeom prst="line">
              <a:avLst/>
            </a:prstGeom>
            <a:noFill/>
            <a:ln w="28575">
              <a:solidFill>
                <a:schemeClr val="bg2"/>
              </a:solidFill>
              <a:round/>
              <a:headEnd/>
              <a:tailEnd/>
            </a:ln>
          </p:spPr>
        </p:cxnSp>
      </p:grpSp>
      <p:sp>
        <p:nvSpPr>
          <p:cNvPr id="125" name="Figura a mano libera 124"/>
          <p:cNvSpPr/>
          <p:nvPr/>
        </p:nvSpPr>
        <p:spPr bwMode="auto">
          <a:xfrm>
            <a:off x="719829" y="1367665"/>
            <a:ext cx="2812648" cy="4945505"/>
          </a:xfrm>
          <a:custGeom>
            <a:avLst/>
            <a:gdLst>
              <a:gd name="connsiteX0" fmla="*/ 0 w 2812648"/>
              <a:gd name="connsiteY0" fmla="*/ 0 h 4896091"/>
              <a:gd name="connsiteX1" fmla="*/ 1805651 w 2812648"/>
              <a:gd name="connsiteY1" fmla="*/ 127322 h 4896091"/>
              <a:gd name="connsiteX2" fmla="*/ 2141317 w 2812648"/>
              <a:gd name="connsiteY2" fmla="*/ 243069 h 4896091"/>
              <a:gd name="connsiteX3" fmla="*/ 2071869 w 2812648"/>
              <a:gd name="connsiteY3" fmla="*/ 497712 h 4896091"/>
              <a:gd name="connsiteX4" fmla="*/ 2106593 w 2812648"/>
              <a:gd name="connsiteY4" fmla="*/ 972274 h 4896091"/>
              <a:gd name="connsiteX5" fmla="*/ 2071869 w 2812648"/>
              <a:gd name="connsiteY5" fmla="*/ 3970117 h 4896091"/>
              <a:gd name="connsiteX6" fmla="*/ 2291788 w 2812648"/>
              <a:gd name="connsiteY6" fmla="*/ 4641448 h 4896091"/>
              <a:gd name="connsiteX7" fmla="*/ 2812648 w 2812648"/>
              <a:gd name="connsiteY7" fmla="*/ 4896091 h 489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648" h="4896091">
                <a:moveTo>
                  <a:pt x="0" y="0"/>
                </a:moveTo>
                <a:cubicBezTo>
                  <a:pt x="724382" y="43405"/>
                  <a:pt x="1448765" y="86811"/>
                  <a:pt x="1805651" y="127322"/>
                </a:cubicBezTo>
                <a:cubicBezTo>
                  <a:pt x="2162537" y="167833"/>
                  <a:pt x="2096947" y="181337"/>
                  <a:pt x="2141317" y="243069"/>
                </a:cubicBezTo>
                <a:cubicBezTo>
                  <a:pt x="2185687" y="304801"/>
                  <a:pt x="2077656" y="376178"/>
                  <a:pt x="2071869" y="497712"/>
                </a:cubicBezTo>
                <a:cubicBezTo>
                  <a:pt x="2066082" y="619246"/>
                  <a:pt x="2106593" y="393540"/>
                  <a:pt x="2106593" y="972274"/>
                </a:cubicBezTo>
                <a:cubicBezTo>
                  <a:pt x="2106593" y="1551008"/>
                  <a:pt x="2041003" y="3358588"/>
                  <a:pt x="2071869" y="3970117"/>
                </a:cubicBezTo>
                <a:cubicBezTo>
                  <a:pt x="2102735" y="4581646"/>
                  <a:pt x="2168325" y="4487119"/>
                  <a:pt x="2291788" y="4641448"/>
                </a:cubicBezTo>
                <a:cubicBezTo>
                  <a:pt x="2415251" y="4795777"/>
                  <a:pt x="2613949" y="4845934"/>
                  <a:pt x="2812648" y="4896091"/>
                </a:cubicBezTo>
              </a:path>
            </a:pathLst>
          </a:cu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6" name="CasellaDiTesto 125"/>
          <p:cNvSpPr txBox="1">
            <a:spLocks noChangeArrowheads="1"/>
          </p:cNvSpPr>
          <p:nvPr/>
        </p:nvSpPr>
        <p:spPr bwMode="auto">
          <a:xfrm>
            <a:off x="2636781" y="1866875"/>
            <a:ext cx="1236662" cy="707886"/>
          </a:xfrm>
          <a:prstGeom prst="rect">
            <a:avLst/>
          </a:prstGeom>
          <a:noFill/>
          <a:ln w="9525">
            <a:noFill/>
            <a:miter lim="800000"/>
            <a:headEnd/>
            <a:tailEnd/>
          </a:ln>
        </p:spPr>
        <p:txBody>
          <a:bodyPr wrap="square">
            <a:spAutoFit/>
          </a:bodyPr>
          <a:lstStyle/>
          <a:p>
            <a:pPr algn="ctr" eaLnBrk="0" hangingPunct="0"/>
            <a:r>
              <a:rPr lang="en-GB" sz="2000" dirty="0">
                <a:solidFill>
                  <a:srgbClr val="66FF33"/>
                </a:solidFill>
                <a:latin typeface="Calibri" pitchFamily="34" charset="0"/>
                <a:cs typeface="Arial" pitchFamily="34" charset="0"/>
              </a:rPr>
              <a:t>King (2015)</a:t>
            </a:r>
          </a:p>
        </p:txBody>
      </p:sp>
      <p:sp>
        <p:nvSpPr>
          <p:cNvPr id="144" name="CasellaDiTesto 143"/>
          <p:cNvSpPr txBox="1"/>
          <p:nvPr/>
        </p:nvSpPr>
        <p:spPr>
          <a:xfrm>
            <a:off x="786991" y="3876238"/>
            <a:ext cx="1838325" cy="1200329"/>
          </a:xfrm>
          <a:prstGeom prst="rect">
            <a:avLst/>
          </a:prstGeom>
          <a:noFill/>
        </p:spPr>
        <p:txBody>
          <a:bodyPr wrap="square">
            <a:spAutoFit/>
          </a:bodyPr>
          <a:lstStyle/>
          <a:p>
            <a:pPr algn="ctr" eaLnBrk="0" hangingPunct="0">
              <a:defRPr/>
            </a:pPr>
            <a:r>
              <a:rPr lang="en-GB" sz="2000" dirty="0">
                <a:solidFill>
                  <a:srgbClr val="FF0000"/>
                </a:solidFill>
                <a:effectLst>
                  <a:outerShdw blurRad="38100" dist="38100" dir="2700000" algn="tl">
                    <a:srgbClr val="000000"/>
                  </a:outerShdw>
                </a:effectLst>
                <a:latin typeface="Calibri" pitchFamily="34" charset="0"/>
                <a:cs typeface="Arial" pitchFamily="34" charset="0"/>
              </a:rPr>
              <a:t>Classically accepted Geotherm        </a:t>
            </a:r>
            <a:r>
              <a:rPr lang="en-GB" sz="1200" dirty="0">
                <a:solidFill>
                  <a:srgbClr val="FF0000"/>
                </a:solidFill>
                <a:effectLst>
                  <a:outerShdw blurRad="38100" dist="38100" dir="2700000" algn="tl">
                    <a:srgbClr val="000000"/>
                  </a:outerShdw>
                </a:effectLst>
                <a:latin typeface="Calibri" pitchFamily="34" charset="0"/>
                <a:cs typeface="Arial" pitchFamily="34" charset="0"/>
              </a:rPr>
              <a:t>(e.g., Hassan et al., 2015)</a:t>
            </a:r>
            <a:endParaRPr lang="en-GB" sz="2000" dirty="0">
              <a:solidFill>
                <a:srgbClr val="FF0000"/>
              </a:solidFill>
              <a:effectLst>
                <a:outerShdw blurRad="38100" dist="38100" dir="2700000" algn="tl">
                  <a:srgbClr val="000000"/>
                </a:outerShdw>
              </a:effectLst>
              <a:latin typeface="Calibri" pitchFamily="34" charset="0"/>
              <a:cs typeface="Arial" pitchFamily="34" charset="0"/>
            </a:endParaRPr>
          </a:p>
        </p:txBody>
      </p:sp>
      <p:sp>
        <p:nvSpPr>
          <p:cNvPr id="145" name="Figura a mano libera 144"/>
          <p:cNvSpPr/>
          <p:nvPr/>
        </p:nvSpPr>
        <p:spPr bwMode="auto">
          <a:xfrm>
            <a:off x="739543" y="1402557"/>
            <a:ext cx="3316922" cy="4910614"/>
          </a:xfrm>
          <a:custGeom>
            <a:avLst/>
            <a:gdLst>
              <a:gd name="connsiteX0" fmla="*/ 0 w 3390900"/>
              <a:gd name="connsiteY0" fmla="*/ 487680 h 5708650"/>
              <a:gd name="connsiteX1" fmla="*/ 1203960 w 3390900"/>
              <a:gd name="connsiteY1" fmla="*/ 739140 h 5708650"/>
              <a:gd name="connsiteX2" fmla="*/ 2186940 w 3390900"/>
              <a:gd name="connsiteY2" fmla="*/ 4922520 h 5708650"/>
              <a:gd name="connsiteX3" fmla="*/ 3390900 w 3390900"/>
              <a:gd name="connsiteY3" fmla="*/ 5455920 h 5708650"/>
              <a:gd name="connsiteX0" fmla="*/ 0 w 3390900"/>
              <a:gd name="connsiteY0" fmla="*/ 487680 h 5708650"/>
              <a:gd name="connsiteX1" fmla="*/ 1203960 w 3390900"/>
              <a:gd name="connsiteY1" fmla="*/ 739140 h 5708650"/>
              <a:gd name="connsiteX2" fmla="*/ 2186940 w 3390900"/>
              <a:gd name="connsiteY2" fmla="*/ 4922520 h 5708650"/>
              <a:gd name="connsiteX3" fmla="*/ 3390900 w 3390900"/>
              <a:gd name="connsiteY3" fmla="*/ 5455920 h 5708650"/>
              <a:gd name="connsiteX0" fmla="*/ 0 w 3390900"/>
              <a:gd name="connsiteY0" fmla="*/ 487680 h 5455920"/>
              <a:gd name="connsiteX1" fmla="*/ 1203960 w 3390900"/>
              <a:gd name="connsiteY1" fmla="*/ 739140 h 5455920"/>
              <a:gd name="connsiteX2" fmla="*/ 2186940 w 3390900"/>
              <a:gd name="connsiteY2" fmla="*/ 4922520 h 5455920"/>
              <a:gd name="connsiteX3" fmla="*/ 3390900 w 3390900"/>
              <a:gd name="connsiteY3" fmla="*/ 5455920 h 5455920"/>
              <a:gd name="connsiteX0" fmla="*/ 0 w 3390900"/>
              <a:gd name="connsiteY0" fmla="*/ 243840 h 5212080"/>
              <a:gd name="connsiteX1" fmla="*/ 1203960 w 3390900"/>
              <a:gd name="connsiteY1" fmla="*/ 495300 h 5212080"/>
              <a:gd name="connsiteX2" fmla="*/ 2186940 w 3390900"/>
              <a:gd name="connsiteY2" fmla="*/ 4678680 h 5212080"/>
              <a:gd name="connsiteX3" fmla="*/ 3390900 w 3390900"/>
              <a:gd name="connsiteY3" fmla="*/ 5212080 h 5212080"/>
              <a:gd name="connsiteX0" fmla="*/ 0 w 3390900"/>
              <a:gd name="connsiteY0" fmla="*/ 0 h 4968240"/>
              <a:gd name="connsiteX1" fmla="*/ 1203960 w 3390900"/>
              <a:gd name="connsiteY1" fmla="*/ 251460 h 4968240"/>
              <a:gd name="connsiteX2" fmla="*/ 2186940 w 3390900"/>
              <a:gd name="connsiteY2" fmla="*/ 4434840 h 4968240"/>
              <a:gd name="connsiteX3" fmla="*/ 3390900 w 3390900"/>
              <a:gd name="connsiteY3" fmla="*/ 4968240 h 4968240"/>
              <a:gd name="connsiteX0" fmla="*/ 0 w 3390900"/>
              <a:gd name="connsiteY0" fmla="*/ 0 h 4968240"/>
              <a:gd name="connsiteX1" fmla="*/ 1203960 w 3390900"/>
              <a:gd name="connsiteY1" fmla="*/ 25146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10740 w 3390900"/>
              <a:gd name="connsiteY2" fmla="*/ 4312920 h 4968240"/>
              <a:gd name="connsiteX3" fmla="*/ 3390900 w 3390900"/>
              <a:gd name="connsiteY3" fmla="*/ 4968240 h 4968240"/>
              <a:gd name="connsiteX0" fmla="*/ 0 w 3390900"/>
              <a:gd name="connsiteY0" fmla="*/ 0 h 4968240"/>
              <a:gd name="connsiteX1" fmla="*/ 1226820 w 3390900"/>
              <a:gd name="connsiteY1" fmla="*/ 281940 h 4968240"/>
              <a:gd name="connsiteX2" fmla="*/ 2141220 w 3390900"/>
              <a:gd name="connsiteY2" fmla="*/ 4343400 h 4968240"/>
              <a:gd name="connsiteX3" fmla="*/ 3390900 w 3390900"/>
              <a:gd name="connsiteY3" fmla="*/ 4968240 h 4968240"/>
              <a:gd name="connsiteX0" fmla="*/ 0 w 3390900"/>
              <a:gd name="connsiteY0" fmla="*/ 0 h 4968240"/>
              <a:gd name="connsiteX1" fmla="*/ 1226820 w 3390900"/>
              <a:gd name="connsiteY1" fmla="*/ 281940 h 4968240"/>
              <a:gd name="connsiteX2" fmla="*/ 2141220 w 3390900"/>
              <a:gd name="connsiteY2" fmla="*/ 4343400 h 4968240"/>
              <a:gd name="connsiteX3" fmla="*/ 3390900 w 3390900"/>
              <a:gd name="connsiteY3" fmla="*/ 4968240 h 4968240"/>
              <a:gd name="connsiteX0" fmla="*/ 0 w 3390900"/>
              <a:gd name="connsiteY0" fmla="*/ 0 h 4968240"/>
              <a:gd name="connsiteX1" fmla="*/ 1226820 w 3390900"/>
              <a:gd name="connsiteY1" fmla="*/ 281940 h 4968240"/>
              <a:gd name="connsiteX2" fmla="*/ 2141220 w 3390900"/>
              <a:gd name="connsiteY2" fmla="*/ 4343400 h 4968240"/>
              <a:gd name="connsiteX3" fmla="*/ 3390900 w 3390900"/>
              <a:gd name="connsiteY3" fmla="*/ 4968240 h 4968240"/>
              <a:gd name="connsiteX0" fmla="*/ 0 w 3362960"/>
              <a:gd name="connsiteY0" fmla="*/ 0 h 4960620"/>
              <a:gd name="connsiteX1" fmla="*/ 1198880 w 3362960"/>
              <a:gd name="connsiteY1" fmla="*/ 274320 h 4960620"/>
              <a:gd name="connsiteX2" fmla="*/ 2113280 w 3362960"/>
              <a:gd name="connsiteY2" fmla="*/ 4335780 h 4960620"/>
              <a:gd name="connsiteX3" fmla="*/ 3362960 w 3362960"/>
              <a:gd name="connsiteY3" fmla="*/ 4960620 h 4960620"/>
              <a:gd name="connsiteX0" fmla="*/ 0 w 3332797"/>
              <a:gd name="connsiteY0" fmla="*/ 0 h 4929664"/>
              <a:gd name="connsiteX1" fmla="*/ 1168717 w 3332797"/>
              <a:gd name="connsiteY1" fmla="*/ 243364 h 4929664"/>
              <a:gd name="connsiteX2" fmla="*/ 2083117 w 3332797"/>
              <a:gd name="connsiteY2" fmla="*/ 4304824 h 4929664"/>
              <a:gd name="connsiteX3" fmla="*/ 3332797 w 3332797"/>
              <a:gd name="connsiteY3" fmla="*/ 4929664 h 4929664"/>
              <a:gd name="connsiteX0" fmla="*/ 0 w 3316922"/>
              <a:gd name="connsiteY0" fmla="*/ 0 h 4910614"/>
              <a:gd name="connsiteX1" fmla="*/ 1168717 w 3316922"/>
              <a:gd name="connsiteY1" fmla="*/ 243364 h 4910614"/>
              <a:gd name="connsiteX2" fmla="*/ 2083117 w 3316922"/>
              <a:gd name="connsiteY2" fmla="*/ 4304824 h 4910614"/>
              <a:gd name="connsiteX3" fmla="*/ 3316922 w 3316922"/>
              <a:gd name="connsiteY3" fmla="*/ 4910614 h 4910614"/>
              <a:gd name="connsiteX0" fmla="*/ 0 w 3316922"/>
              <a:gd name="connsiteY0" fmla="*/ 0 h 4910614"/>
              <a:gd name="connsiteX1" fmla="*/ 1168717 w 3316922"/>
              <a:gd name="connsiteY1" fmla="*/ 243364 h 4910614"/>
              <a:gd name="connsiteX2" fmla="*/ 2083117 w 3316922"/>
              <a:gd name="connsiteY2" fmla="*/ 4304824 h 4910614"/>
              <a:gd name="connsiteX3" fmla="*/ 3316922 w 3316922"/>
              <a:gd name="connsiteY3" fmla="*/ 4910614 h 4910614"/>
            </a:gdLst>
            <a:ahLst/>
            <a:cxnLst>
              <a:cxn ang="0">
                <a:pos x="connsiteX0" y="connsiteY0"/>
              </a:cxn>
              <a:cxn ang="0">
                <a:pos x="connsiteX1" y="connsiteY1"/>
              </a:cxn>
              <a:cxn ang="0">
                <a:pos x="connsiteX2" y="connsiteY2"/>
              </a:cxn>
              <a:cxn ang="0">
                <a:pos x="connsiteX3" y="connsiteY3"/>
              </a:cxn>
            </a:cxnLst>
            <a:rect l="l" t="t" r="r" b="b"/>
            <a:pathLst>
              <a:path w="3316922" h="4910614">
                <a:moveTo>
                  <a:pt x="0" y="0"/>
                </a:moveTo>
                <a:cubicBezTo>
                  <a:pt x="579755" y="38100"/>
                  <a:pt x="1002347" y="98584"/>
                  <a:pt x="1168717" y="243364"/>
                </a:cubicBezTo>
                <a:cubicBezTo>
                  <a:pt x="1479867" y="1089184"/>
                  <a:pt x="1810067" y="3655854"/>
                  <a:pt x="2083117" y="4304824"/>
                </a:cubicBezTo>
                <a:cubicBezTo>
                  <a:pt x="2287587" y="4656614"/>
                  <a:pt x="2851943" y="4802664"/>
                  <a:pt x="3316922" y="4910614"/>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6" name="CasellaDiTesto 145"/>
          <p:cNvSpPr txBox="1"/>
          <p:nvPr/>
        </p:nvSpPr>
        <p:spPr>
          <a:xfrm>
            <a:off x="4275540" y="621580"/>
            <a:ext cx="4792257" cy="1938992"/>
          </a:xfrm>
          <a:prstGeom prst="rect">
            <a:avLst/>
          </a:prstGeom>
          <a:noFill/>
        </p:spPr>
        <p:txBody>
          <a:bodyPr wrap="square">
            <a:spAutoFit/>
          </a:bodyPr>
          <a:lstStyle/>
          <a:p>
            <a:pPr algn="ctr" eaLnBrk="0" hangingPunct="0">
              <a:defRPr/>
            </a:pPr>
            <a:r>
              <a:rPr lang="en-GB" sz="2400" dirty="0">
                <a:solidFill>
                  <a:schemeClr val="bg1"/>
                </a:solidFill>
                <a:effectLst>
                  <a:outerShdw blurRad="38100" dist="38100" dir="2700000" algn="tl">
                    <a:srgbClr val="000000"/>
                  </a:outerShdw>
                </a:effectLst>
                <a:latin typeface="Calibri" pitchFamily="34" charset="0"/>
                <a:cs typeface="Arial" pitchFamily="34" charset="0"/>
              </a:rPr>
              <a:t>Do you remember the diatribe existing between the “classical approach” of the geotherm and “alternative views” on temperature distribution in Earth’s interior?</a:t>
            </a:r>
          </a:p>
        </p:txBody>
      </p:sp>
      <p:sp>
        <p:nvSpPr>
          <p:cNvPr id="147" name="CasellaDiTesto 146"/>
          <p:cNvSpPr txBox="1"/>
          <p:nvPr/>
        </p:nvSpPr>
        <p:spPr>
          <a:xfrm>
            <a:off x="4100184" y="2603387"/>
            <a:ext cx="5043816" cy="1569660"/>
          </a:xfrm>
          <a:prstGeom prst="rect">
            <a:avLst/>
          </a:prstGeom>
          <a:noFill/>
        </p:spPr>
        <p:txBody>
          <a:bodyPr wrap="square">
            <a:spAutoFit/>
          </a:bodyPr>
          <a:lstStyle/>
          <a:p>
            <a:pPr algn="ctr" eaLnBrk="0" hangingPunct="0">
              <a:defRPr/>
            </a:pPr>
            <a:r>
              <a:rPr lang="en-GB" sz="2400" dirty="0">
                <a:solidFill>
                  <a:schemeClr val="bg1"/>
                </a:solidFill>
                <a:effectLst>
                  <a:outerShdw blurRad="38100" dist="38100" dir="2700000" algn="tl">
                    <a:srgbClr val="000000"/>
                  </a:outerShdw>
                </a:effectLst>
                <a:latin typeface="Calibri" pitchFamily="34" charset="0"/>
                <a:cs typeface="Arial" pitchFamily="34" charset="0"/>
              </a:rPr>
              <a:t>It is likely that asthenosphere is hotter than mantle above and below because of </a:t>
            </a:r>
            <a:r>
              <a:rPr lang="en-GB" sz="2400" u="sng" dirty="0">
                <a:solidFill>
                  <a:schemeClr val="bg1"/>
                </a:solidFill>
                <a:effectLst>
                  <a:outerShdw blurRad="38100" dist="38100" dir="2700000" algn="tl">
                    <a:srgbClr val="000000"/>
                  </a:outerShdw>
                </a:effectLst>
                <a:latin typeface="Calibri" pitchFamily="34" charset="0"/>
                <a:cs typeface="Arial" pitchFamily="34" charset="0"/>
              </a:rPr>
              <a:t>thermal insulation of lithosphere and accumulation of radiogenic heat</a:t>
            </a:r>
            <a:r>
              <a:rPr lang="en-GB" sz="2400" dirty="0">
                <a:solidFill>
                  <a:schemeClr val="bg1"/>
                </a:solidFill>
                <a:effectLst>
                  <a:outerShdw blurRad="38100" dist="38100" dir="2700000" algn="tl">
                    <a:srgbClr val="000000"/>
                  </a:outerShdw>
                </a:effectLst>
                <a:latin typeface="Calibri" pitchFamily="34" charset="0"/>
                <a:cs typeface="Arial" pitchFamily="34" charset="0"/>
              </a:rPr>
              <a:t>.</a:t>
            </a:r>
          </a:p>
        </p:txBody>
      </p:sp>
      <p:sp>
        <p:nvSpPr>
          <p:cNvPr id="148" name="CasellaDiTesto 147"/>
          <p:cNvSpPr txBox="1"/>
          <p:nvPr/>
        </p:nvSpPr>
        <p:spPr>
          <a:xfrm>
            <a:off x="4087390" y="4199669"/>
            <a:ext cx="5056610" cy="1200329"/>
          </a:xfrm>
          <a:prstGeom prst="rect">
            <a:avLst/>
          </a:prstGeom>
          <a:noFill/>
        </p:spPr>
        <p:txBody>
          <a:bodyPr wrap="square">
            <a:spAutoFit/>
          </a:bodyPr>
          <a:lstStyle/>
          <a:p>
            <a:pPr algn="ctr" eaLnBrk="0" hangingPunct="0">
              <a:defRPr/>
            </a:pPr>
            <a:r>
              <a:rPr lang="en-GB" sz="2400" dirty="0">
                <a:solidFill>
                  <a:schemeClr val="bg1"/>
                </a:solidFill>
                <a:effectLst>
                  <a:outerShdw blurRad="38100" dist="38100" dir="2700000" algn="tl">
                    <a:srgbClr val="000000"/>
                  </a:outerShdw>
                </a:effectLst>
                <a:latin typeface="Calibri" pitchFamily="34" charset="0"/>
                <a:cs typeface="Arial" pitchFamily="34" charset="0"/>
              </a:rPr>
              <a:t>Asthenosphere is the largest, most accessible and likely the hottest volume of the mantle.</a:t>
            </a:r>
          </a:p>
        </p:txBody>
      </p:sp>
      <p:sp>
        <p:nvSpPr>
          <p:cNvPr id="149" name="CasellaDiTesto 148"/>
          <p:cNvSpPr txBox="1"/>
          <p:nvPr/>
        </p:nvSpPr>
        <p:spPr>
          <a:xfrm>
            <a:off x="4187597" y="5287691"/>
            <a:ext cx="4880200" cy="1384995"/>
          </a:xfrm>
          <a:prstGeom prst="rect">
            <a:avLst/>
          </a:prstGeom>
          <a:noFill/>
        </p:spPr>
        <p:txBody>
          <a:bodyPr wrap="square">
            <a:spAutoFit/>
          </a:bodyPr>
          <a:lstStyle/>
          <a:p>
            <a:pPr algn="ctr" eaLnBrk="0" hangingPunct="0">
              <a:defRPr/>
            </a:pPr>
            <a:r>
              <a:rPr lang="en-GB" sz="2800" dirty="0">
                <a:solidFill>
                  <a:srgbClr val="FFFF00"/>
                </a:solidFill>
                <a:effectLst>
                  <a:outerShdw blurRad="38100" dist="38100" dir="2700000" algn="tl">
                    <a:srgbClr val="000000"/>
                  </a:outerShdw>
                </a:effectLst>
                <a:latin typeface="Calibri" pitchFamily="34" charset="0"/>
                <a:cs typeface="Arial" pitchFamily="34" charset="0"/>
              </a:rPr>
              <a:t>On this ground it can be the most obvious source for “hot-spot” or “plume” magmas.</a:t>
            </a:r>
          </a:p>
        </p:txBody>
      </p:sp>
    </p:spTree>
    <p:extLst>
      <p:ext uri="{BB962C8B-B14F-4D97-AF65-F5344CB8AC3E}">
        <p14:creationId xmlns:p14="http://schemas.microsoft.com/office/powerpoint/2010/main" val="259380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wipe(left)">
                                      <p:cBhvr>
                                        <p:cTn id="16" dur="2000"/>
                                        <p:tgtEl>
                                          <p:spTgt spid="14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44"/>
                                        </p:tgtEl>
                                        <p:attrNameLst>
                                          <p:attrName>style.visibility</p:attrName>
                                        </p:attrNameLst>
                                      </p:cBhvr>
                                      <p:to>
                                        <p:strVal val="visible"/>
                                      </p:to>
                                    </p:set>
                                    <p:animEffect transition="in" filter="fade">
                                      <p:cBhvr>
                                        <p:cTn id="20" dur="500"/>
                                        <p:tgtEl>
                                          <p:spTgt spid="1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5"/>
                                        </p:tgtEl>
                                        <p:attrNameLst>
                                          <p:attrName>style.visibility</p:attrName>
                                        </p:attrNameLst>
                                      </p:cBhvr>
                                      <p:to>
                                        <p:strVal val="visible"/>
                                      </p:to>
                                    </p:set>
                                    <p:animEffect transition="in" filter="wipe(up)">
                                      <p:cBhvr>
                                        <p:cTn id="25" dur="2000"/>
                                        <p:tgtEl>
                                          <p:spTgt spid="125"/>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500"/>
                                        <p:tgtEl>
                                          <p:spTgt spid="1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8"/>
                                        </p:tgtEl>
                                        <p:attrNameLst>
                                          <p:attrName>style.visibility</p:attrName>
                                        </p:attrNameLst>
                                      </p:cBhvr>
                                      <p:to>
                                        <p:strVal val="visible"/>
                                      </p:to>
                                    </p:set>
                                    <p:animEffect transition="in" filter="fade">
                                      <p:cBhvr>
                                        <p:cTn id="39" dur="500"/>
                                        <p:tgtEl>
                                          <p:spTgt spid="1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9"/>
                                        </p:tgtEl>
                                        <p:attrNameLst>
                                          <p:attrName>style.visibility</p:attrName>
                                        </p:attrNameLst>
                                      </p:cBhvr>
                                      <p:to>
                                        <p:strVal val="visible"/>
                                      </p:to>
                                    </p:set>
                                    <p:animEffect transition="in" filter="fade">
                                      <p:cBhvr>
                                        <p:cTn id="44"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p:bldP spid="144" grpId="0"/>
      <p:bldP spid="145" grpId="0" animBg="1"/>
      <p:bldP spid="146" grpId="0"/>
      <p:bldP spid="147" grpId="0"/>
      <p:bldP spid="148" grpId="0"/>
      <p:bldP spid="14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0" y="3276594"/>
            <a:ext cx="6206923" cy="2954655"/>
          </a:xfrm>
          <a:prstGeom prst="rect">
            <a:avLst/>
          </a:prstGeom>
          <a:noFill/>
        </p:spPr>
        <p:txBody>
          <a:bodyPr wrap="square">
            <a:spAutoFit/>
          </a:bodyPr>
          <a:lstStyle/>
          <a:p>
            <a:pPr eaLnBrk="0" hangingPunct="0">
              <a:spcAft>
                <a:spcPts val="1000"/>
              </a:spcAft>
              <a:defRPr/>
            </a:pPr>
            <a:r>
              <a:rPr lang="en-GB" sz="2200" dirty="0">
                <a:solidFill>
                  <a:schemeClr val="bg1"/>
                </a:solidFill>
                <a:effectLst>
                  <a:outerShdw blurRad="38100" dist="38100" dir="2700000" algn="tl">
                    <a:srgbClr val="000000"/>
                  </a:outerShdw>
                </a:effectLst>
                <a:latin typeface="Calibri" pitchFamily="34" charset="0"/>
                <a:cs typeface="Arial" pitchFamily="34" charset="0"/>
              </a:rPr>
              <a:t>“Hot-Spot” or “mantle plume-related” magmas are considered to be related to large low shear wave anomalies in the lowermost mantle (D” layer).</a:t>
            </a:r>
          </a:p>
          <a:p>
            <a:pPr eaLnBrk="0" hangingPunct="0">
              <a:spcAft>
                <a:spcPts val="1000"/>
              </a:spcAft>
              <a:defRPr/>
            </a:pPr>
            <a:r>
              <a:rPr lang="en-GB" sz="2200" dirty="0">
                <a:solidFill>
                  <a:schemeClr val="bg1"/>
                </a:solidFill>
                <a:effectLst>
                  <a:outerShdw blurRad="38100" dist="38100" dir="2700000" algn="tl">
                    <a:srgbClr val="000000"/>
                  </a:outerShdw>
                </a:effectLst>
                <a:latin typeface="Calibri" pitchFamily="34" charset="0"/>
                <a:cs typeface="Arial" pitchFamily="34" charset="0"/>
              </a:rPr>
              <a:t>Such low seismic velocities are related to the presence of heat released from the liquid core, which would warm the lower mantle, expanding it and allowing the buoyancy to upwell, in solid form, towards the surface.</a:t>
            </a:r>
          </a:p>
        </p:txBody>
      </p:sp>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pic>
        <p:nvPicPr>
          <p:cNvPr id="2" name="Immagine 1"/>
          <p:cNvPicPr>
            <a:picLocks noChangeAspect="1"/>
          </p:cNvPicPr>
          <p:nvPr/>
        </p:nvPicPr>
        <p:blipFill rotWithShape="1">
          <a:blip r:embed="rId3" cstate="print"/>
          <a:srcRect b="50068"/>
          <a:stretch/>
        </p:blipFill>
        <p:spPr>
          <a:xfrm>
            <a:off x="0" y="635103"/>
            <a:ext cx="6206924" cy="2739468"/>
          </a:xfrm>
          <a:prstGeom prst="rect">
            <a:avLst/>
          </a:prstGeom>
        </p:spPr>
      </p:pic>
      <p:sp>
        <p:nvSpPr>
          <p:cNvPr id="4" name="CasellaDiTesto 3"/>
          <p:cNvSpPr txBox="1"/>
          <p:nvPr/>
        </p:nvSpPr>
        <p:spPr>
          <a:xfrm>
            <a:off x="1179519" y="6067050"/>
            <a:ext cx="4208458" cy="307777"/>
          </a:xfrm>
          <a:prstGeom prst="rect">
            <a:avLst/>
          </a:prstGeom>
          <a:noFill/>
        </p:spPr>
        <p:txBody>
          <a:bodyPr wrap="square">
            <a:spAutoFit/>
          </a:bodyPr>
          <a:lstStyle/>
          <a:p>
            <a:pPr>
              <a:spcAft>
                <a:spcPts val="1000"/>
              </a:spcAft>
              <a:defRPr/>
            </a:pPr>
            <a:r>
              <a:rPr lang="en-GB" sz="1400" dirty="0">
                <a:solidFill>
                  <a:schemeClr val="bg1"/>
                </a:solidFill>
                <a:latin typeface="Calibri" pitchFamily="34" charset="0"/>
              </a:rPr>
              <a:t>Anderson and King (2014) Science, 346, 1184-1185</a:t>
            </a:r>
          </a:p>
        </p:txBody>
      </p:sp>
      <p:pic>
        <p:nvPicPr>
          <p:cNvPr id="6" name="Immagine 5"/>
          <p:cNvPicPr>
            <a:picLocks noChangeAspect="1"/>
          </p:cNvPicPr>
          <p:nvPr/>
        </p:nvPicPr>
        <p:blipFill rotWithShape="1">
          <a:blip r:embed="rId3" cstate="print"/>
          <a:srcRect t="50726"/>
          <a:stretch/>
        </p:blipFill>
        <p:spPr>
          <a:xfrm>
            <a:off x="0" y="3374569"/>
            <a:ext cx="6206924" cy="2703389"/>
          </a:xfrm>
          <a:prstGeom prst="rect">
            <a:avLst/>
          </a:prstGeom>
        </p:spPr>
      </p:pic>
      <p:grpSp>
        <p:nvGrpSpPr>
          <p:cNvPr id="44" name="Gruppo 43"/>
          <p:cNvGrpSpPr/>
          <p:nvPr/>
        </p:nvGrpSpPr>
        <p:grpSpPr>
          <a:xfrm>
            <a:off x="388937" y="3626643"/>
            <a:ext cx="4643442" cy="1948656"/>
            <a:chOff x="388937" y="3626643"/>
            <a:chExt cx="4643442" cy="1948656"/>
          </a:xfrm>
          <a:effectLst>
            <a:outerShdw blurRad="50800" dist="25400" dir="2700000" algn="tl" rotWithShape="0">
              <a:srgbClr val="FF0000">
                <a:alpha val="40000"/>
              </a:srgbClr>
            </a:outerShdw>
          </a:effectLst>
        </p:grpSpPr>
        <p:sp>
          <p:nvSpPr>
            <p:cNvPr id="3" name="Triangolo isoscele 2"/>
            <p:cNvSpPr/>
            <p:nvPr/>
          </p:nvSpPr>
          <p:spPr bwMode="auto">
            <a:xfrm>
              <a:off x="388937" y="48601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Triangolo isoscele 7"/>
            <p:cNvSpPr/>
            <p:nvPr/>
          </p:nvSpPr>
          <p:spPr bwMode="auto">
            <a:xfrm>
              <a:off x="615954" y="4298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Triangolo isoscele 8"/>
            <p:cNvSpPr/>
            <p:nvPr/>
          </p:nvSpPr>
          <p:spPr bwMode="auto">
            <a:xfrm>
              <a:off x="682629" y="49363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Triangolo isoscele 9"/>
            <p:cNvSpPr/>
            <p:nvPr/>
          </p:nvSpPr>
          <p:spPr bwMode="auto">
            <a:xfrm>
              <a:off x="801692" y="47934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Triangolo isoscele 10"/>
            <p:cNvSpPr/>
            <p:nvPr/>
          </p:nvSpPr>
          <p:spPr bwMode="auto">
            <a:xfrm>
              <a:off x="915992" y="51268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Triangolo isoscele 11"/>
            <p:cNvSpPr/>
            <p:nvPr/>
          </p:nvSpPr>
          <p:spPr bwMode="auto">
            <a:xfrm>
              <a:off x="1006479"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Triangolo isoscele 12"/>
            <p:cNvSpPr/>
            <p:nvPr/>
          </p:nvSpPr>
          <p:spPr bwMode="auto">
            <a:xfrm>
              <a:off x="1225554" y="5441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Triangolo isoscele 13"/>
            <p:cNvSpPr/>
            <p:nvPr/>
          </p:nvSpPr>
          <p:spPr bwMode="auto">
            <a:xfrm>
              <a:off x="1273179" y="50839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Triangolo isoscele 14"/>
            <p:cNvSpPr/>
            <p:nvPr/>
          </p:nvSpPr>
          <p:spPr bwMode="auto">
            <a:xfrm>
              <a:off x="1668467" y="51887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Triangolo isoscele 15"/>
            <p:cNvSpPr/>
            <p:nvPr/>
          </p:nvSpPr>
          <p:spPr bwMode="auto">
            <a:xfrm>
              <a:off x="1649417"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Triangolo isoscele 16"/>
            <p:cNvSpPr/>
            <p:nvPr/>
          </p:nvSpPr>
          <p:spPr bwMode="auto">
            <a:xfrm>
              <a:off x="1416054" y="46267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Triangolo isoscele 17"/>
            <p:cNvSpPr/>
            <p:nvPr/>
          </p:nvSpPr>
          <p:spPr bwMode="auto">
            <a:xfrm>
              <a:off x="1235079" y="4183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Triangolo isoscele 18"/>
            <p:cNvSpPr/>
            <p:nvPr/>
          </p:nvSpPr>
          <p:spPr bwMode="auto">
            <a:xfrm>
              <a:off x="1254129" y="38885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Triangolo isoscele 19"/>
            <p:cNvSpPr/>
            <p:nvPr/>
          </p:nvSpPr>
          <p:spPr bwMode="auto">
            <a:xfrm>
              <a:off x="1325567" y="3783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Triangolo isoscele 20"/>
            <p:cNvSpPr/>
            <p:nvPr/>
          </p:nvSpPr>
          <p:spPr bwMode="auto">
            <a:xfrm>
              <a:off x="1449392" y="39028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Triangolo isoscele 21"/>
            <p:cNvSpPr/>
            <p:nvPr/>
          </p:nvSpPr>
          <p:spPr bwMode="auto">
            <a:xfrm>
              <a:off x="1882780" y="40981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Triangolo isoscele 22"/>
            <p:cNvSpPr/>
            <p:nvPr/>
          </p:nvSpPr>
          <p:spPr bwMode="auto">
            <a:xfrm>
              <a:off x="2273305" y="4164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Triangolo isoscele 23"/>
            <p:cNvSpPr/>
            <p:nvPr/>
          </p:nvSpPr>
          <p:spPr bwMode="auto">
            <a:xfrm>
              <a:off x="2354267" y="39885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Triangolo isoscele 24"/>
            <p:cNvSpPr/>
            <p:nvPr/>
          </p:nvSpPr>
          <p:spPr bwMode="auto">
            <a:xfrm>
              <a:off x="2520955" y="3626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Triangolo isoscele 25"/>
            <p:cNvSpPr/>
            <p:nvPr/>
          </p:nvSpPr>
          <p:spPr bwMode="auto">
            <a:xfrm>
              <a:off x="2425705" y="41552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Triangolo isoscele 26"/>
            <p:cNvSpPr/>
            <p:nvPr/>
          </p:nvSpPr>
          <p:spPr bwMode="auto">
            <a:xfrm>
              <a:off x="2411417" y="4388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Triangolo isoscele 27"/>
            <p:cNvSpPr/>
            <p:nvPr/>
          </p:nvSpPr>
          <p:spPr bwMode="auto">
            <a:xfrm>
              <a:off x="2239967" y="46982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riangolo isoscele 28"/>
            <p:cNvSpPr/>
            <p:nvPr/>
          </p:nvSpPr>
          <p:spPr bwMode="auto">
            <a:xfrm>
              <a:off x="2297117" y="49649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Triangolo isoscele 29"/>
            <p:cNvSpPr/>
            <p:nvPr/>
          </p:nvSpPr>
          <p:spPr bwMode="auto">
            <a:xfrm>
              <a:off x="2411417" y="49125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Triangolo isoscele 30"/>
            <p:cNvSpPr/>
            <p:nvPr/>
          </p:nvSpPr>
          <p:spPr bwMode="auto">
            <a:xfrm>
              <a:off x="2540005" y="52363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Triangolo isoscele 31"/>
            <p:cNvSpPr/>
            <p:nvPr/>
          </p:nvSpPr>
          <p:spPr bwMode="auto">
            <a:xfrm>
              <a:off x="2344742" y="5326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Triangolo isoscele 32"/>
            <p:cNvSpPr/>
            <p:nvPr/>
          </p:nvSpPr>
          <p:spPr bwMode="auto">
            <a:xfrm>
              <a:off x="2697167" y="54840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Triangolo isoscele 33"/>
            <p:cNvSpPr/>
            <p:nvPr/>
          </p:nvSpPr>
          <p:spPr bwMode="auto">
            <a:xfrm>
              <a:off x="2692405" y="54554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Triangolo isoscele 34"/>
            <p:cNvSpPr/>
            <p:nvPr/>
          </p:nvSpPr>
          <p:spPr bwMode="auto">
            <a:xfrm>
              <a:off x="3235330" y="53554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Triangolo isoscele 35"/>
            <p:cNvSpPr/>
            <p:nvPr/>
          </p:nvSpPr>
          <p:spPr bwMode="auto">
            <a:xfrm>
              <a:off x="3411542" y="54221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Triangolo isoscele 36"/>
            <p:cNvSpPr/>
            <p:nvPr/>
          </p:nvSpPr>
          <p:spPr bwMode="auto">
            <a:xfrm>
              <a:off x="3421067" y="49791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Triangolo isoscele 37"/>
            <p:cNvSpPr/>
            <p:nvPr/>
          </p:nvSpPr>
          <p:spPr bwMode="auto">
            <a:xfrm>
              <a:off x="2759080" y="42410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9" name="Triangolo isoscele 38"/>
            <p:cNvSpPr/>
            <p:nvPr/>
          </p:nvSpPr>
          <p:spPr bwMode="auto">
            <a:xfrm>
              <a:off x="3263905" y="44553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Triangolo isoscele 39"/>
            <p:cNvSpPr/>
            <p:nvPr/>
          </p:nvSpPr>
          <p:spPr bwMode="auto">
            <a:xfrm>
              <a:off x="4373567" y="52554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Triangolo isoscele 40"/>
            <p:cNvSpPr/>
            <p:nvPr/>
          </p:nvSpPr>
          <p:spPr bwMode="auto">
            <a:xfrm>
              <a:off x="4506917" y="52649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Triangolo isoscele 41"/>
            <p:cNvSpPr/>
            <p:nvPr/>
          </p:nvSpPr>
          <p:spPr bwMode="auto">
            <a:xfrm>
              <a:off x="4640267" y="51649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Triangolo isoscele 42"/>
            <p:cNvSpPr/>
            <p:nvPr/>
          </p:nvSpPr>
          <p:spPr bwMode="auto">
            <a:xfrm>
              <a:off x="4935542" y="453628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grpSp>
        <p:nvGrpSpPr>
          <p:cNvPr id="45" name="Gruppo 44"/>
          <p:cNvGrpSpPr/>
          <p:nvPr/>
        </p:nvGrpSpPr>
        <p:grpSpPr>
          <a:xfrm>
            <a:off x="388937" y="936616"/>
            <a:ext cx="4643442" cy="1948656"/>
            <a:chOff x="388937" y="3626643"/>
            <a:chExt cx="4643442" cy="1948656"/>
          </a:xfrm>
          <a:effectLst>
            <a:outerShdw blurRad="50800" dist="25400" dir="2700000" algn="tl" rotWithShape="0">
              <a:srgbClr val="FF0000">
                <a:alpha val="40000"/>
              </a:srgbClr>
            </a:outerShdw>
          </a:effectLst>
        </p:grpSpPr>
        <p:sp>
          <p:nvSpPr>
            <p:cNvPr id="46" name="Triangolo isoscele 45"/>
            <p:cNvSpPr/>
            <p:nvPr/>
          </p:nvSpPr>
          <p:spPr bwMode="auto">
            <a:xfrm>
              <a:off x="388937" y="48601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Triangolo isoscele 46"/>
            <p:cNvSpPr/>
            <p:nvPr/>
          </p:nvSpPr>
          <p:spPr bwMode="auto">
            <a:xfrm>
              <a:off x="615954" y="4298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Triangolo isoscele 47"/>
            <p:cNvSpPr/>
            <p:nvPr/>
          </p:nvSpPr>
          <p:spPr bwMode="auto">
            <a:xfrm>
              <a:off x="682629" y="49363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Triangolo isoscele 48"/>
            <p:cNvSpPr/>
            <p:nvPr/>
          </p:nvSpPr>
          <p:spPr bwMode="auto">
            <a:xfrm>
              <a:off x="801692" y="47934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0" name="Triangolo isoscele 49"/>
            <p:cNvSpPr/>
            <p:nvPr/>
          </p:nvSpPr>
          <p:spPr bwMode="auto">
            <a:xfrm>
              <a:off x="915992" y="51268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1" name="Triangolo isoscele 50"/>
            <p:cNvSpPr/>
            <p:nvPr/>
          </p:nvSpPr>
          <p:spPr bwMode="auto">
            <a:xfrm>
              <a:off x="1006479"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2" name="Triangolo isoscele 51"/>
            <p:cNvSpPr/>
            <p:nvPr/>
          </p:nvSpPr>
          <p:spPr bwMode="auto">
            <a:xfrm>
              <a:off x="1225554" y="5441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Triangolo isoscele 52"/>
            <p:cNvSpPr/>
            <p:nvPr/>
          </p:nvSpPr>
          <p:spPr bwMode="auto">
            <a:xfrm>
              <a:off x="1273179" y="50839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Triangolo isoscele 53"/>
            <p:cNvSpPr/>
            <p:nvPr/>
          </p:nvSpPr>
          <p:spPr bwMode="auto">
            <a:xfrm>
              <a:off x="1668467" y="51887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Triangolo isoscele 54"/>
            <p:cNvSpPr/>
            <p:nvPr/>
          </p:nvSpPr>
          <p:spPr bwMode="auto">
            <a:xfrm>
              <a:off x="1649417" y="50601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6" name="Triangolo isoscele 55"/>
            <p:cNvSpPr/>
            <p:nvPr/>
          </p:nvSpPr>
          <p:spPr bwMode="auto">
            <a:xfrm>
              <a:off x="1416054" y="46267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Triangolo isoscele 56"/>
            <p:cNvSpPr/>
            <p:nvPr/>
          </p:nvSpPr>
          <p:spPr bwMode="auto">
            <a:xfrm>
              <a:off x="1235079" y="4183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Triangolo isoscele 57"/>
            <p:cNvSpPr/>
            <p:nvPr/>
          </p:nvSpPr>
          <p:spPr bwMode="auto">
            <a:xfrm>
              <a:off x="1254129" y="38885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Triangolo isoscele 58"/>
            <p:cNvSpPr/>
            <p:nvPr/>
          </p:nvSpPr>
          <p:spPr bwMode="auto">
            <a:xfrm>
              <a:off x="1325567" y="3783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Triangolo isoscele 59"/>
            <p:cNvSpPr/>
            <p:nvPr/>
          </p:nvSpPr>
          <p:spPr bwMode="auto">
            <a:xfrm>
              <a:off x="1449392" y="39028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1" name="Triangolo isoscele 60"/>
            <p:cNvSpPr/>
            <p:nvPr/>
          </p:nvSpPr>
          <p:spPr bwMode="auto">
            <a:xfrm>
              <a:off x="1882780" y="40981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2" name="Triangolo isoscele 61"/>
            <p:cNvSpPr/>
            <p:nvPr/>
          </p:nvSpPr>
          <p:spPr bwMode="auto">
            <a:xfrm>
              <a:off x="2273305" y="41648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Triangolo isoscele 62"/>
            <p:cNvSpPr/>
            <p:nvPr/>
          </p:nvSpPr>
          <p:spPr bwMode="auto">
            <a:xfrm>
              <a:off x="2354267" y="39885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Triangolo isoscele 63"/>
            <p:cNvSpPr/>
            <p:nvPr/>
          </p:nvSpPr>
          <p:spPr bwMode="auto">
            <a:xfrm>
              <a:off x="2520955" y="3626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Triangolo isoscele 64"/>
            <p:cNvSpPr/>
            <p:nvPr/>
          </p:nvSpPr>
          <p:spPr bwMode="auto">
            <a:xfrm>
              <a:off x="2425705" y="415528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Triangolo isoscele 65"/>
            <p:cNvSpPr/>
            <p:nvPr/>
          </p:nvSpPr>
          <p:spPr bwMode="auto">
            <a:xfrm>
              <a:off x="2411417" y="43886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7" name="Triangolo isoscele 66"/>
            <p:cNvSpPr/>
            <p:nvPr/>
          </p:nvSpPr>
          <p:spPr bwMode="auto">
            <a:xfrm>
              <a:off x="2239967" y="46982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8" name="Triangolo isoscele 67"/>
            <p:cNvSpPr/>
            <p:nvPr/>
          </p:nvSpPr>
          <p:spPr bwMode="auto">
            <a:xfrm>
              <a:off x="2297117" y="49649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9" name="Triangolo isoscele 68"/>
            <p:cNvSpPr/>
            <p:nvPr/>
          </p:nvSpPr>
          <p:spPr bwMode="auto">
            <a:xfrm>
              <a:off x="2411417" y="49125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0" name="Triangolo isoscele 69"/>
            <p:cNvSpPr/>
            <p:nvPr/>
          </p:nvSpPr>
          <p:spPr bwMode="auto">
            <a:xfrm>
              <a:off x="2540005" y="523636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Triangolo isoscele 70"/>
            <p:cNvSpPr/>
            <p:nvPr/>
          </p:nvSpPr>
          <p:spPr bwMode="auto">
            <a:xfrm>
              <a:off x="2344742" y="532685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Triangolo isoscele 71"/>
            <p:cNvSpPr/>
            <p:nvPr/>
          </p:nvSpPr>
          <p:spPr bwMode="auto">
            <a:xfrm>
              <a:off x="2697167" y="54840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Triangolo isoscele 72"/>
            <p:cNvSpPr/>
            <p:nvPr/>
          </p:nvSpPr>
          <p:spPr bwMode="auto">
            <a:xfrm>
              <a:off x="2692405" y="54554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4" name="Triangolo isoscele 73"/>
            <p:cNvSpPr/>
            <p:nvPr/>
          </p:nvSpPr>
          <p:spPr bwMode="auto">
            <a:xfrm>
              <a:off x="3235330" y="5355430"/>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5" name="Triangolo isoscele 74"/>
            <p:cNvSpPr/>
            <p:nvPr/>
          </p:nvSpPr>
          <p:spPr bwMode="auto">
            <a:xfrm>
              <a:off x="3411542" y="54221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6" name="Triangolo isoscele 75"/>
            <p:cNvSpPr/>
            <p:nvPr/>
          </p:nvSpPr>
          <p:spPr bwMode="auto">
            <a:xfrm>
              <a:off x="3421067" y="497919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Triangolo isoscele 76"/>
            <p:cNvSpPr/>
            <p:nvPr/>
          </p:nvSpPr>
          <p:spPr bwMode="auto">
            <a:xfrm>
              <a:off x="2759080" y="4241005"/>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8" name="Triangolo isoscele 77"/>
            <p:cNvSpPr/>
            <p:nvPr/>
          </p:nvSpPr>
          <p:spPr bwMode="auto">
            <a:xfrm>
              <a:off x="3263905" y="44553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Triangolo isoscele 78"/>
            <p:cNvSpPr/>
            <p:nvPr/>
          </p:nvSpPr>
          <p:spPr bwMode="auto">
            <a:xfrm>
              <a:off x="4373567" y="5255418"/>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Triangolo isoscele 79"/>
            <p:cNvSpPr/>
            <p:nvPr/>
          </p:nvSpPr>
          <p:spPr bwMode="auto">
            <a:xfrm>
              <a:off x="4506917" y="5264943"/>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Triangolo isoscele 80"/>
            <p:cNvSpPr/>
            <p:nvPr/>
          </p:nvSpPr>
          <p:spPr bwMode="auto">
            <a:xfrm>
              <a:off x="4640267" y="516493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2" name="Triangolo isoscele 81"/>
            <p:cNvSpPr/>
            <p:nvPr/>
          </p:nvSpPr>
          <p:spPr bwMode="auto">
            <a:xfrm>
              <a:off x="4935542" y="4536281"/>
              <a:ext cx="96837" cy="91281"/>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3" name="Triangolo isoscele 82"/>
          <p:cNvSpPr/>
          <p:nvPr/>
        </p:nvSpPr>
        <p:spPr bwMode="auto">
          <a:xfrm>
            <a:off x="7520045" y="4853739"/>
            <a:ext cx="252000" cy="252000"/>
          </a:xfrm>
          <a:prstGeom prst="triangle">
            <a:avLst/>
          </a:prstGeom>
          <a:solidFill>
            <a:srgbClr val="FFFF00"/>
          </a:solidFill>
          <a:ln w="9525" cap="flat" cmpd="sng" algn="ctr">
            <a:solidFill>
              <a:schemeClr val="tx1"/>
            </a:solidFill>
            <a:prstDash val="solid"/>
            <a:round/>
            <a:headEnd type="none" w="med" len="med"/>
            <a:tailEnd type="none" w="med" len="med"/>
          </a:ln>
          <a:effectLst>
            <a:outerShdw blurRad="50800" dist="25400" dir="2700000" algn="tl" rotWithShape="0">
              <a:srgbClr val="00B050">
                <a:alpha val="90000"/>
              </a:srgb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4" name="CasellaDiTesto 83"/>
          <p:cNvSpPr txBox="1"/>
          <p:nvPr/>
        </p:nvSpPr>
        <p:spPr>
          <a:xfrm>
            <a:off x="6544380" y="5208885"/>
            <a:ext cx="2262164" cy="954107"/>
          </a:xfrm>
          <a:prstGeom prst="rect">
            <a:avLst/>
          </a:prstGeom>
          <a:noFill/>
        </p:spPr>
        <p:txBody>
          <a:bodyPr wrap="square">
            <a:spAutoFit/>
          </a:bodyPr>
          <a:lstStyle/>
          <a:p>
            <a:pPr algn="ctr">
              <a:defRPr/>
            </a:pPr>
            <a:r>
              <a:rPr lang="en-GB" sz="2800" b="1" dirty="0">
                <a:solidFill>
                  <a:schemeClr val="bg1"/>
                </a:solidFill>
                <a:latin typeface="Calibri" pitchFamily="34" charset="0"/>
              </a:rPr>
              <a:t>Hypothetical Hot-Spots</a:t>
            </a:r>
          </a:p>
        </p:txBody>
      </p:sp>
      <p:sp>
        <p:nvSpPr>
          <p:cNvPr id="85" name="CasellaDiTesto 84"/>
          <p:cNvSpPr txBox="1"/>
          <p:nvPr/>
        </p:nvSpPr>
        <p:spPr>
          <a:xfrm>
            <a:off x="6157464" y="548015"/>
            <a:ext cx="3008308" cy="2246769"/>
          </a:xfrm>
          <a:prstGeom prst="rect">
            <a:avLst/>
          </a:prstGeom>
          <a:noFill/>
        </p:spPr>
        <p:txBody>
          <a:bodyPr wrap="square">
            <a:spAutoFit/>
          </a:bodyPr>
          <a:lstStyle/>
          <a:p>
            <a:pPr algn="ctr">
              <a:defRPr/>
            </a:pPr>
            <a:r>
              <a:rPr lang="en-GB" sz="2000" dirty="0">
                <a:solidFill>
                  <a:schemeClr val="bg1"/>
                </a:solidFill>
                <a:latin typeface="Calibri" pitchFamily="34" charset="0"/>
              </a:rPr>
              <a:t>The correlation of “hot-spots” with shallow depths (i.e., asthenospheric levels) negative Vs anomalies is even better than that observed for very deep (D”) anomalies.</a:t>
            </a:r>
          </a:p>
        </p:txBody>
      </p:sp>
      <p:sp>
        <p:nvSpPr>
          <p:cNvPr id="86" name="CasellaDiTesto 85"/>
          <p:cNvSpPr txBox="1"/>
          <p:nvPr/>
        </p:nvSpPr>
        <p:spPr>
          <a:xfrm>
            <a:off x="6157464" y="2954161"/>
            <a:ext cx="3008308" cy="1569660"/>
          </a:xfrm>
          <a:prstGeom prst="rect">
            <a:avLst/>
          </a:prstGeom>
          <a:noFill/>
        </p:spPr>
        <p:txBody>
          <a:bodyPr wrap="square">
            <a:spAutoFit/>
          </a:bodyPr>
          <a:lstStyle/>
          <a:p>
            <a:pPr algn="ctr">
              <a:defRPr/>
            </a:pPr>
            <a:r>
              <a:rPr lang="en-GB" sz="2400" b="1" dirty="0">
                <a:solidFill>
                  <a:srgbClr val="FFFF00"/>
                </a:solidFill>
                <a:latin typeface="Calibri" pitchFamily="34" charset="0"/>
              </a:rPr>
              <a:t>Why to invoke a connection with D” and not with asthenosphere?</a:t>
            </a:r>
          </a:p>
        </p:txBody>
      </p:sp>
      <p:sp>
        <p:nvSpPr>
          <p:cNvPr id="87" name="Rettangolo arrotondato 86"/>
          <p:cNvSpPr/>
          <p:nvPr/>
        </p:nvSpPr>
        <p:spPr bwMode="auto">
          <a:xfrm>
            <a:off x="4167189" y="3367428"/>
            <a:ext cx="1104900" cy="244923"/>
          </a:xfrm>
          <a:prstGeom prst="round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8" name="Rettangolo arrotondato 87"/>
          <p:cNvSpPr/>
          <p:nvPr/>
        </p:nvSpPr>
        <p:spPr bwMode="auto">
          <a:xfrm>
            <a:off x="4167189" y="687342"/>
            <a:ext cx="1104900" cy="244923"/>
          </a:xfrm>
          <a:prstGeom prst="round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22529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childTnLst>
                          </p:cTn>
                        </p:par>
                        <p:par>
                          <p:cTn id="32" fill="hold">
                            <p:stCondLst>
                              <p:cond delay="2500"/>
                            </p:stCondLst>
                            <p:childTnLst>
                              <p:par>
                                <p:cTn id="33" presetID="22" presetClass="entr" presetSubtype="8" fill="hold" grpId="0" nodeType="afterEffect">
                                  <p:stCondLst>
                                    <p:cond delay="500"/>
                                  </p:stCondLst>
                                  <p:childTnLst>
                                    <p:set>
                                      <p:cBhvr>
                                        <p:cTn id="34" dur="1" fill="hold">
                                          <p:stCondLst>
                                            <p:cond delay="0"/>
                                          </p:stCondLst>
                                        </p:cTn>
                                        <p:tgtEl>
                                          <p:spTgt spid="87"/>
                                        </p:tgtEl>
                                        <p:attrNameLst>
                                          <p:attrName>style.visibility</p:attrName>
                                        </p:attrNameLst>
                                      </p:cBhvr>
                                      <p:to>
                                        <p:strVal val="visible"/>
                                      </p:to>
                                    </p:set>
                                    <p:animEffect transition="in" filter="wipe(left)">
                                      <p:cBhvr>
                                        <p:cTn id="35" dur="1500"/>
                                        <p:tgtEl>
                                          <p:spTgt spid="8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par>
                          <p:cTn id="45" fill="hold">
                            <p:stCondLst>
                              <p:cond delay="1000"/>
                            </p:stCondLst>
                            <p:childTnLst>
                              <p:par>
                                <p:cTn id="46" presetID="22" presetClass="entr" presetSubtype="8" fill="hold" grpId="0" nodeType="afterEffect">
                                  <p:stCondLst>
                                    <p:cond delay="500"/>
                                  </p:stCondLst>
                                  <p:childTnLst>
                                    <p:set>
                                      <p:cBhvr>
                                        <p:cTn id="47" dur="1" fill="hold">
                                          <p:stCondLst>
                                            <p:cond delay="0"/>
                                          </p:stCondLst>
                                        </p:cTn>
                                        <p:tgtEl>
                                          <p:spTgt spid="88"/>
                                        </p:tgtEl>
                                        <p:attrNameLst>
                                          <p:attrName>style.visibility</p:attrName>
                                        </p:attrNameLst>
                                      </p:cBhvr>
                                      <p:to>
                                        <p:strVal val="visible"/>
                                      </p:to>
                                    </p:set>
                                    <p:animEffect transition="in" filter="wipe(left)">
                                      <p:cBhvr>
                                        <p:cTn id="48" dur="15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500"/>
                                        <p:tgtEl>
                                          <p:spTgt spid="8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4" grpId="0"/>
      <p:bldP spid="83" grpId="0" animBg="1"/>
      <p:bldP spid="84" grpId="0"/>
      <p:bldP spid="85" grpId="0"/>
      <p:bldP spid="86" grpId="0"/>
      <p:bldP spid="87" grpId="0" animBg="1"/>
      <p:bldP spid="8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0" y="26988"/>
            <a:ext cx="9144000" cy="590550"/>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Asthenosphere? What is it?</a:t>
            </a:r>
          </a:p>
        </p:txBody>
      </p:sp>
      <p:sp>
        <p:nvSpPr>
          <p:cNvPr id="96" name="Text Box 3"/>
          <p:cNvSpPr txBox="1">
            <a:spLocks noChangeArrowheads="1"/>
          </p:cNvSpPr>
          <p:nvPr/>
        </p:nvSpPr>
        <p:spPr bwMode="auto">
          <a:xfrm>
            <a:off x="6181724" y="5799138"/>
            <a:ext cx="1549400" cy="368300"/>
          </a:xfrm>
          <a:prstGeom prst="rect">
            <a:avLst/>
          </a:prstGeom>
          <a:noFill/>
          <a:ln w="9525">
            <a:noFill/>
            <a:miter lim="800000"/>
            <a:headEnd/>
            <a:tailEnd/>
          </a:ln>
          <a:effectLst/>
        </p:spPr>
        <p:txBody>
          <a:bodyPr>
            <a:spAutoFit/>
          </a:bodyPr>
          <a:lstStyle/>
          <a:p>
            <a:pPr algn="r">
              <a:defRPr/>
            </a:pPr>
            <a:r>
              <a:rPr lang="en-GB" sz="1800" i="1"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Not to scale</a:t>
            </a:r>
          </a:p>
        </p:txBody>
      </p:sp>
      <p:sp>
        <p:nvSpPr>
          <p:cNvPr id="97" name="Text Box 3"/>
          <p:cNvSpPr txBox="1">
            <a:spLocks noChangeArrowheads="1"/>
          </p:cNvSpPr>
          <p:nvPr/>
        </p:nvSpPr>
        <p:spPr bwMode="auto">
          <a:xfrm>
            <a:off x="3910012" y="521615"/>
            <a:ext cx="2547256" cy="523875"/>
          </a:xfrm>
          <a:prstGeom prst="rect">
            <a:avLst/>
          </a:prstGeom>
          <a:noFill/>
          <a:ln w="9525">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~100 km-thick</a:t>
            </a:r>
          </a:p>
        </p:txBody>
      </p:sp>
      <p:sp>
        <p:nvSpPr>
          <p:cNvPr id="99" name="Text Box 3"/>
          <p:cNvSpPr txBox="1">
            <a:spLocks noChangeArrowheads="1"/>
          </p:cNvSpPr>
          <p:nvPr/>
        </p:nvSpPr>
        <p:spPr bwMode="auto">
          <a:xfrm>
            <a:off x="18734" y="1993148"/>
            <a:ext cx="4540566" cy="708025"/>
          </a:xfrm>
          <a:prstGeom prst="rect">
            <a:avLst/>
          </a:prstGeom>
          <a:noFill/>
          <a:ln w="9525">
            <a:noFill/>
            <a:miter lim="800000"/>
            <a:headEnd/>
            <a:tailEnd/>
          </a:ln>
          <a:effectLst/>
        </p:spPr>
        <p:txBody>
          <a:bodyPr wrap="square">
            <a:spAutoFit/>
          </a:bodyPr>
          <a:lstStyle/>
          <a:p>
            <a:pPr algn="ctr">
              <a:defRPr/>
            </a:pPr>
            <a:r>
              <a:rPr lang="en-GB" sz="4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~5.5*10</a:t>
            </a:r>
            <a:r>
              <a:rPr lang="en-GB" sz="40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10</a:t>
            </a:r>
            <a:r>
              <a:rPr lang="en-GB" sz="4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  km</a:t>
            </a:r>
            <a:r>
              <a:rPr lang="en-GB" sz="40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3</a:t>
            </a:r>
          </a:p>
        </p:txBody>
      </p:sp>
      <p:sp>
        <p:nvSpPr>
          <p:cNvPr id="100" name="Text Box 3"/>
          <p:cNvSpPr txBox="1">
            <a:spLocks noChangeArrowheads="1"/>
          </p:cNvSpPr>
          <p:nvPr/>
        </p:nvSpPr>
        <p:spPr bwMode="auto">
          <a:xfrm>
            <a:off x="0" y="2701925"/>
            <a:ext cx="4540250" cy="1077218"/>
          </a:xfrm>
          <a:prstGeom prst="rect">
            <a:avLst/>
          </a:prstGeom>
          <a:noFill/>
          <a:ln w="9525">
            <a:noFill/>
            <a:miter lim="800000"/>
            <a:headEnd/>
            <a:tailEnd/>
          </a:ln>
          <a:effectLst/>
        </p:spPr>
        <p:txBody>
          <a:bodyPr wrap="square">
            <a:spAutoFit/>
          </a:bodyPr>
          <a:lstStyle/>
          <a:p>
            <a:pPr algn="ctr">
              <a:defRPr/>
            </a:pPr>
            <a:r>
              <a:rPr lang="en-GB" sz="32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Assuming the presence of 2% melt in this volume:</a:t>
            </a:r>
            <a:endParaRPr lang="en-GB" sz="32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101" name="Text Box 3"/>
          <p:cNvSpPr txBox="1">
            <a:spLocks noChangeArrowheads="1"/>
          </p:cNvSpPr>
          <p:nvPr/>
        </p:nvSpPr>
        <p:spPr bwMode="auto">
          <a:xfrm>
            <a:off x="0" y="3749675"/>
            <a:ext cx="4540250" cy="708025"/>
          </a:xfrm>
          <a:prstGeom prst="rect">
            <a:avLst/>
          </a:prstGeom>
          <a:noFill/>
          <a:ln w="9525">
            <a:noFill/>
            <a:miter lim="800000"/>
            <a:headEnd/>
            <a:tailEnd/>
          </a:ln>
          <a:effectLst/>
        </p:spPr>
        <p:txBody>
          <a:bodyPr wrap="square">
            <a:spAutoFit/>
          </a:bodyPr>
          <a:lstStyle/>
          <a:p>
            <a:pPr algn="ctr">
              <a:defRPr/>
            </a:pPr>
            <a:r>
              <a:rPr lang="en-GB" sz="4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~1*10</a:t>
            </a:r>
            <a:r>
              <a:rPr lang="en-GB" sz="40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9</a:t>
            </a:r>
            <a:r>
              <a:rPr lang="en-GB" sz="4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  km</a:t>
            </a:r>
            <a:r>
              <a:rPr lang="en-GB" sz="40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3</a:t>
            </a:r>
          </a:p>
        </p:txBody>
      </p:sp>
      <p:grpSp>
        <p:nvGrpSpPr>
          <p:cNvPr id="2" name="Gruppo 1"/>
          <p:cNvGrpSpPr/>
          <p:nvPr/>
        </p:nvGrpSpPr>
        <p:grpSpPr>
          <a:xfrm>
            <a:off x="4892675" y="1408113"/>
            <a:ext cx="4176713" cy="4330700"/>
            <a:chOff x="4892675" y="1408113"/>
            <a:chExt cx="4176713" cy="4330700"/>
          </a:xfrm>
        </p:grpSpPr>
        <p:sp>
          <p:nvSpPr>
            <p:cNvPr id="89" name="Ovale 88"/>
            <p:cNvSpPr>
              <a:spLocks noChangeAspect="1"/>
            </p:cNvSpPr>
            <p:nvPr/>
          </p:nvSpPr>
          <p:spPr bwMode="auto">
            <a:xfrm>
              <a:off x="4903788" y="1408113"/>
              <a:ext cx="4165600" cy="4321175"/>
            </a:xfrm>
            <a:prstGeom prst="ellipse">
              <a:avLst/>
            </a:prstGeom>
            <a:solidFill>
              <a:srgbClr val="FFFF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0" name="Ovale 89"/>
            <p:cNvSpPr>
              <a:spLocks noChangeAspect="1"/>
            </p:cNvSpPr>
            <p:nvPr/>
          </p:nvSpPr>
          <p:spPr bwMode="auto">
            <a:xfrm>
              <a:off x="4892675" y="1417638"/>
              <a:ext cx="4164013" cy="4321175"/>
            </a:xfrm>
            <a:prstGeom prst="ellipse">
              <a:avLst/>
            </a:prstGeom>
            <a:solidFill>
              <a:srgbClr val="FFFFFF">
                <a:alpha val="69803"/>
              </a:srgbClr>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1" name="Ovale 90"/>
            <p:cNvSpPr>
              <a:spLocks noChangeAspect="1"/>
            </p:cNvSpPr>
            <p:nvPr/>
          </p:nvSpPr>
          <p:spPr bwMode="auto">
            <a:xfrm>
              <a:off x="4956175" y="1470025"/>
              <a:ext cx="4054475" cy="4208463"/>
            </a:xfrm>
            <a:prstGeom prst="ellipse">
              <a:avLst/>
            </a:prstGeom>
            <a:solidFill>
              <a:srgbClr val="FF66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2" name="Ovale 91"/>
            <p:cNvSpPr>
              <a:spLocks noChangeAspect="1"/>
            </p:cNvSpPr>
            <p:nvPr/>
          </p:nvSpPr>
          <p:spPr bwMode="auto">
            <a:xfrm>
              <a:off x="5086350" y="1600200"/>
              <a:ext cx="3810000" cy="3952875"/>
            </a:xfrm>
            <a:prstGeom prst="ellipse">
              <a:avLst/>
            </a:prstGeom>
            <a:solidFill>
              <a:srgbClr val="FF33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3" name="Ovale 92"/>
            <p:cNvSpPr>
              <a:spLocks noChangeAspect="1"/>
            </p:cNvSpPr>
            <p:nvPr/>
          </p:nvSpPr>
          <p:spPr bwMode="auto">
            <a:xfrm>
              <a:off x="5419725" y="1946275"/>
              <a:ext cx="3114675" cy="3233738"/>
            </a:xfrm>
            <a:prstGeom prst="ellipse">
              <a:avLst/>
            </a:prstGeom>
            <a:solidFill>
              <a:srgbClr val="FF000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4" name="Ovale 93"/>
            <p:cNvSpPr>
              <a:spLocks noChangeAspect="1"/>
            </p:cNvSpPr>
            <p:nvPr/>
          </p:nvSpPr>
          <p:spPr bwMode="auto">
            <a:xfrm>
              <a:off x="6078538" y="2632075"/>
              <a:ext cx="1801812" cy="1870075"/>
            </a:xfrm>
            <a:prstGeom prst="ellipse">
              <a:avLst/>
            </a:prstGeom>
            <a:solidFill>
              <a:srgbClr val="00B0F0"/>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95" name="Ovale 94"/>
            <p:cNvSpPr>
              <a:spLocks noChangeAspect="1"/>
            </p:cNvSpPr>
            <p:nvPr/>
          </p:nvSpPr>
          <p:spPr bwMode="auto">
            <a:xfrm>
              <a:off x="6446838" y="3017838"/>
              <a:ext cx="1081087" cy="1120775"/>
            </a:xfrm>
            <a:prstGeom prst="ellipse">
              <a:avLst/>
            </a:prstGeom>
            <a:solidFill>
              <a:srgbClr val="0000CC"/>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grpSp>
      <p:sp>
        <p:nvSpPr>
          <p:cNvPr id="109" name="Text Box 3"/>
          <p:cNvSpPr txBox="1">
            <a:spLocks noChangeArrowheads="1"/>
          </p:cNvSpPr>
          <p:nvPr/>
        </p:nvSpPr>
        <p:spPr bwMode="auto">
          <a:xfrm>
            <a:off x="0" y="4405313"/>
            <a:ext cx="4545012" cy="1570037"/>
          </a:xfrm>
          <a:prstGeom prst="rect">
            <a:avLst/>
          </a:prstGeom>
          <a:noFill/>
          <a:ln w="9525">
            <a:noFill/>
            <a:miter lim="800000"/>
            <a:headEnd/>
            <a:tailEnd/>
          </a:ln>
          <a:effectLst/>
        </p:spPr>
        <p:txBody>
          <a:bodyPr wrap="square">
            <a:spAutoFit/>
          </a:bodyPr>
          <a:lstStyle/>
          <a:p>
            <a:pPr algn="ctr">
              <a:defRPr/>
            </a:pPr>
            <a:r>
              <a:rPr lang="en-GB" sz="3200" dirty="0">
                <a:solidFill>
                  <a:srgbClr val="FFFF00"/>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This is enough to feed all the LIPs without invoking deep mantle sources.</a:t>
            </a:r>
            <a:endParaRPr lang="en-GB" sz="3200" baseline="30000" dirty="0">
              <a:solidFill>
                <a:srgbClr val="FFFF00"/>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113" name="Text Box 3"/>
          <p:cNvSpPr txBox="1">
            <a:spLocks noChangeArrowheads="1"/>
          </p:cNvSpPr>
          <p:nvPr/>
        </p:nvSpPr>
        <p:spPr bwMode="auto">
          <a:xfrm>
            <a:off x="-71438" y="5992813"/>
            <a:ext cx="6149976" cy="461665"/>
          </a:xfrm>
          <a:prstGeom prst="rect">
            <a:avLst/>
          </a:prstGeom>
          <a:noFill/>
          <a:ln w="9525">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(typical LIP volumes are in the order of 10</a:t>
            </a:r>
            <a:r>
              <a:rPr lang="en-GB" sz="24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6</a:t>
            </a:r>
            <a:r>
              <a:rPr lang="en-GB" sz="24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 km</a:t>
            </a:r>
            <a:r>
              <a:rPr lang="en-GB" sz="24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3</a:t>
            </a:r>
            <a:r>
              <a:rPr lang="en-GB" sz="24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a:t>
            </a:r>
            <a:endParaRPr lang="en-GB" sz="24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
        <p:nvSpPr>
          <p:cNvPr id="114" name="Text Box 3"/>
          <p:cNvSpPr txBox="1">
            <a:spLocks noChangeArrowheads="1"/>
          </p:cNvSpPr>
          <p:nvPr/>
        </p:nvSpPr>
        <p:spPr bwMode="auto">
          <a:xfrm>
            <a:off x="4146322" y="886498"/>
            <a:ext cx="2016125" cy="584200"/>
          </a:xfrm>
          <a:prstGeom prst="rect">
            <a:avLst/>
          </a:prstGeom>
          <a:noFill/>
          <a:ln w="9525">
            <a:noFill/>
            <a:miter lim="800000"/>
            <a:headEnd/>
            <a:tailEnd/>
          </a:ln>
          <a:effectLst/>
        </p:spPr>
        <p:txBody>
          <a:bodyPr>
            <a:spAutoFit/>
          </a:bodyPr>
          <a:lstStyle/>
          <a:p>
            <a:pPr algn="ctr">
              <a:defRPr/>
            </a:pPr>
            <a:r>
              <a:rPr lang="en-GB" sz="32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(LLAMA)</a:t>
            </a:r>
          </a:p>
        </p:txBody>
      </p:sp>
      <p:sp>
        <p:nvSpPr>
          <p:cNvPr id="60" name="Ovale 59"/>
          <p:cNvSpPr>
            <a:spLocks noChangeAspect="1"/>
          </p:cNvSpPr>
          <p:nvPr/>
        </p:nvSpPr>
        <p:spPr bwMode="auto">
          <a:xfrm>
            <a:off x="5072063" y="1601788"/>
            <a:ext cx="3810000" cy="3952875"/>
          </a:xfrm>
          <a:prstGeom prst="ellipse">
            <a:avLst/>
          </a:prstGeom>
          <a:solidFill>
            <a:srgbClr val="FFFFFF">
              <a:alpha val="69803"/>
            </a:srgbClr>
          </a:solidFill>
          <a:ln w="9525">
            <a:solidFill>
              <a:schemeClr val="tx1"/>
            </a:solidFill>
            <a:round/>
            <a:headEnd/>
            <a:tailEnd/>
          </a:ln>
          <a:effectLst>
            <a:outerShdw blurRad="63500" dist="23000" dir="5400000" rotWithShape="0">
              <a:srgbClr val="000000">
                <a:alpha val="34999"/>
              </a:srgbClr>
            </a:outerShdw>
          </a:effec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cxnSp>
        <p:nvCxnSpPr>
          <p:cNvPr id="61" name="Connettore 2 60"/>
          <p:cNvCxnSpPr>
            <a:cxnSpLocks noChangeShapeType="1"/>
          </p:cNvCxnSpPr>
          <p:nvPr/>
        </p:nvCxnSpPr>
        <p:spPr bwMode="auto">
          <a:xfrm flipV="1">
            <a:off x="7659688" y="2122488"/>
            <a:ext cx="892175" cy="836612"/>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62" name="Text Box 3"/>
          <p:cNvSpPr txBox="1">
            <a:spLocks noChangeArrowheads="1"/>
          </p:cNvSpPr>
          <p:nvPr/>
        </p:nvSpPr>
        <p:spPr bwMode="auto">
          <a:xfrm rot="-2662780">
            <a:off x="7696896" y="2538740"/>
            <a:ext cx="1069132" cy="369332"/>
          </a:xfrm>
          <a:prstGeom prst="rect">
            <a:avLst/>
          </a:prstGeom>
          <a:noFill/>
          <a:ln w="9525">
            <a:noFill/>
            <a:miter lim="800000"/>
            <a:headEnd/>
            <a:tailEnd/>
          </a:ln>
        </p:spPr>
        <p:txBody>
          <a:bodyPr wrap="square">
            <a:spAutoFit/>
          </a:bodyPr>
          <a:lstStyle/>
          <a:p>
            <a:pPr algn="ctr"/>
            <a:r>
              <a:rPr lang="en-GB" dirty="0">
                <a:solidFill>
                  <a:schemeClr val="bg1"/>
                </a:solidFill>
                <a:latin typeface="Calibri" panose="020F0502020204030204" pitchFamily="34" charset="0"/>
                <a:cs typeface="Calibri" panose="020F0502020204030204" pitchFamily="34" charset="0"/>
              </a:rPr>
              <a:t>Mantle</a:t>
            </a:r>
          </a:p>
        </p:txBody>
      </p:sp>
      <p:cxnSp>
        <p:nvCxnSpPr>
          <p:cNvPr id="63" name="Connettore 2 62"/>
          <p:cNvCxnSpPr>
            <a:cxnSpLocks noChangeShapeType="1"/>
          </p:cNvCxnSpPr>
          <p:nvPr/>
        </p:nvCxnSpPr>
        <p:spPr bwMode="auto">
          <a:xfrm rot="5400000" flipH="1" flipV="1">
            <a:off x="7600156" y="1793082"/>
            <a:ext cx="517525" cy="255588"/>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64" name="Text Box 3"/>
          <p:cNvSpPr txBox="1">
            <a:spLocks noChangeArrowheads="1"/>
          </p:cNvSpPr>
          <p:nvPr/>
        </p:nvSpPr>
        <p:spPr bwMode="auto">
          <a:xfrm>
            <a:off x="7194550" y="1622425"/>
            <a:ext cx="852488" cy="400050"/>
          </a:xfrm>
          <a:prstGeom prst="rect">
            <a:avLst/>
          </a:prstGeom>
          <a:noFill/>
          <a:ln w="9525">
            <a:noFill/>
            <a:miter lim="800000"/>
            <a:headEnd/>
            <a:tailEnd/>
          </a:ln>
        </p:spPr>
        <p:txBody>
          <a:bodyPr>
            <a:spAutoFit/>
          </a:bodyPr>
          <a:lstStyle/>
          <a:p>
            <a:r>
              <a:rPr lang="en-GB" sz="2000">
                <a:solidFill>
                  <a:schemeClr val="bg1"/>
                </a:solidFill>
                <a:latin typeface="Calibri" panose="020F0502020204030204" pitchFamily="34" charset="0"/>
                <a:cs typeface="Calibri" panose="020F0502020204030204" pitchFamily="34" charset="0"/>
              </a:rPr>
              <a:t>U.M.</a:t>
            </a:r>
          </a:p>
        </p:txBody>
      </p:sp>
      <p:cxnSp>
        <p:nvCxnSpPr>
          <p:cNvPr id="65" name="Connettore 2 64"/>
          <p:cNvCxnSpPr>
            <a:cxnSpLocks noChangeShapeType="1"/>
          </p:cNvCxnSpPr>
          <p:nvPr/>
        </p:nvCxnSpPr>
        <p:spPr bwMode="auto">
          <a:xfrm rot="16200000" flipH="1">
            <a:off x="6342857" y="2917031"/>
            <a:ext cx="673100" cy="649287"/>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66" name="Text Box 3"/>
          <p:cNvSpPr txBox="1">
            <a:spLocks noChangeArrowheads="1"/>
          </p:cNvSpPr>
          <p:nvPr/>
        </p:nvSpPr>
        <p:spPr bwMode="auto">
          <a:xfrm rot="2692236">
            <a:off x="6259391" y="3157490"/>
            <a:ext cx="676520" cy="369332"/>
          </a:xfrm>
          <a:prstGeom prst="rect">
            <a:avLst/>
          </a:prstGeom>
          <a:noFill/>
          <a:ln w="9525">
            <a:noFill/>
            <a:miter lim="800000"/>
            <a:headEnd/>
            <a:tailEnd/>
          </a:ln>
        </p:spPr>
        <p:txBody>
          <a:bodyPr wrap="square">
            <a:spAutoFit/>
          </a:bodyPr>
          <a:lstStyle/>
          <a:p>
            <a:r>
              <a:rPr lang="en-GB" dirty="0">
                <a:solidFill>
                  <a:schemeClr val="bg1"/>
                </a:solidFill>
                <a:latin typeface="Calibri" panose="020F0502020204030204" pitchFamily="34" charset="0"/>
                <a:cs typeface="Calibri" panose="020F0502020204030204" pitchFamily="34" charset="0"/>
              </a:rPr>
              <a:t>Core</a:t>
            </a:r>
          </a:p>
        </p:txBody>
      </p:sp>
      <p:sp>
        <p:nvSpPr>
          <p:cNvPr id="67" name="Ovale 66"/>
          <p:cNvSpPr>
            <a:spLocks noChangeAspect="1"/>
          </p:cNvSpPr>
          <p:nvPr/>
        </p:nvSpPr>
        <p:spPr bwMode="auto">
          <a:xfrm>
            <a:off x="5434013" y="1949450"/>
            <a:ext cx="3114675" cy="3233738"/>
          </a:xfrm>
          <a:prstGeom prst="ellipse">
            <a:avLst/>
          </a:prstGeom>
          <a:noFill/>
          <a:ln w="38100">
            <a:solidFill>
              <a:srgbClr val="0000CC"/>
            </a:solidFill>
            <a:prstDash val="dash"/>
            <a:round/>
            <a:headEnd/>
            <a:tailEnd/>
          </a:ln>
          <a:effectLst>
            <a:outerShdw blurRad="50800" dist="38100" dir="2700000" algn="tl" rotWithShape="0">
              <a:prstClr val="black">
                <a:alpha val="40000"/>
              </a:prstClr>
            </a:outerShdw>
          </a:effectLst>
          <a:extLst>
            <a:ext uri="{909E8E84-426E-40dd-AFC4-6F175D3DCCD1}"/>
          </a:extLst>
        </p:spPr>
        <p:txBody>
          <a:bodyPr anchor="ctr"/>
          <a:lstStyle/>
          <a:p>
            <a:pPr algn="ctr">
              <a:defRPr/>
            </a:pPr>
            <a:endParaRPr lang="en-GB">
              <a:solidFill>
                <a:schemeClr val="lt1"/>
              </a:solidFill>
              <a:latin typeface="Calibri" panose="020F0502020204030204" pitchFamily="34" charset="0"/>
              <a:cs typeface="Calibri" panose="020F0502020204030204" pitchFamily="34" charset="0"/>
            </a:endParaRPr>
          </a:p>
        </p:txBody>
      </p:sp>
      <p:sp>
        <p:nvSpPr>
          <p:cNvPr id="68" name="Text Box 3"/>
          <p:cNvSpPr txBox="1">
            <a:spLocks noChangeArrowheads="1"/>
          </p:cNvSpPr>
          <p:nvPr/>
        </p:nvSpPr>
        <p:spPr bwMode="auto">
          <a:xfrm rot="-3905236">
            <a:off x="5142706" y="2634457"/>
            <a:ext cx="665163" cy="400050"/>
          </a:xfrm>
          <a:prstGeom prst="rect">
            <a:avLst/>
          </a:prstGeom>
          <a:noFill/>
          <a:ln w="9525">
            <a:noFill/>
            <a:miter lim="800000"/>
            <a:headEnd/>
            <a:tailEnd/>
          </a:ln>
        </p:spPr>
        <p:txBody>
          <a:bodyPr>
            <a:spAutoFit/>
          </a:bodyPr>
          <a:lstStyle/>
          <a:p>
            <a:r>
              <a:rPr lang="en-GB" sz="2000" dirty="0">
                <a:solidFill>
                  <a:schemeClr val="bg1"/>
                </a:solidFill>
                <a:latin typeface="Calibri" panose="020F0502020204030204" pitchFamily="34" charset="0"/>
                <a:cs typeface="Calibri" panose="020F0502020204030204" pitchFamily="34" charset="0"/>
              </a:rPr>
              <a:t>670</a:t>
            </a:r>
          </a:p>
        </p:txBody>
      </p:sp>
      <p:sp>
        <p:nvSpPr>
          <p:cNvPr id="69" name="Text Box 3"/>
          <p:cNvSpPr txBox="1">
            <a:spLocks noChangeArrowheads="1"/>
          </p:cNvSpPr>
          <p:nvPr/>
        </p:nvSpPr>
        <p:spPr bwMode="auto">
          <a:xfrm rot="-2894101">
            <a:off x="5444332" y="2201069"/>
            <a:ext cx="582612" cy="400050"/>
          </a:xfrm>
          <a:prstGeom prst="rect">
            <a:avLst/>
          </a:prstGeom>
          <a:noFill/>
          <a:ln w="9525">
            <a:noFill/>
            <a:miter lim="800000"/>
            <a:headEnd/>
            <a:tailEnd/>
          </a:ln>
        </p:spPr>
        <p:txBody>
          <a:bodyPr>
            <a:spAutoFit/>
          </a:bodyPr>
          <a:lstStyle/>
          <a:p>
            <a:r>
              <a:rPr lang="en-GB" sz="2000">
                <a:solidFill>
                  <a:schemeClr val="bg1"/>
                </a:solidFill>
                <a:latin typeface="Calibri" panose="020F0502020204030204" pitchFamily="34" charset="0"/>
                <a:cs typeface="Calibri" panose="020F0502020204030204" pitchFamily="34" charset="0"/>
              </a:rPr>
              <a:t>km</a:t>
            </a:r>
          </a:p>
        </p:txBody>
      </p:sp>
      <p:sp>
        <p:nvSpPr>
          <p:cNvPr id="70" name="Text Box 3"/>
          <p:cNvSpPr txBox="1">
            <a:spLocks noChangeArrowheads="1"/>
          </p:cNvSpPr>
          <p:nvPr/>
        </p:nvSpPr>
        <p:spPr bwMode="auto">
          <a:xfrm>
            <a:off x="6657975" y="2122488"/>
            <a:ext cx="688975" cy="400050"/>
          </a:xfrm>
          <a:prstGeom prst="rect">
            <a:avLst/>
          </a:prstGeom>
          <a:noFill/>
          <a:ln w="9525">
            <a:noFill/>
            <a:miter lim="800000"/>
            <a:headEnd/>
            <a:tailEnd/>
          </a:ln>
        </p:spPr>
        <p:txBody>
          <a:bodyPr>
            <a:spAutoFit/>
          </a:bodyPr>
          <a:lstStyle/>
          <a:p>
            <a:r>
              <a:rPr lang="en-GB" sz="2000" dirty="0">
                <a:solidFill>
                  <a:schemeClr val="bg1"/>
                </a:solidFill>
                <a:latin typeface="Calibri" panose="020F0502020204030204" pitchFamily="34" charset="0"/>
                <a:cs typeface="Calibri" panose="020F0502020204030204" pitchFamily="34" charset="0"/>
              </a:rPr>
              <a:t>L.M.</a:t>
            </a:r>
          </a:p>
        </p:txBody>
      </p:sp>
      <p:cxnSp>
        <p:nvCxnSpPr>
          <p:cNvPr id="71" name="Connettore 2 70"/>
          <p:cNvCxnSpPr>
            <a:cxnSpLocks noChangeShapeType="1"/>
          </p:cNvCxnSpPr>
          <p:nvPr/>
        </p:nvCxnSpPr>
        <p:spPr bwMode="auto">
          <a:xfrm rot="5400000" flipH="1" flipV="1">
            <a:off x="6950869" y="2247107"/>
            <a:ext cx="720725" cy="166687"/>
          </a:xfrm>
          <a:prstGeom prst="straightConnector1">
            <a:avLst/>
          </a:prstGeom>
          <a:noFill/>
          <a:ln w="28575">
            <a:solidFill>
              <a:schemeClr val="tx1"/>
            </a:solidFill>
            <a:round/>
            <a:headEnd type="arrow" w="med" len="med"/>
            <a:tailEnd type="arrow" w="med" len="med"/>
          </a:ln>
          <a:effectLst>
            <a:outerShdw blurRad="63500" dist="20000" dir="5400000" rotWithShape="0">
              <a:srgbClr val="000000">
                <a:alpha val="37999"/>
              </a:srgbClr>
            </a:outerShdw>
          </a:effectLst>
          <a:extLst>
            <a:ext uri="{909E8E84-426E-40dd-AFC4-6F175D3DCCD1}"/>
          </a:extLst>
        </p:spPr>
      </p:cxnSp>
      <p:sp>
        <p:nvSpPr>
          <p:cNvPr id="3" name="Figura a mano libera 2"/>
          <p:cNvSpPr/>
          <p:nvPr/>
        </p:nvSpPr>
        <p:spPr bwMode="auto">
          <a:xfrm>
            <a:off x="5895340" y="1008379"/>
            <a:ext cx="536528" cy="648219"/>
          </a:xfrm>
          <a:custGeom>
            <a:avLst/>
            <a:gdLst>
              <a:gd name="connsiteX0" fmla="*/ 0 w 457200"/>
              <a:gd name="connsiteY0" fmla="*/ 0 h 609600"/>
              <a:gd name="connsiteX1" fmla="*/ 289560 w 457200"/>
              <a:gd name="connsiteY1" fmla="*/ 182880 h 609600"/>
              <a:gd name="connsiteX2" fmla="*/ 274320 w 457200"/>
              <a:gd name="connsiteY2" fmla="*/ 381000 h 609600"/>
              <a:gd name="connsiteX3" fmla="*/ 457200 w 4572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57200" h="609600">
                <a:moveTo>
                  <a:pt x="0" y="0"/>
                </a:moveTo>
                <a:cubicBezTo>
                  <a:pt x="121920" y="59690"/>
                  <a:pt x="243840" y="119380"/>
                  <a:pt x="289560" y="182880"/>
                </a:cubicBezTo>
                <a:cubicBezTo>
                  <a:pt x="335280" y="246380"/>
                  <a:pt x="246380" y="309880"/>
                  <a:pt x="274320" y="381000"/>
                </a:cubicBezTo>
                <a:cubicBezTo>
                  <a:pt x="302260" y="452120"/>
                  <a:pt x="379730" y="530860"/>
                  <a:pt x="457200" y="609600"/>
                </a:cubicBezTo>
              </a:path>
            </a:pathLst>
          </a:custGeom>
          <a:noFill/>
          <a:ln w="28575" cap="flat" cmpd="sng" algn="ctr">
            <a:solidFill>
              <a:schemeClr val="bg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4" name="Text Box 3"/>
          <p:cNvSpPr txBox="1">
            <a:spLocks noChangeArrowheads="1"/>
          </p:cNvSpPr>
          <p:nvPr/>
        </p:nvSpPr>
        <p:spPr bwMode="auto">
          <a:xfrm>
            <a:off x="6342175" y="608807"/>
            <a:ext cx="2691207" cy="815480"/>
          </a:xfrm>
          <a:prstGeom prst="rect">
            <a:avLst/>
          </a:prstGeom>
          <a:noFill/>
          <a:ln w="9525">
            <a:noFill/>
            <a:miter lim="800000"/>
            <a:headEnd/>
            <a:tailEnd/>
          </a:ln>
          <a:effectLst/>
        </p:spPr>
        <p:txBody>
          <a:bodyPr wrap="square">
            <a:spAutoFit/>
          </a:bodyPr>
          <a:lstStyle/>
          <a:p>
            <a:pPr algn="ctr">
              <a:lnSpc>
                <a:spcPts val="2800"/>
              </a:lnSpc>
              <a:defRPr/>
            </a:pPr>
            <a:r>
              <a:rPr lang="en-GB" sz="28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aka “asthenosphere”</a:t>
            </a:r>
          </a:p>
        </p:txBody>
      </p:sp>
      <p:sp>
        <p:nvSpPr>
          <p:cNvPr id="75" name="Text Box 3"/>
          <p:cNvSpPr txBox="1">
            <a:spLocks noChangeArrowheads="1"/>
          </p:cNvSpPr>
          <p:nvPr/>
        </p:nvSpPr>
        <p:spPr bwMode="auto">
          <a:xfrm>
            <a:off x="18734" y="1477963"/>
            <a:ext cx="4540566" cy="584775"/>
          </a:xfrm>
          <a:prstGeom prst="rect">
            <a:avLst/>
          </a:prstGeom>
          <a:noFill/>
          <a:ln w="9525">
            <a:noFill/>
            <a:miter lim="800000"/>
            <a:headEnd/>
            <a:tailEnd/>
          </a:ln>
          <a:effectLst/>
        </p:spPr>
        <p:txBody>
          <a:bodyPr wrap="square">
            <a:spAutoFit/>
          </a:bodyPr>
          <a:lstStyle/>
          <a:p>
            <a:pPr algn="ctr">
              <a:defRPr/>
            </a:pPr>
            <a:r>
              <a:rPr lang="en-GB" sz="32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rPr>
              <a:t>Volume of asthenosphere:</a:t>
            </a:r>
            <a:endParaRPr lang="en-GB" sz="3200" baseline="30000" dirty="0">
              <a:solidFill>
                <a:schemeClr val="bg1"/>
              </a:solidFill>
              <a:effectLst>
                <a:outerShdw blurRad="38100" dist="38100" dir="2700000" algn="tl">
                  <a:srgbClr val="000000"/>
                </a:outerShdw>
              </a:effectLst>
              <a:latin typeface="Calibri" panose="020F0502020204030204"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166430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xEl>
                                              <p:pRg st="0" end="0"/>
                                            </p:txEl>
                                          </p:spTgt>
                                        </p:tgtEl>
                                        <p:attrNameLst>
                                          <p:attrName>style.visibility</p:attrName>
                                        </p:attrNameLst>
                                      </p:cBhvr>
                                      <p:to>
                                        <p:strVal val="visible"/>
                                      </p:to>
                                    </p:set>
                                    <p:animEffect transition="in" filter="fade">
                                      <p:cBhvr>
                                        <p:cTn id="11" dur="500"/>
                                        <p:tgtEl>
                                          <p:spTgt spid="9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par>
                          <p:cTn id="20" fill="hold">
                            <p:stCondLst>
                              <p:cond delay="500"/>
                            </p:stCondLst>
                            <p:childTnLst>
                              <p:par>
                                <p:cTn id="21" presetID="10" presetClass="entr" presetSubtype="0" fill="hold" nodeType="afterEffect">
                                  <p:stCondLst>
                                    <p:cond delay="100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500"/>
                                        <p:tgtEl>
                                          <p:spTgt spid="70"/>
                                        </p:tgtEl>
                                      </p:cBhvr>
                                    </p:animEffect>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wipe(up)">
                                      <p:cBhvr>
                                        <p:cTn id="46" dur="1000"/>
                                        <p:tgtEl>
                                          <p:spTgt spid="67"/>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2000"/>
                                        <p:tgtEl>
                                          <p:spTgt spid="60"/>
                                        </p:tgtEl>
                                      </p:cBhvr>
                                    </p:animEffect>
                                  </p:childTnLst>
                                </p:cTn>
                              </p:par>
                            </p:childTnLst>
                          </p:cTn>
                        </p:par>
                        <p:par>
                          <p:cTn id="57" fill="hold">
                            <p:stCondLst>
                              <p:cond delay="4000"/>
                            </p:stCondLst>
                            <p:childTnLst>
                              <p:par>
                                <p:cTn id="58" presetID="10" presetClass="entr" presetSubtype="0" fill="hold" grpId="0" nodeType="afterEffect">
                                  <p:stCondLst>
                                    <p:cond delay="0"/>
                                  </p:stCondLst>
                                  <p:childTnLst>
                                    <p:set>
                                      <p:cBhvr>
                                        <p:cTn id="59" dur="1" fill="hold">
                                          <p:stCondLst>
                                            <p:cond delay="0"/>
                                          </p:stCondLst>
                                        </p:cTn>
                                        <p:tgtEl>
                                          <p:spTgt spid="97">
                                            <p:txEl>
                                              <p:pRg st="0" end="0"/>
                                            </p:txEl>
                                          </p:spTgt>
                                        </p:tgtEl>
                                        <p:attrNameLst>
                                          <p:attrName>style.visibility</p:attrName>
                                        </p:attrNameLst>
                                      </p:cBhvr>
                                      <p:to>
                                        <p:strVal val="visible"/>
                                      </p:to>
                                    </p:set>
                                    <p:animEffect transition="in" filter="fade">
                                      <p:cBhvr>
                                        <p:cTn id="60" dur="500"/>
                                        <p:tgtEl>
                                          <p:spTgt spid="97">
                                            <p:txEl>
                                              <p:pRg st="0" end="0"/>
                                            </p:txEl>
                                          </p:spTgt>
                                        </p:tgtEl>
                                      </p:cBhvr>
                                    </p:animEffect>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114">
                                            <p:txEl>
                                              <p:pRg st="0" end="0"/>
                                            </p:txEl>
                                          </p:spTgt>
                                        </p:tgtEl>
                                        <p:attrNameLst>
                                          <p:attrName>style.visibility</p:attrName>
                                        </p:attrNameLst>
                                      </p:cBhvr>
                                      <p:to>
                                        <p:strVal val="visible"/>
                                      </p:to>
                                    </p:set>
                                    <p:animEffect transition="in" filter="fade">
                                      <p:cBhvr>
                                        <p:cTn id="64" dur="500"/>
                                        <p:tgtEl>
                                          <p:spTgt spid="114">
                                            <p:txEl>
                                              <p:pRg st="0" end="0"/>
                                            </p:txEl>
                                          </p:spTgt>
                                        </p:tgtEl>
                                      </p:cBhvr>
                                    </p:animEffect>
                                  </p:childTnLst>
                                </p:cTn>
                              </p:par>
                            </p:childTnLst>
                          </p:cTn>
                        </p:par>
                        <p:par>
                          <p:cTn id="65" fill="hold">
                            <p:stCondLst>
                              <p:cond delay="5000"/>
                            </p:stCondLst>
                            <p:childTnLst>
                              <p:par>
                                <p:cTn id="66" presetID="22" presetClass="entr" presetSubtype="1" fill="hold" grpId="0"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up)">
                                      <p:cBhvr>
                                        <p:cTn id="68" dur="5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4">
                                            <p:txEl>
                                              <p:pRg st="0" end="0"/>
                                            </p:txEl>
                                          </p:spTgt>
                                        </p:tgtEl>
                                        <p:attrNameLst>
                                          <p:attrName>style.visibility</p:attrName>
                                        </p:attrNameLst>
                                      </p:cBhvr>
                                      <p:to>
                                        <p:strVal val="visible"/>
                                      </p:to>
                                    </p:set>
                                    <p:animEffect transition="in" filter="fade">
                                      <p:cBhvr>
                                        <p:cTn id="73" dur="500"/>
                                        <p:tgtEl>
                                          <p:spTgt spid="7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5">
                                            <p:txEl>
                                              <p:pRg st="0" end="0"/>
                                            </p:txEl>
                                          </p:spTgt>
                                        </p:tgtEl>
                                        <p:attrNameLst>
                                          <p:attrName>style.visibility</p:attrName>
                                        </p:attrNameLst>
                                      </p:cBhvr>
                                      <p:to>
                                        <p:strVal val="visible"/>
                                      </p:to>
                                    </p:set>
                                    <p:animEffect transition="in" filter="fade">
                                      <p:cBhvr>
                                        <p:cTn id="78" dur="500"/>
                                        <p:tgtEl>
                                          <p:spTgt spid="75">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99">
                                            <p:txEl>
                                              <p:pRg st="0" end="0"/>
                                            </p:txEl>
                                          </p:spTgt>
                                        </p:tgtEl>
                                        <p:attrNameLst>
                                          <p:attrName>style.visibility</p:attrName>
                                        </p:attrNameLst>
                                      </p:cBhvr>
                                      <p:to>
                                        <p:strVal val="visible"/>
                                      </p:to>
                                    </p:set>
                                    <p:animEffect transition="in" filter="fade">
                                      <p:cBhvr>
                                        <p:cTn id="83" dur="500"/>
                                        <p:tgtEl>
                                          <p:spTgt spid="99">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00">
                                            <p:txEl>
                                              <p:pRg st="0" end="0"/>
                                            </p:txEl>
                                          </p:spTgt>
                                        </p:tgtEl>
                                        <p:attrNameLst>
                                          <p:attrName>style.visibility</p:attrName>
                                        </p:attrNameLst>
                                      </p:cBhvr>
                                      <p:to>
                                        <p:strVal val="visible"/>
                                      </p:to>
                                    </p:set>
                                    <p:animEffect transition="in" filter="fade">
                                      <p:cBhvr>
                                        <p:cTn id="88" dur="500"/>
                                        <p:tgtEl>
                                          <p:spTgt spid="100">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01">
                                            <p:txEl>
                                              <p:pRg st="0" end="0"/>
                                            </p:txEl>
                                          </p:spTgt>
                                        </p:tgtEl>
                                        <p:attrNameLst>
                                          <p:attrName>style.visibility</p:attrName>
                                        </p:attrNameLst>
                                      </p:cBhvr>
                                      <p:to>
                                        <p:strVal val="visible"/>
                                      </p:to>
                                    </p:set>
                                    <p:animEffect transition="in" filter="fade">
                                      <p:cBhvr>
                                        <p:cTn id="93" dur="500"/>
                                        <p:tgtEl>
                                          <p:spTgt spid="101">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09">
                                            <p:txEl>
                                              <p:pRg st="0" end="0"/>
                                            </p:txEl>
                                          </p:spTgt>
                                        </p:tgtEl>
                                        <p:attrNameLst>
                                          <p:attrName>style.visibility</p:attrName>
                                        </p:attrNameLst>
                                      </p:cBhvr>
                                      <p:to>
                                        <p:strVal val="visible"/>
                                      </p:to>
                                    </p:set>
                                    <p:animEffect transition="in" filter="fade">
                                      <p:cBhvr>
                                        <p:cTn id="98" dur="500"/>
                                        <p:tgtEl>
                                          <p:spTgt spid="109">
                                            <p:txEl>
                                              <p:pRg st="0" end="0"/>
                                            </p:txEl>
                                          </p:spTgt>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113">
                                            <p:txEl>
                                              <p:pRg st="0" end="0"/>
                                            </p:txEl>
                                          </p:spTgt>
                                        </p:tgtEl>
                                        <p:attrNameLst>
                                          <p:attrName>style.visibility</p:attrName>
                                        </p:attrNameLst>
                                      </p:cBhvr>
                                      <p:to>
                                        <p:strVal val="visible"/>
                                      </p:to>
                                    </p:set>
                                    <p:animEffect transition="in" filter="fade">
                                      <p:cBhvr>
                                        <p:cTn id="102" dur="3000"/>
                                        <p:tgtEl>
                                          <p:spTgt spid="1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build="p"/>
      <p:bldP spid="97" grpId="0" build="p"/>
      <p:bldP spid="99" grpId="0" build="p"/>
      <p:bldP spid="100" grpId="0" build="p"/>
      <p:bldP spid="101" grpId="0" build="p"/>
      <p:bldP spid="109" grpId="0" build="p"/>
      <p:bldP spid="113" grpId="0" build="p"/>
      <p:bldP spid="114" grpId="0" build="p"/>
      <p:bldP spid="60" grpId="0" animBg="1"/>
      <p:bldP spid="62" grpId="0"/>
      <p:bldP spid="64" grpId="0"/>
      <p:bldP spid="66" grpId="0"/>
      <p:bldP spid="67" grpId="0" animBg="1"/>
      <p:bldP spid="68" grpId="0"/>
      <p:bldP spid="69" grpId="0"/>
      <p:bldP spid="70" grpId="0"/>
      <p:bldP spid="3" grpId="0" animBg="1"/>
      <p:bldP spid="74" grpId="0" build="p"/>
      <p:bldP spid="75"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33"/>
          <p:cNvGrpSpPr>
            <a:grpSpLocks/>
          </p:cNvGrpSpPr>
          <p:nvPr/>
        </p:nvGrpSpPr>
        <p:grpSpPr bwMode="auto">
          <a:xfrm>
            <a:off x="2563855" y="1366838"/>
            <a:ext cx="6561971" cy="5468937"/>
            <a:chOff x="2284378" y="1091747"/>
            <a:chExt cx="6560787" cy="5469038"/>
          </a:xfrm>
        </p:grpSpPr>
        <p:sp>
          <p:nvSpPr>
            <p:cNvPr id="66" name="Rettangolo 65"/>
            <p:cNvSpPr/>
            <p:nvPr/>
          </p:nvSpPr>
          <p:spPr bwMode="auto">
            <a:xfrm>
              <a:off x="2336714" y="1091747"/>
              <a:ext cx="6505988" cy="5469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7" name="Rettangolo 66"/>
            <p:cNvSpPr/>
            <p:nvPr/>
          </p:nvSpPr>
          <p:spPr bwMode="auto">
            <a:xfrm>
              <a:off x="2885889" y="1806135"/>
              <a:ext cx="5836184" cy="4632411"/>
            </a:xfrm>
            <a:prstGeom prst="rect">
              <a:avLst/>
            </a:prstGeom>
            <a:no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8" name="CasellaDiTesto 67"/>
            <p:cNvSpPr txBox="1"/>
            <p:nvPr/>
          </p:nvSpPr>
          <p:spPr>
            <a:xfrm>
              <a:off x="2627174" y="2607837"/>
              <a:ext cx="301632" cy="369339"/>
            </a:xfrm>
            <a:prstGeom prst="rect">
              <a:avLst/>
            </a:prstGeom>
            <a:noFill/>
          </p:spPr>
          <p:txBody>
            <a:bodyPr wrap="none">
              <a:spAutoFit/>
            </a:bodyPr>
            <a:lstStyle/>
            <a:p>
              <a:pPr>
                <a:defRPr/>
              </a:pPr>
              <a:r>
                <a:rPr lang="en-GB">
                  <a:solidFill>
                    <a:schemeClr val="tx1"/>
                  </a:solidFill>
                  <a:latin typeface="Calibri" pitchFamily="34" charset="0"/>
                </a:rPr>
                <a:t>1</a:t>
              </a:r>
            </a:p>
          </p:txBody>
        </p:sp>
        <p:sp>
          <p:nvSpPr>
            <p:cNvPr id="95274" name="CasellaDiTesto 68"/>
            <p:cNvSpPr txBox="1">
              <a:spLocks noChangeArrowheads="1"/>
            </p:cNvSpPr>
            <p:nvPr/>
          </p:nvSpPr>
          <p:spPr bwMode="auto">
            <a:xfrm>
              <a:off x="4065900" y="1134580"/>
              <a:ext cx="2312524" cy="461674"/>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95275"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71" name="CasellaDiTesto 70"/>
            <p:cNvSpPr txBox="1"/>
            <p:nvPr/>
          </p:nvSpPr>
          <p:spPr>
            <a:xfrm>
              <a:off x="2627174" y="3522254"/>
              <a:ext cx="301632" cy="369339"/>
            </a:xfrm>
            <a:prstGeom prst="rect">
              <a:avLst/>
            </a:prstGeom>
            <a:noFill/>
          </p:spPr>
          <p:txBody>
            <a:bodyPr wrap="none">
              <a:spAutoFit/>
            </a:bodyPr>
            <a:lstStyle/>
            <a:p>
              <a:pPr>
                <a:defRPr/>
              </a:pPr>
              <a:r>
                <a:rPr lang="en-GB">
                  <a:solidFill>
                    <a:schemeClr val="tx1"/>
                  </a:solidFill>
                  <a:latin typeface="Calibri" pitchFamily="34" charset="0"/>
                </a:rPr>
                <a:t>2</a:t>
              </a:r>
            </a:p>
          </p:txBody>
        </p:sp>
        <p:sp>
          <p:nvSpPr>
            <p:cNvPr id="72" name="CasellaDiTesto 71"/>
            <p:cNvSpPr txBox="1"/>
            <p:nvPr/>
          </p:nvSpPr>
          <p:spPr>
            <a:xfrm>
              <a:off x="2627174" y="4519222"/>
              <a:ext cx="301632" cy="369339"/>
            </a:xfrm>
            <a:prstGeom prst="rect">
              <a:avLst/>
            </a:prstGeom>
            <a:noFill/>
          </p:spPr>
          <p:txBody>
            <a:bodyPr wrap="none">
              <a:spAutoFit/>
            </a:bodyPr>
            <a:lstStyle/>
            <a:p>
              <a:pPr>
                <a:defRPr/>
              </a:pPr>
              <a:r>
                <a:rPr lang="en-GB">
                  <a:solidFill>
                    <a:schemeClr val="tx1"/>
                  </a:solidFill>
                  <a:latin typeface="Calibri" pitchFamily="34" charset="0"/>
                </a:rPr>
                <a:t>3</a:t>
              </a:r>
            </a:p>
          </p:txBody>
        </p:sp>
        <p:sp>
          <p:nvSpPr>
            <p:cNvPr id="73" name="CasellaDiTesto 72"/>
            <p:cNvSpPr txBox="1"/>
            <p:nvPr/>
          </p:nvSpPr>
          <p:spPr>
            <a:xfrm>
              <a:off x="2627174" y="5514604"/>
              <a:ext cx="301632" cy="369339"/>
            </a:xfrm>
            <a:prstGeom prst="rect">
              <a:avLst/>
            </a:prstGeom>
            <a:noFill/>
          </p:spPr>
          <p:txBody>
            <a:bodyPr wrap="none">
              <a:spAutoFit/>
            </a:bodyPr>
            <a:lstStyle/>
            <a:p>
              <a:pPr>
                <a:defRPr/>
              </a:pPr>
              <a:r>
                <a:rPr lang="en-GB">
                  <a:solidFill>
                    <a:schemeClr val="tx1"/>
                  </a:solidFill>
                  <a:latin typeface="Calibri" pitchFamily="34" charset="0"/>
                </a:rPr>
                <a:t>4</a:t>
              </a:r>
            </a:p>
          </p:txBody>
        </p:sp>
        <p:sp>
          <p:nvSpPr>
            <p:cNvPr id="74" name="CasellaDiTesto 73"/>
            <p:cNvSpPr txBox="1"/>
            <p:nvPr/>
          </p:nvSpPr>
          <p:spPr>
            <a:xfrm>
              <a:off x="3846154"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1000</a:t>
              </a:r>
            </a:p>
          </p:txBody>
        </p:sp>
        <p:sp>
          <p:nvSpPr>
            <p:cNvPr id="75" name="CasellaDiTesto 74"/>
            <p:cNvSpPr txBox="1"/>
            <p:nvPr/>
          </p:nvSpPr>
          <p:spPr>
            <a:xfrm>
              <a:off x="4449295" y="1480691"/>
              <a:ext cx="563460" cy="307981"/>
            </a:xfrm>
            <a:prstGeom prst="rect">
              <a:avLst/>
            </a:prstGeom>
            <a:noFill/>
          </p:spPr>
          <p:txBody>
            <a:bodyPr wrap="none">
              <a:spAutoFit/>
            </a:bodyPr>
            <a:lstStyle/>
            <a:p>
              <a:pPr>
                <a:defRPr/>
              </a:pPr>
              <a:r>
                <a:rPr lang="en-GB" sz="1400">
                  <a:solidFill>
                    <a:schemeClr val="tx1"/>
                  </a:solidFill>
                  <a:latin typeface="Calibri" pitchFamily="34" charset="0"/>
                </a:rPr>
                <a:t>1100</a:t>
              </a:r>
            </a:p>
          </p:txBody>
        </p:sp>
        <p:sp>
          <p:nvSpPr>
            <p:cNvPr id="76" name="CasellaDiTesto 75"/>
            <p:cNvSpPr txBox="1"/>
            <p:nvPr/>
          </p:nvSpPr>
          <p:spPr>
            <a:xfrm>
              <a:off x="511116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1200</a:t>
              </a:r>
            </a:p>
          </p:txBody>
        </p:sp>
        <p:sp>
          <p:nvSpPr>
            <p:cNvPr id="77" name="CasellaDiTesto 76"/>
            <p:cNvSpPr txBox="1"/>
            <p:nvPr/>
          </p:nvSpPr>
          <p:spPr>
            <a:xfrm>
              <a:off x="577144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1300</a:t>
              </a:r>
            </a:p>
          </p:txBody>
        </p:sp>
        <p:sp>
          <p:nvSpPr>
            <p:cNvPr id="78" name="CasellaDiTesto 77"/>
            <p:cNvSpPr txBox="1"/>
            <p:nvPr/>
          </p:nvSpPr>
          <p:spPr>
            <a:xfrm>
              <a:off x="6420614"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1400</a:t>
              </a:r>
            </a:p>
          </p:txBody>
        </p:sp>
        <p:sp>
          <p:nvSpPr>
            <p:cNvPr id="79" name="CasellaDiTesto 78"/>
            <p:cNvSpPr txBox="1"/>
            <p:nvPr/>
          </p:nvSpPr>
          <p:spPr>
            <a:xfrm>
              <a:off x="7080895"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1500</a:t>
              </a:r>
            </a:p>
          </p:txBody>
        </p:sp>
        <p:sp>
          <p:nvSpPr>
            <p:cNvPr id="80" name="CasellaDiTesto 79"/>
            <p:cNvSpPr txBox="1"/>
            <p:nvPr/>
          </p:nvSpPr>
          <p:spPr>
            <a:xfrm>
              <a:off x="7761809"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1600</a:t>
              </a:r>
            </a:p>
          </p:txBody>
        </p:sp>
        <p:sp>
          <p:nvSpPr>
            <p:cNvPr id="81" name="CasellaDiTesto 80"/>
            <p:cNvSpPr txBox="1"/>
            <p:nvPr/>
          </p:nvSpPr>
          <p:spPr>
            <a:xfrm>
              <a:off x="829511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1700</a:t>
              </a:r>
            </a:p>
          </p:txBody>
        </p:sp>
        <p:cxnSp>
          <p:nvCxnSpPr>
            <p:cNvPr id="95287"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95288"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95289"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95290"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95291"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95292"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95293"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95294"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95295"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95296"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95297"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95298"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95299"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95300"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95301"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95302"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95303"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95304"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95305"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95306"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95307"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95308"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95309"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95310"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95311"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95312"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95313"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42" name="CasellaDiTesto 141"/>
            <p:cNvSpPr txBox="1"/>
            <p:nvPr/>
          </p:nvSpPr>
          <p:spPr>
            <a:xfrm>
              <a:off x="3255711" y="1480691"/>
              <a:ext cx="458697" cy="307783"/>
            </a:xfrm>
            <a:prstGeom prst="rect">
              <a:avLst/>
            </a:prstGeom>
            <a:noFill/>
          </p:spPr>
          <p:txBody>
            <a:bodyPr wrap="none">
              <a:spAutoFit/>
            </a:bodyPr>
            <a:lstStyle/>
            <a:p>
              <a:pPr>
                <a:defRPr/>
              </a:pPr>
              <a:r>
                <a:rPr lang="en-GB" sz="1400">
                  <a:solidFill>
                    <a:schemeClr val="tx1"/>
                  </a:solidFill>
                  <a:latin typeface="Calibri" pitchFamily="34" charset="0"/>
                </a:rPr>
                <a:t>900</a:t>
              </a:r>
            </a:p>
          </p:txBody>
        </p:sp>
        <p:sp>
          <p:nvSpPr>
            <p:cNvPr id="150" name="CasellaDiTesto 149"/>
            <p:cNvSpPr txBox="1"/>
            <p:nvPr/>
          </p:nvSpPr>
          <p:spPr>
            <a:xfrm>
              <a:off x="2619238" y="1480691"/>
              <a:ext cx="458697" cy="307783"/>
            </a:xfrm>
            <a:prstGeom prst="rect">
              <a:avLst/>
            </a:prstGeom>
            <a:noFill/>
          </p:spPr>
          <p:txBody>
            <a:bodyPr wrap="none">
              <a:spAutoFit/>
            </a:bodyPr>
            <a:lstStyle/>
            <a:p>
              <a:pPr>
                <a:defRPr/>
              </a:pPr>
              <a:r>
                <a:rPr lang="en-GB" sz="1400">
                  <a:solidFill>
                    <a:schemeClr val="tx1"/>
                  </a:solidFill>
                  <a:latin typeface="Calibri" pitchFamily="34" charset="0"/>
                </a:rPr>
                <a:t>800</a:t>
              </a:r>
            </a:p>
          </p:txBody>
        </p:sp>
      </p:grpSp>
      <p:sp>
        <p:nvSpPr>
          <p:cNvPr id="104" name="Figura a mano libera 103"/>
          <p:cNvSpPr/>
          <p:nvPr/>
        </p:nvSpPr>
        <p:spPr bwMode="auto">
          <a:xfrm>
            <a:off x="5595938" y="2152650"/>
            <a:ext cx="3208337" cy="4275138"/>
          </a:xfrm>
          <a:custGeom>
            <a:avLst/>
            <a:gdLst>
              <a:gd name="connsiteX0" fmla="*/ 0 w 3208020"/>
              <a:gd name="connsiteY0" fmla="*/ 0 h 4274820"/>
              <a:gd name="connsiteX1" fmla="*/ 541020 w 3208020"/>
              <a:gd name="connsiteY1" fmla="*/ 487680 h 4274820"/>
              <a:gd name="connsiteX2" fmla="*/ 800100 w 3208020"/>
              <a:gd name="connsiteY2" fmla="*/ 1013460 h 4274820"/>
              <a:gd name="connsiteX3" fmla="*/ 807720 w 3208020"/>
              <a:gd name="connsiteY3" fmla="*/ 1021080 h 4274820"/>
              <a:gd name="connsiteX4" fmla="*/ 3208020 w 3208020"/>
              <a:gd name="connsiteY4" fmla="*/ 4274820 h 427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020" h="4274820">
                <a:moveTo>
                  <a:pt x="0" y="0"/>
                </a:moveTo>
                <a:cubicBezTo>
                  <a:pt x="203835" y="159385"/>
                  <a:pt x="407670" y="318770"/>
                  <a:pt x="541020" y="487680"/>
                </a:cubicBezTo>
                <a:cubicBezTo>
                  <a:pt x="674370" y="656590"/>
                  <a:pt x="755650" y="924560"/>
                  <a:pt x="800100" y="1013460"/>
                </a:cubicBezTo>
                <a:cubicBezTo>
                  <a:pt x="844550" y="1102360"/>
                  <a:pt x="807720" y="1021080"/>
                  <a:pt x="807720" y="1021080"/>
                </a:cubicBezTo>
                <a:lnTo>
                  <a:pt x="3208020" y="4274820"/>
                </a:lnTo>
              </a:path>
            </a:pathLst>
          </a:custGeom>
          <a:noFill/>
          <a:ln w="38100" cap="flat" cmpd="sng" algn="ctr">
            <a:solidFill>
              <a:srgbClr val="FF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05" name="Figura a mano libera 104"/>
          <p:cNvSpPr/>
          <p:nvPr/>
        </p:nvSpPr>
        <p:spPr bwMode="auto">
          <a:xfrm>
            <a:off x="5505450" y="2335213"/>
            <a:ext cx="3032125" cy="4030662"/>
          </a:xfrm>
          <a:custGeom>
            <a:avLst/>
            <a:gdLst>
              <a:gd name="connsiteX0" fmla="*/ 0 w 3032760"/>
              <a:gd name="connsiteY0" fmla="*/ 0 h 4030980"/>
              <a:gd name="connsiteX1" fmla="*/ 601980 w 3032760"/>
              <a:gd name="connsiteY1" fmla="*/ 518160 h 4030980"/>
              <a:gd name="connsiteX2" fmla="*/ 792480 w 3032760"/>
              <a:gd name="connsiteY2" fmla="*/ 944880 h 4030980"/>
              <a:gd name="connsiteX3" fmla="*/ 792480 w 3032760"/>
              <a:gd name="connsiteY3" fmla="*/ 944880 h 4030980"/>
              <a:gd name="connsiteX4" fmla="*/ 3032760 w 3032760"/>
              <a:gd name="connsiteY4" fmla="*/ 4030980 h 403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60" h="4030980">
                <a:moveTo>
                  <a:pt x="0" y="0"/>
                </a:moveTo>
                <a:cubicBezTo>
                  <a:pt x="234950" y="180340"/>
                  <a:pt x="469900" y="360680"/>
                  <a:pt x="601980" y="518160"/>
                </a:cubicBezTo>
                <a:cubicBezTo>
                  <a:pt x="734060" y="675640"/>
                  <a:pt x="792480" y="944880"/>
                  <a:pt x="792480" y="944880"/>
                </a:cubicBezTo>
                <a:lnTo>
                  <a:pt x="792480" y="944880"/>
                </a:lnTo>
                <a:lnTo>
                  <a:pt x="3032760" y="4030980"/>
                </a:lnTo>
              </a:path>
            </a:pathLst>
          </a:custGeom>
          <a:noFill/>
          <a:ln w="38100" cap="flat" cmpd="sng" algn="ctr">
            <a:solidFill>
              <a:srgbClr val="0070C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06" name="Figura a mano libera 105"/>
          <p:cNvSpPr/>
          <p:nvPr/>
        </p:nvSpPr>
        <p:spPr bwMode="auto">
          <a:xfrm>
            <a:off x="5024438" y="2259013"/>
            <a:ext cx="3276600" cy="4106862"/>
          </a:xfrm>
          <a:custGeom>
            <a:avLst/>
            <a:gdLst>
              <a:gd name="connsiteX0" fmla="*/ 0 w 3276600"/>
              <a:gd name="connsiteY0" fmla="*/ 0 h 4107180"/>
              <a:gd name="connsiteX1" fmla="*/ 723900 w 3276600"/>
              <a:gd name="connsiteY1" fmla="*/ 632460 h 4107180"/>
              <a:gd name="connsiteX2" fmla="*/ 1082040 w 3276600"/>
              <a:gd name="connsiteY2" fmla="*/ 1196340 h 4107180"/>
              <a:gd name="connsiteX3" fmla="*/ 1082040 w 3276600"/>
              <a:gd name="connsiteY3" fmla="*/ 1196340 h 4107180"/>
              <a:gd name="connsiteX4" fmla="*/ 3276600 w 3276600"/>
              <a:gd name="connsiteY4" fmla="*/ 4107180 h 410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4107180">
                <a:moveTo>
                  <a:pt x="0" y="0"/>
                </a:moveTo>
                <a:cubicBezTo>
                  <a:pt x="271780" y="216535"/>
                  <a:pt x="543560" y="433070"/>
                  <a:pt x="723900" y="632460"/>
                </a:cubicBezTo>
                <a:cubicBezTo>
                  <a:pt x="904240" y="831850"/>
                  <a:pt x="1082040" y="1196340"/>
                  <a:pt x="1082040" y="1196340"/>
                </a:cubicBezTo>
                <a:lnTo>
                  <a:pt x="1082040" y="1196340"/>
                </a:lnTo>
                <a:lnTo>
                  <a:pt x="3276600" y="4107180"/>
                </a:ln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3" name="CasellaDiTesto 112"/>
          <p:cNvSpPr txBox="1"/>
          <p:nvPr/>
        </p:nvSpPr>
        <p:spPr>
          <a:xfrm>
            <a:off x="6240463" y="2582863"/>
            <a:ext cx="2535237" cy="368300"/>
          </a:xfrm>
          <a:prstGeom prst="rect">
            <a:avLst/>
          </a:prstGeom>
          <a:noFill/>
        </p:spPr>
        <p:txBody>
          <a:bodyPr>
            <a:spAutoFit/>
          </a:bodyPr>
          <a:lstStyle/>
          <a:p>
            <a:pPr>
              <a:defRPr/>
            </a:pPr>
            <a:r>
              <a:rPr lang="en-GB" b="1" dirty="0">
                <a:solidFill>
                  <a:srgbClr val="0070C0"/>
                </a:solidFill>
                <a:latin typeface="Calibri" pitchFamily="34" charset="0"/>
              </a:rPr>
              <a:t>DRY MORB Pyrolite</a:t>
            </a:r>
          </a:p>
        </p:txBody>
      </p:sp>
      <p:sp>
        <p:nvSpPr>
          <p:cNvPr id="114" name="CasellaDiTesto 113"/>
          <p:cNvSpPr txBox="1"/>
          <p:nvPr/>
        </p:nvSpPr>
        <p:spPr>
          <a:xfrm>
            <a:off x="5932488" y="2200275"/>
            <a:ext cx="2738437" cy="368300"/>
          </a:xfrm>
          <a:prstGeom prst="rect">
            <a:avLst/>
          </a:prstGeom>
          <a:noFill/>
        </p:spPr>
        <p:txBody>
          <a:bodyPr>
            <a:spAutoFit/>
          </a:bodyPr>
          <a:lstStyle/>
          <a:p>
            <a:pPr>
              <a:defRPr/>
            </a:pPr>
            <a:r>
              <a:rPr lang="en-GB" b="1" dirty="0">
                <a:solidFill>
                  <a:srgbClr val="FF0000"/>
                </a:solidFill>
                <a:latin typeface="Calibri" pitchFamily="34" charset="0"/>
              </a:rPr>
              <a:t>DRY Tinaquillo Pyrolite</a:t>
            </a:r>
          </a:p>
        </p:txBody>
      </p:sp>
      <p:sp>
        <p:nvSpPr>
          <p:cNvPr id="115" name="CasellaDiTesto 114"/>
          <p:cNvSpPr txBox="1"/>
          <p:nvPr/>
        </p:nvSpPr>
        <p:spPr>
          <a:xfrm>
            <a:off x="7772400" y="4584700"/>
            <a:ext cx="1443038" cy="923925"/>
          </a:xfrm>
          <a:prstGeom prst="rect">
            <a:avLst/>
          </a:prstGeom>
          <a:noFill/>
        </p:spPr>
        <p:txBody>
          <a:bodyPr>
            <a:spAutoFit/>
          </a:bodyPr>
          <a:lstStyle/>
          <a:p>
            <a:pPr algn="ctr">
              <a:defRPr/>
            </a:pPr>
            <a:r>
              <a:rPr lang="en-GB" b="1" dirty="0">
                <a:solidFill>
                  <a:srgbClr val="008000"/>
                </a:solidFill>
                <a:latin typeface="Calibri" pitchFamily="34" charset="0"/>
              </a:rPr>
              <a:t>DRY Hawaiian Pyrolite</a:t>
            </a:r>
          </a:p>
        </p:txBody>
      </p:sp>
      <p:sp>
        <p:nvSpPr>
          <p:cNvPr id="124" name="Figura a mano libera 123"/>
          <p:cNvSpPr/>
          <p:nvPr/>
        </p:nvSpPr>
        <p:spPr bwMode="auto">
          <a:xfrm>
            <a:off x="4578350" y="2257425"/>
            <a:ext cx="1312863" cy="3606800"/>
          </a:xfrm>
          <a:custGeom>
            <a:avLst/>
            <a:gdLst>
              <a:gd name="connsiteX0" fmla="*/ 304800 w 1314027"/>
              <a:gd name="connsiteY0" fmla="*/ 0 h 3606800"/>
              <a:gd name="connsiteX1" fmla="*/ 1026160 w 1314027"/>
              <a:gd name="connsiteY1" fmla="*/ 995680 h 3606800"/>
              <a:gd name="connsiteX2" fmla="*/ 1270000 w 1314027"/>
              <a:gd name="connsiteY2" fmla="*/ 1483360 h 3606800"/>
              <a:gd name="connsiteX3" fmla="*/ 1229360 w 1314027"/>
              <a:gd name="connsiteY3" fmla="*/ 1615440 h 3606800"/>
              <a:gd name="connsiteX4" fmla="*/ 762000 w 1314027"/>
              <a:gd name="connsiteY4" fmla="*/ 1615440 h 3606800"/>
              <a:gd name="connsiteX5" fmla="*/ 284480 w 1314027"/>
              <a:gd name="connsiteY5" fmla="*/ 1717040 h 3606800"/>
              <a:gd name="connsiteX6" fmla="*/ 60960 w 1314027"/>
              <a:gd name="connsiteY6" fmla="*/ 2062480 h 3606800"/>
              <a:gd name="connsiteX7" fmla="*/ 30480 w 1314027"/>
              <a:gd name="connsiteY7" fmla="*/ 2590800 h 3606800"/>
              <a:gd name="connsiteX8" fmla="*/ 243840 w 1314027"/>
              <a:gd name="connsiteY8" fmla="*/ 2987040 h 3606800"/>
              <a:gd name="connsiteX9" fmla="*/ 711200 w 1314027"/>
              <a:gd name="connsiteY9" fmla="*/ 3606800 h 36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381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5" name="Figura a mano libera 124"/>
          <p:cNvSpPr/>
          <p:nvPr/>
        </p:nvSpPr>
        <p:spPr bwMode="auto">
          <a:xfrm>
            <a:off x="4476750" y="2116138"/>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38100" cap="flat" cmpd="sng" algn="ctr">
            <a:solidFill>
              <a:schemeClr val="bg2">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6" name="Figura a mano libera 125"/>
          <p:cNvSpPr/>
          <p:nvPr/>
        </p:nvSpPr>
        <p:spPr bwMode="auto">
          <a:xfrm>
            <a:off x="4249738" y="2125663"/>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38100" cap="flat" cmpd="sng" algn="ctr">
            <a:solidFill>
              <a:schemeClr val="accent1">
                <a:lumMod val="50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cxnSp>
        <p:nvCxnSpPr>
          <p:cNvPr id="128" name="Connettore 1 127"/>
          <p:cNvCxnSpPr>
            <a:cxnSpLocks noChangeShapeType="1"/>
          </p:cNvCxnSpPr>
          <p:nvPr/>
        </p:nvCxnSpPr>
        <p:spPr bwMode="auto">
          <a:xfrm>
            <a:off x="3440113" y="3019425"/>
            <a:ext cx="1300162" cy="1022350"/>
          </a:xfrm>
          <a:prstGeom prst="line">
            <a:avLst/>
          </a:prstGeom>
          <a:noFill/>
          <a:ln w="38100" algn="ctr">
            <a:solidFill>
              <a:schemeClr val="tx1"/>
            </a:solidFill>
            <a:prstDash val="dash"/>
            <a:round/>
            <a:headEnd/>
            <a:tailEnd/>
          </a:ln>
        </p:spPr>
      </p:cxnSp>
      <p:cxnSp>
        <p:nvCxnSpPr>
          <p:cNvPr id="131" name="Connettore 1 130"/>
          <p:cNvCxnSpPr>
            <a:cxnSpLocks noChangeShapeType="1"/>
          </p:cNvCxnSpPr>
          <p:nvPr/>
        </p:nvCxnSpPr>
        <p:spPr bwMode="auto">
          <a:xfrm rot="16200000" flipH="1">
            <a:off x="3251994" y="4112419"/>
            <a:ext cx="2055812" cy="2019300"/>
          </a:xfrm>
          <a:prstGeom prst="line">
            <a:avLst/>
          </a:prstGeom>
          <a:noFill/>
          <a:ln w="38100" algn="ctr">
            <a:solidFill>
              <a:schemeClr val="tx1"/>
            </a:solidFill>
            <a:prstDash val="dash"/>
            <a:round/>
            <a:headEnd/>
            <a:tailEnd/>
          </a:ln>
        </p:spPr>
      </p:cxnSp>
      <p:sp>
        <p:nvSpPr>
          <p:cNvPr id="135" name="CasellaDiTesto 134"/>
          <p:cNvSpPr txBox="1">
            <a:spLocks noChangeArrowheads="1"/>
          </p:cNvSpPr>
          <p:nvPr/>
        </p:nvSpPr>
        <p:spPr bwMode="auto">
          <a:xfrm>
            <a:off x="5516563" y="5556250"/>
            <a:ext cx="2298700" cy="646113"/>
          </a:xfrm>
          <a:prstGeom prst="rect">
            <a:avLst/>
          </a:prstGeom>
          <a:noFill/>
          <a:ln w="9525">
            <a:noFill/>
            <a:miter lim="800000"/>
            <a:headEnd/>
            <a:tailEnd/>
          </a:ln>
        </p:spPr>
        <p:txBody>
          <a:bodyPr>
            <a:spAutoFit/>
          </a:bodyPr>
          <a:lstStyle/>
          <a:p>
            <a:r>
              <a:rPr lang="en-GB" b="1" dirty="0">
                <a:solidFill>
                  <a:schemeClr val="tx1"/>
                </a:solidFill>
                <a:effectLst/>
                <a:latin typeface="Calibri" pitchFamily="34" charset="0"/>
              </a:rPr>
              <a:t>CO</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 Hawaiian Pyrolite solidus</a:t>
            </a:r>
          </a:p>
        </p:txBody>
      </p:sp>
      <p:sp>
        <p:nvSpPr>
          <p:cNvPr id="136" name="CasellaDiTesto 135"/>
          <p:cNvSpPr txBox="1"/>
          <p:nvPr/>
        </p:nvSpPr>
        <p:spPr>
          <a:xfrm>
            <a:off x="5222875" y="4759325"/>
            <a:ext cx="2187575" cy="922338"/>
          </a:xfrm>
          <a:prstGeom prst="rect">
            <a:avLst/>
          </a:prstGeom>
          <a:noFill/>
        </p:spPr>
        <p:txBody>
          <a:bodyPr>
            <a:spAutoFit/>
          </a:bodyPr>
          <a:lstStyle/>
          <a:p>
            <a:pPr>
              <a:defRPr/>
            </a:pPr>
            <a:r>
              <a:rPr lang="en-GB" b="1" dirty="0">
                <a:solidFill>
                  <a:schemeClr val="tx1">
                    <a:lumMod val="75000"/>
                    <a:lumOff val="25000"/>
                  </a:schemeClr>
                </a:solidFill>
                <a:effectLst/>
                <a:latin typeface="Calibri" pitchFamily="34" charset="0"/>
              </a:rPr>
              <a:t>0.3 wt.% H</a:t>
            </a:r>
            <a:r>
              <a:rPr lang="en-GB" b="1" baseline="-25000" dirty="0">
                <a:solidFill>
                  <a:schemeClr val="tx1">
                    <a:lumMod val="75000"/>
                    <a:lumOff val="25000"/>
                  </a:schemeClr>
                </a:solidFill>
                <a:effectLst/>
                <a:latin typeface="Calibri" pitchFamily="34" charset="0"/>
              </a:rPr>
              <a:t>2</a:t>
            </a:r>
            <a:r>
              <a:rPr lang="en-GB" b="1" dirty="0">
                <a:solidFill>
                  <a:schemeClr val="tx1">
                    <a:lumMod val="75000"/>
                    <a:lumOff val="25000"/>
                  </a:schemeClr>
                </a:solidFill>
                <a:effectLst/>
                <a:latin typeface="Calibri" pitchFamily="34" charset="0"/>
              </a:rPr>
              <a:t>O Hawaiian Pyrolite solidus</a:t>
            </a:r>
          </a:p>
        </p:txBody>
      </p:sp>
      <p:sp>
        <p:nvSpPr>
          <p:cNvPr id="137" name="CasellaDiTesto 136"/>
          <p:cNvSpPr txBox="1"/>
          <p:nvPr/>
        </p:nvSpPr>
        <p:spPr>
          <a:xfrm>
            <a:off x="3119438" y="6351588"/>
            <a:ext cx="5795962" cy="369887"/>
          </a:xfrm>
          <a:prstGeom prst="rect">
            <a:avLst/>
          </a:prstGeom>
          <a:noFill/>
        </p:spPr>
        <p:txBody>
          <a:bodyPr>
            <a:spAutoFit/>
          </a:bodyPr>
          <a:lstStyle/>
          <a:p>
            <a:pPr>
              <a:defRPr/>
            </a:pPr>
            <a:r>
              <a:rPr lang="en-GB" b="1" dirty="0">
                <a:solidFill>
                  <a:schemeClr val="accent5">
                    <a:lumMod val="50000"/>
                  </a:schemeClr>
                </a:solidFill>
                <a:effectLst/>
                <a:latin typeface="Calibri" pitchFamily="34" charset="0"/>
              </a:rPr>
              <a:t>“Wet” (H</a:t>
            </a:r>
            <a:r>
              <a:rPr lang="en-GB" b="1" baseline="-25000" dirty="0">
                <a:solidFill>
                  <a:schemeClr val="accent5">
                    <a:lumMod val="50000"/>
                  </a:schemeClr>
                </a:solidFill>
                <a:effectLst/>
                <a:latin typeface="Calibri" pitchFamily="34" charset="0"/>
              </a:rPr>
              <a:t>2</a:t>
            </a:r>
            <a:r>
              <a:rPr lang="en-GB" b="1" dirty="0">
                <a:solidFill>
                  <a:schemeClr val="accent5">
                    <a:lumMod val="50000"/>
                  </a:schemeClr>
                </a:solidFill>
                <a:effectLst/>
                <a:latin typeface="Calibri" pitchFamily="34" charset="0"/>
              </a:rPr>
              <a:t>O-saturated) Hawaiian Pyrolite solidus</a:t>
            </a:r>
          </a:p>
        </p:txBody>
      </p:sp>
      <p:sp>
        <p:nvSpPr>
          <p:cNvPr id="138" name="CasellaDiTesto 137"/>
          <p:cNvSpPr txBox="1">
            <a:spLocks noChangeArrowheads="1"/>
          </p:cNvSpPr>
          <p:nvPr/>
        </p:nvSpPr>
        <p:spPr bwMode="auto">
          <a:xfrm rot="2279671">
            <a:off x="3459163" y="3230563"/>
            <a:ext cx="1612900" cy="368300"/>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Fo+Di+CO</a:t>
            </a:r>
            <a:r>
              <a:rPr lang="en-GB" b="1" baseline="-25000">
                <a:solidFill>
                  <a:schemeClr val="tx1"/>
                </a:solidFill>
                <a:effectLst/>
                <a:latin typeface="Calibri" pitchFamily="34" charset="0"/>
              </a:rPr>
              <a:t>2</a:t>
            </a:r>
          </a:p>
        </p:txBody>
      </p:sp>
      <p:sp>
        <p:nvSpPr>
          <p:cNvPr id="139" name="CasellaDiTesto 138"/>
          <p:cNvSpPr txBox="1">
            <a:spLocks noChangeArrowheads="1"/>
          </p:cNvSpPr>
          <p:nvPr/>
        </p:nvSpPr>
        <p:spPr bwMode="auto">
          <a:xfrm rot="2279671">
            <a:off x="3459163" y="3727450"/>
            <a:ext cx="1612900" cy="369888"/>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140" name="CasellaDiTesto 139"/>
          <p:cNvSpPr txBox="1">
            <a:spLocks noChangeArrowheads="1"/>
          </p:cNvSpPr>
          <p:nvPr/>
        </p:nvSpPr>
        <p:spPr bwMode="auto">
          <a:xfrm rot="2623619">
            <a:off x="3417888" y="4325938"/>
            <a:ext cx="960437" cy="368300"/>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141" name="CasellaDiTesto 140"/>
          <p:cNvSpPr txBox="1">
            <a:spLocks noChangeArrowheads="1"/>
          </p:cNvSpPr>
          <p:nvPr/>
        </p:nvSpPr>
        <p:spPr bwMode="auto">
          <a:xfrm rot="2623619">
            <a:off x="3254375" y="4716463"/>
            <a:ext cx="1077913" cy="369887"/>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Di+Mgs</a:t>
            </a:r>
            <a:endParaRPr lang="en-GB" b="1" baseline="-25000">
              <a:solidFill>
                <a:schemeClr val="tx1"/>
              </a:solidFill>
              <a:effectLst/>
              <a:latin typeface="Calibri" pitchFamily="34" charset="0"/>
            </a:endParaRPr>
          </a:p>
        </p:txBody>
      </p:sp>
      <p:sp>
        <p:nvSpPr>
          <p:cNvPr id="143" name="CasellaDiTesto 142"/>
          <p:cNvSpPr txBox="1">
            <a:spLocks noChangeArrowheads="1"/>
          </p:cNvSpPr>
          <p:nvPr/>
        </p:nvSpPr>
        <p:spPr bwMode="auto">
          <a:xfrm>
            <a:off x="6611938" y="2940050"/>
            <a:ext cx="2476500" cy="646113"/>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At 2 GPa carbonate (dol) becomes stable</a:t>
            </a:r>
          </a:p>
        </p:txBody>
      </p:sp>
      <p:cxnSp>
        <p:nvCxnSpPr>
          <p:cNvPr id="145" name="Connettore 1 144"/>
          <p:cNvCxnSpPr>
            <a:cxnSpLocks noChangeShapeType="1"/>
            <a:stCxn id="143" idx="1"/>
          </p:cNvCxnSpPr>
          <p:nvPr/>
        </p:nvCxnSpPr>
        <p:spPr bwMode="auto">
          <a:xfrm rot="10800000" flipV="1">
            <a:off x="5951538" y="3263900"/>
            <a:ext cx="660400" cy="554038"/>
          </a:xfrm>
          <a:prstGeom prst="line">
            <a:avLst/>
          </a:prstGeom>
          <a:noFill/>
          <a:ln w="38100" algn="ctr">
            <a:solidFill>
              <a:schemeClr val="tx1"/>
            </a:solidFill>
            <a:round/>
            <a:headEnd/>
            <a:tailEnd type="arrow" w="med" len="med"/>
          </a:ln>
        </p:spPr>
      </p:cxnSp>
      <p:sp>
        <p:nvSpPr>
          <p:cNvPr id="146" name="CasellaDiTesto 145"/>
          <p:cNvSpPr txBox="1"/>
          <p:nvPr/>
        </p:nvSpPr>
        <p:spPr>
          <a:xfrm>
            <a:off x="7150100" y="3575050"/>
            <a:ext cx="2019300" cy="923330"/>
          </a:xfrm>
          <a:prstGeom prst="rect">
            <a:avLst/>
          </a:prstGeom>
          <a:noFill/>
        </p:spPr>
        <p:txBody>
          <a:bodyPr>
            <a:spAutoFit/>
          </a:bodyPr>
          <a:lstStyle/>
          <a:p>
            <a:pPr algn="ctr">
              <a:defRPr/>
            </a:pPr>
            <a:r>
              <a:rPr lang="en-GB" b="1" dirty="0">
                <a:solidFill>
                  <a:schemeClr val="bg2">
                    <a:lumMod val="50000"/>
                  </a:schemeClr>
                </a:solidFill>
                <a:effectLst/>
                <a:latin typeface="Calibri" pitchFamily="34" charset="0"/>
              </a:rPr>
              <a:t>At 3 GPa amphibole becomes unstable</a:t>
            </a:r>
          </a:p>
        </p:txBody>
      </p:sp>
      <p:cxnSp>
        <p:nvCxnSpPr>
          <p:cNvPr id="147" name="Connettore 1 146"/>
          <p:cNvCxnSpPr/>
          <p:nvPr/>
        </p:nvCxnSpPr>
        <p:spPr bwMode="auto">
          <a:xfrm rot="10800000" flipV="1">
            <a:off x="5430838" y="4114800"/>
            <a:ext cx="2103437" cy="666750"/>
          </a:xfrm>
          <a:prstGeom prst="line">
            <a:avLst/>
          </a:prstGeom>
          <a:noFill/>
          <a:ln w="38100" cap="flat" cmpd="sng" algn="ctr">
            <a:solidFill>
              <a:schemeClr val="bg2">
                <a:lumMod val="50000"/>
              </a:schemeClr>
            </a:solidFill>
            <a:prstDash val="solid"/>
            <a:round/>
            <a:headEnd type="none" w="med" len="med"/>
            <a:tailEnd type="arrow" w="med" len="med"/>
          </a:ln>
          <a:effectLst/>
        </p:spPr>
      </p:cxnSp>
      <p:pic>
        <p:nvPicPr>
          <p:cNvPr id="152" name="Picture 89"/>
          <p:cNvPicPr>
            <a:picLocks noChangeAspect="1" noChangeArrowheads="1"/>
          </p:cNvPicPr>
          <p:nvPr/>
        </p:nvPicPr>
        <p:blipFill>
          <a:blip r:embed="rId3" cstate="print"/>
          <a:srcRect t="5766"/>
          <a:stretch>
            <a:fillRect/>
          </a:stretch>
        </p:blipFill>
        <p:spPr bwMode="auto">
          <a:xfrm>
            <a:off x="12700" y="3175"/>
            <a:ext cx="3833813" cy="2878138"/>
          </a:xfrm>
          <a:prstGeom prst="rect">
            <a:avLst/>
          </a:prstGeom>
          <a:noFill/>
          <a:ln w="9525" algn="ctr">
            <a:noFill/>
            <a:miter lim="800000"/>
            <a:headEnd/>
            <a:tailEnd/>
          </a:ln>
        </p:spPr>
      </p:pic>
      <p:sp>
        <p:nvSpPr>
          <p:cNvPr id="151" name="CasellaDiTesto 150"/>
          <p:cNvSpPr txBox="1">
            <a:spLocks noChangeArrowheads="1"/>
          </p:cNvSpPr>
          <p:nvPr/>
        </p:nvSpPr>
        <p:spPr bwMode="auto">
          <a:xfrm>
            <a:off x="7032625" y="1352550"/>
            <a:ext cx="2111375" cy="522288"/>
          </a:xfrm>
          <a:prstGeom prst="rect">
            <a:avLst/>
          </a:prstGeom>
          <a:noFill/>
          <a:ln w="9525">
            <a:noFill/>
            <a:miter lim="800000"/>
            <a:headEnd/>
            <a:tailEnd/>
          </a:ln>
        </p:spPr>
        <p:txBody>
          <a:bodyPr>
            <a:spAutoFit/>
          </a:bodyPr>
          <a:lstStyle/>
          <a:p>
            <a:r>
              <a:rPr lang="en-GB" sz="2800" b="1" i="1" dirty="0">
                <a:solidFill>
                  <a:srgbClr val="FF0000"/>
                </a:solidFill>
                <a:latin typeface="Calibri" pitchFamily="34" charset="0"/>
              </a:rPr>
              <a:t>f</a:t>
            </a:r>
            <a:r>
              <a:rPr lang="en-GB" sz="2800" b="1" dirty="0">
                <a:solidFill>
                  <a:srgbClr val="FF0000"/>
                </a:solidFill>
                <a:latin typeface="Calibri" pitchFamily="34" charset="0"/>
              </a:rPr>
              <a:t>O</a:t>
            </a:r>
            <a:r>
              <a:rPr lang="en-GB" sz="2800" b="1" baseline="-25000" dirty="0">
                <a:solidFill>
                  <a:srgbClr val="FF0000"/>
                </a:solidFill>
                <a:latin typeface="Calibri" pitchFamily="34" charset="0"/>
              </a:rPr>
              <a:t>2</a:t>
            </a:r>
            <a:r>
              <a:rPr lang="en-GB" sz="2800" b="1" dirty="0">
                <a:solidFill>
                  <a:srgbClr val="FF0000"/>
                </a:solidFill>
                <a:latin typeface="Calibri" pitchFamily="34" charset="0"/>
              </a:rPr>
              <a:t>=IW+3</a:t>
            </a:r>
          </a:p>
        </p:txBody>
      </p:sp>
      <p:sp>
        <p:nvSpPr>
          <p:cNvPr id="153" name="Figura a mano libera 152"/>
          <p:cNvSpPr/>
          <p:nvPr/>
        </p:nvSpPr>
        <p:spPr bwMode="auto">
          <a:xfrm>
            <a:off x="460375" y="1039813"/>
            <a:ext cx="2408238" cy="1066800"/>
          </a:xfrm>
          <a:custGeom>
            <a:avLst/>
            <a:gdLst>
              <a:gd name="connsiteX0" fmla="*/ 2407920 w 2407920"/>
              <a:gd name="connsiteY0" fmla="*/ 0 h 1066800"/>
              <a:gd name="connsiteX1" fmla="*/ 1729740 w 2407920"/>
              <a:gd name="connsiteY1" fmla="*/ 209550 h 1066800"/>
              <a:gd name="connsiteX2" fmla="*/ 1078230 w 2407920"/>
              <a:gd name="connsiteY2" fmla="*/ 453390 h 1066800"/>
              <a:gd name="connsiteX3" fmla="*/ 605790 w 2407920"/>
              <a:gd name="connsiteY3" fmla="*/ 678180 h 1066800"/>
              <a:gd name="connsiteX4" fmla="*/ 236220 w 2407920"/>
              <a:gd name="connsiteY4" fmla="*/ 899160 h 1066800"/>
              <a:gd name="connsiteX5" fmla="*/ 0 w 2407920"/>
              <a:gd name="connsiteY5" fmla="*/ 1066800 h 1066800"/>
              <a:gd name="connsiteX6" fmla="*/ 0 w 2407920"/>
              <a:gd name="connsiteY6"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7920" h="1066800">
                <a:moveTo>
                  <a:pt x="2407920" y="0"/>
                </a:moveTo>
                <a:cubicBezTo>
                  <a:pt x="2179637" y="66992"/>
                  <a:pt x="1951355" y="133985"/>
                  <a:pt x="1729740" y="209550"/>
                </a:cubicBezTo>
                <a:cubicBezTo>
                  <a:pt x="1508125" y="285115"/>
                  <a:pt x="1265555" y="375285"/>
                  <a:pt x="1078230" y="453390"/>
                </a:cubicBezTo>
                <a:cubicBezTo>
                  <a:pt x="890905" y="531495"/>
                  <a:pt x="746125" y="603885"/>
                  <a:pt x="605790" y="678180"/>
                </a:cubicBezTo>
                <a:cubicBezTo>
                  <a:pt x="465455" y="752475"/>
                  <a:pt x="337185" y="834390"/>
                  <a:pt x="236220" y="899160"/>
                </a:cubicBezTo>
                <a:cubicBezTo>
                  <a:pt x="135255" y="963930"/>
                  <a:pt x="0" y="1066800"/>
                  <a:pt x="0" y="1066800"/>
                </a:cubicBezTo>
                <a:lnTo>
                  <a:pt x="0" y="1066800"/>
                </a:ln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4" name="Figura a mano libera 153"/>
          <p:cNvSpPr/>
          <p:nvPr/>
        </p:nvSpPr>
        <p:spPr bwMode="auto">
          <a:xfrm>
            <a:off x="460375" y="1038225"/>
            <a:ext cx="2408238" cy="1066800"/>
          </a:xfrm>
          <a:custGeom>
            <a:avLst/>
            <a:gdLst>
              <a:gd name="connsiteX0" fmla="*/ 2407920 w 2407920"/>
              <a:gd name="connsiteY0" fmla="*/ 0 h 1066800"/>
              <a:gd name="connsiteX1" fmla="*/ 1729740 w 2407920"/>
              <a:gd name="connsiteY1" fmla="*/ 209550 h 1066800"/>
              <a:gd name="connsiteX2" fmla="*/ 1078230 w 2407920"/>
              <a:gd name="connsiteY2" fmla="*/ 453390 h 1066800"/>
              <a:gd name="connsiteX3" fmla="*/ 605790 w 2407920"/>
              <a:gd name="connsiteY3" fmla="*/ 678180 h 1066800"/>
              <a:gd name="connsiteX4" fmla="*/ 236220 w 2407920"/>
              <a:gd name="connsiteY4" fmla="*/ 899160 h 1066800"/>
              <a:gd name="connsiteX5" fmla="*/ 0 w 2407920"/>
              <a:gd name="connsiteY5" fmla="*/ 1066800 h 1066800"/>
              <a:gd name="connsiteX6" fmla="*/ 0 w 2407920"/>
              <a:gd name="connsiteY6"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7920" h="1066800">
                <a:moveTo>
                  <a:pt x="2407920" y="0"/>
                </a:moveTo>
                <a:cubicBezTo>
                  <a:pt x="2179637" y="66992"/>
                  <a:pt x="1951355" y="133985"/>
                  <a:pt x="1729740" y="209550"/>
                </a:cubicBezTo>
                <a:cubicBezTo>
                  <a:pt x="1508125" y="285115"/>
                  <a:pt x="1265555" y="375285"/>
                  <a:pt x="1078230" y="453390"/>
                </a:cubicBezTo>
                <a:cubicBezTo>
                  <a:pt x="890905" y="531495"/>
                  <a:pt x="746125" y="603885"/>
                  <a:pt x="605790" y="678180"/>
                </a:cubicBezTo>
                <a:cubicBezTo>
                  <a:pt x="465455" y="752475"/>
                  <a:pt x="337185" y="834390"/>
                  <a:pt x="236220" y="899160"/>
                </a:cubicBezTo>
                <a:cubicBezTo>
                  <a:pt x="135255" y="963930"/>
                  <a:pt x="0" y="1066800"/>
                  <a:pt x="0" y="1066800"/>
                </a:cubicBezTo>
                <a:lnTo>
                  <a:pt x="0" y="1066800"/>
                </a:lnTo>
              </a:path>
            </a:pathLst>
          </a:custGeom>
          <a:noFill/>
          <a:ln w="28575" cap="flat" cmpd="sng" algn="ctr">
            <a:solidFill>
              <a:srgbClr val="0066FF"/>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7" name="CasellaDiTesto 156"/>
          <p:cNvSpPr txBox="1">
            <a:spLocks noChangeArrowheads="1"/>
          </p:cNvSpPr>
          <p:nvPr/>
        </p:nvSpPr>
        <p:spPr bwMode="auto">
          <a:xfrm>
            <a:off x="642938" y="355600"/>
            <a:ext cx="874712" cy="369888"/>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IW+3</a:t>
            </a:r>
          </a:p>
        </p:txBody>
      </p:sp>
      <p:sp>
        <p:nvSpPr>
          <p:cNvPr id="162" name="CasellaDiTesto 161"/>
          <p:cNvSpPr txBox="1">
            <a:spLocks noChangeArrowheads="1"/>
          </p:cNvSpPr>
          <p:nvPr/>
        </p:nvSpPr>
        <p:spPr bwMode="auto">
          <a:xfrm>
            <a:off x="1603375" y="1803400"/>
            <a:ext cx="565150" cy="369888"/>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IW</a:t>
            </a:r>
          </a:p>
        </p:txBody>
      </p:sp>
      <p:cxnSp>
        <p:nvCxnSpPr>
          <p:cNvPr id="163" name="Connettore 1 162"/>
          <p:cNvCxnSpPr>
            <a:cxnSpLocks noChangeShapeType="1"/>
            <a:endCxn id="154" idx="2"/>
          </p:cNvCxnSpPr>
          <p:nvPr/>
        </p:nvCxnSpPr>
        <p:spPr bwMode="auto">
          <a:xfrm rot="16200000" flipV="1">
            <a:off x="1482725" y="1549400"/>
            <a:ext cx="336550" cy="222250"/>
          </a:xfrm>
          <a:prstGeom prst="line">
            <a:avLst/>
          </a:prstGeom>
          <a:noFill/>
          <a:ln w="28575" algn="ctr">
            <a:solidFill>
              <a:schemeClr val="tx1"/>
            </a:solidFill>
            <a:round/>
            <a:headEnd/>
            <a:tailEnd type="arrow" w="med" len="med"/>
          </a:ln>
        </p:spPr>
      </p:cxnSp>
      <p:sp>
        <p:nvSpPr>
          <p:cNvPr id="166" name="CasellaDiTesto 165"/>
          <p:cNvSpPr txBox="1"/>
          <p:nvPr/>
        </p:nvSpPr>
        <p:spPr>
          <a:xfrm>
            <a:off x="7874000" y="482600"/>
            <a:ext cx="774700" cy="1016000"/>
          </a:xfrm>
          <a:prstGeom prst="rect">
            <a:avLst/>
          </a:prstGeom>
          <a:noFill/>
        </p:spPr>
        <p:txBody>
          <a:bodyPr wrap="square">
            <a:spAutoFit/>
          </a:bodyPr>
          <a:lstStyle/>
          <a:p>
            <a:pPr>
              <a:defRPr/>
            </a:pPr>
            <a:r>
              <a:rPr lang="en-GB" sz="6000" dirty="0">
                <a:solidFill>
                  <a:schemeClr val="bg1"/>
                </a:solidFill>
                <a:latin typeface="Calibri" pitchFamily="34" charset="0"/>
              </a:rPr>
              <a:t>?</a:t>
            </a:r>
          </a:p>
        </p:txBody>
      </p:sp>
      <p:sp>
        <p:nvSpPr>
          <p:cNvPr id="167" name="CasellaDiTesto 166"/>
          <p:cNvSpPr txBox="1"/>
          <p:nvPr/>
        </p:nvSpPr>
        <p:spPr>
          <a:xfrm>
            <a:off x="12700" y="2882900"/>
            <a:ext cx="2603500" cy="1354217"/>
          </a:xfrm>
          <a:prstGeom prst="rect">
            <a:avLst/>
          </a:prstGeom>
          <a:noFill/>
        </p:spPr>
        <p:txBody>
          <a:bodyPr wrap="square">
            <a:spAutoFit/>
          </a:bodyPr>
          <a:lstStyle/>
          <a:p>
            <a:pPr algn="ctr">
              <a:defRPr/>
            </a:pPr>
            <a:r>
              <a:rPr lang="en-GB" sz="2800" b="1" dirty="0">
                <a:solidFill>
                  <a:schemeClr val="bg1"/>
                </a:solidFill>
                <a:latin typeface="Calibri" pitchFamily="34" charset="0"/>
              </a:rPr>
              <a:t>IW+3 ~FMQ-1</a:t>
            </a:r>
          </a:p>
          <a:p>
            <a:pPr algn="ctr">
              <a:defRPr/>
            </a:pPr>
            <a:r>
              <a:rPr lang="en-GB" dirty="0">
                <a:solidFill>
                  <a:schemeClr val="bg1"/>
                </a:solidFill>
                <a:latin typeface="Calibri" pitchFamily="34" charset="0"/>
              </a:rPr>
              <a:t>More oxidized compositions compared with IW buffer.</a:t>
            </a:r>
          </a:p>
        </p:txBody>
      </p:sp>
      <p:sp>
        <p:nvSpPr>
          <p:cNvPr id="82" name="CasellaDiTesto 81"/>
          <p:cNvSpPr txBox="1"/>
          <p:nvPr/>
        </p:nvSpPr>
        <p:spPr>
          <a:xfrm>
            <a:off x="374650" y="6316663"/>
            <a:ext cx="2239963" cy="523220"/>
          </a:xfrm>
          <a:prstGeom prst="rect">
            <a:avLst/>
          </a:prstGeom>
          <a:noFill/>
        </p:spPr>
        <p:txBody>
          <a:bodyPr>
            <a:spAutoFit/>
          </a:bodyPr>
          <a:lstStyle/>
          <a:p>
            <a:pPr>
              <a:defRPr/>
            </a:pPr>
            <a:r>
              <a:rPr lang="en-GB" sz="1400" dirty="0" err="1">
                <a:solidFill>
                  <a:schemeClr val="bg1"/>
                </a:solidFill>
                <a:latin typeface="Calibri" pitchFamily="34" charset="0"/>
              </a:rPr>
              <a:t>Litasov</a:t>
            </a:r>
            <a:r>
              <a:rPr lang="en-GB" sz="1400" dirty="0">
                <a:solidFill>
                  <a:schemeClr val="bg1"/>
                </a:solidFill>
                <a:latin typeface="Calibri" pitchFamily="34" charset="0"/>
              </a:rPr>
              <a:t>, 2011 (Russ. Geol. </a:t>
            </a:r>
            <a:r>
              <a:rPr lang="en-GB" sz="1400" dirty="0" err="1">
                <a:solidFill>
                  <a:schemeClr val="bg1"/>
                </a:solidFill>
                <a:latin typeface="Calibri" pitchFamily="34" charset="0"/>
              </a:rPr>
              <a:t>Geophys</a:t>
            </a:r>
            <a:r>
              <a:rPr lang="en-GB" sz="1400" dirty="0">
                <a:solidFill>
                  <a:schemeClr val="bg1"/>
                </a:solidFill>
                <a:latin typeface="Calibri" pitchFamily="34" charset="0"/>
              </a:rPr>
              <a:t>., 52, 475-492)</a:t>
            </a:r>
          </a:p>
        </p:txBody>
      </p:sp>
      <p:sp>
        <p:nvSpPr>
          <p:cNvPr id="83" name="Figura a mano libera 82"/>
          <p:cNvSpPr/>
          <p:nvPr/>
        </p:nvSpPr>
        <p:spPr bwMode="auto">
          <a:xfrm>
            <a:off x="465138" y="754063"/>
            <a:ext cx="2400300" cy="960437"/>
          </a:xfrm>
          <a:custGeom>
            <a:avLst/>
            <a:gdLst>
              <a:gd name="connsiteX0" fmla="*/ 2400300 w 2400300"/>
              <a:gd name="connsiteY0" fmla="*/ 0 h 960120"/>
              <a:gd name="connsiteX1" fmla="*/ 1356360 w 2400300"/>
              <a:gd name="connsiteY1" fmla="*/ 297180 h 960120"/>
              <a:gd name="connsiteX2" fmla="*/ 822960 w 2400300"/>
              <a:gd name="connsiteY2" fmla="*/ 502920 h 960120"/>
              <a:gd name="connsiteX3" fmla="*/ 259080 w 2400300"/>
              <a:gd name="connsiteY3" fmla="*/ 792480 h 960120"/>
              <a:gd name="connsiteX4" fmla="*/ 0 w 2400300"/>
              <a:gd name="connsiteY4" fmla="*/ 960120 h 96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0" h="960120">
                <a:moveTo>
                  <a:pt x="2400300" y="0"/>
                </a:moveTo>
                <a:cubicBezTo>
                  <a:pt x="2009775" y="106680"/>
                  <a:pt x="1619250" y="213360"/>
                  <a:pt x="1356360" y="297180"/>
                </a:cubicBezTo>
                <a:cubicBezTo>
                  <a:pt x="1093470" y="381000"/>
                  <a:pt x="1005840" y="420370"/>
                  <a:pt x="822960" y="502920"/>
                </a:cubicBezTo>
                <a:cubicBezTo>
                  <a:pt x="640080" y="585470"/>
                  <a:pt x="396240" y="716280"/>
                  <a:pt x="259080" y="792480"/>
                </a:cubicBezTo>
                <a:cubicBezTo>
                  <a:pt x="121920" y="868680"/>
                  <a:pt x="60960" y="914400"/>
                  <a:pt x="0" y="960120"/>
                </a:cubicBezTo>
              </a:path>
            </a:pathLst>
          </a:custGeom>
          <a:noFill/>
          <a:ln w="2857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cxnSp>
        <p:nvCxnSpPr>
          <p:cNvPr id="158" name="Connettore 1 157"/>
          <p:cNvCxnSpPr>
            <a:cxnSpLocks noChangeShapeType="1"/>
          </p:cNvCxnSpPr>
          <p:nvPr/>
        </p:nvCxnSpPr>
        <p:spPr bwMode="auto">
          <a:xfrm rot="16200000" flipH="1">
            <a:off x="944563" y="744538"/>
            <a:ext cx="603250" cy="444500"/>
          </a:xfrm>
          <a:prstGeom prst="line">
            <a:avLst/>
          </a:prstGeom>
          <a:noFill/>
          <a:ln w="28575" algn="ctr">
            <a:solidFill>
              <a:schemeClr val="tx1"/>
            </a:solidFill>
            <a:round/>
            <a:headEnd/>
            <a:tailEnd type="arrow" w="med" len="med"/>
          </a:ln>
        </p:spPr>
      </p:cxnSp>
      <p:sp>
        <p:nvSpPr>
          <p:cNvPr id="84" name="CasellaDiTesto 83"/>
          <p:cNvSpPr txBox="1"/>
          <p:nvPr/>
        </p:nvSpPr>
        <p:spPr>
          <a:xfrm>
            <a:off x="3703899" y="0"/>
            <a:ext cx="5440101" cy="523220"/>
          </a:xfrm>
          <a:prstGeom prst="rect">
            <a:avLst/>
          </a:prstGeom>
          <a:noFill/>
        </p:spPr>
        <p:txBody>
          <a:bodyPr wrap="square">
            <a:spAutoFit/>
          </a:bodyPr>
          <a:lstStyle/>
          <a:p>
            <a:pPr algn="r">
              <a:defRPr/>
            </a:pPr>
            <a:r>
              <a:rPr lang="en-GB" sz="2800" dirty="0">
                <a:solidFill>
                  <a:schemeClr val="bg1"/>
                </a:solidFill>
                <a:latin typeface="Calibri" pitchFamily="34" charset="0"/>
              </a:rPr>
              <a:t>Come back to the mantle solidi</a:t>
            </a:r>
          </a:p>
        </p:txBody>
      </p:sp>
      <p:sp>
        <p:nvSpPr>
          <p:cNvPr id="85" name="CasellaDiTesto 84"/>
          <p:cNvSpPr txBox="1"/>
          <p:nvPr/>
        </p:nvSpPr>
        <p:spPr>
          <a:xfrm>
            <a:off x="12700" y="4338683"/>
            <a:ext cx="2603500" cy="1631216"/>
          </a:xfrm>
          <a:prstGeom prst="rect">
            <a:avLst/>
          </a:prstGeom>
          <a:noFill/>
        </p:spPr>
        <p:txBody>
          <a:bodyPr wrap="square">
            <a:spAutoFit/>
          </a:bodyPr>
          <a:lstStyle/>
          <a:p>
            <a:pPr algn="ctr">
              <a:defRPr/>
            </a:pPr>
            <a:r>
              <a:rPr lang="en-GB" sz="2000" b="1" dirty="0">
                <a:solidFill>
                  <a:schemeClr val="bg1"/>
                </a:solidFill>
                <a:latin typeface="Calibri" pitchFamily="34" charset="0"/>
              </a:rPr>
              <a:t>Under these conditions carbon can be stored as solid or liquid carbonate at P down to 250 km.</a:t>
            </a:r>
            <a:endParaRPr lang="en-GB" sz="14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6"/>
                                        </p:tgtEl>
                                        <p:attrNameLst>
                                          <p:attrName>style.visibility</p:attrName>
                                        </p:attrNameLst>
                                      </p:cBhvr>
                                      <p:to>
                                        <p:strVal val="visible"/>
                                      </p:to>
                                    </p:set>
                                    <p:animEffect transition="in" filter="fade">
                                      <p:cBhvr>
                                        <p:cTn id="24" dur="500"/>
                                        <p:tgtEl>
                                          <p:spTgt spid="16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500"/>
                                        <p:tgtEl>
                                          <p:spTgt spid="15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3"/>
                                        </p:tgtEl>
                                        <p:attrNameLst>
                                          <p:attrName>style.visibility</p:attrName>
                                        </p:attrNameLst>
                                      </p:cBhvr>
                                      <p:to>
                                        <p:strVal val="visible"/>
                                      </p:to>
                                    </p:set>
                                    <p:animEffect transition="in" filter="wipe(right)">
                                      <p:cBhvr>
                                        <p:cTn id="34" dur="2000"/>
                                        <p:tgtEl>
                                          <p:spTgt spid="153"/>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62"/>
                                        </p:tgtEl>
                                        <p:attrNameLst>
                                          <p:attrName>style.visibility</p:attrName>
                                        </p:attrNameLst>
                                      </p:cBhvr>
                                      <p:to>
                                        <p:strVal val="visible"/>
                                      </p:to>
                                    </p:set>
                                    <p:animEffect transition="in" filter="fade">
                                      <p:cBhvr>
                                        <p:cTn id="38" dur="500"/>
                                        <p:tgtEl>
                                          <p:spTgt spid="162"/>
                                        </p:tgtEl>
                                      </p:cBhvr>
                                    </p:animEffect>
                                  </p:childTnLst>
                                </p:cTn>
                              </p:par>
                            </p:childTnLst>
                          </p:cTn>
                        </p:par>
                        <p:par>
                          <p:cTn id="39" fill="hold">
                            <p:stCondLst>
                              <p:cond delay="2500"/>
                            </p:stCondLst>
                            <p:childTnLst>
                              <p:par>
                                <p:cTn id="40" presetID="22" presetClass="entr" presetSubtype="4" fill="hold" nodeType="afterEffect">
                                  <p:stCondLst>
                                    <p:cond delay="0"/>
                                  </p:stCondLst>
                                  <p:childTnLst>
                                    <p:set>
                                      <p:cBhvr>
                                        <p:cTn id="41" dur="1" fill="hold">
                                          <p:stCondLst>
                                            <p:cond delay="0"/>
                                          </p:stCondLst>
                                        </p:cTn>
                                        <p:tgtEl>
                                          <p:spTgt spid="163"/>
                                        </p:tgtEl>
                                        <p:attrNameLst>
                                          <p:attrName>style.visibility</p:attrName>
                                        </p:attrNameLst>
                                      </p:cBhvr>
                                      <p:to>
                                        <p:strVal val="visible"/>
                                      </p:to>
                                    </p:set>
                                    <p:animEffect transition="in" filter="wipe(down)">
                                      <p:cBhvr>
                                        <p:cTn id="42" dur="500"/>
                                        <p:tgtEl>
                                          <p:spTgt spid="1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4"/>
                                        </p:tgtEl>
                                        <p:attrNameLst>
                                          <p:attrName>style.visibility</p:attrName>
                                        </p:attrNameLst>
                                      </p:cBhvr>
                                      <p:to>
                                        <p:strVal val="visible"/>
                                      </p:to>
                                    </p:set>
                                    <p:animEffect transition="in" filter="fade">
                                      <p:cBhvr>
                                        <p:cTn id="47" dur="1000"/>
                                        <p:tgtEl>
                                          <p:spTgt spid="154"/>
                                        </p:tgtEl>
                                      </p:cBhvr>
                                    </p:animEffect>
                                  </p:childTnLst>
                                </p:cTn>
                              </p:par>
                            </p:childTnLst>
                          </p:cTn>
                        </p:par>
                        <p:par>
                          <p:cTn id="48" fill="hold">
                            <p:stCondLst>
                              <p:cond delay="1000"/>
                            </p:stCondLst>
                            <p:childTnLst>
                              <p:par>
                                <p:cTn id="49" presetID="64" presetClass="path" presetSubtype="0" accel="50000" decel="50000" fill="hold" grpId="1" nodeType="afterEffect">
                                  <p:stCondLst>
                                    <p:cond delay="0"/>
                                  </p:stCondLst>
                                  <p:childTnLst>
                                    <p:animMotion origin="layout" path="M -4.44444E-6 -2.59259E-6 L -0.00104 -0.03171 " pathEditMode="relative" rAng="0" ptsTypes="AA">
                                      <p:cBhvr>
                                        <p:cTn id="50" dur="2000" fill="hold"/>
                                        <p:tgtEl>
                                          <p:spTgt spid="154"/>
                                        </p:tgtEl>
                                        <p:attrNameLst>
                                          <p:attrName>ppt_x</p:attrName>
                                          <p:attrName>ppt_y</p:attrName>
                                        </p:attrNameLst>
                                      </p:cBhvr>
                                      <p:rCtr x="-100" y="-1600"/>
                                    </p:animMotion>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157"/>
                                        </p:tgtEl>
                                        <p:attrNameLst>
                                          <p:attrName>style.visibility</p:attrName>
                                        </p:attrNameLst>
                                      </p:cBhvr>
                                      <p:to>
                                        <p:strVal val="visible"/>
                                      </p:to>
                                    </p:set>
                                    <p:animEffect transition="in" filter="fade">
                                      <p:cBhvr>
                                        <p:cTn id="54" dur="500"/>
                                        <p:tgtEl>
                                          <p:spTgt spid="157"/>
                                        </p:tgtEl>
                                      </p:cBhvr>
                                    </p:animEffect>
                                  </p:childTnLst>
                                </p:cTn>
                              </p:par>
                            </p:childTnLst>
                          </p:cTn>
                        </p:par>
                        <p:par>
                          <p:cTn id="55" fill="hold">
                            <p:stCondLst>
                              <p:cond delay="3500"/>
                            </p:stCondLst>
                            <p:childTnLst>
                              <p:par>
                                <p:cTn id="56" presetID="22" presetClass="entr" presetSubtype="1" fill="hold" nodeType="afterEffect">
                                  <p:stCondLst>
                                    <p:cond delay="0"/>
                                  </p:stCondLst>
                                  <p:childTnLst>
                                    <p:set>
                                      <p:cBhvr>
                                        <p:cTn id="57" dur="1" fill="hold">
                                          <p:stCondLst>
                                            <p:cond delay="0"/>
                                          </p:stCondLst>
                                        </p:cTn>
                                        <p:tgtEl>
                                          <p:spTgt spid="158"/>
                                        </p:tgtEl>
                                        <p:attrNameLst>
                                          <p:attrName>style.visibility</p:attrName>
                                        </p:attrNameLst>
                                      </p:cBhvr>
                                      <p:to>
                                        <p:strVal val="visible"/>
                                      </p:to>
                                    </p:set>
                                    <p:animEffect transition="in" filter="wipe(up)">
                                      <p:cBhvr>
                                        <p:cTn id="58" dur="500"/>
                                        <p:tgtEl>
                                          <p:spTgt spid="158"/>
                                        </p:tgtEl>
                                      </p:cBhvr>
                                    </p:animEffect>
                                  </p:childTnLst>
                                </p:cTn>
                              </p:par>
                            </p:childTnLst>
                          </p:cTn>
                        </p:par>
                        <p:par>
                          <p:cTn id="59" fill="hold">
                            <p:stCondLst>
                              <p:cond delay="4000"/>
                            </p:stCondLst>
                            <p:childTnLst>
                              <p:par>
                                <p:cTn id="60" presetID="10" presetClass="entr" presetSubtype="0" fill="hold" grpId="0" nodeType="afterEffect">
                                  <p:stCondLst>
                                    <p:cond delay="0"/>
                                  </p:stCondLst>
                                  <p:childTnLst>
                                    <p:set>
                                      <p:cBhvr>
                                        <p:cTn id="61" dur="1" fill="hold">
                                          <p:stCondLst>
                                            <p:cond delay="0"/>
                                          </p:stCondLst>
                                        </p:cTn>
                                        <p:tgtEl>
                                          <p:spTgt spid="167"/>
                                        </p:tgtEl>
                                        <p:attrNameLst>
                                          <p:attrName>style.visibility</p:attrName>
                                        </p:attrNameLst>
                                      </p:cBhvr>
                                      <p:to>
                                        <p:strVal val="visible"/>
                                      </p:to>
                                    </p:set>
                                    <p:animEffect transition="in" filter="fade">
                                      <p:cBhvr>
                                        <p:cTn id="62" dur="500"/>
                                        <p:tgtEl>
                                          <p:spTgt spid="16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right)">
                                      <p:cBhvr>
                                        <p:cTn id="67" dur="1000"/>
                                        <p:tgtEl>
                                          <p:spTgt spid="8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fade">
                                      <p:cBhvr>
                                        <p:cTn id="72" dur="500"/>
                                        <p:tgtEl>
                                          <p:spTgt spid="8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ipe(up)">
                                      <p:cBhvr>
                                        <p:cTn id="77" dur="500"/>
                                        <p:tgtEl>
                                          <p:spTgt spid="104"/>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fade">
                                      <p:cBhvr>
                                        <p:cTn id="81" dur="500"/>
                                        <p:tgtEl>
                                          <p:spTgt spid="114"/>
                                        </p:tgtEl>
                                      </p:cBhvr>
                                    </p:animEffect>
                                  </p:childTnLst>
                                </p:cTn>
                              </p:par>
                            </p:childTnLst>
                          </p:cTn>
                        </p:par>
                        <p:par>
                          <p:cTn id="82" fill="hold">
                            <p:stCondLst>
                              <p:cond delay="1000"/>
                            </p:stCondLst>
                            <p:childTnLst>
                              <p:par>
                                <p:cTn id="83" presetID="22" presetClass="entr" presetSubtype="1" fill="hold" grpId="0" nodeType="afterEffect">
                                  <p:stCondLst>
                                    <p:cond delay="0"/>
                                  </p:stCondLst>
                                  <p:childTnLst>
                                    <p:set>
                                      <p:cBhvr>
                                        <p:cTn id="84" dur="1" fill="hold">
                                          <p:stCondLst>
                                            <p:cond delay="0"/>
                                          </p:stCondLst>
                                        </p:cTn>
                                        <p:tgtEl>
                                          <p:spTgt spid="105"/>
                                        </p:tgtEl>
                                        <p:attrNameLst>
                                          <p:attrName>style.visibility</p:attrName>
                                        </p:attrNameLst>
                                      </p:cBhvr>
                                      <p:to>
                                        <p:strVal val="visible"/>
                                      </p:to>
                                    </p:set>
                                    <p:animEffect transition="in" filter="wipe(up)">
                                      <p:cBhvr>
                                        <p:cTn id="85" dur="500"/>
                                        <p:tgtEl>
                                          <p:spTgt spid="105"/>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113"/>
                                        </p:tgtEl>
                                        <p:attrNameLst>
                                          <p:attrName>style.visibility</p:attrName>
                                        </p:attrNameLst>
                                      </p:cBhvr>
                                      <p:to>
                                        <p:strVal val="visible"/>
                                      </p:to>
                                    </p:set>
                                    <p:animEffect transition="in" filter="fade">
                                      <p:cBhvr>
                                        <p:cTn id="89" dur="500"/>
                                        <p:tgtEl>
                                          <p:spTgt spid="113"/>
                                        </p:tgtEl>
                                      </p:cBhvr>
                                    </p:animEffect>
                                  </p:childTnLst>
                                </p:cTn>
                              </p:par>
                            </p:childTnLst>
                          </p:cTn>
                        </p:par>
                        <p:par>
                          <p:cTn id="90" fill="hold">
                            <p:stCondLst>
                              <p:cond delay="2000"/>
                            </p:stCondLst>
                            <p:childTnLst>
                              <p:par>
                                <p:cTn id="91" presetID="22" presetClass="entr" presetSubtype="1" fill="hold" grpId="0" nodeType="afterEffect">
                                  <p:stCondLst>
                                    <p:cond delay="0"/>
                                  </p:stCondLst>
                                  <p:childTnLst>
                                    <p:set>
                                      <p:cBhvr>
                                        <p:cTn id="92" dur="1" fill="hold">
                                          <p:stCondLst>
                                            <p:cond delay="0"/>
                                          </p:stCondLst>
                                        </p:cTn>
                                        <p:tgtEl>
                                          <p:spTgt spid="106"/>
                                        </p:tgtEl>
                                        <p:attrNameLst>
                                          <p:attrName>style.visibility</p:attrName>
                                        </p:attrNameLst>
                                      </p:cBhvr>
                                      <p:to>
                                        <p:strVal val="visible"/>
                                      </p:to>
                                    </p:set>
                                    <p:animEffect transition="in" filter="wipe(up)">
                                      <p:cBhvr>
                                        <p:cTn id="93" dur="500"/>
                                        <p:tgtEl>
                                          <p:spTgt spid="106"/>
                                        </p:tgtEl>
                                      </p:cBhvr>
                                    </p:animEffect>
                                  </p:childTnLst>
                                </p:cTn>
                              </p:par>
                            </p:childTnLst>
                          </p:cTn>
                        </p:par>
                        <p:par>
                          <p:cTn id="94" fill="hold">
                            <p:stCondLst>
                              <p:cond delay="2500"/>
                            </p:stCondLst>
                            <p:childTnLst>
                              <p:par>
                                <p:cTn id="95" presetID="10" presetClass="entr" presetSubtype="0" fill="hold" grpId="0" nodeType="afterEffect">
                                  <p:stCondLst>
                                    <p:cond delay="0"/>
                                  </p:stCondLst>
                                  <p:childTnLst>
                                    <p:set>
                                      <p:cBhvr>
                                        <p:cTn id="96" dur="1" fill="hold">
                                          <p:stCondLst>
                                            <p:cond delay="0"/>
                                          </p:stCondLst>
                                        </p:cTn>
                                        <p:tgtEl>
                                          <p:spTgt spid="115"/>
                                        </p:tgtEl>
                                        <p:attrNameLst>
                                          <p:attrName>style.visibility</p:attrName>
                                        </p:attrNameLst>
                                      </p:cBhvr>
                                      <p:to>
                                        <p:strVal val="visible"/>
                                      </p:to>
                                    </p:set>
                                    <p:animEffect transition="in" filter="fade">
                                      <p:cBhvr>
                                        <p:cTn id="97" dur="500"/>
                                        <p:tgtEl>
                                          <p:spTgt spid="11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2000"/>
                                        <p:tgtEl>
                                          <p:spTgt spid="114"/>
                                        </p:tgtEl>
                                      </p:cBhvr>
                                    </p:animEffect>
                                    <p:set>
                                      <p:cBhvr>
                                        <p:cTn id="102" dur="1" fill="hold">
                                          <p:stCondLst>
                                            <p:cond delay="1999"/>
                                          </p:stCondLst>
                                        </p:cTn>
                                        <p:tgtEl>
                                          <p:spTgt spid="114"/>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000"/>
                                        <p:tgtEl>
                                          <p:spTgt spid="113"/>
                                        </p:tgtEl>
                                      </p:cBhvr>
                                    </p:animEffect>
                                    <p:set>
                                      <p:cBhvr>
                                        <p:cTn id="105" dur="1" fill="hold">
                                          <p:stCondLst>
                                            <p:cond delay="1999"/>
                                          </p:stCondLst>
                                        </p:cTn>
                                        <p:tgtEl>
                                          <p:spTgt spid="11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000"/>
                                        <p:tgtEl>
                                          <p:spTgt spid="104"/>
                                        </p:tgtEl>
                                      </p:cBhvr>
                                    </p:animEffect>
                                    <p:set>
                                      <p:cBhvr>
                                        <p:cTn id="108" dur="1" fill="hold">
                                          <p:stCondLst>
                                            <p:cond delay="1999"/>
                                          </p:stCondLst>
                                        </p:cTn>
                                        <p:tgtEl>
                                          <p:spTgt spid="10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105"/>
                                        </p:tgtEl>
                                      </p:cBhvr>
                                    </p:animEffect>
                                    <p:set>
                                      <p:cBhvr>
                                        <p:cTn id="111" dur="1" fill="hold">
                                          <p:stCondLst>
                                            <p:cond delay="1999"/>
                                          </p:stCondLst>
                                        </p:cTn>
                                        <p:tgtEl>
                                          <p:spTgt spid="10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124"/>
                                        </p:tgtEl>
                                        <p:attrNameLst>
                                          <p:attrName>style.visibility</p:attrName>
                                        </p:attrNameLst>
                                      </p:cBhvr>
                                      <p:to>
                                        <p:strVal val="visible"/>
                                      </p:to>
                                    </p:set>
                                    <p:animEffect transition="in" filter="wipe(up)">
                                      <p:cBhvr>
                                        <p:cTn id="116" dur="2000"/>
                                        <p:tgtEl>
                                          <p:spTgt spid="124"/>
                                        </p:tgtEl>
                                      </p:cBhvr>
                                    </p:animEffect>
                                  </p:childTnLst>
                                </p:cTn>
                              </p:par>
                            </p:childTnLst>
                          </p:cTn>
                        </p:par>
                        <p:par>
                          <p:cTn id="117" fill="hold">
                            <p:stCondLst>
                              <p:cond delay="2000"/>
                            </p:stCondLst>
                            <p:childTnLst>
                              <p:par>
                                <p:cTn id="118" presetID="10" presetClass="entr" presetSubtype="0" fill="hold" grpId="0" nodeType="afterEffect">
                                  <p:stCondLst>
                                    <p:cond delay="0"/>
                                  </p:stCondLst>
                                  <p:childTnLst>
                                    <p:set>
                                      <p:cBhvr>
                                        <p:cTn id="119" dur="1" fill="hold">
                                          <p:stCondLst>
                                            <p:cond delay="0"/>
                                          </p:stCondLst>
                                        </p:cTn>
                                        <p:tgtEl>
                                          <p:spTgt spid="135"/>
                                        </p:tgtEl>
                                        <p:attrNameLst>
                                          <p:attrName>style.visibility</p:attrName>
                                        </p:attrNameLst>
                                      </p:cBhvr>
                                      <p:to>
                                        <p:strVal val="visible"/>
                                      </p:to>
                                    </p:set>
                                    <p:animEffect transition="in" filter="fade">
                                      <p:cBhvr>
                                        <p:cTn id="120" dur="500"/>
                                        <p:tgtEl>
                                          <p:spTgt spid="135"/>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28"/>
                                        </p:tgtEl>
                                        <p:attrNameLst>
                                          <p:attrName>style.visibility</p:attrName>
                                        </p:attrNameLst>
                                      </p:cBhvr>
                                      <p:to>
                                        <p:strVal val="visible"/>
                                      </p:to>
                                    </p:set>
                                    <p:animEffect transition="in" filter="wipe(up)">
                                      <p:cBhvr>
                                        <p:cTn id="125" dur="1000"/>
                                        <p:tgtEl>
                                          <p:spTgt spid="128"/>
                                        </p:tgtEl>
                                      </p:cBhvr>
                                    </p:animEffect>
                                  </p:childTnLst>
                                </p:cTn>
                              </p:par>
                            </p:childTnLst>
                          </p:cTn>
                        </p:par>
                        <p:par>
                          <p:cTn id="126" fill="hold">
                            <p:stCondLst>
                              <p:cond delay="1000"/>
                            </p:stCondLst>
                            <p:childTnLst>
                              <p:par>
                                <p:cTn id="127" presetID="10" presetClass="entr" presetSubtype="0" fill="hold" grpId="0" nodeType="afterEffect">
                                  <p:stCondLst>
                                    <p:cond delay="0"/>
                                  </p:stCondLst>
                                  <p:childTnLst>
                                    <p:set>
                                      <p:cBhvr>
                                        <p:cTn id="128" dur="1" fill="hold">
                                          <p:stCondLst>
                                            <p:cond delay="0"/>
                                          </p:stCondLst>
                                        </p:cTn>
                                        <p:tgtEl>
                                          <p:spTgt spid="138"/>
                                        </p:tgtEl>
                                        <p:attrNameLst>
                                          <p:attrName>style.visibility</p:attrName>
                                        </p:attrNameLst>
                                      </p:cBhvr>
                                      <p:to>
                                        <p:strVal val="visible"/>
                                      </p:to>
                                    </p:set>
                                    <p:animEffect transition="in" filter="fade">
                                      <p:cBhvr>
                                        <p:cTn id="129" dur="500"/>
                                        <p:tgtEl>
                                          <p:spTgt spid="138"/>
                                        </p:tgtEl>
                                      </p:cBhvr>
                                    </p:animEffect>
                                  </p:childTnLst>
                                </p:cTn>
                              </p:par>
                            </p:childTnLst>
                          </p:cTn>
                        </p:par>
                        <p:par>
                          <p:cTn id="130" fill="hold">
                            <p:stCondLst>
                              <p:cond delay="1500"/>
                            </p:stCondLst>
                            <p:childTnLst>
                              <p:par>
                                <p:cTn id="131" presetID="10" presetClass="entr" presetSubtype="0" fill="hold" grpId="0" nodeType="afterEffect">
                                  <p:stCondLst>
                                    <p:cond delay="0"/>
                                  </p:stCondLst>
                                  <p:childTnLst>
                                    <p:set>
                                      <p:cBhvr>
                                        <p:cTn id="132" dur="1" fill="hold">
                                          <p:stCondLst>
                                            <p:cond delay="0"/>
                                          </p:stCondLst>
                                        </p:cTn>
                                        <p:tgtEl>
                                          <p:spTgt spid="139"/>
                                        </p:tgtEl>
                                        <p:attrNameLst>
                                          <p:attrName>style.visibility</p:attrName>
                                        </p:attrNameLst>
                                      </p:cBhvr>
                                      <p:to>
                                        <p:strVal val="visible"/>
                                      </p:to>
                                    </p:set>
                                    <p:animEffect transition="in" filter="fade">
                                      <p:cBhvr>
                                        <p:cTn id="133" dur="500"/>
                                        <p:tgtEl>
                                          <p:spTgt spid="139"/>
                                        </p:tgtEl>
                                      </p:cBhvr>
                                    </p:animEffect>
                                  </p:childTnLst>
                                </p:cTn>
                              </p:par>
                            </p:childTnLst>
                          </p:cTn>
                        </p:par>
                        <p:par>
                          <p:cTn id="134" fill="hold">
                            <p:stCondLst>
                              <p:cond delay="2000"/>
                            </p:stCondLst>
                            <p:childTnLst>
                              <p:par>
                                <p:cTn id="135" presetID="10" presetClass="entr" presetSubtype="0" fill="hold" grpId="0" nodeType="afterEffect">
                                  <p:stCondLst>
                                    <p:cond delay="0"/>
                                  </p:stCondLst>
                                  <p:childTnLst>
                                    <p:set>
                                      <p:cBhvr>
                                        <p:cTn id="136" dur="1" fill="hold">
                                          <p:stCondLst>
                                            <p:cond delay="0"/>
                                          </p:stCondLst>
                                        </p:cTn>
                                        <p:tgtEl>
                                          <p:spTgt spid="143"/>
                                        </p:tgtEl>
                                        <p:attrNameLst>
                                          <p:attrName>style.visibility</p:attrName>
                                        </p:attrNameLst>
                                      </p:cBhvr>
                                      <p:to>
                                        <p:strVal val="visible"/>
                                      </p:to>
                                    </p:set>
                                    <p:animEffect transition="in" filter="fade">
                                      <p:cBhvr>
                                        <p:cTn id="137" dur="500"/>
                                        <p:tgtEl>
                                          <p:spTgt spid="143"/>
                                        </p:tgtEl>
                                      </p:cBhvr>
                                    </p:animEffect>
                                  </p:childTnLst>
                                </p:cTn>
                              </p:par>
                            </p:childTnLst>
                          </p:cTn>
                        </p:par>
                        <p:par>
                          <p:cTn id="138" fill="hold">
                            <p:stCondLst>
                              <p:cond delay="2500"/>
                            </p:stCondLst>
                            <p:childTnLst>
                              <p:par>
                                <p:cTn id="139" presetID="22" presetClass="entr" presetSubtype="1" fill="hold" nodeType="afterEffect">
                                  <p:stCondLst>
                                    <p:cond delay="0"/>
                                  </p:stCondLst>
                                  <p:childTnLst>
                                    <p:set>
                                      <p:cBhvr>
                                        <p:cTn id="140" dur="1" fill="hold">
                                          <p:stCondLst>
                                            <p:cond delay="0"/>
                                          </p:stCondLst>
                                        </p:cTn>
                                        <p:tgtEl>
                                          <p:spTgt spid="145"/>
                                        </p:tgtEl>
                                        <p:attrNameLst>
                                          <p:attrName>style.visibility</p:attrName>
                                        </p:attrNameLst>
                                      </p:cBhvr>
                                      <p:to>
                                        <p:strVal val="visible"/>
                                      </p:to>
                                    </p:set>
                                    <p:animEffect transition="in" filter="wipe(up)">
                                      <p:cBhvr>
                                        <p:cTn id="141" dur="500"/>
                                        <p:tgtEl>
                                          <p:spTgt spid="145"/>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nodeType="clickEffect">
                                  <p:stCondLst>
                                    <p:cond delay="0"/>
                                  </p:stCondLst>
                                  <p:childTnLst>
                                    <p:set>
                                      <p:cBhvr>
                                        <p:cTn id="145" dur="1" fill="hold">
                                          <p:stCondLst>
                                            <p:cond delay="0"/>
                                          </p:stCondLst>
                                        </p:cTn>
                                        <p:tgtEl>
                                          <p:spTgt spid="131"/>
                                        </p:tgtEl>
                                        <p:attrNameLst>
                                          <p:attrName>style.visibility</p:attrName>
                                        </p:attrNameLst>
                                      </p:cBhvr>
                                      <p:to>
                                        <p:strVal val="visible"/>
                                      </p:to>
                                    </p:set>
                                    <p:animEffect transition="in" filter="wipe(up)">
                                      <p:cBhvr>
                                        <p:cTn id="146" dur="1000"/>
                                        <p:tgtEl>
                                          <p:spTgt spid="131"/>
                                        </p:tgtEl>
                                      </p:cBhvr>
                                    </p:animEffect>
                                  </p:childTnLst>
                                </p:cTn>
                              </p:par>
                            </p:childTnLst>
                          </p:cTn>
                        </p:par>
                        <p:par>
                          <p:cTn id="147" fill="hold">
                            <p:stCondLst>
                              <p:cond delay="1000"/>
                            </p:stCondLst>
                            <p:childTnLst>
                              <p:par>
                                <p:cTn id="148" presetID="10" presetClass="entr" presetSubtype="0" fill="hold" grpId="0" nodeType="afterEffect">
                                  <p:stCondLst>
                                    <p:cond delay="0"/>
                                  </p:stCondLst>
                                  <p:childTnLst>
                                    <p:set>
                                      <p:cBhvr>
                                        <p:cTn id="149" dur="1" fill="hold">
                                          <p:stCondLst>
                                            <p:cond delay="0"/>
                                          </p:stCondLst>
                                        </p:cTn>
                                        <p:tgtEl>
                                          <p:spTgt spid="140"/>
                                        </p:tgtEl>
                                        <p:attrNameLst>
                                          <p:attrName>style.visibility</p:attrName>
                                        </p:attrNameLst>
                                      </p:cBhvr>
                                      <p:to>
                                        <p:strVal val="visible"/>
                                      </p:to>
                                    </p:set>
                                    <p:animEffect transition="in" filter="fade">
                                      <p:cBhvr>
                                        <p:cTn id="150" dur="500"/>
                                        <p:tgtEl>
                                          <p:spTgt spid="140"/>
                                        </p:tgtEl>
                                      </p:cBhvr>
                                    </p:animEffect>
                                  </p:childTnLst>
                                </p:cTn>
                              </p:par>
                            </p:childTnLst>
                          </p:cTn>
                        </p:par>
                        <p:par>
                          <p:cTn id="151" fill="hold">
                            <p:stCondLst>
                              <p:cond delay="1500"/>
                            </p:stCondLst>
                            <p:childTnLst>
                              <p:par>
                                <p:cTn id="152" presetID="10" presetClass="entr" presetSubtype="0" fill="hold" grpId="0" nodeType="afterEffect">
                                  <p:stCondLst>
                                    <p:cond delay="0"/>
                                  </p:stCondLst>
                                  <p:childTnLst>
                                    <p:set>
                                      <p:cBhvr>
                                        <p:cTn id="153" dur="1" fill="hold">
                                          <p:stCondLst>
                                            <p:cond delay="0"/>
                                          </p:stCondLst>
                                        </p:cTn>
                                        <p:tgtEl>
                                          <p:spTgt spid="141"/>
                                        </p:tgtEl>
                                        <p:attrNameLst>
                                          <p:attrName>style.visibility</p:attrName>
                                        </p:attrNameLst>
                                      </p:cBhvr>
                                      <p:to>
                                        <p:strVal val="visible"/>
                                      </p:to>
                                    </p:set>
                                    <p:animEffect transition="in" filter="fade">
                                      <p:cBhvr>
                                        <p:cTn id="154" dur="500"/>
                                        <p:tgtEl>
                                          <p:spTgt spid="141"/>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1" fill="hold" grpId="0" nodeType="clickEffect">
                                  <p:stCondLst>
                                    <p:cond delay="0"/>
                                  </p:stCondLst>
                                  <p:childTnLst>
                                    <p:set>
                                      <p:cBhvr>
                                        <p:cTn id="158" dur="1" fill="hold">
                                          <p:stCondLst>
                                            <p:cond delay="0"/>
                                          </p:stCondLst>
                                        </p:cTn>
                                        <p:tgtEl>
                                          <p:spTgt spid="125"/>
                                        </p:tgtEl>
                                        <p:attrNameLst>
                                          <p:attrName>style.visibility</p:attrName>
                                        </p:attrNameLst>
                                      </p:cBhvr>
                                      <p:to>
                                        <p:strVal val="visible"/>
                                      </p:to>
                                    </p:set>
                                    <p:animEffect transition="in" filter="wipe(up)">
                                      <p:cBhvr>
                                        <p:cTn id="159" dur="2000"/>
                                        <p:tgtEl>
                                          <p:spTgt spid="125"/>
                                        </p:tgtEl>
                                      </p:cBhvr>
                                    </p:animEffect>
                                  </p:childTnLst>
                                </p:cTn>
                              </p:par>
                            </p:childTnLst>
                          </p:cTn>
                        </p:par>
                        <p:par>
                          <p:cTn id="160" fill="hold">
                            <p:stCondLst>
                              <p:cond delay="2000"/>
                            </p:stCondLst>
                            <p:childTnLst>
                              <p:par>
                                <p:cTn id="161" presetID="10" presetClass="entr" presetSubtype="0" fill="hold" grpId="0" nodeType="afterEffect">
                                  <p:stCondLst>
                                    <p:cond delay="0"/>
                                  </p:stCondLst>
                                  <p:childTnLst>
                                    <p:set>
                                      <p:cBhvr>
                                        <p:cTn id="162" dur="1" fill="hold">
                                          <p:stCondLst>
                                            <p:cond delay="0"/>
                                          </p:stCondLst>
                                        </p:cTn>
                                        <p:tgtEl>
                                          <p:spTgt spid="136"/>
                                        </p:tgtEl>
                                        <p:attrNameLst>
                                          <p:attrName>style.visibility</p:attrName>
                                        </p:attrNameLst>
                                      </p:cBhvr>
                                      <p:to>
                                        <p:strVal val="visible"/>
                                      </p:to>
                                    </p:set>
                                    <p:animEffect transition="in" filter="fade">
                                      <p:cBhvr>
                                        <p:cTn id="163" dur="500"/>
                                        <p:tgtEl>
                                          <p:spTgt spid="136"/>
                                        </p:tgtEl>
                                      </p:cBhvr>
                                    </p:animEffect>
                                  </p:childTnLst>
                                </p:cTn>
                              </p:par>
                            </p:childTnLst>
                          </p:cTn>
                        </p:par>
                        <p:par>
                          <p:cTn id="164" fill="hold">
                            <p:stCondLst>
                              <p:cond delay="2500"/>
                            </p:stCondLst>
                            <p:childTnLst>
                              <p:par>
                                <p:cTn id="165" presetID="10" presetClass="entr" presetSubtype="0" fill="hold" grpId="0" nodeType="afterEffect">
                                  <p:stCondLst>
                                    <p:cond delay="0"/>
                                  </p:stCondLst>
                                  <p:childTnLst>
                                    <p:set>
                                      <p:cBhvr>
                                        <p:cTn id="166" dur="1" fill="hold">
                                          <p:stCondLst>
                                            <p:cond delay="0"/>
                                          </p:stCondLst>
                                        </p:cTn>
                                        <p:tgtEl>
                                          <p:spTgt spid="146"/>
                                        </p:tgtEl>
                                        <p:attrNameLst>
                                          <p:attrName>style.visibility</p:attrName>
                                        </p:attrNameLst>
                                      </p:cBhvr>
                                      <p:to>
                                        <p:strVal val="visible"/>
                                      </p:to>
                                    </p:set>
                                    <p:animEffect transition="in" filter="fade">
                                      <p:cBhvr>
                                        <p:cTn id="167" dur="500"/>
                                        <p:tgtEl>
                                          <p:spTgt spid="146"/>
                                        </p:tgtEl>
                                      </p:cBhvr>
                                    </p:animEffect>
                                  </p:childTnLst>
                                </p:cTn>
                              </p:par>
                            </p:childTnLst>
                          </p:cTn>
                        </p:par>
                        <p:par>
                          <p:cTn id="168" fill="hold">
                            <p:stCondLst>
                              <p:cond delay="3000"/>
                            </p:stCondLst>
                            <p:childTnLst>
                              <p:par>
                                <p:cTn id="169" presetID="22" presetClass="entr" presetSubtype="1" fill="hold" nodeType="afterEffect">
                                  <p:stCondLst>
                                    <p:cond delay="0"/>
                                  </p:stCondLst>
                                  <p:childTnLst>
                                    <p:set>
                                      <p:cBhvr>
                                        <p:cTn id="170" dur="1" fill="hold">
                                          <p:stCondLst>
                                            <p:cond delay="0"/>
                                          </p:stCondLst>
                                        </p:cTn>
                                        <p:tgtEl>
                                          <p:spTgt spid="147"/>
                                        </p:tgtEl>
                                        <p:attrNameLst>
                                          <p:attrName>style.visibility</p:attrName>
                                        </p:attrNameLst>
                                      </p:cBhvr>
                                      <p:to>
                                        <p:strVal val="visible"/>
                                      </p:to>
                                    </p:set>
                                    <p:animEffect transition="in" filter="wipe(up)">
                                      <p:cBhvr>
                                        <p:cTn id="171" dur="500"/>
                                        <p:tgtEl>
                                          <p:spTgt spid="147"/>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1" fill="hold" grpId="0" nodeType="clickEffect">
                                  <p:stCondLst>
                                    <p:cond delay="0"/>
                                  </p:stCondLst>
                                  <p:childTnLst>
                                    <p:set>
                                      <p:cBhvr>
                                        <p:cTn id="175" dur="1" fill="hold">
                                          <p:stCondLst>
                                            <p:cond delay="0"/>
                                          </p:stCondLst>
                                        </p:cTn>
                                        <p:tgtEl>
                                          <p:spTgt spid="126"/>
                                        </p:tgtEl>
                                        <p:attrNameLst>
                                          <p:attrName>style.visibility</p:attrName>
                                        </p:attrNameLst>
                                      </p:cBhvr>
                                      <p:to>
                                        <p:strVal val="visible"/>
                                      </p:to>
                                    </p:set>
                                    <p:animEffect transition="in" filter="wipe(up)">
                                      <p:cBhvr>
                                        <p:cTn id="176" dur="2000"/>
                                        <p:tgtEl>
                                          <p:spTgt spid="126"/>
                                        </p:tgtEl>
                                      </p:cBhvr>
                                    </p:animEffect>
                                  </p:childTnLst>
                                </p:cTn>
                              </p:par>
                            </p:childTnLst>
                          </p:cTn>
                        </p:par>
                        <p:par>
                          <p:cTn id="177" fill="hold">
                            <p:stCondLst>
                              <p:cond delay="2000"/>
                            </p:stCondLst>
                            <p:childTnLst>
                              <p:par>
                                <p:cTn id="178" presetID="10" presetClass="entr" presetSubtype="0" fill="hold" grpId="0" nodeType="afterEffect">
                                  <p:stCondLst>
                                    <p:cond delay="0"/>
                                  </p:stCondLst>
                                  <p:childTnLst>
                                    <p:set>
                                      <p:cBhvr>
                                        <p:cTn id="179" dur="1" fill="hold">
                                          <p:stCondLst>
                                            <p:cond delay="0"/>
                                          </p:stCondLst>
                                        </p:cTn>
                                        <p:tgtEl>
                                          <p:spTgt spid="137"/>
                                        </p:tgtEl>
                                        <p:attrNameLst>
                                          <p:attrName>style.visibility</p:attrName>
                                        </p:attrNameLst>
                                      </p:cBhvr>
                                      <p:to>
                                        <p:strVal val="visible"/>
                                      </p:to>
                                    </p:set>
                                    <p:animEffect transition="in" filter="fade">
                                      <p:cBhvr>
                                        <p:cTn id="180"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4" grpId="1" animBg="1"/>
      <p:bldP spid="105" grpId="0" animBg="1"/>
      <p:bldP spid="105" grpId="1" animBg="1"/>
      <p:bldP spid="106" grpId="0" animBg="1"/>
      <p:bldP spid="113" grpId="0"/>
      <p:bldP spid="113" grpId="1"/>
      <p:bldP spid="114" grpId="0"/>
      <p:bldP spid="114" grpId="1"/>
      <p:bldP spid="115" grpId="0"/>
      <p:bldP spid="124" grpId="0" animBg="1"/>
      <p:bldP spid="125" grpId="0" animBg="1"/>
      <p:bldP spid="126" grpId="0" animBg="1"/>
      <p:bldP spid="135" grpId="0"/>
      <p:bldP spid="136" grpId="0"/>
      <p:bldP spid="137" grpId="0"/>
      <p:bldP spid="138" grpId="0"/>
      <p:bldP spid="139" grpId="0"/>
      <p:bldP spid="140" grpId="0"/>
      <p:bldP spid="141" grpId="0"/>
      <p:bldP spid="143" grpId="0"/>
      <p:bldP spid="146" grpId="0"/>
      <p:bldP spid="151" grpId="0"/>
      <p:bldP spid="153" grpId="0" animBg="1"/>
      <p:bldP spid="154" grpId="0" animBg="1"/>
      <p:bldP spid="154" grpId="1" animBg="1"/>
      <p:bldP spid="157" grpId="0"/>
      <p:bldP spid="162" grpId="0"/>
      <p:bldP spid="166" grpId="0"/>
      <p:bldP spid="167" grpId="0"/>
      <p:bldP spid="82" grpId="0"/>
      <p:bldP spid="83" grpId="0" animBg="1"/>
      <p:bldP spid="84" grpId="0"/>
      <p:bldP spid="8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ectangle 2"/>
          <p:cNvSpPr>
            <a:spLocks noChangeArrowheads="1"/>
          </p:cNvSpPr>
          <p:nvPr/>
        </p:nvSpPr>
        <p:spPr bwMode="auto">
          <a:xfrm>
            <a:off x="938213" y="6316663"/>
            <a:ext cx="8205787"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96259" name="Gruppo 133"/>
          <p:cNvGrpSpPr>
            <a:grpSpLocks/>
          </p:cNvGrpSpPr>
          <p:nvPr/>
        </p:nvGrpSpPr>
        <p:grpSpPr bwMode="auto">
          <a:xfrm>
            <a:off x="2563855" y="1366838"/>
            <a:ext cx="6561971" cy="5468937"/>
            <a:chOff x="2284378" y="1091747"/>
            <a:chExt cx="6560787" cy="5469038"/>
          </a:xfrm>
        </p:grpSpPr>
        <p:sp>
          <p:nvSpPr>
            <p:cNvPr id="66" name="Rettangolo 65"/>
            <p:cNvSpPr/>
            <p:nvPr/>
          </p:nvSpPr>
          <p:spPr bwMode="auto">
            <a:xfrm>
              <a:off x="2336714" y="1091747"/>
              <a:ext cx="6505988" cy="546903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7" name="Rettangolo 66"/>
            <p:cNvSpPr/>
            <p:nvPr/>
          </p:nvSpPr>
          <p:spPr bwMode="auto">
            <a:xfrm>
              <a:off x="2885889" y="1806135"/>
              <a:ext cx="5836184" cy="4632411"/>
            </a:xfrm>
            <a:prstGeom prst="rect">
              <a:avLst/>
            </a:prstGeom>
            <a:no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8" name="CasellaDiTesto 67"/>
            <p:cNvSpPr txBox="1"/>
            <p:nvPr/>
          </p:nvSpPr>
          <p:spPr>
            <a:xfrm>
              <a:off x="2627174" y="2607837"/>
              <a:ext cx="301632" cy="369339"/>
            </a:xfrm>
            <a:prstGeom prst="rect">
              <a:avLst/>
            </a:prstGeom>
            <a:noFill/>
          </p:spPr>
          <p:txBody>
            <a:bodyPr wrap="none">
              <a:spAutoFit/>
            </a:bodyPr>
            <a:lstStyle/>
            <a:p>
              <a:pPr>
                <a:defRPr/>
              </a:pPr>
              <a:r>
                <a:rPr lang="en-GB">
                  <a:solidFill>
                    <a:schemeClr val="tx1"/>
                  </a:solidFill>
                  <a:latin typeface="Calibri" pitchFamily="34" charset="0"/>
                </a:rPr>
                <a:t>1</a:t>
              </a:r>
            </a:p>
          </p:txBody>
        </p:sp>
        <p:sp>
          <p:nvSpPr>
            <p:cNvPr id="96290" name="CasellaDiTesto 68"/>
            <p:cNvSpPr txBox="1">
              <a:spLocks noChangeArrowheads="1"/>
            </p:cNvSpPr>
            <p:nvPr/>
          </p:nvSpPr>
          <p:spPr bwMode="auto">
            <a:xfrm>
              <a:off x="4065900" y="1134580"/>
              <a:ext cx="2312524" cy="461674"/>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96291"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71" name="CasellaDiTesto 70"/>
            <p:cNvSpPr txBox="1"/>
            <p:nvPr/>
          </p:nvSpPr>
          <p:spPr>
            <a:xfrm>
              <a:off x="2627174" y="3522254"/>
              <a:ext cx="301632" cy="369339"/>
            </a:xfrm>
            <a:prstGeom prst="rect">
              <a:avLst/>
            </a:prstGeom>
            <a:noFill/>
          </p:spPr>
          <p:txBody>
            <a:bodyPr wrap="none">
              <a:spAutoFit/>
            </a:bodyPr>
            <a:lstStyle/>
            <a:p>
              <a:pPr>
                <a:defRPr/>
              </a:pPr>
              <a:r>
                <a:rPr lang="en-GB">
                  <a:solidFill>
                    <a:schemeClr val="tx1"/>
                  </a:solidFill>
                  <a:latin typeface="Calibri" pitchFamily="34" charset="0"/>
                </a:rPr>
                <a:t>2</a:t>
              </a:r>
            </a:p>
          </p:txBody>
        </p:sp>
        <p:sp>
          <p:nvSpPr>
            <p:cNvPr id="72" name="CasellaDiTesto 71"/>
            <p:cNvSpPr txBox="1"/>
            <p:nvPr/>
          </p:nvSpPr>
          <p:spPr>
            <a:xfrm>
              <a:off x="2627174" y="4519222"/>
              <a:ext cx="301632" cy="369339"/>
            </a:xfrm>
            <a:prstGeom prst="rect">
              <a:avLst/>
            </a:prstGeom>
            <a:noFill/>
          </p:spPr>
          <p:txBody>
            <a:bodyPr wrap="none">
              <a:spAutoFit/>
            </a:bodyPr>
            <a:lstStyle/>
            <a:p>
              <a:pPr>
                <a:defRPr/>
              </a:pPr>
              <a:r>
                <a:rPr lang="en-GB">
                  <a:solidFill>
                    <a:schemeClr val="tx1"/>
                  </a:solidFill>
                  <a:latin typeface="Calibri" pitchFamily="34" charset="0"/>
                </a:rPr>
                <a:t>3</a:t>
              </a:r>
            </a:p>
          </p:txBody>
        </p:sp>
        <p:sp>
          <p:nvSpPr>
            <p:cNvPr id="73" name="CasellaDiTesto 72"/>
            <p:cNvSpPr txBox="1"/>
            <p:nvPr/>
          </p:nvSpPr>
          <p:spPr>
            <a:xfrm>
              <a:off x="2627174" y="5514604"/>
              <a:ext cx="301632" cy="369339"/>
            </a:xfrm>
            <a:prstGeom prst="rect">
              <a:avLst/>
            </a:prstGeom>
            <a:noFill/>
          </p:spPr>
          <p:txBody>
            <a:bodyPr wrap="none">
              <a:spAutoFit/>
            </a:bodyPr>
            <a:lstStyle/>
            <a:p>
              <a:pPr>
                <a:defRPr/>
              </a:pPr>
              <a:r>
                <a:rPr lang="en-GB">
                  <a:solidFill>
                    <a:schemeClr val="tx1"/>
                  </a:solidFill>
                  <a:latin typeface="Calibri" pitchFamily="34" charset="0"/>
                </a:rPr>
                <a:t>4</a:t>
              </a:r>
            </a:p>
          </p:txBody>
        </p:sp>
        <p:sp>
          <p:nvSpPr>
            <p:cNvPr id="74" name="CasellaDiTesto 73"/>
            <p:cNvSpPr txBox="1"/>
            <p:nvPr/>
          </p:nvSpPr>
          <p:spPr>
            <a:xfrm>
              <a:off x="3846154"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1000</a:t>
              </a:r>
            </a:p>
          </p:txBody>
        </p:sp>
        <p:sp>
          <p:nvSpPr>
            <p:cNvPr id="75" name="CasellaDiTesto 74"/>
            <p:cNvSpPr txBox="1"/>
            <p:nvPr/>
          </p:nvSpPr>
          <p:spPr>
            <a:xfrm>
              <a:off x="4449295" y="1480691"/>
              <a:ext cx="563460" cy="307981"/>
            </a:xfrm>
            <a:prstGeom prst="rect">
              <a:avLst/>
            </a:prstGeom>
            <a:noFill/>
          </p:spPr>
          <p:txBody>
            <a:bodyPr wrap="none">
              <a:spAutoFit/>
            </a:bodyPr>
            <a:lstStyle/>
            <a:p>
              <a:pPr>
                <a:defRPr/>
              </a:pPr>
              <a:r>
                <a:rPr lang="en-GB" sz="1400">
                  <a:solidFill>
                    <a:schemeClr val="tx1"/>
                  </a:solidFill>
                  <a:latin typeface="Calibri" pitchFamily="34" charset="0"/>
                </a:rPr>
                <a:t>1100</a:t>
              </a:r>
            </a:p>
          </p:txBody>
        </p:sp>
        <p:sp>
          <p:nvSpPr>
            <p:cNvPr id="76" name="CasellaDiTesto 75"/>
            <p:cNvSpPr txBox="1"/>
            <p:nvPr/>
          </p:nvSpPr>
          <p:spPr>
            <a:xfrm>
              <a:off x="511116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1200</a:t>
              </a:r>
            </a:p>
          </p:txBody>
        </p:sp>
        <p:sp>
          <p:nvSpPr>
            <p:cNvPr id="77" name="CasellaDiTesto 76"/>
            <p:cNvSpPr txBox="1"/>
            <p:nvPr/>
          </p:nvSpPr>
          <p:spPr>
            <a:xfrm>
              <a:off x="577144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1300</a:t>
              </a:r>
            </a:p>
          </p:txBody>
        </p:sp>
        <p:sp>
          <p:nvSpPr>
            <p:cNvPr id="78" name="CasellaDiTesto 77"/>
            <p:cNvSpPr txBox="1"/>
            <p:nvPr/>
          </p:nvSpPr>
          <p:spPr>
            <a:xfrm>
              <a:off x="6420614"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1400</a:t>
              </a:r>
            </a:p>
          </p:txBody>
        </p:sp>
        <p:sp>
          <p:nvSpPr>
            <p:cNvPr id="79" name="CasellaDiTesto 78"/>
            <p:cNvSpPr txBox="1"/>
            <p:nvPr/>
          </p:nvSpPr>
          <p:spPr>
            <a:xfrm>
              <a:off x="7080895"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1500</a:t>
              </a:r>
            </a:p>
          </p:txBody>
        </p:sp>
        <p:sp>
          <p:nvSpPr>
            <p:cNvPr id="80" name="CasellaDiTesto 79"/>
            <p:cNvSpPr txBox="1"/>
            <p:nvPr/>
          </p:nvSpPr>
          <p:spPr>
            <a:xfrm>
              <a:off x="7761809"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1600</a:t>
              </a:r>
            </a:p>
          </p:txBody>
        </p:sp>
        <p:sp>
          <p:nvSpPr>
            <p:cNvPr id="81" name="CasellaDiTesto 80"/>
            <p:cNvSpPr txBox="1"/>
            <p:nvPr/>
          </p:nvSpPr>
          <p:spPr>
            <a:xfrm>
              <a:off x="8295113" y="1480691"/>
              <a:ext cx="550052" cy="307783"/>
            </a:xfrm>
            <a:prstGeom prst="rect">
              <a:avLst/>
            </a:prstGeom>
            <a:noFill/>
          </p:spPr>
          <p:txBody>
            <a:bodyPr wrap="none">
              <a:spAutoFit/>
            </a:bodyPr>
            <a:lstStyle/>
            <a:p>
              <a:pPr>
                <a:defRPr/>
              </a:pPr>
              <a:r>
                <a:rPr lang="en-GB" sz="1400">
                  <a:solidFill>
                    <a:schemeClr val="tx1"/>
                  </a:solidFill>
                  <a:latin typeface="Calibri" pitchFamily="34" charset="0"/>
                </a:rPr>
                <a:t>1700</a:t>
              </a:r>
            </a:p>
          </p:txBody>
        </p:sp>
        <p:cxnSp>
          <p:nvCxnSpPr>
            <p:cNvPr id="96303"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96304"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96305"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96306"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96307"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96308"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96309"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96310"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96311"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96312"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96313"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96314"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96315"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96316"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96317"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96318"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96319"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96320"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96321"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96322"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96323"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96324"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96325"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96326"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96327"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96328"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96329"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42" name="CasellaDiTesto 141"/>
            <p:cNvSpPr txBox="1"/>
            <p:nvPr/>
          </p:nvSpPr>
          <p:spPr>
            <a:xfrm>
              <a:off x="3255711" y="1480691"/>
              <a:ext cx="458697" cy="307783"/>
            </a:xfrm>
            <a:prstGeom prst="rect">
              <a:avLst/>
            </a:prstGeom>
            <a:noFill/>
          </p:spPr>
          <p:txBody>
            <a:bodyPr wrap="none">
              <a:spAutoFit/>
            </a:bodyPr>
            <a:lstStyle/>
            <a:p>
              <a:pPr>
                <a:defRPr/>
              </a:pPr>
              <a:r>
                <a:rPr lang="en-GB" sz="1400">
                  <a:solidFill>
                    <a:schemeClr val="tx1"/>
                  </a:solidFill>
                  <a:latin typeface="Calibri" pitchFamily="34" charset="0"/>
                </a:rPr>
                <a:t>900</a:t>
              </a:r>
            </a:p>
          </p:txBody>
        </p:sp>
        <p:sp>
          <p:nvSpPr>
            <p:cNvPr id="150" name="CasellaDiTesto 149"/>
            <p:cNvSpPr txBox="1"/>
            <p:nvPr/>
          </p:nvSpPr>
          <p:spPr>
            <a:xfrm>
              <a:off x="2619238" y="1480691"/>
              <a:ext cx="458697" cy="307783"/>
            </a:xfrm>
            <a:prstGeom prst="rect">
              <a:avLst/>
            </a:prstGeom>
            <a:noFill/>
          </p:spPr>
          <p:txBody>
            <a:bodyPr wrap="none">
              <a:spAutoFit/>
            </a:bodyPr>
            <a:lstStyle/>
            <a:p>
              <a:pPr>
                <a:defRPr/>
              </a:pPr>
              <a:r>
                <a:rPr lang="en-GB" sz="1400">
                  <a:solidFill>
                    <a:schemeClr val="tx1"/>
                  </a:solidFill>
                  <a:latin typeface="Calibri" pitchFamily="34" charset="0"/>
                </a:rPr>
                <a:t>800</a:t>
              </a:r>
            </a:p>
          </p:txBody>
        </p:sp>
      </p:grpSp>
      <p:sp>
        <p:nvSpPr>
          <p:cNvPr id="106" name="Figura a mano libera 105"/>
          <p:cNvSpPr/>
          <p:nvPr/>
        </p:nvSpPr>
        <p:spPr bwMode="auto">
          <a:xfrm>
            <a:off x="5024438" y="2259013"/>
            <a:ext cx="3276600" cy="4106862"/>
          </a:xfrm>
          <a:custGeom>
            <a:avLst/>
            <a:gdLst>
              <a:gd name="connsiteX0" fmla="*/ 0 w 3276600"/>
              <a:gd name="connsiteY0" fmla="*/ 0 h 4107180"/>
              <a:gd name="connsiteX1" fmla="*/ 723900 w 3276600"/>
              <a:gd name="connsiteY1" fmla="*/ 632460 h 4107180"/>
              <a:gd name="connsiteX2" fmla="*/ 1082040 w 3276600"/>
              <a:gd name="connsiteY2" fmla="*/ 1196340 h 4107180"/>
              <a:gd name="connsiteX3" fmla="*/ 1082040 w 3276600"/>
              <a:gd name="connsiteY3" fmla="*/ 1196340 h 4107180"/>
              <a:gd name="connsiteX4" fmla="*/ 3276600 w 3276600"/>
              <a:gd name="connsiteY4" fmla="*/ 4107180 h 4107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4107180">
                <a:moveTo>
                  <a:pt x="0" y="0"/>
                </a:moveTo>
                <a:cubicBezTo>
                  <a:pt x="271780" y="216535"/>
                  <a:pt x="543560" y="433070"/>
                  <a:pt x="723900" y="632460"/>
                </a:cubicBezTo>
                <a:cubicBezTo>
                  <a:pt x="904240" y="831850"/>
                  <a:pt x="1082040" y="1196340"/>
                  <a:pt x="1082040" y="1196340"/>
                </a:cubicBezTo>
                <a:lnTo>
                  <a:pt x="1082040" y="1196340"/>
                </a:lnTo>
                <a:lnTo>
                  <a:pt x="3276600" y="4107180"/>
                </a:lnTo>
              </a:path>
            </a:pathLst>
          </a:custGeom>
          <a:noFill/>
          <a:ln w="38100" cap="flat" cmpd="sng" algn="ctr">
            <a:solidFill>
              <a:srgbClr val="008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5" name="CasellaDiTesto 114"/>
          <p:cNvSpPr txBox="1"/>
          <p:nvPr/>
        </p:nvSpPr>
        <p:spPr>
          <a:xfrm>
            <a:off x="7772400" y="4584700"/>
            <a:ext cx="1443038" cy="923925"/>
          </a:xfrm>
          <a:prstGeom prst="rect">
            <a:avLst/>
          </a:prstGeom>
          <a:noFill/>
        </p:spPr>
        <p:txBody>
          <a:bodyPr>
            <a:spAutoFit/>
          </a:bodyPr>
          <a:lstStyle/>
          <a:p>
            <a:pPr algn="ctr">
              <a:defRPr/>
            </a:pPr>
            <a:r>
              <a:rPr lang="en-GB" b="1" dirty="0">
                <a:solidFill>
                  <a:srgbClr val="008000"/>
                </a:solidFill>
                <a:latin typeface="Calibri" pitchFamily="34" charset="0"/>
              </a:rPr>
              <a:t>DRY Hawaiian Pyrolite</a:t>
            </a:r>
          </a:p>
        </p:txBody>
      </p:sp>
      <p:sp>
        <p:nvSpPr>
          <p:cNvPr id="124" name="Figura a mano libera 123"/>
          <p:cNvSpPr/>
          <p:nvPr/>
        </p:nvSpPr>
        <p:spPr bwMode="auto">
          <a:xfrm>
            <a:off x="4578350" y="2257425"/>
            <a:ext cx="1312863" cy="3606800"/>
          </a:xfrm>
          <a:custGeom>
            <a:avLst/>
            <a:gdLst>
              <a:gd name="connsiteX0" fmla="*/ 304800 w 1314027"/>
              <a:gd name="connsiteY0" fmla="*/ 0 h 3606800"/>
              <a:gd name="connsiteX1" fmla="*/ 1026160 w 1314027"/>
              <a:gd name="connsiteY1" fmla="*/ 995680 h 3606800"/>
              <a:gd name="connsiteX2" fmla="*/ 1270000 w 1314027"/>
              <a:gd name="connsiteY2" fmla="*/ 1483360 h 3606800"/>
              <a:gd name="connsiteX3" fmla="*/ 1229360 w 1314027"/>
              <a:gd name="connsiteY3" fmla="*/ 1615440 h 3606800"/>
              <a:gd name="connsiteX4" fmla="*/ 762000 w 1314027"/>
              <a:gd name="connsiteY4" fmla="*/ 1615440 h 3606800"/>
              <a:gd name="connsiteX5" fmla="*/ 284480 w 1314027"/>
              <a:gd name="connsiteY5" fmla="*/ 1717040 h 3606800"/>
              <a:gd name="connsiteX6" fmla="*/ 60960 w 1314027"/>
              <a:gd name="connsiteY6" fmla="*/ 2062480 h 3606800"/>
              <a:gd name="connsiteX7" fmla="*/ 30480 w 1314027"/>
              <a:gd name="connsiteY7" fmla="*/ 2590800 h 3606800"/>
              <a:gd name="connsiteX8" fmla="*/ 243840 w 1314027"/>
              <a:gd name="connsiteY8" fmla="*/ 2987040 h 3606800"/>
              <a:gd name="connsiteX9" fmla="*/ 711200 w 1314027"/>
              <a:gd name="connsiteY9" fmla="*/ 3606800 h 36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381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5" name="Figura a mano libera 124"/>
          <p:cNvSpPr/>
          <p:nvPr/>
        </p:nvSpPr>
        <p:spPr bwMode="auto">
          <a:xfrm>
            <a:off x="4476750" y="2116138"/>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38100" cap="flat" cmpd="sng" algn="ctr">
            <a:solidFill>
              <a:schemeClr val="bg2">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6" name="Figura a mano libera 125"/>
          <p:cNvSpPr/>
          <p:nvPr/>
        </p:nvSpPr>
        <p:spPr bwMode="auto">
          <a:xfrm>
            <a:off x="4249738" y="2125663"/>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38100" cap="flat" cmpd="sng" algn="ctr">
            <a:solidFill>
              <a:schemeClr val="accent1">
                <a:lumMod val="50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cxnSp>
        <p:nvCxnSpPr>
          <p:cNvPr id="96269" name="Connettore 1 127"/>
          <p:cNvCxnSpPr>
            <a:cxnSpLocks noChangeShapeType="1"/>
          </p:cNvCxnSpPr>
          <p:nvPr/>
        </p:nvCxnSpPr>
        <p:spPr bwMode="auto">
          <a:xfrm>
            <a:off x="3440113" y="3019425"/>
            <a:ext cx="1300162" cy="1022350"/>
          </a:xfrm>
          <a:prstGeom prst="line">
            <a:avLst/>
          </a:prstGeom>
          <a:noFill/>
          <a:ln w="38100" algn="ctr">
            <a:solidFill>
              <a:schemeClr val="tx1"/>
            </a:solidFill>
            <a:prstDash val="dash"/>
            <a:round/>
            <a:headEnd/>
            <a:tailEnd/>
          </a:ln>
        </p:spPr>
      </p:cxnSp>
      <p:cxnSp>
        <p:nvCxnSpPr>
          <p:cNvPr id="96270" name="Connettore 1 130"/>
          <p:cNvCxnSpPr>
            <a:cxnSpLocks noChangeShapeType="1"/>
          </p:cNvCxnSpPr>
          <p:nvPr/>
        </p:nvCxnSpPr>
        <p:spPr bwMode="auto">
          <a:xfrm rot="16200000" flipH="1">
            <a:off x="3251994" y="4112419"/>
            <a:ext cx="2055812" cy="2019300"/>
          </a:xfrm>
          <a:prstGeom prst="line">
            <a:avLst/>
          </a:prstGeom>
          <a:noFill/>
          <a:ln w="38100" algn="ctr">
            <a:solidFill>
              <a:schemeClr val="tx1"/>
            </a:solidFill>
            <a:prstDash val="dash"/>
            <a:round/>
            <a:headEnd/>
            <a:tailEnd/>
          </a:ln>
        </p:spPr>
      </p:cxnSp>
      <p:sp>
        <p:nvSpPr>
          <p:cNvPr id="96272" name="CasellaDiTesto 134"/>
          <p:cNvSpPr txBox="1">
            <a:spLocks noChangeArrowheads="1"/>
          </p:cNvSpPr>
          <p:nvPr/>
        </p:nvSpPr>
        <p:spPr bwMode="auto">
          <a:xfrm>
            <a:off x="5516563" y="5556250"/>
            <a:ext cx="2298700" cy="646113"/>
          </a:xfrm>
          <a:prstGeom prst="rect">
            <a:avLst/>
          </a:prstGeom>
          <a:noFill/>
          <a:ln w="9525">
            <a:noFill/>
            <a:miter lim="800000"/>
            <a:headEnd/>
            <a:tailEnd/>
          </a:ln>
        </p:spPr>
        <p:txBody>
          <a:bodyPr>
            <a:spAutoFit/>
          </a:bodyPr>
          <a:lstStyle/>
          <a:p>
            <a:r>
              <a:rPr lang="en-GB" b="1" dirty="0">
                <a:solidFill>
                  <a:schemeClr val="tx1"/>
                </a:solidFill>
                <a:effectLst/>
                <a:latin typeface="Calibri" pitchFamily="34" charset="0"/>
              </a:rPr>
              <a:t>CO</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 Hawaiian Pyrolite solidus</a:t>
            </a:r>
          </a:p>
        </p:txBody>
      </p:sp>
      <p:sp>
        <p:nvSpPr>
          <p:cNvPr id="136" name="CasellaDiTesto 135"/>
          <p:cNvSpPr txBox="1"/>
          <p:nvPr/>
        </p:nvSpPr>
        <p:spPr>
          <a:xfrm>
            <a:off x="5222875" y="4759325"/>
            <a:ext cx="2187575" cy="922338"/>
          </a:xfrm>
          <a:prstGeom prst="rect">
            <a:avLst/>
          </a:prstGeom>
          <a:noFill/>
        </p:spPr>
        <p:txBody>
          <a:bodyPr>
            <a:spAutoFit/>
          </a:bodyPr>
          <a:lstStyle/>
          <a:p>
            <a:pPr>
              <a:defRPr/>
            </a:pPr>
            <a:r>
              <a:rPr lang="en-GB" b="1" dirty="0">
                <a:solidFill>
                  <a:schemeClr val="tx1">
                    <a:lumMod val="75000"/>
                    <a:lumOff val="25000"/>
                  </a:schemeClr>
                </a:solidFill>
                <a:effectLst/>
                <a:latin typeface="Calibri" pitchFamily="34" charset="0"/>
              </a:rPr>
              <a:t>0.3 wt.% H</a:t>
            </a:r>
            <a:r>
              <a:rPr lang="en-GB" b="1" baseline="-25000" dirty="0">
                <a:solidFill>
                  <a:schemeClr val="tx1">
                    <a:lumMod val="75000"/>
                    <a:lumOff val="25000"/>
                  </a:schemeClr>
                </a:solidFill>
                <a:effectLst/>
                <a:latin typeface="Calibri" pitchFamily="34" charset="0"/>
              </a:rPr>
              <a:t>2</a:t>
            </a:r>
            <a:r>
              <a:rPr lang="en-GB" b="1" dirty="0">
                <a:solidFill>
                  <a:schemeClr val="tx1">
                    <a:lumMod val="75000"/>
                    <a:lumOff val="25000"/>
                  </a:schemeClr>
                </a:solidFill>
                <a:effectLst/>
                <a:latin typeface="Calibri" pitchFamily="34" charset="0"/>
              </a:rPr>
              <a:t>O Hawaiian Pyrolite solidus</a:t>
            </a:r>
          </a:p>
        </p:txBody>
      </p:sp>
      <p:sp>
        <p:nvSpPr>
          <p:cNvPr id="137" name="CasellaDiTesto 136"/>
          <p:cNvSpPr txBox="1"/>
          <p:nvPr/>
        </p:nvSpPr>
        <p:spPr>
          <a:xfrm>
            <a:off x="3119438" y="6351588"/>
            <a:ext cx="5795962" cy="369887"/>
          </a:xfrm>
          <a:prstGeom prst="rect">
            <a:avLst/>
          </a:prstGeom>
          <a:noFill/>
        </p:spPr>
        <p:txBody>
          <a:bodyPr>
            <a:spAutoFit/>
          </a:bodyPr>
          <a:lstStyle/>
          <a:p>
            <a:pPr>
              <a:defRPr/>
            </a:pPr>
            <a:r>
              <a:rPr lang="en-GB" b="1" dirty="0">
                <a:solidFill>
                  <a:schemeClr val="accent5">
                    <a:lumMod val="50000"/>
                  </a:schemeClr>
                </a:solidFill>
                <a:effectLst/>
                <a:latin typeface="Calibri" pitchFamily="34" charset="0"/>
              </a:rPr>
              <a:t>“Wet” (H</a:t>
            </a:r>
            <a:r>
              <a:rPr lang="en-GB" b="1" baseline="-25000" dirty="0">
                <a:solidFill>
                  <a:schemeClr val="accent5">
                    <a:lumMod val="50000"/>
                  </a:schemeClr>
                </a:solidFill>
                <a:effectLst/>
                <a:latin typeface="Calibri" pitchFamily="34" charset="0"/>
              </a:rPr>
              <a:t>2</a:t>
            </a:r>
            <a:r>
              <a:rPr lang="en-GB" b="1" dirty="0">
                <a:solidFill>
                  <a:schemeClr val="accent5">
                    <a:lumMod val="50000"/>
                  </a:schemeClr>
                </a:solidFill>
                <a:effectLst/>
                <a:latin typeface="Calibri" pitchFamily="34" charset="0"/>
              </a:rPr>
              <a:t>O-saturated) Hawaiian Pyrolite solidus</a:t>
            </a:r>
          </a:p>
        </p:txBody>
      </p:sp>
      <p:sp>
        <p:nvSpPr>
          <p:cNvPr id="96275" name="CasellaDiTesto 137"/>
          <p:cNvSpPr txBox="1">
            <a:spLocks noChangeArrowheads="1"/>
          </p:cNvSpPr>
          <p:nvPr/>
        </p:nvSpPr>
        <p:spPr bwMode="auto">
          <a:xfrm rot="2279671">
            <a:off x="3459163" y="3230563"/>
            <a:ext cx="1612900" cy="368300"/>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Fo+Di+CO</a:t>
            </a:r>
            <a:r>
              <a:rPr lang="en-GB" b="1" baseline="-25000">
                <a:solidFill>
                  <a:schemeClr val="tx1"/>
                </a:solidFill>
                <a:effectLst/>
                <a:latin typeface="Calibri" pitchFamily="34" charset="0"/>
              </a:rPr>
              <a:t>2</a:t>
            </a:r>
          </a:p>
        </p:txBody>
      </p:sp>
      <p:sp>
        <p:nvSpPr>
          <p:cNvPr id="96276" name="CasellaDiTesto 138"/>
          <p:cNvSpPr txBox="1">
            <a:spLocks noChangeArrowheads="1"/>
          </p:cNvSpPr>
          <p:nvPr/>
        </p:nvSpPr>
        <p:spPr bwMode="auto">
          <a:xfrm rot="2279671">
            <a:off x="3459163" y="3727450"/>
            <a:ext cx="1612900" cy="369888"/>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96277" name="CasellaDiTesto 139"/>
          <p:cNvSpPr txBox="1">
            <a:spLocks noChangeArrowheads="1"/>
          </p:cNvSpPr>
          <p:nvPr/>
        </p:nvSpPr>
        <p:spPr bwMode="auto">
          <a:xfrm rot="2623619">
            <a:off x="3417888" y="4325938"/>
            <a:ext cx="960437" cy="368300"/>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En+Dol</a:t>
            </a:r>
            <a:endParaRPr lang="en-GB" b="1" baseline="-25000">
              <a:solidFill>
                <a:schemeClr val="tx1"/>
              </a:solidFill>
              <a:effectLst/>
              <a:latin typeface="Calibri" pitchFamily="34" charset="0"/>
            </a:endParaRPr>
          </a:p>
        </p:txBody>
      </p:sp>
      <p:sp>
        <p:nvSpPr>
          <p:cNvPr id="96278" name="CasellaDiTesto 140"/>
          <p:cNvSpPr txBox="1">
            <a:spLocks noChangeArrowheads="1"/>
          </p:cNvSpPr>
          <p:nvPr/>
        </p:nvSpPr>
        <p:spPr bwMode="auto">
          <a:xfrm rot="2623619">
            <a:off x="3254375" y="4716463"/>
            <a:ext cx="1077913" cy="369887"/>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Di+Mgs</a:t>
            </a:r>
            <a:endParaRPr lang="en-GB" b="1" baseline="-25000">
              <a:solidFill>
                <a:schemeClr val="tx1"/>
              </a:solidFill>
              <a:effectLst/>
              <a:latin typeface="Calibri" pitchFamily="34" charset="0"/>
            </a:endParaRPr>
          </a:p>
        </p:txBody>
      </p:sp>
      <p:sp>
        <p:nvSpPr>
          <p:cNvPr id="96279" name="CasellaDiTesto 142"/>
          <p:cNvSpPr txBox="1">
            <a:spLocks noChangeArrowheads="1"/>
          </p:cNvSpPr>
          <p:nvPr/>
        </p:nvSpPr>
        <p:spPr bwMode="auto">
          <a:xfrm>
            <a:off x="6611938" y="2940050"/>
            <a:ext cx="2476500" cy="646113"/>
          </a:xfrm>
          <a:prstGeom prst="rect">
            <a:avLst/>
          </a:prstGeom>
          <a:noFill/>
          <a:ln w="9525">
            <a:noFill/>
            <a:miter lim="800000"/>
            <a:headEnd/>
            <a:tailEnd/>
          </a:ln>
        </p:spPr>
        <p:txBody>
          <a:bodyPr>
            <a:spAutoFit/>
          </a:bodyPr>
          <a:lstStyle/>
          <a:p>
            <a:r>
              <a:rPr lang="en-GB" b="1">
                <a:solidFill>
                  <a:schemeClr val="tx1"/>
                </a:solidFill>
                <a:effectLst/>
                <a:latin typeface="Calibri" pitchFamily="34" charset="0"/>
              </a:rPr>
              <a:t>At 2 GPa carbonate (dol) becomes stable</a:t>
            </a:r>
          </a:p>
        </p:txBody>
      </p:sp>
      <p:cxnSp>
        <p:nvCxnSpPr>
          <p:cNvPr id="96280" name="Connettore 1 144"/>
          <p:cNvCxnSpPr>
            <a:cxnSpLocks noChangeShapeType="1"/>
            <a:stCxn id="96279" idx="1"/>
          </p:cNvCxnSpPr>
          <p:nvPr/>
        </p:nvCxnSpPr>
        <p:spPr bwMode="auto">
          <a:xfrm rot="10800000" flipV="1">
            <a:off x="5951538" y="3263900"/>
            <a:ext cx="660400" cy="554038"/>
          </a:xfrm>
          <a:prstGeom prst="line">
            <a:avLst/>
          </a:prstGeom>
          <a:noFill/>
          <a:ln w="38100" algn="ctr">
            <a:solidFill>
              <a:schemeClr val="tx1"/>
            </a:solidFill>
            <a:round/>
            <a:headEnd/>
            <a:tailEnd type="arrow" w="med" len="med"/>
          </a:ln>
        </p:spPr>
      </p:cxnSp>
      <p:sp>
        <p:nvSpPr>
          <p:cNvPr id="146" name="CasellaDiTesto 145"/>
          <p:cNvSpPr txBox="1"/>
          <p:nvPr/>
        </p:nvSpPr>
        <p:spPr>
          <a:xfrm>
            <a:off x="7150100" y="3575050"/>
            <a:ext cx="2019300" cy="923330"/>
          </a:xfrm>
          <a:prstGeom prst="rect">
            <a:avLst/>
          </a:prstGeom>
          <a:noFill/>
        </p:spPr>
        <p:txBody>
          <a:bodyPr>
            <a:spAutoFit/>
          </a:bodyPr>
          <a:lstStyle/>
          <a:p>
            <a:pPr algn="ctr">
              <a:defRPr/>
            </a:pPr>
            <a:r>
              <a:rPr lang="en-GB" b="1" dirty="0">
                <a:solidFill>
                  <a:schemeClr val="bg2">
                    <a:lumMod val="50000"/>
                  </a:schemeClr>
                </a:solidFill>
                <a:effectLst/>
                <a:latin typeface="Calibri" pitchFamily="34" charset="0"/>
              </a:rPr>
              <a:t>At 3 GPa amphibole becomes unstable</a:t>
            </a:r>
          </a:p>
        </p:txBody>
      </p:sp>
      <p:cxnSp>
        <p:nvCxnSpPr>
          <p:cNvPr id="147" name="Connettore 1 146"/>
          <p:cNvCxnSpPr/>
          <p:nvPr/>
        </p:nvCxnSpPr>
        <p:spPr bwMode="auto">
          <a:xfrm rot="10800000" flipV="1">
            <a:off x="5430838" y="4114800"/>
            <a:ext cx="2103437" cy="666750"/>
          </a:xfrm>
          <a:prstGeom prst="line">
            <a:avLst/>
          </a:prstGeom>
          <a:noFill/>
          <a:ln w="38100" cap="flat" cmpd="sng" algn="ctr">
            <a:solidFill>
              <a:schemeClr val="bg2">
                <a:lumMod val="50000"/>
              </a:schemeClr>
            </a:solidFill>
            <a:prstDash val="solid"/>
            <a:round/>
            <a:headEnd type="none" w="med" len="med"/>
            <a:tailEnd type="arrow" w="med" len="med"/>
          </a:ln>
          <a:effectLst/>
        </p:spPr>
      </p:cxnSp>
      <p:sp>
        <p:nvSpPr>
          <p:cNvPr id="96283" name="CasellaDiTesto 150"/>
          <p:cNvSpPr txBox="1">
            <a:spLocks noChangeArrowheads="1"/>
          </p:cNvSpPr>
          <p:nvPr/>
        </p:nvSpPr>
        <p:spPr bwMode="auto">
          <a:xfrm>
            <a:off x="7032625" y="1352550"/>
            <a:ext cx="2111375" cy="522288"/>
          </a:xfrm>
          <a:prstGeom prst="rect">
            <a:avLst/>
          </a:prstGeom>
          <a:noFill/>
          <a:ln w="9525">
            <a:noFill/>
            <a:miter lim="800000"/>
            <a:headEnd/>
            <a:tailEnd/>
          </a:ln>
        </p:spPr>
        <p:txBody>
          <a:bodyPr>
            <a:spAutoFit/>
          </a:bodyPr>
          <a:lstStyle/>
          <a:p>
            <a:r>
              <a:rPr lang="en-GB" sz="2800" b="1" i="1" dirty="0">
                <a:solidFill>
                  <a:srgbClr val="FF0000"/>
                </a:solidFill>
                <a:latin typeface="Calibri" pitchFamily="34" charset="0"/>
              </a:rPr>
              <a:t>f</a:t>
            </a:r>
            <a:r>
              <a:rPr lang="en-GB" sz="2800" b="1" dirty="0">
                <a:solidFill>
                  <a:srgbClr val="FF0000"/>
                </a:solidFill>
                <a:latin typeface="Calibri" pitchFamily="34" charset="0"/>
              </a:rPr>
              <a:t>O</a:t>
            </a:r>
            <a:r>
              <a:rPr lang="en-GB" sz="2800" b="1" baseline="-25000" dirty="0">
                <a:solidFill>
                  <a:srgbClr val="FF0000"/>
                </a:solidFill>
                <a:latin typeface="Calibri" pitchFamily="34" charset="0"/>
              </a:rPr>
              <a:t>2</a:t>
            </a:r>
            <a:r>
              <a:rPr lang="en-GB" sz="2800" b="1" dirty="0">
                <a:solidFill>
                  <a:srgbClr val="FF0000"/>
                </a:solidFill>
                <a:latin typeface="Calibri" pitchFamily="34" charset="0"/>
              </a:rPr>
              <a:t>=IW+3</a:t>
            </a:r>
          </a:p>
        </p:txBody>
      </p:sp>
      <p:sp>
        <p:nvSpPr>
          <p:cNvPr id="167" name="CasellaDiTesto 166"/>
          <p:cNvSpPr txBox="1"/>
          <p:nvPr/>
        </p:nvSpPr>
        <p:spPr>
          <a:xfrm>
            <a:off x="1181100" y="574675"/>
            <a:ext cx="6781800" cy="646331"/>
          </a:xfrm>
          <a:prstGeom prst="rect">
            <a:avLst/>
          </a:prstGeom>
          <a:noFill/>
        </p:spPr>
        <p:txBody>
          <a:bodyPr wrap="square">
            <a:spAutoFit/>
          </a:bodyPr>
          <a:lstStyle/>
          <a:p>
            <a:pPr algn="ctr">
              <a:defRPr/>
            </a:pPr>
            <a:r>
              <a:rPr lang="en-GB" sz="3600" dirty="0">
                <a:solidFill>
                  <a:schemeClr val="bg1"/>
                </a:solidFill>
                <a:latin typeface="Calibri" pitchFamily="34" charset="0"/>
              </a:rPr>
              <a:t>What does “Wet solidus” means?</a:t>
            </a:r>
          </a:p>
        </p:txBody>
      </p:sp>
      <p:sp>
        <p:nvSpPr>
          <p:cNvPr id="84" name="CasellaDiTesto 83"/>
          <p:cNvSpPr txBox="1"/>
          <p:nvPr/>
        </p:nvSpPr>
        <p:spPr>
          <a:xfrm>
            <a:off x="65090" y="1781175"/>
            <a:ext cx="2619374" cy="1938992"/>
          </a:xfrm>
          <a:prstGeom prst="rect">
            <a:avLst/>
          </a:prstGeom>
          <a:noFill/>
        </p:spPr>
        <p:txBody>
          <a:bodyPr wrap="square">
            <a:spAutoFit/>
          </a:bodyPr>
          <a:lstStyle/>
          <a:p>
            <a:pPr>
              <a:defRPr/>
            </a:pPr>
            <a:r>
              <a:rPr lang="en-GB" sz="2400" dirty="0">
                <a:solidFill>
                  <a:schemeClr val="bg1"/>
                </a:solidFill>
                <a:latin typeface="Calibri" pitchFamily="34" charset="0"/>
              </a:rPr>
              <a:t>What is the difference between Grey (0.3 wt.H</a:t>
            </a:r>
            <a:r>
              <a:rPr lang="en-GB" sz="2400" baseline="-25000" dirty="0">
                <a:solidFill>
                  <a:schemeClr val="bg1"/>
                </a:solidFill>
                <a:latin typeface="Calibri" pitchFamily="34" charset="0"/>
              </a:rPr>
              <a:t>2</a:t>
            </a:r>
            <a:r>
              <a:rPr lang="en-GB" sz="2400" dirty="0">
                <a:solidFill>
                  <a:schemeClr val="bg1"/>
                </a:solidFill>
                <a:latin typeface="Calibri" pitchFamily="34" charset="0"/>
              </a:rPr>
              <a:t>O) and Cyan (wet) solidi?</a:t>
            </a:r>
          </a:p>
        </p:txBody>
      </p:sp>
      <p:sp>
        <p:nvSpPr>
          <p:cNvPr id="83" name="CasellaDiTesto 82"/>
          <p:cNvSpPr txBox="1"/>
          <p:nvPr/>
        </p:nvSpPr>
        <p:spPr>
          <a:xfrm>
            <a:off x="3703899" y="0"/>
            <a:ext cx="5440101" cy="523220"/>
          </a:xfrm>
          <a:prstGeom prst="rect">
            <a:avLst/>
          </a:prstGeom>
          <a:noFill/>
        </p:spPr>
        <p:txBody>
          <a:bodyPr wrap="square">
            <a:spAutoFit/>
          </a:bodyPr>
          <a:lstStyle/>
          <a:p>
            <a:pPr algn="r">
              <a:defRPr/>
            </a:pPr>
            <a:r>
              <a:rPr lang="en-GB" sz="2800" dirty="0">
                <a:solidFill>
                  <a:schemeClr val="bg1"/>
                </a:solidFill>
                <a:latin typeface="Calibri" pitchFamily="34" charset="0"/>
              </a:rPr>
              <a:t>Come back to the mantle solidi</a:t>
            </a:r>
          </a:p>
        </p:txBody>
      </p:sp>
      <p:sp>
        <p:nvSpPr>
          <p:cNvPr id="85" name="CasellaDiTesto 84"/>
          <p:cNvSpPr txBox="1"/>
          <p:nvPr/>
        </p:nvSpPr>
        <p:spPr>
          <a:xfrm>
            <a:off x="374650" y="6316663"/>
            <a:ext cx="2239963" cy="523220"/>
          </a:xfrm>
          <a:prstGeom prst="rect">
            <a:avLst/>
          </a:prstGeom>
          <a:noFill/>
        </p:spPr>
        <p:txBody>
          <a:bodyPr>
            <a:spAutoFit/>
          </a:bodyPr>
          <a:lstStyle/>
          <a:p>
            <a:pPr>
              <a:defRPr/>
            </a:pPr>
            <a:r>
              <a:rPr lang="en-GB" sz="1400" dirty="0" err="1">
                <a:solidFill>
                  <a:schemeClr val="bg1"/>
                </a:solidFill>
                <a:latin typeface="Calibri" pitchFamily="34" charset="0"/>
              </a:rPr>
              <a:t>Litasov</a:t>
            </a:r>
            <a:r>
              <a:rPr lang="en-GB" sz="1400" dirty="0">
                <a:solidFill>
                  <a:schemeClr val="bg1"/>
                </a:solidFill>
                <a:latin typeface="Calibri" pitchFamily="34" charset="0"/>
              </a:rPr>
              <a:t>, 2011 (Russ. Geol. </a:t>
            </a:r>
            <a:r>
              <a:rPr lang="en-GB" sz="1400" dirty="0" err="1">
                <a:solidFill>
                  <a:schemeClr val="bg1"/>
                </a:solidFill>
                <a:latin typeface="Calibri" pitchFamily="34" charset="0"/>
              </a:rPr>
              <a:t>Geophys</a:t>
            </a:r>
            <a:r>
              <a:rPr lang="en-GB" sz="1400" dirty="0">
                <a:solidFill>
                  <a:schemeClr val="bg1"/>
                </a:solidFill>
                <a:latin typeface="Calibri" pitchFamily="34" charset="0"/>
              </a:rPr>
              <a:t>., 52, 475-492)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5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8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uppo 73"/>
          <p:cNvGrpSpPr>
            <a:grpSpLocks/>
          </p:cNvGrpSpPr>
          <p:nvPr/>
        </p:nvGrpSpPr>
        <p:grpSpPr bwMode="auto">
          <a:xfrm>
            <a:off x="2543217" y="1076325"/>
            <a:ext cx="6651583" cy="5468938"/>
            <a:chOff x="2543073" y="1096672"/>
            <a:chExt cx="6651583" cy="5468937"/>
          </a:xfrm>
        </p:grpSpPr>
        <p:grpSp>
          <p:nvGrpSpPr>
            <p:cNvPr id="86" name="Gruppo 133"/>
            <p:cNvGrpSpPr>
              <a:grpSpLocks/>
            </p:cNvGrpSpPr>
            <p:nvPr/>
          </p:nvGrpSpPr>
          <p:grpSpPr bwMode="auto">
            <a:xfrm>
              <a:off x="2543073" y="1096672"/>
              <a:ext cx="6582964" cy="5468937"/>
              <a:chOff x="2284378" y="1091747"/>
              <a:chExt cx="6581776" cy="5469038"/>
            </a:xfrm>
          </p:grpSpPr>
          <p:sp>
            <p:nvSpPr>
              <p:cNvPr id="111" name="Rettangolo 4"/>
              <p:cNvSpPr>
                <a:spLocks noChangeArrowheads="1"/>
              </p:cNvSpPr>
              <p:nvPr/>
            </p:nvSpPr>
            <p:spPr bwMode="auto">
              <a:xfrm>
                <a:off x="2336714" y="1091747"/>
                <a:ext cx="6505988" cy="5469038"/>
              </a:xfrm>
              <a:prstGeom prst="rect">
                <a:avLst/>
              </a:prstGeom>
              <a:solidFill>
                <a:schemeClr val="bg1"/>
              </a:solidFill>
              <a:ln w="9525" algn="ctr">
                <a:solidFill>
                  <a:schemeClr val="tx1"/>
                </a:solidFill>
                <a:round/>
                <a:headEnd/>
                <a:tailEnd/>
              </a:ln>
            </p:spPr>
            <p:txBody>
              <a:bodyPr anchor="ctr"/>
              <a:lstStyle/>
              <a:p>
                <a:pPr algn="ctr"/>
                <a:endParaRPr lang="en-GB">
                  <a:latin typeface="Calibri" pitchFamily="34" charset="0"/>
                </a:endParaRPr>
              </a:p>
            </p:txBody>
          </p:sp>
          <p:sp>
            <p:nvSpPr>
              <p:cNvPr id="112" name="Rettangolo 5"/>
              <p:cNvSpPr>
                <a:spLocks noChangeArrowheads="1"/>
              </p:cNvSpPr>
              <p:nvPr/>
            </p:nvSpPr>
            <p:spPr bwMode="auto">
              <a:xfrm>
                <a:off x="2885889" y="1806135"/>
                <a:ext cx="5836184" cy="4632411"/>
              </a:xfrm>
              <a:prstGeom prst="rect">
                <a:avLst/>
              </a:prstGeom>
              <a:noFill/>
              <a:ln w="28575" algn="ctr">
                <a:solidFill>
                  <a:schemeClr val="tx1"/>
                </a:solidFill>
                <a:round/>
                <a:headEnd/>
                <a:tailEnd/>
              </a:ln>
            </p:spPr>
            <p:txBody>
              <a:bodyPr anchor="ctr"/>
              <a:lstStyle/>
              <a:p>
                <a:pPr algn="ctr"/>
                <a:endParaRPr lang="en-GB">
                  <a:latin typeface="Calibri" pitchFamily="34" charset="0"/>
                </a:endParaRPr>
              </a:p>
            </p:txBody>
          </p:sp>
          <p:sp>
            <p:nvSpPr>
              <p:cNvPr id="113" name="CasellaDiTesto 6"/>
              <p:cNvSpPr txBox="1">
                <a:spLocks noChangeArrowheads="1"/>
              </p:cNvSpPr>
              <p:nvPr/>
            </p:nvSpPr>
            <p:spPr bwMode="auto">
              <a:xfrm>
                <a:off x="2620795" y="2607837"/>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1</a:t>
                </a:r>
              </a:p>
            </p:txBody>
          </p:sp>
          <p:sp>
            <p:nvSpPr>
              <p:cNvPr id="114" name="CasellaDiTesto 68"/>
              <p:cNvSpPr txBox="1">
                <a:spLocks noChangeArrowheads="1"/>
              </p:cNvSpPr>
              <p:nvPr/>
            </p:nvSpPr>
            <p:spPr bwMode="auto">
              <a:xfrm>
                <a:off x="4253916" y="1134580"/>
                <a:ext cx="2312524" cy="461673"/>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Temperature (°C)</a:t>
                </a:r>
              </a:p>
            </p:txBody>
          </p:sp>
          <p:sp>
            <p:nvSpPr>
              <p:cNvPr id="116"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Pressure (GPa)</a:t>
                </a:r>
              </a:p>
            </p:txBody>
          </p:sp>
          <p:sp>
            <p:nvSpPr>
              <p:cNvPr id="117" name="CasellaDiTesto 9"/>
              <p:cNvSpPr txBox="1">
                <a:spLocks noChangeArrowheads="1"/>
              </p:cNvSpPr>
              <p:nvPr/>
            </p:nvSpPr>
            <p:spPr bwMode="auto">
              <a:xfrm>
                <a:off x="2639047" y="352225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2</a:t>
                </a:r>
              </a:p>
            </p:txBody>
          </p:sp>
          <p:sp>
            <p:nvSpPr>
              <p:cNvPr id="118" name="CasellaDiTesto 10"/>
              <p:cNvSpPr txBox="1">
                <a:spLocks noChangeArrowheads="1"/>
              </p:cNvSpPr>
              <p:nvPr/>
            </p:nvSpPr>
            <p:spPr bwMode="auto">
              <a:xfrm>
                <a:off x="2639047" y="4519222"/>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3</a:t>
                </a:r>
              </a:p>
            </p:txBody>
          </p:sp>
          <p:sp>
            <p:nvSpPr>
              <p:cNvPr id="119" name="CasellaDiTesto 12"/>
              <p:cNvSpPr txBox="1">
                <a:spLocks noChangeArrowheads="1"/>
              </p:cNvSpPr>
              <p:nvPr/>
            </p:nvSpPr>
            <p:spPr bwMode="auto">
              <a:xfrm>
                <a:off x="2639047" y="551460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4</a:t>
                </a:r>
              </a:p>
            </p:txBody>
          </p:sp>
          <p:sp>
            <p:nvSpPr>
              <p:cNvPr id="120" name="CasellaDiTesto 13"/>
              <p:cNvSpPr txBox="1">
                <a:spLocks noChangeArrowheads="1"/>
              </p:cNvSpPr>
              <p:nvPr/>
            </p:nvSpPr>
            <p:spPr bwMode="auto">
              <a:xfrm>
                <a:off x="386714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1000</a:t>
                </a:r>
              </a:p>
            </p:txBody>
          </p:sp>
          <p:sp>
            <p:nvSpPr>
              <p:cNvPr id="121" name="CasellaDiTesto 14"/>
              <p:cNvSpPr txBox="1">
                <a:spLocks noChangeArrowheads="1"/>
              </p:cNvSpPr>
              <p:nvPr/>
            </p:nvSpPr>
            <p:spPr bwMode="auto">
              <a:xfrm>
                <a:off x="4449295" y="1480691"/>
                <a:ext cx="563460" cy="307981"/>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1100</a:t>
                </a:r>
              </a:p>
            </p:txBody>
          </p:sp>
          <p:sp>
            <p:nvSpPr>
              <p:cNvPr id="122" name="CasellaDiTesto 15"/>
              <p:cNvSpPr txBox="1">
                <a:spLocks noChangeArrowheads="1"/>
              </p:cNvSpPr>
              <p:nvPr/>
            </p:nvSpPr>
            <p:spPr bwMode="auto">
              <a:xfrm>
                <a:off x="513135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1200</a:t>
                </a:r>
              </a:p>
            </p:txBody>
          </p:sp>
          <p:sp>
            <p:nvSpPr>
              <p:cNvPr id="123" name="CasellaDiTesto 16"/>
              <p:cNvSpPr txBox="1">
                <a:spLocks noChangeArrowheads="1"/>
              </p:cNvSpPr>
              <p:nvPr/>
            </p:nvSpPr>
            <p:spPr bwMode="auto">
              <a:xfrm>
                <a:off x="579243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1300</a:t>
                </a:r>
              </a:p>
            </p:txBody>
          </p:sp>
          <p:sp>
            <p:nvSpPr>
              <p:cNvPr id="127" name="CasellaDiTesto 17"/>
              <p:cNvSpPr txBox="1">
                <a:spLocks noChangeArrowheads="1"/>
              </p:cNvSpPr>
              <p:nvPr/>
            </p:nvSpPr>
            <p:spPr bwMode="auto">
              <a:xfrm>
                <a:off x="644160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1400</a:t>
                </a:r>
              </a:p>
            </p:txBody>
          </p:sp>
          <p:sp>
            <p:nvSpPr>
              <p:cNvPr id="128" name="CasellaDiTesto 18"/>
              <p:cNvSpPr txBox="1">
                <a:spLocks noChangeArrowheads="1"/>
              </p:cNvSpPr>
              <p:nvPr/>
            </p:nvSpPr>
            <p:spPr bwMode="auto">
              <a:xfrm>
                <a:off x="7101884"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1500</a:t>
                </a:r>
              </a:p>
            </p:txBody>
          </p:sp>
          <p:sp>
            <p:nvSpPr>
              <p:cNvPr id="129" name="CasellaDiTesto 19"/>
              <p:cNvSpPr txBox="1">
                <a:spLocks noChangeArrowheads="1"/>
              </p:cNvSpPr>
              <p:nvPr/>
            </p:nvSpPr>
            <p:spPr bwMode="auto">
              <a:xfrm>
                <a:off x="778279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1600</a:t>
                </a:r>
              </a:p>
            </p:txBody>
          </p:sp>
          <p:sp>
            <p:nvSpPr>
              <p:cNvPr id="130" name="CasellaDiTesto 20"/>
              <p:cNvSpPr txBox="1">
                <a:spLocks noChangeArrowheads="1"/>
              </p:cNvSpPr>
              <p:nvPr/>
            </p:nvSpPr>
            <p:spPr bwMode="auto">
              <a:xfrm>
                <a:off x="8316102"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1700</a:t>
                </a:r>
              </a:p>
            </p:txBody>
          </p:sp>
          <p:cxnSp>
            <p:nvCxnSpPr>
              <p:cNvPr id="131"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132"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133"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134"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135"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138"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139"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140"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141"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143"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144"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145"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148"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149"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151"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152"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153"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154"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155"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156"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157"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158"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159"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160"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161"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162"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163"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64" name="CasellaDiTesto 48"/>
              <p:cNvSpPr txBox="1">
                <a:spLocks noChangeArrowheads="1"/>
              </p:cNvSpPr>
              <p:nvPr/>
            </p:nvSpPr>
            <p:spPr bwMode="auto">
              <a:xfrm>
                <a:off x="3281904"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900</a:t>
                </a:r>
              </a:p>
            </p:txBody>
          </p:sp>
          <p:sp>
            <p:nvSpPr>
              <p:cNvPr id="165" name="CasellaDiTesto 49"/>
              <p:cNvSpPr txBox="1">
                <a:spLocks noChangeArrowheads="1"/>
              </p:cNvSpPr>
              <p:nvPr/>
            </p:nvSpPr>
            <p:spPr bwMode="auto">
              <a:xfrm>
                <a:off x="2645431"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800</a:t>
                </a:r>
              </a:p>
            </p:txBody>
          </p:sp>
        </p:grpSp>
        <p:sp>
          <p:nvSpPr>
            <p:cNvPr id="87" name="Figura a mano libera 50"/>
            <p:cNvSpPr>
              <a:spLocks noChangeArrowheads="1"/>
            </p:cNvSpPr>
            <p:nvPr/>
          </p:nvSpPr>
          <p:spPr bwMode="auto">
            <a:xfrm>
              <a:off x="5575156" y="1882484"/>
              <a:ext cx="3208337" cy="4275138"/>
            </a:xfrm>
            <a:custGeom>
              <a:avLst/>
              <a:gdLst>
                <a:gd name="T0" fmla="*/ 0 w 3208020"/>
                <a:gd name="T1" fmla="*/ 0 h 4274820"/>
                <a:gd name="T2" fmla="*/ 541182 w 3208020"/>
                <a:gd name="T3" fmla="*/ 487788 h 4274820"/>
                <a:gd name="T4" fmla="*/ 800337 w 3208020"/>
                <a:gd name="T5" fmla="*/ 1013685 h 4274820"/>
                <a:gd name="T6" fmla="*/ 807960 w 3208020"/>
                <a:gd name="T7" fmla="*/ 1021308 h 4274820"/>
                <a:gd name="T8" fmla="*/ 3208969 w 3208020"/>
                <a:gd name="T9" fmla="*/ 4275770 h 4274820"/>
                <a:gd name="T10" fmla="*/ 0 60000 65536"/>
                <a:gd name="T11" fmla="*/ 0 60000 65536"/>
                <a:gd name="T12" fmla="*/ 0 60000 65536"/>
                <a:gd name="T13" fmla="*/ 0 60000 65536"/>
                <a:gd name="T14" fmla="*/ 0 60000 65536"/>
                <a:gd name="T15" fmla="*/ 0 w 3208020"/>
                <a:gd name="T16" fmla="*/ 0 h 4274820"/>
                <a:gd name="T17" fmla="*/ 3208020 w 3208020"/>
                <a:gd name="T18" fmla="*/ 4274820 h 4274820"/>
              </a:gdLst>
              <a:ahLst/>
              <a:cxnLst>
                <a:cxn ang="T10">
                  <a:pos x="T0" y="T1"/>
                </a:cxn>
                <a:cxn ang="T11">
                  <a:pos x="T2" y="T3"/>
                </a:cxn>
                <a:cxn ang="T12">
                  <a:pos x="T4" y="T5"/>
                </a:cxn>
                <a:cxn ang="T13">
                  <a:pos x="T6" y="T7"/>
                </a:cxn>
                <a:cxn ang="T14">
                  <a:pos x="T8" y="T9"/>
                </a:cxn>
              </a:cxnLst>
              <a:rect l="T15" t="T16" r="T17" b="T18"/>
              <a:pathLst>
                <a:path w="3208020" h="4274820">
                  <a:moveTo>
                    <a:pt x="0" y="0"/>
                  </a:moveTo>
                  <a:cubicBezTo>
                    <a:pt x="203835" y="159385"/>
                    <a:pt x="407670" y="318770"/>
                    <a:pt x="541020" y="487680"/>
                  </a:cubicBezTo>
                  <a:cubicBezTo>
                    <a:pt x="674370" y="656590"/>
                    <a:pt x="755650" y="924560"/>
                    <a:pt x="800100" y="1013460"/>
                  </a:cubicBezTo>
                  <a:cubicBezTo>
                    <a:pt x="844550" y="1102360"/>
                    <a:pt x="807720" y="1021080"/>
                    <a:pt x="807720" y="1021080"/>
                  </a:cubicBezTo>
                  <a:lnTo>
                    <a:pt x="3208020" y="4274820"/>
                  </a:lnTo>
                </a:path>
              </a:pathLst>
            </a:custGeom>
            <a:noFill/>
            <a:ln w="38100" algn="ctr">
              <a:solidFill>
                <a:srgbClr val="FF0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88" name="Figura a mano libera 51"/>
            <p:cNvSpPr>
              <a:spLocks noChangeArrowheads="1"/>
            </p:cNvSpPr>
            <p:nvPr/>
          </p:nvSpPr>
          <p:spPr bwMode="auto">
            <a:xfrm>
              <a:off x="5484668" y="2065047"/>
              <a:ext cx="3032125" cy="4030662"/>
            </a:xfrm>
            <a:custGeom>
              <a:avLst/>
              <a:gdLst>
                <a:gd name="T0" fmla="*/ 0 w 3032760"/>
                <a:gd name="T1" fmla="*/ 0 h 4030980"/>
                <a:gd name="T2" fmla="*/ 601602 w 3032760"/>
                <a:gd name="T3" fmla="*/ 518037 h 4030980"/>
                <a:gd name="T4" fmla="*/ 791982 w 3032760"/>
                <a:gd name="T5" fmla="*/ 944655 h 4030980"/>
                <a:gd name="T6" fmla="*/ 791982 w 3032760"/>
                <a:gd name="T7" fmla="*/ 944655 h 4030980"/>
                <a:gd name="T8" fmla="*/ 3030853 w 3032760"/>
                <a:gd name="T9" fmla="*/ 4030026 h 4030980"/>
                <a:gd name="T10" fmla="*/ 0 60000 65536"/>
                <a:gd name="T11" fmla="*/ 0 60000 65536"/>
                <a:gd name="T12" fmla="*/ 0 60000 65536"/>
                <a:gd name="T13" fmla="*/ 0 60000 65536"/>
                <a:gd name="T14" fmla="*/ 0 60000 65536"/>
                <a:gd name="T15" fmla="*/ 0 w 3032760"/>
                <a:gd name="T16" fmla="*/ 0 h 4030980"/>
                <a:gd name="T17" fmla="*/ 3032760 w 3032760"/>
                <a:gd name="T18" fmla="*/ 4030980 h 4030980"/>
              </a:gdLst>
              <a:ahLst/>
              <a:cxnLst>
                <a:cxn ang="T10">
                  <a:pos x="T0" y="T1"/>
                </a:cxn>
                <a:cxn ang="T11">
                  <a:pos x="T2" y="T3"/>
                </a:cxn>
                <a:cxn ang="T12">
                  <a:pos x="T4" y="T5"/>
                </a:cxn>
                <a:cxn ang="T13">
                  <a:pos x="T6" y="T7"/>
                </a:cxn>
                <a:cxn ang="T14">
                  <a:pos x="T8" y="T9"/>
                </a:cxn>
              </a:cxnLst>
              <a:rect l="T15" t="T16" r="T17" b="T18"/>
              <a:pathLst>
                <a:path w="3032760" h="4030980">
                  <a:moveTo>
                    <a:pt x="0" y="0"/>
                  </a:moveTo>
                  <a:cubicBezTo>
                    <a:pt x="234950" y="180340"/>
                    <a:pt x="469900" y="360680"/>
                    <a:pt x="601980" y="518160"/>
                  </a:cubicBezTo>
                  <a:cubicBezTo>
                    <a:pt x="734060" y="675640"/>
                    <a:pt x="792480" y="944880"/>
                    <a:pt x="792480" y="944880"/>
                  </a:cubicBezTo>
                  <a:lnTo>
                    <a:pt x="3032760" y="4030980"/>
                  </a:lnTo>
                </a:path>
              </a:pathLst>
            </a:custGeom>
            <a:noFill/>
            <a:ln w="38100" algn="ctr">
              <a:solidFill>
                <a:srgbClr val="0070C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89" name="Figura a mano libera 52"/>
            <p:cNvSpPr>
              <a:spLocks noChangeArrowheads="1"/>
            </p:cNvSpPr>
            <p:nvPr/>
          </p:nvSpPr>
          <p:spPr bwMode="auto">
            <a:xfrm>
              <a:off x="5003656" y="1988847"/>
              <a:ext cx="3276600" cy="4106862"/>
            </a:xfrm>
            <a:custGeom>
              <a:avLst/>
              <a:gdLst>
                <a:gd name="T0" fmla="*/ 0 w 3276600"/>
                <a:gd name="T1" fmla="*/ 0 h 4107180"/>
                <a:gd name="T2" fmla="*/ 723900 w 3276600"/>
                <a:gd name="T3" fmla="*/ 632313 h 4107180"/>
                <a:gd name="T4" fmla="*/ 1082040 w 3276600"/>
                <a:gd name="T5" fmla="*/ 1196064 h 4107180"/>
                <a:gd name="T6" fmla="*/ 1082040 w 3276600"/>
                <a:gd name="T7" fmla="*/ 1196064 h 4107180"/>
                <a:gd name="T8" fmla="*/ 3276600 w 3276600"/>
                <a:gd name="T9" fmla="*/ 4106226 h 4107180"/>
                <a:gd name="T10" fmla="*/ 0 60000 65536"/>
                <a:gd name="T11" fmla="*/ 0 60000 65536"/>
                <a:gd name="T12" fmla="*/ 0 60000 65536"/>
                <a:gd name="T13" fmla="*/ 0 60000 65536"/>
                <a:gd name="T14" fmla="*/ 0 60000 65536"/>
                <a:gd name="T15" fmla="*/ 0 w 3276600"/>
                <a:gd name="T16" fmla="*/ 0 h 4107180"/>
                <a:gd name="T17" fmla="*/ 3276600 w 3276600"/>
                <a:gd name="T18" fmla="*/ 4107180 h 4107180"/>
              </a:gdLst>
              <a:ahLst/>
              <a:cxnLst>
                <a:cxn ang="T10">
                  <a:pos x="T0" y="T1"/>
                </a:cxn>
                <a:cxn ang="T11">
                  <a:pos x="T2" y="T3"/>
                </a:cxn>
                <a:cxn ang="T12">
                  <a:pos x="T4" y="T5"/>
                </a:cxn>
                <a:cxn ang="T13">
                  <a:pos x="T6" y="T7"/>
                </a:cxn>
                <a:cxn ang="T14">
                  <a:pos x="T8" y="T9"/>
                </a:cxn>
              </a:cxnLst>
              <a:rect l="T15" t="T16" r="T17" b="T18"/>
              <a:pathLst>
                <a:path w="3276600" h="4107180">
                  <a:moveTo>
                    <a:pt x="0" y="0"/>
                  </a:moveTo>
                  <a:cubicBezTo>
                    <a:pt x="271780" y="216535"/>
                    <a:pt x="543560" y="433070"/>
                    <a:pt x="723900" y="632460"/>
                  </a:cubicBezTo>
                  <a:cubicBezTo>
                    <a:pt x="904240" y="831850"/>
                    <a:pt x="1082040" y="1196340"/>
                    <a:pt x="1082040" y="1196340"/>
                  </a:cubicBezTo>
                  <a:lnTo>
                    <a:pt x="3276600" y="4107180"/>
                  </a:lnTo>
                </a:path>
              </a:pathLst>
            </a:custGeom>
            <a:noFill/>
            <a:ln w="38100" algn="ctr">
              <a:solidFill>
                <a:srgbClr val="008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90" name="CasellaDiTesto 53"/>
            <p:cNvSpPr txBox="1">
              <a:spLocks noChangeArrowheads="1"/>
            </p:cNvSpPr>
            <p:nvPr/>
          </p:nvSpPr>
          <p:spPr bwMode="auto">
            <a:xfrm>
              <a:off x="6219681" y="2312697"/>
              <a:ext cx="2535237" cy="368300"/>
            </a:xfrm>
            <a:prstGeom prst="rect">
              <a:avLst/>
            </a:prstGeom>
            <a:noFill/>
            <a:ln w="9525">
              <a:noFill/>
              <a:miter lim="800000"/>
              <a:headEnd/>
              <a:tailEnd/>
            </a:ln>
          </p:spPr>
          <p:txBody>
            <a:bodyPr>
              <a:spAutoFit/>
            </a:bodyPr>
            <a:lstStyle/>
            <a:p>
              <a:pPr algn="ctr"/>
              <a:r>
                <a:rPr lang="en-GB" b="1" dirty="0">
                  <a:solidFill>
                    <a:srgbClr val="0070C0"/>
                  </a:solidFill>
                  <a:effectLst/>
                  <a:latin typeface="Calibri" pitchFamily="34" charset="0"/>
                </a:rPr>
                <a:t>DRY MORB Pyrolite</a:t>
              </a:r>
            </a:p>
          </p:txBody>
        </p:sp>
        <p:sp>
          <p:nvSpPr>
            <p:cNvPr id="91" name="CasellaDiTesto 54"/>
            <p:cNvSpPr txBox="1">
              <a:spLocks noChangeArrowheads="1"/>
            </p:cNvSpPr>
            <p:nvPr/>
          </p:nvSpPr>
          <p:spPr bwMode="auto">
            <a:xfrm>
              <a:off x="5911706" y="1930109"/>
              <a:ext cx="2738437" cy="368300"/>
            </a:xfrm>
            <a:prstGeom prst="rect">
              <a:avLst/>
            </a:prstGeom>
            <a:noFill/>
            <a:ln w="9525">
              <a:noFill/>
              <a:miter lim="800000"/>
              <a:headEnd/>
              <a:tailEnd/>
            </a:ln>
          </p:spPr>
          <p:txBody>
            <a:bodyPr>
              <a:spAutoFit/>
            </a:bodyPr>
            <a:lstStyle/>
            <a:p>
              <a:pPr algn="ctr"/>
              <a:r>
                <a:rPr lang="en-GB" b="1" dirty="0">
                  <a:solidFill>
                    <a:srgbClr val="FF0000"/>
                  </a:solidFill>
                  <a:effectLst/>
                  <a:latin typeface="Calibri" pitchFamily="34" charset="0"/>
                </a:rPr>
                <a:t>DRY Tinaquillo Pyrolite</a:t>
              </a:r>
            </a:p>
          </p:txBody>
        </p:sp>
        <p:sp>
          <p:nvSpPr>
            <p:cNvPr id="92" name="CasellaDiTesto 55"/>
            <p:cNvSpPr txBox="1">
              <a:spLocks noChangeArrowheads="1"/>
            </p:cNvSpPr>
            <p:nvPr/>
          </p:nvSpPr>
          <p:spPr bwMode="auto">
            <a:xfrm>
              <a:off x="7751618" y="4314534"/>
              <a:ext cx="1443038" cy="923925"/>
            </a:xfrm>
            <a:prstGeom prst="rect">
              <a:avLst/>
            </a:prstGeom>
            <a:noFill/>
            <a:ln w="9525">
              <a:noFill/>
              <a:miter lim="800000"/>
              <a:headEnd/>
              <a:tailEnd/>
            </a:ln>
          </p:spPr>
          <p:txBody>
            <a:bodyPr>
              <a:spAutoFit/>
            </a:bodyPr>
            <a:lstStyle/>
            <a:p>
              <a:pPr algn="ctr"/>
              <a:r>
                <a:rPr lang="en-GB" b="1" dirty="0">
                  <a:solidFill>
                    <a:srgbClr val="008000"/>
                  </a:solidFill>
                  <a:latin typeface="Calibri" pitchFamily="34" charset="0"/>
                </a:rPr>
                <a:t>DRY Hawaiian Pyrolite</a:t>
              </a:r>
            </a:p>
          </p:txBody>
        </p:sp>
        <p:sp>
          <p:nvSpPr>
            <p:cNvPr id="93" name="Figura a mano libera 56"/>
            <p:cNvSpPr>
              <a:spLocks noChangeArrowheads="1"/>
            </p:cNvSpPr>
            <p:nvPr/>
          </p:nvSpPr>
          <p:spPr bwMode="auto">
            <a:xfrm>
              <a:off x="4557568" y="1987259"/>
              <a:ext cx="1312863" cy="3606800"/>
            </a:xfrm>
            <a:custGeom>
              <a:avLst/>
              <a:gdLst>
                <a:gd name="T0" fmla="*/ 303990 w 1314027"/>
                <a:gd name="T1" fmla="*/ 0 h 3606800"/>
                <a:gd name="T2" fmla="*/ 1023435 w 1314027"/>
                <a:gd name="T3" fmla="*/ 995680 h 3606800"/>
                <a:gd name="T4" fmla="*/ 1266628 w 1314027"/>
                <a:gd name="T5" fmla="*/ 1483360 h 3606800"/>
                <a:gd name="T6" fmla="*/ 1226096 w 1314027"/>
                <a:gd name="T7" fmla="*/ 1615440 h 3606800"/>
                <a:gd name="T8" fmla="*/ 759977 w 1314027"/>
                <a:gd name="T9" fmla="*/ 1615440 h 3606800"/>
                <a:gd name="T10" fmla="*/ 283724 w 1314027"/>
                <a:gd name="T11" fmla="*/ 1717040 h 3606800"/>
                <a:gd name="T12" fmla="*/ 60798 w 1314027"/>
                <a:gd name="T13" fmla="*/ 2062480 h 3606800"/>
                <a:gd name="T14" fmla="*/ 30399 w 1314027"/>
                <a:gd name="T15" fmla="*/ 2590800 h 3606800"/>
                <a:gd name="T16" fmla="*/ 243192 w 1314027"/>
                <a:gd name="T17" fmla="*/ 2987040 h 3606800"/>
                <a:gd name="T18" fmla="*/ 709312 w 1314027"/>
                <a:gd name="T19" fmla="*/ 3606800 h 360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4027"/>
                <a:gd name="T31" fmla="*/ 0 h 3606800"/>
                <a:gd name="T32" fmla="*/ 1314027 w 1314027"/>
                <a:gd name="T33" fmla="*/ 3606800 h 3606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38100" algn="ctr">
              <a:solidFill>
                <a:srgbClr val="000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sp>
          <p:nvSpPr>
            <p:cNvPr id="94" name="Figura a mano libera 93"/>
            <p:cNvSpPr/>
            <p:nvPr/>
          </p:nvSpPr>
          <p:spPr bwMode="auto">
            <a:xfrm>
              <a:off x="4455969" y="1845972"/>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38100" cap="flat" cmpd="sng" algn="ctr">
              <a:solidFill>
                <a:schemeClr val="bg2">
                  <a:lumMod val="75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lgn="ctr">
                <a:defRPr/>
              </a:pPr>
              <a:endParaRPr lang="en-GB">
                <a:latin typeface="Calibri" pitchFamily="34" charset="0"/>
              </a:endParaRPr>
            </a:p>
          </p:txBody>
        </p:sp>
        <p:sp>
          <p:nvSpPr>
            <p:cNvPr id="95" name="Figura a mano libera 94"/>
            <p:cNvSpPr/>
            <p:nvPr/>
          </p:nvSpPr>
          <p:spPr bwMode="auto">
            <a:xfrm>
              <a:off x="4228956" y="1855497"/>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38100" cap="flat" cmpd="sng" algn="ctr">
              <a:solidFill>
                <a:schemeClr val="accent1">
                  <a:lumMod val="50000"/>
                </a:schemeClr>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lgn="ctr">
                <a:defRPr/>
              </a:pPr>
              <a:endParaRPr lang="en-GB">
                <a:latin typeface="Calibri" pitchFamily="34" charset="0"/>
              </a:endParaRPr>
            </a:p>
          </p:txBody>
        </p:sp>
        <p:cxnSp>
          <p:nvCxnSpPr>
            <p:cNvPr id="96" name="Connettore 1 127"/>
            <p:cNvCxnSpPr>
              <a:cxnSpLocks noChangeShapeType="1"/>
            </p:cNvCxnSpPr>
            <p:nvPr/>
          </p:nvCxnSpPr>
          <p:spPr bwMode="auto">
            <a:xfrm>
              <a:off x="3419331" y="2749259"/>
              <a:ext cx="1300162" cy="1022350"/>
            </a:xfrm>
            <a:prstGeom prst="line">
              <a:avLst/>
            </a:prstGeom>
            <a:noFill/>
            <a:ln w="38100" algn="ctr">
              <a:solidFill>
                <a:schemeClr val="tx1"/>
              </a:solidFill>
              <a:prstDash val="dash"/>
              <a:round/>
              <a:headEnd/>
              <a:tailEnd/>
            </a:ln>
          </p:spPr>
        </p:cxnSp>
        <p:cxnSp>
          <p:nvCxnSpPr>
            <p:cNvPr id="97" name="Connettore 1 130"/>
            <p:cNvCxnSpPr>
              <a:cxnSpLocks noChangeShapeType="1"/>
            </p:cNvCxnSpPr>
            <p:nvPr/>
          </p:nvCxnSpPr>
          <p:spPr bwMode="auto">
            <a:xfrm rot="16200000" flipH="1">
              <a:off x="3231212" y="3842253"/>
              <a:ext cx="2055812" cy="2019300"/>
            </a:xfrm>
            <a:prstGeom prst="line">
              <a:avLst/>
            </a:prstGeom>
            <a:noFill/>
            <a:ln w="38100" algn="ctr">
              <a:solidFill>
                <a:schemeClr val="tx1"/>
              </a:solidFill>
              <a:prstDash val="dash"/>
              <a:round/>
              <a:headEnd/>
              <a:tailEnd/>
            </a:ln>
          </p:spPr>
        </p:cxnSp>
        <p:sp>
          <p:nvSpPr>
            <p:cNvPr id="98" name="CasellaDiTesto 134"/>
            <p:cNvSpPr txBox="1">
              <a:spLocks noChangeArrowheads="1"/>
            </p:cNvSpPr>
            <p:nvPr/>
          </p:nvSpPr>
          <p:spPr bwMode="auto">
            <a:xfrm>
              <a:off x="5355103" y="5841461"/>
              <a:ext cx="3603016" cy="369332"/>
            </a:xfrm>
            <a:prstGeom prst="rect">
              <a:avLst/>
            </a:prstGeom>
            <a:noFill/>
            <a:ln w="9525">
              <a:noFill/>
              <a:miter lim="800000"/>
              <a:headEnd/>
              <a:tailEnd/>
            </a:ln>
          </p:spPr>
          <p:txBody>
            <a:bodyPr>
              <a:spAutoFit/>
            </a:bodyPr>
            <a:lstStyle/>
            <a:p>
              <a:pPr algn="ctr"/>
              <a:r>
                <a:rPr lang="en-GB" b="1" dirty="0">
                  <a:solidFill>
                    <a:schemeClr val="tx1"/>
                  </a:solidFill>
                  <a:latin typeface="Calibri" pitchFamily="34" charset="0"/>
                </a:rPr>
                <a:t>CO</a:t>
              </a:r>
              <a:r>
                <a:rPr lang="en-GB" b="1" baseline="-25000" dirty="0">
                  <a:solidFill>
                    <a:schemeClr val="tx1"/>
                  </a:solidFill>
                  <a:latin typeface="Calibri" pitchFamily="34" charset="0"/>
                </a:rPr>
                <a:t>2</a:t>
              </a:r>
              <a:r>
                <a:rPr lang="en-GB" b="1" dirty="0">
                  <a:solidFill>
                    <a:schemeClr val="tx1"/>
                  </a:solidFill>
                  <a:latin typeface="Calibri" pitchFamily="34" charset="0"/>
                </a:rPr>
                <a:t> Hawaiian Pyrolite solidus</a:t>
              </a:r>
            </a:p>
          </p:txBody>
        </p:sp>
        <p:sp>
          <p:nvSpPr>
            <p:cNvPr id="99" name="CasellaDiTesto 98"/>
            <p:cNvSpPr txBox="1"/>
            <p:nvPr/>
          </p:nvSpPr>
          <p:spPr>
            <a:xfrm>
              <a:off x="5202094" y="4489159"/>
              <a:ext cx="2187575" cy="922337"/>
            </a:xfrm>
            <a:prstGeom prst="rect">
              <a:avLst/>
            </a:prstGeom>
            <a:noFill/>
          </p:spPr>
          <p:txBody>
            <a:bodyPr>
              <a:spAutoFit/>
            </a:bodyPr>
            <a:lstStyle/>
            <a:p>
              <a:pPr algn="ctr">
                <a:defRPr/>
              </a:pPr>
              <a:r>
                <a:rPr lang="en-GB" b="1" dirty="0">
                  <a:solidFill>
                    <a:schemeClr val="tx1">
                      <a:lumMod val="75000"/>
                      <a:lumOff val="25000"/>
                    </a:schemeClr>
                  </a:solidFill>
                  <a:latin typeface="Calibri" pitchFamily="34" charset="0"/>
                </a:rPr>
                <a:t>0.3 wt.% H</a:t>
              </a:r>
              <a:r>
                <a:rPr lang="en-GB" b="1" baseline="-25000" dirty="0">
                  <a:solidFill>
                    <a:schemeClr val="tx1">
                      <a:lumMod val="75000"/>
                      <a:lumOff val="25000"/>
                    </a:schemeClr>
                  </a:solidFill>
                  <a:latin typeface="Calibri" pitchFamily="34" charset="0"/>
                </a:rPr>
                <a:t>2</a:t>
              </a:r>
              <a:r>
                <a:rPr lang="en-GB" b="1" dirty="0">
                  <a:solidFill>
                    <a:schemeClr val="tx1">
                      <a:lumMod val="75000"/>
                      <a:lumOff val="25000"/>
                    </a:schemeClr>
                  </a:solidFill>
                  <a:latin typeface="Calibri" pitchFamily="34" charset="0"/>
                </a:rPr>
                <a:t>O Hawaiian Pyrolite solidus</a:t>
              </a:r>
            </a:p>
          </p:txBody>
        </p:sp>
        <p:sp>
          <p:nvSpPr>
            <p:cNvPr id="100" name="CasellaDiTesto 99"/>
            <p:cNvSpPr txBox="1"/>
            <p:nvPr/>
          </p:nvSpPr>
          <p:spPr>
            <a:xfrm>
              <a:off x="3098656" y="6081421"/>
              <a:ext cx="5795963" cy="369888"/>
            </a:xfrm>
            <a:prstGeom prst="rect">
              <a:avLst/>
            </a:prstGeom>
            <a:noFill/>
          </p:spPr>
          <p:txBody>
            <a:bodyPr>
              <a:spAutoFit/>
            </a:bodyPr>
            <a:lstStyle/>
            <a:p>
              <a:pPr algn="ctr">
                <a:defRPr/>
              </a:pPr>
              <a:r>
                <a:rPr lang="en-GB" b="1" dirty="0">
                  <a:solidFill>
                    <a:schemeClr val="accent5">
                      <a:lumMod val="50000"/>
                    </a:schemeClr>
                  </a:solidFill>
                  <a:latin typeface="Calibri" pitchFamily="34" charset="0"/>
                </a:rPr>
                <a:t>“Wet” (H</a:t>
              </a:r>
              <a:r>
                <a:rPr lang="en-GB" b="1" baseline="-25000" dirty="0">
                  <a:solidFill>
                    <a:schemeClr val="accent5">
                      <a:lumMod val="50000"/>
                    </a:schemeClr>
                  </a:solidFill>
                  <a:latin typeface="Calibri" pitchFamily="34" charset="0"/>
                </a:rPr>
                <a:t>2</a:t>
              </a:r>
              <a:r>
                <a:rPr lang="en-GB" b="1" dirty="0">
                  <a:solidFill>
                    <a:schemeClr val="accent5">
                      <a:lumMod val="50000"/>
                    </a:schemeClr>
                  </a:solidFill>
                  <a:latin typeface="Calibri" pitchFamily="34" charset="0"/>
                </a:rPr>
                <a:t>O-saturated) Hawaiian Pyrolite solidus</a:t>
              </a:r>
            </a:p>
          </p:txBody>
        </p:sp>
        <p:sp>
          <p:nvSpPr>
            <p:cNvPr id="101" name="CasellaDiTesto 137"/>
            <p:cNvSpPr txBox="1">
              <a:spLocks noChangeArrowheads="1"/>
            </p:cNvSpPr>
            <p:nvPr/>
          </p:nvSpPr>
          <p:spPr bwMode="auto">
            <a:xfrm rot="2279671">
              <a:off x="3438381" y="2960397"/>
              <a:ext cx="1612900"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Fo+Di+CO</a:t>
              </a:r>
              <a:r>
                <a:rPr lang="en-GB" b="1" baseline="-25000">
                  <a:solidFill>
                    <a:schemeClr val="tx1"/>
                  </a:solidFill>
                  <a:latin typeface="Calibri" pitchFamily="34" charset="0"/>
                </a:rPr>
                <a:t>2</a:t>
              </a:r>
            </a:p>
          </p:txBody>
        </p:sp>
        <p:sp>
          <p:nvSpPr>
            <p:cNvPr id="102" name="CasellaDiTesto 138"/>
            <p:cNvSpPr txBox="1">
              <a:spLocks noChangeArrowheads="1"/>
            </p:cNvSpPr>
            <p:nvPr/>
          </p:nvSpPr>
          <p:spPr bwMode="auto">
            <a:xfrm rot="2279671">
              <a:off x="3438381" y="3457284"/>
              <a:ext cx="1612900" cy="369888"/>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103" name="CasellaDiTesto 139"/>
            <p:cNvSpPr txBox="1">
              <a:spLocks noChangeArrowheads="1"/>
            </p:cNvSpPr>
            <p:nvPr/>
          </p:nvSpPr>
          <p:spPr bwMode="auto">
            <a:xfrm rot="2623619">
              <a:off x="3397106" y="4055772"/>
              <a:ext cx="960437"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104" name="CasellaDiTesto 140"/>
            <p:cNvSpPr txBox="1">
              <a:spLocks noChangeArrowheads="1"/>
            </p:cNvSpPr>
            <p:nvPr/>
          </p:nvSpPr>
          <p:spPr bwMode="auto">
            <a:xfrm rot="2623619">
              <a:off x="3233593" y="4446297"/>
              <a:ext cx="1077913" cy="369887"/>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Di+Mgs</a:t>
              </a:r>
              <a:endParaRPr lang="en-GB" b="1" baseline="-25000">
                <a:solidFill>
                  <a:schemeClr val="tx1"/>
                </a:solidFill>
                <a:latin typeface="Calibri" pitchFamily="34" charset="0"/>
              </a:endParaRPr>
            </a:p>
          </p:txBody>
        </p:sp>
        <p:sp>
          <p:nvSpPr>
            <p:cNvPr id="105" name="CasellaDiTesto 142"/>
            <p:cNvSpPr txBox="1">
              <a:spLocks noChangeArrowheads="1"/>
            </p:cNvSpPr>
            <p:nvPr/>
          </p:nvSpPr>
          <p:spPr bwMode="auto">
            <a:xfrm>
              <a:off x="6591156" y="2669884"/>
              <a:ext cx="2476500" cy="646113"/>
            </a:xfrm>
            <a:prstGeom prst="rect">
              <a:avLst/>
            </a:prstGeom>
            <a:noFill/>
            <a:ln w="9525">
              <a:noFill/>
              <a:miter lim="800000"/>
              <a:headEnd/>
              <a:tailEnd/>
            </a:ln>
          </p:spPr>
          <p:txBody>
            <a:bodyPr>
              <a:spAutoFit/>
            </a:bodyPr>
            <a:lstStyle/>
            <a:p>
              <a:pPr algn="ctr"/>
              <a:r>
                <a:rPr lang="en-GB" b="1">
                  <a:solidFill>
                    <a:schemeClr val="tx1"/>
                  </a:solidFill>
                  <a:effectLst/>
                  <a:latin typeface="Calibri" pitchFamily="34" charset="0"/>
                </a:rPr>
                <a:t>At 2 GPa carbonate (dol) becomes stable</a:t>
              </a:r>
            </a:p>
          </p:txBody>
        </p:sp>
        <p:cxnSp>
          <p:nvCxnSpPr>
            <p:cNvPr id="107" name="Connettore 1 144"/>
            <p:cNvCxnSpPr>
              <a:cxnSpLocks noChangeShapeType="1"/>
              <a:stCxn id="105" idx="1"/>
            </p:cNvCxnSpPr>
            <p:nvPr/>
          </p:nvCxnSpPr>
          <p:spPr bwMode="auto">
            <a:xfrm rot="10800000" flipV="1">
              <a:off x="5930756" y="2993734"/>
              <a:ext cx="660400" cy="554038"/>
            </a:xfrm>
            <a:prstGeom prst="line">
              <a:avLst/>
            </a:prstGeom>
            <a:noFill/>
            <a:ln w="38100" algn="ctr">
              <a:solidFill>
                <a:schemeClr val="tx1"/>
              </a:solidFill>
              <a:round/>
              <a:headEnd/>
              <a:tailEnd type="arrow" w="med" len="med"/>
            </a:ln>
          </p:spPr>
        </p:cxnSp>
        <p:sp>
          <p:nvSpPr>
            <p:cNvPr id="108" name="CasellaDiTesto 107"/>
            <p:cNvSpPr txBox="1"/>
            <p:nvPr/>
          </p:nvSpPr>
          <p:spPr>
            <a:xfrm>
              <a:off x="7129319" y="3304885"/>
              <a:ext cx="2019300" cy="923330"/>
            </a:xfrm>
            <a:prstGeom prst="rect">
              <a:avLst/>
            </a:prstGeom>
            <a:noFill/>
          </p:spPr>
          <p:txBody>
            <a:bodyPr>
              <a:spAutoFit/>
            </a:bodyPr>
            <a:lstStyle/>
            <a:p>
              <a:pPr algn="ctr">
                <a:defRPr/>
              </a:pPr>
              <a:r>
                <a:rPr lang="en-GB" b="1" dirty="0">
                  <a:solidFill>
                    <a:schemeClr val="bg2">
                      <a:lumMod val="50000"/>
                    </a:schemeClr>
                  </a:solidFill>
                  <a:effectLst/>
                  <a:latin typeface="Calibri" pitchFamily="34" charset="0"/>
                </a:rPr>
                <a:t>At 3 GPa amphibole becomes unstable</a:t>
              </a:r>
            </a:p>
          </p:txBody>
        </p:sp>
        <p:cxnSp>
          <p:nvCxnSpPr>
            <p:cNvPr id="109" name="Connettore 1 108"/>
            <p:cNvCxnSpPr/>
            <p:nvPr/>
          </p:nvCxnSpPr>
          <p:spPr bwMode="auto">
            <a:xfrm rot="10800000" flipV="1">
              <a:off x="5410056" y="3844634"/>
              <a:ext cx="2103438" cy="666750"/>
            </a:xfrm>
            <a:prstGeom prst="line">
              <a:avLst/>
            </a:prstGeom>
            <a:noFill/>
            <a:ln w="38100" cap="flat" cmpd="sng" algn="ctr">
              <a:solidFill>
                <a:schemeClr val="bg2">
                  <a:lumMod val="50000"/>
                </a:schemeClr>
              </a:solidFill>
              <a:prstDash val="solid"/>
              <a:round/>
              <a:headEnd type="none" w="med" len="med"/>
              <a:tailEnd type="arrow" w="med" len="med"/>
            </a:ln>
            <a:effectLst/>
          </p:spPr>
        </p:cxnSp>
        <p:sp>
          <p:nvSpPr>
            <p:cNvPr id="110" name="CasellaDiTesto 150"/>
            <p:cNvSpPr txBox="1">
              <a:spLocks noChangeArrowheads="1"/>
            </p:cNvSpPr>
            <p:nvPr/>
          </p:nvSpPr>
          <p:spPr bwMode="auto">
            <a:xfrm>
              <a:off x="7011843" y="1123948"/>
              <a:ext cx="2111375" cy="461665"/>
            </a:xfrm>
            <a:prstGeom prst="rect">
              <a:avLst/>
            </a:prstGeom>
            <a:noFill/>
            <a:ln w="9525">
              <a:noFill/>
              <a:miter lim="800000"/>
              <a:headEnd/>
              <a:tailEnd/>
            </a:ln>
          </p:spPr>
          <p:txBody>
            <a:bodyPr>
              <a:spAutoFit/>
            </a:bodyPr>
            <a:lstStyle/>
            <a:p>
              <a:pPr algn="ctr"/>
              <a:r>
                <a:rPr lang="en-GB" sz="2400" i="1">
                  <a:solidFill>
                    <a:srgbClr val="FF0000"/>
                  </a:solidFill>
                  <a:latin typeface="Calibri" pitchFamily="34" charset="0"/>
                </a:rPr>
                <a:t>f</a:t>
              </a:r>
              <a:r>
                <a:rPr lang="en-GB" sz="2400">
                  <a:solidFill>
                    <a:srgbClr val="FF0000"/>
                  </a:solidFill>
                  <a:latin typeface="Calibri" pitchFamily="34" charset="0"/>
                </a:rPr>
                <a:t>O</a:t>
              </a:r>
              <a:r>
                <a:rPr lang="en-GB" sz="2400" baseline="-25000">
                  <a:solidFill>
                    <a:srgbClr val="FF0000"/>
                  </a:solidFill>
                  <a:latin typeface="Calibri" pitchFamily="34" charset="0"/>
                </a:rPr>
                <a:t>2</a:t>
              </a:r>
              <a:r>
                <a:rPr lang="en-GB" sz="2400">
                  <a:solidFill>
                    <a:srgbClr val="FF0000"/>
                  </a:solidFill>
                  <a:latin typeface="Calibri" pitchFamily="34" charset="0"/>
                </a:rPr>
                <a:t>=IW+3</a:t>
              </a:r>
            </a:p>
          </p:txBody>
        </p:sp>
      </p:grpSp>
      <p:sp>
        <p:nvSpPr>
          <p:cNvPr id="166" name="Text Box 2"/>
          <p:cNvSpPr txBox="1">
            <a:spLocks noChangeArrowheads="1"/>
          </p:cNvSpPr>
          <p:nvPr/>
        </p:nvSpPr>
        <p:spPr bwMode="auto">
          <a:xfrm>
            <a:off x="342900" y="0"/>
            <a:ext cx="8458200" cy="1077913"/>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What would happen to a solid carbonated peridotite during upwelling?</a:t>
            </a:r>
          </a:p>
        </p:txBody>
      </p:sp>
      <p:sp>
        <p:nvSpPr>
          <p:cNvPr id="169" name="Stella a 5 punte 168"/>
          <p:cNvSpPr/>
          <p:nvPr/>
        </p:nvSpPr>
        <p:spPr bwMode="auto">
          <a:xfrm>
            <a:off x="3844925" y="5553075"/>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70" name="Stella a 5 punte 169"/>
          <p:cNvSpPr/>
          <p:nvPr/>
        </p:nvSpPr>
        <p:spPr bwMode="auto">
          <a:xfrm>
            <a:off x="3844925" y="5553075"/>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71" name="Text Box 2"/>
          <p:cNvSpPr txBox="1">
            <a:spLocks noChangeArrowheads="1"/>
          </p:cNvSpPr>
          <p:nvPr/>
        </p:nvSpPr>
        <p:spPr bwMode="auto">
          <a:xfrm>
            <a:off x="342900" y="5424488"/>
            <a:ext cx="2363788" cy="95408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Equilibrium paragenesis?</a:t>
            </a:r>
          </a:p>
        </p:txBody>
      </p:sp>
      <p:cxnSp>
        <p:nvCxnSpPr>
          <p:cNvPr id="172" name="Connettore 2 171"/>
          <p:cNvCxnSpPr>
            <a:cxnSpLocks noChangeShapeType="1"/>
          </p:cNvCxnSpPr>
          <p:nvPr/>
        </p:nvCxnSpPr>
        <p:spPr bwMode="auto">
          <a:xfrm flipV="1">
            <a:off x="2089150" y="5772150"/>
            <a:ext cx="1697038" cy="68263"/>
          </a:xfrm>
          <a:prstGeom prst="straightConnector1">
            <a:avLst/>
          </a:prstGeom>
          <a:noFill/>
          <a:ln w="28575" algn="ctr">
            <a:solidFill>
              <a:schemeClr val="tx1"/>
            </a:solidFill>
            <a:round/>
            <a:headEnd/>
            <a:tailEnd type="arrow" w="med" len="med"/>
          </a:ln>
        </p:spPr>
      </p:cxnSp>
      <p:sp>
        <p:nvSpPr>
          <p:cNvPr id="173" name="Text Box 2"/>
          <p:cNvSpPr txBox="1">
            <a:spLocks noChangeArrowheads="1"/>
          </p:cNvSpPr>
          <p:nvPr/>
        </p:nvSpPr>
        <p:spPr bwMode="auto">
          <a:xfrm>
            <a:off x="342900" y="3595688"/>
            <a:ext cx="2363788" cy="95408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Equilibrium paragenesis?</a:t>
            </a:r>
          </a:p>
        </p:txBody>
      </p:sp>
      <p:cxnSp>
        <p:nvCxnSpPr>
          <p:cNvPr id="174" name="Connettore 2 173"/>
          <p:cNvCxnSpPr>
            <a:cxnSpLocks noChangeShapeType="1"/>
          </p:cNvCxnSpPr>
          <p:nvPr/>
        </p:nvCxnSpPr>
        <p:spPr bwMode="auto">
          <a:xfrm flipV="1">
            <a:off x="2089150" y="3990975"/>
            <a:ext cx="1509713" cy="34925"/>
          </a:xfrm>
          <a:prstGeom prst="straightConnector1">
            <a:avLst/>
          </a:prstGeom>
          <a:noFill/>
          <a:ln w="28575" algn="ctr">
            <a:solidFill>
              <a:schemeClr val="tx1"/>
            </a:solidFill>
            <a:round/>
            <a:headEnd/>
            <a:tailEnd type="arrow" w="med" len="med"/>
          </a:ln>
        </p:spPr>
      </p:cxnSp>
      <p:sp>
        <p:nvSpPr>
          <p:cNvPr id="175" name="Stella a 5 punte 174"/>
          <p:cNvSpPr/>
          <p:nvPr/>
        </p:nvSpPr>
        <p:spPr bwMode="auto">
          <a:xfrm>
            <a:off x="3692525" y="3684583"/>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76" name="Text Box 2"/>
          <p:cNvSpPr txBox="1">
            <a:spLocks noChangeArrowheads="1"/>
          </p:cNvSpPr>
          <p:nvPr/>
        </p:nvSpPr>
        <p:spPr bwMode="auto">
          <a:xfrm>
            <a:off x="342900" y="2016125"/>
            <a:ext cx="2363788" cy="954088"/>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Equilibrium paragenesis?</a:t>
            </a:r>
          </a:p>
        </p:txBody>
      </p:sp>
      <p:cxnSp>
        <p:nvCxnSpPr>
          <p:cNvPr id="177" name="Connettore 2 176"/>
          <p:cNvCxnSpPr>
            <a:cxnSpLocks noChangeShapeType="1"/>
          </p:cNvCxnSpPr>
          <p:nvPr/>
        </p:nvCxnSpPr>
        <p:spPr bwMode="auto">
          <a:xfrm flipV="1">
            <a:off x="2089150" y="2411413"/>
            <a:ext cx="1509713" cy="34925"/>
          </a:xfrm>
          <a:prstGeom prst="straightConnector1">
            <a:avLst/>
          </a:prstGeom>
          <a:noFill/>
          <a:ln w="28575" algn="ctr">
            <a:solidFill>
              <a:schemeClr val="tx1"/>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fade">
                                      <p:cBhvr>
                                        <p:cTn id="15" dur="2000"/>
                                        <p:tgtEl>
                                          <p:spTgt spid="16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0"/>
                                        </p:tgtEl>
                                        <p:attrNameLst>
                                          <p:attrName>style.visibility</p:attrName>
                                        </p:attrNameLst>
                                      </p:cBhvr>
                                      <p:to>
                                        <p:strVal val="visible"/>
                                      </p:to>
                                    </p:set>
                                    <p:animEffect transition="in" filter="fade">
                                      <p:cBhvr>
                                        <p:cTn id="19" dur="2000"/>
                                        <p:tgtEl>
                                          <p:spTgt spid="1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1"/>
                                        </p:tgtEl>
                                        <p:attrNameLst>
                                          <p:attrName>style.visibility</p:attrName>
                                        </p:attrNameLst>
                                      </p:cBhvr>
                                      <p:to>
                                        <p:strVal val="visible"/>
                                      </p:to>
                                    </p:set>
                                    <p:animEffect transition="in" filter="fade">
                                      <p:cBhvr>
                                        <p:cTn id="24" dur="500"/>
                                        <p:tgtEl>
                                          <p:spTgt spid="171"/>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grpId="1" nodeType="clickEffect">
                                  <p:stCondLst>
                                    <p:cond delay="0"/>
                                  </p:stCondLst>
                                  <p:childTnLst>
                                    <p:animMotion origin="layout" path="M 2.22222E-6 -4.27746E-6 L -0.01667 -0.27167 " pathEditMode="relative" rAng="0" ptsTypes="AA">
                                      <p:cBhvr>
                                        <p:cTn id="32" dur="2000" fill="hold"/>
                                        <p:tgtEl>
                                          <p:spTgt spid="170"/>
                                        </p:tgtEl>
                                        <p:attrNameLst>
                                          <p:attrName>ppt_x</p:attrName>
                                          <p:attrName>ppt_y</p:attrName>
                                        </p:attrNameLst>
                                      </p:cBhvr>
                                      <p:rCtr x="-800" y="-13600"/>
                                    </p:animMotion>
                                  </p:childTnLst>
                                </p:cTn>
                              </p:par>
                              <p:par>
                                <p:cTn id="33" presetID="10" presetClass="exit" presetSubtype="0" fill="hold" nodeType="withEffect">
                                  <p:stCondLst>
                                    <p:cond delay="0"/>
                                  </p:stCondLst>
                                  <p:childTnLst>
                                    <p:animEffect transition="out" filter="fade">
                                      <p:cBhvr>
                                        <p:cTn id="34" dur="2000"/>
                                        <p:tgtEl>
                                          <p:spTgt spid="172"/>
                                        </p:tgtEl>
                                      </p:cBhvr>
                                    </p:animEffect>
                                    <p:set>
                                      <p:cBhvr>
                                        <p:cTn id="35" dur="1" fill="hold">
                                          <p:stCondLst>
                                            <p:cond delay="1999"/>
                                          </p:stCondLst>
                                        </p:cTn>
                                        <p:tgtEl>
                                          <p:spTgt spid="17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171"/>
                                        </p:tgtEl>
                                      </p:cBhvr>
                                    </p:animEffect>
                                    <p:set>
                                      <p:cBhvr>
                                        <p:cTn id="38" dur="1" fill="hold">
                                          <p:stCondLst>
                                            <p:cond delay="1999"/>
                                          </p:stCondLst>
                                        </p:cTn>
                                        <p:tgtEl>
                                          <p:spTgt spid="171"/>
                                        </p:tgtEl>
                                        <p:attrNameLst>
                                          <p:attrName>style.visibility</p:attrName>
                                        </p:attrNameLst>
                                      </p:cBhvr>
                                      <p:to>
                                        <p:strVal val="hidden"/>
                                      </p:to>
                                    </p:se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fade">
                                      <p:cBhvr>
                                        <p:cTn id="42" dur="500"/>
                                        <p:tgtEl>
                                          <p:spTgt spid="173"/>
                                        </p:tgtEl>
                                      </p:cBhvr>
                                    </p:animEffect>
                                  </p:childTnLst>
                                </p:cTn>
                              </p:par>
                            </p:childTnLst>
                          </p:cTn>
                        </p:par>
                        <p:par>
                          <p:cTn id="43" fill="hold">
                            <p:stCondLst>
                              <p:cond delay="2500"/>
                            </p:stCondLst>
                            <p:childTnLst>
                              <p:par>
                                <p:cTn id="44" presetID="22" presetClass="entr" presetSubtype="8" fill="hold" nodeType="afterEffect">
                                  <p:stCondLst>
                                    <p:cond delay="0"/>
                                  </p:stCondLst>
                                  <p:childTnLst>
                                    <p:set>
                                      <p:cBhvr>
                                        <p:cTn id="45" dur="1" fill="hold">
                                          <p:stCondLst>
                                            <p:cond delay="0"/>
                                          </p:stCondLst>
                                        </p:cTn>
                                        <p:tgtEl>
                                          <p:spTgt spid="174"/>
                                        </p:tgtEl>
                                        <p:attrNameLst>
                                          <p:attrName>style.visibility</p:attrName>
                                        </p:attrNameLst>
                                      </p:cBhvr>
                                      <p:to>
                                        <p:strVal val="visible"/>
                                      </p:to>
                                    </p:set>
                                    <p:animEffect transition="in" filter="wipe(left)">
                                      <p:cBhvr>
                                        <p:cTn id="46" dur="500"/>
                                        <p:tgtEl>
                                          <p:spTgt spid="17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5"/>
                                        </p:tgtEl>
                                        <p:attrNameLst>
                                          <p:attrName>style.visibility</p:attrName>
                                        </p:attrNameLst>
                                      </p:cBhvr>
                                      <p:to>
                                        <p:strVal val="visible"/>
                                      </p:to>
                                    </p:set>
                                    <p:animEffect transition="in" filter="fade">
                                      <p:cBhvr>
                                        <p:cTn id="51" dur="500"/>
                                        <p:tgtEl>
                                          <p:spTgt spid="175"/>
                                        </p:tgtEl>
                                      </p:cBhvr>
                                    </p:animEffect>
                                  </p:childTnLst>
                                </p:cTn>
                              </p:par>
                            </p:childTnLst>
                          </p:cTn>
                        </p:par>
                        <p:par>
                          <p:cTn id="52" fill="hold">
                            <p:stCondLst>
                              <p:cond delay="500"/>
                            </p:stCondLst>
                            <p:childTnLst>
                              <p:par>
                                <p:cTn id="53" presetID="56" presetClass="path" presetSubtype="0" accel="50000" decel="50000" fill="hold" grpId="1" nodeType="afterEffect">
                                  <p:stCondLst>
                                    <p:cond delay="0"/>
                                  </p:stCondLst>
                                  <p:childTnLst>
                                    <p:animMotion origin="layout" path="M -1.11111E-6 0.00347 L -0.0125 -0.22384 " pathEditMode="relative" rAng="0" ptsTypes="AA">
                                      <p:cBhvr>
                                        <p:cTn id="54" dur="2000" fill="hold"/>
                                        <p:tgtEl>
                                          <p:spTgt spid="175"/>
                                        </p:tgtEl>
                                        <p:attrNameLst>
                                          <p:attrName>ppt_x</p:attrName>
                                          <p:attrName>ppt_y</p:attrName>
                                        </p:attrNameLst>
                                      </p:cBhvr>
                                      <p:rCtr x="-625" y="-11366"/>
                                    </p:animMotion>
                                  </p:childTnLst>
                                </p:cTn>
                              </p:par>
                              <p:par>
                                <p:cTn id="55" presetID="10" presetClass="exit" presetSubtype="0" fill="hold" grpId="1" nodeType="withEffect">
                                  <p:stCondLst>
                                    <p:cond delay="0"/>
                                  </p:stCondLst>
                                  <p:childTnLst>
                                    <p:animEffect transition="out" filter="fade">
                                      <p:cBhvr>
                                        <p:cTn id="56" dur="2000"/>
                                        <p:tgtEl>
                                          <p:spTgt spid="173"/>
                                        </p:tgtEl>
                                      </p:cBhvr>
                                    </p:animEffect>
                                    <p:set>
                                      <p:cBhvr>
                                        <p:cTn id="57" dur="1" fill="hold">
                                          <p:stCondLst>
                                            <p:cond delay="1999"/>
                                          </p:stCondLst>
                                        </p:cTn>
                                        <p:tgtEl>
                                          <p:spTgt spid="17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174"/>
                                        </p:tgtEl>
                                      </p:cBhvr>
                                    </p:animEffect>
                                    <p:set>
                                      <p:cBhvr>
                                        <p:cTn id="60" dur="1" fill="hold">
                                          <p:stCondLst>
                                            <p:cond delay="1999"/>
                                          </p:stCondLst>
                                        </p:cTn>
                                        <p:tgtEl>
                                          <p:spTgt spid="174"/>
                                        </p:tgtEl>
                                        <p:attrNameLst>
                                          <p:attrName>style.visibility</p:attrName>
                                        </p:attrNameLst>
                                      </p:cBhvr>
                                      <p:to>
                                        <p:strVal val="hidden"/>
                                      </p:to>
                                    </p:set>
                                  </p:childTnLst>
                                </p:cTn>
                              </p:par>
                            </p:childTnLst>
                          </p:cTn>
                        </p:par>
                        <p:par>
                          <p:cTn id="61" fill="hold">
                            <p:stCondLst>
                              <p:cond delay="2500"/>
                            </p:stCondLst>
                            <p:childTnLst>
                              <p:par>
                                <p:cTn id="62" presetID="10" presetClass="entr" presetSubtype="0" fill="hold" grpId="0" nodeType="afterEffect">
                                  <p:stCondLst>
                                    <p:cond delay="0"/>
                                  </p:stCondLst>
                                  <p:childTnLst>
                                    <p:set>
                                      <p:cBhvr>
                                        <p:cTn id="63" dur="1" fill="hold">
                                          <p:stCondLst>
                                            <p:cond delay="0"/>
                                          </p:stCondLst>
                                        </p:cTn>
                                        <p:tgtEl>
                                          <p:spTgt spid="176"/>
                                        </p:tgtEl>
                                        <p:attrNameLst>
                                          <p:attrName>style.visibility</p:attrName>
                                        </p:attrNameLst>
                                      </p:cBhvr>
                                      <p:to>
                                        <p:strVal val="visible"/>
                                      </p:to>
                                    </p:set>
                                    <p:animEffect transition="in" filter="fade">
                                      <p:cBhvr>
                                        <p:cTn id="64" dur="500"/>
                                        <p:tgtEl>
                                          <p:spTgt spid="176"/>
                                        </p:tgtEl>
                                      </p:cBhvr>
                                    </p:animEffect>
                                  </p:childTnLst>
                                </p:cTn>
                              </p:par>
                              <p:par>
                                <p:cTn id="65" presetID="22" presetClass="entr" presetSubtype="8" fill="hold" nodeType="withEffect">
                                  <p:stCondLst>
                                    <p:cond delay="0"/>
                                  </p:stCondLst>
                                  <p:childTnLst>
                                    <p:set>
                                      <p:cBhvr>
                                        <p:cTn id="66" dur="1" fill="hold">
                                          <p:stCondLst>
                                            <p:cond delay="0"/>
                                          </p:stCondLst>
                                        </p:cTn>
                                        <p:tgtEl>
                                          <p:spTgt spid="177"/>
                                        </p:tgtEl>
                                        <p:attrNameLst>
                                          <p:attrName>style.visibility</p:attrName>
                                        </p:attrNameLst>
                                      </p:cBhvr>
                                      <p:to>
                                        <p:strVal val="visible"/>
                                      </p:to>
                                    </p:set>
                                    <p:animEffect transition="in" filter="wipe(left)">
                                      <p:cBhvr>
                                        <p:cTn id="6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P spid="169" grpId="0" animBg="1"/>
      <p:bldP spid="170" grpId="0" animBg="1"/>
      <p:bldP spid="170" grpId="1" animBg="1"/>
      <p:bldP spid="171" grpId="0"/>
      <p:bldP spid="171" grpId="1"/>
      <p:bldP spid="173" grpId="0"/>
      <p:bldP spid="173" grpId="1"/>
      <p:bldP spid="175" grpId="0" animBg="1"/>
      <p:bldP spid="175" grpId="1" animBg="1"/>
      <p:bldP spid="17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uppo 149"/>
          <p:cNvGrpSpPr/>
          <p:nvPr/>
        </p:nvGrpSpPr>
        <p:grpSpPr>
          <a:xfrm>
            <a:off x="2543217" y="1076325"/>
            <a:ext cx="6651583" cy="5468938"/>
            <a:chOff x="2543217" y="1076325"/>
            <a:chExt cx="6651583" cy="5468938"/>
          </a:xfrm>
        </p:grpSpPr>
        <p:grpSp>
          <p:nvGrpSpPr>
            <p:cNvPr id="2" name="Gruppo 83"/>
            <p:cNvGrpSpPr>
              <a:grpSpLocks/>
            </p:cNvGrpSpPr>
            <p:nvPr/>
          </p:nvGrpSpPr>
          <p:grpSpPr bwMode="auto">
            <a:xfrm>
              <a:off x="2543217" y="1076325"/>
              <a:ext cx="6651583" cy="5468938"/>
              <a:chOff x="2543073" y="1075890"/>
              <a:chExt cx="6651583" cy="5468937"/>
            </a:xfrm>
          </p:grpSpPr>
          <p:grpSp>
            <p:nvGrpSpPr>
              <p:cNvPr id="3" name="Gruppo 73"/>
              <p:cNvGrpSpPr>
                <a:grpSpLocks/>
              </p:cNvGrpSpPr>
              <p:nvPr/>
            </p:nvGrpSpPr>
            <p:grpSpPr bwMode="auto">
              <a:xfrm>
                <a:off x="2543073" y="1075890"/>
                <a:ext cx="6651583" cy="5468937"/>
                <a:chOff x="2543073" y="1096672"/>
                <a:chExt cx="6651583" cy="5468937"/>
              </a:xfrm>
            </p:grpSpPr>
            <p:grpSp>
              <p:nvGrpSpPr>
                <p:cNvPr id="7" name="Gruppo 133"/>
                <p:cNvGrpSpPr>
                  <a:grpSpLocks/>
                </p:cNvGrpSpPr>
                <p:nvPr/>
              </p:nvGrpSpPr>
              <p:grpSpPr bwMode="auto">
                <a:xfrm>
                  <a:off x="2543073" y="1096672"/>
                  <a:ext cx="6582964" cy="5468937"/>
                  <a:chOff x="2284378" y="1091747"/>
                  <a:chExt cx="6581776" cy="5469038"/>
                </a:xfrm>
              </p:grpSpPr>
              <p:sp>
                <p:nvSpPr>
                  <p:cNvPr id="31" name="Rettangolo 115"/>
                  <p:cNvSpPr>
                    <a:spLocks noChangeArrowheads="1"/>
                  </p:cNvSpPr>
                  <p:nvPr/>
                </p:nvSpPr>
                <p:spPr bwMode="auto">
                  <a:xfrm>
                    <a:off x="2336714" y="1091747"/>
                    <a:ext cx="6505988" cy="5469038"/>
                  </a:xfrm>
                  <a:prstGeom prst="rect">
                    <a:avLst/>
                  </a:prstGeom>
                  <a:solidFill>
                    <a:schemeClr val="bg1"/>
                  </a:solidFill>
                  <a:ln w="9525" algn="ctr">
                    <a:solidFill>
                      <a:schemeClr val="tx1"/>
                    </a:solidFill>
                    <a:round/>
                    <a:headEnd/>
                    <a:tailEnd/>
                  </a:ln>
                </p:spPr>
                <p:txBody>
                  <a:bodyPr anchor="ctr"/>
                  <a:lstStyle/>
                  <a:p>
                    <a:pPr algn="ctr"/>
                    <a:endParaRPr lang="en-GB">
                      <a:latin typeface="Calibri" pitchFamily="34" charset="0"/>
                    </a:endParaRPr>
                  </a:p>
                </p:txBody>
              </p:sp>
              <p:sp>
                <p:nvSpPr>
                  <p:cNvPr id="32" name="Rettangolo 116"/>
                  <p:cNvSpPr>
                    <a:spLocks noChangeArrowheads="1"/>
                  </p:cNvSpPr>
                  <p:nvPr/>
                </p:nvSpPr>
                <p:spPr bwMode="auto">
                  <a:xfrm>
                    <a:off x="2885889" y="1806135"/>
                    <a:ext cx="5836184" cy="4632411"/>
                  </a:xfrm>
                  <a:prstGeom prst="rect">
                    <a:avLst/>
                  </a:prstGeom>
                  <a:noFill/>
                  <a:ln w="28575" algn="ctr">
                    <a:solidFill>
                      <a:schemeClr val="tx1"/>
                    </a:solidFill>
                    <a:round/>
                    <a:headEnd/>
                    <a:tailEnd/>
                  </a:ln>
                </p:spPr>
                <p:txBody>
                  <a:bodyPr anchor="ctr"/>
                  <a:lstStyle/>
                  <a:p>
                    <a:pPr algn="ctr"/>
                    <a:endParaRPr lang="en-GB">
                      <a:latin typeface="Calibri" pitchFamily="34" charset="0"/>
                    </a:endParaRPr>
                  </a:p>
                </p:txBody>
              </p:sp>
              <p:sp>
                <p:nvSpPr>
                  <p:cNvPr id="33" name="CasellaDiTesto 6"/>
                  <p:cNvSpPr txBox="1">
                    <a:spLocks noChangeArrowheads="1"/>
                  </p:cNvSpPr>
                  <p:nvPr/>
                </p:nvSpPr>
                <p:spPr bwMode="auto">
                  <a:xfrm>
                    <a:off x="2620795" y="2607837"/>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1</a:t>
                    </a:r>
                  </a:p>
                </p:txBody>
              </p:sp>
              <p:sp>
                <p:nvSpPr>
                  <p:cNvPr id="34" name="CasellaDiTesto 68"/>
                  <p:cNvSpPr txBox="1">
                    <a:spLocks noChangeArrowheads="1"/>
                  </p:cNvSpPr>
                  <p:nvPr/>
                </p:nvSpPr>
                <p:spPr bwMode="auto">
                  <a:xfrm>
                    <a:off x="4253916" y="1134580"/>
                    <a:ext cx="2312524" cy="461673"/>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Temperature (°C)</a:t>
                    </a:r>
                  </a:p>
                </p:txBody>
              </p:sp>
              <p:sp>
                <p:nvSpPr>
                  <p:cNvPr id="35"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Pressure (GPa)</a:t>
                    </a:r>
                  </a:p>
                </p:txBody>
              </p:sp>
              <p:sp>
                <p:nvSpPr>
                  <p:cNvPr id="36" name="CasellaDiTesto 120"/>
                  <p:cNvSpPr txBox="1">
                    <a:spLocks noChangeArrowheads="1"/>
                  </p:cNvSpPr>
                  <p:nvPr/>
                </p:nvSpPr>
                <p:spPr bwMode="auto">
                  <a:xfrm>
                    <a:off x="2639047" y="352225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2</a:t>
                    </a:r>
                  </a:p>
                </p:txBody>
              </p:sp>
              <p:sp>
                <p:nvSpPr>
                  <p:cNvPr id="37" name="CasellaDiTesto 121"/>
                  <p:cNvSpPr txBox="1">
                    <a:spLocks noChangeArrowheads="1"/>
                  </p:cNvSpPr>
                  <p:nvPr/>
                </p:nvSpPr>
                <p:spPr bwMode="auto">
                  <a:xfrm>
                    <a:off x="2639047" y="4519222"/>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3</a:t>
                    </a:r>
                  </a:p>
                </p:txBody>
              </p:sp>
              <p:sp>
                <p:nvSpPr>
                  <p:cNvPr id="38" name="CasellaDiTesto 122"/>
                  <p:cNvSpPr txBox="1">
                    <a:spLocks noChangeArrowheads="1"/>
                  </p:cNvSpPr>
                  <p:nvPr/>
                </p:nvSpPr>
                <p:spPr bwMode="auto">
                  <a:xfrm>
                    <a:off x="2639047" y="551460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4</a:t>
                    </a:r>
                  </a:p>
                </p:txBody>
              </p:sp>
              <p:sp>
                <p:nvSpPr>
                  <p:cNvPr id="39" name="CasellaDiTesto 123"/>
                  <p:cNvSpPr txBox="1">
                    <a:spLocks noChangeArrowheads="1"/>
                  </p:cNvSpPr>
                  <p:nvPr/>
                </p:nvSpPr>
                <p:spPr bwMode="auto">
                  <a:xfrm>
                    <a:off x="386714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1000</a:t>
                    </a:r>
                  </a:p>
                </p:txBody>
              </p:sp>
              <p:sp>
                <p:nvSpPr>
                  <p:cNvPr id="40" name="CasellaDiTesto 124"/>
                  <p:cNvSpPr txBox="1">
                    <a:spLocks noChangeArrowheads="1"/>
                  </p:cNvSpPr>
                  <p:nvPr/>
                </p:nvSpPr>
                <p:spPr bwMode="auto">
                  <a:xfrm>
                    <a:off x="4449295" y="1480691"/>
                    <a:ext cx="563460" cy="307981"/>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1100</a:t>
                    </a:r>
                  </a:p>
                </p:txBody>
              </p:sp>
              <p:sp>
                <p:nvSpPr>
                  <p:cNvPr id="41" name="CasellaDiTesto 125"/>
                  <p:cNvSpPr txBox="1">
                    <a:spLocks noChangeArrowheads="1"/>
                  </p:cNvSpPr>
                  <p:nvPr/>
                </p:nvSpPr>
                <p:spPr bwMode="auto">
                  <a:xfrm>
                    <a:off x="513135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1200</a:t>
                    </a:r>
                  </a:p>
                </p:txBody>
              </p:sp>
              <p:sp>
                <p:nvSpPr>
                  <p:cNvPr id="42" name="CasellaDiTesto 126"/>
                  <p:cNvSpPr txBox="1">
                    <a:spLocks noChangeArrowheads="1"/>
                  </p:cNvSpPr>
                  <p:nvPr/>
                </p:nvSpPr>
                <p:spPr bwMode="auto">
                  <a:xfrm>
                    <a:off x="579243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1300</a:t>
                    </a:r>
                  </a:p>
                </p:txBody>
              </p:sp>
              <p:sp>
                <p:nvSpPr>
                  <p:cNvPr id="43" name="CasellaDiTesto 127"/>
                  <p:cNvSpPr txBox="1">
                    <a:spLocks noChangeArrowheads="1"/>
                  </p:cNvSpPr>
                  <p:nvPr/>
                </p:nvSpPr>
                <p:spPr bwMode="auto">
                  <a:xfrm>
                    <a:off x="644160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1400</a:t>
                    </a:r>
                  </a:p>
                </p:txBody>
              </p:sp>
              <p:sp>
                <p:nvSpPr>
                  <p:cNvPr id="44" name="CasellaDiTesto 128"/>
                  <p:cNvSpPr txBox="1">
                    <a:spLocks noChangeArrowheads="1"/>
                  </p:cNvSpPr>
                  <p:nvPr/>
                </p:nvSpPr>
                <p:spPr bwMode="auto">
                  <a:xfrm>
                    <a:off x="7101884"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1500</a:t>
                    </a:r>
                  </a:p>
                </p:txBody>
              </p:sp>
              <p:sp>
                <p:nvSpPr>
                  <p:cNvPr id="45" name="CasellaDiTesto 129"/>
                  <p:cNvSpPr txBox="1">
                    <a:spLocks noChangeArrowheads="1"/>
                  </p:cNvSpPr>
                  <p:nvPr/>
                </p:nvSpPr>
                <p:spPr bwMode="auto">
                  <a:xfrm>
                    <a:off x="778279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1600</a:t>
                    </a:r>
                  </a:p>
                </p:txBody>
              </p:sp>
              <p:sp>
                <p:nvSpPr>
                  <p:cNvPr id="46" name="CasellaDiTesto 130"/>
                  <p:cNvSpPr txBox="1">
                    <a:spLocks noChangeArrowheads="1"/>
                  </p:cNvSpPr>
                  <p:nvPr/>
                </p:nvSpPr>
                <p:spPr bwMode="auto">
                  <a:xfrm>
                    <a:off x="8316102"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1700</a:t>
                    </a:r>
                  </a:p>
                </p:txBody>
              </p:sp>
              <p:cxnSp>
                <p:nvCxnSpPr>
                  <p:cNvPr id="47"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48"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49"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50"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51"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52"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53"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54"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55"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56"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57"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58"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59"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60"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61"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62"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63"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64"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65"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66"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67"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68"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69"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70"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71"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72"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73"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74" name="CasellaDiTesto 158"/>
                  <p:cNvSpPr txBox="1">
                    <a:spLocks noChangeArrowheads="1"/>
                  </p:cNvSpPr>
                  <p:nvPr/>
                </p:nvSpPr>
                <p:spPr bwMode="auto">
                  <a:xfrm>
                    <a:off x="3281904"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900</a:t>
                    </a:r>
                  </a:p>
                </p:txBody>
              </p:sp>
              <p:sp>
                <p:nvSpPr>
                  <p:cNvPr id="75" name="CasellaDiTesto 159"/>
                  <p:cNvSpPr txBox="1">
                    <a:spLocks noChangeArrowheads="1"/>
                  </p:cNvSpPr>
                  <p:nvPr/>
                </p:nvSpPr>
                <p:spPr bwMode="auto">
                  <a:xfrm>
                    <a:off x="2645431"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800</a:t>
                    </a:r>
                  </a:p>
                </p:txBody>
              </p:sp>
            </p:grpSp>
            <p:sp>
              <p:nvSpPr>
                <p:cNvPr id="8" name="Figura a mano libera 92"/>
                <p:cNvSpPr>
                  <a:spLocks noChangeArrowheads="1"/>
                </p:cNvSpPr>
                <p:nvPr/>
              </p:nvSpPr>
              <p:spPr bwMode="auto">
                <a:xfrm>
                  <a:off x="5575156" y="1882484"/>
                  <a:ext cx="3208337" cy="4275138"/>
                </a:xfrm>
                <a:custGeom>
                  <a:avLst/>
                  <a:gdLst>
                    <a:gd name="T0" fmla="*/ 0 w 3208020"/>
                    <a:gd name="T1" fmla="*/ 0 h 4274820"/>
                    <a:gd name="T2" fmla="*/ 541182 w 3208020"/>
                    <a:gd name="T3" fmla="*/ 487788 h 4274820"/>
                    <a:gd name="T4" fmla="*/ 800337 w 3208020"/>
                    <a:gd name="T5" fmla="*/ 1013685 h 4274820"/>
                    <a:gd name="T6" fmla="*/ 807960 w 3208020"/>
                    <a:gd name="T7" fmla="*/ 1021308 h 4274820"/>
                    <a:gd name="T8" fmla="*/ 3208969 w 3208020"/>
                    <a:gd name="T9" fmla="*/ 4275770 h 4274820"/>
                    <a:gd name="T10" fmla="*/ 0 60000 65536"/>
                    <a:gd name="T11" fmla="*/ 0 60000 65536"/>
                    <a:gd name="T12" fmla="*/ 0 60000 65536"/>
                    <a:gd name="T13" fmla="*/ 0 60000 65536"/>
                    <a:gd name="T14" fmla="*/ 0 60000 65536"/>
                    <a:gd name="T15" fmla="*/ 0 w 3208020"/>
                    <a:gd name="T16" fmla="*/ 0 h 4274820"/>
                    <a:gd name="T17" fmla="*/ 3208020 w 3208020"/>
                    <a:gd name="T18" fmla="*/ 4274820 h 4274820"/>
                  </a:gdLst>
                  <a:ahLst/>
                  <a:cxnLst>
                    <a:cxn ang="T10">
                      <a:pos x="T0" y="T1"/>
                    </a:cxn>
                    <a:cxn ang="T11">
                      <a:pos x="T2" y="T3"/>
                    </a:cxn>
                    <a:cxn ang="T12">
                      <a:pos x="T4" y="T5"/>
                    </a:cxn>
                    <a:cxn ang="T13">
                      <a:pos x="T6" y="T7"/>
                    </a:cxn>
                    <a:cxn ang="T14">
                      <a:pos x="T8" y="T9"/>
                    </a:cxn>
                  </a:cxnLst>
                  <a:rect l="T15" t="T16" r="T17" b="T18"/>
                  <a:pathLst>
                    <a:path w="3208020" h="4274820">
                      <a:moveTo>
                        <a:pt x="0" y="0"/>
                      </a:moveTo>
                      <a:cubicBezTo>
                        <a:pt x="203835" y="159385"/>
                        <a:pt x="407670" y="318770"/>
                        <a:pt x="541020" y="487680"/>
                      </a:cubicBezTo>
                      <a:cubicBezTo>
                        <a:pt x="674370" y="656590"/>
                        <a:pt x="755650" y="924560"/>
                        <a:pt x="800100" y="1013460"/>
                      </a:cubicBezTo>
                      <a:cubicBezTo>
                        <a:pt x="844550" y="1102360"/>
                        <a:pt x="807720" y="1021080"/>
                        <a:pt x="807720" y="1021080"/>
                      </a:cubicBezTo>
                      <a:lnTo>
                        <a:pt x="3208020" y="4274820"/>
                      </a:lnTo>
                    </a:path>
                  </a:pathLst>
                </a:custGeom>
                <a:noFill/>
                <a:ln w="38100" algn="ctr">
                  <a:solidFill>
                    <a:srgbClr val="FF0000"/>
                  </a:solidFill>
                  <a:round/>
                  <a:headEnd/>
                  <a:tailEnd/>
                </a:ln>
              </p:spPr>
              <p:txBody>
                <a:bodyPr anchor="ctr"/>
                <a:lstStyle/>
                <a:p>
                  <a:pPr algn="ctr"/>
                  <a:endParaRPr lang="en-GB">
                    <a:latin typeface="Calibri" pitchFamily="34" charset="0"/>
                  </a:endParaRPr>
                </a:p>
              </p:txBody>
            </p:sp>
            <p:sp>
              <p:nvSpPr>
                <p:cNvPr id="9" name="Figura a mano libera 93"/>
                <p:cNvSpPr>
                  <a:spLocks noChangeArrowheads="1"/>
                </p:cNvSpPr>
                <p:nvPr/>
              </p:nvSpPr>
              <p:spPr bwMode="auto">
                <a:xfrm>
                  <a:off x="5484668" y="2065047"/>
                  <a:ext cx="3032125" cy="4030662"/>
                </a:xfrm>
                <a:custGeom>
                  <a:avLst/>
                  <a:gdLst>
                    <a:gd name="T0" fmla="*/ 0 w 3032760"/>
                    <a:gd name="T1" fmla="*/ 0 h 4030980"/>
                    <a:gd name="T2" fmla="*/ 601602 w 3032760"/>
                    <a:gd name="T3" fmla="*/ 518037 h 4030980"/>
                    <a:gd name="T4" fmla="*/ 791982 w 3032760"/>
                    <a:gd name="T5" fmla="*/ 944655 h 4030980"/>
                    <a:gd name="T6" fmla="*/ 791982 w 3032760"/>
                    <a:gd name="T7" fmla="*/ 944655 h 4030980"/>
                    <a:gd name="T8" fmla="*/ 3030853 w 3032760"/>
                    <a:gd name="T9" fmla="*/ 4030026 h 4030980"/>
                    <a:gd name="T10" fmla="*/ 0 60000 65536"/>
                    <a:gd name="T11" fmla="*/ 0 60000 65536"/>
                    <a:gd name="T12" fmla="*/ 0 60000 65536"/>
                    <a:gd name="T13" fmla="*/ 0 60000 65536"/>
                    <a:gd name="T14" fmla="*/ 0 60000 65536"/>
                    <a:gd name="T15" fmla="*/ 0 w 3032760"/>
                    <a:gd name="T16" fmla="*/ 0 h 4030980"/>
                    <a:gd name="T17" fmla="*/ 3032760 w 3032760"/>
                    <a:gd name="T18" fmla="*/ 4030980 h 4030980"/>
                  </a:gdLst>
                  <a:ahLst/>
                  <a:cxnLst>
                    <a:cxn ang="T10">
                      <a:pos x="T0" y="T1"/>
                    </a:cxn>
                    <a:cxn ang="T11">
                      <a:pos x="T2" y="T3"/>
                    </a:cxn>
                    <a:cxn ang="T12">
                      <a:pos x="T4" y="T5"/>
                    </a:cxn>
                    <a:cxn ang="T13">
                      <a:pos x="T6" y="T7"/>
                    </a:cxn>
                    <a:cxn ang="T14">
                      <a:pos x="T8" y="T9"/>
                    </a:cxn>
                  </a:cxnLst>
                  <a:rect l="T15" t="T16" r="T17" b="T18"/>
                  <a:pathLst>
                    <a:path w="3032760" h="4030980">
                      <a:moveTo>
                        <a:pt x="0" y="0"/>
                      </a:moveTo>
                      <a:cubicBezTo>
                        <a:pt x="234950" y="180340"/>
                        <a:pt x="469900" y="360680"/>
                        <a:pt x="601980" y="518160"/>
                      </a:cubicBezTo>
                      <a:cubicBezTo>
                        <a:pt x="734060" y="675640"/>
                        <a:pt x="792480" y="944880"/>
                        <a:pt x="792480" y="944880"/>
                      </a:cubicBezTo>
                      <a:lnTo>
                        <a:pt x="3032760" y="4030980"/>
                      </a:lnTo>
                    </a:path>
                  </a:pathLst>
                </a:custGeom>
                <a:noFill/>
                <a:ln w="38100" algn="ctr">
                  <a:solidFill>
                    <a:srgbClr val="0070C0"/>
                  </a:solidFill>
                  <a:round/>
                  <a:headEnd/>
                  <a:tailEnd/>
                </a:ln>
              </p:spPr>
              <p:txBody>
                <a:bodyPr anchor="ctr"/>
                <a:lstStyle/>
                <a:p>
                  <a:pPr algn="ctr"/>
                  <a:endParaRPr lang="en-GB">
                    <a:latin typeface="Calibri" pitchFamily="34" charset="0"/>
                  </a:endParaRPr>
                </a:p>
              </p:txBody>
            </p:sp>
            <p:sp>
              <p:nvSpPr>
                <p:cNvPr id="10" name="Figura a mano libera 94"/>
                <p:cNvSpPr>
                  <a:spLocks noChangeArrowheads="1"/>
                </p:cNvSpPr>
                <p:nvPr/>
              </p:nvSpPr>
              <p:spPr bwMode="auto">
                <a:xfrm>
                  <a:off x="5003656" y="1988847"/>
                  <a:ext cx="3276600" cy="4106862"/>
                </a:xfrm>
                <a:custGeom>
                  <a:avLst/>
                  <a:gdLst>
                    <a:gd name="T0" fmla="*/ 0 w 3276600"/>
                    <a:gd name="T1" fmla="*/ 0 h 4107180"/>
                    <a:gd name="T2" fmla="*/ 723900 w 3276600"/>
                    <a:gd name="T3" fmla="*/ 632313 h 4107180"/>
                    <a:gd name="T4" fmla="*/ 1082040 w 3276600"/>
                    <a:gd name="T5" fmla="*/ 1196064 h 4107180"/>
                    <a:gd name="T6" fmla="*/ 1082040 w 3276600"/>
                    <a:gd name="T7" fmla="*/ 1196064 h 4107180"/>
                    <a:gd name="T8" fmla="*/ 3276600 w 3276600"/>
                    <a:gd name="T9" fmla="*/ 4106226 h 4107180"/>
                    <a:gd name="T10" fmla="*/ 0 60000 65536"/>
                    <a:gd name="T11" fmla="*/ 0 60000 65536"/>
                    <a:gd name="T12" fmla="*/ 0 60000 65536"/>
                    <a:gd name="T13" fmla="*/ 0 60000 65536"/>
                    <a:gd name="T14" fmla="*/ 0 60000 65536"/>
                    <a:gd name="T15" fmla="*/ 0 w 3276600"/>
                    <a:gd name="T16" fmla="*/ 0 h 4107180"/>
                    <a:gd name="T17" fmla="*/ 3276600 w 3276600"/>
                    <a:gd name="T18" fmla="*/ 4107180 h 4107180"/>
                  </a:gdLst>
                  <a:ahLst/>
                  <a:cxnLst>
                    <a:cxn ang="T10">
                      <a:pos x="T0" y="T1"/>
                    </a:cxn>
                    <a:cxn ang="T11">
                      <a:pos x="T2" y="T3"/>
                    </a:cxn>
                    <a:cxn ang="T12">
                      <a:pos x="T4" y="T5"/>
                    </a:cxn>
                    <a:cxn ang="T13">
                      <a:pos x="T6" y="T7"/>
                    </a:cxn>
                    <a:cxn ang="T14">
                      <a:pos x="T8" y="T9"/>
                    </a:cxn>
                  </a:cxnLst>
                  <a:rect l="T15" t="T16" r="T17" b="T18"/>
                  <a:pathLst>
                    <a:path w="3276600" h="4107180">
                      <a:moveTo>
                        <a:pt x="0" y="0"/>
                      </a:moveTo>
                      <a:cubicBezTo>
                        <a:pt x="271780" y="216535"/>
                        <a:pt x="543560" y="433070"/>
                        <a:pt x="723900" y="632460"/>
                      </a:cubicBezTo>
                      <a:cubicBezTo>
                        <a:pt x="904240" y="831850"/>
                        <a:pt x="1082040" y="1196340"/>
                        <a:pt x="1082040" y="1196340"/>
                      </a:cubicBezTo>
                      <a:lnTo>
                        <a:pt x="3276600" y="4107180"/>
                      </a:lnTo>
                    </a:path>
                  </a:pathLst>
                </a:custGeom>
                <a:noFill/>
                <a:ln w="38100" algn="ctr">
                  <a:solidFill>
                    <a:srgbClr val="008000"/>
                  </a:solidFill>
                  <a:round/>
                  <a:headEnd/>
                  <a:tailEnd/>
                </a:ln>
              </p:spPr>
              <p:txBody>
                <a:bodyPr anchor="ctr"/>
                <a:lstStyle/>
                <a:p>
                  <a:pPr algn="ctr"/>
                  <a:endParaRPr lang="en-GB">
                    <a:latin typeface="Calibri" pitchFamily="34" charset="0"/>
                  </a:endParaRPr>
                </a:p>
              </p:txBody>
            </p:sp>
            <p:sp>
              <p:nvSpPr>
                <p:cNvPr id="11" name="CasellaDiTesto 95"/>
                <p:cNvSpPr txBox="1">
                  <a:spLocks noChangeArrowheads="1"/>
                </p:cNvSpPr>
                <p:nvPr/>
              </p:nvSpPr>
              <p:spPr bwMode="auto">
                <a:xfrm>
                  <a:off x="6219681" y="2312697"/>
                  <a:ext cx="2535237" cy="368300"/>
                </a:xfrm>
                <a:prstGeom prst="rect">
                  <a:avLst/>
                </a:prstGeom>
                <a:noFill/>
                <a:ln w="9525">
                  <a:noFill/>
                  <a:miter lim="800000"/>
                  <a:headEnd/>
                  <a:tailEnd/>
                </a:ln>
              </p:spPr>
              <p:txBody>
                <a:bodyPr>
                  <a:spAutoFit/>
                </a:bodyPr>
                <a:lstStyle/>
                <a:p>
                  <a:pPr algn="ctr"/>
                  <a:r>
                    <a:rPr lang="en-GB" b="1" dirty="0">
                      <a:solidFill>
                        <a:srgbClr val="0070C0"/>
                      </a:solidFill>
                      <a:latin typeface="Calibri" pitchFamily="34" charset="0"/>
                    </a:rPr>
                    <a:t>DRY MORB Pyrolite</a:t>
                  </a:r>
                </a:p>
              </p:txBody>
            </p:sp>
            <p:sp>
              <p:nvSpPr>
                <p:cNvPr id="12" name="CasellaDiTesto 96"/>
                <p:cNvSpPr txBox="1">
                  <a:spLocks noChangeArrowheads="1"/>
                </p:cNvSpPr>
                <p:nvPr/>
              </p:nvSpPr>
              <p:spPr bwMode="auto">
                <a:xfrm>
                  <a:off x="5911706" y="1930109"/>
                  <a:ext cx="2738437" cy="368300"/>
                </a:xfrm>
                <a:prstGeom prst="rect">
                  <a:avLst/>
                </a:prstGeom>
                <a:noFill/>
                <a:ln w="9525">
                  <a:noFill/>
                  <a:miter lim="800000"/>
                  <a:headEnd/>
                  <a:tailEnd/>
                </a:ln>
              </p:spPr>
              <p:txBody>
                <a:bodyPr>
                  <a:spAutoFit/>
                </a:bodyPr>
                <a:lstStyle/>
                <a:p>
                  <a:pPr algn="ctr"/>
                  <a:r>
                    <a:rPr lang="en-GB" b="1" dirty="0">
                      <a:solidFill>
                        <a:srgbClr val="FF0000"/>
                      </a:solidFill>
                      <a:latin typeface="Calibri" pitchFamily="34" charset="0"/>
                    </a:rPr>
                    <a:t>DRY Tinaquillo Pyrolite</a:t>
                  </a:r>
                </a:p>
              </p:txBody>
            </p:sp>
            <p:sp>
              <p:nvSpPr>
                <p:cNvPr id="13" name="CasellaDiTesto 97"/>
                <p:cNvSpPr txBox="1">
                  <a:spLocks noChangeArrowheads="1"/>
                </p:cNvSpPr>
                <p:nvPr/>
              </p:nvSpPr>
              <p:spPr bwMode="auto">
                <a:xfrm>
                  <a:off x="7751618" y="4314534"/>
                  <a:ext cx="1443038" cy="923925"/>
                </a:xfrm>
                <a:prstGeom prst="rect">
                  <a:avLst/>
                </a:prstGeom>
                <a:noFill/>
                <a:ln w="9525">
                  <a:noFill/>
                  <a:miter lim="800000"/>
                  <a:headEnd/>
                  <a:tailEnd/>
                </a:ln>
              </p:spPr>
              <p:txBody>
                <a:bodyPr>
                  <a:spAutoFit/>
                </a:bodyPr>
                <a:lstStyle/>
                <a:p>
                  <a:pPr algn="ctr"/>
                  <a:r>
                    <a:rPr lang="en-GB" b="1" dirty="0">
                      <a:solidFill>
                        <a:srgbClr val="008000"/>
                      </a:solidFill>
                      <a:latin typeface="Calibri" pitchFamily="34" charset="0"/>
                    </a:rPr>
                    <a:t>DRY Hawaiian Pyrolite</a:t>
                  </a:r>
                </a:p>
              </p:txBody>
            </p:sp>
            <p:sp>
              <p:nvSpPr>
                <p:cNvPr id="14" name="Figura a mano libera 98"/>
                <p:cNvSpPr>
                  <a:spLocks noChangeArrowheads="1"/>
                </p:cNvSpPr>
                <p:nvPr/>
              </p:nvSpPr>
              <p:spPr bwMode="auto">
                <a:xfrm>
                  <a:off x="4557568" y="1987259"/>
                  <a:ext cx="1312863" cy="3606800"/>
                </a:xfrm>
                <a:custGeom>
                  <a:avLst/>
                  <a:gdLst>
                    <a:gd name="T0" fmla="*/ 303990 w 1314027"/>
                    <a:gd name="T1" fmla="*/ 0 h 3606800"/>
                    <a:gd name="T2" fmla="*/ 1023435 w 1314027"/>
                    <a:gd name="T3" fmla="*/ 995680 h 3606800"/>
                    <a:gd name="T4" fmla="*/ 1266628 w 1314027"/>
                    <a:gd name="T5" fmla="*/ 1483360 h 3606800"/>
                    <a:gd name="T6" fmla="*/ 1226096 w 1314027"/>
                    <a:gd name="T7" fmla="*/ 1615440 h 3606800"/>
                    <a:gd name="T8" fmla="*/ 759977 w 1314027"/>
                    <a:gd name="T9" fmla="*/ 1615440 h 3606800"/>
                    <a:gd name="T10" fmla="*/ 283724 w 1314027"/>
                    <a:gd name="T11" fmla="*/ 1717040 h 3606800"/>
                    <a:gd name="T12" fmla="*/ 60798 w 1314027"/>
                    <a:gd name="T13" fmla="*/ 2062480 h 3606800"/>
                    <a:gd name="T14" fmla="*/ 30399 w 1314027"/>
                    <a:gd name="T15" fmla="*/ 2590800 h 3606800"/>
                    <a:gd name="T16" fmla="*/ 243192 w 1314027"/>
                    <a:gd name="T17" fmla="*/ 2987040 h 3606800"/>
                    <a:gd name="T18" fmla="*/ 709312 w 1314027"/>
                    <a:gd name="T19" fmla="*/ 3606800 h 360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4027"/>
                    <a:gd name="T31" fmla="*/ 0 h 3606800"/>
                    <a:gd name="T32" fmla="*/ 1314027 w 1314027"/>
                    <a:gd name="T33" fmla="*/ 3606800 h 3606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57150" algn="ctr">
                  <a:solidFill>
                    <a:srgbClr val="000000"/>
                  </a:solidFill>
                  <a:round/>
                  <a:headEnd/>
                  <a:tailEnd/>
                </a:ln>
              </p:spPr>
              <p:txBody>
                <a:bodyPr anchor="ctr"/>
                <a:lstStyle/>
                <a:p>
                  <a:pPr algn="ctr"/>
                  <a:endParaRPr lang="en-GB">
                    <a:latin typeface="Calibri" pitchFamily="34" charset="0"/>
                  </a:endParaRPr>
                </a:p>
              </p:txBody>
            </p:sp>
            <p:sp>
              <p:nvSpPr>
                <p:cNvPr id="15" name="Figura a mano libera 14"/>
                <p:cNvSpPr/>
                <p:nvPr/>
              </p:nvSpPr>
              <p:spPr bwMode="auto">
                <a:xfrm>
                  <a:off x="4455969" y="1845972"/>
                  <a:ext cx="1035050" cy="4135437"/>
                </a:xfrm>
                <a:custGeom>
                  <a:avLst/>
                  <a:gdLst>
                    <a:gd name="connsiteX0" fmla="*/ 132080 w 1036320"/>
                    <a:gd name="connsiteY0" fmla="*/ 0 h 4135120"/>
                    <a:gd name="connsiteX1" fmla="*/ 508000 w 1036320"/>
                    <a:gd name="connsiteY1" fmla="*/ 518160 h 4135120"/>
                    <a:gd name="connsiteX2" fmla="*/ 822960 w 1036320"/>
                    <a:gd name="connsiteY2" fmla="*/ 1402080 h 4135120"/>
                    <a:gd name="connsiteX3" fmla="*/ 934720 w 1036320"/>
                    <a:gd name="connsiteY3" fmla="*/ 2316480 h 4135120"/>
                    <a:gd name="connsiteX4" fmla="*/ 863600 w 1036320"/>
                    <a:gd name="connsiteY4" fmla="*/ 2651760 h 4135120"/>
                    <a:gd name="connsiteX5" fmla="*/ 355600 w 1036320"/>
                    <a:gd name="connsiteY5" fmla="*/ 2794000 h 4135120"/>
                    <a:gd name="connsiteX6" fmla="*/ 0 w 1036320"/>
                    <a:gd name="connsiteY6" fmla="*/ 2794000 h 4135120"/>
                    <a:gd name="connsiteX7" fmla="*/ 0 w 1036320"/>
                    <a:gd name="connsiteY7" fmla="*/ 2794000 h 4135120"/>
                    <a:gd name="connsiteX8" fmla="*/ 213360 w 1036320"/>
                    <a:gd name="connsiteY8" fmla="*/ 3129280 h 4135120"/>
                    <a:gd name="connsiteX9" fmla="*/ 1036320 w 1036320"/>
                    <a:gd name="connsiteY9" fmla="*/ 4135120 h 41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4135120">
                      <a:moveTo>
                        <a:pt x="132080" y="0"/>
                      </a:moveTo>
                      <a:cubicBezTo>
                        <a:pt x="262466" y="142240"/>
                        <a:pt x="392853" y="284480"/>
                        <a:pt x="508000" y="518160"/>
                      </a:cubicBezTo>
                      <a:cubicBezTo>
                        <a:pt x="623147" y="751840"/>
                        <a:pt x="751840" y="1102360"/>
                        <a:pt x="822960" y="1402080"/>
                      </a:cubicBezTo>
                      <a:cubicBezTo>
                        <a:pt x="894080" y="1701800"/>
                        <a:pt x="927947" y="2108200"/>
                        <a:pt x="934720" y="2316480"/>
                      </a:cubicBezTo>
                      <a:cubicBezTo>
                        <a:pt x="941493" y="2524760"/>
                        <a:pt x="960120" y="2572173"/>
                        <a:pt x="863600" y="2651760"/>
                      </a:cubicBezTo>
                      <a:cubicBezTo>
                        <a:pt x="767080" y="2731347"/>
                        <a:pt x="499533" y="2770293"/>
                        <a:pt x="355600" y="2794000"/>
                      </a:cubicBezTo>
                      <a:cubicBezTo>
                        <a:pt x="211667" y="2817707"/>
                        <a:pt x="0" y="2794000"/>
                        <a:pt x="0" y="2794000"/>
                      </a:cubicBezTo>
                      <a:lnTo>
                        <a:pt x="0" y="2794000"/>
                      </a:lnTo>
                      <a:cubicBezTo>
                        <a:pt x="35560" y="2849880"/>
                        <a:pt x="40640" y="2905760"/>
                        <a:pt x="213360" y="3129280"/>
                      </a:cubicBezTo>
                      <a:cubicBezTo>
                        <a:pt x="386080" y="3352800"/>
                        <a:pt x="711200" y="3743960"/>
                        <a:pt x="1036320" y="4135120"/>
                      </a:cubicBezTo>
                    </a:path>
                  </a:pathLst>
                </a:custGeom>
                <a:noFill/>
                <a:ln w="57150" cap="flat" cmpd="sng" algn="ctr">
                  <a:solidFill>
                    <a:schemeClr val="bg2">
                      <a:lumMod val="75000"/>
                    </a:schemeClr>
                  </a:solidFill>
                  <a:prstDash val="solid"/>
                  <a:round/>
                  <a:headEnd type="none" w="med" len="med"/>
                  <a:tailEnd type="none" w="med" len="med"/>
                </a:ln>
                <a:effectLst/>
              </p:spPr>
              <p:txBody>
                <a:bodyPr anchor="ctr"/>
                <a:lstStyle/>
                <a:p>
                  <a:pPr algn="ctr">
                    <a:defRPr/>
                  </a:pPr>
                  <a:endParaRPr lang="en-GB">
                    <a:latin typeface="Calibri" pitchFamily="34" charset="0"/>
                  </a:endParaRPr>
                </a:p>
              </p:txBody>
            </p:sp>
            <p:sp>
              <p:nvSpPr>
                <p:cNvPr id="16" name="Figura a mano libera 15"/>
                <p:cNvSpPr/>
                <p:nvPr/>
              </p:nvSpPr>
              <p:spPr bwMode="auto">
                <a:xfrm>
                  <a:off x="4228956" y="1855497"/>
                  <a:ext cx="1282700" cy="4144962"/>
                </a:xfrm>
                <a:custGeom>
                  <a:avLst/>
                  <a:gdLst>
                    <a:gd name="connsiteX0" fmla="*/ 379307 w 1283547"/>
                    <a:gd name="connsiteY0" fmla="*/ 0 h 4145280"/>
                    <a:gd name="connsiteX1" fmla="*/ 186267 w 1283547"/>
                    <a:gd name="connsiteY1" fmla="*/ 142240 h 4145280"/>
                    <a:gd name="connsiteX2" fmla="*/ 135467 w 1283547"/>
                    <a:gd name="connsiteY2" fmla="*/ 477520 h 4145280"/>
                    <a:gd name="connsiteX3" fmla="*/ 23707 w 1283547"/>
                    <a:gd name="connsiteY3" fmla="*/ 1960880 h 4145280"/>
                    <a:gd name="connsiteX4" fmla="*/ 54187 w 1283547"/>
                    <a:gd name="connsiteY4" fmla="*/ 2499360 h 4145280"/>
                    <a:gd name="connsiteX5" fmla="*/ 348827 w 1283547"/>
                    <a:gd name="connsiteY5" fmla="*/ 3007360 h 4145280"/>
                    <a:gd name="connsiteX6" fmla="*/ 1283547 w 1283547"/>
                    <a:gd name="connsiteY6" fmla="*/ 4145280 h 41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547" h="4145280">
                      <a:moveTo>
                        <a:pt x="379307" y="0"/>
                      </a:moveTo>
                      <a:cubicBezTo>
                        <a:pt x="303107" y="31326"/>
                        <a:pt x="226907" y="62653"/>
                        <a:pt x="186267" y="142240"/>
                      </a:cubicBezTo>
                      <a:cubicBezTo>
                        <a:pt x="145627" y="221827"/>
                        <a:pt x="162560" y="174413"/>
                        <a:pt x="135467" y="477520"/>
                      </a:cubicBezTo>
                      <a:cubicBezTo>
                        <a:pt x="108374" y="780627"/>
                        <a:pt x="37254" y="1623907"/>
                        <a:pt x="23707" y="1960880"/>
                      </a:cubicBezTo>
                      <a:cubicBezTo>
                        <a:pt x="10160" y="2297853"/>
                        <a:pt x="0" y="2324947"/>
                        <a:pt x="54187" y="2499360"/>
                      </a:cubicBezTo>
                      <a:cubicBezTo>
                        <a:pt x="108374" y="2673773"/>
                        <a:pt x="143934" y="2733040"/>
                        <a:pt x="348827" y="3007360"/>
                      </a:cubicBezTo>
                      <a:cubicBezTo>
                        <a:pt x="553720" y="3281680"/>
                        <a:pt x="918633" y="3713480"/>
                        <a:pt x="1283547" y="4145280"/>
                      </a:cubicBezTo>
                    </a:path>
                  </a:pathLst>
                </a:custGeom>
                <a:noFill/>
                <a:ln w="57150" cap="flat" cmpd="sng" algn="ctr">
                  <a:solidFill>
                    <a:schemeClr val="accent1">
                      <a:lumMod val="50000"/>
                    </a:schemeClr>
                  </a:solidFill>
                  <a:prstDash val="solid"/>
                  <a:round/>
                  <a:headEnd type="none" w="med" len="med"/>
                  <a:tailEnd type="none" w="med" len="med"/>
                </a:ln>
                <a:effectLst/>
              </p:spPr>
              <p:txBody>
                <a:bodyPr anchor="ctr"/>
                <a:lstStyle/>
                <a:p>
                  <a:pPr algn="ctr">
                    <a:defRPr/>
                  </a:pPr>
                  <a:endParaRPr lang="en-GB">
                    <a:latin typeface="Calibri" pitchFamily="34" charset="0"/>
                  </a:endParaRPr>
                </a:p>
              </p:txBody>
            </p:sp>
            <p:cxnSp>
              <p:nvCxnSpPr>
                <p:cNvPr id="17" name="Connettore 1 127"/>
                <p:cNvCxnSpPr>
                  <a:cxnSpLocks noChangeShapeType="1"/>
                </p:cNvCxnSpPr>
                <p:nvPr/>
              </p:nvCxnSpPr>
              <p:spPr bwMode="auto">
                <a:xfrm>
                  <a:off x="3419331" y="2749259"/>
                  <a:ext cx="1300162" cy="1022350"/>
                </a:xfrm>
                <a:prstGeom prst="line">
                  <a:avLst/>
                </a:prstGeom>
                <a:noFill/>
                <a:ln w="38100" algn="ctr">
                  <a:solidFill>
                    <a:schemeClr val="tx1"/>
                  </a:solidFill>
                  <a:prstDash val="dash"/>
                  <a:round/>
                  <a:headEnd/>
                  <a:tailEnd/>
                </a:ln>
              </p:spPr>
            </p:cxnSp>
            <p:cxnSp>
              <p:nvCxnSpPr>
                <p:cNvPr id="18" name="Connettore 1 130"/>
                <p:cNvCxnSpPr>
                  <a:cxnSpLocks noChangeShapeType="1"/>
                </p:cNvCxnSpPr>
                <p:nvPr/>
              </p:nvCxnSpPr>
              <p:spPr bwMode="auto">
                <a:xfrm rot="16200000" flipH="1">
                  <a:off x="3231212" y="3842253"/>
                  <a:ext cx="2055812" cy="2019300"/>
                </a:xfrm>
                <a:prstGeom prst="line">
                  <a:avLst/>
                </a:prstGeom>
                <a:noFill/>
                <a:ln w="38100" algn="ctr">
                  <a:solidFill>
                    <a:schemeClr val="tx1"/>
                  </a:solidFill>
                  <a:prstDash val="dash"/>
                  <a:round/>
                  <a:headEnd/>
                  <a:tailEnd/>
                </a:ln>
              </p:spPr>
            </p:cxnSp>
            <p:sp>
              <p:nvSpPr>
                <p:cNvPr id="20" name="CasellaDiTesto 19"/>
                <p:cNvSpPr txBox="1"/>
                <p:nvPr/>
              </p:nvSpPr>
              <p:spPr>
                <a:xfrm>
                  <a:off x="5202094" y="4489159"/>
                  <a:ext cx="2187575" cy="922337"/>
                </a:xfrm>
                <a:prstGeom prst="rect">
                  <a:avLst/>
                </a:prstGeom>
                <a:noFill/>
              </p:spPr>
              <p:txBody>
                <a:bodyPr>
                  <a:spAutoFit/>
                </a:bodyPr>
                <a:lstStyle/>
                <a:p>
                  <a:pPr algn="ctr">
                    <a:defRPr/>
                  </a:pPr>
                  <a:r>
                    <a:rPr lang="en-GB" b="1" dirty="0">
                      <a:solidFill>
                        <a:schemeClr val="tx1">
                          <a:lumMod val="75000"/>
                          <a:lumOff val="25000"/>
                        </a:schemeClr>
                      </a:solidFill>
                      <a:latin typeface="Calibri" pitchFamily="34" charset="0"/>
                    </a:rPr>
                    <a:t>0.3 wt.% H</a:t>
                  </a:r>
                  <a:r>
                    <a:rPr lang="en-GB" b="1" baseline="-25000" dirty="0">
                      <a:solidFill>
                        <a:schemeClr val="tx1">
                          <a:lumMod val="75000"/>
                          <a:lumOff val="25000"/>
                        </a:schemeClr>
                      </a:solidFill>
                      <a:latin typeface="Calibri" pitchFamily="34" charset="0"/>
                    </a:rPr>
                    <a:t>2</a:t>
                  </a:r>
                  <a:r>
                    <a:rPr lang="en-GB" b="1" dirty="0">
                      <a:solidFill>
                        <a:schemeClr val="tx1">
                          <a:lumMod val="75000"/>
                          <a:lumOff val="25000"/>
                        </a:schemeClr>
                      </a:solidFill>
                      <a:latin typeface="Calibri" pitchFamily="34" charset="0"/>
                    </a:rPr>
                    <a:t>O Hawaiian Pyrolite solidus</a:t>
                  </a:r>
                </a:p>
              </p:txBody>
            </p:sp>
            <p:sp>
              <p:nvSpPr>
                <p:cNvPr id="21" name="CasellaDiTesto 20"/>
                <p:cNvSpPr txBox="1"/>
                <p:nvPr/>
              </p:nvSpPr>
              <p:spPr>
                <a:xfrm>
                  <a:off x="3098656" y="6081421"/>
                  <a:ext cx="5795963" cy="369888"/>
                </a:xfrm>
                <a:prstGeom prst="rect">
                  <a:avLst/>
                </a:prstGeom>
                <a:noFill/>
              </p:spPr>
              <p:txBody>
                <a:bodyPr>
                  <a:spAutoFit/>
                </a:bodyPr>
                <a:lstStyle/>
                <a:p>
                  <a:pPr algn="ctr">
                    <a:defRPr/>
                  </a:pPr>
                  <a:r>
                    <a:rPr lang="en-GB" b="1" dirty="0">
                      <a:solidFill>
                        <a:schemeClr val="accent5">
                          <a:lumMod val="50000"/>
                        </a:schemeClr>
                      </a:solidFill>
                      <a:latin typeface="Calibri" pitchFamily="34" charset="0"/>
                    </a:rPr>
                    <a:t>“Wet” (H</a:t>
                  </a:r>
                  <a:r>
                    <a:rPr lang="en-GB" b="1" baseline="-25000" dirty="0">
                      <a:solidFill>
                        <a:schemeClr val="accent5">
                          <a:lumMod val="50000"/>
                        </a:schemeClr>
                      </a:solidFill>
                      <a:latin typeface="Calibri" pitchFamily="34" charset="0"/>
                    </a:rPr>
                    <a:t>2</a:t>
                  </a:r>
                  <a:r>
                    <a:rPr lang="en-GB" b="1" dirty="0">
                      <a:solidFill>
                        <a:schemeClr val="accent5">
                          <a:lumMod val="50000"/>
                        </a:schemeClr>
                      </a:solidFill>
                      <a:latin typeface="Calibri" pitchFamily="34" charset="0"/>
                    </a:rPr>
                    <a:t>O-saturated) Hawaiian Pyrolite solidus</a:t>
                  </a:r>
                </a:p>
              </p:txBody>
            </p:sp>
            <p:sp>
              <p:nvSpPr>
                <p:cNvPr id="22" name="CasellaDiTesto 137"/>
                <p:cNvSpPr txBox="1">
                  <a:spLocks noChangeArrowheads="1"/>
                </p:cNvSpPr>
                <p:nvPr/>
              </p:nvSpPr>
              <p:spPr bwMode="auto">
                <a:xfrm rot="2279671">
                  <a:off x="3438381" y="2960397"/>
                  <a:ext cx="1612900"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Fo+Di+CO</a:t>
                  </a:r>
                  <a:r>
                    <a:rPr lang="en-GB" b="1" baseline="-25000">
                      <a:solidFill>
                        <a:schemeClr val="tx1"/>
                      </a:solidFill>
                      <a:latin typeface="Calibri" pitchFamily="34" charset="0"/>
                    </a:rPr>
                    <a:t>2</a:t>
                  </a:r>
                </a:p>
              </p:txBody>
            </p:sp>
            <p:sp>
              <p:nvSpPr>
                <p:cNvPr id="23" name="CasellaDiTesto 138"/>
                <p:cNvSpPr txBox="1">
                  <a:spLocks noChangeArrowheads="1"/>
                </p:cNvSpPr>
                <p:nvPr/>
              </p:nvSpPr>
              <p:spPr bwMode="auto">
                <a:xfrm rot="2279671">
                  <a:off x="3438381" y="3457284"/>
                  <a:ext cx="1612900" cy="369888"/>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24" name="CasellaDiTesto 139"/>
                <p:cNvSpPr txBox="1">
                  <a:spLocks noChangeArrowheads="1"/>
                </p:cNvSpPr>
                <p:nvPr/>
              </p:nvSpPr>
              <p:spPr bwMode="auto">
                <a:xfrm rot="2623619">
                  <a:off x="3397106" y="4055772"/>
                  <a:ext cx="960437"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25" name="CasellaDiTesto 140"/>
                <p:cNvSpPr txBox="1">
                  <a:spLocks noChangeArrowheads="1"/>
                </p:cNvSpPr>
                <p:nvPr/>
              </p:nvSpPr>
              <p:spPr bwMode="auto">
                <a:xfrm rot="2623619">
                  <a:off x="3233593" y="4446297"/>
                  <a:ext cx="1077913" cy="369887"/>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Di+Mgs</a:t>
                  </a:r>
                  <a:endParaRPr lang="en-GB" b="1" baseline="-25000">
                    <a:solidFill>
                      <a:schemeClr val="tx1"/>
                    </a:solidFill>
                    <a:latin typeface="Calibri" pitchFamily="34" charset="0"/>
                  </a:endParaRPr>
                </a:p>
              </p:txBody>
            </p:sp>
            <p:sp>
              <p:nvSpPr>
                <p:cNvPr id="26" name="CasellaDiTesto 142"/>
                <p:cNvSpPr txBox="1">
                  <a:spLocks noChangeArrowheads="1"/>
                </p:cNvSpPr>
                <p:nvPr/>
              </p:nvSpPr>
              <p:spPr bwMode="auto">
                <a:xfrm>
                  <a:off x="6591156" y="2669884"/>
                  <a:ext cx="2476500" cy="646113"/>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At 2 GPa carbonate (dol) becomes stable</a:t>
                  </a:r>
                </a:p>
              </p:txBody>
            </p:sp>
            <p:cxnSp>
              <p:nvCxnSpPr>
                <p:cNvPr id="27" name="Connettore 1 144"/>
                <p:cNvCxnSpPr>
                  <a:cxnSpLocks noChangeShapeType="1"/>
                  <a:stCxn id="26" idx="1"/>
                </p:cNvCxnSpPr>
                <p:nvPr/>
              </p:nvCxnSpPr>
              <p:spPr bwMode="auto">
                <a:xfrm rot="10800000" flipV="1">
                  <a:off x="5930756" y="2993734"/>
                  <a:ext cx="660400" cy="554038"/>
                </a:xfrm>
                <a:prstGeom prst="line">
                  <a:avLst/>
                </a:prstGeom>
                <a:noFill/>
                <a:ln w="38100" algn="ctr">
                  <a:solidFill>
                    <a:schemeClr val="tx1"/>
                  </a:solidFill>
                  <a:round/>
                  <a:headEnd/>
                  <a:tailEnd type="arrow" w="med" len="med"/>
                </a:ln>
              </p:spPr>
            </p:cxnSp>
            <p:sp>
              <p:nvSpPr>
                <p:cNvPr id="28" name="CasellaDiTesto 27"/>
                <p:cNvSpPr txBox="1"/>
                <p:nvPr/>
              </p:nvSpPr>
              <p:spPr>
                <a:xfrm>
                  <a:off x="7129319" y="3241385"/>
                  <a:ext cx="2019300" cy="923330"/>
                </a:xfrm>
                <a:prstGeom prst="rect">
                  <a:avLst/>
                </a:prstGeom>
                <a:noFill/>
              </p:spPr>
              <p:txBody>
                <a:bodyPr>
                  <a:spAutoFit/>
                </a:bodyPr>
                <a:lstStyle/>
                <a:p>
                  <a:pPr algn="ctr">
                    <a:defRPr/>
                  </a:pPr>
                  <a:r>
                    <a:rPr lang="en-GB" b="1" dirty="0">
                      <a:solidFill>
                        <a:schemeClr val="bg2">
                          <a:lumMod val="50000"/>
                        </a:schemeClr>
                      </a:solidFill>
                      <a:latin typeface="Calibri" pitchFamily="34" charset="0"/>
                    </a:rPr>
                    <a:t>At 3 GPa amphibole becomes unstable</a:t>
                  </a:r>
                </a:p>
              </p:txBody>
            </p:sp>
            <p:cxnSp>
              <p:nvCxnSpPr>
                <p:cNvPr id="29" name="Connettore 1 28"/>
                <p:cNvCxnSpPr/>
                <p:nvPr/>
              </p:nvCxnSpPr>
              <p:spPr bwMode="auto">
                <a:xfrm rot="10800000" flipV="1">
                  <a:off x="5410056" y="3844634"/>
                  <a:ext cx="2103438" cy="666750"/>
                </a:xfrm>
                <a:prstGeom prst="line">
                  <a:avLst/>
                </a:prstGeom>
                <a:noFill/>
                <a:ln w="38100" cap="flat" cmpd="sng" algn="ctr">
                  <a:solidFill>
                    <a:schemeClr val="bg2">
                      <a:lumMod val="50000"/>
                    </a:schemeClr>
                  </a:solidFill>
                  <a:prstDash val="solid"/>
                  <a:round/>
                  <a:headEnd type="none" w="med" len="med"/>
                  <a:tailEnd type="arrow" w="med" len="med"/>
                </a:ln>
                <a:effectLst/>
              </p:spPr>
            </p:cxnSp>
            <p:sp>
              <p:nvSpPr>
                <p:cNvPr id="30" name="CasellaDiTesto 150"/>
                <p:cNvSpPr txBox="1">
                  <a:spLocks noChangeArrowheads="1"/>
                </p:cNvSpPr>
                <p:nvPr/>
              </p:nvSpPr>
              <p:spPr bwMode="auto">
                <a:xfrm>
                  <a:off x="7011843" y="1123948"/>
                  <a:ext cx="2111375" cy="461665"/>
                </a:xfrm>
                <a:prstGeom prst="rect">
                  <a:avLst/>
                </a:prstGeom>
                <a:noFill/>
                <a:ln w="9525">
                  <a:noFill/>
                  <a:miter lim="800000"/>
                  <a:headEnd/>
                  <a:tailEnd/>
                </a:ln>
              </p:spPr>
              <p:txBody>
                <a:bodyPr>
                  <a:spAutoFit/>
                </a:bodyPr>
                <a:lstStyle/>
                <a:p>
                  <a:pPr algn="ctr"/>
                  <a:r>
                    <a:rPr lang="en-GB" sz="2400" i="1">
                      <a:solidFill>
                        <a:srgbClr val="FF0000"/>
                      </a:solidFill>
                      <a:latin typeface="Calibri" pitchFamily="34" charset="0"/>
                    </a:rPr>
                    <a:t>f</a:t>
                  </a:r>
                  <a:r>
                    <a:rPr lang="en-GB" sz="2400">
                      <a:solidFill>
                        <a:srgbClr val="FF0000"/>
                      </a:solidFill>
                      <a:latin typeface="Calibri" pitchFamily="34" charset="0"/>
                    </a:rPr>
                    <a:t>O</a:t>
                  </a:r>
                  <a:r>
                    <a:rPr lang="en-GB" sz="2400" baseline="-25000">
                      <a:solidFill>
                        <a:srgbClr val="FF0000"/>
                      </a:solidFill>
                      <a:latin typeface="Calibri" pitchFamily="34" charset="0"/>
                    </a:rPr>
                    <a:t>2</a:t>
                  </a:r>
                  <a:r>
                    <a:rPr lang="en-GB" sz="2400">
                      <a:solidFill>
                        <a:srgbClr val="FF0000"/>
                      </a:solidFill>
                      <a:latin typeface="Calibri" pitchFamily="34" charset="0"/>
                    </a:rPr>
                    <a:t>=IW+3</a:t>
                  </a:r>
                </a:p>
              </p:txBody>
            </p:sp>
          </p:grpSp>
          <p:sp>
            <p:nvSpPr>
              <p:cNvPr id="4" name="Stella a 5 punte 3"/>
              <p:cNvSpPr/>
              <p:nvPr/>
            </p:nvSpPr>
            <p:spPr bwMode="auto">
              <a:xfrm>
                <a:off x="3844781" y="5552639"/>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nchor="ctr"/>
              <a:lstStyle/>
              <a:p>
                <a:pPr algn="ctr">
                  <a:defRPr/>
                </a:pPr>
                <a:endParaRPr lang="en-GB">
                  <a:latin typeface="Calibri" pitchFamily="34" charset="0"/>
                </a:endParaRPr>
              </a:p>
            </p:txBody>
          </p:sp>
          <p:sp>
            <p:nvSpPr>
              <p:cNvPr id="5" name="Stella a 5 punte 4"/>
              <p:cNvSpPr/>
              <p:nvPr/>
            </p:nvSpPr>
            <p:spPr bwMode="auto">
              <a:xfrm>
                <a:off x="3844781" y="5552639"/>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6" name="Stella a 5 punte 5"/>
              <p:cNvSpPr/>
              <p:nvPr/>
            </p:nvSpPr>
            <p:spPr bwMode="auto">
              <a:xfrm>
                <a:off x="3692381" y="3641290"/>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grpSp>
        <p:sp>
          <p:nvSpPr>
            <p:cNvPr id="149" name="CasellaDiTesto 134"/>
            <p:cNvSpPr txBox="1">
              <a:spLocks noChangeArrowheads="1"/>
            </p:cNvSpPr>
            <p:nvPr/>
          </p:nvSpPr>
          <p:spPr bwMode="auto">
            <a:xfrm>
              <a:off x="5355247" y="5821115"/>
              <a:ext cx="3603016" cy="369332"/>
            </a:xfrm>
            <a:prstGeom prst="rect">
              <a:avLst/>
            </a:prstGeom>
            <a:noFill/>
            <a:ln w="9525">
              <a:noFill/>
              <a:miter lim="800000"/>
              <a:headEnd/>
              <a:tailEnd/>
            </a:ln>
          </p:spPr>
          <p:txBody>
            <a:bodyPr>
              <a:spAutoFit/>
            </a:bodyPr>
            <a:lstStyle/>
            <a:p>
              <a:pPr algn="ctr"/>
              <a:r>
                <a:rPr lang="en-GB" b="1" dirty="0">
                  <a:solidFill>
                    <a:schemeClr val="tx1"/>
                  </a:solidFill>
                  <a:latin typeface="Calibri" pitchFamily="34" charset="0"/>
                </a:rPr>
                <a:t>CO</a:t>
              </a:r>
              <a:r>
                <a:rPr lang="en-GB" b="1" baseline="-25000" dirty="0">
                  <a:solidFill>
                    <a:schemeClr val="tx1"/>
                  </a:solidFill>
                  <a:latin typeface="Calibri" pitchFamily="34" charset="0"/>
                </a:rPr>
                <a:t>2</a:t>
              </a:r>
              <a:r>
                <a:rPr lang="en-GB" b="1" dirty="0">
                  <a:solidFill>
                    <a:schemeClr val="tx1"/>
                  </a:solidFill>
                  <a:latin typeface="Calibri" pitchFamily="34" charset="0"/>
                </a:rPr>
                <a:t> Hawaiian Pyrolite solidus</a:t>
              </a:r>
            </a:p>
          </p:txBody>
        </p:sp>
      </p:grpSp>
      <p:grpSp>
        <p:nvGrpSpPr>
          <p:cNvPr id="76" name="Gruppo 145"/>
          <p:cNvGrpSpPr>
            <a:grpSpLocks/>
          </p:cNvGrpSpPr>
          <p:nvPr/>
        </p:nvGrpSpPr>
        <p:grpSpPr bwMode="auto">
          <a:xfrm>
            <a:off x="2548336" y="1076325"/>
            <a:ext cx="6582964" cy="5468938"/>
            <a:chOff x="2543217" y="1076325"/>
            <a:chExt cx="6582964" cy="5468938"/>
          </a:xfrm>
        </p:grpSpPr>
        <p:grpSp>
          <p:nvGrpSpPr>
            <p:cNvPr id="77" name="Gruppo 73"/>
            <p:cNvGrpSpPr>
              <a:grpSpLocks/>
            </p:cNvGrpSpPr>
            <p:nvPr/>
          </p:nvGrpSpPr>
          <p:grpSpPr bwMode="auto">
            <a:xfrm>
              <a:off x="2543217" y="1076325"/>
              <a:ext cx="6582964" cy="5468938"/>
              <a:chOff x="2543073" y="1096672"/>
              <a:chExt cx="6582964" cy="5468937"/>
            </a:xfrm>
          </p:grpSpPr>
          <p:grpSp>
            <p:nvGrpSpPr>
              <p:cNvPr id="79" name="Gruppo 133"/>
              <p:cNvGrpSpPr>
                <a:grpSpLocks/>
              </p:cNvGrpSpPr>
              <p:nvPr/>
            </p:nvGrpSpPr>
            <p:grpSpPr bwMode="auto">
              <a:xfrm>
                <a:off x="2543073" y="1096672"/>
                <a:ext cx="6582964" cy="5468937"/>
                <a:chOff x="2284378" y="1091747"/>
                <a:chExt cx="6581776" cy="5469038"/>
              </a:xfrm>
            </p:grpSpPr>
            <p:sp>
              <p:nvSpPr>
                <p:cNvPr id="88" name="Rettangolo 4"/>
                <p:cNvSpPr>
                  <a:spLocks noChangeArrowheads="1"/>
                </p:cNvSpPr>
                <p:nvPr/>
              </p:nvSpPr>
              <p:spPr bwMode="auto">
                <a:xfrm>
                  <a:off x="2336714" y="1091747"/>
                  <a:ext cx="6505988" cy="5469038"/>
                </a:xfrm>
                <a:prstGeom prst="rect">
                  <a:avLst/>
                </a:prstGeom>
                <a:solidFill>
                  <a:schemeClr val="bg1"/>
                </a:solidFill>
                <a:ln w="9525" algn="ctr">
                  <a:solidFill>
                    <a:schemeClr val="tx1"/>
                  </a:solidFill>
                  <a:round/>
                  <a:headEnd/>
                  <a:tailEnd/>
                </a:ln>
              </p:spPr>
              <p:txBody>
                <a:bodyPr anchor="ctr"/>
                <a:lstStyle/>
                <a:p>
                  <a:pPr algn="ctr"/>
                  <a:endParaRPr lang="en-GB">
                    <a:latin typeface="Calibri" pitchFamily="34" charset="0"/>
                  </a:endParaRPr>
                </a:p>
              </p:txBody>
            </p:sp>
            <p:sp>
              <p:nvSpPr>
                <p:cNvPr id="89" name="Rettangolo 5"/>
                <p:cNvSpPr>
                  <a:spLocks noChangeArrowheads="1"/>
                </p:cNvSpPr>
                <p:nvPr/>
              </p:nvSpPr>
              <p:spPr bwMode="auto">
                <a:xfrm>
                  <a:off x="2885889" y="1806135"/>
                  <a:ext cx="5836184" cy="4632411"/>
                </a:xfrm>
                <a:prstGeom prst="rect">
                  <a:avLst/>
                </a:prstGeom>
                <a:noFill/>
                <a:ln w="28575" algn="ctr">
                  <a:solidFill>
                    <a:schemeClr val="tx1"/>
                  </a:solidFill>
                  <a:round/>
                  <a:headEnd/>
                  <a:tailEnd/>
                </a:ln>
              </p:spPr>
              <p:txBody>
                <a:bodyPr anchor="ctr"/>
                <a:lstStyle/>
                <a:p>
                  <a:pPr algn="ctr"/>
                  <a:endParaRPr lang="en-GB">
                    <a:latin typeface="Calibri" pitchFamily="34" charset="0"/>
                  </a:endParaRPr>
                </a:p>
              </p:txBody>
            </p:sp>
            <p:sp>
              <p:nvSpPr>
                <p:cNvPr id="90" name="CasellaDiTesto 6"/>
                <p:cNvSpPr txBox="1">
                  <a:spLocks noChangeArrowheads="1"/>
                </p:cNvSpPr>
                <p:nvPr/>
              </p:nvSpPr>
              <p:spPr bwMode="auto">
                <a:xfrm>
                  <a:off x="2620795" y="2607837"/>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1</a:t>
                  </a:r>
                </a:p>
              </p:txBody>
            </p:sp>
            <p:sp>
              <p:nvSpPr>
                <p:cNvPr id="91" name="CasellaDiTesto 68"/>
                <p:cNvSpPr txBox="1">
                  <a:spLocks noChangeArrowheads="1"/>
                </p:cNvSpPr>
                <p:nvPr/>
              </p:nvSpPr>
              <p:spPr bwMode="auto">
                <a:xfrm>
                  <a:off x="4253916" y="1134580"/>
                  <a:ext cx="2312524" cy="461673"/>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Temperature (°C)</a:t>
                  </a:r>
                </a:p>
              </p:txBody>
            </p:sp>
            <p:sp>
              <p:nvSpPr>
                <p:cNvPr id="92" name="CasellaDiTesto 69"/>
                <p:cNvSpPr txBox="1">
                  <a:spLocks noChangeArrowheads="1"/>
                </p:cNvSpPr>
                <p:nvPr/>
              </p:nvSpPr>
              <p:spPr bwMode="auto">
                <a:xfrm rot="16200000">
                  <a:off x="1510837" y="4081301"/>
                  <a:ext cx="2008664" cy="461582"/>
                </a:xfrm>
                <a:prstGeom prst="rect">
                  <a:avLst/>
                </a:prstGeom>
                <a:noFill/>
                <a:ln w="9525">
                  <a:noFill/>
                  <a:miter lim="800000"/>
                  <a:headEnd/>
                  <a:tailEnd/>
                </a:ln>
              </p:spPr>
              <p:txBody>
                <a:bodyPr wrap="none">
                  <a:spAutoFit/>
                </a:bodyPr>
                <a:lstStyle/>
                <a:p>
                  <a:pPr algn="ctr"/>
                  <a:r>
                    <a:rPr lang="en-GB" sz="2400">
                      <a:solidFill>
                        <a:schemeClr val="tx1"/>
                      </a:solidFill>
                      <a:latin typeface="Calibri" pitchFamily="34" charset="0"/>
                    </a:rPr>
                    <a:t>Pressure (GPa)</a:t>
                  </a:r>
                </a:p>
              </p:txBody>
            </p:sp>
            <p:sp>
              <p:nvSpPr>
                <p:cNvPr id="93" name="CasellaDiTesto 9"/>
                <p:cNvSpPr txBox="1">
                  <a:spLocks noChangeArrowheads="1"/>
                </p:cNvSpPr>
                <p:nvPr/>
              </p:nvSpPr>
              <p:spPr bwMode="auto">
                <a:xfrm>
                  <a:off x="2639047" y="352225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2</a:t>
                  </a:r>
                </a:p>
              </p:txBody>
            </p:sp>
            <p:sp>
              <p:nvSpPr>
                <p:cNvPr id="94" name="CasellaDiTesto 10"/>
                <p:cNvSpPr txBox="1">
                  <a:spLocks noChangeArrowheads="1"/>
                </p:cNvSpPr>
                <p:nvPr/>
              </p:nvSpPr>
              <p:spPr bwMode="auto">
                <a:xfrm>
                  <a:off x="2639047" y="4519222"/>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3</a:t>
                  </a:r>
                </a:p>
              </p:txBody>
            </p:sp>
            <p:sp>
              <p:nvSpPr>
                <p:cNvPr id="95" name="CasellaDiTesto 12"/>
                <p:cNvSpPr txBox="1">
                  <a:spLocks noChangeArrowheads="1"/>
                </p:cNvSpPr>
                <p:nvPr/>
              </p:nvSpPr>
              <p:spPr bwMode="auto">
                <a:xfrm>
                  <a:off x="2639047" y="5514604"/>
                  <a:ext cx="301632" cy="369339"/>
                </a:xfrm>
                <a:prstGeom prst="rect">
                  <a:avLst/>
                </a:prstGeom>
                <a:noFill/>
                <a:ln w="9525">
                  <a:noFill/>
                  <a:miter lim="800000"/>
                  <a:headEnd/>
                  <a:tailEnd/>
                </a:ln>
              </p:spPr>
              <p:txBody>
                <a:bodyPr wrap="none">
                  <a:spAutoFit/>
                </a:bodyPr>
                <a:lstStyle/>
                <a:p>
                  <a:pPr algn="ctr"/>
                  <a:r>
                    <a:rPr lang="en-GB">
                      <a:solidFill>
                        <a:schemeClr val="tx1"/>
                      </a:solidFill>
                      <a:latin typeface="Calibri" pitchFamily="34" charset="0"/>
                    </a:rPr>
                    <a:t>4</a:t>
                  </a:r>
                </a:p>
              </p:txBody>
            </p:sp>
            <p:sp>
              <p:nvSpPr>
                <p:cNvPr id="96" name="CasellaDiTesto 13"/>
                <p:cNvSpPr txBox="1">
                  <a:spLocks noChangeArrowheads="1"/>
                </p:cNvSpPr>
                <p:nvPr/>
              </p:nvSpPr>
              <p:spPr bwMode="auto">
                <a:xfrm>
                  <a:off x="386714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1000</a:t>
                  </a:r>
                </a:p>
              </p:txBody>
            </p:sp>
            <p:sp>
              <p:nvSpPr>
                <p:cNvPr id="97" name="CasellaDiTesto 14"/>
                <p:cNvSpPr txBox="1">
                  <a:spLocks noChangeArrowheads="1"/>
                </p:cNvSpPr>
                <p:nvPr/>
              </p:nvSpPr>
              <p:spPr bwMode="auto">
                <a:xfrm>
                  <a:off x="4449295" y="1480691"/>
                  <a:ext cx="563460" cy="307981"/>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1100</a:t>
                  </a:r>
                </a:p>
              </p:txBody>
            </p:sp>
            <p:sp>
              <p:nvSpPr>
                <p:cNvPr id="98" name="CasellaDiTesto 15"/>
                <p:cNvSpPr txBox="1">
                  <a:spLocks noChangeArrowheads="1"/>
                </p:cNvSpPr>
                <p:nvPr/>
              </p:nvSpPr>
              <p:spPr bwMode="auto">
                <a:xfrm>
                  <a:off x="513135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1200</a:t>
                  </a:r>
                </a:p>
              </p:txBody>
            </p:sp>
            <p:sp>
              <p:nvSpPr>
                <p:cNvPr id="99" name="CasellaDiTesto 16"/>
                <p:cNvSpPr txBox="1">
                  <a:spLocks noChangeArrowheads="1"/>
                </p:cNvSpPr>
                <p:nvPr/>
              </p:nvSpPr>
              <p:spPr bwMode="auto">
                <a:xfrm>
                  <a:off x="579243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1300</a:t>
                  </a:r>
                </a:p>
              </p:txBody>
            </p:sp>
            <p:sp>
              <p:nvSpPr>
                <p:cNvPr id="100" name="CasellaDiTesto 17"/>
                <p:cNvSpPr txBox="1">
                  <a:spLocks noChangeArrowheads="1"/>
                </p:cNvSpPr>
                <p:nvPr/>
              </p:nvSpPr>
              <p:spPr bwMode="auto">
                <a:xfrm>
                  <a:off x="6441603"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1400</a:t>
                  </a:r>
                </a:p>
              </p:txBody>
            </p:sp>
            <p:sp>
              <p:nvSpPr>
                <p:cNvPr id="101" name="CasellaDiTesto 18"/>
                <p:cNvSpPr txBox="1">
                  <a:spLocks noChangeArrowheads="1"/>
                </p:cNvSpPr>
                <p:nvPr/>
              </p:nvSpPr>
              <p:spPr bwMode="auto">
                <a:xfrm>
                  <a:off x="7101884"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1500</a:t>
                  </a:r>
                </a:p>
              </p:txBody>
            </p:sp>
            <p:sp>
              <p:nvSpPr>
                <p:cNvPr id="102" name="CasellaDiTesto 19"/>
                <p:cNvSpPr txBox="1">
                  <a:spLocks noChangeArrowheads="1"/>
                </p:cNvSpPr>
                <p:nvPr/>
              </p:nvSpPr>
              <p:spPr bwMode="auto">
                <a:xfrm>
                  <a:off x="7782798"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1600</a:t>
                  </a:r>
                </a:p>
              </p:txBody>
            </p:sp>
            <p:sp>
              <p:nvSpPr>
                <p:cNvPr id="103" name="CasellaDiTesto 20"/>
                <p:cNvSpPr txBox="1">
                  <a:spLocks noChangeArrowheads="1"/>
                </p:cNvSpPr>
                <p:nvPr/>
              </p:nvSpPr>
              <p:spPr bwMode="auto">
                <a:xfrm>
                  <a:off x="8316102" y="1480691"/>
                  <a:ext cx="550052"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1700</a:t>
                  </a:r>
                </a:p>
              </p:txBody>
            </p:sp>
            <p:cxnSp>
              <p:nvCxnSpPr>
                <p:cNvPr id="104" name="Connettore 1 81"/>
                <p:cNvCxnSpPr>
                  <a:cxnSpLocks noChangeShapeType="1"/>
                </p:cNvCxnSpPr>
                <p:nvPr/>
              </p:nvCxnSpPr>
              <p:spPr bwMode="auto">
                <a:xfrm>
                  <a:off x="2888015" y="2308825"/>
                  <a:ext cx="106680" cy="1588"/>
                </a:xfrm>
                <a:prstGeom prst="line">
                  <a:avLst/>
                </a:prstGeom>
                <a:noFill/>
                <a:ln w="19050" algn="ctr">
                  <a:solidFill>
                    <a:schemeClr val="tx1"/>
                  </a:solidFill>
                  <a:round/>
                  <a:headEnd/>
                  <a:tailEnd/>
                </a:ln>
              </p:spPr>
            </p:cxnSp>
            <p:cxnSp>
              <p:nvCxnSpPr>
                <p:cNvPr id="105" name="Connettore 1 82"/>
                <p:cNvCxnSpPr>
                  <a:cxnSpLocks noChangeShapeType="1"/>
                </p:cNvCxnSpPr>
                <p:nvPr/>
              </p:nvCxnSpPr>
              <p:spPr bwMode="auto">
                <a:xfrm>
                  <a:off x="2888015" y="2776185"/>
                  <a:ext cx="106680" cy="1588"/>
                </a:xfrm>
                <a:prstGeom prst="line">
                  <a:avLst/>
                </a:prstGeom>
                <a:noFill/>
                <a:ln w="19050" algn="ctr">
                  <a:solidFill>
                    <a:schemeClr val="tx1"/>
                  </a:solidFill>
                  <a:round/>
                  <a:headEnd/>
                  <a:tailEnd/>
                </a:ln>
              </p:spPr>
            </p:cxnSp>
            <p:cxnSp>
              <p:nvCxnSpPr>
                <p:cNvPr id="106" name="Connettore 1 83"/>
                <p:cNvCxnSpPr>
                  <a:cxnSpLocks noChangeShapeType="1"/>
                </p:cNvCxnSpPr>
                <p:nvPr/>
              </p:nvCxnSpPr>
              <p:spPr bwMode="auto">
                <a:xfrm>
                  <a:off x="2888015" y="3263865"/>
                  <a:ext cx="106680" cy="1588"/>
                </a:xfrm>
                <a:prstGeom prst="line">
                  <a:avLst/>
                </a:prstGeom>
                <a:noFill/>
                <a:ln w="19050" algn="ctr">
                  <a:solidFill>
                    <a:schemeClr val="tx1"/>
                  </a:solidFill>
                  <a:round/>
                  <a:headEnd/>
                  <a:tailEnd/>
                </a:ln>
              </p:spPr>
            </p:cxnSp>
            <p:cxnSp>
              <p:nvCxnSpPr>
                <p:cNvPr id="107" name="Connettore 1 84"/>
                <p:cNvCxnSpPr>
                  <a:cxnSpLocks noChangeShapeType="1"/>
                </p:cNvCxnSpPr>
                <p:nvPr/>
              </p:nvCxnSpPr>
              <p:spPr bwMode="auto">
                <a:xfrm>
                  <a:off x="2888015" y="3741385"/>
                  <a:ext cx="106680" cy="1588"/>
                </a:xfrm>
                <a:prstGeom prst="line">
                  <a:avLst/>
                </a:prstGeom>
                <a:noFill/>
                <a:ln w="19050" algn="ctr">
                  <a:solidFill>
                    <a:schemeClr val="tx1"/>
                  </a:solidFill>
                  <a:round/>
                  <a:headEnd/>
                  <a:tailEnd/>
                </a:ln>
              </p:spPr>
            </p:cxnSp>
            <p:cxnSp>
              <p:nvCxnSpPr>
                <p:cNvPr id="108" name="Connettore 1 85"/>
                <p:cNvCxnSpPr>
                  <a:cxnSpLocks noChangeShapeType="1"/>
                </p:cNvCxnSpPr>
                <p:nvPr/>
              </p:nvCxnSpPr>
              <p:spPr bwMode="auto">
                <a:xfrm>
                  <a:off x="2888015" y="4223985"/>
                  <a:ext cx="106680" cy="1588"/>
                </a:xfrm>
                <a:prstGeom prst="line">
                  <a:avLst/>
                </a:prstGeom>
                <a:noFill/>
                <a:ln w="19050" algn="ctr">
                  <a:solidFill>
                    <a:schemeClr val="tx1"/>
                  </a:solidFill>
                  <a:round/>
                  <a:headEnd/>
                  <a:tailEnd/>
                </a:ln>
              </p:spPr>
            </p:cxnSp>
            <p:cxnSp>
              <p:nvCxnSpPr>
                <p:cNvPr id="109" name="Connettore 1 86"/>
                <p:cNvCxnSpPr>
                  <a:cxnSpLocks noChangeShapeType="1"/>
                </p:cNvCxnSpPr>
                <p:nvPr/>
              </p:nvCxnSpPr>
              <p:spPr bwMode="auto">
                <a:xfrm>
                  <a:off x="2888015" y="4691345"/>
                  <a:ext cx="106680" cy="1588"/>
                </a:xfrm>
                <a:prstGeom prst="line">
                  <a:avLst/>
                </a:prstGeom>
                <a:noFill/>
                <a:ln w="19050" algn="ctr">
                  <a:solidFill>
                    <a:schemeClr val="tx1"/>
                  </a:solidFill>
                  <a:round/>
                  <a:headEnd/>
                  <a:tailEnd/>
                </a:ln>
              </p:spPr>
            </p:cxnSp>
            <p:cxnSp>
              <p:nvCxnSpPr>
                <p:cNvPr id="110" name="Connettore 1 87"/>
                <p:cNvCxnSpPr>
                  <a:cxnSpLocks noChangeShapeType="1"/>
                </p:cNvCxnSpPr>
                <p:nvPr/>
              </p:nvCxnSpPr>
              <p:spPr bwMode="auto">
                <a:xfrm>
                  <a:off x="2888015" y="5168865"/>
                  <a:ext cx="106680" cy="1588"/>
                </a:xfrm>
                <a:prstGeom prst="line">
                  <a:avLst/>
                </a:prstGeom>
                <a:noFill/>
                <a:ln w="19050" algn="ctr">
                  <a:solidFill>
                    <a:schemeClr val="tx1"/>
                  </a:solidFill>
                  <a:round/>
                  <a:headEnd/>
                  <a:tailEnd/>
                </a:ln>
              </p:spPr>
            </p:cxnSp>
            <p:cxnSp>
              <p:nvCxnSpPr>
                <p:cNvPr id="111" name="Connettore 1 88"/>
                <p:cNvCxnSpPr>
                  <a:cxnSpLocks noChangeShapeType="1"/>
                </p:cNvCxnSpPr>
                <p:nvPr/>
              </p:nvCxnSpPr>
              <p:spPr bwMode="auto">
                <a:xfrm>
                  <a:off x="2888015" y="5646385"/>
                  <a:ext cx="106680" cy="1588"/>
                </a:xfrm>
                <a:prstGeom prst="line">
                  <a:avLst/>
                </a:prstGeom>
                <a:noFill/>
                <a:ln w="19050" algn="ctr">
                  <a:solidFill>
                    <a:schemeClr val="tx1"/>
                  </a:solidFill>
                  <a:round/>
                  <a:headEnd/>
                  <a:tailEnd/>
                </a:ln>
              </p:spPr>
            </p:cxnSp>
            <p:cxnSp>
              <p:nvCxnSpPr>
                <p:cNvPr id="112" name="Connettore 1 89"/>
                <p:cNvCxnSpPr>
                  <a:cxnSpLocks noChangeShapeType="1"/>
                </p:cNvCxnSpPr>
                <p:nvPr/>
              </p:nvCxnSpPr>
              <p:spPr bwMode="auto">
                <a:xfrm>
                  <a:off x="2888015" y="6118825"/>
                  <a:ext cx="106680" cy="1588"/>
                </a:xfrm>
                <a:prstGeom prst="line">
                  <a:avLst/>
                </a:prstGeom>
                <a:noFill/>
                <a:ln w="19050" algn="ctr">
                  <a:solidFill>
                    <a:schemeClr val="tx1"/>
                  </a:solidFill>
                  <a:round/>
                  <a:headEnd/>
                  <a:tailEnd/>
                </a:ln>
              </p:spPr>
            </p:cxnSp>
            <p:cxnSp>
              <p:nvCxnSpPr>
                <p:cNvPr id="113" name="Connettore 1 90"/>
                <p:cNvCxnSpPr>
                  <a:cxnSpLocks noChangeShapeType="1"/>
                </p:cNvCxnSpPr>
                <p:nvPr/>
              </p:nvCxnSpPr>
              <p:spPr bwMode="auto">
                <a:xfrm rot="16200000" flipH="1">
                  <a:off x="4396109" y="1882581"/>
                  <a:ext cx="142716" cy="1111"/>
                </a:xfrm>
                <a:prstGeom prst="line">
                  <a:avLst/>
                </a:prstGeom>
                <a:noFill/>
                <a:ln w="19050" algn="ctr">
                  <a:solidFill>
                    <a:schemeClr val="tx1"/>
                  </a:solidFill>
                  <a:round/>
                  <a:headEnd/>
                  <a:tailEnd/>
                </a:ln>
              </p:spPr>
            </p:cxnSp>
            <p:cxnSp>
              <p:nvCxnSpPr>
                <p:cNvPr id="114" name="Connettore 1 91"/>
                <p:cNvCxnSpPr>
                  <a:cxnSpLocks noChangeShapeType="1"/>
                </p:cNvCxnSpPr>
                <p:nvPr/>
              </p:nvCxnSpPr>
              <p:spPr bwMode="auto">
                <a:xfrm rot="16200000" flipH="1">
                  <a:off x="4715769" y="1882582"/>
                  <a:ext cx="142716" cy="1111"/>
                </a:xfrm>
                <a:prstGeom prst="line">
                  <a:avLst/>
                </a:prstGeom>
                <a:noFill/>
                <a:ln w="19050" algn="ctr">
                  <a:solidFill>
                    <a:schemeClr val="tx1"/>
                  </a:solidFill>
                  <a:round/>
                  <a:headEnd/>
                  <a:tailEnd/>
                </a:ln>
              </p:spPr>
            </p:cxnSp>
            <p:cxnSp>
              <p:nvCxnSpPr>
                <p:cNvPr id="115" name="Connettore 1 92"/>
                <p:cNvCxnSpPr>
                  <a:cxnSpLocks noChangeShapeType="1"/>
                </p:cNvCxnSpPr>
                <p:nvPr/>
              </p:nvCxnSpPr>
              <p:spPr bwMode="auto">
                <a:xfrm rot="16200000" flipH="1">
                  <a:off x="5034666" y="1882582"/>
                  <a:ext cx="142716" cy="1111"/>
                </a:xfrm>
                <a:prstGeom prst="line">
                  <a:avLst/>
                </a:prstGeom>
                <a:noFill/>
                <a:ln w="19050" algn="ctr">
                  <a:solidFill>
                    <a:schemeClr val="tx1"/>
                  </a:solidFill>
                  <a:round/>
                  <a:headEnd/>
                  <a:tailEnd/>
                </a:ln>
              </p:spPr>
            </p:cxnSp>
            <p:cxnSp>
              <p:nvCxnSpPr>
                <p:cNvPr id="116" name="Connettore 1 93"/>
                <p:cNvCxnSpPr>
                  <a:cxnSpLocks noChangeShapeType="1"/>
                </p:cNvCxnSpPr>
                <p:nvPr/>
              </p:nvCxnSpPr>
              <p:spPr bwMode="auto">
                <a:xfrm rot="16200000" flipH="1">
                  <a:off x="5360422" y="1882583"/>
                  <a:ext cx="142716" cy="1111"/>
                </a:xfrm>
                <a:prstGeom prst="line">
                  <a:avLst/>
                </a:prstGeom>
                <a:noFill/>
                <a:ln w="19050" algn="ctr">
                  <a:solidFill>
                    <a:schemeClr val="tx1"/>
                  </a:solidFill>
                  <a:round/>
                  <a:headEnd/>
                  <a:tailEnd/>
                </a:ln>
              </p:spPr>
            </p:cxnSp>
            <p:cxnSp>
              <p:nvCxnSpPr>
                <p:cNvPr id="117" name="Connettore 1 94"/>
                <p:cNvCxnSpPr>
                  <a:cxnSpLocks noChangeShapeType="1"/>
                </p:cNvCxnSpPr>
                <p:nvPr/>
              </p:nvCxnSpPr>
              <p:spPr bwMode="auto">
                <a:xfrm rot="16200000" flipH="1">
                  <a:off x="5685033" y="1882582"/>
                  <a:ext cx="142716" cy="1111"/>
                </a:xfrm>
                <a:prstGeom prst="line">
                  <a:avLst/>
                </a:prstGeom>
                <a:noFill/>
                <a:ln w="19050" algn="ctr">
                  <a:solidFill>
                    <a:schemeClr val="tx1"/>
                  </a:solidFill>
                  <a:round/>
                  <a:headEnd/>
                  <a:tailEnd/>
                </a:ln>
              </p:spPr>
            </p:cxnSp>
            <p:cxnSp>
              <p:nvCxnSpPr>
                <p:cNvPr id="118" name="Connettore 1 95"/>
                <p:cNvCxnSpPr>
                  <a:cxnSpLocks noChangeShapeType="1"/>
                </p:cNvCxnSpPr>
                <p:nvPr/>
              </p:nvCxnSpPr>
              <p:spPr bwMode="auto">
                <a:xfrm rot="16200000" flipH="1">
                  <a:off x="6004693" y="1882583"/>
                  <a:ext cx="142716" cy="1111"/>
                </a:xfrm>
                <a:prstGeom prst="line">
                  <a:avLst/>
                </a:prstGeom>
                <a:noFill/>
                <a:ln w="19050" algn="ctr">
                  <a:solidFill>
                    <a:schemeClr val="tx1"/>
                  </a:solidFill>
                  <a:round/>
                  <a:headEnd/>
                  <a:tailEnd/>
                </a:ln>
              </p:spPr>
            </p:cxnSp>
            <p:cxnSp>
              <p:nvCxnSpPr>
                <p:cNvPr id="119" name="Connettore 1 96"/>
                <p:cNvCxnSpPr>
                  <a:cxnSpLocks noChangeShapeType="1"/>
                </p:cNvCxnSpPr>
                <p:nvPr/>
              </p:nvCxnSpPr>
              <p:spPr bwMode="auto">
                <a:xfrm rot="16200000" flipH="1">
                  <a:off x="6335782" y="1882583"/>
                  <a:ext cx="142716" cy="1111"/>
                </a:xfrm>
                <a:prstGeom prst="line">
                  <a:avLst/>
                </a:prstGeom>
                <a:noFill/>
                <a:ln w="19050" algn="ctr">
                  <a:solidFill>
                    <a:schemeClr val="tx1"/>
                  </a:solidFill>
                  <a:round/>
                  <a:headEnd/>
                  <a:tailEnd/>
                </a:ln>
              </p:spPr>
            </p:cxnSp>
            <p:cxnSp>
              <p:nvCxnSpPr>
                <p:cNvPr id="120" name="Connettore 1 97"/>
                <p:cNvCxnSpPr>
                  <a:cxnSpLocks noChangeShapeType="1"/>
                </p:cNvCxnSpPr>
                <p:nvPr/>
              </p:nvCxnSpPr>
              <p:spPr bwMode="auto">
                <a:xfrm rot="16200000" flipH="1">
                  <a:off x="6661538" y="1882584"/>
                  <a:ext cx="142716" cy="1111"/>
                </a:xfrm>
                <a:prstGeom prst="line">
                  <a:avLst/>
                </a:prstGeom>
                <a:noFill/>
                <a:ln w="19050" algn="ctr">
                  <a:solidFill>
                    <a:schemeClr val="tx1"/>
                  </a:solidFill>
                  <a:round/>
                  <a:headEnd/>
                  <a:tailEnd/>
                </a:ln>
              </p:spPr>
            </p:cxnSp>
            <p:cxnSp>
              <p:nvCxnSpPr>
                <p:cNvPr id="121" name="Connettore 1 98"/>
                <p:cNvCxnSpPr>
                  <a:cxnSpLocks noChangeShapeType="1"/>
                </p:cNvCxnSpPr>
                <p:nvPr/>
              </p:nvCxnSpPr>
              <p:spPr bwMode="auto">
                <a:xfrm rot="16200000" flipH="1">
                  <a:off x="6980053" y="1882583"/>
                  <a:ext cx="142716" cy="1111"/>
                </a:xfrm>
                <a:prstGeom prst="line">
                  <a:avLst/>
                </a:prstGeom>
                <a:noFill/>
                <a:ln w="19050" algn="ctr">
                  <a:solidFill>
                    <a:schemeClr val="tx1"/>
                  </a:solidFill>
                  <a:round/>
                  <a:headEnd/>
                  <a:tailEnd/>
                </a:ln>
              </p:spPr>
            </p:cxnSp>
            <p:cxnSp>
              <p:nvCxnSpPr>
                <p:cNvPr id="122" name="Connettore 1 99"/>
                <p:cNvCxnSpPr>
                  <a:cxnSpLocks noChangeShapeType="1"/>
                </p:cNvCxnSpPr>
                <p:nvPr/>
              </p:nvCxnSpPr>
              <p:spPr bwMode="auto">
                <a:xfrm rot="16200000" flipH="1">
                  <a:off x="7318001" y="1882584"/>
                  <a:ext cx="142716" cy="1111"/>
                </a:xfrm>
                <a:prstGeom prst="line">
                  <a:avLst/>
                </a:prstGeom>
                <a:noFill/>
                <a:ln w="19050" algn="ctr">
                  <a:solidFill>
                    <a:schemeClr val="tx1"/>
                  </a:solidFill>
                  <a:round/>
                  <a:headEnd/>
                  <a:tailEnd/>
                </a:ln>
              </p:spPr>
            </p:cxnSp>
            <p:cxnSp>
              <p:nvCxnSpPr>
                <p:cNvPr id="123" name="Connettore 1 100"/>
                <p:cNvCxnSpPr>
                  <a:cxnSpLocks noChangeShapeType="1"/>
                </p:cNvCxnSpPr>
                <p:nvPr/>
              </p:nvCxnSpPr>
              <p:spPr bwMode="auto">
                <a:xfrm rot="16200000" flipH="1">
                  <a:off x="7673474" y="1882584"/>
                  <a:ext cx="142716" cy="1111"/>
                </a:xfrm>
                <a:prstGeom prst="line">
                  <a:avLst/>
                </a:prstGeom>
                <a:noFill/>
                <a:ln w="19050" algn="ctr">
                  <a:solidFill>
                    <a:schemeClr val="tx1"/>
                  </a:solidFill>
                  <a:round/>
                  <a:headEnd/>
                  <a:tailEnd/>
                </a:ln>
              </p:spPr>
            </p:cxnSp>
            <p:cxnSp>
              <p:nvCxnSpPr>
                <p:cNvPr id="124" name="Connettore 1 101"/>
                <p:cNvCxnSpPr>
                  <a:cxnSpLocks noChangeShapeType="1"/>
                </p:cNvCxnSpPr>
                <p:nvPr/>
              </p:nvCxnSpPr>
              <p:spPr bwMode="auto">
                <a:xfrm rot="16200000" flipH="1">
                  <a:off x="7999230" y="1882585"/>
                  <a:ext cx="142716" cy="1111"/>
                </a:xfrm>
                <a:prstGeom prst="line">
                  <a:avLst/>
                </a:prstGeom>
                <a:noFill/>
                <a:ln w="19050" algn="ctr">
                  <a:solidFill>
                    <a:schemeClr val="tx1"/>
                  </a:solidFill>
                  <a:round/>
                  <a:headEnd/>
                  <a:tailEnd/>
                </a:ln>
              </p:spPr>
            </p:cxnSp>
            <p:cxnSp>
              <p:nvCxnSpPr>
                <p:cNvPr id="125" name="Connettore 1 102"/>
                <p:cNvCxnSpPr>
                  <a:cxnSpLocks noChangeShapeType="1"/>
                </p:cNvCxnSpPr>
                <p:nvPr/>
              </p:nvCxnSpPr>
              <p:spPr bwMode="auto">
                <a:xfrm rot="16200000" flipH="1">
                  <a:off x="8344035" y="1882585"/>
                  <a:ext cx="142716" cy="1111"/>
                </a:xfrm>
                <a:prstGeom prst="line">
                  <a:avLst/>
                </a:prstGeom>
                <a:noFill/>
                <a:ln w="19050" algn="ctr">
                  <a:solidFill>
                    <a:schemeClr val="tx1"/>
                  </a:solidFill>
                  <a:round/>
                  <a:headEnd/>
                  <a:tailEnd/>
                </a:ln>
              </p:spPr>
            </p:cxnSp>
            <p:cxnSp>
              <p:nvCxnSpPr>
                <p:cNvPr id="126" name="Connettore 1 106"/>
                <p:cNvCxnSpPr>
                  <a:cxnSpLocks noChangeShapeType="1"/>
                </p:cNvCxnSpPr>
                <p:nvPr/>
              </p:nvCxnSpPr>
              <p:spPr bwMode="auto">
                <a:xfrm>
                  <a:off x="4792980" y="2788885"/>
                  <a:ext cx="914400" cy="914400"/>
                </a:xfrm>
                <a:prstGeom prst="line">
                  <a:avLst/>
                </a:prstGeom>
                <a:noFill/>
                <a:ln w="9525" algn="ctr">
                  <a:noFill/>
                  <a:round/>
                  <a:headEnd/>
                  <a:tailEnd/>
                </a:ln>
              </p:spPr>
            </p:cxnSp>
            <p:cxnSp>
              <p:nvCxnSpPr>
                <p:cNvPr id="127" name="Connettore 1 119"/>
                <p:cNvCxnSpPr>
                  <a:cxnSpLocks noChangeShapeType="1"/>
                </p:cNvCxnSpPr>
                <p:nvPr/>
              </p:nvCxnSpPr>
              <p:spPr bwMode="auto">
                <a:xfrm rot="16200000" flipH="1">
                  <a:off x="3137764" y="1882584"/>
                  <a:ext cx="142716" cy="1111"/>
                </a:xfrm>
                <a:prstGeom prst="line">
                  <a:avLst/>
                </a:prstGeom>
                <a:noFill/>
                <a:ln w="19050" algn="ctr">
                  <a:solidFill>
                    <a:schemeClr val="tx1"/>
                  </a:solidFill>
                  <a:round/>
                  <a:headEnd/>
                  <a:tailEnd/>
                </a:ln>
              </p:spPr>
            </p:cxnSp>
            <p:cxnSp>
              <p:nvCxnSpPr>
                <p:cNvPr id="128" name="Connettore 1 120"/>
                <p:cNvCxnSpPr>
                  <a:cxnSpLocks noChangeShapeType="1"/>
                </p:cNvCxnSpPr>
                <p:nvPr/>
              </p:nvCxnSpPr>
              <p:spPr bwMode="auto">
                <a:xfrm rot="16200000" flipH="1">
                  <a:off x="3456661" y="1882584"/>
                  <a:ext cx="142716" cy="1111"/>
                </a:xfrm>
                <a:prstGeom prst="line">
                  <a:avLst/>
                </a:prstGeom>
                <a:noFill/>
                <a:ln w="19050" algn="ctr">
                  <a:solidFill>
                    <a:schemeClr val="tx1"/>
                  </a:solidFill>
                  <a:round/>
                  <a:headEnd/>
                  <a:tailEnd/>
                </a:ln>
              </p:spPr>
            </p:cxnSp>
            <p:cxnSp>
              <p:nvCxnSpPr>
                <p:cNvPr id="129" name="Connettore 1 121"/>
                <p:cNvCxnSpPr>
                  <a:cxnSpLocks noChangeShapeType="1"/>
                </p:cNvCxnSpPr>
                <p:nvPr/>
              </p:nvCxnSpPr>
              <p:spPr bwMode="auto">
                <a:xfrm rot="16200000" flipH="1">
                  <a:off x="3782417" y="1882585"/>
                  <a:ext cx="142716" cy="1111"/>
                </a:xfrm>
                <a:prstGeom prst="line">
                  <a:avLst/>
                </a:prstGeom>
                <a:noFill/>
                <a:ln w="19050" algn="ctr">
                  <a:solidFill>
                    <a:schemeClr val="tx1"/>
                  </a:solidFill>
                  <a:round/>
                  <a:headEnd/>
                  <a:tailEnd/>
                </a:ln>
              </p:spPr>
            </p:cxnSp>
            <p:cxnSp>
              <p:nvCxnSpPr>
                <p:cNvPr id="130" name="Connettore 1 122"/>
                <p:cNvCxnSpPr>
                  <a:cxnSpLocks noChangeShapeType="1"/>
                </p:cNvCxnSpPr>
                <p:nvPr/>
              </p:nvCxnSpPr>
              <p:spPr bwMode="auto">
                <a:xfrm rot="16200000" flipH="1">
                  <a:off x="4084550" y="1882585"/>
                  <a:ext cx="142716" cy="1111"/>
                </a:xfrm>
                <a:prstGeom prst="line">
                  <a:avLst/>
                </a:prstGeom>
                <a:noFill/>
                <a:ln w="19050" algn="ctr">
                  <a:solidFill>
                    <a:schemeClr val="tx1"/>
                  </a:solidFill>
                  <a:round/>
                  <a:headEnd/>
                  <a:tailEnd/>
                </a:ln>
              </p:spPr>
            </p:cxnSp>
            <p:sp>
              <p:nvSpPr>
                <p:cNvPr id="131" name="CasellaDiTesto 48"/>
                <p:cNvSpPr txBox="1">
                  <a:spLocks noChangeArrowheads="1"/>
                </p:cNvSpPr>
                <p:nvPr/>
              </p:nvSpPr>
              <p:spPr bwMode="auto">
                <a:xfrm>
                  <a:off x="3281904"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900</a:t>
                  </a:r>
                </a:p>
              </p:txBody>
            </p:sp>
            <p:sp>
              <p:nvSpPr>
                <p:cNvPr id="132" name="CasellaDiTesto 49"/>
                <p:cNvSpPr txBox="1">
                  <a:spLocks noChangeArrowheads="1"/>
                </p:cNvSpPr>
                <p:nvPr/>
              </p:nvSpPr>
              <p:spPr bwMode="auto">
                <a:xfrm>
                  <a:off x="2645431" y="1480691"/>
                  <a:ext cx="458696" cy="307783"/>
                </a:xfrm>
                <a:prstGeom prst="rect">
                  <a:avLst/>
                </a:prstGeom>
                <a:noFill/>
                <a:ln w="9525">
                  <a:noFill/>
                  <a:miter lim="800000"/>
                  <a:headEnd/>
                  <a:tailEnd/>
                </a:ln>
              </p:spPr>
              <p:txBody>
                <a:bodyPr wrap="none">
                  <a:spAutoFit/>
                </a:bodyPr>
                <a:lstStyle/>
                <a:p>
                  <a:pPr algn="ctr"/>
                  <a:r>
                    <a:rPr lang="en-GB" sz="1400">
                      <a:solidFill>
                        <a:schemeClr val="tx1"/>
                      </a:solidFill>
                      <a:latin typeface="Calibri" pitchFamily="34" charset="0"/>
                    </a:rPr>
                    <a:t>800</a:t>
                  </a:r>
                </a:p>
              </p:txBody>
            </p:sp>
          </p:grpSp>
          <p:sp>
            <p:nvSpPr>
              <p:cNvPr id="80" name="Figura a mano libera 56"/>
              <p:cNvSpPr>
                <a:spLocks noChangeArrowheads="1"/>
              </p:cNvSpPr>
              <p:nvPr/>
            </p:nvSpPr>
            <p:spPr bwMode="auto">
              <a:xfrm>
                <a:off x="4557568" y="1987259"/>
                <a:ext cx="1312863" cy="3606800"/>
              </a:xfrm>
              <a:custGeom>
                <a:avLst/>
                <a:gdLst>
                  <a:gd name="T0" fmla="*/ 303990 w 1314027"/>
                  <a:gd name="T1" fmla="*/ 0 h 3606800"/>
                  <a:gd name="T2" fmla="*/ 1023435 w 1314027"/>
                  <a:gd name="T3" fmla="*/ 995680 h 3606800"/>
                  <a:gd name="T4" fmla="*/ 1266628 w 1314027"/>
                  <a:gd name="T5" fmla="*/ 1483360 h 3606800"/>
                  <a:gd name="T6" fmla="*/ 1226096 w 1314027"/>
                  <a:gd name="T7" fmla="*/ 1615440 h 3606800"/>
                  <a:gd name="T8" fmla="*/ 759977 w 1314027"/>
                  <a:gd name="T9" fmla="*/ 1615440 h 3606800"/>
                  <a:gd name="T10" fmla="*/ 283724 w 1314027"/>
                  <a:gd name="T11" fmla="*/ 1717040 h 3606800"/>
                  <a:gd name="T12" fmla="*/ 60798 w 1314027"/>
                  <a:gd name="T13" fmla="*/ 2062480 h 3606800"/>
                  <a:gd name="T14" fmla="*/ 30399 w 1314027"/>
                  <a:gd name="T15" fmla="*/ 2590800 h 3606800"/>
                  <a:gd name="T16" fmla="*/ 243192 w 1314027"/>
                  <a:gd name="T17" fmla="*/ 2987040 h 3606800"/>
                  <a:gd name="T18" fmla="*/ 709312 w 1314027"/>
                  <a:gd name="T19" fmla="*/ 3606800 h 3606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4027"/>
                  <a:gd name="T31" fmla="*/ 0 h 3606800"/>
                  <a:gd name="T32" fmla="*/ 1314027 w 1314027"/>
                  <a:gd name="T33" fmla="*/ 3606800 h 3606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4027" h="3606800">
                    <a:moveTo>
                      <a:pt x="304800" y="0"/>
                    </a:moveTo>
                    <a:cubicBezTo>
                      <a:pt x="585046" y="374226"/>
                      <a:pt x="865293" y="748453"/>
                      <a:pt x="1026160" y="995680"/>
                    </a:cubicBezTo>
                    <a:cubicBezTo>
                      <a:pt x="1187027" y="1242907"/>
                      <a:pt x="1236133" y="1380067"/>
                      <a:pt x="1270000" y="1483360"/>
                    </a:cubicBezTo>
                    <a:cubicBezTo>
                      <a:pt x="1303867" y="1586653"/>
                      <a:pt x="1314027" y="1593427"/>
                      <a:pt x="1229360" y="1615440"/>
                    </a:cubicBezTo>
                    <a:cubicBezTo>
                      <a:pt x="1144693" y="1637453"/>
                      <a:pt x="919480" y="1598507"/>
                      <a:pt x="762000" y="1615440"/>
                    </a:cubicBezTo>
                    <a:cubicBezTo>
                      <a:pt x="604520" y="1632373"/>
                      <a:pt x="401320" y="1642533"/>
                      <a:pt x="284480" y="1717040"/>
                    </a:cubicBezTo>
                    <a:cubicBezTo>
                      <a:pt x="167640" y="1791547"/>
                      <a:pt x="103293" y="1916853"/>
                      <a:pt x="60960" y="2062480"/>
                    </a:cubicBezTo>
                    <a:cubicBezTo>
                      <a:pt x="18627" y="2208107"/>
                      <a:pt x="0" y="2436707"/>
                      <a:pt x="30480" y="2590800"/>
                    </a:cubicBezTo>
                    <a:cubicBezTo>
                      <a:pt x="60960" y="2744893"/>
                      <a:pt x="130387" y="2817707"/>
                      <a:pt x="243840" y="2987040"/>
                    </a:cubicBezTo>
                    <a:cubicBezTo>
                      <a:pt x="357293" y="3156373"/>
                      <a:pt x="534246" y="3381586"/>
                      <a:pt x="711200" y="3606800"/>
                    </a:cubicBezTo>
                  </a:path>
                </a:pathLst>
              </a:custGeom>
              <a:noFill/>
              <a:ln w="38100" algn="ctr">
                <a:solidFill>
                  <a:srgbClr val="000000"/>
                </a:solidFill>
                <a:round/>
                <a:headEnd/>
                <a:tailEnd/>
              </a:ln>
              <a:effectLst>
                <a:outerShdw blurRad="50800" dist="38100" dir="8100000" algn="tr" rotWithShape="0">
                  <a:prstClr val="black">
                    <a:alpha val="40000"/>
                  </a:prstClr>
                </a:outerShdw>
              </a:effectLst>
            </p:spPr>
            <p:txBody>
              <a:bodyPr anchor="ctr"/>
              <a:lstStyle/>
              <a:p>
                <a:pPr algn="ctr"/>
                <a:endParaRPr lang="en-GB">
                  <a:latin typeface="Calibri" pitchFamily="34" charset="0"/>
                </a:endParaRPr>
              </a:p>
            </p:txBody>
          </p:sp>
          <p:cxnSp>
            <p:nvCxnSpPr>
              <p:cNvPr id="81" name="Connettore 1 127"/>
              <p:cNvCxnSpPr>
                <a:cxnSpLocks noChangeShapeType="1"/>
              </p:cNvCxnSpPr>
              <p:nvPr/>
            </p:nvCxnSpPr>
            <p:spPr bwMode="auto">
              <a:xfrm>
                <a:off x="3419331" y="2749259"/>
                <a:ext cx="1300162" cy="1022350"/>
              </a:xfrm>
              <a:prstGeom prst="line">
                <a:avLst/>
              </a:prstGeom>
              <a:noFill/>
              <a:ln w="38100" algn="ctr">
                <a:solidFill>
                  <a:schemeClr val="tx1"/>
                </a:solidFill>
                <a:prstDash val="dash"/>
                <a:round/>
                <a:headEnd/>
                <a:tailEnd/>
              </a:ln>
            </p:spPr>
          </p:cxnSp>
          <p:cxnSp>
            <p:nvCxnSpPr>
              <p:cNvPr id="82" name="Connettore 1 130"/>
              <p:cNvCxnSpPr>
                <a:cxnSpLocks noChangeShapeType="1"/>
              </p:cNvCxnSpPr>
              <p:nvPr/>
            </p:nvCxnSpPr>
            <p:spPr bwMode="auto">
              <a:xfrm rot="16200000" flipH="1">
                <a:off x="3231212" y="3842253"/>
                <a:ext cx="2055812" cy="2019300"/>
              </a:xfrm>
              <a:prstGeom prst="line">
                <a:avLst/>
              </a:prstGeom>
              <a:noFill/>
              <a:ln w="38100" algn="ctr">
                <a:solidFill>
                  <a:schemeClr val="tx1"/>
                </a:solidFill>
                <a:prstDash val="dash"/>
                <a:round/>
                <a:headEnd/>
                <a:tailEnd/>
              </a:ln>
            </p:spPr>
          </p:cxnSp>
          <p:sp>
            <p:nvSpPr>
              <p:cNvPr id="83" name="CasellaDiTesto 137"/>
              <p:cNvSpPr txBox="1">
                <a:spLocks noChangeArrowheads="1"/>
              </p:cNvSpPr>
              <p:nvPr/>
            </p:nvSpPr>
            <p:spPr bwMode="auto">
              <a:xfrm rot="2279671">
                <a:off x="3438381" y="2960397"/>
                <a:ext cx="1612900"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Fo+Di+CO</a:t>
                </a:r>
                <a:r>
                  <a:rPr lang="en-GB" b="1" baseline="-25000">
                    <a:solidFill>
                      <a:schemeClr val="tx1"/>
                    </a:solidFill>
                    <a:latin typeface="Calibri" pitchFamily="34" charset="0"/>
                  </a:rPr>
                  <a:t>2</a:t>
                </a:r>
              </a:p>
            </p:txBody>
          </p:sp>
          <p:sp>
            <p:nvSpPr>
              <p:cNvPr id="84" name="CasellaDiTesto 138"/>
              <p:cNvSpPr txBox="1">
                <a:spLocks noChangeArrowheads="1"/>
              </p:cNvSpPr>
              <p:nvPr/>
            </p:nvSpPr>
            <p:spPr bwMode="auto">
              <a:xfrm rot="2279671">
                <a:off x="3438381" y="3457284"/>
                <a:ext cx="1612900" cy="369888"/>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85" name="CasellaDiTesto 139"/>
              <p:cNvSpPr txBox="1">
                <a:spLocks noChangeArrowheads="1"/>
              </p:cNvSpPr>
              <p:nvPr/>
            </p:nvSpPr>
            <p:spPr bwMode="auto">
              <a:xfrm rot="2623619">
                <a:off x="3397106" y="4055772"/>
                <a:ext cx="960437" cy="368300"/>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En+Dol</a:t>
                </a:r>
                <a:endParaRPr lang="en-GB" b="1" baseline="-25000">
                  <a:solidFill>
                    <a:schemeClr val="tx1"/>
                  </a:solidFill>
                  <a:latin typeface="Calibri" pitchFamily="34" charset="0"/>
                </a:endParaRPr>
              </a:p>
            </p:txBody>
          </p:sp>
          <p:sp>
            <p:nvSpPr>
              <p:cNvPr id="86" name="CasellaDiTesto 140"/>
              <p:cNvSpPr txBox="1">
                <a:spLocks noChangeArrowheads="1"/>
              </p:cNvSpPr>
              <p:nvPr/>
            </p:nvSpPr>
            <p:spPr bwMode="auto">
              <a:xfrm rot="2623619">
                <a:off x="3233593" y="4446297"/>
                <a:ext cx="1077913" cy="369887"/>
              </a:xfrm>
              <a:prstGeom prst="rect">
                <a:avLst/>
              </a:prstGeom>
              <a:noFill/>
              <a:ln w="9525">
                <a:noFill/>
                <a:miter lim="800000"/>
                <a:headEnd/>
                <a:tailEnd/>
              </a:ln>
            </p:spPr>
            <p:txBody>
              <a:bodyPr>
                <a:spAutoFit/>
              </a:bodyPr>
              <a:lstStyle/>
              <a:p>
                <a:pPr algn="ctr"/>
                <a:r>
                  <a:rPr lang="en-GB" b="1">
                    <a:solidFill>
                      <a:schemeClr val="tx1"/>
                    </a:solidFill>
                    <a:latin typeface="Calibri" pitchFamily="34" charset="0"/>
                  </a:rPr>
                  <a:t>Di+Mgs</a:t>
                </a:r>
                <a:endParaRPr lang="en-GB" b="1" baseline="-25000">
                  <a:solidFill>
                    <a:schemeClr val="tx1"/>
                  </a:solidFill>
                  <a:latin typeface="Calibri" pitchFamily="34" charset="0"/>
                </a:endParaRPr>
              </a:p>
            </p:txBody>
          </p:sp>
          <p:sp>
            <p:nvSpPr>
              <p:cNvPr id="87" name="CasellaDiTesto 150"/>
              <p:cNvSpPr txBox="1">
                <a:spLocks noChangeArrowheads="1"/>
              </p:cNvSpPr>
              <p:nvPr/>
            </p:nvSpPr>
            <p:spPr bwMode="auto">
              <a:xfrm>
                <a:off x="7011843" y="1123948"/>
                <a:ext cx="2111375" cy="461665"/>
              </a:xfrm>
              <a:prstGeom prst="rect">
                <a:avLst/>
              </a:prstGeom>
              <a:noFill/>
              <a:ln w="9525">
                <a:noFill/>
                <a:miter lim="800000"/>
                <a:headEnd/>
                <a:tailEnd/>
              </a:ln>
            </p:spPr>
            <p:txBody>
              <a:bodyPr>
                <a:spAutoFit/>
              </a:bodyPr>
              <a:lstStyle/>
              <a:p>
                <a:pPr algn="ctr"/>
                <a:r>
                  <a:rPr lang="en-GB" sz="2400" i="1">
                    <a:solidFill>
                      <a:srgbClr val="FF0000"/>
                    </a:solidFill>
                    <a:latin typeface="Calibri" pitchFamily="34" charset="0"/>
                  </a:rPr>
                  <a:t>f</a:t>
                </a:r>
                <a:r>
                  <a:rPr lang="en-GB" sz="2400">
                    <a:solidFill>
                      <a:srgbClr val="FF0000"/>
                    </a:solidFill>
                    <a:latin typeface="Calibri" pitchFamily="34" charset="0"/>
                  </a:rPr>
                  <a:t>O</a:t>
                </a:r>
                <a:r>
                  <a:rPr lang="en-GB" sz="2400" baseline="-25000">
                    <a:solidFill>
                      <a:srgbClr val="FF0000"/>
                    </a:solidFill>
                    <a:latin typeface="Calibri" pitchFamily="34" charset="0"/>
                  </a:rPr>
                  <a:t>2</a:t>
                </a:r>
                <a:r>
                  <a:rPr lang="en-GB" sz="2400">
                    <a:solidFill>
                      <a:srgbClr val="FF0000"/>
                    </a:solidFill>
                    <a:latin typeface="Calibri" pitchFamily="34" charset="0"/>
                  </a:rPr>
                  <a:t>=IW+3</a:t>
                </a:r>
              </a:p>
            </p:txBody>
          </p:sp>
        </p:grpSp>
        <p:sp>
          <p:nvSpPr>
            <p:cNvPr id="78" name="CasellaDiTesto 134"/>
            <p:cNvSpPr txBox="1">
              <a:spLocks noChangeArrowheads="1"/>
            </p:cNvSpPr>
            <p:nvPr/>
          </p:nvSpPr>
          <p:spPr bwMode="auto">
            <a:xfrm>
              <a:off x="5355247" y="5821115"/>
              <a:ext cx="3603016" cy="369332"/>
            </a:xfrm>
            <a:prstGeom prst="rect">
              <a:avLst/>
            </a:prstGeom>
            <a:noFill/>
            <a:ln w="9525">
              <a:noFill/>
              <a:miter lim="800000"/>
              <a:headEnd/>
              <a:tailEnd/>
            </a:ln>
          </p:spPr>
          <p:txBody>
            <a:bodyPr>
              <a:spAutoFit/>
            </a:bodyPr>
            <a:lstStyle/>
            <a:p>
              <a:pPr algn="ctr"/>
              <a:r>
                <a:rPr lang="en-GB" b="1" dirty="0">
                  <a:solidFill>
                    <a:schemeClr val="tx1"/>
                  </a:solidFill>
                  <a:latin typeface="Calibri" pitchFamily="34" charset="0"/>
                </a:rPr>
                <a:t>CO</a:t>
              </a:r>
              <a:r>
                <a:rPr lang="en-GB" b="1" baseline="-25000" dirty="0">
                  <a:solidFill>
                    <a:schemeClr val="tx1"/>
                  </a:solidFill>
                  <a:latin typeface="Calibri" pitchFamily="34" charset="0"/>
                </a:rPr>
                <a:t>2</a:t>
              </a:r>
              <a:r>
                <a:rPr lang="en-GB" b="1" dirty="0">
                  <a:solidFill>
                    <a:schemeClr val="tx1"/>
                  </a:solidFill>
                  <a:latin typeface="Calibri" pitchFamily="34" charset="0"/>
                </a:rPr>
                <a:t> Hawaiian Pyrolite solidus</a:t>
              </a:r>
            </a:p>
          </p:txBody>
        </p:sp>
      </p:grpSp>
      <p:sp>
        <p:nvSpPr>
          <p:cNvPr id="133" name="Text Box 2"/>
          <p:cNvSpPr txBox="1">
            <a:spLocks noChangeArrowheads="1"/>
          </p:cNvSpPr>
          <p:nvPr/>
        </p:nvSpPr>
        <p:spPr bwMode="auto">
          <a:xfrm>
            <a:off x="342900" y="0"/>
            <a:ext cx="8458200" cy="1077913"/>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What would happen if a carbonated peridotite experiences partial melting?</a:t>
            </a:r>
          </a:p>
        </p:txBody>
      </p:sp>
      <p:sp>
        <p:nvSpPr>
          <p:cNvPr id="134" name="Stella a 5 punte 133"/>
          <p:cNvSpPr/>
          <p:nvPr/>
        </p:nvSpPr>
        <p:spPr bwMode="auto">
          <a:xfrm>
            <a:off x="4841875" y="5884863"/>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35" name="Stella a 5 punte 76"/>
          <p:cNvSpPr/>
          <p:nvPr/>
        </p:nvSpPr>
        <p:spPr bwMode="auto">
          <a:xfrm>
            <a:off x="4841875" y="5884863"/>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36" name="Text Box 2"/>
          <p:cNvSpPr txBox="1">
            <a:spLocks noChangeArrowheads="1"/>
          </p:cNvSpPr>
          <p:nvPr/>
        </p:nvSpPr>
        <p:spPr bwMode="auto">
          <a:xfrm>
            <a:off x="342900" y="5424488"/>
            <a:ext cx="2363788" cy="95408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Equilibrium paragenesis?</a:t>
            </a:r>
          </a:p>
        </p:txBody>
      </p:sp>
      <p:cxnSp>
        <p:nvCxnSpPr>
          <p:cNvPr id="137" name="Connettore 2 136"/>
          <p:cNvCxnSpPr>
            <a:cxnSpLocks noChangeShapeType="1"/>
          </p:cNvCxnSpPr>
          <p:nvPr/>
        </p:nvCxnSpPr>
        <p:spPr bwMode="auto">
          <a:xfrm>
            <a:off x="2089150" y="5840413"/>
            <a:ext cx="2649538" cy="204787"/>
          </a:xfrm>
          <a:prstGeom prst="straightConnector1">
            <a:avLst/>
          </a:prstGeom>
          <a:noFill/>
          <a:ln w="28575" algn="ctr">
            <a:solidFill>
              <a:schemeClr val="tx1"/>
            </a:solidFill>
            <a:round/>
            <a:headEnd/>
            <a:tailEnd type="arrow" w="med" len="med"/>
          </a:ln>
        </p:spPr>
      </p:cxnSp>
      <p:sp>
        <p:nvSpPr>
          <p:cNvPr id="138" name="Text Box 2"/>
          <p:cNvSpPr txBox="1">
            <a:spLocks noChangeArrowheads="1"/>
          </p:cNvSpPr>
          <p:nvPr/>
        </p:nvSpPr>
        <p:spPr bwMode="auto">
          <a:xfrm>
            <a:off x="342900" y="3595688"/>
            <a:ext cx="2363788" cy="954087"/>
          </a:xfrm>
          <a:prstGeom prst="rect">
            <a:avLst/>
          </a:prstGeom>
          <a:noFill/>
          <a:ln w="9525" algn="ctr">
            <a:noFill/>
            <a:miter lim="800000"/>
            <a:headEnd/>
            <a:tailEnd/>
          </a:ln>
          <a:effectLst/>
        </p:spPr>
        <p:txBody>
          <a:bodyPr wrap="square">
            <a:spAutoFit/>
          </a:bodyPr>
          <a:lstStyle/>
          <a:p>
            <a:pPr>
              <a:defRPr/>
            </a:pPr>
            <a:r>
              <a:rPr lang="en-GB" sz="2800">
                <a:solidFill>
                  <a:schemeClr val="bg1"/>
                </a:solidFill>
                <a:effectLst>
                  <a:outerShdw blurRad="38100" dist="38100" dir="2700000" algn="tl">
                    <a:srgbClr val="000000"/>
                  </a:outerShdw>
                </a:effectLst>
                <a:latin typeface="Calibri" pitchFamily="34" charset="0"/>
              </a:rPr>
              <a:t>Equilibrium paragenesis?</a:t>
            </a:r>
          </a:p>
        </p:txBody>
      </p:sp>
      <p:cxnSp>
        <p:nvCxnSpPr>
          <p:cNvPr id="139" name="Connettore 2 138"/>
          <p:cNvCxnSpPr>
            <a:cxnSpLocks noChangeShapeType="1"/>
          </p:cNvCxnSpPr>
          <p:nvPr/>
        </p:nvCxnSpPr>
        <p:spPr bwMode="auto">
          <a:xfrm>
            <a:off x="2089150" y="4025900"/>
            <a:ext cx="2682875" cy="288925"/>
          </a:xfrm>
          <a:prstGeom prst="straightConnector1">
            <a:avLst/>
          </a:prstGeom>
          <a:noFill/>
          <a:ln w="28575" algn="ctr">
            <a:solidFill>
              <a:schemeClr val="tx1"/>
            </a:solidFill>
            <a:round/>
            <a:headEnd/>
            <a:tailEnd type="arrow" w="med" len="med"/>
          </a:ln>
        </p:spPr>
      </p:cxnSp>
      <p:sp>
        <p:nvSpPr>
          <p:cNvPr id="140" name="Stella a 5 punte 139"/>
          <p:cNvSpPr/>
          <p:nvPr/>
        </p:nvSpPr>
        <p:spPr bwMode="auto">
          <a:xfrm>
            <a:off x="4689475" y="3984625"/>
            <a:ext cx="477838" cy="492125"/>
          </a:xfrm>
          <a:prstGeom prst="star5">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lang="en-GB">
              <a:latin typeface="Calibri" pitchFamily="34" charset="0"/>
            </a:endParaRPr>
          </a:p>
        </p:txBody>
      </p:sp>
      <p:sp>
        <p:nvSpPr>
          <p:cNvPr id="141" name="Text Box 2"/>
          <p:cNvSpPr txBox="1">
            <a:spLocks noChangeArrowheads="1"/>
          </p:cNvSpPr>
          <p:nvPr/>
        </p:nvSpPr>
        <p:spPr bwMode="auto">
          <a:xfrm>
            <a:off x="342900" y="2016125"/>
            <a:ext cx="2363788" cy="954088"/>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Equilibrium paragenesis?</a:t>
            </a:r>
          </a:p>
        </p:txBody>
      </p:sp>
      <p:cxnSp>
        <p:nvCxnSpPr>
          <p:cNvPr id="142" name="Connettore 2 141"/>
          <p:cNvCxnSpPr>
            <a:cxnSpLocks noChangeShapeType="1"/>
          </p:cNvCxnSpPr>
          <p:nvPr/>
        </p:nvCxnSpPr>
        <p:spPr bwMode="auto">
          <a:xfrm>
            <a:off x="2089150" y="2446338"/>
            <a:ext cx="2295525" cy="249237"/>
          </a:xfrm>
          <a:prstGeom prst="straightConnector1">
            <a:avLst/>
          </a:prstGeom>
          <a:noFill/>
          <a:ln w="28575" algn="ctr">
            <a:solidFill>
              <a:schemeClr val="tx1"/>
            </a:solidFill>
            <a:round/>
            <a:headEnd/>
            <a:tailEnd type="arrow" w="med" len="med"/>
          </a:ln>
        </p:spPr>
      </p:cxnSp>
      <p:sp>
        <p:nvSpPr>
          <p:cNvPr id="143" name="Text Box 2"/>
          <p:cNvSpPr txBox="1">
            <a:spLocks noChangeArrowheads="1"/>
          </p:cNvSpPr>
          <p:nvPr/>
        </p:nvSpPr>
        <p:spPr bwMode="auto">
          <a:xfrm>
            <a:off x="5248275" y="5029200"/>
            <a:ext cx="3659188" cy="830997"/>
          </a:xfrm>
          <a:prstGeom prst="rect">
            <a:avLst/>
          </a:prstGeom>
          <a:noFill/>
          <a:ln w="9525" algn="ctr">
            <a:noFill/>
            <a:miter lim="800000"/>
            <a:headEnd/>
            <a:tailEnd/>
          </a:ln>
          <a:effectLst/>
        </p:spPr>
        <p:txBody>
          <a:bodyPr>
            <a:spAutoFit/>
          </a:bodyPr>
          <a:lstStyle/>
          <a:p>
            <a:pPr>
              <a:defRPr/>
            </a:pPr>
            <a:r>
              <a:rPr lang="en-GB" sz="2400">
                <a:solidFill>
                  <a:schemeClr val="tx1"/>
                </a:solidFill>
                <a:effectLst/>
                <a:latin typeface="Calibri" pitchFamily="34" charset="0"/>
              </a:rPr>
              <a:t>Composition of the melt on crossing the solidus?</a:t>
            </a:r>
          </a:p>
        </p:txBody>
      </p:sp>
      <p:sp>
        <p:nvSpPr>
          <p:cNvPr id="144" name="Text Box 2"/>
          <p:cNvSpPr txBox="1">
            <a:spLocks noChangeArrowheads="1"/>
          </p:cNvSpPr>
          <p:nvPr/>
        </p:nvSpPr>
        <p:spPr bwMode="auto">
          <a:xfrm>
            <a:off x="5299075" y="1946275"/>
            <a:ext cx="3659188" cy="1568450"/>
          </a:xfrm>
          <a:prstGeom prst="rect">
            <a:avLst/>
          </a:prstGeom>
          <a:noFill/>
          <a:ln w="9525" algn="ctr">
            <a:noFill/>
            <a:miter lim="800000"/>
            <a:headEnd/>
            <a:tailEnd/>
          </a:ln>
          <a:effectLst/>
        </p:spPr>
        <p:txBody>
          <a:bodyPr>
            <a:spAutoFit/>
          </a:bodyPr>
          <a:lstStyle/>
          <a:p>
            <a:pPr algn="ctr">
              <a:defRPr/>
            </a:pPr>
            <a:r>
              <a:rPr lang="en-GB" sz="2400">
                <a:solidFill>
                  <a:schemeClr val="tx1"/>
                </a:solidFill>
                <a:effectLst/>
                <a:latin typeface="Calibri" pitchFamily="34" charset="0"/>
              </a:rPr>
              <a:t>What should happen to a carbonatitic melt approaching shallow depths?</a:t>
            </a:r>
          </a:p>
        </p:txBody>
      </p:sp>
      <p:sp>
        <p:nvSpPr>
          <p:cNvPr id="145" name="Text Box 2"/>
          <p:cNvSpPr txBox="1">
            <a:spLocks noChangeArrowheads="1"/>
          </p:cNvSpPr>
          <p:nvPr/>
        </p:nvSpPr>
        <p:spPr bwMode="auto">
          <a:xfrm>
            <a:off x="5130800" y="3563938"/>
            <a:ext cx="3894138" cy="1569660"/>
          </a:xfrm>
          <a:prstGeom prst="rect">
            <a:avLst/>
          </a:prstGeom>
          <a:noFill/>
          <a:ln w="9525" algn="ctr">
            <a:noFill/>
            <a:miter lim="800000"/>
            <a:headEnd/>
            <a:tailEnd/>
          </a:ln>
          <a:effectLst/>
        </p:spPr>
        <p:txBody>
          <a:bodyPr>
            <a:spAutoFit/>
          </a:bodyPr>
          <a:lstStyle/>
          <a:p>
            <a:pPr algn="ctr">
              <a:defRPr/>
            </a:pPr>
            <a:r>
              <a:rPr lang="en-GB" sz="2400" b="1" dirty="0">
                <a:solidFill>
                  <a:srgbClr val="FF0000"/>
                </a:solidFill>
                <a:effectLst/>
                <a:latin typeface="Calibri" pitchFamily="34" charset="0"/>
                <a:sym typeface="Wingdings" pitchFamily="2" charset="2"/>
              </a:rPr>
              <a:t> </a:t>
            </a:r>
            <a:r>
              <a:rPr lang="en-GB" sz="2400" b="1" dirty="0">
                <a:solidFill>
                  <a:srgbClr val="FF0000"/>
                </a:solidFill>
                <a:effectLst/>
                <a:latin typeface="Calibri" pitchFamily="34" charset="0"/>
              </a:rPr>
              <a:t>DECARBONATION                (i.e., collapse of carbonate or carbonatitic melt with CO</a:t>
            </a:r>
            <a:r>
              <a:rPr lang="en-GB" sz="2400" b="1" baseline="-25000" dirty="0">
                <a:solidFill>
                  <a:srgbClr val="FF0000"/>
                </a:solidFill>
                <a:effectLst/>
                <a:latin typeface="Calibri" pitchFamily="34" charset="0"/>
              </a:rPr>
              <a:t>2</a:t>
            </a:r>
            <a:r>
              <a:rPr lang="en-GB" sz="2400" b="1" dirty="0">
                <a:solidFill>
                  <a:srgbClr val="FF0000"/>
                </a:solidFill>
                <a:effectLst/>
                <a:latin typeface="Calibri" pitchFamily="34" charset="0"/>
              </a:rPr>
              <a:t> exsolution).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2000"/>
                                        <p:tgtEl>
                                          <p:spTgt spid="134"/>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fade">
                                      <p:cBhvr>
                                        <p:cTn id="20" dur="500"/>
                                        <p:tgtEl>
                                          <p:spTgt spid="135"/>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36"/>
                                        </p:tgtEl>
                                        <p:attrNameLst>
                                          <p:attrName>style.visibility</p:attrName>
                                        </p:attrNameLst>
                                      </p:cBhvr>
                                      <p:to>
                                        <p:strVal val="visible"/>
                                      </p:to>
                                    </p:set>
                                    <p:animEffect transition="in" filter="fade">
                                      <p:cBhvr>
                                        <p:cTn id="24" dur="500"/>
                                        <p:tgtEl>
                                          <p:spTgt spid="136"/>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wipe(left)">
                                      <p:cBhvr>
                                        <p:cTn id="28" dur="500"/>
                                        <p:tgtEl>
                                          <p:spTgt spid="137"/>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grpId="1" nodeType="clickEffect">
                                  <p:stCondLst>
                                    <p:cond delay="0"/>
                                  </p:stCondLst>
                                  <p:childTnLst>
                                    <p:animMotion origin="layout" path="M 4.44444E-6 -0.00069 L -0.01666 -0.27662 " pathEditMode="relative" rAng="0" ptsTypes="AA">
                                      <p:cBhvr>
                                        <p:cTn id="32" dur="2000" fill="hold"/>
                                        <p:tgtEl>
                                          <p:spTgt spid="135"/>
                                        </p:tgtEl>
                                        <p:attrNameLst>
                                          <p:attrName>ppt_x</p:attrName>
                                          <p:attrName>ppt_y</p:attrName>
                                        </p:attrNameLst>
                                      </p:cBhvr>
                                      <p:rCtr x="-851" y="-13819"/>
                                    </p:animMotion>
                                  </p:childTnLst>
                                </p:cTn>
                              </p:par>
                            </p:childTnLst>
                          </p:cTn>
                        </p:par>
                        <p:par>
                          <p:cTn id="33" fill="hold">
                            <p:stCondLst>
                              <p:cond delay="2000"/>
                            </p:stCondLst>
                            <p:childTnLst>
                              <p:par>
                                <p:cTn id="34" presetID="10" presetClass="exit" presetSubtype="0" fill="hold" nodeType="afterEffect">
                                  <p:stCondLst>
                                    <p:cond delay="0"/>
                                  </p:stCondLst>
                                  <p:childTnLst>
                                    <p:animEffect transition="out" filter="fade">
                                      <p:cBhvr>
                                        <p:cTn id="35" dur="2000"/>
                                        <p:tgtEl>
                                          <p:spTgt spid="137"/>
                                        </p:tgtEl>
                                      </p:cBhvr>
                                    </p:animEffect>
                                    <p:set>
                                      <p:cBhvr>
                                        <p:cTn id="36" dur="1" fill="hold">
                                          <p:stCondLst>
                                            <p:cond delay="1999"/>
                                          </p:stCondLst>
                                        </p:cTn>
                                        <p:tgtEl>
                                          <p:spTgt spid="13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136"/>
                                        </p:tgtEl>
                                      </p:cBhvr>
                                    </p:animEffect>
                                    <p:set>
                                      <p:cBhvr>
                                        <p:cTn id="39" dur="1" fill="hold">
                                          <p:stCondLst>
                                            <p:cond delay="1999"/>
                                          </p:stCondLst>
                                        </p:cTn>
                                        <p:tgtEl>
                                          <p:spTgt spid="136"/>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38"/>
                                        </p:tgtEl>
                                        <p:attrNameLst>
                                          <p:attrName>style.visibility</p:attrName>
                                        </p:attrNameLst>
                                      </p:cBhvr>
                                      <p:to>
                                        <p:strVal val="visible"/>
                                      </p:to>
                                    </p:set>
                                    <p:animEffect transition="in" filter="fade">
                                      <p:cBhvr>
                                        <p:cTn id="42" dur="500"/>
                                        <p:tgtEl>
                                          <p:spTgt spid="138"/>
                                        </p:tgtEl>
                                      </p:cBhvr>
                                    </p:animEffect>
                                  </p:childTnLst>
                                </p:cTn>
                              </p:par>
                              <p:par>
                                <p:cTn id="43" presetID="22" presetClass="entr" presetSubtype="8" fill="hold" nodeType="withEffect">
                                  <p:stCondLst>
                                    <p:cond delay="0"/>
                                  </p:stCondLst>
                                  <p:childTnLst>
                                    <p:set>
                                      <p:cBhvr>
                                        <p:cTn id="44" dur="1" fill="hold">
                                          <p:stCondLst>
                                            <p:cond delay="0"/>
                                          </p:stCondLst>
                                        </p:cTn>
                                        <p:tgtEl>
                                          <p:spTgt spid="139"/>
                                        </p:tgtEl>
                                        <p:attrNameLst>
                                          <p:attrName>style.visibility</p:attrName>
                                        </p:attrNameLst>
                                      </p:cBhvr>
                                      <p:to>
                                        <p:strVal val="visible"/>
                                      </p:to>
                                    </p:set>
                                    <p:animEffect transition="in" filter="wipe(left)">
                                      <p:cBhvr>
                                        <p:cTn id="45" dur="500"/>
                                        <p:tgtEl>
                                          <p:spTgt spid="1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childTnLst>
                          </p:cTn>
                        </p:par>
                        <p:par>
                          <p:cTn id="51" fill="hold">
                            <p:stCondLst>
                              <p:cond delay="500"/>
                            </p:stCondLst>
                            <p:childTnLst>
                              <p:par>
                                <p:cTn id="52" presetID="56" presetClass="path" presetSubtype="0" accel="50000" decel="50000" fill="hold" grpId="1" nodeType="afterEffect">
                                  <p:stCondLst>
                                    <p:cond delay="0"/>
                                  </p:stCondLst>
                                  <p:childTnLst>
                                    <p:animMotion origin="layout" path="M 1.11111E-6 0.00046 L -0.0125 -0.22685 " pathEditMode="relative" rAng="0" ptsTypes="AA">
                                      <p:cBhvr>
                                        <p:cTn id="53" dur="2000" fill="hold"/>
                                        <p:tgtEl>
                                          <p:spTgt spid="140"/>
                                        </p:tgtEl>
                                        <p:attrNameLst>
                                          <p:attrName>ppt_x</p:attrName>
                                          <p:attrName>ppt_y</p:attrName>
                                        </p:attrNameLst>
                                      </p:cBhvr>
                                      <p:rCtr x="-625" y="-11366"/>
                                    </p:animMotion>
                                  </p:childTnLst>
                                </p:cTn>
                              </p:par>
                              <p:par>
                                <p:cTn id="54" presetID="10" presetClass="exit" presetSubtype="0" fill="hold" grpId="1" nodeType="withEffect">
                                  <p:stCondLst>
                                    <p:cond delay="0"/>
                                  </p:stCondLst>
                                  <p:childTnLst>
                                    <p:animEffect transition="out" filter="fade">
                                      <p:cBhvr>
                                        <p:cTn id="55" dur="500"/>
                                        <p:tgtEl>
                                          <p:spTgt spid="138"/>
                                        </p:tgtEl>
                                      </p:cBhvr>
                                    </p:animEffect>
                                    <p:set>
                                      <p:cBhvr>
                                        <p:cTn id="56" dur="1" fill="hold">
                                          <p:stCondLst>
                                            <p:cond delay="499"/>
                                          </p:stCondLst>
                                        </p:cTn>
                                        <p:tgtEl>
                                          <p:spTgt spid="13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39"/>
                                        </p:tgtEl>
                                      </p:cBhvr>
                                    </p:animEffect>
                                    <p:set>
                                      <p:cBhvr>
                                        <p:cTn id="59" dur="1" fill="hold">
                                          <p:stCondLst>
                                            <p:cond delay="499"/>
                                          </p:stCondLst>
                                        </p:cTn>
                                        <p:tgtEl>
                                          <p:spTgt spid="139"/>
                                        </p:tgtEl>
                                        <p:attrNameLst>
                                          <p:attrName>style.visibility</p:attrName>
                                        </p:attrNameLst>
                                      </p:cBhvr>
                                      <p:to>
                                        <p:strVal val="hidden"/>
                                      </p:to>
                                    </p:se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141"/>
                                        </p:tgtEl>
                                        <p:attrNameLst>
                                          <p:attrName>style.visibility</p:attrName>
                                        </p:attrNameLst>
                                      </p:cBhvr>
                                      <p:to>
                                        <p:strVal val="visible"/>
                                      </p:to>
                                    </p:set>
                                    <p:animEffect transition="in" filter="fade">
                                      <p:cBhvr>
                                        <p:cTn id="63" dur="500"/>
                                        <p:tgtEl>
                                          <p:spTgt spid="141"/>
                                        </p:tgtEl>
                                      </p:cBhvr>
                                    </p:animEffect>
                                  </p:childTnLst>
                                </p:cTn>
                              </p:par>
                              <p:par>
                                <p:cTn id="64" presetID="22" presetClass="entr" presetSubtype="8" fill="hold" nodeType="withEffect">
                                  <p:stCondLst>
                                    <p:cond delay="0"/>
                                  </p:stCondLst>
                                  <p:childTnLst>
                                    <p:set>
                                      <p:cBhvr>
                                        <p:cTn id="65" dur="1" fill="hold">
                                          <p:stCondLst>
                                            <p:cond delay="0"/>
                                          </p:stCondLst>
                                        </p:cTn>
                                        <p:tgtEl>
                                          <p:spTgt spid="142"/>
                                        </p:tgtEl>
                                        <p:attrNameLst>
                                          <p:attrName>style.visibility</p:attrName>
                                        </p:attrNameLst>
                                      </p:cBhvr>
                                      <p:to>
                                        <p:strVal val="visible"/>
                                      </p:to>
                                    </p:set>
                                    <p:animEffect transition="in" filter="wipe(left)">
                                      <p:cBhvr>
                                        <p:cTn id="66" dur="500"/>
                                        <p:tgtEl>
                                          <p:spTgt spid="14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2000"/>
                                        <p:tgtEl>
                                          <p:spTgt spid="141"/>
                                        </p:tgtEl>
                                      </p:cBhvr>
                                    </p:animEffect>
                                    <p:set>
                                      <p:cBhvr>
                                        <p:cTn id="71" dur="1" fill="hold">
                                          <p:stCondLst>
                                            <p:cond delay="1999"/>
                                          </p:stCondLst>
                                        </p:cTn>
                                        <p:tgtEl>
                                          <p:spTgt spid="14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2000"/>
                                        <p:tgtEl>
                                          <p:spTgt spid="142"/>
                                        </p:tgtEl>
                                      </p:cBhvr>
                                    </p:animEffect>
                                    <p:set>
                                      <p:cBhvr>
                                        <p:cTn id="74" dur="1" fill="hold">
                                          <p:stCondLst>
                                            <p:cond delay="1999"/>
                                          </p:stCondLst>
                                        </p:cTn>
                                        <p:tgtEl>
                                          <p:spTgt spid="14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43"/>
                                        </p:tgtEl>
                                        <p:attrNameLst>
                                          <p:attrName>style.visibility</p:attrName>
                                        </p:attrNameLst>
                                      </p:cBhvr>
                                      <p:to>
                                        <p:strVal val="visible"/>
                                      </p:to>
                                    </p:set>
                                    <p:animEffect transition="in" filter="fade">
                                      <p:cBhvr>
                                        <p:cTn id="79" dur="500"/>
                                        <p:tgtEl>
                                          <p:spTgt spid="14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44"/>
                                        </p:tgtEl>
                                        <p:attrNameLst>
                                          <p:attrName>style.visibility</p:attrName>
                                        </p:attrNameLst>
                                      </p:cBhvr>
                                      <p:to>
                                        <p:strVal val="visible"/>
                                      </p:to>
                                    </p:set>
                                    <p:animEffect transition="in" filter="fade">
                                      <p:cBhvr>
                                        <p:cTn id="84" dur="500"/>
                                        <p:tgtEl>
                                          <p:spTgt spid="14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45"/>
                                        </p:tgtEl>
                                        <p:attrNameLst>
                                          <p:attrName>style.visibility</p:attrName>
                                        </p:attrNameLst>
                                      </p:cBhvr>
                                      <p:to>
                                        <p:strVal val="visible"/>
                                      </p:to>
                                    </p:set>
                                    <p:animEffect transition="in" filter="fade">
                                      <p:cBhvr>
                                        <p:cTn id="89"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animBg="1"/>
      <p:bldP spid="135" grpId="0" animBg="1"/>
      <p:bldP spid="135" grpId="1" animBg="1"/>
      <p:bldP spid="136" grpId="0"/>
      <p:bldP spid="136" grpId="1"/>
      <p:bldP spid="138" grpId="0"/>
      <p:bldP spid="138" grpId="1"/>
      <p:bldP spid="140" grpId="0" animBg="1"/>
      <p:bldP spid="140" grpId="1" animBg="1"/>
      <p:bldP spid="141" grpId="0"/>
      <p:bldP spid="141" grpId="1"/>
      <p:bldP spid="143" grpId="0"/>
      <p:bldP spid="144" grpId="0"/>
      <p:bldP spid="14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Gruppo 213"/>
          <p:cNvGrpSpPr/>
          <p:nvPr/>
        </p:nvGrpSpPr>
        <p:grpSpPr>
          <a:xfrm>
            <a:off x="3251212" y="584200"/>
            <a:ext cx="5816600" cy="5985933"/>
            <a:chOff x="2954867" y="584200"/>
            <a:chExt cx="5816600" cy="5985933"/>
          </a:xfrm>
        </p:grpSpPr>
        <p:sp>
          <p:nvSpPr>
            <p:cNvPr id="212" name="Rettangolo 211"/>
            <p:cNvSpPr/>
            <p:nvPr/>
          </p:nvSpPr>
          <p:spPr bwMode="auto">
            <a:xfrm>
              <a:off x="2954867" y="584200"/>
              <a:ext cx="5816600" cy="5985933"/>
            </a:xfrm>
            <a:prstGeom prst="rect">
              <a:avLst/>
            </a:prstGeom>
            <a:solidFill>
              <a:schemeClr val="bg2">
                <a:lumMod val="20000"/>
                <a:lumOff val="8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7" name="Rettangolo 166"/>
            <p:cNvSpPr/>
            <p:nvPr/>
          </p:nvSpPr>
          <p:spPr bwMode="auto">
            <a:xfrm>
              <a:off x="3771900" y="1454150"/>
              <a:ext cx="4546600" cy="483870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69" name="Connettore 1 168"/>
            <p:cNvCxnSpPr/>
            <p:nvPr/>
          </p:nvCxnSpPr>
          <p:spPr bwMode="auto">
            <a:xfrm>
              <a:off x="3771902" y="4883150"/>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0" name="Connettore 1 169"/>
            <p:cNvCxnSpPr/>
            <p:nvPr/>
          </p:nvCxnSpPr>
          <p:spPr bwMode="auto">
            <a:xfrm>
              <a:off x="3771902" y="5454649"/>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1" name="Connettore 1 170"/>
            <p:cNvCxnSpPr/>
            <p:nvPr/>
          </p:nvCxnSpPr>
          <p:spPr bwMode="auto">
            <a:xfrm>
              <a:off x="3771902" y="3744912"/>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2" name="Connettore 1 171"/>
            <p:cNvCxnSpPr/>
            <p:nvPr/>
          </p:nvCxnSpPr>
          <p:spPr bwMode="auto">
            <a:xfrm>
              <a:off x="3771902" y="4316411"/>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3" name="Connettore 1 172"/>
            <p:cNvCxnSpPr/>
            <p:nvPr/>
          </p:nvCxnSpPr>
          <p:spPr bwMode="auto">
            <a:xfrm>
              <a:off x="3771902" y="2606675"/>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4" name="Connettore 1 173"/>
            <p:cNvCxnSpPr/>
            <p:nvPr/>
          </p:nvCxnSpPr>
          <p:spPr bwMode="auto">
            <a:xfrm>
              <a:off x="3771902" y="3173412"/>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6" name="Connettore 1 175"/>
            <p:cNvCxnSpPr/>
            <p:nvPr/>
          </p:nvCxnSpPr>
          <p:spPr bwMode="auto">
            <a:xfrm>
              <a:off x="3771902" y="2035174"/>
              <a:ext cx="107950" cy="0"/>
            </a:xfrm>
            <a:prstGeom prst="line">
              <a:avLst/>
            </a:prstGeom>
            <a:noFill/>
            <a:ln w="19050" cap="flat" cmpd="sng" algn="ctr">
              <a:solidFill>
                <a:schemeClr val="tx1"/>
              </a:solidFill>
              <a:prstDash val="solid"/>
              <a:round/>
              <a:headEnd type="none" w="med" len="med"/>
              <a:tailEnd type="none" w="med" len="med"/>
            </a:ln>
            <a:effectLst/>
          </p:spPr>
        </p:cxnSp>
        <p:cxnSp>
          <p:nvCxnSpPr>
            <p:cNvPr id="177" name="Connettore 1 176"/>
            <p:cNvCxnSpPr/>
            <p:nvPr/>
          </p:nvCxnSpPr>
          <p:spPr bwMode="auto">
            <a:xfrm>
              <a:off x="3771902" y="6026149"/>
              <a:ext cx="107950" cy="0"/>
            </a:xfrm>
            <a:prstGeom prst="line">
              <a:avLst/>
            </a:prstGeom>
            <a:noFill/>
            <a:ln w="19050" cap="flat" cmpd="sng" algn="ctr">
              <a:solidFill>
                <a:schemeClr val="tx1"/>
              </a:solidFill>
              <a:prstDash val="solid"/>
              <a:round/>
              <a:headEnd type="none" w="med" len="med"/>
              <a:tailEnd type="none" w="med" len="med"/>
            </a:ln>
            <a:effectLst/>
          </p:spPr>
        </p:cxnSp>
        <p:sp>
          <p:nvSpPr>
            <p:cNvPr id="178" name="CasellaDiTesto 177"/>
            <p:cNvSpPr txBox="1"/>
            <p:nvPr/>
          </p:nvSpPr>
          <p:spPr>
            <a:xfrm>
              <a:off x="3398520" y="184658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1</a:t>
              </a:r>
              <a:endParaRPr lang="it-IT" b="1" baseline="-25000" dirty="0">
                <a:solidFill>
                  <a:schemeClr val="tx1"/>
                </a:solidFill>
                <a:effectLst/>
                <a:latin typeface="Calibri" pitchFamily="34" charset="0"/>
              </a:endParaRPr>
            </a:p>
          </p:txBody>
        </p:sp>
        <p:sp>
          <p:nvSpPr>
            <p:cNvPr id="179" name="CasellaDiTesto 178"/>
            <p:cNvSpPr txBox="1"/>
            <p:nvPr/>
          </p:nvSpPr>
          <p:spPr>
            <a:xfrm>
              <a:off x="3398520" y="242570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2</a:t>
              </a:r>
              <a:endParaRPr lang="it-IT" b="1" baseline="-25000" dirty="0">
                <a:solidFill>
                  <a:schemeClr val="tx1"/>
                </a:solidFill>
                <a:effectLst/>
                <a:latin typeface="Calibri" pitchFamily="34" charset="0"/>
              </a:endParaRPr>
            </a:p>
          </p:txBody>
        </p:sp>
        <p:sp>
          <p:nvSpPr>
            <p:cNvPr id="180" name="CasellaDiTesto 179"/>
            <p:cNvSpPr txBox="1"/>
            <p:nvPr/>
          </p:nvSpPr>
          <p:spPr>
            <a:xfrm>
              <a:off x="3398520" y="298958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3</a:t>
              </a:r>
              <a:endParaRPr lang="it-IT" b="1" baseline="-25000" dirty="0">
                <a:solidFill>
                  <a:schemeClr val="tx1"/>
                </a:solidFill>
                <a:effectLst/>
                <a:latin typeface="Calibri" pitchFamily="34" charset="0"/>
              </a:endParaRPr>
            </a:p>
          </p:txBody>
        </p:sp>
        <p:sp>
          <p:nvSpPr>
            <p:cNvPr id="181" name="CasellaDiTesto 180"/>
            <p:cNvSpPr txBox="1"/>
            <p:nvPr/>
          </p:nvSpPr>
          <p:spPr>
            <a:xfrm>
              <a:off x="3398520" y="356870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4</a:t>
              </a:r>
              <a:endParaRPr lang="it-IT" b="1" baseline="-25000" dirty="0">
                <a:solidFill>
                  <a:schemeClr val="tx1"/>
                </a:solidFill>
                <a:effectLst/>
                <a:latin typeface="Calibri" pitchFamily="34" charset="0"/>
              </a:endParaRPr>
            </a:p>
          </p:txBody>
        </p:sp>
        <p:sp>
          <p:nvSpPr>
            <p:cNvPr id="182" name="CasellaDiTesto 181"/>
            <p:cNvSpPr txBox="1"/>
            <p:nvPr/>
          </p:nvSpPr>
          <p:spPr>
            <a:xfrm>
              <a:off x="3398520" y="411734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5</a:t>
              </a:r>
              <a:endParaRPr lang="it-IT" b="1" baseline="-25000" dirty="0">
                <a:solidFill>
                  <a:schemeClr val="tx1"/>
                </a:solidFill>
                <a:effectLst/>
                <a:latin typeface="Calibri" pitchFamily="34" charset="0"/>
              </a:endParaRPr>
            </a:p>
          </p:txBody>
        </p:sp>
        <p:sp>
          <p:nvSpPr>
            <p:cNvPr id="183" name="CasellaDiTesto 182"/>
            <p:cNvSpPr txBox="1"/>
            <p:nvPr/>
          </p:nvSpPr>
          <p:spPr>
            <a:xfrm>
              <a:off x="3398520" y="469646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6</a:t>
              </a:r>
              <a:endParaRPr lang="it-IT" b="1" baseline="-25000" dirty="0">
                <a:solidFill>
                  <a:schemeClr val="tx1"/>
                </a:solidFill>
                <a:effectLst/>
                <a:latin typeface="Calibri" pitchFamily="34" charset="0"/>
              </a:endParaRPr>
            </a:p>
          </p:txBody>
        </p:sp>
        <p:sp>
          <p:nvSpPr>
            <p:cNvPr id="184" name="CasellaDiTesto 183"/>
            <p:cNvSpPr txBox="1"/>
            <p:nvPr/>
          </p:nvSpPr>
          <p:spPr>
            <a:xfrm>
              <a:off x="3398520" y="526034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7</a:t>
              </a:r>
              <a:endParaRPr lang="it-IT" b="1" baseline="-25000" dirty="0">
                <a:solidFill>
                  <a:schemeClr val="tx1"/>
                </a:solidFill>
                <a:effectLst/>
                <a:latin typeface="Calibri" pitchFamily="34" charset="0"/>
              </a:endParaRPr>
            </a:p>
          </p:txBody>
        </p:sp>
        <p:sp>
          <p:nvSpPr>
            <p:cNvPr id="185" name="CasellaDiTesto 184"/>
            <p:cNvSpPr txBox="1"/>
            <p:nvPr/>
          </p:nvSpPr>
          <p:spPr>
            <a:xfrm>
              <a:off x="3398520" y="5839460"/>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8</a:t>
              </a:r>
              <a:endParaRPr lang="it-IT" b="1" baseline="-25000" dirty="0">
                <a:solidFill>
                  <a:schemeClr val="tx1"/>
                </a:solidFill>
                <a:effectLst/>
                <a:latin typeface="Calibri" pitchFamily="34" charset="0"/>
              </a:endParaRPr>
            </a:p>
          </p:txBody>
        </p:sp>
        <p:sp>
          <p:nvSpPr>
            <p:cNvPr id="186" name="CasellaDiTesto 185"/>
            <p:cNvSpPr txBox="1"/>
            <p:nvPr/>
          </p:nvSpPr>
          <p:spPr>
            <a:xfrm rot="16200000">
              <a:off x="2186424" y="3629214"/>
              <a:ext cx="2187974" cy="461665"/>
            </a:xfrm>
            <a:prstGeom prst="rect">
              <a:avLst/>
            </a:prstGeom>
            <a:noFill/>
          </p:spPr>
          <p:txBody>
            <a:bodyPr wrap="square" rtlCol="0">
              <a:spAutoFit/>
            </a:bodyPr>
            <a:lstStyle/>
            <a:p>
              <a:pPr algn="ctr"/>
              <a:r>
                <a:rPr lang="it-IT" sz="2400" b="1" dirty="0" err="1">
                  <a:solidFill>
                    <a:schemeClr val="tx1"/>
                  </a:solidFill>
                  <a:effectLst/>
                  <a:latin typeface="Calibri" pitchFamily="34" charset="0"/>
                </a:rPr>
                <a:t>Pressure</a:t>
              </a:r>
              <a:r>
                <a:rPr lang="it-IT" sz="2400" b="1" dirty="0">
                  <a:solidFill>
                    <a:schemeClr val="tx1"/>
                  </a:solidFill>
                  <a:effectLst/>
                  <a:latin typeface="Calibri" pitchFamily="34" charset="0"/>
                </a:rPr>
                <a:t> (</a:t>
              </a:r>
              <a:r>
                <a:rPr lang="it-IT" sz="2400" b="1" dirty="0" err="1">
                  <a:solidFill>
                    <a:schemeClr val="tx1"/>
                  </a:solidFill>
                  <a:effectLst/>
                  <a:latin typeface="Calibri" pitchFamily="34" charset="0"/>
                </a:rPr>
                <a:t>Gpa</a:t>
              </a:r>
              <a:r>
                <a:rPr lang="it-IT" sz="2400" b="1" dirty="0">
                  <a:solidFill>
                    <a:schemeClr val="tx1"/>
                  </a:solidFill>
                  <a:effectLst/>
                  <a:latin typeface="Calibri" pitchFamily="34" charset="0"/>
                </a:rPr>
                <a:t>)</a:t>
              </a:r>
              <a:endParaRPr lang="it-IT" sz="2400" b="1" baseline="-25000" dirty="0">
                <a:solidFill>
                  <a:schemeClr val="tx1"/>
                </a:solidFill>
                <a:effectLst/>
                <a:latin typeface="Calibri" pitchFamily="34" charset="0"/>
              </a:endParaRPr>
            </a:p>
          </p:txBody>
        </p:sp>
        <p:sp>
          <p:nvSpPr>
            <p:cNvPr id="187" name="CasellaDiTesto 186"/>
            <p:cNvSpPr txBox="1"/>
            <p:nvPr/>
          </p:nvSpPr>
          <p:spPr>
            <a:xfrm>
              <a:off x="4625340" y="733614"/>
              <a:ext cx="3063759" cy="461665"/>
            </a:xfrm>
            <a:prstGeom prst="rect">
              <a:avLst/>
            </a:prstGeom>
            <a:noFill/>
          </p:spPr>
          <p:txBody>
            <a:bodyPr wrap="square" rtlCol="0">
              <a:spAutoFit/>
            </a:bodyPr>
            <a:lstStyle/>
            <a:p>
              <a:pPr algn="ctr"/>
              <a:r>
                <a:rPr lang="it-IT" sz="2400" b="1" dirty="0">
                  <a:solidFill>
                    <a:schemeClr val="tx1"/>
                  </a:solidFill>
                  <a:effectLst/>
                  <a:latin typeface="Calibri" pitchFamily="34" charset="0"/>
                </a:rPr>
                <a:t>Temperature (°C)</a:t>
              </a:r>
              <a:endParaRPr lang="it-IT" sz="2400" b="1" baseline="-25000" dirty="0">
                <a:solidFill>
                  <a:schemeClr val="tx1"/>
                </a:solidFill>
                <a:effectLst/>
                <a:latin typeface="Calibri" pitchFamily="34" charset="0"/>
              </a:endParaRPr>
            </a:p>
          </p:txBody>
        </p:sp>
        <p:sp>
          <p:nvSpPr>
            <p:cNvPr id="188" name="CasellaDiTesto 187"/>
            <p:cNvSpPr txBox="1"/>
            <p:nvPr/>
          </p:nvSpPr>
          <p:spPr>
            <a:xfrm>
              <a:off x="4401503" y="1103630"/>
              <a:ext cx="708660" cy="369332"/>
            </a:xfrm>
            <a:prstGeom prst="rect">
              <a:avLst/>
            </a:prstGeom>
            <a:noFill/>
          </p:spPr>
          <p:txBody>
            <a:bodyPr wrap="square" rtlCol="0">
              <a:spAutoFit/>
            </a:bodyPr>
            <a:lstStyle/>
            <a:p>
              <a:pPr algn="ctr"/>
              <a:r>
                <a:rPr lang="it-IT" b="1" dirty="0">
                  <a:solidFill>
                    <a:schemeClr val="tx1"/>
                  </a:solidFill>
                  <a:effectLst/>
                  <a:latin typeface="Calibri" pitchFamily="34" charset="0"/>
                </a:rPr>
                <a:t>1000</a:t>
              </a:r>
              <a:endParaRPr lang="it-IT" b="1" baseline="-25000" dirty="0">
                <a:solidFill>
                  <a:schemeClr val="tx1"/>
                </a:solidFill>
                <a:effectLst/>
                <a:latin typeface="Calibri" pitchFamily="34" charset="0"/>
              </a:endParaRPr>
            </a:p>
          </p:txBody>
        </p:sp>
        <p:sp>
          <p:nvSpPr>
            <p:cNvPr id="189" name="CasellaDiTesto 188"/>
            <p:cNvSpPr txBox="1"/>
            <p:nvPr/>
          </p:nvSpPr>
          <p:spPr>
            <a:xfrm>
              <a:off x="5592128" y="1103630"/>
              <a:ext cx="708660" cy="369332"/>
            </a:xfrm>
            <a:prstGeom prst="rect">
              <a:avLst/>
            </a:prstGeom>
            <a:noFill/>
          </p:spPr>
          <p:txBody>
            <a:bodyPr wrap="square" rtlCol="0">
              <a:spAutoFit/>
            </a:bodyPr>
            <a:lstStyle/>
            <a:p>
              <a:pPr algn="ctr"/>
              <a:r>
                <a:rPr lang="it-IT" b="1" dirty="0">
                  <a:solidFill>
                    <a:schemeClr val="tx1"/>
                  </a:solidFill>
                  <a:effectLst/>
                  <a:latin typeface="Calibri" pitchFamily="34" charset="0"/>
                </a:rPr>
                <a:t>1200</a:t>
              </a:r>
              <a:endParaRPr lang="it-IT" b="1" baseline="-25000" dirty="0">
                <a:solidFill>
                  <a:schemeClr val="tx1"/>
                </a:solidFill>
                <a:effectLst/>
                <a:latin typeface="Calibri" pitchFamily="34" charset="0"/>
              </a:endParaRPr>
            </a:p>
          </p:txBody>
        </p:sp>
        <p:sp>
          <p:nvSpPr>
            <p:cNvPr id="190" name="CasellaDiTesto 189"/>
            <p:cNvSpPr txBox="1"/>
            <p:nvPr/>
          </p:nvSpPr>
          <p:spPr>
            <a:xfrm>
              <a:off x="6782752" y="1103630"/>
              <a:ext cx="708660" cy="369332"/>
            </a:xfrm>
            <a:prstGeom prst="rect">
              <a:avLst/>
            </a:prstGeom>
            <a:noFill/>
          </p:spPr>
          <p:txBody>
            <a:bodyPr wrap="square" rtlCol="0">
              <a:spAutoFit/>
            </a:bodyPr>
            <a:lstStyle/>
            <a:p>
              <a:pPr algn="ctr"/>
              <a:r>
                <a:rPr lang="it-IT" b="1" dirty="0">
                  <a:solidFill>
                    <a:schemeClr val="tx1"/>
                  </a:solidFill>
                  <a:effectLst/>
                  <a:latin typeface="Calibri" pitchFamily="34" charset="0"/>
                </a:rPr>
                <a:t>1400</a:t>
              </a:r>
              <a:endParaRPr lang="it-IT" b="1" baseline="-25000" dirty="0">
                <a:solidFill>
                  <a:schemeClr val="tx1"/>
                </a:solidFill>
                <a:effectLst/>
                <a:latin typeface="Calibri" pitchFamily="34" charset="0"/>
              </a:endParaRPr>
            </a:p>
          </p:txBody>
        </p:sp>
        <p:sp>
          <p:nvSpPr>
            <p:cNvPr id="191" name="CasellaDiTesto 190"/>
            <p:cNvSpPr txBox="1"/>
            <p:nvPr/>
          </p:nvSpPr>
          <p:spPr>
            <a:xfrm>
              <a:off x="7949565" y="1103630"/>
              <a:ext cx="708660" cy="369332"/>
            </a:xfrm>
            <a:prstGeom prst="rect">
              <a:avLst/>
            </a:prstGeom>
            <a:noFill/>
          </p:spPr>
          <p:txBody>
            <a:bodyPr wrap="square" rtlCol="0">
              <a:spAutoFit/>
            </a:bodyPr>
            <a:lstStyle/>
            <a:p>
              <a:pPr algn="ctr"/>
              <a:r>
                <a:rPr lang="it-IT" b="1" dirty="0">
                  <a:solidFill>
                    <a:schemeClr val="tx1"/>
                  </a:solidFill>
                  <a:effectLst/>
                  <a:latin typeface="Calibri" pitchFamily="34" charset="0"/>
                </a:rPr>
                <a:t>1600</a:t>
              </a:r>
              <a:endParaRPr lang="it-IT" b="1" baseline="-25000" dirty="0">
                <a:solidFill>
                  <a:schemeClr val="tx1"/>
                </a:solidFill>
                <a:effectLst/>
                <a:latin typeface="Calibri" pitchFamily="34" charset="0"/>
              </a:endParaRPr>
            </a:p>
          </p:txBody>
        </p:sp>
        <p:cxnSp>
          <p:nvCxnSpPr>
            <p:cNvPr id="193" name="Connettore 1 192"/>
            <p:cNvCxnSpPr/>
            <p:nvPr/>
          </p:nvCxnSpPr>
          <p:spPr bwMode="auto">
            <a:xfrm flipV="1">
              <a:off x="4171949"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6" name="Connettore 1 195"/>
            <p:cNvCxnSpPr/>
            <p:nvPr/>
          </p:nvCxnSpPr>
          <p:spPr bwMode="auto">
            <a:xfrm flipV="1">
              <a:off x="4762499"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7" name="Connettore 1 196"/>
            <p:cNvCxnSpPr/>
            <p:nvPr/>
          </p:nvCxnSpPr>
          <p:spPr bwMode="auto">
            <a:xfrm flipV="1">
              <a:off x="5355430"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8" name="Connettore 1 197"/>
            <p:cNvCxnSpPr/>
            <p:nvPr/>
          </p:nvCxnSpPr>
          <p:spPr bwMode="auto">
            <a:xfrm flipV="1">
              <a:off x="5945980"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199" name="Connettore 1 198"/>
            <p:cNvCxnSpPr/>
            <p:nvPr/>
          </p:nvCxnSpPr>
          <p:spPr bwMode="auto">
            <a:xfrm flipV="1">
              <a:off x="6543674"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200" name="Connettore 1 199"/>
            <p:cNvCxnSpPr/>
            <p:nvPr/>
          </p:nvCxnSpPr>
          <p:spPr bwMode="auto">
            <a:xfrm flipV="1">
              <a:off x="7134224" y="1457326"/>
              <a:ext cx="0" cy="108000"/>
            </a:xfrm>
            <a:prstGeom prst="line">
              <a:avLst/>
            </a:prstGeom>
            <a:noFill/>
            <a:ln w="19050" cap="flat" cmpd="sng" algn="ctr">
              <a:solidFill>
                <a:schemeClr val="tx1"/>
              </a:solidFill>
              <a:prstDash val="solid"/>
              <a:round/>
              <a:headEnd type="none" w="med" len="med"/>
              <a:tailEnd type="none" w="med" len="med"/>
            </a:ln>
            <a:effectLst/>
          </p:spPr>
        </p:cxnSp>
        <p:cxnSp>
          <p:nvCxnSpPr>
            <p:cNvPr id="201" name="Connettore 1 200"/>
            <p:cNvCxnSpPr/>
            <p:nvPr/>
          </p:nvCxnSpPr>
          <p:spPr bwMode="auto">
            <a:xfrm flipV="1">
              <a:off x="7727155" y="1457326"/>
              <a:ext cx="0" cy="108000"/>
            </a:xfrm>
            <a:prstGeom prst="line">
              <a:avLst/>
            </a:prstGeom>
            <a:noFill/>
            <a:ln w="19050" cap="flat" cmpd="sng" algn="ctr">
              <a:solidFill>
                <a:schemeClr val="tx1"/>
              </a:solidFill>
              <a:prstDash val="solid"/>
              <a:round/>
              <a:headEnd type="none" w="med" len="med"/>
              <a:tailEnd type="none" w="med" len="med"/>
            </a:ln>
            <a:effectLst/>
          </p:spPr>
        </p:cxnSp>
        <p:sp>
          <p:nvSpPr>
            <p:cNvPr id="203" name="CasellaDiTesto 202"/>
            <p:cNvSpPr txBox="1"/>
            <p:nvPr/>
          </p:nvSpPr>
          <p:spPr>
            <a:xfrm>
              <a:off x="3398520" y="1275083"/>
              <a:ext cx="381000" cy="369332"/>
            </a:xfrm>
            <a:prstGeom prst="rect">
              <a:avLst/>
            </a:prstGeom>
            <a:noFill/>
          </p:spPr>
          <p:txBody>
            <a:bodyPr wrap="square" rtlCol="0">
              <a:spAutoFit/>
            </a:bodyPr>
            <a:lstStyle/>
            <a:p>
              <a:pPr algn="r"/>
              <a:r>
                <a:rPr lang="it-IT" b="1" dirty="0">
                  <a:solidFill>
                    <a:schemeClr val="tx1"/>
                  </a:solidFill>
                  <a:effectLst/>
                  <a:latin typeface="Calibri" pitchFamily="34" charset="0"/>
                </a:rPr>
                <a:t>0</a:t>
              </a:r>
              <a:endParaRPr lang="it-IT" b="1" baseline="-25000" dirty="0">
                <a:solidFill>
                  <a:schemeClr val="tx1"/>
                </a:solidFill>
                <a:effectLst/>
                <a:latin typeface="Calibri" pitchFamily="34" charset="0"/>
              </a:endParaRPr>
            </a:p>
          </p:txBody>
        </p:sp>
      </p:grpSp>
      <p:sp>
        <p:nvSpPr>
          <p:cNvPr id="150" name="Figura a mano libera 149"/>
          <p:cNvSpPr/>
          <p:nvPr/>
        </p:nvSpPr>
        <p:spPr bwMode="auto">
          <a:xfrm>
            <a:off x="6741596" y="2044700"/>
            <a:ext cx="1448858" cy="2336800"/>
          </a:xfrm>
          <a:custGeom>
            <a:avLst/>
            <a:gdLst>
              <a:gd name="connsiteX0" fmla="*/ 1256242 w 1689100"/>
              <a:gd name="connsiteY0" fmla="*/ 0 h 2298700"/>
              <a:gd name="connsiteX1" fmla="*/ 1484842 w 1689100"/>
              <a:gd name="connsiteY1" fmla="*/ 819150 h 2298700"/>
              <a:gd name="connsiteX2" fmla="*/ 30692 w 1689100"/>
              <a:gd name="connsiteY2" fmla="*/ 1104900 h 2298700"/>
              <a:gd name="connsiteX3" fmla="*/ 1300692 w 1689100"/>
              <a:gd name="connsiteY3" fmla="*/ 2298700 h 2298700"/>
              <a:gd name="connsiteX0" fmla="*/ 1254125 w 1674283"/>
              <a:gd name="connsiteY0" fmla="*/ 0 h 2298700"/>
              <a:gd name="connsiteX1" fmla="*/ 1470025 w 1674283"/>
              <a:gd name="connsiteY1" fmla="*/ 876300 h 2298700"/>
              <a:gd name="connsiteX2" fmla="*/ 28575 w 1674283"/>
              <a:gd name="connsiteY2" fmla="*/ 1104900 h 2298700"/>
              <a:gd name="connsiteX3" fmla="*/ 1298575 w 1674283"/>
              <a:gd name="connsiteY3" fmla="*/ 2298700 h 2298700"/>
              <a:gd name="connsiteX0" fmla="*/ 1254125 w 1477433"/>
              <a:gd name="connsiteY0" fmla="*/ 0 h 2298700"/>
              <a:gd name="connsiteX1" fmla="*/ 1470025 w 1477433"/>
              <a:gd name="connsiteY1" fmla="*/ 876300 h 2298700"/>
              <a:gd name="connsiteX2" fmla="*/ 28575 w 1477433"/>
              <a:gd name="connsiteY2" fmla="*/ 1104900 h 2298700"/>
              <a:gd name="connsiteX3" fmla="*/ 1298575 w 1477433"/>
              <a:gd name="connsiteY3" fmla="*/ 2298700 h 2298700"/>
              <a:gd name="connsiteX0" fmla="*/ 1254125 w 1477433"/>
              <a:gd name="connsiteY0" fmla="*/ 0 h 2298700"/>
              <a:gd name="connsiteX1" fmla="*/ 1470025 w 1477433"/>
              <a:gd name="connsiteY1" fmla="*/ 876300 h 2298700"/>
              <a:gd name="connsiteX2" fmla="*/ 28575 w 1477433"/>
              <a:gd name="connsiteY2" fmla="*/ 1104900 h 2298700"/>
              <a:gd name="connsiteX3" fmla="*/ 1298575 w 1477433"/>
              <a:gd name="connsiteY3" fmla="*/ 2298700 h 2298700"/>
              <a:gd name="connsiteX0" fmla="*/ 1254125 w 1477433"/>
              <a:gd name="connsiteY0" fmla="*/ 0 h 2298700"/>
              <a:gd name="connsiteX1" fmla="*/ 1470025 w 1477433"/>
              <a:gd name="connsiteY1" fmla="*/ 876300 h 2298700"/>
              <a:gd name="connsiteX2" fmla="*/ 28575 w 1477433"/>
              <a:gd name="connsiteY2" fmla="*/ 1104900 h 2298700"/>
              <a:gd name="connsiteX3" fmla="*/ 1298575 w 1477433"/>
              <a:gd name="connsiteY3" fmla="*/ 2298700 h 2298700"/>
              <a:gd name="connsiteX0" fmla="*/ 1225550 w 1448858"/>
              <a:gd name="connsiteY0" fmla="*/ 0 h 2298700"/>
              <a:gd name="connsiteX1" fmla="*/ 1441450 w 1448858"/>
              <a:gd name="connsiteY1" fmla="*/ 876300 h 2298700"/>
              <a:gd name="connsiteX2" fmla="*/ 0 w 1448858"/>
              <a:gd name="connsiteY2" fmla="*/ 1104900 h 2298700"/>
              <a:gd name="connsiteX3" fmla="*/ 1270000 w 1448858"/>
              <a:gd name="connsiteY3" fmla="*/ 2298700 h 2298700"/>
              <a:gd name="connsiteX0" fmla="*/ 1225550 w 1448858"/>
              <a:gd name="connsiteY0" fmla="*/ 0 h 2298700"/>
              <a:gd name="connsiteX1" fmla="*/ 1441450 w 1448858"/>
              <a:gd name="connsiteY1" fmla="*/ 876300 h 2298700"/>
              <a:gd name="connsiteX2" fmla="*/ 0 w 1448858"/>
              <a:gd name="connsiteY2" fmla="*/ 1104900 h 2298700"/>
              <a:gd name="connsiteX3" fmla="*/ 1270000 w 1448858"/>
              <a:gd name="connsiteY3" fmla="*/ 2298700 h 2298700"/>
              <a:gd name="connsiteX0" fmla="*/ 1225550 w 1448858"/>
              <a:gd name="connsiteY0" fmla="*/ 0 h 2298700"/>
              <a:gd name="connsiteX1" fmla="*/ 1441450 w 1448858"/>
              <a:gd name="connsiteY1" fmla="*/ 876300 h 2298700"/>
              <a:gd name="connsiteX2" fmla="*/ 0 w 1448858"/>
              <a:gd name="connsiteY2" fmla="*/ 1104900 h 2298700"/>
              <a:gd name="connsiteX3" fmla="*/ 1270000 w 1448858"/>
              <a:gd name="connsiteY3" fmla="*/ 2298700 h 2298700"/>
              <a:gd name="connsiteX0" fmla="*/ 1225550 w 1448858"/>
              <a:gd name="connsiteY0" fmla="*/ 0 h 2336800"/>
              <a:gd name="connsiteX1" fmla="*/ 1441450 w 1448858"/>
              <a:gd name="connsiteY1" fmla="*/ 876300 h 2336800"/>
              <a:gd name="connsiteX2" fmla="*/ 0 w 1448858"/>
              <a:gd name="connsiteY2" fmla="*/ 1104900 h 2336800"/>
              <a:gd name="connsiteX3" fmla="*/ 1295400 w 1448858"/>
              <a:gd name="connsiteY3" fmla="*/ 2336800 h 2336800"/>
              <a:gd name="connsiteX0" fmla="*/ 1225550 w 1448858"/>
              <a:gd name="connsiteY0" fmla="*/ 0 h 2336800"/>
              <a:gd name="connsiteX1" fmla="*/ 1441450 w 1448858"/>
              <a:gd name="connsiteY1" fmla="*/ 876300 h 2336800"/>
              <a:gd name="connsiteX2" fmla="*/ 0 w 1448858"/>
              <a:gd name="connsiteY2" fmla="*/ 1104900 h 2336800"/>
              <a:gd name="connsiteX3" fmla="*/ 1295400 w 1448858"/>
              <a:gd name="connsiteY3" fmla="*/ 2336800 h 2336800"/>
            </a:gdLst>
            <a:ahLst/>
            <a:cxnLst>
              <a:cxn ang="0">
                <a:pos x="connsiteX0" y="connsiteY0"/>
              </a:cxn>
              <a:cxn ang="0">
                <a:pos x="connsiteX1" y="connsiteY1"/>
              </a:cxn>
              <a:cxn ang="0">
                <a:pos x="connsiteX2" y="connsiteY2"/>
              </a:cxn>
              <a:cxn ang="0">
                <a:pos x="connsiteX3" y="connsiteY3"/>
              </a:cxn>
            </a:cxnLst>
            <a:rect l="l" t="t" r="r" b="b"/>
            <a:pathLst>
              <a:path w="1448858" h="2336800">
                <a:moveTo>
                  <a:pt x="1225550" y="0"/>
                </a:moveTo>
                <a:cubicBezTo>
                  <a:pt x="1346729" y="323850"/>
                  <a:pt x="1448858" y="692150"/>
                  <a:pt x="1441450" y="876300"/>
                </a:cubicBezTo>
                <a:cubicBezTo>
                  <a:pt x="1237192" y="1060450"/>
                  <a:pt x="174625" y="1090083"/>
                  <a:pt x="0" y="1104900"/>
                </a:cubicBezTo>
                <a:cubicBezTo>
                  <a:pt x="219075" y="1316567"/>
                  <a:pt x="848254" y="1888596"/>
                  <a:pt x="1295400" y="2336800"/>
                </a:cubicBezTo>
              </a:path>
            </a:pathLst>
          </a:custGeom>
          <a:noFill/>
          <a:ln w="28575" cap="flat" cmpd="sng" algn="ctr">
            <a:solidFill>
              <a:srgbClr val="FF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1" name="Figura a mano libera 150"/>
          <p:cNvSpPr/>
          <p:nvPr/>
        </p:nvSpPr>
        <p:spPr bwMode="auto">
          <a:xfrm>
            <a:off x="6417746" y="1889125"/>
            <a:ext cx="1466850" cy="4181475"/>
          </a:xfrm>
          <a:custGeom>
            <a:avLst/>
            <a:gdLst>
              <a:gd name="connsiteX0" fmla="*/ 220133 w 1623483"/>
              <a:gd name="connsiteY0" fmla="*/ 0 h 4597400"/>
              <a:gd name="connsiteX1" fmla="*/ 683683 w 1623483"/>
              <a:gd name="connsiteY1" fmla="*/ 1187450 h 4597400"/>
              <a:gd name="connsiteX2" fmla="*/ 156633 w 1623483"/>
              <a:gd name="connsiteY2" fmla="*/ 1473200 h 4597400"/>
              <a:gd name="connsiteX3" fmla="*/ 1623483 w 1623483"/>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63500 w 1466850"/>
              <a:gd name="connsiteY0" fmla="*/ 0 h 4597400"/>
              <a:gd name="connsiteX1" fmla="*/ 527050 w 1466850"/>
              <a:gd name="connsiteY1" fmla="*/ 1187450 h 4597400"/>
              <a:gd name="connsiteX2" fmla="*/ 0 w 1466850"/>
              <a:gd name="connsiteY2" fmla="*/ 1473200 h 4597400"/>
              <a:gd name="connsiteX3" fmla="*/ 1466850 w 1466850"/>
              <a:gd name="connsiteY3" fmla="*/ 4597400 h 4597400"/>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 name="connsiteX0" fmla="*/ 298450 w 1466850"/>
              <a:gd name="connsiteY0" fmla="*/ 0 h 4181475"/>
              <a:gd name="connsiteX1" fmla="*/ 527050 w 1466850"/>
              <a:gd name="connsiteY1" fmla="*/ 771525 h 4181475"/>
              <a:gd name="connsiteX2" fmla="*/ 0 w 1466850"/>
              <a:gd name="connsiteY2" fmla="*/ 1057275 h 4181475"/>
              <a:gd name="connsiteX3" fmla="*/ 1466850 w 1466850"/>
              <a:gd name="connsiteY3" fmla="*/ 4181475 h 4181475"/>
            </a:gdLst>
            <a:ahLst/>
            <a:cxnLst>
              <a:cxn ang="0">
                <a:pos x="connsiteX0" y="connsiteY0"/>
              </a:cxn>
              <a:cxn ang="0">
                <a:pos x="connsiteX1" y="connsiteY1"/>
              </a:cxn>
              <a:cxn ang="0">
                <a:pos x="connsiteX2" y="connsiteY2"/>
              </a:cxn>
              <a:cxn ang="0">
                <a:pos x="connsiteX3" y="connsiteY3"/>
              </a:cxn>
            </a:cxnLst>
            <a:rect l="l" t="t" r="r" b="b"/>
            <a:pathLst>
              <a:path w="1466850" h="4181475">
                <a:moveTo>
                  <a:pt x="298450" y="0"/>
                </a:moveTo>
                <a:cubicBezTo>
                  <a:pt x="449791" y="318558"/>
                  <a:pt x="521758" y="475192"/>
                  <a:pt x="527050" y="771525"/>
                </a:cubicBezTo>
                <a:cubicBezTo>
                  <a:pt x="516467" y="1017058"/>
                  <a:pt x="148167" y="1035050"/>
                  <a:pt x="0" y="1057275"/>
                </a:cubicBezTo>
                <a:cubicBezTo>
                  <a:pt x="213783" y="1638300"/>
                  <a:pt x="760941" y="2916237"/>
                  <a:pt x="1466850" y="4181475"/>
                </a:cubicBezTo>
              </a:path>
            </a:pathLst>
          </a:custGeom>
          <a:noFill/>
          <a:ln w="28575" cap="flat" cmpd="sng" algn="ctr">
            <a:solidFill>
              <a:srgbClr val="FF9933"/>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2" name="Figura a mano libera 151"/>
          <p:cNvSpPr/>
          <p:nvPr/>
        </p:nvSpPr>
        <p:spPr bwMode="auto">
          <a:xfrm>
            <a:off x="5313027" y="2019300"/>
            <a:ext cx="1171867" cy="1809750"/>
          </a:xfrm>
          <a:custGeom>
            <a:avLst/>
            <a:gdLst>
              <a:gd name="connsiteX0" fmla="*/ 673100 w 1151467"/>
              <a:gd name="connsiteY0" fmla="*/ 0 h 1822450"/>
              <a:gd name="connsiteX1" fmla="*/ 1066800 w 1151467"/>
              <a:gd name="connsiteY1" fmla="*/ 514350 h 1822450"/>
              <a:gd name="connsiteX2" fmla="*/ 165100 w 1151467"/>
              <a:gd name="connsiteY2" fmla="*/ 635000 h 1822450"/>
              <a:gd name="connsiteX3" fmla="*/ 114300 w 1151467"/>
              <a:gd name="connsiteY3" fmla="*/ 1111250 h 1822450"/>
              <a:gd name="connsiteX4" fmla="*/ 850900 w 1151467"/>
              <a:gd name="connsiteY4" fmla="*/ 1822450 h 1822450"/>
              <a:gd name="connsiteX0" fmla="*/ 705908 w 1419225"/>
              <a:gd name="connsiteY0" fmla="*/ 0 h 1822450"/>
              <a:gd name="connsiteX1" fmla="*/ 1334558 w 1419225"/>
              <a:gd name="connsiteY1" fmla="*/ 482600 h 1822450"/>
              <a:gd name="connsiteX2" fmla="*/ 197908 w 1419225"/>
              <a:gd name="connsiteY2" fmla="*/ 635000 h 1822450"/>
              <a:gd name="connsiteX3" fmla="*/ 147108 w 1419225"/>
              <a:gd name="connsiteY3" fmla="*/ 1111250 h 1822450"/>
              <a:gd name="connsiteX4" fmla="*/ 883708 w 1419225"/>
              <a:gd name="connsiteY4" fmla="*/ 1822450 h 1822450"/>
              <a:gd name="connsiteX0" fmla="*/ 705908 w 1419225"/>
              <a:gd name="connsiteY0" fmla="*/ 0 h 1822450"/>
              <a:gd name="connsiteX1" fmla="*/ 1334558 w 1419225"/>
              <a:gd name="connsiteY1" fmla="*/ 482600 h 1822450"/>
              <a:gd name="connsiteX2" fmla="*/ 197908 w 1419225"/>
              <a:gd name="connsiteY2" fmla="*/ 635000 h 1822450"/>
              <a:gd name="connsiteX3" fmla="*/ 147108 w 1419225"/>
              <a:gd name="connsiteY3" fmla="*/ 1111250 h 1822450"/>
              <a:gd name="connsiteX4" fmla="*/ 883708 w 1419225"/>
              <a:gd name="connsiteY4" fmla="*/ 1822450 h 1822450"/>
              <a:gd name="connsiteX0" fmla="*/ 680508 w 1393825"/>
              <a:gd name="connsiteY0" fmla="*/ 0 h 1822450"/>
              <a:gd name="connsiteX1" fmla="*/ 1309158 w 1393825"/>
              <a:gd name="connsiteY1" fmla="*/ 482600 h 1822450"/>
              <a:gd name="connsiteX2" fmla="*/ 197908 w 1393825"/>
              <a:gd name="connsiteY2" fmla="*/ 603250 h 1822450"/>
              <a:gd name="connsiteX3" fmla="*/ 121708 w 1393825"/>
              <a:gd name="connsiteY3" fmla="*/ 1111250 h 1822450"/>
              <a:gd name="connsiteX4" fmla="*/ 858308 w 1393825"/>
              <a:gd name="connsiteY4" fmla="*/ 1822450 h 1822450"/>
              <a:gd name="connsiteX0" fmla="*/ 680508 w 1393825"/>
              <a:gd name="connsiteY0" fmla="*/ 0 h 1822450"/>
              <a:gd name="connsiteX1" fmla="*/ 1309158 w 1393825"/>
              <a:gd name="connsiteY1" fmla="*/ 482600 h 1822450"/>
              <a:gd name="connsiteX2" fmla="*/ 197908 w 1393825"/>
              <a:gd name="connsiteY2" fmla="*/ 603250 h 1822450"/>
              <a:gd name="connsiteX3" fmla="*/ 121708 w 1393825"/>
              <a:gd name="connsiteY3" fmla="*/ 1111250 h 1822450"/>
              <a:gd name="connsiteX4" fmla="*/ 858308 w 1393825"/>
              <a:gd name="connsiteY4" fmla="*/ 1822450 h 1822450"/>
              <a:gd name="connsiteX0" fmla="*/ 668867 w 1382184"/>
              <a:gd name="connsiteY0" fmla="*/ 0 h 1822450"/>
              <a:gd name="connsiteX1" fmla="*/ 1297517 w 1382184"/>
              <a:gd name="connsiteY1" fmla="*/ 482600 h 1822450"/>
              <a:gd name="connsiteX2" fmla="*/ 186267 w 1382184"/>
              <a:gd name="connsiteY2" fmla="*/ 603250 h 1822450"/>
              <a:gd name="connsiteX3" fmla="*/ 110067 w 1382184"/>
              <a:gd name="connsiteY3" fmla="*/ 1111250 h 1822450"/>
              <a:gd name="connsiteX4" fmla="*/ 846667 w 1382184"/>
              <a:gd name="connsiteY4" fmla="*/ 1822450 h 1822450"/>
              <a:gd name="connsiteX0" fmla="*/ 655108 w 1368425"/>
              <a:gd name="connsiteY0" fmla="*/ 0 h 1822450"/>
              <a:gd name="connsiteX1" fmla="*/ 1283758 w 1368425"/>
              <a:gd name="connsiteY1" fmla="*/ 482600 h 1822450"/>
              <a:gd name="connsiteX2" fmla="*/ 172508 w 1368425"/>
              <a:gd name="connsiteY2" fmla="*/ 603250 h 1822450"/>
              <a:gd name="connsiteX3" fmla="*/ 140758 w 1368425"/>
              <a:gd name="connsiteY3" fmla="*/ 1149350 h 1822450"/>
              <a:gd name="connsiteX4" fmla="*/ 832908 w 1368425"/>
              <a:gd name="connsiteY4" fmla="*/ 1822450 h 1822450"/>
              <a:gd name="connsiteX0" fmla="*/ 712258 w 1425575"/>
              <a:gd name="connsiteY0" fmla="*/ 0 h 1822450"/>
              <a:gd name="connsiteX1" fmla="*/ 1340908 w 1425575"/>
              <a:gd name="connsiteY1" fmla="*/ 482600 h 1822450"/>
              <a:gd name="connsiteX2" fmla="*/ 229658 w 1425575"/>
              <a:gd name="connsiteY2" fmla="*/ 603250 h 1822450"/>
              <a:gd name="connsiteX3" fmla="*/ 197908 w 1425575"/>
              <a:gd name="connsiteY3" fmla="*/ 1149350 h 1822450"/>
              <a:gd name="connsiteX4" fmla="*/ 890058 w 1425575"/>
              <a:gd name="connsiteY4" fmla="*/ 1822450 h 1822450"/>
              <a:gd name="connsiteX0" fmla="*/ 712258 w 1425575"/>
              <a:gd name="connsiteY0" fmla="*/ 0 h 1809750"/>
              <a:gd name="connsiteX1" fmla="*/ 1340908 w 1425575"/>
              <a:gd name="connsiteY1" fmla="*/ 482600 h 1809750"/>
              <a:gd name="connsiteX2" fmla="*/ 229658 w 1425575"/>
              <a:gd name="connsiteY2" fmla="*/ 603250 h 1809750"/>
              <a:gd name="connsiteX3" fmla="*/ 197908 w 1425575"/>
              <a:gd name="connsiteY3" fmla="*/ 1149350 h 1809750"/>
              <a:gd name="connsiteX4" fmla="*/ 909108 w 1425575"/>
              <a:gd name="connsiteY4" fmla="*/ 1809750 h 1809750"/>
              <a:gd name="connsiteX0" fmla="*/ 579857 w 1218504"/>
              <a:gd name="connsiteY0" fmla="*/ 0 h 1809750"/>
              <a:gd name="connsiteX1" fmla="*/ 1208507 w 1218504"/>
              <a:gd name="connsiteY1" fmla="*/ 482600 h 1809750"/>
              <a:gd name="connsiteX2" fmla="*/ 97257 w 1218504"/>
              <a:gd name="connsiteY2" fmla="*/ 603250 h 1809750"/>
              <a:gd name="connsiteX3" fmla="*/ 65507 w 1218504"/>
              <a:gd name="connsiteY3" fmla="*/ 1149350 h 1809750"/>
              <a:gd name="connsiteX4" fmla="*/ 776707 w 1218504"/>
              <a:gd name="connsiteY4" fmla="*/ 1809750 h 1809750"/>
              <a:gd name="connsiteX0" fmla="*/ 533220 w 1171867"/>
              <a:gd name="connsiteY0" fmla="*/ 0 h 1809750"/>
              <a:gd name="connsiteX1" fmla="*/ 1161870 w 1171867"/>
              <a:gd name="connsiteY1" fmla="*/ 482600 h 1809750"/>
              <a:gd name="connsiteX2" fmla="*/ 50620 w 1171867"/>
              <a:gd name="connsiteY2" fmla="*/ 603250 h 1809750"/>
              <a:gd name="connsiteX3" fmla="*/ 118882 w 1171867"/>
              <a:gd name="connsiteY3" fmla="*/ 1182688 h 1809750"/>
              <a:gd name="connsiteX4" fmla="*/ 730070 w 1171867"/>
              <a:gd name="connsiteY4" fmla="*/ 1809750 h 180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867" h="1809750">
                <a:moveTo>
                  <a:pt x="533220" y="0"/>
                </a:moveTo>
                <a:cubicBezTo>
                  <a:pt x="772403" y="204258"/>
                  <a:pt x="1246537" y="376767"/>
                  <a:pt x="1161870" y="482600"/>
                </a:cubicBezTo>
                <a:cubicBezTo>
                  <a:pt x="1070853" y="524933"/>
                  <a:pt x="286628" y="466725"/>
                  <a:pt x="50620" y="603250"/>
                </a:cubicBezTo>
                <a:cubicBezTo>
                  <a:pt x="-45688" y="830262"/>
                  <a:pt x="5640" y="981605"/>
                  <a:pt x="118882" y="1182688"/>
                </a:cubicBezTo>
                <a:cubicBezTo>
                  <a:pt x="232124" y="1383771"/>
                  <a:pt x="418920" y="1553104"/>
                  <a:pt x="730070" y="1809750"/>
                </a:cubicBezTo>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54" name="Connettore 1 153"/>
          <p:cNvCxnSpPr>
            <a:stCxn id="150" idx="2"/>
          </p:cNvCxnSpPr>
          <p:nvPr/>
        </p:nvCxnSpPr>
        <p:spPr bwMode="auto">
          <a:xfrm flipH="1" flipV="1">
            <a:off x="4125395" y="2032000"/>
            <a:ext cx="2616201" cy="1117600"/>
          </a:xfrm>
          <a:prstGeom prst="line">
            <a:avLst/>
          </a:prstGeom>
          <a:noFill/>
          <a:ln w="28575" cap="flat" cmpd="sng" algn="ctr">
            <a:solidFill>
              <a:srgbClr val="FF0000"/>
            </a:solidFill>
            <a:prstDash val="sysDash"/>
            <a:round/>
            <a:headEnd type="none" w="med" len="med"/>
            <a:tailEnd type="none" w="med" len="med"/>
          </a:ln>
          <a:effectLst/>
        </p:spPr>
      </p:cxnSp>
      <p:cxnSp>
        <p:nvCxnSpPr>
          <p:cNvPr id="156" name="Connettore 1 155"/>
          <p:cNvCxnSpPr/>
          <p:nvPr/>
        </p:nvCxnSpPr>
        <p:spPr bwMode="auto">
          <a:xfrm flipH="1" flipV="1">
            <a:off x="4099995" y="2895600"/>
            <a:ext cx="3752850" cy="1308100"/>
          </a:xfrm>
          <a:prstGeom prst="line">
            <a:avLst/>
          </a:prstGeom>
          <a:noFill/>
          <a:ln w="28575" cap="flat" cmpd="sng" algn="ctr">
            <a:solidFill>
              <a:srgbClr val="FF0000"/>
            </a:solidFill>
            <a:prstDash val="sysDash"/>
            <a:round/>
            <a:headEnd type="none" w="med" len="med"/>
            <a:tailEnd type="none" w="med" len="med"/>
          </a:ln>
          <a:effectLst/>
        </p:spPr>
      </p:cxnSp>
      <p:cxnSp>
        <p:nvCxnSpPr>
          <p:cNvPr id="159" name="Connettore 1 158"/>
          <p:cNvCxnSpPr>
            <a:stCxn id="151" idx="2"/>
          </p:cNvCxnSpPr>
          <p:nvPr/>
        </p:nvCxnSpPr>
        <p:spPr bwMode="auto">
          <a:xfrm flipH="1" flipV="1">
            <a:off x="5058846" y="2368551"/>
            <a:ext cx="1358900" cy="577850"/>
          </a:xfrm>
          <a:prstGeom prst="line">
            <a:avLst/>
          </a:prstGeom>
          <a:noFill/>
          <a:ln w="28575" cap="flat" cmpd="sng" algn="ctr">
            <a:solidFill>
              <a:srgbClr val="FF9900"/>
            </a:solidFill>
            <a:prstDash val="sysDash"/>
            <a:round/>
            <a:headEnd type="none" w="med" len="med"/>
            <a:tailEnd type="none" w="med" len="med"/>
          </a:ln>
          <a:effectLst/>
        </p:spPr>
      </p:cxnSp>
      <p:cxnSp>
        <p:nvCxnSpPr>
          <p:cNvPr id="161" name="Connettore 1 160"/>
          <p:cNvCxnSpPr/>
          <p:nvPr/>
        </p:nvCxnSpPr>
        <p:spPr bwMode="auto">
          <a:xfrm flipH="1" flipV="1">
            <a:off x="5020745" y="3206750"/>
            <a:ext cx="1911350" cy="990600"/>
          </a:xfrm>
          <a:prstGeom prst="line">
            <a:avLst/>
          </a:prstGeom>
          <a:noFill/>
          <a:ln w="28575" cap="flat" cmpd="sng" algn="ctr">
            <a:solidFill>
              <a:srgbClr val="FF9900"/>
            </a:solidFill>
            <a:prstDash val="sysDash"/>
            <a:round/>
            <a:headEnd type="none" w="med" len="med"/>
            <a:tailEnd type="none" w="med" len="med"/>
          </a:ln>
          <a:effectLst/>
        </p:spPr>
      </p:cxnSp>
      <p:cxnSp>
        <p:nvCxnSpPr>
          <p:cNvPr id="163" name="Connettore 1 162"/>
          <p:cNvCxnSpPr>
            <a:stCxn id="152" idx="2"/>
          </p:cNvCxnSpPr>
          <p:nvPr/>
        </p:nvCxnSpPr>
        <p:spPr bwMode="auto">
          <a:xfrm flipH="1" flipV="1">
            <a:off x="4671497" y="2362200"/>
            <a:ext cx="692150" cy="260350"/>
          </a:xfrm>
          <a:prstGeom prst="line">
            <a:avLst/>
          </a:prstGeom>
          <a:noFill/>
          <a:ln w="28575" cap="flat" cmpd="sng" algn="ctr">
            <a:solidFill>
              <a:srgbClr val="0066FF"/>
            </a:solidFill>
            <a:prstDash val="sysDash"/>
            <a:round/>
            <a:headEnd type="none" w="med" len="med"/>
            <a:tailEnd type="none" w="med" len="med"/>
          </a:ln>
          <a:effectLst/>
        </p:spPr>
      </p:cxnSp>
      <p:sp>
        <p:nvSpPr>
          <p:cNvPr id="164" name="CasellaDiTesto 163"/>
          <p:cNvSpPr txBox="1"/>
          <p:nvPr/>
        </p:nvSpPr>
        <p:spPr>
          <a:xfrm>
            <a:off x="7338495" y="1606550"/>
            <a:ext cx="1047750" cy="369332"/>
          </a:xfrm>
          <a:prstGeom prst="rect">
            <a:avLst/>
          </a:prstGeom>
          <a:noFill/>
        </p:spPr>
        <p:txBody>
          <a:bodyPr wrap="square" rtlCol="0">
            <a:spAutoFit/>
          </a:bodyPr>
          <a:lstStyle/>
          <a:p>
            <a:r>
              <a:rPr lang="it-IT" b="1" dirty="0">
                <a:solidFill>
                  <a:srgbClr val="FF0000"/>
                </a:solidFill>
                <a:latin typeface="Calibri" pitchFamily="34" charset="0"/>
              </a:rPr>
              <a:t>CMS-CO</a:t>
            </a:r>
            <a:r>
              <a:rPr lang="it-IT" b="1" baseline="-25000" dirty="0">
                <a:solidFill>
                  <a:srgbClr val="FF0000"/>
                </a:solidFill>
                <a:latin typeface="Calibri" pitchFamily="34" charset="0"/>
              </a:rPr>
              <a:t>2</a:t>
            </a:r>
          </a:p>
        </p:txBody>
      </p:sp>
      <p:sp>
        <p:nvSpPr>
          <p:cNvPr id="165" name="CasellaDiTesto 164"/>
          <p:cNvSpPr txBox="1"/>
          <p:nvPr/>
        </p:nvSpPr>
        <p:spPr>
          <a:xfrm>
            <a:off x="6087545" y="1562100"/>
            <a:ext cx="1187450" cy="369332"/>
          </a:xfrm>
          <a:prstGeom prst="rect">
            <a:avLst/>
          </a:prstGeom>
          <a:noFill/>
        </p:spPr>
        <p:txBody>
          <a:bodyPr wrap="square" rtlCol="0">
            <a:spAutoFit/>
          </a:bodyPr>
          <a:lstStyle/>
          <a:p>
            <a:r>
              <a:rPr lang="it-IT" b="1" dirty="0">
                <a:solidFill>
                  <a:srgbClr val="FF9933"/>
                </a:solidFill>
                <a:latin typeface="Calibri" pitchFamily="34" charset="0"/>
              </a:rPr>
              <a:t>CAMS-CO</a:t>
            </a:r>
            <a:r>
              <a:rPr lang="it-IT" b="1" baseline="-25000" dirty="0">
                <a:solidFill>
                  <a:srgbClr val="FF9933"/>
                </a:solidFill>
                <a:latin typeface="Calibri" pitchFamily="34" charset="0"/>
              </a:rPr>
              <a:t>2</a:t>
            </a:r>
          </a:p>
        </p:txBody>
      </p:sp>
      <p:sp>
        <p:nvSpPr>
          <p:cNvPr id="166" name="CasellaDiTesto 165"/>
          <p:cNvSpPr txBox="1"/>
          <p:nvPr/>
        </p:nvSpPr>
        <p:spPr>
          <a:xfrm>
            <a:off x="4614345" y="1718735"/>
            <a:ext cx="1701800" cy="369332"/>
          </a:xfrm>
          <a:prstGeom prst="rect">
            <a:avLst/>
          </a:prstGeom>
          <a:noFill/>
        </p:spPr>
        <p:txBody>
          <a:bodyPr wrap="square" rtlCol="0">
            <a:spAutoFit/>
          </a:bodyPr>
          <a:lstStyle/>
          <a:p>
            <a:r>
              <a:rPr lang="it-IT" b="1" dirty="0" err="1">
                <a:solidFill>
                  <a:srgbClr val="0066FF"/>
                </a:solidFill>
                <a:latin typeface="Calibri" pitchFamily="34" charset="0"/>
              </a:rPr>
              <a:t>Lherz</a:t>
            </a:r>
            <a:r>
              <a:rPr lang="it-IT" b="1" dirty="0">
                <a:solidFill>
                  <a:srgbClr val="0066FF"/>
                </a:solidFill>
                <a:latin typeface="Calibri" pitchFamily="34" charset="0"/>
              </a:rPr>
              <a:t> (HP)-CO</a:t>
            </a:r>
            <a:r>
              <a:rPr lang="it-IT" b="1" baseline="-25000" dirty="0">
                <a:solidFill>
                  <a:srgbClr val="0066FF"/>
                </a:solidFill>
                <a:latin typeface="Calibri" pitchFamily="34" charset="0"/>
              </a:rPr>
              <a:t>2</a:t>
            </a:r>
          </a:p>
        </p:txBody>
      </p:sp>
      <p:sp>
        <p:nvSpPr>
          <p:cNvPr id="204" name="CasellaDiTesto 203"/>
          <p:cNvSpPr txBox="1"/>
          <p:nvPr/>
        </p:nvSpPr>
        <p:spPr>
          <a:xfrm>
            <a:off x="4193128" y="5357283"/>
            <a:ext cx="2893484" cy="338554"/>
          </a:xfrm>
          <a:prstGeom prst="rect">
            <a:avLst/>
          </a:prstGeom>
          <a:noFill/>
        </p:spPr>
        <p:txBody>
          <a:bodyPr wrap="square" rtlCol="0">
            <a:spAutoFit/>
          </a:bodyPr>
          <a:lstStyle/>
          <a:p>
            <a:r>
              <a:rPr lang="it-IT" sz="1600" b="1" dirty="0">
                <a:solidFill>
                  <a:srgbClr val="FF0000"/>
                </a:solidFill>
                <a:latin typeface="Calibri" pitchFamily="34" charset="0"/>
              </a:rPr>
              <a:t>CMS-CO</a:t>
            </a:r>
            <a:r>
              <a:rPr lang="it-IT" sz="1600" b="1" baseline="-25000" dirty="0">
                <a:solidFill>
                  <a:srgbClr val="FF0000"/>
                </a:solidFill>
                <a:latin typeface="Calibri" pitchFamily="34" charset="0"/>
              </a:rPr>
              <a:t>2</a:t>
            </a:r>
            <a:r>
              <a:rPr lang="it-IT" sz="1600" b="1" dirty="0">
                <a:solidFill>
                  <a:srgbClr val="FF0000"/>
                </a:solidFill>
                <a:latin typeface="Calibri" pitchFamily="34" charset="0"/>
              </a:rPr>
              <a:t> = </a:t>
            </a:r>
            <a:r>
              <a:rPr lang="it-IT" sz="1600" b="1" dirty="0" err="1">
                <a:solidFill>
                  <a:srgbClr val="FF0000"/>
                </a:solidFill>
                <a:latin typeface="Calibri" pitchFamily="34" charset="0"/>
              </a:rPr>
              <a:t>Eggler</a:t>
            </a:r>
            <a:r>
              <a:rPr lang="it-IT" sz="1600" b="1" dirty="0">
                <a:solidFill>
                  <a:srgbClr val="FF0000"/>
                </a:solidFill>
                <a:latin typeface="Calibri" pitchFamily="34" charset="0"/>
              </a:rPr>
              <a:t> (1978)</a:t>
            </a:r>
            <a:endParaRPr lang="it-IT" sz="1600" b="1" baseline="-25000" dirty="0">
              <a:solidFill>
                <a:srgbClr val="FF0000"/>
              </a:solidFill>
              <a:latin typeface="Calibri" pitchFamily="34" charset="0"/>
            </a:endParaRPr>
          </a:p>
        </p:txBody>
      </p:sp>
      <p:sp>
        <p:nvSpPr>
          <p:cNvPr id="205" name="CasellaDiTesto 204"/>
          <p:cNvSpPr txBox="1"/>
          <p:nvPr/>
        </p:nvSpPr>
        <p:spPr>
          <a:xfrm>
            <a:off x="4193128" y="5653617"/>
            <a:ext cx="3536950" cy="338554"/>
          </a:xfrm>
          <a:prstGeom prst="rect">
            <a:avLst/>
          </a:prstGeom>
          <a:noFill/>
          <a:ln>
            <a:noFill/>
          </a:ln>
        </p:spPr>
        <p:txBody>
          <a:bodyPr wrap="square" rtlCol="0">
            <a:spAutoFit/>
          </a:bodyPr>
          <a:lstStyle/>
          <a:p>
            <a:r>
              <a:rPr lang="it-IT" sz="1600" b="1" dirty="0">
                <a:solidFill>
                  <a:srgbClr val="FF9933"/>
                </a:solidFill>
                <a:latin typeface="Calibri" pitchFamily="34" charset="0"/>
              </a:rPr>
              <a:t>CAMS-CO</a:t>
            </a:r>
            <a:r>
              <a:rPr lang="it-IT" sz="1600" b="1" baseline="-25000" dirty="0">
                <a:solidFill>
                  <a:srgbClr val="FF9933"/>
                </a:solidFill>
                <a:latin typeface="Calibri" pitchFamily="34" charset="0"/>
              </a:rPr>
              <a:t>2</a:t>
            </a:r>
            <a:r>
              <a:rPr lang="it-IT" sz="1600" b="1" dirty="0">
                <a:solidFill>
                  <a:srgbClr val="FF9933"/>
                </a:solidFill>
                <a:latin typeface="Calibri" pitchFamily="34" charset="0"/>
              </a:rPr>
              <a:t> = Dalton and Presnall (1998)</a:t>
            </a:r>
            <a:endParaRPr lang="it-IT" sz="1600" b="1" baseline="-25000" dirty="0">
              <a:solidFill>
                <a:srgbClr val="FF9933"/>
              </a:solidFill>
              <a:latin typeface="Calibri" pitchFamily="34" charset="0"/>
            </a:endParaRPr>
          </a:p>
        </p:txBody>
      </p:sp>
      <p:sp>
        <p:nvSpPr>
          <p:cNvPr id="206" name="CasellaDiTesto 205"/>
          <p:cNvSpPr txBox="1"/>
          <p:nvPr/>
        </p:nvSpPr>
        <p:spPr>
          <a:xfrm>
            <a:off x="4193128" y="5941484"/>
            <a:ext cx="3536950" cy="338554"/>
          </a:xfrm>
          <a:prstGeom prst="rect">
            <a:avLst/>
          </a:prstGeom>
          <a:noFill/>
        </p:spPr>
        <p:txBody>
          <a:bodyPr wrap="square" rtlCol="0">
            <a:spAutoFit/>
          </a:bodyPr>
          <a:lstStyle/>
          <a:p>
            <a:r>
              <a:rPr lang="it-IT" sz="1600" b="1" dirty="0">
                <a:solidFill>
                  <a:srgbClr val="0066FF"/>
                </a:solidFill>
                <a:latin typeface="Calibri" pitchFamily="34" charset="0"/>
              </a:rPr>
              <a:t>Lherz-CO</a:t>
            </a:r>
            <a:r>
              <a:rPr lang="it-IT" sz="1600" b="1" baseline="-25000" dirty="0">
                <a:solidFill>
                  <a:srgbClr val="0066FF"/>
                </a:solidFill>
                <a:latin typeface="Calibri" pitchFamily="34" charset="0"/>
              </a:rPr>
              <a:t>2</a:t>
            </a:r>
            <a:r>
              <a:rPr lang="it-IT" sz="1600" b="1" dirty="0">
                <a:solidFill>
                  <a:srgbClr val="0066FF"/>
                </a:solidFill>
                <a:latin typeface="Calibri" pitchFamily="34" charset="0"/>
              </a:rPr>
              <a:t> = Falloon and Green (1989)</a:t>
            </a:r>
            <a:endParaRPr lang="it-IT" sz="1600" b="1" baseline="-25000" dirty="0">
              <a:solidFill>
                <a:srgbClr val="0066FF"/>
              </a:solidFill>
              <a:latin typeface="Calibri" pitchFamily="34" charset="0"/>
            </a:endParaRPr>
          </a:p>
        </p:txBody>
      </p:sp>
      <p:sp>
        <p:nvSpPr>
          <p:cNvPr id="207" name="CasellaDiTesto 206"/>
          <p:cNvSpPr txBox="1"/>
          <p:nvPr/>
        </p:nvSpPr>
        <p:spPr>
          <a:xfrm>
            <a:off x="4167728" y="3536950"/>
            <a:ext cx="1191684" cy="584775"/>
          </a:xfrm>
          <a:prstGeom prst="rect">
            <a:avLst/>
          </a:prstGeom>
          <a:noFill/>
        </p:spPr>
        <p:txBody>
          <a:bodyPr wrap="square" rtlCol="0">
            <a:spAutoFit/>
          </a:bodyPr>
          <a:lstStyle/>
          <a:p>
            <a:r>
              <a:rPr lang="it-IT" sz="1600" b="1" dirty="0">
                <a:solidFill>
                  <a:schemeClr val="tx1"/>
                </a:solidFill>
                <a:effectLst/>
                <a:latin typeface="Calibri" pitchFamily="34" charset="0"/>
              </a:rPr>
              <a:t>Magnesite lherzolite</a:t>
            </a:r>
            <a:endParaRPr lang="it-IT" sz="1600" b="1" baseline="-25000" dirty="0">
              <a:solidFill>
                <a:schemeClr val="tx1"/>
              </a:solidFill>
              <a:effectLst/>
              <a:latin typeface="Calibri" pitchFamily="34" charset="0"/>
            </a:endParaRPr>
          </a:p>
        </p:txBody>
      </p:sp>
      <p:sp>
        <p:nvSpPr>
          <p:cNvPr id="208" name="CasellaDiTesto 207"/>
          <p:cNvSpPr txBox="1"/>
          <p:nvPr/>
        </p:nvSpPr>
        <p:spPr>
          <a:xfrm>
            <a:off x="4133862" y="2393948"/>
            <a:ext cx="1115483" cy="584775"/>
          </a:xfrm>
          <a:prstGeom prst="rect">
            <a:avLst/>
          </a:prstGeom>
          <a:noFill/>
        </p:spPr>
        <p:txBody>
          <a:bodyPr wrap="square" rtlCol="0">
            <a:spAutoFit/>
          </a:bodyPr>
          <a:lstStyle/>
          <a:p>
            <a:r>
              <a:rPr lang="it-IT" sz="1600" b="1" dirty="0">
                <a:solidFill>
                  <a:schemeClr val="tx1"/>
                </a:solidFill>
                <a:effectLst/>
                <a:latin typeface="Calibri" pitchFamily="34" charset="0"/>
              </a:rPr>
              <a:t>Dolomite lherzolite</a:t>
            </a:r>
            <a:endParaRPr lang="it-IT" sz="1600" b="1" baseline="-25000" dirty="0">
              <a:solidFill>
                <a:schemeClr val="tx1"/>
              </a:solidFill>
              <a:effectLst/>
              <a:latin typeface="Calibri" pitchFamily="34" charset="0"/>
            </a:endParaRPr>
          </a:p>
        </p:txBody>
      </p:sp>
      <p:sp>
        <p:nvSpPr>
          <p:cNvPr id="209" name="CasellaDiTesto 208"/>
          <p:cNvSpPr txBox="1"/>
          <p:nvPr/>
        </p:nvSpPr>
        <p:spPr>
          <a:xfrm>
            <a:off x="4080945" y="1496482"/>
            <a:ext cx="1549399" cy="338554"/>
          </a:xfrm>
          <a:prstGeom prst="rect">
            <a:avLst/>
          </a:prstGeom>
          <a:noFill/>
        </p:spPr>
        <p:txBody>
          <a:bodyPr wrap="square" rtlCol="0">
            <a:spAutoFit/>
          </a:bodyPr>
          <a:lstStyle/>
          <a:p>
            <a:r>
              <a:rPr lang="it-IT" sz="1600" b="1" dirty="0">
                <a:solidFill>
                  <a:schemeClr val="tx1"/>
                </a:solidFill>
                <a:effectLst/>
                <a:latin typeface="Calibri" pitchFamily="34" charset="0"/>
              </a:rPr>
              <a:t>Lherzolite + CO</a:t>
            </a:r>
            <a:r>
              <a:rPr lang="it-IT" sz="1600" b="1" baseline="-25000" dirty="0">
                <a:solidFill>
                  <a:schemeClr val="tx1"/>
                </a:solidFill>
                <a:effectLst/>
                <a:latin typeface="Calibri" pitchFamily="34" charset="0"/>
              </a:rPr>
              <a:t>2</a:t>
            </a:r>
          </a:p>
        </p:txBody>
      </p:sp>
      <p:sp>
        <p:nvSpPr>
          <p:cNvPr id="210" name="CasellaDiTesto 209"/>
          <p:cNvSpPr txBox="1"/>
          <p:nvPr/>
        </p:nvSpPr>
        <p:spPr>
          <a:xfrm>
            <a:off x="7315212" y="3291415"/>
            <a:ext cx="1253065" cy="584775"/>
          </a:xfrm>
          <a:prstGeom prst="rect">
            <a:avLst/>
          </a:prstGeom>
          <a:noFill/>
        </p:spPr>
        <p:txBody>
          <a:bodyPr wrap="square" rtlCol="0">
            <a:spAutoFit/>
          </a:bodyPr>
          <a:lstStyle/>
          <a:p>
            <a:pPr algn="ctr"/>
            <a:r>
              <a:rPr lang="it-IT" sz="1600" b="1" dirty="0">
                <a:solidFill>
                  <a:schemeClr val="tx1"/>
                </a:solidFill>
                <a:effectLst/>
                <a:latin typeface="Calibri" pitchFamily="34" charset="0"/>
              </a:rPr>
              <a:t>Carbonatitic </a:t>
            </a:r>
            <a:r>
              <a:rPr lang="it-IT" sz="1600" b="1" dirty="0" err="1">
                <a:solidFill>
                  <a:schemeClr val="tx1"/>
                </a:solidFill>
                <a:effectLst/>
                <a:latin typeface="Calibri" pitchFamily="34" charset="0"/>
              </a:rPr>
              <a:t>melt</a:t>
            </a:r>
            <a:endParaRPr lang="it-IT" sz="1600" b="1" baseline="-25000" dirty="0">
              <a:solidFill>
                <a:schemeClr val="tx1"/>
              </a:solidFill>
              <a:effectLst/>
              <a:latin typeface="Calibri" pitchFamily="34" charset="0"/>
            </a:endParaRPr>
          </a:p>
        </p:txBody>
      </p:sp>
      <p:sp>
        <p:nvSpPr>
          <p:cNvPr id="211" name="CasellaDiTesto 210"/>
          <p:cNvSpPr txBox="1"/>
          <p:nvPr/>
        </p:nvSpPr>
        <p:spPr>
          <a:xfrm>
            <a:off x="7840137" y="1843613"/>
            <a:ext cx="885824" cy="584775"/>
          </a:xfrm>
          <a:prstGeom prst="rect">
            <a:avLst/>
          </a:prstGeom>
          <a:noFill/>
        </p:spPr>
        <p:txBody>
          <a:bodyPr wrap="square" rtlCol="0">
            <a:spAutoFit/>
          </a:bodyPr>
          <a:lstStyle/>
          <a:p>
            <a:pPr algn="ctr"/>
            <a:r>
              <a:rPr lang="it-IT" sz="1600" b="1" dirty="0">
                <a:solidFill>
                  <a:schemeClr val="tx1"/>
                </a:solidFill>
                <a:effectLst/>
                <a:latin typeface="Calibri" pitchFamily="34" charset="0"/>
              </a:rPr>
              <a:t>Silicatic </a:t>
            </a:r>
            <a:r>
              <a:rPr lang="it-IT" sz="1600" b="1" dirty="0" err="1">
                <a:solidFill>
                  <a:schemeClr val="tx1"/>
                </a:solidFill>
                <a:effectLst/>
                <a:latin typeface="Calibri" pitchFamily="34" charset="0"/>
              </a:rPr>
              <a:t>melt</a:t>
            </a:r>
            <a:endParaRPr lang="it-IT" sz="1600" b="1" baseline="-25000" dirty="0">
              <a:solidFill>
                <a:schemeClr val="tx1"/>
              </a:solidFill>
              <a:effectLst/>
              <a:latin typeface="Calibri" pitchFamily="34" charset="0"/>
            </a:endParaRPr>
          </a:p>
        </p:txBody>
      </p:sp>
      <p:sp>
        <p:nvSpPr>
          <p:cNvPr id="215" name="Text Box 27"/>
          <p:cNvSpPr txBox="1">
            <a:spLocks noChangeArrowheads="1"/>
          </p:cNvSpPr>
          <p:nvPr/>
        </p:nvSpPr>
        <p:spPr bwMode="auto">
          <a:xfrm>
            <a:off x="0" y="79375"/>
            <a:ext cx="3251201" cy="1200329"/>
          </a:xfrm>
          <a:prstGeom prst="rect">
            <a:avLst/>
          </a:prstGeom>
          <a:noFill/>
          <a:ln w="9525" algn="ctr">
            <a:noFill/>
            <a:miter lim="800000"/>
            <a:headEnd/>
            <a:tailEnd/>
          </a:ln>
          <a:effectLst/>
        </p:spPr>
        <p:txBody>
          <a:bodyPr wrap="square">
            <a:spAutoFit/>
          </a:bodyPr>
          <a:lstStyle/>
          <a:p>
            <a:pPr algn="ctr">
              <a:lnSpc>
                <a:spcPct val="90000"/>
              </a:lnSpc>
              <a:defRPr/>
            </a:pPr>
            <a:r>
              <a:rPr lang="en-GB" sz="4000" dirty="0">
                <a:solidFill>
                  <a:schemeClr val="bg1"/>
                </a:solidFill>
                <a:effectLst>
                  <a:outerShdw blurRad="38100" dist="38100" dir="2700000" algn="tl">
                    <a:srgbClr val="000000"/>
                  </a:outerShdw>
                </a:effectLst>
                <a:latin typeface="Calibri" pitchFamily="34" charset="0"/>
              </a:rPr>
              <a:t>System peridotite-CO</a:t>
            </a:r>
            <a:r>
              <a:rPr lang="en-GB" sz="4000" baseline="-25000" dirty="0">
                <a:solidFill>
                  <a:schemeClr val="bg1"/>
                </a:solidFill>
                <a:effectLst>
                  <a:outerShdw blurRad="38100" dist="38100" dir="2700000" algn="tl">
                    <a:srgbClr val="000000"/>
                  </a:outerShdw>
                </a:effectLst>
                <a:latin typeface="Calibri" pitchFamily="34" charset="0"/>
              </a:rPr>
              <a:t>2</a:t>
            </a:r>
            <a:endParaRPr lang="en-GB" sz="4000" dirty="0">
              <a:solidFill>
                <a:schemeClr val="bg1"/>
              </a:solidFill>
              <a:effectLst>
                <a:outerShdw blurRad="38100" dist="38100" dir="2700000" algn="tl">
                  <a:srgbClr val="000000"/>
                </a:outerShdw>
              </a:effectLst>
              <a:latin typeface="Calibri" pitchFamily="34" charset="0"/>
            </a:endParaRPr>
          </a:p>
        </p:txBody>
      </p:sp>
      <p:sp>
        <p:nvSpPr>
          <p:cNvPr id="216" name="Text Box 27"/>
          <p:cNvSpPr txBox="1">
            <a:spLocks noChangeArrowheads="1"/>
          </p:cNvSpPr>
          <p:nvPr/>
        </p:nvSpPr>
        <p:spPr bwMode="auto">
          <a:xfrm>
            <a:off x="0" y="1649916"/>
            <a:ext cx="3251201" cy="1246495"/>
          </a:xfrm>
          <a:prstGeom prst="rect">
            <a:avLst/>
          </a:prstGeom>
          <a:noFill/>
          <a:ln w="9525" algn="ctr">
            <a:noFill/>
            <a:miter lim="800000"/>
            <a:headEnd/>
            <a:tailEnd/>
          </a:ln>
          <a:effectLst/>
        </p:spPr>
        <p:txBody>
          <a:bodyPr wrap="square">
            <a:spAutoFit/>
          </a:bodyPr>
          <a:lstStyle/>
          <a:p>
            <a:pPr algn="ctr">
              <a:lnSpc>
                <a:spcPts val="3000"/>
              </a:lnSpc>
              <a:defRPr/>
            </a:pPr>
            <a:r>
              <a:rPr lang="en-GB" sz="2800" dirty="0">
                <a:solidFill>
                  <a:schemeClr val="bg1"/>
                </a:solidFill>
                <a:effectLst>
                  <a:outerShdw blurRad="38100" dist="38100" dir="2700000" algn="tl">
                    <a:srgbClr val="000000"/>
                  </a:outerShdw>
                </a:effectLst>
                <a:latin typeface="Calibri" pitchFamily="34" charset="0"/>
              </a:rPr>
              <a:t>What is the lowest </a:t>
            </a:r>
            <a:r>
              <a:rPr lang="en-GB" sz="2800" dirty="0" err="1">
                <a:solidFill>
                  <a:schemeClr val="bg1"/>
                </a:solidFill>
                <a:effectLst>
                  <a:outerShdw blurRad="38100" dist="38100" dir="2700000" algn="tl">
                    <a:srgbClr val="000000"/>
                  </a:outerShdw>
                </a:effectLst>
                <a:latin typeface="Calibri" pitchFamily="34" charset="0"/>
              </a:rPr>
              <a:t>T</a:t>
            </a:r>
            <a:r>
              <a:rPr lang="en-GB" sz="2800" baseline="-25000" dirty="0" err="1">
                <a:solidFill>
                  <a:schemeClr val="bg1"/>
                </a:solidFill>
                <a:effectLst>
                  <a:outerShdw blurRad="38100" dist="38100" dir="2700000" algn="tl">
                    <a:srgbClr val="000000"/>
                  </a:outerShdw>
                </a:effectLst>
                <a:latin typeface="Calibri" pitchFamily="34" charset="0"/>
              </a:rPr>
              <a:t>solidus</a:t>
            </a:r>
            <a:r>
              <a:rPr lang="en-GB" sz="2800" dirty="0">
                <a:solidFill>
                  <a:schemeClr val="bg1"/>
                </a:solidFill>
                <a:effectLst>
                  <a:outerShdw blurRad="38100" dist="38100" dir="2700000" algn="tl">
                    <a:srgbClr val="000000"/>
                  </a:outerShdw>
                </a:effectLst>
                <a:latin typeface="Calibri" pitchFamily="34" charset="0"/>
              </a:rPr>
              <a:t> of a</a:t>
            </a:r>
          </a:p>
          <a:p>
            <a:pPr algn="ctr">
              <a:lnSpc>
                <a:spcPts val="3000"/>
              </a:lnSpc>
              <a:defRPr/>
            </a:pPr>
            <a:r>
              <a:rPr lang="en-GB" sz="2800" dirty="0">
                <a:solidFill>
                  <a:srgbClr val="FF0000"/>
                </a:solidFill>
                <a:effectLst>
                  <a:outerShdw blurRad="38100" dist="38100" dir="2700000" algn="tl">
                    <a:srgbClr val="000000"/>
                  </a:outerShdw>
                </a:effectLst>
                <a:latin typeface="Calibri" pitchFamily="34" charset="0"/>
              </a:rPr>
              <a:t>CMS-CO</a:t>
            </a:r>
            <a:r>
              <a:rPr lang="en-GB" sz="2800" baseline="-25000" dirty="0">
                <a:solidFill>
                  <a:srgbClr val="FF0000"/>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system?</a:t>
            </a:r>
          </a:p>
        </p:txBody>
      </p:sp>
      <p:sp>
        <p:nvSpPr>
          <p:cNvPr id="217" name="Text Box 27"/>
          <p:cNvSpPr txBox="1">
            <a:spLocks noChangeArrowheads="1"/>
          </p:cNvSpPr>
          <p:nvPr/>
        </p:nvSpPr>
        <p:spPr bwMode="auto">
          <a:xfrm>
            <a:off x="0" y="3156974"/>
            <a:ext cx="3251201" cy="1246495"/>
          </a:xfrm>
          <a:prstGeom prst="rect">
            <a:avLst/>
          </a:prstGeom>
          <a:noFill/>
          <a:ln w="9525" algn="ctr">
            <a:noFill/>
            <a:miter lim="800000"/>
            <a:headEnd/>
            <a:tailEnd/>
          </a:ln>
          <a:effectLst/>
        </p:spPr>
        <p:txBody>
          <a:bodyPr wrap="square">
            <a:spAutoFit/>
          </a:bodyPr>
          <a:lstStyle/>
          <a:p>
            <a:pPr algn="ctr">
              <a:lnSpc>
                <a:spcPts val="3000"/>
              </a:lnSpc>
              <a:defRPr/>
            </a:pPr>
            <a:r>
              <a:rPr lang="en-GB" sz="2800" dirty="0">
                <a:solidFill>
                  <a:schemeClr val="bg1"/>
                </a:solidFill>
                <a:effectLst>
                  <a:outerShdw blurRad="38100" dist="38100" dir="2700000" algn="tl">
                    <a:srgbClr val="000000"/>
                  </a:outerShdw>
                </a:effectLst>
                <a:latin typeface="Calibri" pitchFamily="34" charset="0"/>
              </a:rPr>
              <a:t>What is the lowest </a:t>
            </a:r>
            <a:r>
              <a:rPr lang="en-GB" sz="2800" dirty="0" err="1">
                <a:solidFill>
                  <a:schemeClr val="bg1"/>
                </a:solidFill>
                <a:effectLst>
                  <a:outerShdw blurRad="38100" dist="38100" dir="2700000" algn="tl">
                    <a:srgbClr val="000000"/>
                  </a:outerShdw>
                </a:effectLst>
                <a:latin typeface="Calibri" pitchFamily="34" charset="0"/>
              </a:rPr>
              <a:t>T</a:t>
            </a:r>
            <a:r>
              <a:rPr lang="en-GB" sz="2800" baseline="-25000" dirty="0" err="1">
                <a:solidFill>
                  <a:schemeClr val="bg1"/>
                </a:solidFill>
                <a:effectLst>
                  <a:outerShdw blurRad="38100" dist="38100" dir="2700000" algn="tl">
                    <a:srgbClr val="000000"/>
                  </a:outerShdw>
                </a:effectLst>
                <a:latin typeface="Calibri" pitchFamily="34" charset="0"/>
              </a:rPr>
              <a:t>solidus</a:t>
            </a:r>
            <a:r>
              <a:rPr lang="en-GB" sz="2800" dirty="0">
                <a:solidFill>
                  <a:schemeClr val="bg1"/>
                </a:solidFill>
                <a:effectLst>
                  <a:outerShdw blurRad="38100" dist="38100" dir="2700000" algn="tl">
                    <a:srgbClr val="000000"/>
                  </a:outerShdw>
                </a:effectLst>
                <a:latin typeface="Calibri" pitchFamily="34" charset="0"/>
              </a:rPr>
              <a:t> of a</a:t>
            </a:r>
          </a:p>
          <a:p>
            <a:pPr algn="ctr">
              <a:lnSpc>
                <a:spcPts val="3000"/>
              </a:lnSpc>
              <a:defRPr/>
            </a:pPr>
            <a:r>
              <a:rPr lang="en-GB" sz="2800" dirty="0">
                <a:solidFill>
                  <a:srgbClr val="FF9933"/>
                </a:solidFill>
                <a:effectLst>
                  <a:outerShdw blurRad="38100" dist="38100" dir="2700000" algn="tl">
                    <a:srgbClr val="000000"/>
                  </a:outerShdw>
                </a:effectLst>
                <a:latin typeface="Calibri" pitchFamily="34" charset="0"/>
              </a:rPr>
              <a:t>CAMS-CO</a:t>
            </a:r>
            <a:r>
              <a:rPr lang="en-GB" sz="2800" baseline="-25000" dirty="0">
                <a:solidFill>
                  <a:srgbClr val="FF9933"/>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system?</a:t>
            </a:r>
          </a:p>
        </p:txBody>
      </p:sp>
      <p:sp>
        <p:nvSpPr>
          <p:cNvPr id="218" name="Text Box 27"/>
          <p:cNvSpPr txBox="1">
            <a:spLocks noChangeArrowheads="1"/>
          </p:cNvSpPr>
          <p:nvPr/>
        </p:nvSpPr>
        <p:spPr bwMode="auto">
          <a:xfrm>
            <a:off x="0" y="4706440"/>
            <a:ext cx="3251201" cy="1246495"/>
          </a:xfrm>
          <a:prstGeom prst="rect">
            <a:avLst/>
          </a:prstGeom>
          <a:noFill/>
          <a:ln w="9525" algn="ctr">
            <a:noFill/>
            <a:miter lim="800000"/>
            <a:headEnd/>
            <a:tailEnd/>
          </a:ln>
          <a:effectLst/>
        </p:spPr>
        <p:txBody>
          <a:bodyPr wrap="square">
            <a:spAutoFit/>
          </a:bodyPr>
          <a:lstStyle/>
          <a:p>
            <a:pPr algn="ctr">
              <a:lnSpc>
                <a:spcPts val="3000"/>
              </a:lnSpc>
              <a:defRPr/>
            </a:pPr>
            <a:r>
              <a:rPr lang="en-GB" sz="2800" dirty="0">
                <a:solidFill>
                  <a:schemeClr val="bg1"/>
                </a:solidFill>
                <a:effectLst>
                  <a:outerShdw blurRad="38100" dist="38100" dir="2700000" algn="tl">
                    <a:srgbClr val="000000"/>
                  </a:outerShdw>
                </a:effectLst>
                <a:latin typeface="Calibri" pitchFamily="34" charset="0"/>
              </a:rPr>
              <a:t>What is the lowest </a:t>
            </a:r>
            <a:r>
              <a:rPr lang="en-GB" sz="2800" dirty="0" err="1">
                <a:solidFill>
                  <a:schemeClr val="bg1"/>
                </a:solidFill>
                <a:effectLst>
                  <a:outerShdw blurRad="38100" dist="38100" dir="2700000" algn="tl">
                    <a:srgbClr val="000000"/>
                  </a:outerShdw>
                </a:effectLst>
                <a:latin typeface="Calibri" pitchFamily="34" charset="0"/>
              </a:rPr>
              <a:t>T</a:t>
            </a:r>
            <a:r>
              <a:rPr lang="en-GB" sz="2800" baseline="-25000" dirty="0" err="1">
                <a:solidFill>
                  <a:schemeClr val="bg1"/>
                </a:solidFill>
                <a:effectLst>
                  <a:outerShdw blurRad="38100" dist="38100" dir="2700000" algn="tl">
                    <a:srgbClr val="000000"/>
                  </a:outerShdw>
                </a:effectLst>
                <a:latin typeface="Calibri" pitchFamily="34" charset="0"/>
              </a:rPr>
              <a:t>solidus</a:t>
            </a:r>
            <a:r>
              <a:rPr lang="en-GB" sz="2800" dirty="0">
                <a:solidFill>
                  <a:schemeClr val="bg1"/>
                </a:solidFill>
                <a:effectLst>
                  <a:outerShdw blurRad="38100" dist="38100" dir="2700000" algn="tl">
                    <a:srgbClr val="000000"/>
                  </a:outerShdw>
                </a:effectLst>
                <a:latin typeface="Calibri" pitchFamily="34" charset="0"/>
              </a:rPr>
              <a:t> of a</a:t>
            </a:r>
          </a:p>
          <a:p>
            <a:pPr algn="ctr">
              <a:lnSpc>
                <a:spcPts val="3000"/>
              </a:lnSpc>
              <a:defRPr/>
            </a:pPr>
            <a:r>
              <a:rPr lang="en-GB" sz="2800" dirty="0">
                <a:solidFill>
                  <a:srgbClr val="0066FF"/>
                </a:solidFill>
                <a:effectLst>
                  <a:outerShdw blurRad="38100" dist="38100" dir="2700000" algn="tl">
                    <a:srgbClr val="000000"/>
                  </a:outerShdw>
                </a:effectLst>
                <a:latin typeface="Calibri" pitchFamily="34" charset="0"/>
              </a:rPr>
              <a:t>HP-CO</a:t>
            </a:r>
            <a:r>
              <a:rPr lang="en-GB" sz="2800" baseline="-25000" dirty="0">
                <a:solidFill>
                  <a:srgbClr val="0066FF"/>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system?</a:t>
            </a:r>
          </a:p>
        </p:txBody>
      </p:sp>
      <p:sp>
        <p:nvSpPr>
          <p:cNvPr id="219" name="Oval 24"/>
          <p:cNvSpPr>
            <a:spLocks noChangeArrowheads="1"/>
          </p:cNvSpPr>
          <p:nvPr/>
        </p:nvSpPr>
        <p:spPr bwMode="auto">
          <a:xfrm>
            <a:off x="4969079" y="2295276"/>
            <a:ext cx="720000" cy="720000"/>
          </a:xfrm>
          <a:prstGeom prst="ellipse">
            <a:avLst/>
          </a:prstGeom>
          <a:gradFill rotWithShape="1">
            <a:gsLst>
              <a:gs pos="0">
                <a:srgbClr val="0066FF"/>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220" name="Oval 24"/>
          <p:cNvSpPr>
            <a:spLocks noChangeArrowheads="1"/>
          </p:cNvSpPr>
          <p:nvPr/>
        </p:nvSpPr>
        <p:spPr bwMode="auto">
          <a:xfrm>
            <a:off x="6431834" y="2846429"/>
            <a:ext cx="720000" cy="720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221" name="Oval 24"/>
          <p:cNvSpPr>
            <a:spLocks noChangeArrowheads="1"/>
          </p:cNvSpPr>
          <p:nvPr/>
        </p:nvSpPr>
        <p:spPr bwMode="auto">
          <a:xfrm>
            <a:off x="6102936" y="2630855"/>
            <a:ext cx="720000" cy="720000"/>
          </a:xfrm>
          <a:prstGeom prst="ellipse">
            <a:avLst/>
          </a:prstGeom>
          <a:gradFill rotWithShape="1">
            <a:gsLst>
              <a:gs pos="0">
                <a:srgbClr val="FF9933"/>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222" name="Text Box 29"/>
          <p:cNvSpPr txBox="1">
            <a:spLocks noChangeArrowheads="1"/>
          </p:cNvSpPr>
          <p:nvPr/>
        </p:nvSpPr>
        <p:spPr bwMode="auto">
          <a:xfrm>
            <a:off x="355600" y="6244171"/>
            <a:ext cx="2904067" cy="584775"/>
          </a:xfrm>
          <a:prstGeom prst="rect">
            <a:avLst/>
          </a:prstGeom>
          <a:noFill/>
          <a:ln w="9525" algn="ctr">
            <a:noFill/>
            <a:miter lim="800000"/>
            <a:headEnd/>
            <a:tailEnd/>
          </a:ln>
          <a:effectLst/>
        </p:spPr>
        <p:txBody>
          <a:bodyPr wrap="square">
            <a:spAutoFit/>
          </a:bodyPr>
          <a:lstStyle/>
          <a:p>
            <a:pPr>
              <a:defRPr/>
            </a:pPr>
            <a:r>
              <a:rPr lang="en-GB" sz="1600" dirty="0">
                <a:solidFill>
                  <a:schemeClr val="bg1"/>
                </a:solidFill>
                <a:effectLst>
                  <a:outerShdw blurRad="38100" dist="38100" dir="2700000" algn="tl">
                    <a:srgbClr val="000000"/>
                  </a:outerShdw>
                </a:effectLst>
                <a:latin typeface="Calibri" pitchFamily="34" charset="0"/>
              </a:rPr>
              <a:t>Hammouda and Keshav, 2015 (Chem. Geol., 418, 171-188)</a:t>
            </a:r>
          </a:p>
        </p:txBody>
      </p:sp>
      <p:cxnSp>
        <p:nvCxnSpPr>
          <p:cNvPr id="224" name="Connettore 1 223"/>
          <p:cNvCxnSpPr/>
          <p:nvPr/>
        </p:nvCxnSpPr>
        <p:spPr bwMode="auto">
          <a:xfrm flipH="1">
            <a:off x="6013450" y="3149600"/>
            <a:ext cx="749300" cy="1352550"/>
          </a:xfrm>
          <a:prstGeom prst="line">
            <a:avLst/>
          </a:prstGeom>
          <a:noFill/>
          <a:ln w="9525" cap="flat" cmpd="sng" algn="ctr">
            <a:solidFill>
              <a:schemeClr val="bg2"/>
            </a:solidFill>
            <a:prstDash val="solid"/>
            <a:round/>
            <a:headEnd type="none" w="med" len="med"/>
            <a:tailEnd type="none" w="med" len="med"/>
          </a:ln>
          <a:effectLst/>
        </p:spPr>
      </p:cxnSp>
      <p:cxnSp>
        <p:nvCxnSpPr>
          <p:cNvPr id="226" name="Connettore 1 225"/>
          <p:cNvCxnSpPr/>
          <p:nvPr/>
        </p:nvCxnSpPr>
        <p:spPr bwMode="auto">
          <a:xfrm flipH="1">
            <a:off x="6007100" y="2959100"/>
            <a:ext cx="419100" cy="1536700"/>
          </a:xfrm>
          <a:prstGeom prst="line">
            <a:avLst/>
          </a:prstGeom>
          <a:noFill/>
          <a:ln w="9525" cap="flat" cmpd="sng" algn="ctr">
            <a:solidFill>
              <a:schemeClr val="bg2"/>
            </a:solidFill>
            <a:prstDash val="solid"/>
            <a:round/>
            <a:headEnd type="none" w="med" len="med"/>
            <a:tailEnd type="none" w="med" len="med"/>
          </a:ln>
          <a:effectLst/>
        </p:spPr>
      </p:cxnSp>
      <p:cxnSp>
        <p:nvCxnSpPr>
          <p:cNvPr id="228" name="Connettore 1 227"/>
          <p:cNvCxnSpPr/>
          <p:nvPr/>
        </p:nvCxnSpPr>
        <p:spPr bwMode="auto">
          <a:xfrm>
            <a:off x="5359412" y="2655276"/>
            <a:ext cx="634988" cy="1840524"/>
          </a:xfrm>
          <a:prstGeom prst="line">
            <a:avLst/>
          </a:prstGeom>
          <a:noFill/>
          <a:ln w="9525" cap="flat" cmpd="sng" algn="ctr">
            <a:solidFill>
              <a:schemeClr val="bg2"/>
            </a:solidFill>
            <a:prstDash val="solid"/>
            <a:round/>
            <a:headEnd type="none" w="med" len="med"/>
            <a:tailEnd type="none" w="med" len="med"/>
          </a:ln>
          <a:effectLst/>
        </p:spPr>
      </p:cxnSp>
      <p:sp>
        <p:nvSpPr>
          <p:cNvPr id="229" name="CasellaDiTesto 228"/>
          <p:cNvSpPr txBox="1"/>
          <p:nvPr/>
        </p:nvSpPr>
        <p:spPr>
          <a:xfrm>
            <a:off x="5018630" y="4381500"/>
            <a:ext cx="2023520" cy="1015663"/>
          </a:xfrm>
          <a:prstGeom prst="rect">
            <a:avLst/>
          </a:prstGeom>
          <a:noFill/>
        </p:spPr>
        <p:txBody>
          <a:bodyPr wrap="square" rtlCol="0">
            <a:spAutoFit/>
          </a:bodyPr>
          <a:lstStyle/>
          <a:p>
            <a:pPr algn="ctr"/>
            <a:r>
              <a:rPr lang="en-GB" sz="2000" b="1" dirty="0">
                <a:solidFill>
                  <a:schemeClr val="bg2"/>
                </a:solidFill>
                <a:effectLst/>
                <a:latin typeface="Calibri" pitchFamily="34" charset="0"/>
              </a:rPr>
              <a:t>Here melt, carbonate and vapour coexist</a:t>
            </a:r>
            <a:endParaRPr lang="en-GB" sz="2000" b="1" baseline="-25000" dirty="0">
              <a:solidFill>
                <a:schemeClr val="bg2"/>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500"/>
                                        <p:tgtEl>
                                          <p:spTgt spid="2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5"/>
                                        </p:tgtEl>
                                        <p:attrNameLst>
                                          <p:attrName>style.visibility</p:attrName>
                                        </p:attrNameLst>
                                      </p:cBhvr>
                                      <p:to>
                                        <p:strVal val="visible"/>
                                      </p:to>
                                    </p:set>
                                    <p:animEffect transition="in" filter="fade">
                                      <p:cBhvr>
                                        <p:cTn id="11" dur="500"/>
                                        <p:tgtEl>
                                          <p:spTgt spid="2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4"/>
                                        </p:tgtEl>
                                        <p:attrNameLst>
                                          <p:attrName>style.visibility</p:attrName>
                                        </p:attrNameLst>
                                      </p:cBhvr>
                                      <p:to>
                                        <p:strVal val="visible"/>
                                      </p:to>
                                    </p:set>
                                    <p:animEffect transition="in" filter="fade">
                                      <p:cBhvr>
                                        <p:cTn id="16" dur="500"/>
                                        <p:tgtEl>
                                          <p:spTgt spid="16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4"/>
                                        </p:tgtEl>
                                        <p:attrNameLst>
                                          <p:attrName>style.visibility</p:attrName>
                                        </p:attrNameLst>
                                      </p:cBhvr>
                                      <p:to>
                                        <p:strVal val="visible"/>
                                      </p:to>
                                    </p:set>
                                    <p:animEffect transition="in" filter="fade">
                                      <p:cBhvr>
                                        <p:cTn id="20" dur="500"/>
                                        <p:tgtEl>
                                          <p:spTgt spid="20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wipe(up)">
                                      <p:cBhvr>
                                        <p:cTn id="25" dur="2000"/>
                                        <p:tgtEl>
                                          <p:spTgt spid="15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54"/>
                                        </p:tgtEl>
                                        <p:attrNameLst>
                                          <p:attrName>style.visibility</p:attrName>
                                        </p:attrNameLst>
                                      </p:cBhvr>
                                      <p:to>
                                        <p:strVal val="visible"/>
                                      </p:to>
                                    </p:set>
                                    <p:animEffect transition="in" filter="wipe(right)">
                                      <p:cBhvr>
                                        <p:cTn id="30" dur="500"/>
                                        <p:tgtEl>
                                          <p:spTgt spid="15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09"/>
                                        </p:tgtEl>
                                        <p:attrNameLst>
                                          <p:attrName>style.visibility</p:attrName>
                                        </p:attrNameLst>
                                      </p:cBhvr>
                                      <p:to>
                                        <p:strVal val="visible"/>
                                      </p:to>
                                    </p:set>
                                    <p:animEffect transition="in" filter="fade">
                                      <p:cBhvr>
                                        <p:cTn id="34" dur="1000"/>
                                        <p:tgtEl>
                                          <p:spTgt spid="20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56"/>
                                        </p:tgtEl>
                                        <p:attrNameLst>
                                          <p:attrName>style.visibility</p:attrName>
                                        </p:attrNameLst>
                                      </p:cBhvr>
                                      <p:to>
                                        <p:strVal val="visible"/>
                                      </p:to>
                                    </p:set>
                                    <p:animEffect transition="in" filter="wipe(right)">
                                      <p:cBhvr>
                                        <p:cTn id="39" dur="500"/>
                                        <p:tgtEl>
                                          <p:spTgt spid="15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8"/>
                                        </p:tgtEl>
                                        <p:attrNameLst>
                                          <p:attrName>style.visibility</p:attrName>
                                        </p:attrNameLst>
                                      </p:cBhvr>
                                      <p:to>
                                        <p:strVal val="visible"/>
                                      </p:to>
                                    </p:set>
                                    <p:animEffect transition="in" filter="fade">
                                      <p:cBhvr>
                                        <p:cTn id="43" dur="1000"/>
                                        <p:tgtEl>
                                          <p:spTgt spid="208"/>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207"/>
                                        </p:tgtEl>
                                        <p:attrNameLst>
                                          <p:attrName>style.visibility</p:attrName>
                                        </p:attrNameLst>
                                      </p:cBhvr>
                                      <p:to>
                                        <p:strVal val="visible"/>
                                      </p:to>
                                    </p:set>
                                    <p:animEffect transition="in" filter="fade">
                                      <p:cBhvr>
                                        <p:cTn id="47" dur="1000"/>
                                        <p:tgtEl>
                                          <p:spTgt spid="2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10"/>
                                        </p:tgtEl>
                                        <p:attrNameLst>
                                          <p:attrName>style.visibility</p:attrName>
                                        </p:attrNameLst>
                                      </p:cBhvr>
                                      <p:to>
                                        <p:strVal val="visible"/>
                                      </p:to>
                                    </p:set>
                                    <p:animEffect transition="in" filter="fade">
                                      <p:cBhvr>
                                        <p:cTn id="56" dur="500"/>
                                        <p:tgtEl>
                                          <p:spTgt spid="2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5"/>
                                        </p:tgtEl>
                                        <p:attrNameLst>
                                          <p:attrName>style.visibility</p:attrName>
                                        </p:attrNameLst>
                                      </p:cBhvr>
                                      <p:to>
                                        <p:strVal val="visible"/>
                                      </p:to>
                                    </p:set>
                                    <p:animEffect transition="in" filter="fade">
                                      <p:cBhvr>
                                        <p:cTn id="61" dur="500"/>
                                        <p:tgtEl>
                                          <p:spTgt spid="165"/>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05"/>
                                        </p:tgtEl>
                                        <p:attrNameLst>
                                          <p:attrName>style.visibility</p:attrName>
                                        </p:attrNameLst>
                                      </p:cBhvr>
                                      <p:to>
                                        <p:strVal val="visible"/>
                                      </p:to>
                                    </p:set>
                                    <p:animEffect transition="in" filter="fade">
                                      <p:cBhvr>
                                        <p:cTn id="65" dur="500"/>
                                        <p:tgtEl>
                                          <p:spTgt spid="20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51"/>
                                        </p:tgtEl>
                                        <p:attrNameLst>
                                          <p:attrName>style.visibility</p:attrName>
                                        </p:attrNameLst>
                                      </p:cBhvr>
                                      <p:to>
                                        <p:strVal val="visible"/>
                                      </p:to>
                                    </p:set>
                                    <p:animEffect transition="in" filter="wipe(up)">
                                      <p:cBhvr>
                                        <p:cTn id="70" dur="2000"/>
                                        <p:tgtEl>
                                          <p:spTgt spid="15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159"/>
                                        </p:tgtEl>
                                        <p:attrNameLst>
                                          <p:attrName>style.visibility</p:attrName>
                                        </p:attrNameLst>
                                      </p:cBhvr>
                                      <p:to>
                                        <p:strVal val="visible"/>
                                      </p:to>
                                    </p:set>
                                    <p:animEffect transition="in" filter="wipe(right)">
                                      <p:cBhvr>
                                        <p:cTn id="75" dur="1000"/>
                                        <p:tgtEl>
                                          <p:spTgt spid="159"/>
                                        </p:tgtEl>
                                      </p:cBhvr>
                                    </p:animEffect>
                                  </p:childTnLst>
                                </p:cTn>
                              </p:par>
                            </p:childTnLst>
                          </p:cTn>
                        </p:par>
                        <p:par>
                          <p:cTn id="76" fill="hold">
                            <p:stCondLst>
                              <p:cond delay="1000"/>
                            </p:stCondLst>
                            <p:childTnLst>
                              <p:par>
                                <p:cTn id="77" presetID="22" presetClass="entr" presetSubtype="2" fill="hold" nodeType="afterEffect">
                                  <p:stCondLst>
                                    <p:cond delay="0"/>
                                  </p:stCondLst>
                                  <p:childTnLst>
                                    <p:set>
                                      <p:cBhvr>
                                        <p:cTn id="78" dur="1" fill="hold">
                                          <p:stCondLst>
                                            <p:cond delay="0"/>
                                          </p:stCondLst>
                                        </p:cTn>
                                        <p:tgtEl>
                                          <p:spTgt spid="161"/>
                                        </p:tgtEl>
                                        <p:attrNameLst>
                                          <p:attrName>style.visibility</p:attrName>
                                        </p:attrNameLst>
                                      </p:cBhvr>
                                      <p:to>
                                        <p:strVal val="visible"/>
                                      </p:to>
                                    </p:set>
                                    <p:animEffect transition="in" filter="wipe(right)">
                                      <p:cBhvr>
                                        <p:cTn id="79" dur="1000"/>
                                        <p:tgtEl>
                                          <p:spTgt spid="16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6"/>
                                        </p:tgtEl>
                                        <p:attrNameLst>
                                          <p:attrName>style.visibility</p:attrName>
                                        </p:attrNameLst>
                                      </p:cBhvr>
                                      <p:to>
                                        <p:strVal val="visible"/>
                                      </p:to>
                                    </p:set>
                                    <p:animEffect transition="in" filter="fade">
                                      <p:cBhvr>
                                        <p:cTn id="84" dur="500"/>
                                        <p:tgtEl>
                                          <p:spTgt spid="166"/>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06"/>
                                        </p:tgtEl>
                                        <p:attrNameLst>
                                          <p:attrName>style.visibility</p:attrName>
                                        </p:attrNameLst>
                                      </p:cBhvr>
                                      <p:to>
                                        <p:strVal val="visible"/>
                                      </p:to>
                                    </p:set>
                                    <p:animEffect transition="in" filter="fade">
                                      <p:cBhvr>
                                        <p:cTn id="88" dur="2000"/>
                                        <p:tgtEl>
                                          <p:spTgt spid="20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152"/>
                                        </p:tgtEl>
                                        <p:attrNameLst>
                                          <p:attrName>style.visibility</p:attrName>
                                        </p:attrNameLst>
                                      </p:cBhvr>
                                      <p:to>
                                        <p:strVal val="visible"/>
                                      </p:to>
                                    </p:set>
                                    <p:animEffect transition="in" filter="wipe(up)">
                                      <p:cBhvr>
                                        <p:cTn id="93" dur="2000"/>
                                        <p:tgtEl>
                                          <p:spTgt spid="152"/>
                                        </p:tgtEl>
                                      </p:cBhvr>
                                    </p:animEffect>
                                  </p:childTnLst>
                                </p:cTn>
                              </p:par>
                            </p:childTnLst>
                          </p:cTn>
                        </p:par>
                        <p:par>
                          <p:cTn id="94" fill="hold">
                            <p:stCondLst>
                              <p:cond delay="2000"/>
                            </p:stCondLst>
                            <p:childTnLst>
                              <p:par>
                                <p:cTn id="95" presetID="22" presetClass="entr" presetSubtype="2" fill="hold" nodeType="afterEffect">
                                  <p:stCondLst>
                                    <p:cond delay="0"/>
                                  </p:stCondLst>
                                  <p:childTnLst>
                                    <p:set>
                                      <p:cBhvr>
                                        <p:cTn id="96" dur="1" fill="hold">
                                          <p:stCondLst>
                                            <p:cond delay="0"/>
                                          </p:stCondLst>
                                        </p:cTn>
                                        <p:tgtEl>
                                          <p:spTgt spid="163"/>
                                        </p:tgtEl>
                                        <p:attrNameLst>
                                          <p:attrName>style.visibility</p:attrName>
                                        </p:attrNameLst>
                                      </p:cBhvr>
                                      <p:to>
                                        <p:strVal val="visible"/>
                                      </p:to>
                                    </p:set>
                                    <p:animEffect transition="in" filter="wipe(right)">
                                      <p:cBhvr>
                                        <p:cTn id="97" dur="1000"/>
                                        <p:tgtEl>
                                          <p:spTgt spid="16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16"/>
                                        </p:tgtEl>
                                        <p:attrNameLst>
                                          <p:attrName>style.visibility</p:attrName>
                                        </p:attrNameLst>
                                      </p:cBhvr>
                                      <p:to>
                                        <p:strVal val="visible"/>
                                      </p:to>
                                    </p:set>
                                    <p:animEffect transition="in" filter="fade">
                                      <p:cBhvr>
                                        <p:cTn id="102" dur="500"/>
                                        <p:tgtEl>
                                          <p:spTgt spid="21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20"/>
                                        </p:tgtEl>
                                        <p:attrNameLst>
                                          <p:attrName>style.visibility</p:attrName>
                                        </p:attrNameLst>
                                      </p:cBhvr>
                                      <p:to>
                                        <p:strVal val="visible"/>
                                      </p:to>
                                    </p:set>
                                    <p:animEffect transition="in" filter="fade">
                                      <p:cBhvr>
                                        <p:cTn id="107" dur="500"/>
                                        <p:tgtEl>
                                          <p:spTgt spid="22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17"/>
                                        </p:tgtEl>
                                        <p:attrNameLst>
                                          <p:attrName>style.visibility</p:attrName>
                                        </p:attrNameLst>
                                      </p:cBhvr>
                                      <p:to>
                                        <p:strVal val="visible"/>
                                      </p:to>
                                    </p:set>
                                    <p:animEffect transition="in" filter="fade">
                                      <p:cBhvr>
                                        <p:cTn id="112" dur="500"/>
                                        <p:tgtEl>
                                          <p:spTgt spid="21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21"/>
                                        </p:tgtEl>
                                        <p:attrNameLst>
                                          <p:attrName>style.visibility</p:attrName>
                                        </p:attrNameLst>
                                      </p:cBhvr>
                                      <p:to>
                                        <p:strVal val="visible"/>
                                      </p:to>
                                    </p:set>
                                    <p:animEffect transition="in" filter="fade">
                                      <p:cBhvr>
                                        <p:cTn id="117" dur="500"/>
                                        <p:tgtEl>
                                          <p:spTgt spid="22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18"/>
                                        </p:tgtEl>
                                        <p:attrNameLst>
                                          <p:attrName>style.visibility</p:attrName>
                                        </p:attrNameLst>
                                      </p:cBhvr>
                                      <p:to>
                                        <p:strVal val="visible"/>
                                      </p:to>
                                    </p:set>
                                    <p:animEffect transition="in" filter="fade">
                                      <p:cBhvr>
                                        <p:cTn id="122" dur="500"/>
                                        <p:tgtEl>
                                          <p:spTgt spid="21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19"/>
                                        </p:tgtEl>
                                        <p:attrNameLst>
                                          <p:attrName>style.visibility</p:attrName>
                                        </p:attrNameLst>
                                      </p:cBhvr>
                                      <p:to>
                                        <p:strVal val="visible"/>
                                      </p:to>
                                    </p:set>
                                    <p:animEffect transition="in" filter="fade">
                                      <p:cBhvr>
                                        <p:cTn id="127" dur="500"/>
                                        <p:tgtEl>
                                          <p:spTgt spid="219"/>
                                        </p:tgtEl>
                                      </p:cBhvr>
                                    </p:animEffect>
                                  </p:childTnLst>
                                </p:cTn>
                              </p:par>
                            </p:childTnLst>
                          </p:cTn>
                        </p:par>
                        <p:par>
                          <p:cTn id="128" fill="hold">
                            <p:stCondLst>
                              <p:cond delay="500"/>
                            </p:stCondLst>
                            <p:childTnLst>
                              <p:par>
                                <p:cTn id="129" presetID="10" presetClass="entr" presetSubtype="0" fill="hold" nodeType="afterEffect">
                                  <p:stCondLst>
                                    <p:cond delay="0"/>
                                  </p:stCondLst>
                                  <p:childTnLst>
                                    <p:set>
                                      <p:cBhvr>
                                        <p:cTn id="130" dur="1" fill="hold">
                                          <p:stCondLst>
                                            <p:cond delay="0"/>
                                          </p:stCondLst>
                                        </p:cTn>
                                        <p:tgtEl>
                                          <p:spTgt spid="222">
                                            <p:txEl>
                                              <p:pRg st="0" end="0"/>
                                            </p:txEl>
                                          </p:spTgt>
                                        </p:tgtEl>
                                        <p:attrNameLst>
                                          <p:attrName>style.visibility</p:attrName>
                                        </p:attrNameLst>
                                      </p:cBhvr>
                                      <p:to>
                                        <p:strVal val="visible"/>
                                      </p:to>
                                    </p:set>
                                    <p:animEffect transition="in" filter="fade">
                                      <p:cBhvr>
                                        <p:cTn id="131" dur="500"/>
                                        <p:tgtEl>
                                          <p:spTgt spid="222">
                                            <p:txEl>
                                              <p:pRg st="0" end="0"/>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224"/>
                                        </p:tgtEl>
                                        <p:attrNameLst>
                                          <p:attrName>style.visibility</p:attrName>
                                        </p:attrNameLst>
                                      </p:cBhvr>
                                      <p:to>
                                        <p:strVal val="visible"/>
                                      </p:to>
                                    </p:set>
                                    <p:animEffect transition="in" filter="wipe(up)">
                                      <p:cBhvr>
                                        <p:cTn id="136" dur="500"/>
                                        <p:tgtEl>
                                          <p:spTgt spid="224"/>
                                        </p:tgtEl>
                                      </p:cBhvr>
                                    </p:animEffect>
                                  </p:childTnLst>
                                </p:cTn>
                              </p:par>
                              <p:par>
                                <p:cTn id="137" presetID="22" presetClass="entr" presetSubtype="1" fill="hold" nodeType="withEffect">
                                  <p:stCondLst>
                                    <p:cond delay="0"/>
                                  </p:stCondLst>
                                  <p:childTnLst>
                                    <p:set>
                                      <p:cBhvr>
                                        <p:cTn id="138" dur="1" fill="hold">
                                          <p:stCondLst>
                                            <p:cond delay="0"/>
                                          </p:stCondLst>
                                        </p:cTn>
                                        <p:tgtEl>
                                          <p:spTgt spid="226"/>
                                        </p:tgtEl>
                                        <p:attrNameLst>
                                          <p:attrName>style.visibility</p:attrName>
                                        </p:attrNameLst>
                                      </p:cBhvr>
                                      <p:to>
                                        <p:strVal val="visible"/>
                                      </p:to>
                                    </p:set>
                                    <p:animEffect transition="in" filter="wipe(up)">
                                      <p:cBhvr>
                                        <p:cTn id="139" dur="500"/>
                                        <p:tgtEl>
                                          <p:spTgt spid="226"/>
                                        </p:tgtEl>
                                      </p:cBhvr>
                                    </p:animEffect>
                                  </p:childTnLst>
                                </p:cTn>
                              </p:par>
                              <p:par>
                                <p:cTn id="140" presetID="22" presetClass="entr" presetSubtype="1" fill="hold" nodeType="withEffect">
                                  <p:stCondLst>
                                    <p:cond delay="0"/>
                                  </p:stCondLst>
                                  <p:childTnLst>
                                    <p:set>
                                      <p:cBhvr>
                                        <p:cTn id="141" dur="1" fill="hold">
                                          <p:stCondLst>
                                            <p:cond delay="0"/>
                                          </p:stCondLst>
                                        </p:cTn>
                                        <p:tgtEl>
                                          <p:spTgt spid="228"/>
                                        </p:tgtEl>
                                        <p:attrNameLst>
                                          <p:attrName>style.visibility</p:attrName>
                                        </p:attrNameLst>
                                      </p:cBhvr>
                                      <p:to>
                                        <p:strVal val="visible"/>
                                      </p:to>
                                    </p:set>
                                    <p:animEffect transition="in" filter="wipe(up)">
                                      <p:cBhvr>
                                        <p:cTn id="142" dur="500"/>
                                        <p:tgtEl>
                                          <p:spTgt spid="228"/>
                                        </p:tgtEl>
                                      </p:cBhvr>
                                    </p:animEffect>
                                  </p:childTnLst>
                                </p:cTn>
                              </p:par>
                            </p:childTnLst>
                          </p:cTn>
                        </p:par>
                        <p:par>
                          <p:cTn id="143" fill="hold">
                            <p:stCondLst>
                              <p:cond delay="500"/>
                            </p:stCondLst>
                            <p:childTnLst>
                              <p:par>
                                <p:cTn id="144" presetID="10" presetClass="entr" presetSubtype="0" fill="hold" grpId="0" nodeType="afterEffect">
                                  <p:stCondLst>
                                    <p:cond delay="0"/>
                                  </p:stCondLst>
                                  <p:childTnLst>
                                    <p:set>
                                      <p:cBhvr>
                                        <p:cTn id="145" dur="1" fill="hold">
                                          <p:stCondLst>
                                            <p:cond delay="0"/>
                                          </p:stCondLst>
                                        </p:cTn>
                                        <p:tgtEl>
                                          <p:spTgt spid="229"/>
                                        </p:tgtEl>
                                        <p:attrNameLst>
                                          <p:attrName>style.visibility</p:attrName>
                                        </p:attrNameLst>
                                      </p:cBhvr>
                                      <p:to>
                                        <p:strVal val="visible"/>
                                      </p:to>
                                    </p:set>
                                    <p:animEffect transition="in" filter="fade">
                                      <p:cBhvr>
                                        <p:cTn id="146"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2" grpId="0" animBg="1"/>
      <p:bldP spid="164" grpId="0"/>
      <p:bldP spid="165" grpId="0"/>
      <p:bldP spid="166" grpId="0"/>
      <p:bldP spid="204" grpId="0"/>
      <p:bldP spid="205" grpId="0"/>
      <p:bldP spid="206" grpId="0"/>
      <p:bldP spid="207" grpId="0"/>
      <p:bldP spid="208" grpId="0"/>
      <p:bldP spid="209" grpId="0"/>
      <p:bldP spid="210" grpId="0"/>
      <p:bldP spid="211" grpId="0"/>
      <p:bldP spid="215" grpId="0"/>
      <p:bldP spid="216" grpId="0"/>
      <p:bldP spid="217" grpId="0"/>
      <p:bldP spid="218" grpId="0"/>
      <p:bldP spid="219" grpId="0" animBg="1"/>
      <p:bldP spid="220" grpId="0" animBg="1"/>
      <p:bldP spid="221" grpId="0" animBg="1"/>
      <p:bldP spid="229" grpId="0"/>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2" name="Immagine 1"/>
          <p:cNvPicPr>
            <a:picLocks noChangeAspect="1"/>
          </p:cNvPicPr>
          <p:nvPr/>
        </p:nvPicPr>
        <p:blipFill>
          <a:blip r:embed="rId3" cstate="print"/>
          <a:stretch>
            <a:fillRect/>
          </a:stretch>
        </p:blipFill>
        <p:spPr>
          <a:xfrm>
            <a:off x="799573" y="661601"/>
            <a:ext cx="7544853" cy="5534797"/>
          </a:xfrm>
          <a:prstGeom prst="rect">
            <a:avLst/>
          </a:prstGeom>
        </p:spPr>
      </p:pic>
      <p:sp>
        <p:nvSpPr>
          <p:cNvPr id="68" name="CasellaDiTesto 67"/>
          <p:cNvSpPr txBox="1"/>
          <p:nvPr/>
        </p:nvSpPr>
        <p:spPr>
          <a:xfrm>
            <a:off x="374650" y="6270071"/>
            <a:ext cx="2546350" cy="523220"/>
          </a:xfrm>
          <a:prstGeom prst="rect">
            <a:avLst/>
          </a:prstGeom>
          <a:noFill/>
        </p:spPr>
        <p:txBody>
          <a:bodyPr wrap="square">
            <a:spAutoFit/>
          </a:bodyPr>
          <a:lstStyle/>
          <a:p>
            <a:pPr>
              <a:defRPr/>
            </a:pPr>
            <a:r>
              <a:rPr lang="en-GB" sz="1400" dirty="0" err="1">
                <a:solidFill>
                  <a:schemeClr val="bg1"/>
                </a:solidFill>
                <a:latin typeface="Calibri" pitchFamily="34" charset="0"/>
              </a:rPr>
              <a:t>Guimaraes</a:t>
            </a:r>
            <a:r>
              <a:rPr lang="en-GB" sz="1400" dirty="0">
                <a:solidFill>
                  <a:schemeClr val="bg1"/>
                </a:solidFill>
                <a:latin typeface="Calibri" pitchFamily="34" charset="0"/>
              </a:rPr>
              <a:t> et al., 2020 (Earth Planet. Sci. Lett., 536, 116147)</a:t>
            </a:r>
          </a:p>
        </p:txBody>
      </p:sp>
      <p:sp>
        <p:nvSpPr>
          <p:cNvPr id="3" name="Figura a mano libera 2"/>
          <p:cNvSpPr/>
          <p:nvPr/>
        </p:nvSpPr>
        <p:spPr bwMode="auto">
          <a:xfrm>
            <a:off x="3462170" y="3419438"/>
            <a:ext cx="617321" cy="490650"/>
          </a:xfrm>
          <a:custGeom>
            <a:avLst/>
            <a:gdLst>
              <a:gd name="connsiteX0" fmla="*/ 100619 w 641572"/>
              <a:gd name="connsiteY0" fmla="*/ 361987 h 490620"/>
              <a:gd name="connsiteX1" fmla="*/ 333981 w 641572"/>
              <a:gd name="connsiteY1" fmla="*/ 490575 h 490620"/>
              <a:gd name="connsiteX2" fmla="*/ 581631 w 641572"/>
              <a:gd name="connsiteY2" fmla="*/ 347700 h 490620"/>
              <a:gd name="connsiteX3" fmla="*/ 634019 w 641572"/>
              <a:gd name="connsiteY3" fmla="*/ 128625 h 490620"/>
              <a:gd name="connsiteX4" fmla="*/ 457806 w 641572"/>
              <a:gd name="connsiteY4" fmla="*/ 14325 h 490620"/>
              <a:gd name="connsiteX5" fmla="*/ 48231 w 641572"/>
              <a:gd name="connsiteY5" fmla="*/ 28612 h 490620"/>
              <a:gd name="connsiteX6" fmla="*/ 14894 w 641572"/>
              <a:gd name="connsiteY6" fmla="*/ 257212 h 490620"/>
              <a:gd name="connsiteX7" fmla="*/ 100619 w 641572"/>
              <a:gd name="connsiteY7" fmla="*/ 361987 h 490620"/>
              <a:gd name="connsiteX0" fmla="*/ 76368 w 617321"/>
              <a:gd name="connsiteY0" fmla="*/ 361987 h 490650"/>
              <a:gd name="connsiteX1" fmla="*/ 309730 w 617321"/>
              <a:gd name="connsiteY1" fmla="*/ 490575 h 490650"/>
              <a:gd name="connsiteX2" fmla="*/ 557380 w 617321"/>
              <a:gd name="connsiteY2" fmla="*/ 347700 h 490650"/>
              <a:gd name="connsiteX3" fmla="*/ 609768 w 617321"/>
              <a:gd name="connsiteY3" fmla="*/ 128625 h 490650"/>
              <a:gd name="connsiteX4" fmla="*/ 433555 w 617321"/>
              <a:gd name="connsiteY4" fmla="*/ 14325 h 490650"/>
              <a:gd name="connsiteX5" fmla="*/ 23980 w 617321"/>
              <a:gd name="connsiteY5" fmla="*/ 28612 h 490650"/>
              <a:gd name="connsiteX6" fmla="*/ 76368 w 617321"/>
              <a:gd name="connsiteY6" fmla="*/ 361987 h 4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21" h="490650">
                <a:moveTo>
                  <a:pt x="76368" y="361987"/>
                </a:moveTo>
                <a:cubicBezTo>
                  <a:pt x="123993" y="438981"/>
                  <a:pt x="229561" y="492956"/>
                  <a:pt x="309730" y="490575"/>
                </a:cubicBezTo>
                <a:cubicBezTo>
                  <a:pt x="389899" y="488194"/>
                  <a:pt x="507374" y="408025"/>
                  <a:pt x="557380" y="347700"/>
                </a:cubicBezTo>
                <a:cubicBezTo>
                  <a:pt x="607386" y="287375"/>
                  <a:pt x="630406" y="184187"/>
                  <a:pt x="609768" y="128625"/>
                </a:cubicBezTo>
                <a:cubicBezTo>
                  <a:pt x="589131" y="73062"/>
                  <a:pt x="531186" y="30994"/>
                  <a:pt x="433555" y="14325"/>
                </a:cubicBezTo>
                <a:cubicBezTo>
                  <a:pt x="335924" y="-2344"/>
                  <a:pt x="97799" y="-11869"/>
                  <a:pt x="23980" y="28612"/>
                </a:cubicBezTo>
                <a:cubicBezTo>
                  <a:pt x="-35551" y="86556"/>
                  <a:pt x="28743" y="284993"/>
                  <a:pt x="76368" y="361987"/>
                </a:cubicBezTo>
                <a:close/>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3"/>
          <p:cNvSpPr/>
          <p:nvPr/>
        </p:nvSpPr>
        <p:spPr bwMode="auto">
          <a:xfrm>
            <a:off x="6073353" y="2673874"/>
            <a:ext cx="676410" cy="809172"/>
          </a:xfrm>
          <a:custGeom>
            <a:avLst/>
            <a:gdLst>
              <a:gd name="connsiteX0" fmla="*/ 120011 w 891786"/>
              <a:gd name="connsiteY0" fmla="*/ 1074715 h 1098604"/>
              <a:gd name="connsiteX1" fmla="*/ 510536 w 891786"/>
              <a:gd name="connsiteY1" fmla="*/ 631802 h 1098604"/>
              <a:gd name="connsiteX2" fmla="*/ 872486 w 891786"/>
              <a:gd name="connsiteY2" fmla="*/ 384152 h 1098604"/>
              <a:gd name="connsiteX3" fmla="*/ 805811 w 891786"/>
              <a:gd name="connsiteY3" fmla="*/ 50777 h 1098604"/>
              <a:gd name="connsiteX4" fmla="*/ 496249 w 891786"/>
              <a:gd name="connsiteY4" fmla="*/ 69827 h 1098604"/>
              <a:gd name="connsiteX5" fmla="*/ 110486 w 891786"/>
              <a:gd name="connsiteY5" fmla="*/ 698477 h 1098604"/>
              <a:gd name="connsiteX6" fmla="*/ 949 w 891786"/>
              <a:gd name="connsiteY6" fmla="*/ 1022327 h 1098604"/>
              <a:gd name="connsiteX7" fmla="*/ 62861 w 891786"/>
              <a:gd name="connsiteY7" fmla="*/ 1098527 h 1098604"/>
              <a:gd name="connsiteX8" fmla="*/ 158111 w 891786"/>
              <a:gd name="connsiteY8" fmla="*/ 1036615 h 1098604"/>
              <a:gd name="connsiteX9" fmla="*/ 167636 w 891786"/>
              <a:gd name="connsiteY9" fmla="*/ 1031852 h 1098604"/>
              <a:gd name="connsiteX0" fmla="*/ 120011 w 891786"/>
              <a:gd name="connsiteY0" fmla="*/ 1074715 h 1098604"/>
              <a:gd name="connsiteX1" fmla="*/ 510536 w 891786"/>
              <a:gd name="connsiteY1" fmla="*/ 631802 h 1098604"/>
              <a:gd name="connsiteX2" fmla="*/ 872486 w 891786"/>
              <a:gd name="connsiteY2" fmla="*/ 384152 h 1098604"/>
              <a:gd name="connsiteX3" fmla="*/ 805811 w 891786"/>
              <a:gd name="connsiteY3" fmla="*/ 50777 h 1098604"/>
              <a:gd name="connsiteX4" fmla="*/ 496249 w 891786"/>
              <a:gd name="connsiteY4" fmla="*/ 69827 h 1098604"/>
              <a:gd name="connsiteX5" fmla="*/ 110486 w 891786"/>
              <a:gd name="connsiteY5" fmla="*/ 698477 h 1098604"/>
              <a:gd name="connsiteX6" fmla="*/ 949 w 891786"/>
              <a:gd name="connsiteY6" fmla="*/ 1022327 h 1098604"/>
              <a:gd name="connsiteX7" fmla="*/ 62861 w 891786"/>
              <a:gd name="connsiteY7" fmla="*/ 1098527 h 1098604"/>
              <a:gd name="connsiteX8" fmla="*/ 158111 w 891786"/>
              <a:gd name="connsiteY8" fmla="*/ 1036615 h 1098604"/>
              <a:gd name="connsiteX0" fmla="*/ 120011 w 891786"/>
              <a:gd name="connsiteY0" fmla="*/ 1074715 h 1098604"/>
              <a:gd name="connsiteX1" fmla="*/ 510536 w 891786"/>
              <a:gd name="connsiteY1" fmla="*/ 631802 h 1098604"/>
              <a:gd name="connsiteX2" fmla="*/ 872486 w 891786"/>
              <a:gd name="connsiteY2" fmla="*/ 384152 h 1098604"/>
              <a:gd name="connsiteX3" fmla="*/ 805811 w 891786"/>
              <a:gd name="connsiteY3" fmla="*/ 50777 h 1098604"/>
              <a:gd name="connsiteX4" fmla="*/ 496249 w 891786"/>
              <a:gd name="connsiteY4" fmla="*/ 69827 h 1098604"/>
              <a:gd name="connsiteX5" fmla="*/ 110486 w 891786"/>
              <a:gd name="connsiteY5" fmla="*/ 698477 h 1098604"/>
              <a:gd name="connsiteX6" fmla="*/ 949 w 891786"/>
              <a:gd name="connsiteY6" fmla="*/ 1022327 h 1098604"/>
              <a:gd name="connsiteX7" fmla="*/ 62861 w 891786"/>
              <a:gd name="connsiteY7" fmla="*/ 1098527 h 1098604"/>
              <a:gd name="connsiteX8" fmla="*/ 158111 w 891786"/>
              <a:gd name="connsiteY8" fmla="*/ 1036615 h 1098604"/>
              <a:gd name="connsiteX9" fmla="*/ 120011 w 891786"/>
              <a:gd name="connsiteY9" fmla="*/ 1074715 h 1098604"/>
              <a:gd name="connsiteX0" fmla="*/ 120011 w 891786"/>
              <a:gd name="connsiteY0" fmla="*/ 1074715 h 1119530"/>
              <a:gd name="connsiteX1" fmla="*/ 510536 w 891786"/>
              <a:gd name="connsiteY1" fmla="*/ 631802 h 1119530"/>
              <a:gd name="connsiteX2" fmla="*/ 872486 w 891786"/>
              <a:gd name="connsiteY2" fmla="*/ 384152 h 1119530"/>
              <a:gd name="connsiteX3" fmla="*/ 805811 w 891786"/>
              <a:gd name="connsiteY3" fmla="*/ 50777 h 1119530"/>
              <a:gd name="connsiteX4" fmla="*/ 496249 w 891786"/>
              <a:gd name="connsiteY4" fmla="*/ 69827 h 1119530"/>
              <a:gd name="connsiteX5" fmla="*/ 110486 w 891786"/>
              <a:gd name="connsiteY5" fmla="*/ 698477 h 1119530"/>
              <a:gd name="connsiteX6" fmla="*/ 949 w 891786"/>
              <a:gd name="connsiteY6" fmla="*/ 1022327 h 1119530"/>
              <a:gd name="connsiteX7" fmla="*/ 62861 w 891786"/>
              <a:gd name="connsiteY7" fmla="*/ 1098527 h 1119530"/>
              <a:gd name="connsiteX8" fmla="*/ 120011 w 891786"/>
              <a:gd name="connsiteY8" fmla="*/ 1074715 h 1119530"/>
              <a:gd name="connsiteX0" fmla="*/ 119062 w 890837"/>
              <a:gd name="connsiteY0" fmla="*/ 1074715 h 1104046"/>
              <a:gd name="connsiteX1" fmla="*/ 509587 w 890837"/>
              <a:gd name="connsiteY1" fmla="*/ 631802 h 1104046"/>
              <a:gd name="connsiteX2" fmla="*/ 871537 w 890837"/>
              <a:gd name="connsiteY2" fmla="*/ 384152 h 1104046"/>
              <a:gd name="connsiteX3" fmla="*/ 804862 w 890837"/>
              <a:gd name="connsiteY3" fmla="*/ 50777 h 1104046"/>
              <a:gd name="connsiteX4" fmla="*/ 495300 w 890837"/>
              <a:gd name="connsiteY4" fmla="*/ 69827 h 1104046"/>
              <a:gd name="connsiteX5" fmla="*/ 109537 w 890837"/>
              <a:gd name="connsiteY5" fmla="*/ 698477 h 1104046"/>
              <a:gd name="connsiteX6" fmla="*/ 0 w 890837"/>
              <a:gd name="connsiteY6" fmla="*/ 1022327 h 1104046"/>
              <a:gd name="connsiteX7" fmla="*/ 119062 w 890837"/>
              <a:gd name="connsiteY7" fmla="*/ 1074715 h 1104046"/>
              <a:gd name="connsiteX0" fmla="*/ 119062 w 875830"/>
              <a:gd name="connsiteY0" fmla="*/ 1065380 h 1094711"/>
              <a:gd name="connsiteX1" fmla="*/ 509587 w 875830"/>
              <a:gd name="connsiteY1" fmla="*/ 622467 h 1094711"/>
              <a:gd name="connsiteX2" fmla="*/ 871537 w 875830"/>
              <a:gd name="connsiteY2" fmla="*/ 374817 h 1094711"/>
              <a:gd name="connsiteX3" fmla="*/ 695325 w 875830"/>
              <a:gd name="connsiteY3" fmla="*/ 60492 h 1094711"/>
              <a:gd name="connsiteX4" fmla="*/ 495300 w 875830"/>
              <a:gd name="connsiteY4" fmla="*/ 60492 h 1094711"/>
              <a:gd name="connsiteX5" fmla="*/ 109537 w 875830"/>
              <a:gd name="connsiteY5" fmla="*/ 689142 h 1094711"/>
              <a:gd name="connsiteX6" fmla="*/ 0 w 875830"/>
              <a:gd name="connsiteY6" fmla="*/ 1012992 h 1094711"/>
              <a:gd name="connsiteX7" fmla="*/ 119062 w 875830"/>
              <a:gd name="connsiteY7" fmla="*/ 1065380 h 1094711"/>
              <a:gd name="connsiteX0" fmla="*/ 119062 w 829520"/>
              <a:gd name="connsiteY0" fmla="*/ 1063448 h 1092779"/>
              <a:gd name="connsiteX1" fmla="*/ 509587 w 829520"/>
              <a:gd name="connsiteY1" fmla="*/ 620535 h 1092779"/>
              <a:gd name="connsiteX2" fmla="*/ 823912 w 829520"/>
              <a:gd name="connsiteY2" fmla="*/ 334785 h 1092779"/>
              <a:gd name="connsiteX3" fmla="*/ 695325 w 829520"/>
              <a:gd name="connsiteY3" fmla="*/ 58560 h 1092779"/>
              <a:gd name="connsiteX4" fmla="*/ 495300 w 829520"/>
              <a:gd name="connsiteY4" fmla="*/ 58560 h 1092779"/>
              <a:gd name="connsiteX5" fmla="*/ 109537 w 829520"/>
              <a:gd name="connsiteY5" fmla="*/ 687210 h 1092779"/>
              <a:gd name="connsiteX6" fmla="*/ 0 w 829520"/>
              <a:gd name="connsiteY6" fmla="*/ 1011060 h 1092779"/>
              <a:gd name="connsiteX7" fmla="*/ 119062 w 829520"/>
              <a:gd name="connsiteY7" fmla="*/ 1063448 h 1092779"/>
              <a:gd name="connsiteX0" fmla="*/ 119062 w 829973"/>
              <a:gd name="connsiteY0" fmla="*/ 1020184 h 1049515"/>
              <a:gd name="connsiteX1" fmla="*/ 509587 w 829973"/>
              <a:gd name="connsiteY1" fmla="*/ 577271 h 1049515"/>
              <a:gd name="connsiteX2" fmla="*/ 823912 w 829973"/>
              <a:gd name="connsiteY2" fmla="*/ 291521 h 1049515"/>
              <a:gd name="connsiteX3" fmla="*/ 695325 w 829973"/>
              <a:gd name="connsiteY3" fmla="*/ 15296 h 1049515"/>
              <a:gd name="connsiteX4" fmla="*/ 433387 w 829973"/>
              <a:gd name="connsiteY4" fmla="*/ 101021 h 1049515"/>
              <a:gd name="connsiteX5" fmla="*/ 109537 w 829973"/>
              <a:gd name="connsiteY5" fmla="*/ 643946 h 1049515"/>
              <a:gd name="connsiteX6" fmla="*/ 0 w 829973"/>
              <a:gd name="connsiteY6" fmla="*/ 967796 h 1049515"/>
              <a:gd name="connsiteX7" fmla="*/ 119062 w 829973"/>
              <a:gd name="connsiteY7" fmla="*/ 1020184 h 1049515"/>
              <a:gd name="connsiteX0" fmla="*/ 119112 w 830023"/>
              <a:gd name="connsiteY0" fmla="*/ 1020184 h 1049515"/>
              <a:gd name="connsiteX1" fmla="*/ 509637 w 830023"/>
              <a:gd name="connsiteY1" fmla="*/ 577271 h 1049515"/>
              <a:gd name="connsiteX2" fmla="*/ 823962 w 830023"/>
              <a:gd name="connsiteY2" fmla="*/ 291521 h 1049515"/>
              <a:gd name="connsiteX3" fmla="*/ 695375 w 830023"/>
              <a:gd name="connsiteY3" fmla="*/ 15296 h 1049515"/>
              <a:gd name="connsiteX4" fmla="*/ 433437 w 830023"/>
              <a:gd name="connsiteY4" fmla="*/ 101021 h 1049515"/>
              <a:gd name="connsiteX5" fmla="*/ 128637 w 830023"/>
              <a:gd name="connsiteY5" fmla="*/ 643946 h 1049515"/>
              <a:gd name="connsiteX6" fmla="*/ 50 w 830023"/>
              <a:gd name="connsiteY6" fmla="*/ 967796 h 1049515"/>
              <a:gd name="connsiteX7" fmla="*/ 119112 w 830023"/>
              <a:gd name="connsiteY7" fmla="*/ 1020184 h 1049515"/>
              <a:gd name="connsiteX0" fmla="*/ 69026 w 779937"/>
              <a:gd name="connsiteY0" fmla="*/ 1020184 h 1043066"/>
              <a:gd name="connsiteX1" fmla="*/ 459551 w 779937"/>
              <a:gd name="connsiteY1" fmla="*/ 577271 h 1043066"/>
              <a:gd name="connsiteX2" fmla="*/ 773876 w 779937"/>
              <a:gd name="connsiteY2" fmla="*/ 291521 h 1043066"/>
              <a:gd name="connsiteX3" fmla="*/ 645289 w 779937"/>
              <a:gd name="connsiteY3" fmla="*/ 15296 h 1043066"/>
              <a:gd name="connsiteX4" fmla="*/ 383351 w 779937"/>
              <a:gd name="connsiteY4" fmla="*/ 101021 h 1043066"/>
              <a:gd name="connsiteX5" fmla="*/ 78551 w 779937"/>
              <a:gd name="connsiteY5" fmla="*/ 643946 h 1043066"/>
              <a:gd name="connsiteX6" fmla="*/ 2352 w 779937"/>
              <a:gd name="connsiteY6" fmla="*/ 934458 h 1043066"/>
              <a:gd name="connsiteX7" fmla="*/ 69026 w 779937"/>
              <a:gd name="connsiteY7" fmla="*/ 1020184 h 1043066"/>
              <a:gd name="connsiteX0" fmla="*/ 125442 w 779203"/>
              <a:gd name="connsiteY0" fmla="*/ 948747 h 986494"/>
              <a:gd name="connsiteX1" fmla="*/ 458817 w 779203"/>
              <a:gd name="connsiteY1" fmla="*/ 577271 h 986494"/>
              <a:gd name="connsiteX2" fmla="*/ 773142 w 779203"/>
              <a:gd name="connsiteY2" fmla="*/ 291521 h 986494"/>
              <a:gd name="connsiteX3" fmla="*/ 644555 w 779203"/>
              <a:gd name="connsiteY3" fmla="*/ 15296 h 986494"/>
              <a:gd name="connsiteX4" fmla="*/ 382617 w 779203"/>
              <a:gd name="connsiteY4" fmla="*/ 101021 h 986494"/>
              <a:gd name="connsiteX5" fmla="*/ 77817 w 779203"/>
              <a:gd name="connsiteY5" fmla="*/ 643946 h 986494"/>
              <a:gd name="connsiteX6" fmla="*/ 1618 w 779203"/>
              <a:gd name="connsiteY6" fmla="*/ 934458 h 986494"/>
              <a:gd name="connsiteX7" fmla="*/ 125442 w 779203"/>
              <a:gd name="connsiteY7" fmla="*/ 948747 h 986494"/>
              <a:gd name="connsiteX0" fmla="*/ 125442 w 779203"/>
              <a:gd name="connsiteY0" fmla="*/ 948747 h 974564"/>
              <a:gd name="connsiteX1" fmla="*/ 458817 w 779203"/>
              <a:gd name="connsiteY1" fmla="*/ 577271 h 974564"/>
              <a:gd name="connsiteX2" fmla="*/ 773142 w 779203"/>
              <a:gd name="connsiteY2" fmla="*/ 291521 h 974564"/>
              <a:gd name="connsiteX3" fmla="*/ 644555 w 779203"/>
              <a:gd name="connsiteY3" fmla="*/ 15296 h 974564"/>
              <a:gd name="connsiteX4" fmla="*/ 382617 w 779203"/>
              <a:gd name="connsiteY4" fmla="*/ 101021 h 974564"/>
              <a:gd name="connsiteX5" fmla="*/ 77817 w 779203"/>
              <a:gd name="connsiteY5" fmla="*/ 643946 h 974564"/>
              <a:gd name="connsiteX6" fmla="*/ 1618 w 779203"/>
              <a:gd name="connsiteY6" fmla="*/ 934458 h 974564"/>
              <a:gd name="connsiteX7" fmla="*/ 125442 w 779203"/>
              <a:gd name="connsiteY7" fmla="*/ 948747 h 974564"/>
              <a:gd name="connsiteX0" fmla="*/ 68439 w 722200"/>
              <a:gd name="connsiteY0" fmla="*/ 948747 h 949251"/>
              <a:gd name="connsiteX1" fmla="*/ 401814 w 722200"/>
              <a:gd name="connsiteY1" fmla="*/ 577271 h 949251"/>
              <a:gd name="connsiteX2" fmla="*/ 716139 w 722200"/>
              <a:gd name="connsiteY2" fmla="*/ 291521 h 949251"/>
              <a:gd name="connsiteX3" fmla="*/ 587552 w 722200"/>
              <a:gd name="connsiteY3" fmla="*/ 15296 h 949251"/>
              <a:gd name="connsiteX4" fmla="*/ 325614 w 722200"/>
              <a:gd name="connsiteY4" fmla="*/ 101021 h 949251"/>
              <a:gd name="connsiteX5" fmla="*/ 20814 w 722200"/>
              <a:gd name="connsiteY5" fmla="*/ 643946 h 949251"/>
              <a:gd name="connsiteX6" fmla="*/ 68439 w 722200"/>
              <a:gd name="connsiteY6" fmla="*/ 948747 h 949251"/>
              <a:gd name="connsiteX0" fmla="*/ 91840 w 713851"/>
              <a:gd name="connsiteY0" fmla="*/ 840797 h 841775"/>
              <a:gd name="connsiteX1" fmla="*/ 393465 w 713851"/>
              <a:gd name="connsiteY1" fmla="*/ 577271 h 841775"/>
              <a:gd name="connsiteX2" fmla="*/ 707790 w 713851"/>
              <a:gd name="connsiteY2" fmla="*/ 291521 h 841775"/>
              <a:gd name="connsiteX3" fmla="*/ 579203 w 713851"/>
              <a:gd name="connsiteY3" fmla="*/ 15296 h 841775"/>
              <a:gd name="connsiteX4" fmla="*/ 317265 w 713851"/>
              <a:gd name="connsiteY4" fmla="*/ 101021 h 841775"/>
              <a:gd name="connsiteX5" fmla="*/ 12465 w 713851"/>
              <a:gd name="connsiteY5" fmla="*/ 643946 h 841775"/>
              <a:gd name="connsiteX6" fmla="*/ 91840 w 713851"/>
              <a:gd name="connsiteY6" fmla="*/ 840797 h 841775"/>
              <a:gd name="connsiteX0" fmla="*/ 70898 w 692909"/>
              <a:gd name="connsiteY0" fmla="*/ 840797 h 841775"/>
              <a:gd name="connsiteX1" fmla="*/ 372523 w 692909"/>
              <a:gd name="connsiteY1" fmla="*/ 577271 h 841775"/>
              <a:gd name="connsiteX2" fmla="*/ 686848 w 692909"/>
              <a:gd name="connsiteY2" fmla="*/ 291521 h 841775"/>
              <a:gd name="connsiteX3" fmla="*/ 558261 w 692909"/>
              <a:gd name="connsiteY3" fmla="*/ 15296 h 841775"/>
              <a:gd name="connsiteX4" fmla="*/ 296323 w 692909"/>
              <a:gd name="connsiteY4" fmla="*/ 101021 h 841775"/>
              <a:gd name="connsiteX5" fmla="*/ 16923 w 692909"/>
              <a:gd name="connsiteY5" fmla="*/ 643946 h 841775"/>
              <a:gd name="connsiteX6" fmla="*/ 70898 w 692909"/>
              <a:gd name="connsiteY6" fmla="*/ 840797 h 841775"/>
              <a:gd name="connsiteX0" fmla="*/ 69070 w 691081"/>
              <a:gd name="connsiteY0" fmla="*/ 837794 h 838261"/>
              <a:gd name="connsiteX1" fmla="*/ 370695 w 691081"/>
              <a:gd name="connsiteY1" fmla="*/ 574268 h 838261"/>
              <a:gd name="connsiteX2" fmla="*/ 685020 w 691081"/>
              <a:gd name="connsiteY2" fmla="*/ 288518 h 838261"/>
              <a:gd name="connsiteX3" fmla="*/ 556433 w 691081"/>
              <a:gd name="connsiteY3" fmla="*/ 12293 h 838261"/>
              <a:gd name="connsiteX4" fmla="*/ 294495 w 691081"/>
              <a:gd name="connsiteY4" fmla="*/ 98018 h 838261"/>
              <a:gd name="connsiteX5" fmla="*/ 17476 w 691081"/>
              <a:gd name="connsiteY5" fmla="*/ 536168 h 838261"/>
              <a:gd name="connsiteX6" fmla="*/ 69070 w 691081"/>
              <a:gd name="connsiteY6" fmla="*/ 837794 h 838261"/>
              <a:gd name="connsiteX0" fmla="*/ 100466 w 681996"/>
              <a:gd name="connsiteY0" fmla="*/ 809219 h 809750"/>
              <a:gd name="connsiteX1" fmla="*/ 361610 w 681996"/>
              <a:gd name="connsiteY1" fmla="*/ 574268 h 809750"/>
              <a:gd name="connsiteX2" fmla="*/ 675935 w 681996"/>
              <a:gd name="connsiteY2" fmla="*/ 288518 h 809750"/>
              <a:gd name="connsiteX3" fmla="*/ 547348 w 681996"/>
              <a:gd name="connsiteY3" fmla="*/ 12293 h 809750"/>
              <a:gd name="connsiteX4" fmla="*/ 285410 w 681996"/>
              <a:gd name="connsiteY4" fmla="*/ 98018 h 809750"/>
              <a:gd name="connsiteX5" fmla="*/ 8391 w 681996"/>
              <a:gd name="connsiteY5" fmla="*/ 536168 h 809750"/>
              <a:gd name="connsiteX6" fmla="*/ 100466 w 681996"/>
              <a:gd name="connsiteY6" fmla="*/ 809219 h 809750"/>
              <a:gd name="connsiteX0" fmla="*/ 100466 w 681996"/>
              <a:gd name="connsiteY0" fmla="*/ 811600 h 812125"/>
              <a:gd name="connsiteX1" fmla="*/ 361610 w 681996"/>
              <a:gd name="connsiteY1" fmla="*/ 574268 h 812125"/>
              <a:gd name="connsiteX2" fmla="*/ 675935 w 681996"/>
              <a:gd name="connsiteY2" fmla="*/ 288518 h 812125"/>
              <a:gd name="connsiteX3" fmla="*/ 547348 w 681996"/>
              <a:gd name="connsiteY3" fmla="*/ 12293 h 812125"/>
              <a:gd name="connsiteX4" fmla="*/ 285410 w 681996"/>
              <a:gd name="connsiteY4" fmla="*/ 98018 h 812125"/>
              <a:gd name="connsiteX5" fmla="*/ 8391 w 681996"/>
              <a:gd name="connsiteY5" fmla="*/ 536168 h 812125"/>
              <a:gd name="connsiteX6" fmla="*/ 100466 w 681996"/>
              <a:gd name="connsiteY6" fmla="*/ 811600 h 812125"/>
              <a:gd name="connsiteX0" fmla="*/ 98310 w 679840"/>
              <a:gd name="connsiteY0" fmla="*/ 811600 h 812125"/>
              <a:gd name="connsiteX1" fmla="*/ 359454 w 679840"/>
              <a:gd name="connsiteY1" fmla="*/ 574268 h 812125"/>
              <a:gd name="connsiteX2" fmla="*/ 673779 w 679840"/>
              <a:gd name="connsiteY2" fmla="*/ 288518 h 812125"/>
              <a:gd name="connsiteX3" fmla="*/ 545192 w 679840"/>
              <a:gd name="connsiteY3" fmla="*/ 12293 h 812125"/>
              <a:gd name="connsiteX4" fmla="*/ 283254 w 679840"/>
              <a:gd name="connsiteY4" fmla="*/ 98018 h 812125"/>
              <a:gd name="connsiteX5" fmla="*/ 8617 w 679840"/>
              <a:gd name="connsiteY5" fmla="*/ 536168 h 812125"/>
              <a:gd name="connsiteX6" fmla="*/ 98310 w 679840"/>
              <a:gd name="connsiteY6" fmla="*/ 811600 h 812125"/>
              <a:gd name="connsiteX0" fmla="*/ 90617 w 672147"/>
              <a:gd name="connsiteY0" fmla="*/ 811600 h 812125"/>
              <a:gd name="connsiteX1" fmla="*/ 351761 w 672147"/>
              <a:gd name="connsiteY1" fmla="*/ 574268 h 812125"/>
              <a:gd name="connsiteX2" fmla="*/ 666086 w 672147"/>
              <a:gd name="connsiteY2" fmla="*/ 288518 h 812125"/>
              <a:gd name="connsiteX3" fmla="*/ 537499 w 672147"/>
              <a:gd name="connsiteY3" fmla="*/ 12293 h 812125"/>
              <a:gd name="connsiteX4" fmla="*/ 275561 w 672147"/>
              <a:gd name="connsiteY4" fmla="*/ 98018 h 812125"/>
              <a:gd name="connsiteX5" fmla="*/ 924 w 672147"/>
              <a:gd name="connsiteY5" fmla="*/ 536168 h 812125"/>
              <a:gd name="connsiteX6" fmla="*/ 90617 w 672147"/>
              <a:gd name="connsiteY6" fmla="*/ 811600 h 812125"/>
              <a:gd name="connsiteX0" fmla="*/ 81357 w 662887"/>
              <a:gd name="connsiteY0" fmla="*/ 811600 h 812125"/>
              <a:gd name="connsiteX1" fmla="*/ 342501 w 662887"/>
              <a:gd name="connsiteY1" fmla="*/ 574268 h 812125"/>
              <a:gd name="connsiteX2" fmla="*/ 656826 w 662887"/>
              <a:gd name="connsiteY2" fmla="*/ 288518 h 812125"/>
              <a:gd name="connsiteX3" fmla="*/ 528239 w 662887"/>
              <a:gd name="connsiteY3" fmla="*/ 12293 h 812125"/>
              <a:gd name="connsiteX4" fmla="*/ 266301 w 662887"/>
              <a:gd name="connsiteY4" fmla="*/ 98018 h 812125"/>
              <a:gd name="connsiteX5" fmla="*/ 1189 w 662887"/>
              <a:gd name="connsiteY5" fmla="*/ 536168 h 812125"/>
              <a:gd name="connsiteX6" fmla="*/ 81357 w 662887"/>
              <a:gd name="connsiteY6" fmla="*/ 811600 h 812125"/>
              <a:gd name="connsiteX0" fmla="*/ 88290 w 669820"/>
              <a:gd name="connsiteY0" fmla="*/ 811483 h 811994"/>
              <a:gd name="connsiteX1" fmla="*/ 349434 w 669820"/>
              <a:gd name="connsiteY1" fmla="*/ 574151 h 811994"/>
              <a:gd name="connsiteX2" fmla="*/ 663759 w 669820"/>
              <a:gd name="connsiteY2" fmla="*/ 288401 h 811994"/>
              <a:gd name="connsiteX3" fmla="*/ 535172 w 669820"/>
              <a:gd name="connsiteY3" fmla="*/ 12176 h 811994"/>
              <a:gd name="connsiteX4" fmla="*/ 273234 w 669820"/>
              <a:gd name="connsiteY4" fmla="*/ 97901 h 811994"/>
              <a:gd name="connsiteX5" fmla="*/ 978 w 669820"/>
              <a:gd name="connsiteY5" fmla="*/ 531288 h 811994"/>
              <a:gd name="connsiteX6" fmla="*/ 88290 w 669820"/>
              <a:gd name="connsiteY6" fmla="*/ 811483 h 811994"/>
              <a:gd name="connsiteX0" fmla="*/ 87515 w 669045"/>
              <a:gd name="connsiteY0" fmla="*/ 811483 h 811988"/>
              <a:gd name="connsiteX1" fmla="*/ 348659 w 669045"/>
              <a:gd name="connsiteY1" fmla="*/ 574151 h 811988"/>
              <a:gd name="connsiteX2" fmla="*/ 662984 w 669045"/>
              <a:gd name="connsiteY2" fmla="*/ 288401 h 811988"/>
              <a:gd name="connsiteX3" fmla="*/ 534397 w 669045"/>
              <a:gd name="connsiteY3" fmla="*/ 12176 h 811988"/>
              <a:gd name="connsiteX4" fmla="*/ 272459 w 669045"/>
              <a:gd name="connsiteY4" fmla="*/ 97901 h 811988"/>
              <a:gd name="connsiteX5" fmla="*/ 203 w 669045"/>
              <a:gd name="connsiteY5" fmla="*/ 531288 h 811988"/>
              <a:gd name="connsiteX6" fmla="*/ 87515 w 669045"/>
              <a:gd name="connsiteY6" fmla="*/ 811483 h 811988"/>
              <a:gd name="connsiteX0" fmla="*/ 84572 w 680390"/>
              <a:gd name="connsiteY0" fmla="*/ 809101 h 809618"/>
              <a:gd name="connsiteX1" fmla="*/ 360004 w 680390"/>
              <a:gd name="connsiteY1" fmla="*/ 574151 h 809618"/>
              <a:gd name="connsiteX2" fmla="*/ 674329 w 680390"/>
              <a:gd name="connsiteY2" fmla="*/ 288401 h 809618"/>
              <a:gd name="connsiteX3" fmla="*/ 545742 w 680390"/>
              <a:gd name="connsiteY3" fmla="*/ 12176 h 809618"/>
              <a:gd name="connsiteX4" fmla="*/ 283804 w 680390"/>
              <a:gd name="connsiteY4" fmla="*/ 97901 h 809618"/>
              <a:gd name="connsiteX5" fmla="*/ 11548 w 680390"/>
              <a:gd name="connsiteY5" fmla="*/ 531288 h 809618"/>
              <a:gd name="connsiteX6" fmla="*/ 84572 w 680390"/>
              <a:gd name="connsiteY6" fmla="*/ 809101 h 809618"/>
              <a:gd name="connsiteX0" fmla="*/ 80592 w 676410"/>
              <a:gd name="connsiteY0" fmla="*/ 809101 h 809172"/>
              <a:gd name="connsiteX1" fmla="*/ 356024 w 676410"/>
              <a:gd name="connsiteY1" fmla="*/ 574151 h 809172"/>
              <a:gd name="connsiteX2" fmla="*/ 670349 w 676410"/>
              <a:gd name="connsiteY2" fmla="*/ 288401 h 809172"/>
              <a:gd name="connsiteX3" fmla="*/ 541762 w 676410"/>
              <a:gd name="connsiteY3" fmla="*/ 12176 h 809172"/>
              <a:gd name="connsiteX4" fmla="*/ 279824 w 676410"/>
              <a:gd name="connsiteY4" fmla="*/ 97901 h 809172"/>
              <a:gd name="connsiteX5" fmla="*/ 7568 w 676410"/>
              <a:gd name="connsiteY5" fmla="*/ 531288 h 809172"/>
              <a:gd name="connsiteX6" fmla="*/ 80592 w 676410"/>
              <a:gd name="connsiteY6" fmla="*/ 809101 h 80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10" h="809172">
                <a:moveTo>
                  <a:pt x="80592" y="809101"/>
                </a:moveTo>
                <a:cubicBezTo>
                  <a:pt x="144092" y="797989"/>
                  <a:pt x="257731" y="660934"/>
                  <a:pt x="356024" y="574151"/>
                </a:cubicBezTo>
                <a:cubicBezTo>
                  <a:pt x="454317" y="487368"/>
                  <a:pt x="639393" y="382064"/>
                  <a:pt x="670349" y="288401"/>
                </a:cubicBezTo>
                <a:cubicBezTo>
                  <a:pt x="701305" y="194739"/>
                  <a:pt x="606849" y="43926"/>
                  <a:pt x="541762" y="12176"/>
                </a:cubicBezTo>
                <a:cubicBezTo>
                  <a:pt x="476675" y="-19574"/>
                  <a:pt x="368856" y="11382"/>
                  <a:pt x="279824" y="97901"/>
                </a:cubicBezTo>
                <a:cubicBezTo>
                  <a:pt x="190792" y="184420"/>
                  <a:pt x="40773" y="412755"/>
                  <a:pt x="7568" y="531288"/>
                </a:cubicBezTo>
                <a:cubicBezTo>
                  <a:pt x="-25637" y="649821"/>
                  <a:pt x="59954" y="813070"/>
                  <a:pt x="80592" y="809101"/>
                </a:cubicBezTo>
                <a:close/>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Text Box 27"/>
          <p:cNvSpPr txBox="1">
            <a:spLocks noChangeArrowheads="1"/>
          </p:cNvSpPr>
          <p:nvPr/>
        </p:nvSpPr>
        <p:spPr bwMode="auto">
          <a:xfrm>
            <a:off x="3167192" y="4564748"/>
            <a:ext cx="3652708" cy="1643527"/>
          </a:xfrm>
          <a:prstGeom prst="rect">
            <a:avLst/>
          </a:prstGeom>
          <a:noFill/>
          <a:ln w="9525" algn="ctr">
            <a:noFill/>
            <a:miter lim="800000"/>
            <a:headEnd/>
            <a:tailEnd/>
          </a:ln>
          <a:effectLst/>
        </p:spPr>
        <p:txBody>
          <a:bodyPr wrap="square">
            <a:spAutoFit/>
          </a:bodyPr>
          <a:lstStyle/>
          <a:p>
            <a:pPr algn="ctr">
              <a:lnSpc>
                <a:spcPct val="90000"/>
              </a:lnSpc>
              <a:defRPr/>
            </a:pPr>
            <a:r>
              <a:rPr lang="en-GB" sz="2800" b="1" dirty="0">
                <a:solidFill>
                  <a:schemeClr val="bg1"/>
                </a:solidFill>
                <a:effectLst>
                  <a:outerShdw blurRad="38100" dist="38100" dir="2700000" algn="tl">
                    <a:srgbClr val="000000"/>
                  </a:outerShdw>
                </a:effectLst>
                <a:latin typeface="Calibri" pitchFamily="34" charset="0"/>
              </a:rPr>
              <a:t>The two regions were connected before continental separation</a:t>
            </a:r>
          </a:p>
          <a:p>
            <a:pPr algn="ctr">
              <a:lnSpc>
                <a:spcPct val="90000"/>
              </a:lnSpc>
              <a:defRPr/>
            </a:pPr>
            <a:r>
              <a:rPr lang="en-GB" sz="2800" b="1" dirty="0">
                <a:solidFill>
                  <a:schemeClr val="bg1"/>
                </a:solidFill>
                <a:effectLst>
                  <a:outerShdw blurRad="38100" dist="38100" dir="2700000" algn="tl">
                    <a:srgbClr val="000000"/>
                  </a:outerShdw>
                </a:effectLst>
                <a:latin typeface="Calibri" pitchFamily="34" charset="0"/>
              </a:rPr>
              <a:t>(~105 Ma)</a:t>
            </a:r>
          </a:p>
        </p:txBody>
      </p:sp>
      <p:grpSp>
        <p:nvGrpSpPr>
          <p:cNvPr id="7" name="Gruppo 6"/>
          <p:cNvGrpSpPr/>
          <p:nvPr/>
        </p:nvGrpSpPr>
        <p:grpSpPr>
          <a:xfrm rot="21383445">
            <a:off x="4043045" y="3306710"/>
            <a:ext cx="2050256" cy="293811"/>
            <a:chOff x="3968750" y="3419438"/>
            <a:chExt cx="2050256" cy="293811"/>
          </a:xfrm>
          <a:effectLst>
            <a:outerShdw blurRad="50800" dist="38100" dir="2700000" algn="tl" rotWithShape="0">
              <a:prstClr val="black">
                <a:alpha val="40000"/>
              </a:prstClr>
            </a:outerShdw>
          </a:effectLst>
        </p:grpSpPr>
        <p:cxnSp>
          <p:nvCxnSpPr>
            <p:cNvPr id="6" name="Connettore 1 5"/>
            <p:cNvCxnSpPr/>
            <p:nvPr/>
          </p:nvCxnSpPr>
          <p:spPr bwMode="auto">
            <a:xfrm flipV="1">
              <a:off x="3968750" y="3419438"/>
              <a:ext cx="2043113" cy="219112"/>
            </a:xfrm>
            <a:prstGeom prst="line">
              <a:avLst/>
            </a:prstGeom>
            <a:noFill/>
            <a:ln w="76200" cap="flat" cmpd="sng" algn="ctr">
              <a:solidFill>
                <a:srgbClr val="FF0000">
                  <a:alpha val="69804"/>
                </a:srgbClr>
              </a:solidFill>
              <a:prstDash val="sysDash"/>
              <a:round/>
              <a:headEnd type="none" w="med" len="med"/>
              <a:tailEnd type="none" w="med" len="med"/>
            </a:ln>
            <a:effectLst/>
          </p:spPr>
        </p:cxnSp>
        <p:cxnSp>
          <p:nvCxnSpPr>
            <p:cNvPr id="74" name="Connettore 1 73"/>
            <p:cNvCxnSpPr/>
            <p:nvPr/>
          </p:nvCxnSpPr>
          <p:spPr bwMode="auto">
            <a:xfrm flipV="1">
              <a:off x="3975893" y="3494137"/>
              <a:ext cx="2043113" cy="219112"/>
            </a:xfrm>
            <a:prstGeom prst="line">
              <a:avLst/>
            </a:prstGeom>
            <a:noFill/>
            <a:ln w="76200" cap="flat" cmpd="sng" algn="ctr">
              <a:solidFill>
                <a:srgbClr val="FF0000">
                  <a:alpha val="69804"/>
                </a:srgbClr>
              </a:solidFill>
              <a:prstDash val="sysDash"/>
              <a:round/>
              <a:headEnd type="none" w="med" len="med"/>
              <a:tailEnd type="none" w="med" len="med"/>
            </a:ln>
            <a:effectLst/>
          </p:spPr>
        </p:cxnSp>
      </p:grpSp>
      <p:sp>
        <p:nvSpPr>
          <p:cNvPr id="76" name="Text Box 27"/>
          <p:cNvSpPr txBox="1">
            <a:spLocks noChangeArrowheads="1"/>
          </p:cNvSpPr>
          <p:nvPr/>
        </p:nvSpPr>
        <p:spPr bwMode="auto">
          <a:xfrm>
            <a:off x="1406769" y="646076"/>
            <a:ext cx="4138246" cy="1089529"/>
          </a:xfrm>
          <a:prstGeom prst="rect">
            <a:avLst/>
          </a:prstGeom>
          <a:noFill/>
          <a:ln w="9525" algn="ctr">
            <a:noFill/>
            <a:miter lim="800000"/>
            <a:headEnd/>
            <a:tailEnd/>
          </a:ln>
          <a:effectLst/>
        </p:spPr>
        <p:txBody>
          <a:bodyPr wrap="square">
            <a:spAutoFit/>
          </a:bodyPr>
          <a:lstStyle/>
          <a:p>
            <a:pPr algn="ctr">
              <a:lnSpc>
                <a:spcPct val="90000"/>
              </a:lnSpc>
              <a:defRPr/>
            </a:pPr>
            <a:r>
              <a:rPr lang="en-GB" sz="2400" b="1" dirty="0">
                <a:solidFill>
                  <a:schemeClr val="bg1"/>
                </a:solidFill>
                <a:effectLst>
                  <a:outerShdw blurRad="38100" dist="38100" dir="2700000" algn="tl">
                    <a:srgbClr val="000000"/>
                  </a:outerShdw>
                </a:effectLst>
                <a:latin typeface="Calibri" pitchFamily="34" charset="0"/>
              </a:rPr>
              <a:t>The igneous activity in the two regions started &gt;40 Myr after the continental separation</a:t>
            </a:r>
          </a:p>
        </p:txBody>
      </p:sp>
      <p:sp>
        <p:nvSpPr>
          <p:cNvPr id="77" name="Text Box 27"/>
          <p:cNvSpPr txBox="1">
            <a:spLocks noChangeArrowheads="1"/>
          </p:cNvSpPr>
          <p:nvPr/>
        </p:nvSpPr>
        <p:spPr bwMode="auto">
          <a:xfrm>
            <a:off x="2250848" y="3666451"/>
            <a:ext cx="1339946"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a:solidFill>
                  <a:srgbClr val="FF0000"/>
                </a:solidFill>
                <a:effectLst>
                  <a:outerShdw blurRad="38100" dist="38100" dir="2700000" algn="tl">
                    <a:srgbClr val="000000"/>
                  </a:outerShdw>
                </a:effectLst>
                <a:latin typeface="Calibri" pitchFamily="34" charset="0"/>
              </a:rPr>
              <a:t>~52-1 Ma</a:t>
            </a:r>
          </a:p>
        </p:txBody>
      </p:sp>
      <p:sp>
        <p:nvSpPr>
          <p:cNvPr id="78" name="Text Box 27"/>
          <p:cNvSpPr txBox="1">
            <a:spLocks noChangeArrowheads="1"/>
          </p:cNvSpPr>
          <p:nvPr/>
        </p:nvSpPr>
        <p:spPr bwMode="auto">
          <a:xfrm>
            <a:off x="5765925" y="3490666"/>
            <a:ext cx="1339946"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a:solidFill>
                  <a:srgbClr val="FF0000"/>
                </a:solidFill>
                <a:effectLst>
                  <a:outerShdw blurRad="38100" dist="38100" dir="2700000" algn="tl">
                    <a:srgbClr val="000000"/>
                  </a:outerShdw>
                </a:effectLst>
                <a:latin typeface="Calibri" pitchFamily="34" charset="0"/>
              </a:rPr>
              <a:t>~65-0 Ma</a:t>
            </a:r>
          </a:p>
        </p:txBody>
      </p:sp>
      <p:sp>
        <p:nvSpPr>
          <p:cNvPr id="79" name="Text Box 27"/>
          <p:cNvSpPr txBox="1">
            <a:spLocks noChangeArrowheads="1"/>
          </p:cNvSpPr>
          <p:nvPr/>
        </p:nvSpPr>
        <p:spPr bwMode="auto">
          <a:xfrm>
            <a:off x="1393047" y="1769905"/>
            <a:ext cx="4138246" cy="1089529"/>
          </a:xfrm>
          <a:prstGeom prst="rect">
            <a:avLst/>
          </a:prstGeom>
          <a:noFill/>
          <a:ln w="9525" algn="ctr">
            <a:noFill/>
            <a:miter lim="800000"/>
            <a:headEnd/>
            <a:tailEnd/>
          </a:ln>
          <a:effectLst/>
        </p:spPr>
        <p:txBody>
          <a:bodyPr wrap="square">
            <a:spAutoFit/>
          </a:bodyPr>
          <a:lstStyle/>
          <a:p>
            <a:pPr algn="ctr">
              <a:lnSpc>
                <a:spcPct val="90000"/>
              </a:lnSpc>
              <a:defRPr/>
            </a:pPr>
            <a:r>
              <a:rPr lang="en-GB" sz="2400" b="1" dirty="0">
                <a:solidFill>
                  <a:srgbClr val="FFFF00"/>
                </a:solidFill>
                <a:effectLst>
                  <a:outerShdw blurRad="38100" dist="38100" dir="2700000" algn="tl">
                    <a:srgbClr val="000000"/>
                  </a:outerShdw>
                </a:effectLst>
                <a:latin typeface="Calibri" pitchFamily="34" charset="0"/>
              </a:rPr>
              <a:t>Melilitite/nephelinite to trachyte/phonolite/            alkali feldspar rhyolite</a:t>
            </a:r>
          </a:p>
        </p:txBody>
      </p:sp>
    </p:spTree>
    <p:extLst>
      <p:ext uri="{BB962C8B-B14F-4D97-AF65-F5344CB8AC3E}">
        <p14:creationId xmlns:p14="http://schemas.microsoft.com/office/powerpoint/2010/main" val="619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outVertical)">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3" grpId="0" animBg="1"/>
      <p:bldP spid="4" grpId="0" animBg="1"/>
      <p:bldP spid="71" grpId="0"/>
      <p:bldP spid="76" grpId="0"/>
      <p:bldP spid="77" grpId="0"/>
      <p:bldP spid="78" grpId="0"/>
      <p:bldP spid="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uppo 140"/>
          <p:cNvGrpSpPr/>
          <p:nvPr/>
        </p:nvGrpSpPr>
        <p:grpSpPr>
          <a:xfrm>
            <a:off x="0" y="0"/>
            <a:ext cx="9117013" cy="6862852"/>
            <a:chOff x="0" y="0"/>
            <a:chExt cx="9117013" cy="6862852"/>
          </a:xfrm>
        </p:grpSpPr>
        <p:sp>
          <p:nvSpPr>
            <p:cNvPr id="280" name="Rettangolo 279"/>
            <p:cNvSpPr/>
            <p:nvPr/>
          </p:nvSpPr>
          <p:spPr bwMode="auto">
            <a:xfrm>
              <a:off x="0" y="0"/>
              <a:ext cx="2159876" cy="57689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81" name="Gruppo 280"/>
            <p:cNvGrpSpPr/>
            <p:nvPr/>
          </p:nvGrpSpPr>
          <p:grpSpPr>
            <a:xfrm>
              <a:off x="0" y="0"/>
              <a:ext cx="9117013" cy="6862852"/>
              <a:chOff x="0" y="0"/>
              <a:chExt cx="9117013" cy="6862852"/>
            </a:xfrm>
          </p:grpSpPr>
          <p:pic>
            <p:nvPicPr>
              <p:cNvPr id="283"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sp>
            <p:nvSpPr>
              <p:cNvPr id="284" name="CasellaDiTesto 283"/>
              <p:cNvSpPr txBox="1"/>
              <p:nvPr/>
            </p:nvSpPr>
            <p:spPr>
              <a:xfrm>
                <a:off x="0" y="5770245"/>
                <a:ext cx="2105026" cy="1092607"/>
              </a:xfrm>
              <a:prstGeom prst="rect">
                <a:avLst/>
              </a:prstGeom>
              <a:solidFill>
                <a:schemeClr val="bg1"/>
              </a:solidFill>
            </p:spPr>
            <p:txBody>
              <a:bodyPr wrap="square" rtlCol="0">
                <a:spAutoFit/>
              </a:bodyPr>
              <a:lstStyle/>
              <a:p>
                <a:pPr algn="r"/>
                <a:endParaRPr lang="en-US" sz="700" dirty="0">
                  <a:solidFill>
                    <a:schemeClr val="tx1"/>
                  </a:solidFill>
                  <a:effectLst/>
                  <a:latin typeface="Calibri" pitchFamily="34" charset="0"/>
                </a:endParaRPr>
              </a:p>
              <a:p>
                <a:pPr algn="r"/>
                <a:endParaRPr lang="en-US" sz="700" dirty="0">
                  <a:solidFill>
                    <a:schemeClr val="tx1"/>
                  </a:solidFill>
                  <a:effectLst/>
                  <a:latin typeface="Calibri" pitchFamily="34" charset="0"/>
                </a:endParaRPr>
              </a:p>
              <a:p>
                <a:pPr algn="r"/>
                <a:endParaRPr lang="en-US" sz="900" dirty="0">
                  <a:solidFill>
                    <a:schemeClr val="tx1"/>
                  </a:solidFill>
                  <a:effectLst/>
                  <a:latin typeface="Calibri" pitchFamily="34" charset="0"/>
                </a:endParaRPr>
              </a:p>
              <a:p>
                <a:pPr algn="r"/>
                <a:r>
                  <a:rPr lang="en-US" sz="1400" dirty="0" err="1">
                    <a:solidFill>
                      <a:schemeClr val="tx1"/>
                    </a:solidFill>
                    <a:effectLst/>
                    <a:latin typeface="Calibri" pitchFamily="34" charset="0"/>
                  </a:rPr>
                  <a:t>Stixrude</a:t>
                </a:r>
                <a:r>
                  <a:rPr lang="en-US" sz="1400" dirty="0">
                    <a:solidFill>
                      <a:schemeClr val="tx1"/>
                    </a:solidFill>
                    <a:effectLst/>
                    <a:latin typeface="Calibri" pitchFamily="34" charset="0"/>
                  </a:rPr>
                  <a:t> and Lithgow-</a:t>
                </a:r>
                <a:r>
                  <a:rPr lang="en-US" sz="1400" dirty="0" err="1">
                    <a:solidFill>
                      <a:schemeClr val="tx1"/>
                    </a:solidFill>
                    <a:effectLst/>
                    <a:latin typeface="Calibri" pitchFamily="34" charset="0"/>
                  </a:rPr>
                  <a:t>Bertelloni</a:t>
                </a:r>
                <a:r>
                  <a:rPr lang="en-US" sz="1400" dirty="0">
                    <a:solidFill>
                      <a:schemeClr val="tx1"/>
                    </a:solidFill>
                    <a:effectLst/>
                    <a:latin typeface="Calibri" pitchFamily="34" charset="0"/>
                  </a:rPr>
                  <a:t>, 2011 (</a:t>
                </a:r>
                <a:r>
                  <a:rPr lang="en-US" sz="1400" dirty="0" err="1">
                    <a:solidFill>
                      <a:schemeClr val="tx1"/>
                    </a:solidFill>
                    <a:effectLst/>
                    <a:latin typeface="Calibri" pitchFamily="34" charset="0"/>
                  </a:rPr>
                  <a:t>Geophys</a:t>
                </a:r>
                <a:r>
                  <a:rPr lang="en-US" sz="1400" dirty="0">
                    <a:solidFill>
                      <a:schemeClr val="tx1"/>
                    </a:solidFill>
                    <a:effectLst/>
                    <a:latin typeface="Calibri" pitchFamily="34" charset="0"/>
                  </a:rPr>
                  <a:t>. J. Int., 184, 1180-1213)</a:t>
                </a:r>
                <a:endParaRPr lang="it-IT" sz="1400" dirty="0">
                  <a:solidFill>
                    <a:schemeClr val="tx1"/>
                  </a:solidFill>
                  <a:effectLst/>
                  <a:latin typeface="Calibri" pitchFamily="34" charset="0"/>
                </a:endParaRPr>
              </a:p>
            </p:txBody>
          </p:sp>
        </p:grpSp>
      </p:grpSp>
      <p:sp>
        <p:nvSpPr>
          <p:cNvPr id="1094798" name="Text Box 142"/>
          <p:cNvSpPr txBox="1">
            <a:spLocks noChangeArrowheads="1"/>
          </p:cNvSpPr>
          <p:nvPr/>
        </p:nvSpPr>
        <p:spPr bwMode="auto">
          <a:xfrm>
            <a:off x="34291" y="40640"/>
            <a:ext cx="2125585" cy="6170920"/>
          </a:xfrm>
          <a:prstGeom prst="rect">
            <a:avLst/>
          </a:prstGeom>
          <a:noFill/>
          <a:ln w="9525" algn="ctr">
            <a:noFill/>
            <a:miter lim="800000"/>
            <a:headEnd/>
            <a:tailEnd/>
          </a:ln>
          <a:effectLst/>
        </p:spPr>
        <p:txBody>
          <a:bodyPr wrap="square">
            <a:spAutoFit/>
          </a:bodyPr>
          <a:lstStyle/>
          <a:p>
            <a:pPr>
              <a:lnSpc>
                <a:spcPct val="90000"/>
              </a:lnSpc>
              <a:spcBef>
                <a:spcPts val="0"/>
              </a:spcBef>
              <a:spcAft>
                <a:spcPts val="600"/>
              </a:spcAft>
              <a:defRPr/>
            </a:pPr>
            <a:r>
              <a:rPr lang="en-GB" sz="2000" dirty="0">
                <a:solidFill>
                  <a:schemeClr val="tx1"/>
                </a:solidFill>
                <a:effectLst/>
                <a:latin typeface="Calibri" pitchFamily="34" charset="0"/>
              </a:rPr>
              <a:t>The mantle assemblage deeper than 670 km is denser than the shallower assemblage.</a:t>
            </a:r>
          </a:p>
          <a:p>
            <a:pPr>
              <a:lnSpc>
                <a:spcPct val="90000"/>
              </a:lnSpc>
              <a:spcBef>
                <a:spcPts val="0"/>
              </a:spcBef>
              <a:spcAft>
                <a:spcPts val="600"/>
              </a:spcAft>
              <a:defRPr/>
            </a:pPr>
            <a:r>
              <a:rPr lang="en-GB" sz="2000" dirty="0">
                <a:solidFill>
                  <a:schemeClr val="tx1"/>
                </a:solidFill>
                <a:effectLst/>
                <a:latin typeface="Calibri" pitchFamily="34" charset="0"/>
              </a:rPr>
              <a:t>As a consequence, a full convecting system is considered improbable.</a:t>
            </a:r>
          </a:p>
          <a:p>
            <a:pPr>
              <a:lnSpc>
                <a:spcPct val="90000"/>
              </a:lnSpc>
              <a:spcBef>
                <a:spcPts val="0"/>
              </a:spcBef>
              <a:spcAft>
                <a:spcPts val="600"/>
              </a:spcAft>
              <a:defRPr/>
            </a:pPr>
            <a:r>
              <a:rPr lang="en-GB" sz="2000" dirty="0">
                <a:solidFill>
                  <a:schemeClr val="tx1"/>
                </a:solidFill>
                <a:effectLst/>
                <a:latin typeface="Calibri" pitchFamily="34" charset="0"/>
              </a:rPr>
              <a:t>This means that probably Earth’s mantle is characterized by two different convecting systems whose boundary is the 660-670 km discontinuity.</a:t>
            </a:r>
          </a:p>
        </p:txBody>
      </p:sp>
      <p:sp>
        <p:nvSpPr>
          <p:cNvPr id="285" name="Rettangolo arrotondato 284"/>
          <p:cNvSpPr/>
          <p:nvPr/>
        </p:nvSpPr>
        <p:spPr bwMode="auto">
          <a:xfrm>
            <a:off x="2308860" y="5349240"/>
            <a:ext cx="6046470" cy="1475145"/>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285"/>
                                        </p:tgtEl>
                                        <p:attrNameLst>
                                          <p:attrName>style.visibility</p:attrName>
                                        </p:attrNameLst>
                                      </p:cBhvr>
                                      <p:to>
                                        <p:strVal val="visible"/>
                                      </p:to>
                                    </p:set>
                                    <p:animEffect transition="in" filter="wipe(left)">
                                      <p:cBhvr>
                                        <p:cTn id="11" dur="1500"/>
                                        <p:tgtEl>
                                          <p:spTgt spid="28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4798">
                                            <p:txEl>
                                              <p:pRg st="0" end="0"/>
                                            </p:txEl>
                                          </p:spTgt>
                                        </p:tgtEl>
                                        <p:attrNameLst>
                                          <p:attrName>style.visibility</p:attrName>
                                        </p:attrNameLst>
                                      </p:cBhvr>
                                      <p:to>
                                        <p:strVal val="visible"/>
                                      </p:to>
                                    </p:set>
                                    <p:animEffect transition="in" filter="fade">
                                      <p:cBhvr>
                                        <p:cTn id="16" dur="500"/>
                                        <p:tgtEl>
                                          <p:spTgt spid="109479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94798">
                                            <p:txEl>
                                              <p:pRg st="1" end="1"/>
                                            </p:txEl>
                                          </p:spTgt>
                                        </p:tgtEl>
                                        <p:attrNameLst>
                                          <p:attrName>style.visibility</p:attrName>
                                        </p:attrNameLst>
                                      </p:cBhvr>
                                      <p:to>
                                        <p:strVal val="visible"/>
                                      </p:to>
                                    </p:set>
                                    <p:animEffect transition="in" filter="fade">
                                      <p:cBhvr>
                                        <p:cTn id="21" dur="500"/>
                                        <p:tgtEl>
                                          <p:spTgt spid="109479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94798">
                                            <p:txEl>
                                              <p:pRg st="2" end="2"/>
                                            </p:txEl>
                                          </p:spTgt>
                                        </p:tgtEl>
                                        <p:attrNameLst>
                                          <p:attrName>style.visibility</p:attrName>
                                        </p:attrNameLst>
                                      </p:cBhvr>
                                      <p:to>
                                        <p:strVal val="visible"/>
                                      </p:to>
                                    </p:set>
                                    <p:animEffect transition="in" filter="fade">
                                      <p:cBhvr>
                                        <p:cTn id="26" dur="500"/>
                                        <p:tgtEl>
                                          <p:spTgt spid="10947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798" grpId="0" uiExpand="1" build="p"/>
      <p:bldP spid="285"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print"/>
          <a:stretch>
            <a:fillRect/>
          </a:stretch>
        </p:blipFill>
        <p:spPr>
          <a:xfrm>
            <a:off x="3303270" y="4810886"/>
            <a:ext cx="5829300" cy="2030575"/>
          </a:xfrm>
          <a:prstGeom prst="rect">
            <a:avLst/>
          </a:prstGeom>
          <a:effectLst>
            <a:outerShdw blurRad="50800" dist="38100" dir="2700000" algn="tl" rotWithShape="0">
              <a:prstClr val="black">
                <a:alpha val="40000"/>
              </a:prstClr>
            </a:outerShdw>
          </a:effectLst>
        </p:spPr>
      </p:pic>
      <p:pic>
        <p:nvPicPr>
          <p:cNvPr id="5" name="Immagine 4"/>
          <p:cNvPicPr>
            <a:picLocks noChangeAspect="1"/>
          </p:cNvPicPr>
          <p:nvPr/>
        </p:nvPicPr>
        <p:blipFill rotWithShape="1">
          <a:blip r:embed="rId4" cstate="print"/>
          <a:srcRect r="1682"/>
          <a:stretch/>
        </p:blipFill>
        <p:spPr>
          <a:xfrm>
            <a:off x="3787337" y="1360170"/>
            <a:ext cx="5345233" cy="2560975"/>
          </a:xfrm>
          <a:prstGeom prst="rect">
            <a:avLst/>
          </a:prstGeom>
          <a:effectLst>
            <a:outerShdw blurRad="50800" dist="38100" dir="2700000" algn="tl" rotWithShape="0">
              <a:prstClr val="black">
                <a:alpha val="40000"/>
              </a:prstClr>
            </a:outerShdw>
          </a:effectLst>
        </p:spPr>
      </p:pic>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3" name="Immagine 2"/>
          <p:cNvPicPr>
            <a:picLocks noChangeAspect="1"/>
          </p:cNvPicPr>
          <p:nvPr/>
        </p:nvPicPr>
        <p:blipFill>
          <a:blip r:embed="rId5" cstate="print"/>
          <a:stretch>
            <a:fillRect/>
          </a:stretch>
        </p:blipFill>
        <p:spPr>
          <a:xfrm>
            <a:off x="1" y="574026"/>
            <a:ext cx="5148936" cy="1894854"/>
          </a:xfrm>
          <a:prstGeom prst="rect">
            <a:avLst/>
          </a:prstGeom>
          <a:effectLst>
            <a:outerShdw blurRad="50800" dist="38100" dir="2700000" algn="tl" rotWithShape="0">
              <a:prstClr val="black">
                <a:alpha val="40000"/>
              </a:prstClr>
            </a:outerShdw>
          </a:effectLst>
        </p:spPr>
      </p:pic>
      <p:pic>
        <p:nvPicPr>
          <p:cNvPr id="4" name="Immagine 3"/>
          <p:cNvPicPr>
            <a:picLocks noChangeAspect="1"/>
          </p:cNvPicPr>
          <p:nvPr/>
        </p:nvPicPr>
        <p:blipFill>
          <a:blip r:embed="rId6" cstate="print"/>
          <a:stretch>
            <a:fillRect/>
          </a:stretch>
        </p:blipFill>
        <p:spPr>
          <a:xfrm>
            <a:off x="0" y="3032111"/>
            <a:ext cx="5266269" cy="2137410"/>
          </a:xfrm>
          <a:prstGeom prst="rect">
            <a:avLst/>
          </a:prstGeom>
          <a:effectLst>
            <a:outerShdw blurRad="50800" dist="38100" dir="2700000" algn="tl" rotWithShape="0">
              <a:prstClr val="black">
                <a:alpha val="40000"/>
              </a:prstClr>
            </a:outerShdw>
          </a:effectLst>
        </p:spPr>
      </p:pic>
      <p:sp>
        <p:nvSpPr>
          <p:cNvPr id="6" name="Rettangolo arrotondato 5"/>
          <p:cNvSpPr/>
          <p:nvPr/>
        </p:nvSpPr>
        <p:spPr bwMode="auto">
          <a:xfrm>
            <a:off x="449580" y="2026920"/>
            <a:ext cx="1790700"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Rettangolo arrotondato 8"/>
          <p:cNvSpPr/>
          <p:nvPr/>
        </p:nvSpPr>
        <p:spPr bwMode="auto">
          <a:xfrm>
            <a:off x="8027670" y="2721624"/>
            <a:ext cx="940118"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Rettangolo arrotondato 9"/>
          <p:cNvSpPr/>
          <p:nvPr/>
        </p:nvSpPr>
        <p:spPr bwMode="auto">
          <a:xfrm>
            <a:off x="5873208" y="2922587"/>
            <a:ext cx="1200692"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Rettangolo arrotondato 10"/>
          <p:cNvSpPr/>
          <p:nvPr/>
        </p:nvSpPr>
        <p:spPr bwMode="auto">
          <a:xfrm>
            <a:off x="1621969" y="4272138"/>
            <a:ext cx="2185650"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Rettangolo arrotondato 11"/>
          <p:cNvSpPr/>
          <p:nvPr/>
        </p:nvSpPr>
        <p:spPr bwMode="auto">
          <a:xfrm>
            <a:off x="3393619" y="5438186"/>
            <a:ext cx="5472000" cy="2190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5031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6" name="Immagine 5"/>
          <p:cNvPicPr>
            <a:picLocks noChangeAspect="1"/>
          </p:cNvPicPr>
          <p:nvPr/>
        </p:nvPicPr>
        <p:blipFill rotWithShape="1">
          <a:blip r:embed="rId3" cstate="print"/>
          <a:srcRect t="10932"/>
          <a:stretch/>
        </p:blipFill>
        <p:spPr>
          <a:xfrm>
            <a:off x="683" y="2148477"/>
            <a:ext cx="4708477" cy="2381962"/>
          </a:xfrm>
          <a:prstGeom prst="rect">
            <a:avLst/>
          </a:prstGeom>
        </p:spPr>
      </p:pic>
      <p:sp>
        <p:nvSpPr>
          <p:cNvPr id="7" name="Ovale 6"/>
          <p:cNvSpPr/>
          <p:nvPr/>
        </p:nvSpPr>
        <p:spPr bwMode="auto">
          <a:xfrm>
            <a:off x="1823562" y="3209291"/>
            <a:ext cx="400050" cy="349884"/>
          </a:xfrm>
          <a:prstGeom prst="ellips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8" name="Gruppo 7"/>
          <p:cNvGrpSpPr>
            <a:grpSpLocks noChangeAspect="1"/>
          </p:cNvGrpSpPr>
          <p:nvPr/>
        </p:nvGrpSpPr>
        <p:grpSpPr>
          <a:xfrm>
            <a:off x="0" y="535926"/>
            <a:ext cx="5224083" cy="1577340"/>
            <a:chOff x="1120823" y="617221"/>
            <a:chExt cx="6902351" cy="2084070"/>
          </a:xfrm>
        </p:grpSpPr>
        <p:pic>
          <p:nvPicPr>
            <p:cNvPr id="2" name="Immagine 1"/>
            <p:cNvPicPr>
              <a:picLocks noChangeAspect="1"/>
            </p:cNvPicPr>
            <p:nvPr/>
          </p:nvPicPr>
          <p:blipFill rotWithShape="1">
            <a:blip r:embed="rId4" cstate="print"/>
            <a:srcRect t="6533" r="2424" b="61838"/>
            <a:stretch/>
          </p:blipFill>
          <p:spPr>
            <a:xfrm>
              <a:off x="1120823" y="617221"/>
              <a:ext cx="6902351" cy="971550"/>
            </a:xfrm>
            <a:prstGeom prst="rect">
              <a:avLst/>
            </a:prstGeom>
          </p:spPr>
        </p:pic>
        <p:pic>
          <p:nvPicPr>
            <p:cNvPr id="9" name="Immagine 8"/>
            <p:cNvPicPr>
              <a:picLocks noChangeAspect="1"/>
            </p:cNvPicPr>
            <p:nvPr/>
          </p:nvPicPr>
          <p:blipFill rotWithShape="1">
            <a:blip r:embed="rId4" cstate="print"/>
            <a:srcRect t="53004" r="2424" b="10778"/>
            <a:stretch/>
          </p:blipFill>
          <p:spPr>
            <a:xfrm>
              <a:off x="1120823" y="1588771"/>
              <a:ext cx="6902351" cy="1112520"/>
            </a:xfrm>
            <a:prstGeom prst="rect">
              <a:avLst/>
            </a:prstGeom>
          </p:spPr>
        </p:pic>
      </p:grpSp>
      <p:grpSp>
        <p:nvGrpSpPr>
          <p:cNvPr id="11" name="Gruppo 10"/>
          <p:cNvGrpSpPr>
            <a:grpSpLocks noChangeAspect="1"/>
          </p:cNvGrpSpPr>
          <p:nvPr/>
        </p:nvGrpSpPr>
        <p:grpSpPr>
          <a:xfrm>
            <a:off x="3329630" y="3635347"/>
            <a:ext cx="5814370" cy="3222653"/>
            <a:chOff x="493147" y="628939"/>
            <a:chExt cx="8106906" cy="4493306"/>
          </a:xfrm>
        </p:grpSpPr>
        <p:pic>
          <p:nvPicPr>
            <p:cNvPr id="12" name="Immagine 11"/>
            <p:cNvPicPr>
              <a:picLocks noChangeAspect="1"/>
            </p:cNvPicPr>
            <p:nvPr/>
          </p:nvPicPr>
          <p:blipFill rotWithShape="1">
            <a:blip r:embed="rId5" cstate="print"/>
            <a:srcRect b="81945"/>
            <a:stretch/>
          </p:blipFill>
          <p:spPr>
            <a:xfrm>
              <a:off x="493147" y="628939"/>
              <a:ext cx="8106906" cy="882362"/>
            </a:xfrm>
            <a:prstGeom prst="rect">
              <a:avLst/>
            </a:prstGeom>
          </p:spPr>
        </p:pic>
        <p:pic>
          <p:nvPicPr>
            <p:cNvPr id="13" name="Immagine 12"/>
            <p:cNvPicPr>
              <a:picLocks noChangeAspect="1"/>
            </p:cNvPicPr>
            <p:nvPr/>
          </p:nvPicPr>
          <p:blipFill rotWithShape="1">
            <a:blip r:embed="rId5" cstate="print"/>
            <a:srcRect t="25332"/>
            <a:stretch/>
          </p:blipFill>
          <p:spPr>
            <a:xfrm>
              <a:off x="493147" y="1473200"/>
              <a:ext cx="8106906" cy="3649045"/>
            </a:xfrm>
            <a:prstGeom prst="rect">
              <a:avLst/>
            </a:prstGeom>
          </p:spPr>
        </p:pic>
      </p:grpSp>
      <p:sp>
        <p:nvSpPr>
          <p:cNvPr id="14" name="Rettangolo arrotondato 13"/>
          <p:cNvSpPr/>
          <p:nvPr/>
        </p:nvSpPr>
        <p:spPr bwMode="auto">
          <a:xfrm>
            <a:off x="6840537" y="5518150"/>
            <a:ext cx="855663" cy="15446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92310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6" name="Immagine 5"/>
          <p:cNvPicPr>
            <a:picLocks noChangeAspect="1"/>
          </p:cNvPicPr>
          <p:nvPr/>
        </p:nvPicPr>
        <p:blipFill rotWithShape="1">
          <a:blip r:embed="rId3" cstate="print"/>
          <a:srcRect t="10932"/>
          <a:stretch/>
        </p:blipFill>
        <p:spPr>
          <a:xfrm>
            <a:off x="683" y="2148477"/>
            <a:ext cx="4708477" cy="2381962"/>
          </a:xfrm>
          <a:prstGeom prst="rect">
            <a:avLst/>
          </a:prstGeom>
        </p:spPr>
      </p:pic>
      <p:sp>
        <p:nvSpPr>
          <p:cNvPr id="7" name="Ovale 6"/>
          <p:cNvSpPr/>
          <p:nvPr/>
        </p:nvSpPr>
        <p:spPr bwMode="auto">
          <a:xfrm>
            <a:off x="1823562" y="3209291"/>
            <a:ext cx="400050" cy="349884"/>
          </a:xfrm>
          <a:prstGeom prst="ellips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8" name="Gruppo 7"/>
          <p:cNvGrpSpPr>
            <a:grpSpLocks noChangeAspect="1"/>
          </p:cNvGrpSpPr>
          <p:nvPr/>
        </p:nvGrpSpPr>
        <p:grpSpPr>
          <a:xfrm>
            <a:off x="0" y="535926"/>
            <a:ext cx="5224083" cy="1577340"/>
            <a:chOff x="1120823" y="617221"/>
            <a:chExt cx="6902351" cy="2084070"/>
          </a:xfrm>
        </p:grpSpPr>
        <p:pic>
          <p:nvPicPr>
            <p:cNvPr id="2" name="Immagine 1"/>
            <p:cNvPicPr>
              <a:picLocks noChangeAspect="1"/>
            </p:cNvPicPr>
            <p:nvPr/>
          </p:nvPicPr>
          <p:blipFill rotWithShape="1">
            <a:blip r:embed="rId4" cstate="print"/>
            <a:srcRect t="6533" r="2424" b="61838"/>
            <a:stretch/>
          </p:blipFill>
          <p:spPr>
            <a:xfrm>
              <a:off x="1120823" y="617221"/>
              <a:ext cx="6902351" cy="971550"/>
            </a:xfrm>
            <a:prstGeom prst="rect">
              <a:avLst/>
            </a:prstGeom>
          </p:spPr>
        </p:pic>
        <p:pic>
          <p:nvPicPr>
            <p:cNvPr id="9" name="Immagine 8"/>
            <p:cNvPicPr>
              <a:picLocks noChangeAspect="1"/>
            </p:cNvPicPr>
            <p:nvPr/>
          </p:nvPicPr>
          <p:blipFill rotWithShape="1">
            <a:blip r:embed="rId4" cstate="print"/>
            <a:srcRect t="53004" r="2424" b="10778"/>
            <a:stretch/>
          </p:blipFill>
          <p:spPr>
            <a:xfrm>
              <a:off x="1120823" y="1588771"/>
              <a:ext cx="6902351" cy="1112520"/>
            </a:xfrm>
            <a:prstGeom prst="rect">
              <a:avLst/>
            </a:prstGeom>
          </p:spPr>
        </p:pic>
      </p:grpSp>
      <p:grpSp>
        <p:nvGrpSpPr>
          <p:cNvPr id="11" name="Gruppo 10"/>
          <p:cNvGrpSpPr>
            <a:grpSpLocks noChangeAspect="1"/>
          </p:cNvGrpSpPr>
          <p:nvPr/>
        </p:nvGrpSpPr>
        <p:grpSpPr>
          <a:xfrm>
            <a:off x="3329630" y="3635347"/>
            <a:ext cx="5814370" cy="3222653"/>
            <a:chOff x="493147" y="628939"/>
            <a:chExt cx="8106906" cy="4493306"/>
          </a:xfrm>
        </p:grpSpPr>
        <p:pic>
          <p:nvPicPr>
            <p:cNvPr id="12" name="Immagine 11"/>
            <p:cNvPicPr>
              <a:picLocks noChangeAspect="1"/>
            </p:cNvPicPr>
            <p:nvPr/>
          </p:nvPicPr>
          <p:blipFill rotWithShape="1">
            <a:blip r:embed="rId5" cstate="print"/>
            <a:srcRect b="81945"/>
            <a:stretch/>
          </p:blipFill>
          <p:spPr>
            <a:xfrm>
              <a:off x="493147" y="628939"/>
              <a:ext cx="8106906" cy="882362"/>
            </a:xfrm>
            <a:prstGeom prst="rect">
              <a:avLst/>
            </a:prstGeom>
          </p:spPr>
        </p:pic>
        <p:pic>
          <p:nvPicPr>
            <p:cNvPr id="13" name="Immagine 12"/>
            <p:cNvPicPr>
              <a:picLocks noChangeAspect="1"/>
            </p:cNvPicPr>
            <p:nvPr/>
          </p:nvPicPr>
          <p:blipFill rotWithShape="1">
            <a:blip r:embed="rId5" cstate="print"/>
            <a:srcRect t="25332"/>
            <a:stretch/>
          </p:blipFill>
          <p:spPr>
            <a:xfrm>
              <a:off x="493147" y="1473200"/>
              <a:ext cx="8106906" cy="3649045"/>
            </a:xfrm>
            <a:prstGeom prst="rect">
              <a:avLst/>
            </a:prstGeom>
          </p:spPr>
        </p:pic>
      </p:grpSp>
      <p:sp>
        <p:nvSpPr>
          <p:cNvPr id="14" name="Rettangolo arrotondato 13"/>
          <p:cNvSpPr/>
          <p:nvPr/>
        </p:nvSpPr>
        <p:spPr bwMode="auto">
          <a:xfrm>
            <a:off x="6840537" y="5518150"/>
            <a:ext cx="855663" cy="15446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5" name="Immagine 14"/>
          <p:cNvPicPr>
            <a:picLocks noChangeAspect="1"/>
          </p:cNvPicPr>
          <p:nvPr/>
        </p:nvPicPr>
        <p:blipFill>
          <a:blip r:embed="rId6" cstate="print"/>
          <a:stretch>
            <a:fillRect/>
          </a:stretch>
        </p:blipFill>
        <p:spPr>
          <a:xfrm>
            <a:off x="3329631" y="2340033"/>
            <a:ext cx="5814370" cy="4534477"/>
          </a:xfrm>
          <a:prstGeom prst="rect">
            <a:avLst/>
          </a:prstGeom>
        </p:spPr>
      </p:pic>
      <p:sp>
        <p:nvSpPr>
          <p:cNvPr id="16" name="Triangolo isoscele 15"/>
          <p:cNvSpPr/>
          <p:nvPr/>
        </p:nvSpPr>
        <p:spPr bwMode="auto">
          <a:xfrm>
            <a:off x="4937280" y="4277682"/>
            <a:ext cx="214316" cy="189203"/>
          </a:xfrm>
          <a:prstGeom prst="triangle">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88315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3" cstate="print"/>
          <a:stretch>
            <a:fillRect/>
          </a:stretch>
        </p:blipFill>
        <p:spPr>
          <a:xfrm>
            <a:off x="0" y="3764280"/>
            <a:ext cx="9144000" cy="3093720"/>
          </a:xfrm>
          <a:prstGeom prst="rect">
            <a:avLst/>
          </a:prstGeom>
        </p:spPr>
      </p:pic>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sp>
        <p:nvSpPr>
          <p:cNvPr id="5" name="CasellaDiTesto 4"/>
          <p:cNvSpPr txBox="1"/>
          <p:nvPr/>
        </p:nvSpPr>
        <p:spPr>
          <a:xfrm>
            <a:off x="59718" y="3874746"/>
            <a:ext cx="3483582" cy="1015663"/>
          </a:xfrm>
          <a:prstGeom prst="rect">
            <a:avLst/>
          </a:prstGeom>
          <a:noFill/>
        </p:spPr>
        <p:txBody>
          <a:bodyPr wrap="square" rtlCol="0">
            <a:spAutoFit/>
          </a:bodyPr>
          <a:lstStyle/>
          <a:p>
            <a:pPr algn="ctr"/>
            <a:r>
              <a:rPr lang="en-US" sz="2000" b="1" dirty="0">
                <a:solidFill>
                  <a:schemeClr val="tx1"/>
                </a:solidFill>
                <a:effectLst/>
                <a:latin typeface="Calibri" panose="020F0502020204030204" pitchFamily="34" charset="0"/>
                <a:cs typeface="Calibri" panose="020F0502020204030204" pitchFamily="34" charset="0"/>
              </a:rPr>
              <a:t>The plume material</a:t>
            </a:r>
          </a:p>
          <a:p>
            <a:pPr algn="ctr"/>
            <a:r>
              <a:rPr lang="en-US" sz="2000" b="1" dirty="0">
                <a:solidFill>
                  <a:schemeClr val="tx1"/>
                </a:solidFill>
                <a:effectLst/>
                <a:latin typeface="Calibri" panose="020F0502020204030204" pitchFamily="34" charset="0"/>
                <a:cs typeface="Calibri" panose="020F0502020204030204" pitchFamily="34" charset="0"/>
              </a:rPr>
              <a:t>would flow seaward producing a flow line hot spot</a:t>
            </a:r>
            <a:endParaRPr lang="it-IT" sz="2000" b="1" dirty="0">
              <a:solidFill>
                <a:schemeClr val="tx1"/>
              </a:solidFill>
              <a:effectLst/>
              <a:latin typeface="Calibri" panose="020F0502020204030204" pitchFamily="34" charset="0"/>
              <a:cs typeface="Calibri" panose="020F0502020204030204" pitchFamily="34" charset="0"/>
            </a:endParaRPr>
          </a:p>
        </p:txBody>
      </p:sp>
      <p:grpSp>
        <p:nvGrpSpPr>
          <p:cNvPr id="10" name="Gruppo 9"/>
          <p:cNvGrpSpPr/>
          <p:nvPr/>
        </p:nvGrpSpPr>
        <p:grpSpPr>
          <a:xfrm>
            <a:off x="1280160" y="491490"/>
            <a:ext cx="6583680" cy="3337561"/>
            <a:chOff x="1280160" y="491490"/>
            <a:chExt cx="6583680" cy="3337561"/>
          </a:xfrm>
        </p:grpSpPr>
        <p:pic>
          <p:nvPicPr>
            <p:cNvPr id="3" name="Immagine 2"/>
            <p:cNvPicPr>
              <a:picLocks noChangeAspect="1"/>
            </p:cNvPicPr>
            <p:nvPr/>
          </p:nvPicPr>
          <p:blipFill rotWithShape="1">
            <a:blip r:embed="rId4" cstate="print"/>
            <a:srcRect t="4769" b="68039"/>
            <a:stretch/>
          </p:blipFill>
          <p:spPr>
            <a:xfrm>
              <a:off x="1280160" y="491490"/>
              <a:ext cx="6583680" cy="1085850"/>
            </a:xfrm>
            <a:prstGeom prst="rect">
              <a:avLst/>
            </a:prstGeom>
          </p:spPr>
        </p:pic>
        <p:pic>
          <p:nvPicPr>
            <p:cNvPr id="8" name="Immagine 7"/>
            <p:cNvPicPr>
              <a:picLocks noChangeAspect="1"/>
            </p:cNvPicPr>
            <p:nvPr/>
          </p:nvPicPr>
          <p:blipFill rotWithShape="1">
            <a:blip r:embed="rId4" cstate="print"/>
            <a:srcRect t="38753" b="48726"/>
            <a:stretch/>
          </p:blipFill>
          <p:spPr>
            <a:xfrm>
              <a:off x="1280160" y="1565911"/>
              <a:ext cx="6583680" cy="480059"/>
            </a:xfrm>
            <a:prstGeom prst="rect">
              <a:avLst/>
            </a:prstGeom>
          </p:spPr>
        </p:pic>
        <p:pic>
          <p:nvPicPr>
            <p:cNvPr id="9" name="Immagine 8"/>
            <p:cNvPicPr>
              <a:picLocks noChangeAspect="1"/>
            </p:cNvPicPr>
            <p:nvPr/>
          </p:nvPicPr>
          <p:blipFill rotWithShape="1">
            <a:blip r:embed="rId4" cstate="print"/>
            <a:srcRect t="55902" b="1"/>
            <a:stretch/>
          </p:blipFill>
          <p:spPr>
            <a:xfrm>
              <a:off x="1280160" y="2045971"/>
              <a:ext cx="6583680" cy="1783080"/>
            </a:xfrm>
            <a:prstGeom prst="rect">
              <a:avLst/>
            </a:prstGeom>
          </p:spPr>
        </p:pic>
      </p:grpSp>
      <p:sp>
        <p:nvSpPr>
          <p:cNvPr id="14" name="Rettangolo arrotondato 13"/>
          <p:cNvSpPr/>
          <p:nvPr/>
        </p:nvSpPr>
        <p:spPr bwMode="auto">
          <a:xfrm>
            <a:off x="4872990" y="2996572"/>
            <a:ext cx="2018348" cy="180018"/>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37098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uppo 18"/>
          <p:cNvGrpSpPr/>
          <p:nvPr/>
        </p:nvGrpSpPr>
        <p:grpSpPr>
          <a:xfrm>
            <a:off x="3657601" y="4642547"/>
            <a:ext cx="5612864" cy="2215453"/>
            <a:chOff x="4055049" y="4642547"/>
            <a:chExt cx="5215415" cy="1936181"/>
          </a:xfrm>
        </p:grpSpPr>
        <p:pic>
          <p:nvPicPr>
            <p:cNvPr id="14" name="Immagine 13"/>
            <p:cNvPicPr>
              <a:picLocks noChangeAspect="1"/>
            </p:cNvPicPr>
            <p:nvPr/>
          </p:nvPicPr>
          <p:blipFill rotWithShape="1">
            <a:blip r:embed="rId3" cstate="print"/>
            <a:srcRect b="57898"/>
            <a:stretch/>
          </p:blipFill>
          <p:spPr>
            <a:xfrm>
              <a:off x="4055049" y="4642547"/>
              <a:ext cx="5215415" cy="932753"/>
            </a:xfrm>
            <a:prstGeom prst="rect">
              <a:avLst/>
            </a:prstGeom>
          </p:spPr>
        </p:pic>
        <p:pic>
          <p:nvPicPr>
            <p:cNvPr id="21" name="Immagine 20"/>
            <p:cNvPicPr>
              <a:picLocks noChangeAspect="1"/>
            </p:cNvPicPr>
            <p:nvPr/>
          </p:nvPicPr>
          <p:blipFill rotWithShape="1">
            <a:blip r:embed="rId3" cstate="print"/>
            <a:srcRect t="54708"/>
            <a:stretch/>
          </p:blipFill>
          <p:spPr>
            <a:xfrm>
              <a:off x="4055049" y="5575300"/>
              <a:ext cx="5215415" cy="1003428"/>
            </a:xfrm>
            <a:prstGeom prst="rect">
              <a:avLst/>
            </a:prstGeom>
          </p:spPr>
        </p:pic>
      </p:grpSp>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sp>
        <p:nvSpPr>
          <p:cNvPr id="5" name="CasellaDiTesto 4"/>
          <p:cNvSpPr txBox="1"/>
          <p:nvPr/>
        </p:nvSpPr>
        <p:spPr>
          <a:xfrm>
            <a:off x="0" y="1899791"/>
            <a:ext cx="3780762" cy="1015663"/>
          </a:xfrm>
          <a:prstGeom prst="rect">
            <a:avLst/>
          </a:prstGeom>
          <a:noFill/>
        </p:spPr>
        <p:txBody>
          <a:bodyPr wrap="square" rtlCol="0">
            <a:spAutoFit/>
          </a:bodyPr>
          <a:lstStyle/>
          <a:p>
            <a:pPr algn="ctr"/>
            <a:r>
              <a:rPr lang="en-US" sz="2000" b="1" dirty="0">
                <a:solidFill>
                  <a:schemeClr val="tx1"/>
                </a:solidFill>
                <a:effectLst/>
                <a:latin typeface="Calibri" panose="020F0502020204030204" pitchFamily="34" charset="0"/>
                <a:cs typeface="Calibri" panose="020F0502020204030204" pitchFamily="34" charset="0"/>
              </a:rPr>
              <a:t>The plume material</a:t>
            </a:r>
          </a:p>
          <a:p>
            <a:pPr algn="ctr"/>
            <a:r>
              <a:rPr lang="en-US" sz="2000" b="1" dirty="0">
                <a:solidFill>
                  <a:schemeClr val="tx1"/>
                </a:solidFill>
                <a:effectLst/>
                <a:latin typeface="Calibri" panose="020F0502020204030204" pitchFamily="34" charset="0"/>
                <a:cs typeface="Calibri" panose="020F0502020204030204" pitchFamily="34" charset="0"/>
              </a:rPr>
              <a:t>flows seaward producing a flow line hot spot</a:t>
            </a:r>
            <a:endParaRPr lang="it-IT" sz="2000" b="1" dirty="0">
              <a:solidFill>
                <a:schemeClr val="tx1"/>
              </a:solidFill>
              <a:effectLst/>
              <a:latin typeface="Calibri" panose="020F0502020204030204" pitchFamily="34" charset="0"/>
              <a:cs typeface="Calibri" panose="020F0502020204030204" pitchFamily="34" charset="0"/>
            </a:endParaRPr>
          </a:p>
        </p:txBody>
      </p:sp>
      <p:pic>
        <p:nvPicPr>
          <p:cNvPr id="13" name="Immagine 12"/>
          <p:cNvPicPr>
            <a:picLocks noChangeAspect="1"/>
          </p:cNvPicPr>
          <p:nvPr/>
        </p:nvPicPr>
        <p:blipFill>
          <a:blip r:embed="rId4" cstate="print"/>
          <a:stretch>
            <a:fillRect/>
          </a:stretch>
        </p:blipFill>
        <p:spPr>
          <a:xfrm>
            <a:off x="826093" y="3942053"/>
            <a:ext cx="4432038" cy="822760"/>
          </a:xfrm>
          <a:prstGeom prst="rect">
            <a:avLst/>
          </a:prstGeom>
          <a:effectLst>
            <a:outerShdw blurRad="50800" dist="38100" dir="2700000" algn="tl" rotWithShape="0">
              <a:prstClr val="black">
                <a:alpha val="40000"/>
              </a:prstClr>
            </a:outerShdw>
          </a:effectLst>
        </p:spPr>
      </p:pic>
      <p:grpSp>
        <p:nvGrpSpPr>
          <p:cNvPr id="15" name="Gruppo 14"/>
          <p:cNvGrpSpPr/>
          <p:nvPr/>
        </p:nvGrpSpPr>
        <p:grpSpPr>
          <a:xfrm>
            <a:off x="0" y="609601"/>
            <a:ext cx="5334000" cy="1513953"/>
            <a:chOff x="0" y="609601"/>
            <a:chExt cx="5511138" cy="1579629"/>
          </a:xfrm>
        </p:grpSpPr>
        <p:pic>
          <p:nvPicPr>
            <p:cNvPr id="6" name="Immagine 5"/>
            <p:cNvPicPr>
              <a:picLocks noChangeAspect="1"/>
            </p:cNvPicPr>
            <p:nvPr/>
          </p:nvPicPr>
          <p:blipFill rotWithShape="1">
            <a:blip r:embed="rId5" cstate="print"/>
            <a:srcRect t="1649" b="60569"/>
            <a:stretch/>
          </p:blipFill>
          <p:spPr>
            <a:xfrm>
              <a:off x="0" y="609601"/>
              <a:ext cx="5511138" cy="815340"/>
            </a:xfrm>
            <a:prstGeom prst="rect">
              <a:avLst/>
            </a:prstGeom>
          </p:spPr>
        </p:pic>
        <p:pic>
          <p:nvPicPr>
            <p:cNvPr id="16" name="Immagine 15"/>
            <p:cNvPicPr>
              <a:picLocks noChangeAspect="1"/>
            </p:cNvPicPr>
            <p:nvPr/>
          </p:nvPicPr>
          <p:blipFill rotWithShape="1">
            <a:blip r:embed="rId5" cstate="print"/>
            <a:srcRect t="63752"/>
            <a:stretch/>
          </p:blipFill>
          <p:spPr>
            <a:xfrm>
              <a:off x="0" y="1407002"/>
              <a:ext cx="5511138" cy="782228"/>
            </a:xfrm>
            <a:prstGeom prst="rect">
              <a:avLst/>
            </a:prstGeom>
          </p:spPr>
        </p:pic>
      </p:grpSp>
      <p:grpSp>
        <p:nvGrpSpPr>
          <p:cNvPr id="17" name="Gruppo 16"/>
          <p:cNvGrpSpPr/>
          <p:nvPr/>
        </p:nvGrpSpPr>
        <p:grpSpPr>
          <a:xfrm>
            <a:off x="5053938" y="783252"/>
            <a:ext cx="4090062" cy="2063635"/>
            <a:chOff x="5511139" y="631113"/>
            <a:chExt cx="4090062" cy="2063635"/>
          </a:xfrm>
          <a:effectLst>
            <a:outerShdw blurRad="50800" dist="38100" dir="10800000" algn="r" rotWithShape="0">
              <a:prstClr val="black">
                <a:alpha val="40000"/>
              </a:prstClr>
            </a:outerShdw>
          </a:effectLst>
        </p:grpSpPr>
        <p:pic>
          <p:nvPicPr>
            <p:cNvPr id="10" name="Immagine 9"/>
            <p:cNvPicPr>
              <a:picLocks noChangeAspect="1"/>
            </p:cNvPicPr>
            <p:nvPr/>
          </p:nvPicPr>
          <p:blipFill rotWithShape="1">
            <a:blip r:embed="rId6" cstate="print"/>
            <a:srcRect b="13069"/>
            <a:stretch/>
          </p:blipFill>
          <p:spPr>
            <a:xfrm>
              <a:off x="5511139" y="631113"/>
              <a:ext cx="4090062" cy="2063635"/>
            </a:xfrm>
            <a:prstGeom prst="rect">
              <a:avLst/>
            </a:prstGeom>
          </p:spPr>
        </p:pic>
        <p:pic>
          <p:nvPicPr>
            <p:cNvPr id="18" name="Immagine 17"/>
            <p:cNvPicPr>
              <a:picLocks noChangeAspect="1"/>
            </p:cNvPicPr>
            <p:nvPr/>
          </p:nvPicPr>
          <p:blipFill rotWithShape="1">
            <a:blip r:embed="rId6" cstate="print"/>
            <a:srcRect t="88207" r="66163" b="382"/>
            <a:stretch/>
          </p:blipFill>
          <p:spPr>
            <a:xfrm>
              <a:off x="7119958" y="631113"/>
              <a:ext cx="2389951" cy="467792"/>
            </a:xfrm>
            <a:prstGeom prst="rect">
              <a:avLst/>
            </a:prstGeom>
          </p:spPr>
        </p:pic>
      </p:grpSp>
      <p:grpSp>
        <p:nvGrpSpPr>
          <p:cNvPr id="22" name="Gruppo 21"/>
          <p:cNvGrpSpPr/>
          <p:nvPr/>
        </p:nvGrpSpPr>
        <p:grpSpPr>
          <a:xfrm>
            <a:off x="0" y="2723100"/>
            <a:ext cx="6084224" cy="1174648"/>
            <a:chOff x="0" y="2723100"/>
            <a:chExt cx="6084224" cy="1174648"/>
          </a:xfrm>
        </p:grpSpPr>
        <p:pic>
          <p:nvPicPr>
            <p:cNvPr id="12" name="Immagine 11"/>
            <p:cNvPicPr>
              <a:picLocks noChangeAspect="1"/>
            </p:cNvPicPr>
            <p:nvPr/>
          </p:nvPicPr>
          <p:blipFill rotWithShape="1">
            <a:blip r:embed="rId7" cstate="print"/>
            <a:srcRect b="76575"/>
            <a:stretch/>
          </p:blipFill>
          <p:spPr>
            <a:xfrm>
              <a:off x="0" y="2723100"/>
              <a:ext cx="6084224" cy="350300"/>
            </a:xfrm>
            <a:prstGeom prst="rect">
              <a:avLst/>
            </a:prstGeom>
          </p:spPr>
        </p:pic>
        <p:pic>
          <p:nvPicPr>
            <p:cNvPr id="20" name="Immagine 19"/>
            <p:cNvPicPr>
              <a:picLocks noChangeAspect="1"/>
            </p:cNvPicPr>
            <p:nvPr/>
          </p:nvPicPr>
          <p:blipFill rotWithShape="1">
            <a:blip r:embed="rId7" cstate="print"/>
            <a:srcRect t="44100"/>
            <a:stretch/>
          </p:blipFill>
          <p:spPr>
            <a:xfrm>
              <a:off x="0" y="3061814"/>
              <a:ext cx="6084224" cy="835934"/>
            </a:xfrm>
            <a:prstGeom prst="rect">
              <a:avLst/>
            </a:prstGeom>
          </p:spPr>
        </p:pic>
      </p:grpSp>
      <p:sp>
        <p:nvSpPr>
          <p:cNvPr id="24" name="Rettangolo arrotondato 23"/>
          <p:cNvSpPr/>
          <p:nvPr/>
        </p:nvSpPr>
        <p:spPr bwMode="auto">
          <a:xfrm>
            <a:off x="2100263" y="1607611"/>
            <a:ext cx="2724149" cy="2069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Rettangolo arrotondato 25"/>
          <p:cNvSpPr/>
          <p:nvPr/>
        </p:nvSpPr>
        <p:spPr bwMode="auto">
          <a:xfrm>
            <a:off x="7950199" y="1645250"/>
            <a:ext cx="727076" cy="227999"/>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Rettangolo arrotondato 26"/>
          <p:cNvSpPr/>
          <p:nvPr/>
        </p:nvSpPr>
        <p:spPr bwMode="auto">
          <a:xfrm>
            <a:off x="7905749" y="1881843"/>
            <a:ext cx="771526" cy="227999"/>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arrotondato 27"/>
          <p:cNvSpPr/>
          <p:nvPr/>
        </p:nvSpPr>
        <p:spPr bwMode="auto">
          <a:xfrm>
            <a:off x="5143498" y="2141687"/>
            <a:ext cx="1727201" cy="227999"/>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Rettangolo arrotondato 28"/>
          <p:cNvSpPr/>
          <p:nvPr/>
        </p:nvSpPr>
        <p:spPr bwMode="auto">
          <a:xfrm>
            <a:off x="4575176" y="4360844"/>
            <a:ext cx="622300" cy="2069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Rettangolo arrotondato 29"/>
          <p:cNvSpPr/>
          <p:nvPr/>
        </p:nvSpPr>
        <p:spPr bwMode="auto">
          <a:xfrm>
            <a:off x="849610" y="4539096"/>
            <a:ext cx="419596" cy="2069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Rettangolo arrotondato 30"/>
          <p:cNvSpPr/>
          <p:nvPr/>
        </p:nvSpPr>
        <p:spPr bwMode="auto">
          <a:xfrm>
            <a:off x="4154170" y="5725080"/>
            <a:ext cx="4585970" cy="225716"/>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94340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10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100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1000"/>
                                        <p:tgtEl>
                                          <p:spTgt spid="26"/>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1000"/>
                                        <p:tgtEl>
                                          <p:spTgt spid="27"/>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10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500"/>
                            </p:stCondLst>
                            <p:childTnLst>
                              <p:par>
                                <p:cTn id="53" presetID="22" presetClass="entr" presetSubtype="8" fill="hold" grpId="0" nodeType="afterEffect">
                                  <p:stCondLst>
                                    <p:cond delay="100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29" grpId="0" animBg="1"/>
      <p:bldP spid="30" grpId="0" animBg="1"/>
      <p:bldP spid="31"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4" name="Immagine 3"/>
          <p:cNvPicPr>
            <a:picLocks noChangeAspect="1"/>
          </p:cNvPicPr>
          <p:nvPr/>
        </p:nvPicPr>
        <p:blipFill>
          <a:blip r:embed="rId3" cstate="print"/>
          <a:stretch>
            <a:fillRect/>
          </a:stretch>
        </p:blipFill>
        <p:spPr>
          <a:xfrm>
            <a:off x="634129" y="2380773"/>
            <a:ext cx="3591426" cy="1381318"/>
          </a:xfrm>
          <a:prstGeom prst="rect">
            <a:avLst/>
          </a:prstGeom>
        </p:spPr>
      </p:pic>
      <p:grpSp>
        <p:nvGrpSpPr>
          <p:cNvPr id="16" name="Gruppo 15"/>
          <p:cNvGrpSpPr/>
          <p:nvPr/>
        </p:nvGrpSpPr>
        <p:grpSpPr>
          <a:xfrm>
            <a:off x="0" y="574026"/>
            <a:ext cx="6085775" cy="1716701"/>
            <a:chOff x="0" y="574026"/>
            <a:chExt cx="6085775" cy="1716701"/>
          </a:xfrm>
        </p:grpSpPr>
        <p:pic>
          <p:nvPicPr>
            <p:cNvPr id="2" name="Immagine 1"/>
            <p:cNvPicPr>
              <a:picLocks noChangeAspect="1"/>
            </p:cNvPicPr>
            <p:nvPr/>
          </p:nvPicPr>
          <p:blipFill rotWithShape="1">
            <a:blip r:embed="rId4" cstate="print"/>
            <a:srcRect b="81534"/>
            <a:stretch/>
          </p:blipFill>
          <p:spPr>
            <a:xfrm>
              <a:off x="0" y="574026"/>
              <a:ext cx="6085775" cy="391174"/>
            </a:xfrm>
            <a:prstGeom prst="rect">
              <a:avLst/>
            </a:prstGeom>
          </p:spPr>
        </p:pic>
        <p:pic>
          <p:nvPicPr>
            <p:cNvPr id="17" name="Immagine 16"/>
            <p:cNvPicPr>
              <a:picLocks noChangeAspect="1"/>
            </p:cNvPicPr>
            <p:nvPr/>
          </p:nvPicPr>
          <p:blipFill rotWithShape="1">
            <a:blip r:embed="rId4" cstate="print"/>
            <a:srcRect t="36002"/>
            <a:stretch/>
          </p:blipFill>
          <p:spPr>
            <a:xfrm>
              <a:off x="0" y="935009"/>
              <a:ext cx="6085775" cy="1355718"/>
            </a:xfrm>
            <a:prstGeom prst="rect">
              <a:avLst/>
            </a:prstGeom>
          </p:spPr>
        </p:pic>
      </p:grpSp>
      <p:grpSp>
        <p:nvGrpSpPr>
          <p:cNvPr id="18" name="Gruppo 17"/>
          <p:cNvGrpSpPr/>
          <p:nvPr/>
        </p:nvGrpSpPr>
        <p:grpSpPr>
          <a:xfrm>
            <a:off x="1" y="3874589"/>
            <a:ext cx="4521200" cy="2196011"/>
            <a:chOff x="1" y="3874589"/>
            <a:chExt cx="4521200" cy="2196011"/>
          </a:xfrm>
        </p:grpSpPr>
        <p:pic>
          <p:nvPicPr>
            <p:cNvPr id="8" name="Immagine 7"/>
            <p:cNvPicPr>
              <a:picLocks noChangeAspect="1"/>
            </p:cNvPicPr>
            <p:nvPr/>
          </p:nvPicPr>
          <p:blipFill rotWithShape="1">
            <a:blip r:embed="rId5" cstate="print"/>
            <a:srcRect r="16113"/>
            <a:stretch/>
          </p:blipFill>
          <p:spPr>
            <a:xfrm>
              <a:off x="1" y="3874589"/>
              <a:ext cx="4521200" cy="2196011"/>
            </a:xfrm>
            <a:prstGeom prst="rect">
              <a:avLst/>
            </a:prstGeom>
          </p:spPr>
        </p:pic>
        <p:pic>
          <p:nvPicPr>
            <p:cNvPr id="19" name="Immagine 18"/>
            <p:cNvPicPr>
              <a:picLocks noChangeAspect="1"/>
            </p:cNvPicPr>
            <p:nvPr/>
          </p:nvPicPr>
          <p:blipFill rotWithShape="1">
            <a:blip r:embed="rId5" cstate="print"/>
            <a:srcRect l="87657" t="8626" b="53205"/>
            <a:stretch/>
          </p:blipFill>
          <p:spPr>
            <a:xfrm>
              <a:off x="3976837" y="4176714"/>
              <a:ext cx="544364" cy="685884"/>
            </a:xfrm>
            <a:prstGeom prst="rect">
              <a:avLst/>
            </a:prstGeom>
          </p:spPr>
        </p:pic>
      </p:grpSp>
      <p:pic>
        <p:nvPicPr>
          <p:cNvPr id="9" name="Immagine 8"/>
          <p:cNvPicPr>
            <a:picLocks noChangeAspect="1"/>
          </p:cNvPicPr>
          <p:nvPr/>
        </p:nvPicPr>
        <p:blipFill rotWithShape="1">
          <a:blip r:embed="rId6" cstate="print"/>
          <a:srcRect b="9615"/>
          <a:stretch/>
        </p:blipFill>
        <p:spPr>
          <a:xfrm>
            <a:off x="157812" y="6139181"/>
            <a:ext cx="4067743" cy="361632"/>
          </a:xfrm>
          <a:prstGeom prst="rect">
            <a:avLst/>
          </a:prstGeom>
        </p:spPr>
      </p:pic>
      <p:grpSp>
        <p:nvGrpSpPr>
          <p:cNvPr id="22" name="Gruppo 21"/>
          <p:cNvGrpSpPr/>
          <p:nvPr/>
        </p:nvGrpSpPr>
        <p:grpSpPr>
          <a:xfrm>
            <a:off x="4365583" y="4862598"/>
            <a:ext cx="4728698" cy="1964047"/>
            <a:chOff x="4106692" y="5058144"/>
            <a:chExt cx="4305788" cy="1742706"/>
          </a:xfrm>
          <a:effectLst>
            <a:outerShdw blurRad="50800" dist="38100" dir="13500000" algn="br" rotWithShape="0">
              <a:prstClr val="black">
                <a:alpha val="40000"/>
              </a:prstClr>
            </a:outerShdw>
          </a:effectLst>
        </p:grpSpPr>
        <p:grpSp>
          <p:nvGrpSpPr>
            <p:cNvPr id="20" name="Gruppo 19"/>
            <p:cNvGrpSpPr/>
            <p:nvPr/>
          </p:nvGrpSpPr>
          <p:grpSpPr>
            <a:xfrm>
              <a:off x="4106692" y="5058144"/>
              <a:ext cx="4305788" cy="1742706"/>
              <a:chOff x="4106692" y="4821422"/>
              <a:chExt cx="4305788" cy="1742706"/>
            </a:xfrm>
          </p:grpSpPr>
          <p:pic>
            <p:nvPicPr>
              <p:cNvPr id="15" name="Immagine 14"/>
              <p:cNvPicPr>
                <a:picLocks noChangeAspect="1"/>
              </p:cNvPicPr>
              <p:nvPr/>
            </p:nvPicPr>
            <p:blipFill rotWithShape="1">
              <a:blip r:embed="rId7" cstate="print"/>
              <a:srcRect r="14522" b="46050"/>
              <a:stretch/>
            </p:blipFill>
            <p:spPr>
              <a:xfrm>
                <a:off x="4106692" y="4821422"/>
                <a:ext cx="4305788" cy="1098732"/>
              </a:xfrm>
              <a:prstGeom prst="rect">
                <a:avLst/>
              </a:prstGeom>
              <a:ln>
                <a:noFill/>
              </a:ln>
            </p:spPr>
          </p:pic>
          <p:pic>
            <p:nvPicPr>
              <p:cNvPr id="21" name="Immagine 20"/>
              <p:cNvPicPr>
                <a:picLocks noChangeAspect="1"/>
              </p:cNvPicPr>
              <p:nvPr/>
            </p:nvPicPr>
            <p:blipFill rotWithShape="1">
              <a:blip r:embed="rId7" cstate="print"/>
              <a:srcRect t="65574" r="14749"/>
              <a:stretch/>
            </p:blipFill>
            <p:spPr>
              <a:xfrm>
                <a:off x="4106692" y="5863004"/>
                <a:ext cx="4305788" cy="701124"/>
              </a:xfrm>
              <a:prstGeom prst="rect">
                <a:avLst/>
              </a:prstGeom>
              <a:ln>
                <a:noFill/>
              </a:ln>
            </p:spPr>
          </p:pic>
        </p:grpSp>
        <p:pic>
          <p:nvPicPr>
            <p:cNvPr id="23" name="Immagine 22"/>
            <p:cNvPicPr>
              <a:picLocks noChangeAspect="1"/>
            </p:cNvPicPr>
            <p:nvPr/>
          </p:nvPicPr>
          <p:blipFill rotWithShape="1">
            <a:blip r:embed="rId7" cstate="print"/>
            <a:srcRect l="87671" t="14668" r="983" b="50536"/>
            <a:stretch/>
          </p:blipFill>
          <p:spPr>
            <a:xfrm>
              <a:off x="7829550" y="5361940"/>
              <a:ext cx="571500" cy="708660"/>
            </a:xfrm>
            <a:prstGeom prst="rect">
              <a:avLst/>
            </a:prstGeom>
            <a:ln>
              <a:noFill/>
            </a:ln>
          </p:spPr>
        </p:pic>
      </p:grpSp>
      <p:pic>
        <p:nvPicPr>
          <p:cNvPr id="7" name="Immagine 6"/>
          <p:cNvPicPr>
            <a:picLocks noChangeAspect="1"/>
          </p:cNvPicPr>
          <p:nvPr/>
        </p:nvPicPr>
        <p:blipFill rotWithShape="1">
          <a:blip r:embed="rId8" cstate="print"/>
          <a:srcRect l="2957" r="-141"/>
          <a:stretch/>
        </p:blipFill>
        <p:spPr>
          <a:xfrm>
            <a:off x="5310845" y="3618744"/>
            <a:ext cx="3143251" cy="541833"/>
          </a:xfrm>
          <a:prstGeom prst="rect">
            <a:avLst/>
          </a:prstGeom>
          <a:ln>
            <a:solidFill>
              <a:schemeClr val="tx1"/>
            </a:solidFill>
          </a:ln>
          <a:effectLst>
            <a:outerShdw blurRad="50800" dist="38100" dir="13500000" algn="br" rotWithShape="0">
              <a:prstClr val="black">
                <a:alpha val="40000"/>
              </a:prstClr>
            </a:outerShdw>
          </a:effectLst>
        </p:spPr>
      </p:pic>
      <p:grpSp>
        <p:nvGrpSpPr>
          <p:cNvPr id="24" name="Gruppo 23"/>
          <p:cNvGrpSpPr/>
          <p:nvPr/>
        </p:nvGrpSpPr>
        <p:grpSpPr>
          <a:xfrm>
            <a:off x="4315863" y="1870994"/>
            <a:ext cx="4828138" cy="1679595"/>
            <a:chOff x="4315863" y="1756694"/>
            <a:chExt cx="4828138" cy="1679595"/>
          </a:xfrm>
        </p:grpSpPr>
        <p:pic>
          <p:nvPicPr>
            <p:cNvPr id="3" name="Immagine 2"/>
            <p:cNvPicPr>
              <a:picLocks noChangeAspect="1"/>
            </p:cNvPicPr>
            <p:nvPr/>
          </p:nvPicPr>
          <p:blipFill rotWithShape="1">
            <a:blip r:embed="rId9" cstate="print"/>
            <a:srcRect l="931" r="4261" b="56103"/>
            <a:stretch/>
          </p:blipFill>
          <p:spPr>
            <a:xfrm>
              <a:off x="4315863" y="1756694"/>
              <a:ext cx="4828138" cy="919832"/>
            </a:xfrm>
            <a:prstGeom prst="rect">
              <a:avLst/>
            </a:prstGeom>
            <a:ln>
              <a:noFill/>
            </a:ln>
            <a:effectLst>
              <a:outerShdw blurRad="50800" dist="38100" dir="13500000" algn="br" rotWithShape="0">
                <a:prstClr val="black">
                  <a:alpha val="40000"/>
                </a:prstClr>
              </a:outerShdw>
            </a:effectLst>
          </p:spPr>
        </p:pic>
        <p:pic>
          <p:nvPicPr>
            <p:cNvPr id="25" name="Immagine 24"/>
            <p:cNvPicPr>
              <a:picLocks noChangeAspect="1"/>
            </p:cNvPicPr>
            <p:nvPr/>
          </p:nvPicPr>
          <p:blipFill rotWithShape="1">
            <a:blip r:embed="rId9" cstate="print"/>
            <a:srcRect l="931" t="63291" r="4261"/>
            <a:stretch/>
          </p:blipFill>
          <p:spPr>
            <a:xfrm>
              <a:off x="4315863" y="2667083"/>
              <a:ext cx="4828138" cy="769206"/>
            </a:xfrm>
            <a:prstGeom prst="rect">
              <a:avLst/>
            </a:prstGeom>
            <a:ln>
              <a:noFill/>
            </a:ln>
            <a:effectLst/>
          </p:spPr>
        </p:pic>
      </p:grpSp>
      <p:sp>
        <p:nvSpPr>
          <p:cNvPr id="27" name="Rettangolo arrotondato 26"/>
          <p:cNvSpPr/>
          <p:nvPr/>
        </p:nvSpPr>
        <p:spPr bwMode="auto">
          <a:xfrm>
            <a:off x="1445683" y="3379266"/>
            <a:ext cx="1635655"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arrotondato 27"/>
          <p:cNvSpPr/>
          <p:nvPr/>
        </p:nvSpPr>
        <p:spPr bwMode="auto">
          <a:xfrm>
            <a:off x="5322750" y="3795736"/>
            <a:ext cx="2663963"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Rettangolo arrotondato 28"/>
          <p:cNvSpPr/>
          <p:nvPr/>
        </p:nvSpPr>
        <p:spPr bwMode="auto">
          <a:xfrm>
            <a:off x="1000225" y="6319838"/>
            <a:ext cx="2614513" cy="164501"/>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Rettangolo arrotondato 29"/>
          <p:cNvSpPr/>
          <p:nvPr/>
        </p:nvSpPr>
        <p:spPr bwMode="auto">
          <a:xfrm>
            <a:off x="1407232" y="1516515"/>
            <a:ext cx="3231443" cy="241285"/>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Rettangolo arrotondato 25"/>
          <p:cNvSpPr/>
          <p:nvPr/>
        </p:nvSpPr>
        <p:spPr bwMode="auto">
          <a:xfrm>
            <a:off x="4919663" y="6215063"/>
            <a:ext cx="2932112" cy="195262"/>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90977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1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100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10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10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26"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10" name="Immagine 9"/>
          <p:cNvPicPr>
            <a:picLocks noChangeAspect="1"/>
          </p:cNvPicPr>
          <p:nvPr/>
        </p:nvPicPr>
        <p:blipFill>
          <a:blip r:embed="rId3" cstate="print"/>
          <a:stretch>
            <a:fillRect/>
          </a:stretch>
        </p:blipFill>
        <p:spPr>
          <a:xfrm>
            <a:off x="4975731" y="759739"/>
            <a:ext cx="4051618" cy="699437"/>
          </a:xfrm>
          <a:prstGeom prst="rect">
            <a:avLst/>
          </a:prstGeom>
        </p:spPr>
      </p:pic>
      <p:grpSp>
        <p:nvGrpSpPr>
          <p:cNvPr id="12" name="Gruppo 11"/>
          <p:cNvGrpSpPr/>
          <p:nvPr/>
        </p:nvGrpSpPr>
        <p:grpSpPr>
          <a:xfrm>
            <a:off x="0" y="574026"/>
            <a:ext cx="4881940" cy="2186873"/>
            <a:chOff x="2731770" y="574026"/>
            <a:chExt cx="4881940" cy="2186873"/>
          </a:xfrm>
        </p:grpSpPr>
        <p:pic>
          <p:nvPicPr>
            <p:cNvPr id="13" name="Immagine 12"/>
            <p:cNvPicPr>
              <a:picLocks noChangeAspect="1"/>
            </p:cNvPicPr>
            <p:nvPr/>
          </p:nvPicPr>
          <p:blipFill rotWithShape="1">
            <a:blip r:embed="rId4" cstate="print"/>
            <a:srcRect l="8063"/>
            <a:stretch/>
          </p:blipFill>
          <p:spPr>
            <a:xfrm>
              <a:off x="2731770" y="574026"/>
              <a:ext cx="4881940" cy="2186873"/>
            </a:xfrm>
            <a:prstGeom prst="rect">
              <a:avLst/>
            </a:prstGeom>
          </p:spPr>
        </p:pic>
        <p:pic>
          <p:nvPicPr>
            <p:cNvPr id="11" name="Immagine 10"/>
            <p:cNvPicPr>
              <a:picLocks noChangeAspect="1"/>
            </p:cNvPicPr>
            <p:nvPr/>
          </p:nvPicPr>
          <p:blipFill rotWithShape="1">
            <a:blip r:embed="rId4" cstate="print"/>
            <a:srcRect r="87416" b="65097"/>
            <a:stretch/>
          </p:blipFill>
          <p:spPr>
            <a:xfrm>
              <a:off x="2731770" y="593289"/>
              <a:ext cx="668220" cy="763284"/>
            </a:xfrm>
            <a:prstGeom prst="rect">
              <a:avLst/>
            </a:prstGeom>
          </p:spPr>
        </p:pic>
      </p:grpSp>
      <p:grpSp>
        <p:nvGrpSpPr>
          <p:cNvPr id="14" name="Gruppo 13"/>
          <p:cNvGrpSpPr/>
          <p:nvPr/>
        </p:nvGrpSpPr>
        <p:grpSpPr>
          <a:xfrm>
            <a:off x="4402184" y="1507730"/>
            <a:ext cx="4627516" cy="2281633"/>
            <a:chOff x="4440284" y="1414067"/>
            <a:chExt cx="4036966" cy="1992073"/>
          </a:xfrm>
          <a:effectLst>
            <a:outerShdw blurRad="50800" dist="38100" dir="13500000" algn="br" rotWithShape="0">
              <a:prstClr val="black">
                <a:alpha val="40000"/>
              </a:prstClr>
            </a:outerShdw>
          </a:effectLst>
        </p:grpSpPr>
        <p:pic>
          <p:nvPicPr>
            <p:cNvPr id="6" name="Immagine 5"/>
            <p:cNvPicPr>
              <a:picLocks noChangeAspect="1"/>
            </p:cNvPicPr>
            <p:nvPr/>
          </p:nvPicPr>
          <p:blipFill rotWithShape="1">
            <a:blip r:embed="rId5" cstate="print"/>
            <a:srcRect r="14335"/>
            <a:stretch/>
          </p:blipFill>
          <p:spPr>
            <a:xfrm>
              <a:off x="4440284" y="1414067"/>
              <a:ext cx="4036966" cy="1992073"/>
            </a:xfrm>
            <a:prstGeom prst="rect">
              <a:avLst/>
            </a:prstGeom>
          </p:spPr>
        </p:pic>
        <p:pic>
          <p:nvPicPr>
            <p:cNvPr id="15" name="Immagine 14"/>
            <p:cNvPicPr>
              <a:picLocks noChangeAspect="1"/>
            </p:cNvPicPr>
            <p:nvPr/>
          </p:nvPicPr>
          <p:blipFill rotWithShape="1">
            <a:blip r:embed="rId5" cstate="print"/>
            <a:srcRect l="87375" t="12691" r="901" b="52883"/>
            <a:stretch/>
          </p:blipFill>
          <p:spPr>
            <a:xfrm>
              <a:off x="7924799" y="1667462"/>
              <a:ext cx="552451" cy="685800"/>
            </a:xfrm>
            <a:prstGeom prst="rect">
              <a:avLst/>
            </a:prstGeom>
          </p:spPr>
        </p:pic>
      </p:grpSp>
      <p:sp>
        <p:nvSpPr>
          <p:cNvPr id="17" name="Rettangolo arrotondato 16"/>
          <p:cNvSpPr/>
          <p:nvPr/>
        </p:nvSpPr>
        <p:spPr bwMode="auto">
          <a:xfrm>
            <a:off x="5245915" y="942827"/>
            <a:ext cx="1758135"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8" name="Immagine 17"/>
          <p:cNvPicPr>
            <a:picLocks noChangeAspect="1"/>
          </p:cNvPicPr>
          <p:nvPr/>
        </p:nvPicPr>
        <p:blipFill>
          <a:blip r:embed="rId6" cstate="print"/>
          <a:stretch>
            <a:fillRect/>
          </a:stretch>
        </p:blipFill>
        <p:spPr>
          <a:xfrm>
            <a:off x="3481194" y="4985645"/>
            <a:ext cx="5650659" cy="1863372"/>
          </a:xfrm>
          <a:prstGeom prst="rect">
            <a:avLst/>
          </a:prstGeom>
          <a:effectLst>
            <a:outerShdw blurRad="50800" dist="38100" dir="13500000" algn="br" rotWithShape="0">
              <a:prstClr val="black">
                <a:alpha val="40000"/>
              </a:prstClr>
            </a:outerShdw>
          </a:effectLst>
        </p:spPr>
      </p:pic>
      <p:pic>
        <p:nvPicPr>
          <p:cNvPr id="19" name="Immagine 18"/>
          <p:cNvPicPr>
            <a:picLocks noChangeAspect="1"/>
          </p:cNvPicPr>
          <p:nvPr/>
        </p:nvPicPr>
        <p:blipFill>
          <a:blip r:embed="rId7" cstate="print"/>
          <a:stretch>
            <a:fillRect/>
          </a:stretch>
        </p:blipFill>
        <p:spPr>
          <a:xfrm>
            <a:off x="4707475" y="3937829"/>
            <a:ext cx="3772426" cy="1000265"/>
          </a:xfrm>
          <a:prstGeom prst="rect">
            <a:avLst/>
          </a:prstGeom>
        </p:spPr>
      </p:pic>
      <p:sp>
        <p:nvSpPr>
          <p:cNvPr id="20" name="Rettangolo arrotondato 19"/>
          <p:cNvSpPr/>
          <p:nvPr/>
        </p:nvSpPr>
        <p:spPr bwMode="auto">
          <a:xfrm>
            <a:off x="6076425" y="4348800"/>
            <a:ext cx="2272238" cy="187847"/>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5" name="Immagine 4"/>
          <p:cNvPicPr>
            <a:picLocks noChangeAspect="1"/>
          </p:cNvPicPr>
          <p:nvPr/>
        </p:nvPicPr>
        <p:blipFill>
          <a:blip r:embed="rId8" cstate="print"/>
          <a:stretch>
            <a:fillRect/>
          </a:stretch>
        </p:blipFill>
        <p:spPr>
          <a:xfrm>
            <a:off x="887691" y="2704738"/>
            <a:ext cx="2369859" cy="2233355"/>
          </a:xfrm>
          <a:prstGeom prst="rect">
            <a:avLst/>
          </a:prstGeom>
          <a:effectLst>
            <a:outerShdw blurRad="50800" dist="38100" dir="13500000" algn="br" rotWithShape="0">
              <a:prstClr val="black">
                <a:alpha val="40000"/>
              </a:prstClr>
            </a:outerShdw>
          </a:effectLst>
        </p:spPr>
      </p:pic>
      <p:grpSp>
        <p:nvGrpSpPr>
          <p:cNvPr id="16" name="Gruppo 15"/>
          <p:cNvGrpSpPr>
            <a:grpSpLocks noChangeAspect="1"/>
          </p:cNvGrpSpPr>
          <p:nvPr/>
        </p:nvGrpSpPr>
        <p:grpSpPr>
          <a:xfrm>
            <a:off x="0" y="4399278"/>
            <a:ext cx="4436302" cy="1858330"/>
            <a:chOff x="1334987" y="1426833"/>
            <a:chExt cx="7417128" cy="3106973"/>
          </a:xfrm>
          <a:effectLst>
            <a:outerShdw blurRad="50800" dist="38100" dir="2700000" algn="tl" rotWithShape="0">
              <a:prstClr val="black">
                <a:alpha val="40000"/>
              </a:prstClr>
            </a:outerShdw>
          </a:effectLst>
        </p:grpSpPr>
        <p:pic>
          <p:nvPicPr>
            <p:cNvPr id="21" name="Immagine 20"/>
            <p:cNvPicPr>
              <a:picLocks noChangeAspect="1"/>
            </p:cNvPicPr>
            <p:nvPr/>
          </p:nvPicPr>
          <p:blipFill rotWithShape="1">
            <a:blip r:embed="rId9" cstate="print"/>
            <a:srcRect r="6938" b="76441"/>
            <a:stretch/>
          </p:blipFill>
          <p:spPr>
            <a:xfrm>
              <a:off x="1334987" y="1426833"/>
              <a:ext cx="7417128" cy="1113167"/>
            </a:xfrm>
            <a:prstGeom prst="rect">
              <a:avLst/>
            </a:prstGeom>
          </p:spPr>
        </p:pic>
        <p:pic>
          <p:nvPicPr>
            <p:cNvPr id="22" name="Immagine 21"/>
            <p:cNvPicPr>
              <a:picLocks noChangeAspect="1"/>
            </p:cNvPicPr>
            <p:nvPr/>
          </p:nvPicPr>
          <p:blipFill rotWithShape="1">
            <a:blip r:embed="rId9" cstate="print"/>
            <a:srcRect t="57149" r="6755"/>
            <a:stretch/>
          </p:blipFill>
          <p:spPr>
            <a:xfrm>
              <a:off x="1334987" y="2509085"/>
              <a:ext cx="7417128" cy="2024721"/>
            </a:xfrm>
            <a:prstGeom prst="rect">
              <a:avLst/>
            </a:prstGeom>
          </p:spPr>
        </p:pic>
      </p:grpSp>
      <p:sp>
        <p:nvSpPr>
          <p:cNvPr id="24" name="Rettangolo arrotondato 23"/>
          <p:cNvSpPr/>
          <p:nvPr/>
        </p:nvSpPr>
        <p:spPr bwMode="auto">
          <a:xfrm>
            <a:off x="66675" y="5924550"/>
            <a:ext cx="3943350" cy="285750"/>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Rettangolo arrotondato 22"/>
          <p:cNvSpPr/>
          <p:nvPr/>
        </p:nvSpPr>
        <p:spPr bwMode="auto">
          <a:xfrm>
            <a:off x="262364" y="2078040"/>
            <a:ext cx="3913395" cy="223200"/>
          </a:xfrm>
          <a:prstGeom prst="roundRect">
            <a:avLst/>
          </a:prstGeom>
          <a:noFill/>
          <a:ln w="127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75501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100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1000"/>
                            </p:stCondLst>
                            <p:childTnLst>
                              <p:par>
                                <p:cTn id="40" presetID="22" presetClass="entr" presetSubtype="8" fill="hold" grpId="0" nodeType="afterEffect">
                                  <p:stCondLst>
                                    <p:cond delay="100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00"/>
                            </p:stCondLst>
                            <p:childTnLst>
                              <p:par>
                                <p:cTn id="49" presetID="22" presetClass="entr" presetSubtype="8" fill="hold" grpId="0" nodeType="afterEffect">
                                  <p:stCondLst>
                                    <p:cond delay="100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4" grpId="0" animBg="1"/>
      <p:bldP spid="23" grpId="0" animBg="1"/>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7" name="Immagine 6"/>
          <p:cNvPicPr>
            <a:picLocks noChangeAspect="1"/>
          </p:cNvPicPr>
          <p:nvPr/>
        </p:nvPicPr>
        <p:blipFill rotWithShape="1">
          <a:blip r:embed="rId3" cstate="print"/>
          <a:srcRect r="61630"/>
          <a:stretch/>
        </p:blipFill>
        <p:spPr>
          <a:xfrm>
            <a:off x="542363" y="566338"/>
            <a:ext cx="3092378" cy="5725324"/>
          </a:xfrm>
          <a:prstGeom prst="rect">
            <a:avLst/>
          </a:prstGeom>
        </p:spPr>
      </p:pic>
      <p:pic>
        <p:nvPicPr>
          <p:cNvPr id="4" name="Immagine 3"/>
          <p:cNvPicPr>
            <a:picLocks noChangeAspect="1"/>
          </p:cNvPicPr>
          <p:nvPr/>
        </p:nvPicPr>
        <p:blipFill rotWithShape="1">
          <a:blip r:embed="rId3" cstate="print"/>
          <a:srcRect l="67870"/>
          <a:stretch/>
        </p:blipFill>
        <p:spPr>
          <a:xfrm>
            <a:off x="6012180" y="566338"/>
            <a:ext cx="2589457" cy="5725324"/>
          </a:xfrm>
          <a:prstGeom prst="rect">
            <a:avLst/>
          </a:prstGeom>
        </p:spPr>
      </p:pic>
      <p:pic>
        <p:nvPicPr>
          <p:cNvPr id="5" name="Immagine 4"/>
          <p:cNvPicPr>
            <a:picLocks noChangeAspect="1"/>
          </p:cNvPicPr>
          <p:nvPr/>
        </p:nvPicPr>
        <p:blipFill rotWithShape="1">
          <a:blip r:embed="rId3" cstate="print"/>
          <a:srcRect l="36874" r="31924"/>
          <a:stretch/>
        </p:blipFill>
        <p:spPr>
          <a:xfrm>
            <a:off x="3515679" y="566338"/>
            <a:ext cx="2514600" cy="5725324"/>
          </a:xfrm>
          <a:prstGeom prst="rect">
            <a:avLst/>
          </a:prstGeom>
        </p:spPr>
      </p:pic>
      <p:sp>
        <p:nvSpPr>
          <p:cNvPr id="6" name="CasellaDiTesto 5"/>
          <p:cNvSpPr txBox="1"/>
          <p:nvPr/>
        </p:nvSpPr>
        <p:spPr>
          <a:xfrm>
            <a:off x="374650" y="6525341"/>
            <a:ext cx="3457814" cy="253916"/>
          </a:xfrm>
          <a:prstGeom prst="rect">
            <a:avLst/>
          </a:prstGeom>
          <a:noFill/>
        </p:spPr>
        <p:txBody>
          <a:bodyPr wrap="square">
            <a:spAutoFit/>
          </a:bodyPr>
          <a:lstStyle/>
          <a:p>
            <a:pPr>
              <a:defRPr/>
            </a:pPr>
            <a:r>
              <a:rPr lang="en-GB" sz="1050" dirty="0" err="1">
                <a:solidFill>
                  <a:schemeClr val="bg1"/>
                </a:solidFill>
                <a:latin typeface="Calibri" pitchFamily="34" charset="0"/>
              </a:rPr>
              <a:t>Guimaraes</a:t>
            </a:r>
            <a:r>
              <a:rPr lang="en-GB" sz="1050" dirty="0">
                <a:solidFill>
                  <a:schemeClr val="bg1"/>
                </a:solidFill>
                <a:latin typeface="Calibri" pitchFamily="34" charset="0"/>
              </a:rPr>
              <a:t> et al., 2020 (Earth Planet. Sci. Lett., 536, 116147)</a:t>
            </a:r>
          </a:p>
        </p:txBody>
      </p:sp>
      <p:sp>
        <p:nvSpPr>
          <p:cNvPr id="9" name="CasellaDiTesto 8"/>
          <p:cNvSpPr txBox="1"/>
          <p:nvPr/>
        </p:nvSpPr>
        <p:spPr>
          <a:xfrm>
            <a:off x="8603" y="3631784"/>
            <a:ext cx="2155840" cy="630942"/>
          </a:xfrm>
          <a:prstGeom prst="rect">
            <a:avLst/>
          </a:prstGeom>
          <a:solidFill>
            <a:schemeClr val="bg1"/>
          </a:solidFill>
        </p:spPr>
        <p:txBody>
          <a:bodyPr wrap="square">
            <a:spAutoFit/>
          </a:bodyPr>
          <a:lstStyle/>
          <a:p>
            <a:pPr>
              <a:lnSpc>
                <a:spcPts val="1400"/>
              </a:lnSpc>
              <a:defRPr/>
            </a:pPr>
            <a:r>
              <a:rPr lang="en-GB" sz="1400" b="1" dirty="0">
                <a:solidFill>
                  <a:schemeClr val="tx1"/>
                </a:solidFill>
                <a:effectLst/>
                <a:latin typeface="Calibri" pitchFamily="34" charset="0"/>
              </a:rPr>
              <a:t>Upwelling of carbonatitic melts and metasomatism in the asthenosphere</a:t>
            </a:r>
          </a:p>
        </p:txBody>
      </p:sp>
      <p:sp>
        <p:nvSpPr>
          <p:cNvPr id="10" name="CasellaDiTesto 9"/>
          <p:cNvSpPr txBox="1"/>
          <p:nvPr/>
        </p:nvSpPr>
        <p:spPr>
          <a:xfrm>
            <a:off x="3771900" y="4342624"/>
            <a:ext cx="2005013" cy="1169551"/>
          </a:xfrm>
          <a:prstGeom prst="rect">
            <a:avLst/>
          </a:prstGeom>
          <a:noFill/>
        </p:spPr>
        <p:txBody>
          <a:bodyPr wrap="square">
            <a:spAutoFit/>
          </a:bodyPr>
          <a:lstStyle/>
          <a:p>
            <a:pPr>
              <a:defRPr/>
            </a:pPr>
            <a:r>
              <a:rPr lang="en-GB" sz="1400" b="1" u="sng" dirty="0">
                <a:solidFill>
                  <a:schemeClr val="tx1"/>
                </a:solidFill>
                <a:effectLst/>
                <a:latin typeface="Calibri" pitchFamily="34" charset="0"/>
              </a:rPr>
              <a:t>Third assumption</a:t>
            </a:r>
            <a:r>
              <a:rPr lang="en-GB" sz="1400" b="1" dirty="0">
                <a:solidFill>
                  <a:schemeClr val="tx1"/>
                </a:solidFill>
                <a:effectLst/>
                <a:latin typeface="Calibri" pitchFamily="34" charset="0"/>
              </a:rPr>
              <a:t>:</a:t>
            </a:r>
          </a:p>
          <a:p>
            <a:pPr>
              <a:defRPr/>
            </a:pPr>
            <a:r>
              <a:rPr lang="en-GB" sz="1400" b="1" dirty="0">
                <a:solidFill>
                  <a:schemeClr val="tx1"/>
                </a:solidFill>
                <a:effectLst/>
                <a:latin typeface="Calibri" pitchFamily="34" charset="0"/>
              </a:rPr>
              <a:t>Collision assembling Gondwana </a:t>
            </a:r>
            <a:r>
              <a:rPr lang="en-GB" sz="1300" b="1" dirty="0">
                <a:solidFill>
                  <a:schemeClr val="tx1"/>
                </a:solidFill>
                <a:effectLst/>
                <a:latin typeface="Calibri" pitchFamily="34" charset="0"/>
              </a:rPr>
              <a:t>(870-550 Ma)</a:t>
            </a:r>
            <a:r>
              <a:rPr lang="en-GB" sz="1400" b="1" dirty="0">
                <a:solidFill>
                  <a:schemeClr val="tx1"/>
                </a:solidFill>
                <a:effectLst/>
                <a:latin typeface="Calibri" pitchFamily="34" charset="0"/>
              </a:rPr>
              <a:t>.  Lithospheric thickening</a:t>
            </a:r>
          </a:p>
          <a:p>
            <a:pPr>
              <a:defRPr/>
            </a:pPr>
            <a:r>
              <a:rPr lang="en-GB" sz="1400" b="1" dirty="0">
                <a:solidFill>
                  <a:schemeClr val="tx1"/>
                </a:solidFill>
                <a:effectLst/>
                <a:latin typeface="Calibri" pitchFamily="34" charset="0"/>
              </a:rPr>
              <a:t>and geotherm cooling</a:t>
            </a:r>
          </a:p>
        </p:txBody>
      </p:sp>
      <p:sp>
        <p:nvSpPr>
          <p:cNvPr id="11" name="Freccia a destra 10"/>
          <p:cNvSpPr/>
          <p:nvPr/>
        </p:nvSpPr>
        <p:spPr bwMode="auto">
          <a:xfrm rot="5400000">
            <a:off x="5202059" y="4920725"/>
            <a:ext cx="1152000" cy="72000"/>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Figura a mano libera 12"/>
          <p:cNvSpPr/>
          <p:nvPr/>
        </p:nvSpPr>
        <p:spPr bwMode="auto">
          <a:xfrm>
            <a:off x="3712369" y="1716881"/>
            <a:ext cx="1418431" cy="2426495"/>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Lst>
            <a:ahLst/>
            <a:cxnLst>
              <a:cxn ang="0">
                <a:pos x="connsiteX0" y="connsiteY0"/>
              </a:cxn>
              <a:cxn ang="0">
                <a:pos x="connsiteX1" y="connsiteY1"/>
              </a:cxn>
              <a:cxn ang="0">
                <a:pos x="connsiteX2" y="connsiteY2"/>
              </a:cxn>
              <a:cxn ang="0">
                <a:pos x="connsiteX3" y="connsiteY3"/>
              </a:cxn>
            </a:cxnLst>
            <a:rect l="l" t="t" r="r" b="b"/>
            <a:pathLst>
              <a:path w="1421606" h="2426495">
                <a:moveTo>
                  <a:pt x="1421606" y="2426495"/>
                </a:moveTo>
                <a:cubicBezTo>
                  <a:pt x="1377949" y="1594645"/>
                  <a:pt x="1294942" y="417494"/>
                  <a:pt x="1269206" y="359570"/>
                </a:cubicBezTo>
                <a:cubicBezTo>
                  <a:pt x="1265635" y="332186"/>
                  <a:pt x="1190228" y="298053"/>
                  <a:pt x="1221581" y="311944"/>
                </a:cubicBezTo>
                <a:cubicBezTo>
                  <a:pt x="1010047" y="252016"/>
                  <a:pt x="200025" y="55563"/>
                  <a:pt x="0" y="0"/>
                </a:cubicBezTo>
              </a:path>
            </a:pathLst>
          </a:cu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Figura a mano libera 14"/>
          <p:cNvSpPr/>
          <p:nvPr/>
        </p:nvSpPr>
        <p:spPr bwMode="auto">
          <a:xfrm>
            <a:off x="4546598" y="2793824"/>
            <a:ext cx="575251" cy="1291858"/>
          </a:xfrm>
          <a:custGeom>
            <a:avLst/>
            <a:gdLst>
              <a:gd name="connsiteX0" fmla="*/ 576071 w 605812"/>
              <a:gd name="connsiteY0" fmla="*/ 1341559 h 1345197"/>
              <a:gd name="connsiteX1" fmla="*/ 1396 w 605812"/>
              <a:gd name="connsiteY1" fmla="*/ 55684 h 1345197"/>
              <a:gd name="connsiteX2" fmla="*/ 417321 w 605812"/>
              <a:gd name="connsiteY2" fmla="*/ 252534 h 1345197"/>
              <a:gd name="connsiteX3" fmla="*/ 512571 w 605812"/>
              <a:gd name="connsiteY3" fmla="*/ 436684 h 1345197"/>
              <a:gd name="connsiteX4" fmla="*/ 576071 w 605812"/>
              <a:gd name="connsiteY4" fmla="*/ 1341559 h 1345197"/>
              <a:gd name="connsiteX0" fmla="*/ 578711 w 608452"/>
              <a:gd name="connsiteY0" fmla="*/ 1286569 h 1290207"/>
              <a:gd name="connsiteX1" fmla="*/ 4036 w 608452"/>
              <a:gd name="connsiteY1" fmla="*/ 694 h 1290207"/>
              <a:gd name="connsiteX2" fmla="*/ 419961 w 608452"/>
              <a:gd name="connsiteY2" fmla="*/ 197544 h 1290207"/>
              <a:gd name="connsiteX3" fmla="*/ 515211 w 608452"/>
              <a:gd name="connsiteY3" fmla="*/ 381694 h 1290207"/>
              <a:gd name="connsiteX4" fmla="*/ 578711 w 608452"/>
              <a:gd name="connsiteY4" fmla="*/ 1286569 h 1290207"/>
              <a:gd name="connsiteX0" fmla="*/ 576072 w 605813"/>
              <a:gd name="connsiteY0" fmla="*/ 1339783 h 1343412"/>
              <a:gd name="connsiteX1" fmla="*/ 1397 w 605813"/>
              <a:gd name="connsiteY1" fmla="*/ 53908 h 1343412"/>
              <a:gd name="connsiteX2" fmla="*/ 417322 w 605813"/>
              <a:gd name="connsiteY2" fmla="*/ 260283 h 1343412"/>
              <a:gd name="connsiteX3" fmla="*/ 512572 w 605813"/>
              <a:gd name="connsiteY3" fmla="*/ 434908 h 1343412"/>
              <a:gd name="connsiteX4" fmla="*/ 576072 w 605813"/>
              <a:gd name="connsiteY4" fmla="*/ 1339783 h 1343412"/>
              <a:gd name="connsiteX0" fmla="*/ 577536 w 607277"/>
              <a:gd name="connsiteY0" fmla="*/ 1286198 h 1289827"/>
              <a:gd name="connsiteX1" fmla="*/ 2861 w 607277"/>
              <a:gd name="connsiteY1" fmla="*/ 323 h 1289827"/>
              <a:gd name="connsiteX2" fmla="*/ 418786 w 607277"/>
              <a:gd name="connsiteY2" fmla="*/ 206698 h 1289827"/>
              <a:gd name="connsiteX3" fmla="*/ 514036 w 607277"/>
              <a:gd name="connsiteY3" fmla="*/ 381323 h 1289827"/>
              <a:gd name="connsiteX4" fmla="*/ 577536 w 607277"/>
              <a:gd name="connsiteY4" fmla="*/ 1286198 h 1289827"/>
              <a:gd name="connsiteX0" fmla="*/ 577191 w 577727"/>
              <a:gd name="connsiteY0" fmla="*/ 1286203 h 1292529"/>
              <a:gd name="connsiteX1" fmla="*/ 2516 w 577727"/>
              <a:gd name="connsiteY1" fmla="*/ 328 h 1292529"/>
              <a:gd name="connsiteX2" fmla="*/ 418441 w 577727"/>
              <a:gd name="connsiteY2" fmla="*/ 206703 h 1292529"/>
              <a:gd name="connsiteX3" fmla="*/ 513691 w 577727"/>
              <a:gd name="connsiteY3" fmla="*/ 381328 h 1292529"/>
              <a:gd name="connsiteX4" fmla="*/ 577191 w 577727"/>
              <a:gd name="connsiteY4" fmla="*/ 1286203 h 1292529"/>
              <a:gd name="connsiteX0" fmla="*/ 574678 w 575214"/>
              <a:gd name="connsiteY0" fmla="*/ 1286051 h 1292377"/>
              <a:gd name="connsiteX1" fmla="*/ 3 w 575214"/>
              <a:gd name="connsiteY1" fmla="*/ 176 h 1292377"/>
              <a:gd name="connsiteX2" fmla="*/ 415928 w 575214"/>
              <a:gd name="connsiteY2" fmla="*/ 206551 h 1292377"/>
              <a:gd name="connsiteX3" fmla="*/ 511178 w 575214"/>
              <a:gd name="connsiteY3" fmla="*/ 381176 h 1292377"/>
              <a:gd name="connsiteX4" fmla="*/ 574678 w 575214"/>
              <a:gd name="connsiteY4" fmla="*/ 1286051 h 1292377"/>
              <a:gd name="connsiteX0" fmla="*/ 574678 w 575251"/>
              <a:gd name="connsiteY0" fmla="*/ 1286051 h 1291858"/>
              <a:gd name="connsiteX1" fmla="*/ 3 w 575251"/>
              <a:gd name="connsiteY1" fmla="*/ 176 h 1291858"/>
              <a:gd name="connsiteX2" fmla="*/ 415928 w 575251"/>
              <a:gd name="connsiteY2" fmla="*/ 206551 h 1291858"/>
              <a:gd name="connsiteX3" fmla="*/ 511178 w 575251"/>
              <a:gd name="connsiteY3" fmla="*/ 381176 h 1291858"/>
              <a:gd name="connsiteX4" fmla="*/ 574678 w 575251"/>
              <a:gd name="connsiteY4" fmla="*/ 1286051 h 1291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251" h="1291858">
                <a:moveTo>
                  <a:pt x="574678" y="1286051"/>
                </a:moveTo>
                <a:cubicBezTo>
                  <a:pt x="568857" y="1200326"/>
                  <a:pt x="1061" y="-16757"/>
                  <a:pt x="3" y="176"/>
                </a:cubicBezTo>
                <a:cubicBezTo>
                  <a:pt x="-1055" y="17109"/>
                  <a:pt x="330732" y="143051"/>
                  <a:pt x="415928" y="206551"/>
                </a:cubicBezTo>
                <a:cubicBezTo>
                  <a:pt x="501124" y="270051"/>
                  <a:pt x="481545" y="280634"/>
                  <a:pt x="511178" y="381176"/>
                </a:cubicBezTo>
                <a:cubicBezTo>
                  <a:pt x="540811" y="481718"/>
                  <a:pt x="580499" y="1371776"/>
                  <a:pt x="574678" y="1286051"/>
                </a:cubicBez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CasellaDiTesto 17"/>
          <p:cNvSpPr txBox="1"/>
          <p:nvPr/>
        </p:nvSpPr>
        <p:spPr>
          <a:xfrm>
            <a:off x="3721420" y="3384812"/>
            <a:ext cx="2115977" cy="812979"/>
          </a:xfrm>
          <a:prstGeom prst="rect">
            <a:avLst/>
          </a:prstGeom>
          <a:noFill/>
        </p:spPr>
        <p:txBody>
          <a:bodyPr wrap="square">
            <a:spAutoFit/>
          </a:bodyPr>
          <a:lstStyle/>
          <a:p>
            <a:pPr algn="ctr">
              <a:lnSpc>
                <a:spcPts val="1400"/>
              </a:lnSpc>
              <a:defRPr/>
            </a:pPr>
            <a:r>
              <a:rPr lang="en-GB" sz="1400" b="1" dirty="0">
                <a:solidFill>
                  <a:schemeClr val="tx1"/>
                </a:solidFill>
                <a:effectLst/>
                <a:latin typeface="Calibri" pitchFamily="34" charset="0"/>
              </a:rPr>
              <a:t>Reduction of the stability field of the mantle metasomatized by carbonate melts</a:t>
            </a:r>
          </a:p>
        </p:txBody>
      </p:sp>
      <p:sp>
        <p:nvSpPr>
          <p:cNvPr id="17" name="Figura a mano libera 16"/>
          <p:cNvSpPr/>
          <p:nvPr/>
        </p:nvSpPr>
        <p:spPr bwMode="auto">
          <a:xfrm>
            <a:off x="4013780" y="1800193"/>
            <a:ext cx="1063045" cy="1406557"/>
          </a:xfrm>
          <a:custGeom>
            <a:avLst/>
            <a:gdLst>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3458 w 1116483"/>
              <a:gd name="connsiteY6" fmla="*/ 12146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3458 w 1116483"/>
              <a:gd name="connsiteY6" fmla="*/ 12146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3458 w 1116483"/>
              <a:gd name="connsiteY6" fmla="*/ 12146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49808 w 1116483"/>
              <a:gd name="connsiteY6" fmla="*/ 1227390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9208 w 1116483"/>
              <a:gd name="connsiteY0" fmla="*/ 1840 h 1408365"/>
              <a:gd name="connsiteX1" fmla="*/ 125883 w 1116483"/>
              <a:gd name="connsiteY1" fmla="*/ 160590 h 1408365"/>
              <a:gd name="connsiteX2" fmla="*/ 395758 w 1116483"/>
              <a:gd name="connsiteY2" fmla="*/ 617790 h 1408365"/>
              <a:gd name="connsiteX3" fmla="*/ 586258 w 1116483"/>
              <a:gd name="connsiteY3" fmla="*/ 1001965 h 1408365"/>
              <a:gd name="connsiteX4" fmla="*/ 586258 w 1116483"/>
              <a:gd name="connsiteY4" fmla="*/ 1001965 h 1408365"/>
              <a:gd name="connsiteX5" fmla="*/ 878358 w 1116483"/>
              <a:gd name="connsiteY5" fmla="*/ 1125790 h 1408365"/>
              <a:gd name="connsiteX6" fmla="*/ 1052983 w 1116483"/>
              <a:gd name="connsiteY6" fmla="*/ 1236915 h 1408365"/>
              <a:gd name="connsiteX7" fmla="*/ 1116483 w 1116483"/>
              <a:gd name="connsiteY7" fmla="*/ 1408365 h 1408365"/>
              <a:gd name="connsiteX8" fmla="*/ 1116483 w 1116483"/>
              <a:gd name="connsiteY8" fmla="*/ 1408365 h 1408365"/>
              <a:gd name="connsiteX9" fmla="*/ 1037108 w 1116483"/>
              <a:gd name="connsiteY9" fmla="*/ 335215 h 1408365"/>
              <a:gd name="connsiteX10" fmla="*/ 983133 w 1116483"/>
              <a:gd name="connsiteY10" fmla="*/ 246315 h 1408365"/>
              <a:gd name="connsiteX11" fmla="*/ 59208 w 1116483"/>
              <a:gd name="connsiteY11" fmla="*/ 1840 h 1408365"/>
              <a:gd name="connsiteX0" fmla="*/ 5770 w 1063045"/>
              <a:gd name="connsiteY0" fmla="*/ 32 h 1406557"/>
              <a:gd name="connsiteX1" fmla="*/ 72445 w 1063045"/>
              <a:gd name="connsiteY1" fmla="*/ 158782 h 1406557"/>
              <a:gd name="connsiteX2" fmla="*/ 342320 w 1063045"/>
              <a:gd name="connsiteY2" fmla="*/ 615982 h 1406557"/>
              <a:gd name="connsiteX3" fmla="*/ 532820 w 1063045"/>
              <a:gd name="connsiteY3" fmla="*/ 1000157 h 1406557"/>
              <a:gd name="connsiteX4" fmla="*/ 532820 w 1063045"/>
              <a:gd name="connsiteY4" fmla="*/ 1000157 h 1406557"/>
              <a:gd name="connsiteX5" fmla="*/ 824920 w 1063045"/>
              <a:gd name="connsiteY5" fmla="*/ 1123982 h 1406557"/>
              <a:gd name="connsiteX6" fmla="*/ 999545 w 1063045"/>
              <a:gd name="connsiteY6" fmla="*/ 1235107 h 1406557"/>
              <a:gd name="connsiteX7" fmla="*/ 1063045 w 1063045"/>
              <a:gd name="connsiteY7" fmla="*/ 1406557 h 1406557"/>
              <a:gd name="connsiteX8" fmla="*/ 1063045 w 1063045"/>
              <a:gd name="connsiteY8" fmla="*/ 1406557 h 1406557"/>
              <a:gd name="connsiteX9" fmla="*/ 983670 w 1063045"/>
              <a:gd name="connsiteY9" fmla="*/ 333407 h 1406557"/>
              <a:gd name="connsiteX10" fmla="*/ 929695 w 1063045"/>
              <a:gd name="connsiteY10" fmla="*/ 244507 h 1406557"/>
              <a:gd name="connsiteX11" fmla="*/ 5770 w 1063045"/>
              <a:gd name="connsiteY11" fmla="*/ 32 h 140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045" h="1406557">
                <a:moveTo>
                  <a:pt x="5770" y="32"/>
                </a:moveTo>
                <a:cubicBezTo>
                  <a:pt x="-13280" y="-1555"/>
                  <a:pt x="16353" y="56124"/>
                  <a:pt x="72445" y="158782"/>
                </a:cubicBezTo>
                <a:cubicBezTo>
                  <a:pt x="128537" y="261440"/>
                  <a:pt x="265591" y="475753"/>
                  <a:pt x="342320" y="615982"/>
                </a:cubicBezTo>
                <a:cubicBezTo>
                  <a:pt x="419049" y="756211"/>
                  <a:pt x="532820" y="1000157"/>
                  <a:pt x="532820" y="1000157"/>
                </a:cubicBezTo>
                <a:lnTo>
                  <a:pt x="532820" y="1000157"/>
                </a:lnTo>
                <a:cubicBezTo>
                  <a:pt x="581503" y="1020795"/>
                  <a:pt x="747133" y="1084824"/>
                  <a:pt x="824920" y="1123982"/>
                </a:cubicBezTo>
                <a:cubicBezTo>
                  <a:pt x="902707" y="1163140"/>
                  <a:pt x="959858" y="1188011"/>
                  <a:pt x="999545" y="1235107"/>
                </a:cubicBezTo>
                <a:cubicBezTo>
                  <a:pt x="1039232" y="1282203"/>
                  <a:pt x="1052462" y="1377982"/>
                  <a:pt x="1063045" y="1406557"/>
                </a:cubicBezTo>
                <a:lnTo>
                  <a:pt x="1063045" y="1406557"/>
                </a:lnTo>
                <a:cubicBezTo>
                  <a:pt x="1049816" y="1227699"/>
                  <a:pt x="1005895" y="527082"/>
                  <a:pt x="983670" y="333407"/>
                </a:cubicBezTo>
                <a:cubicBezTo>
                  <a:pt x="961445" y="231807"/>
                  <a:pt x="906412" y="242390"/>
                  <a:pt x="929695" y="244507"/>
                </a:cubicBezTo>
                <a:cubicBezTo>
                  <a:pt x="952978" y="246624"/>
                  <a:pt x="24820" y="1619"/>
                  <a:pt x="5770" y="32"/>
                </a:cubicBezTo>
                <a:close/>
              </a:path>
            </a:pathLst>
          </a:cu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CasellaDiTesto 18"/>
          <p:cNvSpPr txBox="1"/>
          <p:nvPr/>
        </p:nvSpPr>
        <p:spPr>
          <a:xfrm>
            <a:off x="4256362" y="1825542"/>
            <a:ext cx="1605160" cy="1169551"/>
          </a:xfrm>
          <a:prstGeom prst="rect">
            <a:avLst/>
          </a:prstGeom>
          <a:noFill/>
        </p:spPr>
        <p:txBody>
          <a:bodyPr wrap="square">
            <a:spAutoFit/>
          </a:bodyPr>
          <a:lstStyle/>
          <a:p>
            <a:pPr algn="r">
              <a:defRPr/>
            </a:pPr>
            <a:r>
              <a:rPr lang="en-GB" sz="1400" b="1" dirty="0">
                <a:solidFill>
                  <a:schemeClr val="tx1"/>
                </a:solidFill>
                <a:effectLst/>
                <a:latin typeface="Calibri" pitchFamily="34" charset="0"/>
              </a:rPr>
              <a:t>Mantle formerly metasomatized by carbonate melts, but now subsolidus</a:t>
            </a:r>
          </a:p>
        </p:txBody>
      </p:sp>
      <p:sp>
        <p:nvSpPr>
          <p:cNvPr id="21" name="CasellaDiTesto 20"/>
          <p:cNvSpPr txBox="1"/>
          <p:nvPr/>
        </p:nvSpPr>
        <p:spPr>
          <a:xfrm>
            <a:off x="2375355" y="1025054"/>
            <a:ext cx="1092537" cy="369332"/>
          </a:xfrm>
          <a:prstGeom prst="rect">
            <a:avLst/>
          </a:prstGeom>
          <a:noFill/>
        </p:spPr>
        <p:txBody>
          <a:bodyPr wrap="square">
            <a:spAutoFit/>
          </a:bodyPr>
          <a:lstStyle/>
          <a:p>
            <a:pPr algn="r">
              <a:defRPr/>
            </a:pPr>
            <a:r>
              <a:rPr lang="en-GB" b="1" dirty="0">
                <a:solidFill>
                  <a:srgbClr val="0066FF"/>
                </a:solidFill>
                <a:effectLst/>
                <a:latin typeface="Calibri" pitchFamily="34" charset="0"/>
              </a:rPr>
              <a:t>~100 km</a:t>
            </a:r>
          </a:p>
        </p:txBody>
      </p:sp>
      <p:sp>
        <p:nvSpPr>
          <p:cNvPr id="22" name="CasellaDiTesto 21"/>
          <p:cNvSpPr txBox="1"/>
          <p:nvPr/>
        </p:nvSpPr>
        <p:spPr>
          <a:xfrm>
            <a:off x="4788404" y="1025054"/>
            <a:ext cx="1092537" cy="369332"/>
          </a:xfrm>
          <a:prstGeom prst="rect">
            <a:avLst/>
          </a:prstGeom>
          <a:noFill/>
        </p:spPr>
        <p:txBody>
          <a:bodyPr wrap="square">
            <a:spAutoFit/>
          </a:bodyPr>
          <a:lstStyle/>
          <a:p>
            <a:pPr algn="r">
              <a:defRPr/>
            </a:pPr>
            <a:r>
              <a:rPr lang="en-GB" b="1" dirty="0">
                <a:solidFill>
                  <a:srgbClr val="0066FF"/>
                </a:solidFill>
                <a:effectLst/>
                <a:latin typeface="Calibri" pitchFamily="34" charset="0"/>
              </a:rPr>
              <a:t>~200 km</a:t>
            </a:r>
          </a:p>
        </p:txBody>
      </p:sp>
      <p:sp>
        <p:nvSpPr>
          <p:cNvPr id="24" name="CasellaDiTesto 23"/>
          <p:cNvSpPr txBox="1"/>
          <p:nvPr/>
        </p:nvSpPr>
        <p:spPr>
          <a:xfrm>
            <a:off x="6139543" y="2985850"/>
            <a:ext cx="2086179" cy="1169551"/>
          </a:xfrm>
          <a:prstGeom prst="rect">
            <a:avLst/>
          </a:prstGeom>
          <a:solidFill>
            <a:srgbClr val="FFFFFF">
              <a:alpha val="60000"/>
            </a:srgbClr>
          </a:solidFill>
        </p:spPr>
        <p:txBody>
          <a:bodyPr wrap="square">
            <a:spAutoFit/>
          </a:bodyPr>
          <a:lstStyle/>
          <a:p>
            <a:pPr>
              <a:defRPr/>
            </a:pPr>
            <a:r>
              <a:rPr lang="en-GB" sz="1400" b="1" u="sng" dirty="0">
                <a:solidFill>
                  <a:schemeClr val="tx1"/>
                </a:solidFill>
                <a:effectLst/>
                <a:latin typeface="Calibri" pitchFamily="34" charset="0"/>
              </a:rPr>
              <a:t>Fourth assumption</a:t>
            </a:r>
            <a:r>
              <a:rPr lang="en-GB" sz="1400" b="1" dirty="0">
                <a:solidFill>
                  <a:schemeClr val="tx1"/>
                </a:solidFill>
                <a:effectLst/>
                <a:latin typeface="Calibri" pitchFamily="34" charset="0"/>
              </a:rPr>
              <a:t>:</a:t>
            </a:r>
          </a:p>
          <a:p>
            <a:pPr>
              <a:defRPr/>
            </a:pPr>
            <a:r>
              <a:rPr lang="en-GB" sz="1400" b="1" dirty="0">
                <a:solidFill>
                  <a:schemeClr val="tx1"/>
                </a:solidFill>
                <a:effectLst/>
                <a:latin typeface="Calibri" pitchFamily="34" charset="0"/>
              </a:rPr>
              <a:t>Decompression related to Pangea break-up @ ~105 Ma. Increase of the geotherm.</a:t>
            </a:r>
          </a:p>
        </p:txBody>
      </p:sp>
      <p:sp>
        <p:nvSpPr>
          <p:cNvPr id="20" name="Figura a mano libera 19"/>
          <p:cNvSpPr/>
          <p:nvPr/>
        </p:nvSpPr>
        <p:spPr bwMode="auto">
          <a:xfrm>
            <a:off x="1750218" y="2089152"/>
            <a:ext cx="1154906" cy="2068512"/>
          </a:xfrm>
          <a:custGeom>
            <a:avLst/>
            <a:gdLst>
              <a:gd name="connsiteX0" fmla="*/ 0 w 1319212"/>
              <a:gd name="connsiteY0" fmla="*/ 0 h 2362200"/>
              <a:gd name="connsiteX1" fmla="*/ 485775 w 1319212"/>
              <a:gd name="connsiteY1" fmla="*/ 895350 h 2362200"/>
              <a:gd name="connsiteX2" fmla="*/ 957262 w 1319212"/>
              <a:gd name="connsiteY2" fmla="*/ 1881187 h 2362200"/>
              <a:gd name="connsiteX3" fmla="*/ 1143000 w 1319212"/>
              <a:gd name="connsiteY3" fmla="*/ 2362200 h 2362200"/>
              <a:gd name="connsiteX4" fmla="*/ 1143000 w 1319212"/>
              <a:gd name="connsiteY4" fmla="*/ 2362200 h 2362200"/>
              <a:gd name="connsiteX5" fmla="*/ 1319212 w 1319212"/>
              <a:gd name="connsiteY5" fmla="*/ 2362200 h 2362200"/>
              <a:gd name="connsiteX6" fmla="*/ 1319212 w 1319212"/>
              <a:gd name="connsiteY6" fmla="*/ 2362200 h 2362200"/>
              <a:gd name="connsiteX7" fmla="*/ 1171575 w 1319212"/>
              <a:gd name="connsiteY7" fmla="*/ 1233487 h 2362200"/>
              <a:gd name="connsiteX8" fmla="*/ 1066800 w 1319212"/>
              <a:gd name="connsiteY8" fmla="*/ 447675 h 2362200"/>
              <a:gd name="connsiteX9" fmla="*/ 1047750 w 1319212"/>
              <a:gd name="connsiteY9" fmla="*/ 309562 h 2362200"/>
              <a:gd name="connsiteX10" fmla="*/ 1000125 w 1319212"/>
              <a:gd name="connsiteY10" fmla="*/ 247650 h 2362200"/>
              <a:gd name="connsiteX11" fmla="*/ 776287 w 1319212"/>
              <a:gd name="connsiteY11" fmla="*/ 180975 h 2362200"/>
              <a:gd name="connsiteX12" fmla="*/ 176212 w 1319212"/>
              <a:gd name="connsiteY12" fmla="*/ 38100 h 2362200"/>
              <a:gd name="connsiteX13" fmla="*/ 0 w 1319212"/>
              <a:gd name="connsiteY13" fmla="*/ 0 h 2362200"/>
              <a:gd name="connsiteX0" fmla="*/ 0 w 1154906"/>
              <a:gd name="connsiteY0" fmla="*/ 271462 h 2324100"/>
              <a:gd name="connsiteX1" fmla="*/ 321469 w 1154906"/>
              <a:gd name="connsiteY1" fmla="*/ 857250 h 2324100"/>
              <a:gd name="connsiteX2" fmla="*/ 792956 w 1154906"/>
              <a:gd name="connsiteY2" fmla="*/ 1843087 h 2324100"/>
              <a:gd name="connsiteX3" fmla="*/ 978694 w 1154906"/>
              <a:gd name="connsiteY3" fmla="*/ 2324100 h 2324100"/>
              <a:gd name="connsiteX4" fmla="*/ 978694 w 1154906"/>
              <a:gd name="connsiteY4" fmla="*/ 2324100 h 2324100"/>
              <a:gd name="connsiteX5" fmla="*/ 1154906 w 1154906"/>
              <a:gd name="connsiteY5" fmla="*/ 2324100 h 2324100"/>
              <a:gd name="connsiteX6" fmla="*/ 1154906 w 1154906"/>
              <a:gd name="connsiteY6" fmla="*/ 2324100 h 2324100"/>
              <a:gd name="connsiteX7" fmla="*/ 1007269 w 1154906"/>
              <a:gd name="connsiteY7" fmla="*/ 1195387 h 2324100"/>
              <a:gd name="connsiteX8" fmla="*/ 902494 w 1154906"/>
              <a:gd name="connsiteY8" fmla="*/ 409575 h 2324100"/>
              <a:gd name="connsiteX9" fmla="*/ 883444 w 1154906"/>
              <a:gd name="connsiteY9" fmla="*/ 271462 h 2324100"/>
              <a:gd name="connsiteX10" fmla="*/ 835819 w 1154906"/>
              <a:gd name="connsiteY10" fmla="*/ 209550 h 2324100"/>
              <a:gd name="connsiteX11" fmla="*/ 611981 w 1154906"/>
              <a:gd name="connsiteY11" fmla="*/ 142875 h 2324100"/>
              <a:gd name="connsiteX12" fmla="*/ 11906 w 1154906"/>
              <a:gd name="connsiteY12" fmla="*/ 0 h 2324100"/>
              <a:gd name="connsiteX13" fmla="*/ 0 w 1154906"/>
              <a:gd name="connsiteY13" fmla="*/ 271462 h 2324100"/>
              <a:gd name="connsiteX0" fmla="*/ 48419 w 1203325"/>
              <a:gd name="connsiteY0" fmla="*/ 138906 h 2191544"/>
              <a:gd name="connsiteX1" fmla="*/ 369888 w 1203325"/>
              <a:gd name="connsiteY1" fmla="*/ 724694 h 2191544"/>
              <a:gd name="connsiteX2" fmla="*/ 841375 w 1203325"/>
              <a:gd name="connsiteY2" fmla="*/ 1710531 h 2191544"/>
              <a:gd name="connsiteX3" fmla="*/ 1027113 w 1203325"/>
              <a:gd name="connsiteY3" fmla="*/ 2191544 h 2191544"/>
              <a:gd name="connsiteX4" fmla="*/ 1027113 w 1203325"/>
              <a:gd name="connsiteY4" fmla="*/ 2191544 h 2191544"/>
              <a:gd name="connsiteX5" fmla="*/ 1203325 w 1203325"/>
              <a:gd name="connsiteY5" fmla="*/ 2191544 h 2191544"/>
              <a:gd name="connsiteX6" fmla="*/ 1203325 w 1203325"/>
              <a:gd name="connsiteY6" fmla="*/ 2191544 h 2191544"/>
              <a:gd name="connsiteX7" fmla="*/ 1055688 w 1203325"/>
              <a:gd name="connsiteY7" fmla="*/ 1062831 h 2191544"/>
              <a:gd name="connsiteX8" fmla="*/ 950913 w 1203325"/>
              <a:gd name="connsiteY8" fmla="*/ 277019 h 2191544"/>
              <a:gd name="connsiteX9" fmla="*/ 931863 w 1203325"/>
              <a:gd name="connsiteY9" fmla="*/ 138906 h 2191544"/>
              <a:gd name="connsiteX10" fmla="*/ 884238 w 1203325"/>
              <a:gd name="connsiteY10" fmla="*/ 76994 h 2191544"/>
              <a:gd name="connsiteX11" fmla="*/ 660400 w 1203325"/>
              <a:gd name="connsiteY11" fmla="*/ 10319 h 2191544"/>
              <a:gd name="connsiteX12" fmla="*/ 48419 w 1203325"/>
              <a:gd name="connsiteY12" fmla="*/ 138906 h 2191544"/>
              <a:gd name="connsiteX0" fmla="*/ 85725 w 1240631"/>
              <a:gd name="connsiteY0" fmla="*/ 107950 h 2160588"/>
              <a:gd name="connsiteX1" fmla="*/ 407194 w 1240631"/>
              <a:gd name="connsiteY1" fmla="*/ 693738 h 2160588"/>
              <a:gd name="connsiteX2" fmla="*/ 878681 w 1240631"/>
              <a:gd name="connsiteY2" fmla="*/ 1679575 h 2160588"/>
              <a:gd name="connsiteX3" fmla="*/ 1064419 w 1240631"/>
              <a:gd name="connsiteY3" fmla="*/ 2160588 h 2160588"/>
              <a:gd name="connsiteX4" fmla="*/ 1064419 w 1240631"/>
              <a:gd name="connsiteY4" fmla="*/ 2160588 h 2160588"/>
              <a:gd name="connsiteX5" fmla="*/ 1240631 w 1240631"/>
              <a:gd name="connsiteY5" fmla="*/ 2160588 h 2160588"/>
              <a:gd name="connsiteX6" fmla="*/ 1240631 w 1240631"/>
              <a:gd name="connsiteY6" fmla="*/ 2160588 h 2160588"/>
              <a:gd name="connsiteX7" fmla="*/ 1092994 w 1240631"/>
              <a:gd name="connsiteY7" fmla="*/ 1031875 h 2160588"/>
              <a:gd name="connsiteX8" fmla="*/ 988219 w 1240631"/>
              <a:gd name="connsiteY8" fmla="*/ 246063 h 2160588"/>
              <a:gd name="connsiteX9" fmla="*/ 969169 w 1240631"/>
              <a:gd name="connsiteY9" fmla="*/ 107950 h 2160588"/>
              <a:gd name="connsiteX10" fmla="*/ 921544 w 1240631"/>
              <a:gd name="connsiteY10" fmla="*/ 46038 h 2160588"/>
              <a:gd name="connsiteX11" fmla="*/ 85725 w 1240631"/>
              <a:gd name="connsiteY11" fmla="*/ 107950 h 2160588"/>
              <a:gd name="connsiteX0" fmla="*/ 93662 w 1248568"/>
              <a:gd name="connsiteY0" fmla="*/ 97631 h 2150269"/>
              <a:gd name="connsiteX1" fmla="*/ 415131 w 1248568"/>
              <a:gd name="connsiteY1" fmla="*/ 683419 h 2150269"/>
              <a:gd name="connsiteX2" fmla="*/ 886618 w 1248568"/>
              <a:gd name="connsiteY2" fmla="*/ 1669256 h 2150269"/>
              <a:gd name="connsiteX3" fmla="*/ 1072356 w 1248568"/>
              <a:gd name="connsiteY3" fmla="*/ 2150269 h 2150269"/>
              <a:gd name="connsiteX4" fmla="*/ 1072356 w 1248568"/>
              <a:gd name="connsiteY4" fmla="*/ 2150269 h 2150269"/>
              <a:gd name="connsiteX5" fmla="*/ 1248568 w 1248568"/>
              <a:gd name="connsiteY5" fmla="*/ 2150269 h 2150269"/>
              <a:gd name="connsiteX6" fmla="*/ 1248568 w 1248568"/>
              <a:gd name="connsiteY6" fmla="*/ 2150269 h 2150269"/>
              <a:gd name="connsiteX7" fmla="*/ 1100931 w 1248568"/>
              <a:gd name="connsiteY7" fmla="*/ 1021556 h 2150269"/>
              <a:gd name="connsiteX8" fmla="*/ 996156 w 1248568"/>
              <a:gd name="connsiteY8" fmla="*/ 235744 h 2150269"/>
              <a:gd name="connsiteX9" fmla="*/ 977106 w 1248568"/>
              <a:gd name="connsiteY9" fmla="*/ 97631 h 2150269"/>
              <a:gd name="connsiteX10" fmla="*/ 93662 w 1248568"/>
              <a:gd name="connsiteY10" fmla="*/ 97631 h 2150269"/>
              <a:gd name="connsiteX0" fmla="*/ 93662 w 1248568"/>
              <a:gd name="connsiteY0" fmla="*/ 97631 h 2150269"/>
              <a:gd name="connsiteX1" fmla="*/ 415131 w 1248568"/>
              <a:gd name="connsiteY1" fmla="*/ 683419 h 2150269"/>
              <a:gd name="connsiteX2" fmla="*/ 886618 w 1248568"/>
              <a:gd name="connsiteY2" fmla="*/ 1669256 h 2150269"/>
              <a:gd name="connsiteX3" fmla="*/ 1072356 w 1248568"/>
              <a:gd name="connsiteY3" fmla="*/ 2150269 h 2150269"/>
              <a:gd name="connsiteX4" fmla="*/ 1072356 w 1248568"/>
              <a:gd name="connsiteY4" fmla="*/ 2150269 h 2150269"/>
              <a:gd name="connsiteX5" fmla="*/ 1248568 w 1248568"/>
              <a:gd name="connsiteY5" fmla="*/ 2150269 h 2150269"/>
              <a:gd name="connsiteX6" fmla="*/ 1248568 w 1248568"/>
              <a:gd name="connsiteY6" fmla="*/ 2150269 h 2150269"/>
              <a:gd name="connsiteX7" fmla="*/ 1100931 w 1248568"/>
              <a:gd name="connsiteY7" fmla="*/ 1021556 h 2150269"/>
              <a:gd name="connsiteX8" fmla="*/ 996156 w 1248568"/>
              <a:gd name="connsiteY8" fmla="*/ 235744 h 2150269"/>
              <a:gd name="connsiteX9" fmla="*/ 977106 w 1248568"/>
              <a:gd name="connsiteY9" fmla="*/ 97631 h 2150269"/>
              <a:gd name="connsiteX10" fmla="*/ 93662 w 1248568"/>
              <a:gd name="connsiteY10" fmla="*/ 97631 h 2150269"/>
              <a:gd name="connsiteX0" fmla="*/ 0 w 1154906"/>
              <a:gd name="connsiteY0" fmla="*/ 97631 h 2150269"/>
              <a:gd name="connsiteX1" fmla="*/ 321469 w 1154906"/>
              <a:gd name="connsiteY1" fmla="*/ 683419 h 2150269"/>
              <a:gd name="connsiteX2" fmla="*/ 792956 w 1154906"/>
              <a:gd name="connsiteY2" fmla="*/ 1669256 h 2150269"/>
              <a:gd name="connsiteX3" fmla="*/ 978694 w 1154906"/>
              <a:gd name="connsiteY3" fmla="*/ 2150269 h 2150269"/>
              <a:gd name="connsiteX4" fmla="*/ 978694 w 1154906"/>
              <a:gd name="connsiteY4" fmla="*/ 2150269 h 2150269"/>
              <a:gd name="connsiteX5" fmla="*/ 1154906 w 1154906"/>
              <a:gd name="connsiteY5" fmla="*/ 2150269 h 2150269"/>
              <a:gd name="connsiteX6" fmla="*/ 1154906 w 1154906"/>
              <a:gd name="connsiteY6" fmla="*/ 2150269 h 2150269"/>
              <a:gd name="connsiteX7" fmla="*/ 1007269 w 1154906"/>
              <a:gd name="connsiteY7" fmla="*/ 1021556 h 2150269"/>
              <a:gd name="connsiteX8" fmla="*/ 902494 w 1154906"/>
              <a:gd name="connsiteY8" fmla="*/ 235744 h 2150269"/>
              <a:gd name="connsiteX9" fmla="*/ 883444 w 1154906"/>
              <a:gd name="connsiteY9" fmla="*/ 97631 h 2150269"/>
              <a:gd name="connsiteX10" fmla="*/ 0 w 1154906"/>
              <a:gd name="connsiteY10" fmla="*/ 97631 h 2150269"/>
              <a:gd name="connsiteX0" fmla="*/ 0 w 1154906"/>
              <a:gd name="connsiteY0" fmla="*/ 15874 h 2068512"/>
              <a:gd name="connsiteX1" fmla="*/ 321469 w 1154906"/>
              <a:gd name="connsiteY1" fmla="*/ 601662 h 2068512"/>
              <a:gd name="connsiteX2" fmla="*/ 792956 w 1154906"/>
              <a:gd name="connsiteY2" fmla="*/ 1587499 h 2068512"/>
              <a:gd name="connsiteX3" fmla="*/ 978694 w 1154906"/>
              <a:gd name="connsiteY3" fmla="*/ 2068512 h 2068512"/>
              <a:gd name="connsiteX4" fmla="*/ 978694 w 1154906"/>
              <a:gd name="connsiteY4" fmla="*/ 2068512 h 2068512"/>
              <a:gd name="connsiteX5" fmla="*/ 1154906 w 1154906"/>
              <a:gd name="connsiteY5" fmla="*/ 2068512 h 2068512"/>
              <a:gd name="connsiteX6" fmla="*/ 1154906 w 1154906"/>
              <a:gd name="connsiteY6" fmla="*/ 2068512 h 2068512"/>
              <a:gd name="connsiteX7" fmla="*/ 1007269 w 1154906"/>
              <a:gd name="connsiteY7" fmla="*/ 939799 h 2068512"/>
              <a:gd name="connsiteX8" fmla="*/ 902494 w 1154906"/>
              <a:gd name="connsiteY8" fmla="*/ 153987 h 2068512"/>
              <a:gd name="connsiteX9" fmla="*/ 883444 w 1154906"/>
              <a:gd name="connsiteY9" fmla="*/ 15874 h 2068512"/>
              <a:gd name="connsiteX10" fmla="*/ 0 w 1154906"/>
              <a:gd name="connsiteY10" fmla="*/ 15874 h 206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6" h="2068512">
                <a:moveTo>
                  <a:pt x="0" y="15874"/>
                </a:moveTo>
                <a:cubicBezTo>
                  <a:pt x="39688" y="82548"/>
                  <a:pt x="189310" y="339725"/>
                  <a:pt x="321469" y="601662"/>
                </a:cubicBezTo>
                <a:cubicBezTo>
                  <a:pt x="453628" y="863599"/>
                  <a:pt x="683418" y="1343024"/>
                  <a:pt x="792956" y="1587499"/>
                </a:cubicBezTo>
                <a:cubicBezTo>
                  <a:pt x="902494" y="1831974"/>
                  <a:pt x="978694" y="2068512"/>
                  <a:pt x="978694" y="2068512"/>
                </a:cubicBezTo>
                <a:lnTo>
                  <a:pt x="978694" y="2068512"/>
                </a:lnTo>
                <a:lnTo>
                  <a:pt x="1154906" y="2068512"/>
                </a:lnTo>
                <a:lnTo>
                  <a:pt x="1154906" y="2068512"/>
                </a:lnTo>
                <a:cubicBezTo>
                  <a:pt x="1130300" y="1880393"/>
                  <a:pt x="1049338" y="1258886"/>
                  <a:pt x="1007269" y="939799"/>
                </a:cubicBezTo>
                <a:cubicBezTo>
                  <a:pt x="965200" y="620712"/>
                  <a:pt x="923131" y="307974"/>
                  <a:pt x="902494" y="153987"/>
                </a:cubicBezTo>
                <a:cubicBezTo>
                  <a:pt x="881857" y="0"/>
                  <a:pt x="888604" y="7937"/>
                  <a:pt x="883444" y="15874"/>
                </a:cubicBezTo>
                <a:lnTo>
                  <a:pt x="0" y="15874"/>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 name="Freccia a destra 1"/>
          <p:cNvSpPr/>
          <p:nvPr/>
        </p:nvSpPr>
        <p:spPr bwMode="auto">
          <a:xfrm rot="16200000">
            <a:off x="2225675" y="2640823"/>
            <a:ext cx="371475" cy="180975"/>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542364" y="5535567"/>
            <a:ext cx="3267160" cy="954107"/>
          </a:xfrm>
          <a:prstGeom prst="rect">
            <a:avLst/>
          </a:prstGeom>
          <a:solidFill>
            <a:schemeClr val="bg1"/>
          </a:solidFill>
        </p:spPr>
        <p:txBody>
          <a:bodyPr wrap="square">
            <a:spAutoFit/>
          </a:bodyPr>
          <a:lstStyle/>
          <a:p>
            <a:pPr algn="ctr">
              <a:defRPr/>
            </a:pPr>
            <a:r>
              <a:rPr lang="en-GB" sz="1400" b="1" dirty="0">
                <a:solidFill>
                  <a:schemeClr val="tx1"/>
                </a:solidFill>
                <a:effectLst/>
                <a:latin typeface="Calibri" pitchFamily="34" charset="0"/>
              </a:rPr>
              <a:t>In the first and second step the lowermost lithosphere is “asthenosphere-like” because of the presence of carbonate melts softening it.</a:t>
            </a:r>
          </a:p>
        </p:txBody>
      </p:sp>
      <p:sp>
        <p:nvSpPr>
          <p:cNvPr id="25" name="Rettangolo 24"/>
          <p:cNvSpPr/>
          <p:nvPr/>
        </p:nvSpPr>
        <p:spPr bwMode="auto">
          <a:xfrm>
            <a:off x="1402555" y="4945856"/>
            <a:ext cx="1897858" cy="228602"/>
          </a:xfrm>
          <a:prstGeom prst="rect">
            <a:avLst/>
          </a:prstGeom>
          <a:solidFill>
            <a:srgbClr val="7030A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27"/>
          <p:cNvSpPr/>
          <p:nvPr/>
        </p:nvSpPr>
        <p:spPr bwMode="auto">
          <a:xfrm>
            <a:off x="3832464" y="5512175"/>
            <a:ext cx="1901586" cy="235800"/>
          </a:xfrm>
          <a:prstGeom prst="rect">
            <a:avLst/>
          </a:prstGeom>
          <a:solidFill>
            <a:srgbClr val="7030A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Freccia a destra 11"/>
          <p:cNvSpPr/>
          <p:nvPr/>
        </p:nvSpPr>
        <p:spPr bwMode="auto">
          <a:xfrm rot="5400000">
            <a:off x="3207844" y="4920725"/>
            <a:ext cx="1152000" cy="72000"/>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CasellaDiTesto 28"/>
          <p:cNvSpPr txBox="1"/>
          <p:nvPr/>
        </p:nvSpPr>
        <p:spPr>
          <a:xfrm>
            <a:off x="8603" y="3184447"/>
            <a:ext cx="1846036" cy="451406"/>
          </a:xfrm>
          <a:prstGeom prst="rect">
            <a:avLst/>
          </a:prstGeom>
          <a:solidFill>
            <a:schemeClr val="bg1"/>
          </a:solidFill>
        </p:spPr>
        <p:txBody>
          <a:bodyPr wrap="square">
            <a:spAutoFit/>
          </a:bodyPr>
          <a:lstStyle/>
          <a:p>
            <a:pPr>
              <a:lnSpc>
                <a:spcPts val="1400"/>
              </a:lnSpc>
              <a:defRPr/>
            </a:pPr>
            <a:r>
              <a:rPr lang="en-GB" sz="1400" b="1" u="sng" dirty="0">
                <a:solidFill>
                  <a:schemeClr val="tx1"/>
                </a:solidFill>
                <a:effectLst/>
                <a:latin typeface="Calibri" pitchFamily="34" charset="0"/>
              </a:rPr>
              <a:t>Second assumption</a:t>
            </a:r>
            <a:r>
              <a:rPr lang="en-GB" sz="1400" b="1" dirty="0">
                <a:solidFill>
                  <a:schemeClr val="tx1"/>
                </a:solidFill>
                <a:effectLst/>
                <a:latin typeface="Calibri" pitchFamily="34" charset="0"/>
              </a:rPr>
              <a:t>:</a:t>
            </a:r>
          </a:p>
          <a:p>
            <a:pPr>
              <a:lnSpc>
                <a:spcPts val="1400"/>
              </a:lnSpc>
              <a:defRPr/>
            </a:pPr>
            <a:r>
              <a:rPr lang="en-GB" sz="1400" b="1" dirty="0">
                <a:solidFill>
                  <a:schemeClr val="tx1"/>
                </a:solidFill>
                <a:effectLst/>
                <a:latin typeface="Calibri" pitchFamily="34" charset="0"/>
              </a:rPr>
              <a:t>Carbonated peridotite</a:t>
            </a:r>
          </a:p>
        </p:txBody>
      </p:sp>
      <p:sp>
        <p:nvSpPr>
          <p:cNvPr id="23" name="Figura a mano libera 22"/>
          <p:cNvSpPr/>
          <p:nvPr/>
        </p:nvSpPr>
        <p:spPr bwMode="auto">
          <a:xfrm>
            <a:off x="1593849" y="1797050"/>
            <a:ext cx="1031875" cy="304800"/>
          </a:xfrm>
          <a:custGeom>
            <a:avLst/>
            <a:gdLst>
              <a:gd name="connsiteX0" fmla="*/ 0 w 1036906"/>
              <a:gd name="connsiteY0" fmla="*/ 0 h 304800"/>
              <a:gd name="connsiteX1" fmla="*/ 161925 w 1036906"/>
              <a:gd name="connsiteY1" fmla="*/ 304800 h 304800"/>
              <a:gd name="connsiteX2" fmla="*/ 161925 w 1036906"/>
              <a:gd name="connsiteY2" fmla="*/ 304800 h 304800"/>
              <a:gd name="connsiteX3" fmla="*/ 1031875 w 1036906"/>
              <a:gd name="connsiteY3" fmla="*/ 304800 h 304800"/>
              <a:gd name="connsiteX4" fmla="*/ 1031875 w 1036906"/>
              <a:gd name="connsiteY4" fmla="*/ 304800 h 304800"/>
              <a:gd name="connsiteX5" fmla="*/ 1009650 w 1036906"/>
              <a:gd name="connsiteY5" fmla="*/ 263525 h 304800"/>
              <a:gd name="connsiteX6" fmla="*/ 752475 w 1036906"/>
              <a:gd name="connsiteY6" fmla="*/ 174625 h 304800"/>
              <a:gd name="connsiteX7" fmla="*/ 139700 w 1036906"/>
              <a:gd name="connsiteY7" fmla="*/ 38100 h 304800"/>
              <a:gd name="connsiteX8" fmla="*/ 0 w 1036906"/>
              <a:gd name="connsiteY8" fmla="*/ 0 h 304800"/>
              <a:gd name="connsiteX0" fmla="*/ 0 w 1035501"/>
              <a:gd name="connsiteY0" fmla="*/ 0 h 304800"/>
              <a:gd name="connsiteX1" fmla="*/ 161925 w 1035501"/>
              <a:gd name="connsiteY1" fmla="*/ 304800 h 304800"/>
              <a:gd name="connsiteX2" fmla="*/ 161925 w 1035501"/>
              <a:gd name="connsiteY2" fmla="*/ 304800 h 304800"/>
              <a:gd name="connsiteX3" fmla="*/ 1031875 w 1035501"/>
              <a:gd name="connsiteY3" fmla="*/ 304800 h 304800"/>
              <a:gd name="connsiteX4" fmla="*/ 1031875 w 1035501"/>
              <a:gd name="connsiteY4" fmla="*/ 304800 h 304800"/>
              <a:gd name="connsiteX5" fmla="*/ 1007269 w 1035501"/>
              <a:gd name="connsiteY5" fmla="*/ 254000 h 304800"/>
              <a:gd name="connsiteX6" fmla="*/ 752475 w 1035501"/>
              <a:gd name="connsiteY6" fmla="*/ 174625 h 304800"/>
              <a:gd name="connsiteX7" fmla="*/ 139700 w 1035501"/>
              <a:gd name="connsiteY7" fmla="*/ 38100 h 304800"/>
              <a:gd name="connsiteX8" fmla="*/ 0 w 1035501"/>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39700 w 1031875"/>
              <a:gd name="connsiteY7" fmla="*/ 38100 h 304800"/>
              <a:gd name="connsiteX8" fmla="*/ 0 w 1031875"/>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27794 w 1031875"/>
              <a:gd name="connsiteY7" fmla="*/ 28575 h 304800"/>
              <a:gd name="connsiteX8" fmla="*/ 0 w 1031875"/>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875" h="304800">
                <a:moveTo>
                  <a:pt x="0" y="0"/>
                </a:moveTo>
                <a:lnTo>
                  <a:pt x="161925" y="304800"/>
                </a:lnTo>
                <a:lnTo>
                  <a:pt x="161925" y="304800"/>
                </a:lnTo>
                <a:lnTo>
                  <a:pt x="1031875" y="304800"/>
                </a:lnTo>
                <a:lnTo>
                  <a:pt x="1031875" y="304800"/>
                </a:lnTo>
                <a:cubicBezTo>
                  <a:pt x="1027774" y="296333"/>
                  <a:pt x="1037168" y="268552"/>
                  <a:pt x="1007269" y="254000"/>
                </a:cubicBezTo>
                <a:cubicBezTo>
                  <a:pt x="977370" y="239448"/>
                  <a:pt x="897467" y="212196"/>
                  <a:pt x="752475" y="174625"/>
                </a:cubicBezTo>
                <a:cubicBezTo>
                  <a:pt x="607483" y="137054"/>
                  <a:pt x="253736" y="57150"/>
                  <a:pt x="127794" y="28575"/>
                </a:cubicBezTo>
                <a:cubicBezTo>
                  <a:pt x="1852" y="0"/>
                  <a:pt x="5291" y="6350"/>
                  <a:pt x="0" y="0"/>
                </a:cubicBez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Figura a mano libera 2"/>
          <p:cNvSpPr/>
          <p:nvPr/>
        </p:nvSpPr>
        <p:spPr bwMode="auto">
          <a:xfrm>
            <a:off x="1576541" y="1365250"/>
            <a:ext cx="1160309" cy="2800350"/>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309" h="2800350">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42292" y="2262717"/>
                  <a:pt x="1001559" y="2400300"/>
                </a:cubicBezTo>
                <a:cubicBezTo>
                  <a:pt x="1060826" y="2537883"/>
                  <a:pt x="1110567" y="2669116"/>
                  <a:pt x="1160309" y="28003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30" name="Connettore 1 29"/>
          <p:cNvCxnSpPr/>
          <p:nvPr/>
        </p:nvCxnSpPr>
        <p:spPr bwMode="auto">
          <a:xfrm flipH="1" flipV="1">
            <a:off x="2510951" y="1084202"/>
            <a:ext cx="394175" cy="3073462"/>
          </a:xfrm>
          <a:prstGeom prst="line">
            <a:avLst/>
          </a:prstGeom>
          <a:noFill/>
          <a:ln w="1270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33" name="CasellaDiTesto 32"/>
          <p:cNvSpPr txBox="1"/>
          <p:nvPr/>
        </p:nvSpPr>
        <p:spPr>
          <a:xfrm>
            <a:off x="2071885" y="662765"/>
            <a:ext cx="912310" cy="287899"/>
          </a:xfrm>
          <a:prstGeom prst="rect">
            <a:avLst/>
          </a:prstGeom>
          <a:noFill/>
        </p:spPr>
        <p:txBody>
          <a:bodyPr wrap="square">
            <a:spAutoFit/>
          </a:bodyPr>
          <a:lstStyle/>
          <a:p>
            <a:pPr algn="ctr">
              <a:lnSpc>
                <a:spcPts val="1400"/>
              </a:lnSpc>
              <a:defRPr/>
            </a:pPr>
            <a:r>
              <a:rPr lang="en-GB" b="1" dirty="0">
                <a:solidFill>
                  <a:srgbClr val="FF6600"/>
                </a:solidFill>
                <a:latin typeface="Calibri" pitchFamily="34" charset="0"/>
              </a:rPr>
              <a:t>1300 °C</a:t>
            </a:r>
          </a:p>
        </p:txBody>
      </p:sp>
      <p:sp>
        <p:nvSpPr>
          <p:cNvPr id="36" name="CasellaDiTesto 35"/>
          <p:cNvSpPr txBox="1"/>
          <p:nvPr/>
        </p:nvSpPr>
        <p:spPr>
          <a:xfrm>
            <a:off x="8603" y="4184630"/>
            <a:ext cx="2155840" cy="274370"/>
          </a:xfrm>
          <a:prstGeom prst="rect">
            <a:avLst/>
          </a:prstGeom>
          <a:solidFill>
            <a:schemeClr val="bg1"/>
          </a:solidFill>
        </p:spPr>
        <p:txBody>
          <a:bodyPr wrap="square">
            <a:spAutoFit/>
          </a:bodyPr>
          <a:lstStyle/>
          <a:p>
            <a:pPr>
              <a:lnSpc>
                <a:spcPts val="1400"/>
              </a:lnSpc>
              <a:defRPr/>
            </a:pPr>
            <a:r>
              <a:rPr lang="en-GB" sz="1400" b="1" dirty="0">
                <a:solidFill>
                  <a:schemeClr val="tx1"/>
                </a:solidFill>
                <a:effectLst/>
                <a:latin typeface="Calibri" pitchFamily="34" charset="0"/>
              </a:rPr>
              <a:t>and the lower lithosphere.</a:t>
            </a:r>
          </a:p>
        </p:txBody>
      </p:sp>
      <p:cxnSp>
        <p:nvCxnSpPr>
          <p:cNvPr id="37" name="Connettore 1 36"/>
          <p:cNvCxnSpPr/>
          <p:nvPr/>
        </p:nvCxnSpPr>
        <p:spPr bwMode="auto">
          <a:xfrm flipV="1">
            <a:off x="3811905" y="2438400"/>
            <a:ext cx="540000" cy="0"/>
          </a:xfrm>
          <a:prstGeom prst="line">
            <a:avLst/>
          </a:prstGeom>
          <a:noFill/>
          <a:ln w="19050" cap="flat" cmpd="sng" algn="ctr">
            <a:solidFill>
              <a:srgbClr val="FF0000"/>
            </a:solidFill>
            <a:prstDash val="solid"/>
            <a:round/>
            <a:headEnd type="arrow" w="med" len="med"/>
            <a:tailEnd type="arrow" w="med" len="med"/>
          </a:ln>
          <a:effectLst>
            <a:outerShdw blurRad="50800" dist="38100" dir="2700000" algn="tl" rotWithShape="0">
              <a:prstClr val="black">
                <a:alpha val="40000"/>
              </a:prstClr>
            </a:outerShdw>
          </a:effectLst>
        </p:spPr>
      </p:cxnSp>
      <p:cxnSp>
        <p:nvCxnSpPr>
          <p:cNvPr id="41" name="Connettore 1 40"/>
          <p:cNvCxnSpPr/>
          <p:nvPr/>
        </p:nvCxnSpPr>
        <p:spPr bwMode="auto">
          <a:xfrm flipV="1">
            <a:off x="1968228" y="2438400"/>
            <a:ext cx="720000" cy="0"/>
          </a:xfrm>
          <a:prstGeom prst="line">
            <a:avLst/>
          </a:prstGeom>
          <a:noFill/>
          <a:ln w="19050" cap="flat" cmpd="sng" algn="ctr">
            <a:solidFill>
              <a:schemeClr val="tx1"/>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42" name="Figura a mano libera 41"/>
          <p:cNvSpPr/>
          <p:nvPr/>
        </p:nvSpPr>
        <p:spPr bwMode="auto">
          <a:xfrm>
            <a:off x="1602858" y="1798304"/>
            <a:ext cx="1031875" cy="304800"/>
          </a:xfrm>
          <a:custGeom>
            <a:avLst/>
            <a:gdLst>
              <a:gd name="connsiteX0" fmla="*/ 0 w 1036906"/>
              <a:gd name="connsiteY0" fmla="*/ 0 h 304800"/>
              <a:gd name="connsiteX1" fmla="*/ 161925 w 1036906"/>
              <a:gd name="connsiteY1" fmla="*/ 304800 h 304800"/>
              <a:gd name="connsiteX2" fmla="*/ 161925 w 1036906"/>
              <a:gd name="connsiteY2" fmla="*/ 304800 h 304800"/>
              <a:gd name="connsiteX3" fmla="*/ 1031875 w 1036906"/>
              <a:gd name="connsiteY3" fmla="*/ 304800 h 304800"/>
              <a:gd name="connsiteX4" fmla="*/ 1031875 w 1036906"/>
              <a:gd name="connsiteY4" fmla="*/ 304800 h 304800"/>
              <a:gd name="connsiteX5" fmla="*/ 1009650 w 1036906"/>
              <a:gd name="connsiteY5" fmla="*/ 263525 h 304800"/>
              <a:gd name="connsiteX6" fmla="*/ 752475 w 1036906"/>
              <a:gd name="connsiteY6" fmla="*/ 174625 h 304800"/>
              <a:gd name="connsiteX7" fmla="*/ 139700 w 1036906"/>
              <a:gd name="connsiteY7" fmla="*/ 38100 h 304800"/>
              <a:gd name="connsiteX8" fmla="*/ 0 w 1036906"/>
              <a:gd name="connsiteY8" fmla="*/ 0 h 304800"/>
              <a:gd name="connsiteX0" fmla="*/ 0 w 1035501"/>
              <a:gd name="connsiteY0" fmla="*/ 0 h 304800"/>
              <a:gd name="connsiteX1" fmla="*/ 161925 w 1035501"/>
              <a:gd name="connsiteY1" fmla="*/ 304800 h 304800"/>
              <a:gd name="connsiteX2" fmla="*/ 161925 w 1035501"/>
              <a:gd name="connsiteY2" fmla="*/ 304800 h 304800"/>
              <a:gd name="connsiteX3" fmla="*/ 1031875 w 1035501"/>
              <a:gd name="connsiteY3" fmla="*/ 304800 h 304800"/>
              <a:gd name="connsiteX4" fmla="*/ 1031875 w 1035501"/>
              <a:gd name="connsiteY4" fmla="*/ 304800 h 304800"/>
              <a:gd name="connsiteX5" fmla="*/ 1007269 w 1035501"/>
              <a:gd name="connsiteY5" fmla="*/ 254000 h 304800"/>
              <a:gd name="connsiteX6" fmla="*/ 752475 w 1035501"/>
              <a:gd name="connsiteY6" fmla="*/ 174625 h 304800"/>
              <a:gd name="connsiteX7" fmla="*/ 139700 w 1035501"/>
              <a:gd name="connsiteY7" fmla="*/ 38100 h 304800"/>
              <a:gd name="connsiteX8" fmla="*/ 0 w 1035501"/>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39700 w 1031875"/>
              <a:gd name="connsiteY7" fmla="*/ 38100 h 304800"/>
              <a:gd name="connsiteX8" fmla="*/ 0 w 1031875"/>
              <a:gd name="connsiteY8" fmla="*/ 0 h 304800"/>
              <a:gd name="connsiteX0" fmla="*/ 0 w 1031875"/>
              <a:gd name="connsiteY0" fmla="*/ 0 h 304800"/>
              <a:gd name="connsiteX1" fmla="*/ 161925 w 1031875"/>
              <a:gd name="connsiteY1" fmla="*/ 304800 h 304800"/>
              <a:gd name="connsiteX2" fmla="*/ 161925 w 1031875"/>
              <a:gd name="connsiteY2" fmla="*/ 304800 h 304800"/>
              <a:gd name="connsiteX3" fmla="*/ 1031875 w 1031875"/>
              <a:gd name="connsiteY3" fmla="*/ 304800 h 304800"/>
              <a:gd name="connsiteX4" fmla="*/ 1031875 w 1031875"/>
              <a:gd name="connsiteY4" fmla="*/ 304800 h 304800"/>
              <a:gd name="connsiteX5" fmla="*/ 1007269 w 1031875"/>
              <a:gd name="connsiteY5" fmla="*/ 254000 h 304800"/>
              <a:gd name="connsiteX6" fmla="*/ 752475 w 1031875"/>
              <a:gd name="connsiteY6" fmla="*/ 174625 h 304800"/>
              <a:gd name="connsiteX7" fmla="*/ 127794 w 1031875"/>
              <a:gd name="connsiteY7" fmla="*/ 28575 h 304800"/>
              <a:gd name="connsiteX8" fmla="*/ 0 w 1031875"/>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875" h="304800">
                <a:moveTo>
                  <a:pt x="0" y="0"/>
                </a:moveTo>
                <a:lnTo>
                  <a:pt x="161925" y="304800"/>
                </a:lnTo>
                <a:lnTo>
                  <a:pt x="161925" y="304800"/>
                </a:lnTo>
                <a:lnTo>
                  <a:pt x="1031875" y="304800"/>
                </a:lnTo>
                <a:lnTo>
                  <a:pt x="1031875" y="304800"/>
                </a:lnTo>
                <a:cubicBezTo>
                  <a:pt x="1027774" y="296333"/>
                  <a:pt x="1037168" y="268552"/>
                  <a:pt x="1007269" y="254000"/>
                </a:cubicBezTo>
                <a:cubicBezTo>
                  <a:pt x="977370" y="239448"/>
                  <a:pt x="897467" y="212196"/>
                  <a:pt x="752475" y="174625"/>
                </a:cubicBezTo>
                <a:cubicBezTo>
                  <a:pt x="607483" y="137054"/>
                  <a:pt x="253736" y="57150"/>
                  <a:pt x="127794" y="28575"/>
                </a:cubicBezTo>
                <a:cubicBezTo>
                  <a:pt x="1852" y="0"/>
                  <a:pt x="5291" y="6350"/>
                  <a:pt x="0" y="0"/>
                </a:cubicBezTo>
                <a:close/>
              </a:path>
            </a:pathLst>
          </a:cu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Rettangolo 13"/>
          <p:cNvSpPr/>
          <p:nvPr/>
        </p:nvSpPr>
        <p:spPr bwMode="auto">
          <a:xfrm>
            <a:off x="1300163" y="1057275"/>
            <a:ext cx="2128837" cy="1040606"/>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34" name="Gruppo 33"/>
          <p:cNvGrpSpPr/>
          <p:nvPr/>
        </p:nvGrpSpPr>
        <p:grpSpPr>
          <a:xfrm>
            <a:off x="0" y="1073777"/>
            <a:ext cx="1857375" cy="630942"/>
            <a:chOff x="0" y="1073777"/>
            <a:chExt cx="1857375" cy="630942"/>
          </a:xfrm>
        </p:grpSpPr>
        <p:sp>
          <p:nvSpPr>
            <p:cNvPr id="32" name="Figura a mano libera 31"/>
            <p:cNvSpPr/>
            <p:nvPr/>
          </p:nvSpPr>
          <p:spPr bwMode="auto">
            <a:xfrm>
              <a:off x="0" y="1090610"/>
              <a:ext cx="1857375" cy="604838"/>
            </a:xfrm>
            <a:custGeom>
              <a:avLst/>
              <a:gdLst>
                <a:gd name="connsiteX0" fmla="*/ 0 w 1857375"/>
                <a:gd name="connsiteY0" fmla="*/ 595313 h 604838"/>
                <a:gd name="connsiteX1" fmla="*/ 1428750 w 1857375"/>
                <a:gd name="connsiteY1" fmla="*/ 604838 h 604838"/>
                <a:gd name="connsiteX2" fmla="*/ 1857375 w 1857375"/>
                <a:gd name="connsiteY2" fmla="*/ 247650 h 604838"/>
                <a:gd name="connsiteX3" fmla="*/ 1809750 w 1857375"/>
                <a:gd name="connsiteY3" fmla="*/ 47625 h 604838"/>
                <a:gd name="connsiteX4" fmla="*/ 1400175 w 1857375"/>
                <a:gd name="connsiteY4" fmla="*/ 9525 h 604838"/>
                <a:gd name="connsiteX5" fmla="*/ 4763 w 1857375"/>
                <a:gd name="connsiteY5" fmla="*/ 0 h 604838"/>
                <a:gd name="connsiteX6" fmla="*/ 0 w 1857375"/>
                <a:gd name="connsiteY6" fmla="*/ 595313 h 6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7375" h="604838">
                  <a:moveTo>
                    <a:pt x="0" y="595313"/>
                  </a:moveTo>
                  <a:lnTo>
                    <a:pt x="1428750" y="604838"/>
                  </a:lnTo>
                  <a:lnTo>
                    <a:pt x="1857375" y="247650"/>
                  </a:lnTo>
                  <a:lnTo>
                    <a:pt x="1809750" y="47625"/>
                  </a:lnTo>
                  <a:lnTo>
                    <a:pt x="1400175" y="9525"/>
                  </a:lnTo>
                  <a:lnTo>
                    <a:pt x="4763" y="0"/>
                  </a:lnTo>
                  <a:cubicBezTo>
                    <a:pt x="3175" y="198438"/>
                    <a:pt x="1588" y="396875"/>
                    <a:pt x="0" y="59531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8603" y="1073777"/>
              <a:ext cx="1795751" cy="630942"/>
            </a:xfrm>
            <a:prstGeom prst="rect">
              <a:avLst/>
            </a:prstGeom>
            <a:noFill/>
          </p:spPr>
          <p:txBody>
            <a:bodyPr wrap="square">
              <a:spAutoFit/>
            </a:bodyPr>
            <a:lstStyle/>
            <a:p>
              <a:pPr>
                <a:lnSpc>
                  <a:spcPts val="1400"/>
                </a:lnSpc>
                <a:defRPr/>
              </a:pPr>
              <a:r>
                <a:rPr lang="en-GB" sz="1400" b="1" u="sng" dirty="0">
                  <a:solidFill>
                    <a:schemeClr val="tx1"/>
                  </a:solidFill>
                  <a:effectLst/>
                  <a:latin typeface="Calibri" pitchFamily="34" charset="0"/>
                </a:rPr>
                <a:t>First assumptio</a:t>
              </a:r>
              <a:r>
                <a:rPr lang="en-GB" sz="1400" b="1" dirty="0">
                  <a:solidFill>
                    <a:schemeClr val="tx1"/>
                  </a:solidFill>
                  <a:effectLst/>
                  <a:latin typeface="Calibri" pitchFamily="34" charset="0"/>
                </a:rPr>
                <a:t>n:</a:t>
              </a:r>
            </a:p>
            <a:p>
              <a:pPr>
                <a:lnSpc>
                  <a:spcPts val="1400"/>
                </a:lnSpc>
                <a:defRPr/>
              </a:pPr>
              <a:r>
                <a:rPr lang="en-GB" sz="1400" b="1" dirty="0">
                  <a:solidFill>
                    <a:schemeClr val="tx1"/>
                  </a:solidFill>
                  <a:effectLst/>
                  <a:latin typeface="Calibri" pitchFamily="34" charset="0"/>
                </a:rPr>
                <a:t>Cambridge geotherm with </a:t>
              </a:r>
              <a:r>
                <a:rPr lang="en-GB" sz="1400" b="1" dirty="0" err="1">
                  <a:solidFill>
                    <a:schemeClr val="tx1"/>
                  </a:solidFill>
                  <a:effectLst/>
                  <a:latin typeface="Calibri" pitchFamily="34" charset="0"/>
                </a:rPr>
                <a:t>Tp</a:t>
              </a:r>
              <a:r>
                <a:rPr lang="en-GB" sz="1400" b="1" dirty="0">
                  <a:solidFill>
                    <a:schemeClr val="tx1"/>
                  </a:solidFill>
                  <a:effectLst/>
                  <a:latin typeface="Calibri" pitchFamily="34" charset="0"/>
                </a:rPr>
                <a:t> 1300 °C</a:t>
              </a:r>
            </a:p>
          </p:txBody>
        </p:sp>
      </p:grpSp>
      <p:sp>
        <p:nvSpPr>
          <p:cNvPr id="40" name="Figura a mano libera 39"/>
          <p:cNvSpPr/>
          <p:nvPr/>
        </p:nvSpPr>
        <p:spPr bwMode="auto">
          <a:xfrm>
            <a:off x="4550569" y="2807494"/>
            <a:ext cx="497681" cy="316706"/>
          </a:xfrm>
          <a:custGeom>
            <a:avLst/>
            <a:gdLst>
              <a:gd name="connsiteX0" fmla="*/ 0 w 497681"/>
              <a:gd name="connsiteY0" fmla="*/ 0 h 316706"/>
              <a:gd name="connsiteX1" fmla="*/ 154781 w 497681"/>
              <a:gd name="connsiteY1" fmla="*/ 316706 h 316706"/>
              <a:gd name="connsiteX2" fmla="*/ 154781 w 497681"/>
              <a:gd name="connsiteY2" fmla="*/ 316706 h 316706"/>
              <a:gd name="connsiteX3" fmla="*/ 497681 w 497681"/>
              <a:gd name="connsiteY3" fmla="*/ 311944 h 316706"/>
              <a:gd name="connsiteX4" fmla="*/ 497681 w 497681"/>
              <a:gd name="connsiteY4" fmla="*/ 311944 h 316706"/>
              <a:gd name="connsiteX5" fmla="*/ 471487 w 497681"/>
              <a:gd name="connsiteY5" fmla="*/ 257175 h 316706"/>
              <a:gd name="connsiteX6" fmla="*/ 433387 w 497681"/>
              <a:gd name="connsiteY6" fmla="*/ 214312 h 316706"/>
              <a:gd name="connsiteX7" fmla="*/ 278606 w 497681"/>
              <a:gd name="connsiteY7" fmla="*/ 119062 h 316706"/>
              <a:gd name="connsiteX8" fmla="*/ 0 w 497681"/>
              <a:gd name="connsiteY8" fmla="*/ 0 h 316706"/>
              <a:gd name="connsiteX0" fmla="*/ 0 w 497681"/>
              <a:gd name="connsiteY0" fmla="*/ 0 h 316706"/>
              <a:gd name="connsiteX1" fmla="*/ 154781 w 497681"/>
              <a:gd name="connsiteY1" fmla="*/ 316706 h 316706"/>
              <a:gd name="connsiteX2" fmla="*/ 154781 w 497681"/>
              <a:gd name="connsiteY2" fmla="*/ 316706 h 316706"/>
              <a:gd name="connsiteX3" fmla="*/ 497681 w 497681"/>
              <a:gd name="connsiteY3" fmla="*/ 311944 h 316706"/>
              <a:gd name="connsiteX4" fmla="*/ 497681 w 497681"/>
              <a:gd name="connsiteY4" fmla="*/ 311944 h 316706"/>
              <a:gd name="connsiteX5" fmla="*/ 471487 w 497681"/>
              <a:gd name="connsiteY5" fmla="*/ 257175 h 316706"/>
              <a:gd name="connsiteX6" fmla="*/ 426243 w 497681"/>
              <a:gd name="connsiteY6" fmla="*/ 202405 h 316706"/>
              <a:gd name="connsiteX7" fmla="*/ 278606 w 497681"/>
              <a:gd name="connsiteY7" fmla="*/ 119062 h 316706"/>
              <a:gd name="connsiteX8" fmla="*/ 0 w 497681"/>
              <a:gd name="connsiteY8" fmla="*/ 0 h 316706"/>
              <a:gd name="connsiteX0" fmla="*/ 0 w 497681"/>
              <a:gd name="connsiteY0" fmla="*/ 0 h 316706"/>
              <a:gd name="connsiteX1" fmla="*/ 154781 w 497681"/>
              <a:gd name="connsiteY1" fmla="*/ 316706 h 316706"/>
              <a:gd name="connsiteX2" fmla="*/ 154781 w 497681"/>
              <a:gd name="connsiteY2" fmla="*/ 316706 h 316706"/>
              <a:gd name="connsiteX3" fmla="*/ 497681 w 497681"/>
              <a:gd name="connsiteY3" fmla="*/ 311944 h 316706"/>
              <a:gd name="connsiteX4" fmla="*/ 497681 w 497681"/>
              <a:gd name="connsiteY4" fmla="*/ 311944 h 316706"/>
              <a:gd name="connsiteX5" fmla="*/ 473868 w 497681"/>
              <a:gd name="connsiteY5" fmla="*/ 252412 h 316706"/>
              <a:gd name="connsiteX6" fmla="*/ 426243 w 497681"/>
              <a:gd name="connsiteY6" fmla="*/ 202405 h 316706"/>
              <a:gd name="connsiteX7" fmla="*/ 278606 w 497681"/>
              <a:gd name="connsiteY7" fmla="*/ 119062 h 316706"/>
              <a:gd name="connsiteX8" fmla="*/ 0 w 497681"/>
              <a:gd name="connsiteY8"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681" h="316706">
                <a:moveTo>
                  <a:pt x="0" y="0"/>
                </a:moveTo>
                <a:lnTo>
                  <a:pt x="154781" y="316706"/>
                </a:lnTo>
                <a:lnTo>
                  <a:pt x="154781" y="316706"/>
                </a:lnTo>
                <a:lnTo>
                  <a:pt x="497681" y="311944"/>
                </a:lnTo>
                <a:lnTo>
                  <a:pt x="497681" y="311944"/>
                </a:lnTo>
                <a:cubicBezTo>
                  <a:pt x="493712" y="302022"/>
                  <a:pt x="485774" y="270669"/>
                  <a:pt x="473868" y="252412"/>
                </a:cubicBezTo>
                <a:cubicBezTo>
                  <a:pt x="461962" y="234155"/>
                  <a:pt x="458390" y="225424"/>
                  <a:pt x="426243" y="202405"/>
                </a:cubicBezTo>
                <a:cubicBezTo>
                  <a:pt x="394096" y="179386"/>
                  <a:pt x="349646" y="152796"/>
                  <a:pt x="278606" y="119062"/>
                </a:cubicBezTo>
                <a:cubicBezTo>
                  <a:pt x="207566" y="85328"/>
                  <a:pt x="103187" y="38893"/>
                  <a:pt x="0" y="0"/>
                </a:cubicBezTo>
                <a:close/>
              </a:path>
            </a:pathLst>
          </a:cu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Rettangolo 15"/>
          <p:cNvSpPr/>
          <p:nvPr/>
        </p:nvSpPr>
        <p:spPr bwMode="auto">
          <a:xfrm>
            <a:off x="3708560" y="1057274"/>
            <a:ext cx="2128837" cy="2059305"/>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5802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1000"/>
                                        <p:tgtEl>
                                          <p:spTgt spid="3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2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500"/>
                            </p:stCondLst>
                            <p:childTnLst>
                              <p:par>
                                <p:cTn id="42" presetID="22" presetClass="entr" presetSubtype="4" fill="hold" grpId="0" nodeType="afterEffect">
                                  <p:stCondLst>
                                    <p:cond delay="100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1000"/>
                                        <p:tgtEl>
                                          <p:spTgt spid="2"/>
                                        </p:tgtEl>
                                      </p:cBhvr>
                                    </p:animEffect>
                                  </p:childTnLst>
                                </p:cTn>
                              </p:par>
                            </p:childTnLst>
                          </p:cTn>
                        </p:par>
                        <p:par>
                          <p:cTn id="45" fill="hold">
                            <p:stCondLst>
                              <p:cond delay="2500"/>
                            </p:stCondLst>
                            <p:childTnLst>
                              <p:par>
                                <p:cTn id="46" presetID="22" presetClass="entr" presetSubtype="4"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1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par>
                          <p:cTn id="68" fill="hold">
                            <p:stCondLst>
                              <p:cond delay="500"/>
                            </p:stCondLst>
                            <p:childTnLst>
                              <p:par>
                                <p:cTn id="69" presetID="22" presetClass="entr" presetSubtype="1" fill="hold" grpId="0" nodeType="afterEffect">
                                  <p:stCondLst>
                                    <p:cond delay="3000"/>
                                  </p:stCondLst>
                                  <p:childTnLst>
                                    <p:set>
                                      <p:cBhvr>
                                        <p:cTn id="70" dur="1" fill="hold">
                                          <p:stCondLst>
                                            <p:cond delay="0"/>
                                          </p:stCondLst>
                                        </p:cTn>
                                        <p:tgtEl>
                                          <p:spTgt spid="11"/>
                                        </p:tgtEl>
                                        <p:attrNameLst>
                                          <p:attrName>style.visibility</p:attrName>
                                        </p:attrNameLst>
                                      </p:cBhvr>
                                      <p:to>
                                        <p:strVal val="visible"/>
                                      </p:to>
                                    </p:set>
                                    <p:animEffect transition="in" filter="wipe(up)">
                                      <p:cBhvr>
                                        <p:cTn id="71" dur="500"/>
                                        <p:tgtEl>
                                          <p:spTgt spid="11"/>
                                        </p:tgtEl>
                                      </p:cBhvr>
                                    </p:animEffect>
                                  </p:childTnLst>
                                </p:cTn>
                              </p:par>
                              <p:par>
                                <p:cTn id="72" presetID="22" presetClass="entr" presetSubtype="1" fill="hold" grpId="0" nodeType="withEffect">
                                  <p:stCondLst>
                                    <p:cond delay="3000"/>
                                  </p:stCondLst>
                                  <p:childTnLst>
                                    <p:set>
                                      <p:cBhvr>
                                        <p:cTn id="73" dur="1" fill="hold">
                                          <p:stCondLst>
                                            <p:cond delay="0"/>
                                          </p:stCondLst>
                                        </p:cTn>
                                        <p:tgtEl>
                                          <p:spTgt spid="12"/>
                                        </p:tgtEl>
                                        <p:attrNameLst>
                                          <p:attrName>style.visibility</p:attrName>
                                        </p:attrNameLst>
                                      </p:cBhvr>
                                      <p:to>
                                        <p:strVal val="visible"/>
                                      </p:to>
                                    </p:set>
                                    <p:animEffect transition="in" filter="wipe(up)">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up)">
                                      <p:cBhvr>
                                        <p:cTn id="79" dur="750"/>
                                        <p:tgtEl>
                                          <p:spTgt spid="14"/>
                                        </p:tgtEl>
                                      </p:cBhvr>
                                    </p:animEffect>
                                  </p:childTnLst>
                                </p:cTn>
                              </p:par>
                            </p:childTnLst>
                          </p:cTn>
                        </p:par>
                        <p:par>
                          <p:cTn id="80" fill="hold">
                            <p:stCondLst>
                              <p:cond delay="750"/>
                            </p:stCondLst>
                            <p:childTnLst>
                              <p:par>
                                <p:cTn id="81" presetID="10" presetClass="entr" presetSubtype="0"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1000"/>
                                        <p:tgtEl>
                                          <p:spTgt spid="16"/>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up)">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500"/>
                                        <p:tgtEl>
                                          <p:spTgt spid="19"/>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500"/>
                                        <p:tgtEl>
                                          <p:spTgt spid="17"/>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wipe(left)">
                                      <p:cBhvr>
                                        <p:cTn id="121" dur="1000"/>
                                        <p:tgtEl>
                                          <p:spTgt spid="3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right)">
                                      <p:cBhvr>
                                        <p:cTn id="126" dur="1000"/>
                                        <p:tgtEl>
                                          <p:spTgt spid="4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500"/>
                                        <p:tgtEl>
                                          <p:spTgt spid="26"/>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25"/>
                                        </p:tgtEl>
                                        <p:attrNameLst>
                                          <p:attrName>style.visibility</p:attrName>
                                        </p:attrNameLst>
                                      </p:cBhvr>
                                      <p:to>
                                        <p:strVal val="visible"/>
                                      </p:to>
                                    </p:set>
                                    <p:animEffect transition="in" filter="wipe(down)">
                                      <p:cBhvr>
                                        <p:cTn id="136" dur="1000"/>
                                        <p:tgtEl>
                                          <p:spTgt spid="25"/>
                                        </p:tgtEl>
                                      </p:cBhvr>
                                    </p:animEffect>
                                  </p:childTnLst>
                                </p:cTn>
                              </p:par>
                            </p:childTnLst>
                          </p:cTn>
                        </p:par>
                        <p:par>
                          <p:cTn id="137" fill="hold">
                            <p:stCondLst>
                              <p:cond delay="1000"/>
                            </p:stCondLst>
                            <p:childTnLst>
                              <p:par>
                                <p:cTn id="138" presetID="22" presetClass="entr" presetSubtype="4" fill="hold" grpId="0" nodeType="afterEffect">
                                  <p:stCondLst>
                                    <p:cond delay="500"/>
                                  </p:stCondLst>
                                  <p:childTnLst>
                                    <p:set>
                                      <p:cBhvr>
                                        <p:cTn id="139" dur="1" fill="hold">
                                          <p:stCondLst>
                                            <p:cond delay="0"/>
                                          </p:stCondLst>
                                        </p:cTn>
                                        <p:tgtEl>
                                          <p:spTgt spid="42"/>
                                        </p:tgtEl>
                                        <p:attrNameLst>
                                          <p:attrName>style.visibility</p:attrName>
                                        </p:attrNameLst>
                                      </p:cBhvr>
                                      <p:to>
                                        <p:strVal val="visible"/>
                                      </p:to>
                                    </p:set>
                                    <p:animEffect transition="in" filter="wipe(down)">
                                      <p:cBhvr>
                                        <p:cTn id="140" dur="1000"/>
                                        <p:tgtEl>
                                          <p:spTgt spid="42"/>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28"/>
                                        </p:tgtEl>
                                        <p:attrNameLst>
                                          <p:attrName>style.visibility</p:attrName>
                                        </p:attrNameLst>
                                      </p:cBhvr>
                                      <p:to>
                                        <p:strVal val="visible"/>
                                      </p:to>
                                    </p:set>
                                    <p:animEffect transition="in" filter="wipe(down)">
                                      <p:cBhvr>
                                        <p:cTn id="145" dur="1000"/>
                                        <p:tgtEl>
                                          <p:spTgt spid="28"/>
                                        </p:tgtEl>
                                      </p:cBhvr>
                                    </p:animEffect>
                                  </p:childTnLst>
                                </p:cTn>
                              </p:par>
                            </p:childTnLst>
                          </p:cTn>
                        </p:par>
                        <p:par>
                          <p:cTn id="146" fill="hold">
                            <p:stCondLst>
                              <p:cond delay="1000"/>
                            </p:stCondLst>
                            <p:childTnLst>
                              <p:par>
                                <p:cTn id="147" presetID="22" presetClass="entr" presetSubtype="4" fill="hold" grpId="0" nodeType="afterEffect">
                                  <p:stCondLst>
                                    <p:cond delay="50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1000"/>
                                        <p:tgtEl>
                                          <p:spTgt spid="40"/>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4"/>
                                        </p:tgtEl>
                                        <p:attrNameLst>
                                          <p:attrName>style.visibility</p:attrName>
                                        </p:attrNameLst>
                                      </p:cBhvr>
                                      <p:to>
                                        <p:strVal val="visible"/>
                                      </p:to>
                                    </p:set>
                                    <p:animEffect transition="in" filter="fade">
                                      <p:cBhvr>
                                        <p:cTn id="154" dur="500"/>
                                        <p:tgtEl>
                                          <p:spTgt spid="4"/>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P spid="11" grpId="0" animBg="1"/>
      <p:bldP spid="13" grpId="0" animBg="1"/>
      <p:bldP spid="15" grpId="0" animBg="1"/>
      <p:bldP spid="18" grpId="0"/>
      <p:bldP spid="17" grpId="0" animBg="1"/>
      <p:bldP spid="19" grpId="0"/>
      <p:bldP spid="21" grpId="0"/>
      <p:bldP spid="22" grpId="0"/>
      <p:bldP spid="24" grpId="0" animBg="1"/>
      <p:bldP spid="20" grpId="0" animBg="1"/>
      <p:bldP spid="2" grpId="0" animBg="1"/>
      <p:bldP spid="26" grpId="0" animBg="1"/>
      <p:bldP spid="25" grpId="0" animBg="1"/>
      <p:bldP spid="28" grpId="0" animBg="1"/>
      <p:bldP spid="12" grpId="0" animBg="1"/>
      <p:bldP spid="29" grpId="0" animBg="1"/>
      <p:bldP spid="23" grpId="0" animBg="1"/>
      <p:bldP spid="3" grpId="0" animBg="1"/>
      <p:bldP spid="33" grpId="0"/>
      <p:bldP spid="36" grpId="0" animBg="1"/>
      <p:bldP spid="42" grpId="0" animBg="1"/>
      <p:bldP spid="14" grpId="0" animBg="1"/>
      <p:bldP spid="40" grpId="0" animBg="1"/>
      <p:bldP spid="16"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49" name="Immagine 48"/>
          <p:cNvPicPr>
            <a:picLocks noChangeAspect="1"/>
          </p:cNvPicPr>
          <p:nvPr/>
        </p:nvPicPr>
        <p:blipFill>
          <a:blip r:embed="rId3" cstate="print"/>
          <a:stretch>
            <a:fillRect/>
          </a:stretch>
        </p:blipFill>
        <p:spPr>
          <a:xfrm>
            <a:off x="542362" y="566338"/>
            <a:ext cx="8059275" cy="5725324"/>
          </a:xfrm>
          <a:prstGeom prst="rect">
            <a:avLst/>
          </a:prstGeom>
        </p:spPr>
      </p:pic>
      <p:pic>
        <p:nvPicPr>
          <p:cNvPr id="50" name="Immagine 49"/>
          <p:cNvPicPr>
            <a:picLocks noChangeAspect="1"/>
          </p:cNvPicPr>
          <p:nvPr/>
        </p:nvPicPr>
        <p:blipFill rotWithShape="1">
          <a:blip r:embed="rId4" cstate="print"/>
          <a:srcRect l="6750" t="4638" r="7126" b="5695"/>
          <a:stretch/>
        </p:blipFill>
        <p:spPr>
          <a:xfrm>
            <a:off x="617220" y="4323079"/>
            <a:ext cx="7875270" cy="1943101"/>
          </a:xfrm>
          <a:prstGeom prst="rect">
            <a:avLst/>
          </a:prstGeom>
        </p:spPr>
      </p:pic>
      <p:sp>
        <p:nvSpPr>
          <p:cNvPr id="52" name="CasellaDiTesto 51"/>
          <p:cNvSpPr txBox="1"/>
          <p:nvPr/>
        </p:nvSpPr>
        <p:spPr>
          <a:xfrm>
            <a:off x="553720" y="3987800"/>
            <a:ext cx="8047917" cy="323165"/>
          </a:xfrm>
          <a:prstGeom prst="rect">
            <a:avLst/>
          </a:prstGeom>
          <a:solidFill>
            <a:schemeClr val="bg1"/>
          </a:solidFill>
        </p:spPr>
        <p:txBody>
          <a:bodyPr wrap="square">
            <a:spAutoFit/>
          </a:bodyPr>
          <a:lstStyle/>
          <a:p>
            <a:pPr algn="ctr">
              <a:defRPr/>
            </a:pPr>
            <a:r>
              <a:rPr lang="en-GB" sz="1500" b="1" dirty="0">
                <a:solidFill>
                  <a:schemeClr val="tx1"/>
                </a:solidFill>
                <a:effectLst/>
                <a:latin typeface="Calibri" pitchFamily="34" charset="0"/>
              </a:rPr>
              <a:t>Pangea break-up </a:t>
            </a:r>
            <a:r>
              <a:rPr lang="en-GB" sz="1500" b="1" dirty="0">
                <a:solidFill>
                  <a:schemeClr val="tx1"/>
                </a:solidFill>
                <a:effectLst/>
                <a:latin typeface="Calibri" pitchFamily="34" charset="0"/>
                <a:sym typeface="Wingdings" panose="05000000000000000000" pitchFamily="2" charset="2"/>
              </a:rPr>
              <a:t> Lithosphere thinning  Mantle heating  Upwelling of carbonated mantle</a:t>
            </a:r>
            <a:endParaRPr lang="en-GB" sz="1500" b="1" dirty="0">
              <a:solidFill>
                <a:schemeClr val="tx1"/>
              </a:solidFill>
              <a:effectLst/>
              <a:latin typeface="Calibri" pitchFamily="34" charset="0"/>
            </a:endParaRPr>
          </a:p>
        </p:txBody>
      </p:sp>
      <p:sp>
        <p:nvSpPr>
          <p:cNvPr id="7" name="CasellaDiTesto 6"/>
          <p:cNvSpPr txBox="1"/>
          <p:nvPr/>
        </p:nvSpPr>
        <p:spPr>
          <a:xfrm>
            <a:off x="374650" y="6525341"/>
            <a:ext cx="3457814" cy="253916"/>
          </a:xfrm>
          <a:prstGeom prst="rect">
            <a:avLst/>
          </a:prstGeom>
          <a:noFill/>
        </p:spPr>
        <p:txBody>
          <a:bodyPr wrap="square">
            <a:spAutoFit/>
          </a:bodyPr>
          <a:lstStyle/>
          <a:p>
            <a:pPr>
              <a:defRPr/>
            </a:pPr>
            <a:r>
              <a:rPr lang="en-GB" sz="1050" dirty="0" err="1">
                <a:solidFill>
                  <a:schemeClr val="bg1"/>
                </a:solidFill>
                <a:latin typeface="Calibri" pitchFamily="34" charset="0"/>
              </a:rPr>
              <a:t>Guimaraes</a:t>
            </a:r>
            <a:r>
              <a:rPr lang="en-GB" sz="1050" dirty="0">
                <a:solidFill>
                  <a:schemeClr val="bg1"/>
                </a:solidFill>
                <a:latin typeface="Calibri" pitchFamily="34" charset="0"/>
              </a:rPr>
              <a:t> et al., 2020 (Earth Planet. Sci. Lett., 536, 116147)</a:t>
            </a:r>
          </a:p>
        </p:txBody>
      </p:sp>
    </p:spTree>
    <p:extLst>
      <p:ext uri="{BB962C8B-B14F-4D97-AF65-F5344CB8AC3E}">
        <p14:creationId xmlns:p14="http://schemas.microsoft.com/office/powerpoint/2010/main" val="226421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2" name="Immagine 1"/>
          <p:cNvPicPr>
            <a:picLocks noChangeAspect="1"/>
          </p:cNvPicPr>
          <p:nvPr/>
        </p:nvPicPr>
        <p:blipFill rotWithShape="1">
          <a:blip r:embed="rId3" cstate="print"/>
          <a:srcRect l="6750" t="4638" r="7126" b="5695"/>
          <a:stretch/>
        </p:blipFill>
        <p:spPr>
          <a:xfrm>
            <a:off x="617220" y="4297679"/>
            <a:ext cx="7875270" cy="1943101"/>
          </a:xfrm>
          <a:prstGeom prst="rect">
            <a:avLst/>
          </a:prstGeom>
        </p:spPr>
      </p:pic>
      <p:pic>
        <p:nvPicPr>
          <p:cNvPr id="7" name="Immagine 6"/>
          <p:cNvPicPr>
            <a:picLocks noChangeAspect="1"/>
          </p:cNvPicPr>
          <p:nvPr/>
        </p:nvPicPr>
        <p:blipFill>
          <a:blip r:embed="rId4" cstate="print"/>
          <a:stretch>
            <a:fillRect/>
          </a:stretch>
        </p:blipFill>
        <p:spPr>
          <a:xfrm>
            <a:off x="542362" y="566338"/>
            <a:ext cx="8059275" cy="5725324"/>
          </a:xfrm>
          <a:prstGeom prst="rect">
            <a:avLst/>
          </a:prstGeom>
        </p:spPr>
      </p:pic>
      <p:pic>
        <p:nvPicPr>
          <p:cNvPr id="14" name="Immagine 13"/>
          <p:cNvPicPr>
            <a:picLocks noChangeAspect="1"/>
          </p:cNvPicPr>
          <p:nvPr/>
        </p:nvPicPr>
        <p:blipFill rotWithShape="1">
          <a:blip r:embed="rId3" cstate="print"/>
          <a:srcRect l="6750" t="4638" r="7126" b="5695"/>
          <a:stretch/>
        </p:blipFill>
        <p:spPr>
          <a:xfrm>
            <a:off x="617220" y="4323079"/>
            <a:ext cx="7875270" cy="1943101"/>
          </a:xfrm>
          <a:prstGeom prst="rect">
            <a:avLst/>
          </a:prstGeom>
        </p:spPr>
      </p:pic>
      <p:pic>
        <p:nvPicPr>
          <p:cNvPr id="15" name="Immagine 14"/>
          <p:cNvPicPr>
            <a:picLocks noChangeAspect="1"/>
          </p:cNvPicPr>
          <p:nvPr/>
        </p:nvPicPr>
        <p:blipFill rotWithShape="1">
          <a:blip r:embed="rId5" cstate="print"/>
          <a:srcRect l="8500" t="5566" r="8125" b="4163"/>
          <a:stretch/>
        </p:blipFill>
        <p:spPr>
          <a:xfrm>
            <a:off x="1068704" y="4323078"/>
            <a:ext cx="7006590" cy="1938885"/>
          </a:xfrm>
          <a:prstGeom prst="rect">
            <a:avLst/>
          </a:prstGeom>
        </p:spPr>
      </p:pic>
      <p:sp>
        <p:nvSpPr>
          <p:cNvPr id="16" name="CasellaDiTesto 15"/>
          <p:cNvSpPr txBox="1"/>
          <p:nvPr/>
        </p:nvSpPr>
        <p:spPr>
          <a:xfrm>
            <a:off x="553720" y="3987800"/>
            <a:ext cx="8047917" cy="323165"/>
          </a:xfrm>
          <a:prstGeom prst="rect">
            <a:avLst/>
          </a:prstGeom>
          <a:solidFill>
            <a:schemeClr val="bg1"/>
          </a:solidFill>
        </p:spPr>
        <p:txBody>
          <a:bodyPr wrap="square">
            <a:spAutoFit/>
          </a:bodyPr>
          <a:lstStyle/>
          <a:p>
            <a:pPr algn="ctr">
              <a:defRPr/>
            </a:pPr>
            <a:r>
              <a:rPr lang="en-GB" sz="1500" b="1" dirty="0">
                <a:solidFill>
                  <a:schemeClr val="tx1"/>
                </a:solidFill>
                <a:effectLst/>
                <a:latin typeface="Calibri" pitchFamily="34" charset="0"/>
              </a:rPr>
              <a:t>Pangea break-up </a:t>
            </a:r>
            <a:r>
              <a:rPr lang="en-GB" sz="1500" b="1" dirty="0">
                <a:solidFill>
                  <a:schemeClr val="tx1"/>
                </a:solidFill>
                <a:effectLst/>
                <a:latin typeface="Calibri" pitchFamily="34" charset="0"/>
                <a:sym typeface="Wingdings" panose="05000000000000000000" pitchFamily="2" charset="2"/>
              </a:rPr>
              <a:t> Lithosphere thinning  Mantle heating  Upwelling of carbonated mantle</a:t>
            </a:r>
            <a:endParaRPr lang="en-GB" sz="1500" b="1" dirty="0">
              <a:solidFill>
                <a:schemeClr val="tx1"/>
              </a:solidFill>
              <a:effectLst/>
              <a:latin typeface="Calibri" pitchFamily="34" charset="0"/>
            </a:endParaRPr>
          </a:p>
        </p:txBody>
      </p:sp>
      <p:sp>
        <p:nvSpPr>
          <p:cNvPr id="12" name="CasellaDiTesto 11"/>
          <p:cNvSpPr txBox="1"/>
          <p:nvPr/>
        </p:nvSpPr>
        <p:spPr>
          <a:xfrm>
            <a:off x="553720" y="3997616"/>
            <a:ext cx="8047917" cy="323165"/>
          </a:xfrm>
          <a:prstGeom prst="rect">
            <a:avLst/>
          </a:prstGeom>
          <a:solidFill>
            <a:schemeClr val="bg1"/>
          </a:solidFill>
        </p:spPr>
        <p:txBody>
          <a:bodyPr wrap="square">
            <a:spAutoFit/>
          </a:bodyPr>
          <a:lstStyle/>
          <a:p>
            <a:pPr algn="ctr">
              <a:defRPr/>
            </a:pPr>
            <a:r>
              <a:rPr lang="en-GB" sz="1500" b="1" dirty="0">
                <a:solidFill>
                  <a:schemeClr val="tx1"/>
                </a:solidFill>
                <a:effectLst/>
                <a:latin typeface="Calibri" pitchFamily="34" charset="0"/>
              </a:rPr>
              <a:t>Adiabatic decompression melting of a carbonated peridotite without any mantle plume.</a:t>
            </a:r>
          </a:p>
        </p:txBody>
      </p:sp>
      <p:sp>
        <p:nvSpPr>
          <p:cNvPr id="10" name="CasellaDiTesto 9"/>
          <p:cNvSpPr txBox="1"/>
          <p:nvPr/>
        </p:nvSpPr>
        <p:spPr>
          <a:xfrm>
            <a:off x="374650" y="6525341"/>
            <a:ext cx="3457814" cy="253916"/>
          </a:xfrm>
          <a:prstGeom prst="rect">
            <a:avLst/>
          </a:prstGeom>
          <a:noFill/>
        </p:spPr>
        <p:txBody>
          <a:bodyPr wrap="square">
            <a:spAutoFit/>
          </a:bodyPr>
          <a:lstStyle/>
          <a:p>
            <a:pPr>
              <a:defRPr/>
            </a:pPr>
            <a:r>
              <a:rPr lang="en-GB" sz="1050" dirty="0" err="1">
                <a:solidFill>
                  <a:schemeClr val="bg1"/>
                </a:solidFill>
                <a:latin typeface="Calibri" pitchFamily="34" charset="0"/>
              </a:rPr>
              <a:t>Guimaraes</a:t>
            </a:r>
            <a:r>
              <a:rPr lang="en-GB" sz="1050" dirty="0">
                <a:solidFill>
                  <a:schemeClr val="bg1"/>
                </a:solidFill>
                <a:latin typeface="Calibri" pitchFamily="34" charset="0"/>
              </a:rPr>
              <a:t> et al., 2020 (Earth Planet. Sci. Lett., 536, 116147)</a:t>
            </a:r>
          </a:p>
        </p:txBody>
      </p:sp>
    </p:spTree>
    <p:extLst>
      <p:ext uri="{BB962C8B-B14F-4D97-AF65-F5344CB8AC3E}">
        <p14:creationId xmlns:p14="http://schemas.microsoft.com/office/powerpoint/2010/main" val="36753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bwMode="auto">
          <a:xfrm>
            <a:off x="0" y="0"/>
            <a:ext cx="9144000" cy="68628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0" name="Rettangolo 279"/>
          <p:cNvSpPr/>
          <p:nvPr/>
        </p:nvSpPr>
        <p:spPr bwMode="auto">
          <a:xfrm>
            <a:off x="0" y="0"/>
            <a:ext cx="2159876" cy="57689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2" name="Immagine 1"/>
          <p:cNvPicPr>
            <a:picLocks noChangeAspect="1"/>
          </p:cNvPicPr>
          <p:nvPr/>
        </p:nvPicPr>
        <p:blipFill>
          <a:blip r:embed="rId3" cstate="print"/>
          <a:stretch>
            <a:fillRect/>
          </a:stretch>
        </p:blipFill>
        <p:spPr>
          <a:xfrm>
            <a:off x="2717800" y="0"/>
            <a:ext cx="6421859" cy="6857411"/>
          </a:xfrm>
          <a:prstGeom prst="rect">
            <a:avLst/>
          </a:prstGeom>
        </p:spPr>
      </p:pic>
      <p:sp>
        <p:nvSpPr>
          <p:cNvPr id="12" name="CasellaDiTesto 11"/>
          <p:cNvSpPr txBox="1"/>
          <p:nvPr/>
        </p:nvSpPr>
        <p:spPr>
          <a:xfrm>
            <a:off x="229672" y="6193155"/>
            <a:ext cx="2521369" cy="523220"/>
          </a:xfrm>
          <a:prstGeom prst="rect">
            <a:avLst/>
          </a:prstGeom>
          <a:solidFill>
            <a:schemeClr val="bg1"/>
          </a:solidFill>
        </p:spPr>
        <p:txBody>
          <a:bodyPr wrap="square" rtlCol="0">
            <a:spAutoFit/>
          </a:bodyPr>
          <a:lstStyle/>
          <a:p>
            <a:pPr algn="r"/>
            <a:r>
              <a:rPr lang="en-US" sz="1400" dirty="0">
                <a:solidFill>
                  <a:schemeClr val="tx1"/>
                </a:solidFill>
                <a:effectLst/>
                <a:latin typeface="Calibri" pitchFamily="34" charset="0"/>
              </a:rPr>
              <a:t>Carlson et al, 2014 (</a:t>
            </a:r>
            <a:r>
              <a:rPr lang="en-US" sz="1400" dirty="0" err="1">
                <a:solidFill>
                  <a:schemeClr val="tx1"/>
                </a:solidFill>
                <a:effectLst/>
                <a:latin typeface="Calibri" pitchFamily="34" charset="0"/>
              </a:rPr>
              <a:t>Annu</a:t>
            </a:r>
            <a:r>
              <a:rPr lang="en-US" sz="1400" dirty="0">
                <a:solidFill>
                  <a:schemeClr val="tx1"/>
                </a:solidFill>
                <a:effectLst/>
                <a:latin typeface="Calibri" pitchFamily="34" charset="0"/>
              </a:rPr>
              <a:t>. Rev. Earth Planet. Sci., 42, 151-178)</a:t>
            </a:r>
            <a:endParaRPr lang="it-IT" sz="1400" dirty="0">
              <a:solidFill>
                <a:schemeClr val="tx1"/>
              </a:solidFill>
              <a:effectLst/>
              <a:latin typeface="Calibri" pitchFamily="34" charset="0"/>
            </a:endParaRPr>
          </a:p>
        </p:txBody>
      </p:sp>
      <p:cxnSp>
        <p:nvCxnSpPr>
          <p:cNvPr id="5" name="Connettore 2 4"/>
          <p:cNvCxnSpPr/>
          <p:nvPr/>
        </p:nvCxnSpPr>
        <p:spPr bwMode="auto">
          <a:xfrm>
            <a:off x="6011863" y="4940300"/>
            <a:ext cx="0" cy="1008000"/>
          </a:xfrm>
          <a:prstGeom prst="straightConnector1">
            <a:avLst/>
          </a:prstGeom>
          <a:noFill/>
          <a:ln w="285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7" name="Connettore 2 6"/>
          <p:cNvCxnSpPr/>
          <p:nvPr/>
        </p:nvCxnSpPr>
        <p:spPr bwMode="auto">
          <a:xfrm>
            <a:off x="6011863" y="2082800"/>
            <a:ext cx="440015" cy="444500"/>
          </a:xfrm>
          <a:prstGeom prst="straightConnector1">
            <a:avLst/>
          </a:prstGeom>
          <a:noFill/>
          <a:ln w="9525" cap="flat" cmpd="sng" algn="ctr">
            <a:noFill/>
            <a:prstDash val="solid"/>
            <a:round/>
            <a:headEnd type="none" w="med" len="med"/>
            <a:tailEnd type="triangle"/>
          </a:ln>
          <a:effectLst/>
        </p:spPr>
      </p:cxnSp>
      <p:cxnSp>
        <p:nvCxnSpPr>
          <p:cNvPr id="17" name="Connettore 2 16"/>
          <p:cNvCxnSpPr/>
          <p:nvPr/>
        </p:nvCxnSpPr>
        <p:spPr bwMode="auto">
          <a:xfrm>
            <a:off x="6853238" y="1265237"/>
            <a:ext cx="0" cy="4680000"/>
          </a:xfrm>
          <a:prstGeom prst="straightConnector1">
            <a:avLst/>
          </a:prstGeom>
          <a:noFill/>
          <a:ln w="285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9" name="Connettore 1 8"/>
          <p:cNvCxnSpPr/>
          <p:nvPr/>
        </p:nvCxnSpPr>
        <p:spPr bwMode="auto">
          <a:xfrm>
            <a:off x="6011863" y="835025"/>
            <a:ext cx="0" cy="374400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20" name="CasellaDiTesto 19"/>
          <p:cNvSpPr txBox="1"/>
          <p:nvPr/>
        </p:nvSpPr>
        <p:spPr>
          <a:xfrm>
            <a:off x="5580062" y="5872100"/>
            <a:ext cx="747991" cy="369332"/>
          </a:xfrm>
          <a:prstGeom prst="rect">
            <a:avLst/>
          </a:prstGeom>
          <a:noFill/>
        </p:spPr>
        <p:txBody>
          <a:bodyPr wrap="square" rtlCol="0">
            <a:spAutoFit/>
          </a:bodyPr>
          <a:lstStyle/>
          <a:p>
            <a:pPr algn="ctr"/>
            <a:r>
              <a:rPr lang="en-US" b="1" dirty="0">
                <a:solidFill>
                  <a:schemeClr val="tx1"/>
                </a:solidFill>
                <a:effectLst/>
                <a:latin typeface="Calibri" pitchFamily="34" charset="0"/>
              </a:rPr>
              <a:t>~3.5</a:t>
            </a:r>
            <a:endParaRPr lang="it-IT" b="1" dirty="0">
              <a:solidFill>
                <a:schemeClr val="tx1"/>
              </a:solidFill>
              <a:effectLst/>
              <a:latin typeface="Calibri" pitchFamily="34" charset="0"/>
            </a:endParaRPr>
          </a:p>
        </p:txBody>
      </p:sp>
      <p:sp>
        <p:nvSpPr>
          <p:cNvPr id="21" name="CasellaDiTesto 20"/>
          <p:cNvSpPr txBox="1"/>
          <p:nvPr/>
        </p:nvSpPr>
        <p:spPr>
          <a:xfrm>
            <a:off x="6422092" y="5872100"/>
            <a:ext cx="747991" cy="369332"/>
          </a:xfrm>
          <a:prstGeom prst="rect">
            <a:avLst/>
          </a:prstGeom>
          <a:noFill/>
        </p:spPr>
        <p:txBody>
          <a:bodyPr wrap="square" rtlCol="0">
            <a:spAutoFit/>
          </a:bodyPr>
          <a:lstStyle/>
          <a:p>
            <a:pPr algn="ctr"/>
            <a:r>
              <a:rPr lang="en-US" b="1" dirty="0">
                <a:solidFill>
                  <a:schemeClr val="tx1"/>
                </a:solidFill>
                <a:effectLst/>
                <a:latin typeface="Calibri" pitchFamily="34" charset="0"/>
              </a:rPr>
              <a:t>~4.4</a:t>
            </a:r>
            <a:endParaRPr lang="it-IT" b="1" dirty="0">
              <a:solidFill>
                <a:schemeClr val="tx1"/>
              </a:solidFill>
              <a:effectLst/>
              <a:latin typeface="Calibri" pitchFamily="34" charset="0"/>
            </a:endParaRPr>
          </a:p>
        </p:txBody>
      </p:sp>
      <p:sp>
        <p:nvSpPr>
          <p:cNvPr id="10" name="Freccia a destra 9"/>
          <p:cNvSpPr/>
          <p:nvPr/>
        </p:nvSpPr>
        <p:spPr bwMode="auto">
          <a:xfrm>
            <a:off x="3509010" y="5135246"/>
            <a:ext cx="445770" cy="401956"/>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5" name="Rettangolo arrotondato 284"/>
          <p:cNvSpPr/>
          <p:nvPr/>
        </p:nvSpPr>
        <p:spPr bwMode="auto">
          <a:xfrm>
            <a:off x="5867399" y="688341"/>
            <a:ext cx="1168959" cy="721360"/>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Rettangolo arrotondato 22"/>
          <p:cNvSpPr/>
          <p:nvPr/>
        </p:nvSpPr>
        <p:spPr bwMode="auto">
          <a:xfrm>
            <a:off x="3905251" y="4255293"/>
            <a:ext cx="972426" cy="219075"/>
          </a:xfrm>
          <a:prstGeom prst="roundRect">
            <a:avLst/>
          </a:pr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3" name="Connettore 1 12"/>
          <p:cNvCxnSpPr/>
          <p:nvPr/>
        </p:nvCxnSpPr>
        <p:spPr bwMode="auto">
          <a:xfrm flipV="1">
            <a:off x="4391464" y="4000490"/>
            <a:ext cx="0" cy="252000"/>
          </a:xfrm>
          <a:prstGeom prst="line">
            <a:avLst/>
          </a:prstGeom>
          <a:noFill/>
          <a:ln w="28575" cap="flat" cmpd="sng" algn="ctr">
            <a:solidFill>
              <a:srgbClr val="0066FF"/>
            </a:solidFill>
            <a:prstDash val="solid"/>
            <a:round/>
            <a:headEnd type="none" w="med" len="med"/>
            <a:tailEnd type="arrow" w="med" len="med"/>
          </a:ln>
          <a:effectLst/>
        </p:spPr>
      </p:cxnSp>
      <p:sp>
        <p:nvSpPr>
          <p:cNvPr id="26" name="CasellaDiTesto 25"/>
          <p:cNvSpPr txBox="1"/>
          <p:nvPr/>
        </p:nvSpPr>
        <p:spPr>
          <a:xfrm>
            <a:off x="3470788" y="2887088"/>
            <a:ext cx="1863212" cy="1200329"/>
          </a:xfrm>
          <a:prstGeom prst="rect">
            <a:avLst/>
          </a:prstGeom>
          <a:noFill/>
        </p:spPr>
        <p:txBody>
          <a:bodyPr wrap="square" rtlCol="0">
            <a:spAutoFit/>
          </a:bodyPr>
          <a:lstStyle/>
          <a:p>
            <a:pPr algn="ctr"/>
            <a:r>
              <a:rPr lang="en-US" sz="1600" b="1" dirty="0">
                <a:solidFill>
                  <a:srgbClr val="0066FF"/>
                </a:solidFill>
                <a:effectLst/>
                <a:latin typeface="Calibri" pitchFamily="34" charset="0"/>
              </a:rPr>
              <a:t>PREM</a:t>
            </a:r>
          </a:p>
          <a:p>
            <a:pPr algn="ctr"/>
            <a:r>
              <a:rPr lang="en-US" sz="1400" b="1" dirty="0">
                <a:solidFill>
                  <a:srgbClr val="0066FF"/>
                </a:solidFill>
                <a:effectLst/>
                <a:latin typeface="Calibri" pitchFamily="34" charset="0"/>
              </a:rPr>
              <a:t>P</a:t>
            </a:r>
            <a:r>
              <a:rPr lang="en-US" sz="1400" dirty="0">
                <a:solidFill>
                  <a:srgbClr val="0066FF"/>
                </a:solidFill>
                <a:effectLst/>
                <a:latin typeface="Calibri" pitchFamily="34" charset="0"/>
              </a:rPr>
              <a:t>reliminary </a:t>
            </a:r>
            <a:r>
              <a:rPr lang="en-US" sz="1400" b="1" dirty="0">
                <a:solidFill>
                  <a:srgbClr val="0066FF"/>
                </a:solidFill>
                <a:effectLst/>
                <a:latin typeface="Calibri" pitchFamily="34" charset="0"/>
              </a:rPr>
              <a:t>R</a:t>
            </a:r>
            <a:r>
              <a:rPr lang="en-US" sz="1400" dirty="0">
                <a:solidFill>
                  <a:srgbClr val="0066FF"/>
                </a:solidFill>
                <a:effectLst/>
                <a:latin typeface="Calibri" pitchFamily="34" charset="0"/>
              </a:rPr>
              <a:t>eference </a:t>
            </a:r>
            <a:r>
              <a:rPr lang="en-US" sz="1400" b="1" dirty="0">
                <a:solidFill>
                  <a:srgbClr val="0066FF"/>
                </a:solidFill>
                <a:effectLst/>
                <a:latin typeface="Calibri" pitchFamily="34" charset="0"/>
              </a:rPr>
              <a:t>E</a:t>
            </a:r>
            <a:r>
              <a:rPr lang="en-US" sz="1400" dirty="0">
                <a:solidFill>
                  <a:srgbClr val="0066FF"/>
                </a:solidFill>
                <a:effectLst/>
                <a:latin typeface="Calibri" pitchFamily="34" charset="0"/>
              </a:rPr>
              <a:t>arth </a:t>
            </a:r>
            <a:r>
              <a:rPr lang="en-US" sz="1400" b="1" dirty="0">
                <a:solidFill>
                  <a:srgbClr val="0066FF"/>
                </a:solidFill>
                <a:effectLst/>
                <a:latin typeface="Calibri" pitchFamily="34" charset="0"/>
              </a:rPr>
              <a:t>M</a:t>
            </a:r>
            <a:r>
              <a:rPr lang="en-US" sz="1400" dirty="0">
                <a:solidFill>
                  <a:srgbClr val="0066FF"/>
                </a:solidFill>
                <a:effectLst/>
                <a:latin typeface="Calibri" pitchFamily="34" charset="0"/>
              </a:rPr>
              <a:t>odel</a:t>
            </a:r>
          </a:p>
          <a:p>
            <a:pPr algn="ctr"/>
            <a:r>
              <a:rPr lang="en-US" sz="1400" dirty="0">
                <a:solidFill>
                  <a:srgbClr val="0066FF"/>
                </a:solidFill>
                <a:effectLst/>
                <a:latin typeface="Calibri" pitchFamily="34" charset="0"/>
              </a:rPr>
              <a:t>(</a:t>
            </a:r>
            <a:r>
              <a:rPr lang="en-US" sz="1400" dirty="0" err="1">
                <a:solidFill>
                  <a:srgbClr val="0066FF"/>
                </a:solidFill>
                <a:effectLst/>
                <a:latin typeface="Calibri" pitchFamily="34" charset="0"/>
              </a:rPr>
              <a:t>Diezwonski</a:t>
            </a:r>
            <a:r>
              <a:rPr lang="en-US" sz="1400" dirty="0">
                <a:solidFill>
                  <a:srgbClr val="0066FF"/>
                </a:solidFill>
                <a:effectLst/>
                <a:latin typeface="Calibri" pitchFamily="34" charset="0"/>
              </a:rPr>
              <a:t> and Anderson, 1981)</a:t>
            </a:r>
            <a:endParaRPr lang="it-IT" sz="1400" dirty="0">
              <a:solidFill>
                <a:srgbClr val="0066FF"/>
              </a:solidFill>
              <a:effectLst/>
              <a:latin typeface="Calibri" pitchFamily="34" charset="0"/>
            </a:endParaRPr>
          </a:p>
        </p:txBody>
      </p:sp>
      <p:sp>
        <p:nvSpPr>
          <p:cNvPr id="27" name="CasellaDiTesto 26"/>
          <p:cNvSpPr txBox="1"/>
          <p:nvPr/>
        </p:nvSpPr>
        <p:spPr>
          <a:xfrm>
            <a:off x="3324861" y="1515805"/>
            <a:ext cx="2780664" cy="1323439"/>
          </a:xfrm>
          <a:prstGeom prst="rect">
            <a:avLst/>
          </a:prstGeom>
          <a:noFill/>
        </p:spPr>
        <p:txBody>
          <a:bodyPr wrap="square" rtlCol="0">
            <a:spAutoFit/>
          </a:bodyPr>
          <a:lstStyle/>
          <a:p>
            <a:pPr algn="ctr"/>
            <a:r>
              <a:rPr lang="en-US" sz="2000" b="1" dirty="0">
                <a:solidFill>
                  <a:schemeClr val="tx1"/>
                </a:solidFill>
                <a:effectLst/>
                <a:latin typeface="Calibri" pitchFamily="34" charset="0"/>
              </a:rPr>
              <a:t>Large</a:t>
            </a:r>
            <a:r>
              <a:rPr lang="en-US" sz="1400" b="1" dirty="0">
                <a:solidFill>
                  <a:schemeClr val="tx1"/>
                </a:solidFill>
                <a:effectLst/>
                <a:latin typeface="Calibri" pitchFamily="34" charset="0"/>
              </a:rPr>
              <a:t> </a:t>
            </a:r>
            <a:r>
              <a:rPr lang="en-US" sz="2000" b="1" dirty="0">
                <a:solidFill>
                  <a:schemeClr val="tx1"/>
                </a:solidFill>
                <a:effectLst/>
                <a:latin typeface="Calibri" pitchFamily="34" charset="0"/>
              </a:rPr>
              <a:t>density</a:t>
            </a:r>
            <a:r>
              <a:rPr lang="en-US" sz="1400" b="1" dirty="0">
                <a:solidFill>
                  <a:schemeClr val="tx1"/>
                </a:solidFill>
                <a:effectLst/>
                <a:latin typeface="Calibri" pitchFamily="34" charset="0"/>
              </a:rPr>
              <a:t> </a:t>
            </a:r>
            <a:r>
              <a:rPr lang="en-US" sz="2000" b="1" dirty="0">
                <a:solidFill>
                  <a:schemeClr val="tx1"/>
                </a:solidFill>
                <a:effectLst/>
                <a:latin typeface="Calibri" pitchFamily="34" charset="0"/>
              </a:rPr>
              <a:t>difference between upper (&lt;410 km) and lower (&gt;660 km) mantle.</a:t>
            </a:r>
            <a:endParaRPr lang="it-IT" sz="2000" b="1" dirty="0">
              <a:solidFill>
                <a:schemeClr val="tx1"/>
              </a:solidFill>
              <a:effectLst/>
              <a:latin typeface="Calibri" pitchFamily="34" charset="0"/>
            </a:endParaRPr>
          </a:p>
        </p:txBody>
      </p:sp>
      <p:sp>
        <p:nvSpPr>
          <p:cNvPr id="19" name="Text Box 142"/>
          <p:cNvSpPr txBox="1">
            <a:spLocks noChangeArrowheads="1"/>
          </p:cNvSpPr>
          <p:nvPr/>
        </p:nvSpPr>
        <p:spPr bwMode="auto">
          <a:xfrm>
            <a:off x="34291" y="40640"/>
            <a:ext cx="2125585" cy="6170920"/>
          </a:xfrm>
          <a:prstGeom prst="rect">
            <a:avLst/>
          </a:prstGeom>
          <a:noFill/>
          <a:ln w="9525" algn="ctr">
            <a:noFill/>
            <a:miter lim="800000"/>
            <a:headEnd/>
            <a:tailEnd/>
          </a:ln>
          <a:effectLst/>
        </p:spPr>
        <p:txBody>
          <a:bodyPr wrap="square">
            <a:spAutoFit/>
          </a:bodyPr>
          <a:lstStyle/>
          <a:p>
            <a:pPr>
              <a:lnSpc>
                <a:spcPts val="2200"/>
              </a:lnSpc>
              <a:defRPr/>
            </a:pPr>
            <a:r>
              <a:rPr lang="en-GB" sz="2000" dirty="0">
                <a:solidFill>
                  <a:schemeClr val="tx1"/>
                </a:solidFill>
                <a:effectLst/>
                <a:latin typeface="Calibri" pitchFamily="34" charset="0"/>
              </a:rPr>
              <a:t>The mantle assemblage deeper than 670 km is denser than the shallower assemblage.</a:t>
            </a:r>
          </a:p>
          <a:p>
            <a:pPr>
              <a:lnSpc>
                <a:spcPts val="2200"/>
              </a:lnSpc>
              <a:defRPr/>
            </a:pPr>
            <a:r>
              <a:rPr lang="en-GB" sz="2000" dirty="0">
                <a:solidFill>
                  <a:schemeClr val="tx1"/>
                </a:solidFill>
                <a:effectLst/>
                <a:latin typeface="Calibri" pitchFamily="34" charset="0"/>
              </a:rPr>
              <a:t>As a consequence, a full convecting system is considered improbable.</a:t>
            </a:r>
          </a:p>
          <a:p>
            <a:pPr>
              <a:lnSpc>
                <a:spcPts val="2200"/>
              </a:lnSpc>
              <a:spcBef>
                <a:spcPts val="1200"/>
              </a:spcBef>
              <a:defRPr/>
            </a:pPr>
            <a:r>
              <a:rPr lang="en-GB" sz="2000" dirty="0">
                <a:solidFill>
                  <a:schemeClr val="tx1"/>
                </a:solidFill>
                <a:effectLst/>
                <a:latin typeface="Calibri" pitchFamily="34" charset="0"/>
              </a:rPr>
              <a:t>This means that probably Earth’s mantle is characterized by two different convecting systems whose boundary is the 660-670 km discontinuity.</a:t>
            </a:r>
          </a:p>
        </p:txBody>
      </p:sp>
      <p:sp>
        <p:nvSpPr>
          <p:cNvPr id="22" name="Parentesi graffa chiusa 21"/>
          <p:cNvSpPr/>
          <p:nvPr/>
        </p:nvSpPr>
        <p:spPr bwMode="auto">
          <a:xfrm>
            <a:off x="5698329" y="5253033"/>
            <a:ext cx="161925" cy="648000"/>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Freccia a destra 23"/>
          <p:cNvSpPr/>
          <p:nvPr/>
        </p:nvSpPr>
        <p:spPr bwMode="auto">
          <a:xfrm>
            <a:off x="7309484" y="2695575"/>
            <a:ext cx="912972" cy="233048"/>
          </a:xfrm>
          <a:prstGeom prst="rightArrow">
            <a:avLst>
              <a:gd name="adj1" fmla="val 50000"/>
              <a:gd name="adj2" fmla="val 102111"/>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CasellaDiTesto 24"/>
          <p:cNvSpPr txBox="1"/>
          <p:nvPr/>
        </p:nvSpPr>
        <p:spPr>
          <a:xfrm>
            <a:off x="6911975" y="1878228"/>
            <a:ext cx="1994958" cy="738664"/>
          </a:xfrm>
          <a:prstGeom prst="rect">
            <a:avLst/>
          </a:prstGeom>
          <a:solidFill>
            <a:schemeClr val="bg1"/>
          </a:solidFill>
        </p:spPr>
        <p:txBody>
          <a:bodyPr wrap="square" rtlCol="0">
            <a:spAutoFit/>
          </a:bodyPr>
          <a:lstStyle/>
          <a:p>
            <a:pPr algn="ctr"/>
            <a:r>
              <a:rPr lang="en-US" sz="1400" b="1" dirty="0">
                <a:solidFill>
                  <a:schemeClr val="tx1"/>
                </a:solidFill>
                <a:effectLst/>
                <a:latin typeface="Calibri" pitchFamily="34" charset="0"/>
              </a:rPr>
              <a:t>The higher the Fe         the denser the perovskite/bridgmanite</a:t>
            </a:r>
            <a:endParaRPr lang="it-IT" sz="1400" b="1" dirty="0">
              <a:solidFill>
                <a:schemeClr val="tx1"/>
              </a:solidFill>
              <a:effectLst/>
              <a:latin typeface="Calibri" pitchFamily="34" charset="0"/>
            </a:endParaRPr>
          </a:p>
        </p:txBody>
      </p:sp>
    </p:spTree>
    <p:extLst>
      <p:ext uri="{BB962C8B-B14F-4D97-AF65-F5344CB8AC3E}">
        <p14:creationId xmlns:p14="http://schemas.microsoft.com/office/powerpoint/2010/main" val="405894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5"/>
                                        </p:tgtEl>
                                        <p:attrNameLst>
                                          <p:attrName>style.visibility</p:attrName>
                                        </p:attrNameLst>
                                      </p:cBhvr>
                                      <p:to>
                                        <p:strVal val="visible"/>
                                      </p:to>
                                    </p:set>
                                    <p:animEffect transition="in" filter="wipe(left)">
                                      <p:cBhvr>
                                        <p:cTn id="29" dur="1500"/>
                                        <p:tgtEl>
                                          <p:spTgt spid="2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250"/>
                                        <p:tgtEl>
                                          <p:spTgt spid="5"/>
                                        </p:tgtEl>
                                      </p:cBhvr>
                                    </p:animEffect>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1000"/>
                                        <p:tgtEl>
                                          <p:spTgt spid="1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up)">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21" grpId="0"/>
      <p:bldP spid="10" grpId="0" animBg="1"/>
      <p:bldP spid="285" grpId="0" animBg="1"/>
      <p:bldP spid="23" grpId="0" animBg="1"/>
      <p:bldP spid="26" grpId="0"/>
      <p:bldP spid="27" grpId="0"/>
      <p:bldP spid="22" grpId="0" animBg="1"/>
      <p:bldP spid="24" grpId="0" animBg="1"/>
      <p:bldP spid="25" grpId="0" animBg="1"/>
    </p:bld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ext Box 27"/>
          <p:cNvSpPr txBox="1">
            <a:spLocks noChangeArrowheads="1"/>
          </p:cNvSpPr>
          <p:nvPr/>
        </p:nvSpPr>
        <p:spPr bwMode="auto">
          <a:xfrm>
            <a:off x="0" y="10795"/>
            <a:ext cx="9144000" cy="563231"/>
          </a:xfrm>
          <a:prstGeom prst="rect">
            <a:avLst/>
          </a:prstGeom>
          <a:noFill/>
          <a:ln w="9525" algn="ctr">
            <a:noFill/>
            <a:miter lim="800000"/>
            <a:headEnd/>
            <a:tailEnd/>
          </a:ln>
          <a:effectLst/>
        </p:spPr>
        <p:txBody>
          <a:bodyPr wrap="square">
            <a:spAutoFit/>
          </a:bodyPr>
          <a:lstStyle/>
          <a:p>
            <a:pPr algn="ctr">
              <a:lnSpc>
                <a:spcPct val="90000"/>
              </a:lnSpc>
              <a:defRPr/>
            </a:pPr>
            <a:r>
              <a:rPr lang="en-GB" sz="3400" dirty="0">
                <a:solidFill>
                  <a:schemeClr val="bg1"/>
                </a:solidFill>
                <a:effectLst>
                  <a:outerShdw blurRad="38100" dist="38100" dir="2700000" algn="tl">
                    <a:srgbClr val="000000"/>
                  </a:outerShdw>
                </a:effectLst>
                <a:latin typeface="Calibri" pitchFamily="34" charset="0"/>
              </a:rPr>
              <a:t>CO</a:t>
            </a:r>
            <a:r>
              <a:rPr lang="en-GB" sz="3400" baseline="-25000" dirty="0">
                <a:solidFill>
                  <a:schemeClr val="bg1"/>
                </a:solidFill>
                <a:effectLst>
                  <a:outerShdw blurRad="38100" dist="38100" dir="2700000" algn="tl">
                    <a:srgbClr val="000000"/>
                  </a:outerShdw>
                </a:effectLst>
                <a:latin typeface="Calibri" pitchFamily="34" charset="0"/>
              </a:rPr>
              <a:t>2</a:t>
            </a:r>
            <a:r>
              <a:rPr lang="en-GB" sz="3400" dirty="0">
                <a:solidFill>
                  <a:schemeClr val="bg1"/>
                </a:solidFill>
                <a:effectLst>
                  <a:outerShdw blurRad="38100" dist="38100" dir="2700000" algn="tl">
                    <a:srgbClr val="000000"/>
                  </a:outerShdw>
                </a:effectLst>
                <a:latin typeface="Calibri" pitchFamily="34" charset="0"/>
              </a:rPr>
              <a:t>-related effects or mantle plume involvement?</a:t>
            </a:r>
          </a:p>
        </p:txBody>
      </p:sp>
      <p:pic>
        <p:nvPicPr>
          <p:cNvPr id="7" name="Immagine 6"/>
          <p:cNvPicPr>
            <a:picLocks noChangeAspect="1"/>
          </p:cNvPicPr>
          <p:nvPr/>
        </p:nvPicPr>
        <p:blipFill>
          <a:blip r:embed="rId3" cstate="print"/>
          <a:stretch>
            <a:fillRect/>
          </a:stretch>
        </p:blipFill>
        <p:spPr>
          <a:xfrm>
            <a:off x="542362" y="566338"/>
            <a:ext cx="8059275" cy="5725324"/>
          </a:xfrm>
          <a:prstGeom prst="rect">
            <a:avLst/>
          </a:prstGeom>
        </p:spPr>
      </p:pic>
      <p:cxnSp>
        <p:nvCxnSpPr>
          <p:cNvPr id="26" name="Connettore 1 25"/>
          <p:cNvCxnSpPr/>
          <p:nvPr/>
        </p:nvCxnSpPr>
        <p:spPr bwMode="auto">
          <a:xfrm flipH="1" flipV="1">
            <a:off x="2510952" y="1084202"/>
            <a:ext cx="375123" cy="2897944"/>
          </a:xfrm>
          <a:prstGeom prst="line">
            <a:avLst/>
          </a:prstGeom>
          <a:noFill/>
          <a:ln w="1905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27" name="CasellaDiTesto 26"/>
          <p:cNvSpPr txBox="1"/>
          <p:nvPr/>
        </p:nvSpPr>
        <p:spPr>
          <a:xfrm>
            <a:off x="2071885" y="700865"/>
            <a:ext cx="912310" cy="271869"/>
          </a:xfrm>
          <a:prstGeom prst="rect">
            <a:avLst/>
          </a:prstGeom>
          <a:noFill/>
        </p:spPr>
        <p:txBody>
          <a:bodyPr wrap="square">
            <a:spAutoFit/>
          </a:bodyPr>
          <a:lstStyle/>
          <a:p>
            <a:pPr algn="ctr">
              <a:lnSpc>
                <a:spcPts val="1400"/>
              </a:lnSpc>
              <a:defRPr/>
            </a:pPr>
            <a:r>
              <a:rPr lang="en-GB" sz="1400" b="1" dirty="0">
                <a:solidFill>
                  <a:srgbClr val="FF6600"/>
                </a:solidFill>
                <a:latin typeface="Calibri" pitchFamily="34" charset="0"/>
              </a:rPr>
              <a:t>1300 °C</a:t>
            </a:r>
          </a:p>
        </p:txBody>
      </p:sp>
      <p:cxnSp>
        <p:nvCxnSpPr>
          <p:cNvPr id="28" name="Connettore 1 27"/>
          <p:cNvCxnSpPr/>
          <p:nvPr/>
        </p:nvCxnSpPr>
        <p:spPr bwMode="auto">
          <a:xfrm flipH="1" flipV="1">
            <a:off x="4854665" y="1079196"/>
            <a:ext cx="272166" cy="2902950"/>
          </a:xfrm>
          <a:prstGeom prst="line">
            <a:avLst/>
          </a:prstGeom>
          <a:noFill/>
          <a:ln w="1905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29" name="CasellaDiTesto 28"/>
          <p:cNvSpPr txBox="1"/>
          <p:nvPr/>
        </p:nvSpPr>
        <p:spPr>
          <a:xfrm>
            <a:off x="4399180" y="700865"/>
            <a:ext cx="912310" cy="271869"/>
          </a:xfrm>
          <a:prstGeom prst="rect">
            <a:avLst/>
          </a:prstGeom>
          <a:noFill/>
        </p:spPr>
        <p:txBody>
          <a:bodyPr wrap="square">
            <a:spAutoFit/>
          </a:bodyPr>
          <a:lstStyle/>
          <a:p>
            <a:pPr algn="ctr">
              <a:lnSpc>
                <a:spcPts val="1400"/>
              </a:lnSpc>
              <a:defRPr/>
            </a:pPr>
            <a:r>
              <a:rPr lang="en-GB" sz="1400" b="1" dirty="0">
                <a:solidFill>
                  <a:srgbClr val="FF6600"/>
                </a:solidFill>
                <a:latin typeface="Calibri" pitchFamily="34" charset="0"/>
              </a:rPr>
              <a:t>1300 °C</a:t>
            </a:r>
          </a:p>
        </p:txBody>
      </p:sp>
      <p:cxnSp>
        <p:nvCxnSpPr>
          <p:cNvPr id="30" name="Connettore 1 29"/>
          <p:cNvCxnSpPr/>
          <p:nvPr/>
        </p:nvCxnSpPr>
        <p:spPr bwMode="auto">
          <a:xfrm flipH="1" flipV="1">
            <a:off x="7345561" y="1084202"/>
            <a:ext cx="364927" cy="2884548"/>
          </a:xfrm>
          <a:prstGeom prst="line">
            <a:avLst/>
          </a:prstGeom>
          <a:noFill/>
          <a:ln w="19050" cap="flat" cmpd="sng" algn="ctr">
            <a:solidFill>
              <a:srgbClr val="FF6600"/>
            </a:solidFill>
            <a:prstDash val="dash"/>
            <a:round/>
            <a:headEnd type="none" w="med" len="med"/>
            <a:tailEnd type="none" w="med" len="med"/>
          </a:ln>
          <a:effectLst>
            <a:outerShdw blurRad="50800" dist="38100" dir="2700000" algn="tl" rotWithShape="0">
              <a:prstClr val="black">
                <a:alpha val="40000"/>
              </a:prstClr>
            </a:outerShdw>
          </a:effectLst>
        </p:spPr>
      </p:cxnSp>
      <p:sp>
        <p:nvSpPr>
          <p:cNvPr id="31" name="CasellaDiTesto 30"/>
          <p:cNvSpPr txBox="1"/>
          <p:nvPr/>
        </p:nvSpPr>
        <p:spPr>
          <a:xfrm>
            <a:off x="6906494" y="700865"/>
            <a:ext cx="912310" cy="271869"/>
          </a:xfrm>
          <a:prstGeom prst="rect">
            <a:avLst/>
          </a:prstGeom>
          <a:noFill/>
        </p:spPr>
        <p:txBody>
          <a:bodyPr wrap="square">
            <a:spAutoFit/>
          </a:bodyPr>
          <a:lstStyle/>
          <a:p>
            <a:pPr algn="ctr">
              <a:lnSpc>
                <a:spcPts val="1400"/>
              </a:lnSpc>
              <a:defRPr/>
            </a:pPr>
            <a:r>
              <a:rPr lang="en-GB" sz="1400" b="1" dirty="0">
                <a:solidFill>
                  <a:srgbClr val="FF6600"/>
                </a:solidFill>
                <a:latin typeface="Calibri" pitchFamily="34" charset="0"/>
              </a:rPr>
              <a:t>1300 °C</a:t>
            </a:r>
          </a:p>
        </p:txBody>
      </p:sp>
      <p:sp>
        <p:nvSpPr>
          <p:cNvPr id="32" name="Figura a mano libera 31"/>
          <p:cNvSpPr/>
          <p:nvPr/>
        </p:nvSpPr>
        <p:spPr bwMode="auto">
          <a:xfrm>
            <a:off x="1585912" y="1795462"/>
            <a:ext cx="1305406" cy="2197893"/>
          </a:xfrm>
          <a:custGeom>
            <a:avLst/>
            <a:gdLst>
              <a:gd name="connsiteX0" fmla="*/ 0 w 1319212"/>
              <a:gd name="connsiteY0" fmla="*/ 0 h 2362200"/>
              <a:gd name="connsiteX1" fmla="*/ 485775 w 1319212"/>
              <a:gd name="connsiteY1" fmla="*/ 895350 h 2362200"/>
              <a:gd name="connsiteX2" fmla="*/ 957262 w 1319212"/>
              <a:gd name="connsiteY2" fmla="*/ 1881187 h 2362200"/>
              <a:gd name="connsiteX3" fmla="*/ 1143000 w 1319212"/>
              <a:gd name="connsiteY3" fmla="*/ 2362200 h 2362200"/>
              <a:gd name="connsiteX4" fmla="*/ 1143000 w 1319212"/>
              <a:gd name="connsiteY4" fmla="*/ 2362200 h 2362200"/>
              <a:gd name="connsiteX5" fmla="*/ 1319212 w 1319212"/>
              <a:gd name="connsiteY5" fmla="*/ 2362200 h 2362200"/>
              <a:gd name="connsiteX6" fmla="*/ 1319212 w 1319212"/>
              <a:gd name="connsiteY6" fmla="*/ 2362200 h 2362200"/>
              <a:gd name="connsiteX7" fmla="*/ 1171575 w 1319212"/>
              <a:gd name="connsiteY7" fmla="*/ 1233487 h 2362200"/>
              <a:gd name="connsiteX8" fmla="*/ 1066800 w 1319212"/>
              <a:gd name="connsiteY8" fmla="*/ 447675 h 2362200"/>
              <a:gd name="connsiteX9" fmla="*/ 1047750 w 1319212"/>
              <a:gd name="connsiteY9" fmla="*/ 309562 h 2362200"/>
              <a:gd name="connsiteX10" fmla="*/ 1000125 w 1319212"/>
              <a:gd name="connsiteY10" fmla="*/ 247650 h 2362200"/>
              <a:gd name="connsiteX11" fmla="*/ 776287 w 1319212"/>
              <a:gd name="connsiteY11" fmla="*/ 180975 h 2362200"/>
              <a:gd name="connsiteX12" fmla="*/ 176212 w 1319212"/>
              <a:gd name="connsiteY12" fmla="*/ 38100 h 2362200"/>
              <a:gd name="connsiteX13" fmla="*/ 0 w 1319212"/>
              <a:gd name="connsiteY13" fmla="*/ 0 h 2362200"/>
              <a:gd name="connsiteX0" fmla="*/ 0 w 1319212"/>
              <a:gd name="connsiteY0" fmla="*/ 0 h 2378514"/>
              <a:gd name="connsiteX1" fmla="*/ 485775 w 1319212"/>
              <a:gd name="connsiteY1" fmla="*/ 895350 h 2378514"/>
              <a:gd name="connsiteX2" fmla="*/ 957262 w 1319212"/>
              <a:gd name="connsiteY2" fmla="*/ 1881187 h 2378514"/>
              <a:gd name="connsiteX3" fmla="*/ 1143000 w 1319212"/>
              <a:gd name="connsiteY3" fmla="*/ 2362200 h 2378514"/>
              <a:gd name="connsiteX4" fmla="*/ 1114425 w 1319212"/>
              <a:gd name="connsiteY4" fmla="*/ 2255044 h 2378514"/>
              <a:gd name="connsiteX5" fmla="*/ 1319212 w 1319212"/>
              <a:gd name="connsiteY5" fmla="*/ 2362200 h 2378514"/>
              <a:gd name="connsiteX6" fmla="*/ 1319212 w 1319212"/>
              <a:gd name="connsiteY6" fmla="*/ 2362200 h 2378514"/>
              <a:gd name="connsiteX7" fmla="*/ 1171575 w 1319212"/>
              <a:gd name="connsiteY7" fmla="*/ 1233487 h 2378514"/>
              <a:gd name="connsiteX8" fmla="*/ 1066800 w 1319212"/>
              <a:gd name="connsiteY8" fmla="*/ 447675 h 2378514"/>
              <a:gd name="connsiteX9" fmla="*/ 1047750 w 1319212"/>
              <a:gd name="connsiteY9" fmla="*/ 309562 h 2378514"/>
              <a:gd name="connsiteX10" fmla="*/ 1000125 w 1319212"/>
              <a:gd name="connsiteY10" fmla="*/ 247650 h 2378514"/>
              <a:gd name="connsiteX11" fmla="*/ 776287 w 1319212"/>
              <a:gd name="connsiteY11" fmla="*/ 180975 h 2378514"/>
              <a:gd name="connsiteX12" fmla="*/ 176212 w 1319212"/>
              <a:gd name="connsiteY12" fmla="*/ 38100 h 2378514"/>
              <a:gd name="connsiteX13" fmla="*/ 0 w 1319212"/>
              <a:gd name="connsiteY13" fmla="*/ 0 h 2378514"/>
              <a:gd name="connsiteX0" fmla="*/ 0 w 1319212"/>
              <a:gd name="connsiteY0" fmla="*/ 0 h 2397830"/>
              <a:gd name="connsiteX1" fmla="*/ 485775 w 1319212"/>
              <a:gd name="connsiteY1" fmla="*/ 895350 h 2397830"/>
              <a:gd name="connsiteX2" fmla="*/ 957262 w 1319212"/>
              <a:gd name="connsiteY2" fmla="*/ 1881187 h 2397830"/>
              <a:gd name="connsiteX3" fmla="*/ 1143000 w 1319212"/>
              <a:gd name="connsiteY3" fmla="*/ 2362200 h 2397830"/>
              <a:gd name="connsiteX4" fmla="*/ 1319212 w 1319212"/>
              <a:gd name="connsiteY4" fmla="*/ 2362200 h 2397830"/>
              <a:gd name="connsiteX5" fmla="*/ 1319212 w 1319212"/>
              <a:gd name="connsiteY5" fmla="*/ 2362200 h 2397830"/>
              <a:gd name="connsiteX6" fmla="*/ 1171575 w 1319212"/>
              <a:gd name="connsiteY6" fmla="*/ 1233487 h 2397830"/>
              <a:gd name="connsiteX7" fmla="*/ 1066800 w 1319212"/>
              <a:gd name="connsiteY7" fmla="*/ 447675 h 2397830"/>
              <a:gd name="connsiteX8" fmla="*/ 1047750 w 1319212"/>
              <a:gd name="connsiteY8" fmla="*/ 309562 h 2397830"/>
              <a:gd name="connsiteX9" fmla="*/ 1000125 w 1319212"/>
              <a:gd name="connsiteY9" fmla="*/ 247650 h 2397830"/>
              <a:gd name="connsiteX10" fmla="*/ 776287 w 1319212"/>
              <a:gd name="connsiteY10" fmla="*/ 180975 h 2397830"/>
              <a:gd name="connsiteX11" fmla="*/ 176212 w 1319212"/>
              <a:gd name="connsiteY11" fmla="*/ 38100 h 2397830"/>
              <a:gd name="connsiteX12" fmla="*/ 0 w 1319212"/>
              <a:gd name="connsiteY12" fmla="*/ 0 h 2397830"/>
              <a:gd name="connsiteX0" fmla="*/ 0 w 1319212"/>
              <a:gd name="connsiteY0" fmla="*/ 0 h 2362200"/>
              <a:gd name="connsiteX1" fmla="*/ 485775 w 1319212"/>
              <a:gd name="connsiteY1" fmla="*/ 895350 h 2362200"/>
              <a:gd name="connsiteX2" fmla="*/ 957262 w 1319212"/>
              <a:gd name="connsiteY2" fmla="*/ 1881187 h 2362200"/>
              <a:gd name="connsiteX3" fmla="*/ 1069181 w 1319212"/>
              <a:gd name="connsiteY3" fmla="*/ 2174081 h 2362200"/>
              <a:gd name="connsiteX4" fmla="*/ 1319212 w 1319212"/>
              <a:gd name="connsiteY4" fmla="*/ 2362200 h 2362200"/>
              <a:gd name="connsiteX5" fmla="*/ 1319212 w 1319212"/>
              <a:gd name="connsiteY5" fmla="*/ 2362200 h 2362200"/>
              <a:gd name="connsiteX6" fmla="*/ 1171575 w 1319212"/>
              <a:gd name="connsiteY6" fmla="*/ 1233487 h 2362200"/>
              <a:gd name="connsiteX7" fmla="*/ 1066800 w 1319212"/>
              <a:gd name="connsiteY7" fmla="*/ 447675 h 2362200"/>
              <a:gd name="connsiteX8" fmla="*/ 1047750 w 1319212"/>
              <a:gd name="connsiteY8" fmla="*/ 309562 h 2362200"/>
              <a:gd name="connsiteX9" fmla="*/ 1000125 w 1319212"/>
              <a:gd name="connsiteY9" fmla="*/ 247650 h 2362200"/>
              <a:gd name="connsiteX10" fmla="*/ 776287 w 1319212"/>
              <a:gd name="connsiteY10" fmla="*/ 180975 h 2362200"/>
              <a:gd name="connsiteX11" fmla="*/ 176212 w 1319212"/>
              <a:gd name="connsiteY11" fmla="*/ 38100 h 2362200"/>
              <a:gd name="connsiteX12" fmla="*/ 0 w 1319212"/>
              <a:gd name="connsiteY12" fmla="*/ 0 h 2362200"/>
              <a:gd name="connsiteX0" fmla="*/ 0 w 1333426"/>
              <a:gd name="connsiteY0" fmla="*/ 0 h 2362740"/>
              <a:gd name="connsiteX1" fmla="*/ 485775 w 1333426"/>
              <a:gd name="connsiteY1" fmla="*/ 895350 h 2362740"/>
              <a:gd name="connsiteX2" fmla="*/ 957262 w 1333426"/>
              <a:gd name="connsiteY2" fmla="*/ 1881187 h 2362740"/>
              <a:gd name="connsiteX3" fmla="*/ 1069181 w 1333426"/>
              <a:gd name="connsiteY3" fmla="*/ 2174081 h 2362740"/>
              <a:gd name="connsiteX4" fmla="*/ 1319212 w 1333426"/>
              <a:gd name="connsiteY4" fmla="*/ 2362200 h 2362740"/>
              <a:gd name="connsiteX5" fmla="*/ 1300162 w 1333426"/>
              <a:gd name="connsiteY5" fmla="*/ 2226468 h 2362740"/>
              <a:gd name="connsiteX6" fmla="*/ 1171575 w 1333426"/>
              <a:gd name="connsiteY6" fmla="*/ 1233487 h 2362740"/>
              <a:gd name="connsiteX7" fmla="*/ 1066800 w 1333426"/>
              <a:gd name="connsiteY7" fmla="*/ 447675 h 2362740"/>
              <a:gd name="connsiteX8" fmla="*/ 1047750 w 1333426"/>
              <a:gd name="connsiteY8" fmla="*/ 309562 h 2362740"/>
              <a:gd name="connsiteX9" fmla="*/ 1000125 w 1333426"/>
              <a:gd name="connsiteY9" fmla="*/ 247650 h 2362740"/>
              <a:gd name="connsiteX10" fmla="*/ 776287 w 1333426"/>
              <a:gd name="connsiteY10" fmla="*/ 180975 h 2362740"/>
              <a:gd name="connsiteX11" fmla="*/ 176212 w 1333426"/>
              <a:gd name="connsiteY11" fmla="*/ 38100 h 2362740"/>
              <a:gd name="connsiteX12" fmla="*/ 0 w 1333426"/>
              <a:gd name="connsiteY12" fmla="*/ 0 h 2362740"/>
              <a:gd name="connsiteX0" fmla="*/ 0 w 1320829"/>
              <a:gd name="connsiteY0" fmla="*/ 0 h 2410920"/>
              <a:gd name="connsiteX1" fmla="*/ 485775 w 1320829"/>
              <a:gd name="connsiteY1" fmla="*/ 895350 h 2410920"/>
              <a:gd name="connsiteX2" fmla="*/ 957262 w 1320829"/>
              <a:gd name="connsiteY2" fmla="*/ 1881187 h 2410920"/>
              <a:gd name="connsiteX3" fmla="*/ 1069181 w 1320829"/>
              <a:gd name="connsiteY3" fmla="*/ 2174081 h 2410920"/>
              <a:gd name="connsiteX4" fmla="*/ 1319212 w 1320829"/>
              <a:gd name="connsiteY4" fmla="*/ 2362200 h 2410920"/>
              <a:gd name="connsiteX5" fmla="*/ 1171575 w 1320829"/>
              <a:gd name="connsiteY5" fmla="*/ 1233487 h 2410920"/>
              <a:gd name="connsiteX6" fmla="*/ 1066800 w 1320829"/>
              <a:gd name="connsiteY6" fmla="*/ 447675 h 2410920"/>
              <a:gd name="connsiteX7" fmla="*/ 1047750 w 1320829"/>
              <a:gd name="connsiteY7" fmla="*/ 309562 h 2410920"/>
              <a:gd name="connsiteX8" fmla="*/ 1000125 w 1320829"/>
              <a:gd name="connsiteY8" fmla="*/ 247650 h 2410920"/>
              <a:gd name="connsiteX9" fmla="*/ 776287 w 1320829"/>
              <a:gd name="connsiteY9" fmla="*/ 180975 h 2410920"/>
              <a:gd name="connsiteX10" fmla="*/ 176212 w 1320829"/>
              <a:gd name="connsiteY10" fmla="*/ 38100 h 2410920"/>
              <a:gd name="connsiteX11" fmla="*/ 0 w 1320829"/>
              <a:gd name="connsiteY11" fmla="*/ 0 h 2410920"/>
              <a:gd name="connsiteX0" fmla="*/ 0 w 1309051"/>
              <a:gd name="connsiteY0" fmla="*/ 0 h 2254231"/>
              <a:gd name="connsiteX1" fmla="*/ 485775 w 1309051"/>
              <a:gd name="connsiteY1" fmla="*/ 895350 h 2254231"/>
              <a:gd name="connsiteX2" fmla="*/ 957262 w 1309051"/>
              <a:gd name="connsiteY2" fmla="*/ 1881187 h 2254231"/>
              <a:gd name="connsiteX3" fmla="*/ 1069181 w 1309051"/>
              <a:gd name="connsiteY3" fmla="*/ 2174081 h 2254231"/>
              <a:gd name="connsiteX4" fmla="*/ 1307306 w 1309051"/>
              <a:gd name="connsiteY4" fmla="*/ 2171700 h 2254231"/>
              <a:gd name="connsiteX5" fmla="*/ 1171575 w 1309051"/>
              <a:gd name="connsiteY5" fmla="*/ 1233487 h 2254231"/>
              <a:gd name="connsiteX6" fmla="*/ 1066800 w 1309051"/>
              <a:gd name="connsiteY6" fmla="*/ 447675 h 2254231"/>
              <a:gd name="connsiteX7" fmla="*/ 1047750 w 1309051"/>
              <a:gd name="connsiteY7" fmla="*/ 309562 h 2254231"/>
              <a:gd name="connsiteX8" fmla="*/ 1000125 w 1309051"/>
              <a:gd name="connsiteY8" fmla="*/ 247650 h 2254231"/>
              <a:gd name="connsiteX9" fmla="*/ 776287 w 1309051"/>
              <a:gd name="connsiteY9" fmla="*/ 180975 h 2254231"/>
              <a:gd name="connsiteX10" fmla="*/ 176212 w 1309051"/>
              <a:gd name="connsiteY10" fmla="*/ 38100 h 2254231"/>
              <a:gd name="connsiteX11" fmla="*/ 0 w 1309051"/>
              <a:gd name="connsiteY11" fmla="*/ 0 h 2254231"/>
              <a:gd name="connsiteX0" fmla="*/ 0 w 1309051"/>
              <a:gd name="connsiteY0" fmla="*/ 0 h 2174081"/>
              <a:gd name="connsiteX1" fmla="*/ 485775 w 1309051"/>
              <a:gd name="connsiteY1" fmla="*/ 895350 h 2174081"/>
              <a:gd name="connsiteX2" fmla="*/ 957262 w 1309051"/>
              <a:gd name="connsiteY2" fmla="*/ 1881187 h 2174081"/>
              <a:gd name="connsiteX3" fmla="*/ 1069181 w 1309051"/>
              <a:gd name="connsiteY3" fmla="*/ 2174081 h 2174081"/>
              <a:gd name="connsiteX4" fmla="*/ 1307306 w 1309051"/>
              <a:gd name="connsiteY4" fmla="*/ 2171700 h 2174081"/>
              <a:gd name="connsiteX5" fmla="*/ 1171575 w 1309051"/>
              <a:gd name="connsiteY5" fmla="*/ 1233487 h 2174081"/>
              <a:gd name="connsiteX6" fmla="*/ 1066800 w 1309051"/>
              <a:gd name="connsiteY6" fmla="*/ 447675 h 2174081"/>
              <a:gd name="connsiteX7" fmla="*/ 1047750 w 1309051"/>
              <a:gd name="connsiteY7" fmla="*/ 309562 h 2174081"/>
              <a:gd name="connsiteX8" fmla="*/ 1000125 w 1309051"/>
              <a:gd name="connsiteY8" fmla="*/ 247650 h 2174081"/>
              <a:gd name="connsiteX9" fmla="*/ 776287 w 1309051"/>
              <a:gd name="connsiteY9" fmla="*/ 180975 h 2174081"/>
              <a:gd name="connsiteX10" fmla="*/ 176212 w 1309051"/>
              <a:gd name="connsiteY10" fmla="*/ 38100 h 2174081"/>
              <a:gd name="connsiteX11" fmla="*/ 0 w 1309051"/>
              <a:gd name="connsiteY11" fmla="*/ 0 h 2174081"/>
              <a:gd name="connsiteX0" fmla="*/ 0 w 1309051"/>
              <a:gd name="connsiteY0" fmla="*/ 0 h 2198411"/>
              <a:gd name="connsiteX1" fmla="*/ 485775 w 1309051"/>
              <a:gd name="connsiteY1" fmla="*/ 895350 h 2198411"/>
              <a:gd name="connsiteX2" fmla="*/ 957262 w 1309051"/>
              <a:gd name="connsiteY2" fmla="*/ 1881187 h 2198411"/>
              <a:gd name="connsiteX3" fmla="*/ 1069181 w 1309051"/>
              <a:gd name="connsiteY3" fmla="*/ 2174081 h 2198411"/>
              <a:gd name="connsiteX4" fmla="*/ 1307306 w 1309051"/>
              <a:gd name="connsiteY4" fmla="*/ 2171700 h 2198411"/>
              <a:gd name="connsiteX5" fmla="*/ 1171575 w 1309051"/>
              <a:gd name="connsiteY5" fmla="*/ 1233487 h 2198411"/>
              <a:gd name="connsiteX6" fmla="*/ 1066800 w 1309051"/>
              <a:gd name="connsiteY6" fmla="*/ 447675 h 2198411"/>
              <a:gd name="connsiteX7" fmla="*/ 1047750 w 1309051"/>
              <a:gd name="connsiteY7" fmla="*/ 309562 h 2198411"/>
              <a:gd name="connsiteX8" fmla="*/ 1000125 w 1309051"/>
              <a:gd name="connsiteY8" fmla="*/ 247650 h 2198411"/>
              <a:gd name="connsiteX9" fmla="*/ 776287 w 1309051"/>
              <a:gd name="connsiteY9" fmla="*/ 180975 h 2198411"/>
              <a:gd name="connsiteX10" fmla="*/ 176212 w 1309051"/>
              <a:gd name="connsiteY10" fmla="*/ 38100 h 2198411"/>
              <a:gd name="connsiteX11" fmla="*/ 0 w 1309051"/>
              <a:gd name="connsiteY11" fmla="*/ 0 h 2198411"/>
              <a:gd name="connsiteX0" fmla="*/ 0 w 1309051"/>
              <a:gd name="connsiteY0" fmla="*/ 0 h 2174081"/>
              <a:gd name="connsiteX1" fmla="*/ 485775 w 1309051"/>
              <a:gd name="connsiteY1" fmla="*/ 895350 h 2174081"/>
              <a:gd name="connsiteX2" fmla="*/ 957262 w 1309051"/>
              <a:gd name="connsiteY2" fmla="*/ 1881187 h 2174081"/>
              <a:gd name="connsiteX3" fmla="*/ 1069181 w 1309051"/>
              <a:gd name="connsiteY3" fmla="*/ 2174081 h 2174081"/>
              <a:gd name="connsiteX4" fmla="*/ 1307306 w 1309051"/>
              <a:gd name="connsiteY4" fmla="*/ 2171700 h 2174081"/>
              <a:gd name="connsiteX5" fmla="*/ 1171575 w 1309051"/>
              <a:gd name="connsiteY5" fmla="*/ 1233487 h 2174081"/>
              <a:gd name="connsiteX6" fmla="*/ 1066800 w 1309051"/>
              <a:gd name="connsiteY6" fmla="*/ 447675 h 2174081"/>
              <a:gd name="connsiteX7" fmla="*/ 1047750 w 1309051"/>
              <a:gd name="connsiteY7" fmla="*/ 309562 h 2174081"/>
              <a:gd name="connsiteX8" fmla="*/ 1000125 w 1309051"/>
              <a:gd name="connsiteY8" fmla="*/ 247650 h 2174081"/>
              <a:gd name="connsiteX9" fmla="*/ 776287 w 1309051"/>
              <a:gd name="connsiteY9" fmla="*/ 180975 h 2174081"/>
              <a:gd name="connsiteX10" fmla="*/ 176212 w 1309051"/>
              <a:gd name="connsiteY10" fmla="*/ 38100 h 2174081"/>
              <a:gd name="connsiteX11" fmla="*/ 0 w 1309051"/>
              <a:gd name="connsiteY11" fmla="*/ 0 h 2174081"/>
              <a:gd name="connsiteX0" fmla="*/ 0 w 1307307"/>
              <a:gd name="connsiteY0" fmla="*/ 0 h 2207426"/>
              <a:gd name="connsiteX1" fmla="*/ 485775 w 1307307"/>
              <a:gd name="connsiteY1" fmla="*/ 895350 h 2207426"/>
              <a:gd name="connsiteX2" fmla="*/ 957262 w 1307307"/>
              <a:gd name="connsiteY2" fmla="*/ 1881187 h 2207426"/>
              <a:gd name="connsiteX3" fmla="*/ 1069181 w 1307307"/>
              <a:gd name="connsiteY3" fmla="*/ 2174081 h 2207426"/>
              <a:gd name="connsiteX4" fmla="*/ 1307306 w 1307307"/>
              <a:gd name="connsiteY4" fmla="*/ 2171700 h 2207426"/>
              <a:gd name="connsiteX5" fmla="*/ 1171575 w 1307307"/>
              <a:gd name="connsiteY5" fmla="*/ 1233487 h 2207426"/>
              <a:gd name="connsiteX6" fmla="*/ 1066800 w 1307307"/>
              <a:gd name="connsiteY6" fmla="*/ 447675 h 2207426"/>
              <a:gd name="connsiteX7" fmla="*/ 1047750 w 1307307"/>
              <a:gd name="connsiteY7" fmla="*/ 309562 h 2207426"/>
              <a:gd name="connsiteX8" fmla="*/ 1000125 w 1307307"/>
              <a:gd name="connsiteY8" fmla="*/ 247650 h 2207426"/>
              <a:gd name="connsiteX9" fmla="*/ 776287 w 1307307"/>
              <a:gd name="connsiteY9" fmla="*/ 180975 h 2207426"/>
              <a:gd name="connsiteX10" fmla="*/ 176212 w 1307307"/>
              <a:gd name="connsiteY10" fmla="*/ 38100 h 2207426"/>
              <a:gd name="connsiteX11" fmla="*/ 0 w 1307307"/>
              <a:gd name="connsiteY11" fmla="*/ 0 h 2207426"/>
              <a:gd name="connsiteX0" fmla="*/ 0 w 1307307"/>
              <a:gd name="connsiteY0" fmla="*/ 0 h 2174081"/>
              <a:gd name="connsiteX1" fmla="*/ 485775 w 1307307"/>
              <a:gd name="connsiteY1" fmla="*/ 895350 h 2174081"/>
              <a:gd name="connsiteX2" fmla="*/ 957262 w 1307307"/>
              <a:gd name="connsiteY2" fmla="*/ 1881187 h 2174081"/>
              <a:gd name="connsiteX3" fmla="*/ 1069181 w 1307307"/>
              <a:gd name="connsiteY3" fmla="*/ 2174081 h 2174081"/>
              <a:gd name="connsiteX4" fmla="*/ 1307306 w 1307307"/>
              <a:gd name="connsiteY4" fmla="*/ 2171700 h 2174081"/>
              <a:gd name="connsiteX5" fmla="*/ 1171575 w 1307307"/>
              <a:gd name="connsiteY5" fmla="*/ 1233487 h 2174081"/>
              <a:gd name="connsiteX6" fmla="*/ 1066800 w 1307307"/>
              <a:gd name="connsiteY6" fmla="*/ 447675 h 2174081"/>
              <a:gd name="connsiteX7" fmla="*/ 1047750 w 1307307"/>
              <a:gd name="connsiteY7" fmla="*/ 309562 h 2174081"/>
              <a:gd name="connsiteX8" fmla="*/ 1000125 w 1307307"/>
              <a:gd name="connsiteY8" fmla="*/ 247650 h 2174081"/>
              <a:gd name="connsiteX9" fmla="*/ 776287 w 1307307"/>
              <a:gd name="connsiteY9" fmla="*/ 180975 h 2174081"/>
              <a:gd name="connsiteX10" fmla="*/ 176212 w 1307307"/>
              <a:gd name="connsiteY10" fmla="*/ 38100 h 2174081"/>
              <a:gd name="connsiteX11" fmla="*/ 0 w 1307307"/>
              <a:gd name="connsiteY11" fmla="*/ 0 h 2174081"/>
              <a:gd name="connsiteX0" fmla="*/ 0 w 1308773"/>
              <a:gd name="connsiteY0" fmla="*/ 0 h 2248375"/>
              <a:gd name="connsiteX1" fmla="*/ 485775 w 1308773"/>
              <a:gd name="connsiteY1" fmla="*/ 895350 h 2248375"/>
              <a:gd name="connsiteX2" fmla="*/ 957262 w 1308773"/>
              <a:gd name="connsiteY2" fmla="*/ 1881187 h 2248375"/>
              <a:gd name="connsiteX3" fmla="*/ 1078706 w 1308773"/>
              <a:gd name="connsiteY3" fmla="*/ 2197893 h 2248375"/>
              <a:gd name="connsiteX4" fmla="*/ 1307306 w 1308773"/>
              <a:gd name="connsiteY4" fmla="*/ 2171700 h 2248375"/>
              <a:gd name="connsiteX5" fmla="*/ 1171575 w 1308773"/>
              <a:gd name="connsiteY5" fmla="*/ 1233487 h 2248375"/>
              <a:gd name="connsiteX6" fmla="*/ 1066800 w 1308773"/>
              <a:gd name="connsiteY6" fmla="*/ 447675 h 2248375"/>
              <a:gd name="connsiteX7" fmla="*/ 1047750 w 1308773"/>
              <a:gd name="connsiteY7" fmla="*/ 309562 h 2248375"/>
              <a:gd name="connsiteX8" fmla="*/ 1000125 w 1308773"/>
              <a:gd name="connsiteY8" fmla="*/ 247650 h 2248375"/>
              <a:gd name="connsiteX9" fmla="*/ 776287 w 1308773"/>
              <a:gd name="connsiteY9" fmla="*/ 180975 h 2248375"/>
              <a:gd name="connsiteX10" fmla="*/ 176212 w 1308773"/>
              <a:gd name="connsiteY10" fmla="*/ 38100 h 2248375"/>
              <a:gd name="connsiteX11" fmla="*/ 0 w 1308773"/>
              <a:gd name="connsiteY11" fmla="*/ 0 h 2248375"/>
              <a:gd name="connsiteX0" fmla="*/ 0 w 1306417"/>
              <a:gd name="connsiteY0" fmla="*/ 0 h 2279219"/>
              <a:gd name="connsiteX1" fmla="*/ 485775 w 1306417"/>
              <a:gd name="connsiteY1" fmla="*/ 895350 h 2279219"/>
              <a:gd name="connsiteX2" fmla="*/ 957262 w 1306417"/>
              <a:gd name="connsiteY2" fmla="*/ 1881187 h 2279219"/>
              <a:gd name="connsiteX3" fmla="*/ 1078706 w 1306417"/>
              <a:gd name="connsiteY3" fmla="*/ 2197893 h 2279219"/>
              <a:gd name="connsiteX4" fmla="*/ 1304925 w 1306417"/>
              <a:gd name="connsiteY4" fmla="*/ 2193132 h 2279219"/>
              <a:gd name="connsiteX5" fmla="*/ 1171575 w 1306417"/>
              <a:gd name="connsiteY5" fmla="*/ 1233487 h 2279219"/>
              <a:gd name="connsiteX6" fmla="*/ 1066800 w 1306417"/>
              <a:gd name="connsiteY6" fmla="*/ 447675 h 2279219"/>
              <a:gd name="connsiteX7" fmla="*/ 1047750 w 1306417"/>
              <a:gd name="connsiteY7" fmla="*/ 309562 h 2279219"/>
              <a:gd name="connsiteX8" fmla="*/ 1000125 w 1306417"/>
              <a:gd name="connsiteY8" fmla="*/ 247650 h 2279219"/>
              <a:gd name="connsiteX9" fmla="*/ 776287 w 1306417"/>
              <a:gd name="connsiteY9" fmla="*/ 180975 h 2279219"/>
              <a:gd name="connsiteX10" fmla="*/ 176212 w 1306417"/>
              <a:gd name="connsiteY10" fmla="*/ 38100 h 2279219"/>
              <a:gd name="connsiteX11" fmla="*/ 0 w 1306417"/>
              <a:gd name="connsiteY11" fmla="*/ 0 h 2279219"/>
              <a:gd name="connsiteX0" fmla="*/ 0 w 1306417"/>
              <a:gd name="connsiteY0" fmla="*/ 0 h 2197893"/>
              <a:gd name="connsiteX1" fmla="*/ 485775 w 1306417"/>
              <a:gd name="connsiteY1" fmla="*/ 895350 h 2197893"/>
              <a:gd name="connsiteX2" fmla="*/ 957262 w 1306417"/>
              <a:gd name="connsiteY2" fmla="*/ 1881187 h 2197893"/>
              <a:gd name="connsiteX3" fmla="*/ 1078706 w 1306417"/>
              <a:gd name="connsiteY3" fmla="*/ 2197893 h 2197893"/>
              <a:gd name="connsiteX4" fmla="*/ 1304925 w 1306417"/>
              <a:gd name="connsiteY4" fmla="*/ 2193132 h 2197893"/>
              <a:gd name="connsiteX5" fmla="*/ 1171575 w 1306417"/>
              <a:gd name="connsiteY5" fmla="*/ 1233487 h 2197893"/>
              <a:gd name="connsiteX6" fmla="*/ 1066800 w 1306417"/>
              <a:gd name="connsiteY6" fmla="*/ 447675 h 2197893"/>
              <a:gd name="connsiteX7" fmla="*/ 1047750 w 1306417"/>
              <a:gd name="connsiteY7" fmla="*/ 309562 h 2197893"/>
              <a:gd name="connsiteX8" fmla="*/ 1000125 w 1306417"/>
              <a:gd name="connsiteY8" fmla="*/ 247650 h 2197893"/>
              <a:gd name="connsiteX9" fmla="*/ 776287 w 1306417"/>
              <a:gd name="connsiteY9" fmla="*/ 180975 h 2197893"/>
              <a:gd name="connsiteX10" fmla="*/ 176212 w 1306417"/>
              <a:gd name="connsiteY10" fmla="*/ 38100 h 2197893"/>
              <a:gd name="connsiteX11" fmla="*/ 0 w 1306417"/>
              <a:gd name="connsiteY11" fmla="*/ 0 h 2197893"/>
              <a:gd name="connsiteX0" fmla="*/ 0 w 1306417"/>
              <a:gd name="connsiteY0" fmla="*/ 0 h 2222064"/>
              <a:gd name="connsiteX1" fmla="*/ 485775 w 1306417"/>
              <a:gd name="connsiteY1" fmla="*/ 895350 h 2222064"/>
              <a:gd name="connsiteX2" fmla="*/ 957262 w 1306417"/>
              <a:gd name="connsiteY2" fmla="*/ 1881187 h 2222064"/>
              <a:gd name="connsiteX3" fmla="*/ 1078706 w 1306417"/>
              <a:gd name="connsiteY3" fmla="*/ 2197893 h 2222064"/>
              <a:gd name="connsiteX4" fmla="*/ 1304925 w 1306417"/>
              <a:gd name="connsiteY4" fmla="*/ 2193132 h 2222064"/>
              <a:gd name="connsiteX5" fmla="*/ 1171575 w 1306417"/>
              <a:gd name="connsiteY5" fmla="*/ 1233487 h 2222064"/>
              <a:gd name="connsiteX6" fmla="*/ 1066800 w 1306417"/>
              <a:gd name="connsiteY6" fmla="*/ 447675 h 2222064"/>
              <a:gd name="connsiteX7" fmla="*/ 1047750 w 1306417"/>
              <a:gd name="connsiteY7" fmla="*/ 309562 h 2222064"/>
              <a:gd name="connsiteX8" fmla="*/ 1000125 w 1306417"/>
              <a:gd name="connsiteY8" fmla="*/ 247650 h 2222064"/>
              <a:gd name="connsiteX9" fmla="*/ 776287 w 1306417"/>
              <a:gd name="connsiteY9" fmla="*/ 180975 h 2222064"/>
              <a:gd name="connsiteX10" fmla="*/ 176212 w 1306417"/>
              <a:gd name="connsiteY10" fmla="*/ 38100 h 2222064"/>
              <a:gd name="connsiteX11" fmla="*/ 0 w 1306417"/>
              <a:gd name="connsiteY11" fmla="*/ 0 h 2222064"/>
              <a:gd name="connsiteX0" fmla="*/ 0 w 1305406"/>
              <a:gd name="connsiteY0" fmla="*/ 0 h 2244934"/>
              <a:gd name="connsiteX1" fmla="*/ 485775 w 1305406"/>
              <a:gd name="connsiteY1" fmla="*/ 895350 h 2244934"/>
              <a:gd name="connsiteX2" fmla="*/ 957262 w 1305406"/>
              <a:gd name="connsiteY2" fmla="*/ 1881187 h 2244934"/>
              <a:gd name="connsiteX3" fmla="*/ 1078706 w 1305406"/>
              <a:gd name="connsiteY3" fmla="*/ 2197893 h 2244934"/>
              <a:gd name="connsiteX4" fmla="*/ 1304925 w 1305406"/>
              <a:gd name="connsiteY4" fmla="*/ 2193132 h 2244934"/>
              <a:gd name="connsiteX5" fmla="*/ 1171575 w 1305406"/>
              <a:gd name="connsiteY5" fmla="*/ 1233487 h 2244934"/>
              <a:gd name="connsiteX6" fmla="*/ 1066800 w 1305406"/>
              <a:gd name="connsiteY6" fmla="*/ 447675 h 2244934"/>
              <a:gd name="connsiteX7" fmla="*/ 1047750 w 1305406"/>
              <a:gd name="connsiteY7" fmla="*/ 309562 h 2244934"/>
              <a:gd name="connsiteX8" fmla="*/ 1000125 w 1305406"/>
              <a:gd name="connsiteY8" fmla="*/ 247650 h 2244934"/>
              <a:gd name="connsiteX9" fmla="*/ 776287 w 1305406"/>
              <a:gd name="connsiteY9" fmla="*/ 180975 h 2244934"/>
              <a:gd name="connsiteX10" fmla="*/ 176212 w 1305406"/>
              <a:gd name="connsiteY10" fmla="*/ 38100 h 2244934"/>
              <a:gd name="connsiteX11" fmla="*/ 0 w 1305406"/>
              <a:gd name="connsiteY11" fmla="*/ 0 h 2244934"/>
              <a:gd name="connsiteX0" fmla="*/ 0 w 1305406"/>
              <a:gd name="connsiteY0" fmla="*/ 0 h 2197893"/>
              <a:gd name="connsiteX1" fmla="*/ 485775 w 1305406"/>
              <a:gd name="connsiteY1" fmla="*/ 895350 h 2197893"/>
              <a:gd name="connsiteX2" fmla="*/ 957262 w 1305406"/>
              <a:gd name="connsiteY2" fmla="*/ 1881187 h 2197893"/>
              <a:gd name="connsiteX3" fmla="*/ 1078706 w 1305406"/>
              <a:gd name="connsiteY3" fmla="*/ 2197893 h 2197893"/>
              <a:gd name="connsiteX4" fmla="*/ 1304925 w 1305406"/>
              <a:gd name="connsiteY4" fmla="*/ 2193132 h 2197893"/>
              <a:gd name="connsiteX5" fmla="*/ 1171575 w 1305406"/>
              <a:gd name="connsiteY5" fmla="*/ 1233487 h 2197893"/>
              <a:gd name="connsiteX6" fmla="*/ 1066800 w 1305406"/>
              <a:gd name="connsiteY6" fmla="*/ 447675 h 2197893"/>
              <a:gd name="connsiteX7" fmla="*/ 1047750 w 1305406"/>
              <a:gd name="connsiteY7" fmla="*/ 309562 h 2197893"/>
              <a:gd name="connsiteX8" fmla="*/ 1000125 w 1305406"/>
              <a:gd name="connsiteY8" fmla="*/ 247650 h 2197893"/>
              <a:gd name="connsiteX9" fmla="*/ 776287 w 1305406"/>
              <a:gd name="connsiteY9" fmla="*/ 180975 h 2197893"/>
              <a:gd name="connsiteX10" fmla="*/ 176212 w 1305406"/>
              <a:gd name="connsiteY10" fmla="*/ 38100 h 2197893"/>
              <a:gd name="connsiteX11" fmla="*/ 0 w 1305406"/>
              <a:gd name="connsiteY11" fmla="*/ 0 h 21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5406" h="2197893">
                <a:moveTo>
                  <a:pt x="0" y="0"/>
                </a:moveTo>
                <a:cubicBezTo>
                  <a:pt x="163115" y="290909"/>
                  <a:pt x="326231" y="581819"/>
                  <a:pt x="485775" y="895350"/>
                </a:cubicBezTo>
                <a:cubicBezTo>
                  <a:pt x="645319" y="1208881"/>
                  <a:pt x="858440" y="1664097"/>
                  <a:pt x="957262" y="1881187"/>
                </a:cubicBezTo>
                <a:cubicBezTo>
                  <a:pt x="1056084" y="2098277"/>
                  <a:pt x="1049337" y="2164952"/>
                  <a:pt x="1078706" y="2197893"/>
                </a:cubicBezTo>
                <a:lnTo>
                  <a:pt x="1304925" y="2193132"/>
                </a:lnTo>
                <a:cubicBezTo>
                  <a:pt x="1313260" y="2030016"/>
                  <a:pt x="1211262" y="1524396"/>
                  <a:pt x="1171575" y="1233487"/>
                </a:cubicBezTo>
                <a:cubicBezTo>
                  <a:pt x="1131888" y="942578"/>
                  <a:pt x="1087437" y="601662"/>
                  <a:pt x="1066800" y="447675"/>
                </a:cubicBezTo>
                <a:cubicBezTo>
                  <a:pt x="1046163" y="293688"/>
                  <a:pt x="1058862" y="342899"/>
                  <a:pt x="1047750" y="309562"/>
                </a:cubicBezTo>
                <a:cubicBezTo>
                  <a:pt x="1036638" y="276225"/>
                  <a:pt x="1045369" y="269081"/>
                  <a:pt x="1000125" y="247650"/>
                </a:cubicBezTo>
                <a:cubicBezTo>
                  <a:pt x="954881" y="226219"/>
                  <a:pt x="913606" y="215900"/>
                  <a:pt x="776287" y="180975"/>
                </a:cubicBezTo>
                <a:cubicBezTo>
                  <a:pt x="638968" y="146050"/>
                  <a:pt x="176212" y="38100"/>
                  <a:pt x="176212" y="38100"/>
                </a:cubicBezTo>
                <a:lnTo>
                  <a:pt x="0" y="0"/>
                </a:lnTo>
                <a:close/>
              </a:path>
            </a:pathLst>
          </a:cu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Freccia a destra 34"/>
          <p:cNvSpPr/>
          <p:nvPr/>
        </p:nvSpPr>
        <p:spPr bwMode="auto">
          <a:xfrm rot="15229256">
            <a:off x="2215855" y="2679834"/>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Freccia a destra 35"/>
          <p:cNvSpPr/>
          <p:nvPr/>
        </p:nvSpPr>
        <p:spPr bwMode="auto">
          <a:xfrm rot="15229256">
            <a:off x="1869814" y="2089968"/>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7" name="Freccia a destra 36"/>
          <p:cNvSpPr/>
          <p:nvPr/>
        </p:nvSpPr>
        <p:spPr bwMode="auto">
          <a:xfrm rot="15229256">
            <a:off x="2202149" y="1776531"/>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Figura a mano libera 37"/>
          <p:cNvSpPr/>
          <p:nvPr/>
        </p:nvSpPr>
        <p:spPr bwMode="auto">
          <a:xfrm>
            <a:off x="1576541" y="1365249"/>
            <a:ext cx="1087284" cy="2625725"/>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 name="connsiteX0" fmla="*/ 436409 w 1087284"/>
              <a:gd name="connsiteY0" fmla="*/ 0 h 2625725"/>
              <a:gd name="connsiteX1" fmla="*/ 703109 w 1087284"/>
              <a:gd name="connsiteY1" fmla="*/ 165100 h 2625725"/>
              <a:gd name="connsiteX2" fmla="*/ 665009 w 1087284"/>
              <a:gd name="connsiteY2" fmla="*/ 215900 h 2625725"/>
              <a:gd name="connsiteX3" fmla="*/ 258609 w 1087284"/>
              <a:gd name="connsiteY3" fmla="*/ 266700 h 2625725"/>
              <a:gd name="connsiteX4" fmla="*/ 30009 w 1087284"/>
              <a:gd name="connsiteY4" fmla="*/ 361950 h 2625725"/>
              <a:gd name="connsiteX5" fmla="*/ 23659 w 1087284"/>
              <a:gd name="connsiteY5" fmla="*/ 463550 h 2625725"/>
              <a:gd name="connsiteX6" fmla="*/ 366559 w 1087284"/>
              <a:gd name="connsiteY6" fmla="*/ 1085850 h 2625725"/>
              <a:gd name="connsiteX7" fmla="*/ 658659 w 1087284"/>
              <a:gd name="connsiteY7" fmla="*/ 1657350 h 2625725"/>
              <a:gd name="connsiteX8" fmla="*/ 804709 w 1087284"/>
              <a:gd name="connsiteY8" fmla="*/ 1974850 h 2625725"/>
              <a:gd name="connsiteX9" fmla="*/ 1001559 w 1087284"/>
              <a:gd name="connsiteY9" fmla="*/ 2400300 h 2625725"/>
              <a:gd name="connsiteX10" fmla="*/ 1087284 w 1087284"/>
              <a:gd name="connsiteY10" fmla="*/ 2625725 h 262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284" h="2625725">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54463" y="2291821"/>
                  <a:pt x="1001559" y="2400300"/>
                </a:cubicBezTo>
                <a:cubicBezTo>
                  <a:pt x="1048655" y="2508779"/>
                  <a:pt x="1037542" y="2494491"/>
                  <a:pt x="1087284" y="2625725"/>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Figura a mano libera 39"/>
          <p:cNvSpPr/>
          <p:nvPr/>
        </p:nvSpPr>
        <p:spPr bwMode="auto">
          <a:xfrm>
            <a:off x="3971326" y="1365249"/>
            <a:ext cx="1087284" cy="2625725"/>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 name="connsiteX0" fmla="*/ 436409 w 1087284"/>
              <a:gd name="connsiteY0" fmla="*/ 0 h 2625725"/>
              <a:gd name="connsiteX1" fmla="*/ 703109 w 1087284"/>
              <a:gd name="connsiteY1" fmla="*/ 165100 h 2625725"/>
              <a:gd name="connsiteX2" fmla="*/ 665009 w 1087284"/>
              <a:gd name="connsiteY2" fmla="*/ 215900 h 2625725"/>
              <a:gd name="connsiteX3" fmla="*/ 258609 w 1087284"/>
              <a:gd name="connsiteY3" fmla="*/ 266700 h 2625725"/>
              <a:gd name="connsiteX4" fmla="*/ 30009 w 1087284"/>
              <a:gd name="connsiteY4" fmla="*/ 361950 h 2625725"/>
              <a:gd name="connsiteX5" fmla="*/ 23659 w 1087284"/>
              <a:gd name="connsiteY5" fmla="*/ 463550 h 2625725"/>
              <a:gd name="connsiteX6" fmla="*/ 366559 w 1087284"/>
              <a:gd name="connsiteY6" fmla="*/ 1085850 h 2625725"/>
              <a:gd name="connsiteX7" fmla="*/ 658659 w 1087284"/>
              <a:gd name="connsiteY7" fmla="*/ 1657350 h 2625725"/>
              <a:gd name="connsiteX8" fmla="*/ 804709 w 1087284"/>
              <a:gd name="connsiteY8" fmla="*/ 1974850 h 2625725"/>
              <a:gd name="connsiteX9" fmla="*/ 1001559 w 1087284"/>
              <a:gd name="connsiteY9" fmla="*/ 2400300 h 2625725"/>
              <a:gd name="connsiteX10" fmla="*/ 1087284 w 1087284"/>
              <a:gd name="connsiteY10" fmla="*/ 2625725 h 262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284" h="2625725">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54463" y="2291821"/>
                  <a:pt x="1001559" y="2400300"/>
                </a:cubicBezTo>
                <a:cubicBezTo>
                  <a:pt x="1048655" y="2508779"/>
                  <a:pt x="1037542" y="2494491"/>
                  <a:pt x="1087284" y="2625725"/>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Figura a mano libera 40"/>
          <p:cNvSpPr/>
          <p:nvPr/>
        </p:nvSpPr>
        <p:spPr bwMode="auto">
          <a:xfrm>
            <a:off x="6388534" y="1365249"/>
            <a:ext cx="1087284" cy="2625725"/>
          </a:xfrm>
          <a:custGeom>
            <a:avLst/>
            <a:gdLst>
              <a:gd name="connsiteX0" fmla="*/ 446130 w 1170030"/>
              <a:gd name="connsiteY0" fmla="*/ 0 h 2800350"/>
              <a:gd name="connsiteX1" fmla="*/ 712830 w 1170030"/>
              <a:gd name="connsiteY1" fmla="*/ 165100 h 2800350"/>
              <a:gd name="connsiteX2" fmla="*/ 674730 w 1170030"/>
              <a:gd name="connsiteY2" fmla="*/ 215900 h 2800350"/>
              <a:gd name="connsiteX3" fmla="*/ 268330 w 1170030"/>
              <a:gd name="connsiteY3" fmla="*/ 266700 h 2800350"/>
              <a:gd name="connsiteX4" fmla="*/ 39730 w 1170030"/>
              <a:gd name="connsiteY4" fmla="*/ 361950 h 2800350"/>
              <a:gd name="connsiteX5" fmla="*/ 33380 w 1170030"/>
              <a:gd name="connsiteY5" fmla="*/ 463550 h 2800350"/>
              <a:gd name="connsiteX6" fmla="*/ 376280 w 1170030"/>
              <a:gd name="connsiteY6" fmla="*/ 1085850 h 2800350"/>
              <a:gd name="connsiteX7" fmla="*/ 668380 w 1170030"/>
              <a:gd name="connsiteY7" fmla="*/ 1657350 h 2800350"/>
              <a:gd name="connsiteX8" fmla="*/ 814430 w 1170030"/>
              <a:gd name="connsiteY8" fmla="*/ 1974850 h 2800350"/>
              <a:gd name="connsiteX9" fmla="*/ 1011280 w 1170030"/>
              <a:gd name="connsiteY9" fmla="*/ 2400300 h 2800350"/>
              <a:gd name="connsiteX10" fmla="*/ 1170030 w 1170030"/>
              <a:gd name="connsiteY10" fmla="*/ 2800350 h 2800350"/>
              <a:gd name="connsiteX0" fmla="*/ 436409 w 1160309"/>
              <a:gd name="connsiteY0" fmla="*/ 0 h 2800350"/>
              <a:gd name="connsiteX1" fmla="*/ 703109 w 1160309"/>
              <a:gd name="connsiteY1" fmla="*/ 165100 h 2800350"/>
              <a:gd name="connsiteX2" fmla="*/ 665009 w 1160309"/>
              <a:gd name="connsiteY2" fmla="*/ 215900 h 2800350"/>
              <a:gd name="connsiteX3" fmla="*/ 258609 w 1160309"/>
              <a:gd name="connsiteY3" fmla="*/ 266700 h 2800350"/>
              <a:gd name="connsiteX4" fmla="*/ 30009 w 1160309"/>
              <a:gd name="connsiteY4" fmla="*/ 361950 h 2800350"/>
              <a:gd name="connsiteX5" fmla="*/ 23659 w 1160309"/>
              <a:gd name="connsiteY5" fmla="*/ 463550 h 2800350"/>
              <a:gd name="connsiteX6" fmla="*/ 366559 w 1160309"/>
              <a:gd name="connsiteY6" fmla="*/ 1085850 h 2800350"/>
              <a:gd name="connsiteX7" fmla="*/ 658659 w 1160309"/>
              <a:gd name="connsiteY7" fmla="*/ 1657350 h 2800350"/>
              <a:gd name="connsiteX8" fmla="*/ 804709 w 1160309"/>
              <a:gd name="connsiteY8" fmla="*/ 1974850 h 2800350"/>
              <a:gd name="connsiteX9" fmla="*/ 1001559 w 1160309"/>
              <a:gd name="connsiteY9" fmla="*/ 2400300 h 2800350"/>
              <a:gd name="connsiteX10" fmla="*/ 1160309 w 1160309"/>
              <a:gd name="connsiteY10" fmla="*/ 2800350 h 2800350"/>
              <a:gd name="connsiteX0" fmla="*/ 436409 w 1087284"/>
              <a:gd name="connsiteY0" fmla="*/ 0 h 2625725"/>
              <a:gd name="connsiteX1" fmla="*/ 703109 w 1087284"/>
              <a:gd name="connsiteY1" fmla="*/ 165100 h 2625725"/>
              <a:gd name="connsiteX2" fmla="*/ 665009 w 1087284"/>
              <a:gd name="connsiteY2" fmla="*/ 215900 h 2625725"/>
              <a:gd name="connsiteX3" fmla="*/ 258609 w 1087284"/>
              <a:gd name="connsiteY3" fmla="*/ 266700 h 2625725"/>
              <a:gd name="connsiteX4" fmla="*/ 30009 w 1087284"/>
              <a:gd name="connsiteY4" fmla="*/ 361950 h 2625725"/>
              <a:gd name="connsiteX5" fmla="*/ 23659 w 1087284"/>
              <a:gd name="connsiteY5" fmla="*/ 463550 h 2625725"/>
              <a:gd name="connsiteX6" fmla="*/ 366559 w 1087284"/>
              <a:gd name="connsiteY6" fmla="*/ 1085850 h 2625725"/>
              <a:gd name="connsiteX7" fmla="*/ 658659 w 1087284"/>
              <a:gd name="connsiteY7" fmla="*/ 1657350 h 2625725"/>
              <a:gd name="connsiteX8" fmla="*/ 804709 w 1087284"/>
              <a:gd name="connsiteY8" fmla="*/ 1974850 h 2625725"/>
              <a:gd name="connsiteX9" fmla="*/ 1001559 w 1087284"/>
              <a:gd name="connsiteY9" fmla="*/ 2400300 h 2625725"/>
              <a:gd name="connsiteX10" fmla="*/ 1087284 w 1087284"/>
              <a:gd name="connsiteY10" fmla="*/ 2625725 h 262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284" h="2625725">
                <a:moveTo>
                  <a:pt x="436409" y="0"/>
                </a:moveTo>
                <a:cubicBezTo>
                  <a:pt x="550709" y="64558"/>
                  <a:pt x="665009" y="129117"/>
                  <a:pt x="703109" y="165100"/>
                </a:cubicBezTo>
                <a:cubicBezTo>
                  <a:pt x="741209" y="201083"/>
                  <a:pt x="739092" y="198967"/>
                  <a:pt x="665009" y="215900"/>
                </a:cubicBezTo>
                <a:cubicBezTo>
                  <a:pt x="590926" y="232833"/>
                  <a:pt x="364442" y="242358"/>
                  <a:pt x="258609" y="266700"/>
                </a:cubicBezTo>
                <a:cubicBezTo>
                  <a:pt x="152776" y="291042"/>
                  <a:pt x="69167" y="329142"/>
                  <a:pt x="30009" y="361950"/>
                </a:cubicBezTo>
                <a:cubicBezTo>
                  <a:pt x="-9149" y="394758"/>
                  <a:pt x="-8621" y="392906"/>
                  <a:pt x="23659" y="463550"/>
                </a:cubicBezTo>
                <a:cubicBezTo>
                  <a:pt x="55939" y="534194"/>
                  <a:pt x="260726" y="886884"/>
                  <a:pt x="366559" y="1085850"/>
                </a:cubicBezTo>
                <a:cubicBezTo>
                  <a:pt x="472392" y="1284816"/>
                  <a:pt x="585634" y="1509183"/>
                  <a:pt x="658659" y="1657350"/>
                </a:cubicBezTo>
                <a:cubicBezTo>
                  <a:pt x="731684" y="1805517"/>
                  <a:pt x="804709" y="1974850"/>
                  <a:pt x="804709" y="1974850"/>
                </a:cubicBezTo>
                <a:cubicBezTo>
                  <a:pt x="861859" y="2098675"/>
                  <a:pt x="954463" y="2291821"/>
                  <a:pt x="1001559" y="2400300"/>
                </a:cubicBezTo>
                <a:cubicBezTo>
                  <a:pt x="1048655" y="2508779"/>
                  <a:pt x="1037542" y="2494491"/>
                  <a:pt x="1087284" y="2625725"/>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reccia a destra 33"/>
          <p:cNvSpPr/>
          <p:nvPr/>
        </p:nvSpPr>
        <p:spPr bwMode="auto">
          <a:xfrm rot="15229256">
            <a:off x="2293252" y="3432175"/>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Freccia a destra 42"/>
          <p:cNvSpPr/>
          <p:nvPr/>
        </p:nvSpPr>
        <p:spPr bwMode="auto">
          <a:xfrm rot="15229256">
            <a:off x="7083098" y="3230211"/>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Freccia a destra 43"/>
          <p:cNvSpPr/>
          <p:nvPr/>
        </p:nvSpPr>
        <p:spPr bwMode="auto">
          <a:xfrm rot="15229256">
            <a:off x="7010217" y="2459672"/>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Figura a mano libera 44"/>
          <p:cNvSpPr/>
          <p:nvPr/>
        </p:nvSpPr>
        <p:spPr bwMode="auto">
          <a:xfrm>
            <a:off x="6109593" y="1716881"/>
            <a:ext cx="1608931" cy="2269333"/>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612532 w 1612532"/>
              <a:gd name="connsiteY0" fmla="*/ 2269333 h 2269333"/>
              <a:gd name="connsiteX1" fmla="*/ 1269206 w 1612532"/>
              <a:gd name="connsiteY1" fmla="*/ 359570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Lst>
            <a:ahLst/>
            <a:cxnLst>
              <a:cxn ang="0">
                <a:pos x="connsiteX0" y="connsiteY0"/>
              </a:cxn>
              <a:cxn ang="0">
                <a:pos x="connsiteX1" y="connsiteY1"/>
              </a:cxn>
              <a:cxn ang="0">
                <a:pos x="connsiteX2" y="connsiteY2"/>
              </a:cxn>
              <a:cxn ang="0">
                <a:pos x="connsiteX3" y="connsiteY3"/>
              </a:cxn>
            </a:cxnLst>
            <a:rect l="l" t="t" r="r" b="b"/>
            <a:pathLst>
              <a:path w="1612532" h="2269333">
                <a:moveTo>
                  <a:pt x="1612532" y="2269333"/>
                </a:moveTo>
                <a:cubicBezTo>
                  <a:pt x="1497278" y="1447008"/>
                  <a:pt x="1376087" y="422256"/>
                  <a:pt x="1350351" y="364332"/>
                </a:cubicBezTo>
                <a:cubicBezTo>
                  <a:pt x="1346780" y="336948"/>
                  <a:pt x="1204547" y="293291"/>
                  <a:pt x="1235900" y="307182"/>
                </a:cubicBezTo>
                <a:cubicBezTo>
                  <a:pt x="1024366" y="247254"/>
                  <a:pt x="200025" y="55563"/>
                  <a:pt x="0" y="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6" name="Figura a mano libera 45"/>
          <p:cNvSpPr/>
          <p:nvPr/>
        </p:nvSpPr>
        <p:spPr bwMode="auto">
          <a:xfrm>
            <a:off x="3707862" y="2402058"/>
            <a:ext cx="1408906" cy="1583533"/>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612532 w 1612532"/>
              <a:gd name="connsiteY0" fmla="*/ 2269333 h 2269333"/>
              <a:gd name="connsiteX1" fmla="*/ 1269206 w 1612532"/>
              <a:gd name="connsiteY1" fmla="*/ 359570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412059 w 1412059"/>
              <a:gd name="connsiteY0" fmla="*/ 1967204 h 1967204"/>
              <a:gd name="connsiteX1" fmla="*/ 1149878 w 1412059"/>
              <a:gd name="connsiteY1" fmla="*/ 62203 h 1967204"/>
              <a:gd name="connsiteX2" fmla="*/ 1035427 w 1412059"/>
              <a:gd name="connsiteY2" fmla="*/ 5053 h 1967204"/>
              <a:gd name="connsiteX3" fmla="*/ 0 w 1412059"/>
              <a:gd name="connsiteY3" fmla="*/ 383671 h 1967204"/>
              <a:gd name="connsiteX0" fmla="*/ 1412059 w 1412059"/>
              <a:gd name="connsiteY0" fmla="*/ 1967204 h 1967204"/>
              <a:gd name="connsiteX1" fmla="*/ 1040095 w 1412059"/>
              <a:gd name="connsiteY1" fmla="*/ 562266 h 1967204"/>
              <a:gd name="connsiteX2" fmla="*/ 1035427 w 1412059"/>
              <a:gd name="connsiteY2" fmla="*/ 5053 h 1967204"/>
              <a:gd name="connsiteX3" fmla="*/ 0 w 1412059"/>
              <a:gd name="connsiteY3" fmla="*/ 383671 h 1967204"/>
              <a:gd name="connsiteX0" fmla="*/ 1412059 w 1412059"/>
              <a:gd name="connsiteY0" fmla="*/ 1967204 h 1967204"/>
              <a:gd name="connsiteX1" fmla="*/ 1345578 w 1412059"/>
              <a:gd name="connsiteY1" fmla="*/ 1119478 h 1967204"/>
              <a:gd name="connsiteX2" fmla="*/ 1035427 w 1412059"/>
              <a:gd name="connsiteY2" fmla="*/ 5053 h 1967204"/>
              <a:gd name="connsiteX3" fmla="*/ 0 w 1412059"/>
              <a:gd name="connsiteY3" fmla="*/ 383671 h 1967204"/>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Lst>
            <a:ahLst/>
            <a:cxnLst>
              <a:cxn ang="0">
                <a:pos x="connsiteX0" y="connsiteY0"/>
              </a:cxn>
              <a:cxn ang="0">
                <a:pos x="connsiteX1" y="connsiteY1"/>
              </a:cxn>
              <a:cxn ang="0">
                <a:pos x="connsiteX2" y="connsiteY2"/>
              </a:cxn>
              <a:cxn ang="0">
                <a:pos x="connsiteX3" y="connsiteY3"/>
              </a:cxn>
            </a:cxnLst>
            <a:rect l="l" t="t" r="r" b="b"/>
            <a:pathLst>
              <a:path w="1412059" h="1583533">
                <a:moveTo>
                  <a:pt x="1412059" y="1583533"/>
                </a:moveTo>
                <a:cubicBezTo>
                  <a:pt x="1354083" y="770733"/>
                  <a:pt x="1371314" y="793731"/>
                  <a:pt x="1345578" y="735807"/>
                </a:cubicBezTo>
                <a:cubicBezTo>
                  <a:pt x="1342007" y="694135"/>
                  <a:pt x="1276145" y="600473"/>
                  <a:pt x="1233512" y="573882"/>
                </a:cubicBezTo>
                <a:cubicBezTo>
                  <a:pt x="1186651" y="547291"/>
                  <a:pt x="200025" y="55563"/>
                  <a:pt x="0" y="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Freccia a destra 41"/>
          <p:cNvSpPr/>
          <p:nvPr/>
        </p:nvSpPr>
        <p:spPr bwMode="auto">
          <a:xfrm rot="15229256">
            <a:off x="4481370" y="2755280"/>
            <a:ext cx="469575" cy="147004"/>
          </a:xfrm>
          <a:prstGeom prst="rightArrow">
            <a:avLst>
              <a:gd name="adj1" fmla="val 50000"/>
              <a:gd name="adj2" fmla="val 95614"/>
            </a:avLst>
          </a:prstGeom>
          <a:solidFill>
            <a:schemeClr val="tx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Ovale 9"/>
          <p:cNvSpPr/>
          <p:nvPr/>
        </p:nvSpPr>
        <p:spPr bwMode="auto">
          <a:xfrm>
            <a:off x="4906178" y="2847720"/>
            <a:ext cx="1044000" cy="1044000"/>
          </a:xfrm>
          <a:prstGeom prst="ellipse">
            <a:avLst/>
          </a:prstGeom>
          <a:solidFill>
            <a:srgbClr val="FF6600"/>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Figura a mano libera 46"/>
          <p:cNvSpPr/>
          <p:nvPr/>
        </p:nvSpPr>
        <p:spPr bwMode="auto">
          <a:xfrm>
            <a:off x="3702561" y="2402058"/>
            <a:ext cx="1725617" cy="1567658"/>
          </a:xfrm>
          <a:custGeom>
            <a:avLst/>
            <a:gdLst>
              <a:gd name="connsiteX0" fmla="*/ 1419225 w 1451918"/>
              <a:gd name="connsiteY0" fmla="*/ 2421407 h 2421407"/>
              <a:gd name="connsiteX1" fmla="*/ 1266825 w 1451918"/>
              <a:gd name="connsiteY1" fmla="*/ 354482 h 2421407"/>
              <a:gd name="connsiteX2" fmla="*/ 0 w 1451918"/>
              <a:gd name="connsiteY2" fmla="*/ 2057 h 2421407"/>
              <a:gd name="connsiteX0" fmla="*/ 1419225 w 1425142"/>
              <a:gd name="connsiteY0" fmla="*/ 2419350 h 2419350"/>
              <a:gd name="connsiteX1" fmla="*/ 1266825 w 1425142"/>
              <a:gd name="connsiteY1" fmla="*/ 352425 h 2419350"/>
              <a:gd name="connsiteX2" fmla="*/ 0 w 1425142"/>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19225 w 1419225"/>
              <a:gd name="connsiteY0" fmla="*/ 2419350 h 2419350"/>
              <a:gd name="connsiteX1" fmla="*/ 1266825 w 1419225"/>
              <a:gd name="connsiteY1" fmla="*/ 352425 h 2419350"/>
              <a:gd name="connsiteX2" fmla="*/ 0 w 1419225"/>
              <a:gd name="connsiteY2" fmla="*/ 0 h 2419350"/>
              <a:gd name="connsiteX0" fmla="*/ 1462457 w 1462457"/>
              <a:gd name="connsiteY0" fmla="*/ 2454380 h 2454380"/>
              <a:gd name="connsiteX1" fmla="*/ 1310057 w 1462457"/>
              <a:gd name="connsiteY1" fmla="*/ 387455 h 2454380"/>
              <a:gd name="connsiteX2" fmla="*/ 112289 w 1462457"/>
              <a:gd name="connsiteY2" fmla="*/ 23123 h 2454380"/>
              <a:gd name="connsiteX3" fmla="*/ 43232 w 1462457"/>
              <a:gd name="connsiteY3" fmla="*/ 35030 h 2454380"/>
              <a:gd name="connsiteX0" fmla="*/ 1350168 w 1350168"/>
              <a:gd name="connsiteY0" fmla="*/ 2431257 h 2431257"/>
              <a:gd name="connsiteX1" fmla="*/ 1197768 w 1350168"/>
              <a:gd name="connsiteY1" fmla="*/ 364332 h 2431257"/>
              <a:gd name="connsiteX2" fmla="*/ 0 w 1350168"/>
              <a:gd name="connsiteY2" fmla="*/ 0 h 2431257"/>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0 w 1421606"/>
              <a:gd name="connsiteY2"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421606 w 1421606"/>
              <a:gd name="connsiteY0" fmla="*/ 2426495 h 2426495"/>
              <a:gd name="connsiteX1" fmla="*/ 1269206 w 1421606"/>
              <a:gd name="connsiteY1" fmla="*/ 359570 h 2426495"/>
              <a:gd name="connsiteX2" fmla="*/ 1221581 w 1421606"/>
              <a:gd name="connsiteY2" fmla="*/ 311944 h 2426495"/>
              <a:gd name="connsiteX3" fmla="*/ 0 w 1421606"/>
              <a:gd name="connsiteY3" fmla="*/ 0 h 2426495"/>
              <a:gd name="connsiteX0" fmla="*/ 1612532 w 1612532"/>
              <a:gd name="connsiteY0" fmla="*/ 2269333 h 2269333"/>
              <a:gd name="connsiteX1" fmla="*/ 1269206 w 1612532"/>
              <a:gd name="connsiteY1" fmla="*/ 359570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21581 w 1612532"/>
              <a:gd name="connsiteY2" fmla="*/ 311944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612532 w 1612532"/>
              <a:gd name="connsiteY0" fmla="*/ 2269333 h 2269333"/>
              <a:gd name="connsiteX1" fmla="*/ 1350351 w 1612532"/>
              <a:gd name="connsiteY1" fmla="*/ 364332 h 2269333"/>
              <a:gd name="connsiteX2" fmla="*/ 1235900 w 1612532"/>
              <a:gd name="connsiteY2" fmla="*/ 307182 h 2269333"/>
              <a:gd name="connsiteX3" fmla="*/ 0 w 1612532"/>
              <a:gd name="connsiteY3" fmla="*/ 0 h 2269333"/>
              <a:gd name="connsiteX0" fmla="*/ 1412059 w 1412059"/>
              <a:gd name="connsiteY0" fmla="*/ 1967204 h 1967204"/>
              <a:gd name="connsiteX1" fmla="*/ 1149878 w 1412059"/>
              <a:gd name="connsiteY1" fmla="*/ 62203 h 1967204"/>
              <a:gd name="connsiteX2" fmla="*/ 1035427 w 1412059"/>
              <a:gd name="connsiteY2" fmla="*/ 5053 h 1967204"/>
              <a:gd name="connsiteX3" fmla="*/ 0 w 1412059"/>
              <a:gd name="connsiteY3" fmla="*/ 383671 h 1967204"/>
              <a:gd name="connsiteX0" fmla="*/ 1412059 w 1412059"/>
              <a:gd name="connsiteY0" fmla="*/ 1967204 h 1967204"/>
              <a:gd name="connsiteX1" fmla="*/ 1040095 w 1412059"/>
              <a:gd name="connsiteY1" fmla="*/ 562266 h 1967204"/>
              <a:gd name="connsiteX2" fmla="*/ 1035427 w 1412059"/>
              <a:gd name="connsiteY2" fmla="*/ 5053 h 1967204"/>
              <a:gd name="connsiteX3" fmla="*/ 0 w 1412059"/>
              <a:gd name="connsiteY3" fmla="*/ 383671 h 1967204"/>
              <a:gd name="connsiteX0" fmla="*/ 1412059 w 1412059"/>
              <a:gd name="connsiteY0" fmla="*/ 1967204 h 1967204"/>
              <a:gd name="connsiteX1" fmla="*/ 1345578 w 1412059"/>
              <a:gd name="connsiteY1" fmla="*/ 1119478 h 1967204"/>
              <a:gd name="connsiteX2" fmla="*/ 1035427 w 1412059"/>
              <a:gd name="connsiteY2" fmla="*/ 5053 h 1967204"/>
              <a:gd name="connsiteX3" fmla="*/ 0 w 1412059"/>
              <a:gd name="connsiteY3" fmla="*/ 383671 h 1967204"/>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45446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12059"/>
              <a:gd name="connsiteY0" fmla="*/ 1583533 h 1583533"/>
              <a:gd name="connsiteX1" fmla="*/ 1345578 w 1412059"/>
              <a:gd name="connsiteY1" fmla="*/ 735807 h 1583533"/>
              <a:gd name="connsiteX2" fmla="*/ 1233512 w 1412059"/>
              <a:gd name="connsiteY2" fmla="*/ 573882 h 1583533"/>
              <a:gd name="connsiteX3" fmla="*/ 0 w 1412059"/>
              <a:gd name="connsiteY3" fmla="*/ 0 h 1583533"/>
              <a:gd name="connsiteX0" fmla="*/ 1412059 w 1439322"/>
              <a:gd name="connsiteY0" fmla="*/ 1583533 h 1583533"/>
              <a:gd name="connsiteX1" fmla="*/ 1345578 w 1439322"/>
              <a:gd name="connsiteY1" fmla="*/ 735807 h 1583533"/>
              <a:gd name="connsiteX2" fmla="*/ 1430803 w 1439322"/>
              <a:gd name="connsiteY2" fmla="*/ 662782 h 1583533"/>
              <a:gd name="connsiteX3" fmla="*/ 0 w 1439322"/>
              <a:gd name="connsiteY3" fmla="*/ 0 h 1583533"/>
              <a:gd name="connsiteX0" fmla="*/ 1412059 w 1611360"/>
              <a:gd name="connsiteY0" fmla="*/ 1583533 h 1583533"/>
              <a:gd name="connsiteX1" fmla="*/ 1609692 w 1611360"/>
              <a:gd name="connsiteY1" fmla="*/ 792957 h 1583533"/>
              <a:gd name="connsiteX2" fmla="*/ 1430803 w 1611360"/>
              <a:gd name="connsiteY2" fmla="*/ 662782 h 1583533"/>
              <a:gd name="connsiteX3" fmla="*/ 0 w 1611360"/>
              <a:gd name="connsiteY3" fmla="*/ 0 h 1583533"/>
              <a:gd name="connsiteX0" fmla="*/ 1523433 w 1612365"/>
              <a:gd name="connsiteY0" fmla="*/ 1577183 h 1577183"/>
              <a:gd name="connsiteX1" fmla="*/ 1609692 w 1612365"/>
              <a:gd name="connsiteY1" fmla="*/ 792957 h 1577183"/>
              <a:gd name="connsiteX2" fmla="*/ 1430803 w 1612365"/>
              <a:gd name="connsiteY2" fmla="*/ 662782 h 1577183"/>
              <a:gd name="connsiteX3" fmla="*/ 0 w 1612365"/>
              <a:gd name="connsiteY3" fmla="*/ 0 h 1577183"/>
              <a:gd name="connsiteX0" fmla="*/ 1523433 w 1638577"/>
              <a:gd name="connsiteY0" fmla="*/ 1577183 h 1577183"/>
              <a:gd name="connsiteX1" fmla="*/ 1609692 w 1638577"/>
              <a:gd name="connsiteY1" fmla="*/ 792957 h 1577183"/>
              <a:gd name="connsiteX2" fmla="*/ 1430803 w 1638577"/>
              <a:gd name="connsiteY2" fmla="*/ 662782 h 1577183"/>
              <a:gd name="connsiteX3" fmla="*/ 0 w 1638577"/>
              <a:gd name="connsiteY3" fmla="*/ 0 h 1577183"/>
              <a:gd name="connsiteX0" fmla="*/ 1580711 w 1669537"/>
              <a:gd name="connsiteY0" fmla="*/ 1577183 h 1577183"/>
              <a:gd name="connsiteX1" fmla="*/ 1609692 w 1669537"/>
              <a:gd name="connsiteY1" fmla="*/ 792957 h 1577183"/>
              <a:gd name="connsiteX2" fmla="*/ 1430803 w 1669537"/>
              <a:gd name="connsiteY2" fmla="*/ 662782 h 1577183"/>
              <a:gd name="connsiteX3" fmla="*/ 0 w 1669537"/>
              <a:gd name="connsiteY3" fmla="*/ 0 h 1577183"/>
              <a:gd name="connsiteX0" fmla="*/ 1580711 w 1592850"/>
              <a:gd name="connsiteY0" fmla="*/ 1577183 h 1577183"/>
              <a:gd name="connsiteX1" fmla="*/ 1430803 w 1592850"/>
              <a:gd name="connsiteY1" fmla="*/ 662782 h 1577183"/>
              <a:gd name="connsiteX2" fmla="*/ 0 w 1592850"/>
              <a:gd name="connsiteY2" fmla="*/ 0 h 1577183"/>
              <a:gd name="connsiteX0" fmla="*/ 1580711 w 1681329"/>
              <a:gd name="connsiteY0" fmla="*/ 1577183 h 1577183"/>
              <a:gd name="connsiteX1" fmla="*/ 1430803 w 1681329"/>
              <a:gd name="connsiteY1" fmla="*/ 662782 h 1577183"/>
              <a:gd name="connsiteX2" fmla="*/ 0 w 1681329"/>
              <a:gd name="connsiteY2" fmla="*/ 0 h 1577183"/>
              <a:gd name="connsiteX0" fmla="*/ 1580711 w 1693022"/>
              <a:gd name="connsiteY0" fmla="*/ 1577183 h 1577183"/>
              <a:gd name="connsiteX1" fmla="*/ 1430803 w 1693022"/>
              <a:gd name="connsiteY1" fmla="*/ 662782 h 1577183"/>
              <a:gd name="connsiteX2" fmla="*/ 0 w 1693022"/>
              <a:gd name="connsiteY2" fmla="*/ 0 h 1577183"/>
              <a:gd name="connsiteX0" fmla="*/ 1634807 w 1729479"/>
              <a:gd name="connsiteY0" fmla="*/ 1567658 h 1567658"/>
              <a:gd name="connsiteX1" fmla="*/ 1430803 w 1729479"/>
              <a:gd name="connsiteY1" fmla="*/ 662782 h 1567658"/>
              <a:gd name="connsiteX2" fmla="*/ 0 w 1729479"/>
              <a:gd name="connsiteY2" fmla="*/ 0 h 1567658"/>
            </a:gdLst>
            <a:ahLst/>
            <a:cxnLst>
              <a:cxn ang="0">
                <a:pos x="connsiteX0" y="connsiteY0"/>
              </a:cxn>
              <a:cxn ang="0">
                <a:pos x="connsiteX1" y="connsiteY1"/>
              </a:cxn>
              <a:cxn ang="0">
                <a:pos x="connsiteX2" y="connsiteY2"/>
              </a:cxn>
            </a:cxnLst>
            <a:rect l="l" t="t" r="r" b="b"/>
            <a:pathLst>
              <a:path w="1729479" h="1567658">
                <a:moveTo>
                  <a:pt x="1634807" y="1567658"/>
                </a:moveTo>
                <a:cubicBezTo>
                  <a:pt x="1813595" y="859633"/>
                  <a:pt x="1735622" y="839921"/>
                  <a:pt x="1430803" y="662782"/>
                </a:cubicBezTo>
                <a:cubicBezTo>
                  <a:pt x="1383942" y="636191"/>
                  <a:pt x="200025" y="55563"/>
                  <a:pt x="0" y="0"/>
                </a:cubicBezTo>
              </a:path>
            </a:pathLst>
          </a:custGeom>
          <a:noFill/>
          <a:ln w="28575" cap="flat" cmpd="sng" algn="ctr">
            <a:solidFill>
              <a:srgbClr val="FF0000"/>
            </a:solidFill>
            <a:prstDash val="solid"/>
            <a:round/>
            <a:headEnd type="none" w="med" len="med"/>
            <a:tailEnd type="none" w="med" len="med"/>
          </a:ln>
          <a:effectLst>
            <a:glow rad="635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4937760" y="2306749"/>
            <a:ext cx="1043940" cy="769441"/>
          </a:xfrm>
          <a:prstGeom prst="rect">
            <a:avLst/>
          </a:prstGeom>
          <a:noFill/>
        </p:spPr>
        <p:txBody>
          <a:bodyPr wrap="square">
            <a:spAutoFit/>
          </a:bodyPr>
          <a:lstStyle/>
          <a:p>
            <a:pPr algn="ctr">
              <a:defRPr/>
            </a:pPr>
            <a:r>
              <a:rPr lang="en-GB" sz="1100" b="1" dirty="0">
                <a:solidFill>
                  <a:schemeClr val="tx1"/>
                </a:solidFill>
                <a:effectLst/>
                <a:latin typeface="Calibri" pitchFamily="34" charset="0"/>
              </a:rPr>
              <a:t>Radiogenic heating or thermal insulation?</a:t>
            </a:r>
          </a:p>
        </p:txBody>
      </p:sp>
      <p:sp>
        <p:nvSpPr>
          <p:cNvPr id="51" name="CasellaDiTesto 50"/>
          <p:cNvSpPr txBox="1"/>
          <p:nvPr/>
        </p:nvSpPr>
        <p:spPr>
          <a:xfrm>
            <a:off x="553720" y="3997616"/>
            <a:ext cx="8047917" cy="323165"/>
          </a:xfrm>
          <a:prstGeom prst="rect">
            <a:avLst/>
          </a:prstGeom>
          <a:solidFill>
            <a:schemeClr val="bg1"/>
          </a:solidFill>
        </p:spPr>
        <p:txBody>
          <a:bodyPr wrap="square">
            <a:spAutoFit/>
          </a:bodyPr>
          <a:lstStyle/>
          <a:p>
            <a:pPr algn="ctr">
              <a:defRPr/>
            </a:pPr>
            <a:r>
              <a:rPr lang="en-GB" sz="1500" b="1" dirty="0">
                <a:solidFill>
                  <a:schemeClr val="tx1"/>
                </a:solidFill>
                <a:effectLst/>
                <a:latin typeface="Calibri" pitchFamily="34" charset="0"/>
              </a:rPr>
              <a:t>Adiabatic decompression melting of a carbonated peridotite without any mantle plume.</a:t>
            </a:r>
          </a:p>
        </p:txBody>
      </p:sp>
      <p:pic>
        <p:nvPicPr>
          <p:cNvPr id="2" name="Immagine 1"/>
          <p:cNvPicPr>
            <a:picLocks noChangeAspect="1"/>
          </p:cNvPicPr>
          <p:nvPr/>
        </p:nvPicPr>
        <p:blipFill rotWithShape="1">
          <a:blip r:embed="rId4" cstate="print"/>
          <a:srcRect l="6750" t="4638" r="7126" b="5695"/>
          <a:stretch/>
        </p:blipFill>
        <p:spPr>
          <a:xfrm>
            <a:off x="617220" y="4297679"/>
            <a:ext cx="7875270" cy="1943101"/>
          </a:xfrm>
          <a:prstGeom prst="rect">
            <a:avLst/>
          </a:prstGeom>
        </p:spPr>
      </p:pic>
      <p:pic>
        <p:nvPicPr>
          <p:cNvPr id="14" name="Immagine 13"/>
          <p:cNvPicPr>
            <a:picLocks noChangeAspect="1"/>
          </p:cNvPicPr>
          <p:nvPr/>
        </p:nvPicPr>
        <p:blipFill rotWithShape="1">
          <a:blip r:embed="rId4" cstate="print"/>
          <a:srcRect l="6750" t="4638" r="7126" b="5695"/>
          <a:stretch/>
        </p:blipFill>
        <p:spPr>
          <a:xfrm>
            <a:off x="617220" y="4323079"/>
            <a:ext cx="7875270" cy="1943101"/>
          </a:xfrm>
          <a:prstGeom prst="rect">
            <a:avLst/>
          </a:prstGeom>
        </p:spPr>
      </p:pic>
      <p:pic>
        <p:nvPicPr>
          <p:cNvPr id="18" name="Immagine 17"/>
          <p:cNvPicPr>
            <a:picLocks noChangeAspect="1"/>
          </p:cNvPicPr>
          <p:nvPr/>
        </p:nvPicPr>
        <p:blipFill rotWithShape="1">
          <a:blip r:embed="rId5" cstate="print"/>
          <a:srcRect l="8500" t="5566" r="8125" b="4163"/>
          <a:stretch/>
        </p:blipFill>
        <p:spPr>
          <a:xfrm>
            <a:off x="1068704" y="4323078"/>
            <a:ext cx="7006590" cy="1938885"/>
          </a:xfrm>
          <a:prstGeom prst="rect">
            <a:avLst/>
          </a:prstGeom>
        </p:spPr>
      </p:pic>
      <p:sp>
        <p:nvSpPr>
          <p:cNvPr id="19" name="Rettangolo 18"/>
          <p:cNvSpPr/>
          <p:nvPr/>
        </p:nvSpPr>
        <p:spPr bwMode="auto">
          <a:xfrm>
            <a:off x="542361" y="4089399"/>
            <a:ext cx="8059275" cy="2743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CasellaDiTesto 19"/>
          <p:cNvSpPr txBox="1"/>
          <p:nvPr/>
        </p:nvSpPr>
        <p:spPr>
          <a:xfrm>
            <a:off x="2828074" y="3972134"/>
            <a:ext cx="3521926" cy="400110"/>
          </a:xfrm>
          <a:prstGeom prst="rect">
            <a:avLst/>
          </a:prstGeom>
          <a:noFill/>
        </p:spPr>
        <p:txBody>
          <a:bodyPr wrap="square">
            <a:spAutoFit/>
          </a:bodyPr>
          <a:lstStyle/>
          <a:p>
            <a:pPr algn="ctr">
              <a:defRPr/>
            </a:pPr>
            <a:r>
              <a:rPr lang="en-GB" sz="2000" b="1" dirty="0">
                <a:solidFill>
                  <a:schemeClr val="tx1"/>
                </a:solidFill>
                <a:effectLst/>
                <a:latin typeface="Calibri" pitchFamily="34" charset="0"/>
              </a:rPr>
              <a:t>Not a perfect solution, anyway.</a:t>
            </a:r>
          </a:p>
        </p:txBody>
      </p:sp>
      <p:sp>
        <p:nvSpPr>
          <p:cNvPr id="21" name="CasellaDiTesto 20"/>
          <p:cNvSpPr txBox="1"/>
          <p:nvPr/>
        </p:nvSpPr>
        <p:spPr>
          <a:xfrm>
            <a:off x="553719" y="4244853"/>
            <a:ext cx="8047917" cy="369332"/>
          </a:xfrm>
          <a:prstGeom prst="rect">
            <a:avLst/>
          </a:prstGeom>
          <a:noFill/>
        </p:spPr>
        <p:txBody>
          <a:bodyPr wrap="square">
            <a:spAutoFit/>
          </a:bodyPr>
          <a:lstStyle/>
          <a:p>
            <a:pPr>
              <a:defRPr/>
            </a:pPr>
            <a:r>
              <a:rPr lang="en-GB" b="1" dirty="0">
                <a:solidFill>
                  <a:schemeClr val="tx1"/>
                </a:solidFill>
                <a:effectLst/>
                <a:latin typeface="Calibri" pitchFamily="34" charset="0"/>
              </a:rPr>
              <a:t>1)</a:t>
            </a:r>
            <a:r>
              <a:rPr lang="en-GB" dirty="0">
                <a:solidFill>
                  <a:schemeClr val="tx1"/>
                </a:solidFill>
                <a:effectLst/>
                <a:latin typeface="Calibri" pitchFamily="34" charset="0"/>
              </a:rPr>
              <a:t> Why to assume a classical “Cambridge-school” geotherm and </a:t>
            </a:r>
            <a:r>
              <a:rPr lang="en-GB" dirty="0" err="1">
                <a:solidFill>
                  <a:schemeClr val="tx1"/>
                </a:solidFill>
                <a:effectLst/>
                <a:latin typeface="Calibri" pitchFamily="34" charset="0"/>
              </a:rPr>
              <a:t>Tp</a:t>
            </a:r>
            <a:r>
              <a:rPr lang="en-GB" dirty="0">
                <a:solidFill>
                  <a:schemeClr val="tx1"/>
                </a:solidFill>
                <a:effectLst/>
                <a:latin typeface="Calibri" pitchFamily="34" charset="0"/>
              </a:rPr>
              <a:t> = 1300 °C?</a:t>
            </a:r>
          </a:p>
        </p:txBody>
      </p:sp>
      <p:sp>
        <p:nvSpPr>
          <p:cNvPr id="22" name="CasellaDiTesto 21"/>
          <p:cNvSpPr txBox="1"/>
          <p:nvPr/>
        </p:nvSpPr>
        <p:spPr>
          <a:xfrm>
            <a:off x="553719" y="4861316"/>
            <a:ext cx="8047917" cy="646331"/>
          </a:xfrm>
          <a:prstGeom prst="rect">
            <a:avLst/>
          </a:prstGeom>
          <a:noFill/>
        </p:spPr>
        <p:txBody>
          <a:bodyPr wrap="square">
            <a:spAutoFit/>
          </a:bodyPr>
          <a:lstStyle/>
          <a:p>
            <a:pPr>
              <a:defRPr/>
            </a:pPr>
            <a:r>
              <a:rPr lang="en-GB" b="1" dirty="0">
                <a:solidFill>
                  <a:schemeClr val="tx1"/>
                </a:solidFill>
                <a:effectLst/>
                <a:latin typeface="Calibri" pitchFamily="34" charset="0"/>
              </a:rPr>
              <a:t>3)</a:t>
            </a:r>
            <a:r>
              <a:rPr lang="en-GB" dirty="0">
                <a:solidFill>
                  <a:schemeClr val="tx1"/>
                </a:solidFill>
                <a:effectLst/>
                <a:latin typeface="Calibri" pitchFamily="34" charset="0"/>
              </a:rPr>
              <a:t> Why carbonated melts do not separate from the peridotitic matrix? (i.e. why no igneous activity is recorded before Gondwana assembly?)</a:t>
            </a:r>
          </a:p>
        </p:txBody>
      </p:sp>
      <p:sp>
        <p:nvSpPr>
          <p:cNvPr id="23" name="CasellaDiTesto 22"/>
          <p:cNvSpPr txBox="1"/>
          <p:nvPr/>
        </p:nvSpPr>
        <p:spPr>
          <a:xfrm>
            <a:off x="553719" y="5411960"/>
            <a:ext cx="8047917" cy="369332"/>
          </a:xfrm>
          <a:prstGeom prst="rect">
            <a:avLst/>
          </a:prstGeom>
          <a:noFill/>
        </p:spPr>
        <p:txBody>
          <a:bodyPr wrap="square">
            <a:spAutoFit/>
          </a:bodyPr>
          <a:lstStyle/>
          <a:p>
            <a:pPr>
              <a:defRPr/>
            </a:pPr>
            <a:r>
              <a:rPr lang="en-GB" b="1" dirty="0">
                <a:solidFill>
                  <a:schemeClr val="tx1"/>
                </a:solidFill>
                <a:effectLst/>
                <a:latin typeface="Calibri" pitchFamily="34" charset="0"/>
              </a:rPr>
              <a:t>4)</a:t>
            </a:r>
            <a:r>
              <a:rPr lang="en-GB" sz="1200" dirty="0">
                <a:solidFill>
                  <a:schemeClr val="tx1"/>
                </a:solidFill>
                <a:effectLst/>
                <a:latin typeface="Calibri" pitchFamily="34" charset="0"/>
              </a:rPr>
              <a:t> </a:t>
            </a:r>
            <a:r>
              <a:rPr lang="en-GB" dirty="0">
                <a:solidFill>
                  <a:schemeClr val="tx1"/>
                </a:solidFill>
                <a:effectLst/>
                <a:latin typeface="Calibri" pitchFamily="34" charset="0"/>
              </a:rPr>
              <a:t>No</a:t>
            </a:r>
            <a:r>
              <a:rPr lang="en-GB" sz="1200" dirty="0">
                <a:solidFill>
                  <a:schemeClr val="tx1"/>
                </a:solidFill>
                <a:effectLst/>
                <a:latin typeface="Calibri" pitchFamily="34" charset="0"/>
              </a:rPr>
              <a:t> </a:t>
            </a:r>
            <a:r>
              <a:rPr lang="en-GB" dirty="0">
                <a:solidFill>
                  <a:schemeClr val="tx1"/>
                </a:solidFill>
                <a:effectLst/>
                <a:latin typeface="Calibri" pitchFamily="34" charset="0"/>
              </a:rPr>
              <a:t>change</a:t>
            </a:r>
            <a:r>
              <a:rPr lang="en-GB" sz="1200" dirty="0">
                <a:solidFill>
                  <a:schemeClr val="tx1"/>
                </a:solidFill>
                <a:effectLst/>
                <a:latin typeface="Calibri" pitchFamily="34" charset="0"/>
              </a:rPr>
              <a:t> </a:t>
            </a:r>
            <a:r>
              <a:rPr lang="en-GB" dirty="0">
                <a:solidFill>
                  <a:schemeClr val="tx1"/>
                </a:solidFill>
                <a:effectLst/>
                <a:latin typeface="Calibri" pitchFamily="34" charset="0"/>
              </a:rPr>
              <a:t>in</a:t>
            </a:r>
            <a:r>
              <a:rPr lang="en-GB" sz="1200" dirty="0">
                <a:solidFill>
                  <a:schemeClr val="tx1"/>
                </a:solidFill>
                <a:effectLst/>
                <a:latin typeface="Calibri" pitchFamily="34" charset="0"/>
              </a:rPr>
              <a:t> </a:t>
            </a:r>
            <a:r>
              <a:rPr lang="en-GB" dirty="0">
                <a:solidFill>
                  <a:schemeClr val="tx1"/>
                </a:solidFill>
                <a:effectLst/>
                <a:latin typeface="Calibri" pitchFamily="34" charset="0"/>
              </a:rPr>
              <a:t>peridotite</a:t>
            </a:r>
            <a:r>
              <a:rPr lang="en-GB" sz="1200" dirty="0">
                <a:solidFill>
                  <a:schemeClr val="tx1"/>
                </a:solidFill>
                <a:effectLst/>
                <a:latin typeface="Calibri" pitchFamily="34" charset="0"/>
              </a:rPr>
              <a:t> </a:t>
            </a:r>
            <a:r>
              <a:rPr lang="en-GB" dirty="0">
                <a:solidFill>
                  <a:schemeClr val="tx1"/>
                </a:solidFill>
                <a:effectLst/>
                <a:latin typeface="Calibri" pitchFamily="34" charset="0"/>
              </a:rPr>
              <a:t>solidus</a:t>
            </a:r>
            <a:r>
              <a:rPr lang="en-GB" sz="1200" dirty="0">
                <a:solidFill>
                  <a:schemeClr val="tx1"/>
                </a:solidFill>
                <a:effectLst/>
                <a:latin typeface="Calibri" pitchFamily="34" charset="0"/>
              </a:rPr>
              <a:t> </a:t>
            </a:r>
            <a:r>
              <a:rPr lang="en-GB" dirty="0">
                <a:solidFill>
                  <a:schemeClr val="tx1"/>
                </a:solidFill>
                <a:effectLst/>
                <a:latin typeface="Calibri" pitchFamily="34" charset="0"/>
              </a:rPr>
              <a:t>during</a:t>
            </a:r>
            <a:r>
              <a:rPr lang="en-GB" sz="1200" dirty="0">
                <a:solidFill>
                  <a:schemeClr val="tx1"/>
                </a:solidFill>
                <a:effectLst/>
                <a:latin typeface="Calibri" pitchFamily="34" charset="0"/>
              </a:rPr>
              <a:t> </a:t>
            </a:r>
            <a:r>
              <a:rPr lang="en-GB" dirty="0">
                <a:solidFill>
                  <a:schemeClr val="tx1"/>
                </a:solidFill>
                <a:effectLst/>
                <a:latin typeface="Calibri" pitchFamily="34" charset="0"/>
              </a:rPr>
              <a:t>collision</a:t>
            </a:r>
            <a:r>
              <a:rPr lang="en-GB" sz="1200" dirty="0">
                <a:solidFill>
                  <a:schemeClr val="tx1"/>
                </a:solidFill>
                <a:effectLst/>
                <a:latin typeface="Calibri" pitchFamily="34" charset="0"/>
              </a:rPr>
              <a:t> </a:t>
            </a:r>
            <a:r>
              <a:rPr lang="en-GB" dirty="0">
                <a:solidFill>
                  <a:schemeClr val="tx1"/>
                </a:solidFill>
                <a:effectLst/>
                <a:latin typeface="Calibri" pitchFamily="34" charset="0"/>
              </a:rPr>
              <a:t>(i.e.,</a:t>
            </a:r>
            <a:r>
              <a:rPr lang="en-GB" sz="1200" dirty="0">
                <a:solidFill>
                  <a:schemeClr val="tx1"/>
                </a:solidFill>
                <a:effectLst/>
                <a:latin typeface="Calibri" pitchFamily="34" charset="0"/>
              </a:rPr>
              <a:t> </a:t>
            </a:r>
            <a:r>
              <a:rPr lang="en-GB" dirty="0">
                <a:solidFill>
                  <a:schemeClr val="tx1"/>
                </a:solidFill>
                <a:effectLst/>
                <a:latin typeface="Calibri" pitchFamily="34" charset="0"/>
              </a:rPr>
              <a:t>no</a:t>
            </a:r>
            <a:r>
              <a:rPr lang="en-GB" sz="1200" dirty="0">
                <a:solidFill>
                  <a:schemeClr val="tx1"/>
                </a:solidFill>
                <a:effectLst/>
                <a:latin typeface="Calibri" pitchFamily="34" charset="0"/>
              </a:rPr>
              <a:t> </a:t>
            </a:r>
            <a:r>
              <a:rPr lang="en-GB" dirty="0">
                <a:solidFill>
                  <a:schemeClr val="tx1"/>
                </a:solidFill>
                <a:effectLst/>
                <a:latin typeface="Calibri" pitchFamily="34" charset="0"/>
              </a:rPr>
              <a:t>changes</a:t>
            </a:r>
            <a:r>
              <a:rPr lang="en-GB" sz="1200" dirty="0">
                <a:solidFill>
                  <a:schemeClr val="tx1"/>
                </a:solidFill>
                <a:effectLst/>
                <a:latin typeface="Calibri" pitchFamily="34" charset="0"/>
              </a:rPr>
              <a:t> </a:t>
            </a:r>
            <a:r>
              <a:rPr lang="en-GB" dirty="0">
                <a:solidFill>
                  <a:schemeClr val="tx1"/>
                </a:solidFill>
                <a:effectLst/>
                <a:latin typeface="Calibri" pitchFamily="34" charset="0"/>
              </a:rPr>
              <a:t>during</a:t>
            </a:r>
            <a:r>
              <a:rPr lang="en-GB" sz="1200" dirty="0">
                <a:solidFill>
                  <a:schemeClr val="tx1"/>
                </a:solidFill>
                <a:effectLst/>
                <a:latin typeface="Calibri" pitchFamily="34" charset="0"/>
              </a:rPr>
              <a:t> </a:t>
            </a:r>
            <a:r>
              <a:rPr lang="en-GB" dirty="0">
                <a:solidFill>
                  <a:schemeClr val="tx1"/>
                </a:solidFill>
                <a:effectLst/>
                <a:latin typeface="Calibri" pitchFamily="34" charset="0"/>
              </a:rPr>
              <a:t>subduction)?</a:t>
            </a:r>
          </a:p>
        </p:txBody>
      </p:sp>
      <p:sp>
        <p:nvSpPr>
          <p:cNvPr id="24" name="CasellaDiTesto 23"/>
          <p:cNvSpPr txBox="1"/>
          <p:nvPr/>
        </p:nvSpPr>
        <p:spPr>
          <a:xfrm>
            <a:off x="553719" y="5705326"/>
            <a:ext cx="8047917" cy="369332"/>
          </a:xfrm>
          <a:prstGeom prst="rect">
            <a:avLst/>
          </a:prstGeom>
          <a:noFill/>
        </p:spPr>
        <p:txBody>
          <a:bodyPr wrap="square">
            <a:spAutoFit/>
          </a:bodyPr>
          <a:lstStyle/>
          <a:p>
            <a:pPr>
              <a:defRPr/>
            </a:pPr>
            <a:r>
              <a:rPr lang="en-GB" b="1" dirty="0">
                <a:solidFill>
                  <a:schemeClr val="tx1"/>
                </a:solidFill>
                <a:effectLst/>
                <a:latin typeface="Calibri" pitchFamily="34" charset="0"/>
              </a:rPr>
              <a:t>5)</a:t>
            </a:r>
            <a:r>
              <a:rPr lang="en-GB" sz="1200" dirty="0">
                <a:solidFill>
                  <a:schemeClr val="tx1"/>
                </a:solidFill>
                <a:effectLst/>
                <a:latin typeface="Calibri" pitchFamily="34" charset="0"/>
              </a:rPr>
              <a:t> </a:t>
            </a:r>
            <a:r>
              <a:rPr lang="en-GB" dirty="0">
                <a:solidFill>
                  <a:schemeClr val="tx1"/>
                </a:solidFill>
                <a:effectLst/>
                <a:latin typeface="Calibri" pitchFamily="34" charset="0"/>
              </a:rPr>
              <a:t>Why</a:t>
            </a:r>
            <a:r>
              <a:rPr lang="en-GB" sz="1400" dirty="0">
                <a:solidFill>
                  <a:schemeClr val="tx1"/>
                </a:solidFill>
                <a:effectLst/>
                <a:latin typeface="Calibri" pitchFamily="34" charset="0"/>
              </a:rPr>
              <a:t> </a:t>
            </a:r>
            <a:r>
              <a:rPr lang="en-GB" dirty="0">
                <a:solidFill>
                  <a:schemeClr val="tx1"/>
                </a:solidFill>
                <a:effectLst/>
                <a:latin typeface="Calibri" pitchFamily="34" charset="0"/>
              </a:rPr>
              <a:t>the</a:t>
            </a:r>
            <a:r>
              <a:rPr lang="en-GB" sz="1400" dirty="0">
                <a:solidFill>
                  <a:schemeClr val="tx1"/>
                </a:solidFill>
                <a:effectLst/>
                <a:latin typeface="Calibri" pitchFamily="34" charset="0"/>
              </a:rPr>
              <a:t> </a:t>
            </a:r>
            <a:r>
              <a:rPr lang="en-GB" dirty="0">
                <a:solidFill>
                  <a:schemeClr val="tx1"/>
                </a:solidFill>
                <a:effectLst/>
                <a:latin typeface="Calibri" pitchFamily="34" charset="0"/>
              </a:rPr>
              <a:t>carbonated</a:t>
            </a:r>
            <a:r>
              <a:rPr lang="en-GB" sz="1400" dirty="0">
                <a:solidFill>
                  <a:schemeClr val="tx1"/>
                </a:solidFill>
                <a:effectLst/>
                <a:latin typeface="Calibri" pitchFamily="34" charset="0"/>
              </a:rPr>
              <a:t> </a:t>
            </a:r>
            <a:r>
              <a:rPr lang="en-GB" dirty="0">
                <a:solidFill>
                  <a:schemeClr val="tx1"/>
                </a:solidFill>
                <a:effectLst/>
                <a:latin typeface="Calibri" pitchFamily="34" charset="0"/>
              </a:rPr>
              <a:t>melts</a:t>
            </a:r>
            <a:r>
              <a:rPr lang="en-GB" sz="1400" dirty="0">
                <a:solidFill>
                  <a:schemeClr val="tx1"/>
                </a:solidFill>
                <a:effectLst/>
                <a:latin typeface="Calibri" pitchFamily="34" charset="0"/>
              </a:rPr>
              <a:t> </a:t>
            </a:r>
            <a:r>
              <a:rPr lang="en-GB" dirty="0">
                <a:solidFill>
                  <a:schemeClr val="tx1"/>
                </a:solidFill>
                <a:effectLst/>
                <a:latin typeface="Calibri" pitchFamily="34" charset="0"/>
              </a:rPr>
              <a:t>do</a:t>
            </a:r>
            <a:r>
              <a:rPr lang="en-GB" sz="1400" dirty="0">
                <a:solidFill>
                  <a:schemeClr val="tx1"/>
                </a:solidFill>
                <a:effectLst/>
                <a:latin typeface="Calibri" pitchFamily="34" charset="0"/>
              </a:rPr>
              <a:t> </a:t>
            </a:r>
            <a:r>
              <a:rPr lang="en-GB" dirty="0">
                <a:solidFill>
                  <a:schemeClr val="tx1"/>
                </a:solidFill>
                <a:effectLst/>
                <a:latin typeface="Calibri" pitchFamily="34" charset="0"/>
              </a:rPr>
              <a:t>not</a:t>
            </a:r>
            <a:r>
              <a:rPr lang="en-GB" sz="1400" dirty="0">
                <a:solidFill>
                  <a:schemeClr val="tx1"/>
                </a:solidFill>
                <a:effectLst/>
                <a:latin typeface="Calibri" pitchFamily="34" charset="0"/>
              </a:rPr>
              <a:t> </a:t>
            </a:r>
            <a:r>
              <a:rPr lang="en-GB" dirty="0">
                <a:solidFill>
                  <a:schemeClr val="tx1"/>
                </a:solidFill>
                <a:effectLst/>
                <a:latin typeface="Calibri" pitchFamily="34" charset="0"/>
              </a:rPr>
              <a:t>upwell</a:t>
            </a:r>
            <a:r>
              <a:rPr lang="en-GB" sz="1400" dirty="0">
                <a:solidFill>
                  <a:schemeClr val="tx1"/>
                </a:solidFill>
                <a:effectLst/>
                <a:latin typeface="Calibri" pitchFamily="34" charset="0"/>
              </a:rPr>
              <a:t> </a:t>
            </a:r>
            <a:r>
              <a:rPr lang="en-GB" dirty="0">
                <a:solidFill>
                  <a:schemeClr val="tx1"/>
                </a:solidFill>
                <a:effectLst/>
                <a:latin typeface="Calibri" pitchFamily="34" charset="0"/>
              </a:rPr>
              <a:t>(considering</a:t>
            </a:r>
            <a:r>
              <a:rPr lang="en-GB" sz="1400" dirty="0">
                <a:solidFill>
                  <a:schemeClr val="tx1"/>
                </a:solidFill>
                <a:effectLst/>
                <a:latin typeface="Calibri" pitchFamily="34" charset="0"/>
              </a:rPr>
              <a:t> </a:t>
            </a:r>
            <a:r>
              <a:rPr lang="en-GB" dirty="0">
                <a:solidFill>
                  <a:schemeClr val="tx1"/>
                </a:solidFill>
                <a:effectLst/>
                <a:latin typeface="Calibri" pitchFamily="34" charset="0"/>
              </a:rPr>
              <a:t>the</a:t>
            </a:r>
            <a:r>
              <a:rPr lang="en-GB" sz="1400" dirty="0">
                <a:solidFill>
                  <a:schemeClr val="tx1"/>
                </a:solidFill>
                <a:effectLst/>
                <a:latin typeface="Calibri" pitchFamily="34" charset="0"/>
              </a:rPr>
              <a:t> </a:t>
            </a:r>
            <a:r>
              <a:rPr lang="en-GB" dirty="0">
                <a:solidFill>
                  <a:schemeClr val="tx1"/>
                </a:solidFill>
                <a:effectLst/>
                <a:latin typeface="Calibri" pitchFamily="34" charset="0"/>
              </a:rPr>
              <a:t>high</a:t>
            </a:r>
            <a:r>
              <a:rPr lang="en-GB" sz="1400" dirty="0">
                <a:solidFill>
                  <a:schemeClr val="tx1"/>
                </a:solidFill>
                <a:effectLst/>
                <a:latin typeface="Calibri" pitchFamily="34" charset="0"/>
              </a:rPr>
              <a:t> </a:t>
            </a:r>
            <a:r>
              <a:rPr lang="en-GB" dirty="0">
                <a:solidFill>
                  <a:schemeClr val="tx1"/>
                </a:solidFill>
                <a:effectLst/>
                <a:latin typeface="Symbol" panose="05050102010706020507" pitchFamily="18" charset="2"/>
              </a:rPr>
              <a:t>Dr</a:t>
            </a:r>
            <a:r>
              <a:rPr lang="en-GB" sz="1400" dirty="0">
                <a:solidFill>
                  <a:schemeClr val="tx1"/>
                </a:solidFill>
                <a:effectLst/>
                <a:latin typeface="Calibri" pitchFamily="34" charset="0"/>
              </a:rPr>
              <a:t> </a:t>
            </a:r>
            <a:r>
              <a:rPr lang="en-GB" dirty="0">
                <a:solidFill>
                  <a:schemeClr val="tx1"/>
                </a:solidFill>
                <a:effectLst/>
                <a:latin typeface="Calibri" pitchFamily="34" charset="0"/>
              </a:rPr>
              <a:t>and</a:t>
            </a:r>
            <a:r>
              <a:rPr lang="en-GB" sz="1400" dirty="0">
                <a:solidFill>
                  <a:schemeClr val="tx1"/>
                </a:solidFill>
                <a:effectLst/>
                <a:latin typeface="Calibri" pitchFamily="34" charset="0"/>
              </a:rPr>
              <a:t> </a:t>
            </a:r>
            <a:r>
              <a:rPr lang="en-GB" dirty="0">
                <a:solidFill>
                  <a:schemeClr val="tx1"/>
                </a:solidFill>
                <a:effectLst/>
                <a:latin typeface="Calibri" pitchFamily="34" charset="0"/>
              </a:rPr>
              <a:t>very</a:t>
            </a:r>
            <a:r>
              <a:rPr lang="en-GB" sz="1400" dirty="0">
                <a:solidFill>
                  <a:schemeClr val="tx1"/>
                </a:solidFill>
                <a:effectLst/>
                <a:latin typeface="Calibri" pitchFamily="34" charset="0"/>
              </a:rPr>
              <a:t> </a:t>
            </a:r>
            <a:r>
              <a:rPr lang="en-GB" dirty="0">
                <a:solidFill>
                  <a:schemeClr val="tx1"/>
                </a:solidFill>
                <a:effectLst/>
                <a:latin typeface="Calibri" pitchFamily="34" charset="0"/>
              </a:rPr>
              <a:t>low</a:t>
            </a:r>
            <a:r>
              <a:rPr lang="en-GB" sz="1400" dirty="0">
                <a:solidFill>
                  <a:schemeClr val="tx1"/>
                </a:solidFill>
                <a:effectLst/>
                <a:latin typeface="Calibri" pitchFamily="34" charset="0"/>
              </a:rPr>
              <a:t> </a:t>
            </a:r>
            <a:r>
              <a:rPr lang="en-GB" dirty="0">
                <a:solidFill>
                  <a:schemeClr val="tx1"/>
                </a:solidFill>
                <a:effectLst/>
                <a:latin typeface="Symbol" panose="05050102010706020507" pitchFamily="18" charset="2"/>
              </a:rPr>
              <a:t>h</a:t>
            </a:r>
            <a:r>
              <a:rPr lang="en-GB" dirty="0">
                <a:solidFill>
                  <a:schemeClr val="tx1"/>
                </a:solidFill>
                <a:effectLst/>
                <a:latin typeface="Calibri" pitchFamily="34" charset="0"/>
              </a:rPr>
              <a:t>)?</a:t>
            </a:r>
          </a:p>
        </p:txBody>
      </p:sp>
      <p:sp>
        <p:nvSpPr>
          <p:cNvPr id="25" name="CasellaDiTesto 24"/>
          <p:cNvSpPr txBox="1"/>
          <p:nvPr/>
        </p:nvSpPr>
        <p:spPr>
          <a:xfrm>
            <a:off x="553719" y="6003353"/>
            <a:ext cx="8047917" cy="646331"/>
          </a:xfrm>
          <a:prstGeom prst="rect">
            <a:avLst/>
          </a:prstGeom>
          <a:noFill/>
        </p:spPr>
        <p:txBody>
          <a:bodyPr wrap="square">
            <a:spAutoFit/>
          </a:bodyPr>
          <a:lstStyle/>
          <a:p>
            <a:pPr>
              <a:defRPr/>
            </a:pPr>
            <a:r>
              <a:rPr lang="en-GB" b="1" dirty="0">
                <a:solidFill>
                  <a:schemeClr val="tx1"/>
                </a:solidFill>
                <a:effectLst/>
                <a:latin typeface="Calibri" pitchFamily="34" charset="0"/>
              </a:rPr>
              <a:t>6)</a:t>
            </a:r>
            <a:r>
              <a:rPr lang="en-GB" sz="1200" dirty="0">
                <a:solidFill>
                  <a:schemeClr val="tx1"/>
                </a:solidFill>
                <a:effectLst/>
                <a:latin typeface="Calibri" pitchFamily="34" charset="0"/>
              </a:rPr>
              <a:t> </a:t>
            </a:r>
            <a:r>
              <a:rPr lang="en-GB" dirty="0">
                <a:solidFill>
                  <a:schemeClr val="tx1"/>
                </a:solidFill>
                <a:effectLst/>
                <a:latin typeface="Calibri" pitchFamily="34" charset="0"/>
              </a:rPr>
              <a:t>What does happen during “lithosphere” heating after the collision? How does the geotherm vary?</a:t>
            </a:r>
          </a:p>
        </p:txBody>
      </p:sp>
      <p:sp>
        <p:nvSpPr>
          <p:cNvPr id="50" name="CasellaDiTesto 49"/>
          <p:cNvSpPr txBox="1"/>
          <p:nvPr/>
        </p:nvSpPr>
        <p:spPr>
          <a:xfrm>
            <a:off x="553719" y="6522481"/>
            <a:ext cx="8047917" cy="369332"/>
          </a:xfrm>
          <a:prstGeom prst="rect">
            <a:avLst/>
          </a:prstGeom>
          <a:noFill/>
        </p:spPr>
        <p:txBody>
          <a:bodyPr wrap="square">
            <a:spAutoFit/>
          </a:bodyPr>
          <a:lstStyle/>
          <a:p>
            <a:pPr>
              <a:defRPr/>
            </a:pPr>
            <a:r>
              <a:rPr lang="en-GB" b="1" dirty="0">
                <a:solidFill>
                  <a:schemeClr val="tx1"/>
                </a:solidFill>
                <a:effectLst/>
                <a:latin typeface="Calibri" pitchFamily="34" charset="0"/>
              </a:rPr>
              <a:t>7)</a:t>
            </a:r>
            <a:r>
              <a:rPr lang="en-GB" sz="1200" dirty="0">
                <a:solidFill>
                  <a:schemeClr val="tx1"/>
                </a:solidFill>
                <a:effectLst/>
                <a:latin typeface="Calibri" pitchFamily="34" charset="0"/>
              </a:rPr>
              <a:t> </a:t>
            </a:r>
            <a:r>
              <a:rPr lang="en-GB" dirty="0">
                <a:solidFill>
                  <a:schemeClr val="tx1"/>
                </a:solidFill>
                <a:effectLst/>
                <a:latin typeface="Calibri" pitchFamily="34" charset="0"/>
              </a:rPr>
              <a:t>Should do we expect chemical homogeneity of melts produced during 65 Myr?</a:t>
            </a:r>
          </a:p>
        </p:txBody>
      </p:sp>
      <p:sp>
        <p:nvSpPr>
          <p:cNvPr id="52" name="CasellaDiTesto 51"/>
          <p:cNvSpPr txBox="1"/>
          <p:nvPr/>
        </p:nvSpPr>
        <p:spPr>
          <a:xfrm>
            <a:off x="553719" y="4561241"/>
            <a:ext cx="8047917" cy="369332"/>
          </a:xfrm>
          <a:prstGeom prst="rect">
            <a:avLst/>
          </a:prstGeom>
          <a:noFill/>
        </p:spPr>
        <p:txBody>
          <a:bodyPr wrap="square">
            <a:spAutoFit/>
          </a:bodyPr>
          <a:lstStyle/>
          <a:p>
            <a:pPr>
              <a:defRPr/>
            </a:pPr>
            <a:r>
              <a:rPr lang="en-GB" b="1" dirty="0">
                <a:solidFill>
                  <a:schemeClr val="tx1"/>
                </a:solidFill>
                <a:effectLst/>
                <a:latin typeface="Calibri" pitchFamily="34" charset="0"/>
              </a:rPr>
              <a:t>2)</a:t>
            </a:r>
            <a:r>
              <a:rPr lang="en-GB" dirty="0">
                <a:solidFill>
                  <a:schemeClr val="tx1"/>
                </a:solidFill>
                <a:effectLst/>
                <a:latin typeface="Calibri" pitchFamily="34" charset="0"/>
              </a:rPr>
              <a:t> What</a:t>
            </a:r>
            <a:r>
              <a:rPr lang="en-GB" sz="1200" dirty="0">
                <a:solidFill>
                  <a:schemeClr val="tx1"/>
                </a:solidFill>
                <a:effectLst/>
                <a:latin typeface="Calibri" pitchFamily="34" charset="0"/>
              </a:rPr>
              <a:t> </a:t>
            </a:r>
            <a:r>
              <a:rPr lang="en-GB" dirty="0">
                <a:solidFill>
                  <a:schemeClr val="tx1"/>
                </a:solidFill>
                <a:effectLst/>
                <a:latin typeface="Calibri" pitchFamily="34" charset="0"/>
              </a:rPr>
              <a:t>does</a:t>
            </a:r>
            <a:r>
              <a:rPr lang="en-GB" sz="1200" dirty="0">
                <a:solidFill>
                  <a:schemeClr val="tx1"/>
                </a:solidFill>
                <a:effectLst/>
                <a:latin typeface="Calibri" pitchFamily="34" charset="0"/>
              </a:rPr>
              <a:t> </a:t>
            </a:r>
            <a:r>
              <a:rPr lang="en-GB" dirty="0">
                <a:solidFill>
                  <a:schemeClr val="tx1"/>
                </a:solidFill>
                <a:effectLst/>
                <a:latin typeface="Calibri" pitchFamily="34" charset="0"/>
              </a:rPr>
              <a:t>determine</a:t>
            </a:r>
            <a:r>
              <a:rPr lang="en-GB" sz="1200" dirty="0">
                <a:solidFill>
                  <a:schemeClr val="tx1"/>
                </a:solidFill>
                <a:effectLst/>
                <a:latin typeface="Calibri" pitchFamily="34" charset="0"/>
              </a:rPr>
              <a:t> </a:t>
            </a:r>
            <a:r>
              <a:rPr lang="en-GB" dirty="0">
                <a:solidFill>
                  <a:schemeClr val="tx1"/>
                </a:solidFill>
                <a:effectLst/>
                <a:latin typeface="Calibri" pitchFamily="34" charset="0"/>
              </a:rPr>
              <a:t>the</a:t>
            </a:r>
            <a:r>
              <a:rPr lang="en-GB" sz="1200" dirty="0">
                <a:solidFill>
                  <a:schemeClr val="tx1"/>
                </a:solidFill>
                <a:effectLst/>
                <a:latin typeface="Calibri" pitchFamily="34" charset="0"/>
              </a:rPr>
              <a:t> </a:t>
            </a:r>
            <a:r>
              <a:rPr lang="en-GB" dirty="0">
                <a:solidFill>
                  <a:schemeClr val="tx1"/>
                </a:solidFill>
                <a:effectLst/>
                <a:latin typeface="Calibri" pitchFamily="34" charset="0"/>
              </a:rPr>
              <a:t>depth</a:t>
            </a:r>
            <a:r>
              <a:rPr lang="en-GB" sz="1200" dirty="0">
                <a:solidFill>
                  <a:schemeClr val="tx1"/>
                </a:solidFill>
                <a:effectLst/>
                <a:latin typeface="Calibri" pitchFamily="34" charset="0"/>
              </a:rPr>
              <a:t> </a:t>
            </a:r>
            <a:r>
              <a:rPr lang="en-GB" dirty="0">
                <a:solidFill>
                  <a:schemeClr val="tx1"/>
                </a:solidFill>
                <a:effectLst/>
                <a:latin typeface="Calibri" pitchFamily="34" charset="0"/>
              </a:rPr>
              <a:t>of</a:t>
            </a:r>
            <a:r>
              <a:rPr lang="en-GB" sz="1200" dirty="0">
                <a:solidFill>
                  <a:schemeClr val="tx1"/>
                </a:solidFill>
                <a:effectLst/>
                <a:latin typeface="Calibri" pitchFamily="34" charset="0"/>
              </a:rPr>
              <a:t> </a:t>
            </a:r>
            <a:r>
              <a:rPr lang="en-GB" dirty="0">
                <a:solidFill>
                  <a:schemeClr val="tx1"/>
                </a:solidFill>
                <a:effectLst/>
                <a:latin typeface="Calibri" pitchFamily="34" charset="0"/>
              </a:rPr>
              <a:t>lithosphere?</a:t>
            </a:r>
            <a:r>
              <a:rPr lang="en-GB" sz="1200" dirty="0">
                <a:solidFill>
                  <a:schemeClr val="tx1"/>
                </a:solidFill>
                <a:effectLst/>
                <a:latin typeface="Calibri" pitchFamily="34" charset="0"/>
              </a:rPr>
              <a:t> </a:t>
            </a:r>
            <a:r>
              <a:rPr lang="en-GB" dirty="0">
                <a:solidFill>
                  <a:schemeClr val="tx1"/>
                </a:solidFill>
                <a:effectLst/>
                <a:latin typeface="Calibri" pitchFamily="34" charset="0"/>
              </a:rPr>
              <a:t>No</a:t>
            </a:r>
            <a:r>
              <a:rPr lang="en-GB" sz="1200" dirty="0">
                <a:solidFill>
                  <a:schemeClr val="tx1"/>
                </a:solidFill>
                <a:effectLst/>
                <a:latin typeface="Calibri" pitchFamily="34" charset="0"/>
              </a:rPr>
              <a:t> </a:t>
            </a:r>
            <a:r>
              <a:rPr lang="en-GB" dirty="0">
                <a:solidFill>
                  <a:schemeClr val="tx1"/>
                </a:solidFill>
                <a:effectLst/>
                <a:latin typeface="Calibri" pitchFamily="34" charset="0"/>
              </a:rPr>
              <a:t>influence</a:t>
            </a:r>
            <a:r>
              <a:rPr lang="en-GB" sz="1200" dirty="0">
                <a:solidFill>
                  <a:schemeClr val="tx1"/>
                </a:solidFill>
                <a:effectLst/>
                <a:latin typeface="Calibri" pitchFamily="34" charset="0"/>
              </a:rPr>
              <a:t> </a:t>
            </a:r>
            <a:r>
              <a:rPr lang="en-GB" dirty="0">
                <a:solidFill>
                  <a:schemeClr val="tx1"/>
                </a:solidFill>
                <a:effectLst/>
                <a:latin typeface="Calibri" pitchFamily="34" charset="0"/>
              </a:rPr>
              <a:t>of</a:t>
            </a:r>
            <a:r>
              <a:rPr lang="en-GB" sz="1200" dirty="0">
                <a:solidFill>
                  <a:schemeClr val="tx1"/>
                </a:solidFill>
                <a:effectLst/>
                <a:latin typeface="Calibri" pitchFamily="34" charset="0"/>
              </a:rPr>
              <a:t> </a:t>
            </a:r>
            <a:r>
              <a:rPr lang="en-GB" dirty="0">
                <a:solidFill>
                  <a:schemeClr val="tx1"/>
                </a:solidFill>
                <a:effectLst/>
                <a:latin typeface="Calibri" pitchFamily="34" charset="0"/>
              </a:rPr>
              <a:t>carbonatitic</a:t>
            </a:r>
            <a:r>
              <a:rPr lang="en-GB" sz="1200" dirty="0">
                <a:solidFill>
                  <a:schemeClr val="tx1"/>
                </a:solidFill>
                <a:effectLst/>
                <a:latin typeface="Calibri" pitchFamily="34" charset="0"/>
              </a:rPr>
              <a:t> </a:t>
            </a:r>
            <a:r>
              <a:rPr lang="en-GB" dirty="0">
                <a:solidFill>
                  <a:schemeClr val="tx1"/>
                </a:solidFill>
                <a:effectLst/>
                <a:latin typeface="Calibri" pitchFamily="34" charset="0"/>
              </a:rPr>
              <a:t>melts?</a:t>
            </a:r>
          </a:p>
        </p:txBody>
      </p:sp>
      <p:sp>
        <p:nvSpPr>
          <p:cNvPr id="53" name="Rettangolo 52"/>
          <p:cNvSpPr/>
          <p:nvPr/>
        </p:nvSpPr>
        <p:spPr bwMode="auto">
          <a:xfrm>
            <a:off x="1300163" y="1057275"/>
            <a:ext cx="2128837" cy="1040606"/>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Rettangolo 53"/>
          <p:cNvSpPr/>
          <p:nvPr/>
        </p:nvSpPr>
        <p:spPr bwMode="auto">
          <a:xfrm>
            <a:off x="1300163" y="1057275"/>
            <a:ext cx="2128837" cy="726978"/>
          </a:xfrm>
          <a:prstGeom prst="rect">
            <a:avLst/>
          </a:prstGeom>
          <a:noFill/>
          <a:ln w="1905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96879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1000"/>
                                        <p:tgtEl>
                                          <p:spTgt spid="26"/>
                                        </p:tgtEl>
                                      </p:cBhvr>
                                    </p:animEffec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1000"/>
                                        <p:tgtEl>
                                          <p:spTgt spid="28"/>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1000"/>
                                        <p:tgtEl>
                                          <p:spTgt spid="3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7"/>
                                        </p:tgtEl>
                                      </p:cBhvr>
                                    </p:animEffect>
                                    <p:set>
                                      <p:cBhvr>
                                        <p:cTn id="53" dur="1" fill="hold">
                                          <p:stCondLst>
                                            <p:cond delay="499"/>
                                          </p:stCondLst>
                                        </p:cTn>
                                        <p:tgtEl>
                                          <p:spTgt spid="2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up)">
                                      <p:cBhvr>
                                        <p:cTn id="64" dur="75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750"/>
                                        <p:tgtEl>
                                          <p:spTgt spid="53"/>
                                        </p:tgtEl>
                                      </p:cBhvr>
                                    </p:animEffect>
                                    <p:set>
                                      <p:cBhvr>
                                        <p:cTn id="69" dur="1" fill="hold">
                                          <p:stCondLst>
                                            <p:cond delay="749"/>
                                          </p:stCondLst>
                                        </p:cTn>
                                        <p:tgtEl>
                                          <p:spTgt spid="53"/>
                                        </p:tgtEl>
                                        <p:attrNameLst>
                                          <p:attrName>style.visibility</p:attrName>
                                        </p:attrNameLst>
                                      </p:cBhvr>
                                      <p:to>
                                        <p:strVal val="hidden"/>
                                      </p:to>
                                    </p:set>
                                  </p:childTnLst>
                                </p:cTn>
                              </p:par>
                              <p:par>
                                <p:cTn id="70" presetID="10" presetClass="entr" presetSubtype="0" fill="hold" grpId="0" nodeType="withEffect">
                                  <p:stCondLst>
                                    <p:cond delay="25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xit" presetSubtype="0" fill="hold" grpId="1"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left)">
                                      <p:cBhvr>
                                        <p:cTn id="85" dur="1000"/>
                                        <p:tgtEl>
                                          <p:spTgt spid="32"/>
                                        </p:tgtEl>
                                      </p:cBhvr>
                                    </p:animEffect>
                                  </p:childTnLst>
                                </p:cTn>
                              </p:par>
                            </p:childTnLst>
                          </p:cTn>
                        </p:par>
                        <p:par>
                          <p:cTn id="86" fill="hold">
                            <p:stCondLst>
                              <p:cond delay="1000"/>
                            </p:stCondLst>
                            <p:childTnLst>
                              <p:par>
                                <p:cTn id="87" presetID="22" presetClass="entr" presetSubtype="4" fill="hold" grpId="0"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down)">
                                      <p:cBhvr>
                                        <p:cTn id="89" dur="500"/>
                                        <p:tgtEl>
                                          <p:spTgt spid="34"/>
                                        </p:tgtEl>
                                      </p:cBhvr>
                                    </p:animEffect>
                                  </p:childTnLst>
                                </p:cTn>
                              </p:par>
                            </p:childTnLst>
                          </p:cTn>
                        </p:par>
                        <p:par>
                          <p:cTn id="90" fill="hold">
                            <p:stCondLst>
                              <p:cond delay="1500"/>
                            </p:stCondLst>
                            <p:childTnLst>
                              <p:par>
                                <p:cTn id="91" presetID="22" presetClass="entr" presetSubtype="4" fill="hold" grpId="0"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wipe(down)">
                                      <p:cBhvr>
                                        <p:cTn id="93" dur="500"/>
                                        <p:tgtEl>
                                          <p:spTgt spid="35"/>
                                        </p:tgtEl>
                                      </p:cBhvr>
                                    </p:animEffect>
                                  </p:childTnLst>
                                </p:cTn>
                              </p:par>
                            </p:childTnLst>
                          </p:cTn>
                        </p:par>
                        <p:par>
                          <p:cTn id="94" fill="hold">
                            <p:stCondLst>
                              <p:cond delay="2000"/>
                            </p:stCondLst>
                            <p:childTnLst>
                              <p:par>
                                <p:cTn id="95" presetID="22" presetClass="entr" presetSubtype="4" fill="hold" grpId="0" nodeType="after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par>
                          <p:cTn id="98" fill="hold">
                            <p:stCondLst>
                              <p:cond delay="2500"/>
                            </p:stCondLst>
                            <p:childTnLst>
                              <p:par>
                                <p:cTn id="99" presetID="22" presetClass="entr" presetSubtype="4" fill="hold" grpId="0" nodeType="after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500"/>
                                        <p:tgtEl>
                                          <p:spTgt spid="3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par>
                                <p:cTn id="107" presetID="10" presetClass="exit" presetSubtype="0" fill="hold" grpId="1" nodeType="withEffect">
                                  <p:stCondLst>
                                    <p:cond delay="0"/>
                                  </p:stCondLst>
                                  <p:childTnLst>
                                    <p:animEffect transition="out" filter="fade">
                                      <p:cBhvr>
                                        <p:cTn id="108" dur="500"/>
                                        <p:tgtEl>
                                          <p:spTgt spid="32"/>
                                        </p:tgtEl>
                                      </p:cBhvr>
                                    </p:animEffect>
                                    <p:set>
                                      <p:cBhvr>
                                        <p:cTn id="109" dur="1" fill="hold">
                                          <p:stCondLst>
                                            <p:cond delay="499"/>
                                          </p:stCondLst>
                                        </p:cTn>
                                        <p:tgtEl>
                                          <p:spTgt spid="32"/>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4"/>
                                        </p:tgtEl>
                                      </p:cBhvr>
                                    </p:animEffect>
                                    <p:set>
                                      <p:cBhvr>
                                        <p:cTn id="112" dur="1" fill="hold">
                                          <p:stCondLst>
                                            <p:cond delay="499"/>
                                          </p:stCondLst>
                                        </p:cTn>
                                        <p:tgtEl>
                                          <p:spTgt spid="3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5"/>
                                        </p:tgtEl>
                                      </p:cBhvr>
                                    </p:animEffect>
                                    <p:set>
                                      <p:cBhvr>
                                        <p:cTn id="115" dur="1" fill="hold">
                                          <p:stCondLst>
                                            <p:cond delay="499"/>
                                          </p:stCondLst>
                                        </p:cTn>
                                        <p:tgtEl>
                                          <p:spTgt spid="3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36"/>
                                        </p:tgtEl>
                                      </p:cBhvr>
                                    </p:animEffect>
                                    <p:set>
                                      <p:cBhvr>
                                        <p:cTn id="118" dur="1" fill="hold">
                                          <p:stCondLst>
                                            <p:cond delay="499"/>
                                          </p:stCondLst>
                                        </p:cTn>
                                        <p:tgtEl>
                                          <p:spTgt spid="3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37"/>
                                        </p:tgtEl>
                                      </p:cBhvr>
                                    </p:animEffect>
                                    <p:set>
                                      <p:cBhvr>
                                        <p:cTn id="121" dur="1" fill="hold">
                                          <p:stCondLst>
                                            <p:cond delay="499"/>
                                          </p:stCondLst>
                                        </p:cTn>
                                        <p:tgtEl>
                                          <p:spTgt spid="37"/>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wipe(up)">
                                      <p:cBhvr>
                                        <p:cTn id="126" dur="2000"/>
                                        <p:tgtEl>
                                          <p:spTgt spid="38"/>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40"/>
                                        </p:tgtEl>
                                        <p:attrNameLst>
                                          <p:attrName>style.visibility</p:attrName>
                                        </p:attrNameLst>
                                      </p:cBhvr>
                                      <p:to>
                                        <p:strVal val="visible"/>
                                      </p:to>
                                    </p:set>
                                    <p:animEffect transition="in" filter="wipe(up)">
                                      <p:cBhvr>
                                        <p:cTn id="129" dur="2000"/>
                                        <p:tgtEl>
                                          <p:spTgt spid="40"/>
                                        </p:tgtEl>
                                      </p:cBhvr>
                                    </p:animEffect>
                                  </p:childTnLst>
                                </p:cTn>
                              </p:par>
                              <p:par>
                                <p:cTn id="130" presetID="22" presetClass="entr" presetSubtype="1" fill="hold" grpId="0" nodeType="with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wipe(up)">
                                      <p:cBhvr>
                                        <p:cTn id="132" dur="2000"/>
                                        <p:tgtEl>
                                          <p:spTgt spid="4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fade">
                                      <p:cBhvr>
                                        <p:cTn id="137" dur="500"/>
                                        <p:tgtEl>
                                          <p:spTgt spid="24"/>
                                        </p:tgtEl>
                                      </p:cBhvr>
                                    </p:animEffect>
                                  </p:childTnLst>
                                </p:cTn>
                              </p:par>
                              <p:par>
                                <p:cTn id="138" presetID="10" presetClass="exit" presetSubtype="0" fill="hold" grpId="1" nodeType="withEffect">
                                  <p:stCondLst>
                                    <p:cond delay="0"/>
                                  </p:stCondLst>
                                  <p:childTnLst>
                                    <p:animEffect transition="out" filter="fade">
                                      <p:cBhvr>
                                        <p:cTn id="139" dur="500"/>
                                        <p:tgtEl>
                                          <p:spTgt spid="38"/>
                                        </p:tgtEl>
                                      </p:cBhvr>
                                    </p:animEffect>
                                    <p:set>
                                      <p:cBhvr>
                                        <p:cTn id="140" dur="1" fill="hold">
                                          <p:stCondLst>
                                            <p:cond delay="499"/>
                                          </p:stCondLst>
                                        </p:cTn>
                                        <p:tgtEl>
                                          <p:spTgt spid="3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40"/>
                                        </p:tgtEl>
                                      </p:cBhvr>
                                    </p:animEffect>
                                    <p:set>
                                      <p:cBhvr>
                                        <p:cTn id="143" dur="1" fill="hold">
                                          <p:stCondLst>
                                            <p:cond delay="499"/>
                                          </p:stCondLst>
                                        </p:cTn>
                                        <p:tgtEl>
                                          <p:spTgt spid="4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1"/>
                                        </p:tgtEl>
                                      </p:cBhvr>
                                    </p:animEffect>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wipe(down)">
                                      <p:cBhvr>
                                        <p:cTn id="151" dur="500"/>
                                        <p:tgtEl>
                                          <p:spTgt spid="42"/>
                                        </p:tgtEl>
                                      </p:cBhvr>
                                    </p:animEffect>
                                  </p:childTnLst>
                                </p:cTn>
                              </p:par>
                            </p:childTnLst>
                          </p:cTn>
                        </p:par>
                        <p:par>
                          <p:cTn id="152" fill="hold">
                            <p:stCondLst>
                              <p:cond delay="500"/>
                            </p:stCondLst>
                            <p:childTnLst>
                              <p:par>
                                <p:cTn id="153" presetID="22" presetClass="entr" presetSubtype="4" fill="hold" grpId="0" nodeType="after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wipe(down)">
                                      <p:cBhvr>
                                        <p:cTn id="155" dur="500"/>
                                        <p:tgtEl>
                                          <p:spTgt spid="43"/>
                                        </p:tgtEl>
                                      </p:cBhvr>
                                    </p:animEffect>
                                  </p:childTnLst>
                                </p:cTn>
                              </p:par>
                            </p:childTnLst>
                          </p:cTn>
                        </p:par>
                        <p:par>
                          <p:cTn id="156" fill="hold">
                            <p:stCondLst>
                              <p:cond delay="1000"/>
                            </p:stCondLst>
                            <p:childTnLst>
                              <p:par>
                                <p:cTn id="157" presetID="22" presetClass="entr" presetSubtype="4" fill="hold" grpId="0" nodeType="after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wipe(down)">
                                      <p:cBhvr>
                                        <p:cTn id="159" dur="500"/>
                                        <p:tgtEl>
                                          <p:spTgt spid="4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25"/>
                                        </p:tgtEl>
                                        <p:attrNameLst>
                                          <p:attrName>style.visibility</p:attrName>
                                        </p:attrNameLst>
                                      </p:cBhvr>
                                      <p:to>
                                        <p:strVal val="visible"/>
                                      </p:to>
                                    </p:set>
                                    <p:animEffect transition="in" filter="fade">
                                      <p:cBhvr>
                                        <p:cTn id="164" dur="500"/>
                                        <p:tgtEl>
                                          <p:spTgt spid="25"/>
                                        </p:tgtEl>
                                      </p:cBhvr>
                                    </p:animEffect>
                                  </p:childTnLst>
                                </p:cTn>
                              </p:par>
                              <p:par>
                                <p:cTn id="165" presetID="10" presetClass="exit" presetSubtype="0" fill="hold" grpId="1" nodeType="withEffect">
                                  <p:stCondLst>
                                    <p:cond delay="0"/>
                                  </p:stCondLst>
                                  <p:childTnLst>
                                    <p:animEffect transition="out" filter="fade">
                                      <p:cBhvr>
                                        <p:cTn id="166" dur="500"/>
                                        <p:tgtEl>
                                          <p:spTgt spid="42"/>
                                        </p:tgtEl>
                                      </p:cBhvr>
                                    </p:animEffect>
                                    <p:set>
                                      <p:cBhvr>
                                        <p:cTn id="167" dur="1" fill="hold">
                                          <p:stCondLst>
                                            <p:cond delay="499"/>
                                          </p:stCondLst>
                                        </p:cTn>
                                        <p:tgtEl>
                                          <p:spTgt spid="42"/>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3"/>
                                        </p:tgtEl>
                                      </p:cBhvr>
                                    </p:animEffect>
                                    <p:set>
                                      <p:cBhvr>
                                        <p:cTn id="170" dur="1" fill="hold">
                                          <p:stCondLst>
                                            <p:cond delay="499"/>
                                          </p:stCondLst>
                                        </p:cTn>
                                        <p:tgtEl>
                                          <p:spTgt spid="43"/>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44"/>
                                        </p:tgtEl>
                                      </p:cBhvr>
                                    </p:animEffect>
                                    <p:set>
                                      <p:cBhvr>
                                        <p:cTn id="173" dur="1" fill="hold">
                                          <p:stCondLst>
                                            <p:cond delay="499"/>
                                          </p:stCondLst>
                                        </p:cTn>
                                        <p:tgtEl>
                                          <p:spTgt spid="44"/>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wipe(left)">
                                      <p:cBhvr>
                                        <p:cTn id="178" dur="500"/>
                                        <p:tgtEl>
                                          <p:spTgt spid="46"/>
                                        </p:tgtEl>
                                      </p:cBhvr>
                                    </p:animEffect>
                                  </p:childTnLst>
                                </p:cTn>
                              </p:par>
                            </p:childTnLst>
                          </p:cTn>
                        </p:par>
                        <p:par>
                          <p:cTn id="179" fill="hold">
                            <p:stCondLst>
                              <p:cond delay="500"/>
                            </p:stCondLst>
                            <p:childTnLst>
                              <p:par>
                                <p:cTn id="180" presetID="22" presetClass="entr" presetSubtype="8" fill="hold" grpId="0" nodeType="afterEffect">
                                  <p:stCondLst>
                                    <p:cond delay="0"/>
                                  </p:stCondLst>
                                  <p:childTnLst>
                                    <p:set>
                                      <p:cBhvr>
                                        <p:cTn id="181" dur="1" fill="hold">
                                          <p:stCondLst>
                                            <p:cond delay="0"/>
                                          </p:stCondLst>
                                        </p:cTn>
                                        <p:tgtEl>
                                          <p:spTgt spid="45"/>
                                        </p:tgtEl>
                                        <p:attrNameLst>
                                          <p:attrName>style.visibility</p:attrName>
                                        </p:attrNameLst>
                                      </p:cBhvr>
                                      <p:to>
                                        <p:strVal val="visible"/>
                                      </p:to>
                                    </p:set>
                                    <p:animEffect transition="in" filter="wipe(left)">
                                      <p:cBhvr>
                                        <p:cTn id="182" dur="500"/>
                                        <p:tgtEl>
                                          <p:spTgt spid="45"/>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1" fill="hold" grpId="0" nodeType="clickEffect">
                                  <p:stCondLst>
                                    <p:cond delay="0"/>
                                  </p:stCondLst>
                                  <p:childTnLst>
                                    <p:set>
                                      <p:cBhvr>
                                        <p:cTn id="186" dur="1" fill="hold">
                                          <p:stCondLst>
                                            <p:cond delay="0"/>
                                          </p:stCondLst>
                                        </p:cTn>
                                        <p:tgtEl>
                                          <p:spTgt spid="47"/>
                                        </p:tgtEl>
                                        <p:attrNameLst>
                                          <p:attrName>style.visibility</p:attrName>
                                        </p:attrNameLst>
                                      </p:cBhvr>
                                      <p:to>
                                        <p:strVal val="visible"/>
                                      </p:to>
                                    </p:set>
                                    <p:animEffect transition="in" filter="wipe(up)">
                                      <p:cBhvr>
                                        <p:cTn id="187" dur="1000"/>
                                        <p:tgtEl>
                                          <p:spTgt spid="47"/>
                                        </p:tgtEl>
                                      </p:cBhvr>
                                    </p:animEffect>
                                  </p:childTnLst>
                                </p:cTn>
                              </p:par>
                            </p:childTnLst>
                          </p:cTn>
                        </p:par>
                        <p:par>
                          <p:cTn id="188" fill="hold">
                            <p:stCondLst>
                              <p:cond delay="1000"/>
                            </p:stCondLst>
                            <p:childTnLst>
                              <p:par>
                                <p:cTn id="189" presetID="10" presetClass="entr" presetSubtype="0" fill="hold" grpId="0" nodeType="afterEffect">
                                  <p:stCondLst>
                                    <p:cond delay="0"/>
                                  </p:stCondLst>
                                  <p:childTnLst>
                                    <p:set>
                                      <p:cBhvr>
                                        <p:cTn id="190" dur="1" fill="hold">
                                          <p:stCondLst>
                                            <p:cond delay="0"/>
                                          </p:stCondLst>
                                        </p:cTn>
                                        <p:tgtEl>
                                          <p:spTgt spid="10"/>
                                        </p:tgtEl>
                                        <p:attrNameLst>
                                          <p:attrName>style.visibility</p:attrName>
                                        </p:attrNameLst>
                                      </p:cBhvr>
                                      <p:to>
                                        <p:strVal val="visible"/>
                                      </p:to>
                                    </p:set>
                                    <p:animEffect transition="in" filter="fade">
                                      <p:cBhvr>
                                        <p:cTn id="191" dur="2000"/>
                                        <p:tgtEl>
                                          <p:spTgt spid="10"/>
                                        </p:tgtEl>
                                      </p:cBhvr>
                                    </p:animEffect>
                                  </p:childTnLst>
                                </p:cTn>
                              </p:par>
                            </p:childTnLst>
                          </p:cTn>
                        </p:par>
                        <p:par>
                          <p:cTn id="192" fill="hold">
                            <p:stCondLst>
                              <p:cond delay="3000"/>
                            </p:stCondLst>
                            <p:childTnLst>
                              <p:par>
                                <p:cTn id="193" presetID="10" presetClass="entr" presetSubtype="0" fill="hold" grpId="0" nodeType="afterEffect">
                                  <p:stCondLst>
                                    <p:cond delay="0"/>
                                  </p:stCondLst>
                                  <p:childTnLst>
                                    <p:set>
                                      <p:cBhvr>
                                        <p:cTn id="194" dur="1" fill="hold">
                                          <p:stCondLst>
                                            <p:cond delay="0"/>
                                          </p:stCondLst>
                                        </p:cTn>
                                        <p:tgtEl>
                                          <p:spTgt spid="49"/>
                                        </p:tgtEl>
                                        <p:attrNameLst>
                                          <p:attrName>style.visibility</p:attrName>
                                        </p:attrNameLst>
                                      </p:cBhvr>
                                      <p:to>
                                        <p:strVal val="visible"/>
                                      </p:to>
                                    </p:set>
                                    <p:animEffect transition="in" filter="fade">
                                      <p:cBhvr>
                                        <p:cTn id="195" dur="500"/>
                                        <p:tgtEl>
                                          <p:spTgt spid="49"/>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Effect transition="in" filter="fade">
                                      <p:cBhvr>
                                        <p:cTn id="200" dur="500"/>
                                        <p:tgtEl>
                                          <p:spTgt spid="50"/>
                                        </p:tgtEl>
                                      </p:cBhvr>
                                    </p:animEffect>
                                  </p:childTnLst>
                                </p:cTn>
                              </p:par>
                              <p:par>
                                <p:cTn id="201" presetID="10" presetClass="exit" presetSubtype="0" fill="hold" grpId="1" nodeType="withEffect">
                                  <p:stCondLst>
                                    <p:cond delay="0"/>
                                  </p:stCondLst>
                                  <p:childTnLst>
                                    <p:animEffect transition="out" filter="fade">
                                      <p:cBhvr>
                                        <p:cTn id="202" dur="500"/>
                                        <p:tgtEl>
                                          <p:spTgt spid="47"/>
                                        </p:tgtEl>
                                      </p:cBhvr>
                                    </p:animEffect>
                                    <p:set>
                                      <p:cBhvr>
                                        <p:cTn id="203" dur="1" fill="hold">
                                          <p:stCondLst>
                                            <p:cond delay="499"/>
                                          </p:stCondLst>
                                        </p:cTn>
                                        <p:tgtEl>
                                          <p:spTgt spid="47"/>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10"/>
                                        </p:tgtEl>
                                      </p:cBhvr>
                                    </p:animEffect>
                                    <p:set>
                                      <p:cBhvr>
                                        <p:cTn id="206" dur="1" fill="hold">
                                          <p:stCondLst>
                                            <p:cond delay="499"/>
                                          </p:stCondLst>
                                        </p:cTn>
                                        <p:tgtEl>
                                          <p:spTgt spid="10"/>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49"/>
                                        </p:tgtEl>
                                      </p:cBhvr>
                                    </p:animEffect>
                                    <p:set>
                                      <p:cBhvr>
                                        <p:cTn id="209"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9" grpId="0"/>
      <p:bldP spid="29" grpId="1"/>
      <p:bldP spid="31" grpId="0"/>
      <p:bldP spid="31" grpId="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34" grpId="0" animBg="1"/>
      <p:bldP spid="34" grpId="1" animBg="1"/>
      <p:bldP spid="43" grpId="0" animBg="1"/>
      <p:bldP spid="43" grpId="1" animBg="1"/>
      <p:bldP spid="44" grpId="0" animBg="1"/>
      <p:bldP spid="44" grpId="1" animBg="1"/>
      <p:bldP spid="45" grpId="0" animBg="1"/>
      <p:bldP spid="46" grpId="0" animBg="1"/>
      <p:bldP spid="42" grpId="0" animBg="1"/>
      <p:bldP spid="42" grpId="1" animBg="1"/>
      <p:bldP spid="10" grpId="0" animBg="1"/>
      <p:bldP spid="10" grpId="1" animBg="1"/>
      <p:bldP spid="47" grpId="0" animBg="1"/>
      <p:bldP spid="47" grpId="1" animBg="1"/>
      <p:bldP spid="49" grpId="0"/>
      <p:bldP spid="49" grpId="1"/>
      <p:bldP spid="19" grpId="0" animBg="1"/>
      <p:bldP spid="20" grpId="0"/>
      <p:bldP spid="21" grpId="0"/>
      <p:bldP spid="22" grpId="0"/>
      <p:bldP spid="23" grpId="0"/>
      <p:bldP spid="24" grpId="0"/>
      <p:bldP spid="25" grpId="0"/>
      <p:bldP spid="50" grpId="0"/>
      <p:bldP spid="52" grpId="0"/>
      <p:bldP spid="53" grpId="0" animBg="1"/>
      <p:bldP spid="53" grpId="1" animBg="1"/>
      <p:bldP spid="54" grpId="0" animBg="1"/>
      <p:bldP spid="54"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76787" cy="6783388"/>
            <a:chOff x="2735" y="18"/>
            <a:chExt cx="3009" cy="4273"/>
          </a:xfrm>
        </p:grpSpPr>
        <p:grpSp>
          <p:nvGrpSpPr>
            <p:cNvPr id="3" name="Group 4"/>
            <p:cNvGrpSpPr>
              <a:grpSpLocks/>
            </p:cNvGrpSpPr>
            <p:nvPr/>
          </p:nvGrpSpPr>
          <p:grpSpPr bwMode="auto">
            <a:xfrm>
              <a:off x="2735" y="18"/>
              <a:ext cx="3009" cy="4273"/>
              <a:chOff x="2511" y="-182"/>
              <a:chExt cx="3009" cy="4273"/>
            </a:xfrm>
          </p:grpSpPr>
          <p:sp>
            <p:nvSpPr>
              <p:cNvPr id="100377"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0378"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0379"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0380" name="Rectangle 8"/>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0381"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0376" name="Freeform 10"/>
            <p:cNvSpPr>
              <a:spLocks/>
            </p:cNvSpPr>
            <p:nvPr/>
          </p:nvSpPr>
          <p:spPr bwMode="auto">
            <a:xfrm>
              <a:off x="3704" y="2150"/>
              <a:ext cx="472" cy="340"/>
            </a:xfrm>
            <a:custGeom>
              <a:avLst/>
              <a:gdLst>
                <a:gd name="T0" fmla="*/ 0 w 472"/>
                <a:gd name="T1" fmla="*/ 14 h 340"/>
                <a:gd name="T2" fmla="*/ 8 w 472"/>
                <a:gd name="T3" fmla="*/ 70 h 340"/>
                <a:gd name="T4" fmla="*/ 50 w 472"/>
                <a:gd name="T5" fmla="*/ 112 h 340"/>
                <a:gd name="T6" fmla="*/ 220 w 472"/>
                <a:gd name="T7" fmla="*/ 196 h 340"/>
                <a:gd name="T8" fmla="*/ 268 w 472"/>
                <a:gd name="T9" fmla="*/ 222 h 340"/>
                <a:gd name="T10" fmla="*/ 344 w 472"/>
                <a:gd name="T11" fmla="*/ 288 h 340"/>
                <a:gd name="T12" fmla="*/ 456 w 472"/>
                <a:gd name="T13" fmla="*/ 340 h 340"/>
                <a:gd name="T14" fmla="*/ 472 w 472"/>
                <a:gd name="T15" fmla="*/ 300 h 340"/>
                <a:gd name="T16" fmla="*/ 466 w 472"/>
                <a:gd name="T17" fmla="*/ 264 h 340"/>
                <a:gd name="T18" fmla="*/ 256 w 472"/>
                <a:gd name="T19" fmla="*/ 106 h 340"/>
                <a:gd name="T20" fmla="*/ 98 w 472"/>
                <a:gd name="T21" fmla="*/ 6 h 340"/>
                <a:gd name="T22" fmla="*/ 38 w 472"/>
                <a:gd name="T23" fmla="*/ 0 h 340"/>
                <a:gd name="T24" fmla="*/ 0 w 472"/>
                <a:gd name="T25" fmla="*/ 14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grpSp>
      <p:sp>
        <p:nvSpPr>
          <p:cNvPr id="2338827" name="Text Box 11"/>
          <p:cNvSpPr txBox="1">
            <a:spLocks noChangeArrowheads="1"/>
          </p:cNvSpPr>
          <p:nvPr/>
        </p:nvSpPr>
        <p:spPr bwMode="auto">
          <a:xfrm>
            <a:off x="101600" y="1789113"/>
            <a:ext cx="4202113" cy="95410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Two subsolidus reactions for carbonate-lherzolite</a:t>
            </a:r>
          </a:p>
        </p:txBody>
      </p:sp>
      <p:sp>
        <p:nvSpPr>
          <p:cNvPr id="2338828" name="Text Box 12"/>
          <p:cNvSpPr txBox="1">
            <a:spLocks noChangeArrowheads="1"/>
          </p:cNvSpPr>
          <p:nvPr/>
        </p:nvSpPr>
        <p:spPr bwMode="auto">
          <a:xfrm>
            <a:off x="101600" y="2690813"/>
            <a:ext cx="4202113" cy="94615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and five solidus curves for lherzolite,</a:t>
            </a:r>
          </a:p>
        </p:txBody>
      </p:sp>
      <p:sp>
        <p:nvSpPr>
          <p:cNvPr id="2338829" name="Line 13"/>
          <p:cNvSpPr>
            <a:spLocks noChangeShapeType="1"/>
          </p:cNvSpPr>
          <p:nvPr/>
        </p:nvSpPr>
        <p:spPr bwMode="auto">
          <a:xfrm>
            <a:off x="5351463" y="2959100"/>
            <a:ext cx="1452562" cy="1639888"/>
          </a:xfrm>
          <a:prstGeom prst="line">
            <a:avLst/>
          </a:prstGeom>
          <a:noFill/>
          <a:ln w="38100">
            <a:solidFill>
              <a:srgbClr val="00B050"/>
            </a:solidFill>
            <a:prstDash val="solid"/>
            <a:round/>
            <a:headEnd/>
            <a:tailEnd/>
          </a:ln>
        </p:spPr>
        <p:txBody>
          <a:bodyPr anchor="ctr"/>
          <a:lstStyle/>
          <a:p>
            <a:endParaRPr lang="en-GB">
              <a:latin typeface="Calibri" pitchFamily="34" charset="0"/>
            </a:endParaRPr>
          </a:p>
        </p:txBody>
      </p:sp>
      <p:sp>
        <p:nvSpPr>
          <p:cNvPr id="2338830" name="Line 14"/>
          <p:cNvSpPr>
            <a:spLocks noChangeShapeType="1"/>
          </p:cNvSpPr>
          <p:nvPr/>
        </p:nvSpPr>
        <p:spPr bwMode="auto">
          <a:xfrm>
            <a:off x="5351463" y="4330700"/>
            <a:ext cx="1533525" cy="2333625"/>
          </a:xfrm>
          <a:prstGeom prst="line">
            <a:avLst/>
          </a:prstGeom>
          <a:noFill/>
          <a:ln w="38100">
            <a:solidFill>
              <a:srgbClr val="00B050"/>
            </a:solidFill>
            <a:prstDash val="solid"/>
            <a:round/>
            <a:headEnd/>
            <a:tailEnd/>
          </a:ln>
        </p:spPr>
        <p:txBody>
          <a:bodyPr anchor="ctr"/>
          <a:lstStyle/>
          <a:p>
            <a:endParaRPr lang="en-GB">
              <a:latin typeface="Calibri" pitchFamily="34" charset="0"/>
            </a:endParaRPr>
          </a:p>
        </p:txBody>
      </p:sp>
      <p:sp>
        <p:nvSpPr>
          <p:cNvPr id="2338831" name="Line 15"/>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2" name="Line 16"/>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3" name="Line 17"/>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4" name="Line 18"/>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2338835" name="Freeform 19"/>
          <p:cNvSpPr>
            <a:spLocks/>
          </p:cNvSpPr>
          <p:nvPr/>
        </p:nvSpPr>
        <p:spPr bwMode="auto">
          <a:xfrm>
            <a:off x="6569878" y="4681539"/>
            <a:ext cx="250022" cy="440530"/>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 name="connsiteX0" fmla="*/ 9329 w 9329"/>
              <a:gd name="connsiteY0" fmla="*/ 0 h 8842"/>
              <a:gd name="connsiteX1" fmla="*/ 4024 w 9329"/>
              <a:gd name="connsiteY1" fmla="*/ 3263 h 8842"/>
              <a:gd name="connsiteX2" fmla="*/ 0 w 9329"/>
              <a:gd name="connsiteY2" fmla="*/ 8842 h 8842"/>
              <a:gd name="connsiteX0" fmla="*/ 10294 w 10294"/>
              <a:gd name="connsiteY0" fmla="*/ 0 h 11012"/>
              <a:gd name="connsiteX1" fmla="*/ 4607 w 10294"/>
              <a:gd name="connsiteY1" fmla="*/ 3690 h 11012"/>
              <a:gd name="connsiteX2" fmla="*/ 0 w 10294"/>
              <a:gd name="connsiteY2" fmla="*/ 11012 h 11012"/>
            </a:gdLst>
            <a:ahLst/>
            <a:cxnLst>
              <a:cxn ang="0">
                <a:pos x="connsiteX0" y="connsiteY0"/>
              </a:cxn>
              <a:cxn ang="0">
                <a:pos x="connsiteX1" y="connsiteY1"/>
              </a:cxn>
              <a:cxn ang="0">
                <a:pos x="connsiteX2" y="connsiteY2"/>
              </a:cxn>
            </a:cxnLst>
            <a:rect l="l" t="t" r="r" b="b"/>
            <a:pathLst>
              <a:path w="10294" h="11012">
                <a:moveTo>
                  <a:pt x="10294" y="0"/>
                </a:moveTo>
                <a:cubicBezTo>
                  <a:pt x="8268" y="992"/>
                  <a:pt x="6323" y="1855"/>
                  <a:pt x="4607" y="3690"/>
                </a:cubicBezTo>
                <a:cubicBezTo>
                  <a:pt x="2891" y="5525"/>
                  <a:pt x="718" y="9742"/>
                  <a:pt x="0" y="11012"/>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6" name="Freeform 20"/>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7" name="Freeform 21"/>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8" name="Freeform 22"/>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2338839" name="Oval 23"/>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2338840" name="Text Box 24"/>
          <p:cNvSpPr txBox="1">
            <a:spLocks noChangeArrowheads="1"/>
          </p:cNvSpPr>
          <p:nvPr/>
        </p:nvSpPr>
        <p:spPr bwMode="auto">
          <a:xfrm>
            <a:off x="1698625" y="3111500"/>
            <a:ext cx="1673225" cy="519113"/>
          </a:xfrm>
          <a:prstGeom prst="rect">
            <a:avLst/>
          </a:prstGeom>
          <a:noFill/>
          <a:ln w="9525" algn="ctr">
            <a:noFill/>
            <a:miter lim="800000"/>
            <a:headEnd/>
            <a:tailEnd/>
          </a:ln>
          <a:effectLst/>
        </p:spPr>
        <p:txBody>
          <a:bodyPr>
            <a:spAutoFit/>
          </a:bodyPr>
          <a:lstStyle/>
          <a:p>
            <a:pPr>
              <a:defRPr/>
            </a:pPr>
            <a:r>
              <a:rPr lang="en-GB" sz="2800" dirty="0">
                <a:solidFill>
                  <a:schemeClr val="bg1"/>
                </a:solidFill>
                <a:effectLst>
                  <a:outerShdw blurRad="38100" dist="38100" dir="2700000" algn="tl">
                    <a:srgbClr val="000000"/>
                  </a:outerShdw>
                </a:effectLst>
                <a:latin typeface="Calibri" pitchFamily="34" charset="0"/>
              </a:rPr>
              <a:t>wehrlite, </a:t>
            </a:r>
          </a:p>
        </p:txBody>
      </p:sp>
      <p:sp>
        <p:nvSpPr>
          <p:cNvPr id="2338841" name="Text Box 25"/>
          <p:cNvSpPr txBox="1">
            <a:spLocks noChangeArrowheads="1"/>
          </p:cNvSpPr>
          <p:nvPr/>
        </p:nvSpPr>
        <p:spPr bwMode="auto">
          <a:xfrm>
            <a:off x="101600" y="4143375"/>
            <a:ext cx="4202113" cy="94615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and </a:t>
            </a:r>
            <a:r>
              <a:rPr lang="en-GB" sz="2800" dirty="0" err="1">
                <a:solidFill>
                  <a:schemeClr val="bg1"/>
                </a:solidFill>
                <a:effectLst>
                  <a:outerShdw blurRad="38100" dist="38100" dir="2700000" algn="tl">
                    <a:srgbClr val="000000"/>
                  </a:outerShdw>
                </a:effectLst>
                <a:latin typeface="Calibri" pitchFamily="34" charset="0"/>
              </a:rPr>
              <a:t>websterite</a:t>
            </a:r>
            <a:r>
              <a:rPr lang="en-GB" sz="2800" dirty="0">
                <a:solidFill>
                  <a:schemeClr val="bg1"/>
                </a:solidFill>
                <a:effectLst>
                  <a:outerShdw blurRad="38100" dist="38100" dir="2700000" algn="tl">
                    <a:srgbClr val="000000"/>
                  </a:outerShdw>
                </a:effectLst>
                <a:latin typeface="Calibri" pitchFamily="34" charset="0"/>
              </a:rPr>
              <a:t> plus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-carbonate.</a:t>
            </a:r>
          </a:p>
        </p:txBody>
      </p:sp>
      <p:sp>
        <p:nvSpPr>
          <p:cNvPr id="2338842" name="Text Box 26"/>
          <p:cNvSpPr txBox="1">
            <a:spLocks noChangeArrowheads="1"/>
          </p:cNvSpPr>
          <p:nvPr/>
        </p:nvSpPr>
        <p:spPr bwMode="auto">
          <a:xfrm>
            <a:off x="101600" y="3622675"/>
            <a:ext cx="4202113" cy="519113"/>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harzburgite</a:t>
            </a:r>
          </a:p>
        </p:txBody>
      </p:sp>
      <p:sp>
        <p:nvSpPr>
          <p:cNvPr id="2338843" name="Text Box 27"/>
          <p:cNvSpPr txBox="1">
            <a:spLocks noChangeArrowheads="1"/>
          </p:cNvSpPr>
          <p:nvPr/>
        </p:nvSpPr>
        <p:spPr bwMode="auto">
          <a:xfrm>
            <a:off x="0" y="79375"/>
            <a:ext cx="4303713" cy="1298575"/>
          </a:xfrm>
          <a:prstGeom prst="rect">
            <a:avLst/>
          </a:prstGeom>
          <a:noFill/>
          <a:ln w="9525" algn="ctr">
            <a:noFill/>
            <a:miter lim="800000"/>
            <a:headEnd/>
            <a:tailEnd/>
          </a:ln>
          <a:effectLst/>
        </p:spPr>
        <p:txBody>
          <a:bodyPr wrap="square">
            <a:spAutoFit/>
          </a:bodyPr>
          <a:lstStyle/>
          <a:p>
            <a:pPr algn="ctr">
              <a:lnSpc>
                <a:spcPct val="90000"/>
              </a:lnSpc>
              <a:defRPr/>
            </a:pPr>
            <a:r>
              <a:rPr lang="en-GB" sz="4400" dirty="0">
                <a:solidFill>
                  <a:schemeClr val="bg1"/>
                </a:solidFill>
                <a:effectLst>
                  <a:outerShdw blurRad="38100" dist="38100" dir="2700000" algn="tl">
                    <a:srgbClr val="000000"/>
                  </a:outerShdw>
                </a:effectLst>
                <a:latin typeface="Calibri" pitchFamily="34" charset="0"/>
              </a:rPr>
              <a:t>System peridotite-CO</a:t>
            </a:r>
            <a:r>
              <a:rPr lang="en-GB" sz="4400" baseline="-25000" dirty="0">
                <a:solidFill>
                  <a:schemeClr val="bg1"/>
                </a:solidFill>
                <a:effectLst>
                  <a:outerShdw blurRad="38100" dist="38100" dir="2700000" algn="tl">
                    <a:srgbClr val="000000"/>
                  </a:outerShdw>
                </a:effectLst>
                <a:latin typeface="Calibri" pitchFamily="34" charset="0"/>
              </a:rPr>
              <a:t>2</a:t>
            </a:r>
            <a:endParaRPr lang="en-GB" sz="4400" dirty="0">
              <a:solidFill>
                <a:schemeClr val="bg1"/>
              </a:solidFill>
              <a:effectLst>
                <a:outerShdw blurRad="38100" dist="38100" dir="2700000" algn="tl">
                  <a:srgbClr val="000000"/>
                </a:outerShdw>
              </a:effectLst>
              <a:latin typeface="Calibri" pitchFamily="34" charset="0"/>
            </a:endParaRPr>
          </a:p>
        </p:txBody>
      </p:sp>
      <p:sp>
        <p:nvSpPr>
          <p:cNvPr id="2338844" name="Text Box 28"/>
          <p:cNvSpPr txBox="1">
            <a:spLocks noChangeArrowheads="1"/>
          </p:cNvSpPr>
          <p:nvPr/>
        </p:nvSpPr>
        <p:spPr bwMode="auto">
          <a:xfrm>
            <a:off x="101600" y="1227138"/>
            <a:ext cx="4202113" cy="51911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Here are shown:</a:t>
            </a:r>
          </a:p>
        </p:txBody>
      </p:sp>
      <p:sp>
        <p:nvSpPr>
          <p:cNvPr id="2338845"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4" name="Rettangolo arrotondato 3"/>
          <p:cNvSpPr/>
          <p:nvPr/>
        </p:nvSpPr>
        <p:spPr bwMode="auto">
          <a:xfrm rot="3640987">
            <a:off x="6602638" y="2202017"/>
            <a:ext cx="929945" cy="282026"/>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Rettangolo arrotondato 29"/>
          <p:cNvSpPr/>
          <p:nvPr/>
        </p:nvSpPr>
        <p:spPr bwMode="auto">
          <a:xfrm rot="4781260">
            <a:off x="6106721" y="2144039"/>
            <a:ext cx="834213" cy="282026"/>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Rettangolo arrotondato 30"/>
          <p:cNvSpPr/>
          <p:nvPr/>
        </p:nvSpPr>
        <p:spPr bwMode="auto">
          <a:xfrm rot="4428771">
            <a:off x="6137322" y="5518320"/>
            <a:ext cx="1083924" cy="282026"/>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Rettangolo arrotondato 31"/>
          <p:cNvSpPr/>
          <p:nvPr/>
        </p:nvSpPr>
        <p:spPr bwMode="auto">
          <a:xfrm rot="4349683">
            <a:off x="6663885" y="5638071"/>
            <a:ext cx="1062613" cy="25556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38839"/>
                                        </p:tgtEl>
                                        <p:attrNameLst>
                                          <p:attrName>style.visibility</p:attrName>
                                        </p:attrNameLst>
                                      </p:cBhvr>
                                      <p:to>
                                        <p:strVal val="visible"/>
                                      </p:to>
                                    </p:set>
                                    <p:animEffect transition="in" filter="fade">
                                      <p:cBhvr>
                                        <p:cTn id="10" dur="500"/>
                                        <p:tgtEl>
                                          <p:spTgt spid="233883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38845">
                                            <p:txEl>
                                              <p:pRg st="0" end="0"/>
                                            </p:txEl>
                                          </p:spTgt>
                                        </p:tgtEl>
                                        <p:attrNameLst>
                                          <p:attrName>style.visibility</p:attrName>
                                        </p:attrNameLst>
                                      </p:cBhvr>
                                      <p:to>
                                        <p:strVal val="visible"/>
                                      </p:to>
                                    </p:set>
                                    <p:animEffect transition="in" filter="fade">
                                      <p:cBhvr>
                                        <p:cTn id="14" dur="500"/>
                                        <p:tgtEl>
                                          <p:spTgt spid="2338845">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38843"/>
                                        </p:tgtEl>
                                        <p:attrNameLst>
                                          <p:attrName>style.visibility</p:attrName>
                                        </p:attrNameLst>
                                      </p:cBhvr>
                                      <p:to>
                                        <p:strVal val="visible"/>
                                      </p:to>
                                    </p:set>
                                    <p:animEffect transition="in" filter="fade">
                                      <p:cBhvr>
                                        <p:cTn id="18" dur="500"/>
                                        <p:tgtEl>
                                          <p:spTgt spid="23388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38844"/>
                                        </p:tgtEl>
                                        <p:attrNameLst>
                                          <p:attrName>style.visibility</p:attrName>
                                        </p:attrNameLst>
                                      </p:cBhvr>
                                      <p:to>
                                        <p:strVal val="visible"/>
                                      </p:to>
                                    </p:set>
                                    <p:animEffect transition="in" filter="fade">
                                      <p:cBhvr>
                                        <p:cTn id="23" dur="500"/>
                                        <p:tgtEl>
                                          <p:spTgt spid="23388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38827"/>
                                        </p:tgtEl>
                                        <p:attrNameLst>
                                          <p:attrName>style.visibility</p:attrName>
                                        </p:attrNameLst>
                                      </p:cBhvr>
                                      <p:to>
                                        <p:strVal val="visible"/>
                                      </p:to>
                                    </p:set>
                                    <p:animEffect transition="in" filter="fade">
                                      <p:cBhvr>
                                        <p:cTn id="28" dur="500"/>
                                        <p:tgtEl>
                                          <p:spTgt spid="23388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338829"/>
                                        </p:tgtEl>
                                        <p:attrNameLst>
                                          <p:attrName>style.visibility</p:attrName>
                                        </p:attrNameLst>
                                      </p:cBhvr>
                                      <p:to>
                                        <p:strVal val="visible"/>
                                      </p:to>
                                    </p:set>
                                    <p:animEffect transition="in" filter="wipe(up)">
                                      <p:cBhvr>
                                        <p:cTn id="33" dur="1000"/>
                                        <p:tgtEl>
                                          <p:spTgt spid="2338829"/>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2338830"/>
                                        </p:tgtEl>
                                        <p:attrNameLst>
                                          <p:attrName>style.visibility</p:attrName>
                                        </p:attrNameLst>
                                      </p:cBhvr>
                                      <p:to>
                                        <p:strVal val="visible"/>
                                      </p:to>
                                    </p:set>
                                    <p:animEffect transition="in" filter="wipe(up)">
                                      <p:cBhvr>
                                        <p:cTn id="37" dur="1000"/>
                                        <p:tgtEl>
                                          <p:spTgt spid="23388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38828"/>
                                        </p:tgtEl>
                                        <p:attrNameLst>
                                          <p:attrName>style.visibility</p:attrName>
                                        </p:attrNameLst>
                                      </p:cBhvr>
                                      <p:to>
                                        <p:strVal val="visible"/>
                                      </p:to>
                                    </p:set>
                                    <p:animEffect transition="in" filter="fade">
                                      <p:cBhvr>
                                        <p:cTn id="42" dur="500"/>
                                        <p:tgtEl>
                                          <p:spTgt spid="23388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2338838"/>
                                        </p:tgtEl>
                                        <p:attrNameLst>
                                          <p:attrName>style.visibility</p:attrName>
                                        </p:attrNameLst>
                                      </p:cBhvr>
                                      <p:to>
                                        <p:strVal val="visible"/>
                                      </p:to>
                                    </p:set>
                                    <p:animEffect transition="in" filter="wipe(up)">
                                      <p:cBhvr>
                                        <p:cTn id="51" dur="1000"/>
                                        <p:tgtEl>
                                          <p:spTgt spid="2338838"/>
                                        </p:tgtEl>
                                      </p:cBhvr>
                                    </p:animEffect>
                                  </p:childTnLst>
                                </p:cTn>
                              </p:par>
                            </p:childTnLst>
                          </p:cTn>
                        </p:par>
                        <p:par>
                          <p:cTn id="52" fill="hold">
                            <p:stCondLst>
                              <p:cond delay="1500"/>
                            </p:stCondLst>
                            <p:childTnLst>
                              <p:par>
                                <p:cTn id="53" presetID="22" presetClass="entr" presetSubtype="1" fill="hold" grpId="0" nodeType="afterEffect">
                                  <p:stCondLst>
                                    <p:cond delay="0"/>
                                  </p:stCondLst>
                                  <p:childTnLst>
                                    <p:set>
                                      <p:cBhvr>
                                        <p:cTn id="54" dur="1" fill="hold">
                                          <p:stCondLst>
                                            <p:cond delay="0"/>
                                          </p:stCondLst>
                                        </p:cTn>
                                        <p:tgtEl>
                                          <p:spTgt spid="2338831"/>
                                        </p:tgtEl>
                                        <p:attrNameLst>
                                          <p:attrName>style.visibility</p:attrName>
                                        </p:attrNameLst>
                                      </p:cBhvr>
                                      <p:to>
                                        <p:strVal val="visible"/>
                                      </p:to>
                                    </p:set>
                                    <p:animEffect transition="in" filter="wipe(up)">
                                      <p:cBhvr>
                                        <p:cTn id="55" dur="500"/>
                                        <p:tgtEl>
                                          <p:spTgt spid="2338831"/>
                                        </p:tgtEl>
                                      </p:cBhvr>
                                    </p:animEffect>
                                  </p:childTnLst>
                                </p:cTn>
                              </p:par>
                            </p:childTnLst>
                          </p:cTn>
                        </p:par>
                        <p:par>
                          <p:cTn id="56" fill="hold">
                            <p:stCondLst>
                              <p:cond delay="2000"/>
                            </p:stCondLst>
                            <p:childTnLst>
                              <p:par>
                                <p:cTn id="57" presetID="22" presetClass="entr" presetSubtype="1" fill="hold" grpId="0" nodeType="afterEffect">
                                  <p:stCondLst>
                                    <p:cond delay="0"/>
                                  </p:stCondLst>
                                  <p:childTnLst>
                                    <p:set>
                                      <p:cBhvr>
                                        <p:cTn id="58" dur="1" fill="hold">
                                          <p:stCondLst>
                                            <p:cond delay="0"/>
                                          </p:stCondLst>
                                        </p:cTn>
                                        <p:tgtEl>
                                          <p:spTgt spid="2338832"/>
                                        </p:tgtEl>
                                        <p:attrNameLst>
                                          <p:attrName>style.visibility</p:attrName>
                                        </p:attrNameLst>
                                      </p:cBhvr>
                                      <p:to>
                                        <p:strVal val="visible"/>
                                      </p:to>
                                    </p:set>
                                    <p:animEffect transition="in" filter="wipe(up)">
                                      <p:cBhvr>
                                        <p:cTn id="59" dur="500"/>
                                        <p:tgtEl>
                                          <p:spTgt spid="233883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338840"/>
                                        </p:tgtEl>
                                        <p:attrNameLst>
                                          <p:attrName>style.visibility</p:attrName>
                                        </p:attrNameLst>
                                      </p:cBhvr>
                                      <p:to>
                                        <p:strVal val="visible"/>
                                      </p:to>
                                    </p:set>
                                    <p:animEffect transition="in" filter="fade">
                                      <p:cBhvr>
                                        <p:cTn id="64" dur="500"/>
                                        <p:tgtEl>
                                          <p:spTgt spid="233884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up)">
                                      <p:cBhvr>
                                        <p:cTn id="69" dur="500"/>
                                        <p:tgtEl>
                                          <p:spTgt spid="30"/>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2338837"/>
                                        </p:tgtEl>
                                        <p:attrNameLst>
                                          <p:attrName>style.visibility</p:attrName>
                                        </p:attrNameLst>
                                      </p:cBhvr>
                                      <p:to>
                                        <p:strVal val="visible"/>
                                      </p:to>
                                    </p:set>
                                    <p:animEffect transition="in" filter="wipe(up)">
                                      <p:cBhvr>
                                        <p:cTn id="73" dur="1000"/>
                                        <p:tgtEl>
                                          <p:spTgt spid="233883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338842"/>
                                        </p:tgtEl>
                                        <p:attrNameLst>
                                          <p:attrName>style.visibility</p:attrName>
                                        </p:attrNameLst>
                                      </p:cBhvr>
                                      <p:to>
                                        <p:strVal val="visible"/>
                                      </p:to>
                                    </p:set>
                                    <p:animEffect transition="in" filter="fade">
                                      <p:cBhvr>
                                        <p:cTn id="78" dur="500"/>
                                        <p:tgtEl>
                                          <p:spTgt spid="233884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2338835"/>
                                        </p:tgtEl>
                                        <p:attrNameLst>
                                          <p:attrName>style.visibility</p:attrName>
                                        </p:attrNameLst>
                                      </p:cBhvr>
                                      <p:to>
                                        <p:strVal val="visible"/>
                                      </p:to>
                                    </p:set>
                                    <p:animEffect transition="in" filter="wipe(up)">
                                      <p:cBhvr>
                                        <p:cTn id="83" dur="500"/>
                                        <p:tgtEl>
                                          <p:spTgt spid="2338835"/>
                                        </p:tgtEl>
                                      </p:cBhvr>
                                    </p:animEffect>
                                  </p:childTnLst>
                                </p:cTn>
                              </p:par>
                            </p:childTnLst>
                          </p:cTn>
                        </p:par>
                        <p:par>
                          <p:cTn id="84" fill="hold">
                            <p:stCondLst>
                              <p:cond delay="500"/>
                            </p:stCondLst>
                            <p:childTnLst>
                              <p:par>
                                <p:cTn id="85" presetID="22" presetClass="entr" presetSubtype="1" fill="hold" grpId="0"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up)">
                                      <p:cBhvr>
                                        <p:cTn id="87" dur="500"/>
                                        <p:tgtEl>
                                          <p:spTgt spid="31"/>
                                        </p:tgtEl>
                                      </p:cBhvr>
                                    </p:animEffect>
                                  </p:childTnLst>
                                </p:cTn>
                              </p:par>
                            </p:childTnLst>
                          </p:cTn>
                        </p:par>
                        <p:par>
                          <p:cTn id="88" fill="hold">
                            <p:stCondLst>
                              <p:cond delay="1000"/>
                            </p:stCondLst>
                            <p:childTnLst>
                              <p:par>
                                <p:cTn id="89" presetID="22" presetClass="entr" presetSubtype="1" fill="hold" grpId="0" nodeType="afterEffect">
                                  <p:stCondLst>
                                    <p:cond delay="0"/>
                                  </p:stCondLst>
                                  <p:childTnLst>
                                    <p:set>
                                      <p:cBhvr>
                                        <p:cTn id="90" dur="1" fill="hold">
                                          <p:stCondLst>
                                            <p:cond delay="0"/>
                                          </p:stCondLst>
                                        </p:cTn>
                                        <p:tgtEl>
                                          <p:spTgt spid="2338836"/>
                                        </p:tgtEl>
                                        <p:attrNameLst>
                                          <p:attrName>style.visibility</p:attrName>
                                        </p:attrNameLst>
                                      </p:cBhvr>
                                      <p:to>
                                        <p:strVal val="visible"/>
                                      </p:to>
                                    </p:set>
                                    <p:animEffect transition="in" filter="wipe(up)">
                                      <p:cBhvr>
                                        <p:cTn id="91" dur="500"/>
                                        <p:tgtEl>
                                          <p:spTgt spid="233883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338841"/>
                                        </p:tgtEl>
                                        <p:attrNameLst>
                                          <p:attrName>style.visibility</p:attrName>
                                        </p:attrNameLst>
                                      </p:cBhvr>
                                      <p:to>
                                        <p:strVal val="visible"/>
                                      </p:to>
                                    </p:set>
                                    <p:animEffect transition="in" filter="fade">
                                      <p:cBhvr>
                                        <p:cTn id="96" dur="500"/>
                                        <p:tgtEl>
                                          <p:spTgt spid="233884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2338833"/>
                                        </p:tgtEl>
                                        <p:attrNameLst>
                                          <p:attrName>style.visibility</p:attrName>
                                        </p:attrNameLst>
                                      </p:cBhvr>
                                      <p:to>
                                        <p:strVal val="visible"/>
                                      </p:to>
                                    </p:set>
                                    <p:animEffect transition="in" filter="wipe(up)">
                                      <p:cBhvr>
                                        <p:cTn id="101" dur="500"/>
                                        <p:tgtEl>
                                          <p:spTgt spid="2338833"/>
                                        </p:tgtEl>
                                      </p:cBhvr>
                                    </p:animEffect>
                                  </p:childTnLst>
                                </p:cTn>
                              </p:par>
                            </p:childTnLst>
                          </p:cTn>
                        </p:par>
                        <p:par>
                          <p:cTn id="102" fill="hold">
                            <p:stCondLst>
                              <p:cond delay="500"/>
                            </p:stCondLst>
                            <p:childTnLst>
                              <p:par>
                                <p:cTn id="103" presetID="22" presetClass="entr" presetSubtype="1" fill="hold" grpId="0" nodeType="after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wipe(up)">
                                      <p:cBhvr>
                                        <p:cTn id="105" dur="500"/>
                                        <p:tgtEl>
                                          <p:spTgt spid="32"/>
                                        </p:tgtEl>
                                      </p:cBhvr>
                                    </p:animEffect>
                                  </p:childTnLst>
                                </p:cTn>
                              </p:par>
                            </p:childTnLst>
                          </p:cTn>
                        </p:par>
                        <p:par>
                          <p:cTn id="106" fill="hold">
                            <p:stCondLst>
                              <p:cond delay="1000"/>
                            </p:stCondLst>
                            <p:childTnLst>
                              <p:par>
                                <p:cTn id="107" presetID="22" presetClass="entr" presetSubtype="1" fill="hold" grpId="0" nodeType="afterEffect">
                                  <p:stCondLst>
                                    <p:cond delay="0"/>
                                  </p:stCondLst>
                                  <p:childTnLst>
                                    <p:set>
                                      <p:cBhvr>
                                        <p:cTn id="108" dur="1" fill="hold">
                                          <p:stCondLst>
                                            <p:cond delay="0"/>
                                          </p:stCondLst>
                                        </p:cTn>
                                        <p:tgtEl>
                                          <p:spTgt spid="2338834"/>
                                        </p:tgtEl>
                                        <p:attrNameLst>
                                          <p:attrName>style.visibility</p:attrName>
                                        </p:attrNameLst>
                                      </p:cBhvr>
                                      <p:to>
                                        <p:strVal val="visible"/>
                                      </p:to>
                                    </p:set>
                                    <p:animEffect transition="in" filter="wipe(up)">
                                      <p:cBhvr>
                                        <p:cTn id="109" dur="500"/>
                                        <p:tgtEl>
                                          <p:spTgt spid="233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8827" grpId="0"/>
      <p:bldP spid="2338828" grpId="0"/>
      <p:bldP spid="2338829" grpId="0" animBg="1"/>
      <p:bldP spid="2338830" grpId="0" animBg="1"/>
      <p:bldP spid="2338831" grpId="0" animBg="1"/>
      <p:bldP spid="2338832" grpId="0" animBg="1"/>
      <p:bldP spid="2338833" grpId="0" animBg="1"/>
      <p:bldP spid="2338834" grpId="0" animBg="1"/>
      <p:bldP spid="2338835" grpId="0" animBg="1"/>
      <p:bldP spid="2338836" grpId="0" animBg="1"/>
      <p:bldP spid="2338837" grpId="0" animBg="1"/>
      <p:bldP spid="2338838" grpId="0" animBg="1"/>
      <p:bldP spid="2338839" grpId="0" animBg="1"/>
      <p:bldP spid="2338840" grpId="0"/>
      <p:bldP spid="2338841" grpId="0"/>
      <p:bldP spid="2338842" grpId="0"/>
      <p:bldP spid="2338843" grpId="0"/>
      <p:bldP spid="2338844" grpId="0"/>
      <p:bldP spid="4" grpId="0" animBg="1"/>
      <p:bldP spid="30" grpId="0" animBg="1"/>
      <p:bldP spid="31" grpId="0" animBg="1"/>
      <p:bldP spid="3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68850" cy="6783388"/>
            <a:chOff x="2735" y="18"/>
            <a:chExt cx="3004" cy="4273"/>
          </a:xfrm>
        </p:grpSpPr>
        <p:grpSp>
          <p:nvGrpSpPr>
            <p:cNvPr id="3" name="Group 4"/>
            <p:cNvGrpSpPr>
              <a:grpSpLocks/>
            </p:cNvGrpSpPr>
            <p:nvPr/>
          </p:nvGrpSpPr>
          <p:grpSpPr bwMode="auto">
            <a:xfrm>
              <a:off x="2735" y="18"/>
              <a:ext cx="3004" cy="4273"/>
              <a:chOff x="2511" y="-182"/>
              <a:chExt cx="3004" cy="4273"/>
            </a:xfrm>
          </p:grpSpPr>
          <p:sp>
            <p:nvSpPr>
              <p:cNvPr id="101465"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1466"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1467"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1468" name="Rectangle 8"/>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1469"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1464" name="Freeform 10"/>
            <p:cNvSpPr>
              <a:spLocks/>
            </p:cNvSpPr>
            <p:nvPr/>
          </p:nvSpPr>
          <p:spPr bwMode="auto">
            <a:xfrm>
              <a:off x="3704" y="2150"/>
              <a:ext cx="472" cy="340"/>
            </a:xfrm>
            <a:custGeom>
              <a:avLst/>
              <a:gdLst>
                <a:gd name="T0" fmla="*/ 0 w 472"/>
                <a:gd name="T1" fmla="*/ 14 h 340"/>
                <a:gd name="T2" fmla="*/ 8 w 472"/>
                <a:gd name="T3" fmla="*/ 70 h 340"/>
                <a:gd name="T4" fmla="*/ 50 w 472"/>
                <a:gd name="T5" fmla="*/ 112 h 340"/>
                <a:gd name="T6" fmla="*/ 220 w 472"/>
                <a:gd name="T7" fmla="*/ 196 h 340"/>
                <a:gd name="T8" fmla="*/ 268 w 472"/>
                <a:gd name="T9" fmla="*/ 222 h 340"/>
                <a:gd name="T10" fmla="*/ 344 w 472"/>
                <a:gd name="T11" fmla="*/ 288 h 340"/>
                <a:gd name="T12" fmla="*/ 456 w 472"/>
                <a:gd name="T13" fmla="*/ 340 h 340"/>
                <a:gd name="T14" fmla="*/ 472 w 472"/>
                <a:gd name="T15" fmla="*/ 300 h 340"/>
                <a:gd name="T16" fmla="*/ 466 w 472"/>
                <a:gd name="T17" fmla="*/ 264 h 340"/>
                <a:gd name="T18" fmla="*/ 256 w 472"/>
                <a:gd name="T19" fmla="*/ 106 h 340"/>
                <a:gd name="T20" fmla="*/ 98 w 472"/>
                <a:gd name="T21" fmla="*/ 6 h 340"/>
                <a:gd name="T22" fmla="*/ 38 w 472"/>
                <a:gd name="T23" fmla="*/ 0 h 340"/>
                <a:gd name="T24" fmla="*/ 0 w 472"/>
                <a:gd name="T25" fmla="*/ 14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grpSp>
      <p:sp>
        <p:nvSpPr>
          <p:cNvPr id="101380" name="Line 13"/>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1381" name="Line 14"/>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1382" name="Line 15"/>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3" name="Line 16"/>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4" name="Line 17"/>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5" name="Line 18"/>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1386" name="Freeform 19"/>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87" name="Freeform 20"/>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88" name="Freeform 21"/>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89" name="Freeform 22"/>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1390" name="Oval 23"/>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1391" name="Rectangle 30"/>
          <p:cNvSpPr>
            <a:spLocks noChangeArrowheads="1"/>
          </p:cNvSpPr>
          <p:nvPr/>
        </p:nvSpPr>
        <p:spPr bwMode="auto">
          <a:xfrm>
            <a:off x="-20638" y="0"/>
            <a:ext cx="4814888" cy="6858000"/>
          </a:xfrm>
          <a:prstGeom prst="rect">
            <a:avLst/>
          </a:prstGeom>
          <a:solidFill>
            <a:schemeClr val="bg1"/>
          </a:solidFill>
          <a:ln w="38100" algn="ctr">
            <a:solidFill>
              <a:schemeClr val="tx1"/>
            </a:solidFill>
            <a:miter lim="800000"/>
            <a:headEnd/>
            <a:tailEnd/>
          </a:ln>
        </p:spPr>
        <p:txBody>
          <a:bodyPr wrap="none" anchor="ctr"/>
          <a:lstStyle/>
          <a:p>
            <a:pPr algn="ctr"/>
            <a:endParaRPr lang="en-GB">
              <a:latin typeface="Calibri" pitchFamily="34" charset="0"/>
            </a:endParaRPr>
          </a:p>
        </p:txBody>
      </p:sp>
      <p:sp>
        <p:nvSpPr>
          <p:cNvPr id="101392" name="Freeform 31"/>
          <p:cNvSpPr>
            <a:spLocks/>
          </p:cNvSpPr>
          <p:nvPr/>
        </p:nvSpPr>
        <p:spPr bwMode="auto">
          <a:xfrm>
            <a:off x="2862263" y="436563"/>
            <a:ext cx="1828800" cy="6335712"/>
          </a:xfrm>
          <a:custGeom>
            <a:avLst/>
            <a:gdLst>
              <a:gd name="T0" fmla="*/ 0 w 1152"/>
              <a:gd name="T1" fmla="*/ 2147483647 h 3991"/>
              <a:gd name="T2" fmla="*/ 2147483647 w 1152"/>
              <a:gd name="T3" fmla="*/ 2147483647 h 3991"/>
              <a:gd name="T4" fmla="*/ 2147483647 w 1152"/>
              <a:gd name="T5" fmla="*/ 2147483647 h 3991"/>
              <a:gd name="T6" fmla="*/ 2147483647 w 1152"/>
              <a:gd name="T7" fmla="*/ 2147483647 h 3991"/>
              <a:gd name="T8" fmla="*/ 2147483647 w 1152"/>
              <a:gd name="T9" fmla="*/ 2147483647 h 3991"/>
              <a:gd name="T10" fmla="*/ 2147483647 w 1152"/>
              <a:gd name="T11" fmla="*/ 2147483647 h 3991"/>
              <a:gd name="T12" fmla="*/ 2147483647 w 1152"/>
              <a:gd name="T13" fmla="*/ 2147483647 h 3991"/>
              <a:gd name="T14" fmla="*/ 2147483647 w 1152"/>
              <a:gd name="T15" fmla="*/ 2147483647 h 3991"/>
              <a:gd name="T16" fmla="*/ 2147483647 w 1152"/>
              <a:gd name="T17" fmla="*/ 2147483647 h 3991"/>
              <a:gd name="T18" fmla="*/ 2147483647 w 1152"/>
              <a:gd name="T19" fmla="*/ 2147483647 h 3991"/>
              <a:gd name="T20" fmla="*/ 2147483647 w 1152"/>
              <a:gd name="T21" fmla="*/ 0 h 3991"/>
              <a:gd name="T22" fmla="*/ 0 w 1152"/>
              <a:gd name="T23" fmla="*/ 2147483647 h 3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2"/>
              <a:gd name="T37" fmla="*/ 0 h 3991"/>
              <a:gd name="T38" fmla="*/ 1152 w 1152"/>
              <a:gd name="T39" fmla="*/ 3991 h 39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a:noFill/>
            <a:round/>
            <a:headEnd/>
            <a:tailEnd/>
          </a:ln>
        </p:spPr>
        <p:txBody>
          <a:bodyPr anchor="ctr"/>
          <a:lstStyle/>
          <a:p>
            <a:pPr algn="ctr"/>
            <a:endParaRPr lang="en-GB">
              <a:latin typeface="Calibri" pitchFamily="34" charset="0"/>
            </a:endParaRPr>
          </a:p>
        </p:txBody>
      </p:sp>
      <p:sp>
        <p:nvSpPr>
          <p:cNvPr id="101393" name="Freeform 32"/>
          <p:cNvSpPr>
            <a:spLocks/>
          </p:cNvSpPr>
          <p:nvPr/>
        </p:nvSpPr>
        <p:spPr bwMode="auto">
          <a:xfrm>
            <a:off x="2755900" y="450850"/>
            <a:ext cx="1603375" cy="6307138"/>
          </a:xfrm>
          <a:custGeom>
            <a:avLst/>
            <a:gdLst>
              <a:gd name="T0" fmla="*/ 2147483647 w 1010"/>
              <a:gd name="T1" fmla="*/ 2147483647 h 3973"/>
              <a:gd name="T2" fmla="*/ 0 w 1010"/>
              <a:gd name="T3" fmla="*/ 0 h 3973"/>
              <a:gd name="T4" fmla="*/ 2147483647 w 1010"/>
              <a:gd name="T5" fmla="*/ 2147483647 h 3973"/>
              <a:gd name="T6" fmla="*/ 2147483647 w 1010"/>
              <a:gd name="T7" fmla="*/ 2147483647 h 3973"/>
              <a:gd name="T8" fmla="*/ 2147483647 w 1010"/>
              <a:gd name="T9" fmla="*/ 2147483647 h 3973"/>
              <a:gd name="T10" fmla="*/ 2147483647 w 1010"/>
              <a:gd name="T11" fmla="*/ 2147483647 h 3973"/>
              <a:gd name="T12" fmla="*/ 2147483647 w 1010"/>
              <a:gd name="T13" fmla="*/ 2147483647 h 3973"/>
              <a:gd name="T14" fmla="*/ 2147483647 w 1010"/>
              <a:gd name="T15" fmla="*/ 2147483647 h 3973"/>
              <a:gd name="T16" fmla="*/ 2147483647 w 1010"/>
              <a:gd name="T17" fmla="*/ 2147483647 h 3973"/>
              <a:gd name="T18" fmla="*/ 2147483647 w 1010"/>
              <a:gd name="T19" fmla="*/ 2147483647 h 3973"/>
              <a:gd name="T20" fmla="*/ 2147483647 w 1010"/>
              <a:gd name="T21" fmla="*/ 2147483647 h 3973"/>
              <a:gd name="T22" fmla="*/ 2147483647 w 1010"/>
              <a:gd name="T23" fmla="*/ 2147483647 h 3973"/>
              <a:gd name="T24" fmla="*/ 2147483647 w 1010"/>
              <a:gd name="T25" fmla="*/ 2147483647 h 3973"/>
              <a:gd name="T26" fmla="*/ 2147483647 w 1010"/>
              <a:gd name="T27" fmla="*/ 2147483647 h 3973"/>
              <a:gd name="T28" fmla="*/ 2147483647 w 1010"/>
              <a:gd name="T29" fmla="*/ 2147483647 h 3973"/>
              <a:gd name="T30" fmla="*/ 2147483647 w 1010"/>
              <a:gd name="T31" fmla="*/ 2147483647 h 3973"/>
              <a:gd name="T32" fmla="*/ 2147483647 w 1010"/>
              <a:gd name="T33" fmla="*/ 2147483647 h 3973"/>
              <a:gd name="T34" fmla="*/ 2147483647 w 1010"/>
              <a:gd name="T35" fmla="*/ 2147483647 h 3973"/>
              <a:gd name="T36" fmla="*/ 2147483647 w 1010"/>
              <a:gd name="T37" fmla="*/ 2147483647 h 3973"/>
              <a:gd name="T38" fmla="*/ 2147483647 w 1010"/>
              <a:gd name="T39" fmla="*/ 2147483647 h 3973"/>
              <a:gd name="T40" fmla="*/ 2147483647 w 1010"/>
              <a:gd name="T41" fmla="*/ 2147483647 h 3973"/>
              <a:gd name="T42" fmla="*/ 2147483647 w 1010"/>
              <a:gd name="T43" fmla="*/ 2147483647 h 3973"/>
              <a:gd name="T44" fmla="*/ 2147483647 w 1010"/>
              <a:gd name="T45" fmla="*/ 2147483647 h 3973"/>
              <a:gd name="T46" fmla="*/ 2147483647 w 1010"/>
              <a:gd name="T47" fmla="*/ 2147483647 h 39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0"/>
              <a:gd name="T73" fmla="*/ 0 h 3973"/>
              <a:gd name="T74" fmla="*/ 1010 w 1010"/>
              <a:gd name="T75" fmla="*/ 3973 h 39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a:noFill/>
            <a:round/>
            <a:headEnd/>
            <a:tailEnd/>
          </a:ln>
        </p:spPr>
        <p:txBody>
          <a:bodyPr anchor="ctr"/>
          <a:lstStyle/>
          <a:p>
            <a:pPr algn="ctr"/>
            <a:endParaRPr lang="en-GB">
              <a:latin typeface="Calibri" pitchFamily="34" charset="0"/>
            </a:endParaRPr>
          </a:p>
        </p:txBody>
      </p:sp>
      <p:grpSp>
        <p:nvGrpSpPr>
          <p:cNvPr id="4" name="Group 33"/>
          <p:cNvGrpSpPr>
            <a:grpSpLocks/>
          </p:cNvGrpSpPr>
          <p:nvPr/>
        </p:nvGrpSpPr>
        <p:grpSpPr bwMode="auto">
          <a:xfrm>
            <a:off x="2847975" y="438150"/>
            <a:ext cx="1512888" cy="6346825"/>
            <a:chOff x="4065" y="276"/>
            <a:chExt cx="953" cy="3998"/>
          </a:xfrm>
        </p:grpSpPr>
        <p:sp>
          <p:nvSpPr>
            <p:cNvPr id="101460" name="Freeform 34"/>
            <p:cNvSpPr>
              <a:spLocks/>
            </p:cNvSpPr>
            <p:nvPr/>
          </p:nvSpPr>
          <p:spPr bwMode="auto">
            <a:xfrm>
              <a:off x="4065"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9900"/>
              </a:solidFill>
              <a:round/>
              <a:headEnd/>
              <a:tailEnd/>
            </a:ln>
          </p:spPr>
          <p:txBody>
            <a:bodyPr anchor="ctr"/>
            <a:lstStyle/>
            <a:p>
              <a:pPr algn="ctr"/>
              <a:endParaRPr lang="en-GB">
                <a:latin typeface="Calibri" pitchFamily="34" charset="0"/>
              </a:endParaRPr>
            </a:p>
          </p:txBody>
        </p:sp>
        <p:sp>
          <p:nvSpPr>
            <p:cNvPr id="101461" name="Freeform 35"/>
            <p:cNvSpPr>
              <a:spLocks/>
            </p:cNvSpPr>
            <p:nvPr/>
          </p:nvSpPr>
          <p:spPr bwMode="auto">
            <a:xfrm>
              <a:off x="4384"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9900"/>
              </a:solidFill>
              <a:round/>
              <a:headEnd/>
              <a:tailEnd/>
            </a:ln>
          </p:spPr>
          <p:txBody>
            <a:bodyPr anchor="ctr"/>
            <a:lstStyle/>
            <a:p>
              <a:pPr algn="ctr"/>
              <a:endParaRPr lang="en-GB">
                <a:latin typeface="Calibri" pitchFamily="34" charset="0"/>
              </a:endParaRPr>
            </a:p>
          </p:txBody>
        </p:sp>
        <p:sp>
          <p:nvSpPr>
            <p:cNvPr id="101462" name="Freeform 36"/>
            <p:cNvSpPr>
              <a:spLocks/>
            </p:cNvSpPr>
            <p:nvPr/>
          </p:nvSpPr>
          <p:spPr bwMode="auto">
            <a:xfrm>
              <a:off x="4642" y="2396"/>
              <a:ext cx="376" cy="1878"/>
            </a:xfrm>
            <a:custGeom>
              <a:avLst/>
              <a:gdLst>
                <a:gd name="T0" fmla="*/ 0 w 376"/>
                <a:gd name="T1" fmla="*/ 0 h 1878"/>
                <a:gd name="T2" fmla="*/ 84 w 376"/>
                <a:gd name="T3" fmla="*/ 367 h 1878"/>
                <a:gd name="T4" fmla="*/ 284 w 376"/>
                <a:gd name="T5" fmla="*/ 1369 h 1878"/>
                <a:gd name="T6" fmla="*/ 376 w 376"/>
                <a:gd name="T7" fmla="*/ 1878 h 1878"/>
                <a:gd name="T8" fmla="*/ 0 60000 65536"/>
                <a:gd name="T9" fmla="*/ 0 60000 65536"/>
                <a:gd name="T10" fmla="*/ 0 60000 65536"/>
                <a:gd name="T11" fmla="*/ 0 60000 65536"/>
                <a:gd name="T12" fmla="*/ 0 w 376"/>
                <a:gd name="T13" fmla="*/ 0 h 1878"/>
                <a:gd name="T14" fmla="*/ 376 w 376"/>
                <a:gd name="T15" fmla="*/ 1878 h 1878"/>
              </a:gdLst>
              <a:ahLst/>
              <a:cxnLst>
                <a:cxn ang="T8">
                  <a:pos x="T0" y="T1"/>
                </a:cxn>
                <a:cxn ang="T9">
                  <a:pos x="T2" y="T3"/>
                </a:cxn>
                <a:cxn ang="T10">
                  <a:pos x="T4" y="T5"/>
                </a:cxn>
                <a:cxn ang="T11">
                  <a:pos x="T6" y="T7"/>
                </a:cxn>
              </a:cxnLst>
              <a:rect l="T12" t="T13" r="T14" b="T15"/>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a:solidFill>
                <a:srgbClr val="009900"/>
              </a:solidFill>
              <a:round/>
              <a:headEnd/>
              <a:tailEnd/>
            </a:ln>
          </p:spPr>
          <p:txBody>
            <a:bodyPr anchor="ctr"/>
            <a:lstStyle/>
            <a:p>
              <a:pPr algn="ctr"/>
              <a:endParaRPr lang="en-GB">
                <a:latin typeface="Calibri" pitchFamily="34" charset="0"/>
              </a:endParaRPr>
            </a:p>
          </p:txBody>
        </p:sp>
      </p:grpSp>
      <p:sp>
        <p:nvSpPr>
          <p:cNvPr id="101395" name="Freeform 37"/>
          <p:cNvSpPr>
            <a:spLocks/>
          </p:cNvSpPr>
          <p:nvPr/>
        </p:nvSpPr>
        <p:spPr bwMode="auto">
          <a:xfrm>
            <a:off x="2709863" y="1863725"/>
            <a:ext cx="647700" cy="327025"/>
          </a:xfrm>
          <a:custGeom>
            <a:avLst/>
            <a:gdLst>
              <a:gd name="T0" fmla="*/ 2147483647 w 408"/>
              <a:gd name="T1" fmla="*/ 2147483647 h 206"/>
              <a:gd name="T2" fmla="*/ 2147483647 w 408"/>
              <a:gd name="T3" fmla="*/ 2147483647 h 206"/>
              <a:gd name="T4" fmla="*/ 2147483647 w 408"/>
              <a:gd name="T5" fmla="*/ 2147483647 h 206"/>
              <a:gd name="T6" fmla="*/ 0 w 408"/>
              <a:gd name="T7" fmla="*/ 0 h 206"/>
              <a:gd name="T8" fmla="*/ 0 60000 65536"/>
              <a:gd name="T9" fmla="*/ 0 60000 65536"/>
              <a:gd name="T10" fmla="*/ 0 60000 65536"/>
              <a:gd name="T11" fmla="*/ 0 60000 65536"/>
              <a:gd name="T12" fmla="*/ 0 w 408"/>
              <a:gd name="T13" fmla="*/ 0 h 206"/>
              <a:gd name="T14" fmla="*/ 408 w 408"/>
              <a:gd name="T15" fmla="*/ 206 h 206"/>
            </a:gdLst>
            <a:ahLst/>
            <a:cxnLst>
              <a:cxn ang="T8">
                <a:pos x="T0" y="T1"/>
              </a:cxn>
              <a:cxn ang="T9">
                <a:pos x="T2" y="T3"/>
              </a:cxn>
              <a:cxn ang="T10">
                <a:pos x="T4" y="T5"/>
              </a:cxn>
              <a:cxn ang="T11">
                <a:pos x="T6" y="T7"/>
              </a:cxn>
            </a:cxnLst>
            <a:rect l="T12" t="T13" r="T14" b="T15"/>
            <a:pathLst>
              <a:path w="408" h="206">
                <a:moveTo>
                  <a:pt x="408" y="206"/>
                </a:moveTo>
                <a:cubicBezTo>
                  <a:pt x="361" y="167"/>
                  <a:pt x="315" y="128"/>
                  <a:pt x="258" y="96"/>
                </a:cubicBezTo>
                <a:cubicBezTo>
                  <a:pt x="201" y="64"/>
                  <a:pt x="111" y="32"/>
                  <a:pt x="68" y="16"/>
                </a:cubicBezTo>
                <a:cubicBezTo>
                  <a:pt x="25" y="0"/>
                  <a:pt x="12" y="0"/>
                  <a:pt x="0" y="0"/>
                </a:cubicBezTo>
              </a:path>
            </a:pathLst>
          </a:custGeom>
          <a:noFill/>
          <a:ln w="38100">
            <a:solidFill>
              <a:srgbClr val="FF0000"/>
            </a:solidFill>
            <a:prstDash val="dash"/>
            <a:round/>
            <a:headEnd/>
            <a:tailEnd/>
          </a:ln>
        </p:spPr>
        <p:txBody>
          <a:bodyPr anchor="ctr"/>
          <a:lstStyle/>
          <a:p>
            <a:pPr algn="ctr"/>
            <a:endParaRPr lang="en-GB">
              <a:latin typeface="Calibri" pitchFamily="34" charset="0"/>
            </a:endParaRPr>
          </a:p>
        </p:txBody>
      </p:sp>
      <p:sp>
        <p:nvSpPr>
          <p:cNvPr id="101396" name="Freeform 38"/>
          <p:cNvSpPr>
            <a:spLocks/>
          </p:cNvSpPr>
          <p:nvPr/>
        </p:nvSpPr>
        <p:spPr bwMode="auto">
          <a:xfrm>
            <a:off x="2347913" y="2444750"/>
            <a:ext cx="1400175" cy="1339850"/>
          </a:xfrm>
          <a:custGeom>
            <a:avLst/>
            <a:gdLst>
              <a:gd name="T0" fmla="*/ 2147483647 w 882"/>
              <a:gd name="T1" fmla="*/ 2147483647 h 844"/>
              <a:gd name="T2" fmla="*/ 2147483647 w 882"/>
              <a:gd name="T3" fmla="*/ 2147483647 h 844"/>
              <a:gd name="T4" fmla="*/ 2147483647 w 882"/>
              <a:gd name="T5" fmla="*/ 2147483647 h 844"/>
              <a:gd name="T6" fmla="*/ 2147483647 w 882"/>
              <a:gd name="T7" fmla="*/ 2147483647 h 844"/>
              <a:gd name="T8" fmla="*/ 2147483647 w 882"/>
              <a:gd name="T9" fmla="*/ 2147483647 h 844"/>
              <a:gd name="T10" fmla="*/ 0 w 882"/>
              <a:gd name="T11" fmla="*/ 0 h 844"/>
              <a:gd name="T12" fmla="*/ 0 60000 65536"/>
              <a:gd name="T13" fmla="*/ 0 60000 65536"/>
              <a:gd name="T14" fmla="*/ 0 60000 65536"/>
              <a:gd name="T15" fmla="*/ 0 60000 65536"/>
              <a:gd name="T16" fmla="*/ 0 60000 65536"/>
              <a:gd name="T17" fmla="*/ 0 60000 65536"/>
              <a:gd name="T18" fmla="*/ 0 w 882"/>
              <a:gd name="T19" fmla="*/ 0 h 844"/>
              <a:gd name="T20" fmla="*/ 882 w 882"/>
              <a:gd name="T21" fmla="*/ 844 h 844"/>
            </a:gdLst>
            <a:ahLst/>
            <a:cxnLst>
              <a:cxn ang="T12">
                <a:pos x="T0" y="T1"/>
              </a:cxn>
              <a:cxn ang="T13">
                <a:pos x="T2" y="T3"/>
              </a:cxn>
              <a:cxn ang="T14">
                <a:pos x="T4" y="T5"/>
              </a:cxn>
              <a:cxn ang="T15">
                <a:pos x="T6" y="T7"/>
              </a:cxn>
              <a:cxn ang="T16">
                <a:pos x="T8" y="T9"/>
              </a:cxn>
              <a:cxn ang="T17">
                <a:pos x="T10" y="T11"/>
              </a:cxn>
            </a:cxnLst>
            <a:rect l="T18" t="T19" r="T20" b="T21"/>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38100">
            <a:solidFill>
              <a:srgbClr val="FF0000"/>
            </a:solidFill>
            <a:prstDash val="dash"/>
            <a:round/>
            <a:headEnd/>
            <a:tailEnd/>
          </a:ln>
        </p:spPr>
        <p:txBody>
          <a:bodyPr anchor="ctr"/>
          <a:lstStyle/>
          <a:p>
            <a:pPr algn="ctr"/>
            <a:endParaRPr lang="en-GB">
              <a:latin typeface="Calibri" pitchFamily="34" charset="0"/>
            </a:endParaRPr>
          </a:p>
        </p:txBody>
      </p:sp>
      <p:sp>
        <p:nvSpPr>
          <p:cNvPr id="101397" name="Freeform 39"/>
          <p:cNvSpPr>
            <a:spLocks/>
          </p:cNvSpPr>
          <p:nvPr/>
        </p:nvSpPr>
        <p:spPr bwMode="auto">
          <a:xfrm>
            <a:off x="425450" y="436563"/>
            <a:ext cx="2728913" cy="6335712"/>
          </a:xfrm>
          <a:custGeom>
            <a:avLst/>
            <a:gdLst>
              <a:gd name="T0" fmla="*/ 0 w 1719"/>
              <a:gd name="T1" fmla="*/ 0 h 3991"/>
              <a:gd name="T2" fmla="*/ 2147483647 w 1719"/>
              <a:gd name="T3" fmla="*/ 2147483647 h 3991"/>
              <a:gd name="T4" fmla="*/ 2147483647 w 1719"/>
              <a:gd name="T5" fmla="*/ 2147483647 h 3991"/>
              <a:gd name="T6" fmla="*/ 2147483647 w 1719"/>
              <a:gd name="T7" fmla="*/ 2147483647 h 3991"/>
              <a:gd name="T8" fmla="*/ 2147483647 w 1719"/>
              <a:gd name="T9" fmla="*/ 2147483647 h 3991"/>
              <a:gd name="T10" fmla="*/ 2147483647 w 1719"/>
              <a:gd name="T11" fmla="*/ 2147483647 h 3991"/>
              <a:gd name="T12" fmla="*/ 0 60000 65536"/>
              <a:gd name="T13" fmla="*/ 0 60000 65536"/>
              <a:gd name="T14" fmla="*/ 0 60000 65536"/>
              <a:gd name="T15" fmla="*/ 0 60000 65536"/>
              <a:gd name="T16" fmla="*/ 0 60000 65536"/>
              <a:gd name="T17" fmla="*/ 0 60000 65536"/>
              <a:gd name="T18" fmla="*/ 0 w 1719"/>
              <a:gd name="T19" fmla="*/ 0 h 3991"/>
              <a:gd name="T20" fmla="*/ 1719 w 1719"/>
              <a:gd name="T21" fmla="*/ 3991 h 3991"/>
            </a:gdLst>
            <a:ahLst/>
            <a:cxnLst>
              <a:cxn ang="T12">
                <a:pos x="T0" y="T1"/>
              </a:cxn>
              <a:cxn ang="T13">
                <a:pos x="T2" y="T3"/>
              </a:cxn>
              <a:cxn ang="T14">
                <a:pos x="T4" y="T5"/>
              </a:cxn>
              <a:cxn ang="T15">
                <a:pos x="T6" y="T7"/>
              </a:cxn>
              <a:cxn ang="T16">
                <a:pos x="T8" y="T9"/>
              </a:cxn>
              <a:cxn ang="T17">
                <a:pos x="T10" y="T11"/>
              </a:cxn>
            </a:cxnLst>
            <a:rect l="T18" t="T19" r="T20" b="T21"/>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a:solidFill>
              <a:srgbClr val="FF0000"/>
            </a:solidFill>
            <a:round/>
            <a:headEnd/>
            <a:tailEnd/>
          </a:ln>
        </p:spPr>
        <p:txBody>
          <a:bodyPr anchor="ctr"/>
          <a:lstStyle/>
          <a:p>
            <a:pPr algn="ctr"/>
            <a:endParaRPr lang="en-GB">
              <a:latin typeface="Calibri" pitchFamily="34" charset="0"/>
            </a:endParaRPr>
          </a:p>
        </p:txBody>
      </p:sp>
      <p:sp>
        <p:nvSpPr>
          <p:cNvPr id="101398" name="Text Box 40"/>
          <p:cNvSpPr txBox="1">
            <a:spLocks noChangeArrowheads="1"/>
          </p:cNvSpPr>
          <p:nvPr/>
        </p:nvSpPr>
        <p:spPr bwMode="auto">
          <a:xfrm>
            <a:off x="785813"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latin typeface="Calibri" pitchFamily="34" charset="0"/>
              </a:rPr>
              <a:t>Oceanic Intraplate</a:t>
            </a:r>
          </a:p>
          <a:p>
            <a:r>
              <a:rPr lang="en-GB" sz="1400" dirty="0">
                <a:solidFill>
                  <a:schemeClr val="accent2"/>
                </a:solidFill>
                <a:latin typeface="Calibri" pitchFamily="34" charset="0"/>
              </a:rPr>
              <a:t>Geotherm</a:t>
            </a:r>
          </a:p>
        </p:txBody>
      </p:sp>
      <p:sp>
        <p:nvSpPr>
          <p:cNvPr id="101399" name="Text Box 41"/>
          <p:cNvSpPr txBox="1">
            <a:spLocks noChangeArrowheads="1"/>
          </p:cNvSpPr>
          <p:nvPr/>
        </p:nvSpPr>
        <p:spPr bwMode="auto">
          <a:xfrm>
            <a:off x="412750"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latin typeface="Calibri" pitchFamily="34" charset="0"/>
              </a:rPr>
              <a:t>Shield</a:t>
            </a:r>
          </a:p>
          <a:p>
            <a:r>
              <a:rPr lang="en-GB" sz="1400" dirty="0">
                <a:solidFill>
                  <a:srgbClr val="FF0000"/>
                </a:solidFill>
                <a:latin typeface="Calibri" pitchFamily="34" charset="0"/>
              </a:rPr>
              <a:t>Continental</a:t>
            </a:r>
          </a:p>
          <a:p>
            <a:r>
              <a:rPr lang="en-GB" sz="1400" dirty="0">
                <a:solidFill>
                  <a:srgbClr val="FF0000"/>
                </a:solidFill>
                <a:latin typeface="Calibri" pitchFamily="34" charset="0"/>
              </a:rPr>
              <a:t>Intraplate</a:t>
            </a:r>
          </a:p>
          <a:p>
            <a:r>
              <a:rPr lang="en-GB" sz="1400" dirty="0">
                <a:solidFill>
                  <a:srgbClr val="FF0000"/>
                </a:solidFill>
                <a:latin typeface="Calibri" pitchFamily="34" charset="0"/>
              </a:rPr>
              <a:t>Geotherm</a:t>
            </a:r>
          </a:p>
        </p:txBody>
      </p:sp>
      <p:sp>
        <p:nvSpPr>
          <p:cNvPr id="2363434" name="Text Box 42"/>
          <p:cNvSpPr txBox="1">
            <a:spLocks noChangeArrowheads="1"/>
          </p:cNvSpPr>
          <p:nvPr/>
        </p:nvSpPr>
        <p:spPr bwMode="auto">
          <a:xfrm>
            <a:off x="1525598" y="960438"/>
            <a:ext cx="1239827" cy="584775"/>
          </a:xfrm>
          <a:prstGeom prst="rect">
            <a:avLst/>
          </a:prstGeom>
          <a:noFill/>
          <a:ln w="9525" algn="ctr">
            <a:noFill/>
            <a:miter lim="800000"/>
            <a:headEnd/>
            <a:tailEnd/>
          </a:ln>
          <a:effectLst/>
        </p:spPr>
        <p:txBody>
          <a:bodyPr wrap="none">
            <a:spAutoFit/>
          </a:bodyPr>
          <a:lstStyle/>
          <a:p>
            <a:pPr algn="r">
              <a:defRPr/>
            </a:pPr>
            <a:r>
              <a:rPr lang="en-GB" sz="1600" b="1">
                <a:solidFill>
                  <a:schemeClr val="tx1"/>
                </a:solidFill>
                <a:effectLst>
                  <a:outerShdw blurRad="38100" dist="38100" dir="2700000" algn="tl">
                    <a:srgbClr val="FFFFFF"/>
                  </a:outerShdw>
                </a:effectLst>
                <a:latin typeface="Calibri" pitchFamily="34" charset="0"/>
              </a:rPr>
              <a:t>Dehydration</a:t>
            </a:r>
          </a:p>
          <a:p>
            <a:pPr algn="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101401" name="Line 43"/>
          <p:cNvSpPr>
            <a:spLocks noChangeShapeType="1"/>
          </p:cNvSpPr>
          <p:nvPr/>
        </p:nvSpPr>
        <p:spPr bwMode="auto">
          <a:xfrm>
            <a:off x="2690813" y="1285875"/>
            <a:ext cx="276225" cy="219075"/>
          </a:xfrm>
          <a:prstGeom prst="line">
            <a:avLst/>
          </a:prstGeom>
          <a:noFill/>
          <a:ln w="19050">
            <a:solidFill>
              <a:schemeClr val="tx1"/>
            </a:solidFill>
            <a:round/>
            <a:headEnd/>
            <a:tailEnd type="triangle" w="med" len="med"/>
          </a:ln>
        </p:spPr>
        <p:txBody>
          <a:bodyPr anchor="ctr"/>
          <a:lstStyle/>
          <a:p>
            <a:endParaRPr lang="en-GB">
              <a:latin typeface="Calibri" pitchFamily="34" charset="0"/>
            </a:endParaRPr>
          </a:p>
        </p:txBody>
      </p:sp>
      <p:sp>
        <p:nvSpPr>
          <p:cNvPr id="2363436" name="Text Box 44"/>
          <p:cNvSpPr txBox="1">
            <a:spLocks noChangeArrowheads="1"/>
          </p:cNvSpPr>
          <p:nvPr/>
        </p:nvSpPr>
        <p:spPr bwMode="auto">
          <a:xfrm rot="900315">
            <a:off x="2204613" y="1551395"/>
            <a:ext cx="875561"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Plagioclase</a:t>
            </a:r>
          </a:p>
        </p:txBody>
      </p:sp>
      <p:sp>
        <p:nvSpPr>
          <p:cNvPr id="2363437" name="Text Box 45"/>
          <p:cNvSpPr txBox="1">
            <a:spLocks noChangeArrowheads="1"/>
          </p:cNvSpPr>
          <p:nvPr/>
        </p:nvSpPr>
        <p:spPr bwMode="auto">
          <a:xfrm rot="1732967">
            <a:off x="2233113" y="2175282"/>
            <a:ext cx="562975"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Spinel</a:t>
            </a:r>
          </a:p>
        </p:txBody>
      </p:sp>
      <p:sp>
        <p:nvSpPr>
          <p:cNvPr id="2363438" name="Text Box 46"/>
          <p:cNvSpPr txBox="1">
            <a:spLocks noChangeArrowheads="1"/>
          </p:cNvSpPr>
          <p:nvPr/>
        </p:nvSpPr>
        <p:spPr bwMode="auto">
          <a:xfrm rot="1732967">
            <a:off x="2133253" y="2488020"/>
            <a:ext cx="616644" cy="276999"/>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Garnet</a:t>
            </a:r>
          </a:p>
        </p:txBody>
      </p:sp>
      <p:sp>
        <p:nvSpPr>
          <p:cNvPr id="2363439" name="Text Box 47"/>
          <p:cNvSpPr txBox="1">
            <a:spLocks noChangeArrowheads="1"/>
          </p:cNvSpPr>
          <p:nvPr/>
        </p:nvSpPr>
        <p:spPr bwMode="auto">
          <a:xfrm>
            <a:off x="714919"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2363440" name="Text Box 48"/>
          <p:cNvSpPr txBox="1">
            <a:spLocks noChangeArrowheads="1"/>
          </p:cNvSpPr>
          <p:nvPr/>
        </p:nvSpPr>
        <p:spPr bwMode="auto">
          <a:xfrm>
            <a:off x="1087407" y="6191250"/>
            <a:ext cx="1598643"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SUB-ASTHENOSPHERE</a:t>
            </a:r>
          </a:p>
        </p:txBody>
      </p:sp>
      <p:sp>
        <p:nvSpPr>
          <p:cNvPr id="101407" name="Rectangle 49"/>
          <p:cNvSpPr>
            <a:spLocks noChangeArrowheads="1"/>
          </p:cNvSpPr>
          <p:nvPr/>
        </p:nvSpPr>
        <p:spPr bwMode="auto">
          <a:xfrm>
            <a:off x="411163" y="436563"/>
            <a:ext cx="4257675" cy="6342062"/>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sp>
        <p:nvSpPr>
          <p:cNvPr id="2363442" name="Text Box 50"/>
          <p:cNvSpPr txBox="1">
            <a:spLocks noChangeArrowheads="1"/>
          </p:cNvSpPr>
          <p:nvPr/>
        </p:nvSpPr>
        <p:spPr bwMode="auto">
          <a:xfrm>
            <a:off x="2052503" y="0"/>
            <a:ext cx="1379672" cy="276999"/>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2363443" name="Text Box 51"/>
          <p:cNvSpPr txBox="1">
            <a:spLocks noChangeArrowheads="1"/>
          </p:cNvSpPr>
          <p:nvPr/>
        </p:nvSpPr>
        <p:spPr bwMode="auto">
          <a:xfrm>
            <a:off x="124012" y="1450975"/>
            <a:ext cx="276038"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2363444" name="Text Box 52"/>
          <p:cNvSpPr txBox="1">
            <a:spLocks noChangeArrowheads="1"/>
          </p:cNvSpPr>
          <p:nvPr/>
        </p:nvSpPr>
        <p:spPr bwMode="auto">
          <a:xfrm>
            <a:off x="2044709" y="171450"/>
            <a:ext cx="458779"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2363445" name="Text Box 53"/>
          <p:cNvSpPr txBox="1">
            <a:spLocks noChangeArrowheads="1"/>
          </p:cNvSpPr>
          <p:nvPr/>
        </p:nvSpPr>
        <p:spPr bwMode="auto">
          <a:xfrm>
            <a:off x="2953462"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2363446" name="Text Box 54"/>
          <p:cNvSpPr txBox="1">
            <a:spLocks noChangeArrowheads="1"/>
          </p:cNvSpPr>
          <p:nvPr/>
        </p:nvSpPr>
        <p:spPr bwMode="auto">
          <a:xfrm>
            <a:off x="3905962" y="171450"/>
            <a:ext cx="550151"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101413" name="Line 55"/>
          <p:cNvSpPr>
            <a:spLocks noChangeShapeType="1"/>
          </p:cNvSpPr>
          <p:nvPr/>
        </p:nvSpPr>
        <p:spPr bwMode="auto">
          <a:xfrm>
            <a:off x="1352550"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4" name="Line 56"/>
          <p:cNvSpPr>
            <a:spLocks noChangeShapeType="1"/>
          </p:cNvSpPr>
          <p:nvPr/>
        </p:nvSpPr>
        <p:spPr bwMode="auto">
          <a:xfrm>
            <a:off x="1790700"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5" name="Line 57"/>
          <p:cNvSpPr>
            <a:spLocks noChangeShapeType="1"/>
          </p:cNvSpPr>
          <p:nvPr/>
        </p:nvSpPr>
        <p:spPr bwMode="auto">
          <a:xfrm>
            <a:off x="2276475"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6" name="Line 58"/>
          <p:cNvSpPr>
            <a:spLocks noChangeShapeType="1"/>
          </p:cNvSpPr>
          <p:nvPr/>
        </p:nvSpPr>
        <p:spPr bwMode="auto">
          <a:xfrm>
            <a:off x="27574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7" name="Line 59"/>
          <p:cNvSpPr>
            <a:spLocks noChangeShapeType="1"/>
          </p:cNvSpPr>
          <p:nvPr/>
        </p:nvSpPr>
        <p:spPr bwMode="auto">
          <a:xfrm>
            <a:off x="32527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8" name="Line 60"/>
          <p:cNvSpPr>
            <a:spLocks noChangeShapeType="1"/>
          </p:cNvSpPr>
          <p:nvPr/>
        </p:nvSpPr>
        <p:spPr bwMode="auto">
          <a:xfrm>
            <a:off x="37099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19" name="Line 61"/>
          <p:cNvSpPr>
            <a:spLocks noChangeShapeType="1"/>
          </p:cNvSpPr>
          <p:nvPr/>
        </p:nvSpPr>
        <p:spPr bwMode="auto">
          <a:xfrm>
            <a:off x="4191000"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2363455" name="Text Box 63"/>
          <p:cNvSpPr txBox="1">
            <a:spLocks noChangeArrowheads="1"/>
          </p:cNvSpPr>
          <p:nvPr/>
        </p:nvSpPr>
        <p:spPr bwMode="auto">
          <a:xfrm>
            <a:off x="3083126"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2363456" name="Text Box 64"/>
          <p:cNvSpPr txBox="1">
            <a:spLocks noChangeArrowheads="1"/>
          </p:cNvSpPr>
          <p:nvPr/>
        </p:nvSpPr>
        <p:spPr bwMode="auto">
          <a:xfrm>
            <a:off x="3928059" y="2949575"/>
            <a:ext cx="667170"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Major</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2363457" name="Text Box 65"/>
          <p:cNvSpPr txBox="1">
            <a:spLocks noChangeArrowheads="1"/>
          </p:cNvSpPr>
          <p:nvPr/>
        </p:nvSpPr>
        <p:spPr bwMode="auto">
          <a:xfrm>
            <a:off x="124013" y="2632075"/>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2363458" name="Text Box 66"/>
          <p:cNvSpPr txBox="1">
            <a:spLocks noChangeArrowheads="1"/>
          </p:cNvSpPr>
          <p:nvPr/>
        </p:nvSpPr>
        <p:spPr bwMode="auto">
          <a:xfrm>
            <a:off x="124013" y="3827463"/>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2363459" name="Text Box 67"/>
          <p:cNvSpPr txBox="1">
            <a:spLocks noChangeArrowheads="1"/>
          </p:cNvSpPr>
          <p:nvPr/>
        </p:nvSpPr>
        <p:spPr bwMode="auto">
          <a:xfrm>
            <a:off x="124013" y="49990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2363460" name="Text Box 68"/>
          <p:cNvSpPr txBox="1">
            <a:spLocks noChangeArrowheads="1"/>
          </p:cNvSpPr>
          <p:nvPr/>
        </p:nvSpPr>
        <p:spPr bwMode="auto">
          <a:xfrm>
            <a:off x="124013" y="6256338"/>
            <a:ext cx="276037" cy="307777"/>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2363461" name="Text Box 69"/>
          <p:cNvSpPr txBox="1">
            <a:spLocks noChangeArrowheads="1"/>
          </p:cNvSpPr>
          <p:nvPr/>
        </p:nvSpPr>
        <p:spPr bwMode="auto">
          <a:xfrm rot="16200000">
            <a:off x="-723160" y="3489603"/>
            <a:ext cx="1698734" cy="369332"/>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101427" name="Line 70"/>
          <p:cNvSpPr>
            <a:spLocks noChangeShapeType="1"/>
          </p:cNvSpPr>
          <p:nvPr/>
        </p:nvSpPr>
        <p:spPr bwMode="auto">
          <a:xfrm>
            <a:off x="890588" y="442913"/>
            <a:ext cx="0" cy="138112"/>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28" name="Line 71"/>
          <p:cNvSpPr>
            <a:spLocks noChangeShapeType="1"/>
          </p:cNvSpPr>
          <p:nvPr/>
        </p:nvSpPr>
        <p:spPr bwMode="auto">
          <a:xfrm flipV="1">
            <a:off x="414338" y="1628775"/>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29" name="Line 72"/>
          <p:cNvSpPr>
            <a:spLocks noChangeShapeType="1"/>
          </p:cNvSpPr>
          <p:nvPr/>
        </p:nvSpPr>
        <p:spPr bwMode="auto">
          <a:xfrm flipV="1">
            <a:off x="414338" y="2795588"/>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0" name="Line 73"/>
          <p:cNvSpPr>
            <a:spLocks noChangeShapeType="1"/>
          </p:cNvSpPr>
          <p:nvPr/>
        </p:nvSpPr>
        <p:spPr bwMode="auto">
          <a:xfrm flipV="1">
            <a:off x="414338" y="3986213"/>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1" name="Line 74"/>
          <p:cNvSpPr>
            <a:spLocks noChangeShapeType="1"/>
          </p:cNvSpPr>
          <p:nvPr/>
        </p:nvSpPr>
        <p:spPr bwMode="auto">
          <a:xfrm flipV="1">
            <a:off x="414338" y="5162550"/>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2" name="Line 75"/>
          <p:cNvSpPr>
            <a:spLocks noChangeShapeType="1"/>
          </p:cNvSpPr>
          <p:nvPr/>
        </p:nvSpPr>
        <p:spPr bwMode="auto">
          <a:xfrm flipV="1">
            <a:off x="414338" y="6410325"/>
            <a:ext cx="147637" cy="0"/>
          </a:xfrm>
          <a:prstGeom prst="line">
            <a:avLst/>
          </a:prstGeom>
          <a:noFill/>
          <a:ln w="19050">
            <a:solidFill>
              <a:schemeClr val="tx1"/>
            </a:solidFill>
            <a:round/>
            <a:headEnd/>
            <a:tailEnd/>
          </a:ln>
        </p:spPr>
        <p:txBody>
          <a:bodyPr anchor="ctr"/>
          <a:lstStyle/>
          <a:p>
            <a:endParaRPr lang="en-GB">
              <a:latin typeface="Calibri" pitchFamily="34" charset="0"/>
            </a:endParaRPr>
          </a:p>
        </p:txBody>
      </p:sp>
      <p:sp>
        <p:nvSpPr>
          <p:cNvPr id="101433" name="Line 87"/>
          <p:cNvSpPr>
            <a:spLocks noChangeShapeType="1"/>
          </p:cNvSpPr>
          <p:nvPr/>
        </p:nvSpPr>
        <p:spPr bwMode="auto">
          <a:xfrm>
            <a:off x="419100" y="3948113"/>
            <a:ext cx="2362200" cy="0"/>
          </a:xfrm>
          <a:prstGeom prst="line">
            <a:avLst/>
          </a:prstGeom>
          <a:noFill/>
          <a:ln w="28575">
            <a:solidFill>
              <a:schemeClr val="tx1"/>
            </a:solidFill>
            <a:prstDash val="lgDash"/>
            <a:round/>
            <a:headEnd/>
            <a:tailEnd/>
          </a:ln>
        </p:spPr>
        <p:txBody>
          <a:bodyPr anchor="ctr"/>
          <a:lstStyle/>
          <a:p>
            <a:endParaRPr lang="en-GB">
              <a:latin typeface="Calibri" pitchFamily="34" charset="0"/>
            </a:endParaRPr>
          </a:p>
        </p:txBody>
      </p:sp>
      <p:sp>
        <p:nvSpPr>
          <p:cNvPr id="2363480" name="Text Box 88"/>
          <p:cNvSpPr txBox="1">
            <a:spLocks noChangeArrowheads="1"/>
          </p:cNvSpPr>
          <p:nvPr/>
        </p:nvSpPr>
        <p:spPr bwMode="auto">
          <a:xfrm>
            <a:off x="1364822"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101435" name="Line 89"/>
          <p:cNvSpPr>
            <a:spLocks noChangeShapeType="1"/>
          </p:cNvSpPr>
          <p:nvPr/>
        </p:nvSpPr>
        <p:spPr bwMode="auto">
          <a:xfrm>
            <a:off x="419100" y="6200775"/>
            <a:ext cx="3044825" cy="0"/>
          </a:xfrm>
          <a:prstGeom prst="line">
            <a:avLst/>
          </a:prstGeom>
          <a:noFill/>
          <a:ln w="28575">
            <a:solidFill>
              <a:schemeClr val="tx1"/>
            </a:solidFill>
            <a:prstDash val="lgDash"/>
            <a:round/>
            <a:headEnd/>
            <a:tailEnd/>
          </a:ln>
        </p:spPr>
        <p:txBody>
          <a:bodyPr anchor="ctr"/>
          <a:lstStyle/>
          <a:p>
            <a:endParaRPr lang="en-GB">
              <a:latin typeface="Calibri" pitchFamily="34" charset="0"/>
            </a:endParaRPr>
          </a:p>
        </p:txBody>
      </p:sp>
      <p:sp>
        <p:nvSpPr>
          <p:cNvPr id="101436" name="Freeform 90"/>
          <p:cNvSpPr>
            <a:spLocks/>
          </p:cNvSpPr>
          <p:nvPr/>
        </p:nvSpPr>
        <p:spPr bwMode="auto">
          <a:xfrm>
            <a:off x="3578225" y="450850"/>
            <a:ext cx="384175" cy="6307138"/>
          </a:xfrm>
          <a:custGeom>
            <a:avLst/>
            <a:gdLst>
              <a:gd name="T0" fmla="*/ 2147483647 w 242"/>
              <a:gd name="T1" fmla="*/ 2147483647 h 3973"/>
              <a:gd name="T2" fmla="*/ 2147483647 w 242"/>
              <a:gd name="T3" fmla="*/ 2147483647 h 3973"/>
              <a:gd name="T4" fmla="*/ 0 w 242"/>
              <a:gd name="T5" fmla="*/ 0 h 3973"/>
              <a:gd name="T6" fmla="*/ 0 60000 65536"/>
              <a:gd name="T7" fmla="*/ 0 60000 65536"/>
              <a:gd name="T8" fmla="*/ 0 60000 65536"/>
              <a:gd name="T9" fmla="*/ 0 w 242"/>
              <a:gd name="T10" fmla="*/ 0 h 3973"/>
              <a:gd name="T11" fmla="*/ 242 w 242"/>
              <a:gd name="T12" fmla="*/ 3973 h 3973"/>
            </a:gdLst>
            <a:ahLst/>
            <a:cxnLst>
              <a:cxn ang="T6">
                <a:pos x="T0" y="T1"/>
              </a:cxn>
              <a:cxn ang="T7">
                <a:pos x="T2" y="T3"/>
              </a:cxn>
              <a:cxn ang="T8">
                <a:pos x="T4" y="T5"/>
              </a:cxn>
            </a:cxnLst>
            <a:rect l="T9" t="T10" r="T11" b="T12"/>
            <a:pathLst>
              <a:path w="242" h="3973">
                <a:moveTo>
                  <a:pt x="242" y="3973"/>
                </a:moveTo>
                <a:cubicBezTo>
                  <a:pt x="235" y="3547"/>
                  <a:pt x="232" y="2081"/>
                  <a:pt x="192" y="1419"/>
                </a:cubicBezTo>
                <a:cubicBezTo>
                  <a:pt x="152" y="757"/>
                  <a:pt x="40" y="296"/>
                  <a:pt x="0" y="0"/>
                </a:cubicBezTo>
              </a:path>
            </a:pathLst>
          </a:custGeom>
          <a:noFill/>
          <a:ln w="38100">
            <a:solidFill>
              <a:schemeClr val="tx1"/>
            </a:solidFill>
            <a:prstDash val="lgDash"/>
            <a:round/>
            <a:headEnd/>
            <a:tailEnd/>
          </a:ln>
        </p:spPr>
        <p:txBody>
          <a:bodyPr anchor="ctr"/>
          <a:lstStyle/>
          <a:p>
            <a:pPr algn="ctr"/>
            <a:endParaRPr lang="en-GB">
              <a:latin typeface="Calibri" pitchFamily="34" charset="0"/>
            </a:endParaRPr>
          </a:p>
        </p:txBody>
      </p:sp>
      <p:sp>
        <p:nvSpPr>
          <p:cNvPr id="101437" name="Freeform 91"/>
          <p:cNvSpPr>
            <a:spLocks/>
          </p:cNvSpPr>
          <p:nvPr/>
        </p:nvSpPr>
        <p:spPr bwMode="auto">
          <a:xfrm>
            <a:off x="2490788" y="2752725"/>
            <a:ext cx="976312" cy="4010025"/>
          </a:xfrm>
          <a:custGeom>
            <a:avLst/>
            <a:gdLst>
              <a:gd name="T0" fmla="*/ 2147483647 w 615"/>
              <a:gd name="T1" fmla="*/ 2147483647 h 2526"/>
              <a:gd name="T2" fmla="*/ 2147483647 w 615"/>
              <a:gd name="T3" fmla="*/ 2147483647 h 2526"/>
              <a:gd name="T4" fmla="*/ 2147483647 w 615"/>
              <a:gd name="T5" fmla="*/ 2147483647 h 2526"/>
              <a:gd name="T6" fmla="*/ 2147483647 w 615"/>
              <a:gd name="T7" fmla="*/ 2147483647 h 2526"/>
              <a:gd name="T8" fmla="*/ 2147483647 w 615"/>
              <a:gd name="T9" fmla="*/ 2147483647 h 2526"/>
              <a:gd name="T10" fmla="*/ 2147483647 w 615"/>
              <a:gd name="T11" fmla="*/ 2147483647 h 2526"/>
              <a:gd name="T12" fmla="*/ 2147483647 w 615"/>
              <a:gd name="T13" fmla="*/ 2147483647 h 2526"/>
              <a:gd name="T14" fmla="*/ 2147483647 w 615"/>
              <a:gd name="T15" fmla="*/ 2147483647 h 2526"/>
              <a:gd name="T16" fmla="*/ 2147483647 w 615"/>
              <a:gd name="T17" fmla="*/ 2147483647 h 2526"/>
              <a:gd name="T18" fmla="*/ 2147483647 w 615"/>
              <a:gd name="T19" fmla="*/ 2147483647 h 2526"/>
              <a:gd name="T20" fmla="*/ 2147483647 w 615"/>
              <a:gd name="T21" fmla="*/ 2147483647 h 2526"/>
              <a:gd name="T22" fmla="*/ 2147483647 w 615"/>
              <a:gd name="T23" fmla="*/ 2147483647 h 2526"/>
              <a:gd name="T24" fmla="*/ 2147483647 w 615"/>
              <a:gd name="T25" fmla="*/ 2147483647 h 2526"/>
              <a:gd name="T26" fmla="*/ 2147483647 w 615"/>
              <a:gd name="T27" fmla="*/ 2147483647 h 2526"/>
              <a:gd name="T28" fmla="*/ 2147483647 w 615"/>
              <a:gd name="T29" fmla="*/ 2147483647 h 2526"/>
              <a:gd name="T30" fmla="*/ 2147483647 w 615"/>
              <a:gd name="T31" fmla="*/ 2147483647 h 2526"/>
              <a:gd name="T32" fmla="*/ 2147483647 w 615"/>
              <a:gd name="T33" fmla="*/ 2147483647 h 2526"/>
              <a:gd name="T34" fmla="*/ 2147483647 w 615"/>
              <a:gd name="T35" fmla="*/ 2147483647 h 2526"/>
              <a:gd name="T36" fmla="*/ 2147483647 w 615"/>
              <a:gd name="T37" fmla="*/ 2147483647 h 2526"/>
              <a:gd name="T38" fmla="*/ 2147483647 w 615"/>
              <a:gd name="T39" fmla="*/ 2147483647 h 2526"/>
              <a:gd name="T40" fmla="*/ 2147483647 w 615"/>
              <a:gd name="T41" fmla="*/ 2147483647 h 2526"/>
              <a:gd name="T42" fmla="*/ 2147483647 w 615"/>
              <a:gd name="T43" fmla="*/ 2147483647 h 2526"/>
              <a:gd name="T44" fmla="*/ 2147483647 w 615"/>
              <a:gd name="T45" fmla="*/ 2147483647 h 25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15"/>
              <a:gd name="T70" fmla="*/ 0 h 2526"/>
              <a:gd name="T71" fmla="*/ 615 w 615"/>
              <a:gd name="T72" fmla="*/ 2526 h 25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15" h="2526">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5" y="2515"/>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a:solidFill>
              <a:schemeClr val="tx1"/>
            </a:solidFill>
            <a:round/>
            <a:headEnd/>
            <a:tailEnd/>
          </a:ln>
        </p:spPr>
        <p:txBody>
          <a:bodyPr anchor="ctr"/>
          <a:lstStyle/>
          <a:p>
            <a:pPr algn="ctr"/>
            <a:endParaRPr lang="en-GB">
              <a:latin typeface="Calibri" pitchFamily="34" charset="0"/>
            </a:endParaRPr>
          </a:p>
        </p:txBody>
      </p:sp>
      <p:grpSp>
        <p:nvGrpSpPr>
          <p:cNvPr id="5" name="Group 92"/>
          <p:cNvGrpSpPr>
            <a:grpSpLocks/>
          </p:cNvGrpSpPr>
          <p:nvPr/>
        </p:nvGrpSpPr>
        <p:grpSpPr bwMode="auto">
          <a:xfrm>
            <a:off x="2776538" y="523875"/>
            <a:ext cx="1419225" cy="6248400"/>
            <a:chOff x="4020" y="330"/>
            <a:chExt cx="894" cy="3936"/>
          </a:xfrm>
        </p:grpSpPr>
        <p:sp>
          <p:nvSpPr>
            <p:cNvPr id="101458" name="Freeform 93"/>
            <p:cNvSpPr>
              <a:spLocks/>
            </p:cNvSpPr>
            <p:nvPr/>
          </p:nvSpPr>
          <p:spPr bwMode="auto">
            <a:xfrm>
              <a:off x="4020" y="2484"/>
              <a:ext cx="894" cy="1782"/>
            </a:xfrm>
            <a:custGeom>
              <a:avLst/>
              <a:gdLst>
                <a:gd name="T0" fmla="*/ 0 w 894"/>
                <a:gd name="T1" fmla="*/ 0 h 1782"/>
                <a:gd name="T2" fmla="*/ 18 w 894"/>
                <a:gd name="T3" fmla="*/ 246 h 1782"/>
                <a:gd name="T4" fmla="*/ 108 w 894"/>
                <a:gd name="T5" fmla="*/ 636 h 1782"/>
                <a:gd name="T6" fmla="*/ 258 w 894"/>
                <a:gd name="T7" fmla="*/ 1020 h 1782"/>
                <a:gd name="T8" fmla="*/ 510 w 894"/>
                <a:gd name="T9" fmla="*/ 1260 h 1782"/>
                <a:gd name="T10" fmla="*/ 720 w 894"/>
                <a:gd name="T11" fmla="*/ 1428 h 1782"/>
                <a:gd name="T12" fmla="*/ 810 w 894"/>
                <a:gd name="T13" fmla="*/ 1542 h 1782"/>
                <a:gd name="T14" fmla="*/ 894 w 894"/>
                <a:gd name="T15" fmla="*/ 1782 h 1782"/>
                <a:gd name="T16" fmla="*/ 0 60000 65536"/>
                <a:gd name="T17" fmla="*/ 0 60000 65536"/>
                <a:gd name="T18" fmla="*/ 0 60000 65536"/>
                <a:gd name="T19" fmla="*/ 0 60000 65536"/>
                <a:gd name="T20" fmla="*/ 0 60000 65536"/>
                <a:gd name="T21" fmla="*/ 0 60000 65536"/>
                <a:gd name="T22" fmla="*/ 0 60000 65536"/>
                <a:gd name="T23" fmla="*/ 0 60000 65536"/>
                <a:gd name="T24" fmla="*/ 0 w 894"/>
                <a:gd name="T25" fmla="*/ 0 h 1782"/>
                <a:gd name="T26" fmla="*/ 894 w 894"/>
                <a:gd name="T27" fmla="*/ 1782 h 17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a:solidFill>
                <a:srgbClr val="CC0000"/>
              </a:solidFill>
              <a:round/>
              <a:headEnd/>
              <a:tailEnd/>
            </a:ln>
          </p:spPr>
          <p:txBody>
            <a:bodyPr anchor="ctr"/>
            <a:lstStyle/>
            <a:p>
              <a:pPr algn="ctr"/>
              <a:endParaRPr lang="en-GB">
                <a:latin typeface="Calibri" pitchFamily="34" charset="0"/>
              </a:endParaRPr>
            </a:p>
          </p:txBody>
        </p:sp>
        <p:sp>
          <p:nvSpPr>
            <p:cNvPr id="101459" name="Freeform 94"/>
            <p:cNvSpPr>
              <a:spLocks/>
            </p:cNvSpPr>
            <p:nvPr/>
          </p:nvSpPr>
          <p:spPr bwMode="auto">
            <a:xfrm>
              <a:off x="4020" y="330"/>
              <a:ext cx="218" cy="2156"/>
            </a:xfrm>
            <a:custGeom>
              <a:avLst/>
              <a:gdLst>
                <a:gd name="T0" fmla="*/ 0 w 218"/>
                <a:gd name="T1" fmla="*/ 0 h 2156"/>
                <a:gd name="T2" fmla="*/ 102 w 218"/>
                <a:gd name="T3" fmla="*/ 390 h 2156"/>
                <a:gd name="T4" fmla="*/ 156 w 218"/>
                <a:gd name="T5" fmla="*/ 942 h 2156"/>
                <a:gd name="T6" fmla="*/ 210 w 218"/>
                <a:gd name="T7" fmla="*/ 1638 h 2156"/>
                <a:gd name="T8" fmla="*/ 204 w 218"/>
                <a:gd name="T9" fmla="*/ 1998 h 2156"/>
                <a:gd name="T10" fmla="*/ 198 w 218"/>
                <a:gd name="T11" fmla="*/ 2094 h 2156"/>
                <a:gd name="T12" fmla="*/ 168 w 218"/>
                <a:gd name="T13" fmla="*/ 2142 h 2156"/>
                <a:gd name="T14" fmla="*/ 66 w 218"/>
                <a:gd name="T15" fmla="*/ 2154 h 2156"/>
                <a:gd name="T16" fmla="*/ 6 w 218"/>
                <a:gd name="T17" fmla="*/ 2154 h 2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8"/>
                <a:gd name="T28" fmla="*/ 0 h 2156"/>
                <a:gd name="T29" fmla="*/ 218 w 218"/>
                <a:gd name="T30" fmla="*/ 2156 h 2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a:solidFill>
                <a:srgbClr val="CC0000"/>
              </a:solidFill>
              <a:round/>
              <a:headEnd/>
              <a:tailEnd/>
            </a:ln>
          </p:spPr>
          <p:txBody>
            <a:bodyPr anchor="ctr"/>
            <a:lstStyle/>
            <a:p>
              <a:pPr algn="ctr"/>
              <a:endParaRPr lang="en-GB">
                <a:latin typeface="Calibri" pitchFamily="34" charset="0"/>
              </a:endParaRPr>
            </a:p>
          </p:txBody>
        </p:sp>
      </p:grpSp>
      <p:sp>
        <p:nvSpPr>
          <p:cNvPr id="2363487" name="Text Box 95"/>
          <p:cNvSpPr txBox="1">
            <a:spLocks noChangeArrowheads="1"/>
          </p:cNvSpPr>
          <p:nvPr/>
        </p:nvSpPr>
        <p:spPr bwMode="auto">
          <a:xfrm rot="4597338">
            <a:off x="2225049" y="5046583"/>
            <a:ext cx="1245854" cy="246221"/>
          </a:xfrm>
          <a:prstGeom prst="rect">
            <a:avLst/>
          </a:prstGeom>
          <a:noFill/>
          <a:ln w="9525" algn="ctr">
            <a:noFill/>
            <a:miter lim="800000"/>
            <a:headEnd/>
            <a:tailEnd/>
          </a:ln>
          <a:effectLst/>
        </p:spPr>
        <p:txBody>
          <a:bodyPr wrap="none">
            <a:spAutoFit/>
          </a:bodyPr>
          <a:lstStyle/>
          <a:p>
            <a:pPr algn="ctr">
              <a:defRPr/>
            </a:pPr>
            <a:r>
              <a:rPr lang="en-GB" sz="1000">
                <a:solidFill>
                  <a:schemeClr val="tx1"/>
                </a:solidFill>
                <a:effectLst>
                  <a:outerShdw blurRad="38100" dist="38100" dir="2700000" algn="tl">
                    <a:srgbClr val="FFFFFF"/>
                  </a:outerShdw>
                </a:effectLst>
                <a:latin typeface="Calibri" pitchFamily="34" charset="0"/>
              </a:rPr>
              <a:t>CARBONATITE MELT</a:t>
            </a:r>
          </a:p>
        </p:txBody>
      </p:sp>
      <p:sp>
        <p:nvSpPr>
          <p:cNvPr id="101440" name="Freeform 96"/>
          <p:cNvSpPr>
            <a:spLocks/>
          </p:cNvSpPr>
          <p:nvPr/>
        </p:nvSpPr>
        <p:spPr bwMode="auto">
          <a:xfrm>
            <a:off x="425450" y="490538"/>
            <a:ext cx="3573463" cy="6315075"/>
          </a:xfrm>
          <a:custGeom>
            <a:avLst/>
            <a:gdLst>
              <a:gd name="T0" fmla="*/ 0 w 2251"/>
              <a:gd name="T1" fmla="*/ 0 h 3978"/>
              <a:gd name="T2" fmla="*/ 2147483647 w 2251"/>
              <a:gd name="T3" fmla="*/ 2147483647 h 3978"/>
              <a:gd name="T4" fmla="*/ 2147483647 w 2251"/>
              <a:gd name="T5" fmla="*/ 2147483647 h 3978"/>
              <a:gd name="T6" fmla="*/ 2147483647 w 2251"/>
              <a:gd name="T7" fmla="*/ 2147483647 h 3978"/>
              <a:gd name="T8" fmla="*/ 2147483647 w 2251"/>
              <a:gd name="T9" fmla="*/ 2147483647 h 3978"/>
              <a:gd name="T10" fmla="*/ 2147483647 w 2251"/>
              <a:gd name="T11" fmla="*/ 2147483647 h 3978"/>
              <a:gd name="T12" fmla="*/ 2147483647 w 2251"/>
              <a:gd name="T13" fmla="*/ 2147483647 h 3978"/>
              <a:gd name="T14" fmla="*/ 0 60000 65536"/>
              <a:gd name="T15" fmla="*/ 0 60000 65536"/>
              <a:gd name="T16" fmla="*/ 0 60000 65536"/>
              <a:gd name="T17" fmla="*/ 0 60000 65536"/>
              <a:gd name="T18" fmla="*/ 0 60000 65536"/>
              <a:gd name="T19" fmla="*/ 0 60000 65536"/>
              <a:gd name="T20" fmla="*/ 0 60000 65536"/>
              <a:gd name="T21" fmla="*/ 0 w 2251"/>
              <a:gd name="T22" fmla="*/ 0 h 3978"/>
              <a:gd name="T23" fmla="*/ 2251 w 2251"/>
              <a:gd name="T24" fmla="*/ 3978 h 3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a:solidFill>
              <a:schemeClr val="accent2"/>
            </a:solidFill>
            <a:round/>
            <a:headEnd/>
            <a:tailEnd/>
          </a:ln>
        </p:spPr>
        <p:txBody>
          <a:bodyPr anchor="ctr"/>
          <a:lstStyle/>
          <a:p>
            <a:pPr algn="ctr"/>
            <a:endParaRPr lang="en-GB">
              <a:latin typeface="Calibri" pitchFamily="34" charset="0"/>
            </a:endParaRPr>
          </a:p>
        </p:txBody>
      </p:sp>
      <p:sp>
        <p:nvSpPr>
          <p:cNvPr id="2363489" name="Text Box 97"/>
          <p:cNvSpPr txBox="1">
            <a:spLocks noChangeArrowheads="1"/>
          </p:cNvSpPr>
          <p:nvPr/>
        </p:nvSpPr>
        <p:spPr bwMode="auto">
          <a:xfrm>
            <a:off x="3357563" y="655638"/>
            <a:ext cx="890885" cy="584775"/>
          </a:xfrm>
          <a:prstGeom prst="rect">
            <a:avLst/>
          </a:prstGeom>
          <a:noFill/>
          <a:ln w="9525" algn="ctr">
            <a:noFill/>
            <a:miter lim="800000"/>
            <a:headEnd/>
            <a:tailEnd/>
          </a:ln>
          <a:effectLst/>
        </p:spPr>
        <p:txBody>
          <a:bodyPr wrap="none">
            <a:spAutoFit/>
          </a:bodyPr>
          <a:lstStyle/>
          <a:p>
            <a:pPr>
              <a:defRPr/>
            </a:pPr>
            <a:r>
              <a:rPr lang="en-GB" sz="1600" b="1">
                <a:solidFill>
                  <a:schemeClr val="tx1"/>
                </a:solidFill>
                <a:effectLst>
                  <a:outerShdw blurRad="38100" dist="38100" dir="2700000" algn="tl">
                    <a:srgbClr val="FFFFFF"/>
                  </a:outerShdw>
                </a:effectLst>
                <a:latin typeface="Calibri" pitchFamily="34" charset="0"/>
              </a:rPr>
              <a:t>C-H-free</a:t>
            </a:r>
          </a:p>
          <a:p>
            <a:pPr>
              <a:defRPr/>
            </a:pPr>
            <a:r>
              <a:rPr lang="en-GB" sz="1600" b="1">
                <a:solidFill>
                  <a:schemeClr val="tx1"/>
                </a:solidFill>
                <a:effectLst>
                  <a:outerShdw blurRad="38100" dist="38100" dir="2700000" algn="tl">
                    <a:srgbClr val="FFFFFF"/>
                  </a:outerShdw>
                </a:effectLst>
                <a:latin typeface="Calibri" pitchFamily="34" charset="0"/>
              </a:rPr>
              <a:t>Solidus</a:t>
            </a:r>
          </a:p>
        </p:txBody>
      </p:sp>
      <p:sp>
        <p:nvSpPr>
          <p:cNvPr id="101442" name="Line 98"/>
          <p:cNvSpPr>
            <a:spLocks noChangeShapeType="1"/>
          </p:cNvSpPr>
          <p:nvPr/>
        </p:nvSpPr>
        <p:spPr bwMode="auto">
          <a:xfrm flipH="1">
            <a:off x="3152775" y="955675"/>
            <a:ext cx="292100" cy="257175"/>
          </a:xfrm>
          <a:prstGeom prst="line">
            <a:avLst/>
          </a:prstGeom>
          <a:noFill/>
          <a:ln w="19050">
            <a:solidFill>
              <a:schemeClr val="tx1"/>
            </a:solidFill>
            <a:round/>
            <a:headEnd/>
            <a:tailEnd type="triangle" w="med" len="med"/>
          </a:ln>
        </p:spPr>
        <p:txBody>
          <a:bodyPr anchor="ctr"/>
          <a:lstStyle/>
          <a:p>
            <a:endParaRPr lang="en-GB">
              <a:latin typeface="Calibri" pitchFamily="34" charset="0"/>
            </a:endParaRPr>
          </a:p>
        </p:txBody>
      </p:sp>
      <p:sp>
        <p:nvSpPr>
          <p:cNvPr id="2363491" name="Text Box 99"/>
          <p:cNvSpPr txBox="1">
            <a:spLocks noChangeArrowheads="1"/>
          </p:cNvSpPr>
          <p:nvPr/>
        </p:nvSpPr>
        <p:spPr bwMode="auto">
          <a:xfrm>
            <a:off x="430213" y="2982913"/>
            <a:ext cx="1497012" cy="683264"/>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+ 3.4</a:t>
            </a:r>
          </a:p>
        </p:txBody>
      </p:sp>
      <p:sp>
        <p:nvSpPr>
          <p:cNvPr id="2363492" name="Text Box 100"/>
          <p:cNvSpPr txBox="1">
            <a:spLocks noChangeArrowheads="1"/>
          </p:cNvSpPr>
          <p:nvPr/>
        </p:nvSpPr>
        <p:spPr bwMode="auto">
          <a:xfrm>
            <a:off x="872881" y="4710113"/>
            <a:ext cx="1292469"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ASTHENOSPHERE</a:t>
            </a:r>
          </a:p>
        </p:txBody>
      </p:sp>
      <p:sp>
        <p:nvSpPr>
          <p:cNvPr id="2363493" name="Text Box 101"/>
          <p:cNvSpPr txBox="1">
            <a:spLocks noChangeArrowheads="1"/>
          </p:cNvSpPr>
          <p:nvPr/>
        </p:nvSpPr>
        <p:spPr bwMode="auto">
          <a:xfrm>
            <a:off x="573088" y="4878388"/>
            <a:ext cx="1768475" cy="646331"/>
          </a:xfrm>
          <a:prstGeom prst="rect">
            <a:avLst/>
          </a:prstGeom>
          <a:noFill/>
          <a:ln w="9525" algn="ctr">
            <a:noFill/>
            <a:miter lim="800000"/>
            <a:headEnd/>
            <a:tailEnd/>
          </a:ln>
          <a:effectLst/>
        </p:spPr>
        <p:txBody>
          <a:bodyPr>
            <a:spAutoFit/>
          </a:bodyPr>
          <a:lstStyle/>
          <a:p>
            <a:pPr algn="ctr">
              <a:defRPr/>
            </a:pPr>
            <a:r>
              <a:rPr lang="en-GB" sz="1200" dirty="0">
                <a:solidFill>
                  <a:srgbClr val="FF0000"/>
                </a:solidFill>
                <a:effectLst>
                  <a:outerShdw blurRad="38100" dist="38100" dir="2700000" algn="tl">
                    <a:srgbClr val="000000"/>
                  </a:outerShdw>
                </a:effectLst>
                <a:latin typeface="Calibri" pitchFamily="34" charset="0"/>
              </a:rPr>
              <a:t>Silicate Melt</a:t>
            </a:r>
            <a:r>
              <a:rPr lang="en-GB" sz="1200" dirty="0">
                <a:solidFill>
                  <a:schemeClr val="tx1"/>
                </a:solidFill>
                <a:effectLst>
                  <a:outerShdw blurRad="38100" dist="38100" dir="2700000" algn="tl">
                    <a:srgbClr val="FFFFFF"/>
                  </a:outerShdw>
                </a:effectLst>
                <a:latin typeface="Calibri" pitchFamily="34" charset="0"/>
              </a:rPr>
              <a:t> + Dissolved CO</a:t>
            </a:r>
            <a:r>
              <a:rPr lang="en-GB" sz="1200" baseline="-25000" dirty="0">
                <a:solidFill>
                  <a:schemeClr val="tx1"/>
                </a:solidFill>
                <a:effectLst>
                  <a:outerShdw blurRad="38100" dist="38100" dir="2700000" algn="tl">
                    <a:srgbClr val="FFFFFF"/>
                  </a:outerShdw>
                </a:effectLst>
                <a:latin typeface="Calibri" pitchFamily="34" charset="0"/>
              </a:rPr>
              <a:t>3</a:t>
            </a:r>
            <a:r>
              <a:rPr lang="en-GB" sz="1200" dirty="0">
                <a:solidFill>
                  <a:schemeClr val="tx1"/>
                </a:solidFill>
                <a:effectLst>
                  <a:outerShdw blurRad="38100" dist="38100" dir="2700000" algn="tl">
                    <a:srgbClr val="FFFFFF"/>
                  </a:outerShdw>
                </a:effectLst>
                <a:latin typeface="Calibri" pitchFamily="34" charset="0"/>
              </a:rPr>
              <a:t> and OH</a:t>
            </a:r>
          </a:p>
          <a:p>
            <a:pPr algn="ctr">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+ 2</a:t>
            </a:r>
          </a:p>
        </p:txBody>
      </p:sp>
      <p:sp>
        <p:nvSpPr>
          <p:cNvPr id="2363494" name="Text Box 102"/>
          <p:cNvSpPr txBox="1">
            <a:spLocks noChangeArrowheads="1"/>
          </p:cNvSpPr>
          <p:nvPr/>
        </p:nvSpPr>
        <p:spPr bwMode="auto">
          <a:xfrm>
            <a:off x="849313"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+ 1</a:t>
            </a:r>
          </a:p>
        </p:txBody>
      </p:sp>
      <p:sp>
        <p:nvSpPr>
          <p:cNvPr id="2363495" name="Text Box 103"/>
          <p:cNvSpPr txBox="1">
            <a:spLocks noChangeArrowheads="1"/>
          </p:cNvSpPr>
          <p:nvPr/>
        </p:nvSpPr>
        <p:spPr bwMode="auto">
          <a:xfrm rot="5400000">
            <a:off x="3323860" y="5672743"/>
            <a:ext cx="1224694" cy="892552"/>
          </a:xfrm>
          <a:prstGeom prst="rect">
            <a:avLst/>
          </a:prstGeom>
          <a:noFill/>
          <a:ln w="9525" algn="ctr">
            <a:noFill/>
            <a:miter lim="800000"/>
            <a:headEnd/>
            <a:tailEnd/>
          </a:ln>
          <a:effectLst/>
        </p:spPr>
        <p:txBody>
          <a:bodyPr wrap="none">
            <a:spAutoFit/>
          </a:bodyPr>
          <a:lstStyle/>
          <a:p>
            <a:pPr algn="ctr">
              <a:defRPr/>
            </a:pPr>
            <a:r>
              <a:rPr lang="en-GB" sz="2000">
                <a:solidFill>
                  <a:schemeClr val="tx1"/>
                </a:solidFill>
                <a:effectLst>
                  <a:outerShdw blurRad="38100" dist="38100" dir="2700000" algn="tl">
                    <a:srgbClr val="FFFFFF"/>
                  </a:outerShdw>
                </a:effectLst>
                <a:latin typeface="Calibri" pitchFamily="34" charset="0"/>
              </a:rPr>
              <a:t>Adiabatic</a:t>
            </a:r>
          </a:p>
          <a:p>
            <a:pPr algn="ctr">
              <a:defRPr/>
            </a:pPr>
            <a:endParaRPr lang="en-GB" sz="1200">
              <a:solidFill>
                <a:schemeClr val="tx1"/>
              </a:solidFill>
              <a:effectLst>
                <a:outerShdw blurRad="38100" dist="38100" dir="2700000" algn="tl">
                  <a:srgbClr val="FFFFFF"/>
                </a:outerShdw>
              </a:effectLst>
              <a:latin typeface="Calibri" pitchFamily="34" charset="0"/>
            </a:endParaRPr>
          </a:p>
          <a:p>
            <a:pPr algn="ctr">
              <a:defRPr/>
            </a:pPr>
            <a:r>
              <a:rPr lang="en-GB" sz="2000">
                <a:solidFill>
                  <a:schemeClr val="tx1"/>
                </a:solidFill>
                <a:effectLst>
                  <a:outerShdw blurRad="38100" dist="38100" dir="2700000" algn="tl">
                    <a:srgbClr val="FFFFFF"/>
                  </a:outerShdw>
                </a:effectLst>
                <a:latin typeface="Calibri" pitchFamily="34" charset="0"/>
              </a:rPr>
              <a:t>Upwelling</a:t>
            </a:r>
          </a:p>
        </p:txBody>
      </p:sp>
      <p:sp>
        <p:nvSpPr>
          <p:cNvPr id="101448" name="AutoShape 104"/>
          <p:cNvSpPr>
            <a:spLocks noChangeArrowheads="1"/>
          </p:cNvSpPr>
          <p:nvPr/>
        </p:nvSpPr>
        <p:spPr bwMode="auto">
          <a:xfrm>
            <a:off x="3852863" y="5205413"/>
            <a:ext cx="187325" cy="1565275"/>
          </a:xfrm>
          <a:prstGeom prst="upArrow">
            <a:avLst>
              <a:gd name="adj1" fmla="val 50000"/>
              <a:gd name="adj2" fmla="val 208898"/>
            </a:avLst>
          </a:prstGeom>
          <a:gradFill rotWithShape="1">
            <a:gsLst>
              <a:gs pos="0">
                <a:srgbClr val="FF0000"/>
              </a:gs>
              <a:gs pos="100000">
                <a:srgbClr val="FFFF00"/>
              </a:gs>
            </a:gsLst>
            <a:lin ang="5400000" scaled="1"/>
          </a:gradFill>
          <a:ln w="9525" algn="ctr">
            <a:solidFill>
              <a:schemeClr val="tx1"/>
            </a:solidFill>
            <a:miter lim="800000"/>
            <a:headEnd/>
            <a:tailEnd/>
          </a:ln>
        </p:spPr>
        <p:txBody>
          <a:bodyPr wrap="none" anchor="ctr"/>
          <a:lstStyle/>
          <a:p>
            <a:pPr algn="ctr"/>
            <a:endParaRPr lang="en-GB">
              <a:latin typeface="Calibri" pitchFamily="34" charset="0"/>
            </a:endParaRPr>
          </a:p>
        </p:txBody>
      </p:sp>
      <p:sp>
        <p:nvSpPr>
          <p:cNvPr id="101449" name="Freeform 105"/>
          <p:cNvSpPr>
            <a:spLocks/>
          </p:cNvSpPr>
          <p:nvPr/>
        </p:nvSpPr>
        <p:spPr bwMode="auto">
          <a:xfrm>
            <a:off x="3074988" y="3905250"/>
            <a:ext cx="628650" cy="2857500"/>
          </a:xfrm>
          <a:custGeom>
            <a:avLst/>
            <a:gdLst>
              <a:gd name="T0" fmla="*/ 0 w 396"/>
              <a:gd name="T1" fmla="*/ 0 h 1800"/>
              <a:gd name="T2" fmla="*/ 2147483647 w 396"/>
              <a:gd name="T3" fmla="*/ 2147483647 h 1800"/>
              <a:gd name="T4" fmla="*/ 2147483647 w 396"/>
              <a:gd name="T5" fmla="*/ 2147483647 h 1800"/>
              <a:gd name="T6" fmla="*/ 0 60000 65536"/>
              <a:gd name="T7" fmla="*/ 0 60000 65536"/>
              <a:gd name="T8" fmla="*/ 0 60000 65536"/>
              <a:gd name="T9" fmla="*/ 0 w 396"/>
              <a:gd name="T10" fmla="*/ 0 h 1800"/>
              <a:gd name="T11" fmla="*/ 396 w 396"/>
              <a:gd name="T12" fmla="*/ 1800 h 1800"/>
            </a:gdLst>
            <a:ahLst/>
            <a:cxnLst>
              <a:cxn ang="T6">
                <a:pos x="T0" y="T1"/>
              </a:cxn>
              <a:cxn ang="T7">
                <a:pos x="T2" y="T3"/>
              </a:cxn>
              <a:cxn ang="T8">
                <a:pos x="T4" y="T5"/>
              </a:cxn>
            </a:cxnLst>
            <a:rect l="T9" t="T10" r="T11" b="T12"/>
            <a:pathLst>
              <a:path w="396" h="1800">
                <a:moveTo>
                  <a:pt x="0" y="0"/>
                </a:moveTo>
                <a:cubicBezTo>
                  <a:pt x="23" y="256"/>
                  <a:pt x="46" y="512"/>
                  <a:pt x="112" y="812"/>
                </a:cubicBezTo>
                <a:cubicBezTo>
                  <a:pt x="178" y="1112"/>
                  <a:pt x="287" y="1456"/>
                  <a:pt x="396" y="1800"/>
                </a:cubicBezTo>
              </a:path>
            </a:pathLst>
          </a:custGeom>
          <a:noFill/>
          <a:ln w="38100">
            <a:solidFill>
              <a:srgbClr val="00FF00"/>
            </a:solidFill>
            <a:round/>
            <a:headEnd/>
            <a:tailEnd/>
          </a:ln>
        </p:spPr>
        <p:txBody>
          <a:bodyPr anchor="ctr"/>
          <a:lstStyle/>
          <a:p>
            <a:pPr algn="ctr"/>
            <a:endParaRPr lang="en-GB">
              <a:latin typeface="Calibri" pitchFamily="34" charset="0"/>
            </a:endParaRPr>
          </a:p>
        </p:txBody>
      </p:sp>
      <p:sp>
        <p:nvSpPr>
          <p:cNvPr id="101450" name="Rectangle 106"/>
          <p:cNvSpPr>
            <a:spLocks noChangeArrowheads="1"/>
          </p:cNvSpPr>
          <p:nvPr/>
        </p:nvSpPr>
        <p:spPr bwMode="auto">
          <a:xfrm>
            <a:off x="409575" y="423863"/>
            <a:ext cx="4279900" cy="6337300"/>
          </a:xfrm>
          <a:prstGeom prst="rect">
            <a:avLst/>
          </a:prstGeom>
          <a:solidFill>
            <a:srgbClr val="808080">
              <a:alpha val="70195"/>
            </a:srgbClr>
          </a:solidFill>
          <a:ln w="9525" algn="ctr">
            <a:noFill/>
            <a:miter lim="800000"/>
            <a:headEnd/>
            <a:tailEnd/>
          </a:ln>
        </p:spPr>
        <p:txBody>
          <a:bodyPr wrap="none" anchor="ctr"/>
          <a:lstStyle/>
          <a:p>
            <a:pPr algn="ctr"/>
            <a:endParaRPr lang="en-GB">
              <a:latin typeface="Calibri" pitchFamily="34" charset="0"/>
            </a:endParaRPr>
          </a:p>
        </p:txBody>
      </p:sp>
      <p:sp>
        <p:nvSpPr>
          <p:cNvPr id="2363499" name="Freeform 107"/>
          <p:cNvSpPr>
            <a:spLocks/>
          </p:cNvSpPr>
          <p:nvPr/>
        </p:nvSpPr>
        <p:spPr bwMode="auto">
          <a:xfrm>
            <a:off x="2532063" y="519113"/>
            <a:ext cx="671512" cy="6234112"/>
          </a:xfrm>
          <a:custGeom>
            <a:avLst/>
            <a:gdLst>
              <a:gd name="T0" fmla="*/ 2147483647 w 423"/>
              <a:gd name="T1" fmla="*/ 0 h 3927"/>
              <a:gd name="T2" fmla="*/ 2147483647 w 423"/>
              <a:gd name="T3" fmla="*/ 2147483647 h 3927"/>
              <a:gd name="T4" fmla="*/ 2147483647 w 423"/>
              <a:gd name="T5" fmla="*/ 2147483647 h 3927"/>
              <a:gd name="T6" fmla="*/ 2147483647 w 423"/>
              <a:gd name="T7" fmla="*/ 2147483647 h 3927"/>
              <a:gd name="T8" fmla="*/ 2147483647 w 423"/>
              <a:gd name="T9" fmla="*/ 2147483647 h 3927"/>
              <a:gd name="T10" fmla="*/ 2147483647 w 423"/>
              <a:gd name="T11" fmla="*/ 2147483647 h 3927"/>
              <a:gd name="T12" fmla="*/ 2147483647 w 423"/>
              <a:gd name="T13" fmla="*/ 2147483647 h 3927"/>
              <a:gd name="T14" fmla="*/ 2147483647 w 423"/>
              <a:gd name="T15" fmla="*/ 2147483647 h 3927"/>
              <a:gd name="T16" fmla="*/ 0 w 423"/>
              <a:gd name="T17" fmla="*/ 2147483647 h 3927"/>
              <a:gd name="T18" fmla="*/ 2147483647 w 423"/>
              <a:gd name="T19" fmla="*/ 2147483647 h 3927"/>
              <a:gd name="T20" fmla="*/ 2147483647 w 423"/>
              <a:gd name="T21" fmla="*/ 2147483647 h 3927"/>
              <a:gd name="T22" fmla="*/ 2147483647 w 423"/>
              <a:gd name="T23" fmla="*/ 2147483647 h 3927"/>
              <a:gd name="T24" fmla="*/ 2147483647 w 423"/>
              <a:gd name="T25" fmla="*/ 2147483647 h 3927"/>
              <a:gd name="T26" fmla="*/ 2147483647 w 423"/>
              <a:gd name="T27" fmla="*/ 2147483647 h 3927"/>
              <a:gd name="T28" fmla="*/ 2147483647 w 423"/>
              <a:gd name="T29" fmla="*/ 2147483647 h 39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3"/>
              <a:gd name="T46" fmla="*/ 0 h 3927"/>
              <a:gd name="T47" fmla="*/ 423 w 423"/>
              <a:gd name="T48" fmla="*/ 3927 h 39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a:solidFill>
              <a:srgbClr val="FFFF00"/>
            </a:solidFill>
            <a:round/>
            <a:headEnd/>
            <a:tailEnd/>
          </a:ln>
          <a:effectLst>
            <a:outerShdw blurRad="50800" dist="38100" dir="2700000" algn="tl" rotWithShape="0">
              <a:prstClr val="black">
                <a:alpha val="40000"/>
              </a:prstClr>
            </a:outerShdw>
          </a:effectLst>
        </p:spPr>
        <p:txBody>
          <a:bodyPr anchor="ctr"/>
          <a:lstStyle/>
          <a:p>
            <a:pPr algn="ctr"/>
            <a:endParaRPr lang="en-GB">
              <a:latin typeface="Calibri" pitchFamily="34" charset="0"/>
            </a:endParaRPr>
          </a:p>
        </p:txBody>
      </p:sp>
      <p:sp>
        <p:nvSpPr>
          <p:cNvPr id="2363500" name="Line 108"/>
          <p:cNvSpPr>
            <a:spLocks noChangeShapeType="1"/>
          </p:cNvSpPr>
          <p:nvPr/>
        </p:nvSpPr>
        <p:spPr bwMode="auto">
          <a:xfrm>
            <a:off x="441325" y="2784475"/>
            <a:ext cx="4205288" cy="0"/>
          </a:xfrm>
          <a:prstGeom prst="line">
            <a:avLst/>
          </a:prstGeom>
          <a:noFill/>
          <a:ln w="38100">
            <a:solidFill>
              <a:srgbClr val="FFFF00"/>
            </a:solidFill>
            <a:prstDash val="dash"/>
            <a:round/>
            <a:headEnd/>
            <a:tailEnd/>
          </a:ln>
        </p:spPr>
        <p:txBody>
          <a:bodyPr anchor="ctr"/>
          <a:lstStyle/>
          <a:p>
            <a:endParaRPr lang="en-GB">
              <a:latin typeface="Calibri" pitchFamily="34" charset="0"/>
            </a:endParaRPr>
          </a:p>
        </p:txBody>
      </p:sp>
      <p:sp>
        <p:nvSpPr>
          <p:cNvPr id="2363501" name="Line 109"/>
          <p:cNvSpPr>
            <a:spLocks noChangeShapeType="1"/>
          </p:cNvSpPr>
          <p:nvPr/>
        </p:nvSpPr>
        <p:spPr bwMode="auto">
          <a:xfrm>
            <a:off x="1763713" y="2328863"/>
            <a:ext cx="80962" cy="436562"/>
          </a:xfrm>
          <a:prstGeom prst="line">
            <a:avLst/>
          </a:prstGeom>
          <a:noFill/>
          <a:ln w="19050">
            <a:solidFill>
              <a:schemeClr val="tx1"/>
            </a:solidFill>
            <a:round/>
            <a:headEnd/>
            <a:tailEnd type="triangle" w="med" len="med"/>
          </a:ln>
        </p:spPr>
        <p:txBody>
          <a:bodyPr anchor="ctr"/>
          <a:lstStyle/>
          <a:p>
            <a:endParaRPr lang="en-GB">
              <a:latin typeface="Calibri" pitchFamily="34" charset="0"/>
            </a:endParaRPr>
          </a:p>
        </p:txBody>
      </p:sp>
      <p:sp>
        <p:nvSpPr>
          <p:cNvPr id="2363502" name="Text Box 110"/>
          <p:cNvSpPr txBox="1">
            <a:spLocks noChangeArrowheads="1"/>
          </p:cNvSpPr>
          <p:nvPr/>
        </p:nvSpPr>
        <p:spPr bwMode="auto">
          <a:xfrm>
            <a:off x="6350" y="635000"/>
            <a:ext cx="2162175" cy="1200329"/>
          </a:xfrm>
          <a:prstGeom prst="rect">
            <a:avLst/>
          </a:prstGeom>
          <a:solidFill>
            <a:schemeClr val="bg1"/>
          </a:solidFill>
          <a:ln w="9525" algn="ctr">
            <a:solidFill>
              <a:schemeClr val="tx1"/>
            </a:solidFill>
            <a:miter lim="800000"/>
            <a:headEnd/>
            <a:tailEnd/>
          </a:ln>
          <a:effectLst/>
        </p:spPr>
        <p:txBody>
          <a:bodyPr>
            <a:spAutoFit/>
          </a:bodyPr>
          <a:lstStyle/>
          <a:p>
            <a:pPr algn="ctr">
              <a:spcBef>
                <a:spcPct val="50000"/>
              </a:spcBef>
              <a:defRPr/>
            </a:pPr>
            <a:r>
              <a:rPr lang="en-GB" sz="2400" dirty="0">
                <a:solidFill>
                  <a:schemeClr val="tx2"/>
                </a:solidFill>
                <a:effectLst>
                  <a:outerShdw blurRad="38100" dist="38100" dir="2700000" algn="tl">
                    <a:srgbClr val="C0C0C0"/>
                  </a:outerShdw>
                </a:effectLst>
                <a:latin typeface="Calibri" pitchFamily="34" charset="0"/>
              </a:rPr>
              <a:t>Depth at which carbonation reaction occurs</a:t>
            </a:r>
          </a:p>
        </p:txBody>
      </p:sp>
      <p:sp>
        <p:nvSpPr>
          <p:cNvPr id="2363503" name="Rectangle 111"/>
          <p:cNvSpPr>
            <a:spLocks noChangeArrowheads="1"/>
          </p:cNvSpPr>
          <p:nvPr/>
        </p:nvSpPr>
        <p:spPr bwMode="auto">
          <a:xfrm>
            <a:off x="2276475" y="436563"/>
            <a:ext cx="1420813" cy="3502025"/>
          </a:xfrm>
          <a:prstGeom prst="rect">
            <a:avLst/>
          </a:prstGeom>
          <a:noFill/>
          <a:ln w="38100" algn="ctr">
            <a:solidFill>
              <a:srgbClr val="FF0000"/>
            </a:solidFill>
            <a:miter lim="800000"/>
            <a:headEnd/>
            <a:tailEnd/>
          </a:ln>
        </p:spPr>
        <p:txBody>
          <a:bodyPr wrap="none" anchor="ctr"/>
          <a:lstStyle/>
          <a:p>
            <a:pPr algn="ctr"/>
            <a:endParaRPr lang="en-GB">
              <a:latin typeface="Calibri" pitchFamily="34" charset="0"/>
            </a:endParaRPr>
          </a:p>
        </p:txBody>
      </p:sp>
      <p:sp>
        <p:nvSpPr>
          <p:cNvPr id="2363504" name="Line 112"/>
          <p:cNvSpPr>
            <a:spLocks noChangeShapeType="1"/>
          </p:cNvSpPr>
          <p:nvPr/>
        </p:nvSpPr>
        <p:spPr bwMode="auto">
          <a:xfrm>
            <a:off x="3686175" y="436563"/>
            <a:ext cx="5272088" cy="561975"/>
          </a:xfrm>
          <a:prstGeom prst="line">
            <a:avLst/>
          </a:prstGeom>
          <a:noFill/>
          <a:ln w="38100">
            <a:solidFill>
              <a:srgbClr val="FF0000"/>
            </a:solidFill>
            <a:prstDash val="sysDash"/>
            <a:round/>
            <a:headEnd/>
            <a:tailEnd/>
          </a:ln>
        </p:spPr>
        <p:txBody>
          <a:bodyPr anchor="ctr"/>
          <a:lstStyle/>
          <a:p>
            <a:endParaRPr lang="en-GB">
              <a:latin typeface="Calibri" pitchFamily="34" charset="0"/>
            </a:endParaRPr>
          </a:p>
        </p:txBody>
      </p:sp>
      <p:sp>
        <p:nvSpPr>
          <p:cNvPr id="2363505" name="Line 113"/>
          <p:cNvSpPr>
            <a:spLocks noChangeShapeType="1"/>
          </p:cNvSpPr>
          <p:nvPr/>
        </p:nvSpPr>
        <p:spPr bwMode="auto">
          <a:xfrm>
            <a:off x="2251075" y="3952875"/>
            <a:ext cx="3052763" cy="2711450"/>
          </a:xfrm>
          <a:prstGeom prst="line">
            <a:avLst/>
          </a:prstGeom>
          <a:noFill/>
          <a:ln w="38100">
            <a:solidFill>
              <a:srgbClr val="FF0000"/>
            </a:solidFill>
            <a:prstDash val="sysDash"/>
            <a:round/>
            <a:headEnd/>
            <a:tailEnd/>
          </a:ln>
        </p:spPr>
        <p:txBody>
          <a:bodyPr anchor="ctr"/>
          <a:lstStyle/>
          <a:p>
            <a:endParaRPr lang="en-GB">
              <a:latin typeface="Calibri" pitchFamily="34" charset="0"/>
            </a:endParaRPr>
          </a:p>
        </p:txBody>
      </p:sp>
      <p:sp>
        <p:nvSpPr>
          <p:cNvPr id="94" name="Rectangle 111"/>
          <p:cNvSpPr>
            <a:spLocks noChangeArrowheads="1"/>
          </p:cNvSpPr>
          <p:nvPr/>
        </p:nvSpPr>
        <p:spPr bwMode="auto">
          <a:xfrm>
            <a:off x="5334000" y="1008063"/>
            <a:ext cx="3629025" cy="5688012"/>
          </a:xfrm>
          <a:prstGeom prst="rect">
            <a:avLst/>
          </a:prstGeom>
          <a:noFill/>
          <a:ln w="38100" algn="ctr">
            <a:solidFill>
              <a:srgbClr val="FF0000"/>
            </a:solidFill>
            <a:miter lim="800000"/>
            <a:headEnd/>
            <a:tailEnd/>
          </a:ln>
        </p:spPr>
        <p:txBody>
          <a:bodyPr wrap="none" anchor="ctr"/>
          <a:lstStyle/>
          <a:p>
            <a:pPr algn="ct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63499"/>
                                        </p:tgtEl>
                                        <p:attrNameLst>
                                          <p:attrName>style.visibility</p:attrName>
                                        </p:attrNameLst>
                                      </p:cBhvr>
                                      <p:to>
                                        <p:strVal val="visible"/>
                                      </p:to>
                                    </p:set>
                                    <p:animEffect transition="in" filter="wipe(up)">
                                      <p:cBhvr>
                                        <p:cTn id="7" dur="2000"/>
                                        <p:tgtEl>
                                          <p:spTgt spid="23634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63500"/>
                                        </p:tgtEl>
                                        <p:attrNameLst>
                                          <p:attrName>style.visibility</p:attrName>
                                        </p:attrNameLst>
                                      </p:cBhvr>
                                      <p:to>
                                        <p:strVal val="visible"/>
                                      </p:to>
                                    </p:set>
                                    <p:animEffect transition="in" filter="wipe(left)">
                                      <p:cBhvr>
                                        <p:cTn id="12" dur="1000"/>
                                        <p:tgtEl>
                                          <p:spTgt spid="236350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63502"/>
                                        </p:tgtEl>
                                        <p:attrNameLst>
                                          <p:attrName>style.visibility</p:attrName>
                                        </p:attrNameLst>
                                      </p:cBhvr>
                                      <p:to>
                                        <p:strVal val="visible"/>
                                      </p:to>
                                    </p:set>
                                    <p:animEffect transition="in" filter="fade">
                                      <p:cBhvr>
                                        <p:cTn id="16" dur="500"/>
                                        <p:tgtEl>
                                          <p:spTgt spid="2363502"/>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2363501"/>
                                        </p:tgtEl>
                                        <p:attrNameLst>
                                          <p:attrName>style.visibility</p:attrName>
                                        </p:attrNameLst>
                                      </p:cBhvr>
                                      <p:to>
                                        <p:strVal val="visible"/>
                                      </p:to>
                                    </p:set>
                                    <p:animEffect transition="in" filter="wipe(up)">
                                      <p:cBhvr>
                                        <p:cTn id="20" dur="500"/>
                                        <p:tgtEl>
                                          <p:spTgt spid="2363501"/>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2363503"/>
                                        </p:tgtEl>
                                        <p:attrNameLst>
                                          <p:attrName>style.visibility</p:attrName>
                                        </p:attrNameLst>
                                      </p:cBhvr>
                                      <p:to>
                                        <p:strVal val="visible"/>
                                      </p:to>
                                    </p:set>
                                    <p:animEffect transition="in" filter="strips(downRight)">
                                      <p:cBhvr>
                                        <p:cTn id="25" dur="500"/>
                                        <p:tgtEl>
                                          <p:spTgt spid="236350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63505"/>
                                        </p:tgtEl>
                                        <p:attrNameLst>
                                          <p:attrName>style.visibility</p:attrName>
                                        </p:attrNameLst>
                                      </p:cBhvr>
                                      <p:to>
                                        <p:strVal val="visible"/>
                                      </p:to>
                                    </p:set>
                                    <p:animEffect transition="in" filter="wipe(left)">
                                      <p:cBhvr>
                                        <p:cTn id="29" dur="500"/>
                                        <p:tgtEl>
                                          <p:spTgt spid="236350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363504"/>
                                        </p:tgtEl>
                                        <p:attrNameLst>
                                          <p:attrName>style.visibility</p:attrName>
                                        </p:attrNameLst>
                                      </p:cBhvr>
                                      <p:to>
                                        <p:strVal val="visible"/>
                                      </p:to>
                                    </p:set>
                                    <p:animEffect transition="in" filter="wipe(left)">
                                      <p:cBhvr>
                                        <p:cTn id="32" dur="500"/>
                                        <p:tgtEl>
                                          <p:spTgt spid="2363504"/>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fade">
                                      <p:cBhvr>
                                        <p:cTn id="3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499" grpId="0" animBg="1"/>
      <p:bldP spid="2363500" grpId="0" animBg="1"/>
      <p:bldP spid="2363501" grpId="0" animBg="1"/>
      <p:bldP spid="2363502" grpId="0" animBg="1"/>
      <p:bldP spid="2363503" grpId="0" animBg="1"/>
      <p:bldP spid="2363504" grpId="0" animBg="1"/>
      <p:bldP spid="2363505" grpId="0" animBg="1"/>
      <p:bldP spid="94"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tangolo arrotondato 33"/>
          <p:cNvSpPr/>
          <p:nvPr/>
        </p:nvSpPr>
        <p:spPr bwMode="auto">
          <a:xfrm>
            <a:off x="161925" y="3958542"/>
            <a:ext cx="1307578" cy="474562"/>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24482" name="Text Box 2"/>
          <p:cNvSpPr txBox="1">
            <a:spLocks noChangeArrowheads="1"/>
          </p:cNvSpPr>
          <p:nvPr/>
        </p:nvSpPr>
        <p:spPr bwMode="auto">
          <a:xfrm>
            <a:off x="88900" y="57150"/>
            <a:ext cx="4281488" cy="181588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The reaction</a:t>
            </a:r>
            <a:r>
              <a:rPr lang="en-GB" sz="2800" dirty="0">
                <a:solidFill>
                  <a:srgbClr val="FFFF00"/>
                </a:solidFill>
                <a:effectLst>
                  <a:outerShdw blurRad="38100" dist="38100" dir="2700000" algn="tl">
                    <a:srgbClr val="000000"/>
                  </a:outerShdw>
                </a:effectLst>
                <a:latin typeface="Calibri" pitchFamily="34" charset="0"/>
              </a:rPr>
              <a:t> Opx + </a:t>
            </a:r>
            <a:r>
              <a:rPr lang="en-GB" sz="2800" dirty="0" err="1">
                <a:solidFill>
                  <a:srgbClr val="FFFF00"/>
                </a:solidFill>
                <a:effectLst>
                  <a:outerShdw blurRad="38100" dist="38100" dir="2700000" algn="tl">
                    <a:srgbClr val="000000"/>
                  </a:outerShdw>
                </a:effectLst>
                <a:latin typeface="Calibri" pitchFamily="34" charset="0"/>
              </a:rPr>
              <a:t>Dol</a:t>
            </a:r>
            <a:r>
              <a:rPr lang="en-GB" sz="2800" dirty="0">
                <a:solidFill>
                  <a:srgbClr val="FFFF00"/>
                </a:solidFill>
                <a:effectLst>
                  <a:outerShdw blurRad="38100" dist="38100" dir="2700000" algn="tl">
                    <a:srgbClr val="000000"/>
                  </a:outerShdw>
                </a:effectLst>
                <a:latin typeface="Calibri" pitchFamily="34" charset="0"/>
              </a:rPr>
              <a:t> = Cpx + Ol +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corresponds to</a:t>
            </a:r>
            <a:r>
              <a:rPr lang="en-GB" sz="2800" dirty="0">
                <a:solidFill>
                  <a:srgbClr val="FFFF00"/>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the dissociation of dolomite-lherzolite.</a:t>
            </a:r>
          </a:p>
        </p:txBody>
      </p:sp>
      <p:grpSp>
        <p:nvGrpSpPr>
          <p:cNvPr id="2" name="Group 3"/>
          <p:cNvGrpSpPr>
            <a:grpSpLocks/>
          </p:cNvGrpSpPr>
          <p:nvPr/>
        </p:nvGrpSpPr>
        <p:grpSpPr bwMode="auto">
          <a:xfrm>
            <a:off x="4341813" y="28575"/>
            <a:ext cx="4776787" cy="6783388"/>
            <a:chOff x="2511" y="-182"/>
            <a:chExt cx="3009" cy="4273"/>
          </a:xfrm>
        </p:grpSpPr>
        <p:sp>
          <p:nvSpPr>
            <p:cNvPr id="102421"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2422"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2423"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4"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5"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240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241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 name="Text Box 2"/>
          <p:cNvSpPr txBox="1">
            <a:spLocks noChangeArrowheads="1"/>
          </p:cNvSpPr>
          <p:nvPr/>
        </p:nvSpPr>
        <p:spPr bwMode="auto">
          <a:xfrm>
            <a:off x="88900" y="2201863"/>
            <a:ext cx="4281488" cy="353943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With increasing temperature, this assemblage is joined by melt, generating a six-phase invariant point Q (~27 kbar/~1250 °C in CMS-CO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system; ~20-22 kbar/1050-1090 °C in natural systems).</a:t>
            </a:r>
          </a:p>
        </p:txBody>
      </p:sp>
      <p:sp>
        <p:nvSpPr>
          <p:cNvPr id="24" name="Freccia a destra 23"/>
          <p:cNvSpPr>
            <a:spLocks noChangeArrowheads="1"/>
          </p:cNvSpPr>
          <p:nvPr/>
        </p:nvSpPr>
        <p:spPr bwMode="auto">
          <a:xfrm rot="-5050586">
            <a:off x="5386387" y="3208338"/>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sp>
        <p:nvSpPr>
          <p:cNvPr id="25" name="Freccia a destra 24"/>
          <p:cNvSpPr>
            <a:spLocks noChangeArrowheads="1"/>
          </p:cNvSpPr>
          <p:nvPr/>
        </p:nvSpPr>
        <p:spPr bwMode="auto">
          <a:xfrm rot="-5050586">
            <a:off x="5683250" y="3543301"/>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cxnSp>
        <p:nvCxnSpPr>
          <p:cNvPr id="27" name="Connettore 1 26"/>
          <p:cNvCxnSpPr/>
          <p:nvPr/>
        </p:nvCxnSpPr>
        <p:spPr bwMode="auto">
          <a:xfrm>
            <a:off x="2877185" y="3901440"/>
            <a:ext cx="1368000" cy="1027"/>
          </a:xfrm>
          <a:prstGeom prst="line">
            <a:avLst/>
          </a:prstGeom>
          <a:noFill/>
          <a:ln w="38100" cap="flat" cmpd="sng" algn="ctr">
            <a:solidFill>
              <a:srgbClr val="FF0000"/>
            </a:solidFill>
            <a:prstDash val="solid"/>
            <a:round/>
            <a:headEnd type="none" w="med" len="med"/>
            <a:tailEnd type="none" w="med" len="med"/>
          </a:ln>
          <a:effectLst/>
        </p:spPr>
      </p:cxnSp>
      <p:cxnSp>
        <p:nvCxnSpPr>
          <p:cNvPr id="32" name="Connettore 1 31"/>
          <p:cNvCxnSpPr/>
          <p:nvPr/>
        </p:nvCxnSpPr>
        <p:spPr bwMode="auto">
          <a:xfrm>
            <a:off x="177849" y="4366260"/>
            <a:ext cx="2160000" cy="1027"/>
          </a:xfrm>
          <a:prstGeom prst="line">
            <a:avLst/>
          </a:prstGeom>
          <a:noFill/>
          <a:ln w="38100" cap="flat" cmpd="sng" algn="ctr">
            <a:solidFill>
              <a:srgbClr val="FF0000"/>
            </a:solidFill>
            <a:prstDash val="solid"/>
            <a:round/>
            <a:headEnd type="none" w="med" len="med"/>
            <a:tailEnd type="none" w="med" len="med"/>
          </a:ln>
          <a:effectLst/>
        </p:spPr>
      </p:cxnSp>
      <p:sp>
        <p:nvSpPr>
          <p:cNvPr id="33" name="Ovale 32"/>
          <p:cNvSpPr/>
          <p:nvPr/>
        </p:nvSpPr>
        <p:spPr bwMode="auto">
          <a:xfrm>
            <a:off x="2274570" y="3983355"/>
            <a:ext cx="434340" cy="432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30" name="Text Box 2"/>
          <p:cNvSpPr txBox="1">
            <a:spLocks noChangeArrowheads="1"/>
          </p:cNvSpPr>
          <p:nvPr/>
        </p:nvSpPr>
        <p:spPr bwMode="auto">
          <a:xfrm>
            <a:off x="7061200" y="1878330"/>
            <a:ext cx="1899920" cy="400110"/>
          </a:xfrm>
          <a:prstGeom prst="rect">
            <a:avLst/>
          </a:prstGeom>
          <a:noFill/>
          <a:ln w="9525" algn="ctr">
            <a:noFill/>
            <a:miter lim="800000"/>
            <a:headEnd/>
            <a:tailEnd/>
          </a:ln>
          <a:effectLst/>
        </p:spPr>
        <p:txBody>
          <a:bodyPr wrap="square">
            <a:spAutoFit/>
          </a:bodyPr>
          <a:lstStyle/>
          <a:p>
            <a:pPr algn="ctr">
              <a:defRPr/>
            </a:pPr>
            <a:r>
              <a:rPr lang="en-GB" sz="2000" b="1" i="1" dirty="0">
                <a:solidFill>
                  <a:srgbClr val="0066FF"/>
                </a:solidFill>
                <a:effectLst/>
                <a:latin typeface="Calibri" pitchFamily="34" charset="0"/>
              </a:rPr>
              <a:t>V = CO</a:t>
            </a:r>
            <a:r>
              <a:rPr lang="en-GB" sz="2000" b="1" i="1" baseline="-25000" dirty="0">
                <a:solidFill>
                  <a:srgbClr val="0066FF"/>
                </a:solidFill>
                <a:effectLst/>
                <a:latin typeface="Calibri" pitchFamily="34" charset="0"/>
              </a:rPr>
              <a:t>2</a:t>
            </a:r>
            <a:r>
              <a:rPr lang="en-GB" sz="2000" b="1" i="1" dirty="0">
                <a:solidFill>
                  <a:srgbClr val="0066FF"/>
                </a:solidFill>
                <a:effectLst/>
                <a:latin typeface="Calibri" pitchFamily="34" charset="0"/>
              </a:rPr>
              <a:t> vapour</a:t>
            </a:r>
          </a:p>
        </p:txBody>
      </p:sp>
      <p:sp>
        <p:nvSpPr>
          <p:cNvPr id="31" name="Ovale 30"/>
          <p:cNvSpPr/>
          <p:nvPr/>
        </p:nvSpPr>
        <p:spPr bwMode="auto">
          <a:xfrm rot="2968501">
            <a:off x="6597650" y="4178300"/>
            <a:ext cx="203200" cy="247650"/>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Ovale 34"/>
          <p:cNvSpPr/>
          <p:nvPr/>
        </p:nvSpPr>
        <p:spPr bwMode="auto">
          <a:xfrm rot="4975777">
            <a:off x="6583362" y="3587749"/>
            <a:ext cx="203200" cy="247650"/>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Ovale 35"/>
          <p:cNvSpPr/>
          <p:nvPr/>
        </p:nvSpPr>
        <p:spPr bwMode="auto">
          <a:xfrm rot="21160913">
            <a:off x="7526337" y="4183061"/>
            <a:ext cx="203200" cy="247650"/>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FFCC00"/>
                </a:solidFill>
                <a:effectLst>
                  <a:outerShdw blurRad="38100" dist="38100" dir="2700000" algn="tl">
                    <a:srgbClr val="000000">
                      <a:alpha val="43137"/>
                    </a:srgbClr>
                  </a:outerShdw>
                </a:effectLst>
                <a:latin typeface="Comic Sans MS" pitchFamily="66" charset="0"/>
              </a:rPr>
              <a:t> </a:t>
            </a:r>
          </a:p>
        </p:txBody>
      </p:sp>
      <p:sp>
        <p:nvSpPr>
          <p:cNvPr id="37" name="Ovale 36"/>
          <p:cNvSpPr/>
          <p:nvPr/>
        </p:nvSpPr>
        <p:spPr bwMode="auto">
          <a:xfrm rot="4441751">
            <a:off x="7694612" y="3808412"/>
            <a:ext cx="203200" cy="247650"/>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FFCC00"/>
                </a:solidFill>
                <a:effectLst>
                  <a:outerShdw blurRad="38100" dist="38100" dir="2700000" algn="tl">
                    <a:srgbClr val="000000">
                      <a:alpha val="43137"/>
                    </a:srgbClr>
                  </a:outerShdw>
                </a:effectLst>
                <a:latin typeface="Comic Sans MS"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24482"/>
                                        </p:tgtEl>
                                        <p:attrNameLst>
                                          <p:attrName>style.visibility</p:attrName>
                                        </p:attrNameLst>
                                      </p:cBhvr>
                                      <p:to>
                                        <p:strVal val="visible"/>
                                      </p:to>
                                    </p:set>
                                    <p:animEffect transition="in" filter="fade">
                                      <p:cBhvr>
                                        <p:cTn id="7" dur="500"/>
                                        <p:tgtEl>
                                          <p:spTgt spid="23244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2000"/>
                                        <p:tgtEl>
                                          <p:spTgt spid="3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24482" grpId="0"/>
      <p:bldP spid="23" grpId="0"/>
      <p:bldP spid="24" grpId="0" animBg="1"/>
      <p:bldP spid="25" grpId="0" animBg="1"/>
      <p:bldP spid="33" grpId="0" animBg="1"/>
      <p:bldP spid="30" grpId="0"/>
      <p:bldP spid="31" grpId="0" animBg="1"/>
      <p:bldP spid="35" grpId="0" animBg="1"/>
      <p:bldP spid="36" grpId="0" animBg="1"/>
      <p:bldP spid="3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82" name="Text Box 2"/>
          <p:cNvSpPr txBox="1">
            <a:spLocks noChangeArrowheads="1"/>
          </p:cNvSpPr>
          <p:nvPr/>
        </p:nvSpPr>
        <p:spPr bwMode="auto">
          <a:xfrm>
            <a:off x="342900" y="57150"/>
            <a:ext cx="4027488" cy="95410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Why point Q is an invariant point?</a:t>
            </a:r>
          </a:p>
        </p:txBody>
      </p:sp>
      <p:grpSp>
        <p:nvGrpSpPr>
          <p:cNvPr id="2" name="Group 3"/>
          <p:cNvGrpSpPr>
            <a:grpSpLocks/>
          </p:cNvGrpSpPr>
          <p:nvPr/>
        </p:nvGrpSpPr>
        <p:grpSpPr bwMode="auto">
          <a:xfrm>
            <a:off x="4341813" y="28575"/>
            <a:ext cx="4776787" cy="6783388"/>
            <a:chOff x="2511" y="-182"/>
            <a:chExt cx="3009" cy="4273"/>
          </a:xfrm>
        </p:grpSpPr>
        <p:sp>
          <p:nvSpPr>
            <p:cNvPr id="102421"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2422"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2423"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4"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2425"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240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240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0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241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241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241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 name="Text Box 2"/>
          <p:cNvSpPr txBox="1">
            <a:spLocks noChangeArrowheads="1"/>
          </p:cNvSpPr>
          <p:nvPr/>
        </p:nvSpPr>
        <p:spPr bwMode="auto">
          <a:xfrm>
            <a:off x="342900" y="998089"/>
            <a:ext cx="4027488" cy="4693593"/>
          </a:xfrm>
          <a:prstGeom prst="rect">
            <a:avLst/>
          </a:prstGeom>
          <a:noFill/>
          <a:ln w="9525" algn="ctr">
            <a:noFill/>
            <a:miter lim="800000"/>
            <a:headEnd/>
            <a:tailEnd/>
          </a:ln>
          <a:effectLst/>
        </p:spPr>
        <p:txBody>
          <a:bodyPr wrap="square">
            <a:spAutoFit/>
          </a:bodyPr>
          <a:lstStyle/>
          <a:p>
            <a:pPr>
              <a:defRPr/>
            </a:pPr>
            <a:r>
              <a:rPr lang="en-GB" sz="2800">
                <a:solidFill>
                  <a:schemeClr val="bg1"/>
                </a:solidFill>
                <a:effectLst>
                  <a:outerShdw blurRad="38100" dist="38100" dir="2700000" algn="tl">
                    <a:srgbClr val="000000"/>
                  </a:outerShdw>
                </a:effectLst>
                <a:latin typeface="Calibri" pitchFamily="34" charset="0"/>
              </a:rPr>
              <a:t>Do you remember the Gibbs Phase rule?</a:t>
            </a:r>
          </a:p>
          <a:p>
            <a:pPr algn="ctr">
              <a:defRPr/>
            </a:pPr>
            <a:r>
              <a:rPr lang="en-GB" sz="4400">
                <a:solidFill>
                  <a:srgbClr val="FFFF00"/>
                </a:solidFill>
                <a:effectLst>
                  <a:outerShdw blurRad="38100" dist="38100" dir="2700000" algn="tl">
                    <a:srgbClr val="000000"/>
                  </a:outerShdw>
                </a:effectLst>
                <a:latin typeface="Calibri" pitchFamily="34" charset="0"/>
              </a:rPr>
              <a:t>V = C-F+2</a:t>
            </a:r>
          </a:p>
          <a:p>
            <a:pPr>
              <a:defRPr/>
            </a:pPr>
            <a:r>
              <a:rPr lang="en-GB" sz="2800">
                <a:solidFill>
                  <a:schemeClr val="bg1"/>
                </a:solidFill>
                <a:effectLst>
                  <a:outerShdw blurRad="38100" dist="38100" dir="2700000" algn="tl">
                    <a:srgbClr val="000000"/>
                  </a:outerShdw>
                </a:effectLst>
                <a:latin typeface="Calibri" pitchFamily="34" charset="0"/>
              </a:rPr>
              <a:t>How many components in CMS-CO</a:t>
            </a:r>
            <a:r>
              <a:rPr lang="en-GB" sz="2800" baseline="-25000">
                <a:solidFill>
                  <a:schemeClr val="bg1"/>
                </a:solidFill>
                <a:effectLst>
                  <a:outerShdw blurRad="38100" dist="38100" dir="2700000" algn="tl">
                    <a:srgbClr val="000000"/>
                  </a:outerShdw>
                </a:effectLst>
                <a:latin typeface="Calibri" pitchFamily="34" charset="0"/>
              </a:rPr>
              <a:t>2</a:t>
            </a:r>
            <a:r>
              <a:rPr lang="en-GB" sz="2800">
                <a:solidFill>
                  <a:schemeClr val="bg1"/>
                </a:solidFill>
                <a:effectLst>
                  <a:outerShdw blurRad="38100" dist="38100" dir="2700000" algn="tl">
                    <a:srgbClr val="000000"/>
                  </a:outerShdw>
                </a:effectLst>
                <a:latin typeface="Calibri" pitchFamily="34" charset="0"/>
              </a:rPr>
              <a:t> system?</a:t>
            </a:r>
          </a:p>
          <a:p>
            <a:pPr>
              <a:defRPr/>
            </a:pPr>
            <a:r>
              <a:rPr lang="en-GB" sz="2800">
                <a:solidFill>
                  <a:srgbClr val="FFFF00"/>
                </a:solidFill>
                <a:effectLst>
                  <a:outerShdw blurRad="38100" dist="38100" dir="2700000" algn="tl">
                    <a:srgbClr val="000000"/>
                  </a:outerShdw>
                </a:effectLst>
                <a:latin typeface="Calibri" pitchFamily="34" charset="0"/>
              </a:rPr>
              <a:t>4</a:t>
            </a:r>
            <a:r>
              <a:rPr lang="en-GB" sz="2800">
                <a:solidFill>
                  <a:schemeClr val="bg1"/>
                </a:solidFill>
                <a:effectLst>
                  <a:outerShdw blurRad="38100" dist="38100" dir="2700000" algn="tl">
                    <a:srgbClr val="000000"/>
                  </a:outerShdw>
                </a:effectLst>
                <a:latin typeface="Calibri" pitchFamily="34" charset="0"/>
              </a:rPr>
              <a:t> (CaO, MgO, SiO</a:t>
            </a:r>
            <a:r>
              <a:rPr lang="en-GB" sz="2800" baseline="-25000">
                <a:solidFill>
                  <a:schemeClr val="bg1"/>
                </a:solidFill>
                <a:effectLst>
                  <a:outerShdw blurRad="38100" dist="38100" dir="2700000" algn="tl">
                    <a:srgbClr val="000000"/>
                  </a:outerShdw>
                </a:effectLst>
                <a:latin typeface="Calibri" pitchFamily="34" charset="0"/>
              </a:rPr>
              <a:t>2</a:t>
            </a:r>
            <a:r>
              <a:rPr lang="en-GB" sz="2800">
                <a:solidFill>
                  <a:schemeClr val="bg1"/>
                </a:solidFill>
                <a:effectLst>
                  <a:outerShdw blurRad="38100" dist="38100" dir="2700000" algn="tl">
                    <a:srgbClr val="000000"/>
                  </a:outerShdw>
                </a:effectLst>
                <a:latin typeface="Calibri" pitchFamily="34" charset="0"/>
              </a:rPr>
              <a:t>, CO</a:t>
            </a:r>
            <a:r>
              <a:rPr lang="en-GB" sz="2800" baseline="-25000">
                <a:solidFill>
                  <a:schemeClr val="bg1"/>
                </a:solidFill>
                <a:effectLst>
                  <a:outerShdw blurRad="38100" dist="38100" dir="2700000" algn="tl">
                    <a:srgbClr val="000000"/>
                  </a:outerShdw>
                </a:effectLst>
                <a:latin typeface="Calibri" pitchFamily="34" charset="0"/>
              </a:rPr>
              <a:t>2</a:t>
            </a:r>
            <a:r>
              <a:rPr lang="en-GB" sz="2800">
                <a:solidFill>
                  <a:schemeClr val="bg1"/>
                </a:solidFill>
                <a:effectLst>
                  <a:outerShdw blurRad="38100" dist="38100" dir="2700000" algn="tl">
                    <a:srgbClr val="000000"/>
                  </a:outerShdw>
                </a:effectLst>
                <a:latin typeface="Calibri" pitchFamily="34" charset="0"/>
              </a:rPr>
              <a:t>)</a:t>
            </a:r>
          </a:p>
          <a:p>
            <a:pPr>
              <a:defRPr/>
            </a:pPr>
            <a:endParaRPr lang="en-GB" sz="1100">
              <a:solidFill>
                <a:schemeClr val="bg1"/>
              </a:solidFill>
              <a:effectLst>
                <a:outerShdw blurRad="38100" dist="38100" dir="2700000" algn="tl">
                  <a:srgbClr val="000000"/>
                </a:outerShdw>
              </a:effectLst>
              <a:latin typeface="Calibri" pitchFamily="34" charset="0"/>
            </a:endParaRPr>
          </a:p>
          <a:p>
            <a:pPr>
              <a:defRPr/>
            </a:pPr>
            <a:r>
              <a:rPr lang="en-GB" sz="2800">
                <a:solidFill>
                  <a:schemeClr val="bg1"/>
                </a:solidFill>
                <a:effectLst>
                  <a:outerShdw blurRad="38100" dist="38100" dir="2700000" algn="tl">
                    <a:srgbClr val="000000"/>
                  </a:outerShdw>
                </a:effectLst>
                <a:latin typeface="Calibri" pitchFamily="34" charset="0"/>
              </a:rPr>
              <a:t>How many phases?</a:t>
            </a:r>
          </a:p>
          <a:p>
            <a:pPr>
              <a:defRPr/>
            </a:pPr>
            <a:r>
              <a:rPr lang="en-GB" sz="2800">
                <a:solidFill>
                  <a:srgbClr val="FFFF00"/>
                </a:solidFill>
                <a:effectLst>
                  <a:outerShdw blurRad="38100" dist="38100" dir="2700000" algn="tl">
                    <a:srgbClr val="000000"/>
                  </a:outerShdw>
                </a:effectLst>
                <a:latin typeface="Calibri" pitchFamily="34" charset="0"/>
              </a:rPr>
              <a:t>6</a:t>
            </a:r>
            <a:r>
              <a:rPr lang="en-GB" sz="2800">
                <a:solidFill>
                  <a:schemeClr val="bg1"/>
                </a:solidFill>
                <a:effectLst>
                  <a:outerShdw blurRad="38100" dist="38100" dir="2700000" algn="tl">
                    <a:srgbClr val="000000"/>
                  </a:outerShdw>
                </a:effectLst>
                <a:latin typeface="Calibri" pitchFamily="34" charset="0"/>
              </a:rPr>
              <a:t> (Di,Fo,En,Dol,Liq,CO</a:t>
            </a:r>
            <a:r>
              <a:rPr lang="en-GB" sz="2800" baseline="-25000">
                <a:solidFill>
                  <a:schemeClr val="bg1"/>
                </a:solidFill>
                <a:effectLst>
                  <a:outerShdw blurRad="38100" dist="38100" dir="2700000" algn="tl">
                    <a:srgbClr val="000000"/>
                  </a:outerShdw>
                </a:effectLst>
                <a:latin typeface="Calibri" pitchFamily="34" charset="0"/>
              </a:rPr>
              <a:t>2</a:t>
            </a:r>
            <a:r>
              <a:rPr lang="en-GB" sz="2800">
                <a:solidFill>
                  <a:schemeClr val="bg1"/>
                </a:solidFill>
                <a:effectLst>
                  <a:outerShdw blurRad="38100" dist="38100" dir="2700000" algn="tl">
                    <a:srgbClr val="000000"/>
                  </a:outerShdw>
                </a:effectLst>
                <a:latin typeface="Calibri" pitchFamily="34" charset="0"/>
              </a:rPr>
              <a:t>)</a:t>
            </a:r>
          </a:p>
          <a:p>
            <a:pPr>
              <a:defRPr/>
            </a:pPr>
            <a:endParaRPr lang="en-GB" sz="1200">
              <a:solidFill>
                <a:schemeClr val="bg1"/>
              </a:solidFill>
              <a:effectLst>
                <a:outerShdw blurRad="38100" dist="38100" dir="2700000" algn="tl">
                  <a:srgbClr val="000000"/>
                </a:outerShdw>
              </a:effectLst>
              <a:latin typeface="Calibri" pitchFamily="34" charset="0"/>
            </a:endParaRPr>
          </a:p>
          <a:p>
            <a:pPr>
              <a:defRPr/>
            </a:pPr>
            <a:r>
              <a:rPr lang="en-GB" sz="3600">
                <a:solidFill>
                  <a:schemeClr val="bg1"/>
                </a:solidFill>
                <a:effectLst>
                  <a:outerShdw blurRad="38100" dist="38100" dir="2700000" algn="tl">
                    <a:srgbClr val="000000"/>
                  </a:outerShdw>
                </a:effectLst>
                <a:latin typeface="Calibri" pitchFamily="34" charset="0"/>
              </a:rPr>
              <a:t>V =</a:t>
            </a:r>
            <a:r>
              <a:rPr lang="en-GB" sz="2800">
                <a:solidFill>
                  <a:schemeClr val="bg1"/>
                </a:solidFill>
                <a:effectLst>
                  <a:outerShdw blurRad="38100" dist="38100" dir="2700000" algn="tl">
                    <a:srgbClr val="000000"/>
                  </a:outerShdw>
                </a:effectLst>
                <a:latin typeface="Calibri" pitchFamily="34" charset="0"/>
              </a:rPr>
              <a:t> </a:t>
            </a:r>
          </a:p>
        </p:txBody>
      </p:sp>
      <p:sp>
        <p:nvSpPr>
          <p:cNvPr id="24" name="Freccia a destra 23"/>
          <p:cNvSpPr>
            <a:spLocks noChangeArrowheads="1"/>
          </p:cNvSpPr>
          <p:nvPr/>
        </p:nvSpPr>
        <p:spPr bwMode="auto">
          <a:xfrm rot="-5050586">
            <a:off x="5386387" y="3208338"/>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sp>
        <p:nvSpPr>
          <p:cNvPr id="25" name="Freccia a destra 24"/>
          <p:cNvSpPr>
            <a:spLocks noChangeArrowheads="1"/>
          </p:cNvSpPr>
          <p:nvPr/>
        </p:nvSpPr>
        <p:spPr bwMode="auto">
          <a:xfrm rot="-5050586">
            <a:off x="5683250" y="3543301"/>
            <a:ext cx="676275" cy="260350"/>
          </a:xfrm>
          <a:prstGeom prst="rightArrow">
            <a:avLst>
              <a:gd name="adj1" fmla="val 50000"/>
              <a:gd name="adj2" fmla="val 76087"/>
            </a:avLst>
          </a:prstGeom>
          <a:solidFill>
            <a:srgbClr val="FFFF00"/>
          </a:solidFill>
          <a:ln w="9525" algn="ctr">
            <a:solidFill>
              <a:schemeClr val="tx1"/>
            </a:solidFill>
            <a:round/>
            <a:headEnd/>
            <a:tailEnd/>
          </a:ln>
          <a:scene3d>
            <a:camera prst="orthographicFront"/>
            <a:lightRig rig="threePt" dir="t"/>
          </a:scene3d>
          <a:sp3d>
            <a:bevelT/>
          </a:sp3d>
        </p:spPr>
        <p:txBody>
          <a:bodyPr anchor="ctr"/>
          <a:lstStyle/>
          <a:p>
            <a:pPr algn="ctr"/>
            <a:endParaRPr lang="en-GB">
              <a:latin typeface="Calibri" pitchFamily="34" charset="0"/>
            </a:endParaRPr>
          </a:p>
        </p:txBody>
      </p:sp>
      <p:sp>
        <p:nvSpPr>
          <p:cNvPr id="30" name="Text Box 2"/>
          <p:cNvSpPr txBox="1">
            <a:spLocks noChangeArrowheads="1"/>
          </p:cNvSpPr>
          <p:nvPr/>
        </p:nvSpPr>
        <p:spPr bwMode="auto">
          <a:xfrm>
            <a:off x="1016091" y="5014506"/>
            <a:ext cx="2356724" cy="646331"/>
          </a:xfrm>
          <a:prstGeom prst="rect">
            <a:avLst/>
          </a:prstGeom>
          <a:noFill/>
          <a:ln w="9525" algn="ctr">
            <a:noFill/>
            <a:miter lim="800000"/>
            <a:headEnd/>
            <a:tailEnd/>
          </a:ln>
          <a:effectLst/>
        </p:spPr>
        <p:txBody>
          <a:bodyPr wrap="square">
            <a:spAutoFit/>
          </a:bodyPr>
          <a:lstStyle/>
          <a:p>
            <a:pPr>
              <a:defRPr/>
            </a:pPr>
            <a:r>
              <a:rPr lang="en-GB" sz="3600" dirty="0">
                <a:solidFill>
                  <a:schemeClr val="bg1"/>
                </a:solidFill>
                <a:effectLst>
                  <a:outerShdw blurRad="38100" dist="38100" dir="2700000" algn="tl">
                    <a:srgbClr val="000000"/>
                  </a:outerShdw>
                </a:effectLst>
                <a:latin typeface="Calibri" pitchFamily="34" charset="0"/>
              </a:rPr>
              <a:t>4-6+2 = 0</a:t>
            </a:r>
          </a:p>
        </p:txBody>
      </p:sp>
      <p:sp>
        <p:nvSpPr>
          <p:cNvPr id="31" name="Text Box 2"/>
          <p:cNvSpPr txBox="1">
            <a:spLocks noChangeArrowheads="1"/>
          </p:cNvSpPr>
          <p:nvPr/>
        </p:nvSpPr>
        <p:spPr bwMode="auto">
          <a:xfrm>
            <a:off x="342900" y="5674264"/>
            <a:ext cx="4090204" cy="584775"/>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What does this mean?</a:t>
            </a:r>
          </a:p>
        </p:txBody>
      </p:sp>
      <p:sp>
        <p:nvSpPr>
          <p:cNvPr id="27"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24482"/>
                                        </p:tgtEl>
                                        <p:attrNameLst>
                                          <p:attrName>style.visibility</p:attrName>
                                        </p:attrNameLst>
                                      </p:cBhvr>
                                      <p:to>
                                        <p:strVal val="visible"/>
                                      </p:to>
                                    </p:set>
                                    <p:animEffect transition="in" filter="fade">
                                      <p:cBhvr>
                                        <p:cTn id="7" dur="500"/>
                                        <p:tgtEl>
                                          <p:spTgt spid="2324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fade">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fade">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fade">
                                      <p:cBhvr>
                                        <p:cTn id="27" dur="500"/>
                                        <p:tgtEl>
                                          <p:spTgt spid="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xEl>
                                              <p:pRg st="5" end="5"/>
                                            </p:txEl>
                                          </p:spTgt>
                                        </p:tgtEl>
                                        <p:attrNameLst>
                                          <p:attrName>style.visibility</p:attrName>
                                        </p:attrNameLst>
                                      </p:cBhvr>
                                      <p:to>
                                        <p:strVal val="visible"/>
                                      </p:to>
                                    </p:set>
                                    <p:animEffect transition="in" filter="fade">
                                      <p:cBhvr>
                                        <p:cTn id="32" dur="500"/>
                                        <p:tgtEl>
                                          <p:spTgt spid="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xEl>
                                              <p:pRg st="6" end="6"/>
                                            </p:txEl>
                                          </p:spTgt>
                                        </p:tgtEl>
                                        <p:attrNameLst>
                                          <p:attrName>style.visibility</p:attrName>
                                        </p:attrNameLst>
                                      </p:cBhvr>
                                      <p:to>
                                        <p:strVal val="visible"/>
                                      </p:to>
                                    </p:set>
                                    <p:animEffect transition="in" filter="fade">
                                      <p:cBhvr>
                                        <p:cTn id="37" dur="500"/>
                                        <p:tgtEl>
                                          <p:spTgt spid="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xEl>
                                              <p:pRg st="8" end="8"/>
                                            </p:txEl>
                                          </p:spTgt>
                                        </p:tgtEl>
                                        <p:attrNameLst>
                                          <p:attrName>style.visibility</p:attrName>
                                        </p:attrNameLst>
                                      </p:cBhvr>
                                      <p:to>
                                        <p:strVal val="visible"/>
                                      </p:to>
                                    </p:set>
                                    <p:animEffect transition="in" filter="fade">
                                      <p:cBhvr>
                                        <p:cTn id="42" dur="500"/>
                                        <p:tgtEl>
                                          <p:spTgt spid="2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fade">
                                      <p:cBhvr>
                                        <p:cTn id="52"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482" grpId="0"/>
      <p:bldP spid="23" grpId="0" build="p"/>
      <p:bldP spid="30" grpId="0" build="p"/>
      <p:bldP spid="31"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Text Box 3"/>
          <p:cNvSpPr txBox="1">
            <a:spLocks noChangeArrowheads="1"/>
          </p:cNvSpPr>
          <p:nvPr/>
        </p:nvSpPr>
        <p:spPr bwMode="auto">
          <a:xfrm>
            <a:off x="288396" y="142875"/>
            <a:ext cx="4081992" cy="2246769"/>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At pressures exceeding Q,</a:t>
            </a:r>
            <a:r>
              <a:rPr lang="en-GB" sz="2800" dirty="0">
                <a:solidFill>
                  <a:srgbClr val="FFFF00"/>
                </a:solidFill>
                <a:effectLst>
                  <a:outerShdw blurRad="38100" dist="38100" dir="2700000" algn="tl">
                    <a:srgbClr val="000000"/>
                  </a:outerShdw>
                </a:effectLst>
                <a:latin typeface="Calibri" pitchFamily="34" charset="0"/>
              </a:rPr>
              <a:t> three high-pressure solidus reactions</a:t>
            </a:r>
            <a:r>
              <a:rPr lang="en-GB" sz="2800" dirty="0">
                <a:solidFill>
                  <a:schemeClr val="bg1"/>
                </a:solidFill>
                <a:effectLst>
                  <a:outerShdw blurRad="38100" dist="38100" dir="2700000" algn="tl">
                    <a:srgbClr val="000000"/>
                  </a:outerShdw>
                </a:effectLst>
                <a:latin typeface="Calibri" pitchFamily="34" charset="0"/>
              </a:rPr>
              <a:t> emanate from the invariant point for </a:t>
            </a:r>
            <a:r>
              <a:rPr lang="en-GB" sz="2800" dirty="0">
                <a:solidFill>
                  <a:srgbClr val="00B0F0"/>
                </a:solidFill>
                <a:effectLst>
                  <a:outerShdw blurRad="38100" dist="38100" dir="2700000" algn="tl">
                    <a:srgbClr val="000000"/>
                  </a:outerShdw>
                </a:effectLst>
                <a:latin typeface="Calibri" pitchFamily="34" charset="0"/>
              </a:rPr>
              <a:t>dolomite-harzburgite</a:t>
            </a:r>
            <a:r>
              <a:rPr lang="en-GB" sz="2800" dirty="0">
                <a:solidFill>
                  <a:schemeClr val="bg1"/>
                </a:solidFill>
                <a:effectLst>
                  <a:outerShdw blurRad="38100" dist="38100" dir="2700000" algn="tl">
                    <a:srgbClr val="000000"/>
                  </a:outerShdw>
                </a:effectLst>
                <a:latin typeface="Calibri" pitchFamily="34" charset="0"/>
              </a:rPr>
              <a:t>, </a:t>
            </a:r>
          </a:p>
        </p:txBody>
      </p:sp>
      <p:grpSp>
        <p:nvGrpSpPr>
          <p:cNvPr id="2" name="Group 4"/>
          <p:cNvGrpSpPr>
            <a:grpSpLocks/>
          </p:cNvGrpSpPr>
          <p:nvPr/>
        </p:nvGrpSpPr>
        <p:grpSpPr bwMode="auto">
          <a:xfrm>
            <a:off x="4341813" y="28575"/>
            <a:ext cx="4776787" cy="6783388"/>
            <a:chOff x="2511" y="-182"/>
            <a:chExt cx="3009" cy="4273"/>
          </a:xfrm>
        </p:grpSpPr>
        <p:sp>
          <p:nvSpPr>
            <p:cNvPr id="103451"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3452"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3453"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3454" name="Rectangle 8"/>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3455"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3429"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3430"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3431"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2"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3"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4"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3435"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6"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7"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8"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3439"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32694" name="Text Box 22"/>
          <p:cNvSpPr txBox="1">
            <a:spLocks noChangeArrowheads="1"/>
          </p:cNvSpPr>
          <p:nvPr/>
        </p:nvSpPr>
        <p:spPr bwMode="auto">
          <a:xfrm>
            <a:off x="288925" y="2227263"/>
            <a:ext cx="4027488" cy="519112"/>
          </a:xfrm>
          <a:prstGeom prst="rect">
            <a:avLst/>
          </a:prstGeom>
          <a:noFill/>
          <a:ln w="9525" algn="ctr">
            <a:noFill/>
            <a:miter lim="800000"/>
            <a:headEnd/>
            <a:tailEnd/>
          </a:ln>
          <a:effectLst/>
        </p:spPr>
        <p:txBody>
          <a:bodyPr wrap="square">
            <a:spAutoFit/>
          </a:bodyPr>
          <a:lstStyle/>
          <a:p>
            <a:pPr>
              <a:defRPr/>
            </a:pPr>
            <a:r>
              <a:rPr lang="en-GB" sz="2800" dirty="0">
                <a:solidFill>
                  <a:srgbClr val="7030A0"/>
                </a:solidFill>
                <a:effectLst>
                  <a:outerShdw blurRad="38100" dist="38100" dir="2700000" algn="tl">
                    <a:srgbClr val="000000"/>
                  </a:outerShdw>
                </a:effectLst>
                <a:latin typeface="Calibri" pitchFamily="34" charset="0"/>
              </a:rPr>
              <a:t>dolomite-</a:t>
            </a:r>
            <a:r>
              <a:rPr lang="en-GB" sz="2800" dirty="0" err="1">
                <a:solidFill>
                  <a:srgbClr val="7030A0"/>
                </a:solidFill>
                <a:effectLst>
                  <a:outerShdw blurRad="38100" dist="38100" dir="2700000" algn="tl">
                    <a:srgbClr val="000000"/>
                  </a:outerShdw>
                </a:effectLst>
                <a:latin typeface="Calibri" pitchFamily="34" charset="0"/>
              </a:rPr>
              <a:t>websterite</a:t>
            </a:r>
            <a:endParaRPr lang="en-GB" sz="2800" dirty="0">
              <a:solidFill>
                <a:srgbClr val="7030A0"/>
              </a:solidFill>
              <a:effectLst>
                <a:outerShdw blurRad="38100" dist="38100" dir="2700000" algn="tl">
                  <a:srgbClr val="000000"/>
                </a:outerShdw>
              </a:effectLst>
              <a:latin typeface="Calibri" pitchFamily="34" charset="0"/>
            </a:endParaRPr>
          </a:p>
        </p:txBody>
      </p:sp>
      <p:sp>
        <p:nvSpPr>
          <p:cNvPr id="2332695" name="Text Box 23"/>
          <p:cNvSpPr txBox="1">
            <a:spLocks noChangeArrowheads="1"/>
          </p:cNvSpPr>
          <p:nvPr/>
        </p:nvSpPr>
        <p:spPr bwMode="auto">
          <a:xfrm>
            <a:off x="288925" y="2690813"/>
            <a:ext cx="4027488" cy="519112"/>
          </a:xfrm>
          <a:prstGeom prst="rect">
            <a:avLst/>
          </a:prstGeom>
          <a:noFill/>
          <a:ln w="9525" algn="ctr">
            <a:noFill/>
            <a:miter lim="800000"/>
            <a:headEnd/>
            <a:tailEnd/>
          </a:ln>
          <a:effectLst/>
        </p:spPr>
        <p:txBody>
          <a:bodyPr wrap="square">
            <a:spAutoFit/>
          </a:bodyPr>
          <a:lstStyle/>
          <a:p>
            <a:pPr>
              <a:defRPr/>
            </a:pPr>
            <a:r>
              <a:rPr lang="en-GB" sz="2800" dirty="0">
                <a:solidFill>
                  <a:srgbClr val="FF6600"/>
                </a:solidFill>
                <a:effectLst>
                  <a:outerShdw blurRad="38100" dist="38100" dir="2700000" algn="tl">
                    <a:srgbClr val="000000"/>
                  </a:outerShdw>
                </a:effectLst>
                <a:latin typeface="Calibri" pitchFamily="34" charset="0"/>
              </a:rPr>
              <a:t>dolomite-lherzolite</a:t>
            </a:r>
          </a:p>
        </p:txBody>
      </p:sp>
      <p:sp>
        <p:nvSpPr>
          <p:cNvPr id="2332696" name="Freeform 2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2332697" name="Freeform 2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2332698" name="Line 26"/>
          <p:cNvSpPr>
            <a:spLocks noChangeShapeType="1"/>
          </p:cNvSpPr>
          <p:nvPr/>
        </p:nvSpPr>
        <p:spPr bwMode="auto">
          <a:xfrm>
            <a:off x="6869113" y="4716463"/>
            <a:ext cx="171450" cy="528637"/>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2332699" name="Line 27"/>
          <p:cNvSpPr>
            <a:spLocks noChangeShapeType="1"/>
          </p:cNvSpPr>
          <p:nvPr/>
        </p:nvSpPr>
        <p:spPr bwMode="auto">
          <a:xfrm>
            <a:off x="7350125" y="6259513"/>
            <a:ext cx="61913" cy="219075"/>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2332700" name="Line 28"/>
          <p:cNvSpPr>
            <a:spLocks noChangeShapeType="1"/>
          </p:cNvSpPr>
          <p:nvPr/>
        </p:nvSpPr>
        <p:spPr bwMode="auto">
          <a:xfrm>
            <a:off x="6886575" y="4708525"/>
            <a:ext cx="147638" cy="306388"/>
          </a:xfrm>
          <a:prstGeom prst="line">
            <a:avLst/>
          </a:prstGeom>
          <a:noFill/>
          <a:ln w="38100">
            <a:solidFill>
              <a:srgbClr val="FF9900"/>
            </a:solidFill>
            <a:round/>
            <a:headEnd/>
            <a:tailEnd/>
          </a:ln>
        </p:spPr>
        <p:txBody>
          <a:bodyPr anchor="ctr"/>
          <a:lstStyle/>
          <a:p>
            <a:endParaRPr lang="en-GB">
              <a:latin typeface="Calibri" pitchFamily="34" charset="0"/>
            </a:endParaRPr>
          </a:p>
        </p:txBody>
      </p:sp>
      <p:sp>
        <p:nvSpPr>
          <p:cNvPr id="2332701" name="Line 29"/>
          <p:cNvSpPr>
            <a:spLocks noChangeShapeType="1"/>
          </p:cNvSpPr>
          <p:nvPr/>
        </p:nvSpPr>
        <p:spPr bwMode="auto">
          <a:xfrm>
            <a:off x="7426325" y="5883275"/>
            <a:ext cx="280988" cy="600075"/>
          </a:xfrm>
          <a:prstGeom prst="line">
            <a:avLst/>
          </a:prstGeom>
          <a:noFill/>
          <a:ln w="38100">
            <a:solidFill>
              <a:srgbClr val="FF9900"/>
            </a:solidFill>
            <a:round/>
            <a:headEnd/>
            <a:tailEnd/>
          </a:ln>
        </p:spPr>
        <p:txBody>
          <a:bodyPr anchor="ctr"/>
          <a:lstStyle/>
          <a:p>
            <a:endParaRPr lang="en-GB">
              <a:latin typeface="Calibri" pitchFamily="34" charset="0"/>
            </a:endParaRPr>
          </a:p>
        </p:txBody>
      </p:sp>
      <p:sp>
        <p:nvSpPr>
          <p:cNvPr id="103448"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32" name="Text Box 30"/>
          <p:cNvSpPr txBox="1">
            <a:spLocks noChangeArrowheads="1"/>
          </p:cNvSpPr>
          <p:nvPr/>
        </p:nvSpPr>
        <p:spPr bwMode="auto">
          <a:xfrm>
            <a:off x="168034" y="3883206"/>
            <a:ext cx="2378395" cy="523220"/>
          </a:xfrm>
          <a:prstGeom prst="rect">
            <a:avLst/>
          </a:prstGeom>
          <a:noFill/>
          <a:ln w="9525" algn="ctr">
            <a:noFill/>
            <a:miter lim="800000"/>
            <a:headEnd/>
            <a:tailEnd/>
          </a:ln>
          <a:effectLst/>
        </p:spPr>
        <p:txBody>
          <a:bodyPr wrap="square">
            <a:spAutoFit/>
          </a:bodyPr>
          <a:lstStyle/>
          <a:p>
            <a:pPr>
              <a:defRPr/>
            </a:pPr>
            <a:r>
              <a:rPr lang="en-GB" sz="2800" dirty="0">
                <a:solidFill>
                  <a:srgbClr val="00B0F0"/>
                </a:solidFill>
                <a:effectLst>
                  <a:outerShdw blurRad="38100" dist="38100" dir="2700000" algn="tl">
                    <a:srgbClr val="000000"/>
                  </a:outerShdw>
                </a:effectLst>
                <a:latin typeface="Calibri" pitchFamily="34" charset="0"/>
              </a:rPr>
              <a:t>Harzburgite?</a:t>
            </a:r>
          </a:p>
        </p:txBody>
      </p:sp>
      <p:sp>
        <p:nvSpPr>
          <p:cNvPr id="33" name="Text Box 30"/>
          <p:cNvSpPr txBox="1">
            <a:spLocks noChangeArrowheads="1"/>
          </p:cNvSpPr>
          <p:nvPr/>
        </p:nvSpPr>
        <p:spPr bwMode="auto">
          <a:xfrm>
            <a:off x="2294194" y="3883206"/>
            <a:ext cx="1768515"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~Cpx-free</a:t>
            </a:r>
          </a:p>
        </p:txBody>
      </p:sp>
      <p:sp>
        <p:nvSpPr>
          <p:cNvPr id="34" name="Text Box 30"/>
          <p:cNvSpPr txBox="1">
            <a:spLocks noChangeArrowheads="1"/>
          </p:cNvSpPr>
          <p:nvPr/>
        </p:nvSpPr>
        <p:spPr bwMode="auto">
          <a:xfrm>
            <a:off x="161925" y="4496665"/>
            <a:ext cx="2291908" cy="523220"/>
          </a:xfrm>
          <a:prstGeom prst="rect">
            <a:avLst/>
          </a:prstGeom>
          <a:noFill/>
          <a:ln w="9525" algn="ctr">
            <a:noFill/>
            <a:miter lim="800000"/>
            <a:headEnd/>
            <a:tailEnd/>
          </a:ln>
          <a:effectLst/>
        </p:spPr>
        <p:txBody>
          <a:bodyPr wrap="square">
            <a:spAutoFit/>
          </a:bodyPr>
          <a:lstStyle/>
          <a:p>
            <a:pPr>
              <a:defRPr/>
            </a:pPr>
            <a:r>
              <a:rPr lang="en-GB" sz="2800" dirty="0">
                <a:solidFill>
                  <a:srgbClr val="7030A0"/>
                </a:solidFill>
                <a:effectLst>
                  <a:outerShdw blurRad="38100" dist="38100" dir="2700000" algn="tl">
                    <a:srgbClr val="000000"/>
                  </a:outerShdw>
                </a:effectLst>
                <a:latin typeface="Calibri" pitchFamily="34" charset="0"/>
              </a:rPr>
              <a:t>Websterite?</a:t>
            </a:r>
          </a:p>
        </p:txBody>
      </p:sp>
      <p:sp>
        <p:nvSpPr>
          <p:cNvPr id="35" name="Text Box 30"/>
          <p:cNvSpPr txBox="1">
            <a:spLocks noChangeArrowheads="1"/>
          </p:cNvSpPr>
          <p:nvPr/>
        </p:nvSpPr>
        <p:spPr bwMode="auto">
          <a:xfrm>
            <a:off x="2289369" y="4496665"/>
            <a:ext cx="1571746"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~Ol-free</a:t>
            </a:r>
          </a:p>
        </p:txBody>
      </p:sp>
      <p:sp>
        <p:nvSpPr>
          <p:cNvPr id="36" name="Text Box 30"/>
          <p:cNvSpPr txBox="1">
            <a:spLocks noChangeArrowheads="1"/>
          </p:cNvSpPr>
          <p:nvPr/>
        </p:nvSpPr>
        <p:spPr bwMode="auto">
          <a:xfrm>
            <a:off x="148940" y="5086973"/>
            <a:ext cx="2108123" cy="523220"/>
          </a:xfrm>
          <a:prstGeom prst="rect">
            <a:avLst/>
          </a:prstGeom>
          <a:noFill/>
          <a:ln w="9525" algn="ctr">
            <a:noFill/>
            <a:miter lim="800000"/>
            <a:headEnd/>
            <a:tailEnd/>
          </a:ln>
          <a:effectLst/>
        </p:spPr>
        <p:txBody>
          <a:bodyPr wrap="square">
            <a:spAutoFit/>
          </a:bodyPr>
          <a:lstStyle/>
          <a:p>
            <a:pPr>
              <a:defRPr/>
            </a:pPr>
            <a:r>
              <a:rPr lang="en-GB" sz="2800" dirty="0">
                <a:solidFill>
                  <a:srgbClr val="FF6600"/>
                </a:solidFill>
                <a:effectLst>
                  <a:outerShdw blurRad="38100" dist="38100" dir="2700000" algn="tl">
                    <a:srgbClr val="000000"/>
                  </a:outerShdw>
                </a:effectLst>
                <a:latin typeface="Calibri" pitchFamily="34" charset="0"/>
              </a:rPr>
              <a:t>Lherzolite?</a:t>
            </a:r>
          </a:p>
        </p:txBody>
      </p:sp>
      <p:sp>
        <p:nvSpPr>
          <p:cNvPr id="37" name="Text Box 30"/>
          <p:cNvSpPr txBox="1">
            <a:spLocks noChangeArrowheads="1"/>
          </p:cNvSpPr>
          <p:nvPr/>
        </p:nvSpPr>
        <p:spPr bwMode="auto">
          <a:xfrm>
            <a:off x="2287319" y="5086973"/>
            <a:ext cx="1903681"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Ol-Cpx-Opx</a:t>
            </a:r>
          </a:p>
        </p:txBody>
      </p:sp>
      <p:sp>
        <p:nvSpPr>
          <p:cNvPr id="3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2675"/>
                                        </p:tgtEl>
                                        <p:attrNameLst>
                                          <p:attrName>style.visibility</p:attrName>
                                        </p:attrNameLst>
                                      </p:cBhvr>
                                      <p:to>
                                        <p:strVal val="visible"/>
                                      </p:to>
                                    </p:set>
                                    <p:animEffect transition="in" filter="fade">
                                      <p:cBhvr>
                                        <p:cTn id="7" dur="500"/>
                                        <p:tgtEl>
                                          <p:spTgt spid="23326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32696"/>
                                        </p:tgtEl>
                                        <p:attrNameLst>
                                          <p:attrName>style.visibility</p:attrName>
                                        </p:attrNameLst>
                                      </p:cBhvr>
                                      <p:to>
                                        <p:strVal val="visible"/>
                                      </p:to>
                                    </p:set>
                                    <p:animEffect transition="in" filter="wipe(up)">
                                      <p:cBhvr>
                                        <p:cTn id="12" dur="1000"/>
                                        <p:tgtEl>
                                          <p:spTgt spid="2332696"/>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332697"/>
                                        </p:tgtEl>
                                        <p:attrNameLst>
                                          <p:attrName>style.visibility</p:attrName>
                                        </p:attrNameLst>
                                      </p:cBhvr>
                                      <p:to>
                                        <p:strVal val="visible"/>
                                      </p:to>
                                    </p:set>
                                    <p:animEffect transition="in" filter="wipe(up)">
                                      <p:cBhvr>
                                        <p:cTn id="16" dur="1000"/>
                                        <p:tgtEl>
                                          <p:spTgt spid="233269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32694"/>
                                        </p:tgtEl>
                                        <p:attrNameLst>
                                          <p:attrName>style.visibility</p:attrName>
                                        </p:attrNameLst>
                                      </p:cBhvr>
                                      <p:to>
                                        <p:strVal val="visible"/>
                                      </p:to>
                                    </p:set>
                                    <p:animEffect transition="in" filter="fade">
                                      <p:cBhvr>
                                        <p:cTn id="21" dur="500"/>
                                        <p:tgtEl>
                                          <p:spTgt spid="233269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332698"/>
                                        </p:tgtEl>
                                        <p:attrNameLst>
                                          <p:attrName>style.visibility</p:attrName>
                                        </p:attrNameLst>
                                      </p:cBhvr>
                                      <p:to>
                                        <p:strVal val="visible"/>
                                      </p:to>
                                    </p:set>
                                    <p:animEffect transition="in" filter="wipe(up)">
                                      <p:cBhvr>
                                        <p:cTn id="26" dur="1000"/>
                                        <p:tgtEl>
                                          <p:spTgt spid="2332698"/>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2332699"/>
                                        </p:tgtEl>
                                        <p:attrNameLst>
                                          <p:attrName>style.visibility</p:attrName>
                                        </p:attrNameLst>
                                      </p:cBhvr>
                                      <p:to>
                                        <p:strVal val="visible"/>
                                      </p:to>
                                    </p:set>
                                    <p:animEffect transition="in" filter="wipe(up)">
                                      <p:cBhvr>
                                        <p:cTn id="30" dur="1000"/>
                                        <p:tgtEl>
                                          <p:spTgt spid="233269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32695"/>
                                        </p:tgtEl>
                                        <p:attrNameLst>
                                          <p:attrName>style.visibility</p:attrName>
                                        </p:attrNameLst>
                                      </p:cBhvr>
                                      <p:to>
                                        <p:strVal val="visible"/>
                                      </p:to>
                                    </p:set>
                                    <p:animEffect transition="in" filter="fade">
                                      <p:cBhvr>
                                        <p:cTn id="35" dur="500"/>
                                        <p:tgtEl>
                                          <p:spTgt spid="233269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332700"/>
                                        </p:tgtEl>
                                        <p:attrNameLst>
                                          <p:attrName>style.visibility</p:attrName>
                                        </p:attrNameLst>
                                      </p:cBhvr>
                                      <p:to>
                                        <p:strVal val="visible"/>
                                      </p:to>
                                    </p:set>
                                    <p:animEffect transition="in" filter="wipe(up)">
                                      <p:cBhvr>
                                        <p:cTn id="40" dur="1000"/>
                                        <p:tgtEl>
                                          <p:spTgt spid="2332700"/>
                                        </p:tgtEl>
                                      </p:cBhvr>
                                    </p:animEffect>
                                  </p:childTnLst>
                                </p:cTn>
                              </p:par>
                            </p:childTnLst>
                          </p:cTn>
                        </p:par>
                        <p:par>
                          <p:cTn id="41" fill="hold">
                            <p:stCondLst>
                              <p:cond delay="1000"/>
                            </p:stCondLst>
                            <p:childTnLst>
                              <p:par>
                                <p:cTn id="42" presetID="22" presetClass="entr" presetSubtype="1" fill="hold" grpId="0" nodeType="afterEffect">
                                  <p:stCondLst>
                                    <p:cond delay="0"/>
                                  </p:stCondLst>
                                  <p:childTnLst>
                                    <p:set>
                                      <p:cBhvr>
                                        <p:cTn id="43" dur="1" fill="hold">
                                          <p:stCondLst>
                                            <p:cond delay="0"/>
                                          </p:stCondLst>
                                        </p:cTn>
                                        <p:tgtEl>
                                          <p:spTgt spid="2332701"/>
                                        </p:tgtEl>
                                        <p:attrNameLst>
                                          <p:attrName>style.visibility</p:attrName>
                                        </p:attrNameLst>
                                      </p:cBhvr>
                                      <p:to>
                                        <p:strVal val="visible"/>
                                      </p:to>
                                    </p:set>
                                    <p:animEffect transition="in" filter="wipe(up)">
                                      <p:cBhvr>
                                        <p:cTn id="44" dur="1000"/>
                                        <p:tgtEl>
                                          <p:spTgt spid="233270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2675" grpId="0"/>
      <p:bldP spid="2332694" grpId="0"/>
      <p:bldP spid="2332695" grpId="0"/>
      <p:bldP spid="2332696" grpId="0" animBg="1"/>
      <p:bldP spid="2332697" grpId="0" animBg="1"/>
      <p:bldP spid="2332698" grpId="0" animBg="1"/>
      <p:bldP spid="2332699" grpId="0" animBg="1"/>
      <p:bldP spid="2332700" grpId="0" animBg="1"/>
      <p:bldP spid="2332701" grpId="0" animBg="1"/>
      <p:bldP spid="32" grpId="0"/>
      <p:bldP spid="33" grpId="0"/>
      <p:bldP spid="34" grpId="0"/>
      <p:bldP spid="35" grpId="0"/>
      <p:bldP spid="36" grpId="0"/>
      <p:bldP spid="3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0" name="Text Box 2"/>
          <p:cNvSpPr txBox="1">
            <a:spLocks noChangeArrowheads="1"/>
          </p:cNvSpPr>
          <p:nvPr/>
        </p:nvSpPr>
        <p:spPr bwMode="auto">
          <a:xfrm>
            <a:off x="0" y="57150"/>
            <a:ext cx="4370388" cy="181588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Along the solidus and slightly above, these reactions produce dolomitic melts.</a:t>
            </a:r>
          </a:p>
        </p:txBody>
      </p:sp>
      <p:grpSp>
        <p:nvGrpSpPr>
          <p:cNvPr id="2" name="Group 3"/>
          <p:cNvGrpSpPr>
            <a:grpSpLocks/>
          </p:cNvGrpSpPr>
          <p:nvPr/>
        </p:nvGrpSpPr>
        <p:grpSpPr bwMode="auto">
          <a:xfrm>
            <a:off x="4341813" y="28575"/>
            <a:ext cx="4768850" cy="6783388"/>
            <a:chOff x="2511" y="-182"/>
            <a:chExt cx="3004" cy="4273"/>
          </a:xfrm>
        </p:grpSpPr>
        <p:sp>
          <p:nvSpPr>
            <p:cNvPr id="104473"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4474"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4475"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4476" name="Rectangle 7"/>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4477"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4453"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4454"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4455" name="Line 12"/>
          <p:cNvSpPr>
            <a:spLocks noChangeShapeType="1"/>
          </p:cNvSpPr>
          <p:nvPr/>
        </p:nvSpPr>
        <p:spPr bwMode="auto">
          <a:xfrm>
            <a:off x="6884988" y="4706938"/>
            <a:ext cx="147637" cy="306387"/>
          </a:xfrm>
          <a:prstGeom prst="line">
            <a:avLst/>
          </a:prstGeom>
          <a:noFill/>
          <a:ln w="38100">
            <a:solidFill>
              <a:srgbClr val="FF9900"/>
            </a:solidFill>
            <a:round/>
            <a:headEnd/>
            <a:tailEnd/>
          </a:ln>
        </p:spPr>
        <p:txBody>
          <a:bodyPr anchor="ctr"/>
          <a:lstStyle/>
          <a:p>
            <a:endParaRPr lang="en-GB">
              <a:latin typeface="Calibri" pitchFamily="34" charset="0"/>
            </a:endParaRPr>
          </a:p>
        </p:txBody>
      </p:sp>
      <p:sp>
        <p:nvSpPr>
          <p:cNvPr id="104456" name="Line 13"/>
          <p:cNvSpPr>
            <a:spLocks noChangeShapeType="1"/>
          </p:cNvSpPr>
          <p:nvPr/>
        </p:nvSpPr>
        <p:spPr bwMode="auto">
          <a:xfrm>
            <a:off x="7424738" y="5881688"/>
            <a:ext cx="280987" cy="600075"/>
          </a:xfrm>
          <a:prstGeom prst="line">
            <a:avLst/>
          </a:prstGeom>
          <a:noFill/>
          <a:ln w="38100">
            <a:solidFill>
              <a:srgbClr val="FF9900"/>
            </a:solidFill>
            <a:round/>
            <a:headEnd/>
            <a:tailEnd/>
          </a:ln>
        </p:spPr>
        <p:txBody>
          <a:bodyPr anchor="ctr"/>
          <a:lstStyle/>
          <a:p>
            <a:endParaRPr lang="en-GB">
              <a:latin typeface="Calibri" pitchFamily="34" charset="0"/>
            </a:endParaRPr>
          </a:p>
        </p:txBody>
      </p:sp>
      <p:sp>
        <p:nvSpPr>
          <p:cNvPr id="104457" name="Line 14"/>
          <p:cNvSpPr>
            <a:spLocks noChangeShapeType="1"/>
          </p:cNvSpPr>
          <p:nvPr/>
        </p:nvSpPr>
        <p:spPr bwMode="auto">
          <a:xfrm>
            <a:off x="6867525" y="4729163"/>
            <a:ext cx="171450" cy="528637"/>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4458" name="Line 15"/>
          <p:cNvSpPr>
            <a:spLocks noChangeShapeType="1"/>
          </p:cNvSpPr>
          <p:nvPr/>
        </p:nvSpPr>
        <p:spPr bwMode="auto">
          <a:xfrm>
            <a:off x="7348538" y="6272213"/>
            <a:ext cx="61912" cy="219075"/>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4459"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4460"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4461"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4462"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4463"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4464"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2326550" name="Text Box 22"/>
          <p:cNvSpPr txBox="1">
            <a:spLocks noChangeArrowheads="1"/>
          </p:cNvSpPr>
          <p:nvPr/>
        </p:nvSpPr>
        <p:spPr bwMode="auto">
          <a:xfrm>
            <a:off x="0" y="2306638"/>
            <a:ext cx="4370388" cy="1384995"/>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Such melts are highly mobile and able to ascend rapidly from their source regions.</a:t>
            </a:r>
          </a:p>
        </p:txBody>
      </p:sp>
      <p:sp>
        <p:nvSpPr>
          <p:cNvPr id="2326551" name="AutoShape 23"/>
          <p:cNvSpPr>
            <a:spLocks noChangeArrowheads="1"/>
          </p:cNvSpPr>
          <p:nvPr/>
        </p:nvSpPr>
        <p:spPr bwMode="auto">
          <a:xfrm>
            <a:off x="7032625" y="4783138"/>
            <a:ext cx="620713" cy="323850"/>
          </a:xfrm>
          <a:prstGeom prst="rightArrow">
            <a:avLst>
              <a:gd name="adj1" fmla="val 50000"/>
              <a:gd name="adj2" fmla="val 47917"/>
            </a:avLst>
          </a:prstGeom>
          <a:solidFill>
            <a:srgbClr val="FF990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2326552" name="AutoShape 24"/>
          <p:cNvSpPr>
            <a:spLocks noChangeArrowheads="1"/>
          </p:cNvSpPr>
          <p:nvPr/>
        </p:nvSpPr>
        <p:spPr bwMode="auto">
          <a:xfrm>
            <a:off x="7061200" y="5176838"/>
            <a:ext cx="661988" cy="323850"/>
          </a:xfrm>
          <a:prstGeom prst="rightArrow">
            <a:avLst>
              <a:gd name="adj1" fmla="val 50000"/>
              <a:gd name="adj2" fmla="val 51103"/>
            </a:avLst>
          </a:prstGeom>
          <a:solidFill>
            <a:srgbClr val="7030A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2326553" name="AutoShape 25"/>
          <p:cNvSpPr>
            <a:spLocks noChangeArrowheads="1"/>
          </p:cNvSpPr>
          <p:nvPr/>
        </p:nvSpPr>
        <p:spPr bwMode="auto">
          <a:xfrm>
            <a:off x="6821488" y="5880100"/>
            <a:ext cx="998537" cy="323850"/>
          </a:xfrm>
          <a:prstGeom prst="rightArrow">
            <a:avLst>
              <a:gd name="adj1" fmla="val 50000"/>
              <a:gd name="adj2" fmla="val 77083"/>
            </a:avLst>
          </a:prstGeom>
          <a:solidFill>
            <a:srgbClr val="00B0F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grpSp>
        <p:nvGrpSpPr>
          <p:cNvPr id="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104471"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104472"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2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30" name="Rettangolo arrotondato 29"/>
          <p:cNvSpPr/>
          <p:nvPr/>
        </p:nvSpPr>
        <p:spPr bwMode="auto">
          <a:xfrm rot="3477321">
            <a:off x="6033682" y="5262650"/>
            <a:ext cx="343945" cy="25540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26530"/>
                                        </p:tgtEl>
                                        <p:attrNameLst>
                                          <p:attrName>style.visibility</p:attrName>
                                        </p:attrNameLst>
                                      </p:cBhvr>
                                      <p:to>
                                        <p:strVal val="visible"/>
                                      </p:to>
                                    </p:set>
                                    <p:animEffect transition="in" filter="fade">
                                      <p:cBhvr>
                                        <p:cTn id="7" dur="500"/>
                                        <p:tgtEl>
                                          <p:spTgt spid="23265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2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26551"/>
                                        </p:tgtEl>
                                        <p:attrNameLst>
                                          <p:attrName>style.visibility</p:attrName>
                                        </p:attrNameLst>
                                      </p:cBhvr>
                                      <p:to>
                                        <p:strVal val="visible"/>
                                      </p:to>
                                    </p:set>
                                    <p:animEffect transition="in" filter="wipe(left)">
                                      <p:cBhvr>
                                        <p:cTn id="16" dur="1000"/>
                                        <p:tgtEl>
                                          <p:spTgt spid="232655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26552"/>
                                        </p:tgtEl>
                                        <p:attrNameLst>
                                          <p:attrName>style.visibility</p:attrName>
                                        </p:attrNameLst>
                                      </p:cBhvr>
                                      <p:to>
                                        <p:strVal val="visible"/>
                                      </p:to>
                                    </p:set>
                                    <p:animEffect transition="in" filter="wipe(left)">
                                      <p:cBhvr>
                                        <p:cTn id="19" dur="1000"/>
                                        <p:tgtEl>
                                          <p:spTgt spid="232655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26553"/>
                                        </p:tgtEl>
                                        <p:attrNameLst>
                                          <p:attrName>style.visibility</p:attrName>
                                        </p:attrNameLst>
                                      </p:cBhvr>
                                      <p:to>
                                        <p:strVal val="visible"/>
                                      </p:to>
                                    </p:set>
                                    <p:animEffect transition="in" filter="wipe(left)">
                                      <p:cBhvr>
                                        <p:cTn id="22" dur="1000"/>
                                        <p:tgtEl>
                                          <p:spTgt spid="23265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26550"/>
                                        </p:tgtEl>
                                        <p:attrNameLst>
                                          <p:attrName>style.visibility</p:attrName>
                                        </p:attrNameLst>
                                      </p:cBhvr>
                                      <p:to>
                                        <p:strVal val="visible"/>
                                      </p:to>
                                    </p:set>
                                    <p:animEffect transition="in" filter="fade">
                                      <p:cBhvr>
                                        <p:cTn id="27" dur="500"/>
                                        <p:tgtEl>
                                          <p:spTgt spid="23265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6530" grpId="0"/>
      <p:bldP spid="2326550" grpId="0"/>
      <p:bldP spid="2326551" grpId="0" animBg="1"/>
      <p:bldP spid="2326552" grpId="0" animBg="1"/>
      <p:bldP spid="2326553" grpId="0" animBg="1"/>
      <p:bldP spid="30"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Text Box 3"/>
          <p:cNvSpPr txBox="1">
            <a:spLocks noChangeArrowheads="1"/>
          </p:cNvSpPr>
          <p:nvPr/>
        </p:nvSpPr>
        <p:spPr bwMode="auto">
          <a:xfrm>
            <a:off x="97971" y="57150"/>
            <a:ext cx="4272417" cy="1384995"/>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At pressures lower than Q</a:t>
            </a:r>
            <a:r>
              <a:rPr lang="en-GB" sz="2800" dirty="0">
                <a:solidFill>
                  <a:schemeClr val="bg1"/>
                </a:solidFill>
                <a:effectLst>
                  <a:outerShdw blurRad="38100" dist="38100" dir="2700000" algn="tl">
                    <a:srgbClr val="000000"/>
                  </a:outerShdw>
                </a:effectLst>
                <a:latin typeface="Calibri" pitchFamily="34" charset="0"/>
              </a:rPr>
              <a:t>, two additional solidus reactions for:</a:t>
            </a:r>
          </a:p>
        </p:txBody>
      </p:sp>
      <p:grpSp>
        <p:nvGrpSpPr>
          <p:cNvPr id="2" name="Group 4"/>
          <p:cNvGrpSpPr>
            <a:grpSpLocks/>
          </p:cNvGrpSpPr>
          <p:nvPr/>
        </p:nvGrpSpPr>
        <p:grpSpPr bwMode="auto">
          <a:xfrm>
            <a:off x="4341813" y="28575"/>
            <a:ext cx="4768850" cy="6783388"/>
            <a:chOff x="2511" y="-182"/>
            <a:chExt cx="3004" cy="4273"/>
          </a:xfrm>
        </p:grpSpPr>
        <p:sp>
          <p:nvSpPr>
            <p:cNvPr id="105506" name="Rectangle 5"/>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5507" name="Picture 6"/>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5508" name="Rectangle 7"/>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5509" name="Rectangle 8"/>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5510" name="Rectangle 9"/>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5477"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5478"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5479"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0"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1"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2"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5483"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4"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5"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6"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5487"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5488"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5489" name="Line 22"/>
          <p:cNvSpPr>
            <a:spLocks noChangeShapeType="1"/>
          </p:cNvSpPr>
          <p:nvPr/>
        </p:nvSpPr>
        <p:spPr bwMode="auto">
          <a:xfrm>
            <a:off x="6884988" y="4706938"/>
            <a:ext cx="147637" cy="306387"/>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5490" name="Line 23"/>
          <p:cNvSpPr>
            <a:spLocks noChangeShapeType="1"/>
          </p:cNvSpPr>
          <p:nvPr/>
        </p:nvSpPr>
        <p:spPr bwMode="auto">
          <a:xfrm>
            <a:off x="7424738" y="5881688"/>
            <a:ext cx="280987" cy="600075"/>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5491" name="Line 24"/>
          <p:cNvSpPr>
            <a:spLocks noChangeShapeType="1"/>
          </p:cNvSpPr>
          <p:nvPr/>
        </p:nvSpPr>
        <p:spPr bwMode="auto">
          <a:xfrm>
            <a:off x="6867525" y="4729163"/>
            <a:ext cx="171450" cy="528637"/>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5492" name="Line 25"/>
          <p:cNvSpPr>
            <a:spLocks noChangeShapeType="1"/>
          </p:cNvSpPr>
          <p:nvPr/>
        </p:nvSpPr>
        <p:spPr bwMode="auto">
          <a:xfrm>
            <a:off x="7348538" y="6272213"/>
            <a:ext cx="61912" cy="219075"/>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5493" name="Freeform 2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5494" name="Freeform 2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5495" name="AutoShape 29"/>
          <p:cNvSpPr>
            <a:spLocks noChangeArrowheads="1"/>
          </p:cNvSpPr>
          <p:nvPr/>
        </p:nvSpPr>
        <p:spPr bwMode="auto">
          <a:xfrm>
            <a:off x="7032625" y="4783138"/>
            <a:ext cx="620713" cy="323850"/>
          </a:xfrm>
          <a:prstGeom prst="rightArrow">
            <a:avLst>
              <a:gd name="adj1" fmla="val 50000"/>
              <a:gd name="adj2" fmla="val 47917"/>
            </a:avLst>
          </a:prstGeom>
          <a:solidFill>
            <a:srgbClr val="FF990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5496" name="AutoShape 30"/>
          <p:cNvSpPr>
            <a:spLocks noChangeArrowheads="1"/>
          </p:cNvSpPr>
          <p:nvPr/>
        </p:nvSpPr>
        <p:spPr bwMode="auto">
          <a:xfrm>
            <a:off x="7061200" y="5176838"/>
            <a:ext cx="661988" cy="323850"/>
          </a:xfrm>
          <a:prstGeom prst="rightArrow">
            <a:avLst>
              <a:gd name="adj1" fmla="val 50000"/>
              <a:gd name="adj2" fmla="val 51103"/>
            </a:avLst>
          </a:prstGeom>
          <a:solidFill>
            <a:srgbClr val="7030A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5497" name="AutoShape 31"/>
          <p:cNvSpPr>
            <a:spLocks noChangeArrowheads="1"/>
          </p:cNvSpPr>
          <p:nvPr/>
        </p:nvSpPr>
        <p:spPr bwMode="auto">
          <a:xfrm>
            <a:off x="6821488" y="5880100"/>
            <a:ext cx="998537" cy="323850"/>
          </a:xfrm>
          <a:prstGeom prst="rightArrow">
            <a:avLst>
              <a:gd name="adj1" fmla="val 50000"/>
              <a:gd name="adj2" fmla="val 77083"/>
            </a:avLst>
          </a:prstGeom>
          <a:solidFill>
            <a:srgbClr val="00B0F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2334755" name="Text Box 35"/>
          <p:cNvSpPr txBox="1">
            <a:spLocks noChangeArrowheads="1"/>
          </p:cNvSpPr>
          <p:nvPr/>
        </p:nvSpPr>
        <p:spPr bwMode="auto">
          <a:xfrm>
            <a:off x="97971" y="2515966"/>
            <a:ext cx="4272417" cy="2677656"/>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Just above Q</a:t>
            </a:r>
            <a:r>
              <a:rPr lang="en-GB" sz="2800" dirty="0">
                <a:solidFill>
                  <a:schemeClr val="bg1"/>
                </a:solidFill>
                <a:effectLst>
                  <a:outerShdw blurRad="38100" dist="38100" dir="2700000" algn="tl">
                    <a:srgbClr val="000000"/>
                  </a:outerShdw>
                </a:effectLst>
                <a:latin typeface="Calibri" pitchFamily="34" charset="0"/>
              </a:rPr>
              <a:t>, the lherzolite-CO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solidus curve corresponding to reaction (1) bends sharply through a large temperature</a:t>
            </a:r>
          </a:p>
          <a:p>
            <a:pPr>
              <a:defRPr/>
            </a:pPr>
            <a:r>
              <a:rPr lang="en-GB" sz="2800" dirty="0">
                <a:solidFill>
                  <a:schemeClr val="bg1"/>
                </a:solidFill>
                <a:effectLst>
                  <a:outerShdw blurRad="38100" dist="38100" dir="2700000" algn="tl">
                    <a:srgbClr val="000000"/>
                  </a:outerShdw>
                </a:effectLst>
                <a:latin typeface="Calibri" pitchFamily="34" charset="0"/>
              </a:rPr>
              <a:t>interval.</a:t>
            </a:r>
          </a:p>
        </p:txBody>
      </p:sp>
      <p:sp>
        <p:nvSpPr>
          <p:cNvPr id="2334756" name="Freeform 36"/>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2334757" name="Freeform 3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5502" name="Oval 28"/>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40"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41"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42"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38" name="Text Box 3"/>
          <p:cNvSpPr txBox="1">
            <a:spLocks noChangeArrowheads="1"/>
          </p:cNvSpPr>
          <p:nvPr/>
        </p:nvSpPr>
        <p:spPr bwMode="auto">
          <a:xfrm>
            <a:off x="97971" y="1416734"/>
            <a:ext cx="4272417"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Lherzolite-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(1)</a:t>
            </a:r>
          </a:p>
        </p:txBody>
      </p:sp>
      <p:sp>
        <p:nvSpPr>
          <p:cNvPr id="43" name="Text Box 3"/>
          <p:cNvSpPr txBox="1">
            <a:spLocks noChangeArrowheads="1"/>
          </p:cNvSpPr>
          <p:nvPr/>
        </p:nvSpPr>
        <p:spPr bwMode="auto">
          <a:xfrm>
            <a:off x="97971" y="1906343"/>
            <a:ext cx="4272417"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Carbonate-</a:t>
            </a:r>
            <a:r>
              <a:rPr lang="en-GB" sz="2800" dirty="0" err="1">
                <a:solidFill>
                  <a:schemeClr val="bg1"/>
                </a:solidFill>
                <a:effectLst>
                  <a:outerShdw blurRad="38100" dist="38100" dir="2700000" algn="tl">
                    <a:srgbClr val="000000"/>
                  </a:outerShdw>
                </a:effectLst>
                <a:latin typeface="Calibri" pitchFamily="34" charset="0"/>
              </a:rPr>
              <a:t>wehrlite</a:t>
            </a:r>
            <a:r>
              <a:rPr lang="en-GB" sz="2800" dirty="0">
                <a:solidFill>
                  <a:schemeClr val="bg1"/>
                </a:solidFill>
                <a:effectLst>
                  <a:outerShdw blurRad="38100" dist="38100" dir="2700000" algn="tl">
                    <a:srgbClr val="000000"/>
                  </a:outerShdw>
                </a:effectLst>
                <a:latin typeface="Calibri" pitchFamily="34" charset="0"/>
              </a:rPr>
              <a:t> (2)</a:t>
            </a:r>
          </a:p>
        </p:txBody>
      </p:sp>
      <p:sp>
        <p:nvSpPr>
          <p:cNvPr id="44"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45" name="Text Box 35"/>
          <p:cNvSpPr txBox="1">
            <a:spLocks noChangeArrowheads="1"/>
          </p:cNvSpPr>
          <p:nvPr/>
        </p:nvSpPr>
        <p:spPr bwMode="auto">
          <a:xfrm>
            <a:off x="1" y="5312797"/>
            <a:ext cx="4370388" cy="1046440"/>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This is called</a:t>
            </a:r>
          </a:p>
          <a:p>
            <a:pPr algn="ctr">
              <a:defRPr/>
            </a:pPr>
            <a:r>
              <a:rPr lang="en-GB" sz="3400" dirty="0">
                <a:solidFill>
                  <a:srgbClr val="FFFF00"/>
                </a:solidFill>
                <a:effectLst>
                  <a:outerShdw blurRad="38100" dist="38100" dir="2700000" algn="tl">
                    <a:srgbClr val="000000"/>
                  </a:outerShdw>
                </a:effectLst>
                <a:latin typeface="Calibri" pitchFamily="34" charset="0"/>
              </a:rPr>
              <a:t>“The carbonate ledge”</a:t>
            </a:r>
          </a:p>
        </p:txBody>
      </p:sp>
      <p:sp>
        <p:nvSpPr>
          <p:cNvPr id="46"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4723"/>
                                        </p:tgtEl>
                                        <p:attrNameLst>
                                          <p:attrName>style.visibility</p:attrName>
                                        </p:attrNameLst>
                                      </p:cBhvr>
                                      <p:to>
                                        <p:strVal val="visible"/>
                                      </p:to>
                                    </p:set>
                                    <p:animEffect transition="in" filter="fade">
                                      <p:cBhvr>
                                        <p:cTn id="7" dur="500"/>
                                        <p:tgtEl>
                                          <p:spTgt spid="23347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34756"/>
                                        </p:tgtEl>
                                        <p:attrNameLst>
                                          <p:attrName>style.visibility</p:attrName>
                                        </p:attrNameLst>
                                      </p:cBhvr>
                                      <p:to>
                                        <p:strVal val="visible"/>
                                      </p:to>
                                    </p:set>
                                    <p:animEffect transition="in" filter="wipe(down)">
                                      <p:cBhvr>
                                        <p:cTn id="17" dur="1000"/>
                                        <p:tgtEl>
                                          <p:spTgt spid="23347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34757"/>
                                        </p:tgtEl>
                                        <p:attrNameLst>
                                          <p:attrName>style.visibility</p:attrName>
                                        </p:attrNameLst>
                                      </p:cBhvr>
                                      <p:to>
                                        <p:strVal val="visible"/>
                                      </p:to>
                                    </p:set>
                                    <p:animEffect transition="in" filter="wipe(down)">
                                      <p:cBhvr>
                                        <p:cTn id="27" dur="1000"/>
                                        <p:tgtEl>
                                          <p:spTgt spid="23347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34755"/>
                                        </p:tgtEl>
                                        <p:attrNameLst>
                                          <p:attrName>style.visibility</p:attrName>
                                        </p:attrNameLst>
                                      </p:cBhvr>
                                      <p:to>
                                        <p:strVal val="visible"/>
                                      </p:to>
                                    </p:set>
                                    <p:animEffect transition="in" filter="fade">
                                      <p:cBhvr>
                                        <p:cTn id="32" dur="500"/>
                                        <p:tgtEl>
                                          <p:spTgt spid="23347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23" grpId="0"/>
      <p:bldP spid="2334755" grpId="0"/>
      <p:bldP spid="2334756" grpId="0" animBg="1"/>
      <p:bldP spid="2334757" grpId="0" animBg="1"/>
      <p:bldP spid="38" grpId="0"/>
      <p:bldP spid="43" grpId="0"/>
      <p:bldP spid="44" grpId="0" animBg="1"/>
      <p:bldP spid="45"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88900" y="57150"/>
            <a:ext cx="4281488"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This reaction hinders the ascent of primitive carbonatitic melts (Mg-rich) to the surface.</a:t>
            </a:r>
          </a:p>
        </p:txBody>
      </p:sp>
      <p:grpSp>
        <p:nvGrpSpPr>
          <p:cNvPr id="2" name="Group 3"/>
          <p:cNvGrpSpPr>
            <a:grpSpLocks/>
          </p:cNvGrpSpPr>
          <p:nvPr/>
        </p:nvGrpSpPr>
        <p:grpSpPr bwMode="auto">
          <a:xfrm>
            <a:off x="4341813" y="28575"/>
            <a:ext cx="4768850" cy="6783388"/>
            <a:chOff x="2511" y="-182"/>
            <a:chExt cx="3004" cy="4273"/>
          </a:xfrm>
        </p:grpSpPr>
        <p:sp>
          <p:nvSpPr>
            <p:cNvPr id="108603"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8604"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8605"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6" name="Rectangle 7"/>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7"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8549"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0"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1"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2"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3"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4"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5"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6"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7"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8"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9"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60"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8561"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2"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3"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4"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5"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6"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7"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8"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9"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0"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1"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2"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3"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4"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5"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6"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7"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8"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9" name="Line 60"/>
          <p:cNvSpPr>
            <a:spLocks noChangeShapeType="1"/>
          </p:cNvSpPr>
          <p:nvPr/>
        </p:nvSpPr>
        <p:spPr bwMode="auto">
          <a:xfrm>
            <a:off x="6886575" y="4708525"/>
            <a:ext cx="147638" cy="306388"/>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8580" name="Line 61"/>
          <p:cNvSpPr>
            <a:spLocks noChangeShapeType="1"/>
          </p:cNvSpPr>
          <p:nvPr/>
        </p:nvSpPr>
        <p:spPr bwMode="auto">
          <a:xfrm>
            <a:off x="7426325" y="5883275"/>
            <a:ext cx="280988" cy="600075"/>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8581" name="Line 62"/>
          <p:cNvSpPr>
            <a:spLocks noChangeShapeType="1"/>
          </p:cNvSpPr>
          <p:nvPr/>
        </p:nvSpPr>
        <p:spPr bwMode="auto">
          <a:xfrm>
            <a:off x="6869113" y="4730750"/>
            <a:ext cx="171450" cy="528638"/>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8582" name="Line 63"/>
          <p:cNvSpPr>
            <a:spLocks noChangeShapeType="1"/>
          </p:cNvSpPr>
          <p:nvPr/>
        </p:nvSpPr>
        <p:spPr bwMode="auto">
          <a:xfrm>
            <a:off x="7350125" y="6273800"/>
            <a:ext cx="61913" cy="219075"/>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8583"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8584"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8585"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FF990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6"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7030A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7"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B0F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8" name="Freeform 72"/>
          <p:cNvSpPr>
            <a:spLocks/>
          </p:cNvSpPr>
          <p:nvPr/>
        </p:nvSpPr>
        <p:spPr bwMode="auto">
          <a:xfrm>
            <a:off x="6880225" y="2760663"/>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89"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90"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57" name="Text Box 2"/>
          <p:cNvSpPr txBox="1">
            <a:spLocks noChangeArrowheads="1"/>
          </p:cNvSpPr>
          <p:nvPr/>
        </p:nvSpPr>
        <p:spPr bwMode="auto">
          <a:xfrm>
            <a:off x="88900" y="1266825"/>
            <a:ext cx="4281488" cy="1569660"/>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Until </a:t>
            </a:r>
            <a:r>
              <a:rPr lang="en-GB" sz="2400" dirty="0" err="1">
                <a:solidFill>
                  <a:schemeClr val="bg1"/>
                </a:solidFill>
                <a:effectLst>
                  <a:outerShdw blurRad="38100" dist="38100" dir="2700000" algn="tl">
                    <a:srgbClr val="000000"/>
                  </a:outerShdw>
                </a:effectLst>
                <a:latin typeface="Calibri" pitchFamily="34" charset="0"/>
              </a:rPr>
              <a:t>Opx</a:t>
            </a:r>
            <a:r>
              <a:rPr lang="en-GB" sz="2400" dirty="0">
                <a:solidFill>
                  <a:schemeClr val="bg1"/>
                </a:solidFill>
                <a:effectLst>
                  <a:outerShdw blurRad="38100" dist="38100" dir="2700000" algn="tl">
                    <a:srgbClr val="000000"/>
                  </a:outerShdw>
                </a:effectLst>
                <a:latin typeface="Calibri" pitchFamily="34" charset="0"/>
              </a:rPr>
              <a:t> is present in the source (harzburgite to lherzolite), carbonatitic melts can hardly reach the surface.</a:t>
            </a:r>
          </a:p>
        </p:txBody>
      </p:sp>
      <p:sp>
        <p:nvSpPr>
          <p:cNvPr id="59" name="Text Box 2"/>
          <p:cNvSpPr txBox="1">
            <a:spLocks noChangeArrowheads="1"/>
          </p:cNvSpPr>
          <p:nvPr/>
        </p:nvSpPr>
        <p:spPr bwMode="auto">
          <a:xfrm>
            <a:off x="88900" y="2822575"/>
            <a:ext cx="4281488"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What may happen if there is no sufficient opx to react with carbonatitic melts?</a:t>
            </a:r>
          </a:p>
        </p:txBody>
      </p:sp>
      <p:sp>
        <p:nvSpPr>
          <p:cNvPr id="60" name="Figura a mano libera 59"/>
          <p:cNvSpPr>
            <a:spLocks noChangeArrowheads="1"/>
          </p:cNvSpPr>
          <p:nvPr/>
        </p:nvSpPr>
        <p:spPr bwMode="auto">
          <a:xfrm>
            <a:off x="6683375" y="1905000"/>
            <a:ext cx="1393825" cy="2917825"/>
          </a:xfrm>
          <a:custGeom>
            <a:avLst/>
            <a:gdLst>
              <a:gd name="T0" fmla="*/ 0 w 1394460"/>
              <a:gd name="T1" fmla="*/ 45720 h 2918460"/>
              <a:gd name="T2" fmla="*/ 83820 w 1394460"/>
              <a:gd name="T3" fmla="*/ 487680 h 2918460"/>
              <a:gd name="T4" fmla="*/ 304800 w 1394460"/>
              <a:gd name="T5" fmla="*/ 777240 h 2918460"/>
              <a:gd name="T6" fmla="*/ 396240 w 1394460"/>
              <a:gd name="T7" fmla="*/ 1714500 h 2918460"/>
              <a:gd name="T8" fmla="*/ 190500 w 1394460"/>
              <a:gd name="T9" fmla="*/ 2148840 h 2918460"/>
              <a:gd name="T10" fmla="*/ 220980 w 1394460"/>
              <a:gd name="T11" fmla="*/ 2667000 h 2918460"/>
              <a:gd name="T12" fmla="*/ 281940 w 1394460"/>
              <a:gd name="T13" fmla="*/ 2788920 h 2918460"/>
              <a:gd name="T14" fmla="*/ 320040 w 1394460"/>
              <a:gd name="T15" fmla="*/ 2918460 h 2918460"/>
              <a:gd name="T16" fmla="*/ 586740 w 1394460"/>
              <a:gd name="T17" fmla="*/ 2903220 h 2918460"/>
              <a:gd name="T18" fmla="*/ 861060 w 1394460"/>
              <a:gd name="T19" fmla="*/ 2804160 h 2918460"/>
              <a:gd name="T20" fmla="*/ 1127760 w 1394460"/>
              <a:gd name="T21" fmla="*/ 2712720 h 2918460"/>
              <a:gd name="T22" fmla="*/ 1394460 w 1394460"/>
              <a:gd name="T23" fmla="*/ 2385060 h 2918460"/>
              <a:gd name="T24" fmla="*/ 1318260 w 1394460"/>
              <a:gd name="T25" fmla="*/ 1623060 h 2918460"/>
              <a:gd name="T26" fmla="*/ 1074420 w 1394460"/>
              <a:gd name="T27" fmla="*/ 822960 h 2918460"/>
              <a:gd name="T28" fmla="*/ 1051560 w 1394460"/>
              <a:gd name="T29" fmla="*/ 815340 h 2918460"/>
              <a:gd name="T30" fmla="*/ 373380 w 1394460"/>
              <a:gd name="T31" fmla="*/ 106680 h 2918460"/>
              <a:gd name="T32" fmla="*/ 167640 w 1394460"/>
              <a:gd name="T33" fmla="*/ 0 h 2918460"/>
              <a:gd name="T34" fmla="*/ 0 w 1394460"/>
              <a:gd name="T35" fmla="*/ 45720 h 29184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94460"/>
              <a:gd name="T55" fmla="*/ 0 h 2918460"/>
              <a:gd name="T56" fmla="*/ 1394460 w 1394460"/>
              <a:gd name="T57" fmla="*/ 2918460 h 29184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94460" h="2918460">
                <a:moveTo>
                  <a:pt x="0" y="45720"/>
                </a:moveTo>
                <a:lnTo>
                  <a:pt x="83820" y="487680"/>
                </a:lnTo>
                <a:lnTo>
                  <a:pt x="304800" y="777240"/>
                </a:lnTo>
                <a:lnTo>
                  <a:pt x="396240" y="1714500"/>
                </a:lnTo>
                <a:lnTo>
                  <a:pt x="190500" y="2148840"/>
                </a:lnTo>
                <a:lnTo>
                  <a:pt x="220980" y="2667000"/>
                </a:lnTo>
                <a:lnTo>
                  <a:pt x="281940" y="2788920"/>
                </a:lnTo>
                <a:lnTo>
                  <a:pt x="320040" y="2918460"/>
                </a:lnTo>
                <a:lnTo>
                  <a:pt x="586740" y="2903220"/>
                </a:lnTo>
                <a:lnTo>
                  <a:pt x="861060" y="2804160"/>
                </a:lnTo>
                <a:lnTo>
                  <a:pt x="1127760" y="2712720"/>
                </a:lnTo>
                <a:lnTo>
                  <a:pt x="1394460" y="2385060"/>
                </a:lnTo>
                <a:lnTo>
                  <a:pt x="1318260" y="1623060"/>
                </a:lnTo>
                <a:cubicBezTo>
                  <a:pt x="1236980" y="1356360"/>
                  <a:pt x="1161838" y="1087712"/>
                  <a:pt x="1074420" y="822960"/>
                </a:cubicBezTo>
                <a:cubicBezTo>
                  <a:pt x="1071902" y="815333"/>
                  <a:pt x="1051560" y="815340"/>
                  <a:pt x="1051560" y="815340"/>
                </a:cubicBezTo>
                <a:lnTo>
                  <a:pt x="373380" y="106680"/>
                </a:lnTo>
                <a:lnTo>
                  <a:pt x="167640" y="0"/>
                </a:lnTo>
                <a:lnTo>
                  <a:pt x="0" y="45720"/>
                </a:lnTo>
                <a:close/>
              </a:path>
            </a:pathLst>
          </a:custGeom>
          <a:solidFill>
            <a:schemeClr val="bg1"/>
          </a:solidFill>
          <a:ln w="9525" algn="ctr">
            <a:noFill/>
            <a:round/>
            <a:headEnd/>
            <a:tailEnd/>
          </a:ln>
        </p:spPr>
        <p:txBody>
          <a:bodyPr anchor="ctr"/>
          <a:lstStyle/>
          <a:p>
            <a:pPr algn="ctr"/>
            <a:endParaRPr lang="en-GB">
              <a:latin typeface="Calibri" pitchFamily="34" charset="0"/>
            </a:endParaRPr>
          </a:p>
        </p:txBody>
      </p:sp>
      <p:grpSp>
        <p:nvGrpSpPr>
          <p:cNvPr id="4" name="Group 69"/>
          <p:cNvGrpSpPr>
            <a:grpSpLocks/>
          </p:cNvGrpSpPr>
          <p:nvPr/>
        </p:nvGrpSpPr>
        <p:grpSpPr bwMode="auto">
          <a:xfrm rot="-314922">
            <a:off x="7204075" y="2471738"/>
            <a:ext cx="249238" cy="1928812"/>
            <a:chOff x="4770" y="2934"/>
            <a:chExt cx="157" cy="1215"/>
          </a:xfrm>
          <a:effectLst>
            <a:outerShdw blurRad="50800" dist="38100" dir="2700000" algn="tl" rotWithShape="0">
              <a:prstClr val="black">
                <a:alpha val="40000"/>
              </a:prstClr>
            </a:outerShdw>
          </a:effectLst>
        </p:grpSpPr>
        <p:sp>
          <p:nvSpPr>
            <p:cNvPr id="108599" name="Freeform 70"/>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108600" name="Freeform 71"/>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cxnSp>
        <p:nvCxnSpPr>
          <p:cNvPr id="65" name="Connettore 1 64"/>
          <p:cNvCxnSpPr>
            <a:cxnSpLocks noChangeShapeType="1"/>
          </p:cNvCxnSpPr>
          <p:nvPr/>
        </p:nvCxnSpPr>
        <p:spPr bwMode="auto">
          <a:xfrm rot="16200000" flipH="1">
            <a:off x="6064250" y="2246313"/>
            <a:ext cx="709613" cy="147637"/>
          </a:xfrm>
          <a:prstGeom prst="line">
            <a:avLst/>
          </a:prstGeom>
          <a:noFill/>
          <a:ln w="28575" algn="ctr">
            <a:solidFill>
              <a:srgbClr val="FF0000"/>
            </a:solidFill>
            <a:round/>
            <a:headEnd/>
            <a:tailEnd/>
          </a:ln>
        </p:spPr>
      </p:cxnSp>
      <p:grpSp>
        <p:nvGrpSpPr>
          <p:cNvPr id="64"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7"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8"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3"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9"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66" name="Text Box 2"/>
          <p:cNvSpPr txBox="1">
            <a:spLocks noChangeArrowheads="1"/>
          </p:cNvSpPr>
          <p:nvPr/>
        </p:nvSpPr>
        <p:spPr bwMode="auto">
          <a:xfrm>
            <a:off x="88900" y="4022725"/>
            <a:ext cx="4281488"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Are there mantle rocks opx-free?</a:t>
            </a:r>
          </a:p>
        </p:txBody>
      </p:sp>
      <p:sp>
        <p:nvSpPr>
          <p:cNvPr id="70" name="Text Box 2"/>
          <p:cNvSpPr txBox="1">
            <a:spLocks noChangeArrowheads="1"/>
          </p:cNvSpPr>
          <p:nvPr/>
        </p:nvSpPr>
        <p:spPr bwMode="auto">
          <a:xfrm>
            <a:off x="88900" y="4505146"/>
            <a:ext cx="4281488"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Without opx the reaction (1) does not occur.</a:t>
            </a:r>
          </a:p>
        </p:txBody>
      </p:sp>
      <p:sp>
        <p:nvSpPr>
          <p:cNvPr id="71" name="Text Box 2"/>
          <p:cNvSpPr txBox="1">
            <a:spLocks noChangeArrowheads="1"/>
          </p:cNvSpPr>
          <p:nvPr/>
        </p:nvSpPr>
        <p:spPr bwMode="auto">
          <a:xfrm>
            <a:off x="88900" y="5295721"/>
            <a:ext cx="4281488"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Channels of </a:t>
            </a:r>
            <a:r>
              <a:rPr lang="en-GB" sz="2400" dirty="0">
                <a:solidFill>
                  <a:srgbClr val="FFFF00"/>
                </a:solidFill>
                <a:effectLst>
                  <a:outerShdw blurRad="38100" dist="38100" dir="2700000" algn="tl">
                    <a:srgbClr val="000000"/>
                  </a:outerShdw>
                </a:effectLst>
                <a:latin typeface="Calibri" pitchFamily="34" charset="0"/>
              </a:rPr>
              <a:t>wehrlite</a:t>
            </a:r>
            <a:r>
              <a:rPr lang="en-GB" sz="2400" dirty="0">
                <a:solidFill>
                  <a:schemeClr val="bg1"/>
                </a:solidFill>
                <a:effectLst>
                  <a:outerShdw blurRad="38100" dist="38100" dir="2700000" algn="tl">
                    <a:srgbClr val="000000"/>
                  </a:outerShdw>
                </a:effectLst>
                <a:latin typeface="Calibri" pitchFamily="34" charset="0"/>
              </a:rPr>
              <a:t> can isolate the carbonatitic melts allowing their arrival to the surface.</a:t>
            </a:r>
          </a:p>
        </p:txBody>
      </p:sp>
      <p:sp>
        <p:nvSpPr>
          <p:cNvPr id="72" name="Figura a mano libera 71"/>
          <p:cNvSpPr/>
          <p:nvPr/>
        </p:nvSpPr>
        <p:spPr bwMode="auto">
          <a:xfrm rot="-60000">
            <a:off x="2343150" y="4657725"/>
            <a:ext cx="4648200" cy="457200"/>
          </a:xfrm>
          <a:custGeom>
            <a:avLst/>
            <a:gdLst>
              <a:gd name="connsiteX0" fmla="*/ 0 w 4648200"/>
              <a:gd name="connsiteY0" fmla="*/ 457200 h 457200"/>
              <a:gd name="connsiteX1" fmla="*/ 1943100 w 4648200"/>
              <a:gd name="connsiteY1" fmla="*/ 161925 h 457200"/>
              <a:gd name="connsiteX2" fmla="*/ 2876550 w 4648200"/>
              <a:gd name="connsiteY2" fmla="*/ 361950 h 457200"/>
              <a:gd name="connsiteX3" fmla="*/ 4648200 w 4648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648200" h="457200">
                <a:moveTo>
                  <a:pt x="0" y="457200"/>
                </a:moveTo>
                <a:cubicBezTo>
                  <a:pt x="731837" y="317500"/>
                  <a:pt x="1463675" y="177800"/>
                  <a:pt x="1943100" y="161925"/>
                </a:cubicBezTo>
                <a:cubicBezTo>
                  <a:pt x="2422525" y="146050"/>
                  <a:pt x="2425700" y="388937"/>
                  <a:pt x="2876550" y="361950"/>
                </a:cubicBezTo>
                <a:cubicBezTo>
                  <a:pt x="3327400" y="334963"/>
                  <a:pt x="3987800" y="167481"/>
                  <a:pt x="4648200" y="0"/>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wipe(left)">
                                      <p:cBhvr>
                                        <p:cTn id="32" dur="500"/>
                                        <p:tgtEl>
                                          <p:spTgt spid="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down)">
                                      <p:cBhvr>
                                        <p:cTn id="42" dur="2000"/>
                                        <p:tgtEl>
                                          <p:spTgt spid="60"/>
                                        </p:tgtEl>
                                      </p:cBhvr>
                                    </p:animEffect>
                                  </p:childTnLst>
                                </p:cTn>
                              </p:par>
                              <p:par>
                                <p:cTn id="43" presetID="10" presetClass="exit" presetSubtype="0" fill="hold" grpId="1" nodeType="withEffect">
                                  <p:stCondLst>
                                    <p:cond delay="0"/>
                                  </p:stCondLst>
                                  <p:childTnLst>
                                    <p:animEffect transition="out" filter="fade">
                                      <p:cBhvr>
                                        <p:cTn id="44" dur="2000"/>
                                        <p:tgtEl>
                                          <p:spTgt spid="72"/>
                                        </p:tgtEl>
                                      </p:cBhvr>
                                    </p:animEffect>
                                    <p:set>
                                      <p:cBhvr>
                                        <p:cTn id="45" dur="1" fill="hold">
                                          <p:stCondLst>
                                            <p:cond delay="1999"/>
                                          </p:stCondLst>
                                        </p:cTn>
                                        <p:tgtEl>
                                          <p:spTgt spid="7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2000"/>
                                        <p:tgtEl>
                                          <p:spTgt spid="4"/>
                                        </p:tgtEl>
                                      </p:cBhvr>
                                    </p:animEffect>
                                  </p:childTnLst>
                                </p:cTn>
                              </p:par>
                            </p:childTnLst>
                          </p:cTn>
                        </p:par>
                        <p:par>
                          <p:cTn id="51" fill="hold">
                            <p:stCondLst>
                              <p:cond delay="2000"/>
                            </p:stCondLst>
                            <p:childTnLst>
                              <p:par>
                                <p:cTn id="52" presetID="22" presetClass="entr" presetSubtype="1" fill="hold"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wipe(up)">
                                      <p:cBhvr>
                                        <p:cTn id="54"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57" grpId="0"/>
      <p:bldP spid="59" grpId="0"/>
      <p:bldP spid="60" grpId="0" animBg="1"/>
      <p:bldP spid="66" grpId="0"/>
      <p:bldP spid="70" grpId="0"/>
      <p:bldP spid="71" grpId="0"/>
      <p:bldP spid="72" grpId="0" animBg="1"/>
      <p:bldP spid="72" grpId="1"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88900" y="57150"/>
            <a:ext cx="4281488" cy="2554545"/>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This means that carbonatitic melt (Ca-rich) can exist at P &lt;2 GPa (~70 km) only in a wehrlitic matrix.</a:t>
            </a:r>
          </a:p>
        </p:txBody>
      </p:sp>
      <p:grpSp>
        <p:nvGrpSpPr>
          <p:cNvPr id="2" name="Group 3"/>
          <p:cNvGrpSpPr>
            <a:grpSpLocks/>
          </p:cNvGrpSpPr>
          <p:nvPr/>
        </p:nvGrpSpPr>
        <p:grpSpPr bwMode="auto">
          <a:xfrm>
            <a:off x="4341813" y="28575"/>
            <a:ext cx="4768850" cy="6783388"/>
            <a:chOff x="2511" y="-182"/>
            <a:chExt cx="3004" cy="4273"/>
          </a:xfrm>
        </p:grpSpPr>
        <p:sp>
          <p:nvSpPr>
            <p:cNvPr id="108603" name="Rectangle 4"/>
            <p:cNvSpPr>
              <a:spLocks noChangeArrowheads="1"/>
            </p:cNvSpPr>
            <p:nvPr/>
          </p:nvSpPr>
          <p:spPr bwMode="auto">
            <a:xfrm>
              <a:off x="2516" y="3990"/>
              <a:ext cx="2998"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8604"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8605"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6" name="Rectangle 7"/>
            <p:cNvSpPr>
              <a:spLocks noChangeArrowheads="1"/>
            </p:cNvSpPr>
            <p:nvPr/>
          </p:nvSpPr>
          <p:spPr bwMode="auto">
            <a:xfrm>
              <a:off x="5055"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8607"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8549"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0"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8551"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2"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3"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4"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55"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6"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7"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8"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59"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60"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8561"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2"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3"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4"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65"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6"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7"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8"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69"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0"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1"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2"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3"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8574"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5"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6"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7"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8578"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8579" name="Line 60"/>
          <p:cNvSpPr>
            <a:spLocks noChangeShapeType="1"/>
          </p:cNvSpPr>
          <p:nvPr/>
        </p:nvSpPr>
        <p:spPr bwMode="auto">
          <a:xfrm>
            <a:off x="6886575" y="4708525"/>
            <a:ext cx="147638" cy="306388"/>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8580" name="Line 61"/>
          <p:cNvSpPr>
            <a:spLocks noChangeShapeType="1"/>
          </p:cNvSpPr>
          <p:nvPr/>
        </p:nvSpPr>
        <p:spPr bwMode="auto">
          <a:xfrm>
            <a:off x="7426325" y="5883275"/>
            <a:ext cx="280988" cy="600075"/>
          </a:xfrm>
          <a:prstGeom prst="line">
            <a:avLst/>
          </a:prstGeom>
          <a:noFill/>
          <a:ln w="38100">
            <a:solidFill>
              <a:srgbClr val="FF6600"/>
            </a:solidFill>
            <a:round/>
            <a:headEnd/>
            <a:tailEnd/>
          </a:ln>
        </p:spPr>
        <p:txBody>
          <a:bodyPr anchor="ctr"/>
          <a:lstStyle/>
          <a:p>
            <a:endParaRPr lang="en-GB">
              <a:latin typeface="Calibri" pitchFamily="34" charset="0"/>
            </a:endParaRPr>
          </a:p>
        </p:txBody>
      </p:sp>
      <p:sp>
        <p:nvSpPr>
          <p:cNvPr id="108581" name="Line 62"/>
          <p:cNvSpPr>
            <a:spLocks noChangeShapeType="1"/>
          </p:cNvSpPr>
          <p:nvPr/>
        </p:nvSpPr>
        <p:spPr bwMode="auto">
          <a:xfrm>
            <a:off x="6869113" y="4730750"/>
            <a:ext cx="171450" cy="528638"/>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8582" name="Line 63"/>
          <p:cNvSpPr>
            <a:spLocks noChangeShapeType="1"/>
          </p:cNvSpPr>
          <p:nvPr/>
        </p:nvSpPr>
        <p:spPr bwMode="auto">
          <a:xfrm>
            <a:off x="7350125" y="6273800"/>
            <a:ext cx="61913" cy="219075"/>
          </a:xfrm>
          <a:prstGeom prst="line">
            <a:avLst/>
          </a:prstGeom>
          <a:noFill/>
          <a:ln w="38100">
            <a:solidFill>
              <a:srgbClr val="7030A0"/>
            </a:solidFill>
            <a:round/>
            <a:headEnd/>
            <a:tailEnd/>
          </a:ln>
        </p:spPr>
        <p:txBody>
          <a:bodyPr anchor="ctr"/>
          <a:lstStyle/>
          <a:p>
            <a:endParaRPr lang="en-GB">
              <a:latin typeface="Calibri" pitchFamily="34" charset="0"/>
            </a:endParaRPr>
          </a:p>
        </p:txBody>
      </p:sp>
      <p:sp>
        <p:nvSpPr>
          <p:cNvPr id="108583"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8584"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B0F0"/>
            </a:solidFill>
            <a:round/>
            <a:headEnd/>
            <a:tailEnd/>
          </a:ln>
        </p:spPr>
        <p:txBody>
          <a:bodyPr anchor="ctr"/>
          <a:lstStyle/>
          <a:p>
            <a:pPr algn="ctr"/>
            <a:endParaRPr lang="en-GB">
              <a:latin typeface="Calibri" pitchFamily="34" charset="0"/>
            </a:endParaRPr>
          </a:p>
        </p:txBody>
      </p:sp>
      <p:sp>
        <p:nvSpPr>
          <p:cNvPr id="108585"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FF990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6"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7030A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7"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B0F0">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8588" name="Freeform 72"/>
          <p:cNvSpPr>
            <a:spLocks/>
          </p:cNvSpPr>
          <p:nvPr/>
        </p:nvSpPr>
        <p:spPr bwMode="auto">
          <a:xfrm>
            <a:off x="6880225" y="2760663"/>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89"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8590"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59" name="Text Box 2"/>
          <p:cNvSpPr txBox="1">
            <a:spLocks noChangeArrowheads="1"/>
          </p:cNvSpPr>
          <p:nvPr/>
        </p:nvSpPr>
        <p:spPr bwMode="auto">
          <a:xfrm>
            <a:off x="88900" y="3226638"/>
            <a:ext cx="4281488" cy="3108543"/>
          </a:xfrm>
          <a:prstGeom prst="rect">
            <a:avLst/>
          </a:prstGeom>
          <a:noFill/>
          <a:ln w="9525" algn="ctr">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rPr>
              <a:t>To conclude: </a:t>
            </a:r>
            <a:r>
              <a:rPr lang="en-GB" sz="2800" dirty="0">
                <a:solidFill>
                  <a:schemeClr val="bg1"/>
                </a:solidFill>
                <a:effectLst>
                  <a:outerShdw blurRad="38100" dist="38100" dir="2700000" algn="tl">
                    <a:srgbClr val="000000"/>
                  </a:outerShdw>
                </a:effectLst>
                <a:latin typeface="Calibri" pitchFamily="34" charset="0"/>
              </a:rPr>
              <a:t>carbonatitic melts can exist in a mantle being isolated into wehrlitic channels or assuming non-equilibrium between fast moving carbonatitic melt and lherzolitic mantle.</a:t>
            </a:r>
          </a:p>
        </p:txBody>
      </p:sp>
      <p:sp>
        <p:nvSpPr>
          <p:cNvPr id="60" name="Figura a mano libera 59"/>
          <p:cNvSpPr>
            <a:spLocks noChangeArrowheads="1"/>
          </p:cNvSpPr>
          <p:nvPr/>
        </p:nvSpPr>
        <p:spPr bwMode="auto">
          <a:xfrm>
            <a:off x="6683375" y="1905000"/>
            <a:ext cx="1393825" cy="2917825"/>
          </a:xfrm>
          <a:custGeom>
            <a:avLst/>
            <a:gdLst>
              <a:gd name="T0" fmla="*/ 0 w 1394460"/>
              <a:gd name="T1" fmla="*/ 45720 h 2918460"/>
              <a:gd name="T2" fmla="*/ 83820 w 1394460"/>
              <a:gd name="T3" fmla="*/ 487680 h 2918460"/>
              <a:gd name="T4" fmla="*/ 304800 w 1394460"/>
              <a:gd name="T5" fmla="*/ 777240 h 2918460"/>
              <a:gd name="T6" fmla="*/ 396240 w 1394460"/>
              <a:gd name="T7" fmla="*/ 1714500 h 2918460"/>
              <a:gd name="T8" fmla="*/ 190500 w 1394460"/>
              <a:gd name="T9" fmla="*/ 2148840 h 2918460"/>
              <a:gd name="T10" fmla="*/ 220980 w 1394460"/>
              <a:gd name="T11" fmla="*/ 2667000 h 2918460"/>
              <a:gd name="T12" fmla="*/ 281940 w 1394460"/>
              <a:gd name="T13" fmla="*/ 2788920 h 2918460"/>
              <a:gd name="T14" fmla="*/ 320040 w 1394460"/>
              <a:gd name="T15" fmla="*/ 2918460 h 2918460"/>
              <a:gd name="T16" fmla="*/ 586740 w 1394460"/>
              <a:gd name="T17" fmla="*/ 2903220 h 2918460"/>
              <a:gd name="T18" fmla="*/ 861060 w 1394460"/>
              <a:gd name="T19" fmla="*/ 2804160 h 2918460"/>
              <a:gd name="T20" fmla="*/ 1127760 w 1394460"/>
              <a:gd name="T21" fmla="*/ 2712720 h 2918460"/>
              <a:gd name="T22" fmla="*/ 1394460 w 1394460"/>
              <a:gd name="T23" fmla="*/ 2385060 h 2918460"/>
              <a:gd name="T24" fmla="*/ 1318260 w 1394460"/>
              <a:gd name="T25" fmla="*/ 1623060 h 2918460"/>
              <a:gd name="T26" fmla="*/ 1074420 w 1394460"/>
              <a:gd name="T27" fmla="*/ 822960 h 2918460"/>
              <a:gd name="T28" fmla="*/ 1051560 w 1394460"/>
              <a:gd name="T29" fmla="*/ 815340 h 2918460"/>
              <a:gd name="T30" fmla="*/ 373380 w 1394460"/>
              <a:gd name="T31" fmla="*/ 106680 h 2918460"/>
              <a:gd name="T32" fmla="*/ 167640 w 1394460"/>
              <a:gd name="T33" fmla="*/ 0 h 2918460"/>
              <a:gd name="T34" fmla="*/ 0 w 1394460"/>
              <a:gd name="T35" fmla="*/ 45720 h 29184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94460"/>
              <a:gd name="T55" fmla="*/ 0 h 2918460"/>
              <a:gd name="T56" fmla="*/ 1394460 w 1394460"/>
              <a:gd name="T57" fmla="*/ 2918460 h 29184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94460" h="2918460">
                <a:moveTo>
                  <a:pt x="0" y="45720"/>
                </a:moveTo>
                <a:lnTo>
                  <a:pt x="83820" y="487680"/>
                </a:lnTo>
                <a:lnTo>
                  <a:pt x="304800" y="777240"/>
                </a:lnTo>
                <a:lnTo>
                  <a:pt x="396240" y="1714500"/>
                </a:lnTo>
                <a:lnTo>
                  <a:pt x="190500" y="2148840"/>
                </a:lnTo>
                <a:lnTo>
                  <a:pt x="220980" y="2667000"/>
                </a:lnTo>
                <a:lnTo>
                  <a:pt x="281940" y="2788920"/>
                </a:lnTo>
                <a:lnTo>
                  <a:pt x="320040" y="2918460"/>
                </a:lnTo>
                <a:lnTo>
                  <a:pt x="586740" y="2903220"/>
                </a:lnTo>
                <a:lnTo>
                  <a:pt x="861060" y="2804160"/>
                </a:lnTo>
                <a:lnTo>
                  <a:pt x="1127760" y="2712720"/>
                </a:lnTo>
                <a:lnTo>
                  <a:pt x="1394460" y="2385060"/>
                </a:lnTo>
                <a:lnTo>
                  <a:pt x="1318260" y="1623060"/>
                </a:lnTo>
                <a:cubicBezTo>
                  <a:pt x="1236980" y="1356360"/>
                  <a:pt x="1161838" y="1087712"/>
                  <a:pt x="1074420" y="822960"/>
                </a:cubicBezTo>
                <a:cubicBezTo>
                  <a:pt x="1071902" y="815333"/>
                  <a:pt x="1051560" y="815340"/>
                  <a:pt x="1051560" y="815340"/>
                </a:cubicBezTo>
                <a:lnTo>
                  <a:pt x="373380" y="106680"/>
                </a:lnTo>
                <a:lnTo>
                  <a:pt x="167640" y="0"/>
                </a:lnTo>
                <a:lnTo>
                  <a:pt x="0" y="45720"/>
                </a:lnTo>
                <a:close/>
              </a:path>
            </a:pathLst>
          </a:custGeom>
          <a:solidFill>
            <a:schemeClr val="bg1"/>
          </a:solidFill>
          <a:ln w="9525" algn="ctr">
            <a:noFill/>
            <a:round/>
            <a:headEnd/>
            <a:tailEnd/>
          </a:ln>
        </p:spPr>
        <p:txBody>
          <a:bodyPr anchor="ctr"/>
          <a:lstStyle/>
          <a:p>
            <a:pPr algn="ctr"/>
            <a:endParaRPr lang="en-GB">
              <a:latin typeface="Calibri" pitchFamily="34" charset="0"/>
            </a:endParaRPr>
          </a:p>
        </p:txBody>
      </p:sp>
      <p:cxnSp>
        <p:nvCxnSpPr>
          <p:cNvPr id="65" name="Connettore 1 64"/>
          <p:cNvCxnSpPr>
            <a:cxnSpLocks noChangeShapeType="1"/>
          </p:cNvCxnSpPr>
          <p:nvPr/>
        </p:nvCxnSpPr>
        <p:spPr bwMode="auto">
          <a:xfrm rot="16200000" flipH="1">
            <a:off x="6064250" y="2246313"/>
            <a:ext cx="709613" cy="147637"/>
          </a:xfrm>
          <a:prstGeom prst="line">
            <a:avLst/>
          </a:prstGeom>
          <a:noFill/>
          <a:ln w="28575" algn="ctr">
            <a:solidFill>
              <a:srgbClr val="FF0000"/>
            </a:solidFill>
            <a:round/>
            <a:headEnd/>
            <a:tailEnd/>
          </a:ln>
        </p:spPr>
      </p:cxnSp>
      <p:grpSp>
        <p:nvGrpSpPr>
          <p:cNvPr id="63" name="Group 69"/>
          <p:cNvGrpSpPr>
            <a:grpSpLocks/>
          </p:cNvGrpSpPr>
          <p:nvPr/>
        </p:nvGrpSpPr>
        <p:grpSpPr bwMode="auto">
          <a:xfrm rot="-314922">
            <a:off x="7204075" y="2471738"/>
            <a:ext cx="249238" cy="1928812"/>
            <a:chOff x="4770" y="2934"/>
            <a:chExt cx="157" cy="1215"/>
          </a:xfrm>
          <a:effectLst>
            <a:outerShdw blurRad="50800" dist="38100" dir="2700000" algn="tl" rotWithShape="0">
              <a:prstClr val="black">
                <a:alpha val="40000"/>
              </a:prstClr>
            </a:outerShdw>
          </a:effectLst>
        </p:grpSpPr>
        <p:sp>
          <p:nvSpPr>
            <p:cNvPr id="64" name="Freeform 70"/>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6" name="Freeform 71"/>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grpSp>
        <p:nvGrpSpPr>
          <p:cNvPr id="67"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8"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9"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1" name="Text Box 29"/>
          <p:cNvSpPr txBox="1">
            <a:spLocks noChangeArrowheads="1"/>
          </p:cNvSpPr>
          <p:nvPr/>
        </p:nvSpPr>
        <p:spPr bwMode="auto">
          <a:xfrm>
            <a:off x="342900" y="6515100"/>
            <a:ext cx="3994150"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a:blip r:embed="rId3" cstate="print"/>
          <a:srcRect/>
          <a:stretch>
            <a:fillRect/>
          </a:stretch>
        </p:blipFill>
        <p:spPr bwMode="auto">
          <a:xfrm>
            <a:off x="0" y="0"/>
            <a:ext cx="4687888" cy="3916363"/>
          </a:xfrm>
          <a:prstGeom prst="rect">
            <a:avLst/>
          </a:prstGeom>
          <a:noFill/>
          <a:ln w="9525" algn="ctr">
            <a:noFill/>
            <a:miter lim="800000"/>
            <a:headEnd/>
            <a:tailEnd/>
          </a:ln>
        </p:spPr>
      </p:pic>
      <p:grpSp>
        <p:nvGrpSpPr>
          <p:cNvPr id="2" name="Gruppo 11"/>
          <p:cNvGrpSpPr>
            <a:grpSpLocks/>
          </p:cNvGrpSpPr>
          <p:nvPr/>
        </p:nvGrpSpPr>
        <p:grpSpPr bwMode="auto">
          <a:xfrm>
            <a:off x="4678363" y="0"/>
            <a:ext cx="4465637" cy="3913188"/>
            <a:chOff x="4678680" y="0"/>
            <a:chExt cx="4465320" cy="3913632"/>
          </a:xfrm>
        </p:grpSpPr>
        <p:sp>
          <p:nvSpPr>
            <p:cNvPr id="10" name="Rettangolo 9"/>
            <p:cNvSpPr/>
            <p:nvPr/>
          </p:nvSpPr>
          <p:spPr bwMode="auto">
            <a:xfrm>
              <a:off x="4678680" y="0"/>
              <a:ext cx="4465320" cy="391363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2539" name="Picture 4"/>
            <p:cNvPicPr>
              <a:picLocks noChangeAspect="1" noChangeArrowheads="1"/>
            </p:cNvPicPr>
            <p:nvPr/>
          </p:nvPicPr>
          <p:blipFill>
            <a:blip r:embed="rId4" cstate="print"/>
            <a:srcRect l="1028" t="2180" r="1585" b="1155"/>
            <a:stretch>
              <a:fillRect/>
            </a:stretch>
          </p:blipFill>
          <p:spPr bwMode="auto">
            <a:xfrm>
              <a:off x="4687747" y="71414"/>
              <a:ext cx="4384847" cy="3678783"/>
            </a:xfrm>
            <a:prstGeom prst="rect">
              <a:avLst/>
            </a:prstGeom>
            <a:noFill/>
            <a:ln w="9525" algn="ctr">
              <a:noFill/>
              <a:miter lim="800000"/>
              <a:headEnd/>
              <a:tailEnd/>
            </a:ln>
          </p:spPr>
        </p:pic>
      </p:grpSp>
      <p:sp>
        <p:nvSpPr>
          <p:cNvPr id="8" name="Figura a mano libera 7"/>
          <p:cNvSpPr/>
          <p:nvPr/>
        </p:nvSpPr>
        <p:spPr bwMode="auto">
          <a:xfrm>
            <a:off x="1350963" y="257175"/>
            <a:ext cx="2398712" cy="2728913"/>
          </a:xfrm>
          <a:custGeom>
            <a:avLst/>
            <a:gdLst>
              <a:gd name="connsiteX0" fmla="*/ 270076 w 2399817"/>
              <a:gd name="connsiteY0" fmla="*/ 1387033 h 2729697"/>
              <a:gd name="connsiteX1" fmla="*/ 536293 w 2399817"/>
              <a:gd name="connsiteY1" fmla="*/ 1850020 h 2729697"/>
              <a:gd name="connsiteX2" fmla="*/ 1265498 w 2399817"/>
              <a:gd name="connsiteY2" fmla="*/ 2498203 h 2729697"/>
              <a:gd name="connsiteX3" fmla="*/ 1971554 w 2399817"/>
              <a:gd name="connsiteY3" fmla="*/ 2694972 h 2729697"/>
              <a:gd name="connsiteX4" fmla="*/ 2330369 w 2399817"/>
              <a:gd name="connsiteY4" fmla="*/ 2613950 h 2729697"/>
              <a:gd name="connsiteX5" fmla="*/ 2365093 w 2399817"/>
              <a:gd name="connsiteY5" fmla="*/ 2000491 h 2729697"/>
              <a:gd name="connsiteX6" fmla="*/ 2122025 w 2399817"/>
              <a:gd name="connsiteY6" fmla="*/ 1514355 h 2729697"/>
              <a:gd name="connsiteX7" fmla="*/ 1740061 w 2399817"/>
              <a:gd name="connsiteY7" fmla="*/ 947195 h 2729697"/>
              <a:gd name="connsiteX8" fmla="*/ 871959 w 2399817"/>
              <a:gd name="connsiteY8" fmla="*/ 229565 h 2729697"/>
              <a:gd name="connsiteX9" fmla="*/ 709914 w 2399817"/>
              <a:gd name="connsiteY9" fmla="*/ 55944 h 2729697"/>
              <a:gd name="connsiteX10" fmla="*/ 408972 w 2399817"/>
              <a:gd name="connsiteY10" fmla="*/ 21220 h 2729697"/>
              <a:gd name="connsiteX11" fmla="*/ 50157 w 2399817"/>
              <a:gd name="connsiteY11" fmla="*/ 183266 h 2729697"/>
              <a:gd name="connsiteX12" fmla="*/ 108030 w 2399817"/>
              <a:gd name="connsiteY12" fmla="*/ 808299 h 2729697"/>
              <a:gd name="connsiteX13" fmla="*/ 270076 w 2399817"/>
              <a:gd name="connsiteY13" fmla="*/ 1387033 h 272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9817" h="2729697">
                <a:moveTo>
                  <a:pt x="270076" y="1387033"/>
                </a:moveTo>
                <a:cubicBezTo>
                  <a:pt x="341453" y="1560653"/>
                  <a:pt x="370389" y="1664825"/>
                  <a:pt x="536293" y="1850020"/>
                </a:cubicBezTo>
                <a:cubicBezTo>
                  <a:pt x="702197" y="2035215"/>
                  <a:pt x="1026288" y="2357378"/>
                  <a:pt x="1265498" y="2498203"/>
                </a:cubicBezTo>
                <a:cubicBezTo>
                  <a:pt x="1504708" y="2639028"/>
                  <a:pt x="1794076" y="2675681"/>
                  <a:pt x="1971554" y="2694972"/>
                </a:cubicBezTo>
                <a:cubicBezTo>
                  <a:pt x="2149032" y="2714263"/>
                  <a:pt x="2264779" y="2729697"/>
                  <a:pt x="2330369" y="2613950"/>
                </a:cubicBezTo>
                <a:cubicBezTo>
                  <a:pt x="2395959" y="2498203"/>
                  <a:pt x="2399817" y="2183757"/>
                  <a:pt x="2365093" y="2000491"/>
                </a:cubicBezTo>
                <a:cubicBezTo>
                  <a:pt x="2330369" y="1817225"/>
                  <a:pt x="2226197" y="1689904"/>
                  <a:pt x="2122025" y="1514355"/>
                </a:cubicBezTo>
                <a:cubicBezTo>
                  <a:pt x="2017853" y="1338806"/>
                  <a:pt x="1948405" y="1161327"/>
                  <a:pt x="1740061" y="947195"/>
                </a:cubicBezTo>
                <a:cubicBezTo>
                  <a:pt x="1531717" y="733063"/>
                  <a:pt x="1043650" y="378107"/>
                  <a:pt x="871959" y="229565"/>
                </a:cubicBezTo>
                <a:cubicBezTo>
                  <a:pt x="700268" y="81023"/>
                  <a:pt x="787079" y="90668"/>
                  <a:pt x="709914" y="55944"/>
                </a:cubicBezTo>
                <a:cubicBezTo>
                  <a:pt x="632749" y="21220"/>
                  <a:pt x="518932" y="0"/>
                  <a:pt x="408972" y="21220"/>
                </a:cubicBezTo>
                <a:cubicBezTo>
                  <a:pt x="299013" y="42440"/>
                  <a:pt x="100314" y="52086"/>
                  <a:pt x="50157" y="183266"/>
                </a:cubicBezTo>
                <a:cubicBezTo>
                  <a:pt x="0" y="314446"/>
                  <a:pt x="71377" y="605742"/>
                  <a:pt x="108030" y="808299"/>
                </a:cubicBezTo>
                <a:cubicBezTo>
                  <a:pt x="144683" y="1010856"/>
                  <a:pt x="198699" y="1213413"/>
                  <a:pt x="270076" y="1387033"/>
                </a:cubicBezTo>
                <a:close/>
              </a:path>
            </a:pathLst>
          </a:custGeom>
          <a:noFill/>
          <a:ln w="38100"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9" name="Figura a mano libera 8"/>
          <p:cNvSpPr/>
          <p:nvPr/>
        </p:nvSpPr>
        <p:spPr bwMode="auto">
          <a:xfrm>
            <a:off x="6215063" y="2327275"/>
            <a:ext cx="2014537" cy="820738"/>
          </a:xfrm>
          <a:custGeom>
            <a:avLst/>
            <a:gdLst>
              <a:gd name="connsiteX0" fmla="*/ 270076 w 2399817"/>
              <a:gd name="connsiteY0" fmla="*/ 1387033 h 2729697"/>
              <a:gd name="connsiteX1" fmla="*/ 536293 w 2399817"/>
              <a:gd name="connsiteY1" fmla="*/ 1850020 h 2729697"/>
              <a:gd name="connsiteX2" fmla="*/ 1265498 w 2399817"/>
              <a:gd name="connsiteY2" fmla="*/ 2498203 h 2729697"/>
              <a:gd name="connsiteX3" fmla="*/ 1971554 w 2399817"/>
              <a:gd name="connsiteY3" fmla="*/ 2694972 h 2729697"/>
              <a:gd name="connsiteX4" fmla="*/ 2330369 w 2399817"/>
              <a:gd name="connsiteY4" fmla="*/ 2613950 h 2729697"/>
              <a:gd name="connsiteX5" fmla="*/ 2365093 w 2399817"/>
              <a:gd name="connsiteY5" fmla="*/ 2000491 h 2729697"/>
              <a:gd name="connsiteX6" fmla="*/ 2122025 w 2399817"/>
              <a:gd name="connsiteY6" fmla="*/ 1514355 h 2729697"/>
              <a:gd name="connsiteX7" fmla="*/ 1740061 w 2399817"/>
              <a:gd name="connsiteY7" fmla="*/ 947195 h 2729697"/>
              <a:gd name="connsiteX8" fmla="*/ 871959 w 2399817"/>
              <a:gd name="connsiteY8" fmla="*/ 229565 h 2729697"/>
              <a:gd name="connsiteX9" fmla="*/ 709914 w 2399817"/>
              <a:gd name="connsiteY9" fmla="*/ 55944 h 2729697"/>
              <a:gd name="connsiteX10" fmla="*/ 408972 w 2399817"/>
              <a:gd name="connsiteY10" fmla="*/ 21220 h 2729697"/>
              <a:gd name="connsiteX11" fmla="*/ 50157 w 2399817"/>
              <a:gd name="connsiteY11" fmla="*/ 183266 h 2729697"/>
              <a:gd name="connsiteX12" fmla="*/ 108030 w 2399817"/>
              <a:gd name="connsiteY12" fmla="*/ 808299 h 2729697"/>
              <a:gd name="connsiteX13" fmla="*/ 270076 w 2399817"/>
              <a:gd name="connsiteY13" fmla="*/ 1387033 h 272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9817" h="2729697">
                <a:moveTo>
                  <a:pt x="270076" y="1387033"/>
                </a:moveTo>
                <a:cubicBezTo>
                  <a:pt x="341453" y="1560653"/>
                  <a:pt x="370389" y="1664825"/>
                  <a:pt x="536293" y="1850020"/>
                </a:cubicBezTo>
                <a:cubicBezTo>
                  <a:pt x="702197" y="2035215"/>
                  <a:pt x="1026288" y="2357378"/>
                  <a:pt x="1265498" y="2498203"/>
                </a:cubicBezTo>
                <a:cubicBezTo>
                  <a:pt x="1504708" y="2639028"/>
                  <a:pt x="1794076" y="2675681"/>
                  <a:pt x="1971554" y="2694972"/>
                </a:cubicBezTo>
                <a:cubicBezTo>
                  <a:pt x="2149032" y="2714263"/>
                  <a:pt x="2264779" y="2729697"/>
                  <a:pt x="2330369" y="2613950"/>
                </a:cubicBezTo>
                <a:cubicBezTo>
                  <a:pt x="2395959" y="2498203"/>
                  <a:pt x="2399817" y="2183757"/>
                  <a:pt x="2365093" y="2000491"/>
                </a:cubicBezTo>
                <a:cubicBezTo>
                  <a:pt x="2330369" y="1817225"/>
                  <a:pt x="2226197" y="1689904"/>
                  <a:pt x="2122025" y="1514355"/>
                </a:cubicBezTo>
                <a:cubicBezTo>
                  <a:pt x="2017853" y="1338806"/>
                  <a:pt x="1948405" y="1161327"/>
                  <a:pt x="1740061" y="947195"/>
                </a:cubicBezTo>
                <a:cubicBezTo>
                  <a:pt x="1531717" y="733063"/>
                  <a:pt x="1043650" y="378107"/>
                  <a:pt x="871959" y="229565"/>
                </a:cubicBezTo>
                <a:cubicBezTo>
                  <a:pt x="700268" y="81023"/>
                  <a:pt x="787079" y="90668"/>
                  <a:pt x="709914" y="55944"/>
                </a:cubicBezTo>
                <a:cubicBezTo>
                  <a:pt x="632749" y="21220"/>
                  <a:pt x="518932" y="0"/>
                  <a:pt x="408972" y="21220"/>
                </a:cubicBezTo>
                <a:cubicBezTo>
                  <a:pt x="299013" y="42440"/>
                  <a:pt x="100314" y="52086"/>
                  <a:pt x="50157" y="183266"/>
                </a:cubicBezTo>
                <a:cubicBezTo>
                  <a:pt x="0" y="314446"/>
                  <a:pt x="71377" y="605742"/>
                  <a:pt x="108030" y="808299"/>
                </a:cubicBezTo>
                <a:cubicBezTo>
                  <a:pt x="144683" y="1010856"/>
                  <a:pt x="198699" y="1213413"/>
                  <a:pt x="270076" y="1387033"/>
                </a:cubicBezTo>
                <a:close/>
              </a:path>
            </a:pathLst>
          </a:custGeom>
          <a:solidFill>
            <a:srgbClr val="FFFF00">
              <a:alpha val="69804"/>
            </a:srgbClr>
          </a:solidFill>
          <a:ln w="38100"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 name="CasellaDiTesto 10"/>
          <p:cNvSpPr txBox="1"/>
          <p:nvPr/>
        </p:nvSpPr>
        <p:spPr>
          <a:xfrm>
            <a:off x="7164388" y="1782763"/>
            <a:ext cx="421910" cy="707886"/>
          </a:xfrm>
          <a:prstGeom prst="rect">
            <a:avLst/>
          </a:prstGeom>
          <a:noFill/>
        </p:spPr>
        <p:txBody>
          <a:bodyPr wrap="none">
            <a:spAutoFit/>
          </a:bodyPr>
          <a:lstStyle/>
          <a:p>
            <a:pPr>
              <a:defRPr/>
            </a:pPr>
            <a:r>
              <a:rPr lang="en-GB" sz="4000" dirty="0">
                <a:solidFill>
                  <a:srgbClr val="FFFF00"/>
                </a:solidFill>
                <a:latin typeface="Calibri" pitchFamily="34" charset="0"/>
              </a:rPr>
              <a:t>?</a:t>
            </a:r>
          </a:p>
        </p:txBody>
      </p:sp>
      <p:sp>
        <p:nvSpPr>
          <p:cNvPr id="13" name="CasellaDiTesto 12"/>
          <p:cNvSpPr txBox="1"/>
          <p:nvPr/>
        </p:nvSpPr>
        <p:spPr>
          <a:xfrm>
            <a:off x="0" y="3959225"/>
            <a:ext cx="4572000" cy="2123658"/>
          </a:xfrm>
          <a:prstGeom prst="rect">
            <a:avLst/>
          </a:prstGeom>
          <a:noFill/>
        </p:spPr>
        <p:txBody>
          <a:bodyPr>
            <a:spAutoFit/>
          </a:bodyPr>
          <a:lstStyle/>
          <a:p>
            <a:pPr>
              <a:defRPr/>
            </a:pPr>
            <a:r>
              <a:rPr lang="en-GB" dirty="0">
                <a:solidFill>
                  <a:schemeClr val="bg1"/>
                </a:solidFill>
                <a:latin typeface="Calibri" pitchFamily="34" charset="0"/>
              </a:rPr>
              <a:t>Composition of the experimental liquids in equilibrium with a plagioclase (white circles and triangles) or spinel lherzolite</a:t>
            </a:r>
          </a:p>
          <a:p>
            <a:pPr>
              <a:defRPr/>
            </a:pPr>
            <a:r>
              <a:rPr lang="en-GB" dirty="0">
                <a:solidFill>
                  <a:schemeClr val="bg1"/>
                </a:solidFill>
                <a:latin typeface="Calibri" pitchFamily="34" charset="0"/>
              </a:rPr>
              <a:t>(black circles and triangles) phase assemblage (olivine + cpx + </a:t>
            </a:r>
            <a:r>
              <a:rPr lang="en-GB" dirty="0" err="1">
                <a:solidFill>
                  <a:schemeClr val="bg1"/>
                </a:solidFill>
                <a:latin typeface="Calibri" pitchFamily="34" charset="0"/>
              </a:rPr>
              <a:t>opx</a:t>
            </a:r>
            <a:r>
              <a:rPr lang="en-GB" dirty="0">
                <a:solidFill>
                  <a:schemeClr val="bg1"/>
                </a:solidFill>
                <a:latin typeface="Calibri" pitchFamily="34" charset="0"/>
              </a:rPr>
              <a:t>  </a:t>
            </a:r>
            <a:r>
              <a:rPr lang="en-GB" dirty="0" err="1">
                <a:solidFill>
                  <a:schemeClr val="bg1"/>
                </a:solidFill>
                <a:latin typeface="Calibri" pitchFamily="34" charset="0"/>
              </a:rPr>
              <a:t>plag</a:t>
            </a:r>
            <a:r>
              <a:rPr lang="en-GB" dirty="0">
                <a:solidFill>
                  <a:schemeClr val="bg1"/>
                </a:solidFill>
                <a:latin typeface="Calibri" pitchFamily="34" charset="0"/>
              </a:rPr>
              <a:t>  spinel).</a:t>
            </a:r>
          </a:p>
          <a:p>
            <a:pPr>
              <a:defRPr/>
            </a:pPr>
            <a:endParaRPr lang="en-GB" sz="1400" dirty="0">
              <a:solidFill>
                <a:schemeClr val="bg1"/>
              </a:solidFill>
              <a:latin typeface="Calibri" pitchFamily="34" charset="0"/>
            </a:endParaRPr>
          </a:p>
          <a:p>
            <a:pPr>
              <a:defRPr/>
            </a:pPr>
            <a:r>
              <a:rPr lang="en-GB" sz="1400" dirty="0">
                <a:solidFill>
                  <a:schemeClr val="bg1"/>
                </a:solidFill>
                <a:latin typeface="Calibri" pitchFamily="34" charset="0"/>
              </a:rPr>
              <a:t>Tilley et al., 2012 (J. </a:t>
            </a:r>
            <a:r>
              <a:rPr lang="en-GB" sz="1400" dirty="0" err="1">
                <a:solidFill>
                  <a:schemeClr val="bg1"/>
                </a:solidFill>
                <a:latin typeface="Calibri" pitchFamily="34" charset="0"/>
              </a:rPr>
              <a:t>Geophys</a:t>
            </a:r>
            <a:r>
              <a:rPr lang="en-GB" sz="1400" dirty="0">
                <a:solidFill>
                  <a:schemeClr val="bg1"/>
                </a:solidFill>
                <a:latin typeface="Calibri" pitchFamily="34" charset="0"/>
              </a:rPr>
              <a:t>. Res., B06206, doi:10.1029/2011JB009044)</a:t>
            </a:r>
          </a:p>
        </p:txBody>
      </p:sp>
      <p:sp>
        <p:nvSpPr>
          <p:cNvPr id="14" name="CasellaDiTesto 13"/>
          <p:cNvSpPr txBox="1"/>
          <p:nvPr/>
        </p:nvSpPr>
        <p:spPr>
          <a:xfrm>
            <a:off x="4638675" y="3959225"/>
            <a:ext cx="4505325" cy="923330"/>
          </a:xfrm>
          <a:prstGeom prst="rect">
            <a:avLst/>
          </a:prstGeom>
          <a:noFill/>
        </p:spPr>
        <p:txBody>
          <a:bodyPr wrap="square">
            <a:spAutoFit/>
          </a:bodyPr>
          <a:lstStyle/>
          <a:p>
            <a:pPr algn="ctr">
              <a:defRPr/>
            </a:pPr>
            <a:r>
              <a:rPr lang="en-GB" dirty="0">
                <a:solidFill>
                  <a:schemeClr val="bg1"/>
                </a:solidFill>
                <a:latin typeface="Calibri" pitchFamily="34" charset="0"/>
              </a:rPr>
              <a:t>Circum-Mediterranean Cenozoic Igneous rocks. Database from Lustrino and Wilson (2007) </a:t>
            </a:r>
            <a:r>
              <a:rPr lang="en-GB" sz="1700" dirty="0">
                <a:solidFill>
                  <a:schemeClr val="bg1"/>
                </a:solidFill>
                <a:latin typeface="Calibri" pitchFamily="34" charset="0"/>
              </a:rPr>
              <a:t>Earth-Sci. Rev., 81, 1-65</a:t>
            </a:r>
          </a:p>
        </p:txBody>
      </p:sp>
      <p:sp>
        <p:nvSpPr>
          <p:cNvPr id="15" name="CasellaDiTesto 14"/>
          <p:cNvSpPr txBox="1"/>
          <p:nvPr/>
        </p:nvSpPr>
        <p:spPr>
          <a:xfrm>
            <a:off x="4224338" y="5029200"/>
            <a:ext cx="4919662" cy="1569660"/>
          </a:xfrm>
          <a:prstGeom prst="rect">
            <a:avLst/>
          </a:prstGeom>
          <a:noFill/>
        </p:spPr>
        <p:txBody>
          <a:bodyPr>
            <a:spAutoFit/>
          </a:bodyPr>
          <a:lstStyle/>
          <a:p>
            <a:pPr algn="ctr">
              <a:defRPr/>
            </a:pPr>
            <a:r>
              <a:rPr lang="en-GB" sz="2400" dirty="0">
                <a:solidFill>
                  <a:srgbClr val="FFFF00"/>
                </a:solidFill>
                <a:latin typeface="Calibri" pitchFamily="34" charset="0"/>
              </a:rPr>
              <a:t>Volatile-free experimental partial melts of various types of peridotites cannot explain the </a:t>
            </a:r>
            <a:r>
              <a:rPr lang="en-GB" sz="2400" dirty="0">
                <a:solidFill>
                  <a:schemeClr val="bg1"/>
                </a:solidFill>
                <a:latin typeface="Calibri" pitchFamily="34" charset="0"/>
              </a:rPr>
              <a:t>TiO</a:t>
            </a:r>
            <a:r>
              <a:rPr lang="en-GB" sz="2400" baseline="-25000" dirty="0">
                <a:solidFill>
                  <a:schemeClr val="bg1"/>
                </a:solidFill>
                <a:latin typeface="Calibri" pitchFamily="34" charset="0"/>
              </a:rPr>
              <a:t>2</a:t>
            </a:r>
            <a:r>
              <a:rPr lang="en-GB" sz="2400" dirty="0">
                <a:solidFill>
                  <a:srgbClr val="FFFF00"/>
                </a:solidFill>
                <a:latin typeface="Calibri" pitchFamily="34" charset="0"/>
              </a:rPr>
              <a:t> content of many “anorogenic” melts.</a:t>
            </a:r>
          </a:p>
        </p:txBody>
      </p:sp>
      <p:sp>
        <p:nvSpPr>
          <p:cNvPr id="12" name="CasellaDiTesto 11"/>
          <p:cNvSpPr txBox="1"/>
          <p:nvPr/>
        </p:nvSpPr>
        <p:spPr>
          <a:xfrm>
            <a:off x="5655776" y="2706689"/>
            <a:ext cx="421910" cy="707886"/>
          </a:xfrm>
          <a:prstGeom prst="rect">
            <a:avLst/>
          </a:prstGeom>
          <a:noFill/>
        </p:spPr>
        <p:txBody>
          <a:bodyPr wrap="none">
            <a:spAutoFit/>
          </a:bodyPr>
          <a:lstStyle/>
          <a:p>
            <a:pPr>
              <a:defRPr/>
            </a:pPr>
            <a:r>
              <a:rPr lang="en-GB" sz="4000">
                <a:solidFill>
                  <a:srgbClr val="FFFF00"/>
                </a:solidFill>
                <a:latin typeface="Calibri" pitchFamily="34" charset="0"/>
              </a:rPr>
              <a:t>?</a:t>
            </a:r>
          </a:p>
        </p:txBody>
      </p:sp>
      <p:sp>
        <p:nvSpPr>
          <p:cNvPr id="16" name="Figura a mano libera 15"/>
          <p:cNvSpPr/>
          <p:nvPr/>
        </p:nvSpPr>
        <p:spPr bwMode="auto">
          <a:xfrm rot="389509">
            <a:off x="5582932" y="1289108"/>
            <a:ext cx="218873" cy="1424354"/>
          </a:xfrm>
          <a:custGeom>
            <a:avLst/>
            <a:gdLst>
              <a:gd name="connsiteX0" fmla="*/ 218831 w 298939"/>
              <a:gd name="connsiteY0" fmla="*/ 1195754 h 1195754"/>
              <a:gd name="connsiteX1" fmla="*/ 7815 w 298939"/>
              <a:gd name="connsiteY1" fmla="*/ 715108 h 1195754"/>
              <a:gd name="connsiteX2" fmla="*/ 265723 w 298939"/>
              <a:gd name="connsiteY2" fmla="*/ 562708 h 1195754"/>
              <a:gd name="connsiteX3" fmla="*/ 207108 w 298939"/>
              <a:gd name="connsiteY3" fmla="*/ 0 h 1195754"/>
              <a:gd name="connsiteX0" fmla="*/ 150203 w 218873"/>
              <a:gd name="connsiteY0" fmla="*/ 1195754 h 1195754"/>
              <a:gd name="connsiteX1" fmla="*/ 7815 w 218873"/>
              <a:gd name="connsiteY1" fmla="*/ 797079 h 1195754"/>
              <a:gd name="connsiteX2" fmla="*/ 197095 w 218873"/>
              <a:gd name="connsiteY2" fmla="*/ 562708 h 1195754"/>
              <a:gd name="connsiteX3" fmla="*/ 138480 w 218873"/>
              <a:gd name="connsiteY3" fmla="*/ 0 h 1195754"/>
            </a:gdLst>
            <a:ahLst/>
            <a:cxnLst>
              <a:cxn ang="0">
                <a:pos x="connsiteX0" y="connsiteY0"/>
              </a:cxn>
              <a:cxn ang="0">
                <a:pos x="connsiteX1" y="connsiteY1"/>
              </a:cxn>
              <a:cxn ang="0">
                <a:pos x="connsiteX2" y="connsiteY2"/>
              </a:cxn>
              <a:cxn ang="0">
                <a:pos x="connsiteX3" y="connsiteY3"/>
              </a:cxn>
            </a:cxnLst>
            <a:rect l="l" t="t" r="r" b="b"/>
            <a:pathLst>
              <a:path w="218873" h="1195754">
                <a:moveTo>
                  <a:pt x="150203" y="1195754"/>
                </a:moveTo>
                <a:cubicBezTo>
                  <a:pt x="40787" y="1008185"/>
                  <a:pt x="0" y="902587"/>
                  <a:pt x="7815" y="797079"/>
                </a:cubicBezTo>
                <a:cubicBezTo>
                  <a:pt x="15630" y="691571"/>
                  <a:pt x="175318" y="695555"/>
                  <a:pt x="197095" y="562708"/>
                </a:cubicBezTo>
                <a:cubicBezTo>
                  <a:pt x="218873" y="429862"/>
                  <a:pt x="184395" y="221761"/>
                  <a:pt x="138480" y="0"/>
                </a:cubicBezTo>
              </a:path>
            </a:pathLst>
          </a:custGeom>
          <a:noFill/>
          <a:ln w="28575"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7" name="CasellaDiTesto 16"/>
          <p:cNvSpPr txBox="1"/>
          <p:nvPr/>
        </p:nvSpPr>
        <p:spPr>
          <a:xfrm>
            <a:off x="4994031" y="117232"/>
            <a:ext cx="1910861" cy="1118255"/>
          </a:xfrm>
          <a:prstGeom prst="rect">
            <a:avLst/>
          </a:prstGeom>
          <a:noFill/>
        </p:spPr>
        <p:txBody>
          <a:bodyPr wrap="square">
            <a:spAutoFit/>
          </a:bodyPr>
          <a:lstStyle/>
          <a:p>
            <a:pPr algn="ctr">
              <a:lnSpc>
                <a:spcPts val="2000"/>
              </a:lnSpc>
              <a:defRPr/>
            </a:pPr>
            <a:r>
              <a:rPr lang="en-GB" dirty="0">
                <a:solidFill>
                  <a:schemeClr val="tx1"/>
                </a:solidFill>
                <a:effectLst/>
                <a:latin typeface="Calibri" pitchFamily="34" charset="0"/>
              </a:rPr>
              <a:t>Derivative liquids (melts formed after fractional crystallization)</a:t>
            </a:r>
            <a:endParaRPr lang="en-GB" sz="1700" dirty="0">
              <a:solidFill>
                <a:schemeClr val="tx1"/>
              </a:solidFill>
              <a:effectLst/>
              <a:latin typeface="Calibri" pitchFamily="34" charset="0"/>
            </a:endParaRPr>
          </a:p>
        </p:txBody>
      </p:sp>
      <p:sp>
        <p:nvSpPr>
          <p:cNvPr id="18" name="CasellaDiTesto 17"/>
          <p:cNvSpPr txBox="1"/>
          <p:nvPr/>
        </p:nvSpPr>
        <p:spPr>
          <a:xfrm>
            <a:off x="7239000" y="117232"/>
            <a:ext cx="1742342" cy="1118255"/>
          </a:xfrm>
          <a:prstGeom prst="rect">
            <a:avLst/>
          </a:prstGeom>
          <a:noFill/>
        </p:spPr>
        <p:txBody>
          <a:bodyPr wrap="square">
            <a:spAutoFit/>
          </a:bodyPr>
          <a:lstStyle/>
          <a:p>
            <a:pPr algn="ctr">
              <a:lnSpc>
                <a:spcPts val="2000"/>
              </a:lnSpc>
              <a:defRPr/>
            </a:pPr>
            <a:r>
              <a:rPr lang="en-GB" dirty="0">
                <a:solidFill>
                  <a:schemeClr val="tx1"/>
                </a:solidFill>
                <a:effectLst/>
                <a:latin typeface="Calibri" pitchFamily="34" charset="0"/>
              </a:rPr>
              <a:t>No experimental melts produced with these compositions.</a:t>
            </a:r>
            <a:endParaRPr lang="en-GB" sz="1700" dirty="0">
              <a:solidFill>
                <a:schemeClr val="tx1"/>
              </a:solidFill>
              <a:effectLst/>
              <a:latin typeface="Calibri" pitchFamily="34" charset="0"/>
            </a:endParaRPr>
          </a:p>
        </p:txBody>
      </p:sp>
      <p:sp>
        <p:nvSpPr>
          <p:cNvPr id="19" name="Figura a mano libera 18"/>
          <p:cNvSpPr/>
          <p:nvPr/>
        </p:nvSpPr>
        <p:spPr bwMode="auto">
          <a:xfrm rot="389509">
            <a:off x="7733923" y="1168028"/>
            <a:ext cx="288075" cy="968772"/>
          </a:xfrm>
          <a:custGeom>
            <a:avLst/>
            <a:gdLst>
              <a:gd name="connsiteX0" fmla="*/ 218831 w 298939"/>
              <a:gd name="connsiteY0" fmla="*/ 1195754 h 1195754"/>
              <a:gd name="connsiteX1" fmla="*/ 7815 w 298939"/>
              <a:gd name="connsiteY1" fmla="*/ 715108 h 1195754"/>
              <a:gd name="connsiteX2" fmla="*/ 265723 w 298939"/>
              <a:gd name="connsiteY2" fmla="*/ 562708 h 1195754"/>
              <a:gd name="connsiteX3" fmla="*/ 207108 w 298939"/>
              <a:gd name="connsiteY3" fmla="*/ 0 h 1195754"/>
              <a:gd name="connsiteX0" fmla="*/ 150203 w 218873"/>
              <a:gd name="connsiteY0" fmla="*/ 1195754 h 1195754"/>
              <a:gd name="connsiteX1" fmla="*/ 7815 w 218873"/>
              <a:gd name="connsiteY1" fmla="*/ 797079 h 1195754"/>
              <a:gd name="connsiteX2" fmla="*/ 197095 w 218873"/>
              <a:gd name="connsiteY2" fmla="*/ 562708 h 1195754"/>
              <a:gd name="connsiteX3" fmla="*/ 138480 w 218873"/>
              <a:gd name="connsiteY3" fmla="*/ 0 h 1195754"/>
              <a:gd name="connsiteX0" fmla="*/ 11723 w 80393"/>
              <a:gd name="connsiteY0" fmla="*/ 1195754 h 1195754"/>
              <a:gd name="connsiteX1" fmla="*/ 58615 w 80393"/>
              <a:gd name="connsiteY1" fmla="*/ 562708 h 1195754"/>
              <a:gd name="connsiteX2" fmla="*/ 0 w 80393"/>
              <a:gd name="connsiteY2" fmla="*/ 0 h 1195754"/>
              <a:gd name="connsiteX0" fmla="*/ 0 w 284952"/>
              <a:gd name="connsiteY0" fmla="*/ 813290 h 813290"/>
              <a:gd name="connsiteX1" fmla="*/ 46892 w 284952"/>
              <a:gd name="connsiteY1" fmla="*/ 180244 h 813290"/>
              <a:gd name="connsiteX2" fmla="*/ 239037 w 284952"/>
              <a:gd name="connsiteY2" fmla="*/ 0 h 813290"/>
              <a:gd name="connsiteX0" fmla="*/ 0 w 284952"/>
              <a:gd name="connsiteY0" fmla="*/ 813290 h 813290"/>
              <a:gd name="connsiteX1" fmla="*/ 37305 w 284952"/>
              <a:gd name="connsiteY1" fmla="*/ 392416 h 813290"/>
              <a:gd name="connsiteX2" fmla="*/ 239037 w 284952"/>
              <a:gd name="connsiteY2" fmla="*/ 0 h 813290"/>
              <a:gd name="connsiteX0" fmla="*/ 0 w 284952"/>
              <a:gd name="connsiteY0" fmla="*/ 813290 h 813290"/>
              <a:gd name="connsiteX1" fmla="*/ 37305 w 284952"/>
              <a:gd name="connsiteY1" fmla="*/ 392416 h 813290"/>
              <a:gd name="connsiteX2" fmla="*/ 239037 w 284952"/>
              <a:gd name="connsiteY2" fmla="*/ 0 h 813290"/>
              <a:gd name="connsiteX0" fmla="*/ 0 w 239037"/>
              <a:gd name="connsiteY0" fmla="*/ 813290 h 813290"/>
              <a:gd name="connsiteX1" fmla="*/ 37305 w 239037"/>
              <a:gd name="connsiteY1" fmla="*/ 392416 h 813290"/>
              <a:gd name="connsiteX2" fmla="*/ 239037 w 239037"/>
              <a:gd name="connsiteY2" fmla="*/ 0 h 813290"/>
              <a:gd name="connsiteX0" fmla="*/ 51990 w 291027"/>
              <a:gd name="connsiteY0" fmla="*/ 813290 h 813290"/>
              <a:gd name="connsiteX1" fmla="*/ 89295 w 291027"/>
              <a:gd name="connsiteY1" fmla="*/ 392416 h 813290"/>
              <a:gd name="connsiteX2" fmla="*/ 291027 w 291027"/>
              <a:gd name="connsiteY2" fmla="*/ 0 h 813290"/>
              <a:gd name="connsiteX0" fmla="*/ 0 w 239037"/>
              <a:gd name="connsiteY0" fmla="*/ 813290 h 813290"/>
              <a:gd name="connsiteX1" fmla="*/ 239037 w 239037"/>
              <a:gd name="connsiteY1" fmla="*/ 0 h 813290"/>
              <a:gd name="connsiteX0" fmla="*/ 0 w 239037"/>
              <a:gd name="connsiteY0" fmla="*/ 813290 h 813290"/>
              <a:gd name="connsiteX1" fmla="*/ 239037 w 239037"/>
              <a:gd name="connsiteY1" fmla="*/ 0 h 813290"/>
              <a:gd name="connsiteX0" fmla="*/ 49038 w 288075"/>
              <a:gd name="connsiteY0" fmla="*/ 813290 h 813290"/>
              <a:gd name="connsiteX1" fmla="*/ 288075 w 288075"/>
              <a:gd name="connsiteY1" fmla="*/ 0 h 813290"/>
            </a:gdLst>
            <a:ahLst/>
            <a:cxnLst>
              <a:cxn ang="0">
                <a:pos x="connsiteX0" y="connsiteY0"/>
              </a:cxn>
              <a:cxn ang="0">
                <a:pos x="connsiteX1" y="connsiteY1"/>
              </a:cxn>
            </a:cxnLst>
            <a:rect l="l" t="t" r="r" b="b"/>
            <a:pathLst>
              <a:path w="288075" h="813290">
                <a:moveTo>
                  <a:pt x="49038" y="813290"/>
                </a:moveTo>
                <a:cubicBezTo>
                  <a:pt x="0" y="335185"/>
                  <a:pt x="267464" y="406292"/>
                  <a:pt x="288075" y="0"/>
                </a:cubicBezTo>
              </a:path>
            </a:pathLst>
          </a:custGeom>
          <a:noFill/>
          <a:ln w="28575"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500"/>
                                        <p:tgtEl>
                                          <p:spTgt spid="2150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1000"/>
                                        <p:tgtEl>
                                          <p:spTgt spid="16"/>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1000"/>
                                        <p:tgtEl>
                                          <p:spTgt spid="19"/>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3" grpId="0"/>
      <p:bldP spid="14" grpId="0"/>
      <p:bldP spid="15" grpId="0"/>
      <p:bldP spid="12" grpId="0"/>
      <p:bldP spid="16" grpId="0" animBg="1"/>
      <p:bldP spid="17" grpId="0"/>
      <p:bldP spid="18" grpId="0"/>
      <p:bldP spid="19"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magine 32"/>
          <p:cNvPicPr>
            <a:picLocks noChangeAspect="1"/>
          </p:cNvPicPr>
          <p:nvPr/>
        </p:nvPicPr>
        <p:blipFill rotWithShape="1">
          <a:blip r:embed="rId3" cstate="print"/>
          <a:srcRect l="49398" r="3213"/>
          <a:stretch/>
        </p:blipFill>
        <p:spPr>
          <a:xfrm>
            <a:off x="4635500" y="863600"/>
            <a:ext cx="4495800" cy="4234607"/>
          </a:xfrm>
          <a:prstGeom prst="rect">
            <a:avLst/>
          </a:prstGeom>
        </p:spPr>
      </p:pic>
      <p:pic>
        <p:nvPicPr>
          <p:cNvPr id="32" name="Immagine 31"/>
          <p:cNvPicPr>
            <a:picLocks noChangeAspect="1"/>
          </p:cNvPicPr>
          <p:nvPr/>
        </p:nvPicPr>
        <p:blipFill rotWithShape="1">
          <a:blip r:embed="rId3" cstate="print"/>
          <a:srcRect l="702" r="50603"/>
          <a:stretch/>
        </p:blipFill>
        <p:spPr>
          <a:xfrm>
            <a:off x="-1" y="863600"/>
            <a:ext cx="4619625"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A last comment on the effect of C on the solidus.</a:t>
            </a: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82017" name="Rectangle 65"/>
          <p:cNvSpPr>
            <a:spLocks noChangeArrowheads="1"/>
          </p:cNvSpPr>
          <p:nvPr/>
        </p:nvSpPr>
        <p:spPr bwMode="auto">
          <a:xfrm>
            <a:off x="312738" y="1463675"/>
            <a:ext cx="3414712" cy="482600"/>
          </a:xfrm>
          <a:prstGeom prst="rect">
            <a:avLst/>
          </a:prstGeom>
          <a:noFill/>
          <a:ln w="38100" algn="ctr">
            <a:solidFill>
              <a:srgbClr val="FF0000"/>
            </a:solidFill>
            <a:prstDash val="sysDot"/>
            <a:miter lim="800000"/>
            <a:headEnd/>
            <a:tailEnd/>
          </a:ln>
          <a:effectLst/>
        </p:spPr>
        <p:txBody>
          <a:bodyPr wrap="none" anchor="ctr"/>
          <a:lstStyle/>
          <a:p>
            <a:pPr>
              <a:defRPr/>
            </a:pPr>
            <a:endParaRPr lang="en-GB">
              <a:latin typeface="Calibri" pitchFamily="34" charset="0"/>
            </a:endParaRPr>
          </a:p>
        </p:txBody>
      </p:sp>
      <p:sp>
        <p:nvSpPr>
          <p:cNvPr id="382021" name="Freeform 69"/>
          <p:cNvSpPr>
            <a:spLocks/>
          </p:cNvSpPr>
          <p:nvPr/>
        </p:nvSpPr>
        <p:spPr bwMode="auto">
          <a:xfrm>
            <a:off x="1557338" y="1463675"/>
            <a:ext cx="2947987"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2" name="Freeform 70"/>
          <p:cNvSpPr>
            <a:spLocks/>
          </p:cNvSpPr>
          <p:nvPr/>
        </p:nvSpPr>
        <p:spPr bwMode="auto">
          <a:xfrm>
            <a:off x="1457325" y="1514475"/>
            <a:ext cx="461963"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3" name="Freeform 71"/>
          <p:cNvSpPr>
            <a:spLocks/>
          </p:cNvSpPr>
          <p:nvPr/>
        </p:nvSpPr>
        <p:spPr bwMode="auto">
          <a:xfrm>
            <a:off x="974725" y="1625600"/>
            <a:ext cx="935038"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4" name="Freeform 72"/>
          <p:cNvSpPr>
            <a:spLocks/>
          </p:cNvSpPr>
          <p:nvPr/>
        </p:nvSpPr>
        <p:spPr bwMode="auto">
          <a:xfrm>
            <a:off x="974725" y="1674813"/>
            <a:ext cx="2843213" cy="3205162"/>
          </a:xfrm>
          <a:custGeom>
            <a:avLst/>
            <a:gdLst/>
            <a:ahLst/>
            <a:cxnLst>
              <a:cxn ang="0">
                <a:pos x="0" y="0"/>
              </a:cxn>
              <a:cxn ang="0">
                <a:pos x="468" y="203"/>
              </a:cxn>
              <a:cxn ang="0">
                <a:pos x="1076" y="564"/>
              </a:cxn>
              <a:cxn ang="0">
                <a:pos x="1449" y="1000"/>
              </a:cxn>
              <a:cxn ang="0">
                <a:pos x="1684" y="1532"/>
              </a:cxn>
              <a:cxn ang="0">
                <a:pos x="1791" y="2019"/>
              </a:cxn>
            </a:cxnLst>
            <a:rect l="0" t="0" r="r" b="b"/>
            <a:pathLst>
              <a:path w="1791" h="2019">
                <a:moveTo>
                  <a:pt x="0" y="0"/>
                </a:moveTo>
                <a:cubicBezTo>
                  <a:pt x="144" y="54"/>
                  <a:pt x="289" y="109"/>
                  <a:pt x="468" y="203"/>
                </a:cubicBezTo>
                <a:cubicBezTo>
                  <a:pt x="647" y="297"/>
                  <a:pt x="912" y="431"/>
                  <a:pt x="1076" y="564"/>
                </a:cubicBezTo>
                <a:cubicBezTo>
                  <a:pt x="1240" y="697"/>
                  <a:pt x="1348" y="839"/>
                  <a:pt x="1449" y="1000"/>
                </a:cubicBezTo>
                <a:cubicBezTo>
                  <a:pt x="1550" y="1161"/>
                  <a:pt x="1627" y="1362"/>
                  <a:pt x="1684" y="1532"/>
                </a:cubicBezTo>
                <a:cubicBezTo>
                  <a:pt x="1741" y="1702"/>
                  <a:pt x="1766" y="1860"/>
                  <a:pt x="1791" y="2019"/>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 name="Line 84"/>
          <p:cNvSpPr>
            <a:spLocks noChangeAspect="1" noChangeShapeType="1"/>
          </p:cNvSpPr>
          <p:nvPr/>
        </p:nvSpPr>
        <p:spPr bwMode="auto">
          <a:xfrm rot="686751">
            <a:off x="1284249" y="1625058"/>
            <a:ext cx="166461" cy="618115"/>
          </a:xfrm>
          <a:custGeom>
            <a:avLst/>
            <a:gdLst/>
            <a:ahLst/>
            <a:cxnLst>
              <a:cxn ang="0">
                <a:pos x="0" y="539"/>
              </a:cxn>
              <a:cxn ang="0">
                <a:pos x="145" y="0"/>
              </a:cxn>
            </a:cxnLst>
            <a:rect l="0" t="0" r="r" b="b"/>
            <a:pathLst>
              <a:path w="145" h="539">
                <a:moveTo>
                  <a:pt x="0" y="539"/>
                </a:moveTo>
                <a:lnTo>
                  <a:pt x="145" y="0"/>
                </a:lnTo>
              </a:path>
            </a:pathLst>
          </a:custGeom>
          <a:noFill/>
          <a:ln w="19050">
            <a:solidFill>
              <a:schemeClr val="tx1"/>
            </a:solidFill>
            <a:round/>
            <a:headEnd/>
            <a:tailEnd type="triangle" w="med" len="med"/>
          </a:ln>
        </p:spPr>
        <p:txBody>
          <a:bodyPr anchor="ctr"/>
          <a:lstStyle/>
          <a:p>
            <a:pPr>
              <a:defRPr/>
            </a:pPr>
            <a:endParaRPr lang="en-GB">
              <a:latin typeface="Calibri" pitchFamily="34" charset="0"/>
            </a:endParaRPr>
          </a:p>
        </p:txBody>
      </p:sp>
      <p:sp>
        <p:nvSpPr>
          <p:cNvPr id="4" name="Text Box 85"/>
          <p:cNvSpPr txBox="1">
            <a:spLocks noChangeArrowheads="1"/>
          </p:cNvSpPr>
          <p:nvPr/>
        </p:nvSpPr>
        <p:spPr bwMode="auto">
          <a:xfrm>
            <a:off x="647700" y="2139951"/>
            <a:ext cx="1352550" cy="707886"/>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600" dirty="0">
                <a:solidFill>
                  <a:schemeClr val="tx2"/>
                </a:solidFill>
                <a:effectLst>
                  <a:outerShdw blurRad="38100" dist="38100" dir="2700000" algn="tl">
                    <a:srgbClr val="C0C0C0"/>
                  </a:outerShdw>
                </a:effectLst>
                <a:latin typeface="Calibri" pitchFamily="34" charset="0"/>
              </a:rPr>
              <a:t>Carbonation of the mantle   (~2 GPa)</a:t>
            </a:r>
          </a:p>
        </p:txBody>
      </p:sp>
      <p:sp>
        <p:nvSpPr>
          <p:cNvPr id="5" name="Text Box 79"/>
          <p:cNvSpPr txBox="1">
            <a:spLocks noChangeArrowheads="1"/>
          </p:cNvSpPr>
          <p:nvPr/>
        </p:nvSpPr>
        <p:spPr bwMode="auto">
          <a:xfrm>
            <a:off x="342901" y="5065713"/>
            <a:ext cx="8443912"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If carbonates are not stable in the deep upper mantle (reducing conditions), then the possible solidi are different:</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4"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189163" y="1455738"/>
            <a:ext cx="1985962" cy="3432175"/>
          </a:xfrm>
          <a:custGeom>
            <a:avLst/>
            <a:gdLst>
              <a:gd name="connsiteX0" fmla="*/ 0 w 1987296"/>
              <a:gd name="connsiteY0" fmla="*/ 0 h 3432048"/>
              <a:gd name="connsiteX1" fmla="*/ 396240 w 1987296"/>
              <a:gd name="connsiteY1" fmla="*/ 0 h 3432048"/>
              <a:gd name="connsiteX2" fmla="*/ 1987296 w 1987296"/>
              <a:gd name="connsiteY2" fmla="*/ 3425952 h 3432048"/>
              <a:gd name="connsiteX3" fmla="*/ 1615440 w 1987296"/>
              <a:gd name="connsiteY3" fmla="*/ 3432048 h 3432048"/>
              <a:gd name="connsiteX4" fmla="*/ 0 w 1987296"/>
              <a:gd name="connsiteY4" fmla="*/ 0 h 3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296" h="3432048">
                <a:moveTo>
                  <a:pt x="0" y="0"/>
                </a:moveTo>
                <a:lnTo>
                  <a:pt x="396240" y="0"/>
                </a:lnTo>
                <a:lnTo>
                  <a:pt x="1987296" y="3425952"/>
                </a:lnTo>
                <a:lnTo>
                  <a:pt x="1615440" y="3432048"/>
                </a:lnTo>
                <a:lnTo>
                  <a:pt x="0" y="0"/>
                </a:lnTo>
                <a:close/>
              </a:path>
            </a:pathLst>
          </a:custGeom>
          <a:solidFill>
            <a:srgbClr val="FFFF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3" name="Figura a mano libera 22"/>
          <p:cNvSpPr/>
          <p:nvPr/>
        </p:nvSpPr>
        <p:spPr bwMode="auto">
          <a:xfrm>
            <a:off x="2755900" y="1455738"/>
            <a:ext cx="1724025" cy="3432175"/>
          </a:xfrm>
          <a:custGeom>
            <a:avLst/>
            <a:gdLst>
              <a:gd name="connsiteX0" fmla="*/ 0 w 1725168"/>
              <a:gd name="connsiteY0" fmla="*/ 0 h 3432048"/>
              <a:gd name="connsiteX1" fmla="*/ 597408 w 1725168"/>
              <a:gd name="connsiteY1" fmla="*/ 12192 h 3432048"/>
              <a:gd name="connsiteX2" fmla="*/ 1719072 w 1725168"/>
              <a:gd name="connsiteY2" fmla="*/ 2474976 h 3432048"/>
              <a:gd name="connsiteX3" fmla="*/ 1725168 w 1725168"/>
              <a:gd name="connsiteY3" fmla="*/ 3432048 h 3432048"/>
              <a:gd name="connsiteX4" fmla="*/ 1584960 w 1725168"/>
              <a:gd name="connsiteY4" fmla="*/ 3425952 h 3432048"/>
              <a:gd name="connsiteX5" fmla="*/ 0 w 1725168"/>
              <a:gd name="connsiteY5" fmla="*/ 0 h 3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168" h="3432048">
                <a:moveTo>
                  <a:pt x="0" y="0"/>
                </a:moveTo>
                <a:lnTo>
                  <a:pt x="597408" y="12192"/>
                </a:lnTo>
                <a:lnTo>
                  <a:pt x="1719072" y="2474976"/>
                </a:lnTo>
                <a:lnTo>
                  <a:pt x="1725168" y="3432048"/>
                </a:lnTo>
                <a:lnTo>
                  <a:pt x="1584960" y="3425952"/>
                </a:lnTo>
                <a:lnTo>
                  <a:pt x="0" y="0"/>
                </a:lnTo>
                <a:close/>
              </a:path>
            </a:pathLst>
          </a:custGeom>
          <a:solidFill>
            <a:srgbClr val="FF00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 name="CasellaDiTesto 23"/>
          <p:cNvSpPr txBox="1">
            <a:spLocks noChangeArrowheads="1"/>
          </p:cNvSpPr>
          <p:nvPr/>
        </p:nvSpPr>
        <p:spPr bwMode="auto">
          <a:xfrm rot="3920192">
            <a:off x="2862263" y="3878262"/>
            <a:ext cx="1454150" cy="307975"/>
          </a:xfrm>
          <a:prstGeom prst="rect">
            <a:avLst/>
          </a:prstGeom>
          <a:noFill/>
          <a:ln w="9525">
            <a:noFill/>
            <a:miter lim="800000"/>
            <a:headEnd/>
            <a:tailEnd/>
          </a:ln>
        </p:spPr>
        <p:txBody>
          <a:bodyPr>
            <a:spAutoFit/>
          </a:bodyPr>
          <a:lstStyle/>
          <a:p>
            <a:r>
              <a:rPr lang="en-GB" sz="1400" b="1">
                <a:solidFill>
                  <a:schemeClr val="tx1"/>
                </a:solidFill>
                <a:effectLst/>
                <a:latin typeface="Calibri" pitchFamily="34" charset="0"/>
              </a:rPr>
              <a:t>Tp MORB</a:t>
            </a:r>
          </a:p>
        </p:txBody>
      </p:sp>
      <p:sp>
        <p:nvSpPr>
          <p:cNvPr id="25" name="CasellaDiTesto 24"/>
          <p:cNvSpPr txBox="1">
            <a:spLocks noChangeArrowheads="1"/>
          </p:cNvSpPr>
          <p:nvPr/>
        </p:nvSpPr>
        <p:spPr bwMode="auto">
          <a:xfrm rot="3920192">
            <a:off x="3082132" y="2377281"/>
            <a:ext cx="935038" cy="307975"/>
          </a:xfrm>
          <a:prstGeom prst="rect">
            <a:avLst/>
          </a:prstGeom>
          <a:noFill/>
          <a:ln w="9525">
            <a:noFill/>
            <a:miter lim="800000"/>
            <a:headEnd/>
            <a:tailEnd/>
          </a:ln>
        </p:spPr>
        <p:txBody>
          <a:bodyPr>
            <a:spAutoFit/>
          </a:bodyPr>
          <a:lstStyle/>
          <a:p>
            <a:r>
              <a:rPr lang="en-GB" sz="1400" b="1">
                <a:solidFill>
                  <a:schemeClr val="tx1"/>
                </a:solidFill>
                <a:effectLst/>
                <a:latin typeface="Calibri" pitchFamily="34" charset="0"/>
              </a:rPr>
              <a:t>Tp OIB</a:t>
            </a:r>
          </a:p>
        </p:txBody>
      </p:sp>
      <p:sp>
        <p:nvSpPr>
          <p:cNvPr id="744532" name="Line 84"/>
          <p:cNvSpPr>
            <a:spLocks noChangeAspect="1" noChangeShapeType="1"/>
          </p:cNvSpPr>
          <p:nvPr/>
        </p:nvSpPr>
        <p:spPr bwMode="auto">
          <a:xfrm flipH="1" flipV="1">
            <a:off x="3354147" y="1948180"/>
            <a:ext cx="15070" cy="288000"/>
          </a:xfrm>
          <a:prstGeom prst="line">
            <a:avLst/>
          </a:prstGeom>
          <a:noFill/>
          <a:ln w="19050">
            <a:solidFill>
              <a:schemeClr val="tx1"/>
            </a:solidFill>
            <a:round/>
            <a:headEnd/>
            <a:tailEnd type="triangle" w="med" len="med"/>
          </a:ln>
        </p:spPr>
        <p:txBody>
          <a:bodyPr anchor="ctr"/>
          <a:lstStyle/>
          <a:p>
            <a:pPr>
              <a:defRPr/>
            </a:pPr>
            <a:endParaRPr lang="en-GB">
              <a:latin typeface="Calibri" pitchFamily="34" charset="0"/>
            </a:endParaRPr>
          </a:p>
        </p:txBody>
      </p:sp>
      <p:sp>
        <p:nvSpPr>
          <p:cNvPr id="744533" name="Text Box 85"/>
          <p:cNvSpPr txBox="1">
            <a:spLocks noChangeArrowheads="1"/>
          </p:cNvSpPr>
          <p:nvPr/>
        </p:nvSpPr>
        <p:spPr bwMode="auto">
          <a:xfrm>
            <a:off x="3189288" y="2212975"/>
            <a:ext cx="1049338" cy="646331"/>
          </a:xfrm>
          <a:prstGeom prst="rect">
            <a:avLst/>
          </a:prstGeom>
          <a:solidFill>
            <a:schemeClr val="bg1"/>
          </a:solidFill>
          <a:ln w="9525" algn="ctr">
            <a:solidFill>
              <a:schemeClr val="tx1"/>
            </a:solidFill>
            <a:miter lim="800000"/>
            <a:headEnd/>
            <a:tailEnd/>
          </a:ln>
          <a:effectLst/>
        </p:spPr>
        <p:txBody>
          <a:bodyPr wrap="square">
            <a:spAutoFit/>
          </a:bodyPr>
          <a:lstStyle/>
          <a:p>
            <a:pPr algn="ctr">
              <a:spcBef>
                <a:spcPct val="50000"/>
              </a:spcBef>
              <a:defRPr/>
            </a:pPr>
            <a:r>
              <a:rPr lang="en-GB" dirty="0">
                <a:solidFill>
                  <a:schemeClr val="tx2"/>
                </a:solidFill>
                <a:effectLst>
                  <a:outerShdw blurRad="38100" dist="38100" dir="2700000" algn="tl">
                    <a:srgbClr val="C0C0C0"/>
                  </a:outerShdw>
                </a:effectLst>
                <a:latin typeface="Calibri" pitchFamily="34" charset="0"/>
              </a:rPr>
              <a:t>Previous page</a:t>
            </a:r>
          </a:p>
        </p:txBody>
      </p:sp>
      <p:sp>
        <p:nvSpPr>
          <p:cNvPr id="29" name="Rettangolo 28"/>
          <p:cNvSpPr/>
          <p:nvPr/>
        </p:nvSpPr>
        <p:spPr bwMode="auto">
          <a:xfrm>
            <a:off x="792163" y="3600450"/>
            <a:ext cx="2298509" cy="116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6" name="CasellaDiTesto 25"/>
          <p:cNvSpPr txBox="1">
            <a:spLocks noChangeArrowheads="1"/>
          </p:cNvSpPr>
          <p:nvPr/>
        </p:nvSpPr>
        <p:spPr bwMode="auto">
          <a:xfrm>
            <a:off x="614363" y="3621088"/>
            <a:ext cx="2653093" cy="1200329"/>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Note the classical approach of considering different </a:t>
            </a:r>
            <a:r>
              <a:rPr lang="en-GB" b="1" dirty="0" err="1">
                <a:solidFill>
                  <a:schemeClr val="tx1"/>
                </a:solidFill>
                <a:effectLst/>
                <a:latin typeface="Calibri" pitchFamily="34" charset="0"/>
              </a:rPr>
              <a:t>Tp</a:t>
            </a:r>
            <a:r>
              <a:rPr lang="en-GB" b="1" dirty="0">
                <a:solidFill>
                  <a:schemeClr val="tx1"/>
                </a:solidFill>
                <a:effectLst/>
                <a:latin typeface="Calibri" pitchFamily="34" charset="0"/>
              </a:rPr>
              <a:t> for MORB and OIB</a:t>
            </a:r>
          </a:p>
        </p:txBody>
      </p:sp>
      <p:sp>
        <p:nvSpPr>
          <p:cNvPr id="30" name="Text Box 85"/>
          <p:cNvSpPr txBox="1">
            <a:spLocks noChangeArrowheads="1"/>
          </p:cNvSpPr>
          <p:nvPr/>
        </p:nvSpPr>
        <p:spPr bwMode="auto">
          <a:xfrm rot="793479">
            <a:off x="2319336" y="1504491"/>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31"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34" name="Text Box 22"/>
          <p:cNvSpPr txBox="1">
            <a:spLocks noChangeArrowheads="1"/>
          </p:cNvSpPr>
          <p:nvPr/>
        </p:nvSpPr>
        <p:spPr bwMode="auto">
          <a:xfrm>
            <a:off x="312739" y="6372970"/>
            <a:ext cx="2777934" cy="461665"/>
          </a:xfrm>
          <a:prstGeom prst="rect">
            <a:avLst/>
          </a:prstGeom>
          <a:noFill/>
          <a:ln w="9525" algn="ctr">
            <a:noFill/>
            <a:miter lim="800000"/>
            <a:headEnd/>
            <a:tailEnd/>
          </a:ln>
          <a:effectLst/>
        </p:spPr>
        <p:txBody>
          <a:bodyPr wrap="square">
            <a:spAutoFit/>
          </a:bodyPr>
          <a:lstStyle/>
          <a:p>
            <a:pPr>
              <a:defRPr/>
            </a:pPr>
            <a:r>
              <a:rPr lang="en-GB" sz="1200" dirty="0">
                <a:solidFill>
                  <a:schemeClr val="bg1"/>
                </a:solidFill>
                <a:effectLst>
                  <a:outerShdw blurRad="38100" dist="38100" dir="2700000" algn="tl">
                    <a:srgbClr val="000000"/>
                  </a:outerShdw>
                </a:effectLst>
                <a:latin typeface="Calibri" pitchFamily="34" charset="0"/>
              </a:rPr>
              <a:t>Dasgupta and Hirschmann, 2010 (Earth Planet. Sci. Lett., 298, 1-13)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82017"/>
                                        </p:tgtEl>
                                        <p:attrNameLst>
                                          <p:attrName>style.visibility</p:attrName>
                                        </p:attrNameLst>
                                      </p:cBhvr>
                                      <p:to>
                                        <p:strVal val="visible"/>
                                      </p:to>
                                    </p:set>
                                    <p:animEffect transition="in" filter="wipe(left)">
                                      <p:cBhvr>
                                        <p:cTn id="25" dur="500"/>
                                        <p:tgtEl>
                                          <p:spTgt spid="3820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44533"/>
                                        </p:tgtEl>
                                        <p:attrNameLst>
                                          <p:attrName>style.visibility</p:attrName>
                                        </p:attrNameLst>
                                      </p:cBhvr>
                                      <p:to>
                                        <p:strVal val="visible"/>
                                      </p:to>
                                    </p:set>
                                    <p:animEffect transition="in" filter="fade">
                                      <p:cBhvr>
                                        <p:cTn id="29" dur="500"/>
                                        <p:tgtEl>
                                          <p:spTgt spid="744533"/>
                                        </p:tgtEl>
                                      </p:cBhvr>
                                    </p:animEffect>
                                  </p:childTnLst>
                                </p:cTn>
                              </p:par>
                              <p:par>
                                <p:cTn id="30" presetID="22" presetClass="entr" presetSubtype="4" fill="hold" nodeType="withEffect">
                                  <p:stCondLst>
                                    <p:cond delay="0"/>
                                  </p:stCondLst>
                                  <p:childTnLst>
                                    <p:set>
                                      <p:cBhvr>
                                        <p:cTn id="31" dur="1" fill="hold">
                                          <p:stCondLst>
                                            <p:cond delay="0"/>
                                          </p:stCondLst>
                                        </p:cTn>
                                        <p:tgtEl>
                                          <p:spTgt spid="744532"/>
                                        </p:tgtEl>
                                        <p:attrNameLst>
                                          <p:attrName>style.visibility</p:attrName>
                                        </p:attrNameLst>
                                      </p:cBhvr>
                                      <p:to>
                                        <p:strVal val="visible"/>
                                      </p:to>
                                    </p:set>
                                    <p:animEffect transition="in" filter="wipe(down)">
                                      <p:cBhvr>
                                        <p:cTn id="32" dur="500"/>
                                        <p:tgtEl>
                                          <p:spTgt spid="7445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82021"/>
                                        </p:tgtEl>
                                        <p:attrNameLst>
                                          <p:attrName>style.visibility</p:attrName>
                                        </p:attrNameLst>
                                      </p:cBhvr>
                                      <p:to>
                                        <p:strVal val="visible"/>
                                      </p:to>
                                    </p:set>
                                    <p:animEffect transition="in" filter="wipe(left)">
                                      <p:cBhvr>
                                        <p:cTn id="37" dur="1000"/>
                                        <p:tgtEl>
                                          <p:spTgt spid="382021"/>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82022"/>
                                        </p:tgtEl>
                                        <p:attrNameLst>
                                          <p:attrName>style.visibility</p:attrName>
                                        </p:attrNameLst>
                                      </p:cBhvr>
                                      <p:to>
                                        <p:strVal val="visible"/>
                                      </p:to>
                                    </p:set>
                                    <p:animEffect transition="in" filter="wipe(left)">
                                      <p:cBhvr>
                                        <p:cTn id="46" dur="500"/>
                                        <p:tgtEl>
                                          <p:spTgt spid="382022"/>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382023"/>
                                        </p:tgtEl>
                                        <p:attrNameLst>
                                          <p:attrName>style.visibility</p:attrName>
                                        </p:attrNameLst>
                                      </p:cBhvr>
                                      <p:to>
                                        <p:strVal val="visible"/>
                                      </p:to>
                                    </p:set>
                                    <p:animEffect transition="in" filter="wipe(right)">
                                      <p:cBhvr>
                                        <p:cTn id="50" dur="500"/>
                                        <p:tgtEl>
                                          <p:spTgt spid="382023"/>
                                        </p:tgtEl>
                                      </p:cBhvr>
                                    </p:animEffect>
                                  </p:childTnLst>
                                </p:cTn>
                              </p:par>
                            </p:childTnLst>
                          </p:cTn>
                        </p:par>
                        <p:par>
                          <p:cTn id="51" fill="hold">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382024"/>
                                        </p:tgtEl>
                                        <p:attrNameLst>
                                          <p:attrName>style.visibility</p:attrName>
                                        </p:attrNameLst>
                                      </p:cBhvr>
                                      <p:to>
                                        <p:strVal val="visible"/>
                                      </p:to>
                                    </p:set>
                                    <p:animEffect transition="in" filter="wipe(up)">
                                      <p:cBhvr>
                                        <p:cTn id="54" dur="2000"/>
                                        <p:tgtEl>
                                          <p:spTgt spid="382024"/>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22" presetClass="entr" presetSubtype="4"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500"/>
                                        <p:tgtEl>
                                          <p:spTgt spid="5">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2029"/>
                                        </p:tgtEl>
                                        <p:attrNameLst>
                                          <p:attrName>style.visibility</p:attrName>
                                        </p:attrNameLst>
                                      </p:cBhvr>
                                      <p:to>
                                        <p:strVal val="visible"/>
                                      </p:to>
                                    </p:set>
                                    <p:animEffect transition="in" filter="fade">
                                      <p:cBhvr>
                                        <p:cTn id="77" dur="500"/>
                                        <p:tgtEl>
                                          <p:spTgt spid="3820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82030"/>
                                        </p:tgtEl>
                                        <p:attrNameLst>
                                          <p:attrName>style.visibility</p:attrName>
                                        </p:attrNameLst>
                                      </p:cBhvr>
                                      <p:to>
                                        <p:strVal val="visible"/>
                                      </p:to>
                                    </p:set>
                                    <p:animEffect transition="in" filter="wipe(left)">
                                      <p:cBhvr>
                                        <p:cTn id="82" dur="500"/>
                                        <p:tgtEl>
                                          <p:spTgt spid="382030"/>
                                        </p:tgtEl>
                                      </p:cBhvr>
                                    </p:animEffect>
                                  </p:childTnLst>
                                </p:cTn>
                              </p:par>
                            </p:childTnLst>
                          </p:cTn>
                        </p:par>
                        <p:par>
                          <p:cTn id="83" fill="hold">
                            <p:stCondLst>
                              <p:cond delay="500"/>
                            </p:stCondLst>
                            <p:childTnLst>
                              <p:par>
                                <p:cTn id="84" presetID="22" presetClass="entr" presetSubtype="2" fill="hold" grpId="0" nodeType="afterEffect">
                                  <p:stCondLst>
                                    <p:cond delay="0"/>
                                  </p:stCondLst>
                                  <p:childTnLst>
                                    <p:set>
                                      <p:cBhvr>
                                        <p:cTn id="85" dur="1" fill="hold">
                                          <p:stCondLst>
                                            <p:cond delay="0"/>
                                          </p:stCondLst>
                                        </p:cTn>
                                        <p:tgtEl>
                                          <p:spTgt spid="382031"/>
                                        </p:tgtEl>
                                        <p:attrNameLst>
                                          <p:attrName>style.visibility</p:attrName>
                                        </p:attrNameLst>
                                      </p:cBhvr>
                                      <p:to>
                                        <p:strVal val="visible"/>
                                      </p:to>
                                    </p:set>
                                    <p:animEffect transition="in" filter="wipe(right)">
                                      <p:cBhvr>
                                        <p:cTn id="86" dur="500"/>
                                        <p:tgtEl>
                                          <p:spTgt spid="382031"/>
                                        </p:tgtEl>
                                      </p:cBhvr>
                                    </p:animEffect>
                                  </p:childTnLst>
                                </p:cTn>
                              </p:par>
                            </p:childTnLst>
                          </p:cTn>
                        </p:par>
                        <p:par>
                          <p:cTn id="87" fill="hold">
                            <p:stCondLst>
                              <p:cond delay="1000"/>
                            </p:stCondLst>
                            <p:childTnLst>
                              <p:par>
                                <p:cTn id="88" presetID="22" presetClass="entr" presetSubtype="8" fill="hold" nodeType="afterEffect">
                                  <p:stCondLst>
                                    <p:cond delay="0"/>
                                  </p:stCondLst>
                                  <p:childTnLst>
                                    <p:set>
                                      <p:cBhvr>
                                        <p:cTn id="89" dur="1" fill="hold">
                                          <p:stCondLst>
                                            <p:cond delay="0"/>
                                          </p:stCondLst>
                                        </p:cTn>
                                        <p:tgtEl>
                                          <p:spTgt spid="382032"/>
                                        </p:tgtEl>
                                        <p:attrNameLst>
                                          <p:attrName>style.visibility</p:attrName>
                                        </p:attrNameLst>
                                      </p:cBhvr>
                                      <p:to>
                                        <p:strVal val="visible"/>
                                      </p:to>
                                    </p:set>
                                    <p:animEffect transition="in" filter="wipe(left)">
                                      <p:cBhvr>
                                        <p:cTn id="90" dur="500"/>
                                        <p:tgtEl>
                                          <p:spTgt spid="382032"/>
                                        </p:tgtEl>
                                      </p:cBhvr>
                                    </p:animEffect>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382033"/>
                                        </p:tgtEl>
                                        <p:attrNameLst>
                                          <p:attrName>style.visibility</p:attrName>
                                        </p:attrNameLst>
                                      </p:cBhvr>
                                      <p:to>
                                        <p:strVal val="visible"/>
                                      </p:to>
                                    </p:set>
                                    <p:animEffect transition="in" filter="wipe(left)">
                                      <p:cBhvr>
                                        <p:cTn id="94" dur="2000"/>
                                        <p:tgtEl>
                                          <p:spTgt spid="382033"/>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82034"/>
                                        </p:tgtEl>
                                        <p:attrNameLst>
                                          <p:attrName>style.visibility</p:attrName>
                                        </p:attrNameLst>
                                      </p:cBhvr>
                                      <p:to>
                                        <p:strVal val="visible"/>
                                      </p:to>
                                    </p:set>
                                    <p:animEffect transition="in" filter="wipe(left)">
                                      <p:cBhvr>
                                        <p:cTn id="97" dur="2000"/>
                                        <p:tgtEl>
                                          <p:spTgt spid="38203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744533"/>
                                        </p:tgtEl>
                                      </p:cBhvr>
                                    </p:animEffect>
                                    <p:set>
                                      <p:cBhvr>
                                        <p:cTn id="102" dur="1" fill="hold">
                                          <p:stCondLst>
                                            <p:cond delay="499"/>
                                          </p:stCondLst>
                                        </p:cTn>
                                        <p:tgtEl>
                                          <p:spTgt spid="74453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744532"/>
                                        </p:tgtEl>
                                      </p:cBhvr>
                                    </p:animEffect>
                                    <p:set>
                                      <p:cBhvr>
                                        <p:cTn id="105" dur="1" fill="hold">
                                          <p:stCondLst>
                                            <p:cond delay="499"/>
                                          </p:stCondLst>
                                        </p:cTn>
                                        <p:tgtEl>
                                          <p:spTgt spid="74453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82017"/>
                                        </p:tgtEl>
                                      </p:cBhvr>
                                    </p:animEffect>
                                    <p:set>
                                      <p:cBhvr>
                                        <p:cTn id="108" dur="1" fill="hold">
                                          <p:stCondLst>
                                            <p:cond delay="499"/>
                                          </p:stCondLst>
                                        </p:cTn>
                                        <p:tgtEl>
                                          <p:spTgt spid="382017"/>
                                        </p:tgtEl>
                                        <p:attrNameLst>
                                          <p:attrName>style.visibility</p:attrName>
                                        </p:attrNameLst>
                                      </p:cBhvr>
                                      <p:to>
                                        <p:strVal val="hidden"/>
                                      </p:to>
                                    </p:set>
                                  </p:childTnLst>
                                </p:cTn>
                              </p:par>
                            </p:childTnLst>
                          </p:cTn>
                        </p:par>
                        <p:par>
                          <p:cTn id="109" fill="hold">
                            <p:stCondLst>
                              <p:cond delay="500"/>
                            </p:stCondLst>
                            <p:childTnLst>
                              <p:par>
                                <p:cTn id="110" presetID="22" presetClass="entr" presetSubtype="4" fill="hold" grpId="0" nodeType="after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down)">
                                      <p:cBhvr>
                                        <p:cTn id="112" dur="1000"/>
                                        <p:tgtEl>
                                          <p:spTgt spid="22"/>
                                        </p:tgtEl>
                                      </p:cBhvr>
                                    </p:animEffect>
                                  </p:childTnLst>
                                </p:cTn>
                              </p:par>
                            </p:childTnLst>
                          </p:cTn>
                        </p:par>
                        <p:par>
                          <p:cTn id="113" fill="hold">
                            <p:stCondLst>
                              <p:cond delay="1500"/>
                            </p:stCondLst>
                            <p:childTnLst>
                              <p:par>
                                <p:cTn id="114" presetID="10" presetClass="entr" presetSubtype="0" fill="hold" grpId="0" nodeType="after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fade">
                                      <p:cBhvr>
                                        <p:cTn id="116" dur="500"/>
                                        <p:tgtEl>
                                          <p:spTgt spid="24"/>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wipe(down)">
                                      <p:cBhvr>
                                        <p:cTn id="121" dur="1000"/>
                                        <p:tgtEl>
                                          <p:spTgt spid="23"/>
                                        </p:tgtEl>
                                      </p:cBhvr>
                                    </p:animEffect>
                                  </p:childTnLst>
                                </p:cTn>
                              </p:par>
                            </p:childTnLst>
                          </p:cTn>
                        </p:par>
                        <p:par>
                          <p:cTn id="122" fill="hold">
                            <p:stCondLst>
                              <p:cond delay="1000"/>
                            </p:stCondLst>
                            <p:childTnLst>
                              <p:par>
                                <p:cTn id="123" presetID="10" presetClass="entr" presetSubtype="0" fill="hold" grpId="0" nodeType="after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500"/>
                                        <p:tgtEl>
                                          <p:spTgt spid="25"/>
                                        </p:tgtEl>
                                      </p:cBhvr>
                                    </p:animEffect>
                                  </p:childTnLst>
                                </p:cTn>
                              </p:par>
                            </p:childTnLst>
                          </p:cTn>
                        </p:par>
                        <p:par>
                          <p:cTn id="126" fill="hold">
                            <p:stCondLst>
                              <p:cond delay="1500"/>
                            </p:stCondLst>
                            <p:childTnLst>
                              <p:par>
                                <p:cTn id="127" presetID="10" presetClass="entr" presetSubtype="0" fill="hold" grpId="0" nodeType="after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500"/>
                                        <p:tgtEl>
                                          <p:spTgt spid="26"/>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5" grpId="0" build="p"/>
      <p:bldP spid="2" grpId="0" build="p"/>
      <p:bldP spid="382017" grpId="0" animBg="1"/>
      <p:bldP spid="382017" grpId="1" animBg="1"/>
      <p:bldP spid="382021" grpId="0" animBg="1"/>
      <p:bldP spid="382022" grpId="0" animBg="1"/>
      <p:bldP spid="382023" grpId="0" animBg="1"/>
      <p:bldP spid="382024" grpId="0" animBg="1"/>
      <p:bldP spid="4" grpId="0"/>
      <p:bldP spid="5" grpId="0" build="p"/>
      <p:bldP spid="382029" grpId="0" animBg="1"/>
      <p:bldP spid="382030" grpId="0" animBg="1"/>
      <p:bldP spid="382031" grpId="0" animBg="1"/>
      <p:bldP spid="382033" grpId="0" animBg="1"/>
      <p:bldP spid="382034" grpId="0" animBg="1"/>
      <p:bldP spid="22" grpId="0" animBg="1"/>
      <p:bldP spid="23" grpId="0" animBg="1"/>
      <p:bldP spid="24" grpId="0"/>
      <p:bldP spid="25" grpId="0"/>
      <p:bldP spid="744533" grpId="0" animBg="1"/>
      <p:bldP spid="744533" grpId="1" animBg="1"/>
      <p:bldP spid="29" grpId="0" animBg="1"/>
      <p:bldP spid="26" grpId="0"/>
      <p:bldP spid="30" grpId="0"/>
      <p:bldP spid="31" grpId="0"/>
      <p:bldP spid="3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22"/>
          <p:cNvSpPr txBox="1">
            <a:spLocks noChangeArrowheads="1"/>
          </p:cNvSpPr>
          <p:nvPr/>
        </p:nvSpPr>
        <p:spPr bwMode="auto">
          <a:xfrm>
            <a:off x="312739" y="6372970"/>
            <a:ext cx="2777934" cy="461665"/>
          </a:xfrm>
          <a:prstGeom prst="rect">
            <a:avLst/>
          </a:prstGeom>
          <a:noFill/>
          <a:ln w="9525" algn="ctr">
            <a:noFill/>
            <a:miter lim="800000"/>
            <a:headEnd/>
            <a:tailEnd/>
          </a:ln>
          <a:effectLst/>
        </p:spPr>
        <p:txBody>
          <a:bodyPr wrap="square">
            <a:spAutoFit/>
          </a:bodyPr>
          <a:lstStyle/>
          <a:p>
            <a:pPr>
              <a:defRPr/>
            </a:pPr>
            <a:r>
              <a:rPr lang="en-GB" sz="1200" dirty="0">
                <a:solidFill>
                  <a:schemeClr val="bg1"/>
                </a:solidFill>
                <a:effectLst>
                  <a:outerShdw blurRad="38100" dist="38100" dir="2700000" algn="tl">
                    <a:srgbClr val="000000"/>
                  </a:outerShdw>
                </a:effectLst>
                <a:latin typeface="Calibri" pitchFamily="34" charset="0"/>
              </a:rPr>
              <a:t>Dasgupta and Hirschmann, 2010 (Earth Planet. Sci. Lett., 298, 1-13)</a:t>
            </a:r>
          </a:p>
        </p:txBody>
      </p:sp>
      <p:pic>
        <p:nvPicPr>
          <p:cNvPr id="35" name="Immagine 34"/>
          <p:cNvPicPr>
            <a:picLocks noChangeAspect="1"/>
          </p:cNvPicPr>
          <p:nvPr/>
        </p:nvPicPr>
        <p:blipFill rotWithShape="1">
          <a:blip r:embed="rId3" cstate="print"/>
          <a:srcRect l="49398" r="3213"/>
          <a:stretch/>
        </p:blipFill>
        <p:spPr>
          <a:xfrm>
            <a:off x="4635500" y="863600"/>
            <a:ext cx="4495800" cy="4234607"/>
          </a:xfrm>
          <a:prstGeom prst="rect">
            <a:avLst/>
          </a:prstGeom>
        </p:spPr>
      </p:pic>
      <p:pic>
        <p:nvPicPr>
          <p:cNvPr id="36" name="Immagine 35"/>
          <p:cNvPicPr>
            <a:picLocks noChangeAspect="1"/>
          </p:cNvPicPr>
          <p:nvPr/>
        </p:nvPicPr>
        <p:blipFill rotWithShape="1">
          <a:blip r:embed="rId3" cstate="print"/>
          <a:srcRect l="702" r="50603"/>
          <a:stretch/>
        </p:blipFill>
        <p:spPr>
          <a:xfrm>
            <a:off x="-1" y="863600"/>
            <a:ext cx="4619625"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a:solidFill>
                  <a:srgbClr val="FFFF00"/>
                </a:solidFill>
                <a:effectLst>
                  <a:outerShdw blurRad="38100" dist="38100" dir="2700000" algn="tl">
                    <a:srgbClr val="000000"/>
                  </a:outerShdw>
                </a:effectLst>
                <a:latin typeface="Calibri" pitchFamily="34" charset="0"/>
              </a:rPr>
              <a:t>A last comment on the effect of C on the solidus.</a:t>
            </a:r>
          </a:p>
        </p:txBody>
      </p:sp>
      <p:sp>
        <p:nvSpPr>
          <p:cNvPr id="5" name="Text Box 79"/>
          <p:cNvSpPr txBox="1">
            <a:spLocks noChangeArrowheads="1"/>
          </p:cNvSpPr>
          <p:nvPr/>
        </p:nvSpPr>
        <p:spPr bwMode="auto">
          <a:xfrm>
            <a:off x="0" y="5014913"/>
            <a:ext cx="9086850" cy="461665"/>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1) Carbonates and carbonatitic melts are not present at P &lt;2GPa.</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7" name="Gruppo 6"/>
          <p:cNvGrpSpPr/>
          <p:nvPr/>
        </p:nvGrpSpPr>
        <p:grpSpPr>
          <a:xfrm>
            <a:off x="974725" y="434975"/>
            <a:ext cx="7840663" cy="4452938"/>
            <a:chOff x="974725" y="434975"/>
            <a:chExt cx="7840663" cy="4452938"/>
          </a:xfrm>
        </p:grpSpPr>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82021" name="Freeform 69"/>
            <p:cNvSpPr>
              <a:spLocks/>
            </p:cNvSpPr>
            <p:nvPr/>
          </p:nvSpPr>
          <p:spPr bwMode="auto">
            <a:xfrm>
              <a:off x="1557338" y="1463675"/>
              <a:ext cx="2947987"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2" name="Freeform 70"/>
            <p:cNvSpPr>
              <a:spLocks/>
            </p:cNvSpPr>
            <p:nvPr/>
          </p:nvSpPr>
          <p:spPr bwMode="auto">
            <a:xfrm>
              <a:off x="1457325" y="1514475"/>
              <a:ext cx="461963"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3" name="Freeform 71"/>
            <p:cNvSpPr>
              <a:spLocks/>
            </p:cNvSpPr>
            <p:nvPr/>
          </p:nvSpPr>
          <p:spPr bwMode="auto">
            <a:xfrm>
              <a:off x="974725" y="1625600"/>
              <a:ext cx="935038"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4" name="Freeform 72"/>
            <p:cNvSpPr>
              <a:spLocks/>
            </p:cNvSpPr>
            <p:nvPr/>
          </p:nvSpPr>
          <p:spPr bwMode="auto">
            <a:xfrm>
              <a:off x="974725" y="1674813"/>
              <a:ext cx="2843213" cy="3205162"/>
            </a:xfrm>
            <a:custGeom>
              <a:avLst/>
              <a:gdLst/>
              <a:ahLst/>
              <a:cxnLst>
                <a:cxn ang="0">
                  <a:pos x="0" y="0"/>
                </a:cxn>
                <a:cxn ang="0">
                  <a:pos x="468" y="203"/>
                </a:cxn>
                <a:cxn ang="0">
                  <a:pos x="1076" y="564"/>
                </a:cxn>
                <a:cxn ang="0">
                  <a:pos x="1449" y="1000"/>
                </a:cxn>
                <a:cxn ang="0">
                  <a:pos x="1684" y="1532"/>
                </a:cxn>
                <a:cxn ang="0">
                  <a:pos x="1791" y="2019"/>
                </a:cxn>
              </a:cxnLst>
              <a:rect l="0" t="0" r="r" b="b"/>
              <a:pathLst>
                <a:path w="1791" h="2019">
                  <a:moveTo>
                    <a:pt x="0" y="0"/>
                  </a:moveTo>
                  <a:cubicBezTo>
                    <a:pt x="144" y="54"/>
                    <a:pt x="289" y="109"/>
                    <a:pt x="468" y="203"/>
                  </a:cubicBezTo>
                  <a:cubicBezTo>
                    <a:pt x="647" y="297"/>
                    <a:pt x="912" y="431"/>
                    <a:pt x="1076" y="564"/>
                  </a:cubicBezTo>
                  <a:cubicBezTo>
                    <a:pt x="1240" y="697"/>
                    <a:pt x="1348" y="839"/>
                    <a:pt x="1449" y="1000"/>
                  </a:cubicBezTo>
                  <a:cubicBezTo>
                    <a:pt x="1550" y="1161"/>
                    <a:pt x="1627" y="1362"/>
                    <a:pt x="1684" y="1532"/>
                  </a:cubicBezTo>
                  <a:cubicBezTo>
                    <a:pt x="1741" y="1702"/>
                    <a:pt x="1766" y="1860"/>
                    <a:pt x="1791" y="2019"/>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4"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189163" y="1455738"/>
              <a:ext cx="1985962" cy="3432175"/>
            </a:xfrm>
            <a:custGeom>
              <a:avLst/>
              <a:gdLst>
                <a:gd name="connsiteX0" fmla="*/ 0 w 1987296"/>
                <a:gd name="connsiteY0" fmla="*/ 0 h 3432048"/>
                <a:gd name="connsiteX1" fmla="*/ 396240 w 1987296"/>
                <a:gd name="connsiteY1" fmla="*/ 0 h 3432048"/>
                <a:gd name="connsiteX2" fmla="*/ 1987296 w 1987296"/>
                <a:gd name="connsiteY2" fmla="*/ 3425952 h 3432048"/>
                <a:gd name="connsiteX3" fmla="*/ 1615440 w 1987296"/>
                <a:gd name="connsiteY3" fmla="*/ 3432048 h 3432048"/>
                <a:gd name="connsiteX4" fmla="*/ 0 w 1987296"/>
                <a:gd name="connsiteY4" fmla="*/ 0 h 3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296" h="3432048">
                  <a:moveTo>
                    <a:pt x="0" y="0"/>
                  </a:moveTo>
                  <a:lnTo>
                    <a:pt x="396240" y="0"/>
                  </a:lnTo>
                  <a:lnTo>
                    <a:pt x="1987296" y="3425952"/>
                  </a:lnTo>
                  <a:lnTo>
                    <a:pt x="1615440" y="3432048"/>
                  </a:lnTo>
                  <a:lnTo>
                    <a:pt x="0" y="0"/>
                  </a:lnTo>
                  <a:close/>
                </a:path>
              </a:pathLst>
            </a:custGeom>
            <a:solidFill>
              <a:srgbClr val="FFFF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3" name="Figura a mano libera 22"/>
            <p:cNvSpPr/>
            <p:nvPr/>
          </p:nvSpPr>
          <p:spPr bwMode="auto">
            <a:xfrm>
              <a:off x="2755900" y="1455738"/>
              <a:ext cx="1724025" cy="3432175"/>
            </a:xfrm>
            <a:custGeom>
              <a:avLst/>
              <a:gdLst>
                <a:gd name="connsiteX0" fmla="*/ 0 w 1725168"/>
                <a:gd name="connsiteY0" fmla="*/ 0 h 3432048"/>
                <a:gd name="connsiteX1" fmla="*/ 597408 w 1725168"/>
                <a:gd name="connsiteY1" fmla="*/ 12192 h 3432048"/>
                <a:gd name="connsiteX2" fmla="*/ 1719072 w 1725168"/>
                <a:gd name="connsiteY2" fmla="*/ 2474976 h 3432048"/>
                <a:gd name="connsiteX3" fmla="*/ 1725168 w 1725168"/>
                <a:gd name="connsiteY3" fmla="*/ 3432048 h 3432048"/>
                <a:gd name="connsiteX4" fmla="*/ 1584960 w 1725168"/>
                <a:gd name="connsiteY4" fmla="*/ 3425952 h 3432048"/>
                <a:gd name="connsiteX5" fmla="*/ 0 w 1725168"/>
                <a:gd name="connsiteY5" fmla="*/ 0 h 3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168" h="3432048">
                  <a:moveTo>
                    <a:pt x="0" y="0"/>
                  </a:moveTo>
                  <a:lnTo>
                    <a:pt x="597408" y="12192"/>
                  </a:lnTo>
                  <a:lnTo>
                    <a:pt x="1719072" y="2474976"/>
                  </a:lnTo>
                  <a:lnTo>
                    <a:pt x="1725168" y="3432048"/>
                  </a:lnTo>
                  <a:lnTo>
                    <a:pt x="1584960" y="3425952"/>
                  </a:lnTo>
                  <a:lnTo>
                    <a:pt x="0" y="0"/>
                  </a:lnTo>
                  <a:close/>
                </a:path>
              </a:pathLst>
            </a:custGeom>
            <a:solidFill>
              <a:srgbClr val="FF00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 name="CasellaDiTesto 23"/>
            <p:cNvSpPr txBox="1">
              <a:spLocks noChangeArrowheads="1"/>
            </p:cNvSpPr>
            <p:nvPr/>
          </p:nvSpPr>
          <p:spPr bwMode="auto">
            <a:xfrm rot="3920192">
              <a:off x="2862263" y="3878262"/>
              <a:ext cx="1454150" cy="307975"/>
            </a:xfrm>
            <a:prstGeom prst="rect">
              <a:avLst/>
            </a:prstGeom>
            <a:noFill/>
            <a:ln w="9525">
              <a:noFill/>
              <a:miter lim="800000"/>
              <a:headEnd/>
              <a:tailEnd/>
            </a:ln>
          </p:spPr>
          <p:txBody>
            <a:bodyPr>
              <a:spAutoFit/>
            </a:bodyPr>
            <a:lstStyle/>
            <a:p>
              <a:r>
                <a:rPr lang="en-GB" sz="1400" b="1">
                  <a:solidFill>
                    <a:schemeClr val="tx1"/>
                  </a:solidFill>
                  <a:effectLst/>
                  <a:latin typeface="Calibri" pitchFamily="34" charset="0"/>
                </a:rPr>
                <a:t>Tp MORB</a:t>
              </a:r>
            </a:p>
          </p:txBody>
        </p:sp>
      </p:grpSp>
      <p:sp>
        <p:nvSpPr>
          <p:cNvPr id="31" name="Text Box 79"/>
          <p:cNvSpPr txBox="1">
            <a:spLocks noChangeArrowheads="1"/>
          </p:cNvSpPr>
          <p:nvPr/>
        </p:nvSpPr>
        <p:spPr bwMode="auto">
          <a:xfrm>
            <a:off x="0" y="5484813"/>
            <a:ext cx="9086850" cy="707886"/>
          </a:xfrm>
          <a:prstGeom prst="rect">
            <a:avLst/>
          </a:prstGeom>
          <a:noFill/>
          <a:ln w="9525" algn="ctr">
            <a:noFill/>
            <a:miter lim="800000"/>
            <a:headEnd/>
            <a:tailEnd/>
          </a:ln>
          <a:effectLst/>
        </p:spPr>
        <p:txBody>
          <a:bodyPr wrap="square">
            <a:spAutoFit/>
          </a:bodyPr>
          <a:lstStyle/>
          <a:p>
            <a:pPr>
              <a:lnSpc>
                <a:spcPts val="24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2) Carbonates and carbonatitic melts are not present at normal mantle geotherms (too hot).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2" name="Text Box 79"/>
          <p:cNvSpPr txBox="1">
            <a:spLocks noChangeArrowheads="1"/>
          </p:cNvSpPr>
          <p:nvPr/>
        </p:nvSpPr>
        <p:spPr bwMode="auto">
          <a:xfrm>
            <a:off x="0" y="6143258"/>
            <a:ext cx="9086850" cy="707886"/>
          </a:xfrm>
          <a:prstGeom prst="rect">
            <a:avLst/>
          </a:prstGeom>
          <a:solidFill>
            <a:schemeClr val="tx1"/>
          </a:solidFill>
          <a:ln w="9525" algn="ctr">
            <a:noFill/>
            <a:miter lim="800000"/>
            <a:headEnd/>
            <a:tailEnd/>
          </a:ln>
          <a:effectLst/>
        </p:spPr>
        <p:txBody>
          <a:bodyPr wrap="square">
            <a:spAutoFit/>
          </a:bodyPr>
          <a:lstStyle/>
          <a:p>
            <a:pPr>
              <a:lnSpc>
                <a:spcPts val="24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3) Carbonates and carbonatitic melts are not present at high depths (too low </a:t>
            </a:r>
            <a:r>
              <a:rPr lang="en-GB" sz="2400" i="1" dirty="0">
                <a:solidFill>
                  <a:schemeClr val="bg1"/>
                </a:solidFill>
                <a:effectLst>
                  <a:outerShdw blurRad="38100" dist="38100" dir="2700000" algn="tl">
                    <a:srgbClr val="000000"/>
                  </a:outerShdw>
                </a:effectLst>
                <a:latin typeface="Calibri" pitchFamily="34" charset="0"/>
              </a:rPr>
              <a:t>f</a:t>
            </a:r>
            <a:r>
              <a:rPr lang="en-GB" sz="2400" dirty="0">
                <a:solidFill>
                  <a:schemeClr val="bg1"/>
                </a:solidFill>
                <a:effectLst>
                  <a:outerShdw blurRad="38100" dist="38100" dir="2700000" algn="tl">
                    <a:srgbClr val="000000"/>
                  </a:outerShdw>
                </a:effectLst>
                <a:latin typeface="Calibri" pitchFamily="34" charset="0"/>
              </a:rPr>
              <a:t>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4" name="CasellaDiTesto 33"/>
          <p:cNvSpPr txBox="1">
            <a:spLocks noChangeArrowheads="1"/>
          </p:cNvSpPr>
          <p:nvPr/>
        </p:nvSpPr>
        <p:spPr bwMode="auto">
          <a:xfrm rot="3920192">
            <a:off x="3082132" y="2377281"/>
            <a:ext cx="935038" cy="307975"/>
          </a:xfrm>
          <a:prstGeom prst="rect">
            <a:avLst/>
          </a:prstGeom>
          <a:noFill/>
          <a:ln w="9525">
            <a:noFill/>
            <a:miter lim="800000"/>
            <a:headEnd/>
            <a:tailEnd/>
          </a:ln>
        </p:spPr>
        <p:txBody>
          <a:bodyPr>
            <a:spAutoFit/>
          </a:bodyPr>
          <a:lstStyle/>
          <a:p>
            <a:r>
              <a:rPr lang="en-GB" sz="1400" b="1" dirty="0" err="1">
                <a:solidFill>
                  <a:schemeClr val="tx1"/>
                </a:solidFill>
                <a:effectLst/>
                <a:latin typeface="Calibri" pitchFamily="34" charset="0"/>
              </a:rPr>
              <a:t>Tp</a:t>
            </a:r>
            <a:r>
              <a:rPr lang="en-GB" sz="1400" b="1" dirty="0">
                <a:solidFill>
                  <a:schemeClr val="tx1"/>
                </a:solidFill>
                <a:effectLst/>
                <a:latin typeface="Calibri" pitchFamily="34" charset="0"/>
              </a:rPr>
              <a:t> OIB</a:t>
            </a:r>
          </a:p>
        </p:txBody>
      </p:sp>
      <p:sp>
        <p:nvSpPr>
          <p:cNvPr id="30" name="Text Box 85"/>
          <p:cNvSpPr txBox="1">
            <a:spLocks noChangeArrowheads="1"/>
          </p:cNvSpPr>
          <p:nvPr/>
        </p:nvSpPr>
        <p:spPr bwMode="auto">
          <a:xfrm rot="793479">
            <a:off x="2319336" y="1504491"/>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33"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56" name="Line 84"/>
          <p:cNvSpPr>
            <a:spLocks noChangeAspect="1" noChangeShapeType="1"/>
          </p:cNvSpPr>
          <p:nvPr/>
        </p:nvSpPr>
        <p:spPr bwMode="auto">
          <a:xfrm rot="686751">
            <a:off x="1284249" y="1625058"/>
            <a:ext cx="166461" cy="618115"/>
          </a:xfrm>
          <a:custGeom>
            <a:avLst/>
            <a:gdLst/>
            <a:ahLst/>
            <a:cxnLst>
              <a:cxn ang="0">
                <a:pos x="0" y="539"/>
              </a:cxn>
              <a:cxn ang="0">
                <a:pos x="145" y="0"/>
              </a:cxn>
            </a:cxnLst>
            <a:rect l="0" t="0" r="r" b="b"/>
            <a:pathLst>
              <a:path w="145" h="539">
                <a:moveTo>
                  <a:pt x="0" y="539"/>
                </a:moveTo>
                <a:lnTo>
                  <a:pt x="145" y="0"/>
                </a:lnTo>
              </a:path>
            </a:pathLst>
          </a:custGeom>
          <a:noFill/>
          <a:ln w="19050">
            <a:solidFill>
              <a:schemeClr val="tx1"/>
            </a:solidFill>
            <a:round/>
            <a:headEnd/>
            <a:tailEnd type="triangle" w="med" len="med"/>
          </a:ln>
        </p:spPr>
        <p:txBody>
          <a:bodyPr anchor="ctr"/>
          <a:lstStyle/>
          <a:p>
            <a:pPr>
              <a:defRPr/>
            </a:pPr>
            <a:endParaRPr lang="en-GB">
              <a:latin typeface="Calibri" pitchFamily="34" charset="0"/>
            </a:endParaRPr>
          </a:p>
        </p:txBody>
      </p:sp>
      <p:grpSp>
        <p:nvGrpSpPr>
          <p:cNvPr id="37" name="Gruppo 36"/>
          <p:cNvGrpSpPr/>
          <p:nvPr/>
        </p:nvGrpSpPr>
        <p:grpSpPr>
          <a:xfrm>
            <a:off x="614363" y="3600450"/>
            <a:ext cx="2653093" cy="1220967"/>
            <a:chOff x="614363" y="3600450"/>
            <a:chExt cx="2653093" cy="1220967"/>
          </a:xfrm>
        </p:grpSpPr>
        <p:sp>
          <p:nvSpPr>
            <p:cNvPr id="38" name="Rettangolo 37"/>
            <p:cNvSpPr/>
            <p:nvPr/>
          </p:nvSpPr>
          <p:spPr bwMode="auto">
            <a:xfrm>
              <a:off x="792163" y="3600450"/>
              <a:ext cx="2298509" cy="116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CasellaDiTesto 38"/>
            <p:cNvSpPr txBox="1">
              <a:spLocks noChangeArrowheads="1"/>
            </p:cNvSpPr>
            <p:nvPr/>
          </p:nvSpPr>
          <p:spPr bwMode="auto">
            <a:xfrm>
              <a:off x="614363" y="3621088"/>
              <a:ext cx="2653093" cy="1200329"/>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Note the classical approach of considering different </a:t>
              </a:r>
              <a:r>
                <a:rPr lang="en-GB" b="1" dirty="0" err="1">
                  <a:solidFill>
                    <a:schemeClr val="tx1"/>
                  </a:solidFill>
                  <a:effectLst/>
                  <a:latin typeface="Calibri" pitchFamily="34" charset="0"/>
                </a:rPr>
                <a:t>Tp</a:t>
              </a:r>
              <a:r>
                <a:rPr lang="en-GB" b="1" dirty="0">
                  <a:solidFill>
                    <a:schemeClr val="tx1"/>
                  </a:solidFill>
                  <a:effectLst/>
                  <a:latin typeface="Calibri" pitchFamily="34" charset="0"/>
                </a:rPr>
                <a:t> for MORB and OIB</a:t>
              </a:r>
            </a:p>
          </p:txBody>
        </p:sp>
      </p:grpSp>
      <p:sp>
        <p:nvSpPr>
          <p:cNvPr id="41" name="Text Box 85"/>
          <p:cNvSpPr txBox="1">
            <a:spLocks noChangeArrowheads="1"/>
          </p:cNvSpPr>
          <p:nvPr/>
        </p:nvSpPr>
        <p:spPr bwMode="auto">
          <a:xfrm>
            <a:off x="647700" y="2139951"/>
            <a:ext cx="1352550" cy="707886"/>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600" dirty="0">
                <a:solidFill>
                  <a:schemeClr val="tx2"/>
                </a:solidFill>
                <a:effectLst>
                  <a:outerShdw blurRad="38100" dist="38100" dir="2700000" algn="tl">
                    <a:srgbClr val="C0C0C0"/>
                  </a:outerShdw>
                </a:effectLst>
                <a:latin typeface="Calibri" pitchFamily="34" charset="0"/>
              </a:rPr>
              <a:t>Carbonation of the mantle   (~2 GPa)</a:t>
            </a:r>
          </a:p>
        </p:txBody>
      </p:sp>
    </p:spTree>
    <p:extLst>
      <p:ext uri="{BB962C8B-B14F-4D97-AF65-F5344CB8AC3E}">
        <p14:creationId xmlns:p14="http://schemas.microsoft.com/office/powerpoint/2010/main" val="16372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1" grpId="0" build="p"/>
      <p:bldP spid="32"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magine 45"/>
          <p:cNvPicPr>
            <a:picLocks noChangeAspect="1"/>
          </p:cNvPicPr>
          <p:nvPr/>
        </p:nvPicPr>
        <p:blipFill rotWithShape="1">
          <a:blip r:embed="rId3" cstate="print"/>
          <a:srcRect l="49398" r="3213"/>
          <a:stretch/>
        </p:blipFill>
        <p:spPr>
          <a:xfrm>
            <a:off x="4635500" y="863600"/>
            <a:ext cx="4495800" cy="4234607"/>
          </a:xfrm>
          <a:prstGeom prst="rect">
            <a:avLst/>
          </a:prstGeom>
        </p:spPr>
      </p:pic>
      <p:pic>
        <p:nvPicPr>
          <p:cNvPr id="47" name="Immagine 46"/>
          <p:cNvPicPr>
            <a:picLocks noChangeAspect="1"/>
          </p:cNvPicPr>
          <p:nvPr/>
        </p:nvPicPr>
        <p:blipFill rotWithShape="1">
          <a:blip r:embed="rId3" cstate="print"/>
          <a:srcRect l="702" r="50603"/>
          <a:stretch/>
        </p:blipFill>
        <p:spPr>
          <a:xfrm>
            <a:off x="-1" y="863600"/>
            <a:ext cx="4619625"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a:solidFill>
                  <a:srgbClr val="FFFF00"/>
                </a:solidFill>
                <a:effectLst>
                  <a:outerShdw blurRad="38100" dist="38100" dir="2700000" algn="tl">
                    <a:srgbClr val="000000"/>
                  </a:outerShdw>
                </a:effectLst>
                <a:latin typeface="Calibri" pitchFamily="34" charset="0"/>
              </a:rPr>
              <a:t>A last comment on the effect of C on the solidus.</a:t>
            </a:r>
          </a:p>
        </p:txBody>
      </p:sp>
      <p:grpSp>
        <p:nvGrpSpPr>
          <p:cNvPr id="7" name="Gruppo 6"/>
          <p:cNvGrpSpPr/>
          <p:nvPr/>
        </p:nvGrpSpPr>
        <p:grpSpPr>
          <a:xfrm>
            <a:off x="846138" y="434975"/>
            <a:ext cx="7969250" cy="4452938"/>
            <a:chOff x="846138" y="434975"/>
            <a:chExt cx="7969250" cy="4452938"/>
          </a:xfrm>
        </p:grpSpPr>
        <p:sp>
          <p:nvSpPr>
            <p:cNvPr id="27" name="Rettangolo 26"/>
            <p:cNvSpPr/>
            <p:nvPr/>
          </p:nvSpPr>
          <p:spPr bwMode="auto">
            <a:xfrm>
              <a:off x="846138" y="2994025"/>
              <a:ext cx="731837" cy="542925"/>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382021" name="Freeform 69"/>
            <p:cNvSpPr>
              <a:spLocks/>
            </p:cNvSpPr>
            <p:nvPr/>
          </p:nvSpPr>
          <p:spPr bwMode="auto">
            <a:xfrm>
              <a:off x="1557338" y="1463675"/>
              <a:ext cx="2947987"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2" name="Freeform 70"/>
            <p:cNvSpPr>
              <a:spLocks/>
            </p:cNvSpPr>
            <p:nvPr/>
          </p:nvSpPr>
          <p:spPr bwMode="auto">
            <a:xfrm>
              <a:off x="1457325" y="1514475"/>
              <a:ext cx="461963"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3" name="Freeform 71"/>
            <p:cNvSpPr>
              <a:spLocks/>
            </p:cNvSpPr>
            <p:nvPr/>
          </p:nvSpPr>
          <p:spPr bwMode="auto">
            <a:xfrm>
              <a:off x="974725" y="1625600"/>
              <a:ext cx="935038"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4" name="Freeform 72"/>
            <p:cNvSpPr>
              <a:spLocks/>
            </p:cNvSpPr>
            <p:nvPr/>
          </p:nvSpPr>
          <p:spPr bwMode="auto">
            <a:xfrm>
              <a:off x="974725" y="1674813"/>
              <a:ext cx="2843213" cy="3205162"/>
            </a:xfrm>
            <a:custGeom>
              <a:avLst/>
              <a:gdLst/>
              <a:ahLst/>
              <a:cxnLst>
                <a:cxn ang="0">
                  <a:pos x="0" y="0"/>
                </a:cxn>
                <a:cxn ang="0">
                  <a:pos x="468" y="203"/>
                </a:cxn>
                <a:cxn ang="0">
                  <a:pos x="1076" y="564"/>
                </a:cxn>
                <a:cxn ang="0">
                  <a:pos x="1449" y="1000"/>
                </a:cxn>
                <a:cxn ang="0">
                  <a:pos x="1684" y="1532"/>
                </a:cxn>
                <a:cxn ang="0">
                  <a:pos x="1791" y="2019"/>
                </a:cxn>
              </a:cxnLst>
              <a:rect l="0" t="0" r="r" b="b"/>
              <a:pathLst>
                <a:path w="1791" h="2019">
                  <a:moveTo>
                    <a:pt x="0" y="0"/>
                  </a:moveTo>
                  <a:cubicBezTo>
                    <a:pt x="144" y="54"/>
                    <a:pt x="289" y="109"/>
                    <a:pt x="468" y="203"/>
                  </a:cubicBezTo>
                  <a:cubicBezTo>
                    <a:pt x="647" y="297"/>
                    <a:pt x="912" y="431"/>
                    <a:pt x="1076" y="564"/>
                  </a:cubicBezTo>
                  <a:cubicBezTo>
                    <a:pt x="1240" y="697"/>
                    <a:pt x="1348" y="839"/>
                    <a:pt x="1449" y="1000"/>
                  </a:cubicBezTo>
                  <a:cubicBezTo>
                    <a:pt x="1550" y="1161"/>
                    <a:pt x="1627" y="1362"/>
                    <a:pt x="1684" y="1532"/>
                  </a:cubicBezTo>
                  <a:cubicBezTo>
                    <a:pt x="1741" y="1702"/>
                    <a:pt x="1766" y="1860"/>
                    <a:pt x="1791" y="2019"/>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3"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4"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22" name="Figura a mano libera 21"/>
            <p:cNvSpPr/>
            <p:nvPr/>
          </p:nvSpPr>
          <p:spPr bwMode="auto">
            <a:xfrm>
              <a:off x="2189163" y="1455738"/>
              <a:ext cx="1985962" cy="3432175"/>
            </a:xfrm>
            <a:custGeom>
              <a:avLst/>
              <a:gdLst>
                <a:gd name="connsiteX0" fmla="*/ 0 w 1987296"/>
                <a:gd name="connsiteY0" fmla="*/ 0 h 3432048"/>
                <a:gd name="connsiteX1" fmla="*/ 396240 w 1987296"/>
                <a:gd name="connsiteY1" fmla="*/ 0 h 3432048"/>
                <a:gd name="connsiteX2" fmla="*/ 1987296 w 1987296"/>
                <a:gd name="connsiteY2" fmla="*/ 3425952 h 3432048"/>
                <a:gd name="connsiteX3" fmla="*/ 1615440 w 1987296"/>
                <a:gd name="connsiteY3" fmla="*/ 3432048 h 3432048"/>
                <a:gd name="connsiteX4" fmla="*/ 0 w 1987296"/>
                <a:gd name="connsiteY4" fmla="*/ 0 h 3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296" h="3432048">
                  <a:moveTo>
                    <a:pt x="0" y="0"/>
                  </a:moveTo>
                  <a:lnTo>
                    <a:pt x="396240" y="0"/>
                  </a:lnTo>
                  <a:lnTo>
                    <a:pt x="1987296" y="3425952"/>
                  </a:lnTo>
                  <a:lnTo>
                    <a:pt x="1615440" y="3432048"/>
                  </a:lnTo>
                  <a:lnTo>
                    <a:pt x="0" y="0"/>
                  </a:lnTo>
                  <a:close/>
                </a:path>
              </a:pathLst>
            </a:custGeom>
            <a:solidFill>
              <a:srgbClr val="FFFF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3" name="Figura a mano libera 22"/>
            <p:cNvSpPr/>
            <p:nvPr/>
          </p:nvSpPr>
          <p:spPr bwMode="auto">
            <a:xfrm>
              <a:off x="2755900" y="1455738"/>
              <a:ext cx="1724025" cy="3432175"/>
            </a:xfrm>
            <a:custGeom>
              <a:avLst/>
              <a:gdLst>
                <a:gd name="connsiteX0" fmla="*/ 0 w 1725168"/>
                <a:gd name="connsiteY0" fmla="*/ 0 h 3432048"/>
                <a:gd name="connsiteX1" fmla="*/ 597408 w 1725168"/>
                <a:gd name="connsiteY1" fmla="*/ 12192 h 3432048"/>
                <a:gd name="connsiteX2" fmla="*/ 1719072 w 1725168"/>
                <a:gd name="connsiteY2" fmla="*/ 2474976 h 3432048"/>
                <a:gd name="connsiteX3" fmla="*/ 1725168 w 1725168"/>
                <a:gd name="connsiteY3" fmla="*/ 3432048 h 3432048"/>
                <a:gd name="connsiteX4" fmla="*/ 1584960 w 1725168"/>
                <a:gd name="connsiteY4" fmla="*/ 3425952 h 3432048"/>
                <a:gd name="connsiteX5" fmla="*/ 0 w 1725168"/>
                <a:gd name="connsiteY5" fmla="*/ 0 h 3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168" h="3432048">
                  <a:moveTo>
                    <a:pt x="0" y="0"/>
                  </a:moveTo>
                  <a:lnTo>
                    <a:pt x="597408" y="12192"/>
                  </a:lnTo>
                  <a:lnTo>
                    <a:pt x="1719072" y="2474976"/>
                  </a:lnTo>
                  <a:lnTo>
                    <a:pt x="1725168" y="3432048"/>
                  </a:lnTo>
                  <a:lnTo>
                    <a:pt x="1584960" y="3425952"/>
                  </a:lnTo>
                  <a:lnTo>
                    <a:pt x="0" y="0"/>
                  </a:lnTo>
                  <a:close/>
                </a:path>
              </a:pathLst>
            </a:custGeom>
            <a:solidFill>
              <a:srgbClr val="FF0000">
                <a:alpha val="69804"/>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 name="CasellaDiTesto 23"/>
            <p:cNvSpPr txBox="1">
              <a:spLocks noChangeArrowheads="1"/>
            </p:cNvSpPr>
            <p:nvPr/>
          </p:nvSpPr>
          <p:spPr bwMode="auto">
            <a:xfrm rot="3920192">
              <a:off x="2862263" y="3878262"/>
              <a:ext cx="1454150" cy="307975"/>
            </a:xfrm>
            <a:prstGeom prst="rect">
              <a:avLst/>
            </a:prstGeom>
            <a:noFill/>
            <a:ln w="9525">
              <a:noFill/>
              <a:miter lim="800000"/>
              <a:headEnd/>
              <a:tailEnd/>
            </a:ln>
          </p:spPr>
          <p:txBody>
            <a:bodyPr>
              <a:spAutoFit/>
            </a:bodyPr>
            <a:lstStyle/>
            <a:p>
              <a:r>
                <a:rPr lang="en-GB" sz="1400" b="1">
                  <a:solidFill>
                    <a:schemeClr val="tx1"/>
                  </a:solidFill>
                  <a:effectLst/>
                  <a:latin typeface="Calibri" pitchFamily="34" charset="0"/>
                </a:rPr>
                <a:t>Tp MORB</a:t>
              </a:r>
            </a:p>
          </p:txBody>
        </p:sp>
        <p:sp>
          <p:nvSpPr>
            <p:cNvPr id="25" name="CasellaDiTesto 24"/>
            <p:cNvSpPr txBox="1">
              <a:spLocks noChangeArrowheads="1"/>
            </p:cNvSpPr>
            <p:nvPr/>
          </p:nvSpPr>
          <p:spPr bwMode="auto">
            <a:xfrm rot="3920192">
              <a:off x="3082132" y="2377281"/>
              <a:ext cx="935038" cy="307975"/>
            </a:xfrm>
            <a:prstGeom prst="rect">
              <a:avLst/>
            </a:prstGeom>
            <a:noFill/>
            <a:ln w="9525">
              <a:noFill/>
              <a:miter lim="800000"/>
              <a:headEnd/>
              <a:tailEnd/>
            </a:ln>
          </p:spPr>
          <p:txBody>
            <a:bodyPr>
              <a:spAutoFit/>
            </a:bodyPr>
            <a:lstStyle/>
            <a:p>
              <a:r>
                <a:rPr lang="en-GB" sz="1400" b="1">
                  <a:solidFill>
                    <a:schemeClr val="tx1"/>
                  </a:solidFill>
                  <a:effectLst/>
                  <a:latin typeface="Calibri" pitchFamily="34" charset="0"/>
                </a:rPr>
                <a:t>Tp OIB</a:t>
              </a:r>
            </a:p>
          </p:txBody>
        </p:sp>
      </p:grpSp>
      <p:sp>
        <p:nvSpPr>
          <p:cNvPr id="36" name="CasellaDiTesto 35"/>
          <p:cNvSpPr txBox="1">
            <a:spLocks noChangeArrowheads="1"/>
          </p:cNvSpPr>
          <p:nvPr/>
        </p:nvSpPr>
        <p:spPr bwMode="auto">
          <a:xfrm>
            <a:off x="5030788" y="2668886"/>
            <a:ext cx="3779837" cy="646331"/>
          </a:xfrm>
          <a:prstGeom prst="rect">
            <a:avLst/>
          </a:prstGeom>
          <a:solidFill>
            <a:schemeClr val="bg1"/>
          </a:solidFill>
          <a:ln w="9525">
            <a:noFill/>
            <a:miter lim="800000"/>
            <a:headEnd/>
            <a:tailEnd/>
          </a:ln>
        </p:spPr>
        <p:txBody>
          <a:bodyPr wrap="square">
            <a:spAutoFit/>
          </a:bodyPr>
          <a:lstStyle/>
          <a:p>
            <a:pPr algn="ctr"/>
            <a:r>
              <a:rPr lang="en-GB" b="1" dirty="0">
                <a:solidFill>
                  <a:schemeClr val="tx1"/>
                </a:solidFill>
                <a:effectLst/>
                <a:latin typeface="Calibri" pitchFamily="34" charset="0"/>
              </a:rPr>
              <a:t>@ P ~250-300 km </a:t>
            </a:r>
            <a:r>
              <a:rPr lang="en-GB" b="1" i="1" dirty="0">
                <a:solidFill>
                  <a:schemeClr val="tx1"/>
                </a:solidFill>
                <a:effectLst/>
                <a:latin typeface="Calibri" pitchFamily="34" charset="0"/>
              </a:rPr>
              <a:t>f</a:t>
            </a:r>
            <a:r>
              <a:rPr lang="en-GB" b="1" dirty="0">
                <a:solidFill>
                  <a:schemeClr val="tx1"/>
                </a:solidFill>
                <a:effectLst/>
                <a:latin typeface="Calibri" pitchFamily="34" charset="0"/>
              </a:rPr>
              <a:t>O</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 is very low (FMQ -7)</a:t>
            </a:r>
          </a:p>
        </p:txBody>
      </p:sp>
      <p:sp>
        <p:nvSpPr>
          <p:cNvPr id="37" name="CasellaDiTesto 36"/>
          <p:cNvSpPr txBox="1">
            <a:spLocks noChangeArrowheads="1"/>
          </p:cNvSpPr>
          <p:nvPr/>
        </p:nvSpPr>
        <p:spPr bwMode="auto">
          <a:xfrm>
            <a:off x="5030787" y="3295948"/>
            <a:ext cx="3779837" cy="369332"/>
          </a:xfrm>
          <a:prstGeom prst="rect">
            <a:avLst/>
          </a:prstGeom>
          <a:solidFill>
            <a:schemeClr val="bg1"/>
          </a:solidFill>
          <a:ln w="9525">
            <a:noFill/>
            <a:miter lim="800000"/>
            <a:headEnd/>
            <a:tailEnd/>
          </a:ln>
        </p:spPr>
        <p:txBody>
          <a:bodyPr wrap="square">
            <a:spAutoFit/>
          </a:bodyPr>
          <a:lstStyle/>
          <a:p>
            <a:pPr algn="ctr"/>
            <a:r>
              <a:rPr lang="en-GB" b="1" dirty="0">
                <a:solidFill>
                  <a:schemeClr val="tx1"/>
                </a:solidFill>
                <a:effectLst/>
                <a:latin typeface="Calibri" pitchFamily="34" charset="0"/>
              </a:rPr>
              <a:t>This is more reduced than IW buffer.</a:t>
            </a:r>
          </a:p>
        </p:txBody>
      </p:sp>
      <p:sp>
        <p:nvSpPr>
          <p:cNvPr id="38" name="CasellaDiTesto 37"/>
          <p:cNvSpPr txBox="1">
            <a:spLocks noChangeArrowheads="1"/>
          </p:cNvSpPr>
          <p:nvPr/>
        </p:nvSpPr>
        <p:spPr bwMode="auto">
          <a:xfrm>
            <a:off x="5030788" y="3659544"/>
            <a:ext cx="3779836" cy="646331"/>
          </a:xfrm>
          <a:prstGeom prst="rect">
            <a:avLst/>
          </a:prstGeom>
          <a:solidFill>
            <a:schemeClr val="bg1"/>
          </a:solidFill>
          <a:ln w="9525">
            <a:noFill/>
            <a:miter lim="800000"/>
            <a:headEnd/>
            <a:tailEnd/>
          </a:ln>
        </p:spPr>
        <p:txBody>
          <a:bodyPr wrap="square">
            <a:spAutoFit/>
          </a:bodyPr>
          <a:lstStyle/>
          <a:p>
            <a:pPr algn="ctr"/>
            <a:r>
              <a:rPr lang="en-GB" b="1" dirty="0">
                <a:solidFill>
                  <a:schemeClr val="tx1"/>
                </a:solidFill>
                <a:effectLst/>
                <a:latin typeface="Calibri" pitchFamily="34" charset="0"/>
              </a:rPr>
              <a:t>At such reduced conditions </a:t>
            </a:r>
            <a:r>
              <a:rPr lang="en-GB" b="1" dirty="0" err="1">
                <a:solidFill>
                  <a:schemeClr val="tx1"/>
                </a:solidFill>
                <a:effectLst/>
                <a:latin typeface="Calibri" pitchFamily="34" charset="0"/>
              </a:rPr>
              <a:t>FeNi</a:t>
            </a:r>
            <a:r>
              <a:rPr lang="en-GB" b="1" dirty="0">
                <a:solidFill>
                  <a:schemeClr val="tx1"/>
                </a:solidFill>
                <a:effectLst/>
                <a:latin typeface="Calibri" pitchFamily="34" charset="0"/>
              </a:rPr>
              <a:t> alloys are present.</a:t>
            </a:r>
          </a:p>
        </p:txBody>
      </p:sp>
      <p:sp>
        <p:nvSpPr>
          <p:cNvPr id="39" name="CasellaDiTesto 38"/>
          <p:cNvSpPr txBox="1">
            <a:spLocks noChangeArrowheads="1"/>
          </p:cNvSpPr>
          <p:nvPr/>
        </p:nvSpPr>
        <p:spPr bwMode="auto">
          <a:xfrm>
            <a:off x="5030788" y="4275972"/>
            <a:ext cx="3779836" cy="646331"/>
          </a:xfrm>
          <a:prstGeom prst="rect">
            <a:avLst/>
          </a:prstGeom>
          <a:solidFill>
            <a:schemeClr val="bg1"/>
          </a:solidFill>
          <a:ln w="9525">
            <a:noFill/>
            <a:miter lim="800000"/>
            <a:headEnd/>
            <a:tailEnd/>
          </a:ln>
        </p:spPr>
        <p:txBody>
          <a:bodyPr wrap="square">
            <a:spAutoFit/>
          </a:bodyPr>
          <a:lstStyle/>
          <a:p>
            <a:pPr algn="ctr"/>
            <a:r>
              <a:rPr lang="en-GB" b="1" dirty="0">
                <a:solidFill>
                  <a:schemeClr val="tx1"/>
                </a:solidFill>
                <a:effectLst/>
                <a:latin typeface="Calibri" pitchFamily="34" charset="0"/>
              </a:rPr>
              <a:t>Some carbon can be accommodated as (</a:t>
            </a:r>
            <a:r>
              <a:rPr lang="en-GB" b="1" dirty="0" err="1">
                <a:solidFill>
                  <a:schemeClr val="tx1"/>
                </a:solidFill>
                <a:effectLst/>
                <a:latin typeface="Calibri" pitchFamily="34" charset="0"/>
              </a:rPr>
              <a:t>Fe,Ni</a:t>
            </a:r>
            <a:r>
              <a:rPr lang="en-GB" b="1" dirty="0">
                <a:solidFill>
                  <a:schemeClr val="tx1"/>
                </a:solidFill>
                <a:effectLst/>
                <a:latin typeface="Calibri" pitchFamily="34" charset="0"/>
              </a:rPr>
              <a:t>) carbide, diamond or CH</a:t>
            </a:r>
            <a:r>
              <a:rPr lang="en-GB" b="1" baseline="-25000" dirty="0">
                <a:solidFill>
                  <a:schemeClr val="tx1"/>
                </a:solidFill>
                <a:effectLst/>
                <a:latin typeface="Calibri" pitchFamily="34" charset="0"/>
              </a:rPr>
              <a:t>4</a:t>
            </a:r>
            <a:r>
              <a:rPr lang="en-GB" b="1" dirty="0">
                <a:solidFill>
                  <a:schemeClr val="tx1"/>
                </a:solidFill>
                <a:effectLst/>
                <a:latin typeface="Calibri" pitchFamily="34" charset="0"/>
              </a:rPr>
              <a:t>.</a:t>
            </a:r>
          </a:p>
        </p:txBody>
      </p:sp>
      <p:sp>
        <p:nvSpPr>
          <p:cNvPr id="8" name="Rettangolo 7"/>
          <p:cNvSpPr/>
          <p:nvPr/>
        </p:nvSpPr>
        <p:spPr bwMode="auto">
          <a:xfrm>
            <a:off x="4505324" y="5027613"/>
            <a:ext cx="4626000" cy="15382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CasellaDiTesto 40"/>
          <p:cNvSpPr txBox="1">
            <a:spLocks noChangeArrowheads="1"/>
          </p:cNvSpPr>
          <p:nvPr/>
        </p:nvSpPr>
        <p:spPr bwMode="auto">
          <a:xfrm>
            <a:off x="4848226" y="4961990"/>
            <a:ext cx="3962398" cy="1018869"/>
          </a:xfrm>
          <a:prstGeom prst="rect">
            <a:avLst/>
          </a:prstGeom>
          <a:noFill/>
          <a:ln w="9525">
            <a:noFill/>
            <a:miter lim="800000"/>
            <a:headEnd/>
            <a:tailEnd/>
          </a:ln>
        </p:spPr>
        <p:txBody>
          <a:bodyPr wrap="square">
            <a:spAutoFit/>
          </a:bodyPr>
          <a:lstStyle/>
          <a:p>
            <a:pPr algn="ctr">
              <a:lnSpc>
                <a:spcPts val="1800"/>
              </a:lnSpc>
            </a:pPr>
            <a:r>
              <a:rPr lang="en-GB" b="1" dirty="0">
                <a:solidFill>
                  <a:schemeClr val="tx1"/>
                </a:solidFill>
                <a:effectLst/>
                <a:latin typeface="Calibri" pitchFamily="34" charset="0"/>
              </a:rPr>
              <a:t>However, recycled crustal rocks and percolation of metasomatic fluids/melts can lead to local oxidation in the lower Upper mantle</a:t>
            </a:r>
          </a:p>
        </p:txBody>
      </p:sp>
      <p:sp>
        <p:nvSpPr>
          <p:cNvPr id="42" name="CasellaDiTesto 41"/>
          <p:cNvSpPr txBox="1">
            <a:spLocks noChangeArrowheads="1"/>
          </p:cNvSpPr>
          <p:nvPr/>
        </p:nvSpPr>
        <p:spPr bwMode="auto">
          <a:xfrm>
            <a:off x="4572000" y="5927330"/>
            <a:ext cx="4514850" cy="646331"/>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These effect can lead to the formation of carbonate (magnesite) or carbonatitic melts.</a:t>
            </a:r>
          </a:p>
        </p:txBody>
      </p:sp>
      <p:sp>
        <p:nvSpPr>
          <p:cNvPr id="40" name="Text Box 85"/>
          <p:cNvSpPr txBox="1">
            <a:spLocks noChangeArrowheads="1"/>
          </p:cNvSpPr>
          <p:nvPr/>
        </p:nvSpPr>
        <p:spPr bwMode="auto">
          <a:xfrm rot="793479">
            <a:off x="2319336" y="1504491"/>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43"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44" name="Line 84"/>
          <p:cNvSpPr>
            <a:spLocks noChangeAspect="1" noChangeShapeType="1"/>
          </p:cNvSpPr>
          <p:nvPr/>
        </p:nvSpPr>
        <p:spPr bwMode="auto">
          <a:xfrm rot="686751">
            <a:off x="1284249" y="1625058"/>
            <a:ext cx="166461" cy="618115"/>
          </a:xfrm>
          <a:custGeom>
            <a:avLst/>
            <a:gdLst/>
            <a:ahLst/>
            <a:cxnLst>
              <a:cxn ang="0">
                <a:pos x="0" y="539"/>
              </a:cxn>
              <a:cxn ang="0">
                <a:pos x="145" y="0"/>
              </a:cxn>
            </a:cxnLst>
            <a:rect l="0" t="0" r="r" b="b"/>
            <a:pathLst>
              <a:path w="145" h="539">
                <a:moveTo>
                  <a:pt x="0" y="539"/>
                </a:moveTo>
                <a:lnTo>
                  <a:pt x="145" y="0"/>
                </a:lnTo>
              </a:path>
            </a:pathLst>
          </a:custGeom>
          <a:noFill/>
          <a:ln w="19050">
            <a:solidFill>
              <a:schemeClr val="tx1"/>
            </a:solidFill>
            <a:round/>
            <a:headEnd/>
            <a:tailEnd type="triangle" w="med" len="med"/>
          </a:ln>
        </p:spPr>
        <p:txBody>
          <a:bodyPr anchor="ctr"/>
          <a:lstStyle/>
          <a:p>
            <a:pPr>
              <a:defRPr/>
            </a:pPr>
            <a:endParaRPr lang="en-GB">
              <a:latin typeface="Calibri" pitchFamily="34" charset="0"/>
            </a:endParaRPr>
          </a:p>
        </p:txBody>
      </p:sp>
      <p:grpSp>
        <p:nvGrpSpPr>
          <p:cNvPr id="48" name="Gruppo 47"/>
          <p:cNvGrpSpPr/>
          <p:nvPr/>
        </p:nvGrpSpPr>
        <p:grpSpPr>
          <a:xfrm>
            <a:off x="614363" y="3600450"/>
            <a:ext cx="2653093" cy="1220967"/>
            <a:chOff x="614363" y="3600450"/>
            <a:chExt cx="2653093" cy="1220967"/>
          </a:xfrm>
        </p:grpSpPr>
        <p:sp>
          <p:nvSpPr>
            <p:cNvPr id="49" name="Rettangolo 48"/>
            <p:cNvSpPr/>
            <p:nvPr/>
          </p:nvSpPr>
          <p:spPr bwMode="auto">
            <a:xfrm>
              <a:off x="792163" y="3600450"/>
              <a:ext cx="2298509" cy="116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CasellaDiTesto 49"/>
            <p:cNvSpPr txBox="1">
              <a:spLocks noChangeArrowheads="1"/>
            </p:cNvSpPr>
            <p:nvPr/>
          </p:nvSpPr>
          <p:spPr bwMode="auto">
            <a:xfrm>
              <a:off x="614363" y="3621088"/>
              <a:ext cx="2653093" cy="1200329"/>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Note the classical approach of considering different </a:t>
              </a:r>
              <a:r>
                <a:rPr lang="en-GB" b="1" dirty="0" err="1">
                  <a:solidFill>
                    <a:schemeClr val="tx1"/>
                  </a:solidFill>
                  <a:effectLst/>
                  <a:latin typeface="Calibri" pitchFamily="34" charset="0"/>
                </a:rPr>
                <a:t>Tp</a:t>
              </a:r>
              <a:r>
                <a:rPr lang="en-GB" b="1" dirty="0">
                  <a:solidFill>
                    <a:schemeClr val="tx1"/>
                  </a:solidFill>
                  <a:effectLst/>
                  <a:latin typeface="Calibri" pitchFamily="34" charset="0"/>
                </a:rPr>
                <a:t> for MORB and OIB</a:t>
              </a:r>
            </a:p>
          </p:txBody>
        </p:sp>
      </p:grpSp>
      <p:pic>
        <p:nvPicPr>
          <p:cNvPr id="34" name="Picture 89"/>
          <p:cNvPicPr>
            <a:picLocks noChangeAspect="1" noChangeArrowheads="1"/>
          </p:cNvPicPr>
          <p:nvPr/>
        </p:nvPicPr>
        <p:blipFill>
          <a:blip r:embed="rId4" cstate="print"/>
          <a:srcRect t="5766"/>
          <a:stretch>
            <a:fillRect/>
          </a:stretch>
        </p:blipFill>
        <p:spPr bwMode="auto">
          <a:xfrm>
            <a:off x="719931" y="3391418"/>
            <a:ext cx="3833813" cy="2878138"/>
          </a:xfrm>
          <a:prstGeom prst="rect">
            <a:avLst/>
          </a:prstGeom>
          <a:noFill/>
          <a:ln w="9525" algn="ctr">
            <a:noFill/>
            <a:miter lim="800000"/>
            <a:headEnd/>
            <a:tailEnd/>
          </a:ln>
          <a:effectLst>
            <a:outerShdw blurRad="50800" dist="76200" dir="18900000" algn="bl" rotWithShape="0">
              <a:prstClr val="black">
                <a:alpha val="40000"/>
              </a:prstClr>
            </a:outerShdw>
          </a:effectLst>
        </p:spPr>
      </p:pic>
      <p:sp>
        <p:nvSpPr>
          <p:cNvPr id="35" name="Figura a mano libera 34"/>
          <p:cNvSpPr/>
          <p:nvPr/>
        </p:nvSpPr>
        <p:spPr bwMode="auto">
          <a:xfrm>
            <a:off x="1172369" y="4142306"/>
            <a:ext cx="2400300" cy="960437"/>
          </a:xfrm>
          <a:custGeom>
            <a:avLst/>
            <a:gdLst>
              <a:gd name="connsiteX0" fmla="*/ 2400300 w 2400300"/>
              <a:gd name="connsiteY0" fmla="*/ 0 h 960120"/>
              <a:gd name="connsiteX1" fmla="*/ 1356360 w 2400300"/>
              <a:gd name="connsiteY1" fmla="*/ 297180 h 960120"/>
              <a:gd name="connsiteX2" fmla="*/ 822960 w 2400300"/>
              <a:gd name="connsiteY2" fmla="*/ 502920 h 960120"/>
              <a:gd name="connsiteX3" fmla="*/ 259080 w 2400300"/>
              <a:gd name="connsiteY3" fmla="*/ 792480 h 960120"/>
              <a:gd name="connsiteX4" fmla="*/ 0 w 2400300"/>
              <a:gd name="connsiteY4" fmla="*/ 960120 h 96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0" h="960120">
                <a:moveTo>
                  <a:pt x="2400300" y="0"/>
                </a:moveTo>
                <a:cubicBezTo>
                  <a:pt x="2009775" y="106680"/>
                  <a:pt x="1619250" y="213360"/>
                  <a:pt x="1356360" y="297180"/>
                </a:cubicBezTo>
                <a:cubicBezTo>
                  <a:pt x="1093470" y="381000"/>
                  <a:pt x="1005840" y="420370"/>
                  <a:pt x="822960" y="502920"/>
                </a:cubicBezTo>
                <a:cubicBezTo>
                  <a:pt x="640080" y="585470"/>
                  <a:pt x="396240" y="716280"/>
                  <a:pt x="259080" y="792480"/>
                </a:cubicBezTo>
                <a:cubicBezTo>
                  <a:pt x="121920" y="868680"/>
                  <a:pt x="60960" y="914400"/>
                  <a:pt x="0" y="96012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52" name="Text Box 22"/>
          <p:cNvSpPr txBox="1">
            <a:spLocks noChangeArrowheads="1"/>
          </p:cNvSpPr>
          <p:nvPr/>
        </p:nvSpPr>
        <p:spPr bwMode="auto">
          <a:xfrm>
            <a:off x="312739" y="6372970"/>
            <a:ext cx="2777934" cy="461665"/>
          </a:xfrm>
          <a:prstGeom prst="rect">
            <a:avLst/>
          </a:prstGeom>
          <a:noFill/>
          <a:ln w="9525" algn="ctr">
            <a:noFill/>
            <a:miter lim="800000"/>
            <a:headEnd/>
            <a:tailEnd/>
          </a:ln>
          <a:effectLst/>
        </p:spPr>
        <p:txBody>
          <a:bodyPr wrap="square">
            <a:spAutoFit/>
          </a:bodyPr>
          <a:lstStyle/>
          <a:p>
            <a:pPr>
              <a:defRPr/>
            </a:pPr>
            <a:r>
              <a:rPr lang="en-GB" sz="1200" dirty="0">
                <a:solidFill>
                  <a:schemeClr val="bg1"/>
                </a:solidFill>
                <a:effectLst>
                  <a:outerShdw blurRad="38100" dist="38100" dir="2700000" algn="tl">
                    <a:srgbClr val="000000"/>
                  </a:outerShdw>
                </a:effectLst>
                <a:latin typeface="Calibri" pitchFamily="34" charset="0"/>
              </a:rPr>
              <a:t>Dasgupta and Hirschmann, 2010 (Earth Planet. Sci. Lett., 298, 1-13)</a:t>
            </a:r>
          </a:p>
        </p:txBody>
      </p:sp>
      <p:sp>
        <p:nvSpPr>
          <p:cNvPr id="51" name="Text Box 85"/>
          <p:cNvSpPr txBox="1">
            <a:spLocks noChangeArrowheads="1"/>
          </p:cNvSpPr>
          <p:nvPr/>
        </p:nvSpPr>
        <p:spPr bwMode="auto">
          <a:xfrm>
            <a:off x="647700" y="2139951"/>
            <a:ext cx="1352550" cy="707886"/>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600" dirty="0">
                <a:solidFill>
                  <a:schemeClr val="tx2"/>
                </a:solidFill>
                <a:effectLst>
                  <a:outerShdw blurRad="38100" dist="38100" dir="2700000" algn="tl">
                    <a:srgbClr val="C0C0C0"/>
                  </a:outerShdw>
                </a:effectLst>
                <a:latin typeface="Calibri" pitchFamily="34" charset="0"/>
              </a:rPr>
              <a:t>Carbonation of the mantle   (~2 GPa)</a:t>
            </a:r>
          </a:p>
        </p:txBody>
      </p:sp>
    </p:spTree>
    <p:extLst>
      <p:ext uri="{BB962C8B-B14F-4D97-AF65-F5344CB8AC3E}">
        <p14:creationId xmlns:p14="http://schemas.microsoft.com/office/powerpoint/2010/main" val="132164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1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path" presetSubtype="0" accel="50000" decel="50000" fill="hold" grpId="1" nodeType="clickEffect">
                                  <p:stCondLst>
                                    <p:cond delay="0"/>
                                  </p:stCondLst>
                                  <p:childTnLst>
                                    <p:animMotion origin="layout" path="M 1.38889E-6 -2.59259E-6 L -0.00017 0.07847 " pathEditMode="relative" rAng="0" ptsTypes="AA">
                                      <p:cBhvr>
                                        <p:cTn id="21" dur="2000" fill="hold"/>
                                        <p:tgtEl>
                                          <p:spTgt spid="35"/>
                                        </p:tgtEl>
                                        <p:attrNameLst>
                                          <p:attrName>ppt_x</p:attrName>
                                          <p:attrName>ppt_y</p:attrName>
                                        </p:attrNameLst>
                                      </p:cBhvr>
                                      <p:rCtr x="-17" y="3912"/>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8" grpId="0" animBg="1"/>
      <p:bldP spid="41" grpId="0"/>
      <p:bldP spid="42" grpId="0"/>
      <p:bldP spid="35" grpId="0" animBg="1"/>
      <p:bldP spid="35"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p:cNvPicPr>
            <a:picLocks noChangeAspect="1"/>
          </p:cNvPicPr>
          <p:nvPr/>
        </p:nvPicPr>
        <p:blipFill rotWithShape="1">
          <a:blip r:embed="rId3" cstate="print"/>
          <a:srcRect l="49398" r="3213"/>
          <a:stretch/>
        </p:blipFill>
        <p:spPr>
          <a:xfrm>
            <a:off x="4648200" y="857250"/>
            <a:ext cx="4495800"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a:solidFill>
                  <a:srgbClr val="FFFF00"/>
                </a:solidFill>
                <a:effectLst>
                  <a:outerShdw blurRad="38100" dist="38100" dir="2700000" algn="tl">
                    <a:srgbClr val="000000"/>
                  </a:outerShdw>
                </a:effectLst>
                <a:latin typeface="Calibri" pitchFamily="34" charset="0"/>
              </a:rPr>
              <a:t>A last comment on the effect of C on the solidus.</a:t>
            </a: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0" name="Freeform 82"/>
          <p:cNvSpPr>
            <a:spLocks/>
          </p:cNvSpPr>
          <p:nvPr/>
        </p:nvSpPr>
        <p:spPr bwMode="auto">
          <a:xfrm>
            <a:off x="6157913" y="2071688"/>
            <a:ext cx="2657475" cy="571500"/>
          </a:xfrm>
          <a:custGeom>
            <a:avLst/>
            <a:gdLst/>
            <a:ahLst/>
            <a:cxnLst>
              <a:cxn ang="0">
                <a:pos x="0" y="0"/>
              </a:cxn>
              <a:cxn ang="0">
                <a:pos x="195" y="57"/>
              </a:cxn>
              <a:cxn ang="0">
                <a:pos x="615" y="153"/>
              </a:cxn>
              <a:cxn ang="0">
                <a:pos x="1050" y="210"/>
              </a:cxn>
              <a:cxn ang="0">
                <a:pos x="1428" y="264"/>
              </a:cxn>
              <a:cxn ang="0">
                <a:pos x="1587" y="300"/>
              </a:cxn>
              <a:cxn ang="0">
                <a:pos x="1674" y="360"/>
              </a:cxn>
            </a:cxnLst>
            <a:rect l="0" t="0" r="r" b="b"/>
            <a:pathLst>
              <a:path w="1674" h="360">
                <a:moveTo>
                  <a:pt x="0" y="0"/>
                </a:moveTo>
                <a:cubicBezTo>
                  <a:pt x="46" y="16"/>
                  <a:pt x="93" y="32"/>
                  <a:pt x="195" y="57"/>
                </a:cubicBezTo>
                <a:cubicBezTo>
                  <a:pt x="297" y="82"/>
                  <a:pt x="473" y="128"/>
                  <a:pt x="615" y="153"/>
                </a:cubicBezTo>
                <a:cubicBezTo>
                  <a:pt x="757" y="178"/>
                  <a:pt x="915" y="192"/>
                  <a:pt x="1050" y="210"/>
                </a:cubicBezTo>
                <a:cubicBezTo>
                  <a:pt x="1185" y="228"/>
                  <a:pt x="1339" y="249"/>
                  <a:pt x="1428" y="264"/>
                </a:cubicBezTo>
                <a:cubicBezTo>
                  <a:pt x="1517" y="279"/>
                  <a:pt x="1546" y="284"/>
                  <a:pt x="1587" y="300"/>
                </a:cubicBezTo>
                <a:cubicBezTo>
                  <a:pt x="1628" y="316"/>
                  <a:pt x="1651" y="338"/>
                  <a:pt x="1674" y="360"/>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43" name="Text Box 79"/>
          <p:cNvSpPr txBox="1">
            <a:spLocks noChangeArrowheads="1"/>
          </p:cNvSpPr>
          <p:nvPr/>
        </p:nvSpPr>
        <p:spPr bwMode="auto">
          <a:xfrm>
            <a:off x="32658" y="819864"/>
            <a:ext cx="4572000" cy="1528624"/>
          </a:xfrm>
          <a:prstGeom prst="rect">
            <a:avLst/>
          </a:prstGeom>
          <a:noFill/>
          <a:ln w="9525" algn="ctr">
            <a:noFill/>
            <a:miter lim="800000"/>
            <a:headEnd/>
            <a:tailEnd/>
          </a:ln>
          <a:effectLst/>
        </p:spPr>
        <p:txBody>
          <a:bodyPr wrap="square">
            <a:spAutoFit/>
          </a:bodyPr>
          <a:lstStyle/>
          <a:p>
            <a:pPr algn="ctr">
              <a:lnSpc>
                <a:spcPts val="28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Let’s see what happens to a C-bearing solid mantle upwelling from the base of the upper mantle with </a:t>
            </a:r>
            <a:r>
              <a:rPr lang="en-GB" sz="2600" dirty="0" err="1">
                <a:solidFill>
                  <a:schemeClr val="bg1"/>
                </a:solidFill>
                <a:effectLst>
                  <a:outerShdw blurRad="38100" dist="38100" dir="2700000" algn="tl">
                    <a:srgbClr val="000000"/>
                  </a:outerShdw>
                </a:effectLst>
                <a:latin typeface="Calibri" pitchFamily="34" charset="0"/>
              </a:rPr>
              <a:t>Tp</a:t>
            </a:r>
            <a:r>
              <a:rPr lang="en-GB" sz="2600" dirty="0">
                <a:solidFill>
                  <a:schemeClr val="bg1"/>
                </a:solidFill>
                <a:effectLst>
                  <a:outerShdw blurRad="38100" dist="38100" dir="2700000" algn="tl">
                    <a:srgbClr val="000000"/>
                  </a:outerShdw>
                </a:effectLst>
                <a:latin typeface="Calibri" pitchFamily="34" charset="0"/>
              </a:rPr>
              <a:t> 1350 °C</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44" name="Text Box 79"/>
          <p:cNvSpPr txBox="1">
            <a:spLocks noChangeArrowheads="1"/>
          </p:cNvSpPr>
          <p:nvPr/>
        </p:nvSpPr>
        <p:spPr bwMode="auto">
          <a:xfrm>
            <a:off x="0" y="2393720"/>
            <a:ext cx="4604658" cy="1200329"/>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Up to a depth of ~200 km carbon is present in reduced form (diamond and/or (</a:t>
            </a:r>
            <a:r>
              <a:rPr lang="en-GB" sz="2400" dirty="0" err="1">
                <a:solidFill>
                  <a:schemeClr val="bg1"/>
                </a:solidFill>
                <a:effectLst>
                  <a:outerShdw blurRad="38100" dist="38100" dir="2700000" algn="tl">
                    <a:srgbClr val="000000"/>
                  </a:outerShdw>
                </a:effectLst>
                <a:latin typeface="Calibri" pitchFamily="34" charset="0"/>
              </a:rPr>
              <a:t>Fe,Ni</a:t>
            </a:r>
            <a:r>
              <a:rPr lang="en-GB" sz="2400" dirty="0">
                <a:solidFill>
                  <a:schemeClr val="bg1"/>
                </a:solidFill>
                <a:effectLst>
                  <a:outerShdw blurRad="38100" dist="38100" dir="2700000" algn="tl">
                    <a:srgbClr val="000000"/>
                  </a:outerShdw>
                </a:effectLst>
                <a:latin typeface="Calibri" pitchFamily="34" charset="0"/>
              </a:rPr>
              <a:t>) carbide and/or CH</a:t>
            </a:r>
            <a:r>
              <a:rPr lang="en-GB" sz="2400" baseline="-25000" dirty="0">
                <a:solidFill>
                  <a:schemeClr val="bg1"/>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5" name="Text Box 79"/>
          <p:cNvSpPr txBox="1">
            <a:spLocks noChangeArrowheads="1"/>
          </p:cNvSpPr>
          <p:nvPr/>
        </p:nvSpPr>
        <p:spPr bwMode="auto">
          <a:xfrm>
            <a:off x="0" y="3634688"/>
            <a:ext cx="4604658" cy="830997"/>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depths &gt;200 km such a mantle is well below the volatile-free </a:t>
            </a:r>
            <a:r>
              <a:rPr lang="en-GB" sz="2400" dirty="0" err="1">
                <a:solidFill>
                  <a:schemeClr val="bg1"/>
                </a:solidFill>
                <a:effectLst>
                  <a:outerShdw blurRad="38100" dist="38100" dir="2700000" algn="tl">
                    <a:srgbClr val="000000"/>
                  </a:outerShdw>
                </a:effectLst>
                <a:latin typeface="Calibri" pitchFamily="34" charset="0"/>
              </a:rPr>
              <a:t>T</a:t>
            </a:r>
            <a:r>
              <a:rPr lang="en-GB" sz="2400" baseline="-25000" dirty="0" err="1">
                <a:solidFill>
                  <a:schemeClr val="bg1"/>
                </a:solidFill>
                <a:effectLst>
                  <a:outerShdw blurRad="38100" dist="38100" dir="2700000" algn="tl">
                    <a:srgbClr val="000000"/>
                  </a:outerShdw>
                </a:effectLst>
                <a:latin typeface="Calibri" pitchFamily="34" charset="0"/>
              </a:rPr>
              <a:t>solidus</a:t>
            </a:r>
            <a:r>
              <a:rPr lang="en-GB" sz="2400" dirty="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14" name="Gruppo 13"/>
          <p:cNvGrpSpPr/>
          <p:nvPr/>
        </p:nvGrpSpPr>
        <p:grpSpPr>
          <a:xfrm>
            <a:off x="0" y="4451114"/>
            <a:ext cx="9144000" cy="1158981"/>
            <a:chOff x="0" y="4570860"/>
            <a:chExt cx="9144000" cy="1158981"/>
          </a:xfrm>
        </p:grpSpPr>
        <p:sp>
          <p:nvSpPr>
            <p:cNvPr id="46" name="Text Box 79"/>
            <p:cNvSpPr txBox="1">
              <a:spLocks noChangeArrowheads="1"/>
            </p:cNvSpPr>
            <p:nvPr/>
          </p:nvSpPr>
          <p:spPr bwMode="auto">
            <a:xfrm>
              <a:off x="0" y="4570860"/>
              <a:ext cx="4604658" cy="810478"/>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~200 km carbon encounters more oxidized mantle volumes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7" name="Text Box 79"/>
            <p:cNvSpPr txBox="1">
              <a:spLocks noChangeArrowheads="1"/>
            </p:cNvSpPr>
            <p:nvPr/>
          </p:nvSpPr>
          <p:spPr bwMode="auto">
            <a:xfrm>
              <a:off x="0" y="5278435"/>
              <a:ext cx="9144000" cy="451406"/>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and it can be transformed into carbonate (magnesite).</a:t>
              </a:r>
              <a:endParaRPr lang="en-GB" sz="2400" dirty="0">
                <a:solidFill>
                  <a:srgbClr val="FFFF00"/>
                </a:solidFill>
                <a:effectLst>
                  <a:outerShdw blurRad="38100" dist="38100" dir="2700000" algn="tl">
                    <a:srgbClr val="000000"/>
                  </a:outerShdw>
                </a:effectLst>
                <a:latin typeface="Calibri" pitchFamily="34" charset="0"/>
              </a:endParaRPr>
            </a:p>
          </p:txBody>
        </p:sp>
      </p:grpSp>
      <p:sp>
        <p:nvSpPr>
          <p:cNvPr id="49" name="Text Box 79"/>
          <p:cNvSpPr txBox="1">
            <a:spLocks noChangeArrowheads="1"/>
          </p:cNvSpPr>
          <p:nvPr/>
        </p:nvSpPr>
        <p:spPr bwMode="auto">
          <a:xfrm>
            <a:off x="0" y="5663113"/>
            <a:ext cx="9086850" cy="1169551"/>
          </a:xfrm>
          <a:prstGeom prst="rect">
            <a:avLst/>
          </a:prstGeom>
          <a:solidFill>
            <a:schemeClr val="tx1"/>
          </a:solidFill>
          <a:ln w="9525" algn="ctr">
            <a:noFill/>
            <a:miter lim="800000"/>
            <a:headEnd/>
            <a:tailEnd/>
          </a:ln>
          <a:effectLst/>
        </p:spPr>
        <p:txBody>
          <a:bodyPr wrap="square">
            <a:spAutoFit/>
          </a:bodyPr>
          <a:lstStyle/>
          <a:p>
            <a:pPr algn="ct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 magnesite-bearing mantle is characterized by a </a:t>
            </a:r>
            <a:r>
              <a:rPr lang="en-GB" sz="2400" dirty="0" err="1">
                <a:solidFill>
                  <a:schemeClr val="bg1"/>
                </a:solidFill>
                <a:effectLst>
                  <a:outerShdw blurRad="38100" dist="38100" dir="2700000" algn="tl">
                    <a:srgbClr val="000000"/>
                  </a:outerShdw>
                </a:effectLst>
                <a:latin typeface="Calibri" pitchFamily="34" charset="0"/>
              </a:rPr>
              <a:t>T</a:t>
            </a:r>
            <a:r>
              <a:rPr lang="en-GB" sz="2400" baseline="-25000" dirty="0" err="1">
                <a:solidFill>
                  <a:schemeClr val="bg1"/>
                </a:solidFill>
                <a:effectLst>
                  <a:outerShdw blurRad="38100" dist="38100" dir="2700000" algn="tl">
                    <a:srgbClr val="000000"/>
                  </a:outerShdw>
                </a:effectLst>
                <a:latin typeface="Calibri" pitchFamily="34" charset="0"/>
              </a:rPr>
              <a:t>solidus</a:t>
            </a:r>
            <a:r>
              <a:rPr lang="en-GB" sz="2400" dirty="0">
                <a:solidFill>
                  <a:schemeClr val="bg1"/>
                </a:solidFill>
                <a:effectLst>
                  <a:outerShdw blurRad="38100" dist="38100" dir="2700000" algn="tl">
                    <a:srgbClr val="000000"/>
                  </a:outerShdw>
                </a:effectLst>
                <a:latin typeface="Calibri" pitchFamily="34" charset="0"/>
              </a:rPr>
              <a:t> (blue line) much lower than that of volatile-free mantle. Carbonatitic to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or CO</a:t>
            </a:r>
            <a:r>
              <a:rPr lang="en-GB" sz="2400" baseline="-25000" dirty="0">
                <a:solidFill>
                  <a:schemeClr val="bg1"/>
                </a:solidFill>
                <a:effectLst>
                  <a:outerShdw blurRad="38100" dist="38100" dir="2700000" algn="tl">
                    <a:srgbClr val="000000"/>
                  </a:outerShdw>
                </a:effectLst>
                <a:latin typeface="Calibri" pitchFamily="34" charset="0"/>
              </a:rPr>
              <a:t>3</a:t>
            </a:r>
            <a:r>
              <a:rPr lang="en-GB" sz="2400" baseline="30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-rich silicate melts can be generated at sensibly low 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22"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sp>
        <p:nvSpPr>
          <p:cNvPr id="24"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cxnSp>
        <p:nvCxnSpPr>
          <p:cNvPr id="13" name="Connettore 1 12"/>
          <p:cNvCxnSpPr/>
          <p:nvPr/>
        </p:nvCxnSpPr>
        <p:spPr bwMode="auto">
          <a:xfrm flipH="1">
            <a:off x="5014229" y="2269517"/>
            <a:ext cx="2016000" cy="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25" name="Connettore 1 24"/>
          <p:cNvCxnSpPr/>
          <p:nvPr/>
        </p:nvCxnSpPr>
        <p:spPr bwMode="auto">
          <a:xfrm flipH="1">
            <a:off x="7081787" y="2266339"/>
            <a:ext cx="1584000" cy="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26" name="Connettore 1 25"/>
          <p:cNvCxnSpPr/>
          <p:nvPr/>
        </p:nvCxnSpPr>
        <p:spPr bwMode="auto">
          <a:xfrm>
            <a:off x="8651057" y="1459712"/>
            <a:ext cx="0" cy="79200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grpSp>
        <p:nvGrpSpPr>
          <p:cNvPr id="5" name="Gruppo 4"/>
          <p:cNvGrpSpPr/>
          <p:nvPr/>
        </p:nvGrpSpPr>
        <p:grpSpPr>
          <a:xfrm>
            <a:off x="5324475" y="1463675"/>
            <a:ext cx="3490913" cy="874713"/>
            <a:chOff x="5324475" y="1463675"/>
            <a:chExt cx="3490913" cy="874713"/>
          </a:xfrm>
        </p:grpSpPr>
        <p:sp>
          <p:nvSpPr>
            <p:cNvPr id="382029"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0"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1"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2032"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28" name="Figura a mano libera 27"/>
          <p:cNvSpPr/>
          <p:nvPr/>
        </p:nvSpPr>
        <p:spPr bwMode="auto">
          <a:xfrm>
            <a:off x="7381876" y="2224088"/>
            <a:ext cx="831056" cy="642937"/>
          </a:xfrm>
          <a:custGeom>
            <a:avLst/>
            <a:gdLst>
              <a:gd name="connsiteX0" fmla="*/ 0 w 962025"/>
              <a:gd name="connsiteY0" fmla="*/ 0 h 714375"/>
              <a:gd name="connsiteX1" fmla="*/ 233363 w 962025"/>
              <a:gd name="connsiteY1" fmla="*/ 257175 h 714375"/>
              <a:gd name="connsiteX2" fmla="*/ 495300 w 962025"/>
              <a:gd name="connsiteY2" fmla="*/ 295275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141287 w 769937"/>
              <a:gd name="connsiteY0" fmla="*/ 0 h 638175"/>
              <a:gd name="connsiteX1" fmla="*/ 41275 w 769937"/>
              <a:gd name="connsiteY1" fmla="*/ 180975 h 638175"/>
              <a:gd name="connsiteX2" fmla="*/ 388937 w 769937"/>
              <a:gd name="connsiteY2" fmla="*/ 271462 h 638175"/>
              <a:gd name="connsiteX3" fmla="*/ 769937 w 769937"/>
              <a:gd name="connsiteY3" fmla="*/ 638175 h 638175"/>
              <a:gd name="connsiteX0" fmla="*/ 181371 w 848121"/>
              <a:gd name="connsiteY0" fmla="*/ 0 h 638175"/>
              <a:gd name="connsiteX1" fmla="*/ 81359 w 848121"/>
              <a:gd name="connsiteY1" fmla="*/ 180975 h 638175"/>
              <a:gd name="connsiteX2" fmla="*/ 669527 w 848121"/>
              <a:gd name="connsiteY2" fmla="*/ 288131 h 638175"/>
              <a:gd name="connsiteX3" fmla="*/ 810021 w 848121"/>
              <a:gd name="connsiteY3" fmla="*/ 638175 h 638175"/>
              <a:gd name="connsiteX0" fmla="*/ 0 w 666750"/>
              <a:gd name="connsiteY0" fmla="*/ 0 h 638175"/>
              <a:gd name="connsiteX1" fmla="*/ 176213 w 666750"/>
              <a:gd name="connsiteY1" fmla="*/ 211931 h 638175"/>
              <a:gd name="connsiteX2" fmla="*/ 488156 w 666750"/>
              <a:gd name="connsiteY2" fmla="*/ 288131 h 638175"/>
              <a:gd name="connsiteX3" fmla="*/ 628650 w 666750"/>
              <a:gd name="connsiteY3" fmla="*/ 638175 h 638175"/>
              <a:gd name="connsiteX0" fmla="*/ 0 w 666750"/>
              <a:gd name="connsiteY0" fmla="*/ 0 h 638175"/>
              <a:gd name="connsiteX1" fmla="*/ 176213 w 666750"/>
              <a:gd name="connsiteY1" fmla="*/ 211931 h 638175"/>
              <a:gd name="connsiteX2" fmla="*/ 488156 w 666750"/>
              <a:gd name="connsiteY2" fmla="*/ 288131 h 638175"/>
              <a:gd name="connsiteX3" fmla="*/ 628650 w 666750"/>
              <a:gd name="connsiteY3" fmla="*/ 638175 h 638175"/>
              <a:gd name="connsiteX0" fmla="*/ 0 w 831056"/>
              <a:gd name="connsiteY0" fmla="*/ 0 h 642937"/>
              <a:gd name="connsiteX1" fmla="*/ 176213 w 831056"/>
              <a:gd name="connsiteY1" fmla="*/ 211931 h 642937"/>
              <a:gd name="connsiteX2" fmla="*/ 488156 w 831056"/>
              <a:gd name="connsiteY2" fmla="*/ 288131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Lst>
            <a:ahLst/>
            <a:cxnLst>
              <a:cxn ang="0">
                <a:pos x="connsiteX0" y="connsiteY0"/>
              </a:cxn>
              <a:cxn ang="0">
                <a:pos x="connsiteX1" y="connsiteY1"/>
              </a:cxn>
              <a:cxn ang="0">
                <a:pos x="connsiteX2" y="connsiteY2"/>
              </a:cxn>
              <a:cxn ang="0">
                <a:pos x="connsiteX3" y="connsiteY3"/>
              </a:cxn>
            </a:cxnLst>
            <a:rect l="l" t="t" r="r" b="b"/>
            <a:pathLst>
              <a:path w="831056" h="642937">
                <a:moveTo>
                  <a:pt x="0" y="0"/>
                </a:moveTo>
                <a:cubicBezTo>
                  <a:pt x="70644" y="132556"/>
                  <a:pt x="79773" y="163116"/>
                  <a:pt x="176213" y="211931"/>
                </a:cubicBezTo>
                <a:cubicBezTo>
                  <a:pt x="272653" y="260746"/>
                  <a:pt x="445293" y="226218"/>
                  <a:pt x="578643" y="292893"/>
                </a:cubicBezTo>
                <a:cubicBezTo>
                  <a:pt x="709612" y="380999"/>
                  <a:pt x="753665" y="447674"/>
                  <a:pt x="831056" y="642937"/>
                </a:cubicBezTo>
              </a:path>
            </a:pathLst>
          </a:custGeom>
          <a:noFill/>
          <a:ln w="12700"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CasellaDiTesto 28"/>
          <p:cNvSpPr txBox="1"/>
          <p:nvPr/>
        </p:nvSpPr>
        <p:spPr>
          <a:xfrm>
            <a:off x="7800975" y="2876543"/>
            <a:ext cx="1038225" cy="482248"/>
          </a:xfrm>
          <a:prstGeom prst="rect">
            <a:avLst/>
          </a:prstGeom>
          <a:noFill/>
        </p:spPr>
        <p:txBody>
          <a:bodyPr wrap="square" rtlCol="0">
            <a:spAutoFit/>
          </a:bodyPr>
          <a:lstStyle/>
          <a:p>
            <a:pPr algn="ctr">
              <a:lnSpc>
                <a:spcPts val="1000"/>
              </a:lnSpc>
            </a:pPr>
            <a:r>
              <a:rPr lang="en-GB" sz="1100" b="1" dirty="0">
                <a:solidFill>
                  <a:schemeClr val="tx1"/>
                </a:solidFill>
                <a:effectLst/>
                <a:latin typeface="Calibri" pitchFamily="34" charset="0"/>
              </a:rPr>
              <a:t>&gt;400 °C below </a:t>
            </a:r>
            <a:r>
              <a:rPr lang="en-GB" sz="1100" b="1" dirty="0" err="1">
                <a:solidFill>
                  <a:schemeClr val="tx1"/>
                </a:solidFill>
                <a:effectLst/>
                <a:latin typeface="Calibri" pitchFamily="34" charset="0"/>
              </a:rPr>
              <a:t>volatite</a:t>
            </a:r>
            <a:r>
              <a:rPr lang="en-GB" sz="1100" b="1" dirty="0">
                <a:solidFill>
                  <a:schemeClr val="tx1"/>
                </a:solidFill>
                <a:effectLst/>
                <a:latin typeface="Calibri" pitchFamily="34" charset="0"/>
              </a:rPr>
              <a:t>-free solidus</a:t>
            </a:r>
          </a:p>
        </p:txBody>
      </p:sp>
      <p:cxnSp>
        <p:nvCxnSpPr>
          <p:cNvPr id="31" name="Connettore 1 30"/>
          <p:cNvCxnSpPr/>
          <p:nvPr/>
        </p:nvCxnSpPr>
        <p:spPr bwMode="auto">
          <a:xfrm>
            <a:off x="7082628" y="2226458"/>
            <a:ext cx="1566000" cy="0"/>
          </a:xfrm>
          <a:prstGeom prst="line">
            <a:avLst/>
          </a:prstGeom>
          <a:noFill/>
          <a:ln w="19050"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32" name="Connettore 1 31"/>
          <p:cNvCxnSpPr/>
          <p:nvPr/>
        </p:nvCxnSpPr>
        <p:spPr bwMode="auto">
          <a:xfrm>
            <a:off x="7033923" y="1459712"/>
            <a:ext cx="0" cy="68400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11" name="Connettore 1 10"/>
          <p:cNvCxnSpPr/>
          <p:nvPr/>
        </p:nvCxnSpPr>
        <p:spPr bwMode="auto">
          <a:xfrm flipH="1" flipV="1">
            <a:off x="6705600" y="1463675"/>
            <a:ext cx="589571" cy="1259495"/>
          </a:xfrm>
          <a:prstGeom prst="line">
            <a:avLst/>
          </a:prstGeom>
          <a:noFill/>
          <a:ln w="28575"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cxnSp>
      <p:sp>
        <p:nvSpPr>
          <p:cNvPr id="9" name="Ovale 8"/>
          <p:cNvSpPr/>
          <p:nvPr/>
        </p:nvSpPr>
        <p:spPr bwMode="auto">
          <a:xfrm>
            <a:off x="7115171" y="2543170"/>
            <a:ext cx="360000" cy="360000"/>
          </a:xfrm>
          <a:prstGeom prst="ellipse">
            <a:avLst/>
          </a:prstGeom>
          <a:solidFill>
            <a:srgbClr val="FF9933"/>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977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2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4">
                                            <p:txEl>
                                              <p:pRg st="0" end="0"/>
                                            </p:txEl>
                                          </p:spTgt>
                                        </p:tgtEl>
                                        <p:attrNameLst>
                                          <p:attrName>style.visibility</p:attrName>
                                        </p:attrNameLst>
                                      </p:cBhvr>
                                      <p:to>
                                        <p:strVal val="visible"/>
                                      </p:to>
                                    </p:set>
                                    <p:animEffect transition="in" filter="fade">
                                      <p:cBhvr>
                                        <p:cTn id="24" dur="500"/>
                                        <p:tgtEl>
                                          <p:spTgt spid="4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xEl>
                                              <p:pRg st="0" end="0"/>
                                            </p:txEl>
                                          </p:spTgt>
                                        </p:tgtEl>
                                        <p:attrNameLst>
                                          <p:attrName>style.visibility</p:attrName>
                                        </p:attrNameLst>
                                      </p:cBhvr>
                                      <p:to>
                                        <p:strVal val="visible"/>
                                      </p:to>
                                    </p:set>
                                    <p:animEffect transition="in" filter="fade">
                                      <p:cBhvr>
                                        <p:cTn id="29" dur="500"/>
                                        <p:tgtEl>
                                          <p:spTgt spid="4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1500"/>
                                        <p:tgtEl>
                                          <p:spTgt spid="13"/>
                                        </p:tgtEl>
                                      </p:cBhvr>
                                    </p:animEffect>
                                  </p:childTnLst>
                                </p:cTn>
                              </p:par>
                            </p:childTnLst>
                          </p:cTn>
                        </p:par>
                        <p:par>
                          <p:cTn id="35" fill="hold">
                            <p:stCondLst>
                              <p:cond delay="1500"/>
                            </p:stCondLst>
                            <p:childTnLst>
                              <p:par>
                                <p:cTn id="36" presetID="10" presetClass="exit" presetSubtype="0" fill="hold" grpId="0" nodeType="after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1500"/>
                                        <p:tgtEl>
                                          <p:spTgt spid="25"/>
                                        </p:tgtEl>
                                      </p:cBhvr>
                                    </p:animEffect>
                                  </p:childTnLst>
                                </p:cTn>
                              </p:par>
                            </p:childTnLst>
                          </p:cTn>
                        </p:par>
                        <p:par>
                          <p:cTn id="43" fill="hold">
                            <p:stCondLst>
                              <p:cond delay="3500"/>
                            </p:stCondLst>
                            <p:childTnLst>
                              <p:par>
                                <p:cTn id="44" presetID="22" presetClass="entr" presetSubtype="4"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1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up)">
                                      <p:cBhvr>
                                        <p:cTn id="55" dur="500"/>
                                        <p:tgtEl>
                                          <p:spTgt spid="28"/>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64" presetClass="path" presetSubtype="0" accel="50000" decel="50000" fill="hold" nodeType="clickEffect">
                                  <p:stCondLst>
                                    <p:cond delay="0"/>
                                  </p:stCondLst>
                                  <p:childTnLst>
                                    <p:animMotion origin="layout" path="M 3.05556E-6 1.48148E-6 L 3.05556E-6 -0.02199 " pathEditMode="relative" rAng="0" ptsTypes="AA">
                                      <p:cBhvr>
                                        <p:cTn id="68" dur="2000" fill="hold"/>
                                        <p:tgtEl>
                                          <p:spTgt spid="13"/>
                                        </p:tgtEl>
                                        <p:attrNameLst>
                                          <p:attrName>ppt_x</p:attrName>
                                          <p:attrName>ppt_y</p:attrName>
                                        </p:attrNameLst>
                                      </p:cBhvr>
                                      <p:rCtr x="0" y="-11"/>
                                    </p:animMotion>
                                  </p:childTnLst>
                                </p:cTn>
                              </p:par>
                            </p:childTnLst>
                          </p:cTn>
                        </p:par>
                        <p:par>
                          <p:cTn id="69" fill="hold">
                            <p:stCondLst>
                              <p:cond delay="2000"/>
                            </p:stCondLst>
                            <p:childTnLst>
                              <p:par>
                                <p:cTn id="70" presetID="10" presetClass="entr" presetSubtype="0" fill="hold" grpId="1"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20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26"/>
                                        </p:tgtEl>
                                      </p:cBhvr>
                                    </p:animEffect>
                                    <p:set>
                                      <p:cBhvr>
                                        <p:cTn id="77" dur="1" fill="hold">
                                          <p:stCondLst>
                                            <p:cond delay="999"/>
                                          </p:stCondLst>
                                        </p:cTn>
                                        <p:tgtEl>
                                          <p:spTgt spid="2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1000"/>
                                        <p:tgtEl>
                                          <p:spTgt spid="25"/>
                                        </p:tgtEl>
                                      </p:cBhvr>
                                    </p:animEffect>
                                    <p:set>
                                      <p:cBhvr>
                                        <p:cTn id="80" dur="1" fill="hold">
                                          <p:stCondLst>
                                            <p:cond delay="999"/>
                                          </p:stCondLst>
                                        </p:cTn>
                                        <p:tgtEl>
                                          <p:spTgt spid="25"/>
                                        </p:tgtEl>
                                        <p:attrNameLst>
                                          <p:attrName>style.visibility</p:attrName>
                                        </p:attrNameLst>
                                      </p:cBhvr>
                                      <p:to>
                                        <p:strVal val="hidden"/>
                                      </p:to>
                                    </p:set>
                                  </p:childTnLst>
                                </p:cTn>
                              </p:par>
                            </p:childTnLst>
                          </p:cTn>
                        </p:par>
                        <p:par>
                          <p:cTn id="81" fill="hold">
                            <p:stCondLst>
                              <p:cond delay="1000"/>
                            </p:stCondLst>
                            <p:childTnLst>
                              <p:par>
                                <p:cTn id="82" presetID="22" presetClass="entr" presetSubtype="4"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down)">
                                      <p:cBhvr>
                                        <p:cTn id="84" dur="1500"/>
                                        <p:tgtEl>
                                          <p:spTgt spid="3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build="p"/>
      <p:bldP spid="44" grpId="0" build="p"/>
      <p:bldP spid="45" grpId="0" build="p"/>
      <p:bldP spid="49" grpId="0" animBg="1"/>
      <p:bldP spid="24" grpId="0" animBg="1"/>
      <p:bldP spid="24" grpId="1" animBg="1"/>
      <p:bldP spid="28" grpId="0" animBg="1"/>
      <p:bldP spid="29" grpId="0"/>
      <p:bldP spid="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p:cNvPicPr>
            <a:picLocks noChangeAspect="1"/>
          </p:cNvPicPr>
          <p:nvPr/>
        </p:nvPicPr>
        <p:blipFill rotWithShape="1">
          <a:blip r:embed="rId3" cstate="print"/>
          <a:srcRect l="49398" r="3213"/>
          <a:stretch/>
        </p:blipFill>
        <p:spPr>
          <a:xfrm>
            <a:off x="4648200" y="857248"/>
            <a:ext cx="4495800" cy="4234607"/>
          </a:xfrm>
          <a:prstGeom prst="rect">
            <a:avLst/>
          </a:prstGeom>
        </p:spPr>
      </p:pic>
      <p:sp>
        <p:nvSpPr>
          <p:cNvPr id="736335" name="Text Box 79"/>
          <p:cNvSpPr txBox="1">
            <a:spLocks noChangeArrowheads="1"/>
          </p:cNvSpPr>
          <p:nvPr/>
        </p:nvSpPr>
        <p:spPr bwMode="auto">
          <a:xfrm>
            <a:off x="0" y="4763"/>
            <a:ext cx="9144000" cy="561975"/>
          </a:xfrm>
          <a:prstGeom prst="rect">
            <a:avLst/>
          </a:prstGeom>
          <a:noFill/>
          <a:ln w="9525" algn="ctr">
            <a:noFill/>
            <a:miter lim="800000"/>
            <a:headEnd/>
            <a:tailEnd/>
          </a:ln>
          <a:effectLst/>
        </p:spPr>
        <p:txBody>
          <a:bodyPr>
            <a:spAutoFit/>
          </a:bodyPr>
          <a:lstStyle/>
          <a:p>
            <a:pPr algn="ctr">
              <a:lnSpc>
                <a:spcPct val="110000"/>
              </a:lnSpc>
              <a:spcBef>
                <a:spcPct val="50000"/>
              </a:spcBef>
              <a:defRPr/>
            </a:pPr>
            <a:r>
              <a:rPr lang="en-GB" sz="2800">
                <a:solidFill>
                  <a:srgbClr val="FFFF00"/>
                </a:solidFill>
                <a:effectLst>
                  <a:outerShdw blurRad="38100" dist="38100" dir="2700000" algn="tl">
                    <a:srgbClr val="000000"/>
                  </a:outerShdw>
                </a:effectLst>
                <a:latin typeface="Calibri" pitchFamily="34" charset="0"/>
              </a:rPr>
              <a:t>A last comment on the effect of C on the solidus.</a:t>
            </a:r>
          </a:p>
        </p:txBody>
      </p:sp>
      <p:sp>
        <p:nvSpPr>
          <p:cNvPr id="2" name="Text Box 79"/>
          <p:cNvSpPr txBox="1">
            <a:spLocks noChangeArrowheads="1"/>
          </p:cNvSpPr>
          <p:nvPr/>
        </p:nvSpPr>
        <p:spPr bwMode="auto">
          <a:xfrm>
            <a:off x="2303462" y="434975"/>
            <a:ext cx="4537076"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Solidus of a carbonated-peridotite: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3" name="Text Box 79"/>
          <p:cNvSpPr txBox="1">
            <a:spLocks noChangeArrowheads="1"/>
          </p:cNvSpPr>
          <p:nvPr/>
        </p:nvSpPr>
        <p:spPr bwMode="auto">
          <a:xfrm>
            <a:off x="32658" y="819864"/>
            <a:ext cx="4572000" cy="1528624"/>
          </a:xfrm>
          <a:prstGeom prst="rect">
            <a:avLst/>
          </a:prstGeom>
          <a:noFill/>
          <a:ln w="9525" algn="ctr">
            <a:noFill/>
            <a:miter lim="800000"/>
            <a:headEnd/>
            <a:tailEnd/>
          </a:ln>
          <a:effectLst/>
        </p:spPr>
        <p:txBody>
          <a:bodyPr wrap="square">
            <a:spAutoFit/>
          </a:bodyPr>
          <a:lstStyle/>
          <a:p>
            <a:pPr algn="ctr">
              <a:lnSpc>
                <a:spcPts val="28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Let’s see what happens to a C-bearing solid mantle upwelling from the base of the upper mantle with </a:t>
            </a:r>
            <a:r>
              <a:rPr lang="en-GB" sz="2600" dirty="0" err="1">
                <a:solidFill>
                  <a:schemeClr val="bg1"/>
                </a:solidFill>
                <a:effectLst>
                  <a:outerShdw blurRad="38100" dist="38100" dir="2700000" algn="tl">
                    <a:srgbClr val="000000"/>
                  </a:outerShdw>
                </a:effectLst>
                <a:latin typeface="Calibri" pitchFamily="34" charset="0"/>
              </a:rPr>
              <a:t>Tp</a:t>
            </a:r>
            <a:r>
              <a:rPr lang="en-GB" sz="2600" dirty="0">
                <a:solidFill>
                  <a:schemeClr val="bg1"/>
                </a:solidFill>
                <a:effectLst>
                  <a:outerShdw blurRad="38100" dist="38100" dir="2700000" algn="tl">
                    <a:srgbClr val="000000"/>
                  </a:outerShdw>
                </a:effectLst>
                <a:latin typeface="Calibri" pitchFamily="34" charset="0"/>
              </a:rPr>
              <a:t> 1350 °C</a:t>
            </a:r>
            <a:endParaRPr lang="en-GB" sz="2600" dirty="0">
              <a:solidFill>
                <a:srgbClr val="FFFF00"/>
              </a:solidFill>
              <a:effectLst>
                <a:outerShdw blurRad="38100" dist="38100" dir="2700000" algn="tl">
                  <a:srgbClr val="000000"/>
                </a:outerShdw>
              </a:effectLst>
              <a:latin typeface="Calibri" pitchFamily="34" charset="0"/>
            </a:endParaRPr>
          </a:p>
        </p:txBody>
      </p:sp>
      <p:sp>
        <p:nvSpPr>
          <p:cNvPr id="44" name="Text Box 79"/>
          <p:cNvSpPr txBox="1">
            <a:spLocks noChangeArrowheads="1"/>
          </p:cNvSpPr>
          <p:nvPr/>
        </p:nvSpPr>
        <p:spPr bwMode="auto">
          <a:xfrm>
            <a:off x="0" y="2393720"/>
            <a:ext cx="4604658" cy="1200329"/>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Up to a depth of ~200 km carbon is present in reduced form (diamond and/or (</a:t>
            </a:r>
            <a:r>
              <a:rPr lang="en-GB" sz="2400" dirty="0" err="1">
                <a:solidFill>
                  <a:schemeClr val="bg1"/>
                </a:solidFill>
                <a:effectLst>
                  <a:outerShdw blurRad="38100" dist="38100" dir="2700000" algn="tl">
                    <a:srgbClr val="000000"/>
                  </a:outerShdw>
                </a:effectLst>
                <a:latin typeface="Calibri" pitchFamily="34" charset="0"/>
              </a:rPr>
              <a:t>Fe,Ni</a:t>
            </a:r>
            <a:r>
              <a:rPr lang="en-GB" sz="2400" dirty="0">
                <a:solidFill>
                  <a:schemeClr val="bg1"/>
                </a:solidFill>
                <a:effectLst>
                  <a:outerShdw blurRad="38100" dist="38100" dir="2700000" algn="tl">
                    <a:srgbClr val="000000"/>
                  </a:outerShdw>
                </a:effectLst>
                <a:latin typeface="Calibri" pitchFamily="34" charset="0"/>
              </a:rPr>
              <a:t>) carbide and/or CH</a:t>
            </a:r>
            <a:r>
              <a:rPr lang="en-GB" sz="2400" baseline="-25000" dirty="0">
                <a:solidFill>
                  <a:schemeClr val="bg1"/>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5" name="Text Box 79"/>
          <p:cNvSpPr txBox="1">
            <a:spLocks noChangeArrowheads="1"/>
          </p:cNvSpPr>
          <p:nvPr/>
        </p:nvSpPr>
        <p:spPr bwMode="auto">
          <a:xfrm>
            <a:off x="0" y="3634688"/>
            <a:ext cx="4604658" cy="830997"/>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depths &gt;200 km such a mantle is well below the volatile-free </a:t>
            </a:r>
            <a:r>
              <a:rPr lang="en-GB" sz="2400" dirty="0" err="1">
                <a:solidFill>
                  <a:schemeClr val="bg1"/>
                </a:solidFill>
                <a:effectLst>
                  <a:outerShdw blurRad="38100" dist="38100" dir="2700000" algn="tl">
                    <a:srgbClr val="000000"/>
                  </a:outerShdw>
                </a:effectLst>
                <a:latin typeface="Calibri" pitchFamily="34" charset="0"/>
              </a:rPr>
              <a:t>T</a:t>
            </a:r>
            <a:r>
              <a:rPr lang="en-GB" sz="2400" baseline="-25000" dirty="0" err="1">
                <a:solidFill>
                  <a:schemeClr val="bg1"/>
                </a:solidFill>
                <a:effectLst>
                  <a:outerShdw blurRad="38100" dist="38100" dir="2700000" algn="tl">
                    <a:srgbClr val="000000"/>
                  </a:outerShdw>
                </a:effectLst>
                <a:latin typeface="Calibri" pitchFamily="34" charset="0"/>
              </a:rPr>
              <a:t>solidus</a:t>
            </a:r>
            <a:r>
              <a:rPr lang="en-GB" sz="2400" dirty="0">
                <a:solidFill>
                  <a:schemeClr val="bg1"/>
                </a:solidFill>
                <a:effectLst>
                  <a:outerShdw blurRad="38100" dist="38100" dir="2700000" algn="tl">
                    <a:srgbClr val="000000"/>
                  </a:outerShdw>
                </a:effectLst>
                <a:latin typeface="Calibri" pitchFamily="34" charset="0"/>
              </a:rPr>
              <a:t>.</a:t>
            </a:r>
            <a:endParaRPr lang="en-GB" sz="2400" dirty="0">
              <a:solidFill>
                <a:srgbClr val="FFFF00"/>
              </a:solidFill>
              <a:effectLst>
                <a:outerShdw blurRad="38100" dist="38100" dir="2700000" algn="tl">
                  <a:srgbClr val="000000"/>
                </a:outerShdw>
              </a:effectLst>
              <a:latin typeface="Calibri" pitchFamily="34" charset="0"/>
            </a:endParaRPr>
          </a:p>
        </p:txBody>
      </p:sp>
      <p:grpSp>
        <p:nvGrpSpPr>
          <p:cNvPr id="14" name="Gruppo 13"/>
          <p:cNvGrpSpPr/>
          <p:nvPr/>
        </p:nvGrpSpPr>
        <p:grpSpPr>
          <a:xfrm>
            <a:off x="0" y="4451114"/>
            <a:ext cx="9144000" cy="1158981"/>
            <a:chOff x="0" y="4570860"/>
            <a:chExt cx="9144000" cy="1158981"/>
          </a:xfrm>
        </p:grpSpPr>
        <p:sp>
          <p:nvSpPr>
            <p:cNvPr id="46" name="Text Box 79"/>
            <p:cNvSpPr txBox="1">
              <a:spLocks noChangeArrowheads="1"/>
            </p:cNvSpPr>
            <p:nvPr/>
          </p:nvSpPr>
          <p:spPr bwMode="auto">
            <a:xfrm>
              <a:off x="0" y="4570860"/>
              <a:ext cx="4604658" cy="810478"/>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At ~200 km carbon encounters more oxidized mantle volumes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7" name="Text Box 79"/>
            <p:cNvSpPr txBox="1">
              <a:spLocks noChangeArrowheads="1"/>
            </p:cNvSpPr>
            <p:nvPr/>
          </p:nvSpPr>
          <p:spPr bwMode="auto">
            <a:xfrm>
              <a:off x="0" y="5278435"/>
              <a:ext cx="9144000" cy="451406"/>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and it can be transformed into carbonate (magnesite).</a:t>
              </a:r>
              <a:endParaRPr lang="en-GB" sz="2400" dirty="0">
                <a:solidFill>
                  <a:srgbClr val="FFFF00"/>
                </a:solidFill>
                <a:effectLst>
                  <a:outerShdw blurRad="38100" dist="38100" dir="2700000" algn="tl">
                    <a:srgbClr val="000000"/>
                  </a:outerShdw>
                </a:effectLst>
                <a:latin typeface="Calibri" pitchFamily="34" charset="0"/>
              </a:endParaRPr>
            </a:p>
          </p:txBody>
        </p:sp>
      </p:grpSp>
      <p:sp>
        <p:nvSpPr>
          <p:cNvPr id="49" name="Text Box 79"/>
          <p:cNvSpPr txBox="1">
            <a:spLocks noChangeArrowheads="1"/>
          </p:cNvSpPr>
          <p:nvPr/>
        </p:nvSpPr>
        <p:spPr bwMode="auto">
          <a:xfrm>
            <a:off x="69850" y="5637713"/>
            <a:ext cx="9017000" cy="451406"/>
          </a:xfrm>
          <a:prstGeom prst="rect">
            <a:avLst/>
          </a:prstGeom>
          <a:noFill/>
          <a:ln w="9525" algn="ctr">
            <a:noFill/>
            <a:miter lim="800000"/>
            <a:headEnd/>
            <a:tailEnd/>
          </a:ln>
          <a:effectLst/>
        </p:spPr>
        <p:txBody>
          <a:bodyPr wrap="square">
            <a:spAutoFit/>
          </a:bodyPr>
          <a:lstStyle/>
          <a:p>
            <a:pPr>
              <a:lnSpc>
                <a:spcPts val="28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             C        +     2Fe</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a:t>
            </a:r>
            <a:r>
              <a:rPr lang="en-GB" sz="2800" baseline="-25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4FeO</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22" name="Text Box 79"/>
          <p:cNvSpPr txBox="1">
            <a:spLocks noChangeArrowheads="1"/>
          </p:cNvSpPr>
          <p:nvPr/>
        </p:nvSpPr>
        <p:spPr bwMode="auto">
          <a:xfrm>
            <a:off x="749300" y="6006731"/>
            <a:ext cx="1206500" cy="707886"/>
          </a:xfrm>
          <a:prstGeom prst="rect">
            <a:avLst/>
          </a:prstGeom>
          <a:noFill/>
          <a:ln w="9525" algn="ctr">
            <a:noFill/>
            <a:miter lim="800000"/>
            <a:headEnd/>
            <a:tailEnd/>
          </a:ln>
          <a:effectLst/>
        </p:spPr>
        <p:txBody>
          <a:bodyPr wrap="square">
            <a:spAutoFit/>
          </a:bodyPr>
          <a:lstStyle/>
          <a:p>
            <a:pPr>
              <a:spcBef>
                <a:spcPct val="50000"/>
              </a:spcBef>
              <a:defRPr/>
            </a:pPr>
            <a:r>
              <a:rPr lang="en-GB" sz="2000" dirty="0">
                <a:solidFill>
                  <a:srgbClr val="FFFF00"/>
                </a:solidFill>
                <a:effectLst>
                  <a:outerShdw blurRad="38100" dist="38100" dir="2700000" algn="tl">
                    <a:srgbClr val="000000"/>
                  </a:outerShdw>
                </a:effectLst>
                <a:latin typeface="Calibri" pitchFamily="34" charset="0"/>
              </a:rPr>
              <a:t>graphite/diamond</a:t>
            </a:r>
          </a:p>
        </p:txBody>
      </p:sp>
      <p:sp>
        <p:nvSpPr>
          <p:cNvPr id="24" name="Text Box 79"/>
          <p:cNvSpPr txBox="1">
            <a:spLocks noChangeArrowheads="1"/>
          </p:cNvSpPr>
          <p:nvPr/>
        </p:nvSpPr>
        <p:spPr bwMode="auto">
          <a:xfrm>
            <a:off x="2159000" y="6006731"/>
            <a:ext cx="194310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rgbClr val="FFFF00"/>
                </a:solidFill>
                <a:effectLst>
                  <a:outerShdw blurRad="38100" dist="38100" dir="2700000" algn="tl">
                    <a:srgbClr val="000000"/>
                  </a:outerShdw>
                </a:effectLst>
                <a:latin typeface="Calibri" pitchFamily="34" charset="0"/>
              </a:rPr>
              <a:t>silicate minerals (e.g., garnet)</a:t>
            </a:r>
          </a:p>
        </p:txBody>
      </p:sp>
      <p:sp>
        <p:nvSpPr>
          <p:cNvPr id="25" name="Text Box 79"/>
          <p:cNvSpPr txBox="1">
            <a:spLocks noChangeArrowheads="1"/>
          </p:cNvSpPr>
          <p:nvPr/>
        </p:nvSpPr>
        <p:spPr bwMode="auto">
          <a:xfrm>
            <a:off x="4876800" y="6006731"/>
            <a:ext cx="217170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rgbClr val="FFFF00"/>
                </a:solidFill>
                <a:effectLst>
                  <a:outerShdw blurRad="38100" dist="38100" dir="2700000" algn="tl">
                    <a:srgbClr val="000000"/>
                  </a:outerShdw>
                </a:effectLst>
                <a:latin typeface="Calibri" pitchFamily="34" charset="0"/>
              </a:rPr>
              <a:t>producing carbonatitic melt</a:t>
            </a:r>
          </a:p>
        </p:txBody>
      </p:sp>
      <p:sp>
        <p:nvSpPr>
          <p:cNvPr id="26" name="Text Box 79"/>
          <p:cNvSpPr txBox="1">
            <a:spLocks noChangeArrowheads="1"/>
          </p:cNvSpPr>
          <p:nvPr/>
        </p:nvSpPr>
        <p:spPr bwMode="auto">
          <a:xfrm>
            <a:off x="6946900" y="6006731"/>
            <a:ext cx="1879600"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rgbClr val="FFFF00"/>
                </a:solidFill>
                <a:effectLst>
                  <a:outerShdw blurRad="38100" dist="38100" dir="2700000" algn="tl">
                    <a:srgbClr val="000000"/>
                  </a:outerShdw>
                </a:effectLst>
                <a:latin typeface="Calibri" pitchFamily="34" charset="0"/>
              </a:rPr>
              <a:t>silicate minerals (e.g., </a:t>
            </a:r>
            <a:r>
              <a:rPr lang="en-GB" sz="2000" dirty="0" err="1">
                <a:solidFill>
                  <a:srgbClr val="FFFF00"/>
                </a:solidFill>
                <a:effectLst>
                  <a:outerShdw blurRad="38100" dist="38100" dir="2700000" algn="tl">
                    <a:srgbClr val="000000"/>
                  </a:outerShdw>
                </a:effectLst>
                <a:latin typeface="Calibri" pitchFamily="34" charset="0"/>
              </a:rPr>
              <a:t>gt</a:t>
            </a:r>
            <a:r>
              <a:rPr lang="en-GB" sz="2000" dirty="0">
                <a:solidFill>
                  <a:srgbClr val="FFFF00"/>
                </a:solidFill>
                <a:effectLst>
                  <a:outerShdw blurRad="38100" dist="38100" dir="2700000" algn="tl">
                    <a:srgbClr val="000000"/>
                  </a:outerShdw>
                </a:effectLst>
                <a:latin typeface="Calibri" pitchFamily="34" charset="0"/>
              </a:rPr>
              <a:t>, </a:t>
            </a:r>
            <a:r>
              <a:rPr lang="en-GB" sz="2000" dirty="0" err="1">
                <a:solidFill>
                  <a:srgbClr val="FFFF00"/>
                </a:solidFill>
                <a:effectLst>
                  <a:outerShdw blurRad="38100" dist="38100" dir="2700000" algn="tl">
                    <a:srgbClr val="000000"/>
                  </a:outerShdw>
                </a:effectLst>
                <a:latin typeface="Calibri" pitchFamily="34" charset="0"/>
              </a:rPr>
              <a:t>sp</a:t>
            </a:r>
            <a:r>
              <a:rPr lang="en-GB" sz="2000" dirty="0">
                <a:solidFill>
                  <a:srgbClr val="FFFF00"/>
                </a:solidFill>
                <a:effectLst>
                  <a:outerShdw blurRad="38100" dist="38100" dir="2700000" algn="tl">
                    <a:srgbClr val="000000"/>
                  </a:outerShdw>
                </a:effectLst>
                <a:latin typeface="Calibri" pitchFamily="34" charset="0"/>
              </a:rPr>
              <a:t>)</a:t>
            </a:r>
          </a:p>
        </p:txBody>
      </p:sp>
      <p:sp>
        <p:nvSpPr>
          <p:cNvPr id="27" name="Text Box 85"/>
          <p:cNvSpPr txBox="1">
            <a:spLocks noChangeArrowheads="1"/>
          </p:cNvSpPr>
          <p:nvPr/>
        </p:nvSpPr>
        <p:spPr bwMode="auto">
          <a:xfrm rot="793479">
            <a:off x="6650334" y="1517263"/>
            <a:ext cx="1169988" cy="276999"/>
          </a:xfrm>
          <a:prstGeom prst="rect">
            <a:avLst/>
          </a:prstGeom>
          <a:noFill/>
          <a:ln w="9525" algn="ctr">
            <a:noFill/>
            <a:miter lim="800000"/>
            <a:headEnd/>
            <a:tailEnd/>
          </a:ln>
          <a:effectLst/>
        </p:spPr>
        <p:txBody>
          <a:bodyPr wrap="square">
            <a:spAutoFit/>
          </a:bodyPr>
          <a:lstStyle/>
          <a:p>
            <a:pPr algn="ctr">
              <a:spcBef>
                <a:spcPct val="50000"/>
              </a:spcBef>
              <a:defRPr/>
            </a:pPr>
            <a:r>
              <a:rPr lang="en-GB" sz="1200" dirty="0">
                <a:solidFill>
                  <a:schemeClr val="tx2"/>
                </a:solidFill>
                <a:effectLst>
                  <a:outerShdw blurRad="38100" dist="38100" dir="2700000" algn="tl">
                    <a:srgbClr val="C0C0C0"/>
                  </a:outerShdw>
                </a:effectLst>
                <a:latin typeface="Calibri" pitchFamily="34" charset="0"/>
              </a:rPr>
              <a:t>(volatile-free)</a:t>
            </a:r>
          </a:p>
        </p:txBody>
      </p:sp>
      <p:grpSp>
        <p:nvGrpSpPr>
          <p:cNvPr id="21" name="Gruppo 20"/>
          <p:cNvGrpSpPr/>
          <p:nvPr/>
        </p:nvGrpSpPr>
        <p:grpSpPr>
          <a:xfrm>
            <a:off x="5324475" y="1463675"/>
            <a:ext cx="3490913" cy="917575"/>
            <a:chOff x="5324475" y="1463675"/>
            <a:chExt cx="3490913" cy="917575"/>
          </a:xfrm>
        </p:grpSpPr>
        <p:sp>
          <p:nvSpPr>
            <p:cNvPr id="23" name="Freeform 77"/>
            <p:cNvSpPr>
              <a:spLocks/>
            </p:cNvSpPr>
            <p:nvPr/>
          </p:nvSpPr>
          <p:spPr bwMode="auto">
            <a:xfrm>
              <a:off x="5867400" y="1463675"/>
              <a:ext cx="2947988" cy="874713"/>
            </a:xfrm>
            <a:custGeom>
              <a:avLst/>
              <a:gdLst/>
              <a:ahLst/>
              <a:cxnLst>
                <a:cxn ang="0">
                  <a:pos x="0" y="0"/>
                </a:cxn>
                <a:cxn ang="0">
                  <a:pos x="690" y="146"/>
                </a:cxn>
                <a:cxn ang="0">
                  <a:pos x="1329" y="317"/>
                </a:cxn>
                <a:cxn ang="0">
                  <a:pos x="1772" y="507"/>
                </a:cxn>
                <a:cxn ang="0">
                  <a:pos x="1836" y="551"/>
                </a:cxn>
              </a:cxnLst>
              <a:rect l="0" t="0" r="r" b="b"/>
              <a:pathLst>
                <a:path w="1857" h="551">
                  <a:moveTo>
                    <a:pt x="0" y="0"/>
                  </a:moveTo>
                  <a:cubicBezTo>
                    <a:pt x="234" y="46"/>
                    <a:pt x="468" y="93"/>
                    <a:pt x="690" y="146"/>
                  </a:cubicBezTo>
                  <a:cubicBezTo>
                    <a:pt x="912" y="199"/>
                    <a:pt x="1149" y="257"/>
                    <a:pt x="1329" y="317"/>
                  </a:cubicBezTo>
                  <a:cubicBezTo>
                    <a:pt x="1509" y="377"/>
                    <a:pt x="1687" y="468"/>
                    <a:pt x="1772" y="507"/>
                  </a:cubicBezTo>
                  <a:cubicBezTo>
                    <a:pt x="1857" y="546"/>
                    <a:pt x="1846" y="548"/>
                    <a:pt x="1836" y="551"/>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9" name="Freeform 78"/>
            <p:cNvSpPr>
              <a:spLocks/>
            </p:cNvSpPr>
            <p:nvPr/>
          </p:nvSpPr>
          <p:spPr bwMode="auto">
            <a:xfrm>
              <a:off x="5818188" y="1514475"/>
              <a:ext cx="461962" cy="100013"/>
            </a:xfrm>
            <a:custGeom>
              <a:avLst/>
              <a:gdLst/>
              <a:ahLst/>
              <a:cxnLst>
                <a:cxn ang="0">
                  <a:pos x="0" y="0"/>
                </a:cxn>
                <a:cxn ang="0">
                  <a:pos x="291" y="63"/>
                </a:cxn>
              </a:cxnLst>
              <a:rect l="0" t="0" r="r" b="b"/>
              <a:pathLst>
                <a:path w="291" h="63">
                  <a:moveTo>
                    <a:pt x="0" y="0"/>
                  </a:moveTo>
                  <a:cubicBezTo>
                    <a:pt x="0" y="0"/>
                    <a:pt x="145" y="31"/>
                    <a:pt x="291" y="63"/>
                  </a:cubicBezTo>
                </a:path>
              </a:pathLst>
            </a:custGeom>
            <a:noFill/>
            <a:ln w="28575"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0" name="Freeform 79"/>
            <p:cNvSpPr>
              <a:spLocks/>
            </p:cNvSpPr>
            <p:nvPr/>
          </p:nvSpPr>
          <p:spPr bwMode="auto">
            <a:xfrm>
              <a:off x="5335588" y="1625600"/>
              <a:ext cx="935037" cy="39688"/>
            </a:xfrm>
            <a:custGeom>
              <a:avLst/>
              <a:gdLst/>
              <a:ahLst/>
              <a:cxnLst>
                <a:cxn ang="0">
                  <a:pos x="589" y="0"/>
                </a:cxn>
                <a:cxn ang="0">
                  <a:pos x="228" y="6"/>
                </a:cxn>
                <a:cxn ang="0">
                  <a:pos x="0" y="25"/>
                </a:cxn>
              </a:cxnLst>
              <a:rect l="0" t="0" r="r" b="b"/>
              <a:pathLst>
                <a:path w="589" h="25">
                  <a:moveTo>
                    <a:pt x="589" y="0"/>
                  </a:moveTo>
                  <a:cubicBezTo>
                    <a:pt x="457" y="1"/>
                    <a:pt x="326" y="2"/>
                    <a:pt x="228" y="6"/>
                  </a:cubicBezTo>
                  <a:cubicBezTo>
                    <a:pt x="130" y="10"/>
                    <a:pt x="65" y="17"/>
                    <a:pt x="0" y="25"/>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1" name="Line 80"/>
            <p:cNvSpPr>
              <a:spLocks noChangeShapeType="1"/>
            </p:cNvSpPr>
            <p:nvPr/>
          </p:nvSpPr>
          <p:spPr bwMode="auto">
            <a:xfrm>
              <a:off x="5324475" y="1671638"/>
              <a:ext cx="857250" cy="395287"/>
            </a:xfrm>
            <a:prstGeom prst="line">
              <a:avLst/>
            </a:prstGeom>
            <a:noFill/>
            <a:ln w="38100">
              <a:solidFill>
                <a:srgbClr val="0066FF"/>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2" name="Freeform 81"/>
            <p:cNvSpPr>
              <a:spLocks/>
            </p:cNvSpPr>
            <p:nvPr/>
          </p:nvSpPr>
          <p:spPr bwMode="auto">
            <a:xfrm>
              <a:off x="6176963" y="2062163"/>
              <a:ext cx="2633662" cy="319087"/>
            </a:xfrm>
            <a:custGeom>
              <a:avLst/>
              <a:gdLst/>
              <a:ahLst/>
              <a:cxnLst>
                <a:cxn ang="0">
                  <a:pos x="0" y="0"/>
                </a:cxn>
                <a:cxn ang="0">
                  <a:pos x="93" y="12"/>
                </a:cxn>
                <a:cxn ang="0">
                  <a:pos x="441" y="48"/>
                </a:cxn>
                <a:cxn ang="0">
                  <a:pos x="780" y="48"/>
                </a:cxn>
                <a:cxn ang="0">
                  <a:pos x="996" y="60"/>
                </a:cxn>
                <a:cxn ang="0">
                  <a:pos x="1488" y="123"/>
                </a:cxn>
                <a:cxn ang="0">
                  <a:pos x="1659" y="201"/>
                </a:cxn>
              </a:cxnLst>
              <a:rect l="0" t="0" r="r" b="b"/>
              <a:pathLst>
                <a:path w="1659" h="201">
                  <a:moveTo>
                    <a:pt x="0" y="0"/>
                  </a:moveTo>
                  <a:cubicBezTo>
                    <a:pt x="10" y="2"/>
                    <a:pt x="20" y="4"/>
                    <a:pt x="93" y="12"/>
                  </a:cubicBezTo>
                  <a:cubicBezTo>
                    <a:pt x="166" y="20"/>
                    <a:pt x="327" y="42"/>
                    <a:pt x="441" y="48"/>
                  </a:cubicBezTo>
                  <a:cubicBezTo>
                    <a:pt x="555" y="54"/>
                    <a:pt x="688" y="46"/>
                    <a:pt x="780" y="48"/>
                  </a:cubicBezTo>
                  <a:cubicBezTo>
                    <a:pt x="872" y="50"/>
                    <a:pt x="878" y="47"/>
                    <a:pt x="996" y="60"/>
                  </a:cubicBezTo>
                  <a:cubicBezTo>
                    <a:pt x="1114" y="73"/>
                    <a:pt x="1378" y="100"/>
                    <a:pt x="1488" y="123"/>
                  </a:cubicBezTo>
                  <a:cubicBezTo>
                    <a:pt x="1598" y="146"/>
                    <a:pt x="1628" y="173"/>
                    <a:pt x="1659" y="201"/>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cxnSp>
        <p:nvCxnSpPr>
          <p:cNvPr id="13" name="Connettore 1 12"/>
          <p:cNvCxnSpPr/>
          <p:nvPr/>
        </p:nvCxnSpPr>
        <p:spPr bwMode="auto">
          <a:xfrm flipH="1">
            <a:off x="5014229" y="2117916"/>
            <a:ext cx="2016000" cy="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33" name="Connettore 1 32"/>
          <p:cNvCxnSpPr/>
          <p:nvPr/>
        </p:nvCxnSpPr>
        <p:spPr bwMode="auto">
          <a:xfrm>
            <a:off x="7033923" y="1459712"/>
            <a:ext cx="0" cy="684000"/>
          </a:xfrm>
          <a:prstGeom prst="line">
            <a:avLst/>
          </a:prstGeom>
          <a:noFill/>
          <a:ln w="19050" cap="flat" cmpd="sng" algn="ctr">
            <a:solidFill>
              <a:srgbClr val="00FF0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11" name="Connettore 1 10"/>
          <p:cNvCxnSpPr/>
          <p:nvPr/>
        </p:nvCxnSpPr>
        <p:spPr bwMode="auto">
          <a:xfrm flipH="1" flipV="1">
            <a:off x="6705600" y="1463675"/>
            <a:ext cx="589571" cy="1259495"/>
          </a:xfrm>
          <a:prstGeom prst="line">
            <a:avLst/>
          </a:prstGeom>
          <a:noFill/>
          <a:ln w="28575" cap="flat" cmpd="sng" algn="ctr">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cxnSp>
      <p:sp>
        <p:nvSpPr>
          <p:cNvPr id="9" name="Ovale 8"/>
          <p:cNvSpPr/>
          <p:nvPr/>
        </p:nvSpPr>
        <p:spPr bwMode="auto">
          <a:xfrm>
            <a:off x="7115171" y="2543170"/>
            <a:ext cx="360000" cy="360000"/>
          </a:xfrm>
          <a:prstGeom prst="ellipse">
            <a:avLst/>
          </a:prstGeom>
          <a:solidFill>
            <a:srgbClr val="FF9933"/>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Figura a mano libera 33"/>
          <p:cNvSpPr/>
          <p:nvPr/>
        </p:nvSpPr>
        <p:spPr bwMode="auto">
          <a:xfrm>
            <a:off x="7381876" y="2224088"/>
            <a:ext cx="831056" cy="642937"/>
          </a:xfrm>
          <a:custGeom>
            <a:avLst/>
            <a:gdLst>
              <a:gd name="connsiteX0" fmla="*/ 0 w 962025"/>
              <a:gd name="connsiteY0" fmla="*/ 0 h 714375"/>
              <a:gd name="connsiteX1" fmla="*/ 233363 w 962025"/>
              <a:gd name="connsiteY1" fmla="*/ 257175 h 714375"/>
              <a:gd name="connsiteX2" fmla="*/ 495300 w 962025"/>
              <a:gd name="connsiteY2" fmla="*/ 295275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0 w 962025"/>
              <a:gd name="connsiteY0" fmla="*/ 0 h 714375"/>
              <a:gd name="connsiteX1" fmla="*/ 233363 w 962025"/>
              <a:gd name="connsiteY1" fmla="*/ 257175 h 714375"/>
              <a:gd name="connsiteX2" fmla="*/ 581025 w 962025"/>
              <a:gd name="connsiteY2" fmla="*/ 347662 h 714375"/>
              <a:gd name="connsiteX3" fmla="*/ 962025 w 962025"/>
              <a:gd name="connsiteY3" fmla="*/ 714375 h 714375"/>
              <a:gd name="connsiteX0" fmla="*/ 141287 w 769937"/>
              <a:gd name="connsiteY0" fmla="*/ 0 h 638175"/>
              <a:gd name="connsiteX1" fmla="*/ 41275 w 769937"/>
              <a:gd name="connsiteY1" fmla="*/ 180975 h 638175"/>
              <a:gd name="connsiteX2" fmla="*/ 388937 w 769937"/>
              <a:gd name="connsiteY2" fmla="*/ 271462 h 638175"/>
              <a:gd name="connsiteX3" fmla="*/ 769937 w 769937"/>
              <a:gd name="connsiteY3" fmla="*/ 638175 h 638175"/>
              <a:gd name="connsiteX0" fmla="*/ 181371 w 848121"/>
              <a:gd name="connsiteY0" fmla="*/ 0 h 638175"/>
              <a:gd name="connsiteX1" fmla="*/ 81359 w 848121"/>
              <a:gd name="connsiteY1" fmla="*/ 180975 h 638175"/>
              <a:gd name="connsiteX2" fmla="*/ 669527 w 848121"/>
              <a:gd name="connsiteY2" fmla="*/ 288131 h 638175"/>
              <a:gd name="connsiteX3" fmla="*/ 810021 w 848121"/>
              <a:gd name="connsiteY3" fmla="*/ 638175 h 638175"/>
              <a:gd name="connsiteX0" fmla="*/ 0 w 666750"/>
              <a:gd name="connsiteY0" fmla="*/ 0 h 638175"/>
              <a:gd name="connsiteX1" fmla="*/ 176213 w 666750"/>
              <a:gd name="connsiteY1" fmla="*/ 211931 h 638175"/>
              <a:gd name="connsiteX2" fmla="*/ 488156 w 666750"/>
              <a:gd name="connsiteY2" fmla="*/ 288131 h 638175"/>
              <a:gd name="connsiteX3" fmla="*/ 628650 w 666750"/>
              <a:gd name="connsiteY3" fmla="*/ 638175 h 638175"/>
              <a:gd name="connsiteX0" fmla="*/ 0 w 666750"/>
              <a:gd name="connsiteY0" fmla="*/ 0 h 638175"/>
              <a:gd name="connsiteX1" fmla="*/ 176213 w 666750"/>
              <a:gd name="connsiteY1" fmla="*/ 211931 h 638175"/>
              <a:gd name="connsiteX2" fmla="*/ 488156 w 666750"/>
              <a:gd name="connsiteY2" fmla="*/ 288131 h 638175"/>
              <a:gd name="connsiteX3" fmla="*/ 628650 w 666750"/>
              <a:gd name="connsiteY3" fmla="*/ 638175 h 638175"/>
              <a:gd name="connsiteX0" fmla="*/ 0 w 831056"/>
              <a:gd name="connsiteY0" fmla="*/ 0 h 642937"/>
              <a:gd name="connsiteX1" fmla="*/ 176213 w 831056"/>
              <a:gd name="connsiteY1" fmla="*/ 211931 h 642937"/>
              <a:gd name="connsiteX2" fmla="*/ 488156 w 831056"/>
              <a:gd name="connsiteY2" fmla="*/ 288131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 name="connsiteX0" fmla="*/ 0 w 831056"/>
              <a:gd name="connsiteY0" fmla="*/ 0 h 642937"/>
              <a:gd name="connsiteX1" fmla="*/ 176213 w 831056"/>
              <a:gd name="connsiteY1" fmla="*/ 211931 h 642937"/>
              <a:gd name="connsiteX2" fmla="*/ 578643 w 831056"/>
              <a:gd name="connsiteY2" fmla="*/ 292893 h 642937"/>
              <a:gd name="connsiteX3" fmla="*/ 831056 w 831056"/>
              <a:gd name="connsiteY3" fmla="*/ 642937 h 642937"/>
            </a:gdLst>
            <a:ahLst/>
            <a:cxnLst>
              <a:cxn ang="0">
                <a:pos x="connsiteX0" y="connsiteY0"/>
              </a:cxn>
              <a:cxn ang="0">
                <a:pos x="connsiteX1" y="connsiteY1"/>
              </a:cxn>
              <a:cxn ang="0">
                <a:pos x="connsiteX2" y="connsiteY2"/>
              </a:cxn>
              <a:cxn ang="0">
                <a:pos x="connsiteX3" y="connsiteY3"/>
              </a:cxn>
            </a:cxnLst>
            <a:rect l="l" t="t" r="r" b="b"/>
            <a:pathLst>
              <a:path w="831056" h="642937">
                <a:moveTo>
                  <a:pt x="0" y="0"/>
                </a:moveTo>
                <a:cubicBezTo>
                  <a:pt x="70644" y="132556"/>
                  <a:pt x="79773" y="163116"/>
                  <a:pt x="176213" y="211931"/>
                </a:cubicBezTo>
                <a:cubicBezTo>
                  <a:pt x="272653" y="260746"/>
                  <a:pt x="445293" y="226218"/>
                  <a:pt x="578643" y="292893"/>
                </a:cubicBezTo>
                <a:cubicBezTo>
                  <a:pt x="709612" y="380999"/>
                  <a:pt x="753665" y="447674"/>
                  <a:pt x="831056" y="642937"/>
                </a:cubicBezTo>
              </a:path>
            </a:pathLst>
          </a:custGeom>
          <a:noFill/>
          <a:ln w="12700" cap="flat" cmpd="sng" algn="ctr">
            <a:solidFill>
              <a:schemeClr val="tx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CasellaDiTesto 34"/>
          <p:cNvSpPr txBox="1"/>
          <p:nvPr/>
        </p:nvSpPr>
        <p:spPr>
          <a:xfrm>
            <a:off x="7800975" y="2876543"/>
            <a:ext cx="1038225" cy="482248"/>
          </a:xfrm>
          <a:prstGeom prst="rect">
            <a:avLst/>
          </a:prstGeom>
          <a:noFill/>
        </p:spPr>
        <p:txBody>
          <a:bodyPr wrap="square" rtlCol="0">
            <a:spAutoFit/>
          </a:bodyPr>
          <a:lstStyle/>
          <a:p>
            <a:pPr algn="ctr">
              <a:lnSpc>
                <a:spcPts val="1000"/>
              </a:lnSpc>
            </a:pPr>
            <a:r>
              <a:rPr lang="en-GB" sz="1100" b="1" dirty="0">
                <a:solidFill>
                  <a:schemeClr val="tx1"/>
                </a:solidFill>
                <a:effectLst/>
                <a:latin typeface="Calibri" pitchFamily="34" charset="0"/>
              </a:rPr>
              <a:t>&gt;400 °C below </a:t>
            </a:r>
            <a:r>
              <a:rPr lang="en-GB" sz="1100" b="1" dirty="0" err="1">
                <a:solidFill>
                  <a:schemeClr val="tx1"/>
                </a:solidFill>
                <a:effectLst/>
                <a:latin typeface="Calibri" pitchFamily="34" charset="0"/>
              </a:rPr>
              <a:t>volatite</a:t>
            </a:r>
            <a:r>
              <a:rPr lang="en-GB" sz="1100" b="1" dirty="0">
                <a:solidFill>
                  <a:schemeClr val="tx1"/>
                </a:solidFill>
                <a:effectLst/>
                <a:latin typeface="Calibri" pitchFamily="34" charset="0"/>
              </a:rPr>
              <a:t>-free solidus</a:t>
            </a:r>
          </a:p>
        </p:txBody>
      </p:sp>
      <p:cxnSp>
        <p:nvCxnSpPr>
          <p:cNvPr id="36" name="Connettore 1 35"/>
          <p:cNvCxnSpPr/>
          <p:nvPr/>
        </p:nvCxnSpPr>
        <p:spPr bwMode="auto">
          <a:xfrm>
            <a:off x="7082628" y="2226458"/>
            <a:ext cx="1566000" cy="0"/>
          </a:xfrm>
          <a:prstGeom prst="line">
            <a:avLst/>
          </a:prstGeom>
          <a:noFill/>
          <a:ln w="19050"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00710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2" grpId="0"/>
      <p:bldP spid="24" grpId="0"/>
      <p:bldP spid="25" grpId="0"/>
      <p:bldP spid="26"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uppo 195"/>
          <p:cNvGrpSpPr/>
          <p:nvPr/>
        </p:nvGrpSpPr>
        <p:grpSpPr>
          <a:xfrm>
            <a:off x="1612449" y="263840"/>
            <a:ext cx="6085783" cy="5956055"/>
            <a:chOff x="1612449" y="263840"/>
            <a:chExt cx="6085783" cy="595605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9" name="Gruppo 38"/>
            <p:cNvGrpSpPr/>
            <p:nvPr/>
          </p:nvGrpSpPr>
          <p:grpSpPr>
            <a:xfrm>
              <a:off x="2030985" y="263840"/>
              <a:ext cx="5667247" cy="797230"/>
              <a:chOff x="2030985" y="304480"/>
              <a:chExt cx="5667247" cy="797230"/>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30" name="CasellaDiTesto 29"/>
              <p:cNvSpPr txBox="1"/>
              <p:nvPr/>
            </p:nvSpPr>
            <p:spPr>
              <a:xfrm>
                <a:off x="20309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250</a:t>
                </a:r>
              </a:p>
            </p:txBody>
          </p:sp>
          <p:sp>
            <p:nvSpPr>
              <p:cNvPr id="31" name="CasellaDiTesto 30"/>
              <p:cNvSpPr txBox="1"/>
              <p:nvPr/>
            </p:nvSpPr>
            <p:spPr>
              <a:xfrm>
                <a:off x="27371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500</a:t>
                </a:r>
              </a:p>
            </p:txBody>
          </p:sp>
          <p:sp>
            <p:nvSpPr>
              <p:cNvPr id="32" name="CasellaDiTesto 31"/>
              <p:cNvSpPr txBox="1"/>
              <p:nvPr/>
            </p:nvSpPr>
            <p:spPr>
              <a:xfrm>
                <a:off x="345846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750</a:t>
                </a:r>
              </a:p>
            </p:txBody>
          </p:sp>
          <p:sp>
            <p:nvSpPr>
              <p:cNvPr id="33" name="CasellaDiTesto 32"/>
              <p:cNvSpPr txBox="1"/>
              <p:nvPr/>
            </p:nvSpPr>
            <p:spPr>
              <a:xfrm>
                <a:off x="41645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1000</a:t>
                </a:r>
              </a:p>
            </p:txBody>
          </p:sp>
          <p:sp>
            <p:nvSpPr>
              <p:cNvPr id="34" name="CasellaDiTesto 33"/>
              <p:cNvSpPr txBox="1"/>
              <p:nvPr/>
            </p:nvSpPr>
            <p:spPr>
              <a:xfrm>
                <a:off x="48707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1250</a:t>
                </a:r>
              </a:p>
            </p:txBody>
          </p:sp>
          <p:sp>
            <p:nvSpPr>
              <p:cNvPr id="35" name="CasellaDiTesto 34"/>
              <p:cNvSpPr txBox="1"/>
              <p:nvPr/>
            </p:nvSpPr>
            <p:spPr>
              <a:xfrm>
                <a:off x="560222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1500</a:t>
                </a:r>
              </a:p>
            </p:txBody>
          </p:sp>
          <p:sp>
            <p:nvSpPr>
              <p:cNvPr id="36" name="CasellaDiTesto 35"/>
              <p:cNvSpPr txBox="1"/>
              <p:nvPr/>
            </p:nvSpPr>
            <p:spPr>
              <a:xfrm>
                <a:off x="62981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1750</a:t>
                </a:r>
              </a:p>
            </p:txBody>
          </p:sp>
          <p:sp>
            <p:nvSpPr>
              <p:cNvPr id="37" name="CasellaDiTesto 36"/>
              <p:cNvSpPr txBox="1"/>
              <p:nvPr/>
            </p:nvSpPr>
            <p:spPr>
              <a:xfrm>
                <a:off x="70043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2000</a:t>
                </a:r>
              </a:p>
            </p:txBody>
          </p:sp>
          <p:sp>
            <p:nvSpPr>
              <p:cNvPr id="38" name="CasellaDiTesto 37"/>
              <p:cNvSpPr txBox="1"/>
              <p:nvPr/>
            </p:nvSpPr>
            <p:spPr>
              <a:xfrm>
                <a:off x="2346960" y="304480"/>
                <a:ext cx="5010911" cy="369332"/>
              </a:xfrm>
              <a:prstGeom prst="rect">
                <a:avLst/>
              </a:prstGeom>
              <a:noFill/>
            </p:spPr>
            <p:txBody>
              <a:bodyPr wrap="square" rtlCol="0">
                <a:spAutoFit/>
              </a:bodyPr>
              <a:lstStyle/>
              <a:p>
                <a:pPr algn="ctr"/>
                <a:r>
                  <a:rPr lang="en-GB">
                    <a:solidFill>
                      <a:schemeClr val="bg1"/>
                    </a:solidFill>
                    <a:latin typeface="Calibri" pitchFamily="34" charset="0"/>
                  </a:rPr>
                  <a:t>Temperature (°C)</a:t>
                </a:r>
              </a:p>
            </p:txBody>
          </p: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a:solidFill>
                    <a:schemeClr val="bg1"/>
                  </a:solidFill>
                  <a:latin typeface="Calibri" pitchFamily="34" charset="0"/>
                </a:rPr>
                <a:t>50</a:t>
              </a: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a:solidFill>
                    <a:schemeClr val="bg1"/>
                  </a:solidFill>
                  <a:latin typeface="Calibri" pitchFamily="34" charset="0"/>
                </a:rPr>
                <a:t>100</a:t>
              </a: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a:solidFill>
                    <a:schemeClr val="bg1"/>
                  </a:solidFill>
                  <a:latin typeface="Calibri" pitchFamily="34" charset="0"/>
                </a:rPr>
                <a:t>150</a:t>
              </a: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a:solidFill>
                    <a:schemeClr val="bg1"/>
                  </a:solidFill>
                  <a:latin typeface="Calibri" pitchFamily="34" charset="0"/>
                </a:rPr>
                <a:t>200</a:t>
              </a: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a:solidFill>
                    <a:schemeClr val="bg1"/>
                  </a:solidFill>
                  <a:latin typeface="Calibri" pitchFamily="34" charset="0"/>
                </a:rPr>
                <a:t>250</a:t>
              </a:r>
            </a:p>
          </p:txBody>
        </p:sp>
        <p:sp>
          <p:nvSpPr>
            <p:cNvPr id="182" name="CasellaDiTesto 181"/>
            <p:cNvSpPr txBox="1"/>
            <p:nvPr/>
          </p:nvSpPr>
          <p:spPr>
            <a:xfrm rot="16200000">
              <a:off x="1054164" y="3042402"/>
              <a:ext cx="1485901" cy="369332"/>
            </a:xfrm>
            <a:prstGeom prst="rect">
              <a:avLst/>
            </a:prstGeom>
            <a:noFill/>
          </p:spPr>
          <p:txBody>
            <a:bodyPr wrap="square" rtlCol="0">
              <a:spAutoFit/>
            </a:bodyPr>
            <a:lstStyle/>
            <a:p>
              <a:pPr algn="r"/>
              <a:r>
                <a:rPr lang="en-GB" dirty="0">
                  <a:solidFill>
                    <a:schemeClr val="bg1"/>
                  </a:solidFill>
                  <a:latin typeface="Calibri" pitchFamily="34" charset="0"/>
                </a:rPr>
                <a:t>Depth (km)</a:t>
              </a: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sp>
        <p:nvSpPr>
          <p:cNvPr id="80" name="CasellaDiTesto 79"/>
          <p:cNvSpPr txBox="1"/>
          <p:nvPr/>
        </p:nvSpPr>
        <p:spPr>
          <a:xfrm>
            <a:off x="2349501" y="1010791"/>
            <a:ext cx="1569719" cy="1077218"/>
          </a:xfrm>
          <a:prstGeom prst="rect">
            <a:avLst/>
          </a:prstGeom>
          <a:noFill/>
        </p:spPr>
        <p:txBody>
          <a:bodyPr wrap="square" rtlCol="0">
            <a:spAutoFit/>
          </a:bodyPr>
          <a:lstStyle/>
          <a:p>
            <a:pPr algn="ctr"/>
            <a:r>
              <a:rPr lang="en-GB" sz="1600" b="1" dirty="0">
                <a:solidFill>
                  <a:srgbClr val="0066FF"/>
                </a:solidFill>
                <a:effectLst/>
                <a:latin typeface="Calibri" pitchFamily="34" charset="0"/>
              </a:rPr>
              <a:t>Hypothetical Geotherm</a:t>
            </a:r>
          </a:p>
          <a:p>
            <a:pPr algn="ctr"/>
            <a:r>
              <a:rPr lang="en-GB" sz="1600" i="1" dirty="0">
                <a:solidFill>
                  <a:srgbClr val="0066FF"/>
                </a:solidFill>
                <a:effectLst/>
                <a:latin typeface="Calibri" pitchFamily="34" charset="0"/>
              </a:rPr>
              <a:t>(one of the many)</a:t>
            </a:r>
          </a:p>
        </p:txBody>
      </p:sp>
      <p:sp>
        <p:nvSpPr>
          <p:cNvPr id="86" name="Figura a mano libera 85"/>
          <p:cNvSpPr/>
          <p:nvPr/>
        </p:nvSpPr>
        <p:spPr bwMode="auto">
          <a:xfrm>
            <a:off x="5208608" y="821803"/>
            <a:ext cx="1921397" cy="5289630"/>
          </a:xfrm>
          <a:custGeom>
            <a:avLst/>
            <a:gdLst>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Lst>
            <a:ahLst/>
            <a:cxnLst>
              <a:cxn ang="0">
                <a:pos x="connsiteX0" y="connsiteY0"/>
              </a:cxn>
              <a:cxn ang="0">
                <a:pos x="connsiteX1" y="connsiteY1"/>
              </a:cxn>
            </a:cxnLst>
            <a:rect l="l" t="t" r="r" b="b"/>
            <a:pathLst>
              <a:path w="1921397" h="5289630">
                <a:moveTo>
                  <a:pt x="0" y="0"/>
                </a:moveTo>
                <a:cubicBezTo>
                  <a:pt x="756213" y="1369671"/>
                  <a:pt x="1628172" y="3260202"/>
                  <a:pt x="1921397" y="5289630"/>
                </a:cubicBezTo>
              </a:path>
            </a:pathLst>
          </a:custGeom>
          <a:noFill/>
          <a:ln w="28575"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7" name="CasellaDiTesto 86"/>
          <p:cNvSpPr txBox="1"/>
          <p:nvPr/>
        </p:nvSpPr>
        <p:spPr>
          <a:xfrm rot="3998759">
            <a:off x="5632502" y="2330285"/>
            <a:ext cx="1569719" cy="584775"/>
          </a:xfrm>
          <a:prstGeom prst="rect">
            <a:avLst/>
          </a:prstGeom>
          <a:noFill/>
        </p:spPr>
        <p:txBody>
          <a:bodyPr wrap="square" rtlCol="0">
            <a:spAutoFit/>
          </a:bodyPr>
          <a:lstStyle/>
          <a:p>
            <a:pPr algn="ctr"/>
            <a:r>
              <a:rPr lang="en-GB" sz="1600" b="1" dirty="0">
                <a:solidFill>
                  <a:srgbClr val="F5813B"/>
                </a:solidFill>
                <a:effectLst/>
                <a:latin typeface="Calibri" pitchFamily="34" charset="0"/>
              </a:rPr>
              <a:t>Volatile-free mantle solidus</a:t>
            </a:r>
          </a:p>
        </p:txBody>
      </p:sp>
      <p:sp>
        <p:nvSpPr>
          <p:cNvPr id="89" name="Figura a mano libera 88"/>
          <p:cNvSpPr/>
          <p:nvPr/>
        </p:nvSpPr>
        <p:spPr bwMode="auto">
          <a:xfrm>
            <a:off x="4525108" y="835857"/>
            <a:ext cx="1230923" cy="5277607"/>
          </a:xfrm>
          <a:custGeom>
            <a:avLst/>
            <a:gdLst>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480907 w 1476587"/>
              <a:gd name="connsiteY0" fmla="*/ 0 h 5303520"/>
              <a:gd name="connsiteX1" fmla="*/ 907627 w 1476587"/>
              <a:gd name="connsiteY1" fmla="*/ 721360 h 5303520"/>
              <a:gd name="connsiteX2" fmla="*/ 623147 w 1476587"/>
              <a:gd name="connsiteY2" fmla="*/ 985520 h 5303520"/>
              <a:gd name="connsiteX3" fmla="*/ 84667 w 1476587"/>
              <a:gd name="connsiteY3" fmla="*/ 1087120 h 5303520"/>
              <a:gd name="connsiteX4" fmla="*/ 115147 w 1476587"/>
              <a:gd name="connsiteY4" fmla="*/ 1534160 h 5303520"/>
              <a:gd name="connsiteX5" fmla="*/ 1476587 w 1476587"/>
              <a:gd name="connsiteY5"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586165 w 1391920"/>
              <a:gd name="connsiteY0" fmla="*/ 0 h 5000296"/>
              <a:gd name="connsiteX1" fmla="*/ 822960 w 1391920"/>
              <a:gd name="connsiteY1" fmla="*/ 418136 h 5000296"/>
              <a:gd name="connsiteX2" fmla="*/ 538480 w 1391920"/>
              <a:gd name="connsiteY2" fmla="*/ 682296 h 5000296"/>
              <a:gd name="connsiteX3" fmla="*/ 0 w 1391920"/>
              <a:gd name="connsiteY3" fmla="*/ 783896 h 5000296"/>
              <a:gd name="connsiteX4" fmla="*/ 1391920 w 1391920"/>
              <a:gd name="connsiteY4" fmla="*/ 5000296 h 500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920" h="5000296">
                <a:moveTo>
                  <a:pt x="586165" y="0"/>
                </a:moveTo>
                <a:cubicBezTo>
                  <a:pt x="787671" y="278553"/>
                  <a:pt x="830908" y="304420"/>
                  <a:pt x="822960" y="418136"/>
                </a:cubicBezTo>
                <a:cubicBezTo>
                  <a:pt x="815013" y="531852"/>
                  <a:pt x="675640" y="621336"/>
                  <a:pt x="538480" y="682296"/>
                </a:cubicBezTo>
                <a:cubicBezTo>
                  <a:pt x="401320" y="743256"/>
                  <a:pt x="99907" y="783896"/>
                  <a:pt x="0" y="783896"/>
                </a:cubicBezTo>
                <a:cubicBezTo>
                  <a:pt x="142240" y="1503563"/>
                  <a:pt x="197697" y="1937479"/>
                  <a:pt x="1391920" y="5000296"/>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0" name="CasellaDiTesto 89"/>
          <p:cNvSpPr txBox="1"/>
          <p:nvPr/>
        </p:nvSpPr>
        <p:spPr>
          <a:xfrm>
            <a:off x="3372729" y="2832372"/>
            <a:ext cx="1569719" cy="584775"/>
          </a:xfrm>
          <a:prstGeom prst="rect">
            <a:avLst/>
          </a:prstGeom>
          <a:noFill/>
        </p:spPr>
        <p:txBody>
          <a:bodyPr wrap="square" rtlCol="0">
            <a:spAutoFit/>
          </a:bodyPr>
          <a:lstStyle/>
          <a:p>
            <a:pPr algn="ctr"/>
            <a:r>
              <a:rPr lang="en-GB" sz="1600" b="1" dirty="0">
                <a:solidFill>
                  <a:srgbClr val="7030A0"/>
                </a:solidFill>
                <a:effectLst/>
                <a:latin typeface="Calibri" pitchFamily="34" charset="0"/>
              </a:rPr>
              <a:t>Carbonated mantle solidus</a:t>
            </a:r>
          </a:p>
        </p:txBody>
      </p:sp>
      <p:sp>
        <p:nvSpPr>
          <p:cNvPr id="175" name="Figura a mano libera 174"/>
          <p:cNvSpPr/>
          <p:nvPr/>
        </p:nvSpPr>
        <p:spPr bwMode="auto">
          <a:xfrm>
            <a:off x="4396154" y="825500"/>
            <a:ext cx="2239107" cy="5340838"/>
          </a:xfrm>
          <a:custGeom>
            <a:avLst/>
            <a:gdLst>
              <a:gd name="connsiteX0" fmla="*/ 0 w 2275840"/>
              <a:gd name="connsiteY0" fmla="*/ 0 h 5974080"/>
              <a:gd name="connsiteX1" fmla="*/ 274320 w 2275840"/>
              <a:gd name="connsiteY1" fmla="*/ 934720 h 5974080"/>
              <a:gd name="connsiteX2" fmla="*/ 396240 w 2275840"/>
              <a:gd name="connsiteY2" fmla="*/ 2082800 h 5974080"/>
              <a:gd name="connsiteX3" fmla="*/ 10160 w 2275840"/>
              <a:gd name="connsiteY3" fmla="*/ 2103120 h 5974080"/>
              <a:gd name="connsiteX4" fmla="*/ 406400 w 2275840"/>
              <a:gd name="connsiteY4" fmla="*/ 3108960 h 5974080"/>
              <a:gd name="connsiteX5" fmla="*/ 1463040 w 2275840"/>
              <a:gd name="connsiteY5" fmla="*/ 3576320 h 5974080"/>
              <a:gd name="connsiteX6" fmla="*/ 2092960 w 2275840"/>
              <a:gd name="connsiteY6" fmla="*/ 5201920 h 5974080"/>
              <a:gd name="connsiteX7" fmla="*/ 2275840 w 2275840"/>
              <a:gd name="connsiteY7" fmla="*/ 5974080 h 5974080"/>
              <a:gd name="connsiteX0" fmla="*/ 16933 w 2292773"/>
              <a:gd name="connsiteY0" fmla="*/ 0 h 5974080"/>
              <a:gd name="connsiteX1" fmla="*/ 291253 w 2292773"/>
              <a:gd name="connsiteY1" fmla="*/ 934720 h 5974080"/>
              <a:gd name="connsiteX2" fmla="*/ 413173 w 2292773"/>
              <a:gd name="connsiteY2" fmla="*/ 2082800 h 5974080"/>
              <a:gd name="connsiteX3" fmla="*/ 1693 w 2292773"/>
              <a:gd name="connsiteY3" fmla="*/ 2128520 h 5974080"/>
              <a:gd name="connsiteX4" fmla="*/ 423333 w 2292773"/>
              <a:gd name="connsiteY4" fmla="*/ 3108960 h 5974080"/>
              <a:gd name="connsiteX5" fmla="*/ 1479973 w 2292773"/>
              <a:gd name="connsiteY5" fmla="*/ 3576320 h 5974080"/>
              <a:gd name="connsiteX6" fmla="*/ 2109893 w 2292773"/>
              <a:gd name="connsiteY6" fmla="*/ 5201920 h 5974080"/>
              <a:gd name="connsiteX7" fmla="*/ 2292773 w 2292773"/>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291080 w 2291080"/>
              <a:gd name="connsiteY6" fmla="*/ 5974080 h 5974080"/>
              <a:gd name="connsiteX0" fmla="*/ 236220 w 2291080"/>
              <a:gd name="connsiteY0" fmla="*/ 0 h 5270500"/>
              <a:gd name="connsiteX1" fmla="*/ 289560 w 2291080"/>
              <a:gd name="connsiteY1" fmla="*/ 231140 h 5270500"/>
              <a:gd name="connsiteX2" fmla="*/ 411480 w 2291080"/>
              <a:gd name="connsiteY2" fmla="*/ 1379220 h 5270500"/>
              <a:gd name="connsiteX3" fmla="*/ 0 w 2291080"/>
              <a:gd name="connsiteY3" fmla="*/ 1424940 h 5270500"/>
              <a:gd name="connsiteX4" fmla="*/ 452120 w 2291080"/>
              <a:gd name="connsiteY4" fmla="*/ 2405380 h 5270500"/>
              <a:gd name="connsiteX5" fmla="*/ 1620203 w 2291080"/>
              <a:gd name="connsiteY5" fmla="*/ 2962275 h 5270500"/>
              <a:gd name="connsiteX6" fmla="*/ 2291080 w 2291080"/>
              <a:gd name="connsiteY6" fmla="*/ 5270500 h 5270500"/>
              <a:gd name="connsiteX0" fmla="*/ 236220 w 2291080"/>
              <a:gd name="connsiteY0" fmla="*/ 0 h 5270500"/>
              <a:gd name="connsiteX1" fmla="*/ 411480 w 2291080"/>
              <a:gd name="connsiteY1" fmla="*/ 1379220 h 5270500"/>
              <a:gd name="connsiteX2" fmla="*/ 0 w 2291080"/>
              <a:gd name="connsiteY2" fmla="*/ 1424940 h 5270500"/>
              <a:gd name="connsiteX3" fmla="*/ 452120 w 2291080"/>
              <a:gd name="connsiteY3" fmla="*/ 2405380 h 5270500"/>
              <a:gd name="connsiteX4" fmla="*/ 1620203 w 2291080"/>
              <a:gd name="connsiteY4" fmla="*/ 2962275 h 5270500"/>
              <a:gd name="connsiteX5" fmla="*/ 2291080 w 2291080"/>
              <a:gd name="connsiteY5" fmla="*/ 5270500 h 5270500"/>
              <a:gd name="connsiteX0" fmla="*/ 236220 w 1926696"/>
              <a:gd name="connsiteY0" fmla="*/ 0 h 5340838"/>
              <a:gd name="connsiteX1" fmla="*/ 411480 w 1926696"/>
              <a:gd name="connsiteY1" fmla="*/ 1379220 h 5340838"/>
              <a:gd name="connsiteX2" fmla="*/ 0 w 1926696"/>
              <a:gd name="connsiteY2" fmla="*/ 1424940 h 5340838"/>
              <a:gd name="connsiteX3" fmla="*/ 452120 w 1926696"/>
              <a:gd name="connsiteY3" fmla="*/ 2405380 h 5340838"/>
              <a:gd name="connsiteX4" fmla="*/ 1620203 w 1926696"/>
              <a:gd name="connsiteY4" fmla="*/ 2962275 h 5340838"/>
              <a:gd name="connsiteX5" fmla="*/ 1394571 w 1926696"/>
              <a:gd name="connsiteY5" fmla="*/ 5340838 h 5340838"/>
              <a:gd name="connsiteX0" fmla="*/ 236220 w 1394571"/>
              <a:gd name="connsiteY0" fmla="*/ 0 h 5340838"/>
              <a:gd name="connsiteX1" fmla="*/ 411480 w 1394571"/>
              <a:gd name="connsiteY1" fmla="*/ 1379220 h 5340838"/>
              <a:gd name="connsiteX2" fmla="*/ 0 w 1394571"/>
              <a:gd name="connsiteY2" fmla="*/ 1424940 h 5340838"/>
              <a:gd name="connsiteX3" fmla="*/ 452120 w 1394571"/>
              <a:gd name="connsiteY3" fmla="*/ 2405380 h 5340838"/>
              <a:gd name="connsiteX4" fmla="*/ 962763 w 1394571"/>
              <a:gd name="connsiteY4" fmla="*/ 2962275 h 5340838"/>
              <a:gd name="connsiteX5" fmla="*/ 1394571 w 1394571"/>
              <a:gd name="connsiteY5" fmla="*/ 5340838 h 53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571" h="5340838">
                <a:moveTo>
                  <a:pt x="236220" y="0"/>
                </a:moveTo>
                <a:cubicBezTo>
                  <a:pt x="272732" y="287337"/>
                  <a:pt x="450850" y="1141730"/>
                  <a:pt x="411480" y="1379220"/>
                </a:cubicBezTo>
                <a:cubicBezTo>
                  <a:pt x="434340" y="1471507"/>
                  <a:pt x="54187" y="1365673"/>
                  <a:pt x="0" y="1424940"/>
                </a:cubicBezTo>
                <a:cubicBezTo>
                  <a:pt x="1693" y="1595967"/>
                  <a:pt x="291660" y="2149158"/>
                  <a:pt x="452120" y="2405380"/>
                </a:cubicBezTo>
                <a:cubicBezTo>
                  <a:pt x="612580" y="2661602"/>
                  <a:pt x="646110" y="2725208"/>
                  <a:pt x="962763" y="2962275"/>
                </a:cubicBezTo>
                <a:cubicBezTo>
                  <a:pt x="1269256" y="3439795"/>
                  <a:pt x="1254805" y="4859958"/>
                  <a:pt x="1394571" y="5340838"/>
                </a:cubicBezTo>
              </a:path>
            </a:pathLst>
          </a:custGeom>
          <a:noFill/>
          <a:ln w="28575" cap="flat" cmpd="sng" algn="ctr">
            <a:solidFill>
              <a:srgbClr val="008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76" name="CasellaDiTesto 175"/>
          <p:cNvSpPr txBox="1"/>
          <p:nvPr/>
        </p:nvSpPr>
        <p:spPr>
          <a:xfrm>
            <a:off x="3076765" y="2077999"/>
            <a:ext cx="1457325" cy="584775"/>
          </a:xfrm>
          <a:prstGeom prst="rect">
            <a:avLst/>
          </a:prstGeom>
          <a:noFill/>
        </p:spPr>
        <p:txBody>
          <a:bodyPr wrap="square" rtlCol="0">
            <a:spAutoFit/>
          </a:bodyPr>
          <a:lstStyle/>
          <a:p>
            <a:pPr algn="ctr"/>
            <a:r>
              <a:rPr lang="en-GB" sz="1600" b="1" dirty="0">
                <a:solidFill>
                  <a:srgbClr val="009900"/>
                </a:solidFill>
                <a:effectLst/>
                <a:latin typeface="Calibri" pitchFamily="34" charset="0"/>
              </a:rPr>
              <a:t>Hydrous mantle solidus</a:t>
            </a:r>
          </a:p>
        </p:txBody>
      </p:sp>
      <p:cxnSp>
        <p:nvCxnSpPr>
          <p:cNvPr id="198" name="Connettore 2 197"/>
          <p:cNvCxnSpPr/>
          <p:nvPr/>
        </p:nvCxnSpPr>
        <p:spPr bwMode="auto">
          <a:xfrm flipH="1" flipV="1">
            <a:off x="5417820" y="792480"/>
            <a:ext cx="302260" cy="5293360"/>
          </a:xfrm>
          <a:prstGeom prst="straightConnector1">
            <a:avLst/>
          </a:prstGeom>
          <a:noFill/>
          <a:ln w="19050" cap="flat" cmpd="sng" algn="ctr">
            <a:solidFill>
              <a:schemeClr val="tx1"/>
            </a:solidFill>
            <a:prstDash val="dash"/>
            <a:round/>
            <a:headEnd type="none" w="med" len="med"/>
            <a:tailEnd type="arrow"/>
          </a:ln>
          <a:effectLst/>
        </p:spPr>
      </p:cxnSp>
      <p:sp>
        <p:nvSpPr>
          <p:cNvPr id="79" name="Figura a mano libera 78"/>
          <p:cNvSpPr/>
          <p:nvPr/>
        </p:nvSpPr>
        <p:spPr bwMode="auto">
          <a:xfrm>
            <a:off x="3068320" y="833120"/>
            <a:ext cx="2702560" cy="5252720"/>
          </a:xfrm>
          <a:custGeom>
            <a:avLst/>
            <a:gdLst>
              <a:gd name="connsiteX0" fmla="*/ 2651760 w 2651760"/>
              <a:gd name="connsiteY0" fmla="*/ 5252720 h 5252720"/>
              <a:gd name="connsiteX1" fmla="*/ 0 w 2651760"/>
              <a:gd name="connsiteY1" fmla="*/ 0 h 5252720"/>
              <a:gd name="connsiteX0" fmla="*/ 2651760 w 3901440"/>
              <a:gd name="connsiteY0" fmla="*/ 5252720 h 5252720"/>
              <a:gd name="connsiteX1" fmla="*/ 0 w 3901440"/>
              <a:gd name="connsiteY1" fmla="*/ 0 h 5252720"/>
              <a:gd name="connsiteX0" fmla="*/ 2651760 w 3901440"/>
              <a:gd name="connsiteY0" fmla="*/ 5252720 h 5252720"/>
              <a:gd name="connsiteX1" fmla="*/ 0 w 3901440"/>
              <a:gd name="connsiteY1" fmla="*/ 0 h 5252720"/>
              <a:gd name="connsiteX0" fmla="*/ 2651760 w 2702560"/>
              <a:gd name="connsiteY0" fmla="*/ 5252720 h 5252720"/>
              <a:gd name="connsiteX1" fmla="*/ 0 w 2702560"/>
              <a:gd name="connsiteY1" fmla="*/ 0 h 5252720"/>
            </a:gdLst>
            <a:ahLst/>
            <a:cxnLst>
              <a:cxn ang="0">
                <a:pos x="connsiteX0" y="connsiteY0"/>
              </a:cxn>
              <a:cxn ang="0">
                <a:pos x="connsiteX1" y="connsiteY1"/>
              </a:cxn>
            </a:cxnLst>
            <a:rect l="l" t="t" r="r" b="b"/>
            <a:pathLst>
              <a:path w="2702560" h="5252720">
                <a:moveTo>
                  <a:pt x="2651760" y="5252720"/>
                </a:moveTo>
                <a:cubicBezTo>
                  <a:pt x="2428240" y="1612053"/>
                  <a:pt x="2702560" y="623147"/>
                  <a:pt x="0" y="0"/>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01" name="CasellaDiTesto 200"/>
          <p:cNvSpPr txBox="1"/>
          <p:nvPr/>
        </p:nvSpPr>
        <p:spPr>
          <a:xfrm>
            <a:off x="0" y="169391"/>
            <a:ext cx="2210764" cy="1938992"/>
          </a:xfrm>
          <a:prstGeom prst="rect">
            <a:avLst/>
          </a:prstGeom>
          <a:noFill/>
        </p:spPr>
        <p:txBody>
          <a:bodyPr wrap="square" rtlCol="0">
            <a:spAutoFit/>
          </a:bodyPr>
          <a:lstStyle/>
          <a:p>
            <a:pPr algn="ctr"/>
            <a:r>
              <a:rPr lang="en-GB" sz="2000" dirty="0">
                <a:solidFill>
                  <a:schemeClr val="bg1"/>
                </a:solidFill>
                <a:latin typeface="Calibri" pitchFamily="34" charset="0"/>
              </a:rPr>
              <a:t>What is the Potential Temperature of this mantle in the sense of the Cambridge School?</a:t>
            </a:r>
            <a:endParaRPr lang="en-GB" sz="2000" i="1" dirty="0">
              <a:solidFill>
                <a:schemeClr val="bg1"/>
              </a:solidFill>
              <a:latin typeface="Calibri" pitchFamily="34" charset="0"/>
            </a:endParaRPr>
          </a:p>
        </p:txBody>
      </p:sp>
    </p:spTree>
    <p:extLst>
      <p:ext uri="{BB962C8B-B14F-4D97-AF65-F5344CB8AC3E}">
        <p14:creationId xmlns:p14="http://schemas.microsoft.com/office/powerpoint/2010/main" val="1174342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2000"/>
                                        <p:tgtEl>
                                          <p:spTgt spid="79"/>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1"/>
                                        </p:tgtEl>
                                        <p:attrNameLst>
                                          <p:attrName>style.visibility</p:attrName>
                                        </p:attrNameLst>
                                      </p:cBhvr>
                                      <p:to>
                                        <p:strVal val="visible"/>
                                      </p:to>
                                    </p:set>
                                    <p:animEffect transition="in" filter="fade">
                                      <p:cBhvr>
                                        <p:cTn id="21" dur="500"/>
                                        <p:tgtEl>
                                          <p:spTgt spid="20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8"/>
                                        </p:tgtEl>
                                        <p:attrNameLst>
                                          <p:attrName>style.visibility</p:attrName>
                                        </p:attrNameLst>
                                      </p:cBhvr>
                                      <p:to>
                                        <p:strVal val="visible"/>
                                      </p:to>
                                    </p:set>
                                    <p:animEffect transition="in" filter="wipe(down)">
                                      <p:cBhvr>
                                        <p:cTn id="26" dur="1000"/>
                                        <p:tgtEl>
                                          <p:spTgt spid="19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01"/>
                                        </p:tgtEl>
                                      </p:cBhvr>
                                    </p:animEffect>
                                    <p:set>
                                      <p:cBhvr>
                                        <p:cTn id="31" dur="1" fill="hold">
                                          <p:stCondLst>
                                            <p:cond delay="499"/>
                                          </p:stCondLst>
                                        </p:cTn>
                                        <p:tgtEl>
                                          <p:spTgt spid="20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98"/>
                                        </p:tgtEl>
                                      </p:cBhvr>
                                    </p:animEffect>
                                    <p:set>
                                      <p:cBhvr>
                                        <p:cTn id="34" dur="1" fill="hold">
                                          <p:stCondLst>
                                            <p:cond delay="499"/>
                                          </p:stCondLst>
                                        </p:cTn>
                                        <p:tgtEl>
                                          <p:spTgt spid="19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up)">
                                      <p:cBhvr>
                                        <p:cTn id="38" dur="2000"/>
                                        <p:tgtEl>
                                          <p:spTgt spid="86"/>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75"/>
                                        </p:tgtEl>
                                        <p:attrNameLst>
                                          <p:attrName>style.visibility</p:attrName>
                                        </p:attrNameLst>
                                      </p:cBhvr>
                                      <p:to>
                                        <p:strVal val="visible"/>
                                      </p:to>
                                    </p:set>
                                    <p:animEffect transition="in" filter="wipe(up)">
                                      <p:cBhvr>
                                        <p:cTn id="47" dur="2000"/>
                                        <p:tgtEl>
                                          <p:spTgt spid="175"/>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9"/>
                                        </p:tgtEl>
                                        <p:attrNameLst>
                                          <p:attrName>style.visibility</p:attrName>
                                        </p:attrNameLst>
                                      </p:cBhvr>
                                      <p:to>
                                        <p:strVal val="visible"/>
                                      </p:to>
                                    </p:set>
                                    <p:animEffect transition="in" filter="wipe(up)">
                                      <p:cBhvr>
                                        <p:cTn id="56" dur="2000"/>
                                        <p:tgtEl>
                                          <p:spTgt spid="89"/>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6" grpId="0" animBg="1"/>
      <p:bldP spid="87" grpId="0"/>
      <p:bldP spid="89" grpId="0" animBg="1"/>
      <p:bldP spid="90" grpId="0"/>
      <p:bldP spid="175" grpId="0" animBg="1"/>
      <p:bldP spid="176" grpId="0"/>
      <p:bldP spid="79" grpId="0" animBg="1"/>
      <p:bldP spid="201" grpId="0"/>
      <p:bldP spid="201" grpId="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uppo 195"/>
          <p:cNvGrpSpPr/>
          <p:nvPr/>
        </p:nvGrpSpPr>
        <p:grpSpPr>
          <a:xfrm>
            <a:off x="1782502" y="263840"/>
            <a:ext cx="5915730" cy="5956055"/>
            <a:chOff x="1782502" y="263840"/>
            <a:chExt cx="5915730" cy="595605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9" name="Gruppo 38"/>
            <p:cNvGrpSpPr/>
            <p:nvPr/>
          </p:nvGrpSpPr>
          <p:grpSpPr>
            <a:xfrm>
              <a:off x="2030985" y="263840"/>
              <a:ext cx="5667247" cy="797230"/>
              <a:chOff x="2030985" y="304480"/>
              <a:chExt cx="5667247" cy="797230"/>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30" name="CasellaDiTesto 29"/>
              <p:cNvSpPr txBox="1"/>
              <p:nvPr/>
            </p:nvSpPr>
            <p:spPr>
              <a:xfrm>
                <a:off x="20309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250</a:t>
                </a:r>
              </a:p>
            </p:txBody>
          </p:sp>
          <p:sp>
            <p:nvSpPr>
              <p:cNvPr id="31" name="CasellaDiTesto 30"/>
              <p:cNvSpPr txBox="1"/>
              <p:nvPr/>
            </p:nvSpPr>
            <p:spPr>
              <a:xfrm>
                <a:off x="27371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500</a:t>
                </a:r>
              </a:p>
            </p:txBody>
          </p:sp>
          <p:sp>
            <p:nvSpPr>
              <p:cNvPr id="32" name="CasellaDiTesto 31"/>
              <p:cNvSpPr txBox="1"/>
              <p:nvPr/>
            </p:nvSpPr>
            <p:spPr>
              <a:xfrm>
                <a:off x="345846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750</a:t>
                </a:r>
              </a:p>
            </p:txBody>
          </p:sp>
          <p:sp>
            <p:nvSpPr>
              <p:cNvPr id="33" name="CasellaDiTesto 32"/>
              <p:cNvSpPr txBox="1"/>
              <p:nvPr/>
            </p:nvSpPr>
            <p:spPr>
              <a:xfrm>
                <a:off x="41645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1000</a:t>
                </a:r>
              </a:p>
            </p:txBody>
          </p:sp>
          <p:sp>
            <p:nvSpPr>
              <p:cNvPr id="34" name="CasellaDiTesto 33"/>
              <p:cNvSpPr txBox="1"/>
              <p:nvPr/>
            </p:nvSpPr>
            <p:spPr>
              <a:xfrm>
                <a:off x="48707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1250</a:t>
                </a:r>
              </a:p>
            </p:txBody>
          </p:sp>
          <p:sp>
            <p:nvSpPr>
              <p:cNvPr id="35" name="CasellaDiTesto 34"/>
              <p:cNvSpPr txBox="1"/>
              <p:nvPr/>
            </p:nvSpPr>
            <p:spPr>
              <a:xfrm>
                <a:off x="560222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1500</a:t>
                </a:r>
              </a:p>
            </p:txBody>
          </p:sp>
          <p:sp>
            <p:nvSpPr>
              <p:cNvPr id="36" name="CasellaDiTesto 35"/>
              <p:cNvSpPr txBox="1"/>
              <p:nvPr/>
            </p:nvSpPr>
            <p:spPr>
              <a:xfrm>
                <a:off x="629818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1750</a:t>
                </a:r>
              </a:p>
            </p:txBody>
          </p:sp>
          <p:sp>
            <p:nvSpPr>
              <p:cNvPr id="37" name="CasellaDiTesto 36"/>
              <p:cNvSpPr txBox="1"/>
              <p:nvPr/>
            </p:nvSpPr>
            <p:spPr>
              <a:xfrm>
                <a:off x="7004305" y="590992"/>
                <a:ext cx="693927" cy="307777"/>
              </a:xfrm>
              <a:prstGeom prst="rect">
                <a:avLst/>
              </a:prstGeom>
              <a:noFill/>
            </p:spPr>
            <p:txBody>
              <a:bodyPr wrap="square" rtlCol="0">
                <a:spAutoFit/>
              </a:bodyPr>
              <a:lstStyle/>
              <a:p>
                <a:pPr algn="ctr"/>
                <a:r>
                  <a:rPr lang="en-GB" sz="1400">
                    <a:solidFill>
                      <a:schemeClr val="bg1"/>
                    </a:solidFill>
                    <a:latin typeface="Calibri" pitchFamily="34" charset="0"/>
                  </a:rPr>
                  <a:t>2000</a:t>
                </a:r>
              </a:p>
            </p:txBody>
          </p:sp>
          <p:sp>
            <p:nvSpPr>
              <p:cNvPr id="38" name="CasellaDiTesto 37"/>
              <p:cNvSpPr txBox="1"/>
              <p:nvPr/>
            </p:nvSpPr>
            <p:spPr>
              <a:xfrm>
                <a:off x="2346960" y="304480"/>
                <a:ext cx="5010911" cy="369332"/>
              </a:xfrm>
              <a:prstGeom prst="rect">
                <a:avLst/>
              </a:prstGeom>
              <a:noFill/>
            </p:spPr>
            <p:txBody>
              <a:bodyPr wrap="square" rtlCol="0">
                <a:spAutoFit/>
              </a:bodyPr>
              <a:lstStyle/>
              <a:p>
                <a:pPr algn="ctr"/>
                <a:r>
                  <a:rPr lang="en-GB">
                    <a:solidFill>
                      <a:schemeClr val="bg1"/>
                    </a:solidFill>
                    <a:latin typeface="Calibri" pitchFamily="34" charset="0"/>
                  </a:rPr>
                  <a:t>Temperature (°C)</a:t>
                </a:r>
              </a:p>
            </p:txBody>
          </p: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a:solidFill>
                    <a:schemeClr val="bg1"/>
                  </a:solidFill>
                  <a:latin typeface="Calibri" pitchFamily="34" charset="0"/>
                </a:rPr>
                <a:t>50</a:t>
              </a: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a:solidFill>
                    <a:schemeClr val="bg1"/>
                  </a:solidFill>
                  <a:latin typeface="Calibri" pitchFamily="34" charset="0"/>
                </a:rPr>
                <a:t>100</a:t>
              </a: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a:solidFill>
                    <a:schemeClr val="bg1"/>
                  </a:solidFill>
                  <a:latin typeface="Calibri" pitchFamily="34" charset="0"/>
                </a:rPr>
                <a:t>150</a:t>
              </a: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a:solidFill>
                    <a:schemeClr val="bg1"/>
                  </a:solidFill>
                  <a:latin typeface="Calibri" pitchFamily="34" charset="0"/>
                </a:rPr>
                <a:t>200</a:t>
              </a: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a:solidFill>
                    <a:schemeClr val="bg1"/>
                  </a:solidFill>
                  <a:latin typeface="Calibri" pitchFamily="34" charset="0"/>
                </a:rPr>
                <a:t>250</a:t>
              </a: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sp>
        <p:nvSpPr>
          <p:cNvPr id="80" name="CasellaDiTesto 79"/>
          <p:cNvSpPr txBox="1"/>
          <p:nvPr/>
        </p:nvSpPr>
        <p:spPr>
          <a:xfrm>
            <a:off x="2349501" y="1010791"/>
            <a:ext cx="1569719" cy="1077218"/>
          </a:xfrm>
          <a:prstGeom prst="rect">
            <a:avLst/>
          </a:prstGeom>
          <a:noFill/>
        </p:spPr>
        <p:txBody>
          <a:bodyPr wrap="square" rtlCol="0">
            <a:spAutoFit/>
          </a:bodyPr>
          <a:lstStyle/>
          <a:p>
            <a:pPr algn="ctr"/>
            <a:r>
              <a:rPr lang="en-GB" sz="1600" b="1" dirty="0">
                <a:solidFill>
                  <a:srgbClr val="0066FF"/>
                </a:solidFill>
                <a:effectLst/>
                <a:latin typeface="Calibri" pitchFamily="34" charset="0"/>
              </a:rPr>
              <a:t>Hypothetical Geotherm</a:t>
            </a:r>
          </a:p>
          <a:p>
            <a:pPr algn="ctr"/>
            <a:r>
              <a:rPr lang="en-GB" sz="1600" i="1" dirty="0">
                <a:solidFill>
                  <a:srgbClr val="0066FF"/>
                </a:solidFill>
                <a:effectLst/>
                <a:latin typeface="Calibri" pitchFamily="34" charset="0"/>
              </a:rPr>
              <a:t>(one of the many)</a:t>
            </a:r>
          </a:p>
        </p:txBody>
      </p:sp>
      <p:sp>
        <p:nvSpPr>
          <p:cNvPr id="86" name="Figura a mano libera 85"/>
          <p:cNvSpPr/>
          <p:nvPr/>
        </p:nvSpPr>
        <p:spPr bwMode="auto">
          <a:xfrm>
            <a:off x="5208608" y="821803"/>
            <a:ext cx="1921397" cy="5289630"/>
          </a:xfrm>
          <a:custGeom>
            <a:avLst/>
            <a:gdLst>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 name="connsiteX0" fmla="*/ 0 w 1921397"/>
              <a:gd name="connsiteY0" fmla="*/ 0 h 5289630"/>
              <a:gd name="connsiteX1" fmla="*/ 1921397 w 1921397"/>
              <a:gd name="connsiteY1" fmla="*/ 5289630 h 5289630"/>
            </a:gdLst>
            <a:ahLst/>
            <a:cxnLst>
              <a:cxn ang="0">
                <a:pos x="connsiteX0" y="connsiteY0"/>
              </a:cxn>
              <a:cxn ang="0">
                <a:pos x="connsiteX1" y="connsiteY1"/>
              </a:cxn>
            </a:cxnLst>
            <a:rect l="l" t="t" r="r" b="b"/>
            <a:pathLst>
              <a:path w="1921397" h="5289630">
                <a:moveTo>
                  <a:pt x="0" y="0"/>
                </a:moveTo>
                <a:cubicBezTo>
                  <a:pt x="756213" y="1369671"/>
                  <a:pt x="1628172" y="3260202"/>
                  <a:pt x="1921397" y="5289630"/>
                </a:cubicBezTo>
              </a:path>
            </a:pathLst>
          </a:custGeom>
          <a:noFill/>
          <a:ln w="28575"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9" name="Figura a mano libera 88"/>
          <p:cNvSpPr/>
          <p:nvPr/>
        </p:nvSpPr>
        <p:spPr bwMode="auto">
          <a:xfrm>
            <a:off x="4525108" y="835857"/>
            <a:ext cx="1230923" cy="5277607"/>
          </a:xfrm>
          <a:custGeom>
            <a:avLst/>
            <a:gdLst>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597747 w 1593427"/>
              <a:gd name="connsiteY0" fmla="*/ 0 h 5303520"/>
              <a:gd name="connsiteX1" fmla="*/ 1024467 w 1593427"/>
              <a:gd name="connsiteY1" fmla="*/ 721360 h 5303520"/>
              <a:gd name="connsiteX2" fmla="*/ 739987 w 1593427"/>
              <a:gd name="connsiteY2" fmla="*/ 985520 h 5303520"/>
              <a:gd name="connsiteX3" fmla="*/ 201507 w 1593427"/>
              <a:gd name="connsiteY3" fmla="*/ 1087120 h 5303520"/>
              <a:gd name="connsiteX4" fmla="*/ 231987 w 1593427"/>
              <a:gd name="connsiteY4" fmla="*/ 1534160 h 5303520"/>
              <a:gd name="connsiteX5" fmla="*/ 1593427 w 1593427"/>
              <a:gd name="connsiteY5" fmla="*/ 5303520 h 5303520"/>
              <a:gd name="connsiteX0" fmla="*/ 480907 w 1476587"/>
              <a:gd name="connsiteY0" fmla="*/ 0 h 5303520"/>
              <a:gd name="connsiteX1" fmla="*/ 907627 w 1476587"/>
              <a:gd name="connsiteY1" fmla="*/ 721360 h 5303520"/>
              <a:gd name="connsiteX2" fmla="*/ 623147 w 1476587"/>
              <a:gd name="connsiteY2" fmla="*/ 985520 h 5303520"/>
              <a:gd name="connsiteX3" fmla="*/ 84667 w 1476587"/>
              <a:gd name="connsiteY3" fmla="*/ 1087120 h 5303520"/>
              <a:gd name="connsiteX4" fmla="*/ 115147 w 1476587"/>
              <a:gd name="connsiteY4" fmla="*/ 1534160 h 5303520"/>
              <a:gd name="connsiteX5" fmla="*/ 1476587 w 1476587"/>
              <a:gd name="connsiteY5"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396240 w 1391920"/>
              <a:gd name="connsiteY0" fmla="*/ 0 h 5303520"/>
              <a:gd name="connsiteX1" fmla="*/ 822960 w 1391920"/>
              <a:gd name="connsiteY1" fmla="*/ 721360 h 5303520"/>
              <a:gd name="connsiteX2" fmla="*/ 538480 w 1391920"/>
              <a:gd name="connsiteY2" fmla="*/ 985520 h 5303520"/>
              <a:gd name="connsiteX3" fmla="*/ 0 w 1391920"/>
              <a:gd name="connsiteY3" fmla="*/ 1087120 h 5303520"/>
              <a:gd name="connsiteX4" fmla="*/ 1391920 w 1391920"/>
              <a:gd name="connsiteY4" fmla="*/ 5303520 h 5303520"/>
              <a:gd name="connsiteX0" fmla="*/ 586165 w 1391920"/>
              <a:gd name="connsiteY0" fmla="*/ 0 h 5000296"/>
              <a:gd name="connsiteX1" fmla="*/ 822960 w 1391920"/>
              <a:gd name="connsiteY1" fmla="*/ 418136 h 5000296"/>
              <a:gd name="connsiteX2" fmla="*/ 538480 w 1391920"/>
              <a:gd name="connsiteY2" fmla="*/ 682296 h 5000296"/>
              <a:gd name="connsiteX3" fmla="*/ 0 w 1391920"/>
              <a:gd name="connsiteY3" fmla="*/ 783896 h 5000296"/>
              <a:gd name="connsiteX4" fmla="*/ 1391920 w 1391920"/>
              <a:gd name="connsiteY4" fmla="*/ 5000296 h 500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920" h="5000296">
                <a:moveTo>
                  <a:pt x="586165" y="0"/>
                </a:moveTo>
                <a:cubicBezTo>
                  <a:pt x="787671" y="278553"/>
                  <a:pt x="830908" y="304420"/>
                  <a:pt x="822960" y="418136"/>
                </a:cubicBezTo>
                <a:cubicBezTo>
                  <a:pt x="815013" y="531852"/>
                  <a:pt x="675640" y="621336"/>
                  <a:pt x="538480" y="682296"/>
                </a:cubicBezTo>
                <a:cubicBezTo>
                  <a:pt x="401320" y="743256"/>
                  <a:pt x="99907" y="783896"/>
                  <a:pt x="0" y="783896"/>
                </a:cubicBezTo>
                <a:cubicBezTo>
                  <a:pt x="142240" y="1503563"/>
                  <a:pt x="197697" y="1937479"/>
                  <a:pt x="1391920" y="5000296"/>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75" name="Figura a mano libera 174"/>
          <p:cNvSpPr/>
          <p:nvPr/>
        </p:nvSpPr>
        <p:spPr bwMode="auto">
          <a:xfrm>
            <a:off x="4396154" y="825500"/>
            <a:ext cx="2239107" cy="5340838"/>
          </a:xfrm>
          <a:custGeom>
            <a:avLst/>
            <a:gdLst>
              <a:gd name="connsiteX0" fmla="*/ 0 w 2275840"/>
              <a:gd name="connsiteY0" fmla="*/ 0 h 5974080"/>
              <a:gd name="connsiteX1" fmla="*/ 274320 w 2275840"/>
              <a:gd name="connsiteY1" fmla="*/ 934720 h 5974080"/>
              <a:gd name="connsiteX2" fmla="*/ 396240 w 2275840"/>
              <a:gd name="connsiteY2" fmla="*/ 2082800 h 5974080"/>
              <a:gd name="connsiteX3" fmla="*/ 10160 w 2275840"/>
              <a:gd name="connsiteY3" fmla="*/ 2103120 h 5974080"/>
              <a:gd name="connsiteX4" fmla="*/ 406400 w 2275840"/>
              <a:gd name="connsiteY4" fmla="*/ 3108960 h 5974080"/>
              <a:gd name="connsiteX5" fmla="*/ 1463040 w 2275840"/>
              <a:gd name="connsiteY5" fmla="*/ 3576320 h 5974080"/>
              <a:gd name="connsiteX6" fmla="*/ 2092960 w 2275840"/>
              <a:gd name="connsiteY6" fmla="*/ 5201920 h 5974080"/>
              <a:gd name="connsiteX7" fmla="*/ 2275840 w 2275840"/>
              <a:gd name="connsiteY7" fmla="*/ 5974080 h 5974080"/>
              <a:gd name="connsiteX0" fmla="*/ 16933 w 2292773"/>
              <a:gd name="connsiteY0" fmla="*/ 0 h 5974080"/>
              <a:gd name="connsiteX1" fmla="*/ 291253 w 2292773"/>
              <a:gd name="connsiteY1" fmla="*/ 934720 h 5974080"/>
              <a:gd name="connsiteX2" fmla="*/ 413173 w 2292773"/>
              <a:gd name="connsiteY2" fmla="*/ 2082800 h 5974080"/>
              <a:gd name="connsiteX3" fmla="*/ 1693 w 2292773"/>
              <a:gd name="connsiteY3" fmla="*/ 2128520 h 5974080"/>
              <a:gd name="connsiteX4" fmla="*/ 423333 w 2292773"/>
              <a:gd name="connsiteY4" fmla="*/ 3108960 h 5974080"/>
              <a:gd name="connsiteX5" fmla="*/ 1479973 w 2292773"/>
              <a:gd name="connsiteY5" fmla="*/ 3576320 h 5974080"/>
              <a:gd name="connsiteX6" fmla="*/ 2109893 w 2292773"/>
              <a:gd name="connsiteY6" fmla="*/ 5201920 h 5974080"/>
              <a:gd name="connsiteX7" fmla="*/ 2292773 w 2292773"/>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478280 w 2291080"/>
              <a:gd name="connsiteY5" fmla="*/ 3576320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2164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108200 w 2291080"/>
              <a:gd name="connsiteY6" fmla="*/ 5201920 h 5974080"/>
              <a:gd name="connsiteX7" fmla="*/ 2291080 w 2291080"/>
              <a:gd name="connsiteY7" fmla="*/ 5974080 h 5974080"/>
              <a:gd name="connsiteX0" fmla="*/ 15240 w 2291080"/>
              <a:gd name="connsiteY0" fmla="*/ 0 h 5974080"/>
              <a:gd name="connsiteX1" fmla="*/ 289560 w 2291080"/>
              <a:gd name="connsiteY1" fmla="*/ 934720 h 5974080"/>
              <a:gd name="connsiteX2" fmla="*/ 411480 w 2291080"/>
              <a:gd name="connsiteY2" fmla="*/ 2082800 h 5974080"/>
              <a:gd name="connsiteX3" fmla="*/ 0 w 2291080"/>
              <a:gd name="connsiteY3" fmla="*/ 2128520 h 5974080"/>
              <a:gd name="connsiteX4" fmla="*/ 452120 w 2291080"/>
              <a:gd name="connsiteY4" fmla="*/ 3108960 h 5974080"/>
              <a:gd name="connsiteX5" fmla="*/ 1620203 w 2291080"/>
              <a:gd name="connsiteY5" fmla="*/ 3665855 h 5974080"/>
              <a:gd name="connsiteX6" fmla="*/ 2291080 w 2291080"/>
              <a:gd name="connsiteY6" fmla="*/ 5974080 h 5974080"/>
              <a:gd name="connsiteX0" fmla="*/ 236220 w 2291080"/>
              <a:gd name="connsiteY0" fmla="*/ 0 h 5270500"/>
              <a:gd name="connsiteX1" fmla="*/ 289560 w 2291080"/>
              <a:gd name="connsiteY1" fmla="*/ 231140 h 5270500"/>
              <a:gd name="connsiteX2" fmla="*/ 411480 w 2291080"/>
              <a:gd name="connsiteY2" fmla="*/ 1379220 h 5270500"/>
              <a:gd name="connsiteX3" fmla="*/ 0 w 2291080"/>
              <a:gd name="connsiteY3" fmla="*/ 1424940 h 5270500"/>
              <a:gd name="connsiteX4" fmla="*/ 452120 w 2291080"/>
              <a:gd name="connsiteY4" fmla="*/ 2405380 h 5270500"/>
              <a:gd name="connsiteX5" fmla="*/ 1620203 w 2291080"/>
              <a:gd name="connsiteY5" fmla="*/ 2962275 h 5270500"/>
              <a:gd name="connsiteX6" fmla="*/ 2291080 w 2291080"/>
              <a:gd name="connsiteY6" fmla="*/ 5270500 h 5270500"/>
              <a:gd name="connsiteX0" fmla="*/ 236220 w 2291080"/>
              <a:gd name="connsiteY0" fmla="*/ 0 h 5270500"/>
              <a:gd name="connsiteX1" fmla="*/ 411480 w 2291080"/>
              <a:gd name="connsiteY1" fmla="*/ 1379220 h 5270500"/>
              <a:gd name="connsiteX2" fmla="*/ 0 w 2291080"/>
              <a:gd name="connsiteY2" fmla="*/ 1424940 h 5270500"/>
              <a:gd name="connsiteX3" fmla="*/ 452120 w 2291080"/>
              <a:gd name="connsiteY3" fmla="*/ 2405380 h 5270500"/>
              <a:gd name="connsiteX4" fmla="*/ 1620203 w 2291080"/>
              <a:gd name="connsiteY4" fmla="*/ 2962275 h 5270500"/>
              <a:gd name="connsiteX5" fmla="*/ 2291080 w 2291080"/>
              <a:gd name="connsiteY5" fmla="*/ 5270500 h 5270500"/>
              <a:gd name="connsiteX0" fmla="*/ 236220 w 1926696"/>
              <a:gd name="connsiteY0" fmla="*/ 0 h 5340838"/>
              <a:gd name="connsiteX1" fmla="*/ 411480 w 1926696"/>
              <a:gd name="connsiteY1" fmla="*/ 1379220 h 5340838"/>
              <a:gd name="connsiteX2" fmla="*/ 0 w 1926696"/>
              <a:gd name="connsiteY2" fmla="*/ 1424940 h 5340838"/>
              <a:gd name="connsiteX3" fmla="*/ 452120 w 1926696"/>
              <a:gd name="connsiteY3" fmla="*/ 2405380 h 5340838"/>
              <a:gd name="connsiteX4" fmla="*/ 1620203 w 1926696"/>
              <a:gd name="connsiteY4" fmla="*/ 2962275 h 5340838"/>
              <a:gd name="connsiteX5" fmla="*/ 1394571 w 1926696"/>
              <a:gd name="connsiteY5" fmla="*/ 5340838 h 5340838"/>
              <a:gd name="connsiteX0" fmla="*/ 236220 w 1394571"/>
              <a:gd name="connsiteY0" fmla="*/ 0 h 5340838"/>
              <a:gd name="connsiteX1" fmla="*/ 411480 w 1394571"/>
              <a:gd name="connsiteY1" fmla="*/ 1379220 h 5340838"/>
              <a:gd name="connsiteX2" fmla="*/ 0 w 1394571"/>
              <a:gd name="connsiteY2" fmla="*/ 1424940 h 5340838"/>
              <a:gd name="connsiteX3" fmla="*/ 452120 w 1394571"/>
              <a:gd name="connsiteY3" fmla="*/ 2405380 h 5340838"/>
              <a:gd name="connsiteX4" fmla="*/ 962763 w 1394571"/>
              <a:gd name="connsiteY4" fmla="*/ 2962275 h 5340838"/>
              <a:gd name="connsiteX5" fmla="*/ 1394571 w 1394571"/>
              <a:gd name="connsiteY5" fmla="*/ 5340838 h 53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571" h="5340838">
                <a:moveTo>
                  <a:pt x="236220" y="0"/>
                </a:moveTo>
                <a:cubicBezTo>
                  <a:pt x="272732" y="287337"/>
                  <a:pt x="450850" y="1141730"/>
                  <a:pt x="411480" y="1379220"/>
                </a:cubicBezTo>
                <a:cubicBezTo>
                  <a:pt x="434340" y="1471507"/>
                  <a:pt x="54187" y="1365673"/>
                  <a:pt x="0" y="1424940"/>
                </a:cubicBezTo>
                <a:cubicBezTo>
                  <a:pt x="1693" y="1595967"/>
                  <a:pt x="291660" y="2149158"/>
                  <a:pt x="452120" y="2405380"/>
                </a:cubicBezTo>
                <a:cubicBezTo>
                  <a:pt x="612580" y="2661602"/>
                  <a:pt x="646110" y="2725208"/>
                  <a:pt x="962763" y="2962275"/>
                </a:cubicBezTo>
                <a:cubicBezTo>
                  <a:pt x="1269256" y="3439795"/>
                  <a:pt x="1254805" y="4859958"/>
                  <a:pt x="1394571" y="5340838"/>
                </a:cubicBezTo>
              </a:path>
            </a:pathLst>
          </a:custGeom>
          <a:noFill/>
          <a:ln w="28575" cap="flat" cmpd="sng" algn="ctr">
            <a:solidFill>
              <a:srgbClr val="008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9" name="Figura a mano libera 78"/>
          <p:cNvSpPr/>
          <p:nvPr/>
        </p:nvSpPr>
        <p:spPr bwMode="auto">
          <a:xfrm>
            <a:off x="3068320" y="833120"/>
            <a:ext cx="2702560" cy="5252720"/>
          </a:xfrm>
          <a:custGeom>
            <a:avLst/>
            <a:gdLst>
              <a:gd name="connsiteX0" fmla="*/ 2651760 w 2651760"/>
              <a:gd name="connsiteY0" fmla="*/ 5252720 h 5252720"/>
              <a:gd name="connsiteX1" fmla="*/ 0 w 2651760"/>
              <a:gd name="connsiteY1" fmla="*/ 0 h 5252720"/>
              <a:gd name="connsiteX0" fmla="*/ 2651760 w 3901440"/>
              <a:gd name="connsiteY0" fmla="*/ 5252720 h 5252720"/>
              <a:gd name="connsiteX1" fmla="*/ 0 w 3901440"/>
              <a:gd name="connsiteY1" fmla="*/ 0 h 5252720"/>
              <a:gd name="connsiteX0" fmla="*/ 2651760 w 3901440"/>
              <a:gd name="connsiteY0" fmla="*/ 5252720 h 5252720"/>
              <a:gd name="connsiteX1" fmla="*/ 0 w 3901440"/>
              <a:gd name="connsiteY1" fmla="*/ 0 h 5252720"/>
              <a:gd name="connsiteX0" fmla="*/ 2651760 w 2702560"/>
              <a:gd name="connsiteY0" fmla="*/ 5252720 h 5252720"/>
              <a:gd name="connsiteX1" fmla="*/ 0 w 2702560"/>
              <a:gd name="connsiteY1" fmla="*/ 0 h 5252720"/>
            </a:gdLst>
            <a:ahLst/>
            <a:cxnLst>
              <a:cxn ang="0">
                <a:pos x="connsiteX0" y="connsiteY0"/>
              </a:cxn>
              <a:cxn ang="0">
                <a:pos x="connsiteX1" y="connsiteY1"/>
              </a:cxn>
            </a:cxnLst>
            <a:rect l="l" t="t" r="r" b="b"/>
            <a:pathLst>
              <a:path w="2702560" h="5252720">
                <a:moveTo>
                  <a:pt x="2651760" y="5252720"/>
                </a:moveTo>
                <a:cubicBezTo>
                  <a:pt x="2428240" y="1612053"/>
                  <a:pt x="2702560" y="623147"/>
                  <a:pt x="0" y="0"/>
                </a:cubicBezTo>
              </a:path>
            </a:pathLst>
          </a:custGeom>
          <a:noFill/>
          <a:ln w="28575"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2" name="Immagine 1"/>
          <p:cNvPicPr>
            <a:picLocks noChangeAspect="1"/>
          </p:cNvPicPr>
          <p:nvPr/>
        </p:nvPicPr>
        <p:blipFill>
          <a:blip r:embed="rId3" cstate="print"/>
          <a:stretch>
            <a:fillRect/>
          </a:stretch>
        </p:blipFill>
        <p:spPr>
          <a:xfrm>
            <a:off x="0" y="4994631"/>
            <a:ext cx="9144000" cy="1875925"/>
          </a:xfrm>
          <a:prstGeom prst="rect">
            <a:avLst/>
          </a:prstGeom>
        </p:spPr>
      </p:pic>
      <p:cxnSp>
        <p:nvCxnSpPr>
          <p:cNvPr id="4" name="Connettore 1 3"/>
          <p:cNvCxnSpPr/>
          <p:nvPr/>
        </p:nvCxnSpPr>
        <p:spPr bwMode="auto">
          <a:xfrm>
            <a:off x="171450" y="6028690"/>
            <a:ext cx="8810625" cy="0"/>
          </a:xfrm>
          <a:prstGeom prst="line">
            <a:avLst/>
          </a:prstGeom>
          <a:noFill/>
          <a:ln w="28575" cap="flat" cmpd="sng" algn="ctr">
            <a:solidFill>
              <a:srgbClr val="FF0000"/>
            </a:solidFill>
            <a:prstDash val="solid"/>
            <a:round/>
            <a:headEnd type="none" w="med" len="med"/>
            <a:tailEnd type="none" w="med" len="med"/>
          </a:ln>
          <a:effectLst/>
        </p:spPr>
      </p:cxnSp>
      <p:cxnSp>
        <p:nvCxnSpPr>
          <p:cNvPr id="66" name="Connettore 1 65"/>
          <p:cNvCxnSpPr/>
          <p:nvPr/>
        </p:nvCxnSpPr>
        <p:spPr bwMode="auto">
          <a:xfrm>
            <a:off x="171450" y="6295390"/>
            <a:ext cx="972000" cy="0"/>
          </a:xfrm>
          <a:prstGeom prst="line">
            <a:avLst/>
          </a:prstGeom>
          <a:noFill/>
          <a:ln w="28575" cap="flat" cmpd="sng" algn="ctr">
            <a:solidFill>
              <a:srgbClr val="FF0000"/>
            </a:solidFill>
            <a:prstDash val="solid"/>
            <a:round/>
            <a:headEnd type="none" w="med" len="med"/>
            <a:tailEnd type="none" w="med" len="med"/>
          </a:ln>
          <a:effectLst/>
        </p:spPr>
      </p:cxnSp>
      <p:sp>
        <p:nvSpPr>
          <p:cNvPr id="67" name="Text Box 14"/>
          <p:cNvSpPr txBox="1">
            <a:spLocks noChangeArrowheads="1"/>
          </p:cNvSpPr>
          <p:nvPr/>
        </p:nvSpPr>
        <p:spPr bwMode="auto">
          <a:xfrm>
            <a:off x="2737105" y="5448942"/>
            <a:ext cx="6374236" cy="338554"/>
          </a:xfrm>
          <a:prstGeom prst="rect">
            <a:avLst/>
          </a:prstGeom>
          <a:noFill/>
          <a:ln w="9525" algn="ctr">
            <a:noFill/>
            <a:miter lim="800000"/>
            <a:headEnd/>
            <a:tailEnd/>
          </a:ln>
          <a:effectLst/>
        </p:spPr>
        <p:txBody>
          <a:bodyPr wrap="square">
            <a:spAutoFit/>
          </a:bodyPr>
          <a:lstStyle/>
          <a:p>
            <a:pPr algn="r">
              <a:spcBef>
                <a:spcPct val="50000"/>
              </a:spcBef>
              <a:defRPr/>
            </a:pPr>
            <a:r>
              <a:rPr lang="en-GB" sz="1600" b="1" i="1" dirty="0">
                <a:solidFill>
                  <a:schemeClr val="tx1"/>
                </a:solidFill>
                <a:effectLst/>
                <a:latin typeface="Calibri" pitchFamily="34" charset="0"/>
              </a:rPr>
              <a:t>Herzberg and Asimow, 2015 (Geochem. </a:t>
            </a:r>
            <a:r>
              <a:rPr lang="en-GB" sz="1600" b="1" i="1" dirty="0" err="1">
                <a:solidFill>
                  <a:schemeClr val="tx1"/>
                </a:solidFill>
                <a:effectLst/>
                <a:latin typeface="Calibri" pitchFamily="34" charset="0"/>
              </a:rPr>
              <a:t>Geophys</a:t>
            </a:r>
            <a:r>
              <a:rPr lang="en-GB" sz="1600" b="1" i="1" dirty="0">
                <a:solidFill>
                  <a:schemeClr val="tx1"/>
                </a:solidFill>
                <a:effectLst/>
                <a:latin typeface="Calibri" pitchFamily="34" charset="0"/>
              </a:rPr>
              <a:t>. </a:t>
            </a:r>
            <a:r>
              <a:rPr lang="en-GB" sz="1600" b="1" i="1" dirty="0" err="1">
                <a:solidFill>
                  <a:schemeClr val="tx1"/>
                </a:solidFill>
                <a:effectLst/>
                <a:latin typeface="Calibri" pitchFamily="34" charset="0"/>
              </a:rPr>
              <a:t>Geosyst</a:t>
            </a:r>
            <a:r>
              <a:rPr lang="en-GB" sz="1600" b="1" i="1" dirty="0">
                <a:solidFill>
                  <a:schemeClr val="tx1"/>
                </a:solidFill>
                <a:effectLst/>
                <a:latin typeface="Calibri" pitchFamily="34" charset="0"/>
              </a:rPr>
              <a:t>, 16, 563-578</a:t>
            </a:r>
          </a:p>
        </p:txBody>
      </p:sp>
      <p:sp>
        <p:nvSpPr>
          <p:cNvPr id="69" name="CasellaDiTesto 68"/>
          <p:cNvSpPr txBox="1"/>
          <p:nvPr/>
        </p:nvSpPr>
        <p:spPr>
          <a:xfrm>
            <a:off x="3372729" y="2832372"/>
            <a:ext cx="1569719" cy="584775"/>
          </a:xfrm>
          <a:prstGeom prst="rect">
            <a:avLst/>
          </a:prstGeom>
          <a:noFill/>
        </p:spPr>
        <p:txBody>
          <a:bodyPr wrap="square" rtlCol="0">
            <a:spAutoFit/>
          </a:bodyPr>
          <a:lstStyle/>
          <a:p>
            <a:pPr algn="ctr"/>
            <a:r>
              <a:rPr lang="en-GB" sz="1600" b="1" dirty="0">
                <a:solidFill>
                  <a:srgbClr val="7030A0"/>
                </a:solidFill>
                <a:effectLst/>
                <a:latin typeface="Calibri" pitchFamily="34" charset="0"/>
              </a:rPr>
              <a:t>Carbonated mantle solidus</a:t>
            </a:r>
          </a:p>
        </p:txBody>
      </p:sp>
      <p:sp>
        <p:nvSpPr>
          <p:cNvPr id="70" name="CasellaDiTesto 69"/>
          <p:cNvSpPr txBox="1"/>
          <p:nvPr/>
        </p:nvSpPr>
        <p:spPr>
          <a:xfrm>
            <a:off x="3076765" y="2077999"/>
            <a:ext cx="1457325" cy="584775"/>
          </a:xfrm>
          <a:prstGeom prst="rect">
            <a:avLst/>
          </a:prstGeom>
          <a:noFill/>
        </p:spPr>
        <p:txBody>
          <a:bodyPr wrap="square" rtlCol="0">
            <a:spAutoFit/>
          </a:bodyPr>
          <a:lstStyle/>
          <a:p>
            <a:pPr algn="ctr"/>
            <a:r>
              <a:rPr lang="en-GB" sz="1600" b="1" dirty="0">
                <a:solidFill>
                  <a:srgbClr val="009900"/>
                </a:solidFill>
                <a:effectLst/>
                <a:latin typeface="Calibri" pitchFamily="34" charset="0"/>
              </a:rPr>
              <a:t>Hydrous mantle solidus</a:t>
            </a:r>
          </a:p>
        </p:txBody>
      </p:sp>
      <p:sp>
        <p:nvSpPr>
          <p:cNvPr id="5" name="Rettangolo 4"/>
          <p:cNvSpPr/>
          <p:nvPr/>
        </p:nvSpPr>
        <p:spPr bwMode="auto">
          <a:xfrm>
            <a:off x="0" y="3782626"/>
            <a:ext cx="9144000" cy="1212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ts val="600"/>
              </a:spcAft>
              <a:buClrTx/>
              <a:buSzTx/>
              <a:buFontTx/>
              <a:buNone/>
              <a:tabLst/>
            </a:pPr>
            <a:r>
              <a:rPr kumimoji="0" lang="en-GB"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In other words, classical experimental</a:t>
            </a:r>
            <a:r>
              <a:rPr kumimoji="0" lang="en-GB" sz="1800" b="1" i="0" u="none" strike="noStrike" cap="none" normalizeH="0" dirty="0">
                <a:ln>
                  <a:noFill/>
                </a:ln>
                <a:solidFill>
                  <a:schemeClr val="tx1"/>
                </a:solidFill>
                <a:effectLst/>
                <a:latin typeface="Calibri" panose="020F0502020204030204" pitchFamily="34" charset="0"/>
                <a:cs typeface="Calibri" panose="020F0502020204030204" pitchFamily="34" charset="0"/>
              </a:rPr>
              <a:t> petrology (and seismic tomography) assume mantle partial melting in volatile-free conditions only.</a:t>
            </a:r>
          </a:p>
          <a:p>
            <a:pPr marL="0" marR="0" indent="0" algn="l" defTabSz="914400" rtl="0" eaLnBrk="1" fontAlgn="base" latinLnBrk="0" hangingPunct="1">
              <a:lnSpc>
                <a:spcPct val="100000"/>
              </a:lnSpc>
              <a:spcBef>
                <a:spcPct val="0"/>
              </a:spcBef>
              <a:spcAft>
                <a:spcPct val="0"/>
              </a:spcAft>
              <a:buClrTx/>
              <a:buSzTx/>
              <a:buFontTx/>
              <a:buNone/>
              <a:tabLst/>
            </a:pPr>
            <a:r>
              <a:rPr lang="en-GB" b="1" baseline="0" dirty="0">
                <a:solidFill>
                  <a:schemeClr val="tx1"/>
                </a:solidFill>
                <a:effectLst/>
                <a:latin typeface="Calibri" panose="020F0502020204030204" pitchFamily="34" charset="0"/>
                <a:cs typeface="Calibri" panose="020F0502020204030204" pitchFamily="34" charset="0"/>
              </a:rPr>
              <a:t>On this ground, very high absolute temperatures are required for nearly all within-plate igneous</a:t>
            </a:r>
            <a:r>
              <a:rPr lang="en-GB" b="1" dirty="0">
                <a:solidFill>
                  <a:schemeClr val="tx1"/>
                </a:solidFill>
                <a:effectLst/>
                <a:latin typeface="Calibri" panose="020F0502020204030204" pitchFamily="34" charset="0"/>
                <a:cs typeface="Calibri" panose="020F0502020204030204" pitchFamily="34" charset="0"/>
              </a:rPr>
              <a:t> districts.</a:t>
            </a:r>
            <a:endParaRPr kumimoji="0" lang="en-GB"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10" name="CasellaDiTesto 109"/>
          <p:cNvSpPr txBox="1"/>
          <p:nvPr/>
        </p:nvSpPr>
        <p:spPr>
          <a:xfrm rot="16200000">
            <a:off x="1054164" y="3042402"/>
            <a:ext cx="1485901" cy="369332"/>
          </a:xfrm>
          <a:prstGeom prst="rect">
            <a:avLst/>
          </a:prstGeom>
          <a:noFill/>
        </p:spPr>
        <p:txBody>
          <a:bodyPr wrap="square" rtlCol="0">
            <a:spAutoFit/>
          </a:bodyPr>
          <a:lstStyle/>
          <a:p>
            <a:pPr algn="r"/>
            <a:r>
              <a:rPr lang="en-GB" dirty="0">
                <a:solidFill>
                  <a:schemeClr val="bg1"/>
                </a:solidFill>
                <a:latin typeface="Calibri" pitchFamily="34" charset="0"/>
              </a:rPr>
              <a:t>Depth (km)</a:t>
            </a:r>
          </a:p>
        </p:txBody>
      </p:sp>
      <p:cxnSp>
        <p:nvCxnSpPr>
          <p:cNvPr id="7" name="Connettore 1 6"/>
          <p:cNvCxnSpPr/>
          <p:nvPr/>
        </p:nvCxnSpPr>
        <p:spPr bwMode="auto">
          <a:xfrm>
            <a:off x="4396154" y="2276477"/>
            <a:ext cx="1539826" cy="0"/>
          </a:xfrm>
          <a:prstGeom prst="line">
            <a:avLst/>
          </a:prstGeom>
          <a:noFill/>
          <a:ln w="28575" cap="flat" cmpd="sng" algn="ctr">
            <a:solidFill>
              <a:schemeClr val="tx1"/>
            </a:solidFill>
            <a:prstDash val="solid"/>
            <a:round/>
            <a:headEnd type="arrow" w="med" len="med"/>
            <a:tailEnd type="arrow" w="med" len="med"/>
          </a:ln>
          <a:effectLst/>
        </p:spPr>
      </p:cxnSp>
      <p:cxnSp>
        <p:nvCxnSpPr>
          <p:cNvPr id="111" name="Connettore 1 110"/>
          <p:cNvCxnSpPr/>
          <p:nvPr/>
        </p:nvCxnSpPr>
        <p:spPr bwMode="auto">
          <a:xfrm>
            <a:off x="4870705" y="3333752"/>
            <a:ext cx="1539826" cy="0"/>
          </a:xfrm>
          <a:prstGeom prst="line">
            <a:avLst/>
          </a:prstGeom>
          <a:noFill/>
          <a:ln w="28575" cap="flat" cmpd="sng" algn="ctr">
            <a:solidFill>
              <a:schemeClr val="tx1"/>
            </a:solidFill>
            <a:prstDash val="solid"/>
            <a:round/>
            <a:headEnd type="arrow" w="med" len="med"/>
            <a:tailEnd type="arrow" w="med" len="med"/>
          </a:ln>
          <a:effectLst/>
        </p:spPr>
      </p:cxnSp>
      <p:sp>
        <p:nvSpPr>
          <p:cNvPr id="112" name="CasellaDiTesto 111"/>
          <p:cNvSpPr txBox="1"/>
          <p:nvPr/>
        </p:nvSpPr>
        <p:spPr>
          <a:xfrm>
            <a:off x="4866962" y="2245723"/>
            <a:ext cx="485324" cy="400110"/>
          </a:xfrm>
          <a:prstGeom prst="rect">
            <a:avLst/>
          </a:prstGeom>
          <a:noFill/>
        </p:spPr>
        <p:txBody>
          <a:bodyPr wrap="square" rtlCol="0">
            <a:spAutoFit/>
          </a:bodyPr>
          <a:lstStyle/>
          <a:p>
            <a:pPr algn="ctr"/>
            <a:r>
              <a:rPr lang="en-GB" sz="2000" b="1" dirty="0">
                <a:solidFill>
                  <a:srgbClr val="009900"/>
                </a:solidFill>
                <a:effectLst/>
                <a:latin typeface="Symbol" panose="05050102010706020507" pitchFamily="18" charset="2"/>
              </a:rPr>
              <a:t>D</a:t>
            </a:r>
            <a:r>
              <a:rPr lang="en-GB" sz="2000" b="1" dirty="0">
                <a:solidFill>
                  <a:srgbClr val="009900"/>
                </a:solidFill>
                <a:effectLst/>
                <a:latin typeface="Calibri" pitchFamily="34" charset="0"/>
              </a:rPr>
              <a:t>T</a:t>
            </a:r>
          </a:p>
        </p:txBody>
      </p:sp>
      <p:sp>
        <p:nvSpPr>
          <p:cNvPr id="113" name="CasellaDiTesto 112"/>
          <p:cNvSpPr txBox="1"/>
          <p:nvPr/>
        </p:nvSpPr>
        <p:spPr>
          <a:xfrm>
            <a:off x="5679088" y="3282516"/>
            <a:ext cx="467132" cy="400110"/>
          </a:xfrm>
          <a:prstGeom prst="rect">
            <a:avLst/>
          </a:prstGeom>
          <a:noFill/>
        </p:spPr>
        <p:txBody>
          <a:bodyPr wrap="square" rtlCol="0">
            <a:spAutoFit/>
          </a:bodyPr>
          <a:lstStyle/>
          <a:p>
            <a:pPr algn="ctr"/>
            <a:r>
              <a:rPr lang="en-GB" sz="2000" b="1" dirty="0">
                <a:solidFill>
                  <a:srgbClr val="7030A0"/>
                </a:solidFill>
                <a:effectLst/>
                <a:latin typeface="Symbol" panose="05050102010706020507" pitchFamily="18" charset="2"/>
              </a:rPr>
              <a:t>D</a:t>
            </a:r>
            <a:r>
              <a:rPr lang="en-GB" sz="2000" b="1" dirty="0">
                <a:solidFill>
                  <a:srgbClr val="7030A0"/>
                </a:solidFill>
                <a:effectLst/>
                <a:latin typeface="Calibri" pitchFamily="34" charset="0"/>
              </a:rPr>
              <a:t>T</a:t>
            </a:r>
          </a:p>
        </p:txBody>
      </p:sp>
      <p:sp>
        <p:nvSpPr>
          <p:cNvPr id="114" name="Rettangolo 113"/>
          <p:cNvSpPr/>
          <p:nvPr/>
        </p:nvSpPr>
        <p:spPr bwMode="auto">
          <a:xfrm>
            <a:off x="1676478" y="4657673"/>
            <a:ext cx="4182716" cy="3513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ts val="600"/>
              </a:spcAft>
              <a:buClrTx/>
              <a:buSzTx/>
              <a:buFontTx/>
              <a:buNone/>
              <a:tabLst/>
            </a:pPr>
            <a:r>
              <a:rPr kumimoji="0" lang="en-GB" sz="2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a:t>
            </a:r>
            <a:r>
              <a:rPr kumimoji="0" lang="en-GB" sz="2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sym typeface="Wingdings" panose="05000000000000000000" pitchFamily="2" charset="2"/>
              </a:rPr>
              <a:t> Mantle plumes from “hot-spots”)</a:t>
            </a:r>
            <a:endParaRPr kumimoji="0" lang="en-GB" sz="2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53" name="CasellaDiTesto 52"/>
          <p:cNvSpPr txBox="1"/>
          <p:nvPr/>
        </p:nvSpPr>
        <p:spPr>
          <a:xfrm rot="3998759">
            <a:off x="5632502" y="2330285"/>
            <a:ext cx="1569719" cy="584775"/>
          </a:xfrm>
          <a:prstGeom prst="rect">
            <a:avLst/>
          </a:prstGeom>
          <a:noFill/>
        </p:spPr>
        <p:txBody>
          <a:bodyPr wrap="square" rtlCol="0">
            <a:spAutoFit/>
          </a:bodyPr>
          <a:lstStyle/>
          <a:p>
            <a:pPr algn="ctr"/>
            <a:r>
              <a:rPr lang="en-GB" sz="1600" b="1" dirty="0">
                <a:solidFill>
                  <a:srgbClr val="F5813B"/>
                </a:solidFill>
                <a:effectLst/>
                <a:latin typeface="Calibri" pitchFamily="34" charset="0"/>
              </a:rPr>
              <a:t>Volatile-free mantle solidus</a:t>
            </a:r>
          </a:p>
        </p:txBody>
      </p:sp>
      <p:sp>
        <p:nvSpPr>
          <p:cNvPr id="54" name="Rettangolo arrotondato 53"/>
          <p:cNvSpPr/>
          <p:nvPr/>
        </p:nvSpPr>
        <p:spPr bwMode="auto">
          <a:xfrm>
            <a:off x="1128714" y="6110288"/>
            <a:ext cx="1528763" cy="18573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55" name="Connettore 1 54"/>
          <p:cNvCxnSpPr/>
          <p:nvPr/>
        </p:nvCxnSpPr>
        <p:spPr bwMode="auto">
          <a:xfrm>
            <a:off x="4548972" y="1742019"/>
            <a:ext cx="1152000" cy="0"/>
          </a:xfrm>
          <a:prstGeom prst="line">
            <a:avLst/>
          </a:prstGeom>
          <a:noFill/>
          <a:ln w="28575" cap="flat" cmpd="sng" algn="ctr">
            <a:solidFill>
              <a:schemeClr val="tx1"/>
            </a:solidFill>
            <a:prstDash val="solid"/>
            <a:round/>
            <a:headEnd type="arrow" w="med" len="med"/>
            <a:tailEnd type="arrow" w="med" len="med"/>
          </a:ln>
          <a:effectLst/>
        </p:spPr>
      </p:cxnSp>
      <p:sp>
        <p:nvSpPr>
          <p:cNvPr id="56" name="CasellaDiTesto 55"/>
          <p:cNvSpPr txBox="1"/>
          <p:nvPr/>
        </p:nvSpPr>
        <p:spPr>
          <a:xfrm>
            <a:off x="5077954" y="1682313"/>
            <a:ext cx="467132" cy="400110"/>
          </a:xfrm>
          <a:prstGeom prst="rect">
            <a:avLst/>
          </a:prstGeom>
          <a:noFill/>
        </p:spPr>
        <p:txBody>
          <a:bodyPr wrap="square" rtlCol="0">
            <a:spAutoFit/>
          </a:bodyPr>
          <a:lstStyle/>
          <a:p>
            <a:pPr algn="ctr"/>
            <a:r>
              <a:rPr lang="en-GB" sz="2000" b="1" dirty="0">
                <a:solidFill>
                  <a:srgbClr val="7030A0"/>
                </a:solidFill>
                <a:effectLst/>
                <a:latin typeface="Symbol" panose="05050102010706020507" pitchFamily="18" charset="2"/>
              </a:rPr>
              <a:t>D</a:t>
            </a:r>
            <a:r>
              <a:rPr lang="en-GB" sz="2000" b="1" dirty="0">
                <a:solidFill>
                  <a:srgbClr val="7030A0"/>
                </a:solidFill>
                <a:effectLst/>
                <a:latin typeface="Calibri" pitchFamily="34" charset="0"/>
              </a:rPr>
              <a:t>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4000"/>
                                        <p:tgtEl>
                                          <p:spTgt spid="4"/>
                                        </p:tgtEl>
                                      </p:cBhvr>
                                    </p:animEffect>
                                  </p:childTnLst>
                                </p:cTn>
                              </p:par>
                            </p:childTnLst>
                          </p:cTn>
                        </p:par>
                        <p:par>
                          <p:cTn id="17" fill="hold">
                            <p:stCondLst>
                              <p:cond delay="4000"/>
                            </p:stCondLst>
                            <p:childTnLst>
                              <p:par>
                                <p:cTn id="18" presetID="22" presetClass="entr" presetSubtype="8" fill="hold"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1000"/>
                                        <p:tgtEl>
                                          <p:spTgt spid="66"/>
                                        </p:tgtEl>
                                      </p:cBhvr>
                                    </p:animEffect>
                                  </p:childTnLst>
                                </p:cTn>
                              </p:par>
                            </p:childTnLst>
                          </p:cTn>
                        </p:par>
                        <p:par>
                          <p:cTn id="21" fill="hold">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10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bg/>
                                          </p:spTgt>
                                        </p:tgtEl>
                                        <p:attrNameLst>
                                          <p:attrName>style.visibility</p:attrName>
                                        </p:attrNameLst>
                                      </p:cBhvr>
                                      <p:to>
                                        <p:strVal val="visible"/>
                                      </p:to>
                                    </p:set>
                                    <p:animEffect transition="in" filter="fade">
                                      <p:cBhvr>
                                        <p:cTn id="29" dur="500"/>
                                        <p:tgtEl>
                                          <p:spTgt spid="5">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4">
                                            <p:txEl>
                                              <p:pRg st="0" end="0"/>
                                            </p:txEl>
                                          </p:spTgt>
                                        </p:tgtEl>
                                        <p:attrNameLst>
                                          <p:attrName>style.visibility</p:attrName>
                                        </p:attrNameLst>
                                      </p:cBhvr>
                                      <p:to>
                                        <p:strVal val="visible"/>
                                      </p:to>
                                    </p:set>
                                    <p:animEffect transition="in" filter="wipe(left)">
                                      <p:cBhvr>
                                        <p:cTn id="42" dur="1000"/>
                                        <p:tgtEl>
                                          <p:spTgt spid="11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12"/>
                                        </p:tgtEl>
                                        <p:attrNameLst>
                                          <p:attrName>style.visibility</p:attrName>
                                        </p:attrNameLst>
                                      </p:cBhvr>
                                      <p:to>
                                        <p:strVal val="visible"/>
                                      </p:to>
                                    </p:set>
                                    <p:animEffect transition="in" filter="fade">
                                      <p:cBhvr>
                                        <p:cTn id="51" dur="500"/>
                                        <p:tgtEl>
                                          <p:spTgt spid="112"/>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111"/>
                                        </p:tgtEl>
                                        <p:attrNameLst>
                                          <p:attrName>style.visibility</p:attrName>
                                        </p:attrNameLst>
                                      </p:cBhvr>
                                      <p:to>
                                        <p:strVal val="visible"/>
                                      </p:to>
                                    </p:set>
                                    <p:animEffect transition="in" filter="wipe(left)">
                                      <p:cBhvr>
                                        <p:cTn id="55" dur="500"/>
                                        <p:tgtEl>
                                          <p:spTgt spid="111"/>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113"/>
                                        </p:tgtEl>
                                        <p:attrNameLst>
                                          <p:attrName>style.visibility</p:attrName>
                                        </p:attrNameLst>
                                      </p:cBhvr>
                                      <p:to>
                                        <p:strVal val="visible"/>
                                      </p:to>
                                    </p:set>
                                    <p:animEffect transition="in" filter="fade">
                                      <p:cBhvr>
                                        <p:cTn id="59" dur="500"/>
                                        <p:tgtEl>
                                          <p:spTgt spid="113"/>
                                        </p:tgtEl>
                                      </p:cBhvr>
                                    </p:animEffect>
                                  </p:childTnLst>
                                </p:cTn>
                              </p:par>
                            </p:childTnLst>
                          </p:cTn>
                        </p:par>
                        <p:par>
                          <p:cTn id="60" fill="hold">
                            <p:stCondLst>
                              <p:cond delay="2000"/>
                            </p:stCondLst>
                            <p:childTnLst>
                              <p:par>
                                <p:cTn id="61" presetID="22" presetClass="entr" presetSubtype="8"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left)">
                                      <p:cBhvr>
                                        <p:cTn id="63" dur="500"/>
                                        <p:tgtEl>
                                          <p:spTgt spid="55"/>
                                        </p:tgtEl>
                                      </p:cBhvr>
                                    </p:animEffect>
                                  </p:childTnLst>
                                </p:cTn>
                              </p:par>
                            </p:childTnLst>
                          </p:cTn>
                        </p:par>
                        <p:par>
                          <p:cTn id="64" fill="hold">
                            <p:stCondLst>
                              <p:cond delay="2500"/>
                            </p:stCondLst>
                            <p:childTnLst>
                              <p:par>
                                <p:cTn id="65" presetID="10" presetClass="entr" presetSubtype="0" fill="hold" grpId="0"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5" grpId="0" uiExpand="1" build="p" animBg="1"/>
      <p:bldP spid="112" grpId="0"/>
      <p:bldP spid="113" grpId="0"/>
      <p:bldP spid="114" grpId="0" build="p"/>
      <p:bldP spid="54" grpId="0" animBg="1"/>
      <p:bldP spid="56" grpId="0"/>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2" name="Gruppo 61"/>
          <p:cNvGrpSpPr/>
          <p:nvPr/>
        </p:nvGrpSpPr>
        <p:grpSpPr>
          <a:xfrm>
            <a:off x="1612449" y="822310"/>
            <a:ext cx="5947608" cy="5860133"/>
            <a:chOff x="1612449" y="822310"/>
            <a:chExt cx="5947608" cy="5860133"/>
          </a:xfrm>
        </p:grpSpPr>
        <p:grpSp>
          <p:nvGrpSpPr>
            <p:cNvPr id="2" name="Gruppo 195"/>
            <p:cNvGrpSpPr/>
            <p:nvPr/>
          </p:nvGrpSpPr>
          <p:grpSpPr>
            <a:xfrm>
              <a:off x="1612449" y="822310"/>
              <a:ext cx="5743391" cy="5397585"/>
              <a:chOff x="1612449" y="822310"/>
              <a:chExt cx="5743391" cy="539758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38"/>
              <p:cNvGrpSpPr/>
              <p:nvPr/>
            </p:nvGrpSpPr>
            <p:grpSpPr>
              <a:xfrm>
                <a:off x="3088005" y="826135"/>
                <a:ext cx="3914775" cy="234935"/>
                <a:chOff x="3088005" y="866775"/>
                <a:chExt cx="3914775" cy="234935"/>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a:solidFill>
                      <a:schemeClr val="bg1"/>
                    </a:solidFill>
                    <a:latin typeface="Calibri" pitchFamily="34" charset="0"/>
                  </a:rPr>
                  <a:t>50</a:t>
                </a: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a:solidFill>
                      <a:schemeClr val="bg1"/>
                    </a:solidFill>
                    <a:latin typeface="Calibri" pitchFamily="34" charset="0"/>
                  </a:rPr>
                  <a:t>100</a:t>
                </a: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a:solidFill>
                      <a:schemeClr val="bg1"/>
                    </a:solidFill>
                    <a:latin typeface="Calibri" pitchFamily="34" charset="0"/>
                  </a:rPr>
                  <a:t>150</a:t>
                </a: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a:solidFill>
                      <a:schemeClr val="bg1"/>
                    </a:solidFill>
                    <a:latin typeface="Calibri" pitchFamily="34" charset="0"/>
                  </a:rPr>
                  <a:t>200</a:t>
                </a: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a:solidFill>
                      <a:schemeClr val="bg1"/>
                    </a:solidFill>
                    <a:latin typeface="Calibri" pitchFamily="34" charset="0"/>
                  </a:rPr>
                  <a:t>250</a:t>
                </a:r>
              </a:p>
            </p:txBody>
          </p:sp>
          <p:sp>
            <p:nvSpPr>
              <p:cNvPr id="182" name="CasellaDiTesto 181"/>
              <p:cNvSpPr txBox="1"/>
              <p:nvPr/>
            </p:nvSpPr>
            <p:spPr>
              <a:xfrm rot="16200000">
                <a:off x="1054164" y="3347202"/>
                <a:ext cx="1485901" cy="369332"/>
              </a:xfrm>
              <a:prstGeom prst="rect">
                <a:avLst/>
              </a:prstGeom>
              <a:noFill/>
            </p:spPr>
            <p:txBody>
              <a:bodyPr wrap="square" rtlCol="0">
                <a:spAutoFit/>
              </a:bodyPr>
              <a:lstStyle/>
              <a:p>
                <a:pPr algn="r"/>
                <a:r>
                  <a:rPr lang="en-GB">
                    <a:solidFill>
                      <a:schemeClr val="bg1"/>
                    </a:solidFill>
                    <a:latin typeface="Calibri" pitchFamily="34" charset="0"/>
                  </a:rPr>
                  <a:t>Depth (km)</a:t>
                </a: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grpSp>
          <p:nvGrpSpPr>
            <p:cNvPr id="4" name="Gruppo 39"/>
            <p:cNvGrpSpPr/>
            <p:nvPr/>
          </p:nvGrpSpPr>
          <p:grpSpPr>
            <a:xfrm>
              <a:off x="2170177" y="5965280"/>
              <a:ext cx="5389880" cy="717163"/>
              <a:chOff x="2170177" y="836295"/>
              <a:chExt cx="5389880" cy="717163"/>
            </a:xfrm>
          </p:grpSpPr>
          <p:sp>
            <p:nvSpPr>
              <p:cNvPr id="203" name="Rettangolo 202"/>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04" name="Connettore 1 203"/>
              <p:cNvCxnSpPr/>
              <p:nvPr/>
            </p:nvCxnSpPr>
            <p:spPr bwMode="auto">
              <a:xfrm>
                <a:off x="3088005"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5" name="Connettore 1 204"/>
              <p:cNvCxnSpPr/>
              <p:nvPr/>
            </p:nvCxnSpPr>
            <p:spPr bwMode="auto">
              <a:xfrm>
                <a:off x="379857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6" name="Connettore 1 205"/>
              <p:cNvCxnSpPr/>
              <p:nvPr/>
            </p:nvCxnSpPr>
            <p:spPr bwMode="auto">
              <a:xfrm>
                <a:off x="450723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7" name="Connettore 1 206"/>
              <p:cNvCxnSpPr/>
              <p:nvPr/>
            </p:nvCxnSpPr>
            <p:spPr bwMode="auto">
              <a:xfrm>
                <a:off x="521970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8" name="Connettore 1 207"/>
              <p:cNvCxnSpPr/>
              <p:nvPr/>
            </p:nvCxnSpPr>
            <p:spPr bwMode="auto">
              <a:xfrm>
                <a:off x="593598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9" name="Connettore 1 208"/>
              <p:cNvCxnSpPr/>
              <p:nvPr/>
            </p:nvCxnSpPr>
            <p:spPr bwMode="auto">
              <a:xfrm>
                <a:off x="6642735" y="83629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210" name="CasellaDiTesto 209"/>
              <p:cNvSpPr txBox="1"/>
              <p:nvPr/>
            </p:nvSpPr>
            <p:spPr>
              <a:xfrm>
                <a:off x="21701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-6</a:t>
                </a:r>
              </a:p>
            </p:txBody>
          </p:sp>
          <p:sp>
            <p:nvSpPr>
              <p:cNvPr id="211" name="CasellaDiTesto 210"/>
              <p:cNvSpPr txBox="1"/>
              <p:nvPr/>
            </p:nvSpPr>
            <p:spPr>
              <a:xfrm>
                <a:off x="28762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-5</a:t>
                </a:r>
              </a:p>
            </p:txBody>
          </p:sp>
          <p:sp>
            <p:nvSpPr>
              <p:cNvPr id="212" name="CasellaDiTesto 211"/>
              <p:cNvSpPr txBox="1"/>
              <p:nvPr/>
            </p:nvSpPr>
            <p:spPr>
              <a:xfrm>
                <a:off x="359765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-4</a:t>
                </a:r>
              </a:p>
            </p:txBody>
          </p:sp>
          <p:sp>
            <p:nvSpPr>
              <p:cNvPr id="213" name="CasellaDiTesto 212"/>
              <p:cNvSpPr txBox="1"/>
              <p:nvPr/>
            </p:nvSpPr>
            <p:spPr>
              <a:xfrm>
                <a:off x="43037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-3</a:t>
                </a:r>
              </a:p>
            </p:txBody>
          </p:sp>
          <p:sp>
            <p:nvSpPr>
              <p:cNvPr id="214" name="CasellaDiTesto 213"/>
              <p:cNvSpPr txBox="1"/>
              <p:nvPr/>
            </p:nvSpPr>
            <p:spPr>
              <a:xfrm>
                <a:off x="50098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-2</a:t>
                </a:r>
              </a:p>
            </p:txBody>
          </p:sp>
          <p:sp>
            <p:nvSpPr>
              <p:cNvPr id="215" name="CasellaDiTesto 214"/>
              <p:cNvSpPr txBox="1"/>
              <p:nvPr/>
            </p:nvSpPr>
            <p:spPr>
              <a:xfrm>
                <a:off x="574141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-1</a:t>
                </a:r>
              </a:p>
            </p:txBody>
          </p:sp>
          <p:sp>
            <p:nvSpPr>
              <p:cNvPr id="216" name="CasellaDiTesto 215"/>
              <p:cNvSpPr txBox="1"/>
              <p:nvPr/>
            </p:nvSpPr>
            <p:spPr>
              <a:xfrm>
                <a:off x="64373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0</a:t>
                </a:r>
              </a:p>
            </p:txBody>
          </p:sp>
          <p:sp>
            <p:nvSpPr>
              <p:cNvPr id="217" name="CasellaDiTesto 216"/>
              <p:cNvSpPr txBox="1"/>
              <p:nvPr/>
            </p:nvSpPr>
            <p:spPr>
              <a:xfrm>
                <a:off x="71434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+1</a:t>
                </a:r>
              </a:p>
            </p:txBody>
          </p:sp>
          <p:sp>
            <p:nvSpPr>
              <p:cNvPr id="218" name="CasellaDiTesto 217"/>
              <p:cNvSpPr txBox="1"/>
              <p:nvPr/>
            </p:nvSpPr>
            <p:spPr>
              <a:xfrm>
                <a:off x="3614928" y="1153348"/>
                <a:ext cx="2145791" cy="400110"/>
              </a:xfrm>
              <a:prstGeom prst="rect">
                <a:avLst/>
              </a:prstGeom>
              <a:noFill/>
            </p:spPr>
            <p:txBody>
              <a:bodyPr wrap="square" rtlCol="0">
                <a:spAutoFit/>
              </a:bodyPr>
              <a:lstStyle/>
              <a:p>
                <a:pPr algn="ctr"/>
                <a:r>
                  <a:rPr lang="en-GB" sz="2000" dirty="0" err="1">
                    <a:solidFill>
                      <a:schemeClr val="bg1"/>
                    </a:solidFill>
                    <a:latin typeface="Symbol" pitchFamily="18" charset="2"/>
                  </a:rPr>
                  <a:t>D</a:t>
                </a:r>
                <a:r>
                  <a:rPr lang="en-GB" sz="2000" dirty="0" err="1">
                    <a:solidFill>
                      <a:schemeClr val="bg1"/>
                    </a:solidFill>
                    <a:latin typeface="Calibri" pitchFamily="34" charset="0"/>
                  </a:rPr>
                  <a:t>log</a:t>
                </a:r>
                <a:r>
                  <a:rPr lang="en-GB" sz="2000" dirty="0">
                    <a:solidFill>
                      <a:schemeClr val="bg1"/>
                    </a:solidFill>
                    <a:latin typeface="Calibri" pitchFamily="34" charset="0"/>
                  </a:rPr>
                  <a:t>(F</a:t>
                </a:r>
                <a:r>
                  <a:rPr lang="en-GB" sz="2000" baseline="-25000" dirty="0">
                    <a:solidFill>
                      <a:schemeClr val="bg1"/>
                    </a:solidFill>
                    <a:latin typeface="Calibri" pitchFamily="34" charset="0"/>
                  </a:rPr>
                  <a:t>O2</a:t>
                </a:r>
                <a:r>
                  <a:rPr lang="en-GB" sz="2000" dirty="0">
                    <a:solidFill>
                      <a:schemeClr val="bg1"/>
                    </a:solidFill>
                    <a:latin typeface="Calibri" pitchFamily="34" charset="0"/>
                  </a:rPr>
                  <a:t>) (FMQ)</a:t>
                </a:r>
              </a:p>
            </p:txBody>
          </p:sp>
        </p:grpSp>
      </p:grpSp>
      <p:grpSp>
        <p:nvGrpSpPr>
          <p:cNvPr id="117" name="Gruppo 116"/>
          <p:cNvGrpSpPr/>
          <p:nvPr/>
        </p:nvGrpSpPr>
        <p:grpSpPr>
          <a:xfrm>
            <a:off x="2365248" y="3204785"/>
            <a:ext cx="2995422" cy="1489637"/>
            <a:chOff x="2365248" y="3204785"/>
            <a:chExt cx="2968752" cy="1489637"/>
          </a:xfrm>
        </p:grpSpPr>
        <p:sp>
          <p:nvSpPr>
            <p:cNvPr id="77" name="CasellaDiTesto 76"/>
            <p:cNvSpPr txBox="1"/>
            <p:nvPr/>
          </p:nvSpPr>
          <p:spPr>
            <a:xfrm>
              <a:off x="2945891" y="4294312"/>
              <a:ext cx="1181101" cy="400110"/>
            </a:xfrm>
            <a:prstGeom prst="rect">
              <a:avLst/>
            </a:prstGeom>
            <a:noFill/>
          </p:spPr>
          <p:txBody>
            <a:bodyPr wrap="square" rtlCol="0">
              <a:spAutoFit/>
            </a:bodyPr>
            <a:lstStyle/>
            <a:p>
              <a:pPr algn="ctr"/>
              <a:r>
                <a:rPr lang="en-GB" sz="2000">
                  <a:solidFill>
                    <a:schemeClr val="tx1"/>
                  </a:solidFill>
                  <a:effectLst/>
                  <a:latin typeface="Calibri" pitchFamily="34" charset="0"/>
                </a:rPr>
                <a:t>Diamond</a:t>
              </a:r>
            </a:p>
          </p:txBody>
        </p:sp>
        <p:sp>
          <p:nvSpPr>
            <p:cNvPr id="78" name="CasellaDiTesto 77"/>
            <p:cNvSpPr txBox="1"/>
            <p:nvPr/>
          </p:nvSpPr>
          <p:spPr>
            <a:xfrm>
              <a:off x="2929129" y="3204785"/>
              <a:ext cx="1295400" cy="400110"/>
            </a:xfrm>
            <a:prstGeom prst="rect">
              <a:avLst/>
            </a:prstGeom>
            <a:noFill/>
          </p:spPr>
          <p:txBody>
            <a:bodyPr wrap="square" rtlCol="0">
              <a:spAutoFit/>
            </a:bodyPr>
            <a:lstStyle/>
            <a:p>
              <a:pPr algn="ctr"/>
              <a:r>
                <a:rPr lang="en-GB" sz="2000">
                  <a:solidFill>
                    <a:schemeClr val="tx1"/>
                  </a:solidFill>
                  <a:effectLst/>
                  <a:latin typeface="Calibri" pitchFamily="34" charset="0"/>
                </a:rPr>
                <a:t>Graphite</a:t>
              </a:r>
            </a:p>
          </p:txBody>
        </p:sp>
        <p:sp>
          <p:nvSpPr>
            <p:cNvPr id="116" name="Rettangolo 115"/>
            <p:cNvSpPr/>
            <p:nvPr/>
          </p:nvSpPr>
          <p:spPr bwMode="auto">
            <a:xfrm>
              <a:off x="2365248" y="3749040"/>
              <a:ext cx="2968752" cy="374903"/>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nvGrpSpPr>
          <p:cNvPr id="109" name="Gruppo 108"/>
          <p:cNvGrpSpPr/>
          <p:nvPr/>
        </p:nvGrpSpPr>
        <p:grpSpPr>
          <a:xfrm>
            <a:off x="4775200" y="1746870"/>
            <a:ext cx="2042160" cy="4328160"/>
            <a:chOff x="4775200" y="1746870"/>
            <a:chExt cx="2042160" cy="4328160"/>
          </a:xfrm>
        </p:grpSpPr>
        <p:cxnSp>
          <p:nvCxnSpPr>
            <p:cNvPr id="68" name="Connettore 1 67"/>
            <p:cNvCxnSpPr/>
            <p:nvPr/>
          </p:nvCxnSpPr>
          <p:spPr bwMode="auto">
            <a:xfrm flipV="1">
              <a:off x="477520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1" name="CasellaDiTesto 70"/>
            <p:cNvSpPr txBox="1"/>
            <p:nvPr/>
          </p:nvSpPr>
          <p:spPr>
            <a:xfrm rot="17731838">
              <a:off x="5904884" y="3330939"/>
              <a:ext cx="404278" cy="307777"/>
            </a:xfrm>
            <a:prstGeom prst="rect">
              <a:avLst/>
            </a:prstGeom>
            <a:noFill/>
          </p:spPr>
          <p:txBody>
            <a:bodyPr wrap="none" rtlCol="0">
              <a:spAutoFit/>
            </a:bodyPr>
            <a:lstStyle/>
            <a:p>
              <a:r>
                <a:rPr lang="en-GB" sz="1400">
                  <a:solidFill>
                    <a:schemeClr val="tx1"/>
                  </a:solidFill>
                  <a:effectLst/>
                  <a:latin typeface="Calibri" pitchFamily="34" charset="0"/>
                </a:rPr>
                <a:t>6%</a:t>
              </a:r>
            </a:p>
          </p:txBody>
        </p:sp>
      </p:grpSp>
      <p:grpSp>
        <p:nvGrpSpPr>
          <p:cNvPr id="110" name="Gruppo 109"/>
          <p:cNvGrpSpPr/>
          <p:nvPr/>
        </p:nvGrpSpPr>
        <p:grpSpPr>
          <a:xfrm>
            <a:off x="4551680" y="1746870"/>
            <a:ext cx="2042160" cy="4328160"/>
            <a:chOff x="4551680" y="1746870"/>
            <a:chExt cx="2042160" cy="4328160"/>
          </a:xfrm>
        </p:grpSpPr>
        <p:cxnSp>
          <p:nvCxnSpPr>
            <p:cNvPr id="67" name="Connettore 1 66"/>
            <p:cNvCxnSpPr/>
            <p:nvPr/>
          </p:nvCxnSpPr>
          <p:spPr bwMode="auto">
            <a:xfrm flipV="1">
              <a:off x="455168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2" name="CasellaDiTesto 71"/>
            <p:cNvSpPr txBox="1"/>
            <p:nvPr/>
          </p:nvSpPr>
          <p:spPr>
            <a:xfrm rot="17731838">
              <a:off x="5834398" y="3024233"/>
              <a:ext cx="404278" cy="307777"/>
            </a:xfrm>
            <a:prstGeom prst="rect">
              <a:avLst/>
            </a:prstGeom>
            <a:noFill/>
          </p:spPr>
          <p:txBody>
            <a:bodyPr wrap="none" rtlCol="0">
              <a:spAutoFit/>
            </a:bodyPr>
            <a:lstStyle/>
            <a:p>
              <a:r>
                <a:rPr lang="en-GB" sz="1400">
                  <a:solidFill>
                    <a:schemeClr val="tx1"/>
                  </a:solidFill>
                  <a:effectLst/>
                  <a:latin typeface="Calibri" pitchFamily="34" charset="0"/>
                </a:rPr>
                <a:t>5%</a:t>
              </a:r>
            </a:p>
          </p:txBody>
        </p:sp>
      </p:grpSp>
      <p:grpSp>
        <p:nvGrpSpPr>
          <p:cNvPr id="111" name="Gruppo 110"/>
          <p:cNvGrpSpPr/>
          <p:nvPr/>
        </p:nvGrpSpPr>
        <p:grpSpPr>
          <a:xfrm>
            <a:off x="4287520" y="1746870"/>
            <a:ext cx="2042160" cy="4328160"/>
            <a:chOff x="4287520" y="1746870"/>
            <a:chExt cx="2042160" cy="4328160"/>
          </a:xfrm>
        </p:grpSpPr>
        <p:cxnSp>
          <p:nvCxnSpPr>
            <p:cNvPr id="66" name="Connettore 1 65"/>
            <p:cNvCxnSpPr/>
            <p:nvPr/>
          </p:nvCxnSpPr>
          <p:spPr bwMode="auto">
            <a:xfrm flipV="1">
              <a:off x="42875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3" name="CasellaDiTesto 72"/>
            <p:cNvSpPr txBox="1"/>
            <p:nvPr/>
          </p:nvSpPr>
          <p:spPr>
            <a:xfrm rot="17731838">
              <a:off x="5710573" y="2715623"/>
              <a:ext cx="404278" cy="307777"/>
            </a:xfrm>
            <a:prstGeom prst="rect">
              <a:avLst/>
            </a:prstGeom>
            <a:noFill/>
          </p:spPr>
          <p:txBody>
            <a:bodyPr wrap="none" rtlCol="0">
              <a:spAutoFit/>
            </a:bodyPr>
            <a:lstStyle/>
            <a:p>
              <a:r>
                <a:rPr lang="en-GB" sz="1400">
                  <a:solidFill>
                    <a:schemeClr val="tx1"/>
                  </a:solidFill>
                  <a:effectLst/>
                  <a:latin typeface="Calibri" pitchFamily="34" charset="0"/>
                </a:rPr>
                <a:t>4%</a:t>
              </a:r>
            </a:p>
          </p:txBody>
        </p:sp>
      </p:grpSp>
      <p:grpSp>
        <p:nvGrpSpPr>
          <p:cNvPr id="112" name="Gruppo 111"/>
          <p:cNvGrpSpPr/>
          <p:nvPr/>
        </p:nvGrpSpPr>
        <p:grpSpPr>
          <a:xfrm>
            <a:off x="3931920" y="1746870"/>
            <a:ext cx="2042160" cy="4328160"/>
            <a:chOff x="3931920" y="1746870"/>
            <a:chExt cx="2042160" cy="4328160"/>
          </a:xfrm>
        </p:grpSpPr>
        <p:cxnSp>
          <p:nvCxnSpPr>
            <p:cNvPr id="65" name="Connettore 1 64"/>
            <p:cNvCxnSpPr/>
            <p:nvPr/>
          </p:nvCxnSpPr>
          <p:spPr bwMode="auto">
            <a:xfrm flipV="1">
              <a:off x="3931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4" name="CasellaDiTesto 73"/>
            <p:cNvSpPr txBox="1"/>
            <p:nvPr/>
          </p:nvSpPr>
          <p:spPr>
            <a:xfrm rot="17731838">
              <a:off x="5590558" y="2304143"/>
              <a:ext cx="404278" cy="307777"/>
            </a:xfrm>
            <a:prstGeom prst="rect">
              <a:avLst/>
            </a:prstGeom>
            <a:noFill/>
          </p:spPr>
          <p:txBody>
            <a:bodyPr wrap="none" rtlCol="0">
              <a:spAutoFit/>
            </a:bodyPr>
            <a:lstStyle/>
            <a:p>
              <a:r>
                <a:rPr lang="en-GB" sz="1400">
                  <a:solidFill>
                    <a:schemeClr val="tx1"/>
                  </a:solidFill>
                  <a:effectLst/>
                  <a:latin typeface="Calibri" pitchFamily="34" charset="0"/>
                </a:rPr>
                <a:t>3%</a:t>
              </a:r>
            </a:p>
          </p:txBody>
        </p:sp>
      </p:grpSp>
      <p:grpSp>
        <p:nvGrpSpPr>
          <p:cNvPr id="113" name="Gruppo 112"/>
          <p:cNvGrpSpPr/>
          <p:nvPr/>
        </p:nvGrpSpPr>
        <p:grpSpPr>
          <a:xfrm>
            <a:off x="3423920" y="1718683"/>
            <a:ext cx="2225485" cy="4356347"/>
            <a:chOff x="3423920" y="1718683"/>
            <a:chExt cx="2225485" cy="4356347"/>
          </a:xfrm>
        </p:grpSpPr>
        <p:cxnSp>
          <p:nvCxnSpPr>
            <p:cNvPr id="64" name="Connettore 1 63"/>
            <p:cNvCxnSpPr/>
            <p:nvPr/>
          </p:nvCxnSpPr>
          <p:spPr bwMode="auto">
            <a:xfrm flipV="1">
              <a:off x="3423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5" name="CasellaDiTesto 74"/>
            <p:cNvSpPr txBox="1"/>
            <p:nvPr/>
          </p:nvSpPr>
          <p:spPr>
            <a:xfrm rot="17731838">
              <a:off x="5293378" y="1766933"/>
              <a:ext cx="404278" cy="307777"/>
            </a:xfrm>
            <a:prstGeom prst="rect">
              <a:avLst/>
            </a:prstGeom>
            <a:noFill/>
          </p:spPr>
          <p:txBody>
            <a:bodyPr wrap="none" rtlCol="0">
              <a:spAutoFit/>
            </a:bodyPr>
            <a:lstStyle/>
            <a:p>
              <a:r>
                <a:rPr lang="en-GB" sz="1400">
                  <a:solidFill>
                    <a:schemeClr val="tx1"/>
                  </a:solidFill>
                  <a:effectLst/>
                  <a:latin typeface="Calibri" pitchFamily="34" charset="0"/>
                </a:rPr>
                <a:t>2%</a:t>
              </a:r>
            </a:p>
          </p:txBody>
        </p:sp>
      </p:grpSp>
      <p:sp>
        <p:nvSpPr>
          <p:cNvPr id="76" name="CasellaDiTesto 75"/>
          <p:cNvSpPr txBox="1"/>
          <p:nvPr/>
        </p:nvSpPr>
        <p:spPr>
          <a:xfrm>
            <a:off x="5705752" y="5194316"/>
            <a:ext cx="1768158" cy="830997"/>
          </a:xfrm>
          <a:prstGeom prst="rect">
            <a:avLst/>
          </a:prstGeom>
          <a:noFill/>
        </p:spPr>
        <p:txBody>
          <a:bodyPr wrap="square" rtlCol="0">
            <a:spAutoFit/>
          </a:bodyPr>
          <a:lstStyle/>
          <a:p>
            <a:pPr algn="ctr"/>
            <a:r>
              <a:rPr lang="en-GB" sz="2400">
                <a:solidFill>
                  <a:schemeClr val="tx1"/>
                </a:solidFill>
                <a:effectLst/>
                <a:latin typeface="Calibri" pitchFamily="34" charset="0"/>
              </a:rPr>
              <a:t>Carbonate melt</a:t>
            </a:r>
          </a:p>
        </p:txBody>
      </p:sp>
      <p:sp>
        <p:nvSpPr>
          <p:cNvPr id="82" name="Rettangolo 81"/>
          <p:cNvSpPr/>
          <p:nvPr/>
        </p:nvSpPr>
        <p:spPr bwMode="auto">
          <a:xfrm>
            <a:off x="2357120" y="822310"/>
            <a:ext cx="4998720" cy="52730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6" name="CasellaDiTesto 105"/>
          <p:cNvSpPr txBox="1"/>
          <p:nvPr/>
        </p:nvSpPr>
        <p:spPr>
          <a:xfrm>
            <a:off x="0" y="169391"/>
            <a:ext cx="2108200" cy="1569660"/>
          </a:xfrm>
          <a:prstGeom prst="rect">
            <a:avLst/>
          </a:prstGeom>
          <a:noFill/>
        </p:spPr>
        <p:txBody>
          <a:bodyPr wrap="square" rtlCol="0">
            <a:spAutoFit/>
          </a:bodyPr>
          <a:lstStyle/>
          <a:p>
            <a:pPr algn="ctr"/>
            <a:r>
              <a:rPr lang="en-GB" sz="2400" dirty="0">
                <a:solidFill>
                  <a:schemeClr val="bg1"/>
                </a:solidFill>
                <a:latin typeface="Calibri" pitchFamily="34" charset="0"/>
              </a:rPr>
              <a:t>How does the oxygen fugacity change with depth?</a:t>
            </a:r>
            <a:endParaRPr lang="en-GB" sz="2400" i="1" dirty="0">
              <a:solidFill>
                <a:schemeClr val="bg1"/>
              </a:solidFill>
              <a:latin typeface="Calibri" pitchFamily="34" charset="0"/>
            </a:endParaRPr>
          </a:p>
        </p:txBody>
      </p:sp>
      <p:sp>
        <p:nvSpPr>
          <p:cNvPr id="107" name="CasellaDiTesto 106"/>
          <p:cNvSpPr txBox="1"/>
          <p:nvPr/>
        </p:nvSpPr>
        <p:spPr>
          <a:xfrm>
            <a:off x="0" y="4127933"/>
            <a:ext cx="2133600" cy="1938992"/>
          </a:xfrm>
          <a:prstGeom prst="rect">
            <a:avLst/>
          </a:prstGeom>
          <a:noFill/>
        </p:spPr>
        <p:txBody>
          <a:bodyPr wrap="square" rtlCol="0">
            <a:spAutoFit/>
          </a:bodyPr>
          <a:lstStyle/>
          <a:p>
            <a:r>
              <a:rPr lang="en-GB" sz="2000" dirty="0">
                <a:solidFill>
                  <a:schemeClr val="bg1"/>
                </a:solidFill>
                <a:latin typeface="Calibri" pitchFamily="34" charset="0"/>
              </a:rPr>
              <a:t>Approaching to the surface do you expect more oxidizing or more reducing conditions?</a:t>
            </a:r>
            <a:endParaRPr lang="en-GB" sz="2000" i="1" dirty="0">
              <a:solidFill>
                <a:schemeClr val="bg1"/>
              </a:solidFill>
              <a:latin typeface="Calibri" pitchFamily="34" charset="0"/>
            </a:endParaRPr>
          </a:p>
        </p:txBody>
      </p:sp>
      <p:grpSp>
        <p:nvGrpSpPr>
          <p:cNvPr id="115" name="Gruppo 114"/>
          <p:cNvGrpSpPr/>
          <p:nvPr/>
        </p:nvGrpSpPr>
        <p:grpSpPr>
          <a:xfrm>
            <a:off x="6111241" y="926592"/>
            <a:ext cx="967739" cy="560803"/>
            <a:chOff x="6111241" y="926592"/>
            <a:chExt cx="967739" cy="560803"/>
          </a:xfrm>
        </p:grpSpPr>
        <p:sp>
          <p:nvSpPr>
            <p:cNvPr id="114" name="Rettangolo 113"/>
            <p:cNvSpPr/>
            <p:nvPr/>
          </p:nvSpPr>
          <p:spPr bwMode="auto">
            <a:xfrm>
              <a:off x="6187440" y="926592"/>
              <a:ext cx="810768" cy="53035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1" name="CasellaDiTesto 80"/>
            <p:cNvSpPr txBox="1"/>
            <p:nvPr/>
          </p:nvSpPr>
          <p:spPr>
            <a:xfrm>
              <a:off x="6111241" y="978088"/>
              <a:ext cx="967739" cy="509307"/>
            </a:xfrm>
            <a:prstGeom prst="rect">
              <a:avLst/>
            </a:prstGeom>
            <a:noFill/>
          </p:spPr>
          <p:txBody>
            <a:bodyPr wrap="square" rtlCol="0">
              <a:spAutoFit/>
            </a:bodyPr>
            <a:lstStyle/>
            <a:p>
              <a:pPr algn="ctr">
                <a:lnSpc>
                  <a:spcPts val="1600"/>
                </a:lnSpc>
              </a:pPr>
              <a:r>
                <a:rPr lang="en-GB">
                  <a:solidFill>
                    <a:schemeClr val="tx1"/>
                  </a:solidFill>
                  <a:effectLst/>
                  <a:latin typeface="Calibri" pitchFamily="34" charset="0"/>
                </a:rPr>
                <a:t>MORB Source</a:t>
              </a:r>
            </a:p>
          </p:txBody>
        </p:sp>
      </p:grpSp>
      <p:sp>
        <p:nvSpPr>
          <p:cNvPr id="119" name="CasellaDiTesto 118"/>
          <p:cNvSpPr txBox="1"/>
          <p:nvPr/>
        </p:nvSpPr>
        <p:spPr>
          <a:xfrm>
            <a:off x="6013939" y="3814921"/>
            <a:ext cx="3130064" cy="1200329"/>
          </a:xfrm>
          <a:prstGeom prst="rect">
            <a:avLst/>
          </a:prstGeom>
          <a:solidFill>
            <a:schemeClr val="bg1"/>
          </a:solidFill>
        </p:spPr>
        <p:txBody>
          <a:bodyPr wrap="square" rtlCol="0">
            <a:spAutoFit/>
          </a:bodyPr>
          <a:lstStyle/>
          <a:p>
            <a:pPr algn="ctr"/>
            <a:r>
              <a:rPr lang="en-GB" dirty="0">
                <a:solidFill>
                  <a:schemeClr val="tx1"/>
                </a:solidFill>
                <a:effectLst/>
                <a:latin typeface="Calibri" pitchFamily="34" charset="0"/>
              </a:rPr>
              <a:t>When oxidized, C is present as solid carbonate or molten carbonate (as carbonatite or in carbonatitic-silicatic melt).</a:t>
            </a:r>
            <a:endParaRPr lang="en-GB" i="1" dirty="0">
              <a:solidFill>
                <a:schemeClr val="tx1"/>
              </a:solidFill>
              <a:effectLst/>
              <a:latin typeface="Calibri" pitchFamily="34" charset="0"/>
            </a:endParaRPr>
          </a:p>
        </p:txBody>
      </p:sp>
      <p:sp>
        <p:nvSpPr>
          <p:cNvPr id="120" name="CasellaDiTesto 119"/>
          <p:cNvSpPr txBox="1"/>
          <p:nvPr/>
        </p:nvSpPr>
        <p:spPr>
          <a:xfrm>
            <a:off x="4943272" y="960410"/>
            <a:ext cx="1324610" cy="461665"/>
          </a:xfrm>
          <a:prstGeom prst="rect">
            <a:avLst/>
          </a:prstGeom>
          <a:noFill/>
        </p:spPr>
        <p:txBody>
          <a:bodyPr wrap="square" rtlCol="0">
            <a:spAutoFit/>
          </a:bodyPr>
          <a:lstStyle/>
          <a:p>
            <a:pPr algn="ctr"/>
            <a:r>
              <a:rPr lang="en-GB" sz="2400">
                <a:solidFill>
                  <a:schemeClr val="tx1"/>
                </a:solidFill>
                <a:effectLst/>
                <a:latin typeface="Calibri" pitchFamily="34" charset="0"/>
              </a:rPr>
              <a:t>CO</a:t>
            </a:r>
            <a:r>
              <a:rPr lang="en-GB" sz="2400" baseline="-25000">
                <a:solidFill>
                  <a:schemeClr val="tx1"/>
                </a:solidFill>
                <a:effectLst/>
                <a:latin typeface="Calibri" pitchFamily="34" charset="0"/>
              </a:rPr>
              <a:t>2</a:t>
            </a:r>
          </a:p>
        </p:txBody>
      </p:sp>
      <p:sp>
        <p:nvSpPr>
          <p:cNvPr id="121" name="CasellaDiTesto 120"/>
          <p:cNvSpPr txBox="1"/>
          <p:nvPr/>
        </p:nvSpPr>
        <p:spPr>
          <a:xfrm>
            <a:off x="7342188" y="832388"/>
            <a:ext cx="1771187" cy="923330"/>
          </a:xfrm>
          <a:prstGeom prst="rect">
            <a:avLst/>
          </a:prstGeom>
          <a:solidFill>
            <a:schemeClr val="bg1"/>
          </a:solidFill>
          <a:ln>
            <a:noFill/>
          </a:ln>
        </p:spPr>
        <p:txBody>
          <a:bodyPr wrap="square" rtlCol="0">
            <a:spAutoFit/>
          </a:bodyPr>
          <a:lstStyle/>
          <a:p>
            <a:pPr algn="ctr"/>
            <a:r>
              <a:rPr lang="en-GB" dirty="0">
                <a:solidFill>
                  <a:schemeClr val="tx1"/>
                </a:solidFill>
                <a:effectLst/>
                <a:latin typeface="Calibri" pitchFamily="34" charset="0"/>
              </a:rPr>
              <a:t>In what form is present C at shallow P?</a:t>
            </a:r>
            <a:endParaRPr lang="en-GB" i="1" dirty="0">
              <a:solidFill>
                <a:schemeClr val="tx1"/>
              </a:solidFill>
              <a:effectLst/>
              <a:latin typeface="Calibri" pitchFamily="34" charset="0"/>
            </a:endParaRPr>
          </a:p>
        </p:txBody>
      </p:sp>
      <p:grpSp>
        <p:nvGrpSpPr>
          <p:cNvPr id="108" name="Gruppo 107"/>
          <p:cNvGrpSpPr/>
          <p:nvPr/>
        </p:nvGrpSpPr>
        <p:grpSpPr>
          <a:xfrm>
            <a:off x="4988560" y="1746870"/>
            <a:ext cx="2042160" cy="4328160"/>
            <a:chOff x="4988560" y="1746870"/>
            <a:chExt cx="2042160" cy="4328160"/>
          </a:xfrm>
        </p:grpSpPr>
        <p:cxnSp>
          <p:nvCxnSpPr>
            <p:cNvPr id="69" name="Connettore 1 68"/>
            <p:cNvCxnSpPr/>
            <p:nvPr/>
          </p:nvCxnSpPr>
          <p:spPr bwMode="auto">
            <a:xfrm flipV="1">
              <a:off x="498856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70" name="CasellaDiTesto 69"/>
            <p:cNvSpPr txBox="1"/>
            <p:nvPr/>
          </p:nvSpPr>
          <p:spPr>
            <a:xfrm rot="17731838">
              <a:off x="5899243" y="3311509"/>
              <a:ext cx="1012970" cy="307777"/>
            </a:xfrm>
            <a:prstGeom prst="rect">
              <a:avLst/>
            </a:prstGeom>
            <a:noFill/>
          </p:spPr>
          <p:txBody>
            <a:bodyPr wrap="none" rtlCol="0">
              <a:spAutoFit/>
            </a:bodyPr>
            <a:lstStyle/>
            <a:p>
              <a:r>
                <a:rPr lang="en-GB" sz="1400">
                  <a:solidFill>
                    <a:schemeClr val="tx1"/>
                  </a:solidFill>
                  <a:effectLst/>
                  <a:latin typeface="Calibri" pitchFamily="34" charset="0"/>
                </a:rPr>
                <a:t>7%Fe</a:t>
              </a:r>
              <a:r>
                <a:rPr lang="en-GB" sz="1400" baseline="30000">
                  <a:solidFill>
                    <a:schemeClr val="tx1"/>
                  </a:solidFill>
                  <a:effectLst/>
                  <a:latin typeface="Calibri" pitchFamily="34" charset="0"/>
                </a:rPr>
                <a:t>3+</a:t>
              </a:r>
              <a:r>
                <a:rPr lang="en-GB" sz="1400">
                  <a:solidFill>
                    <a:schemeClr val="tx1"/>
                  </a:solidFill>
                  <a:effectLst/>
                  <a:latin typeface="Calibri" pitchFamily="34" charset="0"/>
                </a:rPr>
                <a:t>/SFe</a:t>
              </a:r>
            </a:p>
          </p:txBody>
        </p:sp>
      </p:grpSp>
      <p:sp>
        <p:nvSpPr>
          <p:cNvPr id="123" name="Figura a mano libera 122"/>
          <p:cNvSpPr/>
          <p:nvPr/>
        </p:nvSpPr>
        <p:spPr bwMode="auto">
          <a:xfrm>
            <a:off x="4267200" y="1371600"/>
            <a:ext cx="1203960" cy="4714240"/>
          </a:xfrm>
          <a:custGeom>
            <a:avLst/>
            <a:gdLst>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03960"/>
              <a:gd name="connsiteY0" fmla="*/ 0 h 4714240"/>
              <a:gd name="connsiteX1" fmla="*/ 1087120 w 1203960"/>
              <a:gd name="connsiteY1" fmla="*/ 904240 h 4714240"/>
              <a:gd name="connsiteX2" fmla="*/ 944880 w 1203960"/>
              <a:gd name="connsiteY2" fmla="*/ 4714240 h 4714240"/>
            </a:gdLst>
            <a:ahLst/>
            <a:cxnLst>
              <a:cxn ang="0">
                <a:pos x="connsiteX0" y="connsiteY0"/>
              </a:cxn>
              <a:cxn ang="0">
                <a:pos x="connsiteX1" y="connsiteY1"/>
              </a:cxn>
              <a:cxn ang="0">
                <a:pos x="connsiteX2" y="connsiteY2"/>
              </a:cxn>
            </a:cxnLst>
            <a:rect l="l" t="t" r="r" b="b"/>
            <a:pathLst>
              <a:path w="1203960" h="4714240">
                <a:moveTo>
                  <a:pt x="0" y="0"/>
                </a:moveTo>
                <a:cubicBezTo>
                  <a:pt x="485140" y="308186"/>
                  <a:pt x="970280" y="484293"/>
                  <a:pt x="1087120" y="904240"/>
                </a:cubicBezTo>
                <a:cubicBezTo>
                  <a:pt x="1203960" y="1669627"/>
                  <a:pt x="1033780" y="3227493"/>
                  <a:pt x="944880" y="4714240"/>
                </a:cubicBezTo>
              </a:path>
            </a:pathLst>
          </a:custGeom>
          <a:no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4" name="Text Box 22"/>
          <p:cNvSpPr txBox="1">
            <a:spLocks noChangeArrowheads="1"/>
          </p:cNvSpPr>
          <p:nvPr/>
        </p:nvSpPr>
        <p:spPr bwMode="auto">
          <a:xfrm>
            <a:off x="5575301" y="6497004"/>
            <a:ext cx="3505199" cy="307777"/>
          </a:xfrm>
          <a:prstGeom prst="rect">
            <a:avLst/>
          </a:prstGeom>
          <a:noFill/>
          <a:ln w="9525" algn="ctr">
            <a:noFill/>
            <a:miter lim="800000"/>
            <a:headEnd/>
            <a:tailEnd/>
          </a:ln>
          <a:effectLst/>
        </p:spPr>
        <p:txBody>
          <a:bodyPr wrap="square">
            <a:spAutoFit/>
          </a:bodyPr>
          <a:lstStyle/>
          <a:p>
            <a:pPr algn="r">
              <a:defRPr/>
            </a:pPr>
            <a:r>
              <a:rPr lang="en-GB" sz="1400" dirty="0" err="1">
                <a:solidFill>
                  <a:schemeClr val="bg1"/>
                </a:solidFill>
                <a:effectLst>
                  <a:outerShdw blurRad="38100" dist="38100" dir="2700000" algn="tl">
                    <a:srgbClr val="000000"/>
                  </a:outerShdw>
                </a:effectLst>
                <a:latin typeface="Calibri" pitchFamily="34" charset="0"/>
              </a:rPr>
              <a:t>Stagno</a:t>
            </a:r>
            <a:r>
              <a:rPr lang="en-GB" sz="1400" dirty="0">
                <a:solidFill>
                  <a:schemeClr val="bg1"/>
                </a:solidFill>
                <a:effectLst>
                  <a:outerShdw blurRad="38100" dist="38100" dir="2700000" algn="tl">
                    <a:srgbClr val="000000"/>
                  </a:outerShdw>
                </a:effectLst>
                <a:latin typeface="Calibri" pitchFamily="34" charset="0"/>
              </a:rPr>
              <a:t> et al., 2013 (Nature, 493, 84-88)</a:t>
            </a:r>
          </a:p>
        </p:txBody>
      </p:sp>
      <p:sp>
        <p:nvSpPr>
          <p:cNvPr id="87" name="Ovale 86"/>
          <p:cNvSpPr/>
          <p:nvPr/>
        </p:nvSpPr>
        <p:spPr bwMode="auto">
          <a:xfrm>
            <a:off x="4936067" y="5972177"/>
            <a:ext cx="144000" cy="144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8" name="CasellaDiTesto 87"/>
          <p:cNvSpPr txBox="1"/>
          <p:nvPr/>
        </p:nvSpPr>
        <p:spPr>
          <a:xfrm>
            <a:off x="5153660" y="5809821"/>
            <a:ext cx="1012970" cy="307777"/>
          </a:xfrm>
          <a:prstGeom prst="rect">
            <a:avLst/>
          </a:prstGeom>
          <a:noFill/>
        </p:spPr>
        <p:txBody>
          <a:bodyPr wrap="none" rtlCol="0">
            <a:spAutoFit/>
          </a:bodyPr>
          <a:lstStyle/>
          <a:p>
            <a:r>
              <a:rPr lang="en-GB" sz="1400">
                <a:solidFill>
                  <a:schemeClr val="tx1"/>
                </a:solidFill>
                <a:effectLst/>
                <a:latin typeface="Calibri" pitchFamily="34" charset="0"/>
              </a:rPr>
              <a:t>7%Fe</a:t>
            </a:r>
            <a:r>
              <a:rPr lang="en-GB" sz="1400" baseline="30000">
                <a:solidFill>
                  <a:schemeClr val="tx1"/>
                </a:solidFill>
                <a:effectLst/>
                <a:latin typeface="Calibri" pitchFamily="34" charset="0"/>
              </a:rPr>
              <a:t>3+</a:t>
            </a:r>
            <a:r>
              <a:rPr lang="en-GB" sz="1400">
                <a:solidFill>
                  <a:schemeClr val="tx1"/>
                </a:solidFill>
                <a:effectLst/>
                <a:latin typeface="Calibri" pitchFamily="34" charset="0"/>
              </a:rPr>
              <a:t>/SFe</a:t>
            </a:r>
          </a:p>
        </p:txBody>
      </p:sp>
      <p:cxnSp>
        <p:nvCxnSpPr>
          <p:cNvPr id="90" name="Connettore 1 89"/>
          <p:cNvCxnSpPr/>
          <p:nvPr/>
        </p:nvCxnSpPr>
        <p:spPr bwMode="auto">
          <a:xfrm>
            <a:off x="2362200" y="6048380"/>
            <a:ext cx="4999038" cy="0"/>
          </a:xfrm>
          <a:prstGeom prst="line">
            <a:avLst/>
          </a:prstGeom>
          <a:noFill/>
          <a:ln w="28575" cap="flat" cmpd="sng" algn="ctr">
            <a:solidFill>
              <a:srgbClr val="FF0000"/>
            </a:solidFill>
            <a:prstDash val="dash"/>
            <a:round/>
            <a:headEnd type="none" w="med" len="med"/>
            <a:tailEnd type="none" w="med" len="med"/>
          </a:ln>
          <a:effectLst/>
        </p:spPr>
      </p:cxnSp>
      <p:cxnSp>
        <p:nvCxnSpPr>
          <p:cNvPr id="92" name="Connettore 2 91"/>
          <p:cNvCxnSpPr/>
          <p:nvPr/>
        </p:nvCxnSpPr>
        <p:spPr bwMode="auto">
          <a:xfrm flipV="1">
            <a:off x="5037667" y="2142064"/>
            <a:ext cx="990600" cy="0"/>
          </a:xfrm>
          <a:prstGeom prst="straightConnector1">
            <a:avLst/>
          </a:prstGeom>
          <a:noFill/>
          <a:ln w="28575" cap="flat" cmpd="sng" algn="ctr">
            <a:solidFill>
              <a:srgbClr val="FF0000"/>
            </a:solidFill>
            <a:prstDash val="solid"/>
            <a:round/>
            <a:headEnd type="none" w="med" len="med"/>
            <a:tailEnd type="arrow"/>
          </a:ln>
          <a:effectLst/>
        </p:spPr>
      </p:cxnSp>
      <p:cxnSp>
        <p:nvCxnSpPr>
          <p:cNvPr id="93" name="Connettore 2 92"/>
          <p:cNvCxnSpPr/>
          <p:nvPr/>
        </p:nvCxnSpPr>
        <p:spPr bwMode="auto">
          <a:xfrm flipH="1">
            <a:off x="3733271" y="2142067"/>
            <a:ext cx="991129" cy="0"/>
          </a:xfrm>
          <a:prstGeom prst="straightConnector1">
            <a:avLst/>
          </a:prstGeom>
          <a:noFill/>
          <a:ln w="28575" cap="flat" cmpd="sng" algn="ctr">
            <a:solidFill>
              <a:srgbClr val="FF0000"/>
            </a:solidFill>
            <a:prstDash val="solid"/>
            <a:round/>
            <a:headEnd type="none" w="med" len="med"/>
            <a:tailEnd type="arrow"/>
          </a:ln>
          <a:effectLst/>
        </p:spPr>
      </p:cxnSp>
      <p:sp>
        <p:nvSpPr>
          <p:cNvPr id="96" name="CasellaDiTesto 95"/>
          <p:cNvSpPr txBox="1"/>
          <p:nvPr/>
        </p:nvSpPr>
        <p:spPr>
          <a:xfrm>
            <a:off x="5619327" y="1771222"/>
            <a:ext cx="292068" cy="369332"/>
          </a:xfrm>
          <a:prstGeom prst="rect">
            <a:avLst/>
          </a:prstGeom>
          <a:noFill/>
        </p:spPr>
        <p:txBody>
          <a:bodyPr wrap="none" rtlCol="0">
            <a:spAutoFit/>
          </a:bodyPr>
          <a:lstStyle/>
          <a:p>
            <a:r>
              <a:rPr lang="en-GB">
                <a:solidFill>
                  <a:srgbClr val="FF0000"/>
                </a:solidFill>
                <a:effectLst/>
                <a:latin typeface="Calibri" pitchFamily="34" charset="0"/>
              </a:rPr>
              <a:t>?</a:t>
            </a:r>
          </a:p>
        </p:txBody>
      </p:sp>
      <p:sp>
        <p:nvSpPr>
          <p:cNvPr id="97" name="CasellaDiTesto 96"/>
          <p:cNvSpPr txBox="1"/>
          <p:nvPr/>
        </p:nvSpPr>
        <p:spPr>
          <a:xfrm>
            <a:off x="3883661" y="1771222"/>
            <a:ext cx="292068" cy="369332"/>
          </a:xfrm>
          <a:prstGeom prst="rect">
            <a:avLst/>
          </a:prstGeom>
          <a:noFill/>
        </p:spPr>
        <p:txBody>
          <a:bodyPr wrap="none" rtlCol="0">
            <a:spAutoFit/>
          </a:bodyPr>
          <a:lstStyle/>
          <a:p>
            <a:r>
              <a:rPr lang="en-GB">
                <a:solidFill>
                  <a:srgbClr val="FF0000"/>
                </a:solidFill>
                <a:effectLst/>
                <a:latin typeface="Calibri"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6"/>
                                        </p:tgtEl>
                                      </p:cBhvr>
                                    </p:animEffect>
                                    <p:set>
                                      <p:cBhvr>
                                        <p:cTn id="12" dur="1" fill="hold">
                                          <p:stCondLst>
                                            <p:cond delay="499"/>
                                          </p:stCondLst>
                                        </p:cTn>
                                        <p:tgtEl>
                                          <p:spTgt spid="10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7"/>
                                        </p:tgtEl>
                                      </p:cBhvr>
                                    </p:animEffect>
                                    <p:set>
                                      <p:cBhvr>
                                        <p:cTn id="21" dur="1" fill="hold">
                                          <p:stCondLst>
                                            <p:cond delay="499"/>
                                          </p:stCondLst>
                                        </p:cTn>
                                        <p:tgtEl>
                                          <p:spTgt spid="107"/>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wipe(left)">
                                      <p:cBhvr>
                                        <p:cTn id="25" dur="500"/>
                                        <p:tgtEl>
                                          <p:spTgt spid="90"/>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500"/>
                                        <p:tgtEl>
                                          <p:spTgt spid="8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fade">
                                      <p:cBhvr>
                                        <p:cTn id="33" dur="500"/>
                                        <p:tgtEl>
                                          <p:spTgt spid="88"/>
                                        </p:tgtEl>
                                      </p:cBhvr>
                                    </p:animEffect>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2.77778E-6 -4.44444E-6 L 0.00104 -0.55787 " pathEditMode="relative" rAng="0" ptsTypes="AA">
                                      <p:cBhvr>
                                        <p:cTn id="37" dur="2000" fill="hold"/>
                                        <p:tgtEl>
                                          <p:spTgt spid="90"/>
                                        </p:tgtEl>
                                        <p:attrNameLst>
                                          <p:attrName>ppt_x</p:attrName>
                                          <p:attrName>ppt_y</p:attrName>
                                        </p:attrNameLst>
                                      </p:cBhvr>
                                      <p:rCtr x="100" y="-27900"/>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500"/>
                                        <p:tgtEl>
                                          <p:spTgt spid="9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fade">
                                      <p:cBhvr>
                                        <p:cTn id="46" dur="500"/>
                                        <p:tgtEl>
                                          <p:spTgt spid="96"/>
                                        </p:tgtEl>
                                      </p:cBhvr>
                                    </p:animEffect>
                                  </p:childTnLst>
                                </p:cTn>
                              </p:par>
                            </p:childTnLst>
                          </p:cTn>
                        </p:par>
                        <p:par>
                          <p:cTn id="47" fill="hold">
                            <p:stCondLst>
                              <p:cond delay="1000"/>
                            </p:stCondLst>
                            <p:childTnLst>
                              <p:par>
                                <p:cTn id="48" presetID="22" presetClass="entr" presetSubtype="2" fill="hold" nodeType="after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wipe(right)">
                                      <p:cBhvr>
                                        <p:cTn id="50" dur="500"/>
                                        <p:tgtEl>
                                          <p:spTgt spid="93"/>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0"/>
                                        </p:tgtEl>
                                      </p:cBhvr>
                                    </p:animEffect>
                                    <p:set>
                                      <p:cBhvr>
                                        <p:cTn id="59" dur="1" fill="hold">
                                          <p:stCondLst>
                                            <p:cond delay="499"/>
                                          </p:stCondLst>
                                        </p:cTn>
                                        <p:tgtEl>
                                          <p:spTgt spid="9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7"/>
                                        </p:tgtEl>
                                      </p:cBhvr>
                                    </p:animEffect>
                                    <p:set>
                                      <p:cBhvr>
                                        <p:cTn id="62" dur="1" fill="hold">
                                          <p:stCondLst>
                                            <p:cond delay="499"/>
                                          </p:stCondLst>
                                        </p:cTn>
                                        <p:tgtEl>
                                          <p:spTgt spid="8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8"/>
                                        </p:tgtEl>
                                      </p:cBhvr>
                                    </p:animEffect>
                                    <p:set>
                                      <p:cBhvr>
                                        <p:cTn id="65" dur="1" fill="hold">
                                          <p:stCondLst>
                                            <p:cond delay="499"/>
                                          </p:stCondLst>
                                        </p:cTn>
                                        <p:tgtEl>
                                          <p:spTgt spid="8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7"/>
                                        </p:tgtEl>
                                      </p:cBhvr>
                                    </p:animEffect>
                                    <p:set>
                                      <p:cBhvr>
                                        <p:cTn id="68" dur="1" fill="hold">
                                          <p:stCondLst>
                                            <p:cond delay="499"/>
                                          </p:stCondLst>
                                        </p:cTn>
                                        <p:tgtEl>
                                          <p:spTgt spid="9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93"/>
                                        </p:tgtEl>
                                      </p:cBhvr>
                                    </p:animEffect>
                                    <p:set>
                                      <p:cBhvr>
                                        <p:cTn id="71" dur="1" fill="hold">
                                          <p:stCondLst>
                                            <p:cond delay="499"/>
                                          </p:stCondLst>
                                        </p:cTn>
                                        <p:tgtEl>
                                          <p:spTgt spid="9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6"/>
                                        </p:tgtEl>
                                      </p:cBhvr>
                                    </p:animEffect>
                                    <p:set>
                                      <p:cBhvr>
                                        <p:cTn id="74" dur="1" fill="hold">
                                          <p:stCondLst>
                                            <p:cond delay="499"/>
                                          </p:stCondLst>
                                        </p:cTn>
                                        <p:tgtEl>
                                          <p:spTgt spid="9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92"/>
                                        </p:tgtEl>
                                      </p:cBhvr>
                                    </p:animEffect>
                                    <p:set>
                                      <p:cBhvr>
                                        <p:cTn id="77" dur="1" fill="hold">
                                          <p:stCondLst>
                                            <p:cond delay="499"/>
                                          </p:stCondLst>
                                        </p:cTn>
                                        <p:tgtEl>
                                          <p:spTgt spid="92"/>
                                        </p:tgtEl>
                                        <p:attrNameLst>
                                          <p:attrName>style.visibility</p:attrName>
                                        </p:attrNameLst>
                                      </p:cBhvr>
                                      <p:to>
                                        <p:strVal val="hidden"/>
                                      </p:to>
                                    </p:set>
                                  </p:childTnLst>
                                </p:cTn>
                              </p:par>
                            </p:childTnLst>
                          </p:cTn>
                        </p:par>
                        <p:par>
                          <p:cTn id="78" fill="hold">
                            <p:stCondLst>
                              <p:cond delay="500"/>
                            </p:stCondLst>
                            <p:childTnLst>
                              <p:par>
                                <p:cTn id="79" presetID="22" presetClass="entr" presetSubtype="4" fill="hold" nodeType="afterEffect">
                                  <p:stCondLst>
                                    <p:cond delay="0"/>
                                  </p:stCondLst>
                                  <p:childTnLst>
                                    <p:set>
                                      <p:cBhvr>
                                        <p:cTn id="80" dur="1" fill="hold">
                                          <p:stCondLst>
                                            <p:cond delay="0"/>
                                          </p:stCondLst>
                                        </p:cTn>
                                        <p:tgtEl>
                                          <p:spTgt spid="108"/>
                                        </p:tgtEl>
                                        <p:attrNameLst>
                                          <p:attrName>style.visibility</p:attrName>
                                        </p:attrNameLst>
                                      </p:cBhvr>
                                      <p:to>
                                        <p:strVal val="visible"/>
                                      </p:to>
                                    </p:set>
                                    <p:animEffect transition="in" filter="wipe(down)">
                                      <p:cBhvr>
                                        <p:cTn id="81" dur="1000"/>
                                        <p:tgtEl>
                                          <p:spTgt spid="10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09"/>
                                        </p:tgtEl>
                                        <p:attrNameLst>
                                          <p:attrName>style.visibility</p:attrName>
                                        </p:attrNameLst>
                                      </p:cBhvr>
                                      <p:to>
                                        <p:strVal val="visible"/>
                                      </p:to>
                                    </p:set>
                                    <p:animEffect transition="in" filter="wipe(down)">
                                      <p:cBhvr>
                                        <p:cTn id="86" dur="1000"/>
                                        <p:tgtEl>
                                          <p:spTgt spid="10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110"/>
                                        </p:tgtEl>
                                        <p:attrNameLst>
                                          <p:attrName>style.visibility</p:attrName>
                                        </p:attrNameLst>
                                      </p:cBhvr>
                                      <p:to>
                                        <p:strVal val="visible"/>
                                      </p:to>
                                    </p:set>
                                    <p:animEffect transition="in" filter="wipe(down)">
                                      <p:cBhvr>
                                        <p:cTn id="91" dur="1000"/>
                                        <p:tgtEl>
                                          <p:spTgt spid="110"/>
                                        </p:tgtEl>
                                      </p:cBhvr>
                                    </p:animEffect>
                                  </p:childTnLst>
                                </p:cTn>
                              </p:par>
                            </p:childTnLst>
                          </p:cTn>
                        </p:par>
                        <p:par>
                          <p:cTn id="92" fill="hold">
                            <p:stCondLst>
                              <p:cond delay="1000"/>
                            </p:stCondLst>
                            <p:childTnLst>
                              <p:par>
                                <p:cTn id="93" presetID="22" presetClass="entr" presetSubtype="4" fill="hold" nodeType="afterEffect">
                                  <p:stCondLst>
                                    <p:cond delay="0"/>
                                  </p:stCondLst>
                                  <p:childTnLst>
                                    <p:set>
                                      <p:cBhvr>
                                        <p:cTn id="94" dur="1" fill="hold">
                                          <p:stCondLst>
                                            <p:cond delay="0"/>
                                          </p:stCondLst>
                                        </p:cTn>
                                        <p:tgtEl>
                                          <p:spTgt spid="111"/>
                                        </p:tgtEl>
                                        <p:attrNameLst>
                                          <p:attrName>style.visibility</p:attrName>
                                        </p:attrNameLst>
                                      </p:cBhvr>
                                      <p:to>
                                        <p:strVal val="visible"/>
                                      </p:to>
                                    </p:set>
                                    <p:animEffect transition="in" filter="wipe(down)">
                                      <p:cBhvr>
                                        <p:cTn id="95" dur="1000"/>
                                        <p:tgtEl>
                                          <p:spTgt spid="111"/>
                                        </p:tgtEl>
                                      </p:cBhvr>
                                    </p:animEffect>
                                  </p:childTnLst>
                                </p:cTn>
                              </p:par>
                            </p:childTnLst>
                          </p:cTn>
                        </p:par>
                        <p:par>
                          <p:cTn id="96" fill="hold">
                            <p:stCondLst>
                              <p:cond delay="2000"/>
                            </p:stCondLst>
                            <p:childTnLst>
                              <p:par>
                                <p:cTn id="97" presetID="22" presetClass="entr" presetSubtype="4" fill="hold" nodeType="afterEffect">
                                  <p:stCondLst>
                                    <p:cond delay="0"/>
                                  </p:stCondLst>
                                  <p:childTnLst>
                                    <p:set>
                                      <p:cBhvr>
                                        <p:cTn id="98" dur="1" fill="hold">
                                          <p:stCondLst>
                                            <p:cond delay="0"/>
                                          </p:stCondLst>
                                        </p:cTn>
                                        <p:tgtEl>
                                          <p:spTgt spid="112"/>
                                        </p:tgtEl>
                                        <p:attrNameLst>
                                          <p:attrName>style.visibility</p:attrName>
                                        </p:attrNameLst>
                                      </p:cBhvr>
                                      <p:to>
                                        <p:strVal val="visible"/>
                                      </p:to>
                                    </p:set>
                                    <p:animEffect transition="in" filter="wipe(down)">
                                      <p:cBhvr>
                                        <p:cTn id="99" dur="1000"/>
                                        <p:tgtEl>
                                          <p:spTgt spid="112"/>
                                        </p:tgtEl>
                                      </p:cBhvr>
                                    </p:animEffect>
                                  </p:childTnLst>
                                </p:cTn>
                              </p:par>
                            </p:childTnLst>
                          </p:cTn>
                        </p:par>
                        <p:par>
                          <p:cTn id="100" fill="hold">
                            <p:stCondLst>
                              <p:cond delay="3000"/>
                            </p:stCondLst>
                            <p:childTnLst>
                              <p:par>
                                <p:cTn id="101" presetID="22" presetClass="entr" presetSubtype="4" fill="hold" nodeType="afterEffect">
                                  <p:stCondLst>
                                    <p:cond delay="0"/>
                                  </p:stCondLst>
                                  <p:childTnLst>
                                    <p:set>
                                      <p:cBhvr>
                                        <p:cTn id="102" dur="1" fill="hold">
                                          <p:stCondLst>
                                            <p:cond delay="0"/>
                                          </p:stCondLst>
                                        </p:cTn>
                                        <p:tgtEl>
                                          <p:spTgt spid="113"/>
                                        </p:tgtEl>
                                        <p:attrNameLst>
                                          <p:attrName>style.visibility</p:attrName>
                                        </p:attrNameLst>
                                      </p:cBhvr>
                                      <p:to>
                                        <p:strVal val="visible"/>
                                      </p:to>
                                    </p:set>
                                    <p:animEffect transition="in" filter="wipe(down)">
                                      <p:cBhvr>
                                        <p:cTn id="103" dur="1000"/>
                                        <p:tgtEl>
                                          <p:spTgt spid="11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15"/>
                                        </p:tgtEl>
                                        <p:attrNameLst>
                                          <p:attrName>style.visibility</p:attrName>
                                        </p:attrNameLst>
                                      </p:cBhvr>
                                      <p:to>
                                        <p:strVal val="visible"/>
                                      </p:to>
                                    </p:set>
                                    <p:animEffect transition="in" filter="fade">
                                      <p:cBhvr>
                                        <p:cTn id="108" dur="500"/>
                                        <p:tgtEl>
                                          <p:spTgt spid="115"/>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117"/>
                                        </p:tgtEl>
                                        <p:attrNameLst>
                                          <p:attrName>style.visibility</p:attrName>
                                        </p:attrNameLst>
                                      </p:cBhvr>
                                      <p:to>
                                        <p:strVal val="visible"/>
                                      </p:to>
                                    </p:set>
                                    <p:animEffect transition="in" filter="wipe(down)">
                                      <p:cBhvr>
                                        <p:cTn id="113" dur="1000"/>
                                        <p:tgtEl>
                                          <p:spTgt spid="11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123"/>
                                        </p:tgtEl>
                                        <p:attrNameLst>
                                          <p:attrName>style.visibility</p:attrName>
                                        </p:attrNameLst>
                                      </p:cBhvr>
                                      <p:to>
                                        <p:strVal val="visible"/>
                                      </p:to>
                                    </p:set>
                                    <p:animEffect transition="in" filter="wipe(down)">
                                      <p:cBhvr>
                                        <p:cTn id="118" dur="1000"/>
                                        <p:tgtEl>
                                          <p:spTgt spid="123"/>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119"/>
                                        </p:tgtEl>
                                        <p:attrNameLst>
                                          <p:attrName>style.visibility</p:attrName>
                                        </p:attrNameLst>
                                      </p:cBhvr>
                                      <p:to>
                                        <p:strVal val="visible"/>
                                      </p:to>
                                    </p:set>
                                    <p:animEffect transition="in" filter="fade">
                                      <p:cBhvr>
                                        <p:cTn id="122" dur="500"/>
                                        <p:tgtEl>
                                          <p:spTgt spid="11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6"/>
                                        </p:tgtEl>
                                        <p:attrNameLst>
                                          <p:attrName>style.visibility</p:attrName>
                                        </p:attrNameLst>
                                      </p:cBhvr>
                                      <p:to>
                                        <p:strVal val="visible"/>
                                      </p:to>
                                    </p:set>
                                    <p:animEffect transition="in" filter="fade">
                                      <p:cBhvr>
                                        <p:cTn id="127" dur="500"/>
                                        <p:tgtEl>
                                          <p:spTgt spid="7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21"/>
                                        </p:tgtEl>
                                        <p:attrNameLst>
                                          <p:attrName>style.visibility</p:attrName>
                                        </p:attrNameLst>
                                      </p:cBhvr>
                                      <p:to>
                                        <p:strVal val="visible"/>
                                      </p:to>
                                    </p:set>
                                    <p:animEffect transition="in" filter="fade">
                                      <p:cBhvr>
                                        <p:cTn id="132" dur="500"/>
                                        <p:tgtEl>
                                          <p:spTgt spid="12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20"/>
                                        </p:tgtEl>
                                        <p:attrNameLst>
                                          <p:attrName>style.visibility</p:attrName>
                                        </p:attrNameLst>
                                      </p:cBhvr>
                                      <p:to>
                                        <p:strVal val="visible"/>
                                      </p:to>
                                    </p:set>
                                    <p:animEffect transition="in" filter="fade">
                                      <p:cBhvr>
                                        <p:cTn id="137" dur="500"/>
                                        <p:tgtEl>
                                          <p:spTgt spid="12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119"/>
                                        </p:tgtEl>
                                      </p:cBhvr>
                                    </p:animEffect>
                                    <p:set>
                                      <p:cBhvr>
                                        <p:cTn id="142" dur="1" fill="hold">
                                          <p:stCondLst>
                                            <p:cond delay="499"/>
                                          </p:stCondLst>
                                        </p:cTn>
                                        <p:tgtEl>
                                          <p:spTgt spid="11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21"/>
                                        </p:tgtEl>
                                      </p:cBhvr>
                                    </p:animEffect>
                                    <p:set>
                                      <p:cBhvr>
                                        <p:cTn id="145" dur="1" fill="hold">
                                          <p:stCondLst>
                                            <p:cond delay="499"/>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106" grpId="0"/>
      <p:bldP spid="106" grpId="1"/>
      <p:bldP spid="107" grpId="0"/>
      <p:bldP spid="107" grpId="1"/>
      <p:bldP spid="119" grpId="0" animBg="1"/>
      <p:bldP spid="119" grpId="1" animBg="1"/>
      <p:bldP spid="120" grpId="0"/>
      <p:bldP spid="121" grpId="0" animBg="1"/>
      <p:bldP spid="121" grpId="1" animBg="1"/>
      <p:bldP spid="123" grpId="0" animBg="1"/>
      <p:bldP spid="87" grpId="0" animBg="1"/>
      <p:bldP spid="87" grpId="1" animBg="1"/>
      <p:bldP spid="88" grpId="0"/>
      <p:bldP spid="88" grpId="1"/>
      <p:bldP spid="96" grpId="0"/>
      <p:bldP spid="96" grpId="1"/>
      <p:bldP spid="97" grpId="0"/>
      <p:bldP spid="97" grpId="1"/>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61"/>
          <p:cNvGrpSpPr/>
          <p:nvPr/>
        </p:nvGrpSpPr>
        <p:grpSpPr>
          <a:xfrm>
            <a:off x="1612449" y="822310"/>
            <a:ext cx="5947608" cy="5860133"/>
            <a:chOff x="1612449" y="822310"/>
            <a:chExt cx="5947608" cy="5860133"/>
          </a:xfrm>
        </p:grpSpPr>
        <p:grpSp>
          <p:nvGrpSpPr>
            <p:cNvPr id="3" name="Gruppo 195"/>
            <p:cNvGrpSpPr/>
            <p:nvPr/>
          </p:nvGrpSpPr>
          <p:grpSpPr>
            <a:xfrm>
              <a:off x="1612449" y="822310"/>
              <a:ext cx="5743391" cy="5397585"/>
              <a:chOff x="1612449" y="822310"/>
              <a:chExt cx="5743391" cy="5397585"/>
            </a:xfrm>
          </p:grpSpPr>
          <p:sp>
            <p:nvSpPr>
              <p:cNvPr id="22" name="Rettangolo 21"/>
              <p:cNvSpPr/>
              <p:nvPr/>
            </p:nvSpPr>
            <p:spPr bwMode="auto">
              <a:xfrm>
                <a:off x="2357120" y="822310"/>
                <a:ext cx="4998720" cy="527304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4" name="Gruppo 38"/>
              <p:cNvGrpSpPr/>
              <p:nvPr/>
            </p:nvGrpSpPr>
            <p:grpSpPr>
              <a:xfrm>
                <a:off x="3088005" y="826135"/>
                <a:ext cx="3914775" cy="234935"/>
                <a:chOff x="3088005" y="866775"/>
                <a:chExt cx="3914775" cy="234935"/>
              </a:xfrm>
            </p:grpSpPr>
            <p:sp>
              <p:nvSpPr>
                <p:cNvPr id="20" name="Rettangolo 19"/>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4" name="Connettore 1 23"/>
                <p:cNvCxnSpPr/>
                <p:nvPr/>
              </p:nvCxnSpPr>
              <p:spPr bwMode="auto">
                <a:xfrm>
                  <a:off x="3088005"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5" name="Connettore 1 24"/>
                <p:cNvCxnSpPr/>
                <p:nvPr/>
              </p:nvCxnSpPr>
              <p:spPr bwMode="auto">
                <a:xfrm>
                  <a:off x="379857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450723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7" name="Connettore 1 26"/>
                <p:cNvCxnSpPr/>
                <p:nvPr/>
              </p:nvCxnSpPr>
              <p:spPr bwMode="auto">
                <a:xfrm>
                  <a:off x="521970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8" name="Connettore 1 27"/>
                <p:cNvCxnSpPr/>
                <p:nvPr/>
              </p:nvCxnSpPr>
              <p:spPr bwMode="auto">
                <a:xfrm>
                  <a:off x="5935980" y="86677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9" name="Connettore 1 28"/>
                <p:cNvCxnSpPr/>
                <p:nvPr/>
              </p:nvCxnSpPr>
              <p:spPr bwMode="auto">
                <a:xfrm>
                  <a:off x="6642735" y="866775"/>
                  <a:ext cx="0" cy="126683"/>
                </a:xfrm>
                <a:prstGeom prst="line">
                  <a:avLst/>
                </a:prstGeom>
                <a:noFill/>
                <a:ln w="19050" cap="flat" cmpd="sng" algn="ctr">
                  <a:solidFill>
                    <a:schemeClr val="tx1"/>
                  </a:solidFill>
                  <a:prstDash val="solid"/>
                  <a:round/>
                  <a:headEnd type="none" w="med" len="med"/>
                  <a:tailEnd type="none" w="med" len="med"/>
                </a:ln>
                <a:effectLst/>
              </p:spPr>
            </p:cxnSp>
          </p:grpSp>
          <p:sp>
            <p:nvSpPr>
              <p:cNvPr id="177" name="CasellaDiTesto 176"/>
              <p:cNvSpPr txBox="1"/>
              <p:nvPr/>
            </p:nvSpPr>
            <p:spPr>
              <a:xfrm>
                <a:off x="1866900" y="1139632"/>
                <a:ext cx="500507" cy="307777"/>
              </a:xfrm>
              <a:prstGeom prst="rect">
                <a:avLst/>
              </a:prstGeom>
              <a:noFill/>
            </p:spPr>
            <p:txBody>
              <a:bodyPr wrap="square" rtlCol="0">
                <a:spAutoFit/>
              </a:bodyPr>
              <a:lstStyle/>
              <a:p>
                <a:pPr algn="r"/>
                <a:r>
                  <a:rPr lang="en-GB" sz="1400">
                    <a:solidFill>
                      <a:schemeClr val="bg1"/>
                    </a:solidFill>
                    <a:latin typeface="Calibri" pitchFamily="34" charset="0"/>
                  </a:rPr>
                  <a:t>50</a:t>
                </a:r>
              </a:p>
            </p:txBody>
          </p:sp>
          <p:sp>
            <p:nvSpPr>
              <p:cNvPr id="178" name="CasellaDiTesto 177"/>
              <p:cNvSpPr txBox="1"/>
              <p:nvPr/>
            </p:nvSpPr>
            <p:spPr>
              <a:xfrm>
                <a:off x="1866900" y="2343592"/>
                <a:ext cx="500507" cy="307777"/>
              </a:xfrm>
              <a:prstGeom prst="rect">
                <a:avLst/>
              </a:prstGeom>
              <a:noFill/>
            </p:spPr>
            <p:txBody>
              <a:bodyPr wrap="square" rtlCol="0">
                <a:spAutoFit/>
              </a:bodyPr>
              <a:lstStyle/>
              <a:p>
                <a:pPr algn="r"/>
                <a:r>
                  <a:rPr lang="en-GB" sz="1400">
                    <a:solidFill>
                      <a:schemeClr val="bg1"/>
                    </a:solidFill>
                    <a:latin typeface="Calibri" pitchFamily="34" charset="0"/>
                  </a:rPr>
                  <a:t>100</a:t>
                </a:r>
              </a:p>
            </p:txBody>
          </p:sp>
          <p:sp>
            <p:nvSpPr>
              <p:cNvPr id="179" name="CasellaDiTesto 178"/>
              <p:cNvSpPr txBox="1"/>
              <p:nvPr/>
            </p:nvSpPr>
            <p:spPr>
              <a:xfrm>
                <a:off x="1866900" y="3534678"/>
                <a:ext cx="500507" cy="307777"/>
              </a:xfrm>
              <a:prstGeom prst="rect">
                <a:avLst/>
              </a:prstGeom>
              <a:noFill/>
            </p:spPr>
            <p:txBody>
              <a:bodyPr wrap="square" rtlCol="0">
                <a:spAutoFit/>
              </a:bodyPr>
              <a:lstStyle/>
              <a:p>
                <a:pPr algn="r"/>
                <a:r>
                  <a:rPr lang="en-GB" sz="1400">
                    <a:solidFill>
                      <a:schemeClr val="bg1"/>
                    </a:solidFill>
                    <a:latin typeface="Calibri" pitchFamily="34" charset="0"/>
                  </a:rPr>
                  <a:t>150</a:t>
                </a:r>
              </a:p>
            </p:txBody>
          </p:sp>
          <p:sp>
            <p:nvSpPr>
              <p:cNvPr id="180" name="CasellaDiTesto 179"/>
              <p:cNvSpPr txBox="1"/>
              <p:nvPr/>
            </p:nvSpPr>
            <p:spPr>
              <a:xfrm>
                <a:off x="1782502" y="4715778"/>
                <a:ext cx="584906" cy="307777"/>
              </a:xfrm>
              <a:prstGeom prst="rect">
                <a:avLst/>
              </a:prstGeom>
              <a:noFill/>
            </p:spPr>
            <p:txBody>
              <a:bodyPr wrap="square" rtlCol="0">
                <a:spAutoFit/>
              </a:bodyPr>
              <a:lstStyle/>
              <a:p>
                <a:pPr algn="r"/>
                <a:r>
                  <a:rPr lang="en-GB" sz="1400">
                    <a:solidFill>
                      <a:schemeClr val="bg1"/>
                    </a:solidFill>
                    <a:latin typeface="Calibri" pitchFamily="34" charset="0"/>
                  </a:rPr>
                  <a:t>200</a:t>
                </a:r>
              </a:p>
            </p:txBody>
          </p:sp>
          <p:sp>
            <p:nvSpPr>
              <p:cNvPr id="181" name="CasellaDiTesto 180"/>
              <p:cNvSpPr txBox="1"/>
              <p:nvPr/>
            </p:nvSpPr>
            <p:spPr>
              <a:xfrm>
                <a:off x="1782502" y="5912118"/>
                <a:ext cx="584906" cy="307777"/>
              </a:xfrm>
              <a:prstGeom prst="rect">
                <a:avLst/>
              </a:prstGeom>
              <a:noFill/>
            </p:spPr>
            <p:txBody>
              <a:bodyPr wrap="square" rtlCol="0">
                <a:spAutoFit/>
              </a:bodyPr>
              <a:lstStyle/>
              <a:p>
                <a:pPr algn="r"/>
                <a:r>
                  <a:rPr lang="en-GB" sz="1400">
                    <a:solidFill>
                      <a:schemeClr val="bg1"/>
                    </a:solidFill>
                    <a:latin typeface="Calibri" pitchFamily="34" charset="0"/>
                  </a:rPr>
                  <a:t>250</a:t>
                </a:r>
              </a:p>
            </p:txBody>
          </p:sp>
          <p:sp>
            <p:nvSpPr>
              <p:cNvPr id="182" name="CasellaDiTesto 181"/>
              <p:cNvSpPr txBox="1"/>
              <p:nvPr/>
            </p:nvSpPr>
            <p:spPr>
              <a:xfrm rot="16200000">
                <a:off x="1054164" y="3347202"/>
                <a:ext cx="1485901" cy="369332"/>
              </a:xfrm>
              <a:prstGeom prst="rect">
                <a:avLst/>
              </a:prstGeom>
              <a:noFill/>
            </p:spPr>
            <p:txBody>
              <a:bodyPr wrap="square" rtlCol="0">
                <a:spAutoFit/>
              </a:bodyPr>
              <a:lstStyle/>
              <a:p>
                <a:pPr algn="r"/>
                <a:r>
                  <a:rPr lang="en-GB">
                    <a:solidFill>
                      <a:schemeClr val="bg1"/>
                    </a:solidFill>
                    <a:latin typeface="Calibri" pitchFamily="34" charset="0"/>
                  </a:rPr>
                  <a:t>Depth (km)</a:t>
                </a:r>
              </a:p>
            </p:txBody>
          </p:sp>
          <p:cxnSp>
            <p:nvCxnSpPr>
              <p:cNvPr id="184" name="Connettore 1 183"/>
              <p:cNvCxnSpPr/>
              <p:nvPr/>
            </p:nvCxnSpPr>
            <p:spPr bwMode="auto">
              <a:xfrm>
                <a:off x="2362200" y="13068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5" name="Connettore 1 184"/>
              <p:cNvCxnSpPr/>
              <p:nvPr/>
            </p:nvCxnSpPr>
            <p:spPr bwMode="auto">
              <a:xfrm>
                <a:off x="2362200" y="25069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6" name="Connettore 1 185"/>
              <p:cNvCxnSpPr/>
              <p:nvPr/>
            </p:nvCxnSpPr>
            <p:spPr bwMode="auto">
              <a:xfrm>
                <a:off x="2362200" y="19316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88" name="Connettore 1 187"/>
              <p:cNvCxnSpPr/>
              <p:nvPr/>
            </p:nvCxnSpPr>
            <p:spPr bwMode="auto">
              <a:xfrm>
                <a:off x="2362200" y="370713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89" name="Connettore 1 188"/>
              <p:cNvCxnSpPr/>
              <p:nvPr/>
            </p:nvCxnSpPr>
            <p:spPr bwMode="auto">
              <a:xfrm>
                <a:off x="2362200" y="313182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1" name="Connettore 1 190"/>
              <p:cNvCxnSpPr/>
              <p:nvPr/>
            </p:nvCxnSpPr>
            <p:spPr bwMode="auto">
              <a:xfrm>
                <a:off x="2362200" y="4907280"/>
                <a:ext cx="102870" cy="0"/>
              </a:xfrm>
              <a:prstGeom prst="line">
                <a:avLst/>
              </a:prstGeom>
              <a:noFill/>
              <a:ln w="19050" cap="flat" cmpd="sng" algn="ctr">
                <a:solidFill>
                  <a:schemeClr val="tx1"/>
                </a:solidFill>
                <a:prstDash val="solid"/>
                <a:round/>
                <a:headEnd type="none" w="med" len="med"/>
                <a:tailEnd type="none" w="med" len="med"/>
              </a:ln>
              <a:effectLst/>
            </p:spPr>
          </p:cxnSp>
          <p:cxnSp>
            <p:nvCxnSpPr>
              <p:cNvPr id="192" name="Connettore 1 191"/>
              <p:cNvCxnSpPr/>
              <p:nvPr/>
            </p:nvCxnSpPr>
            <p:spPr bwMode="auto">
              <a:xfrm>
                <a:off x="2362200" y="4331970"/>
                <a:ext cx="72000" cy="0"/>
              </a:xfrm>
              <a:prstGeom prst="line">
                <a:avLst/>
              </a:prstGeom>
              <a:noFill/>
              <a:ln w="19050" cap="flat" cmpd="sng" algn="ctr">
                <a:solidFill>
                  <a:schemeClr val="tx1"/>
                </a:solidFill>
                <a:prstDash val="solid"/>
                <a:round/>
                <a:headEnd type="none" w="med" len="med"/>
                <a:tailEnd type="none" w="med" len="med"/>
              </a:ln>
              <a:effectLst/>
            </p:spPr>
          </p:cxnSp>
          <p:cxnSp>
            <p:nvCxnSpPr>
              <p:cNvPr id="195" name="Connettore 1 194"/>
              <p:cNvCxnSpPr/>
              <p:nvPr/>
            </p:nvCxnSpPr>
            <p:spPr bwMode="auto">
              <a:xfrm>
                <a:off x="2362200" y="5532120"/>
                <a:ext cx="72000" cy="0"/>
              </a:xfrm>
              <a:prstGeom prst="line">
                <a:avLst/>
              </a:prstGeom>
              <a:noFill/>
              <a:ln w="19050" cap="flat" cmpd="sng" algn="ctr">
                <a:solidFill>
                  <a:schemeClr val="tx1"/>
                </a:solidFill>
                <a:prstDash val="solid"/>
                <a:round/>
                <a:headEnd type="none" w="med" len="med"/>
                <a:tailEnd type="none" w="med" len="med"/>
              </a:ln>
              <a:effectLst/>
            </p:spPr>
          </p:cxnSp>
        </p:grpSp>
        <p:grpSp>
          <p:nvGrpSpPr>
            <p:cNvPr id="5" name="Gruppo 39"/>
            <p:cNvGrpSpPr/>
            <p:nvPr/>
          </p:nvGrpSpPr>
          <p:grpSpPr>
            <a:xfrm>
              <a:off x="2170177" y="5965280"/>
              <a:ext cx="5389880" cy="717163"/>
              <a:chOff x="2170177" y="836295"/>
              <a:chExt cx="5389880" cy="717163"/>
            </a:xfrm>
          </p:grpSpPr>
          <p:sp>
            <p:nvSpPr>
              <p:cNvPr id="203" name="Rettangolo 202"/>
              <p:cNvSpPr/>
              <p:nvPr/>
            </p:nvSpPr>
            <p:spPr bwMode="auto">
              <a:xfrm>
                <a:off x="6187440" y="941690"/>
                <a:ext cx="815340" cy="1600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latin typeface="Calibri" pitchFamily="34" charset="0"/>
                </a:endParaRPr>
              </a:p>
            </p:txBody>
          </p:sp>
          <p:cxnSp>
            <p:nvCxnSpPr>
              <p:cNvPr id="204" name="Connettore 1 203"/>
              <p:cNvCxnSpPr/>
              <p:nvPr/>
            </p:nvCxnSpPr>
            <p:spPr bwMode="auto">
              <a:xfrm>
                <a:off x="3088005"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5" name="Connettore 1 204"/>
              <p:cNvCxnSpPr/>
              <p:nvPr/>
            </p:nvCxnSpPr>
            <p:spPr bwMode="auto">
              <a:xfrm>
                <a:off x="379857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6" name="Connettore 1 205"/>
              <p:cNvCxnSpPr/>
              <p:nvPr/>
            </p:nvCxnSpPr>
            <p:spPr bwMode="auto">
              <a:xfrm>
                <a:off x="450723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7" name="Connettore 1 206"/>
              <p:cNvCxnSpPr/>
              <p:nvPr/>
            </p:nvCxnSpPr>
            <p:spPr bwMode="auto">
              <a:xfrm>
                <a:off x="521970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8" name="Connettore 1 207"/>
              <p:cNvCxnSpPr/>
              <p:nvPr/>
            </p:nvCxnSpPr>
            <p:spPr bwMode="auto">
              <a:xfrm>
                <a:off x="5935980" y="836295"/>
                <a:ext cx="0" cy="126683"/>
              </a:xfrm>
              <a:prstGeom prst="line">
                <a:avLst/>
              </a:prstGeom>
              <a:noFill/>
              <a:ln w="19050" cap="flat" cmpd="sng" algn="ctr">
                <a:solidFill>
                  <a:schemeClr val="tx1"/>
                </a:solidFill>
                <a:prstDash val="solid"/>
                <a:round/>
                <a:headEnd type="none" w="med" len="med"/>
                <a:tailEnd type="none" w="med" len="med"/>
              </a:ln>
              <a:effectLst/>
            </p:spPr>
          </p:cxnSp>
          <p:cxnSp>
            <p:nvCxnSpPr>
              <p:cNvPr id="209" name="Connettore 1 208"/>
              <p:cNvCxnSpPr/>
              <p:nvPr/>
            </p:nvCxnSpPr>
            <p:spPr bwMode="auto">
              <a:xfrm>
                <a:off x="6642735" y="836295"/>
                <a:ext cx="0" cy="126683"/>
              </a:xfrm>
              <a:prstGeom prst="line">
                <a:avLst/>
              </a:prstGeom>
              <a:noFill/>
              <a:ln w="19050" cap="flat" cmpd="sng" algn="ctr">
                <a:solidFill>
                  <a:schemeClr val="tx1"/>
                </a:solidFill>
                <a:prstDash val="solid"/>
                <a:round/>
                <a:headEnd type="none" w="med" len="med"/>
                <a:tailEnd type="none" w="med" len="med"/>
              </a:ln>
              <a:effectLst/>
            </p:spPr>
          </p:cxnSp>
          <p:sp>
            <p:nvSpPr>
              <p:cNvPr id="210" name="CasellaDiTesto 209"/>
              <p:cNvSpPr txBox="1"/>
              <p:nvPr/>
            </p:nvSpPr>
            <p:spPr>
              <a:xfrm>
                <a:off x="21701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-6</a:t>
                </a:r>
              </a:p>
            </p:txBody>
          </p:sp>
          <p:sp>
            <p:nvSpPr>
              <p:cNvPr id="211" name="CasellaDiTesto 210"/>
              <p:cNvSpPr txBox="1"/>
              <p:nvPr/>
            </p:nvSpPr>
            <p:spPr>
              <a:xfrm>
                <a:off x="28762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-5</a:t>
                </a:r>
              </a:p>
            </p:txBody>
          </p:sp>
          <p:sp>
            <p:nvSpPr>
              <p:cNvPr id="212" name="CasellaDiTesto 211"/>
              <p:cNvSpPr txBox="1"/>
              <p:nvPr/>
            </p:nvSpPr>
            <p:spPr>
              <a:xfrm>
                <a:off x="359765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-4</a:t>
                </a:r>
              </a:p>
            </p:txBody>
          </p:sp>
          <p:sp>
            <p:nvSpPr>
              <p:cNvPr id="213" name="CasellaDiTesto 212"/>
              <p:cNvSpPr txBox="1"/>
              <p:nvPr/>
            </p:nvSpPr>
            <p:spPr>
              <a:xfrm>
                <a:off x="43037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-3</a:t>
                </a:r>
              </a:p>
            </p:txBody>
          </p:sp>
          <p:sp>
            <p:nvSpPr>
              <p:cNvPr id="214" name="CasellaDiTesto 213"/>
              <p:cNvSpPr txBox="1"/>
              <p:nvPr/>
            </p:nvSpPr>
            <p:spPr>
              <a:xfrm>
                <a:off x="50098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-2</a:t>
                </a:r>
              </a:p>
            </p:txBody>
          </p:sp>
          <p:sp>
            <p:nvSpPr>
              <p:cNvPr id="215" name="CasellaDiTesto 214"/>
              <p:cNvSpPr txBox="1"/>
              <p:nvPr/>
            </p:nvSpPr>
            <p:spPr>
              <a:xfrm>
                <a:off x="574141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-1</a:t>
                </a:r>
              </a:p>
            </p:txBody>
          </p:sp>
          <p:sp>
            <p:nvSpPr>
              <p:cNvPr id="216" name="CasellaDiTesto 215"/>
              <p:cNvSpPr txBox="1"/>
              <p:nvPr/>
            </p:nvSpPr>
            <p:spPr>
              <a:xfrm>
                <a:off x="643737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0</a:t>
                </a:r>
              </a:p>
            </p:txBody>
          </p:sp>
          <p:sp>
            <p:nvSpPr>
              <p:cNvPr id="217" name="CasellaDiTesto 216"/>
              <p:cNvSpPr txBox="1"/>
              <p:nvPr/>
            </p:nvSpPr>
            <p:spPr>
              <a:xfrm>
                <a:off x="7143497" y="935416"/>
                <a:ext cx="416560" cy="307777"/>
              </a:xfrm>
              <a:prstGeom prst="rect">
                <a:avLst/>
              </a:prstGeom>
              <a:noFill/>
            </p:spPr>
            <p:txBody>
              <a:bodyPr wrap="square" rtlCol="0">
                <a:spAutoFit/>
              </a:bodyPr>
              <a:lstStyle/>
              <a:p>
                <a:pPr algn="ctr"/>
                <a:r>
                  <a:rPr lang="en-GB" sz="1400">
                    <a:solidFill>
                      <a:schemeClr val="bg1"/>
                    </a:solidFill>
                    <a:latin typeface="Calibri" pitchFamily="34" charset="0"/>
                  </a:rPr>
                  <a:t>+1</a:t>
                </a:r>
              </a:p>
            </p:txBody>
          </p:sp>
          <p:sp>
            <p:nvSpPr>
              <p:cNvPr id="218" name="CasellaDiTesto 217"/>
              <p:cNvSpPr txBox="1"/>
              <p:nvPr/>
            </p:nvSpPr>
            <p:spPr>
              <a:xfrm>
                <a:off x="3614928" y="1153348"/>
                <a:ext cx="2145791" cy="400110"/>
              </a:xfrm>
              <a:prstGeom prst="rect">
                <a:avLst/>
              </a:prstGeom>
              <a:noFill/>
            </p:spPr>
            <p:txBody>
              <a:bodyPr wrap="square" rtlCol="0">
                <a:spAutoFit/>
              </a:bodyPr>
              <a:lstStyle/>
              <a:p>
                <a:pPr algn="ctr"/>
                <a:r>
                  <a:rPr lang="en-GB" sz="2000" dirty="0" err="1">
                    <a:solidFill>
                      <a:schemeClr val="bg1"/>
                    </a:solidFill>
                    <a:latin typeface="Symbol" pitchFamily="18" charset="2"/>
                  </a:rPr>
                  <a:t>D</a:t>
                </a:r>
                <a:r>
                  <a:rPr lang="en-GB" sz="2000" dirty="0" err="1">
                    <a:solidFill>
                      <a:schemeClr val="bg1"/>
                    </a:solidFill>
                    <a:latin typeface="Calibri" pitchFamily="34" charset="0"/>
                  </a:rPr>
                  <a:t>log</a:t>
                </a:r>
                <a:r>
                  <a:rPr lang="en-GB" sz="2000" dirty="0">
                    <a:solidFill>
                      <a:schemeClr val="bg1"/>
                    </a:solidFill>
                    <a:latin typeface="Calibri" pitchFamily="34" charset="0"/>
                  </a:rPr>
                  <a:t>(F</a:t>
                </a:r>
                <a:r>
                  <a:rPr lang="en-GB" sz="2000" baseline="-25000" dirty="0">
                    <a:solidFill>
                      <a:schemeClr val="bg1"/>
                    </a:solidFill>
                    <a:latin typeface="Calibri" pitchFamily="34" charset="0"/>
                  </a:rPr>
                  <a:t>O2</a:t>
                </a:r>
                <a:r>
                  <a:rPr lang="en-GB" sz="2000" dirty="0">
                    <a:solidFill>
                      <a:schemeClr val="bg1"/>
                    </a:solidFill>
                    <a:latin typeface="Calibri" pitchFamily="34" charset="0"/>
                  </a:rPr>
                  <a:t>) (FMQ)</a:t>
                </a:r>
              </a:p>
            </p:txBody>
          </p:sp>
        </p:grpSp>
      </p:grpSp>
      <p:grpSp>
        <p:nvGrpSpPr>
          <p:cNvPr id="6" name="Gruppo 138"/>
          <p:cNvGrpSpPr/>
          <p:nvPr/>
        </p:nvGrpSpPr>
        <p:grpSpPr>
          <a:xfrm>
            <a:off x="2365248" y="3204785"/>
            <a:ext cx="2995422" cy="1489637"/>
            <a:chOff x="2365248" y="3204785"/>
            <a:chExt cx="2968752" cy="1489637"/>
          </a:xfrm>
        </p:grpSpPr>
        <p:sp>
          <p:nvSpPr>
            <p:cNvPr id="140" name="CasellaDiTesto 139"/>
            <p:cNvSpPr txBox="1"/>
            <p:nvPr/>
          </p:nvSpPr>
          <p:spPr>
            <a:xfrm>
              <a:off x="2945891" y="4294312"/>
              <a:ext cx="1181101" cy="400110"/>
            </a:xfrm>
            <a:prstGeom prst="rect">
              <a:avLst/>
            </a:prstGeom>
            <a:noFill/>
          </p:spPr>
          <p:txBody>
            <a:bodyPr wrap="square" rtlCol="0">
              <a:spAutoFit/>
            </a:bodyPr>
            <a:lstStyle/>
            <a:p>
              <a:pPr algn="ctr"/>
              <a:r>
                <a:rPr lang="en-GB" sz="2000">
                  <a:solidFill>
                    <a:schemeClr val="tx1"/>
                  </a:solidFill>
                  <a:effectLst/>
                  <a:latin typeface="Calibri" pitchFamily="34" charset="0"/>
                </a:rPr>
                <a:t>Diamond</a:t>
              </a:r>
            </a:p>
          </p:txBody>
        </p:sp>
        <p:sp>
          <p:nvSpPr>
            <p:cNvPr id="141" name="CasellaDiTesto 140"/>
            <p:cNvSpPr txBox="1"/>
            <p:nvPr/>
          </p:nvSpPr>
          <p:spPr>
            <a:xfrm>
              <a:off x="2929129" y="3204785"/>
              <a:ext cx="1295400" cy="400110"/>
            </a:xfrm>
            <a:prstGeom prst="rect">
              <a:avLst/>
            </a:prstGeom>
            <a:noFill/>
          </p:spPr>
          <p:txBody>
            <a:bodyPr wrap="square" rtlCol="0">
              <a:spAutoFit/>
            </a:bodyPr>
            <a:lstStyle/>
            <a:p>
              <a:pPr algn="ctr"/>
              <a:r>
                <a:rPr lang="en-GB" sz="2000">
                  <a:solidFill>
                    <a:schemeClr val="tx1"/>
                  </a:solidFill>
                  <a:effectLst/>
                  <a:latin typeface="Calibri" pitchFamily="34" charset="0"/>
                </a:rPr>
                <a:t>Graphite</a:t>
              </a:r>
            </a:p>
          </p:txBody>
        </p:sp>
        <p:sp>
          <p:nvSpPr>
            <p:cNvPr id="142" name="Rettangolo 141"/>
            <p:cNvSpPr/>
            <p:nvPr/>
          </p:nvSpPr>
          <p:spPr bwMode="auto">
            <a:xfrm>
              <a:off x="2365248" y="3749040"/>
              <a:ext cx="2968752" cy="374903"/>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82" name="Rettangolo 81"/>
          <p:cNvSpPr/>
          <p:nvPr/>
        </p:nvSpPr>
        <p:spPr bwMode="auto">
          <a:xfrm>
            <a:off x="2357120" y="822310"/>
            <a:ext cx="4998720" cy="52730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7" name="Gruppo 114"/>
          <p:cNvGrpSpPr/>
          <p:nvPr/>
        </p:nvGrpSpPr>
        <p:grpSpPr>
          <a:xfrm>
            <a:off x="6111241" y="926592"/>
            <a:ext cx="967739" cy="560803"/>
            <a:chOff x="6111241" y="926592"/>
            <a:chExt cx="967739" cy="560803"/>
          </a:xfrm>
        </p:grpSpPr>
        <p:sp>
          <p:nvSpPr>
            <p:cNvPr id="114" name="Rettangolo 113"/>
            <p:cNvSpPr/>
            <p:nvPr/>
          </p:nvSpPr>
          <p:spPr bwMode="auto">
            <a:xfrm>
              <a:off x="6187440" y="926592"/>
              <a:ext cx="810768" cy="53035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1" name="CasellaDiTesto 80"/>
            <p:cNvSpPr txBox="1"/>
            <p:nvPr/>
          </p:nvSpPr>
          <p:spPr>
            <a:xfrm>
              <a:off x="6111241" y="978088"/>
              <a:ext cx="967739" cy="509307"/>
            </a:xfrm>
            <a:prstGeom prst="rect">
              <a:avLst/>
            </a:prstGeom>
            <a:noFill/>
          </p:spPr>
          <p:txBody>
            <a:bodyPr wrap="square" rtlCol="0">
              <a:spAutoFit/>
            </a:bodyPr>
            <a:lstStyle/>
            <a:p>
              <a:pPr algn="ctr">
                <a:lnSpc>
                  <a:spcPts val="1600"/>
                </a:lnSpc>
              </a:pPr>
              <a:r>
                <a:rPr lang="en-GB">
                  <a:solidFill>
                    <a:schemeClr val="tx1"/>
                  </a:solidFill>
                  <a:effectLst/>
                  <a:latin typeface="Calibri" pitchFamily="34" charset="0"/>
                </a:rPr>
                <a:t>MORB Source</a:t>
              </a:r>
            </a:p>
          </p:txBody>
        </p:sp>
      </p:grpSp>
      <p:sp>
        <p:nvSpPr>
          <p:cNvPr id="120" name="CasellaDiTesto 119"/>
          <p:cNvSpPr txBox="1"/>
          <p:nvPr/>
        </p:nvSpPr>
        <p:spPr>
          <a:xfrm>
            <a:off x="4943272" y="960410"/>
            <a:ext cx="1324610" cy="461665"/>
          </a:xfrm>
          <a:prstGeom prst="rect">
            <a:avLst/>
          </a:prstGeom>
          <a:noFill/>
        </p:spPr>
        <p:txBody>
          <a:bodyPr wrap="square" rtlCol="0">
            <a:spAutoFit/>
          </a:bodyPr>
          <a:lstStyle/>
          <a:p>
            <a:pPr algn="ctr"/>
            <a:r>
              <a:rPr lang="en-GB" sz="2400">
                <a:solidFill>
                  <a:schemeClr val="tx1"/>
                </a:solidFill>
                <a:effectLst/>
                <a:latin typeface="Calibri" pitchFamily="34" charset="0"/>
              </a:rPr>
              <a:t>CO</a:t>
            </a:r>
            <a:r>
              <a:rPr lang="en-GB" sz="2400" baseline="-25000">
                <a:solidFill>
                  <a:schemeClr val="tx1"/>
                </a:solidFill>
                <a:effectLst/>
                <a:latin typeface="Calibri" pitchFamily="34" charset="0"/>
              </a:rPr>
              <a:t>2</a:t>
            </a:r>
          </a:p>
        </p:txBody>
      </p:sp>
      <p:sp>
        <p:nvSpPr>
          <p:cNvPr id="111" name="CasellaDiTesto 110"/>
          <p:cNvSpPr txBox="1"/>
          <p:nvPr/>
        </p:nvSpPr>
        <p:spPr>
          <a:xfrm>
            <a:off x="5856789" y="4246242"/>
            <a:ext cx="3287211" cy="1015663"/>
          </a:xfrm>
          <a:prstGeom prst="rect">
            <a:avLst/>
          </a:prstGeom>
          <a:solidFill>
            <a:schemeClr val="bg1"/>
          </a:solidFill>
        </p:spPr>
        <p:txBody>
          <a:bodyPr wrap="square" rtlCol="0">
            <a:spAutoFit/>
          </a:bodyPr>
          <a:lstStyle/>
          <a:p>
            <a:pPr algn="ctr"/>
            <a:r>
              <a:rPr lang="en-GB" sz="2000">
                <a:solidFill>
                  <a:schemeClr val="tx1"/>
                </a:solidFill>
                <a:effectLst/>
                <a:latin typeface="Calibri" pitchFamily="34" charset="0"/>
              </a:rPr>
              <a:t>The higher the C in the mantle the longer the line from 2 to 3.</a:t>
            </a:r>
            <a:endParaRPr lang="en-GB" sz="2000" i="1">
              <a:solidFill>
                <a:schemeClr val="tx1"/>
              </a:solidFill>
              <a:effectLst/>
              <a:latin typeface="Calibri" pitchFamily="34" charset="0"/>
            </a:endParaRPr>
          </a:p>
        </p:txBody>
      </p:sp>
      <p:sp>
        <p:nvSpPr>
          <p:cNvPr id="112" name="Oval 24"/>
          <p:cNvSpPr>
            <a:spLocks noChangeArrowheads="1"/>
          </p:cNvSpPr>
          <p:nvPr/>
        </p:nvSpPr>
        <p:spPr bwMode="auto">
          <a:xfrm>
            <a:off x="5630003" y="1399619"/>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113" name="CasellaDiTesto 112"/>
          <p:cNvSpPr txBox="1"/>
          <p:nvPr/>
        </p:nvSpPr>
        <p:spPr>
          <a:xfrm>
            <a:off x="5322642" y="1318567"/>
            <a:ext cx="391188" cy="461665"/>
          </a:xfrm>
          <a:prstGeom prst="rect">
            <a:avLst/>
          </a:prstGeom>
          <a:noFill/>
        </p:spPr>
        <p:txBody>
          <a:bodyPr wrap="square" rtlCol="0">
            <a:spAutoFit/>
          </a:bodyPr>
          <a:lstStyle/>
          <a:p>
            <a:r>
              <a:rPr lang="en-GB" sz="2400" b="1">
                <a:solidFill>
                  <a:srgbClr val="FF0000"/>
                </a:solidFill>
                <a:latin typeface="Calibri" pitchFamily="34" charset="0"/>
              </a:rPr>
              <a:t>4</a:t>
            </a:r>
            <a:endParaRPr lang="en-GB" sz="2400" b="1" i="1">
              <a:solidFill>
                <a:srgbClr val="FF0000"/>
              </a:solidFill>
              <a:latin typeface="Calibri" pitchFamily="34" charset="0"/>
            </a:endParaRPr>
          </a:p>
        </p:txBody>
      </p:sp>
      <p:grpSp>
        <p:nvGrpSpPr>
          <p:cNvPr id="8" name="Gruppo 116"/>
          <p:cNvGrpSpPr/>
          <p:nvPr/>
        </p:nvGrpSpPr>
        <p:grpSpPr>
          <a:xfrm>
            <a:off x="4775200" y="1746870"/>
            <a:ext cx="2042160" cy="4328160"/>
            <a:chOff x="4775200" y="1746870"/>
            <a:chExt cx="2042160" cy="4328160"/>
          </a:xfrm>
        </p:grpSpPr>
        <p:cxnSp>
          <p:nvCxnSpPr>
            <p:cNvPr id="118" name="Connettore 1 117"/>
            <p:cNvCxnSpPr/>
            <p:nvPr/>
          </p:nvCxnSpPr>
          <p:spPr bwMode="auto">
            <a:xfrm flipV="1">
              <a:off x="477520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22" name="CasellaDiTesto 121"/>
            <p:cNvSpPr txBox="1"/>
            <p:nvPr/>
          </p:nvSpPr>
          <p:spPr>
            <a:xfrm rot="17731838">
              <a:off x="5904884" y="3330939"/>
              <a:ext cx="404278" cy="307777"/>
            </a:xfrm>
            <a:prstGeom prst="rect">
              <a:avLst/>
            </a:prstGeom>
            <a:noFill/>
          </p:spPr>
          <p:txBody>
            <a:bodyPr wrap="none" rtlCol="0">
              <a:spAutoFit/>
            </a:bodyPr>
            <a:lstStyle/>
            <a:p>
              <a:r>
                <a:rPr lang="en-GB" sz="1400">
                  <a:solidFill>
                    <a:schemeClr val="tx1"/>
                  </a:solidFill>
                  <a:effectLst/>
                  <a:latin typeface="Calibri" pitchFamily="34" charset="0"/>
                </a:rPr>
                <a:t>6%</a:t>
              </a:r>
            </a:p>
          </p:txBody>
        </p:sp>
      </p:grpSp>
      <p:grpSp>
        <p:nvGrpSpPr>
          <p:cNvPr id="9" name="Gruppo 122"/>
          <p:cNvGrpSpPr/>
          <p:nvPr/>
        </p:nvGrpSpPr>
        <p:grpSpPr>
          <a:xfrm>
            <a:off x="4551680" y="1746870"/>
            <a:ext cx="2042160" cy="4328160"/>
            <a:chOff x="4551680" y="1746870"/>
            <a:chExt cx="2042160" cy="4328160"/>
          </a:xfrm>
        </p:grpSpPr>
        <p:cxnSp>
          <p:nvCxnSpPr>
            <p:cNvPr id="124" name="Connettore 1 123"/>
            <p:cNvCxnSpPr/>
            <p:nvPr/>
          </p:nvCxnSpPr>
          <p:spPr bwMode="auto">
            <a:xfrm flipV="1">
              <a:off x="455168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25" name="CasellaDiTesto 124"/>
            <p:cNvSpPr txBox="1"/>
            <p:nvPr/>
          </p:nvSpPr>
          <p:spPr>
            <a:xfrm rot="17731838">
              <a:off x="5834398" y="3024233"/>
              <a:ext cx="404278" cy="307777"/>
            </a:xfrm>
            <a:prstGeom prst="rect">
              <a:avLst/>
            </a:prstGeom>
            <a:noFill/>
          </p:spPr>
          <p:txBody>
            <a:bodyPr wrap="none" rtlCol="0">
              <a:spAutoFit/>
            </a:bodyPr>
            <a:lstStyle/>
            <a:p>
              <a:r>
                <a:rPr lang="en-GB" sz="1400">
                  <a:solidFill>
                    <a:schemeClr val="tx1"/>
                  </a:solidFill>
                  <a:effectLst/>
                  <a:latin typeface="Calibri" pitchFamily="34" charset="0"/>
                </a:rPr>
                <a:t>5%</a:t>
              </a:r>
            </a:p>
          </p:txBody>
        </p:sp>
      </p:grpSp>
      <p:grpSp>
        <p:nvGrpSpPr>
          <p:cNvPr id="10" name="Gruppo 125"/>
          <p:cNvGrpSpPr/>
          <p:nvPr/>
        </p:nvGrpSpPr>
        <p:grpSpPr>
          <a:xfrm>
            <a:off x="4287520" y="1746870"/>
            <a:ext cx="2042160" cy="4328160"/>
            <a:chOff x="4287520" y="1746870"/>
            <a:chExt cx="2042160" cy="4328160"/>
          </a:xfrm>
        </p:grpSpPr>
        <p:cxnSp>
          <p:nvCxnSpPr>
            <p:cNvPr id="127" name="Connettore 1 126"/>
            <p:cNvCxnSpPr/>
            <p:nvPr/>
          </p:nvCxnSpPr>
          <p:spPr bwMode="auto">
            <a:xfrm flipV="1">
              <a:off x="42875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28" name="CasellaDiTesto 127"/>
            <p:cNvSpPr txBox="1"/>
            <p:nvPr/>
          </p:nvSpPr>
          <p:spPr>
            <a:xfrm rot="17731838">
              <a:off x="5710573" y="2715623"/>
              <a:ext cx="404278" cy="307777"/>
            </a:xfrm>
            <a:prstGeom prst="rect">
              <a:avLst/>
            </a:prstGeom>
            <a:noFill/>
          </p:spPr>
          <p:txBody>
            <a:bodyPr wrap="none" rtlCol="0">
              <a:spAutoFit/>
            </a:bodyPr>
            <a:lstStyle/>
            <a:p>
              <a:r>
                <a:rPr lang="en-GB" sz="1400">
                  <a:solidFill>
                    <a:schemeClr val="tx1"/>
                  </a:solidFill>
                  <a:effectLst/>
                  <a:latin typeface="Calibri" pitchFamily="34" charset="0"/>
                </a:rPr>
                <a:t>4%</a:t>
              </a:r>
            </a:p>
          </p:txBody>
        </p:sp>
      </p:grpSp>
      <p:grpSp>
        <p:nvGrpSpPr>
          <p:cNvPr id="11" name="Gruppo 128"/>
          <p:cNvGrpSpPr/>
          <p:nvPr/>
        </p:nvGrpSpPr>
        <p:grpSpPr>
          <a:xfrm>
            <a:off x="3931920" y="1746870"/>
            <a:ext cx="2042160" cy="4328160"/>
            <a:chOff x="3931920" y="1746870"/>
            <a:chExt cx="2042160" cy="4328160"/>
          </a:xfrm>
        </p:grpSpPr>
        <p:cxnSp>
          <p:nvCxnSpPr>
            <p:cNvPr id="130" name="Connettore 1 129"/>
            <p:cNvCxnSpPr/>
            <p:nvPr/>
          </p:nvCxnSpPr>
          <p:spPr bwMode="auto">
            <a:xfrm flipV="1">
              <a:off x="3931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31" name="CasellaDiTesto 130"/>
            <p:cNvSpPr txBox="1"/>
            <p:nvPr/>
          </p:nvSpPr>
          <p:spPr>
            <a:xfrm rot="17731838">
              <a:off x="5590558" y="2304143"/>
              <a:ext cx="404278" cy="307777"/>
            </a:xfrm>
            <a:prstGeom prst="rect">
              <a:avLst/>
            </a:prstGeom>
            <a:noFill/>
          </p:spPr>
          <p:txBody>
            <a:bodyPr wrap="none" rtlCol="0">
              <a:spAutoFit/>
            </a:bodyPr>
            <a:lstStyle/>
            <a:p>
              <a:r>
                <a:rPr lang="en-GB" sz="1400">
                  <a:solidFill>
                    <a:schemeClr val="tx1"/>
                  </a:solidFill>
                  <a:effectLst/>
                  <a:latin typeface="Calibri" pitchFamily="34" charset="0"/>
                </a:rPr>
                <a:t>3%</a:t>
              </a:r>
            </a:p>
          </p:txBody>
        </p:sp>
      </p:grpSp>
      <p:grpSp>
        <p:nvGrpSpPr>
          <p:cNvPr id="12" name="Gruppo 131"/>
          <p:cNvGrpSpPr/>
          <p:nvPr/>
        </p:nvGrpSpPr>
        <p:grpSpPr>
          <a:xfrm>
            <a:off x="3423920" y="1718683"/>
            <a:ext cx="2225485" cy="4356347"/>
            <a:chOff x="3423920" y="1718683"/>
            <a:chExt cx="2225485" cy="4356347"/>
          </a:xfrm>
        </p:grpSpPr>
        <p:cxnSp>
          <p:nvCxnSpPr>
            <p:cNvPr id="133" name="Connettore 1 132"/>
            <p:cNvCxnSpPr/>
            <p:nvPr/>
          </p:nvCxnSpPr>
          <p:spPr bwMode="auto">
            <a:xfrm flipV="1">
              <a:off x="342392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34" name="CasellaDiTesto 133"/>
            <p:cNvSpPr txBox="1"/>
            <p:nvPr/>
          </p:nvSpPr>
          <p:spPr>
            <a:xfrm rot="17731838">
              <a:off x="5293378" y="1766933"/>
              <a:ext cx="404278" cy="307777"/>
            </a:xfrm>
            <a:prstGeom prst="rect">
              <a:avLst/>
            </a:prstGeom>
            <a:noFill/>
          </p:spPr>
          <p:txBody>
            <a:bodyPr wrap="none" rtlCol="0">
              <a:spAutoFit/>
            </a:bodyPr>
            <a:lstStyle/>
            <a:p>
              <a:r>
                <a:rPr lang="en-GB" sz="1400">
                  <a:solidFill>
                    <a:schemeClr val="tx1"/>
                  </a:solidFill>
                  <a:effectLst/>
                  <a:latin typeface="Calibri" pitchFamily="34" charset="0"/>
                </a:rPr>
                <a:t>2%</a:t>
              </a:r>
            </a:p>
          </p:txBody>
        </p:sp>
      </p:grpSp>
      <p:grpSp>
        <p:nvGrpSpPr>
          <p:cNvPr id="13" name="Gruppo 134"/>
          <p:cNvGrpSpPr/>
          <p:nvPr/>
        </p:nvGrpSpPr>
        <p:grpSpPr>
          <a:xfrm>
            <a:off x="4988560" y="1746870"/>
            <a:ext cx="2042160" cy="4328160"/>
            <a:chOff x="4988560" y="1746870"/>
            <a:chExt cx="2042160" cy="4328160"/>
          </a:xfrm>
        </p:grpSpPr>
        <p:cxnSp>
          <p:nvCxnSpPr>
            <p:cNvPr id="136" name="Connettore 1 135"/>
            <p:cNvCxnSpPr/>
            <p:nvPr/>
          </p:nvCxnSpPr>
          <p:spPr bwMode="auto">
            <a:xfrm flipV="1">
              <a:off x="4988560" y="1746870"/>
              <a:ext cx="2042160" cy="4328160"/>
            </a:xfrm>
            <a:prstGeom prst="line">
              <a:avLst/>
            </a:prstGeom>
            <a:noFill/>
            <a:ln w="12700" cap="flat" cmpd="sng" algn="ctr">
              <a:solidFill>
                <a:schemeClr val="tx1"/>
              </a:solidFill>
              <a:prstDash val="dash"/>
              <a:round/>
              <a:headEnd type="none" w="med" len="med"/>
              <a:tailEnd type="none" w="med" len="med"/>
            </a:ln>
            <a:effectLst/>
          </p:spPr>
        </p:cxnSp>
        <p:sp>
          <p:nvSpPr>
            <p:cNvPr id="137" name="CasellaDiTesto 136"/>
            <p:cNvSpPr txBox="1"/>
            <p:nvPr/>
          </p:nvSpPr>
          <p:spPr>
            <a:xfrm rot="17731838">
              <a:off x="5899243" y="3311509"/>
              <a:ext cx="1012970" cy="307777"/>
            </a:xfrm>
            <a:prstGeom prst="rect">
              <a:avLst/>
            </a:prstGeom>
            <a:noFill/>
          </p:spPr>
          <p:txBody>
            <a:bodyPr wrap="none" rtlCol="0">
              <a:spAutoFit/>
            </a:bodyPr>
            <a:lstStyle/>
            <a:p>
              <a:r>
                <a:rPr lang="en-GB" sz="1400">
                  <a:solidFill>
                    <a:schemeClr val="tx1"/>
                  </a:solidFill>
                  <a:effectLst/>
                  <a:latin typeface="Calibri" pitchFamily="34" charset="0"/>
                </a:rPr>
                <a:t>7%Fe</a:t>
              </a:r>
              <a:r>
                <a:rPr lang="en-GB" sz="1400" baseline="30000">
                  <a:solidFill>
                    <a:schemeClr val="tx1"/>
                  </a:solidFill>
                  <a:effectLst/>
                  <a:latin typeface="Calibri" pitchFamily="34" charset="0"/>
                </a:rPr>
                <a:t>3+</a:t>
              </a:r>
              <a:r>
                <a:rPr lang="en-GB" sz="1400">
                  <a:solidFill>
                    <a:schemeClr val="tx1"/>
                  </a:solidFill>
                  <a:effectLst/>
                  <a:latin typeface="Calibri" pitchFamily="34" charset="0"/>
                </a:rPr>
                <a:t>/SFe</a:t>
              </a:r>
            </a:p>
          </p:txBody>
        </p:sp>
      </p:grpSp>
      <p:cxnSp>
        <p:nvCxnSpPr>
          <p:cNvPr id="90" name="Connettore 1 89"/>
          <p:cNvCxnSpPr/>
          <p:nvPr/>
        </p:nvCxnSpPr>
        <p:spPr bwMode="auto">
          <a:xfrm flipV="1">
            <a:off x="4292600" y="4120515"/>
            <a:ext cx="906145" cy="1960245"/>
          </a:xfrm>
          <a:prstGeom prst="line">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cxnSp>
      <p:sp>
        <p:nvSpPr>
          <p:cNvPr id="103" name="CasellaDiTesto 102"/>
          <p:cNvSpPr txBox="1"/>
          <p:nvPr/>
        </p:nvSpPr>
        <p:spPr>
          <a:xfrm>
            <a:off x="4805653" y="3908271"/>
            <a:ext cx="391188" cy="461665"/>
          </a:xfrm>
          <a:prstGeom prst="rect">
            <a:avLst/>
          </a:prstGeom>
          <a:noFill/>
        </p:spPr>
        <p:txBody>
          <a:bodyPr wrap="square" rtlCol="0">
            <a:spAutoFit/>
          </a:bodyPr>
          <a:lstStyle/>
          <a:p>
            <a:r>
              <a:rPr lang="en-GB" sz="2400" b="1">
                <a:solidFill>
                  <a:srgbClr val="FF0000"/>
                </a:solidFill>
                <a:latin typeface="Calibri" pitchFamily="34" charset="0"/>
              </a:rPr>
              <a:t>1</a:t>
            </a:r>
            <a:endParaRPr lang="en-GB" sz="2400" b="1" i="1">
              <a:solidFill>
                <a:srgbClr val="FF0000"/>
              </a:solidFill>
              <a:latin typeface="Calibri" pitchFamily="34" charset="0"/>
            </a:endParaRPr>
          </a:p>
        </p:txBody>
      </p:sp>
      <p:cxnSp>
        <p:nvCxnSpPr>
          <p:cNvPr id="94" name="Connettore 1 93"/>
          <p:cNvCxnSpPr/>
          <p:nvPr/>
        </p:nvCxnSpPr>
        <p:spPr bwMode="auto">
          <a:xfrm flipV="1">
            <a:off x="5147310" y="3768091"/>
            <a:ext cx="217170" cy="461009"/>
          </a:xfrm>
          <a:prstGeom prst="line">
            <a:avLst/>
          </a:prstGeom>
          <a:noFill/>
          <a:ln w="57150" cap="flat" cmpd="sng" algn="ctr">
            <a:solidFill>
              <a:srgbClr val="0066FF"/>
            </a:solidFill>
            <a:prstDash val="solid"/>
            <a:round/>
            <a:headEnd type="none" w="med" len="med"/>
            <a:tailEnd type="none" w="med" len="med"/>
          </a:ln>
          <a:effectLst/>
        </p:spPr>
      </p:cxnSp>
      <p:sp>
        <p:nvSpPr>
          <p:cNvPr id="96" name="Oval 24"/>
          <p:cNvSpPr>
            <a:spLocks noChangeArrowheads="1"/>
          </p:cNvSpPr>
          <p:nvPr/>
        </p:nvSpPr>
        <p:spPr bwMode="auto">
          <a:xfrm>
            <a:off x="5044440" y="3957319"/>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cxnSp>
        <p:nvCxnSpPr>
          <p:cNvPr id="101" name="Connettore 1 100"/>
          <p:cNvCxnSpPr/>
          <p:nvPr/>
        </p:nvCxnSpPr>
        <p:spPr bwMode="auto">
          <a:xfrm flipV="1">
            <a:off x="5394960" y="1832610"/>
            <a:ext cx="544830" cy="1116330"/>
          </a:xfrm>
          <a:prstGeom prst="line">
            <a:avLst/>
          </a:prstGeom>
          <a:noFill/>
          <a:ln w="38100" cap="flat" cmpd="sng" algn="ctr">
            <a:solidFill>
              <a:srgbClr val="0066FF"/>
            </a:solidFill>
            <a:prstDash val="solid"/>
            <a:round/>
            <a:headEnd type="none" w="med" len="med"/>
            <a:tailEnd type="arrow" w="med" len="med"/>
          </a:ln>
          <a:effectLst>
            <a:outerShdw blurRad="50800" dist="38100" dir="2700000" algn="tl" rotWithShape="0">
              <a:prstClr val="black">
                <a:alpha val="40000"/>
              </a:prstClr>
            </a:outerShdw>
          </a:effectLst>
        </p:spPr>
      </p:cxnSp>
      <p:sp>
        <p:nvSpPr>
          <p:cNvPr id="143" name="Figura a mano libera 142"/>
          <p:cNvSpPr/>
          <p:nvPr/>
        </p:nvSpPr>
        <p:spPr bwMode="auto">
          <a:xfrm>
            <a:off x="4267200" y="1371600"/>
            <a:ext cx="1203960" cy="4714240"/>
          </a:xfrm>
          <a:custGeom>
            <a:avLst/>
            <a:gdLst>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44600"/>
              <a:gd name="connsiteY0" fmla="*/ 0 h 4714240"/>
              <a:gd name="connsiteX1" fmla="*/ 1087120 w 1244600"/>
              <a:gd name="connsiteY1" fmla="*/ 904240 h 4714240"/>
              <a:gd name="connsiteX2" fmla="*/ 944880 w 1244600"/>
              <a:gd name="connsiteY2" fmla="*/ 4714240 h 4714240"/>
              <a:gd name="connsiteX0" fmla="*/ 0 w 1203960"/>
              <a:gd name="connsiteY0" fmla="*/ 0 h 4714240"/>
              <a:gd name="connsiteX1" fmla="*/ 1087120 w 1203960"/>
              <a:gd name="connsiteY1" fmla="*/ 904240 h 4714240"/>
              <a:gd name="connsiteX2" fmla="*/ 944880 w 1203960"/>
              <a:gd name="connsiteY2" fmla="*/ 4714240 h 4714240"/>
            </a:gdLst>
            <a:ahLst/>
            <a:cxnLst>
              <a:cxn ang="0">
                <a:pos x="connsiteX0" y="connsiteY0"/>
              </a:cxn>
              <a:cxn ang="0">
                <a:pos x="connsiteX1" y="connsiteY1"/>
              </a:cxn>
              <a:cxn ang="0">
                <a:pos x="connsiteX2" y="connsiteY2"/>
              </a:cxn>
            </a:cxnLst>
            <a:rect l="l" t="t" r="r" b="b"/>
            <a:pathLst>
              <a:path w="1203960" h="4714240">
                <a:moveTo>
                  <a:pt x="0" y="0"/>
                </a:moveTo>
                <a:cubicBezTo>
                  <a:pt x="485140" y="308186"/>
                  <a:pt x="970280" y="484293"/>
                  <a:pt x="1087120" y="904240"/>
                </a:cubicBezTo>
                <a:cubicBezTo>
                  <a:pt x="1203960" y="1669627"/>
                  <a:pt x="1033780" y="3227493"/>
                  <a:pt x="944880" y="471424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4" name="CasellaDiTesto 103"/>
          <p:cNvSpPr txBox="1"/>
          <p:nvPr/>
        </p:nvSpPr>
        <p:spPr>
          <a:xfrm>
            <a:off x="5394933" y="3517111"/>
            <a:ext cx="391188" cy="461665"/>
          </a:xfrm>
          <a:prstGeom prst="rect">
            <a:avLst/>
          </a:prstGeom>
          <a:noFill/>
        </p:spPr>
        <p:txBody>
          <a:bodyPr wrap="square" rtlCol="0">
            <a:spAutoFit/>
          </a:bodyPr>
          <a:lstStyle/>
          <a:p>
            <a:r>
              <a:rPr lang="en-GB" sz="2400" b="1">
                <a:solidFill>
                  <a:srgbClr val="FF0000"/>
                </a:solidFill>
                <a:latin typeface="Calibri" pitchFamily="34" charset="0"/>
              </a:rPr>
              <a:t>2</a:t>
            </a:r>
            <a:endParaRPr lang="en-GB" sz="2400" b="1" i="1">
              <a:solidFill>
                <a:srgbClr val="FF0000"/>
              </a:solidFill>
              <a:latin typeface="Calibri" pitchFamily="34" charset="0"/>
            </a:endParaRPr>
          </a:p>
        </p:txBody>
      </p:sp>
      <p:sp>
        <p:nvSpPr>
          <p:cNvPr id="105" name="CasellaDiTesto 104"/>
          <p:cNvSpPr txBox="1"/>
          <p:nvPr/>
        </p:nvSpPr>
        <p:spPr>
          <a:xfrm>
            <a:off x="5415253" y="2719551"/>
            <a:ext cx="391188" cy="461665"/>
          </a:xfrm>
          <a:prstGeom prst="rect">
            <a:avLst/>
          </a:prstGeom>
          <a:noFill/>
        </p:spPr>
        <p:txBody>
          <a:bodyPr wrap="square" rtlCol="0">
            <a:spAutoFit/>
          </a:bodyPr>
          <a:lstStyle/>
          <a:p>
            <a:r>
              <a:rPr lang="en-GB" sz="2400" b="1">
                <a:solidFill>
                  <a:srgbClr val="FF0000"/>
                </a:solidFill>
                <a:latin typeface="Calibri" pitchFamily="34" charset="0"/>
              </a:rPr>
              <a:t>3</a:t>
            </a:r>
            <a:endParaRPr lang="en-GB" sz="2400" b="1" i="1">
              <a:solidFill>
                <a:srgbClr val="FF0000"/>
              </a:solidFill>
              <a:latin typeface="Calibri" pitchFamily="34" charset="0"/>
            </a:endParaRPr>
          </a:p>
        </p:txBody>
      </p:sp>
      <p:cxnSp>
        <p:nvCxnSpPr>
          <p:cNvPr id="99" name="Connettore 1 98"/>
          <p:cNvCxnSpPr/>
          <p:nvPr/>
        </p:nvCxnSpPr>
        <p:spPr bwMode="auto">
          <a:xfrm flipV="1">
            <a:off x="5359400" y="2943860"/>
            <a:ext cx="35560" cy="817880"/>
          </a:xfrm>
          <a:prstGeom prst="line">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cxnSp>
      <p:sp>
        <p:nvSpPr>
          <p:cNvPr id="97" name="Oval 24"/>
          <p:cNvSpPr>
            <a:spLocks noChangeArrowheads="1"/>
          </p:cNvSpPr>
          <p:nvPr/>
        </p:nvSpPr>
        <p:spPr bwMode="auto">
          <a:xfrm>
            <a:off x="5190744" y="3615943"/>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102" name="Oval 24"/>
          <p:cNvSpPr>
            <a:spLocks noChangeArrowheads="1"/>
          </p:cNvSpPr>
          <p:nvPr/>
        </p:nvSpPr>
        <p:spPr bwMode="auto">
          <a:xfrm>
            <a:off x="5236464" y="2800603"/>
            <a:ext cx="324000" cy="324000"/>
          </a:xfrm>
          <a:prstGeom prst="ellipse">
            <a:avLst/>
          </a:prstGeom>
          <a:gradFill rotWithShape="1">
            <a:gsLst>
              <a:gs pos="0">
                <a:srgbClr val="FF0000"/>
              </a:gs>
              <a:gs pos="100000">
                <a:srgbClr val="FFFFFF">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106" name="CasellaDiTesto 105"/>
          <p:cNvSpPr txBox="1"/>
          <p:nvPr/>
        </p:nvSpPr>
        <p:spPr>
          <a:xfrm>
            <a:off x="5705752" y="5194316"/>
            <a:ext cx="1768158" cy="830997"/>
          </a:xfrm>
          <a:prstGeom prst="rect">
            <a:avLst/>
          </a:prstGeom>
          <a:noFill/>
        </p:spPr>
        <p:txBody>
          <a:bodyPr wrap="square" rtlCol="0">
            <a:spAutoFit/>
          </a:bodyPr>
          <a:lstStyle/>
          <a:p>
            <a:pPr algn="ctr"/>
            <a:r>
              <a:rPr lang="en-GB" sz="2400">
                <a:solidFill>
                  <a:schemeClr val="tx1"/>
                </a:solidFill>
                <a:effectLst/>
                <a:latin typeface="Calibri" pitchFamily="34" charset="0"/>
              </a:rPr>
              <a:t>Carbonate melt</a:t>
            </a:r>
          </a:p>
        </p:txBody>
      </p:sp>
      <p:sp>
        <p:nvSpPr>
          <p:cNvPr id="88" name="CasellaDiTesto 87"/>
          <p:cNvSpPr txBox="1"/>
          <p:nvPr/>
        </p:nvSpPr>
        <p:spPr>
          <a:xfrm>
            <a:off x="147089" y="123091"/>
            <a:ext cx="3518704" cy="1107996"/>
          </a:xfrm>
          <a:prstGeom prst="rect">
            <a:avLst/>
          </a:prstGeom>
          <a:solidFill>
            <a:schemeClr val="bg1"/>
          </a:solidFill>
        </p:spPr>
        <p:txBody>
          <a:bodyPr wrap="square" rtlCol="0">
            <a:spAutoFit/>
          </a:bodyPr>
          <a:lstStyle/>
          <a:p>
            <a:pPr algn="ctr"/>
            <a:r>
              <a:rPr lang="en-GB" sz="2200" dirty="0">
                <a:solidFill>
                  <a:schemeClr val="tx1"/>
                </a:solidFill>
                <a:effectLst/>
                <a:latin typeface="Calibri" pitchFamily="34" charset="0"/>
              </a:rPr>
              <a:t>Let us see what happens to a carbonated peridotite with 30 ppm C and 4% Fe</a:t>
            </a:r>
            <a:r>
              <a:rPr lang="en-GB" sz="2200" baseline="30000" dirty="0">
                <a:solidFill>
                  <a:schemeClr val="tx1"/>
                </a:solidFill>
                <a:effectLst/>
                <a:latin typeface="Calibri" pitchFamily="34" charset="0"/>
              </a:rPr>
              <a:t>3+</a:t>
            </a:r>
            <a:r>
              <a:rPr lang="en-GB" sz="2200" dirty="0">
                <a:solidFill>
                  <a:schemeClr val="tx1"/>
                </a:solidFill>
                <a:effectLst/>
                <a:latin typeface="Calibri" pitchFamily="34" charset="0"/>
              </a:rPr>
              <a:t>/</a:t>
            </a:r>
            <a:r>
              <a:rPr lang="en-GB" sz="2200" dirty="0" err="1">
                <a:solidFill>
                  <a:schemeClr val="tx1"/>
                </a:solidFill>
                <a:effectLst/>
                <a:latin typeface="Symbol" pitchFamily="18" charset="2"/>
              </a:rPr>
              <a:t>S</a:t>
            </a:r>
            <a:r>
              <a:rPr lang="en-GB" sz="2200" dirty="0" err="1">
                <a:solidFill>
                  <a:schemeClr val="tx1"/>
                </a:solidFill>
                <a:effectLst/>
                <a:latin typeface="Calibri" pitchFamily="34" charset="0"/>
              </a:rPr>
              <a:t>Fe</a:t>
            </a:r>
            <a:r>
              <a:rPr lang="en-GB" sz="2200" dirty="0">
                <a:solidFill>
                  <a:schemeClr val="tx1"/>
                </a:solidFill>
                <a:effectLst/>
                <a:latin typeface="Calibri" pitchFamily="34" charset="0"/>
              </a:rPr>
              <a:t>.</a:t>
            </a:r>
            <a:endParaRPr lang="en-GB" sz="2200" i="1" dirty="0">
              <a:solidFill>
                <a:schemeClr val="tx1"/>
              </a:solidFill>
              <a:effectLst/>
              <a:latin typeface="Calibri" pitchFamily="34" charset="0"/>
            </a:endParaRPr>
          </a:p>
        </p:txBody>
      </p:sp>
      <p:sp>
        <p:nvSpPr>
          <p:cNvPr id="108" name="CasellaDiTesto 107"/>
          <p:cNvSpPr txBox="1"/>
          <p:nvPr/>
        </p:nvSpPr>
        <p:spPr>
          <a:xfrm>
            <a:off x="0" y="7321"/>
            <a:ext cx="3727048" cy="400110"/>
          </a:xfrm>
          <a:prstGeom prst="rect">
            <a:avLst/>
          </a:prstGeom>
          <a:solidFill>
            <a:schemeClr val="bg1"/>
          </a:solidFill>
        </p:spPr>
        <p:txBody>
          <a:bodyPr wrap="square" rtlCol="0">
            <a:spAutoFit/>
          </a:bodyPr>
          <a:lstStyle/>
          <a:p>
            <a:r>
              <a:rPr lang="en-GB" sz="2000" b="1">
                <a:solidFill>
                  <a:srgbClr val="FF0000"/>
                </a:solidFill>
                <a:effectLst/>
                <a:latin typeface="Calibri" pitchFamily="34" charset="0"/>
              </a:rPr>
              <a:t>1</a:t>
            </a:r>
            <a:r>
              <a:rPr lang="en-GB" sz="2000">
                <a:solidFill>
                  <a:schemeClr val="tx1"/>
                </a:solidFill>
                <a:effectLst/>
                <a:latin typeface="Calibri" pitchFamily="34" charset="0"/>
              </a:rPr>
              <a:t> = Graphite/Diamond transition.</a:t>
            </a:r>
            <a:endParaRPr lang="en-GB" sz="2000" i="1">
              <a:solidFill>
                <a:schemeClr val="tx1"/>
              </a:solidFill>
              <a:effectLst/>
              <a:latin typeface="Calibri" pitchFamily="34" charset="0"/>
            </a:endParaRPr>
          </a:p>
        </p:txBody>
      </p:sp>
      <p:sp>
        <p:nvSpPr>
          <p:cNvPr id="109" name="CasellaDiTesto 108"/>
          <p:cNvSpPr txBox="1"/>
          <p:nvPr/>
        </p:nvSpPr>
        <p:spPr>
          <a:xfrm>
            <a:off x="0" y="342987"/>
            <a:ext cx="3727048" cy="1015663"/>
          </a:xfrm>
          <a:prstGeom prst="rect">
            <a:avLst/>
          </a:prstGeom>
          <a:solidFill>
            <a:schemeClr val="bg1"/>
          </a:solidFill>
        </p:spPr>
        <p:txBody>
          <a:bodyPr wrap="square" rtlCol="0">
            <a:spAutoFit/>
          </a:bodyPr>
          <a:lstStyle/>
          <a:p>
            <a:r>
              <a:rPr lang="en-GB" sz="2000" b="1" dirty="0">
                <a:solidFill>
                  <a:srgbClr val="FF0000"/>
                </a:solidFill>
                <a:effectLst/>
                <a:latin typeface="Calibri" pitchFamily="34" charset="0"/>
              </a:rPr>
              <a:t>2</a:t>
            </a:r>
            <a:r>
              <a:rPr lang="en-GB" sz="2000" dirty="0">
                <a:solidFill>
                  <a:schemeClr val="tx1"/>
                </a:solidFill>
                <a:effectLst/>
                <a:latin typeface="Calibri" pitchFamily="34" charset="0"/>
              </a:rPr>
              <a:t> = Begin of redox melting (C is oxidized and carbonate is stabilized).</a:t>
            </a:r>
            <a:endParaRPr lang="en-GB" sz="2000" i="1" dirty="0">
              <a:solidFill>
                <a:schemeClr val="tx1"/>
              </a:solidFill>
              <a:effectLst/>
              <a:latin typeface="Calibri" pitchFamily="34" charset="0"/>
            </a:endParaRPr>
          </a:p>
        </p:txBody>
      </p:sp>
      <p:sp>
        <p:nvSpPr>
          <p:cNvPr id="110" name="CasellaDiTesto 109"/>
          <p:cNvSpPr txBox="1"/>
          <p:nvPr/>
        </p:nvSpPr>
        <p:spPr>
          <a:xfrm>
            <a:off x="-1" y="1283278"/>
            <a:ext cx="4190035" cy="707886"/>
          </a:xfrm>
          <a:prstGeom prst="rect">
            <a:avLst/>
          </a:prstGeom>
          <a:solidFill>
            <a:schemeClr val="bg1"/>
          </a:solidFill>
        </p:spPr>
        <p:txBody>
          <a:bodyPr wrap="square" rtlCol="0">
            <a:spAutoFit/>
          </a:bodyPr>
          <a:lstStyle/>
          <a:p>
            <a:r>
              <a:rPr lang="en-GB" sz="2000" b="1" dirty="0">
                <a:solidFill>
                  <a:srgbClr val="FF0000"/>
                </a:solidFill>
                <a:effectLst/>
                <a:latin typeface="Calibri" pitchFamily="34" charset="0"/>
              </a:rPr>
              <a:t>3</a:t>
            </a:r>
            <a:r>
              <a:rPr lang="en-GB" sz="2000" dirty="0">
                <a:solidFill>
                  <a:schemeClr val="tx1"/>
                </a:solidFill>
                <a:effectLst/>
                <a:latin typeface="Calibri" pitchFamily="34" charset="0"/>
              </a:rPr>
              <a:t> = C oxidation occurs through reduction of Fe</a:t>
            </a:r>
            <a:r>
              <a:rPr lang="en-GB" sz="2000" baseline="30000" dirty="0">
                <a:solidFill>
                  <a:schemeClr val="tx1"/>
                </a:solidFill>
                <a:effectLst/>
                <a:latin typeface="Calibri" pitchFamily="34" charset="0"/>
              </a:rPr>
              <a:t>3+</a:t>
            </a:r>
            <a:r>
              <a:rPr lang="en-GB" sz="2000" dirty="0">
                <a:solidFill>
                  <a:schemeClr val="tx1"/>
                </a:solidFill>
                <a:effectLst/>
                <a:latin typeface="Calibri" pitchFamily="34" charset="0"/>
              </a:rPr>
              <a:t> in silicates.</a:t>
            </a:r>
            <a:endParaRPr lang="en-GB" sz="2000" i="1" dirty="0">
              <a:solidFill>
                <a:schemeClr val="tx1"/>
              </a:solidFill>
              <a:effectLst/>
              <a:latin typeface="Calibri" pitchFamily="34" charset="0"/>
            </a:endParaRPr>
          </a:p>
        </p:txBody>
      </p:sp>
      <p:sp>
        <p:nvSpPr>
          <p:cNvPr id="115" name="CasellaDiTesto 114"/>
          <p:cNvSpPr txBox="1"/>
          <p:nvPr/>
        </p:nvSpPr>
        <p:spPr>
          <a:xfrm>
            <a:off x="0" y="1896736"/>
            <a:ext cx="3784600" cy="1015663"/>
          </a:xfrm>
          <a:prstGeom prst="rect">
            <a:avLst/>
          </a:prstGeom>
          <a:solidFill>
            <a:schemeClr val="bg1"/>
          </a:solidFill>
        </p:spPr>
        <p:txBody>
          <a:bodyPr wrap="square" rtlCol="0">
            <a:spAutoFit/>
          </a:bodyPr>
          <a:lstStyle/>
          <a:p>
            <a:r>
              <a:rPr lang="en-GB" sz="2000" b="1" dirty="0">
                <a:solidFill>
                  <a:srgbClr val="FF0000"/>
                </a:solidFill>
                <a:effectLst/>
                <a:latin typeface="Calibri" pitchFamily="34" charset="0"/>
              </a:rPr>
              <a:t>4</a:t>
            </a:r>
            <a:r>
              <a:rPr lang="en-GB" sz="2000" dirty="0">
                <a:solidFill>
                  <a:schemeClr val="tx1"/>
                </a:solidFill>
                <a:effectLst/>
                <a:latin typeface="Calibri" pitchFamily="34" charset="0"/>
              </a:rPr>
              <a:t> = The carbonated melt evolves toward a silicate melt composition.</a:t>
            </a:r>
            <a:endParaRPr lang="en-GB" sz="2000" i="1" dirty="0">
              <a:solidFill>
                <a:schemeClr val="tx1"/>
              </a:solidFill>
              <a:effectLst/>
              <a:latin typeface="Calibri" pitchFamily="34" charset="0"/>
            </a:endParaRPr>
          </a:p>
        </p:txBody>
      </p:sp>
      <p:sp>
        <p:nvSpPr>
          <p:cNvPr id="92" name="Text Box 22"/>
          <p:cNvSpPr txBox="1">
            <a:spLocks noChangeArrowheads="1"/>
          </p:cNvSpPr>
          <p:nvPr/>
        </p:nvSpPr>
        <p:spPr bwMode="auto">
          <a:xfrm>
            <a:off x="5575301" y="6497004"/>
            <a:ext cx="3505199" cy="307777"/>
          </a:xfrm>
          <a:prstGeom prst="rect">
            <a:avLst/>
          </a:prstGeom>
          <a:noFill/>
          <a:ln w="9525" algn="ctr">
            <a:noFill/>
            <a:miter lim="800000"/>
            <a:headEnd/>
            <a:tailEnd/>
          </a:ln>
          <a:effectLst/>
        </p:spPr>
        <p:txBody>
          <a:bodyPr wrap="square">
            <a:spAutoFit/>
          </a:bodyPr>
          <a:lstStyle/>
          <a:p>
            <a:pPr algn="r">
              <a:defRPr/>
            </a:pPr>
            <a:r>
              <a:rPr lang="en-GB" sz="1400" dirty="0" err="1">
                <a:solidFill>
                  <a:schemeClr val="bg1"/>
                </a:solidFill>
                <a:effectLst>
                  <a:outerShdw blurRad="38100" dist="38100" dir="2700000" algn="tl">
                    <a:srgbClr val="000000"/>
                  </a:outerShdw>
                </a:effectLst>
                <a:latin typeface="Calibri" pitchFamily="34" charset="0"/>
              </a:rPr>
              <a:t>Stagno</a:t>
            </a:r>
            <a:r>
              <a:rPr lang="en-GB" sz="1400" dirty="0">
                <a:solidFill>
                  <a:schemeClr val="bg1"/>
                </a:solidFill>
                <a:effectLst>
                  <a:outerShdw blurRad="38100" dist="38100" dir="2700000" algn="tl">
                    <a:srgbClr val="000000"/>
                  </a:outerShdw>
                </a:effectLst>
                <a:latin typeface="Calibri" pitchFamily="34" charset="0"/>
              </a:rPr>
              <a:t> et al., 2013 (Nature, 493, 84-88)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8"/>
                                        </p:tgtEl>
                                      </p:cBhvr>
                                    </p:animEffect>
                                    <p:set>
                                      <p:cBhvr>
                                        <p:cTn id="12" dur="1" fill="hold">
                                          <p:stCondLst>
                                            <p:cond delay="499"/>
                                          </p:stCondLst>
                                        </p:cTn>
                                        <p:tgtEl>
                                          <p:spTgt spid="88"/>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2000"/>
                                        <p:tgtEl>
                                          <p:spTgt spid="9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500"/>
                                        <p:tgtEl>
                                          <p:spTgt spid="96"/>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500"/>
                                        <p:tgtEl>
                                          <p:spTgt spid="10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down)">
                                      <p:cBhvr>
                                        <p:cTn id="33" dur="2000"/>
                                        <p:tgtEl>
                                          <p:spTgt spid="94"/>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fade">
                                      <p:cBhvr>
                                        <p:cTn id="41" dur="500"/>
                                        <p:tgtEl>
                                          <p:spTgt spid="10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500"/>
                                        <p:tgtEl>
                                          <p:spTgt spid="10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down)">
                                      <p:cBhvr>
                                        <p:cTn id="51" dur="1000"/>
                                        <p:tgtEl>
                                          <p:spTgt spid="99"/>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500"/>
                                        <p:tgtEl>
                                          <p:spTgt spid="102"/>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fade">
                                      <p:cBhvr>
                                        <p:cTn id="59" dur="500"/>
                                        <p:tgtEl>
                                          <p:spTgt spid="10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0"/>
                                        </p:tgtEl>
                                        <p:attrNameLst>
                                          <p:attrName>style.visibility</p:attrName>
                                        </p:attrNameLst>
                                      </p:cBhvr>
                                      <p:to>
                                        <p:strVal val="visible"/>
                                      </p:to>
                                    </p:set>
                                    <p:animEffect transition="in" filter="fade">
                                      <p:cBhvr>
                                        <p:cTn id="64" dur="500"/>
                                        <p:tgtEl>
                                          <p:spTgt spid="1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1"/>
                                        </p:tgtEl>
                                        <p:attrNameLst>
                                          <p:attrName>style.visibility</p:attrName>
                                        </p:attrNameLst>
                                      </p:cBhvr>
                                      <p:to>
                                        <p:strVal val="visible"/>
                                      </p:to>
                                    </p:set>
                                    <p:animEffect transition="in" filter="fade">
                                      <p:cBhvr>
                                        <p:cTn id="69" dur="500"/>
                                        <p:tgtEl>
                                          <p:spTgt spid="11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wipe(down)">
                                      <p:cBhvr>
                                        <p:cTn id="74" dur="1000"/>
                                        <p:tgtEl>
                                          <p:spTgt spid="101"/>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12"/>
                                        </p:tgtEl>
                                        <p:attrNameLst>
                                          <p:attrName>style.visibility</p:attrName>
                                        </p:attrNameLst>
                                      </p:cBhvr>
                                      <p:to>
                                        <p:strVal val="visible"/>
                                      </p:to>
                                    </p:set>
                                    <p:animEffect transition="in" filter="fade">
                                      <p:cBhvr>
                                        <p:cTn id="78" dur="500"/>
                                        <p:tgtEl>
                                          <p:spTgt spid="112"/>
                                        </p:tgtEl>
                                      </p:cBhvr>
                                    </p:animEffect>
                                  </p:childTnLst>
                                </p:cTn>
                              </p:par>
                            </p:childTnLst>
                          </p:cTn>
                        </p:par>
                        <p:par>
                          <p:cTn id="79" fill="hold">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113"/>
                                        </p:tgtEl>
                                        <p:attrNameLst>
                                          <p:attrName>style.visibility</p:attrName>
                                        </p:attrNameLst>
                                      </p:cBhvr>
                                      <p:to>
                                        <p:strVal val="visible"/>
                                      </p:to>
                                    </p:set>
                                    <p:animEffect transition="in" filter="fade">
                                      <p:cBhvr>
                                        <p:cTn id="82" dur="500"/>
                                        <p:tgtEl>
                                          <p:spTgt spid="113"/>
                                        </p:tgtEl>
                                      </p:cBhvr>
                                    </p:animEffec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115"/>
                                        </p:tgtEl>
                                        <p:attrNameLst>
                                          <p:attrName>style.visibility</p:attrName>
                                        </p:attrNameLst>
                                      </p:cBhvr>
                                      <p:to>
                                        <p:strVal val="visible"/>
                                      </p:to>
                                    </p:set>
                                    <p:animEffect transition="in" filter="fade">
                                      <p:cBhvr>
                                        <p:cTn id="86"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p:bldP spid="103" grpId="0"/>
      <p:bldP spid="96" grpId="0" animBg="1"/>
      <p:bldP spid="104" grpId="0"/>
      <p:bldP spid="105" grpId="0"/>
      <p:bldP spid="97" grpId="0" animBg="1"/>
      <p:bldP spid="102" grpId="0" animBg="1"/>
      <p:bldP spid="88" grpId="0" animBg="1"/>
      <p:bldP spid="88" grpId="1" animBg="1"/>
      <p:bldP spid="108" grpId="0" animBg="1"/>
      <p:bldP spid="109" grpId="0" animBg="1"/>
      <p:bldP spid="110" grpId="0" animBg="1"/>
      <p:bldP spid="115" grpId="0" animBg="1"/>
    </p:bld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 name="CasellaDiTesto 143"/>
          <p:cNvSpPr txBox="1"/>
          <p:nvPr/>
        </p:nvSpPr>
        <p:spPr>
          <a:xfrm>
            <a:off x="0" y="7321"/>
            <a:ext cx="9144000" cy="584775"/>
          </a:xfrm>
          <a:prstGeom prst="rect">
            <a:avLst/>
          </a:prstGeom>
          <a:noFill/>
        </p:spPr>
        <p:txBody>
          <a:bodyPr wrap="square" rtlCol="0">
            <a:spAutoFit/>
          </a:bodyPr>
          <a:lstStyle/>
          <a:p>
            <a:pPr algn="ctr"/>
            <a:r>
              <a:rPr lang="en-GB" sz="3200">
                <a:solidFill>
                  <a:schemeClr val="bg1"/>
                </a:solidFill>
                <a:latin typeface="Calibri" pitchFamily="34" charset="0"/>
              </a:rPr>
              <a:t>To resume:</a:t>
            </a:r>
            <a:endParaRPr lang="en-GB" sz="3200" i="1">
              <a:solidFill>
                <a:schemeClr val="bg1"/>
              </a:solidFill>
              <a:latin typeface="Calibri" pitchFamily="34" charset="0"/>
            </a:endParaRPr>
          </a:p>
        </p:txBody>
      </p:sp>
      <p:sp>
        <p:nvSpPr>
          <p:cNvPr id="145" name="CasellaDiTesto 144"/>
          <p:cNvSpPr txBox="1"/>
          <p:nvPr/>
        </p:nvSpPr>
        <p:spPr>
          <a:xfrm>
            <a:off x="165100" y="698982"/>
            <a:ext cx="8636000" cy="461665"/>
          </a:xfrm>
          <a:prstGeom prst="rect">
            <a:avLst/>
          </a:prstGeom>
          <a:noFill/>
        </p:spPr>
        <p:txBody>
          <a:bodyPr wrap="square" rtlCol="0">
            <a:spAutoFit/>
          </a:bodyPr>
          <a:lstStyle/>
          <a:p>
            <a:r>
              <a:rPr lang="en-GB" sz="2400" b="1" dirty="0">
                <a:solidFill>
                  <a:srgbClr val="FFFF00"/>
                </a:solidFill>
                <a:latin typeface="Calibri" pitchFamily="34" charset="0"/>
              </a:rPr>
              <a:t>1.</a:t>
            </a:r>
            <a:r>
              <a:rPr lang="en-GB" sz="2400" b="1" dirty="0">
                <a:solidFill>
                  <a:schemeClr val="bg1"/>
                </a:solidFill>
                <a:latin typeface="Calibri" pitchFamily="34" charset="0"/>
              </a:rPr>
              <a:t> </a:t>
            </a:r>
            <a:r>
              <a:rPr lang="en-GB" sz="2400" dirty="0">
                <a:solidFill>
                  <a:schemeClr val="bg1"/>
                </a:solidFill>
                <a:latin typeface="Calibri" pitchFamily="34" charset="0"/>
              </a:rPr>
              <a:t>Oxidation of carbon: C + O</a:t>
            </a:r>
            <a:r>
              <a:rPr lang="en-GB" sz="2400" baseline="-25000" dirty="0">
                <a:solidFill>
                  <a:schemeClr val="bg1"/>
                </a:solidFill>
                <a:latin typeface="Calibri" pitchFamily="34" charset="0"/>
              </a:rPr>
              <a:t>2</a:t>
            </a:r>
            <a:r>
              <a:rPr lang="en-GB" sz="2400" dirty="0">
                <a:solidFill>
                  <a:schemeClr val="bg1"/>
                </a:solidFill>
                <a:latin typeface="Calibri" pitchFamily="34" charset="0"/>
              </a:rPr>
              <a:t> = CO</a:t>
            </a:r>
            <a:r>
              <a:rPr lang="en-GB" sz="2400" baseline="-25000" dirty="0">
                <a:solidFill>
                  <a:schemeClr val="bg1"/>
                </a:solidFill>
                <a:latin typeface="Calibri" pitchFamily="34" charset="0"/>
              </a:rPr>
              <a:t>2</a:t>
            </a:r>
            <a:endParaRPr lang="en-GB" sz="2400" i="1" baseline="-25000" dirty="0">
              <a:solidFill>
                <a:schemeClr val="bg1"/>
              </a:solidFill>
              <a:latin typeface="Calibri" pitchFamily="34" charset="0"/>
            </a:endParaRPr>
          </a:p>
        </p:txBody>
      </p:sp>
      <p:sp>
        <p:nvSpPr>
          <p:cNvPr id="146" name="CasellaDiTesto 145"/>
          <p:cNvSpPr txBox="1"/>
          <p:nvPr/>
        </p:nvSpPr>
        <p:spPr>
          <a:xfrm>
            <a:off x="81747" y="1158837"/>
            <a:ext cx="4276020" cy="400110"/>
          </a:xfrm>
          <a:prstGeom prst="rect">
            <a:avLst/>
          </a:prstGeom>
          <a:noFill/>
        </p:spPr>
        <p:txBody>
          <a:bodyPr wrap="square" rtlCol="0">
            <a:spAutoFit/>
          </a:bodyPr>
          <a:lstStyle/>
          <a:p>
            <a:pPr>
              <a:tabLst>
                <a:tab pos="539750" algn="l"/>
              </a:tabLst>
            </a:pPr>
            <a:r>
              <a:rPr lang="en-GB" sz="2000" i="1">
                <a:solidFill>
                  <a:schemeClr val="bg1"/>
                </a:solidFill>
                <a:latin typeface="Calibri" pitchFamily="34" charset="0"/>
              </a:rPr>
              <a:t>	Where does the O</a:t>
            </a:r>
            <a:r>
              <a:rPr lang="en-GB" sz="2000" i="1" baseline="-25000">
                <a:solidFill>
                  <a:schemeClr val="bg1"/>
                </a:solidFill>
                <a:latin typeface="Calibri" pitchFamily="34" charset="0"/>
              </a:rPr>
              <a:t>2</a:t>
            </a:r>
            <a:r>
              <a:rPr lang="en-GB" sz="2000" i="1">
                <a:solidFill>
                  <a:schemeClr val="bg1"/>
                </a:solidFill>
                <a:latin typeface="Calibri" pitchFamily="34" charset="0"/>
              </a:rPr>
              <a:t> come from?</a:t>
            </a:r>
            <a:endParaRPr lang="en-GB" sz="2000" i="1" baseline="-25000">
              <a:solidFill>
                <a:schemeClr val="bg1"/>
              </a:solidFill>
              <a:latin typeface="Calibri" pitchFamily="34" charset="0"/>
            </a:endParaRPr>
          </a:p>
        </p:txBody>
      </p:sp>
      <p:sp>
        <p:nvSpPr>
          <p:cNvPr id="148" name="CasellaDiTesto 147"/>
          <p:cNvSpPr txBox="1"/>
          <p:nvPr/>
        </p:nvSpPr>
        <p:spPr>
          <a:xfrm>
            <a:off x="165100" y="2440348"/>
            <a:ext cx="8636000" cy="461665"/>
          </a:xfrm>
          <a:prstGeom prst="rect">
            <a:avLst/>
          </a:prstGeom>
          <a:noFill/>
        </p:spPr>
        <p:txBody>
          <a:bodyPr wrap="square" rtlCol="0">
            <a:spAutoFit/>
          </a:bodyPr>
          <a:lstStyle/>
          <a:p>
            <a:r>
              <a:rPr lang="en-GB" sz="2400" b="1">
                <a:solidFill>
                  <a:srgbClr val="FFFF00"/>
                </a:solidFill>
                <a:latin typeface="Calibri" pitchFamily="34" charset="0"/>
              </a:rPr>
              <a:t>3.</a:t>
            </a:r>
            <a:r>
              <a:rPr lang="en-GB" sz="2400" b="1">
                <a:solidFill>
                  <a:schemeClr val="bg1"/>
                </a:solidFill>
                <a:latin typeface="Calibri" pitchFamily="34" charset="0"/>
              </a:rPr>
              <a:t> </a:t>
            </a:r>
            <a:r>
              <a:rPr lang="en-GB" sz="2400">
                <a:solidFill>
                  <a:schemeClr val="bg1"/>
                </a:solidFill>
                <a:latin typeface="Calibri" pitchFamily="34" charset="0"/>
              </a:rPr>
              <a:t>CO</a:t>
            </a:r>
            <a:r>
              <a:rPr lang="en-GB" sz="2400" baseline="-25000">
                <a:solidFill>
                  <a:schemeClr val="bg1"/>
                </a:solidFill>
                <a:latin typeface="Calibri" pitchFamily="34" charset="0"/>
              </a:rPr>
              <a:t>2</a:t>
            </a:r>
            <a:r>
              <a:rPr lang="en-GB" sz="2400">
                <a:solidFill>
                  <a:schemeClr val="bg1"/>
                </a:solidFill>
                <a:latin typeface="Calibri" pitchFamily="34" charset="0"/>
              </a:rPr>
              <a:t> reacts with silicates to give solid or molten carbonate.</a:t>
            </a:r>
            <a:endParaRPr lang="en-GB" sz="2400" i="1" baseline="-25000">
              <a:solidFill>
                <a:schemeClr val="bg1"/>
              </a:solidFill>
              <a:latin typeface="Calibri" pitchFamily="34" charset="0"/>
            </a:endParaRPr>
          </a:p>
        </p:txBody>
      </p:sp>
      <p:sp>
        <p:nvSpPr>
          <p:cNvPr id="149" name="CasellaDiTesto 148"/>
          <p:cNvSpPr txBox="1"/>
          <p:nvPr/>
        </p:nvSpPr>
        <p:spPr>
          <a:xfrm>
            <a:off x="165100" y="2888480"/>
            <a:ext cx="8636000" cy="400110"/>
          </a:xfrm>
          <a:prstGeom prst="rect">
            <a:avLst/>
          </a:prstGeom>
          <a:noFill/>
        </p:spPr>
        <p:txBody>
          <a:bodyPr wrap="square" rtlCol="0">
            <a:spAutoFit/>
          </a:bodyPr>
          <a:lstStyle/>
          <a:p>
            <a:pPr>
              <a:tabLst>
                <a:tab pos="539750" algn="l"/>
              </a:tabLst>
            </a:pPr>
            <a:r>
              <a:rPr lang="en-GB" sz="2000" i="1">
                <a:solidFill>
                  <a:schemeClr val="bg1"/>
                </a:solidFill>
                <a:latin typeface="Calibri" pitchFamily="34" charset="0"/>
              </a:rPr>
              <a:t>	What kind of reaction?</a:t>
            </a:r>
            <a:endParaRPr lang="en-GB" sz="2000" i="1" baseline="-25000">
              <a:solidFill>
                <a:schemeClr val="bg1"/>
              </a:solidFill>
              <a:latin typeface="Calibri" pitchFamily="34" charset="0"/>
            </a:endParaRPr>
          </a:p>
        </p:txBody>
      </p:sp>
      <p:sp>
        <p:nvSpPr>
          <p:cNvPr id="150" name="CasellaDiTesto 149"/>
          <p:cNvSpPr txBox="1"/>
          <p:nvPr/>
        </p:nvSpPr>
        <p:spPr>
          <a:xfrm>
            <a:off x="3730788" y="2888480"/>
            <a:ext cx="2601870" cy="400110"/>
          </a:xfrm>
          <a:prstGeom prst="rect">
            <a:avLst/>
          </a:prstGeom>
          <a:noFill/>
        </p:spPr>
        <p:txBody>
          <a:bodyPr wrap="square" rtlCol="0">
            <a:spAutoFit/>
          </a:bodyPr>
          <a:lstStyle/>
          <a:p>
            <a:r>
              <a:rPr lang="en-GB" sz="2000" i="1">
                <a:solidFill>
                  <a:schemeClr val="bg1"/>
                </a:solidFill>
                <a:latin typeface="Calibri" pitchFamily="34" charset="0"/>
              </a:rPr>
              <a:t>Ol+Di+CO</a:t>
            </a:r>
            <a:r>
              <a:rPr lang="en-GB" sz="2000" i="1" baseline="-25000">
                <a:solidFill>
                  <a:schemeClr val="bg1"/>
                </a:solidFill>
                <a:latin typeface="Calibri" pitchFamily="34" charset="0"/>
              </a:rPr>
              <a:t>2</a:t>
            </a:r>
            <a:r>
              <a:rPr lang="en-GB" sz="2000" i="1">
                <a:solidFill>
                  <a:schemeClr val="bg1"/>
                </a:solidFill>
                <a:latin typeface="Calibri" pitchFamily="34" charset="0"/>
              </a:rPr>
              <a:t> = En+Dol</a:t>
            </a:r>
            <a:endParaRPr lang="en-GB" sz="2000" i="1" baseline="-25000">
              <a:solidFill>
                <a:schemeClr val="bg1"/>
              </a:solidFill>
              <a:latin typeface="Calibri" pitchFamily="34" charset="0"/>
            </a:endParaRPr>
          </a:p>
        </p:txBody>
      </p:sp>
      <p:sp>
        <p:nvSpPr>
          <p:cNvPr id="151" name="CasellaDiTesto 150"/>
          <p:cNvSpPr txBox="1"/>
          <p:nvPr/>
        </p:nvSpPr>
        <p:spPr>
          <a:xfrm>
            <a:off x="6149421" y="2888480"/>
            <a:ext cx="2181142" cy="400110"/>
          </a:xfrm>
          <a:prstGeom prst="rect">
            <a:avLst/>
          </a:prstGeom>
          <a:noFill/>
        </p:spPr>
        <p:txBody>
          <a:bodyPr wrap="square" rtlCol="0">
            <a:spAutoFit/>
          </a:bodyPr>
          <a:lstStyle/>
          <a:p>
            <a:r>
              <a:rPr lang="en-GB" sz="2000" i="1" dirty="0" err="1">
                <a:solidFill>
                  <a:schemeClr val="bg1"/>
                </a:solidFill>
                <a:latin typeface="Calibri" pitchFamily="34" charset="0"/>
              </a:rPr>
              <a:t>Dol+En</a:t>
            </a:r>
            <a:r>
              <a:rPr lang="en-GB" sz="2000" i="1" dirty="0">
                <a:solidFill>
                  <a:schemeClr val="bg1"/>
                </a:solidFill>
                <a:latin typeface="Calibri" pitchFamily="34" charset="0"/>
              </a:rPr>
              <a:t> = </a:t>
            </a:r>
            <a:r>
              <a:rPr lang="en-GB" sz="2000" i="1" dirty="0" err="1">
                <a:solidFill>
                  <a:schemeClr val="bg1"/>
                </a:solidFill>
                <a:latin typeface="Calibri" pitchFamily="34" charset="0"/>
              </a:rPr>
              <a:t>Di+Mgs</a:t>
            </a:r>
            <a:endParaRPr lang="en-GB" sz="2000" i="1" baseline="-25000" dirty="0">
              <a:solidFill>
                <a:schemeClr val="bg1"/>
              </a:solidFill>
              <a:latin typeface="Calibri" pitchFamily="34" charset="0"/>
            </a:endParaRPr>
          </a:p>
        </p:txBody>
      </p:sp>
      <p:sp>
        <p:nvSpPr>
          <p:cNvPr id="152" name="CasellaDiTesto 151"/>
          <p:cNvSpPr txBox="1"/>
          <p:nvPr/>
        </p:nvSpPr>
        <p:spPr>
          <a:xfrm>
            <a:off x="165100" y="3319578"/>
            <a:ext cx="8636000" cy="830997"/>
          </a:xfrm>
          <a:prstGeom prst="rect">
            <a:avLst/>
          </a:prstGeom>
          <a:noFill/>
        </p:spPr>
        <p:txBody>
          <a:bodyPr wrap="square" rtlCol="0">
            <a:spAutoFit/>
          </a:bodyPr>
          <a:lstStyle/>
          <a:p>
            <a:pPr marL="446088" indent="-446088"/>
            <a:r>
              <a:rPr lang="en-GB" sz="2400" b="1" dirty="0">
                <a:solidFill>
                  <a:srgbClr val="FFFF00"/>
                </a:solidFill>
                <a:latin typeface="Calibri" pitchFamily="34" charset="0"/>
              </a:rPr>
              <a:t>4.</a:t>
            </a:r>
            <a:r>
              <a:rPr lang="en-GB" sz="2400" b="1" dirty="0">
                <a:solidFill>
                  <a:schemeClr val="bg1"/>
                </a:solidFill>
                <a:latin typeface="Calibri" pitchFamily="34" charset="0"/>
              </a:rPr>
              <a:t> </a:t>
            </a:r>
            <a:r>
              <a:rPr lang="en-GB" sz="2400" dirty="0">
                <a:solidFill>
                  <a:schemeClr val="bg1"/>
                </a:solidFill>
                <a:latin typeface="Calibri" pitchFamily="34" charset="0"/>
              </a:rPr>
              <a:t>Carbonate formation is associated with decrease of </a:t>
            </a:r>
            <a:r>
              <a:rPr lang="en-GB" sz="2400" i="1" dirty="0">
                <a:solidFill>
                  <a:schemeClr val="bg1"/>
                </a:solidFill>
                <a:latin typeface="Calibri" pitchFamily="34" charset="0"/>
              </a:rPr>
              <a:t>f</a:t>
            </a:r>
            <a:r>
              <a:rPr lang="en-GB" sz="2400" i="1" baseline="-25000" dirty="0">
                <a:solidFill>
                  <a:schemeClr val="bg1"/>
                </a:solidFill>
                <a:latin typeface="Calibri" pitchFamily="34" charset="0"/>
              </a:rPr>
              <a:t>O2</a:t>
            </a:r>
            <a:r>
              <a:rPr lang="en-GB" sz="2400" dirty="0">
                <a:solidFill>
                  <a:schemeClr val="bg1"/>
                </a:solidFill>
                <a:latin typeface="Calibri" pitchFamily="34" charset="0"/>
              </a:rPr>
              <a:t>. Until C is present the </a:t>
            </a:r>
            <a:r>
              <a:rPr lang="en-GB" sz="2400" i="1" dirty="0">
                <a:solidFill>
                  <a:schemeClr val="bg1"/>
                </a:solidFill>
                <a:latin typeface="Calibri" pitchFamily="34" charset="0"/>
              </a:rPr>
              <a:t>f</a:t>
            </a:r>
            <a:r>
              <a:rPr lang="en-GB" sz="2400" i="1" baseline="-25000" dirty="0">
                <a:solidFill>
                  <a:schemeClr val="bg1"/>
                </a:solidFill>
                <a:latin typeface="Calibri" pitchFamily="34" charset="0"/>
              </a:rPr>
              <a:t>O2</a:t>
            </a:r>
            <a:r>
              <a:rPr lang="en-GB" sz="2400" dirty="0">
                <a:solidFill>
                  <a:schemeClr val="bg1"/>
                </a:solidFill>
                <a:latin typeface="Calibri" pitchFamily="34" charset="0"/>
              </a:rPr>
              <a:t> is buffered (it does not change).</a:t>
            </a:r>
            <a:endParaRPr lang="en-GB" sz="2400" i="1" baseline="-25000" dirty="0">
              <a:solidFill>
                <a:schemeClr val="bg1"/>
              </a:solidFill>
              <a:latin typeface="Calibri" pitchFamily="34" charset="0"/>
            </a:endParaRPr>
          </a:p>
        </p:txBody>
      </p:sp>
      <p:sp>
        <p:nvSpPr>
          <p:cNvPr id="154" name="CasellaDiTesto 153"/>
          <p:cNvSpPr txBox="1"/>
          <p:nvPr/>
        </p:nvSpPr>
        <p:spPr>
          <a:xfrm>
            <a:off x="4609297" y="1158837"/>
            <a:ext cx="4276020" cy="400110"/>
          </a:xfrm>
          <a:prstGeom prst="rect">
            <a:avLst/>
          </a:prstGeom>
          <a:noFill/>
        </p:spPr>
        <p:txBody>
          <a:bodyPr wrap="square" rtlCol="0">
            <a:spAutoFit/>
          </a:bodyPr>
          <a:lstStyle/>
          <a:p>
            <a:pPr>
              <a:tabLst>
                <a:tab pos="539750" algn="l"/>
              </a:tabLst>
            </a:pPr>
            <a:r>
              <a:rPr lang="en-GB" sz="2000" i="1" dirty="0">
                <a:solidFill>
                  <a:schemeClr val="bg1"/>
                </a:solidFill>
                <a:latin typeface="Calibri" pitchFamily="34" charset="0"/>
                <a:cs typeface="Arial"/>
              </a:rPr>
              <a:t>→ </a:t>
            </a:r>
            <a:r>
              <a:rPr lang="en-GB" sz="2000" i="1" dirty="0">
                <a:solidFill>
                  <a:schemeClr val="bg1"/>
                </a:solidFill>
                <a:latin typeface="Calibri" pitchFamily="34" charset="0"/>
              </a:rPr>
              <a:t>Reduction of Fe</a:t>
            </a:r>
            <a:r>
              <a:rPr lang="en-GB" sz="2000" i="1" baseline="30000" dirty="0">
                <a:solidFill>
                  <a:schemeClr val="bg1"/>
                </a:solidFill>
                <a:latin typeface="Calibri" pitchFamily="34" charset="0"/>
              </a:rPr>
              <a:t>3+</a:t>
            </a:r>
            <a:r>
              <a:rPr lang="en-GB" sz="2000" i="1" dirty="0">
                <a:solidFill>
                  <a:schemeClr val="bg1"/>
                </a:solidFill>
                <a:latin typeface="Calibri" pitchFamily="34" charset="0"/>
              </a:rPr>
              <a:t> in the silicates.</a:t>
            </a:r>
            <a:endParaRPr lang="en-GB" sz="2000" i="1" baseline="-25000" dirty="0">
              <a:solidFill>
                <a:schemeClr val="bg1"/>
              </a:solidFill>
              <a:latin typeface="Calibri" pitchFamily="34" charset="0"/>
            </a:endParaRPr>
          </a:p>
        </p:txBody>
      </p:sp>
      <p:sp>
        <p:nvSpPr>
          <p:cNvPr id="155" name="CasellaDiTesto 154"/>
          <p:cNvSpPr txBox="1"/>
          <p:nvPr/>
        </p:nvSpPr>
        <p:spPr>
          <a:xfrm>
            <a:off x="165100" y="4151917"/>
            <a:ext cx="8636000" cy="830997"/>
          </a:xfrm>
          <a:prstGeom prst="rect">
            <a:avLst/>
          </a:prstGeom>
          <a:noFill/>
        </p:spPr>
        <p:txBody>
          <a:bodyPr wrap="square" rtlCol="0">
            <a:spAutoFit/>
          </a:bodyPr>
          <a:lstStyle/>
          <a:p>
            <a:pPr marL="446088" indent="-446088"/>
            <a:r>
              <a:rPr lang="en-GB" sz="2400" b="1">
                <a:solidFill>
                  <a:srgbClr val="FFFF00"/>
                </a:solidFill>
                <a:latin typeface="Calibri" pitchFamily="34" charset="0"/>
              </a:rPr>
              <a:t>5.</a:t>
            </a:r>
            <a:r>
              <a:rPr lang="en-GB" sz="2400" b="1">
                <a:solidFill>
                  <a:schemeClr val="bg1"/>
                </a:solidFill>
                <a:latin typeface="Calibri" pitchFamily="34" charset="0"/>
              </a:rPr>
              <a:t> </a:t>
            </a:r>
            <a:r>
              <a:rPr lang="en-GB" sz="2400">
                <a:solidFill>
                  <a:schemeClr val="bg1"/>
                </a:solidFill>
                <a:latin typeface="Calibri" pitchFamily="34" charset="0"/>
              </a:rPr>
              <a:t>A carbonatitic melt may form without increasing of T, but simply</a:t>
            </a:r>
            <a:r>
              <a:rPr lang="en-GB">
                <a:solidFill>
                  <a:schemeClr val="bg1"/>
                </a:solidFill>
                <a:latin typeface="Calibri" pitchFamily="34" charset="0"/>
              </a:rPr>
              <a:t> </a:t>
            </a:r>
            <a:r>
              <a:rPr lang="en-GB" sz="2400">
                <a:solidFill>
                  <a:schemeClr val="bg1"/>
                </a:solidFill>
                <a:latin typeface="Calibri" pitchFamily="34" charset="0"/>
              </a:rPr>
              <a:t>increasing</a:t>
            </a:r>
            <a:r>
              <a:rPr lang="en-GB" sz="2000">
                <a:solidFill>
                  <a:schemeClr val="bg1"/>
                </a:solidFill>
                <a:latin typeface="Calibri" pitchFamily="34" charset="0"/>
              </a:rPr>
              <a:t> </a:t>
            </a:r>
            <a:r>
              <a:rPr lang="en-GB" sz="2400">
                <a:solidFill>
                  <a:schemeClr val="bg1"/>
                </a:solidFill>
                <a:latin typeface="Calibri" pitchFamily="34" charset="0"/>
              </a:rPr>
              <a:t>the</a:t>
            </a:r>
            <a:r>
              <a:rPr lang="en-GB" sz="2000">
                <a:solidFill>
                  <a:schemeClr val="bg1"/>
                </a:solidFill>
                <a:latin typeface="Calibri" pitchFamily="34" charset="0"/>
              </a:rPr>
              <a:t> </a:t>
            </a:r>
            <a:r>
              <a:rPr lang="en-GB" sz="2400">
                <a:solidFill>
                  <a:schemeClr val="bg1"/>
                </a:solidFill>
                <a:latin typeface="Calibri" pitchFamily="34" charset="0"/>
              </a:rPr>
              <a:t>oxigen.</a:t>
            </a:r>
            <a:r>
              <a:rPr lang="en-GB" sz="2000">
                <a:solidFill>
                  <a:schemeClr val="bg1"/>
                </a:solidFill>
                <a:latin typeface="Calibri" pitchFamily="34" charset="0"/>
              </a:rPr>
              <a:t> </a:t>
            </a:r>
            <a:r>
              <a:rPr lang="en-GB" sz="2400">
                <a:solidFill>
                  <a:schemeClr val="bg1"/>
                </a:solidFill>
                <a:latin typeface="Calibri" pitchFamily="34" charset="0"/>
              </a:rPr>
              <a:t>This</a:t>
            </a:r>
            <a:r>
              <a:rPr lang="en-GB" sz="2000">
                <a:solidFill>
                  <a:schemeClr val="bg1"/>
                </a:solidFill>
                <a:latin typeface="Calibri" pitchFamily="34" charset="0"/>
              </a:rPr>
              <a:t> </a:t>
            </a:r>
            <a:r>
              <a:rPr lang="en-GB" sz="2400">
                <a:solidFill>
                  <a:schemeClr val="bg1"/>
                </a:solidFill>
                <a:latin typeface="Calibri" pitchFamily="34" charset="0"/>
              </a:rPr>
              <a:t>is</a:t>
            </a:r>
            <a:r>
              <a:rPr lang="en-GB" sz="2000">
                <a:solidFill>
                  <a:schemeClr val="bg1"/>
                </a:solidFill>
                <a:latin typeface="Calibri" pitchFamily="34" charset="0"/>
              </a:rPr>
              <a:t> </a:t>
            </a:r>
            <a:r>
              <a:rPr lang="en-GB" sz="2400">
                <a:solidFill>
                  <a:schemeClr val="bg1"/>
                </a:solidFill>
                <a:latin typeface="Calibri" pitchFamily="34" charset="0"/>
              </a:rPr>
              <a:t>known</a:t>
            </a:r>
            <a:r>
              <a:rPr lang="en-GB" sz="2000">
                <a:solidFill>
                  <a:schemeClr val="bg1"/>
                </a:solidFill>
                <a:latin typeface="Calibri" pitchFamily="34" charset="0"/>
              </a:rPr>
              <a:t> </a:t>
            </a:r>
            <a:r>
              <a:rPr lang="en-GB" sz="2400">
                <a:solidFill>
                  <a:schemeClr val="bg1"/>
                </a:solidFill>
                <a:latin typeface="Calibri" pitchFamily="34" charset="0"/>
              </a:rPr>
              <a:t>as</a:t>
            </a:r>
            <a:r>
              <a:rPr lang="en-GB" sz="2000">
                <a:solidFill>
                  <a:schemeClr val="bg1"/>
                </a:solidFill>
                <a:latin typeface="Calibri" pitchFamily="34" charset="0"/>
              </a:rPr>
              <a:t> </a:t>
            </a:r>
            <a:r>
              <a:rPr lang="en-GB" sz="2400">
                <a:solidFill>
                  <a:srgbClr val="FFFF00"/>
                </a:solidFill>
                <a:latin typeface="Calibri" pitchFamily="34" charset="0"/>
              </a:rPr>
              <a:t>Redox Melting</a:t>
            </a:r>
            <a:r>
              <a:rPr lang="en-GB" sz="2400">
                <a:solidFill>
                  <a:schemeClr val="bg1"/>
                </a:solidFill>
                <a:latin typeface="Calibri" pitchFamily="34" charset="0"/>
              </a:rPr>
              <a:t>.</a:t>
            </a:r>
            <a:endParaRPr lang="en-GB" sz="2400" i="1" baseline="-25000">
              <a:solidFill>
                <a:schemeClr val="bg1"/>
              </a:solidFill>
              <a:latin typeface="Calibri" pitchFamily="34" charset="0"/>
            </a:endParaRPr>
          </a:p>
        </p:txBody>
      </p:sp>
      <p:sp>
        <p:nvSpPr>
          <p:cNvPr id="156" name="CasellaDiTesto 155"/>
          <p:cNvSpPr txBox="1"/>
          <p:nvPr/>
        </p:nvSpPr>
        <p:spPr>
          <a:xfrm>
            <a:off x="165100" y="4972533"/>
            <a:ext cx="8636000" cy="830997"/>
          </a:xfrm>
          <a:prstGeom prst="rect">
            <a:avLst/>
          </a:prstGeom>
          <a:noFill/>
        </p:spPr>
        <p:txBody>
          <a:bodyPr wrap="square" rtlCol="0">
            <a:spAutoFit/>
          </a:bodyPr>
          <a:lstStyle/>
          <a:p>
            <a:pPr marL="446088" indent="-446088"/>
            <a:r>
              <a:rPr lang="en-GB" sz="2400" b="1">
                <a:solidFill>
                  <a:srgbClr val="FFFF00"/>
                </a:solidFill>
                <a:latin typeface="Calibri" pitchFamily="34" charset="0"/>
              </a:rPr>
              <a:t>6.</a:t>
            </a:r>
            <a:r>
              <a:rPr lang="en-GB" sz="2400" b="1">
                <a:solidFill>
                  <a:schemeClr val="bg1"/>
                </a:solidFill>
                <a:latin typeface="Calibri" pitchFamily="34" charset="0"/>
              </a:rPr>
              <a:t> </a:t>
            </a:r>
            <a:r>
              <a:rPr lang="en-GB" sz="2400">
                <a:solidFill>
                  <a:schemeClr val="bg1"/>
                </a:solidFill>
                <a:latin typeface="Calibri" pitchFamily="34" charset="0"/>
              </a:rPr>
              <a:t>Paradoxically, carbonatitic melt may form with T decrease (e.g., if a C-bearing peridotitic mantle upwells along an adiabat).</a:t>
            </a:r>
            <a:endParaRPr lang="en-GB" sz="2400" i="1" baseline="-25000">
              <a:solidFill>
                <a:schemeClr val="bg1"/>
              </a:solidFill>
              <a:latin typeface="Calibri" pitchFamily="34" charset="0"/>
            </a:endParaRPr>
          </a:p>
        </p:txBody>
      </p:sp>
      <p:sp>
        <p:nvSpPr>
          <p:cNvPr id="157" name="CasellaDiTesto 156"/>
          <p:cNvSpPr txBox="1"/>
          <p:nvPr/>
        </p:nvSpPr>
        <p:spPr>
          <a:xfrm>
            <a:off x="165100" y="1549645"/>
            <a:ext cx="8636000" cy="461665"/>
          </a:xfrm>
          <a:prstGeom prst="rect">
            <a:avLst/>
          </a:prstGeom>
          <a:noFill/>
        </p:spPr>
        <p:txBody>
          <a:bodyPr wrap="square" rtlCol="0">
            <a:spAutoFit/>
          </a:bodyPr>
          <a:lstStyle/>
          <a:p>
            <a:r>
              <a:rPr lang="en-GB" sz="2400" b="1">
                <a:solidFill>
                  <a:srgbClr val="FFFF00"/>
                </a:solidFill>
                <a:latin typeface="Calibri" pitchFamily="34" charset="0"/>
              </a:rPr>
              <a:t>2.</a:t>
            </a:r>
            <a:r>
              <a:rPr lang="en-GB" sz="2400" b="1">
                <a:solidFill>
                  <a:schemeClr val="bg1"/>
                </a:solidFill>
                <a:latin typeface="Calibri" pitchFamily="34" charset="0"/>
              </a:rPr>
              <a:t> </a:t>
            </a:r>
            <a:r>
              <a:rPr lang="en-GB" sz="2400">
                <a:solidFill>
                  <a:schemeClr val="bg1"/>
                </a:solidFill>
                <a:latin typeface="Calibri" pitchFamily="34" charset="0"/>
              </a:rPr>
              <a:t>The reaction that destabilizes C is called </a:t>
            </a:r>
            <a:r>
              <a:rPr lang="en-GB" sz="2400">
                <a:solidFill>
                  <a:srgbClr val="FFFF00"/>
                </a:solidFill>
                <a:latin typeface="Calibri" pitchFamily="34" charset="0"/>
              </a:rPr>
              <a:t>EMOD</a:t>
            </a:r>
            <a:r>
              <a:rPr lang="en-GB" sz="2400">
                <a:solidFill>
                  <a:schemeClr val="bg1"/>
                </a:solidFill>
                <a:latin typeface="Calibri" pitchFamily="34" charset="0"/>
              </a:rPr>
              <a:t>:</a:t>
            </a:r>
            <a:endParaRPr lang="en-GB" sz="2400" i="1" baseline="-25000">
              <a:solidFill>
                <a:schemeClr val="bg1"/>
              </a:solidFill>
              <a:latin typeface="Calibri" pitchFamily="34" charset="0"/>
            </a:endParaRPr>
          </a:p>
        </p:txBody>
      </p:sp>
      <p:sp>
        <p:nvSpPr>
          <p:cNvPr id="158" name="CasellaDiTesto 157"/>
          <p:cNvSpPr txBox="1"/>
          <p:nvPr/>
        </p:nvSpPr>
        <p:spPr>
          <a:xfrm>
            <a:off x="62654" y="2009500"/>
            <a:ext cx="3277251" cy="400110"/>
          </a:xfrm>
          <a:prstGeom prst="rect">
            <a:avLst/>
          </a:prstGeom>
          <a:noFill/>
        </p:spPr>
        <p:txBody>
          <a:bodyPr wrap="square" rtlCol="0">
            <a:spAutoFit/>
          </a:bodyPr>
          <a:lstStyle/>
          <a:p>
            <a:pPr>
              <a:tabLst>
                <a:tab pos="539750" algn="l"/>
              </a:tabLst>
            </a:pPr>
            <a:r>
              <a:rPr lang="en-GB" sz="2000" i="1" dirty="0">
                <a:solidFill>
                  <a:schemeClr val="bg1"/>
                </a:solidFill>
                <a:latin typeface="Calibri" pitchFamily="34" charset="0"/>
              </a:rPr>
              <a:t>	En + Mgs = Ol + C + O</a:t>
            </a:r>
            <a:r>
              <a:rPr lang="en-GB" sz="2000" i="1" baseline="-25000" dirty="0">
                <a:solidFill>
                  <a:schemeClr val="bg1"/>
                </a:solidFill>
                <a:latin typeface="Calibri" pitchFamily="34" charset="0"/>
              </a:rPr>
              <a:t>2</a:t>
            </a:r>
          </a:p>
        </p:txBody>
      </p:sp>
      <p:sp>
        <p:nvSpPr>
          <p:cNvPr id="159" name="CasellaDiTesto 158"/>
          <p:cNvSpPr txBox="1"/>
          <p:nvPr/>
        </p:nvSpPr>
        <p:spPr>
          <a:xfrm>
            <a:off x="3289622" y="2009500"/>
            <a:ext cx="4009141" cy="400110"/>
          </a:xfrm>
          <a:prstGeom prst="rect">
            <a:avLst/>
          </a:prstGeom>
          <a:noFill/>
        </p:spPr>
        <p:txBody>
          <a:bodyPr wrap="square" rtlCol="0">
            <a:spAutoFit/>
          </a:bodyPr>
          <a:lstStyle/>
          <a:p>
            <a:pPr>
              <a:tabLst>
                <a:tab pos="539750" algn="l"/>
              </a:tabLst>
            </a:pPr>
            <a:r>
              <a:rPr lang="en-GB" sz="2000" i="1" dirty="0">
                <a:solidFill>
                  <a:schemeClr val="bg1"/>
                </a:solidFill>
                <a:latin typeface="Calibri" pitchFamily="34" charset="0"/>
                <a:cs typeface="Arial"/>
              </a:rPr>
              <a:t>→ In presence of O</a:t>
            </a:r>
            <a:r>
              <a:rPr lang="en-GB" sz="2000" i="1" baseline="-25000" dirty="0">
                <a:solidFill>
                  <a:schemeClr val="bg1"/>
                </a:solidFill>
                <a:latin typeface="Calibri" pitchFamily="34" charset="0"/>
                <a:cs typeface="Arial"/>
              </a:rPr>
              <a:t>2</a:t>
            </a:r>
            <a:r>
              <a:rPr lang="en-GB" sz="2000" i="1" dirty="0">
                <a:solidFill>
                  <a:schemeClr val="bg1"/>
                </a:solidFill>
                <a:latin typeface="Calibri" pitchFamily="34" charset="0"/>
                <a:cs typeface="Arial"/>
              </a:rPr>
              <a:t> C is unstable</a:t>
            </a:r>
            <a:endParaRPr lang="en-GB" sz="2000" i="1" baseline="-25000"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5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fade">
                                      <p:cBhvr>
                                        <p:cTn id="17" dur="500"/>
                                        <p:tgtEl>
                                          <p:spTgt spid="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7"/>
                                        </p:tgtEl>
                                        <p:attrNameLst>
                                          <p:attrName>style.visibility</p:attrName>
                                        </p:attrNameLst>
                                      </p:cBhvr>
                                      <p:to>
                                        <p:strVal val="visible"/>
                                      </p:to>
                                    </p:set>
                                    <p:animEffect transition="in" filter="fade">
                                      <p:cBhvr>
                                        <p:cTn id="27" dur="500"/>
                                        <p:tgtEl>
                                          <p:spTgt spid="1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500"/>
                                        <p:tgtEl>
                                          <p:spTgt spid="1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500"/>
                                        <p:tgtEl>
                                          <p:spTgt spid="1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8"/>
                                        </p:tgtEl>
                                        <p:attrNameLst>
                                          <p:attrName>style.visibility</p:attrName>
                                        </p:attrNameLst>
                                      </p:cBhvr>
                                      <p:to>
                                        <p:strVal val="visible"/>
                                      </p:to>
                                    </p:set>
                                    <p:animEffect transition="in" filter="fade">
                                      <p:cBhvr>
                                        <p:cTn id="42" dur="500"/>
                                        <p:tgtEl>
                                          <p:spTgt spid="1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9"/>
                                        </p:tgtEl>
                                        <p:attrNameLst>
                                          <p:attrName>style.visibility</p:attrName>
                                        </p:attrNameLst>
                                      </p:cBhvr>
                                      <p:to>
                                        <p:strVal val="visible"/>
                                      </p:to>
                                    </p:set>
                                    <p:animEffect transition="in" filter="fade">
                                      <p:cBhvr>
                                        <p:cTn id="47" dur="500"/>
                                        <p:tgtEl>
                                          <p:spTgt spid="1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0"/>
                                        </p:tgtEl>
                                        <p:attrNameLst>
                                          <p:attrName>style.visibility</p:attrName>
                                        </p:attrNameLst>
                                      </p:cBhvr>
                                      <p:to>
                                        <p:strVal val="visible"/>
                                      </p:to>
                                    </p:set>
                                    <p:animEffect transition="in" filter="fade">
                                      <p:cBhvr>
                                        <p:cTn id="52" dur="500"/>
                                        <p:tgtEl>
                                          <p:spTgt spid="1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fade">
                                      <p:cBhvr>
                                        <p:cTn id="57" dur="500"/>
                                        <p:tgtEl>
                                          <p:spTgt spid="15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2">
                                            <p:txEl>
                                              <p:pRg st="0" end="0"/>
                                            </p:txEl>
                                          </p:spTgt>
                                        </p:tgtEl>
                                        <p:attrNameLst>
                                          <p:attrName>style.visibility</p:attrName>
                                        </p:attrNameLst>
                                      </p:cBhvr>
                                      <p:to>
                                        <p:strVal val="visible"/>
                                      </p:to>
                                    </p:set>
                                    <p:animEffect transition="in" filter="fade">
                                      <p:cBhvr>
                                        <p:cTn id="62" dur="500"/>
                                        <p:tgtEl>
                                          <p:spTgt spid="15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5">
                                            <p:txEl>
                                              <p:pRg st="0" end="0"/>
                                            </p:txEl>
                                          </p:spTgt>
                                        </p:tgtEl>
                                        <p:attrNameLst>
                                          <p:attrName>style.visibility</p:attrName>
                                        </p:attrNameLst>
                                      </p:cBhvr>
                                      <p:to>
                                        <p:strVal val="visible"/>
                                      </p:to>
                                    </p:set>
                                    <p:animEffect transition="in" filter="fade">
                                      <p:cBhvr>
                                        <p:cTn id="67" dur="500"/>
                                        <p:tgtEl>
                                          <p:spTgt spid="15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6">
                                            <p:txEl>
                                              <p:pRg st="0" end="0"/>
                                            </p:txEl>
                                          </p:spTgt>
                                        </p:tgtEl>
                                        <p:attrNameLst>
                                          <p:attrName>style.visibility</p:attrName>
                                        </p:attrNameLst>
                                      </p:cBhvr>
                                      <p:to>
                                        <p:strVal val="visible"/>
                                      </p:to>
                                    </p:set>
                                    <p:animEffect transition="in" filter="fade">
                                      <p:cBhvr>
                                        <p:cTn id="72" dur="500"/>
                                        <p:tgtEl>
                                          <p:spTgt spid="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P spid="146" grpId="0"/>
      <p:bldP spid="148" grpId="0"/>
      <p:bldP spid="149" grpId="0"/>
      <p:bldP spid="150" grpId="0"/>
      <p:bldP spid="151" grpId="0"/>
      <p:bldP spid="152" grpId="0" build="p"/>
      <p:bldP spid="154" grpId="0"/>
      <p:bldP spid="155" grpId="0" build="p"/>
      <p:bldP spid="156" grpId="0" build="p"/>
      <p:bldP spid="157" grpId="0"/>
      <p:bldP spid="158" grpId="0"/>
      <p:bldP spid="1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4"/>
          <p:cNvGrpSpPr>
            <a:grpSpLocks/>
          </p:cNvGrpSpPr>
          <p:nvPr/>
        </p:nvGrpSpPr>
        <p:grpSpPr bwMode="auto">
          <a:xfrm>
            <a:off x="0" y="0"/>
            <a:ext cx="4710113" cy="3925888"/>
            <a:chOff x="0" y="-24"/>
            <a:chExt cx="4710896" cy="3925912"/>
          </a:xfrm>
        </p:grpSpPr>
        <p:sp>
          <p:nvSpPr>
            <p:cNvPr id="23" name="Rettangolo 22"/>
            <p:cNvSpPr/>
            <p:nvPr/>
          </p:nvSpPr>
          <p:spPr bwMode="auto">
            <a:xfrm>
              <a:off x="0" y="-24"/>
              <a:ext cx="4710896" cy="392591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3565" name="Picture 6"/>
            <p:cNvPicPr>
              <a:picLocks noChangeAspect="1" noChangeArrowheads="1"/>
            </p:cNvPicPr>
            <p:nvPr/>
          </p:nvPicPr>
          <p:blipFill>
            <a:blip r:embed="rId3" cstate="print"/>
            <a:srcRect l="1685" t="601"/>
            <a:stretch>
              <a:fillRect/>
            </a:stretch>
          </p:blipFill>
          <p:spPr bwMode="auto">
            <a:xfrm>
              <a:off x="71406" y="-24"/>
              <a:ext cx="4560457" cy="3662511"/>
            </a:xfrm>
            <a:prstGeom prst="rect">
              <a:avLst/>
            </a:prstGeom>
            <a:noFill/>
            <a:ln w="9525" algn="ctr">
              <a:noFill/>
              <a:miter lim="800000"/>
              <a:headEnd/>
              <a:tailEnd/>
            </a:ln>
          </p:spPr>
        </p:pic>
        <p:sp>
          <p:nvSpPr>
            <p:cNvPr id="24" name="CasellaDiTesto 23"/>
            <p:cNvSpPr txBox="1"/>
            <p:nvPr/>
          </p:nvSpPr>
          <p:spPr>
            <a:xfrm>
              <a:off x="2210167" y="3509960"/>
              <a:ext cx="606357" cy="369334"/>
            </a:xfrm>
            <a:prstGeom prst="rect">
              <a:avLst/>
            </a:prstGeom>
            <a:noFill/>
          </p:spPr>
          <p:txBody>
            <a:bodyPr wrap="none">
              <a:spAutoFit/>
            </a:bodyPr>
            <a:lstStyle/>
            <a:p>
              <a:pPr>
                <a:defRPr/>
              </a:pPr>
              <a:r>
                <a:rPr lang="en-GB">
                  <a:solidFill>
                    <a:schemeClr val="tx1"/>
                  </a:solidFill>
                  <a:effectLst/>
                  <a:latin typeface="Calibri" pitchFamily="34" charset="0"/>
                </a:rPr>
                <a:t>Mg#</a:t>
              </a:r>
            </a:p>
          </p:txBody>
        </p:sp>
      </p:grpSp>
      <p:grpSp>
        <p:nvGrpSpPr>
          <p:cNvPr id="3" name="Gruppo 26"/>
          <p:cNvGrpSpPr>
            <a:grpSpLocks/>
          </p:cNvGrpSpPr>
          <p:nvPr/>
        </p:nvGrpSpPr>
        <p:grpSpPr bwMode="auto">
          <a:xfrm>
            <a:off x="4433888" y="0"/>
            <a:ext cx="4710112" cy="3925888"/>
            <a:chOff x="4433104" y="0"/>
            <a:chExt cx="4710928" cy="3925888"/>
          </a:xfrm>
        </p:grpSpPr>
        <p:sp>
          <p:nvSpPr>
            <p:cNvPr id="26" name="Rettangolo 25"/>
            <p:cNvSpPr/>
            <p:nvPr/>
          </p:nvSpPr>
          <p:spPr bwMode="auto">
            <a:xfrm>
              <a:off x="4433104" y="0"/>
              <a:ext cx="4710928" cy="3925888"/>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3563" name="Picture 7"/>
            <p:cNvPicPr>
              <a:picLocks noChangeAspect="1" noChangeArrowheads="1"/>
            </p:cNvPicPr>
            <p:nvPr/>
          </p:nvPicPr>
          <p:blipFill>
            <a:blip r:embed="rId4" cstate="print"/>
            <a:srcRect l="2144" t="1881" r="2132" b="2179"/>
            <a:stretch>
              <a:fillRect/>
            </a:stretch>
          </p:blipFill>
          <p:spPr bwMode="auto">
            <a:xfrm>
              <a:off x="4572000" y="142852"/>
              <a:ext cx="4572032" cy="3643338"/>
            </a:xfrm>
            <a:prstGeom prst="rect">
              <a:avLst/>
            </a:prstGeom>
            <a:noFill/>
            <a:ln w="9525" algn="ctr">
              <a:noFill/>
              <a:miter lim="800000"/>
              <a:headEnd/>
              <a:tailEnd/>
            </a:ln>
          </p:spPr>
        </p:pic>
      </p:grpSp>
      <p:sp>
        <p:nvSpPr>
          <p:cNvPr id="15" name="CasellaDiTesto 14"/>
          <p:cNvSpPr txBox="1"/>
          <p:nvPr/>
        </p:nvSpPr>
        <p:spPr>
          <a:xfrm>
            <a:off x="4224338" y="5029200"/>
            <a:ext cx="4919662" cy="1569660"/>
          </a:xfrm>
          <a:prstGeom prst="rect">
            <a:avLst/>
          </a:prstGeom>
          <a:noFill/>
        </p:spPr>
        <p:txBody>
          <a:bodyPr>
            <a:spAutoFit/>
          </a:bodyPr>
          <a:lstStyle/>
          <a:p>
            <a:pPr algn="ctr">
              <a:defRPr/>
            </a:pPr>
            <a:r>
              <a:rPr lang="en-GB" sz="2400" dirty="0">
                <a:solidFill>
                  <a:srgbClr val="FFFF00"/>
                </a:solidFill>
                <a:latin typeface="Calibri" pitchFamily="34" charset="0"/>
              </a:rPr>
              <a:t>Volatile-free experimental partial melts of various types of peridotites cannot explain the </a:t>
            </a:r>
            <a:r>
              <a:rPr lang="en-GB" sz="2400" dirty="0">
                <a:solidFill>
                  <a:schemeClr val="bg1"/>
                </a:solidFill>
                <a:latin typeface="Calibri" pitchFamily="34" charset="0"/>
              </a:rPr>
              <a:t>Al</a:t>
            </a:r>
            <a:r>
              <a:rPr lang="en-GB" sz="2400" baseline="-25000" dirty="0">
                <a:solidFill>
                  <a:schemeClr val="bg1"/>
                </a:solidFill>
                <a:latin typeface="Calibri" pitchFamily="34" charset="0"/>
              </a:rPr>
              <a:t>2</a:t>
            </a:r>
            <a:r>
              <a:rPr lang="en-GB" sz="2400" dirty="0">
                <a:solidFill>
                  <a:schemeClr val="bg1"/>
                </a:solidFill>
                <a:latin typeface="Calibri" pitchFamily="34" charset="0"/>
              </a:rPr>
              <a:t>O</a:t>
            </a:r>
            <a:r>
              <a:rPr lang="en-GB" sz="2400" baseline="-25000" dirty="0">
                <a:solidFill>
                  <a:schemeClr val="bg1"/>
                </a:solidFill>
                <a:latin typeface="Calibri" pitchFamily="34" charset="0"/>
              </a:rPr>
              <a:t>3</a:t>
            </a:r>
            <a:r>
              <a:rPr lang="en-GB" sz="2400" dirty="0">
                <a:solidFill>
                  <a:srgbClr val="FFFF00"/>
                </a:solidFill>
                <a:latin typeface="Calibri" pitchFamily="34" charset="0"/>
              </a:rPr>
              <a:t> content of many “anorogenic” melts.</a:t>
            </a:r>
          </a:p>
        </p:txBody>
      </p:sp>
      <p:sp>
        <p:nvSpPr>
          <p:cNvPr id="19" name="Figura a mano libera 18"/>
          <p:cNvSpPr/>
          <p:nvPr/>
        </p:nvSpPr>
        <p:spPr bwMode="auto">
          <a:xfrm>
            <a:off x="1282700" y="762000"/>
            <a:ext cx="2463800" cy="2044700"/>
          </a:xfrm>
          <a:custGeom>
            <a:avLst/>
            <a:gdLst>
              <a:gd name="connsiteX0" fmla="*/ 152400 w 2463479"/>
              <a:gd name="connsiteY0" fmla="*/ 1101524 h 2044860"/>
              <a:gd name="connsiteX1" fmla="*/ 210273 w 2463479"/>
              <a:gd name="connsiteY1" fmla="*/ 1101524 h 2044860"/>
              <a:gd name="connsiteX2" fmla="*/ 592238 w 2463479"/>
              <a:gd name="connsiteY2" fmla="*/ 1344592 h 2044860"/>
              <a:gd name="connsiteX3" fmla="*/ 904754 w 2463479"/>
              <a:gd name="connsiteY3" fmla="*/ 1610810 h 2044860"/>
              <a:gd name="connsiteX4" fmla="*/ 1529787 w 2463479"/>
              <a:gd name="connsiteY4" fmla="*/ 2004349 h 2044860"/>
              <a:gd name="connsiteX5" fmla="*/ 2316866 w 2463479"/>
              <a:gd name="connsiteY5" fmla="*/ 1853878 h 2044860"/>
              <a:gd name="connsiteX6" fmla="*/ 2409463 w 2463479"/>
              <a:gd name="connsiteY6" fmla="*/ 1078375 h 2044860"/>
              <a:gd name="connsiteX7" fmla="*/ 2282142 w 2463479"/>
              <a:gd name="connsiteY7" fmla="*/ 545939 h 2044860"/>
              <a:gd name="connsiteX8" fmla="*/ 2062223 w 2463479"/>
              <a:gd name="connsiteY8" fmla="*/ 106101 h 2044860"/>
              <a:gd name="connsiteX9" fmla="*/ 1796005 w 2463479"/>
              <a:gd name="connsiteY9" fmla="*/ 1929 h 2044860"/>
              <a:gd name="connsiteX10" fmla="*/ 939478 w 2463479"/>
              <a:gd name="connsiteY10" fmla="*/ 117676 h 2044860"/>
              <a:gd name="connsiteX11" fmla="*/ 175549 w 2463479"/>
              <a:gd name="connsiteY11" fmla="*/ 383894 h 2044860"/>
              <a:gd name="connsiteX12" fmla="*/ 1929 w 2463479"/>
              <a:gd name="connsiteY12" fmla="*/ 777433 h 2044860"/>
              <a:gd name="connsiteX13" fmla="*/ 152400 w 2463479"/>
              <a:gd name="connsiteY13" fmla="*/ 1101524 h 2044860"/>
              <a:gd name="connsiteX0" fmla="*/ 152400 w 2463479"/>
              <a:gd name="connsiteY0" fmla="*/ 1101524 h 2044860"/>
              <a:gd name="connsiteX1" fmla="*/ 592238 w 2463479"/>
              <a:gd name="connsiteY1" fmla="*/ 1344592 h 2044860"/>
              <a:gd name="connsiteX2" fmla="*/ 904754 w 2463479"/>
              <a:gd name="connsiteY2" fmla="*/ 1610810 h 2044860"/>
              <a:gd name="connsiteX3" fmla="*/ 1529787 w 2463479"/>
              <a:gd name="connsiteY3" fmla="*/ 2004349 h 2044860"/>
              <a:gd name="connsiteX4" fmla="*/ 2316866 w 2463479"/>
              <a:gd name="connsiteY4" fmla="*/ 1853878 h 2044860"/>
              <a:gd name="connsiteX5" fmla="*/ 2409463 w 2463479"/>
              <a:gd name="connsiteY5" fmla="*/ 1078375 h 2044860"/>
              <a:gd name="connsiteX6" fmla="*/ 2282142 w 2463479"/>
              <a:gd name="connsiteY6" fmla="*/ 545939 h 2044860"/>
              <a:gd name="connsiteX7" fmla="*/ 2062223 w 2463479"/>
              <a:gd name="connsiteY7" fmla="*/ 106101 h 2044860"/>
              <a:gd name="connsiteX8" fmla="*/ 1796005 w 2463479"/>
              <a:gd name="connsiteY8" fmla="*/ 1929 h 2044860"/>
              <a:gd name="connsiteX9" fmla="*/ 939478 w 2463479"/>
              <a:gd name="connsiteY9" fmla="*/ 117676 h 2044860"/>
              <a:gd name="connsiteX10" fmla="*/ 175549 w 2463479"/>
              <a:gd name="connsiteY10" fmla="*/ 383894 h 2044860"/>
              <a:gd name="connsiteX11" fmla="*/ 1929 w 2463479"/>
              <a:gd name="connsiteY11" fmla="*/ 777433 h 2044860"/>
              <a:gd name="connsiteX12" fmla="*/ 152400 w 2463479"/>
              <a:gd name="connsiteY12" fmla="*/ 1101524 h 20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3479" h="2044860">
                <a:moveTo>
                  <a:pt x="152400" y="1101524"/>
                </a:moveTo>
                <a:cubicBezTo>
                  <a:pt x="250785" y="1196050"/>
                  <a:pt x="466846" y="1259711"/>
                  <a:pt x="592238" y="1344592"/>
                </a:cubicBezTo>
                <a:cubicBezTo>
                  <a:pt x="717630" y="1429473"/>
                  <a:pt x="748496" y="1500851"/>
                  <a:pt x="904754" y="1610810"/>
                </a:cubicBezTo>
                <a:cubicBezTo>
                  <a:pt x="1061012" y="1720770"/>
                  <a:pt x="1294435" y="1963838"/>
                  <a:pt x="1529787" y="2004349"/>
                </a:cubicBezTo>
                <a:cubicBezTo>
                  <a:pt x="1765139" y="2044860"/>
                  <a:pt x="2170253" y="2008207"/>
                  <a:pt x="2316866" y="1853878"/>
                </a:cubicBezTo>
                <a:cubicBezTo>
                  <a:pt x="2463479" y="1699549"/>
                  <a:pt x="2415250" y="1296365"/>
                  <a:pt x="2409463" y="1078375"/>
                </a:cubicBezTo>
                <a:cubicBezTo>
                  <a:pt x="2403676" y="860385"/>
                  <a:pt x="2340015" y="707985"/>
                  <a:pt x="2282142" y="545939"/>
                </a:cubicBezTo>
                <a:cubicBezTo>
                  <a:pt x="2224269" y="383893"/>
                  <a:pt x="2143246" y="196769"/>
                  <a:pt x="2062223" y="106101"/>
                </a:cubicBezTo>
                <a:cubicBezTo>
                  <a:pt x="1981200" y="15433"/>
                  <a:pt x="1983129" y="0"/>
                  <a:pt x="1796005" y="1929"/>
                </a:cubicBezTo>
                <a:cubicBezTo>
                  <a:pt x="1608881" y="3858"/>
                  <a:pt x="1209554" y="54015"/>
                  <a:pt x="939478" y="117676"/>
                </a:cubicBezTo>
                <a:cubicBezTo>
                  <a:pt x="669402" y="181337"/>
                  <a:pt x="331807" y="273935"/>
                  <a:pt x="175549" y="383894"/>
                </a:cubicBezTo>
                <a:cubicBezTo>
                  <a:pt x="19291" y="493854"/>
                  <a:pt x="3858" y="657828"/>
                  <a:pt x="1929" y="777433"/>
                </a:cubicBezTo>
                <a:cubicBezTo>
                  <a:pt x="0" y="897038"/>
                  <a:pt x="54015" y="1006998"/>
                  <a:pt x="152400" y="1101524"/>
                </a:cubicBezTo>
                <a:close/>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0" name="Figura a mano libera 19"/>
          <p:cNvSpPr/>
          <p:nvPr/>
        </p:nvSpPr>
        <p:spPr bwMode="auto">
          <a:xfrm>
            <a:off x="6197600" y="715963"/>
            <a:ext cx="2193925" cy="1377950"/>
          </a:xfrm>
          <a:custGeom>
            <a:avLst/>
            <a:gdLst>
              <a:gd name="connsiteX0" fmla="*/ 152400 w 2463479"/>
              <a:gd name="connsiteY0" fmla="*/ 1101524 h 2044860"/>
              <a:gd name="connsiteX1" fmla="*/ 210273 w 2463479"/>
              <a:gd name="connsiteY1" fmla="*/ 1101524 h 2044860"/>
              <a:gd name="connsiteX2" fmla="*/ 592238 w 2463479"/>
              <a:gd name="connsiteY2" fmla="*/ 1344592 h 2044860"/>
              <a:gd name="connsiteX3" fmla="*/ 904754 w 2463479"/>
              <a:gd name="connsiteY3" fmla="*/ 1610810 h 2044860"/>
              <a:gd name="connsiteX4" fmla="*/ 1529787 w 2463479"/>
              <a:gd name="connsiteY4" fmla="*/ 2004349 h 2044860"/>
              <a:gd name="connsiteX5" fmla="*/ 2316866 w 2463479"/>
              <a:gd name="connsiteY5" fmla="*/ 1853878 h 2044860"/>
              <a:gd name="connsiteX6" fmla="*/ 2409463 w 2463479"/>
              <a:gd name="connsiteY6" fmla="*/ 1078375 h 2044860"/>
              <a:gd name="connsiteX7" fmla="*/ 2282142 w 2463479"/>
              <a:gd name="connsiteY7" fmla="*/ 545939 h 2044860"/>
              <a:gd name="connsiteX8" fmla="*/ 2062223 w 2463479"/>
              <a:gd name="connsiteY8" fmla="*/ 106101 h 2044860"/>
              <a:gd name="connsiteX9" fmla="*/ 1796005 w 2463479"/>
              <a:gd name="connsiteY9" fmla="*/ 1929 h 2044860"/>
              <a:gd name="connsiteX10" fmla="*/ 939478 w 2463479"/>
              <a:gd name="connsiteY10" fmla="*/ 117676 h 2044860"/>
              <a:gd name="connsiteX11" fmla="*/ 175549 w 2463479"/>
              <a:gd name="connsiteY11" fmla="*/ 383894 h 2044860"/>
              <a:gd name="connsiteX12" fmla="*/ 1929 w 2463479"/>
              <a:gd name="connsiteY12" fmla="*/ 777433 h 2044860"/>
              <a:gd name="connsiteX13" fmla="*/ 152400 w 2463479"/>
              <a:gd name="connsiteY13" fmla="*/ 1101524 h 2044860"/>
              <a:gd name="connsiteX0" fmla="*/ 152400 w 2463479"/>
              <a:gd name="connsiteY0" fmla="*/ 1101524 h 2044860"/>
              <a:gd name="connsiteX1" fmla="*/ 592238 w 2463479"/>
              <a:gd name="connsiteY1" fmla="*/ 1344592 h 2044860"/>
              <a:gd name="connsiteX2" fmla="*/ 904754 w 2463479"/>
              <a:gd name="connsiteY2" fmla="*/ 1610810 h 2044860"/>
              <a:gd name="connsiteX3" fmla="*/ 1529787 w 2463479"/>
              <a:gd name="connsiteY3" fmla="*/ 2004349 h 2044860"/>
              <a:gd name="connsiteX4" fmla="*/ 2316866 w 2463479"/>
              <a:gd name="connsiteY4" fmla="*/ 1853878 h 2044860"/>
              <a:gd name="connsiteX5" fmla="*/ 2409463 w 2463479"/>
              <a:gd name="connsiteY5" fmla="*/ 1078375 h 2044860"/>
              <a:gd name="connsiteX6" fmla="*/ 2282142 w 2463479"/>
              <a:gd name="connsiteY6" fmla="*/ 545939 h 2044860"/>
              <a:gd name="connsiteX7" fmla="*/ 2062223 w 2463479"/>
              <a:gd name="connsiteY7" fmla="*/ 106101 h 2044860"/>
              <a:gd name="connsiteX8" fmla="*/ 1796005 w 2463479"/>
              <a:gd name="connsiteY8" fmla="*/ 1929 h 2044860"/>
              <a:gd name="connsiteX9" fmla="*/ 939478 w 2463479"/>
              <a:gd name="connsiteY9" fmla="*/ 117676 h 2044860"/>
              <a:gd name="connsiteX10" fmla="*/ 175549 w 2463479"/>
              <a:gd name="connsiteY10" fmla="*/ 383894 h 2044860"/>
              <a:gd name="connsiteX11" fmla="*/ 1929 w 2463479"/>
              <a:gd name="connsiteY11" fmla="*/ 777433 h 2044860"/>
              <a:gd name="connsiteX12" fmla="*/ 152400 w 2463479"/>
              <a:gd name="connsiteY12" fmla="*/ 1101524 h 20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3479" h="2044860">
                <a:moveTo>
                  <a:pt x="152400" y="1101524"/>
                </a:moveTo>
                <a:cubicBezTo>
                  <a:pt x="250785" y="1196050"/>
                  <a:pt x="466846" y="1259711"/>
                  <a:pt x="592238" y="1344592"/>
                </a:cubicBezTo>
                <a:cubicBezTo>
                  <a:pt x="717630" y="1429473"/>
                  <a:pt x="748496" y="1500851"/>
                  <a:pt x="904754" y="1610810"/>
                </a:cubicBezTo>
                <a:cubicBezTo>
                  <a:pt x="1061012" y="1720770"/>
                  <a:pt x="1294435" y="1963838"/>
                  <a:pt x="1529787" y="2004349"/>
                </a:cubicBezTo>
                <a:cubicBezTo>
                  <a:pt x="1765139" y="2044860"/>
                  <a:pt x="2170253" y="2008207"/>
                  <a:pt x="2316866" y="1853878"/>
                </a:cubicBezTo>
                <a:cubicBezTo>
                  <a:pt x="2463479" y="1699549"/>
                  <a:pt x="2415250" y="1296365"/>
                  <a:pt x="2409463" y="1078375"/>
                </a:cubicBezTo>
                <a:cubicBezTo>
                  <a:pt x="2403676" y="860385"/>
                  <a:pt x="2340015" y="707985"/>
                  <a:pt x="2282142" y="545939"/>
                </a:cubicBezTo>
                <a:cubicBezTo>
                  <a:pt x="2224269" y="383893"/>
                  <a:pt x="2143246" y="196769"/>
                  <a:pt x="2062223" y="106101"/>
                </a:cubicBezTo>
                <a:cubicBezTo>
                  <a:pt x="1981200" y="15433"/>
                  <a:pt x="1983129" y="0"/>
                  <a:pt x="1796005" y="1929"/>
                </a:cubicBezTo>
                <a:cubicBezTo>
                  <a:pt x="1608881" y="3858"/>
                  <a:pt x="1209554" y="54015"/>
                  <a:pt x="939478" y="117676"/>
                </a:cubicBezTo>
                <a:cubicBezTo>
                  <a:pt x="669402" y="181337"/>
                  <a:pt x="331807" y="273935"/>
                  <a:pt x="175549" y="383894"/>
                </a:cubicBezTo>
                <a:cubicBezTo>
                  <a:pt x="19291" y="493854"/>
                  <a:pt x="3858" y="657828"/>
                  <a:pt x="1929" y="777433"/>
                </a:cubicBezTo>
                <a:cubicBezTo>
                  <a:pt x="0" y="897038"/>
                  <a:pt x="54015" y="1006998"/>
                  <a:pt x="152400" y="1101524"/>
                </a:cubicBezTo>
                <a:close/>
              </a:path>
            </a:pathLst>
          </a:custGeom>
          <a:solidFill>
            <a:srgbClr val="FFFF00">
              <a:alpha val="69804"/>
            </a:srgbClr>
          </a:solid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8" name="CasellaDiTesto 27"/>
          <p:cNvSpPr txBox="1"/>
          <p:nvPr/>
        </p:nvSpPr>
        <p:spPr>
          <a:xfrm>
            <a:off x="7583488" y="2060575"/>
            <a:ext cx="397866" cy="646331"/>
          </a:xfrm>
          <a:prstGeom prst="rect">
            <a:avLst/>
          </a:prstGeom>
          <a:noFill/>
        </p:spPr>
        <p:txBody>
          <a:bodyPr wrap="none">
            <a:spAutoFit/>
          </a:bodyPr>
          <a:lstStyle/>
          <a:p>
            <a:pPr>
              <a:defRPr/>
            </a:pPr>
            <a:r>
              <a:rPr lang="en-GB" sz="3600" dirty="0">
                <a:solidFill>
                  <a:srgbClr val="FFFF00"/>
                </a:solidFill>
                <a:latin typeface="Calibri" pitchFamily="34" charset="0"/>
              </a:rPr>
              <a:t>?</a:t>
            </a:r>
          </a:p>
        </p:txBody>
      </p:sp>
      <p:sp>
        <p:nvSpPr>
          <p:cNvPr id="17" name="CasellaDiTesto 16"/>
          <p:cNvSpPr txBox="1"/>
          <p:nvPr/>
        </p:nvSpPr>
        <p:spPr>
          <a:xfrm>
            <a:off x="0" y="3959225"/>
            <a:ext cx="4572000" cy="2123658"/>
          </a:xfrm>
          <a:prstGeom prst="rect">
            <a:avLst/>
          </a:prstGeom>
          <a:noFill/>
        </p:spPr>
        <p:txBody>
          <a:bodyPr>
            <a:spAutoFit/>
          </a:bodyPr>
          <a:lstStyle/>
          <a:p>
            <a:pPr>
              <a:defRPr/>
            </a:pPr>
            <a:r>
              <a:rPr lang="en-GB" dirty="0">
                <a:solidFill>
                  <a:schemeClr val="bg1"/>
                </a:solidFill>
                <a:latin typeface="Calibri" pitchFamily="34" charset="0"/>
              </a:rPr>
              <a:t>Composition of the experimental liquids in equilibrium with a plagioclase (white circles and triangles) or spinel lherzolite</a:t>
            </a:r>
          </a:p>
          <a:p>
            <a:pPr>
              <a:defRPr/>
            </a:pPr>
            <a:r>
              <a:rPr lang="en-GB" dirty="0">
                <a:solidFill>
                  <a:schemeClr val="bg1"/>
                </a:solidFill>
                <a:latin typeface="Calibri" pitchFamily="34" charset="0"/>
              </a:rPr>
              <a:t>(black circles and triangles) phase assemblage (olivine + cpx + </a:t>
            </a:r>
            <a:r>
              <a:rPr lang="en-GB" dirty="0" err="1">
                <a:solidFill>
                  <a:schemeClr val="bg1"/>
                </a:solidFill>
                <a:latin typeface="Calibri" pitchFamily="34" charset="0"/>
              </a:rPr>
              <a:t>opx</a:t>
            </a:r>
            <a:r>
              <a:rPr lang="en-GB" dirty="0">
                <a:solidFill>
                  <a:schemeClr val="bg1"/>
                </a:solidFill>
                <a:latin typeface="Calibri" pitchFamily="34" charset="0"/>
              </a:rPr>
              <a:t>  </a:t>
            </a:r>
            <a:r>
              <a:rPr lang="en-GB" dirty="0" err="1">
                <a:solidFill>
                  <a:schemeClr val="bg1"/>
                </a:solidFill>
                <a:latin typeface="Calibri" pitchFamily="34" charset="0"/>
              </a:rPr>
              <a:t>plag</a:t>
            </a:r>
            <a:r>
              <a:rPr lang="en-GB" dirty="0">
                <a:solidFill>
                  <a:schemeClr val="bg1"/>
                </a:solidFill>
                <a:latin typeface="Calibri" pitchFamily="34" charset="0"/>
              </a:rPr>
              <a:t>  spinel).</a:t>
            </a:r>
          </a:p>
          <a:p>
            <a:pPr>
              <a:defRPr/>
            </a:pPr>
            <a:endParaRPr lang="en-GB" sz="1400" dirty="0">
              <a:solidFill>
                <a:schemeClr val="bg1"/>
              </a:solidFill>
              <a:latin typeface="Calibri" pitchFamily="34" charset="0"/>
            </a:endParaRPr>
          </a:p>
          <a:p>
            <a:pPr>
              <a:defRPr/>
            </a:pPr>
            <a:r>
              <a:rPr lang="en-GB" sz="1400" dirty="0">
                <a:solidFill>
                  <a:schemeClr val="bg1"/>
                </a:solidFill>
                <a:latin typeface="Calibri" pitchFamily="34" charset="0"/>
              </a:rPr>
              <a:t>Tilley et al., 2012 (J. </a:t>
            </a:r>
            <a:r>
              <a:rPr lang="en-GB" sz="1400" dirty="0" err="1">
                <a:solidFill>
                  <a:schemeClr val="bg1"/>
                </a:solidFill>
                <a:latin typeface="Calibri" pitchFamily="34" charset="0"/>
              </a:rPr>
              <a:t>Geophys</a:t>
            </a:r>
            <a:r>
              <a:rPr lang="en-GB" sz="1400" dirty="0">
                <a:solidFill>
                  <a:schemeClr val="bg1"/>
                </a:solidFill>
                <a:latin typeface="Calibri" pitchFamily="34" charset="0"/>
              </a:rPr>
              <a:t>. Res., B06206, doi:10.1029/2011JB009044)</a:t>
            </a:r>
          </a:p>
        </p:txBody>
      </p:sp>
      <p:sp>
        <p:nvSpPr>
          <p:cNvPr id="16" name="CasellaDiTesto 15"/>
          <p:cNvSpPr txBox="1"/>
          <p:nvPr/>
        </p:nvSpPr>
        <p:spPr>
          <a:xfrm>
            <a:off x="4638675" y="3959225"/>
            <a:ext cx="4505325" cy="923330"/>
          </a:xfrm>
          <a:prstGeom prst="rect">
            <a:avLst/>
          </a:prstGeom>
          <a:noFill/>
        </p:spPr>
        <p:txBody>
          <a:bodyPr wrap="square">
            <a:spAutoFit/>
          </a:bodyPr>
          <a:lstStyle/>
          <a:p>
            <a:pPr algn="ctr">
              <a:defRPr/>
            </a:pPr>
            <a:r>
              <a:rPr lang="en-GB" dirty="0">
                <a:solidFill>
                  <a:schemeClr val="bg1"/>
                </a:solidFill>
                <a:latin typeface="Calibri" pitchFamily="34" charset="0"/>
              </a:rPr>
              <a:t>Circum-Mediterranean Cenozoic Igneous rocks. Database from Lustrino and Wilson (2007) </a:t>
            </a:r>
            <a:r>
              <a:rPr lang="en-GB" sz="1700" dirty="0">
                <a:solidFill>
                  <a:schemeClr val="bg1"/>
                </a:solidFill>
                <a:latin typeface="Calibri" pitchFamily="34" charset="0"/>
              </a:rPr>
              <a:t>Earth-Sci. Rev., 81, 1-65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1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animBg="1"/>
      <p:bldP spid="2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335" name="Text Box 79"/>
          <p:cNvSpPr txBox="1">
            <a:spLocks noChangeArrowheads="1"/>
          </p:cNvSpPr>
          <p:nvPr/>
        </p:nvSpPr>
        <p:spPr bwMode="auto">
          <a:xfrm>
            <a:off x="342900" y="4763"/>
            <a:ext cx="8458200" cy="1818959"/>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3400" dirty="0">
                <a:solidFill>
                  <a:schemeClr val="bg1"/>
                </a:solidFill>
                <a:effectLst>
                  <a:outerShdw blurRad="38100" dist="38100" dir="2700000" algn="tl">
                    <a:srgbClr val="000000"/>
                  </a:outerShdw>
                </a:effectLst>
                <a:latin typeface="Calibri" pitchFamily="34" charset="0"/>
              </a:rPr>
              <a:t>Physicochemical conditions for melting in the Earth’s mantle containing a C-O-H fluid </a:t>
            </a:r>
            <a:r>
              <a:rPr lang="en-GB" sz="3400" dirty="0">
                <a:solidFill>
                  <a:srgbClr val="FFFF00"/>
                </a:solidFill>
                <a:effectLst>
                  <a:outerShdw blurRad="38100" dist="38100" dir="2700000" algn="tl">
                    <a:srgbClr val="000000"/>
                  </a:outerShdw>
                </a:effectLst>
                <a:latin typeface="Calibri" pitchFamily="34" charset="0"/>
              </a:rPr>
              <a:t>SUMMARY</a:t>
            </a:r>
          </a:p>
        </p:txBody>
      </p:sp>
      <p:sp>
        <p:nvSpPr>
          <p:cNvPr id="29" name="Text Box 79"/>
          <p:cNvSpPr txBox="1">
            <a:spLocks noChangeArrowheads="1"/>
          </p:cNvSpPr>
          <p:nvPr/>
        </p:nvSpPr>
        <p:spPr bwMode="auto">
          <a:xfrm>
            <a:off x="127000" y="1635125"/>
            <a:ext cx="8890000" cy="1514261"/>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Melting in systems with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depends heavily on its total content and on its solubility in nominally anhydrous rock-forming minerals.</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0" name="Text Box 79"/>
          <p:cNvSpPr txBox="1">
            <a:spLocks noChangeArrowheads="1"/>
          </p:cNvSpPr>
          <p:nvPr/>
        </p:nvSpPr>
        <p:spPr bwMode="auto">
          <a:xfrm>
            <a:off x="127000" y="3094038"/>
            <a:ext cx="8890000" cy="1040285"/>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Partial melting occurs when the total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content of the system exceeds the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storage capacity in the rock.</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1" name="CasellaDiTesto 30"/>
          <p:cNvSpPr txBox="1"/>
          <p:nvPr/>
        </p:nvSpPr>
        <p:spPr>
          <a:xfrm>
            <a:off x="4127500" y="4141788"/>
            <a:ext cx="5016500" cy="368300"/>
          </a:xfrm>
          <a:prstGeom prst="rect">
            <a:avLst/>
          </a:prstGeom>
          <a:noFill/>
        </p:spPr>
        <p:txBody>
          <a:bodyPr wrap="square">
            <a:spAutoFit/>
          </a:bodyPr>
          <a:lstStyle/>
          <a:p>
            <a:pPr algn="r">
              <a:defRPr/>
            </a:pPr>
            <a:r>
              <a:rPr lang="en-GB" dirty="0" err="1">
                <a:solidFill>
                  <a:schemeClr val="bg1"/>
                </a:solidFill>
                <a:latin typeface="Calibri" pitchFamily="34" charset="0"/>
              </a:rPr>
              <a:t>Litasov</a:t>
            </a:r>
            <a:r>
              <a:rPr lang="en-GB" dirty="0">
                <a:solidFill>
                  <a:schemeClr val="bg1"/>
                </a:solidFill>
                <a:latin typeface="Calibri" pitchFamily="34" charset="0"/>
              </a:rPr>
              <a:t>, 2011 (Russ. Geol. </a:t>
            </a:r>
            <a:r>
              <a:rPr lang="en-GB" dirty="0" err="1">
                <a:solidFill>
                  <a:schemeClr val="bg1"/>
                </a:solidFill>
                <a:latin typeface="Calibri" pitchFamily="34" charset="0"/>
              </a:rPr>
              <a:t>Geophys</a:t>
            </a:r>
            <a:r>
              <a:rPr lang="en-GB" dirty="0">
                <a:solidFill>
                  <a:schemeClr val="bg1"/>
                </a:solidFill>
                <a:latin typeface="Calibri" pitchFamily="34" charset="0"/>
              </a:rPr>
              <a:t>., 52, 475-492)</a:t>
            </a:r>
          </a:p>
        </p:txBody>
      </p:sp>
      <p:sp>
        <p:nvSpPr>
          <p:cNvPr id="32" name="Text Box 79"/>
          <p:cNvSpPr txBox="1">
            <a:spLocks noChangeArrowheads="1"/>
          </p:cNvSpPr>
          <p:nvPr/>
        </p:nvSpPr>
        <p:spPr bwMode="auto">
          <a:xfrm>
            <a:off x="127000" y="4595813"/>
            <a:ext cx="8890000" cy="1988237"/>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At typical mantle geotherms, the total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storage capacity down to ~3 GPa, when amphibole is stable, is relatively high (~0.4 wt.%). At higher depths the maximum amount of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that can be stored is low (~0.02 wt%).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6335">
                                            <p:txEl>
                                              <p:pRg st="0" end="0"/>
                                            </p:txEl>
                                          </p:spTgt>
                                        </p:tgtEl>
                                        <p:attrNameLst>
                                          <p:attrName>style.visibility</p:attrName>
                                        </p:attrNameLst>
                                      </p:cBhvr>
                                      <p:to>
                                        <p:strVal val="visible"/>
                                      </p:to>
                                    </p:set>
                                    <p:animEffect transition="in" filter="fade">
                                      <p:cBhvr>
                                        <p:cTn id="7" dur="500"/>
                                        <p:tgtEl>
                                          <p:spTgt spid="736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500"/>
                                        <p:tgtEl>
                                          <p:spTgt spid="30">
                                            <p:txEl>
                                              <p:pRg st="0" end="0"/>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5" grpId="0" build="p"/>
      <p:bldP spid="29" grpId="0" build="p"/>
      <p:bldP spid="30" grpId="0" build="p"/>
      <p:bldP spid="31" grpId="0"/>
      <p:bldP spid="32"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335" name="Text Box 79"/>
          <p:cNvSpPr txBox="1">
            <a:spLocks noChangeArrowheads="1"/>
          </p:cNvSpPr>
          <p:nvPr/>
        </p:nvSpPr>
        <p:spPr bwMode="auto">
          <a:xfrm>
            <a:off x="342900" y="4763"/>
            <a:ext cx="8458200" cy="1818959"/>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3400" dirty="0">
                <a:solidFill>
                  <a:schemeClr val="bg1"/>
                </a:solidFill>
                <a:effectLst>
                  <a:outerShdw blurRad="38100" dist="38100" dir="2700000" algn="tl">
                    <a:srgbClr val="000000"/>
                  </a:outerShdw>
                </a:effectLst>
                <a:latin typeface="Calibri" pitchFamily="34" charset="0"/>
              </a:rPr>
              <a:t>Physicochemical conditions for melting in the Earth’s mantle containing a C-O-H fluid </a:t>
            </a:r>
            <a:r>
              <a:rPr lang="en-GB" sz="3400" dirty="0">
                <a:solidFill>
                  <a:srgbClr val="FFFF00"/>
                </a:solidFill>
                <a:effectLst>
                  <a:outerShdw blurRad="38100" dist="38100" dir="2700000" algn="tl">
                    <a:srgbClr val="000000"/>
                  </a:outerShdw>
                </a:effectLst>
                <a:latin typeface="Calibri" pitchFamily="34" charset="0"/>
              </a:rPr>
              <a:t>SUMMARY</a:t>
            </a:r>
          </a:p>
        </p:txBody>
      </p:sp>
      <p:sp>
        <p:nvSpPr>
          <p:cNvPr id="29" name="Text Box 79"/>
          <p:cNvSpPr txBox="1">
            <a:spLocks noChangeArrowheads="1"/>
          </p:cNvSpPr>
          <p:nvPr/>
        </p:nvSpPr>
        <p:spPr bwMode="auto">
          <a:xfrm>
            <a:off x="127000" y="1635125"/>
            <a:ext cx="8890000" cy="1514261"/>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Melting in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-containing systems is determined by carbonate stability and the chemical composition of the system, mainly its Na</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and K</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contents.</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30" name="Text Box 79"/>
          <p:cNvSpPr txBox="1">
            <a:spLocks noChangeArrowheads="1"/>
          </p:cNvSpPr>
          <p:nvPr/>
        </p:nvSpPr>
        <p:spPr bwMode="auto">
          <a:xfrm>
            <a:off x="127000" y="3109913"/>
            <a:ext cx="8890000" cy="566309"/>
          </a:xfrm>
          <a:prstGeom prst="rect">
            <a:avLst/>
          </a:prstGeom>
          <a:noFill/>
          <a:ln w="9525" algn="ctr">
            <a:noFill/>
            <a:miter lim="800000"/>
            <a:headEnd/>
            <a:tailEnd/>
          </a:ln>
          <a:effectLst/>
        </p:spPr>
        <p:txBody>
          <a:bodyPr wrap="square">
            <a:spAutoFit/>
          </a:bodyPr>
          <a:lstStyle/>
          <a:p>
            <a:pPr algn="r">
              <a:lnSpc>
                <a:spcPct val="110000"/>
              </a:lnSpc>
              <a:spcBef>
                <a:spcPct val="50000"/>
              </a:spcBef>
              <a:defRPr/>
            </a:pPr>
            <a:r>
              <a:rPr lang="en-GB" sz="2800">
                <a:solidFill>
                  <a:schemeClr val="bg1"/>
                </a:solidFill>
                <a:effectLst>
                  <a:outerShdw blurRad="38100" dist="38100" dir="2700000" algn="tl">
                    <a:srgbClr val="000000"/>
                  </a:outerShdw>
                </a:effectLst>
                <a:latin typeface="Calibri" pitchFamily="34" charset="0"/>
              </a:rPr>
              <a:t>The absolute content of CO</a:t>
            </a:r>
            <a:r>
              <a:rPr lang="en-GB" sz="2800" baseline="-25000">
                <a:solidFill>
                  <a:schemeClr val="bg1"/>
                </a:solidFill>
                <a:effectLst>
                  <a:outerShdw blurRad="38100" dist="38100" dir="2700000" algn="tl">
                    <a:srgbClr val="000000"/>
                  </a:outerShdw>
                </a:effectLst>
                <a:latin typeface="Calibri" pitchFamily="34" charset="0"/>
              </a:rPr>
              <a:t>2</a:t>
            </a:r>
            <a:r>
              <a:rPr lang="en-GB" sz="2800">
                <a:solidFill>
                  <a:schemeClr val="bg1"/>
                </a:solidFill>
                <a:effectLst>
                  <a:outerShdw blurRad="38100" dist="38100" dir="2700000" algn="tl">
                    <a:srgbClr val="000000"/>
                  </a:outerShdw>
                </a:effectLst>
                <a:latin typeface="Calibri" pitchFamily="34" charset="0"/>
              </a:rPr>
              <a:t> itself is less important.</a:t>
            </a:r>
            <a:endParaRPr lang="en-GB" sz="2800">
              <a:solidFill>
                <a:srgbClr val="FFFF00"/>
              </a:solidFill>
              <a:effectLst>
                <a:outerShdw blurRad="38100" dist="38100" dir="2700000" algn="tl">
                  <a:srgbClr val="000000"/>
                </a:outerShdw>
              </a:effectLst>
              <a:latin typeface="Calibri" pitchFamily="34" charset="0"/>
            </a:endParaRPr>
          </a:p>
        </p:txBody>
      </p:sp>
      <p:sp>
        <p:nvSpPr>
          <p:cNvPr id="5" name="Text Box 79"/>
          <p:cNvSpPr txBox="1">
            <a:spLocks noChangeArrowheads="1"/>
          </p:cNvSpPr>
          <p:nvPr/>
        </p:nvSpPr>
        <p:spPr bwMode="auto">
          <a:xfrm>
            <a:off x="127000" y="3598863"/>
            <a:ext cx="8890000" cy="1514261"/>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2800">
                <a:solidFill>
                  <a:schemeClr val="bg1"/>
                </a:solidFill>
                <a:effectLst>
                  <a:outerShdw blurRad="38100" dist="38100" dir="2700000" algn="tl">
                    <a:srgbClr val="000000"/>
                  </a:outerShdw>
                </a:effectLst>
                <a:latin typeface="Calibri" pitchFamily="34" charset="0"/>
              </a:rPr>
              <a:t>Melting in the presence of a C-O-H fluid depends ALSO on redox conditions. Reduced conditions do not allow carbonate to form.</a:t>
            </a:r>
            <a:endParaRPr lang="en-GB" sz="2800">
              <a:solidFill>
                <a:srgbClr val="FFFF00"/>
              </a:solidFill>
              <a:effectLst>
                <a:outerShdw blurRad="38100" dist="38100" dir="2700000" algn="tl">
                  <a:srgbClr val="000000"/>
                </a:outerShdw>
              </a:effectLst>
              <a:latin typeface="Calibri" pitchFamily="34" charset="0"/>
            </a:endParaRPr>
          </a:p>
        </p:txBody>
      </p:sp>
      <p:sp>
        <p:nvSpPr>
          <p:cNvPr id="6" name="CasellaDiTesto 5"/>
          <p:cNvSpPr txBox="1"/>
          <p:nvPr/>
        </p:nvSpPr>
        <p:spPr>
          <a:xfrm>
            <a:off x="4191000" y="6518275"/>
            <a:ext cx="4953000" cy="368300"/>
          </a:xfrm>
          <a:prstGeom prst="rect">
            <a:avLst/>
          </a:prstGeom>
          <a:noFill/>
        </p:spPr>
        <p:txBody>
          <a:bodyPr wrap="square">
            <a:spAutoFit/>
          </a:bodyPr>
          <a:lstStyle/>
          <a:p>
            <a:pPr algn="r">
              <a:defRPr/>
            </a:pPr>
            <a:r>
              <a:rPr lang="en-GB" dirty="0" err="1">
                <a:solidFill>
                  <a:schemeClr val="bg1"/>
                </a:solidFill>
                <a:latin typeface="Calibri" pitchFamily="34" charset="0"/>
              </a:rPr>
              <a:t>Litasov</a:t>
            </a:r>
            <a:r>
              <a:rPr lang="en-GB" dirty="0">
                <a:solidFill>
                  <a:schemeClr val="bg1"/>
                </a:solidFill>
                <a:latin typeface="Calibri" pitchFamily="34" charset="0"/>
              </a:rPr>
              <a:t>, 2011 (Russ. Geol. </a:t>
            </a:r>
            <a:r>
              <a:rPr lang="en-GB" dirty="0" err="1">
                <a:solidFill>
                  <a:schemeClr val="bg1"/>
                </a:solidFill>
                <a:latin typeface="Calibri" pitchFamily="34" charset="0"/>
              </a:rPr>
              <a:t>Geophys</a:t>
            </a:r>
            <a:r>
              <a:rPr lang="en-GB" dirty="0">
                <a:solidFill>
                  <a:schemeClr val="bg1"/>
                </a:solidFill>
                <a:latin typeface="Calibri" pitchFamily="34" charset="0"/>
              </a:rPr>
              <a:t>., 52, 475-492)</a:t>
            </a:r>
          </a:p>
        </p:txBody>
      </p:sp>
      <p:sp>
        <p:nvSpPr>
          <p:cNvPr id="8" name="Text Box 79"/>
          <p:cNvSpPr txBox="1">
            <a:spLocks noChangeArrowheads="1"/>
          </p:cNvSpPr>
          <p:nvPr/>
        </p:nvSpPr>
        <p:spPr bwMode="auto">
          <a:xfrm>
            <a:off x="127000" y="5013325"/>
            <a:ext cx="8890000" cy="1514475"/>
          </a:xfrm>
          <a:prstGeom prst="rect">
            <a:avLst/>
          </a:prstGeom>
          <a:noFill/>
          <a:ln w="9525" algn="ctr">
            <a:noFill/>
            <a:miter lim="800000"/>
            <a:headEnd/>
            <a:tailEnd/>
          </a:ln>
          <a:effectLst/>
        </p:spPr>
        <p:txBody>
          <a:bodyPr wrap="square">
            <a:spAutoFit/>
          </a:bodyPr>
          <a:lstStyle/>
          <a:p>
            <a:pPr algn="ct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All types of mantle magma, from basalts to </a:t>
            </a:r>
            <a:r>
              <a:rPr lang="en-GB" sz="2800" dirty="0" err="1">
                <a:solidFill>
                  <a:schemeClr val="bg1"/>
                </a:solidFill>
                <a:effectLst>
                  <a:outerShdw blurRad="38100" dist="38100" dir="2700000" algn="tl">
                    <a:srgbClr val="000000"/>
                  </a:outerShdw>
                </a:effectLst>
                <a:latin typeface="Calibri" pitchFamily="34" charset="0"/>
              </a:rPr>
              <a:t>kimberlites</a:t>
            </a:r>
            <a:r>
              <a:rPr lang="en-GB" sz="2800" dirty="0">
                <a:solidFill>
                  <a:schemeClr val="bg1"/>
                </a:solidFill>
                <a:effectLst>
                  <a:outerShdw blurRad="38100" dist="38100" dir="2700000" algn="tl">
                    <a:srgbClr val="000000"/>
                  </a:outerShdw>
                </a:effectLst>
                <a:latin typeface="Calibri" pitchFamily="34" charset="0"/>
              </a:rPr>
              <a:t> and carbonatites, are produced by melting in the system peridotite-H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at 2-7 GPa.</a:t>
            </a:r>
            <a:endParaRPr lang="en-GB" sz="28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build="p"/>
      <p:bldP spid="5" grpId="0" build="p"/>
      <p:bldP spid="6" grpId="0"/>
      <p:bldP spid="8" grpId="0" build="p"/>
    </p:bld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0354" name="Gruppo 149"/>
          <p:cNvGrpSpPr>
            <a:grpSpLocks/>
          </p:cNvGrpSpPr>
          <p:nvPr/>
        </p:nvGrpSpPr>
        <p:grpSpPr bwMode="auto">
          <a:xfrm>
            <a:off x="0" y="-11113"/>
            <a:ext cx="9144000" cy="6869113"/>
            <a:chOff x="0" y="-11575"/>
            <a:chExt cx="9144000" cy="6869575"/>
          </a:xfrm>
        </p:grpSpPr>
        <p:grpSp>
          <p:nvGrpSpPr>
            <p:cNvPr id="100405" name="Gruppo 113"/>
            <p:cNvGrpSpPr>
              <a:grpSpLocks/>
            </p:cNvGrpSpPr>
            <p:nvPr/>
          </p:nvGrpSpPr>
          <p:grpSpPr bwMode="auto">
            <a:xfrm>
              <a:off x="0" y="-11575"/>
              <a:ext cx="9144000" cy="6869575"/>
              <a:chOff x="0" y="-11575"/>
              <a:chExt cx="9144000" cy="6869575"/>
            </a:xfrm>
          </p:grpSpPr>
          <p:grpSp>
            <p:nvGrpSpPr>
              <p:cNvPr id="100441" name="Gruppo 41"/>
              <p:cNvGrpSpPr>
                <a:grpSpLocks/>
              </p:cNvGrpSpPr>
              <p:nvPr/>
            </p:nvGrpSpPr>
            <p:grpSpPr bwMode="auto">
              <a:xfrm>
                <a:off x="0" y="-11575"/>
                <a:ext cx="9144000" cy="6869575"/>
                <a:chOff x="0" y="-11575"/>
                <a:chExt cx="9144000" cy="6869575"/>
              </a:xfrm>
            </p:grpSpPr>
            <p:sp>
              <p:nvSpPr>
                <p:cNvPr id="17" name="Rettangolo 16"/>
                <p:cNvSpPr/>
                <p:nvPr/>
              </p:nvSpPr>
              <p:spPr bwMode="auto">
                <a:xfrm>
                  <a:off x="0" y="-461"/>
                  <a:ext cx="9144000" cy="685846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59" name="CasellaDiTesto 8"/>
                <p:cNvSpPr txBox="1">
                  <a:spLocks noChangeArrowheads="1"/>
                </p:cNvSpPr>
                <p:nvPr/>
              </p:nvSpPr>
              <p:spPr bwMode="auto">
                <a:xfrm>
                  <a:off x="4085857"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600</a:t>
                  </a:r>
                </a:p>
              </p:txBody>
            </p:sp>
            <p:sp>
              <p:nvSpPr>
                <p:cNvPr id="100460" name="CasellaDiTesto 9"/>
                <p:cNvSpPr txBox="1">
                  <a:spLocks noChangeArrowheads="1"/>
                </p:cNvSpPr>
                <p:nvPr/>
              </p:nvSpPr>
              <p:spPr bwMode="auto">
                <a:xfrm>
                  <a:off x="4682082"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800</a:t>
                  </a:r>
                </a:p>
              </p:txBody>
            </p:sp>
            <p:sp>
              <p:nvSpPr>
                <p:cNvPr id="100461" name="CasellaDiTesto 10"/>
                <p:cNvSpPr txBox="1">
                  <a:spLocks noChangeArrowheads="1"/>
                </p:cNvSpPr>
                <p:nvPr/>
              </p:nvSpPr>
              <p:spPr bwMode="auto">
                <a:xfrm>
                  <a:off x="512757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1000</a:t>
                  </a:r>
                </a:p>
              </p:txBody>
            </p:sp>
            <p:sp>
              <p:nvSpPr>
                <p:cNvPr id="100462" name="CasellaDiTesto 11"/>
                <p:cNvSpPr txBox="1">
                  <a:spLocks noChangeArrowheads="1"/>
                </p:cNvSpPr>
                <p:nvPr/>
              </p:nvSpPr>
              <p:spPr bwMode="auto">
                <a:xfrm>
                  <a:off x="567101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1200</a:t>
                  </a:r>
                </a:p>
              </p:txBody>
            </p:sp>
            <p:sp>
              <p:nvSpPr>
                <p:cNvPr id="100463" name="CasellaDiTesto 12"/>
                <p:cNvSpPr txBox="1">
                  <a:spLocks noChangeArrowheads="1"/>
                </p:cNvSpPr>
                <p:nvPr/>
              </p:nvSpPr>
              <p:spPr bwMode="auto">
                <a:xfrm>
                  <a:off x="618820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1400</a:t>
                  </a:r>
                </a:p>
              </p:txBody>
            </p:sp>
            <p:sp>
              <p:nvSpPr>
                <p:cNvPr id="100464" name="CasellaDiTesto 13"/>
                <p:cNvSpPr txBox="1">
                  <a:spLocks noChangeArrowheads="1"/>
                </p:cNvSpPr>
                <p:nvPr/>
              </p:nvSpPr>
              <p:spPr bwMode="auto">
                <a:xfrm>
                  <a:off x="670655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1600</a:t>
                  </a:r>
                </a:p>
              </p:txBody>
            </p:sp>
            <p:sp>
              <p:nvSpPr>
                <p:cNvPr id="100465" name="CasellaDiTesto 14"/>
                <p:cNvSpPr txBox="1">
                  <a:spLocks noChangeArrowheads="1"/>
                </p:cNvSpPr>
                <p:nvPr/>
              </p:nvSpPr>
              <p:spPr bwMode="auto">
                <a:xfrm>
                  <a:off x="723475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1800</a:t>
                  </a:r>
                </a:p>
              </p:txBody>
            </p:sp>
            <p:sp>
              <p:nvSpPr>
                <p:cNvPr id="100466" name="CasellaDiTesto 15"/>
                <p:cNvSpPr txBox="1">
                  <a:spLocks noChangeArrowheads="1"/>
                </p:cNvSpPr>
                <p:nvPr/>
              </p:nvSpPr>
              <p:spPr bwMode="auto">
                <a:xfrm>
                  <a:off x="775194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2000</a:t>
                  </a:r>
                </a:p>
              </p:txBody>
            </p:sp>
            <p:sp>
              <p:nvSpPr>
                <p:cNvPr id="100467" name="CasellaDiTesto 17"/>
                <p:cNvSpPr txBox="1">
                  <a:spLocks noChangeArrowheads="1"/>
                </p:cNvSpPr>
                <p:nvPr/>
              </p:nvSpPr>
              <p:spPr bwMode="auto">
                <a:xfrm>
                  <a:off x="5231730" y="-11575"/>
                  <a:ext cx="2312941" cy="461696"/>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19" name="Rettangolo 18"/>
                <p:cNvSpPr/>
                <p:nvPr/>
              </p:nvSpPr>
              <p:spPr bwMode="auto">
                <a:xfrm>
                  <a:off x="4433888" y="601242"/>
                  <a:ext cx="4165600" cy="5880495"/>
                </a:xfrm>
                <a:prstGeom prst="rect">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69" name="CasellaDiTesto 24"/>
                <p:cNvSpPr txBox="1">
                  <a:spLocks noChangeArrowheads="1"/>
                </p:cNvSpPr>
                <p:nvPr/>
              </p:nvSpPr>
              <p:spPr bwMode="auto">
                <a:xfrm rot="16200000">
                  <a:off x="2972583" y="3210130"/>
                  <a:ext cx="2008762" cy="461665"/>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100470" name="CasellaDiTesto 25"/>
                <p:cNvSpPr txBox="1">
                  <a:spLocks noChangeArrowheads="1"/>
                </p:cNvSpPr>
                <p:nvPr/>
              </p:nvSpPr>
              <p:spPr bwMode="auto">
                <a:xfrm>
                  <a:off x="4132155" y="462995"/>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0</a:t>
                  </a:r>
                </a:p>
              </p:txBody>
            </p:sp>
            <p:sp>
              <p:nvSpPr>
                <p:cNvPr id="100471" name="CasellaDiTesto 26"/>
                <p:cNvSpPr txBox="1">
                  <a:spLocks noChangeArrowheads="1"/>
                </p:cNvSpPr>
                <p:nvPr/>
              </p:nvSpPr>
              <p:spPr bwMode="auto">
                <a:xfrm>
                  <a:off x="4132155" y="1267667"/>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5</a:t>
                  </a:r>
                </a:p>
              </p:txBody>
            </p:sp>
            <p:sp>
              <p:nvSpPr>
                <p:cNvPr id="100472" name="CasellaDiTesto 27"/>
                <p:cNvSpPr txBox="1">
                  <a:spLocks noChangeArrowheads="1"/>
                </p:cNvSpPr>
                <p:nvPr/>
              </p:nvSpPr>
              <p:spPr bwMode="auto">
                <a:xfrm>
                  <a:off x="4040715" y="210281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a:t>
                  </a:r>
                </a:p>
              </p:txBody>
            </p:sp>
            <p:sp>
              <p:nvSpPr>
                <p:cNvPr id="100473" name="CasellaDiTesto 30"/>
                <p:cNvSpPr txBox="1">
                  <a:spLocks noChangeArrowheads="1"/>
                </p:cNvSpPr>
                <p:nvPr/>
              </p:nvSpPr>
              <p:spPr bwMode="auto">
                <a:xfrm>
                  <a:off x="4040715" y="295625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15</a:t>
                  </a:r>
                </a:p>
              </p:txBody>
            </p:sp>
            <p:sp>
              <p:nvSpPr>
                <p:cNvPr id="100474" name="CasellaDiTesto 31"/>
                <p:cNvSpPr txBox="1">
                  <a:spLocks noChangeArrowheads="1"/>
                </p:cNvSpPr>
                <p:nvPr/>
              </p:nvSpPr>
              <p:spPr bwMode="auto">
                <a:xfrm>
                  <a:off x="4040715" y="3795917"/>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a:t>
                  </a:r>
                </a:p>
              </p:txBody>
            </p:sp>
            <p:sp>
              <p:nvSpPr>
                <p:cNvPr id="100475" name="CasellaDiTesto 32"/>
                <p:cNvSpPr txBox="1">
                  <a:spLocks noChangeArrowheads="1"/>
                </p:cNvSpPr>
                <p:nvPr/>
              </p:nvSpPr>
              <p:spPr bwMode="auto">
                <a:xfrm>
                  <a:off x="4040715" y="4624973"/>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25</a:t>
                  </a:r>
                </a:p>
              </p:txBody>
            </p:sp>
            <p:sp>
              <p:nvSpPr>
                <p:cNvPr id="100476" name="CasellaDiTesto 33"/>
                <p:cNvSpPr txBox="1">
                  <a:spLocks noChangeArrowheads="1"/>
                </p:cNvSpPr>
                <p:nvPr/>
              </p:nvSpPr>
              <p:spPr bwMode="auto">
                <a:xfrm>
                  <a:off x="4040715" y="5484509"/>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30</a:t>
                  </a:r>
                </a:p>
              </p:txBody>
            </p:sp>
            <p:sp>
              <p:nvSpPr>
                <p:cNvPr id="100477" name="CasellaDiTesto 34"/>
                <p:cNvSpPr txBox="1">
                  <a:spLocks noChangeArrowheads="1"/>
                </p:cNvSpPr>
                <p:nvPr/>
              </p:nvSpPr>
              <p:spPr bwMode="auto">
                <a:xfrm>
                  <a:off x="4040715" y="6319661"/>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35</a:t>
                  </a:r>
                </a:p>
              </p:txBody>
            </p:sp>
          </p:grpSp>
          <p:grpSp>
            <p:nvGrpSpPr>
              <p:cNvPr id="100442" name="Gruppo 97"/>
              <p:cNvGrpSpPr>
                <a:grpSpLocks/>
              </p:cNvGrpSpPr>
              <p:nvPr/>
            </p:nvGrpSpPr>
            <p:grpSpPr bwMode="auto">
              <a:xfrm>
                <a:off x="4695826" y="592146"/>
                <a:ext cx="3656935" cy="131756"/>
                <a:chOff x="4695826" y="592146"/>
                <a:chExt cx="3656935" cy="131756"/>
              </a:xfrm>
            </p:grpSpPr>
            <p:cxnSp>
              <p:nvCxnSpPr>
                <p:cNvPr id="100443" name="Connettore 1 98"/>
                <p:cNvCxnSpPr>
                  <a:cxnSpLocks noChangeShapeType="1"/>
                </p:cNvCxnSpPr>
                <p:nvPr/>
              </p:nvCxnSpPr>
              <p:spPr bwMode="auto">
                <a:xfrm rot="5400000">
                  <a:off x="4630567" y="657405"/>
                  <a:ext cx="131753" cy="1236"/>
                </a:xfrm>
                <a:prstGeom prst="line">
                  <a:avLst/>
                </a:prstGeom>
                <a:noFill/>
                <a:ln w="19050" algn="ctr">
                  <a:solidFill>
                    <a:schemeClr val="tx1"/>
                  </a:solidFill>
                  <a:round/>
                  <a:headEnd/>
                  <a:tailEnd/>
                </a:ln>
              </p:spPr>
            </p:cxnSp>
            <p:cxnSp>
              <p:nvCxnSpPr>
                <p:cNvPr id="100444" name="Connettore 1 99"/>
                <p:cNvCxnSpPr>
                  <a:cxnSpLocks noChangeShapeType="1"/>
                </p:cNvCxnSpPr>
                <p:nvPr/>
              </p:nvCxnSpPr>
              <p:spPr bwMode="auto">
                <a:xfrm rot="5400000">
                  <a:off x="4897267" y="657406"/>
                  <a:ext cx="131753" cy="1236"/>
                </a:xfrm>
                <a:prstGeom prst="line">
                  <a:avLst/>
                </a:prstGeom>
                <a:noFill/>
                <a:ln w="19050" algn="ctr">
                  <a:solidFill>
                    <a:schemeClr val="tx1"/>
                  </a:solidFill>
                  <a:round/>
                  <a:headEnd/>
                  <a:tailEnd/>
                </a:ln>
              </p:spPr>
            </p:cxnSp>
            <p:cxnSp>
              <p:nvCxnSpPr>
                <p:cNvPr id="100445" name="Connettore 1 100"/>
                <p:cNvCxnSpPr>
                  <a:cxnSpLocks noChangeShapeType="1"/>
                </p:cNvCxnSpPr>
                <p:nvPr/>
              </p:nvCxnSpPr>
              <p:spPr bwMode="auto">
                <a:xfrm rot="5400000">
                  <a:off x="5154442" y="657406"/>
                  <a:ext cx="131753" cy="1236"/>
                </a:xfrm>
                <a:prstGeom prst="line">
                  <a:avLst/>
                </a:prstGeom>
                <a:noFill/>
                <a:ln w="19050" algn="ctr">
                  <a:solidFill>
                    <a:schemeClr val="tx1"/>
                  </a:solidFill>
                  <a:round/>
                  <a:headEnd/>
                  <a:tailEnd/>
                </a:ln>
              </p:spPr>
            </p:cxnSp>
            <p:cxnSp>
              <p:nvCxnSpPr>
                <p:cNvPr id="100446" name="Connettore 1 101"/>
                <p:cNvCxnSpPr>
                  <a:cxnSpLocks noChangeShapeType="1"/>
                </p:cNvCxnSpPr>
                <p:nvPr/>
              </p:nvCxnSpPr>
              <p:spPr bwMode="auto">
                <a:xfrm rot="5400000">
                  <a:off x="5421142" y="657407"/>
                  <a:ext cx="131753" cy="1236"/>
                </a:xfrm>
                <a:prstGeom prst="line">
                  <a:avLst/>
                </a:prstGeom>
                <a:noFill/>
                <a:ln w="19050" algn="ctr">
                  <a:solidFill>
                    <a:schemeClr val="tx1"/>
                  </a:solidFill>
                  <a:round/>
                  <a:headEnd/>
                  <a:tailEnd/>
                </a:ln>
              </p:spPr>
            </p:cxnSp>
            <p:cxnSp>
              <p:nvCxnSpPr>
                <p:cNvPr id="100447" name="Connettore 1 102"/>
                <p:cNvCxnSpPr>
                  <a:cxnSpLocks noChangeShapeType="1"/>
                </p:cNvCxnSpPr>
                <p:nvPr/>
              </p:nvCxnSpPr>
              <p:spPr bwMode="auto">
                <a:xfrm rot="5400000">
                  <a:off x="5676414" y="657406"/>
                  <a:ext cx="131753" cy="1236"/>
                </a:xfrm>
                <a:prstGeom prst="line">
                  <a:avLst/>
                </a:prstGeom>
                <a:noFill/>
                <a:ln w="19050" algn="ctr">
                  <a:solidFill>
                    <a:schemeClr val="tx1"/>
                  </a:solidFill>
                  <a:round/>
                  <a:headEnd/>
                  <a:tailEnd/>
                </a:ln>
              </p:spPr>
            </p:cxnSp>
            <p:cxnSp>
              <p:nvCxnSpPr>
                <p:cNvPr id="100448" name="Connettore 1 103"/>
                <p:cNvCxnSpPr>
                  <a:cxnSpLocks noChangeShapeType="1"/>
                </p:cNvCxnSpPr>
                <p:nvPr/>
              </p:nvCxnSpPr>
              <p:spPr bwMode="auto">
                <a:xfrm rot="5400000">
                  <a:off x="5943114" y="657407"/>
                  <a:ext cx="131753" cy="1236"/>
                </a:xfrm>
                <a:prstGeom prst="line">
                  <a:avLst/>
                </a:prstGeom>
                <a:noFill/>
                <a:ln w="19050" algn="ctr">
                  <a:solidFill>
                    <a:schemeClr val="tx1"/>
                  </a:solidFill>
                  <a:round/>
                  <a:headEnd/>
                  <a:tailEnd/>
                </a:ln>
              </p:spPr>
            </p:cxnSp>
            <p:cxnSp>
              <p:nvCxnSpPr>
                <p:cNvPr id="100449" name="Connettore 1 104"/>
                <p:cNvCxnSpPr>
                  <a:cxnSpLocks noChangeShapeType="1"/>
                </p:cNvCxnSpPr>
                <p:nvPr/>
              </p:nvCxnSpPr>
              <p:spPr bwMode="auto">
                <a:xfrm rot="5400000">
                  <a:off x="6200289" y="657407"/>
                  <a:ext cx="131753" cy="1236"/>
                </a:xfrm>
                <a:prstGeom prst="line">
                  <a:avLst/>
                </a:prstGeom>
                <a:noFill/>
                <a:ln w="19050" algn="ctr">
                  <a:solidFill>
                    <a:schemeClr val="tx1"/>
                  </a:solidFill>
                  <a:round/>
                  <a:headEnd/>
                  <a:tailEnd/>
                </a:ln>
              </p:spPr>
            </p:cxnSp>
            <p:cxnSp>
              <p:nvCxnSpPr>
                <p:cNvPr id="100450" name="Connettore 1 105"/>
                <p:cNvCxnSpPr>
                  <a:cxnSpLocks noChangeShapeType="1"/>
                </p:cNvCxnSpPr>
                <p:nvPr/>
              </p:nvCxnSpPr>
              <p:spPr bwMode="auto">
                <a:xfrm rot="5400000">
                  <a:off x="6466989" y="657408"/>
                  <a:ext cx="131753" cy="1236"/>
                </a:xfrm>
                <a:prstGeom prst="line">
                  <a:avLst/>
                </a:prstGeom>
                <a:noFill/>
                <a:ln w="19050" algn="ctr">
                  <a:solidFill>
                    <a:schemeClr val="tx1"/>
                  </a:solidFill>
                  <a:round/>
                  <a:headEnd/>
                  <a:tailEnd/>
                </a:ln>
              </p:spPr>
            </p:cxnSp>
            <p:cxnSp>
              <p:nvCxnSpPr>
                <p:cNvPr id="100451" name="Connettore 1 106"/>
                <p:cNvCxnSpPr>
                  <a:cxnSpLocks noChangeShapeType="1"/>
                </p:cNvCxnSpPr>
                <p:nvPr/>
              </p:nvCxnSpPr>
              <p:spPr bwMode="auto">
                <a:xfrm rot="5400000">
                  <a:off x="6716544" y="657406"/>
                  <a:ext cx="131753" cy="1236"/>
                </a:xfrm>
                <a:prstGeom prst="line">
                  <a:avLst/>
                </a:prstGeom>
                <a:noFill/>
                <a:ln w="19050" algn="ctr">
                  <a:solidFill>
                    <a:schemeClr val="tx1"/>
                  </a:solidFill>
                  <a:round/>
                  <a:headEnd/>
                  <a:tailEnd/>
                </a:ln>
              </p:spPr>
            </p:cxnSp>
            <p:cxnSp>
              <p:nvCxnSpPr>
                <p:cNvPr id="100452" name="Connettore 1 107"/>
                <p:cNvCxnSpPr>
                  <a:cxnSpLocks noChangeShapeType="1"/>
                </p:cNvCxnSpPr>
                <p:nvPr/>
              </p:nvCxnSpPr>
              <p:spPr bwMode="auto">
                <a:xfrm rot="5400000">
                  <a:off x="6983244" y="657407"/>
                  <a:ext cx="131753" cy="1236"/>
                </a:xfrm>
                <a:prstGeom prst="line">
                  <a:avLst/>
                </a:prstGeom>
                <a:noFill/>
                <a:ln w="19050" algn="ctr">
                  <a:solidFill>
                    <a:schemeClr val="tx1"/>
                  </a:solidFill>
                  <a:round/>
                  <a:headEnd/>
                  <a:tailEnd/>
                </a:ln>
              </p:spPr>
            </p:cxnSp>
            <p:cxnSp>
              <p:nvCxnSpPr>
                <p:cNvPr id="100453" name="Connettore 1 108"/>
                <p:cNvCxnSpPr>
                  <a:cxnSpLocks noChangeShapeType="1"/>
                </p:cNvCxnSpPr>
                <p:nvPr/>
              </p:nvCxnSpPr>
              <p:spPr bwMode="auto">
                <a:xfrm rot="5400000">
                  <a:off x="7240419" y="657407"/>
                  <a:ext cx="131753" cy="1236"/>
                </a:xfrm>
                <a:prstGeom prst="line">
                  <a:avLst/>
                </a:prstGeom>
                <a:noFill/>
                <a:ln w="19050" algn="ctr">
                  <a:solidFill>
                    <a:schemeClr val="tx1"/>
                  </a:solidFill>
                  <a:round/>
                  <a:headEnd/>
                  <a:tailEnd/>
                </a:ln>
              </p:spPr>
            </p:cxnSp>
            <p:cxnSp>
              <p:nvCxnSpPr>
                <p:cNvPr id="100454" name="Connettore 1 109"/>
                <p:cNvCxnSpPr>
                  <a:cxnSpLocks noChangeShapeType="1"/>
                </p:cNvCxnSpPr>
                <p:nvPr/>
              </p:nvCxnSpPr>
              <p:spPr bwMode="auto">
                <a:xfrm rot="5400000">
                  <a:off x="7507119" y="657408"/>
                  <a:ext cx="131753" cy="1236"/>
                </a:xfrm>
                <a:prstGeom prst="line">
                  <a:avLst/>
                </a:prstGeom>
                <a:noFill/>
                <a:ln w="19050" algn="ctr">
                  <a:solidFill>
                    <a:schemeClr val="tx1"/>
                  </a:solidFill>
                  <a:round/>
                  <a:headEnd/>
                  <a:tailEnd/>
                </a:ln>
              </p:spPr>
            </p:cxnSp>
            <p:cxnSp>
              <p:nvCxnSpPr>
                <p:cNvPr id="100455" name="Connettore 1 110"/>
                <p:cNvCxnSpPr>
                  <a:cxnSpLocks noChangeShapeType="1"/>
                </p:cNvCxnSpPr>
                <p:nvPr/>
              </p:nvCxnSpPr>
              <p:spPr bwMode="auto">
                <a:xfrm rot="5400000">
                  <a:off x="7762391" y="657407"/>
                  <a:ext cx="131753" cy="1236"/>
                </a:xfrm>
                <a:prstGeom prst="line">
                  <a:avLst/>
                </a:prstGeom>
                <a:noFill/>
                <a:ln w="19050" algn="ctr">
                  <a:solidFill>
                    <a:schemeClr val="tx1"/>
                  </a:solidFill>
                  <a:round/>
                  <a:headEnd/>
                  <a:tailEnd/>
                </a:ln>
              </p:spPr>
            </p:cxnSp>
            <p:cxnSp>
              <p:nvCxnSpPr>
                <p:cNvPr id="100456" name="Connettore 1 111"/>
                <p:cNvCxnSpPr>
                  <a:cxnSpLocks noChangeShapeType="1"/>
                </p:cNvCxnSpPr>
                <p:nvPr/>
              </p:nvCxnSpPr>
              <p:spPr bwMode="auto">
                <a:xfrm rot="5400000">
                  <a:off x="8029091" y="657408"/>
                  <a:ext cx="131753" cy="1236"/>
                </a:xfrm>
                <a:prstGeom prst="line">
                  <a:avLst/>
                </a:prstGeom>
                <a:noFill/>
                <a:ln w="19050" algn="ctr">
                  <a:solidFill>
                    <a:schemeClr val="tx1"/>
                  </a:solidFill>
                  <a:round/>
                  <a:headEnd/>
                  <a:tailEnd/>
                </a:ln>
              </p:spPr>
            </p:cxnSp>
            <p:cxnSp>
              <p:nvCxnSpPr>
                <p:cNvPr id="100457" name="Connettore 1 112"/>
                <p:cNvCxnSpPr>
                  <a:cxnSpLocks noChangeShapeType="1"/>
                </p:cNvCxnSpPr>
                <p:nvPr/>
              </p:nvCxnSpPr>
              <p:spPr bwMode="auto">
                <a:xfrm rot="5400000">
                  <a:off x="8286266" y="657408"/>
                  <a:ext cx="131753" cy="1236"/>
                </a:xfrm>
                <a:prstGeom prst="line">
                  <a:avLst/>
                </a:prstGeom>
                <a:noFill/>
                <a:ln w="19050" algn="ctr">
                  <a:solidFill>
                    <a:schemeClr val="tx1"/>
                  </a:solidFill>
                  <a:round/>
                  <a:headEnd/>
                  <a:tailEnd/>
                </a:ln>
              </p:spPr>
            </p:cxnSp>
          </p:grpSp>
        </p:grpSp>
        <p:grpSp>
          <p:nvGrpSpPr>
            <p:cNvPr id="100406" name="Gruppo 114"/>
            <p:cNvGrpSpPr>
              <a:grpSpLocks/>
            </p:cNvGrpSpPr>
            <p:nvPr/>
          </p:nvGrpSpPr>
          <p:grpSpPr bwMode="auto">
            <a:xfrm>
              <a:off x="4432300" y="774065"/>
              <a:ext cx="109220" cy="5537835"/>
              <a:chOff x="4432300" y="774065"/>
              <a:chExt cx="109220" cy="5537835"/>
            </a:xfrm>
          </p:grpSpPr>
          <p:cxnSp>
            <p:nvCxnSpPr>
              <p:cNvPr id="100407" name="Connettore 1 115"/>
              <p:cNvCxnSpPr>
                <a:cxnSpLocks noChangeShapeType="1"/>
              </p:cNvCxnSpPr>
              <p:nvPr/>
            </p:nvCxnSpPr>
            <p:spPr bwMode="auto">
              <a:xfrm flipV="1">
                <a:off x="4432300" y="6143625"/>
                <a:ext cx="109220" cy="635"/>
              </a:xfrm>
              <a:prstGeom prst="line">
                <a:avLst/>
              </a:prstGeom>
              <a:noFill/>
              <a:ln w="19050" algn="ctr">
                <a:solidFill>
                  <a:schemeClr val="tx1"/>
                </a:solidFill>
                <a:round/>
                <a:headEnd/>
                <a:tailEnd/>
              </a:ln>
            </p:spPr>
          </p:cxnSp>
          <p:cxnSp>
            <p:nvCxnSpPr>
              <p:cNvPr id="100408" name="Connettore 1 116"/>
              <p:cNvCxnSpPr>
                <a:cxnSpLocks noChangeShapeType="1"/>
              </p:cNvCxnSpPr>
              <p:nvPr/>
            </p:nvCxnSpPr>
            <p:spPr bwMode="auto">
              <a:xfrm flipV="1">
                <a:off x="4432300" y="6311265"/>
                <a:ext cx="109220" cy="635"/>
              </a:xfrm>
              <a:prstGeom prst="line">
                <a:avLst/>
              </a:prstGeom>
              <a:noFill/>
              <a:ln w="19050" algn="ctr">
                <a:solidFill>
                  <a:schemeClr val="tx1"/>
                </a:solidFill>
                <a:round/>
                <a:headEnd/>
                <a:tailEnd/>
              </a:ln>
            </p:spPr>
          </p:cxnSp>
          <p:cxnSp>
            <p:nvCxnSpPr>
              <p:cNvPr id="100409" name="Connettore 1 117"/>
              <p:cNvCxnSpPr>
                <a:cxnSpLocks noChangeShapeType="1"/>
              </p:cNvCxnSpPr>
              <p:nvPr/>
            </p:nvCxnSpPr>
            <p:spPr bwMode="auto">
              <a:xfrm flipV="1">
                <a:off x="4432300" y="5810250"/>
                <a:ext cx="109220" cy="635"/>
              </a:xfrm>
              <a:prstGeom prst="line">
                <a:avLst/>
              </a:prstGeom>
              <a:noFill/>
              <a:ln w="19050" algn="ctr">
                <a:solidFill>
                  <a:schemeClr val="tx1"/>
                </a:solidFill>
                <a:round/>
                <a:headEnd/>
                <a:tailEnd/>
              </a:ln>
            </p:spPr>
          </p:cxnSp>
          <p:cxnSp>
            <p:nvCxnSpPr>
              <p:cNvPr id="100410" name="Connettore 1 118"/>
              <p:cNvCxnSpPr>
                <a:cxnSpLocks noChangeShapeType="1"/>
              </p:cNvCxnSpPr>
              <p:nvPr/>
            </p:nvCxnSpPr>
            <p:spPr bwMode="auto">
              <a:xfrm flipV="1">
                <a:off x="4432300" y="5977890"/>
                <a:ext cx="109220" cy="635"/>
              </a:xfrm>
              <a:prstGeom prst="line">
                <a:avLst/>
              </a:prstGeom>
              <a:noFill/>
              <a:ln w="19050" algn="ctr">
                <a:solidFill>
                  <a:schemeClr val="tx1"/>
                </a:solidFill>
                <a:round/>
                <a:headEnd/>
                <a:tailEnd/>
              </a:ln>
            </p:spPr>
          </p:cxnSp>
          <p:cxnSp>
            <p:nvCxnSpPr>
              <p:cNvPr id="100411" name="Connettore 1 119"/>
              <p:cNvCxnSpPr>
                <a:cxnSpLocks noChangeShapeType="1"/>
              </p:cNvCxnSpPr>
              <p:nvPr/>
            </p:nvCxnSpPr>
            <p:spPr bwMode="auto">
              <a:xfrm flipV="1">
                <a:off x="4432300" y="5474970"/>
                <a:ext cx="109220" cy="635"/>
              </a:xfrm>
              <a:prstGeom prst="line">
                <a:avLst/>
              </a:prstGeom>
              <a:noFill/>
              <a:ln w="19050" algn="ctr">
                <a:solidFill>
                  <a:schemeClr val="tx1"/>
                </a:solidFill>
                <a:round/>
                <a:headEnd/>
                <a:tailEnd/>
              </a:ln>
            </p:spPr>
          </p:cxnSp>
          <p:cxnSp>
            <p:nvCxnSpPr>
              <p:cNvPr id="100412" name="Connettore 1 120"/>
              <p:cNvCxnSpPr>
                <a:cxnSpLocks noChangeShapeType="1"/>
              </p:cNvCxnSpPr>
              <p:nvPr/>
            </p:nvCxnSpPr>
            <p:spPr bwMode="auto">
              <a:xfrm flipV="1">
                <a:off x="4432300" y="5642610"/>
                <a:ext cx="109220" cy="635"/>
              </a:xfrm>
              <a:prstGeom prst="line">
                <a:avLst/>
              </a:prstGeom>
              <a:noFill/>
              <a:ln w="19050" algn="ctr">
                <a:solidFill>
                  <a:schemeClr val="tx1"/>
                </a:solidFill>
                <a:round/>
                <a:headEnd/>
                <a:tailEnd/>
              </a:ln>
            </p:spPr>
          </p:cxnSp>
          <p:cxnSp>
            <p:nvCxnSpPr>
              <p:cNvPr id="100413" name="Connettore 1 121"/>
              <p:cNvCxnSpPr>
                <a:cxnSpLocks noChangeShapeType="1"/>
              </p:cNvCxnSpPr>
              <p:nvPr/>
            </p:nvCxnSpPr>
            <p:spPr bwMode="auto">
              <a:xfrm flipV="1">
                <a:off x="4432300" y="5141595"/>
                <a:ext cx="109220" cy="635"/>
              </a:xfrm>
              <a:prstGeom prst="line">
                <a:avLst/>
              </a:prstGeom>
              <a:noFill/>
              <a:ln w="19050" algn="ctr">
                <a:solidFill>
                  <a:schemeClr val="tx1"/>
                </a:solidFill>
                <a:round/>
                <a:headEnd/>
                <a:tailEnd/>
              </a:ln>
            </p:spPr>
          </p:cxnSp>
          <p:cxnSp>
            <p:nvCxnSpPr>
              <p:cNvPr id="100414" name="Connettore 1 122"/>
              <p:cNvCxnSpPr>
                <a:cxnSpLocks noChangeShapeType="1"/>
              </p:cNvCxnSpPr>
              <p:nvPr/>
            </p:nvCxnSpPr>
            <p:spPr bwMode="auto">
              <a:xfrm flipV="1">
                <a:off x="4432300" y="5309235"/>
                <a:ext cx="109220" cy="635"/>
              </a:xfrm>
              <a:prstGeom prst="line">
                <a:avLst/>
              </a:prstGeom>
              <a:noFill/>
              <a:ln w="19050" algn="ctr">
                <a:solidFill>
                  <a:schemeClr val="tx1"/>
                </a:solidFill>
                <a:round/>
                <a:headEnd/>
                <a:tailEnd/>
              </a:ln>
            </p:spPr>
          </p:cxnSp>
          <p:cxnSp>
            <p:nvCxnSpPr>
              <p:cNvPr id="100415" name="Connettore 1 123"/>
              <p:cNvCxnSpPr>
                <a:cxnSpLocks noChangeShapeType="1"/>
              </p:cNvCxnSpPr>
              <p:nvPr/>
            </p:nvCxnSpPr>
            <p:spPr bwMode="auto">
              <a:xfrm flipV="1">
                <a:off x="4432300" y="4794885"/>
                <a:ext cx="109220" cy="635"/>
              </a:xfrm>
              <a:prstGeom prst="line">
                <a:avLst/>
              </a:prstGeom>
              <a:noFill/>
              <a:ln w="19050" algn="ctr">
                <a:solidFill>
                  <a:schemeClr val="tx1"/>
                </a:solidFill>
                <a:round/>
                <a:headEnd/>
                <a:tailEnd/>
              </a:ln>
            </p:spPr>
          </p:cxnSp>
          <p:cxnSp>
            <p:nvCxnSpPr>
              <p:cNvPr id="100416" name="Connettore 1 124"/>
              <p:cNvCxnSpPr>
                <a:cxnSpLocks noChangeShapeType="1"/>
              </p:cNvCxnSpPr>
              <p:nvPr/>
            </p:nvCxnSpPr>
            <p:spPr bwMode="auto">
              <a:xfrm flipV="1">
                <a:off x="4432300" y="4962525"/>
                <a:ext cx="109220" cy="635"/>
              </a:xfrm>
              <a:prstGeom prst="line">
                <a:avLst/>
              </a:prstGeom>
              <a:noFill/>
              <a:ln w="19050" algn="ctr">
                <a:solidFill>
                  <a:schemeClr val="tx1"/>
                </a:solidFill>
                <a:round/>
                <a:headEnd/>
                <a:tailEnd/>
              </a:ln>
            </p:spPr>
          </p:cxnSp>
          <p:cxnSp>
            <p:nvCxnSpPr>
              <p:cNvPr id="100417" name="Connettore 1 125"/>
              <p:cNvCxnSpPr>
                <a:cxnSpLocks noChangeShapeType="1"/>
              </p:cNvCxnSpPr>
              <p:nvPr/>
            </p:nvCxnSpPr>
            <p:spPr bwMode="auto">
              <a:xfrm flipV="1">
                <a:off x="4432300" y="4461510"/>
                <a:ext cx="109220" cy="635"/>
              </a:xfrm>
              <a:prstGeom prst="line">
                <a:avLst/>
              </a:prstGeom>
              <a:noFill/>
              <a:ln w="19050" algn="ctr">
                <a:solidFill>
                  <a:schemeClr val="tx1"/>
                </a:solidFill>
                <a:round/>
                <a:headEnd/>
                <a:tailEnd/>
              </a:ln>
            </p:spPr>
          </p:cxnSp>
          <p:cxnSp>
            <p:nvCxnSpPr>
              <p:cNvPr id="100418" name="Connettore 1 126"/>
              <p:cNvCxnSpPr>
                <a:cxnSpLocks noChangeShapeType="1"/>
              </p:cNvCxnSpPr>
              <p:nvPr/>
            </p:nvCxnSpPr>
            <p:spPr bwMode="auto">
              <a:xfrm flipV="1">
                <a:off x="4432300" y="4629150"/>
                <a:ext cx="109220" cy="635"/>
              </a:xfrm>
              <a:prstGeom prst="line">
                <a:avLst/>
              </a:prstGeom>
              <a:noFill/>
              <a:ln w="19050" algn="ctr">
                <a:solidFill>
                  <a:schemeClr val="tx1"/>
                </a:solidFill>
                <a:round/>
                <a:headEnd/>
                <a:tailEnd/>
              </a:ln>
            </p:spPr>
          </p:cxnSp>
          <p:cxnSp>
            <p:nvCxnSpPr>
              <p:cNvPr id="100419" name="Connettore 1 127"/>
              <p:cNvCxnSpPr>
                <a:cxnSpLocks noChangeShapeType="1"/>
              </p:cNvCxnSpPr>
              <p:nvPr/>
            </p:nvCxnSpPr>
            <p:spPr bwMode="auto">
              <a:xfrm flipV="1">
                <a:off x="4432300" y="4126230"/>
                <a:ext cx="109220" cy="635"/>
              </a:xfrm>
              <a:prstGeom prst="line">
                <a:avLst/>
              </a:prstGeom>
              <a:noFill/>
              <a:ln w="19050" algn="ctr">
                <a:solidFill>
                  <a:schemeClr val="tx1"/>
                </a:solidFill>
                <a:round/>
                <a:headEnd/>
                <a:tailEnd/>
              </a:ln>
            </p:spPr>
          </p:cxnSp>
          <p:cxnSp>
            <p:nvCxnSpPr>
              <p:cNvPr id="100420" name="Connettore 1 128"/>
              <p:cNvCxnSpPr>
                <a:cxnSpLocks noChangeShapeType="1"/>
              </p:cNvCxnSpPr>
              <p:nvPr/>
            </p:nvCxnSpPr>
            <p:spPr bwMode="auto">
              <a:xfrm flipV="1">
                <a:off x="4432300" y="4293870"/>
                <a:ext cx="109220" cy="635"/>
              </a:xfrm>
              <a:prstGeom prst="line">
                <a:avLst/>
              </a:prstGeom>
              <a:noFill/>
              <a:ln w="19050" algn="ctr">
                <a:solidFill>
                  <a:schemeClr val="tx1"/>
                </a:solidFill>
                <a:round/>
                <a:headEnd/>
                <a:tailEnd/>
              </a:ln>
            </p:spPr>
          </p:cxnSp>
          <p:cxnSp>
            <p:nvCxnSpPr>
              <p:cNvPr id="100421" name="Connettore 1 129"/>
              <p:cNvCxnSpPr>
                <a:cxnSpLocks noChangeShapeType="1"/>
              </p:cNvCxnSpPr>
              <p:nvPr/>
            </p:nvCxnSpPr>
            <p:spPr bwMode="auto">
              <a:xfrm flipV="1">
                <a:off x="4432300" y="3792855"/>
                <a:ext cx="109220" cy="635"/>
              </a:xfrm>
              <a:prstGeom prst="line">
                <a:avLst/>
              </a:prstGeom>
              <a:noFill/>
              <a:ln w="19050" algn="ctr">
                <a:solidFill>
                  <a:schemeClr val="tx1"/>
                </a:solidFill>
                <a:round/>
                <a:headEnd/>
                <a:tailEnd/>
              </a:ln>
            </p:spPr>
          </p:cxnSp>
          <p:cxnSp>
            <p:nvCxnSpPr>
              <p:cNvPr id="100422" name="Connettore 1 130"/>
              <p:cNvCxnSpPr>
                <a:cxnSpLocks noChangeShapeType="1"/>
              </p:cNvCxnSpPr>
              <p:nvPr/>
            </p:nvCxnSpPr>
            <p:spPr bwMode="auto">
              <a:xfrm flipV="1">
                <a:off x="4432300" y="3960495"/>
                <a:ext cx="109220" cy="635"/>
              </a:xfrm>
              <a:prstGeom prst="line">
                <a:avLst/>
              </a:prstGeom>
              <a:noFill/>
              <a:ln w="19050" algn="ctr">
                <a:solidFill>
                  <a:schemeClr val="tx1"/>
                </a:solidFill>
                <a:round/>
                <a:headEnd/>
                <a:tailEnd/>
              </a:ln>
            </p:spPr>
          </p:cxnSp>
          <p:cxnSp>
            <p:nvCxnSpPr>
              <p:cNvPr id="100423" name="Connettore 1 131"/>
              <p:cNvCxnSpPr>
                <a:cxnSpLocks noChangeShapeType="1"/>
              </p:cNvCxnSpPr>
              <p:nvPr/>
            </p:nvCxnSpPr>
            <p:spPr bwMode="auto">
              <a:xfrm flipV="1">
                <a:off x="4432300" y="3448685"/>
                <a:ext cx="109220" cy="635"/>
              </a:xfrm>
              <a:prstGeom prst="line">
                <a:avLst/>
              </a:prstGeom>
              <a:noFill/>
              <a:ln w="19050" algn="ctr">
                <a:solidFill>
                  <a:schemeClr val="tx1"/>
                </a:solidFill>
                <a:round/>
                <a:headEnd/>
                <a:tailEnd/>
              </a:ln>
            </p:spPr>
          </p:cxnSp>
          <p:cxnSp>
            <p:nvCxnSpPr>
              <p:cNvPr id="100424" name="Connettore 1 132"/>
              <p:cNvCxnSpPr>
                <a:cxnSpLocks noChangeShapeType="1"/>
              </p:cNvCxnSpPr>
              <p:nvPr/>
            </p:nvCxnSpPr>
            <p:spPr bwMode="auto">
              <a:xfrm flipV="1">
                <a:off x="4432300" y="3616325"/>
                <a:ext cx="109220" cy="635"/>
              </a:xfrm>
              <a:prstGeom prst="line">
                <a:avLst/>
              </a:prstGeom>
              <a:noFill/>
              <a:ln w="19050" algn="ctr">
                <a:solidFill>
                  <a:schemeClr val="tx1"/>
                </a:solidFill>
                <a:round/>
                <a:headEnd/>
                <a:tailEnd/>
              </a:ln>
            </p:spPr>
          </p:cxnSp>
          <p:cxnSp>
            <p:nvCxnSpPr>
              <p:cNvPr id="100425" name="Connettore 1 133"/>
              <p:cNvCxnSpPr>
                <a:cxnSpLocks noChangeShapeType="1"/>
              </p:cNvCxnSpPr>
              <p:nvPr/>
            </p:nvCxnSpPr>
            <p:spPr bwMode="auto">
              <a:xfrm flipV="1">
                <a:off x="4432300" y="3115310"/>
                <a:ext cx="109220" cy="635"/>
              </a:xfrm>
              <a:prstGeom prst="line">
                <a:avLst/>
              </a:prstGeom>
              <a:noFill/>
              <a:ln w="19050" algn="ctr">
                <a:solidFill>
                  <a:schemeClr val="tx1"/>
                </a:solidFill>
                <a:round/>
                <a:headEnd/>
                <a:tailEnd/>
              </a:ln>
            </p:spPr>
          </p:cxnSp>
          <p:cxnSp>
            <p:nvCxnSpPr>
              <p:cNvPr id="100426" name="Connettore 1 134"/>
              <p:cNvCxnSpPr>
                <a:cxnSpLocks noChangeShapeType="1"/>
              </p:cNvCxnSpPr>
              <p:nvPr/>
            </p:nvCxnSpPr>
            <p:spPr bwMode="auto">
              <a:xfrm flipV="1">
                <a:off x="4432300" y="3282950"/>
                <a:ext cx="109220" cy="635"/>
              </a:xfrm>
              <a:prstGeom prst="line">
                <a:avLst/>
              </a:prstGeom>
              <a:noFill/>
              <a:ln w="19050" algn="ctr">
                <a:solidFill>
                  <a:schemeClr val="tx1"/>
                </a:solidFill>
                <a:round/>
                <a:headEnd/>
                <a:tailEnd/>
              </a:ln>
            </p:spPr>
          </p:cxnSp>
          <p:cxnSp>
            <p:nvCxnSpPr>
              <p:cNvPr id="100427" name="Connettore 1 135"/>
              <p:cNvCxnSpPr>
                <a:cxnSpLocks noChangeShapeType="1"/>
              </p:cNvCxnSpPr>
              <p:nvPr/>
            </p:nvCxnSpPr>
            <p:spPr bwMode="auto">
              <a:xfrm flipV="1">
                <a:off x="4432300" y="2780030"/>
                <a:ext cx="109220" cy="635"/>
              </a:xfrm>
              <a:prstGeom prst="line">
                <a:avLst/>
              </a:prstGeom>
              <a:noFill/>
              <a:ln w="19050" algn="ctr">
                <a:solidFill>
                  <a:schemeClr val="tx1"/>
                </a:solidFill>
                <a:round/>
                <a:headEnd/>
                <a:tailEnd/>
              </a:ln>
            </p:spPr>
          </p:cxnSp>
          <p:cxnSp>
            <p:nvCxnSpPr>
              <p:cNvPr id="100428" name="Connettore 1 136"/>
              <p:cNvCxnSpPr>
                <a:cxnSpLocks noChangeShapeType="1"/>
              </p:cNvCxnSpPr>
              <p:nvPr/>
            </p:nvCxnSpPr>
            <p:spPr bwMode="auto">
              <a:xfrm flipV="1">
                <a:off x="4432300" y="2947670"/>
                <a:ext cx="109220" cy="635"/>
              </a:xfrm>
              <a:prstGeom prst="line">
                <a:avLst/>
              </a:prstGeom>
              <a:noFill/>
              <a:ln w="19050" algn="ctr">
                <a:solidFill>
                  <a:schemeClr val="tx1"/>
                </a:solidFill>
                <a:round/>
                <a:headEnd/>
                <a:tailEnd/>
              </a:ln>
            </p:spPr>
          </p:cxnSp>
          <p:cxnSp>
            <p:nvCxnSpPr>
              <p:cNvPr id="100429" name="Connettore 1 137"/>
              <p:cNvCxnSpPr>
                <a:cxnSpLocks noChangeShapeType="1"/>
              </p:cNvCxnSpPr>
              <p:nvPr/>
            </p:nvCxnSpPr>
            <p:spPr bwMode="auto">
              <a:xfrm flipV="1">
                <a:off x="4432300" y="2446655"/>
                <a:ext cx="109220" cy="635"/>
              </a:xfrm>
              <a:prstGeom prst="line">
                <a:avLst/>
              </a:prstGeom>
              <a:noFill/>
              <a:ln w="19050" algn="ctr">
                <a:solidFill>
                  <a:schemeClr val="tx1"/>
                </a:solidFill>
                <a:round/>
                <a:headEnd/>
                <a:tailEnd/>
              </a:ln>
            </p:spPr>
          </p:cxnSp>
          <p:cxnSp>
            <p:nvCxnSpPr>
              <p:cNvPr id="100430" name="Connettore 1 138"/>
              <p:cNvCxnSpPr>
                <a:cxnSpLocks noChangeShapeType="1"/>
              </p:cNvCxnSpPr>
              <p:nvPr/>
            </p:nvCxnSpPr>
            <p:spPr bwMode="auto">
              <a:xfrm flipV="1">
                <a:off x="4432300" y="2614295"/>
                <a:ext cx="109220" cy="635"/>
              </a:xfrm>
              <a:prstGeom prst="line">
                <a:avLst/>
              </a:prstGeom>
              <a:noFill/>
              <a:ln w="19050" algn="ctr">
                <a:solidFill>
                  <a:schemeClr val="tx1"/>
                </a:solidFill>
                <a:round/>
                <a:headEnd/>
                <a:tailEnd/>
              </a:ln>
            </p:spPr>
          </p:cxnSp>
          <p:cxnSp>
            <p:nvCxnSpPr>
              <p:cNvPr id="100431" name="Connettore 1 139"/>
              <p:cNvCxnSpPr>
                <a:cxnSpLocks noChangeShapeType="1"/>
              </p:cNvCxnSpPr>
              <p:nvPr/>
            </p:nvCxnSpPr>
            <p:spPr bwMode="auto">
              <a:xfrm flipV="1">
                <a:off x="4432300" y="2112645"/>
                <a:ext cx="109220" cy="635"/>
              </a:xfrm>
              <a:prstGeom prst="line">
                <a:avLst/>
              </a:prstGeom>
              <a:noFill/>
              <a:ln w="19050" algn="ctr">
                <a:solidFill>
                  <a:schemeClr val="tx1"/>
                </a:solidFill>
                <a:round/>
                <a:headEnd/>
                <a:tailEnd/>
              </a:ln>
            </p:spPr>
          </p:cxnSp>
          <p:cxnSp>
            <p:nvCxnSpPr>
              <p:cNvPr id="100432" name="Connettore 1 140"/>
              <p:cNvCxnSpPr>
                <a:cxnSpLocks noChangeShapeType="1"/>
              </p:cNvCxnSpPr>
              <p:nvPr/>
            </p:nvCxnSpPr>
            <p:spPr bwMode="auto">
              <a:xfrm flipV="1">
                <a:off x="4432300" y="2280285"/>
                <a:ext cx="109220" cy="635"/>
              </a:xfrm>
              <a:prstGeom prst="line">
                <a:avLst/>
              </a:prstGeom>
              <a:noFill/>
              <a:ln w="19050" algn="ctr">
                <a:solidFill>
                  <a:schemeClr val="tx1"/>
                </a:solidFill>
                <a:round/>
                <a:headEnd/>
                <a:tailEnd/>
              </a:ln>
            </p:spPr>
          </p:cxnSp>
          <p:cxnSp>
            <p:nvCxnSpPr>
              <p:cNvPr id="100433" name="Connettore 1 141"/>
              <p:cNvCxnSpPr>
                <a:cxnSpLocks noChangeShapeType="1"/>
              </p:cNvCxnSpPr>
              <p:nvPr/>
            </p:nvCxnSpPr>
            <p:spPr bwMode="auto">
              <a:xfrm flipV="1">
                <a:off x="4432300" y="1779270"/>
                <a:ext cx="109220" cy="635"/>
              </a:xfrm>
              <a:prstGeom prst="line">
                <a:avLst/>
              </a:prstGeom>
              <a:noFill/>
              <a:ln w="19050" algn="ctr">
                <a:solidFill>
                  <a:schemeClr val="tx1"/>
                </a:solidFill>
                <a:round/>
                <a:headEnd/>
                <a:tailEnd/>
              </a:ln>
            </p:spPr>
          </p:cxnSp>
          <p:cxnSp>
            <p:nvCxnSpPr>
              <p:cNvPr id="100434" name="Connettore 1 142"/>
              <p:cNvCxnSpPr>
                <a:cxnSpLocks noChangeShapeType="1"/>
              </p:cNvCxnSpPr>
              <p:nvPr/>
            </p:nvCxnSpPr>
            <p:spPr bwMode="auto">
              <a:xfrm flipV="1">
                <a:off x="4432300" y="1946910"/>
                <a:ext cx="109220" cy="635"/>
              </a:xfrm>
              <a:prstGeom prst="line">
                <a:avLst/>
              </a:prstGeom>
              <a:noFill/>
              <a:ln w="19050" algn="ctr">
                <a:solidFill>
                  <a:schemeClr val="tx1"/>
                </a:solidFill>
                <a:round/>
                <a:headEnd/>
                <a:tailEnd/>
              </a:ln>
            </p:spPr>
          </p:cxnSp>
          <p:cxnSp>
            <p:nvCxnSpPr>
              <p:cNvPr id="100435" name="Connettore 1 143"/>
              <p:cNvCxnSpPr>
                <a:cxnSpLocks noChangeShapeType="1"/>
              </p:cNvCxnSpPr>
              <p:nvPr/>
            </p:nvCxnSpPr>
            <p:spPr bwMode="auto">
              <a:xfrm flipV="1">
                <a:off x="4432300" y="1443990"/>
                <a:ext cx="109220" cy="635"/>
              </a:xfrm>
              <a:prstGeom prst="line">
                <a:avLst/>
              </a:prstGeom>
              <a:noFill/>
              <a:ln w="19050" algn="ctr">
                <a:solidFill>
                  <a:schemeClr val="tx1"/>
                </a:solidFill>
                <a:round/>
                <a:headEnd/>
                <a:tailEnd/>
              </a:ln>
            </p:spPr>
          </p:cxnSp>
          <p:cxnSp>
            <p:nvCxnSpPr>
              <p:cNvPr id="100436" name="Connettore 1 144"/>
              <p:cNvCxnSpPr>
                <a:cxnSpLocks noChangeShapeType="1"/>
              </p:cNvCxnSpPr>
              <p:nvPr/>
            </p:nvCxnSpPr>
            <p:spPr bwMode="auto">
              <a:xfrm flipV="1">
                <a:off x="4432300" y="1611630"/>
                <a:ext cx="109220" cy="635"/>
              </a:xfrm>
              <a:prstGeom prst="line">
                <a:avLst/>
              </a:prstGeom>
              <a:noFill/>
              <a:ln w="19050" algn="ctr">
                <a:solidFill>
                  <a:schemeClr val="tx1"/>
                </a:solidFill>
                <a:round/>
                <a:headEnd/>
                <a:tailEnd/>
              </a:ln>
            </p:spPr>
          </p:cxnSp>
          <p:cxnSp>
            <p:nvCxnSpPr>
              <p:cNvPr id="100437" name="Connettore 1 145"/>
              <p:cNvCxnSpPr>
                <a:cxnSpLocks noChangeShapeType="1"/>
              </p:cNvCxnSpPr>
              <p:nvPr/>
            </p:nvCxnSpPr>
            <p:spPr bwMode="auto">
              <a:xfrm flipV="1">
                <a:off x="4432300" y="1110615"/>
                <a:ext cx="109220" cy="635"/>
              </a:xfrm>
              <a:prstGeom prst="line">
                <a:avLst/>
              </a:prstGeom>
              <a:noFill/>
              <a:ln w="19050" algn="ctr">
                <a:solidFill>
                  <a:schemeClr val="tx1"/>
                </a:solidFill>
                <a:round/>
                <a:headEnd/>
                <a:tailEnd/>
              </a:ln>
            </p:spPr>
          </p:cxnSp>
          <p:cxnSp>
            <p:nvCxnSpPr>
              <p:cNvPr id="100438" name="Connettore 1 146"/>
              <p:cNvCxnSpPr>
                <a:cxnSpLocks noChangeShapeType="1"/>
              </p:cNvCxnSpPr>
              <p:nvPr/>
            </p:nvCxnSpPr>
            <p:spPr bwMode="auto">
              <a:xfrm flipV="1">
                <a:off x="4432300" y="1278255"/>
                <a:ext cx="109220" cy="635"/>
              </a:xfrm>
              <a:prstGeom prst="line">
                <a:avLst/>
              </a:prstGeom>
              <a:noFill/>
              <a:ln w="19050" algn="ctr">
                <a:solidFill>
                  <a:schemeClr val="tx1"/>
                </a:solidFill>
                <a:round/>
                <a:headEnd/>
                <a:tailEnd/>
              </a:ln>
            </p:spPr>
          </p:cxnSp>
          <p:cxnSp>
            <p:nvCxnSpPr>
              <p:cNvPr id="100439" name="Connettore 1 147"/>
              <p:cNvCxnSpPr>
                <a:cxnSpLocks noChangeShapeType="1"/>
              </p:cNvCxnSpPr>
              <p:nvPr/>
            </p:nvCxnSpPr>
            <p:spPr bwMode="auto">
              <a:xfrm flipV="1">
                <a:off x="4432300" y="774065"/>
                <a:ext cx="109220" cy="635"/>
              </a:xfrm>
              <a:prstGeom prst="line">
                <a:avLst/>
              </a:prstGeom>
              <a:noFill/>
              <a:ln w="19050" algn="ctr">
                <a:solidFill>
                  <a:schemeClr val="tx1"/>
                </a:solidFill>
                <a:round/>
                <a:headEnd/>
                <a:tailEnd/>
              </a:ln>
            </p:spPr>
          </p:cxnSp>
          <p:cxnSp>
            <p:nvCxnSpPr>
              <p:cNvPr id="100440" name="Connettore 1 148"/>
              <p:cNvCxnSpPr>
                <a:cxnSpLocks noChangeShapeType="1"/>
              </p:cNvCxnSpPr>
              <p:nvPr/>
            </p:nvCxnSpPr>
            <p:spPr bwMode="auto">
              <a:xfrm flipV="1">
                <a:off x="4432300" y="941705"/>
                <a:ext cx="109220" cy="635"/>
              </a:xfrm>
              <a:prstGeom prst="line">
                <a:avLst/>
              </a:prstGeom>
              <a:noFill/>
              <a:ln w="19050" algn="ctr">
                <a:solidFill>
                  <a:schemeClr val="tx1"/>
                </a:solidFill>
                <a:round/>
                <a:headEnd/>
                <a:tailEnd/>
              </a:ln>
            </p:spPr>
          </p:cxnSp>
        </p:grpSp>
      </p:grpSp>
      <p:sp>
        <p:nvSpPr>
          <p:cNvPr id="67" name="Rettangolo 66"/>
          <p:cNvSpPr/>
          <p:nvPr/>
        </p:nvSpPr>
        <p:spPr bwMode="auto">
          <a:xfrm>
            <a:off x="0" y="2886075"/>
            <a:ext cx="8585200" cy="16954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6" name="Figura a mano libera 35"/>
          <p:cNvSpPr/>
          <p:nvPr/>
        </p:nvSpPr>
        <p:spPr bwMode="auto">
          <a:xfrm>
            <a:off x="4864100" y="2547938"/>
            <a:ext cx="3365500" cy="603250"/>
          </a:xfrm>
          <a:custGeom>
            <a:avLst/>
            <a:gdLst>
              <a:gd name="connsiteX0" fmla="*/ 0 w 3364992"/>
              <a:gd name="connsiteY0" fmla="*/ 0 h 603504"/>
              <a:gd name="connsiteX1" fmla="*/ 0 w 3364992"/>
              <a:gd name="connsiteY1" fmla="*/ 201168 h 603504"/>
              <a:gd name="connsiteX2" fmla="*/ 3364992 w 3364992"/>
              <a:gd name="connsiteY2" fmla="*/ 603504 h 603504"/>
              <a:gd name="connsiteX3" fmla="*/ 3358896 w 3364992"/>
              <a:gd name="connsiteY3" fmla="*/ 542544 h 603504"/>
              <a:gd name="connsiteX4" fmla="*/ 0 w 3364992"/>
              <a:gd name="connsiteY4" fmla="*/ 0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992" h="603504">
                <a:moveTo>
                  <a:pt x="0" y="0"/>
                </a:moveTo>
                <a:lnTo>
                  <a:pt x="0" y="201168"/>
                </a:lnTo>
                <a:lnTo>
                  <a:pt x="3364992" y="603504"/>
                </a:lnTo>
                <a:lnTo>
                  <a:pt x="3358896" y="542544"/>
                </a:lnTo>
                <a:lnTo>
                  <a:pt x="0" y="0"/>
                </a:lnTo>
                <a:close/>
              </a:path>
            </a:pathLst>
          </a:custGeom>
          <a:solidFill>
            <a:srgbClr val="00B0F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7" name="Figura a mano libera 36"/>
          <p:cNvSpPr/>
          <p:nvPr/>
        </p:nvSpPr>
        <p:spPr bwMode="auto">
          <a:xfrm>
            <a:off x="5297488" y="2828925"/>
            <a:ext cx="3011487" cy="1401763"/>
          </a:xfrm>
          <a:custGeom>
            <a:avLst/>
            <a:gdLst>
              <a:gd name="connsiteX0" fmla="*/ 3011424 w 3011424"/>
              <a:gd name="connsiteY0" fmla="*/ 1402080 h 1402080"/>
              <a:gd name="connsiteX1" fmla="*/ 3011424 w 3011424"/>
              <a:gd name="connsiteY1" fmla="*/ 1261872 h 1402080"/>
              <a:gd name="connsiteX2" fmla="*/ 6096 w 3011424"/>
              <a:gd name="connsiteY2" fmla="*/ 0 h 1402080"/>
              <a:gd name="connsiteX3" fmla="*/ 0 w 3011424"/>
              <a:gd name="connsiteY3" fmla="*/ 335280 h 1402080"/>
              <a:gd name="connsiteX4" fmla="*/ 3011424 w 3011424"/>
              <a:gd name="connsiteY4" fmla="*/ 140208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424" h="1402080">
                <a:moveTo>
                  <a:pt x="3011424" y="1402080"/>
                </a:moveTo>
                <a:lnTo>
                  <a:pt x="3011424" y="1261872"/>
                </a:lnTo>
                <a:lnTo>
                  <a:pt x="6096" y="0"/>
                </a:lnTo>
                <a:lnTo>
                  <a:pt x="0" y="335280"/>
                </a:lnTo>
                <a:lnTo>
                  <a:pt x="3011424" y="1402080"/>
                </a:lnTo>
                <a:close/>
              </a:path>
            </a:pathLst>
          </a:custGeom>
          <a:solidFill>
            <a:srgbClr val="0066FF"/>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005388" y="4389438"/>
            <a:ext cx="3455987" cy="511175"/>
          </a:xfrm>
          <a:custGeom>
            <a:avLst/>
            <a:gdLst>
              <a:gd name="connsiteX0" fmla="*/ 12192 w 3456432"/>
              <a:gd name="connsiteY0" fmla="*/ 420624 h 512064"/>
              <a:gd name="connsiteX1" fmla="*/ 3450336 w 3456432"/>
              <a:gd name="connsiteY1" fmla="*/ 0 h 512064"/>
              <a:gd name="connsiteX2" fmla="*/ 3456432 w 3456432"/>
              <a:gd name="connsiteY2" fmla="*/ 48768 h 512064"/>
              <a:gd name="connsiteX3" fmla="*/ 0 w 3456432"/>
              <a:gd name="connsiteY3" fmla="*/ 512064 h 512064"/>
              <a:gd name="connsiteX4" fmla="*/ 12192 w 3456432"/>
              <a:gd name="connsiteY4" fmla="*/ 420624 h 5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432" h="512064">
                <a:moveTo>
                  <a:pt x="12192" y="420624"/>
                </a:moveTo>
                <a:lnTo>
                  <a:pt x="3450336" y="0"/>
                </a:lnTo>
                <a:lnTo>
                  <a:pt x="3456432" y="48768"/>
                </a:lnTo>
                <a:lnTo>
                  <a:pt x="0" y="512064"/>
                </a:lnTo>
                <a:lnTo>
                  <a:pt x="12192" y="420624"/>
                </a:lnTo>
                <a:close/>
              </a:path>
            </a:pathLst>
          </a:custGeom>
          <a:solidFill>
            <a:srgbClr val="00206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1" name="Connettore 1 20"/>
          <p:cNvCxnSpPr/>
          <p:nvPr/>
        </p:nvCxnSpPr>
        <p:spPr bwMode="auto">
          <a:xfrm>
            <a:off x="4410075" y="2894013"/>
            <a:ext cx="3957638" cy="11112"/>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cxnSp>
        <p:nvCxnSpPr>
          <p:cNvPr id="22" name="Connettore 1 21"/>
          <p:cNvCxnSpPr/>
          <p:nvPr/>
        </p:nvCxnSpPr>
        <p:spPr bwMode="auto">
          <a:xfrm>
            <a:off x="4410075" y="4572000"/>
            <a:ext cx="3957638" cy="11113"/>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39" name="CasellaDiTesto 38"/>
          <p:cNvSpPr txBox="1">
            <a:spLocks noChangeArrowheads="1"/>
          </p:cNvSpPr>
          <p:nvPr/>
        </p:nvSpPr>
        <p:spPr bwMode="auto">
          <a:xfrm>
            <a:off x="1930400" y="2714625"/>
            <a:ext cx="1963738" cy="338138"/>
          </a:xfrm>
          <a:prstGeom prst="rect">
            <a:avLst/>
          </a:prstGeom>
          <a:noFill/>
          <a:ln w="9525">
            <a:noFill/>
            <a:miter lim="800000"/>
            <a:headEnd/>
            <a:tailEnd/>
          </a:ln>
        </p:spPr>
        <p:txBody>
          <a:bodyPr>
            <a:spAutoFit/>
          </a:bodyPr>
          <a:lstStyle/>
          <a:p>
            <a:pPr algn="r"/>
            <a:r>
              <a:rPr lang="en-GB" sz="1600">
                <a:solidFill>
                  <a:srgbClr val="00B0F0"/>
                </a:solidFill>
                <a:effectLst/>
                <a:latin typeface="Calibri" pitchFamily="34" charset="0"/>
              </a:rPr>
              <a:t>Olivine/Wadsleyte</a:t>
            </a:r>
          </a:p>
        </p:txBody>
      </p:sp>
      <p:sp>
        <p:nvSpPr>
          <p:cNvPr id="41" name="CasellaDiTesto 40"/>
          <p:cNvSpPr txBox="1">
            <a:spLocks noChangeArrowheads="1"/>
          </p:cNvSpPr>
          <p:nvPr/>
        </p:nvSpPr>
        <p:spPr bwMode="auto">
          <a:xfrm>
            <a:off x="0" y="4457700"/>
            <a:ext cx="4308475" cy="338554"/>
          </a:xfrm>
          <a:prstGeom prst="rect">
            <a:avLst/>
          </a:prstGeom>
          <a:noFill/>
          <a:ln w="9525">
            <a:noFill/>
            <a:miter lim="800000"/>
            <a:headEnd/>
            <a:tailEnd/>
          </a:ln>
        </p:spPr>
        <p:txBody>
          <a:bodyPr>
            <a:spAutoFit/>
          </a:bodyPr>
          <a:lstStyle/>
          <a:p>
            <a:r>
              <a:rPr lang="en-GB" sz="1600" dirty="0">
                <a:solidFill>
                  <a:srgbClr val="002060"/>
                </a:solidFill>
                <a:effectLst/>
                <a:latin typeface="Calibri" pitchFamily="34" charset="0"/>
              </a:rPr>
              <a:t>Ringwoodite/Bridgmanite + Fe-</a:t>
            </a:r>
            <a:r>
              <a:rPr lang="en-GB" sz="1600" dirty="0" err="1">
                <a:solidFill>
                  <a:srgbClr val="002060"/>
                </a:solidFill>
                <a:effectLst/>
                <a:latin typeface="Calibri" pitchFamily="34" charset="0"/>
              </a:rPr>
              <a:t>Periclase</a:t>
            </a:r>
            <a:endParaRPr lang="en-GB" sz="1600" dirty="0">
              <a:solidFill>
                <a:srgbClr val="002060"/>
              </a:solidFill>
              <a:effectLst/>
              <a:latin typeface="Calibri" pitchFamily="34" charset="0"/>
            </a:endParaRPr>
          </a:p>
        </p:txBody>
      </p:sp>
      <p:sp>
        <p:nvSpPr>
          <p:cNvPr id="45" name="Figura a mano libera 44"/>
          <p:cNvSpPr/>
          <p:nvPr/>
        </p:nvSpPr>
        <p:spPr bwMode="auto">
          <a:xfrm>
            <a:off x="6330950" y="601663"/>
            <a:ext cx="1076325" cy="5868987"/>
          </a:xfrm>
          <a:custGeom>
            <a:avLst/>
            <a:gdLst>
              <a:gd name="connsiteX0" fmla="*/ 1076445 w 1076445"/>
              <a:gd name="connsiteY0" fmla="*/ 5868364 h 5868364"/>
              <a:gd name="connsiteX1" fmla="*/ 752354 w 1076445"/>
              <a:gd name="connsiteY1" fmla="*/ 3426106 h 5868364"/>
              <a:gd name="connsiteX2" fmla="*/ 0 w 1076445"/>
              <a:gd name="connsiteY2" fmla="*/ 0 h 5868364"/>
              <a:gd name="connsiteX0" fmla="*/ 1076445 w 1076445"/>
              <a:gd name="connsiteY0" fmla="*/ 5868364 h 5868364"/>
              <a:gd name="connsiteX1" fmla="*/ 0 w 1076445"/>
              <a:gd name="connsiteY1" fmla="*/ 0 h 5868364"/>
            </a:gdLst>
            <a:ahLst/>
            <a:cxnLst>
              <a:cxn ang="0">
                <a:pos x="connsiteX0" y="connsiteY0"/>
              </a:cxn>
              <a:cxn ang="0">
                <a:pos x="connsiteX1" y="connsiteY1"/>
              </a:cxn>
            </a:cxnLst>
            <a:rect l="l" t="t" r="r" b="b"/>
            <a:pathLst>
              <a:path w="1076445" h="5868364">
                <a:moveTo>
                  <a:pt x="1076445" y="5868364"/>
                </a:moveTo>
                <a:lnTo>
                  <a:pt x="0" y="0"/>
                </a:lnTo>
              </a:path>
            </a:pathLst>
          </a:custGeom>
          <a:noFill/>
          <a:ln w="76200" cap="flat" cmpd="sng" algn="ctr">
            <a:solidFill>
              <a:srgbClr val="C0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46" name="CasellaDiTesto 45"/>
          <p:cNvSpPr txBox="1">
            <a:spLocks noChangeArrowheads="1"/>
          </p:cNvSpPr>
          <p:nvPr/>
        </p:nvSpPr>
        <p:spPr bwMode="auto">
          <a:xfrm>
            <a:off x="5835651" y="5552016"/>
            <a:ext cx="1447800" cy="923330"/>
          </a:xfrm>
          <a:prstGeom prst="rect">
            <a:avLst/>
          </a:prstGeom>
          <a:noFill/>
          <a:ln w="9525">
            <a:noFill/>
            <a:miter lim="800000"/>
            <a:headEnd/>
            <a:tailEnd/>
          </a:ln>
        </p:spPr>
        <p:txBody>
          <a:bodyPr wrap="square">
            <a:spAutoFit/>
          </a:bodyPr>
          <a:lstStyle/>
          <a:p>
            <a:pPr algn="ctr"/>
            <a:r>
              <a:rPr lang="en-GB" b="1" dirty="0">
                <a:solidFill>
                  <a:srgbClr val="C00000"/>
                </a:solidFill>
                <a:effectLst/>
                <a:latin typeface="Calibri" pitchFamily="34" charset="0"/>
              </a:rPr>
              <a:t>Solid Mantle Adiabat     (Tp ~1300 °C)</a:t>
            </a:r>
          </a:p>
        </p:txBody>
      </p:sp>
      <p:sp>
        <p:nvSpPr>
          <p:cNvPr id="61" name="Figura a mano libera 60"/>
          <p:cNvSpPr/>
          <p:nvPr/>
        </p:nvSpPr>
        <p:spPr bwMode="auto">
          <a:xfrm>
            <a:off x="4572000" y="812799"/>
            <a:ext cx="2823742" cy="5648326"/>
          </a:xfrm>
          <a:custGeom>
            <a:avLst/>
            <a:gdLst>
              <a:gd name="connsiteX0" fmla="*/ 0 w 2831253"/>
              <a:gd name="connsiteY0" fmla="*/ 0 h 5648960"/>
              <a:gd name="connsiteX1" fmla="*/ 1158240 w 2831253"/>
              <a:gd name="connsiteY1" fmla="*/ 172720 h 5648960"/>
              <a:gd name="connsiteX2" fmla="*/ 1706880 w 2831253"/>
              <a:gd name="connsiteY2" fmla="*/ 345440 h 5648960"/>
              <a:gd name="connsiteX3" fmla="*/ 1940560 w 2831253"/>
              <a:gd name="connsiteY3" fmla="*/ 568960 h 5648960"/>
              <a:gd name="connsiteX4" fmla="*/ 1981200 w 2831253"/>
              <a:gd name="connsiteY4" fmla="*/ 812800 h 5648960"/>
              <a:gd name="connsiteX5" fmla="*/ 2418080 w 2831253"/>
              <a:gd name="connsiteY5" fmla="*/ 2733040 h 5648960"/>
              <a:gd name="connsiteX6" fmla="*/ 2763520 w 2831253"/>
              <a:gd name="connsiteY6" fmla="*/ 4886960 h 5648960"/>
              <a:gd name="connsiteX7" fmla="*/ 2824480 w 2831253"/>
              <a:gd name="connsiteY7" fmla="*/ 5648960 h 5648960"/>
              <a:gd name="connsiteX0" fmla="*/ 0 w 2831253"/>
              <a:gd name="connsiteY0" fmla="*/ 0 h 5648960"/>
              <a:gd name="connsiteX1" fmla="*/ 1158240 w 2831253"/>
              <a:gd name="connsiteY1" fmla="*/ 172720 h 5648960"/>
              <a:gd name="connsiteX2" fmla="*/ 1706880 w 2831253"/>
              <a:gd name="connsiteY2" fmla="*/ 345440 h 5648960"/>
              <a:gd name="connsiteX3" fmla="*/ 1940560 w 2831253"/>
              <a:gd name="connsiteY3" fmla="*/ 568960 h 5648960"/>
              <a:gd name="connsiteX4" fmla="*/ 1981200 w 2831253"/>
              <a:gd name="connsiteY4" fmla="*/ 812800 h 5648960"/>
              <a:gd name="connsiteX5" fmla="*/ 2763520 w 2831253"/>
              <a:gd name="connsiteY5" fmla="*/ 4886960 h 5648960"/>
              <a:gd name="connsiteX6" fmla="*/ 2824480 w 2831253"/>
              <a:gd name="connsiteY6" fmla="*/ 5648960 h 5648960"/>
              <a:gd name="connsiteX0" fmla="*/ 0 w 2831253"/>
              <a:gd name="connsiteY0" fmla="*/ 0 h 5648960"/>
              <a:gd name="connsiteX1" fmla="*/ 1158240 w 2831253"/>
              <a:gd name="connsiteY1" fmla="*/ 172720 h 5648960"/>
              <a:gd name="connsiteX2" fmla="*/ 1940560 w 2831253"/>
              <a:gd name="connsiteY2" fmla="*/ 568960 h 5648960"/>
              <a:gd name="connsiteX3" fmla="*/ 1981200 w 2831253"/>
              <a:gd name="connsiteY3" fmla="*/ 812800 h 5648960"/>
              <a:gd name="connsiteX4" fmla="*/ 2763520 w 2831253"/>
              <a:gd name="connsiteY4" fmla="*/ 4886960 h 5648960"/>
              <a:gd name="connsiteX5" fmla="*/ 2824480 w 2831253"/>
              <a:gd name="connsiteY5" fmla="*/ 5648960 h 5648960"/>
              <a:gd name="connsiteX0" fmla="*/ 0 w 2831253"/>
              <a:gd name="connsiteY0" fmla="*/ 216747 h 5865707"/>
              <a:gd name="connsiteX1" fmla="*/ 1158240 w 2831253"/>
              <a:gd name="connsiteY1" fmla="*/ 389467 h 5865707"/>
              <a:gd name="connsiteX2" fmla="*/ 1940560 w 2831253"/>
              <a:gd name="connsiteY2" fmla="*/ 785707 h 5865707"/>
              <a:gd name="connsiteX3" fmla="*/ 2763520 w 2831253"/>
              <a:gd name="connsiteY3" fmla="*/ 5103707 h 5865707"/>
              <a:gd name="connsiteX4" fmla="*/ 2824480 w 2831253"/>
              <a:gd name="connsiteY4" fmla="*/ 5865707 h 5865707"/>
              <a:gd name="connsiteX0" fmla="*/ 0 w 2831253"/>
              <a:gd name="connsiteY0" fmla="*/ 273286 h 5922246"/>
              <a:gd name="connsiteX1" fmla="*/ 1158240 w 2831253"/>
              <a:gd name="connsiteY1" fmla="*/ 446006 h 5922246"/>
              <a:gd name="connsiteX2" fmla="*/ 1907191 w 2831253"/>
              <a:gd name="connsiteY2" fmla="*/ 785707 h 5922246"/>
              <a:gd name="connsiteX3" fmla="*/ 2763520 w 2831253"/>
              <a:gd name="connsiteY3" fmla="*/ 5160246 h 5922246"/>
              <a:gd name="connsiteX4" fmla="*/ 2824480 w 2831253"/>
              <a:gd name="connsiteY4" fmla="*/ 5922246 h 5922246"/>
              <a:gd name="connsiteX0" fmla="*/ 0 w 2831253"/>
              <a:gd name="connsiteY0" fmla="*/ 0 h 5648960"/>
              <a:gd name="connsiteX1" fmla="*/ 1158240 w 2831253"/>
              <a:gd name="connsiteY1" fmla="*/ 172720 h 5648960"/>
              <a:gd name="connsiteX2" fmla="*/ 1907191 w 2831253"/>
              <a:gd name="connsiteY2" fmla="*/ 512421 h 5648960"/>
              <a:gd name="connsiteX3" fmla="*/ 2763520 w 2831253"/>
              <a:gd name="connsiteY3" fmla="*/ 4886960 h 5648960"/>
              <a:gd name="connsiteX4" fmla="*/ 2824480 w 2831253"/>
              <a:gd name="connsiteY4" fmla="*/ 5648960 h 5648960"/>
              <a:gd name="connsiteX0" fmla="*/ 0 w 2831253"/>
              <a:gd name="connsiteY0" fmla="*/ 0 h 5648960"/>
              <a:gd name="connsiteX1" fmla="*/ 1158240 w 2831253"/>
              <a:gd name="connsiteY1" fmla="*/ 172720 h 5648960"/>
              <a:gd name="connsiteX2" fmla="*/ 1907191 w 2831253"/>
              <a:gd name="connsiteY2" fmla="*/ 512421 h 5648960"/>
              <a:gd name="connsiteX3" fmla="*/ 2763520 w 2831253"/>
              <a:gd name="connsiteY3" fmla="*/ 4886960 h 5648960"/>
              <a:gd name="connsiteX4" fmla="*/ 2824480 w 2831253"/>
              <a:gd name="connsiteY4"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 name="connsiteX0" fmla="*/ 0 w 2824480"/>
              <a:gd name="connsiteY0" fmla="*/ 0 h 5648960"/>
              <a:gd name="connsiteX1" fmla="*/ 1158240 w 2824480"/>
              <a:gd name="connsiteY1" fmla="*/ 172720 h 5648960"/>
              <a:gd name="connsiteX2" fmla="*/ 1907191 w 2824480"/>
              <a:gd name="connsiteY2" fmla="*/ 512421 h 5648960"/>
              <a:gd name="connsiteX3" fmla="*/ 2824480 w 2824480"/>
              <a:gd name="connsiteY3" fmla="*/ 5648960 h 5648960"/>
            </a:gdLst>
            <a:ahLst/>
            <a:cxnLst>
              <a:cxn ang="0">
                <a:pos x="connsiteX0" y="connsiteY0"/>
              </a:cxn>
              <a:cxn ang="0">
                <a:pos x="connsiteX1" y="connsiteY1"/>
              </a:cxn>
              <a:cxn ang="0">
                <a:pos x="connsiteX2" y="connsiteY2"/>
              </a:cxn>
              <a:cxn ang="0">
                <a:pos x="connsiteX3" y="connsiteY3"/>
              </a:cxn>
            </a:cxnLst>
            <a:rect l="l" t="t" r="r" b="b"/>
            <a:pathLst>
              <a:path w="2824480" h="5648960">
                <a:moveTo>
                  <a:pt x="0" y="0"/>
                </a:moveTo>
                <a:cubicBezTo>
                  <a:pt x="436880" y="57573"/>
                  <a:pt x="840375" y="87317"/>
                  <a:pt x="1158240" y="172720"/>
                </a:cubicBezTo>
                <a:cubicBezTo>
                  <a:pt x="1561180" y="308959"/>
                  <a:pt x="1793471" y="404219"/>
                  <a:pt x="1907191" y="512421"/>
                </a:cubicBezTo>
                <a:cubicBezTo>
                  <a:pt x="2058987" y="1501662"/>
                  <a:pt x="2633378" y="4578848"/>
                  <a:pt x="2824480" y="5648960"/>
                </a:cubicBezTo>
              </a:path>
            </a:pathLst>
          </a:custGeom>
          <a:noFill/>
          <a:ln w="38100" cap="flat" cmpd="sng" algn="ctr">
            <a:solidFill>
              <a:srgbClr val="FF66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2" name="Figura a mano libera 61"/>
          <p:cNvSpPr/>
          <p:nvPr/>
        </p:nvSpPr>
        <p:spPr bwMode="auto">
          <a:xfrm>
            <a:off x="4652963" y="974725"/>
            <a:ext cx="2754312" cy="5507038"/>
          </a:xfrm>
          <a:custGeom>
            <a:avLst/>
            <a:gdLst>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103120 w 2753360"/>
              <a:gd name="connsiteY4" fmla="*/ 1483360 h 5506720"/>
              <a:gd name="connsiteX5" fmla="*/ 2550160 w 2753360"/>
              <a:gd name="connsiteY5" fmla="*/ 3708400 h 5506720"/>
              <a:gd name="connsiteX6" fmla="*/ 2753360 w 2753360"/>
              <a:gd name="connsiteY6"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103120 w 2753360"/>
              <a:gd name="connsiteY4" fmla="*/ 1483360 h 5506720"/>
              <a:gd name="connsiteX5" fmla="*/ 2753360 w 2753360"/>
              <a:gd name="connsiteY5"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42160 w 2753360"/>
              <a:gd name="connsiteY3" fmla="*/ 1117600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 name="connsiteX0" fmla="*/ 0 w 2753360"/>
              <a:gd name="connsiteY0" fmla="*/ 0 h 5506720"/>
              <a:gd name="connsiteX1" fmla="*/ 1219200 w 2753360"/>
              <a:gd name="connsiteY1" fmla="*/ 589280 h 5506720"/>
              <a:gd name="connsiteX2" fmla="*/ 1899920 w 2753360"/>
              <a:gd name="connsiteY2" fmla="*/ 965200 h 5506720"/>
              <a:gd name="connsiteX3" fmla="*/ 2016063 w 2753360"/>
              <a:gd name="connsiteY3" fmla="*/ 1498513 h 5506720"/>
              <a:gd name="connsiteX4" fmla="*/ 2753360 w 2753360"/>
              <a:gd name="connsiteY4" fmla="*/ 5506720 h 550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3360" h="5506720">
                <a:moveTo>
                  <a:pt x="0" y="0"/>
                </a:moveTo>
                <a:lnTo>
                  <a:pt x="1219200" y="589280"/>
                </a:lnTo>
                <a:cubicBezTo>
                  <a:pt x="1535853" y="750147"/>
                  <a:pt x="1767110" y="813661"/>
                  <a:pt x="1899920" y="965200"/>
                </a:cubicBezTo>
                <a:cubicBezTo>
                  <a:pt x="1936136" y="1059466"/>
                  <a:pt x="1932421" y="1012469"/>
                  <a:pt x="2016063" y="1498513"/>
                </a:cubicBezTo>
                <a:cubicBezTo>
                  <a:pt x="2158303" y="2255433"/>
                  <a:pt x="2605193" y="4592320"/>
                  <a:pt x="2753360" y="5506720"/>
                </a:cubicBezTo>
              </a:path>
            </a:pathLst>
          </a:custGeom>
          <a:noFill/>
          <a:ln w="38100" cap="flat" cmpd="sng" algn="ctr">
            <a:solidFill>
              <a:srgbClr val="7030A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3" name="CasellaDiTesto 62"/>
          <p:cNvSpPr txBox="1">
            <a:spLocks noChangeArrowheads="1"/>
          </p:cNvSpPr>
          <p:nvPr/>
        </p:nvSpPr>
        <p:spPr bwMode="auto">
          <a:xfrm>
            <a:off x="1635125" y="576263"/>
            <a:ext cx="2686050" cy="369887"/>
          </a:xfrm>
          <a:prstGeom prst="rect">
            <a:avLst/>
          </a:prstGeom>
          <a:noFill/>
          <a:ln w="9525">
            <a:noFill/>
            <a:miter lim="800000"/>
            <a:headEnd/>
            <a:tailEnd/>
          </a:ln>
        </p:spPr>
        <p:txBody>
          <a:bodyPr>
            <a:spAutoFit/>
          </a:bodyPr>
          <a:lstStyle/>
          <a:p>
            <a:pPr algn="r"/>
            <a:r>
              <a:rPr lang="en-GB" dirty="0">
                <a:solidFill>
                  <a:srgbClr val="FF6600"/>
                </a:solidFill>
                <a:effectLst/>
                <a:latin typeface="Calibri" pitchFamily="34" charset="0"/>
              </a:rPr>
              <a:t>Avg. Oceanic Geotherm</a:t>
            </a:r>
          </a:p>
        </p:txBody>
      </p:sp>
      <p:sp>
        <p:nvSpPr>
          <p:cNvPr id="64" name="CasellaDiTesto 63"/>
          <p:cNvSpPr txBox="1">
            <a:spLocks noChangeArrowheads="1"/>
          </p:cNvSpPr>
          <p:nvPr/>
        </p:nvSpPr>
        <p:spPr bwMode="auto">
          <a:xfrm>
            <a:off x="1768475" y="800100"/>
            <a:ext cx="2541588" cy="369888"/>
          </a:xfrm>
          <a:prstGeom prst="rect">
            <a:avLst/>
          </a:prstGeom>
          <a:noFill/>
          <a:ln w="9525">
            <a:noFill/>
            <a:miter lim="800000"/>
            <a:headEnd/>
            <a:tailEnd/>
          </a:ln>
        </p:spPr>
        <p:txBody>
          <a:bodyPr>
            <a:spAutoFit/>
          </a:bodyPr>
          <a:lstStyle/>
          <a:p>
            <a:pPr algn="r"/>
            <a:r>
              <a:rPr lang="en-GB" dirty="0">
                <a:solidFill>
                  <a:srgbClr val="7030A0"/>
                </a:solidFill>
                <a:effectLst/>
                <a:latin typeface="Calibri" pitchFamily="34" charset="0"/>
              </a:rPr>
              <a:t>Avg. Shield Geotherm</a:t>
            </a:r>
          </a:p>
        </p:txBody>
      </p:sp>
      <p:sp>
        <p:nvSpPr>
          <p:cNvPr id="65" name="Parentesi graffa aperta 64"/>
          <p:cNvSpPr/>
          <p:nvPr/>
        </p:nvSpPr>
        <p:spPr bwMode="auto">
          <a:xfrm>
            <a:off x="1554163" y="466725"/>
            <a:ext cx="219075" cy="874713"/>
          </a:xfrm>
          <a:prstGeom prst="leftBrace">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6" name="CasellaDiTesto 65"/>
          <p:cNvSpPr txBox="1">
            <a:spLocks noChangeArrowheads="1"/>
          </p:cNvSpPr>
          <p:nvPr/>
        </p:nvSpPr>
        <p:spPr bwMode="auto">
          <a:xfrm>
            <a:off x="57150" y="398463"/>
            <a:ext cx="1455738" cy="1016000"/>
          </a:xfrm>
          <a:prstGeom prst="rect">
            <a:avLst/>
          </a:prstGeom>
          <a:noFill/>
          <a:ln w="9525">
            <a:noFill/>
            <a:miter lim="800000"/>
            <a:headEnd/>
            <a:tailEnd/>
          </a:ln>
        </p:spPr>
        <p:txBody>
          <a:bodyPr>
            <a:spAutoFit/>
          </a:bodyPr>
          <a:lstStyle/>
          <a:p>
            <a:pPr algn="ctr"/>
            <a:r>
              <a:rPr lang="en-GB" sz="2000">
                <a:solidFill>
                  <a:schemeClr val="tx1"/>
                </a:solidFill>
                <a:effectLst/>
                <a:latin typeface="Calibri" pitchFamily="34" charset="0"/>
              </a:rPr>
              <a:t>Classical Cambridge Model</a:t>
            </a:r>
            <a:endParaRPr lang="en-GB" sz="1400">
              <a:solidFill>
                <a:schemeClr val="tx1"/>
              </a:solidFill>
              <a:effectLst/>
              <a:latin typeface="Calibri" pitchFamily="34" charset="0"/>
            </a:endParaRPr>
          </a:p>
        </p:txBody>
      </p:sp>
      <p:sp>
        <p:nvSpPr>
          <p:cNvPr id="68" name="CasellaDiTesto 67"/>
          <p:cNvSpPr txBox="1">
            <a:spLocks noChangeArrowheads="1"/>
          </p:cNvSpPr>
          <p:nvPr/>
        </p:nvSpPr>
        <p:spPr bwMode="auto">
          <a:xfrm>
            <a:off x="15876" y="2933700"/>
            <a:ext cx="2133600" cy="1569660"/>
          </a:xfrm>
          <a:prstGeom prst="rect">
            <a:avLst/>
          </a:prstGeom>
          <a:noFill/>
          <a:ln w="9525">
            <a:noFill/>
            <a:miter lim="800000"/>
            <a:headEnd/>
            <a:tailEnd/>
          </a:ln>
        </p:spPr>
        <p:txBody>
          <a:bodyPr wrap="square">
            <a:spAutoFit/>
          </a:bodyPr>
          <a:lstStyle/>
          <a:p>
            <a:pPr algn="ctr"/>
            <a:r>
              <a:rPr lang="en-GB" sz="2400" b="1" dirty="0">
                <a:solidFill>
                  <a:schemeClr val="tx1"/>
                </a:solidFill>
                <a:effectLst/>
                <a:latin typeface="Calibri" pitchFamily="34" charset="0"/>
              </a:rPr>
              <a:t>The Transition-Zone Mantle accumulates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endParaRPr lang="en-GB" sz="1600" b="1" dirty="0">
              <a:solidFill>
                <a:schemeClr val="tx1"/>
              </a:solidFill>
              <a:effectLst/>
              <a:latin typeface="Calibri" pitchFamily="34" charset="0"/>
            </a:endParaRPr>
          </a:p>
        </p:txBody>
      </p:sp>
      <p:cxnSp>
        <p:nvCxnSpPr>
          <p:cNvPr id="69" name="Connettore 1 68"/>
          <p:cNvCxnSpPr/>
          <p:nvPr/>
        </p:nvCxnSpPr>
        <p:spPr bwMode="auto">
          <a:xfrm>
            <a:off x="4410075" y="3695700"/>
            <a:ext cx="3957638" cy="12700"/>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50" name="Figura a mano libera 49"/>
          <p:cNvSpPr>
            <a:spLocks noChangeArrowheads="1"/>
          </p:cNvSpPr>
          <p:nvPr/>
        </p:nvSpPr>
        <p:spPr bwMode="auto">
          <a:xfrm>
            <a:off x="5722938" y="815975"/>
            <a:ext cx="2713037" cy="3802063"/>
          </a:xfrm>
          <a:custGeom>
            <a:avLst/>
            <a:gdLst>
              <a:gd name="T0" fmla="*/ 129555 w 2712720"/>
              <a:gd name="T1" fmla="*/ 0 h 3802380"/>
              <a:gd name="T2" fmla="*/ 30484 w 2712720"/>
              <a:gd name="T3" fmla="*/ 60955 h 3802380"/>
              <a:gd name="T4" fmla="*/ 114313 w 2712720"/>
              <a:gd name="T5" fmla="*/ 198103 h 3802380"/>
              <a:gd name="T6" fmla="*/ 716364 w 2712720"/>
              <a:gd name="T7" fmla="*/ 457162 h 3802380"/>
              <a:gd name="T8" fmla="*/ 1440348 w 2712720"/>
              <a:gd name="T9" fmla="*/ 883846 h 3802380"/>
              <a:gd name="T10" fmla="*/ 1897602 w 2712720"/>
              <a:gd name="T11" fmla="*/ 1363866 h 3802380"/>
              <a:gd name="T12" fmla="*/ 2347234 w 2712720"/>
              <a:gd name="T13" fmla="*/ 2110564 h 3802380"/>
              <a:gd name="T14" fmla="*/ 2453927 w 2712720"/>
              <a:gd name="T15" fmla="*/ 2331526 h 3802380"/>
              <a:gd name="T16" fmla="*/ 2453927 w 2712720"/>
              <a:gd name="T17" fmla="*/ 2331526 h 3802380"/>
              <a:gd name="T18" fmla="*/ 2514894 w 2712720"/>
              <a:gd name="T19" fmla="*/ 2346765 h 3802380"/>
              <a:gd name="T20" fmla="*/ 2713037 w 2712720"/>
              <a:gd name="T21" fmla="*/ 3596340 h 3802380"/>
              <a:gd name="T22" fmla="*/ 2713037 w 2712720"/>
              <a:gd name="T23" fmla="*/ 3596340 h 3802380"/>
              <a:gd name="T24" fmla="*/ 1417486 w 2712720"/>
              <a:gd name="T25" fmla="*/ 3802063 h 3802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2720"/>
              <a:gd name="T40" fmla="*/ 0 h 3802380"/>
              <a:gd name="T41" fmla="*/ 2712720 w 2712720"/>
              <a:gd name="T42"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53640 w 2712720"/>
              <a:gd name="connsiteY7" fmla="*/ 2331720 h 3802380"/>
              <a:gd name="connsiteX8" fmla="*/ 2514600 w 2712720"/>
              <a:gd name="connsiteY8" fmla="*/ 2346960 h 3802380"/>
              <a:gd name="connsiteX9" fmla="*/ 2712720 w 2712720"/>
              <a:gd name="connsiteY9" fmla="*/ 3596640 h 3802380"/>
              <a:gd name="connsiteX10" fmla="*/ 1417320 w 2712720"/>
              <a:gd name="connsiteY10"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40655 w 2712720"/>
              <a:gd name="connsiteY7" fmla="*/ 2303972 h 3802380"/>
              <a:gd name="connsiteX8" fmla="*/ 2514600 w 2712720"/>
              <a:gd name="connsiteY8" fmla="*/ 2346960 h 3802380"/>
              <a:gd name="connsiteX9" fmla="*/ 2712720 w 2712720"/>
              <a:gd name="connsiteY9" fmla="*/ 3596640 h 3802380"/>
              <a:gd name="connsiteX10" fmla="*/ 1417320 w 2712720"/>
              <a:gd name="connsiteY10" fmla="*/ 3802380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0" h="3802380">
                <a:moveTo>
                  <a:pt x="129540" y="0"/>
                </a:moveTo>
                <a:cubicBezTo>
                  <a:pt x="81280" y="13970"/>
                  <a:pt x="33020" y="27940"/>
                  <a:pt x="30480" y="60960"/>
                </a:cubicBezTo>
                <a:cubicBezTo>
                  <a:pt x="27940" y="93980"/>
                  <a:pt x="0" y="132080"/>
                  <a:pt x="114300" y="198120"/>
                </a:cubicBezTo>
                <a:cubicBezTo>
                  <a:pt x="228600" y="264160"/>
                  <a:pt x="495300" y="342900"/>
                  <a:pt x="716280" y="457200"/>
                </a:cubicBezTo>
                <a:cubicBezTo>
                  <a:pt x="937260" y="571500"/>
                  <a:pt x="1243330" y="732790"/>
                  <a:pt x="1440180" y="883920"/>
                </a:cubicBezTo>
                <a:cubicBezTo>
                  <a:pt x="1637030" y="1035050"/>
                  <a:pt x="1746250" y="1159510"/>
                  <a:pt x="1897380" y="1363980"/>
                </a:cubicBezTo>
                <a:cubicBezTo>
                  <a:pt x="2048510" y="1568450"/>
                  <a:pt x="2256414" y="1954075"/>
                  <a:pt x="2346960" y="2110740"/>
                </a:cubicBezTo>
                <a:cubicBezTo>
                  <a:pt x="2437506" y="2267405"/>
                  <a:pt x="2440655" y="2303972"/>
                  <a:pt x="2440655" y="2303972"/>
                </a:cubicBezTo>
                <a:cubicBezTo>
                  <a:pt x="2450815" y="2306512"/>
                  <a:pt x="2524465" y="2296351"/>
                  <a:pt x="2514600" y="2346960"/>
                </a:cubicBezTo>
                <a:cubicBezTo>
                  <a:pt x="2557780" y="2557780"/>
                  <a:pt x="2712720" y="3596640"/>
                  <a:pt x="2712720" y="3596640"/>
                </a:cubicBezTo>
                <a:lnTo>
                  <a:pt x="1417320" y="38023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1" name="Figura a mano libera 50"/>
          <p:cNvSpPr>
            <a:spLocks noChangeArrowheads="1"/>
          </p:cNvSpPr>
          <p:nvPr/>
        </p:nvSpPr>
        <p:spPr bwMode="auto">
          <a:xfrm>
            <a:off x="5603875" y="822325"/>
            <a:ext cx="2520950" cy="3810000"/>
          </a:xfrm>
          <a:custGeom>
            <a:avLst/>
            <a:gdLst>
              <a:gd name="T0" fmla="*/ 102922 w 2519680"/>
              <a:gd name="T1" fmla="*/ 0 h 3810000"/>
              <a:gd name="T2" fmla="*/ 19060 w 2519680"/>
              <a:gd name="T3" fmla="*/ 114300 h 3810000"/>
              <a:gd name="T4" fmla="*/ 80050 w 2519680"/>
              <a:gd name="T5" fmla="*/ 327660 h 3810000"/>
              <a:gd name="T6" fmla="*/ 499361 w 2519680"/>
              <a:gd name="T7" fmla="*/ 579120 h 3810000"/>
              <a:gd name="T8" fmla="*/ 1071150 w 2519680"/>
              <a:gd name="T9" fmla="*/ 830580 h 3810000"/>
              <a:gd name="T10" fmla="*/ 1536204 w 2519680"/>
              <a:gd name="T11" fmla="*/ 1158240 h 3810000"/>
              <a:gd name="T12" fmla="*/ 1909772 w 2519680"/>
              <a:gd name="T13" fmla="*/ 1668780 h 3810000"/>
              <a:gd name="T14" fmla="*/ 2229974 w 2519680"/>
              <a:gd name="T15" fmla="*/ 2247900 h 3810000"/>
              <a:gd name="T16" fmla="*/ 2229974 w 2519680"/>
              <a:gd name="T17" fmla="*/ 2247900 h 3810000"/>
              <a:gd name="T18" fmla="*/ 2397698 w 2519680"/>
              <a:gd name="T19" fmla="*/ 2316480 h 3810000"/>
              <a:gd name="T20" fmla="*/ 2405322 w 2519680"/>
              <a:gd name="T21" fmla="*/ 2354580 h 3810000"/>
              <a:gd name="T22" fmla="*/ 2504432 w 2519680"/>
              <a:gd name="T23" fmla="*/ 3581400 h 3810000"/>
              <a:gd name="T24" fmla="*/ 2504432 w 2519680"/>
              <a:gd name="T25" fmla="*/ 3604260 h 3810000"/>
              <a:gd name="T26" fmla="*/ 2504432 w 2519680"/>
              <a:gd name="T27" fmla="*/ 3634740 h 3810000"/>
              <a:gd name="T28" fmla="*/ 2473936 w 2519680"/>
              <a:gd name="T29" fmla="*/ 3634740 h 3810000"/>
              <a:gd name="T30" fmla="*/ 1337984 w 2519680"/>
              <a:gd name="T31" fmla="*/ 3810000 h 381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9680"/>
              <a:gd name="T49" fmla="*/ 0 h 3810000"/>
              <a:gd name="T50" fmla="*/ 2519680 w 2519680"/>
              <a:gd name="T51"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9680" h="3810000">
                <a:moveTo>
                  <a:pt x="102870" y="0"/>
                </a:moveTo>
                <a:cubicBezTo>
                  <a:pt x="62865" y="29845"/>
                  <a:pt x="22860" y="59690"/>
                  <a:pt x="19050" y="114300"/>
                </a:cubicBezTo>
                <a:cubicBezTo>
                  <a:pt x="15240" y="168910"/>
                  <a:pt x="0" y="250190"/>
                  <a:pt x="80010" y="327660"/>
                </a:cubicBezTo>
                <a:cubicBezTo>
                  <a:pt x="160020" y="405130"/>
                  <a:pt x="334010" y="495300"/>
                  <a:pt x="499110" y="579120"/>
                </a:cubicBezTo>
                <a:cubicBezTo>
                  <a:pt x="664210" y="662940"/>
                  <a:pt x="897890" y="734060"/>
                  <a:pt x="1070610" y="830580"/>
                </a:cubicBezTo>
                <a:cubicBezTo>
                  <a:pt x="1243330" y="927100"/>
                  <a:pt x="1395730" y="1018540"/>
                  <a:pt x="1535430" y="1158240"/>
                </a:cubicBezTo>
                <a:cubicBezTo>
                  <a:pt x="1675130" y="1297940"/>
                  <a:pt x="1793240" y="1487170"/>
                  <a:pt x="1908810" y="1668780"/>
                </a:cubicBezTo>
                <a:cubicBezTo>
                  <a:pt x="2024380" y="1850390"/>
                  <a:pt x="2228850" y="2247900"/>
                  <a:pt x="2228850" y="2247900"/>
                </a:cubicBezTo>
                <a:cubicBezTo>
                  <a:pt x="2256790" y="2259330"/>
                  <a:pt x="2284834" y="2258060"/>
                  <a:pt x="2314044" y="2275840"/>
                </a:cubicBezTo>
                <a:cubicBezTo>
                  <a:pt x="2343254" y="2293620"/>
                  <a:pt x="2406936" y="2263987"/>
                  <a:pt x="2404110" y="2354580"/>
                </a:cubicBezTo>
                <a:cubicBezTo>
                  <a:pt x="2435631" y="2572173"/>
                  <a:pt x="2486660" y="3373120"/>
                  <a:pt x="2503170" y="3581400"/>
                </a:cubicBezTo>
                <a:cubicBezTo>
                  <a:pt x="2519680" y="3789680"/>
                  <a:pt x="2503170" y="3604260"/>
                  <a:pt x="2503170" y="3604260"/>
                </a:cubicBezTo>
                <a:cubicBezTo>
                  <a:pt x="2503170" y="3613150"/>
                  <a:pt x="2508250" y="3629660"/>
                  <a:pt x="2503170" y="3634740"/>
                </a:cubicBezTo>
                <a:cubicBezTo>
                  <a:pt x="2498090" y="3639820"/>
                  <a:pt x="2472690" y="3634740"/>
                  <a:pt x="2472690" y="3634740"/>
                </a:cubicBezTo>
                <a:lnTo>
                  <a:pt x="1337310" y="381000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3" name="Figura a mano libera 52"/>
          <p:cNvSpPr>
            <a:spLocks noChangeArrowheads="1"/>
          </p:cNvSpPr>
          <p:nvPr/>
        </p:nvSpPr>
        <p:spPr bwMode="auto">
          <a:xfrm>
            <a:off x="5592763" y="2278063"/>
            <a:ext cx="1393825" cy="2476500"/>
          </a:xfrm>
          <a:custGeom>
            <a:avLst/>
            <a:gdLst>
              <a:gd name="T0" fmla="*/ 548890 w 1393190"/>
              <a:gd name="T1" fmla="*/ 2476500 h 2476500"/>
              <a:gd name="T2" fmla="*/ 1273120 w 1393190"/>
              <a:gd name="T3" fmla="*/ 2331720 h 2476500"/>
              <a:gd name="T4" fmla="*/ 1273120 w 1393190"/>
              <a:gd name="T5" fmla="*/ 2308860 h 2476500"/>
              <a:gd name="T6" fmla="*/ 1273120 w 1393190"/>
              <a:gd name="T7" fmla="*/ 2301240 h 2476500"/>
              <a:gd name="T8" fmla="*/ 1219756 w 1393190"/>
              <a:gd name="T9" fmla="*/ 1447800 h 2476500"/>
              <a:gd name="T10" fmla="*/ 1219756 w 1393190"/>
              <a:gd name="T11" fmla="*/ 1424940 h 2476500"/>
              <a:gd name="T12" fmla="*/ 1212132 w 1393190"/>
              <a:gd name="T13" fmla="*/ 1409700 h 2476500"/>
              <a:gd name="T14" fmla="*/ 1273120 w 1393190"/>
              <a:gd name="T15" fmla="*/ 1234440 h 2476500"/>
              <a:gd name="T16" fmla="*/ 1235003 w 1393190"/>
              <a:gd name="T17" fmla="*/ 746760 h 2476500"/>
              <a:gd name="T18" fmla="*/ 1227379 w 1393190"/>
              <a:gd name="T19" fmla="*/ 739140 h 2476500"/>
              <a:gd name="T20" fmla="*/ 762347 w 1393190"/>
              <a:gd name="T21" fmla="*/ 548640 h 2476500"/>
              <a:gd name="T22" fmla="*/ 747100 w 1393190"/>
              <a:gd name="T23" fmla="*/ 541020 h 2476500"/>
              <a:gd name="T24" fmla="*/ 731853 w 1393190"/>
              <a:gd name="T25" fmla="*/ 510540 h 2476500"/>
              <a:gd name="T26" fmla="*/ 693736 w 1393190"/>
              <a:gd name="T27" fmla="*/ 388620 h 2476500"/>
              <a:gd name="T28" fmla="*/ 533643 w 1393190"/>
              <a:gd name="T29" fmla="*/ 175260 h 2476500"/>
              <a:gd name="T30" fmla="*/ 0 w 1393190"/>
              <a:gd name="T31" fmla="*/ 0 h 2476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3190"/>
              <a:gd name="T49" fmla="*/ 0 h 2476500"/>
              <a:gd name="T50" fmla="*/ 1393190 w 1393190"/>
              <a:gd name="T51" fmla="*/ 247650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26820 w 1393190"/>
              <a:gd name="connsiteY9" fmla="*/ 73914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00873 w 1393190"/>
              <a:gd name="connsiteY9" fmla="*/ 67056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190" h="2476500">
                <a:moveTo>
                  <a:pt x="548640" y="2476500"/>
                </a:moveTo>
                <a:lnTo>
                  <a:pt x="1272540" y="2331720"/>
                </a:lnTo>
                <a:cubicBezTo>
                  <a:pt x="1393190" y="2303780"/>
                  <a:pt x="1272540" y="2308860"/>
                  <a:pt x="1272540" y="2308860"/>
                </a:cubicBezTo>
                <a:cubicBezTo>
                  <a:pt x="1272540" y="2303780"/>
                  <a:pt x="1281430" y="2444750"/>
                  <a:pt x="1272540" y="2301240"/>
                </a:cubicBezTo>
                <a:cubicBezTo>
                  <a:pt x="1263650" y="2157730"/>
                  <a:pt x="1228090" y="1593850"/>
                  <a:pt x="1219200" y="1447800"/>
                </a:cubicBezTo>
                <a:cubicBezTo>
                  <a:pt x="1210310" y="1301750"/>
                  <a:pt x="1220470" y="1431290"/>
                  <a:pt x="1219200" y="1424940"/>
                </a:cubicBezTo>
                <a:cubicBezTo>
                  <a:pt x="1217930" y="1418590"/>
                  <a:pt x="1202690" y="1441450"/>
                  <a:pt x="1211580" y="1409700"/>
                </a:cubicBezTo>
                <a:cubicBezTo>
                  <a:pt x="1220470" y="1377950"/>
                  <a:pt x="1268730" y="1344930"/>
                  <a:pt x="1272540" y="1234440"/>
                </a:cubicBezTo>
                <a:cubicBezTo>
                  <a:pt x="1276350" y="1123950"/>
                  <a:pt x="1242060" y="829310"/>
                  <a:pt x="1234440" y="746760"/>
                </a:cubicBezTo>
                <a:cubicBezTo>
                  <a:pt x="1238955" y="745490"/>
                  <a:pt x="1200873" y="670560"/>
                  <a:pt x="1200873" y="670560"/>
                </a:cubicBezTo>
                <a:lnTo>
                  <a:pt x="762000" y="548640"/>
                </a:lnTo>
                <a:cubicBezTo>
                  <a:pt x="681990" y="515620"/>
                  <a:pt x="751840" y="547370"/>
                  <a:pt x="746760" y="541020"/>
                </a:cubicBezTo>
                <a:cubicBezTo>
                  <a:pt x="741680" y="534670"/>
                  <a:pt x="740410" y="535940"/>
                  <a:pt x="731520" y="510540"/>
                </a:cubicBezTo>
                <a:cubicBezTo>
                  <a:pt x="722630" y="485140"/>
                  <a:pt x="726440" y="444500"/>
                  <a:pt x="693420" y="388620"/>
                </a:cubicBezTo>
                <a:cubicBezTo>
                  <a:pt x="660400" y="332740"/>
                  <a:pt x="648970" y="240030"/>
                  <a:pt x="533400" y="175260"/>
                </a:cubicBezTo>
                <a:cubicBezTo>
                  <a:pt x="417830" y="110490"/>
                  <a:pt x="208915" y="55245"/>
                  <a:pt x="0" y="0"/>
                </a:cubicBez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5" name="Figura a mano libera 54"/>
          <p:cNvSpPr>
            <a:spLocks noChangeArrowheads="1"/>
          </p:cNvSpPr>
          <p:nvPr/>
        </p:nvSpPr>
        <p:spPr bwMode="auto">
          <a:xfrm>
            <a:off x="5799138" y="2735263"/>
            <a:ext cx="669925" cy="2027237"/>
          </a:xfrm>
          <a:custGeom>
            <a:avLst/>
            <a:gdLst>
              <a:gd name="T0" fmla="*/ 0 w 670560"/>
              <a:gd name="T1" fmla="*/ 0 h 2026920"/>
              <a:gd name="T2" fmla="*/ 601410 w 670560"/>
              <a:gd name="T3" fmla="*/ 198151 h 2026920"/>
              <a:gd name="T4" fmla="*/ 639474 w 670560"/>
              <a:gd name="T5" fmla="*/ 693529 h 2026920"/>
              <a:gd name="T6" fmla="*/ 639474 w 670560"/>
              <a:gd name="T7" fmla="*/ 1356572 h 2026920"/>
              <a:gd name="T8" fmla="*/ 669925 w 670560"/>
              <a:gd name="T9" fmla="*/ 1912919 h 2026920"/>
              <a:gd name="T10" fmla="*/ 357801 w 670560"/>
              <a:gd name="T11" fmla="*/ 2027237 h 2026920"/>
              <a:gd name="T12" fmla="*/ 0 60000 65536"/>
              <a:gd name="T13" fmla="*/ 0 60000 65536"/>
              <a:gd name="T14" fmla="*/ 0 60000 65536"/>
              <a:gd name="T15" fmla="*/ 0 60000 65536"/>
              <a:gd name="T16" fmla="*/ 0 60000 65536"/>
              <a:gd name="T17" fmla="*/ 0 60000 65536"/>
              <a:gd name="T18" fmla="*/ 0 w 670560"/>
              <a:gd name="T19" fmla="*/ 0 h 2026920"/>
              <a:gd name="T20" fmla="*/ 670560 w 670560"/>
              <a:gd name="T21" fmla="*/ 2026920 h 2026920"/>
            </a:gdLst>
            <a:ahLst/>
            <a:cxnLst>
              <a:cxn ang="T12">
                <a:pos x="T0" y="T1"/>
              </a:cxn>
              <a:cxn ang="T13">
                <a:pos x="T2" y="T3"/>
              </a:cxn>
              <a:cxn ang="T14">
                <a:pos x="T4" y="T5"/>
              </a:cxn>
              <a:cxn ang="T15">
                <a:pos x="T6" y="T7"/>
              </a:cxn>
              <a:cxn ang="T16">
                <a:pos x="T8" y="T9"/>
              </a:cxn>
              <a:cxn ang="T17">
                <a:pos x="T10" y="T11"/>
              </a:cxn>
            </a:cxnLst>
            <a:rect l="T18" t="T19" r="T20" b="T21"/>
            <a:pathLst>
              <a:path w="670560" h="2026920">
                <a:moveTo>
                  <a:pt x="0" y="0"/>
                </a:moveTo>
                <a:lnTo>
                  <a:pt x="601980" y="198120"/>
                </a:lnTo>
                <a:lnTo>
                  <a:pt x="640080" y="693420"/>
                </a:lnTo>
                <a:lnTo>
                  <a:pt x="640080" y="1356360"/>
                </a:lnTo>
                <a:lnTo>
                  <a:pt x="670560" y="1912620"/>
                </a:lnTo>
                <a:lnTo>
                  <a:pt x="358140" y="202692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9" name="CasellaDiTesto 58"/>
          <p:cNvSpPr txBox="1">
            <a:spLocks noChangeArrowheads="1"/>
          </p:cNvSpPr>
          <p:nvPr/>
        </p:nvSpPr>
        <p:spPr bwMode="auto">
          <a:xfrm rot="5222698">
            <a:off x="6044407" y="3639344"/>
            <a:ext cx="1322387" cy="276225"/>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(0.50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60" name="CasellaDiTesto 59"/>
          <p:cNvSpPr txBox="1">
            <a:spLocks noChangeArrowheads="1"/>
          </p:cNvSpPr>
          <p:nvPr/>
        </p:nvSpPr>
        <p:spPr bwMode="auto">
          <a:xfrm rot="5400000">
            <a:off x="5627688" y="3709987"/>
            <a:ext cx="1322388" cy="277813"/>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(1.00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40" name="CasellaDiTesto 39"/>
          <p:cNvSpPr txBox="1">
            <a:spLocks noChangeArrowheads="1"/>
          </p:cNvSpPr>
          <p:nvPr/>
        </p:nvSpPr>
        <p:spPr bwMode="auto">
          <a:xfrm>
            <a:off x="1771650" y="3525838"/>
            <a:ext cx="2238375" cy="338554"/>
          </a:xfrm>
          <a:prstGeom prst="rect">
            <a:avLst/>
          </a:prstGeom>
          <a:noFill/>
          <a:ln w="9525">
            <a:noFill/>
            <a:miter lim="800000"/>
            <a:headEnd/>
            <a:tailEnd/>
          </a:ln>
        </p:spPr>
        <p:txBody>
          <a:bodyPr wrap="square">
            <a:spAutoFit/>
          </a:bodyPr>
          <a:lstStyle/>
          <a:p>
            <a:pPr algn="r"/>
            <a:r>
              <a:rPr lang="en-GB" sz="1600" dirty="0" err="1">
                <a:solidFill>
                  <a:srgbClr val="0070C0"/>
                </a:solidFill>
                <a:effectLst/>
                <a:latin typeface="Calibri" pitchFamily="34" charset="0"/>
              </a:rPr>
              <a:t>Wadsleyte</a:t>
            </a:r>
            <a:r>
              <a:rPr lang="en-GB" sz="1600" dirty="0">
                <a:solidFill>
                  <a:srgbClr val="0070C0"/>
                </a:solidFill>
                <a:effectLst/>
                <a:latin typeface="Calibri" pitchFamily="34" charset="0"/>
              </a:rPr>
              <a:t>/Ringwoodite</a:t>
            </a:r>
          </a:p>
        </p:txBody>
      </p:sp>
      <p:sp>
        <p:nvSpPr>
          <p:cNvPr id="151" name="CasellaDiTesto 150"/>
          <p:cNvSpPr txBox="1">
            <a:spLocks noChangeArrowheads="1"/>
          </p:cNvSpPr>
          <p:nvPr/>
        </p:nvSpPr>
        <p:spPr bwMode="auto">
          <a:xfrm>
            <a:off x="4207796" y="6481763"/>
            <a:ext cx="4936203" cy="369887"/>
          </a:xfrm>
          <a:prstGeom prst="rect">
            <a:avLst/>
          </a:prstGeom>
          <a:noFill/>
          <a:ln w="9525">
            <a:noFill/>
            <a:miter lim="800000"/>
            <a:headEnd/>
            <a:tailEnd/>
          </a:ln>
        </p:spPr>
        <p:txBody>
          <a:bodyPr wrap="square">
            <a:spAutoFit/>
          </a:bodyPr>
          <a:lstStyle/>
          <a:p>
            <a:pPr algn="r"/>
            <a:r>
              <a:rPr lang="en-GB" dirty="0" err="1">
                <a:solidFill>
                  <a:schemeClr val="tx1"/>
                </a:solidFill>
                <a:effectLst/>
                <a:latin typeface="Calibri" pitchFamily="34" charset="0"/>
              </a:rPr>
              <a:t>Litasov</a:t>
            </a:r>
            <a:r>
              <a:rPr lang="en-GB" dirty="0">
                <a:solidFill>
                  <a:schemeClr val="tx1"/>
                </a:solidFill>
                <a:effectLst/>
                <a:latin typeface="Calibri" pitchFamily="34" charset="0"/>
              </a:rPr>
              <a:t>, 2011 (Russ. Geol. </a:t>
            </a:r>
            <a:r>
              <a:rPr lang="en-GB" dirty="0" err="1">
                <a:solidFill>
                  <a:schemeClr val="tx1"/>
                </a:solidFill>
                <a:effectLst/>
                <a:latin typeface="Calibri" pitchFamily="34" charset="0"/>
              </a:rPr>
              <a:t>Geophys</a:t>
            </a:r>
            <a:r>
              <a:rPr lang="en-GB" dirty="0">
                <a:solidFill>
                  <a:schemeClr val="tx1"/>
                </a:solidFill>
                <a:effectLst/>
                <a:latin typeface="Calibri" pitchFamily="34" charset="0"/>
              </a:rPr>
              <a:t>., 52, 475-492)</a:t>
            </a:r>
          </a:p>
        </p:txBody>
      </p:sp>
      <p:sp>
        <p:nvSpPr>
          <p:cNvPr id="152" name="CasellaDiTesto 151"/>
          <p:cNvSpPr txBox="1">
            <a:spLocks noChangeArrowheads="1"/>
          </p:cNvSpPr>
          <p:nvPr/>
        </p:nvSpPr>
        <p:spPr bwMode="auto">
          <a:xfrm>
            <a:off x="0" y="-11113"/>
            <a:ext cx="4930775" cy="584201"/>
          </a:xfrm>
          <a:prstGeom prst="rect">
            <a:avLst/>
          </a:prstGeom>
          <a:noFill/>
          <a:ln w="9525">
            <a:noFill/>
            <a:miter lim="800000"/>
            <a:headEnd/>
            <a:tailEnd/>
          </a:ln>
        </p:spPr>
        <p:txBody>
          <a:bodyPr>
            <a:spAutoFit/>
          </a:bodyPr>
          <a:lstStyle/>
          <a:p>
            <a:r>
              <a:rPr lang="en-GB" sz="3200" b="1" dirty="0">
                <a:solidFill>
                  <a:srgbClr val="FF0000"/>
                </a:solidFill>
                <a:effectLst/>
                <a:latin typeface="Calibri" pitchFamily="34" charset="0"/>
              </a:rPr>
              <a:t>Peridotite Solidi+H</a:t>
            </a:r>
            <a:r>
              <a:rPr lang="en-GB" sz="3200" b="1" baseline="-25000" dirty="0">
                <a:solidFill>
                  <a:srgbClr val="FF0000"/>
                </a:solidFill>
                <a:effectLst/>
                <a:latin typeface="Calibri" pitchFamily="34" charset="0"/>
              </a:rPr>
              <a:t>2</a:t>
            </a:r>
            <a:r>
              <a:rPr lang="en-GB" sz="3200" b="1" dirty="0">
                <a:solidFill>
                  <a:srgbClr val="FF0000"/>
                </a:solidFill>
                <a:effectLst/>
                <a:latin typeface="Calibri" pitchFamily="34" charset="0"/>
              </a:rPr>
              <a:t>O</a:t>
            </a:r>
            <a:endParaRPr lang="en-GB" sz="2000" b="1" dirty="0">
              <a:solidFill>
                <a:srgbClr val="FF0000"/>
              </a:solidFill>
              <a:effectLst/>
              <a:latin typeface="Calibri" pitchFamily="34" charset="0"/>
            </a:endParaRPr>
          </a:p>
        </p:txBody>
      </p:sp>
      <p:sp>
        <p:nvSpPr>
          <p:cNvPr id="47" name="Figura a mano libera 46"/>
          <p:cNvSpPr/>
          <p:nvPr/>
        </p:nvSpPr>
        <p:spPr bwMode="auto">
          <a:xfrm>
            <a:off x="5859463" y="609600"/>
            <a:ext cx="2751137" cy="3565525"/>
          </a:xfrm>
          <a:custGeom>
            <a:avLst/>
            <a:gdLst>
              <a:gd name="connsiteX0" fmla="*/ 0 w 2750820"/>
              <a:gd name="connsiteY0" fmla="*/ 0 h 3566160"/>
              <a:gd name="connsiteX1" fmla="*/ 213360 w 2750820"/>
              <a:gd name="connsiteY1" fmla="*/ 160020 h 3566160"/>
              <a:gd name="connsiteX2" fmla="*/ 693420 w 2750820"/>
              <a:gd name="connsiteY2" fmla="*/ 381000 h 3566160"/>
              <a:gd name="connsiteX3" fmla="*/ 1318260 w 2750820"/>
              <a:gd name="connsiteY3" fmla="*/ 815340 h 3566160"/>
              <a:gd name="connsiteX4" fmla="*/ 1950720 w 2750820"/>
              <a:gd name="connsiteY4" fmla="*/ 1493520 h 3566160"/>
              <a:gd name="connsiteX5" fmla="*/ 2415540 w 2750820"/>
              <a:gd name="connsiteY5" fmla="*/ 2392680 h 3566160"/>
              <a:gd name="connsiteX6" fmla="*/ 2750820 w 2750820"/>
              <a:gd name="connsiteY6" fmla="*/ 3566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820" h="3566160">
                <a:moveTo>
                  <a:pt x="0" y="0"/>
                </a:moveTo>
                <a:cubicBezTo>
                  <a:pt x="48895" y="48260"/>
                  <a:pt x="97790" y="96520"/>
                  <a:pt x="213360" y="160020"/>
                </a:cubicBezTo>
                <a:cubicBezTo>
                  <a:pt x="328930" y="223520"/>
                  <a:pt x="509270" y="271780"/>
                  <a:pt x="693420" y="381000"/>
                </a:cubicBezTo>
                <a:cubicBezTo>
                  <a:pt x="877570" y="490220"/>
                  <a:pt x="1108710" y="629920"/>
                  <a:pt x="1318260" y="815340"/>
                </a:cubicBezTo>
                <a:cubicBezTo>
                  <a:pt x="1527810" y="1000760"/>
                  <a:pt x="1767840" y="1230630"/>
                  <a:pt x="1950720" y="1493520"/>
                </a:cubicBezTo>
                <a:cubicBezTo>
                  <a:pt x="2133600" y="1756410"/>
                  <a:pt x="2282190" y="2047240"/>
                  <a:pt x="2415540" y="2392680"/>
                </a:cubicBezTo>
                <a:cubicBezTo>
                  <a:pt x="2548890" y="2738120"/>
                  <a:pt x="2649855" y="3152140"/>
                  <a:pt x="2750820" y="3566160"/>
                </a:cubicBezTo>
              </a:path>
            </a:pathLst>
          </a:custGeom>
          <a:noFill/>
          <a:ln w="3810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48" name="CasellaDiTesto 47"/>
          <p:cNvSpPr txBox="1">
            <a:spLocks noChangeArrowheads="1"/>
          </p:cNvSpPr>
          <p:nvPr/>
        </p:nvSpPr>
        <p:spPr bwMode="auto">
          <a:xfrm>
            <a:off x="6611939" y="648918"/>
            <a:ext cx="1309688" cy="554038"/>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Dry solidus</a:t>
            </a:r>
          </a:p>
          <a:p>
            <a:pPr algn="ctr"/>
            <a:r>
              <a:rPr lang="en-GB" sz="1200" b="1" dirty="0">
                <a:solidFill>
                  <a:schemeClr val="tx1"/>
                </a:solidFill>
                <a:effectLst/>
                <a:latin typeface="Calibri" pitchFamily="34" charset="0"/>
              </a:rPr>
              <a:t>(0.00 wt.H</a:t>
            </a:r>
            <a:r>
              <a:rPr lang="en-GB" sz="1200" b="1" baseline="-25000" dirty="0">
                <a:solidFill>
                  <a:schemeClr val="tx1"/>
                </a:solidFill>
                <a:effectLst/>
                <a:latin typeface="Calibri" pitchFamily="34" charset="0"/>
              </a:rPr>
              <a:t>2</a:t>
            </a:r>
            <a:r>
              <a:rPr lang="en-GB" sz="1200" b="1" dirty="0">
                <a:solidFill>
                  <a:schemeClr val="tx1"/>
                </a:solidFill>
                <a:effectLst/>
                <a:latin typeface="Calibri" pitchFamily="34" charset="0"/>
              </a:rPr>
              <a:t>O)</a:t>
            </a:r>
          </a:p>
        </p:txBody>
      </p:sp>
      <p:sp>
        <p:nvSpPr>
          <p:cNvPr id="56" name="CasellaDiTesto 55"/>
          <p:cNvSpPr txBox="1">
            <a:spLocks noChangeArrowheads="1"/>
          </p:cNvSpPr>
          <p:nvPr/>
        </p:nvSpPr>
        <p:spPr bwMode="auto">
          <a:xfrm rot="2324690">
            <a:off x="6491288" y="1423988"/>
            <a:ext cx="1323975" cy="277812"/>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(0.01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7" name="CasellaDiTesto 56"/>
          <p:cNvSpPr txBox="1">
            <a:spLocks noChangeArrowheads="1"/>
          </p:cNvSpPr>
          <p:nvPr/>
        </p:nvSpPr>
        <p:spPr bwMode="auto">
          <a:xfrm rot="3266777">
            <a:off x="6940550" y="2260214"/>
            <a:ext cx="1323975" cy="276999"/>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(0.05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2" name="Figura a mano libera 51"/>
          <p:cNvSpPr>
            <a:spLocks noChangeArrowheads="1"/>
          </p:cNvSpPr>
          <p:nvPr/>
        </p:nvSpPr>
        <p:spPr bwMode="auto">
          <a:xfrm>
            <a:off x="5404510" y="647700"/>
            <a:ext cx="2269622" cy="4030663"/>
          </a:xfrm>
          <a:custGeom>
            <a:avLst/>
            <a:gdLst>
              <a:gd name="T0" fmla="*/ 247717 w 2339340"/>
              <a:gd name="T1" fmla="*/ 0 h 4030980"/>
              <a:gd name="T2" fmla="*/ 57166 w 2339340"/>
              <a:gd name="T3" fmla="*/ 68575 h 4030980"/>
              <a:gd name="T4" fmla="*/ 49543 w 2339340"/>
              <a:gd name="T5" fmla="*/ 304776 h 4030980"/>
              <a:gd name="T6" fmla="*/ 354426 w 2339340"/>
              <a:gd name="T7" fmla="*/ 784798 h 4030980"/>
              <a:gd name="T8" fmla="*/ 476379 w 2339340"/>
              <a:gd name="T9" fmla="*/ 937186 h 4030980"/>
              <a:gd name="T10" fmla="*/ 1086145 w 2339340"/>
              <a:gd name="T11" fmla="*/ 1188627 h 4030980"/>
              <a:gd name="T12" fmla="*/ 1497736 w 2339340"/>
              <a:gd name="T13" fmla="*/ 1622932 h 4030980"/>
              <a:gd name="T14" fmla="*/ 1695910 w 2339340"/>
              <a:gd name="T15" fmla="*/ 2240104 h 4030980"/>
              <a:gd name="T16" fmla="*/ 1711154 w 2339340"/>
              <a:gd name="T17" fmla="*/ 2247724 h 4030980"/>
              <a:gd name="T18" fmla="*/ 1734020 w 2339340"/>
              <a:gd name="T19" fmla="*/ 2255343 h 4030980"/>
              <a:gd name="T20" fmla="*/ 2252321 w 2339340"/>
              <a:gd name="T21" fmla="*/ 2461067 h 4030980"/>
              <a:gd name="T22" fmla="*/ 2259943 w 2339340"/>
              <a:gd name="T23" fmla="*/ 2461067 h 4030980"/>
              <a:gd name="T24" fmla="*/ 2267565 w 2339340"/>
              <a:gd name="T25" fmla="*/ 2567738 h 4030980"/>
              <a:gd name="T26" fmla="*/ 2290432 w 2339340"/>
              <a:gd name="T27" fmla="*/ 3276343 h 4030980"/>
              <a:gd name="T28" fmla="*/ 2290432 w 2339340"/>
              <a:gd name="T29" fmla="*/ 3291581 h 4030980"/>
              <a:gd name="T30" fmla="*/ 2259943 w 2339340"/>
              <a:gd name="T31" fmla="*/ 3344917 h 4030980"/>
              <a:gd name="T32" fmla="*/ 2267565 w 2339340"/>
              <a:gd name="T33" fmla="*/ 3360156 h 4030980"/>
              <a:gd name="T34" fmla="*/ 2290432 w 2339340"/>
              <a:gd name="T35" fmla="*/ 3817320 h 4030980"/>
              <a:gd name="T36" fmla="*/ 2282810 w 2339340"/>
              <a:gd name="T37" fmla="*/ 3832559 h 4030980"/>
              <a:gd name="T38" fmla="*/ 2275187 w 2339340"/>
              <a:gd name="T39" fmla="*/ 3840178 h 4030980"/>
              <a:gd name="T40" fmla="*/ 1200476 w 2339340"/>
              <a:gd name="T41" fmla="*/ 4030663 h 40309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9340"/>
              <a:gd name="T64" fmla="*/ 0 h 4030980"/>
              <a:gd name="T65" fmla="*/ 2339340 w 2339340"/>
              <a:gd name="T66" fmla="*/ 4030980 h 4030980"/>
              <a:gd name="connsiteX0" fmla="*/ 247650 w 2340610"/>
              <a:gd name="connsiteY0" fmla="*/ 0 h 4030980"/>
              <a:gd name="connsiteX1" fmla="*/ 57150 w 2340610"/>
              <a:gd name="connsiteY1" fmla="*/ 68580 h 4030980"/>
              <a:gd name="connsiteX2" fmla="*/ 49530 w 2340610"/>
              <a:gd name="connsiteY2" fmla="*/ 304800 h 4030980"/>
              <a:gd name="connsiteX3" fmla="*/ 354330 w 2340610"/>
              <a:gd name="connsiteY3" fmla="*/ 784860 h 4030980"/>
              <a:gd name="connsiteX4" fmla="*/ 476250 w 2340610"/>
              <a:gd name="connsiteY4" fmla="*/ 937260 h 4030980"/>
              <a:gd name="connsiteX5" fmla="*/ 1085850 w 2340610"/>
              <a:gd name="connsiteY5" fmla="*/ 1188720 h 4030980"/>
              <a:gd name="connsiteX6" fmla="*/ 1497330 w 2340610"/>
              <a:gd name="connsiteY6" fmla="*/ 1623060 h 4030980"/>
              <a:gd name="connsiteX7" fmla="*/ 1695450 w 2340610"/>
              <a:gd name="connsiteY7" fmla="*/ 2240280 h 4030980"/>
              <a:gd name="connsiteX8" fmla="*/ 1710690 w 2340610"/>
              <a:gd name="connsiteY8" fmla="*/ 2247900 h 4030980"/>
              <a:gd name="connsiteX9" fmla="*/ 1733550 w 2340610"/>
              <a:gd name="connsiteY9" fmla="*/ 2255520 h 4030980"/>
              <a:gd name="connsiteX10" fmla="*/ 2251710 w 2340610"/>
              <a:gd name="connsiteY10" fmla="*/ 2461260 h 4030980"/>
              <a:gd name="connsiteX11" fmla="*/ 2266950 w 2340610"/>
              <a:gd name="connsiteY11" fmla="*/ 2567940 h 4030980"/>
              <a:gd name="connsiteX12" fmla="*/ 2289810 w 2340610"/>
              <a:gd name="connsiteY12" fmla="*/ 3276600 h 4030980"/>
              <a:gd name="connsiteX13" fmla="*/ 2289810 w 2340610"/>
              <a:gd name="connsiteY13" fmla="*/ 3291840 h 4030980"/>
              <a:gd name="connsiteX14" fmla="*/ 2259330 w 2340610"/>
              <a:gd name="connsiteY14" fmla="*/ 3345180 h 4030980"/>
              <a:gd name="connsiteX15" fmla="*/ 2266950 w 2340610"/>
              <a:gd name="connsiteY15" fmla="*/ 3360420 h 4030980"/>
              <a:gd name="connsiteX16" fmla="*/ 2289810 w 2340610"/>
              <a:gd name="connsiteY16" fmla="*/ 3817620 h 4030980"/>
              <a:gd name="connsiteX17" fmla="*/ 2282190 w 2340610"/>
              <a:gd name="connsiteY17" fmla="*/ 3832860 h 4030980"/>
              <a:gd name="connsiteX18" fmla="*/ 2274570 w 2340610"/>
              <a:gd name="connsiteY18" fmla="*/ 3840480 h 4030980"/>
              <a:gd name="connsiteX19" fmla="*/ 1200150 w 2340610"/>
              <a:gd name="connsiteY19" fmla="*/ 4030980 h 4030980"/>
              <a:gd name="connsiteX0" fmla="*/ 247650 w 2345078"/>
              <a:gd name="connsiteY0" fmla="*/ 0 h 4030980"/>
              <a:gd name="connsiteX1" fmla="*/ 57150 w 2345078"/>
              <a:gd name="connsiteY1" fmla="*/ 68580 h 4030980"/>
              <a:gd name="connsiteX2" fmla="*/ 49530 w 2345078"/>
              <a:gd name="connsiteY2" fmla="*/ 304800 h 4030980"/>
              <a:gd name="connsiteX3" fmla="*/ 354330 w 2345078"/>
              <a:gd name="connsiteY3" fmla="*/ 784860 h 4030980"/>
              <a:gd name="connsiteX4" fmla="*/ 476250 w 2345078"/>
              <a:gd name="connsiteY4" fmla="*/ 937260 h 4030980"/>
              <a:gd name="connsiteX5" fmla="*/ 1085850 w 2345078"/>
              <a:gd name="connsiteY5" fmla="*/ 1188720 h 4030980"/>
              <a:gd name="connsiteX6" fmla="*/ 1497330 w 2345078"/>
              <a:gd name="connsiteY6" fmla="*/ 1623060 h 4030980"/>
              <a:gd name="connsiteX7" fmla="*/ 1695450 w 2345078"/>
              <a:gd name="connsiteY7" fmla="*/ 2240280 h 4030980"/>
              <a:gd name="connsiteX8" fmla="*/ 1710690 w 2345078"/>
              <a:gd name="connsiteY8" fmla="*/ 2247900 h 4030980"/>
              <a:gd name="connsiteX9" fmla="*/ 1733550 w 2345078"/>
              <a:gd name="connsiteY9" fmla="*/ 2255520 h 4030980"/>
              <a:gd name="connsiteX10" fmla="*/ 2256178 w 2345078"/>
              <a:gd name="connsiteY10" fmla="*/ 2403029 h 4030980"/>
              <a:gd name="connsiteX11" fmla="*/ 2266950 w 2345078"/>
              <a:gd name="connsiteY11" fmla="*/ 2567940 h 4030980"/>
              <a:gd name="connsiteX12" fmla="*/ 2289810 w 2345078"/>
              <a:gd name="connsiteY12" fmla="*/ 3276600 h 4030980"/>
              <a:gd name="connsiteX13" fmla="*/ 2289810 w 2345078"/>
              <a:gd name="connsiteY13" fmla="*/ 3291840 h 4030980"/>
              <a:gd name="connsiteX14" fmla="*/ 2259330 w 2345078"/>
              <a:gd name="connsiteY14" fmla="*/ 3345180 h 4030980"/>
              <a:gd name="connsiteX15" fmla="*/ 2266950 w 2345078"/>
              <a:gd name="connsiteY15" fmla="*/ 3360420 h 4030980"/>
              <a:gd name="connsiteX16" fmla="*/ 2289810 w 2345078"/>
              <a:gd name="connsiteY16" fmla="*/ 3817620 h 4030980"/>
              <a:gd name="connsiteX17" fmla="*/ 2282190 w 2345078"/>
              <a:gd name="connsiteY17" fmla="*/ 3832860 h 4030980"/>
              <a:gd name="connsiteX18" fmla="*/ 2274570 w 2345078"/>
              <a:gd name="connsiteY18" fmla="*/ 3840480 h 4030980"/>
              <a:gd name="connsiteX19" fmla="*/ 1200150 w 2345078"/>
              <a:gd name="connsiteY19" fmla="*/ 4030980 h 4030980"/>
              <a:gd name="connsiteX0" fmla="*/ 247650 w 2294890"/>
              <a:gd name="connsiteY0" fmla="*/ 0 h 4030980"/>
              <a:gd name="connsiteX1" fmla="*/ 57150 w 2294890"/>
              <a:gd name="connsiteY1" fmla="*/ 68580 h 4030980"/>
              <a:gd name="connsiteX2" fmla="*/ 49530 w 2294890"/>
              <a:gd name="connsiteY2" fmla="*/ 304800 h 4030980"/>
              <a:gd name="connsiteX3" fmla="*/ 354330 w 2294890"/>
              <a:gd name="connsiteY3" fmla="*/ 784860 h 4030980"/>
              <a:gd name="connsiteX4" fmla="*/ 476250 w 2294890"/>
              <a:gd name="connsiteY4" fmla="*/ 937260 h 4030980"/>
              <a:gd name="connsiteX5" fmla="*/ 1085850 w 2294890"/>
              <a:gd name="connsiteY5" fmla="*/ 1188720 h 4030980"/>
              <a:gd name="connsiteX6" fmla="*/ 1497330 w 2294890"/>
              <a:gd name="connsiteY6" fmla="*/ 1623060 h 4030980"/>
              <a:gd name="connsiteX7" fmla="*/ 1695450 w 2294890"/>
              <a:gd name="connsiteY7" fmla="*/ 2240280 h 4030980"/>
              <a:gd name="connsiteX8" fmla="*/ 1710690 w 2294890"/>
              <a:gd name="connsiteY8" fmla="*/ 2247900 h 4030980"/>
              <a:gd name="connsiteX9" fmla="*/ 1733550 w 2294890"/>
              <a:gd name="connsiteY9" fmla="*/ 2255520 h 4030980"/>
              <a:gd name="connsiteX10" fmla="*/ 2256178 w 2294890"/>
              <a:gd name="connsiteY10" fmla="*/ 2403029 h 4030980"/>
              <a:gd name="connsiteX11" fmla="*/ 2266950 w 2294890"/>
              <a:gd name="connsiteY11" fmla="*/ 2567940 h 4030980"/>
              <a:gd name="connsiteX12" fmla="*/ 2289810 w 2294890"/>
              <a:gd name="connsiteY12" fmla="*/ 3276600 h 4030980"/>
              <a:gd name="connsiteX13" fmla="*/ 2289810 w 2294890"/>
              <a:gd name="connsiteY13" fmla="*/ 3291840 h 4030980"/>
              <a:gd name="connsiteX14" fmla="*/ 2259330 w 2294890"/>
              <a:gd name="connsiteY14" fmla="*/ 3345180 h 4030980"/>
              <a:gd name="connsiteX15" fmla="*/ 2266950 w 2294890"/>
              <a:gd name="connsiteY15" fmla="*/ 3360420 h 4030980"/>
              <a:gd name="connsiteX16" fmla="*/ 2289810 w 2294890"/>
              <a:gd name="connsiteY16" fmla="*/ 3817620 h 4030980"/>
              <a:gd name="connsiteX17" fmla="*/ 2282190 w 2294890"/>
              <a:gd name="connsiteY17" fmla="*/ 3832860 h 4030980"/>
              <a:gd name="connsiteX18" fmla="*/ 2274570 w 2294890"/>
              <a:gd name="connsiteY18" fmla="*/ 3840480 h 4030980"/>
              <a:gd name="connsiteX19" fmla="*/ 1200150 w 2294890"/>
              <a:gd name="connsiteY19" fmla="*/ 4030980 h 4030980"/>
              <a:gd name="connsiteX0" fmla="*/ 226360 w 2271870"/>
              <a:gd name="connsiteY0" fmla="*/ 0 h 4030980"/>
              <a:gd name="connsiteX1" fmla="*/ 35860 w 2271870"/>
              <a:gd name="connsiteY1" fmla="*/ 68580 h 4030980"/>
              <a:gd name="connsiteX2" fmla="*/ 28240 w 2271870"/>
              <a:gd name="connsiteY2" fmla="*/ 304800 h 4030980"/>
              <a:gd name="connsiteX3" fmla="*/ 333040 w 2271870"/>
              <a:gd name="connsiteY3" fmla="*/ 784860 h 4030980"/>
              <a:gd name="connsiteX4" fmla="*/ 454960 w 2271870"/>
              <a:gd name="connsiteY4" fmla="*/ 937260 h 4030980"/>
              <a:gd name="connsiteX5" fmla="*/ 1064560 w 2271870"/>
              <a:gd name="connsiteY5" fmla="*/ 1188720 h 4030980"/>
              <a:gd name="connsiteX6" fmla="*/ 1476040 w 2271870"/>
              <a:gd name="connsiteY6" fmla="*/ 1623060 h 4030980"/>
              <a:gd name="connsiteX7" fmla="*/ 1674160 w 2271870"/>
              <a:gd name="connsiteY7" fmla="*/ 2240280 h 4030980"/>
              <a:gd name="connsiteX8" fmla="*/ 1689400 w 2271870"/>
              <a:gd name="connsiteY8" fmla="*/ 2247900 h 4030980"/>
              <a:gd name="connsiteX9" fmla="*/ 1712260 w 2271870"/>
              <a:gd name="connsiteY9" fmla="*/ 2255520 h 4030980"/>
              <a:gd name="connsiteX10" fmla="*/ 2234888 w 2271870"/>
              <a:gd name="connsiteY10" fmla="*/ 2403029 h 4030980"/>
              <a:gd name="connsiteX11" fmla="*/ 2245660 w 2271870"/>
              <a:gd name="connsiteY11" fmla="*/ 2567940 h 4030980"/>
              <a:gd name="connsiteX12" fmla="*/ 2268520 w 2271870"/>
              <a:gd name="connsiteY12" fmla="*/ 3276600 h 4030980"/>
              <a:gd name="connsiteX13" fmla="*/ 2268520 w 2271870"/>
              <a:gd name="connsiteY13" fmla="*/ 3291840 h 4030980"/>
              <a:gd name="connsiteX14" fmla="*/ 2238040 w 2271870"/>
              <a:gd name="connsiteY14" fmla="*/ 3345180 h 4030980"/>
              <a:gd name="connsiteX15" fmla="*/ 2268520 w 2271870"/>
              <a:gd name="connsiteY15" fmla="*/ 3817620 h 4030980"/>
              <a:gd name="connsiteX16" fmla="*/ 2260900 w 2271870"/>
              <a:gd name="connsiteY16" fmla="*/ 3832860 h 4030980"/>
              <a:gd name="connsiteX17" fmla="*/ 2253280 w 2271870"/>
              <a:gd name="connsiteY17" fmla="*/ 3840480 h 4030980"/>
              <a:gd name="connsiteX18" fmla="*/ 1178860 w 2271870"/>
              <a:gd name="connsiteY18" fmla="*/ 4030980 h 4030980"/>
              <a:gd name="connsiteX0" fmla="*/ 226360 w 2269455"/>
              <a:gd name="connsiteY0" fmla="*/ 0 h 4030980"/>
              <a:gd name="connsiteX1" fmla="*/ 35860 w 2269455"/>
              <a:gd name="connsiteY1" fmla="*/ 68580 h 4030980"/>
              <a:gd name="connsiteX2" fmla="*/ 28240 w 2269455"/>
              <a:gd name="connsiteY2" fmla="*/ 304800 h 4030980"/>
              <a:gd name="connsiteX3" fmla="*/ 333040 w 2269455"/>
              <a:gd name="connsiteY3" fmla="*/ 784860 h 4030980"/>
              <a:gd name="connsiteX4" fmla="*/ 454960 w 2269455"/>
              <a:gd name="connsiteY4" fmla="*/ 937260 h 4030980"/>
              <a:gd name="connsiteX5" fmla="*/ 1064560 w 2269455"/>
              <a:gd name="connsiteY5" fmla="*/ 1188720 h 4030980"/>
              <a:gd name="connsiteX6" fmla="*/ 1476040 w 2269455"/>
              <a:gd name="connsiteY6" fmla="*/ 1623060 h 4030980"/>
              <a:gd name="connsiteX7" fmla="*/ 1674160 w 2269455"/>
              <a:gd name="connsiteY7" fmla="*/ 2240280 h 4030980"/>
              <a:gd name="connsiteX8" fmla="*/ 1689400 w 2269455"/>
              <a:gd name="connsiteY8" fmla="*/ 2247900 h 4030980"/>
              <a:gd name="connsiteX9" fmla="*/ 1712260 w 2269455"/>
              <a:gd name="connsiteY9" fmla="*/ 2255520 h 4030980"/>
              <a:gd name="connsiteX10" fmla="*/ 2234888 w 2269455"/>
              <a:gd name="connsiteY10" fmla="*/ 2403029 h 4030980"/>
              <a:gd name="connsiteX11" fmla="*/ 2245660 w 2269455"/>
              <a:gd name="connsiteY11" fmla="*/ 2567940 h 4030980"/>
              <a:gd name="connsiteX12" fmla="*/ 2268520 w 2269455"/>
              <a:gd name="connsiteY12" fmla="*/ 3276600 h 4030980"/>
              <a:gd name="connsiteX13" fmla="*/ 2238040 w 2269455"/>
              <a:gd name="connsiteY13" fmla="*/ 3345180 h 4030980"/>
              <a:gd name="connsiteX14" fmla="*/ 2268520 w 2269455"/>
              <a:gd name="connsiteY14" fmla="*/ 3817620 h 4030980"/>
              <a:gd name="connsiteX15" fmla="*/ 2260900 w 2269455"/>
              <a:gd name="connsiteY15" fmla="*/ 3832860 h 4030980"/>
              <a:gd name="connsiteX16" fmla="*/ 2253280 w 2269455"/>
              <a:gd name="connsiteY16" fmla="*/ 3840480 h 4030980"/>
              <a:gd name="connsiteX17" fmla="*/ 1178860 w 2269455"/>
              <a:gd name="connsiteY17" fmla="*/ 4030980 h 4030980"/>
              <a:gd name="connsiteX0" fmla="*/ 226360 w 2269007"/>
              <a:gd name="connsiteY0" fmla="*/ 0 h 4030980"/>
              <a:gd name="connsiteX1" fmla="*/ 35860 w 2269007"/>
              <a:gd name="connsiteY1" fmla="*/ 68580 h 4030980"/>
              <a:gd name="connsiteX2" fmla="*/ 28240 w 2269007"/>
              <a:gd name="connsiteY2" fmla="*/ 304800 h 4030980"/>
              <a:gd name="connsiteX3" fmla="*/ 333040 w 2269007"/>
              <a:gd name="connsiteY3" fmla="*/ 784860 h 4030980"/>
              <a:gd name="connsiteX4" fmla="*/ 454960 w 2269007"/>
              <a:gd name="connsiteY4" fmla="*/ 937260 h 4030980"/>
              <a:gd name="connsiteX5" fmla="*/ 1064560 w 2269007"/>
              <a:gd name="connsiteY5" fmla="*/ 1188720 h 4030980"/>
              <a:gd name="connsiteX6" fmla="*/ 1476040 w 2269007"/>
              <a:gd name="connsiteY6" fmla="*/ 1623060 h 4030980"/>
              <a:gd name="connsiteX7" fmla="*/ 1674160 w 2269007"/>
              <a:gd name="connsiteY7" fmla="*/ 2240280 h 4030980"/>
              <a:gd name="connsiteX8" fmla="*/ 1689400 w 2269007"/>
              <a:gd name="connsiteY8" fmla="*/ 2247900 h 4030980"/>
              <a:gd name="connsiteX9" fmla="*/ 1712260 w 2269007"/>
              <a:gd name="connsiteY9" fmla="*/ 2255520 h 4030980"/>
              <a:gd name="connsiteX10" fmla="*/ 2234888 w 2269007"/>
              <a:gd name="connsiteY10" fmla="*/ 2403029 h 4030980"/>
              <a:gd name="connsiteX11" fmla="*/ 2245660 w 2269007"/>
              <a:gd name="connsiteY11" fmla="*/ 2567940 h 4030980"/>
              <a:gd name="connsiteX12" fmla="*/ 2268520 w 2269007"/>
              <a:gd name="connsiteY12" fmla="*/ 3276600 h 4030980"/>
              <a:gd name="connsiteX13" fmla="*/ 2261846 w 2269007"/>
              <a:gd name="connsiteY13" fmla="*/ 3349943 h 4030980"/>
              <a:gd name="connsiteX14" fmla="*/ 2268520 w 2269007"/>
              <a:gd name="connsiteY14" fmla="*/ 3817620 h 4030980"/>
              <a:gd name="connsiteX15" fmla="*/ 2260900 w 2269007"/>
              <a:gd name="connsiteY15" fmla="*/ 3832860 h 4030980"/>
              <a:gd name="connsiteX16" fmla="*/ 2253280 w 2269007"/>
              <a:gd name="connsiteY16" fmla="*/ 3840480 h 4030980"/>
              <a:gd name="connsiteX17" fmla="*/ 1178860 w 2269007"/>
              <a:gd name="connsiteY17" fmla="*/ 4030980 h 403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9007" h="4030980">
                <a:moveTo>
                  <a:pt x="226360" y="0"/>
                </a:moveTo>
                <a:cubicBezTo>
                  <a:pt x="147620" y="8890"/>
                  <a:pt x="68880" y="17780"/>
                  <a:pt x="35860" y="68580"/>
                </a:cubicBezTo>
                <a:cubicBezTo>
                  <a:pt x="2840" y="119380"/>
                  <a:pt x="-21290" y="185420"/>
                  <a:pt x="28240" y="304800"/>
                </a:cubicBezTo>
                <a:cubicBezTo>
                  <a:pt x="77770" y="424180"/>
                  <a:pt x="261920" y="679450"/>
                  <a:pt x="333040" y="784860"/>
                </a:cubicBezTo>
                <a:cubicBezTo>
                  <a:pt x="404160" y="890270"/>
                  <a:pt x="333040" y="869950"/>
                  <a:pt x="454960" y="937260"/>
                </a:cubicBezTo>
                <a:cubicBezTo>
                  <a:pt x="576880" y="1004570"/>
                  <a:pt x="894380" y="1074420"/>
                  <a:pt x="1064560" y="1188720"/>
                </a:cubicBezTo>
                <a:cubicBezTo>
                  <a:pt x="1234740" y="1303020"/>
                  <a:pt x="1374440" y="1447800"/>
                  <a:pt x="1476040" y="1623060"/>
                </a:cubicBezTo>
                <a:cubicBezTo>
                  <a:pt x="1577640" y="1798320"/>
                  <a:pt x="1638600" y="2136140"/>
                  <a:pt x="1674160" y="2240280"/>
                </a:cubicBezTo>
                <a:cubicBezTo>
                  <a:pt x="1709720" y="2344420"/>
                  <a:pt x="1683050" y="2245360"/>
                  <a:pt x="1689400" y="2247900"/>
                </a:cubicBezTo>
                <a:cubicBezTo>
                  <a:pt x="1695750" y="2250440"/>
                  <a:pt x="1712260" y="2255520"/>
                  <a:pt x="1712260" y="2255520"/>
                </a:cubicBezTo>
                <a:lnTo>
                  <a:pt x="2234888" y="2403029"/>
                </a:lnTo>
                <a:cubicBezTo>
                  <a:pt x="2257130" y="2417189"/>
                  <a:pt x="2240055" y="2422345"/>
                  <a:pt x="2245660" y="2567940"/>
                </a:cubicBezTo>
                <a:cubicBezTo>
                  <a:pt x="2251265" y="2713535"/>
                  <a:pt x="2265822" y="3146266"/>
                  <a:pt x="2268520" y="3276600"/>
                </a:cubicBezTo>
                <a:cubicBezTo>
                  <a:pt x="2271218" y="3406934"/>
                  <a:pt x="2261846" y="3259773"/>
                  <a:pt x="2261846" y="3349943"/>
                </a:cubicBezTo>
                <a:cubicBezTo>
                  <a:pt x="2261846" y="3440113"/>
                  <a:pt x="2268678" y="3737134"/>
                  <a:pt x="2268520" y="3817620"/>
                </a:cubicBezTo>
                <a:cubicBezTo>
                  <a:pt x="2268362" y="3898106"/>
                  <a:pt x="2263440" y="3829050"/>
                  <a:pt x="2260900" y="3832860"/>
                </a:cubicBezTo>
                <a:cubicBezTo>
                  <a:pt x="2258360" y="3836670"/>
                  <a:pt x="2253280" y="3840480"/>
                  <a:pt x="2253280" y="3840480"/>
                </a:cubicBezTo>
                <a:lnTo>
                  <a:pt x="1178860" y="40309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8" name="CasellaDiTesto 57"/>
          <p:cNvSpPr txBox="1">
            <a:spLocks noChangeArrowheads="1"/>
          </p:cNvSpPr>
          <p:nvPr/>
        </p:nvSpPr>
        <p:spPr bwMode="auto">
          <a:xfrm rot="4012906">
            <a:off x="6430169" y="2247106"/>
            <a:ext cx="1323975" cy="277813"/>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(0.10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24" name="CasellaDiTesto 23"/>
          <p:cNvSpPr txBox="1">
            <a:spLocks noChangeArrowheads="1"/>
          </p:cNvSpPr>
          <p:nvPr/>
        </p:nvSpPr>
        <p:spPr bwMode="auto">
          <a:xfrm>
            <a:off x="8342194" y="4445000"/>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660 km</a:t>
            </a:r>
          </a:p>
        </p:txBody>
      </p:sp>
      <p:sp>
        <p:nvSpPr>
          <p:cNvPr id="23" name="CasellaDiTesto 22"/>
          <p:cNvSpPr txBox="1">
            <a:spLocks noChangeArrowheads="1"/>
          </p:cNvSpPr>
          <p:nvPr/>
        </p:nvSpPr>
        <p:spPr bwMode="auto">
          <a:xfrm>
            <a:off x="8334256" y="2732088"/>
            <a:ext cx="800219" cy="338554"/>
          </a:xfrm>
          <a:prstGeom prst="rect">
            <a:avLst/>
          </a:prstGeom>
          <a:solidFill>
            <a:schemeClr val="bg1"/>
          </a:solidFill>
          <a:ln w="9525">
            <a:noFill/>
            <a:miter lim="800000"/>
            <a:headEnd/>
            <a:tailEnd/>
          </a:ln>
        </p:spPr>
        <p:txBody>
          <a:bodyPr wrap="none">
            <a:spAutoFit/>
          </a:bodyPr>
          <a:lstStyle/>
          <a:p>
            <a:pPr algn="r"/>
            <a:r>
              <a:rPr lang="en-GB" sz="1600" dirty="0">
                <a:solidFill>
                  <a:schemeClr val="tx1"/>
                </a:solidFill>
                <a:effectLst/>
                <a:latin typeface="Calibri" pitchFamily="34" charset="0"/>
              </a:rPr>
              <a:t>410 km</a:t>
            </a:r>
          </a:p>
        </p:txBody>
      </p:sp>
      <p:sp>
        <p:nvSpPr>
          <p:cNvPr id="70" name="CasellaDiTesto 69"/>
          <p:cNvSpPr txBox="1">
            <a:spLocks noChangeArrowheads="1"/>
          </p:cNvSpPr>
          <p:nvPr/>
        </p:nvSpPr>
        <p:spPr bwMode="auto">
          <a:xfrm>
            <a:off x="8334256" y="3533775"/>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520 km</a:t>
            </a:r>
          </a:p>
        </p:txBody>
      </p:sp>
      <p:sp>
        <p:nvSpPr>
          <p:cNvPr id="112" name="CasellaDiTesto 111"/>
          <p:cNvSpPr txBox="1">
            <a:spLocks noChangeArrowheads="1"/>
          </p:cNvSpPr>
          <p:nvPr/>
        </p:nvSpPr>
        <p:spPr bwMode="auto">
          <a:xfrm>
            <a:off x="7177088" y="4670425"/>
            <a:ext cx="1550987" cy="830263"/>
          </a:xfrm>
          <a:prstGeom prst="rect">
            <a:avLst/>
          </a:prstGeom>
          <a:noFill/>
          <a:ln w="9525">
            <a:noFill/>
            <a:miter lim="800000"/>
            <a:headEnd/>
            <a:tailEnd/>
          </a:ln>
        </p:spPr>
        <p:txBody>
          <a:bodyPr>
            <a:spAutoFit/>
          </a:bodyPr>
          <a:lstStyle/>
          <a:p>
            <a:pPr algn="ctr"/>
            <a:r>
              <a:rPr lang="en-GB" b="1" dirty="0">
                <a:solidFill>
                  <a:srgbClr val="008000"/>
                </a:solidFill>
                <a:effectLst/>
                <a:latin typeface="Calibri" pitchFamily="34" charset="0"/>
              </a:rPr>
              <a:t>Eclogite  solidus</a:t>
            </a:r>
          </a:p>
          <a:p>
            <a:pPr algn="ctr"/>
            <a:r>
              <a:rPr lang="en-GB" sz="1200" b="1" dirty="0">
                <a:solidFill>
                  <a:srgbClr val="008000"/>
                </a:solidFill>
                <a:effectLst/>
                <a:latin typeface="Calibri" pitchFamily="34" charset="0"/>
              </a:rPr>
              <a:t>(0.10 wt.H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
        <p:nvSpPr>
          <p:cNvPr id="113" name="Figura a mano libera 112"/>
          <p:cNvSpPr/>
          <p:nvPr/>
        </p:nvSpPr>
        <p:spPr bwMode="auto">
          <a:xfrm>
            <a:off x="5394325" y="868363"/>
            <a:ext cx="2459038" cy="3848100"/>
          </a:xfrm>
          <a:custGeom>
            <a:avLst/>
            <a:gdLst>
              <a:gd name="connsiteX0" fmla="*/ 0 w 2458720"/>
              <a:gd name="connsiteY0" fmla="*/ 0 h 3848100"/>
              <a:gd name="connsiteX1" fmla="*/ 236220 w 2458720"/>
              <a:gd name="connsiteY1" fmla="*/ 441960 h 3848100"/>
              <a:gd name="connsiteX2" fmla="*/ 548640 w 2458720"/>
              <a:gd name="connsiteY2" fmla="*/ 716280 h 3848100"/>
              <a:gd name="connsiteX3" fmla="*/ 1028700 w 2458720"/>
              <a:gd name="connsiteY3" fmla="*/ 922020 h 3848100"/>
              <a:gd name="connsiteX4" fmla="*/ 1417320 w 2458720"/>
              <a:gd name="connsiteY4" fmla="*/ 1196340 h 3848100"/>
              <a:gd name="connsiteX5" fmla="*/ 1706880 w 2458720"/>
              <a:gd name="connsiteY5" fmla="*/ 1691640 h 3848100"/>
              <a:gd name="connsiteX6" fmla="*/ 1828800 w 2458720"/>
              <a:gd name="connsiteY6" fmla="*/ 2042160 h 3848100"/>
              <a:gd name="connsiteX7" fmla="*/ 1828800 w 2458720"/>
              <a:gd name="connsiteY7" fmla="*/ 2049780 h 3848100"/>
              <a:gd name="connsiteX8" fmla="*/ 1866900 w 2458720"/>
              <a:gd name="connsiteY8" fmla="*/ 2065020 h 3848100"/>
              <a:gd name="connsiteX9" fmla="*/ 2369820 w 2458720"/>
              <a:gd name="connsiteY9" fmla="*/ 2217420 h 3848100"/>
              <a:gd name="connsiteX10" fmla="*/ 2400300 w 2458720"/>
              <a:gd name="connsiteY10" fmla="*/ 2232660 h 3848100"/>
              <a:gd name="connsiteX11" fmla="*/ 2400300 w 2458720"/>
              <a:gd name="connsiteY11" fmla="*/ 2423160 h 3848100"/>
              <a:gd name="connsiteX12" fmla="*/ 2430780 w 2458720"/>
              <a:gd name="connsiteY12" fmla="*/ 3573780 h 3848100"/>
              <a:gd name="connsiteX13" fmla="*/ 2430780 w 2458720"/>
              <a:gd name="connsiteY13" fmla="*/ 3596640 h 3848100"/>
              <a:gd name="connsiteX14" fmla="*/ 2369820 w 2458720"/>
              <a:gd name="connsiteY14" fmla="*/ 3619500 h 3848100"/>
              <a:gd name="connsiteX15" fmla="*/ 853440 w 2458720"/>
              <a:gd name="connsiteY15" fmla="*/ 3848100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8720" h="3848100">
                <a:moveTo>
                  <a:pt x="0" y="0"/>
                </a:moveTo>
                <a:cubicBezTo>
                  <a:pt x="72390" y="161290"/>
                  <a:pt x="144780" y="322580"/>
                  <a:pt x="236220" y="441960"/>
                </a:cubicBezTo>
                <a:cubicBezTo>
                  <a:pt x="327660" y="561340"/>
                  <a:pt x="416560" y="636270"/>
                  <a:pt x="548640" y="716280"/>
                </a:cubicBezTo>
                <a:cubicBezTo>
                  <a:pt x="680720" y="796290"/>
                  <a:pt x="883920" y="842010"/>
                  <a:pt x="1028700" y="922020"/>
                </a:cubicBezTo>
                <a:cubicBezTo>
                  <a:pt x="1173480" y="1002030"/>
                  <a:pt x="1304290" y="1068070"/>
                  <a:pt x="1417320" y="1196340"/>
                </a:cubicBezTo>
                <a:cubicBezTo>
                  <a:pt x="1530350" y="1324610"/>
                  <a:pt x="1638300" y="1550670"/>
                  <a:pt x="1706880" y="1691640"/>
                </a:cubicBezTo>
                <a:cubicBezTo>
                  <a:pt x="1775460" y="1832610"/>
                  <a:pt x="1808480" y="1982470"/>
                  <a:pt x="1828800" y="2042160"/>
                </a:cubicBezTo>
                <a:cubicBezTo>
                  <a:pt x="1849120" y="2101850"/>
                  <a:pt x="1822450" y="2045970"/>
                  <a:pt x="1828800" y="2049780"/>
                </a:cubicBezTo>
                <a:cubicBezTo>
                  <a:pt x="1835150" y="2053590"/>
                  <a:pt x="1866900" y="2065020"/>
                  <a:pt x="1866900" y="2065020"/>
                </a:cubicBezTo>
                <a:lnTo>
                  <a:pt x="2369820" y="2217420"/>
                </a:lnTo>
                <a:cubicBezTo>
                  <a:pt x="2458720" y="2245360"/>
                  <a:pt x="2395220" y="2198370"/>
                  <a:pt x="2400300" y="2232660"/>
                </a:cubicBezTo>
                <a:cubicBezTo>
                  <a:pt x="2405380" y="2266950"/>
                  <a:pt x="2395220" y="2199640"/>
                  <a:pt x="2400300" y="2423160"/>
                </a:cubicBezTo>
                <a:cubicBezTo>
                  <a:pt x="2405380" y="2646680"/>
                  <a:pt x="2425700" y="3378200"/>
                  <a:pt x="2430780" y="3573780"/>
                </a:cubicBezTo>
                <a:cubicBezTo>
                  <a:pt x="2435860" y="3769360"/>
                  <a:pt x="2440940" y="3589020"/>
                  <a:pt x="2430780" y="3596640"/>
                </a:cubicBezTo>
                <a:cubicBezTo>
                  <a:pt x="2420620" y="3604260"/>
                  <a:pt x="2369820" y="3619500"/>
                  <a:pt x="2369820" y="3619500"/>
                </a:cubicBezTo>
                <a:lnTo>
                  <a:pt x="853440" y="3848100"/>
                </a:lnTo>
              </a:path>
            </a:pathLst>
          </a:custGeom>
          <a:noFill/>
          <a:ln w="28575" cap="flat" cmpd="sng" algn="ctr">
            <a:solidFill>
              <a:srgbClr val="0080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114" name="Figura a mano libera 113"/>
          <p:cNvSpPr/>
          <p:nvPr/>
        </p:nvSpPr>
        <p:spPr bwMode="auto">
          <a:xfrm>
            <a:off x="5913438" y="960438"/>
            <a:ext cx="2697162" cy="3611562"/>
          </a:xfrm>
          <a:custGeom>
            <a:avLst/>
            <a:gdLst>
              <a:gd name="connsiteX0" fmla="*/ 0 w 2697480"/>
              <a:gd name="connsiteY0" fmla="*/ 0 h 3611880"/>
              <a:gd name="connsiteX1" fmla="*/ 548640 w 2697480"/>
              <a:gd name="connsiteY1" fmla="*/ 320040 h 3611880"/>
              <a:gd name="connsiteX2" fmla="*/ 1424940 w 2697480"/>
              <a:gd name="connsiteY2" fmla="*/ 1112520 h 3611880"/>
              <a:gd name="connsiteX3" fmla="*/ 2057400 w 2697480"/>
              <a:gd name="connsiteY3" fmla="*/ 1920240 h 3611880"/>
              <a:gd name="connsiteX4" fmla="*/ 2362200 w 2697480"/>
              <a:gd name="connsiteY4" fmla="*/ 2529840 h 3611880"/>
              <a:gd name="connsiteX5" fmla="*/ 2491740 w 2697480"/>
              <a:gd name="connsiteY5" fmla="*/ 3230880 h 3611880"/>
              <a:gd name="connsiteX6" fmla="*/ 2491740 w 2697480"/>
              <a:gd name="connsiteY6" fmla="*/ 3238500 h 3611880"/>
              <a:gd name="connsiteX7" fmla="*/ 2506980 w 2697480"/>
              <a:gd name="connsiteY7" fmla="*/ 3276600 h 3611880"/>
              <a:gd name="connsiteX8" fmla="*/ 2697480 w 2697480"/>
              <a:gd name="connsiteY8" fmla="*/ 3611880 h 36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480" h="3611880">
                <a:moveTo>
                  <a:pt x="0" y="0"/>
                </a:moveTo>
                <a:cubicBezTo>
                  <a:pt x="155575" y="67310"/>
                  <a:pt x="311150" y="134620"/>
                  <a:pt x="548640" y="320040"/>
                </a:cubicBezTo>
                <a:cubicBezTo>
                  <a:pt x="786130" y="505460"/>
                  <a:pt x="1173480" y="845820"/>
                  <a:pt x="1424940" y="1112520"/>
                </a:cubicBezTo>
                <a:cubicBezTo>
                  <a:pt x="1676400" y="1379220"/>
                  <a:pt x="1901190" y="1684020"/>
                  <a:pt x="2057400" y="1920240"/>
                </a:cubicBezTo>
                <a:cubicBezTo>
                  <a:pt x="2213610" y="2156460"/>
                  <a:pt x="2289810" y="2311400"/>
                  <a:pt x="2362200" y="2529840"/>
                </a:cubicBezTo>
                <a:cubicBezTo>
                  <a:pt x="2434590" y="2748280"/>
                  <a:pt x="2470150" y="3112770"/>
                  <a:pt x="2491740" y="3230880"/>
                </a:cubicBezTo>
                <a:cubicBezTo>
                  <a:pt x="2513330" y="3348990"/>
                  <a:pt x="2489200" y="3230880"/>
                  <a:pt x="2491740" y="3238500"/>
                </a:cubicBezTo>
                <a:cubicBezTo>
                  <a:pt x="2494280" y="3246120"/>
                  <a:pt x="2472690" y="3214370"/>
                  <a:pt x="2506980" y="3276600"/>
                </a:cubicBezTo>
                <a:cubicBezTo>
                  <a:pt x="2541270" y="3338830"/>
                  <a:pt x="2619375" y="3475355"/>
                  <a:pt x="2697480" y="3611880"/>
                </a:cubicBezTo>
              </a:path>
            </a:pathLst>
          </a:custGeom>
          <a:noFill/>
          <a:ln w="28575"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15" name="CasellaDiTesto 114"/>
          <p:cNvSpPr txBox="1">
            <a:spLocks noChangeArrowheads="1"/>
          </p:cNvSpPr>
          <p:nvPr/>
        </p:nvSpPr>
        <p:spPr bwMode="auto">
          <a:xfrm>
            <a:off x="7196140" y="1091408"/>
            <a:ext cx="1606550" cy="830262"/>
          </a:xfrm>
          <a:prstGeom prst="rect">
            <a:avLst/>
          </a:prstGeom>
          <a:noFill/>
          <a:ln w="9525">
            <a:noFill/>
            <a:miter lim="800000"/>
            <a:headEnd/>
            <a:tailEnd/>
          </a:ln>
        </p:spPr>
        <p:txBody>
          <a:bodyPr>
            <a:spAutoFit/>
          </a:bodyPr>
          <a:lstStyle/>
          <a:p>
            <a:pPr algn="ctr"/>
            <a:r>
              <a:rPr lang="en-GB" b="1" dirty="0">
                <a:solidFill>
                  <a:srgbClr val="008000"/>
                </a:solidFill>
                <a:effectLst/>
                <a:latin typeface="Calibri" pitchFamily="34" charset="0"/>
              </a:rPr>
              <a:t>Eclogite  Dry solidus</a:t>
            </a:r>
          </a:p>
          <a:p>
            <a:pPr algn="ctr"/>
            <a:r>
              <a:rPr lang="en-GB" sz="1200" b="1" dirty="0">
                <a:solidFill>
                  <a:srgbClr val="008000"/>
                </a:solidFill>
                <a:effectLst/>
                <a:latin typeface="Calibri" pitchFamily="34" charset="0"/>
              </a:rPr>
              <a:t>(0.00 wt.H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1000"/>
                                        <p:tgtEl>
                                          <p:spTgt spid="36"/>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1000"/>
                                        <p:tgtEl>
                                          <p:spTgt spid="37"/>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left)">
                                      <p:cBhvr>
                                        <p:cTn id="48" dur="500"/>
                                        <p:tgtEl>
                                          <p:spTgt spid="69"/>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1000"/>
                                        <p:tgtEl>
                                          <p:spTgt spid="38"/>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down)">
                                      <p:cBhvr>
                                        <p:cTn id="66" dur="2000"/>
                                        <p:tgtEl>
                                          <p:spTgt spid="45"/>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wipe(left)">
                                      <p:cBhvr>
                                        <p:cTn id="75" dur="1000"/>
                                        <p:tgtEl>
                                          <p:spTgt spid="61"/>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fade">
                                      <p:cBhvr>
                                        <p:cTn id="79" dur="500"/>
                                        <p:tgtEl>
                                          <p:spTgt spid="6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wipe(left)">
                                      <p:cBhvr>
                                        <p:cTn id="84" dur="1000"/>
                                        <p:tgtEl>
                                          <p:spTgt spid="62"/>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childTnLst>
                          </p:cTn>
                        </p:par>
                        <p:par>
                          <p:cTn id="89" fill="hold">
                            <p:stCondLst>
                              <p:cond delay="1500"/>
                            </p:stCondLst>
                            <p:childTnLst>
                              <p:par>
                                <p:cTn id="90" presetID="22" presetClass="entr" presetSubtype="1" fill="hold" grpId="0" nodeType="after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wipe(up)">
                                      <p:cBhvr>
                                        <p:cTn id="92" dur="500"/>
                                        <p:tgtEl>
                                          <p:spTgt spid="65"/>
                                        </p:tgtEl>
                                      </p:cBhvr>
                                    </p:animEffec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500"/>
                                        <p:tgtEl>
                                          <p:spTgt spid="66"/>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wipe(up)">
                                      <p:cBhvr>
                                        <p:cTn id="101" dur="1000"/>
                                        <p:tgtEl>
                                          <p:spTgt spid="47"/>
                                        </p:tgtEl>
                                      </p:cBhvr>
                                    </p:animEffect>
                                  </p:childTnLst>
                                </p:cTn>
                              </p:par>
                            </p:childTnLst>
                          </p:cTn>
                        </p:par>
                        <p:par>
                          <p:cTn id="102" fill="hold">
                            <p:stCondLst>
                              <p:cond delay="1000"/>
                            </p:stCondLst>
                            <p:childTnLst>
                              <p:par>
                                <p:cTn id="103" presetID="10" presetClass="entr" presetSubtype="0" fill="hold" grpId="0" nodeType="after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fade">
                                      <p:cBhvr>
                                        <p:cTn id="105" dur="500"/>
                                        <p:tgtEl>
                                          <p:spTgt spid="48"/>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wipe(up)">
                                      <p:cBhvr>
                                        <p:cTn id="110" dur="2000"/>
                                        <p:tgtEl>
                                          <p:spTgt spid="50"/>
                                        </p:tgtEl>
                                      </p:cBhvr>
                                    </p:animEffect>
                                  </p:childTnLst>
                                </p:cTn>
                              </p:par>
                            </p:childTnLst>
                          </p:cTn>
                        </p:par>
                        <p:par>
                          <p:cTn id="111" fill="hold">
                            <p:stCondLst>
                              <p:cond delay="2000"/>
                            </p:stCondLst>
                            <p:childTnLst>
                              <p:par>
                                <p:cTn id="112" presetID="10" presetClass="entr" presetSubtype="0" fill="hold" grpId="0" nodeType="after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fade">
                                      <p:cBhvr>
                                        <p:cTn id="114" dur="500"/>
                                        <p:tgtEl>
                                          <p:spTgt spid="56"/>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wipe(up)">
                                      <p:cBhvr>
                                        <p:cTn id="119" dur="2000"/>
                                        <p:tgtEl>
                                          <p:spTgt spid="51"/>
                                        </p:tgtEl>
                                      </p:cBhvr>
                                    </p:animEffect>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57"/>
                                        </p:tgtEl>
                                        <p:attrNameLst>
                                          <p:attrName>style.visibility</p:attrName>
                                        </p:attrNameLst>
                                      </p:cBhvr>
                                      <p:to>
                                        <p:strVal val="visible"/>
                                      </p:to>
                                    </p:set>
                                    <p:animEffect transition="in" filter="fade">
                                      <p:cBhvr>
                                        <p:cTn id="123" dur="500"/>
                                        <p:tgtEl>
                                          <p:spTgt spid="57"/>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52"/>
                                        </p:tgtEl>
                                        <p:attrNameLst>
                                          <p:attrName>style.visibility</p:attrName>
                                        </p:attrNameLst>
                                      </p:cBhvr>
                                      <p:to>
                                        <p:strVal val="visible"/>
                                      </p:to>
                                    </p:set>
                                    <p:animEffect transition="in" filter="wipe(up)">
                                      <p:cBhvr>
                                        <p:cTn id="128" dur="2000"/>
                                        <p:tgtEl>
                                          <p:spTgt spid="52"/>
                                        </p:tgtEl>
                                      </p:cBhvr>
                                    </p:animEffect>
                                  </p:childTnLst>
                                </p:cTn>
                              </p:par>
                            </p:childTnLst>
                          </p:cTn>
                        </p:par>
                        <p:par>
                          <p:cTn id="129" fill="hold">
                            <p:stCondLst>
                              <p:cond delay="2000"/>
                            </p:stCondLst>
                            <p:childTnLst>
                              <p:par>
                                <p:cTn id="130" presetID="10" presetClass="entr" presetSubtype="0" fill="hold" grpId="0" nodeType="after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fade">
                                      <p:cBhvr>
                                        <p:cTn id="132" dur="500"/>
                                        <p:tgtEl>
                                          <p:spTgt spid="58"/>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wipe(up)">
                                      <p:cBhvr>
                                        <p:cTn id="137" dur="2000"/>
                                        <p:tgtEl>
                                          <p:spTgt spid="53"/>
                                        </p:tgtEl>
                                      </p:cBhvr>
                                    </p:animEffect>
                                  </p:childTnLst>
                                </p:cTn>
                              </p:par>
                            </p:childTnLst>
                          </p:cTn>
                        </p:par>
                        <p:par>
                          <p:cTn id="138" fill="hold">
                            <p:stCondLst>
                              <p:cond delay="2000"/>
                            </p:stCondLst>
                            <p:childTnLst>
                              <p:par>
                                <p:cTn id="139" presetID="10" presetClass="entr" presetSubtype="0" fill="hold" grpId="0" nodeType="afterEffect">
                                  <p:stCondLst>
                                    <p:cond delay="0"/>
                                  </p:stCondLst>
                                  <p:childTnLst>
                                    <p:set>
                                      <p:cBhvr>
                                        <p:cTn id="140" dur="1" fill="hold">
                                          <p:stCondLst>
                                            <p:cond delay="0"/>
                                          </p:stCondLst>
                                        </p:cTn>
                                        <p:tgtEl>
                                          <p:spTgt spid="59"/>
                                        </p:tgtEl>
                                        <p:attrNameLst>
                                          <p:attrName>style.visibility</p:attrName>
                                        </p:attrNameLst>
                                      </p:cBhvr>
                                      <p:to>
                                        <p:strVal val="visible"/>
                                      </p:to>
                                    </p:set>
                                    <p:animEffect transition="in" filter="fade">
                                      <p:cBhvr>
                                        <p:cTn id="141" dur="500"/>
                                        <p:tgtEl>
                                          <p:spTgt spid="59"/>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grpId="0" nodeType="clickEffect">
                                  <p:stCondLst>
                                    <p:cond delay="0"/>
                                  </p:stCondLst>
                                  <p:childTnLst>
                                    <p:set>
                                      <p:cBhvr>
                                        <p:cTn id="145" dur="1" fill="hold">
                                          <p:stCondLst>
                                            <p:cond delay="0"/>
                                          </p:stCondLst>
                                        </p:cTn>
                                        <p:tgtEl>
                                          <p:spTgt spid="55"/>
                                        </p:tgtEl>
                                        <p:attrNameLst>
                                          <p:attrName>style.visibility</p:attrName>
                                        </p:attrNameLst>
                                      </p:cBhvr>
                                      <p:to>
                                        <p:strVal val="visible"/>
                                      </p:to>
                                    </p:set>
                                    <p:animEffect transition="in" filter="wipe(up)">
                                      <p:cBhvr>
                                        <p:cTn id="146" dur="2000"/>
                                        <p:tgtEl>
                                          <p:spTgt spid="55"/>
                                        </p:tgtEl>
                                      </p:cBhvr>
                                    </p:animEffect>
                                  </p:childTnLst>
                                </p:cTn>
                              </p:par>
                            </p:childTnLst>
                          </p:cTn>
                        </p:par>
                        <p:par>
                          <p:cTn id="147" fill="hold">
                            <p:stCondLst>
                              <p:cond delay="2000"/>
                            </p:stCondLst>
                            <p:childTnLst>
                              <p:par>
                                <p:cTn id="148" presetID="10" presetClass="entr" presetSubtype="0" fill="hold" grpId="0" nodeType="afterEffect">
                                  <p:stCondLst>
                                    <p:cond delay="0"/>
                                  </p:stCondLst>
                                  <p:childTnLst>
                                    <p:set>
                                      <p:cBhvr>
                                        <p:cTn id="149" dur="1" fill="hold">
                                          <p:stCondLst>
                                            <p:cond delay="0"/>
                                          </p:stCondLst>
                                        </p:cTn>
                                        <p:tgtEl>
                                          <p:spTgt spid="60"/>
                                        </p:tgtEl>
                                        <p:attrNameLst>
                                          <p:attrName>style.visibility</p:attrName>
                                        </p:attrNameLst>
                                      </p:cBhvr>
                                      <p:to>
                                        <p:strVal val="visible"/>
                                      </p:to>
                                    </p:set>
                                    <p:animEffect transition="in" filter="fade">
                                      <p:cBhvr>
                                        <p:cTn id="150" dur="500"/>
                                        <p:tgtEl>
                                          <p:spTgt spid="60"/>
                                        </p:tgtEl>
                                      </p:cBhvr>
                                    </p:animEffect>
                                  </p:childTnLst>
                                </p:cTn>
                              </p:par>
                            </p:childTnLst>
                          </p:cTn>
                        </p:par>
                        <p:par>
                          <p:cTn id="151" fill="hold">
                            <p:stCondLst>
                              <p:cond delay="3000"/>
                            </p:stCondLst>
                            <p:childTnLst>
                              <p:par>
                                <p:cTn id="152" presetID="10" presetClass="entr" presetSubtype="0" fill="hold" grpId="0" nodeType="afterEffect">
                                  <p:stCondLst>
                                    <p:cond delay="0"/>
                                  </p:stCondLst>
                                  <p:childTnLst>
                                    <p:set>
                                      <p:cBhvr>
                                        <p:cTn id="153" dur="1" fill="hold">
                                          <p:stCondLst>
                                            <p:cond delay="0"/>
                                          </p:stCondLst>
                                        </p:cTn>
                                        <p:tgtEl>
                                          <p:spTgt spid="151"/>
                                        </p:tgtEl>
                                        <p:attrNameLst>
                                          <p:attrName>style.visibility</p:attrName>
                                        </p:attrNameLst>
                                      </p:cBhvr>
                                      <p:to>
                                        <p:strVal val="visible"/>
                                      </p:to>
                                    </p:set>
                                    <p:animEffect transition="in" filter="fade">
                                      <p:cBhvr>
                                        <p:cTn id="154" dur="500"/>
                                        <p:tgtEl>
                                          <p:spTgt spid="151"/>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1" fill="hold" grpId="0" nodeType="clickEffect">
                                  <p:stCondLst>
                                    <p:cond delay="0"/>
                                  </p:stCondLst>
                                  <p:childTnLst>
                                    <p:set>
                                      <p:cBhvr>
                                        <p:cTn id="158" dur="1" fill="hold">
                                          <p:stCondLst>
                                            <p:cond delay="0"/>
                                          </p:stCondLst>
                                        </p:cTn>
                                        <p:tgtEl>
                                          <p:spTgt spid="114"/>
                                        </p:tgtEl>
                                        <p:attrNameLst>
                                          <p:attrName>style.visibility</p:attrName>
                                        </p:attrNameLst>
                                      </p:cBhvr>
                                      <p:to>
                                        <p:strVal val="visible"/>
                                      </p:to>
                                    </p:set>
                                    <p:animEffect transition="in" filter="wipe(up)">
                                      <p:cBhvr>
                                        <p:cTn id="159" dur="1000"/>
                                        <p:tgtEl>
                                          <p:spTgt spid="114"/>
                                        </p:tgtEl>
                                      </p:cBhvr>
                                    </p:animEffect>
                                  </p:childTnLst>
                                </p:cTn>
                              </p:par>
                            </p:childTnLst>
                          </p:cTn>
                        </p:par>
                        <p:par>
                          <p:cTn id="160" fill="hold">
                            <p:stCondLst>
                              <p:cond delay="1000"/>
                            </p:stCondLst>
                            <p:childTnLst>
                              <p:par>
                                <p:cTn id="161" presetID="10" presetClass="entr" presetSubtype="0" fill="hold" grpId="0" nodeType="afterEffect">
                                  <p:stCondLst>
                                    <p:cond delay="0"/>
                                  </p:stCondLst>
                                  <p:childTnLst>
                                    <p:set>
                                      <p:cBhvr>
                                        <p:cTn id="162" dur="1" fill="hold">
                                          <p:stCondLst>
                                            <p:cond delay="0"/>
                                          </p:stCondLst>
                                        </p:cTn>
                                        <p:tgtEl>
                                          <p:spTgt spid="115"/>
                                        </p:tgtEl>
                                        <p:attrNameLst>
                                          <p:attrName>style.visibility</p:attrName>
                                        </p:attrNameLst>
                                      </p:cBhvr>
                                      <p:to>
                                        <p:strVal val="visible"/>
                                      </p:to>
                                    </p:set>
                                    <p:animEffect transition="in" filter="fade">
                                      <p:cBhvr>
                                        <p:cTn id="163" dur="500"/>
                                        <p:tgtEl>
                                          <p:spTgt spid="115"/>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1" fill="hold" grpId="0" nodeType="clickEffect">
                                  <p:stCondLst>
                                    <p:cond delay="0"/>
                                  </p:stCondLst>
                                  <p:childTnLst>
                                    <p:set>
                                      <p:cBhvr>
                                        <p:cTn id="167" dur="1" fill="hold">
                                          <p:stCondLst>
                                            <p:cond delay="0"/>
                                          </p:stCondLst>
                                        </p:cTn>
                                        <p:tgtEl>
                                          <p:spTgt spid="113"/>
                                        </p:tgtEl>
                                        <p:attrNameLst>
                                          <p:attrName>style.visibility</p:attrName>
                                        </p:attrNameLst>
                                      </p:cBhvr>
                                      <p:to>
                                        <p:strVal val="visible"/>
                                      </p:to>
                                    </p:set>
                                    <p:animEffect transition="in" filter="wipe(up)">
                                      <p:cBhvr>
                                        <p:cTn id="168" dur="1000"/>
                                        <p:tgtEl>
                                          <p:spTgt spid="113"/>
                                        </p:tgtEl>
                                      </p:cBhvr>
                                    </p:animEffect>
                                  </p:childTnLst>
                                </p:cTn>
                              </p:par>
                            </p:childTnLst>
                          </p:cTn>
                        </p:par>
                        <p:par>
                          <p:cTn id="169" fill="hold">
                            <p:stCondLst>
                              <p:cond delay="1500"/>
                            </p:stCondLst>
                            <p:childTnLst>
                              <p:par>
                                <p:cTn id="170" presetID="10" presetClass="entr" presetSubtype="0" fill="hold" grpId="0" nodeType="afterEffect">
                                  <p:stCondLst>
                                    <p:cond delay="0"/>
                                  </p:stCondLst>
                                  <p:childTnLst>
                                    <p:set>
                                      <p:cBhvr>
                                        <p:cTn id="171" dur="1" fill="hold">
                                          <p:stCondLst>
                                            <p:cond delay="0"/>
                                          </p:stCondLst>
                                        </p:cTn>
                                        <p:tgtEl>
                                          <p:spTgt spid="112"/>
                                        </p:tgtEl>
                                        <p:attrNameLst>
                                          <p:attrName>style.visibility</p:attrName>
                                        </p:attrNameLst>
                                      </p:cBhvr>
                                      <p:to>
                                        <p:strVal val="visible"/>
                                      </p:to>
                                    </p:set>
                                    <p:animEffect transition="in" filter="fade">
                                      <p:cBhvr>
                                        <p:cTn id="172" dur="500"/>
                                        <p:tgtEl>
                                          <p:spTgt spid="112"/>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2" fill="hold" grpId="0" nodeType="clickEffect">
                                  <p:stCondLst>
                                    <p:cond delay="0"/>
                                  </p:stCondLst>
                                  <p:childTnLst>
                                    <p:set>
                                      <p:cBhvr>
                                        <p:cTn id="176" dur="1" fill="hold">
                                          <p:stCondLst>
                                            <p:cond delay="0"/>
                                          </p:stCondLst>
                                        </p:cTn>
                                        <p:tgtEl>
                                          <p:spTgt spid="67"/>
                                        </p:tgtEl>
                                        <p:attrNameLst>
                                          <p:attrName>style.visibility</p:attrName>
                                        </p:attrNameLst>
                                      </p:cBhvr>
                                      <p:to>
                                        <p:strVal val="visible"/>
                                      </p:to>
                                    </p:set>
                                    <p:animEffect transition="in" filter="wipe(right)">
                                      <p:cBhvr>
                                        <p:cTn id="177" dur="500"/>
                                        <p:tgtEl>
                                          <p:spTgt spid="67"/>
                                        </p:tgtEl>
                                      </p:cBhvr>
                                    </p:animEffect>
                                  </p:childTnLst>
                                </p:cTn>
                              </p:par>
                            </p:childTnLst>
                          </p:cTn>
                        </p:par>
                        <p:par>
                          <p:cTn id="178" fill="hold">
                            <p:stCondLst>
                              <p:cond delay="500"/>
                            </p:stCondLst>
                            <p:childTnLst>
                              <p:par>
                                <p:cTn id="179" presetID="10" presetClass="entr" presetSubtype="0" fill="hold" grpId="0" nodeType="afterEffect">
                                  <p:stCondLst>
                                    <p:cond delay="0"/>
                                  </p:stCondLst>
                                  <p:childTnLst>
                                    <p:set>
                                      <p:cBhvr>
                                        <p:cTn id="180" dur="1" fill="hold">
                                          <p:stCondLst>
                                            <p:cond delay="0"/>
                                          </p:stCondLst>
                                        </p:cTn>
                                        <p:tgtEl>
                                          <p:spTgt spid="68"/>
                                        </p:tgtEl>
                                        <p:attrNameLst>
                                          <p:attrName>style.visibility</p:attrName>
                                        </p:attrNameLst>
                                      </p:cBhvr>
                                      <p:to>
                                        <p:strVal val="visible"/>
                                      </p:to>
                                    </p:set>
                                    <p:animEffect transition="in" filter="fade">
                                      <p:cBhvr>
                                        <p:cTn id="18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6" grpId="0" animBg="1"/>
      <p:bldP spid="37" grpId="0" animBg="1"/>
      <p:bldP spid="38" grpId="0" animBg="1"/>
      <p:bldP spid="39" grpId="0"/>
      <p:bldP spid="41" grpId="0"/>
      <p:bldP spid="45" grpId="0" animBg="1"/>
      <p:bldP spid="46" grpId="0"/>
      <p:bldP spid="61" grpId="0" animBg="1"/>
      <p:bldP spid="62" grpId="0" animBg="1"/>
      <p:bldP spid="63" grpId="0"/>
      <p:bldP spid="64" grpId="0"/>
      <p:bldP spid="65" grpId="0" animBg="1"/>
      <p:bldP spid="66" grpId="0"/>
      <p:bldP spid="68" grpId="0"/>
      <p:bldP spid="50" grpId="0" animBg="1"/>
      <p:bldP spid="51" grpId="0" animBg="1"/>
      <p:bldP spid="53" grpId="0" animBg="1"/>
      <p:bldP spid="55" grpId="0" animBg="1"/>
      <p:bldP spid="59" grpId="0"/>
      <p:bldP spid="60" grpId="0"/>
      <p:bldP spid="40" grpId="0"/>
      <p:bldP spid="151" grpId="0"/>
      <p:bldP spid="152" grpId="0"/>
      <p:bldP spid="47" grpId="0" animBg="1"/>
      <p:bldP spid="48" grpId="0"/>
      <p:bldP spid="56" grpId="0"/>
      <p:bldP spid="57" grpId="0"/>
      <p:bldP spid="52" grpId="0" animBg="1"/>
      <p:bldP spid="58" grpId="0"/>
      <p:bldP spid="24" grpId="0" animBg="1"/>
      <p:bldP spid="23" grpId="0" animBg="1"/>
      <p:bldP spid="70" grpId="0" animBg="1"/>
      <p:bldP spid="112" grpId="0"/>
      <p:bldP spid="113" grpId="0" animBg="1"/>
      <p:bldP spid="114" grpId="0" animBg="1"/>
      <p:bldP spid="115" grpId="0"/>
    </p:bld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0354" name="Gruppo 149"/>
          <p:cNvGrpSpPr>
            <a:grpSpLocks/>
          </p:cNvGrpSpPr>
          <p:nvPr/>
        </p:nvGrpSpPr>
        <p:grpSpPr bwMode="auto">
          <a:xfrm>
            <a:off x="0" y="-11113"/>
            <a:ext cx="9144000" cy="6869113"/>
            <a:chOff x="0" y="-11575"/>
            <a:chExt cx="9144000" cy="6869575"/>
          </a:xfrm>
        </p:grpSpPr>
        <p:grpSp>
          <p:nvGrpSpPr>
            <p:cNvPr id="100405" name="Gruppo 113"/>
            <p:cNvGrpSpPr>
              <a:grpSpLocks/>
            </p:cNvGrpSpPr>
            <p:nvPr/>
          </p:nvGrpSpPr>
          <p:grpSpPr bwMode="auto">
            <a:xfrm>
              <a:off x="0" y="-11575"/>
              <a:ext cx="9144000" cy="6869575"/>
              <a:chOff x="0" y="-11575"/>
              <a:chExt cx="9144000" cy="6869575"/>
            </a:xfrm>
          </p:grpSpPr>
          <p:grpSp>
            <p:nvGrpSpPr>
              <p:cNvPr id="100441" name="Gruppo 41"/>
              <p:cNvGrpSpPr>
                <a:grpSpLocks/>
              </p:cNvGrpSpPr>
              <p:nvPr/>
            </p:nvGrpSpPr>
            <p:grpSpPr bwMode="auto">
              <a:xfrm>
                <a:off x="0" y="-11575"/>
                <a:ext cx="9144000" cy="6869575"/>
                <a:chOff x="0" y="-11575"/>
                <a:chExt cx="9144000" cy="6869575"/>
              </a:xfrm>
            </p:grpSpPr>
            <p:sp>
              <p:nvSpPr>
                <p:cNvPr id="17" name="Rettangolo 16"/>
                <p:cNvSpPr/>
                <p:nvPr/>
              </p:nvSpPr>
              <p:spPr bwMode="auto">
                <a:xfrm>
                  <a:off x="0" y="-461"/>
                  <a:ext cx="9144000" cy="685846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59" name="CasellaDiTesto 8"/>
                <p:cNvSpPr txBox="1">
                  <a:spLocks noChangeArrowheads="1"/>
                </p:cNvSpPr>
                <p:nvPr/>
              </p:nvSpPr>
              <p:spPr bwMode="auto">
                <a:xfrm>
                  <a:off x="4085857"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600</a:t>
                  </a:r>
                </a:p>
              </p:txBody>
            </p:sp>
            <p:sp>
              <p:nvSpPr>
                <p:cNvPr id="100460" name="CasellaDiTesto 9"/>
                <p:cNvSpPr txBox="1">
                  <a:spLocks noChangeArrowheads="1"/>
                </p:cNvSpPr>
                <p:nvPr/>
              </p:nvSpPr>
              <p:spPr bwMode="auto">
                <a:xfrm>
                  <a:off x="4682082"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800</a:t>
                  </a:r>
                </a:p>
              </p:txBody>
            </p:sp>
            <p:sp>
              <p:nvSpPr>
                <p:cNvPr id="100461" name="CasellaDiTesto 10"/>
                <p:cNvSpPr txBox="1">
                  <a:spLocks noChangeArrowheads="1"/>
                </p:cNvSpPr>
                <p:nvPr/>
              </p:nvSpPr>
              <p:spPr bwMode="auto">
                <a:xfrm>
                  <a:off x="512757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1000</a:t>
                  </a:r>
                </a:p>
              </p:txBody>
            </p:sp>
            <p:sp>
              <p:nvSpPr>
                <p:cNvPr id="100462" name="CasellaDiTesto 11"/>
                <p:cNvSpPr txBox="1">
                  <a:spLocks noChangeArrowheads="1"/>
                </p:cNvSpPr>
                <p:nvPr/>
              </p:nvSpPr>
              <p:spPr bwMode="auto">
                <a:xfrm>
                  <a:off x="567101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1200</a:t>
                  </a:r>
                </a:p>
              </p:txBody>
            </p:sp>
            <p:sp>
              <p:nvSpPr>
                <p:cNvPr id="100463" name="CasellaDiTesto 12"/>
                <p:cNvSpPr txBox="1">
                  <a:spLocks noChangeArrowheads="1"/>
                </p:cNvSpPr>
                <p:nvPr/>
              </p:nvSpPr>
              <p:spPr bwMode="auto">
                <a:xfrm>
                  <a:off x="618820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1400</a:t>
                  </a:r>
                </a:p>
              </p:txBody>
            </p:sp>
            <p:sp>
              <p:nvSpPr>
                <p:cNvPr id="100464" name="CasellaDiTesto 13"/>
                <p:cNvSpPr txBox="1">
                  <a:spLocks noChangeArrowheads="1"/>
                </p:cNvSpPr>
                <p:nvPr/>
              </p:nvSpPr>
              <p:spPr bwMode="auto">
                <a:xfrm>
                  <a:off x="670655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1600</a:t>
                  </a:r>
                </a:p>
              </p:txBody>
            </p:sp>
            <p:sp>
              <p:nvSpPr>
                <p:cNvPr id="100465" name="CasellaDiTesto 14"/>
                <p:cNvSpPr txBox="1">
                  <a:spLocks noChangeArrowheads="1"/>
                </p:cNvSpPr>
                <p:nvPr/>
              </p:nvSpPr>
              <p:spPr bwMode="auto">
                <a:xfrm>
                  <a:off x="723475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1800</a:t>
                  </a:r>
                </a:p>
              </p:txBody>
            </p:sp>
            <p:sp>
              <p:nvSpPr>
                <p:cNvPr id="100466" name="CasellaDiTesto 15"/>
                <p:cNvSpPr txBox="1">
                  <a:spLocks noChangeArrowheads="1"/>
                </p:cNvSpPr>
                <p:nvPr/>
              </p:nvSpPr>
              <p:spPr bwMode="auto">
                <a:xfrm>
                  <a:off x="775194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2000</a:t>
                  </a:r>
                </a:p>
              </p:txBody>
            </p:sp>
            <p:sp>
              <p:nvSpPr>
                <p:cNvPr id="100467" name="CasellaDiTesto 17"/>
                <p:cNvSpPr txBox="1">
                  <a:spLocks noChangeArrowheads="1"/>
                </p:cNvSpPr>
                <p:nvPr/>
              </p:nvSpPr>
              <p:spPr bwMode="auto">
                <a:xfrm>
                  <a:off x="5231730" y="-11575"/>
                  <a:ext cx="2312941" cy="461696"/>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19" name="Rettangolo 18"/>
                <p:cNvSpPr/>
                <p:nvPr/>
              </p:nvSpPr>
              <p:spPr bwMode="auto">
                <a:xfrm>
                  <a:off x="4433888" y="601242"/>
                  <a:ext cx="4165600" cy="5880495"/>
                </a:xfrm>
                <a:prstGeom prst="rect">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69" name="CasellaDiTesto 24"/>
                <p:cNvSpPr txBox="1">
                  <a:spLocks noChangeArrowheads="1"/>
                </p:cNvSpPr>
                <p:nvPr/>
              </p:nvSpPr>
              <p:spPr bwMode="auto">
                <a:xfrm rot="16200000">
                  <a:off x="2972583" y="3210130"/>
                  <a:ext cx="2008762" cy="461665"/>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100470" name="CasellaDiTesto 25"/>
                <p:cNvSpPr txBox="1">
                  <a:spLocks noChangeArrowheads="1"/>
                </p:cNvSpPr>
                <p:nvPr/>
              </p:nvSpPr>
              <p:spPr bwMode="auto">
                <a:xfrm>
                  <a:off x="4132155" y="462995"/>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0</a:t>
                  </a:r>
                </a:p>
              </p:txBody>
            </p:sp>
            <p:sp>
              <p:nvSpPr>
                <p:cNvPr id="100471" name="CasellaDiTesto 26"/>
                <p:cNvSpPr txBox="1">
                  <a:spLocks noChangeArrowheads="1"/>
                </p:cNvSpPr>
                <p:nvPr/>
              </p:nvSpPr>
              <p:spPr bwMode="auto">
                <a:xfrm>
                  <a:off x="4132155" y="1267667"/>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5</a:t>
                  </a:r>
                </a:p>
              </p:txBody>
            </p:sp>
            <p:sp>
              <p:nvSpPr>
                <p:cNvPr id="100472" name="CasellaDiTesto 27"/>
                <p:cNvSpPr txBox="1">
                  <a:spLocks noChangeArrowheads="1"/>
                </p:cNvSpPr>
                <p:nvPr/>
              </p:nvSpPr>
              <p:spPr bwMode="auto">
                <a:xfrm>
                  <a:off x="4040715" y="210281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a:t>
                  </a:r>
                </a:p>
              </p:txBody>
            </p:sp>
            <p:sp>
              <p:nvSpPr>
                <p:cNvPr id="100473" name="CasellaDiTesto 30"/>
                <p:cNvSpPr txBox="1">
                  <a:spLocks noChangeArrowheads="1"/>
                </p:cNvSpPr>
                <p:nvPr/>
              </p:nvSpPr>
              <p:spPr bwMode="auto">
                <a:xfrm>
                  <a:off x="4040715" y="295625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15</a:t>
                  </a:r>
                </a:p>
              </p:txBody>
            </p:sp>
            <p:sp>
              <p:nvSpPr>
                <p:cNvPr id="100474" name="CasellaDiTesto 31"/>
                <p:cNvSpPr txBox="1">
                  <a:spLocks noChangeArrowheads="1"/>
                </p:cNvSpPr>
                <p:nvPr/>
              </p:nvSpPr>
              <p:spPr bwMode="auto">
                <a:xfrm>
                  <a:off x="4040715" y="3795917"/>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a:t>
                  </a:r>
                </a:p>
              </p:txBody>
            </p:sp>
            <p:sp>
              <p:nvSpPr>
                <p:cNvPr id="100475" name="CasellaDiTesto 32"/>
                <p:cNvSpPr txBox="1">
                  <a:spLocks noChangeArrowheads="1"/>
                </p:cNvSpPr>
                <p:nvPr/>
              </p:nvSpPr>
              <p:spPr bwMode="auto">
                <a:xfrm>
                  <a:off x="4040715" y="4624973"/>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25</a:t>
                  </a:r>
                </a:p>
              </p:txBody>
            </p:sp>
            <p:sp>
              <p:nvSpPr>
                <p:cNvPr id="100476" name="CasellaDiTesto 33"/>
                <p:cNvSpPr txBox="1">
                  <a:spLocks noChangeArrowheads="1"/>
                </p:cNvSpPr>
                <p:nvPr/>
              </p:nvSpPr>
              <p:spPr bwMode="auto">
                <a:xfrm>
                  <a:off x="4040715" y="5484509"/>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30</a:t>
                  </a:r>
                </a:p>
              </p:txBody>
            </p:sp>
            <p:sp>
              <p:nvSpPr>
                <p:cNvPr id="100477" name="CasellaDiTesto 34"/>
                <p:cNvSpPr txBox="1">
                  <a:spLocks noChangeArrowheads="1"/>
                </p:cNvSpPr>
                <p:nvPr/>
              </p:nvSpPr>
              <p:spPr bwMode="auto">
                <a:xfrm>
                  <a:off x="4040715" y="6319661"/>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35</a:t>
                  </a:r>
                </a:p>
              </p:txBody>
            </p:sp>
          </p:grpSp>
          <p:grpSp>
            <p:nvGrpSpPr>
              <p:cNvPr id="100442" name="Gruppo 97"/>
              <p:cNvGrpSpPr>
                <a:grpSpLocks/>
              </p:cNvGrpSpPr>
              <p:nvPr/>
            </p:nvGrpSpPr>
            <p:grpSpPr bwMode="auto">
              <a:xfrm>
                <a:off x="4695826" y="592146"/>
                <a:ext cx="3656935" cy="131756"/>
                <a:chOff x="4695826" y="592146"/>
                <a:chExt cx="3656935" cy="131756"/>
              </a:xfrm>
            </p:grpSpPr>
            <p:cxnSp>
              <p:nvCxnSpPr>
                <p:cNvPr id="100443" name="Connettore 1 98"/>
                <p:cNvCxnSpPr>
                  <a:cxnSpLocks noChangeShapeType="1"/>
                </p:cNvCxnSpPr>
                <p:nvPr/>
              </p:nvCxnSpPr>
              <p:spPr bwMode="auto">
                <a:xfrm rot="5400000">
                  <a:off x="4630567" y="657405"/>
                  <a:ext cx="131753" cy="1236"/>
                </a:xfrm>
                <a:prstGeom prst="line">
                  <a:avLst/>
                </a:prstGeom>
                <a:noFill/>
                <a:ln w="19050" algn="ctr">
                  <a:solidFill>
                    <a:schemeClr val="tx1"/>
                  </a:solidFill>
                  <a:round/>
                  <a:headEnd/>
                  <a:tailEnd/>
                </a:ln>
              </p:spPr>
            </p:cxnSp>
            <p:cxnSp>
              <p:nvCxnSpPr>
                <p:cNvPr id="100444" name="Connettore 1 99"/>
                <p:cNvCxnSpPr>
                  <a:cxnSpLocks noChangeShapeType="1"/>
                </p:cNvCxnSpPr>
                <p:nvPr/>
              </p:nvCxnSpPr>
              <p:spPr bwMode="auto">
                <a:xfrm rot="5400000">
                  <a:off x="4897267" y="657406"/>
                  <a:ext cx="131753" cy="1236"/>
                </a:xfrm>
                <a:prstGeom prst="line">
                  <a:avLst/>
                </a:prstGeom>
                <a:noFill/>
                <a:ln w="19050" algn="ctr">
                  <a:solidFill>
                    <a:schemeClr val="tx1"/>
                  </a:solidFill>
                  <a:round/>
                  <a:headEnd/>
                  <a:tailEnd/>
                </a:ln>
              </p:spPr>
            </p:cxnSp>
            <p:cxnSp>
              <p:nvCxnSpPr>
                <p:cNvPr id="100445" name="Connettore 1 100"/>
                <p:cNvCxnSpPr>
                  <a:cxnSpLocks noChangeShapeType="1"/>
                </p:cNvCxnSpPr>
                <p:nvPr/>
              </p:nvCxnSpPr>
              <p:spPr bwMode="auto">
                <a:xfrm rot="5400000">
                  <a:off x="5154442" y="657406"/>
                  <a:ext cx="131753" cy="1236"/>
                </a:xfrm>
                <a:prstGeom prst="line">
                  <a:avLst/>
                </a:prstGeom>
                <a:noFill/>
                <a:ln w="19050" algn="ctr">
                  <a:solidFill>
                    <a:schemeClr val="tx1"/>
                  </a:solidFill>
                  <a:round/>
                  <a:headEnd/>
                  <a:tailEnd/>
                </a:ln>
              </p:spPr>
            </p:cxnSp>
            <p:cxnSp>
              <p:nvCxnSpPr>
                <p:cNvPr id="100446" name="Connettore 1 101"/>
                <p:cNvCxnSpPr>
                  <a:cxnSpLocks noChangeShapeType="1"/>
                </p:cNvCxnSpPr>
                <p:nvPr/>
              </p:nvCxnSpPr>
              <p:spPr bwMode="auto">
                <a:xfrm rot="5400000">
                  <a:off x="5421142" y="657407"/>
                  <a:ext cx="131753" cy="1236"/>
                </a:xfrm>
                <a:prstGeom prst="line">
                  <a:avLst/>
                </a:prstGeom>
                <a:noFill/>
                <a:ln w="19050" algn="ctr">
                  <a:solidFill>
                    <a:schemeClr val="tx1"/>
                  </a:solidFill>
                  <a:round/>
                  <a:headEnd/>
                  <a:tailEnd/>
                </a:ln>
              </p:spPr>
            </p:cxnSp>
            <p:cxnSp>
              <p:nvCxnSpPr>
                <p:cNvPr id="100447" name="Connettore 1 102"/>
                <p:cNvCxnSpPr>
                  <a:cxnSpLocks noChangeShapeType="1"/>
                </p:cNvCxnSpPr>
                <p:nvPr/>
              </p:nvCxnSpPr>
              <p:spPr bwMode="auto">
                <a:xfrm rot="5400000">
                  <a:off x="5676414" y="657406"/>
                  <a:ext cx="131753" cy="1236"/>
                </a:xfrm>
                <a:prstGeom prst="line">
                  <a:avLst/>
                </a:prstGeom>
                <a:noFill/>
                <a:ln w="19050" algn="ctr">
                  <a:solidFill>
                    <a:schemeClr val="tx1"/>
                  </a:solidFill>
                  <a:round/>
                  <a:headEnd/>
                  <a:tailEnd/>
                </a:ln>
              </p:spPr>
            </p:cxnSp>
            <p:cxnSp>
              <p:nvCxnSpPr>
                <p:cNvPr id="100448" name="Connettore 1 103"/>
                <p:cNvCxnSpPr>
                  <a:cxnSpLocks noChangeShapeType="1"/>
                </p:cNvCxnSpPr>
                <p:nvPr/>
              </p:nvCxnSpPr>
              <p:spPr bwMode="auto">
                <a:xfrm rot="5400000">
                  <a:off x="5943114" y="657407"/>
                  <a:ext cx="131753" cy="1236"/>
                </a:xfrm>
                <a:prstGeom prst="line">
                  <a:avLst/>
                </a:prstGeom>
                <a:noFill/>
                <a:ln w="19050" algn="ctr">
                  <a:solidFill>
                    <a:schemeClr val="tx1"/>
                  </a:solidFill>
                  <a:round/>
                  <a:headEnd/>
                  <a:tailEnd/>
                </a:ln>
              </p:spPr>
            </p:cxnSp>
            <p:cxnSp>
              <p:nvCxnSpPr>
                <p:cNvPr id="100449" name="Connettore 1 104"/>
                <p:cNvCxnSpPr>
                  <a:cxnSpLocks noChangeShapeType="1"/>
                </p:cNvCxnSpPr>
                <p:nvPr/>
              </p:nvCxnSpPr>
              <p:spPr bwMode="auto">
                <a:xfrm rot="5400000">
                  <a:off x="6200289" y="657407"/>
                  <a:ext cx="131753" cy="1236"/>
                </a:xfrm>
                <a:prstGeom prst="line">
                  <a:avLst/>
                </a:prstGeom>
                <a:noFill/>
                <a:ln w="19050" algn="ctr">
                  <a:solidFill>
                    <a:schemeClr val="tx1"/>
                  </a:solidFill>
                  <a:round/>
                  <a:headEnd/>
                  <a:tailEnd/>
                </a:ln>
              </p:spPr>
            </p:cxnSp>
            <p:cxnSp>
              <p:nvCxnSpPr>
                <p:cNvPr id="100450" name="Connettore 1 105"/>
                <p:cNvCxnSpPr>
                  <a:cxnSpLocks noChangeShapeType="1"/>
                </p:cNvCxnSpPr>
                <p:nvPr/>
              </p:nvCxnSpPr>
              <p:spPr bwMode="auto">
                <a:xfrm rot="5400000">
                  <a:off x="6466989" y="657408"/>
                  <a:ext cx="131753" cy="1236"/>
                </a:xfrm>
                <a:prstGeom prst="line">
                  <a:avLst/>
                </a:prstGeom>
                <a:noFill/>
                <a:ln w="19050" algn="ctr">
                  <a:solidFill>
                    <a:schemeClr val="tx1"/>
                  </a:solidFill>
                  <a:round/>
                  <a:headEnd/>
                  <a:tailEnd/>
                </a:ln>
              </p:spPr>
            </p:cxnSp>
            <p:cxnSp>
              <p:nvCxnSpPr>
                <p:cNvPr id="100451" name="Connettore 1 106"/>
                <p:cNvCxnSpPr>
                  <a:cxnSpLocks noChangeShapeType="1"/>
                </p:cNvCxnSpPr>
                <p:nvPr/>
              </p:nvCxnSpPr>
              <p:spPr bwMode="auto">
                <a:xfrm rot="5400000">
                  <a:off x="6716544" y="657406"/>
                  <a:ext cx="131753" cy="1236"/>
                </a:xfrm>
                <a:prstGeom prst="line">
                  <a:avLst/>
                </a:prstGeom>
                <a:noFill/>
                <a:ln w="19050" algn="ctr">
                  <a:solidFill>
                    <a:schemeClr val="tx1"/>
                  </a:solidFill>
                  <a:round/>
                  <a:headEnd/>
                  <a:tailEnd/>
                </a:ln>
              </p:spPr>
            </p:cxnSp>
            <p:cxnSp>
              <p:nvCxnSpPr>
                <p:cNvPr id="100452" name="Connettore 1 107"/>
                <p:cNvCxnSpPr>
                  <a:cxnSpLocks noChangeShapeType="1"/>
                </p:cNvCxnSpPr>
                <p:nvPr/>
              </p:nvCxnSpPr>
              <p:spPr bwMode="auto">
                <a:xfrm rot="5400000">
                  <a:off x="6983244" y="657407"/>
                  <a:ext cx="131753" cy="1236"/>
                </a:xfrm>
                <a:prstGeom prst="line">
                  <a:avLst/>
                </a:prstGeom>
                <a:noFill/>
                <a:ln w="19050" algn="ctr">
                  <a:solidFill>
                    <a:schemeClr val="tx1"/>
                  </a:solidFill>
                  <a:round/>
                  <a:headEnd/>
                  <a:tailEnd/>
                </a:ln>
              </p:spPr>
            </p:cxnSp>
            <p:cxnSp>
              <p:nvCxnSpPr>
                <p:cNvPr id="100453" name="Connettore 1 108"/>
                <p:cNvCxnSpPr>
                  <a:cxnSpLocks noChangeShapeType="1"/>
                </p:cNvCxnSpPr>
                <p:nvPr/>
              </p:nvCxnSpPr>
              <p:spPr bwMode="auto">
                <a:xfrm rot="5400000">
                  <a:off x="7240419" y="657407"/>
                  <a:ext cx="131753" cy="1236"/>
                </a:xfrm>
                <a:prstGeom prst="line">
                  <a:avLst/>
                </a:prstGeom>
                <a:noFill/>
                <a:ln w="19050" algn="ctr">
                  <a:solidFill>
                    <a:schemeClr val="tx1"/>
                  </a:solidFill>
                  <a:round/>
                  <a:headEnd/>
                  <a:tailEnd/>
                </a:ln>
              </p:spPr>
            </p:cxnSp>
            <p:cxnSp>
              <p:nvCxnSpPr>
                <p:cNvPr id="100454" name="Connettore 1 109"/>
                <p:cNvCxnSpPr>
                  <a:cxnSpLocks noChangeShapeType="1"/>
                </p:cNvCxnSpPr>
                <p:nvPr/>
              </p:nvCxnSpPr>
              <p:spPr bwMode="auto">
                <a:xfrm rot="5400000">
                  <a:off x="7507119" y="657408"/>
                  <a:ext cx="131753" cy="1236"/>
                </a:xfrm>
                <a:prstGeom prst="line">
                  <a:avLst/>
                </a:prstGeom>
                <a:noFill/>
                <a:ln w="19050" algn="ctr">
                  <a:solidFill>
                    <a:schemeClr val="tx1"/>
                  </a:solidFill>
                  <a:round/>
                  <a:headEnd/>
                  <a:tailEnd/>
                </a:ln>
              </p:spPr>
            </p:cxnSp>
            <p:cxnSp>
              <p:nvCxnSpPr>
                <p:cNvPr id="100455" name="Connettore 1 110"/>
                <p:cNvCxnSpPr>
                  <a:cxnSpLocks noChangeShapeType="1"/>
                </p:cNvCxnSpPr>
                <p:nvPr/>
              </p:nvCxnSpPr>
              <p:spPr bwMode="auto">
                <a:xfrm rot="5400000">
                  <a:off x="7762391" y="657407"/>
                  <a:ext cx="131753" cy="1236"/>
                </a:xfrm>
                <a:prstGeom prst="line">
                  <a:avLst/>
                </a:prstGeom>
                <a:noFill/>
                <a:ln w="19050" algn="ctr">
                  <a:solidFill>
                    <a:schemeClr val="tx1"/>
                  </a:solidFill>
                  <a:round/>
                  <a:headEnd/>
                  <a:tailEnd/>
                </a:ln>
              </p:spPr>
            </p:cxnSp>
            <p:cxnSp>
              <p:nvCxnSpPr>
                <p:cNvPr id="100456" name="Connettore 1 111"/>
                <p:cNvCxnSpPr>
                  <a:cxnSpLocks noChangeShapeType="1"/>
                </p:cNvCxnSpPr>
                <p:nvPr/>
              </p:nvCxnSpPr>
              <p:spPr bwMode="auto">
                <a:xfrm rot="5400000">
                  <a:off x="8029091" y="657408"/>
                  <a:ext cx="131753" cy="1236"/>
                </a:xfrm>
                <a:prstGeom prst="line">
                  <a:avLst/>
                </a:prstGeom>
                <a:noFill/>
                <a:ln w="19050" algn="ctr">
                  <a:solidFill>
                    <a:schemeClr val="tx1"/>
                  </a:solidFill>
                  <a:round/>
                  <a:headEnd/>
                  <a:tailEnd/>
                </a:ln>
              </p:spPr>
            </p:cxnSp>
            <p:cxnSp>
              <p:nvCxnSpPr>
                <p:cNvPr id="100457" name="Connettore 1 112"/>
                <p:cNvCxnSpPr>
                  <a:cxnSpLocks noChangeShapeType="1"/>
                </p:cNvCxnSpPr>
                <p:nvPr/>
              </p:nvCxnSpPr>
              <p:spPr bwMode="auto">
                <a:xfrm rot="5400000">
                  <a:off x="8286266" y="657408"/>
                  <a:ext cx="131753" cy="1236"/>
                </a:xfrm>
                <a:prstGeom prst="line">
                  <a:avLst/>
                </a:prstGeom>
                <a:noFill/>
                <a:ln w="19050" algn="ctr">
                  <a:solidFill>
                    <a:schemeClr val="tx1"/>
                  </a:solidFill>
                  <a:round/>
                  <a:headEnd/>
                  <a:tailEnd/>
                </a:ln>
              </p:spPr>
            </p:cxnSp>
          </p:grpSp>
        </p:grpSp>
        <p:grpSp>
          <p:nvGrpSpPr>
            <p:cNvPr id="100406" name="Gruppo 114"/>
            <p:cNvGrpSpPr>
              <a:grpSpLocks/>
            </p:cNvGrpSpPr>
            <p:nvPr/>
          </p:nvGrpSpPr>
          <p:grpSpPr bwMode="auto">
            <a:xfrm>
              <a:off x="4432300" y="774065"/>
              <a:ext cx="109220" cy="5537835"/>
              <a:chOff x="4432300" y="774065"/>
              <a:chExt cx="109220" cy="5537835"/>
            </a:xfrm>
          </p:grpSpPr>
          <p:cxnSp>
            <p:nvCxnSpPr>
              <p:cNvPr id="100407" name="Connettore 1 115"/>
              <p:cNvCxnSpPr>
                <a:cxnSpLocks noChangeShapeType="1"/>
              </p:cNvCxnSpPr>
              <p:nvPr/>
            </p:nvCxnSpPr>
            <p:spPr bwMode="auto">
              <a:xfrm flipV="1">
                <a:off x="4432300" y="6143625"/>
                <a:ext cx="109220" cy="635"/>
              </a:xfrm>
              <a:prstGeom prst="line">
                <a:avLst/>
              </a:prstGeom>
              <a:noFill/>
              <a:ln w="19050" algn="ctr">
                <a:solidFill>
                  <a:schemeClr val="tx1"/>
                </a:solidFill>
                <a:round/>
                <a:headEnd/>
                <a:tailEnd/>
              </a:ln>
            </p:spPr>
          </p:cxnSp>
          <p:cxnSp>
            <p:nvCxnSpPr>
              <p:cNvPr id="100408" name="Connettore 1 116"/>
              <p:cNvCxnSpPr>
                <a:cxnSpLocks noChangeShapeType="1"/>
              </p:cNvCxnSpPr>
              <p:nvPr/>
            </p:nvCxnSpPr>
            <p:spPr bwMode="auto">
              <a:xfrm flipV="1">
                <a:off x="4432300" y="6311265"/>
                <a:ext cx="109220" cy="635"/>
              </a:xfrm>
              <a:prstGeom prst="line">
                <a:avLst/>
              </a:prstGeom>
              <a:noFill/>
              <a:ln w="19050" algn="ctr">
                <a:solidFill>
                  <a:schemeClr val="tx1"/>
                </a:solidFill>
                <a:round/>
                <a:headEnd/>
                <a:tailEnd/>
              </a:ln>
            </p:spPr>
          </p:cxnSp>
          <p:cxnSp>
            <p:nvCxnSpPr>
              <p:cNvPr id="100409" name="Connettore 1 117"/>
              <p:cNvCxnSpPr>
                <a:cxnSpLocks noChangeShapeType="1"/>
              </p:cNvCxnSpPr>
              <p:nvPr/>
            </p:nvCxnSpPr>
            <p:spPr bwMode="auto">
              <a:xfrm flipV="1">
                <a:off x="4432300" y="5810250"/>
                <a:ext cx="109220" cy="635"/>
              </a:xfrm>
              <a:prstGeom prst="line">
                <a:avLst/>
              </a:prstGeom>
              <a:noFill/>
              <a:ln w="19050" algn="ctr">
                <a:solidFill>
                  <a:schemeClr val="tx1"/>
                </a:solidFill>
                <a:round/>
                <a:headEnd/>
                <a:tailEnd/>
              </a:ln>
            </p:spPr>
          </p:cxnSp>
          <p:cxnSp>
            <p:nvCxnSpPr>
              <p:cNvPr id="100410" name="Connettore 1 118"/>
              <p:cNvCxnSpPr>
                <a:cxnSpLocks noChangeShapeType="1"/>
              </p:cNvCxnSpPr>
              <p:nvPr/>
            </p:nvCxnSpPr>
            <p:spPr bwMode="auto">
              <a:xfrm flipV="1">
                <a:off x="4432300" y="5977890"/>
                <a:ext cx="109220" cy="635"/>
              </a:xfrm>
              <a:prstGeom prst="line">
                <a:avLst/>
              </a:prstGeom>
              <a:noFill/>
              <a:ln w="19050" algn="ctr">
                <a:solidFill>
                  <a:schemeClr val="tx1"/>
                </a:solidFill>
                <a:round/>
                <a:headEnd/>
                <a:tailEnd/>
              </a:ln>
            </p:spPr>
          </p:cxnSp>
          <p:cxnSp>
            <p:nvCxnSpPr>
              <p:cNvPr id="100411" name="Connettore 1 119"/>
              <p:cNvCxnSpPr>
                <a:cxnSpLocks noChangeShapeType="1"/>
              </p:cNvCxnSpPr>
              <p:nvPr/>
            </p:nvCxnSpPr>
            <p:spPr bwMode="auto">
              <a:xfrm flipV="1">
                <a:off x="4432300" y="5474970"/>
                <a:ext cx="109220" cy="635"/>
              </a:xfrm>
              <a:prstGeom prst="line">
                <a:avLst/>
              </a:prstGeom>
              <a:noFill/>
              <a:ln w="19050" algn="ctr">
                <a:solidFill>
                  <a:schemeClr val="tx1"/>
                </a:solidFill>
                <a:round/>
                <a:headEnd/>
                <a:tailEnd/>
              </a:ln>
            </p:spPr>
          </p:cxnSp>
          <p:cxnSp>
            <p:nvCxnSpPr>
              <p:cNvPr id="100412" name="Connettore 1 120"/>
              <p:cNvCxnSpPr>
                <a:cxnSpLocks noChangeShapeType="1"/>
              </p:cNvCxnSpPr>
              <p:nvPr/>
            </p:nvCxnSpPr>
            <p:spPr bwMode="auto">
              <a:xfrm flipV="1">
                <a:off x="4432300" y="5642610"/>
                <a:ext cx="109220" cy="635"/>
              </a:xfrm>
              <a:prstGeom prst="line">
                <a:avLst/>
              </a:prstGeom>
              <a:noFill/>
              <a:ln w="19050" algn="ctr">
                <a:solidFill>
                  <a:schemeClr val="tx1"/>
                </a:solidFill>
                <a:round/>
                <a:headEnd/>
                <a:tailEnd/>
              </a:ln>
            </p:spPr>
          </p:cxnSp>
          <p:cxnSp>
            <p:nvCxnSpPr>
              <p:cNvPr id="100413" name="Connettore 1 121"/>
              <p:cNvCxnSpPr>
                <a:cxnSpLocks noChangeShapeType="1"/>
              </p:cNvCxnSpPr>
              <p:nvPr/>
            </p:nvCxnSpPr>
            <p:spPr bwMode="auto">
              <a:xfrm flipV="1">
                <a:off x="4432300" y="5141595"/>
                <a:ext cx="109220" cy="635"/>
              </a:xfrm>
              <a:prstGeom prst="line">
                <a:avLst/>
              </a:prstGeom>
              <a:noFill/>
              <a:ln w="19050" algn="ctr">
                <a:solidFill>
                  <a:schemeClr val="tx1"/>
                </a:solidFill>
                <a:round/>
                <a:headEnd/>
                <a:tailEnd/>
              </a:ln>
            </p:spPr>
          </p:cxnSp>
          <p:cxnSp>
            <p:nvCxnSpPr>
              <p:cNvPr id="100414" name="Connettore 1 122"/>
              <p:cNvCxnSpPr>
                <a:cxnSpLocks noChangeShapeType="1"/>
              </p:cNvCxnSpPr>
              <p:nvPr/>
            </p:nvCxnSpPr>
            <p:spPr bwMode="auto">
              <a:xfrm flipV="1">
                <a:off x="4432300" y="5309235"/>
                <a:ext cx="109220" cy="635"/>
              </a:xfrm>
              <a:prstGeom prst="line">
                <a:avLst/>
              </a:prstGeom>
              <a:noFill/>
              <a:ln w="19050" algn="ctr">
                <a:solidFill>
                  <a:schemeClr val="tx1"/>
                </a:solidFill>
                <a:round/>
                <a:headEnd/>
                <a:tailEnd/>
              </a:ln>
            </p:spPr>
          </p:cxnSp>
          <p:cxnSp>
            <p:nvCxnSpPr>
              <p:cNvPr id="100415" name="Connettore 1 123"/>
              <p:cNvCxnSpPr>
                <a:cxnSpLocks noChangeShapeType="1"/>
              </p:cNvCxnSpPr>
              <p:nvPr/>
            </p:nvCxnSpPr>
            <p:spPr bwMode="auto">
              <a:xfrm flipV="1">
                <a:off x="4432300" y="4794885"/>
                <a:ext cx="109220" cy="635"/>
              </a:xfrm>
              <a:prstGeom prst="line">
                <a:avLst/>
              </a:prstGeom>
              <a:noFill/>
              <a:ln w="19050" algn="ctr">
                <a:solidFill>
                  <a:schemeClr val="tx1"/>
                </a:solidFill>
                <a:round/>
                <a:headEnd/>
                <a:tailEnd/>
              </a:ln>
            </p:spPr>
          </p:cxnSp>
          <p:cxnSp>
            <p:nvCxnSpPr>
              <p:cNvPr id="100416" name="Connettore 1 124"/>
              <p:cNvCxnSpPr>
                <a:cxnSpLocks noChangeShapeType="1"/>
              </p:cNvCxnSpPr>
              <p:nvPr/>
            </p:nvCxnSpPr>
            <p:spPr bwMode="auto">
              <a:xfrm flipV="1">
                <a:off x="4432300" y="4962525"/>
                <a:ext cx="109220" cy="635"/>
              </a:xfrm>
              <a:prstGeom prst="line">
                <a:avLst/>
              </a:prstGeom>
              <a:noFill/>
              <a:ln w="19050" algn="ctr">
                <a:solidFill>
                  <a:schemeClr val="tx1"/>
                </a:solidFill>
                <a:round/>
                <a:headEnd/>
                <a:tailEnd/>
              </a:ln>
            </p:spPr>
          </p:cxnSp>
          <p:cxnSp>
            <p:nvCxnSpPr>
              <p:cNvPr id="100417" name="Connettore 1 125"/>
              <p:cNvCxnSpPr>
                <a:cxnSpLocks noChangeShapeType="1"/>
              </p:cNvCxnSpPr>
              <p:nvPr/>
            </p:nvCxnSpPr>
            <p:spPr bwMode="auto">
              <a:xfrm flipV="1">
                <a:off x="4432300" y="4461510"/>
                <a:ext cx="109220" cy="635"/>
              </a:xfrm>
              <a:prstGeom prst="line">
                <a:avLst/>
              </a:prstGeom>
              <a:noFill/>
              <a:ln w="19050" algn="ctr">
                <a:solidFill>
                  <a:schemeClr val="tx1"/>
                </a:solidFill>
                <a:round/>
                <a:headEnd/>
                <a:tailEnd/>
              </a:ln>
            </p:spPr>
          </p:cxnSp>
          <p:cxnSp>
            <p:nvCxnSpPr>
              <p:cNvPr id="100418" name="Connettore 1 126"/>
              <p:cNvCxnSpPr>
                <a:cxnSpLocks noChangeShapeType="1"/>
              </p:cNvCxnSpPr>
              <p:nvPr/>
            </p:nvCxnSpPr>
            <p:spPr bwMode="auto">
              <a:xfrm flipV="1">
                <a:off x="4432300" y="4629150"/>
                <a:ext cx="109220" cy="635"/>
              </a:xfrm>
              <a:prstGeom prst="line">
                <a:avLst/>
              </a:prstGeom>
              <a:noFill/>
              <a:ln w="19050" algn="ctr">
                <a:solidFill>
                  <a:schemeClr val="tx1"/>
                </a:solidFill>
                <a:round/>
                <a:headEnd/>
                <a:tailEnd/>
              </a:ln>
            </p:spPr>
          </p:cxnSp>
          <p:cxnSp>
            <p:nvCxnSpPr>
              <p:cNvPr id="100419" name="Connettore 1 127"/>
              <p:cNvCxnSpPr>
                <a:cxnSpLocks noChangeShapeType="1"/>
              </p:cNvCxnSpPr>
              <p:nvPr/>
            </p:nvCxnSpPr>
            <p:spPr bwMode="auto">
              <a:xfrm flipV="1">
                <a:off x="4432300" y="4126230"/>
                <a:ext cx="109220" cy="635"/>
              </a:xfrm>
              <a:prstGeom prst="line">
                <a:avLst/>
              </a:prstGeom>
              <a:noFill/>
              <a:ln w="19050" algn="ctr">
                <a:solidFill>
                  <a:schemeClr val="tx1"/>
                </a:solidFill>
                <a:round/>
                <a:headEnd/>
                <a:tailEnd/>
              </a:ln>
            </p:spPr>
          </p:cxnSp>
          <p:cxnSp>
            <p:nvCxnSpPr>
              <p:cNvPr id="100420" name="Connettore 1 128"/>
              <p:cNvCxnSpPr>
                <a:cxnSpLocks noChangeShapeType="1"/>
              </p:cNvCxnSpPr>
              <p:nvPr/>
            </p:nvCxnSpPr>
            <p:spPr bwMode="auto">
              <a:xfrm flipV="1">
                <a:off x="4432300" y="4293870"/>
                <a:ext cx="109220" cy="635"/>
              </a:xfrm>
              <a:prstGeom prst="line">
                <a:avLst/>
              </a:prstGeom>
              <a:noFill/>
              <a:ln w="19050" algn="ctr">
                <a:solidFill>
                  <a:schemeClr val="tx1"/>
                </a:solidFill>
                <a:round/>
                <a:headEnd/>
                <a:tailEnd/>
              </a:ln>
            </p:spPr>
          </p:cxnSp>
          <p:cxnSp>
            <p:nvCxnSpPr>
              <p:cNvPr id="100421" name="Connettore 1 129"/>
              <p:cNvCxnSpPr>
                <a:cxnSpLocks noChangeShapeType="1"/>
              </p:cNvCxnSpPr>
              <p:nvPr/>
            </p:nvCxnSpPr>
            <p:spPr bwMode="auto">
              <a:xfrm flipV="1">
                <a:off x="4432300" y="3792855"/>
                <a:ext cx="109220" cy="635"/>
              </a:xfrm>
              <a:prstGeom prst="line">
                <a:avLst/>
              </a:prstGeom>
              <a:noFill/>
              <a:ln w="19050" algn="ctr">
                <a:solidFill>
                  <a:schemeClr val="tx1"/>
                </a:solidFill>
                <a:round/>
                <a:headEnd/>
                <a:tailEnd/>
              </a:ln>
            </p:spPr>
          </p:cxnSp>
          <p:cxnSp>
            <p:nvCxnSpPr>
              <p:cNvPr id="100422" name="Connettore 1 130"/>
              <p:cNvCxnSpPr>
                <a:cxnSpLocks noChangeShapeType="1"/>
              </p:cNvCxnSpPr>
              <p:nvPr/>
            </p:nvCxnSpPr>
            <p:spPr bwMode="auto">
              <a:xfrm flipV="1">
                <a:off x="4432300" y="3960495"/>
                <a:ext cx="109220" cy="635"/>
              </a:xfrm>
              <a:prstGeom prst="line">
                <a:avLst/>
              </a:prstGeom>
              <a:noFill/>
              <a:ln w="19050" algn="ctr">
                <a:solidFill>
                  <a:schemeClr val="tx1"/>
                </a:solidFill>
                <a:round/>
                <a:headEnd/>
                <a:tailEnd/>
              </a:ln>
            </p:spPr>
          </p:cxnSp>
          <p:cxnSp>
            <p:nvCxnSpPr>
              <p:cNvPr id="100423" name="Connettore 1 131"/>
              <p:cNvCxnSpPr>
                <a:cxnSpLocks noChangeShapeType="1"/>
              </p:cNvCxnSpPr>
              <p:nvPr/>
            </p:nvCxnSpPr>
            <p:spPr bwMode="auto">
              <a:xfrm flipV="1">
                <a:off x="4432300" y="3448685"/>
                <a:ext cx="109220" cy="635"/>
              </a:xfrm>
              <a:prstGeom prst="line">
                <a:avLst/>
              </a:prstGeom>
              <a:noFill/>
              <a:ln w="19050" algn="ctr">
                <a:solidFill>
                  <a:schemeClr val="tx1"/>
                </a:solidFill>
                <a:round/>
                <a:headEnd/>
                <a:tailEnd/>
              </a:ln>
            </p:spPr>
          </p:cxnSp>
          <p:cxnSp>
            <p:nvCxnSpPr>
              <p:cNvPr id="100424" name="Connettore 1 132"/>
              <p:cNvCxnSpPr>
                <a:cxnSpLocks noChangeShapeType="1"/>
              </p:cNvCxnSpPr>
              <p:nvPr/>
            </p:nvCxnSpPr>
            <p:spPr bwMode="auto">
              <a:xfrm flipV="1">
                <a:off x="4432300" y="3616325"/>
                <a:ext cx="109220" cy="635"/>
              </a:xfrm>
              <a:prstGeom prst="line">
                <a:avLst/>
              </a:prstGeom>
              <a:noFill/>
              <a:ln w="19050" algn="ctr">
                <a:solidFill>
                  <a:schemeClr val="tx1"/>
                </a:solidFill>
                <a:round/>
                <a:headEnd/>
                <a:tailEnd/>
              </a:ln>
            </p:spPr>
          </p:cxnSp>
          <p:cxnSp>
            <p:nvCxnSpPr>
              <p:cNvPr id="100425" name="Connettore 1 133"/>
              <p:cNvCxnSpPr>
                <a:cxnSpLocks noChangeShapeType="1"/>
              </p:cNvCxnSpPr>
              <p:nvPr/>
            </p:nvCxnSpPr>
            <p:spPr bwMode="auto">
              <a:xfrm flipV="1">
                <a:off x="4432300" y="3115310"/>
                <a:ext cx="109220" cy="635"/>
              </a:xfrm>
              <a:prstGeom prst="line">
                <a:avLst/>
              </a:prstGeom>
              <a:noFill/>
              <a:ln w="19050" algn="ctr">
                <a:solidFill>
                  <a:schemeClr val="tx1"/>
                </a:solidFill>
                <a:round/>
                <a:headEnd/>
                <a:tailEnd/>
              </a:ln>
            </p:spPr>
          </p:cxnSp>
          <p:cxnSp>
            <p:nvCxnSpPr>
              <p:cNvPr id="100426" name="Connettore 1 134"/>
              <p:cNvCxnSpPr>
                <a:cxnSpLocks noChangeShapeType="1"/>
              </p:cNvCxnSpPr>
              <p:nvPr/>
            </p:nvCxnSpPr>
            <p:spPr bwMode="auto">
              <a:xfrm flipV="1">
                <a:off x="4432300" y="3282950"/>
                <a:ext cx="109220" cy="635"/>
              </a:xfrm>
              <a:prstGeom prst="line">
                <a:avLst/>
              </a:prstGeom>
              <a:noFill/>
              <a:ln w="19050" algn="ctr">
                <a:solidFill>
                  <a:schemeClr val="tx1"/>
                </a:solidFill>
                <a:round/>
                <a:headEnd/>
                <a:tailEnd/>
              </a:ln>
            </p:spPr>
          </p:cxnSp>
          <p:cxnSp>
            <p:nvCxnSpPr>
              <p:cNvPr id="100427" name="Connettore 1 135"/>
              <p:cNvCxnSpPr>
                <a:cxnSpLocks noChangeShapeType="1"/>
              </p:cNvCxnSpPr>
              <p:nvPr/>
            </p:nvCxnSpPr>
            <p:spPr bwMode="auto">
              <a:xfrm flipV="1">
                <a:off x="4432300" y="2780030"/>
                <a:ext cx="109220" cy="635"/>
              </a:xfrm>
              <a:prstGeom prst="line">
                <a:avLst/>
              </a:prstGeom>
              <a:noFill/>
              <a:ln w="19050" algn="ctr">
                <a:solidFill>
                  <a:schemeClr val="tx1"/>
                </a:solidFill>
                <a:round/>
                <a:headEnd/>
                <a:tailEnd/>
              </a:ln>
            </p:spPr>
          </p:cxnSp>
          <p:cxnSp>
            <p:nvCxnSpPr>
              <p:cNvPr id="100428" name="Connettore 1 136"/>
              <p:cNvCxnSpPr>
                <a:cxnSpLocks noChangeShapeType="1"/>
              </p:cNvCxnSpPr>
              <p:nvPr/>
            </p:nvCxnSpPr>
            <p:spPr bwMode="auto">
              <a:xfrm flipV="1">
                <a:off x="4432300" y="2947670"/>
                <a:ext cx="109220" cy="635"/>
              </a:xfrm>
              <a:prstGeom prst="line">
                <a:avLst/>
              </a:prstGeom>
              <a:noFill/>
              <a:ln w="19050" algn="ctr">
                <a:solidFill>
                  <a:schemeClr val="tx1"/>
                </a:solidFill>
                <a:round/>
                <a:headEnd/>
                <a:tailEnd/>
              </a:ln>
            </p:spPr>
          </p:cxnSp>
          <p:cxnSp>
            <p:nvCxnSpPr>
              <p:cNvPr id="100429" name="Connettore 1 137"/>
              <p:cNvCxnSpPr>
                <a:cxnSpLocks noChangeShapeType="1"/>
              </p:cNvCxnSpPr>
              <p:nvPr/>
            </p:nvCxnSpPr>
            <p:spPr bwMode="auto">
              <a:xfrm flipV="1">
                <a:off x="4432300" y="2446655"/>
                <a:ext cx="109220" cy="635"/>
              </a:xfrm>
              <a:prstGeom prst="line">
                <a:avLst/>
              </a:prstGeom>
              <a:noFill/>
              <a:ln w="19050" algn="ctr">
                <a:solidFill>
                  <a:schemeClr val="tx1"/>
                </a:solidFill>
                <a:round/>
                <a:headEnd/>
                <a:tailEnd/>
              </a:ln>
            </p:spPr>
          </p:cxnSp>
          <p:cxnSp>
            <p:nvCxnSpPr>
              <p:cNvPr id="100430" name="Connettore 1 138"/>
              <p:cNvCxnSpPr>
                <a:cxnSpLocks noChangeShapeType="1"/>
              </p:cNvCxnSpPr>
              <p:nvPr/>
            </p:nvCxnSpPr>
            <p:spPr bwMode="auto">
              <a:xfrm flipV="1">
                <a:off x="4432300" y="2614295"/>
                <a:ext cx="109220" cy="635"/>
              </a:xfrm>
              <a:prstGeom prst="line">
                <a:avLst/>
              </a:prstGeom>
              <a:noFill/>
              <a:ln w="19050" algn="ctr">
                <a:solidFill>
                  <a:schemeClr val="tx1"/>
                </a:solidFill>
                <a:round/>
                <a:headEnd/>
                <a:tailEnd/>
              </a:ln>
            </p:spPr>
          </p:cxnSp>
          <p:cxnSp>
            <p:nvCxnSpPr>
              <p:cNvPr id="100431" name="Connettore 1 139"/>
              <p:cNvCxnSpPr>
                <a:cxnSpLocks noChangeShapeType="1"/>
              </p:cNvCxnSpPr>
              <p:nvPr/>
            </p:nvCxnSpPr>
            <p:spPr bwMode="auto">
              <a:xfrm flipV="1">
                <a:off x="4432300" y="2112645"/>
                <a:ext cx="109220" cy="635"/>
              </a:xfrm>
              <a:prstGeom prst="line">
                <a:avLst/>
              </a:prstGeom>
              <a:noFill/>
              <a:ln w="19050" algn="ctr">
                <a:solidFill>
                  <a:schemeClr val="tx1"/>
                </a:solidFill>
                <a:round/>
                <a:headEnd/>
                <a:tailEnd/>
              </a:ln>
            </p:spPr>
          </p:cxnSp>
          <p:cxnSp>
            <p:nvCxnSpPr>
              <p:cNvPr id="100432" name="Connettore 1 140"/>
              <p:cNvCxnSpPr>
                <a:cxnSpLocks noChangeShapeType="1"/>
              </p:cNvCxnSpPr>
              <p:nvPr/>
            </p:nvCxnSpPr>
            <p:spPr bwMode="auto">
              <a:xfrm flipV="1">
                <a:off x="4432300" y="2280285"/>
                <a:ext cx="109220" cy="635"/>
              </a:xfrm>
              <a:prstGeom prst="line">
                <a:avLst/>
              </a:prstGeom>
              <a:noFill/>
              <a:ln w="19050" algn="ctr">
                <a:solidFill>
                  <a:schemeClr val="tx1"/>
                </a:solidFill>
                <a:round/>
                <a:headEnd/>
                <a:tailEnd/>
              </a:ln>
            </p:spPr>
          </p:cxnSp>
          <p:cxnSp>
            <p:nvCxnSpPr>
              <p:cNvPr id="100433" name="Connettore 1 141"/>
              <p:cNvCxnSpPr>
                <a:cxnSpLocks noChangeShapeType="1"/>
              </p:cNvCxnSpPr>
              <p:nvPr/>
            </p:nvCxnSpPr>
            <p:spPr bwMode="auto">
              <a:xfrm flipV="1">
                <a:off x="4432300" y="1779270"/>
                <a:ext cx="109220" cy="635"/>
              </a:xfrm>
              <a:prstGeom prst="line">
                <a:avLst/>
              </a:prstGeom>
              <a:noFill/>
              <a:ln w="19050" algn="ctr">
                <a:solidFill>
                  <a:schemeClr val="tx1"/>
                </a:solidFill>
                <a:round/>
                <a:headEnd/>
                <a:tailEnd/>
              </a:ln>
            </p:spPr>
          </p:cxnSp>
          <p:cxnSp>
            <p:nvCxnSpPr>
              <p:cNvPr id="100434" name="Connettore 1 142"/>
              <p:cNvCxnSpPr>
                <a:cxnSpLocks noChangeShapeType="1"/>
              </p:cNvCxnSpPr>
              <p:nvPr/>
            </p:nvCxnSpPr>
            <p:spPr bwMode="auto">
              <a:xfrm flipV="1">
                <a:off x="4432300" y="1946910"/>
                <a:ext cx="109220" cy="635"/>
              </a:xfrm>
              <a:prstGeom prst="line">
                <a:avLst/>
              </a:prstGeom>
              <a:noFill/>
              <a:ln w="19050" algn="ctr">
                <a:solidFill>
                  <a:schemeClr val="tx1"/>
                </a:solidFill>
                <a:round/>
                <a:headEnd/>
                <a:tailEnd/>
              </a:ln>
            </p:spPr>
          </p:cxnSp>
          <p:cxnSp>
            <p:nvCxnSpPr>
              <p:cNvPr id="100435" name="Connettore 1 143"/>
              <p:cNvCxnSpPr>
                <a:cxnSpLocks noChangeShapeType="1"/>
              </p:cNvCxnSpPr>
              <p:nvPr/>
            </p:nvCxnSpPr>
            <p:spPr bwMode="auto">
              <a:xfrm flipV="1">
                <a:off x="4432300" y="1443990"/>
                <a:ext cx="109220" cy="635"/>
              </a:xfrm>
              <a:prstGeom prst="line">
                <a:avLst/>
              </a:prstGeom>
              <a:noFill/>
              <a:ln w="19050" algn="ctr">
                <a:solidFill>
                  <a:schemeClr val="tx1"/>
                </a:solidFill>
                <a:round/>
                <a:headEnd/>
                <a:tailEnd/>
              </a:ln>
            </p:spPr>
          </p:cxnSp>
          <p:cxnSp>
            <p:nvCxnSpPr>
              <p:cNvPr id="100436" name="Connettore 1 144"/>
              <p:cNvCxnSpPr>
                <a:cxnSpLocks noChangeShapeType="1"/>
              </p:cNvCxnSpPr>
              <p:nvPr/>
            </p:nvCxnSpPr>
            <p:spPr bwMode="auto">
              <a:xfrm flipV="1">
                <a:off x="4432300" y="1611630"/>
                <a:ext cx="109220" cy="635"/>
              </a:xfrm>
              <a:prstGeom prst="line">
                <a:avLst/>
              </a:prstGeom>
              <a:noFill/>
              <a:ln w="19050" algn="ctr">
                <a:solidFill>
                  <a:schemeClr val="tx1"/>
                </a:solidFill>
                <a:round/>
                <a:headEnd/>
                <a:tailEnd/>
              </a:ln>
            </p:spPr>
          </p:cxnSp>
          <p:cxnSp>
            <p:nvCxnSpPr>
              <p:cNvPr id="100437" name="Connettore 1 145"/>
              <p:cNvCxnSpPr>
                <a:cxnSpLocks noChangeShapeType="1"/>
              </p:cNvCxnSpPr>
              <p:nvPr/>
            </p:nvCxnSpPr>
            <p:spPr bwMode="auto">
              <a:xfrm flipV="1">
                <a:off x="4432300" y="1110615"/>
                <a:ext cx="109220" cy="635"/>
              </a:xfrm>
              <a:prstGeom prst="line">
                <a:avLst/>
              </a:prstGeom>
              <a:noFill/>
              <a:ln w="19050" algn="ctr">
                <a:solidFill>
                  <a:schemeClr val="tx1"/>
                </a:solidFill>
                <a:round/>
                <a:headEnd/>
                <a:tailEnd/>
              </a:ln>
            </p:spPr>
          </p:cxnSp>
          <p:cxnSp>
            <p:nvCxnSpPr>
              <p:cNvPr id="100438" name="Connettore 1 146"/>
              <p:cNvCxnSpPr>
                <a:cxnSpLocks noChangeShapeType="1"/>
              </p:cNvCxnSpPr>
              <p:nvPr/>
            </p:nvCxnSpPr>
            <p:spPr bwMode="auto">
              <a:xfrm flipV="1">
                <a:off x="4432300" y="1278255"/>
                <a:ext cx="109220" cy="635"/>
              </a:xfrm>
              <a:prstGeom prst="line">
                <a:avLst/>
              </a:prstGeom>
              <a:noFill/>
              <a:ln w="19050" algn="ctr">
                <a:solidFill>
                  <a:schemeClr val="tx1"/>
                </a:solidFill>
                <a:round/>
                <a:headEnd/>
                <a:tailEnd/>
              </a:ln>
            </p:spPr>
          </p:cxnSp>
          <p:cxnSp>
            <p:nvCxnSpPr>
              <p:cNvPr id="100439" name="Connettore 1 147"/>
              <p:cNvCxnSpPr>
                <a:cxnSpLocks noChangeShapeType="1"/>
              </p:cNvCxnSpPr>
              <p:nvPr/>
            </p:nvCxnSpPr>
            <p:spPr bwMode="auto">
              <a:xfrm flipV="1">
                <a:off x="4432300" y="774065"/>
                <a:ext cx="109220" cy="635"/>
              </a:xfrm>
              <a:prstGeom prst="line">
                <a:avLst/>
              </a:prstGeom>
              <a:noFill/>
              <a:ln w="19050" algn="ctr">
                <a:solidFill>
                  <a:schemeClr val="tx1"/>
                </a:solidFill>
                <a:round/>
                <a:headEnd/>
                <a:tailEnd/>
              </a:ln>
            </p:spPr>
          </p:cxnSp>
          <p:cxnSp>
            <p:nvCxnSpPr>
              <p:cNvPr id="100440" name="Connettore 1 148"/>
              <p:cNvCxnSpPr>
                <a:cxnSpLocks noChangeShapeType="1"/>
              </p:cNvCxnSpPr>
              <p:nvPr/>
            </p:nvCxnSpPr>
            <p:spPr bwMode="auto">
              <a:xfrm flipV="1">
                <a:off x="4432300" y="941705"/>
                <a:ext cx="109220" cy="635"/>
              </a:xfrm>
              <a:prstGeom prst="line">
                <a:avLst/>
              </a:prstGeom>
              <a:noFill/>
              <a:ln w="19050" algn="ctr">
                <a:solidFill>
                  <a:schemeClr val="tx1"/>
                </a:solidFill>
                <a:round/>
                <a:headEnd/>
                <a:tailEnd/>
              </a:ln>
            </p:spPr>
          </p:cxnSp>
        </p:grpSp>
      </p:grpSp>
      <p:sp>
        <p:nvSpPr>
          <p:cNvPr id="67" name="Rettangolo 66"/>
          <p:cNvSpPr/>
          <p:nvPr/>
        </p:nvSpPr>
        <p:spPr bwMode="auto">
          <a:xfrm>
            <a:off x="0" y="2886075"/>
            <a:ext cx="8585200" cy="16954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6" name="Figura a mano libera 35"/>
          <p:cNvSpPr/>
          <p:nvPr/>
        </p:nvSpPr>
        <p:spPr bwMode="auto">
          <a:xfrm>
            <a:off x="4864100" y="2547938"/>
            <a:ext cx="3365500" cy="603250"/>
          </a:xfrm>
          <a:custGeom>
            <a:avLst/>
            <a:gdLst>
              <a:gd name="connsiteX0" fmla="*/ 0 w 3364992"/>
              <a:gd name="connsiteY0" fmla="*/ 0 h 603504"/>
              <a:gd name="connsiteX1" fmla="*/ 0 w 3364992"/>
              <a:gd name="connsiteY1" fmla="*/ 201168 h 603504"/>
              <a:gd name="connsiteX2" fmla="*/ 3364992 w 3364992"/>
              <a:gd name="connsiteY2" fmla="*/ 603504 h 603504"/>
              <a:gd name="connsiteX3" fmla="*/ 3358896 w 3364992"/>
              <a:gd name="connsiteY3" fmla="*/ 542544 h 603504"/>
              <a:gd name="connsiteX4" fmla="*/ 0 w 3364992"/>
              <a:gd name="connsiteY4" fmla="*/ 0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992" h="603504">
                <a:moveTo>
                  <a:pt x="0" y="0"/>
                </a:moveTo>
                <a:lnTo>
                  <a:pt x="0" y="201168"/>
                </a:lnTo>
                <a:lnTo>
                  <a:pt x="3364992" y="603504"/>
                </a:lnTo>
                <a:lnTo>
                  <a:pt x="3358896" y="542544"/>
                </a:lnTo>
                <a:lnTo>
                  <a:pt x="0" y="0"/>
                </a:lnTo>
                <a:close/>
              </a:path>
            </a:pathLst>
          </a:custGeom>
          <a:solidFill>
            <a:srgbClr val="00B0F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7" name="Figura a mano libera 36"/>
          <p:cNvSpPr/>
          <p:nvPr/>
        </p:nvSpPr>
        <p:spPr bwMode="auto">
          <a:xfrm>
            <a:off x="5297488" y="2828925"/>
            <a:ext cx="3011487" cy="1401763"/>
          </a:xfrm>
          <a:custGeom>
            <a:avLst/>
            <a:gdLst>
              <a:gd name="connsiteX0" fmla="*/ 3011424 w 3011424"/>
              <a:gd name="connsiteY0" fmla="*/ 1402080 h 1402080"/>
              <a:gd name="connsiteX1" fmla="*/ 3011424 w 3011424"/>
              <a:gd name="connsiteY1" fmla="*/ 1261872 h 1402080"/>
              <a:gd name="connsiteX2" fmla="*/ 6096 w 3011424"/>
              <a:gd name="connsiteY2" fmla="*/ 0 h 1402080"/>
              <a:gd name="connsiteX3" fmla="*/ 0 w 3011424"/>
              <a:gd name="connsiteY3" fmla="*/ 335280 h 1402080"/>
              <a:gd name="connsiteX4" fmla="*/ 3011424 w 3011424"/>
              <a:gd name="connsiteY4" fmla="*/ 140208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424" h="1402080">
                <a:moveTo>
                  <a:pt x="3011424" y="1402080"/>
                </a:moveTo>
                <a:lnTo>
                  <a:pt x="3011424" y="1261872"/>
                </a:lnTo>
                <a:lnTo>
                  <a:pt x="6096" y="0"/>
                </a:lnTo>
                <a:lnTo>
                  <a:pt x="0" y="335280"/>
                </a:lnTo>
                <a:lnTo>
                  <a:pt x="3011424" y="1402080"/>
                </a:lnTo>
                <a:close/>
              </a:path>
            </a:pathLst>
          </a:custGeom>
          <a:solidFill>
            <a:srgbClr val="0066FF"/>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005388" y="4389438"/>
            <a:ext cx="3455987" cy="511175"/>
          </a:xfrm>
          <a:custGeom>
            <a:avLst/>
            <a:gdLst>
              <a:gd name="connsiteX0" fmla="*/ 12192 w 3456432"/>
              <a:gd name="connsiteY0" fmla="*/ 420624 h 512064"/>
              <a:gd name="connsiteX1" fmla="*/ 3450336 w 3456432"/>
              <a:gd name="connsiteY1" fmla="*/ 0 h 512064"/>
              <a:gd name="connsiteX2" fmla="*/ 3456432 w 3456432"/>
              <a:gd name="connsiteY2" fmla="*/ 48768 h 512064"/>
              <a:gd name="connsiteX3" fmla="*/ 0 w 3456432"/>
              <a:gd name="connsiteY3" fmla="*/ 512064 h 512064"/>
              <a:gd name="connsiteX4" fmla="*/ 12192 w 3456432"/>
              <a:gd name="connsiteY4" fmla="*/ 420624 h 5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432" h="512064">
                <a:moveTo>
                  <a:pt x="12192" y="420624"/>
                </a:moveTo>
                <a:lnTo>
                  <a:pt x="3450336" y="0"/>
                </a:lnTo>
                <a:lnTo>
                  <a:pt x="3456432" y="48768"/>
                </a:lnTo>
                <a:lnTo>
                  <a:pt x="0" y="512064"/>
                </a:lnTo>
                <a:lnTo>
                  <a:pt x="12192" y="420624"/>
                </a:lnTo>
                <a:close/>
              </a:path>
            </a:pathLst>
          </a:custGeom>
          <a:solidFill>
            <a:srgbClr val="00206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1" name="Connettore 1 20"/>
          <p:cNvCxnSpPr/>
          <p:nvPr/>
        </p:nvCxnSpPr>
        <p:spPr bwMode="auto">
          <a:xfrm>
            <a:off x="4410075" y="2894013"/>
            <a:ext cx="3957638" cy="11112"/>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cxnSp>
        <p:nvCxnSpPr>
          <p:cNvPr id="22" name="Connettore 1 21"/>
          <p:cNvCxnSpPr/>
          <p:nvPr/>
        </p:nvCxnSpPr>
        <p:spPr bwMode="auto">
          <a:xfrm>
            <a:off x="4410075" y="4572000"/>
            <a:ext cx="3957638" cy="11113"/>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39" name="CasellaDiTesto 38"/>
          <p:cNvSpPr txBox="1">
            <a:spLocks noChangeArrowheads="1"/>
          </p:cNvSpPr>
          <p:nvPr/>
        </p:nvSpPr>
        <p:spPr bwMode="auto">
          <a:xfrm>
            <a:off x="1930400" y="2714625"/>
            <a:ext cx="1963738" cy="338138"/>
          </a:xfrm>
          <a:prstGeom prst="rect">
            <a:avLst/>
          </a:prstGeom>
          <a:noFill/>
          <a:ln w="9525">
            <a:noFill/>
            <a:miter lim="800000"/>
            <a:headEnd/>
            <a:tailEnd/>
          </a:ln>
        </p:spPr>
        <p:txBody>
          <a:bodyPr>
            <a:spAutoFit/>
          </a:bodyPr>
          <a:lstStyle/>
          <a:p>
            <a:pPr algn="r"/>
            <a:r>
              <a:rPr lang="en-GB" sz="1600">
                <a:solidFill>
                  <a:srgbClr val="00B0F0"/>
                </a:solidFill>
                <a:effectLst/>
                <a:latin typeface="Calibri" pitchFamily="34" charset="0"/>
              </a:rPr>
              <a:t>Olivine/Wadsleyte</a:t>
            </a:r>
          </a:p>
        </p:txBody>
      </p:sp>
      <p:sp>
        <p:nvSpPr>
          <p:cNvPr id="41" name="CasellaDiTesto 40"/>
          <p:cNvSpPr txBox="1">
            <a:spLocks noChangeArrowheads="1"/>
          </p:cNvSpPr>
          <p:nvPr/>
        </p:nvSpPr>
        <p:spPr bwMode="auto">
          <a:xfrm>
            <a:off x="0" y="4457700"/>
            <a:ext cx="4308475" cy="338554"/>
          </a:xfrm>
          <a:prstGeom prst="rect">
            <a:avLst/>
          </a:prstGeom>
          <a:noFill/>
          <a:ln w="9525">
            <a:noFill/>
            <a:miter lim="800000"/>
            <a:headEnd/>
            <a:tailEnd/>
          </a:ln>
        </p:spPr>
        <p:txBody>
          <a:bodyPr>
            <a:spAutoFit/>
          </a:bodyPr>
          <a:lstStyle/>
          <a:p>
            <a:r>
              <a:rPr lang="en-GB" sz="1600" dirty="0">
                <a:solidFill>
                  <a:srgbClr val="002060"/>
                </a:solidFill>
                <a:effectLst/>
                <a:latin typeface="Calibri" pitchFamily="34" charset="0"/>
              </a:rPr>
              <a:t>Ringwoodite/Bridgmanite + Fe-</a:t>
            </a:r>
            <a:r>
              <a:rPr lang="en-GB" sz="1600" dirty="0" err="1">
                <a:solidFill>
                  <a:srgbClr val="002060"/>
                </a:solidFill>
                <a:effectLst/>
                <a:latin typeface="Calibri" pitchFamily="34" charset="0"/>
              </a:rPr>
              <a:t>Periclase</a:t>
            </a:r>
            <a:endParaRPr lang="en-GB" sz="1600" dirty="0">
              <a:solidFill>
                <a:srgbClr val="002060"/>
              </a:solidFill>
              <a:effectLst/>
              <a:latin typeface="Calibri" pitchFamily="34" charset="0"/>
            </a:endParaRPr>
          </a:p>
        </p:txBody>
      </p:sp>
      <p:sp>
        <p:nvSpPr>
          <p:cNvPr id="63" name="CasellaDiTesto 62"/>
          <p:cNvSpPr txBox="1">
            <a:spLocks noChangeArrowheads="1"/>
          </p:cNvSpPr>
          <p:nvPr/>
        </p:nvSpPr>
        <p:spPr bwMode="auto">
          <a:xfrm>
            <a:off x="1635125" y="576263"/>
            <a:ext cx="2686050" cy="369887"/>
          </a:xfrm>
          <a:prstGeom prst="rect">
            <a:avLst/>
          </a:prstGeom>
          <a:noFill/>
          <a:ln w="9525">
            <a:noFill/>
            <a:miter lim="800000"/>
            <a:headEnd/>
            <a:tailEnd/>
          </a:ln>
        </p:spPr>
        <p:txBody>
          <a:bodyPr>
            <a:spAutoFit/>
          </a:bodyPr>
          <a:lstStyle/>
          <a:p>
            <a:pPr algn="r"/>
            <a:r>
              <a:rPr lang="en-GB" dirty="0">
                <a:solidFill>
                  <a:srgbClr val="FF6600"/>
                </a:solidFill>
                <a:effectLst/>
                <a:latin typeface="Calibri" pitchFamily="34" charset="0"/>
              </a:rPr>
              <a:t>Avg. Oceanic Geotherm</a:t>
            </a:r>
          </a:p>
        </p:txBody>
      </p:sp>
      <p:sp>
        <p:nvSpPr>
          <p:cNvPr id="64" name="CasellaDiTesto 63"/>
          <p:cNvSpPr txBox="1">
            <a:spLocks noChangeArrowheads="1"/>
          </p:cNvSpPr>
          <p:nvPr/>
        </p:nvSpPr>
        <p:spPr bwMode="auto">
          <a:xfrm>
            <a:off x="1768475" y="800100"/>
            <a:ext cx="2541588" cy="369888"/>
          </a:xfrm>
          <a:prstGeom prst="rect">
            <a:avLst/>
          </a:prstGeom>
          <a:noFill/>
          <a:ln w="9525">
            <a:noFill/>
            <a:miter lim="800000"/>
            <a:headEnd/>
            <a:tailEnd/>
          </a:ln>
        </p:spPr>
        <p:txBody>
          <a:bodyPr>
            <a:spAutoFit/>
          </a:bodyPr>
          <a:lstStyle/>
          <a:p>
            <a:pPr algn="r"/>
            <a:r>
              <a:rPr lang="en-GB" dirty="0">
                <a:solidFill>
                  <a:srgbClr val="7030A0"/>
                </a:solidFill>
                <a:effectLst/>
                <a:latin typeface="Calibri" pitchFamily="34" charset="0"/>
              </a:rPr>
              <a:t>Avg. Shield Geotherm</a:t>
            </a:r>
          </a:p>
        </p:txBody>
      </p:sp>
      <p:sp>
        <p:nvSpPr>
          <p:cNvPr id="65" name="Parentesi graffa aperta 64"/>
          <p:cNvSpPr/>
          <p:nvPr/>
        </p:nvSpPr>
        <p:spPr bwMode="auto">
          <a:xfrm>
            <a:off x="1554163" y="466725"/>
            <a:ext cx="219075" cy="874713"/>
          </a:xfrm>
          <a:prstGeom prst="leftBrace">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66" name="CasellaDiTesto 65"/>
          <p:cNvSpPr txBox="1">
            <a:spLocks noChangeArrowheads="1"/>
          </p:cNvSpPr>
          <p:nvPr/>
        </p:nvSpPr>
        <p:spPr bwMode="auto">
          <a:xfrm>
            <a:off x="57150" y="398463"/>
            <a:ext cx="1455738" cy="1016000"/>
          </a:xfrm>
          <a:prstGeom prst="rect">
            <a:avLst/>
          </a:prstGeom>
          <a:noFill/>
          <a:ln w="9525">
            <a:noFill/>
            <a:miter lim="800000"/>
            <a:headEnd/>
            <a:tailEnd/>
          </a:ln>
        </p:spPr>
        <p:txBody>
          <a:bodyPr>
            <a:spAutoFit/>
          </a:bodyPr>
          <a:lstStyle/>
          <a:p>
            <a:pPr algn="ctr"/>
            <a:r>
              <a:rPr lang="en-GB" sz="2000">
                <a:solidFill>
                  <a:schemeClr val="tx1"/>
                </a:solidFill>
                <a:effectLst/>
                <a:latin typeface="Calibri" pitchFamily="34" charset="0"/>
              </a:rPr>
              <a:t>Classical Cambridge Model</a:t>
            </a:r>
            <a:endParaRPr lang="en-GB" sz="1400">
              <a:solidFill>
                <a:schemeClr val="tx1"/>
              </a:solidFill>
              <a:effectLst/>
              <a:latin typeface="Calibri" pitchFamily="34" charset="0"/>
            </a:endParaRPr>
          </a:p>
        </p:txBody>
      </p:sp>
      <p:sp>
        <p:nvSpPr>
          <p:cNvPr id="68" name="CasellaDiTesto 67"/>
          <p:cNvSpPr txBox="1">
            <a:spLocks noChangeArrowheads="1"/>
          </p:cNvSpPr>
          <p:nvPr/>
        </p:nvSpPr>
        <p:spPr bwMode="auto">
          <a:xfrm>
            <a:off x="15876" y="2933700"/>
            <a:ext cx="2133600" cy="1569660"/>
          </a:xfrm>
          <a:prstGeom prst="rect">
            <a:avLst/>
          </a:prstGeom>
          <a:noFill/>
          <a:ln w="9525">
            <a:noFill/>
            <a:miter lim="800000"/>
            <a:headEnd/>
            <a:tailEnd/>
          </a:ln>
        </p:spPr>
        <p:txBody>
          <a:bodyPr wrap="square">
            <a:spAutoFit/>
          </a:bodyPr>
          <a:lstStyle/>
          <a:p>
            <a:pPr algn="ctr"/>
            <a:r>
              <a:rPr lang="en-GB" sz="2400" b="1" dirty="0">
                <a:solidFill>
                  <a:schemeClr val="tx1"/>
                </a:solidFill>
                <a:effectLst/>
                <a:latin typeface="Calibri" pitchFamily="34" charset="0"/>
              </a:rPr>
              <a:t>The Transition-Zone Mantle accumulates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endParaRPr lang="en-GB" sz="1600" b="1" dirty="0">
              <a:solidFill>
                <a:schemeClr val="tx1"/>
              </a:solidFill>
              <a:effectLst/>
              <a:latin typeface="Calibri" pitchFamily="34" charset="0"/>
            </a:endParaRPr>
          </a:p>
        </p:txBody>
      </p:sp>
      <p:cxnSp>
        <p:nvCxnSpPr>
          <p:cNvPr id="69" name="Connettore 1 68"/>
          <p:cNvCxnSpPr/>
          <p:nvPr/>
        </p:nvCxnSpPr>
        <p:spPr bwMode="auto">
          <a:xfrm>
            <a:off x="4410075" y="3695700"/>
            <a:ext cx="3957638" cy="12700"/>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50" name="Figura a mano libera 49"/>
          <p:cNvSpPr>
            <a:spLocks noChangeArrowheads="1"/>
          </p:cNvSpPr>
          <p:nvPr/>
        </p:nvSpPr>
        <p:spPr bwMode="auto">
          <a:xfrm>
            <a:off x="5722938" y="815975"/>
            <a:ext cx="2713037" cy="3802063"/>
          </a:xfrm>
          <a:custGeom>
            <a:avLst/>
            <a:gdLst>
              <a:gd name="T0" fmla="*/ 129555 w 2712720"/>
              <a:gd name="T1" fmla="*/ 0 h 3802380"/>
              <a:gd name="T2" fmla="*/ 30484 w 2712720"/>
              <a:gd name="T3" fmla="*/ 60955 h 3802380"/>
              <a:gd name="T4" fmla="*/ 114313 w 2712720"/>
              <a:gd name="T5" fmla="*/ 198103 h 3802380"/>
              <a:gd name="T6" fmla="*/ 716364 w 2712720"/>
              <a:gd name="T7" fmla="*/ 457162 h 3802380"/>
              <a:gd name="T8" fmla="*/ 1440348 w 2712720"/>
              <a:gd name="T9" fmla="*/ 883846 h 3802380"/>
              <a:gd name="T10" fmla="*/ 1897602 w 2712720"/>
              <a:gd name="T11" fmla="*/ 1363866 h 3802380"/>
              <a:gd name="T12" fmla="*/ 2347234 w 2712720"/>
              <a:gd name="T13" fmla="*/ 2110564 h 3802380"/>
              <a:gd name="T14" fmla="*/ 2453927 w 2712720"/>
              <a:gd name="T15" fmla="*/ 2331526 h 3802380"/>
              <a:gd name="T16" fmla="*/ 2453927 w 2712720"/>
              <a:gd name="T17" fmla="*/ 2331526 h 3802380"/>
              <a:gd name="T18" fmla="*/ 2514894 w 2712720"/>
              <a:gd name="T19" fmla="*/ 2346765 h 3802380"/>
              <a:gd name="T20" fmla="*/ 2713037 w 2712720"/>
              <a:gd name="T21" fmla="*/ 3596340 h 3802380"/>
              <a:gd name="T22" fmla="*/ 2713037 w 2712720"/>
              <a:gd name="T23" fmla="*/ 3596340 h 3802380"/>
              <a:gd name="T24" fmla="*/ 1417486 w 2712720"/>
              <a:gd name="T25" fmla="*/ 3802063 h 3802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2720"/>
              <a:gd name="T40" fmla="*/ 0 h 3802380"/>
              <a:gd name="T41" fmla="*/ 2712720 w 2712720"/>
              <a:gd name="T42"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53640 w 2712720"/>
              <a:gd name="connsiteY7" fmla="*/ 2331720 h 3802380"/>
              <a:gd name="connsiteX8" fmla="*/ 2514600 w 2712720"/>
              <a:gd name="connsiteY8" fmla="*/ 2346960 h 3802380"/>
              <a:gd name="connsiteX9" fmla="*/ 2712720 w 2712720"/>
              <a:gd name="connsiteY9" fmla="*/ 3596640 h 3802380"/>
              <a:gd name="connsiteX10" fmla="*/ 1417320 w 2712720"/>
              <a:gd name="connsiteY10"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40655 w 2712720"/>
              <a:gd name="connsiteY7" fmla="*/ 2303972 h 3802380"/>
              <a:gd name="connsiteX8" fmla="*/ 2514600 w 2712720"/>
              <a:gd name="connsiteY8" fmla="*/ 2346960 h 3802380"/>
              <a:gd name="connsiteX9" fmla="*/ 2712720 w 2712720"/>
              <a:gd name="connsiteY9" fmla="*/ 3596640 h 3802380"/>
              <a:gd name="connsiteX10" fmla="*/ 1417320 w 2712720"/>
              <a:gd name="connsiteY10" fmla="*/ 3802380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0" h="3802380">
                <a:moveTo>
                  <a:pt x="129540" y="0"/>
                </a:moveTo>
                <a:cubicBezTo>
                  <a:pt x="81280" y="13970"/>
                  <a:pt x="33020" y="27940"/>
                  <a:pt x="30480" y="60960"/>
                </a:cubicBezTo>
                <a:cubicBezTo>
                  <a:pt x="27940" y="93980"/>
                  <a:pt x="0" y="132080"/>
                  <a:pt x="114300" y="198120"/>
                </a:cubicBezTo>
                <a:cubicBezTo>
                  <a:pt x="228600" y="264160"/>
                  <a:pt x="495300" y="342900"/>
                  <a:pt x="716280" y="457200"/>
                </a:cubicBezTo>
                <a:cubicBezTo>
                  <a:pt x="937260" y="571500"/>
                  <a:pt x="1243330" y="732790"/>
                  <a:pt x="1440180" y="883920"/>
                </a:cubicBezTo>
                <a:cubicBezTo>
                  <a:pt x="1637030" y="1035050"/>
                  <a:pt x="1746250" y="1159510"/>
                  <a:pt x="1897380" y="1363980"/>
                </a:cubicBezTo>
                <a:cubicBezTo>
                  <a:pt x="2048510" y="1568450"/>
                  <a:pt x="2256414" y="1954075"/>
                  <a:pt x="2346960" y="2110740"/>
                </a:cubicBezTo>
                <a:cubicBezTo>
                  <a:pt x="2437506" y="2267405"/>
                  <a:pt x="2440655" y="2303972"/>
                  <a:pt x="2440655" y="2303972"/>
                </a:cubicBezTo>
                <a:cubicBezTo>
                  <a:pt x="2450815" y="2306512"/>
                  <a:pt x="2524465" y="2296351"/>
                  <a:pt x="2514600" y="2346960"/>
                </a:cubicBezTo>
                <a:cubicBezTo>
                  <a:pt x="2557780" y="2557780"/>
                  <a:pt x="2712720" y="3596640"/>
                  <a:pt x="2712720" y="3596640"/>
                </a:cubicBezTo>
                <a:lnTo>
                  <a:pt x="1417320" y="38023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1" name="Figura a mano libera 50"/>
          <p:cNvSpPr>
            <a:spLocks noChangeArrowheads="1"/>
          </p:cNvSpPr>
          <p:nvPr/>
        </p:nvSpPr>
        <p:spPr bwMode="auto">
          <a:xfrm>
            <a:off x="5603875" y="822325"/>
            <a:ext cx="2520950" cy="3810000"/>
          </a:xfrm>
          <a:custGeom>
            <a:avLst/>
            <a:gdLst>
              <a:gd name="T0" fmla="*/ 102922 w 2519680"/>
              <a:gd name="T1" fmla="*/ 0 h 3810000"/>
              <a:gd name="T2" fmla="*/ 19060 w 2519680"/>
              <a:gd name="T3" fmla="*/ 114300 h 3810000"/>
              <a:gd name="T4" fmla="*/ 80050 w 2519680"/>
              <a:gd name="T5" fmla="*/ 327660 h 3810000"/>
              <a:gd name="T6" fmla="*/ 499361 w 2519680"/>
              <a:gd name="T7" fmla="*/ 579120 h 3810000"/>
              <a:gd name="T8" fmla="*/ 1071150 w 2519680"/>
              <a:gd name="T9" fmla="*/ 830580 h 3810000"/>
              <a:gd name="T10" fmla="*/ 1536204 w 2519680"/>
              <a:gd name="T11" fmla="*/ 1158240 h 3810000"/>
              <a:gd name="T12" fmla="*/ 1909772 w 2519680"/>
              <a:gd name="T13" fmla="*/ 1668780 h 3810000"/>
              <a:gd name="T14" fmla="*/ 2229974 w 2519680"/>
              <a:gd name="T15" fmla="*/ 2247900 h 3810000"/>
              <a:gd name="T16" fmla="*/ 2229974 w 2519680"/>
              <a:gd name="T17" fmla="*/ 2247900 h 3810000"/>
              <a:gd name="T18" fmla="*/ 2397698 w 2519680"/>
              <a:gd name="T19" fmla="*/ 2316480 h 3810000"/>
              <a:gd name="T20" fmla="*/ 2405322 w 2519680"/>
              <a:gd name="T21" fmla="*/ 2354580 h 3810000"/>
              <a:gd name="T22" fmla="*/ 2504432 w 2519680"/>
              <a:gd name="T23" fmla="*/ 3581400 h 3810000"/>
              <a:gd name="T24" fmla="*/ 2504432 w 2519680"/>
              <a:gd name="T25" fmla="*/ 3604260 h 3810000"/>
              <a:gd name="T26" fmla="*/ 2504432 w 2519680"/>
              <a:gd name="T27" fmla="*/ 3634740 h 3810000"/>
              <a:gd name="T28" fmla="*/ 2473936 w 2519680"/>
              <a:gd name="T29" fmla="*/ 3634740 h 3810000"/>
              <a:gd name="T30" fmla="*/ 1337984 w 2519680"/>
              <a:gd name="T31" fmla="*/ 3810000 h 381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9680"/>
              <a:gd name="T49" fmla="*/ 0 h 3810000"/>
              <a:gd name="T50" fmla="*/ 2519680 w 2519680"/>
              <a:gd name="T51"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9680" h="3810000">
                <a:moveTo>
                  <a:pt x="102870" y="0"/>
                </a:moveTo>
                <a:cubicBezTo>
                  <a:pt x="62865" y="29845"/>
                  <a:pt x="22860" y="59690"/>
                  <a:pt x="19050" y="114300"/>
                </a:cubicBezTo>
                <a:cubicBezTo>
                  <a:pt x="15240" y="168910"/>
                  <a:pt x="0" y="250190"/>
                  <a:pt x="80010" y="327660"/>
                </a:cubicBezTo>
                <a:cubicBezTo>
                  <a:pt x="160020" y="405130"/>
                  <a:pt x="334010" y="495300"/>
                  <a:pt x="499110" y="579120"/>
                </a:cubicBezTo>
                <a:cubicBezTo>
                  <a:pt x="664210" y="662940"/>
                  <a:pt x="897890" y="734060"/>
                  <a:pt x="1070610" y="830580"/>
                </a:cubicBezTo>
                <a:cubicBezTo>
                  <a:pt x="1243330" y="927100"/>
                  <a:pt x="1395730" y="1018540"/>
                  <a:pt x="1535430" y="1158240"/>
                </a:cubicBezTo>
                <a:cubicBezTo>
                  <a:pt x="1675130" y="1297940"/>
                  <a:pt x="1793240" y="1487170"/>
                  <a:pt x="1908810" y="1668780"/>
                </a:cubicBezTo>
                <a:cubicBezTo>
                  <a:pt x="2024380" y="1850390"/>
                  <a:pt x="2228850" y="2247900"/>
                  <a:pt x="2228850" y="2247900"/>
                </a:cubicBezTo>
                <a:cubicBezTo>
                  <a:pt x="2256790" y="2259330"/>
                  <a:pt x="2284834" y="2258060"/>
                  <a:pt x="2314044" y="2275840"/>
                </a:cubicBezTo>
                <a:cubicBezTo>
                  <a:pt x="2343254" y="2293620"/>
                  <a:pt x="2406936" y="2263987"/>
                  <a:pt x="2404110" y="2354580"/>
                </a:cubicBezTo>
                <a:cubicBezTo>
                  <a:pt x="2435631" y="2572173"/>
                  <a:pt x="2486660" y="3373120"/>
                  <a:pt x="2503170" y="3581400"/>
                </a:cubicBezTo>
                <a:cubicBezTo>
                  <a:pt x="2519680" y="3789680"/>
                  <a:pt x="2503170" y="3604260"/>
                  <a:pt x="2503170" y="3604260"/>
                </a:cubicBezTo>
                <a:cubicBezTo>
                  <a:pt x="2503170" y="3613150"/>
                  <a:pt x="2508250" y="3629660"/>
                  <a:pt x="2503170" y="3634740"/>
                </a:cubicBezTo>
                <a:cubicBezTo>
                  <a:pt x="2498090" y="3639820"/>
                  <a:pt x="2472690" y="3634740"/>
                  <a:pt x="2472690" y="3634740"/>
                </a:cubicBezTo>
                <a:lnTo>
                  <a:pt x="1337310" y="381000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3" name="Figura a mano libera 52"/>
          <p:cNvSpPr>
            <a:spLocks noChangeArrowheads="1"/>
          </p:cNvSpPr>
          <p:nvPr/>
        </p:nvSpPr>
        <p:spPr bwMode="auto">
          <a:xfrm>
            <a:off x="5592763" y="2278063"/>
            <a:ext cx="1393825" cy="2476500"/>
          </a:xfrm>
          <a:custGeom>
            <a:avLst/>
            <a:gdLst>
              <a:gd name="T0" fmla="*/ 548890 w 1393190"/>
              <a:gd name="T1" fmla="*/ 2476500 h 2476500"/>
              <a:gd name="T2" fmla="*/ 1273120 w 1393190"/>
              <a:gd name="T3" fmla="*/ 2331720 h 2476500"/>
              <a:gd name="T4" fmla="*/ 1273120 w 1393190"/>
              <a:gd name="T5" fmla="*/ 2308860 h 2476500"/>
              <a:gd name="T6" fmla="*/ 1273120 w 1393190"/>
              <a:gd name="T7" fmla="*/ 2301240 h 2476500"/>
              <a:gd name="T8" fmla="*/ 1219756 w 1393190"/>
              <a:gd name="T9" fmla="*/ 1447800 h 2476500"/>
              <a:gd name="T10" fmla="*/ 1219756 w 1393190"/>
              <a:gd name="T11" fmla="*/ 1424940 h 2476500"/>
              <a:gd name="T12" fmla="*/ 1212132 w 1393190"/>
              <a:gd name="T13" fmla="*/ 1409700 h 2476500"/>
              <a:gd name="T14" fmla="*/ 1273120 w 1393190"/>
              <a:gd name="T15" fmla="*/ 1234440 h 2476500"/>
              <a:gd name="T16" fmla="*/ 1235003 w 1393190"/>
              <a:gd name="T17" fmla="*/ 746760 h 2476500"/>
              <a:gd name="T18" fmla="*/ 1227379 w 1393190"/>
              <a:gd name="T19" fmla="*/ 739140 h 2476500"/>
              <a:gd name="T20" fmla="*/ 762347 w 1393190"/>
              <a:gd name="T21" fmla="*/ 548640 h 2476500"/>
              <a:gd name="T22" fmla="*/ 747100 w 1393190"/>
              <a:gd name="T23" fmla="*/ 541020 h 2476500"/>
              <a:gd name="T24" fmla="*/ 731853 w 1393190"/>
              <a:gd name="T25" fmla="*/ 510540 h 2476500"/>
              <a:gd name="T26" fmla="*/ 693736 w 1393190"/>
              <a:gd name="T27" fmla="*/ 388620 h 2476500"/>
              <a:gd name="T28" fmla="*/ 533643 w 1393190"/>
              <a:gd name="T29" fmla="*/ 175260 h 2476500"/>
              <a:gd name="T30" fmla="*/ 0 w 1393190"/>
              <a:gd name="T31" fmla="*/ 0 h 2476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3190"/>
              <a:gd name="T49" fmla="*/ 0 h 2476500"/>
              <a:gd name="T50" fmla="*/ 1393190 w 1393190"/>
              <a:gd name="T51" fmla="*/ 247650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26820 w 1393190"/>
              <a:gd name="connsiteY9" fmla="*/ 73914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00873 w 1393190"/>
              <a:gd name="connsiteY9" fmla="*/ 67056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190" h="2476500">
                <a:moveTo>
                  <a:pt x="548640" y="2476500"/>
                </a:moveTo>
                <a:lnTo>
                  <a:pt x="1272540" y="2331720"/>
                </a:lnTo>
                <a:cubicBezTo>
                  <a:pt x="1393190" y="2303780"/>
                  <a:pt x="1272540" y="2308860"/>
                  <a:pt x="1272540" y="2308860"/>
                </a:cubicBezTo>
                <a:cubicBezTo>
                  <a:pt x="1272540" y="2303780"/>
                  <a:pt x="1281430" y="2444750"/>
                  <a:pt x="1272540" y="2301240"/>
                </a:cubicBezTo>
                <a:cubicBezTo>
                  <a:pt x="1263650" y="2157730"/>
                  <a:pt x="1228090" y="1593850"/>
                  <a:pt x="1219200" y="1447800"/>
                </a:cubicBezTo>
                <a:cubicBezTo>
                  <a:pt x="1210310" y="1301750"/>
                  <a:pt x="1220470" y="1431290"/>
                  <a:pt x="1219200" y="1424940"/>
                </a:cubicBezTo>
                <a:cubicBezTo>
                  <a:pt x="1217930" y="1418590"/>
                  <a:pt x="1202690" y="1441450"/>
                  <a:pt x="1211580" y="1409700"/>
                </a:cubicBezTo>
                <a:cubicBezTo>
                  <a:pt x="1220470" y="1377950"/>
                  <a:pt x="1268730" y="1344930"/>
                  <a:pt x="1272540" y="1234440"/>
                </a:cubicBezTo>
                <a:cubicBezTo>
                  <a:pt x="1276350" y="1123950"/>
                  <a:pt x="1242060" y="829310"/>
                  <a:pt x="1234440" y="746760"/>
                </a:cubicBezTo>
                <a:cubicBezTo>
                  <a:pt x="1238955" y="745490"/>
                  <a:pt x="1200873" y="670560"/>
                  <a:pt x="1200873" y="670560"/>
                </a:cubicBezTo>
                <a:lnTo>
                  <a:pt x="762000" y="548640"/>
                </a:lnTo>
                <a:cubicBezTo>
                  <a:pt x="681990" y="515620"/>
                  <a:pt x="751840" y="547370"/>
                  <a:pt x="746760" y="541020"/>
                </a:cubicBezTo>
                <a:cubicBezTo>
                  <a:pt x="741680" y="534670"/>
                  <a:pt x="740410" y="535940"/>
                  <a:pt x="731520" y="510540"/>
                </a:cubicBezTo>
                <a:cubicBezTo>
                  <a:pt x="722630" y="485140"/>
                  <a:pt x="726440" y="444500"/>
                  <a:pt x="693420" y="388620"/>
                </a:cubicBezTo>
                <a:cubicBezTo>
                  <a:pt x="660400" y="332740"/>
                  <a:pt x="648970" y="240030"/>
                  <a:pt x="533400" y="175260"/>
                </a:cubicBezTo>
                <a:cubicBezTo>
                  <a:pt x="417830" y="110490"/>
                  <a:pt x="208915" y="55245"/>
                  <a:pt x="0" y="0"/>
                </a:cubicBez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5" name="Figura a mano libera 54"/>
          <p:cNvSpPr>
            <a:spLocks noChangeArrowheads="1"/>
          </p:cNvSpPr>
          <p:nvPr/>
        </p:nvSpPr>
        <p:spPr bwMode="auto">
          <a:xfrm>
            <a:off x="5799138" y="2735263"/>
            <a:ext cx="669925" cy="2027237"/>
          </a:xfrm>
          <a:custGeom>
            <a:avLst/>
            <a:gdLst>
              <a:gd name="T0" fmla="*/ 0 w 670560"/>
              <a:gd name="T1" fmla="*/ 0 h 2026920"/>
              <a:gd name="T2" fmla="*/ 601410 w 670560"/>
              <a:gd name="T3" fmla="*/ 198151 h 2026920"/>
              <a:gd name="T4" fmla="*/ 639474 w 670560"/>
              <a:gd name="T5" fmla="*/ 693529 h 2026920"/>
              <a:gd name="T6" fmla="*/ 639474 w 670560"/>
              <a:gd name="T7" fmla="*/ 1356572 h 2026920"/>
              <a:gd name="T8" fmla="*/ 669925 w 670560"/>
              <a:gd name="T9" fmla="*/ 1912919 h 2026920"/>
              <a:gd name="T10" fmla="*/ 357801 w 670560"/>
              <a:gd name="T11" fmla="*/ 2027237 h 2026920"/>
              <a:gd name="T12" fmla="*/ 0 60000 65536"/>
              <a:gd name="T13" fmla="*/ 0 60000 65536"/>
              <a:gd name="T14" fmla="*/ 0 60000 65536"/>
              <a:gd name="T15" fmla="*/ 0 60000 65536"/>
              <a:gd name="T16" fmla="*/ 0 60000 65536"/>
              <a:gd name="T17" fmla="*/ 0 60000 65536"/>
              <a:gd name="T18" fmla="*/ 0 w 670560"/>
              <a:gd name="T19" fmla="*/ 0 h 2026920"/>
              <a:gd name="T20" fmla="*/ 670560 w 670560"/>
              <a:gd name="T21" fmla="*/ 2026920 h 2026920"/>
            </a:gdLst>
            <a:ahLst/>
            <a:cxnLst>
              <a:cxn ang="T12">
                <a:pos x="T0" y="T1"/>
              </a:cxn>
              <a:cxn ang="T13">
                <a:pos x="T2" y="T3"/>
              </a:cxn>
              <a:cxn ang="T14">
                <a:pos x="T4" y="T5"/>
              </a:cxn>
              <a:cxn ang="T15">
                <a:pos x="T6" y="T7"/>
              </a:cxn>
              <a:cxn ang="T16">
                <a:pos x="T8" y="T9"/>
              </a:cxn>
              <a:cxn ang="T17">
                <a:pos x="T10" y="T11"/>
              </a:cxn>
            </a:cxnLst>
            <a:rect l="T18" t="T19" r="T20" b="T21"/>
            <a:pathLst>
              <a:path w="670560" h="2026920">
                <a:moveTo>
                  <a:pt x="0" y="0"/>
                </a:moveTo>
                <a:lnTo>
                  <a:pt x="601980" y="198120"/>
                </a:lnTo>
                <a:lnTo>
                  <a:pt x="640080" y="693420"/>
                </a:lnTo>
                <a:lnTo>
                  <a:pt x="640080" y="1356360"/>
                </a:lnTo>
                <a:lnTo>
                  <a:pt x="670560" y="1912620"/>
                </a:lnTo>
                <a:lnTo>
                  <a:pt x="358140" y="202692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9" name="CasellaDiTesto 58"/>
          <p:cNvSpPr txBox="1">
            <a:spLocks noChangeArrowheads="1"/>
          </p:cNvSpPr>
          <p:nvPr/>
        </p:nvSpPr>
        <p:spPr bwMode="auto">
          <a:xfrm rot="5222698">
            <a:off x="6044407" y="3639344"/>
            <a:ext cx="1322387" cy="276225"/>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(0.50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60" name="CasellaDiTesto 59"/>
          <p:cNvSpPr txBox="1">
            <a:spLocks noChangeArrowheads="1"/>
          </p:cNvSpPr>
          <p:nvPr/>
        </p:nvSpPr>
        <p:spPr bwMode="auto">
          <a:xfrm rot="5400000">
            <a:off x="5627688" y="3709987"/>
            <a:ext cx="1322388" cy="277813"/>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(1.00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71" name="CasellaDiTesto 70"/>
          <p:cNvSpPr txBox="1">
            <a:spLocks noChangeArrowheads="1"/>
          </p:cNvSpPr>
          <p:nvPr/>
        </p:nvSpPr>
        <p:spPr bwMode="auto">
          <a:xfrm>
            <a:off x="0" y="4879975"/>
            <a:ext cx="4051300" cy="1569660"/>
          </a:xfrm>
          <a:prstGeom prst="rect">
            <a:avLst/>
          </a:prstGeom>
          <a:noFill/>
          <a:ln w="9525">
            <a:noFill/>
            <a:miter lim="800000"/>
            <a:headEnd/>
            <a:tailEnd/>
          </a:ln>
        </p:spPr>
        <p:txBody>
          <a:bodyPr wrap="square">
            <a:spAutoFit/>
          </a:bodyPr>
          <a:lstStyle/>
          <a:p>
            <a:pPr algn="ctr"/>
            <a:r>
              <a:rPr lang="en-GB" sz="2400" dirty="0">
                <a:solidFill>
                  <a:schemeClr val="tx1"/>
                </a:solidFill>
                <a:effectLst/>
                <a:latin typeface="Calibri" pitchFamily="34" charset="0"/>
              </a:rPr>
              <a:t>Assuming a peridotite with 0.1 wt.% H</a:t>
            </a:r>
            <a:r>
              <a:rPr lang="en-GB" sz="2400" baseline="-25000" dirty="0">
                <a:solidFill>
                  <a:schemeClr val="tx1"/>
                </a:solidFill>
                <a:effectLst/>
                <a:latin typeface="Calibri" pitchFamily="34" charset="0"/>
              </a:rPr>
              <a:t>2</a:t>
            </a:r>
            <a:r>
              <a:rPr lang="en-GB" sz="2400" dirty="0">
                <a:solidFill>
                  <a:schemeClr val="tx1"/>
                </a:solidFill>
                <a:effectLst/>
                <a:latin typeface="Calibri" pitchFamily="34" charset="0"/>
              </a:rPr>
              <a:t>O, the solidus above 410 km drops by &gt;400 °C,</a:t>
            </a:r>
            <a:r>
              <a:rPr lang="en-GB" sz="1600" dirty="0">
                <a:solidFill>
                  <a:schemeClr val="tx1"/>
                </a:solidFill>
                <a:effectLst/>
                <a:latin typeface="Calibri" pitchFamily="34" charset="0"/>
              </a:rPr>
              <a:t> </a:t>
            </a:r>
            <a:r>
              <a:rPr lang="en-GB" sz="2400" dirty="0">
                <a:solidFill>
                  <a:schemeClr val="tx1"/>
                </a:solidFill>
                <a:effectLst/>
                <a:latin typeface="Calibri" pitchFamily="34" charset="0"/>
              </a:rPr>
              <a:t>and</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below 660</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km</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by</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600</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°C.</a:t>
            </a:r>
          </a:p>
        </p:txBody>
      </p:sp>
      <p:sp>
        <p:nvSpPr>
          <p:cNvPr id="40" name="CasellaDiTesto 39"/>
          <p:cNvSpPr txBox="1">
            <a:spLocks noChangeArrowheads="1"/>
          </p:cNvSpPr>
          <p:nvPr/>
        </p:nvSpPr>
        <p:spPr bwMode="auto">
          <a:xfrm>
            <a:off x="1771650" y="3525838"/>
            <a:ext cx="2238375" cy="338554"/>
          </a:xfrm>
          <a:prstGeom prst="rect">
            <a:avLst/>
          </a:prstGeom>
          <a:noFill/>
          <a:ln w="9525">
            <a:noFill/>
            <a:miter lim="800000"/>
            <a:headEnd/>
            <a:tailEnd/>
          </a:ln>
        </p:spPr>
        <p:txBody>
          <a:bodyPr wrap="square">
            <a:spAutoFit/>
          </a:bodyPr>
          <a:lstStyle/>
          <a:p>
            <a:pPr algn="r"/>
            <a:r>
              <a:rPr lang="en-GB" sz="1600" dirty="0" err="1">
                <a:solidFill>
                  <a:srgbClr val="0070C0"/>
                </a:solidFill>
                <a:effectLst/>
                <a:latin typeface="Calibri" pitchFamily="34" charset="0"/>
              </a:rPr>
              <a:t>Wadsleyte</a:t>
            </a:r>
            <a:r>
              <a:rPr lang="en-GB" sz="1600" dirty="0">
                <a:solidFill>
                  <a:srgbClr val="0070C0"/>
                </a:solidFill>
                <a:effectLst/>
                <a:latin typeface="Calibri" pitchFamily="34" charset="0"/>
              </a:rPr>
              <a:t>/Ringwoodite</a:t>
            </a:r>
          </a:p>
        </p:txBody>
      </p:sp>
      <p:sp>
        <p:nvSpPr>
          <p:cNvPr id="152" name="CasellaDiTesto 151"/>
          <p:cNvSpPr txBox="1">
            <a:spLocks noChangeArrowheads="1"/>
          </p:cNvSpPr>
          <p:nvPr/>
        </p:nvSpPr>
        <p:spPr bwMode="auto">
          <a:xfrm>
            <a:off x="0" y="-11113"/>
            <a:ext cx="4930775" cy="584201"/>
          </a:xfrm>
          <a:prstGeom prst="rect">
            <a:avLst/>
          </a:prstGeom>
          <a:noFill/>
          <a:ln w="9525">
            <a:noFill/>
            <a:miter lim="800000"/>
            <a:headEnd/>
            <a:tailEnd/>
          </a:ln>
        </p:spPr>
        <p:txBody>
          <a:bodyPr>
            <a:spAutoFit/>
          </a:bodyPr>
          <a:lstStyle/>
          <a:p>
            <a:r>
              <a:rPr lang="en-GB" sz="3200" b="1" dirty="0">
                <a:solidFill>
                  <a:srgbClr val="FF0000"/>
                </a:solidFill>
                <a:effectLst/>
                <a:latin typeface="Calibri" pitchFamily="34" charset="0"/>
              </a:rPr>
              <a:t>Peridotite Solidi+H</a:t>
            </a:r>
            <a:r>
              <a:rPr lang="en-GB" sz="3200" b="1" baseline="-25000" dirty="0">
                <a:solidFill>
                  <a:srgbClr val="FF0000"/>
                </a:solidFill>
                <a:effectLst/>
                <a:latin typeface="Calibri" pitchFamily="34" charset="0"/>
              </a:rPr>
              <a:t>2</a:t>
            </a:r>
            <a:r>
              <a:rPr lang="en-GB" sz="3200" b="1" dirty="0">
                <a:solidFill>
                  <a:srgbClr val="FF0000"/>
                </a:solidFill>
                <a:effectLst/>
                <a:latin typeface="Calibri" pitchFamily="34" charset="0"/>
              </a:rPr>
              <a:t>O</a:t>
            </a:r>
            <a:endParaRPr lang="en-GB" sz="2000" b="1" dirty="0">
              <a:solidFill>
                <a:srgbClr val="FF0000"/>
              </a:solidFill>
              <a:effectLst/>
              <a:latin typeface="Calibri" pitchFamily="34" charset="0"/>
            </a:endParaRPr>
          </a:p>
        </p:txBody>
      </p:sp>
      <p:sp>
        <p:nvSpPr>
          <p:cNvPr id="47" name="Figura a mano libera 46"/>
          <p:cNvSpPr/>
          <p:nvPr/>
        </p:nvSpPr>
        <p:spPr bwMode="auto">
          <a:xfrm>
            <a:off x="5859463" y="609600"/>
            <a:ext cx="2751137" cy="3565525"/>
          </a:xfrm>
          <a:custGeom>
            <a:avLst/>
            <a:gdLst>
              <a:gd name="connsiteX0" fmla="*/ 0 w 2750820"/>
              <a:gd name="connsiteY0" fmla="*/ 0 h 3566160"/>
              <a:gd name="connsiteX1" fmla="*/ 213360 w 2750820"/>
              <a:gd name="connsiteY1" fmla="*/ 160020 h 3566160"/>
              <a:gd name="connsiteX2" fmla="*/ 693420 w 2750820"/>
              <a:gd name="connsiteY2" fmla="*/ 381000 h 3566160"/>
              <a:gd name="connsiteX3" fmla="*/ 1318260 w 2750820"/>
              <a:gd name="connsiteY3" fmla="*/ 815340 h 3566160"/>
              <a:gd name="connsiteX4" fmla="*/ 1950720 w 2750820"/>
              <a:gd name="connsiteY4" fmla="*/ 1493520 h 3566160"/>
              <a:gd name="connsiteX5" fmla="*/ 2415540 w 2750820"/>
              <a:gd name="connsiteY5" fmla="*/ 2392680 h 3566160"/>
              <a:gd name="connsiteX6" fmla="*/ 2750820 w 2750820"/>
              <a:gd name="connsiteY6" fmla="*/ 3566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820" h="3566160">
                <a:moveTo>
                  <a:pt x="0" y="0"/>
                </a:moveTo>
                <a:cubicBezTo>
                  <a:pt x="48895" y="48260"/>
                  <a:pt x="97790" y="96520"/>
                  <a:pt x="213360" y="160020"/>
                </a:cubicBezTo>
                <a:cubicBezTo>
                  <a:pt x="328930" y="223520"/>
                  <a:pt x="509270" y="271780"/>
                  <a:pt x="693420" y="381000"/>
                </a:cubicBezTo>
                <a:cubicBezTo>
                  <a:pt x="877570" y="490220"/>
                  <a:pt x="1108710" y="629920"/>
                  <a:pt x="1318260" y="815340"/>
                </a:cubicBezTo>
                <a:cubicBezTo>
                  <a:pt x="1527810" y="1000760"/>
                  <a:pt x="1767840" y="1230630"/>
                  <a:pt x="1950720" y="1493520"/>
                </a:cubicBezTo>
                <a:cubicBezTo>
                  <a:pt x="2133600" y="1756410"/>
                  <a:pt x="2282190" y="2047240"/>
                  <a:pt x="2415540" y="2392680"/>
                </a:cubicBezTo>
                <a:cubicBezTo>
                  <a:pt x="2548890" y="2738120"/>
                  <a:pt x="2649855" y="3152140"/>
                  <a:pt x="2750820" y="3566160"/>
                </a:cubicBezTo>
              </a:path>
            </a:pathLst>
          </a:custGeom>
          <a:noFill/>
          <a:ln w="3810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56" name="CasellaDiTesto 55"/>
          <p:cNvSpPr txBox="1">
            <a:spLocks noChangeArrowheads="1"/>
          </p:cNvSpPr>
          <p:nvPr/>
        </p:nvSpPr>
        <p:spPr bwMode="auto">
          <a:xfrm rot="2324690">
            <a:off x="6491288" y="1423988"/>
            <a:ext cx="1323975" cy="277812"/>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(0.01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7" name="CasellaDiTesto 56"/>
          <p:cNvSpPr txBox="1">
            <a:spLocks noChangeArrowheads="1"/>
          </p:cNvSpPr>
          <p:nvPr/>
        </p:nvSpPr>
        <p:spPr bwMode="auto">
          <a:xfrm rot="3266777">
            <a:off x="6940550" y="2260214"/>
            <a:ext cx="1323975" cy="276999"/>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(0.05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122" name="CasellaDiTesto 121"/>
          <p:cNvSpPr txBox="1">
            <a:spLocks noChangeArrowheads="1"/>
          </p:cNvSpPr>
          <p:nvPr/>
        </p:nvSpPr>
        <p:spPr bwMode="auto">
          <a:xfrm>
            <a:off x="6611939" y="648918"/>
            <a:ext cx="1309688" cy="554038"/>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Dry solidus</a:t>
            </a:r>
          </a:p>
          <a:p>
            <a:pPr algn="ctr"/>
            <a:r>
              <a:rPr lang="en-GB" sz="1200" b="1" dirty="0">
                <a:solidFill>
                  <a:schemeClr val="tx1"/>
                </a:solidFill>
                <a:effectLst/>
                <a:latin typeface="Calibri" pitchFamily="34" charset="0"/>
              </a:rPr>
              <a:t>(0.00 wt.H</a:t>
            </a:r>
            <a:r>
              <a:rPr lang="en-GB" sz="1200" b="1" baseline="-25000" dirty="0">
                <a:solidFill>
                  <a:schemeClr val="tx1"/>
                </a:solidFill>
                <a:effectLst/>
                <a:latin typeface="Calibri" pitchFamily="34" charset="0"/>
              </a:rPr>
              <a:t>2</a:t>
            </a:r>
            <a:r>
              <a:rPr lang="en-GB" sz="1200" b="1" dirty="0">
                <a:solidFill>
                  <a:schemeClr val="tx1"/>
                </a:solidFill>
                <a:effectLst/>
                <a:latin typeface="Calibri" pitchFamily="34" charset="0"/>
              </a:rPr>
              <a:t>O)</a:t>
            </a:r>
          </a:p>
        </p:txBody>
      </p:sp>
      <p:sp>
        <p:nvSpPr>
          <p:cNvPr id="123" name="CasellaDiTesto 122"/>
          <p:cNvSpPr txBox="1">
            <a:spLocks noChangeArrowheads="1"/>
          </p:cNvSpPr>
          <p:nvPr/>
        </p:nvSpPr>
        <p:spPr bwMode="auto">
          <a:xfrm>
            <a:off x="4207796" y="6481763"/>
            <a:ext cx="4936203" cy="369887"/>
          </a:xfrm>
          <a:prstGeom prst="rect">
            <a:avLst/>
          </a:prstGeom>
          <a:noFill/>
          <a:ln w="9525">
            <a:noFill/>
            <a:miter lim="800000"/>
            <a:headEnd/>
            <a:tailEnd/>
          </a:ln>
        </p:spPr>
        <p:txBody>
          <a:bodyPr wrap="square">
            <a:spAutoFit/>
          </a:bodyPr>
          <a:lstStyle/>
          <a:p>
            <a:pPr algn="r"/>
            <a:r>
              <a:rPr lang="en-GB" dirty="0" err="1">
                <a:solidFill>
                  <a:schemeClr val="tx1"/>
                </a:solidFill>
                <a:effectLst/>
                <a:latin typeface="Calibri" pitchFamily="34" charset="0"/>
              </a:rPr>
              <a:t>Litasov</a:t>
            </a:r>
            <a:r>
              <a:rPr lang="en-GB" dirty="0">
                <a:solidFill>
                  <a:schemeClr val="tx1"/>
                </a:solidFill>
                <a:effectLst/>
                <a:latin typeface="Calibri" pitchFamily="34" charset="0"/>
              </a:rPr>
              <a:t>, 2011 (Russ. Geol. </a:t>
            </a:r>
            <a:r>
              <a:rPr lang="en-GB" dirty="0" err="1">
                <a:solidFill>
                  <a:schemeClr val="tx1"/>
                </a:solidFill>
                <a:effectLst/>
                <a:latin typeface="Calibri" pitchFamily="34" charset="0"/>
              </a:rPr>
              <a:t>Geophys</a:t>
            </a:r>
            <a:r>
              <a:rPr lang="en-GB" dirty="0">
                <a:solidFill>
                  <a:schemeClr val="tx1"/>
                </a:solidFill>
                <a:effectLst/>
                <a:latin typeface="Calibri" pitchFamily="34" charset="0"/>
              </a:rPr>
              <a:t>., 52, 475-492)</a:t>
            </a:r>
          </a:p>
        </p:txBody>
      </p:sp>
      <p:sp>
        <p:nvSpPr>
          <p:cNvPr id="24" name="CasellaDiTesto 23"/>
          <p:cNvSpPr txBox="1">
            <a:spLocks noChangeArrowheads="1"/>
          </p:cNvSpPr>
          <p:nvPr/>
        </p:nvSpPr>
        <p:spPr bwMode="auto">
          <a:xfrm>
            <a:off x="8342194" y="4445000"/>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660 km</a:t>
            </a:r>
          </a:p>
        </p:txBody>
      </p:sp>
      <p:sp>
        <p:nvSpPr>
          <p:cNvPr id="23" name="CasellaDiTesto 22"/>
          <p:cNvSpPr txBox="1">
            <a:spLocks noChangeArrowheads="1"/>
          </p:cNvSpPr>
          <p:nvPr/>
        </p:nvSpPr>
        <p:spPr bwMode="auto">
          <a:xfrm>
            <a:off x="8334256" y="2732088"/>
            <a:ext cx="800219" cy="338554"/>
          </a:xfrm>
          <a:prstGeom prst="rect">
            <a:avLst/>
          </a:prstGeom>
          <a:solidFill>
            <a:schemeClr val="bg1"/>
          </a:solidFill>
          <a:ln w="9525">
            <a:noFill/>
            <a:miter lim="800000"/>
            <a:headEnd/>
            <a:tailEnd/>
          </a:ln>
        </p:spPr>
        <p:txBody>
          <a:bodyPr wrap="none">
            <a:spAutoFit/>
          </a:bodyPr>
          <a:lstStyle/>
          <a:p>
            <a:pPr algn="r"/>
            <a:r>
              <a:rPr lang="en-GB" sz="1600" dirty="0">
                <a:solidFill>
                  <a:schemeClr val="tx1"/>
                </a:solidFill>
                <a:effectLst/>
                <a:latin typeface="Calibri" pitchFamily="34" charset="0"/>
              </a:rPr>
              <a:t>410 km</a:t>
            </a:r>
          </a:p>
        </p:txBody>
      </p:sp>
      <p:sp>
        <p:nvSpPr>
          <p:cNvPr id="70" name="CasellaDiTesto 69"/>
          <p:cNvSpPr txBox="1">
            <a:spLocks noChangeArrowheads="1"/>
          </p:cNvSpPr>
          <p:nvPr/>
        </p:nvSpPr>
        <p:spPr bwMode="auto">
          <a:xfrm>
            <a:off x="8334256" y="3533775"/>
            <a:ext cx="800219" cy="338554"/>
          </a:xfrm>
          <a:prstGeom prst="rect">
            <a:avLst/>
          </a:prstGeom>
          <a:solidFill>
            <a:schemeClr val="bg1"/>
          </a:solidFill>
          <a:ln w="9525">
            <a:noFill/>
            <a:miter lim="800000"/>
            <a:headEnd/>
            <a:tailEnd/>
          </a:ln>
        </p:spPr>
        <p:txBody>
          <a:bodyPr wrap="none">
            <a:spAutoFit/>
          </a:bodyPr>
          <a:lstStyle/>
          <a:p>
            <a:pPr algn="r"/>
            <a:r>
              <a:rPr lang="en-GB" sz="1600" dirty="0">
                <a:solidFill>
                  <a:schemeClr val="tx1"/>
                </a:solidFill>
                <a:effectLst/>
                <a:latin typeface="Calibri" pitchFamily="34" charset="0"/>
              </a:rPr>
              <a:t>520 km</a:t>
            </a:r>
          </a:p>
        </p:txBody>
      </p:sp>
      <p:sp>
        <p:nvSpPr>
          <p:cNvPr id="121" name="CasellaDiTesto 120"/>
          <p:cNvSpPr txBox="1">
            <a:spLocks noChangeArrowheads="1"/>
          </p:cNvSpPr>
          <p:nvPr/>
        </p:nvSpPr>
        <p:spPr bwMode="auto">
          <a:xfrm>
            <a:off x="7177088" y="4670425"/>
            <a:ext cx="1550987" cy="830263"/>
          </a:xfrm>
          <a:prstGeom prst="rect">
            <a:avLst/>
          </a:prstGeom>
          <a:noFill/>
          <a:ln w="9525">
            <a:noFill/>
            <a:miter lim="800000"/>
            <a:headEnd/>
            <a:tailEnd/>
          </a:ln>
        </p:spPr>
        <p:txBody>
          <a:bodyPr>
            <a:spAutoFit/>
          </a:bodyPr>
          <a:lstStyle/>
          <a:p>
            <a:pPr algn="ctr"/>
            <a:r>
              <a:rPr lang="en-GB" b="1" dirty="0">
                <a:solidFill>
                  <a:srgbClr val="008000"/>
                </a:solidFill>
                <a:effectLst/>
                <a:latin typeface="Calibri" pitchFamily="34" charset="0"/>
              </a:rPr>
              <a:t>Eclogite  solidus</a:t>
            </a:r>
          </a:p>
          <a:p>
            <a:pPr algn="ctr"/>
            <a:r>
              <a:rPr lang="en-GB" sz="1200" b="1" dirty="0">
                <a:solidFill>
                  <a:srgbClr val="008000"/>
                </a:solidFill>
                <a:effectLst/>
                <a:latin typeface="Calibri" pitchFamily="34" charset="0"/>
              </a:rPr>
              <a:t>(0.10 wt.H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
        <p:nvSpPr>
          <p:cNvPr id="119" name="Figura a mano libera 118"/>
          <p:cNvSpPr/>
          <p:nvPr/>
        </p:nvSpPr>
        <p:spPr bwMode="auto">
          <a:xfrm>
            <a:off x="5394325" y="868363"/>
            <a:ext cx="2459038" cy="3848100"/>
          </a:xfrm>
          <a:custGeom>
            <a:avLst/>
            <a:gdLst>
              <a:gd name="connsiteX0" fmla="*/ 0 w 2458720"/>
              <a:gd name="connsiteY0" fmla="*/ 0 h 3848100"/>
              <a:gd name="connsiteX1" fmla="*/ 236220 w 2458720"/>
              <a:gd name="connsiteY1" fmla="*/ 441960 h 3848100"/>
              <a:gd name="connsiteX2" fmla="*/ 548640 w 2458720"/>
              <a:gd name="connsiteY2" fmla="*/ 716280 h 3848100"/>
              <a:gd name="connsiteX3" fmla="*/ 1028700 w 2458720"/>
              <a:gd name="connsiteY3" fmla="*/ 922020 h 3848100"/>
              <a:gd name="connsiteX4" fmla="*/ 1417320 w 2458720"/>
              <a:gd name="connsiteY4" fmla="*/ 1196340 h 3848100"/>
              <a:gd name="connsiteX5" fmla="*/ 1706880 w 2458720"/>
              <a:gd name="connsiteY5" fmla="*/ 1691640 h 3848100"/>
              <a:gd name="connsiteX6" fmla="*/ 1828800 w 2458720"/>
              <a:gd name="connsiteY6" fmla="*/ 2042160 h 3848100"/>
              <a:gd name="connsiteX7" fmla="*/ 1828800 w 2458720"/>
              <a:gd name="connsiteY7" fmla="*/ 2049780 h 3848100"/>
              <a:gd name="connsiteX8" fmla="*/ 1866900 w 2458720"/>
              <a:gd name="connsiteY8" fmla="*/ 2065020 h 3848100"/>
              <a:gd name="connsiteX9" fmla="*/ 2369820 w 2458720"/>
              <a:gd name="connsiteY9" fmla="*/ 2217420 h 3848100"/>
              <a:gd name="connsiteX10" fmla="*/ 2400300 w 2458720"/>
              <a:gd name="connsiteY10" fmla="*/ 2232660 h 3848100"/>
              <a:gd name="connsiteX11" fmla="*/ 2400300 w 2458720"/>
              <a:gd name="connsiteY11" fmla="*/ 2423160 h 3848100"/>
              <a:gd name="connsiteX12" fmla="*/ 2430780 w 2458720"/>
              <a:gd name="connsiteY12" fmla="*/ 3573780 h 3848100"/>
              <a:gd name="connsiteX13" fmla="*/ 2430780 w 2458720"/>
              <a:gd name="connsiteY13" fmla="*/ 3596640 h 3848100"/>
              <a:gd name="connsiteX14" fmla="*/ 2369820 w 2458720"/>
              <a:gd name="connsiteY14" fmla="*/ 3619500 h 3848100"/>
              <a:gd name="connsiteX15" fmla="*/ 853440 w 2458720"/>
              <a:gd name="connsiteY15" fmla="*/ 3848100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8720" h="3848100">
                <a:moveTo>
                  <a:pt x="0" y="0"/>
                </a:moveTo>
                <a:cubicBezTo>
                  <a:pt x="72390" y="161290"/>
                  <a:pt x="144780" y="322580"/>
                  <a:pt x="236220" y="441960"/>
                </a:cubicBezTo>
                <a:cubicBezTo>
                  <a:pt x="327660" y="561340"/>
                  <a:pt x="416560" y="636270"/>
                  <a:pt x="548640" y="716280"/>
                </a:cubicBezTo>
                <a:cubicBezTo>
                  <a:pt x="680720" y="796290"/>
                  <a:pt x="883920" y="842010"/>
                  <a:pt x="1028700" y="922020"/>
                </a:cubicBezTo>
                <a:cubicBezTo>
                  <a:pt x="1173480" y="1002030"/>
                  <a:pt x="1304290" y="1068070"/>
                  <a:pt x="1417320" y="1196340"/>
                </a:cubicBezTo>
                <a:cubicBezTo>
                  <a:pt x="1530350" y="1324610"/>
                  <a:pt x="1638300" y="1550670"/>
                  <a:pt x="1706880" y="1691640"/>
                </a:cubicBezTo>
                <a:cubicBezTo>
                  <a:pt x="1775460" y="1832610"/>
                  <a:pt x="1808480" y="1982470"/>
                  <a:pt x="1828800" y="2042160"/>
                </a:cubicBezTo>
                <a:cubicBezTo>
                  <a:pt x="1849120" y="2101850"/>
                  <a:pt x="1822450" y="2045970"/>
                  <a:pt x="1828800" y="2049780"/>
                </a:cubicBezTo>
                <a:cubicBezTo>
                  <a:pt x="1835150" y="2053590"/>
                  <a:pt x="1866900" y="2065020"/>
                  <a:pt x="1866900" y="2065020"/>
                </a:cubicBezTo>
                <a:lnTo>
                  <a:pt x="2369820" y="2217420"/>
                </a:lnTo>
                <a:cubicBezTo>
                  <a:pt x="2458720" y="2245360"/>
                  <a:pt x="2395220" y="2198370"/>
                  <a:pt x="2400300" y="2232660"/>
                </a:cubicBezTo>
                <a:cubicBezTo>
                  <a:pt x="2405380" y="2266950"/>
                  <a:pt x="2395220" y="2199640"/>
                  <a:pt x="2400300" y="2423160"/>
                </a:cubicBezTo>
                <a:cubicBezTo>
                  <a:pt x="2405380" y="2646680"/>
                  <a:pt x="2425700" y="3378200"/>
                  <a:pt x="2430780" y="3573780"/>
                </a:cubicBezTo>
                <a:cubicBezTo>
                  <a:pt x="2435860" y="3769360"/>
                  <a:pt x="2440940" y="3589020"/>
                  <a:pt x="2430780" y="3596640"/>
                </a:cubicBezTo>
                <a:cubicBezTo>
                  <a:pt x="2420620" y="3604260"/>
                  <a:pt x="2369820" y="3619500"/>
                  <a:pt x="2369820" y="3619500"/>
                </a:cubicBezTo>
                <a:lnTo>
                  <a:pt x="853440" y="3848100"/>
                </a:lnTo>
              </a:path>
            </a:pathLst>
          </a:custGeom>
          <a:noFill/>
          <a:ln w="28575" cap="flat" cmpd="sng" algn="ctr">
            <a:solidFill>
              <a:srgbClr val="0080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118" name="Figura a mano libera 117"/>
          <p:cNvSpPr/>
          <p:nvPr/>
        </p:nvSpPr>
        <p:spPr bwMode="auto">
          <a:xfrm>
            <a:off x="5913438" y="960438"/>
            <a:ext cx="2697162" cy="3611562"/>
          </a:xfrm>
          <a:custGeom>
            <a:avLst/>
            <a:gdLst>
              <a:gd name="connsiteX0" fmla="*/ 0 w 2697480"/>
              <a:gd name="connsiteY0" fmla="*/ 0 h 3611880"/>
              <a:gd name="connsiteX1" fmla="*/ 548640 w 2697480"/>
              <a:gd name="connsiteY1" fmla="*/ 320040 h 3611880"/>
              <a:gd name="connsiteX2" fmla="*/ 1424940 w 2697480"/>
              <a:gd name="connsiteY2" fmla="*/ 1112520 h 3611880"/>
              <a:gd name="connsiteX3" fmla="*/ 2057400 w 2697480"/>
              <a:gd name="connsiteY3" fmla="*/ 1920240 h 3611880"/>
              <a:gd name="connsiteX4" fmla="*/ 2362200 w 2697480"/>
              <a:gd name="connsiteY4" fmla="*/ 2529840 h 3611880"/>
              <a:gd name="connsiteX5" fmla="*/ 2491740 w 2697480"/>
              <a:gd name="connsiteY5" fmla="*/ 3230880 h 3611880"/>
              <a:gd name="connsiteX6" fmla="*/ 2491740 w 2697480"/>
              <a:gd name="connsiteY6" fmla="*/ 3238500 h 3611880"/>
              <a:gd name="connsiteX7" fmla="*/ 2506980 w 2697480"/>
              <a:gd name="connsiteY7" fmla="*/ 3276600 h 3611880"/>
              <a:gd name="connsiteX8" fmla="*/ 2697480 w 2697480"/>
              <a:gd name="connsiteY8" fmla="*/ 3611880 h 36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480" h="3611880">
                <a:moveTo>
                  <a:pt x="0" y="0"/>
                </a:moveTo>
                <a:cubicBezTo>
                  <a:pt x="155575" y="67310"/>
                  <a:pt x="311150" y="134620"/>
                  <a:pt x="548640" y="320040"/>
                </a:cubicBezTo>
                <a:cubicBezTo>
                  <a:pt x="786130" y="505460"/>
                  <a:pt x="1173480" y="845820"/>
                  <a:pt x="1424940" y="1112520"/>
                </a:cubicBezTo>
                <a:cubicBezTo>
                  <a:pt x="1676400" y="1379220"/>
                  <a:pt x="1901190" y="1684020"/>
                  <a:pt x="2057400" y="1920240"/>
                </a:cubicBezTo>
                <a:cubicBezTo>
                  <a:pt x="2213610" y="2156460"/>
                  <a:pt x="2289810" y="2311400"/>
                  <a:pt x="2362200" y="2529840"/>
                </a:cubicBezTo>
                <a:cubicBezTo>
                  <a:pt x="2434590" y="2748280"/>
                  <a:pt x="2470150" y="3112770"/>
                  <a:pt x="2491740" y="3230880"/>
                </a:cubicBezTo>
                <a:cubicBezTo>
                  <a:pt x="2513330" y="3348990"/>
                  <a:pt x="2489200" y="3230880"/>
                  <a:pt x="2491740" y="3238500"/>
                </a:cubicBezTo>
                <a:cubicBezTo>
                  <a:pt x="2494280" y="3246120"/>
                  <a:pt x="2472690" y="3214370"/>
                  <a:pt x="2506980" y="3276600"/>
                </a:cubicBezTo>
                <a:cubicBezTo>
                  <a:pt x="2541270" y="3338830"/>
                  <a:pt x="2619375" y="3475355"/>
                  <a:pt x="2697480" y="3611880"/>
                </a:cubicBezTo>
              </a:path>
            </a:pathLst>
          </a:custGeom>
          <a:noFill/>
          <a:ln w="28575"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20" name="CasellaDiTesto 119"/>
          <p:cNvSpPr txBox="1">
            <a:spLocks noChangeArrowheads="1"/>
          </p:cNvSpPr>
          <p:nvPr/>
        </p:nvSpPr>
        <p:spPr bwMode="auto">
          <a:xfrm>
            <a:off x="7196140" y="1091408"/>
            <a:ext cx="1606550" cy="830262"/>
          </a:xfrm>
          <a:prstGeom prst="rect">
            <a:avLst/>
          </a:prstGeom>
          <a:noFill/>
          <a:ln w="9525">
            <a:noFill/>
            <a:miter lim="800000"/>
            <a:headEnd/>
            <a:tailEnd/>
          </a:ln>
        </p:spPr>
        <p:txBody>
          <a:bodyPr>
            <a:spAutoFit/>
          </a:bodyPr>
          <a:lstStyle/>
          <a:p>
            <a:pPr algn="ctr"/>
            <a:r>
              <a:rPr lang="en-GB" b="1" dirty="0">
                <a:solidFill>
                  <a:srgbClr val="008000"/>
                </a:solidFill>
                <a:effectLst/>
                <a:latin typeface="Calibri" pitchFamily="34" charset="0"/>
              </a:rPr>
              <a:t>Eclogite  Dry solidus</a:t>
            </a:r>
          </a:p>
          <a:p>
            <a:pPr algn="ctr"/>
            <a:r>
              <a:rPr lang="en-GB" sz="1200" b="1" dirty="0">
                <a:solidFill>
                  <a:srgbClr val="008000"/>
                </a:solidFill>
                <a:effectLst/>
                <a:latin typeface="Calibri" pitchFamily="34" charset="0"/>
              </a:rPr>
              <a:t>(0.00 wt.H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
        <p:nvSpPr>
          <p:cNvPr id="127" name="Rettangolo 126"/>
          <p:cNvSpPr/>
          <p:nvPr/>
        </p:nvSpPr>
        <p:spPr bwMode="auto">
          <a:xfrm>
            <a:off x="4448174" y="615950"/>
            <a:ext cx="4143375" cy="5861049"/>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 name="CasellaDiTesto 70"/>
          <p:cNvSpPr txBox="1">
            <a:spLocks noChangeArrowheads="1"/>
          </p:cNvSpPr>
          <p:nvPr/>
        </p:nvSpPr>
        <p:spPr bwMode="auto">
          <a:xfrm>
            <a:off x="4724400" y="5016500"/>
            <a:ext cx="1938338" cy="701675"/>
          </a:xfrm>
          <a:prstGeom prst="rect">
            <a:avLst/>
          </a:prstGeom>
          <a:noFill/>
          <a:ln w="9525">
            <a:noFill/>
            <a:miter lim="800000"/>
            <a:headEnd/>
            <a:tailEnd/>
          </a:ln>
        </p:spPr>
        <p:txBody>
          <a:bodyPr>
            <a:spAutoFit/>
          </a:bodyPr>
          <a:lstStyle/>
          <a:p>
            <a:pPr algn="ctr"/>
            <a:r>
              <a:rPr lang="en-GB" sz="4000" i="1" dirty="0">
                <a:solidFill>
                  <a:schemeClr val="tx1"/>
                </a:solidFill>
                <a:effectLst/>
                <a:latin typeface="Calibri" pitchFamily="34" charset="0"/>
              </a:rPr>
              <a:t>…Why?</a:t>
            </a:r>
          </a:p>
        </p:txBody>
      </p:sp>
      <p:sp>
        <p:nvSpPr>
          <p:cNvPr id="58" name="CasellaDiTesto 57"/>
          <p:cNvSpPr txBox="1">
            <a:spLocks noChangeArrowheads="1"/>
          </p:cNvSpPr>
          <p:nvPr/>
        </p:nvSpPr>
        <p:spPr bwMode="auto">
          <a:xfrm rot="4012906">
            <a:off x="6430169" y="2247106"/>
            <a:ext cx="1323975" cy="277813"/>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(0.10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2" name="Figura a mano libera 51"/>
          <p:cNvSpPr>
            <a:spLocks noChangeArrowheads="1"/>
          </p:cNvSpPr>
          <p:nvPr/>
        </p:nvSpPr>
        <p:spPr bwMode="auto">
          <a:xfrm>
            <a:off x="5404510" y="647700"/>
            <a:ext cx="2269961" cy="4030663"/>
          </a:xfrm>
          <a:custGeom>
            <a:avLst/>
            <a:gdLst>
              <a:gd name="T0" fmla="*/ 247717 w 2339340"/>
              <a:gd name="T1" fmla="*/ 0 h 4030980"/>
              <a:gd name="T2" fmla="*/ 57166 w 2339340"/>
              <a:gd name="T3" fmla="*/ 68575 h 4030980"/>
              <a:gd name="T4" fmla="*/ 49543 w 2339340"/>
              <a:gd name="T5" fmla="*/ 304776 h 4030980"/>
              <a:gd name="T6" fmla="*/ 354426 w 2339340"/>
              <a:gd name="T7" fmla="*/ 784798 h 4030980"/>
              <a:gd name="T8" fmla="*/ 476379 w 2339340"/>
              <a:gd name="T9" fmla="*/ 937186 h 4030980"/>
              <a:gd name="T10" fmla="*/ 1086145 w 2339340"/>
              <a:gd name="T11" fmla="*/ 1188627 h 4030980"/>
              <a:gd name="T12" fmla="*/ 1497736 w 2339340"/>
              <a:gd name="T13" fmla="*/ 1622932 h 4030980"/>
              <a:gd name="T14" fmla="*/ 1695910 w 2339340"/>
              <a:gd name="T15" fmla="*/ 2240104 h 4030980"/>
              <a:gd name="T16" fmla="*/ 1711154 w 2339340"/>
              <a:gd name="T17" fmla="*/ 2247724 h 4030980"/>
              <a:gd name="T18" fmla="*/ 1734020 w 2339340"/>
              <a:gd name="T19" fmla="*/ 2255343 h 4030980"/>
              <a:gd name="T20" fmla="*/ 2252321 w 2339340"/>
              <a:gd name="T21" fmla="*/ 2461067 h 4030980"/>
              <a:gd name="T22" fmla="*/ 2259943 w 2339340"/>
              <a:gd name="T23" fmla="*/ 2461067 h 4030980"/>
              <a:gd name="T24" fmla="*/ 2267565 w 2339340"/>
              <a:gd name="T25" fmla="*/ 2567738 h 4030980"/>
              <a:gd name="T26" fmla="*/ 2290432 w 2339340"/>
              <a:gd name="T27" fmla="*/ 3276343 h 4030980"/>
              <a:gd name="T28" fmla="*/ 2290432 w 2339340"/>
              <a:gd name="T29" fmla="*/ 3291581 h 4030980"/>
              <a:gd name="T30" fmla="*/ 2259943 w 2339340"/>
              <a:gd name="T31" fmla="*/ 3344917 h 4030980"/>
              <a:gd name="T32" fmla="*/ 2267565 w 2339340"/>
              <a:gd name="T33" fmla="*/ 3360156 h 4030980"/>
              <a:gd name="T34" fmla="*/ 2290432 w 2339340"/>
              <a:gd name="T35" fmla="*/ 3817320 h 4030980"/>
              <a:gd name="T36" fmla="*/ 2282810 w 2339340"/>
              <a:gd name="T37" fmla="*/ 3832559 h 4030980"/>
              <a:gd name="T38" fmla="*/ 2275187 w 2339340"/>
              <a:gd name="T39" fmla="*/ 3840178 h 4030980"/>
              <a:gd name="T40" fmla="*/ 1200476 w 2339340"/>
              <a:gd name="T41" fmla="*/ 4030663 h 40309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9340"/>
              <a:gd name="T64" fmla="*/ 0 h 4030980"/>
              <a:gd name="T65" fmla="*/ 2339340 w 2339340"/>
              <a:gd name="T66" fmla="*/ 4030980 h 4030980"/>
              <a:gd name="connsiteX0" fmla="*/ 247650 w 2340610"/>
              <a:gd name="connsiteY0" fmla="*/ 0 h 4030980"/>
              <a:gd name="connsiteX1" fmla="*/ 57150 w 2340610"/>
              <a:gd name="connsiteY1" fmla="*/ 68580 h 4030980"/>
              <a:gd name="connsiteX2" fmla="*/ 49530 w 2340610"/>
              <a:gd name="connsiteY2" fmla="*/ 304800 h 4030980"/>
              <a:gd name="connsiteX3" fmla="*/ 354330 w 2340610"/>
              <a:gd name="connsiteY3" fmla="*/ 784860 h 4030980"/>
              <a:gd name="connsiteX4" fmla="*/ 476250 w 2340610"/>
              <a:gd name="connsiteY4" fmla="*/ 937260 h 4030980"/>
              <a:gd name="connsiteX5" fmla="*/ 1085850 w 2340610"/>
              <a:gd name="connsiteY5" fmla="*/ 1188720 h 4030980"/>
              <a:gd name="connsiteX6" fmla="*/ 1497330 w 2340610"/>
              <a:gd name="connsiteY6" fmla="*/ 1623060 h 4030980"/>
              <a:gd name="connsiteX7" fmla="*/ 1695450 w 2340610"/>
              <a:gd name="connsiteY7" fmla="*/ 2240280 h 4030980"/>
              <a:gd name="connsiteX8" fmla="*/ 1710690 w 2340610"/>
              <a:gd name="connsiteY8" fmla="*/ 2247900 h 4030980"/>
              <a:gd name="connsiteX9" fmla="*/ 1733550 w 2340610"/>
              <a:gd name="connsiteY9" fmla="*/ 2255520 h 4030980"/>
              <a:gd name="connsiteX10" fmla="*/ 2251710 w 2340610"/>
              <a:gd name="connsiteY10" fmla="*/ 2461260 h 4030980"/>
              <a:gd name="connsiteX11" fmla="*/ 2266950 w 2340610"/>
              <a:gd name="connsiteY11" fmla="*/ 2567940 h 4030980"/>
              <a:gd name="connsiteX12" fmla="*/ 2289810 w 2340610"/>
              <a:gd name="connsiteY12" fmla="*/ 3276600 h 4030980"/>
              <a:gd name="connsiteX13" fmla="*/ 2289810 w 2340610"/>
              <a:gd name="connsiteY13" fmla="*/ 3291840 h 4030980"/>
              <a:gd name="connsiteX14" fmla="*/ 2259330 w 2340610"/>
              <a:gd name="connsiteY14" fmla="*/ 3345180 h 4030980"/>
              <a:gd name="connsiteX15" fmla="*/ 2266950 w 2340610"/>
              <a:gd name="connsiteY15" fmla="*/ 3360420 h 4030980"/>
              <a:gd name="connsiteX16" fmla="*/ 2289810 w 2340610"/>
              <a:gd name="connsiteY16" fmla="*/ 3817620 h 4030980"/>
              <a:gd name="connsiteX17" fmla="*/ 2282190 w 2340610"/>
              <a:gd name="connsiteY17" fmla="*/ 3832860 h 4030980"/>
              <a:gd name="connsiteX18" fmla="*/ 2274570 w 2340610"/>
              <a:gd name="connsiteY18" fmla="*/ 3840480 h 4030980"/>
              <a:gd name="connsiteX19" fmla="*/ 1200150 w 2340610"/>
              <a:gd name="connsiteY19" fmla="*/ 4030980 h 4030980"/>
              <a:gd name="connsiteX0" fmla="*/ 247650 w 2345078"/>
              <a:gd name="connsiteY0" fmla="*/ 0 h 4030980"/>
              <a:gd name="connsiteX1" fmla="*/ 57150 w 2345078"/>
              <a:gd name="connsiteY1" fmla="*/ 68580 h 4030980"/>
              <a:gd name="connsiteX2" fmla="*/ 49530 w 2345078"/>
              <a:gd name="connsiteY2" fmla="*/ 304800 h 4030980"/>
              <a:gd name="connsiteX3" fmla="*/ 354330 w 2345078"/>
              <a:gd name="connsiteY3" fmla="*/ 784860 h 4030980"/>
              <a:gd name="connsiteX4" fmla="*/ 476250 w 2345078"/>
              <a:gd name="connsiteY4" fmla="*/ 937260 h 4030980"/>
              <a:gd name="connsiteX5" fmla="*/ 1085850 w 2345078"/>
              <a:gd name="connsiteY5" fmla="*/ 1188720 h 4030980"/>
              <a:gd name="connsiteX6" fmla="*/ 1497330 w 2345078"/>
              <a:gd name="connsiteY6" fmla="*/ 1623060 h 4030980"/>
              <a:gd name="connsiteX7" fmla="*/ 1695450 w 2345078"/>
              <a:gd name="connsiteY7" fmla="*/ 2240280 h 4030980"/>
              <a:gd name="connsiteX8" fmla="*/ 1710690 w 2345078"/>
              <a:gd name="connsiteY8" fmla="*/ 2247900 h 4030980"/>
              <a:gd name="connsiteX9" fmla="*/ 1733550 w 2345078"/>
              <a:gd name="connsiteY9" fmla="*/ 2255520 h 4030980"/>
              <a:gd name="connsiteX10" fmla="*/ 2256178 w 2345078"/>
              <a:gd name="connsiteY10" fmla="*/ 2403029 h 4030980"/>
              <a:gd name="connsiteX11" fmla="*/ 2266950 w 2345078"/>
              <a:gd name="connsiteY11" fmla="*/ 2567940 h 4030980"/>
              <a:gd name="connsiteX12" fmla="*/ 2289810 w 2345078"/>
              <a:gd name="connsiteY12" fmla="*/ 3276600 h 4030980"/>
              <a:gd name="connsiteX13" fmla="*/ 2289810 w 2345078"/>
              <a:gd name="connsiteY13" fmla="*/ 3291840 h 4030980"/>
              <a:gd name="connsiteX14" fmla="*/ 2259330 w 2345078"/>
              <a:gd name="connsiteY14" fmla="*/ 3345180 h 4030980"/>
              <a:gd name="connsiteX15" fmla="*/ 2266950 w 2345078"/>
              <a:gd name="connsiteY15" fmla="*/ 3360420 h 4030980"/>
              <a:gd name="connsiteX16" fmla="*/ 2289810 w 2345078"/>
              <a:gd name="connsiteY16" fmla="*/ 3817620 h 4030980"/>
              <a:gd name="connsiteX17" fmla="*/ 2282190 w 2345078"/>
              <a:gd name="connsiteY17" fmla="*/ 3832860 h 4030980"/>
              <a:gd name="connsiteX18" fmla="*/ 2274570 w 2345078"/>
              <a:gd name="connsiteY18" fmla="*/ 3840480 h 4030980"/>
              <a:gd name="connsiteX19" fmla="*/ 1200150 w 2345078"/>
              <a:gd name="connsiteY19" fmla="*/ 4030980 h 4030980"/>
              <a:gd name="connsiteX0" fmla="*/ 247650 w 2294890"/>
              <a:gd name="connsiteY0" fmla="*/ 0 h 4030980"/>
              <a:gd name="connsiteX1" fmla="*/ 57150 w 2294890"/>
              <a:gd name="connsiteY1" fmla="*/ 68580 h 4030980"/>
              <a:gd name="connsiteX2" fmla="*/ 49530 w 2294890"/>
              <a:gd name="connsiteY2" fmla="*/ 304800 h 4030980"/>
              <a:gd name="connsiteX3" fmla="*/ 354330 w 2294890"/>
              <a:gd name="connsiteY3" fmla="*/ 784860 h 4030980"/>
              <a:gd name="connsiteX4" fmla="*/ 476250 w 2294890"/>
              <a:gd name="connsiteY4" fmla="*/ 937260 h 4030980"/>
              <a:gd name="connsiteX5" fmla="*/ 1085850 w 2294890"/>
              <a:gd name="connsiteY5" fmla="*/ 1188720 h 4030980"/>
              <a:gd name="connsiteX6" fmla="*/ 1497330 w 2294890"/>
              <a:gd name="connsiteY6" fmla="*/ 1623060 h 4030980"/>
              <a:gd name="connsiteX7" fmla="*/ 1695450 w 2294890"/>
              <a:gd name="connsiteY7" fmla="*/ 2240280 h 4030980"/>
              <a:gd name="connsiteX8" fmla="*/ 1710690 w 2294890"/>
              <a:gd name="connsiteY8" fmla="*/ 2247900 h 4030980"/>
              <a:gd name="connsiteX9" fmla="*/ 1733550 w 2294890"/>
              <a:gd name="connsiteY9" fmla="*/ 2255520 h 4030980"/>
              <a:gd name="connsiteX10" fmla="*/ 2256178 w 2294890"/>
              <a:gd name="connsiteY10" fmla="*/ 2403029 h 4030980"/>
              <a:gd name="connsiteX11" fmla="*/ 2266950 w 2294890"/>
              <a:gd name="connsiteY11" fmla="*/ 2567940 h 4030980"/>
              <a:gd name="connsiteX12" fmla="*/ 2289810 w 2294890"/>
              <a:gd name="connsiteY12" fmla="*/ 3276600 h 4030980"/>
              <a:gd name="connsiteX13" fmla="*/ 2289810 w 2294890"/>
              <a:gd name="connsiteY13" fmla="*/ 3291840 h 4030980"/>
              <a:gd name="connsiteX14" fmla="*/ 2259330 w 2294890"/>
              <a:gd name="connsiteY14" fmla="*/ 3345180 h 4030980"/>
              <a:gd name="connsiteX15" fmla="*/ 2266950 w 2294890"/>
              <a:gd name="connsiteY15" fmla="*/ 3360420 h 4030980"/>
              <a:gd name="connsiteX16" fmla="*/ 2289810 w 2294890"/>
              <a:gd name="connsiteY16" fmla="*/ 3817620 h 4030980"/>
              <a:gd name="connsiteX17" fmla="*/ 2282190 w 2294890"/>
              <a:gd name="connsiteY17" fmla="*/ 3832860 h 4030980"/>
              <a:gd name="connsiteX18" fmla="*/ 2274570 w 2294890"/>
              <a:gd name="connsiteY18" fmla="*/ 3840480 h 4030980"/>
              <a:gd name="connsiteX19" fmla="*/ 1200150 w 2294890"/>
              <a:gd name="connsiteY19" fmla="*/ 4030980 h 4030980"/>
              <a:gd name="connsiteX0" fmla="*/ 226360 w 2271376"/>
              <a:gd name="connsiteY0" fmla="*/ 0 h 4030980"/>
              <a:gd name="connsiteX1" fmla="*/ 35860 w 2271376"/>
              <a:gd name="connsiteY1" fmla="*/ 68580 h 4030980"/>
              <a:gd name="connsiteX2" fmla="*/ 28240 w 2271376"/>
              <a:gd name="connsiteY2" fmla="*/ 304800 h 4030980"/>
              <a:gd name="connsiteX3" fmla="*/ 333040 w 2271376"/>
              <a:gd name="connsiteY3" fmla="*/ 784860 h 4030980"/>
              <a:gd name="connsiteX4" fmla="*/ 454960 w 2271376"/>
              <a:gd name="connsiteY4" fmla="*/ 937260 h 4030980"/>
              <a:gd name="connsiteX5" fmla="*/ 1064560 w 2271376"/>
              <a:gd name="connsiteY5" fmla="*/ 1188720 h 4030980"/>
              <a:gd name="connsiteX6" fmla="*/ 1476040 w 2271376"/>
              <a:gd name="connsiteY6" fmla="*/ 1623060 h 4030980"/>
              <a:gd name="connsiteX7" fmla="*/ 1674160 w 2271376"/>
              <a:gd name="connsiteY7" fmla="*/ 2240280 h 4030980"/>
              <a:gd name="connsiteX8" fmla="*/ 1689400 w 2271376"/>
              <a:gd name="connsiteY8" fmla="*/ 2247900 h 4030980"/>
              <a:gd name="connsiteX9" fmla="*/ 1712260 w 2271376"/>
              <a:gd name="connsiteY9" fmla="*/ 2255520 h 4030980"/>
              <a:gd name="connsiteX10" fmla="*/ 2234888 w 2271376"/>
              <a:gd name="connsiteY10" fmla="*/ 2403029 h 4030980"/>
              <a:gd name="connsiteX11" fmla="*/ 2245660 w 2271376"/>
              <a:gd name="connsiteY11" fmla="*/ 2567940 h 4030980"/>
              <a:gd name="connsiteX12" fmla="*/ 2268520 w 2271376"/>
              <a:gd name="connsiteY12" fmla="*/ 3276600 h 4030980"/>
              <a:gd name="connsiteX13" fmla="*/ 2268520 w 2271376"/>
              <a:gd name="connsiteY13" fmla="*/ 3291840 h 4030980"/>
              <a:gd name="connsiteX14" fmla="*/ 2245660 w 2271376"/>
              <a:gd name="connsiteY14" fmla="*/ 3360420 h 4030980"/>
              <a:gd name="connsiteX15" fmla="*/ 2268520 w 2271376"/>
              <a:gd name="connsiteY15" fmla="*/ 3817620 h 4030980"/>
              <a:gd name="connsiteX16" fmla="*/ 2260900 w 2271376"/>
              <a:gd name="connsiteY16" fmla="*/ 3832860 h 4030980"/>
              <a:gd name="connsiteX17" fmla="*/ 2253280 w 2271376"/>
              <a:gd name="connsiteY17" fmla="*/ 3840480 h 4030980"/>
              <a:gd name="connsiteX18" fmla="*/ 1178860 w 2271376"/>
              <a:gd name="connsiteY18" fmla="*/ 4030980 h 4030980"/>
              <a:gd name="connsiteX0" fmla="*/ 226360 w 2269031"/>
              <a:gd name="connsiteY0" fmla="*/ 0 h 4030980"/>
              <a:gd name="connsiteX1" fmla="*/ 35860 w 2269031"/>
              <a:gd name="connsiteY1" fmla="*/ 68580 h 4030980"/>
              <a:gd name="connsiteX2" fmla="*/ 28240 w 2269031"/>
              <a:gd name="connsiteY2" fmla="*/ 304800 h 4030980"/>
              <a:gd name="connsiteX3" fmla="*/ 333040 w 2269031"/>
              <a:gd name="connsiteY3" fmla="*/ 784860 h 4030980"/>
              <a:gd name="connsiteX4" fmla="*/ 454960 w 2269031"/>
              <a:gd name="connsiteY4" fmla="*/ 937260 h 4030980"/>
              <a:gd name="connsiteX5" fmla="*/ 1064560 w 2269031"/>
              <a:gd name="connsiteY5" fmla="*/ 1188720 h 4030980"/>
              <a:gd name="connsiteX6" fmla="*/ 1476040 w 2269031"/>
              <a:gd name="connsiteY6" fmla="*/ 1623060 h 4030980"/>
              <a:gd name="connsiteX7" fmla="*/ 1674160 w 2269031"/>
              <a:gd name="connsiteY7" fmla="*/ 2240280 h 4030980"/>
              <a:gd name="connsiteX8" fmla="*/ 1689400 w 2269031"/>
              <a:gd name="connsiteY8" fmla="*/ 2247900 h 4030980"/>
              <a:gd name="connsiteX9" fmla="*/ 1712260 w 2269031"/>
              <a:gd name="connsiteY9" fmla="*/ 2255520 h 4030980"/>
              <a:gd name="connsiteX10" fmla="*/ 2234888 w 2269031"/>
              <a:gd name="connsiteY10" fmla="*/ 2403029 h 4030980"/>
              <a:gd name="connsiteX11" fmla="*/ 2245660 w 2269031"/>
              <a:gd name="connsiteY11" fmla="*/ 2567940 h 4030980"/>
              <a:gd name="connsiteX12" fmla="*/ 2268520 w 2269031"/>
              <a:gd name="connsiteY12" fmla="*/ 3276600 h 4030980"/>
              <a:gd name="connsiteX13" fmla="*/ 2245660 w 2269031"/>
              <a:gd name="connsiteY13" fmla="*/ 3360420 h 4030980"/>
              <a:gd name="connsiteX14" fmla="*/ 2268520 w 2269031"/>
              <a:gd name="connsiteY14" fmla="*/ 3817620 h 4030980"/>
              <a:gd name="connsiteX15" fmla="*/ 2260900 w 2269031"/>
              <a:gd name="connsiteY15" fmla="*/ 3832860 h 4030980"/>
              <a:gd name="connsiteX16" fmla="*/ 2253280 w 2269031"/>
              <a:gd name="connsiteY16" fmla="*/ 3840480 h 4030980"/>
              <a:gd name="connsiteX17" fmla="*/ 1178860 w 2269031"/>
              <a:gd name="connsiteY17" fmla="*/ 4030980 h 4030980"/>
              <a:gd name="connsiteX0" fmla="*/ 226360 w 2269346"/>
              <a:gd name="connsiteY0" fmla="*/ 0 h 4030980"/>
              <a:gd name="connsiteX1" fmla="*/ 35860 w 2269346"/>
              <a:gd name="connsiteY1" fmla="*/ 68580 h 4030980"/>
              <a:gd name="connsiteX2" fmla="*/ 28240 w 2269346"/>
              <a:gd name="connsiteY2" fmla="*/ 304800 h 4030980"/>
              <a:gd name="connsiteX3" fmla="*/ 333040 w 2269346"/>
              <a:gd name="connsiteY3" fmla="*/ 784860 h 4030980"/>
              <a:gd name="connsiteX4" fmla="*/ 454960 w 2269346"/>
              <a:gd name="connsiteY4" fmla="*/ 937260 h 4030980"/>
              <a:gd name="connsiteX5" fmla="*/ 1064560 w 2269346"/>
              <a:gd name="connsiteY5" fmla="*/ 1188720 h 4030980"/>
              <a:gd name="connsiteX6" fmla="*/ 1476040 w 2269346"/>
              <a:gd name="connsiteY6" fmla="*/ 1623060 h 4030980"/>
              <a:gd name="connsiteX7" fmla="*/ 1674160 w 2269346"/>
              <a:gd name="connsiteY7" fmla="*/ 2240280 h 4030980"/>
              <a:gd name="connsiteX8" fmla="*/ 1689400 w 2269346"/>
              <a:gd name="connsiteY8" fmla="*/ 2247900 h 4030980"/>
              <a:gd name="connsiteX9" fmla="*/ 1712260 w 2269346"/>
              <a:gd name="connsiteY9" fmla="*/ 2255520 h 4030980"/>
              <a:gd name="connsiteX10" fmla="*/ 2234888 w 2269346"/>
              <a:gd name="connsiteY10" fmla="*/ 2403029 h 4030980"/>
              <a:gd name="connsiteX11" fmla="*/ 2245660 w 2269346"/>
              <a:gd name="connsiteY11" fmla="*/ 2567940 h 4030980"/>
              <a:gd name="connsiteX12" fmla="*/ 2268520 w 2269346"/>
              <a:gd name="connsiteY12" fmla="*/ 3276600 h 4030980"/>
              <a:gd name="connsiteX13" fmla="*/ 2264705 w 2269346"/>
              <a:gd name="connsiteY13" fmla="*/ 3365183 h 4030980"/>
              <a:gd name="connsiteX14" fmla="*/ 2268520 w 2269346"/>
              <a:gd name="connsiteY14" fmla="*/ 3817620 h 4030980"/>
              <a:gd name="connsiteX15" fmla="*/ 2260900 w 2269346"/>
              <a:gd name="connsiteY15" fmla="*/ 3832860 h 4030980"/>
              <a:gd name="connsiteX16" fmla="*/ 2253280 w 2269346"/>
              <a:gd name="connsiteY16" fmla="*/ 3840480 h 4030980"/>
              <a:gd name="connsiteX17" fmla="*/ 1178860 w 2269346"/>
              <a:gd name="connsiteY17" fmla="*/ 4030980 h 403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9346" h="4030980">
                <a:moveTo>
                  <a:pt x="226360" y="0"/>
                </a:moveTo>
                <a:cubicBezTo>
                  <a:pt x="147620" y="8890"/>
                  <a:pt x="68880" y="17780"/>
                  <a:pt x="35860" y="68580"/>
                </a:cubicBezTo>
                <a:cubicBezTo>
                  <a:pt x="2840" y="119380"/>
                  <a:pt x="-21290" y="185420"/>
                  <a:pt x="28240" y="304800"/>
                </a:cubicBezTo>
                <a:cubicBezTo>
                  <a:pt x="77770" y="424180"/>
                  <a:pt x="261920" y="679450"/>
                  <a:pt x="333040" y="784860"/>
                </a:cubicBezTo>
                <a:cubicBezTo>
                  <a:pt x="404160" y="890270"/>
                  <a:pt x="333040" y="869950"/>
                  <a:pt x="454960" y="937260"/>
                </a:cubicBezTo>
                <a:cubicBezTo>
                  <a:pt x="576880" y="1004570"/>
                  <a:pt x="894380" y="1074420"/>
                  <a:pt x="1064560" y="1188720"/>
                </a:cubicBezTo>
                <a:cubicBezTo>
                  <a:pt x="1234740" y="1303020"/>
                  <a:pt x="1374440" y="1447800"/>
                  <a:pt x="1476040" y="1623060"/>
                </a:cubicBezTo>
                <a:cubicBezTo>
                  <a:pt x="1577640" y="1798320"/>
                  <a:pt x="1638600" y="2136140"/>
                  <a:pt x="1674160" y="2240280"/>
                </a:cubicBezTo>
                <a:cubicBezTo>
                  <a:pt x="1709720" y="2344420"/>
                  <a:pt x="1683050" y="2245360"/>
                  <a:pt x="1689400" y="2247900"/>
                </a:cubicBezTo>
                <a:cubicBezTo>
                  <a:pt x="1695750" y="2250440"/>
                  <a:pt x="1712260" y="2255520"/>
                  <a:pt x="1712260" y="2255520"/>
                </a:cubicBezTo>
                <a:lnTo>
                  <a:pt x="2234888" y="2403029"/>
                </a:lnTo>
                <a:cubicBezTo>
                  <a:pt x="2257130" y="2417189"/>
                  <a:pt x="2240055" y="2422345"/>
                  <a:pt x="2245660" y="2567940"/>
                </a:cubicBezTo>
                <a:cubicBezTo>
                  <a:pt x="2251265" y="2713535"/>
                  <a:pt x="2265346" y="3143726"/>
                  <a:pt x="2268520" y="3276600"/>
                </a:cubicBezTo>
                <a:cubicBezTo>
                  <a:pt x="2271694" y="3409474"/>
                  <a:pt x="2264705" y="3275013"/>
                  <a:pt x="2264705" y="3365183"/>
                </a:cubicBezTo>
                <a:cubicBezTo>
                  <a:pt x="2264705" y="3455353"/>
                  <a:pt x="2269154" y="3739674"/>
                  <a:pt x="2268520" y="3817620"/>
                </a:cubicBezTo>
                <a:cubicBezTo>
                  <a:pt x="2267886" y="3895566"/>
                  <a:pt x="2263440" y="3829050"/>
                  <a:pt x="2260900" y="3832860"/>
                </a:cubicBezTo>
                <a:cubicBezTo>
                  <a:pt x="2258360" y="3836670"/>
                  <a:pt x="2253280" y="3840480"/>
                  <a:pt x="2253280" y="3840480"/>
                </a:cubicBezTo>
                <a:lnTo>
                  <a:pt x="1178860" y="40309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Tree>
    <p:extLst>
      <p:ext uri="{BB962C8B-B14F-4D97-AF65-F5344CB8AC3E}">
        <p14:creationId xmlns:p14="http://schemas.microsoft.com/office/powerpoint/2010/main" val="1712345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2000"/>
                                        <p:tgtEl>
                                          <p:spTgt spid="12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27" grpId="0" animBg="1"/>
      <p:bldP spid="2" grpId="0"/>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uppo 149"/>
          <p:cNvGrpSpPr>
            <a:grpSpLocks/>
          </p:cNvGrpSpPr>
          <p:nvPr/>
        </p:nvGrpSpPr>
        <p:grpSpPr bwMode="auto">
          <a:xfrm>
            <a:off x="0" y="-11113"/>
            <a:ext cx="9144000" cy="6869113"/>
            <a:chOff x="0" y="-11575"/>
            <a:chExt cx="9144000" cy="6869575"/>
          </a:xfrm>
        </p:grpSpPr>
        <p:grpSp>
          <p:nvGrpSpPr>
            <p:cNvPr id="4" name="Gruppo 113"/>
            <p:cNvGrpSpPr>
              <a:grpSpLocks/>
            </p:cNvGrpSpPr>
            <p:nvPr/>
          </p:nvGrpSpPr>
          <p:grpSpPr bwMode="auto">
            <a:xfrm>
              <a:off x="0" y="-11575"/>
              <a:ext cx="9144000" cy="6869575"/>
              <a:chOff x="0" y="-11575"/>
              <a:chExt cx="9144000" cy="6869575"/>
            </a:xfrm>
          </p:grpSpPr>
          <p:grpSp>
            <p:nvGrpSpPr>
              <p:cNvPr id="5" name="Gruppo 41"/>
              <p:cNvGrpSpPr>
                <a:grpSpLocks/>
              </p:cNvGrpSpPr>
              <p:nvPr/>
            </p:nvGrpSpPr>
            <p:grpSpPr bwMode="auto">
              <a:xfrm>
                <a:off x="0" y="-11575"/>
                <a:ext cx="9144000" cy="6869575"/>
                <a:chOff x="0" y="-11575"/>
                <a:chExt cx="9144000" cy="6869575"/>
              </a:xfrm>
            </p:grpSpPr>
            <p:sp>
              <p:nvSpPr>
                <p:cNvPr id="17" name="Rettangolo 16"/>
                <p:cNvSpPr/>
                <p:nvPr/>
              </p:nvSpPr>
              <p:spPr bwMode="auto">
                <a:xfrm>
                  <a:off x="0" y="-461"/>
                  <a:ext cx="9144000" cy="685846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59" name="CasellaDiTesto 8"/>
                <p:cNvSpPr txBox="1">
                  <a:spLocks noChangeArrowheads="1"/>
                </p:cNvSpPr>
                <p:nvPr/>
              </p:nvSpPr>
              <p:spPr bwMode="auto">
                <a:xfrm>
                  <a:off x="4085857"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600</a:t>
                  </a:r>
                </a:p>
              </p:txBody>
            </p:sp>
            <p:sp>
              <p:nvSpPr>
                <p:cNvPr id="100460" name="CasellaDiTesto 9"/>
                <p:cNvSpPr txBox="1">
                  <a:spLocks noChangeArrowheads="1"/>
                </p:cNvSpPr>
                <p:nvPr/>
              </p:nvSpPr>
              <p:spPr bwMode="auto">
                <a:xfrm>
                  <a:off x="4682082" y="300950"/>
                  <a:ext cx="49725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800</a:t>
                  </a:r>
                </a:p>
              </p:txBody>
            </p:sp>
            <p:sp>
              <p:nvSpPr>
                <p:cNvPr id="100461" name="CasellaDiTesto 10"/>
                <p:cNvSpPr txBox="1">
                  <a:spLocks noChangeArrowheads="1"/>
                </p:cNvSpPr>
                <p:nvPr/>
              </p:nvSpPr>
              <p:spPr bwMode="auto">
                <a:xfrm>
                  <a:off x="512757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1000</a:t>
                  </a:r>
                </a:p>
              </p:txBody>
            </p:sp>
            <p:sp>
              <p:nvSpPr>
                <p:cNvPr id="100462" name="CasellaDiTesto 11"/>
                <p:cNvSpPr txBox="1">
                  <a:spLocks noChangeArrowheads="1"/>
                </p:cNvSpPr>
                <p:nvPr/>
              </p:nvSpPr>
              <p:spPr bwMode="auto">
                <a:xfrm>
                  <a:off x="567101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1200</a:t>
                  </a:r>
                </a:p>
              </p:txBody>
            </p:sp>
            <p:sp>
              <p:nvSpPr>
                <p:cNvPr id="100463" name="CasellaDiTesto 12"/>
                <p:cNvSpPr txBox="1">
                  <a:spLocks noChangeArrowheads="1"/>
                </p:cNvSpPr>
                <p:nvPr/>
              </p:nvSpPr>
              <p:spPr bwMode="auto">
                <a:xfrm>
                  <a:off x="618820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1400</a:t>
                  </a:r>
                </a:p>
              </p:txBody>
            </p:sp>
            <p:sp>
              <p:nvSpPr>
                <p:cNvPr id="100464" name="CasellaDiTesto 13"/>
                <p:cNvSpPr txBox="1">
                  <a:spLocks noChangeArrowheads="1"/>
                </p:cNvSpPr>
                <p:nvPr/>
              </p:nvSpPr>
              <p:spPr bwMode="auto">
                <a:xfrm>
                  <a:off x="6706559"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1600</a:t>
                  </a:r>
                </a:p>
              </p:txBody>
            </p:sp>
            <p:sp>
              <p:nvSpPr>
                <p:cNvPr id="100465" name="CasellaDiTesto 14"/>
                <p:cNvSpPr txBox="1">
                  <a:spLocks noChangeArrowheads="1"/>
                </p:cNvSpPr>
                <p:nvPr/>
              </p:nvSpPr>
              <p:spPr bwMode="auto">
                <a:xfrm>
                  <a:off x="7234751"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1800</a:t>
                  </a:r>
                </a:p>
              </p:txBody>
            </p:sp>
            <p:sp>
              <p:nvSpPr>
                <p:cNvPr id="100466" name="CasellaDiTesto 15"/>
                <p:cNvSpPr txBox="1">
                  <a:spLocks noChangeArrowheads="1"/>
                </p:cNvSpPr>
                <p:nvPr/>
              </p:nvSpPr>
              <p:spPr bwMode="auto">
                <a:xfrm>
                  <a:off x="7751946" y="300950"/>
                  <a:ext cx="601447"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2000</a:t>
                  </a:r>
                </a:p>
              </p:txBody>
            </p:sp>
            <p:sp>
              <p:nvSpPr>
                <p:cNvPr id="100467" name="CasellaDiTesto 17"/>
                <p:cNvSpPr txBox="1">
                  <a:spLocks noChangeArrowheads="1"/>
                </p:cNvSpPr>
                <p:nvPr/>
              </p:nvSpPr>
              <p:spPr bwMode="auto">
                <a:xfrm>
                  <a:off x="5231730" y="-11575"/>
                  <a:ext cx="2312941" cy="461696"/>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Temperature (°C)</a:t>
                  </a:r>
                </a:p>
              </p:txBody>
            </p:sp>
            <p:sp>
              <p:nvSpPr>
                <p:cNvPr id="19" name="Rettangolo 18"/>
                <p:cNvSpPr/>
                <p:nvPr/>
              </p:nvSpPr>
              <p:spPr bwMode="auto">
                <a:xfrm>
                  <a:off x="4433888" y="601242"/>
                  <a:ext cx="4165600" cy="5880495"/>
                </a:xfrm>
                <a:prstGeom prst="rect">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0469" name="CasellaDiTesto 24"/>
                <p:cNvSpPr txBox="1">
                  <a:spLocks noChangeArrowheads="1"/>
                </p:cNvSpPr>
                <p:nvPr/>
              </p:nvSpPr>
              <p:spPr bwMode="auto">
                <a:xfrm rot="16200000">
                  <a:off x="2972583" y="3210130"/>
                  <a:ext cx="2008762" cy="461665"/>
                </a:xfrm>
                <a:prstGeom prst="rect">
                  <a:avLst/>
                </a:prstGeom>
                <a:noFill/>
                <a:ln w="9525">
                  <a:noFill/>
                  <a:miter lim="800000"/>
                  <a:headEnd/>
                  <a:tailEnd/>
                </a:ln>
              </p:spPr>
              <p:txBody>
                <a:bodyPr wrap="none">
                  <a:spAutoFit/>
                </a:bodyPr>
                <a:lstStyle/>
                <a:p>
                  <a:r>
                    <a:rPr lang="en-GB" sz="2400">
                      <a:solidFill>
                        <a:schemeClr val="tx1"/>
                      </a:solidFill>
                      <a:effectLst/>
                      <a:latin typeface="Calibri" pitchFamily="34" charset="0"/>
                    </a:rPr>
                    <a:t>Pressure (GPa)</a:t>
                  </a:r>
                </a:p>
              </p:txBody>
            </p:sp>
            <p:sp>
              <p:nvSpPr>
                <p:cNvPr id="100470" name="CasellaDiTesto 25"/>
                <p:cNvSpPr txBox="1">
                  <a:spLocks noChangeArrowheads="1"/>
                </p:cNvSpPr>
                <p:nvPr/>
              </p:nvSpPr>
              <p:spPr bwMode="auto">
                <a:xfrm>
                  <a:off x="4132155" y="462995"/>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0</a:t>
                  </a:r>
                </a:p>
              </p:txBody>
            </p:sp>
            <p:sp>
              <p:nvSpPr>
                <p:cNvPr id="100471" name="CasellaDiTesto 26"/>
                <p:cNvSpPr txBox="1">
                  <a:spLocks noChangeArrowheads="1"/>
                </p:cNvSpPr>
                <p:nvPr/>
              </p:nvSpPr>
              <p:spPr bwMode="auto">
                <a:xfrm>
                  <a:off x="4132155" y="1267667"/>
                  <a:ext cx="288862"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5</a:t>
                  </a:r>
                </a:p>
              </p:txBody>
            </p:sp>
            <p:sp>
              <p:nvSpPr>
                <p:cNvPr id="100472" name="CasellaDiTesto 27"/>
                <p:cNvSpPr txBox="1">
                  <a:spLocks noChangeArrowheads="1"/>
                </p:cNvSpPr>
                <p:nvPr/>
              </p:nvSpPr>
              <p:spPr bwMode="auto">
                <a:xfrm>
                  <a:off x="4040715" y="210281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10</a:t>
                  </a:r>
                </a:p>
              </p:txBody>
            </p:sp>
            <p:sp>
              <p:nvSpPr>
                <p:cNvPr id="100473" name="CasellaDiTesto 30"/>
                <p:cNvSpPr txBox="1">
                  <a:spLocks noChangeArrowheads="1"/>
                </p:cNvSpPr>
                <p:nvPr/>
              </p:nvSpPr>
              <p:spPr bwMode="auto">
                <a:xfrm>
                  <a:off x="4040715" y="2956259"/>
                  <a:ext cx="402674" cy="338554"/>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15</a:t>
                  </a:r>
                </a:p>
              </p:txBody>
            </p:sp>
            <p:sp>
              <p:nvSpPr>
                <p:cNvPr id="100474" name="CasellaDiTesto 31"/>
                <p:cNvSpPr txBox="1">
                  <a:spLocks noChangeArrowheads="1"/>
                </p:cNvSpPr>
                <p:nvPr/>
              </p:nvSpPr>
              <p:spPr bwMode="auto">
                <a:xfrm>
                  <a:off x="4040715" y="3795917"/>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20</a:t>
                  </a:r>
                </a:p>
              </p:txBody>
            </p:sp>
            <p:sp>
              <p:nvSpPr>
                <p:cNvPr id="100475" name="CasellaDiTesto 32"/>
                <p:cNvSpPr txBox="1">
                  <a:spLocks noChangeArrowheads="1"/>
                </p:cNvSpPr>
                <p:nvPr/>
              </p:nvSpPr>
              <p:spPr bwMode="auto">
                <a:xfrm>
                  <a:off x="4040715" y="4624973"/>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25</a:t>
                  </a:r>
                </a:p>
              </p:txBody>
            </p:sp>
            <p:sp>
              <p:nvSpPr>
                <p:cNvPr id="100476" name="CasellaDiTesto 33"/>
                <p:cNvSpPr txBox="1">
                  <a:spLocks noChangeArrowheads="1"/>
                </p:cNvSpPr>
                <p:nvPr/>
              </p:nvSpPr>
              <p:spPr bwMode="auto">
                <a:xfrm>
                  <a:off x="4040715" y="5484509"/>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30</a:t>
                  </a:r>
                </a:p>
              </p:txBody>
            </p:sp>
            <p:sp>
              <p:nvSpPr>
                <p:cNvPr id="100477" name="CasellaDiTesto 34"/>
                <p:cNvSpPr txBox="1">
                  <a:spLocks noChangeArrowheads="1"/>
                </p:cNvSpPr>
                <p:nvPr/>
              </p:nvSpPr>
              <p:spPr bwMode="auto">
                <a:xfrm>
                  <a:off x="4040715" y="6319661"/>
                  <a:ext cx="393056" cy="338577"/>
                </a:xfrm>
                <a:prstGeom prst="rect">
                  <a:avLst/>
                </a:prstGeom>
                <a:noFill/>
                <a:ln w="9525">
                  <a:noFill/>
                  <a:miter lim="800000"/>
                  <a:headEnd/>
                  <a:tailEnd/>
                </a:ln>
              </p:spPr>
              <p:txBody>
                <a:bodyPr wrap="none">
                  <a:spAutoFit/>
                </a:bodyPr>
                <a:lstStyle/>
                <a:p>
                  <a:r>
                    <a:rPr lang="en-GB" sz="1600">
                      <a:solidFill>
                        <a:schemeClr val="tx1"/>
                      </a:solidFill>
                      <a:effectLst/>
                      <a:latin typeface="Calibri" pitchFamily="34" charset="0"/>
                    </a:rPr>
                    <a:t>35</a:t>
                  </a:r>
                </a:p>
              </p:txBody>
            </p:sp>
          </p:grpSp>
          <p:grpSp>
            <p:nvGrpSpPr>
              <p:cNvPr id="6" name="Gruppo 97"/>
              <p:cNvGrpSpPr>
                <a:grpSpLocks/>
              </p:cNvGrpSpPr>
              <p:nvPr/>
            </p:nvGrpSpPr>
            <p:grpSpPr bwMode="auto">
              <a:xfrm>
                <a:off x="4695826" y="592146"/>
                <a:ext cx="3656935" cy="131756"/>
                <a:chOff x="4695826" y="592146"/>
                <a:chExt cx="3656935" cy="131756"/>
              </a:xfrm>
            </p:grpSpPr>
            <p:cxnSp>
              <p:nvCxnSpPr>
                <p:cNvPr id="100443" name="Connettore 1 98"/>
                <p:cNvCxnSpPr>
                  <a:cxnSpLocks noChangeShapeType="1"/>
                </p:cNvCxnSpPr>
                <p:nvPr/>
              </p:nvCxnSpPr>
              <p:spPr bwMode="auto">
                <a:xfrm rot="5400000">
                  <a:off x="4630567" y="657405"/>
                  <a:ext cx="131753" cy="1236"/>
                </a:xfrm>
                <a:prstGeom prst="line">
                  <a:avLst/>
                </a:prstGeom>
                <a:noFill/>
                <a:ln w="19050" algn="ctr">
                  <a:solidFill>
                    <a:schemeClr val="tx1"/>
                  </a:solidFill>
                  <a:round/>
                  <a:headEnd/>
                  <a:tailEnd/>
                </a:ln>
              </p:spPr>
            </p:cxnSp>
            <p:cxnSp>
              <p:nvCxnSpPr>
                <p:cNvPr id="100444" name="Connettore 1 99"/>
                <p:cNvCxnSpPr>
                  <a:cxnSpLocks noChangeShapeType="1"/>
                </p:cNvCxnSpPr>
                <p:nvPr/>
              </p:nvCxnSpPr>
              <p:spPr bwMode="auto">
                <a:xfrm rot="5400000">
                  <a:off x="4897267" y="657406"/>
                  <a:ext cx="131753" cy="1236"/>
                </a:xfrm>
                <a:prstGeom prst="line">
                  <a:avLst/>
                </a:prstGeom>
                <a:noFill/>
                <a:ln w="19050" algn="ctr">
                  <a:solidFill>
                    <a:schemeClr val="tx1"/>
                  </a:solidFill>
                  <a:round/>
                  <a:headEnd/>
                  <a:tailEnd/>
                </a:ln>
              </p:spPr>
            </p:cxnSp>
            <p:cxnSp>
              <p:nvCxnSpPr>
                <p:cNvPr id="100445" name="Connettore 1 100"/>
                <p:cNvCxnSpPr>
                  <a:cxnSpLocks noChangeShapeType="1"/>
                </p:cNvCxnSpPr>
                <p:nvPr/>
              </p:nvCxnSpPr>
              <p:spPr bwMode="auto">
                <a:xfrm rot="5400000">
                  <a:off x="5154442" y="657406"/>
                  <a:ext cx="131753" cy="1236"/>
                </a:xfrm>
                <a:prstGeom prst="line">
                  <a:avLst/>
                </a:prstGeom>
                <a:noFill/>
                <a:ln w="19050" algn="ctr">
                  <a:solidFill>
                    <a:schemeClr val="tx1"/>
                  </a:solidFill>
                  <a:round/>
                  <a:headEnd/>
                  <a:tailEnd/>
                </a:ln>
              </p:spPr>
            </p:cxnSp>
            <p:cxnSp>
              <p:nvCxnSpPr>
                <p:cNvPr id="100446" name="Connettore 1 101"/>
                <p:cNvCxnSpPr>
                  <a:cxnSpLocks noChangeShapeType="1"/>
                </p:cNvCxnSpPr>
                <p:nvPr/>
              </p:nvCxnSpPr>
              <p:spPr bwMode="auto">
                <a:xfrm rot="5400000">
                  <a:off x="5421142" y="657407"/>
                  <a:ext cx="131753" cy="1236"/>
                </a:xfrm>
                <a:prstGeom prst="line">
                  <a:avLst/>
                </a:prstGeom>
                <a:noFill/>
                <a:ln w="19050" algn="ctr">
                  <a:solidFill>
                    <a:schemeClr val="tx1"/>
                  </a:solidFill>
                  <a:round/>
                  <a:headEnd/>
                  <a:tailEnd/>
                </a:ln>
              </p:spPr>
            </p:cxnSp>
            <p:cxnSp>
              <p:nvCxnSpPr>
                <p:cNvPr id="100447" name="Connettore 1 102"/>
                <p:cNvCxnSpPr>
                  <a:cxnSpLocks noChangeShapeType="1"/>
                </p:cNvCxnSpPr>
                <p:nvPr/>
              </p:nvCxnSpPr>
              <p:spPr bwMode="auto">
                <a:xfrm rot="5400000">
                  <a:off x="5676414" y="657406"/>
                  <a:ext cx="131753" cy="1236"/>
                </a:xfrm>
                <a:prstGeom prst="line">
                  <a:avLst/>
                </a:prstGeom>
                <a:noFill/>
                <a:ln w="19050" algn="ctr">
                  <a:solidFill>
                    <a:schemeClr val="tx1"/>
                  </a:solidFill>
                  <a:round/>
                  <a:headEnd/>
                  <a:tailEnd/>
                </a:ln>
              </p:spPr>
            </p:cxnSp>
            <p:cxnSp>
              <p:nvCxnSpPr>
                <p:cNvPr id="100448" name="Connettore 1 103"/>
                <p:cNvCxnSpPr>
                  <a:cxnSpLocks noChangeShapeType="1"/>
                </p:cNvCxnSpPr>
                <p:nvPr/>
              </p:nvCxnSpPr>
              <p:spPr bwMode="auto">
                <a:xfrm rot="5400000">
                  <a:off x="5943114" y="657407"/>
                  <a:ext cx="131753" cy="1236"/>
                </a:xfrm>
                <a:prstGeom prst="line">
                  <a:avLst/>
                </a:prstGeom>
                <a:noFill/>
                <a:ln w="19050" algn="ctr">
                  <a:solidFill>
                    <a:schemeClr val="tx1"/>
                  </a:solidFill>
                  <a:round/>
                  <a:headEnd/>
                  <a:tailEnd/>
                </a:ln>
              </p:spPr>
            </p:cxnSp>
            <p:cxnSp>
              <p:nvCxnSpPr>
                <p:cNvPr id="100449" name="Connettore 1 104"/>
                <p:cNvCxnSpPr>
                  <a:cxnSpLocks noChangeShapeType="1"/>
                </p:cNvCxnSpPr>
                <p:nvPr/>
              </p:nvCxnSpPr>
              <p:spPr bwMode="auto">
                <a:xfrm rot="5400000">
                  <a:off x="6200289" y="657407"/>
                  <a:ext cx="131753" cy="1236"/>
                </a:xfrm>
                <a:prstGeom prst="line">
                  <a:avLst/>
                </a:prstGeom>
                <a:noFill/>
                <a:ln w="19050" algn="ctr">
                  <a:solidFill>
                    <a:schemeClr val="tx1"/>
                  </a:solidFill>
                  <a:round/>
                  <a:headEnd/>
                  <a:tailEnd/>
                </a:ln>
              </p:spPr>
            </p:cxnSp>
            <p:cxnSp>
              <p:nvCxnSpPr>
                <p:cNvPr id="100450" name="Connettore 1 105"/>
                <p:cNvCxnSpPr>
                  <a:cxnSpLocks noChangeShapeType="1"/>
                </p:cNvCxnSpPr>
                <p:nvPr/>
              </p:nvCxnSpPr>
              <p:spPr bwMode="auto">
                <a:xfrm rot="5400000">
                  <a:off x="6466989" y="657408"/>
                  <a:ext cx="131753" cy="1236"/>
                </a:xfrm>
                <a:prstGeom prst="line">
                  <a:avLst/>
                </a:prstGeom>
                <a:noFill/>
                <a:ln w="19050" algn="ctr">
                  <a:solidFill>
                    <a:schemeClr val="tx1"/>
                  </a:solidFill>
                  <a:round/>
                  <a:headEnd/>
                  <a:tailEnd/>
                </a:ln>
              </p:spPr>
            </p:cxnSp>
            <p:cxnSp>
              <p:nvCxnSpPr>
                <p:cNvPr id="100451" name="Connettore 1 106"/>
                <p:cNvCxnSpPr>
                  <a:cxnSpLocks noChangeShapeType="1"/>
                </p:cNvCxnSpPr>
                <p:nvPr/>
              </p:nvCxnSpPr>
              <p:spPr bwMode="auto">
                <a:xfrm rot="5400000">
                  <a:off x="6716544" y="657406"/>
                  <a:ext cx="131753" cy="1236"/>
                </a:xfrm>
                <a:prstGeom prst="line">
                  <a:avLst/>
                </a:prstGeom>
                <a:noFill/>
                <a:ln w="19050" algn="ctr">
                  <a:solidFill>
                    <a:schemeClr val="tx1"/>
                  </a:solidFill>
                  <a:round/>
                  <a:headEnd/>
                  <a:tailEnd/>
                </a:ln>
              </p:spPr>
            </p:cxnSp>
            <p:cxnSp>
              <p:nvCxnSpPr>
                <p:cNvPr id="100452" name="Connettore 1 107"/>
                <p:cNvCxnSpPr>
                  <a:cxnSpLocks noChangeShapeType="1"/>
                </p:cNvCxnSpPr>
                <p:nvPr/>
              </p:nvCxnSpPr>
              <p:spPr bwMode="auto">
                <a:xfrm rot="5400000">
                  <a:off x="6983244" y="657407"/>
                  <a:ext cx="131753" cy="1236"/>
                </a:xfrm>
                <a:prstGeom prst="line">
                  <a:avLst/>
                </a:prstGeom>
                <a:noFill/>
                <a:ln w="19050" algn="ctr">
                  <a:solidFill>
                    <a:schemeClr val="tx1"/>
                  </a:solidFill>
                  <a:round/>
                  <a:headEnd/>
                  <a:tailEnd/>
                </a:ln>
              </p:spPr>
            </p:cxnSp>
            <p:cxnSp>
              <p:nvCxnSpPr>
                <p:cNvPr id="100453" name="Connettore 1 108"/>
                <p:cNvCxnSpPr>
                  <a:cxnSpLocks noChangeShapeType="1"/>
                </p:cNvCxnSpPr>
                <p:nvPr/>
              </p:nvCxnSpPr>
              <p:spPr bwMode="auto">
                <a:xfrm rot="5400000">
                  <a:off x="7240419" y="657407"/>
                  <a:ext cx="131753" cy="1236"/>
                </a:xfrm>
                <a:prstGeom prst="line">
                  <a:avLst/>
                </a:prstGeom>
                <a:noFill/>
                <a:ln w="19050" algn="ctr">
                  <a:solidFill>
                    <a:schemeClr val="tx1"/>
                  </a:solidFill>
                  <a:round/>
                  <a:headEnd/>
                  <a:tailEnd/>
                </a:ln>
              </p:spPr>
            </p:cxnSp>
            <p:cxnSp>
              <p:nvCxnSpPr>
                <p:cNvPr id="100454" name="Connettore 1 109"/>
                <p:cNvCxnSpPr>
                  <a:cxnSpLocks noChangeShapeType="1"/>
                </p:cNvCxnSpPr>
                <p:nvPr/>
              </p:nvCxnSpPr>
              <p:spPr bwMode="auto">
                <a:xfrm rot="5400000">
                  <a:off x="7507119" y="657408"/>
                  <a:ext cx="131753" cy="1236"/>
                </a:xfrm>
                <a:prstGeom prst="line">
                  <a:avLst/>
                </a:prstGeom>
                <a:noFill/>
                <a:ln w="19050" algn="ctr">
                  <a:solidFill>
                    <a:schemeClr val="tx1"/>
                  </a:solidFill>
                  <a:round/>
                  <a:headEnd/>
                  <a:tailEnd/>
                </a:ln>
              </p:spPr>
            </p:cxnSp>
            <p:cxnSp>
              <p:nvCxnSpPr>
                <p:cNvPr id="100455" name="Connettore 1 110"/>
                <p:cNvCxnSpPr>
                  <a:cxnSpLocks noChangeShapeType="1"/>
                </p:cNvCxnSpPr>
                <p:nvPr/>
              </p:nvCxnSpPr>
              <p:spPr bwMode="auto">
                <a:xfrm rot="5400000">
                  <a:off x="7762391" y="657407"/>
                  <a:ext cx="131753" cy="1236"/>
                </a:xfrm>
                <a:prstGeom prst="line">
                  <a:avLst/>
                </a:prstGeom>
                <a:noFill/>
                <a:ln w="19050" algn="ctr">
                  <a:solidFill>
                    <a:schemeClr val="tx1"/>
                  </a:solidFill>
                  <a:round/>
                  <a:headEnd/>
                  <a:tailEnd/>
                </a:ln>
              </p:spPr>
            </p:cxnSp>
            <p:cxnSp>
              <p:nvCxnSpPr>
                <p:cNvPr id="100456" name="Connettore 1 111"/>
                <p:cNvCxnSpPr>
                  <a:cxnSpLocks noChangeShapeType="1"/>
                </p:cNvCxnSpPr>
                <p:nvPr/>
              </p:nvCxnSpPr>
              <p:spPr bwMode="auto">
                <a:xfrm rot="5400000">
                  <a:off x="8029091" y="657408"/>
                  <a:ext cx="131753" cy="1236"/>
                </a:xfrm>
                <a:prstGeom prst="line">
                  <a:avLst/>
                </a:prstGeom>
                <a:noFill/>
                <a:ln w="19050" algn="ctr">
                  <a:solidFill>
                    <a:schemeClr val="tx1"/>
                  </a:solidFill>
                  <a:round/>
                  <a:headEnd/>
                  <a:tailEnd/>
                </a:ln>
              </p:spPr>
            </p:cxnSp>
            <p:cxnSp>
              <p:nvCxnSpPr>
                <p:cNvPr id="100457" name="Connettore 1 112"/>
                <p:cNvCxnSpPr>
                  <a:cxnSpLocks noChangeShapeType="1"/>
                </p:cNvCxnSpPr>
                <p:nvPr/>
              </p:nvCxnSpPr>
              <p:spPr bwMode="auto">
                <a:xfrm rot="5400000">
                  <a:off x="8286266" y="657408"/>
                  <a:ext cx="131753" cy="1236"/>
                </a:xfrm>
                <a:prstGeom prst="line">
                  <a:avLst/>
                </a:prstGeom>
                <a:noFill/>
                <a:ln w="19050" algn="ctr">
                  <a:solidFill>
                    <a:schemeClr val="tx1"/>
                  </a:solidFill>
                  <a:round/>
                  <a:headEnd/>
                  <a:tailEnd/>
                </a:ln>
              </p:spPr>
            </p:cxnSp>
          </p:grpSp>
        </p:grpSp>
        <p:grpSp>
          <p:nvGrpSpPr>
            <p:cNvPr id="7" name="Gruppo 114"/>
            <p:cNvGrpSpPr>
              <a:grpSpLocks/>
            </p:cNvGrpSpPr>
            <p:nvPr/>
          </p:nvGrpSpPr>
          <p:grpSpPr bwMode="auto">
            <a:xfrm>
              <a:off x="4432300" y="774065"/>
              <a:ext cx="109220" cy="5537835"/>
              <a:chOff x="4432300" y="774065"/>
              <a:chExt cx="109220" cy="5537835"/>
            </a:xfrm>
          </p:grpSpPr>
          <p:cxnSp>
            <p:nvCxnSpPr>
              <p:cNvPr id="100407" name="Connettore 1 115"/>
              <p:cNvCxnSpPr>
                <a:cxnSpLocks noChangeShapeType="1"/>
              </p:cNvCxnSpPr>
              <p:nvPr/>
            </p:nvCxnSpPr>
            <p:spPr bwMode="auto">
              <a:xfrm flipV="1">
                <a:off x="4432300" y="6143625"/>
                <a:ext cx="109220" cy="635"/>
              </a:xfrm>
              <a:prstGeom prst="line">
                <a:avLst/>
              </a:prstGeom>
              <a:noFill/>
              <a:ln w="19050" algn="ctr">
                <a:solidFill>
                  <a:schemeClr val="tx1"/>
                </a:solidFill>
                <a:round/>
                <a:headEnd/>
                <a:tailEnd/>
              </a:ln>
            </p:spPr>
          </p:cxnSp>
          <p:cxnSp>
            <p:nvCxnSpPr>
              <p:cNvPr id="100408" name="Connettore 1 116"/>
              <p:cNvCxnSpPr>
                <a:cxnSpLocks noChangeShapeType="1"/>
              </p:cNvCxnSpPr>
              <p:nvPr/>
            </p:nvCxnSpPr>
            <p:spPr bwMode="auto">
              <a:xfrm flipV="1">
                <a:off x="4432300" y="6311265"/>
                <a:ext cx="109220" cy="635"/>
              </a:xfrm>
              <a:prstGeom prst="line">
                <a:avLst/>
              </a:prstGeom>
              <a:noFill/>
              <a:ln w="19050" algn="ctr">
                <a:solidFill>
                  <a:schemeClr val="tx1"/>
                </a:solidFill>
                <a:round/>
                <a:headEnd/>
                <a:tailEnd/>
              </a:ln>
            </p:spPr>
          </p:cxnSp>
          <p:cxnSp>
            <p:nvCxnSpPr>
              <p:cNvPr id="100409" name="Connettore 1 117"/>
              <p:cNvCxnSpPr>
                <a:cxnSpLocks noChangeShapeType="1"/>
              </p:cNvCxnSpPr>
              <p:nvPr/>
            </p:nvCxnSpPr>
            <p:spPr bwMode="auto">
              <a:xfrm flipV="1">
                <a:off x="4432300" y="5810250"/>
                <a:ext cx="109220" cy="635"/>
              </a:xfrm>
              <a:prstGeom prst="line">
                <a:avLst/>
              </a:prstGeom>
              <a:noFill/>
              <a:ln w="19050" algn="ctr">
                <a:solidFill>
                  <a:schemeClr val="tx1"/>
                </a:solidFill>
                <a:round/>
                <a:headEnd/>
                <a:tailEnd/>
              </a:ln>
            </p:spPr>
          </p:cxnSp>
          <p:cxnSp>
            <p:nvCxnSpPr>
              <p:cNvPr id="100410" name="Connettore 1 118"/>
              <p:cNvCxnSpPr>
                <a:cxnSpLocks noChangeShapeType="1"/>
              </p:cNvCxnSpPr>
              <p:nvPr/>
            </p:nvCxnSpPr>
            <p:spPr bwMode="auto">
              <a:xfrm flipV="1">
                <a:off x="4432300" y="5977890"/>
                <a:ext cx="109220" cy="635"/>
              </a:xfrm>
              <a:prstGeom prst="line">
                <a:avLst/>
              </a:prstGeom>
              <a:noFill/>
              <a:ln w="19050" algn="ctr">
                <a:solidFill>
                  <a:schemeClr val="tx1"/>
                </a:solidFill>
                <a:round/>
                <a:headEnd/>
                <a:tailEnd/>
              </a:ln>
            </p:spPr>
          </p:cxnSp>
          <p:cxnSp>
            <p:nvCxnSpPr>
              <p:cNvPr id="100411" name="Connettore 1 119"/>
              <p:cNvCxnSpPr>
                <a:cxnSpLocks noChangeShapeType="1"/>
              </p:cNvCxnSpPr>
              <p:nvPr/>
            </p:nvCxnSpPr>
            <p:spPr bwMode="auto">
              <a:xfrm flipV="1">
                <a:off x="4432300" y="5474970"/>
                <a:ext cx="109220" cy="635"/>
              </a:xfrm>
              <a:prstGeom prst="line">
                <a:avLst/>
              </a:prstGeom>
              <a:noFill/>
              <a:ln w="19050" algn="ctr">
                <a:solidFill>
                  <a:schemeClr val="tx1"/>
                </a:solidFill>
                <a:round/>
                <a:headEnd/>
                <a:tailEnd/>
              </a:ln>
            </p:spPr>
          </p:cxnSp>
          <p:cxnSp>
            <p:nvCxnSpPr>
              <p:cNvPr id="100412" name="Connettore 1 120"/>
              <p:cNvCxnSpPr>
                <a:cxnSpLocks noChangeShapeType="1"/>
              </p:cNvCxnSpPr>
              <p:nvPr/>
            </p:nvCxnSpPr>
            <p:spPr bwMode="auto">
              <a:xfrm flipV="1">
                <a:off x="4432300" y="5642610"/>
                <a:ext cx="109220" cy="635"/>
              </a:xfrm>
              <a:prstGeom prst="line">
                <a:avLst/>
              </a:prstGeom>
              <a:noFill/>
              <a:ln w="19050" algn="ctr">
                <a:solidFill>
                  <a:schemeClr val="tx1"/>
                </a:solidFill>
                <a:round/>
                <a:headEnd/>
                <a:tailEnd/>
              </a:ln>
            </p:spPr>
          </p:cxnSp>
          <p:cxnSp>
            <p:nvCxnSpPr>
              <p:cNvPr id="100413" name="Connettore 1 121"/>
              <p:cNvCxnSpPr>
                <a:cxnSpLocks noChangeShapeType="1"/>
              </p:cNvCxnSpPr>
              <p:nvPr/>
            </p:nvCxnSpPr>
            <p:spPr bwMode="auto">
              <a:xfrm flipV="1">
                <a:off x="4432300" y="5141595"/>
                <a:ext cx="109220" cy="635"/>
              </a:xfrm>
              <a:prstGeom prst="line">
                <a:avLst/>
              </a:prstGeom>
              <a:noFill/>
              <a:ln w="19050" algn="ctr">
                <a:solidFill>
                  <a:schemeClr val="tx1"/>
                </a:solidFill>
                <a:round/>
                <a:headEnd/>
                <a:tailEnd/>
              </a:ln>
            </p:spPr>
          </p:cxnSp>
          <p:cxnSp>
            <p:nvCxnSpPr>
              <p:cNvPr id="100414" name="Connettore 1 122"/>
              <p:cNvCxnSpPr>
                <a:cxnSpLocks noChangeShapeType="1"/>
              </p:cNvCxnSpPr>
              <p:nvPr/>
            </p:nvCxnSpPr>
            <p:spPr bwMode="auto">
              <a:xfrm flipV="1">
                <a:off x="4432300" y="5309235"/>
                <a:ext cx="109220" cy="635"/>
              </a:xfrm>
              <a:prstGeom prst="line">
                <a:avLst/>
              </a:prstGeom>
              <a:noFill/>
              <a:ln w="19050" algn="ctr">
                <a:solidFill>
                  <a:schemeClr val="tx1"/>
                </a:solidFill>
                <a:round/>
                <a:headEnd/>
                <a:tailEnd/>
              </a:ln>
            </p:spPr>
          </p:cxnSp>
          <p:cxnSp>
            <p:nvCxnSpPr>
              <p:cNvPr id="100415" name="Connettore 1 123"/>
              <p:cNvCxnSpPr>
                <a:cxnSpLocks noChangeShapeType="1"/>
              </p:cNvCxnSpPr>
              <p:nvPr/>
            </p:nvCxnSpPr>
            <p:spPr bwMode="auto">
              <a:xfrm flipV="1">
                <a:off x="4432300" y="4794885"/>
                <a:ext cx="109220" cy="635"/>
              </a:xfrm>
              <a:prstGeom prst="line">
                <a:avLst/>
              </a:prstGeom>
              <a:noFill/>
              <a:ln w="19050" algn="ctr">
                <a:solidFill>
                  <a:schemeClr val="tx1"/>
                </a:solidFill>
                <a:round/>
                <a:headEnd/>
                <a:tailEnd/>
              </a:ln>
            </p:spPr>
          </p:cxnSp>
          <p:cxnSp>
            <p:nvCxnSpPr>
              <p:cNvPr id="100416" name="Connettore 1 124"/>
              <p:cNvCxnSpPr>
                <a:cxnSpLocks noChangeShapeType="1"/>
              </p:cNvCxnSpPr>
              <p:nvPr/>
            </p:nvCxnSpPr>
            <p:spPr bwMode="auto">
              <a:xfrm flipV="1">
                <a:off x="4432300" y="4962525"/>
                <a:ext cx="109220" cy="635"/>
              </a:xfrm>
              <a:prstGeom prst="line">
                <a:avLst/>
              </a:prstGeom>
              <a:noFill/>
              <a:ln w="19050" algn="ctr">
                <a:solidFill>
                  <a:schemeClr val="tx1"/>
                </a:solidFill>
                <a:round/>
                <a:headEnd/>
                <a:tailEnd/>
              </a:ln>
            </p:spPr>
          </p:cxnSp>
          <p:cxnSp>
            <p:nvCxnSpPr>
              <p:cNvPr id="100417" name="Connettore 1 125"/>
              <p:cNvCxnSpPr>
                <a:cxnSpLocks noChangeShapeType="1"/>
              </p:cNvCxnSpPr>
              <p:nvPr/>
            </p:nvCxnSpPr>
            <p:spPr bwMode="auto">
              <a:xfrm flipV="1">
                <a:off x="4432300" y="4461510"/>
                <a:ext cx="109220" cy="635"/>
              </a:xfrm>
              <a:prstGeom prst="line">
                <a:avLst/>
              </a:prstGeom>
              <a:noFill/>
              <a:ln w="19050" algn="ctr">
                <a:solidFill>
                  <a:schemeClr val="tx1"/>
                </a:solidFill>
                <a:round/>
                <a:headEnd/>
                <a:tailEnd/>
              </a:ln>
            </p:spPr>
          </p:cxnSp>
          <p:cxnSp>
            <p:nvCxnSpPr>
              <p:cNvPr id="100418" name="Connettore 1 126"/>
              <p:cNvCxnSpPr>
                <a:cxnSpLocks noChangeShapeType="1"/>
              </p:cNvCxnSpPr>
              <p:nvPr/>
            </p:nvCxnSpPr>
            <p:spPr bwMode="auto">
              <a:xfrm flipV="1">
                <a:off x="4432300" y="4629150"/>
                <a:ext cx="109220" cy="635"/>
              </a:xfrm>
              <a:prstGeom prst="line">
                <a:avLst/>
              </a:prstGeom>
              <a:noFill/>
              <a:ln w="19050" algn="ctr">
                <a:solidFill>
                  <a:schemeClr val="tx1"/>
                </a:solidFill>
                <a:round/>
                <a:headEnd/>
                <a:tailEnd/>
              </a:ln>
            </p:spPr>
          </p:cxnSp>
          <p:cxnSp>
            <p:nvCxnSpPr>
              <p:cNvPr id="100419" name="Connettore 1 127"/>
              <p:cNvCxnSpPr>
                <a:cxnSpLocks noChangeShapeType="1"/>
              </p:cNvCxnSpPr>
              <p:nvPr/>
            </p:nvCxnSpPr>
            <p:spPr bwMode="auto">
              <a:xfrm flipV="1">
                <a:off x="4432300" y="4126230"/>
                <a:ext cx="109220" cy="635"/>
              </a:xfrm>
              <a:prstGeom prst="line">
                <a:avLst/>
              </a:prstGeom>
              <a:noFill/>
              <a:ln w="19050" algn="ctr">
                <a:solidFill>
                  <a:schemeClr val="tx1"/>
                </a:solidFill>
                <a:round/>
                <a:headEnd/>
                <a:tailEnd/>
              </a:ln>
            </p:spPr>
          </p:cxnSp>
          <p:cxnSp>
            <p:nvCxnSpPr>
              <p:cNvPr id="100420" name="Connettore 1 128"/>
              <p:cNvCxnSpPr>
                <a:cxnSpLocks noChangeShapeType="1"/>
              </p:cNvCxnSpPr>
              <p:nvPr/>
            </p:nvCxnSpPr>
            <p:spPr bwMode="auto">
              <a:xfrm flipV="1">
                <a:off x="4432300" y="4293870"/>
                <a:ext cx="109220" cy="635"/>
              </a:xfrm>
              <a:prstGeom prst="line">
                <a:avLst/>
              </a:prstGeom>
              <a:noFill/>
              <a:ln w="19050" algn="ctr">
                <a:solidFill>
                  <a:schemeClr val="tx1"/>
                </a:solidFill>
                <a:round/>
                <a:headEnd/>
                <a:tailEnd/>
              </a:ln>
            </p:spPr>
          </p:cxnSp>
          <p:cxnSp>
            <p:nvCxnSpPr>
              <p:cNvPr id="100421" name="Connettore 1 129"/>
              <p:cNvCxnSpPr>
                <a:cxnSpLocks noChangeShapeType="1"/>
              </p:cNvCxnSpPr>
              <p:nvPr/>
            </p:nvCxnSpPr>
            <p:spPr bwMode="auto">
              <a:xfrm flipV="1">
                <a:off x="4432300" y="3792855"/>
                <a:ext cx="109220" cy="635"/>
              </a:xfrm>
              <a:prstGeom prst="line">
                <a:avLst/>
              </a:prstGeom>
              <a:noFill/>
              <a:ln w="19050" algn="ctr">
                <a:solidFill>
                  <a:schemeClr val="tx1"/>
                </a:solidFill>
                <a:round/>
                <a:headEnd/>
                <a:tailEnd/>
              </a:ln>
            </p:spPr>
          </p:cxnSp>
          <p:cxnSp>
            <p:nvCxnSpPr>
              <p:cNvPr id="100422" name="Connettore 1 130"/>
              <p:cNvCxnSpPr>
                <a:cxnSpLocks noChangeShapeType="1"/>
              </p:cNvCxnSpPr>
              <p:nvPr/>
            </p:nvCxnSpPr>
            <p:spPr bwMode="auto">
              <a:xfrm flipV="1">
                <a:off x="4432300" y="3960495"/>
                <a:ext cx="109220" cy="635"/>
              </a:xfrm>
              <a:prstGeom prst="line">
                <a:avLst/>
              </a:prstGeom>
              <a:noFill/>
              <a:ln w="19050" algn="ctr">
                <a:solidFill>
                  <a:schemeClr val="tx1"/>
                </a:solidFill>
                <a:round/>
                <a:headEnd/>
                <a:tailEnd/>
              </a:ln>
            </p:spPr>
          </p:cxnSp>
          <p:cxnSp>
            <p:nvCxnSpPr>
              <p:cNvPr id="100423" name="Connettore 1 131"/>
              <p:cNvCxnSpPr>
                <a:cxnSpLocks noChangeShapeType="1"/>
              </p:cNvCxnSpPr>
              <p:nvPr/>
            </p:nvCxnSpPr>
            <p:spPr bwMode="auto">
              <a:xfrm flipV="1">
                <a:off x="4432300" y="3448685"/>
                <a:ext cx="109220" cy="635"/>
              </a:xfrm>
              <a:prstGeom prst="line">
                <a:avLst/>
              </a:prstGeom>
              <a:noFill/>
              <a:ln w="19050" algn="ctr">
                <a:solidFill>
                  <a:schemeClr val="tx1"/>
                </a:solidFill>
                <a:round/>
                <a:headEnd/>
                <a:tailEnd/>
              </a:ln>
            </p:spPr>
          </p:cxnSp>
          <p:cxnSp>
            <p:nvCxnSpPr>
              <p:cNvPr id="100424" name="Connettore 1 132"/>
              <p:cNvCxnSpPr>
                <a:cxnSpLocks noChangeShapeType="1"/>
              </p:cNvCxnSpPr>
              <p:nvPr/>
            </p:nvCxnSpPr>
            <p:spPr bwMode="auto">
              <a:xfrm flipV="1">
                <a:off x="4432300" y="3616325"/>
                <a:ext cx="109220" cy="635"/>
              </a:xfrm>
              <a:prstGeom prst="line">
                <a:avLst/>
              </a:prstGeom>
              <a:noFill/>
              <a:ln w="19050" algn="ctr">
                <a:solidFill>
                  <a:schemeClr val="tx1"/>
                </a:solidFill>
                <a:round/>
                <a:headEnd/>
                <a:tailEnd/>
              </a:ln>
            </p:spPr>
          </p:cxnSp>
          <p:cxnSp>
            <p:nvCxnSpPr>
              <p:cNvPr id="100425" name="Connettore 1 133"/>
              <p:cNvCxnSpPr>
                <a:cxnSpLocks noChangeShapeType="1"/>
              </p:cNvCxnSpPr>
              <p:nvPr/>
            </p:nvCxnSpPr>
            <p:spPr bwMode="auto">
              <a:xfrm flipV="1">
                <a:off x="4432300" y="3115310"/>
                <a:ext cx="109220" cy="635"/>
              </a:xfrm>
              <a:prstGeom prst="line">
                <a:avLst/>
              </a:prstGeom>
              <a:noFill/>
              <a:ln w="19050" algn="ctr">
                <a:solidFill>
                  <a:schemeClr val="tx1"/>
                </a:solidFill>
                <a:round/>
                <a:headEnd/>
                <a:tailEnd/>
              </a:ln>
            </p:spPr>
          </p:cxnSp>
          <p:cxnSp>
            <p:nvCxnSpPr>
              <p:cNvPr id="100426" name="Connettore 1 134"/>
              <p:cNvCxnSpPr>
                <a:cxnSpLocks noChangeShapeType="1"/>
              </p:cNvCxnSpPr>
              <p:nvPr/>
            </p:nvCxnSpPr>
            <p:spPr bwMode="auto">
              <a:xfrm flipV="1">
                <a:off x="4432300" y="3282950"/>
                <a:ext cx="109220" cy="635"/>
              </a:xfrm>
              <a:prstGeom prst="line">
                <a:avLst/>
              </a:prstGeom>
              <a:noFill/>
              <a:ln w="19050" algn="ctr">
                <a:solidFill>
                  <a:schemeClr val="tx1"/>
                </a:solidFill>
                <a:round/>
                <a:headEnd/>
                <a:tailEnd/>
              </a:ln>
            </p:spPr>
          </p:cxnSp>
          <p:cxnSp>
            <p:nvCxnSpPr>
              <p:cNvPr id="100427" name="Connettore 1 135"/>
              <p:cNvCxnSpPr>
                <a:cxnSpLocks noChangeShapeType="1"/>
              </p:cNvCxnSpPr>
              <p:nvPr/>
            </p:nvCxnSpPr>
            <p:spPr bwMode="auto">
              <a:xfrm flipV="1">
                <a:off x="4432300" y="2780030"/>
                <a:ext cx="109220" cy="635"/>
              </a:xfrm>
              <a:prstGeom prst="line">
                <a:avLst/>
              </a:prstGeom>
              <a:noFill/>
              <a:ln w="19050" algn="ctr">
                <a:solidFill>
                  <a:schemeClr val="tx1"/>
                </a:solidFill>
                <a:round/>
                <a:headEnd/>
                <a:tailEnd/>
              </a:ln>
            </p:spPr>
          </p:cxnSp>
          <p:cxnSp>
            <p:nvCxnSpPr>
              <p:cNvPr id="100428" name="Connettore 1 136"/>
              <p:cNvCxnSpPr>
                <a:cxnSpLocks noChangeShapeType="1"/>
              </p:cNvCxnSpPr>
              <p:nvPr/>
            </p:nvCxnSpPr>
            <p:spPr bwMode="auto">
              <a:xfrm flipV="1">
                <a:off x="4432300" y="2947670"/>
                <a:ext cx="109220" cy="635"/>
              </a:xfrm>
              <a:prstGeom prst="line">
                <a:avLst/>
              </a:prstGeom>
              <a:noFill/>
              <a:ln w="19050" algn="ctr">
                <a:solidFill>
                  <a:schemeClr val="tx1"/>
                </a:solidFill>
                <a:round/>
                <a:headEnd/>
                <a:tailEnd/>
              </a:ln>
            </p:spPr>
          </p:cxnSp>
          <p:cxnSp>
            <p:nvCxnSpPr>
              <p:cNvPr id="100429" name="Connettore 1 137"/>
              <p:cNvCxnSpPr>
                <a:cxnSpLocks noChangeShapeType="1"/>
              </p:cNvCxnSpPr>
              <p:nvPr/>
            </p:nvCxnSpPr>
            <p:spPr bwMode="auto">
              <a:xfrm flipV="1">
                <a:off x="4432300" y="2446655"/>
                <a:ext cx="109220" cy="635"/>
              </a:xfrm>
              <a:prstGeom prst="line">
                <a:avLst/>
              </a:prstGeom>
              <a:noFill/>
              <a:ln w="19050" algn="ctr">
                <a:solidFill>
                  <a:schemeClr val="tx1"/>
                </a:solidFill>
                <a:round/>
                <a:headEnd/>
                <a:tailEnd/>
              </a:ln>
            </p:spPr>
          </p:cxnSp>
          <p:cxnSp>
            <p:nvCxnSpPr>
              <p:cNvPr id="100430" name="Connettore 1 138"/>
              <p:cNvCxnSpPr>
                <a:cxnSpLocks noChangeShapeType="1"/>
              </p:cNvCxnSpPr>
              <p:nvPr/>
            </p:nvCxnSpPr>
            <p:spPr bwMode="auto">
              <a:xfrm flipV="1">
                <a:off x="4432300" y="2614295"/>
                <a:ext cx="109220" cy="635"/>
              </a:xfrm>
              <a:prstGeom prst="line">
                <a:avLst/>
              </a:prstGeom>
              <a:noFill/>
              <a:ln w="19050" algn="ctr">
                <a:solidFill>
                  <a:schemeClr val="tx1"/>
                </a:solidFill>
                <a:round/>
                <a:headEnd/>
                <a:tailEnd/>
              </a:ln>
            </p:spPr>
          </p:cxnSp>
          <p:cxnSp>
            <p:nvCxnSpPr>
              <p:cNvPr id="100431" name="Connettore 1 139"/>
              <p:cNvCxnSpPr>
                <a:cxnSpLocks noChangeShapeType="1"/>
              </p:cNvCxnSpPr>
              <p:nvPr/>
            </p:nvCxnSpPr>
            <p:spPr bwMode="auto">
              <a:xfrm flipV="1">
                <a:off x="4432300" y="2112645"/>
                <a:ext cx="109220" cy="635"/>
              </a:xfrm>
              <a:prstGeom prst="line">
                <a:avLst/>
              </a:prstGeom>
              <a:noFill/>
              <a:ln w="19050" algn="ctr">
                <a:solidFill>
                  <a:schemeClr val="tx1"/>
                </a:solidFill>
                <a:round/>
                <a:headEnd/>
                <a:tailEnd/>
              </a:ln>
            </p:spPr>
          </p:cxnSp>
          <p:cxnSp>
            <p:nvCxnSpPr>
              <p:cNvPr id="100432" name="Connettore 1 140"/>
              <p:cNvCxnSpPr>
                <a:cxnSpLocks noChangeShapeType="1"/>
              </p:cNvCxnSpPr>
              <p:nvPr/>
            </p:nvCxnSpPr>
            <p:spPr bwMode="auto">
              <a:xfrm flipV="1">
                <a:off x="4432300" y="2280285"/>
                <a:ext cx="109220" cy="635"/>
              </a:xfrm>
              <a:prstGeom prst="line">
                <a:avLst/>
              </a:prstGeom>
              <a:noFill/>
              <a:ln w="19050" algn="ctr">
                <a:solidFill>
                  <a:schemeClr val="tx1"/>
                </a:solidFill>
                <a:round/>
                <a:headEnd/>
                <a:tailEnd/>
              </a:ln>
            </p:spPr>
          </p:cxnSp>
          <p:cxnSp>
            <p:nvCxnSpPr>
              <p:cNvPr id="100433" name="Connettore 1 141"/>
              <p:cNvCxnSpPr>
                <a:cxnSpLocks noChangeShapeType="1"/>
              </p:cNvCxnSpPr>
              <p:nvPr/>
            </p:nvCxnSpPr>
            <p:spPr bwMode="auto">
              <a:xfrm flipV="1">
                <a:off x="4432300" y="1779270"/>
                <a:ext cx="109220" cy="635"/>
              </a:xfrm>
              <a:prstGeom prst="line">
                <a:avLst/>
              </a:prstGeom>
              <a:noFill/>
              <a:ln w="19050" algn="ctr">
                <a:solidFill>
                  <a:schemeClr val="tx1"/>
                </a:solidFill>
                <a:round/>
                <a:headEnd/>
                <a:tailEnd/>
              </a:ln>
            </p:spPr>
          </p:cxnSp>
          <p:cxnSp>
            <p:nvCxnSpPr>
              <p:cNvPr id="100434" name="Connettore 1 142"/>
              <p:cNvCxnSpPr>
                <a:cxnSpLocks noChangeShapeType="1"/>
              </p:cNvCxnSpPr>
              <p:nvPr/>
            </p:nvCxnSpPr>
            <p:spPr bwMode="auto">
              <a:xfrm flipV="1">
                <a:off x="4432300" y="1946910"/>
                <a:ext cx="109220" cy="635"/>
              </a:xfrm>
              <a:prstGeom prst="line">
                <a:avLst/>
              </a:prstGeom>
              <a:noFill/>
              <a:ln w="19050" algn="ctr">
                <a:solidFill>
                  <a:schemeClr val="tx1"/>
                </a:solidFill>
                <a:round/>
                <a:headEnd/>
                <a:tailEnd/>
              </a:ln>
            </p:spPr>
          </p:cxnSp>
          <p:cxnSp>
            <p:nvCxnSpPr>
              <p:cNvPr id="100435" name="Connettore 1 143"/>
              <p:cNvCxnSpPr>
                <a:cxnSpLocks noChangeShapeType="1"/>
              </p:cNvCxnSpPr>
              <p:nvPr/>
            </p:nvCxnSpPr>
            <p:spPr bwMode="auto">
              <a:xfrm flipV="1">
                <a:off x="4432300" y="1443990"/>
                <a:ext cx="109220" cy="635"/>
              </a:xfrm>
              <a:prstGeom prst="line">
                <a:avLst/>
              </a:prstGeom>
              <a:noFill/>
              <a:ln w="19050" algn="ctr">
                <a:solidFill>
                  <a:schemeClr val="tx1"/>
                </a:solidFill>
                <a:round/>
                <a:headEnd/>
                <a:tailEnd/>
              </a:ln>
            </p:spPr>
          </p:cxnSp>
          <p:cxnSp>
            <p:nvCxnSpPr>
              <p:cNvPr id="100436" name="Connettore 1 144"/>
              <p:cNvCxnSpPr>
                <a:cxnSpLocks noChangeShapeType="1"/>
              </p:cNvCxnSpPr>
              <p:nvPr/>
            </p:nvCxnSpPr>
            <p:spPr bwMode="auto">
              <a:xfrm flipV="1">
                <a:off x="4432300" y="1611630"/>
                <a:ext cx="109220" cy="635"/>
              </a:xfrm>
              <a:prstGeom prst="line">
                <a:avLst/>
              </a:prstGeom>
              <a:noFill/>
              <a:ln w="19050" algn="ctr">
                <a:solidFill>
                  <a:schemeClr val="tx1"/>
                </a:solidFill>
                <a:round/>
                <a:headEnd/>
                <a:tailEnd/>
              </a:ln>
            </p:spPr>
          </p:cxnSp>
          <p:cxnSp>
            <p:nvCxnSpPr>
              <p:cNvPr id="100437" name="Connettore 1 145"/>
              <p:cNvCxnSpPr>
                <a:cxnSpLocks noChangeShapeType="1"/>
              </p:cNvCxnSpPr>
              <p:nvPr/>
            </p:nvCxnSpPr>
            <p:spPr bwMode="auto">
              <a:xfrm flipV="1">
                <a:off x="4432300" y="1110615"/>
                <a:ext cx="109220" cy="635"/>
              </a:xfrm>
              <a:prstGeom prst="line">
                <a:avLst/>
              </a:prstGeom>
              <a:noFill/>
              <a:ln w="19050" algn="ctr">
                <a:solidFill>
                  <a:schemeClr val="tx1"/>
                </a:solidFill>
                <a:round/>
                <a:headEnd/>
                <a:tailEnd/>
              </a:ln>
            </p:spPr>
          </p:cxnSp>
          <p:cxnSp>
            <p:nvCxnSpPr>
              <p:cNvPr id="100438" name="Connettore 1 146"/>
              <p:cNvCxnSpPr>
                <a:cxnSpLocks noChangeShapeType="1"/>
              </p:cNvCxnSpPr>
              <p:nvPr/>
            </p:nvCxnSpPr>
            <p:spPr bwMode="auto">
              <a:xfrm flipV="1">
                <a:off x="4432300" y="1278255"/>
                <a:ext cx="109220" cy="635"/>
              </a:xfrm>
              <a:prstGeom prst="line">
                <a:avLst/>
              </a:prstGeom>
              <a:noFill/>
              <a:ln w="19050" algn="ctr">
                <a:solidFill>
                  <a:schemeClr val="tx1"/>
                </a:solidFill>
                <a:round/>
                <a:headEnd/>
                <a:tailEnd/>
              </a:ln>
            </p:spPr>
          </p:cxnSp>
          <p:cxnSp>
            <p:nvCxnSpPr>
              <p:cNvPr id="100439" name="Connettore 1 147"/>
              <p:cNvCxnSpPr>
                <a:cxnSpLocks noChangeShapeType="1"/>
              </p:cNvCxnSpPr>
              <p:nvPr/>
            </p:nvCxnSpPr>
            <p:spPr bwMode="auto">
              <a:xfrm flipV="1">
                <a:off x="4432300" y="774065"/>
                <a:ext cx="109220" cy="635"/>
              </a:xfrm>
              <a:prstGeom prst="line">
                <a:avLst/>
              </a:prstGeom>
              <a:noFill/>
              <a:ln w="19050" algn="ctr">
                <a:solidFill>
                  <a:schemeClr val="tx1"/>
                </a:solidFill>
                <a:round/>
                <a:headEnd/>
                <a:tailEnd/>
              </a:ln>
            </p:spPr>
          </p:cxnSp>
          <p:cxnSp>
            <p:nvCxnSpPr>
              <p:cNvPr id="100440" name="Connettore 1 148"/>
              <p:cNvCxnSpPr>
                <a:cxnSpLocks noChangeShapeType="1"/>
              </p:cNvCxnSpPr>
              <p:nvPr/>
            </p:nvCxnSpPr>
            <p:spPr bwMode="auto">
              <a:xfrm flipV="1">
                <a:off x="4432300" y="941705"/>
                <a:ext cx="109220" cy="635"/>
              </a:xfrm>
              <a:prstGeom prst="line">
                <a:avLst/>
              </a:prstGeom>
              <a:noFill/>
              <a:ln w="19050" algn="ctr">
                <a:solidFill>
                  <a:schemeClr val="tx1"/>
                </a:solidFill>
                <a:round/>
                <a:headEnd/>
                <a:tailEnd/>
              </a:ln>
            </p:spPr>
          </p:cxnSp>
        </p:grpSp>
      </p:grpSp>
      <p:sp>
        <p:nvSpPr>
          <p:cNvPr id="118" name="CasellaDiTesto 117"/>
          <p:cNvSpPr txBox="1">
            <a:spLocks noChangeArrowheads="1"/>
          </p:cNvSpPr>
          <p:nvPr/>
        </p:nvSpPr>
        <p:spPr bwMode="auto">
          <a:xfrm>
            <a:off x="0" y="4879975"/>
            <a:ext cx="4051300" cy="1569660"/>
          </a:xfrm>
          <a:prstGeom prst="rect">
            <a:avLst/>
          </a:prstGeom>
          <a:noFill/>
          <a:ln w="9525">
            <a:noFill/>
            <a:miter lim="800000"/>
            <a:headEnd/>
            <a:tailEnd/>
          </a:ln>
        </p:spPr>
        <p:txBody>
          <a:bodyPr wrap="square">
            <a:spAutoFit/>
          </a:bodyPr>
          <a:lstStyle/>
          <a:p>
            <a:pPr algn="ctr"/>
            <a:r>
              <a:rPr lang="en-GB" sz="2400" dirty="0">
                <a:solidFill>
                  <a:schemeClr val="tx1"/>
                </a:solidFill>
                <a:effectLst/>
                <a:latin typeface="Calibri" pitchFamily="34" charset="0"/>
              </a:rPr>
              <a:t>Assuming a peridotite with 0.1 wt.% H</a:t>
            </a:r>
            <a:r>
              <a:rPr lang="en-GB" sz="2400" baseline="-25000" dirty="0">
                <a:solidFill>
                  <a:schemeClr val="tx1"/>
                </a:solidFill>
                <a:effectLst/>
                <a:latin typeface="Calibri" pitchFamily="34" charset="0"/>
              </a:rPr>
              <a:t>2</a:t>
            </a:r>
            <a:r>
              <a:rPr lang="en-GB" sz="2400" dirty="0">
                <a:solidFill>
                  <a:schemeClr val="tx1"/>
                </a:solidFill>
                <a:effectLst/>
                <a:latin typeface="Calibri" pitchFamily="34" charset="0"/>
              </a:rPr>
              <a:t>O, the solidus above 410 km drops by &gt;400 °C,</a:t>
            </a:r>
            <a:r>
              <a:rPr lang="en-GB" sz="1600" dirty="0">
                <a:solidFill>
                  <a:schemeClr val="tx1"/>
                </a:solidFill>
                <a:effectLst/>
                <a:latin typeface="Calibri" pitchFamily="34" charset="0"/>
              </a:rPr>
              <a:t> </a:t>
            </a:r>
            <a:r>
              <a:rPr lang="en-GB" sz="2400" dirty="0">
                <a:solidFill>
                  <a:schemeClr val="tx1"/>
                </a:solidFill>
                <a:effectLst/>
                <a:latin typeface="Calibri" pitchFamily="34" charset="0"/>
              </a:rPr>
              <a:t>and</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below 660</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km</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by</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600</a:t>
            </a:r>
            <a:r>
              <a:rPr lang="en-GB" sz="1200" dirty="0">
                <a:solidFill>
                  <a:schemeClr val="tx1"/>
                </a:solidFill>
                <a:effectLst/>
                <a:latin typeface="Calibri" pitchFamily="34" charset="0"/>
              </a:rPr>
              <a:t> </a:t>
            </a:r>
            <a:r>
              <a:rPr lang="en-GB" sz="2400" dirty="0">
                <a:solidFill>
                  <a:schemeClr val="tx1"/>
                </a:solidFill>
                <a:effectLst/>
                <a:latin typeface="Calibri" pitchFamily="34" charset="0"/>
              </a:rPr>
              <a:t>°C.</a:t>
            </a:r>
          </a:p>
        </p:txBody>
      </p:sp>
      <p:sp>
        <p:nvSpPr>
          <p:cNvPr id="67" name="Rettangolo 66"/>
          <p:cNvSpPr/>
          <p:nvPr/>
        </p:nvSpPr>
        <p:spPr bwMode="auto">
          <a:xfrm>
            <a:off x="0" y="2886075"/>
            <a:ext cx="8585200" cy="16954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17" name="CasellaDiTesto 116"/>
          <p:cNvSpPr txBox="1">
            <a:spLocks noChangeArrowheads="1"/>
          </p:cNvSpPr>
          <p:nvPr/>
        </p:nvSpPr>
        <p:spPr bwMode="auto">
          <a:xfrm>
            <a:off x="15876" y="2933700"/>
            <a:ext cx="2133600" cy="1569660"/>
          </a:xfrm>
          <a:prstGeom prst="rect">
            <a:avLst/>
          </a:prstGeom>
          <a:noFill/>
          <a:ln w="9525">
            <a:noFill/>
            <a:miter lim="800000"/>
            <a:headEnd/>
            <a:tailEnd/>
          </a:ln>
        </p:spPr>
        <p:txBody>
          <a:bodyPr wrap="square">
            <a:spAutoFit/>
          </a:bodyPr>
          <a:lstStyle/>
          <a:p>
            <a:pPr algn="ctr"/>
            <a:r>
              <a:rPr lang="en-GB" sz="2400" b="1" dirty="0">
                <a:solidFill>
                  <a:schemeClr val="tx1"/>
                </a:solidFill>
                <a:effectLst/>
                <a:latin typeface="Calibri" pitchFamily="34" charset="0"/>
              </a:rPr>
              <a:t>The Transition-Zone Mantle accumulates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endParaRPr lang="en-GB" sz="1600" b="1" dirty="0">
              <a:solidFill>
                <a:schemeClr val="tx1"/>
              </a:solidFill>
              <a:effectLst/>
              <a:latin typeface="Calibri" pitchFamily="34" charset="0"/>
            </a:endParaRPr>
          </a:p>
        </p:txBody>
      </p:sp>
      <p:sp>
        <p:nvSpPr>
          <p:cNvPr id="24" name="CasellaDiTesto 23"/>
          <p:cNvSpPr txBox="1">
            <a:spLocks noChangeArrowheads="1"/>
          </p:cNvSpPr>
          <p:nvPr/>
        </p:nvSpPr>
        <p:spPr bwMode="auto">
          <a:xfrm>
            <a:off x="8342194" y="4445000"/>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660 km</a:t>
            </a:r>
          </a:p>
        </p:txBody>
      </p:sp>
      <p:sp>
        <p:nvSpPr>
          <p:cNvPr id="36" name="Figura a mano libera 35"/>
          <p:cNvSpPr/>
          <p:nvPr/>
        </p:nvSpPr>
        <p:spPr bwMode="auto">
          <a:xfrm>
            <a:off x="4864100" y="2547938"/>
            <a:ext cx="3365500" cy="603250"/>
          </a:xfrm>
          <a:custGeom>
            <a:avLst/>
            <a:gdLst>
              <a:gd name="connsiteX0" fmla="*/ 0 w 3364992"/>
              <a:gd name="connsiteY0" fmla="*/ 0 h 603504"/>
              <a:gd name="connsiteX1" fmla="*/ 0 w 3364992"/>
              <a:gd name="connsiteY1" fmla="*/ 201168 h 603504"/>
              <a:gd name="connsiteX2" fmla="*/ 3364992 w 3364992"/>
              <a:gd name="connsiteY2" fmla="*/ 603504 h 603504"/>
              <a:gd name="connsiteX3" fmla="*/ 3358896 w 3364992"/>
              <a:gd name="connsiteY3" fmla="*/ 542544 h 603504"/>
              <a:gd name="connsiteX4" fmla="*/ 0 w 3364992"/>
              <a:gd name="connsiteY4" fmla="*/ 0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992" h="603504">
                <a:moveTo>
                  <a:pt x="0" y="0"/>
                </a:moveTo>
                <a:lnTo>
                  <a:pt x="0" y="201168"/>
                </a:lnTo>
                <a:lnTo>
                  <a:pt x="3364992" y="603504"/>
                </a:lnTo>
                <a:lnTo>
                  <a:pt x="3358896" y="542544"/>
                </a:lnTo>
                <a:lnTo>
                  <a:pt x="0" y="0"/>
                </a:lnTo>
                <a:close/>
              </a:path>
            </a:pathLst>
          </a:custGeom>
          <a:solidFill>
            <a:srgbClr val="00B0F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7" name="Figura a mano libera 36"/>
          <p:cNvSpPr/>
          <p:nvPr/>
        </p:nvSpPr>
        <p:spPr bwMode="auto">
          <a:xfrm>
            <a:off x="5297488" y="2828925"/>
            <a:ext cx="3011487" cy="1401763"/>
          </a:xfrm>
          <a:custGeom>
            <a:avLst/>
            <a:gdLst>
              <a:gd name="connsiteX0" fmla="*/ 3011424 w 3011424"/>
              <a:gd name="connsiteY0" fmla="*/ 1402080 h 1402080"/>
              <a:gd name="connsiteX1" fmla="*/ 3011424 w 3011424"/>
              <a:gd name="connsiteY1" fmla="*/ 1261872 h 1402080"/>
              <a:gd name="connsiteX2" fmla="*/ 6096 w 3011424"/>
              <a:gd name="connsiteY2" fmla="*/ 0 h 1402080"/>
              <a:gd name="connsiteX3" fmla="*/ 0 w 3011424"/>
              <a:gd name="connsiteY3" fmla="*/ 335280 h 1402080"/>
              <a:gd name="connsiteX4" fmla="*/ 3011424 w 3011424"/>
              <a:gd name="connsiteY4" fmla="*/ 1402080 h 140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424" h="1402080">
                <a:moveTo>
                  <a:pt x="3011424" y="1402080"/>
                </a:moveTo>
                <a:lnTo>
                  <a:pt x="3011424" y="1261872"/>
                </a:lnTo>
                <a:lnTo>
                  <a:pt x="6096" y="0"/>
                </a:lnTo>
                <a:lnTo>
                  <a:pt x="0" y="335280"/>
                </a:lnTo>
                <a:lnTo>
                  <a:pt x="3011424" y="1402080"/>
                </a:lnTo>
                <a:close/>
              </a:path>
            </a:pathLst>
          </a:custGeom>
          <a:solidFill>
            <a:srgbClr val="0066FF"/>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005388" y="4389438"/>
            <a:ext cx="3455987" cy="511175"/>
          </a:xfrm>
          <a:custGeom>
            <a:avLst/>
            <a:gdLst>
              <a:gd name="connsiteX0" fmla="*/ 12192 w 3456432"/>
              <a:gd name="connsiteY0" fmla="*/ 420624 h 512064"/>
              <a:gd name="connsiteX1" fmla="*/ 3450336 w 3456432"/>
              <a:gd name="connsiteY1" fmla="*/ 0 h 512064"/>
              <a:gd name="connsiteX2" fmla="*/ 3456432 w 3456432"/>
              <a:gd name="connsiteY2" fmla="*/ 48768 h 512064"/>
              <a:gd name="connsiteX3" fmla="*/ 0 w 3456432"/>
              <a:gd name="connsiteY3" fmla="*/ 512064 h 512064"/>
              <a:gd name="connsiteX4" fmla="*/ 12192 w 3456432"/>
              <a:gd name="connsiteY4" fmla="*/ 420624 h 5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432" h="512064">
                <a:moveTo>
                  <a:pt x="12192" y="420624"/>
                </a:moveTo>
                <a:lnTo>
                  <a:pt x="3450336" y="0"/>
                </a:lnTo>
                <a:lnTo>
                  <a:pt x="3456432" y="48768"/>
                </a:lnTo>
                <a:lnTo>
                  <a:pt x="0" y="512064"/>
                </a:lnTo>
                <a:lnTo>
                  <a:pt x="12192" y="420624"/>
                </a:lnTo>
                <a:close/>
              </a:path>
            </a:pathLst>
          </a:custGeom>
          <a:solidFill>
            <a:srgbClr val="00206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1" name="Connettore 1 20"/>
          <p:cNvCxnSpPr/>
          <p:nvPr/>
        </p:nvCxnSpPr>
        <p:spPr bwMode="auto">
          <a:xfrm>
            <a:off x="4410075" y="2894013"/>
            <a:ext cx="3957638" cy="11112"/>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cxnSp>
        <p:nvCxnSpPr>
          <p:cNvPr id="22" name="Connettore 1 21"/>
          <p:cNvCxnSpPr/>
          <p:nvPr/>
        </p:nvCxnSpPr>
        <p:spPr bwMode="auto">
          <a:xfrm>
            <a:off x="4410075" y="4572000"/>
            <a:ext cx="3957638" cy="11113"/>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23" name="CasellaDiTesto 22"/>
          <p:cNvSpPr txBox="1">
            <a:spLocks noChangeArrowheads="1"/>
          </p:cNvSpPr>
          <p:nvPr/>
        </p:nvSpPr>
        <p:spPr bwMode="auto">
          <a:xfrm>
            <a:off x="8334256" y="2732088"/>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410 km</a:t>
            </a:r>
          </a:p>
        </p:txBody>
      </p:sp>
      <p:sp>
        <p:nvSpPr>
          <p:cNvPr id="39" name="CasellaDiTesto 38"/>
          <p:cNvSpPr txBox="1">
            <a:spLocks noChangeArrowheads="1"/>
          </p:cNvSpPr>
          <p:nvPr/>
        </p:nvSpPr>
        <p:spPr bwMode="auto">
          <a:xfrm>
            <a:off x="1930400" y="2714625"/>
            <a:ext cx="1963738" cy="338138"/>
          </a:xfrm>
          <a:prstGeom prst="rect">
            <a:avLst/>
          </a:prstGeom>
          <a:noFill/>
          <a:ln w="9525">
            <a:noFill/>
            <a:miter lim="800000"/>
            <a:headEnd/>
            <a:tailEnd/>
          </a:ln>
        </p:spPr>
        <p:txBody>
          <a:bodyPr>
            <a:spAutoFit/>
          </a:bodyPr>
          <a:lstStyle/>
          <a:p>
            <a:pPr algn="r"/>
            <a:r>
              <a:rPr lang="en-GB" sz="1600">
                <a:solidFill>
                  <a:srgbClr val="00B0F0"/>
                </a:solidFill>
                <a:effectLst/>
                <a:latin typeface="Calibri" pitchFamily="34" charset="0"/>
              </a:rPr>
              <a:t>Olivine/Wadsleyte</a:t>
            </a:r>
          </a:p>
        </p:txBody>
      </p:sp>
      <p:sp>
        <p:nvSpPr>
          <p:cNvPr id="41" name="CasellaDiTesto 40"/>
          <p:cNvSpPr txBox="1">
            <a:spLocks noChangeArrowheads="1"/>
          </p:cNvSpPr>
          <p:nvPr/>
        </p:nvSpPr>
        <p:spPr bwMode="auto">
          <a:xfrm>
            <a:off x="0" y="4457700"/>
            <a:ext cx="4308476" cy="338554"/>
          </a:xfrm>
          <a:prstGeom prst="rect">
            <a:avLst/>
          </a:prstGeom>
          <a:noFill/>
          <a:ln w="9525">
            <a:noFill/>
            <a:miter lim="800000"/>
            <a:headEnd/>
            <a:tailEnd/>
          </a:ln>
        </p:spPr>
        <p:txBody>
          <a:bodyPr wrap="square">
            <a:spAutoFit/>
          </a:bodyPr>
          <a:lstStyle/>
          <a:p>
            <a:r>
              <a:rPr lang="en-GB" sz="1600" dirty="0" err="1">
                <a:solidFill>
                  <a:srgbClr val="002060"/>
                </a:solidFill>
                <a:effectLst/>
                <a:latin typeface="Calibri" pitchFamily="34" charset="0"/>
              </a:rPr>
              <a:t>Ringwoodite</a:t>
            </a:r>
            <a:r>
              <a:rPr lang="en-GB" sz="1600" dirty="0">
                <a:solidFill>
                  <a:srgbClr val="002060"/>
                </a:solidFill>
                <a:effectLst/>
                <a:latin typeface="Calibri" pitchFamily="34" charset="0"/>
              </a:rPr>
              <a:t>/</a:t>
            </a:r>
            <a:r>
              <a:rPr lang="en-GB" sz="1600" dirty="0" err="1">
                <a:solidFill>
                  <a:srgbClr val="002060"/>
                </a:solidFill>
                <a:effectLst/>
                <a:latin typeface="Calibri" pitchFamily="34" charset="0"/>
              </a:rPr>
              <a:t>Bridgmanite</a:t>
            </a:r>
            <a:r>
              <a:rPr lang="en-GB" sz="1600" dirty="0">
                <a:solidFill>
                  <a:srgbClr val="002060"/>
                </a:solidFill>
                <a:effectLst/>
                <a:latin typeface="Calibri" pitchFamily="34" charset="0"/>
              </a:rPr>
              <a:t> + Fe-Periclase</a:t>
            </a:r>
          </a:p>
        </p:txBody>
      </p:sp>
      <p:cxnSp>
        <p:nvCxnSpPr>
          <p:cNvPr id="69" name="Connettore 1 68"/>
          <p:cNvCxnSpPr/>
          <p:nvPr/>
        </p:nvCxnSpPr>
        <p:spPr bwMode="auto">
          <a:xfrm>
            <a:off x="4410075" y="3695700"/>
            <a:ext cx="3957638" cy="12700"/>
          </a:xfrm>
          <a:prstGeom prst="line">
            <a:avLst/>
          </a:prstGeom>
          <a:noFill/>
          <a:ln w="28575" cap="flat" cmpd="sng" algn="ctr">
            <a:solidFill>
              <a:schemeClr val="tx1">
                <a:lumMod val="95000"/>
                <a:lumOff val="5000"/>
              </a:schemeClr>
            </a:solidFill>
            <a:prstDash val="dash"/>
            <a:round/>
            <a:headEnd type="none" w="med" len="med"/>
            <a:tailEnd type="none" w="med" len="med"/>
          </a:ln>
          <a:effectLst/>
        </p:spPr>
      </p:cxnSp>
      <p:sp>
        <p:nvSpPr>
          <p:cNvPr id="70" name="CasellaDiTesto 69"/>
          <p:cNvSpPr txBox="1">
            <a:spLocks noChangeArrowheads="1"/>
          </p:cNvSpPr>
          <p:nvPr/>
        </p:nvSpPr>
        <p:spPr bwMode="auto">
          <a:xfrm>
            <a:off x="8334256" y="3533775"/>
            <a:ext cx="800219" cy="338554"/>
          </a:xfrm>
          <a:prstGeom prst="rect">
            <a:avLst/>
          </a:prstGeom>
          <a:solidFill>
            <a:schemeClr val="bg1"/>
          </a:solidFill>
          <a:ln w="9525">
            <a:noFill/>
            <a:miter lim="800000"/>
            <a:headEnd/>
            <a:tailEnd/>
          </a:ln>
        </p:spPr>
        <p:txBody>
          <a:bodyPr wrap="none">
            <a:spAutoFit/>
          </a:bodyPr>
          <a:lstStyle/>
          <a:p>
            <a:pPr algn="r"/>
            <a:r>
              <a:rPr lang="en-GB" sz="1600">
                <a:solidFill>
                  <a:schemeClr val="tx1"/>
                </a:solidFill>
                <a:effectLst/>
                <a:latin typeface="Calibri" pitchFamily="34" charset="0"/>
              </a:rPr>
              <a:t>520 km</a:t>
            </a:r>
          </a:p>
        </p:txBody>
      </p:sp>
      <p:sp>
        <p:nvSpPr>
          <p:cNvPr id="50" name="Figura a mano libera 49"/>
          <p:cNvSpPr>
            <a:spLocks noChangeArrowheads="1"/>
          </p:cNvSpPr>
          <p:nvPr/>
        </p:nvSpPr>
        <p:spPr bwMode="auto">
          <a:xfrm>
            <a:off x="5722938" y="815975"/>
            <a:ext cx="2713037" cy="3802063"/>
          </a:xfrm>
          <a:custGeom>
            <a:avLst/>
            <a:gdLst>
              <a:gd name="T0" fmla="*/ 129555 w 2712720"/>
              <a:gd name="T1" fmla="*/ 0 h 3802380"/>
              <a:gd name="T2" fmla="*/ 30484 w 2712720"/>
              <a:gd name="T3" fmla="*/ 60955 h 3802380"/>
              <a:gd name="T4" fmla="*/ 114313 w 2712720"/>
              <a:gd name="T5" fmla="*/ 198103 h 3802380"/>
              <a:gd name="T6" fmla="*/ 716364 w 2712720"/>
              <a:gd name="T7" fmla="*/ 457162 h 3802380"/>
              <a:gd name="T8" fmla="*/ 1440348 w 2712720"/>
              <a:gd name="T9" fmla="*/ 883846 h 3802380"/>
              <a:gd name="T10" fmla="*/ 1897602 w 2712720"/>
              <a:gd name="T11" fmla="*/ 1363866 h 3802380"/>
              <a:gd name="T12" fmla="*/ 2347234 w 2712720"/>
              <a:gd name="T13" fmla="*/ 2110564 h 3802380"/>
              <a:gd name="T14" fmla="*/ 2453927 w 2712720"/>
              <a:gd name="T15" fmla="*/ 2331526 h 3802380"/>
              <a:gd name="T16" fmla="*/ 2453927 w 2712720"/>
              <a:gd name="T17" fmla="*/ 2331526 h 3802380"/>
              <a:gd name="T18" fmla="*/ 2514894 w 2712720"/>
              <a:gd name="T19" fmla="*/ 2346765 h 3802380"/>
              <a:gd name="T20" fmla="*/ 2713037 w 2712720"/>
              <a:gd name="T21" fmla="*/ 3596340 h 3802380"/>
              <a:gd name="T22" fmla="*/ 2713037 w 2712720"/>
              <a:gd name="T23" fmla="*/ 3596340 h 3802380"/>
              <a:gd name="T24" fmla="*/ 1417486 w 2712720"/>
              <a:gd name="T25" fmla="*/ 3802063 h 3802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2720"/>
              <a:gd name="T40" fmla="*/ 0 h 3802380"/>
              <a:gd name="T41" fmla="*/ 2712720 w 2712720"/>
              <a:gd name="T42"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53640 w 2712720"/>
              <a:gd name="connsiteY7" fmla="*/ 2331720 h 3802380"/>
              <a:gd name="connsiteX8" fmla="*/ 2514600 w 2712720"/>
              <a:gd name="connsiteY8" fmla="*/ 2346960 h 3802380"/>
              <a:gd name="connsiteX9" fmla="*/ 2712720 w 2712720"/>
              <a:gd name="connsiteY9" fmla="*/ 3596640 h 3802380"/>
              <a:gd name="connsiteX10" fmla="*/ 1417320 w 2712720"/>
              <a:gd name="connsiteY10" fmla="*/ 3802380 h 3802380"/>
              <a:gd name="connsiteX0" fmla="*/ 129540 w 2712720"/>
              <a:gd name="connsiteY0" fmla="*/ 0 h 3802380"/>
              <a:gd name="connsiteX1" fmla="*/ 30480 w 2712720"/>
              <a:gd name="connsiteY1" fmla="*/ 60960 h 3802380"/>
              <a:gd name="connsiteX2" fmla="*/ 114300 w 2712720"/>
              <a:gd name="connsiteY2" fmla="*/ 198120 h 3802380"/>
              <a:gd name="connsiteX3" fmla="*/ 716280 w 2712720"/>
              <a:gd name="connsiteY3" fmla="*/ 457200 h 3802380"/>
              <a:gd name="connsiteX4" fmla="*/ 1440180 w 2712720"/>
              <a:gd name="connsiteY4" fmla="*/ 883920 h 3802380"/>
              <a:gd name="connsiteX5" fmla="*/ 1897380 w 2712720"/>
              <a:gd name="connsiteY5" fmla="*/ 1363980 h 3802380"/>
              <a:gd name="connsiteX6" fmla="*/ 2346960 w 2712720"/>
              <a:gd name="connsiteY6" fmla="*/ 2110740 h 3802380"/>
              <a:gd name="connsiteX7" fmla="*/ 2440655 w 2712720"/>
              <a:gd name="connsiteY7" fmla="*/ 2303972 h 3802380"/>
              <a:gd name="connsiteX8" fmla="*/ 2514600 w 2712720"/>
              <a:gd name="connsiteY8" fmla="*/ 2346960 h 3802380"/>
              <a:gd name="connsiteX9" fmla="*/ 2712720 w 2712720"/>
              <a:gd name="connsiteY9" fmla="*/ 3596640 h 3802380"/>
              <a:gd name="connsiteX10" fmla="*/ 1417320 w 2712720"/>
              <a:gd name="connsiteY10" fmla="*/ 3802380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2720" h="3802380">
                <a:moveTo>
                  <a:pt x="129540" y="0"/>
                </a:moveTo>
                <a:cubicBezTo>
                  <a:pt x="81280" y="13970"/>
                  <a:pt x="33020" y="27940"/>
                  <a:pt x="30480" y="60960"/>
                </a:cubicBezTo>
                <a:cubicBezTo>
                  <a:pt x="27940" y="93980"/>
                  <a:pt x="0" y="132080"/>
                  <a:pt x="114300" y="198120"/>
                </a:cubicBezTo>
                <a:cubicBezTo>
                  <a:pt x="228600" y="264160"/>
                  <a:pt x="495300" y="342900"/>
                  <a:pt x="716280" y="457200"/>
                </a:cubicBezTo>
                <a:cubicBezTo>
                  <a:pt x="937260" y="571500"/>
                  <a:pt x="1243330" y="732790"/>
                  <a:pt x="1440180" y="883920"/>
                </a:cubicBezTo>
                <a:cubicBezTo>
                  <a:pt x="1637030" y="1035050"/>
                  <a:pt x="1746250" y="1159510"/>
                  <a:pt x="1897380" y="1363980"/>
                </a:cubicBezTo>
                <a:cubicBezTo>
                  <a:pt x="2048510" y="1568450"/>
                  <a:pt x="2256414" y="1954075"/>
                  <a:pt x="2346960" y="2110740"/>
                </a:cubicBezTo>
                <a:cubicBezTo>
                  <a:pt x="2437506" y="2267405"/>
                  <a:pt x="2440655" y="2303972"/>
                  <a:pt x="2440655" y="2303972"/>
                </a:cubicBezTo>
                <a:cubicBezTo>
                  <a:pt x="2450815" y="2306512"/>
                  <a:pt x="2524465" y="2296351"/>
                  <a:pt x="2514600" y="2346960"/>
                </a:cubicBezTo>
                <a:cubicBezTo>
                  <a:pt x="2557780" y="2557780"/>
                  <a:pt x="2712720" y="3596640"/>
                  <a:pt x="2712720" y="3596640"/>
                </a:cubicBezTo>
                <a:lnTo>
                  <a:pt x="1417320" y="38023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1" name="Figura a mano libera 50"/>
          <p:cNvSpPr>
            <a:spLocks noChangeArrowheads="1"/>
          </p:cNvSpPr>
          <p:nvPr/>
        </p:nvSpPr>
        <p:spPr bwMode="auto">
          <a:xfrm>
            <a:off x="5603875" y="822325"/>
            <a:ext cx="2520950" cy="3810000"/>
          </a:xfrm>
          <a:custGeom>
            <a:avLst/>
            <a:gdLst>
              <a:gd name="T0" fmla="*/ 102922 w 2519680"/>
              <a:gd name="T1" fmla="*/ 0 h 3810000"/>
              <a:gd name="T2" fmla="*/ 19060 w 2519680"/>
              <a:gd name="T3" fmla="*/ 114300 h 3810000"/>
              <a:gd name="T4" fmla="*/ 80050 w 2519680"/>
              <a:gd name="T5" fmla="*/ 327660 h 3810000"/>
              <a:gd name="T6" fmla="*/ 499361 w 2519680"/>
              <a:gd name="T7" fmla="*/ 579120 h 3810000"/>
              <a:gd name="T8" fmla="*/ 1071150 w 2519680"/>
              <a:gd name="T9" fmla="*/ 830580 h 3810000"/>
              <a:gd name="T10" fmla="*/ 1536204 w 2519680"/>
              <a:gd name="T11" fmla="*/ 1158240 h 3810000"/>
              <a:gd name="T12" fmla="*/ 1909772 w 2519680"/>
              <a:gd name="T13" fmla="*/ 1668780 h 3810000"/>
              <a:gd name="T14" fmla="*/ 2229974 w 2519680"/>
              <a:gd name="T15" fmla="*/ 2247900 h 3810000"/>
              <a:gd name="T16" fmla="*/ 2229974 w 2519680"/>
              <a:gd name="T17" fmla="*/ 2247900 h 3810000"/>
              <a:gd name="T18" fmla="*/ 2397698 w 2519680"/>
              <a:gd name="T19" fmla="*/ 2316480 h 3810000"/>
              <a:gd name="T20" fmla="*/ 2405322 w 2519680"/>
              <a:gd name="T21" fmla="*/ 2354580 h 3810000"/>
              <a:gd name="T22" fmla="*/ 2504432 w 2519680"/>
              <a:gd name="T23" fmla="*/ 3581400 h 3810000"/>
              <a:gd name="T24" fmla="*/ 2504432 w 2519680"/>
              <a:gd name="T25" fmla="*/ 3604260 h 3810000"/>
              <a:gd name="T26" fmla="*/ 2504432 w 2519680"/>
              <a:gd name="T27" fmla="*/ 3634740 h 3810000"/>
              <a:gd name="T28" fmla="*/ 2473936 w 2519680"/>
              <a:gd name="T29" fmla="*/ 3634740 h 3810000"/>
              <a:gd name="T30" fmla="*/ 1337984 w 2519680"/>
              <a:gd name="T31" fmla="*/ 3810000 h 3810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9680"/>
              <a:gd name="T49" fmla="*/ 0 h 3810000"/>
              <a:gd name="T50" fmla="*/ 2519680 w 2519680"/>
              <a:gd name="T51"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 name="connsiteX0" fmla="*/ 102870 w 2519680"/>
              <a:gd name="connsiteY0" fmla="*/ 0 h 3810000"/>
              <a:gd name="connsiteX1" fmla="*/ 19050 w 2519680"/>
              <a:gd name="connsiteY1" fmla="*/ 114300 h 3810000"/>
              <a:gd name="connsiteX2" fmla="*/ 80010 w 2519680"/>
              <a:gd name="connsiteY2" fmla="*/ 327660 h 3810000"/>
              <a:gd name="connsiteX3" fmla="*/ 499110 w 2519680"/>
              <a:gd name="connsiteY3" fmla="*/ 579120 h 3810000"/>
              <a:gd name="connsiteX4" fmla="*/ 1070610 w 2519680"/>
              <a:gd name="connsiteY4" fmla="*/ 830580 h 3810000"/>
              <a:gd name="connsiteX5" fmla="*/ 1535430 w 2519680"/>
              <a:gd name="connsiteY5" fmla="*/ 1158240 h 3810000"/>
              <a:gd name="connsiteX6" fmla="*/ 1908810 w 2519680"/>
              <a:gd name="connsiteY6" fmla="*/ 1668780 h 3810000"/>
              <a:gd name="connsiteX7" fmla="*/ 2228850 w 2519680"/>
              <a:gd name="connsiteY7" fmla="*/ 2247900 h 3810000"/>
              <a:gd name="connsiteX8" fmla="*/ 2314044 w 2519680"/>
              <a:gd name="connsiteY8" fmla="*/ 2275840 h 3810000"/>
              <a:gd name="connsiteX9" fmla="*/ 2404110 w 2519680"/>
              <a:gd name="connsiteY9" fmla="*/ 2354580 h 3810000"/>
              <a:gd name="connsiteX10" fmla="*/ 2503170 w 2519680"/>
              <a:gd name="connsiteY10" fmla="*/ 3581400 h 3810000"/>
              <a:gd name="connsiteX11" fmla="*/ 2503170 w 2519680"/>
              <a:gd name="connsiteY11" fmla="*/ 3604260 h 3810000"/>
              <a:gd name="connsiteX12" fmla="*/ 2503170 w 2519680"/>
              <a:gd name="connsiteY12" fmla="*/ 3634740 h 3810000"/>
              <a:gd name="connsiteX13" fmla="*/ 2472690 w 2519680"/>
              <a:gd name="connsiteY13" fmla="*/ 3634740 h 3810000"/>
              <a:gd name="connsiteX14" fmla="*/ 1337310 w 2519680"/>
              <a:gd name="connsiteY14" fmla="*/ 38100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9680" h="3810000">
                <a:moveTo>
                  <a:pt x="102870" y="0"/>
                </a:moveTo>
                <a:cubicBezTo>
                  <a:pt x="62865" y="29845"/>
                  <a:pt x="22860" y="59690"/>
                  <a:pt x="19050" y="114300"/>
                </a:cubicBezTo>
                <a:cubicBezTo>
                  <a:pt x="15240" y="168910"/>
                  <a:pt x="0" y="250190"/>
                  <a:pt x="80010" y="327660"/>
                </a:cubicBezTo>
                <a:cubicBezTo>
                  <a:pt x="160020" y="405130"/>
                  <a:pt x="334010" y="495300"/>
                  <a:pt x="499110" y="579120"/>
                </a:cubicBezTo>
                <a:cubicBezTo>
                  <a:pt x="664210" y="662940"/>
                  <a:pt x="897890" y="734060"/>
                  <a:pt x="1070610" y="830580"/>
                </a:cubicBezTo>
                <a:cubicBezTo>
                  <a:pt x="1243330" y="927100"/>
                  <a:pt x="1395730" y="1018540"/>
                  <a:pt x="1535430" y="1158240"/>
                </a:cubicBezTo>
                <a:cubicBezTo>
                  <a:pt x="1675130" y="1297940"/>
                  <a:pt x="1793240" y="1487170"/>
                  <a:pt x="1908810" y="1668780"/>
                </a:cubicBezTo>
                <a:cubicBezTo>
                  <a:pt x="2024380" y="1850390"/>
                  <a:pt x="2228850" y="2247900"/>
                  <a:pt x="2228850" y="2247900"/>
                </a:cubicBezTo>
                <a:cubicBezTo>
                  <a:pt x="2256790" y="2259330"/>
                  <a:pt x="2284834" y="2258060"/>
                  <a:pt x="2314044" y="2275840"/>
                </a:cubicBezTo>
                <a:cubicBezTo>
                  <a:pt x="2343254" y="2293620"/>
                  <a:pt x="2406936" y="2263987"/>
                  <a:pt x="2404110" y="2354580"/>
                </a:cubicBezTo>
                <a:cubicBezTo>
                  <a:pt x="2435631" y="2572173"/>
                  <a:pt x="2486660" y="3373120"/>
                  <a:pt x="2503170" y="3581400"/>
                </a:cubicBezTo>
                <a:cubicBezTo>
                  <a:pt x="2519680" y="3789680"/>
                  <a:pt x="2503170" y="3604260"/>
                  <a:pt x="2503170" y="3604260"/>
                </a:cubicBezTo>
                <a:cubicBezTo>
                  <a:pt x="2503170" y="3613150"/>
                  <a:pt x="2508250" y="3629660"/>
                  <a:pt x="2503170" y="3634740"/>
                </a:cubicBezTo>
                <a:cubicBezTo>
                  <a:pt x="2498090" y="3639820"/>
                  <a:pt x="2472690" y="3634740"/>
                  <a:pt x="2472690" y="3634740"/>
                </a:cubicBezTo>
                <a:lnTo>
                  <a:pt x="1337310" y="381000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2" name="Figura a mano libera 51"/>
          <p:cNvSpPr>
            <a:spLocks noChangeArrowheads="1"/>
          </p:cNvSpPr>
          <p:nvPr/>
        </p:nvSpPr>
        <p:spPr bwMode="auto">
          <a:xfrm>
            <a:off x="5383214" y="647700"/>
            <a:ext cx="2295512" cy="4030663"/>
          </a:xfrm>
          <a:custGeom>
            <a:avLst/>
            <a:gdLst>
              <a:gd name="T0" fmla="*/ 247717 w 2339340"/>
              <a:gd name="T1" fmla="*/ 0 h 4030980"/>
              <a:gd name="T2" fmla="*/ 57166 w 2339340"/>
              <a:gd name="T3" fmla="*/ 68575 h 4030980"/>
              <a:gd name="T4" fmla="*/ 49543 w 2339340"/>
              <a:gd name="T5" fmla="*/ 304776 h 4030980"/>
              <a:gd name="T6" fmla="*/ 354426 w 2339340"/>
              <a:gd name="T7" fmla="*/ 784798 h 4030980"/>
              <a:gd name="T8" fmla="*/ 476379 w 2339340"/>
              <a:gd name="T9" fmla="*/ 937186 h 4030980"/>
              <a:gd name="T10" fmla="*/ 1086145 w 2339340"/>
              <a:gd name="T11" fmla="*/ 1188627 h 4030980"/>
              <a:gd name="T12" fmla="*/ 1497736 w 2339340"/>
              <a:gd name="T13" fmla="*/ 1622932 h 4030980"/>
              <a:gd name="T14" fmla="*/ 1695910 w 2339340"/>
              <a:gd name="T15" fmla="*/ 2240104 h 4030980"/>
              <a:gd name="T16" fmla="*/ 1711154 w 2339340"/>
              <a:gd name="T17" fmla="*/ 2247724 h 4030980"/>
              <a:gd name="T18" fmla="*/ 1734020 w 2339340"/>
              <a:gd name="T19" fmla="*/ 2255343 h 4030980"/>
              <a:gd name="T20" fmla="*/ 2252321 w 2339340"/>
              <a:gd name="T21" fmla="*/ 2461067 h 4030980"/>
              <a:gd name="T22" fmla="*/ 2259943 w 2339340"/>
              <a:gd name="T23" fmla="*/ 2461067 h 4030980"/>
              <a:gd name="T24" fmla="*/ 2267565 w 2339340"/>
              <a:gd name="T25" fmla="*/ 2567738 h 4030980"/>
              <a:gd name="T26" fmla="*/ 2290432 w 2339340"/>
              <a:gd name="T27" fmla="*/ 3276343 h 4030980"/>
              <a:gd name="T28" fmla="*/ 2290432 w 2339340"/>
              <a:gd name="T29" fmla="*/ 3291581 h 4030980"/>
              <a:gd name="T30" fmla="*/ 2259943 w 2339340"/>
              <a:gd name="T31" fmla="*/ 3344917 h 4030980"/>
              <a:gd name="T32" fmla="*/ 2267565 w 2339340"/>
              <a:gd name="T33" fmla="*/ 3360156 h 4030980"/>
              <a:gd name="T34" fmla="*/ 2290432 w 2339340"/>
              <a:gd name="T35" fmla="*/ 3817320 h 4030980"/>
              <a:gd name="T36" fmla="*/ 2282810 w 2339340"/>
              <a:gd name="T37" fmla="*/ 3832559 h 4030980"/>
              <a:gd name="T38" fmla="*/ 2275187 w 2339340"/>
              <a:gd name="T39" fmla="*/ 3840178 h 4030980"/>
              <a:gd name="T40" fmla="*/ 1200476 w 2339340"/>
              <a:gd name="T41" fmla="*/ 4030663 h 40309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39340"/>
              <a:gd name="T64" fmla="*/ 0 h 4030980"/>
              <a:gd name="T65" fmla="*/ 2339340 w 2339340"/>
              <a:gd name="T66" fmla="*/ 4030980 h 4030980"/>
              <a:gd name="connsiteX0" fmla="*/ 247650 w 2340610"/>
              <a:gd name="connsiteY0" fmla="*/ 0 h 4030980"/>
              <a:gd name="connsiteX1" fmla="*/ 57150 w 2340610"/>
              <a:gd name="connsiteY1" fmla="*/ 68580 h 4030980"/>
              <a:gd name="connsiteX2" fmla="*/ 49530 w 2340610"/>
              <a:gd name="connsiteY2" fmla="*/ 304800 h 4030980"/>
              <a:gd name="connsiteX3" fmla="*/ 354330 w 2340610"/>
              <a:gd name="connsiteY3" fmla="*/ 784860 h 4030980"/>
              <a:gd name="connsiteX4" fmla="*/ 476250 w 2340610"/>
              <a:gd name="connsiteY4" fmla="*/ 937260 h 4030980"/>
              <a:gd name="connsiteX5" fmla="*/ 1085850 w 2340610"/>
              <a:gd name="connsiteY5" fmla="*/ 1188720 h 4030980"/>
              <a:gd name="connsiteX6" fmla="*/ 1497330 w 2340610"/>
              <a:gd name="connsiteY6" fmla="*/ 1623060 h 4030980"/>
              <a:gd name="connsiteX7" fmla="*/ 1695450 w 2340610"/>
              <a:gd name="connsiteY7" fmla="*/ 2240280 h 4030980"/>
              <a:gd name="connsiteX8" fmla="*/ 1710690 w 2340610"/>
              <a:gd name="connsiteY8" fmla="*/ 2247900 h 4030980"/>
              <a:gd name="connsiteX9" fmla="*/ 1733550 w 2340610"/>
              <a:gd name="connsiteY9" fmla="*/ 2255520 h 4030980"/>
              <a:gd name="connsiteX10" fmla="*/ 2251710 w 2340610"/>
              <a:gd name="connsiteY10" fmla="*/ 2461260 h 4030980"/>
              <a:gd name="connsiteX11" fmla="*/ 2266950 w 2340610"/>
              <a:gd name="connsiteY11" fmla="*/ 2567940 h 4030980"/>
              <a:gd name="connsiteX12" fmla="*/ 2289810 w 2340610"/>
              <a:gd name="connsiteY12" fmla="*/ 3276600 h 4030980"/>
              <a:gd name="connsiteX13" fmla="*/ 2289810 w 2340610"/>
              <a:gd name="connsiteY13" fmla="*/ 3291840 h 4030980"/>
              <a:gd name="connsiteX14" fmla="*/ 2259330 w 2340610"/>
              <a:gd name="connsiteY14" fmla="*/ 3345180 h 4030980"/>
              <a:gd name="connsiteX15" fmla="*/ 2266950 w 2340610"/>
              <a:gd name="connsiteY15" fmla="*/ 3360420 h 4030980"/>
              <a:gd name="connsiteX16" fmla="*/ 2289810 w 2340610"/>
              <a:gd name="connsiteY16" fmla="*/ 3817620 h 4030980"/>
              <a:gd name="connsiteX17" fmla="*/ 2282190 w 2340610"/>
              <a:gd name="connsiteY17" fmla="*/ 3832860 h 4030980"/>
              <a:gd name="connsiteX18" fmla="*/ 2274570 w 2340610"/>
              <a:gd name="connsiteY18" fmla="*/ 3840480 h 4030980"/>
              <a:gd name="connsiteX19" fmla="*/ 1200150 w 2340610"/>
              <a:gd name="connsiteY19" fmla="*/ 4030980 h 4030980"/>
              <a:gd name="connsiteX0" fmla="*/ 247650 w 2345078"/>
              <a:gd name="connsiteY0" fmla="*/ 0 h 4030980"/>
              <a:gd name="connsiteX1" fmla="*/ 57150 w 2345078"/>
              <a:gd name="connsiteY1" fmla="*/ 68580 h 4030980"/>
              <a:gd name="connsiteX2" fmla="*/ 49530 w 2345078"/>
              <a:gd name="connsiteY2" fmla="*/ 304800 h 4030980"/>
              <a:gd name="connsiteX3" fmla="*/ 354330 w 2345078"/>
              <a:gd name="connsiteY3" fmla="*/ 784860 h 4030980"/>
              <a:gd name="connsiteX4" fmla="*/ 476250 w 2345078"/>
              <a:gd name="connsiteY4" fmla="*/ 937260 h 4030980"/>
              <a:gd name="connsiteX5" fmla="*/ 1085850 w 2345078"/>
              <a:gd name="connsiteY5" fmla="*/ 1188720 h 4030980"/>
              <a:gd name="connsiteX6" fmla="*/ 1497330 w 2345078"/>
              <a:gd name="connsiteY6" fmla="*/ 1623060 h 4030980"/>
              <a:gd name="connsiteX7" fmla="*/ 1695450 w 2345078"/>
              <a:gd name="connsiteY7" fmla="*/ 2240280 h 4030980"/>
              <a:gd name="connsiteX8" fmla="*/ 1710690 w 2345078"/>
              <a:gd name="connsiteY8" fmla="*/ 2247900 h 4030980"/>
              <a:gd name="connsiteX9" fmla="*/ 1733550 w 2345078"/>
              <a:gd name="connsiteY9" fmla="*/ 2255520 h 4030980"/>
              <a:gd name="connsiteX10" fmla="*/ 2256178 w 2345078"/>
              <a:gd name="connsiteY10" fmla="*/ 2403029 h 4030980"/>
              <a:gd name="connsiteX11" fmla="*/ 2266950 w 2345078"/>
              <a:gd name="connsiteY11" fmla="*/ 2567940 h 4030980"/>
              <a:gd name="connsiteX12" fmla="*/ 2289810 w 2345078"/>
              <a:gd name="connsiteY12" fmla="*/ 3276600 h 4030980"/>
              <a:gd name="connsiteX13" fmla="*/ 2289810 w 2345078"/>
              <a:gd name="connsiteY13" fmla="*/ 3291840 h 4030980"/>
              <a:gd name="connsiteX14" fmla="*/ 2259330 w 2345078"/>
              <a:gd name="connsiteY14" fmla="*/ 3345180 h 4030980"/>
              <a:gd name="connsiteX15" fmla="*/ 2266950 w 2345078"/>
              <a:gd name="connsiteY15" fmla="*/ 3360420 h 4030980"/>
              <a:gd name="connsiteX16" fmla="*/ 2289810 w 2345078"/>
              <a:gd name="connsiteY16" fmla="*/ 3817620 h 4030980"/>
              <a:gd name="connsiteX17" fmla="*/ 2282190 w 2345078"/>
              <a:gd name="connsiteY17" fmla="*/ 3832860 h 4030980"/>
              <a:gd name="connsiteX18" fmla="*/ 2274570 w 2345078"/>
              <a:gd name="connsiteY18" fmla="*/ 3840480 h 4030980"/>
              <a:gd name="connsiteX19" fmla="*/ 1200150 w 2345078"/>
              <a:gd name="connsiteY19" fmla="*/ 4030980 h 4030980"/>
              <a:gd name="connsiteX0" fmla="*/ 247650 w 2294890"/>
              <a:gd name="connsiteY0" fmla="*/ 0 h 4030980"/>
              <a:gd name="connsiteX1" fmla="*/ 57150 w 2294890"/>
              <a:gd name="connsiteY1" fmla="*/ 68580 h 4030980"/>
              <a:gd name="connsiteX2" fmla="*/ 49530 w 2294890"/>
              <a:gd name="connsiteY2" fmla="*/ 304800 h 4030980"/>
              <a:gd name="connsiteX3" fmla="*/ 354330 w 2294890"/>
              <a:gd name="connsiteY3" fmla="*/ 784860 h 4030980"/>
              <a:gd name="connsiteX4" fmla="*/ 476250 w 2294890"/>
              <a:gd name="connsiteY4" fmla="*/ 937260 h 4030980"/>
              <a:gd name="connsiteX5" fmla="*/ 1085850 w 2294890"/>
              <a:gd name="connsiteY5" fmla="*/ 1188720 h 4030980"/>
              <a:gd name="connsiteX6" fmla="*/ 1497330 w 2294890"/>
              <a:gd name="connsiteY6" fmla="*/ 1623060 h 4030980"/>
              <a:gd name="connsiteX7" fmla="*/ 1695450 w 2294890"/>
              <a:gd name="connsiteY7" fmla="*/ 2240280 h 4030980"/>
              <a:gd name="connsiteX8" fmla="*/ 1710690 w 2294890"/>
              <a:gd name="connsiteY8" fmla="*/ 2247900 h 4030980"/>
              <a:gd name="connsiteX9" fmla="*/ 1733550 w 2294890"/>
              <a:gd name="connsiteY9" fmla="*/ 2255520 h 4030980"/>
              <a:gd name="connsiteX10" fmla="*/ 2256178 w 2294890"/>
              <a:gd name="connsiteY10" fmla="*/ 2403029 h 4030980"/>
              <a:gd name="connsiteX11" fmla="*/ 2266950 w 2294890"/>
              <a:gd name="connsiteY11" fmla="*/ 2567940 h 4030980"/>
              <a:gd name="connsiteX12" fmla="*/ 2289810 w 2294890"/>
              <a:gd name="connsiteY12" fmla="*/ 3276600 h 4030980"/>
              <a:gd name="connsiteX13" fmla="*/ 2289810 w 2294890"/>
              <a:gd name="connsiteY13" fmla="*/ 3291840 h 4030980"/>
              <a:gd name="connsiteX14" fmla="*/ 2259330 w 2294890"/>
              <a:gd name="connsiteY14" fmla="*/ 3345180 h 4030980"/>
              <a:gd name="connsiteX15" fmla="*/ 2266950 w 2294890"/>
              <a:gd name="connsiteY15" fmla="*/ 3360420 h 4030980"/>
              <a:gd name="connsiteX16" fmla="*/ 2289810 w 2294890"/>
              <a:gd name="connsiteY16" fmla="*/ 3817620 h 4030980"/>
              <a:gd name="connsiteX17" fmla="*/ 2282190 w 2294890"/>
              <a:gd name="connsiteY17" fmla="*/ 3832860 h 4030980"/>
              <a:gd name="connsiteX18" fmla="*/ 2274570 w 2294890"/>
              <a:gd name="connsiteY18" fmla="*/ 3840480 h 4030980"/>
              <a:gd name="connsiteX19" fmla="*/ 1200150 w 2294890"/>
              <a:gd name="connsiteY19" fmla="*/ 4030980 h 403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4890" h="4030980">
                <a:moveTo>
                  <a:pt x="247650" y="0"/>
                </a:moveTo>
                <a:cubicBezTo>
                  <a:pt x="168910" y="8890"/>
                  <a:pt x="90170" y="17780"/>
                  <a:pt x="57150" y="68580"/>
                </a:cubicBezTo>
                <a:cubicBezTo>
                  <a:pt x="24130" y="119380"/>
                  <a:pt x="0" y="185420"/>
                  <a:pt x="49530" y="304800"/>
                </a:cubicBezTo>
                <a:cubicBezTo>
                  <a:pt x="99060" y="424180"/>
                  <a:pt x="283210" y="679450"/>
                  <a:pt x="354330" y="784860"/>
                </a:cubicBezTo>
                <a:cubicBezTo>
                  <a:pt x="425450" y="890270"/>
                  <a:pt x="354330" y="869950"/>
                  <a:pt x="476250" y="937260"/>
                </a:cubicBezTo>
                <a:cubicBezTo>
                  <a:pt x="598170" y="1004570"/>
                  <a:pt x="915670" y="1074420"/>
                  <a:pt x="1085850" y="1188720"/>
                </a:cubicBezTo>
                <a:cubicBezTo>
                  <a:pt x="1256030" y="1303020"/>
                  <a:pt x="1395730" y="1447800"/>
                  <a:pt x="1497330" y="1623060"/>
                </a:cubicBezTo>
                <a:cubicBezTo>
                  <a:pt x="1598930" y="1798320"/>
                  <a:pt x="1659890" y="2136140"/>
                  <a:pt x="1695450" y="2240280"/>
                </a:cubicBezTo>
                <a:cubicBezTo>
                  <a:pt x="1731010" y="2344420"/>
                  <a:pt x="1704340" y="2245360"/>
                  <a:pt x="1710690" y="2247900"/>
                </a:cubicBezTo>
                <a:cubicBezTo>
                  <a:pt x="1717040" y="2250440"/>
                  <a:pt x="1733550" y="2255520"/>
                  <a:pt x="1733550" y="2255520"/>
                </a:cubicBezTo>
                <a:lnTo>
                  <a:pt x="2256178" y="2403029"/>
                </a:lnTo>
                <a:cubicBezTo>
                  <a:pt x="2278420" y="2417189"/>
                  <a:pt x="2261345" y="2422345"/>
                  <a:pt x="2266950" y="2567940"/>
                </a:cubicBezTo>
                <a:cubicBezTo>
                  <a:pt x="2272555" y="2713535"/>
                  <a:pt x="2286000" y="3155950"/>
                  <a:pt x="2289810" y="3276600"/>
                </a:cubicBezTo>
                <a:cubicBezTo>
                  <a:pt x="2293620" y="3397250"/>
                  <a:pt x="2294890" y="3280410"/>
                  <a:pt x="2289810" y="3291840"/>
                </a:cubicBezTo>
                <a:cubicBezTo>
                  <a:pt x="2284730" y="3303270"/>
                  <a:pt x="2263140" y="3333750"/>
                  <a:pt x="2259330" y="3345180"/>
                </a:cubicBezTo>
                <a:cubicBezTo>
                  <a:pt x="2255520" y="3356610"/>
                  <a:pt x="2261870" y="3281680"/>
                  <a:pt x="2266950" y="3360420"/>
                </a:cubicBezTo>
                <a:cubicBezTo>
                  <a:pt x="2272030" y="3439160"/>
                  <a:pt x="2287270" y="3738880"/>
                  <a:pt x="2289810" y="3817620"/>
                </a:cubicBezTo>
                <a:cubicBezTo>
                  <a:pt x="2292350" y="3896360"/>
                  <a:pt x="2284730" y="3829050"/>
                  <a:pt x="2282190" y="3832860"/>
                </a:cubicBezTo>
                <a:cubicBezTo>
                  <a:pt x="2279650" y="3836670"/>
                  <a:pt x="2274570" y="3840480"/>
                  <a:pt x="2274570" y="3840480"/>
                </a:cubicBezTo>
                <a:lnTo>
                  <a:pt x="1200150" y="403098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3" name="Figura a mano libera 52"/>
          <p:cNvSpPr>
            <a:spLocks noChangeArrowheads="1"/>
          </p:cNvSpPr>
          <p:nvPr/>
        </p:nvSpPr>
        <p:spPr bwMode="auto">
          <a:xfrm>
            <a:off x="5592763" y="2278063"/>
            <a:ext cx="1393825" cy="2476500"/>
          </a:xfrm>
          <a:custGeom>
            <a:avLst/>
            <a:gdLst>
              <a:gd name="T0" fmla="*/ 548890 w 1393190"/>
              <a:gd name="T1" fmla="*/ 2476500 h 2476500"/>
              <a:gd name="T2" fmla="*/ 1273120 w 1393190"/>
              <a:gd name="T3" fmla="*/ 2331720 h 2476500"/>
              <a:gd name="T4" fmla="*/ 1273120 w 1393190"/>
              <a:gd name="T5" fmla="*/ 2308860 h 2476500"/>
              <a:gd name="T6" fmla="*/ 1273120 w 1393190"/>
              <a:gd name="T7" fmla="*/ 2301240 h 2476500"/>
              <a:gd name="T8" fmla="*/ 1219756 w 1393190"/>
              <a:gd name="T9" fmla="*/ 1447800 h 2476500"/>
              <a:gd name="T10" fmla="*/ 1219756 w 1393190"/>
              <a:gd name="T11" fmla="*/ 1424940 h 2476500"/>
              <a:gd name="T12" fmla="*/ 1212132 w 1393190"/>
              <a:gd name="T13" fmla="*/ 1409700 h 2476500"/>
              <a:gd name="T14" fmla="*/ 1273120 w 1393190"/>
              <a:gd name="T15" fmla="*/ 1234440 h 2476500"/>
              <a:gd name="T16" fmla="*/ 1235003 w 1393190"/>
              <a:gd name="T17" fmla="*/ 746760 h 2476500"/>
              <a:gd name="T18" fmla="*/ 1227379 w 1393190"/>
              <a:gd name="T19" fmla="*/ 739140 h 2476500"/>
              <a:gd name="T20" fmla="*/ 762347 w 1393190"/>
              <a:gd name="T21" fmla="*/ 548640 h 2476500"/>
              <a:gd name="T22" fmla="*/ 747100 w 1393190"/>
              <a:gd name="T23" fmla="*/ 541020 h 2476500"/>
              <a:gd name="T24" fmla="*/ 731853 w 1393190"/>
              <a:gd name="T25" fmla="*/ 510540 h 2476500"/>
              <a:gd name="T26" fmla="*/ 693736 w 1393190"/>
              <a:gd name="T27" fmla="*/ 388620 h 2476500"/>
              <a:gd name="T28" fmla="*/ 533643 w 1393190"/>
              <a:gd name="T29" fmla="*/ 175260 h 2476500"/>
              <a:gd name="T30" fmla="*/ 0 w 1393190"/>
              <a:gd name="T31" fmla="*/ 0 h 24765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3190"/>
              <a:gd name="T49" fmla="*/ 0 h 2476500"/>
              <a:gd name="T50" fmla="*/ 1393190 w 1393190"/>
              <a:gd name="T51" fmla="*/ 247650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26820 w 1393190"/>
              <a:gd name="connsiteY9" fmla="*/ 73914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 name="connsiteX0" fmla="*/ 548640 w 1393190"/>
              <a:gd name="connsiteY0" fmla="*/ 2476500 h 2476500"/>
              <a:gd name="connsiteX1" fmla="*/ 1272540 w 1393190"/>
              <a:gd name="connsiteY1" fmla="*/ 2331720 h 2476500"/>
              <a:gd name="connsiteX2" fmla="*/ 1272540 w 1393190"/>
              <a:gd name="connsiteY2" fmla="*/ 2308860 h 2476500"/>
              <a:gd name="connsiteX3" fmla="*/ 1272540 w 1393190"/>
              <a:gd name="connsiteY3" fmla="*/ 2301240 h 2476500"/>
              <a:gd name="connsiteX4" fmla="*/ 1219200 w 1393190"/>
              <a:gd name="connsiteY4" fmla="*/ 1447800 h 2476500"/>
              <a:gd name="connsiteX5" fmla="*/ 1219200 w 1393190"/>
              <a:gd name="connsiteY5" fmla="*/ 1424940 h 2476500"/>
              <a:gd name="connsiteX6" fmla="*/ 1211580 w 1393190"/>
              <a:gd name="connsiteY6" fmla="*/ 1409700 h 2476500"/>
              <a:gd name="connsiteX7" fmla="*/ 1272540 w 1393190"/>
              <a:gd name="connsiteY7" fmla="*/ 1234440 h 2476500"/>
              <a:gd name="connsiteX8" fmla="*/ 1234440 w 1393190"/>
              <a:gd name="connsiteY8" fmla="*/ 746760 h 2476500"/>
              <a:gd name="connsiteX9" fmla="*/ 1200873 w 1393190"/>
              <a:gd name="connsiteY9" fmla="*/ 670560 h 2476500"/>
              <a:gd name="connsiteX10" fmla="*/ 762000 w 1393190"/>
              <a:gd name="connsiteY10" fmla="*/ 548640 h 2476500"/>
              <a:gd name="connsiteX11" fmla="*/ 746760 w 1393190"/>
              <a:gd name="connsiteY11" fmla="*/ 541020 h 2476500"/>
              <a:gd name="connsiteX12" fmla="*/ 731520 w 1393190"/>
              <a:gd name="connsiteY12" fmla="*/ 510540 h 2476500"/>
              <a:gd name="connsiteX13" fmla="*/ 693420 w 1393190"/>
              <a:gd name="connsiteY13" fmla="*/ 388620 h 2476500"/>
              <a:gd name="connsiteX14" fmla="*/ 533400 w 1393190"/>
              <a:gd name="connsiteY14" fmla="*/ 175260 h 2476500"/>
              <a:gd name="connsiteX15" fmla="*/ 0 w 1393190"/>
              <a:gd name="connsiteY15"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190" h="2476500">
                <a:moveTo>
                  <a:pt x="548640" y="2476500"/>
                </a:moveTo>
                <a:lnTo>
                  <a:pt x="1272540" y="2331720"/>
                </a:lnTo>
                <a:cubicBezTo>
                  <a:pt x="1393190" y="2303780"/>
                  <a:pt x="1272540" y="2308860"/>
                  <a:pt x="1272540" y="2308860"/>
                </a:cubicBezTo>
                <a:cubicBezTo>
                  <a:pt x="1272540" y="2303780"/>
                  <a:pt x="1281430" y="2444750"/>
                  <a:pt x="1272540" y="2301240"/>
                </a:cubicBezTo>
                <a:cubicBezTo>
                  <a:pt x="1263650" y="2157730"/>
                  <a:pt x="1228090" y="1593850"/>
                  <a:pt x="1219200" y="1447800"/>
                </a:cubicBezTo>
                <a:cubicBezTo>
                  <a:pt x="1210310" y="1301750"/>
                  <a:pt x="1220470" y="1431290"/>
                  <a:pt x="1219200" y="1424940"/>
                </a:cubicBezTo>
                <a:cubicBezTo>
                  <a:pt x="1217930" y="1418590"/>
                  <a:pt x="1202690" y="1441450"/>
                  <a:pt x="1211580" y="1409700"/>
                </a:cubicBezTo>
                <a:cubicBezTo>
                  <a:pt x="1220470" y="1377950"/>
                  <a:pt x="1268730" y="1344930"/>
                  <a:pt x="1272540" y="1234440"/>
                </a:cubicBezTo>
                <a:cubicBezTo>
                  <a:pt x="1276350" y="1123950"/>
                  <a:pt x="1242060" y="829310"/>
                  <a:pt x="1234440" y="746760"/>
                </a:cubicBezTo>
                <a:cubicBezTo>
                  <a:pt x="1238955" y="745490"/>
                  <a:pt x="1200873" y="670560"/>
                  <a:pt x="1200873" y="670560"/>
                </a:cubicBezTo>
                <a:lnTo>
                  <a:pt x="762000" y="548640"/>
                </a:lnTo>
                <a:cubicBezTo>
                  <a:pt x="681990" y="515620"/>
                  <a:pt x="751840" y="547370"/>
                  <a:pt x="746760" y="541020"/>
                </a:cubicBezTo>
                <a:cubicBezTo>
                  <a:pt x="741680" y="534670"/>
                  <a:pt x="740410" y="535940"/>
                  <a:pt x="731520" y="510540"/>
                </a:cubicBezTo>
                <a:cubicBezTo>
                  <a:pt x="722630" y="485140"/>
                  <a:pt x="726440" y="444500"/>
                  <a:pt x="693420" y="388620"/>
                </a:cubicBezTo>
                <a:cubicBezTo>
                  <a:pt x="660400" y="332740"/>
                  <a:pt x="648970" y="240030"/>
                  <a:pt x="533400" y="175260"/>
                </a:cubicBezTo>
                <a:cubicBezTo>
                  <a:pt x="417830" y="110490"/>
                  <a:pt x="208915" y="55245"/>
                  <a:pt x="0" y="0"/>
                </a:cubicBez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5" name="Figura a mano libera 54"/>
          <p:cNvSpPr>
            <a:spLocks noChangeArrowheads="1"/>
          </p:cNvSpPr>
          <p:nvPr/>
        </p:nvSpPr>
        <p:spPr bwMode="auto">
          <a:xfrm>
            <a:off x="5799138" y="2735263"/>
            <a:ext cx="669925" cy="2027237"/>
          </a:xfrm>
          <a:custGeom>
            <a:avLst/>
            <a:gdLst>
              <a:gd name="T0" fmla="*/ 0 w 670560"/>
              <a:gd name="T1" fmla="*/ 0 h 2026920"/>
              <a:gd name="T2" fmla="*/ 601410 w 670560"/>
              <a:gd name="T3" fmla="*/ 198151 h 2026920"/>
              <a:gd name="T4" fmla="*/ 639474 w 670560"/>
              <a:gd name="T5" fmla="*/ 693529 h 2026920"/>
              <a:gd name="T6" fmla="*/ 639474 w 670560"/>
              <a:gd name="T7" fmla="*/ 1356572 h 2026920"/>
              <a:gd name="T8" fmla="*/ 669925 w 670560"/>
              <a:gd name="T9" fmla="*/ 1912919 h 2026920"/>
              <a:gd name="T10" fmla="*/ 357801 w 670560"/>
              <a:gd name="T11" fmla="*/ 2027237 h 2026920"/>
              <a:gd name="T12" fmla="*/ 0 60000 65536"/>
              <a:gd name="T13" fmla="*/ 0 60000 65536"/>
              <a:gd name="T14" fmla="*/ 0 60000 65536"/>
              <a:gd name="T15" fmla="*/ 0 60000 65536"/>
              <a:gd name="T16" fmla="*/ 0 60000 65536"/>
              <a:gd name="T17" fmla="*/ 0 60000 65536"/>
              <a:gd name="T18" fmla="*/ 0 w 670560"/>
              <a:gd name="T19" fmla="*/ 0 h 2026920"/>
              <a:gd name="T20" fmla="*/ 670560 w 670560"/>
              <a:gd name="T21" fmla="*/ 2026920 h 2026920"/>
            </a:gdLst>
            <a:ahLst/>
            <a:cxnLst>
              <a:cxn ang="T12">
                <a:pos x="T0" y="T1"/>
              </a:cxn>
              <a:cxn ang="T13">
                <a:pos x="T2" y="T3"/>
              </a:cxn>
              <a:cxn ang="T14">
                <a:pos x="T4" y="T5"/>
              </a:cxn>
              <a:cxn ang="T15">
                <a:pos x="T6" y="T7"/>
              </a:cxn>
              <a:cxn ang="T16">
                <a:pos x="T8" y="T9"/>
              </a:cxn>
              <a:cxn ang="T17">
                <a:pos x="T10" y="T11"/>
              </a:cxn>
            </a:cxnLst>
            <a:rect l="T18" t="T19" r="T20" b="T21"/>
            <a:pathLst>
              <a:path w="670560" h="2026920">
                <a:moveTo>
                  <a:pt x="0" y="0"/>
                </a:moveTo>
                <a:lnTo>
                  <a:pt x="601980" y="198120"/>
                </a:lnTo>
                <a:lnTo>
                  <a:pt x="640080" y="693420"/>
                </a:lnTo>
                <a:lnTo>
                  <a:pt x="640080" y="1356360"/>
                </a:lnTo>
                <a:lnTo>
                  <a:pt x="670560" y="1912620"/>
                </a:lnTo>
                <a:lnTo>
                  <a:pt x="358140" y="2026920"/>
                </a:lnTo>
              </a:path>
            </a:pathLst>
          </a:custGeom>
          <a:noFill/>
          <a:ln w="38100" algn="ctr">
            <a:solidFill>
              <a:srgbClr val="FF0000"/>
            </a:solidFill>
            <a:prstDash val="sysDot"/>
            <a:round/>
            <a:headEnd/>
            <a:tailEnd/>
          </a:ln>
        </p:spPr>
        <p:txBody>
          <a:bodyPr anchor="ctr"/>
          <a:lstStyle/>
          <a:p>
            <a:pPr>
              <a:defRPr/>
            </a:pPr>
            <a:endParaRPr lang="en-GB">
              <a:latin typeface="Calibri" pitchFamily="34" charset="0"/>
            </a:endParaRPr>
          </a:p>
        </p:txBody>
      </p:sp>
      <p:sp>
        <p:nvSpPr>
          <p:cNvPr id="58" name="CasellaDiTesto 57"/>
          <p:cNvSpPr txBox="1">
            <a:spLocks noChangeArrowheads="1"/>
          </p:cNvSpPr>
          <p:nvPr/>
        </p:nvSpPr>
        <p:spPr bwMode="auto">
          <a:xfrm rot="4012906">
            <a:off x="6430169" y="2247106"/>
            <a:ext cx="1323975" cy="277813"/>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(0.10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9" name="CasellaDiTesto 58"/>
          <p:cNvSpPr txBox="1">
            <a:spLocks noChangeArrowheads="1"/>
          </p:cNvSpPr>
          <p:nvPr/>
        </p:nvSpPr>
        <p:spPr bwMode="auto">
          <a:xfrm rot="5222698">
            <a:off x="6044407" y="3639344"/>
            <a:ext cx="1322387" cy="276225"/>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(0.50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60" name="CasellaDiTesto 59"/>
          <p:cNvSpPr txBox="1">
            <a:spLocks noChangeArrowheads="1"/>
          </p:cNvSpPr>
          <p:nvPr/>
        </p:nvSpPr>
        <p:spPr bwMode="auto">
          <a:xfrm rot="5400000">
            <a:off x="5627688" y="3709987"/>
            <a:ext cx="1322388" cy="277813"/>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(1.00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152" name="CasellaDiTesto 151"/>
          <p:cNvSpPr txBox="1">
            <a:spLocks noChangeArrowheads="1"/>
          </p:cNvSpPr>
          <p:nvPr/>
        </p:nvSpPr>
        <p:spPr bwMode="auto">
          <a:xfrm>
            <a:off x="0" y="-11113"/>
            <a:ext cx="4930775" cy="584201"/>
          </a:xfrm>
          <a:prstGeom prst="rect">
            <a:avLst/>
          </a:prstGeom>
          <a:noFill/>
          <a:ln w="9525">
            <a:noFill/>
            <a:miter lim="800000"/>
            <a:headEnd/>
            <a:tailEnd/>
          </a:ln>
        </p:spPr>
        <p:txBody>
          <a:bodyPr>
            <a:spAutoFit/>
          </a:bodyPr>
          <a:lstStyle/>
          <a:p>
            <a:r>
              <a:rPr lang="en-GB" sz="3200" b="1" dirty="0">
                <a:solidFill>
                  <a:srgbClr val="FF0000"/>
                </a:solidFill>
                <a:effectLst/>
                <a:latin typeface="Calibri" pitchFamily="34" charset="0"/>
              </a:rPr>
              <a:t>Peridotite Solidi+H</a:t>
            </a:r>
            <a:r>
              <a:rPr lang="en-GB" sz="3200" b="1" baseline="-25000" dirty="0">
                <a:solidFill>
                  <a:srgbClr val="FF0000"/>
                </a:solidFill>
                <a:effectLst/>
                <a:latin typeface="Calibri" pitchFamily="34" charset="0"/>
              </a:rPr>
              <a:t>2</a:t>
            </a:r>
            <a:r>
              <a:rPr lang="en-GB" sz="3200" b="1" dirty="0">
                <a:solidFill>
                  <a:srgbClr val="FF0000"/>
                </a:solidFill>
                <a:effectLst/>
                <a:latin typeface="Calibri" pitchFamily="34" charset="0"/>
              </a:rPr>
              <a:t>O</a:t>
            </a:r>
            <a:endParaRPr lang="en-GB" sz="2000" b="1" dirty="0">
              <a:solidFill>
                <a:srgbClr val="FF0000"/>
              </a:solidFill>
              <a:effectLst/>
              <a:latin typeface="Calibri" pitchFamily="34" charset="0"/>
            </a:endParaRPr>
          </a:p>
        </p:txBody>
      </p:sp>
      <p:sp>
        <p:nvSpPr>
          <p:cNvPr id="153" name="Figura a mano libera 152"/>
          <p:cNvSpPr/>
          <p:nvPr/>
        </p:nvSpPr>
        <p:spPr bwMode="auto">
          <a:xfrm>
            <a:off x="5913438" y="960438"/>
            <a:ext cx="2697162" cy="3611562"/>
          </a:xfrm>
          <a:custGeom>
            <a:avLst/>
            <a:gdLst>
              <a:gd name="connsiteX0" fmla="*/ 0 w 2697480"/>
              <a:gd name="connsiteY0" fmla="*/ 0 h 3611880"/>
              <a:gd name="connsiteX1" fmla="*/ 548640 w 2697480"/>
              <a:gd name="connsiteY1" fmla="*/ 320040 h 3611880"/>
              <a:gd name="connsiteX2" fmla="*/ 1424940 w 2697480"/>
              <a:gd name="connsiteY2" fmla="*/ 1112520 h 3611880"/>
              <a:gd name="connsiteX3" fmla="*/ 2057400 w 2697480"/>
              <a:gd name="connsiteY3" fmla="*/ 1920240 h 3611880"/>
              <a:gd name="connsiteX4" fmla="*/ 2362200 w 2697480"/>
              <a:gd name="connsiteY4" fmla="*/ 2529840 h 3611880"/>
              <a:gd name="connsiteX5" fmla="*/ 2491740 w 2697480"/>
              <a:gd name="connsiteY5" fmla="*/ 3230880 h 3611880"/>
              <a:gd name="connsiteX6" fmla="*/ 2491740 w 2697480"/>
              <a:gd name="connsiteY6" fmla="*/ 3238500 h 3611880"/>
              <a:gd name="connsiteX7" fmla="*/ 2506980 w 2697480"/>
              <a:gd name="connsiteY7" fmla="*/ 3276600 h 3611880"/>
              <a:gd name="connsiteX8" fmla="*/ 2697480 w 2697480"/>
              <a:gd name="connsiteY8" fmla="*/ 3611880 h 36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480" h="3611880">
                <a:moveTo>
                  <a:pt x="0" y="0"/>
                </a:moveTo>
                <a:cubicBezTo>
                  <a:pt x="155575" y="67310"/>
                  <a:pt x="311150" y="134620"/>
                  <a:pt x="548640" y="320040"/>
                </a:cubicBezTo>
                <a:cubicBezTo>
                  <a:pt x="786130" y="505460"/>
                  <a:pt x="1173480" y="845820"/>
                  <a:pt x="1424940" y="1112520"/>
                </a:cubicBezTo>
                <a:cubicBezTo>
                  <a:pt x="1676400" y="1379220"/>
                  <a:pt x="1901190" y="1684020"/>
                  <a:pt x="2057400" y="1920240"/>
                </a:cubicBezTo>
                <a:cubicBezTo>
                  <a:pt x="2213610" y="2156460"/>
                  <a:pt x="2289810" y="2311400"/>
                  <a:pt x="2362200" y="2529840"/>
                </a:cubicBezTo>
                <a:cubicBezTo>
                  <a:pt x="2434590" y="2748280"/>
                  <a:pt x="2470150" y="3112770"/>
                  <a:pt x="2491740" y="3230880"/>
                </a:cubicBezTo>
                <a:cubicBezTo>
                  <a:pt x="2513330" y="3348990"/>
                  <a:pt x="2489200" y="3230880"/>
                  <a:pt x="2491740" y="3238500"/>
                </a:cubicBezTo>
                <a:cubicBezTo>
                  <a:pt x="2494280" y="3246120"/>
                  <a:pt x="2472690" y="3214370"/>
                  <a:pt x="2506980" y="3276600"/>
                </a:cubicBezTo>
                <a:cubicBezTo>
                  <a:pt x="2541270" y="3338830"/>
                  <a:pt x="2619375" y="3475355"/>
                  <a:pt x="2697480" y="3611880"/>
                </a:cubicBezTo>
              </a:path>
            </a:pathLst>
          </a:custGeom>
          <a:noFill/>
          <a:ln w="28575" cap="flat" cmpd="sng" algn="ctr">
            <a:solidFill>
              <a:srgbClr val="008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 name="Figura a mano libera 153"/>
          <p:cNvSpPr/>
          <p:nvPr/>
        </p:nvSpPr>
        <p:spPr bwMode="auto">
          <a:xfrm>
            <a:off x="5394325" y="868363"/>
            <a:ext cx="2459038" cy="3848100"/>
          </a:xfrm>
          <a:custGeom>
            <a:avLst/>
            <a:gdLst>
              <a:gd name="connsiteX0" fmla="*/ 0 w 2458720"/>
              <a:gd name="connsiteY0" fmla="*/ 0 h 3848100"/>
              <a:gd name="connsiteX1" fmla="*/ 236220 w 2458720"/>
              <a:gd name="connsiteY1" fmla="*/ 441960 h 3848100"/>
              <a:gd name="connsiteX2" fmla="*/ 548640 w 2458720"/>
              <a:gd name="connsiteY2" fmla="*/ 716280 h 3848100"/>
              <a:gd name="connsiteX3" fmla="*/ 1028700 w 2458720"/>
              <a:gd name="connsiteY3" fmla="*/ 922020 h 3848100"/>
              <a:gd name="connsiteX4" fmla="*/ 1417320 w 2458720"/>
              <a:gd name="connsiteY4" fmla="*/ 1196340 h 3848100"/>
              <a:gd name="connsiteX5" fmla="*/ 1706880 w 2458720"/>
              <a:gd name="connsiteY5" fmla="*/ 1691640 h 3848100"/>
              <a:gd name="connsiteX6" fmla="*/ 1828800 w 2458720"/>
              <a:gd name="connsiteY6" fmla="*/ 2042160 h 3848100"/>
              <a:gd name="connsiteX7" fmla="*/ 1828800 w 2458720"/>
              <a:gd name="connsiteY7" fmla="*/ 2049780 h 3848100"/>
              <a:gd name="connsiteX8" fmla="*/ 1866900 w 2458720"/>
              <a:gd name="connsiteY8" fmla="*/ 2065020 h 3848100"/>
              <a:gd name="connsiteX9" fmla="*/ 2369820 w 2458720"/>
              <a:gd name="connsiteY9" fmla="*/ 2217420 h 3848100"/>
              <a:gd name="connsiteX10" fmla="*/ 2400300 w 2458720"/>
              <a:gd name="connsiteY10" fmla="*/ 2232660 h 3848100"/>
              <a:gd name="connsiteX11" fmla="*/ 2400300 w 2458720"/>
              <a:gd name="connsiteY11" fmla="*/ 2423160 h 3848100"/>
              <a:gd name="connsiteX12" fmla="*/ 2430780 w 2458720"/>
              <a:gd name="connsiteY12" fmla="*/ 3573780 h 3848100"/>
              <a:gd name="connsiteX13" fmla="*/ 2430780 w 2458720"/>
              <a:gd name="connsiteY13" fmla="*/ 3596640 h 3848100"/>
              <a:gd name="connsiteX14" fmla="*/ 2369820 w 2458720"/>
              <a:gd name="connsiteY14" fmla="*/ 3619500 h 3848100"/>
              <a:gd name="connsiteX15" fmla="*/ 853440 w 2458720"/>
              <a:gd name="connsiteY15" fmla="*/ 3848100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8720" h="3848100">
                <a:moveTo>
                  <a:pt x="0" y="0"/>
                </a:moveTo>
                <a:cubicBezTo>
                  <a:pt x="72390" y="161290"/>
                  <a:pt x="144780" y="322580"/>
                  <a:pt x="236220" y="441960"/>
                </a:cubicBezTo>
                <a:cubicBezTo>
                  <a:pt x="327660" y="561340"/>
                  <a:pt x="416560" y="636270"/>
                  <a:pt x="548640" y="716280"/>
                </a:cubicBezTo>
                <a:cubicBezTo>
                  <a:pt x="680720" y="796290"/>
                  <a:pt x="883920" y="842010"/>
                  <a:pt x="1028700" y="922020"/>
                </a:cubicBezTo>
                <a:cubicBezTo>
                  <a:pt x="1173480" y="1002030"/>
                  <a:pt x="1304290" y="1068070"/>
                  <a:pt x="1417320" y="1196340"/>
                </a:cubicBezTo>
                <a:cubicBezTo>
                  <a:pt x="1530350" y="1324610"/>
                  <a:pt x="1638300" y="1550670"/>
                  <a:pt x="1706880" y="1691640"/>
                </a:cubicBezTo>
                <a:cubicBezTo>
                  <a:pt x="1775460" y="1832610"/>
                  <a:pt x="1808480" y="1982470"/>
                  <a:pt x="1828800" y="2042160"/>
                </a:cubicBezTo>
                <a:cubicBezTo>
                  <a:pt x="1849120" y="2101850"/>
                  <a:pt x="1822450" y="2045970"/>
                  <a:pt x="1828800" y="2049780"/>
                </a:cubicBezTo>
                <a:cubicBezTo>
                  <a:pt x="1835150" y="2053590"/>
                  <a:pt x="1866900" y="2065020"/>
                  <a:pt x="1866900" y="2065020"/>
                </a:cubicBezTo>
                <a:lnTo>
                  <a:pt x="2369820" y="2217420"/>
                </a:lnTo>
                <a:cubicBezTo>
                  <a:pt x="2458720" y="2245360"/>
                  <a:pt x="2395220" y="2198370"/>
                  <a:pt x="2400300" y="2232660"/>
                </a:cubicBezTo>
                <a:cubicBezTo>
                  <a:pt x="2405380" y="2266950"/>
                  <a:pt x="2395220" y="2199640"/>
                  <a:pt x="2400300" y="2423160"/>
                </a:cubicBezTo>
                <a:cubicBezTo>
                  <a:pt x="2405380" y="2646680"/>
                  <a:pt x="2425700" y="3378200"/>
                  <a:pt x="2430780" y="3573780"/>
                </a:cubicBezTo>
                <a:cubicBezTo>
                  <a:pt x="2435860" y="3769360"/>
                  <a:pt x="2440940" y="3589020"/>
                  <a:pt x="2430780" y="3596640"/>
                </a:cubicBezTo>
                <a:cubicBezTo>
                  <a:pt x="2420620" y="3604260"/>
                  <a:pt x="2369820" y="3619500"/>
                  <a:pt x="2369820" y="3619500"/>
                </a:cubicBezTo>
                <a:lnTo>
                  <a:pt x="853440" y="3848100"/>
                </a:lnTo>
              </a:path>
            </a:pathLst>
          </a:custGeom>
          <a:noFill/>
          <a:ln w="28575" cap="flat" cmpd="sng" algn="ctr">
            <a:solidFill>
              <a:srgbClr val="0080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47" name="Figura a mano libera 46"/>
          <p:cNvSpPr/>
          <p:nvPr/>
        </p:nvSpPr>
        <p:spPr bwMode="auto">
          <a:xfrm>
            <a:off x="5859463" y="609600"/>
            <a:ext cx="2751137" cy="3565525"/>
          </a:xfrm>
          <a:custGeom>
            <a:avLst/>
            <a:gdLst>
              <a:gd name="connsiteX0" fmla="*/ 0 w 2750820"/>
              <a:gd name="connsiteY0" fmla="*/ 0 h 3566160"/>
              <a:gd name="connsiteX1" fmla="*/ 213360 w 2750820"/>
              <a:gd name="connsiteY1" fmla="*/ 160020 h 3566160"/>
              <a:gd name="connsiteX2" fmla="*/ 693420 w 2750820"/>
              <a:gd name="connsiteY2" fmla="*/ 381000 h 3566160"/>
              <a:gd name="connsiteX3" fmla="*/ 1318260 w 2750820"/>
              <a:gd name="connsiteY3" fmla="*/ 815340 h 3566160"/>
              <a:gd name="connsiteX4" fmla="*/ 1950720 w 2750820"/>
              <a:gd name="connsiteY4" fmla="*/ 1493520 h 3566160"/>
              <a:gd name="connsiteX5" fmla="*/ 2415540 w 2750820"/>
              <a:gd name="connsiteY5" fmla="*/ 2392680 h 3566160"/>
              <a:gd name="connsiteX6" fmla="*/ 2750820 w 2750820"/>
              <a:gd name="connsiteY6" fmla="*/ 3566160 h 356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820" h="3566160">
                <a:moveTo>
                  <a:pt x="0" y="0"/>
                </a:moveTo>
                <a:cubicBezTo>
                  <a:pt x="48895" y="48260"/>
                  <a:pt x="97790" y="96520"/>
                  <a:pt x="213360" y="160020"/>
                </a:cubicBezTo>
                <a:cubicBezTo>
                  <a:pt x="328930" y="223520"/>
                  <a:pt x="509270" y="271780"/>
                  <a:pt x="693420" y="381000"/>
                </a:cubicBezTo>
                <a:cubicBezTo>
                  <a:pt x="877570" y="490220"/>
                  <a:pt x="1108710" y="629920"/>
                  <a:pt x="1318260" y="815340"/>
                </a:cubicBezTo>
                <a:cubicBezTo>
                  <a:pt x="1527810" y="1000760"/>
                  <a:pt x="1767840" y="1230630"/>
                  <a:pt x="1950720" y="1493520"/>
                </a:cubicBezTo>
                <a:cubicBezTo>
                  <a:pt x="2133600" y="1756410"/>
                  <a:pt x="2282190" y="2047240"/>
                  <a:pt x="2415540" y="2392680"/>
                </a:cubicBezTo>
                <a:cubicBezTo>
                  <a:pt x="2548890" y="2738120"/>
                  <a:pt x="2649855" y="3152140"/>
                  <a:pt x="2750820" y="3566160"/>
                </a:cubicBezTo>
              </a:path>
            </a:pathLst>
          </a:custGeom>
          <a:noFill/>
          <a:ln w="38100"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56" name="CasellaDiTesto 55"/>
          <p:cNvSpPr txBox="1">
            <a:spLocks noChangeArrowheads="1"/>
          </p:cNvSpPr>
          <p:nvPr/>
        </p:nvSpPr>
        <p:spPr bwMode="auto">
          <a:xfrm rot="2324690">
            <a:off x="6491288" y="1423988"/>
            <a:ext cx="1323975" cy="277812"/>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(0.01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57" name="CasellaDiTesto 56"/>
          <p:cNvSpPr txBox="1">
            <a:spLocks noChangeArrowheads="1"/>
          </p:cNvSpPr>
          <p:nvPr/>
        </p:nvSpPr>
        <p:spPr bwMode="auto">
          <a:xfrm rot="3266777">
            <a:off x="6940550" y="2260214"/>
            <a:ext cx="1323975" cy="276999"/>
          </a:xfrm>
          <a:prstGeom prst="rect">
            <a:avLst/>
          </a:prstGeom>
          <a:noFill/>
          <a:ln w="9525">
            <a:noFill/>
            <a:miter lim="800000"/>
            <a:headEnd/>
            <a:tailEnd/>
          </a:ln>
        </p:spPr>
        <p:txBody>
          <a:bodyPr>
            <a:spAutoFit/>
          </a:bodyPr>
          <a:lstStyle/>
          <a:p>
            <a:pPr algn="ctr"/>
            <a:r>
              <a:rPr lang="en-GB" sz="1200" b="1" dirty="0">
                <a:solidFill>
                  <a:srgbClr val="FF0000"/>
                </a:solidFill>
                <a:effectLst/>
                <a:latin typeface="Calibri" pitchFamily="34" charset="0"/>
              </a:rPr>
              <a:t>(0.05 wt.H</a:t>
            </a:r>
            <a:r>
              <a:rPr lang="en-GB" sz="1200" b="1" baseline="-25000" dirty="0">
                <a:solidFill>
                  <a:srgbClr val="FF0000"/>
                </a:solidFill>
                <a:effectLst/>
                <a:latin typeface="Calibri" pitchFamily="34" charset="0"/>
              </a:rPr>
              <a:t>2</a:t>
            </a:r>
            <a:r>
              <a:rPr lang="en-GB" sz="1200" b="1" dirty="0">
                <a:solidFill>
                  <a:srgbClr val="FF0000"/>
                </a:solidFill>
                <a:effectLst/>
                <a:latin typeface="Calibri" pitchFamily="34" charset="0"/>
              </a:rPr>
              <a:t>O)</a:t>
            </a:r>
          </a:p>
        </p:txBody>
      </p:sp>
      <p:sp>
        <p:nvSpPr>
          <p:cNvPr id="156" name="CasellaDiTesto 155"/>
          <p:cNvSpPr txBox="1">
            <a:spLocks noChangeArrowheads="1"/>
          </p:cNvSpPr>
          <p:nvPr/>
        </p:nvSpPr>
        <p:spPr bwMode="auto">
          <a:xfrm>
            <a:off x="7177088" y="4670425"/>
            <a:ext cx="1550987" cy="830263"/>
          </a:xfrm>
          <a:prstGeom prst="rect">
            <a:avLst/>
          </a:prstGeom>
          <a:noFill/>
          <a:ln w="9525">
            <a:noFill/>
            <a:miter lim="800000"/>
            <a:headEnd/>
            <a:tailEnd/>
          </a:ln>
        </p:spPr>
        <p:txBody>
          <a:bodyPr>
            <a:spAutoFit/>
          </a:bodyPr>
          <a:lstStyle/>
          <a:p>
            <a:pPr algn="ctr"/>
            <a:r>
              <a:rPr lang="en-GB" b="1" dirty="0">
                <a:solidFill>
                  <a:srgbClr val="008000"/>
                </a:solidFill>
                <a:effectLst/>
                <a:latin typeface="Calibri" pitchFamily="34" charset="0"/>
              </a:rPr>
              <a:t>Eclogite  solidus</a:t>
            </a:r>
          </a:p>
          <a:p>
            <a:pPr algn="ctr"/>
            <a:r>
              <a:rPr lang="en-GB" sz="1200" b="1" dirty="0">
                <a:solidFill>
                  <a:srgbClr val="008000"/>
                </a:solidFill>
                <a:effectLst/>
                <a:latin typeface="Calibri" pitchFamily="34" charset="0"/>
              </a:rPr>
              <a:t>(0.10 wt.H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
        <p:nvSpPr>
          <p:cNvPr id="2" name="CasellaDiTesto 70"/>
          <p:cNvSpPr txBox="1">
            <a:spLocks noChangeArrowheads="1"/>
          </p:cNvSpPr>
          <p:nvPr/>
        </p:nvSpPr>
        <p:spPr bwMode="auto">
          <a:xfrm>
            <a:off x="4724400" y="5016500"/>
            <a:ext cx="1938338" cy="701675"/>
          </a:xfrm>
          <a:prstGeom prst="rect">
            <a:avLst/>
          </a:prstGeom>
          <a:noFill/>
          <a:ln w="9525">
            <a:noFill/>
            <a:miter lim="800000"/>
            <a:headEnd/>
            <a:tailEnd/>
          </a:ln>
        </p:spPr>
        <p:txBody>
          <a:bodyPr>
            <a:spAutoFit/>
          </a:bodyPr>
          <a:lstStyle/>
          <a:p>
            <a:pPr algn="ctr"/>
            <a:r>
              <a:rPr lang="en-GB" sz="4000" i="1">
                <a:solidFill>
                  <a:schemeClr val="tx1"/>
                </a:solidFill>
                <a:effectLst/>
                <a:latin typeface="Calibri" pitchFamily="34" charset="0"/>
              </a:rPr>
              <a:t>…Why?</a:t>
            </a:r>
          </a:p>
        </p:txBody>
      </p:sp>
      <p:grpSp>
        <p:nvGrpSpPr>
          <p:cNvPr id="131" name="Gruppo 130"/>
          <p:cNvGrpSpPr/>
          <p:nvPr/>
        </p:nvGrpSpPr>
        <p:grpSpPr>
          <a:xfrm>
            <a:off x="0" y="0"/>
            <a:ext cx="9144000" cy="6851650"/>
            <a:chOff x="-1" y="0"/>
            <a:chExt cx="9144001" cy="6858000"/>
          </a:xfrm>
        </p:grpSpPr>
        <p:sp>
          <p:nvSpPr>
            <p:cNvPr id="127" name="Rettangolo 126"/>
            <p:cNvSpPr/>
            <p:nvPr/>
          </p:nvSpPr>
          <p:spPr bwMode="auto">
            <a:xfrm>
              <a:off x="-1" y="0"/>
              <a:ext cx="5472112" cy="6858000"/>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8" name="Rettangolo 127"/>
            <p:cNvSpPr/>
            <p:nvPr/>
          </p:nvSpPr>
          <p:spPr bwMode="auto">
            <a:xfrm>
              <a:off x="5489575" y="4805362"/>
              <a:ext cx="3654425" cy="771927"/>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9" name="Rettangolo 128"/>
            <p:cNvSpPr/>
            <p:nvPr/>
          </p:nvSpPr>
          <p:spPr bwMode="auto">
            <a:xfrm>
              <a:off x="5489575" y="1"/>
              <a:ext cx="3654425" cy="604838"/>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0" name="Rettangolo 129"/>
            <p:cNvSpPr/>
            <p:nvPr/>
          </p:nvSpPr>
          <p:spPr bwMode="auto">
            <a:xfrm>
              <a:off x="5489575" y="604838"/>
              <a:ext cx="3584575" cy="4200525"/>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34" name="CasellaDiTesto 133"/>
          <p:cNvSpPr txBox="1">
            <a:spLocks noChangeArrowheads="1"/>
          </p:cNvSpPr>
          <p:nvPr/>
        </p:nvSpPr>
        <p:spPr bwMode="auto">
          <a:xfrm>
            <a:off x="1771650" y="3525838"/>
            <a:ext cx="2238375" cy="338554"/>
          </a:xfrm>
          <a:prstGeom prst="rect">
            <a:avLst/>
          </a:prstGeom>
          <a:noFill/>
          <a:ln w="9525">
            <a:noFill/>
            <a:miter lim="800000"/>
            <a:headEnd/>
            <a:tailEnd/>
          </a:ln>
        </p:spPr>
        <p:txBody>
          <a:bodyPr wrap="square">
            <a:spAutoFit/>
          </a:bodyPr>
          <a:lstStyle/>
          <a:p>
            <a:pPr algn="r"/>
            <a:r>
              <a:rPr lang="en-GB" sz="1600" dirty="0" err="1">
                <a:solidFill>
                  <a:srgbClr val="0070C0"/>
                </a:solidFill>
                <a:effectLst/>
                <a:latin typeface="Calibri" pitchFamily="34" charset="0"/>
              </a:rPr>
              <a:t>Wadsleyte</a:t>
            </a:r>
            <a:r>
              <a:rPr lang="en-GB" sz="1600" dirty="0">
                <a:solidFill>
                  <a:srgbClr val="0070C0"/>
                </a:solidFill>
                <a:effectLst/>
                <a:latin typeface="Calibri" pitchFamily="34" charset="0"/>
              </a:rPr>
              <a:t>/Ringwoodite</a:t>
            </a:r>
          </a:p>
        </p:txBody>
      </p:sp>
      <p:sp>
        <p:nvSpPr>
          <p:cNvPr id="132" name="CasellaDiTesto 131"/>
          <p:cNvSpPr txBox="1"/>
          <p:nvPr/>
        </p:nvSpPr>
        <p:spPr>
          <a:xfrm>
            <a:off x="5457825" y="4998883"/>
            <a:ext cx="3638549" cy="584775"/>
          </a:xfrm>
          <a:prstGeom prst="rect">
            <a:avLst/>
          </a:prstGeom>
          <a:solidFill>
            <a:srgbClr val="FFFFFF"/>
          </a:solidFill>
        </p:spPr>
        <p:txBody>
          <a:bodyPr wrap="square" rtlCol="0">
            <a:spAutoFit/>
          </a:bodyPr>
          <a:lstStyle/>
          <a:p>
            <a:pPr algn="ctr"/>
            <a:r>
              <a:rPr lang="en-GB" sz="3200" b="1" dirty="0">
                <a:solidFill>
                  <a:schemeClr val="tx1"/>
                </a:solidFill>
                <a:effectLst/>
                <a:latin typeface="Calibri" pitchFamily="34" charset="0"/>
              </a:rPr>
              <a:t>Next slide</a:t>
            </a:r>
          </a:p>
        </p:txBody>
      </p:sp>
      <p:sp>
        <p:nvSpPr>
          <p:cNvPr id="136" name="CasellaDiTesto 135"/>
          <p:cNvSpPr txBox="1">
            <a:spLocks noChangeArrowheads="1"/>
          </p:cNvSpPr>
          <p:nvPr/>
        </p:nvSpPr>
        <p:spPr bwMode="auto">
          <a:xfrm>
            <a:off x="7196140" y="1091408"/>
            <a:ext cx="1606550" cy="830262"/>
          </a:xfrm>
          <a:prstGeom prst="rect">
            <a:avLst/>
          </a:prstGeom>
          <a:noFill/>
          <a:ln w="9525">
            <a:noFill/>
            <a:miter lim="800000"/>
            <a:headEnd/>
            <a:tailEnd/>
          </a:ln>
        </p:spPr>
        <p:txBody>
          <a:bodyPr>
            <a:spAutoFit/>
          </a:bodyPr>
          <a:lstStyle/>
          <a:p>
            <a:pPr algn="ctr"/>
            <a:r>
              <a:rPr lang="en-GB" b="1" dirty="0">
                <a:solidFill>
                  <a:srgbClr val="008000"/>
                </a:solidFill>
                <a:effectLst/>
                <a:latin typeface="Calibri" pitchFamily="34" charset="0"/>
              </a:rPr>
              <a:t>Eclogite  Dry solidus</a:t>
            </a:r>
          </a:p>
          <a:p>
            <a:pPr algn="ctr"/>
            <a:r>
              <a:rPr lang="en-GB" sz="1200" b="1" dirty="0">
                <a:solidFill>
                  <a:srgbClr val="008000"/>
                </a:solidFill>
                <a:effectLst/>
                <a:latin typeface="Calibri" pitchFamily="34" charset="0"/>
              </a:rPr>
              <a:t>(0.00 wt.H</a:t>
            </a:r>
            <a:r>
              <a:rPr lang="en-GB" sz="1200" b="1" baseline="-25000" dirty="0">
                <a:solidFill>
                  <a:srgbClr val="008000"/>
                </a:solidFill>
                <a:effectLst/>
                <a:latin typeface="Calibri" pitchFamily="34" charset="0"/>
              </a:rPr>
              <a:t>2</a:t>
            </a:r>
            <a:r>
              <a:rPr lang="en-GB" sz="1200" b="1" dirty="0">
                <a:solidFill>
                  <a:srgbClr val="008000"/>
                </a:solidFill>
                <a:effectLst/>
                <a:latin typeface="Calibri" pitchFamily="34" charset="0"/>
              </a:rPr>
              <a:t>O)</a:t>
            </a:r>
          </a:p>
        </p:txBody>
      </p:sp>
      <p:sp>
        <p:nvSpPr>
          <p:cNvPr id="137" name="CasellaDiTesto 136"/>
          <p:cNvSpPr txBox="1">
            <a:spLocks noChangeArrowheads="1"/>
          </p:cNvSpPr>
          <p:nvPr/>
        </p:nvSpPr>
        <p:spPr bwMode="auto">
          <a:xfrm>
            <a:off x="6611939" y="648918"/>
            <a:ext cx="1309688" cy="554038"/>
          </a:xfrm>
          <a:prstGeom prst="rect">
            <a:avLst/>
          </a:prstGeom>
          <a:noFill/>
          <a:ln w="9525">
            <a:noFill/>
            <a:miter lim="800000"/>
            <a:headEnd/>
            <a:tailEnd/>
          </a:ln>
        </p:spPr>
        <p:txBody>
          <a:bodyPr wrap="square">
            <a:spAutoFit/>
          </a:bodyPr>
          <a:lstStyle/>
          <a:p>
            <a:pPr algn="ctr"/>
            <a:r>
              <a:rPr lang="en-GB" b="1" dirty="0">
                <a:solidFill>
                  <a:schemeClr val="tx1"/>
                </a:solidFill>
                <a:effectLst/>
                <a:latin typeface="Calibri" pitchFamily="34" charset="0"/>
              </a:rPr>
              <a:t>Dry solidus</a:t>
            </a:r>
          </a:p>
          <a:p>
            <a:pPr algn="ctr"/>
            <a:r>
              <a:rPr lang="en-GB" sz="1200" b="1" dirty="0">
                <a:solidFill>
                  <a:schemeClr val="tx1"/>
                </a:solidFill>
                <a:effectLst/>
                <a:latin typeface="Calibri" pitchFamily="34" charset="0"/>
              </a:rPr>
              <a:t>(0.00 wt.H</a:t>
            </a:r>
            <a:r>
              <a:rPr lang="en-GB" sz="1200" b="1" baseline="-25000" dirty="0">
                <a:solidFill>
                  <a:schemeClr val="tx1"/>
                </a:solidFill>
                <a:effectLst/>
                <a:latin typeface="Calibri" pitchFamily="34" charset="0"/>
              </a:rPr>
              <a:t>2</a:t>
            </a:r>
            <a:r>
              <a:rPr lang="en-GB" sz="1200" b="1" dirty="0">
                <a:solidFill>
                  <a:schemeClr val="tx1"/>
                </a:solidFill>
                <a:effectLst/>
                <a:latin typeface="Calibri" pitchFamily="34" charset="0"/>
              </a:rPr>
              <a:t>O)</a:t>
            </a:r>
          </a:p>
        </p:txBody>
      </p:sp>
      <p:sp>
        <p:nvSpPr>
          <p:cNvPr id="124" name="CasellaDiTesto 123"/>
          <p:cNvSpPr txBox="1">
            <a:spLocks noChangeArrowheads="1"/>
          </p:cNvSpPr>
          <p:nvPr/>
        </p:nvSpPr>
        <p:spPr bwMode="auto">
          <a:xfrm>
            <a:off x="4207796" y="6481763"/>
            <a:ext cx="4936203" cy="369887"/>
          </a:xfrm>
          <a:prstGeom prst="rect">
            <a:avLst/>
          </a:prstGeom>
          <a:noFill/>
          <a:ln w="9525">
            <a:noFill/>
            <a:miter lim="800000"/>
            <a:headEnd/>
            <a:tailEnd/>
          </a:ln>
        </p:spPr>
        <p:txBody>
          <a:bodyPr wrap="square">
            <a:spAutoFit/>
          </a:bodyPr>
          <a:lstStyle/>
          <a:p>
            <a:pPr algn="r"/>
            <a:r>
              <a:rPr lang="en-GB" dirty="0" err="1">
                <a:solidFill>
                  <a:schemeClr val="tx1"/>
                </a:solidFill>
                <a:effectLst/>
                <a:latin typeface="Calibri" pitchFamily="34" charset="0"/>
              </a:rPr>
              <a:t>Litasov</a:t>
            </a:r>
            <a:r>
              <a:rPr lang="en-GB" dirty="0">
                <a:solidFill>
                  <a:schemeClr val="tx1"/>
                </a:solidFill>
                <a:effectLst/>
                <a:latin typeface="Calibri" pitchFamily="34" charset="0"/>
              </a:rPr>
              <a:t>, 2011 (Russ. Geol. </a:t>
            </a:r>
            <a:r>
              <a:rPr lang="en-GB" dirty="0" err="1">
                <a:solidFill>
                  <a:schemeClr val="tx1"/>
                </a:solidFill>
                <a:effectLst/>
                <a:latin typeface="Calibri" pitchFamily="34" charset="0"/>
              </a:rPr>
              <a:t>Geophys</a:t>
            </a:r>
            <a:r>
              <a:rPr lang="en-GB" dirty="0">
                <a:solidFill>
                  <a:schemeClr val="tx1"/>
                </a:solidFill>
                <a:effectLst/>
                <a:latin typeface="Calibri" pitchFamily="34" charset="0"/>
              </a:rPr>
              <a:t>., 52, 475-492)</a:t>
            </a:r>
          </a:p>
        </p:txBody>
      </p:sp>
      <p:sp>
        <p:nvSpPr>
          <p:cNvPr id="135" name="Rettangolo 134"/>
          <p:cNvSpPr/>
          <p:nvPr/>
        </p:nvSpPr>
        <p:spPr bwMode="auto">
          <a:xfrm>
            <a:off x="5400675" y="5543549"/>
            <a:ext cx="3600449" cy="98107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2000"/>
                                        <p:tgtEl>
                                          <p:spTgt spid="13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1000"/>
                                        <p:tgtEl>
                                          <p:spTgt spid="1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5"/>
                                        </p:tgtEl>
                                        <p:attrNameLst>
                                          <p:attrName>style.visibility</p:attrName>
                                        </p:attrNameLst>
                                      </p:cBhvr>
                                      <p:to>
                                        <p:strVal val="visible"/>
                                      </p:to>
                                    </p:set>
                                    <p:animEffect transition="in" filter="fade">
                                      <p:cBhvr>
                                        <p:cTn id="14" dur="1000"/>
                                        <p:tgtEl>
                                          <p:spTgt spid="135"/>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500"/>
                                        <p:tgtEl>
                                          <p:spTgt spid="136"/>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6" grpId="0"/>
      <p:bldP spid="137" grpId="0"/>
      <p:bldP spid="135"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Rettangolo 65"/>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51"/>
          <p:cNvGrpSpPr/>
          <p:nvPr/>
        </p:nvGrpSpPr>
        <p:grpSpPr>
          <a:xfrm>
            <a:off x="3657600" y="116632"/>
            <a:ext cx="5486400" cy="6741371"/>
            <a:chOff x="3657600" y="2"/>
            <a:chExt cx="5486400" cy="6858001"/>
          </a:xfrm>
        </p:grpSpPr>
        <p:pic>
          <p:nvPicPr>
            <p:cNvPr id="363522" name="Picture 2"/>
            <p:cNvPicPr>
              <a:picLocks noChangeAspect="1" noChangeArrowheads="1"/>
            </p:cNvPicPr>
            <p:nvPr/>
          </p:nvPicPr>
          <p:blipFill>
            <a:blip r:embed="rId3" cstate="print"/>
            <a:srcRect/>
            <a:stretch>
              <a:fillRect/>
            </a:stretch>
          </p:blipFill>
          <p:spPr bwMode="auto">
            <a:xfrm rot="5400000">
              <a:off x="2971799" y="685803"/>
              <a:ext cx="6858001" cy="5486400"/>
            </a:xfrm>
            <a:prstGeom prst="rect">
              <a:avLst/>
            </a:prstGeom>
            <a:noFill/>
            <a:ln w="9525">
              <a:noFill/>
              <a:miter lim="800000"/>
              <a:headEnd/>
              <a:tailEnd/>
            </a:ln>
          </p:spPr>
        </p:pic>
        <p:sp>
          <p:nvSpPr>
            <p:cNvPr id="30" name="Rettangolo 29"/>
            <p:cNvSpPr/>
            <p:nvPr/>
          </p:nvSpPr>
          <p:spPr bwMode="auto">
            <a:xfrm>
              <a:off x="7178040" y="1090613"/>
              <a:ext cx="1097280" cy="10353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1" name="Rettangolo 30"/>
            <p:cNvSpPr/>
            <p:nvPr/>
          </p:nvSpPr>
          <p:spPr bwMode="auto">
            <a:xfrm>
              <a:off x="7117079" y="3097530"/>
              <a:ext cx="165736"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2" name="Rettangolo 31"/>
            <p:cNvSpPr/>
            <p:nvPr/>
          </p:nvSpPr>
          <p:spPr bwMode="auto">
            <a:xfrm>
              <a:off x="5998844" y="3103245"/>
              <a:ext cx="165736"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3" name="Figura a mano libera 32"/>
            <p:cNvSpPr/>
            <p:nvPr/>
          </p:nvSpPr>
          <p:spPr bwMode="auto">
            <a:xfrm>
              <a:off x="6286500" y="3099435"/>
              <a:ext cx="163830" cy="165735"/>
            </a:xfrm>
            <a:custGeom>
              <a:avLst/>
              <a:gdLst>
                <a:gd name="connsiteX0" fmla="*/ 3810 w 163830"/>
                <a:gd name="connsiteY0" fmla="*/ 0 h 165735"/>
                <a:gd name="connsiteX1" fmla="*/ 0 w 163830"/>
                <a:gd name="connsiteY1" fmla="*/ 165735 h 165735"/>
                <a:gd name="connsiteX2" fmla="*/ 163830 w 163830"/>
                <a:gd name="connsiteY2" fmla="*/ 154305 h 165735"/>
                <a:gd name="connsiteX3" fmla="*/ 158115 w 163830"/>
                <a:gd name="connsiteY3" fmla="*/ 89535 h 165735"/>
                <a:gd name="connsiteX4" fmla="*/ 160020 w 163830"/>
                <a:gd name="connsiteY4" fmla="*/ 20955 h 165735"/>
                <a:gd name="connsiteX5" fmla="*/ 140970 w 163830"/>
                <a:gd name="connsiteY5" fmla="*/ 13335 h 165735"/>
                <a:gd name="connsiteX6" fmla="*/ 3810 w 163830"/>
                <a:gd name="connsiteY6" fmla="*/ 0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30" h="165735">
                  <a:moveTo>
                    <a:pt x="3810" y="0"/>
                  </a:moveTo>
                  <a:lnTo>
                    <a:pt x="0" y="165735"/>
                  </a:lnTo>
                  <a:lnTo>
                    <a:pt x="163830" y="154305"/>
                  </a:lnTo>
                  <a:lnTo>
                    <a:pt x="158115" y="89535"/>
                  </a:lnTo>
                  <a:lnTo>
                    <a:pt x="160020" y="20955"/>
                  </a:lnTo>
                  <a:lnTo>
                    <a:pt x="140970" y="13335"/>
                  </a:lnTo>
                  <a:lnTo>
                    <a:pt x="381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4" name="Figura a mano libera 33"/>
            <p:cNvSpPr/>
            <p:nvPr/>
          </p:nvSpPr>
          <p:spPr bwMode="auto">
            <a:xfrm>
              <a:off x="6572250" y="3101340"/>
              <a:ext cx="154305" cy="156210"/>
            </a:xfrm>
            <a:custGeom>
              <a:avLst/>
              <a:gdLst>
                <a:gd name="connsiteX0" fmla="*/ 0 w 154305"/>
                <a:gd name="connsiteY0" fmla="*/ 0 h 156210"/>
                <a:gd name="connsiteX1" fmla="*/ 7620 w 154305"/>
                <a:gd name="connsiteY1" fmla="*/ 148590 h 156210"/>
                <a:gd name="connsiteX2" fmla="*/ 154305 w 154305"/>
                <a:gd name="connsiteY2" fmla="*/ 156210 h 156210"/>
                <a:gd name="connsiteX3" fmla="*/ 154305 w 154305"/>
                <a:gd name="connsiteY3" fmla="*/ 110490 h 156210"/>
                <a:gd name="connsiteX4" fmla="*/ 131445 w 154305"/>
                <a:gd name="connsiteY4" fmla="*/ 9525 h 156210"/>
                <a:gd name="connsiteX5" fmla="*/ 0 w 154305"/>
                <a:gd name="connsiteY5" fmla="*/ 0 h 15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305" h="156210">
                  <a:moveTo>
                    <a:pt x="0" y="0"/>
                  </a:moveTo>
                  <a:lnTo>
                    <a:pt x="7620" y="148590"/>
                  </a:lnTo>
                  <a:lnTo>
                    <a:pt x="154305" y="156210"/>
                  </a:lnTo>
                  <a:lnTo>
                    <a:pt x="154305" y="110490"/>
                  </a:lnTo>
                  <a:lnTo>
                    <a:pt x="131445" y="952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5" name="Figura a mano libera 34"/>
            <p:cNvSpPr/>
            <p:nvPr/>
          </p:nvSpPr>
          <p:spPr bwMode="auto">
            <a:xfrm>
              <a:off x="6852285" y="3108960"/>
              <a:ext cx="152400" cy="140970"/>
            </a:xfrm>
            <a:custGeom>
              <a:avLst/>
              <a:gdLst>
                <a:gd name="connsiteX0" fmla="*/ 0 w 152400"/>
                <a:gd name="connsiteY0" fmla="*/ 0 h 140970"/>
                <a:gd name="connsiteX1" fmla="*/ 0 w 152400"/>
                <a:gd name="connsiteY1" fmla="*/ 140970 h 140970"/>
                <a:gd name="connsiteX2" fmla="*/ 144780 w 152400"/>
                <a:gd name="connsiteY2" fmla="*/ 131445 h 140970"/>
                <a:gd name="connsiteX3" fmla="*/ 152400 w 152400"/>
                <a:gd name="connsiteY3" fmla="*/ 1905 h 140970"/>
                <a:gd name="connsiteX4" fmla="*/ 0 w 152400"/>
                <a:gd name="connsiteY4" fmla="*/ 0 h 14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40970">
                  <a:moveTo>
                    <a:pt x="0" y="0"/>
                  </a:moveTo>
                  <a:lnTo>
                    <a:pt x="0" y="140970"/>
                  </a:lnTo>
                  <a:lnTo>
                    <a:pt x="144780" y="131445"/>
                  </a:lnTo>
                  <a:lnTo>
                    <a:pt x="152400" y="190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6" name="Figura a mano libera 35"/>
            <p:cNvSpPr/>
            <p:nvPr/>
          </p:nvSpPr>
          <p:spPr bwMode="auto">
            <a:xfrm>
              <a:off x="6913245" y="3027045"/>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7" name="Rettangolo 36"/>
            <p:cNvSpPr/>
            <p:nvPr/>
          </p:nvSpPr>
          <p:spPr bwMode="auto">
            <a:xfrm>
              <a:off x="6289040" y="365506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8" name="Rettangolo 37"/>
            <p:cNvSpPr/>
            <p:nvPr/>
          </p:nvSpPr>
          <p:spPr bwMode="auto">
            <a:xfrm>
              <a:off x="7401560" y="422148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Rettangolo 38"/>
            <p:cNvSpPr/>
            <p:nvPr/>
          </p:nvSpPr>
          <p:spPr bwMode="auto">
            <a:xfrm>
              <a:off x="6822440" y="476504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0" name="Rettangolo 39"/>
            <p:cNvSpPr/>
            <p:nvPr/>
          </p:nvSpPr>
          <p:spPr bwMode="auto">
            <a:xfrm>
              <a:off x="6271260" y="456184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1" name="Rettangolo 40"/>
            <p:cNvSpPr/>
            <p:nvPr/>
          </p:nvSpPr>
          <p:spPr bwMode="auto">
            <a:xfrm>
              <a:off x="6304280" y="4208780"/>
              <a:ext cx="14986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2" name="Rettangolo 41"/>
            <p:cNvSpPr/>
            <p:nvPr/>
          </p:nvSpPr>
          <p:spPr bwMode="auto">
            <a:xfrm>
              <a:off x="7223760" y="4572000"/>
              <a:ext cx="195580" cy="195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3" name="Figura a mano libera 42"/>
            <p:cNvSpPr/>
            <p:nvPr/>
          </p:nvSpPr>
          <p:spPr bwMode="auto">
            <a:xfrm rot="609165">
              <a:off x="7360285" y="4482465"/>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4" name="Rettangolo 43"/>
            <p:cNvSpPr/>
            <p:nvPr/>
          </p:nvSpPr>
          <p:spPr bwMode="auto">
            <a:xfrm>
              <a:off x="6650355" y="4231005"/>
              <a:ext cx="356235" cy="1390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5" name="Figura a mano libera 44"/>
            <p:cNvSpPr/>
            <p:nvPr/>
          </p:nvSpPr>
          <p:spPr bwMode="auto">
            <a:xfrm rot="468771">
              <a:off x="6697345" y="4168141"/>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rgbClr val="FF0066"/>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6" name="Rettangolo 45"/>
            <p:cNvSpPr/>
            <p:nvPr/>
          </p:nvSpPr>
          <p:spPr bwMode="auto">
            <a:xfrm>
              <a:off x="6856095" y="3665220"/>
              <a:ext cx="161925" cy="150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7" name="Figura a mano libera 46"/>
            <p:cNvSpPr/>
            <p:nvPr/>
          </p:nvSpPr>
          <p:spPr bwMode="auto">
            <a:xfrm rot="468771">
              <a:off x="6838315" y="3674746"/>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Rettangolo 47"/>
            <p:cNvSpPr/>
            <p:nvPr/>
          </p:nvSpPr>
          <p:spPr bwMode="auto">
            <a:xfrm>
              <a:off x="5737860" y="3106420"/>
              <a:ext cx="162560" cy="1371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9" name="Figura a mano libera 48"/>
            <p:cNvSpPr/>
            <p:nvPr/>
          </p:nvSpPr>
          <p:spPr bwMode="auto">
            <a:xfrm>
              <a:off x="5737860" y="3032126"/>
              <a:ext cx="123825" cy="287655"/>
            </a:xfrm>
            <a:custGeom>
              <a:avLst/>
              <a:gdLst>
                <a:gd name="connsiteX0" fmla="*/ 0 w 123825"/>
                <a:gd name="connsiteY0" fmla="*/ 0 h 287655"/>
                <a:gd name="connsiteX1" fmla="*/ 123825 w 123825"/>
                <a:gd name="connsiteY1" fmla="*/ 287655 h 287655"/>
              </a:gdLst>
              <a:ahLst/>
              <a:cxnLst>
                <a:cxn ang="0">
                  <a:pos x="connsiteX0" y="connsiteY0"/>
                </a:cxn>
                <a:cxn ang="0">
                  <a:pos x="connsiteX1" y="connsiteY1"/>
                </a:cxn>
              </a:cxnLst>
              <a:rect l="l" t="t" r="r" b="b"/>
              <a:pathLst>
                <a:path w="123825" h="287655">
                  <a:moveTo>
                    <a:pt x="0" y="0"/>
                  </a:moveTo>
                  <a:lnTo>
                    <a:pt x="123825" y="287655"/>
                  </a:lnTo>
                </a:path>
              </a:pathLst>
            </a:custGeom>
            <a:noFill/>
            <a:ln w="19050" cap="flat" cmpd="sng" algn="ctr">
              <a:solidFill>
                <a:schemeClr val="accent6">
                  <a:lumMod val="75000"/>
                </a:schemeClr>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0" name="Rettangolo 49"/>
            <p:cNvSpPr/>
            <p:nvPr/>
          </p:nvSpPr>
          <p:spPr bwMode="auto">
            <a:xfrm>
              <a:off x="6620256" y="5303520"/>
              <a:ext cx="668274" cy="2072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1" name="Rettangolo 50"/>
            <p:cNvSpPr/>
            <p:nvPr/>
          </p:nvSpPr>
          <p:spPr bwMode="auto">
            <a:xfrm rot="21152812">
              <a:off x="7402165" y="5331739"/>
              <a:ext cx="158832" cy="1668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53" name="CasellaDiTesto 52"/>
          <p:cNvSpPr txBox="1"/>
          <p:nvPr/>
        </p:nvSpPr>
        <p:spPr>
          <a:xfrm>
            <a:off x="0" y="11571"/>
            <a:ext cx="3587832" cy="1384995"/>
          </a:xfrm>
          <a:prstGeom prst="rect">
            <a:avLst/>
          </a:prstGeom>
          <a:noFill/>
        </p:spPr>
        <p:txBody>
          <a:bodyPr wrap="square" rtlCol="0">
            <a:spAutoFit/>
          </a:bodyPr>
          <a:lstStyle/>
          <a:p>
            <a:pPr algn="ctr"/>
            <a:r>
              <a:rPr lang="en-GB" sz="2800" dirty="0">
                <a:solidFill>
                  <a:schemeClr val="bg1"/>
                </a:solidFill>
                <a:latin typeface="Calibri" pitchFamily="34" charset="0"/>
              </a:rPr>
              <a:t>Experimental solidi for alkali-rich carbonated peridotite</a:t>
            </a:r>
          </a:p>
        </p:txBody>
      </p:sp>
      <p:sp>
        <p:nvSpPr>
          <p:cNvPr id="27" name="Figura a mano libera 26"/>
          <p:cNvSpPr/>
          <p:nvPr/>
        </p:nvSpPr>
        <p:spPr bwMode="auto">
          <a:xfrm>
            <a:off x="4439920" y="3878035"/>
            <a:ext cx="2235200" cy="360680"/>
          </a:xfrm>
          <a:custGeom>
            <a:avLst/>
            <a:gdLst>
              <a:gd name="connsiteX0" fmla="*/ 2219960 w 2219960"/>
              <a:gd name="connsiteY0" fmla="*/ 330200 h 330200"/>
              <a:gd name="connsiteX1" fmla="*/ 0 w 2219960"/>
              <a:gd name="connsiteY1" fmla="*/ 0 h 330200"/>
              <a:gd name="connsiteX2" fmla="*/ 0 w 2219960"/>
              <a:gd name="connsiteY2" fmla="*/ 172720 h 330200"/>
              <a:gd name="connsiteX3" fmla="*/ 2219960 w 2219960"/>
              <a:gd name="connsiteY3" fmla="*/ 330200 h 330200"/>
              <a:gd name="connsiteX0" fmla="*/ 2219960 w 2219960"/>
              <a:gd name="connsiteY0" fmla="*/ 330200 h 330200"/>
              <a:gd name="connsiteX1" fmla="*/ 0 w 2219960"/>
              <a:gd name="connsiteY1" fmla="*/ 0 h 330200"/>
              <a:gd name="connsiteX2" fmla="*/ 0 w 2219960"/>
              <a:gd name="connsiteY2" fmla="*/ 172720 h 330200"/>
              <a:gd name="connsiteX3" fmla="*/ 1579880 w 2219960"/>
              <a:gd name="connsiteY3" fmla="*/ 284480 h 330200"/>
              <a:gd name="connsiteX4" fmla="*/ 2219960 w 2219960"/>
              <a:gd name="connsiteY4" fmla="*/ 330200 h 330200"/>
              <a:gd name="connsiteX0" fmla="*/ 2219960 w 2235200"/>
              <a:gd name="connsiteY0" fmla="*/ 330200 h 360680"/>
              <a:gd name="connsiteX1" fmla="*/ 0 w 2235200"/>
              <a:gd name="connsiteY1" fmla="*/ 0 h 360680"/>
              <a:gd name="connsiteX2" fmla="*/ 0 w 2235200"/>
              <a:gd name="connsiteY2" fmla="*/ 172720 h 360680"/>
              <a:gd name="connsiteX3" fmla="*/ 2235200 w 2235200"/>
              <a:gd name="connsiteY3" fmla="*/ 360680 h 360680"/>
              <a:gd name="connsiteX4" fmla="*/ 2219960 w 2235200"/>
              <a:gd name="connsiteY4" fmla="*/ 330200 h 36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360680">
                <a:moveTo>
                  <a:pt x="2219960" y="330200"/>
                </a:moveTo>
                <a:lnTo>
                  <a:pt x="0" y="0"/>
                </a:lnTo>
                <a:lnTo>
                  <a:pt x="0" y="172720"/>
                </a:lnTo>
                <a:lnTo>
                  <a:pt x="2235200" y="360680"/>
                </a:lnTo>
                <a:lnTo>
                  <a:pt x="2219960" y="33020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8" name="Figura a mano libera 27"/>
          <p:cNvSpPr/>
          <p:nvPr/>
        </p:nvSpPr>
        <p:spPr bwMode="auto">
          <a:xfrm>
            <a:off x="4445000" y="4652445"/>
            <a:ext cx="2001520" cy="838200"/>
          </a:xfrm>
          <a:custGeom>
            <a:avLst/>
            <a:gdLst>
              <a:gd name="connsiteX0" fmla="*/ 2001520 w 2001520"/>
              <a:gd name="connsiteY0" fmla="*/ 817880 h 817880"/>
              <a:gd name="connsiteX1" fmla="*/ 0 w 2001520"/>
              <a:gd name="connsiteY1" fmla="*/ 132080 h 817880"/>
              <a:gd name="connsiteX2" fmla="*/ 0 w 2001520"/>
              <a:gd name="connsiteY2" fmla="*/ 0 h 817880"/>
              <a:gd name="connsiteX3" fmla="*/ 1920240 w 2001520"/>
              <a:gd name="connsiteY3" fmla="*/ 736600 h 817880"/>
              <a:gd name="connsiteX4" fmla="*/ 2001520 w 2001520"/>
              <a:gd name="connsiteY4" fmla="*/ 817880 h 817880"/>
              <a:gd name="connsiteX0" fmla="*/ 2001520 w 2001520"/>
              <a:gd name="connsiteY0" fmla="*/ 817880 h 817880"/>
              <a:gd name="connsiteX1" fmla="*/ 0 w 2001520"/>
              <a:gd name="connsiteY1" fmla="*/ 132080 h 817880"/>
              <a:gd name="connsiteX2" fmla="*/ 0 w 2001520"/>
              <a:gd name="connsiteY2" fmla="*/ 0 h 817880"/>
              <a:gd name="connsiteX3" fmla="*/ 1996440 w 2001520"/>
              <a:gd name="connsiteY3" fmla="*/ 772160 h 817880"/>
              <a:gd name="connsiteX4" fmla="*/ 2001520 w 2001520"/>
              <a:gd name="connsiteY4" fmla="*/ 817880 h 817880"/>
              <a:gd name="connsiteX0" fmla="*/ 2001520 w 2001520"/>
              <a:gd name="connsiteY0" fmla="*/ 838200 h 838200"/>
              <a:gd name="connsiteX1" fmla="*/ 0 w 2001520"/>
              <a:gd name="connsiteY1" fmla="*/ 152400 h 838200"/>
              <a:gd name="connsiteX2" fmla="*/ 5080 w 2001520"/>
              <a:gd name="connsiteY2" fmla="*/ 0 h 838200"/>
              <a:gd name="connsiteX3" fmla="*/ 1996440 w 2001520"/>
              <a:gd name="connsiteY3" fmla="*/ 792480 h 838200"/>
              <a:gd name="connsiteX4" fmla="*/ 2001520 w 200152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520" h="838200">
                <a:moveTo>
                  <a:pt x="2001520" y="838200"/>
                </a:moveTo>
                <a:lnTo>
                  <a:pt x="0" y="152400"/>
                </a:lnTo>
                <a:lnTo>
                  <a:pt x="5080" y="0"/>
                </a:lnTo>
                <a:lnTo>
                  <a:pt x="1996440" y="792480"/>
                </a:lnTo>
                <a:lnTo>
                  <a:pt x="2001520" y="838200"/>
                </a:lnTo>
                <a:close/>
              </a:path>
            </a:pathLst>
          </a:cu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CasellaDiTesto 28"/>
          <p:cNvSpPr txBox="1"/>
          <p:nvPr/>
        </p:nvSpPr>
        <p:spPr>
          <a:xfrm>
            <a:off x="4355256" y="3052623"/>
            <a:ext cx="1134319" cy="369332"/>
          </a:xfrm>
          <a:prstGeom prst="rect">
            <a:avLst/>
          </a:prstGeom>
          <a:noFill/>
        </p:spPr>
        <p:txBody>
          <a:bodyPr wrap="square" rtlCol="0">
            <a:spAutoFit/>
          </a:bodyPr>
          <a:lstStyle/>
          <a:p>
            <a:pPr algn="ctr"/>
            <a:r>
              <a:rPr lang="en-GB">
                <a:solidFill>
                  <a:schemeClr val="tx1"/>
                </a:solidFill>
                <a:latin typeface="Calibri" pitchFamily="34" charset="0"/>
              </a:rPr>
              <a:t>Olivine</a:t>
            </a:r>
          </a:p>
        </p:txBody>
      </p:sp>
      <p:sp>
        <p:nvSpPr>
          <p:cNvPr id="52" name="CasellaDiTesto 51"/>
          <p:cNvSpPr txBox="1"/>
          <p:nvPr/>
        </p:nvSpPr>
        <p:spPr>
          <a:xfrm rot="758337">
            <a:off x="4421529" y="4271781"/>
            <a:ext cx="1608881" cy="369332"/>
          </a:xfrm>
          <a:prstGeom prst="rect">
            <a:avLst/>
          </a:prstGeom>
          <a:noFill/>
        </p:spPr>
        <p:txBody>
          <a:bodyPr wrap="square" rtlCol="0">
            <a:spAutoFit/>
          </a:bodyPr>
          <a:lstStyle/>
          <a:p>
            <a:pPr algn="ctr"/>
            <a:r>
              <a:rPr lang="en-GB">
                <a:solidFill>
                  <a:schemeClr val="tx1"/>
                </a:solidFill>
                <a:latin typeface="Calibri" pitchFamily="34" charset="0"/>
              </a:rPr>
              <a:t>Wadsleyte</a:t>
            </a:r>
          </a:p>
        </p:txBody>
      </p:sp>
      <p:sp>
        <p:nvSpPr>
          <p:cNvPr id="54" name="CasellaDiTesto 53"/>
          <p:cNvSpPr txBox="1"/>
          <p:nvPr/>
        </p:nvSpPr>
        <p:spPr>
          <a:xfrm>
            <a:off x="4305783" y="5562459"/>
            <a:ext cx="1608881" cy="369332"/>
          </a:xfrm>
          <a:prstGeom prst="rect">
            <a:avLst/>
          </a:prstGeom>
          <a:noFill/>
        </p:spPr>
        <p:txBody>
          <a:bodyPr wrap="square" rtlCol="0">
            <a:spAutoFit/>
          </a:bodyPr>
          <a:lstStyle/>
          <a:p>
            <a:pPr algn="ctr"/>
            <a:r>
              <a:rPr lang="en-GB" dirty="0">
                <a:solidFill>
                  <a:schemeClr val="tx1"/>
                </a:solidFill>
                <a:latin typeface="Calibri" pitchFamily="34" charset="0"/>
              </a:rPr>
              <a:t>Ringwoodite</a:t>
            </a:r>
          </a:p>
        </p:txBody>
      </p:sp>
      <p:sp>
        <p:nvSpPr>
          <p:cNvPr id="61" name="CasellaDiTesto 60"/>
          <p:cNvSpPr txBox="1"/>
          <p:nvPr/>
        </p:nvSpPr>
        <p:spPr>
          <a:xfrm>
            <a:off x="88900" y="2423551"/>
            <a:ext cx="3591850" cy="2677656"/>
          </a:xfrm>
          <a:prstGeom prst="rect">
            <a:avLst/>
          </a:prstGeom>
          <a:noFill/>
        </p:spPr>
        <p:txBody>
          <a:bodyPr wrap="square" rtlCol="0">
            <a:spAutoFit/>
          </a:bodyPr>
          <a:lstStyle/>
          <a:p>
            <a:r>
              <a:rPr lang="en-GB" sz="2800" dirty="0">
                <a:solidFill>
                  <a:schemeClr val="bg1"/>
                </a:solidFill>
                <a:latin typeface="Calibri" pitchFamily="34" charset="0"/>
              </a:rPr>
              <a:t>Earth’s mantle with Tp ranging from 1280 to 1450  °C can easily experience partial melting in presence of C (and H</a:t>
            </a:r>
            <a:r>
              <a:rPr lang="en-GB" sz="2800" baseline="-25000" dirty="0">
                <a:solidFill>
                  <a:schemeClr val="bg1"/>
                </a:solidFill>
                <a:latin typeface="Calibri" pitchFamily="34" charset="0"/>
              </a:rPr>
              <a:t>2</a:t>
            </a:r>
            <a:r>
              <a:rPr lang="en-GB" sz="2800" dirty="0">
                <a:solidFill>
                  <a:schemeClr val="bg1"/>
                </a:solidFill>
                <a:latin typeface="Calibri" pitchFamily="34" charset="0"/>
              </a:rPr>
              <a:t>O).</a:t>
            </a:r>
          </a:p>
        </p:txBody>
      </p:sp>
      <p:sp>
        <p:nvSpPr>
          <p:cNvPr id="62" name="Rettangolo 61"/>
          <p:cNvSpPr/>
          <p:nvPr/>
        </p:nvSpPr>
        <p:spPr bwMode="auto">
          <a:xfrm>
            <a:off x="4443984" y="1673315"/>
            <a:ext cx="3895344" cy="1426464"/>
          </a:xfrm>
          <a:prstGeom prst="rect">
            <a:avLst/>
          </a:prstGeom>
          <a:solidFill>
            <a:srgbClr val="FFFF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56" name="Connettore 1 55"/>
          <p:cNvCxnSpPr/>
          <p:nvPr/>
        </p:nvCxnSpPr>
        <p:spPr bwMode="auto">
          <a:xfrm>
            <a:off x="5185456" y="960699"/>
            <a:ext cx="1195107" cy="5613721"/>
          </a:xfrm>
          <a:prstGeom prst="line">
            <a:avLst/>
          </a:prstGeom>
          <a:noFill/>
          <a:ln w="38100" cap="flat" cmpd="sng" algn="ctr">
            <a:solidFill>
              <a:schemeClr val="tx1"/>
            </a:solidFill>
            <a:prstDash val="solid"/>
            <a:round/>
            <a:headEnd type="none" w="med" len="med"/>
            <a:tailEnd type="none" w="med" len="med"/>
          </a:ln>
          <a:effectLst/>
        </p:spPr>
      </p:cxnSp>
      <p:cxnSp>
        <p:nvCxnSpPr>
          <p:cNvPr id="58" name="Connettore 1 57"/>
          <p:cNvCxnSpPr/>
          <p:nvPr/>
        </p:nvCxnSpPr>
        <p:spPr bwMode="auto">
          <a:xfrm>
            <a:off x="5683167" y="960699"/>
            <a:ext cx="1195107" cy="5613721"/>
          </a:xfrm>
          <a:prstGeom prst="line">
            <a:avLst/>
          </a:prstGeom>
          <a:noFill/>
          <a:ln w="38100" cap="flat" cmpd="sng" algn="ctr">
            <a:solidFill>
              <a:schemeClr val="tx1"/>
            </a:solidFill>
            <a:prstDash val="solid"/>
            <a:round/>
            <a:headEnd type="none" w="med" len="med"/>
            <a:tailEnd type="none" w="med" len="med"/>
          </a:ln>
          <a:effectLst/>
        </p:spPr>
      </p:cxnSp>
      <p:sp>
        <p:nvSpPr>
          <p:cNvPr id="59" name="CasellaDiTesto 58"/>
          <p:cNvSpPr txBox="1"/>
          <p:nvPr/>
        </p:nvSpPr>
        <p:spPr>
          <a:xfrm rot="4709389">
            <a:off x="4714186" y="1852453"/>
            <a:ext cx="1812233" cy="369332"/>
          </a:xfrm>
          <a:prstGeom prst="rect">
            <a:avLst/>
          </a:prstGeom>
          <a:noFill/>
        </p:spPr>
        <p:txBody>
          <a:bodyPr wrap="square" rtlCol="0">
            <a:spAutoFit/>
          </a:bodyPr>
          <a:lstStyle/>
          <a:p>
            <a:pPr algn="ctr"/>
            <a:r>
              <a:rPr lang="en-GB">
                <a:solidFill>
                  <a:schemeClr val="tx1"/>
                </a:solidFill>
                <a:latin typeface="Calibri" pitchFamily="34" charset="0"/>
              </a:rPr>
              <a:t>Tp  = 1280 °C</a:t>
            </a:r>
          </a:p>
        </p:txBody>
      </p:sp>
      <p:sp>
        <p:nvSpPr>
          <p:cNvPr id="60" name="CasellaDiTesto 59"/>
          <p:cNvSpPr txBox="1"/>
          <p:nvPr/>
        </p:nvSpPr>
        <p:spPr>
          <a:xfrm rot="4709389">
            <a:off x="5182136" y="1852453"/>
            <a:ext cx="1812233" cy="369332"/>
          </a:xfrm>
          <a:prstGeom prst="rect">
            <a:avLst/>
          </a:prstGeom>
          <a:noFill/>
        </p:spPr>
        <p:txBody>
          <a:bodyPr wrap="square" rtlCol="0">
            <a:spAutoFit/>
          </a:bodyPr>
          <a:lstStyle/>
          <a:p>
            <a:pPr algn="ctr"/>
            <a:r>
              <a:rPr lang="en-GB">
                <a:solidFill>
                  <a:schemeClr val="tx1"/>
                </a:solidFill>
                <a:latin typeface="Calibri" pitchFamily="34" charset="0"/>
              </a:rPr>
              <a:t>Tp  = 1450 °C</a:t>
            </a:r>
          </a:p>
        </p:txBody>
      </p:sp>
      <p:sp>
        <p:nvSpPr>
          <p:cNvPr id="63" name="CasellaDiTesto 62"/>
          <p:cNvSpPr txBox="1"/>
          <p:nvPr/>
        </p:nvSpPr>
        <p:spPr>
          <a:xfrm>
            <a:off x="6238753" y="1806153"/>
            <a:ext cx="2179301" cy="1015663"/>
          </a:xfrm>
          <a:prstGeom prst="rect">
            <a:avLst/>
          </a:prstGeom>
          <a:noFill/>
        </p:spPr>
        <p:txBody>
          <a:bodyPr wrap="square" rtlCol="0">
            <a:spAutoFit/>
          </a:bodyPr>
          <a:lstStyle/>
          <a:p>
            <a:pPr algn="ctr"/>
            <a:r>
              <a:rPr lang="en-GB" sz="2000" b="1">
                <a:solidFill>
                  <a:schemeClr val="tx1"/>
                </a:solidFill>
                <a:effectLst/>
                <a:latin typeface="Calibri" pitchFamily="34" charset="0"/>
              </a:rPr>
              <a:t>Typical depth range of melt formation</a:t>
            </a:r>
          </a:p>
        </p:txBody>
      </p:sp>
      <p:sp>
        <p:nvSpPr>
          <p:cNvPr id="65"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1000"/>
                                        <p:tgtEl>
                                          <p:spTgt spid="2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1000"/>
                                        <p:tgtEl>
                                          <p:spTgt spid="2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1000"/>
                                        <p:tgtEl>
                                          <p:spTgt spid="5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10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up)">
                                      <p:cBhvr>
                                        <p:cTn id="36" dur="1000"/>
                                        <p:tgtEl>
                                          <p:spTgt spid="5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up)">
                                      <p:cBhvr>
                                        <p:cTn id="39" dur="10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up)">
                                      <p:cBhvr>
                                        <p:cTn id="44" dur="1000"/>
                                        <p:tgtEl>
                                          <p:spTgt spid="5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up)">
                                      <p:cBhvr>
                                        <p:cTn id="47" dur="10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left)">
                                      <p:cBhvr>
                                        <p:cTn id="57" dur="500"/>
                                        <p:tgtEl>
                                          <p:spTgt spid="62"/>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53" grpId="0"/>
      <p:bldP spid="27" grpId="0" animBg="1"/>
      <p:bldP spid="28" grpId="0" animBg="1"/>
      <p:bldP spid="29" grpId="0"/>
      <p:bldP spid="52" grpId="0"/>
      <p:bldP spid="54" grpId="0"/>
      <p:bldP spid="61" grpId="0"/>
      <p:bldP spid="62" grpId="0" animBg="1"/>
      <p:bldP spid="59" grpId="0"/>
      <p:bldP spid="60" grpId="0"/>
      <p:bldP spid="63" grpId="0"/>
      <p:bldP spid="65"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9" name="Text Box 3"/>
          <p:cNvSpPr txBox="1">
            <a:spLocks noChangeArrowheads="1"/>
          </p:cNvSpPr>
          <p:nvPr/>
        </p:nvSpPr>
        <p:spPr bwMode="auto">
          <a:xfrm>
            <a:off x="127000" y="122238"/>
            <a:ext cx="8890000" cy="5453801"/>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The SiO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content of basaltic melt is lower in presence of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a:t>
            </a:r>
          </a:p>
          <a:p>
            <a:pPr algn="ctr">
              <a:lnSpc>
                <a:spcPct val="11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Why?</a:t>
            </a:r>
          </a:p>
          <a:p>
            <a:pP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lowers significantly the solidus temperature of a mantle assemblage at pressures where carbonate is a solidus phase.</a:t>
            </a:r>
          </a:p>
          <a:p>
            <a:pPr algn="ctr">
              <a:lnSpc>
                <a:spcPct val="11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Did you understand what “a solidus phase” means?</a:t>
            </a:r>
          </a:p>
          <a:p>
            <a:pPr>
              <a:lnSpc>
                <a:spcPct val="11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In this case it means that carbonate is the first mineral that starts melting.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5139">
                                            <p:txEl>
                                              <p:pRg st="0" end="0"/>
                                            </p:txEl>
                                          </p:spTgt>
                                        </p:tgtEl>
                                        <p:attrNameLst>
                                          <p:attrName>style.visibility</p:attrName>
                                        </p:attrNameLst>
                                      </p:cBhvr>
                                      <p:to>
                                        <p:strVal val="visible"/>
                                      </p:to>
                                    </p:set>
                                    <p:animEffect transition="in" filter="fade">
                                      <p:cBhvr>
                                        <p:cTn id="7" dur="500"/>
                                        <p:tgtEl>
                                          <p:spTgt spid="1115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15139">
                                            <p:txEl>
                                              <p:pRg st="1" end="1"/>
                                            </p:txEl>
                                          </p:spTgt>
                                        </p:tgtEl>
                                        <p:attrNameLst>
                                          <p:attrName>style.visibility</p:attrName>
                                        </p:attrNameLst>
                                      </p:cBhvr>
                                      <p:to>
                                        <p:strVal val="visible"/>
                                      </p:to>
                                    </p:set>
                                    <p:animEffect transition="in" filter="fade">
                                      <p:cBhvr>
                                        <p:cTn id="12" dur="500"/>
                                        <p:tgtEl>
                                          <p:spTgt spid="1115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5139">
                                            <p:txEl>
                                              <p:pRg st="2" end="2"/>
                                            </p:txEl>
                                          </p:spTgt>
                                        </p:tgtEl>
                                        <p:attrNameLst>
                                          <p:attrName>style.visibility</p:attrName>
                                        </p:attrNameLst>
                                      </p:cBhvr>
                                      <p:to>
                                        <p:strVal val="visible"/>
                                      </p:to>
                                    </p:set>
                                    <p:animEffect transition="in" filter="fade">
                                      <p:cBhvr>
                                        <p:cTn id="17" dur="500"/>
                                        <p:tgtEl>
                                          <p:spTgt spid="1115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15139">
                                            <p:txEl>
                                              <p:pRg st="3" end="3"/>
                                            </p:txEl>
                                          </p:spTgt>
                                        </p:tgtEl>
                                        <p:attrNameLst>
                                          <p:attrName>style.visibility</p:attrName>
                                        </p:attrNameLst>
                                      </p:cBhvr>
                                      <p:to>
                                        <p:strVal val="visible"/>
                                      </p:to>
                                    </p:set>
                                    <p:animEffect transition="in" filter="fade">
                                      <p:cBhvr>
                                        <p:cTn id="22" dur="500"/>
                                        <p:tgtEl>
                                          <p:spTgt spid="11151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15139">
                                            <p:txEl>
                                              <p:pRg st="4" end="4"/>
                                            </p:txEl>
                                          </p:spTgt>
                                        </p:tgtEl>
                                        <p:attrNameLst>
                                          <p:attrName>style.visibility</p:attrName>
                                        </p:attrNameLst>
                                      </p:cBhvr>
                                      <p:to>
                                        <p:strVal val="visible"/>
                                      </p:to>
                                    </p:set>
                                    <p:animEffect transition="in" filter="fade">
                                      <p:cBhvr>
                                        <p:cTn id="27" dur="500"/>
                                        <p:tgtEl>
                                          <p:spTgt spid="1115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5139"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5" name="Text Box 3"/>
          <p:cNvSpPr txBox="1">
            <a:spLocks noChangeArrowheads="1"/>
          </p:cNvSpPr>
          <p:nvPr/>
        </p:nvSpPr>
        <p:spPr bwMode="auto">
          <a:xfrm>
            <a:off x="114300" y="122238"/>
            <a:ext cx="8915400" cy="6789551"/>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The SiO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content of basaltic melt is lower in presence of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a:t>
            </a:r>
          </a:p>
          <a:p>
            <a:pPr algn="ctr">
              <a:lnSpc>
                <a:spcPct val="11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Why?</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If carbonate melts what type of composition would have the liquid produced?</a:t>
            </a:r>
          </a:p>
          <a:p>
            <a:pPr algn="ctr">
              <a:spcBef>
                <a:spcPct val="50000"/>
              </a:spcBef>
              <a:defRPr/>
            </a:pPr>
            <a:r>
              <a:rPr lang="en-GB" sz="3600" dirty="0">
                <a:solidFill>
                  <a:srgbClr val="FFFF00"/>
                </a:solidFill>
                <a:effectLst>
                  <a:outerShdw blurRad="38100" dist="38100" dir="2700000" algn="tl">
                    <a:srgbClr val="000000"/>
                  </a:outerShdw>
                </a:effectLst>
                <a:latin typeface="Calibri" pitchFamily="34" charset="0"/>
              </a:rPr>
              <a:t>Carbonatitic, of course…</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Therefore, when carbonate is the solidus phase, a carbonatitic rather than </a:t>
            </a:r>
            <a:r>
              <a:rPr lang="en-GB" sz="2800" dirty="0" err="1">
                <a:solidFill>
                  <a:schemeClr val="bg1"/>
                </a:solidFill>
                <a:effectLst>
                  <a:outerShdw blurRad="38100" dist="38100" dir="2700000" algn="tl">
                    <a:srgbClr val="000000"/>
                  </a:outerShdw>
                </a:effectLst>
                <a:latin typeface="Calibri" pitchFamily="34" charset="0"/>
              </a:rPr>
              <a:t>silicatic</a:t>
            </a:r>
            <a:r>
              <a:rPr lang="en-GB" sz="2800" dirty="0">
                <a:solidFill>
                  <a:schemeClr val="bg1"/>
                </a:solidFill>
                <a:effectLst>
                  <a:outerShdw blurRad="38100" dist="38100" dir="2700000" algn="tl">
                    <a:srgbClr val="000000"/>
                  </a:outerShdw>
                </a:effectLst>
                <a:latin typeface="Calibri" pitchFamily="34" charset="0"/>
              </a:rPr>
              <a:t> melt forms during partial melting processes.</a:t>
            </a:r>
          </a:p>
          <a:p>
            <a:pPr algn="ctr">
              <a:spcBef>
                <a:spcPct val="50000"/>
              </a:spcBef>
              <a:defRPr/>
            </a:pPr>
            <a:r>
              <a:rPr lang="en-GB" sz="2800" dirty="0">
                <a:solidFill>
                  <a:srgbClr val="FFFF00"/>
                </a:solidFill>
                <a:effectLst>
                  <a:outerShdw blurRad="38100" dist="38100" dir="2700000" algn="tl">
                    <a:srgbClr val="000000"/>
                  </a:outerShdw>
                </a:effectLst>
                <a:latin typeface="Calibri" pitchFamily="34" charset="0"/>
              </a:rPr>
              <a:t>With progressive melting at higher temperatures </a:t>
            </a:r>
            <a:r>
              <a:rPr lang="en-GB" sz="2800" dirty="0">
                <a:solidFill>
                  <a:schemeClr val="bg1"/>
                </a:solidFill>
                <a:effectLst>
                  <a:outerShdw blurRad="38100" dist="38100" dir="2700000" algn="tl">
                    <a:srgbClr val="000000"/>
                  </a:outerShdw>
                </a:effectLst>
                <a:latin typeface="Calibri" pitchFamily="34" charset="0"/>
              </a:rPr>
              <a:t>partial melts change to carbonated-silicate melts</a:t>
            </a:r>
            <a:r>
              <a:rPr lang="en-GB" sz="2800" dirty="0">
                <a:solidFill>
                  <a:srgbClr val="FFFF00"/>
                </a:solidFill>
                <a:effectLst>
                  <a:outerShdw blurRad="38100" dist="38100" dir="2700000" algn="tl">
                    <a:srgbClr val="000000"/>
                  </a:outerShdw>
                </a:effectLst>
                <a:latin typeface="Calibri" pitchFamily="34" charset="0"/>
              </a:rPr>
              <a:t>, but they are characteristically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-poor.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9715">
                                            <p:txEl>
                                              <p:pRg st="2" end="2"/>
                                            </p:txEl>
                                          </p:spTgt>
                                        </p:tgtEl>
                                        <p:attrNameLst>
                                          <p:attrName>style.visibility</p:attrName>
                                        </p:attrNameLst>
                                      </p:cBhvr>
                                      <p:to>
                                        <p:strVal val="visible"/>
                                      </p:to>
                                    </p:set>
                                    <p:animEffect transition="in" filter="fade">
                                      <p:cBhvr>
                                        <p:cTn id="7" dur="500"/>
                                        <p:tgtEl>
                                          <p:spTgt spid="11397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9715">
                                            <p:txEl>
                                              <p:pRg st="3" end="3"/>
                                            </p:txEl>
                                          </p:spTgt>
                                        </p:tgtEl>
                                        <p:attrNameLst>
                                          <p:attrName>style.visibility</p:attrName>
                                        </p:attrNameLst>
                                      </p:cBhvr>
                                      <p:to>
                                        <p:strVal val="visible"/>
                                      </p:to>
                                    </p:set>
                                    <p:animEffect transition="in" filter="fade">
                                      <p:cBhvr>
                                        <p:cTn id="12" dur="500"/>
                                        <p:tgtEl>
                                          <p:spTgt spid="113971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9715">
                                            <p:txEl>
                                              <p:pRg st="4" end="4"/>
                                            </p:txEl>
                                          </p:spTgt>
                                        </p:tgtEl>
                                        <p:attrNameLst>
                                          <p:attrName>style.visibility</p:attrName>
                                        </p:attrNameLst>
                                      </p:cBhvr>
                                      <p:to>
                                        <p:strVal val="visible"/>
                                      </p:to>
                                    </p:set>
                                    <p:animEffect transition="in" filter="fade">
                                      <p:cBhvr>
                                        <p:cTn id="17" dur="500"/>
                                        <p:tgtEl>
                                          <p:spTgt spid="11397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9715">
                                            <p:txEl>
                                              <p:pRg st="5" end="5"/>
                                            </p:txEl>
                                          </p:spTgt>
                                        </p:tgtEl>
                                        <p:attrNameLst>
                                          <p:attrName>style.visibility</p:attrName>
                                        </p:attrNameLst>
                                      </p:cBhvr>
                                      <p:to>
                                        <p:strVal val="visible"/>
                                      </p:to>
                                    </p:set>
                                    <p:animEffect transition="in" filter="fade">
                                      <p:cBhvr>
                                        <p:cTn id="22" dur="500"/>
                                        <p:tgtEl>
                                          <p:spTgt spid="11397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15"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5" name="Text Box 3"/>
          <p:cNvSpPr txBox="1">
            <a:spLocks noChangeArrowheads="1"/>
          </p:cNvSpPr>
          <p:nvPr/>
        </p:nvSpPr>
        <p:spPr bwMode="auto">
          <a:xfrm>
            <a:off x="114300" y="122238"/>
            <a:ext cx="8902700" cy="6358664"/>
          </a:xfrm>
          <a:prstGeom prst="rect">
            <a:avLst/>
          </a:prstGeom>
          <a:noFill/>
          <a:ln w="9525" algn="ctr">
            <a:noFill/>
            <a:miter lim="800000"/>
            <a:headEnd/>
            <a:tailEnd/>
          </a:ln>
          <a:effectLst/>
        </p:spPr>
        <p:txBody>
          <a:bodyPr wrap="square">
            <a:spAutoFit/>
          </a:bodyPr>
          <a:lstStyle/>
          <a:p>
            <a:pPr algn="ctr">
              <a:spcBef>
                <a:spcPct val="50000"/>
              </a:spcBef>
              <a:defRPr/>
            </a:pPr>
            <a:r>
              <a:rPr lang="en-GB" sz="3200" dirty="0">
                <a:solidFill>
                  <a:schemeClr val="bg1"/>
                </a:solidFill>
                <a:effectLst>
                  <a:outerShdw blurRad="38100" dist="38100" dir="2700000" algn="tl">
                    <a:srgbClr val="000000"/>
                  </a:outerShdw>
                </a:effectLst>
                <a:latin typeface="Calibri" pitchFamily="34" charset="0"/>
              </a:rPr>
              <a:t>The SiO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content of basaltic melt is lower in presence of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a:t>
            </a:r>
          </a:p>
          <a:p>
            <a:pPr algn="ctr">
              <a:lnSpc>
                <a:spcPct val="11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Why?</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If carbonate melts what type of composition would have the liquid produced?</a:t>
            </a:r>
          </a:p>
          <a:p>
            <a:pPr algn="ctr">
              <a:spcBef>
                <a:spcPct val="50000"/>
              </a:spcBef>
              <a:defRPr/>
            </a:pPr>
            <a:r>
              <a:rPr lang="en-GB" sz="3600" dirty="0">
                <a:solidFill>
                  <a:srgbClr val="FFFF00"/>
                </a:solidFill>
                <a:effectLst>
                  <a:outerShdw blurRad="38100" dist="38100" dir="2700000" algn="tl">
                    <a:srgbClr val="000000"/>
                  </a:outerShdw>
                </a:effectLst>
                <a:latin typeface="Calibri" pitchFamily="34" charset="0"/>
              </a:rPr>
              <a:t>Carbonatitic, of course…</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There is no “official” definition for a “true” carbonatitic melt and a carbonated silicate melt.</a:t>
            </a:r>
          </a:p>
          <a:p>
            <a:pPr>
              <a:spcBef>
                <a:spcPct val="50000"/>
              </a:spcBef>
              <a:defRPr/>
            </a:pPr>
            <a:r>
              <a:rPr lang="en-GB" sz="2800" dirty="0">
                <a:solidFill>
                  <a:srgbClr val="FFFF00"/>
                </a:solidFill>
                <a:effectLst>
                  <a:outerShdw blurRad="38100" dist="38100" dir="2700000" algn="tl">
                    <a:srgbClr val="000000"/>
                  </a:outerShdw>
                </a:effectLst>
                <a:latin typeface="Calibri" pitchFamily="34" charset="0"/>
              </a:rPr>
              <a:t>Carbonatitic melts are virtually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-free to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-poor (typically SiO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&lt;20 wt%). Carbonated silicate melts have &lt;20-25 wt% of dissolved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9715">
                                            <p:txEl>
                                              <p:pRg st="4" end="4"/>
                                            </p:txEl>
                                          </p:spTgt>
                                        </p:tgtEl>
                                        <p:attrNameLst>
                                          <p:attrName>style.visibility</p:attrName>
                                        </p:attrNameLst>
                                      </p:cBhvr>
                                      <p:to>
                                        <p:strVal val="visible"/>
                                      </p:to>
                                    </p:set>
                                    <p:animEffect transition="in" filter="fade">
                                      <p:cBhvr>
                                        <p:cTn id="7" dur="500"/>
                                        <p:tgtEl>
                                          <p:spTgt spid="113971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9715">
                                            <p:txEl>
                                              <p:pRg st="5" end="5"/>
                                            </p:txEl>
                                          </p:spTgt>
                                        </p:tgtEl>
                                        <p:attrNameLst>
                                          <p:attrName>style.visibility</p:attrName>
                                        </p:attrNameLst>
                                      </p:cBhvr>
                                      <p:to>
                                        <p:strVal val="visible"/>
                                      </p:to>
                                    </p:set>
                                    <p:animEffect transition="in" filter="fade">
                                      <p:cBhvr>
                                        <p:cTn id="12" dur="500"/>
                                        <p:tgtEl>
                                          <p:spTgt spid="11397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15"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8" name="Picture 6"/>
          <p:cNvPicPr>
            <a:picLocks noChangeAspect="1" noChangeArrowheads="1"/>
          </p:cNvPicPr>
          <p:nvPr/>
        </p:nvPicPr>
        <p:blipFill>
          <a:blip r:embed="rId3" cstate="print"/>
          <a:srcRect/>
          <a:stretch>
            <a:fillRect/>
          </a:stretch>
        </p:blipFill>
        <p:spPr bwMode="auto">
          <a:xfrm>
            <a:off x="1074738" y="1397000"/>
            <a:ext cx="8054975" cy="5461000"/>
          </a:xfrm>
          <a:prstGeom prst="rect">
            <a:avLst/>
          </a:prstGeom>
          <a:noFill/>
          <a:ln w="9525" algn="ctr">
            <a:noFill/>
            <a:miter lim="800000"/>
            <a:headEnd/>
            <a:tailEnd/>
          </a:ln>
        </p:spPr>
      </p:pic>
      <p:sp>
        <p:nvSpPr>
          <p:cNvPr id="1117195" name="Oval 11"/>
          <p:cNvSpPr>
            <a:spLocks noChangeArrowheads="1"/>
          </p:cNvSpPr>
          <p:nvPr/>
        </p:nvSpPr>
        <p:spPr bwMode="auto">
          <a:xfrm>
            <a:off x="6200775" y="21082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6" name="Oval 12"/>
          <p:cNvSpPr>
            <a:spLocks noChangeArrowheads="1"/>
          </p:cNvSpPr>
          <p:nvPr/>
        </p:nvSpPr>
        <p:spPr bwMode="auto">
          <a:xfrm>
            <a:off x="7043738" y="19177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7" name="Oval 13"/>
          <p:cNvSpPr>
            <a:spLocks noChangeArrowheads="1"/>
          </p:cNvSpPr>
          <p:nvPr/>
        </p:nvSpPr>
        <p:spPr bwMode="auto">
          <a:xfrm>
            <a:off x="7467600" y="20843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8" name="Oval 14"/>
          <p:cNvSpPr>
            <a:spLocks noChangeArrowheads="1"/>
          </p:cNvSpPr>
          <p:nvPr/>
        </p:nvSpPr>
        <p:spPr bwMode="auto">
          <a:xfrm>
            <a:off x="8324850" y="187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3" name="Oval 19"/>
          <p:cNvSpPr>
            <a:spLocks noChangeArrowheads="1"/>
          </p:cNvSpPr>
          <p:nvPr/>
        </p:nvSpPr>
        <p:spPr bwMode="auto">
          <a:xfrm>
            <a:off x="4324350" y="499903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4" name="Oval 20"/>
          <p:cNvSpPr>
            <a:spLocks noChangeArrowheads="1"/>
          </p:cNvSpPr>
          <p:nvPr/>
        </p:nvSpPr>
        <p:spPr bwMode="auto">
          <a:xfrm>
            <a:off x="3490913" y="49133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5" name="Oval 21"/>
          <p:cNvSpPr>
            <a:spLocks noChangeArrowheads="1"/>
          </p:cNvSpPr>
          <p:nvPr/>
        </p:nvSpPr>
        <p:spPr bwMode="auto">
          <a:xfrm>
            <a:off x="3067050" y="54752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6" name="Oval 22"/>
          <p:cNvSpPr>
            <a:spLocks noChangeArrowheads="1"/>
          </p:cNvSpPr>
          <p:nvPr/>
        </p:nvSpPr>
        <p:spPr bwMode="auto">
          <a:xfrm>
            <a:off x="2238375" y="53514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7" name="Oval 23"/>
          <p:cNvSpPr>
            <a:spLocks noChangeArrowheads="1"/>
          </p:cNvSpPr>
          <p:nvPr/>
        </p:nvSpPr>
        <p:spPr bwMode="auto">
          <a:xfrm>
            <a:off x="4364038" y="178435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8" name="Oval 24"/>
          <p:cNvSpPr>
            <a:spLocks noChangeArrowheads="1"/>
          </p:cNvSpPr>
          <p:nvPr/>
        </p:nvSpPr>
        <p:spPr bwMode="auto">
          <a:xfrm>
            <a:off x="3944938" y="195103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9" name="Oval 25"/>
          <p:cNvSpPr>
            <a:spLocks noChangeArrowheads="1"/>
          </p:cNvSpPr>
          <p:nvPr/>
        </p:nvSpPr>
        <p:spPr bwMode="auto">
          <a:xfrm>
            <a:off x="3983038" y="17891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0" name="Oval 26"/>
          <p:cNvSpPr>
            <a:spLocks noChangeArrowheads="1"/>
          </p:cNvSpPr>
          <p:nvPr/>
        </p:nvSpPr>
        <p:spPr bwMode="auto">
          <a:xfrm>
            <a:off x="3654425" y="20272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1" name="Oval 27"/>
          <p:cNvSpPr>
            <a:spLocks noChangeArrowheads="1"/>
          </p:cNvSpPr>
          <p:nvPr/>
        </p:nvSpPr>
        <p:spPr bwMode="auto">
          <a:xfrm>
            <a:off x="3487738" y="19796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2" name="Oval 28"/>
          <p:cNvSpPr>
            <a:spLocks noChangeArrowheads="1"/>
          </p:cNvSpPr>
          <p:nvPr/>
        </p:nvSpPr>
        <p:spPr bwMode="auto">
          <a:xfrm>
            <a:off x="3316288" y="18034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3" name="Oval 29"/>
          <p:cNvSpPr>
            <a:spLocks noChangeArrowheads="1"/>
          </p:cNvSpPr>
          <p:nvPr/>
        </p:nvSpPr>
        <p:spPr bwMode="auto">
          <a:xfrm>
            <a:off x="8321675" y="28178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4" name="Oval 30"/>
          <p:cNvSpPr>
            <a:spLocks noChangeArrowheads="1"/>
          </p:cNvSpPr>
          <p:nvPr/>
        </p:nvSpPr>
        <p:spPr bwMode="auto">
          <a:xfrm>
            <a:off x="7588250" y="32464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5" name="Oval 31"/>
          <p:cNvSpPr>
            <a:spLocks noChangeArrowheads="1"/>
          </p:cNvSpPr>
          <p:nvPr/>
        </p:nvSpPr>
        <p:spPr bwMode="auto">
          <a:xfrm>
            <a:off x="7888288" y="2955925"/>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6" name="Oval 32"/>
          <p:cNvSpPr>
            <a:spLocks noChangeArrowheads="1"/>
          </p:cNvSpPr>
          <p:nvPr/>
        </p:nvSpPr>
        <p:spPr bwMode="auto">
          <a:xfrm>
            <a:off x="7416800" y="31940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7" name="Oval 33"/>
          <p:cNvSpPr>
            <a:spLocks noChangeArrowheads="1"/>
          </p:cNvSpPr>
          <p:nvPr/>
        </p:nvSpPr>
        <p:spPr bwMode="auto">
          <a:xfrm>
            <a:off x="7240588" y="3579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8" name="Oval 34"/>
          <p:cNvSpPr>
            <a:spLocks noChangeArrowheads="1"/>
          </p:cNvSpPr>
          <p:nvPr/>
        </p:nvSpPr>
        <p:spPr bwMode="auto">
          <a:xfrm>
            <a:off x="8293100" y="54371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9" name="Oval 35"/>
          <p:cNvSpPr>
            <a:spLocks noChangeArrowheads="1"/>
          </p:cNvSpPr>
          <p:nvPr/>
        </p:nvSpPr>
        <p:spPr bwMode="auto">
          <a:xfrm>
            <a:off x="7569200" y="55848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0" name="Oval 36"/>
          <p:cNvSpPr>
            <a:spLocks noChangeArrowheads="1"/>
          </p:cNvSpPr>
          <p:nvPr/>
        </p:nvSpPr>
        <p:spPr bwMode="auto">
          <a:xfrm>
            <a:off x="7869238" y="542290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1" name="Oval 37"/>
          <p:cNvSpPr>
            <a:spLocks noChangeArrowheads="1"/>
          </p:cNvSpPr>
          <p:nvPr/>
        </p:nvSpPr>
        <p:spPr bwMode="auto">
          <a:xfrm>
            <a:off x="7912100" y="55562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2" name="Oval 38"/>
          <p:cNvSpPr>
            <a:spLocks noChangeArrowheads="1"/>
          </p:cNvSpPr>
          <p:nvPr/>
        </p:nvSpPr>
        <p:spPr bwMode="auto">
          <a:xfrm>
            <a:off x="7397750" y="56991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3" name="Oval 39"/>
          <p:cNvSpPr>
            <a:spLocks noChangeArrowheads="1"/>
          </p:cNvSpPr>
          <p:nvPr/>
        </p:nvSpPr>
        <p:spPr bwMode="auto">
          <a:xfrm>
            <a:off x="7226300" y="5865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4" name="Oval 40"/>
          <p:cNvSpPr>
            <a:spLocks noChangeArrowheads="1"/>
          </p:cNvSpPr>
          <p:nvPr/>
        </p:nvSpPr>
        <p:spPr bwMode="auto">
          <a:xfrm>
            <a:off x="4335463" y="45323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5" name="Oval 41"/>
          <p:cNvSpPr>
            <a:spLocks noChangeArrowheads="1"/>
          </p:cNvSpPr>
          <p:nvPr/>
        </p:nvSpPr>
        <p:spPr bwMode="auto">
          <a:xfrm>
            <a:off x="3282950" y="45085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6" name="Oval 42"/>
          <p:cNvSpPr>
            <a:spLocks noChangeArrowheads="1"/>
          </p:cNvSpPr>
          <p:nvPr/>
        </p:nvSpPr>
        <p:spPr bwMode="auto">
          <a:xfrm>
            <a:off x="3916363" y="42179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7" name="Oval 43"/>
          <p:cNvSpPr>
            <a:spLocks noChangeArrowheads="1"/>
          </p:cNvSpPr>
          <p:nvPr/>
        </p:nvSpPr>
        <p:spPr bwMode="auto">
          <a:xfrm>
            <a:off x="3454400" y="46228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8" name="Oval 44"/>
          <p:cNvSpPr>
            <a:spLocks noChangeArrowheads="1"/>
          </p:cNvSpPr>
          <p:nvPr/>
        </p:nvSpPr>
        <p:spPr bwMode="auto">
          <a:xfrm>
            <a:off x="3621088" y="44656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9" name="Oval 45"/>
          <p:cNvSpPr>
            <a:spLocks noChangeArrowheads="1"/>
          </p:cNvSpPr>
          <p:nvPr/>
        </p:nvSpPr>
        <p:spPr bwMode="auto">
          <a:xfrm>
            <a:off x="3944938" y="48609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0" name="Oval 46"/>
          <p:cNvSpPr>
            <a:spLocks noChangeArrowheads="1"/>
          </p:cNvSpPr>
          <p:nvPr/>
        </p:nvSpPr>
        <p:spPr bwMode="auto">
          <a:xfrm>
            <a:off x="3530600" y="60007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1" name="Oval 47"/>
          <p:cNvSpPr>
            <a:spLocks noChangeArrowheads="1"/>
          </p:cNvSpPr>
          <p:nvPr/>
        </p:nvSpPr>
        <p:spPr bwMode="auto">
          <a:xfrm>
            <a:off x="3492500" y="580866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2" name="Oval 48"/>
          <p:cNvSpPr>
            <a:spLocks noChangeArrowheads="1"/>
          </p:cNvSpPr>
          <p:nvPr/>
        </p:nvSpPr>
        <p:spPr bwMode="auto">
          <a:xfrm>
            <a:off x="3495675" y="568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5" name="Text Box 51"/>
          <p:cNvSpPr txBox="1">
            <a:spLocks noChangeArrowheads="1"/>
          </p:cNvSpPr>
          <p:nvPr/>
        </p:nvSpPr>
        <p:spPr bwMode="auto">
          <a:xfrm>
            <a:off x="12700" y="5314950"/>
            <a:ext cx="1144588" cy="830997"/>
          </a:xfrm>
          <a:prstGeom prst="rect">
            <a:avLst/>
          </a:prstGeom>
          <a:noFill/>
          <a:ln w="9525" algn="ctr">
            <a:noFill/>
            <a:miter lim="800000"/>
            <a:headEnd/>
            <a:tailEnd/>
          </a:ln>
          <a:effectLst/>
        </p:spPr>
        <p:txBody>
          <a:bodyPr>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Hirose, 1997 (</a:t>
            </a:r>
            <a:r>
              <a:rPr lang="en-GB" sz="1200" dirty="0" err="1">
                <a:solidFill>
                  <a:schemeClr val="bg1"/>
                </a:solidFill>
                <a:effectLst>
                  <a:outerShdw blurRad="38100" dist="38100" dir="2700000" algn="tl">
                    <a:srgbClr val="000000"/>
                  </a:outerShdw>
                </a:effectLst>
                <a:latin typeface="Calibri" pitchFamily="34" charset="0"/>
              </a:rPr>
              <a:t>Geophys</a:t>
            </a:r>
            <a:r>
              <a:rPr lang="en-GB" sz="1200" dirty="0">
                <a:solidFill>
                  <a:schemeClr val="bg1"/>
                </a:solidFill>
                <a:effectLst>
                  <a:outerShdw blurRad="38100" dist="38100" dir="2700000" algn="tl">
                    <a:srgbClr val="000000"/>
                  </a:outerShdw>
                </a:effectLst>
                <a:latin typeface="Calibri" pitchFamily="34" charset="0"/>
              </a:rPr>
              <a:t>. Res. Lett., 24, 2837-2840)</a:t>
            </a:r>
          </a:p>
        </p:txBody>
      </p:sp>
      <p:sp>
        <p:nvSpPr>
          <p:cNvPr id="1117236" name="Text Box 52"/>
          <p:cNvSpPr txBox="1">
            <a:spLocks noChangeArrowheads="1"/>
          </p:cNvSpPr>
          <p:nvPr/>
        </p:nvSpPr>
        <p:spPr bwMode="auto">
          <a:xfrm>
            <a:off x="342901" y="14288"/>
            <a:ext cx="8442324" cy="1373187"/>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At P = 3 GPa and T = 1350 °C the melt produced from the mix KLB-1 + 5% Magnesite (2.5 wt%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is carbonatitic with ~35 wt% SiO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a:t>
            </a:r>
          </a:p>
        </p:txBody>
      </p:sp>
      <p:sp>
        <p:nvSpPr>
          <p:cNvPr id="105522" name="AutoShape 50"/>
          <p:cNvSpPr>
            <a:spLocks noChangeArrowheads="1"/>
          </p:cNvSpPr>
          <p:nvPr/>
        </p:nvSpPr>
        <p:spPr bwMode="auto">
          <a:xfrm rot="-1746238">
            <a:off x="2043113" y="2701925"/>
            <a:ext cx="2928937"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1" name="Oval 7"/>
          <p:cNvSpPr>
            <a:spLocks noChangeArrowheads="1"/>
          </p:cNvSpPr>
          <p:nvPr/>
        </p:nvSpPr>
        <p:spPr bwMode="auto">
          <a:xfrm>
            <a:off x="3100388" y="3141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2" name="Oval 8"/>
          <p:cNvSpPr>
            <a:spLocks noChangeArrowheads="1"/>
          </p:cNvSpPr>
          <p:nvPr/>
        </p:nvSpPr>
        <p:spPr bwMode="auto">
          <a:xfrm>
            <a:off x="2266950" y="3522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3" name="Oval 9"/>
          <p:cNvSpPr>
            <a:spLocks noChangeArrowheads="1"/>
          </p:cNvSpPr>
          <p:nvPr/>
        </p:nvSpPr>
        <p:spPr bwMode="auto">
          <a:xfrm>
            <a:off x="3524250" y="28368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4" name="Oval 10"/>
          <p:cNvSpPr>
            <a:spLocks noChangeArrowheads="1"/>
          </p:cNvSpPr>
          <p:nvPr/>
        </p:nvSpPr>
        <p:spPr bwMode="auto">
          <a:xfrm>
            <a:off x="4357688" y="242252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05523" name="AutoShape 51"/>
          <p:cNvSpPr>
            <a:spLocks noChangeArrowheads="1"/>
          </p:cNvSpPr>
          <p:nvPr/>
        </p:nvSpPr>
        <p:spPr bwMode="auto">
          <a:xfrm rot="1893956">
            <a:off x="5883275" y="4794250"/>
            <a:ext cx="2928938"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9" name="Oval 15"/>
          <p:cNvSpPr>
            <a:spLocks noChangeArrowheads="1"/>
          </p:cNvSpPr>
          <p:nvPr/>
        </p:nvSpPr>
        <p:spPr bwMode="auto">
          <a:xfrm>
            <a:off x="8296275" y="56134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0" name="Oval 16"/>
          <p:cNvSpPr>
            <a:spLocks noChangeArrowheads="1"/>
          </p:cNvSpPr>
          <p:nvPr/>
        </p:nvSpPr>
        <p:spPr bwMode="auto">
          <a:xfrm>
            <a:off x="7443788" y="51943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1" name="Oval 17"/>
          <p:cNvSpPr>
            <a:spLocks noChangeArrowheads="1"/>
          </p:cNvSpPr>
          <p:nvPr/>
        </p:nvSpPr>
        <p:spPr bwMode="auto">
          <a:xfrm>
            <a:off x="7024688" y="46132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2" name="Oval 18"/>
          <p:cNvSpPr>
            <a:spLocks noChangeArrowheads="1"/>
          </p:cNvSpPr>
          <p:nvPr/>
        </p:nvSpPr>
        <p:spPr bwMode="auto">
          <a:xfrm>
            <a:off x="6176963" y="43418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7236"/>
                                        </p:tgtEl>
                                        <p:attrNameLst>
                                          <p:attrName>style.visibility</p:attrName>
                                        </p:attrNameLst>
                                      </p:cBhvr>
                                      <p:to>
                                        <p:strVal val="visible"/>
                                      </p:to>
                                    </p:set>
                                    <p:animEffect transition="in" filter="fade">
                                      <p:cBhvr>
                                        <p:cTn id="7" dur="500"/>
                                        <p:tgtEl>
                                          <p:spTgt spid="11172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7235"/>
                                        </p:tgtEl>
                                        <p:attrNameLst>
                                          <p:attrName>style.visibility</p:attrName>
                                        </p:attrNameLst>
                                      </p:cBhvr>
                                      <p:to>
                                        <p:strVal val="visible"/>
                                      </p:to>
                                    </p:set>
                                    <p:animEffect transition="in" filter="fade">
                                      <p:cBhvr>
                                        <p:cTn id="10" dur="500"/>
                                        <p:tgtEl>
                                          <p:spTgt spid="11172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5522"/>
                                        </p:tgtEl>
                                        <p:attrNameLst>
                                          <p:attrName>style.visibility</p:attrName>
                                        </p:attrNameLst>
                                      </p:cBhvr>
                                      <p:to>
                                        <p:strVal val="visible"/>
                                      </p:to>
                                    </p:set>
                                    <p:animEffect transition="in" filter="wipe(left)">
                                      <p:cBhvr>
                                        <p:cTn id="15" dur="500"/>
                                        <p:tgtEl>
                                          <p:spTgt spid="1055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5523"/>
                                        </p:tgtEl>
                                        <p:attrNameLst>
                                          <p:attrName>style.visibility</p:attrName>
                                        </p:attrNameLst>
                                      </p:cBhvr>
                                      <p:to>
                                        <p:strVal val="visible"/>
                                      </p:to>
                                    </p:set>
                                    <p:animEffect transition="in" filter="wipe(left)">
                                      <p:cBhvr>
                                        <p:cTn id="20" dur="500"/>
                                        <p:tgtEl>
                                          <p:spTgt spid="105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235" grpId="0"/>
      <p:bldP spid="1117236" grpId="0"/>
      <p:bldP spid="105522" grpId="0" animBg="1"/>
      <p:bldP spid="1055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0" name="Rectangle 200"/>
          <p:cNvSpPr>
            <a:spLocks noChangeArrowheads="1"/>
          </p:cNvSpPr>
          <p:nvPr/>
        </p:nvSpPr>
        <p:spPr bwMode="auto">
          <a:xfrm>
            <a:off x="196751" y="61913"/>
            <a:ext cx="4853186" cy="1120775"/>
          </a:xfrm>
          <a:prstGeom prst="rect">
            <a:avLst/>
          </a:prstGeom>
          <a:noFill/>
          <a:ln w="9525">
            <a:noFill/>
            <a:miter lim="800000"/>
            <a:headEnd/>
            <a:tailEnd/>
          </a:ln>
          <a:effectLst/>
        </p:spPr>
        <p:txBody>
          <a:bodyPr/>
          <a:lstStyle/>
          <a:p>
            <a:pPr>
              <a:lnSpc>
                <a:spcPct val="90000"/>
              </a:lnSpc>
              <a:defRPr/>
            </a:pPr>
            <a:r>
              <a:rPr lang="en-GB" sz="7200">
                <a:solidFill>
                  <a:srgbClr val="FF3300"/>
                </a:solidFill>
                <a:effectLst>
                  <a:outerShdw blurRad="38100" dist="38100" dir="2700000" algn="tl">
                    <a:srgbClr val="000000"/>
                  </a:outerShdw>
                </a:effectLst>
                <a:latin typeface="Calibri" pitchFamily="34" charset="0"/>
              </a:rPr>
              <a:t>Part Four.</a:t>
            </a:r>
          </a:p>
        </p:txBody>
      </p:sp>
      <p:sp>
        <p:nvSpPr>
          <p:cNvPr id="123088" name="Rectangle 208"/>
          <p:cNvSpPr>
            <a:spLocks noChangeArrowheads="1"/>
          </p:cNvSpPr>
          <p:nvPr/>
        </p:nvSpPr>
        <p:spPr bwMode="auto">
          <a:xfrm>
            <a:off x="342900" y="1360488"/>
            <a:ext cx="8458200" cy="2231798"/>
          </a:xfrm>
          <a:prstGeom prst="rect">
            <a:avLst/>
          </a:prstGeom>
          <a:noFill/>
          <a:ln w="9525">
            <a:noFill/>
            <a:miter lim="800000"/>
            <a:headEnd/>
            <a:tailEnd/>
          </a:ln>
          <a:effectLst/>
        </p:spPr>
        <p:txBody>
          <a:bodyPr/>
          <a:lstStyle/>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How and why mantle melts;</a:t>
            </a:r>
          </a:p>
          <a:p>
            <a:pPr marL="85725" defTabSz="715963">
              <a:lnSpc>
                <a:spcPct val="120000"/>
              </a:lnSpc>
              <a:defRPr/>
            </a:pPr>
            <a:endParaRPr lang="en-GB" sz="3800" dirty="0">
              <a:solidFill>
                <a:schemeClr val="bg1"/>
              </a:solidFill>
              <a:effectLst>
                <a:outerShdw blurRad="38100" dist="38100" dir="2700000" algn="tl">
                  <a:srgbClr val="000000"/>
                </a:outerShdw>
              </a:effectLst>
              <a:latin typeface="Calibri" pitchFamily="34" charset="0"/>
            </a:endParaRPr>
          </a:p>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The role of volatiles in mantle melting;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80"/>
                                        </p:tgtEl>
                                        <p:attrNameLst>
                                          <p:attrName>style.visibility</p:attrName>
                                        </p:attrNameLst>
                                      </p:cBhvr>
                                      <p:to>
                                        <p:strVal val="visible"/>
                                      </p:to>
                                    </p:set>
                                    <p:animEffect transition="in" filter="fade">
                                      <p:cBhvr>
                                        <p:cTn id="7" dur="500"/>
                                        <p:tgtEl>
                                          <p:spTgt spid="12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088">
                                            <p:txEl>
                                              <p:pRg st="0" end="0"/>
                                            </p:txEl>
                                          </p:spTgt>
                                        </p:tgtEl>
                                        <p:attrNameLst>
                                          <p:attrName>style.visibility</p:attrName>
                                        </p:attrNameLst>
                                      </p:cBhvr>
                                      <p:to>
                                        <p:strVal val="visible"/>
                                      </p:to>
                                    </p:set>
                                    <p:animEffect transition="in" filter="fade">
                                      <p:cBhvr>
                                        <p:cTn id="12" dur="500"/>
                                        <p:tgtEl>
                                          <p:spTgt spid="1230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3088">
                                            <p:txEl>
                                              <p:pRg st="2" end="2"/>
                                            </p:txEl>
                                          </p:spTgt>
                                        </p:tgtEl>
                                        <p:attrNameLst>
                                          <p:attrName>style.visibility</p:attrName>
                                        </p:attrNameLst>
                                      </p:cBhvr>
                                      <p:to>
                                        <p:strVal val="visible"/>
                                      </p:to>
                                    </p:set>
                                    <p:animEffect transition="in" filter="fade">
                                      <p:cBhvr>
                                        <p:cTn id="17" dur="500"/>
                                        <p:tgtEl>
                                          <p:spTgt spid="1230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0" grpId="0"/>
      <p:bldP spid="123088"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21"/>
          <p:cNvGrpSpPr/>
          <p:nvPr/>
        </p:nvGrpSpPr>
        <p:grpSpPr>
          <a:xfrm>
            <a:off x="0" y="0"/>
            <a:ext cx="4664075" cy="3925888"/>
            <a:chOff x="0" y="0"/>
            <a:chExt cx="4664075" cy="3925888"/>
          </a:xfrm>
        </p:grpSpPr>
        <p:grpSp>
          <p:nvGrpSpPr>
            <p:cNvPr id="2" name="Gruppo 15"/>
            <p:cNvGrpSpPr>
              <a:grpSpLocks/>
            </p:cNvGrpSpPr>
            <p:nvPr/>
          </p:nvGrpSpPr>
          <p:grpSpPr bwMode="auto">
            <a:xfrm>
              <a:off x="0" y="0"/>
              <a:ext cx="4664075" cy="3925888"/>
              <a:chOff x="0" y="0"/>
              <a:chExt cx="4663440" cy="3925888"/>
            </a:xfrm>
          </p:grpSpPr>
          <p:sp>
            <p:nvSpPr>
              <p:cNvPr id="11" name="Rettangolo 10"/>
              <p:cNvSpPr/>
              <p:nvPr/>
            </p:nvSpPr>
            <p:spPr bwMode="auto">
              <a:xfrm>
                <a:off x="0" y="0"/>
                <a:ext cx="4571378" cy="3925888"/>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4589" name="Picture 6"/>
              <p:cNvPicPr>
                <a:picLocks noChangeAspect="1" noChangeArrowheads="1"/>
              </p:cNvPicPr>
              <p:nvPr/>
            </p:nvPicPr>
            <p:blipFill>
              <a:blip r:embed="rId3" cstate="print"/>
              <a:srcRect/>
              <a:stretch>
                <a:fillRect/>
              </a:stretch>
            </p:blipFill>
            <p:spPr bwMode="auto">
              <a:xfrm>
                <a:off x="15534" y="10161"/>
                <a:ext cx="4647906" cy="3570020"/>
              </a:xfrm>
              <a:prstGeom prst="rect">
                <a:avLst/>
              </a:prstGeom>
              <a:noFill/>
              <a:ln w="9525" algn="ctr">
                <a:noFill/>
                <a:miter lim="800000"/>
                <a:headEnd/>
                <a:tailEnd/>
              </a:ln>
            </p:spPr>
          </p:pic>
          <p:sp>
            <p:nvSpPr>
              <p:cNvPr id="13" name="CasellaDiTesto 12"/>
              <p:cNvSpPr txBox="1"/>
              <p:nvPr/>
            </p:nvSpPr>
            <p:spPr>
              <a:xfrm>
                <a:off x="2211087" y="3509963"/>
                <a:ext cx="606173" cy="369332"/>
              </a:xfrm>
              <a:prstGeom prst="rect">
                <a:avLst/>
              </a:prstGeom>
              <a:noFill/>
            </p:spPr>
            <p:txBody>
              <a:bodyPr wrap="none">
                <a:spAutoFit/>
              </a:bodyPr>
              <a:lstStyle/>
              <a:p>
                <a:pPr>
                  <a:defRPr/>
                </a:pPr>
                <a:r>
                  <a:rPr lang="en-GB">
                    <a:solidFill>
                      <a:schemeClr val="tx1"/>
                    </a:solidFill>
                    <a:effectLst/>
                    <a:latin typeface="Calibri" pitchFamily="34" charset="0"/>
                  </a:rPr>
                  <a:t>Mg#</a:t>
                </a:r>
              </a:p>
            </p:txBody>
          </p:sp>
        </p:grpSp>
        <p:sp>
          <p:nvSpPr>
            <p:cNvPr id="17" name="Rettangolo 16"/>
            <p:cNvSpPr/>
            <p:nvPr/>
          </p:nvSpPr>
          <p:spPr bwMode="auto">
            <a:xfrm>
              <a:off x="4338639" y="823913"/>
              <a:ext cx="233361" cy="20669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Rettangolo 20"/>
            <p:cNvSpPr/>
            <p:nvPr/>
          </p:nvSpPr>
          <p:spPr bwMode="auto">
            <a:xfrm>
              <a:off x="776288" y="123825"/>
              <a:ext cx="3786187" cy="315753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nvGrpSpPr>
          <p:cNvPr id="3" name="Gruppo 13"/>
          <p:cNvGrpSpPr>
            <a:grpSpLocks/>
          </p:cNvGrpSpPr>
          <p:nvPr/>
        </p:nvGrpSpPr>
        <p:grpSpPr bwMode="auto">
          <a:xfrm>
            <a:off x="4572000" y="-23813"/>
            <a:ext cx="4572000" cy="3949701"/>
            <a:chOff x="4572000" y="-23150"/>
            <a:chExt cx="4572000" cy="3949038"/>
          </a:xfrm>
        </p:grpSpPr>
        <p:sp>
          <p:nvSpPr>
            <p:cNvPr id="12" name="Rettangolo 11"/>
            <p:cNvSpPr/>
            <p:nvPr/>
          </p:nvSpPr>
          <p:spPr bwMode="auto">
            <a:xfrm>
              <a:off x="4572000" y="659"/>
              <a:ext cx="4572000" cy="3925229"/>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4587" name="Picture 7"/>
            <p:cNvPicPr>
              <a:picLocks noChangeAspect="1" noChangeArrowheads="1"/>
            </p:cNvPicPr>
            <p:nvPr/>
          </p:nvPicPr>
          <p:blipFill>
            <a:blip r:embed="rId4" cstate="print"/>
            <a:srcRect l="2341" r="1617" b="2258"/>
            <a:stretch>
              <a:fillRect/>
            </a:stretch>
          </p:blipFill>
          <p:spPr bwMode="auto">
            <a:xfrm>
              <a:off x="4643438" y="-23150"/>
              <a:ext cx="4357718" cy="3737902"/>
            </a:xfrm>
            <a:prstGeom prst="rect">
              <a:avLst/>
            </a:prstGeom>
            <a:noFill/>
            <a:ln w="9525" algn="ctr">
              <a:noFill/>
              <a:miter lim="800000"/>
              <a:headEnd/>
              <a:tailEnd/>
            </a:ln>
          </p:spPr>
        </p:pic>
      </p:grpSp>
      <p:sp>
        <p:nvSpPr>
          <p:cNvPr id="9" name="Figura a mano libera 8"/>
          <p:cNvSpPr/>
          <p:nvPr/>
        </p:nvSpPr>
        <p:spPr bwMode="auto">
          <a:xfrm>
            <a:off x="6299040" y="1677988"/>
            <a:ext cx="1957548" cy="855662"/>
          </a:xfrm>
          <a:custGeom>
            <a:avLst/>
            <a:gdLst>
              <a:gd name="connsiteX0" fmla="*/ 138896 w 2260921"/>
              <a:gd name="connsiteY0" fmla="*/ 1911751 h 2588870"/>
              <a:gd name="connsiteX1" fmla="*/ 706056 w 2260921"/>
              <a:gd name="connsiteY1" fmla="*/ 2177969 h 2588870"/>
              <a:gd name="connsiteX2" fmla="*/ 1307939 w 2260921"/>
              <a:gd name="connsiteY2" fmla="*/ 2432612 h 2588870"/>
              <a:gd name="connsiteX3" fmla="*/ 1759352 w 2260921"/>
              <a:gd name="connsiteY3" fmla="*/ 2571508 h 2588870"/>
              <a:gd name="connsiteX4" fmla="*/ 1967696 w 2260921"/>
              <a:gd name="connsiteY4" fmla="*/ 2328440 h 2588870"/>
              <a:gd name="connsiteX5" fmla="*/ 2129742 w 2260921"/>
              <a:gd name="connsiteY5" fmla="*/ 2062222 h 2588870"/>
              <a:gd name="connsiteX6" fmla="*/ 2257063 w 2260921"/>
              <a:gd name="connsiteY6" fmla="*/ 1738131 h 2588870"/>
              <a:gd name="connsiteX7" fmla="*/ 2152891 w 2260921"/>
              <a:gd name="connsiteY7" fmla="*/ 1460339 h 2588870"/>
              <a:gd name="connsiteX8" fmla="*/ 1851949 w 2260921"/>
              <a:gd name="connsiteY8" fmla="*/ 1124673 h 2588870"/>
              <a:gd name="connsiteX9" fmla="*/ 1423686 w 2260921"/>
              <a:gd name="connsiteY9" fmla="*/ 731134 h 2588870"/>
              <a:gd name="connsiteX10" fmla="*/ 775504 w 2260921"/>
              <a:gd name="connsiteY10" fmla="*/ 314445 h 2588870"/>
              <a:gd name="connsiteX11" fmla="*/ 544010 w 2260921"/>
              <a:gd name="connsiteY11" fmla="*/ 71377 h 2588870"/>
              <a:gd name="connsiteX12" fmla="*/ 289367 w 2260921"/>
              <a:gd name="connsiteY12" fmla="*/ 94526 h 2588870"/>
              <a:gd name="connsiteX13" fmla="*/ 46299 w 2260921"/>
              <a:gd name="connsiteY13" fmla="*/ 638536 h 2588870"/>
              <a:gd name="connsiteX14" fmla="*/ 11575 w 2260921"/>
              <a:gd name="connsiteY14" fmla="*/ 1240420 h 2588870"/>
              <a:gd name="connsiteX15" fmla="*/ 81023 w 2260921"/>
              <a:gd name="connsiteY15" fmla="*/ 1726556 h 2588870"/>
              <a:gd name="connsiteX16" fmla="*/ 138896 w 2260921"/>
              <a:gd name="connsiteY16" fmla="*/ 1911751 h 2588870"/>
              <a:gd name="connsiteX0" fmla="*/ 142754 w 2264779"/>
              <a:gd name="connsiteY0" fmla="*/ 1911751 h 2588870"/>
              <a:gd name="connsiteX1" fmla="*/ 709914 w 2264779"/>
              <a:gd name="connsiteY1" fmla="*/ 2177969 h 2588870"/>
              <a:gd name="connsiteX2" fmla="*/ 1311797 w 2264779"/>
              <a:gd name="connsiteY2" fmla="*/ 2432612 h 2588870"/>
              <a:gd name="connsiteX3" fmla="*/ 1763210 w 2264779"/>
              <a:gd name="connsiteY3" fmla="*/ 2571508 h 2588870"/>
              <a:gd name="connsiteX4" fmla="*/ 1971554 w 2264779"/>
              <a:gd name="connsiteY4" fmla="*/ 2328440 h 2588870"/>
              <a:gd name="connsiteX5" fmla="*/ 2133600 w 2264779"/>
              <a:gd name="connsiteY5" fmla="*/ 2062222 h 2588870"/>
              <a:gd name="connsiteX6" fmla="*/ 2260921 w 2264779"/>
              <a:gd name="connsiteY6" fmla="*/ 1738131 h 2588870"/>
              <a:gd name="connsiteX7" fmla="*/ 2156749 w 2264779"/>
              <a:gd name="connsiteY7" fmla="*/ 1460339 h 2588870"/>
              <a:gd name="connsiteX8" fmla="*/ 1855807 w 2264779"/>
              <a:gd name="connsiteY8" fmla="*/ 1124673 h 2588870"/>
              <a:gd name="connsiteX9" fmla="*/ 1427544 w 2264779"/>
              <a:gd name="connsiteY9" fmla="*/ 731134 h 2588870"/>
              <a:gd name="connsiteX10" fmla="*/ 779362 w 2264779"/>
              <a:gd name="connsiteY10" fmla="*/ 314445 h 2588870"/>
              <a:gd name="connsiteX11" fmla="*/ 547868 w 2264779"/>
              <a:gd name="connsiteY11" fmla="*/ 71377 h 2588870"/>
              <a:gd name="connsiteX12" fmla="*/ 293225 w 2264779"/>
              <a:gd name="connsiteY12" fmla="*/ 94526 h 2588870"/>
              <a:gd name="connsiteX13" fmla="*/ 50157 w 2264779"/>
              <a:gd name="connsiteY13" fmla="*/ 638536 h 2588870"/>
              <a:gd name="connsiteX14" fmla="*/ 15433 w 2264779"/>
              <a:gd name="connsiteY14" fmla="*/ 1240420 h 2588870"/>
              <a:gd name="connsiteX15" fmla="*/ 142754 w 2264779"/>
              <a:gd name="connsiteY15" fmla="*/ 1911751 h 258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4779" h="2588870">
                <a:moveTo>
                  <a:pt x="142754" y="1911751"/>
                </a:moveTo>
                <a:cubicBezTo>
                  <a:pt x="258501" y="2068009"/>
                  <a:pt x="515074" y="2091159"/>
                  <a:pt x="709914" y="2177969"/>
                </a:cubicBezTo>
                <a:cubicBezTo>
                  <a:pt x="904754" y="2264779"/>
                  <a:pt x="1136248" y="2367022"/>
                  <a:pt x="1311797" y="2432612"/>
                </a:cubicBezTo>
                <a:cubicBezTo>
                  <a:pt x="1487346" y="2498202"/>
                  <a:pt x="1653251" y="2588870"/>
                  <a:pt x="1763210" y="2571508"/>
                </a:cubicBezTo>
                <a:cubicBezTo>
                  <a:pt x="1873170" y="2554146"/>
                  <a:pt x="1909822" y="2413321"/>
                  <a:pt x="1971554" y="2328440"/>
                </a:cubicBezTo>
                <a:cubicBezTo>
                  <a:pt x="2033286" y="2243559"/>
                  <a:pt x="2085372" y="2160607"/>
                  <a:pt x="2133600" y="2062222"/>
                </a:cubicBezTo>
                <a:cubicBezTo>
                  <a:pt x="2181828" y="1963837"/>
                  <a:pt x="2257063" y="1838445"/>
                  <a:pt x="2260921" y="1738131"/>
                </a:cubicBezTo>
                <a:cubicBezTo>
                  <a:pt x="2264779" y="1637817"/>
                  <a:pt x="2224268" y="1562582"/>
                  <a:pt x="2156749" y="1460339"/>
                </a:cubicBezTo>
                <a:cubicBezTo>
                  <a:pt x="2089230" y="1358096"/>
                  <a:pt x="1977341" y="1246207"/>
                  <a:pt x="1855807" y="1124673"/>
                </a:cubicBezTo>
                <a:cubicBezTo>
                  <a:pt x="1734273" y="1003139"/>
                  <a:pt x="1606951" y="866172"/>
                  <a:pt x="1427544" y="731134"/>
                </a:cubicBezTo>
                <a:cubicBezTo>
                  <a:pt x="1248137" y="596096"/>
                  <a:pt x="925975" y="424404"/>
                  <a:pt x="779362" y="314445"/>
                </a:cubicBezTo>
                <a:cubicBezTo>
                  <a:pt x="632749" y="204486"/>
                  <a:pt x="628891" y="108030"/>
                  <a:pt x="547868" y="71377"/>
                </a:cubicBezTo>
                <a:cubicBezTo>
                  <a:pt x="466845" y="34724"/>
                  <a:pt x="376177" y="0"/>
                  <a:pt x="293225" y="94526"/>
                </a:cubicBezTo>
                <a:cubicBezTo>
                  <a:pt x="210273" y="189052"/>
                  <a:pt x="96456" y="447554"/>
                  <a:pt x="50157" y="638536"/>
                </a:cubicBezTo>
                <a:cubicBezTo>
                  <a:pt x="3858" y="829518"/>
                  <a:pt x="0" y="1028218"/>
                  <a:pt x="15433" y="1240420"/>
                </a:cubicBezTo>
                <a:cubicBezTo>
                  <a:pt x="30866" y="1452622"/>
                  <a:pt x="27007" y="1755493"/>
                  <a:pt x="142754" y="1911751"/>
                </a:cubicBezTo>
                <a:close/>
              </a:path>
            </a:pathLst>
          </a:custGeom>
          <a:solidFill>
            <a:srgbClr val="FFFF00">
              <a:alpha val="69804"/>
            </a:srgbClr>
          </a:solid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0" name="CasellaDiTesto 9"/>
          <p:cNvSpPr txBox="1"/>
          <p:nvPr/>
        </p:nvSpPr>
        <p:spPr>
          <a:xfrm>
            <a:off x="7250113" y="2373313"/>
            <a:ext cx="397866" cy="646331"/>
          </a:xfrm>
          <a:prstGeom prst="rect">
            <a:avLst/>
          </a:prstGeom>
          <a:noFill/>
        </p:spPr>
        <p:txBody>
          <a:bodyPr wrap="none">
            <a:spAutoFit/>
          </a:bodyPr>
          <a:lstStyle/>
          <a:p>
            <a:pPr>
              <a:defRPr/>
            </a:pPr>
            <a:r>
              <a:rPr lang="en-GB" sz="3600" dirty="0">
                <a:solidFill>
                  <a:srgbClr val="FFFF00"/>
                </a:solidFill>
                <a:latin typeface="Calibri" pitchFamily="34" charset="0"/>
              </a:rPr>
              <a:t>?</a:t>
            </a:r>
          </a:p>
        </p:txBody>
      </p:sp>
      <p:sp>
        <p:nvSpPr>
          <p:cNvPr id="20" name="CasellaDiTesto 19"/>
          <p:cNvSpPr txBox="1"/>
          <p:nvPr/>
        </p:nvSpPr>
        <p:spPr>
          <a:xfrm>
            <a:off x="4224338" y="5029200"/>
            <a:ext cx="4919662" cy="1569660"/>
          </a:xfrm>
          <a:prstGeom prst="rect">
            <a:avLst/>
          </a:prstGeom>
          <a:noFill/>
        </p:spPr>
        <p:txBody>
          <a:bodyPr>
            <a:spAutoFit/>
          </a:bodyPr>
          <a:lstStyle/>
          <a:p>
            <a:pPr algn="ctr">
              <a:defRPr/>
            </a:pPr>
            <a:r>
              <a:rPr lang="en-GB" sz="2400" dirty="0">
                <a:solidFill>
                  <a:srgbClr val="FFFF00"/>
                </a:solidFill>
                <a:latin typeface="Calibri" pitchFamily="34" charset="0"/>
              </a:rPr>
              <a:t>Volatile-free experimental partial melts of various types of peridotites cannot explain the </a:t>
            </a:r>
            <a:r>
              <a:rPr lang="en-GB" sz="2400" dirty="0">
                <a:solidFill>
                  <a:schemeClr val="bg1"/>
                </a:solidFill>
                <a:latin typeface="Calibri" pitchFamily="34" charset="0"/>
              </a:rPr>
              <a:t>SiO</a:t>
            </a:r>
            <a:r>
              <a:rPr lang="en-GB" sz="2400" baseline="-25000" dirty="0">
                <a:solidFill>
                  <a:schemeClr val="bg1"/>
                </a:solidFill>
                <a:latin typeface="Calibri" pitchFamily="34" charset="0"/>
              </a:rPr>
              <a:t>2</a:t>
            </a:r>
            <a:r>
              <a:rPr lang="en-GB" sz="2400" dirty="0">
                <a:solidFill>
                  <a:srgbClr val="FFFF00"/>
                </a:solidFill>
                <a:latin typeface="Calibri" pitchFamily="34" charset="0"/>
              </a:rPr>
              <a:t> content of many “anorogenic” melts.</a:t>
            </a:r>
          </a:p>
        </p:txBody>
      </p:sp>
      <p:sp>
        <p:nvSpPr>
          <p:cNvPr id="24592" name="Rectangle 16"/>
          <p:cNvSpPr>
            <a:spLocks noChangeArrowheads="1"/>
          </p:cNvSpPr>
          <p:nvPr/>
        </p:nvSpPr>
        <p:spPr bwMode="auto">
          <a:xfrm>
            <a:off x="792163" y="1716088"/>
            <a:ext cx="3779837" cy="1082675"/>
          </a:xfrm>
          <a:prstGeom prst="rect">
            <a:avLst/>
          </a:prstGeom>
          <a:solidFill>
            <a:srgbClr val="FF0000">
              <a:alpha val="70000"/>
            </a:srgbClr>
          </a:solidFill>
          <a:ln w="9525" algn="ctr">
            <a:noFill/>
            <a:miter lim="800000"/>
            <a:headEnd/>
            <a:tailEnd/>
          </a:ln>
          <a:effectLst/>
        </p:spPr>
        <p:txBody>
          <a:bodyPr wrap="none" anchor="ctr"/>
          <a:lstStyle/>
          <a:p>
            <a:endParaRPr lang="en-GB">
              <a:latin typeface="Calibri" pitchFamily="34" charset="0"/>
            </a:endParaRPr>
          </a:p>
        </p:txBody>
      </p:sp>
      <p:sp>
        <p:nvSpPr>
          <p:cNvPr id="4" name="CasellaDiTesto 18"/>
          <p:cNvSpPr txBox="1"/>
          <p:nvPr/>
        </p:nvSpPr>
        <p:spPr>
          <a:xfrm>
            <a:off x="792163" y="2836863"/>
            <a:ext cx="3665537" cy="366712"/>
          </a:xfrm>
          <a:prstGeom prst="rect">
            <a:avLst/>
          </a:prstGeom>
          <a:noFill/>
        </p:spPr>
        <p:txBody>
          <a:bodyPr>
            <a:spAutoFit/>
          </a:bodyPr>
          <a:lstStyle/>
          <a:p>
            <a:r>
              <a:rPr lang="en-GB">
                <a:solidFill>
                  <a:schemeClr val="tx1"/>
                </a:solidFill>
                <a:effectLst>
                  <a:outerShdw blurRad="38100" dist="38100" dir="2700000" algn="tl">
                    <a:srgbClr val="FFFFFF"/>
                  </a:outerShdw>
                </a:effectLst>
                <a:latin typeface="Calibri" pitchFamily="34" charset="0"/>
              </a:rPr>
              <a:t>SiO</a:t>
            </a:r>
            <a:r>
              <a:rPr lang="en-GB" baseline="-25000">
                <a:solidFill>
                  <a:schemeClr val="tx1"/>
                </a:solidFill>
                <a:effectLst>
                  <a:outerShdw blurRad="38100" dist="38100" dir="2700000" algn="tl">
                    <a:srgbClr val="FFFFFF"/>
                  </a:outerShdw>
                </a:effectLst>
                <a:latin typeface="Calibri" pitchFamily="34" charset="0"/>
              </a:rPr>
              <a:t>2</a:t>
            </a:r>
            <a:r>
              <a:rPr lang="en-GB">
                <a:solidFill>
                  <a:schemeClr val="tx1"/>
                </a:solidFill>
                <a:effectLst>
                  <a:outerShdw blurRad="38100" dist="38100" dir="2700000" algn="tl">
                    <a:srgbClr val="FFFFFF"/>
                  </a:outerShdw>
                </a:effectLst>
                <a:latin typeface="Calibri" pitchFamily="34" charset="0"/>
              </a:rPr>
              <a:t> content of basaltic magma</a:t>
            </a:r>
            <a:endParaRPr lang="en-GB" sz="1700">
              <a:solidFill>
                <a:schemeClr val="tx1"/>
              </a:solidFill>
              <a:effectLst>
                <a:outerShdw blurRad="38100" dist="38100" dir="2700000" algn="tl">
                  <a:srgbClr val="FFFFFF"/>
                </a:outerShdw>
              </a:effectLst>
              <a:latin typeface="Calibri" pitchFamily="34" charset="0"/>
            </a:endParaRPr>
          </a:p>
        </p:txBody>
      </p:sp>
      <p:sp>
        <p:nvSpPr>
          <p:cNvPr id="8" name="Figura a mano libera 7"/>
          <p:cNvSpPr/>
          <p:nvPr/>
        </p:nvSpPr>
        <p:spPr bwMode="auto">
          <a:xfrm>
            <a:off x="1420130" y="311150"/>
            <a:ext cx="2264457" cy="2587625"/>
          </a:xfrm>
          <a:custGeom>
            <a:avLst/>
            <a:gdLst>
              <a:gd name="connsiteX0" fmla="*/ 138896 w 2260921"/>
              <a:gd name="connsiteY0" fmla="*/ 1911751 h 2588870"/>
              <a:gd name="connsiteX1" fmla="*/ 706056 w 2260921"/>
              <a:gd name="connsiteY1" fmla="*/ 2177969 h 2588870"/>
              <a:gd name="connsiteX2" fmla="*/ 1307939 w 2260921"/>
              <a:gd name="connsiteY2" fmla="*/ 2432612 h 2588870"/>
              <a:gd name="connsiteX3" fmla="*/ 1759352 w 2260921"/>
              <a:gd name="connsiteY3" fmla="*/ 2571508 h 2588870"/>
              <a:gd name="connsiteX4" fmla="*/ 1967696 w 2260921"/>
              <a:gd name="connsiteY4" fmla="*/ 2328440 h 2588870"/>
              <a:gd name="connsiteX5" fmla="*/ 2129742 w 2260921"/>
              <a:gd name="connsiteY5" fmla="*/ 2062222 h 2588870"/>
              <a:gd name="connsiteX6" fmla="*/ 2257063 w 2260921"/>
              <a:gd name="connsiteY6" fmla="*/ 1738131 h 2588870"/>
              <a:gd name="connsiteX7" fmla="*/ 2152891 w 2260921"/>
              <a:gd name="connsiteY7" fmla="*/ 1460339 h 2588870"/>
              <a:gd name="connsiteX8" fmla="*/ 1851949 w 2260921"/>
              <a:gd name="connsiteY8" fmla="*/ 1124673 h 2588870"/>
              <a:gd name="connsiteX9" fmla="*/ 1423686 w 2260921"/>
              <a:gd name="connsiteY9" fmla="*/ 731134 h 2588870"/>
              <a:gd name="connsiteX10" fmla="*/ 775504 w 2260921"/>
              <a:gd name="connsiteY10" fmla="*/ 314445 h 2588870"/>
              <a:gd name="connsiteX11" fmla="*/ 544010 w 2260921"/>
              <a:gd name="connsiteY11" fmla="*/ 71377 h 2588870"/>
              <a:gd name="connsiteX12" fmla="*/ 289367 w 2260921"/>
              <a:gd name="connsiteY12" fmla="*/ 94526 h 2588870"/>
              <a:gd name="connsiteX13" fmla="*/ 46299 w 2260921"/>
              <a:gd name="connsiteY13" fmla="*/ 638536 h 2588870"/>
              <a:gd name="connsiteX14" fmla="*/ 11575 w 2260921"/>
              <a:gd name="connsiteY14" fmla="*/ 1240420 h 2588870"/>
              <a:gd name="connsiteX15" fmla="*/ 81023 w 2260921"/>
              <a:gd name="connsiteY15" fmla="*/ 1726556 h 2588870"/>
              <a:gd name="connsiteX16" fmla="*/ 138896 w 2260921"/>
              <a:gd name="connsiteY16" fmla="*/ 1911751 h 2588870"/>
              <a:gd name="connsiteX0" fmla="*/ 142754 w 2264779"/>
              <a:gd name="connsiteY0" fmla="*/ 1911751 h 2588870"/>
              <a:gd name="connsiteX1" fmla="*/ 709914 w 2264779"/>
              <a:gd name="connsiteY1" fmla="*/ 2177969 h 2588870"/>
              <a:gd name="connsiteX2" fmla="*/ 1311797 w 2264779"/>
              <a:gd name="connsiteY2" fmla="*/ 2432612 h 2588870"/>
              <a:gd name="connsiteX3" fmla="*/ 1763210 w 2264779"/>
              <a:gd name="connsiteY3" fmla="*/ 2571508 h 2588870"/>
              <a:gd name="connsiteX4" fmla="*/ 1971554 w 2264779"/>
              <a:gd name="connsiteY4" fmla="*/ 2328440 h 2588870"/>
              <a:gd name="connsiteX5" fmla="*/ 2133600 w 2264779"/>
              <a:gd name="connsiteY5" fmla="*/ 2062222 h 2588870"/>
              <a:gd name="connsiteX6" fmla="*/ 2260921 w 2264779"/>
              <a:gd name="connsiteY6" fmla="*/ 1738131 h 2588870"/>
              <a:gd name="connsiteX7" fmla="*/ 2156749 w 2264779"/>
              <a:gd name="connsiteY7" fmla="*/ 1460339 h 2588870"/>
              <a:gd name="connsiteX8" fmla="*/ 1855807 w 2264779"/>
              <a:gd name="connsiteY8" fmla="*/ 1124673 h 2588870"/>
              <a:gd name="connsiteX9" fmla="*/ 1427544 w 2264779"/>
              <a:gd name="connsiteY9" fmla="*/ 731134 h 2588870"/>
              <a:gd name="connsiteX10" fmla="*/ 779362 w 2264779"/>
              <a:gd name="connsiteY10" fmla="*/ 314445 h 2588870"/>
              <a:gd name="connsiteX11" fmla="*/ 547868 w 2264779"/>
              <a:gd name="connsiteY11" fmla="*/ 71377 h 2588870"/>
              <a:gd name="connsiteX12" fmla="*/ 293225 w 2264779"/>
              <a:gd name="connsiteY12" fmla="*/ 94526 h 2588870"/>
              <a:gd name="connsiteX13" fmla="*/ 50157 w 2264779"/>
              <a:gd name="connsiteY13" fmla="*/ 638536 h 2588870"/>
              <a:gd name="connsiteX14" fmla="*/ 15433 w 2264779"/>
              <a:gd name="connsiteY14" fmla="*/ 1240420 h 2588870"/>
              <a:gd name="connsiteX15" fmla="*/ 142754 w 2264779"/>
              <a:gd name="connsiteY15" fmla="*/ 1911751 h 258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4779" h="2588870">
                <a:moveTo>
                  <a:pt x="142754" y="1911751"/>
                </a:moveTo>
                <a:cubicBezTo>
                  <a:pt x="258501" y="2068009"/>
                  <a:pt x="515074" y="2091159"/>
                  <a:pt x="709914" y="2177969"/>
                </a:cubicBezTo>
                <a:cubicBezTo>
                  <a:pt x="904754" y="2264779"/>
                  <a:pt x="1136248" y="2367022"/>
                  <a:pt x="1311797" y="2432612"/>
                </a:cubicBezTo>
                <a:cubicBezTo>
                  <a:pt x="1487346" y="2498202"/>
                  <a:pt x="1653251" y="2588870"/>
                  <a:pt x="1763210" y="2571508"/>
                </a:cubicBezTo>
                <a:cubicBezTo>
                  <a:pt x="1873170" y="2554146"/>
                  <a:pt x="1909822" y="2413321"/>
                  <a:pt x="1971554" y="2328440"/>
                </a:cubicBezTo>
                <a:cubicBezTo>
                  <a:pt x="2033286" y="2243559"/>
                  <a:pt x="2085372" y="2160607"/>
                  <a:pt x="2133600" y="2062222"/>
                </a:cubicBezTo>
                <a:cubicBezTo>
                  <a:pt x="2181828" y="1963837"/>
                  <a:pt x="2257063" y="1838445"/>
                  <a:pt x="2260921" y="1738131"/>
                </a:cubicBezTo>
                <a:cubicBezTo>
                  <a:pt x="2264779" y="1637817"/>
                  <a:pt x="2224268" y="1562582"/>
                  <a:pt x="2156749" y="1460339"/>
                </a:cubicBezTo>
                <a:cubicBezTo>
                  <a:pt x="2089230" y="1358096"/>
                  <a:pt x="1977341" y="1246207"/>
                  <a:pt x="1855807" y="1124673"/>
                </a:cubicBezTo>
                <a:cubicBezTo>
                  <a:pt x="1734273" y="1003139"/>
                  <a:pt x="1606951" y="866172"/>
                  <a:pt x="1427544" y="731134"/>
                </a:cubicBezTo>
                <a:cubicBezTo>
                  <a:pt x="1248137" y="596096"/>
                  <a:pt x="925975" y="424404"/>
                  <a:pt x="779362" y="314445"/>
                </a:cubicBezTo>
                <a:cubicBezTo>
                  <a:pt x="632749" y="204486"/>
                  <a:pt x="628891" y="108030"/>
                  <a:pt x="547868" y="71377"/>
                </a:cubicBezTo>
                <a:cubicBezTo>
                  <a:pt x="466845" y="34724"/>
                  <a:pt x="376177" y="0"/>
                  <a:pt x="293225" y="94526"/>
                </a:cubicBezTo>
                <a:cubicBezTo>
                  <a:pt x="210273" y="189052"/>
                  <a:pt x="96456" y="447554"/>
                  <a:pt x="50157" y="638536"/>
                </a:cubicBezTo>
                <a:cubicBezTo>
                  <a:pt x="3858" y="829518"/>
                  <a:pt x="0" y="1028218"/>
                  <a:pt x="15433" y="1240420"/>
                </a:cubicBezTo>
                <a:cubicBezTo>
                  <a:pt x="30866" y="1452622"/>
                  <a:pt x="27007" y="1755493"/>
                  <a:pt x="142754" y="1911751"/>
                </a:cubicBezTo>
                <a:close/>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23" name="CasellaDiTesto 22"/>
          <p:cNvSpPr txBox="1"/>
          <p:nvPr/>
        </p:nvSpPr>
        <p:spPr>
          <a:xfrm>
            <a:off x="0" y="3959225"/>
            <a:ext cx="4572000" cy="2123658"/>
          </a:xfrm>
          <a:prstGeom prst="rect">
            <a:avLst/>
          </a:prstGeom>
          <a:noFill/>
        </p:spPr>
        <p:txBody>
          <a:bodyPr>
            <a:spAutoFit/>
          </a:bodyPr>
          <a:lstStyle/>
          <a:p>
            <a:pPr>
              <a:defRPr/>
            </a:pPr>
            <a:r>
              <a:rPr lang="en-GB" dirty="0">
                <a:solidFill>
                  <a:schemeClr val="bg1"/>
                </a:solidFill>
                <a:latin typeface="Calibri" pitchFamily="34" charset="0"/>
              </a:rPr>
              <a:t>Composition of the experimental liquids in equilibrium with a plagioclase (white circles and triangles) or spinel lherzolite</a:t>
            </a:r>
          </a:p>
          <a:p>
            <a:pPr>
              <a:defRPr/>
            </a:pPr>
            <a:r>
              <a:rPr lang="en-GB" dirty="0">
                <a:solidFill>
                  <a:schemeClr val="bg1"/>
                </a:solidFill>
                <a:latin typeface="Calibri" pitchFamily="34" charset="0"/>
              </a:rPr>
              <a:t>(black circles and triangles) phase assemblage (olivine + cpx + </a:t>
            </a:r>
            <a:r>
              <a:rPr lang="en-GB" dirty="0" err="1">
                <a:solidFill>
                  <a:schemeClr val="bg1"/>
                </a:solidFill>
                <a:latin typeface="Calibri" pitchFamily="34" charset="0"/>
              </a:rPr>
              <a:t>opx</a:t>
            </a:r>
            <a:r>
              <a:rPr lang="en-GB" dirty="0">
                <a:solidFill>
                  <a:schemeClr val="bg1"/>
                </a:solidFill>
                <a:latin typeface="Calibri" pitchFamily="34" charset="0"/>
              </a:rPr>
              <a:t>  </a:t>
            </a:r>
            <a:r>
              <a:rPr lang="en-GB" dirty="0" err="1">
                <a:solidFill>
                  <a:schemeClr val="bg1"/>
                </a:solidFill>
                <a:latin typeface="Calibri" pitchFamily="34" charset="0"/>
              </a:rPr>
              <a:t>plag</a:t>
            </a:r>
            <a:r>
              <a:rPr lang="en-GB" dirty="0">
                <a:solidFill>
                  <a:schemeClr val="bg1"/>
                </a:solidFill>
                <a:latin typeface="Calibri" pitchFamily="34" charset="0"/>
              </a:rPr>
              <a:t>  spinel).</a:t>
            </a:r>
          </a:p>
          <a:p>
            <a:pPr>
              <a:defRPr/>
            </a:pPr>
            <a:endParaRPr lang="en-GB" sz="1400" dirty="0">
              <a:solidFill>
                <a:schemeClr val="bg1"/>
              </a:solidFill>
              <a:latin typeface="Calibri" pitchFamily="34" charset="0"/>
            </a:endParaRPr>
          </a:p>
          <a:p>
            <a:pPr>
              <a:defRPr/>
            </a:pPr>
            <a:r>
              <a:rPr lang="en-GB" sz="1400" dirty="0">
                <a:solidFill>
                  <a:schemeClr val="bg1"/>
                </a:solidFill>
                <a:latin typeface="Calibri" pitchFamily="34" charset="0"/>
              </a:rPr>
              <a:t>Tilley et al., 2012 (J. </a:t>
            </a:r>
            <a:r>
              <a:rPr lang="en-GB" sz="1400" dirty="0" err="1">
                <a:solidFill>
                  <a:schemeClr val="bg1"/>
                </a:solidFill>
                <a:latin typeface="Calibri" pitchFamily="34" charset="0"/>
              </a:rPr>
              <a:t>Geophys</a:t>
            </a:r>
            <a:r>
              <a:rPr lang="en-GB" sz="1400" dirty="0">
                <a:solidFill>
                  <a:schemeClr val="bg1"/>
                </a:solidFill>
                <a:latin typeface="Calibri" pitchFamily="34" charset="0"/>
              </a:rPr>
              <a:t>. Res., B06206, doi:10.1029/2011JB009044)</a:t>
            </a:r>
          </a:p>
        </p:txBody>
      </p:sp>
      <p:sp>
        <p:nvSpPr>
          <p:cNvPr id="24" name="CasellaDiTesto 23"/>
          <p:cNvSpPr txBox="1"/>
          <p:nvPr/>
        </p:nvSpPr>
        <p:spPr>
          <a:xfrm>
            <a:off x="4638675" y="3959225"/>
            <a:ext cx="4505325" cy="923330"/>
          </a:xfrm>
          <a:prstGeom prst="rect">
            <a:avLst/>
          </a:prstGeom>
          <a:noFill/>
        </p:spPr>
        <p:txBody>
          <a:bodyPr wrap="square">
            <a:spAutoFit/>
          </a:bodyPr>
          <a:lstStyle/>
          <a:p>
            <a:pPr algn="ctr">
              <a:defRPr/>
            </a:pPr>
            <a:r>
              <a:rPr lang="en-GB" dirty="0">
                <a:solidFill>
                  <a:schemeClr val="bg1"/>
                </a:solidFill>
                <a:latin typeface="Calibri" pitchFamily="34" charset="0"/>
              </a:rPr>
              <a:t>Circum-Mediterranean Cenozoic Igneous rocks. Database from Lustrino and Wilson (2007) </a:t>
            </a:r>
            <a:r>
              <a:rPr lang="en-GB" sz="1700" dirty="0">
                <a:solidFill>
                  <a:schemeClr val="bg1"/>
                </a:solidFill>
                <a:latin typeface="Calibri" pitchFamily="34" charset="0"/>
              </a:rPr>
              <a:t>Earth-Sci. Rev., 81, 1-65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592"/>
                                        </p:tgtEl>
                                        <p:attrNameLst>
                                          <p:attrName>style.visibility</p:attrName>
                                        </p:attrNameLst>
                                      </p:cBhvr>
                                      <p:to>
                                        <p:strVal val="visible"/>
                                      </p:to>
                                    </p:set>
                                    <p:animEffect transition="in" filter="wipe(left)">
                                      <p:cBhvr>
                                        <p:cTn id="16" dur="500"/>
                                        <p:tgtEl>
                                          <p:spTgt spid="2459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4592"/>
                                        </p:tgtEl>
                                      </p:cBhvr>
                                    </p:animEffect>
                                    <p:set>
                                      <p:cBhvr>
                                        <p:cTn id="25" dur="1" fill="hold">
                                          <p:stCondLst>
                                            <p:cond delay="499"/>
                                          </p:stCondLst>
                                        </p:cTn>
                                        <p:tgtEl>
                                          <p:spTgt spid="2459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0" grpId="0"/>
      <p:bldP spid="24592" grpId="0" animBg="1"/>
      <p:bldP spid="24592" grpId="1" animBg="1"/>
      <p:bldP spid="4" grpId="0"/>
      <p:bldP spid="4" grpId="1"/>
      <p:bldP spid="8"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8" name="Picture 6"/>
          <p:cNvPicPr>
            <a:picLocks noChangeAspect="1" noChangeArrowheads="1"/>
          </p:cNvPicPr>
          <p:nvPr/>
        </p:nvPicPr>
        <p:blipFill>
          <a:blip r:embed="rId3" cstate="print"/>
          <a:srcRect/>
          <a:stretch>
            <a:fillRect/>
          </a:stretch>
        </p:blipFill>
        <p:spPr bwMode="auto">
          <a:xfrm>
            <a:off x="1074738" y="1397000"/>
            <a:ext cx="8054975" cy="5461000"/>
          </a:xfrm>
          <a:prstGeom prst="rect">
            <a:avLst/>
          </a:prstGeom>
          <a:noFill/>
          <a:ln w="9525" algn="ctr">
            <a:noFill/>
            <a:miter lim="800000"/>
            <a:headEnd/>
            <a:tailEnd/>
          </a:ln>
        </p:spPr>
      </p:pic>
      <p:sp>
        <p:nvSpPr>
          <p:cNvPr id="1117195" name="Oval 11"/>
          <p:cNvSpPr>
            <a:spLocks noChangeArrowheads="1"/>
          </p:cNvSpPr>
          <p:nvPr/>
        </p:nvSpPr>
        <p:spPr bwMode="auto">
          <a:xfrm>
            <a:off x="6200775" y="21082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6" name="Oval 12"/>
          <p:cNvSpPr>
            <a:spLocks noChangeArrowheads="1"/>
          </p:cNvSpPr>
          <p:nvPr/>
        </p:nvSpPr>
        <p:spPr bwMode="auto">
          <a:xfrm>
            <a:off x="7043738" y="19177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7" name="Oval 13"/>
          <p:cNvSpPr>
            <a:spLocks noChangeArrowheads="1"/>
          </p:cNvSpPr>
          <p:nvPr/>
        </p:nvSpPr>
        <p:spPr bwMode="auto">
          <a:xfrm>
            <a:off x="7467600" y="20843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8" name="Oval 14"/>
          <p:cNvSpPr>
            <a:spLocks noChangeArrowheads="1"/>
          </p:cNvSpPr>
          <p:nvPr/>
        </p:nvSpPr>
        <p:spPr bwMode="auto">
          <a:xfrm>
            <a:off x="8324850" y="187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3" name="Oval 19"/>
          <p:cNvSpPr>
            <a:spLocks noChangeArrowheads="1"/>
          </p:cNvSpPr>
          <p:nvPr/>
        </p:nvSpPr>
        <p:spPr bwMode="auto">
          <a:xfrm>
            <a:off x="4324350" y="499903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4" name="Oval 20"/>
          <p:cNvSpPr>
            <a:spLocks noChangeArrowheads="1"/>
          </p:cNvSpPr>
          <p:nvPr/>
        </p:nvSpPr>
        <p:spPr bwMode="auto">
          <a:xfrm>
            <a:off x="3490913" y="49133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5" name="Oval 21"/>
          <p:cNvSpPr>
            <a:spLocks noChangeArrowheads="1"/>
          </p:cNvSpPr>
          <p:nvPr/>
        </p:nvSpPr>
        <p:spPr bwMode="auto">
          <a:xfrm>
            <a:off x="3067050" y="5475288"/>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6" name="Oval 22"/>
          <p:cNvSpPr>
            <a:spLocks noChangeArrowheads="1"/>
          </p:cNvSpPr>
          <p:nvPr/>
        </p:nvSpPr>
        <p:spPr bwMode="auto">
          <a:xfrm>
            <a:off x="2238375" y="53514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7" name="Oval 23"/>
          <p:cNvSpPr>
            <a:spLocks noChangeArrowheads="1"/>
          </p:cNvSpPr>
          <p:nvPr/>
        </p:nvSpPr>
        <p:spPr bwMode="auto">
          <a:xfrm>
            <a:off x="4364038" y="178435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8" name="Oval 24"/>
          <p:cNvSpPr>
            <a:spLocks noChangeArrowheads="1"/>
          </p:cNvSpPr>
          <p:nvPr/>
        </p:nvSpPr>
        <p:spPr bwMode="auto">
          <a:xfrm>
            <a:off x="3944938" y="195103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9" name="Oval 25"/>
          <p:cNvSpPr>
            <a:spLocks noChangeArrowheads="1"/>
          </p:cNvSpPr>
          <p:nvPr/>
        </p:nvSpPr>
        <p:spPr bwMode="auto">
          <a:xfrm>
            <a:off x="3983038" y="17891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0" name="Oval 26"/>
          <p:cNvSpPr>
            <a:spLocks noChangeArrowheads="1"/>
          </p:cNvSpPr>
          <p:nvPr/>
        </p:nvSpPr>
        <p:spPr bwMode="auto">
          <a:xfrm>
            <a:off x="3654425" y="20272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1" name="Oval 27"/>
          <p:cNvSpPr>
            <a:spLocks noChangeArrowheads="1"/>
          </p:cNvSpPr>
          <p:nvPr/>
        </p:nvSpPr>
        <p:spPr bwMode="auto">
          <a:xfrm>
            <a:off x="3487738" y="19796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2" name="Oval 28"/>
          <p:cNvSpPr>
            <a:spLocks noChangeArrowheads="1"/>
          </p:cNvSpPr>
          <p:nvPr/>
        </p:nvSpPr>
        <p:spPr bwMode="auto">
          <a:xfrm>
            <a:off x="3316288" y="18034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3" name="Oval 29"/>
          <p:cNvSpPr>
            <a:spLocks noChangeArrowheads="1"/>
          </p:cNvSpPr>
          <p:nvPr/>
        </p:nvSpPr>
        <p:spPr bwMode="auto">
          <a:xfrm>
            <a:off x="8321675" y="28178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4" name="Oval 30"/>
          <p:cNvSpPr>
            <a:spLocks noChangeArrowheads="1"/>
          </p:cNvSpPr>
          <p:nvPr/>
        </p:nvSpPr>
        <p:spPr bwMode="auto">
          <a:xfrm>
            <a:off x="7588250" y="32464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5" name="Oval 31"/>
          <p:cNvSpPr>
            <a:spLocks noChangeArrowheads="1"/>
          </p:cNvSpPr>
          <p:nvPr/>
        </p:nvSpPr>
        <p:spPr bwMode="auto">
          <a:xfrm>
            <a:off x="7888288" y="2955925"/>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6" name="Oval 32"/>
          <p:cNvSpPr>
            <a:spLocks noChangeArrowheads="1"/>
          </p:cNvSpPr>
          <p:nvPr/>
        </p:nvSpPr>
        <p:spPr bwMode="auto">
          <a:xfrm>
            <a:off x="7416800" y="31940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7" name="Oval 33"/>
          <p:cNvSpPr>
            <a:spLocks noChangeArrowheads="1"/>
          </p:cNvSpPr>
          <p:nvPr/>
        </p:nvSpPr>
        <p:spPr bwMode="auto">
          <a:xfrm>
            <a:off x="7240588" y="3579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8" name="Oval 34"/>
          <p:cNvSpPr>
            <a:spLocks noChangeArrowheads="1"/>
          </p:cNvSpPr>
          <p:nvPr/>
        </p:nvSpPr>
        <p:spPr bwMode="auto">
          <a:xfrm>
            <a:off x="8293100" y="54371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19" name="Oval 35"/>
          <p:cNvSpPr>
            <a:spLocks noChangeArrowheads="1"/>
          </p:cNvSpPr>
          <p:nvPr/>
        </p:nvSpPr>
        <p:spPr bwMode="auto">
          <a:xfrm>
            <a:off x="7569200" y="55848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0" name="Oval 36"/>
          <p:cNvSpPr>
            <a:spLocks noChangeArrowheads="1"/>
          </p:cNvSpPr>
          <p:nvPr/>
        </p:nvSpPr>
        <p:spPr bwMode="auto">
          <a:xfrm>
            <a:off x="7869238" y="5422900"/>
            <a:ext cx="168275" cy="182563"/>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1" name="Oval 37"/>
          <p:cNvSpPr>
            <a:spLocks noChangeArrowheads="1"/>
          </p:cNvSpPr>
          <p:nvPr/>
        </p:nvSpPr>
        <p:spPr bwMode="auto">
          <a:xfrm>
            <a:off x="7912100" y="55562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2" name="Oval 38"/>
          <p:cNvSpPr>
            <a:spLocks noChangeArrowheads="1"/>
          </p:cNvSpPr>
          <p:nvPr/>
        </p:nvSpPr>
        <p:spPr bwMode="auto">
          <a:xfrm>
            <a:off x="7397750" y="56991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3" name="Oval 39"/>
          <p:cNvSpPr>
            <a:spLocks noChangeArrowheads="1"/>
          </p:cNvSpPr>
          <p:nvPr/>
        </p:nvSpPr>
        <p:spPr bwMode="auto">
          <a:xfrm>
            <a:off x="7226300" y="5865813"/>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4" name="Oval 40"/>
          <p:cNvSpPr>
            <a:spLocks noChangeArrowheads="1"/>
          </p:cNvSpPr>
          <p:nvPr/>
        </p:nvSpPr>
        <p:spPr bwMode="auto">
          <a:xfrm>
            <a:off x="4335463" y="453231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5" name="Oval 41"/>
          <p:cNvSpPr>
            <a:spLocks noChangeArrowheads="1"/>
          </p:cNvSpPr>
          <p:nvPr/>
        </p:nvSpPr>
        <p:spPr bwMode="auto">
          <a:xfrm>
            <a:off x="3282950" y="45085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6" name="Oval 42"/>
          <p:cNvSpPr>
            <a:spLocks noChangeArrowheads="1"/>
          </p:cNvSpPr>
          <p:nvPr/>
        </p:nvSpPr>
        <p:spPr bwMode="auto">
          <a:xfrm>
            <a:off x="3916363" y="4217988"/>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7" name="Oval 43"/>
          <p:cNvSpPr>
            <a:spLocks noChangeArrowheads="1"/>
          </p:cNvSpPr>
          <p:nvPr/>
        </p:nvSpPr>
        <p:spPr bwMode="auto">
          <a:xfrm>
            <a:off x="3454400" y="462280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8" name="Oval 44"/>
          <p:cNvSpPr>
            <a:spLocks noChangeArrowheads="1"/>
          </p:cNvSpPr>
          <p:nvPr/>
        </p:nvSpPr>
        <p:spPr bwMode="auto">
          <a:xfrm>
            <a:off x="3621088" y="4465638"/>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29" name="Oval 45"/>
          <p:cNvSpPr>
            <a:spLocks noChangeArrowheads="1"/>
          </p:cNvSpPr>
          <p:nvPr/>
        </p:nvSpPr>
        <p:spPr bwMode="auto">
          <a:xfrm>
            <a:off x="3944938" y="4860925"/>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0" name="Oval 46"/>
          <p:cNvSpPr>
            <a:spLocks noChangeArrowheads="1"/>
          </p:cNvSpPr>
          <p:nvPr/>
        </p:nvSpPr>
        <p:spPr bwMode="auto">
          <a:xfrm>
            <a:off x="3530600" y="6000750"/>
            <a:ext cx="92075" cy="95250"/>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1" name="Oval 47"/>
          <p:cNvSpPr>
            <a:spLocks noChangeArrowheads="1"/>
          </p:cNvSpPr>
          <p:nvPr/>
        </p:nvSpPr>
        <p:spPr bwMode="auto">
          <a:xfrm>
            <a:off x="3492500" y="5808663"/>
            <a:ext cx="168275" cy="182562"/>
          </a:xfrm>
          <a:prstGeom prst="ellipse">
            <a:avLst/>
          </a:prstGeom>
          <a:solidFill>
            <a:srgbClr val="0066FF"/>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2" name="Oval 48"/>
          <p:cNvSpPr>
            <a:spLocks noChangeArrowheads="1"/>
          </p:cNvSpPr>
          <p:nvPr/>
        </p:nvSpPr>
        <p:spPr bwMode="auto">
          <a:xfrm>
            <a:off x="3495675" y="56800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36" name="Text Box 52"/>
          <p:cNvSpPr txBox="1">
            <a:spLocks noChangeArrowheads="1"/>
          </p:cNvSpPr>
          <p:nvPr/>
        </p:nvSpPr>
        <p:spPr bwMode="auto">
          <a:xfrm>
            <a:off x="342901" y="14288"/>
            <a:ext cx="8442324"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See how it is possible to produce MgO-rich partial melts (MgO &gt;22 wt%) starting from a magnesite-bearing peridotite at T &lt; </a:t>
            </a:r>
            <a:r>
              <a:rPr lang="en-GB" sz="2800" dirty="0" err="1">
                <a:solidFill>
                  <a:schemeClr val="bg1"/>
                </a:solidFill>
                <a:effectLst>
                  <a:outerShdw blurRad="38100" dist="38100" dir="2700000" algn="tl">
                    <a:srgbClr val="000000"/>
                  </a:outerShdw>
                </a:effectLst>
                <a:latin typeface="Calibri" pitchFamily="34" charset="0"/>
              </a:rPr>
              <a:t>T</a:t>
            </a:r>
            <a:r>
              <a:rPr lang="en-GB" sz="2800" baseline="-25000" dirty="0" err="1">
                <a:solidFill>
                  <a:schemeClr val="bg1"/>
                </a:solidFill>
                <a:effectLst>
                  <a:outerShdw blurRad="38100" dist="38100" dir="2700000" algn="tl">
                    <a:srgbClr val="000000"/>
                  </a:outerShdw>
                </a:effectLst>
                <a:latin typeface="Calibri" pitchFamily="34" charset="0"/>
              </a:rPr>
              <a:t>solidus</a:t>
            </a:r>
            <a:r>
              <a:rPr lang="en-GB" sz="2800" dirty="0">
                <a:solidFill>
                  <a:schemeClr val="bg1"/>
                </a:solidFill>
                <a:effectLst>
                  <a:outerShdw blurRad="38100" dist="38100" dir="2700000" algn="tl">
                    <a:srgbClr val="000000"/>
                  </a:outerShdw>
                </a:effectLst>
                <a:latin typeface="Calibri" pitchFamily="34" charset="0"/>
              </a:rPr>
              <a:t> volatile-free peridotite.</a:t>
            </a:r>
          </a:p>
        </p:txBody>
      </p:sp>
      <p:sp>
        <p:nvSpPr>
          <p:cNvPr id="105522" name="AutoShape 50"/>
          <p:cNvSpPr>
            <a:spLocks noChangeArrowheads="1"/>
          </p:cNvSpPr>
          <p:nvPr/>
        </p:nvSpPr>
        <p:spPr bwMode="auto">
          <a:xfrm rot="-1746238">
            <a:off x="2043113" y="2701925"/>
            <a:ext cx="2928937"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1" name="Oval 7"/>
          <p:cNvSpPr>
            <a:spLocks noChangeArrowheads="1"/>
          </p:cNvSpPr>
          <p:nvPr/>
        </p:nvSpPr>
        <p:spPr bwMode="auto">
          <a:xfrm>
            <a:off x="3100388" y="3141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2" name="Oval 8"/>
          <p:cNvSpPr>
            <a:spLocks noChangeArrowheads="1"/>
          </p:cNvSpPr>
          <p:nvPr/>
        </p:nvSpPr>
        <p:spPr bwMode="auto">
          <a:xfrm>
            <a:off x="2266950" y="35226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3" name="Oval 9"/>
          <p:cNvSpPr>
            <a:spLocks noChangeArrowheads="1"/>
          </p:cNvSpPr>
          <p:nvPr/>
        </p:nvSpPr>
        <p:spPr bwMode="auto">
          <a:xfrm>
            <a:off x="3524250" y="283686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194" name="Oval 10"/>
          <p:cNvSpPr>
            <a:spLocks noChangeArrowheads="1"/>
          </p:cNvSpPr>
          <p:nvPr/>
        </p:nvSpPr>
        <p:spPr bwMode="auto">
          <a:xfrm>
            <a:off x="4357688" y="242252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05523" name="AutoShape 51"/>
          <p:cNvSpPr>
            <a:spLocks noChangeArrowheads="1"/>
          </p:cNvSpPr>
          <p:nvPr/>
        </p:nvSpPr>
        <p:spPr bwMode="auto">
          <a:xfrm rot="1893956">
            <a:off x="5883275" y="4794250"/>
            <a:ext cx="2928938" cy="584200"/>
          </a:xfrm>
          <a:prstGeom prst="rightArrow">
            <a:avLst>
              <a:gd name="adj1" fmla="val 50000"/>
              <a:gd name="adj2" fmla="val 125340"/>
            </a:avLst>
          </a:prstGeom>
          <a:solidFill>
            <a:srgbClr val="FFFF00"/>
          </a:solidFill>
          <a:ln w="9525" algn="ctr">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endParaRPr lang="en-GB">
              <a:latin typeface="Calibri" pitchFamily="34" charset="0"/>
            </a:endParaRPr>
          </a:p>
        </p:txBody>
      </p:sp>
      <p:sp>
        <p:nvSpPr>
          <p:cNvPr id="1117199" name="Oval 15"/>
          <p:cNvSpPr>
            <a:spLocks noChangeArrowheads="1"/>
          </p:cNvSpPr>
          <p:nvPr/>
        </p:nvSpPr>
        <p:spPr bwMode="auto">
          <a:xfrm>
            <a:off x="8296275" y="56134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0" name="Oval 16"/>
          <p:cNvSpPr>
            <a:spLocks noChangeArrowheads="1"/>
          </p:cNvSpPr>
          <p:nvPr/>
        </p:nvSpPr>
        <p:spPr bwMode="auto">
          <a:xfrm>
            <a:off x="7443788" y="5194300"/>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1" name="Oval 17"/>
          <p:cNvSpPr>
            <a:spLocks noChangeArrowheads="1"/>
          </p:cNvSpPr>
          <p:nvPr/>
        </p:nvSpPr>
        <p:spPr bwMode="auto">
          <a:xfrm>
            <a:off x="7024688" y="4613275"/>
            <a:ext cx="168275" cy="182563"/>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1117202" name="Oval 18"/>
          <p:cNvSpPr>
            <a:spLocks noChangeArrowheads="1"/>
          </p:cNvSpPr>
          <p:nvPr/>
        </p:nvSpPr>
        <p:spPr bwMode="auto">
          <a:xfrm>
            <a:off x="6176963" y="4341813"/>
            <a:ext cx="168275" cy="182562"/>
          </a:xfrm>
          <a:prstGeom prst="ellipse">
            <a:avLst/>
          </a:prstGeom>
          <a:solidFill>
            <a:srgbClr val="FF0000"/>
          </a:solidFill>
          <a:ln w="9525" algn="ctr">
            <a:solidFill>
              <a:schemeClr val="tx2"/>
            </a:solidFill>
            <a:round/>
            <a:headEnd/>
            <a:tailEnd/>
          </a:ln>
          <a:effectLst/>
        </p:spPr>
        <p:txBody>
          <a:bodyPr wrap="none" anchor="ctr"/>
          <a:lstStyle/>
          <a:p>
            <a:pPr>
              <a:defRPr/>
            </a:pPr>
            <a:endParaRPr lang="en-GB">
              <a:latin typeface="Calibri" pitchFamily="34" charset="0"/>
            </a:endParaRPr>
          </a:p>
        </p:txBody>
      </p:sp>
      <p:sp>
        <p:nvSpPr>
          <p:cNvPr id="2" name="Figura a mano libera 1"/>
          <p:cNvSpPr/>
          <p:nvPr/>
        </p:nvSpPr>
        <p:spPr bwMode="auto">
          <a:xfrm>
            <a:off x="5979430" y="1778078"/>
            <a:ext cx="2659694" cy="605630"/>
          </a:xfrm>
          <a:custGeom>
            <a:avLst/>
            <a:gdLst>
              <a:gd name="connsiteX0" fmla="*/ 161796 w 2636340"/>
              <a:gd name="connsiteY0" fmla="*/ 561263 h 591935"/>
              <a:gd name="connsiteX1" fmla="*/ 1487676 w 2636340"/>
              <a:gd name="connsiteY1" fmla="*/ 576503 h 591935"/>
              <a:gd name="connsiteX2" fmla="*/ 2569716 w 2636340"/>
              <a:gd name="connsiteY2" fmla="*/ 332663 h 591935"/>
              <a:gd name="connsiteX3" fmla="*/ 2363976 w 2636340"/>
              <a:gd name="connsiteY3" fmla="*/ 27863 h 591935"/>
              <a:gd name="connsiteX4" fmla="*/ 1091436 w 2636340"/>
              <a:gd name="connsiteY4" fmla="*/ 35483 h 591935"/>
              <a:gd name="connsiteX5" fmla="*/ 85596 w 2636340"/>
              <a:gd name="connsiteY5" fmla="*/ 218363 h 591935"/>
              <a:gd name="connsiteX6" fmla="*/ 62736 w 2636340"/>
              <a:gd name="connsiteY6" fmla="*/ 515543 h 591935"/>
              <a:gd name="connsiteX7" fmla="*/ 161796 w 2636340"/>
              <a:gd name="connsiteY7" fmla="*/ 561263 h 591935"/>
              <a:gd name="connsiteX0" fmla="*/ 185150 w 2659694"/>
              <a:gd name="connsiteY0" fmla="*/ 561263 h 605630"/>
              <a:gd name="connsiteX1" fmla="*/ 1511030 w 2659694"/>
              <a:gd name="connsiteY1" fmla="*/ 576503 h 605630"/>
              <a:gd name="connsiteX2" fmla="*/ 2593070 w 2659694"/>
              <a:gd name="connsiteY2" fmla="*/ 332663 h 605630"/>
              <a:gd name="connsiteX3" fmla="*/ 2387330 w 2659694"/>
              <a:gd name="connsiteY3" fmla="*/ 27863 h 605630"/>
              <a:gd name="connsiteX4" fmla="*/ 1114790 w 2659694"/>
              <a:gd name="connsiteY4" fmla="*/ 35483 h 605630"/>
              <a:gd name="connsiteX5" fmla="*/ 108950 w 2659694"/>
              <a:gd name="connsiteY5" fmla="*/ 218363 h 605630"/>
              <a:gd name="connsiteX6" fmla="*/ 185150 w 2659694"/>
              <a:gd name="connsiteY6" fmla="*/ 561263 h 60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9694" h="605630">
                <a:moveTo>
                  <a:pt x="185150" y="561263"/>
                </a:moveTo>
                <a:cubicBezTo>
                  <a:pt x="418830" y="620953"/>
                  <a:pt x="1109710" y="614603"/>
                  <a:pt x="1511030" y="576503"/>
                </a:cubicBezTo>
                <a:cubicBezTo>
                  <a:pt x="1912350" y="538403"/>
                  <a:pt x="2447020" y="424103"/>
                  <a:pt x="2593070" y="332663"/>
                </a:cubicBezTo>
                <a:cubicBezTo>
                  <a:pt x="2739120" y="241223"/>
                  <a:pt x="2633710" y="77393"/>
                  <a:pt x="2387330" y="27863"/>
                </a:cubicBezTo>
                <a:cubicBezTo>
                  <a:pt x="2140950" y="-21667"/>
                  <a:pt x="1494520" y="3733"/>
                  <a:pt x="1114790" y="35483"/>
                </a:cubicBezTo>
                <a:cubicBezTo>
                  <a:pt x="735060" y="67233"/>
                  <a:pt x="280400" y="138353"/>
                  <a:pt x="108950" y="218363"/>
                </a:cubicBezTo>
                <a:cubicBezTo>
                  <a:pt x="-45990" y="305993"/>
                  <a:pt x="-48530" y="501573"/>
                  <a:pt x="185150" y="561263"/>
                </a:cubicBezTo>
                <a:close/>
              </a:path>
            </a:pathLst>
          </a:cu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Rettangolo 2"/>
          <p:cNvSpPr/>
          <p:nvPr/>
        </p:nvSpPr>
        <p:spPr bwMode="auto">
          <a:xfrm>
            <a:off x="1131888" y="4001218"/>
            <a:ext cx="7972425" cy="28567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1" name="Text Box 52"/>
          <p:cNvSpPr txBox="1">
            <a:spLocks noChangeArrowheads="1"/>
          </p:cNvSpPr>
          <p:nvPr/>
        </p:nvSpPr>
        <p:spPr bwMode="auto">
          <a:xfrm>
            <a:off x="1074739" y="4001166"/>
            <a:ext cx="8029574" cy="660565"/>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a:solidFill>
                  <a:schemeClr val="tx1"/>
                </a:solidFill>
                <a:effectLst/>
                <a:latin typeface="Calibri" pitchFamily="34" charset="0"/>
              </a:rPr>
              <a:t>The presence of MgO-rich melts cannot be considered as a proof for high absolute temperatures.</a:t>
            </a:r>
          </a:p>
        </p:txBody>
      </p:sp>
      <p:sp>
        <p:nvSpPr>
          <p:cNvPr id="52" name="Text Box 52"/>
          <p:cNvSpPr txBox="1">
            <a:spLocks noChangeArrowheads="1"/>
          </p:cNvSpPr>
          <p:nvPr/>
        </p:nvSpPr>
        <p:spPr bwMode="auto">
          <a:xfrm>
            <a:off x="1074739" y="4712788"/>
            <a:ext cx="8029574" cy="656590"/>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a:solidFill>
                  <a:schemeClr val="tx1"/>
                </a:solidFill>
                <a:effectLst/>
                <a:latin typeface="Calibri" pitchFamily="34" charset="0"/>
              </a:rPr>
              <a:t>Remember the use of MgO of whole rocks (or as recalculated from high Fo olivines) to infer </a:t>
            </a:r>
            <a:r>
              <a:rPr lang="en-GB" sz="2200" dirty="0" err="1">
                <a:solidFill>
                  <a:schemeClr val="tx1"/>
                </a:solidFill>
                <a:effectLst/>
                <a:latin typeface="Calibri" pitchFamily="34" charset="0"/>
              </a:rPr>
              <a:t>Tp</a:t>
            </a:r>
            <a:r>
              <a:rPr lang="en-GB" sz="2200" dirty="0">
                <a:solidFill>
                  <a:schemeClr val="tx1"/>
                </a:solidFill>
                <a:effectLst/>
                <a:latin typeface="Calibri" pitchFamily="34" charset="0"/>
              </a:rPr>
              <a:t> of mantle sources.</a:t>
            </a:r>
          </a:p>
        </p:txBody>
      </p:sp>
      <p:sp>
        <p:nvSpPr>
          <p:cNvPr id="54" name="Text Box 52"/>
          <p:cNvSpPr txBox="1">
            <a:spLocks noChangeArrowheads="1"/>
          </p:cNvSpPr>
          <p:nvPr/>
        </p:nvSpPr>
        <p:spPr bwMode="auto">
          <a:xfrm>
            <a:off x="1074737" y="6136698"/>
            <a:ext cx="8029575" cy="656590"/>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a:solidFill>
                  <a:schemeClr val="tx1"/>
                </a:solidFill>
                <a:effectLst/>
                <a:latin typeface="Calibri" pitchFamily="34" charset="0"/>
              </a:rPr>
              <a:t>These simple considerations are not taken into consideration by seismologist nor by many geochemists.</a:t>
            </a:r>
          </a:p>
        </p:txBody>
      </p:sp>
      <p:sp>
        <p:nvSpPr>
          <p:cNvPr id="55" name="Text Box 52"/>
          <p:cNvSpPr txBox="1">
            <a:spLocks noChangeArrowheads="1"/>
          </p:cNvSpPr>
          <p:nvPr/>
        </p:nvSpPr>
        <p:spPr bwMode="auto">
          <a:xfrm>
            <a:off x="1074739" y="5423775"/>
            <a:ext cx="8029574" cy="660565"/>
          </a:xfrm>
          <a:prstGeom prst="rect">
            <a:avLst/>
          </a:prstGeom>
          <a:noFill/>
          <a:ln w="9525" algn="ctr">
            <a:noFill/>
            <a:miter lim="800000"/>
            <a:headEnd/>
            <a:tailEnd/>
          </a:ln>
          <a:effectLst/>
        </p:spPr>
        <p:txBody>
          <a:bodyPr wrap="square">
            <a:spAutoFit/>
          </a:bodyPr>
          <a:lstStyle/>
          <a:p>
            <a:pPr>
              <a:lnSpc>
                <a:spcPts val="2200"/>
              </a:lnSpc>
              <a:spcBef>
                <a:spcPct val="50000"/>
              </a:spcBef>
              <a:defRPr/>
            </a:pPr>
            <a:r>
              <a:rPr lang="en-GB" sz="2200" dirty="0">
                <a:solidFill>
                  <a:schemeClr val="tx1"/>
                </a:solidFill>
                <a:effectLst/>
                <a:latin typeface="Calibri" pitchFamily="34" charset="0"/>
              </a:rPr>
              <a:t>High MgO can be related to high homologous temperatures (e.g., melting of a carbonated peridotite at “normal” temperatures).</a:t>
            </a:r>
          </a:p>
        </p:txBody>
      </p:sp>
      <p:sp>
        <p:nvSpPr>
          <p:cNvPr id="56" name="Text Box 51"/>
          <p:cNvSpPr txBox="1">
            <a:spLocks noChangeArrowheads="1"/>
          </p:cNvSpPr>
          <p:nvPr/>
        </p:nvSpPr>
        <p:spPr bwMode="auto">
          <a:xfrm>
            <a:off x="12700" y="5314950"/>
            <a:ext cx="1144588" cy="830997"/>
          </a:xfrm>
          <a:prstGeom prst="rect">
            <a:avLst/>
          </a:prstGeom>
          <a:noFill/>
          <a:ln w="9525" algn="ctr">
            <a:noFill/>
            <a:miter lim="800000"/>
            <a:headEnd/>
            <a:tailEnd/>
          </a:ln>
          <a:effectLst/>
        </p:spPr>
        <p:txBody>
          <a:bodyPr>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Hirose, 1997 (</a:t>
            </a:r>
            <a:r>
              <a:rPr lang="en-GB" sz="1200" dirty="0" err="1">
                <a:solidFill>
                  <a:schemeClr val="bg1"/>
                </a:solidFill>
                <a:effectLst>
                  <a:outerShdw blurRad="38100" dist="38100" dir="2700000" algn="tl">
                    <a:srgbClr val="000000"/>
                  </a:outerShdw>
                </a:effectLst>
                <a:latin typeface="Calibri" pitchFamily="34" charset="0"/>
              </a:rPr>
              <a:t>Geophys</a:t>
            </a:r>
            <a:r>
              <a:rPr lang="en-GB" sz="1200" dirty="0">
                <a:solidFill>
                  <a:schemeClr val="bg1"/>
                </a:solidFill>
                <a:effectLst>
                  <a:outerShdw blurRad="38100" dist="38100" dir="2700000" algn="tl">
                    <a:srgbClr val="000000"/>
                  </a:outerShdw>
                </a:effectLst>
                <a:latin typeface="Calibri" pitchFamily="34" charset="0"/>
              </a:rPr>
              <a:t>. Res. Lett., 24, 2837-2840)</a:t>
            </a:r>
          </a:p>
        </p:txBody>
      </p:sp>
    </p:spTree>
    <p:extLst>
      <p:ext uri="{BB962C8B-B14F-4D97-AF65-F5344CB8AC3E}">
        <p14:creationId xmlns:p14="http://schemas.microsoft.com/office/powerpoint/2010/main" val="307866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7236"/>
                                        </p:tgtEl>
                                        <p:attrNameLst>
                                          <p:attrName>style.visibility</p:attrName>
                                        </p:attrNameLst>
                                      </p:cBhvr>
                                      <p:to>
                                        <p:strVal val="visible"/>
                                      </p:to>
                                    </p:set>
                                    <p:animEffect transition="in" filter="fade">
                                      <p:cBhvr>
                                        <p:cTn id="7" dur="500"/>
                                        <p:tgtEl>
                                          <p:spTgt spid="11172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236" grpId="0"/>
      <p:bldP spid="2" grpId="0" animBg="1"/>
      <p:bldP spid="3" grpId="0" animBg="1"/>
      <p:bldP spid="51" grpId="0"/>
      <p:bldP spid="52" grpId="0"/>
      <p:bldP spid="54" grpId="0"/>
      <p:bldP spid="5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po 51"/>
          <p:cNvGrpSpPr/>
          <p:nvPr/>
        </p:nvGrpSpPr>
        <p:grpSpPr>
          <a:xfrm>
            <a:off x="2257063" y="0"/>
            <a:ext cx="6886937" cy="6597570"/>
            <a:chOff x="2257063" y="0"/>
            <a:chExt cx="6886937" cy="6597570"/>
          </a:xfrm>
        </p:grpSpPr>
        <p:sp>
          <p:nvSpPr>
            <p:cNvPr id="51" name="Rettangolo 50"/>
            <p:cNvSpPr/>
            <p:nvPr/>
          </p:nvSpPr>
          <p:spPr bwMode="auto">
            <a:xfrm>
              <a:off x="2257063" y="0"/>
              <a:ext cx="6886937" cy="65975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64546" name="Picture 2"/>
            <p:cNvPicPr>
              <a:picLocks noChangeAspect="1" noChangeArrowheads="1"/>
            </p:cNvPicPr>
            <p:nvPr/>
          </p:nvPicPr>
          <p:blipFill>
            <a:blip r:embed="rId3" cstate="print"/>
            <a:srcRect l="3500" t="2635" r="1006" b="1200"/>
            <a:stretch>
              <a:fillRect/>
            </a:stretch>
          </p:blipFill>
          <p:spPr bwMode="auto">
            <a:xfrm>
              <a:off x="2301245" y="58757"/>
              <a:ext cx="6796055" cy="6448723"/>
            </a:xfrm>
            <a:prstGeom prst="rect">
              <a:avLst/>
            </a:prstGeom>
            <a:noFill/>
            <a:ln w="9525">
              <a:noFill/>
              <a:miter lim="800000"/>
              <a:headEnd/>
              <a:tailEnd/>
            </a:ln>
          </p:spPr>
        </p:pic>
      </p:grpSp>
      <p:cxnSp>
        <p:nvCxnSpPr>
          <p:cNvPr id="54" name="Connettore 1 53"/>
          <p:cNvCxnSpPr/>
          <p:nvPr/>
        </p:nvCxnSpPr>
        <p:spPr bwMode="auto">
          <a:xfrm flipV="1">
            <a:off x="2639028" y="1932973"/>
            <a:ext cx="11575" cy="2280213"/>
          </a:xfrm>
          <a:prstGeom prst="line">
            <a:avLst/>
          </a:prstGeom>
          <a:noFill/>
          <a:ln w="38100" cap="flat" cmpd="sng" algn="ctr">
            <a:solidFill>
              <a:srgbClr val="FF0000"/>
            </a:solidFill>
            <a:prstDash val="solid"/>
            <a:round/>
            <a:headEnd type="none" w="med" len="med"/>
            <a:tailEnd type="none" w="med" len="med"/>
          </a:ln>
          <a:effectLst/>
        </p:spPr>
      </p:cxnSp>
      <p:cxnSp>
        <p:nvCxnSpPr>
          <p:cNvPr id="55" name="Connettore 1 54"/>
          <p:cNvCxnSpPr/>
          <p:nvPr/>
        </p:nvCxnSpPr>
        <p:spPr bwMode="auto">
          <a:xfrm flipV="1">
            <a:off x="4838218" y="6504973"/>
            <a:ext cx="1990845" cy="11575"/>
          </a:xfrm>
          <a:prstGeom prst="line">
            <a:avLst/>
          </a:prstGeom>
          <a:noFill/>
          <a:ln w="38100" cap="flat" cmpd="sng" algn="ctr">
            <a:solidFill>
              <a:srgbClr val="FF0000"/>
            </a:solidFill>
            <a:prstDash val="solid"/>
            <a:round/>
            <a:headEnd type="none" w="med" len="med"/>
            <a:tailEnd type="none" w="med" len="med"/>
          </a:ln>
          <a:effectLst/>
        </p:spPr>
      </p:cxnSp>
      <p:sp>
        <p:nvSpPr>
          <p:cNvPr id="58" name="CasellaDiTesto 57"/>
          <p:cNvSpPr txBox="1"/>
          <p:nvPr/>
        </p:nvSpPr>
        <p:spPr>
          <a:xfrm>
            <a:off x="3183032" y="4097437"/>
            <a:ext cx="3808071" cy="1569660"/>
          </a:xfrm>
          <a:prstGeom prst="rect">
            <a:avLst/>
          </a:prstGeom>
          <a:noFill/>
        </p:spPr>
        <p:txBody>
          <a:bodyPr wrap="square" rtlCol="0">
            <a:spAutoFit/>
          </a:bodyPr>
          <a:lstStyle/>
          <a:p>
            <a:pPr algn="ctr"/>
            <a:r>
              <a:rPr lang="en-GB" sz="2400">
                <a:solidFill>
                  <a:schemeClr val="tx1"/>
                </a:solidFill>
                <a:effectLst/>
                <a:latin typeface="Calibri" pitchFamily="34" charset="0"/>
              </a:rPr>
              <a:t>Compositions of experimental melts produced from C-bearing peridotitic rocks </a:t>
            </a:r>
          </a:p>
        </p:txBody>
      </p:sp>
      <p:sp>
        <p:nvSpPr>
          <p:cNvPr id="59" name="Rettangolo arrotondato 58"/>
          <p:cNvSpPr/>
          <p:nvPr/>
        </p:nvSpPr>
        <p:spPr bwMode="auto">
          <a:xfrm>
            <a:off x="6585995" y="1585732"/>
            <a:ext cx="2361235" cy="243068"/>
          </a:xfrm>
          <a:prstGeom prst="roundRect">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0" name="Rettangolo arrotondato 59"/>
          <p:cNvSpPr/>
          <p:nvPr/>
        </p:nvSpPr>
        <p:spPr bwMode="auto">
          <a:xfrm>
            <a:off x="3044142" y="455930"/>
            <a:ext cx="300942" cy="702117"/>
          </a:xfrm>
          <a:prstGeom prst="roundRect">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1" name="Text Box 51"/>
          <p:cNvSpPr txBox="1">
            <a:spLocks noChangeArrowheads="1"/>
          </p:cNvSpPr>
          <p:nvPr/>
        </p:nvSpPr>
        <p:spPr bwMode="auto">
          <a:xfrm>
            <a:off x="0" y="5698880"/>
            <a:ext cx="22860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20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left)">
                                      <p:cBhvr>
                                        <p:cTn id="28" dur="2000"/>
                                        <p:tgtEl>
                                          <p:spTgt spid="59"/>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up)">
                                      <p:cBhvr>
                                        <p:cTn id="32"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animBg="1"/>
      <p:bldP spid="60" grpId="0" animBg="1"/>
      <p:bldP spid="61"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bwMode="auto">
          <a:xfrm>
            <a:off x="2257063" y="0"/>
            <a:ext cx="6886937" cy="65975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 name="Picture 2"/>
          <p:cNvPicPr>
            <a:picLocks noChangeAspect="1" noChangeArrowheads="1"/>
          </p:cNvPicPr>
          <p:nvPr/>
        </p:nvPicPr>
        <p:blipFill>
          <a:blip r:embed="rId3" cstate="print"/>
          <a:srcRect l="53066" t="5657"/>
          <a:stretch>
            <a:fillRect/>
          </a:stretch>
        </p:blipFill>
        <p:spPr bwMode="auto">
          <a:xfrm>
            <a:off x="2268638" y="347241"/>
            <a:ext cx="6296612" cy="6177415"/>
          </a:xfrm>
          <a:prstGeom prst="rect">
            <a:avLst/>
          </a:prstGeom>
          <a:noFill/>
          <a:ln w="9525">
            <a:noFill/>
            <a:miter lim="800000"/>
            <a:headEnd/>
            <a:tailEnd/>
          </a:ln>
        </p:spPr>
      </p:pic>
      <p:cxnSp>
        <p:nvCxnSpPr>
          <p:cNvPr id="5" name="Connettore 1 4"/>
          <p:cNvCxnSpPr/>
          <p:nvPr/>
        </p:nvCxnSpPr>
        <p:spPr bwMode="auto">
          <a:xfrm flipV="1">
            <a:off x="2639028" y="1932973"/>
            <a:ext cx="11575" cy="2280213"/>
          </a:xfrm>
          <a:prstGeom prst="line">
            <a:avLst/>
          </a:prstGeom>
          <a:noFill/>
          <a:ln w="38100" cap="flat" cmpd="sng" algn="ctr">
            <a:solidFill>
              <a:srgbClr val="FF0000"/>
            </a:solidFill>
            <a:prstDash val="solid"/>
            <a:round/>
            <a:headEnd type="none" w="med" len="med"/>
            <a:tailEnd type="none" w="med" len="med"/>
          </a:ln>
          <a:effectLst/>
        </p:spPr>
      </p:cxnSp>
      <p:cxnSp>
        <p:nvCxnSpPr>
          <p:cNvPr id="6" name="Connettore 1 5"/>
          <p:cNvCxnSpPr/>
          <p:nvPr/>
        </p:nvCxnSpPr>
        <p:spPr bwMode="auto">
          <a:xfrm flipV="1">
            <a:off x="4838218" y="6504973"/>
            <a:ext cx="1990845" cy="11575"/>
          </a:xfrm>
          <a:prstGeom prst="line">
            <a:avLst/>
          </a:prstGeom>
          <a:noFill/>
          <a:ln w="38100" cap="flat" cmpd="sng" algn="ctr">
            <a:solidFill>
              <a:srgbClr val="FF0000"/>
            </a:solidFill>
            <a:prstDash val="solid"/>
            <a:round/>
            <a:headEnd type="none" w="med" len="med"/>
            <a:tailEnd type="none" w="med" len="med"/>
          </a:ln>
          <a:effectLst/>
        </p:spPr>
      </p:cxnSp>
      <p:sp>
        <p:nvSpPr>
          <p:cNvPr id="7" name="Text Box 51"/>
          <p:cNvSpPr txBox="1">
            <a:spLocks noChangeArrowheads="1"/>
          </p:cNvSpPr>
          <p:nvPr/>
        </p:nvSpPr>
        <p:spPr bwMode="auto">
          <a:xfrm>
            <a:off x="0" y="5698880"/>
            <a:ext cx="22860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436563" y="38100"/>
            <a:ext cx="8212137" cy="6565337"/>
            <a:chOff x="436563" y="38100"/>
            <a:chExt cx="8212137" cy="6565337"/>
          </a:xfrm>
        </p:grpSpPr>
        <p:pic>
          <p:nvPicPr>
            <p:cNvPr id="1026" name="Picture 2"/>
            <p:cNvPicPr>
              <a:picLocks noChangeAspect="1" noChangeArrowheads="1"/>
            </p:cNvPicPr>
            <p:nvPr/>
          </p:nvPicPr>
          <p:blipFill>
            <a:blip r:embed="rId3" cstate="print"/>
            <a:srcRect/>
            <a:stretch>
              <a:fillRect/>
            </a:stretch>
          </p:blipFill>
          <p:spPr bwMode="auto">
            <a:xfrm>
              <a:off x="436563" y="38100"/>
              <a:ext cx="8212137" cy="6565337"/>
            </a:xfrm>
            <a:prstGeom prst="rect">
              <a:avLst/>
            </a:prstGeom>
            <a:noFill/>
            <a:ln w="9525">
              <a:noFill/>
              <a:miter lim="800000"/>
              <a:headEnd/>
              <a:tailEnd/>
            </a:ln>
          </p:spPr>
        </p:pic>
        <p:sp>
          <p:nvSpPr>
            <p:cNvPr id="10" name="Rettangolo 9"/>
            <p:cNvSpPr/>
            <p:nvPr/>
          </p:nvSpPr>
          <p:spPr bwMode="auto">
            <a:xfrm>
              <a:off x="4902200" y="863600"/>
              <a:ext cx="977900" cy="368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CasellaDiTesto 10"/>
            <p:cNvSpPr txBox="1"/>
            <p:nvPr/>
          </p:nvSpPr>
          <p:spPr>
            <a:xfrm>
              <a:off x="520700" y="140028"/>
              <a:ext cx="1024961" cy="523220"/>
            </a:xfrm>
            <a:prstGeom prst="rect">
              <a:avLst/>
            </a:prstGeom>
            <a:noFill/>
          </p:spPr>
          <p:txBody>
            <a:bodyPr wrap="none" rtlCol="0">
              <a:spAutoFit/>
            </a:bodyPr>
            <a:lstStyle/>
            <a:p>
              <a:r>
                <a:rPr lang="en-GB" sz="2800">
                  <a:solidFill>
                    <a:schemeClr val="tx1"/>
                  </a:solidFill>
                  <a:latin typeface="Calibri" pitchFamily="34" charset="0"/>
                </a:rPr>
                <a:t>6 GPa</a:t>
              </a:r>
            </a:p>
          </p:txBody>
        </p:sp>
      </p:grpSp>
      <p:sp>
        <p:nvSpPr>
          <p:cNvPr id="9" name="Text Box 51"/>
          <p:cNvSpPr txBox="1">
            <a:spLocks noChangeArrowheads="1"/>
          </p:cNvSpPr>
          <p:nvPr/>
        </p:nvSpPr>
        <p:spPr bwMode="auto">
          <a:xfrm>
            <a:off x="457200" y="6158468"/>
            <a:ext cx="3289300" cy="276999"/>
          </a:xfrm>
          <a:prstGeom prst="rect">
            <a:avLst/>
          </a:prstGeom>
          <a:noFill/>
          <a:ln w="9525" algn="ctr">
            <a:noFill/>
            <a:miter lim="800000"/>
            <a:headEnd/>
            <a:tailEnd/>
          </a:ln>
          <a:effectLst/>
        </p:spPr>
        <p:txBody>
          <a:bodyPr wrap="square">
            <a:spAutoFit/>
          </a:bodyPr>
          <a:lstStyle/>
          <a:p>
            <a:pPr>
              <a:spcBef>
                <a:spcPct val="50000"/>
              </a:spcBef>
              <a:defRPr/>
            </a:pPr>
            <a:r>
              <a:rPr lang="en-GB" sz="1200" dirty="0" err="1">
                <a:solidFill>
                  <a:schemeClr val="tx1"/>
                </a:solidFill>
                <a:effectLst/>
                <a:latin typeface="Calibri" pitchFamily="34" charset="0"/>
              </a:rPr>
              <a:t>Shatskiy</a:t>
            </a:r>
            <a:r>
              <a:rPr lang="en-GB" sz="1200" dirty="0">
                <a:solidFill>
                  <a:schemeClr val="tx1"/>
                </a:solidFill>
                <a:effectLst/>
                <a:latin typeface="Calibri" pitchFamily="34" charset="0"/>
              </a:rPr>
              <a:t> et al., 2016 (Am. Mineral., 101, 437-447)</a:t>
            </a:r>
          </a:p>
        </p:txBody>
      </p:sp>
      <p:sp>
        <p:nvSpPr>
          <p:cNvPr id="13" name="CasellaDiTesto 12"/>
          <p:cNvSpPr txBox="1"/>
          <p:nvPr/>
        </p:nvSpPr>
        <p:spPr>
          <a:xfrm>
            <a:off x="3420209" y="13677"/>
            <a:ext cx="4504593" cy="707886"/>
          </a:xfrm>
          <a:prstGeom prst="rect">
            <a:avLst/>
          </a:prstGeom>
          <a:noFill/>
        </p:spPr>
        <p:txBody>
          <a:bodyPr wrap="square" rtlCol="0">
            <a:spAutoFit/>
          </a:bodyPr>
          <a:lstStyle/>
          <a:p>
            <a:pPr algn="ctr"/>
            <a:r>
              <a:rPr lang="en-GB" sz="2000" b="1" dirty="0">
                <a:solidFill>
                  <a:schemeClr val="tx1"/>
                </a:solidFill>
                <a:effectLst/>
                <a:latin typeface="Calibri" pitchFamily="34" charset="0"/>
              </a:rPr>
              <a:t>Note the very low T liquidus of Ca-Mg-K carbonates (</a:t>
            </a:r>
            <a:r>
              <a:rPr lang="en-GB" sz="2000" b="1" dirty="0">
                <a:solidFill>
                  <a:srgbClr val="FF0000"/>
                </a:solidFill>
                <a:effectLst/>
                <a:latin typeface="Calibri" pitchFamily="34" charset="0"/>
              </a:rPr>
              <a:t>&lt;1000 °C</a:t>
            </a:r>
            <a:r>
              <a:rPr lang="en-GB" sz="2000" b="1" dirty="0">
                <a:solidFill>
                  <a:schemeClr val="tx1"/>
                </a:solidFill>
                <a:effectLst/>
                <a:latin typeface="Calibri" pitchFamily="34" charset="0"/>
              </a:rPr>
              <a:t>)</a:t>
            </a:r>
          </a:p>
        </p:txBody>
      </p:sp>
      <p:sp>
        <p:nvSpPr>
          <p:cNvPr id="8" name="Oval 59"/>
          <p:cNvSpPr>
            <a:spLocks noChangeArrowheads="1"/>
          </p:cNvSpPr>
          <p:nvPr/>
        </p:nvSpPr>
        <p:spPr bwMode="auto">
          <a:xfrm>
            <a:off x="5414962" y="3152015"/>
            <a:ext cx="288000" cy="288000"/>
          </a:xfrm>
          <a:prstGeom prst="ellipse">
            <a:avLst/>
          </a:prstGeom>
          <a:solidFill>
            <a:srgbClr val="FF0000"/>
          </a:solidFill>
          <a:ln w="9525" algn="ctr">
            <a:noFill/>
            <a:round/>
            <a:headEnd/>
            <a:tailEnd/>
          </a:ln>
          <a:effectLst>
            <a:softEdge rad="63500"/>
          </a:effectLst>
        </p:spPr>
        <p:txBody>
          <a:bodyPr wrap="none" anchor="ctr"/>
          <a:lstStyle/>
          <a:p>
            <a:pPr>
              <a:defRPr/>
            </a:pPr>
            <a:endParaRPr lang="en-GB">
              <a:latin typeface="Calibri" pitchFamily="34" charset="0"/>
            </a:endParaRPr>
          </a:p>
        </p:txBody>
      </p:sp>
      <p:sp>
        <p:nvSpPr>
          <p:cNvPr id="14" name="CasellaDiTesto 13"/>
          <p:cNvSpPr txBox="1"/>
          <p:nvPr/>
        </p:nvSpPr>
        <p:spPr>
          <a:xfrm>
            <a:off x="6773987" y="4676530"/>
            <a:ext cx="2090613" cy="1938992"/>
          </a:xfrm>
          <a:prstGeom prst="rect">
            <a:avLst/>
          </a:prstGeom>
          <a:noFill/>
        </p:spPr>
        <p:txBody>
          <a:bodyPr wrap="square" rtlCol="0">
            <a:spAutoFit/>
          </a:bodyPr>
          <a:lstStyle/>
          <a:p>
            <a:pPr algn="ctr"/>
            <a:r>
              <a:rPr lang="en-GB" sz="2400" b="1" dirty="0">
                <a:solidFill>
                  <a:schemeClr val="tx1"/>
                </a:solidFill>
                <a:effectLst/>
                <a:latin typeface="Calibri" pitchFamily="34" charset="0"/>
              </a:rPr>
              <a:t>@6 GPa the solidus of volatile-free lherzolite is </a:t>
            </a:r>
            <a:r>
              <a:rPr lang="en-GB" sz="2400" b="1" dirty="0">
                <a:solidFill>
                  <a:srgbClr val="FF0000"/>
                </a:solidFill>
                <a:effectLst/>
                <a:latin typeface="Calibri" pitchFamily="34" charset="0"/>
              </a:rPr>
              <a:t>&gt;1800 °C</a:t>
            </a:r>
          </a:p>
        </p:txBody>
      </p:sp>
      <p:sp>
        <p:nvSpPr>
          <p:cNvPr id="15" name="Rettangolo arrotondato 14"/>
          <p:cNvSpPr/>
          <p:nvPr/>
        </p:nvSpPr>
        <p:spPr bwMode="auto">
          <a:xfrm>
            <a:off x="504825" y="152400"/>
            <a:ext cx="1014413" cy="500063"/>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8" grpId="0" animBg="1"/>
      <p:bldP spid="14" grpId="0"/>
      <p:bldP spid="1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45"/>
          <p:cNvGrpSpPr>
            <a:grpSpLocks/>
          </p:cNvGrpSpPr>
          <p:nvPr/>
        </p:nvGrpSpPr>
        <p:grpSpPr bwMode="auto">
          <a:xfrm>
            <a:off x="4271963" y="76200"/>
            <a:ext cx="4767262" cy="6392863"/>
            <a:chOff x="4271195" y="76200"/>
            <a:chExt cx="4767450" cy="6393132"/>
          </a:xfrm>
        </p:grpSpPr>
        <p:grpSp>
          <p:nvGrpSpPr>
            <p:cNvPr id="106514" name="Gruppo 224"/>
            <p:cNvGrpSpPr>
              <a:grpSpLocks/>
            </p:cNvGrpSpPr>
            <p:nvPr/>
          </p:nvGrpSpPr>
          <p:grpSpPr bwMode="auto">
            <a:xfrm>
              <a:off x="4271195" y="76200"/>
              <a:ext cx="4767450" cy="6393132"/>
              <a:chOff x="4271195" y="76200"/>
              <a:chExt cx="4767450" cy="6393132"/>
            </a:xfrm>
          </p:grpSpPr>
          <p:pic>
            <p:nvPicPr>
              <p:cNvPr id="106521" name="Picture 51"/>
              <p:cNvPicPr>
                <a:picLocks noChangeAspect="1" noChangeArrowheads="1"/>
              </p:cNvPicPr>
              <p:nvPr/>
            </p:nvPicPr>
            <p:blipFill>
              <a:blip r:embed="rId3"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214" name="Figura a mano libera 213"/>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17" name="Rettangolo 216"/>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19" name="Rettangolo 218"/>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20" name="Rettangolo 219"/>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39" name="Figura a mano libera 238"/>
            <p:cNvSpPr/>
            <p:nvPr/>
          </p:nvSpPr>
          <p:spPr bwMode="auto">
            <a:xfrm>
              <a:off x="6187383" y="3140204"/>
              <a:ext cx="2627417" cy="3198948"/>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48920 w 2627376"/>
                <a:gd name="connsiteY5" fmla="*/ 1173480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48920" y="117348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6516" name="CasellaDiTesto 239"/>
            <p:cNvSpPr txBox="1">
              <a:spLocks noChangeArrowheads="1"/>
            </p:cNvSpPr>
            <p:nvPr/>
          </p:nvSpPr>
          <p:spPr bwMode="auto">
            <a:xfrm rot="4475937">
              <a:off x="6171833" y="4587083"/>
              <a:ext cx="1417115" cy="400126"/>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Carbonatite</a:t>
              </a:r>
            </a:p>
          </p:txBody>
        </p:sp>
        <p:sp>
          <p:nvSpPr>
            <p:cNvPr id="106517" name="CasellaDiTesto 240"/>
            <p:cNvSpPr txBox="1">
              <a:spLocks noChangeArrowheads="1"/>
            </p:cNvSpPr>
            <p:nvPr/>
          </p:nvSpPr>
          <p:spPr bwMode="auto">
            <a:xfrm rot="4365837">
              <a:off x="6694479" y="3593435"/>
              <a:ext cx="1127728" cy="400126"/>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Melilitite</a:t>
              </a:r>
            </a:p>
          </p:txBody>
        </p:sp>
        <p:sp>
          <p:nvSpPr>
            <p:cNvPr id="106518" name="CasellaDiTesto 241"/>
            <p:cNvSpPr txBox="1">
              <a:spLocks noChangeArrowheads="1"/>
            </p:cNvSpPr>
            <p:nvPr/>
          </p:nvSpPr>
          <p:spPr bwMode="auto">
            <a:xfrm rot="4365837">
              <a:off x="7381454" y="5214971"/>
              <a:ext cx="1265592" cy="400126"/>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Kimberlite</a:t>
              </a:r>
            </a:p>
          </p:txBody>
        </p:sp>
        <p:sp>
          <p:nvSpPr>
            <p:cNvPr id="106519" name="CasellaDiTesto 242"/>
            <p:cNvSpPr txBox="1">
              <a:spLocks noChangeArrowheads="1"/>
            </p:cNvSpPr>
            <p:nvPr/>
          </p:nvSpPr>
          <p:spPr bwMode="auto">
            <a:xfrm rot="3651538">
              <a:off x="7272310" y="4099403"/>
              <a:ext cx="1191274" cy="400126"/>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Komatiite</a:t>
              </a:r>
            </a:p>
          </p:txBody>
        </p:sp>
        <p:cxnSp>
          <p:nvCxnSpPr>
            <p:cNvPr id="106520" name="Connettore 1 244"/>
            <p:cNvCxnSpPr>
              <a:cxnSpLocks noChangeShapeType="1"/>
            </p:cNvCxnSpPr>
            <p:nvPr/>
          </p:nvCxnSpPr>
          <p:spPr bwMode="auto">
            <a:xfrm rot="16200000" flipH="1">
              <a:off x="6263640" y="4837176"/>
              <a:ext cx="2310384" cy="682752"/>
            </a:xfrm>
            <a:prstGeom prst="line">
              <a:avLst/>
            </a:prstGeom>
            <a:noFill/>
            <a:ln w="38100" algn="ctr">
              <a:solidFill>
                <a:schemeClr val="tx1"/>
              </a:solidFill>
              <a:prstDash val="dash"/>
              <a:round/>
              <a:headEnd/>
              <a:tailEnd/>
            </a:ln>
          </p:spPr>
        </p:cxnSp>
      </p:grpSp>
      <p:sp>
        <p:nvSpPr>
          <p:cNvPr id="210" name="CasellaDiTesto 209"/>
          <p:cNvSpPr txBox="1"/>
          <p:nvPr/>
        </p:nvSpPr>
        <p:spPr>
          <a:xfrm>
            <a:off x="0" y="85725"/>
            <a:ext cx="4327525" cy="1569660"/>
          </a:xfrm>
          <a:prstGeom prst="rect">
            <a:avLst/>
          </a:prstGeom>
          <a:noFill/>
        </p:spPr>
        <p:txBody>
          <a:bodyPr wrap="square">
            <a:spAutoFit/>
          </a:bodyPr>
          <a:lstStyle/>
          <a:p>
            <a:pPr algn="ctr">
              <a:defRPr/>
            </a:pPr>
            <a:r>
              <a:rPr lang="en-GB" sz="2400" dirty="0">
                <a:solidFill>
                  <a:srgbClr val="FFFF00"/>
                </a:solidFill>
                <a:latin typeface="Calibri" pitchFamily="34" charset="0"/>
              </a:rPr>
              <a:t>Solidus of plagioclase, spinel and garnet lherzolite in the CMAS–CO</a:t>
            </a:r>
            <a:r>
              <a:rPr lang="en-GB" sz="2400" baseline="-25000" dirty="0">
                <a:solidFill>
                  <a:srgbClr val="FFFF00"/>
                </a:solidFill>
                <a:latin typeface="Calibri" pitchFamily="34" charset="0"/>
              </a:rPr>
              <a:t>2</a:t>
            </a:r>
            <a:r>
              <a:rPr lang="en-GB" sz="2400" dirty="0">
                <a:solidFill>
                  <a:srgbClr val="FFFF00"/>
                </a:solidFill>
                <a:latin typeface="Calibri" pitchFamily="34" charset="0"/>
              </a:rPr>
              <a:t> system under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-free and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-bearing conditions.</a:t>
            </a:r>
            <a:endParaRPr lang="en-GB" sz="2000" dirty="0">
              <a:solidFill>
                <a:schemeClr val="bg1"/>
              </a:solidFill>
              <a:latin typeface="Calibri" pitchFamily="34" charset="0"/>
            </a:endParaRPr>
          </a:p>
        </p:txBody>
      </p:sp>
      <p:sp>
        <p:nvSpPr>
          <p:cNvPr id="226" name="CasellaDiTesto 225"/>
          <p:cNvSpPr txBox="1"/>
          <p:nvPr/>
        </p:nvSpPr>
        <p:spPr>
          <a:xfrm>
            <a:off x="101600" y="1914525"/>
            <a:ext cx="4225925" cy="2246769"/>
          </a:xfrm>
          <a:prstGeom prst="rect">
            <a:avLst/>
          </a:prstGeom>
          <a:noFill/>
        </p:spPr>
        <p:txBody>
          <a:bodyPr wrap="square">
            <a:spAutoFit/>
          </a:bodyPr>
          <a:lstStyle/>
          <a:p>
            <a:pPr>
              <a:defRPr/>
            </a:pPr>
            <a:r>
              <a:rPr lang="en-GB" sz="2000" dirty="0">
                <a:solidFill>
                  <a:schemeClr val="bg1"/>
                </a:solidFill>
                <a:latin typeface="Calibri" pitchFamily="34" charset="0"/>
              </a:rPr>
              <a:t>The points on the CO</a:t>
            </a:r>
            <a:r>
              <a:rPr lang="en-GB" sz="2000" baseline="-25000" dirty="0">
                <a:solidFill>
                  <a:schemeClr val="bg1"/>
                </a:solidFill>
                <a:latin typeface="Calibri" pitchFamily="34" charset="0"/>
              </a:rPr>
              <a:t>2</a:t>
            </a:r>
            <a:r>
              <a:rPr lang="en-GB" sz="2000" dirty="0">
                <a:solidFill>
                  <a:schemeClr val="bg1"/>
                </a:solidFill>
                <a:latin typeface="Calibri" pitchFamily="34" charset="0"/>
              </a:rPr>
              <a:t>-bearing solidus marked </a:t>
            </a:r>
            <a:r>
              <a:rPr lang="en-GB" sz="2000" dirty="0">
                <a:solidFill>
                  <a:srgbClr val="FF0000"/>
                </a:solidFill>
                <a:latin typeface="Calibri" pitchFamily="34" charset="0"/>
              </a:rPr>
              <a:t>I</a:t>
            </a:r>
            <a:r>
              <a:rPr lang="en-GB" sz="2000" dirty="0">
                <a:solidFill>
                  <a:schemeClr val="bg1"/>
                </a:solidFill>
                <a:latin typeface="Calibri" pitchFamily="34" charset="0"/>
              </a:rPr>
              <a:t> and </a:t>
            </a:r>
            <a:r>
              <a:rPr lang="en-GB" sz="2000" dirty="0">
                <a:solidFill>
                  <a:srgbClr val="0066FF"/>
                </a:solidFill>
                <a:latin typeface="Calibri" pitchFamily="34" charset="0"/>
              </a:rPr>
              <a:t>II</a:t>
            </a:r>
            <a:r>
              <a:rPr lang="en-GB" sz="2000" dirty="0">
                <a:solidFill>
                  <a:schemeClr val="bg1"/>
                </a:solidFill>
                <a:latin typeface="Calibri" pitchFamily="34" charset="0"/>
              </a:rPr>
              <a:t> denote the transitions on the solidus from CO</a:t>
            </a:r>
            <a:r>
              <a:rPr lang="en-GB" sz="2000" baseline="-25000" dirty="0">
                <a:solidFill>
                  <a:schemeClr val="bg1"/>
                </a:solidFill>
                <a:latin typeface="Calibri" pitchFamily="34" charset="0"/>
              </a:rPr>
              <a:t>2</a:t>
            </a:r>
            <a:r>
              <a:rPr lang="en-GB" sz="2000" dirty="0">
                <a:solidFill>
                  <a:schemeClr val="bg1"/>
                </a:solidFill>
                <a:latin typeface="Calibri" pitchFamily="34" charset="0"/>
              </a:rPr>
              <a:t> vapour-bearing to dolomite-bearing garnet lherzolite and dolomite-bearing to magnesite-bearing garnet lherzolite, respectively.</a:t>
            </a:r>
          </a:p>
        </p:txBody>
      </p:sp>
      <p:sp>
        <p:nvSpPr>
          <p:cNvPr id="227" name="CasellaDiTesto 226"/>
          <p:cNvSpPr txBox="1"/>
          <p:nvPr/>
        </p:nvSpPr>
        <p:spPr>
          <a:xfrm>
            <a:off x="101600" y="4310063"/>
            <a:ext cx="4139883" cy="1631216"/>
          </a:xfrm>
          <a:prstGeom prst="rect">
            <a:avLst/>
          </a:prstGeom>
          <a:noFill/>
        </p:spPr>
        <p:txBody>
          <a:bodyPr wrap="square">
            <a:spAutoFit/>
          </a:bodyPr>
          <a:lstStyle/>
          <a:p>
            <a:r>
              <a:rPr lang="en-GB" sz="2000" dirty="0">
                <a:solidFill>
                  <a:schemeClr val="bg1"/>
                </a:solidFill>
                <a:effectLst>
                  <a:outerShdw blurRad="38100" dist="38100" dir="2700000" algn="tl">
                    <a:srgbClr val="000000"/>
                  </a:outerShdw>
                </a:effectLst>
                <a:latin typeface="Calibri" pitchFamily="34" charset="0"/>
              </a:rPr>
              <a:t>The intersection of the spinel lherzolite to garnet lherzolite transition with the </a:t>
            </a:r>
            <a:r>
              <a:rPr lang="en-GB" sz="2000" dirty="0" err="1">
                <a:solidFill>
                  <a:schemeClr val="bg1"/>
                </a:solidFill>
                <a:effectLst>
                  <a:outerShdw blurRad="38100" dist="38100" dir="2700000" algn="tl">
                    <a:srgbClr val="000000"/>
                  </a:outerShdw>
                </a:effectLst>
                <a:latin typeface="Calibri" pitchFamily="34" charset="0"/>
              </a:rPr>
              <a:t>subsolidus</a:t>
            </a:r>
            <a:r>
              <a:rPr lang="en-GB" sz="2000" dirty="0">
                <a:solidFill>
                  <a:schemeClr val="bg1"/>
                </a:solidFill>
                <a:effectLst>
                  <a:outerShdw blurRad="38100" dist="38100" dir="2700000" algn="tl">
                    <a:srgbClr val="000000"/>
                  </a:outerShdw>
                </a:effectLst>
                <a:latin typeface="Calibri" pitchFamily="34" charset="0"/>
              </a:rPr>
              <a:t> </a:t>
            </a:r>
            <a:r>
              <a:rPr lang="en-GB" sz="2000" dirty="0" err="1">
                <a:solidFill>
                  <a:schemeClr val="bg1"/>
                </a:solidFill>
                <a:effectLst>
                  <a:outerShdw blurRad="38100" dist="38100" dir="2700000" algn="tl">
                    <a:srgbClr val="000000"/>
                  </a:outerShdw>
                </a:effectLst>
                <a:latin typeface="Calibri" pitchFamily="34" charset="0"/>
              </a:rPr>
              <a:t>univariant</a:t>
            </a:r>
            <a:r>
              <a:rPr lang="en-GB" sz="2000" dirty="0">
                <a:solidFill>
                  <a:schemeClr val="bg1"/>
                </a:solidFill>
                <a:effectLst>
                  <a:outerShdw blurRad="38100" dist="38100" dir="2700000" algn="tl">
                    <a:srgbClr val="000000"/>
                  </a:outerShdw>
                </a:effectLst>
                <a:latin typeface="Calibri" pitchFamily="34" charset="0"/>
              </a:rPr>
              <a:t> line extending from invariant point I is uncertain.</a:t>
            </a:r>
          </a:p>
        </p:txBody>
      </p:sp>
      <p:sp>
        <p:nvSpPr>
          <p:cNvPr id="247"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
        <p:nvSpPr>
          <p:cNvPr id="31" name="Rettangolo arrotondato 30"/>
          <p:cNvSpPr/>
          <p:nvPr/>
        </p:nvSpPr>
        <p:spPr bwMode="auto">
          <a:xfrm>
            <a:off x="8199120" y="2225040"/>
            <a:ext cx="487680" cy="1767840"/>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2" name="Figura a mano libera 31"/>
          <p:cNvSpPr/>
          <p:nvPr/>
        </p:nvSpPr>
        <p:spPr bwMode="auto">
          <a:xfrm>
            <a:off x="6107723" y="1172308"/>
            <a:ext cx="1213339" cy="5158154"/>
          </a:xfrm>
          <a:custGeom>
            <a:avLst/>
            <a:gdLst>
              <a:gd name="connsiteX0" fmla="*/ 967154 w 967154"/>
              <a:gd name="connsiteY0" fmla="*/ 5158154 h 5158154"/>
              <a:gd name="connsiteX1" fmla="*/ 111369 w 967154"/>
              <a:gd name="connsiteY1" fmla="*/ 1664677 h 5158154"/>
              <a:gd name="connsiteX2" fmla="*/ 298938 w 967154"/>
              <a:gd name="connsiteY2" fmla="*/ 574430 h 5158154"/>
              <a:gd name="connsiteX3" fmla="*/ 158261 w 967154"/>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Lst>
            <a:ahLst/>
            <a:cxnLst>
              <a:cxn ang="0">
                <a:pos x="connsiteX0" y="connsiteY0"/>
              </a:cxn>
              <a:cxn ang="0">
                <a:pos x="connsiteX1" y="connsiteY1"/>
              </a:cxn>
              <a:cxn ang="0">
                <a:pos x="connsiteX2" y="connsiteY2"/>
              </a:cxn>
              <a:cxn ang="0">
                <a:pos x="connsiteX3" y="connsiteY3"/>
              </a:cxn>
            </a:cxnLst>
            <a:rect l="l" t="t" r="r" b="b"/>
            <a:pathLst>
              <a:path w="1213339" h="5158154">
                <a:moveTo>
                  <a:pt x="855785" y="5158154"/>
                </a:moveTo>
                <a:cubicBezTo>
                  <a:pt x="483577" y="3793392"/>
                  <a:pt x="111369" y="2428631"/>
                  <a:pt x="0" y="1664677"/>
                </a:cubicBezTo>
                <a:cubicBezTo>
                  <a:pt x="1213339" y="1709616"/>
                  <a:pt x="472831" y="945661"/>
                  <a:pt x="187569" y="574430"/>
                </a:cubicBezTo>
                <a:cubicBezTo>
                  <a:pt x="164904" y="284792"/>
                  <a:pt x="121138" y="148492"/>
                  <a:pt x="46892" y="0"/>
                </a:cubicBezTo>
              </a:path>
            </a:pathLst>
          </a:cu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8" name="Figura a mano libera 227"/>
          <p:cNvSpPr/>
          <p:nvPr/>
        </p:nvSpPr>
        <p:spPr bwMode="auto">
          <a:xfrm>
            <a:off x="4983163" y="1895475"/>
            <a:ext cx="1447800"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solidFill>
            <a:srgbClr val="FF0000">
              <a:alpha val="60000"/>
            </a:srgbClr>
          </a:solidFill>
          <a:ln w="19050" cap="flat" cmpd="sng" algn="ctr">
            <a:solidFill>
              <a:srgbClr val="FF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29" name="Figura a mano libera 228"/>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solidFill>
            <a:srgbClr val="00B0F0">
              <a:alpha val="60000"/>
            </a:srgbClr>
          </a:solid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nvGrpSpPr>
          <p:cNvPr id="4" name="Gruppo 236"/>
          <p:cNvGrpSpPr>
            <a:grpSpLocks/>
          </p:cNvGrpSpPr>
          <p:nvPr/>
        </p:nvGrpSpPr>
        <p:grpSpPr bwMode="auto">
          <a:xfrm>
            <a:off x="6027738" y="4206875"/>
            <a:ext cx="479425" cy="354013"/>
            <a:chOff x="6027421" y="4206240"/>
            <a:chExt cx="480059" cy="354302"/>
          </a:xfrm>
        </p:grpSpPr>
        <p:sp>
          <p:nvSpPr>
            <p:cNvPr id="106512" name="CasellaDiTesto 232"/>
            <p:cNvSpPr txBox="1">
              <a:spLocks noChangeArrowheads="1"/>
            </p:cNvSpPr>
            <p:nvPr/>
          </p:nvSpPr>
          <p:spPr bwMode="auto">
            <a:xfrm>
              <a:off x="6027421" y="4221988"/>
              <a:ext cx="457200" cy="338554"/>
            </a:xfrm>
            <a:prstGeom prst="rect">
              <a:avLst/>
            </a:prstGeom>
            <a:noFill/>
            <a:ln w="9525">
              <a:noFill/>
              <a:miter lim="800000"/>
              <a:headEnd/>
              <a:tailEnd/>
            </a:ln>
          </p:spPr>
          <p:txBody>
            <a:bodyPr>
              <a:spAutoFit/>
            </a:bodyPr>
            <a:lstStyle/>
            <a:p>
              <a:pPr algn="ctr"/>
              <a:r>
                <a:rPr lang="en-GB" sz="1600">
                  <a:solidFill>
                    <a:srgbClr val="0066FF"/>
                  </a:solidFill>
                  <a:effectLst/>
                  <a:latin typeface="Calibri" pitchFamily="34" charset="0"/>
                </a:rPr>
                <a:t>II</a:t>
              </a:r>
            </a:p>
          </p:txBody>
        </p:sp>
        <p:sp>
          <p:nvSpPr>
            <p:cNvPr id="235" name="Ovale 234"/>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38" name="Figura a mano libera 237"/>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0" name="CasellaDiTesto 229"/>
          <p:cNvSpPr txBox="1">
            <a:spLocks noChangeArrowheads="1"/>
          </p:cNvSpPr>
          <p:nvPr/>
        </p:nvSpPr>
        <p:spPr bwMode="auto">
          <a:xfrm>
            <a:off x="4917123" y="3833495"/>
            <a:ext cx="1176337" cy="512320"/>
          </a:xfrm>
          <a:prstGeom prst="rect">
            <a:avLst/>
          </a:prstGeom>
          <a:noFill/>
          <a:ln w="9525">
            <a:noFill/>
            <a:miter lim="800000"/>
            <a:headEnd/>
            <a:tailEnd/>
          </a:ln>
        </p:spPr>
        <p:txBody>
          <a:bodyPr>
            <a:spAutoFit/>
          </a:bodyPr>
          <a:lstStyle/>
          <a:p>
            <a:pPr algn="ctr">
              <a:lnSpc>
                <a:spcPts val="1600"/>
              </a:lnSpc>
            </a:pPr>
            <a:r>
              <a:rPr lang="en-GB">
                <a:solidFill>
                  <a:schemeClr val="tx1"/>
                </a:solidFill>
                <a:effectLst/>
                <a:latin typeface="Calibri" pitchFamily="34" charset="0"/>
              </a:rPr>
              <a:t>Gt-Lherz + </a:t>
            </a:r>
          </a:p>
          <a:p>
            <a:pPr algn="ctr">
              <a:lnSpc>
                <a:spcPts val="1600"/>
              </a:lnSpc>
            </a:pPr>
            <a:r>
              <a:rPr lang="en-GB">
                <a:solidFill>
                  <a:schemeClr val="tx1"/>
                </a:solidFill>
                <a:effectLst/>
                <a:latin typeface="Calibri" pitchFamily="34" charset="0"/>
              </a:rPr>
              <a:t>Mst</a:t>
            </a:r>
          </a:p>
        </p:txBody>
      </p:sp>
      <p:sp>
        <p:nvSpPr>
          <p:cNvPr id="231" name="CasellaDiTesto 230"/>
          <p:cNvSpPr txBox="1">
            <a:spLocks noChangeArrowheads="1"/>
          </p:cNvSpPr>
          <p:nvPr/>
        </p:nvSpPr>
        <p:spPr bwMode="auto">
          <a:xfrm rot="2655832">
            <a:off x="4876419" y="2961759"/>
            <a:ext cx="1523174" cy="369332"/>
          </a:xfrm>
          <a:prstGeom prst="rect">
            <a:avLst/>
          </a:prstGeom>
          <a:noFill/>
          <a:ln w="9525">
            <a:noFill/>
            <a:miter lim="800000"/>
            <a:headEnd/>
            <a:tailEnd/>
          </a:ln>
        </p:spPr>
        <p:txBody>
          <a:bodyPr wrap="none">
            <a:spAutoFit/>
          </a:bodyPr>
          <a:lstStyle/>
          <a:p>
            <a:r>
              <a:rPr lang="en-GB">
                <a:solidFill>
                  <a:schemeClr val="tx1"/>
                </a:solidFill>
                <a:effectLst/>
                <a:latin typeface="Calibri" pitchFamily="34" charset="0"/>
              </a:rPr>
              <a:t>Gt-Lherz + Dol</a:t>
            </a:r>
          </a:p>
        </p:txBody>
      </p:sp>
      <p:sp>
        <p:nvSpPr>
          <p:cNvPr id="34" name="Figura a mano libera 33"/>
          <p:cNvSpPr/>
          <p:nvPr/>
        </p:nvSpPr>
        <p:spPr bwMode="auto">
          <a:xfrm>
            <a:off x="4981786" y="1143741"/>
            <a:ext cx="2216573" cy="1759480"/>
          </a:xfrm>
          <a:custGeom>
            <a:avLst/>
            <a:gdLst>
              <a:gd name="connsiteX0" fmla="*/ 197273 w 1600200"/>
              <a:gd name="connsiteY0" fmla="*/ 119380 h 1808480"/>
              <a:gd name="connsiteX1" fmla="*/ 197273 w 1600200"/>
              <a:gd name="connsiteY1" fmla="*/ 840740 h 1808480"/>
              <a:gd name="connsiteX2" fmla="*/ 1335193 w 1600200"/>
              <a:gd name="connsiteY2" fmla="*/ 1785620 h 1808480"/>
              <a:gd name="connsiteX3" fmla="*/ 1507913 w 1600200"/>
              <a:gd name="connsiteY3" fmla="*/ 703580 h 1808480"/>
              <a:gd name="connsiteX4" fmla="*/ 1380913 w 1600200"/>
              <a:gd name="connsiteY4" fmla="*/ 124460 h 1808480"/>
              <a:gd name="connsiteX5" fmla="*/ 197273 w 1600200"/>
              <a:gd name="connsiteY5" fmla="*/ 119380 h 1808480"/>
              <a:gd name="connsiteX0" fmla="*/ 189653 w 1592580"/>
              <a:gd name="connsiteY0" fmla="*/ 119380 h 1808480"/>
              <a:gd name="connsiteX1" fmla="*/ 189653 w 1592580"/>
              <a:gd name="connsiteY1" fmla="*/ 840740 h 1808480"/>
              <a:gd name="connsiteX2" fmla="*/ 1327573 w 1592580"/>
              <a:gd name="connsiteY2" fmla="*/ 1785620 h 1808480"/>
              <a:gd name="connsiteX3" fmla="*/ 1500293 w 1592580"/>
              <a:gd name="connsiteY3" fmla="*/ 703580 h 1808480"/>
              <a:gd name="connsiteX4" fmla="*/ 1373293 w 1592580"/>
              <a:gd name="connsiteY4" fmla="*/ 124460 h 1808480"/>
              <a:gd name="connsiteX5" fmla="*/ 189653 w 1592580"/>
              <a:gd name="connsiteY5" fmla="*/ 119380 h 1808480"/>
              <a:gd name="connsiteX0" fmla="*/ 1693 w 1404620"/>
              <a:gd name="connsiteY0" fmla="*/ 119380 h 1808480"/>
              <a:gd name="connsiteX1" fmla="*/ 1693 w 1404620"/>
              <a:gd name="connsiteY1" fmla="*/ 840740 h 1808480"/>
              <a:gd name="connsiteX2" fmla="*/ 1139613 w 1404620"/>
              <a:gd name="connsiteY2" fmla="*/ 1785620 h 1808480"/>
              <a:gd name="connsiteX3" fmla="*/ 1312333 w 1404620"/>
              <a:gd name="connsiteY3" fmla="*/ 703580 h 1808480"/>
              <a:gd name="connsiteX4" fmla="*/ 1185333 w 1404620"/>
              <a:gd name="connsiteY4" fmla="*/ 124460 h 1808480"/>
              <a:gd name="connsiteX5" fmla="*/ 1693 w 1404620"/>
              <a:gd name="connsiteY5" fmla="*/ 119380 h 1808480"/>
              <a:gd name="connsiteX0" fmla="*/ 1693 w 1404620"/>
              <a:gd name="connsiteY0" fmla="*/ 92287 h 1781387"/>
              <a:gd name="connsiteX1" fmla="*/ 1693 w 1404620"/>
              <a:gd name="connsiteY1" fmla="*/ 813647 h 1781387"/>
              <a:gd name="connsiteX2" fmla="*/ 1139613 w 1404620"/>
              <a:gd name="connsiteY2" fmla="*/ 1758527 h 1781387"/>
              <a:gd name="connsiteX3" fmla="*/ 1312333 w 1404620"/>
              <a:gd name="connsiteY3" fmla="*/ 676487 h 1781387"/>
              <a:gd name="connsiteX4" fmla="*/ 1185333 w 1404620"/>
              <a:gd name="connsiteY4" fmla="*/ 97367 h 1781387"/>
              <a:gd name="connsiteX5" fmla="*/ 1693 w 1404620"/>
              <a:gd name="connsiteY5" fmla="*/ 92287 h 1781387"/>
              <a:gd name="connsiteX0" fmla="*/ 1693 w 1404620"/>
              <a:gd name="connsiteY0" fmla="*/ 14500 h 1703600"/>
              <a:gd name="connsiteX1" fmla="*/ 1693 w 1404620"/>
              <a:gd name="connsiteY1" fmla="*/ 735860 h 1703600"/>
              <a:gd name="connsiteX2" fmla="*/ 1139613 w 1404620"/>
              <a:gd name="connsiteY2" fmla="*/ 1680740 h 1703600"/>
              <a:gd name="connsiteX3" fmla="*/ 1312333 w 1404620"/>
              <a:gd name="connsiteY3" fmla="*/ 598700 h 1703600"/>
              <a:gd name="connsiteX4" fmla="*/ 1185333 w 1404620"/>
              <a:gd name="connsiteY4" fmla="*/ 19580 h 1703600"/>
              <a:gd name="connsiteX5" fmla="*/ 1693 w 1404620"/>
              <a:gd name="connsiteY5" fmla="*/ 14500 h 1703600"/>
              <a:gd name="connsiteX0" fmla="*/ 1693 w 1358053"/>
              <a:gd name="connsiteY0" fmla="*/ 14500 h 1703600"/>
              <a:gd name="connsiteX1" fmla="*/ 1693 w 1358053"/>
              <a:gd name="connsiteY1" fmla="*/ 735860 h 1703600"/>
              <a:gd name="connsiteX2" fmla="*/ 1139613 w 1358053"/>
              <a:gd name="connsiteY2" fmla="*/ 1680740 h 1703600"/>
              <a:gd name="connsiteX3" fmla="*/ 1312333 w 1358053"/>
              <a:gd name="connsiteY3" fmla="*/ 598700 h 1703600"/>
              <a:gd name="connsiteX4" fmla="*/ 1185333 w 1358053"/>
              <a:gd name="connsiteY4" fmla="*/ 19580 h 1703600"/>
              <a:gd name="connsiteX5" fmla="*/ 1693 w 1358053"/>
              <a:gd name="connsiteY5" fmla="*/ 14500 h 170360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573" h="1759480">
                <a:moveTo>
                  <a:pt x="1693" y="14500"/>
                </a:moveTo>
                <a:cubicBezTo>
                  <a:pt x="2540" y="11960"/>
                  <a:pt x="0" y="732473"/>
                  <a:pt x="1693" y="735860"/>
                </a:cubicBezTo>
                <a:cubicBezTo>
                  <a:pt x="211666" y="932287"/>
                  <a:pt x="1043093" y="1561360"/>
                  <a:pt x="1139613" y="1680740"/>
                </a:cubicBezTo>
                <a:cubicBezTo>
                  <a:pt x="2216573" y="1759480"/>
                  <a:pt x="1706033" y="1068600"/>
                  <a:pt x="1312333" y="598700"/>
                </a:cubicBezTo>
                <a:cubicBezTo>
                  <a:pt x="1314873" y="311680"/>
                  <a:pt x="1236980" y="142347"/>
                  <a:pt x="1185333" y="19580"/>
                </a:cubicBezTo>
                <a:cubicBezTo>
                  <a:pt x="1189566" y="0"/>
                  <a:pt x="11006" y="13547"/>
                  <a:pt x="1693" y="14500"/>
                </a:cubicBezTo>
                <a:close/>
              </a:path>
            </a:pathLst>
          </a:custGeom>
          <a:solidFill>
            <a:srgbClr val="00B050">
              <a:alpha val="60000"/>
            </a:srgb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0" name="Figura a mano libera 29"/>
          <p:cNvSpPr/>
          <p:nvPr/>
        </p:nvSpPr>
        <p:spPr bwMode="auto">
          <a:xfrm>
            <a:off x="6167120" y="1137920"/>
            <a:ext cx="2651760" cy="4653280"/>
          </a:xfrm>
          <a:custGeom>
            <a:avLst/>
            <a:gdLst>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Lst>
            <a:ahLst/>
            <a:cxnLst>
              <a:cxn ang="0">
                <a:pos x="connsiteX0" y="connsiteY0"/>
              </a:cxn>
              <a:cxn ang="0">
                <a:pos x="connsiteX1" y="connsiteY1"/>
              </a:cxn>
              <a:cxn ang="0">
                <a:pos x="connsiteX2" y="connsiteY2"/>
              </a:cxn>
            </a:cxnLst>
            <a:rect l="l" t="t" r="r" b="b"/>
            <a:pathLst>
              <a:path w="2651760" h="4653280">
                <a:moveTo>
                  <a:pt x="0" y="0"/>
                </a:moveTo>
                <a:lnTo>
                  <a:pt x="223520" y="629920"/>
                </a:lnTo>
                <a:cubicBezTo>
                  <a:pt x="606213" y="894080"/>
                  <a:pt x="1842347" y="3312160"/>
                  <a:pt x="2651760" y="4653280"/>
                </a:cubicBezTo>
              </a:path>
            </a:pathLst>
          </a:custGeom>
          <a:noFill/>
          <a:ln w="5715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5" name="Gruppo 235"/>
          <p:cNvGrpSpPr>
            <a:grpSpLocks/>
          </p:cNvGrpSpPr>
          <p:nvPr/>
        </p:nvGrpSpPr>
        <p:grpSpPr bwMode="auto">
          <a:xfrm>
            <a:off x="5818188" y="2762250"/>
            <a:ext cx="384175" cy="339725"/>
            <a:chOff x="5817871" y="2762758"/>
            <a:chExt cx="384809" cy="338554"/>
          </a:xfrm>
        </p:grpSpPr>
        <p:sp>
          <p:nvSpPr>
            <p:cNvPr id="106510" name="CasellaDiTesto 231"/>
            <p:cNvSpPr txBox="1">
              <a:spLocks noChangeArrowheads="1"/>
            </p:cNvSpPr>
            <p:nvPr/>
          </p:nvSpPr>
          <p:spPr bwMode="auto">
            <a:xfrm>
              <a:off x="5817871" y="2762758"/>
              <a:ext cx="384809" cy="338554"/>
            </a:xfrm>
            <a:prstGeom prst="rect">
              <a:avLst/>
            </a:prstGeom>
            <a:noFill/>
            <a:ln w="9525">
              <a:noFill/>
              <a:miter lim="800000"/>
              <a:headEnd/>
              <a:tailEnd/>
            </a:ln>
          </p:spPr>
          <p:txBody>
            <a:bodyPr>
              <a:spAutoFit/>
            </a:bodyPr>
            <a:lstStyle/>
            <a:p>
              <a:pPr algn="ctr"/>
              <a:r>
                <a:rPr lang="en-GB" sz="1600">
                  <a:solidFill>
                    <a:srgbClr val="FF0000"/>
                  </a:solidFill>
                  <a:effectLst/>
                  <a:latin typeface="Calibri" pitchFamily="34" charset="0"/>
                </a:rPr>
                <a:t>I</a:t>
              </a:r>
            </a:p>
          </p:txBody>
        </p:sp>
        <p:sp>
          <p:nvSpPr>
            <p:cNvPr id="234" name="Ovale 233"/>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3" name="Rettangolo arrotondato 32"/>
          <p:cNvSpPr/>
          <p:nvPr/>
        </p:nvSpPr>
        <p:spPr bwMode="auto">
          <a:xfrm>
            <a:off x="5516880" y="4532948"/>
            <a:ext cx="619760" cy="1613852"/>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7"/>
                                        </p:tgtEl>
                                        <p:attrNameLst>
                                          <p:attrName>style.visibility</p:attrName>
                                        </p:attrNameLst>
                                      </p:cBhvr>
                                      <p:to>
                                        <p:strVal val="visible"/>
                                      </p:to>
                                    </p:set>
                                    <p:animEffect transition="in" filter="fade">
                                      <p:cBhvr>
                                        <p:cTn id="11" dur="500"/>
                                        <p:tgtEl>
                                          <p:spTgt spid="24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fade">
                                      <p:cBhvr>
                                        <p:cTn id="15" dur="500"/>
                                        <p:tgtEl>
                                          <p:spTgt spid="2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1000"/>
                                        <p:tgtEl>
                                          <p:spTgt spid="30"/>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1000"/>
                                        <p:tgtEl>
                                          <p:spTgt spid="32"/>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righ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6"/>
                                        </p:tgtEl>
                                        <p:attrNameLst>
                                          <p:attrName>style.visibility</p:attrName>
                                        </p:attrNameLst>
                                      </p:cBhvr>
                                      <p:to>
                                        <p:strVal val="visible"/>
                                      </p:to>
                                    </p:set>
                                    <p:animEffect transition="in" filter="fade">
                                      <p:cBhvr>
                                        <p:cTn id="47" dur="500"/>
                                        <p:tgtEl>
                                          <p:spTgt spid="2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28"/>
                                        </p:tgtEl>
                                        <p:attrNameLst>
                                          <p:attrName>style.visibility</p:attrName>
                                        </p:attrNameLst>
                                      </p:cBhvr>
                                      <p:to>
                                        <p:strVal val="visible"/>
                                      </p:to>
                                    </p:set>
                                    <p:animEffect transition="in" filter="wipe(up)">
                                      <p:cBhvr>
                                        <p:cTn id="52" dur="500"/>
                                        <p:tgtEl>
                                          <p:spTgt spid="22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31"/>
                                        </p:tgtEl>
                                        <p:attrNameLst>
                                          <p:attrName>style.visibility</p:attrName>
                                        </p:attrNameLst>
                                      </p:cBhvr>
                                      <p:to>
                                        <p:strVal val="visible"/>
                                      </p:to>
                                    </p:set>
                                    <p:animEffect transition="in" filter="fade">
                                      <p:cBhvr>
                                        <p:cTn id="56" dur="500"/>
                                        <p:tgtEl>
                                          <p:spTgt spid="23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29"/>
                                        </p:tgtEl>
                                        <p:attrNameLst>
                                          <p:attrName>style.visibility</p:attrName>
                                        </p:attrNameLst>
                                      </p:cBhvr>
                                      <p:to>
                                        <p:strVal val="visible"/>
                                      </p:to>
                                    </p:set>
                                    <p:animEffect transition="in" filter="wipe(up)">
                                      <p:cBhvr>
                                        <p:cTn id="61" dur="500"/>
                                        <p:tgtEl>
                                          <p:spTgt spid="229"/>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30"/>
                                        </p:tgtEl>
                                        <p:attrNameLst>
                                          <p:attrName>style.visibility</p:attrName>
                                        </p:attrNameLst>
                                      </p:cBhvr>
                                      <p:to>
                                        <p:strVal val="visible"/>
                                      </p:to>
                                    </p:set>
                                    <p:animEffect transition="in" filter="fade">
                                      <p:cBhvr>
                                        <p:cTn id="65" dur="500"/>
                                        <p:tgtEl>
                                          <p:spTgt spid="2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7"/>
                                        </p:tgtEl>
                                        <p:attrNameLst>
                                          <p:attrName>style.visibility</p:attrName>
                                        </p:attrNameLst>
                                      </p:cBhvr>
                                      <p:to>
                                        <p:strVal val="visible"/>
                                      </p:to>
                                    </p:set>
                                    <p:animEffect transition="in" filter="fade">
                                      <p:cBhvr>
                                        <p:cTn id="70" dur="500"/>
                                        <p:tgtEl>
                                          <p:spTgt spid="22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38"/>
                                        </p:tgtEl>
                                        <p:attrNameLst>
                                          <p:attrName>style.visibility</p:attrName>
                                        </p:attrNameLst>
                                      </p:cBhvr>
                                      <p:to>
                                        <p:strVal val="visible"/>
                                      </p:to>
                                    </p:set>
                                    <p:animEffect transition="in" filter="wipe(down)">
                                      <p:cBhvr>
                                        <p:cTn id="75" dur="2000"/>
                                        <p:tgtEl>
                                          <p:spTgt spid="23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down)">
                                      <p:cBhvr>
                                        <p:cTn id="7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26" grpId="0"/>
      <p:bldP spid="227" grpId="0"/>
      <p:bldP spid="247" grpId="0"/>
      <p:bldP spid="31" grpId="0" animBg="1"/>
      <p:bldP spid="32" grpId="0" animBg="1"/>
      <p:bldP spid="228" grpId="0" animBg="1"/>
      <p:bldP spid="229" grpId="0" animBg="1"/>
      <p:bldP spid="238" grpId="0" animBg="1"/>
      <p:bldP spid="230" grpId="0"/>
      <p:bldP spid="231" grpId="0"/>
      <p:bldP spid="34" grpId="0" animBg="1"/>
      <p:bldP spid="30" grpId="0" animBg="1"/>
      <p:bldP spid="33"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asellaDiTesto 209"/>
          <p:cNvSpPr txBox="1"/>
          <p:nvPr/>
        </p:nvSpPr>
        <p:spPr>
          <a:xfrm>
            <a:off x="101600" y="2157413"/>
            <a:ext cx="4225925" cy="2677656"/>
          </a:xfrm>
          <a:prstGeom prst="rect">
            <a:avLst/>
          </a:prstGeom>
          <a:noFill/>
        </p:spPr>
        <p:txBody>
          <a:bodyPr wrap="square">
            <a:spAutoFit/>
          </a:bodyPr>
          <a:lstStyle/>
          <a:p>
            <a:pPr>
              <a:defRPr/>
            </a:pPr>
            <a:r>
              <a:rPr lang="en-GB" sz="2400" dirty="0">
                <a:solidFill>
                  <a:schemeClr val="bg1"/>
                </a:solidFill>
                <a:latin typeface="Calibri" pitchFamily="34" charset="0"/>
              </a:rPr>
              <a:t>The dashed line on the divariant surface indicates the </a:t>
            </a:r>
            <a:r>
              <a:rPr lang="en-GB" sz="2400" u="sng" dirty="0">
                <a:solidFill>
                  <a:srgbClr val="FFFF00"/>
                </a:solidFill>
                <a:latin typeface="Calibri" pitchFamily="34" charset="0"/>
              </a:rPr>
              <a:t>approximate division </a:t>
            </a:r>
            <a:r>
              <a:rPr lang="en-GB" sz="2400" dirty="0">
                <a:solidFill>
                  <a:schemeClr val="bg1"/>
                </a:solidFill>
                <a:latin typeface="Calibri" pitchFamily="34" charset="0"/>
              </a:rPr>
              <a:t>in the system between carbonatitic melts, on the one hand, and kimberlitic and melilititic melts, on the other. </a:t>
            </a:r>
          </a:p>
        </p:txBody>
      </p:sp>
      <p:sp>
        <p:nvSpPr>
          <p:cNvPr id="10" name="CasellaDiTesto 9"/>
          <p:cNvSpPr txBox="1"/>
          <p:nvPr/>
        </p:nvSpPr>
        <p:spPr>
          <a:xfrm>
            <a:off x="0" y="85725"/>
            <a:ext cx="4327525" cy="1569660"/>
          </a:xfrm>
          <a:prstGeom prst="rect">
            <a:avLst/>
          </a:prstGeom>
          <a:noFill/>
        </p:spPr>
        <p:txBody>
          <a:bodyPr wrap="square">
            <a:spAutoFit/>
          </a:bodyPr>
          <a:lstStyle/>
          <a:p>
            <a:pPr algn="ctr">
              <a:defRPr/>
            </a:pPr>
            <a:r>
              <a:rPr lang="en-GB" sz="2400" dirty="0">
                <a:solidFill>
                  <a:srgbClr val="FFFF00"/>
                </a:solidFill>
                <a:latin typeface="Calibri" pitchFamily="34" charset="0"/>
              </a:rPr>
              <a:t>Solidus of plagioclase, spinel and garnet lherzolite in the CMAS–CO</a:t>
            </a:r>
            <a:r>
              <a:rPr lang="en-GB" sz="2400" baseline="-25000" dirty="0">
                <a:solidFill>
                  <a:srgbClr val="FFFF00"/>
                </a:solidFill>
                <a:latin typeface="Calibri" pitchFamily="34" charset="0"/>
              </a:rPr>
              <a:t>2</a:t>
            </a:r>
            <a:r>
              <a:rPr lang="en-GB" sz="2400" dirty="0">
                <a:solidFill>
                  <a:srgbClr val="FFFF00"/>
                </a:solidFill>
                <a:latin typeface="Calibri" pitchFamily="34" charset="0"/>
              </a:rPr>
              <a:t> system under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-free and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-bearing conditions.</a:t>
            </a:r>
            <a:endParaRPr lang="en-GB" sz="2000" dirty="0">
              <a:solidFill>
                <a:schemeClr val="bg1"/>
              </a:solidFill>
              <a:latin typeface="Calibri" pitchFamily="34" charset="0"/>
            </a:endParaRPr>
          </a:p>
        </p:txBody>
      </p:sp>
      <p:grpSp>
        <p:nvGrpSpPr>
          <p:cNvPr id="107524" name="Gruppo 10"/>
          <p:cNvGrpSpPr>
            <a:grpSpLocks/>
          </p:cNvGrpSpPr>
          <p:nvPr/>
        </p:nvGrpSpPr>
        <p:grpSpPr bwMode="auto">
          <a:xfrm>
            <a:off x="4271963" y="76200"/>
            <a:ext cx="4767262" cy="6392863"/>
            <a:chOff x="4271195" y="76200"/>
            <a:chExt cx="4767450" cy="6393132"/>
          </a:xfrm>
        </p:grpSpPr>
        <p:pic>
          <p:nvPicPr>
            <p:cNvPr id="107545" name="Picture 51"/>
            <p:cNvPicPr>
              <a:picLocks noChangeAspect="1" noChangeArrowheads="1"/>
            </p:cNvPicPr>
            <p:nvPr/>
          </p:nvPicPr>
          <p:blipFill>
            <a:blip r:embed="rId3"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13" name="Figura a mano libera 12"/>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 name="Rettangolo 13"/>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 name="Rettangolo 14"/>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 name="Rettangolo 15"/>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7" name="Figura a mano libera 16"/>
          <p:cNvSpPr/>
          <p:nvPr/>
        </p:nvSpPr>
        <p:spPr bwMode="auto">
          <a:xfrm>
            <a:off x="4983163" y="1895475"/>
            <a:ext cx="1447800"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noFill/>
          <a:ln w="19050" cap="flat" cmpd="sng" algn="ctr">
            <a:solidFill>
              <a:srgbClr val="FF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8" name="Figura a mano libera 17"/>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no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7527" name="CasellaDiTesto 18"/>
          <p:cNvSpPr txBox="1">
            <a:spLocks noChangeArrowheads="1"/>
          </p:cNvSpPr>
          <p:nvPr/>
        </p:nvSpPr>
        <p:spPr bwMode="auto">
          <a:xfrm>
            <a:off x="4906963" y="3711575"/>
            <a:ext cx="1176337" cy="646331"/>
          </a:xfrm>
          <a:prstGeom prst="rect">
            <a:avLst/>
          </a:prstGeom>
          <a:noFill/>
          <a:ln w="9525">
            <a:noFill/>
            <a:miter lim="800000"/>
            <a:headEnd/>
            <a:tailEnd/>
          </a:ln>
        </p:spPr>
        <p:txBody>
          <a:bodyPr>
            <a:spAutoFit/>
          </a:bodyPr>
          <a:lstStyle/>
          <a:p>
            <a:pPr algn="ctr"/>
            <a:r>
              <a:rPr lang="en-GB">
                <a:solidFill>
                  <a:schemeClr val="tx1"/>
                </a:solidFill>
                <a:effectLst/>
                <a:latin typeface="Calibri" pitchFamily="34" charset="0"/>
              </a:rPr>
              <a:t>Gt-Lherz + </a:t>
            </a:r>
          </a:p>
          <a:p>
            <a:pPr algn="ctr"/>
            <a:r>
              <a:rPr lang="en-GB">
                <a:solidFill>
                  <a:schemeClr val="tx1"/>
                </a:solidFill>
                <a:effectLst/>
                <a:latin typeface="Calibri" pitchFamily="34" charset="0"/>
              </a:rPr>
              <a:t>Mst</a:t>
            </a:r>
          </a:p>
        </p:txBody>
      </p:sp>
      <p:sp>
        <p:nvSpPr>
          <p:cNvPr id="107528" name="CasellaDiTesto 19"/>
          <p:cNvSpPr txBox="1">
            <a:spLocks noChangeArrowheads="1"/>
          </p:cNvSpPr>
          <p:nvPr/>
        </p:nvSpPr>
        <p:spPr bwMode="auto">
          <a:xfrm rot="2655832">
            <a:off x="4876419" y="2961759"/>
            <a:ext cx="1523174" cy="369332"/>
          </a:xfrm>
          <a:prstGeom prst="rect">
            <a:avLst/>
          </a:prstGeom>
          <a:noFill/>
          <a:ln w="9525">
            <a:noFill/>
            <a:miter lim="800000"/>
            <a:headEnd/>
            <a:tailEnd/>
          </a:ln>
        </p:spPr>
        <p:txBody>
          <a:bodyPr wrap="none">
            <a:spAutoFit/>
          </a:bodyPr>
          <a:lstStyle/>
          <a:p>
            <a:r>
              <a:rPr lang="en-GB">
                <a:solidFill>
                  <a:schemeClr val="tx1"/>
                </a:solidFill>
                <a:effectLst/>
                <a:latin typeface="Calibri" pitchFamily="34" charset="0"/>
              </a:rPr>
              <a:t>Gt-Lherz + Dol</a:t>
            </a:r>
          </a:p>
        </p:txBody>
      </p:sp>
      <p:sp>
        <p:nvSpPr>
          <p:cNvPr id="24" name="Figura a mano libera 23"/>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07531" name="Gruppo 24"/>
          <p:cNvGrpSpPr>
            <a:grpSpLocks/>
          </p:cNvGrpSpPr>
          <p:nvPr/>
        </p:nvGrpSpPr>
        <p:grpSpPr bwMode="auto">
          <a:xfrm>
            <a:off x="5818188" y="2762250"/>
            <a:ext cx="384175" cy="339725"/>
            <a:chOff x="5817871" y="2762758"/>
            <a:chExt cx="384809" cy="338554"/>
          </a:xfrm>
        </p:grpSpPr>
        <p:sp>
          <p:nvSpPr>
            <p:cNvPr id="107541" name="CasellaDiTesto 25"/>
            <p:cNvSpPr txBox="1">
              <a:spLocks noChangeArrowheads="1"/>
            </p:cNvSpPr>
            <p:nvPr/>
          </p:nvSpPr>
          <p:spPr bwMode="auto">
            <a:xfrm>
              <a:off x="5817871" y="2762758"/>
              <a:ext cx="384809" cy="338554"/>
            </a:xfrm>
            <a:prstGeom prst="rect">
              <a:avLst/>
            </a:prstGeom>
            <a:noFill/>
            <a:ln w="9525">
              <a:noFill/>
              <a:miter lim="800000"/>
              <a:headEnd/>
              <a:tailEnd/>
            </a:ln>
          </p:spPr>
          <p:txBody>
            <a:bodyPr>
              <a:spAutoFit/>
            </a:bodyPr>
            <a:lstStyle/>
            <a:p>
              <a:pPr algn="ctr"/>
              <a:r>
                <a:rPr lang="en-GB" sz="1600">
                  <a:solidFill>
                    <a:srgbClr val="FF0000"/>
                  </a:solidFill>
                  <a:effectLst/>
                  <a:latin typeface="Calibri" pitchFamily="34" charset="0"/>
                </a:rPr>
                <a:t>I</a:t>
              </a:r>
            </a:p>
          </p:txBody>
        </p:sp>
        <p:sp>
          <p:nvSpPr>
            <p:cNvPr id="27" name="Ovale 26"/>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8" name="Figura a mano libera 27"/>
          <p:cNvSpPr/>
          <p:nvPr/>
        </p:nvSpPr>
        <p:spPr bwMode="auto">
          <a:xfrm>
            <a:off x="6188075" y="3140075"/>
            <a:ext cx="2627313" cy="3200400"/>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7376" h="3200400">
                <a:moveTo>
                  <a:pt x="0" y="0"/>
                </a:moveTo>
                <a:lnTo>
                  <a:pt x="1139952" y="0"/>
                </a:lnTo>
                <a:lnTo>
                  <a:pt x="2627376" y="2639568"/>
                </a:lnTo>
                <a:lnTo>
                  <a:pt x="2627376" y="3200400"/>
                </a:lnTo>
                <a:lnTo>
                  <a:pt x="786384" y="320040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7533" name="CasellaDiTesto 28"/>
          <p:cNvSpPr txBox="1">
            <a:spLocks noChangeArrowheads="1"/>
          </p:cNvSpPr>
          <p:nvPr/>
        </p:nvSpPr>
        <p:spPr bwMode="auto">
          <a:xfrm rot="4475937">
            <a:off x="6171697" y="4587052"/>
            <a:ext cx="1417055"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Carbonatite</a:t>
            </a:r>
          </a:p>
        </p:txBody>
      </p:sp>
      <p:sp>
        <p:nvSpPr>
          <p:cNvPr id="107534" name="CasellaDiTesto 29"/>
          <p:cNvSpPr txBox="1">
            <a:spLocks noChangeArrowheads="1"/>
          </p:cNvSpPr>
          <p:nvPr/>
        </p:nvSpPr>
        <p:spPr bwMode="auto">
          <a:xfrm rot="4365837">
            <a:off x="6694209" y="3593277"/>
            <a:ext cx="1127681"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Melilitite</a:t>
            </a:r>
          </a:p>
        </p:txBody>
      </p:sp>
      <p:sp>
        <p:nvSpPr>
          <p:cNvPr id="107535" name="CasellaDiTesto 30"/>
          <p:cNvSpPr txBox="1">
            <a:spLocks noChangeArrowheads="1"/>
          </p:cNvSpPr>
          <p:nvPr/>
        </p:nvSpPr>
        <p:spPr bwMode="auto">
          <a:xfrm rot="4365837">
            <a:off x="7380930" y="5215702"/>
            <a:ext cx="1265539"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Kimberlite</a:t>
            </a:r>
          </a:p>
        </p:txBody>
      </p:sp>
      <p:sp>
        <p:nvSpPr>
          <p:cNvPr id="107536" name="CasellaDiTesto 31"/>
          <p:cNvSpPr txBox="1">
            <a:spLocks noChangeArrowheads="1"/>
          </p:cNvSpPr>
          <p:nvPr/>
        </p:nvSpPr>
        <p:spPr bwMode="auto">
          <a:xfrm rot="3651538">
            <a:off x="7272038" y="4099689"/>
            <a:ext cx="1191224"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Komatiite</a:t>
            </a:r>
          </a:p>
        </p:txBody>
      </p:sp>
      <p:cxnSp>
        <p:nvCxnSpPr>
          <p:cNvPr id="107537" name="Connettore 1 32"/>
          <p:cNvCxnSpPr>
            <a:cxnSpLocks noChangeShapeType="1"/>
          </p:cNvCxnSpPr>
          <p:nvPr/>
        </p:nvCxnSpPr>
        <p:spPr bwMode="auto">
          <a:xfrm rot="16200000" flipH="1">
            <a:off x="6262688" y="4837112"/>
            <a:ext cx="2311400" cy="682625"/>
          </a:xfrm>
          <a:prstGeom prst="line">
            <a:avLst/>
          </a:prstGeom>
          <a:noFill/>
          <a:ln w="38100" algn="ctr">
            <a:solidFill>
              <a:schemeClr val="tx1"/>
            </a:solidFill>
            <a:prstDash val="dash"/>
            <a:round/>
            <a:headEnd/>
            <a:tailEnd/>
          </a:ln>
        </p:spPr>
      </p:cxnSp>
      <p:cxnSp>
        <p:nvCxnSpPr>
          <p:cNvPr id="34" name="Connettore 1 33"/>
          <p:cNvCxnSpPr>
            <a:cxnSpLocks noChangeShapeType="1"/>
          </p:cNvCxnSpPr>
          <p:nvPr/>
        </p:nvCxnSpPr>
        <p:spPr bwMode="auto">
          <a:xfrm rot="16200000" flipH="1">
            <a:off x="6253956" y="4839494"/>
            <a:ext cx="2309813" cy="682625"/>
          </a:xfrm>
          <a:prstGeom prst="line">
            <a:avLst/>
          </a:prstGeom>
          <a:noFill/>
          <a:ln w="38100" algn="ctr">
            <a:solidFill>
              <a:srgbClr val="FF0000"/>
            </a:solidFill>
            <a:prstDash val="dash"/>
            <a:round/>
            <a:headEnd/>
            <a:tailEnd/>
          </a:ln>
        </p:spPr>
      </p:cxnSp>
      <p:sp>
        <p:nvSpPr>
          <p:cNvPr id="36" name="CasellaDiTesto 35"/>
          <p:cNvSpPr txBox="1"/>
          <p:nvPr/>
        </p:nvSpPr>
        <p:spPr>
          <a:xfrm>
            <a:off x="0" y="4970463"/>
            <a:ext cx="4267201" cy="946150"/>
          </a:xfrm>
          <a:prstGeom prst="rect">
            <a:avLst/>
          </a:prstGeom>
          <a:noFill/>
        </p:spPr>
        <p:txBody>
          <a:bodyPr wrap="square">
            <a:spAutoFit/>
          </a:bodyPr>
          <a:lstStyle/>
          <a:p>
            <a:pPr algn="ctr"/>
            <a:r>
              <a:rPr lang="en-GB" sz="2800" dirty="0">
                <a:solidFill>
                  <a:schemeClr val="bg1"/>
                </a:solidFill>
                <a:effectLst>
                  <a:outerShdw blurRad="38100" dist="38100" dir="2700000" algn="tl">
                    <a:srgbClr val="000000"/>
                  </a:outerShdw>
                </a:effectLst>
                <a:latin typeface="Calibri" pitchFamily="34" charset="0"/>
              </a:rPr>
              <a:t>Note also the depth of carbonate formation…</a:t>
            </a:r>
          </a:p>
        </p:txBody>
      </p:sp>
      <p:grpSp>
        <p:nvGrpSpPr>
          <p:cNvPr id="107529" name="Gruppo 20"/>
          <p:cNvGrpSpPr>
            <a:grpSpLocks/>
          </p:cNvGrpSpPr>
          <p:nvPr/>
        </p:nvGrpSpPr>
        <p:grpSpPr bwMode="auto">
          <a:xfrm>
            <a:off x="6027738" y="4206875"/>
            <a:ext cx="479425" cy="354013"/>
            <a:chOff x="6027421" y="4206240"/>
            <a:chExt cx="480059" cy="354302"/>
          </a:xfrm>
        </p:grpSpPr>
        <p:sp>
          <p:nvSpPr>
            <p:cNvPr id="107543" name="CasellaDiTesto 21"/>
            <p:cNvSpPr txBox="1">
              <a:spLocks noChangeArrowheads="1"/>
            </p:cNvSpPr>
            <p:nvPr/>
          </p:nvSpPr>
          <p:spPr bwMode="auto">
            <a:xfrm>
              <a:off x="6027421" y="4221988"/>
              <a:ext cx="457200" cy="338554"/>
            </a:xfrm>
            <a:prstGeom prst="rect">
              <a:avLst/>
            </a:prstGeom>
            <a:noFill/>
            <a:ln w="9525">
              <a:noFill/>
              <a:miter lim="800000"/>
              <a:headEnd/>
              <a:tailEnd/>
            </a:ln>
          </p:spPr>
          <p:txBody>
            <a:bodyPr>
              <a:spAutoFit/>
            </a:bodyPr>
            <a:lstStyle/>
            <a:p>
              <a:pPr algn="ctr"/>
              <a:r>
                <a:rPr lang="en-GB" sz="1600">
                  <a:solidFill>
                    <a:srgbClr val="0066FF"/>
                  </a:solidFill>
                  <a:effectLst/>
                  <a:latin typeface="Calibri" pitchFamily="34" charset="0"/>
                </a:rPr>
                <a:t>II</a:t>
              </a:r>
            </a:p>
          </p:txBody>
        </p:sp>
        <p:sp>
          <p:nvSpPr>
            <p:cNvPr id="23" name="Ovale 22"/>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2"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36" grpId="0"/>
      <p:bldP spid="32"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asellaDiTesto 209"/>
          <p:cNvSpPr txBox="1"/>
          <p:nvPr/>
        </p:nvSpPr>
        <p:spPr>
          <a:xfrm>
            <a:off x="88900" y="1903413"/>
            <a:ext cx="4160839" cy="830997"/>
          </a:xfrm>
          <a:prstGeom prst="rect">
            <a:avLst/>
          </a:prstGeom>
          <a:noFill/>
        </p:spPr>
        <p:txBody>
          <a:bodyPr wrap="square">
            <a:spAutoFit/>
          </a:bodyPr>
          <a:lstStyle/>
          <a:p>
            <a:r>
              <a:rPr lang="en-GB" sz="2400" dirty="0">
                <a:solidFill>
                  <a:schemeClr val="bg1"/>
                </a:solidFill>
                <a:effectLst>
                  <a:outerShdw blurRad="38100" dist="38100" dir="2700000" algn="tl">
                    <a:srgbClr val="000000"/>
                  </a:outerShdw>
                </a:effectLst>
                <a:latin typeface="Calibri" pitchFamily="34" charset="0"/>
              </a:rPr>
              <a:t>The appearance of dolomite is deeper than 2 GPa.</a:t>
            </a:r>
          </a:p>
        </p:txBody>
      </p:sp>
      <p:sp>
        <p:nvSpPr>
          <p:cNvPr id="10" name="CasellaDiTesto 9"/>
          <p:cNvSpPr txBox="1"/>
          <p:nvPr/>
        </p:nvSpPr>
        <p:spPr>
          <a:xfrm>
            <a:off x="0" y="85725"/>
            <a:ext cx="4327525" cy="1569660"/>
          </a:xfrm>
          <a:prstGeom prst="rect">
            <a:avLst/>
          </a:prstGeom>
          <a:noFill/>
        </p:spPr>
        <p:txBody>
          <a:bodyPr wrap="square">
            <a:spAutoFit/>
          </a:bodyPr>
          <a:lstStyle/>
          <a:p>
            <a:pPr algn="ctr">
              <a:defRPr/>
            </a:pPr>
            <a:r>
              <a:rPr lang="en-GB" sz="2400" dirty="0">
                <a:solidFill>
                  <a:srgbClr val="FFFF00"/>
                </a:solidFill>
                <a:latin typeface="Calibri" pitchFamily="34" charset="0"/>
              </a:rPr>
              <a:t>Solidus of plagioclase, spinel and garnet lherzolite in the CMAS–CO</a:t>
            </a:r>
            <a:r>
              <a:rPr lang="en-GB" sz="2400" baseline="-25000" dirty="0">
                <a:solidFill>
                  <a:srgbClr val="FFFF00"/>
                </a:solidFill>
                <a:latin typeface="Calibri" pitchFamily="34" charset="0"/>
              </a:rPr>
              <a:t>2</a:t>
            </a:r>
            <a:r>
              <a:rPr lang="en-GB" sz="2400" dirty="0">
                <a:solidFill>
                  <a:srgbClr val="FFFF00"/>
                </a:solidFill>
                <a:latin typeface="Calibri" pitchFamily="34" charset="0"/>
              </a:rPr>
              <a:t> system under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-free and CO</a:t>
            </a:r>
            <a:r>
              <a:rPr lang="en-GB" sz="2400" baseline="-25000" dirty="0">
                <a:solidFill>
                  <a:srgbClr val="FFFF00"/>
                </a:solidFill>
                <a:latin typeface="Calibri" pitchFamily="34" charset="0"/>
              </a:rPr>
              <a:t>2</a:t>
            </a:r>
            <a:r>
              <a:rPr lang="en-GB" sz="2400" dirty="0">
                <a:solidFill>
                  <a:srgbClr val="FFFF00"/>
                </a:solidFill>
                <a:latin typeface="Calibri" pitchFamily="34" charset="0"/>
              </a:rPr>
              <a:t>-bearing conditions.</a:t>
            </a:r>
            <a:endParaRPr lang="en-GB" sz="2000" dirty="0">
              <a:solidFill>
                <a:schemeClr val="bg1"/>
              </a:solidFill>
              <a:latin typeface="Calibri" pitchFamily="34" charset="0"/>
            </a:endParaRPr>
          </a:p>
        </p:txBody>
      </p:sp>
      <p:grpSp>
        <p:nvGrpSpPr>
          <p:cNvPr id="347140" name="Gruppo 10"/>
          <p:cNvGrpSpPr>
            <a:grpSpLocks/>
          </p:cNvGrpSpPr>
          <p:nvPr/>
        </p:nvGrpSpPr>
        <p:grpSpPr bwMode="auto">
          <a:xfrm>
            <a:off x="4271963" y="76200"/>
            <a:ext cx="4767262" cy="6392863"/>
            <a:chOff x="4271195" y="76200"/>
            <a:chExt cx="4767450" cy="6393132"/>
          </a:xfrm>
        </p:grpSpPr>
        <p:pic>
          <p:nvPicPr>
            <p:cNvPr id="347141" name="Picture 51"/>
            <p:cNvPicPr>
              <a:picLocks noChangeAspect="1" noChangeArrowheads="1"/>
            </p:cNvPicPr>
            <p:nvPr/>
          </p:nvPicPr>
          <p:blipFill>
            <a:blip r:embed="rId3"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13" name="Figura a mano libera 12"/>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4" name="Rettangolo 13"/>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 name="Rettangolo 14"/>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 name="Rettangolo 15"/>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7" name="Figura a mano libera 16"/>
          <p:cNvSpPr/>
          <p:nvPr/>
        </p:nvSpPr>
        <p:spPr bwMode="auto">
          <a:xfrm>
            <a:off x="4983163" y="1895475"/>
            <a:ext cx="1447800"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noFill/>
          <a:ln w="19050" cap="flat" cmpd="sng" algn="ctr">
            <a:solidFill>
              <a:srgbClr val="FF0000"/>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8" name="Figura a mano libera 17"/>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no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47148" name="CasellaDiTesto 18"/>
          <p:cNvSpPr txBox="1">
            <a:spLocks noChangeArrowheads="1"/>
          </p:cNvSpPr>
          <p:nvPr/>
        </p:nvSpPr>
        <p:spPr bwMode="auto">
          <a:xfrm>
            <a:off x="4906963" y="3711575"/>
            <a:ext cx="1176337" cy="646331"/>
          </a:xfrm>
          <a:prstGeom prst="rect">
            <a:avLst/>
          </a:prstGeom>
          <a:noFill/>
          <a:ln w="9525">
            <a:noFill/>
            <a:miter lim="800000"/>
            <a:headEnd/>
            <a:tailEnd/>
          </a:ln>
        </p:spPr>
        <p:txBody>
          <a:bodyPr>
            <a:spAutoFit/>
          </a:bodyPr>
          <a:lstStyle/>
          <a:p>
            <a:pPr algn="ctr"/>
            <a:r>
              <a:rPr lang="en-GB">
                <a:solidFill>
                  <a:schemeClr val="tx1"/>
                </a:solidFill>
                <a:effectLst/>
                <a:latin typeface="Calibri" pitchFamily="34" charset="0"/>
              </a:rPr>
              <a:t>Gt-Lherz + </a:t>
            </a:r>
          </a:p>
          <a:p>
            <a:pPr algn="ctr"/>
            <a:r>
              <a:rPr lang="en-GB">
                <a:solidFill>
                  <a:schemeClr val="tx1"/>
                </a:solidFill>
                <a:effectLst/>
                <a:latin typeface="Calibri" pitchFamily="34" charset="0"/>
              </a:rPr>
              <a:t>Mst</a:t>
            </a:r>
          </a:p>
        </p:txBody>
      </p:sp>
      <p:sp>
        <p:nvSpPr>
          <p:cNvPr id="347149" name="CasellaDiTesto 19"/>
          <p:cNvSpPr txBox="1">
            <a:spLocks noChangeArrowheads="1"/>
          </p:cNvSpPr>
          <p:nvPr/>
        </p:nvSpPr>
        <p:spPr bwMode="auto">
          <a:xfrm rot="2655832">
            <a:off x="4876419" y="2961759"/>
            <a:ext cx="1523174" cy="369332"/>
          </a:xfrm>
          <a:prstGeom prst="rect">
            <a:avLst/>
          </a:prstGeom>
          <a:noFill/>
          <a:ln w="9525">
            <a:noFill/>
            <a:miter lim="800000"/>
            <a:headEnd/>
            <a:tailEnd/>
          </a:ln>
        </p:spPr>
        <p:txBody>
          <a:bodyPr wrap="none">
            <a:spAutoFit/>
          </a:bodyPr>
          <a:lstStyle/>
          <a:p>
            <a:r>
              <a:rPr lang="en-GB">
                <a:solidFill>
                  <a:schemeClr val="tx1"/>
                </a:solidFill>
                <a:effectLst/>
                <a:latin typeface="Calibri" pitchFamily="34" charset="0"/>
              </a:rPr>
              <a:t>Gt-Lherz + Dol</a:t>
            </a:r>
          </a:p>
        </p:txBody>
      </p:sp>
      <p:sp>
        <p:nvSpPr>
          <p:cNvPr id="24" name="Figura a mano libera 23"/>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347154" name="Gruppo 24"/>
          <p:cNvGrpSpPr>
            <a:grpSpLocks/>
          </p:cNvGrpSpPr>
          <p:nvPr/>
        </p:nvGrpSpPr>
        <p:grpSpPr bwMode="auto">
          <a:xfrm>
            <a:off x="5818188" y="2762250"/>
            <a:ext cx="384175" cy="339725"/>
            <a:chOff x="5817871" y="2762758"/>
            <a:chExt cx="384809" cy="338554"/>
          </a:xfrm>
        </p:grpSpPr>
        <p:sp>
          <p:nvSpPr>
            <p:cNvPr id="347155" name="CasellaDiTesto 25"/>
            <p:cNvSpPr txBox="1">
              <a:spLocks noChangeArrowheads="1"/>
            </p:cNvSpPr>
            <p:nvPr/>
          </p:nvSpPr>
          <p:spPr bwMode="auto">
            <a:xfrm>
              <a:off x="5817871" y="2762758"/>
              <a:ext cx="384809" cy="338554"/>
            </a:xfrm>
            <a:prstGeom prst="rect">
              <a:avLst/>
            </a:prstGeom>
            <a:noFill/>
            <a:ln w="9525">
              <a:noFill/>
              <a:miter lim="800000"/>
              <a:headEnd/>
              <a:tailEnd/>
            </a:ln>
          </p:spPr>
          <p:txBody>
            <a:bodyPr>
              <a:spAutoFit/>
            </a:bodyPr>
            <a:lstStyle/>
            <a:p>
              <a:pPr algn="ctr"/>
              <a:r>
                <a:rPr lang="en-GB" sz="1600">
                  <a:solidFill>
                    <a:srgbClr val="FF0000"/>
                  </a:solidFill>
                  <a:effectLst/>
                  <a:latin typeface="Calibri" pitchFamily="34" charset="0"/>
                </a:rPr>
                <a:t>I</a:t>
              </a:r>
            </a:p>
          </p:txBody>
        </p:sp>
        <p:sp>
          <p:nvSpPr>
            <p:cNvPr id="27" name="Ovale 26"/>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8" name="Figura a mano libera 27"/>
          <p:cNvSpPr/>
          <p:nvPr/>
        </p:nvSpPr>
        <p:spPr bwMode="auto">
          <a:xfrm>
            <a:off x="6188075" y="3140075"/>
            <a:ext cx="2627313" cy="3200400"/>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7376" h="3200400">
                <a:moveTo>
                  <a:pt x="0" y="0"/>
                </a:moveTo>
                <a:lnTo>
                  <a:pt x="1139952" y="0"/>
                </a:lnTo>
                <a:lnTo>
                  <a:pt x="2627376" y="2639568"/>
                </a:lnTo>
                <a:lnTo>
                  <a:pt x="2627376" y="3200400"/>
                </a:lnTo>
                <a:lnTo>
                  <a:pt x="786384" y="320040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47158" name="CasellaDiTesto 28"/>
          <p:cNvSpPr txBox="1">
            <a:spLocks noChangeArrowheads="1"/>
          </p:cNvSpPr>
          <p:nvPr/>
        </p:nvSpPr>
        <p:spPr bwMode="auto">
          <a:xfrm rot="4475937">
            <a:off x="6171697" y="4587052"/>
            <a:ext cx="1417055"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Carbonatite</a:t>
            </a:r>
          </a:p>
        </p:txBody>
      </p:sp>
      <p:sp>
        <p:nvSpPr>
          <p:cNvPr id="347159" name="CasellaDiTesto 29"/>
          <p:cNvSpPr txBox="1">
            <a:spLocks noChangeArrowheads="1"/>
          </p:cNvSpPr>
          <p:nvPr/>
        </p:nvSpPr>
        <p:spPr bwMode="auto">
          <a:xfrm rot="4365837">
            <a:off x="6694209" y="3593277"/>
            <a:ext cx="1127681"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Melilitite</a:t>
            </a:r>
          </a:p>
        </p:txBody>
      </p:sp>
      <p:sp>
        <p:nvSpPr>
          <p:cNvPr id="347160" name="CasellaDiTesto 30"/>
          <p:cNvSpPr txBox="1">
            <a:spLocks noChangeArrowheads="1"/>
          </p:cNvSpPr>
          <p:nvPr/>
        </p:nvSpPr>
        <p:spPr bwMode="auto">
          <a:xfrm rot="4365837">
            <a:off x="7380930" y="5215702"/>
            <a:ext cx="1265539"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Kimberlite</a:t>
            </a:r>
          </a:p>
        </p:txBody>
      </p:sp>
      <p:sp>
        <p:nvSpPr>
          <p:cNvPr id="347161" name="CasellaDiTesto 31"/>
          <p:cNvSpPr txBox="1">
            <a:spLocks noChangeArrowheads="1"/>
          </p:cNvSpPr>
          <p:nvPr/>
        </p:nvSpPr>
        <p:spPr bwMode="auto">
          <a:xfrm rot="3651538">
            <a:off x="7272038" y="4099689"/>
            <a:ext cx="1191224" cy="400110"/>
          </a:xfrm>
          <a:prstGeom prst="rect">
            <a:avLst/>
          </a:prstGeom>
          <a:noFill/>
          <a:ln w="9525">
            <a:noFill/>
            <a:miter lim="800000"/>
            <a:headEnd/>
            <a:tailEnd/>
          </a:ln>
        </p:spPr>
        <p:txBody>
          <a:bodyPr wrap="none">
            <a:spAutoFit/>
          </a:bodyPr>
          <a:lstStyle/>
          <a:p>
            <a:r>
              <a:rPr lang="en-GB" sz="2000">
                <a:solidFill>
                  <a:schemeClr val="bg1"/>
                </a:solidFill>
                <a:effectLst/>
                <a:latin typeface="Calibri" pitchFamily="34" charset="0"/>
              </a:rPr>
              <a:t>Komatiite</a:t>
            </a:r>
          </a:p>
        </p:txBody>
      </p:sp>
      <p:cxnSp>
        <p:nvCxnSpPr>
          <p:cNvPr id="347162" name="Connettore 1 32"/>
          <p:cNvCxnSpPr>
            <a:cxnSpLocks noChangeShapeType="1"/>
          </p:cNvCxnSpPr>
          <p:nvPr/>
        </p:nvCxnSpPr>
        <p:spPr bwMode="auto">
          <a:xfrm rot="16200000" flipH="1">
            <a:off x="6262688" y="4837112"/>
            <a:ext cx="2311400" cy="682625"/>
          </a:xfrm>
          <a:prstGeom prst="line">
            <a:avLst/>
          </a:prstGeom>
          <a:noFill/>
          <a:ln w="38100" algn="ctr">
            <a:solidFill>
              <a:schemeClr val="tx1"/>
            </a:solidFill>
            <a:prstDash val="dash"/>
            <a:round/>
            <a:headEnd/>
            <a:tailEnd/>
          </a:ln>
        </p:spPr>
      </p:cxnSp>
      <p:cxnSp>
        <p:nvCxnSpPr>
          <p:cNvPr id="34" name="Connettore 1 33"/>
          <p:cNvCxnSpPr>
            <a:cxnSpLocks noChangeShapeType="1"/>
          </p:cNvCxnSpPr>
          <p:nvPr/>
        </p:nvCxnSpPr>
        <p:spPr bwMode="auto">
          <a:xfrm rot="16200000" flipH="1">
            <a:off x="6253956" y="4839494"/>
            <a:ext cx="2309813" cy="682625"/>
          </a:xfrm>
          <a:prstGeom prst="line">
            <a:avLst/>
          </a:prstGeom>
          <a:noFill/>
          <a:ln w="38100" algn="ctr">
            <a:solidFill>
              <a:srgbClr val="FF0000"/>
            </a:solidFill>
            <a:prstDash val="dash"/>
            <a:round/>
            <a:headEnd/>
            <a:tailEnd/>
          </a:ln>
        </p:spPr>
      </p:cxnSp>
      <p:sp>
        <p:nvSpPr>
          <p:cNvPr id="2" name="CasellaDiTesto 209"/>
          <p:cNvSpPr txBox="1"/>
          <p:nvPr/>
        </p:nvSpPr>
        <p:spPr>
          <a:xfrm>
            <a:off x="88901" y="2874963"/>
            <a:ext cx="4160838" cy="830997"/>
          </a:xfrm>
          <a:prstGeom prst="rect">
            <a:avLst/>
          </a:prstGeom>
          <a:noFill/>
        </p:spPr>
        <p:txBody>
          <a:bodyPr wrap="square">
            <a:spAutoFit/>
          </a:bodyPr>
          <a:lstStyle/>
          <a:p>
            <a:r>
              <a:rPr lang="en-GB" sz="2400" dirty="0">
                <a:solidFill>
                  <a:schemeClr val="bg1"/>
                </a:solidFill>
                <a:effectLst>
                  <a:outerShdw blurRad="38100" dist="38100" dir="2700000" algn="tl">
                    <a:srgbClr val="000000"/>
                  </a:outerShdw>
                </a:effectLst>
                <a:latin typeface="Calibri" pitchFamily="34" charset="0"/>
              </a:rPr>
              <a:t>The appearance of magnesite is deeper than 3 GPa.</a:t>
            </a:r>
          </a:p>
        </p:txBody>
      </p:sp>
      <p:sp>
        <p:nvSpPr>
          <p:cNvPr id="3" name="CasellaDiTesto 209"/>
          <p:cNvSpPr txBox="1"/>
          <p:nvPr/>
        </p:nvSpPr>
        <p:spPr>
          <a:xfrm>
            <a:off x="1" y="3848100"/>
            <a:ext cx="4270376" cy="2227263"/>
          </a:xfrm>
          <a:prstGeom prst="rect">
            <a:avLst/>
          </a:prstGeom>
          <a:noFill/>
        </p:spPr>
        <p:txBody>
          <a:bodyPr wrap="square">
            <a:spAutoFit/>
          </a:bodyPr>
          <a:lstStyle/>
          <a:p>
            <a:pPr algn="ctr"/>
            <a:r>
              <a:rPr lang="en-GB" sz="2800" dirty="0">
                <a:solidFill>
                  <a:schemeClr val="bg1"/>
                </a:solidFill>
                <a:effectLst>
                  <a:outerShdw blurRad="38100" dist="38100" dir="2700000" algn="tl">
                    <a:srgbClr val="000000"/>
                  </a:outerShdw>
                </a:effectLst>
                <a:latin typeface="Calibri" pitchFamily="34" charset="0"/>
              </a:rPr>
              <a:t>This is because these are experiments carried out on simplified systems, not natural carbonated peridotites.</a:t>
            </a:r>
          </a:p>
        </p:txBody>
      </p:sp>
      <p:grpSp>
        <p:nvGrpSpPr>
          <p:cNvPr id="347150" name="Gruppo 20"/>
          <p:cNvGrpSpPr>
            <a:grpSpLocks/>
          </p:cNvGrpSpPr>
          <p:nvPr/>
        </p:nvGrpSpPr>
        <p:grpSpPr bwMode="auto">
          <a:xfrm>
            <a:off x="6027738" y="4206875"/>
            <a:ext cx="479425" cy="354013"/>
            <a:chOff x="6027421" y="4206240"/>
            <a:chExt cx="480059" cy="354302"/>
          </a:xfrm>
        </p:grpSpPr>
        <p:sp>
          <p:nvSpPr>
            <p:cNvPr id="347151" name="CasellaDiTesto 21"/>
            <p:cNvSpPr txBox="1">
              <a:spLocks noChangeArrowheads="1"/>
            </p:cNvSpPr>
            <p:nvPr/>
          </p:nvSpPr>
          <p:spPr bwMode="auto">
            <a:xfrm>
              <a:off x="6027421" y="4221988"/>
              <a:ext cx="457200" cy="338554"/>
            </a:xfrm>
            <a:prstGeom prst="rect">
              <a:avLst/>
            </a:prstGeom>
            <a:noFill/>
            <a:ln w="9525">
              <a:noFill/>
              <a:miter lim="800000"/>
              <a:headEnd/>
              <a:tailEnd/>
            </a:ln>
          </p:spPr>
          <p:txBody>
            <a:bodyPr>
              <a:spAutoFit/>
            </a:bodyPr>
            <a:lstStyle/>
            <a:p>
              <a:pPr algn="ctr"/>
              <a:r>
                <a:rPr lang="en-GB" sz="1600">
                  <a:solidFill>
                    <a:srgbClr val="0066FF"/>
                  </a:solidFill>
                  <a:effectLst/>
                  <a:latin typeface="Calibri" pitchFamily="34" charset="0"/>
                </a:rPr>
                <a:t>II</a:t>
              </a:r>
            </a:p>
          </p:txBody>
        </p:sp>
        <p:sp>
          <p:nvSpPr>
            <p:cNvPr id="23" name="Ovale 22"/>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3"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 grpId="0"/>
      <p:bldP spid="3" grpId="0"/>
      <p:bldP spid="33"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7"/>
          <p:cNvGrpSpPr>
            <a:grpSpLocks/>
          </p:cNvGrpSpPr>
          <p:nvPr/>
        </p:nvGrpSpPr>
        <p:grpSpPr bwMode="auto">
          <a:xfrm>
            <a:off x="4527550" y="34925"/>
            <a:ext cx="4605338" cy="6272213"/>
            <a:chOff x="4527833" y="34721"/>
            <a:chExt cx="4604592" cy="6272576"/>
          </a:xfrm>
        </p:grpSpPr>
        <p:grpSp>
          <p:nvGrpSpPr>
            <p:cNvPr id="109592" name="Gruppo 8"/>
            <p:cNvGrpSpPr>
              <a:grpSpLocks/>
            </p:cNvGrpSpPr>
            <p:nvPr/>
          </p:nvGrpSpPr>
          <p:grpSpPr bwMode="auto">
            <a:xfrm>
              <a:off x="4527833" y="34721"/>
              <a:ext cx="4604592" cy="6272576"/>
              <a:chOff x="4574133" y="138896"/>
              <a:chExt cx="4604592" cy="6272576"/>
            </a:xfrm>
          </p:grpSpPr>
          <p:pic>
            <p:nvPicPr>
              <p:cNvPr id="109594" name="Picture 3"/>
              <p:cNvPicPr>
                <a:picLocks noChangeAspect="1" noChangeArrowheads="1"/>
              </p:cNvPicPr>
              <p:nvPr/>
            </p:nvPicPr>
            <p:blipFill>
              <a:blip r:embed="rId3" cstate="print"/>
              <a:srcRect l="1456"/>
              <a:stretch>
                <a:fillRect/>
              </a:stretch>
            </p:blipFill>
            <p:spPr bwMode="auto">
              <a:xfrm rot="5400000">
                <a:off x="3740141" y="972888"/>
                <a:ext cx="6272576" cy="4604592"/>
              </a:xfrm>
              <a:prstGeom prst="rect">
                <a:avLst/>
              </a:prstGeom>
              <a:noFill/>
              <a:ln w="9525" algn="ctr">
                <a:noFill/>
                <a:miter lim="800000"/>
                <a:headEnd/>
                <a:tailEnd/>
              </a:ln>
            </p:spPr>
          </p:pic>
          <p:sp>
            <p:nvSpPr>
              <p:cNvPr id="5" name="Rettangolo 4"/>
              <p:cNvSpPr/>
              <p:nvPr/>
            </p:nvSpPr>
            <p:spPr bwMode="auto">
              <a:xfrm>
                <a:off x="7627988" y="1342291"/>
                <a:ext cx="706324" cy="157489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9596" name="CasellaDiTesto 6"/>
              <p:cNvSpPr txBox="1">
                <a:spLocks noChangeArrowheads="1"/>
              </p:cNvSpPr>
              <p:nvPr/>
            </p:nvSpPr>
            <p:spPr bwMode="auto">
              <a:xfrm>
                <a:off x="6574421" y="1145893"/>
                <a:ext cx="2569579" cy="954162"/>
              </a:xfrm>
              <a:prstGeom prst="rect">
                <a:avLst/>
              </a:prstGeom>
              <a:noFill/>
              <a:ln w="9525">
                <a:noFill/>
                <a:miter lim="800000"/>
                <a:headEnd/>
                <a:tailEnd/>
              </a:ln>
            </p:spPr>
            <p:txBody>
              <a:bodyPr>
                <a:spAutoFit/>
              </a:bodyPr>
              <a:lstStyle/>
              <a:p>
                <a:pPr algn="ctr"/>
                <a:r>
                  <a:rPr lang="en-GB" sz="2800">
                    <a:solidFill>
                      <a:schemeClr val="tx1"/>
                    </a:solidFill>
                    <a:effectLst/>
                    <a:latin typeface="Calibri" pitchFamily="34" charset="0"/>
                  </a:rPr>
                  <a:t>MgO content of melts (wt%)</a:t>
                </a:r>
              </a:p>
            </p:txBody>
          </p:sp>
        </p:grpSp>
        <p:sp>
          <p:nvSpPr>
            <p:cNvPr id="11" name="Figura a mano libera 10"/>
            <p:cNvSpPr/>
            <p:nvPr/>
          </p:nvSpPr>
          <p:spPr bwMode="auto">
            <a:xfrm>
              <a:off x="6384907" y="3011456"/>
              <a:ext cx="2584031" cy="3164070"/>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grpSp>
        <p:nvGrpSpPr>
          <p:cNvPr id="6" name="Gruppo 20"/>
          <p:cNvGrpSpPr>
            <a:grpSpLocks/>
          </p:cNvGrpSpPr>
          <p:nvPr/>
        </p:nvGrpSpPr>
        <p:grpSpPr bwMode="auto">
          <a:xfrm>
            <a:off x="11113" y="34925"/>
            <a:ext cx="4595812" cy="6267450"/>
            <a:chOff x="11575" y="34721"/>
            <a:chExt cx="4595148" cy="6267510"/>
          </a:xfrm>
        </p:grpSpPr>
        <p:grpSp>
          <p:nvGrpSpPr>
            <p:cNvPr id="109587" name="Gruppo 7"/>
            <p:cNvGrpSpPr>
              <a:grpSpLocks/>
            </p:cNvGrpSpPr>
            <p:nvPr/>
          </p:nvGrpSpPr>
          <p:grpSpPr bwMode="auto">
            <a:xfrm>
              <a:off x="11575" y="34721"/>
              <a:ext cx="4595148" cy="6267510"/>
              <a:chOff x="57875" y="138896"/>
              <a:chExt cx="4595148" cy="6267510"/>
            </a:xfrm>
          </p:grpSpPr>
          <p:pic>
            <p:nvPicPr>
              <p:cNvPr id="109589" name="Picture 2"/>
              <p:cNvPicPr>
                <a:picLocks noChangeAspect="1" noChangeArrowheads="1"/>
              </p:cNvPicPr>
              <p:nvPr/>
            </p:nvPicPr>
            <p:blipFill>
              <a:blip r:embed="rId4" cstate="print"/>
              <a:srcRect l="732"/>
              <a:stretch>
                <a:fillRect/>
              </a:stretch>
            </p:blipFill>
            <p:spPr bwMode="auto">
              <a:xfrm rot="5400000">
                <a:off x="-778306" y="975077"/>
                <a:ext cx="6267510" cy="4595148"/>
              </a:xfrm>
              <a:prstGeom prst="rect">
                <a:avLst/>
              </a:prstGeom>
              <a:noFill/>
              <a:ln w="9525" algn="ctr">
                <a:noFill/>
                <a:miter lim="800000"/>
                <a:headEnd/>
                <a:tailEnd/>
              </a:ln>
            </p:spPr>
          </p:pic>
          <p:sp>
            <p:nvSpPr>
              <p:cNvPr id="4" name="Rettangolo 3"/>
              <p:cNvSpPr/>
              <p:nvPr/>
            </p:nvSpPr>
            <p:spPr bwMode="auto">
              <a:xfrm>
                <a:off x="3043531" y="1215231"/>
                <a:ext cx="706336" cy="1574815"/>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9591" name="CasellaDiTesto 5"/>
              <p:cNvSpPr txBox="1">
                <a:spLocks noChangeArrowheads="1"/>
              </p:cNvSpPr>
              <p:nvPr/>
            </p:nvSpPr>
            <p:spPr bwMode="auto">
              <a:xfrm>
                <a:off x="2002420" y="1145893"/>
                <a:ext cx="2569579" cy="954116"/>
              </a:xfrm>
              <a:prstGeom prst="rect">
                <a:avLst/>
              </a:prstGeom>
              <a:noFill/>
              <a:ln w="9525">
                <a:noFill/>
                <a:miter lim="800000"/>
                <a:headEnd/>
                <a:tailEnd/>
              </a:ln>
            </p:spPr>
            <p:txBody>
              <a:bodyPr>
                <a:spAutoFit/>
              </a:bodyPr>
              <a:lstStyle/>
              <a:p>
                <a:pPr algn="ctr"/>
                <a:r>
                  <a:rPr lang="en-GB" sz="2800" b="1">
                    <a:solidFill>
                      <a:srgbClr val="FFC000"/>
                    </a:solidFill>
                    <a:latin typeface="Calibri" pitchFamily="34" charset="0"/>
                  </a:rPr>
                  <a:t>Al</a:t>
                </a:r>
                <a:r>
                  <a:rPr lang="en-GB" sz="2800" b="1" baseline="-25000">
                    <a:solidFill>
                      <a:srgbClr val="FFC000"/>
                    </a:solidFill>
                    <a:latin typeface="Calibri" pitchFamily="34" charset="0"/>
                  </a:rPr>
                  <a:t>2</a:t>
                </a:r>
                <a:r>
                  <a:rPr lang="en-GB" sz="2800" b="1">
                    <a:solidFill>
                      <a:srgbClr val="FFC000"/>
                    </a:solidFill>
                    <a:latin typeface="Calibri" pitchFamily="34" charset="0"/>
                  </a:rPr>
                  <a:t>O</a:t>
                </a:r>
                <a:r>
                  <a:rPr lang="en-GB" sz="2800" b="1" baseline="-25000">
                    <a:solidFill>
                      <a:srgbClr val="FFC000"/>
                    </a:solidFill>
                    <a:latin typeface="Calibri" pitchFamily="34" charset="0"/>
                  </a:rPr>
                  <a:t>3</a:t>
                </a:r>
                <a:r>
                  <a:rPr lang="en-GB" sz="2800" b="1">
                    <a:solidFill>
                      <a:srgbClr val="FFC000"/>
                    </a:solidFill>
                    <a:latin typeface="Calibri" pitchFamily="34" charset="0"/>
                  </a:rPr>
                  <a:t> content of melts (wt%)</a:t>
                </a:r>
              </a:p>
            </p:txBody>
          </p:sp>
        </p:grpSp>
        <p:sp>
          <p:nvSpPr>
            <p:cNvPr id="12" name="Figura a mano libera 11"/>
            <p:cNvSpPr/>
            <p:nvPr/>
          </p:nvSpPr>
          <p:spPr bwMode="auto">
            <a:xfrm>
              <a:off x="1852809" y="3022425"/>
              <a:ext cx="2584077" cy="3176618"/>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3" name="Figura a mano libera 12"/>
          <p:cNvSpPr/>
          <p:nvPr/>
        </p:nvSpPr>
        <p:spPr bwMode="auto">
          <a:xfrm>
            <a:off x="2441575" y="3024188"/>
            <a:ext cx="739775" cy="3181350"/>
          </a:xfrm>
          <a:custGeom>
            <a:avLst/>
            <a:gdLst>
              <a:gd name="connsiteX0" fmla="*/ 124968 w 740664"/>
              <a:gd name="connsiteY0" fmla="*/ 0 h 3182112"/>
              <a:gd name="connsiteX1" fmla="*/ 57912 w 740664"/>
              <a:gd name="connsiteY1" fmla="*/ 262128 h 3182112"/>
              <a:gd name="connsiteX2" fmla="*/ 51816 w 740664"/>
              <a:gd name="connsiteY2" fmla="*/ 640080 h 3182112"/>
              <a:gd name="connsiteX3" fmla="*/ 368808 w 740664"/>
              <a:gd name="connsiteY3" fmla="*/ 1926336 h 3182112"/>
              <a:gd name="connsiteX4" fmla="*/ 740664 w 740664"/>
              <a:gd name="connsiteY4" fmla="*/ 3182112 h 3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664" h="3182112">
                <a:moveTo>
                  <a:pt x="124968" y="0"/>
                </a:moveTo>
                <a:cubicBezTo>
                  <a:pt x="97536" y="77724"/>
                  <a:pt x="70104" y="155448"/>
                  <a:pt x="57912" y="262128"/>
                </a:cubicBezTo>
                <a:cubicBezTo>
                  <a:pt x="45720" y="368808"/>
                  <a:pt x="0" y="362712"/>
                  <a:pt x="51816" y="640080"/>
                </a:cubicBezTo>
                <a:cubicBezTo>
                  <a:pt x="103632" y="917448"/>
                  <a:pt x="254000" y="1502664"/>
                  <a:pt x="368808" y="1926336"/>
                </a:cubicBezTo>
                <a:cubicBezTo>
                  <a:pt x="483616" y="2350008"/>
                  <a:pt x="612140" y="2766060"/>
                  <a:pt x="740664" y="3182112"/>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4" name="Figura a mano libera 13"/>
          <p:cNvSpPr/>
          <p:nvPr/>
        </p:nvSpPr>
        <p:spPr bwMode="auto">
          <a:xfrm>
            <a:off x="2625725" y="3028950"/>
            <a:ext cx="915988" cy="3170238"/>
          </a:xfrm>
          <a:custGeom>
            <a:avLst/>
            <a:gdLst>
              <a:gd name="connsiteX0" fmla="*/ 2032 w 916432"/>
              <a:gd name="connsiteY0" fmla="*/ 0 h 3169920"/>
              <a:gd name="connsiteX1" fmla="*/ 26416 w 916432"/>
              <a:gd name="connsiteY1" fmla="*/ 347472 h 3169920"/>
              <a:gd name="connsiteX2" fmla="*/ 160528 w 916432"/>
              <a:gd name="connsiteY2" fmla="*/ 963168 h 3169920"/>
              <a:gd name="connsiteX3" fmla="*/ 916432 w 916432"/>
              <a:gd name="connsiteY3" fmla="*/ 3169920 h 3169920"/>
            </a:gdLst>
            <a:ahLst/>
            <a:cxnLst>
              <a:cxn ang="0">
                <a:pos x="connsiteX0" y="connsiteY0"/>
              </a:cxn>
              <a:cxn ang="0">
                <a:pos x="connsiteX1" y="connsiteY1"/>
              </a:cxn>
              <a:cxn ang="0">
                <a:pos x="connsiteX2" y="connsiteY2"/>
              </a:cxn>
              <a:cxn ang="0">
                <a:pos x="connsiteX3" y="connsiteY3"/>
              </a:cxn>
            </a:cxnLst>
            <a:rect l="l" t="t" r="r" b="b"/>
            <a:pathLst>
              <a:path w="916432" h="3169920">
                <a:moveTo>
                  <a:pt x="2032" y="0"/>
                </a:moveTo>
                <a:cubicBezTo>
                  <a:pt x="1016" y="93472"/>
                  <a:pt x="0" y="186944"/>
                  <a:pt x="26416" y="347472"/>
                </a:cubicBezTo>
                <a:cubicBezTo>
                  <a:pt x="52832" y="508000"/>
                  <a:pt x="12192" y="492760"/>
                  <a:pt x="160528" y="963168"/>
                </a:cubicBezTo>
                <a:cubicBezTo>
                  <a:pt x="308864" y="1433576"/>
                  <a:pt x="612648" y="2301748"/>
                  <a:pt x="916432" y="3169920"/>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 name="Figura a mano libera 14"/>
          <p:cNvSpPr/>
          <p:nvPr/>
        </p:nvSpPr>
        <p:spPr bwMode="auto">
          <a:xfrm>
            <a:off x="2670175" y="3028950"/>
            <a:ext cx="1547813" cy="3159125"/>
          </a:xfrm>
          <a:custGeom>
            <a:avLst/>
            <a:gdLst>
              <a:gd name="connsiteX0" fmla="*/ 0 w 1548384"/>
              <a:gd name="connsiteY0" fmla="*/ 0 h 3157728"/>
              <a:gd name="connsiteX1" fmla="*/ 1548384 w 1548384"/>
              <a:gd name="connsiteY1" fmla="*/ 3157728 h 3157728"/>
            </a:gdLst>
            <a:ahLst/>
            <a:cxnLst>
              <a:cxn ang="0">
                <a:pos x="connsiteX0" y="connsiteY0"/>
              </a:cxn>
              <a:cxn ang="0">
                <a:pos x="connsiteX1" y="connsiteY1"/>
              </a:cxn>
            </a:cxnLst>
            <a:rect l="l" t="t" r="r" b="b"/>
            <a:pathLst>
              <a:path w="1548384" h="3157728">
                <a:moveTo>
                  <a:pt x="0" y="0"/>
                </a:moveTo>
                <a:lnTo>
                  <a:pt x="1548384" y="3157728"/>
                </a:ln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6" name="Figura a mano libera 15"/>
          <p:cNvSpPr/>
          <p:nvPr/>
        </p:nvSpPr>
        <p:spPr bwMode="auto">
          <a:xfrm>
            <a:off x="2846388" y="3024188"/>
            <a:ext cx="725487" cy="1060450"/>
          </a:xfrm>
          <a:custGeom>
            <a:avLst/>
            <a:gdLst>
              <a:gd name="connsiteX0" fmla="*/ 0 w 725424"/>
              <a:gd name="connsiteY0" fmla="*/ 0 h 1060704"/>
              <a:gd name="connsiteX1" fmla="*/ 469392 w 725424"/>
              <a:gd name="connsiteY1" fmla="*/ 725424 h 1060704"/>
              <a:gd name="connsiteX2" fmla="*/ 725424 w 725424"/>
              <a:gd name="connsiteY2" fmla="*/ 1060704 h 1060704"/>
            </a:gdLst>
            <a:ahLst/>
            <a:cxnLst>
              <a:cxn ang="0">
                <a:pos x="connsiteX0" y="connsiteY0"/>
              </a:cxn>
              <a:cxn ang="0">
                <a:pos x="connsiteX1" y="connsiteY1"/>
              </a:cxn>
              <a:cxn ang="0">
                <a:pos x="connsiteX2" y="connsiteY2"/>
              </a:cxn>
            </a:cxnLst>
            <a:rect l="l" t="t" r="r" b="b"/>
            <a:pathLst>
              <a:path w="725424" h="1060704">
                <a:moveTo>
                  <a:pt x="0" y="0"/>
                </a:moveTo>
                <a:cubicBezTo>
                  <a:pt x="174244" y="274320"/>
                  <a:pt x="348488" y="548640"/>
                  <a:pt x="469392" y="725424"/>
                </a:cubicBezTo>
                <a:cubicBezTo>
                  <a:pt x="590296" y="902208"/>
                  <a:pt x="657860" y="981456"/>
                  <a:pt x="725424" y="1060704"/>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sp>
        <p:nvSpPr>
          <p:cNvPr id="17" name="Ovale 16"/>
          <p:cNvSpPr/>
          <p:nvPr/>
        </p:nvSpPr>
        <p:spPr bwMode="auto">
          <a:xfrm>
            <a:off x="2146300" y="35480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a:solidFill>
                  <a:schemeClr val="tx1"/>
                </a:solidFill>
                <a:latin typeface="Calibri" pitchFamily="34" charset="0"/>
              </a:rPr>
              <a:t>1</a:t>
            </a:r>
          </a:p>
        </p:txBody>
      </p:sp>
      <p:sp>
        <p:nvSpPr>
          <p:cNvPr id="18" name="Ovale 17"/>
          <p:cNvSpPr/>
          <p:nvPr/>
        </p:nvSpPr>
        <p:spPr bwMode="auto">
          <a:xfrm>
            <a:off x="2633663" y="41973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a:t>
            </a:r>
          </a:p>
        </p:txBody>
      </p:sp>
      <p:sp>
        <p:nvSpPr>
          <p:cNvPr id="19" name="Ovale 18"/>
          <p:cNvSpPr/>
          <p:nvPr/>
        </p:nvSpPr>
        <p:spPr bwMode="auto">
          <a:xfrm>
            <a:off x="2846388" y="3811588"/>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5</a:t>
            </a:r>
          </a:p>
        </p:txBody>
      </p:sp>
      <p:sp>
        <p:nvSpPr>
          <p:cNvPr id="20" name="Ovale 19"/>
          <p:cNvSpPr/>
          <p:nvPr/>
        </p:nvSpPr>
        <p:spPr bwMode="auto">
          <a:xfrm>
            <a:off x="2887663" y="33337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10</a:t>
            </a:r>
          </a:p>
        </p:txBody>
      </p:sp>
      <p:sp>
        <p:nvSpPr>
          <p:cNvPr id="22" name="Figura a mano libera 21"/>
          <p:cNvSpPr/>
          <p:nvPr/>
        </p:nvSpPr>
        <p:spPr bwMode="auto">
          <a:xfrm>
            <a:off x="6669088" y="3024188"/>
            <a:ext cx="542925" cy="1255712"/>
          </a:xfrm>
          <a:custGeom>
            <a:avLst/>
            <a:gdLst>
              <a:gd name="connsiteX0" fmla="*/ 542544 w 542544"/>
              <a:gd name="connsiteY0" fmla="*/ 0 h 1255776"/>
              <a:gd name="connsiteX1" fmla="*/ 463296 w 542544"/>
              <a:gd name="connsiteY1" fmla="*/ 329184 h 1255776"/>
              <a:gd name="connsiteX2" fmla="*/ 201168 w 542544"/>
              <a:gd name="connsiteY2" fmla="*/ 859536 h 1255776"/>
              <a:gd name="connsiteX3" fmla="*/ 0 w 542544"/>
              <a:gd name="connsiteY3" fmla="*/ 1255776 h 1255776"/>
            </a:gdLst>
            <a:ahLst/>
            <a:cxnLst>
              <a:cxn ang="0">
                <a:pos x="connsiteX0" y="connsiteY0"/>
              </a:cxn>
              <a:cxn ang="0">
                <a:pos x="connsiteX1" y="connsiteY1"/>
              </a:cxn>
              <a:cxn ang="0">
                <a:pos x="connsiteX2" y="connsiteY2"/>
              </a:cxn>
              <a:cxn ang="0">
                <a:pos x="connsiteX3" y="connsiteY3"/>
              </a:cxn>
            </a:cxnLst>
            <a:rect l="l" t="t" r="r" b="b"/>
            <a:pathLst>
              <a:path w="542544" h="1255776">
                <a:moveTo>
                  <a:pt x="542544" y="0"/>
                </a:moveTo>
                <a:cubicBezTo>
                  <a:pt x="531368" y="92964"/>
                  <a:pt x="520192" y="185928"/>
                  <a:pt x="463296" y="329184"/>
                </a:cubicBezTo>
                <a:cubicBezTo>
                  <a:pt x="406400" y="472440"/>
                  <a:pt x="278384" y="705104"/>
                  <a:pt x="201168" y="859536"/>
                </a:cubicBezTo>
                <a:cubicBezTo>
                  <a:pt x="123952" y="1013968"/>
                  <a:pt x="61976" y="1134872"/>
                  <a:pt x="0" y="1255776"/>
                </a:cubicBezTo>
              </a:path>
            </a:pathLst>
          </a:custGeom>
          <a:noFill/>
          <a:ln w="38100" cap="flat" cmpd="sng" algn="ctr">
            <a:solidFill>
              <a:srgbClr val="FFFF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 name="Figura a mano libera 22"/>
          <p:cNvSpPr/>
          <p:nvPr/>
        </p:nvSpPr>
        <p:spPr bwMode="auto">
          <a:xfrm>
            <a:off x="7040563" y="3286125"/>
            <a:ext cx="598487" cy="2389188"/>
          </a:xfrm>
          <a:custGeom>
            <a:avLst/>
            <a:gdLst>
              <a:gd name="connsiteX0" fmla="*/ 597408 w 597408"/>
              <a:gd name="connsiteY0" fmla="*/ 0 h 2389632"/>
              <a:gd name="connsiteX1" fmla="*/ 487680 w 597408"/>
              <a:gd name="connsiteY1" fmla="*/ 658368 h 2389632"/>
              <a:gd name="connsiteX2" fmla="*/ 231648 w 597408"/>
              <a:gd name="connsiteY2" fmla="*/ 1603248 h 2389632"/>
              <a:gd name="connsiteX3" fmla="*/ 0 w 597408"/>
              <a:gd name="connsiteY3" fmla="*/ 2389632 h 2389632"/>
            </a:gdLst>
            <a:ahLst/>
            <a:cxnLst>
              <a:cxn ang="0">
                <a:pos x="connsiteX0" y="connsiteY0"/>
              </a:cxn>
              <a:cxn ang="0">
                <a:pos x="connsiteX1" y="connsiteY1"/>
              </a:cxn>
              <a:cxn ang="0">
                <a:pos x="connsiteX2" y="connsiteY2"/>
              </a:cxn>
              <a:cxn ang="0">
                <a:pos x="connsiteX3" y="connsiteY3"/>
              </a:cxn>
            </a:cxnLst>
            <a:rect l="l" t="t" r="r" b="b"/>
            <a:pathLst>
              <a:path w="597408" h="2389632">
                <a:moveTo>
                  <a:pt x="597408" y="0"/>
                </a:moveTo>
                <a:cubicBezTo>
                  <a:pt x="573024" y="195580"/>
                  <a:pt x="548640" y="391160"/>
                  <a:pt x="487680" y="658368"/>
                </a:cubicBezTo>
                <a:cubicBezTo>
                  <a:pt x="426720" y="925576"/>
                  <a:pt x="312928" y="1314704"/>
                  <a:pt x="231648" y="1603248"/>
                </a:cubicBezTo>
                <a:cubicBezTo>
                  <a:pt x="150368" y="1891792"/>
                  <a:pt x="0" y="2389632"/>
                  <a:pt x="0" y="2389632"/>
                </a:cubicBezTo>
              </a:path>
            </a:pathLst>
          </a:custGeom>
          <a:noFill/>
          <a:ln w="38100" cap="flat" cmpd="sng" algn="ctr">
            <a:solidFill>
              <a:srgbClr val="FFFF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Figura a mano libera 23"/>
          <p:cNvSpPr/>
          <p:nvPr/>
        </p:nvSpPr>
        <p:spPr bwMode="auto">
          <a:xfrm>
            <a:off x="8266113" y="4803775"/>
            <a:ext cx="249237" cy="1352550"/>
          </a:xfrm>
          <a:custGeom>
            <a:avLst/>
            <a:gdLst>
              <a:gd name="connsiteX0" fmla="*/ 249936 w 249936"/>
              <a:gd name="connsiteY0" fmla="*/ 0 h 1353312"/>
              <a:gd name="connsiteX1" fmla="*/ 134112 w 249936"/>
              <a:gd name="connsiteY1" fmla="*/ 609600 h 1353312"/>
              <a:gd name="connsiteX2" fmla="*/ 0 w 249936"/>
              <a:gd name="connsiteY2" fmla="*/ 1353312 h 1353312"/>
            </a:gdLst>
            <a:ahLst/>
            <a:cxnLst>
              <a:cxn ang="0">
                <a:pos x="connsiteX0" y="connsiteY0"/>
              </a:cxn>
              <a:cxn ang="0">
                <a:pos x="connsiteX1" y="connsiteY1"/>
              </a:cxn>
              <a:cxn ang="0">
                <a:pos x="connsiteX2" y="connsiteY2"/>
              </a:cxn>
            </a:cxnLst>
            <a:rect l="l" t="t" r="r" b="b"/>
            <a:pathLst>
              <a:path w="249936" h="1353312">
                <a:moveTo>
                  <a:pt x="249936" y="0"/>
                </a:moveTo>
                <a:cubicBezTo>
                  <a:pt x="212852" y="192024"/>
                  <a:pt x="175768" y="384048"/>
                  <a:pt x="134112" y="609600"/>
                </a:cubicBezTo>
                <a:cubicBezTo>
                  <a:pt x="92456" y="835152"/>
                  <a:pt x="46228" y="1094232"/>
                  <a:pt x="0" y="1353312"/>
                </a:cubicBezTo>
              </a:path>
            </a:pathLst>
          </a:custGeom>
          <a:noFill/>
          <a:ln w="38100" cap="flat" cmpd="sng" algn="ctr">
            <a:solidFill>
              <a:srgbClr val="FFFF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Ovale 24"/>
          <p:cNvSpPr/>
          <p:nvPr/>
        </p:nvSpPr>
        <p:spPr bwMode="auto">
          <a:xfrm>
            <a:off x="6656388" y="3608388"/>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20</a:t>
            </a:r>
          </a:p>
        </p:txBody>
      </p:sp>
      <p:sp>
        <p:nvSpPr>
          <p:cNvPr id="26" name="Ovale 25"/>
          <p:cNvSpPr/>
          <p:nvPr/>
        </p:nvSpPr>
        <p:spPr bwMode="auto">
          <a:xfrm>
            <a:off x="7002463" y="45640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25</a:t>
            </a:r>
          </a:p>
        </p:txBody>
      </p:sp>
      <p:sp>
        <p:nvSpPr>
          <p:cNvPr id="27" name="Ovale 26"/>
          <p:cNvSpPr/>
          <p:nvPr/>
        </p:nvSpPr>
        <p:spPr bwMode="auto">
          <a:xfrm>
            <a:off x="8069263" y="53657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30</a:t>
            </a:r>
          </a:p>
        </p:txBody>
      </p:sp>
      <p:sp>
        <p:nvSpPr>
          <p:cNvPr id="31"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up)">
                                      <p:cBhvr>
                                        <p:cTn id="71" dur="500"/>
                                        <p:tgtEl>
                                          <p:spTgt spid="24"/>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1"/>
          <p:cNvGrpSpPr>
            <a:grpSpLocks/>
          </p:cNvGrpSpPr>
          <p:nvPr/>
        </p:nvGrpSpPr>
        <p:grpSpPr bwMode="auto">
          <a:xfrm>
            <a:off x="25400" y="34925"/>
            <a:ext cx="4576763" cy="6291263"/>
            <a:chOff x="25106" y="34727"/>
            <a:chExt cx="4577637" cy="6290890"/>
          </a:xfrm>
        </p:grpSpPr>
        <p:grpSp>
          <p:nvGrpSpPr>
            <p:cNvPr id="108574" name="Gruppo 16"/>
            <p:cNvGrpSpPr>
              <a:grpSpLocks/>
            </p:cNvGrpSpPr>
            <p:nvPr/>
          </p:nvGrpSpPr>
          <p:grpSpPr bwMode="auto">
            <a:xfrm>
              <a:off x="25106" y="34727"/>
              <a:ext cx="4577637" cy="6290890"/>
              <a:chOff x="71406" y="138902"/>
              <a:chExt cx="4577637" cy="6290890"/>
            </a:xfrm>
          </p:grpSpPr>
          <p:pic>
            <p:nvPicPr>
              <p:cNvPr id="108576" name="Picture 2"/>
              <p:cNvPicPr>
                <a:picLocks noChangeAspect="1" noChangeArrowheads="1"/>
              </p:cNvPicPr>
              <p:nvPr/>
            </p:nvPicPr>
            <p:blipFill>
              <a:blip r:embed="rId3" cstate="print"/>
              <a:srcRect b="2747"/>
              <a:stretch>
                <a:fillRect/>
              </a:stretch>
            </p:blipFill>
            <p:spPr bwMode="auto">
              <a:xfrm rot="5400000">
                <a:off x="-785220" y="995528"/>
                <a:ext cx="6290890" cy="4577637"/>
              </a:xfrm>
              <a:prstGeom prst="rect">
                <a:avLst/>
              </a:prstGeom>
              <a:noFill/>
              <a:ln w="9525" algn="ctr">
                <a:noFill/>
                <a:miter lim="800000"/>
                <a:headEnd/>
                <a:tailEnd/>
              </a:ln>
            </p:spPr>
          </p:pic>
          <p:sp>
            <p:nvSpPr>
              <p:cNvPr id="12" name="Rettangolo 11"/>
              <p:cNvSpPr/>
              <p:nvPr/>
            </p:nvSpPr>
            <p:spPr bwMode="auto">
              <a:xfrm>
                <a:off x="3043774" y="1215163"/>
                <a:ext cx="706573" cy="157470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8" name="CasellaDiTesto 14"/>
              <p:cNvSpPr txBox="1">
                <a:spLocks noChangeArrowheads="1"/>
              </p:cNvSpPr>
              <p:nvPr/>
            </p:nvSpPr>
            <p:spPr bwMode="auto">
              <a:xfrm>
                <a:off x="2002420" y="1145893"/>
                <a:ext cx="2569579" cy="954050"/>
              </a:xfrm>
              <a:prstGeom prst="rect">
                <a:avLst/>
              </a:prstGeom>
              <a:noFill/>
              <a:ln w="9525">
                <a:noFill/>
                <a:miter lim="800000"/>
                <a:headEnd/>
                <a:tailEnd/>
              </a:ln>
            </p:spPr>
            <p:txBody>
              <a:bodyPr>
                <a:spAutoFit/>
              </a:bodyPr>
              <a:lstStyle/>
              <a:p>
                <a:pPr algn="ctr"/>
                <a:r>
                  <a:rPr lang="en-GB" sz="2800" b="1">
                    <a:solidFill>
                      <a:srgbClr val="FF0000"/>
                    </a:solidFill>
                    <a:latin typeface="Calibri" pitchFamily="34" charset="0"/>
                  </a:rPr>
                  <a:t>CaO content of melts (wt%)</a:t>
                </a:r>
              </a:p>
            </p:txBody>
          </p:sp>
        </p:grpSp>
        <p:sp>
          <p:nvSpPr>
            <p:cNvPr id="31" name="Figura a mano libera 30"/>
            <p:cNvSpPr/>
            <p:nvPr/>
          </p:nvSpPr>
          <p:spPr bwMode="auto">
            <a:xfrm>
              <a:off x="1843141" y="3001589"/>
              <a:ext cx="2583355" cy="3131951"/>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0" name="Figura a mano libera 19"/>
          <p:cNvSpPr/>
          <p:nvPr/>
        </p:nvSpPr>
        <p:spPr bwMode="auto">
          <a:xfrm>
            <a:off x="2149475" y="2992438"/>
            <a:ext cx="487363" cy="1284287"/>
          </a:xfrm>
          <a:custGeom>
            <a:avLst/>
            <a:gdLst>
              <a:gd name="connsiteX0" fmla="*/ 482600 w 487680"/>
              <a:gd name="connsiteY0" fmla="*/ 0 h 1285240"/>
              <a:gd name="connsiteX1" fmla="*/ 441960 w 487680"/>
              <a:gd name="connsiteY1" fmla="*/ 360680 h 1285240"/>
              <a:gd name="connsiteX2" fmla="*/ 208280 w 487680"/>
              <a:gd name="connsiteY2" fmla="*/ 970280 h 1285240"/>
              <a:gd name="connsiteX3" fmla="*/ 0 w 487680"/>
              <a:gd name="connsiteY3" fmla="*/ 1285240 h 1285240"/>
            </a:gdLst>
            <a:ahLst/>
            <a:cxnLst>
              <a:cxn ang="0">
                <a:pos x="connsiteX0" y="connsiteY0"/>
              </a:cxn>
              <a:cxn ang="0">
                <a:pos x="connsiteX1" y="connsiteY1"/>
              </a:cxn>
              <a:cxn ang="0">
                <a:pos x="connsiteX2" y="connsiteY2"/>
              </a:cxn>
              <a:cxn ang="0">
                <a:pos x="connsiteX3" y="connsiteY3"/>
              </a:cxn>
            </a:cxnLst>
            <a:rect l="l" t="t" r="r" b="b"/>
            <a:pathLst>
              <a:path w="487680" h="1285240">
                <a:moveTo>
                  <a:pt x="482600" y="0"/>
                </a:moveTo>
                <a:cubicBezTo>
                  <a:pt x="485140" y="99483"/>
                  <a:pt x="487680" y="198967"/>
                  <a:pt x="441960" y="360680"/>
                </a:cubicBezTo>
                <a:cubicBezTo>
                  <a:pt x="396240" y="522393"/>
                  <a:pt x="281940" y="816187"/>
                  <a:pt x="208280" y="970280"/>
                </a:cubicBezTo>
                <a:cubicBezTo>
                  <a:pt x="134620" y="1124373"/>
                  <a:pt x="67310" y="1204806"/>
                  <a:pt x="0" y="1285240"/>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1" name="Figura a mano libera 20"/>
          <p:cNvSpPr/>
          <p:nvPr/>
        </p:nvSpPr>
        <p:spPr bwMode="auto">
          <a:xfrm>
            <a:off x="2706688" y="2998788"/>
            <a:ext cx="176212" cy="3152775"/>
          </a:xfrm>
          <a:custGeom>
            <a:avLst/>
            <a:gdLst>
              <a:gd name="connsiteX0" fmla="*/ 0 w 176784"/>
              <a:gd name="connsiteY0" fmla="*/ 0 h 3151632"/>
              <a:gd name="connsiteX1" fmla="*/ 60960 w 176784"/>
              <a:gd name="connsiteY1" fmla="*/ 560832 h 3151632"/>
              <a:gd name="connsiteX2" fmla="*/ 121920 w 176784"/>
              <a:gd name="connsiteY2" fmla="*/ 1999488 h 3151632"/>
              <a:gd name="connsiteX3" fmla="*/ 176784 w 176784"/>
              <a:gd name="connsiteY3" fmla="*/ 3151632 h 3151632"/>
            </a:gdLst>
            <a:ahLst/>
            <a:cxnLst>
              <a:cxn ang="0">
                <a:pos x="connsiteX0" y="connsiteY0"/>
              </a:cxn>
              <a:cxn ang="0">
                <a:pos x="connsiteX1" y="connsiteY1"/>
              </a:cxn>
              <a:cxn ang="0">
                <a:pos x="connsiteX2" y="connsiteY2"/>
              </a:cxn>
              <a:cxn ang="0">
                <a:pos x="connsiteX3" y="connsiteY3"/>
              </a:cxn>
            </a:cxnLst>
            <a:rect l="l" t="t" r="r" b="b"/>
            <a:pathLst>
              <a:path w="176784" h="3151632">
                <a:moveTo>
                  <a:pt x="0" y="0"/>
                </a:moveTo>
                <a:cubicBezTo>
                  <a:pt x="20320" y="113792"/>
                  <a:pt x="40640" y="227584"/>
                  <a:pt x="60960" y="560832"/>
                </a:cubicBezTo>
                <a:cubicBezTo>
                  <a:pt x="81280" y="894080"/>
                  <a:pt x="102616" y="1567688"/>
                  <a:pt x="121920" y="1999488"/>
                </a:cubicBezTo>
                <a:cubicBezTo>
                  <a:pt x="141224" y="2431288"/>
                  <a:pt x="159004" y="2791460"/>
                  <a:pt x="176784" y="3151632"/>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809875" y="3005138"/>
            <a:ext cx="579438" cy="3146425"/>
          </a:xfrm>
          <a:custGeom>
            <a:avLst/>
            <a:gdLst>
              <a:gd name="connsiteX0" fmla="*/ 0 w 579120"/>
              <a:gd name="connsiteY0" fmla="*/ 0 h 3145536"/>
              <a:gd name="connsiteX1" fmla="*/ 188976 w 579120"/>
              <a:gd name="connsiteY1" fmla="*/ 999744 h 3145536"/>
              <a:gd name="connsiteX2" fmla="*/ 457200 w 579120"/>
              <a:gd name="connsiteY2" fmla="*/ 2426208 h 3145536"/>
              <a:gd name="connsiteX3" fmla="*/ 579120 w 579120"/>
              <a:gd name="connsiteY3" fmla="*/ 3145536 h 3145536"/>
            </a:gdLst>
            <a:ahLst/>
            <a:cxnLst>
              <a:cxn ang="0">
                <a:pos x="connsiteX0" y="connsiteY0"/>
              </a:cxn>
              <a:cxn ang="0">
                <a:pos x="connsiteX1" y="connsiteY1"/>
              </a:cxn>
              <a:cxn ang="0">
                <a:pos x="connsiteX2" y="connsiteY2"/>
              </a:cxn>
              <a:cxn ang="0">
                <a:pos x="connsiteX3" y="connsiteY3"/>
              </a:cxn>
            </a:cxnLst>
            <a:rect l="l" t="t" r="r" b="b"/>
            <a:pathLst>
              <a:path w="579120" h="3145536">
                <a:moveTo>
                  <a:pt x="0" y="0"/>
                </a:moveTo>
                <a:cubicBezTo>
                  <a:pt x="56388" y="297688"/>
                  <a:pt x="112776" y="595376"/>
                  <a:pt x="188976" y="999744"/>
                </a:cubicBezTo>
                <a:cubicBezTo>
                  <a:pt x="265176" y="1404112"/>
                  <a:pt x="392176" y="2068576"/>
                  <a:pt x="457200" y="2426208"/>
                </a:cubicBezTo>
                <a:cubicBezTo>
                  <a:pt x="522224" y="2783840"/>
                  <a:pt x="550672" y="2964688"/>
                  <a:pt x="579120" y="3145536"/>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Figura a mano libera 23"/>
          <p:cNvSpPr/>
          <p:nvPr/>
        </p:nvSpPr>
        <p:spPr bwMode="auto">
          <a:xfrm>
            <a:off x="2919413" y="2987675"/>
            <a:ext cx="1023937" cy="3163888"/>
          </a:xfrm>
          <a:custGeom>
            <a:avLst/>
            <a:gdLst>
              <a:gd name="connsiteX0" fmla="*/ 0 w 1024128"/>
              <a:gd name="connsiteY0" fmla="*/ 0 h 3163824"/>
              <a:gd name="connsiteX1" fmla="*/ 323088 w 1024128"/>
              <a:gd name="connsiteY1" fmla="*/ 896112 h 3163824"/>
              <a:gd name="connsiteX2" fmla="*/ 749808 w 1024128"/>
              <a:gd name="connsiteY2" fmla="*/ 2194560 h 3163824"/>
              <a:gd name="connsiteX3" fmla="*/ 1024128 w 1024128"/>
              <a:gd name="connsiteY3" fmla="*/ 3163824 h 3163824"/>
            </a:gdLst>
            <a:ahLst/>
            <a:cxnLst>
              <a:cxn ang="0">
                <a:pos x="connsiteX0" y="connsiteY0"/>
              </a:cxn>
              <a:cxn ang="0">
                <a:pos x="connsiteX1" y="connsiteY1"/>
              </a:cxn>
              <a:cxn ang="0">
                <a:pos x="connsiteX2" y="connsiteY2"/>
              </a:cxn>
              <a:cxn ang="0">
                <a:pos x="connsiteX3" y="connsiteY3"/>
              </a:cxn>
            </a:cxnLst>
            <a:rect l="l" t="t" r="r" b="b"/>
            <a:pathLst>
              <a:path w="1024128" h="3163824">
                <a:moveTo>
                  <a:pt x="0" y="0"/>
                </a:moveTo>
                <a:cubicBezTo>
                  <a:pt x="99060" y="265176"/>
                  <a:pt x="198120" y="530352"/>
                  <a:pt x="323088" y="896112"/>
                </a:cubicBezTo>
                <a:cubicBezTo>
                  <a:pt x="448056" y="1261872"/>
                  <a:pt x="632968" y="1816608"/>
                  <a:pt x="749808" y="2194560"/>
                </a:cubicBezTo>
                <a:cubicBezTo>
                  <a:pt x="866648" y="2572512"/>
                  <a:pt x="945388" y="2868168"/>
                  <a:pt x="1024128" y="3163824"/>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a:off x="3968750" y="4803775"/>
            <a:ext cx="395288" cy="1347788"/>
          </a:xfrm>
          <a:custGeom>
            <a:avLst/>
            <a:gdLst>
              <a:gd name="connsiteX0" fmla="*/ 0 w 396240"/>
              <a:gd name="connsiteY0" fmla="*/ 0 h 1347216"/>
              <a:gd name="connsiteX1" fmla="*/ 396240 w 396240"/>
              <a:gd name="connsiteY1" fmla="*/ 1347216 h 1347216"/>
            </a:gdLst>
            <a:ahLst/>
            <a:cxnLst>
              <a:cxn ang="0">
                <a:pos x="connsiteX0" y="connsiteY0"/>
              </a:cxn>
              <a:cxn ang="0">
                <a:pos x="connsiteX1" y="connsiteY1"/>
              </a:cxn>
            </a:cxnLst>
            <a:rect l="l" t="t" r="r" b="b"/>
            <a:pathLst>
              <a:path w="396240" h="1347216">
                <a:moveTo>
                  <a:pt x="0" y="0"/>
                </a:moveTo>
                <a:lnTo>
                  <a:pt x="396240" y="1347216"/>
                </a:ln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6" name="Ovale 25"/>
          <p:cNvSpPr/>
          <p:nvPr/>
        </p:nvSpPr>
        <p:spPr bwMode="auto">
          <a:xfrm>
            <a:off x="2068737" y="3825652"/>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a:solidFill>
                  <a:schemeClr val="tx1"/>
                </a:solidFill>
                <a:latin typeface="Calibri" pitchFamily="34" charset="0"/>
              </a:rPr>
              <a:t>30</a:t>
            </a:r>
          </a:p>
        </p:txBody>
      </p:sp>
      <p:sp>
        <p:nvSpPr>
          <p:cNvPr id="27" name="Ovale 26"/>
          <p:cNvSpPr/>
          <p:nvPr/>
        </p:nvSpPr>
        <p:spPr bwMode="auto">
          <a:xfrm>
            <a:off x="2487613" y="51403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25</a:t>
            </a:r>
          </a:p>
        </p:txBody>
      </p:sp>
      <p:sp>
        <p:nvSpPr>
          <p:cNvPr id="28" name="Ovale 27"/>
          <p:cNvSpPr/>
          <p:nvPr/>
        </p:nvSpPr>
        <p:spPr bwMode="auto">
          <a:xfrm>
            <a:off x="3006725" y="5505450"/>
            <a:ext cx="604838"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20</a:t>
            </a:r>
          </a:p>
        </p:txBody>
      </p:sp>
      <p:sp>
        <p:nvSpPr>
          <p:cNvPr id="29" name="Ovale 28"/>
          <p:cNvSpPr/>
          <p:nvPr/>
        </p:nvSpPr>
        <p:spPr bwMode="auto">
          <a:xfrm>
            <a:off x="3405188" y="51101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15</a:t>
            </a:r>
          </a:p>
        </p:txBody>
      </p:sp>
      <p:sp>
        <p:nvSpPr>
          <p:cNvPr id="30" name="Ovale 29"/>
          <p:cNvSpPr/>
          <p:nvPr/>
        </p:nvSpPr>
        <p:spPr bwMode="auto">
          <a:xfrm>
            <a:off x="3895725" y="54673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10</a:t>
            </a:r>
          </a:p>
        </p:txBody>
      </p:sp>
      <p:grpSp>
        <p:nvGrpSpPr>
          <p:cNvPr id="4" name="Gruppo 43"/>
          <p:cNvGrpSpPr>
            <a:grpSpLocks/>
          </p:cNvGrpSpPr>
          <p:nvPr/>
        </p:nvGrpSpPr>
        <p:grpSpPr bwMode="auto">
          <a:xfrm>
            <a:off x="4525963" y="34925"/>
            <a:ext cx="4602162" cy="6308725"/>
            <a:chOff x="4525700" y="34725"/>
            <a:chExt cx="4603019" cy="6308203"/>
          </a:xfrm>
        </p:grpSpPr>
        <p:grpSp>
          <p:nvGrpSpPr>
            <p:cNvPr id="108569" name="Gruppo 17"/>
            <p:cNvGrpSpPr>
              <a:grpSpLocks/>
            </p:cNvGrpSpPr>
            <p:nvPr/>
          </p:nvGrpSpPr>
          <p:grpSpPr bwMode="auto">
            <a:xfrm>
              <a:off x="4525700" y="34725"/>
              <a:ext cx="4603019" cy="6308203"/>
              <a:chOff x="4572000" y="138900"/>
              <a:chExt cx="4603019" cy="6308203"/>
            </a:xfrm>
          </p:grpSpPr>
          <p:pic>
            <p:nvPicPr>
              <p:cNvPr id="108571" name="Picture 3"/>
              <p:cNvPicPr>
                <a:picLocks noChangeAspect="1" noChangeArrowheads="1"/>
              </p:cNvPicPr>
              <p:nvPr/>
            </p:nvPicPr>
            <p:blipFill>
              <a:blip r:embed="rId4" cstate="print"/>
              <a:srcRect l="859" b="494"/>
              <a:stretch>
                <a:fillRect/>
              </a:stretch>
            </p:blipFill>
            <p:spPr bwMode="auto">
              <a:xfrm rot="5400000">
                <a:off x="3719408" y="991492"/>
                <a:ext cx="6308203" cy="4603019"/>
              </a:xfrm>
              <a:prstGeom prst="rect">
                <a:avLst/>
              </a:prstGeom>
              <a:noFill/>
              <a:ln w="9525" algn="ctr">
                <a:noFill/>
                <a:miter lim="800000"/>
                <a:headEnd/>
                <a:tailEnd/>
              </a:ln>
            </p:spPr>
          </p:pic>
          <p:sp>
            <p:nvSpPr>
              <p:cNvPr id="14" name="Rettangolo 13"/>
              <p:cNvSpPr/>
              <p:nvPr/>
            </p:nvSpPr>
            <p:spPr bwMode="auto">
              <a:xfrm>
                <a:off x="7628506" y="1342125"/>
                <a:ext cx="704981" cy="157467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3" name="CasellaDiTesto 15"/>
              <p:cNvSpPr txBox="1">
                <a:spLocks noChangeArrowheads="1"/>
              </p:cNvSpPr>
              <p:nvPr/>
            </p:nvSpPr>
            <p:spPr bwMode="auto">
              <a:xfrm>
                <a:off x="6574421" y="1145893"/>
                <a:ext cx="2569579" cy="954028"/>
              </a:xfrm>
              <a:prstGeom prst="rect">
                <a:avLst/>
              </a:prstGeom>
              <a:noFill/>
              <a:ln w="9525">
                <a:noFill/>
                <a:miter lim="800000"/>
                <a:headEnd/>
                <a:tailEnd/>
              </a:ln>
            </p:spPr>
            <p:txBody>
              <a:bodyPr>
                <a:spAutoFit/>
              </a:bodyPr>
              <a:lstStyle/>
              <a:p>
                <a:pPr algn="ctr"/>
                <a:r>
                  <a:rPr lang="en-GB" sz="2800" b="1">
                    <a:solidFill>
                      <a:srgbClr val="00B0F0"/>
                    </a:solidFill>
                    <a:latin typeface="Calibri" pitchFamily="34" charset="0"/>
                  </a:rPr>
                  <a:t>SiO</a:t>
                </a:r>
                <a:r>
                  <a:rPr lang="en-GB" sz="2800" b="1" baseline="-25000">
                    <a:solidFill>
                      <a:srgbClr val="00B0F0"/>
                    </a:solidFill>
                    <a:latin typeface="Calibri" pitchFamily="34" charset="0"/>
                  </a:rPr>
                  <a:t>2</a:t>
                </a:r>
                <a:r>
                  <a:rPr lang="en-GB" sz="2800" b="1">
                    <a:solidFill>
                      <a:srgbClr val="00B0F0"/>
                    </a:solidFill>
                    <a:latin typeface="Calibri" pitchFamily="34" charset="0"/>
                  </a:rPr>
                  <a:t> content of melts (wt%)</a:t>
                </a:r>
              </a:p>
            </p:txBody>
          </p:sp>
        </p:grpSp>
        <p:sp>
          <p:nvSpPr>
            <p:cNvPr id="33" name="Figura a mano libera 32"/>
            <p:cNvSpPr/>
            <p:nvPr/>
          </p:nvSpPr>
          <p:spPr bwMode="auto">
            <a:xfrm>
              <a:off x="6385008" y="3023741"/>
              <a:ext cx="2583344" cy="3158864"/>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4" name="Figura a mano libera 33"/>
          <p:cNvSpPr/>
          <p:nvPr/>
        </p:nvSpPr>
        <p:spPr bwMode="auto">
          <a:xfrm>
            <a:off x="6961188" y="3017838"/>
            <a:ext cx="414337" cy="3170237"/>
          </a:xfrm>
          <a:custGeom>
            <a:avLst/>
            <a:gdLst>
              <a:gd name="connsiteX0" fmla="*/ 159512 w 415544"/>
              <a:gd name="connsiteY0" fmla="*/ 0 h 3169920"/>
              <a:gd name="connsiteX1" fmla="*/ 122936 w 415544"/>
              <a:gd name="connsiteY1" fmla="*/ 188976 h 3169920"/>
              <a:gd name="connsiteX2" fmla="*/ 37592 w 415544"/>
              <a:gd name="connsiteY2" fmla="*/ 633984 h 3169920"/>
              <a:gd name="connsiteX3" fmla="*/ 37592 w 415544"/>
              <a:gd name="connsiteY3" fmla="*/ 1395984 h 3169920"/>
              <a:gd name="connsiteX4" fmla="*/ 263144 w 415544"/>
              <a:gd name="connsiteY4" fmla="*/ 2542032 h 3169920"/>
              <a:gd name="connsiteX5" fmla="*/ 415544 w 415544"/>
              <a:gd name="connsiteY5" fmla="*/ 3169920 h 316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544" h="3169920">
                <a:moveTo>
                  <a:pt x="159512" y="0"/>
                </a:moveTo>
                <a:cubicBezTo>
                  <a:pt x="151384" y="41656"/>
                  <a:pt x="143256" y="83312"/>
                  <a:pt x="122936" y="188976"/>
                </a:cubicBezTo>
                <a:cubicBezTo>
                  <a:pt x="102616" y="294640"/>
                  <a:pt x="51816" y="432816"/>
                  <a:pt x="37592" y="633984"/>
                </a:cubicBezTo>
                <a:cubicBezTo>
                  <a:pt x="23368" y="835152"/>
                  <a:pt x="0" y="1077976"/>
                  <a:pt x="37592" y="1395984"/>
                </a:cubicBezTo>
                <a:cubicBezTo>
                  <a:pt x="75184" y="1713992"/>
                  <a:pt x="200152" y="2246376"/>
                  <a:pt x="263144" y="2542032"/>
                </a:cubicBezTo>
                <a:cubicBezTo>
                  <a:pt x="326136" y="2837688"/>
                  <a:pt x="370840" y="3003804"/>
                  <a:pt x="415544" y="3169920"/>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5" name="Figura a mano libera 34"/>
          <p:cNvSpPr/>
          <p:nvPr/>
        </p:nvSpPr>
        <p:spPr bwMode="auto">
          <a:xfrm>
            <a:off x="7199313" y="3024188"/>
            <a:ext cx="639762" cy="3163887"/>
          </a:xfrm>
          <a:custGeom>
            <a:avLst/>
            <a:gdLst>
              <a:gd name="connsiteX0" fmla="*/ 0 w 640080"/>
              <a:gd name="connsiteY0" fmla="*/ 0 h 3163824"/>
              <a:gd name="connsiteX1" fmla="*/ 42672 w 640080"/>
              <a:gd name="connsiteY1" fmla="*/ 536448 h 3163824"/>
              <a:gd name="connsiteX2" fmla="*/ 170688 w 640080"/>
              <a:gd name="connsiteY2" fmla="*/ 1158240 h 3163824"/>
              <a:gd name="connsiteX3" fmla="*/ 390144 w 640080"/>
              <a:gd name="connsiteY3" fmla="*/ 2292096 h 3163824"/>
              <a:gd name="connsiteX4" fmla="*/ 640080 w 640080"/>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163824">
                <a:moveTo>
                  <a:pt x="0" y="0"/>
                </a:moveTo>
                <a:cubicBezTo>
                  <a:pt x="7112" y="171704"/>
                  <a:pt x="14224" y="343408"/>
                  <a:pt x="42672" y="536448"/>
                </a:cubicBezTo>
                <a:cubicBezTo>
                  <a:pt x="71120" y="729488"/>
                  <a:pt x="112776" y="865632"/>
                  <a:pt x="170688" y="1158240"/>
                </a:cubicBezTo>
                <a:cubicBezTo>
                  <a:pt x="228600" y="1450848"/>
                  <a:pt x="311912" y="1957832"/>
                  <a:pt x="390144" y="2292096"/>
                </a:cubicBezTo>
                <a:cubicBezTo>
                  <a:pt x="468376" y="2626360"/>
                  <a:pt x="554228" y="2895092"/>
                  <a:pt x="640080"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6" name="Figura a mano libera 35"/>
          <p:cNvSpPr/>
          <p:nvPr/>
        </p:nvSpPr>
        <p:spPr bwMode="auto">
          <a:xfrm>
            <a:off x="7259638" y="3024188"/>
            <a:ext cx="957262" cy="3163887"/>
          </a:xfrm>
          <a:custGeom>
            <a:avLst/>
            <a:gdLst>
              <a:gd name="connsiteX0" fmla="*/ 0 w 957072"/>
              <a:gd name="connsiteY0" fmla="*/ 0 h 3163824"/>
              <a:gd name="connsiteX1" fmla="*/ 79248 w 957072"/>
              <a:gd name="connsiteY1" fmla="*/ 414528 h 3163824"/>
              <a:gd name="connsiteX2" fmla="*/ 347472 w 957072"/>
              <a:gd name="connsiteY2" fmla="*/ 1335024 h 3163824"/>
              <a:gd name="connsiteX3" fmla="*/ 585216 w 957072"/>
              <a:gd name="connsiteY3" fmla="*/ 1993392 h 3163824"/>
              <a:gd name="connsiteX4" fmla="*/ 957072 w 957072"/>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072" h="3163824">
                <a:moveTo>
                  <a:pt x="0" y="0"/>
                </a:moveTo>
                <a:cubicBezTo>
                  <a:pt x="10668" y="96012"/>
                  <a:pt x="21336" y="192024"/>
                  <a:pt x="79248" y="414528"/>
                </a:cubicBezTo>
                <a:cubicBezTo>
                  <a:pt x="137160" y="637032"/>
                  <a:pt x="263144" y="1071880"/>
                  <a:pt x="347472" y="1335024"/>
                </a:cubicBezTo>
                <a:cubicBezTo>
                  <a:pt x="431800" y="1598168"/>
                  <a:pt x="483616" y="1688592"/>
                  <a:pt x="585216" y="1993392"/>
                </a:cubicBezTo>
                <a:cubicBezTo>
                  <a:pt x="686816" y="2298192"/>
                  <a:pt x="821944" y="2731008"/>
                  <a:pt x="957072"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7" name="Figura a mano libera 36"/>
          <p:cNvSpPr/>
          <p:nvPr/>
        </p:nvSpPr>
        <p:spPr bwMode="auto">
          <a:xfrm>
            <a:off x="7407275" y="3028950"/>
            <a:ext cx="1255713" cy="3146425"/>
          </a:xfrm>
          <a:custGeom>
            <a:avLst/>
            <a:gdLst>
              <a:gd name="connsiteX0" fmla="*/ 0 w 1255776"/>
              <a:gd name="connsiteY0" fmla="*/ 0 h 3145536"/>
              <a:gd name="connsiteX1" fmla="*/ 170688 w 1255776"/>
              <a:gd name="connsiteY1" fmla="*/ 499872 h 3145536"/>
              <a:gd name="connsiteX2" fmla="*/ 615696 w 1255776"/>
              <a:gd name="connsiteY2" fmla="*/ 1682496 h 3145536"/>
              <a:gd name="connsiteX3" fmla="*/ 1048512 w 1255776"/>
              <a:gd name="connsiteY3" fmla="*/ 2712720 h 3145536"/>
              <a:gd name="connsiteX4" fmla="*/ 1255776 w 1255776"/>
              <a:gd name="connsiteY4" fmla="*/ 3145536 h 314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776" h="3145536">
                <a:moveTo>
                  <a:pt x="0" y="0"/>
                </a:moveTo>
                <a:cubicBezTo>
                  <a:pt x="34036" y="109728"/>
                  <a:pt x="68072" y="219456"/>
                  <a:pt x="170688" y="499872"/>
                </a:cubicBezTo>
                <a:cubicBezTo>
                  <a:pt x="273304" y="780288"/>
                  <a:pt x="469392" y="1313688"/>
                  <a:pt x="615696" y="1682496"/>
                </a:cubicBezTo>
                <a:cubicBezTo>
                  <a:pt x="762000" y="2051304"/>
                  <a:pt x="941832" y="2468880"/>
                  <a:pt x="1048512" y="2712720"/>
                </a:cubicBezTo>
                <a:cubicBezTo>
                  <a:pt x="1155192" y="2956560"/>
                  <a:pt x="1205484" y="3051048"/>
                  <a:pt x="1255776" y="3145536"/>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 name="Figura a mano libera 37"/>
          <p:cNvSpPr/>
          <p:nvPr/>
        </p:nvSpPr>
        <p:spPr bwMode="auto">
          <a:xfrm>
            <a:off x="8132763" y="4144963"/>
            <a:ext cx="846137" cy="1854200"/>
          </a:xfrm>
          <a:custGeom>
            <a:avLst/>
            <a:gdLst>
              <a:gd name="connsiteX0" fmla="*/ 0 w 847344"/>
              <a:gd name="connsiteY0" fmla="*/ 0 h 1853184"/>
              <a:gd name="connsiteX1" fmla="*/ 298704 w 847344"/>
              <a:gd name="connsiteY1" fmla="*/ 670560 h 1853184"/>
              <a:gd name="connsiteX2" fmla="*/ 725424 w 847344"/>
              <a:gd name="connsiteY2" fmla="*/ 1572768 h 1853184"/>
              <a:gd name="connsiteX3" fmla="*/ 847344 w 847344"/>
              <a:gd name="connsiteY3" fmla="*/ 1853184 h 1853184"/>
            </a:gdLst>
            <a:ahLst/>
            <a:cxnLst>
              <a:cxn ang="0">
                <a:pos x="connsiteX0" y="connsiteY0"/>
              </a:cxn>
              <a:cxn ang="0">
                <a:pos x="connsiteX1" y="connsiteY1"/>
              </a:cxn>
              <a:cxn ang="0">
                <a:pos x="connsiteX2" y="connsiteY2"/>
              </a:cxn>
              <a:cxn ang="0">
                <a:pos x="connsiteX3" y="connsiteY3"/>
              </a:cxn>
            </a:cxnLst>
            <a:rect l="l" t="t" r="r" b="b"/>
            <a:pathLst>
              <a:path w="847344" h="1853184">
                <a:moveTo>
                  <a:pt x="0" y="0"/>
                </a:moveTo>
                <a:cubicBezTo>
                  <a:pt x="88900" y="204216"/>
                  <a:pt x="177800" y="408432"/>
                  <a:pt x="298704" y="670560"/>
                </a:cubicBezTo>
                <a:cubicBezTo>
                  <a:pt x="419608" y="932688"/>
                  <a:pt x="633984" y="1375664"/>
                  <a:pt x="725424" y="1572768"/>
                </a:cubicBezTo>
                <a:cubicBezTo>
                  <a:pt x="816864" y="1769872"/>
                  <a:pt x="847344" y="1853184"/>
                  <a:pt x="847344" y="185318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9" name="Ovale 38"/>
          <p:cNvSpPr/>
          <p:nvPr/>
        </p:nvSpPr>
        <p:spPr bwMode="auto">
          <a:xfrm>
            <a:off x="6692900" y="42005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10</a:t>
            </a:r>
          </a:p>
        </p:txBody>
      </p:sp>
      <p:sp>
        <p:nvSpPr>
          <p:cNvPr id="40" name="Ovale 39"/>
          <p:cNvSpPr/>
          <p:nvPr/>
        </p:nvSpPr>
        <p:spPr bwMode="auto">
          <a:xfrm>
            <a:off x="7156450" y="46275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20</a:t>
            </a:r>
          </a:p>
        </p:txBody>
      </p:sp>
      <p:sp>
        <p:nvSpPr>
          <p:cNvPr id="41" name="Ovale 40"/>
          <p:cNvSpPr/>
          <p:nvPr/>
        </p:nvSpPr>
        <p:spPr bwMode="auto">
          <a:xfrm>
            <a:off x="7639050" y="5029200"/>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30</a:t>
            </a:r>
          </a:p>
        </p:txBody>
      </p:sp>
      <p:sp>
        <p:nvSpPr>
          <p:cNvPr id="42" name="Ovale 41"/>
          <p:cNvSpPr/>
          <p:nvPr/>
        </p:nvSpPr>
        <p:spPr bwMode="auto">
          <a:xfrm>
            <a:off x="8053388" y="535781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40</a:t>
            </a:r>
          </a:p>
        </p:txBody>
      </p:sp>
      <p:sp>
        <p:nvSpPr>
          <p:cNvPr id="43" name="Ovale 42"/>
          <p:cNvSpPr/>
          <p:nvPr/>
        </p:nvSpPr>
        <p:spPr bwMode="auto">
          <a:xfrm>
            <a:off x="8540750" y="56991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a:solidFill>
                  <a:schemeClr val="tx1"/>
                </a:solidFill>
                <a:latin typeface="Calibri" pitchFamily="34" charset="0"/>
              </a:rPr>
              <a:t>50</a:t>
            </a:r>
          </a:p>
        </p:txBody>
      </p:sp>
      <p:sp>
        <p:nvSpPr>
          <p:cNvPr id="46"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up)">
                                      <p:cBhvr>
                                        <p:cTn id="62" dur="500"/>
                                        <p:tgtEl>
                                          <p:spTgt spid="34"/>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up)">
                                      <p:cBhvr>
                                        <p:cTn id="71" dur="500"/>
                                        <p:tgtEl>
                                          <p:spTgt spid="3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up)">
                                      <p:cBhvr>
                                        <p:cTn id="80" dur="500"/>
                                        <p:tgtEl>
                                          <p:spTgt spid="36"/>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wipe(up)">
                                      <p:cBhvr>
                                        <p:cTn id="89" dur="500"/>
                                        <p:tgtEl>
                                          <p:spTgt spid="37"/>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500"/>
                                        <p:tgtEl>
                                          <p:spTgt spid="4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wipe(up)">
                                      <p:cBhvr>
                                        <p:cTn id="98" dur="500"/>
                                        <p:tgtEl>
                                          <p:spTgt spid="38"/>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1"/>
          <p:cNvGrpSpPr>
            <a:grpSpLocks/>
          </p:cNvGrpSpPr>
          <p:nvPr/>
        </p:nvGrpSpPr>
        <p:grpSpPr bwMode="auto">
          <a:xfrm>
            <a:off x="25400" y="34925"/>
            <a:ext cx="4576763" cy="6291263"/>
            <a:chOff x="25106" y="34727"/>
            <a:chExt cx="4577637" cy="6290890"/>
          </a:xfrm>
        </p:grpSpPr>
        <p:grpSp>
          <p:nvGrpSpPr>
            <p:cNvPr id="108574" name="Gruppo 16"/>
            <p:cNvGrpSpPr>
              <a:grpSpLocks/>
            </p:cNvGrpSpPr>
            <p:nvPr/>
          </p:nvGrpSpPr>
          <p:grpSpPr bwMode="auto">
            <a:xfrm>
              <a:off x="25106" y="34727"/>
              <a:ext cx="4577637" cy="6290890"/>
              <a:chOff x="71406" y="138902"/>
              <a:chExt cx="4577637" cy="6290890"/>
            </a:xfrm>
          </p:grpSpPr>
          <p:pic>
            <p:nvPicPr>
              <p:cNvPr id="108576" name="Picture 2"/>
              <p:cNvPicPr>
                <a:picLocks noChangeAspect="1" noChangeArrowheads="1"/>
              </p:cNvPicPr>
              <p:nvPr/>
            </p:nvPicPr>
            <p:blipFill>
              <a:blip r:embed="rId3" cstate="print"/>
              <a:srcRect b="2747"/>
              <a:stretch>
                <a:fillRect/>
              </a:stretch>
            </p:blipFill>
            <p:spPr bwMode="auto">
              <a:xfrm rot="5400000">
                <a:off x="-785220" y="995528"/>
                <a:ext cx="6290890" cy="4577637"/>
              </a:xfrm>
              <a:prstGeom prst="rect">
                <a:avLst/>
              </a:prstGeom>
              <a:noFill/>
              <a:ln w="9525" algn="ctr">
                <a:noFill/>
                <a:miter lim="800000"/>
                <a:headEnd/>
                <a:tailEnd/>
              </a:ln>
            </p:spPr>
          </p:pic>
          <p:sp>
            <p:nvSpPr>
              <p:cNvPr id="12" name="Rettangolo 11"/>
              <p:cNvSpPr/>
              <p:nvPr/>
            </p:nvSpPr>
            <p:spPr bwMode="auto">
              <a:xfrm>
                <a:off x="3043774" y="1215163"/>
                <a:ext cx="706573" cy="157470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8" name="CasellaDiTesto 14"/>
              <p:cNvSpPr txBox="1">
                <a:spLocks noChangeArrowheads="1"/>
              </p:cNvSpPr>
              <p:nvPr/>
            </p:nvSpPr>
            <p:spPr bwMode="auto">
              <a:xfrm>
                <a:off x="2002420" y="1145893"/>
                <a:ext cx="2569579" cy="954050"/>
              </a:xfrm>
              <a:prstGeom prst="rect">
                <a:avLst/>
              </a:prstGeom>
              <a:noFill/>
              <a:ln w="9525">
                <a:noFill/>
                <a:miter lim="800000"/>
                <a:headEnd/>
                <a:tailEnd/>
              </a:ln>
            </p:spPr>
            <p:txBody>
              <a:bodyPr>
                <a:spAutoFit/>
              </a:bodyPr>
              <a:lstStyle/>
              <a:p>
                <a:pPr algn="ctr"/>
                <a:r>
                  <a:rPr lang="en-GB" sz="2800" b="1">
                    <a:solidFill>
                      <a:srgbClr val="FF0000"/>
                    </a:solidFill>
                    <a:latin typeface="Calibri" pitchFamily="34" charset="0"/>
                  </a:rPr>
                  <a:t>CaO content of melts (wt%)</a:t>
                </a:r>
              </a:p>
            </p:txBody>
          </p:sp>
        </p:grpSp>
        <p:sp>
          <p:nvSpPr>
            <p:cNvPr id="31" name="Figura a mano libera 30"/>
            <p:cNvSpPr/>
            <p:nvPr/>
          </p:nvSpPr>
          <p:spPr bwMode="auto">
            <a:xfrm>
              <a:off x="1843141" y="3001589"/>
              <a:ext cx="2583355" cy="3131951"/>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0" name="Figura a mano libera 19"/>
          <p:cNvSpPr/>
          <p:nvPr/>
        </p:nvSpPr>
        <p:spPr bwMode="auto">
          <a:xfrm>
            <a:off x="2149475" y="2992438"/>
            <a:ext cx="487363" cy="1284287"/>
          </a:xfrm>
          <a:custGeom>
            <a:avLst/>
            <a:gdLst>
              <a:gd name="connsiteX0" fmla="*/ 482600 w 487680"/>
              <a:gd name="connsiteY0" fmla="*/ 0 h 1285240"/>
              <a:gd name="connsiteX1" fmla="*/ 441960 w 487680"/>
              <a:gd name="connsiteY1" fmla="*/ 360680 h 1285240"/>
              <a:gd name="connsiteX2" fmla="*/ 208280 w 487680"/>
              <a:gd name="connsiteY2" fmla="*/ 970280 h 1285240"/>
              <a:gd name="connsiteX3" fmla="*/ 0 w 487680"/>
              <a:gd name="connsiteY3" fmla="*/ 1285240 h 1285240"/>
            </a:gdLst>
            <a:ahLst/>
            <a:cxnLst>
              <a:cxn ang="0">
                <a:pos x="connsiteX0" y="connsiteY0"/>
              </a:cxn>
              <a:cxn ang="0">
                <a:pos x="connsiteX1" y="connsiteY1"/>
              </a:cxn>
              <a:cxn ang="0">
                <a:pos x="connsiteX2" y="connsiteY2"/>
              </a:cxn>
              <a:cxn ang="0">
                <a:pos x="connsiteX3" y="connsiteY3"/>
              </a:cxn>
            </a:cxnLst>
            <a:rect l="l" t="t" r="r" b="b"/>
            <a:pathLst>
              <a:path w="487680" h="1285240">
                <a:moveTo>
                  <a:pt x="482600" y="0"/>
                </a:moveTo>
                <a:cubicBezTo>
                  <a:pt x="485140" y="99483"/>
                  <a:pt x="487680" y="198967"/>
                  <a:pt x="441960" y="360680"/>
                </a:cubicBezTo>
                <a:cubicBezTo>
                  <a:pt x="396240" y="522393"/>
                  <a:pt x="281940" y="816187"/>
                  <a:pt x="208280" y="970280"/>
                </a:cubicBezTo>
                <a:cubicBezTo>
                  <a:pt x="134620" y="1124373"/>
                  <a:pt x="67310" y="1204806"/>
                  <a:pt x="0" y="1285240"/>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1" name="Figura a mano libera 20"/>
          <p:cNvSpPr/>
          <p:nvPr/>
        </p:nvSpPr>
        <p:spPr bwMode="auto">
          <a:xfrm>
            <a:off x="2706688" y="2998788"/>
            <a:ext cx="176212" cy="3152775"/>
          </a:xfrm>
          <a:custGeom>
            <a:avLst/>
            <a:gdLst>
              <a:gd name="connsiteX0" fmla="*/ 0 w 176784"/>
              <a:gd name="connsiteY0" fmla="*/ 0 h 3151632"/>
              <a:gd name="connsiteX1" fmla="*/ 60960 w 176784"/>
              <a:gd name="connsiteY1" fmla="*/ 560832 h 3151632"/>
              <a:gd name="connsiteX2" fmla="*/ 121920 w 176784"/>
              <a:gd name="connsiteY2" fmla="*/ 1999488 h 3151632"/>
              <a:gd name="connsiteX3" fmla="*/ 176784 w 176784"/>
              <a:gd name="connsiteY3" fmla="*/ 3151632 h 3151632"/>
            </a:gdLst>
            <a:ahLst/>
            <a:cxnLst>
              <a:cxn ang="0">
                <a:pos x="connsiteX0" y="connsiteY0"/>
              </a:cxn>
              <a:cxn ang="0">
                <a:pos x="connsiteX1" y="connsiteY1"/>
              </a:cxn>
              <a:cxn ang="0">
                <a:pos x="connsiteX2" y="connsiteY2"/>
              </a:cxn>
              <a:cxn ang="0">
                <a:pos x="connsiteX3" y="connsiteY3"/>
              </a:cxn>
            </a:cxnLst>
            <a:rect l="l" t="t" r="r" b="b"/>
            <a:pathLst>
              <a:path w="176784" h="3151632">
                <a:moveTo>
                  <a:pt x="0" y="0"/>
                </a:moveTo>
                <a:cubicBezTo>
                  <a:pt x="20320" y="113792"/>
                  <a:pt x="40640" y="227584"/>
                  <a:pt x="60960" y="560832"/>
                </a:cubicBezTo>
                <a:cubicBezTo>
                  <a:pt x="81280" y="894080"/>
                  <a:pt x="102616" y="1567688"/>
                  <a:pt x="121920" y="1999488"/>
                </a:cubicBezTo>
                <a:cubicBezTo>
                  <a:pt x="141224" y="2431288"/>
                  <a:pt x="159004" y="2791460"/>
                  <a:pt x="176784" y="3151632"/>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 name="Figura a mano libera 21"/>
          <p:cNvSpPr/>
          <p:nvPr/>
        </p:nvSpPr>
        <p:spPr bwMode="auto">
          <a:xfrm>
            <a:off x="2809875" y="3005138"/>
            <a:ext cx="579438" cy="3146425"/>
          </a:xfrm>
          <a:custGeom>
            <a:avLst/>
            <a:gdLst>
              <a:gd name="connsiteX0" fmla="*/ 0 w 579120"/>
              <a:gd name="connsiteY0" fmla="*/ 0 h 3145536"/>
              <a:gd name="connsiteX1" fmla="*/ 188976 w 579120"/>
              <a:gd name="connsiteY1" fmla="*/ 999744 h 3145536"/>
              <a:gd name="connsiteX2" fmla="*/ 457200 w 579120"/>
              <a:gd name="connsiteY2" fmla="*/ 2426208 h 3145536"/>
              <a:gd name="connsiteX3" fmla="*/ 579120 w 579120"/>
              <a:gd name="connsiteY3" fmla="*/ 3145536 h 3145536"/>
            </a:gdLst>
            <a:ahLst/>
            <a:cxnLst>
              <a:cxn ang="0">
                <a:pos x="connsiteX0" y="connsiteY0"/>
              </a:cxn>
              <a:cxn ang="0">
                <a:pos x="connsiteX1" y="connsiteY1"/>
              </a:cxn>
              <a:cxn ang="0">
                <a:pos x="connsiteX2" y="connsiteY2"/>
              </a:cxn>
              <a:cxn ang="0">
                <a:pos x="connsiteX3" y="connsiteY3"/>
              </a:cxn>
            </a:cxnLst>
            <a:rect l="l" t="t" r="r" b="b"/>
            <a:pathLst>
              <a:path w="579120" h="3145536">
                <a:moveTo>
                  <a:pt x="0" y="0"/>
                </a:moveTo>
                <a:cubicBezTo>
                  <a:pt x="56388" y="297688"/>
                  <a:pt x="112776" y="595376"/>
                  <a:pt x="188976" y="999744"/>
                </a:cubicBezTo>
                <a:cubicBezTo>
                  <a:pt x="265176" y="1404112"/>
                  <a:pt x="392176" y="2068576"/>
                  <a:pt x="457200" y="2426208"/>
                </a:cubicBezTo>
                <a:cubicBezTo>
                  <a:pt x="522224" y="2783840"/>
                  <a:pt x="550672" y="2964688"/>
                  <a:pt x="579120" y="3145536"/>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 name="Figura a mano libera 23"/>
          <p:cNvSpPr/>
          <p:nvPr/>
        </p:nvSpPr>
        <p:spPr bwMode="auto">
          <a:xfrm>
            <a:off x="2919413" y="2987675"/>
            <a:ext cx="1023937" cy="3163888"/>
          </a:xfrm>
          <a:custGeom>
            <a:avLst/>
            <a:gdLst>
              <a:gd name="connsiteX0" fmla="*/ 0 w 1024128"/>
              <a:gd name="connsiteY0" fmla="*/ 0 h 3163824"/>
              <a:gd name="connsiteX1" fmla="*/ 323088 w 1024128"/>
              <a:gd name="connsiteY1" fmla="*/ 896112 h 3163824"/>
              <a:gd name="connsiteX2" fmla="*/ 749808 w 1024128"/>
              <a:gd name="connsiteY2" fmla="*/ 2194560 h 3163824"/>
              <a:gd name="connsiteX3" fmla="*/ 1024128 w 1024128"/>
              <a:gd name="connsiteY3" fmla="*/ 3163824 h 3163824"/>
            </a:gdLst>
            <a:ahLst/>
            <a:cxnLst>
              <a:cxn ang="0">
                <a:pos x="connsiteX0" y="connsiteY0"/>
              </a:cxn>
              <a:cxn ang="0">
                <a:pos x="connsiteX1" y="connsiteY1"/>
              </a:cxn>
              <a:cxn ang="0">
                <a:pos x="connsiteX2" y="connsiteY2"/>
              </a:cxn>
              <a:cxn ang="0">
                <a:pos x="connsiteX3" y="connsiteY3"/>
              </a:cxn>
            </a:cxnLst>
            <a:rect l="l" t="t" r="r" b="b"/>
            <a:pathLst>
              <a:path w="1024128" h="3163824">
                <a:moveTo>
                  <a:pt x="0" y="0"/>
                </a:moveTo>
                <a:cubicBezTo>
                  <a:pt x="99060" y="265176"/>
                  <a:pt x="198120" y="530352"/>
                  <a:pt x="323088" y="896112"/>
                </a:cubicBezTo>
                <a:cubicBezTo>
                  <a:pt x="448056" y="1261872"/>
                  <a:pt x="632968" y="1816608"/>
                  <a:pt x="749808" y="2194560"/>
                </a:cubicBezTo>
                <a:cubicBezTo>
                  <a:pt x="866648" y="2572512"/>
                  <a:pt x="945388" y="2868168"/>
                  <a:pt x="1024128" y="3163824"/>
                </a:cubicBez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igura a mano libera 24"/>
          <p:cNvSpPr/>
          <p:nvPr/>
        </p:nvSpPr>
        <p:spPr bwMode="auto">
          <a:xfrm>
            <a:off x="3968750" y="4803775"/>
            <a:ext cx="395288" cy="1347788"/>
          </a:xfrm>
          <a:custGeom>
            <a:avLst/>
            <a:gdLst>
              <a:gd name="connsiteX0" fmla="*/ 0 w 396240"/>
              <a:gd name="connsiteY0" fmla="*/ 0 h 1347216"/>
              <a:gd name="connsiteX1" fmla="*/ 396240 w 396240"/>
              <a:gd name="connsiteY1" fmla="*/ 1347216 h 1347216"/>
            </a:gdLst>
            <a:ahLst/>
            <a:cxnLst>
              <a:cxn ang="0">
                <a:pos x="connsiteX0" y="connsiteY0"/>
              </a:cxn>
              <a:cxn ang="0">
                <a:pos x="connsiteX1" y="connsiteY1"/>
              </a:cxn>
            </a:cxnLst>
            <a:rect l="l" t="t" r="r" b="b"/>
            <a:pathLst>
              <a:path w="396240" h="1347216">
                <a:moveTo>
                  <a:pt x="0" y="0"/>
                </a:moveTo>
                <a:lnTo>
                  <a:pt x="396240" y="1347216"/>
                </a:lnTo>
              </a:path>
            </a:pathLst>
          </a:custGeom>
          <a:noFill/>
          <a:ln w="28575"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 name="Ovale 26"/>
          <p:cNvSpPr/>
          <p:nvPr/>
        </p:nvSpPr>
        <p:spPr bwMode="auto">
          <a:xfrm>
            <a:off x="2487613" y="51403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25</a:t>
            </a:r>
          </a:p>
        </p:txBody>
      </p:sp>
      <p:sp>
        <p:nvSpPr>
          <p:cNvPr id="28" name="Ovale 27"/>
          <p:cNvSpPr/>
          <p:nvPr/>
        </p:nvSpPr>
        <p:spPr bwMode="auto">
          <a:xfrm>
            <a:off x="3006725" y="5505450"/>
            <a:ext cx="604838"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20</a:t>
            </a:r>
          </a:p>
        </p:txBody>
      </p:sp>
      <p:sp>
        <p:nvSpPr>
          <p:cNvPr id="29" name="Ovale 28"/>
          <p:cNvSpPr/>
          <p:nvPr/>
        </p:nvSpPr>
        <p:spPr bwMode="auto">
          <a:xfrm>
            <a:off x="3405188" y="51101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15</a:t>
            </a:r>
          </a:p>
        </p:txBody>
      </p:sp>
      <p:sp>
        <p:nvSpPr>
          <p:cNvPr id="30" name="Ovale 29"/>
          <p:cNvSpPr/>
          <p:nvPr/>
        </p:nvSpPr>
        <p:spPr bwMode="auto">
          <a:xfrm>
            <a:off x="3895725" y="5467350"/>
            <a:ext cx="603250" cy="3429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10</a:t>
            </a:r>
          </a:p>
        </p:txBody>
      </p:sp>
      <p:grpSp>
        <p:nvGrpSpPr>
          <p:cNvPr id="4" name="Gruppo 43"/>
          <p:cNvGrpSpPr>
            <a:grpSpLocks/>
          </p:cNvGrpSpPr>
          <p:nvPr/>
        </p:nvGrpSpPr>
        <p:grpSpPr bwMode="auto">
          <a:xfrm>
            <a:off x="4525963" y="34925"/>
            <a:ext cx="4602162" cy="6308725"/>
            <a:chOff x="4525700" y="34725"/>
            <a:chExt cx="4603019" cy="6308203"/>
          </a:xfrm>
        </p:grpSpPr>
        <p:grpSp>
          <p:nvGrpSpPr>
            <p:cNvPr id="108569" name="Gruppo 17"/>
            <p:cNvGrpSpPr>
              <a:grpSpLocks/>
            </p:cNvGrpSpPr>
            <p:nvPr/>
          </p:nvGrpSpPr>
          <p:grpSpPr bwMode="auto">
            <a:xfrm>
              <a:off x="4525700" y="34725"/>
              <a:ext cx="4603019" cy="6308203"/>
              <a:chOff x="4572000" y="138900"/>
              <a:chExt cx="4603019" cy="6308203"/>
            </a:xfrm>
          </p:grpSpPr>
          <p:pic>
            <p:nvPicPr>
              <p:cNvPr id="108571" name="Picture 3"/>
              <p:cNvPicPr>
                <a:picLocks noChangeAspect="1" noChangeArrowheads="1"/>
              </p:cNvPicPr>
              <p:nvPr/>
            </p:nvPicPr>
            <p:blipFill>
              <a:blip r:embed="rId4" cstate="print"/>
              <a:srcRect l="859" b="494"/>
              <a:stretch>
                <a:fillRect/>
              </a:stretch>
            </p:blipFill>
            <p:spPr bwMode="auto">
              <a:xfrm rot="5400000">
                <a:off x="3719408" y="991492"/>
                <a:ext cx="6308203" cy="4603019"/>
              </a:xfrm>
              <a:prstGeom prst="rect">
                <a:avLst/>
              </a:prstGeom>
              <a:noFill/>
              <a:ln w="9525" algn="ctr">
                <a:noFill/>
                <a:miter lim="800000"/>
                <a:headEnd/>
                <a:tailEnd/>
              </a:ln>
            </p:spPr>
          </p:pic>
          <p:sp>
            <p:nvSpPr>
              <p:cNvPr id="14" name="Rettangolo 13"/>
              <p:cNvSpPr/>
              <p:nvPr/>
            </p:nvSpPr>
            <p:spPr bwMode="auto">
              <a:xfrm>
                <a:off x="7628506" y="1342125"/>
                <a:ext cx="704981" cy="157467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8573" name="CasellaDiTesto 15"/>
              <p:cNvSpPr txBox="1">
                <a:spLocks noChangeArrowheads="1"/>
              </p:cNvSpPr>
              <p:nvPr/>
            </p:nvSpPr>
            <p:spPr bwMode="auto">
              <a:xfrm>
                <a:off x="6574421" y="1145893"/>
                <a:ext cx="2569579" cy="954028"/>
              </a:xfrm>
              <a:prstGeom prst="rect">
                <a:avLst/>
              </a:prstGeom>
              <a:noFill/>
              <a:ln w="9525">
                <a:noFill/>
                <a:miter lim="800000"/>
                <a:headEnd/>
                <a:tailEnd/>
              </a:ln>
            </p:spPr>
            <p:txBody>
              <a:bodyPr>
                <a:spAutoFit/>
              </a:bodyPr>
              <a:lstStyle/>
              <a:p>
                <a:pPr algn="ctr"/>
                <a:r>
                  <a:rPr lang="en-GB" sz="2800" b="1">
                    <a:solidFill>
                      <a:srgbClr val="00B0F0"/>
                    </a:solidFill>
                    <a:latin typeface="Calibri" pitchFamily="34" charset="0"/>
                  </a:rPr>
                  <a:t>SiO</a:t>
                </a:r>
                <a:r>
                  <a:rPr lang="en-GB" sz="2800" b="1" baseline="-25000">
                    <a:solidFill>
                      <a:srgbClr val="00B0F0"/>
                    </a:solidFill>
                    <a:latin typeface="Calibri" pitchFamily="34" charset="0"/>
                  </a:rPr>
                  <a:t>2</a:t>
                </a:r>
                <a:r>
                  <a:rPr lang="en-GB" sz="2800" b="1">
                    <a:solidFill>
                      <a:srgbClr val="00B0F0"/>
                    </a:solidFill>
                    <a:latin typeface="Calibri" pitchFamily="34" charset="0"/>
                  </a:rPr>
                  <a:t> content of melts (wt%)</a:t>
                </a:r>
              </a:p>
            </p:txBody>
          </p:sp>
        </p:grpSp>
        <p:sp>
          <p:nvSpPr>
            <p:cNvPr id="33" name="Figura a mano libera 32"/>
            <p:cNvSpPr/>
            <p:nvPr/>
          </p:nvSpPr>
          <p:spPr bwMode="auto">
            <a:xfrm>
              <a:off x="6385008" y="3023741"/>
              <a:ext cx="2583344" cy="3158864"/>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0 w 2627376"/>
                <a:gd name="connsiteY6"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90012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90045 w 2627376"/>
                <a:gd name="connsiteY5" fmla="*/ 1132319 h 3200400"/>
                <a:gd name="connsiteX6" fmla="*/ 253209 w 2627376"/>
                <a:gd name="connsiteY6" fmla="*/ 1127105 h 3200400"/>
                <a:gd name="connsiteX7" fmla="*/ 0 w 2627376"/>
                <a:gd name="connsiteY7"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53209 w 2627376"/>
                <a:gd name="connsiteY5" fmla="*/ 1127105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53209" y="1127105"/>
                  </a:lnTo>
                  <a:lnTo>
                    <a:pt x="0" y="0"/>
                  </a:lnTo>
                  <a:close/>
                </a:path>
              </a:pathLst>
            </a:custGeom>
            <a:solidFill>
              <a:schemeClr val="bg1">
                <a:lumMod val="65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34" name="Figura a mano libera 33"/>
          <p:cNvSpPr/>
          <p:nvPr/>
        </p:nvSpPr>
        <p:spPr bwMode="auto">
          <a:xfrm>
            <a:off x="6961188" y="3017838"/>
            <a:ext cx="414337" cy="3170237"/>
          </a:xfrm>
          <a:custGeom>
            <a:avLst/>
            <a:gdLst>
              <a:gd name="connsiteX0" fmla="*/ 159512 w 415544"/>
              <a:gd name="connsiteY0" fmla="*/ 0 h 3169920"/>
              <a:gd name="connsiteX1" fmla="*/ 122936 w 415544"/>
              <a:gd name="connsiteY1" fmla="*/ 188976 h 3169920"/>
              <a:gd name="connsiteX2" fmla="*/ 37592 w 415544"/>
              <a:gd name="connsiteY2" fmla="*/ 633984 h 3169920"/>
              <a:gd name="connsiteX3" fmla="*/ 37592 w 415544"/>
              <a:gd name="connsiteY3" fmla="*/ 1395984 h 3169920"/>
              <a:gd name="connsiteX4" fmla="*/ 263144 w 415544"/>
              <a:gd name="connsiteY4" fmla="*/ 2542032 h 3169920"/>
              <a:gd name="connsiteX5" fmla="*/ 415544 w 415544"/>
              <a:gd name="connsiteY5" fmla="*/ 3169920 h 316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544" h="3169920">
                <a:moveTo>
                  <a:pt x="159512" y="0"/>
                </a:moveTo>
                <a:cubicBezTo>
                  <a:pt x="151384" y="41656"/>
                  <a:pt x="143256" y="83312"/>
                  <a:pt x="122936" y="188976"/>
                </a:cubicBezTo>
                <a:cubicBezTo>
                  <a:pt x="102616" y="294640"/>
                  <a:pt x="51816" y="432816"/>
                  <a:pt x="37592" y="633984"/>
                </a:cubicBezTo>
                <a:cubicBezTo>
                  <a:pt x="23368" y="835152"/>
                  <a:pt x="0" y="1077976"/>
                  <a:pt x="37592" y="1395984"/>
                </a:cubicBezTo>
                <a:cubicBezTo>
                  <a:pt x="75184" y="1713992"/>
                  <a:pt x="200152" y="2246376"/>
                  <a:pt x="263144" y="2542032"/>
                </a:cubicBezTo>
                <a:cubicBezTo>
                  <a:pt x="326136" y="2837688"/>
                  <a:pt x="370840" y="3003804"/>
                  <a:pt x="415544" y="3169920"/>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5" name="Figura a mano libera 34"/>
          <p:cNvSpPr/>
          <p:nvPr/>
        </p:nvSpPr>
        <p:spPr bwMode="auto">
          <a:xfrm>
            <a:off x="7199313" y="3024188"/>
            <a:ext cx="639762" cy="3163887"/>
          </a:xfrm>
          <a:custGeom>
            <a:avLst/>
            <a:gdLst>
              <a:gd name="connsiteX0" fmla="*/ 0 w 640080"/>
              <a:gd name="connsiteY0" fmla="*/ 0 h 3163824"/>
              <a:gd name="connsiteX1" fmla="*/ 42672 w 640080"/>
              <a:gd name="connsiteY1" fmla="*/ 536448 h 3163824"/>
              <a:gd name="connsiteX2" fmla="*/ 170688 w 640080"/>
              <a:gd name="connsiteY2" fmla="*/ 1158240 h 3163824"/>
              <a:gd name="connsiteX3" fmla="*/ 390144 w 640080"/>
              <a:gd name="connsiteY3" fmla="*/ 2292096 h 3163824"/>
              <a:gd name="connsiteX4" fmla="*/ 640080 w 640080"/>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163824">
                <a:moveTo>
                  <a:pt x="0" y="0"/>
                </a:moveTo>
                <a:cubicBezTo>
                  <a:pt x="7112" y="171704"/>
                  <a:pt x="14224" y="343408"/>
                  <a:pt x="42672" y="536448"/>
                </a:cubicBezTo>
                <a:cubicBezTo>
                  <a:pt x="71120" y="729488"/>
                  <a:pt x="112776" y="865632"/>
                  <a:pt x="170688" y="1158240"/>
                </a:cubicBezTo>
                <a:cubicBezTo>
                  <a:pt x="228600" y="1450848"/>
                  <a:pt x="311912" y="1957832"/>
                  <a:pt x="390144" y="2292096"/>
                </a:cubicBezTo>
                <a:cubicBezTo>
                  <a:pt x="468376" y="2626360"/>
                  <a:pt x="554228" y="2895092"/>
                  <a:pt x="640080"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6" name="Figura a mano libera 35"/>
          <p:cNvSpPr/>
          <p:nvPr/>
        </p:nvSpPr>
        <p:spPr bwMode="auto">
          <a:xfrm>
            <a:off x="7259638" y="3024188"/>
            <a:ext cx="957262" cy="3163887"/>
          </a:xfrm>
          <a:custGeom>
            <a:avLst/>
            <a:gdLst>
              <a:gd name="connsiteX0" fmla="*/ 0 w 957072"/>
              <a:gd name="connsiteY0" fmla="*/ 0 h 3163824"/>
              <a:gd name="connsiteX1" fmla="*/ 79248 w 957072"/>
              <a:gd name="connsiteY1" fmla="*/ 414528 h 3163824"/>
              <a:gd name="connsiteX2" fmla="*/ 347472 w 957072"/>
              <a:gd name="connsiteY2" fmla="*/ 1335024 h 3163824"/>
              <a:gd name="connsiteX3" fmla="*/ 585216 w 957072"/>
              <a:gd name="connsiteY3" fmla="*/ 1993392 h 3163824"/>
              <a:gd name="connsiteX4" fmla="*/ 957072 w 957072"/>
              <a:gd name="connsiteY4" fmla="*/ 3163824 h 316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072" h="3163824">
                <a:moveTo>
                  <a:pt x="0" y="0"/>
                </a:moveTo>
                <a:cubicBezTo>
                  <a:pt x="10668" y="96012"/>
                  <a:pt x="21336" y="192024"/>
                  <a:pt x="79248" y="414528"/>
                </a:cubicBezTo>
                <a:cubicBezTo>
                  <a:pt x="137160" y="637032"/>
                  <a:pt x="263144" y="1071880"/>
                  <a:pt x="347472" y="1335024"/>
                </a:cubicBezTo>
                <a:cubicBezTo>
                  <a:pt x="431800" y="1598168"/>
                  <a:pt x="483616" y="1688592"/>
                  <a:pt x="585216" y="1993392"/>
                </a:cubicBezTo>
                <a:cubicBezTo>
                  <a:pt x="686816" y="2298192"/>
                  <a:pt x="821944" y="2731008"/>
                  <a:pt x="957072" y="316382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7" name="Figura a mano libera 36"/>
          <p:cNvSpPr/>
          <p:nvPr/>
        </p:nvSpPr>
        <p:spPr bwMode="auto">
          <a:xfrm>
            <a:off x="7407275" y="3028950"/>
            <a:ext cx="1255713" cy="3146425"/>
          </a:xfrm>
          <a:custGeom>
            <a:avLst/>
            <a:gdLst>
              <a:gd name="connsiteX0" fmla="*/ 0 w 1255776"/>
              <a:gd name="connsiteY0" fmla="*/ 0 h 3145536"/>
              <a:gd name="connsiteX1" fmla="*/ 170688 w 1255776"/>
              <a:gd name="connsiteY1" fmla="*/ 499872 h 3145536"/>
              <a:gd name="connsiteX2" fmla="*/ 615696 w 1255776"/>
              <a:gd name="connsiteY2" fmla="*/ 1682496 h 3145536"/>
              <a:gd name="connsiteX3" fmla="*/ 1048512 w 1255776"/>
              <a:gd name="connsiteY3" fmla="*/ 2712720 h 3145536"/>
              <a:gd name="connsiteX4" fmla="*/ 1255776 w 1255776"/>
              <a:gd name="connsiteY4" fmla="*/ 3145536 h 314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776" h="3145536">
                <a:moveTo>
                  <a:pt x="0" y="0"/>
                </a:moveTo>
                <a:cubicBezTo>
                  <a:pt x="34036" y="109728"/>
                  <a:pt x="68072" y="219456"/>
                  <a:pt x="170688" y="499872"/>
                </a:cubicBezTo>
                <a:cubicBezTo>
                  <a:pt x="273304" y="780288"/>
                  <a:pt x="469392" y="1313688"/>
                  <a:pt x="615696" y="1682496"/>
                </a:cubicBezTo>
                <a:cubicBezTo>
                  <a:pt x="762000" y="2051304"/>
                  <a:pt x="941832" y="2468880"/>
                  <a:pt x="1048512" y="2712720"/>
                </a:cubicBezTo>
                <a:cubicBezTo>
                  <a:pt x="1155192" y="2956560"/>
                  <a:pt x="1205484" y="3051048"/>
                  <a:pt x="1255776" y="3145536"/>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8" name="Figura a mano libera 37"/>
          <p:cNvSpPr/>
          <p:nvPr/>
        </p:nvSpPr>
        <p:spPr bwMode="auto">
          <a:xfrm>
            <a:off x="8132763" y="4144963"/>
            <a:ext cx="846137" cy="1854200"/>
          </a:xfrm>
          <a:custGeom>
            <a:avLst/>
            <a:gdLst>
              <a:gd name="connsiteX0" fmla="*/ 0 w 847344"/>
              <a:gd name="connsiteY0" fmla="*/ 0 h 1853184"/>
              <a:gd name="connsiteX1" fmla="*/ 298704 w 847344"/>
              <a:gd name="connsiteY1" fmla="*/ 670560 h 1853184"/>
              <a:gd name="connsiteX2" fmla="*/ 725424 w 847344"/>
              <a:gd name="connsiteY2" fmla="*/ 1572768 h 1853184"/>
              <a:gd name="connsiteX3" fmla="*/ 847344 w 847344"/>
              <a:gd name="connsiteY3" fmla="*/ 1853184 h 1853184"/>
            </a:gdLst>
            <a:ahLst/>
            <a:cxnLst>
              <a:cxn ang="0">
                <a:pos x="connsiteX0" y="connsiteY0"/>
              </a:cxn>
              <a:cxn ang="0">
                <a:pos x="connsiteX1" y="connsiteY1"/>
              </a:cxn>
              <a:cxn ang="0">
                <a:pos x="connsiteX2" y="connsiteY2"/>
              </a:cxn>
              <a:cxn ang="0">
                <a:pos x="connsiteX3" y="connsiteY3"/>
              </a:cxn>
            </a:cxnLst>
            <a:rect l="l" t="t" r="r" b="b"/>
            <a:pathLst>
              <a:path w="847344" h="1853184">
                <a:moveTo>
                  <a:pt x="0" y="0"/>
                </a:moveTo>
                <a:cubicBezTo>
                  <a:pt x="88900" y="204216"/>
                  <a:pt x="177800" y="408432"/>
                  <a:pt x="298704" y="670560"/>
                </a:cubicBezTo>
                <a:cubicBezTo>
                  <a:pt x="419608" y="932688"/>
                  <a:pt x="633984" y="1375664"/>
                  <a:pt x="725424" y="1572768"/>
                </a:cubicBezTo>
                <a:cubicBezTo>
                  <a:pt x="816864" y="1769872"/>
                  <a:pt x="847344" y="1853184"/>
                  <a:pt x="847344" y="1853184"/>
                </a:cubicBezTo>
              </a:path>
            </a:pathLst>
          </a:custGeom>
          <a:noFill/>
          <a:ln w="38100" cap="flat" cmpd="sng" algn="ctr">
            <a:solidFill>
              <a:srgbClr val="00B0F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9" name="Ovale 38"/>
          <p:cNvSpPr/>
          <p:nvPr/>
        </p:nvSpPr>
        <p:spPr bwMode="auto">
          <a:xfrm>
            <a:off x="6692900" y="42005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10</a:t>
            </a:r>
          </a:p>
        </p:txBody>
      </p:sp>
      <p:sp>
        <p:nvSpPr>
          <p:cNvPr id="40" name="Ovale 39"/>
          <p:cNvSpPr/>
          <p:nvPr/>
        </p:nvSpPr>
        <p:spPr bwMode="auto">
          <a:xfrm>
            <a:off x="7156450" y="462756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20</a:t>
            </a:r>
          </a:p>
        </p:txBody>
      </p:sp>
      <p:sp>
        <p:nvSpPr>
          <p:cNvPr id="41" name="Ovale 40"/>
          <p:cNvSpPr/>
          <p:nvPr/>
        </p:nvSpPr>
        <p:spPr bwMode="auto">
          <a:xfrm>
            <a:off x="7639050" y="5029200"/>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30</a:t>
            </a:r>
          </a:p>
        </p:txBody>
      </p:sp>
      <p:sp>
        <p:nvSpPr>
          <p:cNvPr id="42" name="Ovale 41"/>
          <p:cNvSpPr/>
          <p:nvPr/>
        </p:nvSpPr>
        <p:spPr bwMode="auto">
          <a:xfrm>
            <a:off x="8053388" y="5357813"/>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40</a:t>
            </a:r>
          </a:p>
        </p:txBody>
      </p:sp>
      <p:sp>
        <p:nvSpPr>
          <p:cNvPr id="43" name="Ovale 42"/>
          <p:cNvSpPr/>
          <p:nvPr/>
        </p:nvSpPr>
        <p:spPr bwMode="auto">
          <a:xfrm>
            <a:off x="8540750" y="5699125"/>
            <a:ext cx="603250" cy="3413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a:solidFill>
                  <a:schemeClr val="tx1"/>
                </a:solidFill>
                <a:latin typeface="Calibri" pitchFamily="34" charset="0"/>
              </a:rPr>
              <a:t>50</a:t>
            </a:r>
          </a:p>
        </p:txBody>
      </p:sp>
      <p:sp>
        <p:nvSpPr>
          <p:cNvPr id="5" name="CasellaDiTesto 4"/>
          <p:cNvSpPr txBox="1"/>
          <p:nvPr/>
        </p:nvSpPr>
        <p:spPr>
          <a:xfrm>
            <a:off x="685800" y="2306327"/>
            <a:ext cx="8269288" cy="1477328"/>
          </a:xfrm>
          <a:prstGeom prst="rect">
            <a:avLst/>
          </a:prstGeom>
          <a:solidFill>
            <a:schemeClr val="bg1"/>
          </a:solidFill>
        </p:spPr>
        <p:txBody>
          <a:bodyPr wrap="square" rtlCol="0">
            <a:spAutoFit/>
          </a:bodyPr>
          <a:lstStyle/>
          <a:p>
            <a:pPr algn="ctr"/>
            <a:r>
              <a:rPr lang="en-GB" sz="3000" b="1" dirty="0">
                <a:solidFill>
                  <a:schemeClr val="tx1"/>
                </a:solidFill>
                <a:effectLst/>
                <a:latin typeface="Calibri" panose="020F0502020204030204" pitchFamily="34" charset="0"/>
                <a:cs typeface="Calibri" panose="020F0502020204030204" pitchFamily="34" charset="0"/>
              </a:rPr>
              <a:t>Increasing degrees of melting of a carbonated peridotite leads to a change in the chemical composition of the liquids.</a:t>
            </a:r>
          </a:p>
        </p:txBody>
      </p:sp>
      <p:grpSp>
        <p:nvGrpSpPr>
          <p:cNvPr id="7" name="Gruppo 6"/>
          <p:cNvGrpSpPr/>
          <p:nvPr/>
        </p:nvGrpSpPr>
        <p:grpSpPr>
          <a:xfrm>
            <a:off x="2117328" y="4243389"/>
            <a:ext cx="1964531" cy="779462"/>
            <a:chOff x="2117328" y="4243389"/>
            <a:chExt cx="1964531" cy="779462"/>
          </a:xfrm>
        </p:grpSpPr>
        <p:sp>
          <p:nvSpPr>
            <p:cNvPr id="46" name="Freccia a destra 45"/>
            <p:cNvSpPr/>
            <p:nvPr/>
          </p:nvSpPr>
          <p:spPr bwMode="auto">
            <a:xfrm>
              <a:off x="2117328" y="4243389"/>
              <a:ext cx="1964531" cy="779462"/>
            </a:xfrm>
            <a:prstGeom prst="rightArrow">
              <a:avLst>
                <a:gd name="adj1" fmla="val 50000"/>
                <a:gd name="adj2" fmla="val 81198"/>
              </a:avLst>
            </a:prstGeom>
            <a:solidFill>
              <a:srgbClr val="FFFF00"/>
            </a:solid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CasellaDiTesto 47"/>
            <p:cNvSpPr txBox="1"/>
            <p:nvPr/>
          </p:nvSpPr>
          <p:spPr>
            <a:xfrm>
              <a:off x="2147490" y="4435474"/>
              <a:ext cx="1758157" cy="400110"/>
            </a:xfrm>
            <a:prstGeom prst="rect">
              <a:avLst/>
            </a:prstGeom>
            <a:noFill/>
          </p:spPr>
          <p:txBody>
            <a:bodyPr wrap="square" rtlCol="0">
              <a:spAutoFit/>
            </a:bodyPr>
            <a:lstStyle/>
            <a:p>
              <a:r>
                <a:rPr lang="en-GB" sz="2000" b="1" dirty="0">
                  <a:solidFill>
                    <a:schemeClr val="tx1"/>
                  </a:solidFill>
                  <a:effectLst/>
                  <a:latin typeface="Calibri" panose="020F0502020204030204" pitchFamily="34" charset="0"/>
                  <a:cs typeface="Calibri" panose="020F0502020204030204" pitchFamily="34" charset="0"/>
                </a:rPr>
                <a:t>CaO decrease</a:t>
              </a:r>
            </a:p>
          </p:txBody>
        </p:sp>
      </p:grpSp>
      <p:grpSp>
        <p:nvGrpSpPr>
          <p:cNvPr id="6" name="Gruppo 5"/>
          <p:cNvGrpSpPr/>
          <p:nvPr/>
        </p:nvGrpSpPr>
        <p:grpSpPr>
          <a:xfrm>
            <a:off x="6446838" y="3565042"/>
            <a:ext cx="1873250" cy="779462"/>
            <a:chOff x="6446838" y="3565042"/>
            <a:chExt cx="1873250" cy="779462"/>
          </a:xfrm>
        </p:grpSpPr>
        <p:sp>
          <p:nvSpPr>
            <p:cNvPr id="47" name="Freccia a destra 46"/>
            <p:cNvSpPr/>
            <p:nvPr/>
          </p:nvSpPr>
          <p:spPr bwMode="auto">
            <a:xfrm>
              <a:off x="6446838" y="3565042"/>
              <a:ext cx="1873250" cy="779462"/>
            </a:xfrm>
            <a:prstGeom prst="rightArrow">
              <a:avLst>
                <a:gd name="adj1" fmla="val 50000"/>
                <a:gd name="adj2" fmla="val 81198"/>
              </a:avLst>
            </a:prstGeom>
            <a:solidFill>
              <a:srgbClr val="FFFF00"/>
            </a:solidFill>
            <a:ln w="1905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6446839" y="3748176"/>
              <a:ext cx="1758157" cy="400110"/>
            </a:xfrm>
            <a:prstGeom prst="rect">
              <a:avLst/>
            </a:prstGeom>
            <a:noFill/>
          </p:spPr>
          <p:txBody>
            <a:bodyPr wrap="square" rtlCol="0">
              <a:spAutoFit/>
            </a:bodyPr>
            <a:lstStyle/>
            <a:p>
              <a:r>
                <a:rPr lang="en-GB" sz="2000" b="1" dirty="0">
                  <a:solidFill>
                    <a:schemeClr val="tx1"/>
                  </a:solidFill>
                  <a:effectLst/>
                  <a:latin typeface="Calibri" panose="020F0502020204030204" pitchFamily="34" charset="0"/>
                  <a:cs typeface="Calibri" panose="020F0502020204030204" pitchFamily="34" charset="0"/>
                </a:rPr>
                <a:t>SiO</a:t>
              </a:r>
              <a:r>
                <a:rPr lang="en-GB" sz="2000" b="1" baseline="-25000" dirty="0">
                  <a:solidFill>
                    <a:schemeClr val="tx1"/>
                  </a:solidFill>
                  <a:effectLst/>
                  <a:latin typeface="Calibri" panose="020F0502020204030204" pitchFamily="34" charset="0"/>
                  <a:cs typeface="Calibri" panose="020F0502020204030204" pitchFamily="34" charset="0"/>
                </a:rPr>
                <a:t>2</a:t>
              </a:r>
              <a:r>
                <a:rPr lang="en-GB" sz="2000" b="1" dirty="0">
                  <a:solidFill>
                    <a:schemeClr val="tx1"/>
                  </a:solidFill>
                  <a:effectLst/>
                  <a:latin typeface="Calibri" panose="020F0502020204030204" pitchFamily="34" charset="0"/>
                  <a:cs typeface="Calibri" panose="020F0502020204030204" pitchFamily="34" charset="0"/>
                </a:rPr>
                <a:t> increase</a:t>
              </a:r>
            </a:p>
          </p:txBody>
        </p:sp>
      </p:grpSp>
      <p:sp>
        <p:nvSpPr>
          <p:cNvPr id="51" name="Ovale 50"/>
          <p:cNvSpPr/>
          <p:nvPr/>
        </p:nvSpPr>
        <p:spPr bwMode="auto">
          <a:xfrm>
            <a:off x="2068737" y="3825652"/>
            <a:ext cx="603250" cy="341312"/>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GB" sz="1400" dirty="0">
                <a:solidFill>
                  <a:schemeClr val="tx1"/>
                </a:solidFill>
                <a:latin typeface="Calibri" pitchFamily="34" charset="0"/>
              </a:rPr>
              <a:t>30</a:t>
            </a:r>
          </a:p>
        </p:txBody>
      </p:sp>
      <p:sp>
        <p:nvSpPr>
          <p:cNvPr id="50" name="Text Box 51"/>
          <p:cNvSpPr txBox="1">
            <a:spLocks noChangeArrowheads="1"/>
          </p:cNvSpPr>
          <p:nvPr/>
        </p:nvSpPr>
        <p:spPr bwMode="auto">
          <a:xfrm>
            <a:off x="457200" y="6269038"/>
            <a:ext cx="2936705" cy="584200"/>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Gudfinnsson</a:t>
            </a:r>
            <a:r>
              <a:rPr lang="en-GB" sz="1600" dirty="0">
                <a:solidFill>
                  <a:schemeClr val="bg1"/>
                </a:solidFill>
                <a:effectLst>
                  <a:outerShdw blurRad="38100" dist="38100" dir="2700000" algn="tl">
                    <a:srgbClr val="000000"/>
                  </a:outerShdw>
                </a:effectLst>
                <a:latin typeface="Calibri" pitchFamily="34" charset="0"/>
              </a:rPr>
              <a:t> and Presnall, 2005 (J. Petrol., 46, 1645-1659)</a:t>
            </a:r>
          </a:p>
        </p:txBody>
      </p:sp>
    </p:spTree>
    <p:extLst>
      <p:ext uri="{BB962C8B-B14F-4D97-AF65-F5344CB8AC3E}">
        <p14:creationId xmlns:p14="http://schemas.microsoft.com/office/powerpoint/2010/main" val="37950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6"/>
          <p:cNvGrpSpPr>
            <a:grpSpLocks/>
          </p:cNvGrpSpPr>
          <p:nvPr/>
        </p:nvGrpSpPr>
        <p:grpSpPr bwMode="auto">
          <a:xfrm>
            <a:off x="0" y="-7938"/>
            <a:ext cx="4689475" cy="3933826"/>
            <a:chOff x="0" y="-7397"/>
            <a:chExt cx="4689738" cy="3933285"/>
          </a:xfrm>
        </p:grpSpPr>
        <p:sp>
          <p:nvSpPr>
            <p:cNvPr id="13" name="Rettangolo 12"/>
            <p:cNvSpPr/>
            <p:nvPr/>
          </p:nvSpPr>
          <p:spPr bwMode="auto">
            <a:xfrm>
              <a:off x="0" y="540"/>
              <a:ext cx="4572256" cy="3925348"/>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5613" name="Picture 2"/>
            <p:cNvPicPr>
              <a:picLocks noChangeAspect="1" noChangeArrowheads="1"/>
            </p:cNvPicPr>
            <p:nvPr/>
          </p:nvPicPr>
          <p:blipFill>
            <a:blip r:embed="rId3" cstate="print"/>
            <a:srcRect/>
            <a:stretch>
              <a:fillRect/>
            </a:stretch>
          </p:blipFill>
          <p:spPr bwMode="auto">
            <a:xfrm>
              <a:off x="11575" y="-7397"/>
              <a:ext cx="4678163" cy="3583766"/>
            </a:xfrm>
            <a:prstGeom prst="rect">
              <a:avLst/>
            </a:prstGeom>
            <a:noFill/>
            <a:ln w="9525" algn="ctr">
              <a:noFill/>
              <a:miter lim="800000"/>
              <a:headEnd/>
              <a:tailEnd/>
            </a:ln>
          </p:spPr>
        </p:pic>
        <p:sp>
          <p:nvSpPr>
            <p:cNvPr id="15" name="CasellaDiTesto 14"/>
            <p:cNvSpPr txBox="1"/>
            <p:nvPr/>
          </p:nvSpPr>
          <p:spPr>
            <a:xfrm>
              <a:off x="2211512" y="3510020"/>
              <a:ext cx="606290" cy="369281"/>
            </a:xfrm>
            <a:prstGeom prst="rect">
              <a:avLst/>
            </a:prstGeom>
            <a:noFill/>
          </p:spPr>
          <p:txBody>
            <a:bodyPr wrap="none">
              <a:spAutoFit/>
            </a:bodyPr>
            <a:lstStyle/>
            <a:p>
              <a:pPr>
                <a:defRPr/>
              </a:pPr>
              <a:r>
                <a:rPr lang="en-GB">
                  <a:solidFill>
                    <a:schemeClr val="tx1"/>
                  </a:solidFill>
                  <a:effectLst/>
                  <a:latin typeface="Calibri" pitchFamily="34" charset="0"/>
                </a:rPr>
                <a:t>Mg#</a:t>
              </a:r>
            </a:p>
          </p:txBody>
        </p:sp>
      </p:grpSp>
      <p:grpSp>
        <p:nvGrpSpPr>
          <p:cNvPr id="3" name="Gruppo 15"/>
          <p:cNvGrpSpPr>
            <a:grpSpLocks/>
          </p:cNvGrpSpPr>
          <p:nvPr/>
        </p:nvGrpSpPr>
        <p:grpSpPr bwMode="auto">
          <a:xfrm>
            <a:off x="4572000" y="-47625"/>
            <a:ext cx="4572000" cy="3973513"/>
            <a:chOff x="4572000" y="-48312"/>
            <a:chExt cx="4572032" cy="3974200"/>
          </a:xfrm>
        </p:grpSpPr>
        <p:sp>
          <p:nvSpPr>
            <p:cNvPr id="14" name="Rettangolo 13"/>
            <p:cNvSpPr/>
            <p:nvPr/>
          </p:nvSpPr>
          <p:spPr bwMode="auto">
            <a:xfrm>
              <a:off x="4572000" y="-679"/>
              <a:ext cx="4572032" cy="392656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pic>
          <p:nvPicPr>
            <p:cNvPr id="25611" name="Picture 3"/>
            <p:cNvPicPr>
              <a:picLocks noChangeAspect="1" noChangeArrowheads="1"/>
            </p:cNvPicPr>
            <p:nvPr/>
          </p:nvPicPr>
          <p:blipFill>
            <a:blip r:embed="rId4" cstate="print"/>
            <a:srcRect l="1704" r="2072" b="1141"/>
            <a:stretch>
              <a:fillRect/>
            </a:stretch>
          </p:blipFill>
          <p:spPr bwMode="auto">
            <a:xfrm>
              <a:off x="4572000" y="-48312"/>
              <a:ext cx="4572032" cy="3905940"/>
            </a:xfrm>
            <a:prstGeom prst="rect">
              <a:avLst/>
            </a:prstGeom>
            <a:noFill/>
            <a:ln w="9525" algn="ctr">
              <a:noFill/>
              <a:miter lim="800000"/>
              <a:headEnd/>
              <a:tailEnd/>
            </a:ln>
          </p:spPr>
        </p:pic>
      </p:grpSp>
      <p:sp>
        <p:nvSpPr>
          <p:cNvPr id="10" name="Figura a mano libera 9"/>
          <p:cNvSpPr/>
          <p:nvPr/>
        </p:nvSpPr>
        <p:spPr bwMode="auto">
          <a:xfrm>
            <a:off x="1379538" y="423863"/>
            <a:ext cx="2333625" cy="2921000"/>
          </a:xfrm>
          <a:custGeom>
            <a:avLst/>
            <a:gdLst>
              <a:gd name="connsiteX0" fmla="*/ 2208836 w 2334228"/>
              <a:gd name="connsiteY0" fmla="*/ 2920678 h 2920678"/>
              <a:gd name="connsiteX1" fmla="*/ 2324583 w 2334228"/>
              <a:gd name="connsiteY1" fmla="*/ 2862804 h 2920678"/>
              <a:gd name="connsiteX2" fmla="*/ 2266709 w 2334228"/>
              <a:gd name="connsiteY2" fmla="*/ 2585012 h 2920678"/>
              <a:gd name="connsiteX3" fmla="*/ 2139388 w 2334228"/>
              <a:gd name="connsiteY3" fmla="*/ 2098875 h 2920678"/>
              <a:gd name="connsiteX4" fmla="*/ 2081514 w 2334228"/>
              <a:gd name="connsiteY4" fmla="*/ 1381245 h 2920678"/>
              <a:gd name="connsiteX5" fmla="*/ 2000492 w 2334228"/>
              <a:gd name="connsiteY5" fmla="*/ 860384 h 2920678"/>
              <a:gd name="connsiteX6" fmla="*/ 1919469 w 2334228"/>
              <a:gd name="connsiteY6" fmla="*/ 547867 h 2920678"/>
              <a:gd name="connsiteX7" fmla="*/ 1306011 w 2334228"/>
              <a:gd name="connsiteY7" fmla="*/ 258500 h 2920678"/>
              <a:gd name="connsiteX8" fmla="*/ 553656 w 2334228"/>
              <a:gd name="connsiteY8" fmla="*/ 27007 h 2920678"/>
              <a:gd name="connsiteX9" fmla="*/ 299013 w 2334228"/>
              <a:gd name="connsiteY9" fmla="*/ 96455 h 2920678"/>
              <a:gd name="connsiteX10" fmla="*/ 136968 w 2334228"/>
              <a:gd name="connsiteY10" fmla="*/ 547867 h 2920678"/>
              <a:gd name="connsiteX11" fmla="*/ 136968 w 2334228"/>
              <a:gd name="connsiteY11" fmla="*/ 1369670 h 2920678"/>
              <a:gd name="connsiteX12" fmla="*/ 44370 w 2334228"/>
              <a:gd name="connsiteY12" fmla="*/ 2052576 h 2920678"/>
              <a:gd name="connsiteX13" fmla="*/ 102243 w 2334228"/>
              <a:gd name="connsiteY13" fmla="*/ 2249346 h 2920678"/>
              <a:gd name="connsiteX14" fmla="*/ 657828 w 2334228"/>
              <a:gd name="connsiteY14" fmla="*/ 2689184 h 2920678"/>
              <a:gd name="connsiteX15" fmla="*/ 1433332 w 2334228"/>
              <a:gd name="connsiteY15" fmla="*/ 2874379 h 2920678"/>
              <a:gd name="connsiteX16" fmla="*/ 1873170 w 2334228"/>
              <a:gd name="connsiteY16" fmla="*/ 2897528 h 2920678"/>
              <a:gd name="connsiteX17" fmla="*/ 2208836 w 2334228"/>
              <a:gd name="connsiteY17" fmla="*/ 2920678 h 292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4228" h="2920678">
                <a:moveTo>
                  <a:pt x="2208836" y="2920678"/>
                </a:moveTo>
                <a:cubicBezTo>
                  <a:pt x="2261887" y="2919713"/>
                  <a:pt x="2314938" y="2918748"/>
                  <a:pt x="2324583" y="2862804"/>
                </a:cubicBezTo>
                <a:cubicBezTo>
                  <a:pt x="2334228" y="2806860"/>
                  <a:pt x="2297575" y="2712333"/>
                  <a:pt x="2266709" y="2585012"/>
                </a:cubicBezTo>
                <a:cubicBezTo>
                  <a:pt x="2235843" y="2457691"/>
                  <a:pt x="2170254" y="2299503"/>
                  <a:pt x="2139388" y="2098875"/>
                </a:cubicBezTo>
                <a:cubicBezTo>
                  <a:pt x="2108522" y="1898247"/>
                  <a:pt x="2104663" y="1587660"/>
                  <a:pt x="2081514" y="1381245"/>
                </a:cubicBezTo>
                <a:cubicBezTo>
                  <a:pt x="2058365" y="1174830"/>
                  <a:pt x="2027500" y="999280"/>
                  <a:pt x="2000492" y="860384"/>
                </a:cubicBezTo>
                <a:cubicBezTo>
                  <a:pt x="1973485" y="721488"/>
                  <a:pt x="2035216" y="648181"/>
                  <a:pt x="1919469" y="547867"/>
                </a:cubicBezTo>
                <a:cubicBezTo>
                  <a:pt x="1803722" y="447553"/>
                  <a:pt x="1533647" y="345310"/>
                  <a:pt x="1306011" y="258500"/>
                </a:cubicBezTo>
                <a:cubicBezTo>
                  <a:pt x="1078376" y="171690"/>
                  <a:pt x="721489" y="54014"/>
                  <a:pt x="553656" y="27007"/>
                </a:cubicBezTo>
                <a:cubicBezTo>
                  <a:pt x="385823" y="0"/>
                  <a:pt x="368461" y="9645"/>
                  <a:pt x="299013" y="96455"/>
                </a:cubicBezTo>
                <a:cubicBezTo>
                  <a:pt x="229565" y="183265"/>
                  <a:pt x="163975" y="335665"/>
                  <a:pt x="136968" y="547867"/>
                </a:cubicBezTo>
                <a:cubicBezTo>
                  <a:pt x="109961" y="760069"/>
                  <a:pt x="152401" y="1118885"/>
                  <a:pt x="136968" y="1369670"/>
                </a:cubicBezTo>
                <a:cubicBezTo>
                  <a:pt x="121535" y="1620455"/>
                  <a:pt x="50158" y="1905963"/>
                  <a:pt x="44370" y="2052576"/>
                </a:cubicBezTo>
                <a:cubicBezTo>
                  <a:pt x="38582" y="2199189"/>
                  <a:pt x="0" y="2143245"/>
                  <a:pt x="102243" y="2249346"/>
                </a:cubicBezTo>
                <a:cubicBezTo>
                  <a:pt x="204486" y="2355447"/>
                  <a:pt x="435980" y="2585012"/>
                  <a:pt x="657828" y="2689184"/>
                </a:cubicBezTo>
                <a:cubicBezTo>
                  <a:pt x="879676" y="2793356"/>
                  <a:pt x="1230775" y="2839655"/>
                  <a:pt x="1433332" y="2874379"/>
                </a:cubicBezTo>
                <a:cubicBezTo>
                  <a:pt x="1635889" y="2909103"/>
                  <a:pt x="1873170" y="2897528"/>
                  <a:pt x="1873170" y="2897528"/>
                </a:cubicBezTo>
                <a:lnTo>
                  <a:pt x="2208836" y="2920678"/>
                </a:lnTo>
                <a:close/>
              </a:path>
            </a:pathLst>
          </a:custGeom>
          <a:no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1" name="Figura a mano libera 10"/>
          <p:cNvSpPr/>
          <p:nvPr/>
        </p:nvSpPr>
        <p:spPr bwMode="auto">
          <a:xfrm>
            <a:off x="6286500" y="2487613"/>
            <a:ext cx="1987550" cy="798512"/>
          </a:xfrm>
          <a:custGeom>
            <a:avLst/>
            <a:gdLst>
              <a:gd name="connsiteX0" fmla="*/ 2208836 w 2334228"/>
              <a:gd name="connsiteY0" fmla="*/ 2920678 h 2920678"/>
              <a:gd name="connsiteX1" fmla="*/ 2324583 w 2334228"/>
              <a:gd name="connsiteY1" fmla="*/ 2862804 h 2920678"/>
              <a:gd name="connsiteX2" fmla="*/ 2266709 w 2334228"/>
              <a:gd name="connsiteY2" fmla="*/ 2585012 h 2920678"/>
              <a:gd name="connsiteX3" fmla="*/ 2139388 w 2334228"/>
              <a:gd name="connsiteY3" fmla="*/ 2098875 h 2920678"/>
              <a:gd name="connsiteX4" fmla="*/ 2081514 w 2334228"/>
              <a:gd name="connsiteY4" fmla="*/ 1381245 h 2920678"/>
              <a:gd name="connsiteX5" fmla="*/ 2000492 w 2334228"/>
              <a:gd name="connsiteY5" fmla="*/ 860384 h 2920678"/>
              <a:gd name="connsiteX6" fmla="*/ 1919469 w 2334228"/>
              <a:gd name="connsiteY6" fmla="*/ 547867 h 2920678"/>
              <a:gd name="connsiteX7" fmla="*/ 1306011 w 2334228"/>
              <a:gd name="connsiteY7" fmla="*/ 258500 h 2920678"/>
              <a:gd name="connsiteX8" fmla="*/ 553656 w 2334228"/>
              <a:gd name="connsiteY8" fmla="*/ 27007 h 2920678"/>
              <a:gd name="connsiteX9" fmla="*/ 299013 w 2334228"/>
              <a:gd name="connsiteY9" fmla="*/ 96455 h 2920678"/>
              <a:gd name="connsiteX10" fmla="*/ 136968 w 2334228"/>
              <a:gd name="connsiteY10" fmla="*/ 547867 h 2920678"/>
              <a:gd name="connsiteX11" fmla="*/ 136968 w 2334228"/>
              <a:gd name="connsiteY11" fmla="*/ 1369670 h 2920678"/>
              <a:gd name="connsiteX12" fmla="*/ 44370 w 2334228"/>
              <a:gd name="connsiteY12" fmla="*/ 2052576 h 2920678"/>
              <a:gd name="connsiteX13" fmla="*/ 102243 w 2334228"/>
              <a:gd name="connsiteY13" fmla="*/ 2249346 h 2920678"/>
              <a:gd name="connsiteX14" fmla="*/ 657828 w 2334228"/>
              <a:gd name="connsiteY14" fmla="*/ 2689184 h 2920678"/>
              <a:gd name="connsiteX15" fmla="*/ 1433332 w 2334228"/>
              <a:gd name="connsiteY15" fmla="*/ 2874379 h 2920678"/>
              <a:gd name="connsiteX16" fmla="*/ 1873170 w 2334228"/>
              <a:gd name="connsiteY16" fmla="*/ 2897528 h 2920678"/>
              <a:gd name="connsiteX17" fmla="*/ 2208836 w 2334228"/>
              <a:gd name="connsiteY17" fmla="*/ 2920678 h 292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4228" h="2920678">
                <a:moveTo>
                  <a:pt x="2208836" y="2920678"/>
                </a:moveTo>
                <a:cubicBezTo>
                  <a:pt x="2261887" y="2919713"/>
                  <a:pt x="2314938" y="2918748"/>
                  <a:pt x="2324583" y="2862804"/>
                </a:cubicBezTo>
                <a:cubicBezTo>
                  <a:pt x="2334228" y="2806860"/>
                  <a:pt x="2297575" y="2712333"/>
                  <a:pt x="2266709" y="2585012"/>
                </a:cubicBezTo>
                <a:cubicBezTo>
                  <a:pt x="2235843" y="2457691"/>
                  <a:pt x="2170254" y="2299503"/>
                  <a:pt x="2139388" y="2098875"/>
                </a:cubicBezTo>
                <a:cubicBezTo>
                  <a:pt x="2108522" y="1898247"/>
                  <a:pt x="2104663" y="1587660"/>
                  <a:pt x="2081514" y="1381245"/>
                </a:cubicBezTo>
                <a:cubicBezTo>
                  <a:pt x="2058365" y="1174830"/>
                  <a:pt x="2027500" y="999280"/>
                  <a:pt x="2000492" y="860384"/>
                </a:cubicBezTo>
                <a:cubicBezTo>
                  <a:pt x="1973485" y="721488"/>
                  <a:pt x="2035216" y="648181"/>
                  <a:pt x="1919469" y="547867"/>
                </a:cubicBezTo>
                <a:cubicBezTo>
                  <a:pt x="1803722" y="447553"/>
                  <a:pt x="1533647" y="345310"/>
                  <a:pt x="1306011" y="258500"/>
                </a:cubicBezTo>
                <a:cubicBezTo>
                  <a:pt x="1078376" y="171690"/>
                  <a:pt x="721489" y="54014"/>
                  <a:pt x="553656" y="27007"/>
                </a:cubicBezTo>
                <a:cubicBezTo>
                  <a:pt x="385823" y="0"/>
                  <a:pt x="368461" y="9645"/>
                  <a:pt x="299013" y="96455"/>
                </a:cubicBezTo>
                <a:cubicBezTo>
                  <a:pt x="229565" y="183265"/>
                  <a:pt x="163975" y="335665"/>
                  <a:pt x="136968" y="547867"/>
                </a:cubicBezTo>
                <a:cubicBezTo>
                  <a:pt x="109961" y="760069"/>
                  <a:pt x="152401" y="1118885"/>
                  <a:pt x="136968" y="1369670"/>
                </a:cubicBezTo>
                <a:cubicBezTo>
                  <a:pt x="121535" y="1620455"/>
                  <a:pt x="50158" y="1905963"/>
                  <a:pt x="44370" y="2052576"/>
                </a:cubicBezTo>
                <a:cubicBezTo>
                  <a:pt x="38582" y="2199189"/>
                  <a:pt x="0" y="2143245"/>
                  <a:pt x="102243" y="2249346"/>
                </a:cubicBezTo>
                <a:cubicBezTo>
                  <a:pt x="204486" y="2355447"/>
                  <a:pt x="435980" y="2585012"/>
                  <a:pt x="657828" y="2689184"/>
                </a:cubicBezTo>
                <a:cubicBezTo>
                  <a:pt x="879676" y="2793356"/>
                  <a:pt x="1230775" y="2839655"/>
                  <a:pt x="1433332" y="2874379"/>
                </a:cubicBezTo>
                <a:cubicBezTo>
                  <a:pt x="1635889" y="2909103"/>
                  <a:pt x="1873170" y="2897528"/>
                  <a:pt x="1873170" y="2897528"/>
                </a:cubicBezTo>
                <a:lnTo>
                  <a:pt x="2208836" y="2920678"/>
                </a:lnTo>
                <a:close/>
              </a:path>
            </a:pathLst>
          </a:custGeom>
          <a:solidFill>
            <a:srgbClr val="FFFF00">
              <a:alpha val="69804"/>
            </a:srgbClr>
          </a:solidFill>
          <a:ln w="28575" cap="flat" cmpd="sng" algn="ctr">
            <a:solidFill>
              <a:srgbClr val="0066FF"/>
            </a:solidFill>
            <a:prstDash val="solid"/>
            <a:round/>
            <a:headEnd type="none" w="med" len="med"/>
            <a:tailEnd type="none" w="med" len="med"/>
          </a:ln>
          <a:effectLst>
            <a:outerShdw blurRad="50800" dist="38100" dir="8100000" algn="tr" rotWithShape="0">
              <a:prstClr val="black">
                <a:alpha val="40000"/>
              </a:prstClr>
            </a:outerShdw>
          </a:effectLst>
        </p:spPr>
        <p:txBody>
          <a:bodyPr anchor="ctr"/>
          <a:lstStyle/>
          <a:p>
            <a:pPr>
              <a:defRPr/>
            </a:pPr>
            <a:endParaRPr lang="en-GB">
              <a:latin typeface="Calibri" pitchFamily="34" charset="0"/>
            </a:endParaRPr>
          </a:p>
        </p:txBody>
      </p:sp>
      <p:sp>
        <p:nvSpPr>
          <p:cNvPr id="12" name="CasellaDiTesto 11"/>
          <p:cNvSpPr txBox="1"/>
          <p:nvPr/>
        </p:nvSpPr>
        <p:spPr>
          <a:xfrm>
            <a:off x="7107238" y="2036763"/>
            <a:ext cx="397866" cy="646331"/>
          </a:xfrm>
          <a:prstGeom prst="rect">
            <a:avLst/>
          </a:prstGeom>
          <a:noFill/>
        </p:spPr>
        <p:txBody>
          <a:bodyPr wrap="none">
            <a:spAutoFit/>
          </a:bodyPr>
          <a:lstStyle/>
          <a:p>
            <a:pPr>
              <a:defRPr/>
            </a:pPr>
            <a:r>
              <a:rPr lang="en-GB" sz="3600" dirty="0">
                <a:solidFill>
                  <a:srgbClr val="FFFF00"/>
                </a:solidFill>
                <a:latin typeface="Calibri" pitchFamily="34" charset="0"/>
              </a:rPr>
              <a:t>?</a:t>
            </a:r>
          </a:p>
        </p:txBody>
      </p:sp>
      <p:sp>
        <p:nvSpPr>
          <p:cNvPr id="21" name="CasellaDiTesto 20"/>
          <p:cNvSpPr txBox="1"/>
          <p:nvPr/>
        </p:nvSpPr>
        <p:spPr>
          <a:xfrm>
            <a:off x="4224338" y="5029200"/>
            <a:ext cx="4919662" cy="1569660"/>
          </a:xfrm>
          <a:prstGeom prst="rect">
            <a:avLst/>
          </a:prstGeom>
          <a:noFill/>
        </p:spPr>
        <p:txBody>
          <a:bodyPr>
            <a:spAutoFit/>
          </a:bodyPr>
          <a:lstStyle/>
          <a:p>
            <a:pPr algn="ctr">
              <a:defRPr/>
            </a:pPr>
            <a:r>
              <a:rPr lang="en-GB" sz="2400" dirty="0">
                <a:solidFill>
                  <a:srgbClr val="FFFF00"/>
                </a:solidFill>
                <a:latin typeface="Calibri" pitchFamily="34" charset="0"/>
              </a:rPr>
              <a:t>Volatile-free experimental partial melts of various types of peridotites cannot explain the </a:t>
            </a:r>
            <a:r>
              <a:rPr lang="en-GB" sz="2400" dirty="0">
                <a:solidFill>
                  <a:schemeClr val="bg1"/>
                </a:solidFill>
                <a:latin typeface="Calibri" pitchFamily="34" charset="0"/>
              </a:rPr>
              <a:t>K</a:t>
            </a:r>
            <a:r>
              <a:rPr lang="en-GB" sz="2400" baseline="-25000" dirty="0">
                <a:solidFill>
                  <a:schemeClr val="bg1"/>
                </a:solidFill>
                <a:latin typeface="Calibri" pitchFamily="34" charset="0"/>
              </a:rPr>
              <a:t>2</a:t>
            </a:r>
            <a:r>
              <a:rPr lang="en-GB" sz="2400" dirty="0">
                <a:solidFill>
                  <a:schemeClr val="bg1"/>
                </a:solidFill>
                <a:latin typeface="Calibri" pitchFamily="34" charset="0"/>
              </a:rPr>
              <a:t>O</a:t>
            </a:r>
            <a:r>
              <a:rPr lang="en-GB" sz="2400" dirty="0">
                <a:solidFill>
                  <a:srgbClr val="FFFF00"/>
                </a:solidFill>
                <a:latin typeface="Calibri" pitchFamily="34" charset="0"/>
              </a:rPr>
              <a:t> content of many “anorogenic” melts.</a:t>
            </a:r>
          </a:p>
        </p:txBody>
      </p:sp>
      <p:sp>
        <p:nvSpPr>
          <p:cNvPr id="25616" name="Freeform 16"/>
          <p:cNvSpPr>
            <a:spLocks/>
          </p:cNvSpPr>
          <p:nvPr/>
        </p:nvSpPr>
        <p:spPr bwMode="auto">
          <a:xfrm>
            <a:off x="1893888" y="2684463"/>
            <a:ext cx="1843087" cy="673100"/>
          </a:xfrm>
          <a:custGeom>
            <a:avLst/>
            <a:gdLst/>
            <a:ahLst/>
            <a:cxnLst>
              <a:cxn ang="0">
                <a:pos x="20" y="158"/>
              </a:cxn>
              <a:cxn ang="0">
                <a:pos x="222" y="330"/>
              </a:cxn>
              <a:cxn ang="0">
                <a:pos x="651" y="411"/>
              </a:cxn>
              <a:cxn ang="0">
                <a:pos x="975" y="411"/>
              </a:cxn>
              <a:cxn ang="0">
                <a:pos x="1121" y="401"/>
              </a:cxn>
              <a:cxn ang="0">
                <a:pos x="1156" y="340"/>
              </a:cxn>
              <a:cxn ang="0">
                <a:pos x="1091" y="173"/>
              </a:cxn>
              <a:cxn ang="0">
                <a:pos x="990" y="57"/>
              </a:cxn>
              <a:cxn ang="0">
                <a:pos x="808" y="7"/>
              </a:cxn>
              <a:cxn ang="0">
                <a:pos x="429" y="17"/>
              </a:cxn>
              <a:cxn ang="0">
                <a:pos x="100" y="77"/>
              </a:cxn>
              <a:cxn ang="0">
                <a:pos x="20" y="158"/>
              </a:cxn>
            </a:cxnLst>
            <a:rect l="0" t="0" r="r" b="b"/>
            <a:pathLst>
              <a:path w="1161" h="424">
                <a:moveTo>
                  <a:pt x="20" y="158"/>
                </a:moveTo>
                <a:cubicBezTo>
                  <a:pt x="40" y="200"/>
                  <a:pt x="117" y="288"/>
                  <a:pt x="222" y="330"/>
                </a:cubicBezTo>
                <a:cubicBezTo>
                  <a:pt x="327" y="372"/>
                  <a:pt x="526" y="398"/>
                  <a:pt x="651" y="411"/>
                </a:cubicBezTo>
                <a:cubicBezTo>
                  <a:pt x="776" y="424"/>
                  <a:pt x="897" y="413"/>
                  <a:pt x="975" y="411"/>
                </a:cubicBezTo>
                <a:cubicBezTo>
                  <a:pt x="1053" y="409"/>
                  <a:pt x="1091" y="413"/>
                  <a:pt x="1121" y="401"/>
                </a:cubicBezTo>
                <a:cubicBezTo>
                  <a:pt x="1151" y="389"/>
                  <a:pt x="1161" y="378"/>
                  <a:pt x="1156" y="340"/>
                </a:cubicBezTo>
                <a:cubicBezTo>
                  <a:pt x="1151" y="302"/>
                  <a:pt x="1119" y="220"/>
                  <a:pt x="1091" y="173"/>
                </a:cubicBezTo>
                <a:cubicBezTo>
                  <a:pt x="1063" y="126"/>
                  <a:pt x="1037" y="85"/>
                  <a:pt x="990" y="57"/>
                </a:cubicBezTo>
                <a:cubicBezTo>
                  <a:pt x="943" y="29"/>
                  <a:pt x="901" y="14"/>
                  <a:pt x="808" y="7"/>
                </a:cubicBezTo>
                <a:cubicBezTo>
                  <a:pt x="715" y="0"/>
                  <a:pt x="547" y="5"/>
                  <a:pt x="429" y="17"/>
                </a:cubicBezTo>
                <a:cubicBezTo>
                  <a:pt x="311" y="29"/>
                  <a:pt x="167" y="56"/>
                  <a:pt x="100" y="77"/>
                </a:cubicBezTo>
                <a:cubicBezTo>
                  <a:pt x="33" y="98"/>
                  <a:pt x="0" y="116"/>
                  <a:pt x="20" y="158"/>
                </a:cubicBezTo>
                <a:close/>
              </a:path>
            </a:pathLst>
          </a:custGeom>
          <a:noFill/>
          <a:ln w="28575" cap="flat" cmpd="sng">
            <a:solidFill>
              <a:srgbClr val="FF0000"/>
            </a:solidFill>
            <a:prstDash val="solid"/>
            <a:round/>
            <a:headEnd/>
            <a:tailEnd/>
          </a:ln>
          <a:effectLst>
            <a:outerShdw blurRad="50800" dist="38100" dir="8100000" algn="tr" rotWithShape="0">
              <a:prstClr val="black">
                <a:alpha val="40000"/>
              </a:prstClr>
            </a:outerShdw>
          </a:effectLst>
        </p:spPr>
        <p:txBody>
          <a:bodyPr anchor="ctr"/>
          <a:lstStyle/>
          <a:p>
            <a:endParaRPr lang="en-GB">
              <a:latin typeface="Calibri" pitchFamily="34" charset="0"/>
            </a:endParaRPr>
          </a:p>
        </p:txBody>
      </p:sp>
      <p:sp>
        <p:nvSpPr>
          <p:cNvPr id="25617" name="Freeform 17"/>
          <p:cNvSpPr>
            <a:spLocks/>
          </p:cNvSpPr>
          <p:nvPr/>
        </p:nvSpPr>
        <p:spPr bwMode="auto">
          <a:xfrm>
            <a:off x="6626225" y="3038475"/>
            <a:ext cx="1651000" cy="263525"/>
          </a:xfrm>
          <a:custGeom>
            <a:avLst/>
            <a:gdLst/>
            <a:ahLst/>
            <a:cxnLst>
              <a:cxn ang="0">
                <a:pos x="20" y="158"/>
              </a:cxn>
              <a:cxn ang="0">
                <a:pos x="222" y="330"/>
              </a:cxn>
              <a:cxn ang="0">
                <a:pos x="651" y="411"/>
              </a:cxn>
              <a:cxn ang="0">
                <a:pos x="975" y="411"/>
              </a:cxn>
              <a:cxn ang="0">
                <a:pos x="1121" y="401"/>
              </a:cxn>
              <a:cxn ang="0">
                <a:pos x="1156" y="340"/>
              </a:cxn>
              <a:cxn ang="0">
                <a:pos x="1091" y="173"/>
              </a:cxn>
              <a:cxn ang="0">
                <a:pos x="990" y="57"/>
              </a:cxn>
              <a:cxn ang="0">
                <a:pos x="808" y="7"/>
              </a:cxn>
              <a:cxn ang="0">
                <a:pos x="429" y="17"/>
              </a:cxn>
              <a:cxn ang="0">
                <a:pos x="100" y="77"/>
              </a:cxn>
              <a:cxn ang="0">
                <a:pos x="20" y="158"/>
              </a:cxn>
            </a:cxnLst>
            <a:rect l="0" t="0" r="r" b="b"/>
            <a:pathLst>
              <a:path w="1161" h="424">
                <a:moveTo>
                  <a:pt x="20" y="158"/>
                </a:moveTo>
                <a:cubicBezTo>
                  <a:pt x="40" y="200"/>
                  <a:pt x="117" y="288"/>
                  <a:pt x="222" y="330"/>
                </a:cubicBezTo>
                <a:cubicBezTo>
                  <a:pt x="327" y="372"/>
                  <a:pt x="526" y="398"/>
                  <a:pt x="651" y="411"/>
                </a:cubicBezTo>
                <a:cubicBezTo>
                  <a:pt x="776" y="424"/>
                  <a:pt x="897" y="413"/>
                  <a:pt x="975" y="411"/>
                </a:cubicBezTo>
                <a:cubicBezTo>
                  <a:pt x="1053" y="409"/>
                  <a:pt x="1091" y="413"/>
                  <a:pt x="1121" y="401"/>
                </a:cubicBezTo>
                <a:cubicBezTo>
                  <a:pt x="1151" y="389"/>
                  <a:pt x="1161" y="378"/>
                  <a:pt x="1156" y="340"/>
                </a:cubicBezTo>
                <a:cubicBezTo>
                  <a:pt x="1151" y="302"/>
                  <a:pt x="1119" y="220"/>
                  <a:pt x="1091" y="173"/>
                </a:cubicBezTo>
                <a:cubicBezTo>
                  <a:pt x="1063" y="126"/>
                  <a:pt x="1037" y="85"/>
                  <a:pt x="990" y="57"/>
                </a:cubicBezTo>
                <a:cubicBezTo>
                  <a:pt x="943" y="29"/>
                  <a:pt x="901" y="14"/>
                  <a:pt x="808" y="7"/>
                </a:cubicBezTo>
                <a:cubicBezTo>
                  <a:pt x="715" y="0"/>
                  <a:pt x="547" y="5"/>
                  <a:pt x="429" y="17"/>
                </a:cubicBezTo>
                <a:cubicBezTo>
                  <a:pt x="311" y="29"/>
                  <a:pt x="167" y="56"/>
                  <a:pt x="100" y="77"/>
                </a:cubicBezTo>
                <a:cubicBezTo>
                  <a:pt x="33" y="98"/>
                  <a:pt x="0" y="116"/>
                  <a:pt x="20" y="158"/>
                </a:cubicBezTo>
                <a:close/>
              </a:path>
            </a:pathLst>
          </a:custGeom>
          <a:solidFill>
            <a:srgbClr val="0066FF">
              <a:alpha val="70000"/>
            </a:srgbClr>
          </a:solidFill>
          <a:ln w="28575" cap="flat" cmpd="sng">
            <a:solidFill>
              <a:srgbClr val="FF0000"/>
            </a:solidFill>
            <a:prstDash val="solid"/>
            <a:round/>
            <a:headEnd/>
            <a:tailEnd/>
          </a:ln>
          <a:effectLst>
            <a:outerShdw blurRad="50800" dist="38100" dir="8100000" algn="tr" rotWithShape="0">
              <a:prstClr val="black">
                <a:alpha val="40000"/>
              </a:prstClr>
            </a:outerShdw>
          </a:effectLst>
        </p:spPr>
        <p:txBody>
          <a:bodyPr anchor="ctr"/>
          <a:lstStyle/>
          <a:p>
            <a:endParaRPr lang="en-GB">
              <a:latin typeface="Calibri" pitchFamily="34" charset="0"/>
            </a:endParaRPr>
          </a:p>
        </p:txBody>
      </p:sp>
      <p:sp>
        <p:nvSpPr>
          <p:cNvPr id="18" name="CasellaDiTesto 17"/>
          <p:cNvSpPr txBox="1"/>
          <p:nvPr/>
        </p:nvSpPr>
        <p:spPr>
          <a:xfrm>
            <a:off x="0" y="3959225"/>
            <a:ext cx="4572000" cy="2123658"/>
          </a:xfrm>
          <a:prstGeom prst="rect">
            <a:avLst/>
          </a:prstGeom>
          <a:noFill/>
        </p:spPr>
        <p:txBody>
          <a:bodyPr>
            <a:spAutoFit/>
          </a:bodyPr>
          <a:lstStyle/>
          <a:p>
            <a:pPr>
              <a:defRPr/>
            </a:pPr>
            <a:r>
              <a:rPr lang="en-GB" dirty="0">
                <a:solidFill>
                  <a:schemeClr val="bg1"/>
                </a:solidFill>
                <a:latin typeface="Calibri" pitchFamily="34" charset="0"/>
              </a:rPr>
              <a:t>Composition of the experimental liquids in equilibrium with a plagioclase (white circles and triangles) or spinel lherzolite</a:t>
            </a:r>
          </a:p>
          <a:p>
            <a:pPr>
              <a:defRPr/>
            </a:pPr>
            <a:r>
              <a:rPr lang="en-GB" dirty="0">
                <a:solidFill>
                  <a:schemeClr val="bg1"/>
                </a:solidFill>
                <a:latin typeface="Calibri" pitchFamily="34" charset="0"/>
              </a:rPr>
              <a:t>(black circles and triangles) phase assemblage (olivine + cpx + </a:t>
            </a:r>
            <a:r>
              <a:rPr lang="en-GB" dirty="0" err="1">
                <a:solidFill>
                  <a:schemeClr val="bg1"/>
                </a:solidFill>
                <a:latin typeface="Calibri" pitchFamily="34" charset="0"/>
              </a:rPr>
              <a:t>opx</a:t>
            </a:r>
            <a:r>
              <a:rPr lang="en-GB" dirty="0">
                <a:solidFill>
                  <a:schemeClr val="bg1"/>
                </a:solidFill>
                <a:latin typeface="Calibri" pitchFamily="34" charset="0"/>
              </a:rPr>
              <a:t>  </a:t>
            </a:r>
            <a:r>
              <a:rPr lang="en-GB" dirty="0" err="1">
                <a:solidFill>
                  <a:schemeClr val="bg1"/>
                </a:solidFill>
                <a:latin typeface="Calibri" pitchFamily="34" charset="0"/>
              </a:rPr>
              <a:t>plag</a:t>
            </a:r>
            <a:r>
              <a:rPr lang="en-GB" dirty="0">
                <a:solidFill>
                  <a:schemeClr val="bg1"/>
                </a:solidFill>
                <a:latin typeface="Calibri" pitchFamily="34" charset="0"/>
              </a:rPr>
              <a:t>  spinel).</a:t>
            </a:r>
          </a:p>
          <a:p>
            <a:pPr>
              <a:defRPr/>
            </a:pPr>
            <a:endParaRPr lang="en-GB" sz="1400" dirty="0">
              <a:solidFill>
                <a:schemeClr val="bg1"/>
              </a:solidFill>
              <a:latin typeface="Calibri" pitchFamily="34" charset="0"/>
            </a:endParaRPr>
          </a:p>
          <a:p>
            <a:pPr>
              <a:defRPr/>
            </a:pPr>
            <a:r>
              <a:rPr lang="en-GB" sz="1400" dirty="0">
                <a:solidFill>
                  <a:schemeClr val="bg1"/>
                </a:solidFill>
                <a:latin typeface="Calibri" pitchFamily="34" charset="0"/>
              </a:rPr>
              <a:t>Tilley et al., 2012 (J. </a:t>
            </a:r>
            <a:r>
              <a:rPr lang="en-GB" sz="1400" dirty="0" err="1">
                <a:solidFill>
                  <a:schemeClr val="bg1"/>
                </a:solidFill>
                <a:latin typeface="Calibri" pitchFamily="34" charset="0"/>
              </a:rPr>
              <a:t>Geophys</a:t>
            </a:r>
            <a:r>
              <a:rPr lang="en-GB" sz="1400" dirty="0">
                <a:solidFill>
                  <a:schemeClr val="bg1"/>
                </a:solidFill>
                <a:latin typeface="Calibri" pitchFamily="34" charset="0"/>
              </a:rPr>
              <a:t>. Res., B06206, doi:10.1029/2011JB009044)</a:t>
            </a:r>
          </a:p>
        </p:txBody>
      </p:sp>
      <p:sp>
        <p:nvSpPr>
          <p:cNvPr id="17" name="CasellaDiTesto 16"/>
          <p:cNvSpPr txBox="1"/>
          <p:nvPr/>
        </p:nvSpPr>
        <p:spPr>
          <a:xfrm>
            <a:off x="4638675" y="3959225"/>
            <a:ext cx="4505325" cy="923330"/>
          </a:xfrm>
          <a:prstGeom prst="rect">
            <a:avLst/>
          </a:prstGeom>
          <a:noFill/>
        </p:spPr>
        <p:txBody>
          <a:bodyPr wrap="square">
            <a:spAutoFit/>
          </a:bodyPr>
          <a:lstStyle/>
          <a:p>
            <a:pPr algn="ctr">
              <a:defRPr/>
            </a:pPr>
            <a:r>
              <a:rPr lang="en-GB" dirty="0">
                <a:solidFill>
                  <a:schemeClr val="bg1"/>
                </a:solidFill>
                <a:latin typeface="Calibri" pitchFamily="34" charset="0"/>
              </a:rPr>
              <a:t>Circum-Mediterranean Cenozoic Igneous rocks. Database from Lustrino and Wilson (2007) </a:t>
            </a:r>
            <a:r>
              <a:rPr lang="en-GB" sz="1700" dirty="0">
                <a:solidFill>
                  <a:schemeClr val="bg1"/>
                </a:solidFill>
                <a:latin typeface="Calibri" pitchFamily="34" charset="0"/>
              </a:rPr>
              <a:t>Earth-Sci. Rev., 81, 1-65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616"/>
                                        </p:tgtEl>
                                        <p:attrNameLst>
                                          <p:attrName>style.visibility</p:attrName>
                                        </p:attrNameLst>
                                      </p:cBhvr>
                                      <p:to>
                                        <p:strVal val="visible"/>
                                      </p:to>
                                    </p:set>
                                    <p:animEffect transition="in" filter="wipe(left)">
                                      <p:cBhvr>
                                        <p:cTn id="30" dur="500"/>
                                        <p:tgtEl>
                                          <p:spTgt spid="256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617"/>
                                        </p:tgtEl>
                                        <p:attrNameLst>
                                          <p:attrName>style.visibility</p:attrName>
                                        </p:attrNameLst>
                                      </p:cBhvr>
                                      <p:to>
                                        <p:strVal val="visible"/>
                                      </p:to>
                                    </p:set>
                                    <p:animEffect transition="in" filter="wipe(left)">
                                      <p:cBhvr>
                                        <p:cTn id="35" dur="500"/>
                                        <p:tgtEl>
                                          <p:spTgt spid="2561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21" grpId="0"/>
      <p:bldP spid="25616" grpId="0" animBg="1"/>
      <p:bldP spid="2561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bwMode="auto">
          <a:xfrm>
            <a:off x="1132114" y="130630"/>
            <a:ext cx="6966857" cy="51048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6132286" y="3060423"/>
            <a:ext cx="1720836" cy="769441"/>
          </a:xfrm>
          <a:prstGeom prst="rect">
            <a:avLst/>
          </a:prstGeom>
          <a:noFill/>
        </p:spPr>
        <p:txBody>
          <a:bodyPr wrap="square" rtlCol="0">
            <a:spAutoFit/>
          </a:bodyPr>
          <a:lstStyle/>
          <a:p>
            <a:pPr algn="ctr"/>
            <a:r>
              <a:rPr lang="en-GB" sz="2200" b="1" dirty="0">
                <a:solidFill>
                  <a:schemeClr val="tx1"/>
                </a:solidFill>
                <a:effectLst/>
                <a:latin typeface="Calibri" panose="020F0502020204030204" pitchFamily="34" charset="0"/>
                <a:cs typeface="Calibri" panose="020F0502020204030204" pitchFamily="34" charset="0"/>
              </a:rPr>
              <a:t>Carbonatitic melt</a:t>
            </a:r>
          </a:p>
        </p:txBody>
      </p:sp>
      <p:sp>
        <p:nvSpPr>
          <p:cNvPr id="18" name="CasellaDiTesto 17"/>
          <p:cNvSpPr txBox="1"/>
          <p:nvPr/>
        </p:nvSpPr>
        <p:spPr>
          <a:xfrm>
            <a:off x="6307951" y="3050988"/>
            <a:ext cx="1578750" cy="769441"/>
          </a:xfrm>
          <a:prstGeom prst="rect">
            <a:avLst/>
          </a:prstGeom>
          <a:solidFill>
            <a:schemeClr val="bg1"/>
          </a:solidFill>
        </p:spPr>
        <p:txBody>
          <a:bodyPr wrap="square" rtlCol="0">
            <a:spAutoFit/>
          </a:bodyPr>
          <a:lstStyle/>
          <a:p>
            <a:pPr algn="ctr"/>
            <a:r>
              <a:rPr lang="en-GB" sz="2200" b="1" dirty="0">
                <a:solidFill>
                  <a:schemeClr val="tx1"/>
                </a:solidFill>
                <a:effectLst/>
                <a:latin typeface="Calibri" panose="020F0502020204030204" pitchFamily="34" charset="0"/>
                <a:cs typeface="Calibri" panose="020F0502020204030204" pitchFamily="34" charset="0"/>
              </a:rPr>
              <a:t>(marly) limestones</a:t>
            </a:r>
          </a:p>
        </p:txBody>
      </p:sp>
      <p:sp>
        <p:nvSpPr>
          <p:cNvPr id="5" name="Ovale 4"/>
          <p:cNvSpPr/>
          <p:nvPr/>
        </p:nvSpPr>
        <p:spPr bwMode="auto">
          <a:xfrm>
            <a:off x="6235060" y="3342620"/>
            <a:ext cx="2232000" cy="2232000"/>
          </a:xfrm>
          <a:prstGeom prst="ellipse">
            <a:avLst/>
          </a:prstGeom>
          <a:solidFill>
            <a:srgbClr val="FF0000"/>
          </a:solidFill>
          <a:ln w="9525" cap="flat" cmpd="sng" algn="ctr">
            <a:noFill/>
            <a:prstDash val="solid"/>
            <a:round/>
            <a:headEnd type="none" w="med" len="med"/>
            <a:tailEnd type="none" w="med" len="med"/>
          </a:ln>
          <a:effectLst>
            <a:softEdge rad="635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p:cNvSpPr/>
          <p:nvPr/>
        </p:nvSpPr>
        <p:spPr bwMode="auto">
          <a:xfrm>
            <a:off x="1015685" y="-235122"/>
            <a:ext cx="2232000" cy="2232000"/>
          </a:xfrm>
          <a:prstGeom prst="ellipse">
            <a:avLst/>
          </a:prstGeom>
          <a:solidFill>
            <a:srgbClr val="0066FF"/>
          </a:solidFill>
          <a:ln w="9525" cap="flat" cmpd="sng" algn="ctr">
            <a:noFill/>
            <a:prstDash val="solid"/>
            <a:round/>
            <a:headEnd type="none" w="med" len="med"/>
            <a:tailEnd type="none" w="med" len="med"/>
          </a:ln>
          <a:effectLst>
            <a:softEdge rad="635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reccia a destra 9"/>
          <p:cNvSpPr/>
          <p:nvPr/>
        </p:nvSpPr>
        <p:spPr bwMode="auto">
          <a:xfrm rot="12946172">
            <a:off x="1458103" y="2335492"/>
            <a:ext cx="6496521" cy="678365"/>
          </a:xfrm>
          <a:prstGeom prst="rightArrow">
            <a:avLst>
              <a:gd name="adj1" fmla="val 50000"/>
              <a:gd name="adj2" fmla="val 137173"/>
            </a:avLst>
          </a:prstGeom>
          <a:solidFill>
            <a:srgbClr val="FFC0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CasellaDiTesto 12"/>
          <p:cNvSpPr txBox="1"/>
          <p:nvPr/>
        </p:nvSpPr>
        <p:spPr>
          <a:xfrm>
            <a:off x="1038473" y="5445474"/>
            <a:ext cx="7060498" cy="759182"/>
          </a:xfrm>
          <a:prstGeom prst="rect">
            <a:avLst/>
          </a:prstGeom>
          <a:noFill/>
        </p:spPr>
        <p:txBody>
          <a:bodyPr wrap="square" rtlCol="0">
            <a:spAutoFit/>
          </a:bodyPr>
          <a:lstStyle/>
          <a:p>
            <a:pPr algn="ctr">
              <a:lnSpc>
                <a:spcPts val="2600"/>
              </a:lnSpc>
            </a:pPr>
            <a:r>
              <a:rPr lang="en-GB" sz="2400" dirty="0">
                <a:solidFill>
                  <a:schemeClr val="bg1"/>
                </a:solidFill>
                <a:effectLst/>
                <a:latin typeface="Calibri" panose="020F0502020204030204" pitchFamily="34" charset="0"/>
                <a:cs typeface="Calibri" panose="020F0502020204030204" pitchFamily="34" charset="0"/>
              </a:rPr>
              <a:t>CaO-SiO</a:t>
            </a:r>
            <a:r>
              <a:rPr lang="en-GB" sz="2400" baseline="-25000" dirty="0">
                <a:solidFill>
                  <a:schemeClr val="bg1"/>
                </a:solidFill>
                <a:effectLst/>
                <a:latin typeface="Calibri" panose="020F0502020204030204" pitchFamily="34" charset="0"/>
                <a:cs typeface="Calibri" panose="020F0502020204030204" pitchFamily="34" charset="0"/>
              </a:rPr>
              <a:t>2</a:t>
            </a:r>
            <a:r>
              <a:rPr lang="en-GB" sz="2400" dirty="0">
                <a:solidFill>
                  <a:schemeClr val="bg1"/>
                </a:solidFill>
                <a:effectLst/>
                <a:latin typeface="Calibri" panose="020F0502020204030204" pitchFamily="34" charset="0"/>
                <a:cs typeface="Calibri" panose="020F0502020204030204" pitchFamily="34" charset="0"/>
              </a:rPr>
              <a:t> correlation due to increasing degrees of partial melting of a carbonated peridotite?</a:t>
            </a:r>
          </a:p>
        </p:txBody>
      </p:sp>
      <p:sp>
        <p:nvSpPr>
          <p:cNvPr id="14" name="CasellaDiTesto 13"/>
          <p:cNvSpPr txBox="1"/>
          <p:nvPr/>
        </p:nvSpPr>
        <p:spPr>
          <a:xfrm>
            <a:off x="676940" y="6107008"/>
            <a:ext cx="7790120" cy="759182"/>
          </a:xfrm>
          <a:prstGeom prst="rect">
            <a:avLst/>
          </a:prstGeom>
          <a:noFill/>
        </p:spPr>
        <p:txBody>
          <a:bodyPr wrap="square" rtlCol="0">
            <a:spAutoFit/>
          </a:bodyPr>
          <a:lstStyle/>
          <a:p>
            <a:pPr algn="ctr">
              <a:lnSpc>
                <a:spcPts val="2600"/>
              </a:lnSpc>
            </a:pPr>
            <a:r>
              <a:rPr lang="en-GB" sz="2600" dirty="0">
                <a:solidFill>
                  <a:schemeClr val="bg1"/>
                </a:solidFill>
                <a:effectLst/>
                <a:latin typeface="Calibri" panose="020F0502020204030204" pitchFamily="34" charset="0"/>
                <a:cs typeface="Calibri" panose="020F0502020204030204" pitchFamily="34" charset="0"/>
              </a:rPr>
              <a:t>No. Rather increasing degrees of</a:t>
            </a:r>
          </a:p>
          <a:p>
            <a:pPr algn="ctr">
              <a:lnSpc>
                <a:spcPts val="2600"/>
              </a:lnSpc>
            </a:pPr>
            <a:r>
              <a:rPr lang="en-GB" sz="2600" dirty="0">
                <a:solidFill>
                  <a:srgbClr val="FFFF00"/>
                </a:solidFill>
                <a:effectLst/>
                <a:latin typeface="Calibri" panose="020F0502020204030204" pitchFamily="34" charset="0"/>
                <a:cs typeface="Calibri" panose="020F0502020204030204" pitchFamily="34" charset="0"/>
              </a:rPr>
              <a:t>interaction of basaltic melts with limestones.</a:t>
            </a:r>
          </a:p>
        </p:txBody>
      </p:sp>
      <p:sp>
        <p:nvSpPr>
          <p:cNvPr id="15" name="Freccia a destra 14"/>
          <p:cNvSpPr/>
          <p:nvPr/>
        </p:nvSpPr>
        <p:spPr bwMode="auto">
          <a:xfrm rot="2160000">
            <a:off x="1672066" y="2460164"/>
            <a:ext cx="6496521" cy="678365"/>
          </a:xfrm>
          <a:prstGeom prst="rightArrow">
            <a:avLst>
              <a:gd name="adj1" fmla="val 50000"/>
              <a:gd name="adj2" fmla="val 137173"/>
            </a:avLst>
          </a:prstGeom>
          <a:solidFill>
            <a:srgbClr val="FFC0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Freccia a destra 52"/>
          <p:cNvSpPr/>
          <p:nvPr/>
        </p:nvSpPr>
        <p:spPr bwMode="auto">
          <a:xfrm rot="16200000">
            <a:off x="-644016" y="2221253"/>
            <a:ext cx="4441371" cy="376237"/>
          </a:xfrm>
          <a:prstGeom prst="rightArrow">
            <a:avLst>
              <a:gd name="adj1" fmla="val 50000"/>
              <a:gd name="adj2" fmla="val 169590"/>
            </a:avLst>
          </a:prstGeom>
          <a:solidFill>
            <a:srgbClr val="FFFF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Freccia a destra 2"/>
          <p:cNvSpPr/>
          <p:nvPr/>
        </p:nvSpPr>
        <p:spPr bwMode="auto">
          <a:xfrm rot="10800000">
            <a:off x="1778226" y="5089399"/>
            <a:ext cx="6132058" cy="376237"/>
          </a:xfrm>
          <a:prstGeom prst="rightArrow">
            <a:avLst>
              <a:gd name="adj1" fmla="val 50000"/>
              <a:gd name="adj2" fmla="val 169590"/>
            </a:avLst>
          </a:prstGeom>
          <a:solidFill>
            <a:srgbClr val="FFFF00"/>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8" name="Grafico 7">
            <a:extLst>
              <a:ext uri="{FF2B5EF4-FFF2-40B4-BE49-F238E27FC236}">
                <a16:creationId xmlns:a16="http://schemas.microsoft.com/office/drawing/2014/main" id="{00000000-0008-0000-0C00-000002000000}"/>
              </a:ext>
            </a:extLst>
          </p:cNvPr>
          <p:cNvGraphicFramePr>
            <a:graphicFrameLocks noChangeAspect="1"/>
          </p:cNvGraphicFramePr>
          <p:nvPr>
            <p:extLst>
              <p:ext uri="{D42A27DB-BD31-4B8C-83A1-F6EECF244321}">
                <p14:modId xmlns:p14="http://schemas.microsoft.com/office/powerpoint/2010/main" val="973193169"/>
              </p:ext>
            </p:extLst>
          </p:nvPr>
        </p:nvGraphicFramePr>
        <p:xfrm>
          <a:off x="1170939" y="188686"/>
          <a:ext cx="6802121" cy="5046779"/>
        </p:xfrm>
        <a:graphic>
          <a:graphicData uri="http://schemas.openxmlformats.org/drawingml/2006/chart">
            <c:chart xmlns:c="http://schemas.openxmlformats.org/drawingml/2006/chart" xmlns:r="http://schemas.openxmlformats.org/officeDocument/2006/relationships" r:id="rId3"/>
          </a:graphicData>
        </a:graphic>
      </p:graphicFrame>
      <p:sp>
        <p:nvSpPr>
          <p:cNvPr id="17" name="CasellaDiTesto 16"/>
          <p:cNvSpPr txBox="1"/>
          <p:nvPr/>
        </p:nvSpPr>
        <p:spPr>
          <a:xfrm>
            <a:off x="2686912" y="400218"/>
            <a:ext cx="1753494" cy="430887"/>
          </a:xfrm>
          <a:prstGeom prst="rect">
            <a:avLst/>
          </a:prstGeom>
          <a:noFill/>
        </p:spPr>
        <p:txBody>
          <a:bodyPr wrap="square" rtlCol="0">
            <a:spAutoFit/>
          </a:bodyPr>
          <a:lstStyle/>
          <a:p>
            <a:pPr algn="ctr"/>
            <a:r>
              <a:rPr lang="en-GB" sz="2200" b="1" dirty="0">
                <a:solidFill>
                  <a:schemeClr val="tx1"/>
                </a:solidFill>
                <a:effectLst/>
                <a:latin typeface="Calibri" panose="020F0502020204030204" pitchFamily="34" charset="0"/>
                <a:cs typeface="Calibri" panose="020F0502020204030204" pitchFamily="34" charset="0"/>
              </a:rPr>
              <a:t>Basaltic melt</a:t>
            </a:r>
          </a:p>
        </p:txBody>
      </p:sp>
      <p:sp>
        <p:nvSpPr>
          <p:cNvPr id="19" name="CasellaDiTesto 18"/>
          <p:cNvSpPr txBox="1"/>
          <p:nvPr/>
        </p:nvSpPr>
        <p:spPr>
          <a:xfrm>
            <a:off x="2685426" y="400218"/>
            <a:ext cx="1753494" cy="430887"/>
          </a:xfrm>
          <a:prstGeom prst="rect">
            <a:avLst/>
          </a:prstGeom>
          <a:noFill/>
        </p:spPr>
        <p:txBody>
          <a:bodyPr wrap="square" rtlCol="0">
            <a:spAutoFit/>
          </a:bodyPr>
          <a:lstStyle/>
          <a:p>
            <a:pPr algn="ctr"/>
            <a:r>
              <a:rPr lang="en-GB" sz="2200" b="1" dirty="0">
                <a:solidFill>
                  <a:schemeClr val="tx1"/>
                </a:solidFill>
                <a:effectLst/>
                <a:latin typeface="Calibri" panose="020F0502020204030204" pitchFamily="34" charset="0"/>
                <a:cs typeface="Calibri" panose="020F0502020204030204" pitchFamily="34" charset="0"/>
              </a:rPr>
              <a:t>Basaltic melt</a:t>
            </a:r>
          </a:p>
        </p:txBody>
      </p:sp>
      <p:sp>
        <p:nvSpPr>
          <p:cNvPr id="52" name="CasellaDiTesto 51"/>
          <p:cNvSpPr txBox="1"/>
          <p:nvPr/>
        </p:nvSpPr>
        <p:spPr>
          <a:xfrm>
            <a:off x="1898423" y="3063941"/>
            <a:ext cx="3883252" cy="1046440"/>
          </a:xfrm>
          <a:prstGeom prst="rect">
            <a:avLst/>
          </a:prstGeom>
          <a:noFill/>
        </p:spPr>
        <p:txBody>
          <a:bodyPr wrap="square" rtlCol="0">
            <a:spAutoFit/>
          </a:bodyPr>
          <a:lstStyle/>
          <a:p>
            <a:pPr algn="ctr"/>
            <a:r>
              <a:rPr lang="en-GB" sz="3200" b="1" dirty="0">
                <a:solidFill>
                  <a:schemeClr val="tx1"/>
                </a:solidFill>
                <a:effectLst/>
                <a:latin typeface="Calibri" panose="020F0502020204030204" pitchFamily="34" charset="0"/>
                <a:cs typeface="Calibri" panose="020F0502020204030204" pitchFamily="34" charset="0"/>
              </a:rPr>
              <a:t>IAP</a:t>
            </a:r>
          </a:p>
          <a:p>
            <a:pPr algn="ctr"/>
            <a:r>
              <a:rPr lang="en-GB" sz="2800" b="1" dirty="0">
                <a:solidFill>
                  <a:schemeClr val="tx1"/>
                </a:solidFill>
                <a:effectLst/>
                <a:latin typeface="Calibri" panose="020F0502020204030204" pitchFamily="34" charset="0"/>
                <a:cs typeface="Calibri" panose="020F0502020204030204" pitchFamily="34" charset="0"/>
              </a:rPr>
              <a:t>Intra-Apennine Province</a:t>
            </a:r>
          </a:p>
        </p:txBody>
      </p:sp>
    </p:spTree>
    <p:extLst>
      <p:ext uri="{BB962C8B-B14F-4D97-AF65-F5344CB8AC3E}">
        <p14:creationId xmlns:p14="http://schemas.microsoft.com/office/powerpoint/2010/main" val="190882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1000"/>
                                        <p:tgtEl>
                                          <p:spTgt spid="3"/>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10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2000"/>
                                        <p:tgtEl>
                                          <p:spTgt spid="10"/>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2000"/>
                                        <p:tgtEl>
                                          <p:spTgt spid="15"/>
                                        </p:tgtEl>
                                      </p:cBhvr>
                                    </p:animEffect>
                                  </p:childTnLst>
                                </p:cTn>
                              </p:par>
                            </p:childTnLst>
                          </p:cTn>
                        </p:par>
                        <p:par>
                          <p:cTn id="71" fill="hold">
                            <p:stCondLst>
                              <p:cond delay="2500"/>
                            </p:stCondLst>
                            <p:childTnLst>
                              <p:par>
                                <p:cTn id="72" presetID="10" presetClass="entr" presetSubtype="0"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childTnLst>
                                </p:cTn>
                              </p:par>
                            </p:childTnLst>
                          </p:cTn>
                        </p:par>
                        <p:par>
                          <p:cTn id="75" fill="hold">
                            <p:stCondLst>
                              <p:cond delay="3500"/>
                            </p:stCondLst>
                            <p:childTnLst>
                              <p:par>
                                <p:cTn id="76" presetID="10"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6" grpId="1"/>
      <p:bldP spid="18" grpId="0" animBg="1"/>
      <p:bldP spid="5" grpId="0" animBg="1"/>
      <p:bldP spid="12" grpId="0" animBg="1"/>
      <p:bldP spid="10" grpId="0" animBg="1"/>
      <p:bldP spid="10" grpId="1" animBg="1"/>
      <p:bldP spid="13" grpId="0"/>
      <p:bldP spid="14" grpId="0"/>
      <p:bldP spid="15" grpId="0" animBg="1"/>
      <p:bldP spid="53" grpId="0" animBg="1"/>
      <p:bldP spid="3" grpId="0" animBg="1"/>
      <p:bldGraphic spid="8" grpId="0">
        <p:bldAsOne/>
      </p:bldGraphic>
      <p:bldP spid="17" grpId="0"/>
      <p:bldP spid="17" grpId="1"/>
      <p:bldP spid="19" grpId="0"/>
      <p:bldP spid="52"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342901" y="109402"/>
            <a:ext cx="8471264" cy="1200329"/>
          </a:xfrm>
          <a:prstGeom prst="rect">
            <a:avLst/>
          </a:prstGeom>
          <a:noFill/>
          <a:ln w="9525" algn="ctr">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There is a last problem in carbonatite genesis, not yet fully understood…</a:t>
            </a:r>
          </a:p>
        </p:txBody>
      </p:sp>
      <p:sp>
        <p:nvSpPr>
          <p:cNvPr id="59" name="Text Box 2"/>
          <p:cNvSpPr txBox="1">
            <a:spLocks noChangeArrowheads="1"/>
          </p:cNvSpPr>
          <p:nvPr/>
        </p:nvSpPr>
        <p:spPr bwMode="auto">
          <a:xfrm>
            <a:off x="342901" y="1364455"/>
            <a:ext cx="8392888" cy="1815882"/>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All high-pressure experimental evidences indicate that carbonatitic melts generated from a carbonated peridotite must contain significant Mg (i.e., are essentially dolomitic to magnesitic).</a:t>
            </a:r>
          </a:p>
        </p:txBody>
      </p:sp>
      <p:sp>
        <p:nvSpPr>
          <p:cNvPr id="62" name="Text Box 2"/>
          <p:cNvSpPr txBox="1">
            <a:spLocks noChangeArrowheads="1"/>
          </p:cNvSpPr>
          <p:nvPr/>
        </p:nvSpPr>
        <p:spPr bwMode="auto">
          <a:xfrm>
            <a:off x="342900" y="3493702"/>
            <a:ext cx="8458200" cy="954107"/>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However &gt;98% of carbonatites at Earth’s surface are nearly MgO-free to MgO-poor </a:t>
            </a:r>
            <a:r>
              <a:rPr lang="en-GB" sz="2800" dirty="0" err="1">
                <a:solidFill>
                  <a:schemeClr val="bg1"/>
                </a:solidFill>
                <a:effectLst>
                  <a:outerShdw blurRad="38100" dist="38100" dir="2700000" algn="tl">
                    <a:srgbClr val="000000"/>
                  </a:outerShdw>
                </a:effectLst>
                <a:latin typeface="Calibri" pitchFamily="34" charset="0"/>
              </a:rPr>
              <a:t>calcio</a:t>
            </a:r>
            <a:r>
              <a:rPr lang="en-GB" sz="2800" dirty="0">
                <a:solidFill>
                  <a:schemeClr val="bg1"/>
                </a:solidFill>
                <a:effectLst>
                  <a:outerShdw blurRad="38100" dist="38100" dir="2700000" algn="tl">
                    <a:srgbClr val="000000"/>
                  </a:outerShdw>
                </a:effectLst>
                <a:latin typeface="Calibri" pitchFamily="34" charset="0"/>
              </a:rPr>
              <a:t>-carbonatites</a:t>
            </a:r>
          </a:p>
        </p:txBody>
      </p:sp>
      <p:sp>
        <p:nvSpPr>
          <p:cNvPr id="63" name="Text Box 2"/>
          <p:cNvSpPr txBox="1">
            <a:spLocks noChangeArrowheads="1"/>
          </p:cNvSpPr>
          <p:nvPr/>
        </p:nvSpPr>
        <p:spPr bwMode="auto">
          <a:xfrm>
            <a:off x="342901" y="4695481"/>
            <a:ext cx="8392888" cy="1754326"/>
          </a:xfrm>
          <a:prstGeom prst="rect">
            <a:avLst/>
          </a:prstGeom>
          <a:noFill/>
          <a:ln w="9525" algn="ctr">
            <a:noFill/>
            <a:miter lim="800000"/>
            <a:headEnd/>
            <a:tailEnd/>
          </a:ln>
          <a:effectLst/>
        </p:spPr>
        <p:txBody>
          <a:bodyPr wrap="square">
            <a:spAutoFit/>
          </a:bodyPr>
          <a:lstStyle/>
          <a:p>
            <a:pPr algn="ctr">
              <a:defRPr/>
            </a:pPr>
            <a:r>
              <a:rPr lang="en-GB" sz="3600" dirty="0">
                <a:solidFill>
                  <a:srgbClr val="FFFF00"/>
                </a:solidFill>
                <a:effectLst>
                  <a:outerShdw blurRad="38100" dist="38100" dir="2700000" algn="tl">
                    <a:srgbClr val="000000"/>
                  </a:outerShdw>
                </a:effectLst>
                <a:latin typeface="Calibri" pitchFamily="34" charset="0"/>
              </a:rPr>
              <a:t>How is it possible to produce Ca-rich and Mg-poor melts from a Ca-poor and Mg-rich carbonated peridotite?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59" grpId="0"/>
      <p:bldP spid="62" grpId="0"/>
      <p:bldP spid="63"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8" name="Text Box 2"/>
          <p:cNvSpPr txBox="1">
            <a:spLocks noChangeArrowheads="1"/>
          </p:cNvSpPr>
          <p:nvPr/>
        </p:nvSpPr>
        <p:spPr bwMode="auto">
          <a:xfrm>
            <a:off x="87086" y="546996"/>
            <a:ext cx="4283302" cy="1938992"/>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Instead of reacting with enstatite to form wehrlite and exsolving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Ca-Mg carbonatite melts can react with enstatite forming Ca-carbonatite melts:</a:t>
            </a:r>
          </a:p>
        </p:txBody>
      </p:sp>
      <p:sp>
        <p:nvSpPr>
          <p:cNvPr id="50"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grpSp>
        <p:nvGrpSpPr>
          <p:cNvPr id="3" name="Gruppo 2"/>
          <p:cNvGrpSpPr/>
          <p:nvPr/>
        </p:nvGrpSpPr>
        <p:grpSpPr>
          <a:xfrm>
            <a:off x="4341813" y="17689"/>
            <a:ext cx="4776787" cy="6783388"/>
            <a:chOff x="4341813" y="28575"/>
            <a:chExt cx="4776787" cy="6783388"/>
          </a:xfrm>
        </p:grpSpPr>
        <p:grpSp>
          <p:nvGrpSpPr>
            <p:cNvPr id="2" name="Group 3"/>
            <p:cNvGrpSpPr>
              <a:grpSpLocks/>
            </p:cNvGrpSpPr>
            <p:nvPr/>
          </p:nvGrpSpPr>
          <p:grpSpPr bwMode="auto">
            <a:xfrm>
              <a:off x="4341813" y="28575"/>
              <a:ext cx="4776787" cy="6783388"/>
              <a:chOff x="2511" y="-182"/>
              <a:chExt cx="3009" cy="4273"/>
            </a:xfrm>
          </p:grpSpPr>
          <p:sp>
            <p:nvSpPr>
              <p:cNvPr id="106539"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6540"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6541"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6542"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6543"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6501"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6502"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6503"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4"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5"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6"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07"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08"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09"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0"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1"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6512"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6513" name="Line 22"/>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4" name="Line 23"/>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5" name="Line 24"/>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6" name="Line 25"/>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6517" name="Freeform 26"/>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8" name="Freeform 27"/>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19" name="Freeform 28"/>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20" name="Freeform 29"/>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6521" name="Oval 30"/>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6522" name="Line 31"/>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3" name="Line 32"/>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4" name="Line 33"/>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5" name="Line 34"/>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6526" name="Freeform 3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27" name="Freeform 3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28" name="AutoShape 38"/>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6529" name="AutoShape 39"/>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6530" name="AutoShape 40"/>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6532" name="Freeform 44"/>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33" name="Freeform 45"/>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6534" name="Oval 37"/>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grpSp>
        <p:nvGrpSpPr>
          <p:cNvPr id="4" name="Gruppo 3"/>
          <p:cNvGrpSpPr/>
          <p:nvPr/>
        </p:nvGrpSpPr>
        <p:grpSpPr>
          <a:xfrm>
            <a:off x="7559675" y="4657733"/>
            <a:ext cx="249238" cy="1928816"/>
            <a:chOff x="7559675" y="4657733"/>
            <a:chExt cx="249238" cy="1928816"/>
          </a:xfrm>
          <a:effectLst>
            <a:outerShdw blurRad="50800" dist="38100" dir="2700000" algn="tl" rotWithShape="0">
              <a:prstClr val="black">
                <a:alpha val="40000"/>
              </a:prstClr>
            </a:outerShdw>
          </a:effectLst>
        </p:grpSpPr>
        <p:sp>
          <p:nvSpPr>
            <p:cNvPr id="53" name="Freeform 26"/>
            <p:cNvSpPr>
              <a:spLocks/>
            </p:cNvSpPr>
            <p:nvPr/>
          </p:nvSpPr>
          <p:spPr bwMode="auto">
            <a:xfrm>
              <a:off x="7593013" y="4705358"/>
              <a:ext cx="215900" cy="1881191"/>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54" name="Freeform 27"/>
            <p:cNvSpPr>
              <a:spLocks/>
            </p:cNvSpPr>
            <p:nvPr/>
          </p:nvSpPr>
          <p:spPr bwMode="auto">
            <a:xfrm>
              <a:off x="7559675" y="4657733"/>
              <a:ext cx="190500" cy="261938"/>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55" name="Oval 46"/>
          <p:cNvSpPr>
            <a:spLocks noChangeArrowheads="1"/>
          </p:cNvSpPr>
          <p:nvPr/>
        </p:nvSpPr>
        <p:spPr bwMode="auto">
          <a:xfrm rot="20793941">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51" name="Text Box 2"/>
          <p:cNvSpPr txBox="1">
            <a:spLocks noChangeArrowheads="1"/>
          </p:cNvSpPr>
          <p:nvPr/>
        </p:nvSpPr>
        <p:spPr bwMode="auto">
          <a:xfrm>
            <a:off x="10884" y="0"/>
            <a:ext cx="4332516" cy="461665"/>
          </a:xfrm>
          <a:prstGeom prst="rect">
            <a:avLst/>
          </a:prstGeom>
          <a:no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First possibility:</a:t>
            </a:r>
          </a:p>
        </p:txBody>
      </p:sp>
      <p:sp>
        <p:nvSpPr>
          <p:cNvPr id="58" name="Rettangolo arrotondato 57"/>
          <p:cNvSpPr/>
          <p:nvPr/>
        </p:nvSpPr>
        <p:spPr bwMode="auto">
          <a:xfrm>
            <a:off x="0" y="3122815"/>
            <a:ext cx="2590800" cy="654694"/>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9" name="Rettangolo arrotondato 58"/>
          <p:cNvSpPr/>
          <p:nvPr/>
        </p:nvSpPr>
        <p:spPr bwMode="auto">
          <a:xfrm>
            <a:off x="0" y="3759119"/>
            <a:ext cx="1752600" cy="655200"/>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0" name="Text Box 2"/>
          <p:cNvSpPr txBox="1">
            <a:spLocks noChangeArrowheads="1"/>
          </p:cNvSpPr>
          <p:nvPr/>
        </p:nvSpPr>
        <p:spPr bwMode="auto">
          <a:xfrm>
            <a:off x="-21771" y="2986870"/>
            <a:ext cx="4692649" cy="2031325"/>
          </a:xfrm>
          <a:prstGeom prst="rect">
            <a:avLst/>
          </a:prstGeom>
          <a:noFill/>
          <a:ln w="9525" algn="ctr">
            <a:noFill/>
            <a:miter lim="800000"/>
            <a:headEnd/>
            <a:tailEnd/>
          </a:ln>
          <a:effectLst/>
        </p:spPr>
        <p:txBody>
          <a:bodyPr wrap="square">
            <a:spAutoFit/>
          </a:bodyPr>
          <a:lstStyle/>
          <a:p>
            <a:pPr>
              <a:lnSpc>
                <a:spcPct val="150000"/>
              </a:lnSpc>
              <a:defRPr/>
            </a:pPr>
            <a:r>
              <a:rPr lang="en-GB" sz="2800" dirty="0">
                <a:solidFill>
                  <a:schemeClr val="bg1"/>
                </a:solidFill>
                <a:effectLst>
                  <a:outerShdw blurRad="38100" dist="38100" dir="2700000" algn="tl">
                    <a:srgbClr val="000000"/>
                  </a:outerShdw>
                </a:effectLst>
                <a:latin typeface="Calibri" pitchFamily="34" charset="0"/>
              </a:rPr>
              <a:t>2CaMg(CO</a:t>
            </a:r>
            <a:r>
              <a:rPr lang="en-GB" sz="2800" baseline="-25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a:t>
            </a:r>
            <a:r>
              <a:rPr lang="en-GB" sz="2800" baseline="-25000" dirty="0">
                <a:solidFill>
                  <a:schemeClr val="bg1"/>
                </a:solidFill>
                <a:effectLst>
                  <a:outerShdw blurRad="38100" dist="38100" dir="2700000" algn="tl">
                    <a:srgbClr val="000000"/>
                  </a:outerShdw>
                </a:effectLst>
                <a:latin typeface="Calibri" pitchFamily="34" charset="0"/>
              </a:rPr>
              <a:t>2(melt) </a:t>
            </a:r>
            <a:r>
              <a:rPr lang="en-GB" sz="2800" dirty="0">
                <a:solidFill>
                  <a:schemeClr val="bg1"/>
                </a:solidFill>
                <a:effectLst>
                  <a:outerShdw blurRad="38100" dist="38100" dir="2700000" algn="tl">
                    <a:srgbClr val="000000"/>
                  </a:outerShdw>
                </a:effectLst>
                <a:latin typeface="Calibri" pitchFamily="34" charset="0"/>
              </a:rPr>
              <a:t>+ 5MgSiO</a:t>
            </a:r>
            <a:r>
              <a:rPr lang="en-GB" sz="2800" baseline="-25000" dirty="0">
                <a:solidFill>
                  <a:schemeClr val="bg1"/>
                </a:solidFill>
                <a:effectLst>
                  <a:outerShdw blurRad="38100" dist="38100" dir="2700000" algn="tl">
                    <a:srgbClr val="000000"/>
                  </a:outerShdw>
                </a:effectLst>
                <a:latin typeface="Calibri" pitchFamily="34" charset="0"/>
              </a:rPr>
              <a:t>3</a:t>
            </a:r>
            <a:r>
              <a:rPr lang="en-GB" sz="11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 CaCO</a:t>
            </a:r>
            <a:r>
              <a:rPr lang="en-GB" sz="2800" baseline="-25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 </a:t>
            </a:r>
            <a:r>
              <a:rPr lang="en-GB" sz="2800" baseline="-25000" dirty="0">
                <a:solidFill>
                  <a:schemeClr val="bg1"/>
                </a:solidFill>
                <a:effectLst>
                  <a:outerShdw blurRad="38100" dist="38100" dir="2700000" algn="tl">
                    <a:srgbClr val="000000"/>
                  </a:outerShdw>
                </a:effectLst>
                <a:latin typeface="Calibri" pitchFamily="34" charset="0"/>
              </a:rPr>
              <a:t>(melt)</a:t>
            </a:r>
            <a:r>
              <a:rPr lang="en-GB" sz="2800" dirty="0">
                <a:solidFill>
                  <a:schemeClr val="bg1"/>
                </a:solidFill>
                <a:effectLst>
                  <a:outerShdw blurRad="38100" dist="38100" dir="2700000" algn="tl">
                    <a:srgbClr val="000000"/>
                  </a:outerShdw>
                </a:effectLst>
                <a:latin typeface="Calibri" pitchFamily="34" charset="0"/>
              </a:rPr>
              <a:t> + 3Mg</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SiO</a:t>
            </a:r>
            <a:r>
              <a:rPr lang="en-GB" sz="2800" baseline="-25000" dirty="0">
                <a:solidFill>
                  <a:schemeClr val="bg1"/>
                </a:solidFill>
                <a:effectLst>
                  <a:outerShdw blurRad="38100" dist="38100" dir="2700000" algn="tl">
                    <a:srgbClr val="000000"/>
                  </a:outerShdw>
                </a:effectLst>
                <a:latin typeface="Calibri" pitchFamily="34" charset="0"/>
              </a:rPr>
              <a:t>4</a:t>
            </a:r>
            <a:r>
              <a:rPr lang="en-GB" sz="2800" dirty="0">
                <a:solidFill>
                  <a:schemeClr val="bg1"/>
                </a:solidFill>
                <a:effectLst>
                  <a:outerShdw blurRad="38100" dist="38100" dir="2700000" algn="tl">
                    <a:srgbClr val="000000"/>
                  </a:outerShdw>
                </a:effectLst>
                <a:latin typeface="Calibri" pitchFamily="34" charset="0"/>
              </a:rPr>
              <a:t> + CaMgSi</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a:t>
            </a:r>
            <a:r>
              <a:rPr lang="en-GB" sz="2800" baseline="-25000" dirty="0">
                <a:solidFill>
                  <a:schemeClr val="bg1"/>
                </a:solidFill>
                <a:effectLst>
                  <a:outerShdw blurRad="38100" dist="38100" dir="2700000" algn="tl">
                    <a:srgbClr val="000000"/>
                  </a:outerShdw>
                </a:effectLst>
                <a:latin typeface="Calibri" pitchFamily="34" charset="0"/>
              </a:rPr>
              <a:t>6</a:t>
            </a:r>
            <a:r>
              <a:rPr lang="en-GB" sz="2800" dirty="0">
                <a:solidFill>
                  <a:schemeClr val="bg1"/>
                </a:solidFill>
                <a:effectLst>
                  <a:outerShdw blurRad="38100" dist="38100" dir="2700000" algn="tl">
                    <a:srgbClr val="000000"/>
                  </a:outerShdw>
                </a:effectLst>
                <a:latin typeface="Calibri" pitchFamily="34" charset="0"/>
              </a:rPr>
              <a:t> + 3CO</a:t>
            </a:r>
            <a:r>
              <a:rPr lang="en-GB" sz="2800" baseline="-25000" dirty="0">
                <a:solidFill>
                  <a:schemeClr val="bg1"/>
                </a:solidFill>
                <a:effectLst>
                  <a:outerShdw blurRad="38100" dist="38100" dir="2700000" algn="tl">
                    <a:srgbClr val="000000"/>
                  </a:outerShdw>
                </a:effectLst>
                <a:latin typeface="Calibri" pitchFamily="34" charset="0"/>
              </a:rPr>
              <a:t>2</a:t>
            </a:r>
            <a:endParaRPr lang="en-GB" sz="2800" dirty="0">
              <a:solidFill>
                <a:schemeClr val="bg1"/>
              </a:solidFill>
              <a:effectLst>
                <a:outerShdw blurRad="38100" dist="38100" dir="2700000" algn="tl">
                  <a:srgbClr val="000000"/>
                </a:outerShdw>
              </a:effectLst>
              <a:latin typeface="Calibri" pitchFamily="34" charset="0"/>
            </a:endParaRPr>
          </a:p>
        </p:txBody>
      </p:sp>
      <p:sp>
        <p:nvSpPr>
          <p:cNvPr id="61" name="Text Box 2"/>
          <p:cNvSpPr txBox="1">
            <a:spLocks noChangeArrowheads="1"/>
          </p:cNvSpPr>
          <p:nvPr/>
        </p:nvSpPr>
        <p:spPr bwMode="auto">
          <a:xfrm>
            <a:off x="1793868" y="2556838"/>
            <a:ext cx="2254248" cy="400110"/>
          </a:xfrm>
          <a:prstGeom prst="rect">
            <a:avLst/>
          </a:prstGeom>
          <a:noFill/>
          <a:ln w="9525" algn="ctr">
            <a:noFill/>
            <a:miter lim="800000"/>
            <a:headEnd/>
            <a:tailEnd/>
          </a:ln>
          <a:effectLst/>
        </p:spPr>
        <p:txBody>
          <a:bodyPr wrap="square">
            <a:spAutoFit/>
          </a:bodyPr>
          <a:lstStyle/>
          <a:p>
            <a:pPr algn="ctr">
              <a:defRPr/>
            </a:pPr>
            <a:r>
              <a:rPr lang="en-GB" sz="2000" i="1" dirty="0">
                <a:solidFill>
                  <a:schemeClr val="bg1"/>
                </a:solidFill>
                <a:effectLst>
                  <a:outerShdw blurRad="38100" dist="38100" dir="2700000" algn="tl">
                    <a:srgbClr val="000000"/>
                  </a:outerShdw>
                </a:effectLst>
                <a:latin typeface="Calibri" pitchFamily="34" charset="0"/>
              </a:rPr>
              <a:t>Mantle enstatite</a:t>
            </a:r>
          </a:p>
        </p:txBody>
      </p:sp>
      <p:sp>
        <p:nvSpPr>
          <p:cNvPr id="62" name="Figura a mano libera 61"/>
          <p:cNvSpPr/>
          <p:nvPr/>
        </p:nvSpPr>
        <p:spPr bwMode="auto">
          <a:xfrm flipH="1">
            <a:off x="2948940" y="2884726"/>
            <a:ext cx="314370" cy="332317"/>
          </a:xfrm>
          <a:custGeom>
            <a:avLst/>
            <a:gdLst>
              <a:gd name="connsiteX0" fmla="*/ 546100 w 546100"/>
              <a:gd name="connsiteY0" fmla="*/ 0 h 285750"/>
              <a:gd name="connsiteX1" fmla="*/ 368300 w 546100"/>
              <a:gd name="connsiteY1" fmla="*/ 146050 h 285750"/>
              <a:gd name="connsiteX2" fmla="*/ 152400 w 546100"/>
              <a:gd name="connsiteY2" fmla="*/ 171450 h 285750"/>
              <a:gd name="connsiteX3" fmla="*/ 0 w 54610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546100" h="285750">
                <a:moveTo>
                  <a:pt x="546100" y="0"/>
                </a:moveTo>
                <a:cubicBezTo>
                  <a:pt x="490008" y="58737"/>
                  <a:pt x="433917" y="117475"/>
                  <a:pt x="368300" y="146050"/>
                </a:cubicBezTo>
                <a:cubicBezTo>
                  <a:pt x="302683" y="174625"/>
                  <a:pt x="213783" y="148167"/>
                  <a:pt x="152400" y="171450"/>
                </a:cubicBezTo>
                <a:cubicBezTo>
                  <a:pt x="91017" y="194733"/>
                  <a:pt x="45508" y="240241"/>
                  <a:pt x="0" y="285750"/>
                </a:cubicBezTo>
              </a:path>
            </a:pathLst>
          </a:custGeom>
          <a:noFill/>
          <a:ln w="19050" cap="flat" cmpd="sng" algn="ctr">
            <a:solidFill>
              <a:schemeClr val="bg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Text Box 2"/>
          <p:cNvSpPr txBox="1">
            <a:spLocks noChangeArrowheads="1"/>
          </p:cNvSpPr>
          <p:nvPr/>
        </p:nvSpPr>
        <p:spPr bwMode="auto">
          <a:xfrm>
            <a:off x="103190" y="5112707"/>
            <a:ext cx="4164010"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According to this reaction, a </a:t>
            </a:r>
            <a:r>
              <a:rPr lang="en-GB" sz="2400" dirty="0">
                <a:solidFill>
                  <a:srgbClr val="FFFF00"/>
                </a:solidFill>
                <a:effectLst>
                  <a:outerShdw blurRad="38100" dist="38100" dir="2700000" algn="tl">
                    <a:srgbClr val="000000"/>
                  </a:outerShdw>
                </a:effectLst>
                <a:latin typeface="Calibri" pitchFamily="34" charset="0"/>
              </a:rPr>
              <a:t>dolomitic melt</a:t>
            </a:r>
            <a:r>
              <a:rPr lang="en-GB" sz="2400" dirty="0">
                <a:solidFill>
                  <a:schemeClr val="bg1"/>
                </a:solidFill>
                <a:effectLst>
                  <a:outerShdw blurRad="38100" dist="38100" dir="2700000" algn="tl">
                    <a:srgbClr val="000000"/>
                  </a:outerShdw>
                </a:effectLst>
                <a:latin typeface="Calibri" pitchFamily="34" charset="0"/>
              </a:rPr>
              <a:t> can be transformed into a </a:t>
            </a:r>
            <a:r>
              <a:rPr lang="en-GB" sz="2400" dirty="0">
                <a:solidFill>
                  <a:srgbClr val="FFFF00"/>
                </a:solidFill>
                <a:effectLst>
                  <a:outerShdw blurRad="38100" dist="38100" dir="2700000" algn="tl">
                    <a:srgbClr val="000000"/>
                  </a:outerShdw>
                </a:effectLst>
                <a:latin typeface="Calibri" pitchFamily="34" charset="0"/>
              </a:rPr>
              <a:t>calcitic melt</a:t>
            </a:r>
            <a:r>
              <a:rPr lang="en-GB" sz="2400" dirty="0">
                <a:solidFill>
                  <a:schemeClr val="bg1"/>
                </a:solidFill>
                <a:effectLst>
                  <a:outerShdw blurRad="38100" dist="38100" dir="2700000" algn="tl">
                    <a:srgbClr val="000000"/>
                  </a:outerShdw>
                </a:effectLst>
                <a:latin typeface="Calibri" pitchFamily="34" charset="0"/>
              </a:rPr>
              <a:t>.</a:t>
            </a:r>
          </a:p>
        </p:txBody>
      </p:sp>
    </p:spTree>
    <p:extLst>
      <p:ext uri="{BB962C8B-B14F-4D97-AF65-F5344CB8AC3E}">
        <p14:creationId xmlns:p14="http://schemas.microsoft.com/office/powerpoint/2010/main" val="19394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28578"/>
                                        </p:tgtEl>
                                        <p:attrNameLst>
                                          <p:attrName>style.visibility</p:attrName>
                                        </p:attrNameLst>
                                      </p:cBhvr>
                                      <p:to>
                                        <p:strVal val="visible"/>
                                      </p:to>
                                    </p:set>
                                    <p:animEffect transition="in" filter="fade">
                                      <p:cBhvr>
                                        <p:cTn id="20" dur="500"/>
                                        <p:tgtEl>
                                          <p:spTgt spid="232857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1500"/>
                                        <p:tgtEl>
                                          <p:spTgt spid="4"/>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500"/>
                                        <p:tgtEl>
                                          <p:spTgt spid="5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up)">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left)">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8578" grpId="0"/>
      <p:bldP spid="50" grpId="0"/>
      <p:bldP spid="55" grpId="0" animBg="1"/>
      <p:bldP spid="51" grpId="0"/>
      <p:bldP spid="58" grpId="0" animBg="1"/>
      <p:bldP spid="59" grpId="0" animBg="1"/>
      <p:bldP spid="60" grpId="0"/>
      <p:bldP spid="61" grpId="0"/>
      <p:bldP spid="62" grpId="0" animBg="1"/>
      <p:bldP spid="63"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9"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67" name="Text Box 2"/>
          <p:cNvSpPr txBox="1">
            <a:spLocks noChangeArrowheads="1"/>
          </p:cNvSpPr>
          <p:nvPr/>
        </p:nvSpPr>
        <p:spPr bwMode="auto">
          <a:xfrm>
            <a:off x="141290" y="584692"/>
            <a:ext cx="4164010" cy="1200329"/>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A partially different reaction with different </a:t>
            </a:r>
            <a:r>
              <a:rPr lang="en-GB" sz="2400" dirty="0" err="1">
                <a:solidFill>
                  <a:schemeClr val="bg1"/>
                </a:solidFill>
                <a:effectLst>
                  <a:outerShdw blurRad="38100" dist="38100" dir="2700000" algn="tl">
                    <a:srgbClr val="000000"/>
                  </a:outerShdw>
                </a:effectLst>
                <a:latin typeface="Calibri" pitchFamily="34" charset="0"/>
              </a:rPr>
              <a:t>stechiometry</a:t>
            </a:r>
            <a:r>
              <a:rPr lang="en-GB" sz="2400" dirty="0">
                <a:solidFill>
                  <a:schemeClr val="bg1"/>
                </a:solidFill>
                <a:effectLst>
                  <a:outerShdw blurRad="38100" dist="38100" dir="2700000" algn="tl">
                    <a:srgbClr val="000000"/>
                  </a:outerShdw>
                </a:effectLst>
                <a:latin typeface="Calibri" pitchFamily="34" charset="0"/>
              </a:rPr>
              <a:t> has been proposed:</a:t>
            </a:r>
          </a:p>
        </p:txBody>
      </p:sp>
      <p:sp>
        <p:nvSpPr>
          <p:cNvPr id="76" name="Text Box 22"/>
          <p:cNvSpPr txBox="1">
            <a:spLocks noChangeArrowheads="1"/>
          </p:cNvSpPr>
          <p:nvPr/>
        </p:nvSpPr>
        <p:spPr bwMode="auto">
          <a:xfrm>
            <a:off x="391887" y="3837994"/>
            <a:ext cx="3559628" cy="307777"/>
          </a:xfrm>
          <a:prstGeom prst="rect">
            <a:avLst/>
          </a:prstGeom>
          <a:noFill/>
          <a:ln w="9525" algn="ctr">
            <a:noFill/>
            <a:miter lim="800000"/>
            <a:headEnd/>
            <a:tailEnd/>
          </a:ln>
          <a:effectLst/>
        </p:spPr>
        <p:txBody>
          <a:bodyPr wrap="square">
            <a:spAutoFit/>
          </a:bodyPr>
          <a:lstStyle/>
          <a:p>
            <a:pPr algn="ctr">
              <a:defRPr/>
            </a:pPr>
            <a:r>
              <a:rPr lang="en-GB" sz="1400" dirty="0">
                <a:solidFill>
                  <a:schemeClr val="bg1"/>
                </a:solidFill>
                <a:effectLst>
                  <a:outerShdw blurRad="38100" dist="38100" dir="2700000" algn="tl">
                    <a:srgbClr val="000000"/>
                  </a:outerShdw>
                </a:effectLst>
                <a:latin typeface="Calibri" pitchFamily="34" charset="0"/>
              </a:rPr>
              <a:t>B. Wood, personal communication 2021</a:t>
            </a:r>
          </a:p>
        </p:txBody>
      </p:sp>
      <p:sp>
        <p:nvSpPr>
          <p:cNvPr id="75" name="Rettangolo arrotondato 74"/>
          <p:cNvSpPr/>
          <p:nvPr/>
        </p:nvSpPr>
        <p:spPr bwMode="auto">
          <a:xfrm>
            <a:off x="7618" y="2319079"/>
            <a:ext cx="2564132" cy="654694"/>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0" name="Rettangolo arrotondato 79"/>
          <p:cNvSpPr/>
          <p:nvPr/>
        </p:nvSpPr>
        <p:spPr bwMode="auto">
          <a:xfrm>
            <a:off x="0" y="3134453"/>
            <a:ext cx="2533650" cy="655200"/>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Rectangle 5"/>
          <p:cNvSpPr>
            <a:spLocks noChangeArrowheads="1"/>
          </p:cNvSpPr>
          <p:nvPr/>
        </p:nvSpPr>
        <p:spPr bwMode="auto">
          <a:xfrm>
            <a:off x="0" y="2308345"/>
            <a:ext cx="4386943" cy="1400383"/>
          </a:xfrm>
          <a:prstGeom prst="rect">
            <a:avLst/>
          </a:prstGeom>
          <a:noFill/>
          <a:ln>
            <a:noFill/>
          </a:ln>
          <a:effectLst>
            <a:outerShdw blurRad="50800" dist="12700" dir="54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3400"/>
              </a:lnSpc>
              <a:spcBef>
                <a:spcPct val="0"/>
              </a:spcBef>
              <a:spcAft>
                <a:spcPct val="0"/>
              </a:spcAft>
              <a:buClrTx/>
              <a:buSzTx/>
              <a:buFontTx/>
              <a:buNone/>
              <a:tabLst/>
            </a:pP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4Ca</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0.7</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Mg</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0.3</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CO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3 (melt)</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 + 4MgSiO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3(</a:t>
            </a:r>
            <a:r>
              <a:rPr kumimoji="0" lang="en-GB" altLang="it-IT" sz="2400" b="0" i="0" u="none" strike="noStrike" cap="none" normalizeH="0" baseline="-25000" dirty="0" err="1">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opx</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 = CaMgSi</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6(cpx)</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 + 2Mg</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SiO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4(ol)</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 + 2Ca</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0.9</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Mg</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0.1</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CO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3(melt)</a:t>
            </a:r>
            <a:r>
              <a:rPr kumimoji="0" lang="en-GB" altLang="it-IT" sz="2400" b="0" i="0" u="none" strike="noStrike" cap="none" normalizeH="0" baseline="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 + 2CO</a:t>
            </a:r>
            <a:r>
              <a:rPr kumimoji="0" lang="en-GB" altLang="it-IT" sz="2400" b="0" i="0" u="none" strike="noStrike" cap="none" normalizeH="0" baseline="-25000" dirty="0">
                <a:ln>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2</a:t>
            </a:r>
            <a:endParaRPr kumimoji="0" lang="en-GB" altLang="it-IT" sz="4000" b="0" i="0" u="none" strike="noStrike" cap="none" normalizeH="0" baseline="-25000" dirty="0">
              <a:ln>
                <a:noFill/>
              </a:ln>
              <a:solidFill>
                <a:schemeClr val="bg1"/>
              </a:solidFill>
              <a:latin typeface="Arial" panose="020B0604020202020204" pitchFamily="34" charset="0"/>
            </a:endParaRPr>
          </a:p>
        </p:txBody>
      </p:sp>
      <p:sp>
        <p:nvSpPr>
          <p:cNvPr id="89" name="Text Box 2"/>
          <p:cNvSpPr txBox="1">
            <a:spLocks noChangeArrowheads="1"/>
          </p:cNvSpPr>
          <p:nvPr/>
        </p:nvSpPr>
        <p:spPr bwMode="auto">
          <a:xfrm>
            <a:off x="10884" y="0"/>
            <a:ext cx="4332516" cy="461665"/>
          </a:xfrm>
          <a:prstGeom prst="rect">
            <a:avLst/>
          </a:prstGeom>
          <a:no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First possibility:</a:t>
            </a:r>
          </a:p>
        </p:txBody>
      </p:sp>
      <p:sp>
        <p:nvSpPr>
          <p:cNvPr id="90" name="Text Box 2"/>
          <p:cNvSpPr txBox="1">
            <a:spLocks noChangeArrowheads="1"/>
          </p:cNvSpPr>
          <p:nvPr/>
        </p:nvSpPr>
        <p:spPr bwMode="auto">
          <a:xfrm>
            <a:off x="103190" y="5112707"/>
            <a:ext cx="4164010"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According to this reaction, a </a:t>
            </a:r>
            <a:r>
              <a:rPr lang="en-GB" sz="2400" dirty="0">
                <a:solidFill>
                  <a:srgbClr val="FFFF00"/>
                </a:solidFill>
                <a:effectLst>
                  <a:outerShdw blurRad="38100" dist="38100" dir="2700000" algn="tl">
                    <a:srgbClr val="000000"/>
                  </a:outerShdw>
                </a:effectLst>
                <a:latin typeface="Calibri" pitchFamily="34" charset="0"/>
              </a:rPr>
              <a:t>dolomitic melt</a:t>
            </a:r>
            <a:r>
              <a:rPr lang="en-GB" sz="2400" dirty="0">
                <a:solidFill>
                  <a:schemeClr val="bg1"/>
                </a:solidFill>
                <a:effectLst>
                  <a:outerShdw blurRad="38100" dist="38100" dir="2700000" algn="tl">
                    <a:srgbClr val="000000"/>
                  </a:outerShdw>
                </a:effectLst>
                <a:latin typeface="Calibri" pitchFamily="34" charset="0"/>
              </a:rPr>
              <a:t> can be transformed into a </a:t>
            </a:r>
            <a:r>
              <a:rPr lang="en-GB" sz="2400" dirty="0">
                <a:solidFill>
                  <a:srgbClr val="FFFF00"/>
                </a:solidFill>
                <a:effectLst>
                  <a:outerShdw blurRad="38100" dist="38100" dir="2700000" algn="tl">
                    <a:srgbClr val="000000"/>
                  </a:outerShdw>
                </a:effectLst>
                <a:latin typeface="Calibri" pitchFamily="34" charset="0"/>
              </a:rPr>
              <a:t>calcitic melt</a:t>
            </a:r>
            <a:r>
              <a:rPr lang="en-GB" sz="2400" dirty="0">
                <a:solidFill>
                  <a:schemeClr val="bg1"/>
                </a:solidFill>
                <a:effectLst>
                  <a:outerShdw blurRad="38100" dist="38100" dir="2700000" algn="tl">
                    <a:srgbClr val="000000"/>
                  </a:outerShdw>
                </a:effectLst>
                <a:latin typeface="Calibri" pitchFamily="34" charset="0"/>
              </a:rPr>
              <a:t>.</a:t>
            </a:r>
          </a:p>
        </p:txBody>
      </p:sp>
    </p:spTree>
    <p:extLst>
      <p:ext uri="{BB962C8B-B14F-4D97-AF65-F5344CB8AC3E}">
        <p14:creationId xmlns:p14="http://schemas.microsoft.com/office/powerpoint/2010/main" val="183753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wipe(left)">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wipe(left)">
                                      <p:cBhvr>
                                        <p:cTn id="2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6" grpId="0"/>
      <p:bldP spid="75" grpId="0" animBg="1"/>
      <p:bldP spid="80" grpId="0" animBg="1"/>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ttangolo arrotondato 59"/>
          <p:cNvSpPr/>
          <p:nvPr/>
        </p:nvSpPr>
        <p:spPr bwMode="auto">
          <a:xfrm>
            <a:off x="9790" y="2166679"/>
            <a:ext cx="2167353" cy="654694"/>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1" name="Rettangolo arrotondato 60"/>
          <p:cNvSpPr/>
          <p:nvPr/>
        </p:nvSpPr>
        <p:spPr bwMode="auto">
          <a:xfrm>
            <a:off x="2172" y="2810603"/>
            <a:ext cx="1737361" cy="655200"/>
          </a:xfrm>
          <a:prstGeom prst="roundRect">
            <a:avLst/>
          </a:prstGeom>
          <a:solidFill>
            <a:srgbClr val="00B0F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30626" name="Text Box 2"/>
          <p:cNvSpPr txBox="1">
            <a:spLocks noChangeArrowheads="1"/>
          </p:cNvSpPr>
          <p:nvPr/>
        </p:nvSpPr>
        <p:spPr bwMode="auto">
          <a:xfrm>
            <a:off x="-21771" y="2030734"/>
            <a:ext cx="4692649" cy="1318181"/>
          </a:xfrm>
          <a:prstGeom prst="rect">
            <a:avLst/>
          </a:prstGeom>
          <a:noFill/>
          <a:ln w="9525" algn="ctr">
            <a:noFill/>
            <a:miter lim="800000"/>
            <a:headEnd/>
            <a:tailEnd/>
          </a:ln>
          <a:effectLst/>
        </p:spPr>
        <p:txBody>
          <a:bodyPr wrap="square">
            <a:spAutoFit/>
          </a:bodyPr>
          <a:lstStyle/>
          <a:p>
            <a:pPr>
              <a:lnSpc>
                <a:spcPct val="150000"/>
              </a:lnSpc>
              <a:defRPr/>
            </a:pPr>
            <a:r>
              <a:rPr lang="en-GB" sz="2800" dirty="0">
                <a:solidFill>
                  <a:schemeClr val="bg1"/>
                </a:solidFill>
                <a:effectLst>
                  <a:outerShdw blurRad="38100" dist="38100" dir="2700000" algn="tl">
                    <a:srgbClr val="000000"/>
                  </a:outerShdw>
                </a:effectLst>
                <a:latin typeface="Calibri" pitchFamily="34" charset="0"/>
              </a:rPr>
              <a:t>3</a:t>
            </a:r>
            <a:r>
              <a:rPr lang="en-GB" sz="11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Mg(CO</a:t>
            </a:r>
            <a:r>
              <a:rPr lang="en-GB" sz="2800" baseline="-25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a:t>
            </a:r>
            <a:r>
              <a:rPr lang="en-GB" sz="2800" baseline="-25000" dirty="0">
                <a:solidFill>
                  <a:schemeClr val="bg1"/>
                </a:solidFill>
                <a:effectLst>
                  <a:outerShdw blurRad="38100" dist="38100" dir="2700000" algn="tl">
                    <a:srgbClr val="000000"/>
                  </a:outerShdw>
                </a:effectLst>
                <a:latin typeface="Calibri" pitchFamily="34" charset="0"/>
              </a:rPr>
              <a:t>(melt) </a:t>
            </a:r>
            <a:r>
              <a:rPr lang="en-GB" sz="2800" dirty="0">
                <a:solidFill>
                  <a:schemeClr val="bg1"/>
                </a:solidFill>
                <a:effectLst>
                  <a:outerShdw blurRad="38100" dist="38100" dir="2700000" algn="tl">
                    <a:srgbClr val="000000"/>
                  </a:outerShdw>
                </a:effectLst>
                <a:latin typeface="Calibri" pitchFamily="34" charset="0"/>
              </a:rPr>
              <a:t>+ CaMgSi</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a:t>
            </a:r>
            <a:r>
              <a:rPr lang="en-GB" sz="2800" baseline="-25000" dirty="0">
                <a:solidFill>
                  <a:schemeClr val="bg1"/>
                </a:solidFill>
                <a:effectLst>
                  <a:outerShdw blurRad="38100" dist="38100" dir="2700000" algn="tl">
                    <a:srgbClr val="000000"/>
                  </a:outerShdw>
                </a:effectLst>
                <a:latin typeface="Calibri" pitchFamily="34" charset="0"/>
              </a:rPr>
              <a:t>6</a:t>
            </a:r>
            <a:r>
              <a:rPr lang="en-GB" sz="11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 CaCO</a:t>
            </a:r>
            <a:r>
              <a:rPr lang="en-GB" sz="2800" baseline="-25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 </a:t>
            </a:r>
            <a:r>
              <a:rPr lang="en-GB" sz="2800" baseline="-25000" dirty="0">
                <a:solidFill>
                  <a:schemeClr val="bg1"/>
                </a:solidFill>
                <a:effectLst>
                  <a:outerShdw blurRad="38100" dist="38100" dir="2700000" algn="tl">
                    <a:srgbClr val="000000"/>
                  </a:outerShdw>
                </a:effectLst>
                <a:latin typeface="Calibri" pitchFamily="34" charset="0"/>
              </a:rPr>
              <a:t>(melt)</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2Mg</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SiO</a:t>
            </a:r>
            <a:r>
              <a:rPr lang="en-GB" sz="2800" baseline="-25000" dirty="0">
                <a:solidFill>
                  <a:schemeClr val="bg1"/>
                </a:solidFill>
                <a:effectLst>
                  <a:outerShdw blurRad="38100" dist="38100" dir="2700000" algn="tl">
                    <a:srgbClr val="000000"/>
                  </a:outerShdw>
                </a:effectLst>
                <a:latin typeface="Calibri" pitchFamily="34" charset="0"/>
              </a:rPr>
              <a:t>4</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2CO</a:t>
            </a:r>
            <a:r>
              <a:rPr lang="en-GB" sz="2800" baseline="-25000" dirty="0">
                <a:solidFill>
                  <a:schemeClr val="bg1"/>
                </a:solidFill>
                <a:effectLst>
                  <a:outerShdw blurRad="38100" dist="38100" dir="2700000" algn="tl">
                    <a:srgbClr val="000000"/>
                  </a:outerShdw>
                </a:effectLst>
                <a:latin typeface="Calibri" pitchFamily="34" charset="0"/>
              </a:rPr>
              <a:t>2</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8" name="Text Box 2"/>
          <p:cNvSpPr txBox="1">
            <a:spLocks noChangeArrowheads="1"/>
          </p:cNvSpPr>
          <p:nvPr/>
        </p:nvSpPr>
        <p:spPr bwMode="auto">
          <a:xfrm>
            <a:off x="103190" y="5105400"/>
            <a:ext cx="4164010"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According to this reaction, a </a:t>
            </a:r>
            <a:r>
              <a:rPr lang="en-GB" sz="2400" dirty="0">
                <a:solidFill>
                  <a:srgbClr val="FFFF00"/>
                </a:solidFill>
                <a:effectLst>
                  <a:outerShdw blurRad="38100" dist="38100" dir="2700000" algn="tl">
                    <a:srgbClr val="000000"/>
                  </a:outerShdw>
                </a:effectLst>
                <a:latin typeface="Calibri" pitchFamily="34" charset="0"/>
              </a:rPr>
              <a:t>magnesitic melt</a:t>
            </a:r>
            <a:r>
              <a:rPr lang="en-GB" sz="2400" dirty="0">
                <a:solidFill>
                  <a:schemeClr val="bg1"/>
                </a:solidFill>
                <a:effectLst>
                  <a:outerShdw blurRad="38100" dist="38100" dir="2700000" algn="tl">
                    <a:srgbClr val="000000"/>
                  </a:outerShdw>
                </a:effectLst>
                <a:latin typeface="Calibri" pitchFamily="34" charset="0"/>
              </a:rPr>
              <a:t> can be transformed into a </a:t>
            </a:r>
            <a:r>
              <a:rPr lang="en-GB" sz="2400" dirty="0">
                <a:solidFill>
                  <a:srgbClr val="FFFF00"/>
                </a:solidFill>
                <a:effectLst>
                  <a:outerShdw blurRad="38100" dist="38100" dir="2700000" algn="tl">
                    <a:srgbClr val="000000"/>
                  </a:outerShdw>
                </a:effectLst>
                <a:latin typeface="Calibri" pitchFamily="34" charset="0"/>
              </a:rPr>
              <a:t>calcitic melt</a:t>
            </a:r>
            <a:r>
              <a:rPr lang="en-GB" sz="2400" dirty="0">
                <a:solidFill>
                  <a:schemeClr val="bg1"/>
                </a:solidFill>
                <a:effectLst>
                  <a:outerShdw blurRad="38100" dist="38100" dir="2700000" algn="tl">
                    <a:srgbClr val="000000"/>
                  </a:outerShdw>
                </a:effectLst>
                <a:latin typeface="Calibri" pitchFamily="34" charset="0"/>
              </a:rPr>
              <a:t>.</a:t>
            </a:r>
          </a:p>
        </p:txBody>
      </p:sp>
      <p:sp>
        <p:nvSpPr>
          <p:cNvPr id="69"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62" name="Text Box 2"/>
          <p:cNvSpPr txBox="1">
            <a:spLocks noChangeArrowheads="1"/>
          </p:cNvSpPr>
          <p:nvPr/>
        </p:nvSpPr>
        <p:spPr bwMode="auto">
          <a:xfrm>
            <a:off x="1793868" y="1764327"/>
            <a:ext cx="2254248" cy="400110"/>
          </a:xfrm>
          <a:prstGeom prst="rect">
            <a:avLst/>
          </a:prstGeom>
          <a:noFill/>
          <a:ln w="9525" algn="ctr">
            <a:noFill/>
            <a:miter lim="800000"/>
            <a:headEnd/>
            <a:tailEnd/>
          </a:ln>
          <a:effectLst/>
        </p:spPr>
        <p:txBody>
          <a:bodyPr wrap="square">
            <a:spAutoFit/>
          </a:bodyPr>
          <a:lstStyle/>
          <a:p>
            <a:pPr algn="ctr">
              <a:defRPr/>
            </a:pPr>
            <a:r>
              <a:rPr lang="en-GB" sz="2000" i="1" dirty="0">
                <a:solidFill>
                  <a:schemeClr val="bg1"/>
                </a:solidFill>
                <a:effectLst>
                  <a:outerShdw blurRad="38100" dist="38100" dir="2700000" algn="tl">
                    <a:srgbClr val="000000"/>
                  </a:outerShdw>
                </a:effectLst>
                <a:latin typeface="Calibri" pitchFamily="34" charset="0"/>
              </a:rPr>
              <a:t>Mantle diopside</a:t>
            </a:r>
          </a:p>
        </p:txBody>
      </p:sp>
      <p:sp>
        <p:nvSpPr>
          <p:cNvPr id="70" name="Figura a mano libera 69"/>
          <p:cNvSpPr/>
          <p:nvPr/>
        </p:nvSpPr>
        <p:spPr bwMode="auto">
          <a:xfrm rot="20809510" flipH="1">
            <a:off x="2969520" y="2067639"/>
            <a:ext cx="198836" cy="274591"/>
          </a:xfrm>
          <a:custGeom>
            <a:avLst/>
            <a:gdLst>
              <a:gd name="connsiteX0" fmla="*/ 546100 w 546100"/>
              <a:gd name="connsiteY0" fmla="*/ 0 h 285750"/>
              <a:gd name="connsiteX1" fmla="*/ 368300 w 546100"/>
              <a:gd name="connsiteY1" fmla="*/ 146050 h 285750"/>
              <a:gd name="connsiteX2" fmla="*/ 152400 w 546100"/>
              <a:gd name="connsiteY2" fmla="*/ 171450 h 285750"/>
              <a:gd name="connsiteX3" fmla="*/ 0 w 54610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546100" h="285750">
                <a:moveTo>
                  <a:pt x="546100" y="0"/>
                </a:moveTo>
                <a:cubicBezTo>
                  <a:pt x="490008" y="58737"/>
                  <a:pt x="433917" y="117475"/>
                  <a:pt x="368300" y="146050"/>
                </a:cubicBezTo>
                <a:cubicBezTo>
                  <a:pt x="302683" y="174625"/>
                  <a:pt x="213783" y="148167"/>
                  <a:pt x="152400" y="171450"/>
                </a:cubicBezTo>
                <a:cubicBezTo>
                  <a:pt x="91017" y="194733"/>
                  <a:pt x="45508" y="240241"/>
                  <a:pt x="0" y="285750"/>
                </a:cubicBezTo>
              </a:path>
            </a:pathLst>
          </a:custGeom>
          <a:noFill/>
          <a:ln w="19050" cap="flat" cmpd="sng" algn="ctr">
            <a:solidFill>
              <a:schemeClr val="bg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Text Box 22"/>
          <p:cNvSpPr txBox="1">
            <a:spLocks noChangeArrowheads="1"/>
          </p:cNvSpPr>
          <p:nvPr/>
        </p:nvSpPr>
        <p:spPr bwMode="auto">
          <a:xfrm>
            <a:off x="429985" y="3606579"/>
            <a:ext cx="3998913"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Dalton and Wood, 1993 (EPSL, 119, 511-525) </a:t>
            </a:r>
          </a:p>
        </p:txBody>
      </p:sp>
      <p:sp>
        <p:nvSpPr>
          <p:cNvPr id="72" name="Text Box 2"/>
          <p:cNvSpPr txBox="1">
            <a:spLocks noChangeArrowheads="1"/>
          </p:cNvSpPr>
          <p:nvPr/>
        </p:nvSpPr>
        <p:spPr bwMode="auto">
          <a:xfrm>
            <a:off x="10884" y="0"/>
            <a:ext cx="4332516" cy="461665"/>
          </a:xfrm>
          <a:prstGeom prst="rect">
            <a:avLst/>
          </a:prstGeom>
          <a:no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First possibility:</a:t>
            </a:r>
          </a:p>
        </p:txBody>
      </p:sp>
      <p:sp>
        <p:nvSpPr>
          <p:cNvPr id="73" name="Text Box 2"/>
          <p:cNvSpPr txBox="1">
            <a:spLocks noChangeArrowheads="1"/>
          </p:cNvSpPr>
          <p:nvPr/>
        </p:nvSpPr>
        <p:spPr bwMode="auto">
          <a:xfrm>
            <a:off x="10880" y="10882"/>
            <a:ext cx="4332516"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Second possibility:</a:t>
            </a:r>
          </a:p>
        </p:txBody>
      </p:sp>
      <p:sp>
        <p:nvSpPr>
          <p:cNvPr id="74" name="Text Box 2"/>
          <p:cNvSpPr txBox="1">
            <a:spLocks noChangeArrowheads="1"/>
          </p:cNvSpPr>
          <p:nvPr/>
        </p:nvSpPr>
        <p:spPr bwMode="auto">
          <a:xfrm>
            <a:off x="87086" y="483496"/>
            <a:ext cx="4283302"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Mg carbonatite melts can react with diopside forming Ca-carbonatite melts:</a:t>
            </a:r>
          </a:p>
        </p:txBody>
      </p:sp>
      <p:sp>
        <p:nvSpPr>
          <p:cNvPr id="67" name="Text Box 22"/>
          <p:cNvSpPr txBox="1">
            <a:spLocks noChangeArrowheads="1"/>
          </p:cNvSpPr>
          <p:nvPr/>
        </p:nvSpPr>
        <p:spPr bwMode="auto">
          <a:xfrm>
            <a:off x="429986" y="3873279"/>
            <a:ext cx="3713390"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Hammouda et al., 2014 (Geology, 42, 911-914)</a:t>
            </a:r>
          </a:p>
        </p:txBody>
      </p:sp>
    </p:spTree>
    <p:extLst>
      <p:ext uri="{BB962C8B-B14F-4D97-AF65-F5344CB8AC3E}">
        <p14:creationId xmlns:p14="http://schemas.microsoft.com/office/powerpoint/2010/main" val="3557731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30626"/>
                                        </p:tgtEl>
                                        <p:attrNameLst>
                                          <p:attrName>style.visibility</p:attrName>
                                        </p:attrNameLst>
                                      </p:cBhvr>
                                      <p:to>
                                        <p:strVal val="visible"/>
                                      </p:to>
                                    </p:set>
                                    <p:animEffect transition="in" filter="fade">
                                      <p:cBhvr>
                                        <p:cTn id="17" dur="500"/>
                                        <p:tgtEl>
                                          <p:spTgt spid="233062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wipe(up)">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left)">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2330626" grpId="0"/>
      <p:bldP spid="68" grpId="0"/>
      <p:bldP spid="62" grpId="0"/>
      <p:bldP spid="70" grpId="0" animBg="1"/>
      <p:bldP spid="71" grpId="0"/>
      <p:bldP spid="73" grpId="0" animBg="1"/>
      <p:bldP spid="74" grpId="0"/>
      <p:bldP spid="67"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9" name="Text Box 22"/>
          <p:cNvSpPr txBox="1">
            <a:spLocks noChangeArrowheads="1"/>
          </p:cNvSpPr>
          <p:nvPr/>
        </p:nvSpPr>
        <p:spPr bwMode="auto">
          <a:xfrm>
            <a:off x="342900" y="6511250"/>
            <a:ext cx="3998913" cy="307777"/>
          </a:xfrm>
          <a:prstGeom prst="rect">
            <a:avLst/>
          </a:prstGeom>
          <a:noFill/>
          <a:ln w="9525" algn="ctr">
            <a:noFill/>
            <a:miter lim="800000"/>
            <a:headEnd/>
            <a:tailEnd/>
          </a:ln>
          <a:effectLst/>
        </p:spPr>
        <p:txBody>
          <a:bodyPr wrap="square">
            <a:spAutoFit/>
          </a:bodyPr>
          <a:lstStyle/>
          <a:p>
            <a:pPr>
              <a:defRPr/>
            </a:pPr>
            <a:r>
              <a:rPr lang="en-GB" sz="1400" dirty="0" err="1">
                <a:solidFill>
                  <a:schemeClr val="bg1"/>
                </a:solidFill>
                <a:effectLst>
                  <a:outerShdw blurRad="38100" dist="38100" dir="2700000" algn="tl">
                    <a:srgbClr val="000000"/>
                  </a:outerShdw>
                </a:effectLst>
                <a:latin typeface="Calibri" pitchFamily="34" charset="0"/>
              </a:rPr>
              <a:t>Ulianov</a:t>
            </a:r>
            <a:r>
              <a:rPr lang="en-GB" sz="1400" dirty="0">
                <a:solidFill>
                  <a:schemeClr val="bg1"/>
                </a:solidFill>
                <a:effectLst>
                  <a:outerShdw blurRad="38100" dist="38100" dir="2700000" algn="tl">
                    <a:srgbClr val="000000"/>
                  </a:outerShdw>
                </a:effectLst>
                <a:latin typeface="Calibri" pitchFamily="34" charset="0"/>
              </a:rPr>
              <a:t> et al., 2007 (J. Petrol, 48, 1079-1118)</a:t>
            </a:r>
          </a:p>
        </p:txBody>
      </p:sp>
      <p:sp>
        <p:nvSpPr>
          <p:cNvPr id="74" name="Text Box 2"/>
          <p:cNvSpPr txBox="1">
            <a:spLocks noChangeArrowheads="1"/>
          </p:cNvSpPr>
          <p:nvPr/>
        </p:nvSpPr>
        <p:spPr bwMode="auto">
          <a:xfrm>
            <a:off x="87086" y="483496"/>
            <a:ext cx="4283302"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To avoid the carbonate ledge (and the reaction with opx), very hot conditions are required.</a:t>
            </a:r>
          </a:p>
        </p:txBody>
      </p:sp>
      <p:sp>
        <p:nvSpPr>
          <p:cNvPr id="67" name="Text Box 2"/>
          <p:cNvSpPr txBox="1">
            <a:spLocks noChangeArrowheads="1"/>
          </p:cNvSpPr>
          <p:nvPr/>
        </p:nvSpPr>
        <p:spPr bwMode="auto">
          <a:xfrm>
            <a:off x="10880" y="10882"/>
            <a:ext cx="4332516"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Second possibility:</a:t>
            </a:r>
          </a:p>
        </p:txBody>
      </p:sp>
      <p:grpSp>
        <p:nvGrpSpPr>
          <p:cNvPr id="78" name="Group 28"/>
          <p:cNvGrpSpPr>
            <a:grpSpLocks/>
          </p:cNvGrpSpPr>
          <p:nvPr/>
        </p:nvGrpSpPr>
        <p:grpSpPr bwMode="auto">
          <a:xfrm>
            <a:off x="8044543" y="3614057"/>
            <a:ext cx="500970" cy="2972482"/>
            <a:chOff x="4788" y="2955"/>
            <a:chExt cx="139" cy="1194"/>
          </a:xfrm>
          <a:effectLst>
            <a:outerShdw blurRad="50800" dist="38100" dir="2700000" algn="tl" rotWithShape="0">
              <a:prstClr val="black">
                <a:alpha val="40000"/>
              </a:prstClr>
            </a:outerShdw>
          </a:effectLst>
        </p:grpSpPr>
        <p:sp>
          <p:nvSpPr>
            <p:cNvPr id="79"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80" name="Freeform 27"/>
            <p:cNvSpPr>
              <a:spLocks/>
            </p:cNvSpPr>
            <p:nvPr/>
          </p:nvSpPr>
          <p:spPr bwMode="auto">
            <a:xfrm rot="21223228">
              <a:off x="4788" y="2955"/>
              <a:ext cx="56" cy="92"/>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3" name="Freccia a destra 2"/>
          <p:cNvSpPr/>
          <p:nvPr/>
        </p:nvSpPr>
        <p:spPr bwMode="auto">
          <a:xfrm rot="10800000">
            <a:off x="5355769" y="4495799"/>
            <a:ext cx="141514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Freccia a destra 80"/>
          <p:cNvSpPr/>
          <p:nvPr/>
        </p:nvSpPr>
        <p:spPr bwMode="auto">
          <a:xfrm rot="16200000">
            <a:off x="6417127" y="2411185"/>
            <a:ext cx="303711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2" name="Text Box 2"/>
          <p:cNvSpPr txBox="1">
            <a:spLocks noChangeArrowheads="1"/>
          </p:cNvSpPr>
          <p:nvPr/>
        </p:nvSpPr>
        <p:spPr bwMode="auto">
          <a:xfrm>
            <a:off x="-5670" y="1713583"/>
            <a:ext cx="4361769"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Keep mind to these conditions of natural systems:</a:t>
            </a:r>
          </a:p>
        </p:txBody>
      </p:sp>
      <p:sp>
        <p:nvSpPr>
          <p:cNvPr id="83" name="Text Box 2"/>
          <p:cNvSpPr txBox="1">
            <a:spLocks noChangeArrowheads="1"/>
          </p:cNvSpPr>
          <p:nvPr/>
        </p:nvSpPr>
        <p:spPr bwMode="auto">
          <a:xfrm>
            <a:off x="1182274" y="2419790"/>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P ~2 GPa</a:t>
            </a:r>
          </a:p>
        </p:txBody>
      </p:sp>
      <p:sp>
        <p:nvSpPr>
          <p:cNvPr id="84" name="Text Box 2"/>
          <p:cNvSpPr txBox="1">
            <a:spLocks noChangeArrowheads="1"/>
          </p:cNvSpPr>
          <p:nvPr/>
        </p:nvSpPr>
        <p:spPr bwMode="auto">
          <a:xfrm>
            <a:off x="1182274" y="2818933"/>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 ~1250 °C</a:t>
            </a:r>
          </a:p>
        </p:txBody>
      </p:sp>
    </p:spTree>
    <p:extLst>
      <p:ext uri="{BB962C8B-B14F-4D97-AF65-F5344CB8AC3E}">
        <p14:creationId xmlns:p14="http://schemas.microsoft.com/office/powerpoint/2010/main" val="402630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down)">
                                      <p:cBhvr>
                                        <p:cTn id="12" dur="500"/>
                                        <p:tgtEl>
                                          <p:spTgt spid="7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fade">
                                      <p:cBhvr>
                                        <p:cTn id="21" dur="500"/>
                                        <p:tgtEl>
                                          <p:spTgt spid="83"/>
                                        </p:tgtEl>
                                      </p:cBhvr>
                                    </p:animEffect>
                                  </p:childTnLst>
                                </p:cTn>
                              </p:par>
                            </p:childTnLst>
                          </p:cTn>
                        </p:par>
                        <p:par>
                          <p:cTn id="22" fill="hold">
                            <p:stCondLst>
                              <p:cond delay="500"/>
                            </p:stCondLst>
                            <p:childTnLst>
                              <p:par>
                                <p:cTn id="23" presetID="22" presetClass="entr" presetSubtype="2" fill="hold" grpId="0"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childTnLst>
                          </p:cTn>
                        </p:par>
                        <p:par>
                          <p:cTn id="31" fill="hold">
                            <p:stCondLst>
                              <p:cond delay="500"/>
                            </p:stCondLst>
                            <p:childTnLst>
                              <p:par>
                                <p:cTn id="32" presetID="22" presetClass="entr" presetSubtype="4" fill="hold" grpId="0" nodeType="afterEffect">
                                  <p:stCondLst>
                                    <p:cond delay="500"/>
                                  </p:stCondLst>
                                  <p:childTnLst>
                                    <p:set>
                                      <p:cBhvr>
                                        <p:cTn id="33" dur="1" fill="hold">
                                          <p:stCondLst>
                                            <p:cond delay="0"/>
                                          </p:stCondLst>
                                        </p:cTn>
                                        <p:tgtEl>
                                          <p:spTgt spid="81"/>
                                        </p:tgtEl>
                                        <p:attrNameLst>
                                          <p:attrName>style.visibility</p:attrName>
                                        </p:attrNameLst>
                                      </p:cBhvr>
                                      <p:to>
                                        <p:strVal val="visible"/>
                                      </p:to>
                                    </p:set>
                                    <p:animEffect transition="in" filter="wipe(down)">
                                      <p:cBhvr>
                                        <p:cTn id="34"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 grpId="0" animBg="1"/>
      <p:bldP spid="81" grpId="0" animBg="1"/>
      <p:bldP spid="82" grpId="0"/>
      <p:bldP spid="83" grpId="0"/>
      <p:bldP spid="8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7" name="Text Box 2"/>
          <p:cNvSpPr txBox="1">
            <a:spLocks noChangeArrowheads="1"/>
          </p:cNvSpPr>
          <p:nvPr/>
        </p:nvSpPr>
        <p:spPr bwMode="auto">
          <a:xfrm>
            <a:off x="10880" y="10882"/>
            <a:ext cx="4332516"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Second possibility:</a:t>
            </a:r>
          </a:p>
        </p:txBody>
      </p:sp>
      <p:grpSp>
        <p:nvGrpSpPr>
          <p:cNvPr id="78" name="Group 28"/>
          <p:cNvGrpSpPr>
            <a:grpSpLocks/>
          </p:cNvGrpSpPr>
          <p:nvPr/>
        </p:nvGrpSpPr>
        <p:grpSpPr bwMode="auto">
          <a:xfrm>
            <a:off x="8044543" y="3614057"/>
            <a:ext cx="500970" cy="2972482"/>
            <a:chOff x="4788" y="2955"/>
            <a:chExt cx="139" cy="1194"/>
          </a:xfrm>
          <a:effectLst>
            <a:outerShdw blurRad="50800" dist="38100" dir="2700000" algn="tl" rotWithShape="0">
              <a:prstClr val="black">
                <a:alpha val="40000"/>
              </a:prstClr>
            </a:outerShdw>
          </a:effectLst>
        </p:grpSpPr>
        <p:sp>
          <p:nvSpPr>
            <p:cNvPr id="79"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80" name="Freeform 27"/>
            <p:cNvSpPr>
              <a:spLocks/>
            </p:cNvSpPr>
            <p:nvPr/>
          </p:nvSpPr>
          <p:spPr bwMode="auto">
            <a:xfrm rot="21223228">
              <a:off x="4788" y="2955"/>
              <a:ext cx="56" cy="92"/>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3" name="Freccia a destra 2"/>
          <p:cNvSpPr/>
          <p:nvPr/>
        </p:nvSpPr>
        <p:spPr bwMode="auto">
          <a:xfrm rot="10800000">
            <a:off x="5355769" y="4495799"/>
            <a:ext cx="141514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Freccia a destra 80"/>
          <p:cNvSpPr/>
          <p:nvPr/>
        </p:nvSpPr>
        <p:spPr bwMode="auto">
          <a:xfrm rot="16200000">
            <a:off x="6417127" y="2411185"/>
            <a:ext cx="303711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Rettangolo 5"/>
          <p:cNvSpPr/>
          <p:nvPr/>
        </p:nvSpPr>
        <p:spPr bwMode="auto">
          <a:xfrm>
            <a:off x="4767945" y="413657"/>
            <a:ext cx="4332514" cy="6328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9" name="CasellaDiTesto 88"/>
          <p:cNvSpPr txBox="1"/>
          <p:nvPr/>
        </p:nvSpPr>
        <p:spPr>
          <a:xfrm>
            <a:off x="451213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400</a:t>
            </a:r>
          </a:p>
        </p:txBody>
      </p:sp>
      <p:sp>
        <p:nvSpPr>
          <p:cNvPr id="9" name="Figura a mano libera 8"/>
          <p:cNvSpPr/>
          <p:nvPr/>
        </p:nvSpPr>
        <p:spPr bwMode="auto">
          <a:xfrm>
            <a:off x="7419475" y="2681288"/>
            <a:ext cx="867291" cy="2347912"/>
          </a:xfrm>
          <a:custGeom>
            <a:avLst/>
            <a:gdLst>
              <a:gd name="connsiteX0" fmla="*/ 780823 w 909425"/>
              <a:gd name="connsiteY0" fmla="*/ 0 h 2347912"/>
              <a:gd name="connsiteX1" fmla="*/ 890360 w 909425"/>
              <a:gd name="connsiteY1" fmla="*/ 685800 h 2347912"/>
              <a:gd name="connsiteX2" fmla="*/ 904648 w 909425"/>
              <a:gd name="connsiteY2" fmla="*/ 1171575 h 2347912"/>
              <a:gd name="connsiteX3" fmla="*/ 837973 w 909425"/>
              <a:gd name="connsiteY3" fmla="*/ 1400175 h 2347912"/>
              <a:gd name="connsiteX4" fmla="*/ 561748 w 909425"/>
              <a:gd name="connsiteY4" fmla="*/ 1543050 h 2347912"/>
              <a:gd name="connsiteX5" fmla="*/ 42635 w 909425"/>
              <a:gd name="connsiteY5" fmla="*/ 1614487 h 2347912"/>
              <a:gd name="connsiteX6" fmla="*/ 42635 w 909425"/>
              <a:gd name="connsiteY6" fmla="*/ 1619250 h 2347912"/>
              <a:gd name="connsiteX7" fmla="*/ 147410 w 909425"/>
              <a:gd name="connsiteY7" fmla="*/ 1824037 h 2347912"/>
              <a:gd name="connsiteX8" fmla="*/ 414110 w 909425"/>
              <a:gd name="connsiteY8" fmla="*/ 2347912 h 2347912"/>
              <a:gd name="connsiteX0" fmla="*/ 777906 w 906508"/>
              <a:gd name="connsiteY0" fmla="*/ 0 h 2347912"/>
              <a:gd name="connsiteX1" fmla="*/ 887443 w 906508"/>
              <a:gd name="connsiteY1" fmla="*/ 685800 h 2347912"/>
              <a:gd name="connsiteX2" fmla="*/ 901731 w 906508"/>
              <a:gd name="connsiteY2" fmla="*/ 1171575 h 2347912"/>
              <a:gd name="connsiteX3" fmla="*/ 835056 w 906508"/>
              <a:gd name="connsiteY3" fmla="*/ 1400175 h 2347912"/>
              <a:gd name="connsiteX4" fmla="*/ 558831 w 906508"/>
              <a:gd name="connsiteY4" fmla="*/ 1543050 h 2347912"/>
              <a:gd name="connsiteX5" fmla="*/ 39718 w 906508"/>
              <a:gd name="connsiteY5" fmla="*/ 1614487 h 2347912"/>
              <a:gd name="connsiteX6" fmla="*/ 39718 w 906508"/>
              <a:gd name="connsiteY6" fmla="*/ 1619250 h 2347912"/>
              <a:gd name="connsiteX7" fmla="*/ 144493 w 906508"/>
              <a:gd name="connsiteY7" fmla="*/ 1824037 h 2347912"/>
              <a:gd name="connsiteX8" fmla="*/ 411193 w 906508"/>
              <a:gd name="connsiteY8" fmla="*/ 2347912 h 2347912"/>
              <a:gd name="connsiteX0" fmla="*/ 759950 w 888552"/>
              <a:gd name="connsiteY0" fmla="*/ 0 h 2347912"/>
              <a:gd name="connsiteX1" fmla="*/ 869487 w 888552"/>
              <a:gd name="connsiteY1" fmla="*/ 685800 h 2347912"/>
              <a:gd name="connsiteX2" fmla="*/ 883775 w 888552"/>
              <a:gd name="connsiteY2" fmla="*/ 1171575 h 2347912"/>
              <a:gd name="connsiteX3" fmla="*/ 817100 w 888552"/>
              <a:gd name="connsiteY3" fmla="*/ 1400175 h 2347912"/>
              <a:gd name="connsiteX4" fmla="*/ 540875 w 888552"/>
              <a:gd name="connsiteY4" fmla="*/ 1543050 h 2347912"/>
              <a:gd name="connsiteX5" fmla="*/ 21762 w 888552"/>
              <a:gd name="connsiteY5" fmla="*/ 1614487 h 2347912"/>
              <a:gd name="connsiteX6" fmla="*/ 126537 w 888552"/>
              <a:gd name="connsiteY6" fmla="*/ 1824037 h 2347912"/>
              <a:gd name="connsiteX7" fmla="*/ 393237 w 888552"/>
              <a:gd name="connsiteY7" fmla="*/ 2347912 h 2347912"/>
              <a:gd name="connsiteX0" fmla="*/ 739183 w 867785"/>
              <a:gd name="connsiteY0" fmla="*/ 0 h 2347912"/>
              <a:gd name="connsiteX1" fmla="*/ 848720 w 867785"/>
              <a:gd name="connsiteY1" fmla="*/ 685800 h 2347912"/>
              <a:gd name="connsiteX2" fmla="*/ 863008 w 867785"/>
              <a:gd name="connsiteY2" fmla="*/ 1171575 h 2347912"/>
              <a:gd name="connsiteX3" fmla="*/ 796333 w 867785"/>
              <a:gd name="connsiteY3" fmla="*/ 1400175 h 2347912"/>
              <a:gd name="connsiteX4" fmla="*/ 520108 w 867785"/>
              <a:gd name="connsiteY4" fmla="*/ 1543050 h 2347912"/>
              <a:gd name="connsiteX5" fmla="*/ 995 w 867785"/>
              <a:gd name="connsiteY5" fmla="*/ 1614487 h 2347912"/>
              <a:gd name="connsiteX6" fmla="*/ 105770 w 867785"/>
              <a:gd name="connsiteY6" fmla="*/ 1824037 h 2347912"/>
              <a:gd name="connsiteX7" fmla="*/ 372470 w 867785"/>
              <a:gd name="connsiteY7" fmla="*/ 2347912 h 2347912"/>
              <a:gd name="connsiteX0" fmla="*/ 738284 w 866886"/>
              <a:gd name="connsiteY0" fmla="*/ 0 h 2347912"/>
              <a:gd name="connsiteX1" fmla="*/ 847821 w 866886"/>
              <a:gd name="connsiteY1" fmla="*/ 685800 h 2347912"/>
              <a:gd name="connsiteX2" fmla="*/ 862109 w 866886"/>
              <a:gd name="connsiteY2" fmla="*/ 1171575 h 2347912"/>
              <a:gd name="connsiteX3" fmla="*/ 795434 w 866886"/>
              <a:gd name="connsiteY3" fmla="*/ 1400175 h 2347912"/>
              <a:gd name="connsiteX4" fmla="*/ 519209 w 866886"/>
              <a:gd name="connsiteY4" fmla="*/ 1543050 h 2347912"/>
              <a:gd name="connsiteX5" fmla="*/ 96 w 866886"/>
              <a:gd name="connsiteY5" fmla="*/ 1614487 h 2347912"/>
              <a:gd name="connsiteX6" fmla="*/ 104871 w 866886"/>
              <a:gd name="connsiteY6" fmla="*/ 1824037 h 2347912"/>
              <a:gd name="connsiteX7" fmla="*/ 371571 w 866886"/>
              <a:gd name="connsiteY7" fmla="*/ 2347912 h 2347912"/>
              <a:gd name="connsiteX0" fmla="*/ 738689 w 867291"/>
              <a:gd name="connsiteY0" fmla="*/ 0 h 2347912"/>
              <a:gd name="connsiteX1" fmla="*/ 848226 w 867291"/>
              <a:gd name="connsiteY1" fmla="*/ 685800 h 2347912"/>
              <a:gd name="connsiteX2" fmla="*/ 862514 w 867291"/>
              <a:gd name="connsiteY2" fmla="*/ 1171575 h 2347912"/>
              <a:gd name="connsiteX3" fmla="*/ 795839 w 867291"/>
              <a:gd name="connsiteY3" fmla="*/ 1400175 h 2347912"/>
              <a:gd name="connsiteX4" fmla="*/ 519614 w 867291"/>
              <a:gd name="connsiteY4" fmla="*/ 1543050 h 2347912"/>
              <a:gd name="connsiteX5" fmla="*/ 501 w 867291"/>
              <a:gd name="connsiteY5" fmla="*/ 1614487 h 2347912"/>
              <a:gd name="connsiteX6" fmla="*/ 105276 w 867291"/>
              <a:gd name="connsiteY6" fmla="*/ 1824037 h 2347912"/>
              <a:gd name="connsiteX7" fmla="*/ 371976 w 867291"/>
              <a:gd name="connsiteY7" fmla="*/ 2347912 h 234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291" h="2347912">
                <a:moveTo>
                  <a:pt x="738689" y="0"/>
                </a:moveTo>
                <a:cubicBezTo>
                  <a:pt x="783139" y="245269"/>
                  <a:pt x="827589" y="490538"/>
                  <a:pt x="848226" y="685800"/>
                </a:cubicBezTo>
                <a:cubicBezTo>
                  <a:pt x="868863" y="881062"/>
                  <a:pt x="871245" y="1052513"/>
                  <a:pt x="862514" y="1171575"/>
                </a:cubicBezTo>
                <a:cubicBezTo>
                  <a:pt x="853783" y="1290637"/>
                  <a:pt x="852989" y="1338263"/>
                  <a:pt x="795839" y="1400175"/>
                </a:cubicBezTo>
                <a:cubicBezTo>
                  <a:pt x="738689" y="1462087"/>
                  <a:pt x="652170" y="1507331"/>
                  <a:pt x="519614" y="1543050"/>
                </a:cubicBezTo>
                <a:cubicBezTo>
                  <a:pt x="387058" y="1578769"/>
                  <a:pt x="-16169" y="1586706"/>
                  <a:pt x="501" y="1614487"/>
                </a:cubicBezTo>
                <a:cubicBezTo>
                  <a:pt x="17171" y="1642268"/>
                  <a:pt x="43364" y="1701800"/>
                  <a:pt x="105276" y="1824037"/>
                </a:cubicBezTo>
                <a:cubicBezTo>
                  <a:pt x="167189" y="1946275"/>
                  <a:pt x="283076" y="2173287"/>
                  <a:pt x="371976" y="2347912"/>
                </a:cubicBezTo>
              </a:path>
            </a:pathLst>
          </a:custGeom>
          <a:noFill/>
          <a:ln w="19050" cap="flat" cmpd="sng" algn="ctr">
            <a:solidFill>
              <a:schemeClr val="tx1"/>
            </a:solidFill>
            <a:prstDash val="solid"/>
            <a:round/>
            <a:headEnd type="none" w="med" len="med"/>
            <a:tailEnd type="none" w="med" len="med"/>
          </a:ln>
          <a:effectLst>
            <a:outerShdw blurRad="50800" dist="38100" dir="2700000" algn="tl" rotWithShape="0">
              <a:prstClr val="black"/>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Text Box 2"/>
          <p:cNvSpPr txBox="1">
            <a:spLocks noChangeArrowheads="1"/>
          </p:cNvSpPr>
          <p:nvPr/>
        </p:nvSpPr>
        <p:spPr bwMode="auto">
          <a:xfrm>
            <a:off x="-5669" y="3324669"/>
            <a:ext cx="4381726" cy="923330"/>
          </a:xfrm>
          <a:prstGeom prst="rect">
            <a:avLst/>
          </a:prstGeom>
          <a:noFill/>
          <a:ln w="9525" algn="ctr">
            <a:noFill/>
            <a:miter lim="800000"/>
            <a:headEnd/>
            <a:tailEnd/>
          </a:ln>
          <a:effectLst/>
        </p:spPr>
        <p:txBody>
          <a:bodyPr wrap="square">
            <a:spAutoFit/>
          </a:bodyPr>
          <a:lstStyle/>
          <a:p>
            <a:pPr algn="ctr">
              <a:defRPr/>
            </a:pPr>
            <a:r>
              <a:rPr lang="en-GB" sz="2700" dirty="0">
                <a:solidFill>
                  <a:schemeClr val="bg1"/>
                </a:solidFill>
                <a:effectLst>
                  <a:outerShdw blurRad="38100" dist="38100" dir="2700000" algn="tl">
                    <a:srgbClr val="000000"/>
                  </a:outerShdw>
                </a:effectLst>
                <a:latin typeface="Calibri" pitchFamily="34" charset="0"/>
              </a:rPr>
              <a:t>In this case                   (CMASN-CO</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 system):</a:t>
            </a:r>
          </a:p>
        </p:txBody>
      </p:sp>
      <p:sp>
        <p:nvSpPr>
          <p:cNvPr id="97" name="Text Box 2"/>
          <p:cNvSpPr txBox="1">
            <a:spLocks noChangeArrowheads="1"/>
          </p:cNvSpPr>
          <p:nvPr/>
        </p:nvSpPr>
        <p:spPr bwMode="auto">
          <a:xfrm>
            <a:off x="794656" y="4249951"/>
            <a:ext cx="3575731"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P ~3 GPa</a:t>
            </a:r>
          </a:p>
        </p:txBody>
      </p:sp>
      <p:sp>
        <p:nvSpPr>
          <p:cNvPr id="98" name="Text Box 2"/>
          <p:cNvSpPr txBox="1">
            <a:spLocks noChangeArrowheads="1"/>
          </p:cNvSpPr>
          <p:nvPr/>
        </p:nvSpPr>
        <p:spPr bwMode="auto">
          <a:xfrm>
            <a:off x="794656" y="4661794"/>
            <a:ext cx="3575731"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 ~1600 °C</a:t>
            </a:r>
          </a:p>
        </p:txBody>
      </p:sp>
      <p:sp>
        <p:nvSpPr>
          <p:cNvPr id="99" name="Freccia a destra 98"/>
          <p:cNvSpPr/>
          <p:nvPr/>
        </p:nvSpPr>
        <p:spPr bwMode="auto">
          <a:xfrm rot="10800000">
            <a:off x="5029199" y="4187370"/>
            <a:ext cx="2237013"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0" name="Freccia a destra 99"/>
          <p:cNvSpPr/>
          <p:nvPr/>
        </p:nvSpPr>
        <p:spPr bwMode="auto">
          <a:xfrm rot="16200000">
            <a:off x="7287984" y="1958521"/>
            <a:ext cx="2006600"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1" name="Text Box 22"/>
          <p:cNvSpPr txBox="1">
            <a:spLocks noChangeArrowheads="1"/>
          </p:cNvSpPr>
          <p:nvPr/>
        </p:nvSpPr>
        <p:spPr bwMode="auto">
          <a:xfrm>
            <a:off x="429985" y="6464079"/>
            <a:ext cx="3998913"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Hammouda et al., 2014 (Geology, 42, 911-914)</a:t>
            </a:r>
          </a:p>
        </p:txBody>
      </p:sp>
      <p:sp>
        <p:nvSpPr>
          <p:cNvPr id="102" name="Text Box 2"/>
          <p:cNvSpPr txBox="1">
            <a:spLocks noChangeArrowheads="1"/>
          </p:cNvSpPr>
          <p:nvPr/>
        </p:nvSpPr>
        <p:spPr bwMode="auto">
          <a:xfrm>
            <a:off x="-5669" y="5140769"/>
            <a:ext cx="4381726" cy="1338828"/>
          </a:xfrm>
          <a:prstGeom prst="rect">
            <a:avLst/>
          </a:prstGeom>
          <a:noFill/>
          <a:ln w="9525" algn="ctr">
            <a:noFill/>
            <a:miter lim="800000"/>
            <a:headEnd/>
            <a:tailEnd/>
          </a:ln>
          <a:effectLst/>
        </p:spPr>
        <p:txBody>
          <a:bodyPr wrap="square">
            <a:spAutoFit/>
          </a:bodyPr>
          <a:lstStyle/>
          <a:p>
            <a:pPr algn="ctr">
              <a:defRPr/>
            </a:pPr>
            <a:r>
              <a:rPr lang="en-GB" sz="2700" dirty="0">
                <a:solidFill>
                  <a:schemeClr val="bg1"/>
                </a:solidFill>
                <a:effectLst>
                  <a:outerShdw blurRad="38100" dist="38100" dir="2700000" algn="tl">
                    <a:srgbClr val="000000"/>
                  </a:outerShdw>
                </a:effectLst>
                <a:latin typeface="Calibri" pitchFamily="34" charset="0"/>
              </a:rPr>
              <a:t>To avoid the carbonate ledge, very hot T are required (~1600 °C @ ~90 km).</a:t>
            </a:r>
          </a:p>
        </p:txBody>
      </p:sp>
      <p:grpSp>
        <p:nvGrpSpPr>
          <p:cNvPr id="13" name="Gruppo 12"/>
          <p:cNvGrpSpPr/>
          <p:nvPr/>
        </p:nvGrpSpPr>
        <p:grpSpPr>
          <a:xfrm>
            <a:off x="4572001" y="624185"/>
            <a:ext cx="4474028" cy="6204918"/>
            <a:chOff x="4572001" y="624185"/>
            <a:chExt cx="4474028" cy="6204918"/>
          </a:xfrm>
        </p:grpSpPr>
        <p:sp>
          <p:nvSpPr>
            <p:cNvPr id="7" name="Rettangolo 6"/>
            <p:cNvSpPr/>
            <p:nvPr/>
          </p:nvSpPr>
          <p:spPr bwMode="auto">
            <a:xfrm>
              <a:off x="4974771" y="1016000"/>
              <a:ext cx="4071258" cy="565308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4572001" y="1937655"/>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1</a:t>
              </a:r>
            </a:p>
          </p:txBody>
        </p:sp>
        <p:sp>
          <p:nvSpPr>
            <p:cNvPr id="85" name="CasellaDiTesto 84"/>
            <p:cNvSpPr txBox="1"/>
            <p:nvPr/>
          </p:nvSpPr>
          <p:spPr>
            <a:xfrm>
              <a:off x="4572001" y="305888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2</a:t>
              </a:r>
            </a:p>
          </p:txBody>
        </p:sp>
        <p:sp>
          <p:nvSpPr>
            <p:cNvPr id="86" name="CasellaDiTesto 85"/>
            <p:cNvSpPr txBox="1"/>
            <p:nvPr/>
          </p:nvSpPr>
          <p:spPr>
            <a:xfrm>
              <a:off x="4572001" y="420188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3</a:t>
              </a:r>
            </a:p>
          </p:txBody>
        </p:sp>
        <p:sp>
          <p:nvSpPr>
            <p:cNvPr id="87" name="CasellaDiTesto 86"/>
            <p:cNvSpPr txBox="1"/>
            <p:nvPr/>
          </p:nvSpPr>
          <p:spPr>
            <a:xfrm>
              <a:off x="4572001" y="5323111"/>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4</a:t>
              </a:r>
            </a:p>
          </p:txBody>
        </p:sp>
        <p:sp>
          <p:nvSpPr>
            <p:cNvPr id="88" name="CasellaDiTesto 87"/>
            <p:cNvSpPr txBox="1"/>
            <p:nvPr/>
          </p:nvSpPr>
          <p:spPr>
            <a:xfrm>
              <a:off x="4572001" y="642899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5</a:t>
              </a:r>
            </a:p>
          </p:txBody>
        </p:sp>
        <p:sp>
          <p:nvSpPr>
            <p:cNvPr id="90" name="CasellaDiTesto 89"/>
            <p:cNvSpPr txBox="1"/>
            <p:nvPr/>
          </p:nvSpPr>
          <p:spPr>
            <a:xfrm>
              <a:off x="511538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600</a:t>
              </a:r>
            </a:p>
          </p:txBody>
        </p:sp>
        <p:sp>
          <p:nvSpPr>
            <p:cNvPr id="91" name="CasellaDiTesto 90"/>
            <p:cNvSpPr txBox="1"/>
            <p:nvPr/>
          </p:nvSpPr>
          <p:spPr>
            <a:xfrm>
              <a:off x="569323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800</a:t>
              </a:r>
            </a:p>
          </p:txBody>
        </p:sp>
        <p:sp>
          <p:nvSpPr>
            <p:cNvPr id="92" name="CasellaDiTesto 91"/>
            <p:cNvSpPr txBox="1"/>
            <p:nvPr/>
          </p:nvSpPr>
          <p:spPr>
            <a:xfrm>
              <a:off x="627108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1000</a:t>
              </a:r>
            </a:p>
          </p:txBody>
        </p:sp>
        <p:sp>
          <p:nvSpPr>
            <p:cNvPr id="93" name="CasellaDiTesto 92"/>
            <p:cNvSpPr txBox="1"/>
            <p:nvPr/>
          </p:nvSpPr>
          <p:spPr>
            <a:xfrm>
              <a:off x="684847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1200</a:t>
              </a:r>
            </a:p>
          </p:txBody>
        </p:sp>
        <p:sp>
          <p:nvSpPr>
            <p:cNvPr id="94" name="CasellaDiTesto 93"/>
            <p:cNvSpPr txBox="1"/>
            <p:nvPr/>
          </p:nvSpPr>
          <p:spPr>
            <a:xfrm>
              <a:off x="742632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1400</a:t>
              </a:r>
            </a:p>
          </p:txBody>
        </p:sp>
        <p:sp>
          <p:nvSpPr>
            <p:cNvPr id="95" name="CasellaDiTesto 94"/>
            <p:cNvSpPr txBox="1"/>
            <p:nvPr/>
          </p:nvSpPr>
          <p:spPr>
            <a:xfrm>
              <a:off x="801052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1600</a:t>
              </a:r>
            </a:p>
          </p:txBody>
        </p:sp>
        <p:cxnSp>
          <p:nvCxnSpPr>
            <p:cNvPr id="11" name="Connettore 1 10"/>
            <p:cNvCxnSpPr/>
            <p:nvPr/>
          </p:nvCxnSpPr>
          <p:spPr bwMode="auto">
            <a:xfrm>
              <a:off x="5576888"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3" name="Connettore 1 102"/>
            <p:cNvCxnSpPr/>
            <p:nvPr/>
          </p:nvCxnSpPr>
          <p:spPr bwMode="auto">
            <a:xfrm>
              <a:off x="6153151"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4" name="Connettore 1 103"/>
            <p:cNvCxnSpPr/>
            <p:nvPr/>
          </p:nvCxnSpPr>
          <p:spPr bwMode="auto">
            <a:xfrm>
              <a:off x="6734175"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5" name="Connettore 1 104"/>
            <p:cNvCxnSpPr/>
            <p:nvPr/>
          </p:nvCxnSpPr>
          <p:spPr bwMode="auto">
            <a:xfrm>
              <a:off x="7310438"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6" name="Connettore 1 105"/>
            <p:cNvCxnSpPr/>
            <p:nvPr/>
          </p:nvCxnSpPr>
          <p:spPr bwMode="auto">
            <a:xfrm>
              <a:off x="7896226"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7" name="Connettore 1 106"/>
            <p:cNvCxnSpPr/>
            <p:nvPr/>
          </p:nvCxnSpPr>
          <p:spPr bwMode="auto">
            <a:xfrm>
              <a:off x="8477250"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9" name="Connettore 1 108"/>
            <p:cNvCxnSpPr/>
            <p:nvPr/>
          </p:nvCxnSpPr>
          <p:spPr bwMode="auto">
            <a:xfrm>
              <a:off x="4981574" y="160655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0" name="Connettore 1 109"/>
            <p:cNvCxnSpPr/>
            <p:nvPr/>
          </p:nvCxnSpPr>
          <p:spPr bwMode="auto">
            <a:xfrm>
              <a:off x="4981574" y="216852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1" name="Connettore 1 110"/>
            <p:cNvCxnSpPr/>
            <p:nvPr/>
          </p:nvCxnSpPr>
          <p:spPr bwMode="auto">
            <a:xfrm>
              <a:off x="4981574" y="273050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2" name="Connettore 1 111"/>
            <p:cNvCxnSpPr/>
            <p:nvPr/>
          </p:nvCxnSpPr>
          <p:spPr bwMode="auto">
            <a:xfrm>
              <a:off x="4981574" y="329247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3" name="Connettore 1 112"/>
            <p:cNvCxnSpPr/>
            <p:nvPr/>
          </p:nvCxnSpPr>
          <p:spPr bwMode="auto">
            <a:xfrm>
              <a:off x="4981574" y="385445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4" name="Connettore 1 113"/>
            <p:cNvCxnSpPr/>
            <p:nvPr/>
          </p:nvCxnSpPr>
          <p:spPr bwMode="auto">
            <a:xfrm>
              <a:off x="4981574" y="441642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5" name="Connettore 1 114"/>
            <p:cNvCxnSpPr/>
            <p:nvPr/>
          </p:nvCxnSpPr>
          <p:spPr bwMode="auto">
            <a:xfrm>
              <a:off x="4981574" y="4980781"/>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6" name="Connettore 1 115"/>
            <p:cNvCxnSpPr/>
            <p:nvPr/>
          </p:nvCxnSpPr>
          <p:spPr bwMode="auto">
            <a:xfrm>
              <a:off x="4981574" y="5542756"/>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7" name="Connettore 1 116"/>
            <p:cNvCxnSpPr/>
            <p:nvPr/>
          </p:nvCxnSpPr>
          <p:spPr bwMode="auto">
            <a:xfrm>
              <a:off x="4981574" y="6119019"/>
              <a:ext cx="108000" cy="0"/>
            </a:xfrm>
            <a:prstGeom prst="line">
              <a:avLst/>
            </a:prstGeom>
            <a:noFill/>
            <a:ln w="9525" cap="flat" cmpd="sng" algn="ctr">
              <a:solidFill>
                <a:schemeClr val="tx1"/>
              </a:solidFill>
              <a:prstDash val="solid"/>
              <a:round/>
              <a:headEnd type="none" w="med" len="med"/>
              <a:tailEnd type="none" w="med" len="med"/>
            </a:ln>
            <a:effectLst/>
          </p:spPr>
        </p:cxnSp>
      </p:grpSp>
      <p:sp>
        <p:nvSpPr>
          <p:cNvPr id="14" name="Figura a mano libera 13"/>
          <p:cNvSpPr/>
          <p:nvPr/>
        </p:nvSpPr>
        <p:spPr bwMode="auto">
          <a:xfrm>
            <a:off x="5124450" y="1476375"/>
            <a:ext cx="3483869" cy="3400425"/>
          </a:xfrm>
          <a:custGeom>
            <a:avLst/>
            <a:gdLst>
              <a:gd name="connsiteX0" fmla="*/ 1905000 w 3483869"/>
              <a:gd name="connsiteY0" fmla="*/ 3800475 h 3800475"/>
              <a:gd name="connsiteX1" fmla="*/ 1905000 w 3483869"/>
              <a:gd name="connsiteY1" fmla="*/ 3400425 h 3800475"/>
              <a:gd name="connsiteX2" fmla="*/ 2066925 w 3483869"/>
              <a:gd name="connsiteY2" fmla="*/ 3076575 h 3800475"/>
              <a:gd name="connsiteX3" fmla="*/ 2562225 w 3483869"/>
              <a:gd name="connsiteY3" fmla="*/ 2971800 h 3800475"/>
              <a:gd name="connsiteX4" fmla="*/ 3124200 w 3483869"/>
              <a:gd name="connsiteY4" fmla="*/ 3000375 h 3800475"/>
              <a:gd name="connsiteX5" fmla="*/ 3448050 w 3483869"/>
              <a:gd name="connsiteY5" fmla="*/ 2752725 h 3800475"/>
              <a:gd name="connsiteX6" fmla="*/ 3457575 w 3483869"/>
              <a:gd name="connsiteY6" fmla="*/ 2438400 h 3800475"/>
              <a:gd name="connsiteX7" fmla="*/ 3286125 w 3483869"/>
              <a:gd name="connsiteY7" fmla="*/ 1905000 h 3800475"/>
              <a:gd name="connsiteX8" fmla="*/ 2838450 w 3483869"/>
              <a:gd name="connsiteY8" fmla="*/ 1171575 h 3800475"/>
              <a:gd name="connsiteX9" fmla="*/ 2295525 w 3483869"/>
              <a:gd name="connsiteY9" fmla="*/ 676275 h 3800475"/>
              <a:gd name="connsiteX10" fmla="*/ 1257300 w 3483869"/>
              <a:gd name="connsiteY10" fmla="*/ 219075 h 3800475"/>
              <a:gd name="connsiteX11" fmla="*/ 0 w 3483869"/>
              <a:gd name="connsiteY11" fmla="*/ 0 h 3800475"/>
              <a:gd name="connsiteX0" fmla="*/ 1905000 w 3483869"/>
              <a:gd name="connsiteY0" fmla="*/ 3400425 h 3400425"/>
              <a:gd name="connsiteX1" fmla="*/ 2066925 w 3483869"/>
              <a:gd name="connsiteY1" fmla="*/ 3076575 h 3400425"/>
              <a:gd name="connsiteX2" fmla="*/ 2562225 w 3483869"/>
              <a:gd name="connsiteY2" fmla="*/ 2971800 h 3400425"/>
              <a:gd name="connsiteX3" fmla="*/ 3124200 w 3483869"/>
              <a:gd name="connsiteY3" fmla="*/ 3000375 h 3400425"/>
              <a:gd name="connsiteX4" fmla="*/ 3448050 w 3483869"/>
              <a:gd name="connsiteY4" fmla="*/ 2752725 h 3400425"/>
              <a:gd name="connsiteX5" fmla="*/ 3457575 w 3483869"/>
              <a:gd name="connsiteY5" fmla="*/ 2438400 h 3400425"/>
              <a:gd name="connsiteX6" fmla="*/ 3286125 w 3483869"/>
              <a:gd name="connsiteY6" fmla="*/ 1905000 h 3400425"/>
              <a:gd name="connsiteX7" fmla="*/ 2838450 w 3483869"/>
              <a:gd name="connsiteY7" fmla="*/ 1171575 h 3400425"/>
              <a:gd name="connsiteX8" fmla="*/ 2295525 w 3483869"/>
              <a:gd name="connsiteY8" fmla="*/ 676275 h 3400425"/>
              <a:gd name="connsiteX9" fmla="*/ 1257300 w 3483869"/>
              <a:gd name="connsiteY9" fmla="*/ 219075 h 3400425"/>
              <a:gd name="connsiteX10" fmla="*/ 0 w 3483869"/>
              <a:gd name="connsiteY10" fmla="*/ 0 h 34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3869" h="3400425">
                <a:moveTo>
                  <a:pt x="1905000" y="3400425"/>
                </a:moveTo>
                <a:cubicBezTo>
                  <a:pt x="1931988" y="3279775"/>
                  <a:pt x="1957388" y="3148012"/>
                  <a:pt x="2066925" y="3076575"/>
                </a:cubicBezTo>
                <a:cubicBezTo>
                  <a:pt x="2176463" y="3005137"/>
                  <a:pt x="2386013" y="2984500"/>
                  <a:pt x="2562225" y="2971800"/>
                </a:cubicBezTo>
                <a:cubicBezTo>
                  <a:pt x="2738438" y="2959100"/>
                  <a:pt x="2976563" y="3036887"/>
                  <a:pt x="3124200" y="3000375"/>
                </a:cubicBezTo>
                <a:cubicBezTo>
                  <a:pt x="3271838" y="2963862"/>
                  <a:pt x="3392488" y="2846387"/>
                  <a:pt x="3448050" y="2752725"/>
                </a:cubicBezTo>
                <a:cubicBezTo>
                  <a:pt x="3503612" y="2659063"/>
                  <a:pt x="3484562" y="2579687"/>
                  <a:pt x="3457575" y="2438400"/>
                </a:cubicBezTo>
                <a:cubicBezTo>
                  <a:pt x="3430588" y="2297113"/>
                  <a:pt x="3389313" y="2116138"/>
                  <a:pt x="3286125" y="1905000"/>
                </a:cubicBezTo>
                <a:cubicBezTo>
                  <a:pt x="3182937" y="1693862"/>
                  <a:pt x="3003550" y="1376362"/>
                  <a:pt x="2838450" y="1171575"/>
                </a:cubicBezTo>
                <a:cubicBezTo>
                  <a:pt x="2673350" y="966787"/>
                  <a:pt x="2559050" y="835025"/>
                  <a:pt x="2295525" y="676275"/>
                </a:cubicBezTo>
                <a:cubicBezTo>
                  <a:pt x="2032000" y="517525"/>
                  <a:pt x="1639887" y="331787"/>
                  <a:pt x="1257300" y="219075"/>
                </a:cubicBezTo>
                <a:cubicBezTo>
                  <a:pt x="874713" y="106363"/>
                  <a:pt x="437356" y="53181"/>
                  <a:pt x="0" y="0"/>
                </a:cubicBezTo>
              </a:path>
            </a:pathLst>
          </a:custGeom>
          <a:noFill/>
          <a:ln w="28575" cap="flat" cmpd="sng" algn="ctr">
            <a:solidFill>
              <a:schemeClr val="tx1">
                <a:lumMod val="65000"/>
                <a:lumOff val="35000"/>
              </a:schemeClr>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Text Box 2"/>
          <p:cNvSpPr txBox="1">
            <a:spLocks noChangeArrowheads="1"/>
          </p:cNvSpPr>
          <p:nvPr/>
        </p:nvSpPr>
        <p:spPr bwMode="auto">
          <a:xfrm>
            <a:off x="4974771" y="5111189"/>
            <a:ext cx="4049486" cy="1118255"/>
          </a:xfrm>
          <a:prstGeom prst="rect">
            <a:avLst/>
          </a:prstGeom>
          <a:noFill/>
          <a:ln w="9525" algn="ctr">
            <a:noFill/>
            <a:miter lim="800000"/>
            <a:headEnd/>
            <a:tailEnd/>
          </a:ln>
          <a:effectLst/>
        </p:spPr>
        <p:txBody>
          <a:bodyPr wrap="square">
            <a:spAutoFit/>
          </a:bodyPr>
          <a:lstStyle/>
          <a:p>
            <a:pPr algn="ctr">
              <a:lnSpc>
                <a:spcPts val="2000"/>
              </a:lnSpc>
              <a:defRPr/>
            </a:pPr>
            <a:r>
              <a:rPr lang="en-GB" dirty="0">
                <a:solidFill>
                  <a:schemeClr val="tx1"/>
                </a:solidFill>
                <a:effectLst/>
                <a:latin typeface="Calibri" pitchFamily="34" charset="0"/>
              </a:rPr>
              <a:t>T-P path of a melt modelled by Hammouda et al. (2014) to obtain Ca-carbonatitic Mg-free melts from magnesitic melts.</a:t>
            </a:r>
          </a:p>
        </p:txBody>
      </p:sp>
      <p:sp>
        <p:nvSpPr>
          <p:cNvPr id="120" name="Text Box 2"/>
          <p:cNvSpPr txBox="1">
            <a:spLocks noChangeArrowheads="1"/>
          </p:cNvSpPr>
          <p:nvPr/>
        </p:nvSpPr>
        <p:spPr bwMode="auto">
          <a:xfrm>
            <a:off x="-5669" y="5133149"/>
            <a:ext cx="4381726" cy="1338828"/>
          </a:xfrm>
          <a:prstGeom prst="rect">
            <a:avLst/>
          </a:prstGeom>
          <a:noFill/>
          <a:ln w="9525" algn="ctr">
            <a:noFill/>
            <a:miter lim="800000"/>
            <a:headEnd/>
            <a:tailEnd/>
          </a:ln>
          <a:effectLst>
            <a:glow rad="101600">
              <a:schemeClr val="accent2">
                <a:satMod val="175000"/>
                <a:alpha val="40000"/>
              </a:schemeClr>
            </a:glow>
          </a:effectLst>
        </p:spPr>
        <p:txBody>
          <a:bodyPr wrap="square">
            <a:spAutoFit/>
          </a:bodyPr>
          <a:lstStyle/>
          <a:p>
            <a:pPr algn="ctr">
              <a:defRPr/>
            </a:pPr>
            <a:r>
              <a:rPr lang="en-GB" sz="2700" dirty="0">
                <a:solidFill>
                  <a:schemeClr val="bg1"/>
                </a:solidFill>
                <a:effectLst>
                  <a:glow rad="165100">
                    <a:srgbClr val="FFFF00">
                      <a:alpha val="40000"/>
                    </a:srgbClr>
                  </a:glow>
                  <a:outerShdw blurRad="38100" dist="38100" dir="2700000" algn="tl">
                    <a:srgbClr val="000000"/>
                  </a:outerShdw>
                </a:effectLst>
                <a:latin typeface="Calibri" pitchFamily="34" charset="0"/>
              </a:rPr>
              <a:t>To avoid the carbonate ledge, very hot T are required (~1600 °C @ ~90 km).</a:t>
            </a:r>
          </a:p>
        </p:txBody>
      </p:sp>
      <p:sp>
        <p:nvSpPr>
          <p:cNvPr id="122" name="Text Box 2"/>
          <p:cNvSpPr txBox="1">
            <a:spLocks noChangeArrowheads="1"/>
          </p:cNvSpPr>
          <p:nvPr/>
        </p:nvSpPr>
        <p:spPr bwMode="auto">
          <a:xfrm>
            <a:off x="-5670" y="1713583"/>
            <a:ext cx="4361769"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Keep mind to these conditions of natural systems:</a:t>
            </a:r>
          </a:p>
        </p:txBody>
      </p:sp>
      <p:sp>
        <p:nvSpPr>
          <p:cNvPr id="123" name="Text Box 2"/>
          <p:cNvSpPr txBox="1">
            <a:spLocks noChangeArrowheads="1"/>
          </p:cNvSpPr>
          <p:nvPr/>
        </p:nvSpPr>
        <p:spPr bwMode="auto">
          <a:xfrm>
            <a:off x="1182274" y="2419790"/>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P ~2 GPa</a:t>
            </a:r>
          </a:p>
        </p:txBody>
      </p:sp>
      <p:sp>
        <p:nvSpPr>
          <p:cNvPr id="124" name="Text Box 2"/>
          <p:cNvSpPr txBox="1">
            <a:spLocks noChangeArrowheads="1"/>
          </p:cNvSpPr>
          <p:nvPr/>
        </p:nvSpPr>
        <p:spPr bwMode="auto">
          <a:xfrm>
            <a:off x="1182274" y="2818933"/>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 ~1250 °C</a:t>
            </a:r>
          </a:p>
        </p:txBody>
      </p:sp>
      <p:sp>
        <p:nvSpPr>
          <p:cNvPr id="125" name="Text Box 2"/>
          <p:cNvSpPr txBox="1">
            <a:spLocks noChangeArrowheads="1"/>
          </p:cNvSpPr>
          <p:nvPr/>
        </p:nvSpPr>
        <p:spPr bwMode="auto">
          <a:xfrm>
            <a:off x="87086" y="483496"/>
            <a:ext cx="4283302"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To avoid the carbonate ledge (and the reaction with opx), very hot conditions are required.</a:t>
            </a:r>
          </a:p>
        </p:txBody>
      </p:sp>
      <p:sp>
        <p:nvSpPr>
          <p:cNvPr id="126" name="Text Box 2"/>
          <p:cNvSpPr txBox="1">
            <a:spLocks noChangeArrowheads="1"/>
          </p:cNvSpPr>
          <p:nvPr/>
        </p:nvSpPr>
        <p:spPr bwMode="auto">
          <a:xfrm>
            <a:off x="4974771" y="6216089"/>
            <a:ext cx="4049486" cy="326371"/>
          </a:xfrm>
          <a:prstGeom prst="rect">
            <a:avLst/>
          </a:prstGeom>
          <a:noFill/>
          <a:ln w="9525" algn="ctr">
            <a:noFill/>
            <a:miter lim="800000"/>
            <a:headEnd/>
            <a:tailEnd/>
          </a:ln>
          <a:effectLst/>
        </p:spPr>
        <p:txBody>
          <a:bodyPr wrap="square">
            <a:spAutoFit/>
          </a:bodyPr>
          <a:lstStyle/>
          <a:p>
            <a:pPr algn="ctr">
              <a:lnSpc>
                <a:spcPts val="1800"/>
              </a:lnSpc>
              <a:defRPr/>
            </a:pPr>
            <a:r>
              <a:rPr lang="en-GB" b="1" dirty="0">
                <a:solidFill>
                  <a:schemeClr val="tx1"/>
                </a:solidFill>
                <a:effectLst/>
                <a:latin typeface="Calibri" pitchFamily="34" charset="0"/>
              </a:rPr>
              <a:t>MgCO</a:t>
            </a:r>
            <a:r>
              <a:rPr lang="en-GB" b="1" baseline="-25000" dirty="0">
                <a:solidFill>
                  <a:schemeClr val="tx1"/>
                </a:solidFill>
                <a:effectLst/>
                <a:latin typeface="Calibri" pitchFamily="34" charset="0"/>
              </a:rPr>
              <a:t>3(melt)</a:t>
            </a:r>
            <a:r>
              <a:rPr lang="en-GB" b="1" dirty="0">
                <a:solidFill>
                  <a:schemeClr val="tx1"/>
                </a:solidFill>
                <a:effectLst/>
                <a:latin typeface="Calibri" pitchFamily="34" charset="0"/>
              </a:rPr>
              <a:t> + Di = CaCO</a:t>
            </a:r>
            <a:r>
              <a:rPr lang="en-GB" b="1" baseline="-25000" dirty="0">
                <a:solidFill>
                  <a:schemeClr val="tx1"/>
                </a:solidFill>
                <a:effectLst/>
                <a:latin typeface="Calibri" pitchFamily="34" charset="0"/>
              </a:rPr>
              <a:t>3(melt)</a:t>
            </a:r>
            <a:r>
              <a:rPr lang="en-GB" b="1" dirty="0">
                <a:solidFill>
                  <a:schemeClr val="tx1"/>
                </a:solidFill>
                <a:effectLst/>
                <a:latin typeface="Calibri" pitchFamily="34" charset="0"/>
              </a:rPr>
              <a:t> + Fo + CO</a:t>
            </a:r>
            <a:r>
              <a:rPr lang="en-GB" b="1" baseline="-25000" dirty="0">
                <a:solidFill>
                  <a:schemeClr val="tx1"/>
                </a:solidFill>
                <a:effectLst/>
                <a:latin typeface="Calibri" pitchFamily="34" charset="0"/>
              </a:rPr>
              <a:t>2</a:t>
            </a:r>
          </a:p>
        </p:txBody>
      </p:sp>
    </p:spTree>
    <p:extLst>
      <p:ext uri="{BB962C8B-B14F-4D97-AF65-F5344CB8AC3E}">
        <p14:creationId xmlns:p14="http://schemas.microsoft.com/office/powerpoint/2010/main" val="1446077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1"/>
                                        </p:tgtEl>
                                        <p:attrNameLst>
                                          <p:attrName>style.visibility</p:attrName>
                                        </p:attrNameLst>
                                      </p:cBhvr>
                                      <p:to>
                                        <p:strVal val="visible"/>
                                      </p:to>
                                    </p:set>
                                    <p:animEffect transition="in" filter="fade">
                                      <p:cBhvr>
                                        <p:cTn id="14" dur="500"/>
                                        <p:tgtEl>
                                          <p:spTgt spid="10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fade">
                                      <p:cBhvr>
                                        <p:cTn id="23" dur="500"/>
                                        <p:tgtEl>
                                          <p:spTgt spid="9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fade">
                                      <p:cBhvr>
                                        <p:cTn id="28" dur="500"/>
                                        <p:tgtEl>
                                          <p:spTgt spid="97"/>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wipe(right)">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500"/>
                                        <p:tgtEl>
                                          <p:spTgt spid="98"/>
                                        </p:tgtEl>
                                      </p:cBhvr>
                                    </p:animEffec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wipe(down)">
                                      <p:cBhvr>
                                        <p:cTn id="41" dur="500"/>
                                        <p:tgtEl>
                                          <p:spTgt spid="10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fade">
                                      <p:cBhvr>
                                        <p:cTn id="46" dur="500"/>
                                        <p:tgtEl>
                                          <p:spTgt spid="10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2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fade">
                                      <p:cBhvr>
                                        <p:cTn id="61" dur="500"/>
                                        <p:tgtEl>
                                          <p:spTgt spid="1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6"/>
                                        </p:tgtEl>
                                        <p:attrNameLst>
                                          <p:attrName>style.visibility</p:attrName>
                                        </p:attrNameLst>
                                      </p:cBhvr>
                                      <p:to>
                                        <p:strVal val="visible"/>
                                      </p:to>
                                    </p:set>
                                    <p:animEffect transition="in" filter="fade">
                                      <p:cBhvr>
                                        <p:cTn id="66"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6" grpId="0"/>
      <p:bldP spid="97" grpId="0"/>
      <p:bldP spid="98" grpId="0"/>
      <p:bldP spid="99" grpId="0" animBg="1"/>
      <p:bldP spid="100" grpId="0" animBg="1"/>
      <p:bldP spid="101" grpId="0"/>
      <p:bldP spid="102" grpId="0"/>
      <p:bldP spid="14" grpId="0" animBg="1"/>
      <p:bldP spid="119" grpId="0"/>
      <p:bldP spid="120" grpId="0"/>
      <p:bldP spid="126"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 Box 2"/>
          <p:cNvSpPr txBox="1">
            <a:spLocks noChangeArrowheads="1"/>
          </p:cNvSpPr>
          <p:nvPr/>
        </p:nvSpPr>
        <p:spPr bwMode="auto">
          <a:xfrm>
            <a:off x="-5670" y="1713583"/>
            <a:ext cx="4361769"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Keep mind to these conditions of natural systems:</a:t>
            </a:r>
          </a:p>
        </p:txBody>
      </p:sp>
      <p:sp>
        <p:nvSpPr>
          <p:cNvPr id="126" name="Text Box 2"/>
          <p:cNvSpPr txBox="1">
            <a:spLocks noChangeArrowheads="1"/>
          </p:cNvSpPr>
          <p:nvPr/>
        </p:nvSpPr>
        <p:spPr bwMode="auto">
          <a:xfrm>
            <a:off x="1182274" y="2419790"/>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P ~2 GPa</a:t>
            </a:r>
          </a:p>
        </p:txBody>
      </p:sp>
      <p:sp>
        <p:nvSpPr>
          <p:cNvPr id="127" name="Text Box 2"/>
          <p:cNvSpPr txBox="1">
            <a:spLocks noChangeArrowheads="1"/>
          </p:cNvSpPr>
          <p:nvPr/>
        </p:nvSpPr>
        <p:spPr bwMode="auto">
          <a:xfrm>
            <a:off x="1182274" y="2818933"/>
            <a:ext cx="1989552" cy="461665"/>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 ~1250 °C</a:t>
            </a:r>
          </a:p>
        </p:txBody>
      </p:sp>
      <p:sp>
        <p:nvSpPr>
          <p:cNvPr id="128" name="Text Box 2"/>
          <p:cNvSpPr txBox="1">
            <a:spLocks noChangeArrowheads="1"/>
          </p:cNvSpPr>
          <p:nvPr/>
        </p:nvSpPr>
        <p:spPr bwMode="auto">
          <a:xfrm>
            <a:off x="87086" y="483496"/>
            <a:ext cx="4283302"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To avoid the carbonate ledge (and the reaction with opx), very hot conditions are required.</a:t>
            </a:r>
          </a:p>
        </p:txBody>
      </p:sp>
      <p:sp>
        <p:nvSpPr>
          <p:cNvPr id="121" name="Text Box 2"/>
          <p:cNvSpPr txBox="1">
            <a:spLocks noChangeArrowheads="1"/>
          </p:cNvSpPr>
          <p:nvPr/>
        </p:nvSpPr>
        <p:spPr bwMode="auto">
          <a:xfrm>
            <a:off x="-5669" y="3324669"/>
            <a:ext cx="4381726" cy="923330"/>
          </a:xfrm>
          <a:prstGeom prst="rect">
            <a:avLst/>
          </a:prstGeom>
          <a:noFill/>
          <a:ln w="9525" algn="ctr">
            <a:noFill/>
            <a:miter lim="800000"/>
            <a:headEnd/>
            <a:tailEnd/>
          </a:ln>
          <a:effectLst/>
        </p:spPr>
        <p:txBody>
          <a:bodyPr wrap="square">
            <a:spAutoFit/>
          </a:bodyPr>
          <a:lstStyle/>
          <a:p>
            <a:pPr algn="ctr">
              <a:defRPr/>
            </a:pPr>
            <a:r>
              <a:rPr lang="en-GB" sz="2700" dirty="0">
                <a:solidFill>
                  <a:schemeClr val="bg1"/>
                </a:solidFill>
                <a:effectLst>
                  <a:outerShdw blurRad="38100" dist="38100" dir="2700000" algn="tl">
                    <a:srgbClr val="000000"/>
                  </a:outerShdw>
                </a:effectLst>
                <a:latin typeface="Calibri" pitchFamily="34" charset="0"/>
              </a:rPr>
              <a:t>In this case                   (CMASN-CO</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 system):</a:t>
            </a:r>
          </a:p>
        </p:txBody>
      </p:sp>
      <p:grpSp>
        <p:nvGrpSpPr>
          <p:cNvPr id="2" name="Group 3"/>
          <p:cNvGrpSpPr>
            <a:grpSpLocks/>
          </p:cNvGrpSpPr>
          <p:nvPr/>
        </p:nvGrpSpPr>
        <p:grpSpPr bwMode="auto">
          <a:xfrm>
            <a:off x="4341813" y="28575"/>
            <a:ext cx="4776787" cy="6783388"/>
            <a:chOff x="2511" y="-182"/>
            <a:chExt cx="3009" cy="4273"/>
          </a:xfrm>
        </p:grpSpPr>
        <p:sp>
          <p:nvSpPr>
            <p:cNvPr id="107574"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07575"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07576"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7"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07578"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0752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0752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2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3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3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0753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3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4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4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4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0755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0755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0755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0755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07565"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6"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07567"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63"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64"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65"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66"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sp>
        <p:nvSpPr>
          <p:cNvPr id="67" name="Text Box 2"/>
          <p:cNvSpPr txBox="1">
            <a:spLocks noChangeArrowheads="1"/>
          </p:cNvSpPr>
          <p:nvPr/>
        </p:nvSpPr>
        <p:spPr bwMode="auto">
          <a:xfrm>
            <a:off x="10880" y="10882"/>
            <a:ext cx="4332516"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Second possibility:</a:t>
            </a:r>
          </a:p>
        </p:txBody>
      </p:sp>
      <p:grpSp>
        <p:nvGrpSpPr>
          <p:cNvPr id="78" name="Group 28"/>
          <p:cNvGrpSpPr>
            <a:grpSpLocks/>
          </p:cNvGrpSpPr>
          <p:nvPr/>
        </p:nvGrpSpPr>
        <p:grpSpPr bwMode="auto">
          <a:xfrm>
            <a:off x="8044543" y="3614057"/>
            <a:ext cx="500970" cy="2972482"/>
            <a:chOff x="4788" y="2955"/>
            <a:chExt cx="139" cy="1194"/>
          </a:xfrm>
          <a:effectLst>
            <a:outerShdw blurRad="50800" dist="38100" dir="2700000" algn="tl" rotWithShape="0">
              <a:prstClr val="black">
                <a:alpha val="40000"/>
              </a:prstClr>
            </a:outerShdw>
          </a:effectLst>
        </p:grpSpPr>
        <p:sp>
          <p:nvSpPr>
            <p:cNvPr id="79"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80" name="Freeform 27"/>
            <p:cNvSpPr>
              <a:spLocks/>
            </p:cNvSpPr>
            <p:nvPr/>
          </p:nvSpPr>
          <p:spPr bwMode="auto">
            <a:xfrm rot="21223228">
              <a:off x="4788" y="2955"/>
              <a:ext cx="56" cy="92"/>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3" name="Freccia a destra 2"/>
          <p:cNvSpPr/>
          <p:nvPr/>
        </p:nvSpPr>
        <p:spPr bwMode="auto">
          <a:xfrm rot="10800000">
            <a:off x="5355769" y="4495799"/>
            <a:ext cx="141514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Freccia a destra 80"/>
          <p:cNvSpPr/>
          <p:nvPr/>
        </p:nvSpPr>
        <p:spPr bwMode="auto">
          <a:xfrm rot="16200000">
            <a:off x="6417127" y="2411185"/>
            <a:ext cx="3037114"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Rettangolo 5"/>
          <p:cNvSpPr/>
          <p:nvPr/>
        </p:nvSpPr>
        <p:spPr bwMode="auto">
          <a:xfrm>
            <a:off x="4767945" y="413657"/>
            <a:ext cx="4332514" cy="6328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9" name="CasellaDiTesto 88"/>
          <p:cNvSpPr txBox="1"/>
          <p:nvPr/>
        </p:nvSpPr>
        <p:spPr>
          <a:xfrm>
            <a:off x="451213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400</a:t>
            </a:r>
          </a:p>
        </p:txBody>
      </p:sp>
      <p:sp>
        <p:nvSpPr>
          <p:cNvPr id="9" name="Figura a mano libera 8"/>
          <p:cNvSpPr/>
          <p:nvPr/>
        </p:nvSpPr>
        <p:spPr bwMode="auto">
          <a:xfrm>
            <a:off x="7419475" y="2681288"/>
            <a:ext cx="867291" cy="2347912"/>
          </a:xfrm>
          <a:custGeom>
            <a:avLst/>
            <a:gdLst>
              <a:gd name="connsiteX0" fmla="*/ 780823 w 909425"/>
              <a:gd name="connsiteY0" fmla="*/ 0 h 2347912"/>
              <a:gd name="connsiteX1" fmla="*/ 890360 w 909425"/>
              <a:gd name="connsiteY1" fmla="*/ 685800 h 2347912"/>
              <a:gd name="connsiteX2" fmla="*/ 904648 w 909425"/>
              <a:gd name="connsiteY2" fmla="*/ 1171575 h 2347912"/>
              <a:gd name="connsiteX3" fmla="*/ 837973 w 909425"/>
              <a:gd name="connsiteY3" fmla="*/ 1400175 h 2347912"/>
              <a:gd name="connsiteX4" fmla="*/ 561748 w 909425"/>
              <a:gd name="connsiteY4" fmla="*/ 1543050 h 2347912"/>
              <a:gd name="connsiteX5" fmla="*/ 42635 w 909425"/>
              <a:gd name="connsiteY5" fmla="*/ 1614487 h 2347912"/>
              <a:gd name="connsiteX6" fmla="*/ 42635 w 909425"/>
              <a:gd name="connsiteY6" fmla="*/ 1619250 h 2347912"/>
              <a:gd name="connsiteX7" fmla="*/ 147410 w 909425"/>
              <a:gd name="connsiteY7" fmla="*/ 1824037 h 2347912"/>
              <a:gd name="connsiteX8" fmla="*/ 414110 w 909425"/>
              <a:gd name="connsiteY8" fmla="*/ 2347912 h 2347912"/>
              <a:gd name="connsiteX0" fmla="*/ 777906 w 906508"/>
              <a:gd name="connsiteY0" fmla="*/ 0 h 2347912"/>
              <a:gd name="connsiteX1" fmla="*/ 887443 w 906508"/>
              <a:gd name="connsiteY1" fmla="*/ 685800 h 2347912"/>
              <a:gd name="connsiteX2" fmla="*/ 901731 w 906508"/>
              <a:gd name="connsiteY2" fmla="*/ 1171575 h 2347912"/>
              <a:gd name="connsiteX3" fmla="*/ 835056 w 906508"/>
              <a:gd name="connsiteY3" fmla="*/ 1400175 h 2347912"/>
              <a:gd name="connsiteX4" fmla="*/ 558831 w 906508"/>
              <a:gd name="connsiteY4" fmla="*/ 1543050 h 2347912"/>
              <a:gd name="connsiteX5" fmla="*/ 39718 w 906508"/>
              <a:gd name="connsiteY5" fmla="*/ 1614487 h 2347912"/>
              <a:gd name="connsiteX6" fmla="*/ 39718 w 906508"/>
              <a:gd name="connsiteY6" fmla="*/ 1619250 h 2347912"/>
              <a:gd name="connsiteX7" fmla="*/ 144493 w 906508"/>
              <a:gd name="connsiteY7" fmla="*/ 1824037 h 2347912"/>
              <a:gd name="connsiteX8" fmla="*/ 411193 w 906508"/>
              <a:gd name="connsiteY8" fmla="*/ 2347912 h 2347912"/>
              <a:gd name="connsiteX0" fmla="*/ 759950 w 888552"/>
              <a:gd name="connsiteY0" fmla="*/ 0 h 2347912"/>
              <a:gd name="connsiteX1" fmla="*/ 869487 w 888552"/>
              <a:gd name="connsiteY1" fmla="*/ 685800 h 2347912"/>
              <a:gd name="connsiteX2" fmla="*/ 883775 w 888552"/>
              <a:gd name="connsiteY2" fmla="*/ 1171575 h 2347912"/>
              <a:gd name="connsiteX3" fmla="*/ 817100 w 888552"/>
              <a:gd name="connsiteY3" fmla="*/ 1400175 h 2347912"/>
              <a:gd name="connsiteX4" fmla="*/ 540875 w 888552"/>
              <a:gd name="connsiteY4" fmla="*/ 1543050 h 2347912"/>
              <a:gd name="connsiteX5" fmla="*/ 21762 w 888552"/>
              <a:gd name="connsiteY5" fmla="*/ 1614487 h 2347912"/>
              <a:gd name="connsiteX6" fmla="*/ 126537 w 888552"/>
              <a:gd name="connsiteY6" fmla="*/ 1824037 h 2347912"/>
              <a:gd name="connsiteX7" fmla="*/ 393237 w 888552"/>
              <a:gd name="connsiteY7" fmla="*/ 2347912 h 2347912"/>
              <a:gd name="connsiteX0" fmla="*/ 739183 w 867785"/>
              <a:gd name="connsiteY0" fmla="*/ 0 h 2347912"/>
              <a:gd name="connsiteX1" fmla="*/ 848720 w 867785"/>
              <a:gd name="connsiteY1" fmla="*/ 685800 h 2347912"/>
              <a:gd name="connsiteX2" fmla="*/ 863008 w 867785"/>
              <a:gd name="connsiteY2" fmla="*/ 1171575 h 2347912"/>
              <a:gd name="connsiteX3" fmla="*/ 796333 w 867785"/>
              <a:gd name="connsiteY3" fmla="*/ 1400175 h 2347912"/>
              <a:gd name="connsiteX4" fmla="*/ 520108 w 867785"/>
              <a:gd name="connsiteY4" fmla="*/ 1543050 h 2347912"/>
              <a:gd name="connsiteX5" fmla="*/ 995 w 867785"/>
              <a:gd name="connsiteY5" fmla="*/ 1614487 h 2347912"/>
              <a:gd name="connsiteX6" fmla="*/ 105770 w 867785"/>
              <a:gd name="connsiteY6" fmla="*/ 1824037 h 2347912"/>
              <a:gd name="connsiteX7" fmla="*/ 372470 w 867785"/>
              <a:gd name="connsiteY7" fmla="*/ 2347912 h 2347912"/>
              <a:gd name="connsiteX0" fmla="*/ 738284 w 866886"/>
              <a:gd name="connsiteY0" fmla="*/ 0 h 2347912"/>
              <a:gd name="connsiteX1" fmla="*/ 847821 w 866886"/>
              <a:gd name="connsiteY1" fmla="*/ 685800 h 2347912"/>
              <a:gd name="connsiteX2" fmla="*/ 862109 w 866886"/>
              <a:gd name="connsiteY2" fmla="*/ 1171575 h 2347912"/>
              <a:gd name="connsiteX3" fmla="*/ 795434 w 866886"/>
              <a:gd name="connsiteY3" fmla="*/ 1400175 h 2347912"/>
              <a:gd name="connsiteX4" fmla="*/ 519209 w 866886"/>
              <a:gd name="connsiteY4" fmla="*/ 1543050 h 2347912"/>
              <a:gd name="connsiteX5" fmla="*/ 96 w 866886"/>
              <a:gd name="connsiteY5" fmla="*/ 1614487 h 2347912"/>
              <a:gd name="connsiteX6" fmla="*/ 104871 w 866886"/>
              <a:gd name="connsiteY6" fmla="*/ 1824037 h 2347912"/>
              <a:gd name="connsiteX7" fmla="*/ 371571 w 866886"/>
              <a:gd name="connsiteY7" fmla="*/ 2347912 h 2347912"/>
              <a:gd name="connsiteX0" fmla="*/ 738689 w 867291"/>
              <a:gd name="connsiteY0" fmla="*/ 0 h 2347912"/>
              <a:gd name="connsiteX1" fmla="*/ 848226 w 867291"/>
              <a:gd name="connsiteY1" fmla="*/ 685800 h 2347912"/>
              <a:gd name="connsiteX2" fmla="*/ 862514 w 867291"/>
              <a:gd name="connsiteY2" fmla="*/ 1171575 h 2347912"/>
              <a:gd name="connsiteX3" fmla="*/ 795839 w 867291"/>
              <a:gd name="connsiteY3" fmla="*/ 1400175 h 2347912"/>
              <a:gd name="connsiteX4" fmla="*/ 519614 w 867291"/>
              <a:gd name="connsiteY4" fmla="*/ 1543050 h 2347912"/>
              <a:gd name="connsiteX5" fmla="*/ 501 w 867291"/>
              <a:gd name="connsiteY5" fmla="*/ 1614487 h 2347912"/>
              <a:gd name="connsiteX6" fmla="*/ 105276 w 867291"/>
              <a:gd name="connsiteY6" fmla="*/ 1824037 h 2347912"/>
              <a:gd name="connsiteX7" fmla="*/ 371976 w 867291"/>
              <a:gd name="connsiteY7" fmla="*/ 2347912 h 234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291" h="2347912">
                <a:moveTo>
                  <a:pt x="738689" y="0"/>
                </a:moveTo>
                <a:cubicBezTo>
                  <a:pt x="783139" y="245269"/>
                  <a:pt x="827589" y="490538"/>
                  <a:pt x="848226" y="685800"/>
                </a:cubicBezTo>
                <a:cubicBezTo>
                  <a:pt x="868863" y="881062"/>
                  <a:pt x="871245" y="1052513"/>
                  <a:pt x="862514" y="1171575"/>
                </a:cubicBezTo>
                <a:cubicBezTo>
                  <a:pt x="853783" y="1290637"/>
                  <a:pt x="852989" y="1338263"/>
                  <a:pt x="795839" y="1400175"/>
                </a:cubicBezTo>
                <a:cubicBezTo>
                  <a:pt x="738689" y="1462087"/>
                  <a:pt x="652170" y="1507331"/>
                  <a:pt x="519614" y="1543050"/>
                </a:cubicBezTo>
                <a:cubicBezTo>
                  <a:pt x="387058" y="1578769"/>
                  <a:pt x="-16169" y="1586706"/>
                  <a:pt x="501" y="1614487"/>
                </a:cubicBezTo>
                <a:cubicBezTo>
                  <a:pt x="17171" y="1642268"/>
                  <a:pt x="43364" y="1701800"/>
                  <a:pt x="105276" y="1824037"/>
                </a:cubicBezTo>
                <a:cubicBezTo>
                  <a:pt x="167189" y="1946275"/>
                  <a:pt x="283076" y="2173287"/>
                  <a:pt x="371976" y="2347912"/>
                </a:cubicBezTo>
              </a:path>
            </a:pathLst>
          </a:custGeom>
          <a:noFill/>
          <a:ln w="19050" cap="flat" cmpd="sng" algn="ctr">
            <a:solidFill>
              <a:schemeClr val="tx1"/>
            </a:solidFill>
            <a:prstDash val="solid"/>
            <a:round/>
            <a:headEnd type="none" w="med" len="med"/>
            <a:tailEnd type="none" w="med" len="med"/>
          </a:ln>
          <a:effectLst>
            <a:outerShdw blurRad="50800" dist="38100" dir="2700000" algn="tl" rotWithShape="0">
              <a:prstClr val="black"/>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7" name="Text Box 2"/>
          <p:cNvSpPr txBox="1">
            <a:spLocks noChangeArrowheads="1"/>
          </p:cNvSpPr>
          <p:nvPr/>
        </p:nvSpPr>
        <p:spPr bwMode="auto">
          <a:xfrm>
            <a:off x="794656" y="4249951"/>
            <a:ext cx="3575731"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P ~3 GPa</a:t>
            </a:r>
          </a:p>
        </p:txBody>
      </p:sp>
      <p:sp>
        <p:nvSpPr>
          <p:cNvPr id="98" name="Text Box 2"/>
          <p:cNvSpPr txBox="1">
            <a:spLocks noChangeArrowheads="1"/>
          </p:cNvSpPr>
          <p:nvPr/>
        </p:nvSpPr>
        <p:spPr bwMode="auto">
          <a:xfrm>
            <a:off x="794656" y="4661794"/>
            <a:ext cx="3575731" cy="461665"/>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 ~1600 °C</a:t>
            </a:r>
          </a:p>
        </p:txBody>
      </p:sp>
      <p:sp>
        <p:nvSpPr>
          <p:cNvPr id="99" name="Freccia a destra 98"/>
          <p:cNvSpPr/>
          <p:nvPr/>
        </p:nvSpPr>
        <p:spPr bwMode="auto">
          <a:xfrm rot="10800000">
            <a:off x="5029199" y="4187370"/>
            <a:ext cx="2237013"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0" name="Freccia a destra 99"/>
          <p:cNvSpPr/>
          <p:nvPr/>
        </p:nvSpPr>
        <p:spPr bwMode="auto">
          <a:xfrm rot="16200000">
            <a:off x="7287984" y="1958521"/>
            <a:ext cx="2006600" cy="261258"/>
          </a:xfrm>
          <a:prstGeom prst="rightArrow">
            <a:avLst>
              <a:gd name="adj1" fmla="val 50000"/>
              <a:gd name="adj2" fmla="val 12916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1" name="Text Box 22"/>
          <p:cNvSpPr txBox="1">
            <a:spLocks noChangeArrowheads="1"/>
          </p:cNvSpPr>
          <p:nvPr/>
        </p:nvSpPr>
        <p:spPr bwMode="auto">
          <a:xfrm>
            <a:off x="429985" y="6464079"/>
            <a:ext cx="3998913"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Hammouda et al., 2014 (Geology, 42, 911-914)</a:t>
            </a:r>
          </a:p>
        </p:txBody>
      </p:sp>
      <p:sp>
        <p:nvSpPr>
          <p:cNvPr id="102" name="Text Box 2"/>
          <p:cNvSpPr txBox="1">
            <a:spLocks noChangeArrowheads="1"/>
          </p:cNvSpPr>
          <p:nvPr/>
        </p:nvSpPr>
        <p:spPr bwMode="auto">
          <a:xfrm>
            <a:off x="-5669" y="5140769"/>
            <a:ext cx="4381726" cy="1338828"/>
          </a:xfrm>
          <a:prstGeom prst="rect">
            <a:avLst/>
          </a:prstGeom>
          <a:noFill/>
          <a:ln w="9525" algn="ctr">
            <a:noFill/>
            <a:miter lim="800000"/>
            <a:headEnd/>
            <a:tailEnd/>
          </a:ln>
          <a:effectLst/>
        </p:spPr>
        <p:txBody>
          <a:bodyPr wrap="square">
            <a:spAutoFit/>
          </a:bodyPr>
          <a:lstStyle/>
          <a:p>
            <a:pPr algn="ctr">
              <a:defRPr/>
            </a:pPr>
            <a:r>
              <a:rPr lang="en-GB" sz="2700" dirty="0">
                <a:solidFill>
                  <a:schemeClr val="bg1"/>
                </a:solidFill>
                <a:effectLst>
                  <a:outerShdw blurRad="38100" dist="38100" dir="2700000" algn="tl">
                    <a:srgbClr val="000000"/>
                  </a:outerShdw>
                </a:effectLst>
                <a:latin typeface="Calibri" pitchFamily="34" charset="0"/>
              </a:rPr>
              <a:t>To avoid the carbonate ledge, very hot T are required (~1600 °C @ ~90 km).</a:t>
            </a:r>
          </a:p>
        </p:txBody>
      </p:sp>
      <p:grpSp>
        <p:nvGrpSpPr>
          <p:cNvPr id="13" name="Gruppo 12"/>
          <p:cNvGrpSpPr/>
          <p:nvPr/>
        </p:nvGrpSpPr>
        <p:grpSpPr>
          <a:xfrm>
            <a:off x="4572001" y="624185"/>
            <a:ext cx="4474028" cy="6204918"/>
            <a:chOff x="4572001" y="624185"/>
            <a:chExt cx="4474028" cy="6204918"/>
          </a:xfrm>
        </p:grpSpPr>
        <p:sp>
          <p:nvSpPr>
            <p:cNvPr id="7" name="Rettangolo 6"/>
            <p:cNvSpPr/>
            <p:nvPr/>
          </p:nvSpPr>
          <p:spPr bwMode="auto">
            <a:xfrm>
              <a:off x="4974771" y="1016000"/>
              <a:ext cx="4071258" cy="565308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4572001" y="1937655"/>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1</a:t>
              </a:r>
            </a:p>
          </p:txBody>
        </p:sp>
        <p:sp>
          <p:nvSpPr>
            <p:cNvPr id="85" name="CasellaDiTesto 84"/>
            <p:cNvSpPr txBox="1"/>
            <p:nvPr/>
          </p:nvSpPr>
          <p:spPr>
            <a:xfrm>
              <a:off x="4572001" y="305888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2</a:t>
              </a:r>
            </a:p>
          </p:txBody>
        </p:sp>
        <p:sp>
          <p:nvSpPr>
            <p:cNvPr id="86" name="CasellaDiTesto 85"/>
            <p:cNvSpPr txBox="1"/>
            <p:nvPr/>
          </p:nvSpPr>
          <p:spPr>
            <a:xfrm>
              <a:off x="4572001" y="420188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3</a:t>
              </a:r>
            </a:p>
          </p:txBody>
        </p:sp>
        <p:sp>
          <p:nvSpPr>
            <p:cNvPr id="87" name="CasellaDiTesto 86"/>
            <p:cNvSpPr txBox="1"/>
            <p:nvPr/>
          </p:nvSpPr>
          <p:spPr>
            <a:xfrm>
              <a:off x="4572001" y="5323111"/>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4</a:t>
              </a:r>
            </a:p>
          </p:txBody>
        </p:sp>
        <p:sp>
          <p:nvSpPr>
            <p:cNvPr id="88" name="CasellaDiTesto 87"/>
            <p:cNvSpPr txBox="1"/>
            <p:nvPr/>
          </p:nvSpPr>
          <p:spPr>
            <a:xfrm>
              <a:off x="4572001" y="6428993"/>
              <a:ext cx="435428" cy="400110"/>
            </a:xfrm>
            <a:prstGeom prst="rect">
              <a:avLst/>
            </a:prstGeom>
            <a:noFill/>
          </p:spPr>
          <p:txBody>
            <a:bodyPr wrap="square" rtlCol="0">
              <a:spAutoFit/>
            </a:bodyPr>
            <a:lstStyle/>
            <a:p>
              <a:pPr algn="r"/>
              <a:r>
                <a:rPr lang="it-IT" sz="2000" dirty="0">
                  <a:solidFill>
                    <a:schemeClr val="tx1"/>
                  </a:solidFill>
                  <a:latin typeface="Calibri" panose="020F0502020204030204" pitchFamily="34" charset="0"/>
                  <a:cs typeface="Calibri" panose="020F0502020204030204" pitchFamily="34" charset="0"/>
                </a:rPr>
                <a:t>5</a:t>
              </a:r>
            </a:p>
          </p:txBody>
        </p:sp>
        <p:sp>
          <p:nvSpPr>
            <p:cNvPr id="90" name="CasellaDiTesto 89"/>
            <p:cNvSpPr txBox="1"/>
            <p:nvPr/>
          </p:nvSpPr>
          <p:spPr>
            <a:xfrm>
              <a:off x="511538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600</a:t>
              </a:r>
            </a:p>
          </p:txBody>
        </p:sp>
        <p:sp>
          <p:nvSpPr>
            <p:cNvPr id="91" name="CasellaDiTesto 90"/>
            <p:cNvSpPr txBox="1"/>
            <p:nvPr/>
          </p:nvSpPr>
          <p:spPr>
            <a:xfrm>
              <a:off x="569323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800</a:t>
              </a:r>
            </a:p>
          </p:txBody>
        </p:sp>
        <p:sp>
          <p:nvSpPr>
            <p:cNvPr id="92" name="CasellaDiTesto 91"/>
            <p:cNvSpPr txBox="1"/>
            <p:nvPr/>
          </p:nvSpPr>
          <p:spPr>
            <a:xfrm>
              <a:off x="6271080"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1000</a:t>
              </a:r>
            </a:p>
          </p:txBody>
        </p:sp>
        <p:sp>
          <p:nvSpPr>
            <p:cNvPr id="93" name="CasellaDiTesto 92"/>
            <p:cNvSpPr txBox="1"/>
            <p:nvPr/>
          </p:nvSpPr>
          <p:spPr>
            <a:xfrm>
              <a:off x="684847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1200</a:t>
              </a:r>
            </a:p>
          </p:txBody>
        </p:sp>
        <p:sp>
          <p:nvSpPr>
            <p:cNvPr id="94" name="CasellaDiTesto 93"/>
            <p:cNvSpPr txBox="1"/>
            <p:nvPr/>
          </p:nvSpPr>
          <p:spPr>
            <a:xfrm>
              <a:off x="742632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1400</a:t>
              </a:r>
            </a:p>
          </p:txBody>
        </p:sp>
        <p:sp>
          <p:nvSpPr>
            <p:cNvPr id="95" name="CasellaDiTesto 94"/>
            <p:cNvSpPr txBox="1"/>
            <p:nvPr/>
          </p:nvSpPr>
          <p:spPr>
            <a:xfrm>
              <a:off x="8010525" y="624185"/>
              <a:ext cx="923470" cy="400110"/>
            </a:xfrm>
            <a:prstGeom prst="rect">
              <a:avLst/>
            </a:prstGeom>
            <a:noFill/>
          </p:spPr>
          <p:txBody>
            <a:bodyPr wrap="square" rtlCol="0">
              <a:spAutoFit/>
            </a:bodyPr>
            <a:lstStyle/>
            <a:p>
              <a:pPr algn="ctr"/>
              <a:r>
                <a:rPr lang="it-IT" sz="2000" dirty="0">
                  <a:solidFill>
                    <a:schemeClr val="tx1"/>
                  </a:solidFill>
                  <a:latin typeface="Calibri" panose="020F0502020204030204" pitchFamily="34" charset="0"/>
                  <a:cs typeface="Calibri" panose="020F0502020204030204" pitchFamily="34" charset="0"/>
                </a:rPr>
                <a:t>1600</a:t>
              </a:r>
            </a:p>
          </p:txBody>
        </p:sp>
        <p:cxnSp>
          <p:nvCxnSpPr>
            <p:cNvPr id="11" name="Connettore 1 10"/>
            <p:cNvCxnSpPr/>
            <p:nvPr/>
          </p:nvCxnSpPr>
          <p:spPr bwMode="auto">
            <a:xfrm>
              <a:off x="5576888"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3" name="Connettore 1 102"/>
            <p:cNvCxnSpPr/>
            <p:nvPr/>
          </p:nvCxnSpPr>
          <p:spPr bwMode="auto">
            <a:xfrm>
              <a:off x="6153151"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4" name="Connettore 1 103"/>
            <p:cNvCxnSpPr/>
            <p:nvPr/>
          </p:nvCxnSpPr>
          <p:spPr bwMode="auto">
            <a:xfrm>
              <a:off x="6734175"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5" name="Connettore 1 104"/>
            <p:cNvCxnSpPr/>
            <p:nvPr/>
          </p:nvCxnSpPr>
          <p:spPr bwMode="auto">
            <a:xfrm>
              <a:off x="7310438"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6" name="Connettore 1 105"/>
            <p:cNvCxnSpPr/>
            <p:nvPr/>
          </p:nvCxnSpPr>
          <p:spPr bwMode="auto">
            <a:xfrm>
              <a:off x="7896226"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7" name="Connettore 1 106"/>
            <p:cNvCxnSpPr/>
            <p:nvPr/>
          </p:nvCxnSpPr>
          <p:spPr bwMode="auto">
            <a:xfrm>
              <a:off x="8477250" y="1016000"/>
              <a:ext cx="0" cy="144000"/>
            </a:xfrm>
            <a:prstGeom prst="line">
              <a:avLst/>
            </a:prstGeom>
            <a:noFill/>
            <a:ln w="9525" cap="flat" cmpd="sng" algn="ctr">
              <a:solidFill>
                <a:schemeClr val="tx1"/>
              </a:solidFill>
              <a:prstDash val="solid"/>
              <a:round/>
              <a:headEnd type="none" w="med" len="med"/>
              <a:tailEnd type="none" w="med" len="med"/>
            </a:ln>
            <a:effectLst/>
          </p:spPr>
        </p:cxnSp>
        <p:cxnSp>
          <p:nvCxnSpPr>
            <p:cNvPr id="109" name="Connettore 1 108"/>
            <p:cNvCxnSpPr/>
            <p:nvPr/>
          </p:nvCxnSpPr>
          <p:spPr bwMode="auto">
            <a:xfrm>
              <a:off x="4981574" y="160655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0" name="Connettore 1 109"/>
            <p:cNvCxnSpPr/>
            <p:nvPr/>
          </p:nvCxnSpPr>
          <p:spPr bwMode="auto">
            <a:xfrm>
              <a:off x="4981574" y="216852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1" name="Connettore 1 110"/>
            <p:cNvCxnSpPr/>
            <p:nvPr/>
          </p:nvCxnSpPr>
          <p:spPr bwMode="auto">
            <a:xfrm>
              <a:off x="4981574" y="273050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2" name="Connettore 1 111"/>
            <p:cNvCxnSpPr/>
            <p:nvPr/>
          </p:nvCxnSpPr>
          <p:spPr bwMode="auto">
            <a:xfrm>
              <a:off x="4981574" y="329247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3" name="Connettore 1 112"/>
            <p:cNvCxnSpPr/>
            <p:nvPr/>
          </p:nvCxnSpPr>
          <p:spPr bwMode="auto">
            <a:xfrm>
              <a:off x="4981574" y="3854450"/>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4" name="Connettore 1 113"/>
            <p:cNvCxnSpPr/>
            <p:nvPr/>
          </p:nvCxnSpPr>
          <p:spPr bwMode="auto">
            <a:xfrm>
              <a:off x="4981574" y="4416425"/>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5" name="Connettore 1 114"/>
            <p:cNvCxnSpPr/>
            <p:nvPr/>
          </p:nvCxnSpPr>
          <p:spPr bwMode="auto">
            <a:xfrm>
              <a:off x="4981574" y="4980781"/>
              <a:ext cx="108000" cy="0"/>
            </a:xfrm>
            <a:prstGeom prst="line">
              <a:avLst/>
            </a:prstGeom>
            <a:noFill/>
            <a:ln w="9525" cap="flat" cmpd="sng" algn="ctr">
              <a:solidFill>
                <a:schemeClr val="tx1"/>
              </a:solidFill>
              <a:prstDash val="solid"/>
              <a:round/>
              <a:headEnd type="none" w="med" len="med"/>
              <a:tailEnd type="none" w="med" len="med"/>
            </a:ln>
            <a:effectLst/>
          </p:spPr>
        </p:cxnSp>
        <p:cxnSp>
          <p:nvCxnSpPr>
            <p:cNvPr id="116" name="Connettore 1 115"/>
            <p:cNvCxnSpPr/>
            <p:nvPr/>
          </p:nvCxnSpPr>
          <p:spPr bwMode="auto">
            <a:xfrm>
              <a:off x="4981574" y="5542756"/>
              <a:ext cx="144000" cy="0"/>
            </a:xfrm>
            <a:prstGeom prst="line">
              <a:avLst/>
            </a:prstGeom>
            <a:noFill/>
            <a:ln w="9525" cap="flat" cmpd="sng" algn="ctr">
              <a:solidFill>
                <a:schemeClr val="tx1"/>
              </a:solidFill>
              <a:prstDash val="solid"/>
              <a:round/>
              <a:headEnd type="none" w="med" len="med"/>
              <a:tailEnd type="none" w="med" len="med"/>
            </a:ln>
            <a:effectLst/>
          </p:spPr>
        </p:cxnSp>
        <p:cxnSp>
          <p:nvCxnSpPr>
            <p:cNvPr id="117" name="Connettore 1 116"/>
            <p:cNvCxnSpPr/>
            <p:nvPr/>
          </p:nvCxnSpPr>
          <p:spPr bwMode="auto">
            <a:xfrm>
              <a:off x="4981574" y="6119019"/>
              <a:ext cx="108000" cy="0"/>
            </a:xfrm>
            <a:prstGeom prst="line">
              <a:avLst/>
            </a:prstGeom>
            <a:noFill/>
            <a:ln w="9525" cap="flat" cmpd="sng" algn="ctr">
              <a:solidFill>
                <a:schemeClr val="tx1"/>
              </a:solidFill>
              <a:prstDash val="solid"/>
              <a:round/>
              <a:headEnd type="none" w="med" len="med"/>
              <a:tailEnd type="none" w="med" len="med"/>
            </a:ln>
            <a:effectLst/>
          </p:spPr>
        </p:cxnSp>
      </p:grpSp>
      <p:sp>
        <p:nvSpPr>
          <p:cNvPr id="14" name="Figura a mano libera 13"/>
          <p:cNvSpPr/>
          <p:nvPr/>
        </p:nvSpPr>
        <p:spPr bwMode="auto">
          <a:xfrm>
            <a:off x="5124450" y="1476375"/>
            <a:ext cx="3483869" cy="3400425"/>
          </a:xfrm>
          <a:custGeom>
            <a:avLst/>
            <a:gdLst>
              <a:gd name="connsiteX0" fmla="*/ 1905000 w 3483869"/>
              <a:gd name="connsiteY0" fmla="*/ 3800475 h 3800475"/>
              <a:gd name="connsiteX1" fmla="*/ 1905000 w 3483869"/>
              <a:gd name="connsiteY1" fmla="*/ 3400425 h 3800475"/>
              <a:gd name="connsiteX2" fmla="*/ 2066925 w 3483869"/>
              <a:gd name="connsiteY2" fmla="*/ 3076575 h 3800475"/>
              <a:gd name="connsiteX3" fmla="*/ 2562225 w 3483869"/>
              <a:gd name="connsiteY3" fmla="*/ 2971800 h 3800475"/>
              <a:gd name="connsiteX4" fmla="*/ 3124200 w 3483869"/>
              <a:gd name="connsiteY4" fmla="*/ 3000375 h 3800475"/>
              <a:gd name="connsiteX5" fmla="*/ 3448050 w 3483869"/>
              <a:gd name="connsiteY5" fmla="*/ 2752725 h 3800475"/>
              <a:gd name="connsiteX6" fmla="*/ 3457575 w 3483869"/>
              <a:gd name="connsiteY6" fmla="*/ 2438400 h 3800475"/>
              <a:gd name="connsiteX7" fmla="*/ 3286125 w 3483869"/>
              <a:gd name="connsiteY7" fmla="*/ 1905000 h 3800475"/>
              <a:gd name="connsiteX8" fmla="*/ 2838450 w 3483869"/>
              <a:gd name="connsiteY8" fmla="*/ 1171575 h 3800475"/>
              <a:gd name="connsiteX9" fmla="*/ 2295525 w 3483869"/>
              <a:gd name="connsiteY9" fmla="*/ 676275 h 3800475"/>
              <a:gd name="connsiteX10" fmla="*/ 1257300 w 3483869"/>
              <a:gd name="connsiteY10" fmla="*/ 219075 h 3800475"/>
              <a:gd name="connsiteX11" fmla="*/ 0 w 3483869"/>
              <a:gd name="connsiteY11" fmla="*/ 0 h 3800475"/>
              <a:gd name="connsiteX0" fmla="*/ 1905000 w 3483869"/>
              <a:gd name="connsiteY0" fmla="*/ 3400425 h 3400425"/>
              <a:gd name="connsiteX1" fmla="*/ 2066925 w 3483869"/>
              <a:gd name="connsiteY1" fmla="*/ 3076575 h 3400425"/>
              <a:gd name="connsiteX2" fmla="*/ 2562225 w 3483869"/>
              <a:gd name="connsiteY2" fmla="*/ 2971800 h 3400425"/>
              <a:gd name="connsiteX3" fmla="*/ 3124200 w 3483869"/>
              <a:gd name="connsiteY3" fmla="*/ 3000375 h 3400425"/>
              <a:gd name="connsiteX4" fmla="*/ 3448050 w 3483869"/>
              <a:gd name="connsiteY4" fmla="*/ 2752725 h 3400425"/>
              <a:gd name="connsiteX5" fmla="*/ 3457575 w 3483869"/>
              <a:gd name="connsiteY5" fmla="*/ 2438400 h 3400425"/>
              <a:gd name="connsiteX6" fmla="*/ 3286125 w 3483869"/>
              <a:gd name="connsiteY6" fmla="*/ 1905000 h 3400425"/>
              <a:gd name="connsiteX7" fmla="*/ 2838450 w 3483869"/>
              <a:gd name="connsiteY7" fmla="*/ 1171575 h 3400425"/>
              <a:gd name="connsiteX8" fmla="*/ 2295525 w 3483869"/>
              <a:gd name="connsiteY8" fmla="*/ 676275 h 3400425"/>
              <a:gd name="connsiteX9" fmla="*/ 1257300 w 3483869"/>
              <a:gd name="connsiteY9" fmla="*/ 219075 h 3400425"/>
              <a:gd name="connsiteX10" fmla="*/ 0 w 3483869"/>
              <a:gd name="connsiteY10" fmla="*/ 0 h 34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3869" h="3400425">
                <a:moveTo>
                  <a:pt x="1905000" y="3400425"/>
                </a:moveTo>
                <a:cubicBezTo>
                  <a:pt x="1931988" y="3279775"/>
                  <a:pt x="1957388" y="3148012"/>
                  <a:pt x="2066925" y="3076575"/>
                </a:cubicBezTo>
                <a:cubicBezTo>
                  <a:pt x="2176463" y="3005137"/>
                  <a:pt x="2386013" y="2984500"/>
                  <a:pt x="2562225" y="2971800"/>
                </a:cubicBezTo>
                <a:cubicBezTo>
                  <a:pt x="2738438" y="2959100"/>
                  <a:pt x="2976563" y="3036887"/>
                  <a:pt x="3124200" y="3000375"/>
                </a:cubicBezTo>
                <a:cubicBezTo>
                  <a:pt x="3271838" y="2963862"/>
                  <a:pt x="3392488" y="2846387"/>
                  <a:pt x="3448050" y="2752725"/>
                </a:cubicBezTo>
                <a:cubicBezTo>
                  <a:pt x="3503612" y="2659063"/>
                  <a:pt x="3484562" y="2579687"/>
                  <a:pt x="3457575" y="2438400"/>
                </a:cubicBezTo>
                <a:cubicBezTo>
                  <a:pt x="3430588" y="2297113"/>
                  <a:pt x="3389313" y="2116138"/>
                  <a:pt x="3286125" y="1905000"/>
                </a:cubicBezTo>
                <a:cubicBezTo>
                  <a:pt x="3182937" y="1693862"/>
                  <a:pt x="3003550" y="1376362"/>
                  <a:pt x="2838450" y="1171575"/>
                </a:cubicBezTo>
                <a:cubicBezTo>
                  <a:pt x="2673350" y="966787"/>
                  <a:pt x="2559050" y="835025"/>
                  <a:pt x="2295525" y="676275"/>
                </a:cubicBezTo>
                <a:cubicBezTo>
                  <a:pt x="2032000" y="517525"/>
                  <a:pt x="1639887" y="331787"/>
                  <a:pt x="1257300" y="219075"/>
                </a:cubicBezTo>
                <a:cubicBezTo>
                  <a:pt x="874713" y="106363"/>
                  <a:pt x="437356" y="53181"/>
                  <a:pt x="0" y="0"/>
                </a:cubicBezTo>
              </a:path>
            </a:pathLst>
          </a:custGeom>
          <a:noFill/>
          <a:ln w="28575" cap="flat" cmpd="sng" algn="ctr">
            <a:solidFill>
              <a:schemeClr val="tx1">
                <a:lumMod val="65000"/>
                <a:lumOff val="35000"/>
              </a:schemeClr>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Text Box 2"/>
          <p:cNvSpPr txBox="1">
            <a:spLocks noChangeArrowheads="1"/>
          </p:cNvSpPr>
          <p:nvPr/>
        </p:nvSpPr>
        <p:spPr bwMode="auto">
          <a:xfrm>
            <a:off x="4974771" y="5177864"/>
            <a:ext cx="4049486" cy="1323439"/>
          </a:xfrm>
          <a:prstGeom prst="rect">
            <a:avLst/>
          </a:prstGeom>
          <a:noFill/>
          <a:ln w="9525" algn="ctr">
            <a:noFill/>
            <a:miter lim="800000"/>
            <a:headEnd/>
            <a:tailEnd/>
          </a:ln>
          <a:effectLst/>
        </p:spPr>
        <p:txBody>
          <a:bodyPr wrap="square">
            <a:spAutoFit/>
          </a:bodyPr>
          <a:lstStyle/>
          <a:p>
            <a:pPr algn="ctr">
              <a:defRPr/>
            </a:pPr>
            <a:r>
              <a:rPr lang="en-GB" sz="2000" dirty="0">
                <a:solidFill>
                  <a:schemeClr val="tx1"/>
                </a:solidFill>
                <a:effectLst/>
                <a:latin typeface="Calibri" pitchFamily="34" charset="0"/>
              </a:rPr>
              <a:t>T-P path of a melt modelled by Hammouda et al. (2014) to obtain Ca-carbonatitic Mg-free melts from magnesitic melts.</a:t>
            </a:r>
          </a:p>
        </p:txBody>
      </p:sp>
      <p:sp>
        <p:nvSpPr>
          <p:cNvPr id="120" name="Text Box 2"/>
          <p:cNvSpPr txBox="1">
            <a:spLocks noChangeArrowheads="1"/>
          </p:cNvSpPr>
          <p:nvPr/>
        </p:nvSpPr>
        <p:spPr bwMode="auto">
          <a:xfrm>
            <a:off x="-5669" y="5133149"/>
            <a:ext cx="4381726" cy="1338828"/>
          </a:xfrm>
          <a:prstGeom prst="rect">
            <a:avLst/>
          </a:prstGeom>
          <a:noFill/>
          <a:ln w="9525" algn="ctr">
            <a:noFill/>
            <a:miter lim="800000"/>
            <a:headEnd/>
            <a:tailEnd/>
          </a:ln>
          <a:effectLst>
            <a:glow rad="101600">
              <a:schemeClr val="accent2">
                <a:satMod val="175000"/>
                <a:alpha val="40000"/>
              </a:schemeClr>
            </a:glow>
          </a:effectLst>
        </p:spPr>
        <p:txBody>
          <a:bodyPr wrap="square">
            <a:spAutoFit/>
          </a:bodyPr>
          <a:lstStyle/>
          <a:p>
            <a:pPr algn="ctr">
              <a:defRPr/>
            </a:pPr>
            <a:r>
              <a:rPr lang="en-GB" sz="2700" dirty="0">
                <a:solidFill>
                  <a:schemeClr val="bg1"/>
                </a:solidFill>
                <a:effectLst>
                  <a:glow rad="165100">
                    <a:srgbClr val="FFFF00">
                      <a:alpha val="40000"/>
                    </a:srgbClr>
                  </a:glow>
                  <a:outerShdw blurRad="38100" dist="38100" dir="2700000" algn="tl">
                    <a:srgbClr val="000000"/>
                  </a:outerShdw>
                </a:effectLst>
                <a:latin typeface="Calibri" pitchFamily="34" charset="0"/>
              </a:rPr>
              <a:t>To avoid the carbonate ledge, very hot T are required (~1600 °C @ ~90 km).</a:t>
            </a:r>
          </a:p>
        </p:txBody>
      </p:sp>
      <p:grpSp>
        <p:nvGrpSpPr>
          <p:cNvPr id="12" name="Gruppo 11"/>
          <p:cNvGrpSpPr/>
          <p:nvPr/>
        </p:nvGrpSpPr>
        <p:grpSpPr>
          <a:xfrm>
            <a:off x="0" y="0"/>
            <a:ext cx="9143998" cy="6376886"/>
            <a:chOff x="0" y="0"/>
            <a:chExt cx="9144000" cy="6376886"/>
          </a:xfrm>
        </p:grpSpPr>
        <p:pic>
          <p:nvPicPr>
            <p:cNvPr id="5" name="Immagine 4"/>
            <p:cNvPicPr>
              <a:picLocks noChangeAspect="1"/>
            </p:cNvPicPr>
            <p:nvPr/>
          </p:nvPicPr>
          <p:blipFill rotWithShape="1">
            <a:blip r:embed="rId4" cstate="print"/>
            <a:srcRect r="4405"/>
            <a:stretch/>
          </p:blipFill>
          <p:spPr>
            <a:xfrm>
              <a:off x="0" y="0"/>
              <a:ext cx="9144000" cy="6376886"/>
            </a:xfrm>
            <a:prstGeom prst="rect">
              <a:avLst/>
            </a:prstGeom>
          </p:spPr>
        </p:pic>
        <p:pic>
          <p:nvPicPr>
            <p:cNvPr id="10" name="Immagine 9"/>
            <p:cNvPicPr>
              <a:picLocks noChangeAspect="1"/>
            </p:cNvPicPr>
            <p:nvPr/>
          </p:nvPicPr>
          <p:blipFill>
            <a:blip r:embed="rId5" cstate="print"/>
            <a:stretch>
              <a:fillRect/>
            </a:stretch>
          </p:blipFill>
          <p:spPr>
            <a:xfrm>
              <a:off x="1935134" y="0"/>
              <a:ext cx="5195010" cy="515918"/>
            </a:xfrm>
            <a:prstGeom prst="rect">
              <a:avLst/>
            </a:prstGeom>
          </p:spPr>
        </p:pic>
      </p:grpSp>
      <p:sp>
        <p:nvSpPr>
          <p:cNvPr id="17" name="Rettangolo 16"/>
          <p:cNvSpPr/>
          <p:nvPr/>
        </p:nvSpPr>
        <p:spPr bwMode="auto">
          <a:xfrm>
            <a:off x="0" y="6311900"/>
            <a:ext cx="9144000" cy="546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6" name="Connettore 1 15"/>
          <p:cNvCxnSpPr/>
          <p:nvPr/>
        </p:nvCxnSpPr>
        <p:spPr bwMode="auto">
          <a:xfrm>
            <a:off x="2786743" y="6172200"/>
            <a:ext cx="3233057" cy="0"/>
          </a:xfrm>
          <a:prstGeom prst="line">
            <a:avLst/>
          </a:prstGeom>
          <a:noFill/>
          <a:ln w="38100" cap="flat" cmpd="sng" algn="ctr">
            <a:solidFill>
              <a:srgbClr val="FF0000"/>
            </a:solidFill>
            <a:prstDash val="solid"/>
            <a:round/>
            <a:headEnd type="none" w="med" len="med"/>
            <a:tailEnd type="none" w="med" len="med"/>
          </a:ln>
          <a:effectLst/>
        </p:spPr>
      </p:cxnSp>
      <p:cxnSp>
        <p:nvCxnSpPr>
          <p:cNvPr id="118" name="Connettore 1 117"/>
          <p:cNvCxnSpPr/>
          <p:nvPr/>
        </p:nvCxnSpPr>
        <p:spPr bwMode="auto">
          <a:xfrm>
            <a:off x="94343" y="6343650"/>
            <a:ext cx="3233057" cy="0"/>
          </a:xfrm>
          <a:prstGeom prst="line">
            <a:avLst/>
          </a:prstGeom>
          <a:no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626808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2000"/>
                                        <p:tgtEl>
                                          <p:spTgt spid="16"/>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wipe(left)">
                                      <p:cBhvr>
                                        <p:cTn id="19"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Box 2"/>
          <p:cNvSpPr txBox="1">
            <a:spLocks noChangeArrowheads="1"/>
          </p:cNvSpPr>
          <p:nvPr/>
        </p:nvSpPr>
        <p:spPr bwMode="auto">
          <a:xfrm>
            <a:off x="734776" y="10882"/>
            <a:ext cx="2884724"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Second possibility:</a:t>
            </a:r>
          </a:p>
        </p:txBody>
      </p:sp>
      <p:sp>
        <p:nvSpPr>
          <p:cNvPr id="128" name="Text Box 2"/>
          <p:cNvSpPr txBox="1">
            <a:spLocks noChangeArrowheads="1"/>
          </p:cNvSpPr>
          <p:nvPr/>
        </p:nvSpPr>
        <p:spPr bwMode="auto">
          <a:xfrm>
            <a:off x="823680" y="0"/>
            <a:ext cx="2681520"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Third possibility:</a:t>
            </a:r>
          </a:p>
        </p:txBody>
      </p:sp>
      <p:grpSp>
        <p:nvGrpSpPr>
          <p:cNvPr id="4" name="Gruppo 3"/>
          <p:cNvGrpSpPr/>
          <p:nvPr/>
        </p:nvGrpSpPr>
        <p:grpSpPr>
          <a:xfrm>
            <a:off x="4341813" y="28575"/>
            <a:ext cx="4776787" cy="6783388"/>
            <a:chOff x="4341813" y="28575"/>
            <a:chExt cx="4776787" cy="6783388"/>
          </a:xfrm>
        </p:grpSpPr>
        <p:grpSp>
          <p:nvGrpSpPr>
            <p:cNvPr id="129" name="Group 3"/>
            <p:cNvGrpSpPr>
              <a:grpSpLocks/>
            </p:cNvGrpSpPr>
            <p:nvPr/>
          </p:nvGrpSpPr>
          <p:grpSpPr bwMode="auto">
            <a:xfrm>
              <a:off x="4341813" y="28575"/>
              <a:ext cx="4776787" cy="6783388"/>
              <a:chOff x="2511" y="-182"/>
              <a:chExt cx="3009" cy="4273"/>
            </a:xfrm>
          </p:grpSpPr>
          <p:sp>
            <p:nvSpPr>
              <p:cNvPr id="130"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31"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32"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33"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34"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3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3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3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3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3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4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4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5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6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6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4"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5"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6"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177"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178"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179"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180"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grpSp>
      <p:sp>
        <p:nvSpPr>
          <p:cNvPr id="181" name="Text Box 2"/>
          <p:cNvSpPr txBox="1">
            <a:spLocks noChangeArrowheads="1"/>
          </p:cNvSpPr>
          <p:nvPr/>
        </p:nvSpPr>
        <p:spPr bwMode="auto">
          <a:xfrm>
            <a:off x="2" y="745762"/>
            <a:ext cx="4341812" cy="2677656"/>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Ca-carbonatitic melts, calcite crystals and CaO-rich ultrabasic melts can be produced after </a:t>
            </a:r>
            <a:r>
              <a:rPr lang="en-GB" sz="2400" u="sng" dirty="0">
                <a:solidFill>
                  <a:schemeClr val="bg1"/>
                </a:solidFill>
                <a:effectLst>
                  <a:outerShdw blurRad="38100" dist="38100" dir="2700000" algn="tl">
                    <a:srgbClr val="000000"/>
                  </a:outerShdw>
                </a:effectLst>
                <a:latin typeface="Calibri" pitchFamily="34" charset="0"/>
              </a:rPr>
              <a:t>assimilation of limestones</a:t>
            </a:r>
            <a:r>
              <a:rPr lang="en-GB" sz="2400" dirty="0">
                <a:solidFill>
                  <a:schemeClr val="bg1"/>
                </a:solidFill>
                <a:effectLst>
                  <a:outerShdw blurRad="38100" dist="38100" dir="2700000" algn="tl">
                    <a:srgbClr val="000000"/>
                  </a:outerShdw>
                </a:effectLst>
                <a:latin typeface="Calibri" pitchFamily="34" charset="0"/>
              </a:rPr>
              <a:t>, followed by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saturation and carbonate crystallization in hybrid silicatic melts. </a:t>
            </a:r>
          </a:p>
        </p:txBody>
      </p:sp>
      <p:sp>
        <p:nvSpPr>
          <p:cNvPr id="182" name="Text Box 2"/>
          <p:cNvSpPr txBox="1">
            <a:spLocks noChangeArrowheads="1"/>
          </p:cNvSpPr>
          <p:nvPr/>
        </p:nvSpPr>
        <p:spPr bwMode="auto">
          <a:xfrm>
            <a:off x="-26984" y="3564729"/>
            <a:ext cx="4395784" cy="1785104"/>
          </a:xfrm>
          <a:prstGeom prst="rect">
            <a:avLst/>
          </a:prstGeom>
          <a:noFill/>
          <a:ln w="9525" algn="ctr">
            <a:noFill/>
            <a:miter lim="800000"/>
            <a:headEnd/>
            <a:tailEnd/>
          </a:ln>
          <a:effectLst/>
        </p:spPr>
        <p:txBody>
          <a:bodyPr wrap="square">
            <a:spAutoFit/>
          </a:bodyPr>
          <a:lstStyle/>
          <a:p>
            <a:pPr algn="ctr">
              <a:defRPr/>
            </a:pPr>
            <a:r>
              <a:rPr lang="en-GB" sz="2200" b="1" dirty="0">
                <a:solidFill>
                  <a:schemeClr val="bg1"/>
                </a:solidFill>
                <a:effectLst>
                  <a:outerShdw blurRad="38100" dist="38100" dir="2700000" algn="tl">
                    <a:srgbClr val="000000"/>
                  </a:outerShdw>
                </a:effectLst>
                <a:latin typeface="Calibri" pitchFamily="34" charset="0"/>
              </a:rPr>
              <a:t>This is what has been proposed for IAP – Intra Apennine Province (San Venanzo, Cupaello and Polino) and some Roman Comagmatic Region (Alban Hills) rocks.</a:t>
            </a:r>
          </a:p>
        </p:txBody>
      </p:sp>
      <p:sp>
        <p:nvSpPr>
          <p:cNvPr id="59" name="Text Box 2"/>
          <p:cNvSpPr txBox="1">
            <a:spLocks noChangeArrowheads="1"/>
          </p:cNvSpPr>
          <p:nvPr/>
        </p:nvSpPr>
        <p:spPr bwMode="auto">
          <a:xfrm>
            <a:off x="-26984" y="5384004"/>
            <a:ext cx="4395784" cy="1446550"/>
          </a:xfrm>
          <a:prstGeom prst="rect">
            <a:avLst/>
          </a:prstGeom>
          <a:noFill/>
          <a:ln w="9525" algn="ctr">
            <a:noFill/>
            <a:miter lim="800000"/>
            <a:headEnd/>
            <a:tailEnd/>
          </a:ln>
          <a:effectLst/>
        </p:spPr>
        <p:txBody>
          <a:bodyPr wrap="square">
            <a:spAutoFit/>
          </a:bodyPr>
          <a:lstStyle/>
          <a:p>
            <a:pPr algn="ctr">
              <a:defRPr/>
            </a:pPr>
            <a:r>
              <a:rPr lang="en-GB" sz="2200" b="1" dirty="0">
                <a:solidFill>
                  <a:schemeClr val="bg1"/>
                </a:solidFill>
                <a:effectLst>
                  <a:outerShdw blurRad="38100" dist="38100" dir="2700000" algn="tl">
                    <a:srgbClr val="000000"/>
                  </a:outerShdw>
                </a:effectLst>
                <a:latin typeface="Calibri" pitchFamily="34" charset="0"/>
              </a:rPr>
              <a:t>The assimilation model does not require (</a:t>
            </a:r>
            <a:r>
              <a:rPr lang="en-GB" sz="2200" b="1" i="1" dirty="0">
                <a:solidFill>
                  <a:schemeClr val="bg1"/>
                </a:solidFill>
                <a:effectLst>
                  <a:outerShdw blurRad="38100" dist="38100" dir="2700000" algn="tl">
                    <a:srgbClr val="000000"/>
                  </a:outerShdw>
                </a:effectLst>
                <a:latin typeface="Calibri" pitchFamily="34" charset="0"/>
              </a:rPr>
              <a:t>but is not incompatible with</a:t>
            </a:r>
            <a:r>
              <a:rPr lang="en-GB" sz="2200" b="1" dirty="0">
                <a:solidFill>
                  <a:schemeClr val="bg1"/>
                </a:solidFill>
                <a:effectLst>
                  <a:outerShdw blurRad="38100" dist="38100" dir="2700000" algn="tl">
                    <a:srgbClr val="000000"/>
                  </a:outerShdw>
                </a:effectLst>
                <a:latin typeface="Calibri" pitchFamily="34" charset="0"/>
              </a:rPr>
              <a:t>) any necessary carbonation of the peridotitic mantle.</a:t>
            </a:r>
          </a:p>
        </p:txBody>
      </p:sp>
    </p:spTree>
    <p:extLst>
      <p:ext uri="{BB962C8B-B14F-4D97-AF65-F5344CB8AC3E}">
        <p14:creationId xmlns:p14="http://schemas.microsoft.com/office/powerpoint/2010/main" val="1748746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1"/>
                                        </p:tgtEl>
                                        <p:attrNameLst>
                                          <p:attrName>style.visibility</p:attrName>
                                        </p:attrNameLst>
                                      </p:cBhvr>
                                      <p:to>
                                        <p:strVal val="visible"/>
                                      </p:to>
                                    </p:set>
                                    <p:animEffect transition="in" filter="fade">
                                      <p:cBhvr>
                                        <p:cTn id="14" dur="500"/>
                                        <p:tgtEl>
                                          <p:spTgt spid="18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500"/>
                                        <p:tgtEl>
                                          <p:spTgt spid="18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81" grpId="0"/>
      <p:bldP spid="182" grpId="0"/>
      <p:bldP spid="59"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2"/>
          <p:cNvSpPr txBox="1">
            <a:spLocks noChangeArrowheads="1"/>
          </p:cNvSpPr>
          <p:nvPr/>
        </p:nvSpPr>
        <p:spPr bwMode="auto">
          <a:xfrm>
            <a:off x="661755" y="0"/>
            <a:ext cx="3005370"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Fourth possibility:</a:t>
            </a:r>
          </a:p>
        </p:txBody>
      </p:sp>
      <p:sp>
        <p:nvSpPr>
          <p:cNvPr id="121" name="Text Box 2"/>
          <p:cNvSpPr txBox="1">
            <a:spLocks noChangeArrowheads="1"/>
          </p:cNvSpPr>
          <p:nvPr/>
        </p:nvSpPr>
        <p:spPr bwMode="auto">
          <a:xfrm>
            <a:off x="10880" y="10882"/>
            <a:ext cx="4332516"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Third possibility:</a:t>
            </a:r>
          </a:p>
        </p:txBody>
      </p:sp>
      <p:grpSp>
        <p:nvGrpSpPr>
          <p:cNvPr id="4" name="Gruppo 3"/>
          <p:cNvGrpSpPr/>
          <p:nvPr/>
        </p:nvGrpSpPr>
        <p:grpSpPr>
          <a:xfrm>
            <a:off x="4341813" y="28575"/>
            <a:ext cx="4776787" cy="6783388"/>
            <a:chOff x="4341813" y="28575"/>
            <a:chExt cx="4776787" cy="6783388"/>
          </a:xfrm>
        </p:grpSpPr>
        <p:grpSp>
          <p:nvGrpSpPr>
            <p:cNvPr id="129" name="Group 3"/>
            <p:cNvGrpSpPr>
              <a:grpSpLocks/>
            </p:cNvGrpSpPr>
            <p:nvPr/>
          </p:nvGrpSpPr>
          <p:grpSpPr bwMode="auto">
            <a:xfrm>
              <a:off x="4341813" y="28575"/>
              <a:ext cx="4776787" cy="6783388"/>
              <a:chOff x="2511" y="-182"/>
              <a:chExt cx="3009" cy="4273"/>
            </a:xfrm>
          </p:grpSpPr>
          <p:sp>
            <p:nvSpPr>
              <p:cNvPr id="130" name="Rectangle 4"/>
              <p:cNvSpPr>
                <a:spLocks noChangeArrowheads="1"/>
              </p:cNvSpPr>
              <p:nvPr/>
            </p:nvSpPr>
            <p:spPr bwMode="auto">
              <a:xfrm>
                <a:off x="2511" y="3990"/>
                <a:ext cx="3003" cy="101"/>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pic>
            <p:nvPicPr>
              <p:cNvPr id="131" name="Picture 5"/>
              <p:cNvPicPr>
                <a:picLocks noChangeAspect="1" noChangeArrowheads="1"/>
              </p:cNvPicPr>
              <p:nvPr/>
            </p:nvPicPr>
            <p:blipFill>
              <a:blip r:embed="rId3" cstate="print"/>
              <a:srcRect/>
              <a:stretch>
                <a:fillRect/>
              </a:stretch>
            </p:blipFill>
            <p:spPr bwMode="auto">
              <a:xfrm>
                <a:off x="2511" y="-182"/>
                <a:ext cx="3004" cy="4228"/>
              </a:xfrm>
              <a:prstGeom prst="rect">
                <a:avLst/>
              </a:prstGeom>
              <a:noFill/>
              <a:ln w="9525" algn="ctr">
                <a:noFill/>
                <a:miter lim="800000"/>
                <a:headEnd/>
                <a:tailEnd/>
              </a:ln>
            </p:spPr>
          </p:pic>
          <p:sp>
            <p:nvSpPr>
              <p:cNvPr id="132" name="Rectangle 6"/>
              <p:cNvSpPr>
                <a:spLocks noChangeArrowheads="1"/>
              </p:cNvSpPr>
              <p:nvPr/>
            </p:nvSpPr>
            <p:spPr bwMode="auto">
              <a:xfrm>
                <a:off x="2512" y="-166"/>
                <a:ext cx="220" cy="272"/>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33" name="Rectangle 7"/>
              <p:cNvSpPr>
                <a:spLocks noChangeArrowheads="1"/>
              </p:cNvSpPr>
              <p:nvPr/>
            </p:nvSpPr>
            <p:spPr bwMode="auto">
              <a:xfrm>
                <a:off x="5063" y="2462"/>
                <a:ext cx="457" cy="550"/>
              </a:xfrm>
              <a:prstGeom prst="rect">
                <a:avLst/>
              </a:prstGeom>
              <a:solidFill>
                <a:schemeClr val="bg1"/>
              </a:solidFill>
              <a:ln w="9525" algn="ctr">
                <a:noFill/>
                <a:miter lim="800000"/>
                <a:headEnd/>
                <a:tailEnd/>
              </a:ln>
            </p:spPr>
            <p:txBody>
              <a:bodyPr wrap="none" anchor="ctr"/>
              <a:lstStyle/>
              <a:p>
                <a:pPr algn="ctr"/>
                <a:endParaRPr lang="en-GB">
                  <a:latin typeface="Calibri" pitchFamily="34" charset="0"/>
                </a:endParaRPr>
              </a:p>
            </p:txBody>
          </p:sp>
          <p:sp>
            <p:nvSpPr>
              <p:cNvPr id="134" name="Rectangle 8"/>
              <p:cNvSpPr>
                <a:spLocks noChangeArrowheads="1"/>
              </p:cNvSpPr>
              <p:nvPr/>
            </p:nvSpPr>
            <p:spPr bwMode="auto">
              <a:xfrm>
                <a:off x="3134" y="437"/>
                <a:ext cx="2287" cy="3583"/>
              </a:xfrm>
              <a:prstGeom prst="rect">
                <a:avLst/>
              </a:prstGeom>
              <a:noFill/>
              <a:ln w="38100" algn="ctr">
                <a:solidFill>
                  <a:schemeClr val="tx1"/>
                </a:solidFill>
                <a:miter lim="800000"/>
                <a:headEnd/>
                <a:tailEnd/>
              </a:ln>
            </p:spPr>
            <p:txBody>
              <a:bodyPr wrap="none" anchor="ctr"/>
              <a:lstStyle/>
              <a:p>
                <a:pPr algn="ctr"/>
                <a:endParaRPr lang="en-GB">
                  <a:latin typeface="Calibri" pitchFamily="34" charset="0"/>
                </a:endParaRPr>
              </a:p>
            </p:txBody>
          </p:sp>
        </p:grpSp>
        <p:sp>
          <p:nvSpPr>
            <p:cNvPr id="135" name="Line 10"/>
            <p:cNvSpPr>
              <a:spLocks noChangeShapeType="1"/>
            </p:cNvSpPr>
            <p:nvPr/>
          </p:nvSpPr>
          <p:spPr bwMode="auto">
            <a:xfrm>
              <a:off x="5351463" y="2959100"/>
              <a:ext cx="1452562" cy="1639888"/>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36" name="Line 11"/>
            <p:cNvSpPr>
              <a:spLocks noChangeShapeType="1"/>
            </p:cNvSpPr>
            <p:nvPr/>
          </p:nvSpPr>
          <p:spPr bwMode="auto">
            <a:xfrm>
              <a:off x="5351463" y="4330700"/>
              <a:ext cx="1533525" cy="2333625"/>
            </a:xfrm>
            <a:prstGeom prst="line">
              <a:avLst/>
            </a:prstGeom>
            <a:noFill/>
            <a:ln w="38100">
              <a:solidFill>
                <a:srgbClr val="00B050"/>
              </a:solidFill>
              <a:round/>
              <a:headEnd/>
              <a:tailEnd/>
            </a:ln>
          </p:spPr>
          <p:txBody>
            <a:bodyPr anchor="ctr"/>
            <a:lstStyle/>
            <a:p>
              <a:endParaRPr lang="en-GB">
                <a:latin typeface="Calibri" pitchFamily="34" charset="0"/>
              </a:endParaRPr>
            </a:p>
          </p:txBody>
        </p:sp>
        <p:sp>
          <p:nvSpPr>
            <p:cNvPr id="137" name="Line 1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38" name="Line 1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39" name="Line 1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0" name="Line 1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1" name="Freeform 1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2" name="Freeform 1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3" name="Freeform 1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4" name="Freeform 1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45" name="Oval 2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46" name="Freeform 21"/>
            <p:cNvSpPr>
              <a:spLocks/>
            </p:cNvSpPr>
            <p:nvPr/>
          </p:nvSpPr>
          <p:spPr bwMode="auto">
            <a:xfrm>
              <a:off x="5880100" y="3413125"/>
              <a:ext cx="749300" cy="539750"/>
            </a:xfrm>
            <a:custGeom>
              <a:avLst/>
              <a:gdLst>
                <a:gd name="T0" fmla="*/ 0 w 472"/>
                <a:gd name="T1" fmla="*/ 2147483647 h 340"/>
                <a:gd name="T2" fmla="*/ 2147483647 w 472"/>
                <a:gd name="T3" fmla="*/ 2147483647 h 340"/>
                <a:gd name="T4" fmla="*/ 2147483647 w 472"/>
                <a:gd name="T5" fmla="*/ 2147483647 h 340"/>
                <a:gd name="T6" fmla="*/ 2147483647 w 472"/>
                <a:gd name="T7" fmla="*/ 2147483647 h 340"/>
                <a:gd name="T8" fmla="*/ 2147483647 w 472"/>
                <a:gd name="T9" fmla="*/ 2147483647 h 340"/>
                <a:gd name="T10" fmla="*/ 2147483647 w 472"/>
                <a:gd name="T11" fmla="*/ 2147483647 h 340"/>
                <a:gd name="T12" fmla="*/ 2147483647 w 472"/>
                <a:gd name="T13" fmla="*/ 2147483647 h 340"/>
                <a:gd name="T14" fmla="*/ 2147483647 w 472"/>
                <a:gd name="T15" fmla="*/ 2147483647 h 340"/>
                <a:gd name="T16" fmla="*/ 2147483647 w 472"/>
                <a:gd name="T17" fmla="*/ 2147483647 h 340"/>
                <a:gd name="T18" fmla="*/ 2147483647 w 472"/>
                <a:gd name="T19" fmla="*/ 2147483647 h 340"/>
                <a:gd name="T20" fmla="*/ 2147483647 w 472"/>
                <a:gd name="T21" fmla="*/ 2147483647 h 340"/>
                <a:gd name="T22" fmla="*/ 2147483647 w 472"/>
                <a:gd name="T23" fmla="*/ 0 h 340"/>
                <a:gd name="T24" fmla="*/ 0 w 472"/>
                <a:gd name="T25" fmla="*/ 2147483647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340"/>
                <a:gd name="T41" fmla="*/ 472 w 472"/>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340">
                  <a:moveTo>
                    <a:pt x="0" y="14"/>
                  </a:moveTo>
                  <a:lnTo>
                    <a:pt x="8" y="70"/>
                  </a:lnTo>
                  <a:lnTo>
                    <a:pt x="50" y="112"/>
                  </a:lnTo>
                  <a:lnTo>
                    <a:pt x="220" y="196"/>
                  </a:lnTo>
                  <a:lnTo>
                    <a:pt x="268" y="222"/>
                  </a:lnTo>
                  <a:lnTo>
                    <a:pt x="344" y="288"/>
                  </a:lnTo>
                  <a:lnTo>
                    <a:pt x="456" y="340"/>
                  </a:lnTo>
                  <a:lnTo>
                    <a:pt x="472" y="300"/>
                  </a:lnTo>
                  <a:lnTo>
                    <a:pt x="466" y="264"/>
                  </a:lnTo>
                  <a:lnTo>
                    <a:pt x="256" y="106"/>
                  </a:lnTo>
                  <a:lnTo>
                    <a:pt x="98" y="6"/>
                  </a:lnTo>
                  <a:lnTo>
                    <a:pt x="38" y="0"/>
                  </a:lnTo>
                  <a:lnTo>
                    <a:pt x="0" y="14"/>
                  </a:lnTo>
                  <a:close/>
                </a:path>
              </a:pathLst>
            </a:custGeom>
            <a:solidFill>
              <a:schemeClr val="bg1"/>
            </a:solidFill>
            <a:ln w="9525">
              <a:noFill/>
              <a:round/>
              <a:headEnd/>
              <a:tailEnd/>
            </a:ln>
          </p:spPr>
          <p:txBody>
            <a:bodyPr anchor="ctr"/>
            <a:lstStyle/>
            <a:p>
              <a:pPr algn="ctr"/>
              <a:endParaRPr lang="en-GB">
                <a:latin typeface="Calibri" pitchFamily="34" charset="0"/>
              </a:endParaRPr>
            </a:p>
          </p:txBody>
        </p:sp>
        <p:sp>
          <p:nvSpPr>
            <p:cNvPr id="147" name="Line 42"/>
            <p:cNvSpPr>
              <a:spLocks noChangeShapeType="1"/>
            </p:cNvSpPr>
            <p:nvPr/>
          </p:nvSpPr>
          <p:spPr bwMode="auto">
            <a:xfrm>
              <a:off x="6884988" y="4706938"/>
              <a:ext cx="147637" cy="30638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8" name="Line 43"/>
            <p:cNvSpPr>
              <a:spLocks noChangeShapeType="1"/>
            </p:cNvSpPr>
            <p:nvPr/>
          </p:nvSpPr>
          <p:spPr bwMode="auto">
            <a:xfrm>
              <a:off x="7424738" y="5881688"/>
              <a:ext cx="280987"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49" name="Line 44"/>
            <p:cNvSpPr>
              <a:spLocks noChangeShapeType="1"/>
            </p:cNvSpPr>
            <p:nvPr/>
          </p:nvSpPr>
          <p:spPr bwMode="auto">
            <a:xfrm>
              <a:off x="6867525" y="4729163"/>
              <a:ext cx="171450" cy="528637"/>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0" name="Line 45"/>
            <p:cNvSpPr>
              <a:spLocks noChangeShapeType="1"/>
            </p:cNvSpPr>
            <p:nvPr/>
          </p:nvSpPr>
          <p:spPr bwMode="auto">
            <a:xfrm>
              <a:off x="7348538" y="6272213"/>
              <a:ext cx="61912"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1" name="Freeform 46"/>
            <p:cNvSpPr>
              <a:spLocks/>
            </p:cNvSpPr>
            <p:nvPr/>
          </p:nvSpPr>
          <p:spPr bwMode="auto">
            <a:xfrm>
              <a:off x="6559550" y="4681538"/>
              <a:ext cx="260350" cy="452437"/>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2" name="Freeform 47"/>
            <p:cNvSpPr>
              <a:spLocks/>
            </p:cNvSpPr>
            <p:nvPr/>
          </p:nvSpPr>
          <p:spPr bwMode="auto">
            <a:xfrm>
              <a:off x="6829425" y="6181725"/>
              <a:ext cx="109538"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3" name="Freeform 48"/>
            <p:cNvSpPr>
              <a:spLocks/>
            </p:cNvSpPr>
            <p:nvPr/>
          </p:nvSpPr>
          <p:spPr bwMode="auto">
            <a:xfrm>
              <a:off x="6596063" y="2700338"/>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4" name="Freeform 49"/>
            <p:cNvSpPr>
              <a:spLocks/>
            </p:cNvSpPr>
            <p:nvPr/>
          </p:nvSpPr>
          <p:spPr bwMode="auto">
            <a:xfrm>
              <a:off x="6877050" y="27574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55" name="Oval 50"/>
            <p:cNvSpPr>
              <a:spLocks noChangeArrowheads="1"/>
            </p:cNvSpPr>
            <p:nvPr/>
          </p:nvSpPr>
          <p:spPr bwMode="auto">
            <a:xfrm>
              <a:off x="6772275" y="4581525"/>
              <a:ext cx="157163"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56" name="Line 51"/>
            <p:cNvSpPr>
              <a:spLocks noChangeShapeType="1"/>
            </p:cNvSpPr>
            <p:nvPr/>
          </p:nvSpPr>
          <p:spPr bwMode="auto">
            <a:xfrm>
              <a:off x="6886575" y="4708525"/>
              <a:ext cx="147638" cy="30638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7" name="Line 52"/>
            <p:cNvSpPr>
              <a:spLocks noChangeShapeType="1"/>
            </p:cNvSpPr>
            <p:nvPr/>
          </p:nvSpPr>
          <p:spPr bwMode="auto">
            <a:xfrm>
              <a:off x="7426325" y="5883275"/>
              <a:ext cx="280988" cy="600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8" name="Line 53"/>
            <p:cNvSpPr>
              <a:spLocks noChangeShapeType="1"/>
            </p:cNvSpPr>
            <p:nvPr/>
          </p:nvSpPr>
          <p:spPr bwMode="auto">
            <a:xfrm>
              <a:off x="6869113" y="4730750"/>
              <a:ext cx="171450" cy="528638"/>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59" name="Line 54"/>
            <p:cNvSpPr>
              <a:spLocks noChangeShapeType="1"/>
            </p:cNvSpPr>
            <p:nvPr/>
          </p:nvSpPr>
          <p:spPr bwMode="auto">
            <a:xfrm>
              <a:off x="7350125" y="6273800"/>
              <a:ext cx="61913" cy="219075"/>
            </a:xfrm>
            <a:prstGeom prst="line">
              <a:avLst/>
            </a:prstGeom>
            <a:noFill/>
            <a:ln w="38100">
              <a:solidFill>
                <a:srgbClr val="FF0000"/>
              </a:solidFill>
              <a:round/>
              <a:headEnd/>
              <a:tailEnd/>
            </a:ln>
          </p:spPr>
          <p:txBody>
            <a:bodyPr anchor="ctr"/>
            <a:lstStyle/>
            <a:p>
              <a:endParaRPr lang="en-GB">
                <a:latin typeface="Calibri" pitchFamily="34" charset="0"/>
              </a:endParaRPr>
            </a:p>
          </p:txBody>
        </p:sp>
        <p:sp>
          <p:nvSpPr>
            <p:cNvPr id="160" name="Freeform 55"/>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1" name="Freeform 56"/>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2" name="Freeform 57"/>
            <p:cNvSpPr>
              <a:spLocks/>
            </p:cNvSpPr>
            <p:nvPr/>
          </p:nvSpPr>
          <p:spPr bwMode="auto">
            <a:xfrm>
              <a:off x="6597650" y="2701925"/>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3" name="Freeform 58"/>
            <p:cNvSpPr>
              <a:spLocks/>
            </p:cNvSpPr>
            <p:nvPr/>
          </p:nvSpPr>
          <p:spPr bwMode="auto">
            <a:xfrm>
              <a:off x="6878638" y="2759075"/>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FF0000"/>
              </a:solidFill>
              <a:round/>
              <a:headEnd/>
              <a:tailEnd/>
            </a:ln>
          </p:spPr>
          <p:txBody>
            <a:bodyPr anchor="ctr"/>
            <a:lstStyle/>
            <a:p>
              <a:pPr algn="ctr"/>
              <a:endParaRPr lang="en-GB">
                <a:latin typeface="Calibri" pitchFamily="34" charset="0"/>
              </a:endParaRPr>
            </a:p>
          </p:txBody>
        </p:sp>
        <p:sp>
          <p:nvSpPr>
            <p:cNvPr id="164" name="Oval 59"/>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sp>
          <p:nvSpPr>
            <p:cNvPr id="165" name="Line 60"/>
            <p:cNvSpPr>
              <a:spLocks noChangeShapeType="1"/>
            </p:cNvSpPr>
            <p:nvPr/>
          </p:nvSpPr>
          <p:spPr bwMode="auto">
            <a:xfrm>
              <a:off x="6886575" y="4708525"/>
              <a:ext cx="147638" cy="30638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6" name="Line 61"/>
            <p:cNvSpPr>
              <a:spLocks noChangeShapeType="1"/>
            </p:cNvSpPr>
            <p:nvPr/>
          </p:nvSpPr>
          <p:spPr bwMode="auto">
            <a:xfrm>
              <a:off x="7426325" y="5883275"/>
              <a:ext cx="280988" cy="600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7" name="Line 62"/>
            <p:cNvSpPr>
              <a:spLocks noChangeShapeType="1"/>
            </p:cNvSpPr>
            <p:nvPr/>
          </p:nvSpPr>
          <p:spPr bwMode="auto">
            <a:xfrm>
              <a:off x="6869113" y="4730750"/>
              <a:ext cx="171450" cy="528638"/>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8" name="Line 63"/>
            <p:cNvSpPr>
              <a:spLocks noChangeShapeType="1"/>
            </p:cNvSpPr>
            <p:nvPr/>
          </p:nvSpPr>
          <p:spPr bwMode="auto">
            <a:xfrm>
              <a:off x="7350125" y="6273800"/>
              <a:ext cx="61913" cy="219075"/>
            </a:xfrm>
            <a:prstGeom prst="line">
              <a:avLst/>
            </a:prstGeom>
            <a:noFill/>
            <a:ln w="38100">
              <a:solidFill>
                <a:srgbClr val="0000FF"/>
              </a:solidFill>
              <a:round/>
              <a:headEnd/>
              <a:tailEnd/>
            </a:ln>
          </p:spPr>
          <p:txBody>
            <a:bodyPr anchor="ctr"/>
            <a:lstStyle/>
            <a:p>
              <a:endParaRPr lang="en-GB">
                <a:latin typeface="Calibri" pitchFamily="34" charset="0"/>
              </a:endParaRPr>
            </a:p>
          </p:txBody>
        </p:sp>
        <p:sp>
          <p:nvSpPr>
            <p:cNvPr id="169" name="Freeform 64"/>
            <p:cNvSpPr>
              <a:spLocks/>
            </p:cNvSpPr>
            <p:nvPr/>
          </p:nvSpPr>
          <p:spPr bwMode="auto">
            <a:xfrm>
              <a:off x="6561138" y="4683125"/>
              <a:ext cx="260350" cy="452438"/>
            </a:xfrm>
            <a:custGeom>
              <a:avLst/>
              <a:gdLst>
                <a:gd name="T0" fmla="*/ 2147483647 w 164"/>
                <a:gd name="T1" fmla="*/ 0 h 285"/>
                <a:gd name="T2" fmla="*/ 2147483647 w 164"/>
                <a:gd name="T3" fmla="*/ 2147483647 h 285"/>
                <a:gd name="T4" fmla="*/ 2147483647 w 164"/>
                <a:gd name="T5" fmla="*/ 2147483647 h 285"/>
                <a:gd name="T6" fmla="*/ 2147483647 w 164"/>
                <a:gd name="T7" fmla="*/ 2147483647 h 285"/>
                <a:gd name="T8" fmla="*/ 0 60000 65536"/>
                <a:gd name="T9" fmla="*/ 0 60000 65536"/>
                <a:gd name="T10" fmla="*/ 0 60000 65536"/>
                <a:gd name="T11" fmla="*/ 0 60000 65536"/>
                <a:gd name="T12" fmla="*/ 0 w 164"/>
                <a:gd name="T13" fmla="*/ 0 h 285"/>
                <a:gd name="T14" fmla="*/ 164 w 164"/>
                <a:gd name="T15" fmla="*/ 285 h 285"/>
              </a:gdLst>
              <a:ahLst/>
              <a:cxnLst>
                <a:cxn ang="T8">
                  <a:pos x="T0" y="T1"/>
                </a:cxn>
                <a:cxn ang="T9">
                  <a:pos x="T2" y="T3"/>
                </a:cxn>
                <a:cxn ang="T10">
                  <a:pos x="T4" y="T5"/>
                </a:cxn>
                <a:cxn ang="T11">
                  <a:pos x="T6" y="T7"/>
                </a:cxn>
              </a:cxnLst>
              <a:rect l="T12" t="T13" r="T14" b="T15"/>
              <a:pathLst>
                <a:path w="164" h="285">
                  <a:moveTo>
                    <a:pt x="164" y="0"/>
                  </a:moveTo>
                  <a:cubicBezTo>
                    <a:pt x="133" y="25"/>
                    <a:pt x="102" y="51"/>
                    <a:pt x="77" y="93"/>
                  </a:cubicBezTo>
                  <a:cubicBezTo>
                    <a:pt x="52" y="135"/>
                    <a:pt x="22" y="220"/>
                    <a:pt x="11" y="252"/>
                  </a:cubicBezTo>
                  <a:cubicBezTo>
                    <a:pt x="0" y="284"/>
                    <a:pt x="5" y="284"/>
                    <a:pt x="11" y="285"/>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0" name="Freeform 65"/>
            <p:cNvSpPr>
              <a:spLocks/>
            </p:cNvSpPr>
            <p:nvPr/>
          </p:nvSpPr>
          <p:spPr bwMode="auto">
            <a:xfrm>
              <a:off x="6831013" y="6183313"/>
              <a:ext cx="109537" cy="190500"/>
            </a:xfrm>
            <a:custGeom>
              <a:avLst/>
              <a:gdLst>
                <a:gd name="T0" fmla="*/ 0 w 69"/>
                <a:gd name="T1" fmla="*/ 0 h 120"/>
                <a:gd name="T2" fmla="*/ 2147483647 w 69"/>
                <a:gd name="T3" fmla="*/ 2147483647 h 120"/>
                <a:gd name="T4" fmla="*/ 2147483647 w 69"/>
                <a:gd name="T5" fmla="*/ 2147483647 h 120"/>
                <a:gd name="T6" fmla="*/ 0 60000 65536"/>
                <a:gd name="T7" fmla="*/ 0 60000 65536"/>
                <a:gd name="T8" fmla="*/ 0 60000 65536"/>
                <a:gd name="T9" fmla="*/ 0 w 69"/>
                <a:gd name="T10" fmla="*/ 0 h 120"/>
                <a:gd name="T11" fmla="*/ 69 w 69"/>
                <a:gd name="T12" fmla="*/ 120 h 120"/>
              </a:gdLst>
              <a:ahLst/>
              <a:cxnLst>
                <a:cxn ang="T6">
                  <a:pos x="T0" y="T1"/>
                </a:cxn>
                <a:cxn ang="T7">
                  <a:pos x="T2" y="T3"/>
                </a:cxn>
                <a:cxn ang="T8">
                  <a:pos x="T4" y="T5"/>
                </a:cxn>
              </a:cxnLst>
              <a:rect l="T9" t="T10" r="T11" b="T12"/>
              <a:pathLst>
                <a:path w="69" h="120">
                  <a:moveTo>
                    <a:pt x="0" y="0"/>
                  </a:moveTo>
                  <a:cubicBezTo>
                    <a:pt x="8" y="23"/>
                    <a:pt x="16" y="46"/>
                    <a:pt x="27" y="66"/>
                  </a:cubicBezTo>
                  <a:cubicBezTo>
                    <a:pt x="38" y="86"/>
                    <a:pt x="53" y="103"/>
                    <a:pt x="69" y="12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1" name="AutoShape 66"/>
            <p:cNvSpPr>
              <a:spLocks noChangeArrowheads="1"/>
            </p:cNvSpPr>
            <p:nvPr/>
          </p:nvSpPr>
          <p:spPr bwMode="auto">
            <a:xfrm>
              <a:off x="7034213" y="4784725"/>
              <a:ext cx="620712" cy="323850"/>
            </a:xfrm>
            <a:prstGeom prst="rightArrow">
              <a:avLst>
                <a:gd name="adj1" fmla="val 50000"/>
                <a:gd name="adj2" fmla="val 47917"/>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2" name="AutoShape 67"/>
            <p:cNvSpPr>
              <a:spLocks noChangeArrowheads="1"/>
            </p:cNvSpPr>
            <p:nvPr/>
          </p:nvSpPr>
          <p:spPr bwMode="auto">
            <a:xfrm>
              <a:off x="7062788" y="5178425"/>
              <a:ext cx="661987" cy="323850"/>
            </a:xfrm>
            <a:prstGeom prst="rightArrow">
              <a:avLst>
                <a:gd name="adj1" fmla="val 50000"/>
                <a:gd name="adj2" fmla="val 5110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3" name="AutoShape 68"/>
            <p:cNvSpPr>
              <a:spLocks noChangeArrowheads="1"/>
            </p:cNvSpPr>
            <p:nvPr/>
          </p:nvSpPr>
          <p:spPr bwMode="auto">
            <a:xfrm>
              <a:off x="6823075" y="5881688"/>
              <a:ext cx="998538" cy="323850"/>
            </a:xfrm>
            <a:prstGeom prst="rightArrow">
              <a:avLst>
                <a:gd name="adj1" fmla="val 50000"/>
                <a:gd name="adj2" fmla="val 77083"/>
              </a:avLst>
            </a:prstGeom>
            <a:solidFill>
              <a:srgbClr val="0000FF">
                <a:alpha val="59999"/>
              </a:srgbClr>
            </a:solidFill>
            <a:ln w="9525" algn="ctr">
              <a:noFill/>
              <a:miter lim="800000"/>
              <a:headEnd/>
              <a:tailEnd/>
            </a:ln>
            <a:scene3d>
              <a:camera prst="orthographicFront"/>
              <a:lightRig rig="threePt" dir="t"/>
            </a:scene3d>
            <a:sp3d>
              <a:bevelT/>
            </a:sp3d>
          </p:spPr>
          <p:txBody>
            <a:bodyPr wrap="none" anchor="ctr"/>
            <a:lstStyle/>
            <a:p>
              <a:pPr algn="ctr"/>
              <a:endParaRPr lang="en-GB">
                <a:latin typeface="Calibri" pitchFamily="34" charset="0"/>
              </a:endParaRPr>
            </a:p>
          </p:txBody>
        </p:sp>
        <p:sp>
          <p:nvSpPr>
            <p:cNvPr id="174" name="Freeform 72"/>
            <p:cNvSpPr>
              <a:spLocks/>
            </p:cNvSpPr>
            <p:nvPr/>
          </p:nvSpPr>
          <p:spPr bwMode="auto">
            <a:xfrm>
              <a:off x="6880225" y="2749088"/>
              <a:ext cx="1104900" cy="1876425"/>
            </a:xfrm>
            <a:custGeom>
              <a:avLst/>
              <a:gdLst>
                <a:gd name="T0" fmla="*/ 0 w 696"/>
                <a:gd name="T1" fmla="*/ 2147483647 h 1182"/>
                <a:gd name="T2" fmla="*/ 2147483647 w 696"/>
                <a:gd name="T3" fmla="*/ 2147483647 h 1182"/>
                <a:gd name="T4" fmla="*/ 2147483647 w 696"/>
                <a:gd name="T5" fmla="*/ 2147483647 h 1182"/>
                <a:gd name="T6" fmla="*/ 2147483647 w 696"/>
                <a:gd name="T7" fmla="*/ 2147483647 h 1182"/>
                <a:gd name="T8" fmla="*/ 2147483647 w 696"/>
                <a:gd name="T9" fmla="*/ 2147483647 h 1182"/>
                <a:gd name="T10" fmla="*/ 2147483647 w 696"/>
                <a:gd name="T11" fmla="*/ 2147483647 h 1182"/>
                <a:gd name="T12" fmla="*/ 2147483647 w 696"/>
                <a:gd name="T13" fmla="*/ 2147483647 h 1182"/>
                <a:gd name="T14" fmla="*/ 2147483647 w 696"/>
                <a:gd name="T15" fmla="*/ 2147483647 h 1182"/>
                <a:gd name="T16" fmla="*/ 2147483647 w 696"/>
                <a:gd name="T17" fmla="*/ 0 h 1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6"/>
                <a:gd name="T28" fmla="*/ 0 h 1182"/>
                <a:gd name="T29" fmla="*/ 696 w 696"/>
                <a:gd name="T30" fmla="*/ 1182 h 1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6" h="1182">
                  <a:moveTo>
                    <a:pt x="0" y="1182"/>
                  </a:moveTo>
                  <a:cubicBezTo>
                    <a:pt x="119" y="1160"/>
                    <a:pt x="239" y="1138"/>
                    <a:pt x="333" y="1113"/>
                  </a:cubicBezTo>
                  <a:cubicBezTo>
                    <a:pt x="427" y="1088"/>
                    <a:pt x="508" y="1059"/>
                    <a:pt x="564" y="1032"/>
                  </a:cubicBezTo>
                  <a:cubicBezTo>
                    <a:pt x="620" y="1005"/>
                    <a:pt x="644" y="978"/>
                    <a:pt x="666" y="954"/>
                  </a:cubicBezTo>
                  <a:cubicBezTo>
                    <a:pt x="688" y="930"/>
                    <a:pt x="696" y="916"/>
                    <a:pt x="696" y="888"/>
                  </a:cubicBezTo>
                  <a:cubicBezTo>
                    <a:pt x="696" y="860"/>
                    <a:pt x="685" y="842"/>
                    <a:pt x="663" y="786"/>
                  </a:cubicBezTo>
                  <a:cubicBezTo>
                    <a:pt x="641" y="730"/>
                    <a:pt x="600" y="631"/>
                    <a:pt x="561" y="549"/>
                  </a:cubicBezTo>
                  <a:cubicBezTo>
                    <a:pt x="522" y="467"/>
                    <a:pt x="477" y="382"/>
                    <a:pt x="429" y="291"/>
                  </a:cubicBezTo>
                  <a:cubicBezTo>
                    <a:pt x="381" y="200"/>
                    <a:pt x="325" y="100"/>
                    <a:pt x="27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5" name="Freeform 73"/>
            <p:cNvSpPr>
              <a:spLocks/>
            </p:cNvSpPr>
            <p:nvPr/>
          </p:nvSpPr>
          <p:spPr bwMode="auto">
            <a:xfrm>
              <a:off x="6599238" y="2703513"/>
              <a:ext cx="273050" cy="1905000"/>
            </a:xfrm>
            <a:custGeom>
              <a:avLst/>
              <a:gdLst>
                <a:gd name="T0" fmla="*/ 2147483647 w 172"/>
                <a:gd name="T1" fmla="*/ 2147483647 h 1200"/>
                <a:gd name="T2" fmla="*/ 2147483647 w 172"/>
                <a:gd name="T3" fmla="*/ 2147483647 h 1200"/>
                <a:gd name="T4" fmla="*/ 2147483647 w 172"/>
                <a:gd name="T5" fmla="*/ 2147483647 h 1200"/>
                <a:gd name="T6" fmla="*/ 0 w 172"/>
                <a:gd name="T7" fmla="*/ 0 h 1200"/>
                <a:gd name="T8" fmla="*/ 0 60000 65536"/>
                <a:gd name="T9" fmla="*/ 0 60000 65536"/>
                <a:gd name="T10" fmla="*/ 0 60000 65536"/>
                <a:gd name="T11" fmla="*/ 0 60000 65536"/>
                <a:gd name="T12" fmla="*/ 0 w 172"/>
                <a:gd name="T13" fmla="*/ 0 h 1200"/>
                <a:gd name="T14" fmla="*/ 172 w 172"/>
                <a:gd name="T15" fmla="*/ 1200 h 1200"/>
              </a:gdLst>
              <a:ahLst/>
              <a:cxnLst>
                <a:cxn ang="T8">
                  <a:pos x="T0" y="T1"/>
                </a:cxn>
                <a:cxn ang="T9">
                  <a:pos x="T2" y="T3"/>
                </a:cxn>
                <a:cxn ang="T10">
                  <a:pos x="T4" y="T5"/>
                </a:cxn>
                <a:cxn ang="T11">
                  <a:pos x="T6" y="T7"/>
                </a:cxn>
              </a:cxnLst>
              <a:rect l="T12" t="T13" r="T14" b="T15"/>
              <a:pathLst>
                <a:path w="172" h="1200">
                  <a:moveTo>
                    <a:pt x="162" y="1200"/>
                  </a:moveTo>
                  <a:cubicBezTo>
                    <a:pt x="167" y="1158"/>
                    <a:pt x="172" y="1117"/>
                    <a:pt x="165" y="1023"/>
                  </a:cubicBezTo>
                  <a:cubicBezTo>
                    <a:pt x="158" y="929"/>
                    <a:pt x="147" y="806"/>
                    <a:pt x="120" y="636"/>
                  </a:cubicBezTo>
                  <a:cubicBezTo>
                    <a:pt x="93" y="466"/>
                    <a:pt x="46" y="233"/>
                    <a:pt x="0" y="0"/>
                  </a:cubicBezTo>
                </a:path>
              </a:pathLst>
            </a:custGeom>
            <a:noFill/>
            <a:ln w="38100">
              <a:solidFill>
                <a:srgbClr val="0000FF"/>
              </a:solidFill>
              <a:round/>
              <a:headEnd/>
              <a:tailEnd/>
            </a:ln>
          </p:spPr>
          <p:txBody>
            <a:bodyPr anchor="ctr"/>
            <a:lstStyle/>
            <a:p>
              <a:pPr algn="ctr"/>
              <a:endParaRPr lang="en-GB">
                <a:latin typeface="Calibri" pitchFamily="34" charset="0"/>
              </a:endParaRPr>
            </a:p>
          </p:txBody>
        </p:sp>
        <p:sp>
          <p:nvSpPr>
            <p:cNvPr id="176" name="Oval 74"/>
            <p:cNvSpPr>
              <a:spLocks noChangeArrowheads="1"/>
            </p:cNvSpPr>
            <p:nvPr/>
          </p:nvSpPr>
          <p:spPr bwMode="auto">
            <a:xfrm>
              <a:off x="6773863" y="4583113"/>
              <a:ext cx="157162" cy="161925"/>
            </a:xfrm>
            <a:prstGeom prst="ellipse">
              <a:avLst/>
            </a:prstGeom>
            <a:solidFill>
              <a:schemeClr val="tx1"/>
            </a:solidFill>
            <a:ln w="9525" algn="ctr">
              <a:noFill/>
              <a:round/>
              <a:headEnd/>
              <a:tailEnd/>
            </a:ln>
          </p:spPr>
          <p:txBody>
            <a:bodyPr wrap="none" anchor="ctr"/>
            <a:lstStyle/>
            <a:p>
              <a:pPr algn="ctr"/>
              <a:endParaRPr lang="en-GB">
                <a:latin typeface="Calibri" pitchFamily="34" charset="0"/>
              </a:endParaRPr>
            </a:p>
          </p:txBody>
        </p:sp>
        <p:grpSp>
          <p:nvGrpSpPr>
            <p:cNvPr id="177" name="Group 28"/>
            <p:cNvGrpSpPr>
              <a:grpSpLocks/>
            </p:cNvGrpSpPr>
            <p:nvPr/>
          </p:nvGrpSpPr>
          <p:grpSpPr bwMode="auto">
            <a:xfrm>
              <a:off x="7559675" y="4657725"/>
              <a:ext cx="249238" cy="1928813"/>
              <a:chOff x="4770" y="2934"/>
              <a:chExt cx="157" cy="1215"/>
            </a:xfrm>
            <a:effectLst>
              <a:outerShdw blurRad="50800" dist="38100" dir="2700000" algn="tl" rotWithShape="0">
                <a:prstClr val="black">
                  <a:alpha val="40000"/>
                </a:prstClr>
              </a:outerShdw>
            </a:effectLst>
          </p:grpSpPr>
          <p:sp>
            <p:nvSpPr>
              <p:cNvPr id="178" name="Freeform 26"/>
              <p:cNvSpPr>
                <a:spLocks/>
              </p:cNvSpPr>
              <p:nvPr/>
            </p:nvSpPr>
            <p:spPr bwMode="auto">
              <a:xfrm>
                <a:off x="4791" y="2964"/>
                <a:ext cx="136" cy="1185"/>
              </a:xfrm>
              <a:custGeom>
                <a:avLst/>
                <a:gdLst>
                  <a:gd name="T0" fmla="*/ 132 w 136"/>
                  <a:gd name="T1" fmla="*/ 1185 h 1185"/>
                  <a:gd name="T2" fmla="*/ 132 w 136"/>
                  <a:gd name="T3" fmla="*/ 852 h 1185"/>
                  <a:gd name="T4" fmla="*/ 105 w 136"/>
                  <a:gd name="T5" fmla="*/ 492 h 1185"/>
                  <a:gd name="T6" fmla="*/ 48 w 136"/>
                  <a:gd name="T7" fmla="*/ 153 h 1185"/>
                  <a:gd name="T8" fmla="*/ 0 w 136"/>
                  <a:gd name="T9" fmla="*/ 0 h 1185"/>
                  <a:gd name="T10" fmla="*/ 0 60000 65536"/>
                  <a:gd name="T11" fmla="*/ 0 60000 65536"/>
                  <a:gd name="T12" fmla="*/ 0 60000 65536"/>
                  <a:gd name="T13" fmla="*/ 0 60000 65536"/>
                  <a:gd name="T14" fmla="*/ 0 60000 65536"/>
                  <a:gd name="T15" fmla="*/ 0 w 136"/>
                  <a:gd name="T16" fmla="*/ 0 h 1185"/>
                  <a:gd name="T17" fmla="*/ 136 w 136"/>
                  <a:gd name="T18" fmla="*/ 1185 h 1185"/>
                </a:gdLst>
                <a:ahLst/>
                <a:cxnLst>
                  <a:cxn ang="T10">
                    <a:pos x="T0" y="T1"/>
                  </a:cxn>
                  <a:cxn ang="T11">
                    <a:pos x="T2" y="T3"/>
                  </a:cxn>
                  <a:cxn ang="T12">
                    <a:pos x="T4" y="T5"/>
                  </a:cxn>
                  <a:cxn ang="T13">
                    <a:pos x="T6" y="T7"/>
                  </a:cxn>
                  <a:cxn ang="T14">
                    <a:pos x="T8" y="T9"/>
                  </a:cxn>
                </a:cxnLst>
                <a:rect l="T15" t="T16" r="T17" b="T18"/>
                <a:pathLst>
                  <a:path w="136" h="1185">
                    <a:moveTo>
                      <a:pt x="132" y="1185"/>
                    </a:moveTo>
                    <a:cubicBezTo>
                      <a:pt x="134" y="1076"/>
                      <a:pt x="136" y="967"/>
                      <a:pt x="132" y="852"/>
                    </a:cubicBezTo>
                    <a:cubicBezTo>
                      <a:pt x="128" y="737"/>
                      <a:pt x="119" y="608"/>
                      <a:pt x="105" y="492"/>
                    </a:cubicBezTo>
                    <a:cubicBezTo>
                      <a:pt x="91" y="376"/>
                      <a:pt x="65" y="235"/>
                      <a:pt x="48" y="153"/>
                    </a:cubicBezTo>
                    <a:cubicBezTo>
                      <a:pt x="31" y="71"/>
                      <a:pt x="15" y="35"/>
                      <a:pt x="0" y="0"/>
                    </a:cubicBez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sp>
            <p:nvSpPr>
              <p:cNvPr id="179" name="Freeform 27"/>
              <p:cNvSpPr>
                <a:spLocks/>
              </p:cNvSpPr>
              <p:nvPr/>
            </p:nvSpPr>
            <p:spPr bwMode="auto">
              <a:xfrm>
                <a:off x="4770" y="2934"/>
                <a:ext cx="120" cy="165"/>
              </a:xfrm>
              <a:custGeom>
                <a:avLst/>
                <a:gdLst>
                  <a:gd name="T0" fmla="*/ 0 w 120"/>
                  <a:gd name="T1" fmla="*/ 165 h 165"/>
                  <a:gd name="T2" fmla="*/ 12 w 120"/>
                  <a:gd name="T3" fmla="*/ 0 h 165"/>
                  <a:gd name="T4" fmla="*/ 120 w 120"/>
                  <a:gd name="T5" fmla="*/ 126 h 165"/>
                  <a:gd name="T6" fmla="*/ 0 60000 65536"/>
                  <a:gd name="T7" fmla="*/ 0 60000 65536"/>
                  <a:gd name="T8" fmla="*/ 0 60000 65536"/>
                  <a:gd name="T9" fmla="*/ 0 w 120"/>
                  <a:gd name="T10" fmla="*/ 0 h 165"/>
                  <a:gd name="T11" fmla="*/ 120 w 120"/>
                  <a:gd name="T12" fmla="*/ 165 h 165"/>
                </a:gdLst>
                <a:ahLst/>
                <a:cxnLst>
                  <a:cxn ang="T6">
                    <a:pos x="T0" y="T1"/>
                  </a:cxn>
                  <a:cxn ang="T7">
                    <a:pos x="T2" y="T3"/>
                  </a:cxn>
                  <a:cxn ang="T8">
                    <a:pos x="T4" y="T5"/>
                  </a:cxn>
                </a:cxnLst>
                <a:rect l="T9" t="T10" r="T11" b="T12"/>
                <a:pathLst>
                  <a:path w="120" h="165">
                    <a:moveTo>
                      <a:pt x="0" y="165"/>
                    </a:moveTo>
                    <a:lnTo>
                      <a:pt x="12" y="0"/>
                    </a:lnTo>
                    <a:lnTo>
                      <a:pt x="120" y="126"/>
                    </a:lnTo>
                  </a:path>
                </a:pathLst>
              </a:custGeom>
              <a:noFill/>
              <a:ln w="38100">
                <a:solidFill>
                  <a:srgbClr val="FF0000"/>
                </a:solidFill>
                <a:round/>
                <a:headEnd/>
                <a:tailEnd/>
              </a:ln>
              <a:scene3d>
                <a:camera prst="orthographicFront"/>
                <a:lightRig rig="threePt" dir="t"/>
              </a:scene3d>
              <a:sp3d/>
            </p:spPr>
            <p:txBody>
              <a:bodyPr anchor="ctr"/>
              <a:lstStyle/>
              <a:p>
                <a:pPr algn="ctr"/>
                <a:endParaRPr lang="en-GB">
                  <a:latin typeface="Calibri" pitchFamily="34" charset="0"/>
                </a:endParaRPr>
              </a:p>
            </p:txBody>
          </p:sp>
        </p:grpSp>
        <p:sp>
          <p:nvSpPr>
            <p:cNvPr id="180" name="Oval 46"/>
            <p:cNvSpPr>
              <a:spLocks noChangeArrowheads="1"/>
            </p:cNvSpPr>
            <p:nvPr/>
          </p:nvSpPr>
          <p:spPr bwMode="auto">
            <a:xfrm rot="-806059">
              <a:off x="6777345" y="4126875"/>
              <a:ext cx="1387486" cy="656594"/>
            </a:xfrm>
            <a:prstGeom prst="ellipse">
              <a:avLst/>
            </a:prstGeom>
            <a:noFill/>
            <a:ln w="28575"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lgn="ctr"/>
              <a:endParaRPr lang="en-GB">
                <a:latin typeface="Calibri" pitchFamily="34" charset="0"/>
              </a:endParaRPr>
            </a:p>
          </p:txBody>
        </p:sp>
      </p:grpSp>
      <p:sp>
        <p:nvSpPr>
          <p:cNvPr id="181" name="Text Box 2"/>
          <p:cNvSpPr txBox="1">
            <a:spLocks noChangeArrowheads="1"/>
          </p:cNvSpPr>
          <p:nvPr/>
        </p:nvSpPr>
        <p:spPr bwMode="auto">
          <a:xfrm>
            <a:off x="2" y="653687"/>
            <a:ext cx="4341812"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Fractional crystallization of hybrid silicate-carbonate melts.</a:t>
            </a:r>
          </a:p>
        </p:txBody>
      </p:sp>
      <p:sp>
        <p:nvSpPr>
          <p:cNvPr id="59" name="Text Box 2"/>
          <p:cNvSpPr txBox="1">
            <a:spLocks noChangeArrowheads="1"/>
          </p:cNvSpPr>
          <p:nvPr/>
        </p:nvSpPr>
        <p:spPr bwMode="auto">
          <a:xfrm>
            <a:off x="772876" y="0"/>
            <a:ext cx="2808524" cy="461665"/>
          </a:xfrm>
          <a:prstGeom prst="rect">
            <a:avLst/>
          </a:prstGeom>
          <a:solidFill>
            <a:schemeClr val="tx1"/>
          </a:solid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Fourth possibility:</a:t>
            </a:r>
          </a:p>
        </p:txBody>
      </p:sp>
      <p:sp>
        <p:nvSpPr>
          <p:cNvPr id="60" name="Text Box 2"/>
          <p:cNvSpPr txBox="1">
            <a:spLocks noChangeArrowheads="1"/>
          </p:cNvSpPr>
          <p:nvPr/>
        </p:nvSpPr>
        <p:spPr bwMode="auto">
          <a:xfrm>
            <a:off x="0" y="2185879"/>
            <a:ext cx="4368800" cy="3939540"/>
          </a:xfrm>
          <a:prstGeom prst="rect">
            <a:avLst/>
          </a:prstGeom>
          <a:noFill/>
          <a:ln w="9525" algn="ctr">
            <a:noFill/>
            <a:miter lim="800000"/>
            <a:headEnd/>
            <a:tailEnd/>
          </a:ln>
          <a:effectLst/>
        </p:spPr>
        <p:txBody>
          <a:bodyPr wrap="square">
            <a:spAutoFit/>
          </a:bodyPr>
          <a:lstStyle/>
          <a:p>
            <a:pPr marL="342900" indent="-342900">
              <a:spcAft>
                <a:spcPts val="600"/>
              </a:spcAft>
              <a:buFontTx/>
              <a:buChar char="-"/>
              <a:defRPr/>
            </a:pPr>
            <a:r>
              <a:rPr lang="en-GB" sz="2400" dirty="0">
                <a:solidFill>
                  <a:schemeClr val="bg1"/>
                </a:solidFill>
                <a:effectLst>
                  <a:outerShdw blurRad="38100" dist="38100" dir="2700000" algn="tl">
                    <a:srgbClr val="000000"/>
                  </a:outerShdw>
                </a:effectLst>
                <a:latin typeface="Calibri" pitchFamily="34" charset="0"/>
              </a:rPr>
              <a:t>Formation of a hybrid carbonate-silicate melt;</a:t>
            </a:r>
          </a:p>
          <a:p>
            <a:pPr marL="342900" indent="-342900">
              <a:spcAft>
                <a:spcPts val="600"/>
              </a:spcAft>
              <a:buFontTx/>
              <a:buChar char="-"/>
              <a:defRPr/>
            </a:pPr>
            <a:r>
              <a:rPr lang="en-GB" sz="2400" dirty="0">
                <a:solidFill>
                  <a:schemeClr val="bg1"/>
                </a:solidFill>
                <a:effectLst>
                  <a:outerShdw blurRad="38100" dist="38100" dir="2700000" algn="tl">
                    <a:srgbClr val="000000"/>
                  </a:outerShdw>
                </a:effectLst>
                <a:latin typeface="Calibri" pitchFamily="34" charset="0"/>
              </a:rPr>
              <a:t>Fractional crystallization of MgO-rich olivine and decrease of MgO/CaO in the residual melt;</a:t>
            </a:r>
          </a:p>
          <a:p>
            <a:pPr marL="342900" indent="-342900">
              <a:spcAft>
                <a:spcPts val="600"/>
              </a:spcAft>
              <a:buFontTx/>
              <a:buChar char="-"/>
              <a:defRPr/>
            </a:pPr>
            <a:r>
              <a:rPr lang="en-GB" sz="2400" dirty="0">
                <a:solidFill>
                  <a:schemeClr val="bg1"/>
                </a:solidFill>
                <a:effectLst>
                  <a:outerShdw blurRad="38100" dist="38100" dir="2700000" algn="tl">
                    <a:srgbClr val="000000"/>
                  </a:outerShdw>
                </a:effectLst>
                <a:latin typeface="Calibri" pitchFamily="34" charset="0"/>
              </a:rPr>
              <a:t>Separation of an immiscible carbonatite melt from a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-CaO-rich and MgO-poor evolved melt. </a:t>
            </a:r>
          </a:p>
        </p:txBody>
      </p:sp>
    </p:spTree>
    <p:extLst>
      <p:ext uri="{BB962C8B-B14F-4D97-AF65-F5344CB8AC3E}">
        <p14:creationId xmlns:p14="http://schemas.microsoft.com/office/powerpoint/2010/main" val="2022283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1"/>
                                        </p:tgtEl>
                                        <p:attrNameLst>
                                          <p:attrName>style.visibility</p:attrName>
                                        </p:attrNameLst>
                                      </p:cBhvr>
                                      <p:to>
                                        <p:strVal val="visible"/>
                                      </p:to>
                                    </p:set>
                                    <p:animEffect transition="in" filter="fade">
                                      <p:cBhvr>
                                        <p:cTn id="11" dur="500"/>
                                        <p:tgtEl>
                                          <p:spTgt spid="18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0">
                                            <p:txEl>
                                              <p:pRg st="0" end="0"/>
                                            </p:txEl>
                                          </p:spTgt>
                                        </p:tgtEl>
                                        <p:attrNameLst>
                                          <p:attrName>style.visibility</p:attrName>
                                        </p:attrNameLst>
                                      </p:cBhvr>
                                      <p:to>
                                        <p:strVal val="visible"/>
                                      </p:to>
                                    </p:set>
                                    <p:animEffect transition="in" filter="fade">
                                      <p:cBhvr>
                                        <p:cTn id="16" dur="500"/>
                                        <p:tgtEl>
                                          <p:spTgt spid="6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0">
                                            <p:txEl>
                                              <p:pRg st="1" end="1"/>
                                            </p:txEl>
                                          </p:spTgt>
                                        </p:tgtEl>
                                        <p:attrNameLst>
                                          <p:attrName>style.visibility</p:attrName>
                                        </p:attrNameLst>
                                      </p:cBhvr>
                                      <p:to>
                                        <p:strVal val="visible"/>
                                      </p:to>
                                    </p:set>
                                    <p:animEffect transition="in" filter="fade">
                                      <p:cBhvr>
                                        <p:cTn id="21" dur="500"/>
                                        <p:tgtEl>
                                          <p:spTgt spid="6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0">
                                            <p:txEl>
                                              <p:pRg st="2" end="2"/>
                                            </p:txEl>
                                          </p:spTgt>
                                        </p:tgtEl>
                                        <p:attrNameLst>
                                          <p:attrName>style.visibility</p:attrName>
                                        </p:attrNameLst>
                                      </p:cBhvr>
                                      <p:to>
                                        <p:strVal val="visible"/>
                                      </p:to>
                                    </p:set>
                                    <p:animEffect transition="in" filter="fade">
                                      <p:cBhvr>
                                        <p:cTn id="26" dur="500"/>
                                        <p:tgtEl>
                                          <p:spTgt spid="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59" grpId="0" animBg="1"/>
      <p:bldP spid="6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0" y="5452490"/>
            <a:ext cx="9144000" cy="1384995"/>
          </a:xfrm>
          <a:prstGeom prst="rect">
            <a:avLst/>
          </a:prstGeom>
          <a:solidFill>
            <a:schemeClr val="tx1"/>
          </a:solidFill>
        </p:spPr>
        <p:txBody>
          <a:bodyPr wrap="square">
            <a:spAutoFit/>
          </a:bodyPr>
          <a:lstStyle/>
          <a:p>
            <a:pPr algn="ctr">
              <a:defRPr/>
            </a:pPr>
            <a:r>
              <a:rPr lang="en-GB" sz="2800" dirty="0">
                <a:solidFill>
                  <a:srgbClr val="FFFF00"/>
                </a:solidFill>
                <a:latin typeface="Calibri" pitchFamily="34" charset="0"/>
              </a:rPr>
              <a:t>This means that Earth’s mantle is C-H-bearing, not volatile-free, as usually assumed by geophysicists (and many geochemists too).</a:t>
            </a:r>
          </a:p>
        </p:txBody>
      </p:sp>
      <p:sp>
        <p:nvSpPr>
          <p:cNvPr id="17" name="CasellaDiTesto 16"/>
          <p:cNvSpPr txBox="1"/>
          <p:nvPr/>
        </p:nvSpPr>
        <p:spPr>
          <a:xfrm>
            <a:off x="342900" y="0"/>
            <a:ext cx="8458200" cy="1200329"/>
          </a:xfrm>
          <a:prstGeom prst="rect">
            <a:avLst/>
          </a:prstGeom>
          <a:noFill/>
        </p:spPr>
        <p:txBody>
          <a:bodyPr wrap="square">
            <a:spAutoFit/>
          </a:bodyPr>
          <a:lstStyle/>
          <a:p>
            <a:pPr>
              <a:defRPr/>
            </a:pPr>
            <a:r>
              <a:rPr lang="en-GB" sz="2400" dirty="0">
                <a:solidFill>
                  <a:schemeClr val="bg1"/>
                </a:solidFill>
                <a:latin typeface="Calibri" pitchFamily="34" charset="0"/>
              </a:rPr>
              <a:t>In other words:</a:t>
            </a:r>
          </a:p>
          <a:p>
            <a:pPr>
              <a:defRPr/>
            </a:pPr>
            <a:r>
              <a:rPr lang="en-GB" sz="2400" dirty="0">
                <a:solidFill>
                  <a:schemeClr val="bg1"/>
                </a:solidFill>
                <a:latin typeface="Calibri" pitchFamily="34" charset="0"/>
              </a:rPr>
              <a:t>Partial melting of anhydrous four-phase peridotite cannot produce liquids matching the composition of “anorogenic” magmas.</a:t>
            </a:r>
          </a:p>
        </p:txBody>
      </p:sp>
      <p:sp>
        <p:nvSpPr>
          <p:cNvPr id="18" name="CasellaDiTesto 17"/>
          <p:cNvSpPr txBox="1"/>
          <p:nvPr/>
        </p:nvSpPr>
        <p:spPr>
          <a:xfrm>
            <a:off x="-76226" y="1460500"/>
            <a:ext cx="9220226" cy="1384995"/>
          </a:xfrm>
          <a:prstGeom prst="rect">
            <a:avLst/>
          </a:prstGeom>
          <a:noFill/>
        </p:spPr>
        <p:txBody>
          <a:bodyPr wrap="square">
            <a:spAutoFit/>
          </a:bodyPr>
          <a:lstStyle/>
          <a:p>
            <a:pPr algn="ctr">
              <a:defRPr/>
            </a:pPr>
            <a:r>
              <a:rPr lang="en-GB" sz="2800" dirty="0">
                <a:solidFill>
                  <a:schemeClr val="bg1"/>
                </a:solidFill>
                <a:latin typeface="Calibri" pitchFamily="34" charset="0"/>
              </a:rPr>
              <a:t>Experimental four-phase peridotite partial melts are richer in SiO</a:t>
            </a:r>
            <a:r>
              <a:rPr lang="en-GB" sz="2800" baseline="-25000" dirty="0">
                <a:solidFill>
                  <a:schemeClr val="bg1"/>
                </a:solidFill>
                <a:latin typeface="Calibri" pitchFamily="34" charset="0"/>
              </a:rPr>
              <a:t>2</a:t>
            </a:r>
            <a:r>
              <a:rPr lang="en-GB" sz="2800" dirty="0">
                <a:solidFill>
                  <a:schemeClr val="bg1"/>
                </a:solidFill>
                <a:latin typeface="Calibri" pitchFamily="34" charset="0"/>
              </a:rPr>
              <a:t> and Al</a:t>
            </a:r>
            <a:r>
              <a:rPr lang="en-GB" sz="2800" baseline="-25000" dirty="0">
                <a:solidFill>
                  <a:schemeClr val="bg1"/>
                </a:solidFill>
                <a:latin typeface="Calibri" pitchFamily="34" charset="0"/>
              </a:rPr>
              <a:t>2</a:t>
            </a:r>
            <a:r>
              <a:rPr lang="en-GB" sz="2800" dirty="0">
                <a:solidFill>
                  <a:schemeClr val="bg1"/>
                </a:solidFill>
                <a:latin typeface="Calibri" pitchFamily="34" charset="0"/>
              </a:rPr>
              <a:t>O</a:t>
            </a:r>
            <a:r>
              <a:rPr lang="en-GB" sz="2800" baseline="-25000" dirty="0">
                <a:solidFill>
                  <a:schemeClr val="bg1"/>
                </a:solidFill>
                <a:latin typeface="Calibri" pitchFamily="34" charset="0"/>
              </a:rPr>
              <a:t>3</a:t>
            </a:r>
            <a:r>
              <a:rPr lang="en-GB" sz="2800" dirty="0">
                <a:solidFill>
                  <a:schemeClr val="bg1"/>
                </a:solidFill>
                <a:latin typeface="Calibri" pitchFamily="34" charset="0"/>
              </a:rPr>
              <a:t> and are too poor in TiO</a:t>
            </a:r>
            <a:r>
              <a:rPr lang="en-GB" sz="2800" baseline="-25000" dirty="0">
                <a:solidFill>
                  <a:schemeClr val="bg1"/>
                </a:solidFill>
                <a:latin typeface="Calibri" pitchFamily="34" charset="0"/>
              </a:rPr>
              <a:t>2</a:t>
            </a:r>
            <a:r>
              <a:rPr lang="en-GB" sz="2800" dirty="0">
                <a:solidFill>
                  <a:schemeClr val="bg1"/>
                </a:solidFill>
                <a:latin typeface="Calibri" pitchFamily="34" charset="0"/>
              </a:rPr>
              <a:t> and K</a:t>
            </a:r>
            <a:r>
              <a:rPr lang="en-GB" sz="2800" baseline="-25000" dirty="0">
                <a:solidFill>
                  <a:schemeClr val="bg1"/>
                </a:solidFill>
                <a:latin typeface="Calibri" pitchFamily="34" charset="0"/>
              </a:rPr>
              <a:t>2</a:t>
            </a:r>
            <a:r>
              <a:rPr lang="en-GB" sz="2800" dirty="0">
                <a:solidFill>
                  <a:schemeClr val="bg1"/>
                </a:solidFill>
                <a:latin typeface="Calibri" pitchFamily="34" charset="0"/>
              </a:rPr>
              <a:t>O than natural partial melts generated in within-plate tectonic settings.</a:t>
            </a:r>
          </a:p>
        </p:txBody>
      </p:sp>
      <p:sp>
        <p:nvSpPr>
          <p:cNvPr id="19" name="CasellaDiTesto 18"/>
          <p:cNvSpPr txBox="1"/>
          <p:nvPr/>
        </p:nvSpPr>
        <p:spPr>
          <a:xfrm>
            <a:off x="1447800" y="3016531"/>
            <a:ext cx="6248400" cy="954107"/>
          </a:xfrm>
          <a:prstGeom prst="rect">
            <a:avLst/>
          </a:prstGeom>
          <a:noFill/>
        </p:spPr>
        <p:txBody>
          <a:bodyPr wrap="square">
            <a:spAutoFit/>
          </a:bodyPr>
          <a:lstStyle/>
          <a:p>
            <a:pPr>
              <a:defRPr/>
            </a:pPr>
            <a:r>
              <a:rPr lang="en-GB" sz="2800" dirty="0">
                <a:solidFill>
                  <a:schemeClr val="bg1"/>
                </a:solidFill>
                <a:latin typeface="Calibri" pitchFamily="34" charset="0"/>
                <a:sym typeface="Wingdings" panose="05000000000000000000" pitchFamily="2" charset="2"/>
              </a:rPr>
              <a:t> Ot</a:t>
            </a:r>
            <a:r>
              <a:rPr lang="en-GB" sz="2800" dirty="0">
                <a:solidFill>
                  <a:schemeClr val="bg1"/>
                </a:solidFill>
                <a:latin typeface="Calibri" pitchFamily="34" charset="0"/>
              </a:rPr>
              <a:t>her phase must be involved in the genesis of this kind of magmas.</a:t>
            </a:r>
          </a:p>
        </p:txBody>
      </p:sp>
      <p:sp>
        <p:nvSpPr>
          <p:cNvPr id="5" name="CasellaDiTesto 4"/>
          <p:cNvSpPr txBox="1"/>
          <p:nvPr/>
        </p:nvSpPr>
        <p:spPr>
          <a:xfrm>
            <a:off x="-76226" y="4062047"/>
            <a:ext cx="9220226" cy="1384995"/>
          </a:xfrm>
          <a:prstGeom prst="rect">
            <a:avLst/>
          </a:prstGeom>
          <a:noFill/>
        </p:spPr>
        <p:txBody>
          <a:bodyPr wrap="square">
            <a:spAutoFit/>
          </a:bodyPr>
          <a:lstStyle/>
          <a:p>
            <a:pPr algn="ctr">
              <a:defRPr/>
            </a:pPr>
            <a:r>
              <a:rPr lang="en-GB" sz="2800" dirty="0">
                <a:solidFill>
                  <a:schemeClr val="bg1"/>
                </a:solidFill>
                <a:latin typeface="Calibri" pitchFamily="34" charset="0"/>
              </a:rPr>
              <a:t>We will see that additional phases involved in the genesis of primitive melts are hydrous silicates (amphibole and mica) plus carbonates (dolomite and magnesite).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5"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Text Box 2"/>
          <p:cNvSpPr txBox="1">
            <a:spLocks noChangeArrowheads="1"/>
          </p:cNvSpPr>
          <p:nvPr/>
        </p:nvSpPr>
        <p:spPr bwMode="auto">
          <a:xfrm>
            <a:off x="1092202" y="18687"/>
            <a:ext cx="6959598" cy="1323439"/>
          </a:xfrm>
          <a:prstGeom prst="rect">
            <a:avLst/>
          </a:prstGeom>
          <a:noFill/>
          <a:ln w="9525" algn="ctr">
            <a:noFill/>
            <a:miter lim="800000"/>
            <a:headEnd/>
            <a:tailEnd/>
          </a:ln>
          <a:effectLst/>
        </p:spPr>
        <p:txBody>
          <a:bodyPr wrap="square">
            <a:spAutoFit/>
          </a:bodyPr>
          <a:lstStyle/>
          <a:p>
            <a:pPr algn="ctr">
              <a:defRPr/>
            </a:pPr>
            <a:r>
              <a:rPr lang="en-GB" sz="4000" dirty="0">
                <a:solidFill>
                  <a:schemeClr val="bg1"/>
                </a:solidFill>
                <a:effectLst>
                  <a:outerShdw blurRad="38100" dist="38100" dir="2700000" algn="tl">
                    <a:srgbClr val="000000"/>
                  </a:outerShdw>
                </a:effectLst>
                <a:latin typeface="Calibri" pitchFamily="34" charset="0"/>
              </a:rPr>
              <a:t>Summary to explain the origin of Ca-carbonatite melts:</a:t>
            </a:r>
          </a:p>
        </p:txBody>
      </p:sp>
      <p:sp>
        <p:nvSpPr>
          <p:cNvPr id="67" name="Text Box 2"/>
          <p:cNvSpPr txBox="1">
            <a:spLocks noChangeArrowheads="1"/>
          </p:cNvSpPr>
          <p:nvPr/>
        </p:nvSpPr>
        <p:spPr bwMode="auto">
          <a:xfrm>
            <a:off x="12700" y="1640118"/>
            <a:ext cx="9042400"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1) dolomitic melt + </a:t>
            </a:r>
            <a:r>
              <a:rPr lang="en-GB" sz="2800" dirty="0" err="1">
                <a:solidFill>
                  <a:schemeClr val="bg1"/>
                </a:solidFill>
                <a:effectLst>
                  <a:outerShdw blurRad="38100" dist="38100" dir="2700000" algn="tl">
                    <a:srgbClr val="000000"/>
                  </a:outerShdw>
                </a:effectLst>
                <a:latin typeface="Calibri" pitchFamily="34" charset="0"/>
              </a:rPr>
              <a:t>opx</a:t>
            </a:r>
            <a:r>
              <a:rPr lang="en-GB" sz="2800" dirty="0">
                <a:solidFill>
                  <a:schemeClr val="bg1"/>
                </a:solidFill>
                <a:effectLst>
                  <a:outerShdw blurRad="38100" dist="38100" dir="2700000" algn="tl">
                    <a:srgbClr val="000000"/>
                  </a:outerShdw>
                </a:effectLst>
                <a:latin typeface="Calibri" pitchFamily="34" charset="0"/>
              </a:rPr>
              <a:t> = calcitic melt + cpx + ol + CO</a:t>
            </a:r>
            <a:r>
              <a:rPr lang="en-GB" sz="2800" baseline="-25000" dirty="0">
                <a:solidFill>
                  <a:schemeClr val="bg1"/>
                </a:solidFill>
                <a:effectLst>
                  <a:outerShdw blurRad="38100" dist="38100" dir="2700000" algn="tl">
                    <a:srgbClr val="000000"/>
                  </a:outerShdw>
                </a:effectLst>
                <a:latin typeface="Calibri" pitchFamily="34" charset="0"/>
              </a:rPr>
              <a:t>2</a:t>
            </a:r>
          </a:p>
        </p:txBody>
      </p:sp>
      <p:sp>
        <p:nvSpPr>
          <p:cNvPr id="76" name="Text Box 2"/>
          <p:cNvSpPr txBox="1">
            <a:spLocks noChangeArrowheads="1"/>
          </p:cNvSpPr>
          <p:nvPr/>
        </p:nvSpPr>
        <p:spPr bwMode="auto">
          <a:xfrm>
            <a:off x="12700" y="5209087"/>
            <a:ext cx="9131300"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4) Ol fractional</a:t>
            </a:r>
            <a:r>
              <a:rPr lang="en-GB" sz="26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crystallization</a:t>
            </a:r>
            <a:r>
              <a:rPr lang="en-GB" sz="26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of</a:t>
            </a:r>
            <a:r>
              <a:rPr lang="en-GB" sz="26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hybrid</a:t>
            </a:r>
            <a:r>
              <a:rPr lang="en-GB" sz="26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carbonate-silicate</a:t>
            </a:r>
            <a:r>
              <a:rPr lang="en-GB" sz="26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melt</a:t>
            </a:r>
            <a:endParaRPr lang="en-GB" sz="2800" baseline="-25000" dirty="0">
              <a:solidFill>
                <a:schemeClr val="bg1"/>
              </a:solidFill>
              <a:effectLst>
                <a:outerShdw blurRad="38100" dist="38100" dir="2700000" algn="tl">
                  <a:srgbClr val="000000"/>
                </a:outerShdw>
              </a:effectLst>
              <a:latin typeface="Calibri" pitchFamily="34" charset="0"/>
            </a:endParaRPr>
          </a:p>
        </p:txBody>
      </p:sp>
      <p:sp>
        <p:nvSpPr>
          <p:cNvPr id="9" name="Text Box 2"/>
          <p:cNvSpPr txBox="1">
            <a:spLocks noChangeArrowheads="1"/>
          </p:cNvSpPr>
          <p:nvPr/>
        </p:nvSpPr>
        <p:spPr bwMode="auto">
          <a:xfrm>
            <a:off x="12700" y="2846618"/>
            <a:ext cx="9042400"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2) magnesitic melt + cpx = calcitic melt + ol + CO</a:t>
            </a:r>
            <a:r>
              <a:rPr lang="en-GB" sz="2800" baseline="-25000" dirty="0">
                <a:solidFill>
                  <a:schemeClr val="bg1"/>
                </a:solidFill>
                <a:effectLst>
                  <a:outerShdw blurRad="38100" dist="38100" dir="2700000" algn="tl">
                    <a:srgbClr val="000000"/>
                  </a:outerShdw>
                </a:effectLst>
                <a:latin typeface="Calibri" pitchFamily="34" charset="0"/>
              </a:rPr>
              <a:t>2</a:t>
            </a:r>
          </a:p>
        </p:txBody>
      </p:sp>
      <p:sp>
        <p:nvSpPr>
          <p:cNvPr id="8" name="Text Box 2"/>
          <p:cNvSpPr txBox="1">
            <a:spLocks noChangeArrowheads="1"/>
          </p:cNvSpPr>
          <p:nvPr/>
        </p:nvSpPr>
        <p:spPr bwMode="auto">
          <a:xfrm>
            <a:off x="12700" y="2021118"/>
            <a:ext cx="9131300" cy="507831"/>
          </a:xfrm>
          <a:prstGeom prst="rect">
            <a:avLst/>
          </a:prstGeom>
          <a:noFill/>
          <a:ln w="9525" algn="ctr">
            <a:noFill/>
            <a:miter lim="800000"/>
            <a:headEnd/>
            <a:tailEnd/>
          </a:ln>
          <a:effectLst/>
        </p:spPr>
        <p:txBody>
          <a:bodyPr wrap="square">
            <a:spAutoFit/>
          </a:bodyPr>
          <a:lstStyle/>
          <a:p>
            <a:pPr algn="ctr">
              <a:lnSpc>
                <a:spcPct val="150000"/>
              </a:lnSpc>
              <a:defRPr/>
            </a:pPr>
            <a:r>
              <a:rPr lang="en-GB" i="1" dirty="0">
                <a:solidFill>
                  <a:schemeClr val="bg1"/>
                </a:solidFill>
                <a:effectLst>
                  <a:outerShdw blurRad="38100" dist="38100" dir="2700000" algn="tl">
                    <a:srgbClr val="000000"/>
                  </a:outerShdw>
                </a:effectLst>
                <a:latin typeface="Calibri" pitchFamily="34" charset="0"/>
              </a:rPr>
              <a:t>2CaMg(CO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a:t>
            </a:r>
            <a:r>
              <a:rPr lang="en-GB" i="1" baseline="-25000" dirty="0">
                <a:solidFill>
                  <a:schemeClr val="bg1"/>
                </a:solidFill>
                <a:effectLst>
                  <a:outerShdw blurRad="38100" dist="38100" dir="2700000" algn="tl">
                    <a:srgbClr val="000000"/>
                  </a:outerShdw>
                </a:effectLst>
                <a:latin typeface="Calibri" pitchFamily="34" charset="0"/>
              </a:rPr>
              <a:t>2 (melt) </a:t>
            </a:r>
            <a:r>
              <a:rPr lang="en-GB" i="1" dirty="0">
                <a:solidFill>
                  <a:schemeClr val="bg1"/>
                </a:solidFill>
                <a:effectLst>
                  <a:outerShdw blurRad="38100" dist="38100" dir="2700000" algn="tl">
                    <a:srgbClr val="000000"/>
                  </a:outerShdw>
                </a:effectLst>
                <a:latin typeface="Calibri" pitchFamily="34" charset="0"/>
              </a:rPr>
              <a:t>+ 5MgSiO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 CaCO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a:t>
            </a:r>
            <a:r>
              <a:rPr lang="en-GB" i="1" baseline="-25000" dirty="0">
                <a:solidFill>
                  <a:schemeClr val="bg1"/>
                </a:solidFill>
                <a:effectLst>
                  <a:outerShdw blurRad="38100" dist="38100" dir="2700000" algn="tl">
                    <a:srgbClr val="000000"/>
                  </a:outerShdw>
                </a:effectLst>
                <a:latin typeface="Calibri" pitchFamily="34" charset="0"/>
              </a:rPr>
              <a:t>(melt)</a:t>
            </a:r>
            <a:r>
              <a:rPr lang="en-GB" i="1" dirty="0">
                <a:solidFill>
                  <a:schemeClr val="bg1"/>
                </a:solidFill>
                <a:effectLst>
                  <a:outerShdw blurRad="38100" dist="38100" dir="2700000" algn="tl">
                    <a:srgbClr val="000000"/>
                  </a:outerShdw>
                </a:effectLst>
                <a:latin typeface="Calibri" pitchFamily="34" charset="0"/>
              </a:rPr>
              <a:t> + 3Mg</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SiO</a:t>
            </a:r>
            <a:r>
              <a:rPr lang="en-GB" i="1" baseline="-25000" dirty="0">
                <a:solidFill>
                  <a:schemeClr val="bg1"/>
                </a:solidFill>
                <a:effectLst>
                  <a:outerShdw blurRad="38100" dist="38100" dir="2700000" algn="tl">
                    <a:srgbClr val="000000"/>
                  </a:outerShdw>
                </a:effectLst>
                <a:latin typeface="Calibri" pitchFamily="34" charset="0"/>
              </a:rPr>
              <a:t>4</a:t>
            </a:r>
            <a:r>
              <a:rPr lang="en-GB" i="1" dirty="0">
                <a:solidFill>
                  <a:schemeClr val="bg1"/>
                </a:solidFill>
                <a:effectLst>
                  <a:outerShdw blurRad="38100" dist="38100" dir="2700000" algn="tl">
                    <a:srgbClr val="000000"/>
                  </a:outerShdw>
                </a:effectLst>
                <a:latin typeface="Calibri" pitchFamily="34" charset="0"/>
              </a:rPr>
              <a:t> + CaMgSi</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O</a:t>
            </a:r>
            <a:r>
              <a:rPr lang="en-GB" i="1" baseline="-25000" dirty="0">
                <a:solidFill>
                  <a:schemeClr val="bg1"/>
                </a:solidFill>
                <a:effectLst>
                  <a:outerShdw blurRad="38100" dist="38100" dir="2700000" algn="tl">
                    <a:srgbClr val="000000"/>
                  </a:outerShdw>
                </a:effectLst>
                <a:latin typeface="Calibri" pitchFamily="34" charset="0"/>
              </a:rPr>
              <a:t>6</a:t>
            </a:r>
            <a:r>
              <a:rPr lang="en-GB" i="1" dirty="0">
                <a:solidFill>
                  <a:schemeClr val="bg1"/>
                </a:solidFill>
                <a:effectLst>
                  <a:outerShdw blurRad="38100" dist="38100" dir="2700000" algn="tl">
                    <a:srgbClr val="000000"/>
                  </a:outerShdw>
                </a:effectLst>
                <a:latin typeface="Calibri" pitchFamily="34" charset="0"/>
              </a:rPr>
              <a:t> + 3CO</a:t>
            </a:r>
            <a:r>
              <a:rPr lang="en-GB" i="1" baseline="-25000" dirty="0">
                <a:solidFill>
                  <a:schemeClr val="bg1"/>
                </a:solidFill>
                <a:effectLst>
                  <a:outerShdw blurRad="38100" dist="38100" dir="2700000" algn="tl">
                    <a:srgbClr val="000000"/>
                  </a:outerShdw>
                </a:effectLst>
                <a:latin typeface="Calibri" pitchFamily="34" charset="0"/>
              </a:rPr>
              <a:t>2</a:t>
            </a:r>
            <a:endParaRPr lang="en-GB" i="1" dirty="0">
              <a:solidFill>
                <a:schemeClr val="bg1"/>
              </a:solidFill>
              <a:effectLst>
                <a:outerShdw blurRad="38100" dist="38100" dir="2700000" algn="tl">
                  <a:srgbClr val="000000"/>
                </a:outerShdw>
              </a:effectLst>
              <a:latin typeface="Calibri" pitchFamily="34" charset="0"/>
            </a:endParaRPr>
          </a:p>
        </p:txBody>
      </p:sp>
      <p:sp>
        <p:nvSpPr>
          <p:cNvPr id="10" name="Text Box 2"/>
          <p:cNvSpPr txBox="1">
            <a:spLocks noChangeArrowheads="1"/>
          </p:cNvSpPr>
          <p:nvPr/>
        </p:nvSpPr>
        <p:spPr bwMode="auto">
          <a:xfrm>
            <a:off x="12700" y="3230793"/>
            <a:ext cx="9131300" cy="507831"/>
          </a:xfrm>
          <a:prstGeom prst="rect">
            <a:avLst/>
          </a:prstGeom>
          <a:noFill/>
          <a:ln w="9525" algn="ctr">
            <a:noFill/>
            <a:miter lim="800000"/>
            <a:headEnd/>
            <a:tailEnd/>
          </a:ln>
          <a:effectLst/>
        </p:spPr>
        <p:txBody>
          <a:bodyPr wrap="square">
            <a:spAutoFit/>
          </a:bodyPr>
          <a:lstStyle/>
          <a:p>
            <a:pPr algn="ctr">
              <a:lnSpc>
                <a:spcPct val="150000"/>
              </a:lnSpc>
              <a:defRPr/>
            </a:pPr>
            <a:r>
              <a:rPr lang="en-GB" i="1" dirty="0">
                <a:solidFill>
                  <a:schemeClr val="bg1"/>
                </a:solidFill>
                <a:effectLst>
                  <a:outerShdw blurRad="38100" dist="38100" dir="2700000" algn="tl">
                    <a:srgbClr val="000000"/>
                  </a:outerShdw>
                </a:effectLst>
                <a:latin typeface="Calibri" pitchFamily="34" charset="0"/>
              </a:rPr>
              <a:t>3 Mg(CO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a:t>
            </a:r>
            <a:r>
              <a:rPr lang="en-GB" i="1" baseline="-25000" dirty="0">
                <a:solidFill>
                  <a:schemeClr val="bg1"/>
                </a:solidFill>
                <a:effectLst>
                  <a:outerShdw blurRad="38100" dist="38100" dir="2700000" algn="tl">
                    <a:srgbClr val="000000"/>
                  </a:outerShdw>
                </a:effectLst>
                <a:latin typeface="Calibri" pitchFamily="34" charset="0"/>
              </a:rPr>
              <a:t>(melt) </a:t>
            </a:r>
            <a:r>
              <a:rPr lang="en-GB" i="1" dirty="0">
                <a:solidFill>
                  <a:schemeClr val="bg1"/>
                </a:solidFill>
                <a:effectLst>
                  <a:outerShdw blurRad="38100" dist="38100" dir="2700000" algn="tl">
                    <a:srgbClr val="000000"/>
                  </a:outerShdw>
                </a:effectLst>
                <a:latin typeface="Calibri" pitchFamily="34" charset="0"/>
              </a:rPr>
              <a:t>+ CaMgSi</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O</a:t>
            </a:r>
            <a:r>
              <a:rPr lang="en-GB" i="1" baseline="-25000" dirty="0">
                <a:solidFill>
                  <a:schemeClr val="bg1"/>
                </a:solidFill>
                <a:effectLst>
                  <a:outerShdw blurRad="38100" dist="38100" dir="2700000" algn="tl">
                    <a:srgbClr val="000000"/>
                  </a:outerShdw>
                </a:effectLst>
                <a:latin typeface="Calibri" pitchFamily="34" charset="0"/>
              </a:rPr>
              <a:t>6</a:t>
            </a:r>
            <a:r>
              <a:rPr lang="en-GB" i="1" dirty="0">
                <a:solidFill>
                  <a:schemeClr val="bg1"/>
                </a:solidFill>
                <a:effectLst>
                  <a:outerShdw blurRad="38100" dist="38100" dir="2700000" algn="tl">
                    <a:srgbClr val="000000"/>
                  </a:outerShdw>
                </a:effectLst>
                <a:latin typeface="Calibri" pitchFamily="34" charset="0"/>
              </a:rPr>
              <a:t> = CaCO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a:t>
            </a:r>
            <a:r>
              <a:rPr lang="en-GB" i="1" baseline="-25000" dirty="0">
                <a:solidFill>
                  <a:schemeClr val="bg1"/>
                </a:solidFill>
                <a:effectLst>
                  <a:outerShdw blurRad="38100" dist="38100" dir="2700000" algn="tl">
                    <a:srgbClr val="000000"/>
                  </a:outerShdw>
                </a:effectLst>
                <a:latin typeface="Calibri" pitchFamily="34" charset="0"/>
              </a:rPr>
              <a:t>(melt)</a:t>
            </a:r>
            <a:r>
              <a:rPr lang="en-GB" i="1" dirty="0">
                <a:solidFill>
                  <a:schemeClr val="bg1"/>
                </a:solidFill>
                <a:effectLst>
                  <a:outerShdw blurRad="38100" dist="38100" dir="2700000" algn="tl">
                    <a:srgbClr val="000000"/>
                  </a:outerShdw>
                </a:effectLst>
                <a:latin typeface="Calibri" pitchFamily="34" charset="0"/>
              </a:rPr>
              <a:t> + 2Mg</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SiO</a:t>
            </a:r>
            <a:r>
              <a:rPr lang="en-GB" i="1" baseline="-25000" dirty="0">
                <a:solidFill>
                  <a:schemeClr val="bg1"/>
                </a:solidFill>
                <a:effectLst>
                  <a:outerShdw blurRad="38100" dist="38100" dir="2700000" algn="tl">
                    <a:srgbClr val="000000"/>
                  </a:outerShdw>
                </a:effectLst>
                <a:latin typeface="Calibri" pitchFamily="34" charset="0"/>
              </a:rPr>
              <a:t>4</a:t>
            </a:r>
            <a:r>
              <a:rPr lang="en-GB" i="1" dirty="0">
                <a:solidFill>
                  <a:schemeClr val="bg1"/>
                </a:solidFill>
                <a:effectLst>
                  <a:outerShdw blurRad="38100" dist="38100" dir="2700000" algn="tl">
                    <a:srgbClr val="000000"/>
                  </a:outerShdw>
                </a:effectLst>
                <a:latin typeface="Calibri" pitchFamily="34" charset="0"/>
              </a:rPr>
              <a:t> + 2CO</a:t>
            </a:r>
            <a:r>
              <a:rPr lang="en-GB" i="1" baseline="-25000" dirty="0">
                <a:solidFill>
                  <a:schemeClr val="bg1"/>
                </a:solidFill>
                <a:effectLst>
                  <a:outerShdw blurRad="38100" dist="38100" dir="2700000" algn="tl">
                    <a:srgbClr val="000000"/>
                  </a:outerShdw>
                </a:effectLst>
                <a:latin typeface="Calibri" pitchFamily="34" charset="0"/>
              </a:rPr>
              <a:t>2</a:t>
            </a:r>
            <a:endParaRPr lang="en-GB" i="1" dirty="0">
              <a:solidFill>
                <a:schemeClr val="bg1"/>
              </a:solidFill>
              <a:effectLst>
                <a:outerShdw blurRad="38100" dist="38100" dir="2700000" algn="tl">
                  <a:srgbClr val="000000"/>
                </a:outerShdw>
              </a:effectLst>
              <a:latin typeface="Calibri" pitchFamily="34" charset="0"/>
            </a:endParaRPr>
          </a:p>
        </p:txBody>
      </p:sp>
      <p:sp>
        <p:nvSpPr>
          <p:cNvPr id="11" name="Text Box 2"/>
          <p:cNvSpPr txBox="1">
            <a:spLocks noChangeArrowheads="1"/>
          </p:cNvSpPr>
          <p:nvPr/>
        </p:nvSpPr>
        <p:spPr bwMode="auto">
          <a:xfrm>
            <a:off x="0" y="4038484"/>
            <a:ext cx="9042400" cy="523220"/>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3) Assimilation of limestones by basaltic or ultrabasic melts</a:t>
            </a:r>
            <a:endParaRPr lang="en-GB" sz="2800" baseline="-25000" dirty="0">
              <a:solidFill>
                <a:schemeClr val="bg1"/>
              </a:solidFill>
              <a:effectLst>
                <a:outerShdw blurRad="38100" dist="38100" dir="2700000" algn="tl">
                  <a:srgbClr val="000000"/>
                </a:outerShdw>
              </a:effectLst>
              <a:latin typeface="Calibri" pitchFamily="34" charset="0"/>
            </a:endParaRPr>
          </a:p>
        </p:txBody>
      </p:sp>
      <p:sp>
        <p:nvSpPr>
          <p:cNvPr id="15" name="Text Box 2"/>
          <p:cNvSpPr txBox="1">
            <a:spLocks noChangeArrowheads="1"/>
          </p:cNvSpPr>
          <p:nvPr/>
        </p:nvSpPr>
        <p:spPr bwMode="auto">
          <a:xfrm>
            <a:off x="12700" y="4421418"/>
            <a:ext cx="9131300" cy="507831"/>
          </a:xfrm>
          <a:prstGeom prst="rect">
            <a:avLst/>
          </a:prstGeom>
          <a:noFill/>
          <a:ln w="9525" algn="ctr">
            <a:noFill/>
            <a:miter lim="800000"/>
            <a:headEnd/>
            <a:tailEnd/>
          </a:ln>
          <a:effectLst/>
        </p:spPr>
        <p:txBody>
          <a:bodyPr wrap="square">
            <a:spAutoFit/>
          </a:bodyPr>
          <a:lstStyle/>
          <a:p>
            <a:pPr algn="ctr">
              <a:lnSpc>
                <a:spcPct val="150000"/>
              </a:lnSpc>
              <a:defRPr/>
            </a:pPr>
            <a:r>
              <a:rPr lang="en-GB" i="1" dirty="0">
                <a:solidFill>
                  <a:schemeClr val="bg1"/>
                </a:solidFill>
                <a:effectLst>
                  <a:outerShdw blurRad="38100" dist="38100" dir="2700000" algn="tl">
                    <a:srgbClr val="000000"/>
                  </a:outerShdw>
                </a:effectLst>
                <a:latin typeface="Calibri" pitchFamily="34" charset="0"/>
              </a:rPr>
              <a:t>SiO</a:t>
            </a:r>
            <a:r>
              <a:rPr lang="en-GB" i="1" baseline="-25000" dirty="0">
                <a:solidFill>
                  <a:schemeClr val="bg1"/>
                </a:solidFill>
                <a:effectLst>
                  <a:outerShdw blurRad="38100" dist="38100" dir="2700000" algn="tl">
                    <a:srgbClr val="000000"/>
                  </a:outerShdw>
                </a:effectLst>
                <a:latin typeface="Calibri" pitchFamily="34" charset="0"/>
              </a:rPr>
              <a:t>2(melt) </a:t>
            </a:r>
            <a:r>
              <a:rPr lang="en-GB" i="1" dirty="0">
                <a:solidFill>
                  <a:schemeClr val="bg1"/>
                </a:solidFill>
                <a:effectLst>
                  <a:outerShdw blurRad="38100" dist="38100" dir="2700000" algn="tl">
                    <a:srgbClr val="000000"/>
                  </a:outerShdw>
                </a:effectLst>
                <a:latin typeface="Calibri" pitchFamily="34" charset="0"/>
              </a:rPr>
              <a:t>+ CaCO</a:t>
            </a:r>
            <a:r>
              <a:rPr lang="en-GB" i="1" baseline="-25000" dirty="0">
                <a:solidFill>
                  <a:schemeClr val="bg1"/>
                </a:solidFill>
                <a:effectLst>
                  <a:outerShdw blurRad="38100" dist="38100" dir="2700000" algn="tl">
                    <a:srgbClr val="000000"/>
                  </a:outerShdw>
                </a:effectLst>
                <a:latin typeface="Calibri" pitchFamily="34" charset="0"/>
              </a:rPr>
              <a:t>3(limestone)</a:t>
            </a:r>
            <a:r>
              <a:rPr lang="en-GB" i="1" dirty="0">
                <a:solidFill>
                  <a:schemeClr val="bg1"/>
                </a:solidFill>
                <a:effectLst>
                  <a:outerShdw blurRad="38100" dist="38100" dir="2700000" algn="tl">
                    <a:srgbClr val="000000"/>
                  </a:outerShdw>
                </a:effectLst>
                <a:latin typeface="Calibri" pitchFamily="34" charset="0"/>
              </a:rPr>
              <a:t> = CaCO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a:t>
            </a:r>
            <a:r>
              <a:rPr lang="en-GB" i="1" baseline="-25000" dirty="0">
                <a:solidFill>
                  <a:schemeClr val="bg1"/>
                </a:solidFill>
                <a:effectLst>
                  <a:outerShdw blurRad="38100" dist="38100" dir="2700000" algn="tl">
                    <a:srgbClr val="000000"/>
                  </a:outerShdw>
                </a:effectLst>
                <a:latin typeface="Calibri" pitchFamily="34" charset="0"/>
              </a:rPr>
              <a:t>(melt)</a:t>
            </a:r>
            <a:r>
              <a:rPr lang="en-GB" i="1" dirty="0">
                <a:solidFill>
                  <a:schemeClr val="bg1"/>
                </a:solidFill>
                <a:effectLst>
                  <a:outerShdw blurRad="38100" dist="38100" dir="2700000" algn="tl">
                    <a:srgbClr val="000000"/>
                  </a:outerShdw>
                </a:effectLst>
                <a:latin typeface="Calibri" pitchFamily="34" charset="0"/>
              </a:rPr>
              <a:t> + SiO</a:t>
            </a:r>
            <a:r>
              <a:rPr lang="en-GB" i="1" baseline="-25000" dirty="0">
                <a:solidFill>
                  <a:schemeClr val="bg1"/>
                </a:solidFill>
                <a:effectLst>
                  <a:outerShdw blurRad="38100" dist="38100" dir="2700000" algn="tl">
                    <a:srgbClr val="000000"/>
                  </a:outerShdw>
                </a:effectLst>
                <a:latin typeface="Calibri" pitchFamily="34" charset="0"/>
              </a:rPr>
              <a:t>2(component of silicate minerals)</a:t>
            </a:r>
            <a:endParaRPr lang="en-GB" i="1" dirty="0">
              <a:solidFill>
                <a:schemeClr val="bg1"/>
              </a:solidFill>
              <a:effectLst>
                <a:outerShdw blurRad="38100" dist="38100" dir="2700000" algn="tl">
                  <a:srgbClr val="000000"/>
                </a:outerShdw>
              </a:effectLst>
              <a:latin typeface="Calibri" pitchFamily="34" charset="0"/>
            </a:endParaRPr>
          </a:p>
        </p:txBody>
      </p:sp>
      <p:sp>
        <p:nvSpPr>
          <p:cNvPr id="16" name="Text Box 2"/>
          <p:cNvSpPr txBox="1">
            <a:spLocks noChangeArrowheads="1"/>
          </p:cNvSpPr>
          <p:nvPr/>
        </p:nvSpPr>
        <p:spPr bwMode="auto">
          <a:xfrm>
            <a:off x="12700" y="5591175"/>
            <a:ext cx="9131300" cy="464871"/>
          </a:xfrm>
          <a:prstGeom prst="rect">
            <a:avLst/>
          </a:prstGeom>
          <a:noFill/>
          <a:ln w="9525" algn="ctr">
            <a:noFill/>
            <a:miter lim="800000"/>
            <a:headEnd/>
            <a:tailEnd/>
          </a:ln>
          <a:effectLst/>
        </p:spPr>
        <p:txBody>
          <a:bodyPr wrap="square">
            <a:spAutoFit/>
          </a:bodyPr>
          <a:lstStyle/>
          <a:p>
            <a:pPr algn="ctr">
              <a:lnSpc>
                <a:spcPct val="150000"/>
              </a:lnSpc>
              <a:defRPr/>
            </a:pPr>
            <a:r>
              <a:rPr lang="en-GB" i="1" dirty="0">
                <a:solidFill>
                  <a:schemeClr val="bg1"/>
                </a:solidFill>
                <a:effectLst>
                  <a:outerShdw blurRad="38100" dist="38100" dir="2700000" algn="tl">
                    <a:srgbClr val="000000"/>
                  </a:outerShdw>
                </a:effectLst>
                <a:latin typeface="Calibri" pitchFamily="34" charset="0"/>
              </a:rPr>
              <a:t>2CaMg(CO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a:t>
            </a:r>
            <a:r>
              <a:rPr lang="en-GB" i="1" baseline="-25000" dirty="0">
                <a:solidFill>
                  <a:schemeClr val="bg1"/>
                </a:solidFill>
                <a:effectLst>
                  <a:outerShdw blurRad="38100" dist="38100" dir="2700000" algn="tl">
                    <a:srgbClr val="000000"/>
                  </a:outerShdw>
                </a:effectLst>
                <a:latin typeface="Calibri" pitchFamily="34" charset="0"/>
              </a:rPr>
              <a:t>2 (melt) </a:t>
            </a:r>
            <a:r>
              <a:rPr lang="en-GB" i="1" dirty="0">
                <a:solidFill>
                  <a:schemeClr val="bg1"/>
                </a:solidFill>
                <a:effectLst>
                  <a:outerShdw blurRad="38100" dist="38100" dir="2700000" algn="tl">
                    <a:srgbClr val="000000"/>
                  </a:outerShdw>
                </a:effectLst>
                <a:latin typeface="Calibri" pitchFamily="34" charset="0"/>
              </a:rPr>
              <a:t>+ SiO</a:t>
            </a:r>
            <a:r>
              <a:rPr lang="en-GB" i="1" baseline="-25000" dirty="0">
                <a:solidFill>
                  <a:schemeClr val="bg1"/>
                </a:solidFill>
                <a:effectLst>
                  <a:outerShdw blurRad="38100" dist="38100" dir="2700000" algn="tl">
                    <a:srgbClr val="000000"/>
                  </a:outerShdw>
                </a:effectLst>
                <a:latin typeface="Calibri" pitchFamily="34" charset="0"/>
              </a:rPr>
              <a:t>2 (melt)</a:t>
            </a:r>
            <a:r>
              <a:rPr lang="en-GB" i="1" dirty="0">
                <a:solidFill>
                  <a:schemeClr val="bg1"/>
                </a:solidFill>
                <a:effectLst>
                  <a:outerShdw blurRad="38100" dist="38100" dir="2700000" algn="tl">
                    <a:srgbClr val="000000"/>
                  </a:outerShdw>
                </a:effectLst>
                <a:latin typeface="Calibri" pitchFamily="34" charset="0"/>
              </a:rPr>
              <a:t> = 2CaCO</a:t>
            </a:r>
            <a:r>
              <a:rPr lang="en-GB" i="1" baseline="-25000" dirty="0">
                <a:solidFill>
                  <a:schemeClr val="bg1"/>
                </a:solidFill>
                <a:effectLst>
                  <a:outerShdw blurRad="38100" dist="38100" dir="2700000" algn="tl">
                    <a:srgbClr val="000000"/>
                  </a:outerShdw>
                </a:effectLst>
                <a:latin typeface="Calibri" pitchFamily="34" charset="0"/>
              </a:rPr>
              <a:t>3</a:t>
            </a:r>
            <a:r>
              <a:rPr lang="en-GB" i="1" dirty="0">
                <a:solidFill>
                  <a:schemeClr val="bg1"/>
                </a:solidFill>
                <a:effectLst>
                  <a:outerShdw blurRad="38100" dist="38100" dir="2700000" algn="tl">
                    <a:srgbClr val="000000"/>
                  </a:outerShdw>
                </a:effectLst>
                <a:latin typeface="Calibri" pitchFamily="34" charset="0"/>
              </a:rPr>
              <a:t> </a:t>
            </a:r>
            <a:r>
              <a:rPr lang="en-GB" i="1" baseline="-25000" dirty="0">
                <a:solidFill>
                  <a:schemeClr val="bg1"/>
                </a:solidFill>
                <a:effectLst>
                  <a:outerShdw blurRad="38100" dist="38100" dir="2700000" algn="tl">
                    <a:srgbClr val="000000"/>
                  </a:outerShdw>
                </a:effectLst>
                <a:latin typeface="Calibri" pitchFamily="34" charset="0"/>
              </a:rPr>
              <a:t>(melt)</a:t>
            </a:r>
            <a:r>
              <a:rPr lang="en-GB" i="1" dirty="0">
                <a:solidFill>
                  <a:schemeClr val="bg1"/>
                </a:solidFill>
                <a:effectLst>
                  <a:outerShdw blurRad="38100" dist="38100" dir="2700000" algn="tl">
                    <a:srgbClr val="000000"/>
                  </a:outerShdw>
                </a:effectLst>
                <a:latin typeface="Calibri" pitchFamily="34" charset="0"/>
              </a:rPr>
              <a:t> + Mg</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SiO</a:t>
            </a:r>
            <a:r>
              <a:rPr lang="en-GB" i="1" baseline="-25000" dirty="0">
                <a:solidFill>
                  <a:schemeClr val="bg1"/>
                </a:solidFill>
                <a:effectLst>
                  <a:outerShdw blurRad="38100" dist="38100" dir="2700000" algn="tl">
                    <a:srgbClr val="000000"/>
                  </a:outerShdw>
                </a:effectLst>
                <a:latin typeface="Calibri" pitchFamily="34" charset="0"/>
              </a:rPr>
              <a:t>4</a:t>
            </a:r>
            <a:r>
              <a:rPr lang="en-GB" i="1" dirty="0">
                <a:solidFill>
                  <a:schemeClr val="bg1"/>
                </a:solidFill>
                <a:effectLst>
                  <a:outerShdw blurRad="38100" dist="38100" dir="2700000" algn="tl">
                    <a:srgbClr val="000000"/>
                  </a:outerShdw>
                </a:effectLst>
                <a:latin typeface="Calibri" pitchFamily="34" charset="0"/>
              </a:rPr>
              <a:t> + 2CO</a:t>
            </a:r>
            <a:r>
              <a:rPr lang="en-GB" i="1" baseline="-25000" dirty="0">
                <a:solidFill>
                  <a:schemeClr val="bg1"/>
                </a:solidFill>
                <a:effectLst>
                  <a:outerShdw blurRad="38100" dist="38100" dir="2700000" algn="tl">
                    <a:srgbClr val="000000"/>
                  </a:outerShdw>
                </a:effectLst>
                <a:latin typeface="Calibri" pitchFamily="34" charset="0"/>
              </a:rPr>
              <a:t>2</a:t>
            </a:r>
            <a:r>
              <a:rPr lang="en-GB" i="1" dirty="0">
                <a:solidFill>
                  <a:schemeClr val="bg1"/>
                </a:solidFill>
                <a:effectLst>
                  <a:outerShdw blurRad="38100" dist="38100" dir="2700000" algn="tl">
                    <a:srgbClr val="000000"/>
                  </a:outerShdw>
                </a:effectLst>
                <a:latin typeface="Calibri" pitchFamily="34" charset="0"/>
              </a:rPr>
              <a:t> </a:t>
            </a:r>
          </a:p>
        </p:txBody>
      </p:sp>
    </p:spTree>
    <p:extLst>
      <p:ext uri="{BB962C8B-B14F-4D97-AF65-F5344CB8AC3E}">
        <p14:creationId xmlns:p14="http://schemas.microsoft.com/office/powerpoint/2010/main" val="812587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30626"/>
                                        </p:tgtEl>
                                        <p:attrNameLst>
                                          <p:attrName>style.visibility</p:attrName>
                                        </p:attrNameLst>
                                      </p:cBhvr>
                                      <p:to>
                                        <p:strVal val="visible"/>
                                      </p:to>
                                    </p:set>
                                    <p:animEffect transition="in" filter="fade">
                                      <p:cBhvr>
                                        <p:cTn id="7" dur="500"/>
                                        <p:tgtEl>
                                          <p:spTgt spid="2330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0626" grpId="0"/>
      <p:bldP spid="67" grpId="0"/>
      <p:bldP spid="76" grpId="0"/>
      <p:bldP spid="9" grpId="0"/>
      <p:bldP spid="8" grpId="0"/>
      <p:bldP spid="10" grpId="0"/>
      <p:bldP spid="11" grpId="0"/>
      <p:bldP spid="15" grpId="0"/>
      <p:bldP spid="16" grpId="0"/>
    </p:bld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11"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57"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
        <p:nvSpPr>
          <p:cNvPr id="65" name="CasellaDiTesto 64"/>
          <p:cNvSpPr txBox="1"/>
          <p:nvPr/>
        </p:nvSpPr>
        <p:spPr>
          <a:xfrm>
            <a:off x="0" y="11571"/>
            <a:ext cx="3680750" cy="1384995"/>
          </a:xfrm>
          <a:prstGeom prst="rect">
            <a:avLst/>
          </a:prstGeom>
          <a:noFill/>
        </p:spPr>
        <p:txBody>
          <a:bodyPr wrap="square" rtlCol="0">
            <a:spAutoFit/>
          </a:bodyPr>
          <a:lstStyle/>
          <a:p>
            <a:pPr algn="ctr"/>
            <a:r>
              <a:rPr lang="en-GB" sz="2800" dirty="0">
                <a:solidFill>
                  <a:schemeClr val="bg1"/>
                </a:solidFill>
                <a:latin typeface="Calibri" pitchFamily="34" charset="0"/>
              </a:rPr>
              <a:t>Experimental solidi for alkali-rich carbonated peridotite</a:t>
            </a:r>
          </a:p>
        </p:txBody>
      </p:sp>
      <p:sp>
        <p:nvSpPr>
          <p:cNvPr id="9" name="Rettangolo 8"/>
          <p:cNvSpPr/>
          <p:nvPr/>
        </p:nvSpPr>
        <p:spPr bwMode="auto">
          <a:xfrm>
            <a:off x="4173415" y="1050925"/>
            <a:ext cx="3024554" cy="1762613"/>
          </a:xfrm>
          <a:prstGeom prst="rect">
            <a:avLst/>
          </a:prstGeom>
          <a:noFill/>
          <a:ln w="38100"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CasellaDiTesto 12"/>
          <p:cNvSpPr txBox="1"/>
          <p:nvPr/>
        </p:nvSpPr>
        <p:spPr>
          <a:xfrm>
            <a:off x="7162800" y="1050925"/>
            <a:ext cx="1190869" cy="707886"/>
          </a:xfrm>
          <a:prstGeom prst="rect">
            <a:avLst/>
          </a:prstGeom>
          <a:noFill/>
        </p:spPr>
        <p:txBody>
          <a:bodyPr wrap="square" rtlCol="0">
            <a:spAutoFit/>
          </a:bodyPr>
          <a:lstStyle/>
          <a:p>
            <a:pPr algn="ctr"/>
            <a:r>
              <a:rPr lang="en-GB" sz="2000">
                <a:solidFill>
                  <a:schemeClr val="tx1"/>
                </a:solidFill>
                <a:latin typeface="Calibri" pitchFamily="34" charset="0"/>
              </a:rPr>
              <a:t>Previous slide</a:t>
            </a:r>
          </a:p>
        </p:txBody>
      </p:sp>
      <p:grpSp>
        <p:nvGrpSpPr>
          <p:cNvPr id="43" name="Gruppo 42"/>
          <p:cNvGrpSpPr>
            <a:grpSpLocks noChangeAspect="1"/>
          </p:cNvGrpSpPr>
          <p:nvPr/>
        </p:nvGrpSpPr>
        <p:grpSpPr>
          <a:xfrm>
            <a:off x="352694" y="2043029"/>
            <a:ext cx="3060000" cy="4103442"/>
            <a:chOff x="4271963" y="76200"/>
            <a:chExt cx="4767262" cy="6392862"/>
          </a:xfrm>
        </p:grpSpPr>
        <p:grpSp>
          <p:nvGrpSpPr>
            <p:cNvPr id="14" name="Gruppo 245"/>
            <p:cNvGrpSpPr>
              <a:grpSpLocks/>
            </p:cNvGrpSpPr>
            <p:nvPr/>
          </p:nvGrpSpPr>
          <p:grpSpPr bwMode="auto">
            <a:xfrm>
              <a:off x="4271963" y="76200"/>
              <a:ext cx="4767262" cy="6392862"/>
              <a:chOff x="4271195" y="76200"/>
              <a:chExt cx="4767450" cy="6393132"/>
            </a:xfrm>
          </p:grpSpPr>
          <p:grpSp>
            <p:nvGrpSpPr>
              <p:cNvPr id="15" name="Gruppo 224"/>
              <p:cNvGrpSpPr>
                <a:grpSpLocks/>
              </p:cNvGrpSpPr>
              <p:nvPr/>
            </p:nvGrpSpPr>
            <p:grpSpPr bwMode="auto">
              <a:xfrm>
                <a:off x="4271195" y="76200"/>
                <a:ext cx="4767450" cy="6393132"/>
                <a:chOff x="4271195" y="76200"/>
                <a:chExt cx="4767450" cy="6393132"/>
              </a:xfrm>
            </p:grpSpPr>
            <p:pic>
              <p:nvPicPr>
                <p:cNvPr id="22" name="Picture 51"/>
                <p:cNvPicPr>
                  <a:picLocks noChangeAspect="1" noChangeArrowheads="1"/>
                </p:cNvPicPr>
                <p:nvPr/>
              </p:nvPicPr>
              <p:blipFill>
                <a:blip r:embed="rId4" cstate="print"/>
                <a:srcRect/>
                <a:stretch>
                  <a:fillRect/>
                </a:stretch>
              </p:blipFill>
              <p:spPr bwMode="auto">
                <a:xfrm rot="5400000">
                  <a:off x="3458354" y="889041"/>
                  <a:ext cx="6393132" cy="4767450"/>
                </a:xfrm>
                <a:prstGeom prst="rect">
                  <a:avLst/>
                </a:prstGeom>
                <a:noFill/>
                <a:ln w="9525" algn="ctr">
                  <a:noFill/>
                  <a:miter lim="800000"/>
                  <a:headEnd/>
                  <a:tailEnd/>
                </a:ln>
              </p:spPr>
            </p:pic>
            <p:sp>
              <p:nvSpPr>
                <p:cNvPr id="23" name="Figura a mano libera 22"/>
                <p:cNvSpPr/>
                <p:nvPr/>
              </p:nvSpPr>
              <p:spPr bwMode="auto">
                <a:xfrm>
                  <a:off x="5039575" y="2311494"/>
                  <a:ext cx="876335" cy="630265"/>
                </a:xfrm>
                <a:custGeom>
                  <a:avLst/>
                  <a:gdLst>
                    <a:gd name="connsiteX0" fmla="*/ 10160 w 876824"/>
                    <a:gd name="connsiteY0" fmla="*/ 0 h 629920"/>
                    <a:gd name="connsiteX1" fmla="*/ 0 w 876824"/>
                    <a:gd name="connsiteY1" fmla="*/ 431800 h 629920"/>
                    <a:gd name="connsiteX2" fmla="*/ 650240 w 876824"/>
                    <a:gd name="connsiteY2" fmla="*/ 629920 h 629920"/>
                    <a:gd name="connsiteX3" fmla="*/ 792480 w 876824"/>
                    <a:gd name="connsiteY3" fmla="*/ 528320 h 629920"/>
                    <a:gd name="connsiteX4" fmla="*/ 787400 w 876824"/>
                    <a:gd name="connsiteY4" fmla="*/ 365760 h 629920"/>
                    <a:gd name="connsiteX5" fmla="*/ 10160 w 876824"/>
                    <a:gd name="connsiteY5" fmla="*/ 0 h 6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24" h="629920">
                      <a:moveTo>
                        <a:pt x="10160" y="0"/>
                      </a:moveTo>
                      <a:lnTo>
                        <a:pt x="0" y="431800"/>
                      </a:lnTo>
                      <a:cubicBezTo>
                        <a:pt x="216889" y="497371"/>
                        <a:pt x="876824" y="629920"/>
                        <a:pt x="650240" y="629920"/>
                      </a:cubicBezTo>
                      <a:cubicBezTo>
                        <a:pt x="798954" y="527359"/>
                        <a:pt x="857212" y="528320"/>
                        <a:pt x="792480" y="528320"/>
                      </a:cubicBezTo>
                      <a:lnTo>
                        <a:pt x="787400" y="365760"/>
                      </a:lnTo>
                      <a:lnTo>
                        <a:pt x="10160"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24" name="Rettangolo 23"/>
                <p:cNvSpPr/>
                <p:nvPr/>
              </p:nvSpPr>
              <p:spPr bwMode="auto">
                <a:xfrm>
                  <a:off x="5144354" y="3932400"/>
                  <a:ext cx="330213" cy="120655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25" name="Rettangolo 24"/>
                <p:cNvSpPr/>
                <p:nvPr/>
              </p:nvSpPr>
              <p:spPr bwMode="auto">
                <a:xfrm>
                  <a:off x="5768266" y="2865555"/>
                  <a:ext cx="323863" cy="3762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26" name="Rettangolo 25"/>
                <p:cNvSpPr/>
                <p:nvPr/>
              </p:nvSpPr>
              <p:spPr bwMode="auto">
                <a:xfrm>
                  <a:off x="6111180" y="4286427"/>
                  <a:ext cx="269886" cy="323864"/>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sz="1050">
                    <a:latin typeface="Calibri" pitchFamily="34" charset="0"/>
                  </a:endParaRPr>
                </a:p>
              </p:txBody>
            </p:sp>
          </p:grpSp>
          <p:sp>
            <p:nvSpPr>
              <p:cNvPr id="16" name="Figura a mano libera 15"/>
              <p:cNvSpPr/>
              <p:nvPr/>
            </p:nvSpPr>
            <p:spPr bwMode="auto">
              <a:xfrm>
                <a:off x="6187383" y="3140204"/>
                <a:ext cx="2627417" cy="3198948"/>
              </a:xfrm>
              <a:custGeom>
                <a:avLst/>
                <a:gdLst>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0 w 2627376"/>
                  <a:gd name="connsiteY5" fmla="*/ 0 h 3200400"/>
                  <a:gd name="connsiteX0" fmla="*/ 0 w 2627376"/>
                  <a:gd name="connsiteY0" fmla="*/ 0 h 3200400"/>
                  <a:gd name="connsiteX1" fmla="*/ 1139952 w 2627376"/>
                  <a:gd name="connsiteY1" fmla="*/ 0 h 3200400"/>
                  <a:gd name="connsiteX2" fmla="*/ 2627376 w 2627376"/>
                  <a:gd name="connsiteY2" fmla="*/ 2639568 h 3200400"/>
                  <a:gd name="connsiteX3" fmla="*/ 2627376 w 2627376"/>
                  <a:gd name="connsiteY3" fmla="*/ 3200400 h 3200400"/>
                  <a:gd name="connsiteX4" fmla="*/ 786384 w 2627376"/>
                  <a:gd name="connsiteY4" fmla="*/ 3200400 h 3200400"/>
                  <a:gd name="connsiteX5" fmla="*/ 248920 w 2627376"/>
                  <a:gd name="connsiteY5" fmla="*/ 1173480 h 3200400"/>
                  <a:gd name="connsiteX6" fmla="*/ 0 w 2627376"/>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7376" h="3200400">
                    <a:moveTo>
                      <a:pt x="0" y="0"/>
                    </a:moveTo>
                    <a:lnTo>
                      <a:pt x="1139952" y="0"/>
                    </a:lnTo>
                    <a:lnTo>
                      <a:pt x="2627376" y="2639568"/>
                    </a:lnTo>
                    <a:lnTo>
                      <a:pt x="2627376" y="3200400"/>
                    </a:lnTo>
                    <a:lnTo>
                      <a:pt x="786384" y="3200400"/>
                    </a:lnTo>
                    <a:lnTo>
                      <a:pt x="248920" y="1173480"/>
                    </a:lnTo>
                    <a:lnTo>
                      <a:pt x="0" y="0"/>
                    </a:lnTo>
                    <a:close/>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17" name="CasellaDiTesto 239"/>
              <p:cNvSpPr txBox="1">
                <a:spLocks noChangeArrowheads="1"/>
              </p:cNvSpPr>
              <p:nvPr/>
            </p:nvSpPr>
            <p:spPr bwMode="auto">
              <a:xfrm rot="4475937">
                <a:off x="6209571" y="4583354"/>
                <a:ext cx="1341639" cy="407586"/>
              </a:xfrm>
              <a:prstGeom prst="rect">
                <a:avLst/>
              </a:prstGeom>
              <a:noFill/>
              <a:ln w="9525">
                <a:noFill/>
                <a:miter lim="800000"/>
                <a:headEnd/>
                <a:tailEnd/>
              </a:ln>
            </p:spPr>
            <p:txBody>
              <a:bodyPr wrap="none">
                <a:spAutoFit/>
              </a:bodyPr>
              <a:lstStyle/>
              <a:p>
                <a:r>
                  <a:rPr lang="en-GB" sz="1100">
                    <a:solidFill>
                      <a:schemeClr val="bg1"/>
                    </a:solidFill>
                    <a:effectLst/>
                    <a:latin typeface="Calibri" pitchFamily="34" charset="0"/>
                  </a:rPr>
                  <a:t>Carbonatite</a:t>
                </a:r>
              </a:p>
            </p:txBody>
          </p:sp>
          <p:sp>
            <p:nvSpPr>
              <p:cNvPr id="18" name="CasellaDiTesto 240"/>
              <p:cNvSpPr txBox="1">
                <a:spLocks noChangeArrowheads="1"/>
              </p:cNvSpPr>
              <p:nvPr/>
            </p:nvSpPr>
            <p:spPr bwMode="auto">
              <a:xfrm rot="4365837">
                <a:off x="6713648" y="3589707"/>
                <a:ext cx="1089395" cy="407586"/>
              </a:xfrm>
              <a:prstGeom prst="rect">
                <a:avLst/>
              </a:prstGeom>
              <a:noFill/>
              <a:ln w="9525">
                <a:noFill/>
                <a:miter lim="800000"/>
                <a:headEnd/>
                <a:tailEnd/>
              </a:ln>
            </p:spPr>
            <p:txBody>
              <a:bodyPr wrap="none">
                <a:spAutoFit/>
              </a:bodyPr>
              <a:lstStyle/>
              <a:p>
                <a:r>
                  <a:rPr lang="en-GB" sz="1100">
                    <a:solidFill>
                      <a:schemeClr val="bg1"/>
                    </a:solidFill>
                    <a:effectLst/>
                    <a:latin typeface="Calibri" pitchFamily="34" charset="0"/>
                  </a:rPr>
                  <a:t>Melilitite</a:t>
                </a:r>
              </a:p>
            </p:txBody>
          </p:sp>
          <p:sp>
            <p:nvSpPr>
              <p:cNvPr id="19" name="CasellaDiTesto 241"/>
              <p:cNvSpPr txBox="1">
                <a:spLocks noChangeArrowheads="1"/>
              </p:cNvSpPr>
              <p:nvPr/>
            </p:nvSpPr>
            <p:spPr bwMode="auto">
              <a:xfrm rot="4365837">
                <a:off x="7408362" y="5211242"/>
                <a:ext cx="1211771" cy="407586"/>
              </a:xfrm>
              <a:prstGeom prst="rect">
                <a:avLst/>
              </a:prstGeom>
              <a:noFill/>
              <a:ln w="9525">
                <a:noFill/>
                <a:miter lim="800000"/>
                <a:headEnd/>
                <a:tailEnd/>
              </a:ln>
            </p:spPr>
            <p:txBody>
              <a:bodyPr wrap="none">
                <a:spAutoFit/>
              </a:bodyPr>
              <a:lstStyle/>
              <a:p>
                <a:r>
                  <a:rPr lang="en-GB" sz="1100">
                    <a:solidFill>
                      <a:schemeClr val="bg1"/>
                    </a:solidFill>
                    <a:effectLst/>
                    <a:latin typeface="Calibri" pitchFamily="34" charset="0"/>
                  </a:rPr>
                  <a:t>Kimberlite</a:t>
                </a:r>
              </a:p>
            </p:txBody>
          </p:sp>
          <p:sp>
            <p:nvSpPr>
              <p:cNvPr id="20" name="CasellaDiTesto 242"/>
              <p:cNvSpPr txBox="1">
                <a:spLocks noChangeArrowheads="1"/>
              </p:cNvSpPr>
              <p:nvPr/>
            </p:nvSpPr>
            <p:spPr bwMode="auto">
              <a:xfrm rot="3651538">
                <a:off x="7292030" y="4095675"/>
                <a:ext cx="1151832" cy="407586"/>
              </a:xfrm>
              <a:prstGeom prst="rect">
                <a:avLst/>
              </a:prstGeom>
              <a:noFill/>
              <a:ln w="9525">
                <a:noFill/>
                <a:miter lim="800000"/>
                <a:headEnd/>
                <a:tailEnd/>
              </a:ln>
            </p:spPr>
            <p:txBody>
              <a:bodyPr wrap="none">
                <a:spAutoFit/>
              </a:bodyPr>
              <a:lstStyle/>
              <a:p>
                <a:r>
                  <a:rPr lang="en-GB" sz="1100">
                    <a:solidFill>
                      <a:schemeClr val="bg1"/>
                    </a:solidFill>
                    <a:effectLst/>
                    <a:latin typeface="Calibri" pitchFamily="34" charset="0"/>
                  </a:rPr>
                  <a:t>Komatiite</a:t>
                </a:r>
              </a:p>
            </p:txBody>
          </p:sp>
          <p:cxnSp>
            <p:nvCxnSpPr>
              <p:cNvPr id="21" name="Connettore 1 244"/>
              <p:cNvCxnSpPr>
                <a:cxnSpLocks noChangeShapeType="1"/>
              </p:cNvCxnSpPr>
              <p:nvPr/>
            </p:nvCxnSpPr>
            <p:spPr bwMode="auto">
              <a:xfrm rot="16200000" flipH="1">
                <a:off x="6263640" y="4837176"/>
                <a:ext cx="2310384" cy="682752"/>
              </a:xfrm>
              <a:prstGeom prst="line">
                <a:avLst/>
              </a:prstGeom>
              <a:noFill/>
              <a:ln w="38100" algn="ctr">
                <a:solidFill>
                  <a:schemeClr val="tx1"/>
                </a:solidFill>
                <a:prstDash val="dash"/>
                <a:round/>
                <a:headEnd/>
                <a:tailEnd/>
              </a:ln>
            </p:spPr>
          </p:cxnSp>
        </p:grpSp>
        <p:sp>
          <p:nvSpPr>
            <p:cNvPr id="27" name="Rettangolo arrotondato 26"/>
            <p:cNvSpPr/>
            <p:nvPr/>
          </p:nvSpPr>
          <p:spPr bwMode="auto">
            <a:xfrm>
              <a:off x="8199120" y="2225040"/>
              <a:ext cx="487680" cy="1767840"/>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8" name="Figura a mano libera 27"/>
            <p:cNvSpPr/>
            <p:nvPr/>
          </p:nvSpPr>
          <p:spPr bwMode="auto">
            <a:xfrm>
              <a:off x="6107723" y="1172307"/>
              <a:ext cx="1213338" cy="5158154"/>
            </a:xfrm>
            <a:custGeom>
              <a:avLst/>
              <a:gdLst>
                <a:gd name="connsiteX0" fmla="*/ 967154 w 967154"/>
                <a:gd name="connsiteY0" fmla="*/ 5158154 h 5158154"/>
                <a:gd name="connsiteX1" fmla="*/ 111369 w 967154"/>
                <a:gd name="connsiteY1" fmla="*/ 1664677 h 5158154"/>
                <a:gd name="connsiteX2" fmla="*/ 298938 w 967154"/>
                <a:gd name="connsiteY2" fmla="*/ 574430 h 5158154"/>
                <a:gd name="connsiteX3" fmla="*/ 158261 w 967154"/>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 name="connsiteX0" fmla="*/ 855785 w 1213339"/>
                <a:gd name="connsiteY0" fmla="*/ 5158154 h 5158154"/>
                <a:gd name="connsiteX1" fmla="*/ 0 w 1213339"/>
                <a:gd name="connsiteY1" fmla="*/ 1664677 h 5158154"/>
                <a:gd name="connsiteX2" fmla="*/ 187569 w 1213339"/>
                <a:gd name="connsiteY2" fmla="*/ 574430 h 5158154"/>
                <a:gd name="connsiteX3" fmla="*/ 46892 w 1213339"/>
                <a:gd name="connsiteY3" fmla="*/ 0 h 5158154"/>
              </a:gdLst>
              <a:ahLst/>
              <a:cxnLst>
                <a:cxn ang="0">
                  <a:pos x="connsiteX0" y="connsiteY0"/>
                </a:cxn>
                <a:cxn ang="0">
                  <a:pos x="connsiteX1" y="connsiteY1"/>
                </a:cxn>
                <a:cxn ang="0">
                  <a:pos x="connsiteX2" y="connsiteY2"/>
                </a:cxn>
                <a:cxn ang="0">
                  <a:pos x="connsiteX3" y="connsiteY3"/>
                </a:cxn>
              </a:cxnLst>
              <a:rect l="l" t="t" r="r" b="b"/>
              <a:pathLst>
                <a:path w="1213339" h="5158154">
                  <a:moveTo>
                    <a:pt x="855785" y="5158154"/>
                  </a:moveTo>
                  <a:cubicBezTo>
                    <a:pt x="483577" y="3793392"/>
                    <a:pt x="111369" y="2428631"/>
                    <a:pt x="0" y="1664677"/>
                  </a:cubicBezTo>
                  <a:cubicBezTo>
                    <a:pt x="1213339" y="1709616"/>
                    <a:pt x="472831" y="945661"/>
                    <a:pt x="187569" y="574430"/>
                  </a:cubicBezTo>
                  <a:cubicBezTo>
                    <a:pt x="164904" y="284792"/>
                    <a:pt x="121138" y="148492"/>
                    <a:pt x="46892" y="0"/>
                  </a:cubicBezTo>
                </a:path>
              </a:pathLst>
            </a:cu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Figura a mano libera 28"/>
            <p:cNvSpPr/>
            <p:nvPr/>
          </p:nvSpPr>
          <p:spPr bwMode="auto">
            <a:xfrm>
              <a:off x="4983164" y="1895475"/>
              <a:ext cx="1443784" cy="2355850"/>
            </a:xfrm>
            <a:custGeom>
              <a:avLst/>
              <a:gdLst>
                <a:gd name="connsiteX0" fmla="*/ 5080 w 1447800"/>
                <a:gd name="connsiteY0" fmla="*/ 5080 h 2362200"/>
                <a:gd name="connsiteX1" fmla="*/ 0 w 1447800"/>
                <a:gd name="connsiteY1" fmla="*/ 899160 h 2362200"/>
                <a:gd name="connsiteX2" fmla="*/ 1447800 w 1447800"/>
                <a:gd name="connsiteY2" fmla="*/ 2362200 h 2362200"/>
                <a:gd name="connsiteX3" fmla="*/ 1132840 w 1447800"/>
                <a:gd name="connsiteY3" fmla="*/ 960120 h 2362200"/>
                <a:gd name="connsiteX4" fmla="*/ 5080 w 1447800"/>
                <a:gd name="connsiteY4" fmla="*/ 5080 h 2362200"/>
                <a:gd name="connsiteX0" fmla="*/ 5080 w 1447800"/>
                <a:gd name="connsiteY0" fmla="*/ 0 h 2357120"/>
                <a:gd name="connsiteX1" fmla="*/ 0 w 1447800"/>
                <a:gd name="connsiteY1" fmla="*/ 894080 h 2357120"/>
                <a:gd name="connsiteX2" fmla="*/ 1447800 w 1447800"/>
                <a:gd name="connsiteY2" fmla="*/ 2357120 h 2357120"/>
                <a:gd name="connsiteX3" fmla="*/ 1132840 w 1447800"/>
                <a:gd name="connsiteY3" fmla="*/ 955040 h 2357120"/>
                <a:gd name="connsiteX4" fmla="*/ 5080 w 1447800"/>
                <a:gd name="connsiteY4" fmla="*/ 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357120">
                  <a:moveTo>
                    <a:pt x="5080" y="0"/>
                  </a:moveTo>
                  <a:cubicBezTo>
                    <a:pt x="3387" y="298027"/>
                    <a:pt x="1693" y="596053"/>
                    <a:pt x="0" y="894080"/>
                  </a:cubicBezTo>
                  <a:lnTo>
                    <a:pt x="1447800" y="2357120"/>
                  </a:lnTo>
                  <a:lnTo>
                    <a:pt x="1132840" y="955040"/>
                  </a:lnTo>
                  <a:cubicBezTo>
                    <a:pt x="754240" y="634164"/>
                    <a:pt x="23845" y="0"/>
                    <a:pt x="5080" y="0"/>
                  </a:cubicBezTo>
                  <a:close/>
                </a:path>
              </a:pathLst>
            </a:custGeom>
            <a:solidFill>
              <a:srgbClr val="FF0000">
                <a:alpha val="60000"/>
              </a:srgbClr>
            </a:solidFill>
            <a:ln w="28575" cap="flat" cmpd="sng" algn="ctr">
              <a:solidFill>
                <a:srgbClr val="FF0000"/>
              </a:solid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30" name="Figura a mano libera 29"/>
            <p:cNvSpPr/>
            <p:nvPr/>
          </p:nvSpPr>
          <p:spPr bwMode="auto">
            <a:xfrm>
              <a:off x="4979988" y="2809875"/>
              <a:ext cx="1993900" cy="3541713"/>
            </a:xfrm>
            <a:custGeom>
              <a:avLst/>
              <a:gdLst>
                <a:gd name="connsiteX0" fmla="*/ 0 w 1993392"/>
                <a:gd name="connsiteY0" fmla="*/ 3535680 h 3541776"/>
                <a:gd name="connsiteX1" fmla="*/ 1993392 w 1993392"/>
                <a:gd name="connsiteY1" fmla="*/ 3541776 h 3541776"/>
                <a:gd name="connsiteX2" fmla="*/ 1450848 w 1993392"/>
                <a:gd name="connsiteY2" fmla="*/ 1463040 h 3541776"/>
                <a:gd name="connsiteX3" fmla="*/ 6096 w 1993392"/>
                <a:gd name="connsiteY3" fmla="*/ 0 h 3541776"/>
                <a:gd name="connsiteX4" fmla="*/ 0 w 1993392"/>
                <a:gd name="connsiteY4" fmla="*/ 3535680 h 354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392" h="3541776">
                  <a:moveTo>
                    <a:pt x="0" y="3535680"/>
                  </a:moveTo>
                  <a:lnTo>
                    <a:pt x="1993392" y="3541776"/>
                  </a:lnTo>
                  <a:lnTo>
                    <a:pt x="1450848" y="1463040"/>
                  </a:lnTo>
                  <a:lnTo>
                    <a:pt x="6096" y="0"/>
                  </a:lnTo>
                  <a:lnTo>
                    <a:pt x="0" y="3535680"/>
                  </a:lnTo>
                  <a:close/>
                </a:path>
              </a:pathLst>
            </a:custGeom>
            <a:solidFill>
              <a:srgbClr val="00B0F0">
                <a:alpha val="60000"/>
              </a:srgbClr>
            </a:solidFill>
            <a:ln w="28575" cap="flat" cmpd="sng" algn="ctr">
              <a:solidFill>
                <a:srgbClr val="0066FF"/>
              </a:solidFill>
              <a:prstDash val="solid"/>
              <a:round/>
              <a:headEnd type="none" w="med" len="med"/>
              <a:tailEnd type="none" w="med" len="med"/>
            </a:ln>
            <a:effectLst/>
          </p:spPr>
          <p:txBody>
            <a:bodyPr anchor="ctr"/>
            <a:lstStyle/>
            <a:p>
              <a:pPr>
                <a:defRPr/>
              </a:pPr>
              <a:endParaRPr lang="en-GB" sz="1050">
                <a:latin typeface="Calibri" pitchFamily="34" charset="0"/>
              </a:endParaRPr>
            </a:p>
          </p:txBody>
        </p:sp>
        <p:grpSp>
          <p:nvGrpSpPr>
            <p:cNvPr id="31" name="Gruppo 236"/>
            <p:cNvGrpSpPr>
              <a:grpSpLocks/>
            </p:cNvGrpSpPr>
            <p:nvPr/>
          </p:nvGrpSpPr>
          <p:grpSpPr bwMode="auto">
            <a:xfrm>
              <a:off x="6027738" y="4206875"/>
              <a:ext cx="479425" cy="399335"/>
              <a:chOff x="6027421" y="4206240"/>
              <a:chExt cx="480059" cy="399661"/>
            </a:xfrm>
          </p:grpSpPr>
          <p:sp>
            <p:nvSpPr>
              <p:cNvPr id="32" name="CasellaDiTesto 232"/>
              <p:cNvSpPr txBox="1">
                <a:spLocks noChangeArrowheads="1"/>
              </p:cNvSpPr>
              <p:nvPr/>
            </p:nvSpPr>
            <p:spPr bwMode="auto">
              <a:xfrm>
                <a:off x="6027421" y="4221993"/>
                <a:ext cx="457200" cy="383908"/>
              </a:xfrm>
              <a:prstGeom prst="rect">
                <a:avLst/>
              </a:prstGeom>
              <a:noFill/>
              <a:ln w="9525">
                <a:noFill/>
                <a:miter lim="800000"/>
                <a:headEnd/>
                <a:tailEnd/>
              </a:ln>
            </p:spPr>
            <p:txBody>
              <a:bodyPr>
                <a:spAutoFit/>
              </a:bodyPr>
              <a:lstStyle/>
              <a:p>
                <a:pPr algn="ctr"/>
                <a:r>
                  <a:rPr lang="en-GB" sz="1000">
                    <a:solidFill>
                      <a:srgbClr val="0066FF"/>
                    </a:solidFill>
                    <a:effectLst/>
                    <a:latin typeface="Calibri" pitchFamily="34" charset="0"/>
                  </a:rPr>
                  <a:t>II</a:t>
                </a:r>
              </a:p>
            </p:txBody>
          </p:sp>
          <p:sp>
            <p:nvSpPr>
              <p:cNvPr id="33" name="Ovale 32"/>
              <p:cNvSpPr/>
              <p:nvPr/>
            </p:nvSpPr>
            <p:spPr bwMode="auto">
              <a:xfrm>
                <a:off x="6370774" y="4206240"/>
                <a:ext cx="136706" cy="130281"/>
              </a:xfrm>
              <a:prstGeom prst="ellipse">
                <a:avLst/>
              </a:prstGeom>
              <a:solidFill>
                <a:srgbClr val="0066FF"/>
              </a:solidFill>
              <a:ln w="9525" cap="flat" cmpd="sng" algn="ctr">
                <a:solidFill>
                  <a:schemeClr val="tx1"/>
                </a:solidFill>
                <a:prstDash val="solid"/>
                <a:round/>
                <a:headEnd type="none" w="med" len="med"/>
                <a:tailEnd type="none" w="med" len="med"/>
              </a:ln>
              <a:effectLst/>
            </p:spPr>
            <p:txBody>
              <a:bodyPr anchor="ctr"/>
              <a:lstStyle/>
              <a:p>
                <a:pPr>
                  <a:defRPr/>
                </a:pPr>
                <a:endParaRPr lang="en-GB" sz="1050">
                  <a:latin typeface="Calibri" pitchFamily="34" charset="0"/>
                </a:endParaRPr>
              </a:p>
            </p:txBody>
          </p:sp>
        </p:grpSp>
        <p:sp>
          <p:nvSpPr>
            <p:cNvPr id="34" name="Rettangolo arrotondato 33"/>
            <p:cNvSpPr/>
            <p:nvPr/>
          </p:nvSpPr>
          <p:spPr bwMode="auto">
            <a:xfrm>
              <a:off x="5516880" y="4532948"/>
              <a:ext cx="619760" cy="1613852"/>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5" name="Figura a mano libera 34"/>
            <p:cNvSpPr/>
            <p:nvPr/>
          </p:nvSpPr>
          <p:spPr bwMode="auto">
            <a:xfrm>
              <a:off x="6122988" y="1173163"/>
              <a:ext cx="663575" cy="1662112"/>
            </a:xfrm>
            <a:custGeom>
              <a:avLst/>
              <a:gdLst>
                <a:gd name="connsiteX0" fmla="*/ 0 w 664210"/>
                <a:gd name="connsiteY0" fmla="*/ 1661160 h 1661160"/>
                <a:gd name="connsiteX1" fmla="*/ 243840 w 664210"/>
                <a:gd name="connsiteY1" fmla="*/ 1645920 h 1661160"/>
                <a:gd name="connsiteX2" fmla="*/ 541020 w 664210"/>
                <a:gd name="connsiteY2" fmla="*/ 1596390 h 1661160"/>
                <a:gd name="connsiteX3" fmla="*/ 651510 w 664210"/>
                <a:gd name="connsiteY3" fmla="*/ 1443990 h 1661160"/>
                <a:gd name="connsiteX4" fmla="*/ 617220 w 664210"/>
                <a:gd name="connsiteY4" fmla="*/ 1192530 h 1661160"/>
                <a:gd name="connsiteX5" fmla="*/ 415290 w 664210"/>
                <a:gd name="connsiteY5" fmla="*/ 864870 h 1661160"/>
                <a:gd name="connsiteX6" fmla="*/ 186690 w 664210"/>
                <a:gd name="connsiteY6" fmla="*/ 582930 h 1661160"/>
                <a:gd name="connsiteX7" fmla="*/ 190500 w 664210"/>
                <a:gd name="connsiteY7" fmla="*/ 556260 h 1661160"/>
                <a:gd name="connsiteX8" fmla="*/ 156210 w 664210"/>
                <a:gd name="connsiteY8" fmla="*/ 358140 h 1661160"/>
                <a:gd name="connsiteX9" fmla="*/ 41910 w 664210"/>
                <a:gd name="connsiteY9"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210" h="1661160">
                  <a:moveTo>
                    <a:pt x="0" y="1661160"/>
                  </a:moveTo>
                  <a:cubicBezTo>
                    <a:pt x="76835" y="1658937"/>
                    <a:pt x="153670" y="1656715"/>
                    <a:pt x="243840" y="1645920"/>
                  </a:cubicBezTo>
                  <a:cubicBezTo>
                    <a:pt x="334010" y="1635125"/>
                    <a:pt x="473075" y="1630045"/>
                    <a:pt x="541020" y="1596390"/>
                  </a:cubicBezTo>
                  <a:cubicBezTo>
                    <a:pt x="608965" y="1562735"/>
                    <a:pt x="638810" y="1511300"/>
                    <a:pt x="651510" y="1443990"/>
                  </a:cubicBezTo>
                  <a:cubicBezTo>
                    <a:pt x="664210" y="1376680"/>
                    <a:pt x="656590" y="1289050"/>
                    <a:pt x="617220" y="1192530"/>
                  </a:cubicBezTo>
                  <a:cubicBezTo>
                    <a:pt x="577850" y="1096010"/>
                    <a:pt x="487045" y="966470"/>
                    <a:pt x="415290" y="864870"/>
                  </a:cubicBezTo>
                  <a:cubicBezTo>
                    <a:pt x="343535" y="763270"/>
                    <a:pt x="224155" y="634365"/>
                    <a:pt x="186690" y="582930"/>
                  </a:cubicBezTo>
                  <a:cubicBezTo>
                    <a:pt x="149225" y="531495"/>
                    <a:pt x="195580" y="593725"/>
                    <a:pt x="190500" y="556260"/>
                  </a:cubicBezTo>
                  <a:cubicBezTo>
                    <a:pt x="185420" y="518795"/>
                    <a:pt x="180975" y="450850"/>
                    <a:pt x="156210" y="358140"/>
                  </a:cubicBezTo>
                  <a:cubicBezTo>
                    <a:pt x="131445" y="265430"/>
                    <a:pt x="86677" y="132715"/>
                    <a:pt x="41910" y="0"/>
                  </a:cubicBezTo>
                </a:path>
              </a:pathLst>
            </a:custGeom>
            <a:noFill/>
            <a:ln w="38100" cap="flat" cmpd="sng" algn="ctr">
              <a:solidFill>
                <a:srgbClr val="00B050"/>
              </a:solidFill>
              <a:prstDash val="solid"/>
              <a:round/>
              <a:headEnd type="none" w="med" len="med"/>
              <a:tailEnd type="none" w="med" len="med"/>
            </a:ln>
            <a:effectLst/>
          </p:spPr>
          <p:txBody>
            <a:bodyPr anchor="ctr"/>
            <a:lstStyle/>
            <a:p>
              <a:pPr>
                <a:defRPr/>
              </a:pPr>
              <a:endParaRPr lang="en-GB" sz="1050">
                <a:latin typeface="Calibri" pitchFamily="34" charset="0"/>
              </a:endParaRPr>
            </a:p>
          </p:txBody>
        </p:sp>
        <p:sp>
          <p:nvSpPr>
            <p:cNvPr id="36" name="CasellaDiTesto 35"/>
            <p:cNvSpPr txBox="1">
              <a:spLocks noChangeArrowheads="1"/>
            </p:cNvSpPr>
            <p:nvPr/>
          </p:nvSpPr>
          <p:spPr bwMode="auto">
            <a:xfrm>
              <a:off x="4917123" y="3833496"/>
              <a:ext cx="1525901" cy="783173"/>
            </a:xfrm>
            <a:prstGeom prst="rect">
              <a:avLst/>
            </a:prstGeom>
            <a:noFill/>
            <a:ln w="9525">
              <a:noFill/>
              <a:miter lim="800000"/>
              <a:headEnd/>
              <a:tailEnd/>
            </a:ln>
          </p:spPr>
          <p:txBody>
            <a:bodyPr wrap="square">
              <a:spAutoFit/>
            </a:bodyPr>
            <a:lstStyle/>
            <a:p>
              <a:pPr algn="ctr">
                <a:lnSpc>
                  <a:spcPts val="1600"/>
                </a:lnSpc>
              </a:pPr>
              <a:r>
                <a:rPr lang="en-GB" sz="1050">
                  <a:solidFill>
                    <a:schemeClr val="tx1"/>
                  </a:solidFill>
                  <a:effectLst/>
                  <a:latin typeface="Calibri" pitchFamily="34" charset="0"/>
                </a:rPr>
                <a:t>Gt-Lherz + </a:t>
              </a:r>
            </a:p>
            <a:p>
              <a:pPr algn="ctr">
                <a:lnSpc>
                  <a:spcPts val="1600"/>
                </a:lnSpc>
              </a:pPr>
              <a:r>
                <a:rPr lang="en-GB" sz="1050">
                  <a:solidFill>
                    <a:schemeClr val="tx1"/>
                  </a:solidFill>
                  <a:effectLst/>
                  <a:latin typeface="Calibri" pitchFamily="34" charset="0"/>
                </a:rPr>
                <a:t>Mst</a:t>
              </a:r>
            </a:p>
          </p:txBody>
        </p:sp>
        <p:sp>
          <p:nvSpPr>
            <p:cNvPr id="37" name="CasellaDiTesto 36"/>
            <p:cNvSpPr txBox="1">
              <a:spLocks noChangeArrowheads="1"/>
            </p:cNvSpPr>
            <p:nvPr/>
          </p:nvSpPr>
          <p:spPr bwMode="auto">
            <a:xfrm rot="2655832">
              <a:off x="4748699" y="2780508"/>
              <a:ext cx="1789241" cy="395583"/>
            </a:xfrm>
            <a:prstGeom prst="rect">
              <a:avLst/>
            </a:prstGeom>
            <a:noFill/>
            <a:ln w="9525">
              <a:noFill/>
              <a:miter lim="800000"/>
              <a:headEnd/>
              <a:tailEnd/>
            </a:ln>
          </p:spPr>
          <p:txBody>
            <a:bodyPr wrap="square">
              <a:spAutoFit/>
            </a:bodyPr>
            <a:lstStyle/>
            <a:p>
              <a:r>
                <a:rPr lang="en-GB" sz="1050">
                  <a:solidFill>
                    <a:schemeClr val="tx1"/>
                  </a:solidFill>
                  <a:effectLst/>
                  <a:latin typeface="Calibri" pitchFamily="34" charset="0"/>
                </a:rPr>
                <a:t>Gt-Lherz + Dol</a:t>
              </a:r>
            </a:p>
          </p:txBody>
        </p:sp>
        <p:sp>
          <p:nvSpPr>
            <p:cNvPr id="38" name="Figura a mano libera 37"/>
            <p:cNvSpPr/>
            <p:nvPr/>
          </p:nvSpPr>
          <p:spPr bwMode="auto">
            <a:xfrm>
              <a:off x="4981786" y="1143741"/>
              <a:ext cx="2216573" cy="1759480"/>
            </a:xfrm>
            <a:custGeom>
              <a:avLst/>
              <a:gdLst>
                <a:gd name="connsiteX0" fmla="*/ 197273 w 1600200"/>
                <a:gd name="connsiteY0" fmla="*/ 119380 h 1808480"/>
                <a:gd name="connsiteX1" fmla="*/ 197273 w 1600200"/>
                <a:gd name="connsiteY1" fmla="*/ 840740 h 1808480"/>
                <a:gd name="connsiteX2" fmla="*/ 1335193 w 1600200"/>
                <a:gd name="connsiteY2" fmla="*/ 1785620 h 1808480"/>
                <a:gd name="connsiteX3" fmla="*/ 1507913 w 1600200"/>
                <a:gd name="connsiteY3" fmla="*/ 703580 h 1808480"/>
                <a:gd name="connsiteX4" fmla="*/ 1380913 w 1600200"/>
                <a:gd name="connsiteY4" fmla="*/ 124460 h 1808480"/>
                <a:gd name="connsiteX5" fmla="*/ 197273 w 1600200"/>
                <a:gd name="connsiteY5" fmla="*/ 119380 h 1808480"/>
                <a:gd name="connsiteX0" fmla="*/ 189653 w 1592580"/>
                <a:gd name="connsiteY0" fmla="*/ 119380 h 1808480"/>
                <a:gd name="connsiteX1" fmla="*/ 189653 w 1592580"/>
                <a:gd name="connsiteY1" fmla="*/ 840740 h 1808480"/>
                <a:gd name="connsiteX2" fmla="*/ 1327573 w 1592580"/>
                <a:gd name="connsiteY2" fmla="*/ 1785620 h 1808480"/>
                <a:gd name="connsiteX3" fmla="*/ 1500293 w 1592580"/>
                <a:gd name="connsiteY3" fmla="*/ 703580 h 1808480"/>
                <a:gd name="connsiteX4" fmla="*/ 1373293 w 1592580"/>
                <a:gd name="connsiteY4" fmla="*/ 124460 h 1808480"/>
                <a:gd name="connsiteX5" fmla="*/ 189653 w 1592580"/>
                <a:gd name="connsiteY5" fmla="*/ 119380 h 1808480"/>
                <a:gd name="connsiteX0" fmla="*/ 1693 w 1404620"/>
                <a:gd name="connsiteY0" fmla="*/ 119380 h 1808480"/>
                <a:gd name="connsiteX1" fmla="*/ 1693 w 1404620"/>
                <a:gd name="connsiteY1" fmla="*/ 840740 h 1808480"/>
                <a:gd name="connsiteX2" fmla="*/ 1139613 w 1404620"/>
                <a:gd name="connsiteY2" fmla="*/ 1785620 h 1808480"/>
                <a:gd name="connsiteX3" fmla="*/ 1312333 w 1404620"/>
                <a:gd name="connsiteY3" fmla="*/ 703580 h 1808480"/>
                <a:gd name="connsiteX4" fmla="*/ 1185333 w 1404620"/>
                <a:gd name="connsiteY4" fmla="*/ 124460 h 1808480"/>
                <a:gd name="connsiteX5" fmla="*/ 1693 w 1404620"/>
                <a:gd name="connsiteY5" fmla="*/ 119380 h 1808480"/>
                <a:gd name="connsiteX0" fmla="*/ 1693 w 1404620"/>
                <a:gd name="connsiteY0" fmla="*/ 92287 h 1781387"/>
                <a:gd name="connsiteX1" fmla="*/ 1693 w 1404620"/>
                <a:gd name="connsiteY1" fmla="*/ 813647 h 1781387"/>
                <a:gd name="connsiteX2" fmla="*/ 1139613 w 1404620"/>
                <a:gd name="connsiteY2" fmla="*/ 1758527 h 1781387"/>
                <a:gd name="connsiteX3" fmla="*/ 1312333 w 1404620"/>
                <a:gd name="connsiteY3" fmla="*/ 676487 h 1781387"/>
                <a:gd name="connsiteX4" fmla="*/ 1185333 w 1404620"/>
                <a:gd name="connsiteY4" fmla="*/ 97367 h 1781387"/>
                <a:gd name="connsiteX5" fmla="*/ 1693 w 1404620"/>
                <a:gd name="connsiteY5" fmla="*/ 92287 h 1781387"/>
                <a:gd name="connsiteX0" fmla="*/ 1693 w 1404620"/>
                <a:gd name="connsiteY0" fmla="*/ 14500 h 1703600"/>
                <a:gd name="connsiteX1" fmla="*/ 1693 w 1404620"/>
                <a:gd name="connsiteY1" fmla="*/ 735860 h 1703600"/>
                <a:gd name="connsiteX2" fmla="*/ 1139613 w 1404620"/>
                <a:gd name="connsiteY2" fmla="*/ 1680740 h 1703600"/>
                <a:gd name="connsiteX3" fmla="*/ 1312333 w 1404620"/>
                <a:gd name="connsiteY3" fmla="*/ 598700 h 1703600"/>
                <a:gd name="connsiteX4" fmla="*/ 1185333 w 1404620"/>
                <a:gd name="connsiteY4" fmla="*/ 19580 h 1703600"/>
                <a:gd name="connsiteX5" fmla="*/ 1693 w 1404620"/>
                <a:gd name="connsiteY5" fmla="*/ 14500 h 1703600"/>
                <a:gd name="connsiteX0" fmla="*/ 1693 w 1358053"/>
                <a:gd name="connsiteY0" fmla="*/ 14500 h 1703600"/>
                <a:gd name="connsiteX1" fmla="*/ 1693 w 1358053"/>
                <a:gd name="connsiteY1" fmla="*/ 735860 h 1703600"/>
                <a:gd name="connsiteX2" fmla="*/ 1139613 w 1358053"/>
                <a:gd name="connsiteY2" fmla="*/ 1680740 h 1703600"/>
                <a:gd name="connsiteX3" fmla="*/ 1312333 w 1358053"/>
                <a:gd name="connsiteY3" fmla="*/ 598700 h 1703600"/>
                <a:gd name="connsiteX4" fmla="*/ 1185333 w 1358053"/>
                <a:gd name="connsiteY4" fmla="*/ 19580 h 1703600"/>
                <a:gd name="connsiteX5" fmla="*/ 1693 w 1358053"/>
                <a:gd name="connsiteY5" fmla="*/ 14500 h 170360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1358053"/>
                <a:gd name="connsiteY0" fmla="*/ 14500 h 1680740"/>
                <a:gd name="connsiteX1" fmla="*/ 1693 w 1358053"/>
                <a:gd name="connsiteY1" fmla="*/ 735860 h 1680740"/>
                <a:gd name="connsiteX2" fmla="*/ 1139613 w 1358053"/>
                <a:gd name="connsiteY2" fmla="*/ 1680740 h 1680740"/>
                <a:gd name="connsiteX3" fmla="*/ 1312333 w 1358053"/>
                <a:gd name="connsiteY3" fmla="*/ 598700 h 1680740"/>
                <a:gd name="connsiteX4" fmla="*/ 1185333 w 1358053"/>
                <a:gd name="connsiteY4" fmla="*/ 19580 h 1680740"/>
                <a:gd name="connsiteX5" fmla="*/ 1693 w 1358053"/>
                <a:gd name="connsiteY5" fmla="*/ 14500 h 168074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 name="connsiteX0" fmla="*/ 1693 w 2216573"/>
                <a:gd name="connsiteY0" fmla="*/ 14500 h 1759480"/>
                <a:gd name="connsiteX1" fmla="*/ 1693 w 2216573"/>
                <a:gd name="connsiteY1" fmla="*/ 735860 h 1759480"/>
                <a:gd name="connsiteX2" fmla="*/ 1139613 w 2216573"/>
                <a:gd name="connsiteY2" fmla="*/ 1680740 h 1759480"/>
                <a:gd name="connsiteX3" fmla="*/ 1312333 w 2216573"/>
                <a:gd name="connsiteY3" fmla="*/ 598700 h 1759480"/>
                <a:gd name="connsiteX4" fmla="*/ 1185333 w 2216573"/>
                <a:gd name="connsiteY4" fmla="*/ 19580 h 1759480"/>
                <a:gd name="connsiteX5" fmla="*/ 1693 w 2216573"/>
                <a:gd name="connsiteY5" fmla="*/ 14500 h 175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573" h="1759480">
                  <a:moveTo>
                    <a:pt x="1693" y="14500"/>
                  </a:moveTo>
                  <a:cubicBezTo>
                    <a:pt x="2540" y="11960"/>
                    <a:pt x="0" y="732473"/>
                    <a:pt x="1693" y="735860"/>
                  </a:cubicBezTo>
                  <a:cubicBezTo>
                    <a:pt x="211666" y="932287"/>
                    <a:pt x="1043093" y="1561360"/>
                    <a:pt x="1139613" y="1680740"/>
                  </a:cubicBezTo>
                  <a:cubicBezTo>
                    <a:pt x="2216573" y="1759480"/>
                    <a:pt x="1706033" y="1068600"/>
                    <a:pt x="1312333" y="598700"/>
                  </a:cubicBezTo>
                  <a:cubicBezTo>
                    <a:pt x="1314873" y="311680"/>
                    <a:pt x="1236980" y="142347"/>
                    <a:pt x="1185333" y="19580"/>
                  </a:cubicBezTo>
                  <a:cubicBezTo>
                    <a:pt x="1189566" y="0"/>
                    <a:pt x="11006" y="13547"/>
                    <a:pt x="1693" y="14500"/>
                  </a:cubicBezTo>
                  <a:close/>
                </a:path>
              </a:pathLst>
            </a:custGeom>
            <a:solidFill>
              <a:srgbClr val="00B050">
                <a:alpha val="60000"/>
              </a:srgb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9" name="Figura a mano libera 38"/>
            <p:cNvSpPr/>
            <p:nvPr/>
          </p:nvSpPr>
          <p:spPr bwMode="auto">
            <a:xfrm>
              <a:off x="6167120" y="1137920"/>
              <a:ext cx="2651760" cy="4653280"/>
            </a:xfrm>
            <a:custGeom>
              <a:avLst/>
              <a:gdLst>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 name="connsiteX0" fmla="*/ 0 w 2651760"/>
                <a:gd name="connsiteY0" fmla="*/ 0 h 4653280"/>
                <a:gd name="connsiteX1" fmla="*/ 223520 w 2651760"/>
                <a:gd name="connsiteY1" fmla="*/ 629920 h 4653280"/>
                <a:gd name="connsiteX2" fmla="*/ 2651760 w 2651760"/>
                <a:gd name="connsiteY2" fmla="*/ 4653280 h 4653280"/>
              </a:gdLst>
              <a:ahLst/>
              <a:cxnLst>
                <a:cxn ang="0">
                  <a:pos x="connsiteX0" y="connsiteY0"/>
                </a:cxn>
                <a:cxn ang="0">
                  <a:pos x="connsiteX1" y="connsiteY1"/>
                </a:cxn>
                <a:cxn ang="0">
                  <a:pos x="connsiteX2" y="connsiteY2"/>
                </a:cxn>
              </a:cxnLst>
              <a:rect l="l" t="t" r="r" b="b"/>
              <a:pathLst>
                <a:path w="2651760" h="4653280">
                  <a:moveTo>
                    <a:pt x="0" y="0"/>
                  </a:moveTo>
                  <a:lnTo>
                    <a:pt x="223520" y="629920"/>
                  </a:lnTo>
                  <a:cubicBezTo>
                    <a:pt x="606213" y="894080"/>
                    <a:pt x="1842347" y="3312160"/>
                    <a:pt x="2651760" y="4653280"/>
                  </a:cubicBezTo>
                </a:path>
              </a:pathLst>
            </a:cu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40" name="Gruppo 235"/>
            <p:cNvGrpSpPr>
              <a:grpSpLocks/>
            </p:cNvGrpSpPr>
            <p:nvPr/>
          </p:nvGrpSpPr>
          <p:grpSpPr bwMode="auto">
            <a:xfrm>
              <a:off x="5818188" y="2762252"/>
              <a:ext cx="384175" cy="383595"/>
              <a:chOff x="5817871" y="2762754"/>
              <a:chExt cx="384809" cy="382272"/>
            </a:xfrm>
          </p:grpSpPr>
          <p:sp>
            <p:nvSpPr>
              <p:cNvPr id="41" name="CasellaDiTesto 231"/>
              <p:cNvSpPr txBox="1">
                <a:spLocks noChangeArrowheads="1"/>
              </p:cNvSpPr>
              <p:nvPr/>
            </p:nvSpPr>
            <p:spPr bwMode="auto">
              <a:xfrm>
                <a:off x="5817871" y="2762754"/>
                <a:ext cx="384809" cy="382272"/>
              </a:xfrm>
              <a:prstGeom prst="rect">
                <a:avLst/>
              </a:prstGeom>
              <a:noFill/>
              <a:ln w="9525">
                <a:noFill/>
                <a:miter lim="800000"/>
                <a:headEnd/>
                <a:tailEnd/>
              </a:ln>
            </p:spPr>
            <p:txBody>
              <a:bodyPr>
                <a:spAutoFit/>
              </a:bodyPr>
              <a:lstStyle/>
              <a:p>
                <a:pPr algn="ctr"/>
                <a:r>
                  <a:rPr lang="en-GB" sz="1000">
                    <a:solidFill>
                      <a:srgbClr val="FF0000"/>
                    </a:solidFill>
                    <a:effectLst/>
                    <a:latin typeface="Calibri" pitchFamily="34" charset="0"/>
                  </a:rPr>
                  <a:t>I</a:t>
                </a:r>
              </a:p>
            </p:txBody>
          </p:sp>
          <p:sp>
            <p:nvSpPr>
              <p:cNvPr id="42" name="Ovale 41"/>
              <p:cNvSpPr/>
              <p:nvPr/>
            </p:nvSpPr>
            <p:spPr bwMode="auto">
              <a:xfrm>
                <a:off x="6042077" y="2765922"/>
                <a:ext cx="138341" cy="12972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sz="1050">
                  <a:latin typeface="Calibri"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9" grpId="0" animBg="1"/>
      <p:bldP spid="13" grpId="0"/>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65" name="CasellaDiTesto 64"/>
          <p:cNvSpPr txBox="1"/>
          <p:nvPr/>
        </p:nvSpPr>
        <p:spPr>
          <a:xfrm>
            <a:off x="0" y="11571"/>
            <a:ext cx="3680750" cy="1384995"/>
          </a:xfrm>
          <a:prstGeom prst="rect">
            <a:avLst/>
          </a:prstGeom>
          <a:noFill/>
        </p:spPr>
        <p:txBody>
          <a:bodyPr wrap="square" rtlCol="0">
            <a:spAutoFit/>
          </a:bodyPr>
          <a:lstStyle/>
          <a:p>
            <a:pPr algn="ctr"/>
            <a:r>
              <a:rPr lang="en-GB" sz="2800" dirty="0">
                <a:solidFill>
                  <a:schemeClr val="bg1"/>
                </a:solidFill>
                <a:latin typeface="Calibri" pitchFamily="34" charset="0"/>
              </a:rPr>
              <a:t>Experimental solidi for alkali-rich carbonated peridotite</a:t>
            </a:r>
          </a:p>
        </p:txBody>
      </p:sp>
      <p:sp>
        <p:nvSpPr>
          <p:cNvPr id="66" name="CasellaDiTesto 65"/>
          <p:cNvSpPr txBox="1"/>
          <p:nvPr/>
        </p:nvSpPr>
        <p:spPr>
          <a:xfrm>
            <a:off x="101600" y="3579983"/>
            <a:ext cx="3509108" cy="1815882"/>
          </a:xfrm>
          <a:prstGeom prst="rect">
            <a:avLst/>
          </a:prstGeom>
          <a:noFill/>
        </p:spPr>
        <p:txBody>
          <a:bodyPr wrap="square" rtlCol="0">
            <a:spAutoFit/>
          </a:bodyPr>
          <a:lstStyle/>
          <a:p>
            <a:r>
              <a:rPr lang="en-GB" sz="2800" dirty="0">
                <a:solidFill>
                  <a:schemeClr val="bg1"/>
                </a:solidFill>
                <a:latin typeface="Calibri" pitchFamily="34" charset="0"/>
              </a:rPr>
              <a:t>… Again here you see the classical approach, i.e., two extreme Tp in the mantle…</a:t>
            </a:r>
          </a:p>
        </p:txBody>
      </p:sp>
      <p:sp>
        <p:nvSpPr>
          <p:cNvPr id="67" name="CasellaDiTesto 66"/>
          <p:cNvSpPr txBox="1"/>
          <p:nvPr/>
        </p:nvSpPr>
        <p:spPr>
          <a:xfrm>
            <a:off x="101600" y="2107763"/>
            <a:ext cx="3450492" cy="1200329"/>
          </a:xfrm>
          <a:prstGeom prst="rect">
            <a:avLst/>
          </a:prstGeom>
          <a:noFill/>
        </p:spPr>
        <p:txBody>
          <a:bodyPr wrap="square" rtlCol="0">
            <a:spAutoFit/>
          </a:bodyPr>
          <a:lstStyle/>
          <a:p>
            <a:pPr algn="ctr"/>
            <a:r>
              <a:rPr lang="en-GB" sz="2400" dirty="0">
                <a:solidFill>
                  <a:schemeClr val="bg1"/>
                </a:solidFill>
                <a:latin typeface="Calibri" pitchFamily="34" charset="0"/>
              </a:rPr>
              <a:t>Numbers indicate % CO</a:t>
            </a:r>
            <a:r>
              <a:rPr lang="en-GB" sz="2400" baseline="-25000" dirty="0">
                <a:solidFill>
                  <a:schemeClr val="bg1"/>
                </a:solidFill>
                <a:latin typeface="Calibri" pitchFamily="34" charset="0"/>
              </a:rPr>
              <a:t>2</a:t>
            </a:r>
            <a:r>
              <a:rPr lang="en-GB" sz="2400" dirty="0">
                <a:solidFill>
                  <a:schemeClr val="bg1"/>
                </a:solidFill>
                <a:latin typeface="Calibri" pitchFamily="34" charset="0"/>
              </a:rPr>
              <a:t> in melts in equilibrium with peridotitic residua.</a:t>
            </a:r>
          </a:p>
        </p:txBody>
      </p:sp>
      <p:sp>
        <p:nvSpPr>
          <p:cNvPr id="9" name="Rettangolo 8"/>
          <p:cNvSpPr/>
          <p:nvPr/>
        </p:nvSpPr>
        <p:spPr bwMode="auto">
          <a:xfrm>
            <a:off x="4173415" y="1050925"/>
            <a:ext cx="3024554" cy="1762613"/>
          </a:xfrm>
          <a:prstGeom prst="rect">
            <a:avLst/>
          </a:prstGeom>
          <a:noFill/>
          <a:ln w="38100"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CasellaDiTesto 12"/>
          <p:cNvSpPr txBox="1"/>
          <p:nvPr/>
        </p:nvSpPr>
        <p:spPr>
          <a:xfrm>
            <a:off x="7162800" y="1050925"/>
            <a:ext cx="1190869" cy="707886"/>
          </a:xfrm>
          <a:prstGeom prst="rect">
            <a:avLst/>
          </a:prstGeom>
          <a:noFill/>
        </p:spPr>
        <p:txBody>
          <a:bodyPr wrap="square" rtlCol="0">
            <a:spAutoFit/>
          </a:bodyPr>
          <a:lstStyle/>
          <a:p>
            <a:pPr algn="ctr"/>
            <a:r>
              <a:rPr lang="en-GB" sz="2000">
                <a:solidFill>
                  <a:schemeClr val="tx1"/>
                </a:solidFill>
                <a:latin typeface="Calibri" pitchFamily="34" charset="0"/>
              </a:rPr>
              <a:t>Previous slide</a:t>
            </a:r>
          </a:p>
        </p:txBody>
      </p:sp>
      <p:sp>
        <p:nvSpPr>
          <p:cNvPr id="14" name="CasellaDiTesto 13"/>
          <p:cNvSpPr txBox="1"/>
          <p:nvPr/>
        </p:nvSpPr>
        <p:spPr>
          <a:xfrm>
            <a:off x="4317995" y="3225800"/>
            <a:ext cx="1159933" cy="600164"/>
          </a:xfrm>
          <a:prstGeom prst="rect">
            <a:avLst/>
          </a:prstGeom>
          <a:noFill/>
        </p:spPr>
        <p:txBody>
          <a:bodyPr wrap="square" rtlCol="0">
            <a:spAutoFit/>
          </a:bodyPr>
          <a:lstStyle/>
          <a:p>
            <a:pPr algn="ctr"/>
            <a:r>
              <a:rPr lang="en-GB" sz="1100" dirty="0">
                <a:solidFill>
                  <a:srgbClr val="FF0000"/>
                </a:solidFill>
                <a:effectLst/>
                <a:latin typeface="Calibri" pitchFamily="34" charset="0"/>
              </a:rPr>
              <a:t>Dasgupta and Hirschmann, 2006</a:t>
            </a:r>
          </a:p>
        </p:txBody>
      </p:sp>
      <p:sp>
        <p:nvSpPr>
          <p:cNvPr id="15" name="Figura a mano libera 14"/>
          <p:cNvSpPr/>
          <p:nvPr/>
        </p:nvSpPr>
        <p:spPr bwMode="auto">
          <a:xfrm>
            <a:off x="4758267" y="2573867"/>
            <a:ext cx="474133" cy="677333"/>
          </a:xfrm>
          <a:custGeom>
            <a:avLst/>
            <a:gdLst>
              <a:gd name="connsiteX0" fmla="*/ 0 w 482600"/>
              <a:gd name="connsiteY0" fmla="*/ 592667 h 592667"/>
              <a:gd name="connsiteX1" fmla="*/ 152400 w 482600"/>
              <a:gd name="connsiteY1" fmla="*/ 321734 h 592667"/>
              <a:gd name="connsiteX2" fmla="*/ 313266 w 482600"/>
              <a:gd name="connsiteY2" fmla="*/ 313267 h 592667"/>
              <a:gd name="connsiteX3" fmla="*/ 482600 w 482600"/>
              <a:gd name="connsiteY3" fmla="*/ 0 h 592667"/>
            </a:gdLst>
            <a:ahLst/>
            <a:cxnLst>
              <a:cxn ang="0">
                <a:pos x="connsiteX0" y="connsiteY0"/>
              </a:cxn>
              <a:cxn ang="0">
                <a:pos x="connsiteX1" y="connsiteY1"/>
              </a:cxn>
              <a:cxn ang="0">
                <a:pos x="connsiteX2" y="connsiteY2"/>
              </a:cxn>
              <a:cxn ang="0">
                <a:pos x="connsiteX3" y="connsiteY3"/>
              </a:cxn>
            </a:cxnLst>
            <a:rect l="l" t="t" r="r" b="b"/>
            <a:pathLst>
              <a:path w="482600" h="592667">
                <a:moveTo>
                  <a:pt x="0" y="592667"/>
                </a:moveTo>
                <a:cubicBezTo>
                  <a:pt x="50094" y="480484"/>
                  <a:pt x="100189" y="368301"/>
                  <a:pt x="152400" y="321734"/>
                </a:cubicBezTo>
                <a:cubicBezTo>
                  <a:pt x="204611" y="275167"/>
                  <a:pt x="258233" y="366889"/>
                  <a:pt x="313266" y="313267"/>
                </a:cubicBezTo>
                <a:cubicBezTo>
                  <a:pt x="368299" y="259645"/>
                  <a:pt x="425449" y="129822"/>
                  <a:pt x="482600" y="0"/>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6" name="CasellaDiTesto 15"/>
          <p:cNvSpPr txBox="1"/>
          <p:nvPr/>
        </p:nvSpPr>
        <p:spPr>
          <a:xfrm>
            <a:off x="4360326" y="1126069"/>
            <a:ext cx="1159933" cy="430887"/>
          </a:xfrm>
          <a:prstGeom prst="rect">
            <a:avLst/>
          </a:prstGeom>
          <a:noFill/>
        </p:spPr>
        <p:txBody>
          <a:bodyPr wrap="square" rtlCol="0">
            <a:spAutoFit/>
          </a:bodyPr>
          <a:lstStyle/>
          <a:p>
            <a:r>
              <a:rPr lang="en-GB" sz="1050">
                <a:solidFill>
                  <a:srgbClr val="009900"/>
                </a:solidFill>
                <a:effectLst/>
                <a:latin typeface="Calibri" pitchFamily="34" charset="0"/>
              </a:rPr>
              <a:t>Dalton and Presnall 1998</a:t>
            </a:r>
          </a:p>
        </p:txBody>
      </p:sp>
      <p:sp>
        <p:nvSpPr>
          <p:cNvPr id="18" name="Figura a mano libera 17"/>
          <p:cNvSpPr/>
          <p:nvPr/>
        </p:nvSpPr>
        <p:spPr bwMode="auto">
          <a:xfrm>
            <a:off x="4699000" y="1498600"/>
            <a:ext cx="423333" cy="289278"/>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8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9" name="CasellaDiTesto 18"/>
          <p:cNvSpPr txBox="1"/>
          <p:nvPr/>
        </p:nvSpPr>
        <p:spPr>
          <a:xfrm>
            <a:off x="4351857" y="5452538"/>
            <a:ext cx="1159933" cy="430887"/>
          </a:xfrm>
          <a:prstGeom prst="rect">
            <a:avLst/>
          </a:prstGeom>
          <a:noFill/>
        </p:spPr>
        <p:txBody>
          <a:bodyPr wrap="square" rtlCol="0">
            <a:spAutoFit/>
          </a:bodyPr>
          <a:lstStyle/>
          <a:p>
            <a:pPr algn="ctr"/>
            <a:r>
              <a:rPr lang="en-GB" sz="1100" dirty="0" err="1">
                <a:solidFill>
                  <a:srgbClr val="CC0066"/>
                </a:solidFill>
                <a:effectLst/>
                <a:latin typeface="Calibri" pitchFamily="34" charset="0"/>
              </a:rPr>
              <a:t>Rohrbach</a:t>
            </a:r>
            <a:r>
              <a:rPr lang="en-GB" sz="1100" dirty="0">
                <a:solidFill>
                  <a:srgbClr val="CC0066"/>
                </a:solidFill>
                <a:effectLst/>
                <a:latin typeface="Calibri" pitchFamily="34" charset="0"/>
              </a:rPr>
              <a:t> and Schmidt 2011</a:t>
            </a:r>
          </a:p>
        </p:txBody>
      </p:sp>
      <p:sp>
        <p:nvSpPr>
          <p:cNvPr id="20" name="Figura a mano libera 19"/>
          <p:cNvSpPr/>
          <p:nvPr/>
        </p:nvSpPr>
        <p:spPr bwMode="auto">
          <a:xfrm>
            <a:off x="5460999" y="5547083"/>
            <a:ext cx="778933" cy="311855"/>
          </a:xfrm>
          <a:custGeom>
            <a:avLst/>
            <a:gdLst>
              <a:gd name="connsiteX0" fmla="*/ 0 w 889000"/>
              <a:gd name="connsiteY0" fmla="*/ 91722 h 311855"/>
              <a:gd name="connsiteX1" fmla="*/ 414867 w 889000"/>
              <a:gd name="connsiteY1" fmla="*/ 15522 h 311855"/>
              <a:gd name="connsiteX2" fmla="*/ 516467 w 889000"/>
              <a:gd name="connsiteY2" fmla="*/ 184855 h 311855"/>
              <a:gd name="connsiteX3" fmla="*/ 889000 w 889000"/>
              <a:gd name="connsiteY3" fmla="*/ 311855 h 311855"/>
            </a:gdLst>
            <a:ahLst/>
            <a:cxnLst>
              <a:cxn ang="0">
                <a:pos x="connsiteX0" y="connsiteY0"/>
              </a:cxn>
              <a:cxn ang="0">
                <a:pos x="connsiteX1" y="connsiteY1"/>
              </a:cxn>
              <a:cxn ang="0">
                <a:pos x="connsiteX2" y="connsiteY2"/>
              </a:cxn>
              <a:cxn ang="0">
                <a:pos x="connsiteX3" y="connsiteY3"/>
              </a:cxn>
            </a:cxnLst>
            <a:rect l="l" t="t" r="r" b="b"/>
            <a:pathLst>
              <a:path w="889000" h="311855">
                <a:moveTo>
                  <a:pt x="0" y="91722"/>
                </a:moveTo>
                <a:cubicBezTo>
                  <a:pt x="164394" y="45861"/>
                  <a:pt x="328789" y="0"/>
                  <a:pt x="414867" y="15522"/>
                </a:cubicBezTo>
                <a:cubicBezTo>
                  <a:pt x="500945" y="31044"/>
                  <a:pt x="437445" y="135466"/>
                  <a:pt x="516467" y="184855"/>
                </a:cubicBezTo>
                <a:cubicBezTo>
                  <a:pt x="595489" y="234244"/>
                  <a:pt x="742244" y="273049"/>
                  <a:pt x="889000" y="311855"/>
                </a:cubicBezTo>
              </a:path>
            </a:pathLst>
          </a:custGeom>
          <a:noFill/>
          <a:ln w="9525" cap="flat" cmpd="sng" algn="ctr">
            <a:solidFill>
              <a:srgbClr val="CC0066"/>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CasellaDiTesto 20"/>
          <p:cNvSpPr txBox="1"/>
          <p:nvPr/>
        </p:nvSpPr>
        <p:spPr>
          <a:xfrm>
            <a:off x="4461925" y="5105410"/>
            <a:ext cx="931344" cy="430887"/>
          </a:xfrm>
          <a:prstGeom prst="rect">
            <a:avLst/>
          </a:prstGeom>
          <a:noFill/>
        </p:spPr>
        <p:txBody>
          <a:bodyPr wrap="square" rtlCol="0">
            <a:spAutoFit/>
          </a:bodyPr>
          <a:lstStyle/>
          <a:p>
            <a:pPr algn="ctr"/>
            <a:r>
              <a:rPr lang="en-GB" sz="1100" dirty="0" err="1">
                <a:solidFill>
                  <a:schemeClr val="accent2">
                    <a:lumMod val="75000"/>
                  </a:schemeClr>
                </a:solidFill>
                <a:effectLst/>
                <a:latin typeface="Calibri" pitchFamily="34" charset="0"/>
              </a:rPr>
              <a:t>Ghosh</a:t>
            </a:r>
            <a:r>
              <a:rPr lang="en-GB" sz="1100" dirty="0">
                <a:solidFill>
                  <a:schemeClr val="accent2">
                    <a:lumMod val="75000"/>
                  </a:schemeClr>
                </a:solidFill>
                <a:effectLst/>
                <a:latin typeface="Calibri" pitchFamily="34" charset="0"/>
              </a:rPr>
              <a:t> et al 2009</a:t>
            </a:r>
          </a:p>
        </p:txBody>
      </p:sp>
      <p:sp>
        <p:nvSpPr>
          <p:cNvPr id="23" name="Figura a mano libera 22"/>
          <p:cNvSpPr/>
          <p:nvPr/>
        </p:nvSpPr>
        <p:spPr bwMode="auto">
          <a:xfrm>
            <a:off x="5207000" y="5105400"/>
            <a:ext cx="719667" cy="245533"/>
          </a:xfrm>
          <a:custGeom>
            <a:avLst/>
            <a:gdLst>
              <a:gd name="connsiteX0" fmla="*/ 0 w 719667"/>
              <a:gd name="connsiteY0" fmla="*/ 245533 h 245533"/>
              <a:gd name="connsiteX1" fmla="*/ 381000 w 719667"/>
              <a:gd name="connsiteY1" fmla="*/ 203200 h 245533"/>
              <a:gd name="connsiteX2" fmla="*/ 440267 w 719667"/>
              <a:gd name="connsiteY2" fmla="*/ 67733 h 245533"/>
              <a:gd name="connsiteX3" fmla="*/ 719667 w 719667"/>
              <a:gd name="connsiteY3" fmla="*/ 0 h 245533"/>
            </a:gdLst>
            <a:ahLst/>
            <a:cxnLst>
              <a:cxn ang="0">
                <a:pos x="connsiteX0" y="connsiteY0"/>
              </a:cxn>
              <a:cxn ang="0">
                <a:pos x="connsiteX1" y="connsiteY1"/>
              </a:cxn>
              <a:cxn ang="0">
                <a:pos x="connsiteX2" y="connsiteY2"/>
              </a:cxn>
              <a:cxn ang="0">
                <a:pos x="connsiteX3" y="connsiteY3"/>
              </a:cxn>
            </a:cxnLst>
            <a:rect l="l" t="t" r="r" b="b"/>
            <a:pathLst>
              <a:path w="719667" h="245533">
                <a:moveTo>
                  <a:pt x="0" y="245533"/>
                </a:moveTo>
                <a:cubicBezTo>
                  <a:pt x="153811" y="239183"/>
                  <a:pt x="307622" y="232833"/>
                  <a:pt x="381000" y="203200"/>
                </a:cubicBezTo>
                <a:cubicBezTo>
                  <a:pt x="454378" y="173567"/>
                  <a:pt x="383823" y="101600"/>
                  <a:pt x="440267" y="67733"/>
                </a:cubicBezTo>
                <a:cubicBezTo>
                  <a:pt x="496711" y="33866"/>
                  <a:pt x="608189" y="16933"/>
                  <a:pt x="719667" y="0"/>
                </a:cubicBezTo>
              </a:path>
            </a:pathLst>
          </a:custGeom>
          <a:noFill/>
          <a:ln w="9525" cap="flat" cmpd="sng" algn="ctr">
            <a:solidFill>
              <a:srgbClr val="00206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4" name="CasellaDiTesto 23"/>
          <p:cNvSpPr txBox="1"/>
          <p:nvPr/>
        </p:nvSpPr>
        <p:spPr>
          <a:xfrm>
            <a:off x="7161749" y="2451100"/>
            <a:ext cx="1244588" cy="769441"/>
          </a:xfrm>
          <a:prstGeom prst="rect">
            <a:avLst/>
          </a:prstGeom>
          <a:noFill/>
        </p:spPr>
        <p:txBody>
          <a:bodyPr wrap="square" rtlCol="0">
            <a:spAutoFit/>
          </a:bodyPr>
          <a:lstStyle/>
          <a:p>
            <a:pPr algn="ctr"/>
            <a:r>
              <a:rPr lang="en-GB" sz="1100" dirty="0">
                <a:solidFill>
                  <a:srgbClr val="FF6600"/>
                </a:solidFill>
                <a:effectLst/>
                <a:latin typeface="Calibri" pitchFamily="34" charset="0"/>
              </a:rPr>
              <a:t>Volatile-free peridotite solidus   (Herzberg et al 2000; KLB1)</a:t>
            </a:r>
          </a:p>
        </p:txBody>
      </p:sp>
      <p:sp>
        <p:nvSpPr>
          <p:cNvPr id="26" name="Figura a mano libera 25"/>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28" name="Connettore 1 27"/>
          <p:cNvCxnSpPr/>
          <p:nvPr/>
        </p:nvCxnSpPr>
        <p:spPr bwMode="auto">
          <a:xfrm>
            <a:off x="5139265" y="2480733"/>
            <a:ext cx="1404000" cy="0"/>
          </a:xfrm>
          <a:prstGeom prst="line">
            <a:avLst/>
          </a:prstGeom>
          <a:noFill/>
          <a:ln w="28575" cap="flat" cmpd="sng" algn="ctr">
            <a:solidFill>
              <a:schemeClr val="tx1"/>
            </a:solidFill>
            <a:prstDash val="solid"/>
            <a:round/>
            <a:headEnd type="arrow" w="med" len="med"/>
            <a:tailEnd type="arrow" w="med" len="med"/>
          </a:ln>
          <a:effectLst/>
        </p:spPr>
      </p:cxnSp>
      <p:sp>
        <p:nvSpPr>
          <p:cNvPr id="29" name="CasellaDiTesto 28"/>
          <p:cNvSpPr txBox="1"/>
          <p:nvPr/>
        </p:nvSpPr>
        <p:spPr>
          <a:xfrm>
            <a:off x="5257800" y="2463800"/>
            <a:ext cx="1346195" cy="307777"/>
          </a:xfrm>
          <a:prstGeom prst="rect">
            <a:avLst/>
          </a:prstGeom>
          <a:noFill/>
        </p:spPr>
        <p:txBody>
          <a:bodyPr wrap="square" rtlCol="0">
            <a:spAutoFit/>
          </a:bodyPr>
          <a:lstStyle/>
          <a:p>
            <a:pPr algn="ctr"/>
            <a:r>
              <a:rPr lang="en-GB" sz="1400" b="1" dirty="0">
                <a:solidFill>
                  <a:schemeClr val="tx1"/>
                </a:solidFill>
                <a:effectLst/>
                <a:latin typeface="Symbol" pitchFamily="18" charset="2"/>
              </a:rPr>
              <a:t>D</a:t>
            </a:r>
            <a:r>
              <a:rPr lang="en-GB" sz="1400" b="1" dirty="0">
                <a:solidFill>
                  <a:schemeClr val="tx1"/>
                </a:solidFill>
                <a:effectLst/>
                <a:latin typeface="Calibri" pitchFamily="34" charset="0"/>
              </a:rPr>
              <a:t>T ~600 °C</a:t>
            </a:r>
          </a:p>
        </p:txBody>
      </p:sp>
      <p:sp>
        <p:nvSpPr>
          <p:cNvPr id="4" name="Rettangolo arrotondato 3"/>
          <p:cNvSpPr/>
          <p:nvPr/>
        </p:nvSpPr>
        <p:spPr bwMode="auto">
          <a:xfrm rot="20893403">
            <a:off x="5757389" y="3212016"/>
            <a:ext cx="335842" cy="1023098"/>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Rettangolo arrotondato 26"/>
          <p:cNvSpPr/>
          <p:nvPr/>
        </p:nvSpPr>
        <p:spPr bwMode="auto">
          <a:xfrm rot="20964183">
            <a:off x="6233421" y="1260073"/>
            <a:ext cx="335842" cy="1023098"/>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500"/>
                                        <p:tgtEl>
                                          <p:spTgt spid="6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up)">
                                      <p:cBhvr>
                                        <p:cTn id="75" dur="500"/>
                                        <p:tgtEl>
                                          <p:spTgt spid="4"/>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up)">
                                      <p:cBhvr>
                                        <p:cTn id="7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9" grpId="0" animBg="1"/>
      <p:bldP spid="14" grpId="0"/>
      <p:bldP spid="15" grpId="0" animBg="1"/>
      <p:bldP spid="16" grpId="0"/>
      <p:bldP spid="18" grpId="0" animBg="1"/>
      <p:bldP spid="19" grpId="0"/>
      <p:bldP spid="20" grpId="0" animBg="1"/>
      <p:bldP spid="21" grpId="0"/>
      <p:bldP spid="23" grpId="0" animBg="1"/>
      <p:bldP spid="24" grpId="0"/>
      <p:bldP spid="26" grpId="0" animBg="1"/>
      <p:bldP spid="29" grpId="0"/>
      <p:bldP spid="4" grpId="0" animBg="1"/>
      <p:bldP spid="27" grpId="0" animBg="1"/>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65" name="CasellaDiTesto 64"/>
          <p:cNvSpPr txBox="1"/>
          <p:nvPr/>
        </p:nvSpPr>
        <p:spPr>
          <a:xfrm>
            <a:off x="0" y="11571"/>
            <a:ext cx="3680750" cy="1815882"/>
          </a:xfrm>
          <a:prstGeom prst="rect">
            <a:avLst/>
          </a:prstGeom>
          <a:noFill/>
        </p:spPr>
        <p:txBody>
          <a:bodyPr wrap="square" rtlCol="0">
            <a:spAutoFit/>
          </a:bodyPr>
          <a:lstStyle/>
          <a:p>
            <a:pPr algn="ctr"/>
            <a:r>
              <a:rPr lang="en-US" sz="2800" dirty="0">
                <a:solidFill>
                  <a:schemeClr val="bg1"/>
                </a:solidFill>
                <a:latin typeface="Calibri" pitchFamily="34" charset="0"/>
              </a:rPr>
              <a:t>Experimental solidi for carbonated basaltic compositions          (solid lines)</a:t>
            </a:r>
            <a:endParaRPr lang="en-GB" sz="2800" dirty="0">
              <a:solidFill>
                <a:schemeClr val="bg1"/>
              </a:solidFill>
              <a:latin typeface="Calibri" pitchFamily="34" charset="0"/>
            </a:endParaRPr>
          </a:p>
        </p:txBody>
      </p:sp>
      <p:sp>
        <p:nvSpPr>
          <p:cNvPr id="5" name="Figura a mano libera 4"/>
          <p:cNvSpPr/>
          <p:nvPr/>
        </p:nvSpPr>
        <p:spPr bwMode="auto">
          <a:xfrm>
            <a:off x="4457700" y="1065847"/>
            <a:ext cx="3797618" cy="5464492"/>
          </a:xfrm>
          <a:custGeom>
            <a:avLst/>
            <a:gdLst>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182880 w 1417320"/>
              <a:gd name="connsiteY6" fmla="*/ 11430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379220 w 1417320"/>
              <a:gd name="connsiteY4" fmla="*/ 23545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524000"/>
              <a:gd name="connsiteY0" fmla="*/ 0 h 4099560"/>
              <a:gd name="connsiteX1" fmla="*/ 0 w 1524000"/>
              <a:gd name="connsiteY1" fmla="*/ 1341120 h 4099560"/>
              <a:gd name="connsiteX2" fmla="*/ 922020 w 1524000"/>
              <a:gd name="connsiteY2" fmla="*/ 4099560 h 4099560"/>
              <a:gd name="connsiteX3" fmla="*/ 1524000 w 1524000"/>
              <a:gd name="connsiteY3" fmla="*/ 2636520 h 4099560"/>
              <a:gd name="connsiteX4" fmla="*/ 1379220 w 1524000"/>
              <a:gd name="connsiteY4" fmla="*/ 2354580 h 4099560"/>
              <a:gd name="connsiteX5" fmla="*/ 1249680 w 1524000"/>
              <a:gd name="connsiteY5" fmla="*/ 1318260 h 4099560"/>
              <a:gd name="connsiteX6" fmla="*/ 251460 w 1524000"/>
              <a:gd name="connsiteY6" fmla="*/ 22860 h 4099560"/>
              <a:gd name="connsiteX7" fmla="*/ 7620 w 1524000"/>
              <a:gd name="connsiteY7" fmla="*/ 0 h 4099560"/>
              <a:gd name="connsiteX0" fmla="*/ 7620 w 1539240"/>
              <a:gd name="connsiteY0" fmla="*/ 0 h 4229100"/>
              <a:gd name="connsiteX1" fmla="*/ 0 w 1539240"/>
              <a:gd name="connsiteY1" fmla="*/ 1341120 h 4229100"/>
              <a:gd name="connsiteX2" fmla="*/ 1539240 w 1539240"/>
              <a:gd name="connsiteY2" fmla="*/ 4229100 h 4229100"/>
              <a:gd name="connsiteX3" fmla="*/ 1524000 w 1539240"/>
              <a:gd name="connsiteY3" fmla="*/ 2636520 h 4229100"/>
              <a:gd name="connsiteX4" fmla="*/ 1379220 w 1539240"/>
              <a:gd name="connsiteY4" fmla="*/ 2354580 h 4229100"/>
              <a:gd name="connsiteX5" fmla="*/ 1249680 w 1539240"/>
              <a:gd name="connsiteY5" fmla="*/ 1318260 h 4229100"/>
              <a:gd name="connsiteX6" fmla="*/ 251460 w 1539240"/>
              <a:gd name="connsiteY6" fmla="*/ 22860 h 4229100"/>
              <a:gd name="connsiteX7" fmla="*/ 7620 w 1539240"/>
              <a:gd name="connsiteY7" fmla="*/ 0 h 4229100"/>
              <a:gd name="connsiteX0" fmla="*/ 7620 w 1539240"/>
              <a:gd name="connsiteY0" fmla="*/ 0 h 4229100"/>
              <a:gd name="connsiteX1" fmla="*/ 0 w 1539240"/>
              <a:gd name="connsiteY1" fmla="*/ 1341120 h 4229100"/>
              <a:gd name="connsiteX2" fmla="*/ 1394460 w 1539240"/>
              <a:gd name="connsiteY2" fmla="*/ 3741420 h 4229100"/>
              <a:gd name="connsiteX3" fmla="*/ 1539240 w 1539240"/>
              <a:gd name="connsiteY3" fmla="*/ 4229100 h 4229100"/>
              <a:gd name="connsiteX4" fmla="*/ 1524000 w 1539240"/>
              <a:gd name="connsiteY4" fmla="*/ 2636520 h 4229100"/>
              <a:gd name="connsiteX5" fmla="*/ 1379220 w 1539240"/>
              <a:gd name="connsiteY5" fmla="*/ 2354580 h 4229100"/>
              <a:gd name="connsiteX6" fmla="*/ 1249680 w 1539240"/>
              <a:gd name="connsiteY6" fmla="*/ 1318260 h 4229100"/>
              <a:gd name="connsiteX7" fmla="*/ 251460 w 1539240"/>
              <a:gd name="connsiteY7" fmla="*/ 22860 h 4229100"/>
              <a:gd name="connsiteX8" fmla="*/ 7620 w 1539240"/>
              <a:gd name="connsiteY8"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539240 w 1539240"/>
              <a:gd name="connsiteY4" fmla="*/ 4229100 h 4229100"/>
              <a:gd name="connsiteX5" fmla="*/ 1524000 w 1539240"/>
              <a:gd name="connsiteY5" fmla="*/ 2636520 h 4229100"/>
              <a:gd name="connsiteX6" fmla="*/ 1379220 w 1539240"/>
              <a:gd name="connsiteY6" fmla="*/ 2354580 h 4229100"/>
              <a:gd name="connsiteX7" fmla="*/ 1249680 w 1539240"/>
              <a:gd name="connsiteY7" fmla="*/ 1318260 h 4229100"/>
              <a:gd name="connsiteX8" fmla="*/ 251460 w 1539240"/>
              <a:gd name="connsiteY8" fmla="*/ 22860 h 4229100"/>
              <a:gd name="connsiteX9" fmla="*/ 7620 w 1539240"/>
              <a:gd name="connsiteY9"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791934"/>
              <a:gd name="connsiteX1" fmla="*/ 0 w 1539240"/>
              <a:gd name="connsiteY1" fmla="*/ 1341120 h 4791934"/>
              <a:gd name="connsiteX2" fmla="*/ 800100 w 1539240"/>
              <a:gd name="connsiteY2" fmla="*/ 3459480 h 4791934"/>
              <a:gd name="connsiteX3" fmla="*/ 1226820 w 1539240"/>
              <a:gd name="connsiteY3" fmla="*/ 4777740 h 4791934"/>
              <a:gd name="connsiteX4" fmla="*/ 1490663 w 1539240"/>
              <a:gd name="connsiteY4" fmla="*/ 4180999 h 4791934"/>
              <a:gd name="connsiteX5" fmla="*/ 1539240 w 1539240"/>
              <a:gd name="connsiteY5" fmla="*/ 4229100 h 4791934"/>
              <a:gd name="connsiteX6" fmla="*/ 1524000 w 1539240"/>
              <a:gd name="connsiteY6" fmla="*/ 2636520 h 4791934"/>
              <a:gd name="connsiteX7" fmla="*/ 1379220 w 1539240"/>
              <a:gd name="connsiteY7" fmla="*/ 2354580 h 4791934"/>
              <a:gd name="connsiteX8" fmla="*/ 1249680 w 1539240"/>
              <a:gd name="connsiteY8" fmla="*/ 1318260 h 4791934"/>
              <a:gd name="connsiteX9" fmla="*/ 251460 w 1539240"/>
              <a:gd name="connsiteY9" fmla="*/ 22860 h 4791934"/>
              <a:gd name="connsiteX10" fmla="*/ 7620 w 1539240"/>
              <a:gd name="connsiteY10" fmla="*/ 0 h 4791934"/>
              <a:gd name="connsiteX0" fmla="*/ 7620 w 1539240"/>
              <a:gd name="connsiteY0" fmla="*/ 0 h 4851559"/>
              <a:gd name="connsiteX1" fmla="*/ 0 w 1539240"/>
              <a:gd name="connsiteY1" fmla="*/ 1341120 h 4851559"/>
              <a:gd name="connsiteX2" fmla="*/ 800100 w 1539240"/>
              <a:gd name="connsiteY2" fmla="*/ 3459480 h 4851559"/>
              <a:gd name="connsiteX3" fmla="*/ 1226820 w 1539240"/>
              <a:gd name="connsiteY3" fmla="*/ 4777740 h 4851559"/>
              <a:gd name="connsiteX4" fmla="*/ 1528763 w 1539240"/>
              <a:gd name="connsiteY4" fmla="*/ 4851559 h 4851559"/>
              <a:gd name="connsiteX5" fmla="*/ 1539240 w 1539240"/>
              <a:gd name="connsiteY5" fmla="*/ 4229100 h 4851559"/>
              <a:gd name="connsiteX6" fmla="*/ 1524000 w 1539240"/>
              <a:gd name="connsiteY6" fmla="*/ 2636520 h 4851559"/>
              <a:gd name="connsiteX7" fmla="*/ 1379220 w 1539240"/>
              <a:gd name="connsiteY7" fmla="*/ 2354580 h 4851559"/>
              <a:gd name="connsiteX8" fmla="*/ 1249680 w 1539240"/>
              <a:gd name="connsiteY8" fmla="*/ 1318260 h 4851559"/>
              <a:gd name="connsiteX9" fmla="*/ 251460 w 1539240"/>
              <a:gd name="connsiteY9" fmla="*/ 22860 h 4851559"/>
              <a:gd name="connsiteX10" fmla="*/ 7620 w 153924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15240 w 1813560"/>
              <a:gd name="connsiteY0" fmla="*/ 0 h 5491639"/>
              <a:gd name="connsiteX1" fmla="*/ 0 w 1813560"/>
              <a:gd name="connsiteY1" fmla="*/ 1981200 h 5491639"/>
              <a:gd name="connsiteX2" fmla="*/ 800100 w 1813560"/>
              <a:gd name="connsiteY2" fmla="*/ 4099560 h 5491639"/>
              <a:gd name="connsiteX3" fmla="*/ 1226820 w 1813560"/>
              <a:gd name="connsiteY3" fmla="*/ 5417820 h 5491639"/>
              <a:gd name="connsiteX4" fmla="*/ 1528763 w 1813560"/>
              <a:gd name="connsiteY4" fmla="*/ 5491639 h 5491639"/>
              <a:gd name="connsiteX5" fmla="*/ 1813560 w 1813560"/>
              <a:gd name="connsiteY5" fmla="*/ 4930140 h 5491639"/>
              <a:gd name="connsiteX6" fmla="*/ 1524000 w 1813560"/>
              <a:gd name="connsiteY6" fmla="*/ 3276600 h 5491639"/>
              <a:gd name="connsiteX7" fmla="*/ 1379220 w 1813560"/>
              <a:gd name="connsiteY7" fmla="*/ 2994660 h 5491639"/>
              <a:gd name="connsiteX8" fmla="*/ 1249680 w 1813560"/>
              <a:gd name="connsiteY8" fmla="*/ 1958340 h 5491639"/>
              <a:gd name="connsiteX9" fmla="*/ 251460 w 1813560"/>
              <a:gd name="connsiteY9" fmla="*/ 662940 h 5491639"/>
              <a:gd name="connsiteX10" fmla="*/ 15240 w 1813560"/>
              <a:gd name="connsiteY10" fmla="*/ 0 h 5491639"/>
              <a:gd name="connsiteX0" fmla="*/ 15240 w 3764280"/>
              <a:gd name="connsiteY0" fmla="*/ 0 h 5491639"/>
              <a:gd name="connsiteX1" fmla="*/ 0 w 3764280"/>
              <a:gd name="connsiteY1" fmla="*/ 1981200 h 5491639"/>
              <a:gd name="connsiteX2" fmla="*/ 800100 w 3764280"/>
              <a:gd name="connsiteY2" fmla="*/ 4099560 h 5491639"/>
              <a:gd name="connsiteX3" fmla="*/ 1226820 w 3764280"/>
              <a:gd name="connsiteY3" fmla="*/ 5417820 h 5491639"/>
              <a:gd name="connsiteX4" fmla="*/ 1528763 w 3764280"/>
              <a:gd name="connsiteY4" fmla="*/ 5491639 h 5491639"/>
              <a:gd name="connsiteX5" fmla="*/ 1813560 w 3764280"/>
              <a:gd name="connsiteY5" fmla="*/ 4930140 h 5491639"/>
              <a:gd name="connsiteX6" fmla="*/ 1524000 w 3764280"/>
              <a:gd name="connsiteY6" fmla="*/ 3276600 h 5491639"/>
              <a:gd name="connsiteX7" fmla="*/ 1379220 w 3764280"/>
              <a:gd name="connsiteY7" fmla="*/ 2994660 h 5491639"/>
              <a:gd name="connsiteX8" fmla="*/ 1249680 w 3764280"/>
              <a:gd name="connsiteY8" fmla="*/ 1958340 h 5491639"/>
              <a:gd name="connsiteX9" fmla="*/ 3764280 w 3764280"/>
              <a:gd name="connsiteY9" fmla="*/ 7620 h 5491639"/>
              <a:gd name="connsiteX10" fmla="*/ 15240 w 3764280"/>
              <a:gd name="connsiteY10" fmla="*/ 0 h 5491639"/>
              <a:gd name="connsiteX0" fmla="*/ 15240 w 3764280"/>
              <a:gd name="connsiteY0" fmla="*/ 0 h 5454822"/>
              <a:gd name="connsiteX1" fmla="*/ 0 w 3764280"/>
              <a:gd name="connsiteY1" fmla="*/ 1981200 h 5454822"/>
              <a:gd name="connsiteX2" fmla="*/ 800100 w 3764280"/>
              <a:gd name="connsiteY2" fmla="*/ 4099560 h 5454822"/>
              <a:gd name="connsiteX3" fmla="*/ 1226820 w 3764280"/>
              <a:gd name="connsiteY3" fmla="*/ 5417820 h 5454822"/>
              <a:gd name="connsiteX4" fmla="*/ 1813560 w 3764280"/>
              <a:gd name="connsiteY4" fmla="*/ 4930140 h 5454822"/>
              <a:gd name="connsiteX5" fmla="*/ 1524000 w 3764280"/>
              <a:gd name="connsiteY5" fmla="*/ 3276600 h 5454822"/>
              <a:gd name="connsiteX6" fmla="*/ 1379220 w 3764280"/>
              <a:gd name="connsiteY6" fmla="*/ 2994660 h 5454822"/>
              <a:gd name="connsiteX7" fmla="*/ 1249680 w 3764280"/>
              <a:gd name="connsiteY7" fmla="*/ 1958340 h 5454822"/>
              <a:gd name="connsiteX8" fmla="*/ 3764280 w 3764280"/>
              <a:gd name="connsiteY8" fmla="*/ 7620 h 5454822"/>
              <a:gd name="connsiteX9" fmla="*/ 15240 w 3764280"/>
              <a:gd name="connsiteY9" fmla="*/ 0 h 5454822"/>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48300"/>
              <a:gd name="connsiteX1" fmla="*/ 0 w 3764280"/>
              <a:gd name="connsiteY1" fmla="*/ 1981200 h 5448300"/>
              <a:gd name="connsiteX2" fmla="*/ 800100 w 3764280"/>
              <a:gd name="connsiteY2" fmla="*/ 4099560 h 5448300"/>
              <a:gd name="connsiteX3" fmla="*/ 1226820 w 3764280"/>
              <a:gd name="connsiteY3" fmla="*/ 541782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249680 w 3764280"/>
              <a:gd name="connsiteY5" fmla="*/ 1958340 h 5448300"/>
              <a:gd name="connsiteX6" fmla="*/ 3764280 w 3764280"/>
              <a:gd name="connsiteY6" fmla="*/ 7620 h 5448300"/>
              <a:gd name="connsiteX7" fmla="*/ 15240 w 3764280"/>
              <a:gd name="connsiteY7"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3764280 w 3764280"/>
              <a:gd name="connsiteY5" fmla="*/ 7620 h 5448300"/>
              <a:gd name="connsiteX6" fmla="*/ 15240 w 3764280"/>
              <a:gd name="connsiteY6" fmla="*/ 0 h 5448300"/>
              <a:gd name="connsiteX0" fmla="*/ 10478 w 3764280"/>
              <a:gd name="connsiteY0" fmla="*/ 0 h 5462587"/>
              <a:gd name="connsiteX1" fmla="*/ 0 w 3764280"/>
              <a:gd name="connsiteY1" fmla="*/ 1995487 h 5462587"/>
              <a:gd name="connsiteX2" fmla="*/ 800100 w 3764280"/>
              <a:gd name="connsiteY2" fmla="*/ 4113847 h 5462587"/>
              <a:gd name="connsiteX3" fmla="*/ 1150620 w 3764280"/>
              <a:gd name="connsiteY3" fmla="*/ 5454967 h 5462587"/>
              <a:gd name="connsiteX4" fmla="*/ 3764280 w 3764280"/>
              <a:gd name="connsiteY4" fmla="*/ 5462587 h 5462587"/>
              <a:gd name="connsiteX5" fmla="*/ 3764280 w 3764280"/>
              <a:gd name="connsiteY5" fmla="*/ 21907 h 5462587"/>
              <a:gd name="connsiteX6" fmla="*/ 10478 w 3764280"/>
              <a:gd name="connsiteY6" fmla="*/ 0 h 5462587"/>
              <a:gd name="connsiteX0" fmla="*/ 10478 w 3797618"/>
              <a:gd name="connsiteY0" fmla="*/ 1905 h 5464492"/>
              <a:gd name="connsiteX1" fmla="*/ 0 w 3797618"/>
              <a:gd name="connsiteY1" fmla="*/ 1997392 h 5464492"/>
              <a:gd name="connsiteX2" fmla="*/ 800100 w 3797618"/>
              <a:gd name="connsiteY2" fmla="*/ 4115752 h 5464492"/>
              <a:gd name="connsiteX3" fmla="*/ 1150620 w 3797618"/>
              <a:gd name="connsiteY3" fmla="*/ 5456872 h 5464492"/>
              <a:gd name="connsiteX4" fmla="*/ 3764280 w 3797618"/>
              <a:gd name="connsiteY4" fmla="*/ 5464492 h 5464492"/>
              <a:gd name="connsiteX5" fmla="*/ 3797618 w 3797618"/>
              <a:gd name="connsiteY5" fmla="*/ 0 h 5464492"/>
              <a:gd name="connsiteX6" fmla="*/ 10478 w 3797618"/>
              <a:gd name="connsiteY6" fmla="*/ 1905 h 546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618" h="5464492">
                <a:moveTo>
                  <a:pt x="10478" y="1905"/>
                </a:moveTo>
                <a:cubicBezTo>
                  <a:pt x="6985" y="667067"/>
                  <a:pt x="3493" y="1332230"/>
                  <a:pt x="0" y="1997392"/>
                </a:cubicBezTo>
                <a:cubicBezTo>
                  <a:pt x="191770" y="2549842"/>
                  <a:pt x="567690" y="3715702"/>
                  <a:pt x="800100" y="4115752"/>
                </a:cubicBezTo>
                <a:lnTo>
                  <a:pt x="1150620" y="5456872"/>
                </a:lnTo>
                <a:lnTo>
                  <a:pt x="3764280" y="5464492"/>
                </a:lnTo>
                <a:lnTo>
                  <a:pt x="3797618" y="0"/>
                </a:lnTo>
                <a:lnTo>
                  <a:pt x="10478" y="190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igura a mano libera 5"/>
          <p:cNvSpPr/>
          <p:nvPr/>
        </p:nvSpPr>
        <p:spPr bwMode="auto">
          <a:xfrm>
            <a:off x="4770120" y="1051560"/>
            <a:ext cx="2918460" cy="5090160"/>
          </a:xfrm>
          <a:custGeom>
            <a:avLst/>
            <a:gdLst>
              <a:gd name="connsiteX0" fmla="*/ 0 w 2865120"/>
              <a:gd name="connsiteY0" fmla="*/ 0 h 4815840"/>
              <a:gd name="connsiteX1" fmla="*/ 320040 w 2865120"/>
              <a:gd name="connsiteY1" fmla="*/ 251460 h 4815840"/>
              <a:gd name="connsiteX2" fmla="*/ 1097280 w 2865120"/>
              <a:gd name="connsiteY2" fmla="*/ 701040 h 4815840"/>
              <a:gd name="connsiteX3" fmla="*/ 1684020 w 2865120"/>
              <a:gd name="connsiteY3" fmla="*/ 1257300 h 4815840"/>
              <a:gd name="connsiteX4" fmla="*/ 2247900 w 2865120"/>
              <a:gd name="connsiteY4" fmla="*/ 2278380 h 4815840"/>
              <a:gd name="connsiteX5" fmla="*/ 2705100 w 2865120"/>
              <a:gd name="connsiteY5" fmla="*/ 3840480 h 4815840"/>
              <a:gd name="connsiteX6" fmla="*/ 2865120 w 2865120"/>
              <a:gd name="connsiteY6" fmla="*/ 4815840 h 4815840"/>
              <a:gd name="connsiteX0" fmla="*/ 0 w 2918460"/>
              <a:gd name="connsiteY0" fmla="*/ 0 h 5090160"/>
              <a:gd name="connsiteX1" fmla="*/ 320040 w 2918460"/>
              <a:gd name="connsiteY1" fmla="*/ 251460 h 5090160"/>
              <a:gd name="connsiteX2" fmla="*/ 1097280 w 2918460"/>
              <a:gd name="connsiteY2" fmla="*/ 701040 h 5090160"/>
              <a:gd name="connsiteX3" fmla="*/ 1684020 w 2918460"/>
              <a:gd name="connsiteY3" fmla="*/ 125730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9728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460" h="5090160">
                <a:moveTo>
                  <a:pt x="0" y="0"/>
                </a:moveTo>
                <a:cubicBezTo>
                  <a:pt x="68580" y="67310"/>
                  <a:pt x="140970" y="134620"/>
                  <a:pt x="320040" y="251460"/>
                </a:cubicBezTo>
                <a:cubicBezTo>
                  <a:pt x="499110" y="368300"/>
                  <a:pt x="829310" y="533400"/>
                  <a:pt x="1074420" y="701040"/>
                </a:cubicBezTo>
                <a:cubicBezTo>
                  <a:pt x="1319530" y="868680"/>
                  <a:pt x="1503680" y="1040130"/>
                  <a:pt x="1699260" y="1303020"/>
                </a:cubicBezTo>
                <a:cubicBezTo>
                  <a:pt x="1894840" y="1565910"/>
                  <a:pt x="2080260" y="1855470"/>
                  <a:pt x="2247900" y="2278380"/>
                </a:cubicBezTo>
                <a:cubicBezTo>
                  <a:pt x="2415540" y="2701290"/>
                  <a:pt x="2593340" y="3371850"/>
                  <a:pt x="2705100" y="3840480"/>
                </a:cubicBezTo>
                <a:cubicBezTo>
                  <a:pt x="2816860" y="4309110"/>
                  <a:pt x="2889885" y="4813935"/>
                  <a:pt x="2918460" y="5090160"/>
                </a:cubicBezTo>
              </a:path>
            </a:pathLst>
          </a:custGeom>
          <a:noFill/>
          <a:ln w="12700" cap="flat" cmpd="sng" algn="ctr">
            <a:solidFill>
              <a:srgbClr val="F581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Figura a mano libera 6"/>
          <p:cNvSpPr/>
          <p:nvPr/>
        </p:nvSpPr>
        <p:spPr bwMode="auto">
          <a:xfrm>
            <a:off x="5058791" y="1036320"/>
            <a:ext cx="701930" cy="1760220"/>
          </a:xfrm>
          <a:custGeom>
            <a:avLst/>
            <a:gdLst>
              <a:gd name="connsiteX0" fmla="*/ 79665 w 734985"/>
              <a:gd name="connsiteY0" fmla="*/ 0 h 1760220"/>
              <a:gd name="connsiteX1" fmla="*/ 285405 w 734985"/>
              <a:gd name="connsiteY1" fmla="*/ 350520 h 1760220"/>
              <a:gd name="connsiteX2" fmla="*/ 293025 w 734985"/>
              <a:gd name="connsiteY2" fmla="*/ 426720 h 1760220"/>
              <a:gd name="connsiteX3" fmla="*/ 26325 w 734985"/>
              <a:gd name="connsiteY3" fmla="*/ 548640 h 1760220"/>
              <a:gd name="connsiteX4" fmla="*/ 33945 w 734985"/>
              <a:gd name="connsiteY4" fmla="*/ 571500 h 1760220"/>
              <a:gd name="connsiteX5" fmla="*/ 239685 w 734985"/>
              <a:gd name="connsiteY5" fmla="*/ 982980 h 1760220"/>
              <a:gd name="connsiteX6" fmla="*/ 468285 w 734985"/>
              <a:gd name="connsiteY6" fmla="*/ 1386840 h 1760220"/>
              <a:gd name="connsiteX7" fmla="*/ 734985 w 734985"/>
              <a:gd name="connsiteY7" fmla="*/ 1760220 h 1760220"/>
              <a:gd name="connsiteX0" fmla="*/ 46119 w 701439"/>
              <a:gd name="connsiteY0" fmla="*/ 0 h 1760220"/>
              <a:gd name="connsiteX1" fmla="*/ 251859 w 701439"/>
              <a:gd name="connsiteY1" fmla="*/ 350520 h 1760220"/>
              <a:gd name="connsiteX2" fmla="*/ 259479 w 701439"/>
              <a:gd name="connsiteY2" fmla="*/ 426720 h 1760220"/>
              <a:gd name="connsiteX3" fmla="*/ 399 w 701439"/>
              <a:gd name="connsiteY3" fmla="*/ 571500 h 1760220"/>
              <a:gd name="connsiteX4" fmla="*/ 206139 w 701439"/>
              <a:gd name="connsiteY4" fmla="*/ 982980 h 1760220"/>
              <a:gd name="connsiteX5" fmla="*/ 434739 w 701439"/>
              <a:gd name="connsiteY5" fmla="*/ 1386840 h 1760220"/>
              <a:gd name="connsiteX6" fmla="*/ 701439 w 701439"/>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57213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6610 w 701930"/>
              <a:gd name="connsiteY0" fmla="*/ 0 h 1760220"/>
              <a:gd name="connsiteX1" fmla="*/ 252350 w 701930"/>
              <a:gd name="connsiteY1" fmla="*/ 350520 h 1760220"/>
              <a:gd name="connsiteX2" fmla="*/ 259970 w 701930"/>
              <a:gd name="connsiteY2" fmla="*/ 426720 h 1760220"/>
              <a:gd name="connsiteX3" fmla="*/ 890 w 701930"/>
              <a:gd name="connsiteY3" fmla="*/ 557213 h 1760220"/>
              <a:gd name="connsiteX4" fmla="*/ 206630 w 701930"/>
              <a:gd name="connsiteY4" fmla="*/ 982980 h 1760220"/>
              <a:gd name="connsiteX5" fmla="*/ 435230 w 701930"/>
              <a:gd name="connsiteY5" fmla="*/ 1386840 h 1760220"/>
              <a:gd name="connsiteX6" fmla="*/ 701930 w 701930"/>
              <a:gd name="connsiteY6" fmla="*/ 17602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30" h="1760220">
                <a:moveTo>
                  <a:pt x="46610" y="0"/>
                </a:moveTo>
                <a:cubicBezTo>
                  <a:pt x="131700" y="139700"/>
                  <a:pt x="216790" y="279400"/>
                  <a:pt x="252350" y="350520"/>
                </a:cubicBezTo>
                <a:cubicBezTo>
                  <a:pt x="287910" y="421640"/>
                  <a:pt x="301880" y="392271"/>
                  <a:pt x="259970" y="426720"/>
                </a:cubicBezTo>
                <a:cubicBezTo>
                  <a:pt x="218060" y="461169"/>
                  <a:pt x="14543" y="540704"/>
                  <a:pt x="890" y="557213"/>
                </a:cubicBezTo>
                <a:cubicBezTo>
                  <a:pt x="-12763" y="573722"/>
                  <a:pt x="134240" y="844709"/>
                  <a:pt x="206630" y="982980"/>
                </a:cubicBezTo>
                <a:cubicBezTo>
                  <a:pt x="279020" y="1121251"/>
                  <a:pt x="352680" y="1257300"/>
                  <a:pt x="435230" y="1386840"/>
                </a:cubicBezTo>
                <a:cubicBezTo>
                  <a:pt x="517780" y="1516380"/>
                  <a:pt x="609855" y="1638300"/>
                  <a:pt x="701930" y="1760220"/>
                </a:cubicBezTo>
              </a:path>
            </a:pathLst>
          </a:cu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Figura a mano libera 78"/>
          <p:cNvSpPr/>
          <p:nvPr/>
        </p:nvSpPr>
        <p:spPr bwMode="auto">
          <a:xfrm>
            <a:off x="4691063" y="1824038"/>
            <a:ext cx="1109662" cy="1400175"/>
          </a:xfrm>
          <a:custGeom>
            <a:avLst/>
            <a:gdLst>
              <a:gd name="connsiteX0" fmla="*/ 0 w 1109662"/>
              <a:gd name="connsiteY0" fmla="*/ 0 h 1400175"/>
              <a:gd name="connsiteX1" fmla="*/ 666750 w 1109662"/>
              <a:gd name="connsiteY1" fmla="*/ 909637 h 1400175"/>
              <a:gd name="connsiteX2" fmla="*/ 1109662 w 1109662"/>
              <a:gd name="connsiteY2" fmla="*/ 1400175 h 1400175"/>
              <a:gd name="connsiteX0" fmla="*/ 0 w 1109662"/>
              <a:gd name="connsiteY0" fmla="*/ 0 h 1400175"/>
              <a:gd name="connsiteX1" fmla="*/ 666750 w 1109662"/>
              <a:gd name="connsiteY1" fmla="*/ 909637 h 1400175"/>
              <a:gd name="connsiteX2" fmla="*/ 1109662 w 1109662"/>
              <a:gd name="connsiteY2" fmla="*/ 1400175 h 1400175"/>
            </a:gdLst>
            <a:ahLst/>
            <a:cxnLst>
              <a:cxn ang="0">
                <a:pos x="connsiteX0" y="connsiteY0"/>
              </a:cxn>
              <a:cxn ang="0">
                <a:pos x="connsiteX1" y="connsiteY1"/>
              </a:cxn>
              <a:cxn ang="0">
                <a:pos x="connsiteX2" y="connsiteY2"/>
              </a:cxn>
            </a:cxnLst>
            <a:rect l="l" t="t" r="r" b="b"/>
            <a:pathLst>
              <a:path w="1109662" h="1400175">
                <a:moveTo>
                  <a:pt x="0" y="0"/>
                </a:moveTo>
                <a:cubicBezTo>
                  <a:pt x="217090" y="342899"/>
                  <a:pt x="481806" y="676275"/>
                  <a:pt x="666750" y="909637"/>
                </a:cubicBezTo>
                <a:cubicBezTo>
                  <a:pt x="851694" y="1142999"/>
                  <a:pt x="980678" y="1271587"/>
                  <a:pt x="1109662" y="1400175"/>
                </a:cubicBezTo>
              </a:path>
            </a:pathLst>
          </a:cu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Figura a mano libera 79"/>
          <p:cNvSpPr/>
          <p:nvPr/>
        </p:nvSpPr>
        <p:spPr bwMode="auto">
          <a:xfrm>
            <a:off x="4832350" y="1644650"/>
            <a:ext cx="682625" cy="4095750"/>
          </a:xfrm>
          <a:custGeom>
            <a:avLst/>
            <a:gdLst>
              <a:gd name="connsiteX0" fmla="*/ 88900 w 682625"/>
              <a:gd name="connsiteY0" fmla="*/ 0 h 4095750"/>
              <a:gd name="connsiteX1" fmla="*/ 488950 w 682625"/>
              <a:gd name="connsiteY1" fmla="*/ 1149350 h 4095750"/>
              <a:gd name="connsiteX2" fmla="*/ 641350 w 682625"/>
              <a:gd name="connsiteY2" fmla="*/ 1854200 h 4095750"/>
              <a:gd name="connsiteX3" fmla="*/ 641350 w 682625"/>
              <a:gd name="connsiteY3" fmla="*/ 2254250 h 4095750"/>
              <a:gd name="connsiteX4" fmla="*/ 393700 w 682625"/>
              <a:gd name="connsiteY4" fmla="*/ 2603500 h 4095750"/>
              <a:gd name="connsiteX5" fmla="*/ 63500 w 682625"/>
              <a:gd name="connsiteY5" fmla="*/ 2959100 h 4095750"/>
              <a:gd name="connsiteX6" fmla="*/ 12700 w 682625"/>
              <a:gd name="connsiteY6" fmla="*/ 3390900 h 4095750"/>
              <a:gd name="connsiteX7" fmla="*/ 6350 w 682625"/>
              <a:gd name="connsiteY7" fmla="*/ 409575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625" h="4095750">
                <a:moveTo>
                  <a:pt x="88900" y="0"/>
                </a:moveTo>
                <a:cubicBezTo>
                  <a:pt x="242887" y="420158"/>
                  <a:pt x="396875" y="840317"/>
                  <a:pt x="488950" y="1149350"/>
                </a:cubicBezTo>
                <a:cubicBezTo>
                  <a:pt x="581025" y="1458383"/>
                  <a:pt x="615950" y="1670050"/>
                  <a:pt x="641350" y="1854200"/>
                </a:cubicBezTo>
                <a:cubicBezTo>
                  <a:pt x="666750" y="2038350"/>
                  <a:pt x="682625" y="2129367"/>
                  <a:pt x="641350" y="2254250"/>
                </a:cubicBezTo>
                <a:cubicBezTo>
                  <a:pt x="600075" y="2379133"/>
                  <a:pt x="490008" y="2486025"/>
                  <a:pt x="393700" y="2603500"/>
                </a:cubicBezTo>
                <a:cubicBezTo>
                  <a:pt x="297392" y="2720975"/>
                  <a:pt x="127000" y="2827867"/>
                  <a:pt x="63500" y="2959100"/>
                </a:cubicBezTo>
                <a:cubicBezTo>
                  <a:pt x="0" y="3090333"/>
                  <a:pt x="22225" y="3201458"/>
                  <a:pt x="12700" y="3390900"/>
                </a:cubicBezTo>
                <a:cubicBezTo>
                  <a:pt x="3175" y="3580342"/>
                  <a:pt x="4762" y="3838046"/>
                  <a:pt x="6350" y="40957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CasellaDiTesto 80"/>
          <p:cNvSpPr txBox="1"/>
          <p:nvPr/>
        </p:nvSpPr>
        <p:spPr>
          <a:xfrm>
            <a:off x="5297596" y="3949660"/>
            <a:ext cx="817359" cy="600164"/>
          </a:xfrm>
          <a:prstGeom prst="rect">
            <a:avLst/>
          </a:prstGeom>
          <a:noFill/>
        </p:spPr>
        <p:txBody>
          <a:bodyPr wrap="square" rtlCol="0">
            <a:spAutoFit/>
          </a:bodyPr>
          <a:lstStyle/>
          <a:p>
            <a:pPr algn="ctr"/>
            <a:r>
              <a:rPr lang="en-GB" sz="1100" dirty="0">
                <a:solidFill>
                  <a:srgbClr val="FF0000"/>
                </a:solidFill>
                <a:effectLst/>
                <a:latin typeface="Calibri" pitchFamily="34" charset="0"/>
              </a:rPr>
              <a:t>Thomson et al. (2016)</a:t>
            </a:r>
          </a:p>
        </p:txBody>
      </p:sp>
      <p:grpSp>
        <p:nvGrpSpPr>
          <p:cNvPr id="8" name="Gruppo 7"/>
          <p:cNvGrpSpPr/>
          <p:nvPr/>
        </p:nvGrpSpPr>
        <p:grpSpPr>
          <a:xfrm>
            <a:off x="4857750" y="1758950"/>
            <a:ext cx="711200" cy="4337050"/>
            <a:chOff x="4857750" y="1758950"/>
            <a:chExt cx="711200" cy="4337050"/>
          </a:xfrm>
          <a:effectLst>
            <a:outerShdw blurRad="50800" dist="38100" dir="2700000" algn="tl" rotWithShape="0">
              <a:prstClr val="black">
                <a:alpha val="40000"/>
              </a:prstClr>
            </a:outerShdw>
          </a:effectLst>
        </p:grpSpPr>
        <p:sp>
          <p:nvSpPr>
            <p:cNvPr id="82" name="Figura a mano libera 81"/>
            <p:cNvSpPr/>
            <p:nvPr/>
          </p:nvSpPr>
          <p:spPr bwMode="auto">
            <a:xfrm>
              <a:off x="4857750" y="1758950"/>
              <a:ext cx="294217" cy="4337050"/>
            </a:xfrm>
            <a:custGeom>
              <a:avLst/>
              <a:gdLst>
                <a:gd name="connsiteX0" fmla="*/ 0 w 294217"/>
                <a:gd name="connsiteY0" fmla="*/ 0 h 4337050"/>
                <a:gd name="connsiteX1" fmla="*/ 165100 w 294217"/>
                <a:gd name="connsiteY1" fmla="*/ 355600 h 4337050"/>
                <a:gd name="connsiteX2" fmla="*/ 266700 w 294217"/>
                <a:gd name="connsiteY2" fmla="*/ 977900 h 4337050"/>
                <a:gd name="connsiteX3" fmla="*/ 292100 w 294217"/>
                <a:gd name="connsiteY3" fmla="*/ 1714500 h 4337050"/>
                <a:gd name="connsiteX4" fmla="*/ 254000 w 294217"/>
                <a:gd name="connsiteY4" fmla="*/ 2368550 h 4337050"/>
                <a:gd name="connsiteX5" fmla="*/ 190500 w 294217"/>
                <a:gd name="connsiteY5" fmla="*/ 3143250 h 4337050"/>
                <a:gd name="connsiteX6" fmla="*/ 165100 w 294217"/>
                <a:gd name="connsiteY6" fmla="*/ 4089400 h 4337050"/>
                <a:gd name="connsiteX7" fmla="*/ 177800 w 294217"/>
                <a:gd name="connsiteY7" fmla="*/ 4337050 h 43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17" h="4337050">
                  <a:moveTo>
                    <a:pt x="0" y="0"/>
                  </a:moveTo>
                  <a:cubicBezTo>
                    <a:pt x="60325" y="96308"/>
                    <a:pt x="120650" y="192617"/>
                    <a:pt x="165100" y="355600"/>
                  </a:cubicBezTo>
                  <a:cubicBezTo>
                    <a:pt x="209550" y="518583"/>
                    <a:pt x="245533" y="751417"/>
                    <a:pt x="266700" y="977900"/>
                  </a:cubicBezTo>
                  <a:cubicBezTo>
                    <a:pt x="287867" y="1204383"/>
                    <a:pt x="294217" y="1482725"/>
                    <a:pt x="292100" y="1714500"/>
                  </a:cubicBezTo>
                  <a:cubicBezTo>
                    <a:pt x="289983" y="1946275"/>
                    <a:pt x="270933" y="2130425"/>
                    <a:pt x="254000" y="2368550"/>
                  </a:cubicBezTo>
                  <a:cubicBezTo>
                    <a:pt x="237067" y="2606675"/>
                    <a:pt x="205317" y="2856442"/>
                    <a:pt x="190500" y="3143250"/>
                  </a:cubicBezTo>
                  <a:cubicBezTo>
                    <a:pt x="175683" y="3430058"/>
                    <a:pt x="167217" y="3890433"/>
                    <a:pt x="165100" y="4089400"/>
                  </a:cubicBezTo>
                  <a:cubicBezTo>
                    <a:pt x="162983" y="4288367"/>
                    <a:pt x="170391" y="4312708"/>
                    <a:pt x="177800" y="433705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3" name="Figura a mano libera 82"/>
            <p:cNvSpPr/>
            <p:nvPr/>
          </p:nvSpPr>
          <p:spPr bwMode="auto">
            <a:xfrm>
              <a:off x="5111750" y="4108450"/>
              <a:ext cx="457200" cy="1968500"/>
            </a:xfrm>
            <a:custGeom>
              <a:avLst/>
              <a:gdLst>
                <a:gd name="connsiteX0" fmla="*/ 0 w 457200"/>
                <a:gd name="connsiteY0" fmla="*/ 0 h 1968500"/>
                <a:gd name="connsiteX1" fmla="*/ 69850 w 457200"/>
                <a:gd name="connsiteY1" fmla="*/ 622300 h 1968500"/>
                <a:gd name="connsiteX2" fmla="*/ 165100 w 457200"/>
                <a:gd name="connsiteY2" fmla="*/ 1143000 h 1968500"/>
                <a:gd name="connsiteX3" fmla="*/ 457200 w 457200"/>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7200" h="1968500">
                  <a:moveTo>
                    <a:pt x="0" y="0"/>
                  </a:moveTo>
                  <a:cubicBezTo>
                    <a:pt x="21166" y="215900"/>
                    <a:pt x="42333" y="431800"/>
                    <a:pt x="69850" y="622300"/>
                  </a:cubicBezTo>
                  <a:cubicBezTo>
                    <a:pt x="97367" y="812800"/>
                    <a:pt x="100542" y="918633"/>
                    <a:pt x="165100" y="1143000"/>
                  </a:cubicBezTo>
                  <a:cubicBezTo>
                    <a:pt x="229658" y="1367367"/>
                    <a:pt x="343429" y="1667933"/>
                    <a:pt x="457200" y="196850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4" name="CasellaDiTesto 83"/>
          <p:cNvSpPr txBox="1"/>
          <p:nvPr/>
        </p:nvSpPr>
        <p:spPr>
          <a:xfrm>
            <a:off x="4936602" y="6064602"/>
            <a:ext cx="805633" cy="430887"/>
          </a:xfrm>
          <a:prstGeom prst="rect">
            <a:avLst/>
          </a:prstGeom>
          <a:noFill/>
        </p:spPr>
        <p:txBody>
          <a:bodyPr wrap="square" rtlCol="0">
            <a:spAutoFit/>
          </a:bodyPr>
          <a:lstStyle/>
          <a:p>
            <a:pPr algn="ctr"/>
            <a:r>
              <a:rPr lang="en-GB" sz="1100" dirty="0" err="1">
                <a:solidFill>
                  <a:srgbClr val="00B050"/>
                </a:solidFill>
                <a:effectLst/>
                <a:latin typeface="Calibri" pitchFamily="34" charset="0"/>
              </a:rPr>
              <a:t>Kiseeva</a:t>
            </a:r>
            <a:r>
              <a:rPr lang="en-GB" sz="1100" dirty="0">
                <a:solidFill>
                  <a:srgbClr val="00B050"/>
                </a:solidFill>
                <a:effectLst/>
                <a:latin typeface="Calibri" pitchFamily="34" charset="0"/>
              </a:rPr>
              <a:t> al. (2013)</a:t>
            </a:r>
          </a:p>
        </p:txBody>
      </p:sp>
      <p:sp>
        <p:nvSpPr>
          <p:cNvPr id="85" name="Figura a mano libera 84"/>
          <p:cNvSpPr/>
          <p:nvPr/>
        </p:nvSpPr>
        <p:spPr bwMode="auto">
          <a:xfrm>
            <a:off x="5035550" y="3543300"/>
            <a:ext cx="781050" cy="1714500"/>
          </a:xfrm>
          <a:custGeom>
            <a:avLst/>
            <a:gdLst>
              <a:gd name="connsiteX0" fmla="*/ 0 w 781050"/>
              <a:gd name="connsiteY0" fmla="*/ 0 h 1714500"/>
              <a:gd name="connsiteX1" fmla="*/ 450850 w 781050"/>
              <a:gd name="connsiteY1" fmla="*/ 838200 h 1714500"/>
              <a:gd name="connsiteX2" fmla="*/ 781050 w 781050"/>
              <a:gd name="connsiteY2" fmla="*/ 1714500 h 1714500"/>
            </a:gdLst>
            <a:ahLst/>
            <a:cxnLst>
              <a:cxn ang="0">
                <a:pos x="connsiteX0" y="connsiteY0"/>
              </a:cxn>
              <a:cxn ang="0">
                <a:pos x="connsiteX1" y="connsiteY1"/>
              </a:cxn>
              <a:cxn ang="0">
                <a:pos x="connsiteX2" y="connsiteY2"/>
              </a:cxn>
            </a:cxnLst>
            <a:rect l="l" t="t" r="r" b="b"/>
            <a:pathLst>
              <a:path w="781050" h="1714500">
                <a:moveTo>
                  <a:pt x="0" y="0"/>
                </a:moveTo>
                <a:cubicBezTo>
                  <a:pt x="160337" y="276225"/>
                  <a:pt x="320675" y="552450"/>
                  <a:pt x="450850" y="838200"/>
                </a:cubicBezTo>
                <a:cubicBezTo>
                  <a:pt x="581025" y="1123950"/>
                  <a:pt x="681037" y="1419225"/>
                  <a:pt x="781050" y="1714500"/>
                </a:cubicBezTo>
              </a:path>
            </a:pathLst>
          </a:cu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6" name="CasellaDiTesto 85"/>
          <p:cNvSpPr txBox="1"/>
          <p:nvPr/>
        </p:nvSpPr>
        <p:spPr>
          <a:xfrm>
            <a:off x="5379395" y="5317674"/>
            <a:ext cx="1091112" cy="600164"/>
          </a:xfrm>
          <a:prstGeom prst="rect">
            <a:avLst/>
          </a:prstGeom>
          <a:noFill/>
        </p:spPr>
        <p:txBody>
          <a:bodyPr wrap="square" rtlCol="0">
            <a:spAutoFit/>
          </a:bodyPr>
          <a:lstStyle/>
          <a:p>
            <a:pPr algn="ctr"/>
            <a:r>
              <a:rPr lang="en-GB" sz="1100" dirty="0">
                <a:solidFill>
                  <a:srgbClr val="0070C0"/>
                </a:solidFill>
                <a:effectLst/>
                <a:latin typeface="Calibri" pitchFamily="34" charset="0"/>
              </a:rPr>
              <a:t>Keshav and </a:t>
            </a:r>
            <a:r>
              <a:rPr lang="en-GB" sz="1100" dirty="0" err="1">
                <a:solidFill>
                  <a:srgbClr val="0070C0"/>
                </a:solidFill>
                <a:effectLst/>
                <a:latin typeface="Calibri" pitchFamily="34" charset="0"/>
              </a:rPr>
              <a:t>Gudfinnsson</a:t>
            </a:r>
            <a:r>
              <a:rPr lang="en-GB" sz="1100" dirty="0">
                <a:solidFill>
                  <a:srgbClr val="0070C0"/>
                </a:solidFill>
                <a:effectLst/>
                <a:latin typeface="Calibri" pitchFamily="34" charset="0"/>
              </a:rPr>
              <a:t> (2010)</a:t>
            </a:r>
          </a:p>
        </p:txBody>
      </p:sp>
      <p:sp>
        <p:nvSpPr>
          <p:cNvPr id="88" name="CasellaDiTesto 87"/>
          <p:cNvSpPr txBox="1"/>
          <p:nvPr/>
        </p:nvSpPr>
        <p:spPr>
          <a:xfrm>
            <a:off x="0" y="1964630"/>
            <a:ext cx="3680750" cy="1384995"/>
          </a:xfrm>
          <a:prstGeom prst="rect">
            <a:avLst/>
          </a:prstGeom>
          <a:noFill/>
        </p:spPr>
        <p:txBody>
          <a:bodyPr wrap="square" rtlCol="0">
            <a:spAutoFit/>
          </a:bodyPr>
          <a:lstStyle/>
          <a:p>
            <a:pPr algn="ctr"/>
            <a:r>
              <a:rPr lang="en-US" sz="2800" dirty="0">
                <a:solidFill>
                  <a:schemeClr val="bg1"/>
                </a:solidFill>
                <a:latin typeface="Calibri" pitchFamily="34" charset="0"/>
              </a:rPr>
              <a:t>and for for carbonated pelitic compositions (dashed lines)</a:t>
            </a:r>
            <a:endParaRPr lang="en-GB" sz="2800" dirty="0">
              <a:solidFill>
                <a:schemeClr val="bg1"/>
              </a:solidFill>
              <a:latin typeface="Calibri" pitchFamily="34" charset="0"/>
            </a:endParaRPr>
          </a:p>
        </p:txBody>
      </p:sp>
      <p:sp>
        <p:nvSpPr>
          <p:cNvPr id="89" name="Figura a mano libera 88"/>
          <p:cNvSpPr/>
          <p:nvPr/>
        </p:nvSpPr>
        <p:spPr bwMode="auto">
          <a:xfrm>
            <a:off x="4455583" y="1657350"/>
            <a:ext cx="808567" cy="1409700"/>
          </a:xfrm>
          <a:custGeom>
            <a:avLst/>
            <a:gdLst>
              <a:gd name="connsiteX0" fmla="*/ 135467 w 808567"/>
              <a:gd name="connsiteY0" fmla="*/ 0 h 1409700"/>
              <a:gd name="connsiteX1" fmla="*/ 8467 w 808567"/>
              <a:gd name="connsiteY1" fmla="*/ 285750 h 1409700"/>
              <a:gd name="connsiteX2" fmla="*/ 84667 w 808567"/>
              <a:gd name="connsiteY2" fmla="*/ 647700 h 1409700"/>
              <a:gd name="connsiteX3" fmla="*/ 452967 w 808567"/>
              <a:gd name="connsiteY3" fmla="*/ 1123950 h 1409700"/>
              <a:gd name="connsiteX4" fmla="*/ 808567 w 808567"/>
              <a:gd name="connsiteY4" fmla="*/ 140970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67" h="1409700">
                <a:moveTo>
                  <a:pt x="135467" y="0"/>
                </a:moveTo>
                <a:cubicBezTo>
                  <a:pt x="76200" y="88900"/>
                  <a:pt x="16934" y="177800"/>
                  <a:pt x="8467" y="285750"/>
                </a:cubicBezTo>
                <a:cubicBezTo>
                  <a:pt x="0" y="393700"/>
                  <a:pt x="10584" y="508000"/>
                  <a:pt x="84667" y="647700"/>
                </a:cubicBezTo>
                <a:cubicBezTo>
                  <a:pt x="158750" y="787400"/>
                  <a:pt x="332317" y="996950"/>
                  <a:pt x="452967" y="1123950"/>
                </a:cubicBezTo>
                <a:cubicBezTo>
                  <a:pt x="573617" y="1250950"/>
                  <a:pt x="691092" y="1330325"/>
                  <a:pt x="808567" y="1409700"/>
                </a:cubicBezTo>
              </a:path>
            </a:pathLst>
          </a:cu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0" name="CasellaDiTesto 89"/>
          <p:cNvSpPr txBox="1"/>
          <p:nvPr/>
        </p:nvSpPr>
        <p:spPr>
          <a:xfrm>
            <a:off x="4340724" y="1233607"/>
            <a:ext cx="893082" cy="430887"/>
          </a:xfrm>
          <a:prstGeom prst="rect">
            <a:avLst/>
          </a:prstGeom>
          <a:noFill/>
        </p:spPr>
        <p:txBody>
          <a:bodyPr wrap="square" rtlCol="0">
            <a:spAutoFit/>
          </a:bodyPr>
          <a:lstStyle/>
          <a:p>
            <a:pPr algn="ctr"/>
            <a:r>
              <a:rPr lang="en-GB" sz="1100" dirty="0">
                <a:solidFill>
                  <a:srgbClr val="FFFF00"/>
                </a:solidFill>
                <a:latin typeface="Calibri" pitchFamily="34" charset="0"/>
              </a:rPr>
              <a:t>Dasgupta et al. (2004)</a:t>
            </a:r>
          </a:p>
        </p:txBody>
      </p:sp>
      <p:sp>
        <p:nvSpPr>
          <p:cNvPr id="91" name="Figura a mano libera 90"/>
          <p:cNvSpPr/>
          <p:nvPr/>
        </p:nvSpPr>
        <p:spPr bwMode="auto">
          <a:xfrm>
            <a:off x="4322233" y="2152650"/>
            <a:ext cx="790575" cy="996950"/>
          </a:xfrm>
          <a:custGeom>
            <a:avLst/>
            <a:gdLst>
              <a:gd name="connsiteX0" fmla="*/ 446617 w 790575"/>
              <a:gd name="connsiteY0" fmla="*/ 0 h 996950"/>
              <a:gd name="connsiteX1" fmla="*/ 751417 w 790575"/>
              <a:gd name="connsiteY1" fmla="*/ 152400 h 996950"/>
              <a:gd name="connsiteX2" fmla="*/ 681567 w 790575"/>
              <a:gd name="connsiteY2" fmla="*/ 247650 h 996950"/>
              <a:gd name="connsiteX3" fmla="*/ 376767 w 790575"/>
              <a:gd name="connsiteY3" fmla="*/ 279400 h 996950"/>
              <a:gd name="connsiteX4" fmla="*/ 59267 w 790575"/>
              <a:gd name="connsiteY4" fmla="*/ 266700 h 996950"/>
              <a:gd name="connsiteX5" fmla="*/ 21167 w 790575"/>
              <a:gd name="connsiteY5" fmla="*/ 463550 h 996950"/>
              <a:gd name="connsiteX6" fmla="*/ 21167 w 790575"/>
              <a:gd name="connsiteY6"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5" h="996950">
                <a:moveTo>
                  <a:pt x="446617" y="0"/>
                </a:moveTo>
                <a:cubicBezTo>
                  <a:pt x="579438" y="55562"/>
                  <a:pt x="712259" y="111125"/>
                  <a:pt x="751417" y="152400"/>
                </a:cubicBezTo>
                <a:cubicBezTo>
                  <a:pt x="790575" y="193675"/>
                  <a:pt x="744009" y="226483"/>
                  <a:pt x="681567" y="247650"/>
                </a:cubicBezTo>
                <a:cubicBezTo>
                  <a:pt x="619125" y="268817"/>
                  <a:pt x="480484" y="276225"/>
                  <a:pt x="376767" y="279400"/>
                </a:cubicBezTo>
                <a:cubicBezTo>
                  <a:pt x="273050" y="282575"/>
                  <a:pt x="118534" y="236008"/>
                  <a:pt x="59267" y="266700"/>
                </a:cubicBezTo>
                <a:cubicBezTo>
                  <a:pt x="0" y="297392"/>
                  <a:pt x="27517" y="341842"/>
                  <a:pt x="21167" y="463550"/>
                </a:cubicBezTo>
                <a:cubicBezTo>
                  <a:pt x="14817" y="585258"/>
                  <a:pt x="17992" y="791104"/>
                  <a:pt x="21167" y="996950"/>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CasellaDiTesto 91"/>
          <p:cNvSpPr txBox="1"/>
          <p:nvPr/>
        </p:nvSpPr>
        <p:spPr>
          <a:xfrm>
            <a:off x="4340724" y="2882543"/>
            <a:ext cx="893082" cy="430887"/>
          </a:xfrm>
          <a:prstGeom prst="rect">
            <a:avLst/>
          </a:prstGeom>
          <a:noFill/>
        </p:spPr>
        <p:txBody>
          <a:bodyPr wrap="square" rtlCol="0">
            <a:spAutoFit/>
          </a:bodyPr>
          <a:lstStyle/>
          <a:p>
            <a:pPr algn="ctr"/>
            <a:r>
              <a:rPr lang="en-GB" sz="1100" dirty="0">
                <a:solidFill>
                  <a:srgbClr val="7030A0"/>
                </a:solidFill>
                <a:effectLst/>
                <a:latin typeface="Calibri" pitchFamily="34" charset="0"/>
              </a:rPr>
              <a:t>Hammouda (2003)</a:t>
            </a:r>
          </a:p>
        </p:txBody>
      </p:sp>
      <p:grpSp>
        <p:nvGrpSpPr>
          <p:cNvPr id="93" name="Gruppo 92"/>
          <p:cNvGrpSpPr/>
          <p:nvPr/>
        </p:nvGrpSpPr>
        <p:grpSpPr>
          <a:xfrm>
            <a:off x="4318000" y="2241550"/>
            <a:ext cx="1263650" cy="3829050"/>
            <a:chOff x="4318000" y="2241550"/>
            <a:chExt cx="1263650" cy="3829050"/>
          </a:xfrm>
          <a:effectLst>
            <a:outerShdw blurRad="50800" dist="38100" dir="2700000" algn="tl" rotWithShape="0">
              <a:prstClr val="black">
                <a:alpha val="40000"/>
              </a:prstClr>
            </a:outerShdw>
          </a:effectLst>
        </p:grpSpPr>
        <p:sp>
          <p:nvSpPr>
            <p:cNvPr id="94" name="Figura a mano libera 93"/>
            <p:cNvSpPr/>
            <p:nvPr/>
          </p:nvSpPr>
          <p:spPr bwMode="auto">
            <a:xfrm>
              <a:off x="4445000" y="2730500"/>
              <a:ext cx="558800" cy="1314450"/>
            </a:xfrm>
            <a:custGeom>
              <a:avLst/>
              <a:gdLst>
                <a:gd name="connsiteX0" fmla="*/ 44450 w 558800"/>
                <a:gd name="connsiteY0" fmla="*/ 0 h 1314450"/>
                <a:gd name="connsiteX1" fmla="*/ 0 w 558800"/>
                <a:gd name="connsiteY1" fmla="*/ 212725 h 1314450"/>
                <a:gd name="connsiteX2" fmla="*/ 336550 w 558800"/>
                <a:gd name="connsiteY2" fmla="*/ 762000 h 1314450"/>
                <a:gd name="connsiteX3" fmla="*/ 473075 w 558800"/>
                <a:gd name="connsiteY3" fmla="*/ 1035050 h 1314450"/>
                <a:gd name="connsiteX4" fmla="*/ 533400 w 558800"/>
                <a:gd name="connsiteY4" fmla="*/ 1171575 h 1314450"/>
                <a:gd name="connsiteX5" fmla="*/ 558800 w 558800"/>
                <a:gd name="connsiteY5"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800" h="1314450">
                  <a:moveTo>
                    <a:pt x="44450" y="0"/>
                  </a:moveTo>
                  <a:lnTo>
                    <a:pt x="0" y="212725"/>
                  </a:lnTo>
                  <a:lnTo>
                    <a:pt x="336550" y="762000"/>
                  </a:lnTo>
                  <a:lnTo>
                    <a:pt x="473075" y="1035050"/>
                  </a:lnTo>
                  <a:lnTo>
                    <a:pt x="533400" y="1171575"/>
                  </a:lnTo>
                  <a:lnTo>
                    <a:pt x="558800" y="13144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5" name="Figura a mano libera 94"/>
            <p:cNvSpPr/>
            <p:nvPr/>
          </p:nvSpPr>
          <p:spPr bwMode="auto">
            <a:xfrm>
              <a:off x="4318000" y="2241550"/>
              <a:ext cx="1263650" cy="3829050"/>
            </a:xfrm>
            <a:custGeom>
              <a:avLst/>
              <a:gdLst>
                <a:gd name="connsiteX0" fmla="*/ 368300 w 1263650"/>
                <a:gd name="connsiteY0" fmla="*/ 0 h 3829050"/>
                <a:gd name="connsiteX1" fmla="*/ 0 w 1263650"/>
                <a:gd name="connsiteY1" fmla="*/ 762000 h 3829050"/>
                <a:gd name="connsiteX2" fmla="*/ 412750 w 1263650"/>
                <a:gd name="connsiteY2" fmla="*/ 1384300 h 3829050"/>
                <a:gd name="connsiteX3" fmla="*/ 520700 w 1263650"/>
                <a:gd name="connsiteY3" fmla="*/ 1543050 h 3829050"/>
                <a:gd name="connsiteX4" fmla="*/ 730250 w 1263650"/>
                <a:gd name="connsiteY4" fmla="*/ 2311400 h 3829050"/>
                <a:gd name="connsiteX5" fmla="*/ 958850 w 1263650"/>
                <a:gd name="connsiteY5" fmla="*/ 2698750 h 3829050"/>
                <a:gd name="connsiteX6" fmla="*/ 1092200 w 1263650"/>
                <a:gd name="connsiteY6" fmla="*/ 3155950 h 3829050"/>
                <a:gd name="connsiteX7" fmla="*/ 1212850 w 1263650"/>
                <a:gd name="connsiteY7" fmla="*/ 3600450 h 3829050"/>
                <a:gd name="connsiteX8" fmla="*/ 1263650 w 1263650"/>
                <a:gd name="connsiteY8"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650" h="3829050">
                  <a:moveTo>
                    <a:pt x="368300" y="0"/>
                  </a:moveTo>
                  <a:lnTo>
                    <a:pt x="0" y="762000"/>
                  </a:lnTo>
                  <a:lnTo>
                    <a:pt x="412750" y="1384300"/>
                  </a:lnTo>
                  <a:lnTo>
                    <a:pt x="520700" y="1543050"/>
                  </a:lnTo>
                  <a:lnTo>
                    <a:pt x="730250" y="2311400"/>
                  </a:lnTo>
                  <a:lnTo>
                    <a:pt x="958850" y="2698750"/>
                  </a:lnTo>
                  <a:lnTo>
                    <a:pt x="1092200" y="3155950"/>
                  </a:lnTo>
                  <a:lnTo>
                    <a:pt x="1212850" y="3600450"/>
                  </a:lnTo>
                  <a:lnTo>
                    <a:pt x="1263650" y="38290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Figura a mano libera 95"/>
            <p:cNvSpPr/>
            <p:nvPr/>
          </p:nvSpPr>
          <p:spPr bwMode="auto">
            <a:xfrm>
              <a:off x="4629150" y="2254250"/>
              <a:ext cx="939800" cy="3733800"/>
            </a:xfrm>
            <a:custGeom>
              <a:avLst/>
              <a:gdLst>
                <a:gd name="connsiteX0" fmla="*/ 63500 w 939800"/>
                <a:gd name="connsiteY0" fmla="*/ 0 h 3733800"/>
                <a:gd name="connsiteX1" fmla="*/ 0 w 939800"/>
                <a:gd name="connsiteY1" fmla="*/ 222250 h 3733800"/>
                <a:gd name="connsiteX2" fmla="*/ 0 w 939800"/>
                <a:gd name="connsiteY2" fmla="*/ 635000 h 3733800"/>
                <a:gd name="connsiteX3" fmla="*/ 692150 w 939800"/>
                <a:gd name="connsiteY3" fmla="*/ 1625600 h 3733800"/>
                <a:gd name="connsiteX4" fmla="*/ 482600 w 939800"/>
                <a:gd name="connsiteY4" fmla="*/ 2241550 h 3733800"/>
                <a:gd name="connsiteX5" fmla="*/ 546100 w 939800"/>
                <a:gd name="connsiteY5" fmla="*/ 2432050 h 3733800"/>
                <a:gd name="connsiteX6" fmla="*/ 654050 w 939800"/>
                <a:gd name="connsiteY6" fmla="*/ 2641600 h 3733800"/>
                <a:gd name="connsiteX7" fmla="*/ 774700 w 939800"/>
                <a:gd name="connsiteY7" fmla="*/ 3028950 h 3733800"/>
                <a:gd name="connsiteX8" fmla="*/ 908050 w 939800"/>
                <a:gd name="connsiteY8" fmla="*/ 3556000 h 3733800"/>
                <a:gd name="connsiteX9" fmla="*/ 939800 w 939800"/>
                <a:gd name="connsiteY9" fmla="*/ 37338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800" h="3733800">
                  <a:moveTo>
                    <a:pt x="63500" y="0"/>
                  </a:moveTo>
                  <a:lnTo>
                    <a:pt x="0" y="222250"/>
                  </a:lnTo>
                  <a:lnTo>
                    <a:pt x="0" y="635000"/>
                  </a:lnTo>
                  <a:lnTo>
                    <a:pt x="692150" y="1625600"/>
                  </a:lnTo>
                  <a:lnTo>
                    <a:pt x="482600" y="2241550"/>
                  </a:lnTo>
                  <a:lnTo>
                    <a:pt x="546100" y="2432050"/>
                  </a:lnTo>
                  <a:lnTo>
                    <a:pt x="654050" y="2641600"/>
                  </a:lnTo>
                  <a:lnTo>
                    <a:pt x="774700" y="3028950"/>
                  </a:lnTo>
                  <a:lnTo>
                    <a:pt x="908050" y="3556000"/>
                  </a:lnTo>
                  <a:lnTo>
                    <a:pt x="939800" y="373380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7" name="CasellaDiTesto 96"/>
          <p:cNvSpPr txBox="1"/>
          <p:nvPr/>
        </p:nvSpPr>
        <p:spPr>
          <a:xfrm>
            <a:off x="4322233" y="3840658"/>
            <a:ext cx="726212" cy="769441"/>
          </a:xfrm>
          <a:prstGeom prst="rect">
            <a:avLst/>
          </a:prstGeom>
          <a:noFill/>
        </p:spPr>
        <p:txBody>
          <a:bodyPr wrap="square" rtlCol="0">
            <a:spAutoFit/>
          </a:bodyPr>
          <a:lstStyle/>
          <a:p>
            <a:pPr algn="ctr"/>
            <a:r>
              <a:rPr lang="en-GB" sz="1100" dirty="0" err="1">
                <a:solidFill>
                  <a:srgbClr val="FFC000"/>
                </a:solidFill>
                <a:effectLst/>
                <a:latin typeface="Calibri" pitchFamily="34" charset="0"/>
              </a:rPr>
              <a:t>Grassi</a:t>
            </a:r>
            <a:r>
              <a:rPr lang="en-GB" sz="1100" dirty="0">
                <a:solidFill>
                  <a:srgbClr val="FFC000"/>
                </a:solidFill>
                <a:effectLst/>
                <a:latin typeface="Calibri" pitchFamily="34" charset="0"/>
              </a:rPr>
              <a:t> and Schmidt (2011)</a:t>
            </a:r>
          </a:p>
        </p:txBody>
      </p:sp>
      <p:grpSp>
        <p:nvGrpSpPr>
          <p:cNvPr id="11" name="Gruppo 10"/>
          <p:cNvGrpSpPr/>
          <p:nvPr/>
        </p:nvGrpSpPr>
        <p:grpSpPr>
          <a:xfrm>
            <a:off x="5257935" y="1050925"/>
            <a:ext cx="3148402" cy="3045510"/>
            <a:chOff x="5257935" y="1050925"/>
            <a:chExt cx="3148402" cy="3045510"/>
          </a:xfrm>
        </p:grpSpPr>
        <p:sp>
          <p:nvSpPr>
            <p:cNvPr id="103" name="CasellaDiTesto 102"/>
            <p:cNvSpPr txBox="1"/>
            <p:nvPr/>
          </p:nvSpPr>
          <p:spPr>
            <a:xfrm>
              <a:off x="5525983" y="1050925"/>
              <a:ext cx="1145510" cy="577081"/>
            </a:xfrm>
            <a:prstGeom prst="rect">
              <a:avLst/>
            </a:prstGeom>
            <a:noFill/>
          </p:spPr>
          <p:txBody>
            <a:bodyPr wrap="square" rtlCol="0">
              <a:spAutoFit/>
            </a:bodyPr>
            <a:lstStyle/>
            <a:p>
              <a:pPr algn="ctr"/>
              <a:r>
                <a:rPr lang="en-GB" sz="1050" dirty="0">
                  <a:solidFill>
                    <a:srgbClr val="00B050"/>
                  </a:solidFill>
                  <a:effectLst/>
                  <a:latin typeface="Calibri" pitchFamily="34" charset="0"/>
                </a:rPr>
                <a:t>CAMS-CO</a:t>
              </a:r>
              <a:r>
                <a:rPr lang="en-GB" sz="1050" baseline="-25000" dirty="0">
                  <a:solidFill>
                    <a:srgbClr val="00B050"/>
                  </a:solidFill>
                  <a:effectLst/>
                  <a:latin typeface="Calibri" pitchFamily="34" charset="0"/>
                </a:rPr>
                <a:t>2</a:t>
              </a:r>
            </a:p>
            <a:p>
              <a:pPr algn="ctr"/>
              <a:r>
                <a:rPr lang="en-GB" sz="1050" dirty="0">
                  <a:solidFill>
                    <a:srgbClr val="00B050"/>
                  </a:solidFill>
                  <a:effectLst/>
                  <a:latin typeface="Calibri" pitchFamily="34" charset="0"/>
                </a:rPr>
                <a:t>(Dalton and Presnall 1998)</a:t>
              </a:r>
            </a:p>
          </p:txBody>
        </p:sp>
        <p:sp>
          <p:nvSpPr>
            <p:cNvPr id="104" name="Figura a mano libera 103"/>
            <p:cNvSpPr/>
            <p:nvPr/>
          </p:nvSpPr>
          <p:spPr bwMode="auto">
            <a:xfrm rot="9030466">
              <a:off x="5257935" y="1099585"/>
              <a:ext cx="484246" cy="250392"/>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5" name="Figura a mano libera 104"/>
            <p:cNvSpPr/>
            <p:nvPr/>
          </p:nvSpPr>
          <p:spPr bwMode="auto">
            <a:xfrm flipV="1">
              <a:off x="5709638" y="3179363"/>
              <a:ext cx="340325" cy="349970"/>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 name="connsiteX0" fmla="*/ 93133 w 162373"/>
                <a:gd name="connsiteY0" fmla="*/ 0 h 321734"/>
                <a:gd name="connsiteX1" fmla="*/ 160866 w 162373"/>
                <a:gd name="connsiteY1" fmla="*/ 169334 h 321734"/>
                <a:gd name="connsiteX2" fmla="*/ 0 w 162373"/>
                <a:gd name="connsiteY2" fmla="*/ 321734 h 321734"/>
                <a:gd name="connsiteX0" fmla="*/ 160866 w 160866"/>
                <a:gd name="connsiteY0" fmla="*/ 0 h 152400"/>
                <a:gd name="connsiteX1" fmla="*/ 0 w 160866"/>
                <a:gd name="connsiteY1" fmla="*/ 152400 h 152400"/>
                <a:gd name="connsiteX0" fmla="*/ 220398 w 220398"/>
                <a:gd name="connsiteY0" fmla="*/ 0 h 114300"/>
                <a:gd name="connsiteX1" fmla="*/ 0 w 220398"/>
                <a:gd name="connsiteY1" fmla="*/ 114300 h 114300"/>
                <a:gd name="connsiteX0" fmla="*/ 250123 w 250123"/>
                <a:gd name="connsiteY0" fmla="*/ 0 h 130625"/>
                <a:gd name="connsiteX1" fmla="*/ 0 w 250123"/>
                <a:gd name="connsiteY1" fmla="*/ 130625 h 130625"/>
                <a:gd name="connsiteX0" fmla="*/ 250123 w 250123"/>
                <a:gd name="connsiteY0" fmla="*/ 0 h 130625"/>
                <a:gd name="connsiteX1" fmla="*/ 0 w 250123"/>
                <a:gd name="connsiteY1" fmla="*/ 130625 h 130625"/>
                <a:gd name="connsiteX0" fmla="*/ 374493 w 374493"/>
                <a:gd name="connsiteY0" fmla="*/ 0 h 130625"/>
                <a:gd name="connsiteX1" fmla="*/ 124370 w 374493"/>
                <a:gd name="connsiteY1" fmla="*/ 130625 h 130625"/>
                <a:gd name="connsiteX0" fmla="*/ 389152 w 389152"/>
                <a:gd name="connsiteY0" fmla="*/ 0 h 130625"/>
                <a:gd name="connsiteX1" fmla="*/ 139029 w 389152"/>
                <a:gd name="connsiteY1" fmla="*/ 130625 h 130625"/>
                <a:gd name="connsiteX0" fmla="*/ 496806 w 496806"/>
                <a:gd name="connsiteY0" fmla="*/ 0 h 120014"/>
                <a:gd name="connsiteX1" fmla="*/ 103015 w 496806"/>
                <a:gd name="connsiteY1" fmla="*/ 120014 h 120014"/>
                <a:gd name="connsiteX0" fmla="*/ 522711 w 522711"/>
                <a:gd name="connsiteY0" fmla="*/ 11 h 120025"/>
                <a:gd name="connsiteX1" fmla="*/ 128920 w 522711"/>
                <a:gd name="connsiteY1" fmla="*/ 120025 h 120025"/>
                <a:gd name="connsiteX0" fmla="*/ 624737 w 624738"/>
                <a:gd name="connsiteY0" fmla="*/ 12 h 116846"/>
                <a:gd name="connsiteX1" fmla="*/ 99807 w 624738"/>
                <a:gd name="connsiteY1" fmla="*/ 116846 h 116846"/>
              </a:gdLst>
              <a:ahLst/>
              <a:cxnLst>
                <a:cxn ang="0">
                  <a:pos x="connsiteX0" y="connsiteY0"/>
                </a:cxn>
                <a:cxn ang="0">
                  <a:pos x="connsiteX1" y="connsiteY1"/>
                </a:cxn>
              </a:cxnLst>
              <a:rect l="l" t="t" r="r" b="b"/>
              <a:pathLst>
                <a:path w="624738" h="116846">
                  <a:moveTo>
                    <a:pt x="624737" y="12"/>
                  </a:moveTo>
                  <a:cubicBezTo>
                    <a:pt x="84088" y="-1054"/>
                    <a:pt x="-149532" y="71538"/>
                    <a:pt x="99807" y="116846"/>
                  </a:cubicBezTo>
                </a:path>
              </a:pathLst>
            </a:custGeom>
            <a:noFill/>
            <a:ln w="9525" cap="flat" cmpd="sng" algn="ctr">
              <a:solidFill>
                <a:srgbClr val="C0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6" name="CasellaDiTesto 105"/>
            <p:cNvSpPr txBox="1"/>
            <p:nvPr/>
          </p:nvSpPr>
          <p:spPr>
            <a:xfrm>
              <a:off x="5895656" y="3157716"/>
              <a:ext cx="1163513" cy="938719"/>
            </a:xfrm>
            <a:prstGeom prst="rect">
              <a:avLst/>
            </a:prstGeom>
            <a:noFill/>
          </p:spPr>
          <p:txBody>
            <a:bodyPr wrap="square" rtlCol="0">
              <a:spAutoFit/>
            </a:bodyPr>
            <a:lstStyle/>
            <a:p>
              <a:pPr algn="ctr"/>
              <a:r>
                <a:rPr lang="en-GB" sz="1100" dirty="0">
                  <a:solidFill>
                    <a:srgbClr val="C00000"/>
                  </a:solidFill>
                  <a:effectLst/>
                  <a:latin typeface="Calibri" pitchFamily="34" charset="0"/>
                </a:rPr>
                <a:t>Carbonated fertile peridotite (Dasgupta and Hirschmann, 2006)</a:t>
              </a:r>
            </a:p>
          </p:txBody>
        </p:sp>
        <p:sp>
          <p:nvSpPr>
            <p:cNvPr id="107" name="CasellaDiTesto 106"/>
            <p:cNvSpPr txBox="1"/>
            <p:nvPr/>
          </p:nvSpPr>
          <p:spPr>
            <a:xfrm>
              <a:off x="7161749" y="2451100"/>
              <a:ext cx="1244588" cy="769441"/>
            </a:xfrm>
            <a:prstGeom prst="rect">
              <a:avLst/>
            </a:prstGeom>
            <a:noFill/>
          </p:spPr>
          <p:txBody>
            <a:bodyPr wrap="square" rtlCol="0">
              <a:spAutoFit/>
            </a:bodyPr>
            <a:lstStyle/>
            <a:p>
              <a:pPr algn="ctr"/>
              <a:r>
                <a:rPr lang="en-GB" sz="1100" dirty="0">
                  <a:solidFill>
                    <a:srgbClr val="FF6600"/>
                  </a:solidFill>
                  <a:effectLst/>
                  <a:latin typeface="Calibri" pitchFamily="34" charset="0"/>
                </a:rPr>
                <a:t>Volatile-free peridotite solidus   (Herzberg et al 2000; KLB1)</a:t>
              </a:r>
            </a:p>
          </p:txBody>
        </p:sp>
        <p:sp>
          <p:nvSpPr>
            <p:cNvPr id="108" name="Figura a mano libera 107"/>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09" name="Text Box 51"/>
          <p:cNvSpPr txBox="1">
            <a:spLocks noChangeArrowheads="1"/>
          </p:cNvSpPr>
          <p:nvPr/>
        </p:nvSpPr>
        <p:spPr bwMode="auto">
          <a:xfrm>
            <a:off x="347980" y="5576887"/>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Yaxley</a:t>
            </a:r>
            <a:r>
              <a:rPr lang="en-GB" sz="1400" dirty="0">
                <a:solidFill>
                  <a:schemeClr val="bg1"/>
                </a:solidFill>
                <a:effectLst>
                  <a:outerShdw blurRad="38100" dist="38100" dir="2700000" algn="tl">
                    <a:srgbClr val="000000"/>
                  </a:outerShdw>
                </a:effectLst>
                <a:latin typeface="Calibri" pitchFamily="34" charset="0"/>
              </a:rPr>
              <a:t> et al., 2019 (Deep Carbon book 129-162)</a:t>
            </a:r>
          </a:p>
        </p:txBody>
      </p:sp>
      <p:cxnSp>
        <p:nvCxnSpPr>
          <p:cNvPr id="110" name="Connettore 1 109"/>
          <p:cNvCxnSpPr/>
          <p:nvPr/>
        </p:nvCxnSpPr>
        <p:spPr bwMode="auto">
          <a:xfrm>
            <a:off x="5419725" y="1047750"/>
            <a:ext cx="948418" cy="4811188"/>
          </a:xfrm>
          <a:prstGeom prst="line">
            <a:avLst/>
          </a:prstGeom>
          <a:noFill/>
          <a:ln w="9525" cap="flat" cmpd="sng" algn="ctr">
            <a:solidFill>
              <a:schemeClr val="tx1"/>
            </a:solidFill>
            <a:prstDash val="solid"/>
            <a:round/>
            <a:headEnd type="none" w="med" len="med"/>
            <a:tailEnd type="none" w="med" len="med"/>
          </a:ln>
          <a:effectLst/>
        </p:spPr>
      </p:cxnSp>
      <p:sp>
        <p:nvSpPr>
          <p:cNvPr id="111" name="CasellaDiTesto 110"/>
          <p:cNvSpPr txBox="1"/>
          <p:nvPr/>
        </p:nvSpPr>
        <p:spPr>
          <a:xfrm>
            <a:off x="6319849" y="5418359"/>
            <a:ext cx="1091112" cy="430887"/>
          </a:xfrm>
          <a:prstGeom prst="rect">
            <a:avLst/>
          </a:prstGeom>
          <a:noFill/>
        </p:spPr>
        <p:txBody>
          <a:bodyPr wrap="square" rtlCol="0">
            <a:spAutoFit/>
          </a:bodyPr>
          <a:lstStyle/>
          <a:p>
            <a:pPr algn="ctr"/>
            <a:r>
              <a:rPr lang="en-GB" sz="1100" dirty="0">
                <a:solidFill>
                  <a:schemeClr val="tx1"/>
                </a:solidFill>
                <a:effectLst/>
                <a:latin typeface="Calibri" pitchFamily="34" charset="0"/>
              </a:rPr>
              <a:t>1350 °C solid mantle </a:t>
            </a:r>
            <a:r>
              <a:rPr lang="en-GB" sz="1100" dirty="0" err="1">
                <a:solidFill>
                  <a:schemeClr val="tx1"/>
                </a:solidFill>
                <a:effectLst/>
                <a:latin typeface="Calibri" pitchFamily="34" charset="0"/>
              </a:rPr>
              <a:t>adiabat</a:t>
            </a:r>
            <a:endParaRPr lang="en-GB" sz="1100" dirty="0">
              <a:solidFill>
                <a:schemeClr val="tx1"/>
              </a:solidFill>
              <a:effectLst/>
              <a:latin typeface="Calibri" pitchFamily="34" charset="0"/>
            </a:endParaRPr>
          </a:p>
        </p:txBody>
      </p:sp>
      <p:sp>
        <p:nvSpPr>
          <p:cNvPr id="41"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extLst>
      <p:ext uri="{BB962C8B-B14F-4D97-AF65-F5344CB8AC3E}">
        <p14:creationId xmlns:p14="http://schemas.microsoft.com/office/powerpoint/2010/main" val="176107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wipe(down)">
                                      <p:cBhvr>
                                        <p:cTn id="15" dur="500"/>
                                        <p:tgtEl>
                                          <p:spTgt spid="11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wipe(up)">
                                      <p:cBhvr>
                                        <p:cTn id="32" dur="1500"/>
                                        <p:tgtEl>
                                          <p:spTgt spid="8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500"/>
                                        <p:tgtEl>
                                          <p:spTgt spid="8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1500"/>
                                        <p:tgtEl>
                                          <p:spTgt spid="8"/>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wipe(up)">
                                      <p:cBhvr>
                                        <p:cTn id="50" dur="1500"/>
                                        <p:tgtEl>
                                          <p:spTgt spid="85"/>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500"/>
                                        <p:tgtEl>
                                          <p:spTgt spid="8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up)">
                                      <p:cBhvr>
                                        <p:cTn id="59" dur="1500"/>
                                        <p:tgtEl>
                                          <p:spTgt spid="89"/>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500"/>
                                        <p:tgtEl>
                                          <p:spTgt spid="9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wipe(up)">
                                      <p:cBhvr>
                                        <p:cTn id="68" dur="1500"/>
                                        <p:tgtEl>
                                          <p:spTgt spid="91"/>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fade">
                                      <p:cBhvr>
                                        <p:cTn id="72" dur="500"/>
                                        <p:tgtEl>
                                          <p:spTgt spid="9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500"/>
                                        <p:tgtEl>
                                          <p:spTgt spid="8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wipe(up)">
                                      <p:cBhvr>
                                        <p:cTn id="82" dur="1500"/>
                                        <p:tgtEl>
                                          <p:spTgt spid="93"/>
                                        </p:tgtEl>
                                      </p:cBhvr>
                                    </p:animEffect>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97"/>
                                        </p:tgtEl>
                                        <p:attrNameLst>
                                          <p:attrName>style.visibility</p:attrName>
                                        </p:attrNameLst>
                                      </p:cBhvr>
                                      <p:to>
                                        <p:strVal val="visible"/>
                                      </p:to>
                                    </p:set>
                                    <p:animEffect transition="in" filter="fade">
                                      <p:cBhvr>
                                        <p:cTn id="86"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5" grpId="0" animBg="1"/>
      <p:bldP spid="80" grpId="0" animBg="1"/>
      <p:bldP spid="81" grpId="0"/>
      <p:bldP spid="84" grpId="0"/>
      <p:bldP spid="85" grpId="0" animBg="1"/>
      <p:bldP spid="86" grpId="0"/>
      <p:bldP spid="88" grpId="0"/>
      <p:bldP spid="89" grpId="0" animBg="1"/>
      <p:bldP spid="90" grpId="0"/>
      <p:bldP spid="91" grpId="0" animBg="1"/>
      <p:bldP spid="92" grpId="0"/>
      <p:bldP spid="97" grpId="0"/>
      <p:bldP spid="109" grpId="0"/>
      <p:bldP spid="111" grpId="0"/>
    </p:bld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 name="CasellaDiTesto 64"/>
          <p:cNvSpPr txBox="1"/>
          <p:nvPr/>
        </p:nvSpPr>
        <p:spPr>
          <a:xfrm>
            <a:off x="0" y="11571"/>
            <a:ext cx="3680750" cy="1815882"/>
          </a:xfrm>
          <a:prstGeom prst="rect">
            <a:avLst/>
          </a:prstGeom>
          <a:noFill/>
        </p:spPr>
        <p:txBody>
          <a:bodyPr wrap="square" rtlCol="0">
            <a:spAutoFit/>
          </a:bodyPr>
          <a:lstStyle/>
          <a:p>
            <a:pPr algn="ctr"/>
            <a:r>
              <a:rPr lang="en-US" sz="2800" dirty="0">
                <a:solidFill>
                  <a:schemeClr val="bg1"/>
                </a:solidFill>
                <a:latin typeface="Calibri" pitchFamily="34" charset="0"/>
              </a:rPr>
              <a:t>Grey arrows indicate the temperature of the top of hot (H), warm (W) and cold (C) slabs</a:t>
            </a:r>
            <a:endParaRPr lang="en-GB" sz="2800" dirty="0">
              <a:solidFill>
                <a:schemeClr val="bg1"/>
              </a:solidFill>
              <a:latin typeface="Calibri" pitchFamily="34" charset="0"/>
            </a:endParaRPr>
          </a:p>
        </p:txBody>
      </p:sp>
      <p:grpSp>
        <p:nvGrpSpPr>
          <p:cNvPr id="4" name="Gruppo 3"/>
          <p:cNvGrpSpPr/>
          <p:nvPr/>
        </p:nvGrpSpPr>
        <p:grpSpPr>
          <a:xfrm>
            <a:off x="3610708" y="0"/>
            <a:ext cx="5533292" cy="6858000"/>
            <a:chOff x="3610708" y="0"/>
            <a:chExt cx="5533292" cy="6858000"/>
          </a:xfrm>
        </p:grpSpPr>
        <p:grpSp>
          <p:nvGrpSpPr>
            <p:cNvPr id="2" name="Gruppo 11"/>
            <p:cNvGrpSpPr/>
            <p:nvPr/>
          </p:nvGrpSpPr>
          <p:grpSpPr>
            <a:xfrm>
              <a:off x="3610708" y="0"/>
              <a:ext cx="5533292" cy="6858000"/>
              <a:chOff x="3610708" y="0"/>
              <a:chExt cx="5533292" cy="6858000"/>
            </a:xfrm>
          </p:grpSpPr>
          <p:sp>
            <p:nvSpPr>
              <p:cNvPr id="64" name="Rettangolo 63"/>
              <p:cNvSpPr/>
              <p:nvPr/>
            </p:nvSpPr>
            <p:spPr bwMode="auto">
              <a:xfrm>
                <a:off x="3610708" y="0"/>
                <a:ext cx="553329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10"/>
              <p:cNvGrpSpPr/>
              <p:nvPr/>
            </p:nvGrpSpPr>
            <p:grpSpPr>
              <a:xfrm>
                <a:off x="3622430" y="0"/>
                <a:ext cx="5521570" cy="6781800"/>
                <a:chOff x="3622430" y="0"/>
                <a:chExt cx="5521570" cy="6781800"/>
              </a:xfrm>
            </p:grpSpPr>
            <p:pic>
              <p:nvPicPr>
                <p:cNvPr id="366594" name="Picture 2"/>
                <p:cNvPicPr>
                  <a:picLocks noChangeAspect="1" noChangeArrowheads="1"/>
                </p:cNvPicPr>
                <p:nvPr/>
              </p:nvPicPr>
              <p:blipFill>
                <a:blip r:embed="rId3" cstate="print"/>
                <a:srcRect l="-444" t="1684" r="1701" b="1957"/>
                <a:stretch>
                  <a:fillRect/>
                </a:stretch>
              </p:blipFill>
              <p:spPr bwMode="auto">
                <a:xfrm rot="5400000">
                  <a:off x="2992315" y="630115"/>
                  <a:ext cx="6781800" cy="5521570"/>
                </a:xfrm>
                <a:prstGeom prst="rect">
                  <a:avLst/>
                </a:prstGeom>
                <a:noFill/>
                <a:ln w="9525">
                  <a:noFill/>
                  <a:miter lim="800000"/>
                  <a:headEnd/>
                  <a:tailEnd/>
                </a:ln>
              </p:spPr>
            </p:pic>
            <p:sp>
              <p:nvSpPr>
                <p:cNvPr id="10" name="Rettangolo 9"/>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5" name="Figura a mano libera 4"/>
            <p:cNvSpPr/>
            <p:nvPr/>
          </p:nvSpPr>
          <p:spPr bwMode="auto">
            <a:xfrm>
              <a:off x="4457700" y="1065847"/>
              <a:ext cx="3797618" cy="5464492"/>
            </a:xfrm>
            <a:custGeom>
              <a:avLst/>
              <a:gdLst>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182880 w 1417320"/>
                <a:gd name="connsiteY6" fmla="*/ 11430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379220 w 1417320"/>
                <a:gd name="connsiteY4" fmla="*/ 23545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524000"/>
                <a:gd name="connsiteY0" fmla="*/ 0 h 4099560"/>
                <a:gd name="connsiteX1" fmla="*/ 0 w 1524000"/>
                <a:gd name="connsiteY1" fmla="*/ 1341120 h 4099560"/>
                <a:gd name="connsiteX2" fmla="*/ 922020 w 1524000"/>
                <a:gd name="connsiteY2" fmla="*/ 4099560 h 4099560"/>
                <a:gd name="connsiteX3" fmla="*/ 1524000 w 1524000"/>
                <a:gd name="connsiteY3" fmla="*/ 2636520 h 4099560"/>
                <a:gd name="connsiteX4" fmla="*/ 1379220 w 1524000"/>
                <a:gd name="connsiteY4" fmla="*/ 2354580 h 4099560"/>
                <a:gd name="connsiteX5" fmla="*/ 1249680 w 1524000"/>
                <a:gd name="connsiteY5" fmla="*/ 1318260 h 4099560"/>
                <a:gd name="connsiteX6" fmla="*/ 251460 w 1524000"/>
                <a:gd name="connsiteY6" fmla="*/ 22860 h 4099560"/>
                <a:gd name="connsiteX7" fmla="*/ 7620 w 1524000"/>
                <a:gd name="connsiteY7" fmla="*/ 0 h 4099560"/>
                <a:gd name="connsiteX0" fmla="*/ 7620 w 1539240"/>
                <a:gd name="connsiteY0" fmla="*/ 0 h 4229100"/>
                <a:gd name="connsiteX1" fmla="*/ 0 w 1539240"/>
                <a:gd name="connsiteY1" fmla="*/ 1341120 h 4229100"/>
                <a:gd name="connsiteX2" fmla="*/ 1539240 w 1539240"/>
                <a:gd name="connsiteY2" fmla="*/ 4229100 h 4229100"/>
                <a:gd name="connsiteX3" fmla="*/ 1524000 w 1539240"/>
                <a:gd name="connsiteY3" fmla="*/ 2636520 h 4229100"/>
                <a:gd name="connsiteX4" fmla="*/ 1379220 w 1539240"/>
                <a:gd name="connsiteY4" fmla="*/ 2354580 h 4229100"/>
                <a:gd name="connsiteX5" fmla="*/ 1249680 w 1539240"/>
                <a:gd name="connsiteY5" fmla="*/ 1318260 h 4229100"/>
                <a:gd name="connsiteX6" fmla="*/ 251460 w 1539240"/>
                <a:gd name="connsiteY6" fmla="*/ 22860 h 4229100"/>
                <a:gd name="connsiteX7" fmla="*/ 7620 w 1539240"/>
                <a:gd name="connsiteY7" fmla="*/ 0 h 4229100"/>
                <a:gd name="connsiteX0" fmla="*/ 7620 w 1539240"/>
                <a:gd name="connsiteY0" fmla="*/ 0 h 4229100"/>
                <a:gd name="connsiteX1" fmla="*/ 0 w 1539240"/>
                <a:gd name="connsiteY1" fmla="*/ 1341120 h 4229100"/>
                <a:gd name="connsiteX2" fmla="*/ 1394460 w 1539240"/>
                <a:gd name="connsiteY2" fmla="*/ 3741420 h 4229100"/>
                <a:gd name="connsiteX3" fmla="*/ 1539240 w 1539240"/>
                <a:gd name="connsiteY3" fmla="*/ 4229100 h 4229100"/>
                <a:gd name="connsiteX4" fmla="*/ 1524000 w 1539240"/>
                <a:gd name="connsiteY4" fmla="*/ 2636520 h 4229100"/>
                <a:gd name="connsiteX5" fmla="*/ 1379220 w 1539240"/>
                <a:gd name="connsiteY5" fmla="*/ 2354580 h 4229100"/>
                <a:gd name="connsiteX6" fmla="*/ 1249680 w 1539240"/>
                <a:gd name="connsiteY6" fmla="*/ 1318260 h 4229100"/>
                <a:gd name="connsiteX7" fmla="*/ 251460 w 1539240"/>
                <a:gd name="connsiteY7" fmla="*/ 22860 h 4229100"/>
                <a:gd name="connsiteX8" fmla="*/ 7620 w 1539240"/>
                <a:gd name="connsiteY8"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539240 w 1539240"/>
                <a:gd name="connsiteY4" fmla="*/ 4229100 h 4229100"/>
                <a:gd name="connsiteX5" fmla="*/ 1524000 w 1539240"/>
                <a:gd name="connsiteY5" fmla="*/ 2636520 h 4229100"/>
                <a:gd name="connsiteX6" fmla="*/ 1379220 w 1539240"/>
                <a:gd name="connsiteY6" fmla="*/ 2354580 h 4229100"/>
                <a:gd name="connsiteX7" fmla="*/ 1249680 w 1539240"/>
                <a:gd name="connsiteY7" fmla="*/ 1318260 h 4229100"/>
                <a:gd name="connsiteX8" fmla="*/ 251460 w 1539240"/>
                <a:gd name="connsiteY8" fmla="*/ 22860 h 4229100"/>
                <a:gd name="connsiteX9" fmla="*/ 7620 w 1539240"/>
                <a:gd name="connsiteY9"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791934"/>
                <a:gd name="connsiteX1" fmla="*/ 0 w 1539240"/>
                <a:gd name="connsiteY1" fmla="*/ 1341120 h 4791934"/>
                <a:gd name="connsiteX2" fmla="*/ 800100 w 1539240"/>
                <a:gd name="connsiteY2" fmla="*/ 3459480 h 4791934"/>
                <a:gd name="connsiteX3" fmla="*/ 1226820 w 1539240"/>
                <a:gd name="connsiteY3" fmla="*/ 4777740 h 4791934"/>
                <a:gd name="connsiteX4" fmla="*/ 1490663 w 1539240"/>
                <a:gd name="connsiteY4" fmla="*/ 4180999 h 4791934"/>
                <a:gd name="connsiteX5" fmla="*/ 1539240 w 1539240"/>
                <a:gd name="connsiteY5" fmla="*/ 4229100 h 4791934"/>
                <a:gd name="connsiteX6" fmla="*/ 1524000 w 1539240"/>
                <a:gd name="connsiteY6" fmla="*/ 2636520 h 4791934"/>
                <a:gd name="connsiteX7" fmla="*/ 1379220 w 1539240"/>
                <a:gd name="connsiteY7" fmla="*/ 2354580 h 4791934"/>
                <a:gd name="connsiteX8" fmla="*/ 1249680 w 1539240"/>
                <a:gd name="connsiteY8" fmla="*/ 1318260 h 4791934"/>
                <a:gd name="connsiteX9" fmla="*/ 251460 w 1539240"/>
                <a:gd name="connsiteY9" fmla="*/ 22860 h 4791934"/>
                <a:gd name="connsiteX10" fmla="*/ 7620 w 1539240"/>
                <a:gd name="connsiteY10" fmla="*/ 0 h 4791934"/>
                <a:gd name="connsiteX0" fmla="*/ 7620 w 1539240"/>
                <a:gd name="connsiteY0" fmla="*/ 0 h 4851559"/>
                <a:gd name="connsiteX1" fmla="*/ 0 w 1539240"/>
                <a:gd name="connsiteY1" fmla="*/ 1341120 h 4851559"/>
                <a:gd name="connsiteX2" fmla="*/ 800100 w 1539240"/>
                <a:gd name="connsiteY2" fmla="*/ 3459480 h 4851559"/>
                <a:gd name="connsiteX3" fmla="*/ 1226820 w 1539240"/>
                <a:gd name="connsiteY3" fmla="*/ 4777740 h 4851559"/>
                <a:gd name="connsiteX4" fmla="*/ 1528763 w 1539240"/>
                <a:gd name="connsiteY4" fmla="*/ 4851559 h 4851559"/>
                <a:gd name="connsiteX5" fmla="*/ 1539240 w 1539240"/>
                <a:gd name="connsiteY5" fmla="*/ 4229100 h 4851559"/>
                <a:gd name="connsiteX6" fmla="*/ 1524000 w 1539240"/>
                <a:gd name="connsiteY6" fmla="*/ 2636520 h 4851559"/>
                <a:gd name="connsiteX7" fmla="*/ 1379220 w 1539240"/>
                <a:gd name="connsiteY7" fmla="*/ 2354580 h 4851559"/>
                <a:gd name="connsiteX8" fmla="*/ 1249680 w 1539240"/>
                <a:gd name="connsiteY8" fmla="*/ 1318260 h 4851559"/>
                <a:gd name="connsiteX9" fmla="*/ 251460 w 1539240"/>
                <a:gd name="connsiteY9" fmla="*/ 22860 h 4851559"/>
                <a:gd name="connsiteX10" fmla="*/ 7620 w 153924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15240 w 1813560"/>
                <a:gd name="connsiteY0" fmla="*/ 0 h 5491639"/>
                <a:gd name="connsiteX1" fmla="*/ 0 w 1813560"/>
                <a:gd name="connsiteY1" fmla="*/ 1981200 h 5491639"/>
                <a:gd name="connsiteX2" fmla="*/ 800100 w 1813560"/>
                <a:gd name="connsiteY2" fmla="*/ 4099560 h 5491639"/>
                <a:gd name="connsiteX3" fmla="*/ 1226820 w 1813560"/>
                <a:gd name="connsiteY3" fmla="*/ 5417820 h 5491639"/>
                <a:gd name="connsiteX4" fmla="*/ 1528763 w 1813560"/>
                <a:gd name="connsiteY4" fmla="*/ 5491639 h 5491639"/>
                <a:gd name="connsiteX5" fmla="*/ 1813560 w 1813560"/>
                <a:gd name="connsiteY5" fmla="*/ 4930140 h 5491639"/>
                <a:gd name="connsiteX6" fmla="*/ 1524000 w 1813560"/>
                <a:gd name="connsiteY6" fmla="*/ 3276600 h 5491639"/>
                <a:gd name="connsiteX7" fmla="*/ 1379220 w 1813560"/>
                <a:gd name="connsiteY7" fmla="*/ 2994660 h 5491639"/>
                <a:gd name="connsiteX8" fmla="*/ 1249680 w 1813560"/>
                <a:gd name="connsiteY8" fmla="*/ 1958340 h 5491639"/>
                <a:gd name="connsiteX9" fmla="*/ 251460 w 1813560"/>
                <a:gd name="connsiteY9" fmla="*/ 662940 h 5491639"/>
                <a:gd name="connsiteX10" fmla="*/ 15240 w 1813560"/>
                <a:gd name="connsiteY10" fmla="*/ 0 h 5491639"/>
                <a:gd name="connsiteX0" fmla="*/ 15240 w 3764280"/>
                <a:gd name="connsiteY0" fmla="*/ 0 h 5491639"/>
                <a:gd name="connsiteX1" fmla="*/ 0 w 3764280"/>
                <a:gd name="connsiteY1" fmla="*/ 1981200 h 5491639"/>
                <a:gd name="connsiteX2" fmla="*/ 800100 w 3764280"/>
                <a:gd name="connsiteY2" fmla="*/ 4099560 h 5491639"/>
                <a:gd name="connsiteX3" fmla="*/ 1226820 w 3764280"/>
                <a:gd name="connsiteY3" fmla="*/ 5417820 h 5491639"/>
                <a:gd name="connsiteX4" fmla="*/ 1528763 w 3764280"/>
                <a:gd name="connsiteY4" fmla="*/ 5491639 h 5491639"/>
                <a:gd name="connsiteX5" fmla="*/ 1813560 w 3764280"/>
                <a:gd name="connsiteY5" fmla="*/ 4930140 h 5491639"/>
                <a:gd name="connsiteX6" fmla="*/ 1524000 w 3764280"/>
                <a:gd name="connsiteY6" fmla="*/ 3276600 h 5491639"/>
                <a:gd name="connsiteX7" fmla="*/ 1379220 w 3764280"/>
                <a:gd name="connsiteY7" fmla="*/ 2994660 h 5491639"/>
                <a:gd name="connsiteX8" fmla="*/ 1249680 w 3764280"/>
                <a:gd name="connsiteY8" fmla="*/ 1958340 h 5491639"/>
                <a:gd name="connsiteX9" fmla="*/ 3764280 w 3764280"/>
                <a:gd name="connsiteY9" fmla="*/ 7620 h 5491639"/>
                <a:gd name="connsiteX10" fmla="*/ 15240 w 3764280"/>
                <a:gd name="connsiteY10" fmla="*/ 0 h 5491639"/>
                <a:gd name="connsiteX0" fmla="*/ 15240 w 3764280"/>
                <a:gd name="connsiteY0" fmla="*/ 0 h 5454822"/>
                <a:gd name="connsiteX1" fmla="*/ 0 w 3764280"/>
                <a:gd name="connsiteY1" fmla="*/ 1981200 h 5454822"/>
                <a:gd name="connsiteX2" fmla="*/ 800100 w 3764280"/>
                <a:gd name="connsiteY2" fmla="*/ 4099560 h 5454822"/>
                <a:gd name="connsiteX3" fmla="*/ 1226820 w 3764280"/>
                <a:gd name="connsiteY3" fmla="*/ 5417820 h 5454822"/>
                <a:gd name="connsiteX4" fmla="*/ 1813560 w 3764280"/>
                <a:gd name="connsiteY4" fmla="*/ 4930140 h 5454822"/>
                <a:gd name="connsiteX5" fmla="*/ 1524000 w 3764280"/>
                <a:gd name="connsiteY5" fmla="*/ 3276600 h 5454822"/>
                <a:gd name="connsiteX6" fmla="*/ 1379220 w 3764280"/>
                <a:gd name="connsiteY6" fmla="*/ 2994660 h 5454822"/>
                <a:gd name="connsiteX7" fmla="*/ 1249680 w 3764280"/>
                <a:gd name="connsiteY7" fmla="*/ 1958340 h 5454822"/>
                <a:gd name="connsiteX8" fmla="*/ 3764280 w 3764280"/>
                <a:gd name="connsiteY8" fmla="*/ 7620 h 5454822"/>
                <a:gd name="connsiteX9" fmla="*/ 15240 w 3764280"/>
                <a:gd name="connsiteY9" fmla="*/ 0 h 5454822"/>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48300"/>
                <a:gd name="connsiteX1" fmla="*/ 0 w 3764280"/>
                <a:gd name="connsiteY1" fmla="*/ 1981200 h 5448300"/>
                <a:gd name="connsiteX2" fmla="*/ 800100 w 3764280"/>
                <a:gd name="connsiteY2" fmla="*/ 4099560 h 5448300"/>
                <a:gd name="connsiteX3" fmla="*/ 1226820 w 3764280"/>
                <a:gd name="connsiteY3" fmla="*/ 541782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249680 w 3764280"/>
                <a:gd name="connsiteY5" fmla="*/ 1958340 h 5448300"/>
                <a:gd name="connsiteX6" fmla="*/ 3764280 w 3764280"/>
                <a:gd name="connsiteY6" fmla="*/ 7620 h 5448300"/>
                <a:gd name="connsiteX7" fmla="*/ 15240 w 3764280"/>
                <a:gd name="connsiteY7"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3764280 w 3764280"/>
                <a:gd name="connsiteY5" fmla="*/ 7620 h 5448300"/>
                <a:gd name="connsiteX6" fmla="*/ 15240 w 3764280"/>
                <a:gd name="connsiteY6" fmla="*/ 0 h 5448300"/>
                <a:gd name="connsiteX0" fmla="*/ 10478 w 3764280"/>
                <a:gd name="connsiteY0" fmla="*/ 0 h 5462587"/>
                <a:gd name="connsiteX1" fmla="*/ 0 w 3764280"/>
                <a:gd name="connsiteY1" fmla="*/ 1995487 h 5462587"/>
                <a:gd name="connsiteX2" fmla="*/ 800100 w 3764280"/>
                <a:gd name="connsiteY2" fmla="*/ 4113847 h 5462587"/>
                <a:gd name="connsiteX3" fmla="*/ 1150620 w 3764280"/>
                <a:gd name="connsiteY3" fmla="*/ 5454967 h 5462587"/>
                <a:gd name="connsiteX4" fmla="*/ 3764280 w 3764280"/>
                <a:gd name="connsiteY4" fmla="*/ 5462587 h 5462587"/>
                <a:gd name="connsiteX5" fmla="*/ 3764280 w 3764280"/>
                <a:gd name="connsiteY5" fmla="*/ 21907 h 5462587"/>
                <a:gd name="connsiteX6" fmla="*/ 10478 w 3764280"/>
                <a:gd name="connsiteY6" fmla="*/ 0 h 5462587"/>
                <a:gd name="connsiteX0" fmla="*/ 10478 w 3797618"/>
                <a:gd name="connsiteY0" fmla="*/ 1905 h 5464492"/>
                <a:gd name="connsiteX1" fmla="*/ 0 w 3797618"/>
                <a:gd name="connsiteY1" fmla="*/ 1997392 h 5464492"/>
                <a:gd name="connsiteX2" fmla="*/ 800100 w 3797618"/>
                <a:gd name="connsiteY2" fmla="*/ 4115752 h 5464492"/>
                <a:gd name="connsiteX3" fmla="*/ 1150620 w 3797618"/>
                <a:gd name="connsiteY3" fmla="*/ 5456872 h 5464492"/>
                <a:gd name="connsiteX4" fmla="*/ 3764280 w 3797618"/>
                <a:gd name="connsiteY4" fmla="*/ 5464492 h 5464492"/>
                <a:gd name="connsiteX5" fmla="*/ 3797618 w 3797618"/>
                <a:gd name="connsiteY5" fmla="*/ 0 h 5464492"/>
                <a:gd name="connsiteX6" fmla="*/ 10478 w 3797618"/>
                <a:gd name="connsiteY6" fmla="*/ 1905 h 546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618" h="5464492">
                  <a:moveTo>
                    <a:pt x="10478" y="1905"/>
                  </a:moveTo>
                  <a:cubicBezTo>
                    <a:pt x="6985" y="667067"/>
                    <a:pt x="3493" y="1332230"/>
                    <a:pt x="0" y="1997392"/>
                  </a:cubicBezTo>
                  <a:cubicBezTo>
                    <a:pt x="191770" y="2549842"/>
                    <a:pt x="567690" y="3715702"/>
                    <a:pt x="800100" y="4115752"/>
                  </a:cubicBezTo>
                  <a:lnTo>
                    <a:pt x="1150620" y="5456872"/>
                  </a:lnTo>
                  <a:lnTo>
                    <a:pt x="3764280" y="5464492"/>
                  </a:lnTo>
                  <a:lnTo>
                    <a:pt x="3797618" y="0"/>
                  </a:lnTo>
                  <a:lnTo>
                    <a:pt x="10478" y="190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igura a mano libera 5"/>
            <p:cNvSpPr/>
            <p:nvPr/>
          </p:nvSpPr>
          <p:spPr bwMode="auto">
            <a:xfrm>
              <a:off x="4770120" y="1051560"/>
              <a:ext cx="2918460" cy="5090160"/>
            </a:xfrm>
            <a:custGeom>
              <a:avLst/>
              <a:gdLst>
                <a:gd name="connsiteX0" fmla="*/ 0 w 2865120"/>
                <a:gd name="connsiteY0" fmla="*/ 0 h 4815840"/>
                <a:gd name="connsiteX1" fmla="*/ 320040 w 2865120"/>
                <a:gd name="connsiteY1" fmla="*/ 251460 h 4815840"/>
                <a:gd name="connsiteX2" fmla="*/ 1097280 w 2865120"/>
                <a:gd name="connsiteY2" fmla="*/ 701040 h 4815840"/>
                <a:gd name="connsiteX3" fmla="*/ 1684020 w 2865120"/>
                <a:gd name="connsiteY3" fmla="*/ 1257300 h 4815840"/>
                <a:gd name="connsiteX4" fmla="*/ 2247900 w 2865120"/>
                <a:gd name="connsiteY4" fmla="*/ 2278380 h 4815840"/>
                <a:gd name="connsiteX5" fmla="*/ 2705100 w 2865120"/>
                <a:gd name="connsiteY5" fmla="*/ 3840480 h 4815840"/>
                <a:gd name="connsiteX6" fmla="*/ 2865120 w 2865120"/>
                <a:gd name="connsiteY6" fmla="*/ 4815840 h 4815840"/>
                <a:gd name="connsiteX0" fmla="*/ 0 w 2918460"/>
                <a:gd name="connsiteY0" fmla="*/ 0 h 5090160"/>
                <a:gd name="connsiteX1" fmla="*/ 320040 w 2918460"/>
                <a:gd name="connsiteY1" fmla="*/ 251460 h 5090160"/>
                <a:gd name="connsiteX2" fmla="*/ 1097280 w 2918460"/>
                <a:gd name="connsiteY2" fmla="*/ 701040 h 5090160"/>
                <a:gd name="connsiteX3" fmla="*/ 1684020 w 2918460"/>
                <a:gd name="connsiteY3" fmla="*/ 125730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9728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460" h="5090160">
                  <a:moveTo>
                    <a:pt x="0" y="0"/>
                  </a:moveTo>
                  <a:cubicBezTo>
                    <a:pt x="68580" y="67310"/>
                    <a:pt x="140970" y="134620"/>
                    <a:pt x="320040" y="251460"/>
                  </a:cubicBezTo>
                  <a:cubicBezTo>
                    <a:pt x="499110" y="368300"/>
                    <a:pt x="829310" y="533400"/>
                    <a:pt x="1074420" y="701040"/>
                  </a:cubicBezTo>
                  <a:cubicBezTo>
                    <a:pt x="1319530" y="868680"/>
                    <a:pt x="1503680" y="1040130"/>
                    <a:pt x="1699260" y="1303020"/>
                  </a:cubicBezTo>
                  <a:cubicBezTo>
                    <a:pt x="1894840" y="1565910"/>
                    <a:pt x="2080260" y="1855470"/>
                    <a:pt x="2247900" y="2278380"/>
                  </a:cubicBezTo>
                  <a:cubicBezTo>
                    <a:pt x="2415540" y="2701290"/>
                    <a:pt x="2593340" y="3371850"/>
                    <a:pt x="2705100" y="3840480"/>
                  </a:cubicBezTo>
                  <a:cubicBezTo>
                    <a:pt x="2816860" y="4309110"/>
                    <a:pt x="2889885" y="4813935"/>
                    <a:pt x="2918460" y="5090160"/>
                  </a:cubicBezTo>
                </a:path>
              </a:pathLst>
            </a:custGeom>
            <a:noFill/>
            <a:ln w="12700" cap="flat" cmpd="sng" algn="ctr">
              <a:solidFill>
                <a:srgbClr val="F581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Figura a mano libera 6"/>
            <p:cNvSpPr/>
            <p:nvPr/>
          </p:nvSpPr>
          <p:spPr bwMode="auto">
            <a:xfrm>
              <a:off x="5058791" y="1036320"/>
              <a:ext cx="701930" cy="1760220"/>
            </a:xfrm>
            <a:custGeom>
              <a:avLst/>
              <a:gdLst>
                <a:gd name="connsiteX0" fmla="*/ 79665 w 734985"/>
                <a:gd name="connsiteY0" fmla="*/ 0 h 1760220"/>
                <a:gd name="connsiteX1" fmla="*/ 285405 w 734985"/>
                <a:gd name="connsiteY1" fmla="*/ 350520 h 1760220"/>
                <a:gd name="connsiteX2" fmla="*/ 293025 w 734985"/>
                <a:gd name="connsiteY2" fmla="*/ 426720 h 1760220"/>
                <a:gd name="connsiteX3" fmla="*/ 26325 w 734985"/>
                <a:gd name="connsiteY3" fmla="*/ 548640 h 1760220"/>
                <a:gd name="connsiteX4" fmla="*/ 33945 w 734985"/>
                <a:gd name="connsiteY4" fmla="*/ 571500 h 1760220"/>
                <a:gd name="connsiteX5" fmla="*/ 239685 w 734985"/>
                <a:gd name="connsiteY5" fmla="*/ 982980 h 1760220"/>
                <a:gd name="connsiteX6" fmla="*/ 468285 w 734985"/>
                <a:gd name="connsiteY6" fmla="*/ 1386840 h 1760220"/>
                <a:gd name="connsiteX7" fmla="*/ 734985 w 734985"/>
                <a:gd name="connsiteY7" fmla="*/ 1760220 h 1760220"/>
                <a:gd name="connsiteX0" fmla="*/ 46119 w 701439"/>
                <a:gd name="connsiteY0" fmla="*/ 0 h 1760220"/>
                <a:gd name="connsiteX1" fmla="*/ 251859 w 701439"/>
                <a:gd name="connsiteY1" fmla="*/ 350520 h 1760220"/>
                <a:gd name="connsiteX2" fmla="*/ 259479 w 701439"/>
                <a:gd name="connsiteY2" fmla="*/ 426720 h 1760220"/>
                <a:gd name="connsiteX3" fmla="*/ 399 w 701439"/>
                <a:gd name="connsiteY3" fmla="*/ 571500 h 1760220"/>
                <a:gd name="connsiteX4" fmla="*/ 206139 w 701439"/>
                <a:gd name="connsiteY4" fmla="*/ 982980 h 1760220"/>
                <a:gd name="connsiteX5" fmla="*/ 434739 w 701439"/>
                <a:gd name="connsiteY5" fmla="*/ 1386840 h 1760220"/>
                <a:gd name="connsiteX6" fmla="*/ 701439 w 701439"/>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57213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6610 w 701930"/>
                <a:gd name="connsiteY0" fmla="*/ 0 h 1760220"/>
                <a:gd name="connsiteX1" fmla="*/ 252350 w 701930"/>
                <a:gd name="connsiteY1" fmla="*/ 350520 h 1760220"/>
                <a:gd name="connsiteX2" fmla="*/ 259970 w 701930"/>
                <a:gd name="connsiteY2" fmla="*/ 426720 h 1760220"/>
                <a:gd name="connsiteX3" fmla="*/ 890 w 701930"/>
                <a:gd name="connsiteY3" fmla="*/ 557213 h 1760220"/>
                <a:gd name="connsiteX4" fmla="*/ 206630 w 701930"/>
                <a:gd name="connsiteY4" fmla="*/ 982980 h 1760220"/>
                <a:gd name="connsiteX5" fmla="*/ 435230 w 701930"/>
                <a:gd name="connsiteY5" fmla="*/ 1386840 h 1760220"/>
                <a:gd name="connsiteX6" fmla="*/ 701930 w 701930"/>
                <a:gd name="connsiteY6" fmla="*/ 17602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30" h="1760220">
                  <a:moveTo>
                    <a:pt x="46610" y="0"/>
                  </a:moveTo>
                  <a:cubicBezTo>
                    <a:pt x="131700" y="139700"/>
                    <a:pt x="216790" y="279400"/>
                    <a:pt x="252350" y="350520"/>
                  </a:cubicBezTo>
                  <a:cubicBezTo>
                    <a:pt x="287910" y="421640"/>
                    <a:pt x="301880" y="392271"/>
                    <a:pt x="259970" y="426720"/>
                  </a:cubicBezTo>
                  <a:cubicBezTo>
                    <a:pt x="218060" y="461169"/>
                    <a:pt x="14543" y="540704"/>
                    <a:pt x="890" y="557213"/>
                  </a:cubicBezTo>
                  <a:cubicBezTo>
                    <a:pt x="-12763" y="573722"/>
                    <a:pt x="134240" y="844709"/>
                    <a:pt x="206630" y="982980"/>
                  </a:cubicBezTo>
                  <a:cubicBezTo>
                    <a:pt x="279020" y="1121251"/>
                    <a:pt x="352680" y="1257300"/>
                    <a:pt x="435230" y="1386840"/>
                  </a:cubicBezTo>
                  <a:cubicBezTo>
                    <a:pt x="517780" y="1516380"/>
                    <a:pt x="609855" y="1638300"/>
                    <a:pt x="701930" y="1760220"/>
                  </a:cubicBezTo>
                </a:path>
              </a:pathLst>
            </a:cu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Figura a mano libera 78"/>
            <p:cNvSpPr/>
            <p:nvPr/>
          </p:nvSpPr>
          <p:spPr bwMode="auto">
            <a:xfrm>
              <a:off x="4691063" y="1824038"/>
              <a:ext cx="1109662" cy="1400175"/>
            </a:xfrm>
            <a:custGeom>
              <a:avLst/>
              <a:gdLst>
                <a:gd name="connsiteX0" fmla="*/ 0 w 1109662"/>
                <a:gd name="connsiteY0" fmla="*/ 0 h 1400175"/>
                <a:gd name="connsiteX1" fmla="*/ 666750 w 1109662"/>
                <a:gd name="connsiteY1" fmla="*/ 909637 h 1400175"/>
                <a:gd name="connsiteX2" fmla="*/ 1109662 w 1109662"/>
                <a:gd name="connsiteY2" fmla="*/ 1400175 h 1400175"/>
                <a:gd name="connsiteX0" fmla="*/ 0 w 1109662"/>
                <a:gd name="connsiteY0" fmla="*/ 0 h 1400175"/>
                <a:gd name="connsiteX1" fmla="*/ 666750 w 1109662"/>
                <a:gd name="connsiteY1" fmla="*/ 909637 h 1400175"/>
                <a:gd name="connsiteX2" fmla="*/ 1109662 w 1109662"/>
                <a:gd name="connsiteY2" fmla="*/ 1400175 h 1400175"/>
              </a:gdLst>
              <a:ahLst/>
              <a:cxnLst>
                <a:cxn ang="0">
                  <a:pos x="connsiteX0" y="connsiteY0"/>
                </a:cxn>
                <a:cxn ang="0">
                  <a:pos x="connsiteX1" y="connsiteY1"/>
                </a:cxn>
                <a:cxn ang="0">
                  <a:pos x="connsiteX2" y="connsiteY2"/>
                </a:cxn>
              </a:cxnLst>
              <a:rect l="l" t="t" r="r" b="b"/>
              <a:pathLst>
                <a:path w="1109662" h="1400175">
                  <a:moveTo>
                    <a:pt x="0" y="0"/>
                  </a:moveTo>
                  <a:cubicBezTo>
                    <a:pt x="217090" y="342899"/>
                    <a:pt x="481806" y="676275"/>
                    <a:pt x="666750" y="909637"/>
                  </a:cubicBezTo>
                  <a:cubicBezTo>
                    <a:pt x="851694" y="1142999"/>
                    <a:pt x="980678" y="1271587"/>
                    <a:pt x="1109662" y="1400175"/>
                  </a:cubicBezTo>
                </a:path>
              </a:pathLst>
            </a:cu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Figura a mano libera 79"/>
            <p:cNvSpPr/>
            <p:nvPr/>
          </p:nvSpPr>
          <p:spPr bwMode="auto">
            <a:xfrm>
              <a:off x="4832350" y="1644650"/>
              <a:ext cx="682625" cy="4095750"/>
            </a:xfrm>
            <a:custGeom>
              <a:avLst/>
              <a:gdLst>
                <a:gd name="connsiteX0" fmla="*/ 88900 w 682625"/>
                <a:gd name="connsiteY0" fmla="*/ 0 h 4095750"/>
                <a:gd name="connsiteX1" fmla="*/ 488950 w 682625"/>
                <a:gd name="connsiteY1" fmla="*/ 1149350 h 4095750"/>
                <a:gd name="connsiteX2" fmla="*/ 641350 w 682625"/>
                <a:gd name="connsiteY2" fmla="*/ 1854200 h 4095750"/>
                <a:gd name="connsiteX3" fmla="*/ 641350 w 682625"/>
                <a:gd name="connsiteY3" fmla="*/ 2254250 h 4095750"/>
                <a:gd name="connsiteX4" fmla="*/ 393700 w 682625"/>
                <a:gd name="connsiteY4" fmla="*/ 2603500 h 4095750"/>
                <a:gd name="connsiteX5" fmla="*/ 63500 w 682625"/>
                <a:gd name="connsiteY5" fmla="*/ 2959100 h 4095750"/>
                <a:gd name="connsiteX6" fmla="*/ 12700 w 682625"/>
                <a:gd name="connsiteY6" fmla="*/ 3390900 h 4095750"/>
                <a:gd name="connsiteX7" fmla="*/ 6350 w 682625"/>
                <a:gd name="connsiteY7" fmla="*/ 409575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625" h="4095750">
                  <a:moveTo>
                    <a:pt x="88900" y="0"/>
                  </a:moveTo>
                  <a:cubicBezTo>
                    <a:pt x="242887" y="420158"/>
                    <a:pt x="396875" y="840317"/>
                    <a:pt x="488950" y="1149350"/>
                  </a:cubicBezTo>
                  <a:cubicBezTo>
                    <a:pt x="581025" y="1458383"/>
                    <a:pt x="615950" y="1670050"/>
                    <a:pt x="641350" y="1854200"/>
                  </a:cubicBezTo>
                  <a:cubicBezTo>
                    <a:pt x="666750" y="2038350"/>
                    <a:pt x="682625" y="2129367"/>
                    <a:pt x="641350" y="2254250"/>
                  </a:cubicBezTo>
                  <a:cubicBezTo>
                    <a:pt x="600075" y="2379133"/>
                    <a:pt x="490008" y="2486025"/>
                    <a:pt x="393700" y="2603500"/>
                  </a:cubicBezTo>
                  <a:cubicBezTo>
                    <a:pt x="297392" y="2720975"/>
                    <a:pt x="127000" y="2827867"/>
                    <a:pt x="63500" y="2959100"/>
                  </a:cubicBezTo>
                  <a:cubicBezTo>
                    <a:pt x="0" y="3090333"/>
                    <a:pt x="22225" y="3201458"/>
                    <a:pt x="12700" y="3390900"/>
                  </a:cubicBezTo>
                  <a:cubicBezTo>
                    <a:pt x="3175" y="3580342"/>
                    <a:pt x="4762" y="3838046"/>
                    <a:pt x="6350" y="40957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8" name="Gruppo 7"/>
            <p:cNvGrpSpPr/>
            <p:nvPr/>
          </p:nvGrpSpPr>
          <p:grpSpPr>
            <a:xfrm>
              <a:off x="4857750" y="1758950"/>
              <a:ext cx="711200" cy="4337050"/>
              <a:chOff x="4857750" y="1758950"/>
              <a:chExt cx="711200" cy="4337050"/>
            </a:xfrm>
            <a:effectLst>
              <a:outerShdw blurRad="50800" dist="38100" dir="2700000" algn="tl" rotWithShape="0">
                <a:prstClr val="black">
                  <a:alpha val="40000"/>
                </a:prstClr>
              </a:outerShdw>
            </a:effectLst>
          </p:grpSpPr>
          <p:sp>
            <p:nvSpPr>
              <p:cNvPr id="82" name="Figura a mano libera 81"/>
              <p:cNvSpPr/>
              <p:nvPr/>
            </p:nvSpPr>
            <p:spPr bwMode="auto">
              <a:xfrm>
                <a:off x="4857750" y="1758950"/>
                <a:ext cx="294217" cy="4337050"/>
              </a:xfrm>
              <a:custGeom>
                <a:avLst/>
                <a:gdLst>
                  <a:gd name="connsiteX0" fmla="*/ 0 w 294217"/>
                  <a:gd name="connsiteY0" fmla="*/ 0 h 4337050"/>
                  <a:gd name="connsiteX1" fmla="*/ 165100 w 294217"/>
                  <a:gd name="connsiteY1" fmla="*/ 355600 h 4337050"/>
                  <a:gd name="connsiteX2" fmla="*/ 266700 w 294217"/>
                  <a:gd name="connsiteY2" fmla="*/ 977900 h 4337050"/>
                  <a:gd name="connsiteX3" fmla="*/ 292100 w 294217"/>
                  <a:gd name="connsiteY3" fmla="*/ 1714500 h 4337050"/>
                  <a:gd name="connsiteX4" fmla="*/ 254000 w 294217"/>
                  <a:gd name="connsiteY4" fmla="*/ 2368550 h 4337050"/>
                  <a:gd name="connsiteX5" fmla="*/ 190500 w 294217"/>
                  <a:gd name="connsiteY5" fmla="*/ 3143250 h 4337050"/>
                  <a:gd name="connsiteX6" fmla="*/ 165100 w 294217"/>
                  <a:gd name="connsiteY6" fmla="*/ 4089400 h 4337050"/>
                  <a:gd name="connsiteX7" fmla="*/ 177800 w 294217"/>
                  <a:gd name="connsiteY7" fmla="*/ 4337050 h 43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17" h="4337050">
                    <a:moveTo>
                      <a:pt x="0" y="0"/>
                    </a:moveTo>
                    <a:cubicBezTo>
                      <a:pt x="60325" y="96308"/>
                      <a:pt x="120650" y="192617"/>
                      <a:pt x="165100" y="355600"/>
                    </a:cubicBezTo>
                    <a:cubicBezTo>
                      <a:pt x="209550" y="518583"/>
                      <a:pt x="245533" y="751417"/>
                      <a:pt x="266700" y="977900"/>
                    </a:cubicBezTo>
                    <a:cubicBezTo>
                      <a:pt x="287867" y="1204383"/>
                      <a:pt x="294217" y="1482725"/>
                      <a:pt x="292100" y="1714500"/>
                    </a:cubicBezTo>
                    <a:cubicBezTo>
                      <a:pt x="289983" y="1946275"/>
                      <a:pt x="270933" y="2130425"/>
                      <a:pt x="254000" y="2368550"/>
                    </a:cubicBezTo>
                    <a:cubicBezTo>
                      <a:pt x="237067" y="2606675"/>
                      <a:pt x="205317" y="2856442"/>
                      <a:pt x="190500" y="3143250"/>
                    </a:cubicBezTo>
                    <a:cubicBezTo>
                      <a:pt x="175683" y="3430058"/>
                      <a:pt x="167217" y="3890433"/>
                      <a:pt x="165100" y="4089400"/>
                    </a:cubicBezTo>
                    <a:cubicBezTo>
                      <a:pt x="162983" y="4288367"/>
                      <a:pt x="170391" y="4312708"/>
                      <a:pt x="177800" y="433705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3" name="Figura a mano libera 82"/>
              <p:cNvSpPr/>
              <p:nvPr/>
            </p:nvSpPr>
            <p:spPr bwMode="auto">
              <a:xfrm>
                <a:off x="5111750" y="4108450"/>
                <a:ext cx="457200" cy="1968500"/>
              </a:xfrm>
              <a:custGeom>
                <a:avLst/>
                <a:gdLst>
                  <a:gd name="connsiteX0" fmla="*/ 0 w 457200"/>
                  <a:gd name="connsiteY0" fmla="*/ 0 h 1968500"/>
                  <a:gd name="connsiteX1" fmla="*/ 69850 w 457200"/>
                  <a:gd name="connsiteY1" fmla="*/ 622300 h 1968500"/>
                  <a:gd name="connsiteX2" fmla="*/ 165100 w 457200"/>
                  <a:gd name="connsiteY2" fmla="*/ 1143000 h 1968500"/>
                  <a:gd name="connsiteX3" fmla="*/ 457200 w 457200"/>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7200" h="1968500">
                    <a:moveTo>
                      <a:pt x="0" y="0"/>
                    </a:moveTo>
                    <a:cubicBezTo>
                      <a:pt x="21166" y="215900"/>
                      <a:pt x="42333" y="431800"/>
                      <a:pt x="69850" y="622300"/>
                    </a:cubicBezTo>
                    <a:cubicBezTo>
                      <a:pt x="97367" y="812800"/>
                      <a:pt x="100542" y="918633"/>
                      <a:pt x="165100" y="1143000"/>
                    </a:cubicBezTo>
                    <a:cubicBezTo>
                      <a:pt x="229658" y="1367367"/>
                      <a:pt x="343429" y="1667933"/>
                      <a:pt x="457200" y="196850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5" name="Figura a mano libera 84"/>
            <p:cNvSpPr/>
            <p:nvPr/>
          </p:nvSpPr>
          <p:spPr bwMode="auto">
            <a:xfrm>
              <a:off x="5035550" y="3543300"/>
              <a:ext cx="781050" cy="1714500"/>
            </a:xfrm>
            <a:custGeom>
              <a:avLst/>
              <a:gdLst>
                <a:gd name="connsiteX0" fmla="*/ 0 w 781050"/>
                <a:gd name="connsiteY0" fmla="*/ 0 h 1714500"/>
                <a:gd name="connsiteX1" fmla="*/ 450850 w 781050"/>
                <a:gd name="connsiteY1" fmla="*/ 838200 h 1714500"/>
                <a:gd name="connsiteX2" fmla="*/ 781050 w 781050"/>
                <a:gd name="connsiteY2" fmla="*/ 1714500 h 1714500"/>
              </a:gdLst>
              <a:ahLst/>
              <a:cxnLst>
                <a:cxn ang="0">
                  <a:pos x="connsiteX0" y="connsiteY0"/>
                </a:cxn>
                <a:cxn ang="0">
                  <a:pos x="connsiteX1" y="connsiteY1"/>
                </a:cxn>
                <a:cxn ang="0">
                  <a:pos x="connsiteX2" y="connsiteY2"/>
                </a:cxn>
              </a:cxnLst>
              <a:rect l="l" t="t" r="r" b="b"/>
              <a:pathLst>
                <a:path w="781050" h="1714500">
                  <a:moveTo>
                    <a:pt x="0" y="0"/>
                  </a:moveTo>
                  <a:cubicBezTo>
                    <a:pt x="160337" y="276225"/>
                    <a:pt x="320675" y="552450"/>
                    <a:pt x="450850" y="838200"/>
                  </a:cubicBezTo>
                  <a:cubicBezTo>
                    <a:pt x="581025" y="1123950"/>
                    <a:pt x="681037" y="1419225"/>
                    <a:pt x="781050" y="1714500"/>
                  </a:cubicBezTo>
                </a:path>
              </a:pathLst>
            </a:cu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9" name="Figura a mano libera 88"/>
            <p:cNvSpPr/>
            <p:nvPr/>
          </p:nvSpPr>
          <p:spPr bwMode="auto">
            <a:xfrm>
              <a:off x="4455583" y="1657350"/>
              <a:ext cx="808567" cy="1409700"/>
            </a:xfrm>
            <a:custGeom>
              <a:avLst/>
              <a:gdLst>
                <a:gd name="connsiteX0" fmla="*/ 135467 w 808567"/>
                <a:gd name="connsiteY0" fmla="*/ 0 h 1409700"/>
                <a:gd name="connsiteX1" fmla="*/ 8467 w 808567"/>
                <a:gd name="connsiteY1" fmla="*/ 285750 h 1409700"/>
                <a:gd name="connsiteX2" fmla="*/ 84667 w 808567"/>
                <a:gd name="connsiteY2" fmla="*/ 647700 h 1409700"/>
                <a:gd name="connsiteX3" fmla="*/ 452967 w 808567"/>
                <a:gd name="connsiteY3" fmla="*/ 1123950 h 1409700"/>
                <a:gd name="connsiteX4" fmla="*/ 808567 w 808567"/>
                <a:gd name="connsiteY4" fmla="*/ 140970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67" h="1409700">
                  <a:moveTo>
                    <a:pt x="135467" y="0"/>
                  </a:moveTo>
                  <a:cubicBezTo>
                    <a:pt x="76200" y="88900"/>
                    <a:pt x="16934" y="177800"/>
                    <a:pt x="8467" y="285750"/>
                  </a:cubicBezTo>
                  <a:cubicBezTo>
                    <a:pt x="0" y="393700"/>
                    <a:pt x="10584" y="508000"/>
                    <a:pt x="84667" y="647700"/>
                  </a:cubicBezTo>
                  <a:cubicBezTo>
                    <a:pt x="158750" y="787400"/>
                    <a:pt x="332317" y="996950"/>
                    <a:pt x="452967" y="1123950"/>
                  </a:cubicBezTo>
                  <a:cubicBezTo>
                    <a:pt x="573617" y="1250950"/>
                    <a:pt x="691092" y="1330325"/>
                    <a:pt x="808567" y="1409700"/>
                  </a:cubicBezTo>
                </a:path>
              </a:pathLst>
            </a:cu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0" name="CasellaDiTesto 89"/>
            <p:cNvSpPr txBox="1"/>
            <p:nvPr/>
          </p:nvSpPr>
          <p:spPr>
            <a:xfrm>
              <a:off x="4340724" y="1233607"/>
              <a:ext cx="893082" cy="430887"/>
            </a:xfrm>
            <a:prstGeom prst="rect">
              <a:avLst/>
            </a:prstGeom>
            <a:noFill/>
          </p:spPr>
          <p:txBody>
            <a:bodyPr wrap="square" rtlCol="0">
              <a:spAutoFit/>
            </a:bodyPr>
            <a:lstStyle/>
            <a:p>
              <a:pPr algn="ctr"/>
              <a:r>
                <a:rPr lang="en-GB" sz="1100" dirty="0">
                  <a:solidFill>
                    <a:srgbClr val="FFFF00"/>
                  </a:solidFill>
                  <a:latin typeface="Calibri" pitchFamily="34" charset="0"/>
                </a:rPr>
                <a:t>Dasgupta et al. (2004)</a:t>
              </a:r>
            </a:p>
          </p:txBody>
        </p:sp>
        <p:sp>
          <p:nvSpPr>
            <p:cNvPr id="91" name="Figura a mano libera 90"/>
            <p:cNvSpPr/>
            <p:nvPr/>
          </p:nvSpPr>
          <p:spPr bwMode="auto">
            <a:xfrm>
              <a:off x="4322233" y="2152650"/>
              <a:ext cx="790575" cy="996950"/>
            </a:xfrm>
            <a:custGeom>
              <a:avLst/>
              <a:gdLst>
                <a:gd name="connsiteX0" fmla="*/ 446617 w 790575"/>
                <a:gd name="connsiteY0" fmla="*/ 0 h 996950"/>
                <a:gd name="connsiteX1" fmla="*/ 751417 w 790575"/>
                <a:gd name="connsiteY1" fmla="*/ 152400 h 996950"/>
                <a:gd name="connsiteX2" fmla="*/ 681567 w 790575"/>
                <a:gd name="connsiteY2" fmla="*/ 247650 h 996950"/>
                <a:gd name="connsiteX3" fmla="*/ 376767 w 790575"/>
                <a:gd name="connsiteY3" fmla="*/ 279400 h 996950"/>
                <a:gd name="connsiteX4" fmla="*/ 59267 w 790575"/>
                <a:gd name="connsiteY4" fmla="*/ 266700 h 996950"/>
                <a:gd name="connsiteX5" fmla="*/ 21167 w 790575"/>
                <a:gd name="connsiteY5" fmla="*/ 463550 h 996950"/>
                <a:gd name="connsiteX6" fmla="*/ 21167 w 790575"/>
                <a:gd name="connsiteY6"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5" h="996950">
                  <a:moveTo>
                    <a:pt x="446617" y="0"/>
                  </a:moveTo>
                  <a:cubicBezTo>
                    <a:pt x="579438" y="55562"/>
                    <a:pt x="712259" y="111125"/>
                    <a:pt x="751417" y="152400"/>
                  </a:cubicBezTo>
                  <a:cubicBezTo>
                    <a:pt x="790575" y="193675"/>
                    <a:pt x="744009" y="226483"/>
                    <a:pt x="681567" y="247650"/>
                  </a:cubicBezTo>
                  <a:cubicBezTo>
                    <a:pt x="619125" y="268817"/>
                    <a:pt x="480484" y="276225"/>
                    <a:pt x="376767" y="279400"/>
                  </a:cubicBezTo>
                  <a:cubicBezTo>
                    <a:pt x="273050" y="282575"/>
                    <a:pt x="118534" y="236008"/>
                    <a:pt x="59267" y="266700"/>
                  </a:cubicBezTo>
                  <a:cubicBezTo>
                    <a:pt x="0" y="297392"/>
                    <a:pt x="27517" y="341842"/>
                    <a:pt x="21167" y="463550"/>
                  </a:cubicBezTo>
                  <a:cubicBezTo>
                    <a:pt x="14817" y="585258"/>
                    <a:pt x="17992" y="791104"/>
                    <a:pt x="21167" y="996950"/>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CasellaDiTesto 91"/>
            <p:cNvSpPr txBox="1"/>
            <p:nvPr/>
          </p:nvSpPr>
          <p:spPr>
            <a:xfrm>
              <a:off x="4340724" y="2882543"/>
              <a:ext cx="893082" cy="430887"/>
            </a:xfrm>
            <a:prstGeom prst="rect">
              <a:avLst/>
            </a:prstGeom>
            <a:noFill/>
          </p:spPr>
          <p:txBody>
            <a:bodyPr wrap="square" rtlCol="0">
              <a:spAutoFit/>
            </a:bodyPr>
            <a:lstStyle/>
            <a:p>
              <a:pPr algn="ctr"/>
              <a:r>
                <a:rPr lang="en-GB" sz="1100" dirty="0">
                  <a:solidFill>
                    <a:srgbClr val="7030A0"/>
                  </a:solidFill>
                  <a:effectLst/>
                  <a:latin typeface="Calibri" pitchFamily="34" charset="0"/>
                </a:rPr>
                <a:t>Hammouda (2003)</a:t>
              </a:r>
            </a:p>
          </p:txBody>
        </p:sp>
        <p:grpSp>
          <p:nvGrpSpPr>
            <p:cNvPr id="93" name="Gruppo 92"/>
            <p:cNvGrpSpPr/>
            <p:nvPr/>
          </p:nvGrpSpPr>
          <p:grpSpPr>
            <a:xfrm>
              <a:off x="4318000" y="2241550"/>
              <a:ext cx="1263650" cy="3829050"/>
              <a:chOff x="4318000" y="2241550"/>
              <a:chExt cx="1263650" cy="3829050"/>
            </a:xfrm>
            <a:effectLst>
              <a:outerShdw blurRad="50800" dist="38100" dir="2700000" algn="tl" rotWithShape="0">
                <a:prstClr val="black">
                  <a:alpha val="40000"/>
                </a:prstClr>
              </a:outerShdw>
            </a:effectLst>
          </p:grpSpPr>
          <p:sp>
            <p:nvSpPr>
              <p:cNvPr id="94" name="Figura a mano libera 93"/>
              <p:cNvSpPr/>
              <p:nvPr/>
            </p:nvSpPr>
            <p:spPr bwMode="auto">
              <a:xfrm>
                <a:off x="4445000" y="2730500"/>
                <a:ext cx="558800" cy="1314450"/>
              </a:xfrm>
              <a:custGeom>
                <a:avLst/>
                <a:gdLst>
                  <a:gd name="connsiteX0" fmla="*/ 44450 w 558800"/>
                  <a:gd name="connsiteY0" fmla="*/ 0 h 1314450"/>
                  <a:gd name="connsiteX1" fmla="*/ 0 w 558800"/>
                  <a:gd name="connsiteY1" fmla="*/ 212725 h 1314450"/>
                  <a:gd name="connsiteX2" fmla="*/ 336550 w 558800"/>
                  <a:gd name="connsiteY2" fmla="*/ 762000 h 1314450"/>
                  <a:gd name="connsiteX3" fmla="*/ 473075 w 558800"/>
                  <a:gd name="connsiteY3" fmla="*/ 1035050 h 1314450"/>
                  <a:gd name="connsiteX4" fmla="*/ 533400 w 558800"/>
                  <a:gd name="connsiteY4" fmla="*/ 1171575 h 1314450"/>
                  <a:gd name="connsiteX5" fmla="*/ 558800 w 558800"/>
                  <a:gd name="connsiteY5"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800" h="1314450">
                    <a:moveTo>
                      <a:pt x="44450" y="0"/>
                    </a:moveTo>
                    <a:lnTo>
                      <a:pt x="0" y="212725"/>
                    </a:lnTo>
                    <a:lnTo>
                      <a:pt x="336550" y="762000"/>
                    </a:lnTo>
                    <a:lnTo>
                      <a:pt x="473075" y="1035050"/>
                    </a:lnTo>
                    <a:lnTo>
                      <a:pt x="533400" y="1171575"/>
                    </a:lnTo>
                    <a:lnTo>
                      <a:pt x="558800" y="13144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5" name="Figura a mano libera 94"/>
              <p:cNvSpPr/>
              <p:nvPr/>
            </p:nvSpPr>
            <p:spPr bwMode="auto">
              <a:xfrm>
                <a:off x="4318000" y="2241550"/>
                <a:ext cx="1263650" cy="3829050"/>
              </a:xfrm>
              <a:custGeom>
                <a:avLst/>
                <a:gdLst>
                  <a:gd name="connsiteX0" fmla="*/ 368300 w 1263650"/>
                  <a:gd name="connsiteY0" fmla="*/ 0 h 3829050"/>
                  <a:gd name="connsiteX1" fmla="*/ 0 w 1263650"/>
                  <a:gd name="connsiteY1" fmla="*/ 762000 h 3829050"/>
                  <a:gd name="connsiteX2" fmla="*/ 412750 w 1263650"/>
                  <a:gd name="connsiteY2" fmla="*/ 1384300 h 3829050"/>
                  <a:gd name="connsiteX3" fmla="*/ 520700 w 1263650"/>
                  <a:gd name="connsiteY3" fmla="*/ 1543050 h 3829050"/>
                  <a:gd name="connsiteX4" fmla="*/ 730250 w 1263650"/>
                  <a:gd name="connsiteY4" fmla="*/ 2311400 h 3829050"/>
                  <a:gd name="connsiteX5" fmla="*/ 958850 w 1263650"/>
                  <a:gd name="connsiteY5" fmla="*/ 2698750 h 3829050"/>
                  <a:gd name="connsiteX6" fmla="*/ 1092200 w 1263650"/>
                  <a:gd name="connsiteY6" fmla="*/ 3155950 h 3829050"/>
                  <a:gd name="connsiteX7" fmla="*/ 1212850 w 1263650"/>
                  <a:gd name="connsiteY7" fmla="*/ 3600450 h 3829050"/>
                  <a:gd name="connsiteX8" fmla="*/ 1263650 w 1263650"/>
                  <a:gd name="connsiteY8"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650" h="3829050">
                    <a:moveTo>
                      <a:pt x="368300" y="0"/>
                    </a:moveTo>
                    <a:lnTo>
                      <a:pt x="0" y="762000"/>
                    </a:lnTo>
                    <a:lnTo>
                      <a:pt x="412750" y="1384300"/>
                    </a:lnTo>
                    <a:lnTo>
                      <a:pt x="520700" y="1543050"/>
                    </a:lnTo>
                    <a:lnTo>
                      <a:pt x="730250" y="2311400"/>
                    </a:lnTo>
                    <a:lnTo>
                      <a:pt x="958850" y="2698750"/>
                    </a:lnTo>
                    <a:lnTo>
                      <a:pt x="1092200" y="3155950"/>
                    </a:lnTo>
                    <a:lnTo>
                      <a:pt x="1212850" y="3600450"/>
                    </a:lnTo>
                    <a:lnTo>
                      <a:pt x="1263650" y="38290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Figura a mano libera 95"/>
              <p:cNvSpPr/>
              <p:nvPr/>
            </p:nvSpPr>
            <p:spPr bwMode="auto">
              <a:xfrm>
                <a:off x="4629150" y="2254250"/>
                <a:ext cx="939800" cy="3733800"/>
              </a:xfrm>
              <a:custGeom>
                <a:avLst/>
                <a:gdLst>
                  <a:gd name="connsiteX0" fmla="*/ 63500 w 939800"/>
                  <a:gd name="connsiteY0" fmla="*/ 0 h 3733800"/>
                  <a:gd name="connsiteX1" fmla="*/ 0 w 939800"/>
                  <a:gd name="connsiteY1" fmla="*/ 222250 h 3733800"/>
                  <a:gd name="connsiteX2" fmla="*/ 0 w 939800"/>
                  <a:gd name="connsiteY2" fmla="*/ 635000 h 3733800"/>
                  <a:gd name="connsiteX3" fmla="*/ 692150 w 939800"/>
                  <a:gd name="connsiteY3" fmla="*/ 1625600 h 3733800"/>
                  <a:gd name="connsiteX4" fmla="*/ 482600 w 939800"/>
                  <a:gd name="connsiteY4" fmla="*/ 2241550 h 3733800"/>
                  <a:gd name="connsiteX5" fmla="*/ 546100 w 939800"/>
                  <a:gd name="connsiteY5" fmla="*/ 2432050 h 3733800"/>
                  <a:gd name="connsiteX6" fmla="*/ 654050 w 939800"/>
                  <a:gd name="connsiteY6" fmla="*/ 2641600 h 3733800"/>
                  <a:gd name="connsiteX7" fmla="*/ 774700 w 939800"/>
                  <a:gd name="connsiteY7" fmla="*/ 3028950 h 3733800"/>
                  <a:gd name="connsiteX8" fmla="*/ 908050 w 939800"/>
                  <a:gd name="connsiteY8" fmla="*/ 3556000 h 3733800"/>
                  <a:gd name="connsiteX9" fmla="*/ 939800 w 939800"/>
                  <a:gd name="connsiteY9" fmla="*/ 37338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800" h="3733800">
                    <a:moveTo>
                      <a:pt x="63500" y="0"/>
                    </a:moveTo>
                    <a:lnTo>
                      <a:pt x="0" y="222250"/>
                    </a:lnTo>
                    <a:lnTo>
                      <a:pt x="0" y="635000"/>
                    </a:lnTo>
                    <a:lnTo>
                      <a:pt x="692150" y="1625600"/>
                    </a:lnTo>
                    <a:lnTo>
                      <a:pt x="482600" y="2241550"/>
                    </a:lnTo>
                    <a:lnTo>
                      <a:pt x="546100" y="2432050"/>
                    </a:lnTo>
                    <a:lnTo>
                      <a:pt x="654050" y="2641600"/>
                    </a:lnTo>
                    <a:lnTo>
                      <a:pt x="774700" y="3028950"/>
                    </a:lnTo>
                    <a:lnTo>
                      <a:pt x="908050" y="3556000"/>
                    </a:lnTo>
                    <a:lnTo>
                      <a:pt x="939800" y="373380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7" name="CasellaDiTesto 96"/>
            <p:cNvSpPr txBox="1"/>
            <p:nvPr/>
          </p:nvSpPr>
          <p:spPr>
            <a:xfrm>
              <a:off x="4322233" y="3840658"/>
              <a:ext cx="726212" cy="769441"/>
            </a:xfrm>
            <a:prstGeom prst="rect">
              <a:avLst/>
            </a:prstGeom>
            <a:noFill/>
          </p:spPr>
          <p:txBody>
            <a:bodyPr wrap="square" rtlCol="0">
              <a:spAutoFit/>
            </a:bodyPr>
            <a:lstStyle/>
            <a:p>
              <a:pPr algn="ctr"/>
              <a:r>
                <a:rPr lang="en-GB" sz="1100" dirty="0" err="1">
                  <a:solidFill>
                    <a:srgbClr val="FFC000"/>
                  </a:solidFill>
                  <a:effectLst/>
                  <a:latin typeface="Calibri" pitchFamily="34" charset="0"/>
                </a:rPr>
                <a:t>Grassi</a:t>
              </a:r>
              <a:r>
                <a:rPr lang="en-GB" sz="1100" dirty="0">
                  <a:solidFill>
                    <a:srgbClr val="FFC000"/>
                  </a:solidFill>
                  <a:effectLst/>
                  <a:latin typeface="Calibri" pitchFamily="34" charset="0"/>
                </a:rPr>
                <a:t> and Schmidt (2011)</a:t>
              </a:r>
            </a:p>
          </p:txBody>
        </p:sp>
        <p:grpSp>
          <p:nvGrpSpPr>
            <p:cNvPr id="11" name="Gruppo 10"/>
            <p:cNvGrpSpPr/>
            <p:nvPr/>
          </p:nvGrpSpPr>
          <p:grpSpPr>
            <a:xfrm>
              <a:off x="5257935" y="1099585"/>
              <a:ext cx="3148402" cy="2184159"/>
              <a:chOff x="5257935" y="1099585"/>
              <a:chExt cx="3148402" cy="2184159"/>
            </a:xfrm>
          </p:grpSpPr>
          <p:sp>
            <p:nvSpPr>
              <p:cNvPr id="104" name="Figura a mano libera 103"/>
              <p:cNvSpPr/>
              <p:nvPr/>
            </p:nvSpPr>
            <p:spPr bwMode="auto">
              <a:xfrm rot="9030466">
                <a:off x="5257935" y="1099585"/>
                <a:ext cx="484246" cy="250392"/>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7" name="CasellaDiTesto 106"/>
              <p:cNvSpPr txBox="1"/>
              <p:nvPr/>
            </p:nvSpPr>
            <p:spPr>
              <a:xfrm>
                <a:off x="7161749" y="2451100"/>
                <a:ext cx="1244588" cy="769441"/>
              </a:xfrm>
              <a:prstGeom prst="rect">
                <a:avLst/>
              </a:prstGeom>
              <a:noFill/>
            </p:spPr>
            <p:txBody>
              <a:bodyPr wrap="square" rtlCol="0">
                <a:spAutoFit/>
              </a:bodyPr>
              <a:lstStyle/>
              <a:p>
                <a:pPr algn="ctr"/>
                <a:r>
                  <a:rPr lang="en-GB" sz="1100" dirty="0">
                    <a:solidFill>
                      <a:srgbClr val="FF6600"/>
                    </a:solidFill>
                    <a:effectLst/>
                    <a:latin typeface="Calibri" pitchFamily="34" charset="0"/>
                  </a:rPr>
                  <a:t>Volatile-free peridotite solidus   (Herzberg et al 2000; KLB1)</a:t>
                </a:r>
              </a:p>
            </p:txBody>
          </p:sp>
          <p:sp>
            <p:nvSpPr>
              <p:cNvPr id="108" name="Figura a mano libera 107"/>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48" name="CasellaDiTesto 47"/>
          <p:cNvSpPr txBox="1"/>
          <p:nvPr/>
        </p:nvSpPr>
        <p:spPr>
          <a:xfrm>
            <a:off x="87086" y="2524125"/>
            <a:ext cx="3593664" cy="2308324"/>
          </a:xfrm>
          <a:prstGeom prst="rect">
            <a:avLst/>
          </a:prstGeom>
          <a:noFill/>
        </p:spPr>
        <p:txBody>
          <a:bodyPr wrap="square" rtlCol="0">
            <a:spAutoFit/>
          </a:bodyPr>
          <a:lstStyle/>
          <a:p>
            <a:r>
              <a:rPr lang="en-US" sz="2400" dirty="0">
                <a:solidFill>
                  <a:schemeClr val="bg1"/>
                </a:solidFill>
                <a:latin typeface="Calibri" pitchFamily="34" charset="0"/>
              </a:rPr>
              <a:t>With time, slabs tend to reach thermal equilibrium with ambient (wedge) mantle and can partially melts passing the carbonated lithology solidi.</a:t>
            </a:r>
            <a:endParaRPr lang="en-GB" sz="2400" dirty="0">
              <a:solidFill>
                <a:schemeClr val="bg1"/>
              </a:solidFill>
              <a:latin typeface="Calibri" pitchFamily="34" charset="0"/>
            </a:endParaRPr>
          </a:p>
        </p:txBody>
      </p:sp>
      <p:sp>
        <p:nvSpPr>
          <p:cNvPr id="51" name="CasellaDiTesto 50"/>
          <p:cNvSpPr txBox="1"/>
          <p:nvPr/>
        </p:nvSpPr>
        <p:spPr>
          <a:xfrm>
            <a:off x="5525983" y="1050925"/>
            <a:ext cx="1145510" cy="577081"/>
          </a:xfrm>
          <a:prstGeom prst="rect">
            <a:avLst/>
          </a:prstGeom>
          <a:noFill/>
        </p:spPr>
        <p:txBody>
          <a:bodyPr wrap="square" rtlCol="0">
            <a:spAutoFit/>
          </a:bodyPr>
          <a:lstStyle/>
          <a:p>
            <a:pPr algn="ctr"/>
            <a:r>
              <a:rPr lang="en-GB" sz="1050" dirty="0">
                <a:solidFill>
                  <a:srgbClr val="00B050"/>
                </a:solidFill>
                <a:effectLst/>
                <a:latin typeface="Calibri" pitchFamily="34" charset="0"/>
              </a:rPr>
              <a:t>CAMS-CO</a:t>
            </a:r>
            <a:r>
              <a:rPr lang="en-GB" sz="1050" baseline="-25000" dirty="0">
                <a:solidFill>
                  <a:srgbClr val="00B050"/>
                </a:solidFill>
                <a:effectLst/>
                <a:latin typeface="Calibri" pitchFamily="34" charset="0"/>
              </a:rPr>
              <a:t>2</a:t>
            </a:r>
          </a:p>
          <a:p>
            <a:pPr algn="ctr"/>
            <a:r>
              <a:rPr lang="en-GB" sz="1050" dirty="0">
                <a:solidFill>
                  <a:srgbClr val="00B050"/>
                </a:solidFill>
                <a:effectLst/>
                <a:latin typeface="Calibri" pitchFamily="34" charset="0"/>
              </a:rPr>
              <a:t>(Dalton and Presnall 1998)</a:t>
            </a:r>
          </a:p>
        </p:txBody>
      </p:sp>
      <p:sp>
        <p:nvSpPr>
          <p:cNvPr id="52" name="Figura a mano libera 51"/>
          <p:cNvSpPr/>
          <p:nvPr/>
        </p:nvSpPr>
        <p:spPr bwMode="auto">
          <a:xfrm flipV="1">
            <a:off x="5709638" y="3179363"/>
            <a:ext cx="340325" cy="349970"/>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 name="connsiteX0" fmla="*/ 93133 w 162373"/>
              <a:gd name="connsiteY0" fmla="*/ 0 h 321734"/>
              <a:gd name="connsiteX1" fmla="*/ 160866 w 162373"/>
              <a:gd name="connsiteY1" fmla="*/ 169334 h 321734"/>
              <a:gd name="connsiteX2" fmla="*/ 0 w 162373"/>
              <a:gd name="connsiteY2" fmla="*/ 321734 h 321734"/>
              <a:gd name="connsiteX0" fmla="*/ 160866 w 160866"/>
              <a:gd name="connsiteY0" fmla="*/ 0 h 152400"/>
              <a:gd name="connsiteX1" fmla="*/ 0 w 160866"/>
              <a:gd name="connsiteY1" fmla="*/ 152400 h 152400"/>
              <a:gd name="connsiteX0" fmla="*/ 220398 w 220398"/>
              <a:gd name="connsiteY0" fmla="*/ 0 h 114300"/>
              <a:gd name="connsiteX1" fmla="*/ 0 w 220398"/>
              <a:gd name="connsiteY1" fmla="*/ 114300 h 114300"/>
              <a:gd name="connsiteX0" fmla="*/ 250123 w 250123"/>
              <a:gd name="connsiteY0" fmla="*/ 0 h 130625"/>
              <a:gd name="connsiteX1" fmla="*/ 0 w 250123"/>
              <a:gd name="connsiteY1" fmla="*/ 130625 h 130625"/>
              <a:gd name="connsiteX0" fmla="*/ 250123 w 250123"/>
              <a:gd name="connsiteY0" fmla="*/ 0 h 130625"/>
              <a:gd name="connsiteX1" fmla="*/ 0 w 250123"/>
              <a:gd name="connsiteY1" fmla="*/ 130625 h 130625"/>
              <a:gd name="connsiteX0" fmla="*/ 374493 w 374493"/>
              <a:gd name="connsiteY0" fmla="*/ 0 h 130625"/>
              <a:gd name="connsiteX1" fmla="*/ 124370 w 374493"/>
              <a:gd name="connsiteY1" fmla="*/ 130625 h 130625"/>
              <a:gd name="connsiteX0" fmla="*/ 389152 w 389152"/>
              <a:gd name="connsiteY0" fmla="*/ 0 h 130625"/>
              <a:gd name="connsiteX1" fmla="*/ 139029 w 389152"/>
              <a:gd name="connsiteY1" fmla="*/ 130625 h 130625"/>
              <a:gd name="connsiteX0" fmla="*/ 496806 w 496806"/>
              <a:gd name="connsiteY0" fmla="*/ 0 h 120014"/>
              <a:gd name="connsiteX1" fmla="*/ 103015 w 496806"/>
              <a:gd name="connsiteY1" fmla="*/ 120014 h 120014"/>
              <a:gd name="connsiteX0" fmla="*/ 522711 w 522711"/>
              <a:gd name="connsiteY0" fmla="*/ 11 h 120025"/>
              <a:gd name="connsiteX1" fmla="*/ 128920 w 522711"/>
              <a:gd name="connsiteY1" fmla="*/ 120025 h 120025"/>
              <a:gd name="connsiteX0" fmla="*/ 624737 w 624738"/>
              <a:gd name="connsiteY0" fmla="*/ 12 h 116846"/>
              <a:gd name="connsiteX1" fmla="*/ 99807 w 624738"/>
              <a:gd name="connsiteY1" fmla="*/ 116846 h 116846"/>
            </a:gdLst>
            <a:ahLst/>
            <a:cxnLst>
              <a:cxn ang="0">
                <a:pos x="connsiteX0" y="connsiteY0"/>
              </a:cxn>
              <a:cxn ang="0">
                <a:pos x="connsiteX1" y="connsiteY1"/>
              </a:cxn>
            </a:cxnLst>
            <a:rect l="l" t="t" r="r" b="b"/>
            <a:pathLst>
              <a:path w="624738" h="116846">
                <a:moveTo>
                  <a:pt x="624737" y="12"/>
                </a:moveTo>
                <a:cubicBezTo>
                  <a:pt x="84088" y="-1054"/>
                  <a:pt x="-149532" y="71538"/>
                  <a:pt x="99807" y="116846"/>
                </a:cubicBezTo>
              </a:path>
            </a:pathLst>
          </a:custGeom>
          <a:noFill/>
          <a:ln w="9525" cap="flat" cmpd="sng" algn="ctr">
            <a:solidFill>
              <a:srgbClr val="C0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3" name="CasellaDiTesto 52"/>
          <p:cNvSpPr txBox="1"/>
          <p:nvPr/>
        </p:nvSpPr>
        <p:spPr>
          <a:xfrm>
            <a:off x="4936602" y="6064602"/>
            <a:ext cx="805633" cy="430887"/>
          </a:xfrm>
          <a:prstGeom prst="rect">
            <a:avLst/>
          </a:prstGeom>
          <a:noFill/>
        </p:spPr>
        <p:txBody>
          <a:bodyPr wrap="square" rtlCol="0">
            <a:spAutoFit/>
          </a:bodyPr>
          <a:lstStyle/>
          <a:p>
            <a:pPr algn="ctr"/>
            <a:r>
              <a:rPr lang="en-GB" sz="1100" dirty="0" err="1">
                <a:solidFill>
                  <a:srgbClr val="00B050"/>
                </a:solidFill>
                <a:effectLst/>
                <a:latin typeface="Calibri" pitchFamily="34" charset="0"/>
              </a:rPr>
              <a:t>Kiseeva</a:t>
            </a:r>
            <a:r>
              <a:rPr lang="en-GB" sz="1100" dirty="0">
                <a:solidFill>
                  <a:srgbClr val="00B050"/>
                </a:solidFill>
                <a:effectLst/>
                <a:latin typeface="Calibri" pitchFamily="34" charset="0"/>
              </a:rPr>
              <a:t> al. (2013)</a:t>
            </a:r>
          </a:p>
        </p:txBody>
      </p:sp>
      <p:sp>
        <p:nvSpPr>
          <p:cNvPr id="54" name="CasellaDiTesto 53"/>
          <p:cNvSpPr txBox="1"/>
          <p:nvPr/>
        </p:nvSpPr>
        <p:spPr>
          <a:xfrm>
            <a:off x="5379395" y="5317674"/>
            <a:ext cx="1091112" cy="600164"/>
          </a:xfrm>
          <a:prstGeom prst="rect">
            <a:avLst/>
          </a:prstGeom>
          <a:noFill/>
        </p:spPr>
        <p:txBody>
          <a:bodyPr wrap="square" rtlCol="0">
            <a:spAutoFit/>
          </a:bodyPr>
          <a:lstStyle/>
          <a:p>
            <a:pPr algn="ctr"/>
            <a:r>
              <a:rPr lang="en-GB" sz="1100" dirty="0">
                <a:solidFill>
                  <a:srgbClr val="0070C0"/>
                </a:solidFill>
                <a:effectLst/>
                <a:latin typeface="Calibri" pitchFamily="34" charset="0"/>
              </a:rPr>
              <a:t>Keshav and </a:t>
            </a:r>
            <a:r>
              <a:rPr lang="en-GB" sz="1100" dirty="0" err="1">
                <a:solidFill>
                  <a:srgbClr val="0070C0"/>
                </a:solidFill>
                <a:effectLst/>
                <a:latin typeface="Calibri" pitchFamily="34" charset="0"/>
              </a:rPr>
              <a:t>Gudfinnsson</a:t>
            </a:r>
            <a:r>
              <a:rPr lang="en-GB" sz="1100" dirty="0">
                <a:solidFill>
                  <a:srgbClr val="0070C0"/>
                </a:solidFill>
                <a:effectLst/>
                <a:latin typeface="Calibri" pitchFamily="34" charset="0"/>
              </a:rPr>
              <a:t> (2010)</a:t>
            </a:r>
          </a:p>
        </p:txBody>
      </p:sp>
      <p:sp>
        <p:nvSpPr>
          <p:cNvPr id="55" name="CasellaDiTesto 54"/>
          <p:cNvSpPr txBox="1"/>
          <p:nvPr/>
        </p:nvSpPr>
        <p:spPr>
          <a:xfrm>
            <a:off x="5297596" y="3949660"/>
            <a:ext cx="817359" cy="600164"/>
          </a:xfrm>
          <a:prstGeom prst="rect">
            <a:avLst/>
          </a:prstGeom>
          <a:noFill/>
        </p:spPr>
        <p:txBody>
          <a:bodyPr wrap="square" rtlCol="0">
            <a:spAutoFit/>
          </a:bodyPr>
          <a:lstStyle/>
          <a:p>
            <a:pPr algn="ctr"/>
            <a:r>
              <a:rPr lang="en-GB" sz="1100" dirty="0">
                <a:solidFill>
                  <a:srgbClr val="FF0000"/>
                </a:solidFill>
                <a:effectLst/>
                <a:latin typeface="Calibri" pitchFamily="34" charset="0"/>
              </a:rPr>
              <a:t>Thomson et al. (2013)</a:t>
            </a:r>
          </a:p>
        </p:txBody>
      </p:sp>
      <p:sp>
        <p:nvSpPr>
          <p:cNvPr id="56" name="CasellaDiTesto 55"/>
          <p:cNvSpPr txBox="1"/>
          <p:nvPr/>
        </p:nvSpPr>
        <p:spPr>
          <a:xfrm>
            <a:off x="5895656" y="3157716"/>
            <a:ext cx="1163513" cy="938719"/>
          </a:xfrm>
          <a:prstGeom prst="rect">
            <a:avLst/>
          </a:prstGeom>
          <a:noFill/>
        </p:spPr>
        <p:txBody>
          <a:bodyPr wrap="square" rtlCol="0">
            <a:spAutoFit/>
          </a:bodyPr>
          <a:lstStyle/>
          <a:p>
            <a:pPr algn="ctr"/>
            <a:r>
              <a:rPr lang="en-GB" sz="1100" dirty="0">
                <a:solidFill>
                  <a:srgbClr val="C00000"/>
                </a:solidFill>
                <a:effectLst/>
                <a:latin typeface="Calibri" pitchFamily="34" charset="0"/>
              </a:rPr>
              <a:t>Carbonated fertile peridotite (Dasgupta and Hirschmann, 2006)</a:t>
            </a:r>
          </a:p>
        </p:txBody>
      </p:sp>
      <p:cxnSp>
        <p:nvCxnSpPr>
          <p:cNvPr id="58" name="Connettore 1 57"/>
          <p:cNvCxnSpPr/>
          <p:nvPr/>
        </p:nvCxnSpPr>
        <p:spPr bwMode="auto">
          <a:xfrm>
            <a:off x="5419725" y="1047750"/>
            <a:ext cx="948418" cy="4811188"/>
          </a:xfrm>
          <a:prstGeom prst="line">
            <a:avLst/>
          </a:prstGeom>
          <a:noFill/>
          <a:ln w="9525" cap="flat" cmpd="sng" algn="ctr">
            <a:solidFill>
              <a:schemeClr val="tx1"/>
            </a:solidFill>
            <a:prstDash val="solid"/>
            <a:round/>
            <a:headEnd type="none" w="med" len="med"/>
            <a:tailEnd type="none" w="med" len="med"/>
          </a:ln>
          <a:effectLst/>
        </p:spPr>
      </p:cxnSp>
      <p:sp>
        <p:nvSpPr>
          <p:cNvPr id="59" name="CasellaDiTesto 58"/>
          <p:cNvSpPr txBox="1"/>
          <p:nvPr/>
        </p:nvSpPr>
        <p:spPr>
          <a:xfrm>
            <a:off x="6319849" y="5418359"/>
            <a:ext cx="1091112" cy="430887"/>
          </a:xfrm>
          <a:prstGeom prst="rect">
            <a:avLst/>
          </a:prstGeom>
          <a:noFill/>
        </p:spPr>
        <p:txBody>
          <a:bodyPr wrap="square" rtlCol="0">
            <a:spAutoFit/>
          </a:bodyPr>
          <a:lstStyle/>
          <a:p>
            <a:pPr algn="ctr"/>
            <a:r>
              <a:rPr lang="en-GB" sz="1100" dirty="0">
                <a:solidFill>
                  <a:schemeClr val="tx1"/>
                </a:solidFill>
                <a:effectLst/>
                <a:latin typeface="Calibri" pitchFamily="34" charset="0"/>
              </a:rPr>
              <a:t>1350 °C solid mantle </a:t>
            </a:r>
            <a:r>
              <a:rPr lang="en-GB" sz="1100" dirty="0" err="1">
                <a:solidFill>
                  <a:schemeClr val="tx1"/>
                </a:solidFill>
                <a:effectLst/>
                <a:latin typeface="Calibri" pitchFamily="34" charset="0"/>
              </a:rPr>
              <a:t>adiabat</a:t>
            </a:r>
            <a:endParaRPr lang="en-GB" sz="1100" dirty="0">
              <a:solidFill>
                <a:schemeClr val="tx1"/>
              </a:solidFill>
              <a:effectLst/>
              <a:latin typeface="Calibri" pitchFamily="34" charset="0"/>
            </a:endParaRPr>
          </a:p>
        </p:txBody>
      </p:sp>
      <p:sp>
        <p:nvSpPr>
          <p:cNvPr id="15" name="Freccia a destra 14"/>
          <p:cNvSpPr/>
          <p:nvPr/>
        </p:nvSpPr>
        <p:spPr bwMode="auto">
          <a:xfrm>
            <a:off x="4984750" y="2878453"/>
            <a:ext cx="998212" cy="432522"/>
          </a:xfrm>
          <a:prstGeom prst="rightArrow">
            <a:avLst>
              <a:gd name="adj1" fmla="val 50000"/>
              <a:gd name="adj2" fmla="val 98975"/>
            </a:avLst>
          </a:prstGeom>
          <a:solidFill>
            <a:srgbClr val="0066FF"/>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Freccia a destra 59"/>
          <p:cNvSpPr/>
          <p:nvPr/>
        </p:nvSpPr>
        <p:spPr bwMode="auto">
          <a:xfrm>
            <a:off x="4529925" y="3640276"/>
            <a:ext cx="1607889" cy="432522"/>
          </a:xfrm>
          <a:prstGeom prst="rightArrow">
            <a:avLst>
              <a:gd name="adj1" fmla="val 50000"/>
              <a:gd name="adj2" fmla="val 98975"/>
            </a:avLst>
          </a:prstGeom>
          <a:solidFill>
            <a:srgbClr val="0066FF"/>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1" name="Freccia a destra 60"/>
          <p:cNvSpPr/>
          <p:nvPr/>
        </p:nvSpPr>
        <p:spPr bwMode="auto">
          <a:xfrm>
            <a:off x="4318503" y="4326250"/>
            <a:ext cx="1958717" cy="432522"/>
          </a:xfrm>
          <a:prstGeom prst="rightArrow">
            <a:avLst>
              <a:gd name="adj1" fmla="val 50000"/>
              <a:gd name="adj2" fmla="val 98975"/>
            </a:avLst>
          </a:prstGeom>
          <a:solidFill>
            <a:srgbClr val="0066FF"/>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 name="Gruppo 11"/>
          <p:cNvGrpSpPr/>
          <p:nvPr/>
        </p:nvGrpSpPr>
        <p:grpSpPr>
          <a:xfrm>
            <a:off x="3998459" y="2655843"/>
            <a:ext cx="396000" cy="2305174"/>
            <a:chOff x="3998459" y="2655843"/>
            <a:chExt cx="396000" cy="2305174"/>
          </a:xfrm>
        </p:grpSpPr>
        <p:sp>
          <p:nvSpPr>
            <p:cNvPr id="41" name="Freccia in giù 40"/>
            <p:cNvSpPr/>
            <p:nvPr/>
          </p:nvSpPr>
          <p:spPr bwMode="auto">
            <a:xfrm rot="20965490">
              <a:off x="4113066" y="2655843"/>
              <a:ext cx="234950" cy="2305174"/>
            </a:xfrm>
            <a:prstGeom prst="downArrow">
              <a:avLst>
                <a:gd name="adj1" fmla="val 50000"/>
                <a:gd name="adj2" fmla="val 133551"/>
              </a:avLst>
            </a:prstGeom>
            <a:solidFill>
              <a:schemeClr val="bg2">
                <a:lumMod val="7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Ovale 8"/>
            <p:cNvSpPr/>
            <p:nvPr/>
          </p:nvSpPr>
          <p:spPr bwMode="auto">
            <a:xfrm>
              <a:off x="3998459" y="3487757"/>
              <a:ext cx="396000" cy="39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p>
          </p:txBody>
        </p:sp>
      </p:grpSp>
      <p:grpSp>
        <p:nvGrpSpPr>
          <p:cNvPr id="13" name="Gruppo 12"/>
          <p:cNvGrpSpPr/>
          <p:nvPr/>
        </p:nvGrpSpPr>
        <p:grpSpPr>
          <a:xfrm>
            <a:off x="4310620" y="1986698"/>
            <a:ext cx="396000" cy="2596868"/>
            <a:chOff x="4310620" y="1986698"/>
            <a:chExt cx="396000" cy="2596868"/>
          </a:xfrm>
        </p:grpSpPr>
        <p:sp>
          <p:nvSpPr>
            <p:cNvPr id="40" name="Freccia in giù 39"/>
            <p:cNvSpPr/>
            <p:nvPr/>
          </p:nvSpPr>
          <p:spPr bwMode="auto">
            <a:xfrm rot="20821967">
              <a:off x="4394076" y="1986698"/>
              <a:ext cx="234950" cy="2596868"/>
            </a:xfrm>
            <a:prstGeom prst="downArrow">
              <a:avLst>
                <a:gd name="adj1" fmla="val 50000"/>
                <a:gd name="adj2" fmla="val 133551"/>
              </a:avLst>
            </a:prstGeom>
            <a:solidFill>
              <a:schemeClr val="bg2">
                <a:lumMod val="60000"/>
                <a:lumOff val="4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Ovale 42"/>
            <p:cNvSpPr/>
            <p:nvPr/>
          </p:nvSpPr>
          <p:spPr bwMode="auto">
            <a:xfrm>
              <a:off x="4310620" y="3075030"/>
              <a:ext cx="396000" cy="39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
              </a:r>
            </a:p>
          </p:txBody>
        </p:sp>
      </p:grpSp>
      <p:grpSp>
        <p:nvGrpSpPr>
          <p:cNvPr id="14" name="Gruppo 13"/>
          <p:cNvGrpSpPr/>
          <p:nvPr/>
        </p:nvGrpSpPr>
        <p:grpSpPr>
          <a:xfrm>
            <a:off x="4723570" y="1720850"/>
            <a:ext cx="396000" cy="2032000"/>
            <a:chOff x="4723570" y="1720850"/>
            <a:chExt cx="396000" cy="2032000"/>
          </a:xfrm>
        </p:grpSpPr>
        <p:sp>
          <p:nvSpPr>
            <p:cNvPr id="39" name="Freccia in giù 38"/>
            <p:cNvSpPr/>
            <p:nvPr/>
          </p:nvSpPr>
          <p:spPr bwMode="auto">
            <a:xfrm rot="20632767">
              <a:off x="4813300" y="1720850"/>
              <a:ext cx="234950" cy="2032000"/>
            </a:xfrm>
            <a:prstGeom prst="downArrow">
              <a:avLst>
                <a:gd name="adj1" fmla="val 50000"/>
                <a:gd name="adj2" fmla="val 133551"/>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Ovale 43"/>
            <p:cNvSpPr/>
            <p:nvPr/>
          </p:nvSpPr>
          <p:spPr bwMode="auto">
            <a:xfrm>
              <a:off x="4723570" y="2573493"/>
              <a:ext cx="396000" cy="3960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t>
              </a:r>
            </a:p>
          </p:txBody>
        </p:sp>
      </p:grpSp>
      <p:sp>
        <p:nvSpPr>
          <p:cNvPr id="62" name="Text Box 51"/>
          <p:cNvSpPr txBox="1">
            <a:spLocks noChangeArrowheads="1"/>
          </p:cNvSpPr>
          <p:nvPr/>
        </p:nvSpPr>
        <p:spPr bwMode="auto">
          <a:xfrm>
            <a:off x="347980" y="5576887"/>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Yaxley</a:t>
            </a:r>
            <a:r>
              <a:rPr lang="en-GB" sz="1400" dirty="0">
                <a:solidFill>
                  <a:schemeClr val="bg1"/>
                </a:solidFill>
                <a:effectLst>
                  <a:outerShdw blurRad="38100" dist="38100" dir="2700000" algn="tl">
                    <a:srgbClr val="000000"/>
                  </a:outerShdw>
                </a:effectLst>
                <a:latin typeface="Calibri" pitchFamily="34" charset="0"/>
              </a:rPr>
              <a:t> et al., 2019 (Deep Carbon book 129-162)</a:t>
            </a:r>
          </a:p>
        </p:txBody>
      </p:sp>
      <p:sp>
        <p:nvSpPr>
          <p:cNvPr id="63" name="Text Box 51"/>
          <p:cNvSpPr txBox="1">
            <a:spLocks noChangeArrowheads="1"/>
          </p:cNvSpPr>
          <p:nvPr/>
        </p:nvSpPr>
        <p:spPr bwMode="auto">
          <a:xfrm>
            <a:off x="347980" y="6286976"/>
            <a:ext cx="3035300"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Ghosh et al., 2014 (Contrib. Mineral. Petrol., 167, 964)</a:t>
            </a:r>
          </a:p>
        </p:txBody>
      </p:sp>
    </p:spTree>
    <p:extLst>
      <p:ext uri="{BB962C8B-B14F-4D97-AF65-F5344CB8AC3E}">
        <p14:creationId xmlns:p14="http://schemas.microsoft.com/office/powerpoint/2010/main" val="205060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1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2500"/>
                                        <p:tgtEl>
                                          <p:spTgt spid="6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2500"/>
                                        <p:tgtEl>
                                          <p:spTgt spid="6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48" grpId="0"/>
      <p:bldP spid="15" grpId="0" animBg="1"/>
      <p:bldP spid="60" grpId="0" animBg="1"/>
      <p:bldP spid="61"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2" name="Rectangle 4"/>
          <p:cNvSpPr>
            <a:spLocks noChangeArrowheads="1"/>
          </p:cNvSpPr>
          <p:nvPr/>
        </p:nvSpPr>
        <p:spPr bwMode="auto">
          <a:xfrm>
            <a:off x="0" y="0"/>
            <a:ext cx="9144000" cy="830997"/>
          </a:xfrm>
          <a:prstGeom prst="rect">
            <a:avLst/>
          </a:prstGeom>
          <a:noFill/>
          <a:ln w="9525">
            <a:noFill/>
            <a:miter lim="800000"/>
            <a:headEnd/>
            <a:tailEnd/>
          </a:ln>
          <a:effectLst/>
        </p:spPr>
        <p:txBody>
          <a:bodyPr wrap="square">
            <a:spAutoFit/>
          </a:bodyPr>
          <a:lstStyle/>
          <a:p>
            <a:pPr algn="ctr">
              <a:defRPr/>
            </a:pPr>
            <a:r>
              <a:rPr lang="en-GB" sz="4800">
                <a:solidFill>
                  <a:schemeClr val="bg1"/>
                </a:solidFill>
                <a:effectLst>
                  <a:outerShdw blurRad="38100" dist="38100" dir="2700000" algn="tl">
                    <a:srgbClr val="000000"/>
                  </a:outerShdw>
                </a:effectLst>
                <a:latin typeface="Calibri" pitchFamily="34" charset="0"/>
              </a:rPr>
              <a:t>Credits:</a:t>
            </a:r>
          </a:p>
        </p:txBody>
      </p:sp>
      <p:sp>
        <p:nvSpPr>
          <p:cNvPr id="5" name="Text Box 2"/>
          <p:cNvSpPr txBox="1">
            <a:spLocks noChangeArrowheads="1"/>
          </p:cNvSpPr>
          <p:nvPr/>
        </p:nvSpPr>
        <p:spPr bwMode="auto">
          <a:xfrm>
            <a:off x="0" y="698231"/>
            <a:ext cx="4405745" cy="5747727"/>
          </a:xfrm>
          <a:prstGeom prst="rect">
            <a:avLst/>
          </a:prstGeom>
          <a:noFill/>
          <a:ln w="9525" algn="ctr">
            <a:noFill/>
            <a:miter lim="800000"/>
            <a:headEnd/>
            <a:tailEnd/>
          </a:ln>
          <a:effectLst/>
        </p:spPr>
        <p:txBody>
          <a:bodyPr wrap="square">
            <a:spAutoFit/>
          </a:bodyPr>
          <a:lstStyle/>
          <a:p>
            <a:pPr marL="85725" indent="-85725">
              <a:lnSpc>
                <a:spcPts val="900"/>
              </a:lnSpc>
              <a:defRPr/>
            </a:pPr>
            <a:r>
              <a:rPr lang="en-GB" sz="800" dirty="0">
                <a:solidFill>
                  <a:schemeClr val="bg1"/>
                </a:solidFill>
                <a:latin typeface="Calibri" pitchFamily="34" charset="0"/>
                <a:cs typeface="Calibri" panose="020F0502020204030204" pitchFamily="34" charset="0"/>
              </a:rPr>
              <a:t>Anderson (2011) J. Petrol., 52, 1547-1577</a:t>
            </a:r>
          </a:p>
          <a:p>
            <a:pPr marL="85725" indent="-85725">
              <a:lnSpc>
                <a:spcPts val="900"/>
              </a:lnSpc>
              <a:defRPr/>
            </a:pPr>
            <a:r>
              <a:rPr lang="en-GB" sz="800" dirty="0">
                <a:solidFill>
                  <a:schemeClr val="bg1"/>
                </a:solidFill>
                <a:latin typeface="Calibri" pitchFamily="34" charset="0"/>
                <a:cs typeface="Calibri" panose="020F0502020204030204" pitchFamily="34" charset="0"/>
              </a:rPr>
              <a:t>Anderson and King (2014) Science, 346, 1184-1185</a:t>
            </a:r>
          </a:p>
          <a:p>
            <a:pPr marL="85725" indent="-85725">
              <a:lnSpc>
                <a:spcPts val="900"/>
              </a:lnSpc>
              <a:defRPr/>
            </a:pPr>
            <a:r>
              <a:rPr lang="en-GB" sz="800" dirty="0" err="1">
                <a:solidFill>
                  <a:schemeClr val="bg1"/>
                </a:solidFill>
                <a:latin typeface="Calibri" pitchFamily="34" charset="0"/>
                <a:cs typeface="Calibri" panose="020F0502020204030204" pitchFamily="34" charset="0"/>
              </a:rPr>
              <a:t>Andrault</a:t>
            </a:r>
            <a:r>
              <a:rPr lang="en-GB" sz="800" dirty="0">
                <a:solidFill>
                  <a:schemeClr val="bg1"/>
                </a:solidFill>
                <a:latin typeface="Calibri" pitchFamily="34" charset="0"/>
                <a:cs typeface="Calibri" panose="020F0502020204030204" pitchFamily="34" charset="0"/>
              </a:rPr>
              <a:t> et al. (2018) Nature Geosci.,11, 139-143</a:t>
            </a:r>
          </a:p>
          <a:p>
            <a:pPr marL="85725" indent="-85725">
              <a:lnSpc>
                <a:spcPts val="900"/>
              </a:lnSpc>
              <a:defRPr/>
            </a:pPr>
            <a:r>
              <a:rPr lang="en-GB" sz="800" dirty="0" err="1">
                <a:solidFill>
                  <a:schemeClr val="bg1"/>
                </a:solidFill>
                <a:latin typeface="Calibri" pitchFamily="34" charset="0"/>
              </a:rPr>
              <a:t>Azevedo-Vannson</a:t>
            </a:r>
            <a:r>
              <a:rPr lang="en-GB" sz="800" dirty="0">
                <a:solidFill>
                  <a:schemeClr val="bg1"/>
                </a:solidFill>
                <a:latin typeface="Calibri" pitchFamily="34" charset="0"/>
              </a:rPr>
              <a:t> et al. (2021) Chem. Geol. 575, 120257</a:t>
            </a:r>
          </a:p>
          <a:p>
            <a:pPr marL="85725" indent="-85725">
              <a:lnSpc>
                <a:spcPts val="900"/>
              </a:lnSpc>
              <a:defRPr/>
            </a:pPr>
            <a:r>
              <a:rPr lang="en-GB" sz="800" dirty="0" err="1">
                <a:solidFill>
                  <a:schemeClr val="bg1"/>
                </a:solidFill>
                <a:latin typeface="Calibri" pitchFamily="34" charset="0"/>
                <a:cs typeface="Calibri" panose="020F0502020204030204" pitchFamily="34" charset="0"/>
              </a:rPr>
              <a:t>Buob</a:t>
            </a:r>
            <a:r>
              <a:rPr lang="en-GB" sz="800" dirty="0">
                <a:solidFill>
                  <a:schemeClr val="bg1"/>
                </a:solidFill>
                <a:latin typeface="Calibri" pitchFamily="34" charset="0"/>
                <a:cs typeface="Calibri" panose="020F0502020204030204" pitchFamily="34" charset="0"/>
              </a:rPr>
              <a:t> et al. (2006) Am. Mineral., 91, 435-440</a:t>
            </a:r>
          </a:p>
          <a:p>
            <a:pPr marL="85725" indent="-85725">
              <a:lnSpc>
                <a:spcPts val="900"/>
              </a:lnSpc>
              <a:defRPr/>
            </a:pPr>
            <a:r>
              <a:rPr lang="en-GB" sz="800" dirty="0">
                <a:solidFill>
                  <a:schemeClr val="bg1"/>
                </a:solidFill>
                <a:latin typeface="Calibri" pitchFamily="34" charset="0"/>
                <a:cs typeface="Calibri" panose="020F0502020204030204" pitchFamily="34" charset="0"/>
              </a:rPr>
              <a:t>Carlson et al (2014) </a:t>
            </a:r>
            <a:r>
              <a:rPr lang="en-GB" sz="800" dirty="0" err="1">
                <a:solidFill>
                  <a:schemeClr val="bg1"/>
                </a:solidFill>
                <a:latin typeface="Calibri" pitchFamily="34" charset="0"/>
                <a:cs typeface="Calibri" panose="020F0502020204030204" pitchFamily="34" charset="0"/>
              </a:rPr>
              <a:t>Annu</a:t>
            </a:r>
            <a:r>
              <a:rPr lang="en-GB" sz="800" dirty="0">
                <a:solidFill>
                  <a:schemeClr val="bg1"/>
                </a:solidFill>
                <a:latin typeface="Calibri" pitchFamily="34" charset="0"/>
                <a:cs typeface="Calibri" panose="020F0502020204030204" pitchFamily="34" charset="0"/>
              </a:rPr>
              <a:t>. Rev. Earth Planet. Sci., 42, 151-178</a:t>
            </a:r>
          </a:p>
          <a:p>
            <a:pPr marL="85725" indent="-85725">
              <a:lnSpc>
                <a:spcPts val="900"/>
              </a:lnSpc>
              <a:defRPr/>
            </a:pPr>
            <a:r>
              <a:rPr lang="en-GB" sz="800" dirty="0">
                <a:solidFill>
                  <a:schemeClr val="bg1"/>
                </a:solidFill>
                <a:latin typeface="Calibri" pitchFamily="34" charset="0"/>
                <a:cs typeface="Calibri" panose="020F0502020204030204" pitchFamily="34" charset="0"/>
              </a:rPr>
              <a:t>Clift et al. (2017) Rev. </a:t>
            </a:r>
            <a:r>
              <a:rPr lang="en-GB" sz="800" dirty="0" err="1">
                <a:solidFill>
                  <a:schemeClr val="bg1"/>
                </a:solidFill>
                <a:latin typeface="Calibri" pitchFamily="34" charset="0"/>
                <a:cs typeface="Calibri" panose="020F0502020204030204" pitchFamily="34" charset="0"/>
              </a:rPr>
              <a:t>Geophys</a:t>
            </a:r>
            <a:r>
              <a:rPr lang="en-GB" sz="800" dirty="0">
                <a:solidFill>
                  <a:schemeClr val="bg1"/>
                </a:solidFill>
                <a:latin typeface="Calibri" pitchFamily="34" charset="0"/>
                <a:cs typeface="Calibri" panose="020F0502020204030204" pitchFamily="34" charset="0"/>
              </a:rPr>
              <a:t>., 55, 97-125</a:t>
            </a:r>
          </a:p>
          <a:p>
            <a:pPr marL="85725" indent="-85725">
              <a:lnSpc>
                <a:spcPts val="900"/>
              </a:lnSpc>
              <a:defRPr/>
            </a:pPr>
            <a:r>
              <a:rPr lang="en-GB" sz="800" dirty="0">
                <a:solidFill>
                  <a:schemeClr val="bg1"/>
                </a:solidFill>
                <a:latin typeface="Calibri" pitchFamily="34" charset="0"/>
                <a:cs typeface="Calibri" panose="020F0502020204030204" pitchFamily="34" charset="0"/>
              </a:rPr>
              <a:t>Collins et al. (2015) Chem. Geol., 412, 132-150</a:t>
            </a:r>
          </a:p>
          <a:p>
            <a:pPr marL="85725" indent="-85725">
              <a:lnSpc>
                <a:spcPts val="900"/>
              </a:lnSpc>
              <a:defRPr/>
            </a:pPr>
            <a:r>
              <a:rPr lang="en-GB" sz="800" dirty="0" err="1">
                <a:solidFill>
                  <a:schemeClr val="bg1"/>
                </a:solidFill>
                <a:latin typeface="Calibri" pitchFamily="34" charset="0"/>
                <a:cs typeface="Calibri" panose="020F0502020204030204" pitchFamily="34" charset="0"/>
              </a:rPr>
              <a:t>Crépisson</a:t>
            </a:r>
            <a:r>
              <a:rPr lang="en-GB" sz="800" dirty="0">
                <a:solidFill>
                  <a:schemeClr val="bg1"/>
                </a:solidFill>
                <a:latin typeface="Calibri" pitchFamily="34" charset="0"/>
                <a:cs typeface="Calibri" panose="020F0502020204030204" pitchFamily="34" charset="0"/>
              </a:rPr>
              <a:t> et al. (2014) Earth Planet. Sci. Lett.393, 105-112</a:t>
            </a:r>
          </a:p>
          <a:p>
            <a:pPr marL="85725" indent="-85725">
              <a:lnSpc>
                <a:spcPts val="900"/>
              </a:lnSpc>
              <a:defRPr/>
            </a:pPr>
            <a:r>
              <a:rPr lang="en-GB" sz="800" dirty="0">
                <a:solidFill>
                  <a:schemeClr val="bg1"/>
                </a:solidFill>
                <a:latin typeface="Calibri" pitchFamily="34" charset="0"/>
                <a:cs typeface="Calibri" panose="020F0502020204030204" pitchFamily="34" charset="0"/>
              </a:rPr>
              <a:t>Dalton and Presnall (1998) Contrib. Mineral. Petrol., 131, 123-135</a:t>
            </a:r>
          </a:p>
          <a:p>
            <a:pPr marL="85725" indent="-85725">
              <a:lnSpc>
                <a:spcPts val="900"/>
              </a:lnSpc>
              <a:defRPr/>
            </a:pPr>
            <a:r>
              <a:rPr lang="en-GB" sz="800" dirty="0" err="1">
                <a:solidFill>
                  <a:schemeClr val="bg1"/>
                </a:solidFill>
                <a:latin typeface="Calibri" pitchFamily="34" charset="0"/>
                <a:cs typeface="Calibri" panose="020F0502020204030204" pitchFamily="34" charset="0"/>
              </a:rPr>
              <a:t>D'Orazio</a:t>
            </a:r>
            <a:r>
              <a:rPr lang="en-GB" sz="800" dirty="0">
                <a:solidFill>
                  <a:schemeClr val="bg1"/>
                </a:solidFill>
                <a:latin typeface="Calibri" pitchFamily="34" charset="0"/>
                <a:cs typeface="Calibri" panose="020F0502020204030204" pitchFamily="34" charset="0"/>
              </a:rPr>
              <a:t> et al. (2007) Lithos, 98, 313-334</a:t>
            </a:r>
          </a:p>
          <a:p>
            <a:pPr marL="85725" indent="-85725">
              <a:lnSpc>
                <a:spcPts val="900"/>
              </a:lnSpc>
              <a:defRPr/>
            </a:pPr>
            <a:r>
              <a:rPr lang="en-GB" sz="800" dirty="0">
                <a:solidFill>
                  <a:schemeClr val="bg1"/>
                </a:solidFill>
                <a:latin typeface="Calibri" pitchFamily="34" charset="0"/>
                <a:cs typeface="Calibri" panose="020F0502020204030204" pitchFamily="34" charset="0"/>
              </a:rPr>
              <a:t>Dasgupta and Dixon (2009) Chem. Geol., 262, 1-3</a:t>
            </a:r>
          </a:p>
          <a:p>
            <a:pPr marL="85725" indent="-85725">
              <a:lnSpc>
                <a:spcPts val="900"/>
              </a:lnSpc>
              <a:defRPr/>
            </a:pPr>
            <a:r>
              <a:rPr lang="en-GB" sz="800" dirty="0">
                <a:solidFill>
                  <a:schemeClr val="bg1"/>
                </a:solidFill>
                <a:latin typeface="Calibri" pitchFamily="34" charset="0"/>
                <a:cs typeface="Calibri" panose="020F0502020204030204" pitchFamily="34" charset="0"/>
              </a:rPr>
              <a:t>Dasgupta and Hirschmann (2006) Nature, 440, 659-662</a:t>
            </a:r>
          </a:p>
          <a:p>
            <a:pPr marL="85725" indent="-85725">
              <a:lnSpc>
                <a:spcPts val="900"/>
              </a:lnSpc>
              <a:defRPr/>
            </a:pPr>
            <a:r>
              <a:rPr lang="en-GB" sz="800" dirty="0">
                <a:solidFill>
                  <a:schemeClr val="bg1"/>
                </a:solidFill>
                <a:latin typeface="Calibri" pitchFamily="34" charset="0"/>
                <a:cs typeface="Calibri" panose="020F0502020204030204" pitchFamily="34" charset="0"/>
              </a:rPr>
              <a:t>Dasgupta and Hirschmann (2010) Earth Planet. Sci. Lett., 298, 1-13</a:t>
            </a:r>
          </a:p>
          <a:p>
            <a:pPr marL="85725" indent="-85725">
              <a:lnSpc>
                <a:spcPts val="900"/>
              </a:lnSpc>
              <a:defRPr/>
            </a:pPr>
            <a:r>
              <a:rPr lang="en-GB" sz="800" dirty="0">
                <a:solidFill>
                  <a:schemeClr val="bg1"/>
                </a:solidFill>
                <a:latin typeface="Calibri" pitchFamily="34" charset="0"/>
                <a:cs typeface="Calibri" panose="020F0502020204030204" pitchFamily="34" charset="0"/>
              </a:rPr>
              <a:t>Dasgupta et al. (2004) Lithos, 73, S23</a:t>
            </a:r>
          </a:p>
          <a:p>
            <a:pPr marL="85725" indent="-85725">
              <a:lnSpc>
                <a:spcPts val="900"/>
              </a:lnSpc>
              <a:defRPr/>
            </a:pPr>
            <a:r>
              <a:rPr lang="en-GB" sz="800" dirty="0" err="1">
                <a:solidFill>
                  <a:schemeClr val="bg1"/>
                </a:solidFill>
                <a:latin typeface="Calibri" pitchFamily="34" charset="0"/>
              </a:rPr>
              <a:t>Demouchy</a:t>
            </a:r>
            <a:r>
              <a:rPr lang="en-GB" sz="800" dirty="0">
                <a:solidFill>
                  <a:schemeClr val="bg1"/>
                </a:solidFill>
                <a:latin typeface="Calibri" pitchFamily="34" charset="0"/>
              </a:rPr>
              <a:t> and </a:t>
            </a:r>
            <a:r>
              <a:rPr lang="en-GB" sz="800" dirty="0" err="1">
                <a:solidFill>
                  <a:schemeClr val="bg1"/>
                </a:solidFill>
                <a:latin typeface="Calibri" pitchFamily="34" charset="0"/>
              </a:rPr>
              <a:t>Alard</a:t>
            </a:r>
            <a:r>
              <a:rPr lang="en-GB" sz="800" dirty="0">
                <a:solidFill>
                  <a:schemeClr val="bg1"/>
                </a:solidFill>
                <a:latin typeface="Calibri" pitchFamily="34" charset="0"/>
              </a:rPr>
              <a:t> (2021) Contrib. Mineral. Petrol., 176:26</a:t>
            </a:r>
          </a:p>
          <a:p>
            <a:pPr marL="85725" indent="-85725">
              <a:lnSpc>
                <a:spcPts val="900"/>
              </a:lnSpc>
              <a:defRPr/>
            </a:pPr>
            <a:r>
              <a:rPr lang="en-GB" sz="800" dirty="0" err="1">
                <a:solidFill>
                  <a:schemeClr val="bg1"/>
                </a:solidFill>
                <a:latin typeface="Calibri" pitchFamily="34" charset="0"/>
                <a:cs typeface="Calibri" panose="020F0502020204030204" pitchFamily="34" charset="0"/>
              </a:rPr>
              <a:t>Duvernay</a:t>
            </a:r>
            <a:r>
              <a:rPr lang="en-GB" sz="800" dirty="0">
                <a:solidFill>
                  <a:schemeClr val="bg1"/>
                </a:solidFill>
                <a:latin typeface="Calibri" pitchFamily="34" charset="0"/>
                <a:cs typeface="Calibri" panose="020F0502020204030204" pitchFamily="34" charset="0"/>
              </a:rPr>
              <a:t> et al. (2021), G3, </a:t>
            </a:r>
            <a:r>
              <a:rPr lang="it-IT" sz="800" dirty="0">
                <a:solidFill>
                  <a:schemeClr val="bg1"/>
                </a:solidFill>
                <a:latin typeface="Calibri" panose="020F0502020204030204" pitchFamily="34" charset="0"/>
                <a:cs typeface="Calibri" panose="020F0502020204030204" pitchFamily="34" charset="0"/>
              </a:rPr>
              <a:t>22, e2021GC009953</a:t>
            </a:r>
            <a:endParaRPr lang="en-GB" sz="800" dirty="0">
              <a:solidFill>
                <a:schemeClr val="bg1"/>
              </a:solidFill>
              <a:latin typeface="Calibri" pitchFamily="34" charset="0"/>
              <a:cs typeface="Calibri" panose="020F0502020204030204" pitchFamily="34" charset="0"/>
            </a:endParaRPr>
          </a:p>
          <a:p>
            <a:pPr marL="85725" indent="-85725">
              <a:lnSpc>
                <a:spcPts val="900"/>
              </a:lnSpc>
              <a:defRPr/>
            </a:pPr>
            <a:r>
              <a:rPr lang="en-GB" sz="800" dirty="0" err="1">
                <a:solidFill>
                  <a:schemeClr val="bg1"/>
                </a:solidFill>
                <a:latin typeface="Calibri" pitchFamily="34" charset="0"/>
                <a:cs typeface="Calibri" panose="020F0502020204030204" pitchFamily="34" charset="0"/>
              </a:rPr>
              <a:t>Dziewonski</a:t>
            </a:r>
            <a:r>
              <a:rPr lang="en-GB" sz="800" dirty="0">
                <a:solidFill>
                  <a:schemeClr val="bg1"/>
                </a:solidFill>
                <a:latin typeface="Calibri" pitchFamily="34" charset="0"/>
                <a:cs typeface="Calibri" panose="020F0502020204030204" pitchFamily="34" charset="0"/>
              </a:rPr>
              <a:t> and Anderson (1981) Phys. Earth Planet. Int., 25, 297-356</a:t>
            </a:r>
          </a:p>
          <a:p>
            <a:pPr marL="85725" indent="-85725">
              <a:lnSpc>
                <a:spcPts val="900"/>
              </a:lnSpc>
              <a:defRPr/>
            </a:pPr>
            <a:r>
              <a:rPr lang="en-GB" sz="800" dirty="0">
                <a:solidFill>
                  <a:schemeClr val="bg1"/>
                </a:solidFill>
                <a:latin typeface="Calibri" pitchFamily="34" charset="0"/>
                <a:cs typeface="Calibri" panose="020F0502020204030204" pitchFamily="34" charset="0"/>
              </a:rPr>
              <a:t>Eggler (1978) Am. J. Sci., 278, 305-434</a:t>
            </a:r>
          </a:p>
          <a:p>
            <a:pPr marL="85725" indent="-85725">
              <a:lnSpc>
                <a:spcPts val="900"/>
              </a:lnSpc>
              <a:defRPr/>
            </a:pPr>
            <a:r>
              <a:rPr lang="en-GB" sz="800" dirty="0" err="1">
                <a:solidFill>
                  <a:schemeClr val="bg1"/>
                </a:solidFill>
                <a:latin typeface="Calibri" pitchFamily="34" charset="0"/>
                <a:cs typeface="Calibri" panose="020F0502020204030204" pitchFamily="34" charset="0"/>
              </a:rPr>
              <a:t>Falloon</a:t>
            </a:r>
            <a:r>
              <a:rPr lang="en-GB" sz="800" dirty="0">
                <a:solidFill>
                  <a:schemeClr val="bg1"/>
                </a:solidFill>
                <a:latin typeface="Calibri" pitchFamily="34" charset="0"/>
                <a:cs typeface="Calibri" panose="020F0502020204030204" pitchFamily="34" charset="0"/>
              </a:rPr>
              <a:t> and Green (1989) Earth Planet. Sci. Lett., 94, 364-370</a:t>
            </a:r>
          </a:p>
          <a:p>
            <a:pPr marL="85725" indent="-85725">
              <a:lnSpc>
                <a:spcPts val="900"/>
              </a:lnSpc>
              <a:defRPr/>
            </a:pPr>
            <a:r>
              <a:rPr lang="en-GB" sz="800" dirty="0">
                <a:solidFill>
                  <a:schemeClr val="bg1"/>
                </a:solidFill>
                <a:latin typeface="Calibri" pitchFamily="34" charset="0"/>
                <a:cs typeface="Calibri" panose="020F0502020204030204" pitchFamily="34" charset="0"/>
              </a:rPr>
              <a:t>Fisher et al. (2009) Nature, 459, 77-80</a:t>
            </a:r>
          </a:p>
          <a:p>
            <a:pPr marL="85725" indent="-85725">
              <a:lnSpc>
                <a:spcPts val="900"/>
              </a:lnSpc>
              <a:defRPr/>
            </a:pPr>
            <a:r>
              <a:rPr lang="en-GB" sz="800" dirty="0">
                <a:solidFill>
                  <a:schemeClr val="bg1"/>
                </a:solidFill>
                <a:latin typeface="Calibri" pitchFamily="34" charset="0"/>
                <a:cs typeface="Calibri" panose="020F0502020204030204" pitchFamily="34" charset="0"/>
              </a:rPr>
              <a:t>Fischer et al. (2010) </a:t>
            </a:r>
            <a:r>
              <a:rPr lang="en-GB" sz="800" dirty="0" err="1">
                <a:solidFill>
                  <a:schemeClr val="bg1"/>
                </a:solidFill>
                <a:latin typeface="Calibri" panose="020F0502020204030204" pitchFamily="34" charset="0"/>
                <a:cs typeface="Calibri" panose="020F0502020204030204" pitchFamily="34" charset="0"/>
              </a:rPr>
              <a:t>Annu</a:t>
            </a:r>
            <a:r>
              <a:rPr lang="en-GB" sz="800" dirty="0">
                <a:solidFill>
                  <a:schemeClr val="bg1"/>
                </a:solidFill>
                <a:latin typeface="Calibri" panose="020F0502020204030204" pitchFamily="34" charset="0"/>
                <a:cs typeface="Calibri" panose="020F0502020204030204" pitchFamily="34" charset="0"/>
              </a:rPr>
              <a:t>. Rev. Earth Planet. Sci., 38, 549-573</a:t>
            </a:r>
          </a:p>
          <a:p>
            <a:pPr marL="85725" indent="-85725">
              <a:lnSpc>
                <a:spcPts val="900"/>
              </a:lnSpc>
              <a:defRPr/>
            </a:pPr>
            <a:r>
              <a:rPr lang="en-GB" sz="800" dirty="0">
                <a:solidFill>
                  <a:schemeClr val="bg1"/>
                </a:solidFill>
                <a:latin typeface="Calibri" panose="020F0502020204030204" pitchFamily="34" charset="0"/>
                <a:cs typeface="Calibri" panose="020F0502020204030204" pitchFamily="34" charset="0"/>
              </a:rPr>
              <a:t>Foley and Fisher (2017) Nature </a:t>
            </a:r>
            <a:r>
              <a:rPr lang="en-GB" sz="800" dirty="0" err="1">
                <a:solidFill>
                  <a:schemeClr val="bg1"/>
                </a:solidFill>
                <a:latin typeface="Calibri" panose="020F0502020204030204" pitchFamily="34" charset="0"/>
                <a:cs typeface="Calibri" panose="020F0502020204030204" pitchFamily="34" charset="0"/>
              </a:rPr>
              <a:t>Geosci</a:t>
            </a:r>
            <a:r>
              <a:rPr lang="en-GB" sz="800" dirty="0">
                <a:solidFill>
                  <a:schemeClr val="bg1"/>
                </a:solidFill>
                <a:latin typeface="Calibri" panose="020F0502020204030204" pitchFamily="34" charset="0"/>
                <a:cs typeface="Calibri" panose="020F0502020204030204" pitchFamily="34" charset="0"/>
              </a:rPr>
              <a:t>., 10, 897-902</a:t>
            </a:r>
          </a:p>
          <a:p>
            <a:pPr marL="85725" indent="-85725">
              <a:lnSpc>
                <a:spcPts val="900"/>
              </a:lnSpc>
              <a:defRPr/>
            </a:pPr>
            <a:r>
              <a:rPr lang="en-GB" sz="800" dirty="0">
                <a:solidFill>
                  <a:schemeClr val="bg1"/>
                </a:solidFill>
                <a:latin typeface="Calibri" panose="020F0502020204030204" pitchFamily="34" charset="0"/>
                <a:cs typeface="Calibri" panose="020F0502020204030204" pitchFamily="34" charset="0"/>
              </a:rPr>
              <a:t>Foley and Pinter (2018) Magma under pressure book</a:t>
            </a:r>
          </a:p>
          <a:p>
            <a:pPr marL="85725" indent="-85725">
              <a:lnSpc>
                <a:spcPts val="900"/>
              </a:lnSpc>
              <a:defRPr/>
            </a:pPr>
            <a:r>
              <a:rPr lang="en-GB" sz="800" dirty="0">
                <a:solidFill>
                  <a:schemeClr val="bg1"/>
                </a:solidFill>
                <a:latin typeface="Calibri" panose="020F0502020204030204" pitchFamily="34" charset="0"/>
                <a:cs typeface="Calibri" panose="020F0502020204030204" pitchFamily="34" charset="0"/>
              </a:rPr>
              <a:t>Frezzotti et al. (2009) Chem. Geol., 262, 108-120</a:t>
            </a:r>
          </a:p>
          <a:p>
            <a:pPr marL="85725" indent="-85725">
              <a:lnSpc>
                <a:spcPts val="900"/>
              </a:lnSpc>
              <a:defRPr/>
            </a:pPr>
            <a:r>
              <a:rPr lang="en-GB" sz="800" dirty="0">
                <a:solidFill>
                  <a:schemeClr val="bg1"/>
                </a:solidFill>
                <a:latin typeface="Calibri" panose="020F0502020204030204" pitchFamily="34" charset="0"/>
                <a:cs typeface="Calibri" panose="020F0502020204030204" pitchFamily="34" charset="0"/>
              </a:rPr>
              <a:t>Frost (2008) Elements, 4, 171-176</a:t>
            </a:r>
          </a:p>
          <a:p>
            <a:pPr marL="85725" indent="-85725">
              <a:lnSpc>
                <a:spcPts val="900"/>
              </a:lnSpc>
              <a:defRPr/>
            </a:pPr>
            <a:r>
              <a:rPr lang="en-GB" sz="800" dirty="0" err="1">
                <a:solidFill>
                  <a:schemeClr val="bg1"/>
                </a:solidFill>
                <a:latin typeface="Calibri" panose="020F0502020204030204" pitchFamily="34" charset="0"/>
                <a:cs typeface="Calibri" panose="020F0502020204030204" pitchFamily="34" charset="0"/>
              </a:rPr>
              <a:t>Fullea</a:t>
            </a:r>
            <a:r>
              <a:rPr lang="en-GB" sz="800" dirty="0">
                <a:solidFill>
                  <a:schemeClr val="bg1"/>
                </a:solidFill>
                <a:latin typeface="Calibri" panose="020F0502020204030204" pitchFamily="34" charset="0"/>
                <a:cs typeface="Calibri" panose="020F0502020204030204" pitchFamily="34" charset="0"/>
              </a:rPr>
              <a:t> et al. (2009), G3, doi:10.1029/2009GC002391</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Furi</a:t>
            </a:r>
            <a:r>
              <a:rPr lang="en-GB" sz="800" dirty="0">
                <a:solidFill>
                  <a:schemeClr val="bg1"/>
                </a:solidFill>
                <a:latin typeface="Calibri" panose="020F0502020204030204" pitchFamily="34" charset="0"/>
                <a:cs typeface="Calibri" panose="020F0502020204030204" pitchFamily="34" charset="0"/>
              </a:rPr>
              <a:t> et al. (2010) Geochem. </a:t>
            </a:r>
            <a:r>
              <a:rPr lang="en-GB" sz="800" dirty="0" err="1">
                <a:solidFill>
                  <a:schemeClr val="bg1"/>
                </a:solidFill>
                <a:latin typeface="Calibri" panose="020F0502020204030204" pitchFamily="34" charset="0"/>
                <a:cs typeface="Calibri" panose="020F0502020204030204" pitchFamily="34" charset="0"/>
              </a:rPr>
              <a:t>Geophys</a:t>
            </a:r>
            <a:r>
              <a:rPr lang="en-GB" sz="800" dirty="0">
                <a:solidFill>
                  <a:schemeClr val="bg1"/>
                </a:solidFill>
                <a:latin typeface="Calibri" panose="020F0502020204030204" pitchFamily="34" charset="0"/>
                <a:cs typeface="Calibri" panose="020F0502020204030204" pitchFamily="34" charset="0"/>
              </a:rPr>
              <a:t>. </a:t>
            </a:r>
            <a:r>
              <a:rPr lang="en-GB" sz="800" dirty="0" err="1">
                <a:solidFill>
                  <a:schemeClr val="bg1"/>
                </a:solidFill>
                <a:latin typeface="Calibri" panose="020F0502020204030204" pitchFamily="34" charset="0"/>
                <a:cs typeface="Calibri" panose="020F0502020204030204" pitchFamily="34" charset="0"/>
              </a:rPr>
              <a:t>Geosyst</a:t>
            </a:r>
            <a:r>
              <a:rPr lang="en-GB" sz="800" dirty="0">
                <a:solidFill>
                  <a:schemeClr val="bg1"/>
                </a:solidFill>
                <a:latin typeface="Calibri" panose="020F0502020204030204" pitchFamily="34" charset="0"/>
                <a:cs typeface="Calibri" panose="020F0502020204030204" pitchFamily="34" charset="0"/>
              </a:rPr>
              <a:t>.  doi:10.1029/2009GC002810</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Ghosh</a:t>
            </a:r>
            <a:r>
              <a:rPr lang="en-GB" sz="800" dirty="0">
                <a:solidFill>
                  <a:schemeClr val="bg1"/>
                </a:solidFill>
                <a:latin typeface="Calibri" panose="020F0502020204030204" pitchFamily="34" charset="0"/>
                <a:cs typeface="Calibri" panose="020F0502020204030204" pitchFamily="34" charset="0"/>
              </a:rPr>
              <a:t> et al. (2009) Chem. Geol., 262, 17-28</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Ghosh</a:t>
            </a:r>
            <a:r>
              <a:rPr lang="en-GB" sz="800" dirty="0">
                <a:solidFill>
                  <a:schemeClr val="bg1"/>
                </a:solidFill>
                <a:latin typeface="Calibri" panose="020F0502020204030204" pitchFamily="34" charset="0"/>
                <a:cs typeface="Calibri" panose="020F0502020204030204" pitchFamily="34" charset="0"/>
              </a:rPr>
              <a:t> et al. (2014) Contrib. Mineral. Petrol., 167, 964</a:t>
            </a:r>
          </a:p>
          <a:p>
            <a:pPr marL="85725" indent="-85725" eaLnBrk="0" hangingPunct="0">
              <a:lnSpc>
                <a:spcPts val="900"/>
              </a:lnSpc>
              <a:defRPr/>
            </a:pPr>
            <a:r>
              <a:rPr lang="en-GB" sz="800" dirty="0">
                <a:solidFill>
                  <a:schemeClr val="bg1"/>
                </a:solidFill>
                <a:latin typeface="Calibri" pitchFamily="34" charset="0"/>
              </a:rPr>
              <a:t>Gonzalez et al. (2020) Solid Earth Sci., 5, 131-152</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Gorczyc</a:t>
            </a:r>
            <a:r>
              <a:rPr lang="en-GB" sz="800" dirty="0">
                <a:solidFill>
                  <a:schemeClr val="bg1"/>
                </a:solidFill>
                <a:latin typeface="Calibri" panose="020F0502020204030204" pitchFamily="34" charset="0"/>
                <a:cs typeface="Calibri" panose="020F0502020204030204" pitchFamily="34" charset="0"/>
              </a:rPr>
              <a:t> et al. (2018) Tectonophysics, 746, 678-694</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Grassi</a:t>
            </a:r>
            <a:r>
              <a:rPr lang="en-GB" sz="800" dirty="0">
                <a:solidFill>
                  <a:schemeClr val="bg1"/>
                </a:solidFill>
                <a:latin typeface="Calibri" panose="020F0502020204030204" pitchFamily="34" charset="0"/>
                <a:cs typeface="Calibri" panose="020F0502020204030204" pitchFamily="34" charset="0"/>
              </a:rPr>
              <a:t> and Schmidt (2011) Contrib. Mineral. Petrol., 162, 169-191</a:t>
            </a:r>
          </a:p>
          <a:p>
            <a:pPr marL="85725" indent="-85725" eaLnBrk="0" hangingPunct="0">
              <a:lnSpc>
                <a:spcPts val="900"/>
              </a:lnSpc>
              <a:defRPr/>
            </a:pPr>
            <a:r>
              <a:rPr lang="en-GB" sz="800" dirty="0">
                <a:solidFill>
                  <a:schemeClr val="bg1"/>
                </a:solidFill>
                <a:latin typeface="Calibri" panose="020F0502020204030204" pitchFamily="34" charset="0"/>
                <a:cs typeface="Calibri" panose="020F0502020204030204" pitchFamily="34" charset="0"/>
              </a:rPr>
              <a:t>Green et al. (2010) Nature, 467, 448-452</a:t>
            </a:r>
          </a:p>
          <a:p>
            <a:pPr marL="85725" indent="-85725" eaLnBrk="0" hangingPunct="0">
              <a:lnSpc>
                <a:spcPts val="900"/>
              </a:lnSpc>
              <a:defRPr/>
            </a:pPr>
            <a:r>
              <a:rPr lang="en-GB" sz="800" dirty="0">
                <a:solidFill>
                  <a:schemeClr val="bg1"/>
                </a:solidFill>
                <a:latin typeface="Calibri" panose="020F0502020204030204" pitchFamily="34" charset="0"/>
                <a:cs typeface="Calibri" panose="020F0502020204030204" pitchFamily="34" charset="0"/>
              </a:rPr>
              <a:t>Green (2015) Phys. Chem. Min., 42, 95-122</a:t>
            </a:r>
          </a:p>
          <a:p>
            <a:pPr marL="85725" indent="-85725" eaLnBrk="0" hangingPunct="0">
              <a:lnSpc>
                <a:spcPts val="900"/>
              </a:lnSpc>
              <a:defRPr/>
            </a:pPr>
            <a:r>
              <a:rPr lang="en-GB" sz="800" dirty="0">
                <a:solidFill>
                  <a:schemeClr val="bg1"/>
                </a:solidFill>
                <a:latin typeface="Calibri" panose="020F0502020204030204" pitchFamily="34" charset="0"/>
                <a:cs typeface="Calibri" panose="020F0502020204030204" pitchFamily="34" charset="0"/>
              </a:rPr>
              <a:t>Gudfinnsson and Presnall (2005) J. Petrol., 46, 1645-1659</a:t>
            </a:r>
          </a:p>
          <a:p>
            <a:pPr marL="85725" indent="-85725" eaLnBrk="0" hangingPunct="0">
              <a:lnSpc>
                <a:spcPts val="900"/>
              </a:lnSpc>
              <a:defRPr/>
            </a:pPr>
            <a:r>
              <a:rPr lang="en-GB" sz="800" dirty="0" err="1">
                <a:solidFill>
                  <a:schemeClr val="bg1"/>
                </a:solidFill>
                <a:latin typeface="Calibri" panose="020F0502020204030204" pitchFamily="34" charset="0"/>
                <a:cs typeface="Calibri" panose="020F0502020204030204" pitchFamily="34" charset="0"/>
              </a:rPr>
              <a:t>Guimaraes</a:t>
            </a:r>
            <a:r>
              <a:rPr lang="en-GB" sz="800" dirty="0">
                <a:solidFill>
                  <a:schemeClr val="bg1"/>
                </a:solidFill>
                <a:latin typeface="Calibri" pitchFamily="34" charset="0"/>
                <a:cs typeface="Calibri" panose="020F0502020204030204" pitchFamily="34" charset="0"/>
              </a:rPr>
              <a:t> et al (2020) Earth Planet. Sci. Lett., 536, 116-147</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Hammouda (2003) Earth Planet. Sci. Lett., 214, 357-368</a:t>
            </a:r>
          </a:p>
          <a:p>
            <a:pPr marL="85725" indent="-85725" eaLnBrk="0" hangingPunct="0">
              <a:lnSpc>
                <a:spcPts val="900"/>
              </a:lnSpc>
              <a:defRPr/>
            </a:pPr>
            <a:r>
              <a:rPr lang="en-GB" sz="800" dirty="0">
                <a:solidFill>
                  <a:schemeClr val="bg1"/>
                </a:solidFill>
                <a:latin typeface="Calibri" pitchFamily="34" charset="0"/>
              </a:rPr>
              <a:t>Hammouda et al. (2014) Geology, 42, 911-914</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Hammouda and Keshav (2015) Chem. Geol., 418, 171-188</a:t>
            </a:r>
            <a:endParaRPr lang="en-GB" sz="800" baseline="-25000" dirty="0">
              <a:solidFill>
                <a:schemeClr val="bg1"/>
              </a:solidFill>
              <a:latin typeface="Calibri" pitchFamily="34" charset="0"/>
              <a:cs typeface="Calibri" panose="020F0502020204030204" pitchFamily="34" charset="0"/>
            </a:endParaRPr>
          </a:p>
          <a:p>
            <a:pPr marL="85725" indent="-85725" eaLnBrk="0" hangingPunct="0">
              <a:lnSpc>
                <a:spcPts val="900"/>
              </a:lnSpc>
              <a:defRPr/>
            </a:pPr>
            <a:r>
              <a:rPr lang="en-GB" sz="800" dirty="0" err="1">
                <a:solidFill>
                  <a:schemeClr val="bg1"/>
                </a:solidFill>
                <a:latin typeface="Calibri" pitchFamily="34" charset="0"/>
                <a:cs typeface="Calibri" panose="020F0502020204030204" pitchFamily="34" charset="0"/>
              </a:rPr>
              <a:t>Hauri</a:t>
            </a:r>
            <a:r>
              <a:rPr lang="en-GB" sz="800" dirty="0">
                <a:solidFill>
                  <a:schemeClr val="bg1"/>
                </a:solidFill>
                <a:latin typeface="Calibri" pitchFamily="34" charset="0"/>
                <a:cs typeface="Calibri" panose="020F0502020204030204" pitchFamily="34" charset="0"/>
              </a:rPr>
              <a:t> et al. (2019) Deep Carbon – </a:t>
            </a:r>
            <a:r>
              <a:rPr lang="en-GB" sz="800" dirty="0" err="1">
                <a:solidFill>
                  <a:schemeClr val="bg1"/>
                </a:solidFill>
                <a:latin typeface="Calibri" pitchFamily="34" charset="0"/>
                <a:cs typeface="Calibri" panose="020F0502020204030204" pitchFamily="34" charset="0"/>
              </a:rPr>
              <a:t>Orcutt</a:t>
            </a:r>
            <a:r>
              <a:rPr lang="en-GB" sz="800" dirty="0">
                <a:solidFill>
                  <a:schemeClr val="bg1"/>
                </a:solidFill>
                <a:latin typeface="Calibri" pitchFamily="34" charset="0"/>
                <a:cs typeface="Calibri" panose="020F0502020204030204" pitchFamily="34" charset="0"/>
              </a:rPr>
              <a:t> et al. (</a:t>
            </a:r>
            <a:r>
              <a:rPr lang="en-GB" sz="800" dirty="0" err="1">
                <a:solidFill>
                  <a:schemeClr val="bg1"/>
                </a:solidFill>
                <a:latin typeface="Calibri" pitchFamily="34" charset="0"/>
                <a:cs typeface="Calibri" panose="020F0502020204030204" pitchFamily="34" charset="0"/>
              </a:rPr>
              <a:t>Eds</a:t>
            </a:r>
            <a:r>
              <a:rPr lang="en-GB" sz="800" dirty="0">
                <a:solidFill>
                  <a:schemeClr val="bg1"/>
                </a:solidFill>
                <a:latin typeface="Calibri" pitchFamily="34" charset="0"/>
                <a:cs typeface="Calibri" panose="020F0502020204030204" pitchFamily="34" charset="0"/>
              </a:rPr>
              <a:t>) 237-274</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Herzberg and Asimow (2015) Geochem. </a:t>
            </a:r>
            <a:r>
              <a:rPr lang="en-GB" sz="800" dirty="0" err="1">
                <a:solidFill>
                  <a:schemeClr val="bg1"/>
                </a:solidFill>
                <a:latin typeface="Calibri" pitchFamily="34" charset="0"/>
                <a:cs typeface="Calibri" panose="020F0502020204030204" pitchFamily="34" charset="0"/>
              </a:rPr>
              <a:t>Geophys</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Geosyst</a:t>
            </a:r>
            <a:r>
              <a:rPr lang="en-GB" sz="800" dirty="0">
                <a:solidFill>
                  <a:schemeClr val="bg1"/>
                </a:solidFill>
                <a:latin typeface="Calibri" pitchFamily="34" charset="0"/>
                <a:cs typeface="Calibri" panose="020F0502020204030204" pitchFamily="34" charset="0"/>
              </a:rPr>
              <a:t>., 16, 563-578</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Herzberg and Zhang (1996) J. Geophys. Res., 101, 8271-8295</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Herzberg et al. (2000) Geochem. </a:t>
            </a:r>
            <a:r>
              <a:rPr lang="en-GB" sz="800" dirty="0" err="1">
                <a:solidFill>
                  <a:schemeClr val="bg1"/>
                </a:solidFill>
                <a:latin typeface="Calibri" panose="020F0502020204030204" pitchFamily="34" charset="0"/>
                <a:cs typeface="Calibri" panose="020F0502020204030204" pitchFamily="34" charset="0"/>
              </a:rPr>
              <a:t>Geophys</a:t>
            </a:r>
            <a:r>
              <a:rPr lang="en-GB" sz="800" dirty="0">
                <a:solidFill>
                  <a:schemeClr val="bg1"/>
                </a:solidFill>
                <a:latin typeface="Calibri" panose="020F0502020204030204" pitchFamily="34" charset="0"/>
                <a:cs typeface="Calibri" panose="020F0502020204030204" pitchFamily="34" charset="0"/>
              </a:rPr>
              <a:t>. </a:t>
            </a:r>
            <a:r>
              <a:rPr lang="en-GB" sz="800" dirty="0" err="1">
                <a:solidFill>
                  <a:schemeClr val="bg1"/>
                </a:solidFill>
                <a:latin typeface="Calibri" panose="020F0502020204030204" pitchFamily="34" charset="0"/>
                <a:cs typeface="Calibri" panose="020F0502020204030204" pitchFamily="34" charset="0"/>
              </a:rPr>
              <a:t>Geosyst</a:t>
            </a:r>
            <a:r>
              <a:rPr lang="en-GB" sz="800" dirty="0">
                <a:solidFill>
                  <a:schemeClr val="bg1"/>
                </a:solidFill>
                <a:latin typeface="Calibri" panose="020F0502020204030204" pitchFamily="34" charset="0"/>
                <a:cs typeface="Calibri" panose="020F0502020204030204" pitchFamily="34" charset="0"/>
              </a:rPr>
              <a:t>., 1, </a:t>
            </a:r>
            <a:r>
              <a:rPr lang="it-IT" sz="800" dirty="0">
                <a:solidFill>
                  <a:schemeClr val="bg1"/>
                </a:solidFill>
                <a:latin typeface="Calibri" panose="020F0502020204030204" pitchFamily="34" charset="0"/>
                <a:cs typeface="Calibri" panose="020F0502020204030204" pitchFamily="34" charset="0"/>
              </a:rPr>
              <a:t>doi:10.1029/2000GC000089</a:t>
            </a:r>
            <a:endParaRPr lang="en-GB" sz="800" dirty="0">
              <a:solidFill>
                <a:schemeClr val="bg1"/>
              </a:solidFill>
              <a:latin typeface="Calibri" panose="020F0502020204030204" pitchFamily="34" charset="0"/>
              <a:cs typeface="Calibri" panose="020F0502020204030204" pitchFamily="34" charset="0"/>
            </a:endParaRPr>
          </a:p>
          <a:p>
            <a:pPr marL="85725" indent="-85725" eaLnBrk="0" hangingPunct="0">
              <a:lnSpc>
                <a:spcPts val="900"/>
              </a:lnSpc>
              <a:defRPr/>
            </a:pPr>
            <a:r>
              <a:rPr lang="en-GB" sz="800" dirty="0">
                <a:solidFill>
                  <a:schemeClr val="bg1"/>
                </a:solidFill>
                <a:latin typeface="Calibri" panose="020F0502020204030204" pitchFamily="34" charset="0"/>
                <a:cs typeface="Calibri" panose="020F0502020204030204" pitchFamily="34" charset="0"/>
              </a:rPr>
              <a:t>Hirose (1997) Geophys. Res. </a:t>
            </a:r>
            <a:r>
              <a:rPr lang="en-GB" sz="800" dirty="0" err="1">
                <a:solidFill>
                  <a:schemeClr val="bg1"/>
                </a:solidFill>
                <a:latin typeface="Calibri" pitchFamily="34" charset="0"/>
                <a:cs typeface="Calibri" panose="020F0502020204030204" pitchFamily="34" charset="0"/>
              </a:rPr>
              <a:t>Lett</a:t>
            </a:r>
            <a:r>
              <a:rPr lang="en-GB" sz="800" dirty="0">
                <a:solidFill>
                  <a:schemeClr val="bg1"/>
                </a:solidFill>
                <a:latin typeface="Calibri" pitchFamily="34" charset="0"/>
                <a:cs typeface="Calibri" panose="020F0502020204030204" pitchFamily="34" charset="0"/>
              </a:rPr>
              <a:t>., 24, 2837-2840.</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Hirschmann (2000) </a:t>
            </a:r>
            <a:r>
              <a:rPr lang="en-GB" sz="800" dirty="0" err="1">
                <a:solidFill>
                  <a:schemeClr val="bg1"/>
                </a:solidFill>
                <a:latin typeface="Calibri" pitchFamily="34" charset="0"/>
                <a:cs typeface="Calibri" panose="020F0502020204030204" pitchFamily="34" charset="0"/>
              </a:rPr>
              <a:t>Geochem</a:t>
            </a:r>
            <a:r>
              <a:rPr lang="en-GB" sz="800" dirty="0">
                <a:solidFill>
                  <a:schemeClr val="bg1"/>
                </a:solidFill>
                <a:latin typeface="Calibri" pitchFamily="34" charset="0"/>
                <a:cs typeface="Calibri" panose="020F0502020204030204" pitchFamily="34" charset="0"/>
              </a:rPr>
              <a:t>. Geophys. </a:t>
            </a:r>
            <a:r>
              <a:rPr lang="en-GB" sz="800" dirty="0" err="1">
                <a:solidFill>
                  <a:schemeClr val="bg1"/>
                </a:solidFill>
                <a:latin typeface="Calibri" pitchFamily="34" charset="0"/>
                <a:cs typeface="Calibri" panose="020F0502020204030204" pitchFamily="34" charset="0"/>
              </a:rPr>
              <a:t>Geosyst</a:t>
            </a:r>
            <a:r>
              <a:rPr lang="en-GB" sz="800" dirty="0">
                <a:solidFill>
                  <a:schemeClr val="bg1"/>
                </a:solidFill>
                <a:latin typeface="Calibri" pitchFamily="34" charset="0"/>
                <a:cs typeface="Calibri" panose="020F0502020204030204" pitchFamily="34" charset="0"/>
              </a:rPr>
              <a:t>., 2000GC000070</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Hirschmann (2006) Ann. Rev. Earth Planet. Sci. </a:t>
            </a:r>
            <a:r>
              <a:rPr lang="en-GB" sz="800" dirty="0" err="1">
                <a:solidFill>
                  <a:schemeClr val="bg1"/>
                </a:solidFill>
                <a:latin typeface="Calibri" pitchFamily="34" charset="0"/>
                <a:cs typeface="Calibri" panose="020F0502020204030204" pitchFamily="34" charset="0"/>
              </a:rPr>
              <a:t>Lett</a:t>
            </a:r>
            <a:r>
              <a:rPr lang="en-GB" sz="800" dirty="0">
                <a:solidFill>
                  <a:schemeClr val="bg1"/>
                </a:solidFill>
                <a:latin typeface="Calibri" pitchFamily="34" charset="0"/>
                <a:cs typeface="Calibri" panose="020F0502020204030204" pitchFamily="34" charset="0"/>
              </a:rPr>
              <a:t>., 34, 629-653</a:t>
            </a:r>
          </a:p>
          <a:p>
            <a:pPr marL="85725" indent="-85725" eaLnBrk="0" hangingPunct="0">
              <a:lnSpc>
                <a:spcPts val="900"/>
              </a:lnSpc>
              <a:defRPr/>
            </a:pPr>
            <a:r>
              <a:rPr lang="en-GB" sz="800" dirty="0" err="1">
                <a:solidFill>
                  <a:schemeClr val="bg1"/>
                </a:solidFill>
                <a:latin typeface="Calibri" pitchFamily="34" charset="0"/>
                <a:cs typeface="Calibri" panose="020F0502020204030204" pitchFamily="34" charset="0"/>
              </a:rPr>
              <a:t>Holtzman</a:t>
            </a:r>
            <a:r>
              <a:rPr lang="en-GB" sz="800" dirty="0">
                <a:solidFill>
                  <a:schemeClr val="bg1"/>
                </a:solidFill>
                <a:latin typeface="Calibri" pitchFamily="34" charset="0"/>
                <a:cs typeface="Calibri" panose="020F0502020204030204" pitchFamily="34" charset="0"/>
              </a:rPr>
              <a:t> et al. (2003) Science, 301, 1227-1230</a:t>
            </a:r>
          </a:p>
        </p:txBody>
      </p:sp>
      <p:sp>
        <p:nvSpPr>
          <p:cNvPr id="6" name="Text Box 2"/>
          <p:cNvSpPr txBox="1">
            <a:spLocks noChangeArrowheads="1"/>
          </p:cNvSpPr>
          <p:nvPr/>
        </p:nvSpPr>
        <p:spPr bwMode="auto">
          <a:xfrm>
            <a:off x="4279900" y="690243"/>
            <a:ext cx="4864101" cy="5401479"/>
          </a:xfrm>
          <a:prstGeom prst="rect">
            <a:avLst/>
          </a:prstGeom>
          <a:noFill/>
          <a:ln w="9525" algn="ctr">
            <a:noFill/>
            <a:miter lim="800000"/>
            <a:headEnd/>
            <a:tailEnd/>
          </a:ln>
          <a:effectLst/>
        </p:spPr>
        <p:txBody>
          <a:bodyPr wrap="square">
            <a:spAutoFit/>
          </a:bodyPr>
          <a:lstStyle/>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Hurt and Wolf (2020) Earth Planet. Sci. </a:t>
            </a:r>
            <a:r>
              <a:rPr lang="en-GB" sz="800" dirty="0" err="1">
                <a:solidFill>
                  <a:schemeClr val="bg1"/>
                </a:solidFill>
                <a:latin typeface="Calibri" pitchFamily="34" charset="0"/>
                <a:cs typeface="Calibri" panose="020F0502020204030204" pitchFamily="34" charset="0"/>
              </a:rPr>
              <a:t>Lett</a:t>
            </a:r>
            <a:r>
              <a:rPr lang="en-GB" sz="800" dirty="0">
                <a:solidFill>
                  <a:schemeClr val="bg1"/>
                </a:solidFill>
                <a:latin typeface="Calibri" pitchFamily="34" charset="0"/>
                <a:cs typeface="Calibri" panose="020F0502020204030204" pitchFamily="34" charset="0"/>
              </a:rPr>
              <a:t>., 531, 115927</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Irving and Wyllie (1975) </a:t>
            </a:r>
            <a:r>
              <a:rPr lang="en-GB" sz="800" dirty="0" err="1">
                <a:solidFill>
                  <a:schemeClr val="bg1"/>
                </a:solidFill>
                <a:latin typeface="Calibri" pitchFamily="34" charset="0"/>
                <a:cs typeface="Calibri" panose="020F0502020204030204" pitchFamily="34" charset="0"/>
              </a:rPr>
              <a:t>Geochim</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Cosmochim</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Acta</a:t>
            </a:r>
            <a:r>
              <a:rPr lang="en-GB" sz="800" dirty="0">
                <a:solidFill>
                  <a:schemeClr val="bg1"/>
                </a:solidFill>
                <a:latin typeface="Calibri" pitchFamily="34" charset="0"/>
                <a:cs typeface="Calibri" panose="020F0502020204030204" pitchFamily="34" charset="0"/>
              </a:rPr>
              <a:t>, 39, 35-53</a:t>
            </a:r>
          </a:p>
          <a:p>
            <a:pPr marL="85725" indent="-85725" eaLnBrk="0" hangingPunct="0">
              <a:lnSpc>
                <a:spcPts val="900"/>
              </a:lnSpc>
              <a:defRPr/>
            </a:pPr>
            <a:r>
              <a:rPr lang="en-GB" sz="800" dirty="0" err="1">
                <a:solidFill>
                  <a:schemeClr val="bg1"/>
                </a:solidFill>
                <a:latin typeface="Calibri" pitchFamily="34" charset="0"/>
                <a:cs typeface="Calibri" panose="020F0502020204030204" pitchFamily="34" charset="0"/>
              </a:rPr>
              <a:t>Karato</a:t>
            </a:r>
            <a:r>
              <a:rPr lang="en-GB" sz="800" dirty="0">
                <a:solidFill>
                  <a:schemeClr val="bg1"/>
                </a:solidFill>
                <a:latin typeface="Calibri" pitchFamily="34" charset="0"/>
                <a:cs typeface="Calibri" panose="020F0502020204030204" pitchFamily="34" charset="0"/>
              </a:rPr>
              <a:t> (2012) Earth Planet. Sci. Lett., 321-322, 95-103</a:t>
            </a:r>
          </a:p>
          <a:p>
            <a:pPr marL="85725" indent="-85725" eaLnBrk="0" hangingPunct="0">
              <a:lnSpc>
                <a:spcPts val="900"/>
              </a:lnSpc>
              <a:defRPr/>
            </a:pPr>
            <a:r>
              <a:rPr lang="en-GB" sz="800" dirty="0">
                <a:solidFill>
                  <a:schemeClr val="bg1"/>
                </a:solidFill>
                <a:latin typeface="Calibri" pitchFamily="34" charset="0"/>
                <a:cs typeface="Calibri" panose="020F0502020204030204" pitchFamily="34" charset="0"/>
              </a:rPr>
              <a:t>Katz et al. (2003) Geochem. </a:t>
            </a:r>
            <a:r>
              <a:rPr lang="en-GB" sz="800" dirty="0" err="1">
                <a:solidFill>
                  <a:schemeClr val="bg1"/>
                </a:solidFill>
                <a:latin typeface="Calibri" pitchFamily="34" charset="0"/>
                <a:cs typeface="Calibri" panose="020F0502020204030204" pitchFamily="34" charset="0"/>
              </a:rPr>
              <a:t>Geophys</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Geosyst</a:t>
            </a:r>
            <a:r>
              <a:rPr lang="en-GB" sz="800" dirty="0">
                <a:solidFill>
                  <a:schemeClr val="bg1"/>
                </a:solidFill>
                <a:latin typeface="Calibri" pitchFamily="34" charset="0"/>
                <a:cs typeface="Calibri" panose="020F0502020204030204" pitchFamily="34" charset="0"/>
              </a:rPr>
              <a:t>., doi: 10.1029/2002GC00043</a:t>
            </a:r>
          </a:p>
          <a:p>
            <a:pPr marL="179388" indent="-179388" eaLnBrk="0" hangingPunct="0">
              <a:lnSpc>
                <a:spcPts val="900"/>
              </a:lnSpc>
              <a:defRPr/>
            </a:pPr>
            <a:r>
              <a:rPr lang="en-GB" sz="800" dirty="0" err="1">
                <a:solidFill>
                  <a:schemeClr val="bg1"/>
                </a:solidFill>
                <a:latin typeface="Calibri" pitchFamily="34" charset="0"/>
                <a:cs typeface="Calibri" panose="020F0502020204030204" pitchFamily="34" charset="0"/>
              </a:rPr>
              <a:t>Kawakatsu</a:t>
            </a:r>
            <a:r>
              <a:rPr lang="en-GB" sz="800" dirty="0">
                <a:solidFill>
                  <a:schemeClr val="bg1"/>
                </a:solidFill>
                <a:latin typeface="Calibri" pitchFamily="34" charset="0"/>
                <a:cs typeface="Calibri" panose="020F0502020204030204" pitchFamily="34" charset="0"/>
              </a:rPr>
              <a:t> et al. (2009) Science, 324, 499-502</a:t>
            </a:r>
          </a:p>
          <a:p>
            <a:pPr marL="179388" indent="-179388" eaLnBrk="0" hangingPunct="0">
              <a:lnSpc>
                <a:spcPts val="900"/>
              </a:lnSpc>
              <a:defRPr/>
            </a:pPr>
            <a:r>
              <a:rPr lang="en-GB" sz="800" dirty="0" err="1">
                <a:solidFill>
                  <a:schemeClr val="bg1"/>
                </a:solidFill>
                <a:latin typeface="Calibri" pitchFamily="34" charset="0"/>
                <a:cs typeface="Calibri" panose="020F0502020204030204" pitchFamily="34" charset="0"/>
              </a:rPr>
              <a:t>Kelemen</a:t>
            </a:r>
            <a:r>
              <a:rPr lang="en-GB" sz="800" dirty="0">
                <a:solidFill>
                  <a:schemeClr val="bg1"/>
                </a:solidFill>
                <a:latin typeface="Calibri" pitchFamily="34" charset="0"/>
                <a:cs typeface="Calibri" panose="020F0502020204030204" pitchFamily="34" charset="0"/>
              </a:rPr>
              <a:t> and Manning (2015) Proc. Natl. Acad. Sci., 112, 3997-4006</a:t>
            </a:r>
          </a:p>
          <a:p>
            <a:pPr marL="179388" indent="-179388" eaLnBrk="0" hangingPunct="0">
              <a:lnSpc>
                <a:spcPts val="900"/>
              </a:lnSpc>
              <a:defRPr/>
            </a:pPr>
            <a:r>
              <a:rPr lang="en-GB" sz="800" dirty="0">
                <a:solidFill>
                  <a:schemeClr val="bg1"/>
                </a:solidFill>
                <a:latin typeface="Calibri" pitchFamily="34" charset="0"/>
                <a:cs typeface="Calibri" panose="020F0502020204030204" pitchFamily="34" charset="0"/>
              </a:rPr>
              <a:t>Keshav and </a:t>
            </a:r>
            <a:r>
              <a:rPr lang="en-GB" sz="800" dirty="0" err="1">
                <a:solidFill>
                  <a:schemeClr val="bg1"/>
                </a:solidFill>
                <a:latin typeface="Calibri" pitchFamily="34" charset="0"/>
                <a:cs typeface="Calibri" panose="020F0502020204030204" pitchFamily="34" charset="0"/>
              </a:rPr>
              <a:t>Gudfinnsson</a:t>
            </a:r>
            <a:r>
              <a:rPr lang="en-GB" sz="800" dirty="0">
                <a:solidFill>
                  <a:schemeClr val="bg1"/>
                </a:solidFill>
                <a:latin typeface="Calibri" pitchFamily="34" charset="0"/>
                <a:cs typeface="Calibri" panose="020F0502020204030204" pitchFamily="34" charset="0"/>
              </a:rPr>
              <a:t> (2010) J. </a:t>
            </a:r>
            <a:r>
              <a:rPr lang="en-GB" sz="800" dirty="0" err="1">
                <a:solidFill>
                  <a:schemeClr val="bg1"/>
                </a:solidFill>
                <a:latin typeface="Calibri" pitchFamily="34" charset="0"/>
                <a:cs typeface="Calibri" panose="020F0502020204030204" pitchFamily="34" charset="0"/>
              </a:rPr>
              <a:t>Geophys</a:t>
            </a:r>
            <a:r>
              <a:rPr lang="en-GB" sz="800" dirty="0">
                <a:solidFill>
                  <a:schemeClr val="bg1"/>
                </a:solidFill>
                <a:latin typeface="Calibri" pitchFamily="34" charset="0"/>
                <a:cs typeface="Calibri" panose="020F0502020204030204" pitchFamily="34" charset="0"/>
              </a:rPr>
              <a:t>. Res., 115, B05205</a:t>
            </a:r>
          </a:p>
          <a:p>
            <a:pPr marL="179388" indent="-179388" eaLnBrk="0" hangingPunct="0">
              <a:lnSpc>
                <a:spcPts val="900"/>
              </a:lnSpc>
              <a:defRPr/>
            </a:pPr>
            <a:r>
              <a:rPr lang="it-IT" sz="800" dirty="0">
                <a:solidFill>
                  <a:schemeClr val="bg1"/>
                </a:solidFill>
                <a:latin typeface="Calibri" panose="020F0502020204030204" pitchFamily="34" charset="0"/>
                <a:cs typeface="Calibri" panose="020F0502020204030204" pitchFamily="34" charset="0"/>
              </a:rPr>
              <a:t>Keshav and Gudfinnsson (2021) J. </a:t>
            </a:r>
            <a:r>
              <a:rPr lang="it-IT" sz="800" dirty="0" err="1">
                <a:solidFill>
                  <a:schemeClr val="bg1"/>
                </a:solidFill>
                <a:latin typeface="Calibri" panose="020F0502020204030204" pitchFamily="34" charset="0"/>
                <a:cs typeface="Calibri" panose="020F0502020204030204" pitchFamily="34" charset="0"/>
              </a:rPr>
              <a:t>Petrol</a:t>
            </a:r>
            <a:r>
              <a:rPr lang="it-IT" sz="800" dirty="0">
                <a:solidFill>
                  <a:schemeClr val="bg1"/>
                </a:solidFill>
                <a:latin typeface="Calibri" panose="020F0502020204030204" pitchFamily="34" charset="0"/>
                <a:cs typeface="Calibri" panose="020F0502020204030204" pitchFamily="34" charset="0"/>
              </a:rPr>
              <a:t>., doi: 10.1093/</a:t>
            </a:r>
            <a:r>
              <a:rPr lang="it-IT" sz="800" dirty="0" err="1">
                <a:solidFill>
                  <a:schemeClr val="bg1"/>
                </a:solidFill>
                <a:latin typeface="Calibri" panose="020F0502020204030204" pitchFamily="34" charset="0"/>
                <a:cs typeface="Calibri" panose="020F0502020204030204" pitchFamily="34" charset="0"/>
              </a:rPr>
              <a:t>petrology</a:t>
            </a:r>
            <a:r>
              <a:rPr lang="it-IT" sz="800" dirty="0">
                <a:solidFill>
                  <a:schemeClr val="bg1"/>
                </a:solidFill>
                <a:latin typeface="Calibri" panose="020F0502020204030204" pitchFamily="34" charset="0"/>
                <a:cs typeface="Calibri" panose="020F0502020204030204" pitchFamily="34" charset="0"/>
              </a:rPr>
              <a:t>/egab009, 1-19</a:t>
            </a:r>
          </a:p>
          <a:p>
            <a:pPr marL="179388" indent="-179388" eaLnBrk="0" hangingPunct="0">
              <a:lnSpc>
                <a:spcPts val="900"/>
              </a:lnSpc>
              <a:defRPr/>
            </a:pPr>
            <a:r>
              <a:rPr lang="en-GB" sz="800" dirty="0">
                <a:solidFill>
                  <a:schemeClr val="bg1"/>
                </a:solidFill>
                <a:latin typeface="Calibri" pitchFamily="34" charset="0"/>
                <a:cs typeface="Calibri" panose="020F0502020204030204" pitchFamily="34" charset="0"/>
              </a:rPr>
              <a:t>King (2015) Foulger et al. (</a:t>
            </a:r>
            <a:r>
              <a:rPr lang="en-GB" sz="800" dirty="0" err="1">
                <a:solidFill>
                  <a:schemeClr val="bg1"/>
                </a:solidFill>
                <a:latin typeface="Calibri" pitchFamily="34" charset="0"/>
                <a:cs typeface="Calibri" panose="020F0502020204030204" pitchFamily="34" charset="0"/>
              </a:rPr>
              <a:t>Eds</a:t>
            </a:r>
            <a:r>
              <a:rPr lang="en-GB" sz="800" dirty="0">
                <a:solidFill>
                  <a:schemeClr val="bg1"/>
                </a:solidFill>
                <a:latin typeface="Calibri" pitchFamily="34" charset="0"/>
                <a:cs typeface="Calibri" panose="020F0502020204030204" pitchFamily="34" charset="0"/>
              </a:rPr>
              <a:t>) GSA Spec. Paper 514  and AGU Spec. Publ. 71, 87-103</a:t>
            </a:r>
          </a:p>
          <a:p>
            <a:pPr marL="179388" indent="-179388" eaLnBrk="0" hangingPunct="0">
              <a:lnSpc>
                <a:spcPts val="900"/>
              </a:lnSpc>
              <a:defRPr/>
            </a:pPr>
            <a:r>
              <a:rPr lang="en-GB" sz="800" dirty="0" err="1">
                <a:solidFill>
                  <a:schemeClr val="bg1"/>
                </a:solidFill>
                <a:latin typeface="Calibri" pitchFamily="34" charset="0"/>
                <a:cs typeface="Calibri" panose="020F0502020204030204" pitchFamily="34" charset="0"/>
              </a:rPr>
              <a:t>Kiseeva</a:t>
            </a:r>
            <a:r>
              <a:rPr lang="en-GB" sz="800" dirty="0">
                <a:solidFill>
                  <a:schemeClr val="bg1"/>
                </a:solidFill>
                <a:latin typeface="Calibri" pitchFamily="34" charset="0"/>
                <a:cs typeface="Calibri" panose="020F0502020204030204" pitchFamily="34" charset="0"/>
              </a:rPr>
              <a:t> et al., 2013, J. Petrol., 54, 1555-1583</a:t>
            </a:r>
          </a:p>
          <a:p>
            <a:pPr marL="179388" indent="-179388" eaLnBrk="0" hangingPunct="0">
              <a:lnSpc>
                <a:spcPts val="900"/>
              </a:lnSpc>
              <a:defRPr/>
            </a:pPr>
            <a:r>
              <a:rPr lang="en-GB" sz="800" dirty="0">
                <a:solidFill>
                  <a:schemeClr val="bg1"/>
                </a:solidFill>
                <a:latin typeface="Calibri" pitchFamily="34" charset="0"/>
                <a:cs typeface="Calibri" panose="020F0502020204030204" pitchFamily="34" charset="0"/>
              </a:rPr>
              <a:t>Kogarko and </a:t>
            </a:r>
            <a:r>
              <a:rPr lang="en-GB" sz="800" dirty="0" err="1">
                <a:solidFill>
                  <a:schemeClr val="bg1"/>
                </a:solidFill>
                <a:latin typeface="Calibri" pitchFamily="34" charset="0"/>
                <a:cs typeface="Calibri" panose="020F0502020204030204" pitchFamily="34" charset="0"/>
              </a:rPr>
              <a:t>Veselovskiy</a:t>
            </a:r>
            <a:r>
              <a:rPr lang="en-GB" sz="800" dirty="0">
                <a:solidFill>
                  <a:schemeClr val="bg1"/>
                </a:solidFill>
                <a:latin typeface="Calibri" pitchFamily="34" charset="0"/>
                <a:cs typeface="Calibri" panose="020F0502020204030204" pitchFamily="34" charset="0"/>
              </a:rPr>
              <a:t> (2019) J. </a:t>
            </a:r>
            <a:r>
              <a:rPr lang="en-GB" sz="800" dirty="0" err="1">
                <a:solidFill>
                  <a:schemeClr val="bg1"/>
                </a:solidFill>
                <a:latin typeface="Calibri" pitchFamily="34" charset="0"/>
                <a:cs typeface="Calibri" panose="020F0502020204030204" pitchFamily="34" charset="0"/>
              </a:rPr>
              <a:t>Geodyn</a:t>
            </a:r>
            <a:r>
              <a:rPr lang="en-GB" sz="800" dirty="0">
                <a:solidFill>
                  <a:schemeClr val="bg1"/>
                </a:solidFill>
                <a:latin typeface="Calibri" pitchFamily="34" charset="0"/>
                <a:cs typeface="Calibri" panose="020F0502020204030204" pitchFamily="34" charset="0"/>
              </a:rPr>
              <a:t>., 125, 13-21</a:t>
            </a:r>
          </a:p>
          <a:p>
            <a:pPr marL="179388" indent="-179388" eaLnBrk="0" hangingPunct="0">
              <a:lnSpc>
                <a:spcPts val="900"/>
              </a:lnSpc>
              <a:defRPr/>
            </a:pPr>
            <a:r>
              <a:rPr lang="en-GB" sz="800" dirty="0" err="1">
                <a:solidFill>
                  <a:schemeClr val="bg1"/>
                </a:solidFill>
                <a:latin typeface="Calibri" pitchFamily="34" charset="0"/>
                <a:cs typeface="Calibri" panose="020F0502020204030204" pitchFamily="34" charset="0"/>
              </a:rPr>
              <a:t>Kono</a:t>
            </a:r>
            <a:r>
              <a:rPr lang="en-GB" sz="800" dirty="0">
                <a:solidFill>
                  <a:schemeClr val="bg1"/>
                </a:solidFill>
                <a:latin typeface="Calibri" pitchFamily="34" charset="0"/>
                <a:cs typeface="Calibri" panose="020F0502020204030204" pitchFamily="34" charset="0"/>
              </a:rPr>
              <a:t> et al. (2014) Nature Comm., 5, 5091 </a:t>
            </a:r>
            <a:r>
              <a:rPr lang="en-GB" sz="800" dirty="0" err="1">
                <a:solidFill>
                  <a:schemeClr val="bg1"/>
                </a:solidFill>
                <a:latin typeface="Calibri" pitchFamily="34" charset="0"/>
                <a:cs typeface="Calibri" panose="020F0502020204030204" pitchFamily="34" charset="0"/>
              </a:rPr>
              <a:t>doi</a:t>
            </a:r>
            <a:r>
              <a:rPr lang="en-GB" sz="800" dirty="0">
                <a:solidFill>
                  <a:schemeClr val="bg1"/>
                </a:solidFill>
                <a:latin typeface="Calibri" pitchFamily="34" charset="0"/>
                <a:cs typeface="Calibri" panose="020F0502020204030204" pitchFamily="34" charset="0"/>
              </a:rPr>
              <a:t>: 10.1038/ncomms6091</a:t>
            </a:r>
          </a:p>
          <a:p>
            <a:pPr marL="179388" indent="-179388" eaLnBrk="0" hangingPunct="0">
              <a:lnSpc>
                <a:spcPts val="900"/>
              </a:lnSpc>
              <a:defRPr/>
            </a:pPr>
            <a:r>
              <a:rPr lang="en-GB" sz="800" dirty="0" err="1">
                <a:solidFill>
                  <a:schemeClr val="bg1"/>
                </a:solidFill>
                <a:latin typeface="Calibri" pitchFamily="34" charset="0"/>
              </a:rPr>
              <a:t>Koptev</a:t>
            </a:r>
            <a:r>
              <a:rPr lang="en-GB" sz="800" dirty="0">
                <a:solidFill>
                  <a:schemeClr val="bg1"/>
                </a:solidFill>
                <a:latin typeface="Calibri" pitchFamily="34" charset="0"/>
              </a:rPr>
              <a:t> et al. (2021), EPSL, 565, 116925</a:t>
            </a:r>
          </a:p>
          <a:p>
            <a:pPr>
              <a:lnSpc>
                <a:spcPts val="900"/>
              </a:lnSpc>
            </a:pPr>
            <a:r>
              <a:rPr lang="en-GB" sz="800" dirty="0">
                <a:solidFill>
                  <a:schemeClr val="bg1"/>
                </a:solidFill>
                <a:latin typeface="Calibri" pitchFamily="34" charset="0"/>
                <a:cs typeface="Calibri" panose="020F0502020204030204" pitchFamily="34" charset="0"/>
              </a:rPr>
              <a:t>Krueger et al. (2021) G3, </a:t>
            </a:r>
            <a:r>
              <a:rPr lang="it-IT" sz="800" dirty="0">
                <a:solidFill>
                  <a:schemeClr val="bg1"/>
                </a:solidFill>
                <a:latin typeface="Calibri" panose="020F0502020204030204" pitchFamily="34" charset="0"/>
                <a:cs typeface="Calibri" panose="020F0502020204030204" pitchFamily="34" charset="0"/>
              </a:rPr>
              <a:t>22, e2021GC009819. https://doi.org/10.1029/2021GC009819</a:t>
            </a:r>
            <a:endParaRPr lang="en-GB" sz="800" dirty="0">
              <a:solidFill>
                <a:schemeClr val="bg1"/>
              </a:solidFill>
              <a:latin typeface="Calibri" pitchFamily="34" charset="0"/>
              <a:cs typeface="Calibri" panose="020F0502020204030204" pitchFamily="34" charset="0"/>
            </a:endParaRPr>
          </a:p>
          <a:p>
            <a:pPr marL="179388" indent="-179388" eaLnBrk="0" hangingPunct="0">
              <a:lnSpc>
                <a:spcPts val="900"/>
              </a:lnSpc>
              <a:defRPr/>
            </a:pPr>
            <a:r>
              <a:rPr lang="en-GB" sz="800" dirty="0" err="1">
                <a:solidFill>
                  <a:schemeClr val="bg1"/>
                </a:solidFill>
                <a:latin typeface="Calibri" pitchFamily="34" charset="0"/>
                <a:cs typeface="Calibri" panose="020F0502020204030204" pitchFamily="34" charset="0"/>
              </a:rPr>
              <a:t>Inguaggiato</a:t>
            </a:r>
            <a:r>
              <a:rPr lang="en-GB" sz="800" dirty="0">
                <a:solidFill>
                  <a:schemeClr val="bg1"/>
                </a:solidFill>
                <a:latin typeface="Calibri" pitchFamily="34" charset="0"/>
                <a:cs typeface="Calibri" panose="020F0502020204030204" pitchFamily="34" charset="0"/>
              </a:rPr>
              <a:t> et al. (2012), G3, </a:t>
            </a:r>
            <a:r>
              <a:rPr lang="en-GB" sz="800" dirty="0" err="1">
                <a:solidFill>
                  <a:schemeClr val="bg1"/>
                </a:solidFill>
                <a:latin typeface="Calibri" pitchFamily="34" charset="0"/>
                <a:cs typeface="Calibri" panose="020F0502020204030204" pitchFamily="34" charset="0"/>
              </a:rPr>
              <a:t>doi</a:t>
            </a:r>
            <a:r>
              <a:rPr lang="en-GB" sz="800" dirty="0">
                <a:solidFill>
                  <a:schemeClr val="bg1"/>
                </a:solidFill>
                <a:latin typeface="Calibri" pitchFamily="34" charset="0"/>
                <a:cs typeface="Calibri" panose="020F0502020204030204" pitchFamily="34" charset="0"/>
              </a:rPr>
              <a:t>: 10.1029/2011GC003920</a:t>
            </a:r>
          </a:p>
          <a:p>
            <a:pPr marL="179388" indent="-179388" eaLnBrk="0" hangingPunct="0">
              <a:lnSpc>
                <a:spcPts val="900"/>
              </a:lnSpc>
              <a:defRPr/>
            </a:pPr>
            <a:r>
              <a:rPr lang="en-GB" sz="800" dirty="0">
                <a:solidFill>
                  <a:schemeClr val="bg1"/>
                </a:solidFill>
                <a:latin typeface="Calibri" pitchFamily="34" charset="0"/>
                <a:cs typeface="Calibri" panose="020F0502020204030204" pitchFamily="34" charset="0"/>
              </a:rPr>
              <a:t>Lavecchia et al (2017) EPSL, 467, 89-98</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Litasov</a:t>
            </a:r>
            <a:r>
              <a:rPr lang="en-GB" sz="800" dirty="0">
                <a:solidFill>
                  <a:schemeClr val="bg1"/>
                </a:solidFill>
                <a:latin typeface="Calibri" pitchFamily="34" charset="0"/>
                <a:cs typeface="Calibri" panose="020F0502020204030204" pitchFamily="34" charset="0"/>
              </a:rPr>
              <a:t> (2011) Russ. Geol. Geophys., 52, 475-492</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Litasov</a:t>
            </a:r>
            <a:r>
              <a:rPr lang="en-GB" sz="800" dirty="0">
                <a:solidFill>
                  <a:schemeClr val="bg1"/>
                </a:solidFill>
                <a:latin typeface="Calibri" pitchFamily="34" charset="0"/>
                <a:cs typeface="Calibri" panose="020F0502020204030204" pitchFamily="34" charset="0"/>
              </a:rPr>
              <a:t> and </a:t>
            </a:r>
            <a:r>
              <a:rPr lang="en-GB" sz="800" dirty="0" err="1">
                <a:solidFill>
                  <a:schemeClr val="bg1"/>
                </a:solidFill>
                <a:latin typeface="Calibri" pitchFamily="34" charset="0"/>
                <a:cs typeface="Calibri" panose="020F0502020204030204" pitchFamily="34" charset="0"/>
              </a:rPr>
              <a:t>Ohtani</a:t>
            </a:r>
            <a:r>
              <a:rPr lang="en-GB" sz="800" dirty="0">
                <a:solidFill>
                  <a:schemeClr val="bg1"/>
                </a:solidFill>
                <a:latin typeface="Calibri" pitchFamily="34" charset="0"/>
                <a:cs typeface="Calibri" panose="020F0502020204030204" pitchFamily="34" charset="0"/>
              </a:rPr>
              <a:t> (2002) Phys. Earth Planet. Int., 134, 105-127</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Litasov</a:t>
            </a:r>
            <a:r>
              <a:rPr lang="en-GB" sz="800" dirty="0">
                <a:solidFill>
                  <a:schemeClr val="bg1"/>
                </a:solidFill>
                <a:latin typeface="Calibri" pitchFamily="34" charset="0"/>
                <a:cs typeface="Calibri" panose="020F0502020204030204" pitchFamily="34" charset="0"/>
              </a:rPr>
              <a:t> et al. (2009) Rus. Geol. Geophys, 50, 1129-1138</a:t>
            </a:r>
          </a:p>
          <a:p>
            <a:pPr marL="179388" indent="-179388">
              <a:lnSpc>
                <a:spcPts val="900"/>
              </a:lnSpc>
              <a:defRPr/>
            </a:pPr>
            <a:r>
              <a:rPr lang="en-GB" sz="800" dirty="0">
                <a:solidFill>
                  <a:schemeClr val="bg1"/>
                </a:solidFill>
                <a:latin typeface="Calibri" pitchFamily="34" charset="0"/>
                <a:cs typeface="Calibri" panose="020F0502020204030204" pitchFamily="34" charset="0"/>
              </a:rPr>
              <a:t>Liu et al. (2020) Lithos, 352-353, 105249</a:t>
            </a:r>
          </a:p>
          <a:p>
            <a:pPr marL="179388" indent="-179388">
              <a:lnSpc>
                <a:spcPts val="900"/>
              </a:lnSpc>
              <a:defRPr/>
            </a:pPr>
            <a:r>
              <a:rPr lang="en-GB" sz="800" dirty="0">
                <a:solidFill>
                  <a:schemeClr val="bg1"/>
                </a:solidFill>
                <a:latin typeface="Calibri" pitchFamily="34" charset="0"/>
                <a:cs typeface="Calibri" panose="020F0502020204030204" pitchFamily="34" charset="0"/>
              </a:rPr>
              <a:t>Lustrino and Wilson (2007) Earth-Sci. Rev., 81, 1-65</a:t>
            </a:r>
          </a:p>
          <a:p>
            <a:pPr marL="179388" indent="-179388">
              <a:lnSpc>
                <a:spcPts val="900"/>
              </a:lnSpc>
              <a:defRPr/>
            </a:pPr>
            <a:r>
              <a:rPr lang="en-GB" sz="800" dirty="0">
                <a:solidFill>
                  <a:schemeClr val="bg1"/>
                </a:solidFill>
                <a:latin typeface="Calibri" pitchFamily="34" charset="0"/>
                <a:cs typeface="Calibri" panose="020F0502020204030204" pitchFamily="34" charset="0"/>
              </a:rPr>
              <a:t>Lustrino et al. (2019) Sci. Rep., </a:t>
            </a:r>
            <a:r>
              <a:rPr lang="it-IT" sz="800" dirty="0">
                <a:solidFill>
                  <a:schemeClr val="bg1"/>
                </a:solidFill>
                <a:latin typeface="Calibri" panose="020F0502020204030204" pitchFamily="34" charset="0"/>
                <a:cs typeface="Calibri" panose="020F0502020204030204" pitchFamily="34" charset="0"/>
              </a:rPr>
              <a:t>9:9212 | https://doi.org/10.1038/s41598-019-45471-x</a:t>
            </a:r>
          </a:p>
          <a:p>
            <a:pPr marL="179388" indent="-179388">
              <a:lnSpc>
                <a:spcPts val="900"/>
              </a:lnSpc>
              <a:defRPr/>
            </a:pPr>
            <a:r>
              <a:rPr lang="en-GB" sz="800" dirty="0">
                <a:solidFill>
                  <a:schemeClr val="bg1"/>
                </a:solidFill>
                <a:latin typeface="Calibri" panose="020F0502020204030204" pitchFamily="34" charset="0"/>
                <a:cs typeface="Calibri" panose="020F0502020204030204" pitchFamily="34" charset="0"/>
              </a:rPr>
              <a:t>Lustrino et al. (2020) Earth-Sci. Rev. in press</a:t>
            </a:r>
          </a:p>
          <a:p>
            <a:pPr marL="179388" indent="-179388">
              <a:lnSpc>
                <a:spcPts val="900"/>
              </a:lnSpc>
              <a:defRPr/>
            </a:pPr>
            <a:r>
              <a:rPr lang="en-GB" sz="800" dirty="0">
                <a:solidFill>
                  <a:schemeClr val="bg1"/>
                </a:solidFill>
                <a:latin typeface="Calibri" panose="020F0502020204030204" pitchFamily="34" charset="0"/>
                <a:cs typeface="Calibri" panose="020F0502020204030204" pitchFamily="34" charset="0"/>
              </a:rPr>
              <a:t>McKenzie and Bickle (1988) J. Petrol., 29, 625-679</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Newcombe</a:t>
            </a:r>
            <a:r>
              <a:rPr lang="en-GB" sz="800" dirty="0">
                <a:solidFill>
                  <a:schemeClr val="bg1"/>
                </a:solidFill>
                <a:latin typeface="Calibri" pitchFamily="34" charset="0"/>
                <a:cs typeface="Calibri" panose="020F0502020204030204" pitchFamily="34" charset="0"/>
              </a:rPr>
              <a:t> et al. (2020) J. </a:t>
            </a:r>
            <a:r>
              <a:rPr lang="en-GB" sz="800" dirty="0" err="1">
                <a:solidFill>
                  <a:schemeClr val="bg1"/>
                </a:solidFill>
                <a:latin typeface="Calibri" pitchFamily="34" charset="0"/>
                <a:cs typeface="Calibri" panose="020F0502020204030204" pitchFamily="34" charset="0"/>
              </a:rPr>
              <a:t>Volcanol</a:t>
            </a:r>
            <a:r>
              <a:rPr lang="en-GB" sz="800" dirty="0">
                <a:solidFill>
                  <a:schemeClr val="bg1"/>
                </a:solidFill>
                <a:latin typeface="Calibri" pitchFamily="34" charset="0"/>
                <a:cs typeface="Calibri" panose="020F0502020204030204" pitchFamily="34" charset="0"/>
              </a:rPr>
              <a:t>. Geotherm. Res., 398, 106872</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Niu</a:t>
            </a:r>
            <a:r>
              <a:rPr lang="en-GB" sz="800" dirty="0">
                <a:solidFill>
                  <a:schemeClr val="bg1"/>
                </a:solidFill>
                <a:latin typeface="Calibri" pitchFamily="34" charset="0"/>
                <a:cs typeface="Calibri" panose="020F0502020204030204" pitchFamily="34" charset="0"/>
              </a:rPr>
              <a:t> and Green (2018) Earth-Sci. Rev., 185, 301-307</a:t>
            </a:r>
          </a:p>
          <a:p>
            <a:pPr marL="179388" indent="-179388">
              <a:lnSpc>
                <a:spcPts val="900"/>
              </a:lnSpc>
              <a:defRPr/>
            </a:pPr>
            <a:r>
              <a:rPr lang="en-GB" sz="800" dirty="0">
                <a:solidFill>
                  <a:schemeClr val="bg1"/>
                </a:solidFill>
                <a:latin typeface="Calibri" pitchFamily="34" charset="0"/>
                <a:cs typeface="Calibri" panose="020F0502020204030204" pitchFamily="34" charset="0"/>
              </a:rPr>
              <a:t>Novella et al (2014) Earth Planet. Sci. </a:t>
            </a:r>
            <a:r>
              <a:rPr lang="en-GB" sz="800" dirty="0" err="1">
                <a:solidFill>
                  <a:schemeClr val="bg1"/>
                </a:solidFill>
                <a:latin typeface="Calibri" pitchFamily="34" charset="0"/>
                <a:cs typeface="Calibri" panose="020F0502020204030204" pitchFamily="34" charset="0"/>
              </a:rPr>
              <a:t>Lett</a:t>
            </a:r>
            <a:r>
              <a:rPr lang="en-GB" sz="800" dirty="0">
                <a:solidFill>
                  <a:schemeClr val="bg1"/>
                </a:solidFill>
                <a:latin typeface="Calibri" pitchFamily="34" charset="0"/>
                <a:cs typeface="Calibri" panose="020F0502020204030204" pitchFamily="34" charset="0"/>
              </a:rPr>
              <a:t>., 400, 1-13</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Riguzzi</a:t>
            </a:r>
            <a:r>
              <a:rPr lang="en-GB" sz="800" dirty="0">
                <a:solidFill>
                  <a:schemeClr val="bg1"/>
                </a:solidFill>
                <a:latin typeface="Calibri" pitchFamily="34" charset="0"/>
                <a:cs typeface="Calibri" panose="020F0502020204030204" pitchFamily="34" charset="0"/>
              </a:rPr>
              <a:t> et al. (2010) Tectonophysics, 484, 60-73</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Rohrbach</a:t>
            </a:r>
            <a:r>
              <a:rPr lang="en-GB" sz="800" dirty="0">
                <a:solidFill>
                  <a:schemeClr val="bg1"/>
                </a:solidFill>
                <a:latin typeface="Calibri" pitchFamily="34" charset="0"/>
                <a:cs typeface="Calibri" panose="020F0502020204030204" pitchFamily="34" charset="0"/>
              </a:rPr>
              <a:t> and Schmidt (2011) Nature, 472, 456-458</a:t>
            </a:r>
          </a:p>
          <a:p>
            <a:pPr marL="179388" indent="-179388">
              <a:lnSpc>
                <a:spcPts val="900"/>
              </a:lnSpc>
              <a:defRPr/>
            </a:pPr>
            <a:r>
              <a:rPr lang="en-GB" sz="800" dirty="0">
                <a:solidFill>
                  <a:schemeClr val="bg1"/>
                </a:solidFill>
                <a:latin typeface="Calibri" pitchFamily="34" charset="0"/>
                <a:cs typeface="Calibri" panose="020F0502020204030204" pitchFamily="34" charset="0"/>
              </a:rPr>
              <a:t>Rosenthal et al. (2015) Earth Planet. Sci. Lett.,412, 77-87</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Sakamaki</a:t>
            </a:r>
            <a:r>
              <a:rPr lang="en-GB" sz="800" dirty="0">
                <a:solidFill>
                  <a:schemeClr val="bg1"/>
                </a:solidFill>
                <a:latin typeface="Calibri" pitchFamily="34" charset="0"/>
                <a:cs typeface="Calibri" panose="020F0502020204030204" pitchFamily="34" charset="0"/>
              </a:rPr>
              <a:t> et al. (2013) Nature </a:t>
            </a:r>
            <a:r>
              <a:rPr lang="en-GB" sz="800" dirty="0" err="1">
                <a:solidFill>
                  <a:schemeClr val="bg1"/>
                </a:solidFill>
                <a:latin typeface="Calibri" pitchFamily="34" charset="0"/>
                <a:cs typeface="Calibri" panose="020F0502020204030204" pitchFamily="34" charset="0"/>
              </a:rPr>
              <a:t>Geosci</a:t>
            </a:r>
            <a:r>
              <a:rPr lang="en-GB" sz="800" dirty="0">
                <a:solidFill>
                  <a:schemeClr val="bg1"/>
                </a:solidFill>
                <a:latin typeface="Calibri" pitchFamily="34" charset="0"/>
                <a:cs typeface="Calibri" panose="020F0502020204030204" pitchFamily="34" charset="0"/>
              </a:rPr>
              <a:t>., 6, 1041-1044</a:t>
            </a:r>
          </a:p>
          <a:p>
            <a:pPr marL="179388" indent="-179388">
              <a:lnSpc>
                <a:spcPts val="900"/>
              </a:lnSpc>
              <a:defRPr/>
            </a:pPr>
            <a:r>
              <a:rPr lang="en-GB" sz="800" dirty="0" err="1">
                <a:solidFill>
                  <a:schemeClr val="bg1"/>
                </a:solidFill>
                <a:latin typeface="Calibri" pitchFamily="34" charset="0"/>
              </a:rPr>
              <a:t>Sarafian</a:t>
            </a:r>
            <a:r>
              <a:rPr lang="en-GB" sz="800" dirty="0">
                <a:solidFill>
                  <a:schemeClr val="bg1"/>
                </a:solidFill>
                <a:latin typeface="Calibri" pitchFamily="34" charset="0"/>
              </a:rPr>
              <a:t> et al. (2017) Science, 355, 942-945</a:t>
            </a:r>
          </a:p>
          <a:p>
            <a:pPr marL="179388" indent="-179388">
              <a:lnSpc>
                <a:spcPts val="900"/>
              </a:lnSpc>
              <a:defRPr/>
            </a:pPr>
            <a:r>
              <a:rPr lang="en-GB" sz="800" dirty="0" err="1">
                <a:solidFill>
                  <a:schemeClr val="bg1"/>
                </a:solidFill>
                <a:latin typeface="Calibri" pitchFamily="34" charset="0"/>
                <a:cs typeface="Calibri" panose="020F0502020204030204" pitchFamily="34" charset="0"/>
                <a:sym typeface="Wingdings" pitchFamily="2" charset="2"/>
              </a:rPr>
              <a:t>Seales</a:t>
            </a:r>
            <a:r>
              <a:rPr lang="en-GB" sz="800" dirty="0">
                <a:solidFill>
                  <a:schemeClr val="bg1"/>
                </a:solidFill>
                <a:latin typeface="Calibri" pitchFamily="34" charset="0"/>
                <a:cs typeface="Calibri" panose="020F0502020204030204" pitchFamily="34" charset="0"/>
                <a:sym typeface="Wingdings" pitchFamily="2" charset="2"/>
              </a:rPr>
              <a:t> and </a:t>
            </a:r>
            <a:r>
              <a:rPr lang="en-GB" sz="800" dirty="0" err="1">
                <a:solidFill>
                  <a:schemeClr val="bg1"/>
                </a:solidFill>
                <a:latin typeface="Calibri" pitchFamily="34" charset="0"/>
                <a:cs typeface="Calibri" panose="020F0502020204030204" pitchFamily="34" charset="0"/>
                <a:sym typeface="Wingdings" pitchFamily="2" charset="2"/>
              </a:rPr>
              <a:t>Lenardic</a:t>
            </a:r>
            <a:r>
              <a:rPr lang="en-GB" sz="800" dirty="0">
                <a:solidFill>
                  <a:schemeClr val="bg1"/>
                </a:solidFill>
                <a:latin typeface="Calibri" pitchFamily="34" charset="0"/>
                <a:cs typeface="Calibri" panose="020F0502020204030204" pitchFamily="34" charset="0"/>
                <a:sym typeface="Wingdings" pitchFamily="2" charset="2"/>
              </a:rPr>
              <a:t> (2011) G3, 21, </a:t>
            </a:r>
            <a:r>
              <a:rPr lang="it-IT" sz="800" dirty="0">
                <a:solidFill>
                  <a:schemeClr val="bg1"/>
                </a:solidFill>
                <a:latin typeface="Calibri" panose="020F0502020204030204" pitchFamily="34" charset="0"/>
                <a:cs typeface="Calibri" panose="020F0502020204030204" pitchFamily="34" charset="0"/>
              </a:rPr>
              <a:t>e2020GC009106</a:t>
            </a:r>
            <a:r>
              <a:rPr lang="en-GB" sz="800" dirty="0">
                <a:solidFill>
                  <a:schemeClr val="bg1"/>
                </a:solidFill>
                <a:latin typeface="Calibri" pitchFamily="34" charset="0"/>
                <a:cs typeface="Calibri" panose="020F0502020204030204" pitchFamily="34" charset="0"/>
                <a:sym typeface="Wingdings" pitchFamily="2" charset="2"/>
              </a:rPr>
              <a:t> </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Shatskiy</a:t>
            </a:r>
            <a:r>
              <a:rPr lang="en-GB" sz="800" dirty="0">
                <a:solidFill>
                  <a:schemeClr val="bg1"/>
                </a:solidFill>
                <a:latin typeface="Calibri" pitchFamily="34" charset="0"/>
                <a:cs typeface="Calibri" panose="020F0502020204030204" pitchFamily="34" charset="0"/>
              </a:rPr>
              <a:t> et al. (2016) Am. Mineral., 101, 437-447</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Shcheka</a:t>
            </a:r>
            <a:r>
              <a:rPr lang="en-GB" sz="800" dirty="0">
                <a:solidFill>
                  <a:schemeClr val="bg1"/>
                </a:solidFill>
                <a:latin typeface="Calibri" pitchFamily="34" charset="0"/>
                <a:cs typeface="Calibri" panose="020F0502020204030204" pitchFamily="34" charset="0"/>
              </a:rPr>
              <a:t> et al. (2006) Earth Planet. Sci. Lett., 245, 730-742</a:t>
            </a:r>
          </a:p>
          <a:p>
            <a:pPr marL="179388" indent="-179388">
              <a:lnSpc>
                <a:spcPts val="900"/>
              </a:lnSpc>
              <a:defRPr/>
            </a:pPr>
            <a:r>
              <a:rPr lang="en-GB" sz="800" dirty="0">
                <a:solidFill>
                  <a:schemeClr val="bg1"/>
                </a:solidFill>
                <a:latin typeface="Calibri" pitchFamily="34" charset="0"/>
                <a:cs typeface="Calibri" panose="020F0502020204030204" pitchFamily="34" charset="0"/>
              </a:rPr>
              <a:t>Sherrod et al. (2013) USGS Open File Report 2013-1306 http://dx.doi.org/10.3133/ofr20131306 </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Splendore</a:t>
            </a:r>
            <a:r>
              <a:rPr lang="en-GB" sz="800" dirty="0">
                <a:solidFill>
                  <a:schemeClr val="bg1"/>
                </a:solidFill>
                <a:latin typeface="Calibri" pitchFamily="34" charset="0"/>
                <a:cs typeface="Calibri" panose="020F0502020204030204" pitchFamily="34" charset="0"/>
              </a:rPr>
              <a:t> and </a:t>
            </a:r>
            <a:r>
              <a:rPr lang="en-GB" sz="800" dirty="0" err="1">
                <a:solidFill>
                  <a:schemeClr val="bg1"/>
                </a:solidFill>
                <a:latin typeface="Calibri" pitchFamily="34" charset="0"/>
                <a:cs typeface="Calibri" panose="020F0502020204030204" pitchFamily="34" charset="0"/>
              </a:rPr>
              <a:t>Marotta</a:t>
            </a:r>
            <a:r>
              <a:rPr lang="en-GB" sz="800" dirty="0">
                <a:solidFill>
                  <a:schemeClr val="bg1"/>
                </a:solidFill>
                <a:latin typeface="Calibri" pitchFamily="34" charset="0"/>
                <a:cs typeface="Calibri" panose="020F0502020204030204" pitchFamily="34" charset="0"/>
              </a:rPr>
              <a:t> (2013), Tectonophysics, 603, 89-103</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Stagno</a:t>
            </a:r>
            <a:r>
              <a:rPr lang="en-GB" sz="800" dirty="0">
                <a:solidFill>
                  <a:schemeClr val="bg1"/>
                </a:solidFill>
                <a:latin typeface="Calibri" pitchFamily="34" charset="0"/>
                <a:cs typeface="Calibri" panose="020F0502020204030204" pitchFamily="34" charset="0"/>
              </a:rPr>
              <a:t> et al. (2013) Nature, 493, 84-88 </a:t>
            </a:r>
          </a:p>
          <a:p>
            <a:pPr marL="179388" indent="-179388">
              <a:lnSpc>
                <a:spcPts val="900"/>
              </a:lnSpc>
              <a:defRPr/>
            </a:pPr>
            <a:r>
              <a:rPr lang="en-GB" sz="800" dirty="0">
                <a:solidFill>
                  <a:schemeClr val="bg1"/>
                </a:solidFill>
                <a:latin typeface="Calibri" pitchFamily="34" charset="0"/>
                <a:cs typeface="Calibri" panose="020F0502020204030204" pitchFamily="34" charset="0"/>
              </a:rPr>
              <a:t>Stern et al. (2018) </a:t>
            </a:r>
            <a:r>
              <a:rPr lang="en-GB" sz="800" dirty="0" err="1">
                <a:solidFill>
                  <a:schemeClr val="bg1"/>
                </a:solidFill>
                <a:latin typeface="Calibri" pitchFamily="34" charset="0"/>
                <a:cs typeface="Calibri" panose="020F0502020204030204" pitchFamily="34" charset="0"/>
              </a:rPr>
              <a:t>Geosci</a:t>
            </a:r>
            <a:r>
              <a:rPr lang="en-GB" sz="800" dirty="0">
                <a:solidFill>
                  <a:schemeClr val="bg1"/>
                </a:solidFill>
                <a:latin typeface="Calibri" pitchFamily="34" charset="0"/>
                <a:cs typeface="Calibri" panose="020F0502020204030204" pitchFamily="34" charset="0"/>
              </a:rPr>
              <a:t>. Front., 9, 103-119</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Styxrude</a:t>
            </a:r>
            <a:r>
              <a:rPr lang="en-GB" sz="800" dirty="0">
                <a:solidFill>
                  <a:schemeClr val="bg1"/>
                </a:solidFill>
                <a:latin typeface="Calibri" pitchFamily="34" charset="0"/>
                <a:cs typeface="Calibri" panose="020F0502020204030204" pitchFamily="34" charset="0"/>
              </a:rPr>
              <a:t> and Lithgow-</a:t>
            </a:r>
            <a:r>
              <a:rPr lang="en-GB" sz="800" dirty="0" err="1">
                <a:solidFill>
                  <a:schemeClr val="bg1"/>
                </a:solidFill>
                <a:latin typeface="Calibri" pitchFamily="34" charset="0"/>
                <a:cs typeface="Calibri" panose="020F0502020204030204" pitchFamily="34" charset="0"/>
              </a:rPr>
              <a:t>Bertelloni</a:t>
            </a:r>
            <a:r>
              <a:rPr lang="en-GB" sz="800" dirty="0">
                <a:solidFill>
                  <a:schemeClr val="bg1"/>
                </a:solidFill>
                <a:latin typeface="Calibri" pitchFamily="34" charset="0"/>
                <a:cs typeface="Calibri" panose="020F0502020204030204" pitchFamily="34" charset="0"/>
              </a:rPr>
              <a:t> (2011) </a:t>
            </a:r>
            <a:r>
              <a:rPr lang="en-GB" sz="800" dirty="0" err="1">
                <a:solidFill>
                  <a:schemeClr val="bg1"/>
                </a:solidFill>
                <a:latin typeface="Calibri" pitchFamily="34" charset="0"/>
                <a:cs typeface="Calibri" panose="020F0502020204030204" pitchFamily="34" charset="0"/>
              </a:rPr>
              <a:t>Geophys</a:t>
            </a:r>
            <a:r>
              <a:rPr lang="en-GB" sz="800" dirty="0">
                <a:solidFill>
                  <a:schemeClr val="bg1"/>
                </a:solidFill>
                <a:latin typeface="Calibri" pitchFamily="34" charset="0"/>
                <a:cs typeface="Calibri" panose="020F0502020204030204" pitchFamily="34" charset="0"/>
              </a:rPr>
              <a:t>. J. Int., 184, 1180-1213</a:t>
            </a:r>
          </a:p>
          <a:p>
            <a:pPr marL="179388" indent="-179388">
              <a:lnSpc>
                <a:spcPts val="900"/>
              </a:lnSpc>
              <a:defRPr/>
            </a:pPr>
            <a:r>
              <a:rPr lang="en-GB" sz="800" dirty="0">
                <a:solidFill>
                  <a:schemeClr val="bg1"/>
                </a:solidFill>
                <a:latin typeface="Calibri" pitchFamily="34" charset="0"/>
                <a:cs typeface="Calibri" panose="020F0502020204030204" pitchFamily="34" charset="0"/>
              </a:rPr>
              <a:t>Thomson et al. (2016) Nature, 529, 76-79</a:t>
            </a:r>
          </a:p>
          <a:p>
            <a:pPr marL="179388" indent="-179388">
              <a:lnSpc>
                <a:spcPts val="900"/>
              </a:lnSpc>
              <a:defRPr/>
            </a:pPr>
            <a:r>
              <a:rPr lang="en-GB" sz="800" dirty="0">
                <a:solidFill>
                  <a:schemeClr val="bg1"/>
                </a:solidFill>
                <a:latin typeface="Calibri" pitchFamily="34" charset="0"/>
                <a:cs typeface="Calibri" panose="020F0502020204030204" pitchFamily="34" charset="0"/>
              </a:rPr>
              <a:t>Tilley et al. (2012) J. Geophys. Res., B06206, doi:10.1029/2011JB009044</a:t>
            </a:r>
          </a:p>
          <a:p>
            <a:pPr marL="179388" indent="-179388">
              <a:lnSpc>
                <a:spcPts val="900"/>
              </a:lnSpc>
              <a:defRPr/>
            </a:pPr>
            <a:r>
              <a:rPr lang="en-GB" sz="800" dirty="0">
                <a:solidFill>
                  <a:schemeClr val="bg1"/>
                </a:solidFill>
                <a:latin typeface="Calibri" pitchFamily="34" charset="0"/>
                <a:cs typeface="Calibri" panose="020F0502020204030204" pitchFamily="34" charset="0"/>
              </a:rPr>
              <a:t>Tucker et al. (2019) </a:t>
            </a:r>
            <a:r>
              <a:rPr lang="en-GB" sz="800" dirty="0" err="1">
                <a:solidFill>
                  <a:schemeClr val="bg1"/>
                </a:solidFill>
                <a:latin typeface="Calibri" pitchFamily="34" charset="0"/>
                <a:cs typeface="Calibri" panose="020F0502020204030204" pitchFamily="34" charset="0"/>
              </a:rPr>
              <a:t>Geochim</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Cosmochim</a:t>
            </a:r>
            <a:r>
              <a:rPr lang="en-GB" sz="800" dirty="0">
                <a:solidFill>
                  <a:schemeClr val="bg1"/>
                </a:solidFill>
                <a:latin typeface="Calibri" pitchFamily="34" charset="0"/>
                <a:cs typeface="Calibri" panose="020F0502020204030204" pitchFamily="34" charset="0"/>
              </a:rPr>
              <a:t>. </a:t>
            </a:r>
            <a:r>
              <a:rPr lang="en-GB" sz="800" dirty="0" err="1">
                <a:solidFill>
                  <a:schemeClr val="bg1"/>
                </a:solidFill>
                <a:latin typeface="Calibri" pitchFamily="34" charset="0"/>
                <a:cs typeface="Calibri" panose="020F0502020204030204" pitchFamily="34" charset="0"/>
              </a:rPr>
              <a:t>Acta</a:t>
            </a:r>
            <a:r>
              <a:rPr lang="en-GB" sz="800" dirty="0">
                <a:solidFill>
                  <a:schemeClr val="bg1"/>
                </a:solidFill>
                <a:latin typeface="Calibri" pitchFamily="34" charset="0"/>
                <a:cs typeface="Calibri" panose="020F0502020204030204" pitchFamily="34" charset="0"/>
              </a:rPr>
              <a:t>, 254, 156-172</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Ulianov</a:t>
            </a:r>
            <a:r>
              <a:rPr lang="en-GB" sz="800" dirty="0">
                <a:solidFill>
                  <a:schemeClr val="bg1"/>
                </a:solidFill>
                <a:latin typeface="Calibri" pitchFamily="34" charset="0"/>
                <a:cs typeface="Calibri" panose="020F0502020204030204" pitchFamily="34" charset="0"/>
              </a:rPr>
              <a:t> et al. (2007) J. Petrol, 48, 1079-1118</a:t>
            </a:r>
          </a:p>
          <a:p>
            <a:pPr marL="179388" indent="-179388">
              <a:lnSpc>
                <a:spcPts val="900"/>
              </a:lnSpc>
              <a:defRPr/>
            </a:pPr>
            <a:r>
              <a:rPr lang="en-GB" sz="800" dirty="0" err="1">
                <a:solidFill>
                  <a:schemeClr val="bg1"/>
                </a:solidFill>
                <a:latin typeface="Calibri" pitchFamily="34" charset="0"/>
                <a:cs typeface="Calibri" panose="020F0502020204030204" pitchFamily="34" charset="0"/>
              </a:rPr>
              <a:t>Yaxley</a:t>
            </a:r>
            <a:r>
              <a:rPr lang="en-GB" sz="800" dirty="0">
                <a:solidFill>
                  <a:schemeClr val="bg1"/>
                </a:solidFill>
                <a:latin typeface="Calibri" pitchFamily="34" charset="0"/>
                <a:cs typeface="Calibri" panose="020F0502020204030204" pitchFamily="34" charset="0"/>
              </a:rPr>
              <a:t> et al. (2019) Deep Carbon (</a:t>
            </a:r>
            <a:r>
              <a:rPr lang="en-GB" sz="800" dirty="0" err="1">
                <a:solidFill>
                  <a:schemeClr val="bg1"/>
                </a:solidFill>
                <a:latin typeface="Calibri" pitchFamily="34" charset="0"/>
                <a:cs typeface="Calibri" panose="020F0502020204030204" pitchFamily="34" charset="0"/>
              </a:rPr>
              <a:t>Orcutt</a:t>
            </a:r>
            <a:r>
              <a:rPr lang="en-GB" sz="800" dirty="0">
                <a:solidFill>
                  <a:schemeClr val="bg1"/>
                </a:solidFill>
                <a:latin typeface="Calibri" pitchFamily="34" charset="0"/>
                <a:cs typeface="Calibri" panose="020F0502020204030204" pitchFamily="34" charset="0"/>
              </a:rPr>
              <a:t> et al., </a:t>
            </a:r>
            <a:r>
              <a:rPr lang="en-GB" sz="800" dirty="0" err="1">
                <a:solidFill>
                  <a:schemeClr val="bg1"/>
                </a:solidFill>
                <a:latin typeface="Calibri" pitchFamily="34" charset="0"/>
                <a:cs typeface="Calibri" panose="020F0502020204030204" pitchFamily="34" charset="0"/>
              </a:rPr>
              <a:t>Eds</a:t>
            </a:r>
            <a:r>
              <a:rPr lang="en-GB" sz="800" dirty="0">
                <a:solidFill>
                  <a:schemeClr val="bg1"/>
                </a:solidFill>
                <a:latin typeface="Calibri" pitchFamily="34" charset="0"/>
                <a:cs typeface="Calibri" panose="020F0502020204030204" pitchFamily="34" charset="0"/>
              </a:rPr>
              <a:t>), 129-162</a:t>
            </a:r>
          </a:p>
          <a:p>
            <a:pPr marL="179388" indent="-179388">
              <a:lnSpc>
                <a:spcPts val="900"/>
              </a:lnSpc>
              <a:defRPr/>
            </a:pPr>
            <a:r>
              <a:rPr lang="en-GB" sz="800" dirty="0">
                <a:solidFill>
                  <a:schemeClr val="bg1"/>
                </a:solidFill>
                <a:latin typeface="Calibri" pitchFamily="34" charset="0"/>
                <a:cs typeface="Calibri" panose="020F0502020204030204" pitchFamily="34" charset="0"/>
              </a:rPr>
              <a:t>Wyllie and </a:t>
            </a:r>
            <a:r>
              <a:rPr lang="en-GB" sz="800" dirty="0" err="1">
                <a:solidFill>
                  <a:schemeClr val="bg1"/>
                </a:solidFill>
                <a:latin typeface="Calibri" pitchFamily="34" charset="0"/>
                <a:cs typeface="Calibri" panose="020F0502020204030204" pitchFamily="34" charset="0"/>
              </a:rPr>
              <a:t>Riabchikov</a:t>
            </a:r>
            <a:r>
              <a:rPr lang="en-GB" sz="800" dirty="0">
                <a:solidFill>
                  <a:schemeClr val="bg1"/>
                </a:solidFill>
                <a:latin typeface="Calibri" pitchFamily="34" charset="0"/>
                <a:cs typeface="Calibri" panose="020F0502020204030204" pitchFamily="34" charset="0"/>
              </a:rPr>
              <a:t> (2000) J. Petrol., 41, 1195-1206</a:t>
            </a:r>
          </a:p>
        </p:txBody>
      </p:sp>
      <p:sp>
        <p:nvSpPr>
          <p:cNvPr id="7" name="Text Box 25"/>
          <p:cNvSpPr txBox="1">
            <a:spLocks noChangeArrowheads="1"/>
          </p:cNvSpPr>
          <p:nvPr/>
        </p:nvSpPr>
        <p:spPr bwMode="auto">
          <a:xfrm>
            <a:off x="2764970" y="6077632"/>
            <a:ext cx="6379029" cy="646331"/>
          </a:xfrm>
          <a:prstGeom prst="rect">
            <a:avLst/>
          </a:prstGeom>
          <a:noFill/>
          <a:ln w="9525">
            <a:noFill/>
            <a:miter lim="800000"/>
            <a:headEnd/>
            <a:tailEnd/>
          </a:ln>
          <a:effectLst/>
        </p:spPr>
        <p:txBody>
          <a:bodyPr wrap="square">
            <a:spAutoFit/>
          </a:bodyPr>
          <a:lstStyle/>
          <a:p>
            <a:pPr marL="265113" indent="-265113" algn="r">
              <a:defRPr/>
            </a:pPr>
            <a:r>
              <a:rPr lang="en-GB" dirty="0">
                <a:solidFill>
                  <a:schemeClr val="bg1"/>
                </a:solidFill>
                <a:effectLst>
                  <a:outerShdw blurRad="38100" dist="38100" dir="2700000" algn="tl">
                    <a:srgbClr val="000000"/>
                  </a:outerShdw>
                </a:effectLst>
                <a:latin typeface="Calibri" pitchFamily="34" charset="0"/>
              </a:rPr>
              <a:t>You can use this material for scientific and non-scientific purposes.</a:t>
            </a:r>
          </a:p>
          <a:p>
            <a:pPr marL="265113" indent="-265113" algn="r">
              <a:defRPr/>
            </a:pPr>
            <a:r>
              <a:rPr lang="en-GB" dirty="0">
                <a:solidFill>
                  <a:schemeClr val="bg1"/>
                </a:solidFill>
                <a:effectLst>
                  <a:outerShdw blurRad="38100" dist="38100" dir="2700000" algn="tl">
                    <a:srgbClr val="000000"/>
                  </a:outerShdw>
                </a:effectLst>
                <a:latin typeface="Calibri" pitchFamily="34" charset="0"/>
              </a:rPr>
              <a:t>Please quote and acknowledge the source of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fade">
                                      <p:cBhvr>
                                        <p:cTn id="7" dur="500"/>
                                        <p:tgtEl>
                                          <p:spTgt spid="6113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2" grpId="0"/>
      <p:bldP spid="5" grpId="0"/>
      <p:bldP spid="6" grpId="0"/>
      <p:bldP spid="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21" name="Text Box 9"/>
          <p:cNvSpPr txBox="1">
            <a:spLocks noChangeArrowheads="1"/>
          </p:cNvSpPr>
          <p:nvPr/>
        </p:nvSpPr>
        <p:spPr bwMode="auto">
          <a:xfrm>
            <a:off x="123824" y="790575"/>
            <a:ext cx="9020175" cy="3354765"/>
          </a:xfrm>
          <a:prstGeom prst="rect">
            <a:avLst/>
          </a:prstGeom>
          <a:noFill/>
          <a:ln w="9525" algn="ctr">
            <a:noFill/>
            <a:miter lim="800000"/>
            <a:headEnd/>
            <a:tailEnd/>
          </a:ln>
          <a:effectLst/>
        </p:spPr>
        <p:txBody>
          <a:bodyPr wrap="square">
            <a:spAutoFit/>
          </a:bodyPr>
          <a:lstStyle/>
          <a:p>
            <a:pPr>
              <a:spcAft>
                <a:spcPts val="1200"/>
              </a:spcAft>
              <a:defRPr/>
            </a:pPr>
            <a:r>
              <a:rPr lang="en-GB" sz="2400" dirty="0">
                <a:solidFill>
                  <a:srgbClr val="FFFF00"/>
                </a:solidFill>
                <a:effectLst>
                  <a:outerShdw blurRad="38100" dist="38100" dir="2700000" algn="tl">
                    <a:srgbClr val="000000"/>
                  </a:outerShdw>
                </a:effectLst>
                <a:latin typeface="Calibri" pitchFamily="34" charset="0"/>
              </a:rPr>
              <a:t>Hydrogen</a:t>
            </a:r>
            <a:r>
              <a:rPr lang="en-GB" sz="2400" dirty="0">
                <a:solidFill>
                  <a:schemeClr val="bg1"/>
                </a:solidFill>
                <a:effectLst>
                  <a:outerShdw blurRad="38100" dist="38100" dir="2700000" algn="tl">
                    <a:srgbClr val="000000"/>
                  </a:outerShdw>
                </a:effectLst>
                <a:latin typeface="Calibri" pitchFamily="34" charset="0"/>
              </a:rPr>
              <a:t> can be dissolved in minimum amounts (</a:t>
            </a:r>
            <a:r>
              <a:rPr lang="en-GB" sz="2400" dirty="0">
                <a:solidFill>
                  <a:srgbClr val="FFFF00"/>
                </a:solidFill>
                <a:effectLst>
                  <a:outerShdw blurRad="38100" dist="38100" dir="2700000" algn="tl">
                    <a:srgbClr val="000000"/>
                  </a:outerShdw>
                </a:effectLst>
                <a:latin typeface="Calibri" pitchFamily="34" charset="0"/>
              </a:rPr>
              <a:t>&lt;0.1 </a:t>
            </a:r>
            <a:r>
              <a:rPr lang="en-GB" sz="2400" dirty="0" err="1">
                <a:solidFill>
                  <a:srgbClr val="FFFF00"/>
                </a:solidFill>
                <a:effectLst>
                  <a:outerShdw blurRad="38100" dist="38100" dir="2700000" algn="tl">
                    <a:srgbClr val="000000"/>
                  </a:outerShdw>
                </a:effectLst>
                <a:latin typeface="Calibri" pitchFamily="34" charset="0"/>
              </a:rPr>
              <a:t>wt</a:t>
            </a:r>
            <a:r>
              <a:rPr lang="en-GB" sz="2400" dirty="0">
                <a:solidFill>
                  <a:srgbClr val="FFFF00"/>
                </a:solidFill>
                <a:effectLst>
                  <a:outerShdw blurRad="38100" dist="38100" dir="2700000" algn="tl">
                    <a:srgbClr val="000000"/>
                  </a:outerShdw>
                </a:effectLst>
                <a:latin typeface="Calibri" pitchFamily="34" charset="0"/>
              </a:rPr>
              <a:t>%</a:t>
            </a:r>
            <a:r>
              <a:rPr lang="en-GB" sz="2400" dirty="0">
                <a:solidFill>
                  <a:schemeClr val="bg1"/>
                </a:solidFill>
                <a:effectLst>
                  <a:outerShdw blurRad="38100" dist="38100" dir="2700000" algn="tl">
                    <a:srgbClr val="000000"/>
                  </a:outerShdw>
                </a:effectLst>
                <a:latin typeface="Calibri" pitchFamily="34" charset="0"/>
              </a:rPr>
              <a:t>) in the main mantle silicates</a:t>
            </a:r>
            <a:r>
              <a:rPr lang="en-GB" sz="2400" dirty="0">
                <a:solidFill>
                  <a:srgbClr val="FFFF00"/>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(ol, cpx and opx) and in relatively high amounts (</a:t>
            </a:r>
            <a:r>
              <a:rPr lang="en-GB" sz="2400" dirty="0">
                <a:solidFill>
                  <a:srgbClr val="FFFF00"/>
                </a:solidFill>
                <a:effectLst>
                  <a:outerShdw blurRad="38100" dist="38100" dir="2700000" algn="tl">
                    <a:srgbClr val="000000"/>
                  </a:outerShdw>
                </a:effectLst>
                <a:latin typeface="Calibri" pitchFamily="34" charset="0"/>
              </a:rPr>
              <a:t>2-3 wt%</a:t>
            </a:r>
            <a:r>
              <a:rPr lang="en-GB" sz="2400" dirty="0">
                <a:solidFill>
                  <a:schemeClr val="bg1"/>
                </a:solidFill>
                <a:effectLst>
                  <a:outerShdw blurRad="38100" dist="38100" dir="2700000" algn="tl">
                    <a:srgbClr val="000000"/>
                  </a:outerShdw>
                </a:effectLst>
                <a:latin typeface="Calibri" pitchFamily="34" charset="0"/>
              </a:rPr>
              <a:t>) in other silicates (phlogopite, pargasite) or even more (</a:t>
            </a:r>
            <a:r>
              <a:rPr lang="en-GB" sz="2400" dirty="0">
                <a:solidFill>
                  <a:srgbClr val="FFFF00"/>
                </a:solidFill>
                <a:effectLst>
                  <a:outerShdw blurRad="38100" dist="38100" dir="2700000" algn="tl">
                    <a:srgbClr val="000000"/>
                  </a:outerShdw>
                </a:effectLst>
                <a:latin typeface="Calibri" pitchFamily="34" charset="0"/>
              </a:rPr>
              <a:t>up to 15</a:t>
            </a:r>
            <a:r>
              <a:rPr lang="en-GB" sz="2000" dirty="0">
                <a:solidFill>
                  <a:srgbClr val="FFFF00"/>
                </a:solidFill>
                <a:effectLst>
                  <a:outerShdw blurRad="38100" dist="38100" dir="2700000" algn="tl">
                    <a:srgbClr val="000000"/>
                  </a:outerShdw>
                </a:effectLst>
                <a:latin typeface="Calibri" pitchFamily="34" charset="0"/>
              </a:rPr>
              <a:t> </a:t>
            </a:r>
            <a:r>
              <a:rPr lang="en-GB" sz="2400" dirty="0" err="1">
                <a:solidFill>
                  <a:srgbClr val="FFFF00"/>
                </a:solidFill>
                <a:effectLst>
                  <a:outerShdw blurRad="38100" dist="38100" dir="2700000" algn="tl">
                    <a:srgbClr val="000000"/>
                  </a:outerShdw>
                </a:effectLst>
                <a:latin typeface="Calibri" pitchFamily="34" charset="0"/>
              </a:rPr>
              <a:t>wt</a:t>
            </a:r>
            <a:r>
              <a:rPr lang="en-GB" sz="2400" dirty="0">
                <a:solidFill>
                  <a:srgbClr val="FFFF00"/>
                </a:solidFill>
                <a:effectLst>
                  <a:outerShdw blurRad="38100" dist="38100" dir="2700000" algn="tl">
                    <a:srgbClr val="000000"/>
                  </a:outerShdw>
                </a:effectLst>
                <a:latin typeface="Calibri" pitchFamily="34" charset="0"/>
              </a:rPr>
              <a:t>%</a:t>
            </a:r>
            <a:r>
              <a:rPr lang="en-GB" sz="2400" dirty="0">
                <a:solidFill>
                  <a:schemeClr val="bg1"/>
                </a:solidFill>
                <a:effectLst>
                  <a:outerShdw blurRad="38100" dist="38100" dir="2700000" algn="tl">
                    <a:srgbClr val="000000"/>
                  </a:outerShdw>
                </a:effectLst>
                <a:latin typeface="Calibri" pitchFamily="34" charset="0"/>
              </a:rPr>
              <a:t>)</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in</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serpentine,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talc,</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chlorite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and</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dense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hydrous</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silicate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minerals.</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Water can be found also in high amounts (</a:t>
            </a:r>
            <a:r>
              <a:rPr lang="en-GB" sz="2400" dirty="0">
                <a:solidFill>
                  <a:srgbClr val="FFFF00"/>
                </a:solidFill>
                <a:effectLst>
                  <a:outerShdw blurRad="38100" dist="38100" dir="2700000" algn="tl">
                    <a:srgbClr val="000000"/>
                  </a:outerShdw>
                </a:effectLst>
                <a:latin typeface="Calibri" pitchFamily="34" charset="0"/>
              </a:rPr>
              <a:t>up to ~11 </a:t>
            </a:r>
            <a:r>
              <a:rPr lang="en-GB" sz="2400" dirty="0" err="1">
                <a:solidFill>
                  <a:srgbClr val="FFFF00"/>
                </a:solidFill>
                <a:effectLst>
                  <a:outerShdw blurRad="38100" dist="38100" dir="2700000" algn="tl">
                    <a:srgbClr val="000000"/>
                  </a:outerShdw>
                </a:effectLst>
                <a:latin typeface="Calibri" pitchFamily="34" charset="0"/>
              </a:rPr>
              <a:t>wt</a:t>
            </a:r>
            <a:r>
              <a:rPr lang="en-GB" sz="2400" dirty="0">
                <a:solidFill>
                  <a:srgbClr val="FFFF00"/>
                </a:solidFill>
                <a:effectLst>
                  <a:outerShdw blurRad="38100" dist="38100" dir="2700000" algn="tl">
                    <a:srgbClr val="000000"/>
                  </a:outerShdw>
                </a:effectLst>
                <a:latin typeface="Calibri" pitchFamily="34" charset="0"/>
              </a:rPr>
              <a:t>%</a:t>
            </a:r>
            <a:r>
              <a:rPr lang="en-GB" sz="2400" dirty="0">
                <a:solidFill>
                  <a:schemeClr val="bg1"/>
                </a:solidFill>
                <a:effectLst>
                  <a:outerShdw blurRad="38100" dist="38100" dir="2700000" algn="tl">
                    <a:srgbClr val="000000"/>
                  </a:outerShdw>
                </a:effectLst>
                <a:latin typeface="Calibri" pitchFamily="34" charset="0"/>
              </a:rPr>
              <a:t>) in minerals stable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in</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subducted</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slabs</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(e.g.,</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lawsonite,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phengite,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epidote,</a:t>
            </a:r>
            <a:r>
              <a:rPr lang="en-GB" sz="2000" dirty="0">
                <a:solidFill>
                  <a:schemeClr val="bg1"/>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chloritoid).</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Water can be present in the mantle also in hydrous fluids and concentrated in melts.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5" name="Text Box 9"/>
          <p:cNvSpPr txBox="1">
            <a:spLocks noChangeArrowheads="1"/>
          </p:cNvSpPr>
          <p:nvPr/>
        </p:nvSpPr>
        <p:spPr bwMode="auto">
          <a:xfrm>
            <a:off x="123825" y="4322763"/>
            <a:ext cx="8896350" cy="1723549"/>
          </a:xfrm>
          <a:prstGeom prst="rect">
            <a:avLst/>
          </a:prstGeom>
          <a:noFill/>
          <a:ln w="9525" algn="ctr">
            <a:noFill/>
            <a:miter lim="800000"/>
            <a:headEnd/>
            <a:tailEnd/>
          </a:ln>
          <a:effectLst/>
        </p:spPr>
        <p:txBody>
          <a:bodyPr wrap="square">
            <a:spAutoFit/>
          </a:bodyPr>
          <a:lstStyle/>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On the other hand,</a:t>
            </a:r>
            <a:r>
              <a:rPr lang="en-GB" sz="2400" dirty="0">
                <a:solidFill>
                  <a:srgbClr val="FFFF00"/>
                </a:solidFill>
                <a:effectLst>
                  <a:outerShdw blurRad="38100" dist="38100" dir="2700000" algn="tl">
                    <a:srgbClr val="000000"/>
                  </a:outerShdw>
                </a:effectLst>
                <a:latin typeface="Calibri" pitchFamily="34" charset="0"/>
              </a:rPr>
              <a:t> Carbon is insoluble </a:t>
            </a:r>
            <a:r>
              <a:rPr lang="en-GB" sz="2400" dirty="0">
                <a:solidFill>
                  <a:schemeClr val="bg1"/>
                </a:solidFill>
                <a:effectLst>
                  <a:outerShdw blurRad="38100" dist="38100" dir="2700000" algn="tl">
                    <a:srgbClr val="000000"/>
                  </a:outerShdw>
                </a:effectLst>
                <a:latin typeface="Calibri" pitchFamily="34" charset="0"/>
              </a:rPr>
              <a:t>(absolutely incompatible; KD ~0)</a:t>
            </a:r>
            <a:r>
              <a:rPr lang="en-GB" sz="2400" dirty="0">
                <a:solidFill>
                  <a:srgbClr val="FFFF00"/>
                </a:solidFill>
                <a:effectLst>
                  <a:outerShdw blurRad="38100" dist="38100" dir="2700000" algn="tl">
                    <a:srgbClr val="000000"/>
                  </a:outerShdw>
                </a:effectLst>
                <a:latin typeface="Calibri" pitchFamily="34" charset="0"/>
              </a:rPr>
              <a:t> in silicates </a:t>
            </a:r>
            <a:r>
              <a:rPr lang="en-GB" sz="2400" dirty="0">
                <a:solidFill>
                  <a:schemeClr val="bg1"/>
                </a:solidFill>
                <a:effectLst>
                  <a:outerShdw blurRad="38100" dist="38100" dir="2700000" algn="tl">
                    <a:srgbClr val="000000"/>
                  </a:outerShdw>
                </a:effectLst>
                <a:latin typeface="Calibri" pitchFamily="34" charset="0"/>
              </a:rPr>
              <a:t>and can be found in different states as function of </a:t>
            </a:r>
            <a:r>
              <a:rPr lang="en-GB" sz="2400" i="1" dirty="0">
                <a:solidFill>
                  <a:schemeClr val="bg1"/>
                </a:solidFill>
                <a:effectLst>
                  <a:outerShdw blurRad="38100" dist="38100" dir="2700000" algn="tl">
                    <a:srgbClr val="000000"/>
                  </a:outerShdw>
                </a:effectLst>
                <a:latin typeface="Calibri" pitchFamily="34" charset="0"/>
              </a:rPr>
              <a:t>fO</a:t>
            </a:r>
            <a:r>
              <a:rPr lang="en-GB" sz="2400" i="1"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(e.g., graphite, diamond, magnesite, dolomite,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CH</a:t>
            </a:r>
            <a:r>
              <a:rPr lang="en-GB" sz="2400" baseline="-25000" dirty="0">
                <a:solidFill>
                  <a:schemeClr val="bg1"/>
                </a:solidFill>
                <a:effectLst>
                  <a:outerShdw blurRad="38100" dist="38100" dir="2700000" algn="tl">
                    <a:srgbClr val="000000"/>
                  </a:outerShdw>
                </a:effectLst>
                <a:latin typeface="Calibri" pitchFamily="34" charset="0"/>
              </a:rPr>
              <a:t>4</a:t>
            </a:r>
            <a:r>
              <a:rPr lang="en-GB" sz="2400" dirty="0">
                <a:solidFill>
                  <a:schemeClr val="bg1"/>
                </a:solidFill>
                <a:effectLst>
                  <a:outerShdw blurRad="38100" dist="38100" dir="2700000" algn="tl">
                    <a:srgbClr val="000000"/>
                  </a:outerShdw>
                </a:effectLst>
                <a:latin typeface="Calibri" pitchFamily="34" charset="0"/>
              </a:rPr>
              <a:t>, Fe</a:t>
            </a:r>
            <a:r>
              <a:rPr lang="en-GB" sz="2400" baseline="-25000" dirty="0">
                <a:solidFill>
                  <a:schemeClr val="bg1"/>
                </a:solidFill>
                <a:effectLst>
                  <a:outerShdw blurRad="38100" dist="38100" dir="2700000" algn="tl">
                    <a:srgbClr val="000000"/>
                  </a:outerShdw>
                </a:effectLst>
                <a:latin typeface="Calibri" pitchFamily="34" charset="0"/>
              </a:rPr>
              <a:t>3</a:t>
            </a:r>
            <a:r>
              <a:rPr lang="en-GB" sz="2400" dirty="0">
                <a:solidFill>
                  <a:schemeClr val="bg1"/>
                </a:solidFill>
                <a:effectLst>
                  <a:outerShdw blurRad="38100" dist="38100" dir="2700000" algn="tl">
                    <a:srgbClr val="000000"/>
                  </a:outerShdw>
                </a:effectLst>
                <a:latin typeface="Calibri" pitchFamily="34" charset="0"/>
              </a:rPr>
              <a:t>C, Fe</a:t>
            </a:r>
            <a:r>
              <a:rPr lang="en-GB" sz="2400" baseline="-25000" dirty="0">
                <a:solidFill>
                  <a:schemeClr val="bg1"/>
                </a:solidFill>
                <a:effectLst>
                  <a:outerShdw blurRad="38100" dist="38100" dir="2700000" algn="tl">
                    <a:srgbClr val="000000"/>
                  </a:outerShdw>
                </a:effectLst>
                <a:latin typeface="Calibri" pitchFamily="34" charset="0"/>
              </a:rPr>
              <a:t>7</a:t>
            </a:r>
            <a:r>
              <a:rPr lang="en-GB" sz="2400" dirty="0">
                <a:solidFill>
                  <a:schemeClr val="bg1"/>
                </a:solidFill>
                <a:effectLst>
                  <a:outerShdw blurRad="38100" dist="38100" dir="2700000" algn="tl">
                    <a:srgbClr val="000000"/>
                  </a:outerShdw>
                </a:effectLst>
                <a:latin typeface="Calibri" pitchFamily="34" charset="0"/>
              </a:rPr>
              <a:t>C</a:t>
            </a:r>
            <a:r>
              <a:rPr lang="en-GB" sz="2400" baseline="-25000" dirty="0">
                <a:solidFill>
                  <a:schemeClr val="bg1"/>
                </a:solidFill>
                <a:effectLst>
                  <a:outerShdw blurRad="38100" dist="38100" dir="2700000" algn="tl">
                    <a:srgbClr val="000000"/>
                  </a:outerShdw>
                </a:effectLst>
                <a:latin typeface="Calibri" pitchFamily="34" charset="0"/>
              </a:rPr>
              <a:t>3</a:t>
            </a:r>
            <a:r>
              <a:rPr lang="en-GB" sz="2400" dirty="0">
                <a:solidFill>
                  <a:schemeClr val="bg1"/>
                </a:solidFill>
                <a:effectLst>
                  <a:outerShdw blurRad="38100" dist="38100" dir="2700000" algn="tl">
                    <a:srgbClr val="000000"/>
                  </a:outerShdw>
                </a:effectLst>
                <a:latin typeface="Calibri" pitchFamily="34" charset="0"/>
              </a:rPr>
              <a:t>).</a:t>
            </a:r>
          </a:p>
          <a:p>
            <a:pPr>
              <a:spcAft>
                <a:spcPts val="1200"/>
              </a:spcAft>
              <a:defRPr/>
            </a:pPr>
            <a:r>
              <a:rPr lang="en-GB" sz="2400" dirty="0">
                <a:solidFill>
                  <a:schemeClr val="bg1"/>
                </a:solidFill>
                <a:effectLst>
                  <a:outerShdw blurRad="38100" dist="38100" dir="2700000" algn="tl">
                    <a:srgbClr val="000000"/>
                  </a:outerShdw>
                </a:effectLst>
                <a:latin typeface="Calibri" pitchFamily="34" charset="0"/>
              </a:rPr>
              <a:t>The solubility of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in melts strongly increases with pressure.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2521">
                                            <p:txEl>
                                              <p:pRg st="0" end="0"/>
                                            </p:txEl>
                                          </p:spTgt>
                                        </p:tgtEl>
                                        <p:attrNameLst>
                                          <p:attrName>style.visibility</p:attrName>
                                        </p:attrNameLst>
                                      </p:cBhvr>
                                      <p:to>
                                        <p:strVal val="visible"/>
                                      </p:to>
                                    </p:set>
                                    <p:animEffect transition="in" filter="fade">
                                      <p:cBhvr>
                                        <p:cTn id="7" dur="500"/>
                                        <p:tgtEl>
                                          <p:spTgt spid="8325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2521">
                                            <p:txEl>
                                              <p:pRg st="1" end="1"/>
                                            </p:txEl>
                                          </p:spTgt>
                                        </p:tgtEl>
                                        <p:attrNameLst>
                                          <p:attrName>style.visibility</p:attrName>
                                        </p:attrNameLst>
                                      </p:cBhvr>
                                      <p:to>
                                        <p:strVal val="visible"/>
                                      </p:to>
                                    </p:set>
                                    <p:animEffect transition="in" filter="fade">
                                      <p:cBhvr>
                                        <p:cTn id="12" dur="500"/>
                                        <p:tgtEl>
                                          <p:spTgt spid="8325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2521">
                                            <p:txEl>
                                              <p:pRg st="2" end="2"/>
                                            </p:txEl>
                                          </p:spTgt>
                                        </p:tgtEl>
                                        <p:attrNameLst>
                                          <p:attrName>style.visibility</p:attrName>
                                        </p:attrNameLst>
                                      </p:cBhvr>
                                      <p:to>
                                        <p:strVal val="visible"/>
                                      </p:to>
                                    </p:set>
                                    <p:animEffect transition="in" filter="fade">
                                      <p:cBhvr>
                                        <p:cTn id="17" dur="500"/>
                                        <p:tgtEl>
                                          <p:spTgt spid="8325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521" grpId="0" build="p"/>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pic>
        <p:nvPicPr>
          <p:cNvPr id="2" name="Picture 2"/>
          <p:cNvPicPr>
            <a:picLocks noChangeAspect="1" noChangeArrowheads="1"/>
          </p:cNvPicPr>
          <p:nvPr/>
        </p:nvPicPr>
        <p:blipFill>
          <a:blip r:embed="rId3" cstate="print"/>
          <a:srcRect/>
          <a:stretch>
            <a:fillRect/>
          </a:stretch>
        </p:blipFill>
        <p:spPr bwMode="auto">
          <a:xfrm>
            <a:off x="866775" y="678592"/>
            <a:ext cx="7586663" cy="5741258"/>
          </a:xfrm>
          <a:prstGeom prst="rect">
            <a:avLst/>
          </a:prstGeom>
          <a:noFill/>
          <a:ln w="9525">
            <a:noFill/>
            <a:miter lim="800000"/>
            <a:headEnd/>
            <a:tailEnd/>
          </a:ln>
        </p:spPr>
      </p:pic>
      <p:sp>
        <p:nvSpPr>
          <p:cNvPr id="9" name="Text Box 26"/>
          <p:cNvSpPr txBox="1">
            <a:spLocks noChangeArrowheads="1"/>
          </p:cNvSpPr>
          <p:nvPr/>
        </p:nvSpPr>
        <p:spPr bwMode="auto">
          <a:xfrm>
            <a:off x="371474" y="6382405"/>
            <a:ext cx="3838575" cy="276999"/>
          </a:xfrm>
          <a:prstGeom prst="rect">
            <a:avLst/>
          </a:prstGeom>
          <a:noFill/>
          <a:ln w="9525" algn="ctr">
            <a:noFill/>
            <a:miter lim="800000"/>
            <a:headEnd/>
            <a:tailEnd/>
          </a:ln>
          <a:effectLst/>
        </p:spPr>
        <p:txBody>
          <a:bodyPr wrap="square">
            <a:spAutoFit/>
          </a:bodyPr>
          <a:lstStyle/>
          <a:p>
            <a:pPr>
              <a:defRPr/>
            </a:pPr>
            <a:r>
              <a:rPr lang="en-GB" sz="1200" dirty="0" err="1">
                <a:solidFill>
                  <a:schemeClr val="bg1"/>
                </a:solidFill>
                <a:effectLst>
                  <a:outerShdw blurRad="38100" dist="38100" dir="2700000" algn="tl">
                    <a:srgbClr val="000000"/>
                  </a:outerShdw>
                </a:effectLst>
                <a:latin typeface="Calibri" pitchFamily="34" charset="0"/>
              </a:rPr>
              <a:t>Azevedo-Vannson</a:t>
            </a:r>
            <a:r>
              <a:rPr lang="en-GB" sz="1200" dirty="0">
                <a:solidFill>
                  <a:schemeClr val="bg1"/>
                </a:solidFill>
                <a:effectLst>
                  <a:outerShdw blurRad="38100" dist="38100" dir="2700000" algn="tl">
                    <a:srgbClr val="000000"/>
                  </a:outerShdw>
                </a:effectLst>
                <a:latin typeface="Calibri" pitchFamily="34" charset="0"/>
              </a:rPr>
              <a:t> et al. 2021 (Chem. Geol. 575, 120257)</a:t>
            </a:r>
          </a:p>
        </p:txBody>
      </p:sp>
      <p:sp>
        <p:nvSpPr>
          <p:cNvPr id="5" name="Text Box 26"/>
          <p:cNvSpPr txBox="1">
            <a:spLocks noChangeArrowheads="1"/>
          </p:cNvSpPr>
          <p:nvPr/>
        </p:nvSpPr>
        <p:spPr bwMode="auto">
          <a:xfrm>
            <a:off x="2933700" y="1442105"/>
            <a:ext cx="1558926" cy="584775"/>
          </a:xfrm>
          <a:prstGeom prst="rect">
            <a:avLst/>
          </a:prstGeom>
          <a:noFill/>
          <a:ln w="9525" algn="ctr">
            <a:noFill/>
            <a:miter lim="800000"/>
            <a:headEnd/>
            <a:tailEnd/>
          </a:ln>
          <a:effectLst/>
        </p:spPr>
        <p:txBody>
          <a:bodyPr wrap="square">
            <a:spAutoFit/>
          </a:bodyPr>
          <a:lstStyle/>
          <a:p>
            <a:pPr algn="ctr">
              <a:defRPr/>
            </a:pPr>
            <a:r>
              <a:rPr lang="en-GB" sz="1600" b="1" dirty="0">
                <a:solidFill>
                  <a:srgbClr val="FF0000"/>
                </a:solidFill>
                <a:effectLst/>
                <a:latin typeface="Calibri" pitchFamily="34" charset="0"/>
              </a:rPr>
              <a:t>Cpx mostly &lt;0.05 wt%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6" name="Text Box 26"/>
          <p:cNvSpPr txBox="1">
            <a:spLocks noChangeArrowheads="1"/>
          </p:cNvSpPr>
          <p:nvPr/>
        </p:nvSpPr>
        <p:spPr bwMode="auto">
          <a:xfrm>
            <a:off x="2933700" y="4515505"/>
            <a:ext cx="1558926" cy="584775"/>
          </a:xfrm>
          <a:prstGeom prst="rect">
            <a:avLst/>
          </a:prstGeom>
          <a:noFill/>
          <a:ln w="9525" algn="ctr">
            <a:noFill/>
            <a:miter lim="800000"/>
            <a:headEnd/>
            <a:tailEnd/>
          </a:ln>
          <a:effectLst/>
        </p:spPr>
        <p:txBody>
          <a:bodyPr wrap="square">
            <a:spAutoFit/>
          </a:bodyPr>
          <a:lstStyle/>
          <a:p>
            <a:pPr algn="ctr">
              <a:defRPr/>
            </a:pPr>
            <a:r>
              <a:rPr lang="en-GB" sz="1600" b="1" dirty="0">
                <a:solidFill>
                  <a:srgbClr val="FF0000"/>
                </a:solidFill>
                <a:effectLst/>
                <a:latin typeface="Calibri" pitchFamily="34" charset="0"/>
              </a:rPr>
              <a:t>Opx mostly &lt;0.03 wt%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3" name="Rettangolo 2">
            <a:extLst>
              <a:ext uri="{FF2B5EF4-FFF2-40B4-BE49-F238E27FC236}">
                <a16:creationId xmlns:a16="http://schemas.microsoft.com/office/drawing/2014/main" id="{6F10E579-A39E-C82D-8135-A96AA876F3B4}"/>
              </a:ext>
            </a:extLst>
          </p:cNvPr>
          <p:cNvSpPr/>
          <p:nvPr/>
        </p:nvSpPr>
        <p:spPr bwMode="auto">
          <a:xfrm>
            <a:off x="952500" y="784582"/>
            <a:ext cx="7324725" cy="273014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Rettangolo 3">
            <a:extLst>
              <a:ext uri="{FF2B5EF4-FFF2-40B4-BE49-F238E27FC236}">
                <a16:creationId xmlns:a16="http://schemas.microsoft.com/office/drawing/2014/main" id="{8B1F398A-672F-A0B1-8E2B-F898EC60D637}"/>
              </a:ext>
            </a:extLst>
          </p:cNvPr>
          <p:cNvSpPr/>
          <p:nvPr/>
        </p:nvSpPr>
        <p:spPr bwMode="auto">
          <a:xfrm>
            <a:off x="952500" y="3596550"/>
            <a:ext cx="7324725" cy="273014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xit" presetSubtype="8" fill="hold" grpId="1" nodeType="withEffect">
                                  <p:stCondLst>
                                    <p:cond delay="0"/>
                                  </p:stCondLst>
                                  <p:childTnLst>
                                    <p:animEffect transition="out" filter="wipe(left)">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xit" presetSubtype="0" fill="hold" grpId="2"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5" grpId="2"/>
      <p:bldP spid="6" grpId="0"/>
      <p:bldP spid="3" grpId="0" animBg="1"/>
      <p:bldP spid="3" grpId="1"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pic>
        <p:nvPicPr>
          <p:cNvPr id="2" name="Picture 2"/>
          <p:cNvPicPr>
            <a:picLocks noChangeAspect="1" noChangeArrowheads="1"/>
          </p:cNvPicPr>
          <p:nvPr/>
        </p:nvPicPr>
        <p:blipFill>
          <a:blip r:embed="rId3" cstate="print"/>
          <a:srcRect/>
          <a:stretch>
            <a:fillRect/>
          </a:stretch>
        </p:blipFill>
        <p:spPr bwMode="auto">
          <a:xfrm>
            <a:off x="866775" y="678592"/>
            <a:ext cx="7586663" cy="5741258"/>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l="536" t="1780" r="2372" b="863"/>
          <a:stretch>
            <a:fillRect/>
          </a:stretch>
        </p:blipFill>
        <p:spPr bwMode="auto">
          <a:xfrm>
            <a:off x="866775" y="685800"/>
            <a:ext cx="7596188" cy="5730875"/>
          </a:xfrm>
          <a:prstGeom prst="rect">
            <a:avLst/>
          </a:prstGeom>
          <a:noFill/>
          <a:ln w="9525">
            <a:noFill/>
            <a:miter lim="800000"/>
            <a:headEnd/>
            <a:tailEnd/>
          </a:ln>
        </p:spPr>
      </p:pic>
      <p:sp>
        <p:nvSpPr>
          <p:cNvPr id="5" name="Text Box 26"/>
          <p:cNvSpPr txBox="1">
            <a:spLocks noChangeArrowheads="1"/>
          </p:cNvSpPr>
          <p:nvPr/>
        </p:nvSpPr>
        <p:spPr bwMode="auto">
          <a:xfrm>
            <a:off x="371474" y="6382405"/>
            <a:ext cx="3838575" cy="276999"/>
          </a:xfrm>
          <a:prstGeom prst="rect">
            <a:avLst/>
          </a:prstGeom>
          <a:noFill/>
          <a:ln w="9525" algn="ctr">
            <a:noFill/>
            <a:miter lim="800000"/>
            <a:headEnd/>
            <a:tailEnd/>
          </a:ln>
          <a:effectLst/>
        </p:spPr>
        <p:txBody>
          <a:bodyPr wrap="square">
            <a:spAutoFit/>
          </a:bodyPr>
          <a:lstStyle/>
          <a:p>
            <a:pPr>
              <a:defRPr/>
            </a:pPr>
            <a:r>
              <a:rPr lang="en-GB" sz="1200" dirty="0" err="1">
                <a:solidFill>
                  <a:schemeClr val="bg1"/>
                </a:solidFill>
                <a:effectLst>
                  <a:outerShdw blurRad="38100" dist="38100" dir="2700000" algn="tl">
                    <a:srgbClr val="000000"/>
                  </a:outerShdw>
                </a:effectLst>
                <a:latin typeface="Calibri" pitchFamily="34" charset="0"/>
              </a:rPr>
              <a:t>Azevedo-Vannson</a:t>
            </a:r>
            <a:r>
              <a:rPr lang="en-GB" sz="1200" dirty="0">
                <a:solidFill>
                  <a:schemeClr val="bg1"/>
                </a:solidFill>
                <a:effectLst>
                  <a:outerShdw blurRad="38100" dist="38100" dir="2700000" algn="tl">
                    <a:srgbClr val="000000"/>
                  </a:outerShdw>
                </a:effectLst>
                <a:latin typeface="Calibri" pitchFamily="34" charset="0"/>
              </a:rPr>
              <a:t> et al. 2021 (Chem. Geol. 575, 120257)</a:t>
            </a:r>
          </a:p>
        </p:txBody>
      </p:sp>
      <p:sp>
        <p:nvSpPr>
          <p:cNvPr id="6" name="Text Box 26"/>
          <p:cNvSpPr txBox="1">
            <a:spLocks noChangeArrowheads="1"/>
          </p:cNvSpPr>
          <p:nvPr/>
        </p:nvSpPr>
        <p:spPr bwMode="auto">
          <a:xfrm>
            <a:off x="2619375" y="1442105"/>
            <a:ext cx="1558926" cy="584775"/>
          </a:xfrm>
          <a:prstGeom prst="rect">
            <a:avLst/>
          </a:prstGeom>
          <a:noFill/>
          <a:ln w="9525" algn="ctr">
            <a:noFill/>
            <a:miter lim="800000"/>
            <a:headEnd/>
            <a:tailEnd/>
          </a:ln>
          <a:effectLst/>
        </p:spPr>
        <p:txBody>
          <a:bodyPr wrap="square">
            <a:spAutoFit/>
          </a:bodyPr>
          <a:lstStyle/>
          <a:p>
            <a:pPr algn="ctr">
              <a:defRPr/>
            </a:pPr>
            <a:r>
              <a:rPr lang="en-GB" sz="1600" b="1" dirty="0">
                <a:solidFill>
                  <a:srgbClr val="FF0000"/>
                </a:solidFill>
                <a:effectLst/>
                <a:latin typeface="Calibri" pitchFamily="34" charset="0"/>
              </a:rPr>
              <a:t>Gt mostly &lt;0.004 wt%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7" name="Text Box 26"/>
          <p:cNvSpPr txBox="1">
            <a:spLocks noChangeArrowheads="1"/>
          </p:cNvSpPr>
          <p:nvPr/>
        </p:nvSpPr>
        <p:spPr bwMode="auto">
          <a:xfrm>
            <a:off x="2390776" y="4515505"/>
            <a:ext cx="2016124" cy="584775"/>
          </a:xfrm>
          <a:prstGeom prst="rect">
            <a:avLst/>
          </a:prstGeom>
          <a:noFill/>
          <a:ln w="9525" algn="ctr">
            <a:noFill/>
            <a:miter lim="800000"/>
            <a:headEnd/>
            <a:tailEnd/>
          </a:ln>
          <a:effectLst/>
        </p:spPr>
        <p:txBody>
          <a:bodyPr wrap="square">
            <a:spAutoFit/>
          </a:bodyPr>
          <a:lstStyle/>
          <a:p>
            <a:pPr algn="ctr">
              <a:defRPr/>
            </a:pPr>
            <a:r>
              <a:rPr lang="en-GB" sz="1600" b="1" dirty="0">
                <a:solidFill>
                  <a:srgbClr val="FF0000"/>
                </a:solidFill>
                <a:effectLst/>
                <a:latin typeface="Calibri" pitchFamily="34" charset="0"/>
              </a:rPr>
              <a:t>Mantle rocks mostly &lt;0.03 wt%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3" name="Rettangolo 2">
            <a:extLst>
              <a:ext uri="{FF2B5EF4-FFF2-40B4-BE49-F238E27FC236}">
                <a16:creationId xmlns:a16="http://schemas.microsoft.com/office/drawing/2014/main" id="{6CE2A2DA-C228-ED5E-2297-A38803542D32}"/>
              </a:ext>
            </a:extLst>
          </p:cNvPr>
          <p:cNvSpPr/>
          <p:nvPr/>
        </p:nvSpPr>
        <p:spPr bwMode="auto">
          <a:xfrm>
            <a:off x="1000125" y="708382"/>
            <a:ext cx="7324725" cy="273014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Rettangolo 3">
            <a:extLst>
              <a:ext uri="{FF2B5EF4-FFF2-40B4-BE49-F238E27FC236}">
                <a16:creationId xmlns:a16="http://schemas.microsoft.com/office/drawing/2014/main" id="{E82518BC-8197-ED73-2108-B8E128F5F36C}"/>
              </a:ext>
            </a:extLst>
          </p:cNvPr>
          <p:cNvSpPr/>
          <p:nvPr/>
        </p:nvSpPr>
        <p:spPr bwMode="auto">
          <a:xfrm>
            <a:off x="1000125" y="3520350"/>
            <a:ext cx="7324725" cy="273014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xit" presetSubtype="8" fill="hold" grpId="1" nodeType="withEffect">
                                  <p:stCondLst>
                                    <p:cond delay="0"/>
                                  </p:stCondLst>
                                  <p:childTnLst>
                                    <p:animEffect transition="out" filter="wipe(left)">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3" grpId="0" animBg="1"/>
      <p:bldP spid="3" grpId="1"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79" name="Text Box 15"/>
          <p:cNvSpPr txBox="1">
            <a:spLocks noChangeArrowheads="1"/>
          </p:cNvSpPr>
          <p:nvPr/>
        </p:nvSpPr>
        <p:spPr bwMode="auto">
          <a:xfrm>
            <a:off x="133350" y="900113"/>
            <a:ext cx="8877300" cy="4755148"/>
          </a:xfrm>
          <a:prstGeom prst="rect">
            <a:avLst/>
          </a:prstGeom>
          <a:noFill/>
          <a:ln w="9525">
            <a:noFill/>
            <a:miter lim="800000"/>
            <a:headEnd/>
            <a:tailEnd/>
          </a:ln>
          <a:effectLst/>
        </p:spPr>
        <p:txBody>
          <a:bodyPr wrap="square">
            <a:spAutoFit/>
          </a:bodyPr>
          <a:lstStyle/>
          <a:p>
            <a:pPr>
              <a:spcAft>
                <a:spcPts val="18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distribution, the inventory and the mechanisms of transport of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in the mantle reservoirs remains uncertain.</a:t>
            </a:r>
          </a:p>
          <a:p>
            <a:pPr>
              <a:defRPr/>
            </a:pP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600" u="sng" dirty="0">
                <a:solidFill>
                  <a:schemeClr val="bg1"/>
                </a:solidFill>
                <a:effectLst>
                  <a:outerShdw blurRad="38100" dist="38100" dir="2700000" algn="tl">
                    <a:srgbClr val="000000"/>
                  </a:outerShdw>
                </a:effectLst>
                <a:latin typeface="Calibri" pitchFamily="34" charset="0"/>
                <a:sym typeface="Wingdings" pitchFamily="2" charset="2"/>
              </a:rPr>
              <a:t>Estimates of the total amount of H</a:t>
            </a:r>
            <a:r>
              <a:rPr lang="en-GB" sz="3600" u="sng"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3600" u="sng" dirty="0">
                <a:solidFill>
                  <a:schemeClr val="bg1"/>
                </a:solidFill>
                <a:effectLst>
                  <a:outerShdw blurRad="38100" dist="38100" dir="2700000" algn="tl">
                    <a:srgbClr val="000000"/>
                  </a:outerShdw>
                </a:effectLst>
                <a:latin typeface="Calibri" pitchFamily="34" charset="0"/>
                <a:sym typeface="Wingdings" pitchFamily="2" charset="2"/>
              </a:rPr>
              <a:t>O stored in Earth’s mantle range from ~0.2 to ~4 times the ocean masses.</a:t>
            </a:r>
          </a:p>
          <a:p>
            <a:pPr>
              <a:defRPr/>
            </a:pPr>
            <a:endParaRPr lang="en-GB" sz="10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10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10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presence of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has strong effects on the convective flow in the Earth’s interior and, obviously on concentration of partial melts.</a:t>
            </a:r>
          </a:p>
        </p:txBody>
      </p:sp>
      <p:sp>
        <p:nvSpPr>
          <p:cNvPr id="840726" name="Text Box 22"/>
          <p:cNvSpPr txBox="1">
            <a:spLocks noChangeArrowheads="1"/>
          </p:cNvSpPr>
          <p:nvPr/>
        </p:nvSpPr>
        <p:spPr bwMode="auto">
          <a:xfrm>
            <a:off x="177800" y="5969000"/>
            <a:ext cx="5181600"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Hirschmann, 2006 (</a:t>
            </a:r>
            <a:r>
              <a:rPr lang="en-GB" sz="1400" dirty="0" err="1">
                <a:solidFill>
                  <a:schemeClr val="bg1"/>
                </a:solidFill>
                <a:effectLst>
                  <a:outerShdw blurRad="38100" dist="38100" dir="2700000" algn="tl">
                    <a:srgbClr val="000000"/>
                  </a:outerShdw>
                </a:effectLst>
                <a:latin typeface="Calibri" pitchFamily="34" charset="0"/>
              </a:rPr>
              <a:t>Annu</a:t>
            </a:r>
            <a:r>
              <a:rPr lang="en-GB" sz="1400" dirty="0">
                <a:solidFill>
                  <a:schemeClr val="bg1"/>
                </a:solidFill>
                <a:effectLst>
                  <a:outerShdw blurRad="38100" dist="38100" dir="2700000" algn="tl">
                    <a:srgbClr val="000000"/>
                  </a:outerShdw>
                </a:effectLst>
                <a:latin typeface="Calibri" pitchFamily="34" charset="0"/>
              </a:rPr>
              <a:t>. Rev. Earth Planet. Sci. Lett., 34, 629-653)</a:t>
            </a:r>
          </a:p>
        </p:txBody>
      </p:sp>
      <p:sp>
        <p:nvSpPr>
          <p:cNvPr id="5"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xEl>
                                              <p:pRg st="0" end="0"/>
                                            </p:txEl>
                                          </p:spTgt>
                                        </p:tgtEl>
                                        <p:attrNameLst>
                                          <p:attrName>style.visibility</p:attrName>
                                        </p:attrNameLst>
                                      </p:cBhvr>
                                      <p:to>
                                        <p:strVal val="visible"/>
                                      </p:to>
                                    </p:set>
                                    <p:animEffect transition="in" filter="fade">
                                      <p:cBhvr>
                                        <p:cTn id="7" dur="500"/>
                                        <p:tgtEl>
                                          <p:spTgt spid="11888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8879">
                                            <p:txEl>
                                              <p:pRg st="2" end="2"/>
                                            </p:txEl>
                                          </p:spTgt>
                                        </p:tgtEl>
                                        <p:attrNameLst>
                                          <p:attrName>style.visibility</p:attrName>
                                        </p:attrNameLst>
                                      </p:cBhvr>
                                      <p:to>
                                        <p:strVal val="visible"/>
                                      </p:to>
                                    </p:set>
                                    <p:animEffect transition="in" filter="fade">
                                      <p:cBhvr>
                                        <p:cTn id="12" dur="500"/>
                                        <p:tgtEl>
                                          <p:spTgt spid="11888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88879">
                                            <p:txEl>
                                              <p:pRg st="6" end="6"/>
                                            </p:txEl>
                                          </p:spTgt>
                                        </p:tgtEl>
                                        <p:attrNameLst>
                                          <p:attrName>style.visibility</p:attrName>
                                        </p:attrNameLst>
                                      </p:cBhvr>
                                      <p:to>
                                        <p:strVal val="visible"/>
                                      </p:to>
                                    </p:set>
                                    <p:animEffect transition="in" filter="fade">
                                      <p:cBhvr>
                                        <p:cTn id="17" dur="500"/>
                                        <p:tgtEl>
                                          <p:spTgt spid="1188879">
                                            <p:txEl>
                                              <p:pRg st="6" end="6"/>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40726"/>
                                        </p:tgtEl>
                                        <p:attrNameLst>
                                          <p:attrName>style.visibility</p:attrName>
                                        </p:attrNameLst>
                                      </p:cBhvr>
                                      <p:to>
                                        <p:strVal val="visible"/>
                                      </p:to>
                                    </p:set>
                                    <p:animEffect transition="in" filter="fade">
                                      <p:cBhvr>
                                        <p:cTn id="20" dur="500"/>
                                        <p:tgtEl>
                                          <p:spTgt spid="84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79" grpId="0" build="p"/>
      <p:bldP spid="8407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1CA3B0CC-1DC1-8448-604E-54366C9808BB}"/>
              </a:ext>
            </a:extLst>
          </p:cNvPr>
          <p:cNvPicPr>
            <a:picLocks noChangeAspect="1"/>
          </p:cNvPicPr>
          <p:nvPr/>
        </p:nvPicPr>
        <p:blipFill rotWithShape="1">
          <a:blip r:embed="rId3" cstate="print"/>
          <a:srcRect l="50729"/>
          <a:stretch/>
        </p:blipFill>
        <p:spPr>
          <a:xfrm>
            <a:off x="4629147" y="1933383"/>
            <a:ext cx="4505327" cy="4439033"/>
          </a:xfrm>
          <a:prstGeom prst="rect">
            <a:avLst/>
          </a:prstGeom>
        </p:spPr>
      </p:pic>
      <p:pic>
        <p:nvPicPr>
          <p:cNvPr id="2" name="Immagine 1"/>
          <p:cNvPicPr>
            <a:picLocks noChangeAspect="1"/>
          </p:cNvPicPr>
          <p:nvPr/>
        </p:nvPicPr>
        <p:blipFill rotWithShape="1">
          <a:blip r:embed="rId3" cstate="print"/>
          <a:srcRect r="50000"/>
          <a:stretch/>
        </p:blipFill>
        <p:spPr>
          <a:xfrm>
            <a:off x="0" y="1933383"/>
            <a:ext cx="4572000" cy="4439033"/>
          </a:xfrm>
          <a:prstGeom prst="rect">
            <a:avLst/>
          </a:prstGeom>
        </p:spPr>
      </p:pic>
      <p:sp>
        <p:nvSpPr>
          <p:cNvPr id="5" name="Text Box 15"/>
          <p:cNvSpPr txBox="1">
            <a:spLocks noChangeArrowheads="1"/>
          </p:cNvSpPr>
          <p:nvPr/>
        </p:nvSpPr>
        <p:spPr bwMode="auto">
          <a:xfrm>
            <a:off x="342900" y="798513"/>
            <a:ext cx="8458200" cy="954107"/>
          </a:xfrm>
          <a:prstGeom prst="rect">
            <a:avLst/>
          </a:prstGeom>
          <a:noFill/>
          <a:ln w="9525">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Variation of water (in comparison with present-day Ocean Mass – OM) of the mantle and of Earth's surface</a:t>
            </a:r>
          </a:p>
        </p:txBody>
      </p:sp>
      <p:sp>
        <p:nvSpPr>
          <p:cNvPr id="6" name="Text Box 3"/>
          <p:cNvSpPr txBox="1">
            <a:spLocks noChangeArrowheads="1"/>
          </p:cNvSpPr>
          <p:nvPr/>
        </p:nvSpPr>
        <p:spPr bwMode="auto">
          <a:xfrm>
            <a:off x="0" y="6007428"/>
            <a:ext cx="1704976" cy="430887"/>
          </a:xfrm>
          <a:prstGeom prst="rect">
            <a:avLst/>
          </a:prstGeom>
          <a:noFill/>
          <a:ln w="9525">
            <a:noFill/>
            <a:miter lim="800000"/>
            <a:headEnd/>
            <a:tailEnd/>
          </a:ln>
          <a:effectLst/>
        </p:spPr>
        <p:txBody>
          <a:bodyPr wrap="square">
            <a:spAutoFit/>
          </a:bodyPr>
          <a:lstStyle/>
          <a:p>
            <a:pPr>
              <a:defRPr/>
            </a:pPr>
            <a:r>
              <a:rPr lang="en-GB" sz="1050" dirty="0" err="1">
                <a:solidFill>
                  <a:schemeClr val="tx1"/>
                </a:solidFill>
                <a:effectLst/>
                <a:latin typeface="Calibri" pitchFamily="34" charset="0"/>
                <a:cs typeface="Calibri" panose="020F0502020204030204" pitchFamily="34" charset="0"/>
                <a:sym typeface="Wingdings" pitchFamily="2" charset="2"/>
              </a:rPr>
              <a:t>Seales</a:t>
            </a:r>
            <a:r>
              <a:rPr lang="en-GB" sz="1050" dirty="0">
                <a:solidFill>
                  <a:schemeClr val="tx1"/>
                </a:solidFill>
                <a:effectLst/>
                <a:latin typeface="Calibri" pitchFamily="34" charset="0"/>
                <a:cs typeface="Calibri" panose="020F0502020204030204" pitchFamily="34" charset="0"/>
                <a:sym typeface="Wingdings" pitchFamily="2" charset="2"/>
              </a:rPr>
              <a:t> and </a:t>
            </a:r>
            <a:r>
              <a:rPr lang="en-GB" sz="1050" dirty="0" err="1">
                <a:solidFill>
                  <a:schemeClr val="tx1"/>
                </a:solidFill>
                <a:effectLst/>
                <a:latin typeface="Calibri" pitchFamily="34" charset="0"/>
                <a:cs typeface="Calibri" panose="020F0502020204030204" pitchFamily="34" charset="0"/>
                <a:sym typeface="Wingdings" pitchFamily="2" charset="2"/>
              </a:rPr>
              <a:t>Lenardic</a:t>
            </a:r>
            <a:r>
              <a:rPr lang="en-GB" sz="1050" dirty="0">
                <a:solidFill>
                  <a:schemeClr val="tx1"/>
                </a:solidFill>
                <a:effectLst/>
                <a:latin typeface="Calibri" pitchFamily="34" charset="0"/>
                <a:cs typeface="Calibri" panose="020F0502020204030204" pitchFamily="34" charset="0"/>
                <a:sym typeface="Wingdings" pitchFamily="2" charset="2"/>
              </a:rPr>
              <a:t>, 2020 (G3, 21, </a:t>
            </a:r>
            <a:r>
              <a:rPr lang="it-IT" sz="1050" dirty="0">
                <a:solidFill>
                  <a:schemeClr val="tx1"/>
                </a:solidFill>
                <a:effectLst/>
                <a:latin typeface="Calibri" panose="020F0502020204030204" pitchFamily="34" charset="0"/>
                <a:cs typeface="Calibri" panose="020F0502020204030204" pitchFamily="34" charset="0"/>
              </a:rPr>
              <a:t>e2020GC009106)</a:t>
            </a:r>
            <a:r>
              <a:rPr lang="en-GB" sz="1050" dirty="0">
                <a:solidFill>
                  <a:schemeClr val="tx1"/>
                </a:solidFill>
                <a:effectLst/>
                <a:latin typeface="Calibri" pitchFamily="34" charset="0"/>
                <a:cs typeface="Calibri" panose="020F0502020204030204" pitchFamily="34" charset="0"/>
                <a:sym typeface="Wingdings" pitchFamily="2" charset="2"/>
              </a:rPr>
              <a:t> </a:t>
            </a:r>
          </a:p>
        </p:txBody>
      </p:sp>
      <p:sp>
        <p:nvSpPr>
          <p:cNvPr id="7" name="Text Box 15"/>
          <p:cNvSpPr txBox="1">
            <a:spLocks noChangeArrowheads="1"/>
          </p:cNvSpPr>
          <p:nvPr/>
        </p:nvSpPr>
        <p:spPr bwMode="auto">
          <a:xfrm>
            <a:off x="714375" y="5476383"/>
            <a:ext cx="3686174" cy="369332"/>
          </a:xfrm>
          <a:prstGeom prst="rect">
            <a:avLst/>
          </a:prstGeom>
          <a:solidFill>
            <a:schemeClr val="bg1"/>
          </a:solidFill>
          <a:ln w="9525">
            <a:noFill/>
            <a:miter lim="800000"/>
            <a:headEnd/>
            <a:tailEnd/>
          </a:ln>
          <a:effectLst/>
        </p:spPr>
        <p:txBody>
          <a:bodyPr wrap="square">
            <a:spAutoFit/>
          </a:bodyPr>
          <a:lstStyle/>
          <a:p>
            <a:pPr algn="ctr">
              <a:defRPr/>
            </a:pPr>
            <a:r>
              <a:rPr lang="en-GB" b="1" dirty="0">
                <a:solidFill>
                  <a:schemeClr val="tx1"/>
                </a:solidFill>
                <a:effectLst/>
                <a:latin typeface="Calibri" pitchFamily="34" charset="0"/>
                <a:sym typeface="Wingdings" pitchFamily="2" charset="2"/>
              </a:rPr>
              <a:t>OM = Oceanic Mass (~1.4*10</a:t>
            </a:r>
            <a:r>
              <a:rPr lang="en-GB" b="1" baseline="30000" dirty="0">
                <a:solidFill>
                  <a:schemeClr val="tx1"/>
                </a:solidFill>
                <a:effectLst/>
                <a:latin typeface="Calibri" pitchFamily="34" charset="0"/>
                <a:sym typeface="Wingdings" pitchFamily="2" charset="2"/>
              </a:rPr>
              <a:t>18</a:t>
            </a:r>
            <a:r>
              <a:rPr lang="en-GB" b="1" dirty="0">
                <a:solidFill>
                  <a:schemeClr val="tx1"/>
                </a:solidFill>
                <a:effectLst/>
                <a:latin typeface="Calibri" pitchFamily="34" charset="0"/>
                <a:sym typeface="Wingdings" pitchFamily="2" charset="2"/>
              </a:rPr>
              <a:t> ton)</a:t>
            </a:r>
          </a:p>
        </p:txBody>
      </p:sp>
      <p:sp>
        <p:nvSpPr>
          <p:cNvPr id="8"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3" name="Text Box 15">
            <a:extLst>
              <a:ext uri="{FF2B5EF4-FFF2-40B4-BE49-F238E27FC236}">
                <a16:creationId xmlns:a16="http://schemas.microsoft.com/office/drawing/2014/main" id="{D6BB148C-DE8C-C83E-796D-8D557357A317}"/>
              </a:ext>
            </a:extLst>
          </p:cNvPr>
          <p:cNvSpPr txBox="1">
            <a:spLocks noChangeArrowheads="1"/>
          </p:cNvSpPr>
          <p:nvPr/>
        </p:nvSpPr>
        <p:spPr bwMode="auto">
          <a:xfrm>
            <a:off x="1266824" y="2755710"/>
            <a:ext cx="3152775" cy="646331"/>
          </a:xfrm>
          <a:prstGeom prst="rect">
            <a:avLst/>
          </a:prstGeom>
          <a:noFill/>
          <a:ln w="9525">
            <a:noFill/>
            <a:miter lim="800000"/>
            <a:headEnd/>
            <a:tailEnd/>
          </a:ln>
          <a:effectLst/>
        </p:spPr>
        <p:txBody>
          <a:bodyPr wrap="square">
            <a:spAutoFit/>
          </a:bodyPr>
          <a:lstStyle/>
          <a:p>
            <a:pPr algn="r">
              <a:defRPr/>
            </a:pPr>
            <a:r>
              <a:rPr lang="en-GB" b="1" dirty="0">
                <a:solidFill>
                  <a:schemeClr val="tx1"/>
                </a:solidFill>
                <a:effectLst/>
                <a:latin typeface="Calibri" pitchFamily="34" charset="0"/>
                <a:sym typeface="Wingdings" pitchFamily="2" charset="2"/>
              </a:rPr>
              <a:t>The mass of water in the mantle has been halved.</a:t>
            </a:r>
          </a:p>
        </p:txBody>
      </p:sp>
      <p:sp>
        <p:nvSpPr>
          <p:cNvPr id="4" name="Text Box 15">
            <a:extLst>
              <a:ext uri="{FF2B5EF4-FFF2-40B4-BE49-F238E27FC236}">
                <a16:creationId xmlns:a16="http://schemas.microsoft.com/office/drawing/2014/main" id="{A9C27FE4-AB19-8023-D905-D86E8C2D6AC8}"/>
              </a:ext>
            </a:extLst>
          </p:cNvPr>
          <p:cNvSpPr txBox="1">
            <a:spLocks noChangeArrowheads="1"/>
          </p:cNvSpPr>
          <p:nvPr/>
        </p:nvSpPr>
        <p:spPr bwMode="auto">
          <a:xfrm>
            <a:off x="876299" y="4502230"/>
            <a:ext cx="3362326" cy="707886"/>
          </a:xfrm>
          <a:prstGeom prst="rect">
            <a:avLst/>
          </a:prstGeom>
          <a:noFill/>
          <a:ln w="9525">
            <a:noFill/>
            <a:miter lim="800000"/>
            <a:headEnd/>
            <a:tailEnd/>
          </a:ln>
          <a:effectLst/>
        </p:spPr>
        <p:txBody>
          <a:bodyPr wrap="square">
            <a:spAutoFit/>
          </a:bodyPr>
          <a:lstStyle/>
          <a:p>
            <a:pPr algn="ctr">
              <a:defRPr/>
            </a:pPr>
            <a:r>
              <a:rPr lang="en-GB" sz="2000" b="1" dirty="0">
                <a:solidFill>
                  <a:schemeClr val="tx1"/>
                </a:solidFill>
                <a:effectLst/>
                <a:latin typeface="Calibri" pitchFamily="34" charset="0"/>
                <a:sym typeface="Wingdings" pitchFamily="2" charset="2"/>
              </a:rPr>
              <a:t>Where did this mass of water end up?</a:t>
            </a:r>
          </a:p>
        </p:txBody>
      </p:sp>
      <p:sp>
        <p:nvSpPr>
          <p:cNvPr id="10" name="Text Box 15">
            <a:extLst>
              <a:ext uri="{FF2B5EF4-FFF2-40B4-BE49-F238E27FC236}">
                <a16:creationId xmlns:a16="http://schemas.microsoft.com/office/drawing/2014/main" id="{8FBE534D-A490-A6B0-8B0A-32405EB8F206}"/>
              </a:ext>
            </a:extLst>
          </p:cNvPr>
          <p:cNvSpPr txBox="1">
            <a:spLocks noChangeArrowheads="1"/>
          </p:cNvSpPr>
          <p:nvPr/>
        </p:nvSpPr>
        <p:spPr bwMode="auto">
          <a:xfrm>
            <a:off x="5438774" y="2755710"/>
            <a:ext cx="3362326" cy="707886"/>
          </a:xfrm>
          <a:prstGeom prst="rect">
            <a:avLst/>
          </a:prstGeom>
          <a:noFill/>
          <a:ln w="9525">
            <a:noFill/>
            <a:miter lim="800000"/>
            <a:headEnd/>
            <a:tailEnd/>
          </a:ln>
          <a:effectLst/>
        </p:spPr>
        <p:txBody>
          <a:bodyPr wrap="square">
            <a:spAutoFit/>
          </a:bodyPr>
          <a:lstStyle/>
          <a:p>
            <a:pPr algn="ctr">
              <a:defRPr/>
            </a:pPr>
            <a:r>
              <a:rPr lang="en-GB" sz="2000" b="1" dirty="0">
                <a:solidFill>
                  <a:schemeClr val="tx1"/>
                </a:solidFill>
                <a:effectLst/>
                <a:latin typeface="Calibri" pitchFamily="34" charset="0"/>
                <a:sym typeface="Wingdings" pitchFamily="2" charset="2"/>
              </a:rPr>
              <a:t>Mantle’s water ended up in the Earth’s oceans.</a:t>
            </a:r>
          </a:p>
        </p:txBody>
      </p:sp>
    </p:spTree>
    <p:extLst>
      <p:ext uri="{BB962C8B-B14F-4D97-AF65-F5344CB8AC3E}">
        <p14:creationId xmlns:p14="http://schemas.microsoft.com/office/powerpoint/2010/main" val="2397273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3" grpId="0" build="p"/>
      <p:bldP spid="4" grpId="0" build="p"/>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uppo 93">
            <a:extLst>
              <a:ext uri="{FF2B5EF4-FFF2-40B4-BE49-F238E27FC236}">
                <a16:creationId xmlns:a16="http://schemas.microsoft.com/office/drawing/2014/main" id="{5CF33ECB-FF7E-AA05-9F2E-B348EB42C7EE}"/>
              </a:ext>
            </a:extLst>
          </p:cNvPr>
          <p:cNvGrpSpPr/>
          <p:nvPr/>
        </p:nvGrpSpPr>
        <p:grpSpPr>
          <a:xfrm>
            <a:off x="2543175" y="1809117"/>
            <a:ext cx="6505575" cy="4725032"/>
            <a:chOff x="2543175" y="1809117"/>
            <a:chExt cx="6505575" cy="4725032"/>
          </a:xfrm>
        </p:grpSpPr>
        <p:grpSp>
          <p:nvGrpSpPr>
            <p:cNvPr id="6" name="Gruppo 5">
              <a:extLst>
                <a:ext uri="{FF2B5EF4-FFF2-40B4-BE49-F238E27FC236}">
                  <a16:creationId xmlns:a16="http://schemas.microsoft.com/office/drawing/2014/main" id="{2EB3A1F6-1ED0-2AD2-9646-24C3822F79FF}"/>
                </a:ext>
              </a:extLst>
            </p:cNvPr>
            <p:cNvGrpSpPr/>
            <p:nvPr/>
          </p:nvGrpSpPr>
          <p:grpSpPr>
            <a:xfrm>
              <a:off x="2543175" y="1809750"/>
              <a:ext cx="6505575" cy="4724399"/>
              <a:chOff x="2543175" y="1809750"/>
              <a:chExt cx="6505575" cy="4724399"/>
            </a:xfrm>
          </p:grpSpPr>
          <p:grpSp>
            <p:nvGrpSpPr>
              <p:cNvPr id="118" name="Gruppo 117"/>
              <p:cNvGrpSpPr/>
              <p:nvPr/>
            </p:nvGrpSpPr>
            <p:grpSpPr>
              <a:xfrm>
                <a:off x="2543175" y="1809750"/>
                <a:ext cx="6505575" cy="4724399"/>
                <a:chOff x="2543175" y="1809750"/>
                <a:chExt cx="6505575" cy="4724399"/>
              </a:xfrm>
            </p:grpSpPr>
            <p:grpSp>
              <p:nvGrpSpPr>
                <p:cNvPr id="96" name="Gruppo 95"/>
                <p:cNvGrpSpPr/>
                <p:nvPr/>
              </p:nvGrpSpPr>
              <p:grpSpPr>
                <a:xfrm>
                  <a:off x="2543175" y="1809750"/>
                  <a:ext cx="6505575" cy="4724399"/>
                  <a:chOff x="2543175" y="1809750"/>
                  <a:chExt cx="6505575" cy="4724399"/>
                </a:xfrm>
              </p:grpSpPr>
              <p:sp>
                <p:nvSpPr>
                  <p:cNvPr id="95" name="Rettangolo 94"/>
                  <p:cNvSpPr/>
                  <p:nvPr/>
                </p:nvSpPr>
                <p:spPr bwMode="auto">
                  <a:xfrm>
                    <a:off x="2543175" y="1809750"/>
                    <a:ext cx="6505575" cy="47243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7" name="Picture 3"/>
                  <p:cNvPicPr>
                    <a:picLocks noChangeAspect="1" noChangeArrowheads="1"/>
                  </p:cNvPicPr>
                  <p:nvPr/>
                </p:nvPicPr>
                <p:blipFill>
                  <a:blip r:embed="rId3" cstate="print"/>
                  <a:srcRect l="881" t="2106" b="1234"/>
                  <a:stretch>
                    <a:fillRect/>
                  </a:stretch>
                </p:blipFill>
                <p:spPr bwMode="auto">
                  <a:xfrm>
                    <a:off x="2552700" y="1857375"/>
                    <a:ext cx="6429375" cy="4371975"/>
                  </a:xfrm>
                  <a:prstGeom prst="rect">
                    <a:avLst/>
                  </a:prstGeom>
                  <a:noFill/>
                  <a:ln w="9525">
                    <a:noFill/>
                    <a:miter lim="800000"/>
                    <a:headEnd/>
                    <a:tailEnd/>
                  </a:ln>
                </p:spPr>
              </p:pic>
            </p:grpSp>
            <p:sp>
              <p:nvSpPr>
                <p:cNvPr id="112" name="Rettangolo 111"/>
                <p:cNvSpPr/>
                <p:nvPr/>
              </p:nvSpPr>
              <p:spPr bwMode="auto">
                <a:xfrm>
                  <a:off x="7868920" y="4734559"/>
                  <a:ext cx="289560" cy="929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1" name="Figura a mano libera 110"/>
                <p:cNvSpPr/>
                <p:nvPr/>
              </p:nvSpPr>
              <p:spPr bwMode="auto">
                <a:xfrm>
                  <a:off x="3576320" y="2194560"/>
                  <a:ext cx="4947920" cy="3403600"/>
                </a:xfrm>
                <a:custGeom>
                  <a:avLst/>
                  <a:gdLst>
                    <a:gd name="connsiteX0" fmla="*/ 0 w 4947920"/>
                    <a:gd name="connsiteY0" fmla="*/ 10160 h 3403600"/>
                    <a:gd name="connsiteX1" fmla="*/ 20320 w 4947920"/>
                    <a:gd name="connsiteY1" fmla="*/ 3352800 h 3403600"/>
                    <a:gd name="connsiteX2" fmla="*/ 3921760 w 4947920"/>
                    <a:gd name="connsiteY2" fmla="*/ 3403600 h 3403600"/>
                    <a:gd name="connsiteX3" fmla="*/ 3982720 w 4947920"/>
                    <a:gd name="connsiteY3" fmla="*/ 2225040 h 3403600"/>
                    <a:gd name="connsiteX4" fmla="*/ 4947920 w 4947920"/>
                    <a:gd name="connsiteY4" fmla="*/ 2225040 h 3403600"/>
                    <a:gd name="connsiteX5" fmla="*/ 4917440 w 4947920"/>
                    <a:gd name="connsiteY5" fmla="*/ 0 h 3403600"/>
                    <a:gd name="connsiteX6" fmla="*/ 0 w 4947920"/>
                    <a:gd name="connsiteY6" fmla="*/ 1016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7920" h="3403600">
                      <a:moveTo>
                        <a:pt x="0" y="10160"/>
                      </a:moveTo>
                      <a:lnTo>
                        <a:pt x="20320" y="3352800"/>
                      </a:lnTo>
                      <a:lnTo>
                        <a:pt x="3921760" y="3403600"/>
                      </a:lnTo>
                      <a:lnTo>
                        <a:pt x="3982720" y="2225040"/>
                      </a:lnTo>
                      <a:lnTo>
                        <a:pt x="4947920" y="2225040"/>
                      </a:lnTo>
                      <a:lnTo>
                        <a:pt x="4917440" y="0"/>
                      </a:lnTo>
                      <a:lnTo>
                        <a:pt x="0" y="1016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9" name="Oval 21"/>
                <p:cNvSpPr>
                  <a:spLocks noChangeArrowheads="1"/>
                </p:cNvSpPr>
                <p:nvPr/>
              </p:nvSpPr>
              <p:spPr bwMode="auto">
                <a:xfrm>
                  <a:off x="7936230" y="478631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4" name="Oval 74"/>
                <p:cNvSpPr>
                  <a:spLocks noChangeArrowheads="1"/>
                </p:cNvSpPr>
                <p:nvPr/>
              </p:nvSpPr>
              <p:spPr bwMode="auto">
                <a:xfrm>
                  <a:off x="7932738" y="524129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5" name="Oval 68"/>
                <p:cNvSpPr>
                  <a:spLocks noChangeArrowheads="1"/>
                </p:cNvSpPr>
                <p:nvPr/>
              </p:nvSpPr>
              <p:spPr bwMode="auto">
                <a:xfrm>
                  <a:off x="7939405" y="547878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3" name="Oval 21"/>
                <p:cNvSpPr>
                  <a:spLocks noChangeArrowheads="1"/>
                </p:cNvSpPr>
                <p:nvPr/>
              </p:nvSpPr>
              <p:spPr bwMode="auto">
                <a:xfrm>
                  <a:off x="7936230" y="5014913"/>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sp>
            <p:nvSpPr>
              <p:cNvPr id="4" name="CasellaDiTesto 3">
                <a:extLst>
                  <a:ext uri="{FF2B5EF4-FFF2-40B4-BE49-F238E27FC236}">
                    <a16:creationId xmlns:a16="http://schemas.microsoft.com/office/drawing/2014/main" id="{8742E8A0-39BA-5116-4341-AF3AA2145BDB}"/>
                  </a:ext>
                </a:extLst>
              </p:cNvPr>
              <p:cNvSpPr txBox="1"/>
              <p:nvPr/>
            </p:nvSpPr>
            <p:spPr>
              <a:xfrm>
                <a:off x="2704888" y="4429006"/>
                <a:ext cx="569441" cy="307777"/>
              </a:xfrm>
              <a:prstGeom prst="rect">
                <a:avLst/>
              </a:prstGeom>
              <a:solidFill>
                <a:schemeClr val="bg1"/>
              </a:solidFill>
            </p:spPr>
            <p:txBody>
              <a:bodyPr wrap="square" rIns="0" rtlCol="0">
                <a:spAutoFit/>
              </a:bodyPr>
              <a:lstStyle/>
              <a:p>
                <a:pPr algn="r"/>
                <a:r>
                  <a:rPr lang="it-IT" sz="1400" dirty="0">
                    <a:solidFill>
                      <a:schemeClr val="tx1"/>
                    </a:solidFill>
                    <a:effectLst/>
                    <a:latin typeface="+mj-lt"/>
                    <a:cs typeface="Calibri" panose="020F0502020204030204" pitchFamily="34" charset="0"/>
                  </a:rPr>
                  <a:t>0.001</a:t>
                </a:r>
                <a:endParaRPr lang="en-GB" sz="1400" dirty="0">
                  <a:solidFill>
                    <a:schemeClr val="tx1"/>
                  </a:solidFill>
                  <a:effectLst/>
                  <a:latin typeface="+mj-lt"/>
                  <a:cs typeface="Calibri" panose="020F0502020204030204" pitchFamily="34" charset="0"/>
                </a:endParaRPr>
              </a:p>
            </p:txBody>
          </p:sp>
          <p:sp>
            <p:nvSpPr>
              <p:cNvPr id="5" name="CasellaDiTesto 4">
                <a:extLst>
                  <a:ext uri="{FF2B5EF4-FFF2-40B4-BE49-F238E27FC236}">
                    <a16:creationId xmlns:a16="http://schemas.microsoft.com/office/drawing/2014/main" id="{2A3D15F5-95EA-3FD8-81ED-9B6570588BAE}"/>
                  </a:ext>
                </a:extLst>
              </p:cNvPr>
              <p:cNvSpPr txBox="1"/>
              <p:nvPr/>
            </p:nvSpPr>
            <p:spPr>
              <a:xfrm>
                <a:off x="2619376" y="5742683"/>
                <a:ext cx="654954" cy="307777"/>
              </a:xfrm>
              <a:prstGeom prst="rect">
                <a:avLst/>
              </a:prstGeom>
              <a:solidFill>
                <a:schemeClr val="bg1"/>
              </a:solidFill>
            </p:spPr>
            <p:txBody>
              <a:bodyPr wrap="square" rIns="0" rtlCol="0">
                <a:spAutoFit/>
              </a:bodyPr>
              <a:lstStyle/>
              <a:p>
                <a:pPr algn="r"/>
                <a:r>
                  <a:rPr lang="it-IT" sz="1400" dirty="0">
                    <a:solidFill>
                      <a:schemeClr val="tx1"/>
                    </a:solidFill>
                    <a:effectLst/>
                    <a:latin typeface="+mj-lt"/>
                    <a:cs typeface="Calibri" panose="020F0502020204030204" pitchFamily="34" charset="0"/>
                  </a:rPr>
                  <a:t>0.0001</a:t>
                </a:r>
                <a:endParaRPr lang="en-GB" sz="1400" dirty="0">
                  <a:solidFill>
                    <a:schemeClr val="tx1"/>
                  </a:solidFill>
                  <a:effectLst/>
                  <a:latin typeface="+mj-lt"/>
                  <a:cs typeface="Calibri" panose="020F0502020204030204" pitchFamily="34" charset="0"/>
                </a:endParaRPr>
              </a:p>
            </p:txBody>
          </p:sp>
          <p:sp>
            <p:nvSpPr>
              <p:cNvPr id="7" name="CasellaDiTesto 6">
                <a:extLst>
                  <a:ext uri="{FF2B5EF4-FFF2-40B4-BE49-F238E27FC236}">
                    <a16:creationId xmlns:a16="http://schemas.microsoft.com/office/drawing/2014/main" id="{9344ADD8-E34F-F14B-B143-8BE026DEE146}"/>
                  </a:ext>
                </a:extLst>
              </p:cNvPr>
              <p:cNvSpPr txBox="1"/>
              <p:nvPr/>
            </p:nvSpPr>
            <p:spPr>
              <a:xfrm>
                <a:off x="2704888" y="3111065"/>
                <a:ext cx="569441" cy="307777"/>
              </a:xfrm>
              <a:prstGeom prst="rect">
                <a:avLst/>
              </a:prstGeom>
              <a:solidFill>
                <a:schemeClr val="bg1"/>
              </a:solidFill>
            </p:spPr>
            <p:txBody>
              <a:bodyPr wrap="square" rIns="0" rtlCol="0">
                <a:spAutoFit/>
              </a:bodyPr>
              <a:lstStyle/>
              <a:p>
                <a:pPr algn="r"/>
                <a:r>
                  <a:rPr lang="it-IT" sz="1400" dirty="0">
                    <a:solidFill>
                      <a:schemeClr val="tx1"/>
                    </a:solidFill>
                    <a:effectLst/>
                    <a:latin typeface="+mj-lt"/>
                    <a:cs typeface="Calibri" panose="020F0502020204030204" pitchFamily="34" charset="0"/>
                  </a:rPr>
                  <a:t>0.001</a:t>
                </a:r>
                <a:endParaRPr lang="en-GB" sz="1400" dirty="0">
                  <a:solidFill>
                    <a:schemeClr val="tx1"/>
                  </a:solidFill>
                  <a:effectLst/>
                  <a:latin typeface="+mj-lt"/>
                  <a:cs typeface="Calibri" panose="020F0502020204030204" pitchFamily="34" charset="0"/>
                </a:endParaRPr>
              </a:p>
            </p:txBody>
          </p:sp>
        </p:grpSp>
        <p:sp>
          <p:nvSpPr>
            <p:cNvPr id="3" name="CasellaDiTesto 2">
              <a:extLst>
                <a:ext uri="{FF2B5EF4-FFF2-40B4-BE49-F238E27FC236}">
                  <a16:creationId xmlns:a16="http://schemas.microsoft.com/office/drawing/2014/main" id="{E37B4687-4D27-7CF6-EF83-F85E9CA1A1FB}"/>
                </a:ext>
              </a:extLst>
            </p:cNvPr>
            <p:cNvSpPr txBox="1"/>
            <p:nvPr/>
          </p:nvSpPr>
          <p:spPr>
            <a:xfrm>
              <a:off x="2806068" y="3112790"/>
              <a:ext cx="469584" cy="307777"/>
            </a:xfrm>
            <a:prstGeom prst="rect">
              <a:avLst/>
            </a:prstGeom>
            <a:solidFill>
              <a:schemeClr val="bg1"/>
            </a:solidFill>
          </p:spPr>
          <p:txBody>
            <a:bodyPr wrap="square" rIns="0" rtlCol="0">
              <a:spAutoFit/>
            </a:bodyPr>
            <a:lstStyle/>
            <a:p>
              <a:pPr algn="r"/>
              <a:r>
                <a:rPr lang="it-IT" sz="1400" dirty="0">
                  <a:solidFill>
                    <a:schemeClr val="tx1"/>
                  </a:solidFill>
                  <a:effectLst/>
                  <a:latin typeface="+mj-lt"/>
                  <a:cs typeface="Calibri" panose="020F0502020204030204" pitchFamily="34" charset="0"/>
                </a:rPr>
                <a:t>0.01</a:t>
              </a:r>
              <a:endParaRPr lang="en-GB" sz="1400" dirty="0">
                <a:solidFill>
                  <a:schemeClr val="tx1"/>
                </a:solidFill>
                <a:effectLst/>
                <a:latin typeface="+mj-lt"/>
                <a:cs typeface="Calibri" panose="020F0502020204030204" pitchFamily="34" charset="0"/>
              </a:endParaRPr>
            </a:p>
          </p:txBody>
        </p:sp>
        <p:sp>
          <p:nvSpPr>
            <p:cNvPr id="8" name="CasellaDiTesto 7">
              <a:extLst>
                <a:ext uri="{FF2B5EF4-FFF2-40B4-BE49-F238E27FC236}">
                  <a16:creationId xmlns:a16="http://schemas.microsoft.com/office/drawing/2014/main" id="{BBD3FA0E-71C5-28AD-CA20-A828087C0742}"/>
                </a:ext>
              </a:extLst>
            </p:cNvPr>
            <p:cNvSpPr txBox="1"/>
            <p:nvPr/>
          </p:nvSpPr>
          <p:spPr>
            <a:xfrm>
              <a:off x="2806068" y="1809117"/>
              <a:ext cx="469584" cy="307777"/>
            </a:xfrm>
            <a:prstGeom prst="rect">
              <a:avLst/>
            </a:prstGeom>
            <a:solidFill>
              <a:schemeClr val="bg1"/>
            </a:solidFill>
          </p:spPr>
          <p:txBody>
            <a:bodyPr wrap="square" rIns="0" rtlCol="0">
              <a:spAutoFit/>
            </a:bodyPr>
            <a:lstStyle/>
            <a:p>
              <a:pPr algn="r"/>
              <a:r>
                <a:rPr lang="it-IT" sz="1400" dirty="0">
                  <a:solidFill>
                    <a:schemeClr val="tx1"/>
                  </a:solidFill>
                  <a:effectLst/>
                  <a:latin typeface="+mj-lt"/>
                  <a:cs typeface="Calibri" panose="020F0502020204030204" pitchFamily="34" charset="0"/>
                </a:rPr>
                <a:t>0.1</a:t>
              </a:r>
              <a:endParaRPr lang="en-GB" sz="1400" dirty="0">
                <a:solidFill>
                  <a:schemeClr val="tx1"/>
                </a:solidFill>
                <a:effectLst/>
                <a:latin typeface="+mj-lt"/>
                <a:cs typeface="Calibri" panose="020F0502020204030204" pitchFamily="34" charset="0"/>
              </a:endParaRPr>
            </a:p>
          </p:txBody>
        </p:sp>
      </p:grpSp>
      <p:sp>
        <p:nvSpPr>
          <p:cNvPr id="191" name="Rettangolo 190"/>
          <p:cNvSpPr/>
          <p:nvPr/>
        </p:nvSpPr>
        <p:spPr bwMode="auto">
          <a:xfrm>
            <a:off x="3413760" y="4114642"/>
            <a:ext cx="5463540" cy="482441"/>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88879" name="Text Box 15"/>
          <p:cNvSpPr txBox="1">
            <a:spLocks noChangeArrowheads="1"/>
          </p:cNvSpPr>
          <p:nvPr/>
        </p:nvSpPr>
        <p:spPr bwMode="auto">
          <a:xfrm>
            <a:off x="342900" y="727075"/>
            <a:ext cx="8458200" cy="946150"/>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behaves incompatibly during mantle melting and subsequent shallow differentiation processes.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343144" name="Text Box 104"/>
          <p:cNvSpPr txBox="1">
            <a:spLocks noChangeArrowheads="1"/>
          </p:cNvSpPr>
          <p:nvPr/>
        </p:nvSpPr>
        <p:spPr bwMode="auto">
          <a:xfrm>
            <a:off x="1" y="5599113"/>
            <a:ext cx="2574924" cy="52322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Novella et al.,2014 (Earth Planet. Sci. Lett., 400, 1-13)</a:t>
            </a:r>
            <a:endParaRPr lang="en-GB" sz="1600" dirty="0">
              <a:solidFill>
                <a:schemeClr val="bg1"/>
              </a:solidFill>
              <a:effectLst/>
              <a:latin typeface="Calibri" pitchFamily="34" charset="0"/>
            </a:endParaRPr>
          </a:p>
        </p:txBody>
      </p:sp>
      <p:sp>
        <p:nvSpPr>
          <p:cNvPr id="115" name="Rettangolo 114"/>
          <p:cNvSpPr/>
          <p:nvPr/>
        </p:nvSpPr>
        <p:spPr bwMode="auto">
          <a:xfrm>
            <a:off x="3413760" y="3337560"/>
            <a:ext cx="5463540" cy="15240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116" name="Gruppo 115"/>
          <p:cNvGrpSpPr/>
          <p:nvPr/>
        </p:nvGrpSpPr>
        <p:grpSpPr>
          <a:xfrm>
            <a:off x="3732848" y="2326640"/>
            <a:ext cx="4450570" cy="2626533"/>
            <a:chOff x="3732848" y="2326640"/>
            <a:chExt cx="4450570" cy="2626533"/>
          </a:xfrm>
        </p:grpSpPr>
        <p:sp>
          <p:nvSpPr>
            <p:cNvPr id="23" name="Oval 21"/>
            <p:cNvSpPr>
              <a:spLocks noChangeArrowheads="1"/>
            </p:cNvSpPr>
            <p:nvPr/>
          </p:nvSpPr>
          <p:spPr bwMode="auto">
            <a:xfrm>
              <a:off x="4588510" y="411067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2" name="Oval 21"/>
            <p:cNvSpPr>
              <a:spLocks noChangeArrowheads="1"/>
            </p:cNvSpPr>
            <p:nvPr/>
          </p:nvSpPr>
          <p:spPr bwMode="auto">
            <a:xfrm>
              <a:off x="4512310" y="391255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7" name="Oval 21"/>
            <p:cNvSpPr>
              <a:spLocks noChangeArrowheads="1"/>
            </p:cNvSpPr>
            <p:nvPr/>
          </p:nvSpPr>
          <p:spPr bwMode="auto">
            <a:xfrm>
              <a:off x="4751070" y="41309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6" name="Oval 21"/>
            <p:cNvSpPr>
              <a:spLocks noChangeArrowheads="1"/>
            </p:cNvSpPr>
            <p:nvPr/>
          </p:nvSpPr>
          <p:spPr bwMode="auto">
            <a:xfrm>
              <a:off x="4588510" y="428847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5" name="Oval 21"/>
            <p:cNvSpPr>
              <a:spLocks noChangeArrowheads="1"/>
            </p:cNvSpPr>
            <p:nvPr/>
          </p:nvSpPr>
          <p:spPr bwMode="auto">
            <a:xfrm>
              <a:off x="4588510" y="424021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4" name="Oval 21"/>
            <p:cNvSpPr>
              <a:spLocks noChangeArrowheads="1"/>
            </p:cNvSpPr>
            <p:nvPr/>
          </p:nvSpPr>
          <p:spPr bwMode="auto">
            <a:xfrm>
              <a:off x="4588510" y="41817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0" name="Oval 21"/>
            <p:cNvSpPr>
              <a:spLocks noChangeArrowheads="1"/>
            </p:cNvSpPr>
            <p:nvPr/>
          </p:nvSpPr>
          <p:spPr bwMode="auto">
            <a:xfrm>
              <a:off x="4512310" y="428847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1" name="Oval 21"/>
            <p:cNvSpPr>
              <a:spLocks noChangeArrowheads="1"/>
            </p:cNvSpPr>
            <p:nvPr/>
          </p:nvSpPr>
          <p:spPr bwMode="auto">
            <a:xfrm>
              <a:off x="4512310" y="425545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 name="Oval 21"/>
            <p:cNvSpPr>
              <a:spLocks noChangeArrowheads="1"/>
            </p:cNvSpPr>
            <p:nvPr/>
          </p:nvSpPr>
          <p:spPr bwMode="auto">
            <a:xfrm>
              <a:off x="4123690" y="446881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 name="Oval 21"/>
            <p:cNvSpPr>
              <a:spLocks noChangeArrowheads="1"/>
            </p:cNvSpPr>
            <p:nvPr/>
          </p:nvSpPr>
          <p:spPr bwMode="auto">
            <a:xfrm>
              <a:off x="4123690" y="44103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 name="Oval 21"/>
            <p:cNvSpPr>
              <a:spLocks noChangeArrowheads="1"/>
            </p:cNvSpPr>
            <p:nvPr/>
          </p:nvSpPr>
          <p:spPr bwMode="auto">
            <a:xfrm>
              <a:off x="4123690" y="43468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2" name="Oval 21"/>
            <p:cNvSpPr>
              <a:spLocks noChangeArrowheads="1"/>
            </p:cNvSpPr>
            <p:nvPr/>
          </p:nvSpPr>
          <p:spPr bwMode="auto">
            <a:xfrm>
              <a:off x="4123690" y="430117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9" name="Oval 21"/>
            <p:cNvSpPr>
              <a:spLocks noChangeArrowheads="1"/>
            </p:cNvSpPr>
            <p:nvPr/>
          </p:nvSpPr>
          <p:spPr bwMode="auto">
            <a:xfrm>
              <a:off x="4273550" y="440785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8" name="Oval 21"/>
            <p:cNvSpPr>
              <a:spLocks noChangeArrowheads="1"/>
            </p:cNvSpPr>
            <p:nvPr/>
          </p:nvSpPr>
          <p:spPr bwMode="auto">
            <a:xfrm>
              <a:off x="4273550" y="43468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7" name="Oval 21"/>
            <p:cNvSpPr>
              <a:spLocks noChangeArrowheads="1"/>
            </p:cNvSpPr>
            <p:nvPr/>
          </p:nvSpPr>
          <p:spPr bwMode="auto">
            <a:xfrm>
              <a:off x="4273550" y="430371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6" name="Oval 21"/>
            <p:cNvSpPr>
              <a:spLocks noChangeArrowheads="1"/>
            </p:cNvSpPr>
            <p:nvPr/>
          </p:nvSpPr>
          <p:spPr bwMode="auto">
            <a:xfrm>
              <a:off x="4273550" y="425545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5" name="Oval 21"/>
            <p:cNvSpPr>
              <a:spLocks noChangeArrowheads="1"/>
            </p:cNvSpPr>
            <p:nvPr/>
          </p:nvSpPr>
          <p:spPr bwMode="auto">
            <a:xfrm>
              <a:off x="4273550" y="41944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3" name="Oval 21"/>
            <p:cNvSpPr>
              <a:spLocks noChangeArrowheads="1"/>
            </p:cNvSpPr>
            <p:nvPr/>
          </p:nvSpPr>
          <p:spPr bwMode="auto">
            <a:xfrm>
              <a:off x="4123690" y="419703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4" name="Oval 21"/>
            <p:cNvSpPr>
              <a:spLocks noChangeArrowheads="1"/>
            </p:cNvSpPr>
            <p:nvPr/>
          </p:nvSpPr>
          <p:spPr bwMode="auto">
            <a:xfrm>
              <a:off x="4123690" y="410559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28" name="Oval 21"/>
            <p:cNvSpPr>
              <a:spLocks noChangeArrowheads="1"/>
            </p:cNvSpPr>
            <p:nvPr/>
          </p:nvSpPr>
          <p:spPr bwMode="auto">
            <a:xfrm>
              <a:off x="5680710" y="4809173"/>
              <a:ext cx="142875"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0" name="Oval 74"/>
            <p:cNvSpPr>
              <a:spLocks noChangeArrowheads="1"/>
            </p:cNvSpPr>
            <p:nvPr/>
          </p:nvSpPr>
          <p:spPr bwMode="auto">
            <a:xfrm>
              <a:off x="4120198" y="294513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1" name="Oval 74"/>
            <p:cNvSpPr>
              <a:spLocks noChangeArrowheads="1"/>
            </p:cNvSpPr>
            <p:nvPr/>
          </p:nvSpPr>
          <p:spPr bwMode="auto">
            <a:xfrm>
              <a:off x="4120198" y="28460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2" name="Oval 74"/>
            <p:cNvSpPr>
              <a:spLocks noChangeArrowheads="1"/>
            </p:cNvSpPr>
            <p:nvPr/>
          </p:nvSpPr>
          <p:spPr bwMode="auto">
            <a:xfrm>
              <a:off x="4280218" y="299339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3" name="Oval 74"/>
            <p:cNvSpPr>
              <a:spLocks noChangeArrowheads="1"/>
            </p:cNvSpPr>
            <p:nvPr/>
          </p:nvSpPr>
          <p:spPr bwMode="auto">
            <a:xfrm>
              <a:off x="4280218" y="28968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4" name="Oval 74"/>
            <p:cNvSpPr>
              <a:spLocks noChangeArrowheads="1"/>
            </p:cNvSpPr>
            <p:nvPr/>
          </p:nvSpPr>
          <p:spPr bwMode="auto">
            <a:xfrm>
              <a:off x="4280218" y="30492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5" name="Oval 74"/>
            <p:cNvSpPr>
              <a:spLocks noChangeArrowheads="1"/>
            </p:cNvSpPr>
            <p:nvPr/>
          </p:nvSpPr>
          <p:spPr bwMode="auto">
            <a:xfrm>
              <a:off x="4280218" y="31254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6" name="Oval 74"/>
            <p:cNvSpPr>
              <a:spLocks noChangeArrowheads="1"/>
            </p:cNvSpPr>
            <p:nvPr/>
          </p:nvSpPr>
          <p:spPr bwMode="auto">
            <a:xfrm>
              <a:off x="4280218" y="274701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7" name="Oval 74"/>
            <p:cNvSpPr>
              <a:spLocks noChangeArrowheads="1"/>
            </p:cNvSpPr>
            <p:nvPr/>
          </p:nvSpPr>
          <p:spPr bwMode="auto">
            <a:xfrm>
              <a:off x="4511358" y="283845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8" name="Oval 74"/>
            <p:cNvSpPr>
              <a:spLocks noChangeArrowheads="1"/>
            </p:cNvSpPr>
            <p:nvPr/>
          </p:nvSpPr>
          <p:spPr bwMode="auto">
            <a:xfrm>
              <a:off x="4511358" y="297561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39" name="Oval 74"/>
            <p:cNvSpPr>
              <a:spLocks noChangeArrowheads="1"/>
            </p:cNvSpPr>
            <p:nvPr/>
          </p:nvSpPr>
          <p:spPr bwMode="auto">
            <a:xfrm>
              <a:off x="4511358" y="306705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0" name="Oval 74"/>
            <p:cNvSpPr>
              <a:spLocks noChangeArrowheads="1"/>
            </p:cNvSpPr>
            <p:nvPr/>
          </p:nvSpPr>
          <p:spPr bwMode="auto">
            <a:xfrm>
              <a:off x="4590098" y="304673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1" name="Oval 74"/>
            <p:cNvSpPr>
              <a:spLocks noChangeArrowheads="1"/>
            </p:cNvSpPr>
            <p:nvPr/>
          </p:nvSpPr>
          <p:spPr bwMode="auto">
            <a:xfrm>
              <a:off x="4590098" y="284353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2" name="Oval 74"/>
            <p:cNvSpPr>
              <a:spLocks noChangeArrowheads="1"/>
            </p:cNvSpPr>
            <p:nvPr/>
          </p:nvSpPr>
          <p:spPr bwMode="auto">
            <a:xfrm>
              <a:off x="4590098" y="271145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3" name="Oval 74"/>
            <p:cNvSpPr>
              <a:spLocks noChangeArrowheads="1"/>
            </p:cNvSpPr>
            <p:nvPr/>
          </p:nvSpPr>
          <p:spPr bwMode="auto">
            <a:xfrm>
              <a:off x="4745038" y="2701291"/>
              <a:ext cx="141288" cy="134938"/>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4" name="Oval 74"/>
            <p:cNvSpPr>
              <a:spLocks noChangeArrowheads="1"/>
            </p:cNvSpPr>
            <p:nvPr/>
          </p:nvSpPr>
          <p:spPr bwMode="auto">
            <a:xfrm>
              <a:off x="4899978" y="25158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5" name="Oval 74"/>
            <p:cNvSpPr>
              <a:spLocks noChangeArrowheads="1"/>
            </p:cNvSpPr>
            <p:nvPr/>
          </p:nvSpPr>
          <p:spPr bwMode="auto">
            <a:xfrm>
              <a:off x="4899978" y="263017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6" name="Oval 74"/>
            <p:cNvSpPr>
              <a:spLocks noChangeArrowheads="1"/>
            </p:cNvSpPr>
            <p:nvPr/>
          </p:nvSpPr>
          <p:spPr bwMode="auto">
            <a:xfrm>
              <a:off x="4899978" y="284099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7" name="Oval 74"/>
            <p:cNvSpPr>
              <a:spLocks noChangeArrowheads="1"/>
            </p:cNvSpPr>
            <p:nvPr/>
          </p:nvSpPr>
          <p:spPr bwMode="auto">
            <a:xfrm>
              <a:off x="4899978" y="295275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8" name="Oval 74"/>
            <p:cNvSpPr>
              <a:spLocks noChangeArrowheads="1"/>
            </p:cNvSpPr>
            <p:nvPr/>
          </p:nvSpPr>
          <p:spPr bwMode="auto">
            <a:xfrm>
              <a:off x="5688648" y="3204211"/>
              <a:ext cx="108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9" name="Oval 74"/>
            <p:cNvSpPr>
              <a:spLocks noChangeArrowheads="1"/>
            </p:cNvSpPr>
            <p:nvPr/>
          </p:nvSpPr>
          <p:spPr bwMode="auto">
            <a:xfrm>
              <a:off x="6469698" y="326517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0" name="Oval 74"/>
            <p:cNvSpPr>
              <a:spLocks noChangeArrowheads="1"/>
            </p:cNvSpPr>
            <p:nvPr/>
          </p:nvSpPr>
          <p:spPr bwMode="auto">
            <a:xfrm>
              <a:off x="6469698" y="301752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1" name="Oval 74"/>
            <p:cNvSpPr>
              <a:spLocks noChangeArrowheads="1"/>
            </p:cNvSpPr>
            <p:nvPr/>
          </p:nvSpPr>
          <p:spPr bwMode="auto">
            <a:xfrm>
              <a:off x="6469698" y="284226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2" name="Oval 74"/>
            <p:cNvSpPr>
              <a:spLocks noChangeArrowheads="1"/>
            </p:cNvSpPr>
            <p:nvPr/>
          </p:nvSpPr>
          <p:spPr bwMode="auto">
            <a:xfrm>
              <a:off x="8039418" y="342773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3" name="Oval 74"/>
            <p:cNvSpPr>
              <a:spLocks noChangeArrowheads="1"/>
            </p:cNvSpPr>
            <p:nvPr/>
          </p:nvSpPr>
          <p:spPr bwMode="auto">
            <a:xfrm>
              <a:off x="8039418" y="3493771"/>
              <a:ext cx="144000"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5" name="Oval 59"/>
            <p:cNvSpPr>
              <a:spLocks noChangeArrowheads="1"/>
            </p:cNvSpPr>
            <p:nvPr/>
          </p:nvSpPr>
          <p:spPr bwMode="auto">
            <a:xfrm>
              <a:off x="3732848" y="270764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6" name="Oval 59"/>
            <p:cNvSpPr>
              <a:spLocks noChangeArrowheads="1"/>
            </p:cNvSpPr>
            <p:nvPr/>
          </p:nvSpPr>
          <p:spPr bwMode="auto">
            <a:xfrm>
              <a:off x="4125278" y="266954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7" name="Oval 59"/>
            <p:cNvSpPr>
              <a:spLocks noChangeArrowheads="1"/>
            </p:cNvSpPr>
            <p:nvPr/>
          </p:nvSpPr>
          <p:spPr bwMode="auto">
            <a:xfrm>
              <a:off x="4512310" y="232664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8" name="Oval 59"/>
            <p:cNvSpPr>
              <a:spLocks noChangeArrowheads="1"/>
            </p:cNvSpPr>
            <p:nvPr/>
          </p:nvSpPr>
          <p:spPr bwMode="auto">
            <a:xfrm>
              <a:off x="4512310" y="244475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9" name="Oval 59"/>
            <p:cNvSpPr>
              <a:spLocks noChangeArrowheads="1"/>
            </p:cNvSpPr>
            <p:nvPr/>
          </p:nvSpPr>
          <p:spPr bwMode="auto">
            <a:xfrm>
              <a:off x="4512310" y="250571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0" name="Oval 59"/>
            <p:cNvSpPr>
              <a:spLocks noChangeArrowheads="1"/>
            </p:cNvSpPr>
            <p:nvPr/>
          </p:nvSpPr>
          <p:spPr bwMode="auto">
            <a:xfrm>
              <a:off x="4512310" y="255905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1" name="Oval 59"/>
            <p:cNvSpPr>
              <a:spLocks noChangeArrowheads="1"/>
            </p:cNvSpPr>
            <p:nvPr/>
          </p:nvSpPr>
          <p:spPr bwMode="auto">
            <a:xfrm>
              <a:off x="4512310" y="259715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2" name="Oval 59"/>
            <p:cNvSpPr>
              <a:spLocks noChangeArrowheads="1"/>
            </p:cNvSpPr>
            <p:nvPr/>
          </p:nvSpPr>
          <p:spPr bwMode="auto">
            <a:xfrm>
              <a:off x="4512310" y="273431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3" name="Oval 59"/>
            <p:cNvSpPr>
              <a:spLocks noChangeArrowheads="1"/>
            </p:cNvSpPr>
            <p:nvPr/>
          </p:nvSpPr>
          <p:spPr bwMode="auto">
            <a:xfrm>
              <a:off x="4602480" y="253619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4" name="Oval 59"/>
            <p:cNvSpPr>
              <a:spLocks noChangeArrowheads="1"/>
            </p:cNvSpPr>
            <p:nvPr/>
          </p:nvSpPr>
          <p:spPr bwMode="auto">
            <a:xfrm>
              <a:off x="4903470" y="331343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5" name="Oval 59"/>
            <p:cNvSpPr>
              <a:spLocks noChangeArrowheads="1"/>
            </p:cNvSpPr>
            <p:nvPr/>
          </p:nvSpPr>
          <p:spPr bwMode="auto">
            <a:xfrm>
              <a:off x="5684520" y="324866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6" name="Oval 59"/>
            <p:cNvSpPr>
              <a:spLocks noChangeArrowheads="1"/>
            </p:cNvSpPr>
            <p:nvPr/>
          </p:nvSpPr>
          <p:spPr bwMode="auto">
            <a:xfrm>
              <a:off x="5684520" y="330581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7" name="Oval 59"/>
            <p:cNvSpPr>
              <a:spLocks noChangeArrowheads="1"/>
            </p:cNvSpPr>
            <p:nvPr/>
          </p:nvSpPr>
          <p:spPr bwMode="auto">
            <a:xfrm>
              <a:off x="5684520" y="298196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8" name="Oval 59"/>
            <p:cNvSpPr>
              <a:spLocks noChangeArrowheads="1"/>
            </p:cNvSpPr>
            <p:nvPr/>
          </p:nvSpPr>
          <p:spPr bwMode="auto">
            <a:xfrm>
              <a:off x="5684520" y="293243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9" name="Oval 59"/>
            <p:cNvSpPr>
              <a:spLocks noChangeArrowheads="1"/>
            </p:cNvSpPr>
            <p:nvPr/>
          </p:nvSpPr>
          <p:spPr bwMode="auto">
            <a:xfrm>
              <a:off x="5684520" y="289814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0" name="Oval 59"/>
            <p:cNvSpPr>
              <a:spLocks noChangeArrowheads="1"/>
            </p:cNvSpPr>
            <p:nvPr/>
          </p:nvSpPr>
          <p:spPr bwMode="auto">
            <a:xfrm>
              <a:off x="5684520" y="283337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1" name="Oval 59"/>
            <p:cNvSpPr>
              <a:spLocks noChangeArrowheads="1"/>
            </p:cNvSpPr>
            <p:nvPr/>
          </p:nvSpPr>
          <p:spPr bwMode="auto">
            <a:xfrm>
              <a:off x="5684520" y="278003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2" name="Oval 59"/>
            <p:cNvSpPr>
              <a:spLocks noChangeArrowheads="1"/>
            </p:cNvSpPr>
            <p:nvPr/>
          </p:nvSpPr>
          <p:spPr bwMode="auto">
            <a:xfrm>
              <a:off x="5684520" y="2700020"/>
              <a:ext cx="108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3" name="Oval 59"/>
            <p:cNvSpPr>
              <a:spLocks noChangeArrowheads="1"/>
            </p:cNvSpPr>
            <p:nvPr/>
          </p:nvSpPr>
          <p:spPr bwMode="auto">
            <a:xfrm>
              <a:off x="6469380" y="279146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4" name="Oval 59"/>
            <p:cNvSpPr>
              <a:spLocks noChangeArrowheads="1"/>
            </p:cNvSpPr>
            <p:nvPr/>
          </p:nvSpPr>
          <p:spPr bwMode="auto">
            <a:xfrm>
              <a:off x="7251383" y="3010916"/>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5" name="Oval 59"/>
            <p:cNvSpPr>
              <a:spLocks noChangeArrowheads="1"/>
            </p:cNvSpPr>
            <p:nvPr/>
          </p:nvSpPr>
          <p:spPr bwMode="auto">
            <a:xfrm>
              <a:off x="6469380" y="342773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6" name="Oval 59"/>
            <p:cNvSpPr>
              <a:spLocks noChangeArrowheads="1"/>
            </p:cNvSpPr>
            <p:nvPr/>
          </p:nvSpPr>
          <p:spPr bwMode="auto">
            <a:xfrm>
              <a:off x="8034020" y="305689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7" name="Oval 59"/>
            <p:cNvSpPr>
              <a:spLocks noChangeArrowheads="1"/>
            </p:cNvSpPr>
            <p:nvPr/>
          </p:nvSpPr>
          <p:spPr bwMode="auto">
            <a:xfrm>
              <a:off x="8034020" y="313309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8" name="Oval 59"/>
            <p:cNvSpPr>
              <a:spLocks noChangeArrowheads="1"/>
            </p:cNvSpPr>
            <p:nvPr/>
          </p:nvSpPr>
          <p:spPr bwMode="auto">
            <a:xfrm>
              <a:off x="8034020" y="321437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79" name="Oval 21"/>
            <p:cNvSpPr>
              <a:spLocks noChangeArrowheads="1"/>
            </p:cNvSpPr>
            <p:nvPr/>
          </p:nvSpPr>
          <p:spPr bwMode="auto">
            <a:xfrm>
              <a:off x="8037830" y="3681413"/>
              <a:ext cx="144000" cy="144000"/>
            </a:xfrm>
            <a:prstGeom prst="ellipse">
              <a:avLst/>
            </a:prstGeom>
            <a:solidFill>
              <a:srgbClr val="FF00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0" name="Oval 68"/>
            <p:cNvSpPr>
              <a:spLocks noChangeArrowheads="1"/>
            </p:cNvSpPr>
            <p:nvPr/>
          </p:nvSpPr>
          <p:spPr bwMode="auto">
            <a:xfrm>
              <a:off x="5297805" y="330454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1" name="Oval 68"/>
            <p:cNvSpPr>
              <a:spLocks noChangeArrowheads="1"/>
            </p:cNvSpPr>
            <p:nvPr/>
          </p:nvSpPr>
          <p:spPr bwMode="auto">
            <a:xfrm>
              <a:off x="4901565" y="3909060"/>
              <a:ext cx="141288"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2" name="Oval 68"/>
            <p:cNvSpPr>
              <a:spLocks noChangeArrowheads="1"/>
            </p:cNvSpPr>
            <p:nvPr/>
          </p:nvSpPr>
          <p:spPr bwMode="auto">
            <a:xfrm>
              <a:off x="4591685" y="3837940"/>
              <a:ext cx="141288"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3" name="Oval 68"/>
            <p:cNvSpPr>
              <a:spLocks noChangeArrowheads="1"/>
            </p:cNvSpPr>
            <p:nvPr/>
          </p:nvSpPr>
          <p:spPr bwMode="auto">
            <a:xfrm>
              <a:off x="5678805" y="389890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4" name="Oval 68"/>
            <p:cNvSpPr>
              <a:spLocks noChangeArrowheads="1"/>
            </p:cNvSpPr>
            <p:nvPr/>
          </p:nvSpPr>
          <p:spPr bwMode="auto">
            <a:xfrm>
              <a:off x="5678805" y="397256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5" name="Oval 68"/>
            <p:cNvSpPr>
              <a:spLocks noChangeArrowheads="1"/>
            </p:cNvSpPr>
            <p:nvPr/>
          </p:nvSpPr>
          <p:spPr bwMode="auto">
            <a:xfrm>
              <a:off x="5678805" y="406400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6" name="Oval 68"/>
            <p:cNvSpPr>
              <a:spLocks noChangeArrowheads="1"/>
            </p:cNvSpPr>
            <p:nvPr/>
          </p:nvSpPr>
          <p:spPr bwMode="auto">
            <a:xfrm>
              <a:off x="5678805" y="411988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7" name="Oval 68"/>
            <p:cNvSpPr>
              <a:spLocks noChangeArrowheads="1"/>
            </p:cNvSpPr>
            <p:nvPr/>
          </p:nvSpPr>
          <p:spPr bwMode="auto">
            <a:xfrm>
              <a:off x="5678805" y="417830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8" name="Oval 68"/>
            <p:cNvSpPr>
              <a:spLocks noChangeArrowheads="1"/>
            </p:cNvSpPr>
            <p:nvPr/>
          </p:nvSpPr>
          <p:spPr bwMode="auto">
            <a:xfrm>
              <a:off x="5678805" y="436372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89" name="Oval 68"/>
            <p:cNvSpPr>
              <a:spLocks noChangeArrowheads="1"/>
            </p:cNvSpPr>
            <p:nvPr/>
          </p:nvSpPr>
          <p:spPr bwMode="auto">
            <a:xfrm>
              <a:off x="5678805" y="441452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0" name="Oval 68"/>
            <p:cNvSpPr>
              <a:spLocks noChangeArrowheads="1"/>
            </p:cNvSpPr>
            <p:nvPr/>
          </p:nvSpPr>
          <p:spPr bwMode="auto">
            <a:xfrm>
              <a:off x="6468745" y="414528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1" name="Oval 68"/>
            <p:cNvSpPr>
              <a:spLocks noChangeArrowheads="1"/>
            </p:cNvSpPr>
            <p:nvPr/>
          </p:nvSpPr>
          <p:spPr bwMode="auto">
            <a:xfrm>
              <a:off x="7253605" y="384810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2" name="Oval 68"/>
            <p:cNvSpPr>
              <a:spLocks noChangeArrowheads="1"/>
            </p:cNvSpPr>
            <p:nvPr/>
          </p:nvSpPr>
          <p:spPr bwMode="auto">
            <a:xfrm>
              <a:off x="7253605" y="451866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93" name="Oval 68"/>
            <p:cNvSpPr>
              <a:spLocks noChangeArrowheads="1"/>
            </p:cNvSpPr>
            <p:nvPr/>
          </p:nvSpPr>
          <p:spPr bwMode="auto">
            <a:xfrm>
              <a:off x="8038465" y="3972560"/>
              <a:ext cx="141288" cy="134938"/>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0" name="Oval 68"/>
            <p:cNvSpPr>
              <a:spLocks noChangeArrowheads="1"/>
            </p:cNvSpPr>
            <p:nvPr/>
          </p:nvSpPr>
          <p:spPr bwMode="auto">
            <a:xfrm>
              <a:off x="8038465" y="394208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1" name="Oval 68"/>
            <p:cNvSpPr>
              <a:spLocks noChangeArrowheads="1"/>
            </p:cNvSpPr>
            <p:nvPr/>
          </p:nvSpPr>
          <p:spPr bwMode="auto">
            <a:xfrm>
              <a:off x="8038465" y="386842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2" name="Oval 68"/>
            <p:cNvSpPr>
              <a:spLocks noChangeArrowheads="1"/>
            </p:cNvSpPr>
            <p:nvPr/>
          </p:nvSpPr>
          <p:spPr bwMode="auto">
            <a:xfrm>
              <a:off x="8038465" y="3779520"/>
              <a:ext cx="144000" cy="144000"/>
            </a:xfrm>
            <a:prstGeom prst="ellipse">
              <a:avLst/>
            </a:prstGeom>
            <a:solidFill>
              <a:srgbClr val="FF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6" name="Oval 59"/>
            <p:cNvSpPr>
              <a:spLocks noChangeArrowheads="1"/>
            </p:cNvSpPr>
            <p:nvPr/>
          </p:nvSpPr>
          <p:spPr bwMode="auto">
            <a:xfrm>
              <a:off x="7251383" y="2878836"/>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7" name="Oval 59"/>
            <p:cNvSpPr>
              <a:spLocks noChangeArrowheads="1"/>
            </p:cNvSpPr>
            <p:nvPr/>
          </p:nvSpPr>
          <p:spPr bwMode="auto">
            <a:xfrm>
              <a:off x="6469380" y="2936240"/>
              <a:ext cx="144000"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8" name="Oval 74"/>
            <p:cNvSpPr>
              <a:spLocks noChangeArrowheads="1"/>
            </p:cNvSpPr>
            <p:nvPr/>
          </p:nvSpPr>
          <p:spPr bwMode="auto">
            <a:xfrm>
              <a:off x="4897438" y="2736851"/>
              <a:ext cx="141288" cy="144000"/>
            </a:xfrm>
            <a:prstGeom prst="ellipse">
              <a:avLst/>
            </a:prstGeom>
            <a:solidFill>
              <a:srgbClr val="00FF00"/>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 name="Oval 59"/>
            <p:cNvSpPr>
              <a:spLocks noChangeArrowheads="1"/>
            </p:cNvSpPr>
            <p:nvPr/>
          </p:nvSpPr>
          <p:spPr bwMode="auto">
            <a:xfrm>
              <a:off x="4903470" y="278765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0" name="Oval 59"/>
            <p:cNvSpPr>
              <a:spLocks noChangeArrowheads="1"/>
            </p:cNvSpPr>
            <p:nvPr/>
          </p:nvSpPr>
          <p:spPr bwMode="auto">
            <a:xfrm>
              <a:off x="4280218" y="2839720"/>
              <a:ext cx="142875" cy="144000"/>
            </a:xfrm>
            <a:prstGeom prst="ellipse">
              <a:avLst/>
            </a:prstGeom>
            <a:solidFill>
              <a:srgbClr val="0066FF"/>
            </a:solidFill>
            <a:ln w="9525" algn="ctr">
              <a:solidFill>
                <a:schemeClr val="tx1"/>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sp>
        <p:nvSpPr>
          <p:cNvPr id="119" name="Text Box 104"/>
          <p:cNvSpPr txBox="1">
            <a:spLocks noChangeArrowheads="1"/>
          </p:cNvSpPr>
          <p:nvPr/>
        </p:nvSpPr>
        <p:spPr bwMode="auto">
          <a:xfrm>
            <a:off x="3495040" y="4847272"/>
            <a:ext cx="4226560" cy="769441"/>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sz="2200" dirty="0">
                <a:solidFill>
                  <a:schemeClr val="tx1"/>
                </a:solidFill>
                <a:effectLst/>
                <a:latin typeface="Calibri" pitchFamily="34" charset="0"/>
              </a:rPr>
              <a:t>Average Bulk distribution coefficient (D) of H</a:t>
            </a:r>
            <a:r>
              <a:rPr lang="en-GB" sz="2200" baseline="-25000" dirty="0">
                <a:solidFill>
                  <a:schemeClr val="tx1"/>
                </a:solidFill>
                <a:effectLst/>
                <a:latin typeface="Calibri" pitchFamily="34" charset="0"/>
              </a:rPr>
              <a:t>2</a:t>
            </a:r>
            <a:r>
              <a:rPr lang="en-GB" sz="2200" dirty="0">
                <a:solidFill>
                  <a:schemeClr val="tx1"/>
                </a:solidFill>
                <a:effectLst/>
                <a:latin typeface="Calibri" pitchFamily="34" charset="0"/>
              </a:rPr>
              <a:t>O in peridotite</a:t>
            </a:r>
          </a:p>
        </p:txBody>
      </p:sp>
      <p:sp>
        <p:nvSpPr>
          <p:cNvPr id="120" name="Figura a mano libera 119"/>
          <p:cNvSpPr/>
          <p:nvPr/>
        </p:nvSpPr>
        <p:spPr bwMode="auto">
          <a:xfrm>
            <a:off x="3572933" y="3505200"/>
            <a:ext cx="309880" cy="1625600"/>
          </a:xfrm>
          <a:custGeom>
            <a:avLst/>
            <a:gdLst>
              <a:gd name="connsiteX0" fmla="*/ 379307 w 379307"/>
              <a:gd name="connsiteY0" fmla="*/ 1747520 h 1747520"/>
              <a:gd name="connsiteX1" fmla="*/ 13547 w 379307"/>
              <a:gd name="connsiteY1" fmla="*/ 965200 h 1747520"/>
              <a:gd name="connsiteX2" fmla="*/ 298027 w 379307"/>
              <a:gd name="connsiteY2" fmla="*/ 792480 h 1747520"/>
              <a:gd name="connsiteX3" fmla="*/ 237067 w 379307"/>
              <a:gd name="connsiteY3" fmla="*/ 0 h 1747520"/>
              <a:gd name="connsiteX0" fmla="*/ 389467 w 389467"/>
              <a:gd name="connsiteY0" fmla="*/ 1747520 h 1747520"/>
              <a:gd name="connsiteX1" fmla="*/ 165947 w 389467"/>
              <a:gd name="connsiteY1" fmla="*/ 1503680 h 1747520"/>
              <a:gd name="connsiteX2" fmla="*/ 23707 w 389467"/>
              <a:gd name="connsiteY2" fmla="*/ 965200 h 1747520"/>
              <a:gd name="connsiteX3" fmla="*/ 308187 w 389467"/>
              <a:gd name="connsiteY3" fmla="*/ 792480 h 1747520"/>
              <a:gd name="connsiteX4" fmla="*/ 247227 w 389467"/>
              <a:gd name="connsiteY4" fmla="*/ 0 h 1747520"/>
              <a:gd name="connsiteX0" fmla="*/ 308187 w 345440"/>
              <a:gd name="connsiteY0" fmla="*/ 1625600 h 1625600"/>
              <a:gd name="connsiteX1" fmla="*/ 165947 w 345440"/>
              <a:gd name="connsiteY1" fmla="*/ 1503680 h 1625600"/>
              <a:gd name="connsiteX2" fmla="*/ 23707 w 345440"/>
              <a:gd name="connsiteY2" fmla="*/ 965200 h 1625600"/>
              <a:gd name="connsiteX3" fmla="*/ 308187 w 345440"/>
              <a:gd name="connsiteY3" fmla="*/ 792480 h 1625600"/>
              <a:gd name="connsiteX4" fmla="*/ 247227 w 345440"/>
              <a:gd name="connsiteY4" fmla="*/ 0 h 1625600"/>
              <a:gd name="connsiteX0" fmla="*/ 277707 w 309880"/>
              <a:gd name="connsiteY0" fmla="*/ 1625600 h 1625600"/>
              <a:gd name="connsiteX1" fmla="*/ 135467 w 309880"/>
              <a:gd name="connsiteY1" fmla="*/ 1503680 h 1625600"/>
              <a:gd name="connsiteX2" fmla="*/ 23707 w 309880"/>
              <a:gd name="connsiteY2" fmla="*/ 1016000 h 1625600"/>
              <a:gd name="connsiteX3" fmla="*/ 277707 w 309880"/>
              <a:gd name="connsiteY3" fmla="*/ 792480 h 1625600"/>
              <a:gd name="connsiteX4" fmla="*/ 216747 w 30988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880" h="1625600">
                <a:moveTo>
                  <a:pt x="277707" y="1625600"/>
                </a:moveTo>
                <a:cubicBezTo>
                  <a:pt x="276014" y="1622213"/>
                  <a:pt x="177800" y="1605280"/>
                  <a:pt x="135467" y="1503680"/>
                </a:cubicBezTo>
                <a:cubicBezTo>
                  <a:pt x="93134" y="1402080"/>
                  <a:pt x="0" y="1134533"/>
                  <a:pt x="23707" y="1016000"/>
                </a:cubicBezTo>
                <a:cubicBezTo>
                  <a:pt x="47414" y="897467"/>
                  <a:pt x="245534" y="961813"/>
                  <a:pt x="277707" y="792480"/>
                </a:cubicBezTo>
                <a:cubicBezTo>
                  <a:pt x="309880" y="623147"/>
                  <a:pt x="265853" y="315807"/>
                  <a:pt x="216747" y="0"/>
                </a:cubicBezTo>
              </a:path>
            </a:pathLst>
          </a:custGeom>
          <a:noFill/>
          <a:ln w="19050" cap="flat" cmpd="sng" algn="ctr">
            <a:solidFill>
              <a:schemeClr val="tx1"/>
            </a:solidFill>
            <a:prstDash val="solid"/>
            <a:round/>
            <a:headEnd type="none" w="med" len="med"/>
            <a:tailEnd type="arrow"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 name="Gruppo 1"/>
          <p:cNvGrpSpPr/>
          <p:nvPr/>
        </p:nvGrpSpPr>
        <p:grpSpPr>
          <a:xfrm>
            <a:off x="7868920" y="4026238"/>
            <a:ext cx="967423" cy="648929"/>
            <a:chOff x="7532582" y="4030684"/>
            <a:chExt cx="882650" cy="648929"/>
          </a:xfrm>
        </p:grpSpPr>
        <p:sp>
          <p:nvSpPr>
            <p:cNvPr id="192" name="Text Box 104"/>
            <p:cNvSpPr txBox="1">
              <a:spLocks noChangeArrowheads="1"/>
            </p:cNvSpPr>
            <p:nvPr/>
          </p:nvSpPr>
          <p:spPr bwMode="auto">
            <a:xfrm>
              <a:off x="7885007" y="4030684"/>
              <a:ext cx="530225" cy="369332"/>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b="1" dirty="0">
                  <a:solidFill>
                    <a:schemeClr val="tx1"/>
                  </a:solidFill>
                  <a:effectLst/>
                  <a:latin typeface="Calibri" pitchFamily="34" charset="0"/>
                </a:rPr>
                <a:t>H</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O</a:t>
              </a:r>
            </a:p>
          </p:txBody>
        </p:sp>
        <p:sp>
          <p:nvSpPr>
            <p:cNvPr id="193" name="Text Box 104"/>
            <p:cNvSpPr txBox="1">
              <a:spLocks noChangeArrowheads="1"/>
            </p:cNvSpPr>
            <p:nvPr/>
          </p:nvSpPr>
          <p:spPr bwMode="auto">
            <a:xfrm>
              <a:off x="7532582" y="4081484"/>
              <a:ext cx="569595" cy="523220"/>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sz="2800" b="1" dirty="0">
                  <a:solidFill>
                    <a:schemeClr val="tx1"/>
                  </a:solidFill>
                  <a:effectLst/>
                  <a:latin typeface="Calibri" pitchFamily="34" charset="0"/>
                </a:rPr>
                <a:t>Kd</a:t>
              </a:r>
            </a:p>
          </p:txBody>
        </p:sp>
        <p:sp>
          <p:nvSpPr>
            <p:cNvPr id="194" name="Text Box 104"/>
            <p:cNvSpPr txBox="1">
              <a:spLocks noChangeArrowheads="1"/>
            </p:cNvSpPr>
            <p:nvPr/>
          </p:nvSpPr>
          <p:spPr bwMode="auto">
            <a:xfrm>
              <a:off x="7876130" y="4310281"/>
              <a:ext cx="406612" cy="369332"/>
            </a:xfrm>
            <a:prstGeom prst="rect">
              <a:avLst/>
            </a:prstGeom>
            <a:noFill/>
            <a:ln w="9525" algn="ctr">
              <a:noFill/>
              <a:miter lim="800000"/>
              <a:headEnd/>
              <a:tailEnd/>
            </a:ln>
            <a:effectLst/>
            <a:scene3d>
              <a:camera prst="orthographicFront"/>
              <a:lightRig rig="threePt" dir="t"/>
            </a:scene3d>
            <a:sp3d>
              <a:bevelT/>
            </a:sp3d>
          </p:spPr>
          <p:txBody>
            <a:bodyPr wrap="square">
              <a:spAutoFit/>
            </a:bodyPr>
            <a:lstStyle/>
            <a:p>
              <a:pPr algn="ctr">
                <a:defRPr/>
              </a:pPr>
              <a:r>
                <a:rPr lang="en-GB" b="1" dirty="0" err="1">
                  <a:solidFill>
                    <a:schemeClr val="tx1"/>
                  </a:solidFill>
                  <a:effectLst/>
                  <a:latin typeface="Calibri" pitchFamily="34" charset="0"/>
                </a:rPr>
                <a:t>Ol</a:t>
              </a:r>
              <a:endParaRPr lang="en-GB" b="1" dirty="0">
                <a:solidFill>
                  <a:schemeClr val="tx1"/>
                </a:solidFill>
                <a:effectLst/>
                <a:latin typeface="Calibri" pitchFamily="34" charset="0"/>
              </a:endParaRPr>
            </a:p>
          </p:txBody>
        </p:sp>
      </p:grpSp>
      <p:sp>
        <p:nvSpPr>
          <p:cNvPr id="117"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gtEl>
                                        <p:attrNameLst>
                                          <p:attrName>style.visibility</p:attrName>
                                        </p:attrNameLst>
                                      </p:cBhvr>
                                      <p:to>
                                        <p:strVal val="visible"/>
                                      </p:to>
                                    </p:set>
                                    <p:animEffect transition="in" filter="fade">
                                      <p:cBhvr>
                                        <p:cTn id="7" dur="500"/>
                                        <p:tgtEl>
                                          <p:spTgt spid="11888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500"/>
                                        <p:tgtEl>
                                          <p:spTgt spid="94"/>
                                        </p:tgtEl>
                                      </p:cBhvr>
                                    </p:animEffect>
                                  </p:childTnLst>
                                </p:cTn>
                              </p:par>
                              <p:par>
                                <p:cTn id="13" presetID="10" presetClass="entr" presetSubtype="0" fill="hold" nodeType="with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43144"/>
                                        </p:tgtEl>
                                        <p:attrNameLst>
                                          <p:attrName>style.visibility</p:attrName>
                                        </p:attrNameLst>
                                      </p:cBhvr>
                                      <p:to>
                                        <p:strVal val="visible"/>
                                      </p:to>
                                    </p:set>
                                    <p:animEffect transition="in" filter="fade">
                                      <p:cBhvr>
                                        <p:cTn id="19" dur="500"/>
                                        <p:tgtEl>
                                          <p:spTgt spid="3431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wipe(left)">
                                      <p:cBhvr>
                                        <p:cTn id="24" dur="500"/>
                                        <p:tgtEl>
                                          <p:spTgt spid="11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120"/>
                                        </p:tgtEl>
                                        <p:attrNameLst>
                                          <p:attrName>style.visibility</p:attrName>
                                        </p:attrNameLst>
                                      </p:cBhvr>
                                      <p:to>
                                        <p:strVal val="visible"/>
                                      </p:to>
                                    </p:set>
                                    <p:animEffect transition="in" filter="wipe(down)">
                                      <p:cBhvr>
                                        <p:cTn id="32" dur="500"/>
                                        <p:tgtEl>
                                          <p:spTgt spid="1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left)">
                                      <p:cBhvr>
                                        <p:cTn id="37" dur="500"/>
                                        <p:tgtEl>
                                          <p:spTgt spid="191"/>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P spid="1188879" grpId="0"/>
      <p:bldP spid="343144" grpId="0"/>
      <p:bldP spid="115" grpId="0" animBg="1"/>
      <p:bldP spid="119" grpId="0"/>
      <p:bldP spid="1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79" name="Text Box 15"/>
          <p:cNvSpPr txBox="1">
            <a:spLocks noChangeArrowheads="1"/>
          </p:cNvSpPr>
          <p:nvPr/>
        </p:nvSpPr>
        <p:spPr bwMode="auto">
          <a:xfrm>
            <a:off x="342900" y="727075"/>
            <a:ext cx="8801100" cy="946150"/>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behaves incompatibly during mantle melting and subsequent shallow differentiation processes.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2" name="Text Box 15"/>
          <p:cNvSpPr txBox="1">
            <a:spLocks noChangeArrowheads="1"/>
          </p:cNvSpPr>
          <p:nvPr/>
        </p:nvSpPr>
        <p:spPr bwMode="auto">
          <a:xfrm>
            <a:off x="342900" y="1639888"/>
            <a:ext cx="8801100" cy="1066800"/>
          </a:xfrm>
          <a:prstGeom prst="rect">
            <a:avLst/>
          </a:prstGeom>
          <a:noFill/>
          <a:ln w="9525">
            <a:noFill/>
            <a:miter lim="800000"/>
            <a:headEnd/>
            <a:tailEnd/>
          </a:ln>
          <a:effectLst/>
        </p:spPr>
        <p:txBody>
          <a:bodyPr wrap="square">
            <a:spAutoFit/>
          </a:bodyPr>
          <a:lstStyle/>
          <a:p>
            <a:pPr>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D</a:t>
            </a:r>
            <a:r>
              <a:rPr lang="en-GB" sz="3200" baseline="-25000" dirty="0">
                <a:solidFill>
                  <a:srgbClr val="FFFF00"/>
                </a:solidFill>
                <a:effectLst>
                  <a:outerShdw blurRad="38100" dist="38100" dir="2700000" algn="tl">
                    <a:srgbClr val="000000"/>
                  </a:outerShdw>
                </a:effectLst>
                <a:latin typeface="Calibri" pitchFamily="34" charset="0"/>
                <a:sym typeface="Wingdings" pitchFamily="2" charset="2"/>
              </a:rPr>
              <a:t>H2O</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is very low, showing greatest similarity to  LREE (e.g., Ce).</a:t>
            </a:r>
            <a:endParaRPr lang="en-GB" sz="16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3" name="Text Box 15"/>
          <p:cNvSpPr txBox="1">
            <a:spLocks noChangeArrowheads="1"/>
          </p:cNvSpPr>
          <p:nvPr/>
        </p:nvSpPr>
        <p:spPr bwMode="auto">
          <a:xfrm>
            <a:off x="565150" y="1674813"/>
            <a:ext cx="1603375" cy="420628"/>
          </a:xfrm>
          <a:prstGeom prst="rect">
            <a:avLst/>
          </a:prstGeom>
          <a:noFill/>
          <a:ln w="9525">
            <a:noFill/>
            <a:miter lim="800000"/>
            <a:headEnd/>
            <a:tailEnd/>
          </a:ln>
          <a:effectLst/>
        </p:spPr>
        <p:txBody>
          <a:bodyPr>
            <a:spAutoFit/>
          </a:bodyPr>
          <a:lstStyle/>
          <a:p>
            <a:pPr>
              <a:defRPr/>
            </a:pPr>
            <a:r>
              <a:rPr lang="en-GB" sz="3200" baseline="30000" dirty="0">
                <a:solidFill>
                  <a:srgbClr val="FFFF00"/>
                </a:solidFill>
                <a:effectLst>
                  <a:outerShdw blurRad="38100" dist="38100" dir="2700000" algn="tl">
                    <a:srgbClr val="000000"/>
                  </a:outerShdw>
                </a:effectLst>
                <a:latin typeface="Calibri" pitchFamily="34" charset="0"/>
                <a:sym typeface="Wingdings" pitchFamily="2" charset="2"/>
              </a:rPr>
              <a:t>Peridotite</a:t>
            </a:r>
            <a:endParaRPr lang="en-GB" sz="1600" baseline="30000" dirty="0">
              <a:solidFill>
                <a:srgbClr val="FFFF00"/>
              </a:solidFill>
              <a:effectLst>
                <a:outerShdw blurRad="38100" dist="38100" dir="2700000" algn="tl">
                  <a:srgbClr val="000000"/>
                </a:outerShdw>
              </a:effectLst>
              <a:latin typeface="Calibri" pitchFamily="34" charset="0"/>
              <a:sym typeface="Wingdings" pitchFamily="2" charset="2"/>
            </a:endParaRPr>
          </a:p>
        </p:txBody>
      </p:sp>
      <p:grpSp>
        <p:nvGrpSpPr>
          <p:cNvPr id="7" name="Group 6"/>
          <p:cNvGrpSpPr>
            <a:grpSpLocks/>
          </p:cNvGrpSpPr>
          <p:nvPr/>
        </p:nvGrpSpPr>
        <p:grpSpPr bwMode="auto">
          <a:xfrm>
            <a:off x="1897063" y="2860675"/>
            <a:ext cx="5191125" cy="663575"/>
            <a:chOff x="0" y="2041"/>
            <a:chExt cx="3270" cy="418"/>
          </a:xfrm>
        </p:grpSpPr>
        <p:sp>
          <p:nvSpPr>
            <p:cNvPr id="4" name="Text Box 15"/>
            <p:cNvSpPr txBox="1">
              <a:spLocks noChangeArrowheads="1"/>
            </p:cNvSpPr>
            <p:nvPr/>
          </p:nvSpPr>
          <p:spPr bwMode="auto">
            <a:xfrm>
              <a:off x="0" y="2055"/>
              <a:ext cx="3270" cy="404"/>
            </a:xfrm>
            <a:prstGeom prst="rect">
              <a:avLst/>
            </a:prstGeom>
            <a:noFill/>
            <a:ln w="9525">
              <a:noFill/>
              <a:miter lim="800000"/>
              <a:headEnd/>
              <a:tailEnd/>
            </a:ln>
            <a:effectLst/>
          </p:spPr>
          <p:txBody>
            <a:bodyPr>
              <a:spAutoFit/>
            </a:bodyPr>
            <a:lstStyle/>
            <a:p>
              <a:pPr>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D</a:t>
              </a:r>
              <a:r>
                <a:rPr lang="en-GB" sz="3600" baseline="-25000" dirty="0">
                  <a:solidFill>
                    <a:schemeClr val="bg1"/>
                  </a:solidFill>
                  <a:effectLst>
                    <a:outerShdw blurRad="38100" dist="38100" dir="2700000" algn="tl">
                      <a:srgbClr val="000000"/>
                    </a:outerShdw>
                  </a:effectLst>
                  <a:latin typeface="Calibri" pitchFamily="34" charset="0"/>
                  <a:sym typeface="Wingdings" pitchFamily="2" charset="2"/>
                </a:rPr>
                <a:t>H2O</a:t>
              </a:r>
              <a:r>
                <a:rPr lang="en-GB" sz="3600" dirty="0">
                  <a:solidFill>
                    <a:schemeClr val="bg1"/>
                  </a:solidFill>
                  <a:effectLst>
                    <a:outerShdw blurRad="38100" dist="38100" dir="2700000" algn="tl">
                      <a:srgbClr val="000000"/>
                    </a:outerShdw>
                  </a:effectLst>
                  <a:latin typeface="Calibri" pitchFamily="34" charset="0"/>
                  <a:sym typeface="Wingdings" pitchFamily="2" charset="2"/>
                </a:rPr>
                <a:t>       ~0.007-0.009</a:t>
              </a:r>
              <a:endParaRPr lang="en-GB"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5" name="Text Box 15"/>
            <p:cNvSpPr txBox="1">
              <a:spLocks noChangeArrowheads="1"/>
            </p:cNvSpPr>
            <p:nvPr/>
          </p:nvSpPr>
          <p:spPr bwMode="auto">
            <a:xfrm>
              <a:off x="215" y="2041"/>
              <a:ext cx="1134" cy="337"/>
            </a:xfrm>
            <a:prstGeom prst="rect">
              <a:avLst/>
            </a:prstGeom>
            <a:noFill/>
            <a:ln w="9525">
              <a:noFill/>
              <a:miter lim="800000"/>
              <a:headEnd/>
              <a:tailEnd/>
            </a:ln>
            <a:effectLst/>
          </p:spPr>
          <p:txBody>
            <a:bodyPr>
              <a:spAutoFit/>
            </a:bodyPr>
            <a:lstStyle/>
            <a:p>
              <a:pPr>
                <a:lnSpc>
                  <a:spcPct val="120000"/>
                </a:lnSpc>
                <a:defRPr/>
              </a:pPr>
              <a:r>
                <a:rPr lang="en-GB" sz="3600" baseline="30000" dirty="0">
                  <a:solidFill>
                    <a:schemeClr val="bg1"/>
                  </a:solidFill>
                  <a:effectLst>
                    <a:outerShdw blurRad="38100" dist="38100" dir="2700000" algn="tl">
                      <a:srgbClr val="000000"/>
                    </a:outerShdw>
                  </a:effectLst>
                  <a:latin typeface="Calibri" pitchFamily="34" charset="0"/>
                  <a:sym typeface="Wingdings" pitchFamily="2" charset="2"/>
                </a:rPr>
                <a:t>Peridotite</a:t>
              </a:r>
              <a:endParaRPr lang="en-GB" baseline="30000" dirty="0">
                <a:solidFill>
                  <a:schemeClr val="bg1"/>
                </a:solidFill>
                <a:effectLst>
                  <a:outerShdw blurRad="38100" dist="38100" dir="2700000" algn="tl">
                    <a:srgbClr val="000000"/>
                  </a:outerShdw>
                </a:effectLst>
                <a:latin typeface="Calibri" pitchFamily="34" charset="0"/>
                <a:sym typeface="Wingdings" pitchFamily="2" charset="2"/>
              </a:endParaRPr>
            </a:p>
          </p:txBody>
        </p:sp>
      </p:grpSp>
      <p:sp>
        <p:nvSpPr>
          <p:cNvPr id="6" name="Text Box 15"/>
          <p:cNvSpPr txBox="1">
            <a:spLocks noChangeArrowheads="1"/>
          </p:cNvSpPr>
          <p:nvPr/>
        </p:nvSpPr>
        <p:spPr bwMode="auto">
          <a:xfrm>
            <a:off x="342900" y="3846513"/>
            <a:ext cx="8585200" cy="2554545"/>
          </a:xfrm>
          <a:prstGeom prst="rect">
            <a:avLst/>
          </a:prstGeom>
          <a:noFill/>
          <a:ln w="9525">
            <a:noFill/>
            <a:miter lim="800000"/>
            <a:headEnd/>
            <a:tailEnd/>
          </a:ln>
          <a:effectLst/>
        </p:spPr>
        <p:txBody>
          <a:bodyPr wrap="square">
            <a:spAutoFit/>
          </a:bodyPr>
          <a:lstStyle/>
          <a:p>
            <a:pPr marL="342900" indent="-342900">
              <a:spcAft>
                <a:spcPts val="12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Using the classical equation of Shaw, it is possible to infer:</a:t>
            </a:r>
          </a:p>
          <a:p>
            <a:pPr marL="342900" indent="-342900">
              <a:spcAft>
                <a:spcPts val="1200"/>
              </a:spcAft>
              <a:buFontTx/>
              <a:buChar cha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amount of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in near-solidus melt (assuming a given amount in the source) and/or</a:t>
            </a:r>
          </a:p>
          <a:p>
            <a:pPr marL="342900" indent="-342900">
              <a:spcAft>
                <a:spcPts val="1200"/>
              </a:spcAft>
              <a:buFontTx/>
              <a:buChar cha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amount of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in the source (assuming a given amount of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in partial melts).</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0" y="88900"/>
            <a:ext cx="9144000" cy="823913"/>
          </a:xfrm>
          <a:prstGeom prst="rect">
            <a:avLst/>
          </a:prstGeom>
          <a:noFill/>
          <a:ln w="9525" algn="ctr">
            <a:noFill/>
            <a:miter lim="800000"/>
            <a:headEnd/>
            <a:tailEnd/>
          </a:ln>
          <a:effectLst/>
        </p:spPr>
        <p:txBody>
          <a:bodyPr>
            <a:spAutoFit/>
          </a:bodyPr>
          <a:lstStyle/>
          <a:p>
            <a:pPr algn="ctr">
              <a:defRPr/>
            </a:pPr>
            <a:r>
              <a:rPr lang="en-GB" sz="4800">
                <a:solidFill>
                  <a:srgbClr val="FFFF00"/>
                </a:solidFill>
                <a:effectLst>
                  <a:outerShdw blurRad="38100" dist="38100" dir="2700000" algn="tl">
                    <a:srgbClr val="000000"/>
                  </a:outerShdw>
                </a:effectLst>
                <a:latin typeface="Calibri" pitchFamily="34" charset="0"/>
              </a:rPr>
              <a:t>Why a mantle melts</a:t>
            </a:r>
          </a:p>
        </p:txBody>
      </p:sp>
      <p:sp>
        <p:nvSpPr>
          <p:cNvPr id="584709" name="Text Box 5"/>
          <p:cNvSpPr txBox="1">
            <a:spLocks noChangeArrowheads="1"/>
          </p:cNvSpPr>
          <p:nvPr/>
        </p:nvSpPr>
        <p:spPr bwMode="auto">
          <a:xfrm>
            <a:off x="342900" y="854075"/>
            <a:ext cx="8458200" cy="5708650"/>
          </a:xfrm>
          <a:prstGeom prst="rect">
            <a:avLst/>
          </a:prstGeom>
          <a:noFill/>
          <a:ln w="9525">
            <a:noFill/>
            <a:miter lim="800000"/>
            <a:headEnd/>
            <a:tailEnd/>
          </a:ln>
          <a:effectLst/>
        </p:spPr>
        <p:txBody>
          <a:bodyPr wrap="square">
            <a:spAutoFit/>
          </a:bodyPr>
          <a:lstStyle/>
          <a:p>
            <a:pPr marL="265113" indent="-265113">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You should know how a solid mantle rock can partially melt.</a:t>
            </a:r>
          </a:p>
          <a:p>
            <a:pPr marL="265113" indent="-265113">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Pressure decrease</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(passive upwelling at ridges; also in other settings where lithospheric plates diverge or get thin; this is called </a:t>
            </a:r>
            <a:r>
              <a:rPr lang="en-GB" sz="2400" i="1" dirty="0">
                <a:solidFill>
                  <a:schemeClr val="bg1"/>
                </a:solidFill>
                <a:effectLst>
                  <a:outerShdw blurRad="38100" dist="38100" dir="2700000" algn="tl">
                    <a:srgbClr val="000000"/>
                  </a:outerShdw>
                </a:effectLst>
                <a:latin typeface="Calibri" pitchFamily="34" charset="0"/>
                <a:sym typeface="Wingdings" pitchFamily="2" charset="2"/>
              </a:rPr>
              <a:t>adiabatic decompression melting</a:t>
            </a:r>
            <a:r>
              <a:rPr lang="en-GB" sz="2400" dirty="0">
                <a:solidFill>
                  <a:schemeClr val="bg1"/>
                </a:solidFill>
                <a:effectLst>
                  <a:outerShdw blurRad="38100" dist="38100" dir="2700000" algn="tl">
                    <a:srgbClr val="000000"/>
                  </a:outerShdw>
                </a:effectLst>
                <a:latin typeface="Calibri" pitchFamily="34" charset="0"/>
                <a:sym typeface="Wingdings" pitchFamily="2" charset="2"/>
              </a:rPr>
              <a:t>);</a:t>
            </a:r>
          </a:p>
          <a:p>
            <a:pPr marL="265113" indent="-265113">
              <a:buFontTx/>
              <a:buChar char="-"/>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Addition of volatiles</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(H</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 and CO</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mostly – </a:t>
            </a:r>
            <a:r>
              <a:rPr lang="en-GB" sz="2400" u="sng" dirty="0">
                <a:solidFill>
                  <a:schemeClr val="bg1"/>
                </a:solidFill>
                <a:effectLst>
                  <a:outerShdw blurRad="38100" dist="38100" dir="2700000" algn="tl">
                    <a:srgbClr val="000000"/>
                  </a:outerShdw>
                </a:effectLst>
                <a:latin typeface="Calibri" pitchFamily="34" charset="0"/>
                <a:sym typeface="Wingdings" pitchFamily="2" charset="2"/>
              </a:rPr>
              <a:t>but not exclusively</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 along subduction zones);</a:t>
            </a:r>
          </a:p>
          <a:p>
            <a:pPr marL="265113" indent="-265113">
              <a:buFontTx/>
              <a:buChar char="-"/>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Increase of temperature</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(alleged Mantle Plumes; thermal anomalies. Laterally – e.g., along craton borders – or Vertically – in boundary layers; thermal equilibration of subducted slabs);</a:t>
            </a:r>
          </a:p>
          <a:p>
            <a:pPr marL="265113" indent="-265113">
              <a:buFontTx/>
              <a:buChar char="-"/>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Change in chemical/mineralogical composition</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(chemical anomalies; everywhere).</a:t>
            </a:r>
            <a:endParaRPr lang="en-GB" sz="16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buFontTx/>
              <a:buChar char="-"/>
              <a:defRPr/>
            </a:pPr>
            <a:endParaRPr lang="en-GB" sz="800" dirty="0">
              <a:solidFill>
                <a:schemeClr val="bg1"/>
              </a:solidFill>
              <a:effectLst>
                <a:outerShdw blurRad="38100" dist="38100" dir="2700000" algn="tl">
                  <a:srgbClr val="000000"/>
                </a:outerShdw>
              </a:effectLst>
              <a:latin typeface="Calibri" pitchFamily="34" charset="0"/>
              <a:sym typeface="Wingdings" pitchFamily="2" charset="2"/>
            </a:endParaRPr>
          </a:p>
          <a:p>
            <a:pPr marL="265113" indent="-265113"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We’ll see also that, when volatiles are present, it is possible to melt a rock by pushing it into the mantle.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4708"/>
                                        </p:tgtEl>
                                        <p:attrNameLst>
                                          <p:attrName>style.visibility</p:attrName>
                                        </p:attrNameLst>
                                      </p:cBhvr>
                                      <p:to>
                                        <p:strVal val="visible"/>
                                      </p:to>
                                    </p:set>
                                    <p:animEffect transition="in" filter="fade">
                                      <p:cBhvr>
                                        <p:cTn id="7" dur="500"/>
                                        <p:tgtEl>
                                          <p:spTgt spid="58470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4709">
                                            <p:txEl>
                                              <p:pRg st="0" end="0"/>
                                            </p:txEl>
                                          </p:spTgt>
                                        </p:tgtEl>
                                        <p:attrNameLst>
                                          <p:attrName>style.visibility</p:attrName>
                                        </p:attrNameLst>
                                      </p:cBhvr>
                                      <p:to>
                                        <p:strVal val="visible"/>
                                      </p:to>
                                    </p:set>
                                    <p:animEffect transition="in" filter="fade">
                                      <p:cBhvr>
                                        <p:cTn id="11" dur="500"/>
                                        <p:tgtEl>
                                          <p:spTgt spid="58470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84709">
                                            <p:txEl>
                                              <p:pRg st="2" end="2"/>
                                            </p:txEl>
                                          </p:spTgt>
                                        </p:tgtEl>
                                        <p:attrNameLst>
                                          <p:attrName>style.visibility</p:attrName>
                                        </p:attrNameLst>
                                      </p:cBhvr>
                                      <p:to>
                                        <p:strVal val="visible"/>
                                      </p:to>
                                    </p:set>
                                    <p:animEffect transition="in" filter="fade">
                                      <p:cBhvr>
                                        <p:cTn id="16" dur="500"/>
                                        <p:tgtEl>
                                          <p:spTgt spid="58470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84709">
                                            <p:txEl>
                                              <p:pRg st="4" end="4"/>
                                            </p:txEl>
                                          </p:spTgt>
                                        </p:tgtEl>
                                        <p:attrNameLst>
                                          <p:attrName>style.visibility</p:attrName>
                                        </p:attrNameLst>
                                      </p:cBhvr>
                                      <p:to>
                                        <p:strVal val="visible"/>
                                      </p:to>
                                    </p:set>
                                    <p:animEffect transition="in" filter="fade">
                                      <p:cBhvr>
                                        <p:cTn id="21" dur="500"/>
                                        <p:tgtEl>
                                          <p:spTgt spid="58470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84709">
                                            <p:txEl>
                                              <p:pRg st="6" end="6"/>
                                            </p:txEl>
                                          </p:spTgt>
                                        </p:tgtEl>
                                        <p:attrNameLst>
                                          <p:attrName>style.visibility</p:attrName>
                                        </p:attrNameLst>
                                      </p:cBhvr>
                                      <p:to>
                                        <p:strVal val="visible"/>
                                      </p:to>
                                    </p:set>
                                    <p:animEffect transition="in" filter="fade">
                                      <p:cBhvr>
                                        <p:cTn id="26" dur="500"/>
                                        <p:tgtEl>
                                          <p:spTgt spid="584709">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4709">
                                            <p:txEl>
                                              <p:pRg st="8" end="8"/>
                                            </p:txEl>
                                          </p:spTgt>
                                        </p:tgtEl>
                                        <p:attrNameLst>
                                          <p:attrName>style.visibility</p:attrName>
                                        </p:attrNameLst>
                                      </p:cBhvr>
                                      <p:to>
                                        <p:strVal val="visible"/>
                                      </p:to>
                                    </p:set>
                                    <p:animEffect transition="in" filter="fade">
                                      <p:cBhvr>
                                        <p:cTn id="31" dur="500"/>
                                        <p:tgtEl>
                                          <p:spTgt spid="584709">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84709">
                                            <p:txEl>
                                              <p:pRg st="10" end="10"/>
                                            </p:txEl>
                                          </p:spTgt>
                                        </p:tgtEl>
                                        <p:attrNameLst>
                                          <p:attrName>style.visibility</p:attrName>
                                        </p:attrNameLst>
                                      </p:cBhvr>
                                      <p:to>
                                        <p:strVal val="visible"/>
                                      </p:to>
                                    </p:set>
                                    <p:animEffect transition="in" filter="fade">
                                      <p:cBhvr>
                                        <p:cTn id="36" dur="500"/>
                                        <p:tgtEl>
                                          <p:spTgt spid="58470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8" grpId="0"/>
      <p:bldP spid="584709"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8" name="Text Box 4"/>
          <p:cNvSpPr txBox="1">
            <a:spLocks noChangeArrowheads="1"/>
          </p:cNvSpPr>
          <p:nvPr/>
        </p:nvSpPr>
        <p:spPr bwMode="auto">
          <a:xfrm>
            <a:off x="342900" y="4113213"/>
            <a:ext cx="2355850" cy="1200329"/>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Concentration of a trace element in a liquid.</a:t>
            </a:r>
          </a:p>
        </p:txBody>
      </p:sp>
      <p:sp>
        <p:nvSpPr>
          <p:cNvPr id="1188869" name="Text Box 5"/>
          <p:cNvSpPr txBox="1">
            <a:spLocks noChangeArrowheads="1"/>
          </p:cNvSpPr>
          <p:nvPr/>
        </p:nvSpPr>
        <p:spPr bwMode="auto">
          <a:xfrm>
            <a:off x="-39688" y="5213350"/>
            <a:ext cx="3968751" cy="830997"/>
          </a:xfrm>
          <a:prstGeom prst="rect">
            <a:avLst/>
          </a:prstGeom>
          <a:noFill/>
          <a:ln w="9525" algn="ctr">
            <a:noFill/>
            <a:miter lim="800000"/>
            <a:headEnd/>
            <a:tailEnd/>
          </a:ln>
          <a:effectLst/>
        </p:spPr>
        <p:txBody>
          <a:bodyPr>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Concentration of the same element in the source.</a:t>
            </a:r>
          </a:p>
        </p:txBody>
      </p:sp>
      <p:sp>
        <p:nvSpPr>
          <p:cNvPr id="1188870" name="Text Box 6"/>
          <p:cNvSpPr txBox="1">
            <a:spLocks noChangeArrowheads="1"/>
          </p:cNvSpPr>
          <p:nvPr/>
        </p:nvSpPr>
        <p:spPr bwMode="auto">
          <a:xfrm>
            <a:off x="6010275" y="5229225"/>
            <a:ext cx="3133725" cy="830997"/>
          </a:xfrm>
          <a:prstGeom prst="rect">
            <a:avLst/>
          </a:prstGeom>
          <a:noFill/>
          <a:ln w="9525" algn="ctr">
            <a:noFill/>
            <a:miter lim="800000"/>
            <a:headEnd/>
            <a:tailEnd/>
          </a:ln>
          <a:effectLst/>
        </p:spPr>
        <p:txBody>
          <a:bodyPr>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Molar fraction of melt produced.</a:t>
            </a:r>
          </a:p>
        </p:txBody>
      </p:sp>
      <p:sp>
        <p:nvSpPr>
          <p:cNvPr id="1188871" name="Text Box 7"/>
          <p:cNvSpPr txBox="1">
            <a:spLocks noChangeArrowheads="1"/>
          </p:cNvSpPr>
          <p:nvPr/>
        </p:nvSpPr>
        <p:spPr bwMode="auto">
          <a:xfrm>
            <a:off x="3602038" y="4830763"/>
            <a:ext cx="2614612" cy="1200329"/>
          </a:xfrm>
          <a:prstGeom prst="rect">
            <a:avLst/>
          </a:prstGeom>
          <a:noFill/>
          <a:ln w="9525" algn="ctr">
            <a:noFill/>
            <a:miter lim="800000"/>
            <a:headEnd/>
            <a:tailEnd/>
          </a:ln>
          <a:effectLst/>
        </p:spPr>
        <p:txBody>
          <a:bodyPr>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Bulk Partition coefficient in the source.</a:t>
            </a:r>
          </a:p>
        </p:txBody>
      </p:sp>
      <p:sp>
        <p:nvSpPr>
          <p:cNvPr id="1188872" name="Line 8"/>
          <p:cNvSpPr>
            <a:spLocks noChangeShapeType="1"/>
          </p:cNvSpPr>
          <p:nvPr/>
        </p:nvSpPr>
        <p:spPr bwMode="auto">
          <a:xfrm flipV="1">
            <a:off x="2554288" y="4448174"/>
            <a:ext cx="512762" cy="10795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3" name="Line 9"/>
          <p:cNvSpPr>
            <a:spLocks noChangeShapeType="1"/>
          </p:cNvSpPr>
          <p:nvPr/>
        </p:nvSpPr>
        <p:spPr bwMode="auto">
          <a:xfrm flipV="1">
            <a:off x="2925763" y="4581525"/>
            <a:ext cx="960437" cy="64770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4" name="Line 10"/>
          <p:cNvSpPr>
            <a:spLocks noChangeShapeType="1"/>
          </p:cNvSpPr>
          <p:nvPr/>
        </p:nvSpPr>
        <p:spPr bwMode="auto">
          <a:xfrm flipH="1" flipV="1">
            <a:off x="4600574" y="4514849"/>
            <a:ext cx="180975" cy="380999"/>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5" name="Line 11"/>
          <p:cNvSpPr>
            <a:spLocks noChangeShapeType="1"/>
          </p:cNvSpPr>
          <p:nvPr/>
        </p:nvSpPr>
        <p:spPr bwMode="auto">
          <a:xfrm flipH="1" flipV="1">
            <a:off x="5048250" y="4552950"/>
            <a:ext cx="1597025" cy="676275"/>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7" name="Text Box 13"/>
          <p:cNvSpPr txBox="1">
            <a:spLocks noChangeArrowheads="1"/>
          </p:cNvSpPr>
          <p:nvPr/>
        </p:nvSpPr>
        <p:spPr bwMode="auto">
          <a:xfrm>
            <a:off x="6292850" y="3724275"/>
            <a:ext cx="2851150" cy="1569660"/>
          </a:xfrm>
          <a:prstGeom prst="rect">
            <a:avLst/>
          </a:prstGeom>
          <a:noFill/>
          <a:ln w="9525" algn="ctr">
            <a:noFill/>
            <a:miter lim="800000"/>
            <a:headEnd/>
            <a:tailEnd/>
          </a:ln>
          <a:effectLst/>
        </p:spPr>
        <p:txBody>
          <a:bodyPr>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Bulk Partition coefficient of the phases entering the melt.</a:t>
            </a:r>
          </a:p>
        </p:txBody>
      </p:sp>
      <p:sp>
        <p:nvSpPr>
          <p:cNvPr id="1188878" name="Line 14"/>
          <p:cNvSpPr>
            <a:spLocks noChangeShapeType="1"/>
          </p:cNvSpPr>
          <p:nvPr/>
        </p:nvSpPr>
        <p:spPr bwMode="auto">
          <a:xfrm flipH="1">
            <a:off x="5976938" y="4357688"/>
            <a:ext cx="428625" cy="14287"/>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188879" name="Text Box 15"/>
          <p:cNvSpPr txBox="1">
            <a:spLocks noChangeArrowheads="1"/>
          </p:cNvSpPr>
          <p:nvPr/>
        </p:nvSpPr>
        <p:spPr bwMode="auto">
          <a:xfrm>
            <a:off x="179388" y="927100"/>
            <a:ext cx="8964612" cy="3917950"/>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partition coefficient of hydrogen between minerals and melts is low (&lt;0.05).</a:t>
            </a: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This implies that, assuming a MORB mantle with bulk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content of 50-200 ppm,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near-solidus partial melts</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beneath oceanic ridges can have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content ranging from 0.5 to 3.3 wt%.</a:t>
            </a:r>
          </a:p>
          <a:p>
            <a:pPr>
              <a:defRPr/>
            </a:pP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dirty="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C</a:t>
            </a:r>
            <a:r>
              <a:rPr lang="en-GB" sz="3200" baseline="-25000" dirty="0">
                <a:solidFill>
                  <a:schemeClr val="bg1"/>
                </a:solidFill>
                <a:effectLst>
                  <a:outerShdw blurRad="38100" dist="38100" dir="2700000" algn="tl">
                    <a:srgbClr val="000000"/>
                  </a:outerShdw>
                </a:effectLst>
                <a:latin typeface="Calibri" pitchFamily="34" charset="0"/>
                <a:sym typeface="Wingdings" pitchFamily="2" charset="2"/>
              </a:rPr>
              <a:t>L</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C</a:t>
            </a:r>
            <a:r>
              <a:rPr lang="en-GB" sz="3200" baseline="-25000" dirty="0">
                <a:solidFill>
                  <a:schemeClr val="bg1"/>
                </a:solidFill>
                <a:effectLst>
                  <a:outerShdw blurRad="38100" dist="38100" dir="2700000" algn="tl">
                    <a:srgbClr val="000000"/>
                  </a:outerShdw>
                </a:effectLst>
                <a:latin typeface="Calibri" pitchFamily="34" charset="0"/>
                <a:sym typeface="Wingdings" pitchFamily="2" charset="2"/>
              </a:rPr>
              <a:t>0</a:t>
            </a:r>
            <a:r>
              <a:rPr lang="en-GB" sz="3200" dirty="0">
                <a:solidFill>
                  <a:schemeClr val="bg1"/>
                </a:solidFill>
                <a:effectLst>
                  <a:outerShdw blurRad="38100" dist="38100" dir="2700000" algn="tl">
                    <a:srgbClr val="000000"/>
                  </a:outerShdw>
                </a:effectLst>
                <a:latin typeface="Calibri" pitchFamily="34" charset="0"/>
                <a:sym typeface="Wingdings" pitchFamily="2" charset="2"/>
              </a:rPr>
              <a:t>/[D+F(1-P)]</a:t>
            </a:r>
          </a:p>
          <a:p>
            <a:pPr algn="ctr">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8879">
                                            <p:txEl>
                                              <p:pRg st="0" end="0"/>
                                            </p:txEl>
                                          </p:spTgt>
                                        </p:tgtEl>
                                        <p:attrNameLst>
                                          <p:attrName>style.visibility</p:attrName>
                                        </p:attrNameLst>
                                      </p:cBhvr>
                                      <p:to>
                                        <p:strVal val="visible"/>
                                      </p:to>
                                    </p:set>
                                    <p:animEffect transition="in" filter="fade">
                                      <p:cBhvr>
                                        <p:cTn id="7" dur="500"/>
                                        <p:tgtEl>
                                          <p:spTgt spid="11888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8879">
                                            <p:txEl>
                                              <p:pRg st="1" end="1"/>
                                            </p:txEl>
                                          </p:spTgt>
                                        </p:tgtEl>
                                        <p:attrNameLst>
                                          <p:attrName>style.visibility</p:attrName>
                                        </p:attrNameLst>
                                      </p:cBhvr>
                                      <p:to>
                                        <p:strVal val="visible"/>
                                      </p:to>
                                    </p:set>
                                    <p:animEffect transition="in" filter="fade">
                                      <p:cBhvr>
                                        <p:cTn id="12" dur="500"/>
                                        <p:tgtEl>
                                          <p:spTgt spid="11888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88879">
                                            <p:txEl>
                                              <p:pRg st="4" end="4"/>
                                            </p:txEl>
                                          </p:spTgt>
                                        </p:tgtEl>
                                        <p:attrNameLst>
                                          <p:attrName>style.visibility</p:attrName>
                                        </p:attrNameLst>
                                      </p:cBhvr>
                                      <p:to>
                                        <p:strVal val="visible"/>
                                      </p:to>
                                    </p:set>
                                    <p:animEffect transition="in" filter="fade">
                                      <p:cBhvr>
                                        <p:cTn id="17" dur="500"/>
                                        <p:tgtEl>
                                          <p:spTgt spid="11888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88872"/>
                                        </p:tgtEl>
                                        <p:attrNameLst>
                                          <p:attrName>style.visibility</p:attrName>
                                        </p:attrNameLst>
                                      </p:cBhvr>
                                      <p:to>
                                        <p:strVal val="visible"/>
                                      </p:to>
                                    </p:set>
                                    <p:animEffect transition="in" filter="wipe(up)">
                                      <p:cBhvr>
                                        <p:cTn id="22" dur="500"/>
                                        <p:tgtEl>
                                          <p:spTgt spid="118887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88868"/>
                                        </p:tgtEl>
                                        <p:attrNameLst>
                                          <p:attrName>style.visibility</p:attrName>
                                        </p:attrNameLst>
                                      </p:cBhvr>
                                      <p:to>
                                        <p:strVal val="visible"/>
                                      </p:to>
                                    </p:set>
                                    <p:animEffect transition="in" filter="fade">
                                      <p:cBhvr>
                                        <p:cTn id="26" dur="500"/>
                                        <p:tgtEl>
                                          <p:spTgt spid="118886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88873"/>
                                        </p:tgtEl>
                                        <p:attrNameLst>
                                          <p:attrName>style.visibility</p:attrName>
                                        </p:attrNameLst>
                                      </p:cBhvr>
                                      <p:to>
                                        <p:strVal val="visible"/>
                                      </p:to>
                                    </p:set>
                                    <p:animEffect transition="in" filter="wipe(up)">
                                      <p:cBhvr>
                                        <p:cTn id="31" dur="500"/>
                                        <p:tgtEl>
                                          <p:spTgt spid="118887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188869"/>
                                        </p:tgtEl>
                                        <p:attrNameLst>
                                          <p:attrName>style.visibility</p:attrName>
                                        </p:attrNameLst>
                                      </p:cBhvr>
                                      <p:to>
                                        <p:strVal val="visible"/>
                                      </p:to>
                                    </p:set>
                                    <p:animEffect transition="in" filter="fade">
                                      <p:cBhvr>
                                        <p:cTn id="35" dur="500"/>
                                        <p:tgtEl>
                                          <p:spTgt spid="118886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88874"/>
                                        </p:tgtEl>
                                        <p:attrNameLst>
                                          <p:attrName>style.visibility</p:attrName>
                                        </p:attrNameLst>
                                      </p:cBhvr>
                                      <p:to>
                                        <p:strVal val="visible"/>
                                      </p:to>
                                    </p:set>
                                    <p:animEffect transition="in" filter="wipe(left)">
                                      <p:cBhvr>
                                        <p:cTn id="40" dur="500"/>
                                        <p:tgtEl>
                                          <p:spTgt spid="118887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188871"/>
                                        </p:tgtEl>
                                        <p:attrNameLst>
                                          <p:attrName>style.visibility</p:attrName>
                                        </p:attrNameLst>
                                      </p:cBhvr>
                                      <p:to>
                                        <p:strVal val="visible"/>
                                      </p:to>
                                    </p:set>
                                    <p:animEffect transition="in" filter="fade">
                                      <p:cBhvr>
                                        <p:cTn id="44" dur="500"/>
                                        <p:tgtEl>
                                          <p:spTgt spid="118887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88875"/>
                                        </p:tgtEl>
                                        <p:attrNameLst>
                                          <p:attrName>style.visibility</p:attrName>
                                        </p:attrNameLst>
                                      </p:cBhvr>
                                      <p:to>
                                        <p:strVal val="visible"/>
                                      </p:to>
                                    </p:set>
                                    <p:animEffect transition="in" filter="wipe(left)">
                                      <p:cBhvr>
                                        <p:cTn id="49" dur="500"/>
                                        <p:tgtEl>
                                          <p:spTgt spid="1188875"/>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188870"/>
                                        </p:tgtEl>
                                        <p:attrNameLst>
                                          <p:attrName>style.visibility</p:attrName>
                                        </p:attrNameLst>
                                      </p:cBhvr>
                                      <p:to>
                                        <p:strVal val="visible"/>
                                      </p:to>
                                    </p:set>
                                    <p:animEffect transition="in" filter="fade">
                                      <p:cBhvr>
                                        <p:cTn id="53" dur="500"/>
                                        <p:tgtEl>
                                          <p:spTgt spid="118887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188878"/>
                                        </p:tgtEl>
                                        <p:attrNameLst>
                                          <p:attrName>style.visibility</p:attrName>
                                        </p:attrNameLst>
                                      </p:cBhvr>
                                      <p:to>
                                        <p:strVal val="visible"/>
                                      </p:to>
                                    </p:set>
                                    <p:animEffect transition="in" filter="wipe(left)">
                                      <p:cBhvr>
                                        <p:cTn id="58" dur="500"/>
                                        <p:tgtEl>
                                          <p:spTgt spid="1188878"/>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188877"/>
                                        </p:tgtEl>
                                        <p:attrNameLst>
                                          <p:attrName>style.visibility</p:attrName>
                                        </p:attrNameLst>
                                      </p:cBhvr>
                                      <p:to>
                                        <p:strVal val="visible"/>
                                      </p:to>
                                    </p:set>
                                    <p:animEffect transition="in" filter="fade">
                                      <p:cBhvr>
                                        <p:cTn id="62" dur="500"/>
                                        <p:tgtEl>
                                          <p:spTgt spid="1188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68" grpId="0"/>
      <p:bldP spid="1188869" grpId="0"/>
      <p:bldP spid="1188870" grpId="0"/>
      <p:bldP spid="1188871" grpId="0"/>
      <p:bldP spid="1188877" grpId="0"/>
      <p:bldP spid="118887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5" name="Text Box 3"/>
          <p:cNvSpPr txBox="1">
            <a:spLocks noChangeArrowheads="1"/>
          </p:cNvSpPr>
          <p:nvPr/>
        </p:nvSpPr>
        <p:spPr bwMode="auto">
          <a:xfrm>
            <a:off x="179388" y="927100"/>
            <a:ext cx="8621712" cy="3917950"/>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partition coefficient of hydrogen between minerals and melts is low (&lt;0.05).</a:t>
            </a: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This implies that, assuming a MORB mantle with bulk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content of 50-200 ppm,</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near-solidus partial melts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beneath oceanic ridges can have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content ranging from 0.5 to 3.3 wt%.</a:t>
            </a:r>
          </a:p>
          <a:p>
            <a:pPr>
              <a:defRPr/>
            </a:pP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900" dirty="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C</a:t>
            </a:r>
            <a:r>
              <a:rPr lang="en-GB" sz="3200" baseline="-25000" dirty="0">
                <a:solidFill>
                  <a:schemeClr val="bg1"/>
                </a:solidFill>
                <a:effectLst>
                  <a:outerShdw blurRad="38100" dist="38100" dir="2700000" algn="tl">
                    <a:srgbClr val="000000"/>
                  </a:outerShdw>
                </a:effectLst>
                <a:latin typeface="Calibri" pitchFamily="34" charset="0"/>
                <a:sym typeface="Wingdings" pitchFamily="2" charset="2"/>
              </a:rPr>
              <a:t>L</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C</a:t>
            </a:r>
            <a:r>
              <a:rPr lang="en-GB" sz="3200" baseline="-25000" dirty="0">
                <a:solidFill>
                  <a:schemeClr val="bg1"/>
                </a:solidFill>
                <a:effectLst>
                  <a:outerShdw blurRad="38100" dist="38100" dir="2700000" algn="tl">
                    <a:srgbClr val="000000"/>
                  </a:outerShdw>
                </a:effectLst>
                <a:latin typeface="Calibri" pitchFamily="34" charset="0"/>
                <a:sym typeface="Wingdings" pitchFamily="2" charset="2"/>
              </a:rPr>
              <a:t>0</a:t>
            </a:r>
            <a:r>
              <a:rPr lang="en-GB" sz="3200" dirty="0">
                <a:solidFill>
                  <a:schemeClr val="bg1"/>
                </a:solidFill>
                <a:effectLst>
                  <a:outerShdw blurRad="38100" dist="38100" dir="2700000" algn="tl">
                    <a:srgbClr val="000000"/>
                  </a:outerShdw>
                </a:effectLst>
                <a:latin typeface="Calibri" pitchFamily="34" charset="0"/>
                <a:sym typeface="Wingdings" pitchFamily="2" charset="2"/>
              </a:rPr>
              <a:t>/[D+F(1-P)]</a:t>
            </a:r>
          </a:p>
          <a:p>
            <a:pPr algn="ctr">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098756" name="Text Box 4"/>
          <p:cNvSpPr txBox="1">
            <a:spLocks noChangeArrowheads="1"/>
          </p:cNvSpPr>
          <p:nvPr/>
        </p:nvSpPr>
        <p:spPr bwMode="auto">
          <a:xfrm>
            <a:off x="560388" y="4584700"/>
            <a:ext cx="3184525"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0.005-0.02 wt%</a:t>
            </a:r>
          </a:p>
        </p:txBody>
      </p:sp>
      <p:sp>
        <p:nvSpPr>
          <p:cNvPr id="1098757" name="Text Box 5"/>
          <p:cNvSpPr txBox="1">
            <a:spLocks noChangeArrowheads="1"/>
          </p:cNvSpPr>
          <p:nvPr/>
        </p:nvSpPr>
        <p:spPr bwMode="auto">
          <a:xfrm>
            <a:off x="3441700" y="4921250"/>
            <a:ext cx="1998663"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1098758" name="Text Box 6"/>
          <p:cNvSpPr txBox="1">
            <a:spLocks noChangeArrowheads="1"/>
          </p:cNvSpPr>
          <p:nvPr/>
        </p:nvSpPr>
        <p:spPr bwMode="auto">
          <a:xfrm>
            <a:off x="6684963" y="3749675"/>
            <a:ext cx="2247900"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1098759" name="Text Box 7"/>
          <p:cNvSpPr txBox="1">
            <a:spLocks noChangeArrowheads="1"/>
          </p:cNvSpPr>
          <p:nvPr/>
        </p:nvSpPr>
        <p:spPr bwMode="auto">
          <a:xfrm>
            <a:off x="5921375" y="4924425"/>
            <a:ext cx="1887538"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0.001</a:t>
            </a:r>
          </a:p>
        </p:txBody>
      </p:sp>
      <p:sp>
        <p:nvSpPr>
          <p:cNvPr id="1098760" name="Line 8"/>
          <p:cNvSpPr>
            <a:spLocks noChangeShapeType="1"/>
          </p:cNvSpPr>
          <p:nvPr/>
        </p:nvSpPr>
        <p:spPr bwMode="auto">
          <a:xfrm flipV="1">
            <a:off x="3333750" y="4502150"/>
            <a:ext cx="530225" cy="33655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1" name="Line 9"/>
          <p:cNvSpPr>
            <a:spLocks noChangeShapeType="1"/>
          </p:cNvSpPr>
          <p:nvPr/>
        </p:nvSpPr>
        <p:spPr bwMode="auto">
          <a:xfrm flipV="1">
            <a:off x="4362450" y="4560887"/>
            <a:ext cx="220663" cy="468312"/>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2" name="Line 10"/>
          <p:cNvSpPr>
            <a:spLocks noChangeShapeType="1"/>
          </p:cNvSpPr>
          <p:nvPr/>
        </p:nvSpPr>
        <p:spPr bwMode="auto">
          <a:xfrm flipH="1" flipV="1">
            <a:off x="5067299" y="4571999"/>
            <a:ext cx="1295400" cy="638175"/>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3" name="Line 11"/>
          <p:cNvSpPr>
            <a:spLocks noChangeShapeType="1"/>
          </p:cNvSpPr>
          <p:nvPr/>
        </p:nvSpPr>
        <p:spPr bwMode="auto">
          <a:xfrm flipH="1">
            <a:off x="5829300" y="3997325"/>
            <a:ext cx="1125538" cy="31750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1098764" name="Text Box 12"/>
          <p:cNvSpPr txBox="1">
            <a:spLocks noChangeArrowheads="1"/>
          </p:cNvSpPr>
          <p:nvPr/>
        </p:nvSpPr>
        <p:spPr bwMode="auto">
          <a:xfrm>
            <a:off x="639763" y="5022850"/>
            <a:ext cx="2620962" cy="519113"/>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50-200 ppm</a:t>
            </a:r>
          </a:p>
        </p:txBody>
      </p:sp>
      <p:sp>
        <p:nvSpPr>
          <p:cNvPr id="1098765" name="Text Box 13"/>
          <p:cNvSpPr txBox="1">
            <a:spLocks noChangeArrowheads="1"/>
          </p:cNvSpPr>
          <p:nvPr/>
        </p:nvSpPr>
        <p:spPr bwMode="auto">
          <a:xfrm>
            <a:off x="5821363" y="5270500"/>
            <a:ext cx="2035175" cy="519113"/>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F = 0.1%</a:t>
            </a:r>
          </a:p>
        </p:txBody>
      </p:sp>
      <p:sp>
        <p:nvSpPr>
          <p:cNvPr id="1098766" name="Text Box 14"/>
          <p:cNvSpPr txBox="1">
            <a:spLocks noChangeArrowheads="1"/>
          </p:cNvSpPr>
          <p:nvPr/>
        </p:nvSpPr>
        <p:spPr bwMode="auto">
          <a:xfrm>
            <a:off x="2838450" y="5281613"/>
            <a:ext cx="3028950"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a:solidFill>
                  <a:schemeClr val="bg1"/>
                </a:solidFill>
                <a:effectLst>
                  <a:outerShdw blurRad="38100" dist="38100" dir="2700000" algn="tl">
                    <a:srgbClr val="000000"/>
                  </a:outerShdw>
                </a:effectLst>
                <a:latin typeface="Calibri" pitchFamily="34" charset="0"/>
              </a:rPr>
              <a:t>Minerals in the starting assemblage</a:t>
            </a:r>
          </a:p>
        </p:txBody>
      </p:sp>
      <p:sp>
        <p:nvSpPr>
          <p:cNvPr id="1098767" name="Text Box 15"/>
          <p:cNvSpPr txBox="1">
            <a:spLocks noChangeArrowheads="1"/>
          </p:cNvSpPr>
          <p:nvPr/>
        </p:nvSpPr>
        <p:spPr bwMode="auto">
          <a:xfrm>
            <a:off x="6284913" y="4210050"/>
            <a:ext cx="2784475"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a:solidFill>
                  <a:schemeClr val="bg1"/>
                </a:solidFill>
                <a:effectLst>
                  <a:outerShdw blurRad="38100" dist="38100" dir="2700000" algn="tl">
                    <a:srgbClr val="000000"/>
                  </a:outerShdw>
                </a:effectLst>
                <a:latin typeface="Calibri" pitchFamily="34" charset="0"/>
              </a:rPr>
              <a:t>Minerals entering the melt</a:t>
            </a:r>
          </a:p>
        </p:txBody>
      </p:sp>
      <p:sp>
        <p:nvSpPr>
          <p:cNvPr id="1098770" name="AutoShape 18"/>
          <p:cNvSpPr>
            <a:spLocks noChangeArrowheads="1"/>
          </p:cNvSpPr>
          <p:nvPr/>
        </p:nvSpPr>
        <p:spPr bwMode="auto">
          <a:xfrm>
            <a:off x="1816100" y="2220913"/>
            <a:ext cx="1828800" cy="509587"/>
          </a:xfrm>
          <a:prstGeom prst="roundRect">
            <a:avLst>
              <a:gd name="adj" fmla="val 16667"/>
            </a:avLst>
          </a:prstGeom>
          <a:noFill/>
          <a:ln w="38100" algn="ctr">
            <a:solidFill>
              <a:srgbClr val="FF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8771" name="AutoShape 19"/>
          <p:cNvSpPr>
            <a:spLocks noChangeArrowheads="1"/>
          </p:cNvSpPr>
          <p:nvPr/>
        </p:nvSpPr>
        <p:spPr bwMode="auto">
          <a:xfrm>
            <a:off x="2647950" y="1363663"/>
            <a:ext cx="1082040" cy="509587"/>
          </a:xfrm>
          <a:prstGeom prst="roundRect">
            <a:avLst>
              <a:gd name="adj" fmla="val 16667"/>
            </a:avLst>
          </a:prstGeom>
          <a:noFill/>
          <a:ln w="38100" algn="ctr">
            <a:solidFill>
              <a:srgbClr val="FF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8772" name="AutoShape 20"/>
          <p:cNvSpPr>
            <a:spLocks noChangeArrowheads="1"/>
          </p:cNvSpPr>
          <p:nvPr/>
        </p:nvSpPr>
        <p:spPr bwMode="auto">
          <a:xfrm>
            <a:off x="3729990" y="2219325"/>
            <a:ext cx="1838325" cy="509588"/>
          </a:xfrm>
          <a:prstGeom prst="roundRect">
            <a:avLst>
              <a:gd name="adj" fmla="val 16667"/>
            </a:avLst>
          </a:prstGeom>
          <a:noFill/>
          <a:ln w="38100" algn="ctr">
            <a:solidFill>
              <a:srgbClr val="FF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98773" name="Oval 21"/>
          <p:cNvSpPr>
            <a:spLocks noChangeArrowheads="1"/>
          </p:cNvSpPr>
          <p:nvPr/>
        </p:nvSpPr>
        <p:spPr bwMode="auto">
          <a:xfrm>
            <a:off x="2990850" y="4105275"/>
            <a:ext cx="576000" cy="576000"/>
          </a:xfrm>
          <a:prstGeom prst="ellipse">
            <a:avLst/>
          </a:prstGeom>
          <a:noFill/>
          <a:ln w="38100" algn="ctr">
            <a:solidFill>
              <a:srgbClr val="00FFFF"/>
            </a:solidFill>
            <a:round/>
            <a:headEnd/>
            <a:tailEnd/>
          </a:ln>
          <a:effectLst/>
        </p:spPr>
        <p:txBody>
          <a:bodyPr wrap="none" anchor="ctr"/>
          <a:lstStyle/>
          <a:p>
            <a:pPr>
              <a:defRPr/>
            </a:pPr>
            <a:endParaRPr lang="en-GB">
              <a:latin typeface="Calibri" pitchFamily="34" charset="0"/>
            </a:endParaRPr>
          </a:p>
        </p:txBody>
      </p:sp>
      <p:sp>
        <p:nvSpPr>
          <p:cNvPr id="1098774" name="AutoShape 22"/>
          <p:cNvSpPr>
            <a:spLocks noChangeArrowheads="1"/>
          </p:cNvSpPr>
          <p:nvPr/>
        </p:nvSpPr>
        <p:spPr bwMode="auto">
          <a:xfrm>
            <a:off x="966470" y="3063875"/>
            <a:ext cx="2263775" cy="509588"/>
          </a:xfrm>
          <a:prstGeom prst="roundRect">
            <a:avLst>
              <a:gd name="adj" fmla="val 16667"/>
            </a:avLst>
          </a:prstGeom>
          <a:noFill/>
          <a:ln w="28575" algn="ctr">
            <a:solidFill>
              <a:srgbClr val="00FFFF"/>
            </a:solidFill>
            <a:round/>
            <a:headEnd/>
            <a:tailEnd/>
          </a:ln>
          <a:effectLst/>
        </p:spPr>
        <p:txBody>
          <a:bodyPr wrap="none" anchor="ctr"/>
          <a:lstStyle/>
          <a:p>
            <a:pPr>
              <a:defRPr/>
            </a:pPr>
            <a:endParaRPr lang="en-GB">
              <a:latin typeface="Calibri" pitchFamily="34" charset="0"/>
            </a:endParaRPr>
          </a:p>
        </p:txBody>
      </p:sp>
      <p:sp>
        <p:nvSpPr>
          <p:cNvPr id="1098775" name="Line 23"/>
          <p:cNvSpPr>
            <a:spLocks noChangeShapeType="1"/>
          </p:cNvSpPr>
          <p:nvPr/>
        </p:nvSpPr>
        <p:spPr bwMode="auto">
          <a:xfrm flipH="1" flipV="1">
            <a:off x="2647950" y="3573463"/>
            <a:ext cx="561974" cy="522287"/>
          </a:xfrm>
          <a:prstGeom prst="line">
            <a:avLst/>
          </a:prstGeom>
          <a:noFill/>
          <a:ln w="28575">
            <a:solidFill>
              <a:srgbClr val="00FFFF"/>
            </a:solidFill>
            <a:round/>
            <a:headEnd/>
            <a:tailEnd/>
          </a:ln>
          <a:effectLst/>
        </p:spPr>
        <p:txBody>
          <a:bodyPr anchor="ctr"/>
          <a:lstStyle/>
          <a:p>
            <a:pPr>
              <a:defRPr/>
            </a:pPr>
            <a:endParaRPr lang="en-GB">
              <a:latin typeface="Calibri" pitchFamily="34" charset="0"/>
            </a:endParaRPr>
          </a:p>
        </p:txBody>
      </p:sp>
      <p:sp>
        <p:nvSpPr>
          <p:cNvPr id="2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98760"/>
                                        </p:tgtEl>
                                        <p:attrNameLst>
                                          <p:attrName>style.visibility</p:attrName>
                                        </p:attrNameLst>
                                      </p:cBhvr>
                                      <p:to>
                                        <p:strVal val="visible"/>
                                      </p:to>
                                    </p:set>
                                    <p:animEffect transition="in" filter="wipe(up)">
                                      <p:cBhvr>
                                        <p:cTn id="7" dur="500"/>
                                        <p:tgtEl>
                                          <p:spTgt spid="10987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8756"/>
                                        </p:tgtEl>
                                        <p:attrNameLst>
                                          <p:attrName>style.visibility</p:attrName>
                                        </p:attrNameLst>
                                      </p:cBhvr>
                                      <p:to>
                                        <p:strVal val="visible"/>
                                      </p:to>
                                    </p:set>
                                    <p:animEffect transition="in" filter="fade">
                                      <p:cBhvr>
                                        <p:cTn id="11" dur="500"/>
                                        <p:tgtEl>
                                          <p:spTgt spid="109875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98764"/>
                                        </p:tgtEl>
                                        <p:attrNameLst>
                                          <p:attrName>style.visibility</p:attrName>
                                        </p:attrNameLst>
                                      </p:cBhvr>
                                      <p:to>
                                        <p:strVal val="visible"/>
                                      </p:to>
                                    </p:set>
                                    <p:animEffect transition="in" filter="fade">
                                      <p:cBhvr>
                                        <p:cTn id="15" dur="500"/>
                                        <p:tgtEl>
                                          <p:spTgt spid="109876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98770"/>
                                        </p:tgtEl>
                                        <p:attrNameLst>
                                          <p:attrName>style.visibility</p:attrName>
                                        </p:attrNameLst>
                                      </p:cBhvr>
                                      <p:to>
                                        <p:strVal val="visible"/>
                                      </p:to>
                                    </p:set>
                                    <p:animEffect transition="in" filter="fade">
                                      <p:cBhvr>
                                        <p:cTn id="19" dur="2000"/>
                                        <p:tgtEl>
                                          <p:spTgt spid="109877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98761"/>
                                        </p:tgtEl>
                                        <p:attrNameLst>
                                          <p:attrName>style.visibility</p:attrName>
                                        </p:attrNameLst>
                                      </p:cBhvr>
                                      <p:to>
                                        <p:strVal val="visible"/>
                                      </p:to>
                                    </p:set>
                                    <p:animEffect transition="in" filter="wipe(up)">
                                      <p:cBhvr>
                                        <p:cTn id="24" dur="500"/>
                                        <p:tgtEl>
                                          <p:spTgt spid="109876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98757"/>
                                        </p:tgtEl>
                                        <p:attrNameLst>
                                          <p:attrName>style.visibility</p:attrName>
                                        </p:attrNameLst>
                                      </p:cBhvr>
                                      <p:to>
                                        <p:strVal val="visible"/>
                                      </p:to>
                                    </p:set>
                                    <p:animEffect transition="in" filter="fade">
                                      <p:cBhvr>
                                        <p:cTn id="28" dur="500"/>
                                        <p:tgtEl>
                                          <p:spTgt spid="109875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098766"/>
                                        </p:tgtEl>
                                        <p:attrNameLst>
                                          <p:attrName>style.visibility</p:attrName>
                                        </p:attrNameLst>
                                      </p:cBhvr>
                                      <p:to>
                                        <p:strVal val="visible"/>
                                      </p:to>
                                    </p:set>
                                    <p:animEffect transition="in" filter="fade">
                                      <p:cBhvr>
                                        <p:cTn id="32" dur="500"/>
                                        <p:tgtEl>
                                          <p:spTgt spid="1098766"/>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098771"/>
                                        </p:tgtEl>
                                        <p:attrNameLst>
                                          <p:attrName>style.visibility</p:attrName>
                                        </p:attrNameLst>
                                      </p:cBhvr>
                                      <p:to>
                                        <p:strVal val="visible"/>
                                      </p:to>
                                    </p:set>
                                    <p:animEffect transition="in" filter="fade">
                                      <p:cBhvr>
                                        <p:cTn id="36" dur="2000"/>
                                        <p:tgtEl>
                                          <p:spTgt spid="109877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98762"/>
                                        </p:tgtEl>
                                        <p:attrNameLst>
                                          <p:attrName>style.visibility</p:attrName>
                                        </p:attrNameLst>
                                      </p:cBhvr>
                                      <p:to>
                                        <p:strVal val="visible"/>
                                      </p:to>
                                    </p:set>
                                    <p:animEffect transition="in" filter="wipe(left)">
                                      <p:cBhvr>
                                        <p:cTn id="41" dur="500"/>
                                        <p:tgtEl>
                                          <p:spTgt spid="109876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098759"/>
                                        </p:tgtEl>
                                        <p:attrNameLst>
                                          <p:attrName>style.visibility</p:attrName>
                                        </p:attrNameLst>
                                      </p:cBhvr>
                                      <p:to>
                                        <p:strVal val="visible"/>
                                      </p:to>
                                    </p:set>
                                    <p:animEffect transition="in" filter="fade">
                                      <p:cBhvr>
                                        <p:cTn id="45" dur="500"/>
                                        <p:tgtEl>
                                          <p:spTgt spid="1098759"/>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098765"/>
                                        </p:tgtEl>
                                        <p:attrNameLst>
                                          <p:attrName>style.visibility</p:attrName>
                                        </p:attrNameLst>
                                      </p:cBhvr>
                                      <p:to>
                                        <p:strVal val="visible"/>
                                      </p:to>
                                    </p:set>
                                    <p:animEffect transition="in" filter="fade">
                                      <p:cBhvr>
                                        <p:cTn id="49" dur="500"/>
                                        <p:tgtEl>
                                          <p:spTgt spid="1098765"/>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098772"/>
                                        </p:tgtEl>
                                        <p:attrNameLst>
                                          <p:attrName>style.visibility</p:attrName>
                                        </p:attrNameLst>
                                      </p:cBhvr>
                                      <p:to>
                                        <p:strVal val="visible"/>
                                      </p:to>
                                    </p:set>
                                    <p:animEffect transition="in" filter="fade">
                                      <p:cBhvr>
                                        <p:cTn id="53" dur="2000"/>
                                        <p:tgtEl>
                                          <p:spTgt spid="109877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098763"/>
                                        </p:tgtEl>
                                        <p:attrNameLst>
                                          <p:attrName>style.visibility</p:attrName>
                                        </p:attrNameLst>
                                      </p:cBhvr>
                                      <p:to>
                                        <p:strVal val="visible"/>
                                      </p:to>
                                    </p:set>
                                    <p:animEffect transition="in" filter="wipe(left)">
                                      <p:cBhvr>
                                        <p:cTn id="58" dur="500"/>
                                        <p:tgtEl>
                                          <p:spTgt spid="1098763"/>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098758"/>
                                        </p:tgtEl>
                                        <p:attrNameLst>
                                          <p:attrName>style.visibility</p:attrName>
                                        </p:attrNameLst>
                                      </p:cBhvr>
                                      <p:to>
                                        <p:strVal val="visible"/>
                                      </p:to>
                                    </p:set>
                                    <p:animEffect transition="in" filter="fade">
                                      <p:cBhvr>
                                        <p:cTn id="62" dur="500"/>
                                        <p:tgtEl>
                                          <p:spTgt spid="1098758"/>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1098767"/>
                                        </p:tgtEl>
                                        <p:attrNameLst>
                                          <p:attrName>style.visibility</p:attrName>
                                        </p:attrNameLst>
                                      </p:cBhvr>
                                      <p:to>
                                        <p:strVal val="visible"/>
                                      </p:to>
                                    </p:set>
                                    <p:animEffect transition="in" filter="fade">
                                      <p:cBhvr>
                                        <p:cTn id="66" dur="500"/>
                                        <p:tgtEl>
                                          <p:spTgt spid="109876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98773"/>
                                        </p:tgtEl>
                                        <p:attrNameLst>
                                          <p:attrName>style.visibility</p:attrName>
                                        </p:attrNameLst>
                                      </p:cBhvr>
                                      <p:to>
                                        <p:strVal val="visible"/>
                                      </p:to>
                                    </p:set>
                                    <p:animEffect transition="in" filter="fade">
                                      <p:cBhvr>
                                        <p:cTn id="71" dur="500"/>
                                        <p:tgtEl>
                                          <p:spTgt spid="1098773"/>
                                        </p:tgtEl>
                                      </p:cBhvr>
                                    </p:animEffect>
                                  </p:childTnLst>
                                </p:cTn>
                              </p:par>
                            </p:childTnLst>
                          </p:cTn>
                        </p:par>
                        <p:par>
                          <p:cTn id="72" fill="hold">
                            <p:stCondLst>
                              <p:cond delay="500"/>
                            </p:stCondLst>
                            <p:childTnLst>
                              <p:par>
                                <p:cTn id="73" presetID="22" presetClass="entr" presetSubtype="2" fill="hold" nodeType="afterEffect">
                                  <p:stCondLst>
                                    <p:cond delay="0"/>
                                  </p:stCondLst>
                                  <p:childTnLst>
                                    <p:set>
                                      <p:cBhvr>
                                        <p:cTn id="74" dur="1" fill="hold">
                                          <p:stCondLst>
                                            <p:cond delay="0"/>
                                          </p:stCondLst>
                                        </p:cTn>
                                        <p:tgtEl>
                                          <p:spTgt spid="1098775"/>
                                        </p:tgtEl>
                                        <p:attrNameLst>
                                          <p:attrName>style.visibility</p:attrName>
                                        </p:attrNameLst>
                                      </p:cBhvr>
                                      <p:to>
                                        <p:strVal val="visible"/>
                                      </p:to>
                                    </p:set>
                                    <p:animEffect transition="in" filter="wipe(right)">
                                      <p:cBhvr>
                                        <p:cTn id="75" dur="1000"/>
                                        <p:tgtEl>
                                          <p:spTgt spid="1098775"/>
                                        </p:tgtEl>
                                      </p:cBhvr>
                                    </p:animEffect>
                                  </p:childTnLst>
                                </p:cTn>
                              </p:par>
                            </p:childTnLst>
                          </p:cTn>
                        </p:par>
                        <p:par>
                          <p:cTn id="76" fill="hold">
                            <p:stCondLst>
                              <p:cond delay="1500"/>
                            </p:stCondLst>
                            <p:childTnLst>
                              <p:par>
                                <p:cTn id="77" presetID="10" presetClass="entr" presetSubtype="0" fill="hold" grpId="0" nodeType="afterEffect">
                                  <p:stCondLst>
                                    <p:cond delay="0"/>
                                  </p:stCondLst>
                                  <p:childTnLst>
                                    <p:set>
                                      <p:cBhvr>
                                        <p:cTn id="78" dur="1" fill="hold">
                                          <p:stCondLst>
                                            <p:cond delay="0"/>
                                          </p:stCondLst>
                                        </p:cTn>
                                        <p:tgtEl>
                                          <p:spTgt spid="1098774"/>
                                        </p:tgtEl>
                                        <p:attrNameLst>
                                          <p:attrName>style.visibility</p:attrName>
                                        </p:attrNameLst>
                                      </p:cBhvr>
                                      <p:to>
                                        <p:strVal val="visible"/>
                                      </p:to>
                                    </p:set>
                                    <p:animEffect transition="in" filter="fade">
                                      <p:cBhvr>
                                        <p:cTn id="79" dur="1000"/>
                                        <p:tgtEl>
                                          <p:spTgt spid="1098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p:bldP spid="1098757" grpId="0"/>
      <p:bldP spid="1098758" grpId="0"/>
      <p:bldP spid="1098759" grpId="0"/>
      <p:bldP spid="1098764" grpId="0"/>
      <p:bldP spid="1098765" grpId="0"/>
      <p:bldP spid="1098766" grpId="0"/>
      <p:bldP spid="1098767" grpId="0"/>
      <p:bldP spid="1098770" grpId="0" animBg="1"/>
      <p:bldP spid="1098771" grpId="0" animBg="1"/>
      <p:bldP spid="1098772" grpId="0" animBg="1"/>
      <p:bldP spid="1098773" grpId="0" animBg="1"/>
      <p:bldP spid="10987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ChangeArrowheads="1"/>
          </p:cNvSpPr>
          <p:nvPr/>
        </p:nvSpPr>
        <p:spPr bwMode="auto">
          <a:xfrm>
            <a:off x="0" y="4060825"/>
            <a:ext cx="9144000" cy="541338"/>
          </a:xfrm>
          <a:prstGeom prst="rect">
            <a:avLst/>
          </a:prstGeom>
          <a:solidFill>
            <a:srgbClr val="008000"/>
          </a:solidFill>
          <a:ln w="9525" algn="ctr">
            <a:noFill/>
            <a:miter lim="800000"/>
            <a:headEnd/>
            <a:tailEnd/>
          </a:ln>
          <a:effectLst/>
        </p:spPr>
        <p:txBody>
          <a:bodyPr wrap="none" anchor="ctr"/>
          <a:lstStyle/>
          <a:p>
            <a:pPr>
              <a:defRPr/>
            </a:pPr>
            <a:endParaRPr lang="en-GB">
              <a:latin typeface="Calibri" pitchFamily="34" charset="0"/>
            </a:endParaRPr>
          </a:p>
        </p:txBody>
      </p:sp>
      <p:sp>
        <p:nvSpPr>
          <p:cNvPr id="834563" name="Text Box 3"/>
          <p:cNvSpPr txBox="1">
            <a:spLocks noChangeArrowheads="1"/>
          </p:cNvSpPr>
          <p:nvPr/>
        </p:nvSpPr>
        <p:spPr bwMode="auto">
          <a:xfrm>
            <a:off x="179388" y="927100"/>
            <a:ext cx="8964612" cy="1384995"/>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Similarly, assuming a mantle with bulk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H</a:t>
            </a:r>
            <a:r>
              <a:rPr lang="en-GB" sz="28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O</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content of 300-1000 ppm,</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near-solidus partial melts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of oceanic islands (OIB) can have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content ranging from ~3 to ~17 wt%.</a:t>
            </a:r>
          </a:p>
        </p:txBody>
      </p:sp>
      <p:sp>
        <p:nvSpPr>
          <p:cNvPr id="834565" name="Rectangle 5"/>
          <p:cNvSpPr>
            <a:spLocks noChangeArrowheads="1"/>
          </p:cNvSpPr>
          <p:nvPr/>
        </p:nvSpPr>
        <p:spPr bwMode="auto">
          <a:xfrm>
            <a:off x="0" y="4060825"/>
            <a:ext cx="9144000"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834566" name="Text Box 6"/>
          <p:cNvSpPr txBox="1">
            <a:spLocks noChangeArrowheads="1"/>
          </p:cNvSpPr>
          <p:nvPr/>
        </p:nvSpPr>
        <p:spPr bwMode="auto">
          <a:xfrm>
            <a:off x="560388" y="3230563"/>
            <a:ext cx="3184525" cy="519112"/>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0.03-0.1 wt%</a:t>
            </a:r>
          </a:p>
        </p:txBody>
      </p:sp>
      <p:sp>
        <p:nvSpPr>
          <p:cNvPr id="834567" name="Text Box 7"/>
          <p:cNvSpPr txBox="1">
            <a:spLocks noChangeArrowheads="1"/>
          </p:cNvSpPr>
          <p:nvPr/>
        </p:nvSpPr>
        <p:spPr bwMode="auto">
          <a:xfrm>
            <a:off x="3441700" y="3567113"/>
            <a:ext cx="1998663" cy="519112"/>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834568" name="Text Box 8"/>
          <p:cNvSpPr txBox="1">
            <a:spLocks noChangeArrowheads="1"/>
          </p:cNvSpPr>
          <p:nvPr/>
        </p:nvSpPr>
        <p:spPr bwMode="auto">
          <a:xfrm>
            <a:off x="6586538" y="2479675"/>
            <a:ext cx="2247900" cy="519113"/>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0.005-0.01</a:t>
            </a:r>
          </a:p>
        </p:txBody>
      </p:sp>
      <p:sp>
        <p:nvSpPr>
          <p:cNvPr id="834569" name="Text Box 9"/>
          <p:cNvSpPr txBox="1">
            <a:spLocks noChangeArrowheads="1"/>
          </p:cNvSpPr>
          <p:nvPr/>
        </p:nvSpPr>
        <p:spPr bwMode="auto">
          <a:xfrm>
            <a:off x="5921375" y="3570288"/>
            <a:ext cx="1887538" cy="519112"/>
          </a:xfrm>
          <a:prstGeom prst="rect">
            <a:avLst/>
          </a:prstGeom>
          <a:noFill/>
          <a:ln w="9525" algn="ctr">
            <a:noFill/>
            <a:miter lim="800000"/>
            <a:headEnd/>
            <a:tailEnd/>
          </a:ln>
          <a:effectLst/>
        </p:spPr>
        <p:txBody>
          <a:bodyPr>
            <a:spAutoFit/>
          </a:bodyPr>
          <a:lstStyle/>
          <a:p>
            <a:pPr algn="ctr">
              <a:spcBef>
                <a:spcPct val="50000"/>
              </a:spcBef>
              <a:defRPr/>
            </a:pPr>
            <a:r>
              <a:rPr lang="en-GB" sz="2800">
                <a:solidFill>
                  <a:srgbClr val="FFFF00"/>
                </a:solidFill>
                <a:effectLst>
                  <a:outerShdw blurRad="38100" dist="38100" dir="2700000" algn="tl">
                    <a:srgbClr val="000000"/>
                  </a:outerShdw>
                </a:effectLst>
                <a:latin typeface="Calibri" pitchFamily="34" charset="0"/>
              </a:rPr>
              <a:t>0.001</a:t>
            </a:r>
          </a:p>
        </p:txBody>
      </p:sp>
      <p:sp>
        <p:nvSpPr>
          <p:cNvPr id="834570" name="Line 10"/>
          <p:cNvSpPr>
            <a:spLocks noChangeShapeType="1"/>
          </p:cNvSpPr>
          <p:nvPr/>
        </p:nvSpPr>
        <p:spPr bwMode="auto">
          <a:xfrm flipV="1">
            <a:off x="3228975" y="3128963"/>
            <a:ext cx="530225" cy="31750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1" name="Line 11"/>
          <p:cNvSpPr>
            <a:spLocks noChangeShapeType="1"/>
          </p:cNvSpPr>
          <p:nvPr/>
        </p:nvSpPr>
        <p:spPr bwMode="auto">
          <a:xfrm flipV="1">
            <a:off x="4478339" y="3152774"/>
            <a:ext cx="74612" cy="374650"/>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2" name="Line 12"/>
          <p:cNvSpPr>
            <a:spLocks noChangeShapeType="1"/>
          </p:cNvSpPr>
          <p:nvPr/>
        </p:nvSpPr>
        <p:spPr bwMode="auto">
          <a:xfrm flipH="1" flipV="1">
            <a:off x="5067300" y="3133725"/>
            <a:ext cx="1052513" cy="541338"/>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3" name="Line 13"/>
          <p:cNvSpPr>
            <a:spLocks noChangeShapeType="1"/>
          </p:cNvSpPr>
          <p:nvPr/>
        </p:nvSpPr>
        <p:spPr bwMode="auto">
          <a:xfrm flipH="1">
            <a:off x="5907088" y="2800350"/>
            <a:ext cx="779462" cy="153988"/>
          </a:xfrm>
          <a:prstGeom prst="line">
            <a:avLst/>
          </a:prstGeom>
          <a:noFill/>
          <a:ln w="38100">
            <a:solidFill>
              <a:srgbClr val="FF6600"/>
            </a:solidFill>
            <a:round/>
            <a:headEnd type="arrow" w="med" len="med"/>
            <a:tailEnd type="none" w="med" len="med"/>
          </a:ln>
          <a:effectLst/>
        </p:spPr>
        <p:txBody>
          <a:bodyPr anchor="ctr"/>
          <a:lstStyle/>
          <a:p>
            <a:pPr>
              <a:defRPr/>
            </a:pPr>
            <a:endParaRPr lang="en-GB">
              <a:latin typeface="Calibri" pitchFamily="34" charset="0"/>
            </a:endParaRPr>
          </a:p>
        </p:txBody>
      </p:sp>
      <p:sp>
        <p:nvSpPr>
          <p:cNvPr id="834574" name="Text Box 14"/>
          <p:cNvSpPr txBox="1">
            <a:spLocks noChangeArrowheads="1"/>
          </p:cNvSpPr>
          <p:nvPr/>
        </p:nvSpPr>
        <p:spPr bwMode="auto">
          <a:xfrm>
            <a:off x="639763" y="3668713"/>
            <a:ext cx="2620962" cy="519112"/>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300-1000 ppm</a:t>
            </a:r>
          </a:p>
        </p:txBody>
      </p:sp>
      <p:sp>
        <p:nvSpPr>
          <p:cNvPr id="834575" name="Text Box 15"/>
          <p:cNvSpPr txBox="1">
            <a:spLocks noChangeArrowheads="1"/>
          </p:cNvSpPr>
          <p:nvPr/>
        </p:nvSpPr>
        <p:spPr bwMode="auto">
          <a:xfrm>
            <a:off x="5821363" y="3916363"/>
            <a:ext cx="2035175" cy="519112"/>
          </a:xfrm>
          <a:prstGeom prst="rect">
            <a:avLst/>
          </a:prstGeom>
          <a:noFill/>
          <a:ln w="9525" algn="ctr">
            <a:noFill/>
            <a:miter lim="800000"/>
            <a:headEnd/>
            <a:tailEnd/>
          </a:ln>
          <a:effectLst/>
        </p:spPr>
        <p:txBody>
          <a:bodyPr>
            <a:spAutoFit/>
          </a:bodyPr>
          <a:lstStyle/>
          <a:p>
            <a:pPr algn="ctr">
              <a:spcBef>
                <a:spcPct val="50000"/>
              </a:spcBef>
              <a:defRPr/>
            </a:pPr>
            <a:r>
              <a:rPr lang="en-GB" sz="2800" i="1">
                <a:solidFill>
                  <a:schemeClr val="bg1"/>
                </a:solidFill>
                <a:effectLst>
                  <a:outerShdw blurRad="38100" dist="38100" dir="2700000" algn="tl">
                    <a:srgbClr val="000000"/>
                  </a:outerShdw>
                </a:effectLst>
                <a:latin typeface="Calibri" pitchFamily="34" charset="0"/>
              </a:rPr>
              <a:t>F= 0.1%</a:t>
            </a:r>
          </a:p>
        </p:txBody>
      </p:sp>
      <p:sp>
        <p:nvSpPr>
          <p:cNvPr id="834576" name="Text Box 16"/>
          <p:cNvSpPr txBox="1">
            <a:spLocks noChangeArrowheads="1"/>
          </p:cNvSpPr>
          <p:nvPr/>
        </p:nvSpPr>
        <p:spPr bwMode="auto">
          <a:xfrm>
            <a:off x="2838450" y="4041775"/>
            <a:ext cx="3028950"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a:solidFill>
                  <a:schemeClr val="bg1"/>
                </a:solidFill>
                <a:effectLst>
                  <a:outerShdw blurRad="38100" dist="38100" dir="2700000" algn="tl">
                    <a:srgbClr val="000000"/>
                  </a:outerShdw>
                </a:effectLst>
                <a:latin typeface="Calibri" pitchFamily="34" charset="0"/>
              </a:rPr>
              <a:t>Minerals in the starting assemblage</a:t>
            </a:r>
          </a:p>
        </p:txBody>
      </p:sp>
      <p:sp>
        <p:nvSpPr>
          <p:cNvPr id="834577" name="Text Box 17"/>
          <p:cNvSpPr txBox="1">
            <a:spLocks noChangeArrowheads="1"/>
          </p:cNvSpPr>
          <p:nvPr/>
        </p:nvSpPr>
        <p:spPr bwMode="auto">
          <a:xfrm>
            <a:off x="6227763" y="2940050"/>
            <a:ext cx="2916237" cy="690638"/>
          </a:xfrm>
          <a:prstGeom prst="rect">
            <a:avLst/>
          </a:prstGeom>
          <a:noFill/>
          <a:ln w="9525" algn="ctr">
            <a:noFill/>
            <a:miter lim="800000"/>
            <a:headEnd/>
            <a:tailEnd/>
          </a:ln>
          <a:effectLst/>
        </p:spPr>
        <p:txBody>
          <a:bodyPr>
            <a:spAutoFit/>
          </a:bodyPr>
          <a:lstStyle/>
          <a:p>
            <a:pPr algn="ctr">
              <a:lnSpc>
                <a:spcPct val="80000"/>
              </a:lnSpc>
              <a:spcBef>
                <a:spcPct val="50000"/>
              </a:spcBef>
              <a:defRPr/>
            </a:pPr>
            <a:r>
              <a:rPr lang="en-GB" sz="2400" i="1">
                <a:solidFill>
                  <a:schemeClr val="bg1"/>
                </a:solidFill>
                <a:effectLst>
                  <a:outerShdw blurRad="38100" dist="38100" dir="2700000" algn="tl">
                    <a:srgbClr val="000000"/>
                  </a:outerShdw>
                </a:effectLst>
                <a:latin typeface="Calibri" pitchFamily="34" charset="0"/>
              </a:rPr>
              <a:t>Minerals entering the melt</a:t>
            </a:r>
          </a:p>
        </p:txBody>
      </p:sp>
      <p:sp>
        <p:nvSpPr>
          <p:cNvPr id="834578" name="Text Box 18"/>
          <p:cNvSpPr txBox="1">
            <a:spLocks noChangeArrowheads="1"/>
          </p:cNvSpPr>
          <p:nvPr/>
        </p:nvSpPr>
        <p:spPr bwMode="auto">
          <a:xfrm>
            <a:off x="0" y="2627313"/>
            <a:ext cx="9144000" cy="579437"/>
          </a:xfrm>
          <a:prstGeom prst="rect">
            <a:avLst/>
          </a:prstGeom>
          <a:noFill/>
          <a:ln w="9525">
            <a:noFill/>
            <a:miter lim="800000"/>
            <a:headEnd/>
            <a:tailEnd/>
          </a:ln>
          <a:effectLst/>
        </p:spPr>
        <p:txBody>
          <a:bodyPr>
            <a:spAutoFit/>
          </a:bodyPr>
          <a:lstStyle/>
          <a:p>
            <a:pPr algn="ctr">
              <a:defRPr/>
            </a:pPr>
            <a:r>
              <a:rPr lang="en-GB" sz="3200">
                <a:solidFill>
                  <a:schemeClr val="bg1"/>
                </a:solidFill>
                <a:effectLst>
                  <a:outerShdw blurRad="38100" dist="38100" dir="2700000" algn="tl">
                    <a:srgbClr val="000000"/>
                  </a:outerShdw>
                </a:effectLst>
                <a:latin typeface="Calibri" pitchFamily="34" charset="0"/>
                <a:sym typeface="Wingdings" pitchFamily="2" charset="2"/>
              </a:rPr>
              <a:t>C</a:t>
            </a:r>
            <a:r>
              <a:rPr lang="en-GB" sz="3200" baseline="-25000">
                <a:solidFill>
                  <a:schemeClr val="bg1"/>
                </a:solidFill>
                <a:effectLst>
                  <a:outerShdw blurRad="38100" dist="38100" dir="2700000" algn="tl">
                    <a:srgbClr val="000000"/>
                  </a:outerShdw>
                </a:effectLst>
                <a:latin typeface="Calibri" pitchFamily="34" charset="0"/>
                <a:sym typeface="Wingdings" pitchFamily="2" charset="2"/>
              </a:rPr>
              <a:t>L</a:t>
            </a:r>
            <a:r>
              <a:rPr lang="en-GB" sz="3200">
                <a:solidFill>
                  <a:schemeClr val="bg1"/>
                </a:solidFill>
                <a:effectLst>
                  <a:outerShdw blurRad="38100" dist="38100" dir="2700000" algn="tl">
                    <a:srgbClr val="000000"/>
                  </a:outerShdw>
                </a:effectLst>
                <a:latin typeface="Calibri" pitchFamily="34" charset="0"/>
                <a:sym typeface="Wingdings" pitchFamily="2" charset="2"/>
              </a:rPr>
              <a:t> = C</a:t>
            </a:r>
            <a:r>
              <a:rPr lang="en-GB" sz="3200" baseline="-25000">
                <a:solidFill>
                  <a:schemeClr val="bg1"/>
                </a:solidFill>
                <a:effectLst>
                  <a:outerShdw blurRad="38100" dist="38100" dir="2700000" algn="tl">
                    <a:srgbClr val="000000"/>
                  </a:outerShdw>
                </a:effectLst>
                <a:latin typeface="Calibri" pitchFamily="34" charset="0"/>
                <a:sym typeface="Wingdings" pitchFamily="2" charset="2"/>
              </a:rPr>
              <a:t>0</a:t>
            </a:r>
            <a:r>
              <a:rPr lang="en-GB" sz="3200">
                <a:solidFill>
                  <a:schemeClr val="bg1"/>
                </a:solidFill>
                <a:effectLst>
                  <a:outerShdw blurRad="38100" dist="38100" dir="2700000" algn="tl">
                    <a:srgbClr val="000000"/>
                  </a:outerShdw>
                </a:effectLst>
                <a:latin typeface="Calibri" pitchFamily="34" charset="0"/>
                <a:sym typeface="Wingdings" pitchFamily="2" charset="2"/>
              </a:rPr>
              <a:t>/[D+F(1-P)]</a:t>
            </a:r>
            <a:endParaRPr lang="en-GB" sz="14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34579" name="Text Box 19"/>
          <p:cNvSpPr txBox="1">
            <a:spLocks noChangeArrowheads="1"/>
          </p:cNvSpPr>
          <p:nvPr/>
        </p:nvSpPr>
        <p:spPr bwMode="auto">
          <a:xfrm>
            <a:off x="342900" y="4918075"/>
            <a:ext cx="8458200" cy="1569660"/>
          </a:xfrm>
          <a:prstGeom prst="rect">
            <a:avLst/>
          </a:prstGeom>
          <a:noFill/>
          <a:ln w="9525">
            <a:noFill/>
            <a:miter lim="800000"/>
            <a:headEnd/>
            <a:tailEnd/>
          </a:ln>
          <a:effectLst/>
        </p:spPr>
        <p:txBody>
          <a:bodyPr wrap="square">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Of course, increasing the degree of melting will result in a dilution of the amount of hydrogen in the melt (e.g., with F = 1% C</a:t>
            </a:r>
            <a:r>
              <a:rPr lang="en-GB" sz="3200" baseline="-25000" dirty="0">
                <a:solidFill>
                  <a:schemeClr val="bg1"/>
                </a:solidFill>
                <a:effectLst>
                  <a:outerShdw blurRad="38100" dist="38100" dir="2700000" algn="tl">
                    <a:srgbClr val="000000"/>
                  </a:outerShdw>
                </a:effectLst>
                <a:latin typeface="Calibri" pitchFamily="34" charset="0"/>
                <a:sym typeface="Wingdings" pitchFamily="2" charset="2"/>
              </a:rPr>
              <a:t>L</a:t>
            </a:r>
            <a:r>
              <a:rPr lang="en-GB" sz="3200" dirty="0">
                <a:solidFill>
                  <a:schemeClr val="bg1"/>
                </a:solidFill>
                <a:effectLst>
                  <a:outerShdw blurRad="38100" dist="38100" dir="2700000" algn="tl">
                    <a:srgbClr val="000000"/>
                  </a:outerShdw>
                </a:effectLst>
                <a:latin typeface="Calibri" pitchFamily="34" charset="0"/>
                <a:sym typeface="Wingdings" pitchFamily="2" charset="2"/>
              </a:rPr>
              <a:t> = ~2-7 wt%).</a:t>
            </a:r>
          </a:p>
        </p:txBody>
      </p:sp>
      <p:sp>
        <p:nvSpPr>
          <p:cNvPr id="2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4563">
                                            <p:txEl>
                                              <p:pRg st="0" end="0"/>
                                            </p:txEl>
                                          </p:spTgt>
                                        </p:tgtEl>
                                        <p:attrNameLst>
                                          <p:attrName>style.visibility</p:attrName>
                                        </p:attrNameLst>
                                      </p:cBhvr>
                                      <p:to>
                                        <p:strVal val="visible"/>
                                      </p:to>
                                    </p:set>
                                    <p:animEffect transition="in" filter="fade">
                                      <p:cBhvr>
                                        <p:cTn id="7" dur="500"/>
                                        <p:tgtEl>
                                          <p:spTgt spid="83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4578">
                                            <p:txEl>
                                              <p:pRg st="0" end="0"/>
                                            </p:txEl>
                                          </p:spTgt>
                                        </p:tgtEl>
                                        <p:attrNameLst>
                                          <p:attrName>style.visibility</p:attrName>
                                        </p:attrNameLst>
                                      </p:cBhvr>
                                      <p:to>
                                        <p:strVal val="visible"/>
                                      </p:to>
                                    </p:set>
                                    <p:animEffect transition="in" filter="fade">
                                      <p:cBhvr>
                                        <p:cTn id="12" dur="500"/>
                                        <p:tgtEl>
                                          <p:spTgt spid="834578">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34570"/>
                                        </p:tgtEl>
                                        <p:attrNameLst>
                                          <p:attrName>style.visibility</p:attrName>
                                        </p:attrNameLst>
                                      </p:cBhvr>
                                      <p:to>
                                        <p:strVal val="visible"/>
                                      </p:to>
                                    </p:set>
                                    <p:animEffect transition="in" filter="wipe(up)">
                                      <p:cBhvr>
                                        <p:cTn id="16" dur="500"/>
                                        <p:tgtEl>
                                          <p:spTgt spid="83457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34566"/>
                                        </p:tgtEl>
                                        <p:attrNameLst>
                                          <p:attrName>style.visibility</p:attrName>
                                        </p:attrNameLst>
                                      </p:cBhvr>
                                      <p:to>
                                        <p:strVal val="visible"/>
                                      </p:to>
                                    </p:set>
                                    <p:animEffect transition="in" filter="fade">
                                      <p:cBhvr>
                                        <p:cTn id="20" dur="500"/>
                                        <p:tgtEl>
                                          <p:spTgt spid="83456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834574"/>
                                        </p:tgtEl>
                                        <p:attrNameLst>
                                          <p:attrName>style.visibility</p:attrName>
                                        </p:attrNameLst>
                                      </p:cBhvr>
                                      <p:to>
                                        <p:strVal val="visible"/>
                                      </p:to>
                                    </p:set>
                                    <p:animEffect transition="in" filter="fade">
                                      <p:cBhvr>
                                        <p:cTn id="24" dur="500"/>
                                        <p:tgtEl>
                                          <p:spTgt spid="83457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34571"/>
                                        </p:tgtEl>
                                        <p:attrNameLst>
                                          <p:attrName>style.visibility</p:attrName>
                                        </p:attrNameLst>
                                      </p:cBhvr>
                                      <p:to>
                                        <p:strVal val="visible"/>
                                      </p:to>
                                    </p:set>
                                    <p:animEffect transition="in" filter="wipe(up)">
                                      <p:cBhvr>
                                        <p:cTn id="29" dur="500"/>
                                        <p:tgtEl>
                                          <p:spTgt spid="83457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834567"/>
                                        </p:tgtEl>
                                        <p:attrNameLst>
                                          <p:attrName>style.visibility</p:attrName>
                                        </p:attrNameLst>
                                      </p:cBhvr>
                                      <p:to>
                                        <p:strVal val="visible"/>
                                      </p:to>
                                    </p:set>
                                    <p:animEffect transition="in" filter="fade">
                                      <p:cBhvr>
                                        <p:cTn id="33" dur="500"/>
                                        <p:tgtEl>
                                          <p:spTgt spid="83456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834576"/>
                                        </p:tgtEl>
                                        <p:attrNameLst>
                                          <p:attrName>style.visibility</p:attrName>
                                        </p:attrNameLst>
                                      </p:cBhvr>
                                      <p:to>
                                        <p:strVal val="visible"/>
                                      </p:to>
                                    </p:set>
                                    <p:animEffect transition="in" filter="fade">
                                      <p:cBhvr>
                                        <p:cTn id="37" dur="500"/>
                                        <p:tgtEl>
                                          <p:spTgt spid="8345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34572"/>
                                        </p:tgtEl>
                                        <p:attrNameLst>
                                          <p:attrName>style.visibility</p:attrName>
                                        </p:attrNameLst>
                                      </p:cBhvr>
                                      <p:to>
                                        <p:strVal val="visible"/>
                                      </p:to>
                                    </p:set>
                                    <p:animEffect transition="in" filter="wipe(left)">
                                      <p:cBhvr>
                                        <p:cTn id="42" dur="500"/>
                                        <p:tgtEl>
                                          <p:spTgt spid="83457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834569"/>
                                        </p:tgtEl>
                                        <p:attrNameLst>
                                          <p:attrName>style.visibility</p:attrName>
                                        </p:attrNameLst>
                                      </p:cBhvr>
                                      <p:to>
                                        <p:strVal val="visible"/>
                                      </p:to>
                                    </p:set>
                                    <p:animEffect transition="in" filter="fade">
                                      <p:cBhvr>
                                        <p:cTn id="46" dur="500"/>
                                        <p:tgtEl>
                                          <p:spTgt spid="834569"/>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834575"/>
                                        </p:tgtEl>
                                        <p:attrNameLst>
                                          <p:attrName>style.visibility</p:attrName>
                                        </p:attrNameLst>
                                      </p:cBhvr>
                                      <p:to>
                                        <p:strVal val="visible"/>
                                      </p:to>
                                    </p:set>
                                    <p:animEffect transition="in" filter="fade">
                                      <p:cBhvr>
                                        <p:cTn id="50" dur="500"/>
                                        <p:tgtEl>
                                          <p:spTgt spid="83457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834573"/>
                                        </p:tgtEl>
                                        <p:attrNameLst>
                                          <p:attrName>style.visibility</p:attrName>
                                        </p:attrNameLst>
                                      </p:cBhvr>
                                      <p:to>
                                        <p:strVal val="visible"/>
                                      </p:to>
                                    </p:set>
                                    <p:animEffect transition="in" filter="wipe(left)">
                                      <p:cBhvr>
                                        <p:cTn id="55" dur="500"/>
                                        <p:tgtEl>
                                          <p:spTgt spid="834573"/>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834568"/>
                                        </p:tgtEl>
                                        <p:attrNameLst>
                                          <p:attrName>style.visibility</p:attrName>
                                        </p:attrNameLst>
                                      </p:cBhvr>
                                      <p:to>
                                        <p:strVal val="visible"/>
                                      </p:to>
                                    </p:set>
                                    <p:animEffect transition="in" filter="fade">
                                      <p:cBhvr>
                                        <p:cTn id="59" dur="500"/>
                                        <p:tgtEl>
                                          <p:spTgt spid="834568"/>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834577"/>
                                        </p:tgtEl>
                                        <p:attrNameLst>
                                          <p:attrName>style.visibility</p:attrName>
                                        </p:attrNameLst>
                                      </p:cBhvr>
                                      <p:to>
                                        <p:strVal val="visible"/>
                                      </p:to>
                                    </p:set>
                                    <p:animEffect transition="in" filter="fade">
                                      <p:cBhvr>
                                        <p:cTn id="63" dur="500"/>
                                        <p:tgtEl>
                                          <p:spTgt spid="83457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34579"/>
                                        </p:tgtEl>
                                        <p:attrNameLst>
                                          <p:attrName>style.visibility</p:attrName>
                                        </p:attrNameLst>
                                      </p:cBhvr>
                                      <p:to>
                                        <p:strVal val="visible"/>
                                      </p:to>
                                    </p:set>
                                    <p:animEffect transition="in" filter="fade">
                                      <p:cBhvr>
                                        <p:cTn id="68" dur="500"/>
                                        <p:tgtEl>
                                          <p:spTgt spid="83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autoUpdateAnimBg="0"/>
      <p:bldP spid="834566" grpId="0"/>
      <p:bldP spid="834567" grpId="0"/>
      <p:bldP spid="834568" grpId="0"/>
      <p:bldP spid="834569" grpId="0"/>
      <p:bldP spid="834574" grpId="0"/>
      <p:bldP spid="834575" grpId="0"/>
      <p:bldP spid="834576" grpId="0"/>
      <p:bldP spid="834577" grpId="0"/>
      <p:bldP spid="834578" grpId="0" build="p" autoUpdateAnimBg="0"/>
      <p:bldP spid="83457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190730" y="2542721"/>
            <a:ext cx="8953270" cy="954107"/>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Recent studies indicate much higher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amount in OIB-like magma sources in NE China (up to ~2900 ppm; ~0.3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wt</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p:txBody>
      </p:sp>
      <p:sp>
        <p:nvSpPr>
          <p:cNvPr id="22" name="Text Box 3"/>
          <p:cNvSpPr txBox="1">
            <a:spLocks noChangeArrowheads="1"/>
          </p:cNvSpPr>
          <p:nvPr/>
        </p:nvSpPr>
        <p:spPr bwMode="auto">
          <a:xfrm>
            <a:off x="190730" y="3553742"/>
            <a:ext cx="5440814" cy="1384995"/>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Can these sources be modelled as volatile-free as commonly thought by seismologists? </a:t>
            </a:r>
          </a:p>
        </p:txBody>
      </p:sp>
      <p:sp>
        <p:nvSpPr>
          <p:cNvPr id="23" name="Text Box 3"/>
          <p:cNvSpPr txBox="1">
            <a:spLocks noChangeArrowheads="1"/>
          </p:cNvSpPr>
          <p:nvPr/>
        </p:nvSpPr>
        <p:spPr bwMode="auto">
          <a:xfrm>
            <a:off x="5707743" y="3854912"/>
            <a:ext cx="3323771" cy="769441"/>
          </a:xfrm>
          <a:prstGeom prst="rect">
            <a:avLst/>
          </a:prstGeom>
          <a:noFill/>
          <a:ln w="9525">
            <a:noFill/>
            <a:miter lim="800000"/>
            <a:headEnd/>
            <a:tailEnd/>
          </a:ln>
          <a:effectLst/>
        </p:spPr>
        <p:txBody>
          <a:bodyPr wrap="square">
            <a:spAutoFit/>
          </a:bodyPr>
          <a:lstStyle/>
          <a:p>
            <a:pPr>
              <a:defRPr/>
            </a:pPr>
            <a:r>
              <a:rPr lang="en-GB" sz="4400" dirty="0">
                <a:solidFill>
                  <a:schemeClr val="bg1"/>
                </a:solidFill>
                <a:effectLst>
                  <a:outerShdw blurRad="38100" dist="38100" dir="2700000" algn="tl">
                    <a:srgbClr val="000000"/>
                  </a:outerShdw>
                </a:effectLst>
                <a:latin typeface="Calibri" pitchFamily="34" charset="0"/>
                <a:sym typeface="Wingdings" pitchFamily="2" charset="2"/>
              </a:rPr>
              <a:t>Certainly not.</a:t>
            </a:r>
          </a:p>
        </p:txBody>
      </p:sp>
      <p:sp>
        <p:nvSpPr>
          <p:cNvPr id="24" name="Text Box 3"/>
          <p:cNvSpPr txBox="1">
            <a:spLocks noChangeArrowheads="1"/>
          </p:cNvSpPr>
          <p:nvPr/>
        </p:nvSpPr>
        <p:spPr bwMode="auto">
          <a:xfrm>
            <a:off x="190729" y="4952332"/>
            <a:ext cx="8953271" cy="1384995"/>
          </a:xfrm>
          <a:prstGeom prst="rect">
            <a:avLst/>
          </a:prstGeom>
          <a:noFill/>
          <a:ln w="9525">
            <a:noFill/>
            <a:miter lim="800000"/>
            <a:headEnd/>
            <a:tailEnd/>
          </a:ln>
          <a:effectLst/>
        </p:spPr>
        <p:txBody>
          <a:bodyPr wrap="square">
            <a:spAutoFit/>
          </a:bodyPr>
          <a:lstStyle/>
          <a:p>
            <a:r>
              <a:rPr lang="en-US" sz="2800" dirty="0">
                <a:solidFill>
                  <a:schemeClr val="bg1"/>
                </a:solidFill>
                <a:latin typeface="Calibri" panose="020F0502020204030204" pitchFamily="34" charset="0"/>
                <a:cs typeface="Calibri" panose="020F0502020204030204" pitchFamily="34" charset="0"/>
              </a:rPr>
              <a:t>The origin of this water-rich mantle is related to the </a:t>
            </a:r>
            <a:r>
              <a:rPr lang="en-US" sz="2800" dirty="0">
                <a:solidFill>
                  <a:srgbClr val="FFFF00"/>
                </a:solidFill>
                <a:latin typeface="Calibri" panose="020F0502020204030204" pitchFamily="34" charset="0"/>
                <a:cs typeface="Calibri" panose="020F0502020204030204" pitchFamily="34" charset="0"/>
              </a:rPr>
              <a:t>Big Mantle Wedge Model</a:t>
            </a:r>
            <a:r>
              <a:rPr lang="en-US" sz="2800" dirty="0">
                <a:solidFill>
                  <a:schemeClr val="bg1"/>
                </a:solidFill>
                <a:latin typeface="Calibri" panose="020F0502020204030204" pitchFamily="34" charset="0"/>
                <a:cs typeface="Calibri" panose="020F0502020204030204" pitchFamily="34" charset="0"/>
              </a:rPr>
              <a:t> and the subducting Pacific slab who can provide hydrous upwelling for a very long time period.</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sym typeface="Wingdings" pitchFamily="2" charset="2"/>
            </a:endParaRPr>
          </a:p>
        </p:txBody>
      </p:sp>
      <p:sp>
        <p:nvSpPr>
          <p:cNvPr id="25" name="Text Box 3"/>
          <p:cNvSpPr txBox="1">
            <a:spLocks noChangeArrowheads="1"/>
          </p:cNvSpPr>
          <p:nvPr/>
        </p:nvSpPr>
        <p:spPr bwMode="auto">
          <a:xfrm>
            <a:off x="4927599" y="6324109"/>
            <a:ext cx="4172859" cy="338554"/>
          </a:xfrm>
          <a:prstGeom prst="rect">
            <a:avLst/>
          </a:prstGeom>
          <a:noFill/>
          <a:ln w="9525">
            <a:noFill/>
            <a:miter lim="800000"/>
            <a:headEnd/>
            <a:tailEnd/>
          </a:ln>
          <a:effectLst/>
        </p:spPr>
        <p:txBody>
          <a:bodyPr wrap="square">
            <a:spAutoFit/>
          </a:bodyPr>
          <a:lstStyle/>
          <a:p>
            <a:pPr algn="r">
              <a:defRPr/>
            </a:pPr>
            <a:r>
              <a:rPr lang="en-GB" sz="1600" dirty="0">
                <a:solidFill>
                  <a:schemeClr val="bg1"/>
                </a:solidFill>
                <a:effectLst>
                  <a:outerShdw blurRad="38100" dist="38100" dir="2700000" algn="tl">
                    <a:srgbClr val="000000"/>
                  </a:outerShdw>
                </a:effectLst>
                <a:latin typeface="Calibri" pitchFamily="34" charset="0"/>
                <a:cs typeface="Calibri" panose="020F0502020204030204" pitchFamily="34" charset="0"/>
                <a:sym typeface="Wingdings" pitchFamily="2" charset="2"/>
              </a:rPr>
              <a:t>Liu et al., 2020 (Lithos, </a:t>
            </a:r>
            <a:r>
              <a:rPr lang="it-IT" sz="1600" dirty="0">
                <a:solidFill>
                  <a:schemeClr val="bg1"/>
                </a:solidFill>
                <a:latin typeface="Calibri" panose="020F0502020204030204" pitchFamily="34" charset="0"/>
                <a:cs typeface="Calibri" panose="020F0502020204030204" pitchFamily="34" charset="0"/>
              </a:rPr>
              <a:t>352-353, 105249)</a:t>
            </a:r>
            <a:endParaRPr lang="en-GB" sz="1600" dirty="0">
              <a:solidFill>
                <a:schemeClr val="bg1"/>
              </a:solidFill>
              <a:effectLst>
                <a:outerShdw blurRad="38100" dist="38100" dir="2700000" algn="tl">
                  <a:srgbClr val="000000"/>
                </a:outerShdw>
              </a:effectLst>
              <a:latin typeface="Calibri" pitchFamily="34" charset="0"/>
              <a:cs typeface="Calibri" panose="020F0502020204030204" pitchFamily="34" charset="0"/>
              <a:sym typeface="Wingdings" pitchFamily="2" charset="2"/>
            </a:endParaRPr>
          </a:p>
        </p:txBody>
      </p:sp>
      <p:sp>
        <p:nvSpPr>
          <p:cNvPr id="9"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2" name="Text Box 3">
            <a:extLst>
              <a:ext uri="{FF2B5EF4-FFF2-40B4-BE49-F238E27FC236}">
                <a16:creationId xmlns:a16="http://schemas.microsoft.com/office/drawing/2014/main" id="{382BBF8B-6AB0-1CE7-1D95-3E82031834ED}"/>
              </a:ext>
            </a:extLst>
          </p:cNvPr>
          <p:cNvSpPr txBox="1">
            <a:spLocks noChangeArrowheads="1"/>
          </p:cNvSpPr>
          <p:nvPr/>
        </p:nvSpPr>
        <p:spPr bwMode="auto">
          <a:xfrm>
            <a:off x="179388" y="927100"/>
            <a:ext cx="8964612" cy="1384995"/>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Similarly, assuming a mantle with bulk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H</a:t>
            </a:r>
            <a:r>
              <a:rPr lang="en-GB" sz="28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O</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content of 300-1000 ppm,</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near-solidus partial melts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of oceanic islands (OIB) can have H</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O content ranging from ~3 to ~17 wt%.</a:t>
            </a:r>
          </a:p>
        </p:txBody>
      </p:sp>
    </p:spTree>
    <p:extLst>
      <p:ext uri="{BB962C8B-B14F-4D97-AF65-F5344CB8AC3E}">
        <p14:creationId xmlns:p14="http://schemas.microsoft.com/office/powerpoint/2010/main" val="40386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fade">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fade">
                                      <p:cBhvr>
                                        <p:cTn id="21" dur="500"/>
                                        <p:tgtEl>
                                          <p:spTgt spid="2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fade">
                                      <p:cBhvr>
                                        <p:cTn id="26"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utoUpdateAnimBg="0"/>
      <p:bldP spid="22" grpId="0" build="p" autoUpdateAnimBg="0"/>
      <p:bldP spid="23" grpId="0" build="p" autoUpdateAnimBg="0"/>
      <p:bldP spid="24" grpId="0" build="p" autoUpdateAnimBg="0"/>
      <p:bldP spid="25"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595086" y="2647017"/>
            <a:ext cx="8548915" cy="4211163"/>
            <a:chOff x="1219201" y="3029566"/>
            <a:chExt cx="7924800" cy="3828614"/>
          </a:xfrm>
        </p:grpSpPr>
        <p:pic>
          <p:nvPicPr>
            <p:cNvPr id="2" name="Immagine 1"/>
            <p:cNvPicPr>
              <a:picLocks noChangeAspect="1"/>
            </p:cNvPicPr>
            <p:nvPr/>
          </p:nvPicPr>
          <p:blipFill rotWithShape="1">
            <a:blip r:embed="rId3" cstate="print"/>
            <a:srcRect t="41550"/>
            <a:stretch/>
          </p:blipFill>
          <p:spPr>
            <a:xfrm>
              <a:off x="1219201" y="4368800"/>
              <a:ext cx="7924800" cy="2489380"/>
            </a:xfrm>
            <a:prstGeom prst="rect">
              <a:avLst/>
            </a:prstGeom>
          </p:spPr>
        </p:pic>
        <p:pic>
          <p:nvPicPr>
            <p:cNvPr id="11" name="Immagine 10"/>
            <p:cNvPicPr>
              <a:picLocks noChangeAspect="1"/>
            </p:cNvPicPr>
            <p:nvPr/>
          </p:nvPicPr>
          <p:blipFill rotWithShape="1">
            <a:blip r:embed="rId3" cstate="print"/>
            <a:srcRect b="66851"/>
            <a:stretch/>
          </p:blipFill>
          <p:spPr>
            <a:xfrm>
              <a:off x="1219201" y="3029566"/>
              <a:ext cx="7924800" cy="1411805"/>
            </a:xfrm>
            <a:prstGeom prst="rect">
              <a:avLst/>
            </a:prstGeom>
          </p:spPr>
        </p:pic>
      </p:grpSp>
      <p:sp>
        <p:nvSpPr>
          <p:cNvPr id="840708" name="Text Box 4"/>
          <p:cNvSpPr txBox="1">
            <a:spLocks noChangeArrowheads="1"/>
          </p:cNvSpPr>
          <p:nvPr/>
        </p:nvSpPr>
        <p:spPr bwMode="auto">
          <a:xfrm>
            <a:off x="0" y="708025"/>
            <a:ext cx="9144000" cy="1938992"/>
          </a:xfrm>
          <a:prstGeom prst="rect">
            <a:avLst/>
          </a:prstGeom>
          <a:noFill/>
          <a:ln w="9525">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Earth's mantle contains very small amount of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CO</a:t>
            </a:r>
            <a:r>
              <a:rPr lang="en-GB" sz="28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in the    ~50-500 ppm range.</a:t>
            </a:r>
          </a:p>
          <a:p>
            <a:pPr algn="ctr">
              <a:defRPr/>
            </a:pPr>
            <a:endParaRPr lang="en-GB" sz="8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Estimates vary from ~20-30 ppm (MORB Mantle) to          ~300-1300 ppm (OIB Mantle).</a:t>
            </a:r>
          </a:p>
        </p:txBody>
      </p:sp>
      <p:sp>
        <p:nvSpPr>
          <p:cNvPr id="8" name="CasellaDiTesto 7"/>
          <p:cNvSpPr txBox="1"/>
          <p:nvPr/>
        </p:nvSpPr>
        <p:spPr>
          <a:xfrm>
            <a:off x="595086" y="5730420"/>
            <a:ext cx="8548914" cy="1107996"/>
          </a:xfrm>
          <a:prstGeom prst="rect">
            <a:avLst/>
          </a:prstGeom>
          <a:solidFill>
            <a:schemeClr val="bg1"/>
          </a:solidFill>
        </p:spPr>
        <p:txBody>
          <a:bodyPr wrap="square" rtlCol="0">
            <a:spAutoFit/>
          </a:bodyPr>
          <a:lstStyle/>
          <a:p>
            <a:r>
              <a:rPr lang="en-GB" sz="2200" b="1" dirty="0">
                <a:solidFill>
                  <a:schemeClr val="tx1"/>
                </a:solidFill>
                <a:effectLst/>
                <a:latin typeface="Calibri" pitchFamily="34" charset="0"/>
              </a:rPr>
              <a:t>“</a:t>
            </a:r>
            <a:r>
              <a:rPr lang="en-GB" sz="2200" b="1" i="1" dirty="0">
                <a:solidFill>
                  <a:schemeClr val="tx1"/>
                </a:solidFill>
                <a:effectLst/>
                <a:latin typeface="Calibri" pitchFamily="34" charset="0"/>
              </a:rPr>
              <a:t>Mantle sources of the Hawaiian volcanoes range from 380 to 480 ppm CO</a:t>
            </a:r>
            <a:r>
              <a:rPr lang="en-GB" sz="2200" b="1" i="1" baseline="-25000" dirty="0">
                <a:solidFill>
                  <a:schemeClr val="tx1"/>
                </a:solidFill>
                <a:effectLst/>
                <a:latin typeface="Calibri" pitchFamily="34" charset="0"/>
              </a:rPr>
              <a:t>2</a:t>
            </a:r>
            <a:r>
              <a:rPr lang="en-GB" sz="2200" b="1" i="1" dirty="0">
                <a:solidFill>
                  <a:schemeClr val="tx1"/>
                </a:solidFill>
                <a:effectLst/>
                <a:latin typeface="Calibri" pitchFamily="34" charset="0"/>
              </a:rPr>
              <a:t> suggesting that the Hawaiian plume is at least a factor of ~4 more C-rich than the upper mantle sampled by mid-ocean ridge basalts</a:t>
            </a:r>
            <a:r>
              <a:rPr lang="en-GB" sz="2200" b="1" dirty="0">
                <a:solidFill>
                  <a:schemeClr val="tx1"/>
                </a:solidFill>
                <a:effectLst/>
                <a:latin typeface="Calibri" pitchFamily="34" charset="0"/>
              </a:rPr>
              <a:t>”.</a:t>
            </a:r>
          </a:p>
        </p:txBody>
      </p:sp>
      <p:cxnSp>
        <p:nvCxnSpPr>
          <p:cNvPr id="10" name="Connettore 1 9"/>
          <p:cNvCxnSpPr/>
          <p:nvPr/>
        </p:nvCxnSpPr>
        <p:spPr bwMode="auto">
          <a:xfrm>
            <a:off x="3048000" y="6448425"/>
            <a:ext cx="5819775" cy="0"/>
          </a:xfrm>
          <a:prstGeom prst="line">
            <a:avLst/>
          </a:prstGeom>
          <a:noFill/>
          <a:ln w="28575" cap="flat" cmpd="sng" algn="ctr">
            <a:solidFill>
              <a:srgbClr val="FF0000"/>
            </a:solidFill>
            <a:prstDash val="solid"/>
            <a:round/>
            <a:headEnd type="none" w="med" len="med"/>
            <a:tailEnd type="none" w="med" len="med"/>
          </a:ln>
          <a:effectLst/>
        </p:spPr>
      </p:cxnSp>
      <p:cxnSp>
        <p:nvCxnSpPr>
          <p:cNvPr id="12" name="Connettore 1 11"/>
          <p:cNvCxnSpPr/>
          <p:nvPr/>
        </p:nvCxnSpPr>
        <p:spPr bwMode="auto">
          <a:xfrm>
            <a:off x="685799" y="6781800"/>
            <a:ext cx="7560000" cy="0"/>
          </a:xfrm>
          <a:prstGeom prst="line">
            <a:avLst/>
          </a:prstGeom>
          <a:noFill/>
          <a:ln w="28575" cap="flat" cmpd="sng" algn="ctr">
            <a:solidFill>
              <a:srgbClr val="FF0000"/>
            </a:solidFill>
            <a:prstDash val="solid"/>
            <a:round/>
            <a:headEnd type="none" w="med" len="med"/>
            <a:tailEnd type="none" w="med" len="med"/>
          </a:ln>
          <a:effectLst/>
        </p:spPr>
      </p:cxnSp>
      <p:sp>
        <p:nvSpPr>
          <p:cNvPr id="1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0" end="0"/>
                                            </p:txEl>
                                          </p:spTgt>
                                        </p:tgtEl>
                                        <p:attrNameLst>
                                          <p:attrName>style.visibility</p:attrName>
                                        </p:attrNameLst>
                                      </p:cBhvr>
                                      <p:to>
                                        <p:strVal val="visible"/>
                                      </p:to>
                                    </p:set>
                                    <p:animEffect transition="in" filter="fade">
                                      <p:cBhvr>
                                        <p:cTn id="7" dur="500"/>
                                        <p:tgtEl>
                                          <p:spTgt spid="840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2" end="2"/>
                                            </p:txEl>
                                          </p:spTgt>
                                        </p:tgtEl>
                                        <p:attrNameLst>
                                          <p:attrName>style.visibility</p:attrName>
                                        </p:attrNameLst>
                                      </p:cBhvr>
                                      <p:to>
                                        <p:strVal val="visible"/>
                                      </p:to>
                                    </p:set>
                                    <p:animEffect transition="in" filter="fade">
                                      <p:cBhvr>
                                        <p:cTn id="12" dur="500"/>
                                        <p:tgtEl>
                                          <p:spTgt spid="8407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build="p" autoUpdateAnimBg="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5745" t="680" r="595" b="1106"/>
          <a:stretch>
            <a:fillRect/>
          </a:stretch>
        </p:blipFill>
        <p:spPr bwMode="auto">
          <a:xfrm>
            <a:off x="0" y="0"/>
            <a:ext cx="9144000" cy="6443262"/>
          </a:xfrm>
          <a:prstGeom prst="rect">
            <a:avLst/>
          </a:prstGeom>
          <a:noFill/>
          <a:ln w="9525">
            <a:noFill/>
            <a:miter lim="800000"/>
            <a:headEnd/>
            <a:tailEnd/>
          </a:ln>
        </p:spPr>
      </p:pic>
      <p:sp>
        <p:nvSpPr>
          <p:cNvPr id="8" name="CasellaDiTesto 7"/>
          <p:cNvSpPr txBox="1"/>
          <p:nvPr/>
        </p:nvSpPr>
        <p:spPr>
          <a:xfrm>
            <a:off x="914400" y="1108533"/>
            <a:ext cx="3098799" cy="209288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600" b="1" dirty="0">
                <a:solidFill>
                  <a:schemeClr val="bg1"/>
                </a:solidFill>
                <a:latin typeface="Calibri" pitchFamily="34" charset="0"/>
              </a:rPr>
              <a:t>Average mantle source CO</a:t>
            </a:r>
            <a:r>
              <a:rPr lang="en-US" sz="2600" b="1" baseline="-25000" dirty="0">
                <a:solidFill>
                  <a:schemeClr val="bg1"/>
                </a:solidFill>
                <a:latin typeface="Calibri" pitchFamily="34" charset="0"/>
              </a:rPr>
              <a:t>2</a:t>
            </a:r>
            <a:r>
              <a:rPr lang="en-US" sz="2600" b="1" dirty="0">
                <a:solidFill>
                  <a:schemeClr val="bg1"/>
                </a:solidFill>
                <a:latin typeface="Calibri" pitchFamily="34" charset="0"/>
              </a:rPr>
              <a:t> concentrations along the global mid-ocean ridge system.</a:t>
            </a:r>
            <a:endParaRPr lang="it-IT" sz="2600" b="1" dirty="0">
              <a:solidFill>
                <a:schemeClr val="bg1"/>
              </a:solidFill>
              <a:latin typeface="Calibri" pitchFamily="34" charset="0"/>
            </a:endParaRPr>
          </a:p>
        </p:txBody>
      </p:sp>
      <p:sp>
        <p:nvSpPr>
          <p:cNvPr id="9" name="CasellaDiTesto 8"/>
          <p:cNvSpPr txBox="1"/>
          <p:nvPr/>
        </p:nvSpPr>
        <p:spPr>
          <a:xfrm>
            <a:off x="-1" y="6037947"/>
            <a:ext cx="6972301" cy="400110"/>
          </a:xfrm>
          <a:prstGeom prst="rect">
            <a:avLst/>
          </a:prstGeom>
          <a:noFill/>
        </p:spPr>
        <p:txBody>
          <a:bodyPr wrap="square" rtlCol="0">
            <a:spAutoFit/>
          </a:bodyPr>
          <a:lstStyle/>
          <a:p>
            <a:r>
              <a:rPr lang="en-US" sz="2000" b="1" dirty="0" err="1">
                <a:solidFill>
                  <a:schemeClr val="bg1"/>
                </a:solidFill>
                <a:latin typeface="Calibri" pitchFamily="34" charset="0"/>
              </a:rPr>
              <a:t>Hauri</a:t>
            </a:r>
            <a:r>
              <a:rPr lang="en-US" sz="2000" b="1" dirty="0">
                <a:solidFill>
                  <a:schemeClr val="bg1"/>
                </a:solidFill>
                <a:latin typeface="Calibri" pitchFamily="34" charset="0"/>
              </a:rPr>
              <a:t> et al., 2019 [Deep Carbon – </a:t>
            </a:r>
            <a:r>
              <a:rPr lang="en-US" sz="2000" b="1" dirty="0" err="1">
                <a:solidFill>
                  <a:schemeClr val="bg1"/>
                </a:solidFill>
                <a:latin typeface="Calibri" pitchFamily="34" charset="0"/>
              </a:rPr>
              <a:t>Orcutt</a:t>
            </a:r>
            <a:r>
              <a:rPr lang="en-US" sz="2000" b="1" dirty="0">
                <a:solidFill>
                  <a:schemeClr val="bg1"/>
                </a:solidFill>
                <a:latin typeface="Calibri" pitchFamily="34" charset="0"/>
              </a:rPr>
              <a:t> et al. (Eds.), 237-274]</a:t>
            </a:r>
            <a:endParaRPr lang="it-IT" sz="20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Text Box 4"/>
          <p:cNvSpPr txBox="1">
            <a:spLocks noChangeArrowheads="1"/>
          </p:cNvSpPr>
          <p:nvPr/>
        </p:nvSpPr>
        <p:spPr bwMode="auto">
          <a:xfrm>
            <a:off x="101600" y="708025"/>
            <a:ext cx="8940800" cy="2923877"/>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If we assume that the entire mantle has the same C content of the MORB source, the total carbon budget of the mantle amounts to </a:t>
            </a:r>
            <a:r>
              <a:rPr lang="en-GB" sz="3600" dirty="0">
                <a:solidFill>
                  <a:srgbClr val="FFFF00"/>
                </a:solidFill>
                <a:effectLst>
                  <a:outerShdw blurRad="38100" dist="38100" dir="2700000" algn="tl">
                    <a:srgbClr val="000000"/>
                  </a:outerShdw>
                </a:effectLst>
                <a:latin typeface="Calibri" pitchFamily="34" charset="0"/>
                <a:sym typeface="Wingdings" pitchFamily="2" charset="2"/>
              </a:rPr>
              <a:t>0.8-1.2 * 10</a:t>
            </a:r>
            <a:r>
              <a:rPr lang="en-GB" sz="3600" baseline="30000" dirty="0">
                <a:solidFill>
                  <a:srgbClr val="FFFF00"/>
                </a:solidFill>
                <a:effectLst>
                  <a:outerShdw blurRad="38100" dist="38100" dir="2700000" algn="tl">
                    <a:srgbClr val="000000"/>
                  </a:outerShdw>
                </a:effectLst>
                <a:latin typeface="Calibri" pitchFamily="34" charset="0"/>
                <a:sym typeface="Wingdings" pitchFamily="2" charset="2"/>
              </a:rPr>
              <a:t>23</a:t>
            </a:r>
            <a:r>
              <a:rPr lang="en-GB" sz="3600" dirty="0">
                <a:solidFill>
                  <a:srgbClr val="FFFF00"/>
                </a:solidFill>
                <a:effectLst>
                  <a:outerShdw blurRad="38100" dist="38100" dir="2700000" algn="tl">
                    <a:srgbClr val="000000"/>
                  </a:outerShdw>
                </a:effectLst>
                <a:latin typeface="Calibri" pitchFamily="34" charset="0"/>
                <a:sym typeface="Wingdings" pitchFamily="2" charset="2"/>
              </a:rPr>
              <a:t> g C</a:t>
            </a: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If we assume that the mantle is 40% MORB-source and 60% OIB-source the total carbon budget of the mantle amounts to </a:t>
            </a:r>
            <a:r>
              <a:rPr lang="en-GB" sz="3600" dirty="0">
                <a:solidFill>
                  <a:srgbClr val="FFFF00"/>
                </a:solidFill>
                <a:effectLst>
                  <a:outerShdw blurRad="38100" dist="38100" dir="2700000" algn="tl">
                    <a:srgbClr val="000000"/>
                  </a:outerShdw>
                </a:effectLst>
                <a:latin typeface="Calibri" pitchFamily="34" charset="0"/>
                <a:sym typeface="Wingdings" pitchFamily="2" charset="2"/>
              </a:rPr>
              <a:t>0.3-1.2 * 10</a:t>
            </a:r>
            <a:r>
              <a:rPr lang="en-GB" sz="3600" baseline="30000" dirty="0">
                <a:solidFill>
                  <a:srgbClr val="FFFF00"/>
                </a:solidFill>
                <a:effectLst>
                  <a:outerShdw blurRad="38100" dist="38100" dir="2700000" algn="tl">
                    <a:srgbClr val="000000"/>
                  </a:outerShdw>
                </a:effectLst>
                <a:latin typeface="Calibri" pitchFamily="34" charset="0"/>
                <a:sym typeface="Wingdings" pitchFamily="2" charset="2"/>
              </a:rPr>
              <a:t>24</a:t>
            </a:r>
            <a:r>
              <a:rPr lang="en-GB" sz="3600" dirty="0">
                <a:solidFill>
                  <a:srgbClr val="FFFF00"/>
                </a:solidFill>
                <a:effectLst>
                  <a:outerShdw blurRad="38100" dist="38100" dir="2700000" algn="tl">
                    <a:srgbClr val="000000"/>
                  </a:outerShdw>
                </a:effectLst>
                <a:latin typeface="Calibri" pitchFamily="34" charset="0"/>
                <a:sym typeface="Wingdings" pitchFamily="2" charset="2"/>
              </a:rPr>
              <a:t> g C</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40726" name="Text Box 22"/>
          <p:cNvSpPr txBox="1">
            <a:spLocks noChangeArrowheads="1"/>
          </p:cNvSpPr>
          <p:nvPr/>
        </p:nvSpPr>
        <p:spPr bwMode="auto">
          <a:xfrm>
            <a:off x="2352675" y="6549708"/>
            <a:ext cx="6743700" cy="276999"/>
          </a:xfrm>
          <a:prstGeom prst="rect">
            <a:avLst/>
          </a:prstGeom>
          <a:noFill/>
          <a:ln w="9525" algn="ctr">
            <a:noFill/>
            <a:miter lim="800000"/>
            <a:headEnd/>
            <a:tailEnd/>
          </a:ln>
          <a:effectLst/>
        </p:spPr>
        <p:txBody>
          <a:bodyPr>
            <a:spAutoFit/>
          </a:bodyPr>
          <a:lstStyle/>
          <a:p>
            <a:pPr algn="r">
              <a:defRPr/>
            </a:pPr>
            <a:r>
              <a:rPr lang="en-GB" sz="1200" dirty="0">
                <a:solidFill>
                  <a:schemeClr val="bg1"/>
                </a:solidFill>
                <a:effectLst>
                  <a:outerShdw blurRad="38100" dist="38100" dir="2700000" algn="tl">
                    <a:srgbClr val="000000"/>
                  </a:outerShdw>
                </a:effectLst>
                <a:latin typeface="Calibri" pitchFamily="34" charset="0"/>
              </a:rPr>
              <a:t>From: Dasgupta and Hirschmann (2010) Earth Planet. Sci. Lett., 298, 1-13.</a:t>
            </a:r>
          </a:p>
        </p:txBody>
      </p:sp>
      <p:sp>
        <p:nvSpPr>
          <p:cNvPr id="62471" name="Text Box 7"/>
          <p:cNvSpPr txBox="1">
            <a:spLocks noChangeArrowheads="1"/>
          </p:cNvSpPr>
          <p:nvPr/>
        </p:nvSpPr>
        <p:spPr bwMode="auto">
          <a:xfrm>
            <a:off x="-71436" y="3603943"/>
            <a:ext cx="9215436" cy="523220"/>
          </a:xfrm>
          <a:prstGeom prst="rect">
            <a:avLst/>
          </a:prstGeom>
          <a:noFill/>
          <a:ln w="38100"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The</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annual</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emission</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in</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the</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atmosphere</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of</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in</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Italy ~9.2*10</a:t>
            </a:r>
            <a:r>
              <a:rPr lang="en-GB" sz="2800" baseline="30000" dirty="0">
                <a:solidFill>
                  <a:schemeClr val="bg1"/>
                </a:solidFill>
                <a:effectLst>
                  <a:outerShdw blurRad="38100" dist="38100" dir="2700000" algn="tl">
                    <a:srgbClr val="000000"/>
                  </a:outerShdw>
                </a:effectLst>
                <a:latin typeface="Calibri" pitchFamily="34" charset="0"/>
              </a:rPr>
              <a:t>13</a:t>
            </a:r>
            <a:r>
              <a:rPr lang="en-GB" sz="2800" dirty="0">
                <a:solidFill>
                  <a:schemeClr val="bg1"/>
                </a:solidFill>
                <a:effectLst>
                  <a:outerShdw blurRad="38100" dist="38100" dir="2700000" algn="tl">
                    <a:srgbClr val="000000"/>
                  </a:outerShdw>
                </a:effectLst>
                <a:latin typeface="Calibri" pitchFamily="34" charset="0"/>
              </a:rPr>
              <a:t> g.</a:t>
            </a: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7" name="Text Box 4"/>
          <p:cNvSpPr txBox="1">
            <a:spLocks noChangeArrowheads="1"/>
          </p:cNvSpPr>
          <p:nvPr/>
        </p:nvSpPr>
        <p:spPr bwMode="auto">
          <a:xfrm>
            <a:off x="0" y="5299075"/>
            <a:ext cx="9144000" cy="892552"/>
          </a:xfrm>
          <a:prstGeom prst="rect">
            <a:avLst/>
          </a:prstGeom>
          <a:noFill/>
          <a:ln w="9525">
            <a:noFill/>
            <a:miter lim="800000"/>
            <a:headEnd/>
            <a:tailEnd/>
          </a:ln>
          <a:effectLst/>
        </p:spPr>
        <p:txBody>
          <a:bodyPr wrap="square">
            <a:spAutoFit/>
          </a:bodyPr>
          <a:lstStyle/>
          <a:p>
            <a:pPr algn="ctr">
              <a:defRPr/>
            </a:pPr>
            <a:r>
              <a:rPr lang="en-GB" sz="2600" dirty="0">
                <a:solidFill>
                  <a:schemeClr val="bg1"/>
                </a:solidFill>
                <a:effectLst>
                  <a:outerShdw blurRad="38100" dist="38100" dir="2700000" algn="tl">
                    <a:srgbClr val="000000"/>
                  </a:outerShdw>
                </a:effectLst>
                <a:latin typeface="Calibri" pitchFamily="34" charset="0"/>
                <a:sym typeface="Wingdings" pitchFamily="2" charset="2"/>
              </a:rPr>
              <a:t>The estimated global oceanic ridge CO</a:t>
            </a:r>
            <a:r>
              <a:rPr lang="en-GB" sz="2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flux per year ranges from 2.9*10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13</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g CO</a:t>
            </a:r>
            <a:r>
              <a:rPr lang="en-GB" sz="2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(7.9*10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12</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g C) to 5.9*10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14</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g CO</a:t>
            </a:r>
            <a:r>
              <a:rPr lang="en-GB" sz="2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(1.6*10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14</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g C).</a:t>
            </a:r>
          </a:p>
        </p:txBody>
      </p:sp>
      <p:sp>
        <p:nvSpPr>
          <p:cNvPr id="8" name="Text Box 4"/>
          <p:cNvSpPr txBox="1">
            <a:spLocks noChangeArrowheads="1"/>
          </p:cNvSpPr>
          <p:nvPr/>
        </p:nvSpPr>
        <p:spPr bwMode="auto">
          <a:xfrm>
            <a:off x="590550" y="4079875"/>
            <a:ext cx="8553450" cy="954107"/>
          </a:xfrm>
          <a:prstGeom prst="rect">
            <a:avLst/>
          </a:prstGeom>
          <a:noFill/>
          <a:ln w="9525">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Anthropogenic CO</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 emissions per year account to:</a:t>
            </a:r>
          </a:p>
          <a:p>
            <a:pPr>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4.1*10</a:t>
            </a:r>
            <a:r>
              <a:rPr lang="en-GB" sz="3200" baseline="30000" dirty="0">
                <a:solidFill>
                  <a:srgbClr val="FFFF00"/>
                </a:solidFill>
                <a:effectLst>
                  <a:outerShdw blurRad="38100" dist="38100" dir="2700000" algn="tl">
                    <a:srgbClr val="000000"/>
                  </a:outerShdw>
                </a:effectLst>
                <a:latin typeface="Calibri" pitchFamily="34" charset="0"/>
                <a:sym typeface="Wingdings" pitchFamily="2" charset="2"/>
              </a:rPr>
              <a:t>16</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g CO</a:t>
            </a:r>
            <a:r>
              <a:rPr lang="en-GB" sz="3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(1.0*10</a:t>
            </a:r>
            <a:r>
              <a:rPr lang="en-GB" sz="3200" baseline="30000" dirty="0">
                <a:solidFill>
                  <a:srgbClr val="FFFF00"/>
                </a:solidFill>
                <a:effectLst>
                  <a:outerShdw blurRad="38100" dist="38100" dir="2700000" algn="tl">
                    <a:srgbClr val="000000"/>
                  </a:outerShdw>
                </a:effectLst>
                <a:latin typeface="Calibri" pitchFamily="34" charset="0"/>
                <a:sym typeface="Wingdings" pitchFamily="2" charset="2"/>
              </a:rPr>
              <a:t>16</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g C)</a:t>
            </a:r>
          </a:p>
        </p:txBody>
      </p:sp>
      <p:sp>
        <p:nvSpPr>
          <p:cNvPr id="3" name="Text Box 4">
            <a:extLst>
              <a:ext uri="{FF2B5EF4-FFF2-40B4-BE49-F238E27FC236}">
                <a16:creationId xmlns:a16="http://schemas.microsoft.com/office/drawing/2014/main" id="{EC80F0E9-D30A-86A7-059B-AC46AC4DE9FE}"/>
              </a:ext>
            </a:extLst>
          </p:cNvPr>
          <p:cNvSpPr txBox="1">
            <a:spLocks noChangeArrowheads="1"/>
          </p:cNvSpPr>
          <p:nvPr/>
        </p:nvSpPr>
        <p:spPr bwMode="auto">
          <a:xfrm>
            <a:off x="5143500" y="1631354"/>
            <a:ext cx="3086100" cy="538609"/>
          </a:xfrm>
          <a:prstGeom prst="rect">
            <a:avLst/>
          </a:prstGeom>
          <a:noFill/>
          <a:ln w="9525">
            <a:noFill/>
            <a:miter lim="800000"/>
            <a:headEnd/>
            <a:tailEnd/>
          </a:ln>
          <a:effectLst/>
        </p:spPr>
        <p:txBody>
          <a:bodyPr wrap="square">
            <a:spAutoFit/>
          </a:bodyPr>
          <a:lstStyle/>
          <a:p>
            <a:pPr algn="ctr">
              <a:defRPr/>
            </a:pPr>
            <a:endParaRPr lang="en-GB" sz="100" i="1"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~1 * 10</a:t>
            </a:r>
            <a:r>
              <a:rPr lang="en-GB" sz="2800" i="1" baseline="30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16</a:t>
            </a: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ton C</a:t>
            </a:r>
          </a:p>
        </p:txBody>
      </p:sp>
      <p:sp>
        <p:nvSpPr>
          <p:cNvPr id="4" name="Text Box 4">
            <a:extLst>
              <a:ext uri="{FF2B5EF4-FFF2-40B4-BE49-F238E27FC236}">
                <a16:creationId xmlns:a16="http://schemas.microsoft.com/office/drawing/2014/main" id="{410DC539-0968-7147-66C7-7F417E4E786D}"/>
              </a:ext>
            </a:extLst>
          </p:cNvPr>
          <p:cNvSpPr txBox="1">
            <a:spLocks noChangeArrowheads="1"/>
          </p:cNvSpPr>
          <p:nvPr/>
        </p:nvSpPr>
        <p:spPr bwMode="auto">
          <a:xfrm>
            <a:off x="3800475" y="3033996"/>
            <a:ext cx="3086100" cy="538609"/>
          </a:xfrm>
          <a:prstGeom prst="rect">
            <a:avLst/>
          </a:prstGeom>
          <a:noFill/>
          <a:ln w="9525">
            <a:noFill/>
            <a:miter lim="800000"/>
            <a:headEnd/>
            <a:tailEnd/>
          </a:ln>
          <a:effectLst/>
        </p:spPr>
        <p:txBody>
          <a:bodyPr wrap="square">
            <a:spAutoFit/>
          </a:bodyPr>
          <a:lstStyle/>
          <a:p>
            <a:pPr algn="ctr">
              <a:defRPr/>
            </a:pPr>
            <a:endParaRPr lang="en-GB" sz="100" i="1"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~1 * 10</a:t>
            </a:r>
            <a:r>
              <a:rPr lang="en-GB" sz="2800" i="1" baseline="30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17</a:t>
            </a: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ton C</a:t>
            </a:r>
          </a:p>
        </p:txBody>
      </p:sp>
      <p:sp>
        <p:nvSpPr>
          <p:cNvPr id="5" name="Text Box 4">
            <a:extLst>
              <a:ext uri="{FF2B5EF4-FFF2-40B4-BE49-F238E27FC236}">
                <a16:creationId xmlns:a16="http://schemas.microsoft.com/office/drawing/2014/main" id="{76C63A37-39F1-44F7-C581-360B35126777}"/>
              </a:ext>
            </a:extLst>
          </p:cNvPr>
          <p:cNvSpPr txBox="1">
            <a:spLocks noChangeArrowheads="1"/>
          </p:cNvSpPr>
          <p:nvPr/>
        </p:nvSpPr>
        <p:spPr bwMode="auto">
          <a:xfrm>
            <a:off x="5448300" y="4493766"/>
            <a:ext cx="3086100" cy="538609"/>
          </a:xfrm>
          <a:prstGeom prst="rect">
            <a:avLst/>
          </a:prstGeom>
          <a:noFill/>
          <a:ln w="9525">
            <a:noFill/>
            <a:miter lim="800000"/>
            <a:headEnd/>
            <a:tailEnd/>
          </a:ln>
          <a:effectLst/>
        </p:spPr>
        <p:txBody>
          <a:bodyPr wrap="square">
            <a:spAutoFit/>
          </a:bodyPr>
          <a:lstStyle/>
          <a:p>
            <a:pPr algn="ctr">
              <a:defRPr/>
            </a:pPr>
            <a:endParaRPr lang="en-GB" sz="100" i="1"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~1 * 10</a:t>
            </a:r>
            <a:r>
              <a:rPr lang="en-GB" sz="2800" i="1" baseline="30000" dirty="0">
                <a:solidFill>
                  <a:schemeClr val="bg1"/>
                </a:solidFill>
                <a:effectLst>
                  <a:outerShdw blurRad="38100" dist="38100" dir="2700000" algn="tl">
                    <a:srgbClr val="000000"/>
                  </a:outerShdw>
                </a:effectLst>
                <a:latin typeface="Calibri" pitchFamily="34" charset="0"/>
                <a:sym typeface="Wingdings" panose="05000000000000000000" pitchFamily="2" charset="2"/>
              </a:rPr>
              <a:t>10</a:t>
            </a:r>
            <a:r>
              <a:rPr lang="en-GB" sz="2800" i="1" dirty="0">
                <a:solidFill>
                  <a:schemeClr val="bg1"/>
                </a:solidFill>
                <a:effectLst>
                  <a:outerShdw blurRad="38100" dist="38100" dir="2700000" algn="tl">
                    <a:srgbClr val="000000"/>
                  </a:outerShdw>
                </a:effectLst>
                <a:latin typeface="Calibri" pitchFamily="34" charset="0"/>
                <a:sym typeface="Wingdings" panose="05000000000000000000" pitchFamily="2" charset="2"/>
              </a:rPr>
              <a:t> ton C</a:t>
            </a:r>
          </a:p>
        </p:txBody>
      </p:sp>
      <p:sp>
        <p:nvSpPr>
          <p:cNvPr id="10" name="Ovale 9">
            <a:extLst>
              <a:ext uri="{FF2B5EF4-FFF2-40B4-BE49-F238E27FC236}">
                <a16:creationId xmlns:a16="http://schemas.microsoft.com/office/drawing/2014/main" id="{744F571F-967D-D733-909D-F7AD458FD0AB}"/>
              </a:ext>
            </a:extLst>
          </p:cNvPr>
          <p:cNvSpPr/>
          <p:nvPr/>
        </p:nvSpPr>
        <p:spPr bwMode="auto">
          <a:xfrm>
            <a:off x="6991350" y="4536179"/>
            <a:ext cx="336550" cy="33585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Ovale 10">
            <a:extLst>
              <a:ext uri="{FF2B5EF4-FFF2-40B4-BE49-F238E27FC236}">
                <a16:creationId xmlns:a16="http://schemas.microsoft.com/office/drawing/2014/main" id="{98235462-B4CF-63A5-C99F-3A64EF071E9E}"/>
              </a:ext>
            </a:extLst>
          </p:cNvPr>
          <p:cNvSpPr/>
          <p:nvPr/>
        </p:nvSpPr>
        <p:spPr bwMode="auto">
          <a:xfrm>
            <a:off x="6686550" y="1690477"/>
            <a:ext cx="336550" cy="33585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Ovale 11">
            <a:extLst>
              <a:ext uri="{FF2B5EF4-FFF2-40B4-BE49-F238E27FC236}">
                <a16:creationId xmlns:a16="http://schemas.microsoft.com/office/drawing/2014/main" id="{28C98BC5-7A1C-0588-C1A0-E944DF76F6B5}"/>
              </a:ext>
            </a:extLst>
          </p:cNvPr>
          <p:cNvSpPr/>
          <p:nvPr/>
        </p:nvSpPr>
        <p:spPr bwMode="auto">
          <a:xfrm>
            <a:off x="5348149" y="3076724"/>
            <a:ext cx="336550" cy="33585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0" end="0"/>
                                            </p:txEl>
                                          </p:spTgt>
                                        </p:tgtEl>
                                        <p:attrNameLst>
                                          <p:attrName>style.visibility</p:attrName>
                                        </p:attrNameLst>
                                      </p:cBhvr>
                                      <p:to>
                                        <p:strVal val="visible"/>
                                      </p:to>
                                    </p:set>
                                    <p:animEffect transition="in" filter="fade">
                                      <p:cBhvr>
                                        <p:cTn id="7" dur="500"/>
                                        <p:tgtEl>
                                          <p:spTgt spid="840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1" end="1"/>
                                            </p:txEl>
                                          </p:spTgt>
                                        </p:tgtEl>
                                        <p:attrNameLst>
                                          <p:attrName>style.visibility</p:attrName>
                                        </p:attrNameLst>
                                      </p:cBhvr>
                                      <p:to>
                                        <p:strVal val="visible"/>
                                      </p:to>
                                    </p:set>
                                    <p:animEffect transition="in" filter="fade">
                                      <p:cBhvr>
                                        <p:cTn id="12" dur="500"/>
                                        <p:tgtEl>
                                          <p:spTgt spid="840708">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0726"/>
                                        </p:tgtEl>
                                        <p:attrNameLst>
                                          <p:attrName>style.visibility</p:attrName>
                                        </p:attrNameLst>
                                      </p:cBhvr>
                                      <p:to>
                                        <p:strVal val="visible"/>
                                      </p:to>
                                    </p:set>
                                    <p:animEffect transition="in" filter="fade">
                                      <p:cBhvr>
                                        <p:cTn id="16" dur="500"/>
                                        <p:tgtEl>
                                          <p:spTgt spid="8407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2471">
                                            <p:txEl>
                                              <p:pRg st="0" end="0"/>
                                            </p:txEl>
                                          </p:spTgt>
                                        </p:tgtEl>
                                        <p:attrNameLst>
                                          <p:attrName>style.visibility</p:attrName>
                                        </p:attrNameLst>
                                      </p:cBhvr>
                                      <p:to>
                                        <p:strVal val="visible"/>
                                      </p:to>
                                    </p:set>
                                    <p:animEffect transition="in" filter="fade">
                                      <p:cBhvr>
                                        <p:cTn id="21" dur="500"/>
                                        <p:tgtEl>
                                          <p:spTgt spid="6247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fade">
                                      <p:cBhvr>
                                        <p:cTn id="41" dur="500"/>
                                        <p:tgtEl>
                                          <p:spTgt spid="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fade">
                                      <p:cBhvr>
                                        <p:cTn id="46" dur="500"/>
                                        <p:tgtEl>
                                          <p:spTgt spid="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uiExpand="1" build="p" autoUpdateAnimBg="0"/>
      <p:bldP spid="840726" grpId="0"/>
      <p:bldP spid="62471" grpId="0" build="p"/>
      <p:bldP spid="7" grpId="0" build="p" autoUpdateAnimBg="0"/>
      <p:bldP spid="8" grpId="0"/>
      <p:bldP spid="3" grpId="0" build="p" autoUpdateAnimBg="0"/>
      <p:bldP spid="4" grpId="0" build="p" autoUpdateAnimBg="0"/>
      <p:bldP spid="5" grpId="0" build="p" autoUpdateAnimBg="0"/>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Text Box 4"/>
          <p:cNvSpPr txBox="1">
            <a:spLocks noChangeArrowheads="1"/>
          </p:cNvSpPr>
          <p:nvPr/>
        </p:nvSpPr>
        <p:spPr bwMode="auto">
          <a:xfrm>
            <a:off x="114300" y="1038225"/>
            <a:ext cx="8915400" cy="4662815"/>
          </a:xfrm>
          <a:prstGeom prst="rect">
            <a:avLst/>
          </a:prstGeom>
          <a:noFill/>
          <a:ln w="9525">
            <a:noFill/>
            <a:miter lim="800000"/>
            <a:headEnd/>
            <a:tailEnd/>
          </a:ln>
          <a:effectLst/>
        </p:spPr>
        <p:txBody>
          <a:bodyPr wrap="square">
            <a:spAutoFit/>
          </a:bodyPr>
          <a:lstStyle/>
          <a:p>
            <a:pPr>
              <a:spcAft>
                <a:spcPts val="18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or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carbonate</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may not be the dominant carbon-bearing phases in the mantle.</a:t>
            </a:r>
          </a:p>
          <a:p>
            <a:pPr>
              <a:spcAft>
                <a:spcPts val="18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According to the mantle oxidation state,</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methane</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diamond</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and even some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metal carbides</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(Fe</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 Fe</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Fe</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could be stabilized in the Earth's mantle at pressures above 6 GPa.</a:t>
            </a:r>
          </a:p>
          <a:p>
            <a:pPr>
              <a:spcAft>
                <a:spcPts val="18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C can be present also in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metallic Fe-Ni alloys as impurity</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a:p>
            <a:pPr>
              <a:spcAft>
                <a:spcPts val="18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Nevertheless, </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CO</a:t>
            </a:r>
            <a:r>
              <a:rPr lang="en-GB" sz="28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and carbonates (dolomite and magnesite)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can be important even in the deep mantle, for example, in oxidized subduction-related environments.</a:t>
            </a:r>
          </a:p>
        </p:txBody>
      </p:sp>
      <p:sp>
        <p:nvSpPr>
          <p:cNvPr id="5" name="Text Box 22"/>
          <p:cNvSpPr txBox="1">
            <a:spLocks noChangeArrowheads="1"/>
          </p:cNvSpPr>
          <p:nvPr/>
        </p:nvSpPr>
        <p:spPr bwMode="auto">
          <a:xfrm>
            <a:off x="342901" y="6406148"/>
            <a:ext cx="3505200"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Ghosh et al., 2009 (Chem. Geol., 262, 17-28)</a:t>
            </a: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0708">
                                            <p:txEl>
                                              <p:pRg st="0" end="0"/>
                                            </p:txEl>
                                          </p:spTgt>
                                        </p:tgtEl>
                                        <p:attrNameLst>
                                          <p:attrName>style.visibility</p:attrName>
                                        </p:attrNameLst>
                                      </p:cBhvr>
                                      <p:to>
                                        <p:strVal val="visible"/>
                                      </p:to>
                                    </p:set>
                                    <p:animEffect transition="in" filter="fade">
                                      <p:cBhvr>
                                        <p:cTn id="7" dur="500"/>
                                        <p:tgtEl>
                                          <p:spTgt spid="840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8">
                                            <p:txEl>
                                              <p:pRg st="1" end="1"/>
                                            </p:txEl>
                                          </p:spTgt>
                                        </p:tgtEl>
                                        <p:attrNameLst>
                                          <p:attrName>style.visibility</p:attrName>
                                        </p:attrNameLst>
                                      </p:cBhvr>
                                      <p:to>
                                        <p:strVal val="visible"/>
                                      </p:to>
                                    </p:set>
                                    <p:animEffect transition="in" filter="fade">
                                      <p:cBhvr>
                                        <p:cTn id="12" dur="500"/>
                                        <p:tgtEl>
                                          <p:spTgt spid="8407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0708">
                                            <p:txEl>
                                              <p:pRg st="2" end="2"/>
                                            </p:txEl>
                                          </p:spTgt>
                                        </p:tgtEl>
                                        <p:attrNameLst>
                                          <p:attrName>style.visibility</p:attrName>
                                        </p:attrNameLst>
                                      </p:cBhvr>
                                      <p:to>
                                        <p:strVal val="visible"/>
                                      </p:to>
                                    </p:set>
                                    <p:animEffect transition="in" filter="fade">
                                      <p:cBhvr>
                                        <p:cTn id="17" dur="500"/>
                                        <p:tgtEl>
                                          <p:spTgt spid="8407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0708">
                                            <p:txEl>
                                              <p:pRg st="3" end="3"/>
                                            </p:txEl>
                                          </p:spTgt>
                                        </p:tgtEl>
                                        <p:attrNameLst>
                                          <p:attrName>style.visibility</p:attrName>
                                        </p:attrNameLst>
                                      </p:cBhvr>
                                      <p:to>
                                        <p:strVal val="visible"/>
                                      </p:to>
                                    </p:set>
                                    <p:animEffect transition="in" filter="fade">
                                      <p:cBhvr>
                                        <p:cTn id="22" dur="500"/>
                                        <p:tgtEl>
                                          <p:spTgt spid="8407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uiExpand="1"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 name="Group 35"/>
          <p:cNvGrpSpPr>
            <a:grpSpLocks/>
          </p:cNvGrpSpPr>
          <p:nvPr/>
        </p:nvGrpSpPr>
        <p:grpSpPr bwMode="auto">
          <a:xfrm>
            <a:off x="0" y="995363"/>
            <a:ext cx="9144000" cy="5840412"/>
            <a:chOff x="0" y="295"/>
            <a:chExt cx="5760" cy="3679"/>
          </a:xfrm>
        </p:grpSpPr>
        <p:pic>
          <p:nvPicPr>
            <p:cNvPr id="38" name="Picture 4"/>
            <p:cNvPicPr>
              <a:picLocks noChangeAspect="1" noChangeArrowheads="1"/>
            </p:cNvPicPr>
            <p:nvPr/>
          </p:nvPicPr>
          <p:blipFill>
            <a:blip r:embed="rId3" cstate="print"/>
            <a:srcRect/>
            <a:stretch>
              <a:fillRect/>
            </a:stretch>
          </p:blipFill>
          <p:spPr bwMode="auto">
            <a:xfrm>
              <a:off x="0" y="295"/>
              <a:ext cx="5760" cy="3679"/>
            </a:xfrm>
            <a:prstGeom prst="rect">
              <a:avLst/>
            </a:prstGeom>
            <a:noFill/>
            <a:ln w="9525">
              <a:noFill/>
              <a:miter lim="800000"/>
              <a:headEnd/>
              <a:tailEnd/>
            </a:ln>
          </p:spPr>
        </p:pic>
        <p:sp>
          <p:nvSpPr>
            <p:cNvPr id="39" name="Text Box 17"/>
            <p:cNvSpPr txBox="1">
              <a:spLocks noChangeArrowheads="1"/>
            </p:cNvSpPr>
            <p:nvPr/>
          </p:nvSpPr>
          <p:spPr bwMode="auto">
            <a:xfrm>
              <a:off x="748" y="361"/>
              <a:ext cx="468" cy="291"/>
            </a:xfrm>
            <a:prstGeom prst="rect">
              <a:avLst/>
            </a:prstGeom>
            <a:noFill/>
            <a:ln w="9525">
              <a:noFill/>
              <a:miter lim="800000"/>
              <a:headEnd/>
              <a:tailEnd/>
            </a:ln>
          </p:spPr>
          <p:txBody>
            <a:bodyPr wrap="none">
              <a:spAutoFit/>
            </a:bodyPr>
            <a:lstStyle/>
            <a:p>
              <a:pPr>
                <a:defRPr/>
              </a:pPr>
              <a:r>
                <a:rPr lang="it-IT" sz="2400" dirty="0">
                  <a:solidFill>
                    <a:schemeClr val="tx1"/>
                  </a:solidFill>
                  <a:latin typeface="Calibri" pitchFamily="34" charset="0"/>
                </a:rPr>
                <a:t>Etna</a:t>
              </a:r>
            </a:p>
          </p:txBody>
        </p:sp>
        <p:sp>
          <p:nvSpPr>
            <p:cNvPr id="40" name="Text Box 19"/>
            <p:cNvSpPr txBox="1">
              <a:spLocks noChangeArrowheads="1"/>
            </p:cNvSpPr>
            <p:nvPr/>
          </p:nvSpPr>
          <p:spPr bwMode="auto">
            <a:xfrm>
              <a:off x="1565" y="799"/>
              <a:ext cx="884"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Stromboli</a:t>
              </a:r>
            </a:p>
          </p:txBody>
        </p:sp>
        <p:sp>
          <p:nvSpPr>
            <p:cNvPr id="41" name="Text Box 20"/>
            <p:cNvSpPr txBox="1">
              <a:spLocks noChangeArrowheads="1"/>
            </p:cNvSpPr>
            <p:nvPr/>
          </p:nvSpPr>
          <p:spPr bwMode="auto">
            <a:xfrm>
              <a:off x="2267" y="521"/>
              <a:ext cx="810" cy="291"/>
            </a:xfrm>
            <a:prstGeom prst="rect">
              <a:avLst/>
            </a:prstGeom>
            <a:noFill/>
            <a:ln w="9525">
              <a:noFill/>
              <a:miter lim="800000"/>
              <a:headEnd/>
              <a:tailEnd/>
            </a:ln>
          </p:spPr>
          <p:txBody>
            <a:bodyPr wrap="none">
              <a:spAutoFit/>
            </a:bodyPr>
            <a:lstStyle/>
            <a:p>
              <a:pPr>
                <a:defRPr/>
              </a:pPr>
              <a:r>
                <a:rPr lang="it-IT" sz="2400" dirty="0">
                  <a:solidFill>
                    <a:schemeClr val="tx1"/>
                  </a:solidFill>
                  <a:latin typeface="Calibri" pitchFamily="34" charset="0"/>
                </a:rPr>
                <a:t>Solfatara</a:t>
              </a:r>
            </a:p>
          </p:txBody>
        </p:sp>
        <p:sp>
          <p:nvSpPr>
            <p:cNvPr id="42" name="Text Box 21"/>
            <p:cNvSpPr txBox="1">
              <a:spLocks noChangeArrowheads="1"/>
            </p:cNvSpPr>
            <p:nvPr/>
          </p:nvSpPr>
          <p:spPr bwMode="auto">
            <a:xfrm>
              <a:off x="3161" y="626"/>
              <a:ext cx="562"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Ischia</a:t>
              </a:r>
            </a:p>
          </p:txBody>
        </p:sp>
        <p:sp>
          <p:nvSpPr>
            <p:cNvPr id="43" name="Text Box 22"/>
            <p:cNvSpPr txBox="1">
              <a:spLocks noChangeArrowheads="1"/>
            </p:cNvSpPr>
            <p:nvPr/>
          </p:nvSpPr>
          <p:spPr bwMode="auto">
            <a:xfrm>
              <a:off x="3357" y="799"/>
              <a:ext cx="955"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Pantelleria</a:t>
              </a:r>
            </a:p>
          </p:txBody>
        </p:sp>
        <p:sp>
          <p:nvSpPr>
            <p:cNvPr id="44" name="Text Box 23"/>
            <p:cNvSpPr txBox="1">
              <a:spLocks noChangeArrowheads="1"/>
            </p:cNvSpPr>
            <p:nvPr/>
          </p:nvSpPr>
          <p:spPr bwMode="auto">
            <a:xfrm>
              <a:off x="3459" y="981"/>
              <a:ext cx="596"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Ustica</a:t>
              </a:r>
            </a:p>
          </p:txBody>
        </p:sp>
        <p:sp>
          <p:nvSpPr>
            <p:cNvPr id="45" name="Text Box 24"/>
            <p:cNvSpPr txBox="1">
              <a:spLocks noChangeArrowheads="1"/>
            </p:cNvSpPr>
            <p:nvPr/>
          </p:nvSpPr>
          <p:spPr bwMode="auto">
            <a:xfrm>
              <a:off x="3651" y="1162"/>
              <a:ext cx="745"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Vulcano</a:t>
              </a:r>
            </a:p>
          </p:txBody>
        </p:sp>
        <p:sp>
          <p:nvSpPr>
            <p:cNvPr id="46" name="Text Box 25"/>
            <p:cNvSpPr txBox="1">
              <a:spLocks noChangeArrowheads="1"/>
            </p:cNvSpPr>
            <p:nvPr/>
          </p:nvSpPr>
          <p:spPr bwMode="auto">
            <a:xfrm>
              <a:off x="4059" y="1344"/>
              <a:ext cx="996" cy="291"/>
            </a:xfrm>
            <a:prstGeom prst="rect">
              <a:avLst/>
            </a:prstGeom>
            <a:noFill/>
            <a:ln w="9525">
              <a:noFill/>
              <a:miter lim="800000"/>
              <a:headEnd/>
              <a:tailEnd/>
            </a:ln>
          </p:spPr>
          <p:txBody>
            <a:bodyPr wrap="none">
              <a:spAutoFit/>
            </a:bodyPr>
            <a:lstStyle/>
            <a:p>
              <a:pPr>
                <a:defRPr/>
              </a:pPr>
              <a:r>
                <a:rPr lang="it-IT" sz="2400">
                  <a:solidFill>
                    <a:schemeClr val="tx1"/>
                  </a:solidFill>
                  <a:latin typeface="Calibri" pitchFamily="34" charset="0"/>
                </a:rPr>
                <a:t>Colli Albani</a:t>
              </a:r>
            </a:p>
          </p:txBody>
        </p:sp>
        <p:sp>
          <p:nvSpPr>
            <p:cNvPr id="47" name="Line 26"/>
            <p:cNvSpPr>
              <a:spLocks noChangeShapeType="1"/>
            </p:cNvSpPr>
            <p:nvPr/>
          </p:nvSpPr>
          <p:spPr bwMode="auto">
            <a:xfrm flipH="1">
              <a:off x="657" y="527"/>
              <a:ext cx="136" cy="272"/>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48" name="Line 27"/>
            <p:cNvSpPr>
              <a:spLocks noChangeShapeType="1"/>
            </p:cNvSpPr>
            <p:nvPr/>
          </p:nvSpPr>
          <p:spPr bwMode="auto">
            <a:xfrm flipH="1">
              <a:off x="1655" y="1026"/>
              <a:ext cx="46" cy="181"/>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49" name="Line 28"/>
            <p:cNvSpPr>
              <a:spLocks noChangeShapeType="1"/>
            </p:cNvSpPr>
            <p:nvPr/>
          </p:nvSpPr>
          <p:spPr bwMode="auto">
            <a:xfrm>
              <a:off x="2933" y="758"/>
              <a:ext cx="63" cy="646"/>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0" name="Line 29"/>
            <p:cNvSpPr>
              <a:spLocks noChangeShapeType="1"/>
            </p:cNvSpPr>
            <p:nvPr/>
          </p:nvSpPr>
          <p:spPr bwMode="auto">
            <a:xfrm flipH="1">
              <a:off x="3144" y="878"/>
              <a:ext cx="119" cy="576"/>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1" name="Line 30"/>
            <p:cNvSpPr>
              <a:spLocks noChangeShapeType="1"/>
            </p:cNvSpPr>
            <p:nvPr/>
          </p:nvSpPr>
          <p:spPr bwMode="auto">
            <a:xfrm flipH="1">
              <a:off x="3300" y="1026"/>
              <a:ext cx="107" cy="446"/>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2" name="Line 31"/>
            <p:cNvSpPr>
              <a:spLocks noChangeShapeType="1"/>
            </p:cNvSpPr>
            <p:nvPr/>
          </p:nvSpPr>
          <p:spPr bwMode="auto">
            <a:xfrm flipH="1">
              <a:off x="3453" y="1207"/>
              <a:ext cx="107" cy="349"/>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3" name="Line 32"/>
            <p:cNvSpPr>
              <a:spLocks noChangeShapeType="1"/>
            </p:cNvSpPr>
            <p:nvPr/>
          </p:nvSpPr>
          <p:spPr bwMode="auto">
            <a:xfrm flipH="1">
              <a:off x="3590" y="1389"/>
              <a:ext cx="119" cy="220"/>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4" name="Line 33"/>
            <p:cNvSpPr>
              <a:spLocks noChangeShapeType="1"/>
            </p:cNvSpPr>
            <p:nvPr/>
          </p:nvSpPr>
          <p:spPr bwMode="auto">
            <a:xfrm flipH="1">
              <a:off x="3882" y="1500"/>
              <a:ext cx="177" cy="105"/>
            </a:xfrm>
            <a:prstGeom prst="line">
              <a:avLst/>
            </a:prstGeom>
            <a:noFill/>
            <a:ln w="28575">
              <a:solidFill>
                <a:schemeClr val="bg2"/>
              </a:solidFill>
              <a:round/>
              <a:headEnd/>
              <a:tailEnd/>
            </a:ln>
          </p:spPr>
          <p:txBody>
            <a:bodyPr wrap="none"/>
            <a:lstStyle/>
            <a:p>
              <a:pPr>
                <a:defRPr/>
              </a:pPr>
              <a:endParaRPr lang="it-IT">
                <a:latin typeface="Calibri" pitchFamily="34" charset="0"/>
              </a:endParaRPr>
            </a:p>
          </p:txBody>
        </p:sp>
        <p:sp>
          <p:nvSpPr>
            <p:cNvPr id="55" name="Rectangle 5"/>
            <p:cNvSpPr>
              <a:spLocks noChangeArrowheads="1"/>
            </p:cNvSpPr>
            <p:nvPr/>
          </p:nvSpPr>
          <p:spPr bwMode="auto">
            <a:xfrm>
              <a:off x="598" y="773"/>
              <a:ext cx="101" cy="1931"/>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6" name="Rectangle 6"/>
            <p:cNvSpPr>
              <a:spLocks noChangeArrowheads="1"/>
            </p:cNvSpPr>
            <p:nvPr/>
          </p:nvSpPr>
          <p:spPr bwMode="auto">
            <a:xfrm>
              <a:off x="1621" y="1162"/>
              <a:ext cx="101" cy="1542"/>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7" name="Rectangle 8"/>
            <p:cNvSpPr>
              <a:spLocks noChangeArrowheads="1"/>
            </p:cNvSpPr>
            <p:nvPr/>
          </p:nvSpPr>
          <p:spPr bwMode="auto">
            <a:xfrm>
              <a:off x="2956" y="1368"/>
              <a:ext cx="101" cy="1336"/>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8" name="Rectangle 9"/>
            <p:cNvSpPr>
              <a:spLocks noChangeArrowheads="1"/>
            </p:cNvSpPr>
            <p:nvPr/>
          </p:nvSpPr>
          <p:spPr bwMode="auto">
            <a:xfrm>
              <a:off x="3101" y="1389"/>
              <a:ext cx="101" cy="1315"/>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59" name="Rectangle 10"/>
            <p:cNvSpPr>
              <a:spLocks noChangeArrowheads="1"/>
            </p:cNvSpPr>
            <p:nvPr/>
          </p:nvSpPr>
          <p:spPr bwMode="auto">
            <a:xfrm>
              <a:off x="3249" y="1425"/>
              <a:ext cx="101" cy="1279"/>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60" name="Rectangle 11"/>
            <p:cNvSpPr>
              <a:spLocks noChangeArrowheads="1"/>
            </p:cNvSpPr>
            <p:nvPr/>
          </p:nvSpPr>
          <p:spPr bwMode="auto">
            <a:xfrm>
              <a:off x="3397" y="1500"/>
              <a:ext cx="101" cy="1204"/>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61" name="Rectangle 12"/>
            <p:cNvSpPr>
              <a:spLocks noChangeArrowheads="1"/>
            </p:cNvSpPr>
            <p:nvPr/>
          </p:nvSpPr>
          <p:spPr bwMode="auto">
            <a:xfrm>
              <a:off x="3529" y="1560"/>
              <a:ext cx="101" cy="1144"/>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sp>
          <p:nvSpPr>
            <p:cNvPr id="62" name="Rectangle 13"/>
            <p:cNvSpPr>
              <a:spLocks noChangeArrowheads="1"/>
            </p:cNvSpPr>
            <p:nvPr/>
          </p:nvSpPr>
          <p:spPr bwMode="auto">
            <a:xfrm>
              <a:off x="3833" y="1561"/>
              <a:ext cx="101" cy="1143"/>
            </a:xfrm>
            <a:prstGeom prst="rect">
              <a:avLst/>
            </a:prstGeom>
            <a:solidFill>
              <a:srgbClr val="FF0000"/>
            </a:solidFill>
            <a:ln w="9525">
              <a:solidFill>
                <a:schemeClr val="bg2"/>
              </a:solidFill>
              <a:miter lim="800000"/>
              <a:headEnd/>
              <a:tailEnd/>
            </a:ln>
          </p:spPr>
          <p:txBody>
            <a:bodyPr wrap="none" anchor="ctr"/>
            <a:lstStyle/>
            <a:p>
              <a:pPr>
                <a:defRPr/>
              </a:pPr>
              <a:endParaRPr lang="it-IT">
                <a:latin typeface="Calibri" pitchFamily="34" charset="0"/>
              </a:endParaRPr>
            </a:p>
          </p:txBody>
        </p:sp>
      </p:grpSp>
      <p:sp>
        <p:nvSpPr>
          <p:cNvPr id="63" name="Text Box 34"/>
          <p:cNvSpPr txBox="1">
            <a:spLocks noChangeArrowheads="1"/>
          </p:cNvSpPr>
          <p:nvPr/>
        </p:nvSpPr>
        <p:spPr bwMode="auto">
          <a:xfrm>
            <a:off x="6283325" y="1273175"/>
            <a:ext cx="2860675" cy="584200"/>
          </a:xfrm>
          <a:prstGeom prst="rect">
            <a:avLst/>
          </a:prstGeom>
          <a:noFill/>
          <a:ln w="9525">
            <a:noFill/>
            <a:miter lim="800000"/>
            <a:headEnd/>
            <a:tailEnd/>
          </a:ln>
          <a:effectLst/>
        </p:spPr>
        <p:txBody>
          <a:bodyPr>
            <a:spAutoFit/>
          </a:bodyPr>
          <a:lstStyle/>
          <a:p>
            <a:pPr algn="ctr">
              <a:defRPr/>
            </a:pPr>
            <a:r>
              <a:rPr lang="it-IT" sz="3200" dirty="0">
                <a:solidFill>
                  <a:srgbClr val="FF0000"/>
                </a:solidFill>
                <a:effectLst>
                  <a:outerShdw blurRad="38100" dist="38100" dir="2700000" algn="tl">
                    <a:srgbClr val="000000"/>
                  </a:outerShdw>
                </a:effectLst>
                <a:latin typeface="Calibri" pitchFamily="34" charset="0"/>
              </a:rPr>
              <a:t>&gt;44 </a:t>
            </a:r>
            <a:r>
              <a:rPr lang="it-IT" sz="3200" dirty="0" err="1">
                <a:solidFill>
                  <a:srgbClr val="FF0000"/>
                </a:solidFill>
                <a:effectLst>
                  <a:outerShdw blurRad="38100" dist="38100" dir="2700000" algn="tl">
                    <a:srgbClr val="000000"/>
                  </a:outerShdw>
                </a:effectLst>
                <a:latin typeface="Calibri" pitchFamily="34" charset="0"/>
              </a:rPr>
              <a:t>kTon</a:t>
            </a:r>
            <a:r>
              <a:rPr lang="it-IT" sz="3200" dirty="0">
                <a:solidFill>
                  <a:srgbClr val="FF0000"/>
                </a:solidFill>
                <a:effectLst>
                  <a:outerShdw blurRad="38100" dist="38100" dir="2700000" algn="tl">
                    <a:srgbClr val="000000"/>
                  </a:outerShdw>
                </a:effectLst>
                <a:latin typeface="Calibri" pitchFamily="34" charset="0"/>
              </a:rPr>
              <a:t>/</a:t>
            </a:r>
            <a:r>
              <a:rPr lang="it-IT" sz="3200" dirty="0" err="1">
                <a:solidFill>
                  <a:srgbClr val="FF0000"/>
                </a:solidFill>
                <a:effectLst>
                  <a:outerShdw blurRad="38100" dist="38100" dir="2700000" algn="tl">
                    <a:srgbClr val="000000"/>
                  </a:outerShdw>
                </a:effectLst>
                <a:latin typeface="Calibri" pitchFamily="34" charset="0"/>
              </a:rPr>
              <a:t>day</a:t>
            </a:r>
            <a:r>
              <a:rPr lang="it-IT" sz="3200" dirty="0">
                <a:solidFill>
                  <a:srgbClr val="FF0000"/>
                </a:solidFill>
                <a:effectLst>
                  <a:outerShdw blurRad="38100" dist="38100" dir="2700000" algn="tl">
                    <a:srgbClr val="000000"/>
                  </a:outerShdw>
                </a:effectLst>
                <a:latin typeface="Calibri" pitchFamily="34" charset="0"/>
              </a:rPr>
              <a:t>!</a:t>
            </a:r>
          </a:p>
        </p:txBody>
      </p:sp>
      <p:sp>
        <p:nvSpPr>
          <p:cNvPr id="64" name="Text Box 7"/>
          <p:cNvSpPr txBox="1">
            <a:spLocks noChangeArrowheads="1"/>
          </p:cNvSpPr>
          <p:nvPr/>
        </p:nvSpPr>
        <p:spPr bwMode="auto">
          <a:xfrm>
            <a:off x="6283325" y="6230938"/>
            <a:ext cx="2825750" cy="523875"/>
          </a:xfrm>
          <a:prstGeom prst="rect">
            <a:avLst/>
          </a:prstGeom>
          <a:noFill/>
          <a:ln w="9525">
            <a:noFill/>
            <a:miter lim="800000"/>
            <a:headEnd/>
            <a:tailEnd/>
          </a:ln>
          <a:effectLst/>
        </p:spPr>
        <p:txBody>
          <a:bodyPr wrap="square">
            <a:spAutoFit/>
          </a:bodyPr>
          <a:lstStyle/>
          <a:p>
            <a:pPr algn="r">
              <a:defRPr/>
            </a:pPr>
            <a:r>
              <a:rPr lang="it-IT" sz="1400" b="1" dirty="0" err="1">
                <a:solidFill>
                  <a:schemeClr val="tx1"/>
                </a:solidFill>
                <a:effectLst/>
                <a:latin typeface="Calibri" pitchFamily="34" charset="0"/>
              </a:rPr>
              <a:t>Inguaggiato</a:t>
            </a:r>
            <a:r>
              <a:rPr lang="it-IT" sz="1400" b="1" dirty="0">
                <a:solidFill>
                  <a:schemeClr val="tx1"/>
                </a:solidFill>
                <a:effectLst/>
                <a:latin typeface="Calibri" pitchFamily="34" charset="0"/>
              </a:rPr>
              <a:t> et al., 2012 (G3, doi:10.1029/2011GC003920)</a:t>
            </a:r>
          </a:p>
        </p:txBody>
      </p:sp>
      <p:sp>
        <p:nvSpPr>
          <p:cNvPr id="31"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1396" name="Text Box 4"/>
          <p:cNvSpPr txBox="1">
            <a:spLocks noChangeArrowheads="1"/>
          </p:cNvSpPr>
          <p:nvPr/>
        </p:nvSpPr>
        <p:spPr bwMode="auto">
          <a:xfrm>
            <a:off x="398463" y="6263015"/>
            <a:ext cx="2398712" cy="523220"/>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Frezzotti et al., 2009       (Chem. Geol., 262, 108-120)</a:t>
            </a:r>
          </a:p>
        </p:txBody>
      </p:sp>
      <p:sp>
        <p:nvSpPr>
          <p:cNvPr id="1211401" name="Text Box 9"/>
          <p:cNvSpPr txBox="1">
            <a:spLocks noChangeArrowheads="1"/>
          </p:cNvSpPr>
          <p:nvPr/>
        </p:nvSpPr>
        <p:spPr bwMode="auto">
          <a:xfrm>
            <a:off x="1465263" y="866775"/>
            <a:ext cx="6653212" cy="579438"/>
          </a:xfrm>
          <a:prstGeom prst="rect">
            <a:avLst/>
          </a:prstGeom>
          <a:noFill/>
          <a:ln w="9525">
            <a:noFill/>
            <a:miter lim="800000"/>
            <a:headEnd/>
            <a:tailEnd/>
          </a:ln>
          <a:effectLst/>
        </p:spPr>
        <p:txBody>
          <a:bodyPr>
            <a:spAutoFit/>
          </a:bodyPr>
          <a:lstStyle/>
          <a:p>
            <a:pPr>
              <a:defRPr/>
            </a:pPr>
            <a:r>
              <a:rPr lang="en-GB" sz="3200" i="1">
                <a:solidFill>
                  <a:schemeClr val="bg1"/>
                </a:solidFill>
                <a:effectLst>
                  <a:outerShdw blurRad="38100" dist="38100" dir="2700000" algn="tl">
                    <a:srgbClr val="000000"/>
                  </a:outerShdw>
                </a:effectLst>
                <a:latin typeface="Calibri" pitchFamily="34" charset="0"/>
                <a:sym typeface="Wingdings" pitchFamily="2" charset="2"/>
              </a:rPr>
              <a:t>Geologic CO</a:t>
            </a:r>
            <a:r>
              <a:rPr lang="en-GB" sz="3200" i="1" baseline="-25000">
                <a:solidFill>
                  <a:schemeClr val="bg1"/>
                </a:solidFill>
                <a:effectLst>
                  <a:outerShdw blurRad="38100" dist="38100" dir="2700000" algn="tl">
                    <a:srgbClr val="000000"/>
                  </a:outerShdw>
                </a:effectLst>
                <a:latin typeface="Calibri" pitchFamily="34" charset="0"/>
                <a:sym typeface="Wingdings" pitchFamily="2" charset="2"/>
              </a:rPr>
              <a:t>2</a:t>
            </a:r>
            <a:r>
              <a:rPr lang="en-GB" sz="3200" i="1">
                <a:solidFill>
                  <a:schemeClr val="bg1"/>
                </a:solidFill>
                <a:effectLst>
                  <a:outerShdw blurRad="38100" dist="38100" dir="2700000" algn="tl">
                    <a:srgbClr val="000000"/>
                  </a:outerShdw>
                </a:effectLst>
                <a:latin typeface="Calibri" pitchFamily="34" charset="0"/>
                <a:sym typeface="Wingdings" pitchFamily="2" charset="2"/>
              </a:rPr>
              <a:t> degassing in Italy</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2" name="Group 15"/>
          <p:cNvGrpSpPr>
            <a:grpSpLocks/>
          </p:cNvGrpSpPr>
          <p:nvPr/>
        </p:nvGrpSpPr>
        <p:grpSpPr bwMode="auto">
          <a:xfrm>
            <a:off x="342900" y="1527175"/>
            <a:ext cx="8826500" cy="4951413"/>
            <a:chOff x="216" y="962"/>
            <a:chExt cx="5560" cy="3119"/>
          </a:xfrm>
        </p:grpSpPr>
        <p:sp>
          <p:nvSpPr>
            <p:cNvPr id="1211394" name="Text Box 2"/>
            <p:cNvSpPr txBox="1">
              <a:spLocks noChangeArrowheads="1"/>
            </p:cNvSpPr>
            <p:nvPr/>
          </p:nvSpPr>
          <p:spPr bwMode="auto">
            <a:xfrm>
              <a:off x="216" y="1232"/>
              <a:ext cx="1836" cy="2640"/>
            </a:xfrm>
            <a:prstGeom prst="rect">
              <a:avLst/>
            </a:prstGeom>
            <a:noFill/>
            <a:ln w="9525">
              <a:noFill/>
              <a:miter lim="800000"/>
              <a:headEnd/>
              <a:tailEnd/>
            </a:ln>
            <a:effectLst/>
          </p:spPr>
          <p:txBody>
            <a:bodyPr>
              <a:spAutoFit/>
            </a:bodyPr>
            <a:lstStyle/>
            <a:p>
              <a:pPr>
                <a:defRPr/>
              </a:pPr>
              <a:r>
                <a:rPr lang="en-GB" sz="2000" i="1" dirty="0">
                  <a:solidFill>
                    <a:schemeClr val="bg1"/>
                  </a:solidFill>
                  <a:effectLst>
                    <a:outerShdw blurRad="38100" dist="38100" dir="2700000" algn="tl">
                      <a:srgbClr val="000000"/>
                    </a:outerShdw>
                  </a:effectLst>
                  <a:latin typeface="Calibri" pitchFamily="34" charset="0"/>
                  <a:sym typeface="Wingdings" pitchFamily="2" charset="2"/>
                </a:rPr>
                <a:t>Crater emission</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Mt. Etna (1976-1985)</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Mt. Etna (1993-1997)</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Stromboli Is.</a:t>
              </a:r>
            </a:p>
            <a:p>
              <a:pPr>
                <a:defRPr/>
              </a:pP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Is.</a:t>
              </a:r>
            </a:p>
            <a:p>
              <a:pPr>
                <a:defRPr/>
              </a:pPr>
              <a:endParaRPr lang="en-GB" sz="9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i="1" dirty="0">
                  <a:solidFill>
                    <a:schemeClr val="bg1"/>
                  </a:solidFill>
                  <a:effectLst>
                    <a:outerShdw blurRad="38100" dist="38100" dir="2700000" algn="tl">
                      <a:srgbClr val="000000"/>
                    </a:outerShdw>
                  </a:effectLst>
                  <a:latin typeface="Calibri" pitchFamily="34" charset="0"/>
                  <a:sym typeface="Wingdings" pitchFamily="2" charset="2"/>
                </a:rPr>
                <a:t>Ground emission</a:t>
              </a:r>
            </a:p>
            <a:p>
              <a:pPr>
                <a:defRPr/>
              </a:pP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Fossa</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crater</a:t>
              </a:r>
            </a:p>
            <a:p>
              <a:pPr>
                <a:defRPr/>
              </a:pP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plains</a:t>
              </a:r>
            </a:p>
            <a:p>
              <a:pPr>
                <a:defRPr/>
              </a:pP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Vulcano</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fumaroles</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Stromboli</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Vesuvius</a:t>
              </a:r>
            </a:p>
            <a:p>
              <a:pPr>
                <a:defRPr/>
              </a:pP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Solfatara</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a:t>
              </a:r>
              <a:r>
                <a:rPr lang="en-GB" sz="2000" dirty="0" err="1">
                  <a:solidFill>
                    <a:schemeClr val="bg1"/>
                  </a:solidFill>
                  <a:effectLst>
                    <a:outerShdw blurRad="38100" dist="38100" dir="2700000" algn="tl">
                      <a:srgbClr val="000000"/>
                    </a:outerShdw>
                  </a:effectLst>
                  <a:latin typeface="Calibri" pitchFamily="34" charset="0"/>
                  <a:sym typeface="Wingdings" pitchFamily="2" charset="2"/>
                </a:rPr>
                <a:t>Phl</a:t>
              </a:r>
              <a:r>
                <a:rPr lang="en-GB" sz="2000" dirty="0">
                  <a:solidFill>
                    <a:schemeClr val="bg1"/>
                  </a:solidFill>
                  <a:effectLst>
                    <a:outerShdw blurRad="38100" dist="38100" dir="2700000" algn="tl">
                      <a:srgbClr val="000000"/>
                    </a:outerShdw>
                  </a:effectLst>
                  <a:latin typeface="Calibri" pitchFamily="34" charset="0"/>
                  <a:sym typeface="Wingdings" pitchFamily="2" charset="2"/>
                </a:rPr>
                <a:t>. Fields)</a:t>
              </a:r>
            </a:p>
            <a:p>
              <a:pPr>
                <a:defRPr/>
              </a:pPr>
              <a:r>
                <a:rPr lang="en-GB" sz="2000" dirty="0">
                  <a:solidFill>
                    <a:schemeClr val="bg1"/>
                  </a:solidFill>
                  <a:effectLst>
                    <a:outerShdw blurRad="38100" dist="38100" dir="2700000" algn="tl">
                      <a:srgbClr val="000000"/>
                    </a:outerShdw>
                  </a:effectLst>
                  <a:latin typeface="Calibri" pitchFamily="34" charset="0"/>
                  <a:sym typeface="Wingdings" pitchFamily="2" charset="2"/>
                </a:rPr>
                <a:t>Ischia Is.</a:t>
              </a:r>
            </a:p>
          </p:txBody>
        </p:sp>
        <p:sp>
          <p:nvSpPr>
            <p:cNvPr id="1211398" name="Text Box 6"/>
            <p:cNvSpPr txBox="1">
              <a:spLocks noChangeArrowheads="1"/>
            </p:cNvSpPr>
            <p:nvPr/>
          </p:nvSpPr>
          <p:spPr bwMode="auto">
            <a:xfrm>
              <a:off x="1762" y="1232"/>
              <a:ext cx="1061" cy="2640"/>
            </a:xfrm>
            <a:prstGeom prst="rect">
              <a:avLst/>
            </a:prstGeom>
            <a:noFill/>
            <a:ln w="9525">
              <a:noFill/>
              <a:miter lim="800000"/>
              <a:headEnd/>
              <a:tailEnd/>
            </a:ln>
            <a:effectLst/>
          </p:spPr>
          <p:txBody>
            <a:bodyPr>
              <a:spAutoFit/>
            </a:bodyPr>
            <a:lstStyle/>
            <a:p>
              <a:pPr>
                <a:defRPr/>
              </a:pPr>
              <a:endParaRPr lang="en-GB" sz="2000" i="1">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25 (13-44)</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4-13</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1-2</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0.066</a:t>
              </a:r>
              <a:endParaRPr lang="en-GB" sz="90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0.073</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0.027</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0.088</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0.08</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0.5</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1.8</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0.14</a:t>
              </a:r>
            </a:p>
          </p:txBody>
        </p:sp>
        <p:sp>
          <p:nvSpPr>
            <p:cNvPr id="1211399" name="Text Box 7"/>
            <p:cNvSpPr txBox="1">
              <a:spLocks noChangeArrowheads="1"/>
            </p:cNvSpPr>
            <p:nvPr/>
          </p:nvSpPr>
          <p:spPr bwMode="auto">
            <a:xfrm>
              <a:off x="2921" y="1226"/>
              <a:ext cx="1747" cy="2506"/>
            </a:xfrm>
            <a:prstGeom prst="rect">
              <a:avLst/>
            </a:prstGeom>
            <a:noFill/>
            <a:ln w="9525">
              <a:noFill/>
              <a:miter lim="800000"/>
              <a:headEnd/>
              <a:tailEnd/>
            </a:ln>
            <a:effectLst/>
          </p:spPr>
          <p:txBody>
            <a:bodyPr>
              <a:spAutoFit/>
            </a:bodyPr>
            <a:lstStyle/>
            <a:p>
              <a:pPr>
                <a:defRPr/>
              </a:pPr>
              <a:r>
                <a:rPr lang="en-GB" sz="2000" i="1">
                  <a:solidFill>
                    <a:schemeClr val="bg1"/>
                  </a:solidFill>
                  <a:effectLst>
                    <a:outerShdw blurRad="38100" dist="38100" dir="2700000" algn="tl">
                      <a:srgbClr val="000000"/>
                    </a:outerShdw>
                  </a:effectLst>
                  <a:latin typeface="Calibri" pitchFamily="34" charset="0"/>
                  <a:sym typeface="Wingdings" pitchFamily="2" charset="2"/>
                </a:rPr>
                <a:t>Regional</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Central Italy</a:t>
              </a:r>
              <a:r>
                <a:rPr lang="en-GB" sz="1200">
                  <a:solidFill>
                    <a:schemeClr val="bg1"/>
                  </a:solidFill>
                  <a:effectLst>
                    <a:outerShdw blurRad="38100" dist="38100" dir="2700000" algn="tl">
                      <a:srgbClr val="000000"/>
                    </a:outerShdw>
                  </a:effectLst>
                  <a:latin typeface="Calibri" pitchFamily="34" charset="0"/>
                  <a:sym typeface="Wingdings" pitchFamily="2" charset="2"/>
                </a:rPr>
                <a:t> (45,000 km</a:t>
              </a:r>
              <a:r>
                <a:rPr lang="en-GB" sz="1200" baseline="30000">
                  <a:solidFill>
                    <a:schemeClr val="bg1"/>
                  </a:solidFill>
                  <a:effectLst>
                    <a:outerShdw blurRad="38100" dist="38100" dir="2700000" algn="tl">
                      <a:srgbClr val="000000"/>
                    </a:outerShdw>
                  </a:effectLst>
                  <a:latin typeface="Calibri" pitchFamily="34" charset="0"/>
                  <a:sym typeface="Wingdings" pitchFamily="2" charset="2"/>
                </a:rPr>
                <a:t>2</a:t>
              </a:r>
              <a:r>
                <a:rPr lang="en-GB" sz="1200">
                  <a:solidFill>
                    <a:schemeClr val="bg1"/>
                  </a:solidFill>
                  <a:effectLst>
                    <a:outerShdw blurRad="38100" dist="38100" dir="2700000" algn="tl">
                      <a:srgbClr val="000000"/>
                    </a:outerShdw>
                  </a:effectLst>
                  <a:latin typeface="Calibri" pitchFamily="34" charset="0"/>
                  <a:sym typeface="Wingdings" pitchFamily="2" charset="2"/>
                </a:rPr>
                <a:t>)</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Central Apennines</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Tuscany and N Latium</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Campania</a:t>
              </a:r>
            </a:p>
            <a:p>
              <a:pPr>
                <a:defRPr/>
              </a:pPr>
              <a:endParaRPr lang="en-GB" sz="90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i="1">
                  <a:solidFill>
                    <a:schemeClr val="bg1"/>
                  </a:solidFill>
                  <a:effectLst>
                    <a:outerShdw blurRad="38100" dist="38100" dir="2700000" algn="tl">
                      <a:srgbClr val="000000"/>
                    </a:outerShdw>
                  </a:effectLst>
                  <a:latin typeface="Calibri" pitchFamily="34" charset="0"/>
                  <a:sym typeface="Wingdings" pitchFamily="2" charset="2"/>
                </a:rPr>
                <a:t>Soil degassing</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Latera, Vulsini Mts.</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Alban Hills</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Siena graben</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Ustica Is.</a:t>
              </a:r>
            </a:p>
            <a:p>
              <a:pPr>
                <a:defRPr/>
              </a:pPr>
              <a:endParaRPr lang="en-GB" sz="60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000" i="1">
                  <a:solidFill>
                    <a:schemeClr val="bg1"/>
                  </a:solidFill>
                  <a:effectLst>
                    <a:outerShdw blurRad="38100" dist="38100" dir="2700000" algn="tl">
                      <a:srgbClr val="000000"/>
                    </a:outerShdw>
                  </a:effectLst>
                  <a:latin typeface="Calibri" pitchFamily="34" charset="0"/>
                  <a:sym typeface="Wingdings" pitchFamily="2" charset="2"/>
                </a:rPr>
                <a:t>Geothermal Fields</a:t>
              </a:r>
            </a:p>
            <a:p>
              <a:pPr>
                <a:defRPr/>
              </a:pPr>
              <a:r>
                <a:rPr lang="en-GB" sz="2000">
                  <a:solidFill>
                    <a:schemeClr val="bg1"/>
                  </a:solidFill>
                  <a:effectLst>
                    <a:outerShdw blurRad="38100" dist="38100" dir="2700000" algn="tl">
                      <a:srgbClr val="000000"/>
                    </a:outerShdw>
                  </a:effectLst>
                  <a:latin typeface="Calibri" pitchFamily="34" charset="0"/>
                  <a:sym typeface="Wingdings" pitchFamily="2" charset="2"/>
                </a:rPr>
                <a:t>Mt. Amiata, Tuscany</a:t>
              </a:r>
            </a:p>
          </p:txBody>
        </p:sp>
        <p:sp>
          <p:nvSpPr>
            <p:cNvPr id="1211400" name="Text Box 8"/>
            <p:cNvSpPr txBox="1">
              <a:spLocks noChangeArrowheads="1"/>
            </p:cNvSpPr>
            <p:nvPr/>
          </p:nvSpPr>
          <p:spPr bwMode="auto">
            <a:xfrm>
              <a:off x="4601" y="1226"/>
              <a:ext cx="654" cy="2506"/>
            </a:xfrm>
            <a:prstGeom prst="rect">
              <a:avLst/>
            </a:prstGeom>
            <a:noFill/>
            <a:ln w="9525">
              <a:noFill/>
              <a:miter lim="800000"/>
              <a:headEnd/>
              <a:tailEnd/>
            </a:ln>
            <a:effectLst/>
          </p:spPr>
          <p:txBody>
            <a:bodyPr>
              <a:spAutoFit/>
            </a:bodyPr>
            <a:lstStyle/>
            <a:p>
              <a:pPr>
                <a:defRPr/>
              </a:pPr>
              <a:endParaRPr lang="en-GB" sz="2000" i="1">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9.7-17</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4-13.2</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6</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3</a:t>
              </a:r>
            </a:p>
            <a:p>
              <a:pPr>
                <a:defRPr/>
              </a:pPr>
              <a:endParaRPr lang="en-GB" sz="90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&gt;0.07</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0.2</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&gt;0.5</a:t>
              </a: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0.02</a:t>
              </a:r>
            </a:p>
            <a:p>
              <a:pPr>
                <a:defRPr/>
              </a:pPr>
              <a:endParaRPr lang="en-GB" sz="60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000">
                  <a:solidFill>
                    <a:srgbClr val="FFFF00"/>
                  </a:solidFill>
                  <a:effectLst>
                    <a:outerShdw blurRad="38100" dist="38100" dir="2700000" algn="tl">
                      <a:srgbClr val="000000"/>
                    </a:outerShdw>
                  </a:effectLst>
                  <a:latin typeface="Calibri" pitchFamily="34" charset="0"/>
                  <a:sym typeface="Wingdings" pitchFamily="2" charset="2"/>
                </a:rPr>
                <a:t>0.5</a:t>
              </a:r>
            </a:p>
          </p:txBody>
        </p:sp>
        <p:sp>
          <p:nvSpPr>
            <p:cNvPr id="1211402" name="Text Box 10"/>
            <p:cNvSpPr txBox="1">
              <a:spLocks noChangeArrowheads="1"/>
            </p:cNvSpPr>
            <p:nvPr/>
          </p:nvSpPr>
          <p:spPr bwMode="auto">
            <a:xfrm>
              <a:off x="1746" y="1240"/>
              <a:ext cx="1294" cy="250"/>
            </a:xfrm>
            <a:prstGeom prst="rect">
              <a:avLst/>
            </a:prstGeom>
            <a:noFill/>
            <a:ln w="9525">
              <a:noFill/>
              <a:miter lim="800000"/>
              <a:headEnd/>
              <a:tailEnd/>
            </a:ln>
            <a:effectLst/>
          </p:spPr>
          <p:txBody>
            <a:bodyPr>
              <a:spAutoFit/>
            </a:bodyPr>
            <a:lstStyle/>
            <a:p>
              <a:pPr>
                <a:defRPr/>
              </a:pPr>
              <a:r>
                <a:rPr lang="en-GB" sz="2000" i="1">
                  <a:solidFill>
                    <a:srgbClr val="FFFF00"/>
                  </a:solidFill>
                  <a:effectLst>
                    <a:outerShdw blurRad="38100" dist="38100" dir="2700000" algn="tl">
                      <a:srgbClr val="000000"/>
                    </a:outerShdw>
                  </a:effectLst>
                  <a:latin typeface="Calibri" pitchFamily="34" charset="0"/>
                  <a:sym typeface="Wingdings" pitchFamily="2" charset="2"/>
                </a:rPr>
                <a:t>Output (Mt/yr)</a:t>
              </a: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1403" name="Text Box 11"/>
            <p:cNvSpPr txBox="1">
              <a:spLocks noChangeArrowheads="1"/>
            </p:cNvSpPr>
            <p:nvPr/>
          </p:nvSpPr>
          <p:spPr bwMode="auto">
            <a:xfrm>
              <a:off x="4482" y="1240"/>
              <a:ext cx="1294" cy="250"/>
            </a:xfrm>
            <a:prstGeom prst="rect">
              <a:avLst/>
            </a:prstGeom>
            <a:noFill/>
            <a:ln w="9525">
              <a:noFill/>
              <a:miter lim="800000"/>
              <a:headEnd/>
              <a:tailEnd/>
            </a:ln>
            <a:effectLst/>
          </p:spPr>
          <p:txBody>
            <a:bodyPr>
              <a:spAutoFit/>
            </a:bodyPr>
            <a:lstStyle/>
            <a:p>
              <a:pPr>
                <a:defRPr/>
              </a:pPr>
              <a:r>
                <a:rPr lang="en-GB" sz="2000" i="1">
                  <a:solidFill>
                    <a:srgbClr val="FFFF00"/>
                  </a:solidFill>
                  <a:effectLst>
                    <a:outerShdw blurRad="38100" dist="38100" dir="2700000" algn="tl">
                      <a:srgbClr val="000000"/>
                    </a:outerShdw>
                  </a:effectLst>
                  <a:latin typeface="Calibri" pitchFamily="34" charset="0"/>
                  <a:sym typeface="Wingdings" pitchFamily="2" charset="2"/>
                </a:rPr>
                <a:t>Output (Mt/yr)</a:t>
              </a:r>
              <a:endParaRPr lang="en-GB" sz="20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211404" name="Text Box 12"/>
            <p:cNvSpPr txBox="1">
              <a:spLocks noChangeArrowheads="1"/>
            </p:cNvSpPr>
            <p:nvPr/>
          </p:nvSpPr>
          <p:spPr bwMode="auto">
            <a:xfrm>
              <a:off x="848" y="962"/>
              <a:ext cx="1294" cy="327"/>
            </a:xfrm>
            <a:prstGeom prst="rect">
              <a:avLst/>
            </a:prstGeom>
            <a:noFill/>
            <a:ln w="9525">
              <a:noFill/>
              <a:miter lim="800000"/>
              <a:headEnd/>
              <a:tailEnd/>
            </a:ln>
            <a:effectLst/>
          </p:spPr>
          <p:txBody>
            <a:bodyPr>
              <a:spAutoFit/>
            </a:bodyPr>
            <a:lstStyle/>
            <a:p>
              <a:pPr algn="ctr">
                <a:defRPr/>
              </a:pPr>
              <a:r>
                <a:rPr lang="en-GB" sz="2800">
                  <a:solidFill>
                    <a:srgbClr val="FFFF00"/>
                  </a:solidFill>
                  <a:effectLst>
                    <a:outerShdw blurRad="38100" dist="38100" dir="2700000" algn="tl">
                      <a:srgbClr val="000000"/>
                    </a:outerShdw>
                  </a:effectLst>
                  <a:latin typeface="Calibri" pitchFamily="34" charset="0"/>
                  <a:sym typeface="Wingdings" pitchFamily="2" charset="2"/>
                </a:rPr>
                <a:t>Volcanic</a:t>
              </a:r>
            </a:p>
          </p:txBody>
        </p:sp>
        <p:sp>
          <p:nvSpPr>
            <p:cNvPr id="1211405" name="Text Box 13"/>
            <p:cNvSpPr txBox="1">
              <a:spLocks noChangeArrowheads="1"/>
            </p:cNvSpPr>
            <p:nvPr/>
          </p:nvSpPr>
          <p:spPr bwMode="auto">
            <a:xfrm>
              <a:off x="3511" y="962"/>
              <a:ext cx="1642" cy="327"/>
            </a:xfrm>
            <a:prstGeom prst="rect">
              <a:avLst/>
            </a:prstGeom>
            <a:noFill/>
            <a:ln w="9525">
              <a:noFill/>
              <a:miter lim="800000"/>
              <a:headEnd/>
              <a:tailEnd/>
            </a:ln>
            <a:effectLst/>
          </p:spPr>
          <p:txBody>
            <a:bodyPr>
              <a:spAutoFit/>
            </a:bodyPr>
            <a:lstStyle/>
            <a:p>
              <a:pPr algn="ctr">
                <a:defRPr/>
              </a:pPr>
              <a:r>
                <a:rPr lang="en-GB" sz="2800">
                  <a:solidFill>
                    <a:srgbClr val="FFFF00"/>
                  </a:solidFill>
                  <a:effectLst>
                    <a:outerShdw blurRad="38100" dist="38100" dir="2700000" algn="tl">
                      <a:srgbClr val="000000"/>
                    </a:outerShdw>
                  </a:effectLst>
                  <a:latin typeface="Calibri" pitchFamily="34" charset="0"/>
                  <a:sym typeface="Wingdings" pitchFamily="2" charset="2"/>
                </a:rPr>
                <a:t>Non Volcanic*</a:t>
              </a:r>
            </a:p>
          </p:txBody>
        </p:sp>
        <p:sp>
          <p:nvSpPr>
            <p:cNvPr id="1211406" name="Text Box 14"/>
            <p:cNvSpPr txBox="1">
              <a:spLocks noChangeArrowheads="1"/>
            </p:cNvSpPr>
            <p:nvPr/>
          </p:nvSpPr>
          <p:spPr bwMode="auto">
            <a:xfrm>
              <a:off x="2164" y="3715"/>
              <a:ext cx="3596" cy="366"/>
            </a:xfrm>
            <a:prstGeom prst="rect">
              <a:avLst/>
            </a:prstGeom>
            <a:noFill/>
            <a:ln w="9525">
              <a:noFill/>
              <a:miter lim="800000"/>
              <a:headEnd/>
              <a:tailEnd/>
            </a:ln>
            <a:effectLst/>
          </p:spPr>
          <p:txBody>
            <a:bodyPr>
              <a:spAutoFit/>
            </a:bodyPr>
            <a:lstStyle/>
            <a:p>
              <a:pPr>
                <a:defRPr/>
              </a:pPr>
              <a:r>
                <a:rPr lang="en-GB" sz="1600">
                  <a:solidFill>
                    <a:schemeClr val="bg1"/>
                  </a:solidFill>
                  <a:effectLst>
                    <a:outerShdw blurRad="38100" dist="38100" dir="2700000" algn="tl">
                      <a:srgbClr val="000000"/>
                    </a:outerShdw>
                  </a:effectLst>
                  <a:latin typeface="Calibri" pitchFamily="34" charset="0"/>
                  <a:sym typeface="Wingdings" pitchFamily="2" charset="2"/>
                </a:rPr>
                <a:t>* Means not related to active volcanic systems (crater and flanks of volcanoes)</a:t>
              </a:r>
            </a:p>
          </p:txBody>
        </p:sp>
      </p:grpSp>
      <p:sp>
        <p:nvSpPr>
          <p:cNvPr id="15"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8900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1401"/>
                                        </p:tgtEl>
                                        <p:attrNameLst>
                                          <p:attrName>style.visibility</p:attrName>
                                        </p:attrNameLst>
                                      </p:cBhvr>
                                      <p:to>
                                        <p:strVal val="visible"/>
                                      </p:to>
                                    </p:set>
                                    <p:animEffect transition="in" filter="fade">
                                      <p:cBhvr>
                                        <p:cTn id="7" dur="500"/>
                                        <p:tgtEl>
                                          <p:spTgt spid="1211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11396"/>
                                        </p:tgtEl>
                                        <p:attrNameLst>
                                          <p:attrName>style.visibility</p:attrName>
                                        </p:attrNameLst>
                                      </p:cBhvr>
                                      <p:to>
                                        <p:strVal val="visible"/>
                                      </p:to>
                                    </p:set>
                                    <p:animEffect transition="in" filter="fade">
                                      <p:cBhvr>
                                        <p:cTn id="16" dur="500"/>
                                        <p:tgtEl>
                                          <p:spTgt spid="1211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6" grpId="0"/>
      <p:bldP spid="12114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1930400" y="88900"/>
            <a:ext cx="5283200" cy="823913"/>
          </a:xfrm>
          <a:prstGeom prst="rect">
            <a:avLst/>
          </a:prstGeom>
          <a:noFill/>
          <a:ln w="9525" algn="ctr">
            <a:noFill/>
            <a:miter lim="800000"/>
            <a:headEnd/>
            <a:tailEnd/>
          </a:ln>
          <a:effectLst/>
        </p:spPr>
        <p:txBody>
          <a:bodyPr wrap="square">
            <a:spAutoFit/>
          </a:bodyPr>
          <a:lstStyle/>
          <a:p>
            <a:pPr algn="ctr">
              <a:defRPr/>
            </a:pPr>
            <a:r>
              <a:rPr lang="en-GB" sz="4800" dirty="0">
                <a:solidFill>
                  <a:srgbClr val="FFFF00"/>
                </a:solidFill>
                <a:effectLst>
                  <a:outerShdw blurRad="38100" dist="38100" dir="2700000" algn="tl">
                    <a:srgbClr val="000000"/>
                  </a:outerShdw>
                </a:effectLst>
                <a:latin typeface="Calibri" pitchFamily="34" charset="0"/>
              </a:rPr>
              <a:t>Why a mantle melts</a:t>
            </a:r>
          </a:p>
        </p:txBody>
      </p:sp>
      <p:sp>
        <p:nvSpPr>
          <p:cNvPr id="4" name="Oval 32"/>
          <p:cNvSpPr>
            <a:spLocks noChangeArrowheads="1"/>
          </p:cNvSpPr>
          <p:nvPr/>
        </p:nvSpPr>
        <p:spPr bwMode="auto">
          <a:xfrm>
            <a:off x="342901" y="1733550"/>
            <a:ext cx="3279774" cy="927100"/>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5" name="Oval 33"/>
          <p:cNvSpPr>
            <a:spLocks noChangeArrowheads="1"/>
          </p:cNvSpPr>
          <p:nvPr/>
        </p:nvSpPr>
        <p:spPr bwMode="auto">
          <a:xfrm>
            <a:off x="342901" y="3133725"/>
            <a:ext cx="3279774" cy="927100"/>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6" name="Oval 34"/>
          <p:cNvSpPr>
            <a:spLocks noChangeArrowheads="1"/>
          </p:cNvSpPr>
          <p:nvPr/>
        </p:nvSpPr>
        <p:spPr bwMode="auto">
          <a:xfrm>
            <a:off x="342901" y="4521200"/>
            <a:ext cx="3279774" cy="1295400"/>
          </a:xfrm>
          <a:prstGeom prst="ellipse">
            <a:avLst/>
          </a:prstGeom>
          <a:solidFill>
            <a:srgbClr val="00B0F0"/>
          </a:solidFill>
          <a:ln w="28575" algn="ctr">
            <a:solidFill>
              <a:srgbClr val="000000"/>
            </a:solidFill>
            <a:round/>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grpSp>
        <p:nvGrpSpPr>
          <p:cNvPr id="2" name="Group 35"/>
          <p:cNvGrpSpPr>
            <a:grpSpLocks/>
          </p:cNvGrpSpPr>
          <p:nvPr/>
        </p:nvGrpSpPr>
        <p:grpSpPr bwMode="auto">
          <a:xfrm>
            <a:off x="3886200" y="911225"/>
            <a:ext cx="5148263" cy="5395913"/>
            <a:chOff x="2448" y="855"/>
            <a:chExt cx="3243" cy="3399"/>
          </a:xfrm>
        </p:grpSpPr>
        <p:sp>
          <p:nvSpPr>
            <p:cNvPr id="8" name="Rectangle 36"/>
            <p:cNvSpPr>
              <a:spLocks noChangeArrowheads="1"/>
            </p:cNvSpPr>
            <p:nvPr/>
          </p:nvSpPr>
          <p:spPr bwMode="auto">
            <a:xfrm>
              <a:off x="2448" y="855"/>
              <a:ext cx="3243" cy="3399"/>
            </a:xfrm>
            <a:prstGeom prst="rect">
              <a:avLst/>
            </a:prstGeom>
            <a:solidFill>
              <a:schemeClr val="bg1"/>
            </a:solidFill>
            <a:ln w="9525">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 name="Text Box 39"/>
            <p:cNvSpPr txBox="1">
              <a:spLocks noChangeArrowheads="1"/>
            </p:cNvSpPr>
            <p:nvPr/>
          </p:nvSpPr>
          <p:spPr bwMode="auto">
            <a:xfrm>
              <a:off x="3402" y="868"/>
              <a:ext cx="1128" cy="243"/>
            </a:xfrm>
            <a:prstGeom prst="rect">
              <a:avLst/>
            </a:prstGeom>
            <a:solidFill>
              <a:schemeClr val="bg1"/>
            </a:solidFill>
            <a:ln w="9525">
              <a:noFill/>
              <a:miter lim="800000"/>
              <a:headEnd/>
              <a:tailEnd/>
            </a:ln>
            <a:effectLst/>
          </p:spPr>
          <p:txBody>
            <a:bodyPr wrap="none">
              <a:spAutoFit/>
            </a:bodyPr>
            <a:lstStyle/>
            <a:p>
              <a:pPr>
                <a:lnSpc>
                  <a:spcPts val="2200"/>
                </a:lnSpc>
                <a:defRPr/>
              </a:pPr>
              <a:r>
                <a:rPr lang="en-GB" sz="2400" dirty="0">
                  <a:solidFill>
                    <a:schemeClr val="tx1"/>
                  </a:solidFill>
                  <a:effectLst/>
                  <a:latin typeface="Calibri" pitchFamily="34" charset="0"/>
                </a:rPr>
                <a:t>Temperature</a:t>
              </a:r>
            </a:p>
          </p:txBody>
        </p:sp>
        <p:sp>
          <p:nvSpPr>
            <p:cNvPr id="12" name="Text Box 40"/>
            <p:cNvSpPr txBox="1">
              <a:spLocks noChangeArrowheads="1"/>
            </p:cNvSpPr>
            <p:nvPr/>
          </p:nvSpPr>
          <p:spPr bwMode="auto">
            <a:xfrm rot="16200000">
              <a:off x="2151" y="2293"/>
              <a:ext cx="906" cy="281"/>
            </a:xfrm>
            <a:prstGeom prst="rect">
              <a:avLst/>
            </a:prstGeom>
            <a:solidFill>
              <a:schemeClr val="bg1"/>
            </a:solidFill>
            <a:ln w="9525">
              <a:noFill/>
              <a:miter lim="800000"/>
              <a:headEnd/>
              <a:tailEnd/>
            </a:ln>
            <a:effectLst/>
          </p:spPr>
          <p:txBody>
            <a:bodyPr wrap="none">
              <a:spAutoFit/>
            </a:bodyPr>
            <a:lstStyle/>
            <a:p>
              <a:pPr>
                <a:lnSpc>
                  <a:spcPct val="80000"/>
                </a:lnSpc>
                <a:defRPr/>
              </a:pPr>
              <a:r>
                <a:rPr lang="en-GB" sz="2800" dirty="0">
                  <a:solidFill>
                    <a:schemeClr val="tx1"/>
                  </a:solidFill>
                  <a:effectLst/>
                  <a:latin typeface="Calibri" pitchFamily="34" charset="0"/>
                </a:rPr>
                <a:t>Pressure</a:t>
              </a:r>
            </a:p>
          </p:txBody>
        </p:sp>
        <p:sp>
          <p:nvSpPr>
            <p:cNvPr id="13" name="Line 41"/>
            <p:cNvSpPr>
              <a:spLocks noChangeShapeType="1"/>
            </p:cNvSpPr>
            <p:nvPr/>
          </p:nvSpPr>
          <p:spPr bwMode="auto">
            <a:xfrm>
              <a:off x="2596" y="2914"/>
              <a:ext cx="0" cy="1025"/>
            </a:xfrm>
            <a:prstGeom prst="line">
              <a:avLst/>
            </a:prstGeom>
            <a:noFill/>
            <a:ln w="38100">
              <a:solidFill>
                <a:schemeClr val="tx1"/>
              </a:solidFill>
              <a:round/>
              <a:headEnd/>
              <a:tailEnd type="triangle" w="med" len="med"/>
            </a:ln>
            <a:effectLst/>
          </p:spPr>
          <p:txBody>
            <a:bodyPr wrap="none"/>
            <a:lstStyle/>
            <a:p>
              <a:pPr>
                <a:defRPr/>
              </a:pPr>
              <a:endParaRPr lang="en-GB">
                <a:latin typeface="Calibri" pitchFamily="34" charset="0"/>
              </a:endParaRPr>
            </a:p>
          </p:txBody>
        </p:sp>
        <p:sp>
          <p:nvSpPr>
            <p:cNvPr id="14" name="Line 42"/>
            <p:cNvSpPr>
              <a:spLocks noChangeShapeType="1"/>
            </p:cNvSpPr>
            <p:nvPr/>
          </p:nvSpPr>
          <p:spPr bwMode="auto">
            <a:xfrm>
              <a:off x="4549" y="991"/>
              <a:ext cx="862" cy="0"/>
            </a:xfrm>
            <a:prstGeom prst="line">
              <a:avLst/>
            </a:prstGeom>
            <a:noFill/>
            <a:ln w="38100">
              <a:solidFill>
                <a:schemeClr val="tx1"/>
              </a:solidFill>
              <a:round/>
              <a:headEnd/>
              <a:tailEnd type="triangle" w="med" len="med"/>
            </a:ln>
            <a:effectLst/>
          </p:spPr>
          <p:txBody>
            <a:bodyPr wrap="none"/>
            <a:lstStyle/>
            <a:p>
              <a:pPr>
                <a:defRPr/>
              </a:pPr>
              <a:endParaRPr lang="en-GB">
                <a:latin typeface="Calibri" pitchFamily="34" charset="0"/>
              </a:endParaRPr>
            </a:p>
          </p:txBody>
        </p:sp>
        <p:sp>
          <p:nvSpPr>
            <p:cNvPr id="15" name="Line 43"/>
            <p:cNvSpPr>
              <a:spLocks noChangeShapeType="1"/>
            </p:cNvSpPr>
            <p:nvPr/>
          </p:nvSpPr>
          <p:spPr bwMode="auto">
            <a:xfrm flipV="1">
              <a:off x="2596" y="1263"/>
              <a:ext cx="0" cy="680"/>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sp>
          <p:nvSpPr>
            <p:cNvPr id="16" name="Line 44"/>
            <p:cNvSpPr>
              <a:spLocks noChangeShapeType="1"/>
            </p:cNvSpPr>
            <p:nvPr/>
          </p:nvSpPr>
          <p:spPr bwMode="auto">
            <a:xfrm flipH="1" flipV="1">
              <a:off x="2789" y="992"/>
              <a:ext cx="590" cy="0"/>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sp>
          <p:nvSpPr>
            <p:cNvPr id="10" name="Line 38"/>
            <p:cNvSpPr>
              <a:spLocks noChangeShapeType="1"/>
            </p:cNvSpPr>
            <p:nvPr/>
          </p:nvSpPr>
          <p:spPr bwMode="auto">
            <a:xfrm>
              <a:off x="2698" y="1126"/>
              <a:ext cx="0" cy="2949"/>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sp>
          <p:nvSpPr>
            <p:cNvPr id="9" name="Line 37"/>
            <p:cNvSpPr>
              <a:spLocks noChangeShapeType="1"/>
            </p:cNvSpPr>
            <p:nvPr/>
          </p:nvSpPr>
          <p:spPr bwMode="auto">
            <a:xfrm>
              <a:off x="2698" y="1126"/>
              <a:ext cx="2903" cy="0"/>
            </a:xfrm>
            <a:prstGeom prst="line">
              <a:avLst/>
            </a:prstGeom>
            <a:noFill/>
            <a:ln w="38100">
              <a:solidFill>
                <a:schemeClr val="tx1"/>
              </a:solidFill>
              <a:round/>
              <a:headEnd/>
              <a:tailEnd/>
            </a:ln>
            <a:effectLst/>
          </p:spPr>
          <p:txBody>
            <a:bodyPr wrap="none"/>
            <a:lstStyle/>
            <a:p>
              <a:pPr>
                <a:defRPr/>
              </a:pPr>
              <a:endParaRPr lang="en-GB">
                <a:latin typeface="Calibri" pitchFamily="34" charset="0"/>
              </a:endParaRPr>
            </a:p>
          </p:txBody>
        </p:sp>
      </p:grpSp>
      <p:sp>
        <p:nvSpPr>
          <p:cNvPr id="17" name="Text Box 45"/>
          <p:cNvSpPr txBox="1">
            <a:spLocks noChangeArrowheads="1"/>
          </p:cNvSpPr>
          <p:nvPr/>
        </p:nvSpPr>
        <p:spPr bwMode="auto">
          <a:xfrm>
            <a:off x="7523163" y="1558925"/>
            <a:ext cx="774571" cy="461665"/>
          </a:xfrm>
          <a:prstGeom prst="rect">
            <a:avLst/>
          </a:prstGeom>
          <a:noFill/>
          <a:ln w="9525">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Melt</a:t>
            </a:r>
          </a:p>
        </p:txBody>
      </p:sp>
      <p:sp>
        <p:nvSpPr>
          <p:cNvPr id="18" name="Text Box 46"/>
          <p:cNvSpPr txBox="1">
            <a:spLocks noChangeArrowheads="1"/>
          </p:cNvSpPr>
          <p:nvPr/>
        </p:nvSpPr>
        <p:spPr bwMode="auto">
          <a:xfrm>
            <a:off x="4556125" y="4760913"/>
            <a:ext cx="790601" cy="461665"/>
          </a:xfrm>
          <a:prstGeom prst="rect">
            <a:avLst/>
          </a:prstGeom>
          <a:noFill/>
          <a:ln w="9525">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Solid</a:t>
            </a:r>
          </a:p>
        </p:txBody>
      </p:sp>
      <p:sp>
        <p:nvSpPr>
          <p:cNvPr id="19" name="AutoShape 47"/>
          <p:cNvSpPr>
            <a:spLocks noChangeArrowheads="1"/>
          </p:cNvSpPr>
          <p:nvPr/>
        </p:nvSpPr>
        <p:spPr bwMode="auto">
          <a:xfrm>
            <a:off x="5508625" y="3905250"/>
            <a:ext cx="574675" cy="546100"/>
          </a:xfrm>
          <a:prstGeom prst="star5">
            <a:avLst/>
          </a:prstGeom>
          <a:solidFill>
            <a:schemeClr val="folHlink"/>
          </a:solidFill>
          <a:ln w="28575">
            <a:solidFill>
              <a:srgbClr val="00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0" name="Arc 48"/>
          <p:cNvSpPr>
            <a:spLocks/>
          </p:cNvSpPr>
          <p:nvPr/>
        </p:nvSpPr>
        <p:spPr bwMode="auto">
          <a:xfrm>
            <a:off x="4498975" y="1963738"/>
            <a:ext cx="3148013" cy="3843337"/>
          </a:xfrm>
          <a:custGeom>
            <a:avLst/>
            <a:gdLst>
              <a:gd name="G0" fmla="+- 0 0 0"/>
              <a:gd name="G1" fmla="+- 21352 0 0"/>
              <a:gd name="G2" fmla="+- 21600 0 0"/>
              <a:gd name="T0" fmla="*/ 3261 w 21457"/>
              <a:gd name="T1" fmla="*/ 0 h 21352"/>
              <a:gd name="T2" fmla="*/ 21457 w 21457"/>
              <a:gd name="T3" fmla="*/ 18868 h 21352"/>
              <a:gd name="T4" fmla="*/ 0 w 21457"/>
              <a:gd name="T5" fmla="*/ 21352 h 21352"/>
            </a:gdLst>
            <a:ahLst/>
            <a:cxnLst>
              <a:cxn ang="0">
                <a:pos x="T0" y="T1"/>
              </a:cxn>
              <a:cxn ang="0">
                <a:pos x="T2" y="T3"/>
              </a:cxn>
              <a:cxn ang="0">
                <a:pos x="T4" y="T5"/>
              </a:cxn>
            </a:cxnLst>
            <a:rect l="0" t="0" r="r" b="b"/>
            <a:pathLst>
              <a:path w="21457" h="21352" fill="none" extrusionOk="0">
                <a:moveTo>
                  <a:pt x="3261" y="-1"/>
                </a:moveTo>
                <a:cubicBezTo>
                  <a:pt x="12885" y="1469"/>
                  <a:pt x="20337" y="9196"/>
                  <a:pt x="21456" y="18868"/>
                </a:cubicBezTo>
              </a:path>
              <a:path w="21457" h="21352" stroke="0" extrusionOk="0">
                <a:moveTo>
                  <a:pt x="3261" y="-1"/>
                </a:moveTo>
                <a:cubicBezTo>
                  <a:pt x="12885" y="1469"/>
                  <a:pt x="20337" y="9196"/>
                  <a:pt x="21456" y="18868"/>
                </a:cubicBezTo>
                <a:lnTo>
                  <a:pt x="0" y="21352"/>
                </a:lnTo>
                <a:close/>
              </a:path>
            </a:pathLst>
          </a:custGeom>
          <a:noFill/>
          <a:ln w="38100">
            <a:solidFill>
              <a:srgbClr val="000000"/>
            </a:solidFill>
            <a:round/>
            <a:headEnd/>
            <a:tailEnd/>
          </a:ln>
          <a:effectLst/>
        </p:spPr>
        <p:txBody>
          <a:bodyPr wrap="none" anchor="ctr"/>
          <a:lstStyle/>
          <a:p>
            <a:pPr>
              <a:defRPr/>
            </a:pPr>
            <a:endParaRPr lang="en-GB">
              <a:latin typeface="Calibri" pitchFamily="34" charset="0"/>
            </a:endParaRPr>
          </a:p>
        </p:txBody>
      </p:sp>
      <p:sp>
        <p:nvSpPr>
          <p:cNvPr id="21" name="Arc 49"/>
          <p:cNvSpPr>
            <a:spLocks/>
          </p:cNvSpPr>
          <p:nvPr/>
        </p:nvSpPr>
        <p:spPr bwMode="auto">
          <a:xfrm>
            <a:off x="5513388" y="1600200"/>
            <a:ext cx="2978150" cy="3887788"/>
          </a:xfrm>
          <a:custGeom>
            <a:avLst/>
            <a:gdLst>
              <a:gd name="T0" fmla="*/ 49705 w 21570"/>
              <a:gd name="T1" fmla="*/ 0 h 21597"/>
              <a:gd name="T2" fmla="*/ 2978150 w 21570"/>
              <a:gd name="T3" fmla="*/ 3681671 h 21597"/>
              <a:gd name="T4" fmla="*/ 0 w 21570"/>
              <a:gd name="T5" fmla="*/ 3887788 h 21597"/>
              <a:gd name="T6" fmla="*/ 0 60000 65536"/>
              <a:gd name="T7" fmla="*/ 0 60000 65536"/>
              <a:gd name="T8" fmla="*/ 0 60000 65536"/>
              <a:gd name="T9" fmla="*/ 0 w 21570"/>
              <a:gd name="T10" fmla="*/ 0 h 21597"/>
              <a:gd name="T11" fmla="*/ 21570 w 21570"/>
              <a:gd name="T12" fmla="*/ 21597 h 21597"/>
            </a:gdLst>
            <a:ahLst/>
            <a:cxnLst>
              <a:cxn ang="T6">
                <a:pos x="T0" y="T1"/>
              </a:cxn>
              <a:cxn ang="T7">
                <a:pos x="T2" y="T3"/>
              </a:cxn>
              <a:cxn ang="T8">
                <a:pos x="T4" y="T5"/>
              </a:cxn>
            </a:cxnLst>
            <a:rect l="T9" t="T10" r="T11" b="T12"/>
            <a:pathLst>
              <a:path w="21570" h="21597" fill="none" extrusionOk="0">
                <a:moveTo>
                  <a:pt x="359" y="0"/>
                </a:moveTo>
                <a:cubicBezTo>
                  <a:pt x="11703" y="189"/>
                  <a:pt x="20968" y="9122"/>
                  <a:pt x="21569" y="20452"/>
                </a:cubicBezTo>
              </a:path>
              <a:path w="21570" h="21597" stroke="0" extrusionOk="0">
                <a:moveTo>
                  <a:pt x="359" y="0"/>
                </a:moveTo>
                <a:cubicBezTo>
                  <a:pt x="11703" y="189"/>
                  <a:pt x="20968" y="9122"/>
                  <a:pt x="21569" y="20452"/>
                </a:cubicBezTo>
                <a:lnTo>
                  <a:pt x="0" y="21597"/>
                </a:lnTo>
                <a:close/>
              </a:path>
            </a:pathLst>
          </a:custGeom>
          <a:noFill/>
          <a:ln w="38100">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22" name="Text Box 50"/>
          <p:cNvSpPr txBox="1">
            <a:spLocks noChangeArrowheads="1"/>
          </p:cNvSpPr>
          <p:nvPr/>
        </p:nvSpPr>
        <p:spPr bwMode="auto">
          <a:xfrm rot="3418838">
            <a:off x="6779915" y="2657108"/>
            <a:ext cx="1013419" cy="830997"/>
          </a:xfrm>
          <a:prstGeom prst="rect">
            <a:avLst/>
          </a:prstGeom>
          <a:noFill/>
          <a:ln w="9525">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Solid +</a:t>
            </a:r>
          </a:p>
          <a:p>
            <a:pPr>
              <a:defRPr/>
            </a:pPr>
            <a:r>
              <a:rPr lang="en-GB" sz="2400">
                <a:solidFill>
                  <a:schemeClr val="tx1"/>
                </a:solidFill>
                <a:effectLst>
                  <a:outerShdw blurRad="38100" dist="38100" dir="2700000" algn="tl">
                    <a:srgbClr val="FFFFFF"/>
                  </a:outerShdw>
                </a:effectLst>
                <a:latin typeface="Calibri" pitchFamily="34" charset="0"/>
              </a:rPr>
              <a:t>Melt</a:t>
            </a:r>
          </a:p>
        </p:txBody>
      </p:sp>
      <p:grpSp>
        <p:nvGrpSpPr>
          <p:cNvPr id="3" name="Group 51"/>
          <p:cNvGrpSpPr>
            <a:grpSpLocks/>
          </p:cNvGrpSpPr>
          <p:nvPr/>
        </p:nvGrpSpPr>
        <p:grpSpPr bwMode="auto">
          <a:xfrm>
            <a:off x="7451725" y="5080000"/>
            <a:ext cx="1563688" cy="777875"/>
            <a:chOff x="4740" y="3380"/>
            <a:chExt cx="985" cy="490"/>
          </a:xfrm>
        </p:grpSpPr>
        <p:sp>
          <p:nvSpPr>
            <p:cNvPr id="24" name="Text Box 52"/>
            <p:cNvSpPr txBox="1">
              <a:spLocks noChangeArrowheads="1"/>
            </p:cNvSpPr>
            <p:nvPr/>
          </p:nvSpPr>
          <p:spPr bwMode="auto">
            <a:xfrm>
              <a:off x="4740" y="3579"/>
              <a:ext cx="985" cy="291"/>
            </a:xfrm>
            <a:prstGeom prst="rect">
              <a:avLst/>
            </a:prstGeom>
            <a:noFill/>
            <a:ln w="9525">
              <a:noFill/>
              <a:miter lim="800000"/>
              <a:headEnd/>
              <a:tailEnd/>
            </a:ln>
            <a:effectLst/>
          </p:spPr>
          <p:txBody>
            <a:bodyPr>
              <a:spAutoFit/>
            </a:bodyPr>
            <a:lstStyle/>
            <a:p>
              <a:pPr>
                <a:defRPr/>
              </a:pPr>
              <a:r>
                <a:rPr lang="en-GB" sz="2400" i="1">
                  <a:solidFill>
                    <a:schemeClr val="tx1"/>
                  </a:solidFill>
                  <a:effectLst/>
                  <a:latin typeface="Calibri" pitchFamily="34" charset="0"/>
                </a:rPr>
                <a:t>Liquidus</a:t>
              </a:r>
            </a:p>
          </p:txBody>
        </p:sp>
        <p:sp>
          <p:nvSpPr>
            <p:cNvPr id="25" name="Line 53"/>
            <p:cNvSpPr>
              <a:spLocks noChangeShapeType="1"/>
            </p:cNvSpPr>
            <p:nvPr/>
          </p:nvSpPr>
          <p:spPr bwMode="auto">
            <a:xfrm flipV="1">
              <a:off x="5226" y="3380"/>
              <a:ext cx="169" cy="245"/>
            </a:xfrm>
            <a:prstGeom prst="line">
              <a:avLst/>
            </a:prstGeom>
            <a:noFill/>
            <a:ln w="28575">
              <a:solidFill>
                <a:schemeClr val="tx1"/>
              </a:solidFill>
              <a:round/>
              <a:headEnd/>
              <a:tailEnd/>
            </a:ln>
            <a:effectLst/>
          </p:spPr>
          <p:txBody>
            <a:bodyPr wrap="none"/>
            <a:lstStyle/>
            <a:p>
              <a:pPr>
                <a:defRPr/>
              </a:pPr>
              <a:endParaRPr lang="en-GB">
                <a:solidFill>
                  <a:schemeClr val="tx1"/>
                </a:solidFill>
                <a:effectLst/>
                <a:latin typeface="Calibri" pitchFamily="34" charset="0"/>
              </a:endParaRPr>
            </a:p>
          </p:txBody>
        </p:sp>
      </p:grpSp>
      <p:grpSp>
        <p:nvGrpSpPr>
          <p:cNvPr id="7" name="Group 54"/>
          <p:cNvGrpSpPr>
            <a:grpSpLocks/>
          </p:cNvGrpSpPr>
          <p:nvPr/>
        </p:nvGrpSpPr>
        <p:grpSpPr bwMode="auto">
          <a:xfrm>
            <a:off x="6134100" y="5080000"/>
            <a:ext cx="1563688" cy="777875"/>
            <a:chOff x="3910" y="3380"/>
            <a:chExt cx="985" cy="490"/>
          </a:xfrm>
        </p:grpSpPr>
        <p:sp>
          <p:nvSpPr>
            <p:cNvPr id="28" name="Line 56"/>
            <p:cNvSpPr>
              <a:spLocks noChangeShapeType="1"/>
            </p:cNvSpPr>
            <p:nvPr/>
          </p:nvSpPr>
          <p:spPr bwMode="auto">
            <a:xfrm flipV="1">
              <a:off x="4430" y="3380"/>
              <a:ext cx="406" cy="263"/>
            </a:xfrm>
            <a:prstGeom prst="line">
              <a:avLst/>
            </a:prstGeom>
            <a:noFill/>
            <a:ln w="28575">
              <a:solidFill>
                <a:schemeClr val="tx1"/>
              </a:solidFill>
              <a:round/>
              <a:headEnd/>
              <a:tailEnd/>
            </a:ln>
            <a:effectLst/>
          </p:spPr>
          <p:txBody>
            <a:bodyPr wrap="none"/>
            <a:lstStyle/>
            <a:p>
              <a:pPr>
                <a:defRPr/>
              </a:pPr>
              <a:endParaRPr lang="en-GB">
                <a:solidFill>
                  <a:schemeClr val="tx1"/>
                </a:solidFill>
                <a:effectLst/>
                <a:latin typeface="Calibri" pitchFamily="34" charset="0"/>
              </a:endParaRPr>
            </a:p>
          </p:txBody>
        </p:sp>
        <p:sp>
          <p:nvSpPr>
            <p:cNvPr id="27" name="Text Box 55"/>
            <p:cNvSpPr txBox="1">
              <a:spLocks noChangeArrowheads="1"/>
            </p:cNvSpPr>
            <p:nvPr/>
          </p:nvSpPr>
          <p:spPr bwMode="auto">
            <a:xfrm>
              <a:off x="3910" y="3579"/>
              <a:ext cx="985" cy="291"/>
            </a:xfrm>
            <a:prstGeom prst="rect">
              <a:avLst/>
            </a:prstGeom>
            <a:noFill/>
            <a:ln w="9525">
              <a:noFill/>
              <a:miter lim="800000"/>
              <a:headEnd/>
              <a:tailEnd/>
            </a:ln>
            <a:effectLst/>
          </p:spPr>
          <p:txBody>
            <a:bodyPr>
              <a:spAutoFit/>
            </a:bodyPr>
            <a:lstStyle/>
            <a:p>
              <a:pPr>
                <a:defRPr/>
              </a:pPr>
              <a:r>
                <a:rPr lang="en-GB" sz="2400" i="1">
                  <a:solidFill>
                    <a:schemeClr val="tx1"/>
                  </a:solidFill>
                  <a:effectLst/>
                  <a:latin typeface="Calibri" pitchFamily="34" charset="0"/>
                </a:rPr>
                <a:t>Solidus</a:t>
              </a:r>
            </a:p>
          </p:txBody>
        </p:sp>
      </p:grpSp>
      <p:sp>
        <p:nvSpPr>
          <p:cNvPr id="30" name="Text Box 58"/>
          <p:cNvSpPr txBox="1">
            <a:spLocks noChangeArrowheads="1"/>
          </p:cNvSpPr>
          <p:nvPr/>
        </p:nvSpPr>
        <p:spPr bwMode="auto">
          <a:xfrm>
            <a:off x="98425" y="1827213"/>
            <a:ext cx="3732213" cy="671274"/>
          </a:xfrm>
          <a:prstGeom prst="rect">
            <a:avLst/>
          </a:prstGeom>
          <a:noFill/>
          <a:ln w="9525">
            <a:noFill/>
            <a:miter lim="800000"/>
            <a:headEnd/>
            <a:tailEnd/>
          </a:ln>
          <a:effectLst/>
        </p:spPr>
        <p:txBody>
          <a:bodyPr>
            <a:spAutoFit/>
          </a:bodyPr>
          <a:lstStyle/>
          <a:p>
            <a:pPr algn="ctr">
              <a:lnSpc>
                <a:spcPct val="110000"/>
              </a:lnSpc>
              <a:defRPr/>
            </a:pPr>
            <a:r>
              <a:rPr lang="en-GB" sz="3600">
                <a:solidFill>
                  <a:schemeClr val="bg1"/>
                </a:solidFill>
                <a:effectLst>
                  <a:outerShdw blurRad="38100" dist="38100" dir="2700000" algn="tl">
                    <a:srgbClr val="000000"/>
                  </a:outerShdw>
                </a:effectLst>
                <a:latin typeface="Calibri" pitchFamily="34" charset="0"/>
              </a:rPr>
              <a:t>P decrease</a:t>
            </a:r>
          </a:p>
        </p:txBody>
      </p:sp>
      <p:sp>
        <p:nvSpPr>
          <p:cNvPr id="31" name="Text Box 59"/>
          <p:cNvSpPr txBox="1">
            <a:spLocks noChangeArrowheads="1"/>
          </p:cNvSpPr>
          <p:nvPr/>
        </p:nvSpPr>
        <p:spPr bwMode="auto">
          <a:xfrm>
            <a:off x="98425" y="3221038"/>
            <a:ext cx="3732213" cy="671274"/>
          </a:xfrm>
          <a:prstGeom prst="rect">
            <a:avLst/>
          </a:prstGeom>
          <a:noFill/>
          <a:ln w="9525">
            <a:noFill/>
            <a:miter lim="800000"/>
            <a:headEnd/>
            <a:tailEnd/>
          </a:ln>
          <a:effectLst/>
        </p:spPr>
        <p:txBody>
          <a:bodyPr>
            <a:spAutoFit/>
          </a:bodyPr>
          <a:lstStyle/>
          <a:p>
            <a:pPr algn="ctr">
              <a:lnSpc>
                <a:spcPct val="110000"/>
              </a:lnSpc>
              <a:defRPr/>
            </a:pPr>
            <a:r>
              <a:rPr lang="en-GB" sz="3600">
                <a:solidFill>
                  <a:schemeClr val="bg1"/>
                </a:solidFill>
                <a:effectLst>
                  <a:outerShdw blurRad="38100" dist="38100" dir="2700000" algn="tl">
                    <a:srgbClr val="000000"/>
                  </a:outerShdw>
                </a:effectLst>
                <a:latin typeface="Calibri" pitchFamily="34" charset="0"/>
              </a:rPr>
              <a:t>T increase</a:t>
            </a:r>
          </a:p>
        </p:txBody>
      </p:sp>
      <p:sp>
        <p:nvSpPr>
          <p:cNvPr id="32" name="Text Box 60"/>
          <p:cNvSpPr txBox="1">
            <a:spLocks noChangeArrowheads="1"/>
          </p:cNvSpPr>
          <p:nvPr/>
        </p:nvSpPr>
        <p:spPr bwMode="auto">
          <a:xfrm>
            <a:off x="98425" y="4686300"/>
            <a:ext cx="3732213" cy="1079500"/>
          </a:xfrm>
          <a:prstGeom prst="rect">
            <a:avLst/>
          </a:prstGeom>
          <a:noFill/>
          <a:ln w="9525">
            <a:noFill/>
            <a:miter lim="800000"/>
            <a:headEnd/>
            <a:tailEnd/>
          </a:ln>
          <a:effectLst/>
        </p:spPr>
        <p:txBody>
          <a:bodyPr>
            <a:spAutoFit/>
          </a:bodyPr>
          <a:lstStyle/>
          <a:p>
            <a:pPr algn="ctr">
              <a:lnSpc>
                <a:spcPct val="90000"/>
              </a:lnSpc>
              <a:defRPr/>
            </a:pPr>
            <a:r>
              <a:rPr lang="en-GB" sz="3600">
                <a:solidFill>
                  <a:schemeClr val="bg1"/>
                </a:solidFill>
                <a:effectLst>
                  <a:outerShdw blurRad="38100" dist="38100" dir="2700000" algn="tl">
                    <a:srgbClr val="000000"/>
                  </a:outerShdw>
                </a:effectLst>
                <a:latin typeface="Calibri" pitchFamily="34" charset="0"/>
              </a:rPr>
              <a:t>Addition of volatiles</a:t>
            </a:r>
          </a:p>
        </p:txBody>
      </p:sp>
      <p:sp>
        <p:nvSpPr>
          <p:cNvPr id="33" name="AutoShape 61"/>
          <p:cNvSpPr>
            <a:spLocks noChangeArrowheads="1"/>
          </p:cNvSpPr>
          <p:nvPr/>
        </p:nvSpPr>
        <p:spPr bwMode="auto">
          <a:xfrm>
            <a:off x="5453063" y="1908175"/>
            <a:ext cx="500062" cy="485775"/>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4" name="AutoShape 62"/>
          <p:cNvSpPr>
            <a:spLocks noChangeArrowheads="1"/>
          </p:cNvSpPr>
          <p:nvPr/>
        </p:nvSpPr>
        <p:spPr bwMode="auto">
          <a:xfrm rot="-260768">
            <a:off x="5594350" y="2157413"/>
            <a:ext cx="298450" cy="1644650"/>
          </a:xfrm>
          <a:prstGeom prst="upArrow">
            <a:avLst>
              <a:gd name="adj1" fmla="val 50000"/>
              <a:gd name="adj2" fmla="val 137766"/>
            </a:avLst>
          </a:prstGeom>
          <a:gradFill rotWithShape="1">
            <a:gsLst>
              <a:gs pos="0">
                <a:srgbClr val="FF0000"/>
              </a:gs>
              <a:gs pos="100000">
                <a:schemeClr val="folHlink"/>
              </a:gs>
            </a:gsLst>
            <a:lin ang="5400000" scaled="1"/>
          </a:gradFill>
          <a:ln w="9525">
            <a:solidFill>
              <a:srgbClr val="000000"/>
            </a:solidFill>
            <a:miter lim="800000"/>
            <a:headEnd/>
            <a:tailEnd/>
          </a:ln>
          <a:effectLst>
            <a:outerShdw blurRad="50800" dist="38100" dir="2700000" algn="tl" rotWithShape="0">
              <a:prstClr val="black">
                <a:alpha val="40000"/>
              </a:prstClr>
            </a:outerShdw>
          </a:effectLst>
        </p:spPr>
        <p:txBody>
          <a:bodyPr vert="eaVert" wrap="none" anchor="ctr"/>
          <a:lstStyle/>
          <a:p>
            <a:pPr>
              <a:defRPr/>
            </a:pPr>
            <a:endParaRPr lang="en-GB">
              <a:latin typeface="Calibri" pitchFamily="34" charset="0"/>
            </a:endParaRPr>
          </a:p>
        </p:txBody>
      </p:sp>
      <p:sp>
        <p:nvSpPr>
          <p:cNvPr id="35" name="AutoShape 63"/>
          <p:cNvSpPr>
            <a:spLocks noChangeArrowheads="1"/>
          </p:cNvSpPr>
          <p:nvPr/>
        </p:nvSpPr>
        <p:spPr bwMode="auto">
          <a:xfrm>
            <a:off x="7243763" y="4027488"/>
            <a:ext cx="500062" cy="485775"/>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6" name="AutoShape 64"/>
          <p:cNvSpPr>
            <a:spLocks noChangeArrowheads="1"/>
          </p:cNvSpPr>
          <p:nvPr/>
        </p:nvSpPr>
        <p:spPr bwMode="auto">
          <a:xfrm>
            <a:off x="6121400" y="4141788"/>
            <a:ext cx="1439863" cy="271462"/>
          </a:xfrm>
          <a:prstGeom prst="rightArrow">
            <a:avLst>
              <a:gd name="adj1" fmla="val 50000"/>
              <a:gd name="adj2" fmla="val 132602"/>
            </a:avLst>
          </a:prstGeom>
          <a:gradFill rotWithShape="1">
            <a:gsLst>
              <a:gs pos="0">
                <a:schemeClr val="folHlink"/>
              </a:gs>
              <a:gs pos="100000">
                <a:srgbClr val="FF0000"/>
              </a:gs>
            </a:gsLst>
            <a:lin ang="0" scaled="1"/>
          </a:gradFill>
          <a:ln w="9525">
            <a:solidFill>
              <a:srgbClr val="00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7" name="Arc 65"/>
          <p:cNvSpPr>
            <a:spLocks/>
          </p:cNvSpPr>
          <p:nvPr/>
        </p:nvSpPr>
        <p:spPr bwMode="auto">
          <a:xfrm>
            <a:off x="4500563" y="1979613"/>
            <a:ext cx="3148012" cy="3843337"/>
          </a:xfrm>
          <a:custGeom>
            <a:avLst/>
            <a:gdLst>
              <a:gd name="G0" fmla="+- 0 0 0"/>
              <a:gd name="G1" fmla="+- 21352 0 0"/>
              <a:gd name="G2" fmla="+- 21600 0 0"/>
              <a:gd name="T0" fmla="*/ 3261 w 21457"/>
              <a:gd name="T1" fmla="*/ 0 h 21352"/>
              <a:gd name="T2" fmla="*/ 21457 w 21457"/>
              <a:gd name="T3" fmla="*/ 18868 h 21352"/>
              <a:gd name="T4" fmla="*/ 0 w 21457"/>
              <a:gd name="T5" fmla="*/ 21352 h 21352"/>
            </a:gdLst>
            <a:ahLst/>
            <a:cxnLst>
              <a:cxn ang="0">
                <a:pos x="T0" y="T1"/>
              </a:cxn>
              <a:cxn ang="0">
                <a:pos x="T2" y="T3"/>
              </a:cxn>
              <a:cxn ang="0">
                <a:pos x="T4" y="T5"/>
              </a:cxn>
            </a:cxnLst>
            <a:rect l="0" t="0" r="r" b="b"/>
            <a:pathLst>
              <a:path w="21457" h="21352" fill="none" extrusionOk="0">
                <a:moveTo>
                  <a:pt x="3261" y="-1"/>
                </a:moveTo>
                <a:cubicBezTo>
                  <a:pt x="12885" y="1469"/>
                  <a:pt x="20337" y="9196"/>
                  <a:pt x="21456" y="18868"/>
                </a:cubicBezTo>
              </a:path>
              <a:path w="21457" h="21352" stroke="0" extrusionOk="0">
                <a:moveTo>
                  <a:pt x="3261" y="-1"/>
                </a:moveTo>
                <a:cubicBezTo>
                  <a:pt x="12885" y="1469"/>
                  <a:pt x="20337" y="9196"/>
                  <a:pt x="21456" y="18868"/>
                </a:cubicBezTo>
                <a:lnTo>
                  <a:pt x="0" y="21352"/>
                </a:lnTo>
                <a:close/>
              </a:path>
            </a:pathLst>
          </a:custGeom>
          <a:noFill/>
          <a:ln w="57150">
            <a:solidFill>
              <a:schemeClr val="tx1"/>
            </a:solidFill>
            <a:prstDash val="dash"/>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8" name="AutoShape 66"/>
          <p:cNvSpPr>
            <a:spLocks noChangeArrowheads="1"/>
          </p:cNvSpPr>
          <p:nvPr/>
        </p:nvSpPr>
        <p:spPr bwMode="auto">
          <a:xfrm>
            <a:off x="5665788" y="3902075"/>
            <a:ext cx="500062" cy="485775"/>
          </a:xfrm>
          <a:prstGeom prst="irregularSeal1">
            <a:avLst/>
          </a:prstGeom>
          <a:solidFill>
            <a:srgbClr val="FFFF00"/>
          </a:solidFill>
          <a:ln w="9525" algn="ctr">
            <a:solidFill>
              <a:srgbClr val="000000"/>
            </a:solidFill>
            <a:miter lim="800000"/>
            <a:headEnd/>
            <a:tailEnd/>
          </a:ln>
          <a:effectLst/>
        </p:spPr>
        <p:txBody>
          <a:bodyPr wrap="none" anchor="ctr"/>
          <a:lstStyle/>
          <a:p>
            <a:pPr>
              <a:defRPr/>
            </a:pPr>
            <a:endParaRPr lang="en-GB">
              <a:latin typeface="Calibri" pitchFamily="34" charset="0"/>
            </a:endParaRPr>
          </a:p>
        </p:txBody>
      </p:sp>
      <p:sp>
        <p:nvSpPr>
          <p:cNvPr id="39" name="Text Box 67"/>
          <p:cNvSpPr txBox="1">
            <a:spLocks noChangeArrowheads="1"/>
          </p:cNvSpPr>
          <p:nvPr/>
        </p:nvSpPr>
        <p:spPr bwMode="auto">
          <a:xfrm>
            <a:off x="4425950" y="1360488"/>
            <a:ext cx="1563688" cy="708025"/>
          </a:xfrm>
          <a:prstGeom prst="rect">
            <a:avLst/>
          </a:prstGeom>
          <a:noFill/>
          <a:ln w="9525">
            <a:noFill/>
            <a:miter lim="800000"/>
            <a:headEnd/>
            <a:tailEnd/>
          </a:ln>
          <a:effectLst/>
        </p:spPr>
        <p:txBody>
          <a:bodyPr>
            <a:spAutoFit/>
          </a:bodyPr>
          <a:lstStyle/>
          <a:p>
            <a:pPr>
              <a:defRPr/>
            </a:pPr>
            <a:r>
              <a:rPr lang="en-GB" sz="2000" dirty="0">
                <a:solidFill>
                  <a:schemeClr val="tx1"/>
                </a:solidFill>
                <a:effectLst/>
                <a:latin typeface="Calibri" pitchFamily="34" charset="0"/>
              </a:rPr>
              <a:t>Melting begins</a:t>
            </a:r>
          </a:p>
        </p:txBody>
      </p:sp>
      <p:sp>
        <p:nvSpPr>
          <p:cNvPr id="40" name="Text Box 68"/>
          <p:cNvSpPr txBox="1">
            <a:spLocks noChangeArrowheads="1"/>
          </p:cNvSpPr>
          <p:nvPr/>
        </p:nvSpPr>
        <p:spPr bwMode="auto">
          <a:xfrm>
            <a:off x="7213600" y="4297363"/>
            <a:ext cx="1520826" cy="708025"/>
          </a:xfrm>
          <a:prstGeom prst="rect">
            <a:avLst/>
          </a:prstGeom>
          <a:noFill/>
          <a:ln w="9525">
            <a:noFill/>
            <a:miter lim="800000"/>
            <a:headEnd/>
            <a:tailEnd/>
          </a:ln>
          <a:effectLst/>
        </p:spPr>
        <p:txBody>
          <a:bodyPr wrap="square">
            <a:spAutoFit/>
          </a:bodyPr>
          <a:lstStyle/>
          <a:p>
            <a:pPr algn="ctr">
              <a:defRPr/>
            </a:pPr>
            <a:r>
              <a:rPr lang="en-GB" sz="2000" dirty="0">
                <a:solidFill>
                  <a:schemeClr val="tx1"/>
                </a:solidFill>
                <a:effectLst/>
                <a:latin typeface="Calibri" pitchFamily="34" charset="0"/>
              </a:rPr>
              <a:t>Melting begins</a:t>
            </a:r>
          </a:p>
        </p:txBody>
      </p:sp>
      <p:sp>
        <p:nvSpPr>
          <p:cNvPr id="41" name="Text Box 69"/>
          <p:cNvSpPr txBox="1">
            <a:spLocks noChangeArrowheads="1"/>
          </p:cNvSpPr>
          <p:nvPr/>
        </p:nvSpPr>
        <p:spPr bwMode="auto">
          <a:xfrm>
            <a:off x="5915819" y="3309938"/>
            <a:ext cx="1051695" cy="708025"/>
          </a:xfrm>
          <a:prstGeom prst="rect">
            <a:avLst/>
          </a:prstGeom>
          <a:noFill/>
          <a:ln w="9525">
            <a:noFill/>
            <a:miter lim="800000"/>
            <a:headEnd/>
            <a:tailEnd/>
          </a:ln>
          <a:effectLst/>
        </p:spPr>
        <p:txBody>
          <a:bodyPr wrap="square">
            <a:spAutoFit/>
          </a:bodyPr>
          <a:lstStyle/>
          <a:p>
            <a:pPr>
              <a:defRPr/>
            </a:pPr>
            <a:r>
              <a:rPr lang="en-GB" sz="2000" dirty="0">
                <a:solidFill>
                  <a:schemeClr val="tx1"/>
                </a:solidFill>
                <a:effectLst/>
                <a:latin typeface="Calibri" pitchFamily="34" charset="0"/>
              </a:rPr>
              <a:t>Melting begins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1000"/>
                                        <p:tgtEl>
                                          <p:spTgt spid="33"/>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10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left)">
                                      <p:cBhvr>
                                        <p:cTn id="85" dur="500"/>
                                        <p:tgtEl>
                                          <p:spTgt spid="36"/>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1000"/>
                                        <p:tgtEl>
                                          <p:spTgt spid="35"/>
                                        </p:tgtEl>
                                      </p:cBhvr>
                                    </p:animEffect>
                                  </p:childTnLst>
                                </p:cTn>
                              </p:par>
                            </p:childTnLst>
                          </p:cTn>
                        </p:par>
                        <p:par>
                          <p:cTn id="90" fill="hold">
                            <p:stCondLst>
                              <p:cond delay="1500"/>
                            </p:stCondLst>
                            <p:childTnLst>
                              <p:par>
                                <p:cTn id="91" presetID="10" presetClass="entr" presetSubtype="0"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1000"/>
                                        <p:tgtEl>
                                          <p:spTgt spid="4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childTnLst>
                          </p:cTn>
                        </p:par>
                        <p:par>
                          <p:cTn id="104" fill="hold">
                            <p:stCondLst>
                              <p:cond delay="500"/>
                            </p:stCondLst>
                            <p:childTnLst>
                              <p:par>
                                <p:cTn id="105" presetID="0" presetClass="path" presetSubtype="0" accel="50000" decel="50000" fill="hold" grpId="1" nodeType="afterEffect">
                                  <p:stCondLst>
                                    <p:cond delay="0"/>
                                  </p:stCondLst>
                                  <p:childTnLst>
                                    <p:animMotion origin="layout" path="M 1.66667E-6 4.44444E-6 L -0.11979 0.11111 " pathEditMode="relative" rAng="0" ptsTypes="AA">
                                      <p:cBhvr>
                                        <p:cTn id="106" dur="2000" fill="hold"/>
                                        <p:tgtEl>
                                          <p:spTgt spid="37"/>
                                        </p:tgtEl>
                                        <p:attrNameLst>
                                          <p:attrName>ppt_x</p:attrName>
                                          <p:attrName>ppt_y</p:attrName>
                                        </p:attrNameLst>
                                      </p:cBhvr>
                                      <p:rCtr x="-6000" y="5600"/>
                                    </p:animMotion>
                                  </p:childTnLst>
                                </p:cTn>
                              </p:par>
                            </p:childTnLst>
                          </p:cTn>
                        </p:par>
                        <p:par>
                          <p:cTn id="107" fill="hold">
                            <p:stCondLst>
                              <p:cond delay="2500"/>
                            </p:stCondLst>
                            <p:childTnLst>
                              <p:par>
                                <p:cTn id="108" presetID="10" presetClass="entr" presetSubtype="0" fill="hold" grpId="0" nodeType="after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1000"/>
                                        <p:tgtEl>
                                          <p:spTgt spid="38"/>
                                        </p:tgtEl>
                                      </p:cBhvr>
                                    </p:animEffect>
                                  </p:childTnLst>
                                </p:cTn>
                              </p:par>
                            </p:childTnLst>
                          </p:cTn>
                        </p:par>
                        <p:par>
                          <p:cTn id="111" fill="hold">
                            <p:stCondLst>
                              <p:cond delay="3500"/>
                            </p:stCondLst>
                            <p:childTnLst>
                              <p:par>
                                <p:cTn id="112" presetID="10" presetClass="entr" presetSubtype="0" fill="hold" grpId="0" nodeType="after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fade">
                                      <p:cBhvr>
                                        <p:cTn id="11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7" grpId="0"/>
      <p:bldP spid="18" grpId="0"/>
      <p:bldP spid="19" grpId="0" animBg="1"/>
      <p:bldP spid="20" grpId="0" animBg="1"/>
      <p:bldP spid="21" grpId="0" animBg="1"/>
      <p:bldP spid="22" grpId="0"/>
      <p:bldP spid="30" grpId="0"/>
      <p:bldP spid="31" grpId="0"/>
      <p:bldP spid="32" grpId="0"/>
      <p:bldP spid="33" grpId="0" animBg="1"/>
      <p:bldP spid="34" grpId="0" animBg="1"/>
      <p:bldP spid="35" grpId="0" animBg="1"/>
      <p:bldP spid="36" grpId="0" animBg="1"/>
      <p:bldP spid="37" grpId="0" animBg="1"/>
      <p:bldP spid="37" grpId="1" animBg="1"/>
      <p:bldP spid="38" grpId="0" animBg="1"/>
      <p:bldP spid="39" grpId="0"/>
      <p:bldP spid="40" grpId="0"/>
      <p:bldP spid="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1" y="855116"/>
            <a:ext cx="9144001" cy="5540176"/>
            <a:chOff x="-1" y="1320801"/>
            <a:chExt cx="9144001" cy="5540176"/>
          </a:xfrm>
        </p:grpSpPr>
        <p:sp>
          <p:nvSpPr>
            <p:cNvPr id="6" name="Rettangolo 5"/>
            <p:cNvSpPr/>
            <p:nvPr/>
          </p:nvSpPr>
          <p:spPr bwMode="auto">
            <a:xfrm>
              <a:off x="0" y="1320801"/>
              <a:ext cx="9144000" cy="553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rotWithShape="1">
            <a:blip r:embed="rId3" cstate="print"/>
            <a:srcRect l="8874"/>
            <a:stretch/>
          </p:blipFill>
          <p:spPr bwMode="auto">
            <a:xfrm>
              <a:off x="2552700" y="1378857"/>
              <a:ext cx="6504217" cy="5435601"/>
            </a:xfrm>
            <a:prstGeom prst="rect">
              <a:avLst/>
            </a:prstGeom>
            <a:noFill/>
            <a:ln w="9525">
              <a:noFill/>
              <a:miter lim="800000"/>
              <a:headEnd/>
              <a:tailEnd/>
            </a:ln>
          </p:spPr>
        </p:pic>
        <p:sp>
          <p:nvSpPr>
            <p:cNvPr id="840726" name="Text Box 22"/>
            <p:cNvSpPr txBox="1">
              <a:spLocks noChangeArrowheads="1"/>
            </p:cNvSpPr>
            <p:nvPr/>
          </p:nvSpPr>
          <p:spPr bwMode="auto">
            <a:xfrm>
              <a:off x="-1" y="6553200"/>
              <a:ext cx="4432301" cy="307777"/>
            </a:xfrm>
            <a:prstGeom prst="rect">
              <a:avLst/>
            </a:prstGeom>
            <a:noFill/>
            <a:ln w="9525" algn="ctr">
              <a:noFill/>
              <a:miter lim="800000"/>
              <a:headEnd/>
              <a:tailEnd/>
            </a:ln>
            <a:effectLst/>
          </p:spPr>
          <p:txBody>
            <a:bodyPr wrap="square">
              <a:spAutoFit/>
            </a:bodyPr>
            <a:lstStyle/>
            <a:p>
              <a:pPr>
                <a:defRPr/>
              </a:pPr>
              <a:r>
                <a:rPr lang="en-GB" sz="1400" dirty="0">
                  <a:solidFill>
                    <a:schemeClr val="tx1"/>
                  </a:solidFill>
                  <a:effectLst/>
                  <a:latin typeface="Calibri" pitchFamily="34" charset="0"/>
                </a:rPr>
                <a:t>Rosenthal et al., 2015 (Earth Planet. Sci. Lett.,412, 77-87)</a:t>
              </a:r>
            </a:p>
          </p:txBody>
        </p:sp>
      </p:grpSp>
      <p:sp>
        <p:nvSpPr>
          <p:cNvPr id="7" name="CasellaDiTesto 6"/>
          <p:cNvSpPr txBox="1"/>
          <p:nvPr/>
        </p:nvSpPr>
        <p:spPr>
          <a:xfrm>
            <a:off x="0" y="888976"/>
            <a:ext cx="3422650" cy="769441"/>
          </a:xfrm>
          <a:prstGeom prst="rect">
            <a:avLst/>
          </a:prstGeom>
          <a:noFill/>
        </p:spPr>
        <p:txBody>
          <a:bodyPr wrap="square" rtlCol="0">
            <a:spAutoFit/>
          </a:bodyPr>
          <a:lstStyle/>
          <a:p>
            <a:pPr algn="ctr"/>
            <a:r>
              <a:rPr lang="en-GB" sz="2200">
                <a:solidFill>
                  <a:schemeClr val="tx1"/>
                </a:solidFill>
                <a:effectLst/>
                <a:latin typeface="Calibri" pitchFamily="34" charset="0"/>
              </a:rPr>
              <a:t>Coefficient distributions for C in typical mantle minerals</a:t>
            </a:r>
          </a:p>
        </p:txBody>
      </p:sp>
      <p:sp>
        <p:nvSpPr>
          <p:cNvPr id="8" name="CasellaDiTesto 7"/>
          <p:cNvSpPr txBox="1"/>
          <p:nvPr/>
        </p:nvSpPr>
        <p:spPr>
          <a:xfrm>
            <a:off x="0" y="2243643"/>
            <a:ext cx="3422650" cy="400110"/>
          </a:xfrm>
          <a:prstGeom prst="rect">
            <a:avLst/>
          </a:prstGeom>
          <a:noFill/>
        </p:spPr>
        <p:txBody>
          <a:bodyPr wrap="square" rtlCol="0">
            <a:spAutoFit/>
          </a:bodyPr>
          <a:lstStyle/>
          <a:p>
            <a:pPr algn="ctr"/>
            <a:r>
              <a:rPr lang="en-GB" sz="2000" b="1" dirty="0">
                <a:solidFill>
                  <a:schemeClr val="tx1"/>
                </a:solidFill>
                <a:effectLst/>
                <a:latin typeface="Calibri" pitchFamily="34" charset="0"/>
              </a:rPr>
              <a:t>Average D</a:t>
            </a:r>
            <a:r>
              <a:rPr lang="en-GB" sz="2000" b="1" baseline="-25000" dirty="0">
                <a:solidFill>
                  <a:schemeClr val="tx1"/>
                </a:solidFill>
                <a:effectLst/>
                <a:latin typeface="Calibri" pitchFamily="34" charset="0"/>
              </a:rPr>
              <a:t>C</a:t>
            </a:r>
            <a:r>
              <a:rPr lang="en-GB" sz="2000" b="1" dirty="0">
                <a:solidFill>
                  <a:schemeClr val="tx1"/>
                </a:solidFill>
                <a:effectLst/>
                <a:latin typeface="Calibri" pitchFamily="34" charset="0"/>
              </a:rPr>
              <a:t> for peridotite</a:t>
            </a:r>
          </a:p>
        </p:txBody>
      </p:sp>
      <p:sp>
        <p:nvSpPr>
          <p:cNvPr id="9" name="Parentesi graffa aperta 8"/>
          <p:cNvSpPr/>
          <p:nvPr/>
        </p:nvSpPr>
        <p:spPr bwMode="auto">
          <a:xfrm>
            <a:off x="3228340" y="2209781"/>
            <a:ext cx="162983" cy="889000"/>
          </a:xfrm>
          <a:prstGeom prst="leftBrac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CasellaDiTesto 10"/>
          <p:cNvSpPr txBox="1"/>
          <p:nvPr/>
        </p:nvSpPr>
        <p:spPr>
          <a:xfrm>
            <a:off x="0" y="4480959"/>
            <a:ext cx="3422650" cy="1446550"/>
          </a:xfrm>
          <a:prstGeom prst="rect">
            <a:avLst/>
          </a:prstGeom>
          <a:noFill/>
        </p:spPr>
        <p:txBody>
          <a:bodyPr wrap="square" rtlCol="0">
            <a:spAutoFit/>
          </a:bodyPr>
          <a:lstStyle/>
          <a:p>
            <a:r>
              <a:rPr lang="en-GB" sz="2200" b="1" dirty="0">
                <a:solidFill>
                  <a:schemeClr val="tx1"/>
                </a:solidFill>
                <a:effectLst/>
                <a:latin typeface="Calibri" pitchFamily="34" charset="0"/>
              </a:rPr>
              <a:t>C is more incompatible than Nb (lower D), but is more compatible than Ba and Rb (higher D)</a:t>
            </a:r>
          </a:p>
        </p:txBody>
      </p:sp>
      <p:sp>
        <p:nvSpPr>
          <p:cNvPr id="1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13" name="CasellaDiTesto 12"/>
          <p:cNvSpPr txBox="1"/>
          <p:nvPr/>
        </p:nvSpPr>
        <p:spPr>
          <a:xfrm>
            <a:off x="0" y="2753759"/>
            <a:ext cx="2413000" cy="1446550"/>
          </a:xfrm>
          <a:prstGeom prst="rect">
            <a:avLst/>
          </a:prstGeom>
          <a:noFill/>
        </p:spPr>
        <p:txBody>
          <a:bodyPr wrap="square" rtlCol="0">
            <a:spAutoFit/>
          </a:bodyPr>
          <a:lstStyle/>
          <a:p>
            <a:r>
              <a:rPr lang="en-GB" sz="2200" b="1" dirty="0">
                <a:solidFill>
                  <a:srgbClr val="FF0000"/>
                </a:solidFill>
                <a:effectLst/>
                <a:latin typeface="Calibri" pitchFamily="34" charset="0"/>
              </a:rPr>
              <a:t>C is ~10 times more incompatible than H in four-phase peridotite</a:t>
            </a:r>
          </a:p>
        </p:txBody>
      </p:sp>
      <p:sp>
        <p:nvSpPr>
          <p:cNvPr id="14" name="CasellaDiTesto 13"/>
          <p:cNvSpPr txBox="1"/>
          <p:nvPr/>
        </p:nvSpPr>
        <p:spPr>
          <a:xfrm rot="16200000">
            <a:off x="1636978" y="3203638"/>
            <a:ext cx="1875896" cy="523220"/>
          </a:xfrm>
          <a:prstGeom prst="rect">
            <a:avLst/>
          </a:prstGeom>
          <a:noFill/>
        </p:spPr>
        <p:txBody>
          <a:bodyPr wrap="square" rtlCol="0">
            <a:spAutoFit/>
          </a:bodyPr>
          <a:lstStyle/>
          <a:p>
            <a:pPr algn="ctr"/>
            <a:r>
              <a:rPr lang="en-GB" sz="2800" i="1" dirty="0" err="1">
                <a:solidFill>
                  <a:schemeClr val="tx1"/>
                </a:solidFill>
                <a:effectLst/>
                <a:latin typeface="Calibri" pitchFamily="34" charset="0"/>
              </a:rPr>
              <a:t>D</a:t>
            </a:r>
            <a:r>
              <a:rPr lang="en-GB" sz="2800" i="1" baseline="30000" dirty="0" err="1">
                <a:solidFill>
                  <a:schemeClr val="tx1"/>
                </a:solidFill>
                <a:effectLst/>
                <a:latin typeface="Calibri" pitchFamily="34" charset="0"/>
              </a:rPr>
              <a:t>mineral</a:t>
            </a:r>
            <a:r>
              <a:rPr lang="en-GB" sz="2800" i="1" baseline="30000" dirty="0">
                <a:solidFill>
                  <a:schemeClr val="tx1"/>
                </a:solidFill>
                <a:effectLst/>
                <a:latin typeface="Calibri" pitchFamily="34" charset="0"/>
              </a:rPr>
              <a:t>/melt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083303" y="1592804"/>
            <a:ext cx="6729537" cy="4960396"/>
          </a:xfrm>
          <a:prstGeom prst="rect">
            <a:avLst/>
          </a:prstGeom>
          <a:noFill/>
          <a:ln w="9525">
            <a:noFill/>
            <a:miter lim="800000"/>
            <a:headEnd/>
            <a:tailEnd/>
          </a:ln>
        </p:spPr>
      </p:pic>
      <p:sp>
        <p:nvSpPr>
          <p:cNvPr id="12" name="CasellaDiTesto 11"/>
          <p:cNvSpPr txBox="1"/>
          <p:nvPr/>
        </p:nvSpPr>
        <p:spPr>
          <a:xfrm>
            <a:off x="228600" y="795863"/>
            <a:ext cx="8458200" cy="830997"/>
          </a:xfrm>
          <a:prstGeom prst="rect">
            <a:avLst/>
          </a:prstGeom>
          <a:noFill/>
        </p:spPr>
        <p:txBody>
          <a:bodyPr wrap="square" rtlCol="0">
            <a:spAutoFit/>
          </a:bodyPr>
          <a:lstStyle/>
          <a:p>
            <a:pPr algn="ctr"/>
            <a:r>
              <a:rPr lang="en-GB" sz="2400" dirty="0">
                <a:solidFill>
                  <a:schemeClr val="bg1"/>
                </a:solidFill>
                <a:latin typeface="Calibri" pitchFamily="34" charset="0"/>
              </a:rPr>
              <a:t>Concentration of C in mantle minerals equilibrated with carbonated basaltic melt is always low (generally &lt;3 ppm)</a:t>
            </a:r>
          </a:p>
        </p:txBody>
      </p:sp>
      <p:sp>
        <p:nvSpPr>
          <p:cNvPr id="13" name="Text Box 22"/>
          <p:cNvSpPr txBox="1">
            <a:spLocks noChangeArrowheads="1"/>
          </p:cNvSpPr>
          <p:nvPr/>
        </p:nvSpPr>
        <p:spPr bwMode="auto">
          <a:xfrm>
            <a:off x="1109132" y="6029980"/>
            <a:ext cx="3251200" cy="523220"/>
          </a:xfrm>
          <a:prstGeom prst="rect">
            <a:avLst/>
          </a:prstGeom>
          <a:noFill/>
          <a:ln w="9525" algn="ctr">
            <a:noFill/>
            <a:miter lim="800000"/>
            <a:headEnd/>
            <a:tailEnd/>
          </a:ln>
          <a:effectLst/>
        </p:spPr>
        <p:txBody>
          <a:bodyPr wrap="square">
            <a:spAutoFit/>
          </a:bodyPr>
          <a:lstStyle/>
          <a:p>
            <a:pPr>
              <a:defRPr/>
            </a:pPr>
            <a:r>
              <a:rPr lang="en-GB" sz="1400" dirty="0">
                <a:solidFill>
                  <a:schemeClr val="tx1"/>
                </a:solidFill>
                <a:effectLst/>
                <a:latin typeface="Calibri" pitchFamily="34" charset="0"/>
              </a:rPr>
              <a:t>Rosenthal et al., 2015 (Earth Planet. Sci. Lett.,412, 77-87)</a:t>
            </a: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2000"/>
                                        <p:tgtEl>
                                          <p:spTgt spid="2050"/>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1" y="988119"/>
            <a:ext cx="9144000" cy="5869881"/>
            <a:chOff x="1" y="988119"/>
            <a:chExt cx="9144000" cy="5869881"/>
          </a:xfrm>
        </p:grpSpPr>
        <p:grpSp>
          <p:nvGrpSpPr>
            <p:cNvPr id="8" name="Gruppo 7"/>
            <p:cNvGrpSpPr/>
            <p:nvPr/>
          </p:nvGrpSpPr>
          <p:grpSpPr>
            <a:xfrm>
              <a:off x="1" y="988119"/>
              <a:ext cx="9144000" cy="5869881"/>
              <a:chOff x="1" y="988119"/>
              <a:chExt cx="9144000" cy="5869881"/>
            </a:xfrm>
          </p:grpSpPr>
          <p:pic>
            <p:nvPicPr>
              <p:cNvPr id="3074" name="Picture 2"/>
              <p:cNvPicPr>
                <a:picLocks noChangeAspect="1" noChangeArrowheads="1"/>
              </p:cNvPicPr>
              <p:nvPr/>
            </p:nvPicPr>
            <p:blipFill>
              <a:blip r:embed="rId3" cstate="print"/>
              <a:srcRect/>
              <a:stretch>
                <a:fillRect/>
              </a:stretch>
            </p:blipFill>
            <p:spPr bwMode="auto">
              <a:xfrm>
                <a:off x="1" y="988119"/>
                <a:ext cx="9144000" cy="5869881"/>
              </a:xfrm>
              <a:prstGeom prst="rect">
                <a:avLst/>
              </a:prstGeom>
              <a:noFill/>
              <a:ln w="9525">
                <a:noFill/>
                <a:miter lim="800000"/>
                <a:headEnd/>
                <a:tailEnd/>
              </a:ln>
            </p:spPr>
          </p:pic>
          <p:sp>
            <p:nvSpPr>
              <p:cNvPr id="7" name="Rettangolo 6"/>
              <p:cNvSpPr/>
              <p:nvPr/>
            </p:nvSpPr>
            <p:spPr bwMode="auto">
              <a:xfrm>
                <a:off x="5105400" y="5168900"/>
                <a:ext cx="3800475" cy="1092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11" name="Rettangolo 10"/>
            <p:cNvSpPr/>
            <p:nvPr/>
          </p:nvSpPr>
          <p:spPr bwMode="auto">
            <a:xfrm>
              <a:off x="2249805" y="6448425"/>
              <a:ext cx="217170" cy="3143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3" name="Rettangolo 12"/>
            <p:cNvSpPr/>
            <p:nvPr/>
          </p:nvSpPr>
          <p:spPr bwMode="auto">
            <a:xfrm>
              <a:off x="3581400" y="6448425"/>
              <a:ext cx="217170" cy="3143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Rettangolo 13"/>
            <p:cNvSpPr/>
            <p:nvPr/>
          </p:nvSpPr>
          <p:spPr bwMode="auto">
            <a:xfrm>
              <a:off x="4137660" y="6448425"/>
              <a:ext cx="217170" cy="3143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Text Box 22"/>
            <p:cNvSpPr txBox="1">
              <a:spLocks noChangeArrowheads="1"/>
            </p:cNvSpPr>
            <p:nvPr/>
          </p:nvSpPr>
          <p:spPr bwMode="auto">
            <a:xfrm rot="16200000">
              <a:off x="2155190" y="6298913"/>
              <a:ext cx="414655" cy="584775"/>
            </a:xfrm>
            <a:prstGeom prst="rect">
              <a:avLst/>
            </a:prstGeom>
            <a:noFill/>
            <a:ln w="9525" algn="ctr">
              <a:noFill/>
              <a:miter lim="800000"/>
              <a:headEnd/>
              <a:tailEnd/>
            </a:ln>
            <a:effectLst/>
          </p:spPr>
          <p:txBody>
            <a:bodyPr wrap="square">
              <a:spAutoFit/>
            </a:bodyPr>
            <a:lstStyle/>
            <a:p>
              <a:pPr>
                <a:defRPr/>
              </a:pPr>
              <a:r>
                <a:rPr lang="en-GB" sz="3200">
                  <a:solidFill>
                    <a:srgbClr val="FF0000"/>
                  </a:solidFill>
                  <a:latin typeface="Calibri" pitchFamily="34" charset="0"/>
                </a:rPr>
                <a:t>C</a:t>
              </a:r>
            </a:p>
          </p:txBody>
        </p:sp>
        <p:sp>
          <p:nvSpPr>
            <p:cNvPr id="16" name="Text Box 22"/>
            <p:cNvSpPr txBox="1">
              <a:spLocks noChangeArrowheads="1"/>
            </p:cNvSpPr>
            <p:nvPr/>
          </p:nvSpPr>
          <p:spPr bwMode="auto">
            <a:xfrm rot="16200000">
              <a:off x="3462020" y="6298913"/>
              <a:ext cx="414655" cy="584775"/>
            </a:xfrm>
            <a:prstGeom prst="rect">
              <a:avLst/>
            </a:prstGeom>
            <a:noFill/>
            <a:ln w="9525" algn="ctr">
              <a:noFill/>
              <a:miter lim="800000"/>
              <a:headEnd/>
              <a:tailEnd/>
            </a:ln>
            <a:effectLst/>
          </p:spPr>
          <p:txBody>
            <a:bodyPr wrap="square">
              <a:spAutoFit/>
            </a:bodyPr>
            <a:lstStyle/>
            <a:p>
              <a:pPr>
                <a:defRPr/>
              </a:pPr>
              <a:r>
                <a:rPr lang="en-GB" sz="3200">
                  <a:solidFill>
                    <a:srgbClr val="FF0000"/>
                  </a:solidFill>
                  <a:latin typeface="Calibri" pitchFamily="34" charset="0"/>
                </a:rPr>
                <a:t>H</a:t>
              </a:r>
            </a:p>
          </p:txBody>
        </p:sp>
        <p:sp>
          <p:nvSpPr>
            <p:cNvPr id="17" name="Text Box 22"/>
            <p:cNvSpPr txBox="1">
              <a:spLocks noChangeArrowheads="1"/>
            </p:cNvSpPr>
            <p:nvPr/>
          </p:nvSpPr>
          <p:spPr bwMode="auto">
            <a:xfrm rot="16200000">
              <a:off x="3999230" y="6298913"/>
              <a:ext cx="414655" cy="584775"/>
            </a:xfrm>
            <a:prstGeom prst="rect">
              <a:avLst/>
            </a:prstGeom>
            <a:noFill/>
            <a:ln w="9525" algn="ctr">
              <a:noFill/>
              <a:miter lim="800000"/>
              <a:headEnd/>
              <a:tailEnd/>
            </a:ln>
            <a:effectLst/>
          </p:spPr>
          <p:txBody>
            <a:bodyPr wrap="square">
              <a:spAutoFit/>
            </a:bodyPr>
            <a:lstStyle/>
            <a:p>
              <a:pPr>
                <a:defRPr/>
              </a:pPr>
              <a:r>
                <a:rPr lang="en-GB" sz="3200">
                  <a:solidFill>
                    <a:srgbClr val="FF0000"/>
                  </a:solidFill>
                  <a:latin typeface="Calibri" pitchFamily="34" charset="0"/>
                </a:rPr>
                <a:t>F</a:t>
              </a:r>
            </a:p>
          </p:txBody>
        </p:sp>
      </p:grpSp>
      <p:sp>
        <p:nvSpPr>
          <p:cNvPr id="12" name="CasellaDiTesto 11"/>
          <p:cNvSpPr txBox="1"/>
          <p:nvPr/>
        </p:nvSpPr>
        <p:spPr>
          <a:xfrm>
            <a:off x="3708399" y="3043763"/>
            <a:ext cx="5019675" cy="1384995"/>
          </a:xfrm>
          <a:prstGeom prst="rect">
            <a:avLst/>
          </a:prstGeom>
          <a:noFill/>
        </p:spPr>
        <p:txBody>
          <a:bodyPr wrap="square" rtlCol="0">
            <a:spAutoFit/>
          </a:bodyPr>
          <a:lstStyle/>
          <a:p>
            <a:pPr algn="ctr"/>
            <a:r>
              <a:rPr lang="en-GB" sz="2800" b="1">
                <a:solidFill>
                  <a:schemeClr val="tx1"/>
                </a:solidFill>
                <a:effectLst/>
                <a:latin typeface="Calibri" pitchFamily="34" charset="0"/>
              </a:rPr>
              <a:t>Carbon is among the most incompatible elements in the Earth’s mantle.</a:t>
            </a:r>
          </a:p>
        </p:txBody>
      </p:sp>
      <p:sp>
        <p:nvSpPr>
          <p:cNvPr id="9" name="CasellaDiTesto 8"/>
          <p:cNvSpPr txBox="1"/>
          <p:nvPr/>
        </p:nvSpPr>
        <p:spPr>
          <a:xfrm>
            <a:off x="3708399" y="4707463"/>
            <a:ext cx="5019675" cy="954107"/>
          </a:xfrm>
          <a:prstGeom prst="rect">
            <a:avLst/>
          </a:prstGeom>
          <a:noFill/>
        </p:spPr>
        <p:txBody>
          <a:bodyPr wrap="square" rtlCol="0">
            <a:spAutoFit/>
          </a:bodyPr>
          <a:lstStyle/>
          <a:p>
            <a:pPr algn="ctr"/>
            <a:r>
              <a:rPr lang="en-GB" sz="2800" b="1" dirty="0">
                <a:solidFill>
                  <a:schemeClr val="tx1"/>
                </a:solidFill>
                <a:effectLst/>
                <a:latin typeface="Calibri" pitchFamily="34" charset="0"/>
              </a:rPr>
              <a:t>C is one order of magnitude more incompatible than H</a:t>
            </a:r>
          </a:p>
        </p:txBody>
      </p:sp>
      <p:sp>
        <p:nvSpPr>
          <p:cNvPr id="10" name="Text Box 22"/>
          <p:cNvSpPr txBox="1">
            <a:spLocks noChangeArrowheads="1"/>
          </p:cNvSpPr>
          <p:nvPr/>
        </p:nvSpPr>
        <p:spPr bwMode="auto">
          <a:xfrm>
            <a:off x="2463800" y="5972175"/>
            <a:ext cx="6442075" cy="338554"/>
          </a:xfrm>
          <a:prstGeom prst="rect">
            <a:avLst/>
          </a:prstGeom>
          <a:noFill/>
          <a:ln w="9525" algn="ctr">
            <a:noFill/>
            <a:miter lim="800000"/>
            <a:headEnd/>
            <a:tailEnd/>
          </a:ln>
          <a:effectLst/>
        </p:spPr>
        <p:txBody>
          <a:bodyPr wrap="square">
            <a:spAutoFit/>
          </a:bodyPr>
          <a:lstStyle/>
          <a:p>
            <a:pPr>
              <a:defRPr/>
            </a:pPr>
            <a:r>
              <a:rPr lang="en-GB" sz="1600" dirty="0">
                <a:solidFill>
                  <a:schemeClr val="tx1"/>
                </a:solidFill>
                <a:effectLst/>
                <a:latin typeface="Calibri" pitchFamily="34" charset="0"/>
              </a:rPr>
              <a:t>Rosenthal et al., 2015 (Earth Planet. Sci. Lett.,412, 77-87)</a:t>
            </a:r>
          </a:p>
        </p:txBody>
      </p:sp>
      <p:cxnSp>
        <p:nvCxnSpPr>
          <p:cNvPr id="20" name="Connettore 2 19"/>
          <p:cNvCxnSpPr/>
          <p:nvPr/>
        </p:nvCxnSpPr>
        <p:spPr bwMode="auto">
          <a:xfrm flipH="1">
            <a:off x="1720850" y="2724150"/>
            <a:ext cx="1836000" cy="0"/>
          </a:xfrm>
          <a:prstGeom prst="straightConnector1">
            <a:avLst/>
          </a:prstGeom>
          <a:noFill/>
          <a:ln w="28575"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21" name="Connettore 2 20"/>
          <p:cNvCxnSpPr/>
          <p:nvPr/>
        </p:nvCxnSpPr>
        <p:spPr bwMode="auto">
          <a:xfrm flipH="1">
            <a:off x="1720850" y="4114800"/>
            <a:ext cx="540000" cy="0"/>
          </a:xfrm>
          <a:prstGeom prst="straightConnector1">
            <a:avLst/>
          </a:prstGeom>
          <a:noFill/>
          <a:ln w="28575"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
        <p:nvSpPr>
          <p:cNvPr id="2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5646420" y="811094"/>
            <a:ext cx="3497581" cy="1446550"/>
          </a:xfrm>
          <a:prstGeom prst="rect">
            <a:avLst/>
          </a:prstGeom>
          <a:noFill/>
        </p:spPr>
        <p:txBody>
          <a:bodyPr wrap="square" rtlCol="0">
            <a:spAutoFit/>
          </a:bodyPr>
          <a:lstStyle/>
          <a:p>
            <a:pPr algn="ctr"/>
            <a:r>
              <a:rPr lang="en-GB" sz="2200" dirty="0">
                <a:solidFill>
                  <a:schemeClr val="bg1"/>
                </a:solidFill>
                <a:effectLst/>
                <a:latin typeface="Calibri" pitchFamily="34" charset="0"/>
              </a:rPr>
              <a:t>Maximum bulk volatile (</a:t>
            </a:r>
            <a:r>
              <a:rPr lang="en-GB" sz="2200" dirty="0">
                <a:solidFill>
                  <a:srgbClr val="FFFF00"/>
                </a:solidFill>
                <a:effectLst/>
                <a:latin typeface="Calibri" pitchFamily="34" charset="0"/>
              </a:rPr>
              <a:t>H</a:t>
            </a:r>
            <a:r>
              <a:rPr lang="en-GB" sz="2200" baseline="-25000" dirty="0">
                <a:solidFill>
                  <a:srgbClr val="FFFF00"/>
                </a:solidFill>
                <a:effectLst/>
                <a:latin typeface="Calibri" pitchFamily="34" charset="0"/>
              </a:rPr>
              <a:t>2</a:t>
            </a:r>
            <a:r>
              <a:rPr lang="en-GB" sz="2200" dirty="0">
                <a:solidFill>
                  <a:srgbClr val="FFFF00"/>
                </a:solidFill>
                <a:effectLst/>
                <a:latin typeface="Calibri" pitchFamily="34" charset="0"/>
              </a:rPr>
              <a:t>O+CO</a:t>
            </a:r>
            <a:r>
              <a:rPr lang="en-GB" sz="2200" baseline="-25000" dirty="0">
                <a:solidFill>
                  <a:srgbClr val="FFFF00"/>
                </a:solidFill>
                <a:effectLst/>
                <a:latin typeface="Calibri" pitchFamily="34" charset="0"/>
              </a:rPr>
              <a:t>2</a:t>
            </a:r>
            <a:r>
              <a:rPr lang="en-GB" sz="2200" dirty="0">
                <a:solidFill>
                  <a:schemeClr val="bg1"/>
                </a:solidFill>
                <a:effectLst/>
                <a:latin typeface="Calibri" pitchFamily="34" charset="0"/>
              </a:rPr>
              <a:t>) </a:t>
            </a:r>
            <a:r>
              <a:rPr lang="en-GB" sz="2200" dirty="0">
                <a:solidFill>
                  <a:srgbClr val="FFFF00"/>
                </a:solidFill>
                <a:effectLst/>
                <a:latin typeface="Calibri" pitchFamily="34" charset="0"/>
              </a:rPr>
              <a:t>storage capacity</a:t>
            </a:r>
            <a:r>
              <a:rPr lang="en-GB" sz="2200" dirty="0">
                <a:solidFill>
                  <a:schemeClr val="bg1"/>
                </a:solidFill>
                <a:effectLst/>
                <a:latin typeface="Calibri" pitchFamily="34" charset="0"/>
              </a:rPr>
              <a:t> of upper mantle peridotite, assuming no melt present.</a:t>
            </a:r>
          </a:p>
        </p:txBody>
      </p:sp>
      <p:sp>
        <p:nvSpPr>
          <p:cNvPr id="10" name="Text Box 22"/>
          <p:cNvSpPr txBox="1">
            <a:spLocks noChangeArrowheads="1"/>
          </p:cNvSpPr>
          <p:nvPr/>
        </p:nvSpPr>
        <p:spPr bwMode="auto">
          <a:xfrm>
            <a:off x="6119813" y="6280604"/>
            <a:ext cx="2743201" cy="584775"/>
          </a:xfrm>
          <a:prstGeom prst="rect">
            <a:avLst/>
          </a:prstGeom>
          <a:noFill/>
          <a:ln w="9525" algn="ctr">
            <a:noFill/>
            <a:miter lim="800000"/>
            <a:headEnd/>
            <a:tailEnd/>
          </a:ln>
          <a:effectLst/>
        </p:spPr>
        <p:txBody>
          <a:bodyPr wrap="square">
            <a:spAutoFit/>
          </a:bodyPr>
          <a:lstStyle/>
          <a:p>
            <a:pPr>
              <a:defRPr/>
            </a:pPr>
            <a:r>
              <a:rPr lang="en-GB" sz="1600" dirty="0">
                <a:solidFill>
                  <a:schemeClr val="bg1"/>
                </a:solidFill>
                <a:effectLst/>
                <a:latin typeface="Calibri" pitchFamily="34" charset="0"/>
              </a:rPr>
              <a:t>Foley and Pinter, 2018  (Magma under pressure book)</a:t>
            </a:r>
          </a:p>
        </p:txBody>
      </p:sp>
      <p:pic>
        <p:nvPicPr>
          <p:cNvPr id="2" name="Immagine 1"/>
          <p:cNvPicPr>
            <a:picLocks noChangeAspect="1"/>
          </p:cNvPicPr>
          <p:nvPr/>
        </p:nvPicPr>
        <p:blipFill rotWithShape="1">
          <a:blip r:embed="rId3" cstate="print"/>
          <a:srcRect r="3707"/>
          <a:stretch/>
        </p:blipFill>
        <p:spPr>
          <a:xfrm>
            <a:off x="-1" y="766339"/>
            <a:ext cx="5646421" cy="6091661"/>
          </a:xfrm>
          <a:prstGeom prst="rect">
            <a:avLst/>
          </a:prstGeom>
        </p:spPr>
      </p:pic>
      <p:sp>
        <p:nvSpPr>
          <p:cNvPr id="3" name="CasellaDiTesto 2"/>
          <p:cNvSpPr txBox="1"/>
          <p:nvPr/>
        </p:nvSpPr>
        <p:spPr>
          <a:xfrm>
            <a:off x="5645148" y="4235814"/>
            <a:ext cx="3429000" cy="2123658"/>
          </a:xfrm>
          <a:prstGeom prst="rect">
            <a:avLst/>
          </a:prstGeom>
          <a:noFill/>
        </p:spPr>
        <p:txBody>
          <a:bodyPr wrap="square" rtlCol="0">
            <a:spAutoFit/>
          </a:bodyPr>
          <a:lstStyle/>
          <a:p>
            <a:r>
              <a:rPr lang="it-IT" sz="1200" dirty="0">
                <a:solidFill>
                  <a:schemeClr val="bg1"/>
                </a:solidFill>
                <a:latin typeface="Calibri" panose="020F0502020204030204" pitchFamily="34" charset="0"/>
                <a:cs typeface="Calibri" panose="020F0502020204030204" pitchFamily="34" charset="0"/>
              </a:rPr>
              <a:t>[1] </a:t>
            </a:r>
            <a:r>
              <a:rPr lang="it-IT" sz="1200" dirty="0" err="1">
                <a:solidFill>
                  <a:schemeClr val="bg1"/>
                </a:solidFill>
                <a:latin typeface="Calibri" panose="020F0502020204030204" pitchFamily="34" charset="0"/>
                <a:cs typeface="Calibri" panose="020F0502020204030204" pitchFamily="34" charset="0"/>
              </a:rPr>
              <a:t>Dixon</a:t>
            </a:r>
            <a:r>
              <a:rPr lang="it-IT" sz="1200" dirty="0">
                <a:solidFill>
                  <a:schemeClr val="bg1"/>
                </a:solidFill>
                <a:latin typeface="Calibri" panose="020F0502020204030204" pitchFamily="34" charset="0"/>
                <a:cs typeface="Calibri" panose="020F0502020204030204" pitchFamily="34" charset="0"/>
              </a:rPr>
              <a:t> et al. (1995)</a:t>
            </a:r>
          </a:p>
          <a:p>
            <a:r>
              <a:rPr lang="it-IT" sz="1200" dirty="0">
                <a:solidFill>
                  <a:schemeClr val="bg1"/>
                </a:solidFill>
                <a:latin typeface="Calibri" panose="020F0502020204030204" pitchFamily="34" charset="0"/>
                <a:cs typeface="Calibri" panose="020F0502020204030204" pitchFamily="34" charset="0"/>
              </a:rPr>
              <a:t>[2] </a:t>
            </a:r>
            <a:r>
              <a:rPr lang="it-IT" sz="1200" dirty="0" err="1">
                <a:solidFill>
                  <a:schemeClr val="bg1"/>
                </a:solidFill>
                <a:latin typeface="Calibri" panose="020F0502020204030204" pitchFamily="34" charset="0"/>
                <a:cs typeface="Calibri" panose="020F0502020204030204" pitchFamily="34" charset="0"/>
              </a:rPr>
              <a:t>Danyushevsky</a:t>
            </a:r>
            <a:r>
              <a:rPr lang="it-IT" sz="1200" dirty="0">
                <a:solidFill>
                  <a:schemeClr val="bg1"/>
                </a:solidFill>
                <a:latin typeface="Calibri" panose="020F0502020204030204" pitchFamily="34" charset="0"/>
                <a:cs typeface="Calibri" panose="020F0502020204030204" pitchFamily="34" charset="0"/>
              </a:rPr>
              <a:t> et al. (2000)</a:t>
            </a:r>
          </a:p>
          <a:p>
            <a:r>
              <a:rPr lang="en-US" sz="1200" dirty="0">
                <a:solidFill>
                  <a:schemeClr val="bg1"/>
                </a:solidFill>
                <a:latin typeface="Calibri" panose="020F0502020204030204" pitchFamily="34" charset="0"/>
                <a:cs typeface="Calibri" panose="020F0502020204030204" pitchFamily="34" charset="0"/>
              </a:rPr>
              <a:t>[3] Dasgupta and Hirschmann (2010)</a:t>
            </a:r>
          </a:p>
          <a:p>
            <a:r>
              <a:rPr lang="en-US" sz="1200" dirty="0">
                <a:solidFill>
                  <a:schemeClr val="bg1"/>
                </a:solidFill>
                <a:latin typeface="Calibri" panose="020F0502020204030204" pitchFamily="34" charset="0"/>
                <a:cs typeface="Calibri" panose="020F0502020204030204" pitchFamily="34" charset="0"/>
              </a:rPr>
              <a:t>[4] Kovacs et al. (2012)</a:t>
            </a:r>
          </a:p>
          <a:p>
            <a:r>
              <a:rPr lang="it-IT" sz="1200" dirty="0">
                <a:solidFill>
                  <a:schemeClr val="bg1"/>
                </a:solidFill>
                <a:latin typeface="Calibri" panose="020F0502020204030204" pitchFamily="34" charset="0"/>
                <a:cs typeface="Calibri" panose="020F0502020204030204" pitchFamily="34" charset="0"/>
              </a:rPr>
              <a:t>[5] pyrolite (</a:t>
            </a:r>
            <a:r>
              <a:rPr lang="it-IT" sz="1200" dirty="0" err="1">
                <a:solidFill>
                  <a:schemeClr val="bg1"/>
                </a:solidFill>
                <a:latin typeface="Calibri" panose="020F0502020204030204" pitchFamily="34" charset="0"/>
                <a:cs typeface="Calibri" panose="020F0502020204030204" pitchFamily="34" charset="0"/>
              </a:rPr>
              <a:t>Ringwood</a:t>
            </a:r>
            <a:r>
              <a:rPr lang="it-IT" sz="1200" dirty="0">
                <a:solidFill>
                  <a:schemeClr val="bg1"/>
                </a:solidFill>
                <a:latin typeface="Calibri" panose="020F0502020204030204" pitchFamily="34" charset="0"/>
                <a:cs typeface="Calibri" panose="020F0502020204030204" pitchFamily="34" charset="0"/>
              </a:rPr>
              <a:t>, 1962)</a:t>
            </a:r>
          </a:p>
          <a:p>
            <a:r>
              <a:rPr lang="it-IT" sz="1200" dirty="0">
                <a:solidFill>
                  <a:schemeClr val="bg1"/>
                </a:solidFill>
                <a:latin typeface="Calibri" panose="020F0502020204030204" pitchFamily="34" charset="0"/>
                <a:cs typeface="Calibri" panose="020F0502020204030204" pitchFamily="34" charset="0"/>
              </a:rPr>
              <a:t>[6] HZ1 harzburgite (Green </a:t>
            </a:r>
            <a:r>
              <a:rPr lang="da-DK" sz="1200" dirty="0">
                <a:solidFill>
                  <a:schemeClr val="bg1"/>
                </a:solidFill>
                <a:latin typeface="Calibri" panose="020F0502020204030204" pitchFamily="34" charset="0"/>
                <a:cs typeface="Calibri" panose="020F0502020204030204" pitchFamily="34" charset="0"/>
              </a:rPr>
              <a:t>et al., 2010)</a:t>
            </a:r>
          </a:p>
          <a:p>
            <a:r>
              <a:rPr lang="da-DK" sz="1200" dirty="0">
                <a:solidFill>
                  <a:schemeClr val="bg1"/>
                </a:solidFill>
                <a:latin typeface="Calibri" panose="020F0502020204030204" pitchFamily="34" charset="0"/>
                <a:cs typeface="Calibri" panose="020F0502020204030204" pitchFamily="34" charset="0"/>
              </a:rPr>
              <a:t>[7] Hirschmann et al. (2009)</a:t>
            </a:r>
          </a:p>
          <a:p>
            <a:r>
              <a:rPr lang="da-DK" sz="1200" dirty="0">
                <a:solidFill>
                  <a:schemeClr val="bg1"/>
                </a:solidFill>
                <a:latin typeface="Calibri" panose="020F0502020204030204" pitchFamily="34" charset="0"/>
                <a:cs typeface="Calibri" panose="020F0502020204030204" pitchFamily="34" charset="0"/>
              </a:rPr>
              <a:t>[8] Tenner et al. (2012)</a:t>
            </a:r>
          </a:p>
          <a:p>
            <a:r>
              <a:rPr lang="da-DK" sz="1200" dirty="0">
                <a:solidFill>
                  <a:schemeClr val="bg1"/>
                </a:solidFill>
                <a:latin typeface="Calibri" panose="020F0502020204030204" pitchFamily="34" charset="0"/>
                <a:cs typeface="Calibri" panose="020F0502020204030204" pitchFamily="34" charset="0"/>
              </a:rPr>
              <a:t>[9] Ardia et al. (2012)</a:t>
            </a:r>
            <a:endParaRPr lang="it-IT" sz="1200" dirty="0">
              <a:solidFill>
                <a:schemeClr val="bg1"/>
              </a:solidFill>
              <a:latin typeface="Calibri" panose="020F0502020204030204" pitchFamily="34" charset="0"/>
              <a:cs typeface="Calibri" panose="020F0502020204030204" pitchFamily="34" charset="0"/>
            </a:endParaRPr>
          </a:p>
          <a:p>
            <a:r>
              <a:rPr lang="it-IT" sz="1200" dirty="0">
                <a:solidFill>
                  <a:schemeClr val="bg1"/>
                </a:solidFill>
                <a:latin typeface="Calibri" panose="020F0502020204030204" pitchFamily="34" charset="0"/>
                <a:cs typeface="Calibri" panose="020F0502020204030204" pitchFamily="34" charset="0"/>
              </a:rPr>
              <a:t>[10] </a:t>
            </a:r>
            <a:r>
              <a:rPr lang="it-IT" sz="1200" dirty="0" err="1">
                <a:solidFill>
                  <a:schemeClr val="bg1"/>
                </a:solidFill>
                <a:latin typeface="Calibri" panose="020F0502020204030204" pitchFamily="34" charset="0"/>
                <a:cs typeface="Calibri" panose="020F0502020204030204" pitchFamily="34" charset="0"/>
              </a:rPr>
              <a:t>Smyth</a:t>
            </a:r>
            <a:r>
              <a:rPr lang="it-IT" sz="1200" dirty="0">
                <a:solidFill>
                  <a:schemeClr val="bg1"/>
                </a:solidFill>
                <a:latin typeface="Calibri" panose="020F0502020204030204" pitchFamily="34" charset="0"/>
                <a:cs typeface="Calibri" panose="020F0502020204030204" pitchFamily="34" charset="0"/>
              </a:rPr>
              <a:t> et al. (2006)</a:t>
            </a:r>
          </a:p>
          <a:p>
            <a:r>
              <a:rPr lang="it-IT" sz="1200" dirty="0">
                <a:solidFill>
                  <a:schemeClr val="bg1"/>
                </a:solidFill>
                <a:latin typeface="Calibri" panose="020F0502020204030204" pitchFamily="34" charset="0"/>
                <a:cs typeface="Calibri" panose="020F0502020204030204" pitchFamily="34" charset="0"/>
              </a:rPr>
              <a:t>[11] </a:t>
            </a:r>
            <a:r>
              <a:rPr lang="it-IT" sz="1200" dirty="0" err="1">
                <a:solidFill>
                  <a:schemeClr val="bg1"/>
                </a:solidFill>
                <a:latin typeface="Calibri" panose="020F0502020204030204" pitchFamily="34" charset="0"/>
                <a:cs typeface="Calibri" panose="020F0502020204030204" pitchFamily="34" charset="0"/>
              </a:rPr>
              <a:t>Ferot</a:t>
            </a:r>
            <a:r>
              <a:rPr lang="it-IT" sz="1200" dirty="0">
                <a:solidFill>
                  <a:schemeClr val="bg1"/>
                </a:solidFill>
                <a:latin typeface="Calibri" panose="020F0502020204030204" pitchFamily="34" charset="0"/>
                <a:cs typeface="Calibri" panose="020F0502020204030204" pitchFamily="34" charset="0"/>
              </a:rPr>
              <a:t> and </a:t>
            </a:r>
            <a:r>
              <a:rPr lang="it-IT" sz="1200" dirty="0" err="1">
                <a:solidFill>
                  <a:schemeClr val="bg1"/>
                </a:solidFill>
                <a:latin typeface="Calibri" panose="020F0502020204030204" pitchFamily="34" charset="0"/>
                <a:cs typeface="Calibri" panose="020F0502020204030204" pitchFamily="34" charset="0"/>
              </a:rPr>
              <a:t>Bolfan</a:t>
            </a:r>
            <a:r>
              <a:rPr lang="it-IT" sz="1200" dirty="0">
                <a:solidFill>
                  <a:schemeClr val="bg1"/>
                </a:solidFill>
                <a:latin typeface="Calibri" panose="020F0502020204030204" pitchFamily="34" charset="0"/>
                <a:cs typeface="Calibri" panose="020F0502020204030204" pitchFamily="34" charset="0"/>
              </a:rPr>
              <a:t>-Casanova (2012).</a:t>
            </a:r>
          </a:p>
        </p:txBody>
      </p:sp>
      <p:sp>
        <p:nvSpPr>
          <p:cNvPr id="7" name="CasellaDiTesto 6"/>
          <p:cNvSpPr txBox="1"/>
          <p:nvPr/>
        </p:nvSpPr>
        <p:spPr>
          <a:xfrm>
            <a:off x="6065521" y="2308615"/>
            <a:ext cx="2659380" cy="830997"/>
          </a:xfrm>
          <a:prstGeom prst="rect">
            <a:avLst/>
          </a:prstGeom>
          <a:noFill/>
        </p:spPr>
        <p:txBody>
          <a:bodyPr wrap="square" rtlCol="0">
            <a:spAutoFit/>
          </a:bodyPr>
          <a:lstStyle/>
          <a:p>
            <a:pPr algn="ctr"/>
            <a:r>
              <a:rPr lang="en-GB" sz="2400" dirty="0">
                <a:solidFill>
                  <a:srgbClr val="FFFF00"/>
                </a:solidFill>
                <a:effectLst/>
                <a:latin typeface="Calibri" pitchFamily="34" charset="0"/>
              </a:rPr>
              <a:t>Mostly &lt;1500 ppm</a:t>
            </a:r>
          </a:p>
          <a:p>
            <a:pPr algn="ctr"/>
            <a:r>
              <a:rPr lang="en-GB" sz="2400" dirty="0">
                <a:solidFill>
                  <a:srgbClr val="FFFF00"/>
                </a:solidFill>
                <a:effectLst/>
                <a:latin typeface="Calibri" pitchFamily="34" charset="0"/>
              </a:rPr>
              <a:t>(&lt;0.15 wt%)</a:t>
            </a:r>
          </a:p>
        </p:txBody>
      </p:sp>
      <p:sp>
        <p:nvSpPr>
          <p:cNvPr id="8" name="Parentesi graffa chiusa 7"/>
          <p:cNvSpPr/>
          <p:nvPr/>
        </p:nvSpPr>
        <p:spPr bwMode="auto">
          <a:xfrm>
            <a:off x="1380065" y="872067"/>
            <a:ext cx="177801" cy="3225800"/>
          </a:xfrm>
          <a:prstGeom prst="rightBrace">
            <a:avLst>
              <a:gd name="adj1" fmla="val 8333"/>
              <a:gd name="adj2" fmla="val 50262"/>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CasellaDiTesto 8"/>
          <p:cNvSpPr txBox="1"/>
          <p:nvPr/>
        </p:nvSpPr>
        <p:spPr>
          <a:xfrm>
            <a:off x="5883488" y="3255847"/>
            <a:ext cx="3023446" cy="830997"/>
          </a:xfrm>
          <a:prstGeom prst="rect">
            <a:avLst/>
          </a:prstGeom>
          <a:noFill/>
        </p:spPr>
        <p:txBody>
          <a:bodyPr wrap="square" rtlCol="0">
            <a:spAutoFit/>
          </a:bodyPr>
          <a:lstStyle/>
          <a:p>
            <a:pPr algn="ctr"/>
            <a:r>
              <a:rPr lang="en-GB" sz="2400" dirty="0">
                <a:solidFill>
                  <a:schemeClr val="bg1"/>
                </a:solidFill>
                <a:effectLst/>
                <a:latin typeface="Calibri" pitchFamily="34" charset="0"/>
              </a:rPr>
              <a:t>Rarely up to ~6000 ppm (~0.6 wt%)</a:t>
            </a:r>
          </a:p>
        </p:txBody>
      </p:sp>
      <p:sp>
        <p:nvSpPr>
          <p:cNvPr id="11" name="Parentesi graffa chiusa 10"/>
          <p:cNvSpPr/>
          <p:nvPr/>
        </p:nvSpPr>
        <p:spPr bwMode="auto">
          <a:xfrm>
            <a:off x="5486398" y="4071934"/>
            <a:ext cx="177801" cy="1949451"/>
          </a:xfrm>
          <a:prstGeom prst="rightBrace">
            <a:avLst>
              <a:gd name="adj1" fmla="val 8333"/>
              <a:gd name="adj2" fmla="val 50262"/>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244447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3" grpId="0"/>
      <p:bldP spid="7" grpId="0"/>
      <p:bldP spid="8" grpId="0" animBg="1"/>
      <p:bldP spid="9" grpId="0"/>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bwMode="auto">
          <a:xfrm>
            <a:off x="2038350" y="949325"/>
            <a:ext cx="936625" cy="45085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 name="Figura a mano libera 9"/>
          <p:cNvSpPr/>
          <p:nvPr/>
        </p:nvSpPr>
        <p:spPr bwMode="auto">
          <a:xfrm>
            <a:off x="2638425" y="1354138"/>
            <a:ext cx="811213" cy="1019175"/>
          </a:xfrm>
          <a:custGeom>
            <a:avLst/>
            <a:gdLst>
              <a:gd name="connsiteX0" fmla="*/ 0 w 810228"/>
              <a:gd name="connsiteY0" fmla="*/ 0 h 1018572"/>
              <a:gd name="connsiteX1" fmla="*/ 115747 w 810228"/>
              <a:gd name="connsiteY1" fmla="*/ 659757 h 1018572"/>
              <a:gd name="connsiteX2" fmla="*/ 358815 w 810228"/>
              <a:gd name="connsiteY2" fmla="*/ 937549 h 1018572"/>
              <a:gd name="connsiteX3" fmla="*/ 810228 w 810228"/>
              <a:gd name="connsiteY3" fmla="*/ 1018572 h 1018572"/>
            </a:gdLst>
            <a:ahLst/>
            <a:cxnLst>
              <a:cxn ang="0">
                <a:pos x="connsiteX0" y="connsiteY0"/>
              </a:cxn>
              <a:cxn ang="0">
                <a:pos x="connsiteX1" y="connsiteY1"/>
              </a:cxn>
              <a:cxn ang="0">
                <a:pos x="connsiteX2" y="connsiteY2"/>
              </a:cxn>
              <a:cxn ang="0">
                <a:pos x="connsiteX3" y="connsiteY3"/>
              </a:cxn>
            </a:cxnLst>
            <a:rect l="l" t="t" r="r" b="b"/>
            <a:pathLst>
              <a:path w="810228" h="1018572">
                <a:moveTo>
                  <a:pt x="0" y="0"/>
                </a:moveTo>
                <a:cubicBezTo>
                  <a:pt x="27972" y="251749"/>
                  <a:pt x="55945" y="503499"/>
                  <a:pt x="115747" y="659757"/>
                </a:cubicBezTo>
                <a:cubicBezTo>
                  <a:pt x="175550" y="816015"/>
                  <a:pt x="243068" y="877747"/>
                  <a:pt x="358815" y="937549"/>
                </a:cubicBezTo>
                <a:cubicBezTo>
                  <a:pt x="474562" y="997351"/>
                  <a:pt x="642395" y="1007961"/>
                  <a:pt x="810228" y="1018572"/>
                </a:cubicBezTo>
              </a:path>
            </a:pathLst>
          </a:custGeom>
          <a:noFill/>
          <a:ln w="57150" cap="flat" cmpd="sng" algn="ctr">
            <a:solidFill>
              <a:srgbClr val="FF0000"/>
            </a:solidFill>
            <a:prstDash val="solid"/>
            <a:round/>
            <a:headEnd type="none" w="med" len="med"/>
            <a:tailEnd type="arrow" w="med" len="med"/>
          </a:ln>
          <a:effectLst/>
        </p:spPr>
        <p:txBody>
          <a:bodyPr anchor="ctr"/>
          <a:lstStyle/>
          <a:p>
            <a:pPr>
              <a:defRPr/>
            </a:pPr>
            <a:endParaRPr lang="en-GB">
              <a:latin typeface="Calibri" pitchFamily="34" charset="0"/>
            </a:endParaRPr>
          </a:p>
        </p:txBody>
      </p:sp>
      <p:sp>
        <p:nvSpPr>
          <p:cNvPr id="1141762" name="Text Box 2"/>
          <p:cNvSpPr txBox="1">
            <a:spLocks noChangeArrowheads="1"/>
          </p:cNvSpPr>
          <p:nvPr/>
        </p:nvSpPr>
        <p:spPr bwMode="auto">
          <a:xfrm>
            <a:off x="342900" y="927100"/>
            <a:ext cx="8458200" cy="2616101"/>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At high P (&gt;2 GPa) 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(if present) reacts with silicate minerals to give a carbonate phase according to the reaction:</a:t>
            </a:r>
          </a:p>
          <a:p>
            <a:pPr algn="ctr">
              <a:defRPr/>
            </a:pPr>
            <a:endParaRPr lang="en-GB"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endParaRPr lang="en-GB"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4400" dirty="0">
                <a:solidFill>
                  <a:srgbClr val="FFFF00"/>
                </a:solidFill>
                <a:effectLst>
                  <a:outerShdw blurRad="38100" dist="38100" dir="2700000" algn="tl">
                    <a:srgbClr val="000000"/>
                  </a:outerShdw>
                </a:effectLst>
                <a:latin typeface="Calibri" pitchFamily="34" charset="0"/>
                <a:sym typeface="Wingdings" pitchFamily="2" charset="2"/>
              </a:rPr>
              <a:t>Cpx + Ol + CO</a:t>
            </a:r>
            <a:r>
              <a:rPr lang="en-GB" sz="4400" baseline="-25000" dirty="0">
                <a:solidFill>
                  <a:srgbClr val="FFFF00"/>
                </a:solidFill>
                <a:effectLst>
                  <a:outerShdw blurRad="38100" dist="38100" dir="2700000" algn="tl">
                    <a:srgbClr val="000000"/>
                  </a:outerShdw>
                </a:effectLst>
                <a:latin typeface="Calibri" pitchFamily="34" charset="0"/>
                <a:sym typeface="Wingdings" pitchFamily="2" charset="2"/>
              </a:rPr>
              <a:t>2 </a:t>
            </a:r>
            <a:r>
              <a:rPr lang="en-GB" sz="4400" dirty="0">
                <a:solidFill>
                  <a:srgbClr val="FFFF00"/>
                </a:solidFill>
                <a:effectLst>
                  <a:outerShdw blurRad="38100" dist="38100" dir="2700000" algn="tl">
                    <a:srgbClr val="000000"/>
                  </a:outerShdw>
                </a:effectLst>
                <a:latin typeface="Calibri" pitchFamily="34" charset="0"/>
                <a:sym typeface="Wingdings" pitchFamily="2" charset="2"/>
              </a:rPr>
              <a:t>= Dolomite + Opx</a:t>
            </a:r>
            <a:endParaRPr lang="en-GB" sz="3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41766" name="Text Box 6"/>
          <p:cNvSpPr txBox="1">
            <a:spLocks noChangeArrowheads="1"/>
          </p:cNvSpPr>
          <p:nvPr/>
        </p:nvSpPr>
        <p:spPr bwMode="auto">
          <a:xfrm>
            <a:off x="342900" y="3930650"/>
            <a:ext cx="8458200" cy="2332946"/>
          </a:xfrm>
          <a:prstGeom prst="rect">
            <a:avLst/>
          </a:prstGeom>
          <a:noFill/>
          <a:ln w="9525">
            <a:noFill/>
            <a:miter lim="800000"/>
            <a:headEnd/>
            <a:tailEnd/>
          </a:ln>
          <a:effectLst/>
        </p:spPr>
        <p:txBody>
          <a:bodyPr wrap="square">
            <a:spAutoFit/>
          </a:bodyPr>
          <a:lstStyle/>
          <a:p>
            <a:pP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CaMgSi</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6</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Mg</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SiO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4</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CO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a:t>
            </a:r>
          </a:p>
          <a:p>
            <a:pPr>
              <a:lnSpc>
                <a:spcPct val="120000"/>
              </a:lnSpc>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        Diopside	                  Forsterite</a:t>
            </a:r>
          </a:p>
          <a:p>
            <a:pPr>
              <a:lnSpc>
                <a:spcPct val="120000"/>
              </a:lnSpc>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CaMg(CO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4000" dirty="0">
                <a:solidFill>
                  <a:schemeClr val="bg1"/>
                </a:solidFill>
                <a:effectLst>
                  <a:outerShdw blurRad="38100" dist="38100" dir="2700000" algn="tl">
                    <a:srgbClr val="000000"/>
                  </a:outerShdw>
                </a:effectLst>
                <a:latin typeface="Calibri" pitchFamily="34" charset="0"/>
                <a:sym typeface="Wingdings" pitchFamily="2" charset="2"/>
              </a:rPr>
              <a:t>)</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Mg</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Si</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6</a:t>
            </a:r>
          </a:p>
          <a:p>
            <a:pPr>
              <a:lnSpc>
                <a:spcPct val="120000"/>
              </a:lnSpc>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         Dolomite		            Enstatite</a:t>
            </a:r>
          </a:p>
        </p:txBody>
      </p:sp>
      <p:sp>
        <p:nvSpPr>
          <p:cNvPr id="1141767" name="Line 7"/>
          <p:cNvSpPr>
            <a:spLocks noChangeShapeType="1"/>
          </p:cNvSpPr>
          <p:nvPr/>
        </p:nvSpPr>
        <p:spPr bwMode="auto">
          <a:xfrm>
            <a:off x="0" y="3711575"/>
            <a:ext cx="9144000" cy="0"/>
          </a:xfrm>
          <a:prstGeom prst="line">
            <a:avLst/>
          </a:prstGeom>
          <a:noFill/>
          <a:ln w="76200" cmpd="tri">
            <a:solidFill>
              <a:schemeClr val="bg1"/>
            </a:solidFill>
            <a:round/>
            <a:headEnd/>
            <a:tailEnd/>
          </a:ln>
          <a:effectLst/>
        </p:spPr>
        <p:txBody>
          <a:bodyPr anchor="ctr"/>
          <a:lstStyle/>
          <a:p>
            <a:pPr>
              <a:defRPr/>
            </a:pPr>
            <a:endParaRPr lang="en-GB">
              <a:latin typeface="Calibri" pitchFamily="34" charset="0"/>
            </a:endParaRPr>
          </a:p>
        </p:txBody>
      </p:sp>
      <p:sp>
        <p:nvSpPr>
          <p:cNvPr id="11" name="CasellaDiTesto 10"/>
          <p:cNvSpPr txBox="1"/>
          <p:nvPr/>
        </p:nvSpPr>
        <p:spPr>
          <a:xfrm>
            <a:off x="3403600" y="2095500"/>
            <a:ext cx="3225370" cy="523220"/>
          </a:xfrm>
          <a:prstGeom prst="rect">
            <a:avLst/>
          </a:prstGeom>
          <a:noFill/>
        </p:spPr>
        <p:txBody>
          <a:bodyPr wrap="none">
            <a:spAutoFit/>
          </a:bodyPr>
          <a:lstStyle/>
          <a:p>
            <a:pPr>
              <a:defRPr/>
            </a:pPr>
            <a:r>
              <a:rPr lang="en-GB" sz="2800" i="1">
                <a:solidFill>
                  <a:srgbClr val="FF0000"/>
                </a:solidFill>
                <a:latin typeface="Calibri" pitchFamily="34" charset="0"/>
              </a:rPr>
              <a:t>How many km deep?</a:t>
            </a:r>
          </a:p>
        </p:txBody>
      </p:sp>
      <p:sp>
        <p:nvSpPr>
          <p:cNvPr id="9"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12" name="Text Box 6"/>
          <p:cNvSpPr txBox="1">
            <a:spLocks noChangeArrowheads="1"/>
          </p:cNvSpPr>
          <p:nvPr/>
        </p:nvSpPr>
        <p:spPr bwMode="auto">
          <a:xfrm>
            <a:off x="3009900" y="3930650"/>
            <a:ext cx="546100" cy="707886"/>
          </a:xfrm>
          <a:prstGeom prst="rect">
            <a:avLst/>
          </a:prstGeom>
          <a:noFill/>
          <a:ln w="9525">
            <a:noFill/>
            <a:miter lim="800000"/>
            <a:headEnd/>
            <a:tailEnd/>
          </a:ln>
          <a:effectLst/>
        </p:spPr>
        <p:txBody>
          <a:bodyPr wrap="square">
            <a:spAutoFit/>
          </a:bodyPr>
          <a:lstStyle/>
          <a:p>
            <a:pP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2</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3" name="Text Box 6"/>
          <p:cNvSpPr txBox="1">
            <a:spLocks noChangeArrowheads="1"/>
          </p:cNvSpPr>
          <p:nvPr/>
        </p:nvSpPr>
        <p:spPr bwMode="auto">
          <a:xfrm>
            <a:off x="5511800" y="3930650"/>
            <a:ext cx="546100" cy="707886"/>
          </a:xfrm>
          <a:prstGeom prst="rect">
            <a:avLst/>
          </a:prstGeom>
          <a:noFill/>
          <a:ln w="9525">
            <a:noFill/>
            <a:miter lim="800000"/>
            <a:headEnd/>
            <a:tailEnd/>
          </a:ln>
          <a:effectLst/>
        </p:spPr>
        <p:txBody>
          <a:bodyPr wrap="square">
            <a:spAutoFit/>
          </a:bodyPr>
          <a:lstStyle/>
          <a:p>
            <a:pP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2</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4" name="Text Box 6"/>
          <p:cNvSpPr txBox="1">
            <a:spLocks noChangeArrowheads="1"/>
          </p:cNvSpPr>
          <p:nvPr/>
        </p:nvSpPr>
        <p:spPr bwMode="auto">
          <a:xfrm>
            <a:off x="3340100" y="5073650"/>
            <a:ext cx="546100" cy="707886"/>
          </a:xfrm>
          <a:prstGeom prst="rect">
            <a:avLst/>
          </a:prstGeom>
          <a:noFill/>
          <a:ln w="9525">
            <a:noFill/>
            <a:miter lim="800000"/>
            <a:headEnd/>
            <a:tailEnd/>
          </a:ln>
          <a:effectLst/>
        </p:spPr>
        <p:txBody>
          <a:bodyPr wrap="square">
            <a:spAutoFit/>
          </a:bodyPr>
          <a:lstStyle/>
          <a:p>
            <a:pP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2</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5" name="Text Box 6"/>
          <p:cNvSpPr txBox="1">
            <a:spLocks noChangeArrowheads="1"/>
          </p:cNvSpPr>
          <p:nvPr/>
        </p:nvSpPr>
        <p:spPr bwMode="auto">
          <a:xfrm>
            <a:off x="6172200" y="5302250"/>
            <a:ext cx="2616200" cy="964367"/>
          </a:xfrm>
          <a:prstGeom prst="rect">
            <a:avLst/>
          </a:prstGeom>
          <a:noFill/>
          <a:ln w="9525">
            <a:noFill/>
            <a:miter lim="800000"/>
            <a:headEnd/>
            <a:tailEnd/>
          </a:ln>
          <a:effectLst/>
        </p:spPr>
        <p:txBody>
          <a:bodyPr wrap="square">
            <a:spAutoFit/>
          </a:bodyPr>
          <a:lstStyle/>
          <a:p>
            <a:pPr algn="ctr">
              <a:lnSpc>
                <a:spcPts val="34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Balance this equation!</a:t>
            </a:r>
            <a:endParaRPr lang="en-GB" i="1"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1762">
                                            <p:txEl>
                                              <p:pRg st="0" end="0"/>
                                            </p:txEl>
                                          </p:spTgt>
                                        </p:tgtEl>
                                        <p:attrNameLst>
                                          <p:attrName>style.visibility</p:attrName>
                                        </p:attrNameLst>
                                      </p:cBhvr>
                                      <p:to>
                                        <p:strVal val="visible"/>
                                      </p:to>
                                    </p:set>
                                    <p:animEffect transition="in" filter="fade">
                                      <p:cBhvr>
                                        <p:cTn id="7" dur="500"/>
                                        <p:tgtEl>
                                          <p:spTgt spid="11417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1762">
                                            <p:txEl>
                                              <p:pRg st="3" end="3"/>
                                            </p:txEl>
                                          </p:spTgt>
                                        </p:tgtEl>
                                        <p:attrNameLst>
                                          <p:attrName>style.visibility</p:attrName>
                                        </p:attrNameLst>
                                      </p:cBhvr>
                                      <p:to>
                                        <p:strVal val="visible"/>
                                      </p:to>
                                    </p:set>
                                    <p:animEffect transition="in" filter="fade">
                                      <p:cBhvr>
                                        <p:cTn id="12" dur="500"/>
                                        <p:tgtEl>
                                          <p:spTgt spid="114176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41767"/>
                                        </p:tgtEl>
                                        <p:attrNameLst>
                                          <p:attrName>style.visibility</p:attrName>
                                        </p:attrNameLst>
                                      </p:cBhvr>
                                      <p:to>
                                        <p:strVal val="visible"/>
                                      </p:to>
                                    </p:set>
                                    <p:animEffect transition="in" filter="fade">
                                      <p:cBhvr>
                                        <p:cTn id="30" dur="500"/>
                                        <p:tgtEl>
                                          <p:spTgt spid="114176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141766">
                                            <p:txEl>
                                              <p:pRg st="0" end="0"/>
                                            </p:txEl>
                                          </p:spTgt>
                                        </p:tgtEl>
                                        <p:attrNameLst>
                                          <p:attrName>style.visibility</p:attrName>
                                        </p:attrNameLst>
                                      </p:cBhvr>
                                      <p:to>
                                        <p:strVal val="visible"/>
                                      </p:to>
                                    </p:set>
                                    <p:animEffect transition="in" filter="fade">
                                      <p:cBhvr>
                                        <p:cTn id="34" dur="2000"/>
                                        <p:tgtEl>
                                          <p:spTgt spid="1141766">
                                            <p:txEl>
                                              <p:pRg st="0" end="0"/>
                                            </p:txEl>
                                          </p:spTgt>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1141766">
                                            <p:txEl>
                                              <p:pRg st="1" end="1"/>
                                            </p:txEl>
                                          </p:spTgt>
                                        </p:tgtEl>
                                        <p:attrNameLst>
                                          <p:attrName>style.visibility</p:attrName>
                                        </p:attrNameLst>
                                      </p:cBhvr>
                                      <p:to>
                                        <p:strVal val="visible"/>
                                      </p:to>
                                    </p:set>
                                    <p:animEffect transition="in" filter="fade">
                                      <p:cBhvr>
                                        <p:cTn id="38" dur="2000"/>
                                        <p:tgtEl>
                                          <p:spTgt spid="1141766">
                                            <p:txEl>
                                              <p:pRg st="1" end="1"/>
                                            </p:txEl>
                                          </p:spTgt>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1141766">
                                            <p:txEl>
                                              <p:pRg st="2" end="2"/>
                                            </p:txEl>
                                          </p:spTgt>
                                        </p:tgtEl>
                                        <p:attrNameLst>
                                          <p:attrName>style.visibility</p:attrName>
                                        </p:attrNameLst>
                                      </p:cBhvr>
                                      <p:to>
                                        <p:strVal val="visible"/>
                                      </p:to>
                                    </p:set>
                                    <p:animEffect transition="in" filter="fade">
                                      <p:cBhvr>
                                        <p:cTn id="42" dur="500"/>
                                        <p:tgtEl>
                                          <p:spTgt spid="1141766">
                                            <p:txEl>
                                              <p:pRg st="2" end="2"/>
                                            </p:txEl>
                                          </p:spTgt>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1141766">
                                            <p:txEl>
                                              <p:pRg st="3" end="3"/>
                                            </p:txEl>
                                          </p:spTgt>
                                        </p:tgtEl>
                                        <p:attrNameLst>
                                          <p:attrName>style.visibility</p:attrName>
                                        </p:attrNameLst>
                                      </p:cBhvr>
                                      <p:to>
                                        <p:strVal val="visible"/>
                                      </p:to>
                                    </p:set>
                                    <p:animEffect transition="in" filter="fade">
                                      <p:cBhvr>
                                        <p:cTn id="46" dur="2000"/>
                                        <p:tgtEl>
                                          <p:spTgt spid="114176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2000"/>
                                        <p:tgtEl>
                                          <p:spTgt spid="1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fade">
                                      <p:cBhvr>
                                        <p:cTn id="56" dur="500"/>
                                        <p:tgtEl>
                                          <p:spTgt spid="12">
                                            <p:txEl>
                                              <p:pRg st="0" end="0"/>
                                            </p:txEl>
                                          </p:spTgt>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Effect transition="in" filter="fade">
                                      <p:cBhvr>
                                        <p:cTn id="60" dur="500"/>
                                        <p:tgtEl>
                                          <p:spTgt spid="13">
                                            <p:txEl>
                                              <p:pRg st="0" end="0"/>
                                            </p:txEl>
                                          </p:spTgt>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4">
                                            <p:txEl>
                                              <p:pRg st="0" end="0"/>
                                            </p:txEl>
                                          </p:spTgt>
                                        </p:tgtEl>
                                        <p:attrNameLst>
                                          <p:attrName>style.visibility</p:attrName>
                                        </p:attrNameLst>
                                      </p:cBhvr>
                                      <p:to>
                                        <p:strVal val="visible"/>
                                      </p:to>
                                    </p:set>
                                    <p:animEffect transition="in" filter="fade">
                                      <p:cBhvr>
                                        <p:cTn id="6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41762" grpId="0" build="p" autoUpdateAnimBg="0"/>
      <p:bldP spid="1141766" grpId="0" build="p" autoUpdateAnimBg="0"/>
      <p:bldP spid="11" grpId="0"/>
      <p:bldP spid="12" grpId="0" build="p" autoUpdateAnimBg="0"/>
      <p:bldP spid="13" grpId="0" build="p" autoUpdateAnimBg="0"/>
      <p:bldP spid="14" grpId="0" build="p" autoUpdateAnimBg="0"/>
      <p:bldP spid="15"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0" name="Text Box 2"/>
          <p:cNvSpPr txBox="1">
            <a:spLocks noChangeArrowheads="1"/>
          </p:cNvSpPr>
          <p:nvPr/>
        </p:nvSpPr>
        <p:spPr bwMode="auto">
          <a:xfrm>
            <a:off x="342900" y="927100"/>
            <a:ext cx="8458200" cy="3816429"/>
          </a:xfrm>
          <a:prstGeom prst="rect">
            <a:avLst/>
          </a:prstGeom>
          <a:noFill/>
          <a:ln w="9525">
            <a:noFill/>
            <a:miter lim="800000"/>
            <a:headEnd/>
            <a:tailEnd/>
          </a:ln>
          <a:effectLst/>
        </p:spPr>
        <p:txBody>
          <a:bodyPr wrap="square">
            <a:spAutoFit/>
          </a:bodyPr>
          <a:lstStyle/>
          <a:p>
            <a:pPr>
              <a:spcAft>
                <a:spcPts val="1200"/>
              </a:spcAft>
              <a:defRPr/>
            </a:pPr>
            <a:r>
              <a:rPr lang="en-GB" sz="1000" dirty="0">
                <a:solidFill>
                  <a:srgbClr val="FF6600"/>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Carbonates have been observed rarely among mineral inclusions in diamonds and in mantle xenoliths.</a:t>
            </a:r>
          </a:p>
          <a:p>
            <a:pPr algn="ctr">
              <a:spcAft>
                <a:spcPts val="1200"/>
              </a:spcAft>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WHY?</a:t>
            </a:r>
          </a:p>
          <a:p>
            <a:pPr>
              <a:spcAft>
                <a:spcPts val="1200"/>
              </a:spcAft>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This rarity is probably due to the same decarbonation reaction acting during decompression in the opposite direction (i.e., consuming dolomite).</a:t>
            </a: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lgn="ctr">
              <a:spcAft>
                <a:spcPts val="1200"/>
              </a:spcAft>
              <a:defRPr/>
            </a:pPr>
            <a:r>
              <a:rPr lang="en-GB" sz="3600" dirty="0">
                <a:solidFill>
                  <a:srgbClr val="FFFF00"/>
                </a:solidFill>
                <a:effectLst>
                  <a:outerShdw blurRad="38100" dist="38100" dir="2700000" algn="tl">
                    <a:srgbClr val="000000"/>
                  </a:outerShdw>
                </a:effectLst>
                <a:latin typeface="Calibri" pitchFamily="34" charset="0"/>
                <a:sym typeface="Wingdings" pitchFamily="2" charset="2"/>
              </a:rPr>
              <a:t>Dolomite + Opx = Cpx + Ol + CO</a:t>
            </a:r>
            <a:r>
              <a:rPr lang="en-GB" sz="3600" baseline="-25000" dirty="0">
                <a:solidFill>
                  <a:srgbClr val="FFFF00"/>
                </a:solidFill>
                <a:effectLst>
                  <a:outerShdw blurRad="38100" dist="38100" dir="2700000" algn="tl">
                    <a:srgbClr val="000000"/>
                  </a:outerShdw>
                </a:effectLst>
                <a:latin typeface="Calibri" pitchFamily="34" charset="0"/>
                <a:sym typeface="Wingdings" pitchFamily="2" charset="2"/>
              </a:rPr>
              <a:t>2</a:t>
            </a: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95012" name="Text Box 4"/>
          <p:cNvSpPr txBox="1">
            <a:spLocks noChangeArrowheads="1"/>
          </p:cNvSpPr>
          <p:nvPr/>
        </p:nvSpPr>
        <p:spPr bwMode="auto">
          <a:xfrm>
            <a:off x="3048000" y="5845175"/>
            <a:ext cx="3048000" cy="762000"/>
          </a:xfrm>
          <a:prstGeom prst="rect">
            <a:avLst/>
          </a:prstGeom>
          <a:noFill/>
          <a:ln w="9525">
            <a:noFill/>
            <a:miter lim="800000"/>
            <a:headEnd/>
            <a:tailEnd/>
          </a:ln>
          <a:effectLst/>
        </p:spPr>
        <p:txBody>
          <a:bodyPr wrap="square">
            <a:spAutoFit/>
          </a:bodyPr>
          <a:lstStyle/>
          <a:p>
            <a:pPr algn="ctr">
              <a:defRPr/>
            </a:pPr>
            <a:r>
              <a:rPr lang="en-GB" sz="4400" dirty="0">
                <a:solidFill>
                  <a:srgbClr val="FFFF00"/>
                </a:solidFill>
                <a:effectLst>
                  <a:outerShdw blurRad="38100" dist="38100" dir="2700000" algn="tl">
                    <a:srgbClr val="000000"/>
                  </a:outerShdw>
                </a:effectLst>
                <a:latin typeface="Calibri" pitchFamily="34" charset="0"/>
                <a:sym typeface="Wingdings" pitchFamily="2" charset="2"/>
              </a:rPr>
              <a:t>Wehrlites?</a:t>
            </a:r>
          </a:p>
        </p:txBody>
      </p:sp>
      <p:sp>
        <p:nvSpPr>
          <p:cNvPr id="1195013" name="Text Box 5"/>
          <p:cNvSpPr txBox="1">
            <a:spLocks noChangeArrowheads="1"/>
          </p:cNvSpPr>
          <p:nvPr/>
        </p:nvSpPr>
        <p:spPr bwMode="auto">
          <a:xfrm>
            <a:off x="342900" y="5359400"/>
            <a:ext cx="8801100" cy="523220"/>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This reaction is responsible for the formation of wehrlites.</a:t>
            </a:r>
          </a:p>
        </p:txBody>
      </p:sp>
      <p:sp>
        <p:nvSpPr>
          <p:cNvPr id="1195014" name="AutoShape 6"/>
          <p:cNvSpPr>
            <a:spLocks/>
          </p:cNvSpPr>
          <p:nvPr/>
        </p:nvSpPr>
        <p:spPr bwMode="auto">
          <a:xfrm rot="16200000">
            <a:off x="2874965" y="3246436"/>
            <a:ext cx="365125" cy="3048000"/>
          </a:xfrm>
          <a:prstGeom prst="leftBrace">
            <a:avLst>
              <a:gd name="adj1" fmla="val 72754"/>
              <a:gd name="adj2" fmla="val 50000"/>
            </a:avLst>
          </a:prstGeom>
          <a:noFill/>
          <a:ln w="38100">
            <a:solidFill>
              <a:schemeClr val="bg1"/>
            </a:solidFill>
            <a:round/>
            <a:headEnd/>
            <a:tailEnd/>
          </a:ln>
          <a:effectLst/>
        </p:spPr>
        <p:txBody>
          <a:bodyPr wrap="none" anchor="ctr"/>
          <a:lstStyle/>
          <a:p>
            <a:pPr>
              <a:defRPr/>
            </a:pPr>
            <a:endParaRPr lang="en-GB">
              <a:latin typeface="Calibri" pitchFamily="34" charset="0"/>
            </a:endParaRPr>
          </a:p>
        </p:txBody>
      </p:sp>
      <p:sp>
        <p:nvSpPr>
          <p:cNvPr id="1195015" name="AutoShape 7"/>
          <p:cNvSpPr>
            <a:spLocks/>
          </p:cNvSpPr>
          <p:nvPr/>
        </p:nvSpPr>
        <p:spPr bwMode="auto">
          <a:xfrm rot="16200000">
            <a:off x="6077745" y="3429792"/>
            <a:ext cx="365125" cy="2681290"/>
          </a:xfrm>
          <a:prstGeom prst="leftBrace">
            <a:avLst>
              <a:gd name="adj1" fmla="val 72754"/>
              <a:gd name="adj2" fmla="val 50000"/>
            </a:avLst>
          </a:prstGeom>
          <a:noFill/>
          <a:ln w="38100">
            <a:solidFill>
              <a:schemeClr val="bg1"/>
            </a:solidFill>
            <a:round/>
            <a:headEnd/>
            <a:tailEnd/>
          </a:ln>
          <a:effectLst/>
        </p:spPr>
        <p:txBody>
          <a:bodyPr wrap="none" anchor="ctr"/>
          <a:lstStyle/>
          <a:p>
            <a:pPr>
              <a:defRPr/>
            </a:pPr>
            <a:endParaRPr lang="en-GB">
              <a:latin typeface="Calibri" pitchFamily="34" charset="0"/>
            </a:endParaRPr>
          </a:p>
        </p:txBody>
      </p:sp>
      <p:sp>
        <p:nvSpPr>
          <p:cNvPr id="1195016" name="Text Box 8"/>
          <p:cNvSpPr txBox="1">
            <a:spLocks noChangeArrowheads="1"/>
          </p:cNvSpPr>
          <p:nvPr/>
        </p:nvSpPr>
        <p:spPr bwMode="auto">
          <a:xfrm>
            <a:off x="1651000" y="4945063"/>
            <a:ext cx="3005138" cy="457200"/>
          </a:xfrm>
          <a:prstGeom prst="rect">
            <a:avLst/>
          </a:prstGeom>
          <a:noFill/>
          <a:ln w="9525">
            <a:noFill/>
            <a:miter lim="800000"/>
            <a:headEnd/>
            <a:tailEnd/>
          </a:ln>
          <a:effectLst/>
        </p:spPr>
        <p:txBody>
          <a:bodyPr>
            <a:spAutoFit/>
          </a:bodyPr>
          <a:lstStyle/>
          <a:p>
            <a:pPr>
              <a:defRPr/>
            </a:pPr>
            <a:r>
              <a:rPr lang="en-GB" sz="2400" i="1">
                <a:solidFill>
                  <a:schemeClr val="bg1"/>
                </a:solidFill>
                <a:effectLst>
                  <a:outerShdw blurRad="38100" dist="38100" dir="2700000" algn="tl">
                    <a:srgbClr val="000000"/>
                  </a:outerShdw>
                </a:effectLst>
                <a:latin typeface="Calibri" pitchFamily="34" charset="0"/>
                <a:sym typeface="Wingdings" pitchFamily="2" charset="2"/>
              </a:rPr>
              <a:t>Stable ad P &gt;2 GPa</a:t>
            </a:r>
          </a:p>
        </p:txBody>
      </p:sp>
      <p:sp>
        <p:nvSpPr>
          <p:cNvPr id="1195017" name="Text Box 9"/>
          <p:cNvSpPr txBox="1">
            <a:spLocks noChangeArrowheads="1"/>
          </p:cNvSpPr>
          <p:nvPr/>
        </p:nvSpPr>
        <p:spPr bwMode="auto">
          <a:xfrm>
            <a:off x="5083175" y="4945063"/>
            <a:ext cx="3005138" cy="457200"/>
          </a:xfrm>
          <a:prstGeom prst="rect">
            <a:avLst/>
          </a:prstGeom>
          <a:noFill/>
          <a:ln w="9525">
            <a:noFill/>
            <a:miter lim="800000"/>
            <a:headEnd/>
            <a:tailEnd/>
          </a:ln>
          <a:effectLst/>
        </p:spPr>
        <p:txBody>
          <a:bodyPr>
            <a:spAutoFit/>
          </a:bodyPr>
          <a:lstStyle/>
          <a:p>
            <a:pPr>
              <a:defRPr/>
            </a:pPr>
            <a:r>
              <a:rPr lang="en-GB" sz="2400" i="1">
                <a:solidFill>
                  <a:schemeClr val="bg1"/>
                </a:solidFill>
                <a:effectLst>
                  <a:outerShdw blurRad="38100" dist="38100" dir="2700000" algn="tl">
                    <a:srgbClr val="000000"/>
                  </a:outerShdw>
                </a:effectLst>
                <a:latin typeface="Calibri" pitchFamily="34" charset="0"/>
                <a:sym typeface="Wingdings" pitchFamily="2" charset="2"/>
              </a:rPr>
              <a:t>Stable ad P &lt;2 GPa</a:t>
            </a:r>
          </a:p>
        </p:txBody>
      </p:sp>
      <p:sp>
        <p:nvSpPr>
          <p:cNvPr id="1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5010">
                                            <p:txEl>
                                              <p:pRg st="0" end="0"/>
                                            </p:txEl>
                                          </p:spTgt>
                                        </p:tgtEl>
                                        <p:attrNameLst>
                                          <p:attrName>style.visibility</p:attrName>
                                        </p:attrNameLst>
                                      </p:cBhvr>
                                      <p:to>
                                        <p:strVal val="visible"/>
                                      </p:to>
                                    </p:set>
                                    <p:animEffect transition="in" filter="fade">
                                      <p:cBhvr>
                                        <p:cTn id="7" dur="500"/>
                                        <p:tgtEl>
                                          <p:spTgt spid="1195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95010">
                                            <p:txEl>
                                              <p:pRg st="1" end="1"/>
                                            </p:txEl>
                                          </p:spTgt>
                                        </p:tgtEl>
                                        <p:attrNameLst>
                                          <p:attrName>style.visibility</p:attrName>
                                        </p:attrNameLst>
                                      </p:cBhvr>
                                      <p:to>
                                        <p:strVal val="visible"/>
                                      </p:to>
                                    </p:set>
                                    <p:animEffect transition="in" filter="fade">
                                      <p:cBhvr>
                                        <p:cTn id="12" dur="500"/>
                                        <p:tgtEl>
                                          <p:spTgt spid="11950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95010">
                                            <p:txEl>
                                              <p:pRg st="2" end="2"/>
                                            </p:txEl>
                                          </p:spTgt>
                                        </p:tgtEl>
                                        <p:attrNameLst>
                                          <p:attrName>style.visibility</p:attrName>
                                        </p:attrNameLst>
                                      </p:cBhvr>
                                      <p:to>
                                        <p:strVal val="visible"/>
                                      </p:to>
                                    </p:set>
                                    <p:animEffect transition="in" filter="fade">
                                      <p:cBhvr>
                                        <p:cTn id="17" dur="500"/>
                                        <p:tgtEl>
                                          <p:spTgt spid="11950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95010">
                                            <p:txEl>
                                              <p:pRg st="3" end="3"/>
                                            </p:txEl>
                                          </p:spTgt>
                                        </p:tgtEl>
                                        <p:attrNameLst>
                                          <p:attrName>style.visibility</p:attrName>
                                        </p:attrNameLst>
                                      </p:cBhvr>
                                      <p:to>
                                        <p:strVal val="visible"/>
                                      </p:to>
                                    </p:set>
                                    <p:animEffect transition="in" filter="fade">
                                      <p:cBhvr>
                                        <p:cTn id="22" dur="500"/>
                                        <p:tgtEl>
                                          <p:spTgt spid="11950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95014"/>
                                        </p:tgtEl>
                                        <p:attrNameLst>
                                          <p:attrName>style.visibility</p:attrName>
                                        </p:attrNameLst>
                                      </p:cBhvr>
                                      <p:to>
                                        <p:strVal val="visible"/>
                                      </p:to>
                                    </p:set>
                                    <p:animEffect transition="in" filter="fade">
                                      <p:cBhvr>
                                        <p:cTn id="27" dur="500"/>
                                        <p:tgtEl>
                                          <p:spTgt spid="1195014"/>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95016">
                                            <p:txEl>
                                              <p:pRg st="0" end="0"/>
                                            </p:txEl>
                                          </p:spTgt>
                                        </p:tgtEl>
                                        <p:attrNameLst>
                                          <p:attrName>style.visibility</p:attrName>
                                        </p:attrNameLst>
                                      </p:cBhvr>
                                      <p:to>
                                        <p:strVal val="visible"/>
                                      </p:to>
                                    </p:set>
                                    <p:animEffect transition="in" filter="fade">
                                      <p:cBhvr>
                                        <p:cTn id="31" dur="500"/>
                                        <p:tgtEl>
                                          <p:spTgt spid="11950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95015"/>
                                        </p:tgtEl>
                                        <p:attrNameLst>
                                          <p:attrName>style.visibility</p:attrName>
                                        </p:attrNameLst>
                                      </p:cBhvr>
                                      <p:to>
                                        <p:strVal val="visible"/>
                                      </p:to>
                                    </p:set>
                                    <p:animEffect transition="in" filter="fade">
                                      <p:cBhvr>
                                        <p:cTn id="36" dur="500"/>
                                        <p:tgtEl>
                                          <p:spTgt spid="119501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195017">
                                            <p:txEl>
                                              <p:pRg st="0" end="0"/>
                                            </p:txEl>
                                          </p:spTgt>
                                        </p:tgtEl>
                                        <p:attrNameLst>
                                          <p:attrName>style.visibility</p:attrName>
                                        </p:attrNameLst>
                                      </p:cBhvr>
                                      <p:to>
                                        <p:strVal val="visible"/>
                                      </p:to>
                                    </p:set>
                                    <p:animEffect transition="in" filter="fade">
                                      <p:cBhvr>
                                        <p:cTn id="40" dur="500"/>
                                        <p:tgtEl>
                                          <p:spTgt spid="11950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95013">
                                            <p:txEl>
                                              <p:pRg st="0" end="0"/>
                                            </p:txEl>
                                          </p:spTgt>
                                        </p:tgtEl>
                                        <p:attrNameLst>
                                          <p:attrName>style.visibility</p:attrName>
                                        </p:attrNameLst>
                                      </p:cBhvr>
                                      <p:to>
                                        <p:strVal val="visible"/>
                                      </p:to>
                                    </p:set>
                                    <p:animEffect transition="in" filter="fade">
                                      <p:cBhvr>
                                        <p:cTn id="45" dur="500"/>
                                        <p:tgtEl>
                                          <p:spTgt spid="1195013">
                                            <p:txEl>
                                              <p:pRg st="0" end="0"/>
                                            </p:tx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195012">
                                            <p:txEl>
                                              <p:pRg st="0" end="0"/>
                                            </p:txEl>
                                          </p:spTgt>
                                        </p:tgtEl>
                                        <p:attrNameLst>
                                          <p:attrName>style.visibility</p:attrName>
                                        </p:attrNameLst>
                                      </p:cBhvr>
                                      <p:to>
                                        <p:strVal val="visible"/>
                                      </p:to>
                                    </p:set>
                                    <p:animEffect transition="in" filter="fade">
                                      <p:cBhvr>
                                        <p:cTn id="49" dur="3000"/>
                                        <p:tgtEl>
                                          <p:spTgt spid="11950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0" grpId="0" uiExpand="1" build="p"/>
      <p:bldP spid="1195012" grpId="0" build="p" autoUpdateAnimBg="0"/>
      <p:bldP spid="1195013" grpId="0" build="p" autoUpdateAnimBg="0"/>
      <p:bldP spid="1195014" grpId="0" animBg="1"/>
      <p:bldP spid="1195015" grpId="0" animBg="1"/>
      <p:bldP spid="1195016" grpId="0" build="p" autoUpdateAnimBg="0"/>
      <p:bldP spid="119501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11138" y="966788"/>
            <a:ext cx="8628062" cy="5545137"/>
            <a:chOff x="245" y="714"/>
            <a:chExt cx="5435" cy="3493"/>
          </a:xfrm>
        </p:grpSpPr>
        <p:sp>
          <p:nvSpPr>
            <p:cNvPr id="1104902" name="Freeform 6"/>
            <p:cNvSpPr>
              <a:spLocks/>
            </p:cNvSpPr>
            <p:nvPr/>
          </p:nvSpPr>
          <p:spPr bwMode="auto">
            <a:xfrm>
              <a:off x="1361" y="966"/>
              <a:ext cx="3100" cy="2859"/>
            </a:xfrm>
            <a:custGeom>
              <a:avLst/>
              <a:gdLst/>
              <a:ahLst/>
              <a:cxnLst>
                <a:cxn ang="0">
                  <a:pos x="1215" y="0"/>
                </a:cxn>
                <a:cxn ang="0">
                  <a:pos x="0" y="2180"/>
                </a:cxn>
                <a:cxn ang="0">
                  <a:pos x="2454" y="2180"/>
                </a:cxn>
                <a:cxn ang="0">
                  <a:pos x="1215" y="0"/>
                </a:cxn>
              </a:cxnLst>
              <a:rect l="0" t="0" r="r" b="b"/>
              <a:pathLst>
                <a:path w="2455" h="2181">
                  <a:moveTo>
                    <a:pt x="1215" y="0"/>
                  </a:moveTo>
                  <a:lnTo>
                    <a:pt x="0" y="2180"/>
                  </a:lnTo>
                  <a:lnTo>
                    <a:pt x="2454" y="2180"/>
                  </a:lnTo>
                  <a:lnTo>
                    <a:pt x="1215" y="0"/>
                  </a:lnTo>
                </a:path>
              </a:pathLst>
            </a:custGeom>
            <a:solidFill>
              <a:srgbClr val="FFFF00"/>
            </a:solidFill>
            <a:ln w="9525" cap="rnd">
              <a:noFill/>
              <a:round/>
              <a:headEnd/>
              <a:tailEnd/>
            </a:ln>
            <a:effectLst/>
          </p:spPr>
          <p:txBody>
            <a:bodyPr/>
            <a:lstStyle/>
            <a:p>
              <a:pPr>
                <a:defRPr/>
              </a:pPr>
              <a:endParaRPr lang="en-GB">
                <a:latin typeface="Calibri" pitchFamily="34" charset="0"/>
              </a:endParaRPr>
            </a:p>
          </p:txBody>
        </p:sp>
        <p:sp>
          <p:nvSpPr>
            <p:cNvPr id="1104903" name="AutoShape 7"/>
            <p:cNvSpPr>
              <a:spLocks noChangeArrowheads="1"/>
            </p:cNvSpPr>
            <p:nvPr/>
          </p:nvSpPr>
          <p:spPr bwMode="auto">
            <a:xfrm>
              <a:off x="2058" y="1288"/>
              <a:ext cx="1654" cy="1501"/>
            </a:xfrm>
            <a:prstGeom prst="triangle">
              <a:avLst>
                <a:gd name="adj" fmla="val 49995"/>
              </a:avLst>
            </a:prstGeom>
            <a:solidFill>
              <a:schemeClr val="bg1"/>
            </a:solidFill>
            <a:ln w="9525">
              <a:noFill/>
              <a:miter lim="800000"/>
              <a:headEnd/>
              <a:tailEnd/>
            </a:ln>
            <a:effectLst/>
          </p:spPr>
          <p:txBody>
            <a:bodyPr wrap="none" anchor="ctr"/>
            <a:lstStyle/>
            <a:p>
              <a:pPr>
                <a:defRPr/>
              </a:pPr>
              <a:endParaRPr lang="en-GB">
                <a:latin typeface="Calibri" pitchFamily="34" charset="0"/>
              </a:endParaRPr>
            </a:p>
          </p:txBody>
        </p:sp>
        <p:sp>
          <p:nvSpPr>
            <p:cNvPr id="1104904" name="Freeform 8"/>
            <p:cNvSpPr>
              <a:spLocks/>
            </p:cNvSpPr>
            <p:nvPr/>
          </p:nvSpPr>
          <p:spPr bwMode="auto">
            <a:xfrm>
              <a:off x="1357" y="961"/>
              <a:ext cx="3108" cy="2868"/>
            </a:xfrm>
            <a:custGeom>
              <a:avLst/>
              <a:gdLst/>
              <a:ahLst/>
              <a:cxnLst>
                <a:cxn ang="0">
                  <a:pos x="1221" y="0"/>
                </a:cxn>
                <a:cxn ang="0">
                  <a:pos x="1216" y="0"/>
                </a:cxn>
                <a:cxn ang="0">
                  <a:pos x="0" y="2180"/>
                </a:cxn>
                <a:cxn ang="0">
                  <a:pos x="0" y="2187"/>
                </a:cxn>
                <a:cxn ang="0">
                  <a:pos x="2460" y="2187"/>
                </a:cxn>
                <a:cxn ang="0">
                  <a:pos x="2460" y="2180"/>
                </a:cxn>
                <a:cxn ang="0">
                  <a:pos x="1221" y="0"/>
                </a:cxn>
                <a:cxn ang="0">
                  <a:pos x="1216" y="6"/>
                </a:cxn>
                <a:cxn ang="0">
                  <a:pos x="2453" y="2187"/>
                </a:cxn>
                <a:cxn ang="0">
                  <a:pos x="2456" y="2180"/>
                </a:cxn>
                <a:cxn ang="0">
                  <a:pos x="3" y="2180"/>
                </a:cxn>
                <a:cxn ang="0">
                  <a:pos x="6" y="2187"/>
                </a:cxn>
                <a:cxn ang="0">
                  <a:pos x="1221" y="6"/>
                </a:cxn>
                <a:cxn ang="0">
                  <a:pos x="1216" y="6"/>
                </a:cxn>
                <a:cxn ang="0">
                  <a:pos x="1221" y="0"/>
                </a:cxn>
              </a:cxnLst>
              <a:rect l="0" t="0" r="r" b="b"/>
              <a:pathLst>
                <a:path w="2461" h="2188">
                  <a:moveTo>
                    <a:pt x="1221" y="0"/>
                  </a:moveTo>
                  <a:lnTo>
                    <a:pt x="1216" y="0"/>
                  </a:lnTo>
                  <a:lnTo>
                    <a:pt x="0" y="2180"/>
                  </a:lnTo>
                  <a:lnTo>
                    <a:pt x="0" y="2187"/>
                  </a:lnTo>
                  <a:lnTo>
                    <a:pt x="2460" y="2187"/>
                  </a:lnTo>
                  <a:lnTo>
                    <a:pt x="2460" y="2180"/>
                  </a:lnTo>
                  <a:lnTo>
                    <a:pt x="1221" y="0"/>
                  </a:lnTo>
                  <a:lnTo>
                    <a:pt x="1216" y="6"/>
                  </a:lnTo>
                  <a:lnTo>
                    <a:pt x="2453" y="2187"/>
                  </a:lnTo>
                  <a:lnTo>
                    <a:pt x="2456" y="2180"/>
                  </a:lnTo>
                  <a:lnTo>
                    <a:pt x="3" y="2180"/>
                  </a:lnTo>
                  <a:lnTo>
                    <a:pt x="6" y="2187"/>
                  </a:lnTo>
                  <a:lnTo>
                    <a:pt x="1221" y="6"/>
                  </a:lnTo>
                  <a:lnTo>
                    <a:pt x="1216" y="6"/>
                  </a:lnTo>
                  <a:lnTo>
                    <a:pt x="1221" y="0"/>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5" name="Freeform 9"/>
            <p:cNvSpPr>
              <a:spLocks/>
            </p:cNvSpPr>
            <p:nvPr/>
          </p:nvSpPr>
          <p:spPr bwMode="auto">
            <a:xfrm>
              <a:off x="1588" y="3670"/>
              <a:ext cx="2632" cy="35"/>
            </a:xfrm>
            <a:custGeom>
              <a:avLst/>
              <a:gdLst/>
              <a:ahLst/>
              <a:cxnLst>
                <a:cxn ang="0">
                  <a:pos x="3" y="0"/>
                </a:cxn>
                <a:cxn ang="0">
                  <a:pos x="0" y="0"/>
                </a:cxn>
                <a:cxn ang="0">
                  <a:pos x="0" y="15"/>
                </a:cxn>
                <a:cxn ang="0">
                  <a:pos x="3" y="15"/>
                </a:cxn>
                <a:cxn ang="0">
                  <a:pos x="2079" y="26"/>
                </a:cxn>
                <a:cxn ang="0">
                  <a:pos x="2083" y="26"/>
                </a:cxn>
                <a:cxn ang="0">
                  <a:pos x="2083" y="10"/>
                </a:cxn>
                <a:cxn ang="0">
                  <a:pos x="2079" y="10"/>
                </a:cxn>
                <a:cxn ang="0">
                  <a:pos x="3" y="0"/>
                </a:cxn>
              </a:cxnLst>
              <a:rect l="0" t="0" r="r" b="b"/>
              <a:pathLst>
                <a:path w="2084" h="27">
                  <a:moveTo>
                    <a:pt x="3" y="0"/>
                  </a:moveTo>
                  <a:lnTo>
                    <a:pt x="0" y="0"/>
                  </a:lnTo>
                  <a:lnTo>
                    <a:pt x="0" y="15"/>
                  </a:lnTo>
                  <a:lnTo>
                    <a:pt x="3" y="15"/>
                  </a:lnTo>
                  <a:lnTo>
                    <a:pt x="2079" y="26"/>
                  </a:lnTo>
                  <a:lnTo>
                    <a:pt x="2083" y="26"/>
                  </a:lnTo>
                  <a:lnTo>
                    <a:pt x="2083" y="10"/>
                  </a:lnTo>
                  <a:lnTo>
                    <a:pt x="2079" y="10"/>
                  </a:lnTo>
                  <a:lnTo>
                    <a:pt x="3" y="0"/>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6" name="Freeform 10"/>
            <p:cNvSpPr>
              <a:spLocks/>
            </p:cNvSpPr>
            <p:nvPr/>
          </p:nvSpPr>
          <p:spPr bwMode="auto">
            <a:xfrm>
              <a:off x="4149" y="3523"/>
              <a:ext cx="148" cy="306"/>
            </a:xfrm>
            <a:custGeom>
              <a:avLst/>
              <a:gdLst/>
              <a:ahLst/>
              <a:cxnLst>
                <a:cxn ang="0">
                  <a:pos x="116" y="3"/>
                </a:cxn>
                <a:cxn ang="0">
                  <a:pos x="116" y="0"/>
                </a:cxn>
                <a:cxn ang="0">
                  <a:pos x="109" y="0"/>
                </a:cxn>
                <a:cxn ang="0">
                  <a:pos x="109" y="3"/>
                </a:cxn>
                <a:cxn ang="0">
                  <a:pos x="0" y="228"/>
                </a:cxn>
                <a:cxn ang="0">
                  <a:pos x="0" y="232"/>
                </a:cxn>
                <a:cxn ang="0">
                  <a:pos x="4" y="232"/>
                </a:cxn>
                <a:cxn ang="0">
                  <a:pos x="4" y="228"/>
                </a:cxn>
                <a:cxn ang="0">
                  <a:pos x="116" y="3"/>
                </a:cxn>
              </a:cxnLst>
              <a:rect l="0" t="0" r="r" b="b"/>
              <a:pathLst>
                <a:path w="117" h="233">
                  <a:moveTo>
                    <a:pt x="116" y="3"/>
                  </a:moveTo>
                  <a:lnTo>
                    <a:pt x="116" y="0"/>
                  </a:lnTo>
                  <a:lnTo>
                    <a:pt x="109" y="0"/>
                  </a:lnTo>
                  <a:lnTo>
                    <a:pt x="109" y="3"/>
                  </a:lnTo>
                  <a:lnTo>
                    <a:pt x="0" y="228"/>
                  </a:lnTo>
                  <a:lnTo>
                    <a:pt x="0" y="232"/>
                  </a:lnTo>
                  <a:lnTo>
                    <a:pt x="4" y="232"/>
                  </a:lnTo>
                  <a:lnTo>
                    <a:pt x="4" y="228"/>
                  </a:lnTo>
                  <a:lnTo>
                    <a:pt x="116" y="3"/>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7" name="Freeform 11"/>
            <p:cNvSpPr>
              <a:spLocks/>
            </p:cNvSpPr>
            <p:nvPr/>
          </p:nvSpPr>
          <p:spPr bwMode="auto">
            <a:xfrm>
              <a:off x="1514" y="3532"/>
              <a:ext cx="146" cy="293"/>
            </a:xfrm>
            <a:custGeom>
              <a:avLst/>
              <a:gdLst/>
              <a:ahLst/>
              <a:cxnLst>
                <a:cxn ang="0">
                  <a:pos x="6" y="1"/>
                </a:cxn>
                <a:cxn ang="0">
                  <a:pos x="6" y="0"/>
                </a:cxn>
                <a:cxn ang="0">
                  <a:pos x="0" y="0"/>
                </a:cxn>
                <a:cxn ang="0">
                  <a:pos x="0" y="1"/>
                </a:cxn>
                <a:cxn ang="0">
                  <a:pos x="108" y="218"/>
                </a:cxn>
                <a:cxn ang="0">
                  <a:pos x="108" y="222"/>
                </a:cxn>
                <a:cxn ang="0">
                  <a:pos x="115" y="222"/>
                </a:cxn>
                <a:cxn ang="0">
                  <a:pos x="115" y="218"/>
                </a:cxn>
                <a:cxn ang="0">
                  <a:pos x="6" y="1"/>
                </a:cxn>
              </a:cxnLst>
              <a:rect l="0" t="0" r="r" b="b"/>
              <a:pathLst>
                <a:path w="116" h="223">
                  <a:moveTo>
                    <a:pt x="6" y="1"/>
                  </a:moveTo>
                  <a:lnTo>
                    <a:pt x="6" y="0"/>
                  </a:lnTo>
                  <a:lnTo>
                    <a:pt x="0" y="0"/>
                  </a:lnTo>
                  <a:lnTo>
                    <a:pt x="0" y="1"/>
                  </a:lnTo>
                  <a:lnTo>
                    <a:pt x="108" y="218"/>
                  </a:lnTo>
                  <a:lnTo>
                    <a:pt x="108" y="222"/>
                  </a:lnTo>
                  <a:lnTo>
                    <a:pt x="115" y="222"/>
                  </a:lnTo>
                  <a:lnTo>
                    <a:pt x="115" y="218"/>
                  </a:lnTo>
                  <a:lnTo>
                    <a:pt x="6" y="1"/>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8" name="Freeform 12"/>
            <p:cNvSpPr>
              <a:spLocks/>
            </p:cNvSpPr>
            <p:nvPr/>
          </p:nvSpPr>
          <p:spPr bwMode="auto">
            <a:xfrm>
              <a:off x="1578" y="1291"/>
              <a:ext cx="1317" cy="2387"/>
            </a:xfrm>
            <a:custGeom>
              <a:avLst/>
              <a:gdLst/>
              <a:ahLst/>
              <a:cxnLst>
                <a:cxn ang="0">
                  <a:pos x="1042" y="6"/>
                </a:cxn>
                <a:cxn ang="0">
                  <a:pos x="1042" y="0"/>
                </a:cxn>
                <a:cxn ang="0">
                  <a:pos x="1035" y="0"/>
                </a:cxn>
                <a:cxn ang="0">
                  <a:pos x="0" y="1815"/>
                </a:cxn>
                <a:cxn ang="0">
                  <a:pos x="0" y="1820"/>
                </a:cxn>
                <a:cxn ang="0">
                  <a:pos x="6" y="1820"/>
                </a:cxn>
                <a:cxn ang="0">
                  <a:pos x="1042" y="6"/>
                </a:cxn>
              </a:cxnLst>
              <a:rect l="0" t="0" r="r" b="b"/>
              <a:pathLst>
                <a:path w="1043" h="1821">
                  <a:moveTo>
                    <a:pt x="1042" y="6"/>
                  </a:moveTo>
                  <a:lnTo>
                    <a:pt x="1042" y="0"/>
                  </a:lnTo>
                  <a:lnTo>
                    <a:pt x="1035" y="0"/>
                  </a:lnTo>
                  <a:lnTo>
                    <a:pt x="0" y="1815"/>
                  </a:lnTo>
                  <a:lnTo>
                    <a:pt x="0" y="1820"/>
                  </a:lnTo>
                  <a:lnTo>
                    <a:pt x="6" y="1820"/>
                  </a:lnTo>
                  <a:lnTo>
                    <a:pt x="1042" y="6"/>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09" name="Freeform 13"/>
            <p:cNvSpPr>
              <a:spLocks/>
            </p:cNvSpPr>
            <p:nvPr/>
          </p:nvSpPr>
          <p:spPr bwMode="auto">
            <a:xfrm>
              <a:off x="2890" y="1287"/>
              <a:ext cx="1332" cy="2395"/>
            </a:xfrm>
            <a:custGeom>
              <a:avLst/>
              <a:gdLst/>
              <a:ahLst/>
              <a:cxnLst>
                <a:cxn ang="0">
                  <a:pos x="4" y="0"/>
                </a:cxn>
                <a:cxn ang="0">
                  <a:pos x="0" y="0"/>
                </a:cxn>
                <a:cxn ang="0">
                  <a:pos x="0" y="6"/>
                </a:cxn>
                <a:cxn ang="0">
                  <a:pos x="1047" y="1826"/>
                </a:cxn>
                <a:cxn ang="0">
                  <a:pos x="1054" y="1826"/>
                </a:cxn>
                <a:cxn ang="0">
                  <a:pos x="1054" y="1821"/>
                </a:cxn>
                <a:cxn ang="0">
                  <a:pos x="4" y="0"/>
                </a:cxn>
              </a:cxnLst>
              <a:rect l="0" t="0" r="r" b="b"/>
              <a:pathLst>
                <a:path w="1055" h="1827">
                  <a:moveTo>
                    <a:pt x="4" y="0"/>
                  </a:moveTo>
                  <a:lnTo>
                    <a:pt x="0" y="0"/>
                  </a:lnTo>
                  <a:lnTo>
                    <a:pt x="0" y="6"/>
                  </a:lnTo>
                  <a:lnTo>
                    <a:pt x="1047" y="1826"/>
                  </a:lnTo>
                  <a:lnTo>
                    <a:pt x="1054" y="1826"/>
                  </a:lnTo>
                  <a:lnTo>
                    <a:pt x="1054" y="1821"/>
                  </a:lnTo>
                  <a:lnTo>
                    <a:pt x="4" y="0"/>
                  </a:lnTo>
                </a:path>
              </a:pathLst>
            </a:custGeom>
            <a:solidFill>
              <a:srgbClr val="000000"/>
            </a:solidFill>
            <a:ln w="9525" cap="rnd">
              <a:noFill/>
              <a:round/>
              <a:headEnd/>
              <a:tailEnd/>
            </a:ln>
            <a:effectLst/>
          </p:spPr>
          <p:txBody>
            <a:bodyPr/>
            <a:lstStyle/>
            <a:p>
              <a:pPr>
                <a:defRPr/>
              </a:pPr>
              <a:endParaRPr lang="en-GB">
                <a:latin typeface="Calibri" pitchFamily="34" charset="0"/>
              </a:endParaRPr>
            </a:p>
          </p:txBody>
        </p:sp>
        <p:sp>
          <p:nvSpPr>
            <p:cNvPr id="1104910" name="Line 14"/>
            <p:cNvSpPr>
              <a:spLocks noChangeShapeType="1"/>
            </p:cNvSpPr>
            <p:nvPr/>
          </p:nvSpPr>
          <p:spPr bwMode="auto">
            <a:xfrm flipH="1">
              <a:off x="2859" y="1083"/>
              <a:ext cx="286" cy="115"/>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11" name="Line 15"/>
            <p:cNvSpPr>
              <a:spLocks noChangeShapeType="1"/>
            </p:cNvSpPr>
            <p:nvPr/>
          </p:nvSpPr>
          <p:spPr bwMode="auto">
            <a:xfrm>
              <a:off x="1311" y="3625"/>
              <a:ext cx="178" cy="89"/>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12" name="Rectangle 16"/>
            <p:cNvSpPr>
              <a:spLocks noChangeArrowheads="1"/>
            </p:cNvSpPr>
            <p:nvPr/>
          </p:nvSpPr>
          <p:spPr bwMode="auto">
            <a:xfrm>
              <a:off x="2557" y="714"/>
              <a:ext cx="685"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b="1">
                  <a:solidFill>
                    <a:schemeClr val="bg1"/>
                  </a:solidFill>
                  <a:effectLst>
                    <a:outerShdw blurRad="38100" dist="38100" dir="2700000" algn="tl">
                      <a:srgbClr val="000000"/>
                    </a:outerShdw>
                  </a:effectLst>
                  <a:latin typeface="Calibri" pitchFamily="34" charset="0"/>
                </a:rPr>
                <a:t>Olivine</a:t>
              </a:r>
            </a:p>
          </p:txBody>
        </p:sp>
        <p:sp>
          <p:nvSpPr>
            <p:cNvPr id="1104913" name="Rectangle 17"/>
            <p:cNvSpPr>
              <a:spLocks noChangeArrowheads="1"/>
            </p:cNvSpPr>
            <p:nvPr/>
          </p:nvSpPr>
          <p:spPr bwMode="auto">
            <a:xfrm>
              <a:off x="4238" y="3859"/>
              <a:ext cx="1268"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b="1">
                  <a:solidFill>
                    <a:schemeClr val="bg1"/>
                  </a:solidFill>
                  <a:effectLst>
                    <a:outerShdw blurRad="38100" dist="38100" dir="2700000" algn="tl">
                      <a:srgbClr val="000000"/>
                    </a:outerShdw>
                  </a:effectLst>
                  <a:latin typeface="Calibri" pitchFamily="34" charset="0"/>
                </a:rPr>
                <a:t>Clinopyroxene</a:t>
              </a:r>
            </a:p>
          </p:txBody>
        </p:sp>
        <p:sp>
          <p:nvSpPr>
            <p:cNvPr id="1104914" name="Rectangle 18"/>
            <p:cNvSpPr>
              <a:spLocks noChangeArrowheads="1"/>
            </p:cNvSpPr>
            <p:nvPr/>
          </p:nvSpPr>
          <p:spPr bwMode="auto">
            <a:xfrm>
              <a:off x="245" y="3862"/>
              <a:ext cx="1338"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b="1">
                  <a:solidFill>
                    <a:schemeClr val="bg1"/>
                  </a:solidFill>
                  <a:effectLst>
                    <a:outerShdw blurRad="38100" dist="38100" dir="2700000" algn="tl">
                      <a:srgbClr val="000000"/>
                    </a:outerShdw>
                  </a:effectLst>
                  <a:latin typeface="Calibri" pitchFamily="34" charset="0"/>
                </a:rPr>
                <a:t>Orthopyroxene</a:t>
              </a:r>
            </a:p>
          </p:txBody>
        </p:sp>
        <p:sp>
          <p:nvSpPr>
            <p:cNvPr id="1104915" name="Rectangle 19"/>
            <p:cNvSpPr>
              <a:spLocks noChangeArrowheads="1"/>
            </p:cNvSpPr>
            <p:nvPr/>
          </p:nvSpPr>
          <p:spPr bwMode="auto">
            <a:xfrm>
              <a:off x="2303" y="2208"/>
              <a:ext cx="1037" cy="330"/>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800" b="1" dirty="0">
                  <a:solidFill>
                    <a:srgbClr val="0066FF"/>
                  </a:solidFill>
                  <a:effectLst>
                    <a:outerShdw blurRad="38100" dist="38100" dir="2700000" algn="tl">
                      <a:srgbClr val="000000"/>
                    </a:outerShdw>
                  </a:effectLst>
                  <a:latin typeface="Calibri" pitchFamily="34" charset="0"/>
                </a:rPr>
                <a:t>Lherzolite</a:t>
              </a:r>
            </a:p>
          </p:txBody>
        </p:sp>
        <p:sp>
          <p:nvSpPr>
            <p:cNvPr id="1104916" name="Rectangle 20"/>
            <p:cNvSpPr>
              <a:spLocks noChangeArrowheads="1"/>
            </p:cNvSpPr>
            <p:nvPr/>
          </p:nvSpPr>
          <p:spPr bwMode="auto">
            <a:xfrm rot="17925000">
              <a:off x="1900" y="2086"/>
              <a:ext cx="82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dirty="0">
                  <a:solidFill>
                    <a:srgbClr val="000000"/>
                  </a:solidFill>
                  <a:effectLst>
                    <a:outerShdw blurRad="38100" dist="38100" dir="2700000" algn="tl">
                      <a:srgbClr val="FFFFFF"/>
                    </a:outerShdw>
                  </a:effectLst>
                  <a:latin typeface="Calibri" pitchFamily="34" charset="0"/>
                </a:rPr>
                <a:t>Harzburgite</a:t>
              </a:r>
            </a:p>
          </p:txBody>
        </p:sp>
        <p:sp>
          <p:nvSpPr>
            <p:cNvPr id="1104917" name="Rectangle 21"/>
            <p:cNvSpPr>
              <a:spLocks noChangeArrowheads="1"/>
            </p:cNvSpPr>
            <p:nvPr/>
          </p:nvSpPr>
          <p:spPr bwMode="auto">
            <a:xfrm rot="3536250">
              <a:off x="3090" y="1968"/>
              <a:ext cx="638"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dirty="0">
                  <a:solidFill>
                    <a:srgbClr val="000000"/>
                  </a:solidFill>
                  <a:effectLst>
                    <a:outerShdw blurRad="38100" dist="38100" dir="2700000" algn="tl">
                      <a:srgbClr val="FFFFFF"/>
                    </a:outerShdw>
                  </a:effectLst>
                  <a:latin typeface="Calibri" pitchFamily="34" charset="0"/>
                </a:rPr>
                <a:t>Wehrlite</a:t>
              </a:r>
            </a:p>
          </p:txBody>
        </p:sp>
        <p:sp>
          <p:nvSpPr>
            <p:cNvPr id="1104918" name="Rectangle 22"/>
            <p:cNvSpPr>
              <a:spLocks noChangeArrowheads="1"/>
            </p:cNvSpPr>
            <p:nvPr/>
          </p:nvSpPr>
          <p:spPr bwMode="auto">
            <a:xfrm>
              <a:off x="2514" y="3641"/>
              <a:ext cx="78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dirty="0">
                  <a:solidFill>
                    <a:srgbClr val="000000"/>
                  </a:solidFill>
                  <a:effectLst>
                    <a:outerShdw blurRad="38100" dist="38100" dir="2700000" algn="tl">
                      <a:srgbClr val="FFFFFF"/>
                    </a:outerShdw>
                  </a:effectLst>
                  <a:latin typeface="Calibri" pitchFamily="34" charset="0"/>
                </a:rPr>
                <a:t>Websterite</a:t>
              </a:r>
            </a:p>
          </p:txBody>
        </p:sp>
        <p:sp>
          <p:nvSpPr>
            <p:cNvPr id="1104919" name="Rectangle 23"/>
            <p:cNvSpPr>
              <a:spLocks noChangeArrowheads="1"/>
            </p:cNvSpPr>
            <p:nvPr/>
          </p:nvSpPr>
          <p:spPr bwMode="auto">
            <a:xfrm>
              <a:off x="312" y="3368"/>
              <a:ext cx="109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dirty="0" err="1">
                  <a:solidFill>
                    <a:schemeClr val="bg1"/>
                  </a:solidFill>
                  <a:effectLst>
                    <a:outerShdw blurRad="38100" dist="38100" dir="2700000" algn="tl">
                      <a:srgbClr val="000000"/>
                    </a:outerShdw>
                  </a:effectLst>
                  <a:latin typeface="Calibri" pitchFamily="34" charset="0"/>
                </a:rPr>
                <a:t>Orthopyroxenite</a:t>
              </a:r>
              <a:endParaRPr lang="en-GB" dirty="0">
                <a:solidFill>
                  <a:schemeClr val="bg1"/>
                </a:solidFill>
                <a:effectLst>
                  <a:outerShdw blurRad="38100" dist="38100" dir="2700000" algn="tl">
                    <a:srgbClr val="000000"/>
                  </a:outerShdw>
                </a:effectLst>
                <a:latin typeface="Calibri" pitchFamily="34" charset="0"/>
              </a:endParaRPr>
            </a:p>
          </p:txBody>
        </p:sp>
        <p:sp>
          <p:nvSpPr>
            <p:cNvPr id="1104920" name="Rectangle 24"/>
            <p:cNvSpPr>
              <a:spLocks noChangeArrowheads="1"/>
            </p:cNvSpPr>
            <p:nvPr/>
          </p:nvSpPr>
          <p:spPr bwMode="auto">
            <a:xfrm>
              <a:off x="3019" y="3974"/>
              <a:ext cx="1040"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dirty="0">
                  <a:solidFill>
                    <a:schemeClr val="bg1"/>
                  </a:solidFill>
                  <a:effectLst>
                    <a:outerShdw blurRad="38100" dist="38100" dir="2700000" algn="tl">
                      <a:srgbClr val="000000"/>
                    </a:outerShdw>
                  </a:effectLst>
                  <a:latin typeface="Calibri" pitchFamily="34" charset="0"/>
                </a:rPr>
                <a:t>Clinopyroxenite</a:t>
              </a:r>
            </a:p>
          </p:txBody>
        </p:sp>
        <p:sp>
          <p:nvSpPr>
            <p:cNvPr id="1104921" name="Rectangle 25"/>
            <p:cNvSpPr>
              <a:spLocks noChangeArrowheads="1"/>
            </p:cNvSpPr>
            <p:nvPr/>
          </p:nvSpPr>
          <p:spPr bwMode="auto">
            <a:xfrm>
              <a:off x="2234" y="3076"/>
              <a:ext cx="1236" cy="233"/>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b="1" dirty="0">
                  <a:solidFill>
                    <a:srgbClr val="000000"/>
                  </a:solidFill>
                  <a:effectLst>
                    <a:outerShdw blurRad="38100" dist="38100" dir="2700000" algn="tl">
                      <a:srgbClr val="FFFFFF"/>
                    </a:outerShdw>
                  </a:effectLst>
                  <a:latin typeface="Calibri" pitchFamily="34" charset="0"/>
                </a:rPr>
                <a:t>Olivine Websterite</a:t>
              </a:r>
            </a:p>
          </p:txBody>
        </p:sp>
        <p:sp>
          <p:nvSpPr>
            <p:cNvPr id="1104922" name="Rectangle 26"/>
            <p:cNvSpPr>
              <a:spLocks noChangeArrowheads="1"/>
            </p:cNvSpPr>
            <p:nvPr/>
          </p:nvSpPr>
          <p:spPr bwMode="auto">
            <a:xfrm>
              <a:off x="4195" y="1658"/>
              <a:ext cx="1255" cy="369"/>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3200" dirty="0">
                  <a:solidFill>
                    <a:schemeClr val="bg1"/>
                  </a:solidFill>
                  <a:effectLst>
                    <a:outerShdw blurRad="38100" dist="38100" dir="2700000" algn="tl">
                      <a:srgbClr val="000000"/>
                    </a:outerShdw>
                  </a:effectLst>
                  <a:latin typeface="Calibri" pitchFamily="34" charset="0"/>
                </a:rPr>
                <a:t>Peridotites</a:t>
              </a:r>
            </a:p>
          </p:txBody>
        </p:sp>
        <p:sp>
          <p:nvSpPr>
            <p:cNvPr id="1104923" name="Rectangle 27"/>
            <p:cNvSpPr>
              <a:spLocks noChangeArrowheads="1"/>
            </p:cNvSpPr>
            <p:nvPr/>
          </p:nvSpPr>
          <p:spPr bwMode="auto">
            <a:xfrm>
              <a:off x="4351" y="3046"/>
              <a:ext cx="1329" cy="369"/>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3200" dirty="0">
                  <a:solidFill>
                    <a:schemeClr val="bg1"/>
                  </a:solidFill>
                  <a:effectLst>
                    <a:outerShdw blurRad="38100" dist="38100" dir="2700000" algn="tl">
                      <a:srgbClr val="000000"/>
                    </a:outerShdw>
                  </a:effectLst>
                  <a:latin typeface="Calibri" pitchFamily="34" charset="0"/>
                </a:rPr>
                <a:t>Pyroxenites</a:t>
              </a:r>
            </a:p>
          </p:txBody>
        </p:sp>
        <p:sp>
          <p:nvSpPr>
            <p:cNvPr id="1104924" name="Line 28"/>
            <p:cNvSpPr>
              <a:spLocks noChangeShapeType="1"/>
            </p:cNvSpPr>
            <p:nvPr/>
          </p:nvSpPr>
          <p:spPr bwMode="auto">
            <a:xfrm flipV="1">
              <a:off x="2977" y="959"/>
              <a:ext cx="2113" cy="2"/>
            </a:xfrm>
            <a:prstGeom prst="line">
              <a:avLst/>
            </a:prstGeom>
            <a:noFill/>
            <a:ln w="127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5" name="Line 29"/>
            <p:cNvSpPr>
              <a:spLocks noChangeShapeType="1"/>
            </p:cNvSpPr>
            <p:nvPr/>
          </p:nvSpPr>
          <p:spPr bwMode="auto">
            <a:xfrm>
              <a:off x="3986" y="2789"/>
              <a:ext cx="1104" cy="0"/>
            </a:xfrm>
            <a:prstGeom prst="line">
              <a:avLst/>
            </a:prstGeom>
            <a:noFill/>
            <a:ln w="127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6" name="Line 30"/>
            <p:cNvSpPr>
              <a:spLocks noChangeShapeType="1"/>
            </p:cNvSpPr>
            <p:nvPr/>
          </p:nvSpPr>
          <p:spPr bwMode="auto">
            <a:xfrm flipV="1">
              <a:off x="4510" y="3817"/>
              <a:ext cx="580" cy="2"/>
            </a:xfrm>
            <a:prstGeom prst="line">
              <a:avLst/>
            </a:prstGeom>
            <a:noFill/>
            <a:ln w="127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7" name="Line 31"/>
            <p:cNvSpPr>
              <a:spLocks noChangeShapeType="1"/>
            </p:cNvSpPr>
            <p:nvPr/>
          </p:nvSpPr>
          <p:spPr bwMode="auto">
            <a:xfrm>
              <a:off x="4923" y="2793"/>
              <a:ext cx="0" cy="326"/>
            </a:xfrm>
            <a:prstGeom prst="line">
              <a:avLst/>
            </a:prstGeom>
            <a:noFill/>
            <a:ln w="381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28" name="Freeform 32"/>
            <p:cNvSpPr>
              <a:spLocks/>
            </p:cNvSpPr>
            <p:nvPr/>
          </p:nvSpPr>
          <p:spPr bwMode="auto">
            <a:xfrm>
              <a:off x="4902" y="2793"/>
              <a:ext cx="50" cy="55"/>
            </a:xfrm>
            <a:custGeom>
              <a:avLst/>
              <a:gdLst/>
              <a:ahLst/>
              <a:cxnLst>
                <a:cxn ang="0">
                  <a:pos x="39" y="41"/>
                </a:cxn>
                <a:cxn ang="0">
                  <a:pos x="17" y="0"/>
                </a:cxn>
                <a:cxn ang="0">
                  <a:pos x="0" y="41"/>
                </a:cxn>
                <a:cxn ang="0">
                  <a:pos x="17" y="19"/>
                </a:cxn>
                <a:cxn ang="0">
                  <a:pos x="39" y="41"/>
                </a:cxn>
              </a:cxnLst>
              <a:rect l="0" t="0" r="r" b="b"/>
              <a:pathLst>
                <a:path w="40" h="42">
                  <a:moveTo>
                    <a:pt x="39" y="41"/>
                  </a:moveTo>
                  <a:lnTo>
                    <a:pt x="17" y="0"/>
                  </a:lnTo>
                  <a:lnTo>
                    <a:pt x="0" y="41"/>
                  </a:lnTo>
                  <a:lnTo>
                    <a:pt x="17" y="19"/>
                  </a:lnTo>
                  <a:lnTo>
                    <a:pt x="39" y="41"/>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29" name="Line 33"/>
            <p:cNvSpPr>
              <a:spLocks noChangeShapeType="1"/>
            </p:cNvSpPr>
            <p:nvPr/>
          </p:nvSpPr>
          <p:spPr bwMode="auto">
            <a:xfrm>
              <a:off x="4923" y="3368"/>
              <a:ext cx="0" cy="449"/>
            </a:xfrm>
            <a:prstGeom prst="line">
              <a:avLst/>
            </a:prstGeom>
            <a:noFill/>
            <a:ln w="381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30" name="Freeform 34"/>
            <p:cNvSpPr>
              <a:spLocks/>
            </p:cNvSpPr>
            <p:nvPr/>
          </p:nvSpPr>
          <p:spPr bwMode="auto">
            <a:xfrm>
              <a:off x="4902" y="3764"/>
              <a:ext cx="50" cy="54"/>
            </a:xfrm>
            <a:custGeom>
              <a:avLst/>
              <a:gdLst/>
              <a:ahLst/>
              <a:cxnLst>
                <a:cxn ang="0">
                  <a:pos x="39" y="0"/>
                </a:cxn>
                <a:cxn ang="0">
                  <a:pos x="17" y="40"/>
                </a:cxn>
                <a:cxn ang="0">
                  <a:pos x="0" y="0"/>
                </a:cxn>
                <a:cxn ang="0">
                  <a:pos x="17" y="20"/>
                </a:cxn>
                <a:cxn ang="0">
                  <a:pos x="39" y="0"/>
                </a:cxn>
              </a:cxnLst>
              <a:rect l="0" t="0" r="r" b="b"/>
              <a:pathLst>
                <a:path w="40" h="41">
                  <a:moveTo>
                    <a:pt x="39" y="0"/>
                  </a:moveTo>
                  <a:lnTo>
                    <a:pt x="17" y="40"/>
                  </a:lnTo>
                  <a:lnTo>
                    <a:pt x="0" y="0"/>
                  </a:lnTo>
                  <a:lnTo>
                    <a:pt x="17" y="20"/>
                  </a:lnTo>
                  <a:lnTo>
                    <a:pt x="39" y="0"/>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31" name="Line 35"/>
            <p:cNvSpPr>
              <a:spLocks noChangeShapeType="1"/>
            </p:cNvSpPr>
            <p:nvPr/>
          </p:nvSpPr>
          <p:spPr bwMode="auto">
            <a:xfrm>
              <a:off x="4923" y="2023"/>
              <a:ext cx="0" cy="770"/>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32" name="Freeform 36"/>
            <p:cNvSpPr>
              <a:spLocks/>
            </p:cNvSpPr>
            <p:nvPr/>
          </p:nvSpPr>
          <p:spPr bwMode="auto">
            <a:xfrm>
              <a:off x="4902" y="2741"/>
              <a:ext cx="50" cy="53"/>
            </a:xfrm>
            <a:custGeom>
              <a:avLst/>
              <a:gdLst/>
              <a:ahLst/>
              <a:cxnLst>
                <a:cxn ang="0">
                  <a:pos x="39" y="0"/>
                </a:cxn>
                <a:cxn ang="0">
                  <a:pos x="17" y="40"/>
                </a:cxn>
                <a:cxn ang="0">
                  <a:pos x="0" y="0"/>
                </a:cxn>
                <a:cxn ang="0">
                  <a:pos x="17" y="19"/>
                </a:cxn>
                <a:cxn ang="0">
                  <a:pos x="39" y="0"/>
                </a:cxn>
              </a:cxnLst>
              <a:rect l="0" t="0" r="r" b="b"/>
              <a:pathLst>
                <a:path w="40" h="41">
                  <a:moveTo>
                    <a:pt x="39" y="0"/>
                  </a:moveTo>
                  <a:lnTo>
                    <a:pt x="17" y="40"/>
                  </a:lnTo>
                  <a:lnTo>
                    <a:pt x="0" y="0"/>
                  </a:lnTo>
                  <a:lnTo>
                    <a:pt x="17" y="19"/>
                  </a:lnTo>
                  <a:lnTo>
                    <a:pt x="39" y="0"/>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33" name="Line 37"/>
            <p:cNvSpPr>
              <a:spLocks noChangeShapeType="1"/>
            </p:cNvSpPr>
            <p:nvPr/>
          </p:nvSpPr>
          <p:spPr bwMode="auto">
            <a:xfrm>
              <a:off x="4925" y="966"/>
              <a:ext cx="0" cy="731"/>
            </a:xfrm>
            <a:prstGeom prst="line">
              <a:avLst/>
            </a:prstGeom>
            <a:noFill/>
            <a:ln w="38100">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34" name="Freeform 38"/>
            <p:cNvSpPr>
              <a:spLocks/>
            </p:cNvSpPr>
            <p:nvPr/>
          </p:nvSpPr>
          <p:spPr bwMode="auto">
            <a:xfrm>
              <a:off x="4905" y="966"/>
              <a:ext cx="51" cy="54"/>
            </a:xfrm>
            <a:custGeom>
              <a:avLst/>
              <a:gdLst/>
              <a:ahLst/>
              <a:cxnLst>
                <a:cxn ang="0">
                  <a:pos x="39" y="40"/>
                </a:cxn>
                <a:cxn ang="0">
                  <a:pos x="17" y="0"/>
                </a:cxn>
                <a:cxn ang="0">
                  <a:pos x="0" y="40"/>
                </a:cxn>
                <a:cxn ang="0">
                  <a:pos x="17" y="17"/>
                </a:cxn>
                <a:cxn ang="0">
                  <a:pos x="39" y="40"/>
                </a:cxn>
              </a:cxnLst>
              <a:rect l="0" t="0" r="r" b="b"/>
              <a:pathLst>
                <a:path w="40" h="41">
                  <a:moveTo>
                    <a:pt x="39" y="40"/>
                  </a:moveTo>
                  <a:lnTo>
                    <a:pt x="17" y="0"/>
                  </a:lnTo>
                  <a:lnTo>
                    <a:pt x="0" y="40"/>
                  </a:lnTo>
                  <a:lnTo>
                    <a:pt x="17" y="17"/>
                  </a:lnTo>
                  <a:lnTo>
                    <a:pt x="39" y="40"/>
                  </a:lnTo>
                </a:path>
              </a:pathLst>
            </a:custGeom>
            <a:solidFill>
              <a:schemeClr val="bg1"/>
            </a:solidFill>
            <a:ln w="12700" cap="rnd" cmpd="sng">
              <a:solidFill>
                <a:schemeClr val="bg1"/>
              </a:solidFill>
              <a:prstDash val="solid"/>
              <a:round/>
              <a:headEnd/>
              <a:tailEnd/>
            </a:ln>
            <a:effectLst/>
          </p:spPr>
          <p:txBody>
            <a:bodyPr/>
            <a:lstStyle/>
            <a:p>
              <a:pPr>
                <a:defRPr/>
              </a:pPr>
              <a:endParaRPr lang="en-GB">
                <a:latin typeface="Calibri" pitchFamily="34" charset="0"/>
              </a:endParaRPr>
            </a:p>
          </p:txBody>
        </p:sp>
        <p:sp>
          <p:nvSpPr>
            <p:cNvPr id="1104935" name="Rectangle 39"/>
            <p:cNvSpPr>
              <a:spLocks noChangeArrowheads="1"/>
            </p:cNvSpPr>
            <p:nvPr/>
          </p:nvSpPr>
          <p:spPr bwMode="auto">
            <a:xfrm>
              <a:off x="2349" y="1155"/>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a:solidFill>
                    <a:schemeClr val="bg1"/>
                  </a:solidFill>
                  <a:effectLst>
                    <a:outerShdw blurRad="38100" dist="38100" dir="2700000" algn="tl">
                      <a:srgbClr val="000000"/>
                    </a:outerShdw>
                  </a:effectLst>
                  <a:latin typeface="Calibri" pitchFamily="34" charset="0"/>
                </a:rPr>
                <a:t>90</a:t>
              </a:r>
            </a:p>
          </p:txBody>
        </p:sp>
        <p:sp>
          <p:nvSpPr>
            <p:cNvPr id="1104936" name="Rectangle 40"/>
            <p:cNvSpPr>
              <a:spLocks noChangeArrowheads="1"/>
            </p:cNvSpPr>
            <p:nvPr/>
          </p:nvSpPr>
          <p:spPr bwMode="auto">
            <a:xfrm>
              <a:off x="1616" y="2641"/>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a:solidFill>
                    <a:schemeClr val="bg1"/>
                  </a:solidFill>
                  <a:effectLst>
                    <a:outerShdw blurRad="38100" dist="38100" dir="2700000" algn="tl">
                      <a:srgbClr val="000000"/>
                    </a:outerShdw>
                  </a:effectLst>
                  <a:latin typeface="Calibri" pitchFamily="34" charset="0"/>
                </a:rPr>
                <a:t>40</a:t>
              </a:r>
            </a:p>
          </p:txBody>
        </p:sp>
        <p:sp>
          <p:nvSpPr>
            <p:cNvPr id="1104937" name="Rectangle 41"/>
            <p:cNvSpPr>
              <a:spLocks noChangeArrowheads="1"/>
            </p:cNvSpPr>
            <p:nvPr/>
          </p:nvSpPr>
          <p:spPr bwMode="auto">
            <a:xfrm>
              <a:off x="4262" y="3346"/>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a:solidFill>
                    <a:schemeClr val="bg1"/>
                  </a:solidFill>
                  <a:effectLst>
                    <a:outerShdw blurRad="38100" dist="38100" dir="2700000" algn="tl">
                      <a:srgbClr val="000000"/>
                    </a:outerShdw>
                  </a:effectLst>
                  <a:latin typeface="Calibri" pitchFamily="34" charset="0"/>
                </a:rPr>
                <a:t>10</a:t>
              </a:r>
            </a:p>
          </p:txBody>
        </p:sp>
        <p:sp>
          <p:nvSpPr>
            <p:cNvPr id="1104938" name="Rectangle 42"/>
            <p:cNvSpPr>
              <a:spLocks noChangeArrowheads="1"/>
            </p:cNvSpPr>
            <p:nvPr/>
          </p:nvSpPr>
          <p:spPr bwMode="auto">
            <a:xfrm>
              <a:off x="1580" y="3814"/>
              <a:ext cx="281"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000" dirty="0">
                  <a:solidFill>
                    <a:schemeClr val="bg1"/>
                  </a:solidFill>
                  <a:effectLst>
                    <a:outerShdw blurRad="38100" dist="38100" dir="2700000" algn="tl">
                      <a:srgbClr val="000000"/>
                    </a:outerShdw>
                  </a:effectLst>
                  <a:latin typeface="Calibri" pitchFamily="34" charset="0"/>
                </a:rPr>
                <a:t>10</a:t>
              </a:r>
            </a:p>
          </p:txBody>
        </p:sp>
        <p:sp>
          <p:nvSpPr>
            <p:cNvPr id="1104939" name="Line 43"/>
            <p:cNvSpPr>
              <a:spLocks noChangeShapeType="1"/>
            </p:cNvSpPr>
            <p:nvPr/>
          </p:nvSpPr>
          <p:spPr bwMode="auto">
            <a:xfrm flipV="1">
              <a:off x="4149" y="3759"/>
              <a:ext cx="114" cy="215"/>
            </a:xfrm>
            <a:prstGeom prst="line">
              <a:avLst/>
            </a:prstGeom>
            <a:noFill/>
            <a:ln w="28575">
              <a:solidFill>
                <a:schemeClr val="bg1"/>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40" name="Rectangle 44"/>
            <p:cNvSpPr>
              <a:spLocks noChangeArrowheads="1"/>
            </p:cNvSpPr>
            <p:nvPr/>
          </p:nvSpPr>
          <p:spPr bwMode="auto">
            <a:xfrm>
              <a:off x="3122" y="930"/>
              <a:ext cx="644"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GB" sz="2400" dirty="0" err="1">
                  <a:solidFill>
                    <a:schemeClr val="bg1"/>
                  </a:solidFill>
                  <a:effectLst>
                    <a:outerShdw blurRad="38100" dist="38100" dir="2700000" algn="tl">
                      <a:srgbClr val="000000"/>
                    </a:outerShdw>
                  </a:effectLst>
                  <a:latin typeface="Calibri" pitchFamily="34" charset="0"/>
                </a:rPr>
                <a:t>Dunite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104941" name="Line 45"/>
            <p:cNvSpPr>
              <a:spLocks noChangeShapeType="1"/>
            </p:cNvSpPr>
            <p:nvPr/>
          </p:nvSpPr>
          <p:spPr bwMode="auto">
            <a:xfrm>
              <a:off x="1917" y="2783"/>
              <a:ext cx="1973" cy="0"/>
            </a:xfrm>
            <a:prstGeom prst="line">
              <a:avLst/>
            </a:prstGeom>
            <a:noFill/>
            <a:ln w="12700">
              <a:solidFill>
                <a:schemeClr val="bg2"/>
              </a:solidFill>
              <a:round/>
              <a:headEnd type="none" w="sm" len="sm"/>
              <a:tailEnd type="none" w="sm" len="sm"/>
            </a:ln>
            <a:effectLst/>
          </p:spPr>
          <p:txBody>
            <a:bodyPr wrap="none" anchor="ctr"/>
            <a:lstStyle/>
            <a:p>
              <a:pPr>
                <a:defRPr/>
              </a:pPr>
              <a:endParaRPr lang="en-GB">
                <a:latin typeface="Calibri" pitchFamily="34" charset="0"/>
              </a:endParaRPr>
            </a:p>
          </p:txBody>
        </p:sp>
        <p:sp>
          <p:nvSpPr>
            <p:cNvPr id="1104942" name="Line 46"/>
            <p:cNvSpPr>
              <a:spLocks noChangeShapeType="1"/>
            </p:cNvSpPr>
            <p:nvPr/>
          </p:nvSpPr>
          <p:spPr bwMode="auto">
            <a:xfrm>
              <a:off x="2726" y="1288"/>
              <a:ext cx="349" cy="0"/>
            </a:xfrm>
            <a:prstGeom prst="line">
              <a:avLst/>
            </a:prstGeom>
            <a:noFill/>
            <a:ln w="12700">
              <a:solidFill>
                <a:schemeClr val="bg2"/>
              </a:solidFill>
              <a:round/>
              <a:headEnd type="none" w="sm" len="sm"/>
              <a:tailEnd type="none" w="sm" len="sm"/>
            </a:ln>
            <a:effectLst/>
          </p:spPr>
          <p:txBody>
            <a:bodyPr wrap="none" anchor="ctr"/>
            <a:lstStyle/>
            <a:p>
              <a:pPr>
                <a:defRPr/>
              </a:pPr>
              <a:endParaRPr lang="en-GB">
                <a:latin typeface="Calibri" pitchFamily="34" charset="0"/>
              </a:endParaRPr>
            </a:p>
          </p:txBody>
        </p:sp>
      </p:grpSp>
      <p:sp>
        <p:nvSpPr>
          <p:cNvPr id="1104943" name="AutoShape 47"/>
          <p:cNvSpPr>
            <a:spLocks noChangeArrowheads="1"/>
          </p:cNvSpPr>
          <p:nvPr/>
        </p:nvSpPr>
        <p:spPr bwMode="auto">
          <a:xfrm>
            <a:off x="4097338" y="3538538"/>
            <a:ext cx="417512" cy="395287"/>
          </a:xfrm>
          <a:prstGeom prst="star5">
            <a:avLst/>
          </a:prstGeom>
          <a:solidFill>
            <a:srgbClr val="FFFF00"/>
          </a:solidFill>
          <a:ln w="19050" algn="ctr">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04944" name="Text Box 48"/>
          <p:cNvSpPr txBox="1">
            <a:spLocks noChangeArrowheads="1"/>
          </p:cNvSpPr>
          <p:nvPr/>
        </p:nvSpPr>
        <p:spPr bwMode="auto">
          <a:xfrm>
            <a:off x="342900" y="704850"/>
            <a:ext cx="2803525" cy="1800225"/>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dolomite + orthopyroxene = clinopyroxene + olivine + 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p>
        </p:txBody>
      </p:sp>
      <p:sp>
        <p:nvSpPr>
          <p:cNvPr id="1104945" name="AutoShape 49"/>
          <p:cNvSpPr>
            <a:spLocks noChangeArrowheads="1"/>
          </p:cNvSpPr>
          <p:nvPr/>
        </p:nvSpPr>
        <p:spPr bwMode="auto">
          <a:xfrm rot="3665084">
            <a:off x="3748088" y="2844800"/>
            <a:ext cx="2921000" cy="450850"/>
          </a:xfrm>
          <a:prstGeom prst="roundRect">
            <a:avLst>
              <a:gd name="adj" fmla="val 16667"/>
            </a:avLst>
          </a:prstGeom>
          <a:noFill/>
          <a:ln w="38100" algn="ctr">
            <a:solidFill>
              <a:srgbClr val="FF0000"/>
            </a:solidFill>
            <a:round/>
            <a:headEnd/>
            <a:tailEnd/>
          </a:ln>
          <a:effectLst>
            <a:outerShdw blurRad="50800" dist="38100" algn="l" rotWithShape="0">
              <a:prstClr val="black">
                <a:alpha val="40000"/>
              </a:prstClr>
            </a:outerShdw>
          </a:effectLst>
        </p:spPr>
        <p:txBody>
          <a:bodyPr wrap="none" anchor="ctr"/>
          <a:lstStyle/>
          <a:p>
            <a:pPr>
              <a:defRPr/>
            </a:pPr>
            <a:endParaRPr lang="en-GB">
              <a:latin typeface="Calibri" pitchFamily="34" charset="0"/>
            </a:endParaRPr>
          </a:p>
        </p:txBody>
      </p:sp>
      <p:sp>
        <p:nvSpPr>
          <p:cNvPr id="1104946" name="Text Box 50"/>
          <p:cNvSpPr txBox="1">
            <a:spLocks noChangeArrowheads="1"/>
          </p:cNvSpPr>
          <p:nvPr/>
        </p:nvSpPr>
        <p:spPr bwMode="auto">
          <a:xfrm>
            <a:off x="61913" y="2497138"/>
            <a:ext cx="2760662" cy="1754187"/>
          </a:xfrm>
          <a:prstGeom prst="rect">
            <a:avLst/>
          </a:prstGeom>
          <a:noFill/>
          <a:ln w="9525" algn="ctr">
            <a:noFill/>
            <a:miter lim="800000"/>
            <a:headEnd/>
            <a:tailEnd/>
          </a:ln>
          <a:effectLst/>
        </p:spPr>
        <p:txBody>
          <a:bodyPr>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Calibri" pitchFamily="34" charset="0"/>
                <a:sym typeface="Wingdings" pitchFamily="2" charset="2"/>
              </a:rPr>
              <a:t>Wehrlite =      </a:t>
            </a:r>
            <a:r>
              <a:rPr lang="en-GB" sz="3600" i="1" dirty="0">
                <a:solidFill>
                  <a:srgbClr val="FFFF00"/>
                </a:solidFill>
                <a:effectLst>
                  <a:outerShdw blurRad="38100" dist="38100" dir="2700000" algn="tl">
                    <a:srgbClr val="000000"/>
                  </a:outerShdw>
                </a:effectLst>
                <a:latin typeface="Calibri" pitchFamily="34" charset="0"/>
                <a:sym typeface="Wingdings" pitchFamily="2" charset="2"/>
              </a:rPr>
              <a:t>Opx-poor Peridotite</a:t>
            </a:r>
            <a:endParaRPr lang="en-GB" sz="3600" i="1" baseline="-25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49"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4943"/>
                                        </p:tgtEl>
                                        <p:attrNameLst>
                                          <p:attrName>style.visibility</p:attrName>
                                        </p:attrNameLst>
                                      </p:cBhvr>
                                      <p:to>
                                        <p:strVal val="visible"/>
                                      </p:to>
                                    </p:set>
                                    <p:animEffect transition="in" filter="fade">
                                      <p:cBhvr>
                                        <p:cTn id="12" dur="500"/>
                                        <p:tgtEl>
                                          <p:spTgt spid="11049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04944"/>
                                        </p:tgtEl>
                                        <p:attrNameLst>
                                          <p:attrName>style.visibility</p:attrName>
                                        </p:attrNameLst>
                                      </p:cBhvr>
                                      <p:to>
                                        <p:strVal val="visible"/>
                                      </p:to>
                                    </p:set>
                                    <p:animEffect transition="in" filter="fade">
                                      <p:cBhvr>
                                        <p:cTn id="17" dur="1000"/>
                                        <p:tgtEl>
                                          <p:spTgt spid="1104944"/>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3.33333E-6 2.05876E-6 L 0.10452 -0.0842 " pathEditMode="relative" rAng="0" ptsTypes="AA">
                                      <p:cBhvr>
                                        <p:cTn id="21" dur="2000" fill="hold"/>
                                        <p:tgtEl>
                                          <p:spTgt spid="1104943"/>
                                        </p:tgtEl>
                                        <p:attrNameLst>
                                          <p:attrName>ppt_x</p:attrName>
                                          <p:attrName>ppt_y</p:attrName>
                                        </p:attrNameLst>
                                      </p:cBhvr>
                                      <p:rCtr x="5200" y="-4200"/>
                                    </p:animMotion>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104945"/>
                                        </p:tgtEl>
                                        <p:attrNameLst>
                                          <p:attrName>style.visibility</p:attrName>
                                        </p:attrNameLst>
                                      </p:cBhvr>
                                      <p:to>
                                        <p:strVal val="visible"/>
                                      </p:to>
                                    </p:set>
                                    <p:animEffect transition="in" filter="wipe(up)">
                                      <p:cBhvr>
                                        <p:cTn id="25" dur="500"/>
                                        <p:tgtEl>
                                          <p:spTgt spid="1104945"/>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104946"/>
                                        </p:tgtEl>
                                        <p:attrNameLst>
                                          <p:attrName>style.visibility</p:attrName>
                                        </p:attrNameLst>
                                      </p:cBhvr>
                                      <p:to>
                                        <p:strVal val="visible"/>
                                      </p:to>
                                    </p:set>
                                    <p:animEffect transition="in" filter="fade">
                                      <p:cBhvr>
                                        <p:cTn id="29" dur="1000"/>
                                        <p:tgtEl>
                                          <p:spTgt spid="1104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43" grpId="0" animBg="1"/>
      <p:bldP spid="1104943" grpId="1" animBg="1"/>
      <p:bldP spid="1104944" grpId="0"/>
      <p:bldP spid="1104945" grpId="0" animBg="1"/>
      <p:bldP spid="110494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Text Box 2"/>
          <p:cNvSpPr txBox="1">
            <a:spLocks noChangeArrowheads="1"/>
          </p:cNvSpPr>
          <p:nvPr/>
        </p:nvSpPr>
        <p:spPr bwMode="auto">
          <a:xfrm>
            <a:off x="342900" y="927100"/>
            <a:ext cx="8458200" cy="2238375"/>
          </a:xfrm>
          <a:prstGeom prst="rect">
            <a:avLst/>
          </a:prstGeom>
          <a:noFill/>
          <a:ln w="9525">
            <a:noFill/>
            <a:miter lim="800000"/>
            <a:headEnd/>
            <a:tailEnd/>
          </a:ln>
          <a:effectLst/>
        </p:spPr>
        <p:txBody>
          <a:bodyPr wrap="square">
            <a:spAutoFit/>
          </a:bodyPr>
          <a:lstStyle/>
          <a:p>
            <a:pPr>
              <a:lnSpc>
                <a:spcPct val="11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At higher P (&gt;3-4 GPa), the composition of the carbonate mineral change according to the reaction:</a:t>
            </a:r>
          </a:p>
          <a:p>
            <a:pPr algn="ctr">
              <a:lnSpc>
                <a:spcPct val="110000"/>
              </a:lnSpc>
              <a:defRPr/>
            </a:pP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4400" dirty="0">
                <a:solidFill>
                  <a:srgbClr val="FFFF00"/>
                </a:solidFill>
                <a:effectLst>
                  <a:outerShdw blurRad="38100" dist="38100" dir="2700000" algn="tl">
                    <a:srgbClr val="000000"/>
                  </a:outerShdw>
                </a:effectLst>
                <a:latin typeface="Calibri" pitchFamily="34" charset="0"/>
                <a:sym typeface="Wingdings" pitchFamily="2" charset="2"/>
              </a:rPr>
              <a:t>Dolomite + Opx</a:t>
            </a:r>
            <a:r>
              <a:rPr lang="en-GB" sz="4400" baseline="-25000" dirty="0">
                <a:solidFill>
                  <a:srgbClr val="FFFF00"/>
                </a:solidFill>
                <a:effectLst>
                  <a:outerShdw blurRad="38100" dist="38100" dir="2700000" algn="tl">
                    <a:srgbClr val="000000"/>
                  </a:outerShdw>
                </a:effectLst>
                <a:latin typeface="Calibri" pitchFamily="34" charset="0"/>
                <a:sym typeface="Wingdings" pitchFamily="2" charset="2"/>
              </a:rPr>
              <a:t> </a:t>
            </a:r>
            <a:r>
              <a:rPr lang="en-GB" sz="4400" dirty="0">
                <a:solidFill>
                  <a:srgbClr val="FFFF00"/>
                </a:solidFill>
                <a:effectLst>
                  <a:outerShdw blurRad="38100" dist="38100" dir="2700000" algn="tl">
                    <a:srgbClr val="000000"/>
                  </a:outerShdw>
                </a:effectLst>
                <a:latin typeface="Calibri" pitchFamily="34" charset="0"/>
                <a:sym typeface="Wingdings" pitchFamily="2" charset="2"/>
              </a:rPr>
              <a:t>= Cpx + Magnesite</a:t>
            </a:r>
            <a:endParaRPr lang="en-GB" sz="3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45861" name="Text Box 5"/>
          <p:cNvSpPr txBox="1">
            <a:spLocks noChangeArrowheads="1"/>
          </p:cNvSpPr>
          <p:nvPr/>
        </p:nvSpPr>
        <p:spPr bwMode="auto">
          <a:xfrm>
            <a:off x="342900" y="3730625"/>
            <a:ext cx="8458200" cy="2123658"/>
          </a:xfrm>
          <a:prstGeom prst="rect">
            <a:avLst/>
          </a:prstGeom>
          <a:noFill/>
          <a:ln w="9525">
            <a:noFill/>
            <a:miter lim="800000"/>
            <a:headEnd/>
            <a:tailEnd/>
          </a:ln>
          <a:effectLst/>
        </p:spPr>
        <p:txBody>
          <a:bodyPr wrap="square">
            <a:spAutoFit/>
          </a:bodyPr>
          <a:lstStyle/>
          <a:p>
            <a:pPr>
              <a:lnSpc>
                <a:spcPct val="110000"/>
              </a:lnSpc>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CaMg(CO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4000" dirty="0">
                <a:solidFill>
                  <a:schemeClr val="bg1"/>
                </a:solidFill>
                <a:effectLst>
                  <a:outerShdw blurRad="38100" dist="38100" dir="2700000" algn="tl">
                    <a:srgbClr val="000000"/>
                  </a:outerShdw>
                </a:effectLst>
                <a:latin typeface="Calibri" pitchFamily="34" charset="0"/>
                <a:sym typeface="Wingdings" pitchFamily="2" charset="2"/>
              </a:rPr>
              <a:t>)</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Mg</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Si</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6</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a:t>
            </a:r>
          </a:p>
          <a:p>
            <a:pPr>
              <a:lnSpc>
                <a:spcPct val="110000"/>
              </a:lnSpc>
              <a:defRPr/>
            </a:pPr>
            <a:r>
              <a:rPr lang="en-GB" sz="2000" dirty="0">
                <a:solidFill>
                  <a:srgbClr val="FFFF00"/>
                </a:solidFill>
                <a:effectLst>
                  <a:outerShdw blurRad="38100" dist="38100" dir="2700000" algn="tl">
                    <a:srgbClr val="000000"/>
                  </a:outerShdw>
                </a:effectLst>
                <a:latin typeface="Calibri" pitchFamily="34" charset="0"/>
                <a:sym typeface="Wingdings" pitchFamily="2" charset="2"/>
              </a:rPr>
              <a:t>             Dolomite		                Enstatite</a:t>
            </a:r>
          </a:p>
          <a:p>
            <a:pPr>
              <a:lnSpc>
                <a:spcPct val="110000"/>
              </a:lnSpc>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CaMgSi</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4000" dirty="0">
                <a:solidFill>
                  <a:schemeClr val="bg1"/>
                </a:solidFill>
                <a:effectLst>
                  <a:outerShdw blurRad="38100" dist="38100" dir="2700000" algn="tl">
                    <a:srgbClr val="000000"/>
                  </a:outerShdw>
                </a:effectLst>
                <a:latin typeface="Calibri" pitchFamily="34" charset="0"/>
                <a:sym typeface="Wingdings" pitchFamily="2" charset="2"/>
              </a:rPr>
              <a:t>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6</a:t>
            </a:r>
            <a:r>
              <a:rPr lang="en-GB" sz="4000" dirty="0">
                <a:solidFill>
                  <a:schemeClr val="bg1"/>
                </a:solidFill>
                <a:effectLst>
                  <a:outerShdw blurRad="38100" dist="38100" dir="2700000" algn="tl">
                    <a:srgbClr val="000000"/>
                  </a:outerShdw>
                </a:effectLst>
                <a:latin typeface="Calibri" pitchFamily="34" charset="0"/>
                <a:sym typeface="Wingdings" pitchFamily="2" charset="2"/>
              </a:rPr>
              <a:t>   +    MgCO</a:t>
            </a:r>
            <a:r>
              <a:rPr lang="en-GB" sz="4000" baseline="-25000" dirty="0">
                <a:solidFill>
                  <a:schemeClr val="bg1"/>
                </a:solidFill>
                <a:effectLst>
                  <a:outerShdw blurRad="38100" dist="38100" dir="2700000" algn="tl">
                    <a:srgbClr val="000000"/>
                  </a:outerShdw>
                </a:effectLst>
                <a:latin typeface="Calibri" pitchFamily="34" charset="0"/>
                <a:sym typeface="Wingdings" pitchFamily="2" charset="2"/>
              </a:rPr>
              <a:t>3</a:t>
            </a:r>
            <a:endParaRPr lang="en-GB" sz="4000" dirty="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000" dirty="0">
                <a:solidFill>
                  <a:srgbClr val="FFFF00"/>
                </a:solidFill>
                <a:effectLst>
                  <a:outerShdw blurRad="38100" dist="38100" dir="2700000" algn="tl">
                    <a:srgbClr val="000000"/>
                  </a:outerShdw>
                </a:effectLst>
                <a:latin typeface="Calibri" pitchFamily="34" charset="0"/>
                <a:sym typeface="Wingdings" pitchFamily="2" charset="2"/>
              </a:rPr>
              <a:t>          Diopside		           Magnesite</a:t>
            </a:r>
          </a:p>
        </p:txBody>
      </p:sp>
      <p:sp>
        <p:nvSpPr>
          <p:cNvPr id="1145862" name="Line 6"/>
          <p:cNvSpPr>
            <a:spLocks noChangeShapeType="1"/>
          </p:cNvSpPr>
          <p:nvPr/>
        </p:nvSpPr>
        <p:spPr bwMode="auto">
          <a:xfrm>
            <a:off x="0" y="3490913"/>
            <a:ext cx="9144000" cy="0"/>
          </a:xfrm>
          <a:prstGeom prst="line">
            <a:avLst/>
          </a:prstGeom>
          <a:noFill/>
          <a:ln w="76200" cmpd="tri">
            <a:solidFill>
              <a:schemeClr val="bg1"/>
            </a:solidFill>
            <a:round/>
            <a:headEnd/>
            <a:tailEnd/>
          </a:ln>
          <a:effectLst/>
        </p:spPr>
        <p:txBody>
          <a:bodyPr anchor="ctr"/>
          <a:lstStyle/>
          <a:p>
            <a:pPr>
              <a:defRPr/>
            </a:pPr>
            <a:endParaRPr lang="en-GB">
              <a:latin typeface="Calibri" pitchFamily="34" charset="0"/>
            </a:endParaRP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7" name="Text Box 6"/>
          <p:cNvSpPr txBox="1">
            <a:spLocks noChangeArrowheads="1"/>
          </p:cNvSpPr>
          <p:nvPr/>
        </p:nvSpPr>
        <p:spPr bwMode="auto">
          <a:xfrm>
            <a:off x="6172200" y="5302250"/>
            <a:ext cx="2616200" cy="964367"/>
          </a:xfrm>
          <a:prstGeom prst="rect">
            <a:avLst/>
          </a:prstGeom>
          <a:noFill/>
          <a:ln w="9525">
            <a:noFill/>
            <a:miter lim="800000"/>
            <a:headEnd/>
            <a:tailEnd/>
          </a:ln>
          <a:effectLst/>
        </p:spPr>
        <p:txBody>
          <a:bodyPr wrap="square">
            <a:spAutoFit/>
          </a:bodyPr>
          <a:lstStyle/>
          <a:p>
            <a:pPr algn="ctr">
              <a:lnSpc>
                <a:spcPts val="34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Balance this equation!</a:t>
            </a:r>
            <a:endParaRPr lang="en-GB" i="1"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8" name="Text Box 6"/>
          <p:cNvSpPr txBox="1">
            <a:spLocks noChangeArrowheads="1"/>
          </p:cNvSpPr>
          <p:nvPr/>
        </p:nvSpPr>
        <p:spPr bwMode="auto">
          <a:xfrm>
            <a:off x="3314700" y="4781550"/>
            <a:ext cx="546100" cy="707886"/>
          </a:xfrm>
          <a:prstGeom prst="rect">
            <a:avLst/>
          </a:prstGeom>
          <a:noFill/>
          <a:ln w="9525">
            <a:noFill/>
            <a:miter lim="800000"/>
            <a:headEnd/>
            <a:tailEnd/>
          </a:ln>
          <a:effectLst/>
        </p:spPr>
        <p:txBody>
          <a:bodyPr wrap="square">
            <a:spAutoFit/>
          </a:bodyPr>
          <a:lstStyle/>
          <a:p>
            <a:pPr>
              <a:defRPr/>
            </a:pPr>
            <a:r>
              <a:rPr lang="en-GB" sz="4000" dirty="0">
                <a:solidFill>
                  <a:schemeClr val="bg1"/>
                </a:solidFill>
                <a:effectLst>
                  <a:outerShdw blurRad="38100" dist="38100" dir="2700000" algn="tl">
                    <a:srgbClr val="000000"/>
                  </a:outerShdw>
                </a:effectLst>
                <a:latin typeface="Calibri" pitchFamily="34" charset="0"/>
                <a:sym typeface="Wingdings" pitchFamily="2" charset="2"/>
              </a:rPr>
              <a:t>2</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5858">
                                            <p:txEl>
                                              <p:pRg st="0" end="0"/>
                                            </p:txEl>
                                          </p:spTgt>
                                        </p:tgtEl>
                                        <p:attrNameLst>
                                          <p:attrName>style.visibility</p:attrName>
                                        </p:attrNameLst>
                                      </p:cBhvr>
                                      <p:to>
                                        <p:strVal val="visible"/>
                                      </p:to>
                                    </p:set>
                                    <p:animEffect transition="in" filter="fade">
                                      <p:cBhvr>
                                        <p:cTn id="7" dur="500"/>
                                        <p:tgtEl>
                                          <p:spTgt spid="11458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5858">
                                            <p:txEl>
                                              <p:pRg st="2" end="2"/>
                                            </p:txEl>
                                          </p:spTgt>
                                        </p:tgtEl>
                                        <p:attrNameLst>
                                          <p:attrName>style.visibility</p:attrName>
                                        </p:attrNameLst>
                                      </p:cBhvr>
                                      <p:to>
                                        <p:strVal val="visible"/>
                                      </p:to>
                                    </p:set>
                                    <p:animEffect transition="in" filter="fade">
                                      <p:cBhvr>
                                        <p:cTn id="12" dur="500"/>
                                        <p:tgtEl>
                                          <p:spTgt spid="11458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5862"/>
                                        </p:tgtEl>
                                        <p:attrNameLst>
                                          <p:attrName>style.visibility</p:attrName>
                                        </p:attrNameLst>
                                      </p:cBhvr>
                                      <p:to>
                                        <p:strVal val="visible"/>
                                      </p:to>
                                    </p:set>
                                    <p:animEffect transition="in" filter="fade">
                                      <p:cBhvr>
                                        <p:cTn id="17" dur="500"/>
                                        <p:tgtEl>
                                          <p:spTgt spid="114586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45861">
                                            <p:txEl>
                                              <p:pRg st="0" end="0"/>
                                            </p:txEl>
                                          </p:spTgt>
                                        </p:tgtEl>
                                        <p:attrNameLst>
                                          <p:attrName>style.visibility</p:attrName>
                                        </p:attrNameLst>
                                      </p:cBhvr>
                                      <p:to>
                                        <p:strVal val="visible"/>
                                      </p:to>
                                    </p:set>
                                    <p:animEffect transition="in" filter="fade">
                                      <p:cBhvr>
                                        <p:cTn id="21" dur="2000"/>
                                        <p:tgtEl>
                                          <p:spTgt spid="1145861">
                                            <p:txEl>
                                              <p:pRg st="0" end="0"/>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145861">
                                            <p:txEl>
                                              <p:pRg st="1" end="1"/>
                                            </p:txEl>
                                          </p:spTgt>
                                        </p:tgtEl>
                                        <p:attrNameLst>
                                          <p:attrName>style.visibility</p:attrName>
                                        </p:attrNameLst>
                                      </p:cBhvr>
                                      <p:to>
                                        <p:strVal val="visible"/>
                                      </p:to>
                                    </p:set>
                                    <p:animEffect transition="in" filter="fade">
                                      <p:cBhvr>
                                        <p:cTn id="25" dur="500"/>
                                        <p:tgtEl>
                                          <p:spTgt spid="1145861">
                                            <p:txEl>
                                              <p:pRg st="1" end="1"/>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145861">
                                            <p:txEl>
                                              <p:pRg st="2" end="2"/>
                                            </p:txEl>
                                          </p:spTgt>
                                        </p:tgtEl>
                                        <p:attrNameLst>
                                          <p:attrName>style.visibility</p:attrName>
                                        </p:attrNameLst>
                                      </p:cBhvr>
                                      <p:to>
                                        <p:strVal val="visible"/>
                                      </p:to>
                                    </p:set>
                                    <p:animEffect transition="in" filter="fade">
                                      <p:cBhvr>
                                        <p:cTn id="29" dur="500"/>
                                        <p:tgtEl>
                                          <p:spTgt spid="1145861">
                                            <p:txEl>
                                              <p:pRg st="2" end="2"/>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145861">
                                            <p:txEl>
                                              <p:pRg st="3" end="3"/>
                                            </p:txEl>
                                          </p:spTgt>
                                        </p:tgtEl>
                                        <p:attrNameLst>
                                          <p:attrName>style.visibility</p:attrName>
                                        </p:attrNameLst>
                                      </p:cBhvr>
                                      <p:to>
                                        <p:strVal val="visible"/>
                                      </p:to>
                                    </p:set>
                                    <p:animEffect transition="in" filter="fade">
                                      <p:cBhvr>
                                        <p:cTn id="33" dur="500"/>
                                        <p:tgtEl>
                                          <p:spTgt spid="114586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20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5858" grpId="0" build="p" autoUpdateAnimBg="0"/>
      <p:bldP spid="1145861" grpId="0" build="p" autoUpdateAnimBg="0"/>
      <p:bldP spid="7" grpId="0" build="p" autoUpdateAnimBg="0"/>
      <p:bldP spid="8"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Text Box 2"/>
          <p:cNvSpPr txBox="1">
            <a:spLocks noChangeArrowheads="1"/>
          </p:cNvSpPr>
          <p:nvPr/>
        </p:nvSpPr>
        <p:spPr bwMode="auto">
          <a:xfrm>
            <a:off x="342900" y="927100"/>
            <a:ext cx="8458200" cy="5494338"/>
          </a:xfrm>
          <a:prstGeom prst="rect">
            <a:avLst/>
          </a:prstGeom>
          <a:noFill/>
          <a:ln w="9525">
            <a:noFill/>
            <a:miter lim="800000"/>
            <a:headEnd/>
            <a:tailEnd/>
          </a:ln>
          <a:effectLst/>
        </p:spPr>
        <p:txBody>
          <a:bodyPr wrap="square">
            <a:spAutoFit/>
          </a:bodyPr>
          <a:lstStyle/>
          <a:p>
            <a:pPr>
              <a:lnSpc>
                <a:spcPct val="110000"/>
              </a:lnSpc>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To summarize:</a:t>
            </a:r>
          </a:p>
          <a:p>
            <a:pPr>
              <a:lnSpc>
                <a:spcPct val="110000"/>
              </a:lnSpc>
              <a:defRPr/>
            </a:pPr>
            <a:endParaRPr lang="en-GB" sz="9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Cpx + Ol + CO</a:t>
            </a:r>
            <a:r>
              <a:rPr lang="en-GB" sz="3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3600" dirty="0">
                <a:solidFill>
                  <a:schemeClr val="bg1"/>
                </a:solidFill>
                <a:effectLst>
                  <a:outerShdw blurRad="38100" dist="38100" dir="2700000" algn="tl">
                    <a:srgbClr val="000000"/>
                  </a:outerShdw>
                </a:effectLst>
                <a:latin typeface="Calibri" pitchFamily="34" charset="0"/>
                <a:sym typeface="Wingdings" pitchFamily="2" charset="2"/>
              </a:rPr>
              <a:t> = </a:t>
            </a:r>
            <a:r>
              <a:rPr lang="en-GB" sz="3600" u="sng" dirty="0">
                <a:solidFill>
                  <a:schemeClr val="bg1"/>
                </a:solidFill>
                <a:effectLst>
                  <a:outerShdw blurRad="38100" dist="38100" dir="2700000" algn="tl">
                    <a:srgbClr val="000000"/>
                  </a:outerShdw>
                </a:effectLst>
                <a:latin typeface="Calibri" pitchFamily="34" charset="0"/>
                <a:sym typeface="Wingdings" pitchFamily="2" charset="2"/>
              </a:rPr>
              <a:t>Dolomite</a:t>
            </a:r>
            <a:r>
              <a:rPr lang="en-GB" sz="3600" dirty="0">
                <a:solidFill>
                  <a:schemeClr val="bg1"/>
                </a:solidFill>
                <a:effectLst>
                  <a:outerShdw blurRad="38100" dist="38100" dir="2700000" algn="tl">
                    <a:srgbClr val="000000"/>
                  </a:outerShdw>
                </a:effectLst>
                <a:latin typeface="Calibri" pitchFamily="34" charset="0"/>
                <a:sym typeface="Wingdings" pitchFamily="2" charset="2"/>
              </a:rPr>
              <a:t> + Opx</a:t>
            </a:r>
            <a:endParaRPr lang="en-GB" sz="48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200" i="1" dirty="0">
                <a:solidFill>
                  <a:srgbClr val="FFFF00"/>
                </a:solidFill>
                <a:effectLst>
                  <a:outerShdw blurRad="38100" dist="38100" dir="2700000" algn="tl">
                    <a:srgbClr val="000000"/>
                  </a:outerShdw>
                </a:effectLst>
                <a:latin typeface="Calibri" pitchFamily="34" charset="0"/>
                <a:sym typeface="Wingdings" pitchFamily="2" charset="2"/>
              </a:rPr>
              <a:t>At P &gt;2 GPa</a:t>
            </a:r>
          </a:p>
          <a:p>
            <a:pPr algn="ctr">
              <a:lnSpc>
                <a:spcPct val="110000"/>
              </a:lnSpc>
              <a:defRPr/>
            </a:pPr>
            <a:endParaRPr lang="en-GB" sz="1400" i="1"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Dolomite + Opx</a:t>
            </a:r>
            <a:r>
              <a:rPr lang="en-GB" sz="3600" baseline="-25000" dirty="0">
                <a:solidFill>
                  <a:schemeClr val="bg1"/>
                </a:solidFill>
                <a:effectLst>
                  <a:outerShdw blurRad="38100" dist="38100" dir="2700000" algn="tl">
                    <a:srgbClr val="000000"/>
                  </a:outerShdw>
                </a:effectLst>
                <a:latin typeface="Calibri" pitchFamily="34" charset="0"/>
                <a:sym typeface="Wingdings" pitchFamily="2" charset="2"/>
              </a:rPr>
              <a:t> </a:t>
            </a:r>
            <a:r>
              <a:rPr lang="en-GB" sz="3600" dirty="0">
                <a:solidFill>
                  <a:schemeClr val="bg1"/>
                </a:solidFill>
                <a:effectLst>
                  <a:outerShdw blurRad="38100" dist="38100" dir="2700000" algn="tl">
                    <a:srgbClr val="000000"/>
                  </a:outerShdw>
                </a:effectLst>
                <a:latin typeface="Calibri" pitchFamily="34" charset="0"/>
                <a:sym typeface="Wingdings" pitchFamily="2" charset="2"/>
              </a:rPr>
              <a:t>= Cpx + </a:t>
            </a:r>
            <a:r>
              <a:rPr lang="en-GB" sz="3600" u="sng" dirty="0">
                <a:solidFill>
                  <a:schemeClr val="bg1"/>
                </a:solidFill>
                <a:effectLst>
                  <a:outerShdw blurRad="38100" dist="38100" dir="2700000" algn="tl">
                    <a:srgbClr val="000000"/>
                  </a:outerShdw>
                </a:effectLst>
                <a:latin typeface="Calibri" pitchFamily="34" charset="0"/>
                <a:sym typeface="Wingdings" pitchFamily="2" charset="2"/>
              </a:rPr>
              <a:t>Magnesite</a:t>
            </a:r>
          </a:p>
          <a:p>
            <a:pPr algn="ctr">
              <a:lnSpc>
                <a:spcPct val="110000"/>
              </a:lnSpc>
              <a:defRPr/>
            </a:pPr>
            <a:r>
              <a:rPr lang="en-GB" sz="3200" i="1" dirty="0">
                <a:solidFill>
                  <a:srgbClr val="FFFF00"/>
                </a:solidFill>
                <a:effectLst>
                  <a:outerShdw blurRad="38100" dist="38100" dir="2700000" algn="tl">
                    <a:srgbClr val="000000"/>
                  </a:outerShdw>
                </a:effectLst>
                <a:latin typeface="Calibri" pitchFamily="34" charset="0"/>
                <a:sym typeface="Wingdings" pitchFamily="2" charset="2"/>
              </a:rPr>
              <a:t>At P &gt;3-4 GPa</a:t>
            </a:r>
          </a:p>
          <a:p>
            <a:pPr>
              <a:lnSpc>
                <a:spcPct val="110000"/>
              </a:lnSpc>
              <a:defRPr/>
            </a:pPr>
            <a:endParaRPr lang="en-GB" sz="900" i="1" dirty="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1000" dirty="0">
                <a:solidFill>
                  <a:srgbClr val="FF6600"/>
                </a:solidFill>
                <a:effectLst>
                  <a:outerShdw blurRad="38100" dist="38100" dir="2700000" algn="tl">
                    <a:srgbClr val="000000"/>
                  </a:outerShdw>
                </a:effectLst>
                <a:latin typeface="Calibri" pitchFamily="34" charset="0"/>
                <a:sym typeface="Wingdings" pitchFamily="2" charset="2"/>
              </a:rPr>
              <a:t> </a:t>
            </a:r>
          </a:p>
          <a:p>
            <a:pPr>
              <a:lnSpc>
                <a:spcPct val="110000"/>
              </a:lnSpc>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Magnesite is richer in Mg than Dolomite.</a:t>
            </a:r>
          </a:p>
          <a:p>
            <a:pPr>
              <a:lnSpc>
                <a:spcPct val="110000"/>
              </a:lnSpc>
              <a:defRPr/>
            </a:pPr>
            <a:endParaRPr lang="en-GB" sz="400" dirty="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This means that carbonatitic partial melts at carbonated peridotite solidus are richer in Mg where magnesite is a solidus phase (i.e., at higher depths).</a:t>
            </a:r>
          </a:p>
        </p:txBody>
      </p:sp>
      <p:sp>
        <p:nvSpPr>
          <p:cNvPr id="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7058">
                                            <p:txEl>
                                              <p:pRg st="0" end="0"/>
                                            </p:txEl>
                                          </p:spTgt>
                                        </p:tgtEl>
                                        <p:attrNameLst>
                                          <p:attrName>style.visibility</p:attrName>
                                        </p:attrNameLst>
                                      </p:cBhvr>
                                      <p:to>
                                        <p:strVal val="visible"/>
                                      </p:to>
                                    </p:set>
                                    <p:animEffect transition="in" filter="fade">
                                      <p:cBhvr>
                                        <p:cTn id="7" dur="500"/>
                                        <p:tgtEl>
                                          <p:spTgt spid="1197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97058">
                                            <p:txEl>
                                              <p:pRg st="2" end="2"/>
                                            </p:txEl>
                                          </p:spTgt>
                                        </p:tgtEl>
                                        <p:attrNameLst>
                                          <p:attrName>style.visibility</p:attrName>
                                        </p:attrNameLst>
                                      </p:cBhvr>
                                      <p:to>
                                        <p:strVal val="visible"/>
                                      </p:to>
                                    </p:set>
                                    <p:animEffect transition="in" filter="fade">
                                      <p:cBhvr>
                                        <p:cTn id="12" dur="500"/>
                                        <p:tgtEl>
                                          <p:spTgt spid="1197058">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97058">
                                            <p:txEl>
                                              <p:pRg st="3" end="3"/>
                                            </p:txEl>
                                          </p:spTgt>
                                        </p:tgtEl>
                                        <p:attrNameLst>
                                          <p:attrName>style.visibility</p:attrName>
                                        </p:attrNameLst>
                                      </p:cBhvr>
                                      <p:to>
                                        <p:strVal val="visible"/>
                                      </p:to>
                                    </p:set>
                                    <p:animEffect transition="in" filter="fade">
                                      <p:cBhvr>
                                        <p:cTn id="16" dur="500"/>
                                        <p:tgtEl>
                                          <p:spTgt spid="119705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97058">
                                            <p:txEl>
                                              <p:pRg st="5" end="5"/>
                                            </p:txEl>
                                          </p:spTgt>
                                        </p:tgtEl>
                                        <p:attrNameLst>
                                          <p:attrName>style.visibility</p:attrName>
                                        </p:attrNameLst>
                                      </p:cBhvr>
                                      <p:to>
                                        <p:strVal val="visible"/>
                                      </p:to>
                                    </p:set>
                                    <p:animEffect transition="in" filter="fade">
                                      <p:cBhvr>
                                        <p:cTn id="21" dur="500"/>
                                        <p:tgtEl>
                                          <p:spTgt spid="1197058">
                                            <p:txEl>
                                              <p:pRg st="5" end="5"/>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97058">
                                            <p:txEl>
                                              <p:pRg st="6" end="6"/>
                                            </p:txEl>
                                          </p:spTgt>
                                        </p:tgtEl>
                                        <p:attrNameLst>
                                          <p:attrName>style.visibility</p:attrName>
                                        </p:attrNameLst>
                                      </p:cBhvr>
                                      <p:to>
                                        <p:strVal val="visible"/>
                                      </p:to>
                                    </p:set>
                                    <p:animEffect transition="in" filter="fade">
                                      <p:cBhvr>
                                        <p:cTn id="25" dur="500"/>
                                        <p:tgtEl>
                                          <p:spTgt spid="119705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97058">
                                            <p:txEl>
                                              <p:pRg st="9" end="9"/>
                                            </p:txEl>
                                          </p:spTgt>
                                        </p:tgtEl>
                                        <p:attrNameLst>
                                          <p:attrName>style.visibility</p:attrName>
                                        </p:attrNameLst>
                                      </p:cBhvr>
                                      <p:to>
                                        <p:strVal val="visible"/>
                                      </p:to>
                                    </p:set>
                                    <p:animEffect transition="in" filter="fade">
                                      <p:cBhvr>
                                        <p:cTn id="30" dur="500"/>
                                        <p:tgtEl>
                                          <p:spTgt spid="1197058">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97058">
                                            <p:txEl>
                                              <p:pRg st="11" end="11"/>
                                            </p:txEl>
                                          </p:spTgt>
                                        </p:tgtEl>
                                        <p:attrNameLst>
                                          <p:attrName>style.visibility</p:attrName>
                                        </p:attrNameLst>
                                      </p:cBhvr>
                                      <p:to>
                                        <p:strVal val="visible"/>
                                      </p:to>
                                    </p:set>
                                    <p:animEffect transition="in" filter="fade">
                                      <p:cBhvr>
                                        <p:cTn id="35" dur="500"/>
                                        <p:tgtEl>
                                          <p:spTgt spid="119705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58"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po 53"/>
          <p:cNvGrpSpPr/>
          <p:nvPr/>
        </p:nvGrpSpPr>
        <p:grpSpPr>
          <a:xfrm>
            <a:off x="347088" y="833385"/>
            <a:ext cx="8580013" cy="5578855"/>
            <a:chOff x="347088" y="833385"/>
            <a:chExt cx="8580013" cy="5578855"/>
          </a:xfrm>
        </p:grpSpPr>
        <p:sp>
          <p:nvSpPr>
            <p:cNvPr id="29" name="Rettangolo 28"/>
            <p:cNvSpPr/>
            <p:nvPr/>
          </p:nvSpPr>
          <p:spPr bwMode="auto">
            <a:xfrm>
              <a:off x="1458410" y="1620060"/>
              <a:ext cx="7015030" cy="455504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4" name="CasellaDiTesto 13"/>
            <p:cNvSpPr txBox="1"/>
            <p:nvPr/>
          </p:nvSpPr>
          <p:spPr>
            <a:xfrm>
              <a:off x="1548093" y="5502405"/>
              <a:ext cx="6798738" cy="615553"/>
            </a:xfrm>
            <a:prstGeom prst="rect">
              <a:avLst/>
            </a:prstGeom>
            <a:noFill/>
          </p:spPr>
          <p:txBody>
            <a:bodyPr wrap="square" rtlCol="0">
              <a:spAutoFit/>
            </a:bodyPr>
            <a:lstStyle/>
            <a:p>
              <a:pPr algn="ctr"/>
              <a:r>
                <a:rPr lang="en-GB" sz="3400">
                  <a:solidFill>
                    <a:schemeClr val="tx1"/>
                  </a:solidFill>
                  <a:effectLst/>
                  <a:latin typeface="Calibri" pitchFamily="34" charset="0"/>
                </a:rPr>
                <a:t>carbonation reactions</a:t>
              </a:r>
            </a:p>
          </p:txBody>
        </p:sp>
        <p:sp>
          <p:nvSpPr>
            <p:cNvPr id="19" name="CasellaDiTesto 18"/>
            <p:cNvSpPr txBox="1"/>
            <p:nvPr/>
          </p:nvSpPr>
          <p:spPr>
            <a:xfrm>
              <a:off x="2430681" y="1261809"/>
              <a:ext cx="1018576" cy="400110"/>
            </a:xfrm>
            <a:prstGeom prst="rect">
              <a:avLst/>
            </a:prstGeom>
            <a:noFill/>
          </p:spPr>
          <p:txBody>
            <a:bodyPr wrap="square" rtlCol="0">
              <a:spAutoFit/>
            </a:bodyPr>
            <a:lstStyle/>
            <a:p>
              <a:pPr algn="ctr"/>
              <a:r>
                <a:rPr lang="en-GB" sz="2000">
                  <a:solidFill>
                    <a:schemeClr val="bg1"/>
                  </a:solidFill>
                  <a:latin typeface="Calibri" pitchFamily="34" charset="0"/>
                </a:rPr>
                <a:t>1000</a:t>
              </a:r>
              <a:endParaRPr lang="en-GB" sz="2000" baseline="-25000">
                <a:solidFill>
                  <a:schemeClr val="bg1"/>
                </a:solidFill>
                <a:latin typeface="Calibri" pitchFamily="34" charset="0"/>
              </a:endParaRPr>
            </a:p>
          </p:txBody>
        </p:sp>
        <p:sp>
          <p:nvSpPr>
            <p:cNvPr id="20" name="CasellaDiTesto 19"/>
            <p:cNvSpPr txBox="1"/>
            <p:nvPr/>
          </p:nvSpPr>
          <p:spPr>
            <a:xfrm>
              <a:off x="4294206" y="1261809"/>
              <a:ext cx="1018576" cy="400110"/>
            </a:xfrm>
            <a:prstGeom prst="rect">
              <a:avLst/>
            </a:prstGeom>
            <a:noFill/>
          </p:spPr>
          <p:txBody>
            <a:bodyPr wrap="square" rtlCol="0">
              <a:spAutoFit/>
            </a:bodyPr>
            <a:lstStyle/>
            <a:p>
              <a:pPr algn="ctr"/>
              <a:r>
                <a:rPr lang="en-GB" sz="2000">
                  <a:solidFill>
                    <a:schemeClr val="bg1"/>
                  </a:solidFill>
                  <a:latin typeface="Calibri" pitchFamily="34" charset="0"/>
                </a:rPr>
                <a:t>1200</a:t>
              </a:r>
              <a:endParaRPr lang="en-GB" sz="2000" baseline="-25000">
                <a:solidFill>
                  <a:schemeClr val="bg1"/>
                </a:solidFill>
                <a:latin typeface="Calibri" pitchFamily="34" charset="0"/>
              </a:endParaRPr>
            </a:p>
          </p:txBody>
        </p:sp>
        <p:sp>
          <p:nvSpPr>
            <p:cNvPr id="21" name="CasellaDiTesto 20"/>
            <p:cNvSpPr txBox="1"/>
            <p:nvPr/>
          </p:nvSpPr>
          <p:spPr>
            <a:xfrm>
              <a:off x="6088283" y="1261809"/>
              <a:ext cx="1018576" cy="400110"/>
            </a:xfrm>
            <a:prstGeom prst="rect">
              <a:avLst/>
            </a:prstGeom>
            <a:noFill/>
          </p:spPr>
          <p:txBody>
            <a:bodyPr wrap="square" rtlCol="0">
              <a:spAutoFit/>
            </a:bodyPr>
            <a:lstStyle/>
            <a:p>
              <a:pPr algn="ctr"/>
              <a:r>
                <a:rPr lang="en-GB" sz="2000">
                  <a:solidFill>
                    <a:schemeClr val="bg1"/>
                  </a:solidFill>
                  <a:latin typeface="Calibri" pitchFamily="34" charset="0"/>
                </a:rPr>
                <a:t>1400</a:t>
              </a:r>
              <a:endParaRPr lang="en-GB" sz="2000" baseline="-25000">
                <a:solidFill>
                  <a:schemeClr val="bg1"/>
                </a:solidFill>
                <a:latin typeface="Calibri" pitchFamily="34" charset="0"/>
              </a:endParaRPr>
            </a:p>
          </p:txBody>
        </p:sp>
        <p:sp>
          <p:nvSpPr>
            <p:cNvPr id="22" name="CasellaDiTesto 21"/>
            <p:cNvSpPr txBox="1"/>
            <p:nvPr/>
          </p:nvSpPr>
          <p:spPr>
            <a:xfrm>
              <a:off x="7908525" y="1261809"/>
              <a:ext cx="1018576" cy="400110"/>
            </a:xfrm>
            <a:prstGeom prst="rect">
              <a:avLst/>
            </a:prstGeom>
            <a:noFill/>
          </p:spPr>
          <p:txBody>
            <a:bodyPr wrap="square" rtlCol="0">
              <a:spAutoFit/>
            </a:bodyPr>
            <a:lstStyle/>
            <a:p>
              <a:pPr algn="ctr"/>
              <a:r>
                <a:rPr lang="en-GB" sz="2000">
                  <a:solidFill>
                    <a:schemeClr val="bg1"/>
                  </a:solidFill>
                  <a:latin typeface="Calibri" pitchFamily="34" charset="0"/>
                </a:rPr>
                <a:t>1600</a:t>
              </a:r>
              <a:endParaRPr lang="en-GB" sz="2000" baseline="-25000">
                <a:solidFill>
                  <a:schemeClr val="bg1"/>
                </a:solidFill>
                <a:latin typeface="Calibri" pitchFamily="34" charset="0"/>
              </a:endParaRPr>
            </a:p>
          </p:txBody>
        </p:sp>
        <p:sp>
          <p:nvSpPr>
            <p:cNvPr id="23" name="CasellaDiTesto 22"/>
            <p:cNvSpPr txBox="1"/>
            <p:nvPr/>
          </p:nvSpPr>
          <p:spPr>
            <a:xfrm>
              <a:off x="3067292" y="833385"/>
              <a:ext cx="3588151" cy="584775"/>
            </a:xfrm>
            <a:prstGeom prst="rect">
              <a:avLst/>
            </a:prstGeom>
            <a:noFill/>
          </p:spPr>
          <p:txBody>
            <a:bodyPr wrap="square" rtlCol="0">
              <a:spAutoFit/>
            </a:bodyPr>
            <a:lstStyle/>
            <a:p>
              <a:pPr algn="ctr"/>
              <a:r>
                <a:rPr lang="en-GB" sz="3200">
                  <a:solidFill>
                    <a:schemeClr val="bg1"/>
                  </a:solidFill>
                  <a:latin typeface="Calibri" pitchFamily="34" charset="0"/>
                </a:rPr>
                <a:t>Temperature (°C)</a:t>
              </a:r>
              <a:endParaRPr lang="en-GB" sz="3200" baseline="-25000">
                <a:solidFill>
                  <a:schemeClr val="bg1"/>
                </a:solidFill>
                <a:latin typeface="Calibri" pitchFamily="34" charset="0"/>
              </a:endParaRPr>
            </a:p>
          </p:txBody>
        </p:sp>
        <p:sp>
          <p:nvSpPr>
            <p:cNvPr id="31" name="CasellaDiTesto 30"/>
            <p:cNvSpPr txBox="1"/>
            <p:nvPr/>
          </p:nvSpPr>
          <p:spPr>
            <a:xfrm rot="16200000">
              <a:off x="-1154600" y="3541862"/>
              <a:ext cx="3588151" cy="584775"/>
            </a:xfrm>
            <a:prstGeom prst="rect">
              <a:avLst/>
            </a:prstGeom>
            <a:noFill/>
          </p:spPr>
          <p:txBody>
            <a:bodyPr wrap="square" rtlCol="0">
              <a:spAutoFit/>
            </a:bodyPr>
            <a:lstStyle/>
            <a:p>
              <a:pPr algn="ctr"/>
              <a:r>
                <a:rPr lang="en-GB" sz="3200">
                  <a:solidFill>
                    <a:schemeClr val="bg1"/>
                  </a:solidFill>
                  <a:latin typeface="Calibri" pitchFamily="34" charset="0"/>
                </a:rPr>
                <a:t>Pressure (GPa)</a:t>
              </a:r>
              <a:endParaRPr lang="en-GB" sz="3200" baseline="-25000">
                <a:solidFill>
                  <a:schemeClr val="bg1"/>
                </a:solidFill>
                <a:latin typeface="Calibri" pitchFamily="34" charset="0"/>
              </a:endParaRPr>
            </a:p>
          </p:txBody>
        </p:sp>
        <p:sp>
          <p:nvSpPr>
            <p:cNvPr id="32" name="CasellaDiTesto 31"/>
            <p:cNvSpPr txBox="1"/>
            <p:nvPr/>
          </p:nvSpPr>
          <p:spPr>
            <a:xfrm>
              <a:off x="931863" y="1867937"/>
              <a:ext cx="509288" cy="461665"/>
            </a:xfrm>
            <a:prstGeom prst="rect">
              <a:avLst/>
            </a:prstGeom>
            <a:noFill/>
          </p:spPr>
          <p:txBody>
            <a:bodyPr wrap="square" rtlCol="0">
              <a:spAutoFit/>
            </a:bodyPr>
            <a:lstStyle/>
            <a:p>
              <a:pPr algn="r"/>
              <a:r>
                <a:rPr lang="en-GB" sz="2400">
                  <a:solidFill>
                    <a:schemeClr val="bg1"/>
                  </a:solidFill>
                  <a:latin typeface="Calibri" pitchFamily="34" charset="0"/>
                </a:rPr>
                <a:t>2</a:t>
              </a:r>
              <a:endParaRPr lang="en-GB" sz="2400" baseline="-25000">
                <a:solidFill>
                  <a:schemeClr val="bg1"/>
                </a:solidFill>
                <a:latin typeface="Calibri" pitchFamily="34" charset="0"/>
              </a:endParaRPr>
            </a:p>
          </p:txBody>
        </p:sp>
        <p:sp>
          <p:nvSpPr>
            <p:cNvPr id="33" name="CasellaDiTesto 32"/>
            <p:cNvSpPr txBox="1"/>
            <p:nvPr/>
          </p:nvSpPr>
          <p:spPr>
            <a:xfrm>
              <a:off x="931863" y="2684801"/>
              <a:ext cx="509288" cy="461665"/>
            </a:xfrm>
            <a:prstGeom prst="rect">
              <a:avLst/>
            </a:prstGeom>
            <a:noFill/>
          </p:spPr>
          <p:txBody>
            <a:bodyPr wrap="square" rtlCol="0">
              <a:spAutoFit/>
            </a:bodyPr>
            <a:lstStyle/>
            <a:p>
              <a:pPr algn="r"/>
              <a:r>
                <a:rPr lang="en-GB" sz="2400">
                  <a:solidFill>
                    <a:schemeClr val="bg1"/>
                  </a:solidFill>
                  <a:latin typeface="Calibri" pitchFamily="34" charset="0"/>
                </a:rPr>
                <a:t>3</a:t>
              </a:r>
              <a:endParaRPr lang="en-GB" sz="2400" baseline="-25000">
                <a:solidFill>
                  <a:schemeClr val="bg1"/>
                </a:solidFill>
                <a:latin typeface="Calibri" pitchFamily="34" charset="0"/>
              </a:endParaRPr>
            </a:p>
          </p:txBody>
        </p:sp>
        <p:sp>
          <p:nvSpPr>
            <p:cNvPr id="34" name="CasellaDiTesto 33"/>
            <p:cNvSpPr txBox="1"/>
            <p:nvPr/>
          </p:nvSpPr>
          <p:spPr>
            <a:xfrm>
              <a:off x="931863" y="3489473"/>
              <a:ext cx="509288" cy="461665"/>
            </a:xfrm>
            <a:prstGeom prst="rect">
              <a:avLst/>
            </a:prstGeom>
            <a:noFill/>
          </p:spPr>
          <p:txBody>
            <a:bodyPr wrap="square" rtlCol="0">
              <a:spAutoFit/>
            </a:bodyPr>
            <a:lstStyle/>
            <a:p>
              <a:pPr algn="r"/>
              <a:r>
                <a:rPr lang="en-GB" sz="2400">
                  <a:solidFill>
                    <a:schemeClr val="bg1"/>
                  </a:solidFill>
                  <a:latin typeface="Calibri" pitchFamily="34" charset="0"/>
                </a:rPr>
                <a:t>4</a:t>
              </a:r>
              <a:endParaRPr lang="en-GB" sz="2400" baseline="-25000">
                <a:solidFill>
                  <a:schemeClr val="bg1"/>
                </a:solidFill>
                <a:latin typeface="Calibri" pitchFamily="34" charset="0"/>
              </a:endParaRPr>
            </a:p>
          </p:txBody>
        </p:sp>
        <p:sp>
          <p:nvSpPr>
            <p:cNvPr id="35" name="CasellaDiTesto 34"/>
            <p:cNvSpPr txBox="1"/>
            <p:nvPr/>
          </p:nvSpPr>
          <p:spPr>
            <a:xfrm>
              <a:off x="931863" y="4306337"/>
              <a:ext cx="509288" cy="461665"/>
            </a:xfrm>
            <a:prstGeom prst="rect">
              <a:avLst/>
            </a:prstGeom>
            <a:noFill/>
          </p:spPr>
          <p:txBody>
            <a:bodyPr wrap="square" rtlCol="0">
              <a:spAutoFit/>
            </a:bodyPr>
            <a:lstStyle/>
            <a:p>
              <a:pPr algn="r"/>
              <a:r>
                <a:rPr lang="en-GB" sz="2400">
                  <a:solidFill>
                    <a:schemeClr val="bg1"/>
                  </a:solidFill>
                  <a:latin typeface="Calibri" pitchFamily="34" charset="0"/>
                </a:rPr>
                <a:t>5</a:t>
              </a:r>
              <a:endParaRPr lang="en-GB" sz="2400" baseline="-25000">
                <a:solidFill>
                  <a:schemeClr val="bg1"/>
                </a:solidFill>
                <a:latin typeface="Calibri" pitchFamily="34" charset="0"/>
              </a:endParaRPr>
            </a:p>
          </p:txBody>
        </p:sp>
        <p:sp>
          <p:nvSpPr>
            <p:cNvPr id="36" name="CasellaDiTesto 35"/>
            <p:cNvSpPr txBox="1"/>
            <p:nvPr/>
          </p:nvSpPr>
          <p:spPr>
            <a:xfrm>
              <a:off x="931863" y="5133711"/>
              <a:ext cx="509288" cy="461665"/>
            </a:xfrm>
            <a:prstGeom prst="rect">
              <a:avLst/>
            </a:prstGeom>
            <a:noFill/>
          </p:spPr>
          <p:txBody>
            <a:bodyPr wrap="square" rtlCol="0">
              <a:spAutoFit/>
            </a:bodyPr>
            <a:lstStyle/>
            <a:p>
              <a:pPr algn="r"/>
              <a:r>
                <a:rPr lang="en-GB" sz="2400">
                  <a:solidFill>
                    <a:schemeClr val="bg1"/>
                  </a:solidFill>
                  <a:latin typeface="Calibri" pitchFamily="34" charset="0"/>
                </a:rPr>
                <a:t>6</a:t>
              </a:r>
              <a:endParaRPr lang="en-GB" sz="2400" baseline="-25000">
                <a:solidFill>
                  <a:schemeClr val="bg1"/>
                </a:solidFill>
                <a:latin typeface="Calibri" pitchFamily="34" charset="0"/>
              </a:endParaRPr>
            </a:p>
          </p:txBody>
        </p:sp>
        <p:sp>
          <p:nvSpPr>
            <p:cNvPr id="37" name="CasellaDiTesto 36"/>
            <p:cNvSpPr txBox="1"/>
            <p:nvPr/>
          </p:nvSpPr>
          <p:spPr>
            <a:xfrm>
              <a:off x="931863" y="5950575"/>
              <a:ext cx="509288" cy="461665"/>
            </a:xfrm>
            <a:prstGeom prst="rect">
              <a:avLst/>
            </a:prstGeom>
            <a:noFill/>
          </p:spPr>
          <p:txBody>
            <a:bodyPr wrap="square" rtlCol="0">
              <a:spAutoFit/>
            </a:bodyPr>
            <a:lstStyle/>
            <a:p>
              <a:pPr algn="r"/>
              <a:r>
                <a:rPr lang="en-GB" sz="2400">
                  <a:solidFill>
                    <a:schemeClr val="bg1"/>
                  </a:solidFill>
                  <a:latin typeface="Calibri" pitchFamily="34" charset="0"/>
                </a:rPr>
                <a:t>7</a:t>
              </a:r>
              <a:endParaRPr lang="en-GB" sz="2400" baseline="-25000">
                <a:solidFill>
                  <a:schemeClr val="bg1"/>
                </a:solidFill>
                <a:latin typeface="Calibri" pitchFamily="34" charset="0"/>
              </a:endParaRPr>
            </a:p>
          </p:txBody>
        </p:sp>
        <p:cxnSp>
          <p:nvCxnSpPr>
            <p:cNvPr id="39" name="Connettore 1 38"/>
            <p:cNvCxnSpPr/>
            <p:nvPr/>
          </p:nvCxnSpPr>
          <p:spPr bwMode="auto">
            <a:xfrm>
              <a:off x="1470279" y="2106930"/>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0" name="Connettore 1 39"/>
            <p:cNvCxnSpPr/>
            <p:nvPr/>
          </p:nvCxnSpPr>
          <p:spPr bwMode="auto">
            <a:xfrm>
              <a:off x="1470279" y="2916555"/>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1" name="Connettore 1 40"/>
            <p:cNvCxnSpPr/>
            <p:nvPr/>
          </p:nvCxnSpPr>
          <p:spPr bwMode="auto">
            <a:xfrm>
              <a:off x="1470279" y="3716655"/>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2" name="Connettore 1 41"/>
            <p:cNvCxnSpPr/>
            <p:nvPr/>
          </p:nvCxnSpPr>
          <p:spPr bwMode="auto">
            <a:xfrm>
              <a:off x="1470279" y="4537710"/>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3" name="Connettore 1 42"/>
            <p:cNvCxnSpPr/>
            <p:nvPr/>
          </p:nvCxnSpPr>
          <p:spPr bwMode="auto">
            <a:xfrm>
              <a:off x="1470279" y="5362575"/>
              <a:ext cx="164592" cy="0"/>
            </a:xfrm>
            <a:prstGeom prst="line">
              <a:avLst/>
            </a:prstGeom>
            <a:noFill/>
            <a:ln w="19050" cap="flat" cmpd="sng" algn="ctr">
              <a:solidFill>
                <a:schemeClr val="tx1"/>
              </a:solidFill>
              <a:prstDash val="solid"/>
              <a:round/>
              <a:headEnd type="none" w="med" len="med"/>
              <a:tailEnd type="none" w="med" len="med"/>
            </a:ln>
            <a:effectLst/>
          </p:spPr>
        </p:cxnSp>
        <p:cxnSp>
          <p:nvCxnSpPr>
            <p:cNvPr id="44" name="Connettore 1 43"/>
            <p:cNvCxnSpPr/>
            <p:nvPr/>
          </p:nvCxnSpPr>
          <p:spPr bwMode="auto">
            <a:xfrm>
              <a:off x="202844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6" name="Connettore 1 45"/>
            <p:cNvCxnSpPr/>
            <p:nvPr/>
          </p:nvCxnSpPr>
          <p:spPr bwMode="auto">
            <a:xfrm>
              <a:off x="296062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7" name="Connettore 1 46"/>
            <p:cNvCxnSpPr/>
            <p:nvPr/>
          </p:nvCxnSpPr>
          <p:spPr bwMode="auto">
            <a:xfrm>
              <a:off x="387502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8" name="Connettore 1 47"/>
            <p:cNvCxnSpPr/>
            <p:nvPr/>
          </p:nvCxnSpPr>
          <p:spPr bwMode="auto">
            <a:xfrm>
              <a:off x="479704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49" name="Connettore 1 48"/>
            <p:cNvCxnSpPr/>
            <p:nvPr/>
          </p:nvCxnSpPr>
          <p:spPr bwMode="auto">
            <a:xfrm>
              <a:off x="570382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50" name="Connettore 1 49"/>
            <p:cNvCxnSpPr/>
            <p:nvPr/>
          </p:nvCxnSpPr>
          <p:spPr bwMode="auto">
            <a:xfrm>
              <a:off x="660298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51" name="Connettore 1 50"/>
            <p:cNvCxnSpPr/>
            <p:nvPr/>
          </p:nvCxnSpPr>
          <p:spPr bwMode="auto">
            <a:xfrm>
              <a:off x="7537704" y="1634490"/>
              <a:ext cx="381" cy="125730"/>
            </a:xfrm>
            <a:prstGeom prst="line">
              <a:avLst/>
            </a:prstGeom>
            <a:noFill/>
            <a:ln w="19050" cap="flat" cmpd="sng" algn="ctr">
              <a:solidFill>
                <a:schemeClr val="tx1"/>
              </a:solidFill>
              <a:prstDash val="solid"/>
              <a:round/>
              <a:headEnd type="none" w="med" len="med"/>
              <a:tailEnd type="none" w="med" len="med"/>
            </a:ln>
            <a:effectLst/>
          </p:spPr>
        </p:cxnSp>
        <p:cxnSp>
          <p:nvCxnSpPr>
            <p:cNvPr id="52" name="Connettore 1 51"/>
            <p:cNvCxnSpPr/>
            <p:nvPr/>
          </p:nvCxnSpPr>
          <p:spPr bwMode="auto">
            <a:xfrm>
              <a:off x="7536434" y="1634490"/>
              <a:ext cx="381" cy="125730"/>
            </a:xfrm>
            <a:prstGeom prst="line">
              <a:avLst/>
            </a:prstGeom>
            <a:noFill/>
            <a:ln w="19050" cap="flat" cmpd="sng" algn="ctr">
              <a:solidFill>
                <a:schemeClr val="tx1"/>
              </a:solidFill>
              <a:prstDash val="solid"/>
              <a:round/>
              <a:headEnd type="none" w="med" len="med"/>
              <a:tailEnd type="none" w="med" len="med"/>
            </a:ln>
            <a:effectLst/>
          </p:spPr>
        </p:cxnSp>
      </p:grpSp>
      <p:sp>
        <p:nvSpPr>
          <p:cNvPr id="4" name="Figura a mano libera 3"/>
          <p:cNvSpPr/>
          <p:nvPr/>
        </p:nvSpPr>
        <p:spPr bwMode="auto">
          <a:xfrm>
            <a:off x="2367280" y="1653108"/>
            <a:ext cx="2804160" cy="1104798"/>
          </a:xfrm>
          <a:custGeom>
            <a:avLst/>
            <a:gdLst>
              <a:gd name="connsiteX0" fmla="*/ 0 w 2804160"/>
              <a:gd name="connsiteY0" fmla="*/ 0 h 853440"/>
              <a:gd name="connsiteX1" fmla="*/ 1229360 w 2804160"/>
              <a:gd name="connsiteY1" fmla="*/ 325120 h 853440"/>
              <a:gd name="connsiteX2" fmla="*/ 2804160 w 2804160"/>
              <a:gd name="connsiteY2" fmla="*/ 853440 h 853440"/>
            </a:gdLst>
            <a:ahLst/>
            <a:cxnLst>
              <a:cxn ang="0">
                <a:pos x="connsiteX0" y="connsiteY0"/>
              </a:cxn>
              <a:cxn ang="0">
                <a:pos x="connsiteX1" y="connsiteY1"/>
              </a:cxn>
              <a:cxn ang="0">
                <a:pos x="connsiteX2" y="connsiteY2"/>
              </a:cxn>
            </a:cxnLst>
            <a:rect l="l" t="t" r="r" b="b"/>
            <a:pathLst>
              <a:path w="2804160" h="853440">
                <a:moveTo>
                  <a:pt x="0" y="0"/>
                </a:moveTo>
                <a:cubicBezTo>
                  <a:pt x="381000" y="91440"/>
                  <a:pt x="762000" y="182880"/>
                  <a:pt x="1229360" y="325120"/>
                </a:cubicBezTo>
                <a:cubicBezTo>
                  <a:pt x="1696720" y="467360"/>
                  <a:pt x="2250440" y="660400"/>
                  <a:pt x="2804160" y="853440"/>
                </a:cubicBezTo>
              </a:path>
            </a:pathLst>
          </a:custGeom>
          <a:no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 name="Figura a mano libera 4"/>
          <p:cNvSpPr/>
          <p:nvPr/>
        </p:nvSpPr>
        <p:spPr bwMode="auto">
          <a:xfrm>
            <a:off x="2189480" y="1896426"/>
            <a:ext cx="533400" cy="289352"/>
          </a:xfrm>
          <a:custGeom>
            <a:avLst/>
            <a:gdLst>
              <a:gd name="connsiteX0" fmla="*/ 0 w 1295400"/>
              <a:gd name="connsiteY0" fmla="*/ 0 h 706120"/>
              <a:gd name="connsiteX1" fmla="*/ 533400 w 1295400"/>
              <a:gd name="connsiteY1" fmla="*/ 223520 h 706120"/>
              <a:gd name="connsiteX2" fmla="*/ 1295400 w 1295400"/>
              <a:gd name="connsiteY2" fmla="*/ 706120 h 706120"/>
              <a:gd name="connsiteX0" fmla="*/ 0 w 533400"/>
              <a:gd name="connsiteY0" fmla="*/ 0 h 223520"/>
              <a:gd name="connsiteX1" fmla="*/ 533400 w 533400"/>
              <a:gd name="connsiteY1" fmla="*/ 223520 h 223520"/>
            </a:gdLst>
            <a:ahLst/>
            <a:cxnLst>
              <a:cxn ang="0">
                <a:pos x="connsiteX0" y="connsiteY0"/>
              </a:cxn>
              <a:cxn ang="0">
                <a:pos x="connsiteX1" y="connsiteY1"/>
              </a:cxn>
            </a:cxnLst>
            <a:rect l="l" t="t" r="r" b="b"/>
            <a:pathLst>
              <a:path w="533400" h="223520">
                <a:moveTo>
                  <a:pt x="0" y="0"/>
                </a:moveTo>
                <a:cubicBezTo>
                  <a:pt x="158750" y="52916"/>
                  <a:pt x="317500" y="105833"/>
                  <a:pt x="533400" y="223520"/>
                </a:cubicBez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Figura a mano libera 6"/>
          <p:cNvSpPr/>
          <p:nvPr/>
        </p:nvSpPr>
        <p:spPr bwMode="auto">
          <a:xfrm>
            <a:off x="3169920" y="3777214"/>
            <a:ext cx="1341120" cy="1532250"/>
          </a:xfrm>
          <a:custGeom>
            <a:avLst/>
            <a:gdLst>
              <a:gd name="connsiteX0" fmla="*/ 0 w 1341120"/>
              <a:gd name="connsiteY0" fmla="*/ 0 h 1183640"/>
              <a:gd name="connsiteX1" fmla="*/ 1341120 w 1341120"/>
              <a:gd name="connsiteY1" fmla="*/ 1183640 h 1183640"/>
            </a:gdLst>
            <a:ahLst/>
            <a:cxnLst>
              <a:cxn ang="0">
                <a:pos x="connsiteX0" y="connsiteY0"/>
              </a:cxn>
              <a:cxn ang="0">
                <a:pos x="connsiteX1" y="connsiteY1"/>
              </a:cxn>
            </a:cxnLst>
            <a:rect l="l" t="t" r="r" b="b"/>
            <a:pathLst>
              <a:path w="1341120" h="1183640">
                <a:moveTo>
                  <a:pt x="0" y="0"/>
                </a:moveTo>
                <a:lnTo>
                  <a:pt x="1341120" y="1183640"/>
                </a:ln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Figura a mano libera 9"/>
          <p:cNvSpPr/>
          <p:nvPr/>
        </p:nvSpPr>
        <p:spPr bwMode="auto">
          <a:xfrm>
            <a:off x="2621280" y="2001645"/>
            <a:ext cx="5034280" cy="1874211"/>
          </a:xfrm>
          <a:custGeom>
            <a:avLst/>
            <a:gdLst>
              <a:gd name="connsiteX0" fmla="*/ 0 w 5034280"/>
              <a:gd name="connsiteY0" fmla="*/ 0 h 1447800"/>
              <a:gd name="connsiteX1" fmla="*/ 2687320 w 5034280"/>
              <a:gd name="connsiteY1" fmla="*/ 751840 h 1447800"/>
              <a:gd name="connsiteX2" fmla="*/ 5034280 w 5034280"/>
              <a:gd name="connsiteY2" fmla="*/ 1447800 h 1447800"/>
            </a:gdLst>
            <a:ahLst/>
            <a:cxnLst>
              <a:cxn ang="0">
                <a:pos x="connsiteX0" y="connsiteY0"/>
              </a:cxn>
              <a:cxn ang="0">
                <a:pos x="connsiteX1" y="connsiteY1"/>
              </a:cxn>
              <a:cxn ang="0">
                <a:pos x="connsiteX2" y="connsiteY2"/>
              </a:cxn>
            </a:cxnLst>
            <a:rect l="l" t="t" r="r" b="b"/>
            <a:pathLst>
              <a:path w="5034280" h="1447800">
                <a:moveTo>
                  <a:pt x="0" y="0"/>
                </a:moveTo>
                <a:lnTo>
                  <a:pt x="2687320" y="751840"/>
                </a:lnTo>
                <a:lnTo>
                  <a:pt x="5034280" y="1447800"/>
                </a:lnTo>
              </a:path>
            </a:pathLst>
          </a:custGeom>
          <a:noFill/>
          <a:ln w="38100" cap="flat" cmpd="sng" algn="ctr">
            <a:solidFill>
              <a:srgbClr val="0099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 name="Figura a mano libera 11"/>
          <p:cNvSpPr/>
          <p:nvPr/>
        </p:nvSpPr>
        <p:spPr bwMode="auto">
          <a:xfrm>
            <a:off x="1701800" y="2047678"/>
            <a:ext cx="695960" cy="217014"/>
          </a:xfrm>
          <a:custGeom>
            <a:avLst/>
            <a:gdLst>
              <a:gd name="connsiteX0" fmla="*/ 0 w 695960"/>
              <a:gd name="connsiteY0" fmla="*/ 0 h 167640"/>
              <a:gd name="connsiteX1" fmla="*/ 695960 w 695960"/>
              <a:gd name="connsiteY1" fmla="*/ 167640 h 167640"/>
            </a:gdLst>
            <a:ahLst/>
            <a:cxnLst>
              <a:cxn ang="0">
                <a:pos x="connsiteX0" y="connsiteY0"/>
              </a:cxn>
              <a:cxn ang="0">
                <a:pos x="connsiteX1" y="connsiteY1"/>
              </a:cxn>
            </a:cxnLst>
            <a:rect l="l" t="t" r="r" b="b"/>
            <a:pathLst>
              <a:path w="695960" h="167640">
                <a:moveTo>
                  <a:pt x="0" y="0"/>
                </a:moveTo>
                <a:lnTo>
                  <a:pt x="695960" y="167640"/>
                </a:ln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5" name="CasellaDiTesto 14"/>
          <p:cNvSpPr txBox="1"/>
          <p:nvPr/>
        </p:nvSpPr>
        <p:spPr>
          <a:xfrm rot="1230041">
            <a:off x="2981792" y="1794118"/>
            <a:ext cx="1445464" cy="338554"/>
          </a:xfrm>
          <a:prstGeom prst="rect">
            <a:avLst/>
          </a:prstGeom>
          <a:noFill/>
        </p:spPr>
        <p:txBody>
          <a:bodyPr wrap="square" rtlCol="0">
            <a:spAutoFit/>
          </a:bodyPr>
          <a:lstStyle/>
          <a:p>
            <a:pPr algn="ctr"/>
            <a:r>
              <a:rPr lang="en-GB" sz="1600">
                <a:solidFill>
                  <a:schemeClr val="tx1"/>
                </a:solidFill>
                <a:effectLst/>
                <a:latin typeface="Calibri" pitchFamily="34" charset="0"/>
              </a:rPr>
              <a:t>Fo + Di + CO</a:t>
            </a:r>
            <a:r>
              <a:rPr lang="en-GB" sz="1600" baseline="-25000">
                <a:solidFill>
                  <a:schemeClr val="tx1"/>
                </a:solidFill>
                <a:effectLst/>
                <a:latin typeface="Calibri" pitchFamily="34" charset="0"/>
              </a:rPr>
              <a:t>2</a:t>
            </a:r>
          </a:p>
        </p:txBody>
      </p:sp>
      <p:sp>
        <p:nvSpPr>
          <p:cNvPr id="16" name="CasellaDiTesto 15"/>
          <p:cNvSpPr txBox="1"/>
          <p:nvPr/>
        </p:nvSpPr>
        <p:spPr>
          <a:xfrm rot="1292110">
            <a:off x="5913499" y="3040401"/>
            <a:ext cx="891161" cy="338554"/>
          </a:xfrm>
          <a:prstGeom prst="rect">
            <a:avLst/>
          </a:prstGeom>
          <a:noFill/>
        </p:spPr>
        <p:txBody>
          <a:bodyPr wrap="square" rtlCol="0">
            <a:spAutoFit/>
          </a:bodyPr>
          <a:lstStyle/>
          <a:p>
            <a:pPr algn="ctr"/>
            <a:r>
              <a:rPr lang="en-GB" sz="1600">
                <a:solidFill>
                  <a:srgbClr val="008000"/>
                </a:solidFill>
                <a:effectLst/>
                <a:latin typeface="Calibri" pitchFamily="34" charset="0"/>
              </a:rPr>
              <a:t>Fo+CO</a:t>
            </a:r>
            <a:r>
              <a:rPr lang="en-GB" sz="1600" baseline="-25000">
                <a:solidFill>
                  <a:srgbClr val="008000"/>
                </a:solidFill>
                <a:effectLst/>
                <a:latin typeface="Calibri" pitchFamily="34" charset="0"/>
              </a:rPr>
              <a:t>2</a:t>
            </a:r>
          </a:p>
        </p:txBody>
      </p:sp>
      <p:sp>
        <p:nvSpPr>
          <p:cNvPr id="18" name="CasellaDiTesto 17"/>
          <p:cNvSpPr txBox="1"/>
          <p:nvPr/>
        </p:nvSpPr>
        <p:spPr>
          <a:xfrm>
            <a:off x="1469981" y="2239243"/>
            <a:ext cx="1794076" cy="707886"/>
          </a:xfrm>
          <a:prstGeom prst="rect">
            <a:avLst/>
          </a:prstGeom>
          <a:noFill/>
        </p:spPr>
        <p:txBody>
          <a:bodyPr wrap="square" rtlCol="0">
            <a:spAutoFit/>
          </a:bodyPr>
          <a:lstStyle/>
          <a:p>
            <a:pPr algn="ctr"/>
            <a:r>
              <a:rPr lang="en-GB" sz="2000" dirty="0">
                <a:solidFill>
                  <a:srgbClr val="0066FF"/>
                </a:solidFill>
                <a:effectLst/>
                <a:latin typeface="Calibri" pitchFamily="34" charset="0"/>
              </a:rPr>
              <a:t>Systems with CO</a:t>
            </a:r>
            <a:r>
              <a:rPr lang="en-GB" sz="2000" baseline="-25000" dirty="0">
                <a:solidFill>
                  <a:srgbClr val="0066FF"/>
                </a:solidFill>
                <a:effectLst/>
                <a:latin typeface="Calibri" pitchFamily="34" charset="0"/>
              </a:rPr>
              <a:t>2</a:t>
            </a:r>
            <a:r>
              <a:rPr lang="en-GB" sz="2000" dirty="0">
                <a:solidFill>
                  <a:srgbClr val="0066FF"/>
                </a:solidFill>
                <a:effectLst/>
                <a:latin typeface="Calibri" pitchFamily="34" charset="0"/>
              </a:rPr>
              <a:t> + H</a:t>
            </a:r>
            <a:r>
              <a:rPr lang="en-GB" sz="2000" baseline="-25000" dirty="0">
                <a:solidFill>
                  <a:srgbClr val="0066FF"/>
                </a:solidFill>
                <a:effectLst/>
                <a:latin typeface="Calibri" pitchFamily="34" charset="0"/>
              </a:rPr>
              <a:t>2</a:t>
            </a:r>
            <a:r>
              <a:rPr lang="en-GB" sz="2000" dirty="0">
                <a:solidFill>
                  <a:srgbClr val="0066FF"/>
                </a:solidFill>
                <a:effectLst/>
                <a:latin typeface="Calibri" pitchFamily="34" charset="0"/>
              </a:rPr>
              <a:t>O</a:t>
            </a:r>
            <a:endParaRPr lang="en-GB" sz="2000" baseline="-25000" dirty="0">
              <a:solidFill>
                <a:srgbClr val="0066FF"/>
              </a:solidFill>
              <a:effectLst/>
              <a:latin typeface="Calibri" pitchFamily="34" charset="0"/>
            </a:endParaRPr>
          </a:p>
        </p:txBody>
      </p:sp>
      <p:sp>
        <p:nvSpPr>
          <p:cNvPr id="24" name="CasellaDiTesto 23"/>
          <p:cNvSpPr txBox="1"/>
          <p:nvPr/>
        </p:nvSpPr>
        <p:spPr>
          <a:xfrm rot="2966221">
            <a:off x="2873670" y="3902060"/>
            <a:ext cx="1592263" cy="369332"/>
          </a:xfrm>
          <a:prstGeom prst="rect">
            <a:avLst/>
          </a:prstGeom>
          <a:noFill/>
        </p:spPr>
        <p:txBody>
          <a:bodyPr wrap="square" rtlCol="0">
            <a:spAutoFit/>
          </a:bodyPr>
          <a:lstStyle/>
          <a:p>
            <a:pPr algn="ctr"/>
            <a:r>
              <a:rPr lang="en-GB">
                <a:solidFill>
                  <a:srgbClr val="FF0000"/>
                </a:solidFill>
                <a:effectLst/>
                <a:latin typeface="Calibri" pitchFamily="34" charset="0"/>
              </a:rPr>
              <a:t>Fe-cpx + CO</a:t>
            </a:r>
            <a:r>
              <a:rPr lang="en-GB" baseline="-25000">
                <a:solidFill>
                  <a:srgbClr val="FF0000"/>
                </a:solidFill>
                <a:effectLst/>
                <a:latin typeface="Calibri" pitchFamily="34" charset="0"/>
              </a:rPr>
              <a:t>2</a:t>
            </a:r>
          </a:p>
        </p:txBody>
      </p:sp>
      <p:sp>
        <p:nvSpPr>
          <p:cNvPr id="25" name="CasellaDiTesto 24"/>
          <p:cNvSpPr txBox="1"/>
          <p:nvPr/>
        </p:nvSpPr>
        <p:spPr>
          <a:xfrm rot="2033944">
            <a:off x="4170231" y="3307397"/>
            <a:ext cx="1112520" cy="369332"/>
          </a:xfrm>
          <a:prstGeom prst="rect">
            <a:avLst/>
          </a:prstGeom>
          <a:noFill/>
        </p:spPr>
        <p:txBody>
          <a:bodyPr wrap="square" rtlCol="0">
            <a:spAutoFit/>
          </a:bodyPr>
          <a:lstStyle/>
          <a:p>
            <a:pPr algn="r"/>
            <a:r>
              <a:rPr lang="en-GB">
                <a:solidFill>
                  <a:srgbClr val="FF0000"/>
                </a:solidFill>
                <a:effectLst/>
                <a:latin typeface="Calibri" pitchFamily="34" charset="0"/>
              </a:rPr>
              <a:t>Di + CO</a:t>
            </a:r>
            <a:r>
              <a:rPr lang="en-GB" baseline="-25000">
                <a:solidFill>
                  <a:srgbClr val="FF0000"/>
                </a:solidFill>
                <a:effectLst/>
                <a:latin typeface="Calibri" pitchFamily="34" charset="0"/>
              </a:rPr>
              <a:t>2</a:t>
            </a:r>
          </a:p>
        </p:txBody>
      </p:sp>
      <p:grpSp>
        <p:nvGrpSpPr>
          <p:cNvPr id="55" name="Gruppo 54"/>
          <p:cNvGrpSpPr/>
          <p:nvPr/>
        </p:nvGrpSpPr>
        <p:grpSpPr>
          <a:xfrm>
            <a:off x="4184341" y="4423305"/>
            <a:ext cx="2700000" cy="461665"/>
            <a:chOff x="4039561" y="4324245"/>
            <a:chExt cx="2700000" cy="461665"/>
          </a:xfrm>
        </p:grpSpPr>
        <p:cxnSp>
          <p:nvCxnSpPr>
            <p:cNvPr id="27" name="Connettore 1 26"/>
            <p:cNvCxnSpPr/>
            <p:nvPr/>
          </p:nvCxnSpPr>
          <p:spPr bwMode="auto">
            <a:xfrm flipH="1">
              <a:off x="4039561" y="4736671"/>
              <a:ext cx="2700000" cy="0"/>
            </a:xfrm>
            <a:prstGeom prst="line">
              <a:avLst/>
            </a:prstGeom>
            <a:noFill/>
            <a:ln w="38100" cap="flat" cmpd="sng" algn="ctr">
              <a:solidFill>
                <a:schemeClr val="tx1"/>
              </a:solidFill>
              <a:prstDash val="solid"/>
              <a:round/>
              <a:headEnd type="none" w="med" len="med"/>
              <a:tailEnd type="arrow" w="med" len="med"/>
            </a:ln>
            <a:effectLst/>
          </p:spPr>
        </p:cxnSp>
        <p:sp>
          <p:nvSpPr>
            <p:cNvPr id="28" name="CasellaDiTesto 27"/>
            <p:cNvSpPr txBox="1"/>
            <p:nvPr/>
          </p:nvSpPr>
          <p:spPr>
            <a:xfrm>
              <a:off x="4224761" y="4324245"/>
              <a:ext cx="1863524" cy="461665"/>
            </a:xfrm>
            <a:prstGeom prst="rect">
              <a:avLst/>
            </a:prstGeom>
            <a:noFill/>
          </p:spPr>
          <p:txBody>
            <a:bodyPr wrap="square" rtlCol="0">
              <a:spAutoFit/>
            </a:bodyPr>
            <a:lstStyle/>
            <a:p>
              <a:pPr algn="ctr"/>
              <a:r>
                <a:rPr lang="en-GB" sz="2400">
                  <a:solidFill>
                    <a:schemeClr val="tx1"/>
                  </a:solidFill>
                  <a:effectLst/>
                  <a:latin typeface="Calibri" pitchFamily="34" charset="0"/>
                </a:rPr>
                <a:t>Fe addition</a:t>
              </a:r>
              <a:endParaRPr lang="en-GB" sz="2400" baseline="-25000">
                <a:solidFill>
                  <a:schemeClr val="tx1"/>
                </a:solidFill>
                <a:effectLst/>
                <a:latin typeface="Calibri" pitchFamily="34" charset="0"/>
              </a:endParaRPr>
            </a:p>
          </p:txBody>
        </p:sp>
      </p:grpSp>
      <p:sp>
        <p:nvSpPr>
          <p:cNvPr id="56" name="CasellaDiTesto 55"/>
          <p:cNvSpPr txBox="1"/>
          <p:nvPr/>
        </p:nvSpPr>
        <p:spPr>
          <a:xfrm>
            <a:off x="1524001" y="6150150"/>
            <a:ext cx="6949440" cy="338554"/>
          </a:xfrm>
          <a:prstGeom prst="rect">
            <a:avLst/>
          </a:prstGeom>
          <a:noFill/>
        </p:spPr>
        <p:txBody>
          <a:bodyPr wrap="square" rtlCol="0">
            <a:spAutoFit/>
          </a:bodyPr>
          <a:lstStyle/>
          <a:p>
            <a:pPr algn="ctr"/>
            <a:r>
              <a:rPr lang="en-GB" sz="1600" dirty="0">
                <a:solidFill>
                  <a:schemeClr val="bg1"/>
                </a:solidFill>
                <a:latin typeface="Calibri" pitchFamily="34" charset="0"/>
              </a:rPr>
              <a:t>Hammouda and Keshav, 2015 (Chem. Geol., 418, 171-188)</a:t>
            </a:r>
            <a:endParaRPr lang="en-GB" sz="1600" baseline="-25000" dirty="0">
              <a:solidFill>
                <a:schemeClr val="bg1"/>
              </a:solidFill>
              <a:latin typeface="Calibri" pitchFamily="34" charset="0"/>
            </a:endParaRPr>
          </a:p>
        </p:txBody>
      </p:sp>
      <p:sp>
        <p:nvSpPr>
          <p:cNvPr id="9" name="Figura a mano libera 8"/>
          <p:cNvSpPr/>
          <p:nvPr/>
        </p:nvSpPr>
        <p:spPr bwMode="auto">
          <a:xfrm>
            <a:off x="3210560" y="2961768"/>
            <a:ext cx="4048760" cy="1933397"/>
          </a:xfrm>
          <a:custGeom>
            <a:avLst/>
            <a:gdLst>
              <a:gd name="connsiteX0" fmla="*/ 0 w 4048760"/>
              <a:gd name="connsiteY0" fmla="*/ 0 h 1493520"/>
              <a:gd name="connsiteX1" fmla="*/ 777240 w 4048760"/>
              <a:gd name="connsiteY1" fmla="*/ 203200 h 1493520"/>
              <a:gd name="connsiteX2" fmla="*/ 1656080 w 4048760"/>
              <a:gd name="connsiteY2" fmla="*/ 670560 h 1493520"/>
              <a:gd name="connsiteX3" fmla="*/ 2407920 w 4048760"/>
              <a:gd name="connsiteY3" fmla="*/ 1021080 h 1493520"/>
              <a:gd name="connsiteX4" fmla="*/ 3073400 w 4048760"/>
              <a:gd name="connsiteY4" fmla="*/ 1249680 h 1493520"/>
              <a:gd name="connsiteX5" fmla="*/ 4048760 w 4048760"/>
              <a:gd name="connsiteY5" fmla="*/ 1493520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760" h="1493520">
                <a:moveTo>
                  <a:pt x="0" y="0"/>
                </a:moveTo>
                <a:cubicBezTo>
                  <a:pt x="250613" y="45720"/>
                  <a:pt x="501227" y="91440"/>
                  <a:pt x="777240" y="203200"/>
                </a:cubicBezTo>
                <a:cubicBezTo>
                  <a:pt x="1053253" y="314960"/>
                  <a:pt x="1384300" y="534247"/>
                  <a:pt x="1656080" y="670560"/>
                </a:cubicBezTo>
                <a:cubicBezTo>
                  <a:pt x="1927860" y="806873"/>
                  <a:pt x="2171700" y="924560"/>
                  <a:pt x="2407920" y="1021080"/>
                </a:cubicBezTo>
                <a:cubicBezTo>
                  <a:pt x="2644140" y="1117600"/>
                  <a:pt x="2799927" y="1170940"/>
                  <a:pt x="3073400" y="1249680"/>
                </a:cubicBezTo>
                <a:cubicBezTo>
                  <a:pt x="3346873" y="1328420"/>
                  <a:pt x="3697816" y="1410970"/>
                  <a:pt x="4048760" y="1493520"/>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3" name="CasellaDiTesto 52"/>
          <p:cNvSpPr txBox="1"/>
          <p:nvPr/>
        </p:nvSpPr>
        <p:spPr>
          <a:xfrm rot="1293753">
            <a:off x="2641099" y="2017056"/>
            <a:ext cx="1708650" cy="338554"/>
          </a:xfrm>
          <a:prstGeom prst="rect">
            <a:avLst/>
          </a:prstGeom>
          <a:noFill/>
        </p:spPr>
        <p:txBody>
          <a:bodyPr wrap="square" rtlCol="0">
            <a:spAutoFit/>
          </a:bodyPr>
          <a:lstStyle/>
          <a:p>
            <a:pPr algn="ctr"/>
            <a:r>
              <a:rPr lang="en-GB" sz="1600" dirty="0" err="1">
                <a:solidFill>
                  <a:schemeClr val="tx1"/>
                </a:solidFill>
                <a:effectLst/>
                <a:latin typeface="Calibri" pitchFamily="34" charset="0"/>
              </a:rPr>
              <a:t>Dol</a:t>
            </a:r>
            <a:r>
              <a:rPr lang="en-GB" sz="1600" dirty="0">
                <a:solidFill>
                  <a:schemeClr val="tx1"/>
                </a:solidFill>
                <a:effectLst/>
                <a:latin typeface="Calibri" pitchFamily="34" charset="0"/>
              </a:rPr>
              <a:t> + En (CMS)</a:t>
            </a:r>
            <a:endParaRPr lang="en-GB" sz="1600" baseline="-25000" dirty="0">
              <a:solidFill>
                <a:schemeClr val="tx1"/>
              </a:solidFill>
              <a:effectLst/>
              <a:latin typeface="Calibri" pitchFamily="34" charset="0"/>
            </a:endParaRPr>
          </a:p>
        </p:txBody>
      </p:sp>
      <p:sp>
        <p:nvSpPr>
          <p:cNvPr id="57" name="CasellaDiTesto 56"/>
          <p:cNvSpPr txBox="1"/>
          <p:nvPr/>
        </p:nvSpPr>
        <p:spPr>
          <a:xfrm rot="1326030">
            <a:off x="5479160" y="3352821"/>
            <a:ext cx="1576961" cy="338554"/>
          </a:xfrm>
          <a:prstGeom prst="rect">
            <a:avLst/>
          </a:prstGeom>
          <a:noFill/>
        </p:spPr>
        <p:txBody>
          <a:bodyPr wrap="square" rtlCol="0">
            <a:spAutoFit/>
          </a:bodyPr>
          <a:lstStyle/>
          <a:p>
            <a:pPr algn="ctr"/>
            <a:r>
              <a:rPr lang="en-GB" sz="1600">
                <a:solidFill>
                  <a:srgbClr val="008000"/>
                </a:solidFill>
                <a:effectLst/>
                <a:latin typeface="Calibri" pitchFamily="34" charset="0"/>
              </a:rPr>
              <a:t>Mgs+En (CMS)</a:t>
            </a:r>
            <a:endParaRPr lang="en-GB" sz="1600" baseline="-25000">
              <a:solidFill>
                <a:srgbClr val="008000"/>
              </a:solidFill>
              <a:effectLst/>
              <a:latin typeface="Calibri" pitchFamily="34" charset="0"/>
            </a:endParaRPr>
          </a:p>
        </p:txBody>
      </p:sp>
      <p:sp>
        <p:nvSpPr>
          <p:cNvPr id="58" name="CasellaDiTesto 57"/>
          <p:cNvSpPr txBox="1"/>
          <p:nvPr/>
        </p:nvSpPr>
        <p:spPr>
          <a:xfrm rot="2058848">
            <a:off x="3317835" y="3618489"/>
            <a:ext cx="2236906" cy="369332"/>
          </a:xfrm>
          <a:prstGeom prst="rect">
            <a:avLst/>
          </a:prstGeom>
          <a:noFill/>
        </p:spPr>
        <p:txBody>
          <a:bodyPr wrap="square" rtlCol="0">
            <a:spAutoFit/>
          </a:bodyPr>
          <a:lstStyle/>
          <a:p>
            <a:pPr algn="r"/>
            <a:r>
              <a:rPr lang="en-GB">
                <a:solidFill>
                  <a:srgbClr val="FF0000"/>
                </a:solidFill>
                <a:effectLst/>
                <a:latin typeface="Calibri" pitchFamily="34" charset="0"/>
              </a:rPr>
              <a:t>Mgs + Coes</a:t>
            </a:r>
            <a:r>
              <a:rPr lang="en-GB" sz="1400">
                <a:solidFill>
                  <a:srgbClr val="FF0000"/>
                </a:solidFill>
                <a:effectLst/>
                <a:latin typeface="Calibri" pitchFamily="34" charset="0"/>
              </a:rPr>
              <a:t> (Eclogite)</a:t>
            </a:r>
            <a:endParaRPr lang="en-GB" sz="1400" baseline="-25000">
              <a:solidFill>
                <a:srgbClr val="FF0000"/>
              </a:solidFill>
              <a:effectLst/>
              <a:latin typeface="Calibri" pitchFamily="34" charset="0"/>
            </a:endParaRPr>
          </a:p>
        </p:txBody>
      </p:sp>
      <p:sp>
        <p:nvSpPr>
          <p:cNvPr id="59" name="CasellaDiTesto 58"/>
          <p:cNvSpPr txBox="1"/>
          <p:nvPr/>
        </p:nvSpPr>
        <p:spPr>
          <a:xfrm rot="2937366">
            <a:off x="2365603" y="4456132"/>
            <a:ext cx="2617878" cy="369332"/>
          </a:xfrm>
          <a:prstGeom prst="rect">
            <a:avLst/>
          </a:prstGeom>
          <a:noFill/>
        </p:spPr>
        <p:txBody>
          <a:bodyPr wrap="square" rtlCol="0">
            <a:spAutoFit/>
          </a:bodyPr>
          <a:lstStyle/>
          <a:p>
            <a:pPr algn="ctr"/>
            <a:r>
              <a:rPr lang="en-GB">
                <a:solidFill>
                  <a:srgbClr val="FF0000"/>
                </a:solidFill>
                <a:effectLst/>
                <a:latin typeface="Calibri" pitchFamily="34" charset="0"/>
              </a:rPr>
              <a:t>Fe-Mgs + Coes </a:t>
            </a:r>
            <a:r>
              <a:rPr lang="en-GB" sz="1400">
                <a:solidFill>
                  <a:srgbClr val="FF0000"/>
                </a:solidFill>
                <a:effectLst/>
                <a:latin typeface="Calibri" pitchFamily="34" charset="0"/>
              </a:rPr>
              <a:t>(Eclogite)</a:t>
            </a:r>
            <a:endParaRPr lang="en-GB" baseline="-25000">
              <a:solidFill>
                <a:srgbClr val="FF0000"/>
              </a:solidFill>
              <a:effectLst/>
              <a:latin typeface="Calibri" pitchFamily="34" charset="0"/>
            </a:endParaRPr>
          </a:p>
        </p:txBody>
      </p:sp>
      <p:sp>
        <p:nvSpPr>
          <p:cNvPr id="6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61" name="CasellaDiTesto 60"/>
          <p:cNvSpPr txBox="1"/>
          <p:nvPr/>
        </p:nvSpPr>
        <p:spPr>
          <a:xfrm>
            <a:off x="5419680" y="1718543"/>
            <a:ext cx="3013119" cy="1015663"/>
          </a:xfrm>
          <a:prstGeom prst="rect">
            <a:avLst/>
          </a:prstGeom>
          <a:noFill/>
        </p:spPr>
        <p:txBody>
          <a:bodyPr wrap="square" rtlCol="0">
            <a:spAutoFit/>
          </a:bodyPr>
          <a:lstStyle/>
          <a:p>
            <a:pPr algn="ctr"/>
            <a:r>
              <a:rPr lang="en-GB" sz="2000" b="1" dirty="0">
                <a:solidFill>
                  <a:schemeClr val="tx1"/>
                </a:solidFill>
                <a:effectLst/>
                <a:latin typeface="Calibri" pitchFamily="34" charset="0"/>
              </a:rPr>
              <a:t>CMS</a:t>
            </a:r>
            <a:r>
              <a:rPr lang="en-GB" sz="2000" dirty="0">
                <a:solidFill>
                  <a:schemeClr val="tx1"/>
                </a:solidFill>
                <a:effectLst/>
                <a:latin typeface="Calibri" pitchFamily="34" charset="0"/>
              </a:rPr>
              <a:t> = Extremely simplified peridotitic system        (with CaO-MgO-SiO</a:t>
            </a:r>
            <a:r>
              <a:rPr lang="en-GB" sz="2000" baseline="-25000" dirty="0">
                <a:solidFill>
                  <a:schemeClr val="tx1"/>
                </a:solidFill>
                <a:effectLst/>
                <a:latin typeface="Calibri" pitchFamily="34" charset="0"/>
              </a:rPr>
              <a:t>2</a:t>
            </a:r>
            <a:r>
              <a:rPr lang="en-GB" sz="2000" dirty="0">
                <a:solidFill>
                  <a:schemeClr val="tx1"/>
                </a:solidFill>
                <a:effectLst/>
                <a:latin typeface="Calibri" pitchFamily="34" charset="0"/>
              </a:rPr>
              <a:t> only)</a:t>
            </a:r>
            <a:endParaRPr lang="en-GB" sz="2000" baseline="-25000"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1000"/>
                                        <p:tgtEl>
                                          <p:spTgt spid="53"/>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10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1000"/>
                                        <p:tgtEl>
                                          <p:spTgt spid="24"/>
                                        </p:tgtEl>
                                      </p:cBhvr>
                                    </p:animEffect>
                                  </p:childTnLst>
                                </p:cTn>
                              </p:par>
                            </p:childTnLst>
                          </p:cTn>
                        </p:par>
                        <p:par>
                          <p:cTn id="77" fill="hold">
                            <p:stCondLst>
                              <p:cond delay="1500"/>
                            </p:stCondLst>
                            <p:childTnLst>
                              <p:par>
                                <p:cTn id="78" presetID="10" presetClass="entr" presetSubtype="0" fill="hold" grpId="0" nodeType="after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1000"/>
                                        <p:tgtEl>
                                          <p:spTgt spid="5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right)">
                                      <p:cBhvr>
                                        <p:cTn id="8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P spid="12" grpId="0" animBg="1"/>
      <p:bldP spid="15" grpId="0"/>
      <p:bldP spid="16" grpId="0"/>
      <p:bldP spid="18" grpId="0"/>
      <p:bldP spid="24" grpId="0"/>
      <p:bldP spid="25" grpId="0"/>
      <p:bldP spid="56" grpId="0"/>
      <p:bldP spid="9" grpId="0" animBg="1"/>
      <p:bldP spid="53" grpId="0"/>
      <p:bldP spid="57" grpId="0"/>
      <p:bldP spid="58" grpId="0"/>
      <p:bldP spid="59" grpId="0"/>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9" name="Text Box 3"/>
          <p:cNvSpPr txBox="1">
            <a:spLocks noChangeArrowheads="1"/>
          </p:cNvSpPr>
          <p:nvPr/>
        </p:nvSpPr>
        <p:spPr bwMode="auto">
          <a:xfrm>
            <a:off x="342900" y="85725"/>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a:solidFill>
                  <a:schemeClr val="bg1"/>
                </a:solidFill>
                <a:effectLst>
                  <a:outerShdw blurRad="38100" dist="38100" dir="2700000" algn="tl">
                    <a:srgbClr val="000000"/>
                  </a:outerShdw>
                </a:effectLst>
                <a:latin typeface="Calibri" pitchFamily="34" charset="0"/>
              </a:rPr>
              <a:t>Let we introduce a fundamental argument in igneous petrology:</a:t>
            </a:r>
          </a:p>
        </p:txBody>
      </p:sp>
      <p:sp>
        <p:nvSpPr>
          <p:cNvPr id="941139" name="Text Box 83"/>
          <p:cNvSpPr txBox="1">
            <a:spLocks noChangeArrowheads="1"/>
          </p:cNvSpPr>
          <p:nvPr/>
        </p:nvSpPr>
        <p:spPr bwMode="auto">
          <a:xfrm>
            <a:off x="342900" y="1428750"/>
            <a:ext cx="8458200" cy="4016484"/>
          </a:xfrm>
          <a:prstGeom prst="rect">
            <a:avLst/>
          </a:prstGeom>
          <a:noFill/>
          <a:ln w="9525" algn="ctr">
            <a:noFill/>
            <a:miter lim="800000"/>
            <a:headEnd/>
            <a:tailEnd/>
          </a:ln>
          <a:effectLst/>
        </p:spPr>
        <p:txBody>
          <a:bodyPr wrap="square">
            <a:spAutoFit/>
          </a:bodyPr>
          <a:lstStyle/>
          <a:p>
            <a:pPr algn="ctr">
              <a:spcBef>
                <a:spcPct val="50000"/>
              </a:spcBef>
              <a:defRPr/>
            </a:pPr>
            <a:r>
              <a:rPr lang="en-GB" sz="5400">
                <a:solidFill>
                  <a:schemeClr val="bg1"/>
                </a:solidFill>
                <a:effectLst>
                  <a:outerShdw blurRad="38100" dist="38100" dir="2700000" algn="tl">
                    <a:srgbClr val="000000"/>
                  </a:outerShdw>
                </a:effectLst>
                <a:latin typeface="Calibri" pitchFamily="34" charset="0"/>
              </a:rPr>
              <a:t>The shape of</a:t>
            </a:r>
          </a:p>
          <a:p>
            <a:pPr algn="ctr">
              <a:lnSpc>
                <a:spcPct val="50000"/>
              </a:lnSpc>
              <a:spcBef>
                <a:spcPct val="50000"/>
              </a:spcBef>
              <a:defRPr/>
            </a:pPr>
            <a:r>
              <a:rPr lang="en-GB" sz="6600">
                <a:solidFill>
                  <a:srgbClr val="FFFF00"/>
                </a:solidFill>
                <a:effectLst>
                  <a:outerShdw blurRad="38100" dist="38100" dir="2700000" algn="tl">
                    <a:srgbClr val="000000"/>
                  </a:outerShdw>
                </a:effectLst>
                <a:latin typeface="Calibri" pitchFamily="34" charset="0"/>
              </a:rPr>
              <a:t>mantle solidus</a:t>
            </a:r>
          </a:p>
          <a:p>
            <a:pPr algn="ctr">
              <a:spcBef>
                <a:spcPct val="50000"/>
              </a:spcBef>
              <a:defRPr/>
            </a:pPr>
            <a:r>
              <a:rPr lang="en-GB" sz="5400">
                <a:solidFill>
                  <a:schemeClr val="bg1"/>
                </a:solidFill>
                <a:effectLst>
                  <a:outerShdw blurRad="38100" dist="38100" dir="2700000" algn="tl">
                    <a:srgbClr val="000000"/>
                  </a:outerShdw>
                </a:effectLst>
                <a:latin typeface="Calibri" pitchFamily="34" charset="0"/>
              </a:rPr>
              <a:t>as function of its composition and volatile contents.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1059"/>
                                        </p:tgtEl>
                                        <p:attrNameLst>
                                          <p:attrName>style.visibility</p:attrName>
                                        </p:attrNameLst>
                                      </p:cBhvr>
                                      <p:to>
                                        <p:strVal val="visible"/>
                                      </p:to>
                                    </p:set>
                                    <p:animEffect transition="in" filter="fade">
                                      <p:cBhvr>
                                        <p:cTn id="7" dur="500"/>
                                        <p:tgtEl>
                                          <p:spTgt spid="9410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1139"/>
                                        </p:tgtEl>
                                        <p:attrNameLst>
                                          <p:attrName>style.visibility</p:attrName>
                                        </p:attrNameLst>
                                      </p:cBhvr>
                                      <p:to>
                                        <p:strVal val="visible"/>
                                      </p:to>
                                    </p:set>
                                    <p:animEffect transition="in" filter="fade">
                                      <p:cBhvr>
                                        <p:cTn id="12" dur="500"/>
                                        <p:tgtEl>
                                          <p:spTgt spid="94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p:bldP spid="9411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1" name="Text Box 3"/>
          <p:cNvSpPr txBox="1">
            <a:spLocks noChangeArrowheads="1"/>
          </p:cNvSpPr>
          <p:nvPr/>
        </p:nvSpPr>
        <p:spPr bwMode="auto">
          <a:xfrm>
            <a:off x="71438" y="927100"/>
            <a:ext cx="8945562" cy="4985980"/>
          </a:xfrm>
          <a:prstGeom prst="rect">
            <a:avLst/>
          </a:prstGeom>
          <a:noFill/>
          <a:ln w="9525">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Are we sure that CO</a:t>
            </a:r>
            <a:r>
              <a:rPr lang="en-GB" sz="3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3600" dirty="0">
                <a:solidFill>
                  <a:schemeClr val="bg1"/>
                </a:solidFill>
                <a:effectLst>
                  <a:outerShdw blurRad="38100" dist="38100" dir="2700000" algn="tl">
                    <a:srgbClr val="000000"/>
                  </a:outerShdw>
                </a:effectLst>
                <a:latin typeface="Calibri" pitchFamily="34" charset="0"/>
                <a:sym typeface="Wingdings" pitchFamily="2" charset="2"/>
              </a:rPr>
              <a:t> is present in the Earth's mantle?</a:t>
            </a:r>
            <a:endParaRPr lang="en-GB" sz="12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2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3200" dirty="0">
                <a:solidFill>
                  <a:srgbClr val="FFFF00"/>
                </a:solidFill>
                <a:effectLst>
                  <a:outerShdw blurRad="38100" dist="38100" dir="2700000" algn="tl">
                    <a:srgbClr val="000000"/>
                  </a:outerShdw>
                </a:effectLst>
                <a:latin typeface="Calibri" pitchFamily="34" charset="0"/>
                <a:sym typeface="Wingdings" pitchFamily="2" charset="2"/>
              </a:rPr>
              <a:t>Yes: CO</a:t>
            </a:r>
            <a:r>
              <a:rPr lang="en-GB" sz="32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-rich magmas (e.g., carbonatites and Kimberlites) originate at pressures of ~2–8 GPa.</a:t>
            </a: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Due to their low density, low viscosity and highly reactive nature,</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carbonatite melts and fluids are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the most important</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a:t>
            </a:r>
            <a:r>
              <a:rPr lang="en-GB" sz="3200" u="sng" dirty="0">
                <a:solidFill>
                  <a:srgbClr val="FFFF00"/>
                </a:solidFill>
                <a:effectLst>
                  <a:outerShdw blurRad="38100" dist="38100" dir="2700000" algn="tl">
                    <a:srgbClr val="000000"/>
                  </a:outerShdw>
                </a:effectLst>
                <a:latin typeface="Calibri" pitchFamily="34" charset="0"/>
                <a:sym typeface="Wingdings" pitchFamily="2" charset="2"/>
              </a:rPr>
              <a:t>metasomatic agents</a:t>
            </a:r>
            <a:r>
              <a:rPr lang="en-GB" sz="3200" dirty="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a:solidFill>
                  <a:schemeClr val="bg1"/>
                </a:solidFill>
                <a:effectLst>
                  <a:outerShdw blurRad="38100" dist="38100" dir="2700000" algn="tl">
                    <a:srgbClr val="000000"/>
                  </a:outerShdw>
                </a:effectLst>
                <a:latin typeface="Calibri" pitchFamily="34" charset="0"/>
                <a:sym typeface="Wingdings" pitchFamily="2" charset="2"/>
              </a:rPr>
              <a:t>in the lithospheric mantle.</a:t>
            </a:r>
          </a:p>
          <a:p>
            <a:pPr>
              <a:defRPr/>
            </a:pPr>
            <a:endParaRPr lang="en-GB" sz="14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6851">
                                            <p:txEl>
                                              <p:pRg st="0" end="0"/>
                                            </p:txEl>
                                          </p:spTgt>
                                        </p:tgtEl>
                                        <p:attrNameLst>
                                          <p:attrName>style.visibility</p:attrName>
                                        </p:attrNameLst>
                                      </p:cBhvr>
                                      <p:to>
                                        <p:strVal val="visible"/>
                                      </p:to>
                                    </p:set>
                                    <p:animEffect transition="in" filter="fade">
                                      <p:cBhvr>
                                        <p:cTn id="7" dur="500"/>
                                        <p:tgtEl>
                                          <p:spTgt spid="846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6851">
                                            <p:txEl>
                                              <p:pRg st="2" end="2"/>
                                            </p:txEl>
                                          </p:spTgt>
                                        </p:tgtEl>
                                        <p:attrNameLst>
                                          <p:attrName>style.visibility</p:attrName>
                                        </p:attrNameLst>
                                      </p:cBhvr>
                                      <p:to>
                                        <p:strVal val="visible"/>
                                      </p:to>
                                    </p:set>
                                    <p:animEffect transition="in" filter="fade">
                                      <p:cBhvr>
                                        <p:cTn id="12" dur="500"/>
                                        <p:tgtEl>
                                          <p:spTgt spid="8468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6851">
                                            <p:txEl>
                                              <p:pRg st="5" end="5"/>
                                            </p:txEl>
                                          </p:spTgt>
                                        </p:tgtEl>
                                        <p:attrNameLst>
                                          <p:attrName>style.visibility</p:attrName>
                                        </p:attrNameLst>
                                      </p:cBhvr>
                                      <p:to>
                                        <p:strVal val="visible"/>
                                      </p:to>
                                    </p:set>
                                    <p:animEffect transition="in" filter="fade">
                                      <p:cBhvr>
                                        <p:cTn id="17" dur="500"/>
                                        <p:tgtEl>
                                          <p:spTgt spid="8468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51"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6830" t="2095" r="6744" b="3709"/>
          <a:stretch>
            <a:fillRect/>
          </a:stretch>
        </p:blipFill>
        <p:spPr bwMode="auto">
          <a:xfrm>
            <a:off x="3680701" y="1054100"/>
            <a:ext cx="5412499" cy="5506357"/>
          </a:xfrm>
          <a:prstGeom prst="rect">
            <a:avLst/>
          </a:prstGeom>
          <a:noFill/>
          <a:ln w="9525">
            <a:noFill/>
            <a:miter lim="800000"/>
            <a:headEnd/>
            <a:tailEnd/>
          </a:ln>
        </p:spPr>
      </p:pic>
      <p:sp>
        <p:nvSpPr>
          <p:cNvPr id="5" name="CasellaDiTesto 4"/>
          <p:cNvSpPr txBox="1"/>
          <p:nvPr/>
        </p:nvSpPr>
        <p:spPr>
          <a:xfrm>
            <a:off x="71438" y="1016000"/>
            <a:ext cx="3976687" cy="1569660"/>
          </a:xfrm>
          <a:prstGeom prst="rect">
            <a:avLst/>
          </a:prstGeom>
          <a:noFill/>
        </p:spPr>
        <p:txBody>
          <a:bodyPr wrap="square" rtlCol="0">
            <a:spAutoFit/>
          </a:bodyPr>
          <a:lstStyle/>
          <a:p>
            <a:r>
              <a:rPr lang="en-US" sz="2400" dirty="0">
                <a:solidFill>
                  <a:schemeClr val="bg1"/>
                </a:solidFill>
                <a:latin typeface="Calibri" pitchFamily="34" charset="0"/>
              </a:rPr>
              <a:t>Negative density of primary MgCO</a:t>
            </a:r>
            <a:r>
              <a:rPr lang="en-US" sz="2400" baseline="-25000" dirty="0">
                <a:solidFill>
                  <a:schemeClr val="bg1"/>
                </a:solidFill>
                <a:latin typeface="Calibri" pitchFamily="34" charset="0"/>
              </a:rPr>
              <a:t>3</a:t>
            </a:r>
            <a:r>
              <a:rPr lang="en-US" sz="2400" dirty="0">
                <a:solidFill>
                  <a:schemeClr val="bg1"/>
                </a:solidFill>
                <a:latin typeface="Calibri" pitchFamily="34" charset="0"/>
              </a:rPr>
              <a:t>-CaCO</a:t>
            </a:r>
            <a:r>
              <a:rPr lang="en-US" sz="2400" baseline="-25000" dirty="0">
                <a:solidFill>
                  <a:schemeClr val="bg1"/>
                </a:solidFill>
                <a:latin typeface="Calibri" pitchFamily="34" charset="0"/>
              </a:rPr>
              <a:t>3</a:t>
            </a:r>
            <a:r>
              <a:rPr lang="en-US" sz="2400" dirty="0">
                <a:solidFill>
                  <a:schemeClr val="bg1"/>
                </a:solidFill>
                <a:latin typeface="Calibri" pitchFamily="34" charset="0"/>
              </a:rPr>
              <a:t> carbonatite melts in contrast with the surrounding mantle (PREM).</a:t>
            </a:r>
            <a:endParaRPr lang="it-IT" sz="2400" dirty="0">
              <a:solidFill>
                <a:schemeClr val="bg1"/>
              </a:solidFill>
              <a:latin typeface="Calibri" pitchFamily="34" charset="0"/>
            </a:endParaRPr>
          </a:p>
        </p:txBody>
      </p:sp>
      <p:sp>
        <p:nvSpPr>
          <p:cNvPr id="6" name="CasellaDiTesto 5"/>
          <p:cNvSpPr txBox="1"/>
          <p:nvPr/>
        </p:nvSpPr>
        <p:spPr>
          <a:xfrm>
            <a:off x="1" y="5715175"/>
            <a:ext cx="3454400" cy="584775"/>
          </a:xfrm>
          <a:prstGeom prst="rect">
            <a:avLst/>
          </a:prstGeom>
          <a:noFill/>
        </p:spPr>
        <p:txBody>
          <a:bodyPr wrap="square" rtlCol="0">
            <a:spAutoFit/>
          </a:bodyPr>
          <a:lstStyle/>
          <a:p>
            <a:r>
              <a:rPr lang="en-GB" sz="1600" dirty="0">
                <a:solidFill>
                  <a:schemeClr val="bg1"/>
                </a:solidFill>
                <a:latin typeface="Calibri" pitchFamily="34" charset="0"/>
              </a:rPr>
              <a:t>Hurt and Wolf, 2020 (Earth Planet. Sci. Lett.,</a:t>
            </a:r>
            <a:r>
              <a:rPr lang="it-IT" sz="1600" dirty="0">
                <a:solidFill>
                  <a:schemeClr val="bg1"/>
                </a:solidFill>
                <a:latin typeface="Calibri" pitchFamily="34" charset="0"/>
              </a:rPr>
              <a:t> 531, 115927)</a:t>
            </a:r>
            <a:endParaRPr lang="en-GB" sz="1600" baseline="-25000" dirty="0">
              <a:solidFill>
                <a:schemeClr val="bg1"/>
              </a:solidFill>
              <a:latin typeface="Calibri" pitchFamily="34" charset="0"/>
            </a:endParaRPr>
          </a:p>
        </p:txBody>
      </p:sp>
      <p:sp>
        <p:nvSpPr>
          <p:cNvPr id="7"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cxnSp>
        <p:nvCxnSpPr>
          <p:cNvPr id="3" name="Connettore 1 2"/>
          <p:cNvCxnSpPr/>
          <p:nvPr/>
        </p:nvCxnSpPr>
        <p:spPr bwMode="auto">
          <a:xfrm>
            <a:off x="5600700" y="2311400"/>
            <a:ext cx="1841500" cy="0"/>
          </a:xfrm>
          <a:prstGeom prst="line">
            <a:avLst/>
          </a:prstGeom>
          <a:noFill/>
          <a:ln w="38100" cap="flat" cmpd="sng" algn="ctr">
            <a:solidFill>
              <a:srgbClr val="FF0000"/>
            </a:solidFill>
            <a:prstDash val="solid"/>
            <a:round/>
            <a:headEnd type="arrow" w="med" len="med"/>
            <a:tailEnd type="arrow" w="med" len="med"/>
          </a:ln>
          <a:effectLst/>
        </p:spPr>
      </p:cxnSp>
      <p:cxnSp>
        <p:nvCxnSpPr>
          <p:cNvPr id="8" name="Connettore 1 7"/>
          <p:cNvCxnSpPr/>
          <p:nvPr/>
        </p:nvCxnSpPr>
        <p:spPr bwMode="auto">
          <a:xfrm>
            <a:off x="7112000" y="5727700"/>
            <a:ext cx="1548000" cy="0"/>
          </a:xfrm>
          <a:prstGeom prst="line">
            <a:avLst/>
          </a:prstGeom>
          <a:noFill/>
          <a:ln w="38100" cap="flat" cmpd="sng" algn="ctr">
            <a:solidFill>
              <a:srgbClr val="FF0000"/>
            </a:solidFill>
            <a:prstDash val="solid"/>
            <a:round/>
            <a:headEnd type="arrow" w="med" len="med"/>
            <a:tailEnd type="arrow" w="med" len="med"/>
          </a:ln>
          <a:effectLst/>
        </p:spPr>
      </p:cxnSp>
      <p:sp>
        <p:nvSpPr>
          <p:cNvPr id="9" name="CasellaDiTesto 8"/>
          <p:cNvSpPr txBox="1"/>
          <p:nvPr/>
        </p:nvSpPr>
        <p:spPr>
          <a:xfrm>
            <a:off x="5676901" y="1955975"/>
            <a:ext cx="1739899" cy="369332"/>
          </a:xfrm>
          <a:prstGeom prst="rect">
            <a:avLst/>
          </a:prstGeom>
          <a:noFill/>
        </p:spPr>
        <p:txBody>
          <a:bodyPr wrap="square" rtlCol="0">
            <a:spAutoFit/>
          </a:bodyPr>
          <a:lstStyle/>
          <a:p>
            <a:pPr algn="ctr"/>
            <a:r>
              <a:rPr lang="it-IT" b="1" dirty="0">
                <a:solidFill>
                  <a:schemeClr val="tx1"/>
                </a:solidFill>
                <a:effectLst/>
                <a:latin typeface="Symbol" panose="05050102010706020507" pitchFamily="18" charset="2"/>
              </a:rPr>
              <a:t>Dr</a:t>
            </a:r>
            <a:r>
              <a:rPr lang="it-IT" b="1" dirty="0">
                <a:solidFill>
                  <a:schemeClr val="tx1"/>
                </a:solidFill>
                <a:effectLst/>
                <a:latin typeface="Calibri" pitchFamily="34" charset="0"/>
              </a:rPr>
              <a:t> ~0.9 g/cm</a:t>
            </a:r>
            <a:r>
              <a:rPr lang="it-IT" b="1" baseline="30000" dirty="0">
                <a:solidFill>
                  <a:schemeClr val="tx1"/>
                </a:solidFill>
                <a:effectLst/>
                <a:latin typeface="Calibri" pitchFamily="34" charset="0"/>
              </a:rPr>
              <a:t>3</a:t>
            </a:r>
            <a:endParaRPr lang="en-GB" b="1" baseline="30000" dirty="0">
              <a:solidFill>
                <a:schemeClr val="tx1"/>
              </a:solidFill>
              <a:effectLst/>
              <a:latin typeface="Calibri" pitchFamily="34" charset="0"/>
            </a:endParaRPr>
          </a:p>
        </p:txBody>
      </p:sp>
      <p:sp>
        <p:nvSpPr>
          <p:cNvPr id="10" name="CasellaDiTesto 9"/>
          <p:cNvSpPr txBox="1"/>
          <p:nvPr/>
        </p:nvSpPr>
        <p:spPr>
          <a:xfrm>
            <a:off x="6946901" y="5308775"/>
            <a:ext cx="1739899" cy="369332"/>
          </a:xfrm>
          <a:prstGeom prst="rect">
            <a:avLst/>
          </a:prstGeom>
          <a:noFill/>
        </p:spPr>
        <p:txBody>
          <a:bodyPr wrap="square" rtlCol="0">
            <a:spAutoFit/>
          </a:bodyPr>
          <a:lstStyle/>
          <a:p>
            <a:pPr algn="ctr"/>
            <a:r>
              <a:rPr lang="it-IT" b="1" dirty="0">
                <a:solidFill>
                  <a:schemeClr val="tx1"/>
                </a:solidFill>
                <a:effectLst/>
                <a:latin typeface="Symbol" panose="05050102010706020507" pitchFamily="18" charset="2"/>
              </a:rPr>
              <a:t>Dr</a:t>
            </a:r>
            <a:r>
              <a:rPr lang="it-IT" b="1" dirty="0">
                <a:solidFill>
                  <a:schemeClr val="tx1"/>
                </a:solidFill>
                <a:effectLst/>
                <a:latin typeface="Calibri" pitchFamily="34" charset="0"/>
              </a:rPr>
              <a:t> ~0.6 g/cm</a:t>
            </a:r>
            <a:r>
              <a:rPr lang="it-IT" b="1" baseline="30000" dirty="0">
                <a:solidFill>
                  <a:schemeClr val="tx1"/>
                </a:solidFill>
                <a:effectLst/>
                <a:latin typeface="Calibri" pitchFamily="34" charset="0"/>
              </a:rPr>
              <a:t>3</a:t>
            </a:r>
            <a:endParaRPr lang="en-GB" b="1" baseline="300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500"/>
                                        <p:tgtEl>
                                          <p:spTgt spid="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Text Box 2"/>
          <p:cNvSpPr txBox="1">
            <a:spLocks noChangeArrowheads="1"/>
          </p:cNvSpPr>
          <p:nvPr/>
        </p:nvSpPr>
        <p:spPr bwMode="auto">
          <a:xfrm>
            <a:off x="71438" y="927100"/>
            <a:ext cx="8945562" cy="4801314"/>
          </a:xfrm>
          <a:prstGeom prst="rect">
            <a:avLst/>
          </a:prstGeom>
          <a:noFill/>
          <a:ln w="9525">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Although the Earth’s mantle contains significant amounts of C, all present-day volcanoes except Oldoinyo Lengai (Tanzania) emit C exclusively as 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and not carbonatite.</a:t>
            </a:r>
          </a:p>
          <a:p>
            <a:pPr>
              <a:defRPr/>
            </a:pP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600" dirty="0">
                <a:solidFill>
                  <a:srgbClr val="FFFF00"/>
                </a:solidFill>
                <a:effectLst>
                  <a:outerShdw blurRad="38100" dist="38100" dir="2700000" algn="tl">
                    <a:srgbClr val="000000"/>
                  </a:outerShdw>
                </a:effectLst>
                <a:latin typeface="Calibri" pitchFamily="34" charset="0"/>
                <a:sym typeface="Wingdings" pitchFamily="2" charset="2"/>
              </a:rPr>
              <a:t>WHY?</a:t>
            </a:r>
          </a:p>
          <a:p>
            <a:pPr>
              <a:defRPr/>
            </a:pPr>
            <a:endParaRPr lang="en-GB" sz="10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This is because Fe, Ca and Mg carbonatite liquids are not stable at low pressure and break down to produce the 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present in all volcanic emissions.</a:t>
            </a:r>
          </a:p>
          <a:p>
            <a:pPr>
              <a:defRPr/>
            </a:pPr>
            <a:endParaRPr lang="en-GB" sz="1000" dirty="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Carbonatite magmas can erupt at Oldoinyo Lengai as a result of their high Na contents; unlike calcic or magnesian carbonate liquids, natrocarbonatite liquids are stable at atmospheric pressure.</a:t>
            </a:r>
          </a:p>
        </p:txBody>
      </p:sp>
      <p:sp>
        <p:nvSpPr>
          <p:cNvPr id="1209348" name="Text Box 4"/>
          <p:cNvSpPr txBox="1">
            <a:spLocks noChangeArrowheads="1"/>
          </p:cNvSpPr>
          <p:nvPr/>
        </p:nvSpPr>
        <p:spPr bwMode="auto">
          <a:xfrm>
            <a:off x="409575" y="5980926"/>
            <a:ext cx="3362325" cy="338554"/>
          </a:xfrm>
          <a:prstGeom prst="rect">
            <a:avLst/>
          </a:prstGeom>
          <a:noFill/>
          <a:ln w="9525" algn="ctr">
            <a:noFill/>
            <a:miter lim="800000"/>
            <a:headEnd/>
            <a:tailEnd/>
          </a:ln>
          <a:effectLst/>
        </p:spPr>
        <p:txBody>
          <a:bodyPr wrap="square">
            <a:spAutoFit/>
          </a:bodyPr>
          <a:lstStyle/>
          <a:p>
            <a:pPr>
              <a:defRPr/>
            </a:pPr>
            <a:r>
              <a:rPr lang="en-GB" sz="1600" dirty="0">
                <a:solidFill>
                  <a:schemeClr val="bg1"/>
                </a:solidFill>
                <a:effectLst>
                  <a:outerShdw blurRad="38100" dist="38100" dir="2700000" algn="tl">
                    <a:srgbClr val="000000"/>
                  </a:outerShdw>
                </a:effectLst>
                <a:latin typeface="Calibri" pitchFamily="34" charset="0"/>
              </a:rPr>
              <a:t>Fisher et al., 2009, Nature, 459, 77-80)</a:t>
            </a:r>
          </a:p>
        </p:txBody>
      </p:sp>
      <p:sp>
        <p:nvSpPr>
          <p:cNvPr id="5"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09346">
                                            <p:txEl>
                                              <p:pRg st="0" end="0"/>
                                            </p:txEl>
                                          </p:spTgt>
                                        </p:tgtEl>
                                        <p:attrNameLst>
                                          <p:attrName>style.visibility</p:attrName>
                                        </p:attrNameLst>
                                      </p:cBhvr>
                                      <p:to>
                                        <p:strVal val="visible"/>
                                      </p:to>
                                    </p:set>
                                    <p:animEffect transition="in" filter="fade">
                                      <p:cBhvr>
                                        <p:cTn id="7" dur="500"/>
                                        <p:tgtEl>
                                          <p:spTgt spid="12093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9346">
                                            <p:txEl>
                                              <p:pRg st="2" end="2"/>
                                            </p:txEl>
                                          </p:spTgt>
                                        </p:tgtEl>
                                        <p:attrNameLst>
                                          <p:attrName>style.visibility</p:attrName>
                                        </p:attrNameLst>
                                      </p:cBhvr>
                                      <p:to>
                                        <p:strVal val="visible"/>
                                      </p:to>
                                    </p:set>
                                    <p:animEffect transition="in" filter="fade">
                                      <p:cBhvr>
                                        <p:cTn id="12" dur="500"/>
                                        <p:tgtEl>
                                          <p:spTgt spid="12093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9346">
                                            <p:txEl>
                                              <p:pRg st="4" end="4"/>
                                            </p:txEl>
                                          </p:spTgt>
                                        </p:tgtEl>
                                        <p:attrNameLst>
                                          <p:attrName>style.visibility</p:attrName>
                                        </p:attrNameLst>
                                      </p:cBhvr>
                                      <p:to>
                                        <p:strVal val="visible"/>
                                      </p:to>
                                    </p:set>
                                    <p:animEffect transition="in" filter="fade">
                                      <p:cBhvr>
                                        <p:cTn id="17" dur="500"/>
                                        <p:tgtEl>
                                          <p:spTgt spid="120934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09346">
                                            <p:txEl>
                                              <p:pRg st="6" end="6"/>
                                            </p:txEl>
                                          </p:spTgt>
                                        </p:tgtEl>
                                        <p:attrNameLst>
                                          <p:attrName>style.visibility</p:attrName>
                                        </p:attrNameLst>
                                      </p:cBhvr>
                                      <p:to>
                                        <p:strVal val="visible"/>
                                      </p:to>
                                    </p:set>
                                    <p:animEffect transition="in" filter="fade">
                                      <p:cBhvr>
                                        <p:cTn id="22" dur="500"/>
                                        <p:tgtEl>
                                          <p:spTgt spid="1209346">
                                            <p:txEl>
                                              <p:pRg st="6" end="6"/>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09348"/>
                                        </p:tgtEl>
                                        <p:attrNameLst>
                                          <p:attrName>style.visibility</p:attrName>
                                        </p:attrNameLst>
                                      </p:cBhvr>
                                      <p:to>
                                        <p:strVal val="visible"/>
                                      </p:to>
                                    </p:set>
                                    <p:animEffect transition="in" filter="fade">
                                      <p:cBhvr>
                                        <p:cTn id="26" dur="500"/>
                                        <p:tgtEl>
                                          <p:spTgt spid="1209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346" grpId="0" build="p" autoUpdateAnimBg="0"/>
      <p:bldP spid="120934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p:cNvPicPr>
            <a:picLocks noChangeAspect="1"/>
          </p:cNvPicPr>
          <p:nvPr/>
        </p:nvPicPr>
        <p:blipFill rotWithShape="1">
          <a:blip r:embed="rId3" cstate="print"/>
          <a:srcRect b="1275"/>
          <a:stretch/>
        </p:blipFill>
        <p:spPr>
          <a:xfrm>
            <a:off x="3974374" y="1576386"/>
            <a:ext cx="5158740" cy="5040314"/>
          </a:xfrm>
          <a:prstGeom prst="rect">
            <a:avLst/>
          </a:prstGeom>
        </p:spPr>
      </p:pic>
      <p:sp>
        <p:nvSpPr>
          <p:cNvPr id="1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15" name="Text Box 2"/>
          <p:cNvSpPr txBox="1">
            <a:spLocks noChangeArrowheads="1"/>
          </p:cNvSpPr>
          <p:nvPr/>
        </p:nvSpPr>
        <p:spPr bwMode="auto">
          <a:xfrm>
            <a:off x="71438" y="609600"/>
            <a:ext cx="8945562" cy="759182"/>
          </a:xfrm>
          <a:prstGeom prst="rect">
            <a:avLst/>
          </a:prstGeom>
          <a:noFill/>
          <a:ln w="9525">
            <a:noFill/>
            <a:miter lim="800000"/>
            <a:headEnd/>
            <a:tailEnd/>
          </a:ln>
          <a:effectLst/>
        </p:spPr>
        <p:txBody>
          <a:bodyPr wrap="square">
            <a:spAutoFit/>
          </a:bodyPr>
          <a:lstStyle/>
          <a:p>
            <a:pPr>
              <a:lnSpc>
                <a:spcPts val="26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In synthetic systems [Na</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(CO</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 CaCO</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3</a:t>
            </a:r>
            <a:r>
              <a:rPr lang="en-GB" sz="2400" dirty="0">
                <a:solidFill>
                  <a:schemeClr val="bg1"/>
                </a:solidFill>
                <a:effectLst>
                  <a:outerShdw blurRad="38100" dist="38100" dir="2700000" algn="tl">
                    <a:srgbClr val="000000"/>
                  </a:outerShdw>
                </a:effectLst>
                <a:latin typeface="Calibri" pitchFamily="34" charset="0"/>
                <a:sym typeface="Wingdings" pitchFamily="2" charset="2"/>
              </a:rPr>
              <a:t>] a thermal maximum (m) separates Ca-rich from Na-K-rich carbonatitic melts.</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7" name="CasellaDiTesto 16"/>
          <p:cNvSpPr txBox="1"/>
          <p:nvPr/>
        </p:nvSpPr>
        <p:spPr>
          <a:xfrm>
            <a:off x="1397001" y="6273225"/>
            <a:ext cx="2565399" cy="584775"/>
          </a:xfrm>
          <a:prstGeom prst="rect">
            <a:avLst/>
          </a:prstGeom>
          <a:noFill/>
        </p:spPr>
        <p:txBody>
          <a:bodyPr wrap="square" rtlCol="0">
            <a:spAutoFit/>
          </a:bodyPr>
          <a:lstStyle/>
          <a:p>
            <a:r>
              <a:rPr lang="en-GB" sz="1600" dirty="0">
                <a:solidFill>
                  <a:schemeClr val="bg1"/>
                </a:solidFill>
                <a:latin typeface="Calibri" pitchFamily="34" charset="0"/>
              </a:rPr>
              <a:t>Weidendorfer et al., 2017 (</a:t>
            </a:r>
            <a:r>
              <a:rPr lang="it-IT" sz="1600" dirty="0" err="1">
                <a:solidFill>
                  <a:schemeClr val="bg1"/>
                </a:solidFill>
                <a:latin typeface="Calibri" pitchFamily="34" charset="0"/>
              </a:rPr>
              <a:t>Geology</a:t>
            </a:r>
            <a:r>
              <a:rPr lang="it-IT" sz="1600" dirty="0">
                <a:solidFill>
                  <a:schemeClr val="bg1"/>
                </a:solidFill>
                <a:latin typeface="Calibri" pitchFamily="34" charset="0"/>
              </a:rPr>
              <a:t>, 45, 507-510)</a:t>
            </a:r>
            <a:endParaRPr lang="en-GB" sz="1600" baseline="-25000" dirty="0">
              <a:solidFill>
                <a:schemeClr val="bg1"/>
              </a:solidFill>
              <a:latin typeface="Calibri" pitchFamily="34" charset="0"/>
            </a:endParaRPr>
          </a:p>
        </p:txBody>
      </p:sp>
      <p:cxnSp>
        <p:nvCxnSpPr>
          <p:cNvPr id="12" name="Connettore 1 11"/>
          <p:cNvCxnSpPr/>
          <p:nvPr/>
        </p:nvCxnSpPr>
        <p:spPr bwMode="auto">
          <a:xfrm flipH="1">
            <a:off x="6845300" y="1104900"/>
            <a:ext cx="990600" cy="2781300"/>
          </a:xfrm>
          <a:prstGeom prst="line">
            <a:avLst/>
          </a:prstGeom>
          <a:noFill/>
          <a:ln w="19050" cap="flat" cmpd="sng" algn="ctr">
            <a:solidFill>
              <a:srgbClr val="FF0000"/>
            </a:solidFill>
            <a:prstDash val="solid"/>
            <a:round/>
            <a:headEnd type="none" w="med" len="med"/>
            <a:tailEnd type="arrow" w="med" len="med"/>
          </a:ln>
          <a:effectLst/>
        </p:spPr>
      </p:cxnSp>
      <p:sp>
        <p:nvSpPr>
          <p:cNvPr id="19" name="Text Box 2"/>
          <p:cNvSpPr txBox="1">
            <a:spLocks noChangeArrowheads="1"/>
          </p:cNvSpPr>
          <p:nvPr/>
        </p:nvSpPr>
        <p:spPr bwMode="auto">
          <a:xfrm>
            <a:off x="71438" y="3862388"/>
            <a:ext cx="3929062" cy="2426305"/>
          </a:xfrm>
          <a:prstGeom prst="rect">
            <a:avLst/>
          </a:prstGeom>
          <a:noFill/>
          <a:ln w="9525">
            <a:noFill/>
            <a:miter lim="800000"/>
            <a:headEnd/>
            <a:tailEnd/>
          </a:ln>
          <a:effectLst/>
        </p:spPr>
        <p:txBody>
          <a:bodyPr wrap="square">
            <a:spAutoFit/>
          </a:bodyPr>
          <a:lstStyle/>
          <a:p>
            <a:pPr>
              <a:lnSpc>
                <a:spcPts val="26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With the nyerereite thermal barrier, moderately alkaline carbonatite melt can never evolve towards extreme alkali carbonatite compositions (such as those of Oldoinyo Lengai).</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3" name="Ovale 12"/>
          <p:cNvSpPr/>
          <p:nvPr/>
        </p:nvSpPr>
        <p:spPr bwMode="auto">
          <a:xfrm>
            <a:off x="8145780" y="1930400"/>
            <a:ext cx="108000" cy="108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Text Box 2"/>
          <p:cNvSpPr txBox="1">
            <a:spLocks noChangeArrowheads="1"/>
          </p:cNvSpPr>
          <p:nvPr/>
        </p:nvSpPr>
        <p:spPr bwMode="auto">
          <a:xfrm>
            <a:off x="223838" y="3322638"/>
            <a:ext cx="3624262" cy="461665"/>
          </a:xfrm>
          <a:prstGeom prst="rect">
            <a:avLst/>
          </a:prstGeom>
          <a:noFill/>
          <a:ln w="9525">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Nyerereite [Na</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Ca(CO</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3</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26" name="Text Box 2"/>
          <p:cNvSpPr txBox="1">
            <a:spLocks noChangeArrowheads="1"/>
          </p:cNvSpPr>
          <p:nvPr/>
        </p:nvSpPr>
        <p:spPr bwMode="auto">
          <a:xfrm>
            <a:off x="63500" y="1449388"/>
            <a:ext cx="3886200" cy="1759456"/>
          </a:xfrm>
          <a:prstGeom prst="rect">
            <a:avLst/>
          </a:prstGeom>
          <a:noFill/>
          <a:ln w="9525">
            <a:noFill/>
            <a:miter lim="800000"/>
            <a:headEnd/>
            <a:tailEnd/>
          </a:ln>
          <a:effectLst/>
        </p:spPr>
        <p:txBody>
          <a:bodyPr wrap="square">
            <a:spAutoFit/>
          </a:bodyPr>
          <a:lstStyle/>
          <a:p>
            <a:pPr>
              <a:lnSpc>
                <a:spcPts val="26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Nyerereite forms as an intermediate mineral between natrite and calcite/ aragonite, with congruent melting.</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extLst>
      <p:ext uri="{BB962C8B-B14F-4D97-AF65-F5344CB8AC3E}">
        <p14:creationId xmlns:p14="http://schemas.microsoft.com/office/powerpoint/2010/main" val="34138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500"/>
                                        <p:tgtEl>
                                          <p:spTgt spid="26">
                                            <p:txEl>
                                              <p:pRg st="0" end="0"/>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fade">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500"/>
                                        <p:tgtEl>
                                          <p:spTgt spid="1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1" nodeType="clickEffect">
                                  <p:stCondLst>
                                    <p:cond delay="0"/>
                                  </p:stCondLst>
                                  <p:childTnLst>
                                    <p:animMotion origin="layout" path="M -1.38889E-6 -1.85185E-6 C -0.00087 0.03264 -1.38889E-6 0.06597 -0.00017 0.09908 C -0.04271 0.17384 -0.08368 0.25023 -0.125 0.33056 " pathEditMode="relative" rAng="0" ptsTypes="AAA">
                                      <p:cBhvr>
                                        <p:cTn id="43" dur="4000" fill="hold"/>
                                        <p:tgtEl>
                                          <p:spTgt spid="13"/>
                                        </p:tgtEl>
                                        <p:attrNameLst>
                                          <p:attrName>ppt_x</p:attrName>
                                          <p:attrName>ppt_y</p:attrName>
                                        </p:attrNameLst>
                                      </p:cBhvr>
                                      <p:rCtr x="-6250" y="16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7" grpId="0"/>
      <p:bldP spid="19" grpId="0" build="p" autoUpdateAnimBg="0"/>
      <p:bldP spid="13" grpId="0" animBg="1"/>
      <p:bldP spid="13" grpId="1" animBg="1"/>
      <p:bldP spid="21" grpId="0" build="p" autoUpdateAnimBg="0"/>
      <p:bldP spid="26"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p:cNvPicPr>
            <a:picLocks noChangeAspect="1"/>
          </p:cNvPicPr>
          <p:nvPr/>
        </p:nvPicPr>
        <p:blipFill rotWithShape="1">
          <a:blip r:embed="rId3" cstate="print"/>
          <a:srcRect b="1275"/>
          <a:stretch/>
        </p:blipFill>
        <p:spPr>
          <a:xfrm>
            <a:off x="3974374" y="1576386"/>
            <a:ext cx="5158740" cy="5040314"/>
          </a:xfrm>
          <a:prstGeom prst="rect">
            <a:avLst/>
          </a:prstGeom>
        </p:spPr>
      </p:pic>
      <p:grpSp>
        <p:nvGrpSpPr>
          <p:cNvPr id="10" name="Gruppo 9"/>
          <p:cNvGrpSpPr/>
          <p:nvPr/>
        </p:nvGrpSpPr>
        <p:grpSpPr>
          <a:xfrm>
            <a:off x="3984171" y="1582057"/>
            <a:ext cx="5159829" cy="5058773"/>
            <a:chOff x="3984171" y="1556657"/>
            <a:chExt cx="5159829" cy="5058773"/>
          </a:xfrm>
        </p:grpSpPr>
        <p:sp>
          <p:nvSpPr>
            <p:cNvPr id="11" name="Rettangolo 10"/>
            <p:cNvSpPr/>
            <p:nvPr/>
          </p:nvSpPr>
          <p:spPr bwMode="auto">
            <a:xfrm>
              <a:off x="3984171" y="1556657"/>
              <a:ext cx="5159829" cy="50409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2" name="Immagine 11"/>
            <p:cNvPicPr>
              <a:picLocks noChangeAspect="1"/>
            </p:cNvPicPr>
            <p:nvPr/>
          </p:nvPicPr>
          <p:blipFill rotWithShape="1">
            <a:blip r:embed="rId4" cstate="print"/>
            <a:srcRect l="1970" t="1115"/>
            <a:stretch/>
          </p:blipFill>
          <p:spPr>
            <a:xfrm>
              <a:off x="4038599" y="1590675"/>
              <a:ext cx="5034463" cy="4788371"/>
            </a:xfrm>
            <a:prstGeom prst="rect">
              <a:avLst/>
            </a:prstGeom>
          </p:spPr>
        </p:pic>
        <p:sp>
          <p:nvSpPr>
            <p:cNvPr id="13" name="Figura a mano libera 12"/>
            <p:cNvSpPr/>
            <p:nvPr/>
          </p:nvSpPr>
          <p:spPr bwMode="auto">
            <a:xfrm>
              <a:off x="4937760" y="1676400"/>
              <a:ext cx="4046220" cy="2636520"/>
            </a:xfrm>
            <a:custGeom>
              <a:avLst/>
              <a:gdLst>
                <a:gd name="connsiteX0" fmla="*/ 0 w 4046220"/>
                <a:gd name="connsiteY0" fmla="*/ 83820 h 2636520"/>
                <a:gd name="connsiteX1" fmla="*/ 0 w 4046220"/>
                <a:gd name="connsiteY1" fmla="*/ 358140 h 2636520"/>
                <a:gd name="connsiteX2" fmla="*/ 76200 w 4046220"/>
                <a:gd name="connsiteY2" fmla="*/ 510540 h 2636520"/>
                <a:gd name="connsiteX3" fmla="*/ 38100 w 4046220"/>
                <a:gd name="connsiteY3" fmla="*/ 2636520 h 2636520"/>
                <a:gd name="connsiteX4" fmla="*/ 861060 w 4046220"/>
                <a:gd name="connsiteY4" fmla="*/ 2118360 h 2636520"/>
                <a:gd name="connsiteX5" fmla="*/ 1584960 w 4046220"/>
                <a:gd name="connsiteY5" fmla="*/ 2362200 h 2636520"/>
                <a:gd name="connsiteX6" fmla="*/ 1958340 w 4046220"/>
                <a:gd name="connsiteY6" fmla="*/ 2217420 h 2636520"/>
                <a:gd name="connsiteX7" fmla="*/ 2148840 w 4046220"/>
                <a:gd name="connsiteY7" fmla="*/ 2598420 h 2636520"/>
                <a:gd name="connsiteX8" fmla="*/ 3916680 w 4046220"/>
                <a:gd name="connsiteY8" fmla="*/ 2491740 h 2636520"/>
                <a:gd name="connsiteX9" fmla="*/ 3909060 w 4046220"/>
                <a:gd name="connsiteY9" fmla="*/ 373380 h 2636520"/>
                <a:gd name="connsiteX10" fmla="*/ 4046220 w 4046220"/>
                <a:gd name="connsiteY10" fmla="*/ 0 h 2636520"/>
                <a:gd name="connsiteX11" fmla="*/ 3870960 w 4046220"/>
                <a:gd name="connsiteY11" fmla="*/ 53340 h 2636520"/>
                <a:gd name="connsiteX12" fmla="*/ 2065020 w 4046220"/>
                <a:gd name="connsiteY12" fmla="*/ 198120 h 2636520"/>
                <a:gd name="connsiteX13" fmla="*/ 426720 w 4046220"/>
                <a:gd name="connsiteY13" fmla="*/ 167640 h 2636520"/>
                <a:gd name="connsiteX14" fmla="*/ 167640 w 4046220"/>
                <a:gd name="connsiteY14" fmla="*/ 38100 h 2636520"/>
                <a:gd name="connsiteX15" fmla="*/ 0 w 4046220"/>
                <a:gd name="connsiteY15" fmla="*/ 8382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6220" h="2636520">
                  <a:moveTo>
                    <a:pt x="0" y="83820"/>
                  </a:moveTo>
                  <a:lnTo>
                    <a:pt x="0" y="358140"/>
                  </a:lnTo>
                  <a:lnTo>
                    <a:pt x="76200" y="510540"/>
                  </a:lnTo>
                  <a:lnTo>
                    <a:pt x="38100" y="2636520"/>
                  </a:lnTo>
                  <a:lnTo>
                    <a:pt x="861060" y="2118360"/>
                  </a:lnTo>
                  <a:lnTo>
                    <a:pt x="1584960" y="2362200"/>
                  </a:lnTo>
                  <a:lnTo>
                    <a:pt x="1958340" y="2217420"/>
                  </a:lnTo>
                  <a:lnTo>
                    <a:pt x="2148840" y="2598420"/>
                  </a:lnTo>
                  <a:lnTo>
                    <a:pt x="3916680" y="2491740"/>
                  </a:lnTo>
                  <a:lnTo>
                    <a:pt x="3909060" y="373380"/>
                  </a:lnTo>
                  <a:lnTo>
                    <a:pt x="4046220" y="0"/>
                  </a:lnTo>
                  <a:lnTo>
                    <a:pt x="3870960" y="53340"/>
                  </a:lnTo>
                  <a:lnTo>
                    <a:pt x="2065020" y="198120"/>
                  </a:lnTo>
                  <a:lnTo>
                    <a:pt x="426720" y="167640"/>
                  </a:lnTo>
                  <a:lnTo>
                    <a:pt x="167640" y="38100"/>
                  </a:lnTo>
                  <a:lnTo>
                    <a:pt x="0" y="8382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Figura a mano libera 13"/>
            <p:cNvSpPr/>
            <p:nvPr/>
          </p:nvSpPr>
          <p:spPr bwMode="auto">
            <a:xfrm>
              <a:off x="4864895" y="4201478"/>
              <a:ext cx="4130515" cy="1604010"/>
            </a:xfrm>
            <a:custGeom>
              <a:avLst/>
              <a:gdLst>
                <a:gd name="connsiteX0" fmla="*/ 33337 w 4152900"/>
                <a:gd name="connsiteY0" fmla="*/ 61913 h 1414463"/>
                <a:gd name="connsiteX1" fmla="*/ 209550 w 4152900"/>
                <a:gd name="connsiteY1" fmla="*/ 204788 h 1414463"/>
                <a:gd name="connsiteX2" fmla="*/ 376237 w 4152900"/>
                <a:gd name="connsiteY2" fmla="*/ 328613 h 1414463"/>
                <a:gd name="connsiteX3" fmla="*/ 457200 w 4152900"/>
                <a:gd name="connsiteY3" fmla="*/ 528638 h 1414463"/>
                <a:gd name="connsiteX4" fmla="*/ 185737 w 4152900"/>
                <a:gd name="connsiteY4" fmla="*/ 647700 h 1414463"/>
                <a:gd name="connsiteX5" fmla="*/ 190500 w 4152900"/>
                <a:gd name="connsiteY5" fmla="*/ 1090613 h 1414463"/>
                <a:gd name="connsiteX6" fmla="*/ 23812 w 4152900"/>
                <a:gd name="connsiteY6" fmla="*/ 1252538 h 1414463"/>
                <a:gd name="connsiteX7" fmla="*/ 23812 w 4152900"/>
                <a:gd name="connsiteY7" fmla="*/ 1323975 h 1414463"/>
                <a:gd name="connsiteX8" fmla="*/ 862012 w 4152900"/>
                <a:gd name="connsiteY8" fmla="*/ 1323975 h 1414463"/>
                <a:gd name="connsiteX9" fmla="*/ 1790700 w 4152900"/>
                <a:gd name="connsiteY9" fmla="*/ 1333500 h 1414463"/>
                <a:gd name="connsiteX10" fmla="*/ 1952625 w 4152900"/>
                <a:gd name="connsiteY10" fmla="*/ 1338263 h 1414463"/>
                <a:gd name="connsiteX11" fmla="*/ 1947862 w 4152900"/>
                <a:gd name="connsiteY11" fmla="*/ 1414463 h 1414463"/>
                <a:gd name="connsiteX12" fmla="*/ 2033587 w 4152900"/>
                <a:gd name="connsiteY12" fmla="*/ 1404938 h 1414463"/>
                <a:gd name="connsiteX13" fmla="*/ 2052637 w 4152900"/>
                <a:gd name="connsiteY13" fmla="*/ 1190625 h 1414463"/>
                <a:gd name="connsiteX14" fmla="*/ 3695700 w 4152900"/>
                <a:gd name="connsiteY14" fmla="*/ 1238250 h 1414463"/>
                <a:gd name="connsiteX15" fmla="*/ 4033837 w 4152900"/>
                <a:gd name="connsiteY15" fmla="*/ 823913 h 1414463"/>
                <a:gd name="connsiteX16" fmla="*/ 4152900 w 4152900"/>
                <a:gd name="connsiteY16" fmla="*/ 771525 h 1414463"/>
                <a:gd name="connsiteX17" fmla="*/ 4143375 w 4152900"/>
                <a:gd name="connsiteY17" fmla="*/ 657225 h 1414463"/>
                <a:gd name="connsiteX18" fmla="*/ 2124075 w 4152900"/>
                <a:gd name="connsiteY18" fmla="*/ 690563 h 1414463"/>
                <a:gd name="connsiteX19" fmla="*/ 2009775 w 4152900"/>
                <a:gd name="connsiteY19" fmla="*/ 709613 h 1414463"/>
                <a:gd name="connsiteX20" fmla="*/ 1938337 w 4152900"/>
                <a:gd name="connsiteY20" fmla="*/ 676275 h 1414463"/>
                <a:gd name="connsiteX21" fmla="*/ 0 w 4152900"/>
                <a:gd name="connsiteY21" fmla="*/ 0 h 1414463"/>
                <a:gd name="connsiteX22" fmla="*/ 33337 w 4152900"/>
                <a:gd name="connsiteY22" fmla="*/ 61913 h 1414463"/>
                <a:gd name="connsiteX0" fmla="*/ 33337 w 4152900"/>
                <a:gd name="connsiteY0" fmla="*/ 61913 h 1414463"/>
                <a:gd name="connsiteX1" fmla="*/ 209550 w 4152900"/>
                <a:gd name="connsiteY1" fmla="*/ 204788 h 1414463"/>
                <a:gd name="connsiteX2" fmla="*/ 376237 w 4152900"/>
                <a:gd name="connsiteY2" fmla="*/ 328613 h 1414463"/>
                <a:gd name="connsiteX3" fmla="*/ 457200 w 4152900"/>
                <a:gd name="connsiteY3" fmla="*/ 528638 h 1414463"/>
                <a:gd name="connsiteX4" fmla="*/ 185737 w 4152900"/>
                <a:gd name="connsiteY4" fmla="*/ 647700 h 1414463"/>
                <a:gd name="connsiteX5" fmla="*/ 190500 w 4152900"/>
                <a:gd name="connsiteY5" fmla="*/ 1090613 h 1414463"/>
                <a:gd name="connsiteX6" fmla="*/ 23812 w 4152900"/>
                <a:gd name="connsiteY6" fmla="*/ 1252538 h 1414463"/>
                <a:gd name="connsiteX7" fmla="*/ 23812 w 4152900"/>
                <a:gd name="connsiteY7" fmla="*/ 1323975 h 1414463"/>
                <a:gd name="connsiteX8" fmla="*/ 862012 w 4152900"/>
                <a:gd name="connsiteY8" fmla="*/ 1323975 h 1414463"/>
                <a:gd name="connsiteX9" fmla="*/ 1790700 w 4152900"/>
                <a:gd name="connsiteY9" fmla="*/ 1333500 h 1414463"/>
                <a:gd name="connsiteX10" fmla="*/ 1952625 w 4152900"/>
                <a:gd name="connsiteY10" fmla="*/ 1338263 h 1414463"/>
                <a:gd name="connsiteX11" fmla="*/ 1947862 w 4152900"/>
                <a:gd name="connsiteY11" fmla="*/ 1414463 h 1414463"/>
                <a:gd name="connsiteX12" fmla="*/ 2033587 w 4152900"/>
                <a:gd name="connsiteY12" fmla="*/ 1404938 h 1414463"/>
                <a:gd name="connsiteX13" fmla="*/ 2052637 w 4152900"/>
                <a:gd name="connsiteY13" fmla="*/ 1190625 h 1414463"/>
                <a:gd name="connsiteX14" fmla="*/ 3695700 w 4152900"/>
                <a:gd name="connsiteY14" fmla="*/ 1238250 h 1414463"/>
                <a:gd name="connsiteX15" fmla="*/ 4033837 w 4152900"/>
                <a:gd name="connsiteY15" fmla="*/ 823913 h 1414463"/>
                <a:gd name="connsiteX16" fmla="*/ 4152900 w 4152900"/>
                <a:gd name="connsiteY16" fmla="*/ 771525 h 1414463"/>
                <a:gd name="connsiteX17" fmla="*/ 4143375 w 4152900"/>
                <a:gd name="connsiteY17" fmla="*/ 657225 h 1414463"/>
                <a:gd name="connsiteX18" fmla="*/ 2124075 w 4152900"/>
                <a:gd name="connsiteY18" fmla="*/ 690563 h 1414463"/>
                <a:gd name="connsiteX19" fmla="*/ 2009775 w 4152900"/>
                <a:gd name="connsiteY19" fmla="*/ 709613 h 1414463"/>
                <a:gd name="connsiteX20" fmla="*/ 1938337 w 4152900"/>
                <a:gd name="connsiteY20" fmla="*/ 676275 h 1414463"/>
                <a:gd name="connsiteX21" fmla="*/ 947737 w 4152900"/>
                <a:gd name="connsiteY21" fmla="*/ 325755 h 1414463"/>
                <a:gd name="connsiteX22" fmla="*/ 0 w 4152900"/>
                <a:gd name="connsiteY22" fmla="*/ 0 h 1414463"/>
                <a:gd name="connsiteX23" fmla="*/ 33337 w 4152900"/>
                <a:gd name="connsiteY23" fmla="*/ 61913 h 1414463"/>
                <a:gd name="connsiteX0" fmla="*/ 33337 w 4152900"/>
                <a:gd name="connsiteY0" fmla="*/ 61913 h 1414463"/>
                <a:gd name="connsiteX1" fmla="*/ 209550 w 4152900"/>
                <a:gd name="connsiteY1" fmla="*/ 204788 h 1414463"/>
                <a:gd name="connsiteX2" fmla="*/ 376237 w 4152900"/>
                <a:gd name="connsiteY2" fmla="*/ 328613 h 1414463"/>
                <a:gd name="connsiteX3" fmla="*/ 457200 w 4152900"/>
                <a:gd name="connsiteY3" fmla="*/ 528638 h 1414463"/>
                <a:gd name="connsiteX4" fmla="*/ 185737 w 4152900"/>
                <a:gd name="connsiteY4" fmla="*/ 647700 h 1414463"/>
                <a:gd name="connsiteX5" fmla="*/ 190500 w 4152900"/>
                <a:gd name="connsiteY5" fmla="*/ 1090613 h 1414463"/>
                <a:gd name="connsiteX6" fmla="*/ 23812 w 4152900"/>
                <a:gd name="connsiteY6" fmla="*/ 1252538 h 1414463"/>
                <a:gd name="connsiteX7" fmla="*/ 23812 w 4152900"/>
                <a:gd name="connsiteY7" fmla="*/ 1323975 h 1414463"/>
                <a:gd name="connsiteX8" fmla="*/ 862012 w 4152900"/>
                <a:gd name="connsiteY8" fmla="*/ 1323975 h 1414463"/>
                <a:gd name="connsiteX9" fmla="*/ 1790700 w 4152900"/>
                <a:gd name="connsiteY9" fmla="*/ 1333500 h 1414463"/>
                <a:gd name="connsiteX10" fmla="*/ 1952625 w 4152900"/>
                <a:gd name="connsiteY10" fmla="*/ 1338263 h 1414463"/>
                <a:gd name="connsiteX11" fmla="*/ 1947862 w 4152900"/>
                <a:gd name="connsiteY11" fmla="*/ 1414463 h 1414463"/>
                <a:gd name="connsiteX12" fmla="*/ 2033587 w 4152900"/>
                <a:gd name="connsiteY12" fmla="*/ 1404938 h 1414463"/>
                <a:gd name="connsiteX13" fmla="*/ 2052637 w 4152900"/>
                <a:gd name="connsiteY13" fmla="*/ 1190625 h 1414463"/>
                <a:gd name="connsiteX14" fmla="*/ 3695700 w 4152900"/>
                <a:gd name="connsiteY14" fmla="*/ 1238250 h 1414463"/>
                <a:gd name="connsiteX15" fmla="*/ 4033837 w 4152900"/>
                <a:gd name="connsiteY15" fmla="*/ 823913 h 1414463"/>
                <a:gd name="connsiteX16" fmla="*/ 4152900 w 4152900"/>
                <a:gd name="connsiteY16" fmla="*/ 771525 h 1414463"/>
                <a:gd name="connsiteX17" fmla="*/ 4143375 w 4152900"/>
                <a:gd name="connsiteY17" fmla="*/ 657225 h 1414463"/>
                <a:gd name="connsiteX18" fmla="*/ 2124075 w 4152900"/>
                <a:gd name="connsiteY18" fmla="*/ 690563 h 1414463"/>
                <a:gd name="connsiteX19" fmla="*/ 2009775 w 4152900"/>
                <a:gd name="connsiteY19" fmla="*/ 709613 h 1414463"/>
                <a:gd name="connsiteX20" fmla="*/ 1001077 w 4152900"/>
                <a:gd name="connsiteY20" fmla="*/ 348615 h 1414463"/>
                <a:gd name="connsiteX21" fmla="*/ 947737 w 4152900"/>
                <a:gd name="connsiteY21" fmla="*/ 325755 h 1414463"/>
                <a:gd name="connsiteX22" fmla="*/ 0 w 4152900"/>
                <a:gd name="connsiteY22" fmla="*/ 0 h 1414463"/>
                <a:gd name="connsiteX23" fmla="*/ 33337 w 4152900"/>
                <a:gd name="connsiteY23" fmla="*/ 61913 h 1414463"/>
                <a:gd name="connsiteX0" fmla="*/ 33337 w 4152900"/>
                <a:gd name="connsiteY0" fmla="*/ 251460 h 1604010"/>
                <a:gd name="connsiteX1" fmla="*/ 209550 w 4152900"/>
                <a:gd name="connsiteY1" fmla="*/ 394335 h 1604010"/>
                <a:gd name="connsiteX2" fmla="*/ 376237 w 4152900"/>
                <a:gd name="connsiteY2" fmla="*/ 518160 h 1604010"/>
                <a:gd name="connsiteX3" fmla="*/ 457200 w 4152900"/>
                <a:gd name="connsiteY3" fmla="*/ 718185 h 1604010"/>
                <a:gd name="connsiteX4" fmla="*/ 185737 w 4152900"/>
                <a:gd name="connsiteY4" fmla="*/ 837247 h 1604010"/>
                <a:gd name="connsiteX5" fmla="*/ 190500 w 4152900"/>
                <a:gd name="connsiteY5" fmla="*/ 1280160 h 1604010"/>
                <a:gd name="connsiteX6" fmla="*/ 23812 w 4152900"/>
                <a:gd name="connsiteY6" fmla="*/ 1442085 h 1604010"/>
                <a:gd name="connsiteX7" fmla="*/ 23812 w 4152900"/>
                <a:gd name="connsiteY7" fmla="*/ 1513522 h 1604010"/>
                <a:gd name="connsiteX8" fmla="*/ 862012 w 4152900"/>
                <a:gd name="connsiteY8" fmla="*/ 1513522 h 1604010"/>
                <a:gd name="connsiteX9" fmla="*/ 1790700 w 4152900"/>
                <a:gd name="connsiteY9" fmla="*/ 1523047 h 1604010"/>
                <a:gd name="connsiteX10" fmla="*/ 1952625 w 4152900"/>
                <a:gd name="connsiteY10" fmla="*/ 1527810 h 1604010"/>
                <a:gd name="connsiteX11" fmla="*/ 1947862 w 4152900"/>
                <a:gd name="connsiteY11" fmla="*/ 1604010 h 1604010"/>
                <a:gd name="connsiteX12" fmla="*/ 2033587 w 4152900"/>
                <a:gd name="connsiteY12" fmla="*/ 1594485 h 1604010"/>
                <a:gd name="connsiteX13" fmla="*/ 2052637 w 4152900"/>
                <a:gd name="connsiteY13" fmla="*/ 1380172 h 1604010"/>
                <a:gd name="connsiteX14" fmla="*/ 3695700 w 4152900"/>
                <a:gd name="connsiteY14" fmla="*/ 1427797 h 1604010"/>
                <a:gd name="connsiteX15" fmla="*/ 4033837 w 4152900"/>
                <a:gd name="connsiteY15" fmla="*/ 1013460 h 1604010"/>
                <a:gd name="connsiteX16" fmla="*/ 4152900 w 4152900"/>
                <a:gd name="connsiteY16" fmla="*/ 961072 h 1604010"/>
                <a:gd name="connsiteX17" fmla="*/ 4143375 w 4152900"/>
                <a:gd name="connsiteY17" fmla="*/ 846772 h 1604010"/>
                <a:gd name="connsiteX18" fmla="*/ 2124075 w 4152900"/>
                <a:gd name="connsiteY18" fmla="*/ 880110 h 1604010"/>
                <a:gd name="connsiteX19" fmla="*/ 1979295 w 4152900"/>
                <a:gd name="connsiteY19" fmla="*/ 0 h 1604010"/>
                <a:gd name="connsiteX20" fmla="*/ 1001077 w 4152900"/>
                <a:gd name="connsiteY20" fmla="*/ 538162 h 1604010"/>
                <a:gd name="connsiteX21" fmla="*/ 947737 w 4152900"/>
                <a:gd name="connsiteY21" fmla="*/ 515302 h 1604010"/>
                <a:gd name="connsiteX22" fmla="*/ 0 w 4152900"/>
                <a:gd name="connsiteY22" fmla="*/ 189547 h 1604010"/>
                <a:gd name="connsiteX23" fmla="*/ 33337 w 4152900"/>
                <a:gd name="connsiteY23" fmla="*/ 251460 h 1604010"/>
                <a:gd name="connsiteX0" fmla="*/ 33337 w 4152900"/>
                <a:gd name="connsiteY0" fmla="*/ 251460 h 1604010"/>
                <a:gd name="connsiteX1" fmla="*/ 209550 w 4152900"/>
                <a:gd name="connsiteY1" fmla="*/ 394335 h 1604010"/>
                <a:gd name="connsiteX2" fmla="*/ 376237 w 4152900"/>
                <a:gd name="connsiteY2" fmla="*/ 518160 h 1604010"/>
                <a:gd name="connsiteX3" fmla="*/ 457200 w 4152900"/>
                <a:gd name="connsiteY3" fmla="*/ 718185 h 1604010"/>
                <a:gd name="connsiteX4" fmla="*/ 185737 w 4152900"/>
                <a:gd name="connsiteY4" fmla="*/ 837247 h 1604010"/>
                <a:gd name="connsiteX5" fmla="*/ 190500 w 4152900"/>
                <a:gd name="connsiteY5" fmla="*/ 1280160 h 1604010"/>
                <a:gd name="connsiteX6" fmla="*/ 23812 w 4152900"/>
                <a:gd name="connsiteY6" fmla="*/ 1442085 h 1604010"/>
                <a:gd name="connsiteX7" fmla="*/ 23812 w 4152900"/>
                <a:gd name="connsiteY7" fmla="*/ 1513522 h 1604010"/>
                <a:gd name="connsiteX8" fmla="*/ 862012 w 4152900"/>
                <a:gd name="connsiteY8" fmla="*/ 1513522 h 1604010"/>
                <a:gd name="connsiteX9" fmla="*/ 1790700 w 4152900"/>
                <a:gd name="connsiteY9" fmla="*/ 1523047 h 1604010"/>
                <a:gd name="connsiteX10" fmla="*/ 1952625 w 4152900"/>
                <a:gd name="connsiteY10" fmla="*/ 1527810 h 1604010"/>
                <a:gd name="connsiteX11" fmla="*/ 1947862 w 4152900"/>
                <a:gd name="connsiteY11" fmla="*/ 1604010 h 1604010"/>
                <a:gd name="connsiteX12" fmla="*/ 2033587 w 4152900"/>
                <a:gd name="connsiteY12" fmla="*/ 1594485 h 1604010"/>
                <a:gd name="connsiteX13" fmla="*/ 2052637 w 4152900"/>
                <a:gd name="connsiteY13" fmla="*/ 1380172 h 1604010"/>
                <a:gd name="connsiteX14" fmla="*/ 3695700 w 4152900"/>
                <a:gd name="connsiteY14" fmla="*/ 1427797 h 1604010"/>
                <a:gd name="connsiteX15" fmla="*/ 4033837 w 4152900"/>
                <a:gd name="connsiteY15" fmla="*/ 1013460 h 1604010"/>
                <a:gd name="connsiteX16" fmla="*/ 4152900 w 4152900"/>
                <a:gd name="connsiteY16" fmla="*/ 961072 h 1604010"/>
                <a:gd name="connsiteX17" fmla="*/ 4143375 w 4152900"/>
                <a:gd name="connsiteY17" fmla="*/ 846772 h 1604010"/>
                <a:gd name="connsiteX18" fmla="*/ 2665095 w 4152900"/>
                <a:gd name="connsiteY18" fmla="*/ 186690 h 1604010"/>
                <a:gd name="connsiteX19" fmla="*/ 1979295 w 4152900"/>
                <a:gd name="connsiteY19" fmla="*/ 0 h 1604010"/>
                <a:gd name="connsiteX20" fmla="*/ 1001077 w 4152900"/>
                <a:gd name="connsiteY20" fmla="*/ 538162 h 1604010"/>
                <a:gd name="connsiteX21" fmla="*/ 947737 w 4152900"/>
                <a:gd name="connsiteY21" fmla="*/ 515302 h 1604010"/>
                <a:gd name="connsiteX22" fmla="*/ 0 w 4152900"/>
                <a:gd name="connsiteY22" fmla="*/ 189547 h 1604010"/>
                <a:gd name="connsiteX23" fmla="*/ 33337 w 4152900"/>
                <a:gd name="connsiteY23" fmla="*/ 251460 h 1604010"/>
                <a:gd name="connsiteX0" fmla="*/ 33337 w 4152900"/>
                <a:gd name="connsiteY0" fmla="*/ 251460 h 1604010"/>
                <a:gd name="connsiteX1" fmla="*/ 209550 w 4152900"/>
                <a:gd name="connsiteY1" fmla="*/ 394335 h 1604010"/>
                <a:gd name="connsiteX2" fmla="*/ 376237 w 4152900"/>
                <a:gd name="connsiteY2" fmla="*/ 518160 h 1604010"/>
                <a:gd name="connsiteX3" fmla="*/ 457200 w 4152900"/>
                <a:gd name="connsiteY3" fmla="*/ 718185 h 1604010"/>
                <a:gd name="connsiteX4" fmla="*/ 185737 w 4152900"/>
                <a:gd name="connsiteY4" fmla="*/ 837247 h 1604010"/>
                <a:gd name="connsiteX5" fmla="*/ 190500 w 4152900"/>
                <a:gd name="connsiteY5" fmla="*/ 1280160 h 1604010"/>
                <a:gd name="connsiteX6" fmla="*/ 23812 w 4152900"/>
                <a:gd name="connsiteY6" fmla="*/ 1442085 h 1604010"/>
                <a:gd name="connsiteX7" fmla="*/ 23812 w 4152900"/>
                <a:gd name="connsiteY7" fmla="*/ 1513522 h 1604010"/>
                <a:gd name="connsiteX8" fmla="*/ 862012 w 4152900"/>
                <a:gd name="connsiteY8" fmla="*/ 1513522 h 1604010"/>
                <a:gd name="connsiteX9" fmla="*/ 1790700 w 4152900"/>
                <a:gd name="connsiteY9" fmla="*/ 1523047 h 1604010"/>
                <a:gd name="connsiteX10" fmla="*/ 1952625 w 4152900"/>
                <a:gd name="connsiteY10" fmla="*/ 1527810 h 1604010"/>
                <a:gd name="connsiteX11" fmla="*/ 1947862 w 4152900"/>
                <a:gd name="connsiteY11" fmla="*/ 1604010 h 1604010"/>
                <a:gd name="connsiteX12" fmla="*/ 2033587 w 4152900"/>
                <a:gd name="connsiteY12" fmla="*/ 1594485 h 1604010"/>
                <a:gd name="connsiteX13" fmla="*/ 2052637 w 4152900"/>
                <a:gd name="connsiteY13" fmla="*/ 1380172 h 1604010"/>
                <a:gd name="connsiteX14" fmla="*/ 3695700 w 4152900"/>
                <a:gd name="connsiteY14" fmla="*/ 1427797 h 1604010"/>
                <a:gd name="connsiteX15" fmla="*/ 4033837 w 4152900"/>
                <a:gd name="connsiteY15" fmla="*/ 1013460 h 1604010"/>
                <a:gd name="connsiteX16" fmla="*/ 4152900 w 4152900"/>
                <a:gd name="connsiteY16" fmla="*/ 961072 h 1604010"/>
                <a:gd name="connsiteX17" fmla="*/ 4143375 w 4152900"/>
                <a:gd name="connsiteY17" fmla="*/ 846772 h 1604010"/>
                <a:gd name="connsiteX18" fmla="*/ 2665095 w 4152900"/>
                <a:gd name="connsiteY18" fmla="*/ 186690 h 1604010"/>
                <a:gd name="connsiteX19" fmla="*/ 1979295 w 4152900"/>
                <a:gd name="connsiteY19" fmla="*/ 0 h 1604010"/>
                <a:gd name="connsiteX20" fmla="*/ 1001077 w 4152900"/>
                <a:gd name="connsiteY20" fmla="*/ 538162 h 1604010"/>
                <a:gd name="connsiteX21" fmla="*/ 947737 w 4152900"/>
                <a:gd name="connsiteY21" fmla="*/ 515302 h 1604010"/>
                <a:gd name="connsiteX22" fmla="*/ 0 w 4152900"/>
                <a:gd name="connsiteY22" fmla="*/ 189547 h 1604010"/>
                <a:gd name="connsiteX23" fmla="*/ 33337 w 4152900"/>
                <a:gd name="connsiteY23" fmla="*/ 251460 h 1604010"/>
                <a:gd name="connsiteX0" fmla="*/ 33337 w 4152900"/>
                <a:gd name="connsiteY0" fmla="*/ 251460 h 1604010"/>
                <a:gd name="connsiteX1" fmla="*/ 209550 w 4152900"/>
                <a:gd name="connsiteY1" fmla="*/ 394335 h 1604010"/>
                <a:gd name="connsiteX2" fmla="*/ 376237 w 4152900"/>
                <a:gd name="connsiteY2" fmla="*/ 518160 h 1604010"/>
                <a:gd name="connsiteX3" fmla="*/ 457200 w 4152900"/>
                <a:gd name="connsiteY3" fmla="*/ 718185 h 1604010"/>
                <a:gd name="connsiteX4" fmla="*/ 185737 w 4152900"/>
                <a:gd name="connsiteY4" fmla="*/ 837247 h 1604010"/>
                <a:gd name="connsiteX5" fmla="*/ 190500 w 4152900"/>
                <a:gd name="connsiteY5" fmla="*/ 1280160 h 1604010"/>
                <a:gd name="connsiteX6" fmla="*/ 23812 w 4152900"/>
                <a:gd name="connsiteY6" fmla="*/ 1442085 h 1604010"/>
                <a:gd name="connsiteX7" fmla="*/ 23812 w 4152900"/>
                <a:gd name="connsiteY7" fmla="*/ 1513522 h 1604010"/>
                <a:gd name="connsiteX8" fmla="*/ 862012 w 4152900"/>
                <a:gd name="connsiteY8" fmla="*/ 1513522 h 1604010"/>
                <a:gd name="connsiteX9" fmla="*/ 1790700 w 4152900"/>
                <a:gd name="connsiteY9" fmla="*/ 1523047 h 1604010"/>
                <a:gd name="connsiteX10" fmla="*/ 1952625 w 4152900"/>
                <a:gd name="connsiteY10" fmla="*/ 1527810 h 1604010"/>
                <a:gd name="connsiteX11" fmla="*/ 1947862 w 4152900"/>
                <a:gd name="connsiteY11" fmla="*/ 1604010 h 1604010"/>
                <a:gd name="connsiteX12" fmla="*/ 2033587 w 4152900"/>
                <a:gd name="connsiteY12" fmla="*/ 1594485 h 1604010"/>
                <a:gd name="connsiteX13" fmla="*/ 2052637 w 4152900"/>
                <a:gd name="connsiteY13" fmla="*/ 1380172 h 1604010"/>
                <a:gd name="connsiteX14" fmla="*/ 3695700 w 4152900"/>
                <a:gd name="connsiteY14" fmla="*/ 1427797 h 1604010"/>
                <a:gd name="connsiteX15" fmla="*/ 4033837 w 4152900"/>
                <a:gd name="connsiteY15" fmla="*/ 1013460 h 1604010"/>
                <a:gd name="connsiteX16" fmla="*/ 4152900 w 4152900"/>
                <a:gd name="connsiteY16" fmla="*/ 961072 h 1604010"/>
                <a:gd name="connsiteX17" fmla="*/ 4143375 w 4152900"/>
                <a:gd name="connsiteY17" fmla="*/ 846772 h 1604010"/>
                <a:gd name="connsiteX18" fmla="*/ 2665095 w 4152900"/>
                <a:gd name="connsiteY18" fmla="*/ 186690 h 1604010"/>
                <a:gd name="connsiteX19" fmla="*/ 1979295 w 4152900"/>
                <a:gd name="connsiteY19" fmla="*/ 0 h 1604010"/>
                <a:gd name="connsiteX20" fmla="*/ 1001077 w 4152900"/>
                <a:gd name="connsiteY20" fmla="*/ 538162 h 1604010"/>
                <a:gd name="connsiteX21" fmla="*/ 947737 w 4152900"/>
                <a:gd name="connsiteY21" fmla="*/ 515302 h 1604010"/>
                <a:gd name="connsiteX22" fmla="*/ 0 w 4152900"/>
                <a:gd name="connsiteY22" fmla="*/ 189547 h 1604010"/>
                <a:gd name="connsiteX23" fmla="*/ 33337 w 4152900"/>
                <a:gd name="connsiteY23"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1001077 w 4166235"/>
                <a:gd name="connsiteY20" fmla="*/ 538162 h 1604010"/>
                <a:gd name="connsiteX21" fmla="*/ 947737 w 4166235"/>
                <a:gd name="connsiteY21" fmla="*/ 515302 h 1604010"/>
                <a:gd name="connsiteX22" fmla="*/ 0 w 4166235"/>
                <a:gd name="connsiteY22" fmla="*/ 189547 h 1604010"/>
                <a:gd name="connsiteX23" fmla="*/ 33337 w 4166235"/>
                <a:gd name="connsiteY23"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47737 w 4166235"/>
                <a:gd name="connsiteY20" fmla="*/ 515302 h 1604010"/>
                <a:gd name="connsiteX21" fmla="*/ 0 w 4166235"/>
                <a:gd name="connsiteY21" fmla="*/ 189547 h 1604010"/>
                <a:gd name="connsiteX22" fmla="*/ 33337 w 4166235"/>
                <a:gd name="connsiteY22"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33337 w 4166235"/>
                <a:gd name="connsiteY22"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33337 w 4166235"/>
                <a:gd name="connsiteY22"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33337 w 4166235"/>
                <a:gd name="connsiteY22" fmla="*/ 251460 h 1604010"/>
                <a:gd name="connsiteX0" fmla="*/ 33337 w 4166235"/>
                <a:gd name="connsiteY0" fmla="*/ 25146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33337 w 4166235"/>
                <a:gd name="connsiteY22" fmla="*/ 251460 h 1604010"/>
                <a:gd name="connsiteX0" fmla="*/ 176212 w 4166235"/>
                <a:gd name="connsiteY0" fmla="*/ 270510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176212 w 4166235"/>
                <a:gd name="connsiteY22" fmla="*/ 270510 h 1604010"/>
                <a:gd name="connsiteX0" fmla="*/ 57150 w 4166235"/>
                <a:gd name="connsiteY0" fmla="*/ 337185 h 1604010"/>
                <a:gd name="connsiteX1" fmla="*/ 209550 w 4166235"/>
                <a:gd name="connsiteY1" fmla="*/ 394335 h 1604010"/>
                <a:gd name="connsiteX2" fmla="*/ 376237 w 4166235"/>
                <a:gd name="connsiteY2" fmla="*/ 518160 h 1604010"/>
                <a:gd name="connsiteX3" fmla="*/ 457200 w 4166235"/>
                <a:gd name="connsiteY3" fmla="*/ 718185 h 1604010"/>
                <a:gd name="connsiteX4" fmla="*/ 185737 w 4166235"/>
                <a:gd name="connsiteY4" fmla="*/ 837247 h 1604010"/>
                <a:gd name="connsiteX5" fmla="*/ 190500 w 4166235"/>
                <a:gd name="connsiteY5" fmla="*/ 1280160 h 1604010"/>
                <a:gd name="connsiteX6" fmla="*/ 23812 w 4166235"/>
                <a:gd name="connsiteY6" fmla="*/ 1442085 h 1604010"/>
                <a:gd name="connsiteX7" fmla="*/ 23812 w 4166235"/>
                <a:gd name="connsiteY7" fmla="*/ 1513522 h 1604010"/>
                <a:gd name="connsiteX8" fmla="*/ 862012 w 4166235"/>
                <a:gd name="connsiteY8" fmla="*/ 1513522 h 1604010"/>
                <a:gd name="connsiteX9" fmla="*/ 1790700 w 4166235"/>
                <a:gd name="connsiteY9" fmla="*/ 1523047 h 1604010"/>
                <a:gd name="connsiteX10" fmla="*/ 1952625 w 4166235"/>
                <a:gd name="connsiteY10" fmla="*/ 1527810 h 1604010"/>
                <a:gd name="connsiteX11" fmla="*/ 1947862 w 4166235"/>
                <a:gd name="connsiteY11" fmla="*/ 1604010 h 1604010"/>
                <a:gd name="connsiteX12" fmla="*/ 2033587 w 4166235"/>
                <a:gd name="connsiteY12" fmla="*/ 1594485 h 1604010"/>
                <a:gd name="connsiteX13" fmla="*/ 2052637 w 4166235"/>
                <a:gd name="connsiteY13" fmla="*/ 1380172 h 1604010"/>
                <a:gd name="connsiteX14" fmla="*/ 3695700 w 4166235"/>
                <a:gd name="connsiteY14" fmla="*/ 1427797 h 1604010"/>
                <a:gd name="connsiteX15" fmla="*/ 4033837 w 4166235"/>
                <a:gd name="connsiteY15" fmla="*/ 1013460 h 1604010"/>
                <a:gd name="connsiteX16" fmla="*/ 4152900 w 4166235"/>
                <a:gd name="connsiteY16" fmla="*/ 961072 h 1604010"/>
                <a:gd name="connsiteX17" fmla="*/ 4143375 w 4166235"/>
                <a:gd name="connsiteY17" fmla="*/ 846772 h 1604010"/>
                <a:gd name="connsiteX18" fmla="*/ 4166235 w 4166235"/>
                <a:gd name="connsiteY18" fmla="*/ 72390 h 1604010"/>
                <a:gd name="connsiteX19" fmla="*/ 1979295 w 4166235"/>
                <a:gd name="connsiteY19" fmla="*/ 0 h 1604010"/>
                <a:gd name="connsiteX20" fmla="*/ 919162 w 4166235"/>
                <a:gd name="connsiteY20" fmla="*/ 489902 h 1604010"/>
                <a:gd name="connsiteX21" fmla="*/ 0 w 4166235"/>
                <a:gd name="connsiteY21" fmla="*/ 189547 h 1604010"/>
                <a:gd name="connsiteX22" fmla="*/ 57150 w 4166235"/>
                <a:gd name="connsiteY22" fmla="*/ 337185 h 1604010"/>
                <a:gd name="connsiteX0" fmla="*/ 30018 w 4196253"/>
                <a:gd name="connsiteY0" fmla="*/ 189547 h 1604010"/>
                <a:gd name="connsiteX1" fmla="*/ 239568 w 4196253"/>
                <a:gd name="connsiteY1" fmla="*/ 394335 h 1604010"/>
                <a:gd name="connsiteX2" fmla="*/ 406255 w 4196253"/>
                <a:gd name="connsiteY2" fmla="*/ 518160 h 1604010"/>
                <a:gd name="connsiteX3" fmla="*/ 487218 w 4196253"/>
                <a:gd name="connsiteY3" fmla="*/ 718185 h 1604010"/>
                <a:gd name="connsiteX4" fmla="*/ 215755 w 4196253"/>
                <a:gd name="connsiteY4" fmla="*/ 837247 h 1604010"/>
                <a:gd name="connsiteX5" fmla="*/ 220518 w 4196253"/>
                <a:gd name="connsiteY5" fmla="*/ 1280160 h 1604010"/>
                <a:gd name="connsiteX6" fmla="*/ 53830 w 4196253"/>
                <a:gd name="connsiteY6" fmla="*/ 1442085 h 1604010"/>
                <a:gd name="connsiteX7" fmla="*/ 53830 w 4196253"/>
                <a:gd name="connsiteY7" fmla="*/ 1513522 h 1604010"/>
                <a:gd name="connsiteX8" fmla="*/ 892030 w 4196253"/>
                <a:gd name="connsiteY8" fmla="*/ 1513522 h 1604010"/>
                <a:gd name="connsiteX9" fmla="*/ 1820718 w 4196253"/>
                <a:gd name="connsiteY9" fmla="*/ 1523047 h 1604010"/>
                <a:gd name="connsiteX10" fmla="*/ 1982643 w 4196253"/>
                <a:gd name="connsiteY10" fmla="*/ 1527810 h 1604010"/>
                <a:gd name="connsiteX11" fmla="*/ 1977880 w 4196253"/>
                <a:gd name="connsiteY11" fmla="*/ 1604010 h 1604010"/>
                <a:gd name="connsiteX12" fmla="*/ 2063605 w 4196253"/>
                <a:gd name="connsiteY12" fmla="*/ 1594485 h 1604010"/>
                <a:gd name="connsiteX13" fmla="*/ 2082655 w 4196253"/>
                <a:gd name="connsiteY13" fmla="*/ 1380172 h 1604010"/>
                <a:gd name="connsiteX14" fmla="*/ 3725718 w 4196253"/>
                <a:gd name="connsiteY14" fmla="*/ 1427797 h 1604010"/>
                <a:gd name="connsiteX15" fmla="*/ 4063855 w 4196253"/>
                <a:gd name="connsiteY15" fmla="*/ 1013460 h 1604010"/>
                <a:gd name="connsiteX16" fmla="*/ 4182918 w 4196253"/>
                <a:gd name="connsiteY16" fmla="*/ 961072 h 1604010"/>
                <a:gd name="connsiteX17" fmla="*/ 4173393 w 4196253"/>
                <a:gd name="connsiteY17" fmla="*/ 846772 h 1604010"/>
                <a:gd name="connsiteX18" fmla="*/ 4196253 w 4196253"/>
                <a:gd name="connsiteY18" fmla="*/ 72390 h 1604010"/>
                <a:gd name="connsiteX19" fmla="*/ 2009313 w 4196253"/>
                <a:gd name="connsiteY19" fmla="*/ 0 h 1604010"/>
                <a:gd name="connsiteX20" fmla="*/ 949180 w 4196253"/>
                <a:gd name="connsiteY20" fmla="*/ 489902 h 1604010"/>
                <a:gd name="connsiteX21" fmla="*/ 30018 w 4196253"/>
                <a:gd name="connsiteY21" fmla="*/ 189547 h 1604010"/>
                <a:gd name="connsiteX0" fmla="*/ 30018 w 4196253"/>
                <a:gd name="connsiteY0" fmla="*/ 189547 h 1604010"/>
                <a:gd name="connsiteX1" fmla="*/ 239568 w 4196253"/>
                <a:gd name="connsiteY1" fmla="*/ 394335 h 1604010"/>
                <a:gd name="connsiteX2" fmla="*/ 282430 w 4196253"/>
                <a:gd name="connsiteY2" fmla="*/ 422910 h 1604010"/>
                <a:gd name="connsiteX3" fmla="*/ 487218 w 4196253"/>
                <a:gd name="connsiteY3" fmla="*/ 718185 h 1604010"/>
                <a:gd name="connsiteX4" fmla="*/ 215755 w 4196253"/>
                <a:gd name="connsiteY4" fmla="*/ 837247 h 1604010"/>
                <a:gd name="connsiteX5" fmla="*/ 220518 w 4196253"/>
                <a:gd name="connsiteY5" fmla="*/ 1280160 h 1604010"/>
                <a:gd name="connsiteX6" fmla="*/ 53830 w 4196253"/>
                <a:gd name="connsiteY6" fmla="*/ 1442085 h 1604010"/>
                <a:gd name="connsiteX7" fmla="*/ 53830 w 4196253"/>
                <a:gd name="connsiteY7" fmla="*/ 1513522 h 1604010"/>
                <a:gd name="connsiteX8" fmla="*/ 892030 w 4196253"/>
                <a:gd name="connsiteY8" fmla="*/ 1513522 h 1604010"/>
                <a:gd name="connsiteX9" fmla="*/ 1820718 w 4196253"/>
                <a:gd name="connsiteY9" fmla="*/ 1523047 h 1604010"/>
                <a:gd name="connsiteX10" fmla="*/ 1982643 w 4196253"/>
                <a:gd name="connsiteY10" fmla="*/ 1527810 h 1604010"/>
                <a:gd name="connsiteX11" fmla="*/ 1977880 w 4196253"/>
                <a:gd name="connsiteY11" fmla="*/ 1604010 h 1604010"/>
                <a:gd name="connsiteX12" fmla="*/ 2063605 w 4196253"/>
                <a:gd name="connsiteY12" fmla="*/ 1594485 h 1604010"/>
                <a:gd name="connsiteX13" fmla="*/ 2082655 w 4196253"/>
                <a:gd name="connsiteY13" fmla="*/ 1380172 h 1604010"/>
                <a:gd name="connsiteX14" fmla="*/ 3725718 w 4196253"/>
                <a:gd name="connsiteY14" fmla="*/ 1427797 h 1604010"/>
                <a:gd name="connsiteX15" fmla="*/ 4063855 w 4196253"/>
                <a:gd name="connsiteY15" fmla="*/ 1013460 h 1604010"/>
                <a:gd name="connsiteX16" fmla="*/ 4182918 w 4196253"/>
                <a:gd name="connsiteY16" fmla="*/ 961072 h 1604010"/>
                <a:gd name="connsiteX17" fmla="*/ 4173393 w 4196253"/>
                <a:gd name="connsiteY17" fmla="*/ 846772 h 1604010"/>
                <a:gd name="connsiteX18" fmla="*/ 4196253 w 4196253"/>
                <a:gd name="connsiteY18" fmla="*/ 72390 h 1604010"/>
                <a:gd name="connsiteX19" fmla="*/ 2009313 w 4196253"/>
                <a:gd name="connsiteY19" fmla="*/ 0 h 1604010"/>
                <a:gd name="connsiteX20" fmla="*/ 949180 w 4196253"/>
                <a:gd name="connsiteY20" fmla="*/ 489902 h 1604010"/>
                <a:gd name="connsiteX21" fmla="*/ 30018 w 4196253"/>
                <a:gd name="connsiteY21" fmla="*/ 189547 h 1604010"/>
                <a:gd name="connsiteX0" fmla="*/ 30018 w 4196253"/>
                <a:gd name="connsiteY0" fmla="*/ 189547 h 1604010"/>
                <a:gd name="connsiteX1" fmla="*/ 239568 w 4196253"/>
                <a:gd name="connsiteY1" fmla="*/ 394335 h 1604010"/>
                <a:gd name="connsiteX2" fmla="*/ 282430 w 4196253"/>
                <a:gd name="connsiteY2" fmla="*/ 422910 h 1604010"/>
                <a:gd name="connsiteX3" fmla="*/ 215755 w 4196253"/>
                <a:gd name="connsiteY3" fmla="*/ 837247 h 1604010"/>
                <a:gd name="connsiteX4" fmla="*/ 220518 w 4196253"/>
                <a:gd name="connsiteY4" fmla="*/ 1280160 h 1604010"/>
                <a:gd name="connsiteX5" fmla="*/ 53830 w 4196253"/>
                <a:gd name="connsiteY5" fmla="*/ 1442085 h 1604010"/>
                <a:gd name="connsiteX6" fmla="*/ 53830 w 4196253"/>
                <a:gd name="connsiteY6" fmla="*/ 1513522 h 1604010"/>
                <a:gd name="connsiteX7" fmla="*/ 892030 w 4196253"/>
                <a:gd name="connsiteY7" fmla="*/ 1513522 h 1604010"/>
                <a:gd name="connsiteX8" fmla="*/ 1820718 w 4196253"/>
                <a:gd name="connsiteY8" fmla="*/ 1523047 h 1604010"/>
                <a:gd name="connsiteX9" fmla="*/ 1982643 w 4196253"/>
                <a:gd name="connsiteY9" fmla="*/ 1527810 h 1604010"/>
                <a:gd name="connsiteX10" fmla="*/ 1977880 w 4196253"/>
                <a:gd name="connsiteY10" fmla="*/ 1604010 h 1604010"/>
                <a:gd name="connsiteX11" fmla="*/ 2063605 w 4196253"/>
                <a:gd name="connsiteY11" fmla="*/ 1594485 h 1604010"/>
                <a:gd name="connsiteX12" fmla="*/ 2082655 w 4196253"/>
                <a:gd name="connsiteY12" fmla="*/ 1380172 h 1604010"/>
                <a:gd name="connsiteX13" fmla="*/ 3725718 w 4196253"/>
                <a:gd name="connsiteY13" fmla="*/ 1427797 h 1604010"/>
                <a:gd name="connsiteX14" fmla="*/ 4063855 w 4196253"/>
                <a:gd name="connsiteY14" fmla="*/ 1013460 h 1604010"/>
                <a:gd name="connsiteX15" fmla="*/ 4182918 w 4196253"/>
                <a:gd name="connsiteY15" fmla="*/ 961072 h 1604010"/>
                <a:gd name="connsiteX16" fmla="*/ 4173393 w 4196253"/>
                <a:gd name="connsiteY16" fmla="*/ 846772 h 1604010"/>
                <a:gd name="connsiteX17" fmla="*/ 4196253 w 4196253"/>
                <a:gd name="connsiteY17" fmla="*/ 72390 h 1604010"/>
                <a:gd name="connsiteX18" fmla="*/ 2009313 w 4196253"/>
                <a:gd name="connsiteY18" fmla="*/ 0 h 1604010"/>
                <a:gd name="connsiteX19" fmla="*/ 949180 w 4196253"/>
                <a:gd name="connsiteY19" fmla="*/ 489902 h 1604010"/>
                <a:gd name="connsiteX20" fmla="*/ 30018 w 4196253"/>
                <a:gd name="connsiteY20" fmla="*/ 189547 h 1604010"/>
                <a:gd name="connsiteX0" fmla="*/ 30018 w 4196253"/>
                <a:gd name="connsiteY0" fmla="*/ 189547 h 1604010"/>
                <a:gd name="connsiteX1" fmla="*/ 239568 w 4196253"/>
                <a:gd name="connsiteY1" fmla="*/ 394335 h 1604010"/>
                <a:gd name="connsiteX2" fmla="*/ 282430 w 4196253"/>
                <a:gd name="connsiteY2" fmla="*/ 422910 h 1604010"/>
                <a:gd name="connsiteX3" fmla="*/ 101455 w 4196253"/>
                <a:gd name="connsiteY3" fmla="*/ 613410 h 1604010"/>
                <a:gd name="connsiteX4" fmla="*/ 220518 w 4196253"/>
                <a:gd name="connsiteY4" fmla="*/ 1280160 h 1604010"/>
                <a:gd name="connsiteX5" fmla="*/ 53830 w 4196253"/>
                <a:gd name="connsiteY5" fmla="*/ 1442085 h 1604010"/>
                <a:gd name="connsiteX6" fmla="*/ 53830 w 4196253"/>
                <a:gd name="connsiteY6" fmla="*/ 1513522 h 1604010"/>
                <a:gd name="connsiteX7" fmla="*/ 892030 w 4196253"/>
                <a:gd name="connsiteY7" fmla="*/ 1513522 h 1604010"/>
                <a:gd name="connsiteX8" fmla="*/ 1820718 w 4196253"/>
                <a:gd name="connsiteY8" fmla="*/ 1523047 h 1604010"/>
                <a:gd name="connsiteX9" fmla="*/ 1982643 w 4196253"/>
                <a:gd name="connsiteY9" fmla="*/ 1527810 h 1604010"/>
                <a:gd name="connsiteX10" fmla="*/ 1977880 w 4196253"/>
                <a:gd name="connsiteY10" fmla="*/ 1604010 h 1604010"/>
                <a:gd name="connsiteX11" fmla="*/ 2063605 w 4196253"/>
                <a:gd name="connsiteY11" fmla="*/ 1594485 h 1604010"/>
                <a:gd name="connsiteX12" fmla="*/ 2082655 w 4196253"/>
                <a:gd name="connsiteY12" fmla="*/ 1380172 h 1604010"/>
                <a:gd name="connsiteX13" fmla="*/ 3725718 w 4196253"/>
                <a:gd name="connsiteY13" fmla="*/ 1427797 h 1604010"/>
                <a:gd name="connsiteX14" fmla="*/ 4063855 w 4196253"/>
                <a:gd name="connsiteY14" fmla="*/ 1013460 h 1604010"/>
                <a:gd name="connsiteX15" fmla="*/ 4182918 w 4196253"/>
                <a:gd name="connsiteY15" fmla="*/ 961072 h 1604010"/>
                <a:gd name="connsiteX16" fmla="*/ 4173393 w 4196253"/>
                <a:gd name="connsiteY16" fmla="*/ 846772 h 1604010"/>
                <a:gd name="connsiteX17" fmla="*/ 4196253 w 4196253"/>
                <a:gd name="connsiteY17" fmla="*/ 72390 h 1604010"/>
                <a:gd name="connsiteX18" fmla="*/ 2009313 w 4196253"/>
                <a:gd name="connsiteY18" fmla="*/ 0 h 1604010"/>
                <a:gd name="connsiteX19" fmla="*/ 949180 w 4196253"/>
                <a:gd name="connsiteY19" fmla="*/ 489902 h 1604010"/>
                <a:gd name="connsiteX20" fmla="*/ 30018 w 4196253"/>
                <a:gd name="connsiteY20" fmla="*/ 189547 h 1604010"/>
                <a:gd name="connsiteX0" fmla="*/ 30018 w 4196253"/>
                <a:gd name="connsiteY0" fmla="*/ 189547 h 1604010"/>
                <a:gd name="connsiteX1" fmla="*/ 239568 w 4196253"/>
                <a:gd name="connsiteY1" fmla="*/ 394335 h 1604010"/>
                <a:gd name="connsiteX2" fmla="*/ 101455 w 4196253"/>
                <a:gd name="connsiteY2" fmla="*/ 613410 h 1604010"/>
                <a:gd name="connsiteX3" fmla="*/ 220518 w 4196253"/>
                <a:gd name="connsiteY3" fmla="*/ 1280160 h 1604010"/>
                <a:gd name="connsiteX4" fmla="*/ 53830 w 4196253"/>
                <a:gd name="connsiteY4" fmla="*/ 1442085 h 1604010"/>
                <a:gd name="connsiteX5" fmla="*/ 53830 w 4196253"/>
                <a:gd name="connsiteY5" fmla="*/ 1513522 h 1604010"/>
                <a:gd name="connsiteX6" fmla="*/ 892030 w 4196253"/>
                <a:gd name="connsiteY6" fmla="*/ 1513522 h 1604010"/>
                <a:gd name="connsiteX7" fmla="*/ 1820718 w 4196253"/>
                <a:gd name="connsiteY7" fmla="*/ 1523047 h 1604010"/>
                <a:gd name="connsiteX8" fmla="*/ 1982643 w 4196253"/>
                <a:gd name="connsiteY8" fmla="*/ 1527810 h 1604010"/>
                <a:gd name="connsiteX9" fmla="*/ 1977880 w 4196253"/>
                <a:gd name="connsiteY9" fmla="*/ 1604010 h 1604010"/>
                <a:gd name="connsiteX10" fmla="*/ 2063605 w 4196253"/>
                <a:gd name="connsiteY10" fmla="*/ 1594485 h 1604010"/>
                <a:gd name="connsiteX11" fmla="*/ 2082655 w 4196253"/>
                <a:gd name="connsiteY11" fmla="*/ 1380172 h 1604010"/>
                <a:gd name="connsiteX12" fmla="*/ 3725718 w 4196253"/>
                <a:gd name="connsiteY12" fmla="*/ 1427797 h 1604010"/>
                <a:gd name="connsiteX13" fmla="*/ 4063855 w 4196253"/>
                <a:gd name="connsiteY13" fmla="*/ 1013460 h 1604010"/>
                <a:gd name="connsiteX14" fmla="*/ 4182918 w 4196253"/>
                <a:gd name="connsiteY14" fmla="*/ 961072 h 1604010"/>
                <a:gd name="connsiteX15" fmla="*/ 4173393 w 4196253"/>
                <a:gd name="connsiteY15" fmla="*/ 846772 h 1604010"/>
                <a:gd name="connsiteX16" fmla="*/ 4196253 w 4196253"/>
                <a:gd name="connsiteY16" fmla="*/ 72390 h 1604010"/>
                <a:gd name="connsiteX17" fmla="*/ 2009313 w 4196253"/>
                <a:gd name="connsiteY17" fmla="*/ 0 h 1604010"/>
                <a:gd name="connsiteX18" fmla="*/ 949180 w 4196253"/>
                <a:gd name="connsiteY18" fmla="*/ 489902 h 1604010"/>
                <a:gd name="connsiteX19" fmla="*/ 30018 w 4196253"/>
                <a:gd name="connsiteY19" fmla="*/ 189547 h 1604010"/>
                <a:gd name="connsiteX0" fmla="*/ 54151 w 4220386"/>
                <a:gd name="connsiteY0" fmla="*/ 189547 h 1604010"/>
                <a:gd name="connsiteX1" fmla="*/ 101776 w 4220386"/>
                <a:gd name="connsiteY1" fmla="*/ 508635 h 1604010"/>
                <a:gd name="connsiteX2" fmla="*/ 125588 w 4220386"/>
                <a:gd name="connsiteY2" fmla="*/ 613410 h 1604010"/>
                <a:gd name="connsiteX3" fmla="*/ 244651 w 4220386"/>
                <a:gd name="connsiteY3" fmla="*/ 1280160 h 1604010"/>
                <a:gd name="connsiteX4" fmla="*/ 77963 w 4220386"/>
                <a:gd name="connsiteY4" fmla="*/ 1442085 h 1604010"/>
                <a:gd name="connsiteX5" fmla="*/ 77963 w 4220386"/>
                <a:gd name="connsiteY5" fmla="*/ 1513522 h 1604010"/>
                <a:gd name="connsiteX6" fmla="*/ 916163 w 4220386"/>
                <a:gd name="connsiteY6" fmla="*/ 1513522 h 1604010"/>
                <a:gd name="connsiteX7" fmla="*/ 1844851 w 4220386"/>
                <a:gd name="connsiteY7" fmla="*/ 1523047 h 1604010"/>
                <a:gd name="connsiteX8" fmla="*/ 2006776 w 4220386"/>
                <a:gd name="connsiteY8" fmla="*/ 1527810 h 1604010"/>
                <a:gd name="connsiteX9" fmla="*/ 2002013 w 4220386"/>
                <a:gd name="connsiteY9" fmla="*/ 1604010 h 1604010"/>
                <a:gd name="connsiteX10" fmla="*/ 2087738 w 4220386"/>
                <a:gd name="connsiteY10" fmla="*/ 1594485 h 1604010"/>
                <a:gd name="connsiteX11" fmla="*/ 2106788 w 4220386"/>
                <a:gd name="connsiteY11" fmla="*/ 1380172 h 1604010"/>
                <a:gd name="connsiteX12" fmla="*/ 3749851 w 4220386"/>
                <a:gd name="connsiteY12" fmla="*/ 1427797 h 1604010"/>
                <a:gd name="connsiteX13" fmla="*/ 4087988 w 4220386"/>
                <a:gd name="connsiteY13" fmla="*/ 1013460 h 1604010"/>
                <a:gd name="connsiteX14" fmla="*/ 4207051 w 4220386"/>
                <a:gd name="connsiteY14" fmla="*/ 961072 h 1604010"/>
                <a:gd name="connsiteX15" fmla="*/ 4197526 w 4220386"/>
                <a:gd name="connsiteY15" fmla="*/ 846772 h 1604010"/>
                <a:gd name="connsiteX16" fmla="*/ 4220386 w 4220386"/>
                <a:gd name="connsiteY16" fmla="*/ 72390 h 1604010"/>
                <a:gd name="connsiteX17" fmla="*/ 2033446 w 4220386"/>
                <a:gd name="connsiteY17" fmla="*/ 0 h 1604010"/>
                <a:gd name="connsiteX18" fmla="*/ 973313 w 4220386"/>
                <a:gd name="connsiteY18" fmla="*/ 489902 h 1604010"/>
                <a:gd name="connsiteX19" fmla="*/ 54151 w 4220386"/>
                <a:gd name="connsiteY19"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919162 w 4166235"/>
                <a:gd name="connsiteY18" fmla="*/ 489902 h 1604010"/>
                <a:gd name="connsiteX19" fmla="*/ 0 w 4166235"/>
                <a:gd name="connsiteY19"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919162 w 4166235"/>
                <a:gd name="connsiteY18" fmla="*/ 489902 h 1604010"/>
                <a:gd name="connsiteX19" fmla="*/ 166687 w 4166235"/>
                <a:gd name="connsiteY19" fmla="*/ 256222 h 1604010"/>
                <a:gd name="connsiteX20" fmla="*/ 0 w 4166235"/>
                <a:gd name="connsiteY20"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919162 w 4166235"/>
                <a:gd name="connsiteY18" fmla="*/ 489902 h 1604010"/>
                <a:gd name="connsiteX19" fmla="*/ 166687 w 4166235"/>
                <a:gd name="connsiteY19" fmla="*/ 256222 h 1604010"/>
                <a:gd name="connsiteX20" fmla="*/ 0 w 4166235"/>
                <a:gd name="connsiteY20"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919162 w 4166235"/>
                <a:gd name="connsiteY18" fmla="*/ 489902 h 1604010"/>
                <a:gd name="connsiteX19" fmla="*/ 166687 w 4166235"/>
                <a:gd name="connsiteY19" fmla="*/ 256222 h 1604010"/>
                <a:gd name="connsiteX20" fmla="*/ 0 w 4166235"/>
                <a:gd name="connsiteY20"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1533525 w 4166235"/>
                <a:gd name="connsiteY18" fmla="*/ 351472 h 1604010"/>
                <a:gd name="connsiteX19" fmla="*/ 919162 w 4166235"/>
                <a:gd name="connsiteY19" fmla="*/ 489902 h 1604010"/>
                <a:gd name="connsiteX20" fmla="*/ 166687 w 4166235"/>
                <a:gd name="connsiteY20" fmla="*/ 256222 h 1604010"/>
                <a:gd name="connsiteX21" fmla="*/ 0 w 4166235"/>
                <a:gd name="connsiteY21"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1700212 w 4166235"/>
                <a:gd name="connsiteY18" fmla="*/ 432434 h 1604010"/>
                <a:gd name="connsiteX19" fmla="*/ 919162 w 4166235"/>
                <a:gd name="connsiteY19" fmla="*/ 489902 h 1604010"/>
                <a:gd name="connsiteX20" fmla="*/ 166687 w 4166235"/>
                <a:gd name="connsiteY20" fmla="*/ 256222 h 1604010"/>
                <a:gd name="connsiteX21" fmla="*/ 0 w 4166235"/>
                <a:gd name="connsiteY21"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1700212 w 4166235"/>
                <a:gd name="connsiteY18" fmla="*/ 432434 h 1604010"/>
                <a:gd name="connsiteX19" fmla="*/ 919162 w 4166235"/>
                <a:gd name="connsiteY19" fmla="*/ 489902 h 1604010"/>
                <a:gd name="connsiteX20" fmla="*/ 166687 w 4166235"/>
                <a:gd name="connsiteY20" fmla="*/ 256222 h 1604010"/>
                <a:gd name="connsiteX21" fmla="*/ 0 w 4166235"/>
                <a:gd name="connsiteY21"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1979295 w 4166235"/>
                <a:gd name="connsiteY17" fmla="*/ 0 h 1604010"/>
                <a:gd name="connsiteX18" fmla="*/ 1700212 w 4166235"/>
                <a:gd name="connsiteY18" fmla="*/ 432434 h 1604010"/>
                <a:gd name="connsiteX19" fmla="*/ 919162 w 4166235"/>
                <a:gd name="connsiteY19" fmla="*/ 489902 h 1604010"/>
                <a:gd name="connsiteX20" fmla="*/ 166687 w 4166235"/>
                <a:gd name="connsiteY20" fmla="*/ 256222 h 1604010"/>
                <a:gd name="connsiteX21" fmla="*/ 0 w 4166235"/>
                <a:gd name="connsiteY21"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2214562 w 4166235"/>
                <a:gd name="connsiteY17" fmla="*/ 80010 h 1604010"/>
                <a:gd name="connsiteX18" fmla="*/ 1979295 w 4166235"/>
                <a:gd name="connsiteY18" fmla="*/ 0 h 1604010"/>
                <a:gd name="connsiteX19" fmla="*/ 1700212 w 4166235"/>
                <a:gd name="connsiteY19" fmla="*/ 432434 h 1604010"/>
                <a:gd name="connsiteX20" fmla="*/ 919162 w 4166235"/>
                <a:gd name="connsiteY20" fmla="*/ 489902 h 1604010"/>
                <a:gd name="connsiteX21" fmla="*/ 166687 w 4166235"/>
                <a:gd name="connsiteY21" fmla="*/ 256222 h 1604010"/>
                <a:gd name="connsiteX22" fmla="*/ 0 w 4166235"/>
                <a:gd name="connsiteY22"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2214562 w 4166235"/>
                <a:gd name="connsiteY17" fmla="*/ 80010 h 1604010"/>
                <a:gd name="connsiteX18" fmla="*/ 1979295 w 4166235"/>
                <a:gd name="connsiteY18" fmla="*/ 0 h 1604010"/>
                <a:gd name="connsiteX19" fmla="*/ 1700212 w 4166235"/>
                <a:gd name="connsiteY19" fmla="*/ 432434 h 1604010"/>
                <a:gd name="connsiteX20" fmla="*/ 919162 w 4166235"/>
                <a:gd name="connsiteY20" fmla="*/ 489902 h 1604010"/>
                <a:gd name="connsiteX21" fmla="*/ 166687 w 4166235"/>
                <a:gd name="connsiteY21" fmla="*/ 256222 h 1604010"/>
                <a:gd name="connsiteX22" fmla="*/ 0 w 4166235"/>
                <a:gd name="connsiteY22" fmla="*/ 189547 h 1604010"/>
                <a:gd name="connsiteX0" fmla="*/ 0 w 4166235"/>
                <a:gd name="connsiteY0" fmla="*/ 189547 h 1604010"/>
                <a:gd name="connsiteX1" fmla="*/ 47625 w 4166235"/>
                <a:gd name="connsiteY1" fmla="*/ 508635 h 1604010"/>
                <a:gd name="connsiteX2" fmla="*/ 71437 w 4166235"/>
                <a:gd name="connsiteY2" fmla="*/ 613410 h 1604010"/>
                <a:gd name="connsiteX3" fmla="*/ 190500 w 4166235"/>
                <a:gd name="connsiteY3" fmla="*/ 1280160 h 1604010"/>
                <a:gd name="connsiteX4" fmla="*/ 23812 w 4166235"/>
                <a:gd name="connsiteY4" fmla="*/ 1442085 h 1604010"/>
                <a:gd name="connsiteX5" fmla="*/ 23812 w 4166235"/>
                <a:gd name="connsiteY5" fmla="*/ 1513522 h 1604010"/>
                <a:gd name="connsiteX6" fmla="*/ 862012 w 4166235"/>
                <a:gd name="connsiteY6" fmla="*/ 1513522 h 1604010"/>
                <a:gd name="connsiteX7" fmla="*/ 1790700 w 4166235"/>
                <a:gd name="connsiteY7" fmla="*/ 1523047 h 1604010"/>
                <a:gd name="connsiteX8" fmla="*/ 1952625 w 4166235"/>
                <a:gd name="connsiteY8" fmla="*/ 1527810 h 1604010"/>
                <a:gd name="connsiteX9" fmla="*/ 1947862 w 4166235"/>
                <a:gd name="connsiteY9" fmla="*/ 1604010 h 1604010"/>
                <a:gd name="connsiteX10" fmla="*/ 2033587 w 4166235"/>
                <a:gd name="connsiteY10" fmla="*/ 1594485 h 1604010"/>
                <a:gd name="connsiteX11" fmla="*/ 2052637 w 4166235"/>
                <a:gd name="connsiteY11" fmla="*/ 1380172 h 1604010"/>
                <a:gd name="connsiteX12" fmla="*/ 3695700 w 4166235"/>
                <a:gd name="connsiteY12" fmla="*/ 1427797 h 1604010"/>
                <a:gd name="connsiteX13" fmla="*/ 4033837 w 4166235"/>
                <a:gd name="connsiteY13" fmla="*/ 1013460 h 1604010"/>
                <a:gd name="connsiteX14" fmla="*/ 4152900 w 4166235"/>
                <a:gd name="connsiteY14" fmla="*/ 961072 h 1604010"/>
                <a:gd name="connsiteX15" fmla="*/ 4143375 w 4166235"/>
                <a:gd name="connsiteY15" fmla="*/ 846772 h 1604010"/>
                <a:gd name="connsiteX16" fmla="*/ 4166235 w 4166235"/>
                <a:gd name="connsiteY16" fmla="*/ 72390 h 1604010"/>
                <a:gd name="connsiteX17" fmla="*/ 2231231 w 4166235"/>
                <a:gd name="connsiteY17" fmla="*/ 80010 h 1604010"/>
                <a:gd name="connsiteX18" fmla="*/ 1979295 w 4166235"/>
                <a:gd name="connsiteY18" fmla="*/ 0 h 1604010"/>
                <a:gd name="connsiteX19" fmla="*/ 1700212 w 4166235"/>
                <a:gd name="connsiteY19" fmla="*/ 432434 h 1604010"/>
                <a:gd name="connsiteX20" fmla="*/ 919162 w 4166235"/>
                <a:gd name="connsiteY20" fmla="*/ 489902 h 1604010"/>
                <a:gd name="connsiteX21" fmla="*/ 166687 w 4166235"/>
                <a:gd name="connsiteY21" fmla="*/ 256222 h 1604010"/>
                <a:gd name="connsiteX22" fmla="*/ 0 w 4166235"/>
                <a:gd name="connsiteY22" fmla="*/ 189547 h 1604010"/>
                <a:gd name="connsiteX0" fmla="*/ 0 w 4154329"/>
                <a:gd name="connsiteY0" fmla="*/ 189547 h 1604010"/>
                <a:gd name="connsiteX1" fmla="*/ 47625 w 4154329"/>
                <a:gd name="connsiteY1" fmla="*/ 508635 h 1604010"/>
                <a:gd name="connsiteX2" fmla="*/ 71437 w 4154329"/>
                <a:gd name="connsiteY2" fmla="*/ 613410 h 1604010"/>
                <a:gd name="connsiteX3" fmla="*/ 190500 w 4154329"/>
                <a:gd name="connsiteY3" fmla="*/ 1280160 h 1604010"/>
                <a:gd name="connsiteX4" fmla="*/ 23812 w 4154329"/>
                <a:gd name="connsiteY4" fmla="*/ 1442085 h 1604010"/>
                <a:gd name="connsiteX5" fmla="*/ 23812 w 4154329"/>
                <a:gd name="connsiteY5" fmla="*/ 1513522 h 1604010"/>
                <a:gd name="connsiteX6" fmla="*/ 862012 w 4154329"/>
                <a:gd name="connsiteY6" fmla="*/ 1513522 h 1604010"/>
                <a:gd name="connsiteX7" fmla="*/ 1790700 w 4154329"/>
                <a:gd name="connsiteY7" fmla="*/ 1523047 h 1604010"/>
                <a:gd name="connsiteX8" fmla="*/ 1952625 w 4154329"/>
                <a:gd name="connsiteY8" fmla="*/ 1527810 h 1604010"/>
                <a:gd name="connsiteX9" fmla="*/ 1947862 w 4154329"/>
                <a:gd name="connsiteY9" fmla="*/ 1604010 h 1604010"/>
                <a:gd name="connsiteX10" fmla="*/ 2033587 w 4154329"/>
                <a:gd name="connsiteY10" fmla="*/ 1594485 h 1604010"/>
                <a:gd name="connsiteX11" fmla="*/ 2052637 w 4154329"/>
                <a:gd name="connsiteY11" fmla="*/ 1380172 h 1604010"/>
                <a:gd name="connsiteX12" fmla="*/ 3695700 w 4154329"/>
                <a:gd name="connsiteY12" fmla="*/ 1427797 h 1604010"/>
                <a:gd name="connsiteX13" fmla="*/ 4033837 w 4154329"/>
                <a:gd name="connsiteY13" fmla="*/ 1013460 h 1604010"/>
                <a:gd name="connsiteX14" fmla="*/ 4152900 w 4154329"/>
                <a:gd name="connsiteY14" fmla="*/ 961072 h 1604010"/>
                <a:gd name="connsiteX15" fmla="*/ 4143375 w 4154329"/>
                <a:gd name="connsiteY15" fmla="*/ 846772 h 1604010"/>
                <a:gd name="connsiteX16" fmla="*/ 4154329 w 4154329"/>
                <a:gd name="connsiteY16" fmla="*/ 74771 h 1604010"/>
                <a:gd name="connsiteX17" fmla="*/ 2231231 w 4154329"/>
                <a:gd name="connsiteY17" fmla="*/ 80010 h 1604010"/>
                <a:gd name="connsiteX18" fmla="*/ 1979295 w 4154329"/>
                <a:gd name="connsiteY18" fmla="*/ 0 h 1604010"/>
                <a:gd name="connsiteX19" fmla="*/ 1700212 w 4154329"/>
                <a:gd name="connsiteY19" fmla="*/ 432434 h 1604010"/>
                <a:gd name="connsiteX20" fmla="*/ 919162 w 4154329"/>
                <a:gd name="connsiteY20" fmla="*/ 489902 h 1604010"/>
                <a:gd name="connsiteX21" fmla="*/ 166687 w 4154329"/>
                <a:gd name="connsiteY21" fmla="*/ 256222 h 1604010"/>
                <a:gd name="connsiteX22" fmla="*/ 0 w 4154329"/>
                <a:gd name="connsiteY22" fmla="*/ 189547 h 1604010"/>
                <a:gd name="connsiteX0" fmla="*/ 0 w 4154329"/>
                <a:gd name="connsiteY0" fmla="*/ 189547 h 1604010"/>
                <a:gd name="connsiteX1" fmla="*/ 47625 w 4154329"/>
                <a:gd name="connsiteY1" fmla="*/ 508635 h 1604010"/>
                <a:gd name="connsiteX2" fmla="*/ 71437 w 4154329"/>
                <a:gd name="connsiteY2" fmla="*/ 613410 h 1604010"/>
                <a:gd name="connsiteX3" fmla="*/ 190500 w 4154329"/>
                <a:gd name="connsiteY3" fmla="*/ 1280160 h 1604010"/>
                <a:gd name="connsiteX4" fmla="*/ 23812 w 4154329"/>
                <a:gd name="connsiteY4" fmla="*/ 1442085 h 1604010"/>
                <a:gd name="connsiteX5" fmla="*/ 23812 w 4154329"/>
                <a:gd name="connsiteY5" fmla="*/ 1513522 h 1604010"/>
                <a:gd name="connsiteX6" fmla="*/ 862012 w 4154329"/>
                <a:gd name="connsiteY6" fmla="*/ 1513522 h 1604010"/>
                <a:gd name="connsiteX7" fmla="*/ 1790700 w 4154329"/>
                <a:gd name="connsiteY7" fmla="*/ 1523047 h 1604010"/>
                <a:gd name="connsiteX8" fmla="*/ 1952625 w 4154329"/>
                <a:gd name="connsiteY8" fmla="*/ 1527810 h 1604010"/>
                <a:gd name="connsiteX9" fmla="*/ 1947862 w 4154329"/>
                <a:gd name="connsiteY9" fmla="*/ 1604010 h 1604010"/>
                <a:gd name="connsiteX10" fmla="*/ 2033587 w 4154329"/>
                <a:gd name="connsiteY10" fmla="*/ 1594485 h 1604010"/>
                <a:gd name="connsiteX11" fmla="*/ 2052637 w 4154329"/>
                <a:gd name="connsiteY11" fmla="*/ 1380172 h 1604010"/>
                <a:gd name="connsiteX12" fmla="*/ 3695700 w 4154329"/>
                <a:gd name="connsiteY12" fmla="*/ 1427797 h 1604010"/>
                <a:gd name="connsiteX13" fmla="*/ 4033837 w 4154329"/>
                <a:gd name="connsiteY13" fmla="*/ 1013460 h 1604010"/>
                <a:gd name="connsiteX14" fmla="*/ 4152900 w 4154329"/>
                <a:gd name="connsiteY14" fmla="*/ 961072 h 1604010"/>
                <a:gd name="connsiteX15" fmla="*/ 4154329 w 4154329"/>
                <a:gd name="connsiteY15" fmla="*/ 74771 h 1604010"/>
                <a:gd name="connsiteX16" fmla="*/ 2231231 w 4154329"/>
                <a:gd name="connsiteY16" fmla="*/ 80010 h 1604010"/>
                <a:gd name="connsiteX17" fmla="*/ 1979295 w 4154329"/>
                <a:gd name="connsiteY17" fmla="*/ 0 h 1604010"/>
                <a:gd name="connsiteX18" fmla="*/ 1700212 w 4154329"/>
                <a:gd name="connsiteY18" fmla="*/ 432434 h 1604010"/>
                <a:gd name="connsiteX19" fmla="*/ 919162 w 4154329"/>
                <a:gd name="connsiteY19" fmla="*/ 489902 h 1604010"/>
                <a:gd name="connsiteX20" fmla="*/ 166687 w 4154329"/>
                <a:gd name="connsiteY20" fmla="*/ 256222 h 1604010"/>
                <a:gd name="connsiteX21" fmla="*/ 0 w 4154329"/>
                <a:gd name="connsiteY21" fmla="*/ 189547 h 1604010"/>
                <a:gd name="connsiteX0" fmla="*/ 0 w 4154329"/>
                <a:gd name="connsiteY0" fmla="*/ 189547 h 1604010"/>
                <a:gd name="connsiteX1" fmla="*/ 47625 w 4154329"/>
                <a:gd name="connsiteY1" fmla="*/ 508635 h 1604010"/>
                <a:gd name="connsiteX2" fmla="*/ 71437 w 4154329"/>
                <a:gd name="connsiteY2" fmla="*/ 613410 h 1604010"/>
                <a:gd name="connsiteX3" fmla="*/ 190500 w 4154329"/>
                <a:gd name="connsiteY3" fmla="*/ 1280160 h 1604010"/>
                <a:gd name="connsiteX4" fmla="*/ 23812 w 4154329"/>
                <a:gd name="connsiteY4" fmla="*/ 1442085 h 1604010"/>
                <a:gd name="connsiteX5" fmla="*/ 23812 w 4154329"/>
                <a:gd name="connsiteY5" fmla="*/ 1513522 h 1604010"/>
                <a:gd name="connsiteX6" fmla="*/ 862012 w 4154329"/>
                <a:gd name="connsiteY6" fmla="*/ 1513522 h 1604010"/>
                <a:gd name="connsiteX7" fmla="*/ 1790700 w 4154329"/>
                <a:gd name="connsiteY7" fmla="*/ 1523047 h 1604010"/>
                <a:gd name="connsiteX8" fmla="*/ 1952625 w 4154329"/>
                <a:gd name="connsiteY8" fmla="*/ 1527810 h 1604010"/>
                <a:gd name="connsiteX9" fmla="*/ 1947862 w 4154329"/>
                <a:gd name="connsiteY9" fmla="*/ 1604010 h 1604010"/>
                <a:gd name="connsiteX10" fmla="*/ 2033587 w 4154329"/>
                <a:gd name="connsiteY10" fmla="*/ 1594485 h 1604010"/>
                <a:gd name="connsiteX11" fmla="*/ 2052637 w 4154329"/>
                <a:gd name="connsiteY11" fmla="*/ 1380172 h 1604010"/>
                <a:gd name="connsiteX12" fmla="*/ 3695700 w 4154329"/>
                <a:gd name="connsiteY12" fmla="*/ 1427797 h 1604010"/>
                <a:gd name="connsiteX13" fmla="*/ 4033837 w 4154329"/>
                <a:gd name="connsiteY13" fmla="*/ 1013460 h 1604010"/>
                <a:gd name="connsiteX14" fmla="*/ 4150519 w 4154329"/>
                <a:gd name="connsiteY14" fmla="*/ 970597 h 1604010"/>
                <a:gd name="connsiteX15" fmla="*/ 4154329 w 4154329"/>
                <a:gd name="connsiteY15" fmla="*/ 74771 h 1604010"/>
                <a:gd name="connsiteX16" fmla="*/ 2231231 w 4154329"/>
                <a:gd name="connsiteY16" fmla="*/ 80010 h 1604010"/>
                <a:gd name="connsiteX17" fmla="*/ 1979295 w 4154329"/>
                <a:gd name="connsiteY17" fmla="*/ 0 h 1604010"/>
                <a:gd name="connsiteX18" fmla="*/ 1700212 w 4154329"/>
                <a:gd name="connsiteY18" fmla="*/ 432434 h 1604010"/>
                <a:gd name="connsiteX19" fmla="*/ 919162 w 4154329"/>
                <a:gd name="connsiteY19" fmla="*/ 489902 h 1604010"/>
                <a:gd name="connsiteX20" fmla="*/ 166687 w 4154329"/>
                <a:gd name="connsiteY20" fmla="*/ 256222 h 1604010"/>
                <a:gd name="connsiteX21" fmla="*/ 0 w 4154329"/>
                <a:gd name="connsiteY21" fmla="*/ 189547 h 1604010"/>
                <a:gd name="connsiteX0" fmla="*/ 0 w 4151947"/>
                <a:gd name="connsiteY0" fmla="*/ 189547 h 1604010"/>
                <a:gd name="connsiteX1" fmla="*/ 47625 w 4151947"/>
                <a:gd name="connsiteY1" fmla="*/ 508635 h 1604010"/>
                <a:gd name="connsiteX2" fmla="*/ 71437 w 4151947"/>
                <a:gd name="connsiteY2" fmla="*/ 613410 h 1604010"/>
                <a:gd name="connsiteX3" fmla="*/ 190500 w 4151947"/>
                <a:gd name="connsiteY3" fmla="*/ 1280160 h 1604010"/>
                <a:gd name="connsiteX4" fmla="*/ 23812 w 4151947"/>
                <a:gd name="connsiteY4" fmla="*/ 1442085 h 1604010"/>
                <a:gd name="connsiteX5" fmla="*/ 23812 w 4151947"/>
                <a:gd name="connsiteY5" fmla="*/ 1513522 h 1604010"/>
                <a:gd name="connsiteX6" fmla="*/ 862012 w 4151947"/>
                <a:gd name="connsiteY6" fmla="*/ 1513522 h 1604010"/>
                <a:gd name="connsiteX7" fmla="*/ 1790700 w 4151947"/>
                <a:gd name="connsiteY7" fmla="*/ 1523047 h 1604010"/>
                <a:gd name="connsiteX8" fmla="*/ 1952625 w 4151947"/>
                <a:gd name="connsiteY8" fmla="*/ 1527810 h 1604010"/>
                <a:gd name="connsiteX9" fmla="*/ 1947862 w 4151947"/>
                <a:gd name="connsiteY9" fmla="*/ 1604010 h 1604010"/>
                <a:gd name="connsiteX10" fmla="*/ 2033587 w 4151947"/>
                <a:gd name="connsiteY10" fmla="*/ 1594485 h 1604010"/>
                <a:gd name="connsiteX11" fmla="*/ 2052637 w 4151947"/>
                <a:gd name="connsiteY11" fmla="*/ 1380172 h 1604010"/>
                <a:gd name="connsiteX12" fmla="*/ 3695700 w 4151947"/>
                <a:gd name="connsiteY12" fmla="*/ 1427797 h 1604010"/>
                <a:gd name="connsiteX13" fmla="*/ 4033837 w 4151947"/>
                <a:gd name="connsiteY13" fmla="*/ 1013460 h 1604010"/>
                <a:gd name="connsiteX14" fmla="*/ 4150519 w 4151947"/>
                <a:gd name="connsiteY14" fmla="*/ 970597 h 1604010"/>
                <a:gd name="connsiteX15" fmla="*/ 4151947 w 4151947"/>
                <a:gd name="connsiteY15" fmla="*/ 70008 h 1604010"/>
                <a:gd name="connsiteX16" fmla="*/ 2231231 w 4151947"/>
                <a:gd name="connsiteY16" fmla="*/ 80010 h 1604010"/>
                <a:gd name="connsiteX17" fmla="*/ 1979295 w 4151947"/>
                <a:gd name="connsiteY17" fmla="*/ 0 h 1604010"/>
                <a:gd name="connsiteX18" fmla="*/ 1700212 w 4151947"/>
                <a:gd name="connsiteY18" fmla="*/ 432434 h 1604010"/>
                <a:gd name="connsiteX19" fmla="*/ 919162 w 4151947"/>
                <a:gd name="connsiteY19" fmla="*/ 489902 h 1604010"/>
                <a:gd name="connsiteX20" fmla="*/ 166687 w 4151947"/>
                <a:gd name="connsiteY20" fmla="*/ 256222 h 1604010"/>
                <a:gd name="connsiteX21" fmla="*/ 0 w 4151947"/>
                <a:gd name="connsiteY21" fmla="*/ 189547 h 1604010"/>
                <a:gd name="connsiteX0" fmla="*/ 0 w 4130515"/>
                <a:gd name="connsiteY0" fmla="*/ 201453 h 1604010"/>
                <a:gd name="connsiteX1" fmla="*/ 26193 w 4130515"/>
                <a:gd name="connsiteY1" fmla="*/ 508635 h 1604010"/>
                <a:gd name="connsiteX2" fmla="*/ 50005 w 4130515"/>
                <a:gd name="connsiteY2" fmla="*/ 613410 h 1604010"/>
                <a:gd name="connsiteX3" fmla="*/ 169068 w 4130515"/>
                <a:gd name="connsiteY3" fmla="*/ 1280160 h 1604010"/>
                <a:gd name="connsiteX4" fmla="*/ 2380 w 4130515"/>
                <a:gd name="connsiteY4" fmla="*/ 1442085 h 1604010"/>
                <a:gd name="connsiteX5" fmla="*/ 2380 w 4130515"/>
                <a:gd name="connsiteY5" fmla="*/ 1513522 h 1604010"/>
                <a:gd name="connsiteX6" fmla="*/ 840580 w 4130515"/>
                <a:gd name="connsiteY6" fmla="*/ 1513522 h 1604010"/>
                <a:gd name="connsiteX7" fmla="*/ 1769268 w 4130515"/>
                <a:gd name="connsiteY7" fmla="*/ 1523047 h 1604010"/>
                <a:gd name="connsiteX8" fmla="*/ 1931193 w 4130515"/>
                <a:gd name="connsiteY8" fmla="*/ 1527810 h 1604010"/>
                <a:gd name="connsiteX9" fmla="*/ 1926430 w 4130515"/>
                <a:gd name="connsiteY9" fmla="*/ 1604010 h 1604010"/>
                <a:gd name="connsiteX10" fmla="*/ 2012155 w 4130515"/>
                <a:gd name="connsiteY10" fmla="*/ 1594485 h 1604010"/>
                <a:gd name="connsiteX11" fmla="*/ 2031205 w 4130515"/>
                <a:gd name="connsiteY11" fmla="*/ 1380172 h 1604010"/>
                <a:gd name="connsiteX12" fmla="*/ 3674268 w 4130515"/>
                <a:gd name="connsiteY12" fmla="*/ 1427797 h 1604010"/>
                <a:gd name="connsiteX13" fmla="*/ 4012405 w 4130515"/>
                <a:gd name="connsiteY13" fmla="*/ 1013460 h 1604010"/>
                <a:gd name="connsiteX14" fmla="*/ 4129087 w 4130515"/>
                <a:gd name="connsiteY14" fmla="*/ 970597 h 1604010"/>
                <a:gd name="connsiteX15" fmla="*/ 4130515 w 4130515"/>
                <a:gd name="connsiteY15" fmla="*/ 70008 h 1604010"/>
                <a:gd name="connsiteX16" fmla="*/ 2209799 w 4130515"/>
                <a:gd name="connsiteY16" fmla="*/ 80010 h 1604010"/>
                <a:gd name="connsiteX17" fmla="*/ 1957863 w 4130515"/>
                <a:gd name="connsiteY17" fmla="*/ 0 h 1604010"/>
                <a:gd name="connsiteX18" fmla="*/ 1678780 w 4130515"/>
                <a:gd name="connsiteY18" fmla="*/ 432434 h 1604010"/>
                <a:gd name="connsiteX19" fmla="*/ 897730 w 4130515"/>
                <a:gd name="connsiteY19" fmla="*/ 489902 h 1604010"/>
                <a:gd name="connsiteX20" fmla="*/ 145255 w 4130515"/>
                <a:gd name="connsiteY20" fmla="*/ 256222 h 1604010"/>
                <a:gd name="connsiteX21" fmla="*/ 0 w 4130515"/>
                <a:gd name="connsiteY21" fmla="*/ 201453 h 1604010"/>
                <a:gd name="connsiteX0" fmla="*/ 0 w 4130515"/>
                <a:gd name="connsiteY0" fmla="*/ 201453 h 1604010"/>
                <a:gd name="connsiteX1" fmla="*/ 26193 w 4130515"/>
                <a:gd name="connsiteY1" fmla="*/ 508635 h 1604010"/>
                <a:gd name="connsiteX2" fmla="*/ 50005 w 4130515"/>
                <a:gd name="connsiteY2" fmla="*/ 613410 h 1604010"/>
                <a:gd name="connsiteX3" fmla="*/ 169068 w 4130515"/>
                <a:gd name="connsiteY3" fmla="*/ 1280160 h 1604010"/>
                <a:gd name="connsiteX4" fmla="*/ 2380 w 4130515"/>
                <a:gd name="connsiteY4" fmla="*/ 1442085 h 1604010"/>
                <a:gd name="connsiteX5" fmla="*/ 2380 w 4130515"/>
                <a:gd name="connsiteY5" fmla="*/ 1513522 h 1604010"/>
                <a:gd name="connsiteX6" fmla="*/ 840580 w 4130515"/>
                <a:gd name="connsiteY6" fmla="*/ 1513522 h 1604010"/>
                <a:gd name="connsiteX7" fmla="*/ 1769268 w 4130515"/>
                <a:gd name="connsiteY7" fmla="*/ 1523047 h 1604010"/>
                <a:gd name="connsiteX8" fmla="*/ 1931193 w 4130515"/>
                <a:gd name="connsiteY8" fmla="*/ 1527810 h 1604010"/>
                <a:gd name="connsiteX9" fmla="*/ 1926430 w 4130515"/>
                <a:gd name="connsiteY9" fmla="*/ 1604010 h 1604010"/>
                <a:gd name="connsiteX10" fmla="*/ 2012155 w 4130515"/>
                <a:gd name="connsiteY10" fmla="*/ 1594485 h 1604010"/>
                <a:gd name="connsiteX11" fmla="*/ 2031205 w 4130515"/>
                <a:gd name="connsiteY11" fmla="*/ 1380172 h 1604010"/>
                <a:gd name="connsiteX12" fmla="*/ 3674268 w 4130515"/>
                <a:gd name="connsiteY12" fmla="*/ 1427797 h 1604010"/>
                <a:gd name="connsiteX13" fmla="*/ 4012405 w 4130515"/>
                <a:gd name="connsiteY13" fmla="*/ 1013460 h 1604010"/>
                <a:gd name="connsiteX14" fmla="*/ 4129087 w 4130515"/>
                <a:gd name="connsiteY14" fmla="*/ 970597 h 1604010"/>
                <a:gd name="connsiteX15" fmla="*/ 4130515 w 4130515"/>
                <a:gd name="connsiteY15" fmla="*/ 70008 h 1604010"/>
                <a:gd name="connsiteX16" fmla="*/ 2209799 w 4130515"/>
                <a:gd name="connsiteY16" fmla="*/ 80010 h 1604010"/>
                <a:gd name="connsiteX17" fmla="*/ 1957863 w 4130515"/>
                <a:gd name="connsiteY17" fmla="*/ 0 h 1604010"/>
                <a:gd name="connsiteX18" fmla="*/ 1678780 w 4130515"/>
                <a:gd name="connsiteY18" fmla="*/ 432434 h 1604010"/>
                <a:gd name="connsiteX19" fmla="*/ 897730 w 4130515"/>
                <a:gd name="connsiteY19" fmla="*/ 489902 h 1604010"/>
                <a:gd name="connsiteX20" fmla="*/ 145255 w 4130515"/>
                <a:gd name="connsiteY20" fmla="*/ 256222 h 1604010"/>
                <a:gd name="connsiteX21" fmla="*/ 0 w 4130515"/>
                <a:gd name="connsiteY21" fmla="*/ 201453 h 1604010"/>
                <a:gd name="connsiteX0" fmla="*/ 0 w 4130515"/>
                <a:gd name="connsiteY0" fmla="*/ 201453 h 1604010"/>
                <a:gd name="connsiteX1" fmla="*/ 26193 w 4130515"/>
                <a:gd name="connsiteY1" fmla="*/ 508635 h 1604010"/>
                <a:gd name="connsiteX2" fmla="*/ 50005 w 4130515"/>
                <a:gd name="connsiteY2" fmla="*/ 613410 h 1604010"/>
                <a:gd name="connsiteX3" fmla="*/ 169068 w 4130515"/>
                <a:gd name="connsiteY3" fmla="*/ 1280160 h 1604010"/>
                <a:gd name="connsiteX4" fmla="*/ 2380 w 4130515"/>
                <a:gd name="connsiteY4" fmla="*/ 1442085 h 1604010"/>
                <a:gd name="connsiteX5" fmla="*/ 2380 w 4130515"/>
                <a:gd name="connsiteY5" fmla="*/ 1513522 h 1604010"/>
                <a:gd name="connsiteX6" fmla="*/ 840580 w 4130515"/>
                <a:gd name="connsiteY6" fmla="*/ 1513522 h 1604010"/>
                <a:gd name="connsiteX7" fmla="*/ 1769268 w 4130515"/>
                <a:gd name="connsiteY7" fmla="*/ 1523047 h 1604010"/>
                <a:gd name="connsiteX8" fmla="*/ 1931193 w 4130515"/>
                <a:gd name="connsiteY8" fmla="*/ 1527810 h 1604010"/>
                <a:gd name="connsiteX9" fmla="*/ 1926430 w 4130515"/>
                <a:gd name="connsiteY9" fmla="*/ 1604010 h 1604010"/>
                <a:gd name="connsiteX10" fmla="*/ 2012155 w 4130515"/>
                <a:gd name="connsiteY10" fmla="*/ 1594485 h 1604010"/>
                <a:gd name="connsiteX11" fmla="*/ 2031205 w 4130515"/>
                <a:gd name="connsiteY11" fmla="*/ 1380172 h 1604010"/>
                <a:gd name="connsiteX12" fmla="*/ 3674268 w 4130515"/>
                <a:gd name="connsiteY12" fmla="*/ 1427797 h 1604010"/>
                <a:gd name="connsiteX13" fmla="*/ 4012405 w 4130515"/>
                <a:gd name="connsiteY13" fmla="*/ 1013460 h 1604010"/>
                <a:gd name="connsiteX14" fmla="*/ 4129087 w 4130515"/>
                <a:gd name="connsiteY14" fmla="*/ 970597 h 1604010"/>
                <a:gd name="connsiteX15" fmla="*/ 4130515 w 4130515"/>
                <a:gd name="connsiteY15" fmla="*/ 70008 h 1604010"/>
                <a:gd name="connsiteX16" fmla="*/ 2209799 w 4130515"/>
                <a:gd name="connsiteY16" fmla="*/ 80010 h 1604010"/>
                <a:gd name="connsiteX17" fmla="*/ 1957863 w 4130515"/>
                <a:gd name="connsiteY17" fmla="*/ 0 h 1604010"/>
                <a:gd name="connsiteX18" fmla="*/ 1678780 w 4130515"/>
                <a:gd name="connsiteY18" fmla="*/ 432434 h 1604010"/>
                <a:gd name="connsiteX19" fmla="*/ 897730 w 4130515"/>
                <a:gd name="connsiteY19" fmla="*/ 489902 h 1604010"/>
                <a:gd name="connsiteX20" fmla="*/ 145255 w 4130515"/>
                <a:gd name="connsiteY20" fmla="*/ 256222 h 1604010"/>
                <a:gd name="connsiteX21" fmla="*/ 0 w 4130515"/>
                <a:gd name="connsiteY21" fmla="*/ 201453 h 160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30515" h="1604010">
                  <a:moveTo>
                    <a:pt x="0" y="201453"/>
                  </a:moveTo>
                  <a:lnTo>
                    <a:pt x="26193" y="508635"/>
                  </a:lnTo>
                  <a:lnTo>
                    <a:pt x="50005" y="613410"/>
                  </a:lnTo>
                  <a:cubicBezTo>
                    <a:pt x="51593" y="761048"/>
                    <a:pt x="167480" y="1132522"/>
                    <a:pt x="169068" y="1280160"/>
                  </a:cubicBezTo>
                  <a:lnTo>
                    <a:pt x="2380" y="1442085"/>
                  </a:lnTo>
                  <a:lnTo>
                    <a:pt x="2380" y="1513522"/>
                  </a:lnTo>
                  <a:lnTo>
                    <a:pt x="840580" y="1513522"/>
                  </a:lnTo>
                  <a:lnTo>
                    <a:pt x="1769268" y="1523047"/>
                  </a:lnTo>
                  <a:lnTo>
                    <a:pt x="1931193" y="1527810"/>
                  </a:lnTo>
                  <a:lnTo>
                    <a:pt x="1926430" y="1604010"/>
                  </a:lnTo>
                  <a:lnTo>
                    <a:pt x="2012155" y="1594485"/>
                  </a:lnTo>
                  <a:lnTo>
                    <a:pt x="2031205" y="1380172"/>
                  </a:lnTo>
                  <a:lnTo>
                    <a:pt x="3674268" y="1427797"/>
                  </a:lnTo>
                  <a:lnTo>
                    <a:pt x="4012405" y="1013460"/>
                  </a:lnTo>
                  <a:lnTo>
                    <a:pt x="4129087" y="970597"/>
                  </a:lnTo>
                  <a:cubicBezTo>
                    <a:pt x="4129563" y="675163"/>
                    <a:pt x="4130039" y="365442"/>
                    <a:pt x="4130515" y="70008"/>
                  </a:cubicBezTo>
                  <a:cubicBezTo>
                    <a:pt x="3463289" y="47148"/>
                    <a:pt x="2372200" y="7620"/>
                    <a:pt x="2209799" y="80010"/>
                  </a:cubicBezTo>
                  <a:lnTo>
                    <a:pt x="1957863" y="0"/>
                  </a:lnTo>
                  <a:cubicBezTo>
                    <a:pt x="1760060" y="91757"/>
                    <a:pt x="2048033" y="359727"/>
                    <a:pt x="1678780" y="432434"/>
                  </a:cubicBezTo>
                  <a:lnTo>
                    <a:pt x="897730" y="489902"/>
                  </a:lnTo>
                  <a:cubicBezTo>
                    <a:pt x="593248" y="543718"/>
                    <a:pt x="407986" y="601556"/>
                    <a:pt x="145255" y="256222"/>
                  </a:cubicBezTo>
                  <a:lnTo>
                    <a:pt x="0" y="201453"/>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5" name="Connettore 1 14"/>
            <p:cNvCxnSpPr/>
            <p:nvPr/>
          </p:nvCxnSpPr>
          <p:spPr bwMode="auto">
            <a:xfrm>
              <a:off x="6819900" y="4281488"/>
              <a:ext cx="2176463" cy="0"/>
            </a:xfrm>
            <a:prstGeom prst="line">
              <a:avLst/>
            </a:prstGeom>
            <a:noFill/>
            <a:ln w="28575" cap="flat" cmpd="sng" algn="ctr">
              <a:solidFill>
                <a:schemeClr val="bg1">
                  <a:lumMod val="65000"/>
                </a:schemeClr>
              </a:solidFill>
              <a:prstDash val="sysDash"/>
              <a:round/>
              <a:headEnd type="none" w="med" len="med"/>
              <a:tailEnd type="none" w="med" len="med"/>
            </a:ln>
            <a:effectLst/>
          </p:spPr>
        </p:cxnSp>
        <p:cxnSp>
          <p:nvCxnSpPr>
            <p:cNvPr id="16" name="Connettore 1 15"/>
            <p:cNvCxnSpPr/>
            <p:nvPr/>
          </p:nvCxnSpPr>
          <p:spPr bwMode="auto">
            <a:xfrm flipH="1">
              <a:off x="6819900" y="4167188"/>
              <a:ext cx="0" cy="1647825"/>
            </a:xfrm>
            <a:prstGeom prst="line">
              <a:avLst/>
            </a:prstGeom>
            <a:noFill/>
            <a:ln w="28575" cap="flat" cmpd="sng" algn="ctr">
              <a:solidFill>
                <a:schemeClr val="bg1">
                  <a:lumMod val="65000"/>
                </a:schemeClr>
              </a:solidFill>
              <a:prstDash val="sysDash"/>
              <a:round/>
              <a:headEnd type="none" w="med" len="med"/>
              <a:tailEnd type="none" w="med" len="med"/>
            </a:ln>
            <a:effectLst/>
          </p:spPr>
        </p:cxnSp>
        <p:cxnSp>
          <p:nvCxnSpPr>
            <p:cNvPr id="17" name="Connettore 1 16"/>
            <p:cNvCxnSpPr/>
            <p:nvPr/>
          </p:nvCxnSpPr>
          <p:spPr bwMode="auto">
            <a:xfrm>
              <a:off x="4867275" y="4691063"/>
              <a:ext cx="1944000" cy="0"/>
            </a:xfrm>
            <a:prstGeom prst="line">
              <a:avLst/>
            </a:prstGeom>
            <a:noFill/>
            <a:ln w="28575" cap="flat" cmpd="sng" algn="ctr">
              <a:solidFill>
                <a:schemeClr val="bg1">
                  <a:lumMod val="65000"/>
                </a:schemeClr>
              </a:solidFill>
              <a:prstDash val="sysDash"/>
              <a:round/>
              <a:headEnd type="none" w="med" len="med"/>
              <a:tailEnd type="none" w="med" len="med"/>
            </a:ln>
            <a:effectLst/>
          </p:spPr>
        </p:cxnSp>
        <p:sp>
          <p:nvSpPr>
            <p:cNvPr id="18" name="Figura a mano libera 17"/>
            <p:cNvSpPr/>
            <p:nvPr/>
          </p:nvSpPr>
          <p:spPr bwMode="auto">
            <a:xfrm>
              <a:off x="7067550" y="1671638"/>
              <a:ext cx="1924050" cy="2605087"/>
            </a:xfrm>
            <a:custGeom>
              <a:avLst/>
              <a:gdLst>
                <a:gd name="connsiteX0" fmla="*/ 0 w 1924050"/>
                <a:gd name="connsiteY0" fmla="*/ 2605087 h 2605087"/>
                <a:gd name="connsiteX1" fmla="*/ 1924050 w 1924050"/>
                <a:gd name="connsiteY1" fmla="*/ 0 h 2605087"/>
                <a:gd name="connsiteX0" fmla="*/ 0 w 1924050"/>
                <a:gd name="connsiteY0" fmla="*/ 2605087 h 2605087"/>
                <a:gd name="connsiteX1" fmla="*/ 1924050 w 1924050"/>
                <a:gd name="connsiteY1" fmla="*/ 0 h 2605087"/>
                <a:gd name="connsiteX0" fmla="*/ 0 w 1924050"/>
                <a:gd name="connsiteY0" fmla="*/ 2605087 h 2605087"/>
                <a:gd name="connsiteX1" fmla="*/ 1924050 w 1924050"/>
                <a:gd name="connsiteY1" fmla="*/ 0 h 2605087"/>
              </a:gdLst>
              <a:ahLst/>
              <a:cxnLst>
                <a:cxn ang="0">
                  <a:pos x="connsiteX0" y="connsiteY0"/>
                </a:cxn>
                <a:cxn ang="0">
                  <a:pos x="connsiteX1" y="connsiteY1"/>
                </a:cxn>
              </a:cxnLst>
              <a:rect l="l" t="t" r="r" b="b"/>
              <a:pathLst>
                <a:path w="1924050" h="2605087">
                  <a:moveTo>
                    <a:pt x="0" y="2605087"/>
                  </a:moveTo>
                  <a:cubicBezTo>
                    <a:pt x="641350" y="1684337"/>
                    <a:pt x="1258887" y="830262"/>
                    <a:pt x="1924050" y="0"/>
                  </a:cubicBezTo>
                </a:path>
              </a:pathLst>
            </a:cu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9" name="Rettangolo 18"/>
            <p:cNvSpPr/>
            <p:nvPr/>
          </p:nvSpPr>
          <p:spPr bwMode="auto">
            <a:xfrm>
              <a:off x="4411980" y="6050280"/>
              <a:ext cx="1280160" cy="2895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CasellaDiTesto 19"/>
            <p:cNvSpPr txBox="1"/>
            <p:nvPr/>
          </p:nvSpPr>
          <p:spPr>
            <a:xfrm>
              <a:off x="4060371" y="5958840"/>
              <a:ext cx="1645920" cy="656590"/>
            </a:xfrm>
            <a:prstGeom prst="rect">
              <a:avLst/>
            </a:prstGeom>
            <a:noFill/>
          </p:spPr>
          <p:txBody>
            <a:bodyPr wrap="square" rtlCol="0">
              <a:spAutoFit/>
            </a:bodyPr>
            <a:lstStyle/>
            <a:p>
              <a:pPr>
                <a:lnSpc>
                  <a:spcPts val="2200"/>
                </a:lnSpc>
              </a:pPr>
              <a:r>
                <a:rPr lang="it-IT" sz="2000" dirty="0">
                  <a:solidFill>
                    <a:schemeClr val="tx1"/>
                  </a:solidFill>
                  <a:effectLst/>
                  <a:latin typeface="Calibri" panose="020F0502020204030204" pitchFamily="34" charset="0"/>
                  <a:cs typeface="Calibri" panose="020F0502020204030204" pitchFamily="34" charset="0"/>
                </a:rPr>
                <a:t>4/5 Na</a:t>
              </a:r>
              <a:r>
                <a:rPr lang="it-IT" sz="2000" baseline="-25000" dirty="0">
                  <a:solidFill>
                    <a:schemeClr val="tx1"/>
                  </a:solidFill>
                  <a:effectLst/>
                  <a:latin typeface="Calibri" panose="020F0502020204030204" pitchFamily="34" charset="0"/>
                  <a:cs typeface="Calibri" panose="020F0502020204030204" pitchFamily="34" charset="0"/>
                </a:rPr>
                <a:t>2</a:t>
              </a:r>
              <a:r>
                <a:rPr lang="it-IT" sz="2000" dirty="0">
                  <a:solidFill>
                    <a:schemeClr val="tx1"/>
                  </a:solidFill>
                  <a:effectLst/>
                  <a:latin typeface="Calibri" panose="020F0502020204030204" pitchFamily="34" charset="0"/>
                  <a:cs typeface="Calibri" panose="020F0502020204030204" pitchFamily="34" charset="0"/>
                </a:rPr>
                <a:t>CO</a:t>
              </a:r>
              <a:r>
                <a:rPr lang="it-IT" sz="2000" baseline="-25000" dirty="0">
                  <a:solidFill>
                    <a:schemeClr val="tx1"/>
                  </a:solidFill>
                  <a:effectLst/>
                  <a:latin typeface="Calibri" panose="020F0502020204030204" pitchFamily="34" charset="0"/>
                  <a:cs typeface="Calibri" panose="020F0502020204030204" pitchFamily="34" charset="0"/>
                </a:rPr>
                <a:t>3</a:t>
              </a:r>
              <a:r>
                <a:rPr lang="it-IT" sz="2000" dirty="0">
                  <a:solidFill>
                    <a:schemeClr val="tx1"/>
                  </a:solidFill>
                  <a:effectLst/>
                  <a:latin typeface="Calibri" panose="020F0502020204030204" pitchFamily="34" charset="0"/>
                  <a:cs typeface="Calibri" panose="020F0502020204030204" pitchFamily="34" charset="0"/>
                </a:rPr>
                <a:t> +1/5 K</a:t>
              </a:r>
              <a:r>
                <a:rPr lang="it-IT" sz="2000" baseline="-25000" dirty="0">
                  <a:solidFill>
                    <a:schemeClr val="tx1"/>
                  </a:solidFill>
                  <a:effectLst/>
                  <a:latin typeface="Calibri" panose="020F0502020204030204" pitchFamily="34" charset="0"/>
                  <a:cs typeface="Calibri" panose="020F0502020204030204" pitchFamily="34" charset="0"/>
                </a:rPr>
                <a:t>2</a:t>
              </a:r>
              <a:r>
                <a:rPr lang="it-IT" sz="2000" dirty="0">
                  <a:solidFill>
                    <a:schemeClr val="tx1"/>
                  </a:solidFill>
                  <a:effectLst/>
                  <a:latin typeface="Calibri" panose="020F0502020204030204" pitchFamily="34" charset="0"/>
                  <a:cs typeface="Calibri" panose="020F0502020204030204" pitchFamily="34" charset="0"/>
                </a:rPr>
                <a:t>CO</a:t>
              </a:r>
              <a:r>
                <a:rPr lang="it-IT" sz="2000" baseline="-25000" dirty="0">
                  <a:solidFill>
                    <a:schemeClr val="tx1"/>
                  </a:solidFill>
                  <a:effectLst/>
                  <a:latin typeface="Calibri" panose="020F0502020204030204" pitchFamily="34" charset="0"/>
                  <a:cs typeface="Calibri" panose="020F0502020204030204" pitchFamily="34" charset="0"/>
                </a:rPr>
                <a:t>3</a:t>
              </a:r>
            </a:p>
          </p:txBody>
        </p:sp>
      </p:grpSp>
      <p:sp>
        <p:nvSpPr>
          <p:cNvPr id="5"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pic>
        <p:nvPicPr>
          <p:cNvPr id="2" name="Immagine 1"/>
          <p:cNvPicPr>
            <a:picLocks noChangeAspect="1"/>
          </p:cNvPicPr>
          <p:nvPr/>
        </p:nvPicPr>
        <p:blipFill rotWithShape="1">
          <a:blip r:embed="rId4" cstate="print"/>
          <a:srcRect l="1830" t="1311" b="10566"/>
          <a:stretch/>
        </p:blipFill>
        <p:spPr>
          <a:xfrm>
            <a:off x="4019550" y="1616076"/>
            <a:ext cx="5041608" cy="4267200"/>
          </a:xfrm>
          <a:prstGeom prst="rect">
            <a:avLst/>
          </a:prstGeom>
        </p:spPr>
      </p:pic>
      <p:sp>
        <p:nvSpPr>
          <p:cNvPr id="6" name="Text Box 2"/>
          <p:cNvSpPr txBox="1">
            <a:spLocks noChangeArrowheads="1"/>
          </p:cNvSpPr>
          <p:nvPr/>
        </p:nvSpPr>
        <p:spPr bwMode="auto">
          <a:xfrm>
            <a:off x="71438" y="609600"/>
            <a:ext cx="8945562" cy="1019959"/>
          </a:xfrm>
          <a:prstGeom prst="rect">
            <a:avLst/>
          </a:prstGeom>
          <a:noFill/>
          <a:ln w="9525">
            <a:noFill/>
            <a:miter lim="800000"/>
            <a:headEnd/>
            <a:tailEnd/>
          </a:ln>
          <a:effectLst/>
        </p:spPr>
        <p:txBody>
          <a:bodyPr wrap="square">
            <a:spAutoFit/>
          </a:bodyPr>
          <a:lstStyle/>
          <a:p>
            <a:pPr>
              <a:lnSpc>
                <a:spcPts val="24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In natural systems (Na-K-Ca carbonates + other oxides + F + Cl) the thermal maximum disappear, with the formation of a peritectic relation between calcite and alkali carbonates.</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22" name="Text Box 2"/>
          <p:cNvSpPr txBox="1">
            <a:spLocks noChangeArrowheads="1"/>
          </p:cNvSpPr>
          <p:nvPr/>
        </p:nvSpPr>
        <p:spPr bwMode="auto">
          <a:xfrm>
            <a:off x="71438" y="1779588"/>
            <a:ext cx="3929062" cy="2426305"/>
          </a:xfrm>
          <a:prstGeom prst="rect">
            <a:avLst/>
          </a:prstGeom>
          <a:noFill/>
          <a:ln w="9525">
            <a:noFill/>
            <a:miter lim="800000"/>
            <a:headEnd/>
            <a:tailEnd/>
          </a:ln>
          <a:effectLst/>
        </p:spPr>
        <p:txBody>
          <a:bodyPr wrap="square">
            <a:spAutoFit/>
          </a:bodyPr>
          <a:lstStyle/>
          <a:p>
            <a:pPr>
              <a:lnSpc>
                <a:spcPts val="26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In this case, moderately alkaline carbonatitic melt can evolve to Na-carbonatite through prolonged fractional crystallization of ~48% calcite, ~11% apatite and ~2% clinopyroxene.</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23" name="Text Box 2"/>
          <p:cNvSpPr txBox="1">
            <a:spLocks noChangeArrowheads="1"/>
          </p:cNvSpPr>
          <p:nvPr/>
        </p:nvSpPr>
        <p:spPr bwMode="auto">
          <a:xfrm>
            <a:off x="71438" y="4308376"/>
            <a:ext cx="3929062" cy="1426031"/>
          </a:xfrm>
          <a:prstGeom prst="rect">
            <a:avLst/>
          </a:prstGeom>
          <a:noFill/>
          <a:ln w="9525">
            <a:noFill/>
            <a:miter lim="800000"/>
            <a:headEnd/>
            <a:tailEnd/>
          </a:ln>
          <a:effectLst/>
        </p:spPr>
        <p:txBody>
          <a:bodyPr wrap="square">
            <a:spAutoFit/>
          </a:bodyPr>
          <a:lstStyle/>
          <a:p>
            <a:pPr>
              <a:lnSpc>
                <a:spcPts val="2600"/>
              </a:lnSpc>
              <a:defRPr/>
            </a:pPr>
            <a:r>
              <a:rPr lang="en-GB" sz="2400" dirty="0">
                <a:solidFill>
                  <a:schemeClr val="bg1"/>
                </a:solidFill>
                <a:effectLst>
                  <a:outerShdw blurRad="38100" dist="38100" dir="2700000" algn="tl">
                    <a:srgbClr val="000000"/>
                  </a:outerShdw>
                </a:effectLst>
                <a:latin typeface="Calibri" pitchFamily="34" charset="0"/>
                <a:sym typeface="Wingdings" pitchFamily="2" charset="2"/>
              </a:rPr>
              <a:t>Fractionation of Ca-rich phases leads to strong increase of (Na</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O+K</a:t>
            </a:r>
            <a:r>
              <a:rPr lang="en-GB" sz="24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400" dirty="0">
                <a:solidFill>
                  <a:schemeClr val="bg1"/>
                </a:solidFill>
                <a:effectLst>
                  <a:outerShdw blurRad="38100" dist="38100" dir="2700000" algn="tl">
                    <a:srgbClr val="000000"/>
                  </a:outerShdw>
                </a:effectLst>
                <a:latin typeface="Calibri" pitchFamily="34" charset="0"/>
                <a:sym typeface="Wingdings" pitchFamily="2" charset="2"/>
              </a:rPr>
              <a:t>O)/CaO in the residual melt.</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24" name="Ovale 23"/>
          <p:cNvSpPr/>
          <p:nvPr/>
        </p:nvSpPr>
        <p:spPr bwMode="auto">
          <a:xfrm>
            <a:off x="8145780" y="1930400"/>
            <a:ext cx="108000" cy="108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1397001" y="6273225"/>
            <a:ext cx="2565399" cy="584775"/>
          </a:xfrm>
          <a:prstGeom prst="rect">
            <a:avLst/>
          </a:prstGeom>
          <a:noFill/>
        </p:spPr>
        <p:txBody>
          <a:bodyPr wrap="square" rtlCol="0">
            <a:spAutoFit/>
          </a:bodyPr>
          <a:lstStyle/>
          <a:p>
            <a:r>
              <a:rPr lang="en-GB" sz="1600" dirty="0">
                <a:solidFill>
                  <a:schemeClr val="bg1"/>
                </a:solidFill>
                <a:latin typeface="Calibri" pitchFamily="34" charset="0"/>
              </a:rPr>
              <a:t>Weidendorfer et al., 2017 (</a:t>
            </a:r>
            <a:r>
              <a:rPr lang="it-IT" sz="1600" dirty="0" err="1">
                <a:solidFill>
                  <a:schemeClr val="bg1"/>
                </a:solidFill>
                <a:latin typeface="Calibri" pitchFamily="34" charset="0"/>
              </a:rPr>
              <a:t>Geology</a:t>
            </a:r>
            <a:r>
              <a:rPr lang="it-IT" sz="1600" dirty="0">
                <a:solidFill>
                  <a:schemeClr val="bg1"/>
                </a:solidFill>
                <a:latin typeface="Calibri" pitchFamily="34" charset="0"/>
              </a:rPr>
              <a:t>, 45, 507-510)</a:t>
            </a:r>
            <a:endParaRPr lang="en-GB" sz="1600" baseline="-25000" dirty="0">
              <a:solidFill>
                <a:schemeClr val="bg1"/>
              </a:solidFill>
              <a:latin typeface="Calibri" pitchFamily="34" charset="0"/>
            </a:endParaRPr>
          </a:p>
        </p:txBody>
      </p:sp>
      <p:sp>
        <p:nvSpPr>
          <p:cNvPr id="29" name="Text Box 2"/>
          <p:cNvSpPr txBox="1">
            <a:spLocks noChangeArrowheads="1"/>
          </p:cNvSpPr>
          <p:nvPr/>
        </p:nvSpPr>
        <p:spPr bwMode="auto">
          <a:xfrm>
            <a:off x="0" y="5799138"/>
            <a:ext cx="4000500" cy="461665"/>
          </a:xfrm>
          <a:prstGeom prst="rect">
            <a:avLst/>
          </a:prstGeom>
          <a:noFill/>
          <a:ln w="9525">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sym typeface="Wingdings" pitchFamily="2" charset="2"/>
              </a:rPr>
              <a:t>Gregoryite [(Na</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,K</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2</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,Ca)(CO</a:t>
            </a:r>
            <a:r>
              <a:rPr lang="en-GB" sz="2400" baseline="-25000" dirty="0">
                <a:solidFill>
                  <a:srgbClr val="FFFF00"/>
                </a:solidFill>
                <a:effectLst>
                  <a:outerShdw blurRad="38100" dist="38100" dir="2700000" algn="tl">
                    <a:srgbClr val="000000"/>
                  </a:outerShdw>
                </a:effectLst>
                <a:latin typeface="Calibri" pitchFamily="34" charset="0"/>
                <a:sym typeface="Wingdings" pitchFamily="2" charset="2"/>
              </a:rPr>
              <a:t>3</a:t>
            </a:r>
            <a:r>
              <a:rPr lang="en-GB" sz="2400" dirty="0">
                <a:solidFill>
                  <a:srgbClr val="FFFF00"/>
                </a:solidFill>
                <a:effectLst>
                  <a:outerShdw blurRad="38100" dist="38100" dir="2700000" algn="tl">
                    <a:srgbClr val="000000"/>
                  </a:outerShdw>
                </a:effectLst>
                <a:latin typeface="Calibri" pitchFamily="34" charset="0"/>
                <a:sym typeface="Wingdings" pitchFamily="2" charset="2"/>
              </a:rPr>
              <a:t>)]</a:t>
            </a:r>
            <a:endParaRPr lang="en-GB" sz="20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extLst>
      <p:ext uri="{BB962C8B-B14F-4D97-AF65-F5344CB8AC3E}">
        <p14:creationId xmlns:p14="http://schemas.microsoft.com/office/powerpoint/2010/main" val="191796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xEl>
                                              <p:pRg st="0" end="0"/>
                                            </p:txEl>
                                          </p:spTgt>
                                        </p:tgtEl>
                                        <p:attrNameLst>
                                          <p:attrName>style.visibility</p:attrName>
                                        </p:attrNameLst>
                                      </p:cBhvr>
                                      <p:to>
                                        <p:strVal val="visible"/>
                                      </p:to>
                                    </p:set>
                                    <p:animEffect transition="in" filter="fade">
                                      <p:cBhvr>
                                        <p:cTn id="20" dur="500"/>
                                        <p:tgtEl>
                                          <p:spTgt spid="2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500"/>
                                        <p:tgtEl>
                                          <p:spTgt spid="2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grpId="1" nodeType="clickEffect">
                                  <p:stCondLst>
                                    <p:cond delay="0"/>
                                  </p:stCondLst>
                                  <p:childTnLst>
                                    <p:animMotion origin="layout" path="M -1.38889E-6 -1.85185E-6 C -0.00087 0.03241 -1.38889E-6 0.06574 -0.00052 0.09884 C -0.03732 0.16968 -0.15 0.35324 -0.17482 0.4544 C -0.20208 0.47176 -0.24514 0.51412 -0.25521 0.53241 " pathEditMode="relative" rAng="0" ptsTypes="AAAA">
                                      <p:cBhvr>
                                        <p:cTn id="39" dur="5000" fill="hold"/>
                                        <p:tgtEl>
                                          <p:spTgt spid="24"/>
                                        </p:tgtEl>
                                        <p:attrNameLst>
                                          <p:attrName>ppt_x</p:attrName>
                                          <p:attrName>ppt_y</p:attrName>
                                        </p:attrNameLst>
                                      </p:cBhvr>
                                      <p:rCtr x="-12760" y="2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build="p" autoUpdateAnimBg="0"/>
      <p:bldP spid="23" grpId="0" build="p" autoUpdateAnimBg="0"/>
      <p:bldP spid="24" grpId="0" animBg="1"/>
      <p:bldP spid="24" grpId="1" animBg="1"/>
      <p:bldP spid="2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8" name="Text Box 8"/>
          <p:cNvSpPr txBox="1">
            <a:spLocks noChangeArrowheads="1"/>
          </p:cNvSpPr>
          <p:nvPr/>
        </p:nvSpPr>
        <p:spPr bwMode="auto">
          <a:xfrm>
            <a:off x="342900" y="866775"/>
            <a:ext cx="8458200" cy="496161"/>
          </a:xfrm>
          <a:prstGeom prst="rect">
            <a:avLst/>
          </a:prstGeom>
          <a:noFill/>
          <a:ln w="9525">
            <a:noFill/>
            <a:miter lim="800000"/>
            <a:headEnd/>
            <a:tailEnd/>
          </a:ln>
          <a:effectLst/>
        </p:spPr>
        <p:txBody>
          <a:bodyPr wrap="square">
            <a:spAutoFit/>
          </a:bodyPr>
          <a:lstStyle/>
          <a:p>
            <a:pPr>
              <a:lnSpc>
                <a:spcPct val="800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273175"/>
            <a:ext cx="8426450" cy="1031875"/>
          </a:xfrm>
          <a:prstGeom prst="rect">
            <a:avLst/>
          </a:prstGeom>
          <a:noFill/>
          <a:ln w="9525">
            <a:noFill/>
            <a:miter lim="800000"/>
            <a:headEnd/>
            <a:tailEnd/>
          </a:ln>
          <a:effectLst/>
        </p:spPr>
        <p:txBody>
          <a:bodyPr wrap="square">
            <a:spAutoFit/>
          </a:bodyPr>
          <a:lstStyle/>
          <a:p>
            <a:pPr algn="ctr">
              <a:lnSpc>
                <a:spcPct val="11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principal mechanism of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ingassing</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of C to the Earth’s interior is SUBDUCTION.</a:t>
            </a:r>
          </a:p>
        </p:txBody>
      </p:sp>
      <p:sp>
        <p:nvSpPr>
          <p:cNvPr id="1264655" name="Text Box 15"/>
          <p:cNvSpPr txBox="1">
            <a:spLocks noChangeArrowheads="1"/>
          </p:cNvSpPr>
          <p:nvPr/>
        </p:nvSpPr>
        <p:spPr bwMode="auto">
          <a:xfrm>
            <a:off x="342900" y="2236788"/>
            <a:ext cx="8350250" cy="1373187"/>
          </a:xfrm>
          <a:prstGeom prst="rect">
            <a:avLst/>
          </a:prstGeom>
          <a:noFill/>
          <a:ln w="9525">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Three are the main lithologies that are recycled along subduction zones: 1)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Marine Sediments</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2)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Basaltic Crust</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3)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Underlying Lithospheric Mantle</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a:t>
            </a:r>
          </a:p>
        </p:txBody>
      </p:sp>
      <p:sp>
        <p:nvSpPr>
          <p:cNvPr id="1264656" name="Text Box 16"/>
          <p:cNvSpPr txBox="1">
            <a:spLocks noChangeArrowheads="1"/>
          </p:cNvSpPr>
          <p:nvPr/>
        </p:nvSpPr>
        <p:spPr bwMode="auto">
          <a:xfrm>
            <a:off x="311064" y="3609975"/>
            <a:ext cx="8521872" cy="476250"/>
          </a:xfrm>
          <a:prstGeom prst="rect">
            <a:avLst/>
          </a:prstGeom>
          <a:noFill/>
          <a:ln w="9525">
            <a:noFill/>
            <a:miter lim="800000"/>
            <a:headEnd/>
            <a:tailEnd/>
          </a:ln>
          <a:effectLst/>
        </p:spPr>
        <p:txBody>
          <a:bodyPr wrap="square">
            <a:spAutoFit/>
          </a:bodyPr>
          <a:lstStyle/>
          <a:p>
            <a:pP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All these three lithologies can be C-rich.</a:t>
            </a:r>
          </a:p>
        </p:txBody>
      </p:sp>
      <p:sp>
        <p:nvSpPr>
          <p:cNvPr id="1264657" name="Text Box 17"/>
          <p:cNvSpPr txBox="1">
            <a:spLocks noChangeArrowheads="1"/>
          </p:cNvSpPr>
          <p:nvPr/>
        </p:nvSpPr>
        <p:spPr bwMode="auto">
          <a:xfrm>
            <a:off x="311064" y="4111625"/>
            <a:ext cx="7537536" cy="492443"/>
          </a:xfrm>
          <a:prstGeom prst="rect">
            <a:avLst/>
          </a:prstGeom>
          <a:noFill/>
          <a:ln w="9525">
            <a:noFill/>
            <a:miter lim="800000"/>
            <a:headEnd/>
            <a:tailEnd/>
          </a:ln>
          <a:effectLst/>
        </p:spPr>
        <p:txBody>
          <a:bodyPr wrap="square">
            <a:spAutoFit/>
          </a:bodyPr>
          <a:lstStyle/>
          <a:p>
            <a:pPr>
              <a:defRPr/>
            </a:pPr>
            <a:r>
              <a:rPr lang="en-GB" sz="2600" dirty="0">
                <a:solidFill>
                  <a:srgbClr val="FFFF00"/>
                </a:solidFill>
                <a:effectLst>
                  <a:outerShdw blurRad="38100" dist="38100" dir="2700000" algn="tl">
                    <a:srgbClr val="000000"/>
                  </a:outerShdw>
                </a:effectLst>
                <a:latin typeface="Calibri" pitchFamily="34" charset="0"/>
                <a:sym typeface="Wingdings" pitchFamily="2" charset="2"/>
              </a:rPr>
              <a:t>Sediments</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can deliver to depths ~1-2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C/yr.</a:t>
            </a:r>
          </a:p>
        </p:txBody>
      </p:sp>
      <p:sp>
        <p:nvSpPr>
          <p:cNvPr id="2" name="Text Box 17"/>
          <p:cNvSpPr txBox="1">
            <a:spLocks noChangeArrowheads="1"/>
          </p:cNvSpPr>
          <p:nvPr/>
        </p:nvSpPr>
        <p:spPr bwMode="auto">
          <a:xfrm>
            <a:off x="311064" y="4605338"/>
            <a:ext cx="8521872" cy="885825"/>
          </a:xfrm>
          <a:prstGeom prst="rect">
            <a:avLst/>
          </a:prstGeom>
          <a:noFill/>
          <a:ln w="9525">
            <a:noFill/>
            <a:miter lim="800000"/>
            <a:headEnd/>
            <a:tailEnd/>
          </a:ln>
          <a:effectLst/>
        </p:spPr>
        <p:txBody>
          <a:bodyPr wrap="square">
            <a:spAutoFit/>
          </a:bodyPr>
          <a:lstStyle/>
          <a:p>
            <a:pPr>
              <a:defRPr/>
            </a:pPr>
            <a:r>
              <a:rPr lang="en-GB" sz="2600" dirty="0">
                <a:solidFill>
                  <a:schemeClr val="bg1"/>
                </a:solidFill>
                <a:effectLst>
                  <a:outerShdw blurRad="38100" dist="38100" dir="2700000" algn="tl">
                    <a:srgbClr val="000000"/>
                  </a:outerShdw>
                </a:effectLst>
                <a:latin typeface="Calibri" pitchFamily="34" charset="0"/>
                <a:sym typeface="Wingdings" pitchFamily="2" charset="2"/>
              </a:rPr>
              <a:t>Typical 7 km-thick </a:t>
            </a:r>
            <a:r>
              <a:rPr lang="en-GB" sz="2600" dirty="0">
                <a:solidFill>
                  <a:srgbClr val="FFFF00"/>
                </a:solidFill>
                <a:effectLst>
                  <a:outerShdw blurRad="38100" dist="38100" dir="2700000" algn="tl">
                    <a:srgbClr val="000000"/>
                  </a:outerShdw>
                </a:effectLst>
                <a:latin typeface="Calibri" pitchFamily="34" charset="0"/>
                <a:sym typeface="Wingdings" pitchFamily="2" charset="2"/>
              </a:rPr>
              <a:t>basaltic crust</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with ~0.3 </a:t>
            </a:r>
            <a:r>
              <a:rPr lang="en-GB" sz="2600" dirty="0" err="1">
                <a:solidFill>
                  <a:schemeClr val="bg1"/>
                </a:solidFill>
                <a:effectLst>
                  <a:outerShdw blurRad="38100" dist="38100" dir="2700000" algn="tl">
                    <a:srgbClr val="000000"/>
                  </a:outerShdw>
                </a:effectLst>
                <a:latin typeface="Calibri" pitchFamily="34" charset="0"/>
                <a:sym typeface="Wingdings" pitchFamily="2" charset="2"/>
              </a:rPr>
              <a:t>wt</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C can deliver to depths ~6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C/yr.</a:t>
            </a:r>
          </a:p>
        </p:txBody>
      </p:sp>
      <p:sp>
        <p:nvSpPr>
          <p:cNvPr id="3" name="Text Box 17"/>
          <p:cNvSpPr txBox="1">
            <a:spLocks noChangeArrowheads="1"/>
          </p:cNvSpPr>
          <p:nvPr/>
        </p:nvSpPr>
        <p:spPr bwMode="auto">
          <a:xfrm>
            <a:off x="311064" y="5422900"/>
            <a:ext cx="8521872" cy="1292662"/>
          </a:xfrm>
          <a:prstGeom prst="rect">
            <a:avLst/>
          </a:prstGeom>
          <a:noFill/>
          <a:ln w="9525">
            <a:noFill/>
            <a:miter lim="800000"/>
            <a:headEnd/>
            <a:tailEnd/>
          </a:ln>
          <a:effectLst/>
        </p:spPr>
        <p:txBody>
          <a:bodyPr wrap="square">
            <a:spAutoFit/>
          </a:bodyPr>
          <a:lstStyle/>
          <a:p>
            <a:pPr>
              <a:defRPr/>
            </a:pPr>
            <a:r>
              <a:rPr lang="en-GB" sz="2600" dirty="0">
                <a:solidFill>
                  <a:srgbClr val="FFFF00"/>
                </a:solidFill>
                <a:effectLst>
                  <a:outerShdw blurRad="38100" dist="38100" dir="2700000" algn="tl">
                    <a:srgbClr val="000000"/>
                  </a:outerShdw>
                </a:effectLst>
                <a:latin typeface="Calibri" pitchFamily="34" charset="0"/>
                <a:sym typeface="Wingdings" pitchFamily="2" charset="2"/>
              </a:rPr>
              <a:t>Lithospheric mantle</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can be as rich as 11 wt% of C (</a:t>
            </a:r>
            <a:r>
              <a:rPr lang="en-GB" sz="2600" dirty="0" err="1">
                <a:solidFill>
                  <a:schemeClr val="bg1"/>
                </a:solidFill>
                <a:effectLst>
                  <a:outerShdw blurRad="38100" dist="38100" dir="2700000" algn="tl">
                    <a:srgbClr val="000000"/>
                  </a:outerShdw>
                </a:effectLst>
                <a:latin typeface="Calibri" pitchFamily="34" charset="0"/>
                <a:sym typeface="Wingdings" pitchFamily="2" charset="2"/>
              </a:rPr>
              <a:t>ophicarbonate</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possibly fluxing ~6-11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a:t>
            </a:r>
            <a:r>
              <a:rPr lang="en-GB" sz="2600" dirty="0" err="1">
                <a:solidFill>
                  <a:schemeClr val="bg1"/>
                </a:solidFill>
                <a:effectLst>
                  <a:outerShdw blurRad="38100" dist="38100" dir="2700000" algn="tl">
                    <a:srgbClr val="000000"/>
                  </a:outerShdw>
                </a:effectLst>
                <a:latin typeface="Calibri" pitchFamily="34" charset="0"/>
                <a:sym typeface="Wingdings" pitchFamily="2" charset="2"/>
              </a:rPr>
              <a:t>yr</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via subduction.</a:t>
            </a:r>
          </a:p>
        </p:txBody>
      </p:sp>
      <p:sp>
        <p:nvSpPr>
          <p:cNvPr id="840726" name="Text Box 22"/>
          <p:cNvSpPr txBox="1">
            <a:spLocks noChangeArrowheads="1"/>
          </p:cNvSpPr>
          <p:nvPr/>
        </p:nvSpPr>
        <p:spPr bwMode="auto">
          <a:xfrm>
            <a:off x="2352675" y="6450013"/>
            <a:ext cx="6743700" cy="304800"/>
          </a:xfrm>
          <a:prstGeom prst="rect">
            <a:avLst/>
          </a:prstGeom>
          <a:noFill/>
          <a:ln w="9525" algn="ctr">
            <a:noFill/>
            <a:miter lim="800000"/>
            <a:headEnd/>
            <a:tailEnd/>
          </a:ln>
          <a:effectLst/>
        </p:spPr>
        <p:txBody>
          <a:bodyPr>
            <a:spAutoFit/>
          </a:bodyPr>
          <a:lstStyle/>
          <a:p>
            <a:pPr algn="r">
              <a:defRPr/>
            </a:pPr>
            <a:r>
              <a:rPr lang="en-GB" sz="1400" dirty="0">
                <a:solidFill>
                  <a:schemeClr val="bg1"/>
                </a:solidFill>
                <a:effectLst>
                  <a:outerShdw blurRad="38100" dist="38100" dir="2700000" algn="tl">
                    <a:srgbClr val="000000"/>
                  </a:outerShdw>
                </a:effectLst>
                <a:latin typeface="Calibri" pitchFamily="34" charset="0"/>
              </a:rPr>
              <a:t>Dasgupta and Hirschmann, 2010 (Earth Planet. Sci. Lett., 298, 1-13)</a:t>
            </a:r>
          </a:p>
        </p:txBody>
      </p:sp>
      <p:sp>
        <p:nvSpPr>
          <p:cNvPr id="11"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4648"/>
                                        </p:tgtEl>
                                        <p:attrNameLst>
                                          <p:attrName>style.visibility</p:attrName>
                                        </p:attrNameLst>
                                      </p:cBhvr>
                                      <p:to>
                                        <p:strVal val="visible"/>
                                      </p:to>
                                    </p:set>
                                    <p:animEffect transition="in" filter="fade">
                                      <p:cBhvr>
                                        <p:cTn id="7" dur="500"/>
                                        <p:tgtEl>
                                          <p:spTgt spid="12646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4651"/>
                                        </p:tgtEl>
                                        <p:attrNameLst>
                                          <p:attrName>style.visibility</p:attrName>
                                        </p:attrNameLst>
                                      </p:cBhvr>
                                      <p:to>
                                        <p:strVal val="visible"/>
                                      </p:to>
                                    </p:set>
                                    <p:animEffect transition="in" filter="fade">
                                      <p:cBhvr>
                                        <p:cTn id="12" dur="500"/>
                                        <p:tgtEl>
                                          <p:spTgt spid="12646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64655"/>
                                        </p:tgtEl>
                                        <p:attrNameLst>
                                          <p:attrName>style.visibility</p:attrName>
                                        </p:attrNameLst>
                                      </p:cBhvr>
                                      <p:to>
                                        <p:strVal val="visible"/>
                                      </p:to>
                                    </p:set>
                                    <p:animEffect transition="in" filter="fade">
                                      <p:cBhvr>
                                        <p:cTn id="17" dur="500"/>
                                        <p:tgtEl>
                                          <p:spTgt spid="12646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64656"/>
                                        </p:tgtEl>
                                        <p:attrNameLst>
                                          <p:attrName>style.visibility</p:attrName>
                                        </p:attrNameLst>
                                      </p:cBhvr>
                                      <p:to>
                                        <p:strVal val="visible"/>
                                      </p:to>
                                    </p:set>
                                    <p:animEffect transition="in" filter="fade">
                                      <p:cBhvr>
                                        <p:cTn id="22" dur="500"/>
                                        <p:tgtEl>
                                          <p:spTgt spid="12646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64657"/>
                                        </p:tgtEl>
                                        <p:attrNameLst>
                                          <p:attrName>style.visibility</p:attrName>
                                        </p:attrNameLst>
                                      </p:cBhvr>
                                      <p:to>
                                        <p:strVal val="visible"/>
                                      </p:to>
                                    </p:set>
                                    <p:animEffect transition="in" filter="fade">
                                      <p:cBhvr>
                                        <p:cTn id="27" dur="500"/>
                                        <p:tgtEl>
                                          <p:spTgt spid="12646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840726"/>
                                        </p:tgtEl>
                                        <p:attrNameLst>
                                          <p:attrName>style.visibility</p:attrName>
                                        </p:attrNameLst>
                                      </p:cBhvr>
                                      <p:to>
                                        <p:strVal val="visible"/>
                                      </p:to>
                                    </p:set>
                                    <p:animEffect transition="in" filter="fade">
                                      <p:cBhvr>
                                        <p:cTn id="41" dur="500"/>
                                        <p:tgtEl>
                                          <p:spTgt spid="84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648" grpId="0"/>
      <p:bldP spid="1264651" grpId="0"/>
      <p:bldP spid="1264655" grpId="0"/>
      <p:bldP spid="1264656" grpId="0"/>
      <p:bldP spid="1264657" grpId="0"/>
      <p:bldP spid="2" grpId="0"/>
      <p:bldP spid="3" grpId="0"/>
      <p:bldP spid="8407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8" name="Text Box 8"/>
          <p:cNvSpPr txBox="1">
            <a:spLocks noChangeArrowheads="1"/>
          </p:cNvSpPr>
          <p:nvPr/>
        </p:nvSpPr>
        <p:spPr bwMode="auto">
          <a:xfrm>
            <a:off x="342900" y="866775"/>
            <a:ext cx="8458200" cy="496161"/>
          </a:xfrm>
          <a:prstGeom prst="rect">
            <a:avLst/>
          </a:prstGeom>
          <a:noFill/>
          <a:ln w="9525">
            <a:noFill/>
            <a:miter lim="800000"/>
            <a:headEnd/>
            <a:tailEnd/>
          </a:ln>
          <a:effectLst/>
        </p:spPr>
        <p:txBody>
          <a:bodyPr wrap="square">
            <a:spAutoFit/>
          </a:bodyPr>
          <a:lstStyle/>
          <a:p>
            <a:pPr>
              <a:lnSpc>
                <a:spcPct val="800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273175"/>
            <a:ext cx="8426450" cy="1031875"/>
          </a:xfrm>
          <a:prstGeom prst="rect">
            <a:avLst/>
          </a:prstGeom>
          <a:noFill/>
          <a:ln w="9525">
            <a:noFill/>
            <a:miter lim="800000"/>
            <a:headEnd/>
            <a:tailEnd/>
          </a:ln>
          <a:effectLst/>
        </p:spPr>
        <p:txBody>
          <a:bodyPr wrap="square">
            <a:spAutoFit/>
          </a:bodyPr>
          <a:lstStyle/>
          <a:p>
            <a:pPr algn="ctr">
              <a:lnSpc>
                <a:spcPct val="11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The principal mechanism of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ingassing</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of C to the Earth’s interior is SUBDUCTION.</a:t>
            </a:r>
          </a:p>
        </p:txBody>
      </p:sp>
      <p:sp>
        <p:nvSpPr>
          <p:cNvPr id="1264655" name="Text Box 15"/>
          <p:cNvSpPr txBox="1">
            <a:spLocks noChangeArrowheads="1"/>
          </p:cNvSpPr>
          <p:nvPr/>
        </p:nvSpPr>
        <p:spPr bwMode="auto">
          <a:xfrm>
            <a:off x="342900" y="2236788"/>
            <a:ext cx="8350250" cy="1373187"/>
          </a:xfrm>
          <a:prstGeom prst="rect">
            <a:avLst/>
          </a:prstGeom>
          <a:noFill/>
          <a:ln w="9525">
            <a:noFill/>
            <a:miter lim="800000"/>
            <a:headEnd/>
            <a:tailEnd/>
          </a:ln>
          <a:effectLst/>
        </p:spPr>
        <p:txBody>
          <a:bodyPr wrap="square">
            <a:spAutoFit/>
          </a:bodyPr>
          <a:lstStyle/>
          <a:p>
            <a:pPr>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Three are the main lithologies that are recycled along subduction zones: 1)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Marine Sediments</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2)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Basaltic Crust</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3)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Underlying Lithospheric Mantle</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a:t>
            </a:r>
          </a:p>
        </p:txBody>
      </p:sp>
      <p:sp>
        <p:nvSpPr>
          <p:cNvPr id="1264656" name="Text Box 16"/>
          <p:cNvSpPr txBox="1">
            <a:spLocks noChangeArrowheads="1"/>
          </p:cNvSpPr>
          <p:nvPr/>
        </p:nvSpPr>
        <p:spPr bwMode="auto">
          <a:xfrm>
            <a:off x="311064" y="3609975"/>
            <a:ext cx="8521872" cy="476250"/>
          </a:xfrm>
          <a:prstGeom prst="rect">
            <a:avLst/>
          </a:prstGeom>
          <a:noFill/>
          <a:ln w="9525">
            <a:noFill/>
            <a:miter lim="800000"/>
            <a:headEnd/>
            <a:tailEnd/>
          </a:ln>
          <a:effectLst/>
        </p:spPr>
        <p:txBody>
          <a:bodyPr wrap="square">
            <a:spAutoFit/>
          </a:bodyPr>
          <a:lstStyle/>
          <a:p>
            <a:pPr>
              <a:lnSpc>
                <a:spcPct val="90000"/>
              </a:lnSpc>
              <a:defRPr/>
            </a:pPr>
            <a:r>
              <a:rPr lang="en-GB" sz="2800">
                <a:solidFill>
                  <a:schemeClr val="bg1"/>
                </a:solidFill>
                <a:effectLst>
                  <a:outerShdw blurRad="38100" dist="38100" dir="2700000" algn="tl">
                    <a:srgbClr val="000000"/>
                  </a:outerShdw>
                </a:effectLst>
                <a:latin typeface="Calibri" pitchFamily="34" charset="0"/>
                <a:sym typeface="Wingdings" pitchFamily="2" charset="2"/>
              </a:rPr>
              <a:t>All these three lithologies can be C-rich.</a:t>
            </a:r>
          </a:p>
        </p:txBody>
      </p:sp>
      <p:sp>
        <p:nvSpPr>
          <p:cNvPr id="1264657" name="Text Box 17"/>
          <p:cNvSpPr txBox="1">
            <a:spLocks noChangeArrowheads="1"/>
          </p:cNvSpPr>
          <p:nvPr/>
        </p:nvSpPr>
        <p:spPr bwMode="auto">
          <a:xfrm>
            <a:off x="311064" y="4111625"/>
            <a:ext cx="7537536" cy="492443"/>
          </a:xfrm>
          <a:prstGeom prst="rect">
            <a:avLst/>
          </a:prstGeom>
          <a:noFill/>
          <a:ln w="9525">
            <a:noFill/>
            <a:miter lim="800000"/>
            <a:headEnd/>
            <a:tailEnd/>
          </a:ln>
          <a:effectLst/>
        </p:spPr>
        <p:txBody>
          <a:bodyPr wrap="square">
            <a:spAutoFit/>
          </a:bodyPr>
          <a:lstStyle/>
          <a:p>
            <a:pPr>
              <a:defRPr/>
            </a:pPr>
            <a:r>
              <a:rPr lang="en-GB" sz="2600" dirty="0">
                <a:solidFill>
                  <a:srgbClr val="FFFF00"/>
                </a:solidFill>
                <a:effectLst>
                  <a:outerShdw blurRad="38100" dist="38100" dir="2700000" algn="tl">
                    <a:srgbClr val="000000"/>
                  </a:outerShdw>
                </a:effectLst>
                <a:latin typeface="Calibri" pitchFamily="34" charset="0"/>
                <a:sym typeface="Wingdings" pitchFamily="2" charset="2"/>
              </a:rPr>
              <a:t>Sediments</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can deliver to depths ~1-2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C/yr.</a:t>
            </a:r>
          </a:p>
        </p:txBody>
      </p:sp>
      <p:sp>
        <p:nvSpPr>
          <p:cNvPr id="2" name="Text Box 17"/>
          <p:cNvSpPr txBox="1">
            <a:spLocks noChangeArrowheads="1"/>
          </p:cNvSpPr>
          <p:nvPr/>
        </p:nvSpPr>
        <p:spPr bwMode="auto">
          <a:xfrm>
            <a:off x="311064" y="4605338"/>
            <a:ext cx="8521872" cy="885825"/>
          </a:xfrm>
          <a:prstGeom prst="rect">
            <a:avLst/>
          </a:prstGeom>
          <a:noFill/>
          <a:ln w="9525">
            <a:noFill/>
            <a:miter lim="800000"/>
            <a:headEnd/>
            <a:tailEnd/>
          </a:ln>
          <a:effectLst/>
        </p:spPr>
        <p:txBody>
          <a:bodyPr wrap="square">
            <a:spAutoFit/>
          </a:bodyPr>
          <a:lstStyle/>
          <a:p>
            <a:pPr>
              <a:defRPr/>
            </a:pPr>
            <a:r>
              <a:rPr lang="en-GB" sz="2600" dirty="0">
                <a:solidFill>
                  <a:schemeClr val="bg1"/>
                </a:solidFill>
                <a:effectLst>
                  <a:outerShdw blurRad="38100" dist="38100" dir="2700000" algn="tl">
                    <a:srgbClr val="000000"/>
                  </a:outerShdw>
                </a:effectLst>
                <a:latin typeface="Calibri" pitchFamily="34" charset="0"/>
                <a:sym typeface="Wingdings" pitchFamily="2" charset="2"/>
              </a:rPr>
              <a:t>Typical 7 km-thick </a:t>
            </a:r>
            <a:r>
              <a:rPr lang="en-GB" sz="2600" dirty="0">
                <a:solidFill>
                  <a:srgbClr val="FFFF00"/>
                </a:solidFill>
                <a:effectLst>
                  <a:outerShdw blurRad="38100" dist="38100" dir="2700000" algn="tl">
                    <a:srgbClr val="000000"/>
                  </a:outerShdw>
                </a:effectLst>
                <a:latin typeface="Calibri" pitchFamily="34" charset="0"/>
                <a:sym typeface="Wingdings" pitchFamily="2" charset="2"/>
              </a:rPr>
              <a:t>basaltic crust</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with ~0.3 </a:t>
            </a:r>
            <a:r>
              <a:rPr lang="en-GB" sz="2600" dirty="0" err="1">
                <a:solidFill>
                  <a:schemeClr val="bg1"/>
                </a:solidFill>
                <a:effectLst>
                  <a:outerShdw blurRad="38100" dist="38100" dir="2700000" algn="tl">
                    <a:srgbClr val="000000"/>
                  </a:outerShdw>
                </a:effectLst>
                <a:latin typeface="Calibri" pitchFamily="34" charset="0"/>
                <a:sym typeface="Wingdings" pitchFamily="2" charset="2"/>
              </a:rPr>
              <a:t>wt</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C can deliver to depths ~6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C/yr.</a:t>
            </a:r>
          </a:p>
        </p:txBody>
      </p:sp>
      <p:sp>
        <p:nvSpPr>
          <p:cNvPr id="3" name="Text Box 17"/>
          <p:cNvSpPr txBox="1">
            <a:spLocks noChangeArrowheads="1"/>
          </p:cNvSpPr>
          <p:nvPr/>
        </p:nvSpPr>
        <p:spPr bwMode="auto">
          <a:xfrm>
            <a:off x="311064" y="5422900"/>
            <a:ext cx="8521872" cy="1292662"/>
          </a:xfrm>
          <a:prstGeom prst="rect">
            <a:avLst/>
          </a:prstGeom>
          <a:noFill/>
          <a:ln w="9525">
            <a:noFill/>
            <a:miter lim="800000"/>
            <a:headEnd/>
            <a:tailEnd/>
          </a:ln>
          <a:effectLst/>
        </p:spPr>
        <p:txBody>
          <a:bodyPr wrap="square">
            <a:spAutoFit/>
          </a:bodyPr>
          <a:lstStyle/>
          <a:p>
            <a:pPr>
              <a:defRPr/>
            </a:pPr>
            <a:r>
              <a:rPr lang="en-GB" sz="2600" dirty="0">
                <a:solidFill>
                  <a:srgbClr val="FFFF00"/>
                </a:solidFill>
                <a:effectLst>
                  <a:outerShdw blurRad="38100" dist="38100" dir="2700000" algn="tl">
                    <a:srgbClr val="000000"/>
                  </a:outerShdw>
                </a:effectLst>
                <a:latin typeface="Calibri" pitchFamily="34" charset="0"/>
                <a:sym typeface="Wingdings" pitchFamily="2" charset="2"/>
              </a:rPr>
              <a:t>Lithospheric mantle</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can be as rich as 11 wt% of C (</a:t>
            </a:r>
            <a:r>
              <a:rPr lang="en-GB" sz="2600" dirty="0" err="1">
                <a:solidFill>
                  <a:schemeClr val="bg1"/>
                </a:solidFill>
                <a:effectLst>
                  <a:outerShdw blurRad="38100" dist="38100" dir="2700000" algn="tl">
                    <a:srgbClr val="000000"/>
                  </a:outerShdw>
                </a:effectLst>
                <a:latin typeface="Calibri" pitchFamily="34" charset="0"/>
                <a:sym typeface="Wingdings" pitchFamily="2" charset="2"/>
              </a:rPr>
              <a:t>ophicarbonate</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possibly fluxing ~6-11 + 10</a:t>
            </a:r>
            <a:r>
              <a:rPr lang="en-GB" sz="2600" baseline="30000" dirty="0">
                <a:solidFill>
                  <a:schemeClr val="bg1"/>
                </a:solidFill>
                <a:effectLst>
                  <a:outerShdw blurRad="38100" dist="38100" dir="2700000" algn="tl">
                    <a:srgbClr val="000000"/>
                  </a:outerShdw>
                </a:effectLst>
                <a:latin typeface="Calibri" pitchFamily="34" charset="0"/>
                <a:sym typeface="Wingdings" pitchFamily="2" charset="2"/>
              </a:rPr>
              <a:t>7</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ton C/</a:t>
            </a:r>
            <a:r>
              <a:rPr lang="en-GB" sz="2600" dirty="0" err="1">
                <a:solidFill>
                  <a:schemeClr val="bg1"/>
                </a:solidFill>
                <a:effectLst>
                  <a:outerShdw blurRad="38100" dist="38100" dir="2700000" algn="tl">
                    <a:srgbClr val="000000"/>
                  </a:outerShdw>
                </a:effectLst>
                <a:latin typeface="Calibri" pitchFamily="34" charset="0"/>
                <a:sym typeface="Wingdings" pitchFamily="2" charset="2"/>
              </a:rPr>
              <a:t>yr</a:t>
            </a:r>
            <a:r>
              <a:rPr lang="en-GB" sz="2600" dirty="0">
                <a:solidFill>
                  <a:schemeClr val="bg1"/>
                </a:solidFill>
                <a:effectLst>
                  <a:outerShdw blurRad="38100" dist="38100" dir="2700000" algn="tl">
                    <a:srgbClr val="000000"/>
                  </a:outerShdw>
                </a:effectLst>
                <a:latin typeface="Calibri" pitchFamily="34" charset="0"/>
                <a:sym typeface="Wingdings" pitchFamily="2" charset="2"/>
              </a:rPr>
              <a:t> via subduction.</a:t>
            </a:r>
          </a:p>
        </p:txBody>
      </p:sp>
      <p:sp>
        <p:nvSpPr>
          <p:cNvPr id="840726" name="Text Box 22"/>
          <p:cNvSpPr txBox="1">
            <a:spLocks noChangeArrowheads="1"/>
          </p:cNvSpPr>
          <p:nvPr/>
        </p:nvSpPr>
        <p:spPr bwMode="auto">
          <a:xfrm>
            <a:off x="2352675" y="6450013"/>
            <a:ext cx="6743700" cy="304800"/>
          </a:xfrm>
          <a:prstGeom prst="rect">
            <a:avLst/>
          </a:prstGeom>
          <a:noFill/>
          <a:ln w="9525" algn="ctr">
            <a:noFill/>
            <a:miter lim="800000"/>
            <a:headEnd/>
            <a:tailEnd/>
          </a:ln>
          <a:effectLst/>
        </p:spPr>
        <p:txBody>
          <a:bodyPr>
            <a:spAutoFit/>
          </a:bodyPr>
          <a:lstStyle/>
          <a:p>
            <a:pPr algn="r">
              <a:defRPr/>
            </a:pPr>
            <a:r>
              <a:rPr lang="en-GB" sz="1400" dirty="0">
                <a:solidFill>
                  <a:schemeClr val="bg1"/>
                </a:solidFill>
                <a:effectLst>
                  <a:outerShdw blurRad="38100" dist="38100" dir="2700000" algn="tl">
                    <a:srgbClr val="000000"/>
                  </a:outerShdw>
                </a:effectLst>
                <a:latin typeface="Calibri" pitchFamily="34" charset="0"/>
              </a:rPr>
              <a:t>Dasgupta and Hirschmann, 2010 (Earth Planet. Sci. Lett., 298, 1-13)</a:t>
            </a:r>
          </a:p>
        </p:txBody>
      </p:sp>
      <p:sp>
        <p:nvSpPr>
          <p:cNvPr id="11"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4" name="Rettangolo 3">
            <a:extLst>
              <a:ext uri="{FF2B5EF4-FFF2-40B4-BE49-F238E27FC236}">
                <a16:creationId xmlns:a16="http://schemas.microsoft.com/office/drawing/2014/main" id="{1CA129BD-B53D-9DA7-91F3-C94C702EB795}"/>
              </a:ext>
            </a:extLst>
          </p:cNvPr>
          <p:cNvSpPr/>
          <p:nvPr/>
        </p:nvSpPr>
        <p:spPr bwMode="auto">
          <a:xfrm>
            <a:off x="342900" y="1362936"/>
            <a:ext cx="8648700" cy="274741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Text Box 16">
            <a:extLst>
              <a:ext uri="{FF2B5EF4-FFF2-40B4-BE49-F238E27FC236}">
                <a16:creationId xmlns:a16="http://schemas.microsoft.com/office/drawing/2014/main" id="{92ED00A4-FAC4-48EA-403D-51F7AC824629}"/>
              </a:ext>
            </a:extLst>
          </p:cNvPr>
          <p:cNvSpPr txBox="1">
            <a:spLocks noChangeArrowheads="1"/>
          </p:cNvSpPr>
          <p:nvPr/>
        </p:nvSpPr>
        <p:spPr bwMode="auto">
          <a:xfrm>
            <a:off x="311064" y="1323248"/>
            <a:ext cx="8648700" cy="867930"/>
          </a:xfrm>
          <a:prstGeom prst="rect">
            <a:avLst/>
          </a:prstGeom>
          <a:noFill/>
          <a:ln w="9525">
            <a:noFill/>
            <a:miter lim="800000"/>
            <a:headEnd/>
            <a:tailEnd/>
          </a:ln>
          <a:effectLst/>
        </p:spPr>
        <p:txBody>
          <a:bodyPr wrap="square">
            <a:spAutoFit/>
          </a:bodyPr>
          <a:lstStyle/>
          <a:p>
            <a:pP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How long will it take to remove present-day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antropogenic</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C emissions (~1 * 10</a:t>
            </a:r>
            <a:r>
              <a:rPr lang="en-GB" sz="2800" baseline="30000" dirty="0">
                <a:solidFill>
                  <a:schemeClr val="bg1"/>
                </a:solidFill>
                <a:effectLst>
                  <a:outerShdw blurRad="38100" dist="38100" dir="2700000" algn="tl">
                    <a:srgbClr val="000000"/>
                  </a:outerShdw>
                </a:effectLst>
                <a:latin typeface="Calibri" pitchFamily="34" charset="0"/>
                <a:sym typeface="Wingdings" pitchFamily="2" charset="2"/>
              </a:rPr>
              <a:t>10</a:t>
            </a:r>
            <a:r>
              <a:rPr lang="en-GB" sz="2800" dirty="0">
                <a:solidFill>
                  <a:schemeClr val="bg1"/>
                </a:solidFill>
                <a:effectLst>
                  <a:outerShdw blurRad="38100" dist="38100" dir="2700000" algn="tl">
                    <a:srgbClr val="000000"/>
                  </a:outerShdw>
                </a:effectLst>
                <a:latin typeface="Calibri" pitchFamily="34" charset="0"/>
                <a:sym typeface="Wingdings" pitchFamily="2" charset="2"/>
              </a:rPr>
              <a:t> ton C/</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yr</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p:txBody>
      </p:sp>
      <p:sp>
        <p:nvSpPr>
          <p:cNvPr id="6" name="Text Box 16">
            <a:extLst>
              <a:ext uri="{FF2B5EF4-FFF2-40B4-BE49-F238E27FC236}">
                <a16:creationId xmlns:a16="http://schemas.microsoft.com/office/drawing/2014/main" id="{99C1A280-188C-F635-0418-66ACFA527CC6}"/>
              </a:ext>
            </a:extLst>
          </p:cNvPr>
          <p:cNvSpPr txBox="1">
            <a:spLocks noChangeArrowheads="1"/>
          </p:cNvSpPr>
          <p:nvPr/>
        </p:nvSpPr>
        <p:spPr bwMode="auto">
          <a:xfrm>
            <a:off x="5499100" y="1714345"/>
            <a:ext cx="3194050" cy="480131"/>
          </a:xfrm>
          <a:prstGeom prst="rect">
            <a:avLst/>
          </a:prstGeom>
          <a:noFill/>
          <a:ln w="9525">
            <a:noFill/>
            <a:miter lim="800000"/>
            <a:headEnd/>
            <a:tailEnd/>
          </a:ln>
          <a:effectLst/>
        </p:spPr>
        <p:txBody>
          <a:bodyPr wrap="square">
            <a:spAutoFit/>
          </a:bodyPr>
          <a:lstStyle/>
          <a:p>
            <a:pPr algn="ct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 ~100-1000 </a:t>
            </a:r>
            <a:r>
              <a:rPr lang="en-GB" sz="2800" dirty="0" err="1">
                <a:solidFill>
                  <a:schemeClr val="bg1"/>
                </a:solidFill>
                <a:effectLst>
                  <a:outerShdw blurRad="38100" dist="38100" dir="2700000" algn="tl">
                    <a:srgbClr val="000000"/>
                  </a:outerShdw>
                </a:effectLst>
                <a:latin typeface="Calibri" pitchFamily="34" charset="0"/>
                <a:sym typeface="Wingdings" pitchFamily="2" charset="2"/>
              </a:rPr>
              <a:t>yr</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 name="Text Box 16">
            <a:extLst>
              <a:ext uri="{FF2B5EF4-FFF2-40B4-BE49-F238E27FC236}">
                <a16:creationId xmlns:a16="http://schemas.microsoft.com/office/drawing/2014/main" id="{3FCA0AF8-723D-6009-1A0B-BE7FC5C26572}"/>
              </a:ext>
            </a:extLst>
          </p:cNvPr>
          <p:cNvSpPr txBox="1">
            <a:spLocks noChangeArrowheads="1"/>
          </p:cNvSpPr>
          <p:nvPr/>
        </p:nvSpPr>
        <p:spPr bwMode="auto">
          <a:xfrm>
            <a:off x="311064" y="2323451"/>
            <a:ext cx="8648700" cy="867930"/>
          </a:xfrm>
          <a:prstGeom prst="rect">
            <a:avLst/>
          </a:prstGeom>
          <a:noFill/>
          <a:ln w="9525">
            <a:noFill/>
            <a:miter lim="800000"/>
            <a:headEnd/>
            <a:tailEnd/>
          </a:ln>
          <a:effectLst/>
        </p:spPr>
        <p:txBody>
          <a:bodyPr wrap="square">
            <a:spAutoFit/>
          </a:bodyPr>
          <a:lstStyle/>
          <a:p>
            <a:pP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What would happen to the Earth if such C removal is not replaced by addition via volcanic activity?</a:t>
            </a:r>
          </a:p>
        </p:txBody>
      </p:sp>
      <p:sp>
        <p:nvSpPr>
          <p:cNvPr id="8" name="Text Box 16">
            <a:extLst>
              <a:ext uri="{FF2B5EF4-FFF2-40B4-BE49-F238E27FC236}">
                <a16:creationId xmlns:a16="http://schemas.microsoft.com/office/drawing/2014/main" id="{04C5BC0E-C812-8F2D-371E-326F9885F891}"/>
              </a:ext>
            </a:extLst>
          </p:cNvPr>
          <p:cNvSpPr txBox="1">
            <a:spLocks noChangeArrowheads="1"/>
          </p:cNvSpPr>
          <p:nvPr/>
        </p:nvSpPr>
        <p:spPr bwMode="auto">
          <a:xfrm>
            <a:off x="311064" y="3236841"/>
            <a:ext cx="8648700" cy="867930"/>
          </a:xfrm>
          <a:prstGeom prst="rect">
            <a:avLst/>
          </a:prstGeom>
          <a:noFill/>
          <a:ln w="9525">
            <a:noFill/>
            <a:miter lim="800000"/>
            <a:headEnd/>
            <a:tailEnd/>
          </a:ln>
          <a:effectLst/>
        </p:spPr>
        <p:txBody>
          <a:bodyPr wrap="square">
            <a:spAutoFit/>
          </a:bodyPr>
          <a:lstStyle/>
          <a:p>
            <a:pPr algn="ctr">
              <a:lnSpc>
                <a:spcPct val="90000"/>
              </a:lnSpc>
              <a:defRPr/>
            </a:pPr>
            <a:r>
              <a:rPr lang="en-GB" sz="2800" dirty="0">
                <a:solidFill>
                  <a:schemeClr val="bg1"/>
                </a:solidFill>
                <a:effectLst>
                  <a:outerShdw blurRad="38100" dist="38100" dir="2700000" algn="tl">
                    <a:srgbClr val="000000"/>
                  </a:outerShdw>
                </a:effectLst>
                <a:latin typeface="Calibri" pitchFamily="34" charset="0"/>
                <a:sym typeface="Wingdings" pitchFamily="2" charset="2"/>
              </a:rPr>
              <a:t>In less than 100 kyr Earth (via subduction) would replace ALL the anthropogenic CO</a:t>
            </a:r>
            <a:r>
              <a:rPr lang="en-GB" sz="28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a:solidFill>
                  <a:schemeClr val="bg1"/>
                </a:solidFill>
                <a:effectLst>
                  <a:outerShdw blurRad="38100" dist="38100" dir="2700000" algn="tl">
                    <a:srgbClr val="000000"/>
                  </a:outerShdw>
                </a:effectLst>
                <a:latin typeface="Calibri" pitchFamily="34" charset="0"/>
                <a:sym typeface="Wingdings" pitchFamily="2" charset="2"/>
              </a:rPr>
              <a:t>.</a:t>
            </a:r>
          </a:p>
        </p:txBody>
      </p:sp>
    </p:spTree>
    <p:extLst>
      <p:ext uri="{BB962C8B-B14F-4D97-AF65-F5344CB8AC3E}">
        <p14:creationId xmlns:p14="http://schemas.microsoft.com/office/powerpoint/2010/main" val="338213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8" name="Text Box 8"/>
          <p:cNvSpPr txBox="1">
            <a:spLocks noChangeArrowheads="1"/>
          </p:cNvSpPr>
          <p:nvPr/>
        </p:nvSpPr>
        <p:spPr bwMode="auto">
          <a:xfrm>
            <a:off x="342900" y="866775"/>
            <a:ext cx="8458200" cy="496161"/>
          </a:xfrm>
          <a:prstGeom prst="rect">
            <a:avLst/>
          </a:prstGeom>
          <a:noFill/>
          <a:ln w="9525">
            <a:noFill/>
            <a:miter lim="800000"/>
            <a:headEnd/>
            <a:tailEnd/>
          </a:ln>
          <a:effectLst/>
        </p:spPr>
        <p:txBody>
          <a:bodyPr wrap="square">
            <a:spAutoFit/>
          </a:bodyPr>
          <a:lstStyle/>
          <a:p>
            <a:pPr>
              <a:lnSpc>
                <a:spcPct val="800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349375"/>
            <a:ext cx="3051175" cy="1987550"/>
          </a:xfrm>
          <a:prstGeom prst="rect">
            <a:avLst/>
          </a:prstGeom>
          <a:noFill/>
          <a:ln w="9525">
            <a:noFill/>
            <a:miter lim="800000"/>
            <a:headEnd/>
            <a:tailEnd/>
          </a:ln>
          <a:effectLst/>
        </p:spPr>
        <p:txBody>
          <a:bodyPr wrap="square">
            <a:spAutoFit/>
          </a:bodyPr>
          <a:lstStyle/>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This cartoon illustrates the Carbon input and output fluxes in grams of C/(km*yr) at the Central America</a:t>
            </a:r>
          </a:p>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convergent margin.</a:t>
            </a:r>
          </a:p>
        </p:txBody>
      </p:sp>
      <p:pic>
        <p:nvPicPr>
          <p:cNvPr id="59398" name="Picture 14"/>
          <p:cNvPicPr>
            <a:picLocks noChangeAspect="1" noChangeArrowheads="1"/>
          </p:cNvPicPr>
          <p:nvPr/>
        </p:nvPicPr>
        <p:blipFill>
          <a:blip r:embed="rId3" cstate="print"/>
          <a:srcRect/>
          <a:stretch>
            <a:fillRect/>
          </a:stretch>
        </p:blipFill>
        <p:spPr bwMode="auto">
          <a:xfrm>
            <a:off x="3448050" y="1387475"/>
            <a:ext cx="5699125" cy="4167188"/>
          </a:xfrm>
          <a:prstGeom prst="rect">
            <a:avLst/>
          </a:prstGeom>
          <a:noFill/>
          <a:ln w="9525" algn="ctr">
            <a:noFill/>
            <a:miter lim="800000"/>
            <a:headEnd/>
            <a:tailEnd/>
          </a:ln>
        </p:spPr>
      </p:pic>
      <p:sp>
        <p:nvSpPr>
          <p:cNvPr id="1264655" name="Text Box 15"/>
          <p:cNvSpPr txBox="1">
            <a:spLocks noChangeArrowheads="1"/>
          </p:cNvSpPr>
          <p:nvPr/>
        </p:nvSpPr>
        <p:spPr bwMode="auto">
          <a:xfrm>
            <a:off x="342900" y="3346450"/>
            <a:ext cx="3149600" cy="2322174"/>
          </a:xfrm>
          <a:prstGeom prst="rect">
            <a:avLst/>
          </a:prstGeom>
          <a:noFill/>
          <a:ln w="9525">
            <a:noFill/>
            <a:miter lim="800000"/>
            <a:headEnd/>
            <a:tailEnd/>
          </a:ln>
          <a:effectLst/>
        </p:spPr>
        <p:txBody>
          <a:bodyPr wrap="square">
            <a:spAutoFit/>
          </a:bodyPr>
          <a:lstStyle/>
          <a:p>
            <a:pPr>
              <a:lnSpc>
                <a:spcPct val="90000"/>
              </a:lnSpc>
              <a:defRPr/>
            </a:pPr>
            <a:r>
              <a:rPr lang="en-GB" sz="2300" dirty="0">
                <a:solidFill>
                  <a:srgbClr val="FFFF00"/>
                </a:solidFill>
                <a:effectLst>
                  <a:outerShdw blurRad="38100" dist="38100" dir="2700000" algn="tl">
                    <a:srgbClr val="000000"/>
                  </a:outerShdw>
                </a:effectLst>
                <a:latin typeface="Calibri" pitchFamily="34" charset="0"/>
                <a:sym typeface="Wingdings" pitchFamily="2" charset="2"/>
              </a:rPr>
              <a:t>Estimates of</a:t>
            </a:r>
            <a:r>
              <a:rPr lang="en-GB" sz="1900" dirty="0">
                <a:solidFill>
                  <a:srgbClr val="FFFF00"/>
                </a:solidFill>
                <a:effectLst>
                  <a:outerShdw blurRad="38100" dist="38100" dir="2700000" algn="tl">
                    <a:srgbClr val="000000"/>
                  </a:outerShdw>
                </a:effectLst>
                <a:latin typeface="Calibri" pitchFamily="34" charset="0"/>
                <a:sym typeface="Wingdings" pitchFamily="2" charset="2"/>
              </a:rPr>
              <a:t> </a:t>
            </a:r>
            <a:r>
              <a:rPr lang="en-GB" sz="2300" dirty="0">
                <a:solidFill>
                  <a:srgbClr val="FFFF00"/>
                </a:solidFill>
                <a:effectLst>
                  <a:outerShdw blurRad="38100" dist="38100" dir="2700000" algn="tl">
                    <a:srgbClr val="000000"/>
                  </a:outerShdw>
                </a:effectLst>
                <a:latin typeface="Calibri" pitchFamily="34" charset="0"/>
                <a:sym typeface="Wingdings" pitchFamily="2" charset="2"/>
              </a:rPr>
              <a:t>the carbon flux at the outer fore arc, the volcanic front, and the back arc at the Central America convergent margin represent </a:t>
            </a:r>
            <a:r>
              <a:rPr lang="en-GB" sz="2300" dirty="0">
                <a:solidFill>
                  <a:schemeClr val="bg1"/>
                </a:solidFill>
                <a:effectLst>
                  <a:outerShdw blurRad="38100" dist="38100" dir="2700000" algn="tl">
                    <a:srgbClr val="000000"/>
                  </a:outerShdw>
                </a:effectLst>
                <a:latin typeface="Calibri" pitchFamily="34" charset="0"/>
                <a:sym typeface="Wingdings" pitchFamily="2" charset="2"/>
              </a:rPr>
              <a:t>&lt;12%</a:t>
            </a:r>
            <a:r>
              <a:rPr lang="en-GB" sz="2300" dirty="0">
                <a:solidFill>
                  <a:srgbClr val="FFFF00"/>
                </a:solidFill>
                <a:effectLst>
                  <a:outerShdw blurRad="38100" dist="38100" dir="2700000" algn="tl">
                    <a:srgbClr val="000000"/>
                  </a:outerShdw>
                </a:effectLst>
                <a:latin typeface="Calibri" pitchFamily="34" charset="0"/>
                <a:sym typeface="Wingdings" pitchFamily="2" charset="2"/>
              </a:rPr>
              <a:t> of the</a:t>
            </a:r>
          </a:p>
        </p:txBody>
      </p:sp>
      <p:sp>
        <p:nvSpPr>
          <p:cNvPr id="1264656" name="Text Box 16"/>
          <p:cNvSpPr txBox="1">
            <a:spLocks noChangeArrowheads="1"/>
          </p:cNvSpPr>
          <p:nvPr/>
        </p:nvSpPr>
        <p:spPr bwMode="auto">
          <a:xfrm>
            <a:off x="342900" y="5565775"/>
            <a:ext cx="8801100" cy="407988"/>
          </a:xfrm>
          <a:prstGeom prst="rect">
            <a:avLst/>
          </a:prstGeom>
          <a:noFill/>
          <a:ln w="9525">
            <a:noFill/>
            <a:miter lim="800000"/>
            <a:headEnd/>
            <a:tailEnd/>
          </a:ln>
          <a:effectLst/>
        </p:spPr>
        <p:txBody>
          <a:bodyPr wrap="square">
            <a:spAutoFit/>
          </a:bodyPr>
          <a:lstStyle/>
          <a:p>
            <a:pPr>
              <a:lnSpc>
                <a:spcPct val="90000"/>
              </a:lnSpc>
              <a:defRPr/>
            </a:pPr>
            <a:r>
              <a:rPr lang="en-GB" sz="2300" dirty="0">
                <a:solidFill>
                  <a:srgbClr val="FFFF00"/>
                </a:solidFill>
                <a:effectLst>
                  <a:outerShdw blurRad="38100" dist="38100" dir="2700000" algn="tl">
                    <a:srgbClr val="000000"/>
                  </a:outerShdw>
                </a:effectLst>
                <a:latin typeface="Calibri" pitchFamily="34" charset="0"/>
                <a:sym typeface="Wingdings" pitchFamily="2" charset="2"/>
              </a:rPr>
              <a:t>total sedimentary carbon input into the subduction zone.</a:t>
            </a:r>
          </a:p>
        </p:txBody>
      </p:sp>
      <p:sp>
        <p:nvSpPr>
          <p:cNvPr id="1264657" name="Text Box 17"/>
          <p:cNvSpPr txBox="1">
            <a:spLocks noChangeArrowheads="1"/>
          </p:cNvSpPr>
          <p:nvPr/>
        </p:nvSpPr>
        <p:spPr bwMode="auto">
          <a:xfrm>
            <a:off x="342900" y="5980113"/>
            <a:ext cx="8801100" cy="723900"/>
          </a:xfrm>
          <a:prstGeom prst="rect">
            <a:avLst/>
          </a:prstGeom>
          <a:noFill/>
          <a:ln w="9525">
            <a:noFill/>
            <a:miter lim="800000"/>
            <a:headEnd/>
            <a:tailEnd/>
          </a:ln>
          <a:effectLst/>
        </p:spPr>
        <p:txBody>
          <a:bodyPr wrap="square">
            <a:spAutoFit/>
          </a:bodyPr>
          <a:lstStyle/>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This means that most of the C entering subduction zones may be recycled to the deeper mantle.</a:t>
            </a:r>
          </a:p>
        </p:txBody>
      </p:sp>
      <p:sp>
        <p:nvSpPr>
          <p:cNvPr id="1264644" name="Text Box 4"/>
          <p:cNvSpPr txBox="1">
            <a:spLocks noChangeArrowheads="1"/>
          </p:cNvSpPr>
          <p:nvPr/>
        </p:nvSpPr>
        <p:spPr bwMode="auto">
          <a:xfrm>
            <a:off x="4751388" y="6472238"/>
            <a:ext cx="4352925" cy="307777"/>
          </a:xfrm>
          <a:prstGeom prst="rect">
            <a:avLst/>
          </a:prstGeom>
          <a:noFill/>
          <a:ln w="9525" algn="ctr">
            <a:noFill/>
            <a:miter lim="800000"/>
            <a:headEnd/>
            <a:tailEnd/>
          </a:ln>
          <a:effectLst/>
        </p:spPr>
        <p:txBody>
          <a:bodyPr>
            <a:spAutoFit/>
          </a:bodyPr>
          <a:lstStyle/>
          <a:p>
            <a:pPr algn="ctr">
              <a:defRPr/>
            </a:pPr>
            <a:r>
              <a:rPr lang="en-GB" sz="1400" dirty="0" err="1">
                <a:solidFill>
                  <a:schemeClr val="bg1"/>
                </a:solidFill>
                <a:effectLst>
                  <a:outerShdw blurRad="38100" dist="38100" dir="2700000" algn="tl">
                    <a:srgbClr val="000000"/>
                  </a:outerShdw>
                </a:effectLst>
                <a:latin typeface="Calibri" pitchFamily="34" charset="0"/>
              </a:rPr>
              <a:t>Furi</a:t>
            </a:r>
            <a:r>
              <a:rPr lang="en-GB" sz="1400" dirty="0">
                <a:solidFill>
                  <a:schemeClr val="bg1"/>
                </a:solidFill>
                <a:effectLst>
                  <a:outerShdw blurRad="38100" dist="38100" dir="2700000" algn="tl">
                    <a:srgbClr val="000000"/>
                  </a:outerShdw>
                </a:effectLst>
                <a:latin typeface="Calibri" pitchFamily="34" charset="0"/>
              </a:rPr>
              <a:t> et al., 2010 (G3 doi:10.1029/2009GC002810)</a:t>
            </a:r>
          </a:p>
        </p:txBody>
      </p:sp>
      <p:sp>
        <p:nvSpPr>
          <p:cNvPr id="11" name="Rettangolo arrotondato 10"/>
          <p:cNvSpPr/>
          <p:nvPr/>
        </p:nvSpPr>
        <p:spPr bwMode="auto">
          <a:xfrm>
            <a:off x="3776133" y="5147733"/>
            <a:ext cx="1100667" cy="364067"/>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Rettangolo arrotondato 11"/>
          <p:cNvSpPr/>
          <p:nvPr/>
        </p:nvSpPr>
        <p:spPr bwMode="auto">
          <a:xfrm>
            <a:off x="7399866" y="1473199"/>
            <a:ext cx="1168401" cy="364067"/>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fade">
                                      <p:cBhvr>
                                        <p:cTn id="7" dur="500"/>
                                        <p:tgtEl>
                                          <p:spTgt spid="5939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64644"/>
                                        </p:tgtEl>
                                        <p:attrNameLst>
                                          <p:attrName>style.visibility</p:attrName>
                                        </p:attrNameLst>
                                      </p:cBhvr>
                                      <p:to>
                                        <p:strVal val="visible"/>
                                      </p:to>
                                    </p:set>
                                    <p:animEffect transition="in" filter="fade">
                                      <p:cBhvr>
                                        <p:cTn id="11" dur="500"/>
                                        <p:tgtEl>
                                          <p:spTgt spid="126464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64651"/>
                                        </p:tgtEl>
                                        <p:attrNameLst>
                                          <p:attrName>style.visibility</p:attrName>
                                        </p:attrNameLst>
                                      </p:cBhvr>
                                      <p:to>
                                        <p:strVal val="visible"/>
                                      </p:to>
                                    </p:set>
                                    <p:animEffect transition="in" filter="fade">
                                      <p:cBhvr>
                                        <p:cTn id="15" dur="500"/>
                                        <p:tgtEl>
                                          <p:spTgt spid="12646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64655"/>
                                        </p:tgtEl>
                                        <p:attrNameLst>
                                          <p:attrName>style.visibility</p:attrName>
                                        </p:attrNameLst>
                                      </p:cBhvr>
                                      <p:to>
                                        <p:strVal val="visible"/>
                                      </p:to>
                                    </p:set>
                                    <p:animEffect transition="in" filter="fade">
                                      <p:cBhvr>
                                        <p:cTn id="20" dur="500"/>
                                        <p:tgtEl>
                                          <p:spTgt spid="12646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64656"/>
                                        </p:tgtEl>
                                        <p:attrNameLst>
                                          <p:attrName>style.visibility</p:attrName>
                                        </p:attrNameLst>
                                      </p:cBhvr>
                                      <p:to>
                                        <p:strVal val="visible"/>
                                      </p:to>
                                    </p:set>
                                    <p:animEffect transition="in" filter="fade">
                                      <p:cBhvr>
                                        <p:cTn id="23" dur="500"/>
                                        <p:tgtEl>
                                          <p:spTgt spid="12646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64657"/>
                                        </p:tgtEl>
                                        <p:attrNameLst>
                                          <p:attrName>style.visibility</p:attrName>
                                        </p:attrNameLst>
                                      </p:cBhvr>
                                      <p:to>
                                        <p:strVal val="visible"/>
                                      </p:to>
                                    </p:set>
                                    <p:animEffect transition="in" filter="fade">
                                      <p:cBhvr>
                                        <p:cTn id="28" dur="500"/>
                                        <p:tgtEl>
                                          <p:spTgt spid="126465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651" grpId="0"/>
      <p:bldP spid="1264655" grpId="0"/>
      <p:bldP spid="1264656" grpId="0"/>
      <p:bldP spid="1264657" grpId="0"/>
      <p:bldP spid="1264644" grpId="0"/>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8" name="Text Box 8"/>
          <p:cNvSpPr txBox="1">
            <a:spLocks noChangeArrowheads="1"/>
          </p:cNvSpPr>
          <p:nvPr/>
        </p:nvSpPr>
        <p:spPr bwMode="auto">
          <a:xfrm>
            <a:off x="342900" y="866775"/>
            <a:ext cx="8458200" cy="482600"/>
          </a:xfrm>
          <a:prstGeom prst="rect">
            <a:avLst/>
          </a:prstGeom>
          <a:noFill/>
          <a:ln w="9525">
            <a:noFill/>
            <a:miter lim="800000"/>
            <a:headEnd/>
            <a:tailEnd/>
          </a:ln>
          <a:effectLst/>
        </p:spPr>
        <p:txBody>
          <a:bodyPr wrap="square">
            <a:spAutoFit/>
          </a:bodyPr>
          <a:lstStyle/>
          <a:p>
            <a:pPr>
              <a:lnSpc>
                <a:spcPct val="80000"/>
              </a:lnSpc>
              <a:defRPr/>
            </a:pPr>
            <a:r>
              <a:rPr lang="en-GB" sz="3200" i="1" dirty="0">
                <a:solidFill>
                  <a:schemeClr val="bg1"/>
                </a:solidFill>
                <a:effectLst>
                  <a:outerShdw blurRad="38100" dist="38100" dir="2700000" algn="tl">
                    <a:srgbClr val="000000"/>
                  </a:outerShdw>
                </a:effectLst>
                <a:latin typeface="Calibri" pitchFamily="34" charset="0"/>
                <a:sym typeface="Wingdings" pitchFamily="2" charset="2"/>
              </a:rPr>
              <a:t>Where does the Carbon derive from?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4651" name="Text Box 11"/>
          <p:cNvSpPr txBox="1">
            <a:spLocks noChangeArrowheads="1"/>
          </p:cNvSpPr>
          <p:nvPr/>
        </p:nvSpPr>
        <p:spPr bwMode="auto">
          <a:xfrm>
            <a:off x="342900" y="1349375"/>
            <a:ext cx="3051175" cy="1987550"/>
          </a:xfrm>
          <a:prstGeom prst="rect">
            <a:avLst/>
          </a:prstGeom>
          <a:noFill/>
          <a:ln w="9525">
            <a:noFill/>
            <a:miter lim="800000"/>
            <a:headEnd/>
            <a:tailEnd/>
          </a:ln>
          <a:effectLst/>
        </p:spPr>
        <p:txBody>
          <a:bodyPr wrap="square">
            <a:spAutoFit/>
          </a:bodyPr>
          <a:lstStyle/>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This cartoon illustrates the Carbon input and output fluxes in grams of C/(km*yr) at the Central America</a:t>
            </a:r>
          </a:p>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convergent margin.</a:t>
            </a:r>
          </a:p>
        </p:txBody>
      </p:sp>
      <p:sp>
        <p:nvSpPr>
          <p:cNvPr id="1264655" name="Text Box 15"/>
          <p:cNvSpPr txBox="1">
            <a:spLocks noChangeArrowheads="1"/>
          </p:cNvSpPr>
          <p:nvPr/>
        </p:nvSpPr>
        <p:spPr bwMode="auto">
          <a:xfrm>
            <a:off x="342900" y="3346450"/>
            <a:ext cx="3149600" cy="2322174"/>
          </a:xfrm>
          <a:prstGeom prst="rect">
            <a:avLst/>
          </a:prstGeom>
          <a:noFill/>
          <a:ln w="9525">
            <a:noFill/>
            <a:miter lim="800000"/>
            <a:headEnd/>
            <a:tailEnd/>
          </a:ln>
          <a:effectLst/>
        </p:spPr>
        <p:txBody>
          <a:bodyPr wrap="square">
            <a:spAutoFit/>
          </a:bodyPr>
          <a:lstStyle/>
          <a:p>
            <a:pPr>
              <a:lnSpc>
                <a:spcPct val="90000"/>
              </a:lnSpc>
              <a:defRPr/>
            </a:pPr>
            <a:r>
              <a:rPr lang="en-GB" sz="2300" dirty="0">
                <a:solidFill>
                  <a:srgbClr val="FFFF00"/>
                </a:solidFill>
                <a:effectLst>
                  <a:outerShdw blurRad="38100" dist="38100" dir="2700000" algn="tl">
                    <a:srgbClr val="000000"/>
                  </a:outerShdw>
                </a:effectLst>
                <a:latin typeface="Calibri" pitchFamily="34" charset="0"/>
                <a:sym typeface="Wingdings" pitchFamily="2" charset="2"/>
              </a:rPr>
              <a:t>Estimates of</a:t>
            </a:r>
            <a:r>
              <a:rPr lang="en-GB" sz="1900" dirty="0">
                <a:solidFill>
                  <a:srgbClr val="FFFF00"/>
                </a:solidFill>
                <a:effectLst>
                  <a:outerShdw blurRad="38100" dist="38100" dir="2700000" algn="tl">
                    <a:srgbClr val="000000"/>
                  </a:outerShdw>
                </a:effectLst>
                <a:latin typeface="Calibri" pitchFamily="34" charset="0"/>
                <a:sym typeface="Wingdings" pitchFamily="2" charset="2"/>
              </a:rPr>
              <a:t> </a:t>
            </a:r>
            <a:r>
              <a:rPr lang="en-GB" sz="2300" dirty="0">
                <a:solidFill>
                  <a:srgbClr val="FFFF00"/>
                </a:solidFill>
                <a:effectLst>
                  <a:outerShdw blurRad="38100" dist="38100" dir="2700000" algn="tl">
                    <a:srgbClr val="000000"/>
                  </a:outerShdw>
                </a:effectLst>
                <a:latin typeface="Calibri" pitchFamily="34" charset="0"/>
                <a:sym typeface="Wingdings" pitchFamily="2" charset="2"/>
              </a:rPr>
              <a:t>the carbon flux at the outer fore arc, the volcanic front, and the back arc at the Central America convergent margin represent </a:t>
            </a:r>
            <a:r>
              <a:rPr lang="en-GB" sz="2300" dirty="0">
                <a:solidFill>
                  <a:schemeClr val="bg1"/>
                </a:solidFill>
                <a:effectLst>
                  <a:outerShdw blurRad="38100" dist="38100" dir="2700000" algn="tl">
                    <a:srgbClr val="000000"/>
                  </a:outerShdw>
                </a:effectLst>
                <a:latin typeface="Calibri" pitchFamily="34" charset="0"/>
                <a:sym typeface="Wingdings" pitchFamily="2" charset="2"/>
              </a:rPr>
              <a:t>&lt;12%</a:t>
            </a:r>
            <a:r>
              <a:rPr lang="en-GB" sz="2300" dirty="0">
                <a:solidFill>
                  <a:srgbClr val="FFFF00"/>
                </a:solidFill>
                <a:effectLst>
                  <a:outerShdw blurRad="38100" dist="38100" dir="2700000" algn="tl">
                    <a:srgbClr val="000000"/>
                  </a:outerShdw>
                </a:effectLst>
                <a:latin typeface="Calibri" pitchFamily="34" charset="0"/>
                <a:sym typeface="Wingdings" pitchFamily="2" charset="2"/>
              </a:rPr>
              <a:t> of the</a:t>
            </a:r>
          </a:p>
        </p:txBody>
      </p:sp>
      <p:sp>
        <p:nvSpPr>
          <p:cNvPr id="1264656" name="Text Box 16"/>
          <p:cNvSpPr txBox="1">
            <a:spLocks noChangeArrowheads="1"/>
          </p:cNvSpPr>
          <p:nvPr/>
        </p:nvSpPr>
        <p:spPr bwMode="auto">
          <a:xfrm>
            <a:off x="342900" y="5565775"/>
            <a:ext cx="8458200" cy="407988"/>
          </a:xfrm>
          <a:prstGeom prst="rect">
            <a:avLst/>
          </a:prstGeom>
          <a:noFill/>
          <a:ln w="9525">
            <a:noFill/>
            <a:miter lim="800000"/>
            <a:headEnd/>
            <a:tailEnd/>
          </a:ln>
          <a:effectLst/>
        </p:spPr>
        <p:txBody>
          <a:bodyPr wrap="square">
            <a:spAutoFit/>
          </a:bodyPr>
          <a:lstStyle/>
          <a:p>
            <a:pPr>
              <a:lnSpc>
                <a:spcPct val="90000"/>
              </a:lnSpc>
              <a:defRPr/>
            </a:pPr>
            <a:r>
              <a:rPr lang="en-GB" sz="2300" dirty="0">
                <a:solidFill>
                  <a:srgbClr val="FFFF00"/>
                </a:solidFill>
                <a:effectLst>
                  <a:outerShdw blurRad="38100" dist="38100" dir="2700000" algn="tl">
                    <a:srgbClr val="000000"/>
                  </a:outerShdw>
                </a:effectLst>
                <a:latin typeface="Calibri" pitchFamily="34" charset="0"/>
                <a:sym typeface="Wingdings" pitchFamily="2" charset="2"/>
              </a:rPr>
              <a:t>total sedimentary carbon input into the subduction zone.</a:t>
            </a:r>
          </a:p>
        </p:txBody>
      </p:sp>
      <p:sp>
        <p:nvSpPr>
          <p:cNvPr id="1264657" name="Text Box 17"/>
          <p:cNvSpPr txBox="1">
            <a:spLocks noChangeArrowheads="1"/>
          </p:cNvSpPr>
          <p:nvPr/>
        </p:nvSpPr>
        <p:spPr bwMode="auto">
          <a:xfrm>
            <a:off x="342900" y="5980113"/>
            <a:ext cx="8458200" cy="723900"/>
          </a:xfrm>
          <a:prstGeom prst="rect">
            <a:avLst/>
          </a:prstGeom>
          <a:noFill/>
          <a:ln w="9525">
            <a:noFill/>
            <a:miter lim="800000"/>
            <a:headEnd/>
            <a:tailEnd/>
          </a:ln>
          <a:effectLst/>
        </p:spPr>
        <p:txBody>
          <a:bodyPr wrap="square">
            <a:spAutoFit/>
          </a:bodyPr>
          <a:lstStyle/>
          <a:p>
            <a:pPr>
              <a:lnSpc>
                <a:spcPct val="90000"/>
              </a:lnSpc>
              <a:defRPr/>
            </a:pPr>
            <a:r>
              <a:rPr lang="en-GB" sz="2300" dirty="0">
                <a:solidFill>
                  <a:schemeClr val="bg1"/>
                </a:solidFill>
                <a:effectLst>
                  <a:outerShdw blurRad="38100" dist="38100" dir="2700000" algn="tl">
                    <a:srgbClr val="000000"/>
                  </a:outerShdw>
                </a:effectLst>
                <a:latin typeface="Calibri" pitchFamily="34" charset="0"/>
                <a:sym typeface="Wingdings" pitchFamily="2" charset="2"/>
              </a:rPr>
              <a:t>This means that most of the C entering subduction zones may be recycled to the deeper mantle.</a:t>
            </a:r>
          </a:p>
        </p:txBody>
      </p:sp>
      <p:sp>
        <p:nvSpPr>
          <p:cNvPr id="2" name="Text Box 17"/>
          <p:cNvSpPr txBox="1">
            <a:spLocks noChangeArrowheads="1"/>
          </p:cNvSpPr>
          <p:nvPr/>
        </p:nvSpPr>
        <p:spPr bwMode="auto">
          <a:xfrm>
            <a:off x="3298825" y="1390650"/>
            <a:ext cx="5845175" cy="1247775"/>
          </a:xfrm>
          <a:prstGeom prst="rect">
            <a:avLst/>
          </a:prstGeom>
          <a:noFill/>
          <a:ln w="9525">
            <a:noFill/>
            <a:miter lim="800000"/>
            <a:headEnd/>
            <a:tailEnd/>
          </a:ln>
          <a:effectLst/>
        </p:spPr>
        <p:txBody>
          <a:bodyPr>
            <a:spAutoFit/>
          </a:bodyPr>
          <a:lstStyle/>
          <a:p>
            <a:pPr>
              <a:defRPr/>
            </a:pPr>
            <a:r>
              <a:rPr lang="en-GB" sz="2500" dirty="0">
                <a:solidFill>
                  <a:schemeClr val="bg1"/>
                </a:solidFill>
                <a:effectLst>
                  <a:outerShdw blurRad="38100" dist="38100" dir="2700000" algn="tl">
                    <a:srgbClr val="000000"/>
                  </a:outerShdw>
                </a:effectLst>
                <a:latin typeface="Calibri" pitchFamily="34" charset="0"/>
                <a:sym typeface="Wingdings" pitchFamily="2" charset="2"/>
              </a:rPr>
              <a:t>Note, however, that C outgassing occurs not only through arc volcanism, but also along oceanic ridges and intraplate settings.</a:t>
            </a:r>
          </a:p>
        </p:txBody>
      </p:sp>
      <p:sp>
        <p:nvSpPr>
          <p:cNvPr id="3" name="Text Box 17"/>
          <p:cNvSpPr txBox="1">
            <a:spLocks noChangeArrowheads="1"/>
          </p:cNvSpPr>
          <p:nvPr/>
        </p:nvSpPr>
        <p:spPr bwMode="auto">
          <a:xfrm>
            <a:off x="3560763" y="2690813"/>
            <a:ext cx="5294312" cy="2862262"/>
          </a:xfrm>
          <a:prstGeom prst="rect">
            <a:avLst/>
          </a:prstGeom>
          <a:noFill/>
          <a:ln w="28575">
            <a:solidFill>
              <a:schemeClr val="bg1"/>
            </a:solidFill>
            <a:miter lim="800000"/>
            <a:headEnd/>
            <a:tailEnd/>
          </a:ln>
        </p:spPr>
        <p:txBody>
          <a:bodyPr>
            <a:spAutoFit/>
          </a:bodyPr>
          <a:lstStyle/>
          <a:p>
            <a:pPr algn="ctr">
              <a:defRPr/>
            </a:pPr>
            <a:r>
              <a:rPr lang="en-GB" sz="3600">
                <a:solidFill>
                  <a:schemeClr val="bg1"/>
                </a:solidFill>
                <a:effectLst>
                  <a:outerShdw blurRad="38100" dist="38100" dir="2700000" algn="tl">
                    <a:srgbClr val="000000"/>
                  </a:outerShdw>
                </a:effectLst>
                <a:latin typeface="Calibri" pitchFamily="34" charset="0"/>
                <a:sym typeface="Wingdings" pitchFamily="2" charset="2"/>
              </a:rPr>
              <a:t>At the present state of knowledge we do not know if the net flux of surficial of C is positive or negative.</a:t>
            </a:r>
          </a:p>
        </p:txBody>
      </p:sp>
      <p:sp>
        <p:nvSpPr>
          <p:cNvPr id="11" name="Text Box 4"/>
          <p:cNvSpPr txBox="1">
            <a:spLocks noChangeArrowheads="1"/>
          </p:cNvSpPr>
          <p:nvPr/>
        </p:nvSpPr>
        <p:spPr bwMode="auto">
          <a:xfrm>
            <a:off x="4751388" y="6472238"/>
            <a:ext cx="4352925" cy="307777"/>
          </a:xfrm>
          <a:prstGeom prst="rect">
            <a:avLst/>
          </a:prstGeom>
          <a:noFill/>
          <a:ln w="9525" algn="ctr">
            <a:noFill/>
            <a:miter lim="800000"/>
            <a:headEnd/>
            <a:tailEnd/>
          </a:ln>
          <a:effectLst/>
        </p:spPr>
        <p:txBody>
          <a:bodyPr>
            <a:spAutoFit/>
          </a:bodyPr>
          <a:lstStyle/>
          <a:p>
            <a:pPr algn="ctr">
              <a:defRPr/>
            </a:pPr>
            <a:r>
              <a:rPr lang="en-GB" sz="1400" dirty="0" err="1">
                <a:solidFill>
                  <a:schemeClr val="bg1"/>
                </a:solidFill>
                <a:effectLst>
                  <a:outerShdw blurRad="38100" dist="38100" dir="2700000" algn="tl">
                    <a:srgbClr val="000000"/>
                  </a:outerShdw>
                </a:effectLst>
                <a:latin typeface="Calibri" pitchFamily="34" charset="0"/>
              </a:rPr>
              <a:t>Furi</a:t>
            </a:r>
            <a:r>
              <a:rPr lang="en-GB" sz="1400" dirty="0">
                <a:solidFill>
                  <a:schemeClr val="bg1"/>
                </a:solidFill>
                <a:effectLst>
                  <a:outerShdw blurRad="38100" dist="38100" dir="2700000" algn="tl">
                    <a:srgbClr val="000000"/>
                  </a:outerShdw>
                </a:effectLst>
                <a:latin typeface="Calibri" pitchFamily="34" charset="0"/>
              </a:rPr>
              <a:t> et al., 2010 (G3 doi:10.1029/2009GC002810)</a:t>
            </a:r>
          </a:p>
        </p:txBody>
      </p:sp>
      <p:sp>
        <p:nvSpPr>
          <p:cNvPr id="1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srcRect t="60180" r="1707"/>
          <a:stretch/>
        </p:blipFill>
        <p:spPr bwMode="auto">
          <a:xfrm>
            <a:off x="-1" y="3924299"/>
            <a:ext cx="9144001" cy="1997075"/>
          </a:xfrm>
          <a:prstGeom prst="rect">
            <a:avLst/>
          </a:prstGeom>
          <a:noFill/>
          <a:ln w="9525">
            <a:noFill/>
            <a:miter lim="800000"/>
            <a:headEnd/>
            <a:tailEnd/>
          </a:ln>
        </p:spPr>
      </p:pic>
      <p:pic>
        <p:nvPicPr>
          <p:cNvPr id="2" name="Picture 2"/>
          <p:cNvPicPr>
            <a:picLocks noChangeAspect="1" noChangeArrowheads="1"/>
          </p:cNvPicPr>
          <p:nvPr/>
        </p:nvPicPr>
        <p:blipFill rotWithShape="1">
          <a:blip r:embed="rId3" cstate="print"/>
          <a:srcRect r="1707" b="39820"/>
          <a:stretch/>
        </p:blipFill>
        <p:spPr bwMode="auto">
          <a:xfrm>
            <a:off x="-1" y="906145"/>
            <a:ext cx="9144001" cy="3018155"/>
          </a:xfrm>
          <a:prstGeom prst="rect">
            <a:avLst/>
          </a:prstGeom>
          <a:noFill/>
          <a:ln w="9525">
            <a:noFill/>
            <a:miter lim="800000"/>
            <a:headEnd/>
            <a:tailEnd/>
          </a:ln>
        </p:spPr>
      </p:pic>
      <p:sp>
        <p:nvSpPr>
          <p:cNvPr id="13" name="Text Box 4"/>
          <p:cNvSpPr txBox="1">
            <a:spLocks noChangeArrowheads="1"/>
          </p:cNvSpPr>
          <p:nvPr/>
        </p:nvSpPr>
        <p:spPr bwMode="auto">
          <a:xfrm>
            <a:off x="4953000" y="6020813"/>
            <a:ext cx="4151314" cy="338554"/>
          </a:xfrm>
          <a:prstGeom prst="rect">
            <a:avLst/>
          </a:prstGeom>
          <a:noFill/>
          <a:ln w="9525" algn="ctr">
            <a:noFill/>
            <a:miter lim="800000"/>
            <a:headEnd/>
            <a:tailEnd/>
          </a:ln>
          <a:effectLst/>
        </p:spPr>
        <p:txBody>
          <a:bodyPr wrap="square">
            <a:spAutoFit/>
          </a:bodyPr>
          <a:lstStyle/>
          <a:p>
            <a:pPr algn="r">
              <a:defRPr/>
            </a:pPr>
            <a:r>
              <a:rPr lang="it-IT" sz="1600" dirty="0">
                <a:solidFill>
                  <a:schemeClr val="bg1"/>
                </a:solidFill>
                <a:latin typeface="Calibri" pitchFamily="34" charset="0"/>
              </a:rPr>
              <a:t>Collins et al., 2015 (</a:t>
            </a:r>
            <a:r>
              <a:rPr lang="it-IT" sz="1600" dirty="0" err="1">
                <a:solidFill>
                  <a:schemeClr val="bg1"/>
                </a:solidFill>
                <a:latin typeface="Calibri" pitchFamily="34" charset="0"/>
              </a:rPr>
              <a:t>Chem</a:t>
            </a:r>
            <a:r>
              <a:rPr lang="it-IT" sz="1600" dirty="0">
                <a:solidFill>
                  <a:schemeClr val="bg1"/>
                </a:solidFill>
                <a:latin typeface="Calibri" pitchFamily="34" charset="0"/>
              </a:rPr>
              <a:t>. Geol., 412, 132-150)</a:t>
            </a:r>
          </a:p>
        </p:txBody>
      </p:sp>
      <p:sp>
        <p:nvSpPr>
          <p:cNvPr id="14" name="Rettangolo arrotondato 13"/>
          <p:cNvSpPr/>
          <p:nvPr/>
        </p:nvSpPr>
        <p:spPr bwMode="auto">
          <a:xfrm>
            <a:off x="7128934" y="3900154"/>
            <a:ext cx="1918482" cy="1304225"/>
          </a:xfrm>
          <a:prstGeom prst="roundRect">
            <a:avLst/>
          </a:prstGeom>
          <a:noFill/>
          <a:ln w="3810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6" name="Rettangolo arrotondato 5"/>
          <p:cNvSpPr/>
          <p:nvPr/>
        </p:nvSpPr>
        <p:spPr bwMode="auto">
          <a:xfrm>
            <a:off x="7814732" y="2477754"/>
            <a:ext cx="1253064" cy="1304225"/>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Rettangolo arrotondato 6"/>
          <p:cNvSpPr/>
          <p:nvPr/>
        </p:nvSpPr>
        <p:spPr bwMode="auto">
          <a:xfrm>
            <a:off x="4825997" y="4289620"/>
            <a:ext cx="914402" cy="1476180"/>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
        <p:nvSpPr>
          <p:cNvPr id="3" name="Rettangolo arrotondato 5">
            <a:extLst>
              <a:ext uri="{FF2B5EF4-FFF2-40B4-BE49-F238E27FC236}">
                <a16:creationId xmlns:a16="http://schemas.microsoft.com/office/drawing/2014/main" id="{929B3862-AB1C-69CC-3D03-9DCCD1395E79}"/>
              </a:ext>
            </a:extLst>
          </p:cNvPr>
          <p:cNvSpPr/>
          <p:nvPr/>
        </p:nvSpPr>
        <p:spPr bwMode="auto">
          <a:xfrm>
            <a:off x="304800" y="1660541"/>
            <a:ext cx="698500" cy="447659"/>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 name="Rettangolo arrotondato 5">
            <a:extLst>
              <a:ext uri="{FF2B5EF4-FFF2-40B4-BE49-F238E27FC236}">
                <a16:creationId xmlns:a16="http://schemas.microsoft.com/office/drawing/2014/main" id="{17F6BC98-3770-854C-17A9-345A0871D1EE}"/>
              </a:ext>
            </a:extLst>
          </p:cNvPr>
          <p:cNvSpPr/>
          <p:nvPr/>
        </p:nvSpPr>
        <p:spPr bwMode="auto">
          <a:xfrm>
            <a:off x="304800" y="3962398"/>
            <a:ext cx="914402" cy="447659"/>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 name="Text Box 17">
            <a:extLst>
              <a:ext uri="{FF2B5EF4-FFF2-40B4-BE49-F238E27FC236}">
                <a16:creationId xmlns:a16="http://schemas.microsoft.com/office/drawing/2014/main" id="{DF7E9E4D-319D-5944-F208-2E613A569F1A}"/>
              </a:ext>
            </a:extLst>
          </p:cNvPr>
          <p:cNvSpPr txBox="1">
            <a:spLocks noChangeArrowheads="1"/>
          </p:cNvSpPr>
          <p:nvPr/>
        </p:nvSpPr>
        <p:spPr bwMode="auto">
          <a:xfrm>
            <a:off x="7090834" y="5192820"/>
            <a:ext cx="2015065" cy="674031"/>
          </a:xfrm>
          <a:prstGeom prst="rect">
            <a:avLst/>
          </a:prstGeom>
          <a:noFill/>
          <a:ln w="9525">
            <a:noFill/>
            <a:miter lim="800000"/>
            <a:headEnd/>
            <a:tailEnd/>
          </a:ln>
          <a:effectLst/>
        </p:spPr>
        <p:txBody>
          <a:bodyPr wrap="square">
            <a:spAutoFit/>
          </a:bodyPr>
          <a:lstStyle/>
          <a:p>
            <a:pPr algn="ctr">
              <a:lnSpc>
                <a:spcPct val="90000"/>
              </a:lnSpc>
              <a:defRPr/>
            </a:pPr>
            <a:r>
              <a:rPr lang="en-GB" sz="1400" b="1" dirty="0">
                <a:solidFill>
                  <a:srgbClr val="0066FF"/>
                </a:solidFill>
                <a:effectLst/>
                <a:latin typeface="Calibri" pitchFamily="34" charset="0"/>
                <a:sym typeface="Wingdings" pitchFamily="2" charset="2"/>
              </a:rPr>
              <a:t>~20 to 84% of subducted C is effectively removed by the Earth’s surface.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6" grpId="0" animBg="1"/>
      <p:bldP spid="7" grpId="0" animBg="1"/>
      <p:bldP spid="3" grpId="0" animBg="1"/>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noChangeArrowheads="1"/>
          </p:cNvSpPr>
          <p:nvPr/>
        </p:nvSpPr>
        <p:spPr bwMode="auto">
          <a:xfrm>
            <a:off x="728663" y="6305550"/>
            <a:ext cx="8415337"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020931" name="Text Box 3"/>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Experimental determinations of the solidus and liquidus of peridotite</a:t>
            </a:r>
          </a:p>
        </p:txBody>
      </p:sp>
      <p:grpSp>
        <p:nvGrpSpPr>
          <p:cNvPr id="2" name="Group 4"/>
          <p:cNvGrpSpPr>
            <a:grpSpLocks noChangeAspect="1"/>
          </p:cNvGrpSpPr>
          <p:nvPr/>
        </p:nvGrpSpPr>
        <p:grpSpPr bwMode="auto">
          <a:xfrm>
            <a:off x="3913188" y="1165225"/>
            <a:ext cx="5230812" cy="5697274"/>
            <a:chOff x="3009" y="319"/>
            <a:chExt cx="2625" cy="3799"/>
          </a:xfrm>
        </p:grpSpPr>
        <p:pic>
          <p:nvPicPr>
            <p:cNvPr id="7178" name="Picture 5"/>
            <p:cNvPicPr>
              <a:picLocks noChangeAspect="1" noChangeArrowheads="1"/>
            </p:cNvPicPr>
            <p:nvPr/>
          </p:nvPicPr>
          <p:blipFill>
            <a:blip r:embed="rId3" cstate="print"/>
            <a:srcRect/>
            <a:stretch>
              <a:fillRect/>
            </a:stretch>
          </p:blipFill>
          <p:spPr bwMode="auto">
            <a:xfrm>
              <a:off x="3009" y="319"/>
              <a:ext cx="2625" cy="3787"/>
            </a:xfrm>
            <a:prstGeom prst="rect">
              <a:avLst/>
            </a:prstGeom>
            <a:noFill/>
            <a:ln w="9525" algn="ctr">
              <a:noFill/>
              <a:miter lim="800000"/>
              <a:headEnd/>
              <a:tailEnd/>
            </a:ln>
          </p:spPr>
        </p:pic>
        <p:sp>
          <p:nvSpPr>
            <p:cNvPr id="1020934" name="Oval 6"/>
            <p:cNvSpPr>
              <a:spLocks noChangeArrowheads="1"/>
            </p:cNvSpPr>
            <p:nvPr/>
          </p:nvSpPr>
          <p:spPr bwMode="auto">
            <a:xfrm>
              <a:off x="3441" y="80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5" name="Oval 7"/>
            <p:cNvSpPr>
              <a:spLocks noChangeArrowheads="1"/>
            </p:cNvSpPr>
            <p:nvPr/>
          </p:nvSpPr>
          <p:spPr bwMode="auto">
            <a:xfrm>
              <a:off x="3486" y="80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6" name="Oval 8"/>
            <p:cNvSpPr>
              <a:spLocks noChangeArrowheads="1"/>
            </p:cNvSpPr>
            <p:nvPr/>
          </p:nvSpPr>
          <p:spPr bwMode="auto">
            <a:xfrm>
              <a:off x="3438" y="867"/>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7" name="Oval 9"/>
            <p:cNvSpPr>
              <a:spLocks noChangeArrowheads="1"/>
            </p:cNvSpPr>
            <p:nvPr/>
          </p:nvSpPr>
          <p:spPr bwMode="auto">
            <a:xfrm>
              <a:off x="3321" y="885"/>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8" name="Oval 10"/>
            <p:cNvSpPr>
              <a:spLocks noChangeArrowheads="1"/>
            </p:cNvSpPr>
            <p:nvPr/>
          </p:nvSpPr>
          <p:spPr bwMode="auto">
            <a:xfrm>
              <a:off x="3552" y="871"/>
              <a:ext cx="43" cy="59"/>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39" name="Oval 11"/>
            <p:cNvSpPr>
              <a:spLocks noChangeArrowheads="1"/>
            </p:cNvSpPr>
            <p:nvPr/>
          </p:nvSpPr>
          <p:spPr bwMode="auto">
            <a:xfrm>
              <a:off x="3552" y="969"/>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0" name="Oval 12"/>
            <p:cNvSpPr>
              <a:spLocks noChangeArrowheads="1"/>
            </p:cNvSpPr>
            <p:nvPr/>
          </p:nvSpPr>
          <p:spPr bwMode="auto">
            <a:xfrm>
              <a:off x="3555" y="1035"/>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1" name="Oval 13"/>
            <p:cNvSpPr>
              <a:spLocks noChangeArrowheads="1"/>
            </p:cNvSpPr>
            <p:nvPr/>
          </p:nvSpPr>
          <p:spPr bwMode="auto">
            <a:xfrm>
              <a:off x="3552" y="1110"/>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2" name="Oval 14"/>
            <p:cNvSpPr>
              <a:spLocks noChangeArrowheads="1"/>
            </p:cNvSpPr>
            <p:nvPr/>
          </p:nvSpPr>
          <p:spPr bwMode="auto">
            <a:xfrm>
              <a:off x="3609" y="1077"/>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3" name="Oval 15"/>
            <p:cNvSpPr>
              <a:spLocks noChangeArrowheads="1"/>
            </p:cNvSpPr>
            <p:nvPr/>
          </p:nvSpPr>
          <p:spPr bwMode="auto">
            <a:xfrm>
              <a:off x="3621" y="1182"/>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4" name="Oval 16"/>
            <p:cNvSpPr>
              <a:spLocks noChangeArrowheads="1"/>
            </p:cNvSpPr>
            <p:nvPr/>
          </p:nvSpPr>
          <p:spPr bwMode="auto">
            <a:xfrm>
              <a:off x="3726" y="1146"/>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5" name="Oval 17"/>
            <p:cNvSpPr>
              <a:spLocks noChangeArrowheads="1"/>
            </p:cNvSpPr>
            <p:nvPr/>
          </p:nvSpPr>
          <p:spPr bwMode="auto">
            <a:xfrm>
              <a:off x="3897" y="1233"/>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6" name="Oval 18"/>
            <p:cNvSpPr>
              <a:spLocks noChangeArrowheads="1"/>
            </p:cNvSpPr>
            <p:nvPr/>
          </p:nvSpPr>
          <p:spPr bwMode="auto">
            <a:xfrm>
              <a:off x="3780" y="131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7" name="Oval 19"/>
            <p:cNvSpPr>
              <a:spLocks noChangeArrowheads="1"/>
            </p:cNvSpPr>
            <p:nvPr/>
          </p:nvSpPr>
          <p:spPr bwMode="auto">
            <a:xfrm>
              <a:off x="4011" y="1317"/>
              <a:ext cx="43" cy="59"/>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8" name="Oval 20"/>
            <p:cNvSpPr>
              <a:spLocks noChangeArrowheads="1"/>
            </p:cNvSpPr>
            <p:nvPr/>
          </p:nvSpPr>
          <p:spPr bwMode="auto">
            <a:xfrm>
              <a:off x="3921" y="1422"/>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49" name="Oval 21"/>
            <p:cNvSpPr>
              <a:spLocks noChangeAspect="1" noChangeArrowheads="1"/>
            </p:cNvSpPr>
            <p:nvPr/>
          </p:nvSpPr>
          <p:spPr bwMode="auto">
            <a:xfrm>
              <a:off x="3957" y="1497"/>
              <a:ext cx="56"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0" name="Oval 22"/>
            <p:cNvSpPr>
              <a:spLocks noChangeArrowheads="1"/>
            </p:cNvSpPr>
            <p:nvPr/>
          </p:nvSpPr>
          <p:spPr bwMode="auto">
            <a:xfrm>
              <a:off x="4014" y="1497"/>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1" name="Oval 23"/>
            <p:cNvSpPr>
              <a:spLocks noChangeArrowheads="1"/>
            </p:cNvSpPr>
            <p:nvPr/>
          </p:nvSpPr>
          <p:spPr bwMode="auto">
            <a:xfrm>
              <a:off x="4239" y="1578"/>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2" name="Oval 24"/>
            <p:cNvSpPr>
              <a:spLocks noChangeArrowheads="1"/>
            </p:cNvSpPr>
            <p:nvPr/>
          </p:nvSpPr>
          <p:spPr bwMode="auto">
            <a:xfrm>
              <a:off x="4929" y="1323"/>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3" name="Oval 25"/>
            <p:cNvSpPr>
              <a:spLocks noChangeArrowheads="1"/>
            </p:cNvSpPr>
            <p:nvPr/>
          </p:nvSpPr>
          <p:spPr bwMode="auto">
            <a:xfrm>
              <a:off x="4470" y="807"/>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4" name="Oval 26"/>
            <p:cNvSpPr>
              <a:spLocks noChangeArrowheads="1"/>
            </p:cNvSpPr>
            <p:nvPr/>
          </p:nvSpPr>
          <p:spPr bwMode="auto">
            <a:xfrm>
              <a:off x="5151" y="1845"/>
              <a:ext cx="43" cy="55"/>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5" name="Oval 27"/>
            <p:cNvSpPr>
              <a:spLocks noChangeArrowheads="1"/>
            </p:cNvSpPr>
            <p:nvPr/>
          </p:nvSpPr>
          <p:spPr bwMode="auto">
            <a:xfrm>
              <a:off x="4608" y="2049"/>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6" name="Oval 28"/>
            <p:cNvSpPr>
              <a:spLocks noChangeArrowheads="1"/>
            </p:cNvSpPr>
            <p:nvPr/>
          </p:nvSpPr>
          <p:spPr bwMode="auto">
            <a:xfrm>
              <a:off x="4419" y="2019"/>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7" name="Oval 29"/>
            <p:cNvSpPr>
              <a:spLocks noChangeArrowheads="1"/>
            </p:cNvSpPr>
            <p:nvPr/>
          </p:nvSpPr>
          <p:spPr bwMode="auto">
            <a:xfrm>
              <a:off x="4350" y="188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8" name="Oval 30"/>
            <p:cNvSpPr>
              <a:spLocks noChangeArrowheads="1"/>
            </p:cNvSpPr>
            <p:nvPr/>
          </p:nvSpPr>
          <p:spPr bwMode="auto">
            <a:xfrm>
              <a:off x="4353" y="1842"/>
              <a:ext cx="43" cy="58"/>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59" name="Oval 31"/>
            <p:cNvSpPr>
              <a:spLocks noChangeArrowheads="1"/>
            </p:cNvSpPr>
            <p:nvPr/>
          </p:nvSpPr>
          <p:spPr bwMode="auto">
            <a:xfrm>
              <a:off x="4239" y="1737"/>
              <a:ext cx="43" cy="55"/>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0" name="Oval 32"/>
            <p:cNvSpPr>
              <a:spLocks noChangeArrowheads="1"/>
            </p:cNvSpPr>
            <p:nvPr/>
          </p:nvSpPr>
          <p:spPr bwMode="auto">
            <a:xfrm>
              <a:off x="4011" y="167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1" name="Oval 33"/>
            <p:cNvSpPr>
              <a:spLocks noChangeArrowheads="1"/>
            </p:cNvSpPr>
            <p:nvPr/>
          </p:nvSpPr>
          <p:spPr bwMode="auto">
            <a:xfrm>
              <a:off x="3903" y="1530"/>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2" name="Oval 34"/>
            <p:cNvSpPr>
              <a:spLocks noChangeArrowheads="1"/>
            </p:cNvSpPr>
            <p:nvPr/>
          </p:nvSpPr>
          <p:spPr bwMode="auto">
            <a:xfrm>
              <a:off x="4470" y="2223"/>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3" name="Oval 35"/>
            <p:cNvSpPr>
              <a:spLocks noChangeArrowheads="1"/>
            </p:cNvSpPr>
            <p:nvPr/>
          </p:nvSpPr>
          <p:spPr bwMode="auto">
            <a:xfrm>
              <a:off x="4698" y="254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4" name="Oval 36"/>
            <p:cNvSpPr>
              <a:spLocks noChangeArrowheads="1"/>
            </p:cNvSpPr>
            <p:nvPr/>
          </p:nvSpPr>
          <p:spPr bwMode="auto">
            <a:xfrm>
              <a:off x="5043" y="2892"/>
              <a:ext cx="43" cy="57"/>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5" name="Oval 37"/>
            <p:cNvSpPr>
              <a:spLocks noChangeArrowheads="1"/>
            </p:cNvSpPr>
            <p:nvPr/>
          </p:nvSpPr>
          <p:spPr bwMode="auto">
            <a:xfrm>
              <a:off x="5388" y="2544"/>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6" name="Oval 38"/>
            <p:cNvSpPr>
              <a:spLocks noChangeArrowheads="1"/>
            </p:cNvSpPr>
            <p:nvPr/>
          </p:nvSpPr>
          <p:spPr bwMode="auto">
            <a:xfrm>
              <a:off x="4926" y="3234"/>
              <a:ext cx="43" cy="58"/>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7" name="Oval 39"/>
            <p:cNvSpPr>
              <a:spLocks noChangeArrowheads="1"/>
            </p:cNvSpPr>
            <p:nvPr/>
          </p:nvSpPr>
          <p:spPr bwMode="auto">
            <a:xfrm>
              <a:off x="5154" y="3411"/>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8" name="Oval 40"/>
            <p:cNvSpPr>
              <a:spLocks noChangeArrowheads="1"/>
            </p:cNvSpPr>
            <p:nvPr/>
          </p:nvSpPr>
          <p:spPr bwMode="auto">
            <a:xfrm>
              <a:off x="3552" y="1554"/>
              <a:ext cx="43" cy="57"/>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69" name="Oval 41"/>
            <p:cNvSpPr>
              <a:spLocks noChangeArrowheads="1"/>
            </p:cNvSpPr>
            <p:nvPr/>
          </p:nvSpPr>
          <p:spPr bwMode="auto">
            <a:xfrm>
              <a:off x="3555" y="117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0" name="Oval 42"/>
            <p:cNvSpPr>
              <a:spLocks noChangeArrowheads="1"/>
            </p:cNvSpPr>
            <p:nvPr/>
          </p:nvSpPr>
          <p:spPr bwMode="auto">
            <a:xfrm>
              <a:off x="3501" y="972"/>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1" name="Oval 43"/>
            <p:cNvSpPr>
              <a:spLocks noChangeArrowheads="1"/>
            </p:cNvSpPr>
            <p:nvPr/>
          </p:nvSpPr>
          <p:spPr bwMode="auto">
            <a:xfrm>
              <a:off x="3723" y="1314"/>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2" name="Oval 44"/>
            <p:cNvSpPr>
              <a:spLocks noChangeArrowheads="1"/>
            </p:cNvSpPr>
            <p:nvPr/>
          </p:nvSpPr>
          <p:spPr bwMode="auto">
            <a:xfrm>
              <a:off x="3783" y="141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3" name="Oval 45"/>
            <p:cNvSpPr>
              <a:spLocks noChangeArrowheads="1"/>
            </p:cNvSpPr>
            <p:nvPr/>
          </p:nvSpPr>
          <p:spPr bwMode="auto">
            <a:xfrm>
              <a:off x="3780" y="1502"/>
              <a:ext cx="43" cy="55"/>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4" name="Oval 46"/>
            <p:cNvSpPr>
              <a:spLocks noChangeArrowheads="1"/>
            </p:cNvSpPr>
            <p:nvPr/>
          </p:nvSpPr>
          <p:spPr bwMode="auto">
            <a:xfrm>
              <a:off x="3822" y="1602"/>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5" name="Oval 47"/>
            <p:cNvSpPr>
              <a:spLocks noChangeArrowheads="1"/>
            </p:cNvSpPr>
            <p:nvPr/>
          </p:nvSpPr>
          <p:spPr bwMode="auto">
            <a:xfrm>
              <a:off x="3891" y="1695"/>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6" name="Oval 48"/>
            <p:cNvSpPr>
              <a:spLocks noChangeArrowheads="1"/>
            </p:cNvSpPr>
            <p:nvPr/>
          </p:nvSpPr>
          <p:spPr bwMode="auto">
            <a:xfrm>
              <a:off x="3951" y="1671"/>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7" name="Oval 49"/>
            <p:cNvSpPr>
              <a:spLocks noChangeArrowheads="1"/>
            </p:cNvSpPr>
            <p:nvPr/>
          </p:nvSpPr>
          <p:spPr bwMode="auto">
            <a:xfrm>
              <a:off x="4002" y="1590"/>
              <a:ext cx="43" cy="57"/>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8" name="Oval 50"/>
            <p:cNvSpPr>
              <a:spLocks noChangeArrowheads="1"/>
            </p:cNvSpPr>
            <p:nvPr/>
          </p:nvSpPr>
          <p:spPr bwMode="auto">
            <a:xfrm>
              <a:off x="4117" y="174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79" name="Oval 51"/>
            <p:cNvSpPr>
              <a:spLocks noChangeArrowheads="1"/>
            </p:cNvSpPr>
            <p:nvPr/>
          </p:nvSpPr>
          <p:spPr bwMode="auto">
            <a:xfrm>
              <a:off x="4145" y="1731"/>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0" name="Oval 52"/>
            <p:cNvSpPr>
              <a:spLocks noChangeArrowheads="1"/>
            </p:cNvSpPr>
            <p:nvPr/>
          </p:nvSpPr>
          <p:spPr bwMode="auto">
            <a:xfrm>
              <a:off x="4190" y="1848"/>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1" name="Oval 53"/>
            <p:cNvSpPr>
              <a:spLocks noChangeArrowheads="1"/>
            </p:cNvSpPr>
            <p:nvPr/>
          </p:nvSpPr>
          <p:spPr bwMode="auto">
            <a:xfrm>
              <a:off x="4241" y="1845"/>
              <a:ext cx="43" cy="55"/>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2" name="Oval 54"/>
            <p:cNvSpPr>
              <a:spLocks noChangeArrowheads="1"/>
            </p:cNvSpPr>
            <p:nvPr/>
          </p:nvSpPr>
          <p:spPr bwMode="auto">
            <a:xfrm>
              <a:off x="4250" y="1884"/>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3" name="Oval 55"/>
            <p:cNvSpPr>
              <a:spLocks noChangeArrowheads="1"/>
            </p:cNvSpPr>
            <p:nvPr/>
          </p:nvSpPr>
          <p:spPr bwMode="auto">
            <a:xfrm>
              <a:off x="4238" y="1815"/>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4" name="Oval 56"/>
            <p:cNvSpPr>
              <a:spLocks noChangeArrowheads="1"/>
            </p:cNvSpPr>
            <p:nvPr/>
          </p:nvSpPr>
          <p:spPr bwMode="auto">
            <a:xfrm>
              <a:off x="4010" y="183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5" name="Oval 57"/>
            <p:cNvSpPr>
              <a:spLocks noChangeArrowheads="1"/>
            </p:cNvSpPr>
            <p:nvPr/>
          </p:nvSpPr>
          <p:spPr bwMode="auto">
            <a:xfrm>
              <a:off x="4463" y="2019"/>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6" name="Oval 58"/>
            <p:cNvSpPr>
              <a:spLocks noChangeArrowheads="1"/>
            </p:cNvSpPr>
            <p:nvPr/>
          </p:nvSpPr>
          <p:spPr bwMode="auto">
            <a:xfrm>
              <a:off x="4397" y="2046"/>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7" name="Oval 59"/>
            <p:cNvSpPr>
              <a:spLocks noChangeArrowheads="1"/>
            </p:cNvSpPr>
            <p:nvPr/>
          </p:nvSpPr>
          <p:spPr bwMode="auto">
            <a:xfrm>
              <a:off x="4349" y="2220"/>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8" name="Oval 60"/>
            <p:cNvSpPr>
              <a:spLocks noChangeArrowheads="1"/>
            </p:cNvSpPr>
            <p:nvPr/>
          </p:nvSpPr>
          <p:spPr bwMode="auto">
            <a:xfrm>
              <a:off x="4466" y="2541"/>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89" name="Oval 61"/>
            <p:cNvSpPr>
              <a:spLocks noChangeArrowheads="1"/>
            </p:cNvSpPr>
            <p:nvPr/>
          </p:nvSpPr>
          <p:spPr bwMode="auto">
            <a:xfrm>
              <a:off x="4808" y="2898"/>
              <a:ext cx="43" cy="60"/>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0" name="Oval 62"/>
            <p:cNvSpPr>
              <a:spLocks noChangeArrowheads="1"/>
            </p:cNvSpPr>
            <p:nvPr/>
          </p:nvSpPr>
          <p:spPr bwMode="auto">
            <a:xfrm>
              <a:off x="4922" y="3414"/>
              <a:ext cx="43" cy="59"/>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1" name="Oval 63"/>
            <p:cNvSpPr>
              <a:spLocks noChangeArrowheads="1"/>
            </p:cNvSpPr>
            <p:nvPr/>
          </p:nvSpPr>
          <p:spPr bwMode="auto">
            <a:xfrm>
              <a:off x="5384" y="3411"/>
              <a:ext cx="43" cy="60"/>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2" name="Oval 64"/>
            <p:cNvSpPr>
              <a:spLocks noChangeArrowheads="1"/>
            </p:cNvSpPr>
            <p:nvPr/>
          </p:nvSpPr>
          <p:spPr bwMode="auto">
            <a:xfrm>
              <a:off x="5267" y="1845"/>
              <a:ext cx="43" cy="55"/>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3" name="Oval 65"/>
            <p:cNvSpPr>
              <a:spLocks noChangeArrowheads="1"/>
            </p:cNvSpPr>
            <p:nvPr/>
          </p:nvSpPr>
          <p:spPr bwMode="auto">
            <a:xfrm>
              <a:off x="5039" y="1320"/>
              <a:ext cx="43" cy="56"/>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4" name="Oval 66"/>
            <p:cNvSpPr>
              <a:spLocks noChangeArrowheads="1"/>
            </p:cNvSpPr>
            <p:nvPr/>
          </p:nvSpPr>
          <p:spPr bwMode="auto">
            <a:xfrm>
              <a:off x="3897" y="1502"/>
              <a:ext cx="43" cy="55"/>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5" name="Oval 67"/>
            <p:cNvSpPr>
              <a:spLocks noChangeArrowheads="1"/>
            </p:cNvSpPr>
            <p:nvPr/>
          </p:nvSpPr>
          <p:spPr bwMode="auto">
            <a:xfrm>
              <a:off x="3666" y="1146"/>
              <a:ext cx="43" cy="60"/>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6" name="Oval 68"/>
            <p:cNvSpPr>
              <a:spLocks noChangeArrowheads="1"/>
            </p:cNvSpPr>
            <p:nvPr/>
          </p:nvSpPr>
          <p:spPr bwMode="auto">
            <a:xfrm>
              <a:off x="3897" y="1320"/>
              <a:ext cx="43" cy="56"/>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7" name="Rectangle 69"/>
            <p:cNvSpPr>
              <a:spLocks noChangeAspect="1" noChangeArrowheads="1"/>
            </p:cNvSpPr>
            <p:nvPr/>
          </p:nvSpPr>
          <p:spPr bwMode="auto">
            <a:xfrm>
              <a:off x="3498" y="3013"/>
              <a:ext cx="501" cy="1019"/>
            </a:xfrm>
            <a:prstGeom prst="rect">
              <a:avLst/>
            </a:prstGeom>
            <a:solidFill>
              <a:schemeClr val="bg1"/>
            </a:solidFill>
            <a:ln w="9525" algn="ctr">
              <a:noFill/>
              <a:miter lim="800000"/>
              <a:headEnd/>
              <a:tailEnd/>
            </a:ln>
            <a:effectLst/>
          </p:spPr>
          <p:txBody>
            <a:bodyPr wrap="none" anchor="ctr"/>
            <a:lstStyle/>
            <a:p>
              <a:pPr algn="ctr">
                <a:defRPr/>
              </a:pPr>
              <a:endParaRPr lang="en-GB">
                <a:effectLst>
                  <a:outerShdw blurRad="38100" dist="38100" dir="2700000" algn="tl">
                    <a:srgbClr val="C0C0C0"/>
                  </a:outerShdw>
                </a:effectLst>
                <a:latin typeface="Calibri" pitchFamily="34" charset="0"/>
              </a:endParaRPr>
            </a:p>
          </p:txBody>
        </p:sp>
        <p:sp>
          <p:nvSpPr>
            <p:cNvPr id="1020998" name="Oval 70"/>
            <p:cNvSpPr>
              <a:spLocks noChangeArrowheads="1"/>
            </p:cNvSpPr>
            <p:nvPr/>
          </p:nvSpPr>
          <p:spPr bwMode="auto">
            <a:xfrm>
              <a:off x="3454" y="3456"/>
              <a:ext cx="115" cy="154"/>
            </a:xfrm>
            <a:prstGeom prst="ellipse">
              <a:avLst/>
            </a:prstGeom>
            <a:solidFill>
              <a:srgbClr val="0066FF"/>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0999" name="Oval 71"/>
            <p:cNvSpPr>
              <a:spLocks noChangeArrowheads="1"/>
            </p:cNvSpPr>
            <p:nvPr/>
          </p:nvSpPr>
          <p:spPr bwMode="auto">
            <a:xfrm>
              <a:off x="3454" y="3655"/>
              <a:ext cx="115" cy="154"/>
            </a:xfrm>
            <a:prstGeom prst="ellipse">
              <a:avLst/>
            </a:prstGeom>
            <a:solidFill>
              <a:srgbClr val="FFFF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1000" name="Oval 72"/>
            <p:cNvSpPr>
              <a:spLocks noChangeArrowheads="1"/>
            </p:cNvSpPr>
            <p:nvPr/>
          </p:nvSpPr>
          <p:spPr bwMode="auto">
            <a:xfrm>
              <a:off x="3454" y="3860"/>
              <a:ext cx="115" cy="154"/>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1021001" name="Text Box 73"/>
            <p:cNvSpPr txBox="1">
              <a:spLocks noChangeAspect="1" noChangeArrowheads="1"/>
            </p:cNvSpPr>
            <p:nvPr/>
          </p:nvSpPr>
          <p:spPr bwMode="auto">
            <a:xfrm>
              <a:off x="3632" y="3360"/>
              <a:ext cx="397" cy="308"/>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Solid</a:t>
              </a:r>
            </a:p>
          </p:txBody>
        </p:sp>
        <p:sp>
          <p:nvSpPr>
            <p:cNvPr id="1021002" name="Text Box 74"/>
            <p:cNvSpPr txBox="1">
              <a:spLocks noChangeAspect="1" noChangeArrowheads="1"/>
            </p:cNvSpPr>
            <p:nvPr/>
          </p:nvSpPr>
          <p:spPr bwMode="auto">
            <a:xfrm>
              <a:off x="3632" y="3593"/>
              <a:ext cx="923" cy="308"/>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Solid + Liquid</a:t>
              </a:r>
            </a:p>
          </p:txBody>
        </p:sp>
        <p:sp>
          <p:nvSpPr>
            <p:cNvPr id="1021003" name="Text Box 75"/>
            <p:cNvSpPr txBox="1">
              <a:spLocks noChangeAspect="1" noChangeArrowheads="1"/>
            </p:cNvSpPr>
            <p:nvPr/>
          </p:nvSpPr>
          <p:spPr bwMode="auto">
            <a:xfrm>
              <a:off x="3632" y="3810"/>
              <a:ext cx="472" cy="308"/>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Liquid</a:t>
              </a:r>
            </a:p>
          </p:txBody>
        </p:sp>
        <p:sp>
          <p:nvSpPr>
            <p:cNvPr id="1021004" name="Rectangle 76"/>
            <p:cNvSpPr>
              <a:spLocks noChangeAspect="1" noChangeArrowheads="1"/>
            </p:cNvSpPr>
            <p:nvPr/>
          </p:nvSpPr>
          <p:spPr bwMode="auto">
            <a:xfrm>
              <a:off x="3214" y="704"/>
              <a:ext cx="110" cy="3378"/>
            </a:xfrm>
            <a:prstGeom prst="rect">
              <a:avLst/>
            </a:prstGeom>
            <a:solidFill>
              <a:schemeClr val="bg1"/>
            </a:solidFill>
            <a:ln w="9525" algn="ctr">
              <a:noFill/>
              <a:miter lim="800000"/>
              <a:headEnd/>
              <a:tailEnd/>
            </a:ln>
            <a:effectLst/>
          </p:spPr>
          <p:txBody>
            <a:bodyPr wrap="none" anchor="ctr"/>
            <a:lstStyle/>
            <a:p>
              <a:pPr algn="ctr">
                <a:defRPr/>
              </a:pPr>
              <a:endParaRPr lang="en-GB">
                <a:effectLst>
                  <a:outerShdw blurRad="38100" dist="38100" dir="2700000" algn="tl">
                    <a:srgbClr val="C0C0C0"/>
                  </a:outerShdw>
                </a:effectLst>
                <a:latin typeface="Calibri" pitchFamily="34" charset="0"/>
              </a:endParaRPr>
            </a:p>
          </p:txBody>
        </p:sp>
        <p:sp>
          <p:nvSpPr>
            <p:cNvPr id="1021005" name="Text Box 77"/>
            <p:cNvSpPr txBox="1">
              <a:spLocks noChangeAspect="1" noChangeArrowheads="1"/>
            </p:cNvSpPr>
            <p:nvPr/>
          </p:nvSpPr>
          <p:spPr bwMode="auto">
            <a:xfrm>
              <a:off x="3138" y="732"/>
              <a:ext cx="151" cy="246"/>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0</a:t>
              </a:r>
            </a:p>
          </p:txBody>
        </p:sp>
        <p:sp>
          <p:nvSpPr>
            <p:cNvPr id="1021006" name="Text Box 78"/>
            <p:cNvSpPr txBox="1">
              <a:spLocks noChangeAspect="1" noChangeArrowheads="1"/>
            </p:cNvSpPr>
            <p:nvPr/>
          </p:nvSpPr>
          <p:spPr bwMode="auto">
            <a:xfrm>
              <a:off x="3138" y="1417"/>
              <a:ext cx="151" cy="246"/>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2</a:t>
              </a:r>
            </a:p>
          </p:txBody>
        </p:sp>
        <p:sp>
          <p:nvSpPr>
            <p:cNvPr id="1021007" name="Text Box 79"/>
            <p:cNvSpPr txBox="1">
              <a:spLocks noChangeAspect="1" noChangeArrowheads="1"/>
            </p:cNvSpPr>
            <p:nvPr/>
          </p:nvSpPr>
          <p:spPr bwMode="auto">
            <a:xfrm>
              <a:off x="3138" y="2093"/>
              <a:ext cx="151" cy="246"/>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4</a:t>
              </a:r>
            </a:p>
          </p:txBody>
        </p:sp>
        <p:sp>
          <p:nvSpPr>
            <p:cNvPr id="1021008" name="Text Box 80"/>
            <p:cNvSpPr txBox="1">
              <a:spLocks noChangeAspect="1" noChangeArrowheads="1"/>
            </p:cNvSpPr>
            <p:nvPr/>
          </p:nvSpPr>
          <p:spPr bwMode="auto">
            <a:xfrm>
              <a:off x="3138" y="2785"/>
              <a:ext cx="151" cy="246"/>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6</a:t>
              </a:r>
            </a:p>
          </p:txBody>
        </p:sp>
        <p:sp>
          <p:nvSpPr>
            <p:cNvPr id="1021009" name="Text Box 81"/>
            <p:cNvSpPr txBox="1">
              <a:spLocks noChangeAspect="1" noChangeArrowheads="1"/>
            </p:cNvSpPr>
            <p:nvPr/>
          </p:nvSpPr>
          <p:spPr bwMode="auto">
            <a:xfrm>
              <a:off x="3138" y="3487"/>
              <a:ext cx="151" cy="246"/>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8</a:t>
              </a:r>
            </a:p>
          </p:txBody>
        </p:sp>
      </p:grpSp>
      <p:sp>
        <p:nvSpPr>
          <p:cNvPr id="1021010" name="Text Box 82"/>
          <p:cNvSpPr txBox="1">
            <a:spLocks noChangeArrowheads="1"/>
          </p:cNvSpPr>
          <p:nvPr/>
        </p:nvSpPr>
        <p:spPr bwMode="auto">
          <a:xfrm>
            <a:off x="1" y="6146800"/>
            <a:ext cx="3892550"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McKenzie and Bickle, 1988 (J. Petrol.,  29, 625-679) </a:t>
            </a:r>
          </a:p>
        </p:txBody>
      </p:sp>
      <p:sp>
        <p:nvSpPr>
          <p:cNvPr id="31828" name="Freeform 84"/>
          <p:cNvSpPr>
            <a:spLocks/>
          </p:cNvSpPr>
          <p:nvPr/>
        </p:nvSpPr>
        <p:spPr bwMode="auto">
          <a:xfrm>
            <a:off x="4603750" y="1936750"/>
            <a:ext cx="3260725" cy="4151313"/>
          </a:xfrm>
          <a:custGeom>
            <a:avLst/>
            <a:gdLst/>
            <a:ahLst/>
            <a:cxnLst>
              <a:cxn ang="0">
                <a:pos x="0" y="0"/>
              </a:cxn>
              <a:cxn ang="0">
                <a:pos x="664" y="549"/>
              </a:cxn>
              <a:cxn ang="0">
                <a:pos x="1254" y="1070"/>
              </a:cxn>
              <a:cxn ang="0">
                <a:pos x="1518" y="1369"/>
              </a:cxn>
              <a:cxn ang="0">
                <a:pos x="1701" y="1633"/>
              </a:cxn>
              <a:cxn ang="0">
                <a:pos x="1918" y="2100"/>
              </a:cxn>
              <a:cxn ang="0">
                <a:pos x="2054" y="2615"/>
              </a:cxn>
            </a:cxnLst>
            <a:rect l="0" t="0" r="r" b="b"/>
            <a:pathLst>
              <a:path w="2054" h="2615">
                <a:moveTo>
                  <a:pt x="0" y="0"/>
                </a:moveTo>
                <a:cubicBezTo>
                  <a:pt x="227" y="185"/>
                  <a:pt x="455" y="371"/>
                  <a:pt x="664" y="549"/>
                </a:cubicBezTo>
                <a:cubicBezTo>
                  <a:pt x="873" y="727"/>
                  <a:pt x="1112" y="933"/>
                  <a:pt x="1254" y="1070"/>
                </a:cubicBezTo>
                <a:cubicBezTo>
                  <a:pt x="1396" y="1207"/>
                  <a:pt x="1444" y="1275"/>
                  <a:pt x="1518" y="1369"/>
                </a:cubicBezTo>
                <a:cubicBezTo>
                  <a:pt x="1592" y="1463"/>
                  <a:pt x="1634" y="1511"/>
                  <a:pt x="1701" y="1633"/>
                </a:cubicBezTo>
                <a:cubicBezTo>
                  <a:pt x="1768" y="1755"/>
                  <a:pt x="1859" y="1936"/>
                  <a:pt x="1918" y="2100"/>
                </a:cubicBezTo>
                <a:cubicBezTo>
                  <a:pt x="1977" y="2264"/>
                  <a:pt x="2015" y="2439"/>
                  <a:pt x="2054" y="2615"/>
                </a:cubicBezTo>
              </a:path>
            </a:pathLst>
          </a:custGeom>
          <a:noFill/>
          <a:ln w="5715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3" name="Text Box 3"/>
          <p:cNvSpPr txBox="1">
            <a:spLocks noChangeArrowheads="1"/>
          </p:cNvSpPr>
          <p:nvPr/>
        </p:nvSpPr>
        <p:spPr bwMode="auto">
          <a:xfrm>
            <a:off x="-24367" y="1690688"/>
            <a:ext cx="4034392" cy="2012859"/>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The equation to obtain the pressure of the solidus as function of temperature is:</a:t>
            </a:r>
          </a:p>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P (GPa)  = (Ts-1100)/136 + 0.000497exp(0.012*(Ts-1100))</a:t>
            </a:r>
          </a:p>
        </p:txBody>
      </p:sp>
      <p:sp>
        <p:nvSpPr>
          <p:cNvPr id="4" name="Text Box 3"/>
          <p:cNvSpPr txBox="1">
            <a:spLocks noChangeArrowheads="1"/>
          </p:cNvSpPr>
          <p:nvPr/>
        </p:nvSpPr>
        <p:spPr bwMode="auto">
          <a:xfrm>
            <a:off x="0" y="4003675"/>
            <a:ext cx="3898900" cy="1938992"/>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The equation to obtain the liquidus temperature as function of pressure is:</a:t>
            </a:r>
          </a:p>
          <a:p>
            <a:pPr algn="ct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 (°C)  = 1736.2 + 0.4343*P + 180*</a:t>
            </a:r>
            <a:r>
              <a:rPr lang="en-GB" sz="2400" dirty="0" err="1">
                <a:solidFill>
                  <a:schemeClr val="bg1"/>
                </a:solidFill>
                <a:effectLst>
                  <a:outerShdw blurRad="38100" dist="38100" dir="2700000" algn="tl">
                    <a:srgbClr val="000000"/>
                  </a:outerShdw>
                </a:effectLst>
                <a:latin typeface="Calibri" pitchFamily="34" charset="0"/>
              </a:rPr>
              <a:t>arctan</a:t>
            </a:r>
            <a:r>
              <a:rPr lang="en-GB" sz="2400" dirty="0">
                <a:solidFill>
                  <a:schemeClr val="bg1"/>
                </a:solidFill>
                <a:effectLst>
                  <a:outerShdw blurRad="38100" dist="38100" dir="2700000" algn="tl">
                    <a:srgbClr val="000000"/>
                  </a:outerShdw>
                </a:effectLst>
                <a:latin typeface="Calibri" pitchFamily="34" charset="0"/>
              </a:rPr>
              <a:t>(P/2.2169)</a:t>
            </a:r>
          </a:p>
        </p:txBody>
      </p:sp>
      <p:sp>
        <p:nvSpPr>
          <p:cNvPr id="31831" name="Freeform 87"/>
          <p:cNvSpPr>
            <a:spLocks/>
          </p:cNvSpPr>
          <p:nvPr/>
        </p:nvSpPr>
        <p:spPr bwMode="auto">
          <a:xfrm>
            <a:off x="7513638" y="1927225"/>
            <a:ext cx="1200150" cy="4132263"/>
          </a:xfrm>
          <a:custGeom>
            <a:avLst/>
            <a:gdLst/>
            <a:ahLst/>
            <a:cxnLst>
              <a:cxn ang="0">
                <a:pos x="0" y="0"/>
              </a:cxn>
              <a:cxn ang="0">
                <a:pos x="305" y="465"/>
              </a:cxn>
              <a:cxn ang="0">
                <a:pos x="507" y="965"/>
              </a:cxn>
              <a:cxn ang="0">
                <a:pos x="666" y="1756"/>
              </a:cxn>
              <a:cxn ang="0">
                <a:pos x="756" y="2603"/>
              </a:cxn>
            </a:cxnLst>
            <a:rect l="0" t="0" r="r" b="b"/>
            <a:pathLst>
              <a:path w="756" h="2603">
                <a:moveTo>
                  <a:pt x="0" y="0"/>
                </a:moveTo>
                <a:cubicBezTo>
                  <a:pt x="110" y="152"/>
                  <a:pt x="221" y="304"/>
                  <a:pt x="305" y="465"/>
                </a:cubicBezTo>
                <a:cubicBezTo>
                  <a:pt x="389" y="626"/>
                  <a:pt x="447" y="750"/>
                  <a:pt x="507" y="965"/>
                </a:cubicBezTo>
                <a:cubicBezTo>
                  <a:pt x="567" y="1180"/>
                  <a:pt x="625" y="1483"/>
                  <a:pt x="666" y="1756"/>
                </a:cubicBezTo>
                <a:cubicBezTo>
                  <a:pt x="707" y="2029"/>
                  <a:pt x="731" y="2316"/>
                  <a:pt x="756" y="2603"/>
                </a:cubicBezTo>
              </a:path>
            </a:pathLst>
          </a:custGeom>
          <a:noFill/>
          <a:ln w="57150" cap="flat" cmpd="sng">
            <a:solidFill>
              <a:srgbClr val="0066FF"/>
            </a:solidFill>
            <a:prstDash val="dash"/>
            <a:round/>
            <a:headEnd/>
            <a:tailEnd/>
          </a:ln>
          <a:effectLst/>
        </p:spPr>
        <p:txBody>
          <a:bodyPr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0931"/>
                                        </p:tgtEl>
                                        <p:attrNameLst>
                                          <p:attrName>style.visibility</p:attrName>
                                        </p:attrNameLst>
                                      </p:cBhvr>
                                      <p:to>
                                        <p:strVal val="visible"/>
                                      </p:to>
                                    </p:set>
                                    <p:animEffect transition="in" filter="fade">
                                      <p:cBhvr>
                                        <p:cTn id="7" dur="500"/>
                                        <p:tgtEl>
                                          <p:spTgt spid="10209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1010"/>
                                        </p:tgtEl>
                                        <p:attrNameLst>
                                          <p:attrName>style.visibility</p:attrName>
                                        </p:attrNameLst>
                                      </p:cBhvr>
                                      <p:to>
                                        <p:strVal val="visible"/>
                                      </p:to>
                                    </p:set>
                                    <p:animEffect transition="in" filter="fade">
                                      <p:cBhvr>
                                        <p:cTn id="15" dur="500"/>
                                        <p:tgtEl>
                                          <p:spTgt spid="10210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1828"/>
                                        </p:tgtEl>
                                        <p:attrNameLst>
                                          <p:attrName>style.visibility</p:attrName>
                                        </p:attrNameLst>
                                      </p:cBhvr>
                                      <p:to>
                                        <p:strVal val="visible"/>
                                      </p:to>
                                    </p:set>
                                    <p:animEffect transition="in" filter="wipe(up)">
                                      <p:cBhvr>
                                        <p:cTn id="25" dur="1000"/>
                                        <p:tgtEl>
                                          <p:spTgt spid="318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1831"/>
                                        </p:tgtEl>
                                        <p:attrNameLst>
                                          <p:attrName>style.visibility</p:attrName>
                                        </p:attrNameLst>
                                      </p:cBhvr>
                                      <p:to>
                                        <p:strVal val="visible"/>
                                      </p:to>
                                    </p:set>
                                    <p:animEffect transition="in" filter="wipe(up)">
                                      <p:cBhvr>
                                        <p:cTn id="35" dur="1000"/>
                                        <p:tgtEl>
                                          <p:spTgt spid="3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31" grpId="0"/>
      <p:bldP spid="1021010" grpId="0"/>
      <p:bldP spid="31828" grpId="0" animBg="1"/>
      <p:bldP spid="3" grpId="0"/>
      <p:bldP spid="4" grpId="0"/>
      <p:bldP spid="318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926215" y="860548"/>
            <a:ext cx="8217785" cy="5997452"/>
          </a:xfrm>
          <a:prstGeom prst="rect">
            <a:avLst/>
          </a:prstGeom>
          <a:noFill/>
          <a:ln w="9525">
            <a:noFill/>
            <a:miter lim="800000"/>
            <a:headEnd/>
            <a:tailEnd/>
          </a:ln>
        </p:spPr>
      </p:pic>
      <p:sp>
        <p:nvSpPr>
          <p:cNvPr id="7" name="Text Box 4"/>
          <p:cNvSpPr txBox="1">
            <a:spLocks noChangeArrowheads="1"/>
          </p:cNvSpPr>
          <p:nvPr/>
        </p:nvSpPr>
        <p:spPr bwMode="auto">
          <a:xfrm>
            <a:off x="2257063" y="6368063"/>
            <a:ext cx="6847251" cy="323165"/>
          </a:xfrm>
          <a:prstGeom prst="rect">
            <a:avLst/>
          </a:prstGeom>
          <a:noFill/>
          <a:ln w="9525" algn="ctr">
            <a:noFill/>
            <a:miter lim="800000"/>
            <a:headEnd/>
            <a:tailEnd/>
          </a:ln>
          <a:effectLst/>
        </p:spPr>
        <p:txBody>
          <a:bodyPr wrap="square">
            <a:spAutoFit/>
          </a:bodyPr>
          <a:lstStyle/>
          <a:p>
            <a:pPr algn="r">
              <a:defRPr/>
            </a:pPr>
            <a:r>
              <a:rPr lang="en-GB" sz="1500" dirty="0" err="1">
                <a:solidFill>
                  <a:schemeClr val="tx1"/>
                </a:solidFill>
                <a:effectLst/>
                <a:latin typeface="Calibri" pitchFamily="34" charset="0"/>
              </a:rPr>
              <a:t>Kelemen</a:t>
            </a:r>
            <a:r>
              <a:rPr lang="en-GB" sz="1500" dirty="0">
                <a:solidFill>
                  <a:schemeClr val="tx1"/>
                </a:solidFill>
                <a:effectLst/>
                <a:latin typeface="Calibri" pitchFamily="34" charset="0"/>
              </a:rPr>
              <a:t> and Manning, 2015 (Proc. Natl. Acad. Sci., 112, 3997-4006)</a:t>
            </a:r>
          </a:p>
        </p:txBody>
      </p:sp>
      <p:sp>
        <p:nvSpPr>
          <p:cNvPr id="8" name="Rettangolo 7"/>
          <p:cNvSpPr/>
          <p:nvPr/>
        </p:nvSpPr>
        <p:spPr bwMode="auto">
          <a:xfrm>
            <a:off x="2562225" y="2921000"/>
            <a:ext cx="2190750" cy="746125"/>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Rettangolo 8"/>
          <p:cNvSpPr/>
          <p:nvPr/>
        </p:nvSpPr>
        <p:spPr bwMode="auto">
          <a:xfrm>
            <a:off x="1934210" y="5387975"/>
            <a:ext cx="1771015" cy="781050"/>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0" name="Rettangolo 9"/>
          <p:cNvSpPr/>
          <p:nvPr/>
        </p:nvSpPr>
        <p:spPr bwMode="auto">
          <a:xfrm>
            <a:off x="5448300" y="1253489"/>
            <a:ext cx="1855470" cy="413385"/>
          </a:xfrm>
          <a:prstGeom prst="rect">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Text Box 4"/>
          <p:cNvSpPr txBox="1">
            <a:spLocks noChangeArrowheads="1"/>
          </p:cNvSpPr>
          <p:nvPr/>
        </p:nvSpPr>
        <p:spPr bwMode="auto">
          <a:xfrm>
            <a:off x="4305782" y="858513"/>
            <a:ext cx="3756809" cy="369332"/>
          </a:xfrm>
          <a:prstGeom prst="rect">
            <a:avLst/>
          </a:prstGeom>
          <a:noFill/>
          <a:ln w="9525" algn="ctr">
            <a:noFill/>
            <a:miter lim="800000"/>
            <a:headEnd/>
            <a:tailEnd/>
          </a:ln>
          <a:effectLst/>
        </p:spPr>
        <p:txBody>
          <a:bodyPr wrap="square">
            <a:spAutoFit/>
          </a:bodyPr>
          <a:lstStyle/>
          <a:p>
            <a:pPr algn="r">
              <a:defRPr/>
            </a:pPr>
            <a:r>
              <a:rPr lang="en-GB">
                <a:solidFill>
                  <a:schemeClr val="tx1"/>
                </a:solidFill>
                <a:effectLst/>
                <a:latin typeface="Calibri" pitchFamily="34" charset="0"/>
              </a:rPr>
              <a:t>C carried by the subducting plate</a:t>
            </a:r>
          </a:p>
        </p:txBody>
      </p:sp>
      <p:sp>
        <p:nvSpPr>
          <p:cNvPr id="12" name="Text Box 4"/>
          <p:cNvSpPr txBox="1">
            <a:spLocks noChangeArrowheads="1"/>
          </p:cNvSpPr>
          <p:nvPr/>
        </p:nvSpPr>
        <p:spPr bwMode="auto">
          <a:xfrm>
            <a:off x="3808066" y="5268464"/>
            <a:ext cx="3356398" cy="954107"/>
          </a:xfrm>
          <a:prstGeom prst="rect">
            <a:avLst/>
          </a:prstGeom>
          <a:noFill/>
          <a:ln w="9525" algn="ctr">
            <a:noFill/>
            <a:miter lim="800000"/>
            <a:headEnd/>
            <a:tailEnd/>
          </a:ln>
          <a:effectLst/>
        </p:spPr>
        <p:txBody>
          <a:bodyPr wrap="square">
            <a:spAutoFit/>
          </a:bodyPr>
          <a:lstStyle/>
          <a:p>
            <a:pPr algn="ctr">
              <a:defRPr/>
            </a:pPr>
            <a:r>
              <a:rPr lang="en-GB" sz="2800" b="1">
                <a:solidFill>
                  <a:schemeClr val="tx1"/>
                </a:solidFill>
                <a:effectLst/>
                <a:latin typeface="Calibri" pitchFamily="34" charset="0"/>
              </a:rPr>
              <a:t>Return efficiency:</a:t>
            </a:r>
          </a:p>
          <a:p>
            <a:pPr algn="ctr">
              <a:defRPr/>
            </a:pPr>
            <a:r>
              <a:rPr lang="en-GB" sz="2800" b="1">
                <a:solidFill>
                  <a:schemeClr val="tx1"/>
                </a:solidFill>
                <a:effectLst/>
                <a:latin typeface="Calibri" pitchFamily="34" charset="0"/>
              </a:rPr>
              <a:t>~0-79%</a:t>
            </a:r>
          </a:p>
        </p:txBody>
      </p:sp>
      <p:sp>
        <p:nvSpPr>
          <p:cNvPr id="13"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245525" y="5333991"/>
            <a:ext cx="5012275" cy="707886"/>
          </a:xfrm>
          <a:prstGeom prst="rect">
            <a:avLst/>
          </a:prstGeom>
          <a:noFill/>
        </p:spPr>
        <p:txBody>
          <a:bodyPr wrap="square" rtlCol="0">
            <a:spAutoFit/>
          </a:bodyPr>
          <a:lstStyle/>
          <a:p>
            <a:r>
              <a:rPr lang="en-GB" sz="4000" dirty="0">
                <a:solidFill>
                  <a:schemeClr val="bg1"/>
                </a:solidFill>
                <a:latin typeface="Calibri" pitchFamily="34" charset="0"/>
              </a:rPr>
              <a:t>Carbon fluxes in Mt/yr</a:t>
            </a:r>
          </a:p>
        </p:txBody>
      </p:sp>
      <p:grpSp>
        <p:nvGrpSpPr>
          <p:cNvPr id="32" name="Gruppo 31"/>
          <p:cNvGrpSpPr/>
          <p:nvPr/>
        </p:nvGrpSpPr>
        <p:grpSpPr>
          <a:xfrm>
            <a:off x="333375" y="929066"/>
            <a:ext cx="8682272" cy="4462084"/>
            <a:chOff x="266700" y="929066"/>
            <a:chExt cx="8682272" cy="4462084"/>
          </a:xfrm>
        </p:grpSpPr>
        <p:pic>
          <p:nvPicPr>
            <p:cNvPr id="2051" name="Picture 3"/>
            <p:cNvPicPr>
              <a:picLocks noChangeAspect="1" noChangeArrowheads="1"/>
            </p:cNvPicPr>
            <p:nvPr/>
          </p:nvPicPr>
          <p:blipFill>
            <a:blip r:embed="rId3" cstate="print"/>
            <a:srcRect l="291" r="2326" b="1264"/>
            <a:stretch>
              <a:fillRect/>
            </a:stretch>
          </p:blipFill>
          <p:spPr bwMode="auto">
            <a:xfrm>
              <a:off x="266700" y="929066"/>
              <a:ext cx="8682272" cy="4462084"/>
            </a:xfrm>
            <a:prstGeom prst="rect">
              <a:avLst/>
            </a:prstGeom>
            <a:noFill/>
            <a:ln w="9525">
              <a:noFill/>
              <a:miter lim="800000"/>
              <a:headEnd/>
              <a:tailEnd/>
            </a:ln>
          </p:spPr>
        </p:pic>
        <p:sp>
          <p:nvSpPr>
            <p:cNvPr id="15" name="Rettangolo 14"/>
            <p:cNvSpPr/>
            <p:nvPr/>
          </p:nvSpPr>
          <p:spPr bwMode="auto">
            <a:xfrm>
              <a:off x="1041400" y="1193800"/>
              <a:ext cx="5969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1041400" y="1098550"/>
              <a:ext cx="663964"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18-97</a:t>
              </a:r>
            </a:p>
          </p:txBody>
        </p:sp>
        <p:sp>
          <p:nvSpPr>
            <p:cNvPr id="17" name="Rettangolo 16"/>
            <p:cNvSpPr/>
            <p:nvPr/>
          </p:nvSpPr>
          <p:spPr bwMode="auto">
            <a:xfrm>
              <a:off x="285750" y="1543050"/>
              <a:ext cx="56515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CasellaDiTesto 17"/>
            <p:cNvSpPr txBox="1"/>
            <p:nvPr/>
          </p:nvSpPr>
          <p:spPr>
            <a:xfrm>
              <a:off x="285750" y="1479550"/>
              <a:ext cx="559769" cy="338554"/>
            </a:xfrm>
            <a:prstGeom prst="rect">
              <a:avLst/>
            </a:prstGeom>
            <a:noFill/>
          </p:spPr>
          <p:txBody>
            <a:bodyPr wrap="none" rtlCol="0">
              <a:spAutoFit/>
            </a:bodyPr>
            <a:lstStyle/>
            <a:p>
              <a:r>
                <a:rPr lang="it-IT" sz="1600" b="1" dirty="0">
                  <a:solidFill>
                    <a:schemeClr val="tx1"/>
                  </a:solidFill>
                  <a:effectLst/>
                  <a:latin typeface="Calibri" pitchFamily="34" charset="0"/>
                </a:rPr>
                <a:t>4-12</a:t>
              </a:r>
            </a:p>
          </p:txBody>
        </p:sp>
        <p:sp>
          <p:nvSpPr>
            <p:cNvPr id="19" name="Rettangolo 18"/>
            <p:cNvSpPr/>
            <p:nvPr/>
          </p:nvSpPr>
          <p:spPr bwMode="auto">
            <a:xfrm>
              <a:off x="4165600" y="1397000"/>
              <a:ext cx="755650" cy="165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0" name="CasellaDiTesto 19"/>
            <p:cNvSpPr txBox="1"/>
            <p:nvPr/>
          </p:nvSpPr>
          <p:spPr>
            <a:xfrm>
              <a:off x="4319297" y="1327150"/>
              <a:ext cx="559770"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8-90</a:t>
              </a:r>
            </a:p>
          </p:txBody>
        </p:sp>
        <p:sp>
          <p:nvSpPr>
            <p:cNvPr id="21" name="Rettangolo 20"/>
            <p:cNvSpPr/>
            <p:nvPr/>
          </p:nvSpPr>
          <p:spPr bwMode="auto">
            <a:xfrm>
              <a:off x="2736850" y="2006600"/>
              <a:ext cx="673100" cy="139700"/>
            </a:xfrm>
            <a:prstGeom prst="rect">
              <a:avLst/>
            </a:prstGeom>
            <a:solidFill>
              <a:srgbClr val="E7C38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2690309" y="1896268"/>
              <a:ext cx="768159"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40-150</a:t>
              </a:r>
            </a:p>
          </p:txBody>
        </p:sp>
        <p:sp>
          <p:nvSpPr>
            <p:cNvPr id="23" name="Rettangolo 22"/>
            <p:cNvSpPr/>
            <p:nvPr/>
          </p:nvSpPr>
          <p:spPr bwMode="auto">
            <a:xfrm>
              <a:off x="1092200" y="3600450"/>
              <a:ext cx="596900" cy="20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1079501" y="3530600"/>
              <a:ext cx="663964"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14-86</a:t>
              </a:r>
            </a:p>
          </p:txBody>
        </p:sp>
        <p:sp>
          <p:nvSpPr>
            <p:cNvPr id="25" name="Rettangolo 24"/>
            <p:cNvSpPr/>
            <p:nvPr/>
          </p:nvSpPr>
          <p:spPr bwMode="auto">
            <a:xfrm>
              <a:off x="1079500" y="4781550"/>
              <a:ext cx="901700" cy="190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1010259" y="4711700"/>
              <a:ext cx="1031051"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0.0001-63</a:t>
              </a:r>
            </a:p>
          </p:txBody>
        </p:sp>
        <p:sp>
          <p:nvSpPr>
            <p:cNvPr id="27" name="Rettangolo 26"/>
            <p:cNvSpPr/>
            <p:nvPr/>
          </p:nvSpPr>
          <p:spPr bwMode="auto">
            <a:xfrm>
              <a:off x="6661150" y="1416050"/>
              <a:ext cx="5969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6628103" y="1339850"/>
              <a:ext cx="768159" cy="338554"/>
            </a:xfrm>
            <a:prstGeom prst="rect">
              <a:avLst/>
            </a:prstGeom>
            <a:noFill/>
          </p:spPr>
          <p:txBody>
            <a:bodyPr wrap="none" rtlCol="0">
              <a:spAutoFit/>
            </a:bodyPr>
            <a:lstStyle/>
            <a:p>
              <a:pPr algn="ctr"/>
              <a:r>
                <a:rPr lang="it-IT" sz="1600" b="1" dirty="0">
                  <a:solidFill>
                    <a:schemeClr val="tx1"/>
                  </a:solidFill>
                  <a:effectLst/>
                  <a:latin typeface="Calibri" pitchFamily="34" charset="0"/>
                </a:rPr>
                <a:t>19-170</a:t>
              </a:r>
            </a:p>
          </p:txBody>
        </p:sp>
        <p:sp>
          <p:nvSpPr>
            <p:cNvPr id="30" name="Rettangolo 29"/>
            <p:cNvSpPr/>
            <p:nvPr/>
          </p:nvSpPr>
          <p:spPr bwMode="auto">
            <a:xfrm>
              <a:off x="1273969" y="2493962"/>
              <a:ext cx="283369" cy="152400"/>
            </a:xfrm>
            <a:prstGeom prst="rect">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CasellaDiTesto 30"/>
            <p:cNvSpPr txBox="1"/>
            <p:nvPr/>
          </p:nvSpPr>
          <p:spPr>
            <a:xfrm>
              <a:off x="1150142" y="2397128"/>
              <a:ext cx="559769" cy="338554"/>
            </a:xfrm>
            <a:prstGeom prst="rect">
              <a:avLst/>
            </a:prstGeom>
            <a:noFill/>
          </p:spPr>
          <p:txBody>
            <a:bodyPr wrap="none" rtlCol="0">
              <a:spAutoFit/>
            </a:bodyPr>
            <a:lstStyle/>
            <a:p>
              <a:r>
                <a:rPr lang="it-IT" sz="1600" b="1" dirty="0">
                  <a:solidFill>
                    <a:schemeClr val="tx1"/>
                  </a:solidFill>
                  <a:effectLst/>
                  <a:latin typeface="Calibri" pitchFamily="34" charset="0"/>
                </a:rPr>
                <a:t>0-47</a:t>
              </a:r>
            </a:p>
          </p:txBody>
        </p:sp>
      </p:grpSp>
      <p:sp>
        <p:nvSpPr>
          <p:cNvPr id="33" name="CasellaDiTesto 32"/>
          <p:cNvSpPr txBox="1"/>
          <p:nvPr/>
        </p:nvSpPr>
        <p:spPr>
          <a:xfrm>
            <a:off x="3945459" y="6062132"/>
            <a:ext cx="5012275" cy="338554"/>
          </a:xfrm>
          <a:prstGeom prst="rect">
            <a:avLst/>
          </a:prstGeom>
          <a:noFill/>
        </p:spPr>
        <p:txBody>
          <a:bodyPr wrap="square" rtlCol="0">
            <a:spAutoFit/>
          </a:bodyPr>
          <a:lstStyle/>
          <a:p>
            <a:pPr algn="r"/>
            <a:r>
              <a:rPr lang="en-GB" sz="1600" dirty="0">
                <a:solidFill>
                  <a:schemeClr val="bg1"/>
                </a:solidFill>
                <a:latin typeface="Calibri" pitchFamily="34" charset="0"/>
              </a:rPr>
              <a:t>Foley and Fisher, 2017 (Nature </a:t>
            </a:r>
            <a:r>
              <a:rPr lang="en-GB" sz="1600" dirty="0" err="1">
                <a:solidFill>
                  <a:schemeClr val="bg1"/>
                </a:solidFill>
                <a:latin typeface="Calibri" pitchFamily="34" charset="0"/>
              </a:rPr>
              <a:t>Geosci</a:t>
            </a:r>
            <a:r>
              <a:rPr lang="en-GB" sz="1600" dirty="0">
                <a:solidFill>
                  <a:schemeClr val="bg1"/>
                </a:solidFill>
                <a:latin typeface="Calibri" pitchFamily="34" charset="0"/>
              </a:rPr>
              <a:t>., 10, 897-902)</a:t>
            </a:r>
          </a:p>
        </p:txBody>
      </p:sp>
      <p:sp>
        <p:nvSpPr>
          <p:cNvPr id="29" name="Rettangolo 28"/>
          <p:cNvSpPr/>
          <p:nvPr/>
        </p:nvSpPr>
        <p:spPr bwMode="auto">
          <a:xfrm>
            <a:off x="6543040" y="1168400"/>
            <a:ext cx="1038860" cy="563372"/>
          </a:xfrm>
          <a:prstGeom prst="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P spid="2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5" name="Text Box 3"/>
          <p:cNvSpPr txBox="1">
            <a:spLocks noChangeArrowheads="1"/>
          </p:cNvSpPr>
          <p:nvPr/>
        </p:nvSpPr>
        <p:spPr bwMode="auto">
          <a:xfrm>
            <a:off x="342900" y="912813"/>
            <a:ext cx="8458200" cy="3939540"/>
          </a:xfrm>
          <a:prstGeom prst="rect">
            <a:avLst/>
          </a:prstGeom>
          <a:noFill/>
          <a:ln w="9525">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sym typeface="Wingdings" pitchFamily="2" charset="2"/>
              </a:rPr>
              <a:t>The typical expression of magmas generated from a CO</a:t>
            </a:r>
            <a:r>
              <a:rPr lang="en-GB" sz="3600" baseline="-25000" dirty="0">
                <a:solidFill>
                  <a:schemeClr val="bg1"/>
                </a:solidFill>
                <a:effectLst>
                  <a:outerShdw blurRad="38100" dist="38100" dir="2700000" algn="tl">
                    <a:srgbClr val="000000"/>
                  </a:outerShdw>
                </a:effectLst>
                <a:latin typeface="Calibri" pitchFamily="34" charset="0"/>
                <a:sym typeface="Wingdings" pitchFamily="2" charset="2"/>
              </a:rPr>
              <a:t>2</a:t>
            </a:r>
            <a:r>
              <a:rPr lang="en-GB" sz="3600" dirty="0">
                <a:solidFill>
                  <a:schemeClr val="bg1"/>
                </a:solidFill>
                <a:effectLst>
                  <a:outerShdw blurRad="38100" dist="38100" dir="2700000" algn="tl">
                    <a:srgbClr val="000000"/>
                  </a:outerShdw>
                </a:effectLst>
                <a:latin typeface="Calibri" pitchFamily="34" charset="0"/>
                <a:sym typeface="Wingdings" pitchFamily="2" charset="2"/>
              </a:rPr>
              <a:t>-bearing sources are the</a:t>
            </a:r>
          </a:p>
          <a:p>
            <a:pPr>
              <a:defRPr/>
            </a:pPr>
            <a:endParaRPr lang="en-GB" sz="16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600" dirty="0">
                <a:solidFill>
                  <a:srgbClr val="FFFF00"/>
                </a:solidFill>
                <a:effectLst>
                  <a:outerShdw blurRad="38100" dist="38100" dir="2700000" algn="tl">
                    <a:srgbClr val="000000"/>
                  </a:outerShdw>
                </a:effectLst>
                <a:latin typeface="Calibri" pitchFamily="34" charset="0"/>
                <a:sym typeface="Wingdings" pitchFamily="2" charset="2"/>
              </a:rPr>
              <a:t>CARBONATITES</a:t>
            </a:r>
          </a:p>
          <a:p>
            <a:pPr>
              <a:defRPr/>
            </a:pPr>
            <a:endParaRPr lang="en-GB" sz="1200" dirty="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3200" dirty="0">
                <a:solidFill>
                  <a:schemeClr val="bg1"/>
                </a:solidFill>
                <a:effectLst>
                  <a:outerShdw blurRad="38100" dist="38100" dir="2700000" algn="tl">
                    <a:srgbClr val="000000"/>
                  </a:outerShdw>
                </a:effectLst>
                <a:latin typeface="Calibri" pitchFamily="34" charset="0"/>
                <a:sym typeface="Wingdings" pitchFamily="2" charset="2"/>
              </a:rPr>
              <a:t>As already seen, there is a very common axiom proposed in literature:</a:t>
            </a:r>
          </a:p>
          <a:p>
            <a:pPr>
              <a:defRPr/>
            </a:pPr>
            <a:endParaRPr lang="en-GB" sz="1400" dirty="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600" dirty="0">
                <a:solidFill>
                  <a:srgbClr val="FFFF00"/>
                </a:solidFill>
                <a:effectLst>
                  <a:outerShdw blurRad="38100" dist="38100" dir="2700000" algn="tl">
                    <a:srgbClr val="000000"/>
                  </a:outerShdw>
                </a:effectLst>
                <a:latin typeface="Calibri" pitchFamily="34" charset="0"/>
                <a:sym typeface="Wingdings" pitchFamily="2" charset="2"/>
              </a:rPr>
              <a:t>Carbonatites = Presence of mantle plume!</a:t>
            </a:r>
          </a:p>
        </p:txBody>
      </p:sp>
      <p:sp>
        <p:nvSpPr>
          <p:cNvPr id="1108999" name="Freeform 7"/>
          <p:cNvSpPr>
            <a:spLocks/>
          </p:cNvSpPr>
          <p:nvPr/>
        </p:nvSpPr>
        <p:spPr bwMode="auto">
          <a:xfrm>
            <a:off x="466725" y="3952875"/>
            <a:ext cx="7434263" cy="866775"/>
          </a:xfrm>
          <a:custGeom>
            <a:avLst/>
            <a:gdLst/>
            <a:ahLst/>
            <a:cxnLst>
              <a:cxn ang="0">
                <a:pos x="0" y="546"/>
              </a:cxn>
              <a:cxn ang="0">
                <a:pos x="299" y="502"/>
              </a:cxn>
              <a:cxn ang="0">
                <a:pos x="426" y="487"/>
              </a:cxn>
              <a:cxn ang="0">
                <a:pos x="658" y="472"/>
              </a:cxn>
              <a:cxn ang="0">
                <a:pos x="1152" y="442"/>
              </a:cxn>
              <a:cxn ang="0">
                <a:pos x="2042" y="397"/>
              </a:cxn>
              <a:cxn ang="0">
                <a:pos x="2401" y="367"/>
              </a:cxn>
              <a:cxn ang="0">
                <a:pos x="3179" y="270"/>
              </a:cxn>
              <a:cxn ang="0">
                <a:pos x="3718" y="150"/>
              </a:cxn>
              <a:cxn ang="0">
                <a:pos x="3890" y="105"/>
              </a:cxn>
              <a:cxn ang="0">
                <a:pos x="4234" y="83"/>
              </a:cxn>
              <a:cxn ang="0">
                <a:pos x="4511" y="60"/>
              </a:cxn>
              <a:cxn ang="0">
                <a:pos x="4802" y="30"/>
              </a:cxn>
              <a:cxn ang="0">
                <a:pos x="4922" y="0"/>
              </a:cxn>
            </a:cxnLst>
            <a:rect l="0" t="0" r="r" b="b"/>
            <a:pathLst>
              <a:path w="4922" h="546">
                <a:moveTo>
                  <a:pt x="0" y="546"/>
                </a:moveTo>
                <a:cubicBezTo>
                  <a:pt x="89" y="502"/>
                  <a:pt x="205" y="506"/>
                  <a:pt x="299" y="502"/>
                </a:cubicBezTo>
                <a:cubicBezTo>
                  <a:pt x="341" y="497"/>
                  <a:pt x="383" y="490"/>
                  <a:pt x="426" y="487"/>
                </a:cubicBezTo>
                <a:cubicBezTo>
                  <a:pt x="503" y="482"/>
                  <a:pt x="658" y="472"/>
                  <a:pt x="658" y="472"/>
                </a:cubicBezTo>
                <a:cubicBezTo>
                  <a:pt x="816" y="444"/>
                  <a:pt x="993" y="447"/>
                  <a:pt x="1152" y="442"/>
                </a:cubicBezTo>
                <a:cubicBezTo>
                  <a:pt x="1447" y="407"/>
                  <a:pt x="1746" y="407"/>
                  <a:pt x="2042" y="397"/>
                </a:cubicBezTo>
                <a:cubicBezTo>
                  <a:pt x="2162" y="383"/>
                  <a:pt x="2280" y="373"/>
                  <a:pt x="2401" y="367"/>
                </a:cubicBezTo>
                <a:cubicBezTo>
                  <a:pt x="2647" y="341"/>
                  <a:pt x="2941" y="334"/>
                  <a:pt x="3179" y="270"/>
                </a:cubicBezTo>
                <a:cubicBezTo>
                  <a:pt x="3357" y="222"/>
                  <a:pt x="3540" y="196"/>
                  <a:pt x="3718" y="150"/>
                </a:cubicBezTo>
                <a:cubicBezTo>
                  <a:pt x="3777" y="135"/>
                  <a:pt x="3829" y="111"/>
                  <a:pt x="3890" y="105"/>
                </a:cubicBezTo>
                <a:cubicBezTo>
                  <a:pt x="4004" y="93"/>
                  <a:pt x="4119" y="89"/>
                  <a:pt x="4234" y="83"/>
                </a:cubicBezTo>
                <a:cubicBezTo>
                  <a:pt x="4327" y="72"/>
                  <a:pt x="4418" y="66"/>
                  <a:pt x="4511" y="60"/>
                </a:cubicBezTo>
                <a:cubicBezTo>
                  <a:pt x="4608" y="45"/>
                  <a:pt x="4705" y="39"/>
                  <a:pt x="4802" y="30"/>
                </a:cubicBezTo>
                <a:cubicBezTo>
                  <a:pt x="4839" y="18"/>
                  <a:pt x="4882" y="0"/>
                  <a:pt x="4922" y="0"/>
                </a:cubicBezTo>
              </a:path>
            </a:pathLst>
          </a:custGeom>
          <a:noFill/>
          <a:ln w="57150" cap="flat" cmpd="sng">
            <a:solidFill>
              <a:srgbClr val="FF0000"/>
            </a:solid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109002" name="Freeform 10"/>
          <p:cNvSpPr>
            <a:spLocks/>
          </p:cNvSpPr>
          <p:nvPr/>
        </p:nvSpPr>
        <p:spPr bwMode="auto">
          <a:xfrm rot="19013" flipH="1">
            <a:off x="671513" y="4064000"/>
            <a:ext cx="7653337" cy="769938"/>
          </a:xfrm>
          <a:custGeom>
            <a:avLst/>
            <a:gdLst/>
            <a:ahLst/>
            <a:cxnLst>
              <a:cxn ang="0">
                <a:pos x="0" y="546"/>
              </a:cxn>
              <a:cxn ang="0">
                <a:pos x="299" y="502"/>
              </a:cxn>
              <a:cxn ang="0">
                <a:pos x="426" y="487"/>
              </a:cxn>
              <a:cxn ang="0">
                <a:pos x="658" y="472"/>
              </a:cxn>
              <a:cxn ang="0">
                <a:pos x="1152" y="442"/>
              </a:cxn>
              <a:cxn ang="0">
                <a:pos x="2042" y="397"/>
              </a:cxn>
              <a:cxn ang="0">
                <a:pos x="2401" y="367"/>
              </a:cxn>
              <a:cxn ang="0">
                <a:pos x="3179" y="270"/>
              </a:cxn>
              <a:cxn ang="0">
                <a:pos x="3718" y="150"/>
              </a:cxn>
              <a:cxn ang="0">
                <a:pos x="3890" y="105"/>
              </a:cxn>
              <a:cxn ang="0">
                <a:pos x="4234" y="83"/>
              </a:cxn>
              <a:cxn ang="0">
                <a:pos x="4511" y="60"/>
              </a:cxn>
              <a:cxn ang="0">
                <a:pos x="4802" y="30"/>
              </a:cxn>
              <a:cxn ang="0">
                <a:pos x="4922" y="0"/>
              </a:cxn>
            </a:cxnLst>
            <a:rect l="0" t="0" r="r" b="b"/>
            <a:pathLst>
              <a:path w="4922" h="546">
                <a:moveTo>
                  <a:pt x="0" y="546"/>
                </a:moveTo>
                <a:cubicBezTo>
                  <a:pt x="89" y="502"/>
                  <a:pt x="205" y="506"/>
                  <a:pt x="299" y="502"/>
                </a:cubicBezTo>
                <a:cubicBezTo>
                  <a:pt x="341" y="497"/>
                  <a:pt x="383" y="490"/>
                  <a:pt x="426" y="487"/>
                </a:cubicBezTo>
                <a:cubicBezTo>
                  <a:pt x="503" y="482"/>
                  <a:pt x="658" y="472"/>
                  <a:pt x="658" y="472"/>
                </a:cubicBezTo>
                <a:cubicBezTo>
                  <a:pt x="816" y="444"/>
                  <a:pt x="993" y="447"/>
                  <a:pt x="1152" y="442"/>
                </a:cubicBezTo>
                <a:cubicBezTo>
                  <a:pt x="1447" y="407"/>
                  <a:pt x="1746" y="407"/>
                  <a:pt x="2042" y="397"/>
                </a:cubicBezTo>
                <a:cubicBezTo>
                  <a:pt x="2162" y="383"/>
                  <a:pt x="2280" y="373"/>
                  <a:pt x="2401" y="367"/>
                </a:cubicBezTo>
                <a:cubicBezTo>
                  <a:pt x="2647" y="341"/>
                  <a:pt x="2941" y="334"/>
                  <a:pt x="3179" y="270"/>
                </a:cubicBezTo>
                <a:cubicBezTo>
                  <a:pt x="3357" y="222"/>
                  <a:pt x="3540" y="196"/>
                  <a:pt x="3718" y="150"/>
                </a:cubicBezTo>
                <a:cubicBezTo>
                  <a:pt x="3777" y="135"/>
                  <a:pt x="3829" y="111"/>
                  <a:pt x="3890" y="105"/>
                </a:cubicBezTo>
                <a:cubicBezTo>
                  <a:pt x="4004" y="93"/>
                  <a:pt x="4119" y="89"/>
                  <a:pt x="4234" y="83"/>
                </a:cubicBezTo>
                <a:cubicBezTo>
                  <a:pt x="4327" y="72"/>
                  <a:pt x="4418" y="66"/>
                  <a:pt x="4511" y="60"/>
                </a:cubicBezTo>
                <a:cubicBezTo>
                  <a:pt x="4608" y="45"/>
                  <a:pt x="4705" y="39"/>
                  <a:pt x="4802" y="30"/>
                </a:cubicBezTo>
                <a:cubicBezTo>
                  <a:pt x="4839" y="18"/>
                  <a:pt x="4882" y="0"/>
                  <a:pt x="4922" y="0"/>
                </a:cubicBezTo>
              </a:path>
            </a:pathLst>
          </a:custGeom>
          <a:noFill/>
          <a:ln w="57150" cap="flat" cmpd="sng">
            <a:solidFill>
              <a:srgbClr val="FF0000"/>
            </a:solid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8995">
                                            <p:txEl>
                                              <p:pRg st="0" end="0"/>
                                            </p:txEl>
                                          </p:spTgt>
                                        </p:tgtEl>
                                        <p:attrNameLst>
                                          <p:attrName>style.visibility</p:attrName>
                                        </p:attrNameLst>
                                      </p:cBhvr>
                                      <p:to>
                                        <p:strVal val="visible"/>
                                      </p:to>
                                    </p:set>
                                    <p:animEffect transition="in" filter="fade">
                                      <p:cBhvr>
                                        <p:cTn id="7" dur="500"/>
                                        <p:tgtEl>
                                          <p:spTgt spid="110899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08995">
                                            <p:txEl>
                                              <p:pRg st="2" end="2"/>
                                            </p:txEl>
                                          </p:spTgt>
                                        </p:tgtEl>
                                        <p:attrNameLst>
                                          <p:attrName>style.visibility</p:attrName>
                                        </p:attrNameLst>
                                      </p:cBhvr>
                                      <p:to>
                                        <p:strVal val="visible"/>
                                      </p:to>
                                    </p:set>
                                    <p:animEffect transition="in" filter="fade">
                                      <p:cBhvr>
                                        <p:cTn id="11" dur="500"/>
                                        <p:tgtEl>
                                          <p:spTgt spid="110899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08995">
                                            <p:txEl>
                                              <p:pRg st="4" end="4"/>
                                            </p:txEl>
                                          </p:spTgt>
                                        </p:tgtEl>
                                        <p:attrNameLst>
                                          <p:attrName>style.visibility</p:attrName>
                                        </p:attrNameLst>
                                      </p:cBhvr>
                                      <p:to>
                                        <p:strVal val="visible"/>
                                      </p:to>
                                    </p:set>
                                    <p:animEffect transition="in" filter="fade">
                                      <p:cBhvr>
                                        <p:cTn id="16" dur="500"/>
                                        <p:tgtEl>
                                          <p:spTgt spid="110899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08995">
                                            <p:txEl>
                                              <p:pRg st="6" end="6"/>
                                            </p:txEl>
                                          </p:spTgt>
                                        </p:tgtEl>
                                        <p:attrNameLst>
                                          <p:attrName>style.visibility</p:attrName>
                                        </p:attrNameLst>
                                      </p:cBhvr>
                                      <p:to>
                                        <p:strVal val="visible"/>
                                      </p:to>
                                    </p:set>
                                    <p:animEffect transition="in" filter="fade">
                                      <p:cBhvr>
                                        <p:cTn id="21" dur="500"/>
                                        <p:tgtEl>
                                          <p:spTgt spid="110899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08999"/>
                                        </p:tgtEl>
                                        <p:attrNameLst>
                                          <p:attrName>style.visibility</p:attrName>
                                        </p:attrNameLst>
                                      </p:cBhvr>
                                      <p:to>
                                        <p:strVal val="visible"/>
                                      </p:to>
                                    </p:set>
                                    <p:animEffect transition="in" filter="wipe(left)">
                                      <p:cBhvr>
                                        <p:cTn id="26" dur="500"/>
                                        <p:tgtEl>
                                          <p:spTgt spid="110899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09002"/>
                                        </p:tgtEl>
                                        <p:attrNameLst>
                                          <p:attrName>style.visibility</p:attrName>
                                        </p:attrNameLst>
                                      </p:cBhvr>
                                      <p:to>
                                        <p:strVal val="visible"/>
                                      </p:to>
                                    </p:set>
                                    <p:animEffect transition="in" filter="wipe(left)">
                                      <p:cBhvr>
                                        <p:cTn id="30" dur="500"/>
                                        <p:tgtEl>
                                          <p:spTgt spid="1109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995" grpId="0" uiExpand="1" build="p" autoUpdateAnimBg="0"/>
      <p:bldP spid="1108999" grpId="0" animBg="1"/>
      <p:bldP spid="110900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a:grpSpLocks noChangeAspect="1"/>
          </p:cNvGrpSpPr>
          <p:nvPr/>
        </p:nvGrpSpPr>
        <p:grpSpPr>
          <a:xfrm>
            <a:off x="1" y="1001179"/>
            <a:ext cx="9144000" cy="5856821"/>
            <a:chOff x="595159" y="847726"/>
            <a:chExt cx="7964641" cy="5101430"/>
          </a:xfrm>
        </p:grpSpPr>
        <p:pic>
          <p:nvPicPr>
            <p:cNvPr id="7" name="Picture 2"/>
            <p:cNvPicPr>
              <a:picLocks noChangeAspect="1" noChangeArrowheads="1"/>
            </p:cNvPicPr>
            <p:nvPr/>
          </p:nvPicPr>
          <p:blipFill rotWithShape="1">
            <a:blip r:embed="rId3" cstate="print"/>
            <a:srcRect t="33025" b="44571"/>
            <a:stretch/>
          </p:blipFill>
          <p:spPr bwMode="auto">
            <a:xfrm>
              <a:off x="595159" y="2476500"/>
              <a:ext cx="7964641" cy="1346200"/>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3" cstate="print"/>
            <a:srcRect b="72893"/>
            <a:stretch/>
          </p:blipFill>
          <p:spPr bwMode="auto">
            <a:xfrm>
              <a:off x="595159" y="847726"/>
              <a:ext cx="7964641" cy="1628774"/>
            </a:xfrm>
            <a:prstGeom prst="rect">
              <a:avLst/>
            </a:prstGeom>
            <a:noFill/>
            <a:ln w="9525">
              <a:noFill/>
              <a:miter lim="800000"/>
              <a:headEnd/>
              <a:tailEnd/>
            </a:ln>
          </p:spPr>
        </p:pic>
        <p:pic>
          <p:nvPicPr>
            <p:cNvPr id="12" name="Picture 2"/>
            <p:cNvPicPr>
              <a:picLocks noChangeAspect="1" noChangeArrowheads="1"/>
            </p:cNvPicPr>
            <p:nvPr/>
          </p:nvPicPr>
          <p:blipFill rotWithShape="1">
            <a:blip r:embed="rId3" cstate="print"/>
            <a:srcRect t="64610"/>
            <a:stretch/>
          </p:blipFill>
          <p:spPr bwMode="auto">
            <a:xfrm>
              <a:off x="595159" y="3822699"/>
              <a:ext cx="7964641" cy="2126457"/>
            </a:xfrm>
            <a:prstGeom prst="rect">
              <a:avLst/>
            </a:prstGeom>
            <a:noFill/>
            <a:ln w="9525">
              <a:noFill/>
              <a:miter lim="800000"/>
              <a:headEnd/>
              <a:tailEnd/>
            </a:ln>
          </p:spPr>
        </p:pic>
      </p:grpSp>
      <p:cxnSp>
        <p:nvCxnSpPr>
          <p:cNvPr id="9" name="Connettore 1 8"/>
          <p:cNvCxnSpPr/>
          <p:nvPr/>
        </p:nvCxnSpPr>
        <p:spPr bwMode="auto">
          <a:xfrm>
            <a:off x="4044949" y="5954713"/>
            <a:ext cx="5040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0" name="Connettore 1 9"/>
          <p:cNvCxnSpPr/>
          <p:nvPr/>
        </p:nvCxnSpPr>
        <p:spPr bwMode="auto">
          <a:xfrm>
            <a:off x="2991485" y="6125210"/>
            <a:ext cx="82800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1" name="Rettangolo arrotondato 10"/>
          <p:cNvSpPr/>
          <p:nvPr/>
        </p:nvSpPr>
        <p:spPr bwMode="auto">
          <a:xfrm>
            <a:off x="3819485" y="5984876"/>
            <a:ext cx="1164471" cy="171450"/>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54937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500"/>
                                        <p:tgtEl>
                                          <p:spTgt spid="9"/>
                                        </p:tgtEl>
                                      </p:cBhvr>
                                    </p:animEffect>
                                  </p:childTnLst>
                                </p:cTn>
                              </p:par>
                            </p:childTnLst>
                          </p:cTn>
                        </p:par>
                        <p:par>
                          <p:cTn id="13" fill="hold">
                            <p:stCondLst>
                              <p:cond delay="3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par>
                          <p:cTn id="17" fill="hold">
                            <p:stCondLst>
                              <p:cond delay="4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942974"/>
            <a:ext cx="9144000" cy="2801471"/>
          </a:xfrm>
          <a:prstGeom prst="rect">
            <a:avLst/>
          </a:prstGeom>
          <a:noFill/>
          <a:ln w="9525">
            <a:noFill/>
            <a:miter lim="800000"/>
            <a:headEnd/>
            <a:tailEnd/>
          </a:ln>
        </p:spPr>
      </p:pic>
      <p:sp>
        <p:nvSpPr>
          <p:cNvPr id="5" name="Rettangolo arrotondato 4"/>
          <p:cNvSpPr/>
          <p:nvPr/>
        </p:nvSpPr>
        <p:spPr bwMode="auto">
          <a:xfrm>
            <a:off x="3475566" y="2687108"/>
            <a:ext cx="715434" cy="160867"/>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Rettangolo arrotondato 5"/>
          <p:cNvSpPr/>
          <p:nvPr/>
        </p:nvSpPr>
        <p:spPr bwMode="auto">
          <a:xfrm>
            <a:off x="3475566" y="3287184"/>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Rettangolo arrotondato 6"/>
          <p:cNvSpPr/>
          <p:nvPr/>
        </p:nvSpPr>
        <p:spPr bwMode="auto">
          <a:xfrm>
            <a:off x="3475566" y="3585634"/>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26450" y="4156066"/>
            <a:ext cx="9117550" cy="1754326"/>
          </a:xfrm>
          <a:prstGeom prst="rect">
            <a:avLst/>
          </a:prstGeom>
          <a:noFill/>
        </p:spPr>
        <p:txBody>
          <a:bodyPr wrap="square" rtlCol="0">
            <a:spAutoFit/>
          </a:bodyPr>
          <a:lstStyle/>
          <a:p>
            <a:pPr algn="ctr"/>
            <a:r>
              <a:rPr lang="en-GB" sz="3600" dirty="0">
                <a:solidFill>
                  <a:schemeClr val="bg1"/>
                </a:solidFill>
                <a:latin typeface="Calibri" pitchFamily="34" charset="0"/>
              </a:rPr>
              <a:t>The ultimate carbonatitic origin of the Italian localities (and their connection to alleged “mantle plumes”) is strongly debated.</a:t>
            </a:r>
          </a:p>
        </p:txBody>
      </p:sp>
      <p:sp>
        <p:nvSpPr>
          <p:cNvPr id="2" name="Freccia a destra 1"/>
          <p:cNvSpPr/>
          <p:nvPr/>
        </p:nvSpPr>
        <p:spPr bwMode="auto">
          <a:xfrm>
            <a:off x="2907395" y="2172151"/>
            <a:ext cx="587223" cy="33292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Rettangolo arrotondato 8"/>
          <p:cNvSpPr/>
          <p:nvPr/>
        </p:nvSpPr>
        <p:spPr bwMode="auto">
          <a:xfrm>
            <a:off x="3475566" y="2847975"/>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Rettangolo arrotondato 9"/>
          <p:cNvSpPr/>
          <p:nvPr/>
        </p:nvSpPr>
        <p:spPr bwMode="auto">
          <a:xfrm>
            <a:off x="3475566" y="2523597"/>
            <a:ext cx="715434" cy="160867"/>
          </a:xfrm>
          <a:prstGeom prst="roundRect">
            <a:avLst/>
          </a:prstGeom>
          <a:noFill/>
          <a:ln w="285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1000"/>
                                        <p:tgtEl>
                                          <p:spTgt spid="10"/>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 grpId="0" animBg="1"/>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stretch>
            <a:fillRect/>
          </a:stretch>
        </p:blipFill>
        <p:spPr>
          <a:xfrm>
            <a:off x="0" y="803108"/>
            <a:ext cx="9144000" cy="4464383"/>
          </a:xfrm>
          <a:prstGeom prst="rect">
            <a:avLst/>
          </a:prstGeom>
        </p:spPr>
      </p:pic>
      <p:pic>
        <p:nvPicPr>
          <p:cNvPr id="4" name="Immagine 3"/>
          <p:cNvPicPr>
            <a:picLocks noChangeAspect="1"/>
          </p:cNvPicPr>
          <p:nvPr/>
        </p:nvPicPr>
        <p:blipFill rotWithShape="1">
          <a:blip r:embed="rId4" cstate="print"/>
          <a:srcRect l="25138" t="2718" r="8612"/>
          <a:stretch/>
        </p:blipFill>
        <p:spPr>
          <a:xfrm>
            <a:off x="0" y="5308600"/>
            <a:ext cx="9144000" cy="1112126"/>
          </a:xfrm>
          <a:prstGeom prst="rect">
            <a:avLst/>
          </a:prstGeom>
        </p:spPr>
      </p:pic>
      <p:sp>
        <p:nvSpPr>
          <p:cNvPr id="11" name="Rettangolo arrotondato 10"/>
          <p:cNvSpPr/>
          <p:nvPr/>
        </p:nvSpPr>
        <p:spPr bwMode="auto">
          <a:xfrm>
            <a:off x="421481" y="5561808"/>
            <a:ext cx="6093619" cy="296545"/>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Rettangolo arrotondato 11"/>
          <p:cNvSpPr/>
          <p:nvPr/>
        </p:nvSpPr>
        <p:spPr bwMode="auto">
          <a:xfrm>
            <a:off x="7191375" y="3942558"/>
            <a:ext cx="1209675" cy="47704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189285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807910"/>
            <a:ext cx="9144000" cy="3303280"/>
            <a:chOff x="0" y="807910"/>
            <a:chExt cx="9144000" cy="3303280"/>
          </a:xfrm>
        </p:grpSpPr>
        <p:pic>
          <p:nvPicPr>
            <p:cNvPr id="3" name="Immagine 2"/>
            <p:cNvPicPr>
              <a:picLocks noChangeAspect="1"/>
            </p:cNvPicPr>
            <p:nvPr/>
          </p:nvPicPr>
          <p:blipFill rotWithShape="1">
            <a:blip r:embed="rId3" cstate="print"/>
            <a:srcRect b="60264"/>
            <a:stretch/>
          </p:blipFill>
          <p:spPr>
            <a:xfrm>
              <a:off x="0" y="807910"/>
              <a:ext cx="9144000" cy="1782102"/>
            </a:xfrm>
            <a:prstGeom prst="rect">
              <a:avLst/>
            </a:prstGeom>
          </p:spPr>
        </p:pic>
        <p:pic>
          <p:nvPicPr>
            <p:cNvPr id="11" name="Immagine 10"/>
            <p:cNvPicPr>
              <a:picLocks noChangeAspect="1"/>
            </p:cNvPicPr>
            <p:nvPr/>
          </p:nvPicPr>
          <p:blipFill rotWithShape="1">
            <a:blip r:embed="rId3" cstate="print"/>
            <a:srcRect t="48341" b="18486"/>
            <a:stretch/>
          </p:blipFill>
          <p:spPr>
            <a:xfrm>
              <a:off x="0" y="2579344"/>
              <a:ext cx="9144000" cy="1531846"/>
            </a:xfrm>
            <a:prstGeom prst="rect">
              <a:avLst/>
            </a:prstGeom>
          </p:spPr>
        </p:pic>
      </p:grpSp>
      <p:sp>
        <p:nvSpPr>
          <p:cNvPr id="7" name="Rettangolo arrotondato 6"/>
          <p:cNvSpPr/>
          <p:nvPr/>
        </p:nvSpPr>
        <p:spPr bwMode="auto">
          <a:xfrm>
            <a:off x="1785217" y="2900793"/>
            <a:ext cx="1390650" cy="312737"/>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701222" y="6382626"/>
            <a:ext cx="1267212" cy="400110"/>
          </a:xfrm>
          <a:prstGeom prst="rect">
            <a:avLst/>
          </a:prstGeom>
          <a:noFill/>
        </p:spPr>
        <p:txBody>
          <a:bodyPr wrap="square" rtlCol="0">
            <a:spAutoFit/>
          </a:bodyPr>
          <a:lstStyle/>
          <a:p>
            <a:pPr algn="ctr"/>
            <a:r>
              <a:rPr lang="en-GB" sz="2000" b="1" i="1" dirty="0">
                <a:solidFill>
                  <a:schemeClr val="tx1"/>
                </a:solidFill>
                <a:effectLst/>
                <a:latin typeface="Calibri" panose="020F0502020204030204" pitchFamily="34" charset="0"/>
                <a:cs typeface="Calibri" panose="020F0502020204030204" pitchFamily="34" charset="0"/>
              </a:rPr>
              <a:t>In press</a:t>
            </a:r>
          </a:p>
        </p:txBody>
      </p:sp>
      <p:sp>
        <p:nvSpPr>
          <p:cNvPr id="8" name="CasellaDiTesto 7"/>
          <p:cNvSpPr txBox="1"/>
          <p:nvPr/>
        </p:nvSpPr>
        <p:spPr>
          <a:xfrm>
            <a:off x="49137" y="4157912"/>
            <a:ext cx="9019222" cy="2677656"/>
          </a:xfrm>
          <a:prstGeom prst="rect">
            <a:avLst/>
          </a:prstGeom>
          <a:noFill/>
        </p:spPr>
        <p:txBody>
          <a:bodyPr wrap="square" rtlCol="0">
            <a:spAutoFit/>
          </a:bodyPr>
          <a:lstStyle/>
          <a:p>
            <a:pPr algn="ctr"/>
            <a:r>
              <a:rPr lang="en-US" sz="2800" i="1" dirty="0">
                <a:solidFill>
                  <a:schemeClr val="bg1"/>
                </a:solidFill>
                <a:latin typeface="Calibri" panose="020F0502020204030204" pitchFamily="34" charset="0"/>
                <a:cs typeface="Calibri" panose="020F0502020204030204" pitchFamily="34" charset="0"/>
              </a:rPr>
              <a:t>[…] Major and trace element contents indicate a general depletion proportional to the amount of carbonate (exemplified by the CaO content). The observed trends in Harker-type diagrams are compatible with a process of variable interaction between a silicatic magma with sedimentary </a:t>
            </a:r>
            <a:r>
              <a:rPr lang="it-IT" sz="2800" i="1" dirty="0">
                <a:solidFill>
                  <a:schemeClr val="bg1"/>
                </a:solidFill>
                <a:latin typeface="Calibri" panose="020F0502020204030204" pitchFamily="34" charset="0"/>
                <a:cs typeface="Calibri" panose="020F0502020204030204" pitchFamily="34" charset="0"/>
              </a:rPr>
              <a:t>marly carbonates.</a:t>
            </a:r>
          </a:p>
        </p:txBody>
      </p:sp>
      <p:sp>
        <p:nvSpPr>
          <p:cNvPr id="10" name="CasellaDiTesto 9"/>
          <p:cNvSpPr txBox="1"/>
          <p:nvPr/>
        </p:nvSpPr>
        <p:spPr>
          <a:xfrm>
            <a:off x="17781" y="4157912"/>
            <a:ext cx="9090660" cy="2677656"/>
          </a:xfrm>
          <a:prstGeom prst="rect">
            <a:avLst/>
          </a:prstGeom>
          <a:noFill/>
        </p:spPr>
        <p:txBody>
          <a:bodyPr wrap="square" rtlCol="0">
            <a:spAutoFit/>
          </a:bodyPr>
          <a:lstStyle/>
          <a:p>
            <a:pPr algn="ctr"/>
            <a:r>
              <a:rPr lang="en-US" sz="2800" i="1" dirty="0">
                <a:solidFill>
                  <a:schemeClr val="bg1"/>
                </a:solidFill>
                <a:latin typeface="Calibri" panose="020F0502020204030204" pitchFamily="34" charset="0"/>
                <a:cs typeface="Calibri" panose="020F0502020204030204" pitchFamily="34" charset="0"/>
              </a:rPr>
              <a:t>[…] Major and trace element contents indicate a general depletion proportional to the amount of carbonate (exemplified by the CaO content). The observed trends in Harker-type diagrams are compatible with a process of </a:t>
            </a:r>
            <a:r>
              <a:rPr lang="en-US" sz="2800" i="1" dirty="0">
                <a:solidFill>
                  <a:srgbClr val="FFFF00"/>
                </a:solidFill>
                <a:latin typeface="Calibri" panose="020F0502020204030204" pitchFamily="34" charset="0"/>
                <a:cs typeface="Calibri" panose="020F0502020204030204" pitchFamily="34" charset="0"/>
              </a:rPr>
              <a:t>variable interaction between a silicatic magma with sedimentary </a:t>
            </a:r>
            <a:r>
              <a:rPr lang="it-IT" sz="2800" i="1" dirty="0">
                <a:solidFill>
                  <a:srgbClr val="FFFF00"/>
                </a:solidFill>
                <a:latin typeface="Calibri" panose="020F0502020204030204" pitchFamily="34" charset="0"/>
                <a:cs typeface="Calibri" panose="020F0502020204030204" pitchFamily="34" charset="0"/>
              </a:rPr>
              <a:t>marly carbonates.</a:t>
            </a:r>
          </a:p>
        </p:txBody>
      </p:sp>
      <p:sp>
        <p:nvSpPr>
          <p:cNvPr id="1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20501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701222" y="6382626"/>
            <a:ext cx="1267212" cy="400110"/>
          </a:xfrm>
          <a:prstGeom prst="rect">
            <a:avLst/>
          </a:prstGeom>
          <a:noFill/>
        </p:spPr>
        <p:txBody>
          <a:bodyPr wrap="square" rtlCol="0">
            <a:spAutoFit/>
          </a:bodyPr>
          <a:lstStyle/>
          <a:p>
            <a:pPr algn="ctr"/>
            <a:r>
              <a:rPr lang="en-GB" sz="2000" b="1" i="1" dirty="0">
                <a:solidFill>
                  <a:schemeClr val="tx1"/>
                </a:solidFill>
                <a:effectLst/>
                <a:latin typeface="Calibri" panose="020F0502020204030204" pitchFamily="34" charset="0"/>
                <a:cs typeface="Calibri" panose="020F0502020204030204" pitchFamily="34" charset="0"/>
              </a:rPr>
              <a:t>In press</a:t>
            </a:r>
          </a:p>
        </p:txBody>
      </p:sp>
      <p:grpSp>
        <p:nvGrpSpPr>
          <p:cNvPr id="14" name="Gruppo 13"/>
          <p:cNvGrpSpPr/>
          <p:nvPr/>
        </p:nvGrpSpPr>
        <p:grpSpPr>
          <a:xfrm>
            <a:off x="0" y="807910"/>
            <a:ext cx="9144000" cy="3303280"/>
            <a:chOff x="0" y="807910"/>
            <a:chExt cx="9144000" cy="3303280"/>
          </a:xfrm>
        </p:grpSpPr>
        <p:pic>
          <p:nvPicPr>
            <p:cNvPr id="15" name="Immagine 14"/>
            <p:cNvPicPr>
              <a:picLocks noChangeAspect="1"/>
            </p:cNvPicPr>
            <p:nvPr/>
          </p:nvPicPr>
          <p:blipFill rotWithShape="1">
            <a:blip r:embed="rId3" cstate="print"/>
            <a:srcRect b="60264"/>
            <a:stretch/>
          </p:blipFill>
          <p:spPr>
            <a:xfrm>
              <a:off x="0" y="807910"/>
              <a:ext cx="9144000" cy="1782102"/>
            </a:xfrm>
            <a:prstGeom prst="rect">
              <a:avLst/>
            </a:prstGeom>
          </p:spPr>
        </p:pic>
        <p:pic>
          <p:nvPicPr>
            <p:cNvPr id="16" name="Immagine 15"/>
            <p:cNvPicPr>
              <a:picLocks noChangeAspect="1"/>
            </p:cNvPicPr>
            <p:nvPr/>
          </p:nvPicPr>
          <p:blipFill rotWithShape="1">
            <a:blip r:embed="rId3" cstate="print"/>
            <a:srcRect t="48341" b="18486"/>
            <a:stretch/>
          </p:blipFill>
          <p:spPr>
            <a:xfrm>
              <a:off x="0" y="2579344"/>
              <a:ext cx="9144000" cy="1531846"/>
            </a:xfrm>
            <a:prstGeom prst="rect">
              <a:avLst/>
            </a:prstGeom>
          </p:spPr>
        </p:pic>
      </p:grpSp>
      <p:sp>
        <p:nvSpPr>
          <p:cNvPr id="17" name="Rettangolo arrotondato 16"/>
          <p:cNvSpPr/>
          <p:nvPr/>
        </p:nvSpPr>
        <p:spPr bwMode="auto">
          <a:xfrm>
            <a:off x="1785217" y="2900793"/>
            <a:ext cx="1390650" cy="312737"/>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 name="Immagine 2"/>
          <p:cNvPicPr>
            <a:picLocks noChangeAspect="1"/>
          </p:cNvPicPr>
          <p:nvPr/>
        </p:nvPicPr>
        <p:blipFill rotWithShape="1">
          <a:blip r:embed="rId4" cstate="print"/>
          <a:srcRect l="1487" t="3257"/>
          <a:stretch/>
        </p:blipFill>
        <p:spPr>
          <a:xfrm>
            <a:off x="4241800" y="3222595"/>
            <a:ext cx="4902200" cy="3635405"/>
          </a:xfrm>
          <a:prstGeom prst="rect">
            <a:avLst/>
          </a:prstGeom>
        </p:spPr>
      </p:pic>
      <p:sp>
        <p:nvSpPr>
          <p:cNvPr id="1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134646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stretch>
            <a:fillRect/>
          </a:stretch>
        </p:blipFill>
        <p:spPr>
          <a:xfrm>
            <a:off x="1251518" y="912813"/>
            <a:ext cx="6640963" cy="5678219"/>
          </a:xfrm>
          <a:prstGeom prst="rect">
            <a:avLst/>
          </a:prstGeom>
        </p:spPr>
      </p:pic>
      <p:sp>
        <p:nvSpPr>
          <p:cNvPr id="9" name="CasellaDiTesto 8"/>
          <p:cNvSpPr txBox="1"/>
          <p:nvPr/>
        </p:nvSpPr>
        <p:spPr>
          <a:xfrm>
            <a:off x="6207209" y="5783521"/>
            <a:ext cx="1130851" cy="307777"/>
          </a:xfrm>
          <a:prstGeom prst="rect">
            <a:avLst/>
          </a:prstGeom>
          <a:noFill/>
        </p:spPr>
        <p:txBody>
          <a:bodyPr wrap="square"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(Monticchio)</a:t>
            </a:r>
          </a:p>
        </p:txBody>
      </p:sp>
      <p:sp>
        <p:nvSpPr>
          <p:cNvPr id="8" name="Freccia a destra 7"/>
          <p:cNvSpPr/>
          <p:nvPr/>
        </p:nvSpPr>
        <p:spPr bwMode="auto">
          <a:xfrm rot="8631168">
            <a:off x="2982498" y="2489814"/>
            <a:ext cx="731863" cy="278909"/>
          </a:xfrm>
          <a:prstGeom prst="rightArrow">
            <a:avLst>
              <a:gd name="adj1" fmla="val 50000"/>
              <a:gd name="adj2" fmla="val 73879"/>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9332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1235158" y="828055"/>
            <a:ext cx="6673684" cy="5161266"/>
          </a:xfrm>
          <a:prstGeom prst="rect">
            <a:avLst/>
          </a:prstGeom>
        </p:spPr>
      </p:pic>
      <p:sp>
        <p:nvSpPr>
          <p:cNvPr id="3" name="Figura a mano libera 2"/>
          <p:cNvSpPr/>
          <p:nvPr/>
        </p:nvSpPr>
        <p:spPr bwMode="auto">
          <a:xfrm>
            <a:off x="5164240" y="1035705"/>
            <a:ext cx="1803583" cy="1586753"/>
          </a:xfrm>
          <a:custGeom>
            <a:avLst/>
            <a:gdLst>
              <a:gd name="connsiteX0" fmla="*/ 220354 w 1816077"/>
              <a:gd name="connsiteY0" fmla="*/ 553065 h 1586753"/>
              <a:gd name="connsiteX1" fmla="*/ 1431934 w 1816077"/>
              <a:gd name="connsiteY1" fmla="*/ 1536045 h 1586753"/>
              <a:gd name="connsiteX2" fmla="*/ 1774834 w 1816077"/>
              <a:gd name="connsiteY2" fmla="*/ 1307445 h 1586753"/>
              <a:gd name="connsiteX3" fmla="*/ 620404 w 1816077"/>
              <a:gd name="connsiteY3" fmla="*/ 130155 h 1586753"/>
              <a:gd name="connsiteX4" fmla="*/ 48904 w 1816077"/>
              <a:gd name="connsiteY4" fmla="*/ 50145 h 1586753"/>
              <a:gd name="connsiteX5" fmla="*/ 48904 w 1816077"/>
              <a:gd name="connsiteY5" fmla="*/ 313035 h 1586753"/>
              <a:gd name="connsiteX6" fmla="*/ 220354 w 1816077"/>
              <a:gd name="connsiteY6" fmla="*/ 553065 h 1586753"/>
              <a:gd name="connsiteX0" fmla="*/ 207860 w 1803583"/>
              <a:gd name="connsiteY0" fmla="*/ 553065 h 1586753"/>
              <a:gd name="connsiteX1" fmla="*/ 1419440 w 1803583"/>
              <a:gd name="connsiteY1" fmla="*/ 1536045 h 1586753"/>
              <a:gd name="connsiteX2" fmla="*/ 1762340 w 1803583"/>
              <a:gd name="connsiteY2" fmla="*/ 1307445 h 1586753"/>
              <a:gd name="connsiteX3" fmla="*/ 607910 w 1803583"/>
              <a:gd name="connsiteY3" fmla="*/ 130155 h 1586753"/>
              <a:gd name="connsiteX4" fmla="*/ 36410 w 1803583"/>
              <a:gd name="connsiteY4" fmla="*/ 50145 h 1586753"/>
              <a:gd name="connsiteX5" fmla="*/ 207860 w 1803583"/>
              <a:gd name="connsiteY5" fmla="*/ 553065 h 15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583" h="1586753">
                <a:moveTo>
                  <a:pt x="207860" y="553065"/>
                </a:moveTo>
                <a:cubicBezTo>
                  <a:pt x="438365" y="800715"/>
                  <a:pt x="1160360" y="1410315"/>
                  <a:pt x="1419440" y="1536045"/>
                </a:cubicBezTo>
                <a:cubicBezTo>
                  <a:pt x="1678520" y="1661775"/>
                  <a:pt x="1897595" y="1541760"/>
                  <a:pt x="1762340" y="1307445"/>
                </a:cubicBezTo>
                <a:cubicBezTo>
                  <a:pt x="1627085" y="1073130"/>
                  <a:pt x="895565" y="339705"/>
                  <a:pt x="607910" y="130155"/>
                </a:cubicBezTo>
                <a:cubicBezTo>
                  <a:pt x="320255" y="-79395"/>
                  <a:pt x="131660" y="19665"/>
                  <a:pt x="36410" y="50145"/>
                </a:cubicBezTo>
                <a:cubicBezTo>
                  <a:pt x="-30265" y="120630"/>
                  <a:pt x="-22645" y="305415"/>
                  <a:pt x="207860" y="553065"/>
                </a:cubicBezTo>
                <a:close/>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Rettangolo 4"/>
          <p:cNvSpPr/>
          <p:nvPr/>
        </p:nvSpPr>
        <p:spPr bwMode="auto">
          <a:xfrm>
            <a:off x="2400300" y="2948940"/>
            <a:ext cx="685800" cy="2377440"/>
          </a:xfrm>
          <a:prstGeom prst="rect">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CasellaDiTesto 6"/>
          <p:cNvSpPr txBox="1"/>
          <p:nvPr/>
        </p:nvSpPr>
        <p:spPr>
          <a:xfrm>
            <a:off x="1178009" y="5634931"/>
            <a:ext cx="3119672" cy="338554"/>
          </a:xfrm>
          <a:prstGeom prst="rect">
            <a:avLst/>
          </a:prstGeom>
          <a:noFill/>
        </p:spPr>
        <p:txBody>
          <a:bodyPr wrap="square" rtlCol="0">
            <a:spAutoFit/>
          </a:bodyPr>
          <a:lstStyle/>
          <a:p>
            <a:pPr algn="ctr"/>
            <a:r>
              <a:rPr lang="en-GB" sz="1600" b="1" i="1" dirty="0">
                <a:solidFill>
                  <a:schemeClr val="tx1"/>
                </a:solidFill>
                <a:effectLst/>
                <a:latin typeface="Calibri" panose="020F0502020204030204" pitchFamily="34" charset="0"/>
                <a:cs typeface="Calibri" panose="020F0502020204030204" pitchFamily="34" charset="0"/>
              </a:rPr>
              <a:t>CaO range of typical basaltic melts</a:t>
            </a:r>
          </a:p>
        </p:txBody>
      </p:sp>
      <p:sp>
        <p:nvSpPr>
          <p:cNvPr id="8" name="CasellaDiTesto 7"/>
          <p:cNvSpPr txBox="1"/>
          <p:nvPr/>
        </p:nvSpPr>
        <p:spPr>
          <a:xfrm>
            <a:off x="3889340" y="1701752"/>
            <a:ext cx="2396971" cy="1015663"/>
          </a:xfrm>
          <a:prstGeom prst="rect">
            <a:avLst/>
          </a:prstGeom>
          <a:noFill/>
        </p:spPr>
        <p:txBody>
          <a:bodyPr wrap="square" rtlCol="0">
            <a:spAutoFit/>
          </a:bodyPr>
          <a:lstStyle/>
          <a:p>
            <a:pPr algn="ctr"/>
            <a:r>
              <a:rPr lang="en-GB" sz="2000" dirty="0">
                <a:solidFill>
                  <a:srgbClr val="FF0000"/>
                </a:solidFill>
                <a:effectLst/>
                <a:latin typeface="Calibri" panose="020F0502020204030204" pitchFamily="34" charset="0"/>
                <a:cs typeface="Calibri" panose="020F0502020204030204" pitchFamily="34" charset="0"/>
              </a:rPr>
              <a:t>Average La      content of carbonatitic magmas</a:t>
            </a:r>
          </a:p>
        </p:txBody>
      </p:sp>
      <p:sp>
        <p:nvSpPr>
          <p:cNvPr id="9" name="Rettangolo arrotondato 8"/>
          <p:cNvSpPr/>
          <p:nvPr/>
        </p:nvSpPr>
        <p:spPr bwMode="auto">
          <a:xfrm>
            <a:off x="2117431" y="1612487"/>
            <a:ext cx="1483020" cy="364903"/>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reccia a destra 5"/>
          <p:cNvSpPr/>
          <p:nvPr/>
        </p:nvSpPr>
        <p:spPr bwMode="auto">
          <a:xfrm rot="1235663">
            <a:off x="2234791" y="4069736"/>
            <a:ext cx="4982695" cy="762983"/>
          </a:xfrm>
          <a:prstGeom prst="rightArrow">
            <a:avLst>
              <a:gd name="adj1" fmla="val 50000"/>
              <a:gd name="adj2" fmla="val 107981"/>
            </a:avLst>
          </a:prstGeom>
          <a:solidFill>
            <a:srgbClr val="0066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Freccia a destra 10"/>
          <p:cNvSpPr/>
          <p:nvPr/>
        </p:nvSpPr>
        <p:spPr bwMode="auto">
          <a:xfrm rot="273575">
            <a:off x="2164523" y="4736141"/>
            <a:ext cx="4982695" cy="762983"/>
          </a:xfrm>
          <a:prstGeom prst="rightArrow">
            <a:avLst>
              <a:gd name="adj1" fmla="val 50000"/>
              <a:gd name="adj2" fmla="val 107981"/>
            </a:avLst>
          </a:prstGeom>
          <a:solidFill>
            <a:srgbClr val="0066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Ovale 9"/>
          <p:cNvSpPr/>
          <p:nvPr/>
        </p:nvSpPr>
        <p:spPr bwMode="auto">
          <a:xfrm>
            <a:off x="7075170" y="5119053"/>
            <a:ext cx="360000" cy="360000"/>
          </a:xfrm>
          <a:prstGeom prst="ellipse">
            <a:avLst/>
          </a:pr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CasellaDiTesto 12"/>
          <p:cNvSpPr txBox="1"/>
          <p:nvPr/>
        </p:nvSpPr>
        <p:spPr>
          <a:xfrm>
            <a:off x="3203728" y="2925431"/>
            <a:ext cx="4571088" cy="865365"/>
          </a:xfrm>
          <a:prstGeom prst="rect">
            <a:avLst/>
          </a:prstGeom>
          <a:noFill/>
        </p:spPr>
        <p:txBody>
          <a:bodyPr wrap="square" rtlCol="0">
            <a:spAutoFit/>
          </a:bodyPr>
          <a:lstStyle/>
          <a:p>
            <a:pPr algn="ctr">
              <a:lnSpc>
                <a:spcPts val="2000"/>
              </a:lnSpc>
            </a:pPr>
            <a:r>
              <a:rPr lang="en-GB" sz="2000" b="1" dirty="0">
                <a:solidFill>
                  <a:srgbClr val="0066FF"/>
                </a:solidFill>
                <a:effectLst/>
                <a:latin typeface="Calibri" panose="020F0502020204030204" pitchFamily="34" charset="0"/>
                <a:cs typeface="Calibri" panose="020F0502020204030204" pitchFamily="34" charset="0"/>
              </a:rPr>
              <a:t>Ca-rich “carbonatitic” melts with low incompatible element content </a:t>
            </a:r>
            <a:r>
              <a:rPr lang="en-GB" sz="2000" b="1" dirty="0">
                <a:solidFill>
                  <a:srgbClr val="0066FF"/>
                </a:solidFill>
                <a:effectLst/>
                <a:latin typeface="Calibri" panose="020F0502020204030204" pitchFamily="34" charset="0"/>
                <a:cs typeface="Calibri" panose="020F0502020204030204" pitchFamily="34" charset="0"/>
                <a:sym typeface="Wingdings" panose="05000000000000000000" pitchFamily="2" charset="2"/>
              </a:rPr>
              <a:t> interaction with</a:t>
            </a:r>
            <a:r>
              <a:rPr lang="en-GB" sz="2000" b="1" dirty="0">
                <a:solidFill>
                  <a:srgbClr val="0066FF"/>
                </a:solidFill>
                <a:effectLst/>
                <a:latin typeface="Calibri" panose="020F0502020204030204" pitchFamily="34" charset="0"/>
                <a:cs typeface="Calibri" panose="020F0502020204030204" pitchFamily="34" charset="0"/>
              </a:rPr>
              <a:t> sedimentary carbonates.</a:t>
            </a:r>
          </a:p>
        </p:txBody>
      </p:sp>
      <p:sp>
        <p:nvSpPr>
          <p:cNvPr id="14"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295568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1000"/>
                                        <p:tgtEl>
                                          <p:spTgt spid="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2500"/>
                                        <p:tgtEl>
                                          <p:spTgt spid="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2500"/>
                                        <p:tgtEl>
                                          <p:spTgt spid="11"/>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8" grpId="0"/>
      <p:bldP spid="9" grpId="0" animBg="1"/>
      <p:bldP spid="6" grpId="0" animBg="1"/>
      <p:bldP spid="11" grpId="0" animBg="1"/>
      <p:bldP spid="10"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943107" name="Text Box 3"/>
          <p:cNvSpPr txBox="1">
            <a:spLocks noChangeArrowheads="1"/>
          </p:cNvSpPr>
          <p:nvPr/>
        </p:nvSpPr>
        <p:spPr bwMode="auto">
          <a:xfrm>
            <a:off x="430213" y="6164263"/>
            <a:ext cx="3211512" cy="523875"/>
          </a:xfrm>
          <a:prstGeom prst="rect">
            <a:avLst/>
          </a:prstGeom>
          <a:noFill/>
          <a:ln w="9525" algn="ctr">
            <a:noFill/>
            <a:miter lim="800000"/>
            <a:headEnd/>
            <a:tailEnd/>
          </a:ln>
          <a:effectLst/>
        </p:spPr>
        <p:txBody>
          <a:bodyPr>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Hirschmann, 2000 (Geochem.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Geosyst</a:t>
            </a:r>
            <a:r>
              <a:rPr lang="en-GB" sz="1400" dirty="0">
                <a:solidFill>
                  <a:schemeClr val="bg1"/>
                </a:solidFill>
                <a:effectLst>
                  <a:outerShdw blurRad="38100" dist="38100" dir="2700000" algn="tl">
                    <a:srgbClr val="000000"/>
                  </a:outerShdw>
                </a:effectLst>
                <a:latin typeface="Calibri" pitchFamily="34" charset="0"/>
              </a:rPr>
              <a:t>., 2000GC000070)</a:t>
            </a:r>
            <a:endParaRPr lang="en-GB" sz="2000" dirty="0">
              <a:solidFill>
                <a:schemeClr val="bg1"/>
              </a:solidFill>
              <a:effectLst/>
              <a:latin typeface="Calibri" pitchFamily="34" charset="0"/>
            </a:endParaRPr>
          </a:p>
        </p:txBody>
      </p:sp>
      <p:pic>
        <p:nvPicPr>
          <p:cNvPr id="943108" name="Picture 4"/>
          <p:cNvPicPr>
            <a:picLocks noChangeAspect="1" noChangeArrowheads="1"/>
          </p:cNvPicPr>
          <p:nvPr/>
        </p:nvPicPr>
        <p:blipFill>
          <a:blip r:embed="rId3" cstate="print"/>
          <a:srcRect t="2783"/>
          <a:stretch>
            <a:fillRect/>
          </a:stretch>
        </p:blipFill>
        <p:spPr bwMode="auto">
          <a:xfrm>
            <a:off x="3841750" y="1116013"/>
            <a:ext cx="5302250" cy="5741987"/>
          </a:xfrm>
          <a:prstGeom prst="rect">
            <a:avLst/>
          </a:prstGeom>
          <a:noFill/>
          <a:ln w="9525" algn="ctr">
            <a:noFill/>
            <a:miter lim="800000"/>
            <a:headEnd/>
            <a:tailEnd/>
          </a:ln>
        </p:spPr>
      </p:pic>
      <p:sp>
        <p:nvSpPr>
          <p:cNvPr id="943109" name="Text Box 5"/>
          <p:cNvSpPr txBox="1">
            <a:spLocks noChangeArrowheads="1"/>
          </p:cNvSpPr>
          <p:nvPr/>
        </p:nvSpPr>
        <p:spPr bwMode="auto">
          <a:xfrm>
            <a:off x="76200" y="2187575"/>
            <a:ext cx="3724275" cy="2893100"/>
          </a:xfrm>
          <a:prstGeom prst="rect">
            <a:avLst/>
          </a:prstGeom>
          <a:noFill/>
          <a:ln w="9525" algn="ctr">
            <a:noFill/>
            <a:miter lim="800000"/>
            <a:headEnd/>
            <a:tailEnd/>
          </a:ln>
          <a:effectLst/>
        </p:spPr>
        <p:txBody>
          <a:bodyPr wrap="square">
            <a:spAutoFit/>
          </a:bodyPr>
          <a:lstStyle/>
          <a:p>
            <a:pPr algn="ctr">
              <a:spcBef>
                <a:spcPts val="0"/>
              </a:spcBef>
              <a:defRPr/>
            </a:pPr>
            <a:r>
              <a:rPr lang="en-GB" sz="2800" dirty="0">
                <a:solidFill>
                  <a:srgbClr val="0066FF"/>
                </a:solidFill>
                <a:effectLst>
                  <a:outerShdw blurRad="38100" dist="38100" dir="2700000" algn="tl">
                    <a:srgbClr val="000000"/>
                  </a:outerShdw>
                </a:effectLst>
                <a:latin typeface="Calibri" pitchFamily="34" charset="0"/>
              </a:rPr>
              <a:t>Blue symbols</a:t>
            </a:r>
            <a:r>
              <a:rPr lang="en-GB" sz="2800" dirty="0">
                <a:solidFill>
                  <a:srgbClr val="FFFF00"/>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
            </a:r>
          </a:p>
          <a:p>
            <a:pPr algn="ctr">
              <a:spcBef>
                <a:spcPts val="0"/>
              </a:spcBef>
              <a:defRPr/>
            </a:pPr>
            <a:r>
              <a:rPr lang="en-GB" sz="2800" dirty="0">
                <a:solidFill>
                  <a:schemeClr val="bg1"/>
                </a:solidFill>
                <a:effectLst>
                  <a:outerShdw blurRad="38100" dist="38100" dir="2700000" algn="tl">
                    <a:srgbClr val="000000"/>
                  </a:outerShdw>
                </a:effectLst>
                <a:latin typeface="Calibri" pitchFamily="34" charset="0"/>
              </a:rPr>
              <a:t>pre-1988 data (from McKenzie and Bickle, 1988).</a:t>
            </a:r>
          </a:p>
          <a:p>
            <a:pPr algn="ctr">
              <a:spcBef>
                <a:spcPct val="50000"/>
              </a:spcBef>
              <a:defRPr/>
            </a:pPr>
            <a:r>
              <a:rPr lang="en-GB" sz="2800" dirty="0">
                <a:solidFill>
                  <a:srgbClr val="FF0000"/>
                </a:solidFill>
                <a:effectLst>
                  <a:outerShdw blurRad="38100" dist="38100" dir="2700000" algn="tl">
                    <a:srgbClr val="000000"/>
                  </a:outerShdw>
                </a:effectLst>
                <a:latin typeface="Calibri" pitchFamily="34" charset="0"/>
              </a:rPr>
              <a:t>Red Symbols</a:t>
            </a:r>
            <a:r>
              <a:rPr lang="en-GB" sz="2800" dirty="0">
                <a:solidFill>
                  <a:srgbClr val="FFFF00"/>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a:t>
            </a:r>
          </a:p>
          <a:p>
            <a:pPr algn="ctr">
              <a:spcBef>
                <a:spcPts val="0"/>
              </a:spcBef>
              <a:defRPr/>
            </a:pPr>
            <a:r>
              <a:rPr lang="en-GB" sz="2800" dirty="0">
                <a:solidFill>
                  <a:schemeClr val="bg1"/>
                </a:solidFill>
                <a:effectLst>
                  <a:outerShdw blurRad="38100" dist="38100" dir="2700000" algn="tl">
                    <a:srgbClr val="000000"/>
                  </a:outerShdw>
                </a:effectLst>
                <a:latin typeface="Calibri" pitchFamily="34" charset="0"/>
              </a:rPr>
              <a:t>1988-2000 data.</a:t>
            </a:r>
          </a:p>
        </p:txBody>
      </p:sp>
      <p:sp>
        <p:nvSpPr>
          <p:cNvPr id="943110" name="Text Box 6"/>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Experimental determinations of the solidus and liquidus of peridotite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43108"/>
                                        </p:tgtEl>
                                        <p:attrNameLst>
                                          <p:attrName>style.visibility</p:attrName>
                                        </p:attrNameLst>
                                      </p:cBhvr>
                                      <p:to>
                                        <p:strVal val="visible"/>
                                      </p:to>
                                    </p:set>
                                    <p:animEffect transition="in" filter="fade">
                                      <p:cBhvr>
                                        <p:cTn id="7" dur="500"/>
                                        <p:tgtEl>
                                          <p:spTgt spid="943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3107"/>
                                        </p:tgtEl>
                                        <p:attrNameLst>
                                          <p:attrName>style.visibility</p:attrName>
                                        </p:attrNameLst>
                                      </p:cBhvr>
                                      <p:to>
                                        <p:strVal val="visible"/>
                                      </p:to>
                                    </p:set>
                                    <p:animEffect transition="in" filter="fade">
                                      <p:cBhvr>
                                        <p:cTn id="10" dur="500"/>
                                        <p:tgtEl>
                                          <p:spTgt spid="94310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43109"/>
                                        </p:tgtEl>
                                        <p:attrNameLst>
                                          <p:attrName>style.visibility</p:attrName>
                                        </p:attrNameLst>
                                      </p:cBhvr>
                                      <p:to>
                                        <p:strVal val="visible"/>
                                      </p:to>
                                    </p:set>
                                    <p:animEffect transition="in" filter="fade">
                                      <p:cBhvr>
                                        <p:cTn id="14" dur="500"/>
                                        <p:tgtEl>
                                          <p:spTgt spid="943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07" grpId="0"/>
      <p:bldP spid="94310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a:off x="0" y="942974"/>
            <a:ext cx="9144000" cy="2801471"/>
          </a:xfrm>
          <a:prstGeom prst="rect">
            <a:avLst/>
          </a:prstGeom>
          <a:noFill/>
          <a:ln w="9525">
            <a:noFill/>
            <a:miter lim="800000"/>
            <a:headEnd/>
            <a:tailEnd/>
          </a:ln>
        </p:spPr>
      </p:pic>
      <p:sp>
        <p:nvSpPr>
          <p:cNvPr id="19" name="Rettangolo arrotondato 18"/>
          <p:cNvSpPr/>
          <p:nvPr/>
        </p:nvSpPr>
        <p:spPr bwMode="auto">
          <a:xfrm>
            <a:off x="3475566" y="2562225"/>
            <a:ext cx="715434" cy="157692"/>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 name="Gruppo 11"/>
          <p:cNvGrpSpPr/>
          <p:nvPr/>
        </p:nvGrpSpPr>
        <p:grpSpPr>
          <a:xfrm>
            <a:off x="0" y="4389120"/>
            <a:ext cx="9144000" cy="2514600"/>
            <a:chOff x="0" y="4389120"/>
            <a:chExt cx="9144000" cy="2514600"/>
          </a:xfrm>
        </p:grpSpPr>
        <p:pic>
          <p:nvPicPr>
            <p:cNvPr id="4" name="Immagine 3"/>
            <p:cNvPicPr>
              <a:picLocks noChangeAspect="1"/>
            </p:cNvPicPr>
            <p:nvPr/>
          </p:nvPicPr>
          <p:blipFill rotWithShape="1">
            <a:blip r:embed="rId4" cstate="print"/>
            <a:srcRect t="6643" b="54342"/>
            <a:stretch/>
          </p:blipFill>
          <p:spPr>
            <a:xfrm>
              <a:off x="0" y="4389120"/>
              <a:ext cx="9144000" cy="1280160"/>
            </a:xfrm>
            <a:prstGeom prst="rect">
              <a:avLst/>
            </a:prstGeom>
          </p:spPr>
        </p:pic>
        <p:pic>
          <p:nvPicPr>
            <p:cNvPr id="20" name="Immagine 19"/>
            <p:cNvPicPr>
              <a:picLocks noChangeAspect="1"/>
            </p:cNvPicPr>
            <p:nvPr/>
          </p:nvPicPr>
          <p:blipFill rotWithShape="1">
            <a:blip r:embed="rId4" cstate="print"/>
            <a:srcRect t="62379"/>
            <a:stretch/>
          </p:blipFill>
          <p:spPr>
            <a:xfrm>
              <a:off x="0" y="5669280"/>
              <a:ext cx="9144000" cy="1234440"/>
            </a:xfrm>
            <a:prstGeom prst="rect">
              <a:avLst/>
            </a:prstGeom>
          </p:spPr>
        </p:pic>
      </p:grpSp>
      <p:sp>
        <p:nvSpPr>
          <p:cNvPr id="8"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19803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cstate="print"/>
          <a:stretch>
            <a:fillRect/>
          </a:stretch>
        </p:blipFill>
        <p:spPr>
          <a:xfrm>
            <a:off x="0" y="905986"/>
            <a:ext cx="9144000" cy="1447800"/>
          </a:xfrm>
          <a:prstGeom prst="rect">
            <a:avLst/>
          </a:prstGeom>
        </p:spPr>
      </p:pic>
      <p:cxnSp>
        <p:nvCxnSpPr>
          <p:cNvPr id="7" name="Connettore 1 6"/>
          <p:cNvCxnSpPr/>
          <p:nvPr/>
        </p:nvCxnSpPr>
        <p:spPr bwMode="auto">
          <a:xfrm>
            <a:off x="68580" y="2125980"/>
            <a:ext cx="9041130" cy="0"/>
          </a:xfrm>
          <a:prstGeom prst="line">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1" name="Connettore 1 10"/>
          <p:cNvCxnSpPr/>
          <p:nvPr/>
        </p:nvCxnSpPr>
        <p:spPr bwMode="auto">
          <a:xfrm>
            <a:off x="68580" y="2342356"/>
            <a:ext cx="1368000" cy="0"/>
          </a:xfrm>
          <a:prstGeom prst="line">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8" name="CasellaDiTesto 7"/>
          <p:cNvSpPr txBox="1"/>
          <p:nvPr/>
        </p:nvSpPr>
        <p:spPr>
          <a:xfrm>
            <a:off x="0" y="2468880"/>
            <a:ext cx="9144000" cy="923330"/>
          </a:xfrm>
          <a:prstGeom prst="rect">
            <a:avLst/>
          </a:prstGeom>
          <a:noFill/>
        </p:spPr>
        <p:txBody>
          <a:bodyPr wrap="square" rtlCol="0">
            <a:spAutoFit/>
          </a:bodyPr>
          <a:lstStyle/>
          <a:p>
            <a:r>
              <a:rPr lang="en-GB" i="1" dirty="0">
                <a:solidFill>
                  <a:schemeClr val="bg1"/>
                </a:solidFill>
                <a:latin typeface="Calibri" panose="020F0502020204030204" pitchFamily="34" charset="0"/>
                <a:cs typeface="Calibri" panose="020F0502020204030204" pitchFamily="34" charset="0"/>
              </a:rPr>
              <a:t>[…] the carbonatite liquid crystallizing to form the studied alvikites did not represent a primary magma rising directly from the mantle, but most likely originated by liquid unmixing at shallow level, starting from a CO</a:t>
            </a:r>
            <a:r>
              <a:rPr lang="en-GB" i="1" baseline="-25000" dirty="0">
                <a:solidFill>
                  <a:schemeClr val="bg1"/>
                </a:solidFill>
                <a:latin typeface="Calibri" panose="020F0502020204030204" pitchFamily="34" charset="0"/>
                <a:cs typeface="Calibri" panose="020F0502020204030204" pitchFamily="34" charset="0"/>
              </a:rPr>
              <a:t>2</a:t>
            </a:r>
            <a:r>
              <a:rPr lang="en-GB" i="1" dirty="0">
                <a:solidFill>
                  <a:schemeClr val="bg1"/>
                </a:solidFill>
                <a:latin typeface="Calibri" panose="020F0502020204030204" pitchFamily="34" charset="0"/>
                <a:cs typeface="Calibri" panose="020F0502020204030204" pitchFamily="34" charset="0"/>
              </a:rPr>
              <a:t>-rich melilitite/nephelinite parental melt</a:t>
            </a:r>
          </a:p>
        </p:txBody>
      </p:sp>
      <p:sp>
        <p:nvSpPr>
          <p:cNvPr id="13" name="CasellaDiTesto 12"/>
          <p:cNvSpPr txBox="1"/>
          <p:nvPr/>
        </p:nvSpPr>
        <p:spPr>
          <a:xfrm>
            <a:off x="0" y="3433762"/>
            <a:ext cx="9144000" cy="923330"/>
          </a:xfrm>
          <a:prstGeom prst="rect">
            <a:avLst/>
          </a:prstGeom>
          <a:noFill/>
        </p:spPr>
        <p:txBody>
          <a:bodyPr wrap="square" rtlCol="0">
            <a:spAutoFit/>
          </a:bodyPr>
          <a:lstStyle/>
          <a:p>
            <a:r>
              <a:rPr lang="en-GB" i="1" dirty="0">
                <a:solidFill>
                  <a:schemeClr val="bg1"/>
                </a:solidFill>
                <a:latin typeface="Calibri" panose="020F0502020204030204" pitchFamily="34" charset="0"/>
                <a:cs typeface="Calibri" panose="020F0502020204030204" pitchFamily="34" charset="0"/>
              </a:rPr>
              <a:t>[…] the CO</a:t>
            </a:r>
            <a:r>
              <a:rPr lang="en-GB" i="1" baseline="-25000" dirty="0">
                <a:solidFill>
                  <a:schemeClr val="bg1"/>
                </a:solidFill>
                <a:latin typeface="Calibri" panose="020F0502020204030204" pitchFamily="34" charset="0"/>
                <a:cs typeface="Calibri" panose="020F0502020204030204" pitchFamily="34" charset="0"/>
              </a:rPr>
              <a:t>2</a:t>
            </a:r>
            <a:r>
              <a:rPr lang="en-GB" i="1" dirty="0">
                <a:solidFill>
                  <a:schemeClr val="bg1"/>
                </a:solidFill>
                <a:latin typeface="Calibri" panose="020F0502020204030204" pitchFamily="34" charset="0"/>
                <a:cs typeface="Calibri" panose="020F0502020204030204" pitchFamily="34" charset="0"/>
              </a:rPr>
              <a:t>-rich nature of the mantle source of Mt. Vulture, able to generate silicate melts evolving to carbonatite, is related to the input of marine carbonates and sedimentary organic carbon, carried at mantle depths by the subduction of the Adriatic lithosphere.</a:t>
            </a:r>
          </a:p>
        </p:txBody>
      </p:sp>
      <p:grpSp>
        <p:nvGrpSpPr>
          <p:cNvPr id="15" name="Gruppo 14"/>
          <p:cNvGrpSpPr/>
          <p:nvPr/>
        </p:nvGrpSpPr>
        <p:grpSpPr>
          <a:xfrm>
            <a:off x="0" y="4389120"/>
            <a:ext cx="9144000" cy="2514600"/>
            <a:chOff x="0" y="4389120"/>
            <a:chExt cx="9144000" cy="2514600"/>
          </a:xfrm>
        </p:grpSpPr>
        <p:pic>
          <p:nvPicPr>
            <p:cNvPr id="16" name="Immagine 15"/>
            <p:cNvPicPr>
              <a:picLocks noChangeAspect="1"/>
            </p:cNvPicPr>
            <p:nvPr/>
          </p:nvPicPr>
          <p:blipFill rotWithShape="1">
            <a:blip r:embed="rId4" cstate="print"/>
            <a:srcRect t="6643" b="54342"/>
            <a:stretch/>
          </p:blipFill>
          <p:spPr>
            <a:xfrm>
              <a:off x="0" y="4389120"/>
              <a:ext cx="9144000" cy="1280160"/>
            </a:xfrm>
            <a:prstGeom prst="rect">
              <a:avLst/>
            </a:prstGeom>
          </p:spPr>
        </p:pic>
        <p:pic>
          <p:nvPicPr>
            <p:cNvPr id="17" name="Immagine 16"/>
            <p:cNvPicPr>
              <a:picLocks noChangeAspect="1"/>
            </p:cNvPicPr>
            <p:nvPr/>
          </p:nvPicPr>
          <p:blipFill rotWithShape="1">
            <a:blip r:embed="rId4" cstate="print"/>
            <a:srcRect t="62379"/>
            <a:stretch/>
          </p:blipFill>
          <p:spPr>
            <a:xfrm>
              <a:off x="0" y="5669280"/>
              <a:ext cx="9144000" cy="1234440"/>
            </a:xfrm>
            <a:prstGeom prst="rect">
              <a:avLst/>
            </a:prstGeom>
          </p:spPr>
        </p:pic>
      </p:grpSp>
      <p:sp>
        <p:nvSpPr>
          <p:cNvPr id="18" name="Rettangolo arrotondato 17"/>
          <p:cNvSpPr/>
          <p:nvPr/>
        </p:nvSpPr>
        <p:spPr bwMode="auto">
          <a:xfrm>
            <a:off x="3798145" y="3763366"/>
            <a:ext cx="2593129" cy="284759"/>
          </a:xfrm>
          <a:prstGeom prst="round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7586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500"/>
                                        <p:tgtEl>
                                          <p:spTgt spid="7"/>
                                        </p:tgtEl>
                                      </p:cBhvr>
                                    </p:animEffect>
                                  </p:childTnLst>
                                </p:cTn>
                              </p:par>
                              <p:par>
                                <p:cTn id="13" presetID="22" presetClass="entr" presetSubtype="8" fill="hold" nodeType="withEffect">
                                  <p:stCondLst>
                                    <p:cond delay="475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cstate="print"/>
          <a:srcRect l="6049" b="198"/>
          <a:stretch/>
        </p:blipFill>
        <p:spPr>
          <a:xfrm>
            <a:off x="12700" y="7938"/>
            <a:ext cx="4512144" cy="6850062"/>
          </a:xfrm>
          <a:prstGeom prst="rect">
            <a:avLst/>
          </a:prstGeom>
        </p:spPr>
      </p:pic>
      <p:sp>
        <p:nvSpPr>
          <p:cNvPr id="2" name="CasellaDiTesto 1"/>
          <p:cNvSpPr txBox="1"/>
          <p:nvPr/>
        </p:nvSpPr>
        <p:spPr>
          <a:xfrm>
            <a:off x="4572000" y="3657600"/>
            <a:ext cx="4572000" cy="3170099"/>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a:t>
            </a:r>
            <a:r>
              <a:rPr lang="en-US" sz="2000" i="1" dirty="0">
                <a:solidFill>
                  <a:schemeClr val="bg1"/>
                </a:solidFill>
                <a:latin typeface="Calibri" panose="020F0502020204030204" pitchFamily="34" charset="0"/>
                <a:cs typeface="Calibri" panose="020F0502020204030204" pitchFamily="34" charset="0"/>
              </a:rPr>
              <a:t>via low-degree (and hence relatively low temperature) melting of fertile mantle sources, such as thick mantle lithosphere beneath stable cratons.</a:t>
            </a:r>
            <a:r>
              <a:rPr lang="en-US" sz="2000" dirty="0">
                <a:solidFill>
                  <a:schemeClr val="bg1"/>
                </a:solidFill>
                <a:latin typeface="Calibri" panose="020F0502020204030204" pitchFamily="34" charset="0"/>
                <a:cs typeface="Calibri" panose="020F0502020204030204" pitchFamily="34" charset="0"/>
              </a:rPr>
              <a:t>”  […] “</a:t>
            </a:r>
            <a:r>
              <a:rPr lang="en-US" sz="2000" i="1" dirty="0">
                <a:solidFill>
                  <a:schemeClr val="bg1"/>
                </a:solidFill>
                <a:latin typeface="Calibri" panose="020F0502020204030204" pitchFamily="34" charset="0"/>
                <a:cs typeface="Calibri" panose="020F0502020204030204" pitchFamily="34" charset="0"/>
              </a:rPr>
              <a:t>This would be consistent with more effective recycling of crustal material into the mantle via modern-style subduction processes, allowing the production of the </a:t>
            </a:r>
            <a:r>
              <a:rPr lang="en-US" sz="2000" i="1" dirty="0" err="1">
                <a:solidFill>
                  <a:schemeClr val="bg1"/>
                </a:solidFill>
                <a:latin typeface="Calibri" panose="020F0502020204030204" pitchFamily="34" charset="0"/>
                <a:cs typeface="Calibri" panose="020F0502020204030204" pitchFamily="34" charset="0"/>
              </a:rPr>
              <a:t>refertilized</a:t>
            </a:r>
            <a:r>
              <a:rPr lang="en-US" sz="2000" i="1" dirty="0">
                <a:solidFill>
                  <a:schemeClr val="bg1"/>
                </a:solidFill>
                <a:latin typeface="Calibri" panose="020F0502020204030204" pitchFamily="34" charset="0"/>
                <a:cs typeface="Calibri" panose="020F0502020204030204" pitchFamily="34" charset="0"/>
              </a:rPr>
              <a:t> mantle domains that are requisite sources of these magmas.</a:t>
            </a:r>
            <a:r>
              <a:rPr lang="en-US" sz="2000" dirty="0">
                <a:solidFill>
                  <a:schemeClr val="bg1"/>
                </a:solidFill>
                <a:latin typeface="Calibri" panose="020F0502020204030204" pitchFamily="34" charset="0"/>
                <a:cs typeface="Calibri" panose="020F0502020204030204" pitchFamily="34" charset="0"/>
              </a:rPr>
              <a:t>”</a:t>
            </a:r>
            <a:endParaRPr lang="it-IT" sz="2000" dirty="0">
              <a:solidFill>
                <a:schemeClr val="bg1"/>
              </a:solidFill>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rotWithShape="1">
          <a:blip r:embed="rId4" cstate="print"/>
          <a:srcRect l="7735" t="10132" r="8056" b="18818"/>
          <a:stretch/>
        </p:blipFill>
        <p:spPr>
          <a:xfrm>
            <a:off x="4537544" y="1938442"/>
            <a:ext cx="4606456" cy="1465158"/>
          </a:xfrm>
          <a:prstGeom prst="rect">
            <a:avLst/>
          </a:prstGeom>
        </p:spPr>
      </p:pic>
      <p:sp>
        <p:nvSpPr>
          <p:cNvPr id="19" name="CasellaDiTesto 18"/>
          <p:cNvSpPr txBox="1"/>
          <p:nvPr/>
        </p:nvSpPr>
        <p:spPr>
          <a:xfrm>
            <a:off x="4572000" y="3327400"/>
            <a:ext cx="4559300" cy="461665"/>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Carbonatites form:</a:t>
            </a:r>
            <a:endParaRPr lang="it-IT" sz="2400" dirty="0">
              <a:solidFill>
                <a:schemeClr val="bg1"/>
              </a:solidFill>
              <a:latin typeface="Calibri" panose="020F0502020204030204" pitchFamily="34" charset="0"/>
              <a:cs typeface="Calibri" panose="020F0502020204030204" pitchFamily="34" charset="0"/>
            </a:endParaRPr>
          </a:p>
        </p:txBody>
      </p:sp>
      <p:sp>
        <p:nvSpPr>
          <p:cNvPr id="20" name="CasellaDiTesto 19"/>
          <p:cNvSpPr txBox="1"/>
          <p:nvPr/>
        </p:nvSpPr>
        <p:spPr>
          <a:xfrm>
            <a:off x="4572000" y="806748"/>
            <a:ext cx="4559300" cy="810478"/>
          </a:xfrm>
          <a:prstGeom prst="rect">
            <a:avLst/>
          </a:prstGeom>
          <a:noFill/>
        </p:spPr>
        <p:txBody>
          <a:bodyPr wrap="square" rtlCol="0">
            <a:spAutoFit/>
          </a:bodyPr>
          <a:lstStyle/>
          <a:p>
            <a:pPr algn="ctr">
              <a:lnSpc>
                <a:spcPts val="2800"/>
              </a:lnSpc>
            </a:pPr>
            <a:r>
              <a:rPr lang="en-US" sz="2600" b="1" dirty="0">
                <a:solidFill>
                  <a:schemeClr val="bg1"/>
                </a:solidFill>
                <a:latin typeface="Calibri" panose="020F0502020204030204" pitchFamily="34" charset="0"/>
                <a:cs typeface="Calibri" panose="020F0502020204030204" pitchFamily="34" charset="0"/>
              </a:rPr>
              <a:t>Carbonatite-Mantle Plume connection?</a:t>
            </a:r>
            <a:endParaRPr lang="it-IT" sz="2600" b="1" dirty="0">
              <a:solidFill>
                <a:srgbClr val="FFFF00"/>
              </a:solidFill>
              <a:latin typeface="Calibri" panose="020F0502020204030204" pitchFamily="34" charset="0"/>
              <a:cs typeface="Calibri" panose="020F0502020204030204" pitchFamily="34" charset="0"/>
            </a:endParaRPr>
          </a:p>
        </p:txBody>
      </p:sp>
      <p:sp>
        <p:nvSpPr>
          <p:cNvPr id="21" name="CasellaDiTesto 20"/>
          <p:cNvSpPr txBox="1"/>
          <p:nvPr/>
        </p:nvSpPr>
        <p:spPr>
          <a:xfrm>
            <a:off x="5689600" y="1518524"/>
            <a:ext cx="2324100" cy="470000"/>
          </a:xfrm>
          <a:prstGeom prst="rect">
            <a:avLst/>
          </a:prstGeom>
          <a:noFill/>
        </p:spPr>
        <p:txBody>
          <a:bodyPr wrap="square" rtlCol="0">
            <a:spAutoFit/>
          </a:bodyPr>
          <a:lstStyle/>
          <a:p>
            <a:pPr algn="ctr">
              <a:lnSpc>
                <a:spcPts val="2800"/>
              </a:lnSpc>
            </a:pPr>
            <a:r>
              <a:rPr lang="en-US" sz="3200" b="1" dirty="0">
                <a:solidFill>
                  <a:srgbClr val="FFFF00"/>
                </a:solidFill>
                <a:latin typeface="Calibri" panose="020F0502020204030204" pitchFamily="34" charset="0"/>
                <a:cs typeface="Calibri" panose="020F0502020204030204" pitchFamily="34" charset="0"/>
              </a:rPr>
              <a:t>No, thanks</a:t>
            </a:r>
            <a:endParaRPr lang="it-IT" sz="3200" b="1" dirty="0">
              <a:solidFill>
                <a:srgbClr val="FFFF00"/>
              </a:solidFill>
              <a:latin typeface="Calibri" panose="020F0502020204030204" pitchFamily="34" charset="0"/>
              <a:cs typeface="Calibri" panose="020F0502020204030204" pitchFamily="34" charset="0"/>
            </a:endParaRPr>
          </a:p>
        </p:txBody>
      </p:sp>
      <p:sp>
        <p:nvSpPr>
          <p:cNvPr id="22" name="CasellaDiTesto 21"/>
          <p:cNvSpPr txBox="1"/>
          <p:nvPr/>
        </p:nvSpPr>
        <p:spPr>
          <a:xfrm>
            <a:off x="2768600" y="5758816"/>
            <a:ext cx="1803400" cy="923330"/>
          </a:xfrm>
          <a:prstGeom prst="rect">
            <a:avLst/>
          </a:prstGeom>
          <a:noFill/>
        </p:spPr>
        <p:txBody>
          <a:bodyPr wrap="square" rtlCol="0">
            <a:spAutoFit/>
          </a:bodyPr>
          <a:lstStyle/>
          <a:p>
            <a:pPr algn="ctr"/>
            <a:r>
              <a:rPr lang="en-US" sz="2600" b="1" dirty="0">
                <a:solidFill>
                  <a:schemeClr val="bg1"/>
                </a:solidFill>
                <a:latin typeface="Calibri" panose="020F0502020204030204" pitchFamily="34" charset="0"/>
                <a:cs typeface="Calibri" panose="020F0502020204030204" pitchFamily="34" charset="0"/>
              </a:rPr>
              <a:t>2019</a:t>
            </a:r>
          </a:p>
          <a:p>
            <a:pPr algn="ctr"/>
            <a:r>
              <a:rPr lang="en-US" sz="1400" b="1" dirty="0">
                <a:solidFill>
                  <a:schemeClr val="bg1"/>
                </a:solidFill>
                <a:latin typeface="Calibri" panose="020F0502020204030204" pitchFamily="34" charset="0"/>
                <a:cs typeface="Calibri" panose="020F0502020204030204" pitchFamily="34" charset="0"/>
              </a:rPr>
              <a:t>(freely downloadable from the web)</a:t>
            </a:r>
            <a:endParaRPr lang="it-IT" sz="2600" b="1" dirty="0">
              <a:solidFill>
                <a:srgbClr val="FFFF00"/>
              </a:solidFill>
              <a:latin typeface="Calibri" panose="020F0502020204030204" pitchFamily="34" charset="0"/>
              <a:cs typeface="Calibri" panose="020F0502020204030204" pitchFamily="34" charset="0"/>
            </a:endParaRPr>
          </a:p>
        </p:txBody>
      </p:sp>
      <p:sp>
        <p:nvSpPr>
          <p:cNvPr id="10"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11778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cstate="print"/>
          <a:srcRect l="6049" b="198"/>
          <a:stretch/>
        </p:blipFill>
        <p:spPr>
          <a:xfrm>
            <a:off x="12700" y="7938"/>
            <a:ext cx="4512144" cy="6850062"/>
          </a:xfrm>
          <a:prstGeom prst="rect">
            <a:avLst/>
          </a:prstGeom>
        </p:spPr>
      </p:pic>
      <p:sp>
        <p:nvSpPr>
          <p:cNvPr id="2" name="CasellaDiTesto 1"/>
          <p:cNvSpPr txBox="1"/>
          <p:nvPr/>
        </p:nvSpPr>
        <p:spPr>
          <a:xfrm>
            <a:off x="4572000" y="3657600"/>
            <a:ext cx="4572000" cy="3170099"/>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a:t>
            </a:r>
            <a:r>
              <a:rPr lang="en-US" sz="2000" i="1" dirty="0">
                <a:solidFill>
                  <a:schemeClr val="bg1"/>
                </a:solidFill>
                <a:latin typeface="Calibri" panose="020F0502020204030204" pitchFamily="34" charset="0"/>
                <a:cs typeface="Calibri" panose="020F0502020204030204" pitchFamily="34" charset="0"/>
              </a:rPr>
              <a:t>via low-degree (and hence relatively low temperature) melting of fertile mantle sources, such as thick mantle lithosphere beneath stable cratons.</a:t>
            </a:r>
            <a:r>
              <a:rPr lang="en-US" sz="2000" dirty="0">
                <a:solidFill>
                  <a:schemeClr val="bg1"/>
                </a:solidFill>
                <a:latin typeface="Calibri" panose="020F0502020204030204" pitchFamily="34" charset="0"/>
                <a:cs typeface="Calibri" panose="020F0502020204030204" pitchFamily="34" charset="0"/>
              </a:rPr>
              <a:t>”  […] “</a:t>
            </a:r>
            <a:r>
              <a:rPr lang="en-US" sz="2000" i="1" dirty="0">
                <a:solidFill>
                  <a:schemeClr val="bg1"/>
                </a:solidFill>
                <a:latin typeface="Calibri" panose="020F0502020204030204" pitchFamily="34" charset="0"/>
                <a:cs typeface="Calibri" panose="020F0502020204030204" pitchFamily="34" charset="0"/>
              </a:rPr>
              <a:t>This would be consistent with more effective recycling of crustal material into the mantle via modern-style subduction processes, allowing the production of the </a:t>
            </a:r>
            <a:r>
              <a:rPr lang="en-US" sz="2000" i="1" dirty="0" err="1">
                <a:solidFill>
                  <a:schemeClr val="bg1"/>
                </a:solidFill>
                <a:latin typeface="Calibri" panose="020F0502020204030204" pitchFamily="34" charset="0"/>
                <a:cs typeface="Calibri" panose="020F0502020204030204" pitchFamily="34" charset="0"/>
              </a:rPr>
              <a:t>refertilized</a:t>
            </a:r>
            <a:r>
              <a:rPr lang="en-US" sz="2000" i="1" dirty="0">
                <a:solidFill>
                  <a:schemeClr val="bg1"/>
                </a:solidFill>
                <a:latin typeface="Calibri" panose="020F0502020204030204" pitchFamily="34" charset="0"/>
                <a:cs typeface="Calibri" panose="020F0502020204030204" pitchFamily="34" charset="0"/>
              </a:rPr>
              <a:t> mantle domains that are requisite sources of these magmas.</a:t>
            </a:r>
            <a:r>
              <a:rPr lang="en-US" sz="2000" dirty="0">
                <a:solidFill>
                  <a:schemeClr val="bg1"/>
                </a:solidFill>
                <a:latin typeface="Calibri" panose="020F0502020204030204" pitchFamily="34" charset="0"/>
                <a:cs typeface="Calibri" panose="020F0502020204030204" pitchFamily="34" charset="0"/>
              </a:rPr>
              <a:t>”</a:t>
            </a:r>
            <a:endParaRPr lang="it-IT" sz="2000" dirty="0">
              <a:solidFill>
                <a:schemeClr val="bg1"/>
              </a:solidFill>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rotWithShape="1">
          <a:blip r:embed="rId4" cstate="print"/>
          <a:srcRect l="7735" t="10132" r="8056" b="18818"/>
          <a:stretch/>
        </p:blipFill>
        <p:spPr>
          <a:xfrm>
            <a:off x="4537544" y="1938442"/>
            <a:ext cx="4606456" cy="1465158"/>
          </a:xfrm>
          <a:prstGeom prst="rect">
            <a:avLst/>
          </a:prstGeom>
        </p:spPr>
      </p:pic>
      <p:sp>
        <p:nvSpPr>
          <p:cNvPr id="19" name="CasellaDiTesto 18"/>
          <p:cNvSpPr txBox="1"/>
          <p:nvPr/>
        </p:nvSpPr>
        <p:spPr>
          <a:xfrm>
            <a:off x="4572000" y="3327400"/>
            <a:ext cx="4559300" cy="461665"/>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Carbonatites form:</a:t>
            </a:r>
            <a:endParaRPr lang="it-IT" sz="2400" dirty="0">
              <a:solidFill>
                <a:schemeClr val="bg1"/>
              </a:solidFill>
              <a:latin typeface="Calibri" panose="020F0502020204030204" pitchFamily="34" charset="0"/>
              <a:cs typeface="Calibri" panose="020F0502020204030204" pitchFamily="34" charset="0"/>
            </a:endParaRPr>
          </a:p>
        </p:txBody>
      </p:sp>
      <p:sp>
        <p:nvSpPr>
          <p:cNvPr id="20" name="CasellaDiTesto 19"/>
          <p:cNvSpPr txBox="1"/>
          <p:nvPr/>
        </p:nvSpPr>
        <p:spPr>
          <a:xfrm>
            <a:off x="4572000" y="806748"/>
            <a:ext cx="4559300" cy="810478"/>
          </a:xfrm>
          <a:prstGeom prst="rect">
            <a:avLst/>
          </a:prstGeom>
          <a:noFill/>
        </p:spPr>
        <p:txBody>
          <a:bodyPr wrap="square" rtlCol="0">
            <a:spAutoFit/>
          </a:bodyPr>
          <a:lstStyle/>
          <a:p>
            <a:pPr algn="ctr">
              <a:lnSpc>
                <a:spcPts val="2800"/>
              </a:lnSpc>
            </a:pPr>
            <a:r>
              <a:rPr lang="en-US" sz="2600" b="1" dirty="0">
                <a:solidFill>
                  <a:schemeClr val="bg1"/>
                </a:solidFill>
                <a:latin typeface="Calibri" panose="020F0502020204030204" pitchFamily="34" charset="0"/>
                <a:cs typeface="Calibri" panose="020F0502020204030204" pitchFamily="34" charset="0"/>
              </a:rPr>
              <a:t>Carbonatite-Mantle Plume connection?</a:t>
            </a:r>
            <a:endParaRPr lang="it-IT" sz="2600" b="1" dirty="0">
              <a:solidFill>
                <a:srgbClr val="FFFF00"/>
              </a:solidFill>
              <a:latin typeface="Calibri" panose="020F0502020204030204" pitchFamily="34" charset="0"/>
              <a:cs typeface="Calibri" panose="020F0502020204030204" pitchFamily="34" charset="0"/>
            </a:endParaRPr>
          </a:p>
        </p:txBody>
      </p:sp>
      <p:sp>
        <p:nvSpPr>
          <p:cNvPr id="21" name="CasellaDiTesto 20"/>
          <p:cNvSpPr txBox="1"/>
          <p:nvPr/>
        </p:nvSpPr>
        <p:spPr>
          <a:xfrm>
            <a:off x="5689600" y="1518524"/>
            <a:ext cx="2324100" cy="470000"/>
          </a:xfrm>
          <a:prstGeom prst="rect">
            <a:avLst/>
          </a:prstGeom>
          <a:noFill/>
        </p:spPr>
        <p:txBody>
          <a:bodyPr wrap="square" rtlCol="0">
            <a:spAutoFit/>
          </a:bodyPr>
          <a:lstStyle/>
          <a:p>
            <a:pPr algn="ctr">
              <a:lnSpc>
                <a:spcPts val="2800"/>
              </a:lnSpc>
            </a:pPr>
            <a:r>
              <a:rPr lang="en-US" sz="3200" b="1" dirty="0">
                <a:solidFill>
                  <a:srgbClr val="FFFF00"/>
                </a:solidFill>
                <a:latin typeface="Calibri" panose="020F0502020204030204" pitchFamily="34" charset="0"/>
                <a:cs typeface="Calibri" panose="020F0502020204030204" pitchFamily="34" charset="0"/>
              </a:rPr>
              <a:t>No, thanks</a:t>
            </a:r>
            <a:endParaRPr lang="it-IT" sz="3200" b="1" dirty="0">
              <a:solidFill>
                <a:srgbClr val="FFFF00"/>
              </a:solidFill>
              <a:latin typeface="Calibri" panose="020F0502020204030204" pitchFamily="34" charset="0"/>
              <a:cs typeface="Calibri" panose="020F0502020204030204" pitchFamily="34" charset="0"/>
            </a:endParaRPr>
          </a:p>
        </p:txBody>
      </p:sp>
      <p:sp>
        <p:nvSpPr>
          <p:cNvPr id="22" name="CasellaDiTesto 21"/>
          <p:cNvSpPr txBox="1"/>
          <p:nvPr/>
        </p:nvSpPr>
        <p:spPr>
          <a:xfrm>
            <a:off x="2768600" y="5758816"/>
            <a:ext cx="1803400" cy="923330"/>
          </a:xfrm>
          <a:prstGeom prst="rect">
            <a:avLst/>
          </a:prstGeom>
          <a:noFill/>
        </p:spPr>
        <p:txBody>
          <a:bodyPr wrap="square" rtlCol="0">
            <a:spAutoFit/>
          </a:bodyPr>
          <a:lstStyle/>
          <a:p>
            <a:pPr algn="ctr"/>
            <a:r>
              <a:rPr lang="en-US" sz="2600" b="1" dirty="0">
                <a:solidFill>
                  <a:schemeClr val="bg1"/>
                </a:solidFill>
                <a:latin typeface="Calibri" panose="020F0502020204030204" pitchFamily="34" charset="0"/>
                <a:cs typeface="Calibri" panose="020F0502020204030204" pitchFamily="34" charset="0"/>
              </a:rPr>
              <a:t>2019</a:t>
            </a:r>
          </a:p>
          <a:p>
            <a:pPr algn="ctr"/>
            <a:r>
              <a:rPr lang="en-US" sz="1400" b="1" dirty="0">
                <a:solidFill>
                  <a:schemeClr val="bg1"/>
                </a:solidFill>
                <a:latin typeface="Calibri" panose="020F0502020204030204" pitchFamily="34" charset="0"/>
                <a:cs typeface="Calibri" panose="020F0502020204030204" pitchFamily="34" charset="0"/>
              </a:rPr>
              <a:t>(freely downloadable from the web)</a:t>
            </a:r>
            <a:endParaRPr lang="it-IT" sz="2600" b="1" dirty="0">
              <a:solidFill>
                <a:srgbClr val="FFFF00"/>
              </a:solidFill>
              <a:latin typeface="Calibri" panose="020F0502020204030204" pitchFamily="34" charset="0"/>
              <a:cs typeface="Calibri" panose="020F0502020204030204" pitchFamily="34" charset="0"/>
            </a:endParaRPr>
          </a:p>
        </p:txBody>
      </p:sp>
      <p:sp>
        <p:nvSpPr>
          <p:cNvPr id="308230" name="AutoShape 6" descr="From Crust to Core: A Chronicle of Deep Carbon Science - Simon Mitton -  Libro in lingua inglese - Cambridge University Press - | IB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08232" name="Picture 8" descr="https://img.ibs.it/images/9781108426695_0_0_0_75.jpg"/>
          <p:cNvPicPr>
            <a:picLocks noChangeAspect="1" noChangeArrowheads="1"/>
          </p:cNvPicPr>
          <p:nvPr/>
        </p:nvPicPr>
        <p:blipFill>
          <a:blip r:embed="rId5" cstate="print"/>
          <a:srcRect l="3549" r="1877" b="7850"/>
          <a:stretch>
            <a:fillRect/>
          </a:stretch>
        </p:blipFill>
        <p:spPr bwMode="auto">
          <a:xfrm>
            <a:off x="4533900" y="0"/>
            <a:ext cx="4610100" cy="6858000"/>
          </a:xfrm>
          <a:prstGeom prst="rect">
            <a:avLst/>
          </a:prstGeom>
          <a:noFill/>
        </p:spPr>
      </p:pic>
      <p:sp>
        <p:nvSpPr>
          <p:cNvPr id="15" name="CasellaDiTesto 14"/>
          <p:cNvSpPr txBox="1"/>
          <p:nvPr/>
        </p:nvSpPr>
        <p:spPr>
          <a:xfrm>
            <a:off x="7175500" y="5758816"/>
            <a:ext cx="1803400" cy="492443"/>
          </a:xfrm>
          <a:prstGeom prst="rect">
            <a:avLst/>
          </a:prstGeom>
          <a:noFill/>
        </p:spPr>
        <p:txBody>
          <a:bodyPr wrap="square" rtlCol="0">
            <a:spAutoFit/>
          </a:bodyPr>
          <a:lstStyle/>
          <a:p>
            <a:pPr algn="ctr"/>
            <a:r>
              <a:rPr lang="en-US" sz="2600" b="1" dirty="0">
                <a:solidFill>
                  <a:schemeClr val="bg1"/>
                </a:solidFill>
                <a:latin typeface="Calibri" panose="020F0502020204030204" pitchFamily="34" charset="0"/>
                <a:cs typeface="Calibri" panose="020F0502020204030204" pitchFamily="34" charset="0"/>
              </a:rPr>
              <a:t>2020</a:t>
            </a:r>
            <a:endParaRPr lang="it-IT" sz="2600" b="1" dirty="0">
              <a:solidFill>
                <a:srgbClr val="FFFF00"/>
              </a:solidFill>
              <a:latin typeface="Calibri" panose="020F0502020204030204" pitchFamily="34" charset="0"/>
              <a:cs typeface="Calibri" panose="020F0502020204030204" pitchFamily="34" charset="0"/>
            </a:endParaRPr>
          </a:p>
        </p:txBody>
      </p:sp>
      <p:sp>
        <p:nvSpPr>
          <p:cNvPr id="1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extLst>
      <p:ext uri="{BB962C8B-B14F-4D97-AF65-F5344CB8AC3E}">
        <p14:creationId xmlns:p14="http://schemas.microsoft.com/office/powerpoint/2010/main" val="11778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8232"/>
                                        </p:tgtEl>
                                        <p:attrNameLst>
                                          <p:attrName>style.visibility</p:attrName>
                                        </p:attrNameLst>
                                      </p:cBhvr>
                                      <p:to>
                                        <p:strVal val="visible"/>
                                      </p:to>
                                    </p:set>
                                    <p:animEffect transition="in" filter="fade">
                                      <p:cBhvr>
                                        <p:cTn id="7" dur="500"/>
                                        <p:tgtEl>
                                          <p:spTgt spid="3082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42950" y="6305550"/>
            <a:ext cx="8401050"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35169" y="814754"/>
            <a:ext cx="5553092" cy="314764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648672" y="820615"/>
            <a:ext cx="3495328" cy="6037385"/>
          </a:xfrm>
          <a:prstGeom prst="rect">
            <a:avLst/>
          </a:prstGeom>
          <a:noFill/>
          <a:ln w="9525">
            <a:noFill/>
            <a:miter lim="800000"/>
            <a:headEnd/>
            <a:tailEnd/>
          </a:ln>
        </p:spPr>
      </p:pic>
      <p:grpSp>
        <p:nvGrpSpPr>
          <p:cNvPr id="12" name="Gruppo 11"/>
          <p:cNvGrpSpPr/>
          <p:nvPr/>
        </p:nvGrpSpPr>
        <p:grpSpPr>
          <a:xfrm>
            <a:off x="0" y="4124691"/>
            <a:ext cx="5587889" cy="1232755"/>
            <a:chOff x="0" y="4124691"/>
            <a:chExt cx="5587889" cy="1232755"/>
          </a:xfrm>
        </p:grpSpPr>
        <p:pic>
          <p:nvPicPr>
            <p:cNvPr id="1028" name="Picture 4"/>
            <p:cNvPicPr>
              <a:picLocks noChangeAspect="1" noChangeArrowheads="1"/>
            </p:cNvPicPr>
            <p:nvPr/>
          </p:nvPicPr>
          <p:blipFill>
            <a:blip r:embed="rId5" cstate="print"/>
            <a:srcRect/>
            <a:stretch>
              <a:fillRect/>
            </a:stretch>
          </p:blipFill>
          <p:spPr bwMode="auto">
            <a:xfrm>
              <a:off x="0" y="4124691"/>
              <a:ext cx="5587889" cy="1232755"/>
            </a:xfrm>
            <a:prstGeom prst="rect">
              <a:avLst/>
            </a:prstGeom>
            <a:noFill/>
            <a:ln w="9525">
              <a:noFill/>
              <a:miter lim="800000"/>
              <a:headEnd/>
              <a:tailEnd/>
            </a:ln>
          </p:spPr>
        </p:pic>
        <p:sp>
          <p:nvSpPr>
            <p:cNvPr id="11" name="Rettangolo 10"/>
            <p:cNvSpPr/>
            <p:nvPr/>
          </p:nvSpPr>
          <p:spPr bwMode="auto">
            <a:xfrm>
              <a:off x="3968496" y="5071872"/>
              <a:ext cx="1371600" cy="256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cxnSp>
        <p:nvCxnSpPr>
          <p:cNvPr id="14" name="Connettore 1 13"/>
          <p:cNvCxnSpPr/>
          <p:nvPr/>
        </p:nvCxnSpPr>
        <p:spPr bwMode="auto">
          <a:xfrm>
            <a:off x="1539240" y="5082540"/>
            <a:ext cx="2423160" cy="0"/>
          </a:xfrm>
          <a:prstGeom prst="lin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5" name="Text Box 3"/>
          <p:cNvSpPr txBox="1">
            <a:spLocks noChangeArrowheads="1"/>
          </p:cNvSpPr>
          <p:nvPr/>
        </p:nvSpPr>
        <p:spPr bwMode="auto">
          <a:xfrm>
            <a:off x="556843" y="6262113"/>
            <a:ext cx="5061438" cy="584775"/>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latin typeface="Calibri" pitchFamily="34" charset="0"/>
              </a:rPr>
              <a:t>Sherrod et al., 2013 (USGS Open File Report 2013-1306 </a:t>
            </a:r>
            <a:r>
              <a:rPr lang="en-GB" sz="1600" dirty="0">
                <a:solidFill>
                  <a:schemeClr val="bg1"/>
                </a:solidFill>
                <a:latin typeface="Calibri" pitchFamily="34" charset="0"/>
              </a:rPr>
              <a:t>http://dx.doi.org/10.3133/ofr20131306)</a:t>
            </a:r>
            <a:endParaRPr lang="en-GB" sz="1600" dirty="0">
              <a:solidFill>
                <a:schemeClr val="bg1"/>
              </a:solidFill>
              <a:effectLst/>
              <a:latin typeface="Calibri" pitchFamily="34" charset="0"/>
            </a:endParaRPr>
          </a:p>
        </p:txBody>
      </p:sp>
      <p:sp>
        <p:nvSpPr>
          <p:cNvPr id="13" name="Text Box 3"/>
          <p:cNvSpPr txBox="1">
            <a:spLocks noChangeArrowheads="1"/>
          </p:cNvSpPr>
          <p:nvPr/>
        </p:nvSpPr>
        <p:spPr bwMode="auto">
          <a:xfrm>
            <a:off x="0" y="5437397"/>
            <a:ext cx="5648672" cy="878895"/>
          </a:xfrm>
          <a:prstGeom prst="rect">
            <a:avLst/>
          </a:prstGeom>
          <a:noFill/>
          <a:ln w="9525" algn="ctr">
            <a:noFill/>
            <a:miter lim="800000"/>
            <a:headEnd/>
            <a:tailEnd/>
          </a:ln>
          <a:effectLst/>
        </p:spPr>
        <p:txBody>
          <a:bodyPr wrap="square">
            <a:spAutoFit/>
          </a:bodyPr>
          <a:lstStyle/>
          <a:p>
            <a:pPr algn="ctr">
              <a:lnSpc>
                <a:spcPts val="2000"/>
              </a:lnSpc>
              <a:spcBef>
                <a:spcPts val="0"/>
              </a:spcBef>
              <a:defRPr/>
            </a:pPr>
            <a:r>
              <a:rPr lang="en-GB" sz="2400" dirty="0">
                <a:solidFill>
                  <a:srgbClr val="FFFF00"/>
                </a:solidFill>
                <a:effectLst/>
                <a:latin typeface="Calibri" pitchFamily="34" charset="0"/>
              </a:rPr>
              <a:t>“Asthenospheric mantle plume”</a:t>
            </a:r>
          </a:p>
          <a:p>
            <a:pPr algn="ctr">
              <a:lnSpc>
                <a:spcPts val="2000"/>
              </a:lnSpc>
              <a:spcBef>
                <a:spcPts val="0"/>
              </a:spcBef>
              <a:defRPr/>
            </a:pPr>
            <a:r>
              <a:rPr lang="en-GB" sz="2400" dirty="0">
                <a:solidFill>
                  <a:srgbClr val="FFFF00"/>
                </a:solidFill>
                <a:effectLst/>
                <a:latin typeface="Calibri" pitchFamily="34" charset="0"/>
              </a:rPr>
              <a:t>=</a:t>
            </a:r>
          </a:p>
          <a:p>
            <a:pPr algn="ctr">
              <a:lnSpc>
                <a:spcPts val="2000"/>
              </a:lnSpc>
              <a:spcBef>
                <a:spcPts val="0"/>
              </a:spcBef>
              <a:defRPr/>
            </a:pPr>
            <a:r>
              <a:rPr lang="en-GB" sz="2400" dirty="0">
                <a:solidFill>
                  <a:srgbClr val="FFFF00"/>
                </a:solidFill>
                <a:effectLst/>
                <a:latin typeface="Calibri" pitchFamily="34" charset="0"/>
              </a:rPr>
              <a:t>Normal asthenospheric melt upwelling…</a:t>
            </a:r>
          </a:p>
        </p:txBody>
      </p:sp>
      <p:sp>
        <p:nvSpPr>
          <p:cNvPr id="16"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2" name="Text Box 2"/>
          <p:cNvSpPr txBox="1">
            <a:spLocks noChangeArrowheads="1"/>
          </p:cNvSpPr>
          <p:nvPr/>
        </p:nvSpPr>
        <p:spPr bwMode="auto">
          <a:xfrm>
            <a:off x="71250" y="2654300"/>
            <a:ext cx="4749988" cy="1421928"/>
          </a:xfrm>
          <a:prstGeom prst="rect">
            <a:avLst/>
          </a:prstGeom>
          <a:noFill/>
          <a:ln w="9525">
            <a:noFill/>
            <a:miter lim="800000"/>
            <a:headEnd/>
            <a:tailEnd/>
          </a:ln>
          <a:effectLst/>
        </p:spPr>
        <p:txBody>
          <a:bodyPr wrap="square">
            <a:spAutoFit/>
          </a:bodyPr>
          <a:lstStyle/>
          <a:p>
            <a:pPr>
              <a:lnSpc>
                <a:spcPct val="90000"/>
              </a:lnSpc>
              <a:defRPr/>
            </a:pPr>
            <a:r>
              <a:rPr lang="en-GB" sz="3200">
                <a:solidFill>
                  <a:schemeClr val="bg1"/>
                </a:solidFill>
                <a:effectLst>
                  <a:outerShdw blurRad="38100" dist="38100" dir="2700000" algn="tl">
                    <a:srgbClr val="000000"/>
                  </a:outerShdw>
                </a:effectLst>
                <a:latin typeface="Calibri" pitchFamily="34" charset="0"/>
                <a:sym typeface="Wingdings" pitchFamily="2" charset="2"/>
              </a:rPr>
              <a:t>Metasomatism?</a:t>
            </a:r>
          </a:p>
          <a:p>
            <a:pPr>
              <a:lnSpc>
                <a:spcPct val="90000"/>
              </a:lnSpc>
              <a:defRPr/>
            </a:pPr>
            <a:r>
              <a:rPr lang="en-GB" sz="3200">
                <a:solidFill>
                  <a:schemeClr val="bg1"/>
                </a:solidFill>
                <a:effectLst>
                  <a:outerShdw blurRad="38100" dist="38100" dir="2700000" algn="tl">
                    <a:srgbClr val="000000"/>
                  </a:outerShdw>
                </a:effectLst>
                <a:latin typeface="Calibri" pitchFamily="34" charset="0"/>
                <a:sym typeface="Wingdings" pitchFamily="2" charset="2"/>
              </a:rPr>
              <a:t>Metasomatic Agents?</a:t>
            </a:r>
            <a:endParaRPr lang="en-GB" sz="1000">
              <a:solidFill>
                <a:schemeClr val="bg1"/>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3200">
                <a:solidFill>
                  <a:srgbClr val="FFFF00"/>
                </a:solidFill>
                <a:effectLst>
                  <a:outerShdw blurRad="38100" dist="38100" dir="2700000" algn="tl">
                    <a:srgbClr val="000000"/>
                  </a:outerShdw>
                </a:effectLst>
                <a:latin typeface="Calibri" pitchFamily="34" charset="0"/>
                <a:sym typeface="Wingdings" pitchFamily="2" charset="2"/>
              </a:rPr>
              <a:t>Mmmh…</a:t>
            </a:r>
          </a:p>
        </p:txBody>
      </p:sp>
      <p:sp>
        <p:nvSpPr>
          <p:cNvPr id="1213444" name="Text Box 4"/>
          <p:cNvSpPr txBox="1">
            <a:spLocks noChangeArrowheads="1"/>
          </p:cNvSpPr>
          <p:nvPr/>
        </p:nvSpPr>
        <p:spPr bwMode="auto">
          <a:xfrm>
            <a:off x="71438" y="4041775"/>
            <a:ext cx="4762500" cy="2246769"/>
          </a:xfrm>
          <a:prstGeom prst="rect">
            <a:avLst/>
          </a:prstGeom>
          <a:noFill/>
          <a:ln w="9525">
            <a:noFill/>
            <a:miter lim="800000"/>
            <a:headEnd/>
            <a:tailEnd/>
          </a:ln>
          <a:effectLst/>
        </p:spPr>
        <p:txBody>
          <a:bodyPr wrap="square">
            <a:spAutoFit/>
          </a:bodyPr>
          <a:lstStyle/>
          <a:p>
            <a:pPr>
              <a:defRPr/>
            </a:pPr>
            <a:r>
              <a:rPr lang="en-GB" sz="2800">
                <a:solidFill>
                  <a:schemeClr val="bg1"/>
                </a:solidFill>
                <a:effectLst>
                  <a:outerShdw blurRad="38100" dist="38100" dir="2700000" algn="tl">
                    <a:srgbClr val="000000"/>
                  </a:outerShdw>
                </a:effectLst>
                <a:latin typeface="Calibri" pitchFamily="34" charset="0"/>
                <a:sym typeface="Wingdings" pitchFamily="2" charset="2"/>
              </a:rPr>
              <a:t>Important and fundamental concepts in modern igneous petrology but</a:t>
            </a:r>
            <a:r>
              <a:rPr lang="en-GB" sz="2800">
                <a:solidFill>
                  <a:srgbClr val="CC6600"/>
                </a:solidFill>
                <a:effectLst>
                  <a:outerShdw blurRad="38100" dist="38100" dir="2700000" algn="tl">
                    <a:srgbClr val="000000"/>
                  </a:outerShdw>
                </a:effectLst>
                <a:latin typeface="Calibri" pitchFamily="34" charset="0"/>
                <a:sym typeface="Wingdings" pitchFamily="2" charset="2"/>
              </a:rPr>
              <a:t> </a:t>
            </a:r>
            <a:r>
              <a:rPr lang="en-GB" sz="2800">
                <a:solidFill>
                  <a:srgbClr val="FFFF00"/>
                </a:solidFill>
                <a:effectLst>
                  <a:outerShdw blurRad="38100" dist="38100" dir="2700000" algn="tl">
                    <a:srgbClr val="000000"/>
                  </a:outerShdw>
                </a:effectLst>
                <a:latin typeface="Calibri" pitchFamily="34" charset="0"/>
                <a:sym typeface="Wingdings" pitchFamily="2" charset="2"/>
              </a:rPr>
              <a:t>too often </a:t>
            </a:r>
            <a:r>
              <a:rPr lang="en-GB" sz="2800">
                <a:solidFill>
                  <a:schemeClr val="bg1"/>
                </a:solidFill>
                <a:effectLst>
                  <a:outerShdw blurRad="38100" dist="38100" dir="2700000" algn="tl">
                    <a:srgbClr val="000000"/>
                  </a:outerShdw>
                </a:effectLst>
                <a:latin typeface="Calibri" pitchFamily="34" charset="0"/>
                <a:sym typeface="Wingdings" pitchFamily="2" charset="2"/>
              </a:rPr>
              <a:t>used as “</a:t>
            </a:r>
            <a:r>
              <a:rPr lang="en-GB" sz="2800">
                <a:solidFill>
                  <a:srgbClr val="FFFF00"/>
                </a:solidFill>
                <a:effectLst>
                  <a:outerShdw blurRad="38100" dist="38100" dir="2700000" algn="tl">
                    <a:srgbClr val="000000"/>
                  </a:outerShdw>
                </a:effectLst>
                <a:latin typeface="Calibri" pitchFamily="34" charset="0"/>
                <a:sym typeface="Wingdings" pitchFamily="2" charset="2"/>
              </a:rPr>
              <a:t>magic words</a:t>
            </a:r>
            <a:r>
              <a:rPr lang="en-GB" sz="2800">
                <a:solidFill>
                  <a:schemeClr val="bg1"/>
                </a:solidFill>
                <a:effectLst>
                  <a:outerShdw blurRad="38100" dist="38100" dir="2700000" algn="tl">
                    <a:srgbClr val="000000"/>
                  </a:outerShdw>
                </a:effectLst>
                <a:latin typeface="Calibri" pitchFamily="34" charset="0"/>
                <a:sym typeface="Wingdings" pitchFamily="2" charset="2"/>
              </a:rPr>
              <a:t>” to explain what is difficult to explain…</a:t>
            </a:r>
          </a:p>
        </p:txBody>
      </p:sp>
      <p:sp>
        <p:nvSpPr>
          <p:cNvPr id="1213445" name="Text Box 5"/>
          <p:cNvSpPr txBox="1">
            <a:spLocks noChangeArrowheads="1"/>
          </p:cNvSpPr>
          <p:nvPr/>
        </p:nvSpPr>
        <p:spPr bwMode="auto">
          <a:xfrm>
            <a:off x="4975225" y="5081588"/>
            <a:ext cx="3863975" cy="1373187"/>
          </a:xfrm>
          <a:prstGeom prst="rect">
            <a:avLst/>
          </a:prstGeom>
          <a:noFill/>
          <a:ln w="9525">
            <a:noFill/>
            <a:miter lim="800000"/>
            <a:headEnd/>
            <a:tailEnd/>
          </a:ln>
          <a:effectLst/>
        </p:spPr>
        <p:txBody>
          <a:bodyPr>
            <a:spAutoFit/>
          </a:bodyPr>
          <a:lstStyle/>
          <a:p>
            <a:pPr>
              <a:defRPr/>
            </a:pPr>
            <a:r>
              <a:rPr lang="en-GB" sz="2800">
                <a:solidFill>
                  <a:srgbClr val="FFFF00"/>
                </a:solidFill>
                <a:effectLst>
                  <a:outerShdw blurRad="38100" dist="38100" dir="2700000" algn="tl">
                    <a:srgbClr val="000000"/>
                  </a:outerShdw>
                </a:effectLst>
                <a:latin typeface="Calibri" pitchFamily="34" charset="0"/>
                <a:sym typeface="Wingdings" pitchFamily="2" charset="2"/>
              </a:rPr>
              <a:t>We will come back later on these arguments, no matter.</a:t>
            </a:r>
          </a:p>
        </p:txBody>
      </p:sp>
      <p:grpSp>
        <p:nvGrpSpPr>
          <p:cNvPr id="2" name="Group 6"/>
          <p:cNvGrpSpPr>
            <a:grpSpLocks/>
          </p:cNvGrpSpPr>
          <p:nvPr/>
        </p:nvGrpSpPr>
        <p:grpSpPr bwMode="auto">
          <a:xfrm>
            <a:off x="4899025" y="985838"/>
            <a:ext cx="4083050" cy="3967163"/>
            <a:chOff x="3086" y="621"/>
            <a:chExt cx="2572" cy="2499"/>
          </a:xfrm>
        </p:grpSpPr>
        <p:pic>
          <p:nvPicPr>
            <p:cNvPr id="65545" name="Picture 7"/>
            <p:cNvPicPr>
              <a:picLocks noChangeAspect="1" noChangeArrowheads="1"/>
            </p:cNvPicPr>
            <p:nvPr/>
          </p:nvPicPr>
          <p:blipFill>
            <a:blip r:embed="rId3" cstate="print"/>
            <a:srcRect t="15213"/>
            <a:stretch>
              <a:fillRect/>
            </a:stretch>
          </p:blipFill>
          <p:spPr bwMode="auto">
            <a:xfrm>
              <a:off x="3086" y="997"/>
              <a:ext cx="2572" cy="2123"/>
            </a:xfrm>
            <a:prstGeom prst="rect">
              <a:avLst/>
            </a:prstGeom>
            <a:noFill/>
            <a:ln w="9525" algn="ctr">
              <a:noFill/>
              <a:miter lim="800000"/>
              <a:headEnd/>
              <a:tailEnd/>
            </a:ln>
          </p:spPr>
        </p:pic>
        <p:sp>
          <p:nvSpPr>
            <p:cNvPr id="1213448" name="Rectangle 8"/>
            <p:cNvSpPr>
              <a:spLocks noChangeArrowheads="1"/>
            </p:cNvSpPr>
            <p:nvPr/>
          </p:nvSpPr>
          <p:spPr bwMode="auto">
            <a:xfrm>
              <a:off x="3087" y="621"/>
              <a:ext cx="2567" cy="38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213449" name="Text Box 9"/>
            <p:cNvSpPr txBox="1">
              <a:spLocks noChangeArrowheads="1"/>
            </p:cNvSpPr>
            <p:nvPr/>
          </p:nvSpPr>
          <p:spPr bwMode="auto">
            <a:xfrm>
              <a:off x="3087" y="630"/>
              <a:ext cx="2562" cy="407"/>
            </a:xfrm>
            <a:prstGeom prst="rect">
              <a:avLst/>
            </a:prstGeom>
            <a:noFill/>
            <a:ln w="9525" algn="ctr">
              <a:noFill/>
              <a:miter lim="800000"/>
              <a:headEnd/>
              <a:tailEnd/>
            </a:ln>
            <a:effectLst/>
          </p:spPr>
          <p:txBody>
            <a:bodyPr wrap="square">
              <a:spAutoFit/>
            </a:bodyPr>
            <a:lstStyle/>
            <a:p>
              <a:pPr algn="ctr">
                <a:defRPr/>
              </a:pPr>
              <a:r>
                <a:rPr lang="en-GB" sz="3600">
                  <a:solidFill>
                    <a:schemeClr val="tx1"/>
                  </a:solidFill>
                  <a:effectLst>
                    <a:outerShdw blurRad="38100" dist="38100" dir="2700000" algn="tl">
                      <a:srgbClr val="FFFFFF"/>
                    </a:outerShdw>
                  </a:effectLst>
                  <a:latin typeface="Calibri" pitchFamily="34" charset="0"/>
                </a:rPr>
                <a:t>METASOMATISM</a:t>
              </a:r>
            </a:p>
          </p:txBody>
        </p:sp>
      </p:grpSp>
      <p:sp>
        <p:nvSpPr>
          <p:cNvPr id="1213450" name="Text Box 10"/>
          <p:cNvSpPr txBox="1">
            <a:spLocks noChangeArrowheads="1"/>
          </p:cNvSpPr>
          <p:nvPr/>
        </p:nvSpPr>
        <p:spPr bwMode="auto">
          <a:xfrm>
            <a:off x="72329" y="1016000"/>
            <a:ext cx="4821934" cy="1628775"/>
          </a:xfrm>
          <a:prstGeom prst="rect">
            <a:avLst/>
          </a:prstGeom>
          <a:noFill/>
          <a:ln w="9525">
            <a:noFill/>
            <a:miter lim="800000"/>
            <a:headEnd/>
            <a:tailEnd/>
          </a:ln>
          <a:effectLst/>
        </p:spPr>
        <p:txBody>
          <a:bodyPr wrap="square">
            <a:spAutoFit/>
          </a:bodyPr>
          <a:lstStyle/>
          <a:p>
            <a:pPr>
              <a:lnSpc>
                <a:spcPct val="90000"/>
              </a:lnSpc>
              <a:defRPr/>
            </a:pPr>
            <a:r>
              <a:rPr lang="en-GB" sz="2800" dirty="0">
                <a:solidFill>
                  <a:srgbClr val="FFFF00"/>
                </a:solidFill>
                <a:effectLst>
                  <a:outerShdw blurRad="38100" dist="38100" dir="2700000" algn="tl">
                    <a:srgbClr val="000000"/>
                  </a:outerShdw>
                </a:effectLst>
                <a:latin typeface="Calibri" pitchFamily="34" charset="0"/>
                <a:sym typeface="Wingdings" pitchFamily="2" charset="2"/>
              </a:rPr>
              <a:t>carbonatite melts and fluids are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the most important</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a:t>
            </a:r>
            <a:r>
              <a:rPr lang="en-GB" sz="2800" u="sng" dirty="0">
                <a:solidFill>
                  <a:srgbClr val="FFFF00"/>
                </a:solidFill>
                <a:effectLst>
                  <a:outerShdw blurRad="38100" dist="38100" dir="2700000" algn="tl">
                    <a:srgbClr val="000000"/>
                  </a:outerShdw>
                </a:effectLst>
                <a:latin typeface="Calibri" pitchFamily="34" charset="0"/>
                <a:sym typeface="Wingdings" pitchFamily="2" charset="2"/>
              </a:rPr>
              <a:t>metasomatic agents</a:t>
            </a:r>
            <a:r>
              <a:rPr lang="en-GB" sz="2800" dirty="0">
                <a:solidFill>
                  <a:srgbClr val="FFFF00"/>
                </a:solidFill>
                <a:effectLst>
                  <a:outerShdw blurRad="38100" dist="38100" dir="2700000" algn="tl">
                    <a:srgbClr val="000000"/>
                  </a:outerShdw>
                </a:effectLst>
                <a:latin typeface="Calibri" pitchFamily="34" charset="0"/>
                <a:sym typeface="Wingdings" pitchFamily="2" charset="2"/>
              </a:rPr>
              <a:t> </a:t>
            </a:r>
            <a:r>
              <a:rPr lang="en-GB" sz="2800" dirty="0">
                <a:solidFill>
                  <a:schemeClr val="bg1"/>
                </a:solidFill>
                <a:effectLst>
                  <a:outerShdw blurRad="38100" dist="38100" dir="2700000" algn="tl">
                    <a:srgbClr val="000000"/>
                  </a:outerShdw>
                </a:effectLst>
                <a:latin typeface="Calibri" pitchFamily="34" charset="0"/>
                <a:sym typeface="Wingdings" pitchFamily="2" charset="2"/>
              </a:rPr>
              <a:t>in the lithospheric mantle.</a:t>
            </a:r>
            <a:endParaRPr lang="en-GB" sz="12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1" name="Text Box 4"/>
          <p:cNvSpPr txBox="1">
            <a:spLocks noChangeArrowheads="1"/>
          </p:cNvSpPr>
          <p:nvPr/>
        </p:nvSpPr>
        <p:spPr bwMode="auto">
          <a:xfrm>
            <a:off x="1816100" y="25400"/>
            <a:ext cx="5511800" cy="759182"/>
          </a:xfrm>
          <a:prstGeom prst="rect">
            <a:avLst/>
          </a:prstGeom>
          <a:noFill/>
          <a:ln w="9525" algn="ctr">
            <a:noFill/>
            <a:miter lim="800000"/>
            <a:headEnd/>
            <a:tailEnd/>
          </a:ln>
          <a:effectLst/>
        </p:spPr>
        <p:txBody>
          <a:bodyPr wrap="square">
            <a:spAutoFit/>
          </a:bodyPr>
          <a:lstStyle/>
          <a:p>
            <a:pPr algn="ctr">
              <a:lnSpc>
                <a:spcPts val="5200"/>
              </a:lnSpc>
              <a:defRPr/>
            </a:pPr>
            <a:r>
              <a:rPr lang="en-GB" sz="4800" dirty="0">
                <a:solidFill>
                  <a:srgbClr val="FFFF00"/>
                </a:solidFill>
                <a:effectLst>
                  <a:outerShdw blurRad="38100" dist="38100" dir="2700000" algn="tl">
                    <a:srgbClr val="000000"/>
                  </a:outerShdw>
                </a:effectLst>
                <a:latin typeface="Calibri" pitchFamily="34" charset="0"/>
              </a:rPr>
              <a:t>The role of volatiles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3450">
                                            <p:txEl>
                                              <p:pRg st="0" end="0"/>
                                            </p:txEl>
                                          </p:spTgt>
                                        </p:tgtEl>
                                        <p:attrNameLst>
                                          <p:attrName>style.visibility</p:attrName>
                                        </p:attrNameLst>
                                      </p:cBhvr>
                                      <p:to>
                                        <p:strVal val="visible"/>
                                      </p:to>
                                    </p:set>
                                    <p:animEffect transition="in" filter="fade">
                                      <p:cBhvr>
                                        <p:cTn id="7" dur="500"/>
                                        <p:tgtEl>
                                          <p:spTgt spid="1213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3442">
                                            <p:txEl>
                                              <p:pRg st="0" end="0"/>
                                            </p:txEl>
                                          </p:spTgt>
                                        </p:tgtEl>
                                        <p:attrNameLst>
                                          <p:attrName>style.visibility</p:attrName>
                                        </p:attrNameLst>
                                      </p:cBhvr>
                                      <p:to>
                                        <p:strVal val="visible"/>
                                      </p:to>
                                    </p:set>
                                    <p:animEffect transition="in" filter="fade">
                                      <p:cBhvr>
                                        <p:cTn id="12" dur="500"/>
                                        <p:tgtEl>
                                          <p:spTgt spid="12134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13442">
                                            <p:txEl>
                                              <p:pRg st="1" end="1"/>
                                            </p:txEl>
                                          </p:spTgt>
                                        </p:tgtEl>
                                        <p:attrNameLst>
                                          <p:attrName>style.visibility</p:attrName>
                                        </p:attrNameLst>
                                      </p:cBhvr>
                                      <p:to>
                                        <p:strVal val="visible"/>
                                      </p:to>
                                    </p:set>
                                    <p:animEffect transition="in" filter="fade">
                                      <p:cBhvr>
                                        <p:cTn id="17" dur="500"/>
                                        <p:tgtEl>
                                          <p:spTgt spid="121344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13442">
                                            <p:txEl>
                                              <p:pRg st="2" end="2"/>
                                            </p:txEl>
                                          </p:spTgt>
                                        </p:tgtEl>
                                        <p:attrNameLst>
                                          <p:attrName>style.visibility</p:attrName>
                                        </p:attrNameLst>
                                      </p:cBhvr>
                                      <p:to>
                                        <p:strVal val="visible"/>
                                      </p:to>
                                    </p:set>
                                    <p:animEffect transition="in" filter="fade">
                                      <p:cBhvr>
                                        <p:cTn id="22" dur="500"/>
                                        <p:tgtEl>
                                          <p:spTgt spid="1213442">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3000"/>
                                        <p:tgtEl>
                                          <p:spTgt spid="2"/>
                                        </p:tgtEl>
                                      </p:cBhvr>
                                    </p:animEffect>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213444">
                                            <p:txEl>
                                              <p:pRg st="0" end="0"/>
                                            </p:txEl>
                                          </p:spTgt>
                                        </p:tgtEl>
                                        <p:attrNameLst>
                                          <p:attrName>style.visibility</p:attrName>
                                        </p:attrNameLst>
                                      </p:cBhvr>
                                      <p:to>
                                        <p:strVal val="visible"/>
                                      </p:to>
                                    </p:set>
                                    <p:animEffect transition="in" filter="fade">
                                      <p:cBhvr>
                                        <p:cTn id="30" dur="500"/>
                                        <p:tgtEl>
                                          <p:spTgt spid="121344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13445">
                                            <p:txEl>
                                              <p:pRg st="0" end="0"/>
                                            </p:txEl>
                                          </p:spTgt>
                                        </p:tgtEl>
                                        <p:attrNameLst>
                                          <p:attrName>style.visibility</p:attrName>
                                        </p:attrNameLst>
                                      </p:cBhvr>
                                      <p:to>
                                        <p:strVal val="visible"/>
                                      </p:to>
                                    </p:set>
                                    <p:animEffect transition="in" filter="fade">
                                      <p:cBhvr>
                                        <p:cTn id="35" dur="500"/>
                                        <p:tgtEl>
                                          <p:spTgt spid="12134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442" grpId="0" build="p" autoUpdateAnimBg="0"/>
      <p:bldP spid="1213444" grpId="0" build="p" autoUpdateAnimBg="0"/>
      <p:bldP spid="1213445" grpId="0" build="p" autoUpdateAnimBg="0"/>
      <p:bldP spid="1213450"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p:cNvGrpSpPr/>
          <p:nvPr/>
        </p:nvGrpSpPr>
        <p:grpSpPr>
          <a:xfrm>
            <a:off x="11723" y="0"/>
            <a:ext cx="9144000" cy="6342185"/>
            <a:chOff x="0" y="0"/>
            <a:chExt cx="9144000" cy="6342185"/>
          </a:xfrm>
        </p:grpSpPr>
        <p:sp>
          <p:nvSpPr>
            <p:cNvPr id="13" name="Rettangolo 12"/>
            <p:cNvSpPr/>
            <p:nvPr/>
          </p:nvSpPr>
          <p:spPr bwMode="auto">
            <a:xfrm>
              <a:off x="0" y="0"/>
              <a:ext cx="9144000" cy="63421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a:blip r:embed="rId3" cstate="print"/>
            <a:srcRect l="1447" t="1770" b="1861"/>
            <a:stretch>
              <a:fillRect/>
            </a:stretch>
          </p:blipFill>
          <p:spPr bwMode="auto">
            <a:xfrm>
              <a:off x="410308" y="961292"/>
              <a:ext cx="7983420" cy="5310554"/>
            </a:xfrm>
            <a:prstGeom prst="rect">
              <a:avLst/>
            </a:prstGeom>
            <a:noFill/>
            <a:ln w="9525">
              <a:noFill/>
              <a:miter lim="800000"/>
              <a:headEnd/>
              <a:tailEnd/>
            </a:ln>
          </p:spPr>
        </p:pic>
      </p:grpSp>
      <p:sp>
        <p:nvSpPr>
          <p:cNvPr id="15" name="Text Box 3"/>
          <p:cNvSpPr txBox="1">
            <a:spLocks noChangeArrowheads="1"/>
          </p:cNvSpPr>
          <p:nvPr/>
        </p:nvSpPr>
        <p:spPr bwMode="auto">
          <a:xfrm>
            <a:off x="0" y="0"/>
            <a:ext cx="9144000" cy="892552"/>
          </a:xfrm>
          <a:prstGeom prst="rect">
            <a:avLst/>
          </a:prstGeom>
          <a:noFill/>
          <a:ln w="9525" algn="ctr">
            <a:noFill/>
            <a:miter lim="800000"/>
            <a:headEnd/>
            <a:tailEnd/>
          </a:ln>
          <a:effectLst/>
        </p:spPr>
        <p:txBody>
          <a:bodyPr wrap="square">
            <a:spAutoFit/>
          </a:bodyPr>
          <a:lstStyle/>
          <a:p>
            <a:pPr algn="ctr">
              <a:spcBef>
                <a:spcPct val="50000"/>
              </a:spcBef>
              <a:defRPr/>
            </a:pPr>
            <a:r>
              <a:rPr lang="en-GB" sz="2600" dirty="0">
                <a:solidFill>
                  <a:schemeClr val="tx1"/>
                </a:solidFill>
                <a:effectLst/>
                <a:latin typeface="Calibri" pitchFamily="34" charset="0"/>
              </a:rPr>
              <a:t>Carbonatitic melts are two to three orders of magnitude less viscous and more mobile than basaltic melts.</a:t>
            </a:r>
          </a:p>
        </p:txBody>
      </p:sp>
      <p:sp>
        <p:nvSpPr>
          <p:cNvPr id="16" name="Text Box 3"/>
          <p:cNvSpPr txBox="1">
            <a:spLocks noChangeArrowheads="1"/>
          </p:cNvSpPr>
          <p:nvPr/>
        </p:nvSpPr>
        <p:spPr bwMode="auto">
          <a:xfrm>
            <a:off x="6060831" y="1336429"/>
            <a:ext cx="2168769" cy="369332"/>
          </a:xfrm>
          <a:prstGeom prst="rect">
            <a:avLst/>
          </a:prstGeom>
          <a:noFill/>
          <a:ln w="9525" algn="ctr">
            <a:noFill/>
            <a:miter lim="800000"/>
            <a:headEnd/>
            <a:tailEnd/>
          </a:ln>
          <a:effectLst/>
        </p:spPr>
        <p:txBody>
          <a:bodyPr wrap="square">
            <a:spAutoFit/>
          </a:bodyPr>
          <a:lstStyle/>
          <a:p>
            <a:pPr algn="r">
              <a:spcBef>
                <a:spcPct val="50000"/>
              </a:spcBef>
              <a:defRPr/>
            </a:pPr>
            <a:r>
              <a:rPr lang="en-GB">
                <a:solidFill>
                  <a:schemeClr val="tx1"/>
                </a:solidFill>
                <a:effectLst/>
                <a:latin typeface="Calibri" pitchFamily="34" charset="0"/>
              </a:rPr>
              <a:t>@T 1380-1790 °C</a:t>
            </a:r>
          </a:p>
        </p:txBody>
      </p:sp>
      <p:sp>
        <p:nvSpPr>
          <p:cNvPr id="17" name="Text Box 3"/>
          <p:cNvSpPr txBox="1">
            <a:spLocks noChangeArrowheads="1"/>
          </p:cNvSpPr>
          <p:nvPr/>
        </p:nvSpPr>
        <p:spPr bwMode="auto">
          <a:xfrm>
            <a:off x="1711568" y="5579629"/>
            <a:ext cx="3247291" cy="707886"/>
          </a:xfrm>
          <a:prstGeom prst="rect">
            <a:avLst/>
          </a:prstGeom>
          <a:noFill/>
          <a:ln w="9525" algn="ctr">
            <a:noFill/>
            <a:miter lim="800000"/>
            <a:headEnd/>
            <a:tailEnd/>
          </a:ln>
          <a:effectLst/>
        </p:spPr>
        <p:txBody>
          <a:bodyPr wrap="square">
            <a:spAutoFit/>
          </a:bodyPr>
          <a:lstStyle/>
          <a:p>
            <a:pPr algn="ctr">
              <a:spcBef>
                <a:spcPct val="50000"/>
              </a:spcBef>
              <a:defRPr/>
            </a:pPr>
            <a:r>
              <a:rPr lang="en-GB" sz="2000">
                <a:solidFill>
                  <a:schemeClr val="tx1"/>
                </a:solidFill>
                <a:effectLst/>
                <a:latin typeface="Calibri" pitchFamily="34" charset="0"/>
              </a:rPr>
              <a:t>Density contrast between solid rock and melt</a:t>
            </a:r>
          </a:p>
        </p:txBody>
      </p:sp>
      <p:sp>
        <p:nvSpPr>
          <p:cNvPr id="18" name="Rettangolo arrotondato 17"/>
          <p:cNvSpPr/>
          <p:nvPr/>
        </p:nvSpPr>
        <p:spPr bwMode="auto">
          <a:xfrm>
            <a:off x="6113780" y="6004560"/>
            <a:ext cx="289560" cy="27178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9" name="Figura a mano libera 18"/>
          <p:cNvSpPr/>
          <p:nvPr/>
        </p:nvSpPr>
        <p:spPr bwMode="auto">
          <a:xfrm>
            <a:off x="4923692" y="5842912"/>
            <a:ext cx="1212948" cy="136102"/>
          </a:xfrm>
          <a:custGeom>
            <a:avLst/>
            <a:gdLst>
              <a:gd name="connsiteX0" fmla="*/ 1402080 w 1402080"/>
              <a:gd name="connsiteY0" fmla="*/ 231987 h 231987"/>
              <a:gd name="connsiteX1" fmla="*/ 497840 w 1402080"/>
              <a:gd name="connsiteY1" fmla="*/ 33867 h 231987"/>
              <a:gd name="connsiteX2" fmla="*/ 0 w 1402080"/>
              <a:gd name="connsiteY2" fmla="*/ 28787 h 231987"/>
              <a:gd name="connsiteX0" fmla="*/ 1402080 w 1402080"/>
              <a:gd name="connsiteY0" fmla="*/ 231987 h 231987"/>
              <a:gd name="connsiteX1" fmla="*/ 497840 w 1402080"/>
              <a:gd name="connsiteY1" fmla="*/ 33867 h 231987"/>
              <a:gd name="connsiteX2" fmla="*/ 0 w 1402080"/>
              <a:gd name="connsiteY2" fmla="*/ 28787 h 231987"/>
            </a:gdLst>
            <a:ahLst/>
            <a:cxnLst>
              <a:cxn ang="0">
                <a:pos x="connsiteX0" y="connsiteY0"/>
              </a:cxn>
              <a:cxn ang="0">
                <a:pos x="connsiteX1" y="connsiteY1"/>
              </a:cxn>
              <a:cxn ang="0">
                <a:pos x="connsiteX2" y="connsiteY2"/>
              </a:cxn>
            </a:cxnLst>
            <a:rect l="l" t="t" r="r" b="b"/>
            <a:pathLst>
              <a:path w="1402080" h="231987">
                <a:moveTo>
                  <a:pt x="1402080" y="231987"/>
                </a:moveTo>
                <a:cubicBezTo>
                  <a:pt x="995680" y="194945"/>
                  <a:pt x="731520" y="67734"/>
                  <a:pt x="497840" y="33867"/>
                </a:cubicBezTo>
                <a:cubicBezTo>
                  <a:pt x="264160" y="0"/>
                  <a:pt x="132080" y="14393"/>
                  <a:pt x="0" y="28787"/>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0" name="Rettangolo arrotondato 19"/>
          <p:cNvSpPr/>
          <p:nvPr/>
        </p:nvSpPr>
        <p:spPr bwMode="auto">
          <a:xfrm>
            <a:off x="6423660" y="6004560"/>
            <a:ext cx="163830" cy="271780"/>
          </a:xfrm>
          <a:prstGeom prst="roundRect">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1" name="Figura a mano libera 20"/>
          <p:cNvSpPr/>
          <p:nvPr/>
        </p:nvSpPr>
        <p:spPr bwMode="auto">
          <a:xfrm>
            <a:off x="6472238" y="5267960"/>
            <a:ext cx="301942" cy="732790"/>
          </a:xfrm>
          <a:custGeom>
            <a:avLst/>
            <a:gdLst>
              <a:gd name="connsiteX0" fmla="*/ 29527 w 301942"/>
              <a:gd name="connsiteY0" fmla="*/ 655320 h 655320"/>
              <a:gd name="connsiteX1" fmla="*/ 35242 w 301942"/>
              <a:gd name="connsiteY1" fmla="*/ 434340 h 655320"/>
              <a:gd name="connsiteX2" fmla="*/ 240982 w 301942"/>
              <a:gd name="connsiteY2" fmla="*/ 171450 h 655320"/>
              <a:gd name="connsiteX3" fmla="*/ 301942 w 301942"/>
              <a:gd name="connsiteY3" fmla="*/ 0 h 655320"/>
            </a:gdLst>
            <a:ahLst/>
            <a:cxnLst>
              <a:cxn ang="0">
                <a:pos x="connsiteX0" y="connsiteY0"/>
              </a:cxn>
              <a:cxn ang="0">
                <a:pos x="connsiteX1" y="connsiteY1"/>
              </a:cxn>
              <a:cxn ang="0">
                <a:pos x="connsiteX2" y="connsiteY2"/>
              </a:cxn>
              <a:cxn ang="0">
                <a:pos x="connsiteX3" y="connsiteY3"/>
              </a:cxn>
            </a:cxnLst>
            <a:rect l="l" t="t" r="r" b="b"/>
            <a:pathLst>
              <a:path w="301942" h="655320">
                <a:moveTo>
                  <a:pt x="29527" y="655320"/>
                </a:moveTo>
                <a:cubicBezTo>
                  <a:pt x="14763" y="585152"/>
                  <a:pt x="0" y="514985"/>
                  <a:pt x="35242" y="434340"/>
                </a:cubicBezTo>
                <a:cubicBezTo>
                  <a:pt x="70484" y="353695"/>
                  <a:pt x="196532" y="243840"/>
                  <a:pt x="240982" y="171450"/>
                </a:cubicBezTo>
                <a:cubicBezTo>
                  <a:pt x="285432" y="99060"/>
                  <a:pt x="293687" y="49530"/>
                  <a:pt x="301942" y="0"/>
                </a:cubicBezTo>
              </a:path>
            </a:pathLst>
          </a:custGeom>
          <a:noFill/>
          <a:ln w="19050" cap="flat" cmpd="sng" algn="ctr">
            <a:solidFill>
              <a:srgbClr val="0066FF"/>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Text Box 3"/>
          <p:cNvSpPr txBox="1">
            <a:spLocks noChangeArrowheads="1"/>
          </p:cNvSpPr>
          <p:nvPr/>
        </p:nvSpPr>
        <p:spPr bwMode="auto">
          <a:xfrm>
            <a:off x="6365631" y="4863349"/>
            <a:ext cx="1269609" cy="400110"/>
          </a:xfrm>
          <a:prstGeom prst="rect">
            <a:avLst/>
          </a:prstGeom>
          <a:noFill/>
          <a:ln w="9525" algn="ctr">
            <a:noFill/>
            <a:miter lim="800000"/>
            <a:headEnd/>
            <a:tailEnd/>
          </a:ln>
          <a:effectLst/>
        </p:spPr>
        <p:txBody>
          <a:bodyPr wrap="square">
            <a:spAutoFit/>
          </a:bodyPr>
          <a:lstStyle/>
          <a:p>
            <a:pPr algn="ctr">
              <a:spcBef>
                <a:spcPct val="50000"/>
              </a:spcBef>
              <a:defRPr/>
            </a:pPr>
            <a:r>
              <a:rPr lang="en-GB" sz="2000">
                <a:solidFill>
                  <a:schemeClr val="tx1"/>
                </a:solidFill>
                <a:effectLst/>
                <a:latin typeface="Calibri" pitchFamily="34" charset="0"/>
              </a:rPr>
              <a:t>Viscosity</a:t>
            </a:r>
          </a:p>
        </p:txBody>
      </p:sp>
      <p:sp>
        <p:nvSpPr>
          <p:cNvPr id="23" name="Text Box 3"/>
          <p:cNvSpPr txBox="1">
            <a:spLocks noChangeArrowheads="1"/>
          </p:cNvSpPr>
          <p:nvPr/>
        </p:nvSpPr>
        <p:spPr bwMode="auto">
          <a:xfrm>
            <a:off x="80297" y="5769401"/>
            <a:ext cx="2034253" cy="600164"/>
          </a:xfrm>
          <a:prstGeom prst="rect">
            <a:avLst/>
          </a:prstGeom>
          <a:noFill/>
          <a:ln w="9525" algn="ctr">
            <a:noFill/>
            <a:miter lim="800000"/>
            <a:headEnd/>
            <a:tailEnd/>
          </a:ln>
          <a:effectLst/>
        </p:spPr>
        <p:txBody>
          <a:bodyPr wrap="square">
            <a:spAutoFit/>
          </a:bodyPr>
          <a:lstStyle/>
          <a:p>
            <a:pPr>
              <a:spcBef>
                <a:spcPct val="50000"/>
              </a:spcBef>
              <a:defRPr/>
            </a:pPr>
            <a:r>
              <a:rPr lang="en-GB" sz="1100" dirty="0" err="1">
                <a:solidFill>
                  <a:schemeClr val="tx1"/>
                </a:solidFill>
                <a:effectLst/>
                <a:latin typeface="Calibri" pitchFamily="34" charset="0"/>
              </a:rPr>
              <a:t>Kono</a:t>
            </a:r>
            <a:r>
              <a:rPr lang="en-GB" sz="1100" dirty="0">
                <a:solidFill>
                  <a:schemeClr val="tx1"/>
                </a:solidFill>
                <a:effectLst/>
                <a:latin typeface="Calibri" pitchFamily="34" charset="0"/>
              </a:rPr>
              <a:t> et al., 2014 (Nature Comm., 5, 5091 doi: 10.1038/ncomms6091)</a:t>
            </a:r>
          </a:p>
        </p:txBody>
      </p:sp>
      <p:cxnSp>
        <p:nvCxnSpPr>
          <p:cNvPr id="25" name="Connettore 1 24"/>
          <p:cNvCxnSpPr/>
          <p:nvPr/>
        </p:nvCxnSpPr>
        <p:spPr bwMode="auto">
          <a:xfrm>
            <a:off x="1478086" y="2090600"/>
            <a:ext cx="0" cy="3303206"/>
          </a:xfrm>
          <a:prstGeom prst="line">
            <a:avLst/>
          </a:prstGeom>
          <a:noFill/>
          <a:ln w="38100" cap="flat" cmpd="sng" algn="ctr">
            <a:solidFill>
              <a:srgbClr val="0066FF"/>
            </a:solidFill>
            <a:prstDash val="dash"/>
            <a:round/>
            <a:headEnd type="none" w="med" len="med"/>
            <a:tailEnd type="none" w="med" len="med"/>
          </a:ln>
          <a:effectLst/>
        </p:spPr>
      </p:cxnSp>
      <p:sp>
        <p:nvSpPr>
          <p:cNvPr id="26" name="Figura a mano libera 25"/>
          <p:cNvSpPr/>
          <p:nvPr/>
        </p:nvSpPr>
        <p:spPr bwMode="auto">
          <a:xfrm rot="17602084">
            <a:off x="771055" y="1436169"/>
            <a:ext cx="550895" cy="1129049"/>
          </a:xfrm>
          <a:custGeom>
            <a:avLst/>
            <a:gdLst>
              <a:gd name="connsiteX0" fmla="*/ 29527 w 301942"/>
              <a:gd name="connsiteY0" fmla="*/ 655320 h 655320"/>
              <a:gd name="connsiteX1" fmla="*/ 35242 w 301942"/>
              <a:gd name="connsiteY1" fmla="*/ 434340 h 655320"/>
              <a:gd name="connsiteX2" fmla="*/ 240982 w 301942"/>
              <a:gd name="connsiteY2" fmla="*/ 171450 h 655320"/>
              <a:gd name="connsiteX3" fmla="*/ 301942 w 301942"/>
              <a:gd name="connsiteY3" fmla="*/ 0 h 655320"/>
              <a:gd name="connsiteX0" fmla="*/ 14764 w 287179"/>
              <a:gd name="connsiteY0" fmla="*/ 655320 h 655320"/>
              <a:gd name="connsiteX1" fmla="*/ 20479 w 287179"/>
              <a:gd name="connsiteY1" fmla="*/ 434340 h 655320"/>
              <a:gd name="connsiteX2" fmla="*/ 60860 w 287179"/>
              <a:gd name="connsiteY2" fmla="*/ 141316 h 655320"/>
              <a:gd name="connsiteX3" fmla="*/ 287179 w 287179"/>
              <a:gd name="connsiteY3" fmla="*/ 0 h 655320"/>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9022 w 549732"/>
              <a:gd name="connsiteY0" fmla="*/ 1009687 h 1009687"/>
              <a:gd name="connsiteX1" fmla="*/ 85118 w 549732"/>
              <a:gd name="connsiteY1" fmla="*/ 495683 h 1009687"/>
              <a:gd name="connsiteX2" fmla="*/ 549732 w 549732"/>
              <a:gd name="connsiteY2" fmla="*/ 0 h 1009687"/>
              <a:gd name="connsiteX0" fmla="*/ 0 w 510710"/>
              <a:gd name="connsiteY0" fmla="*/ 1009687 h 1009687"/>
              <a:gd name="connsiteX1" fmla="*/ 510710 w 510710"/>
              <a:gd name="connsiteY1" fmla="*/ 0 h 1009687"/>
              <a:gd name="connsiteX0" fmla="*/ 0 w 510710"/>
              <a:gd name="connsiteY0" fmla="*/ 1009687 h 1009687"/>
              <a:gd name="connsiteX1" fmla="*/ 510710 w 510710"/>
              <a:gd name="connsiteY1" fmla="*/ 0 h 1009687"/>
              <a:gd name="connsiteX0" fmla="*/ 40185 w 550895"/>
              <a:gd name="connsiteY0" fmla="*/ 1009687 h 1009687"/>
              <a:gd name="connsiteX1" fmla="*/ 550895 w 550895"/>
              <a:gd name="connsiteY1" fmla="*/ 0 h 1009687"/>
              <a:gd name="connsiteX0" fmla="*/ 40185 w 550895"/>
              <a:gd name="connsiteY0" fmla="*/ 1009687 h 1009687"/>
              <a:gd name="connsiteX1" fmla="*/ 550895 w 550895"/>
              <a:gd name="connsiteY1" fmla="*/ 0 h 1009687"/>
            </a:gdLst>
            <a:ahLst/>
            <a:cxnLst>
              <a:cxn ang="0">
                <a:pos x="connsiteX0" y="connsiteY0"/>
              </a:cxn>
              <a:cxn ang="0">
                <a:pos x="connsiteX1" y="connsiteY1"/>
              </a:cxn>
            </a:cxnLst>
            <a:rect l="l" t="t" r="r" b="b"/>
            <a:pathLst>
              <a:path w="550895" h="1009687">
                <a:moveTo>
                  <a:pt x="40185" y="1009687"/>
                </a:moveTo>
                <a:cubicBezTo>
                  <a:pt x="0" y="581222"/>
                  <a:pt x="61815" y="286551"/>
                  <a:pt x="550895" y="0"/>
                </a:cubicBezTo>
              </a:path>
            </a:pathLst>
          </a:custGeom>
          <a:noFill/>
          <a:ln w="19050" cap="flat" cmpd="sng" algn="ctr">
            <a:solidFill>
              <a:srgbClr val="0066FF"/>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7" name="Text Box 3"/>
          <p:cNvSpPr txBox="1">
            <a:spLocks noChangeArrowheads="1"/>
          </p:cNvSpPr>
          <p:nvPr/>
        </p:nvSpPr>
        <p:spPr bwMode="auto">
          <a:xfrm>
            <a:off x="-1" y="805211"/>
            <a:ext cx="2344615" cy="646331"/>
          </a:xfrm>
          <a:prstGeom prst="rect">
            <a:avLst/>
          </a:prstGeom>
          <a:noFill/>
          <a:ln w="9525" algn="ctr">
            <a:noFill/>
            <a:miter lim="800000"/>
            <a:headEnd/>
            <a:tailEnd/>
          </a:ln>
          <a:effectLst/>
        </p:spPr>
        <p:txBody>
          <a:bodyPr wrap="square">
            <a:spAutoFit/>
          </a:bodyPr>
          <a:lstStyle/>
          <a:p>
            <a:pPr algn="ctr">
              <a:spcBef>
                <a:spcPct val="50000"/>
              </a:spcBef>
              <a:defRPr/>
            </a:pPr>
            <a:r>
              <a:rPr lang="en-GB" b="1" dirty="0">
                <a:solidFill>
                  <a:srgbClr val="0066FF"/>
                </a:solidFill>
                <a:effectLst/>
                <a:latin typeface="Calibri" pitchFamily="34" charset="0"/>
              </a:rPr>
              <a:t>Water viscosity at room conditions</a:t>
            </a:r>
          </a:p>
        </p:txBody>
      </p:sp>
      <p:cxnSp>
        <p:nvCxnSpPr>
          <p:cNvPr id="28" name="Connettore 1 27"/>
          <p:cNvCxnSpPr/>
          <p:nvPr/>
        </p:nvCxnSpPr>
        <p:spPr bwMode="auto">
          <a:xfrm>
            <a:off x="2345593" y="2090600"/>
            <a:ext cx="0" cy="3303206"/>
          </a:xfrm>
          <a:prstGeom prst="line">
            <a:avLst/>
          </a:prstGeom>
          <a:noFill/>
          <a:ln w="38100" cap="flat" cmpd="sng" algn="ctr">
            <a:solidFill>
              <a:srgbClr val="FFC000"/>
            </a:solidFill>
            <a:prstDash val="dash"/>
            <a:round/>
            <a:headEnd type="none" w="med" len="med"/>
            <a:tailEnd type="none" w="med" len="med"/>
          </a:ln>
          <a:effectLst/>
        </p:spPr>
      </p:cxnSp>
      <p:sp>
        <p:nvSpPr>
          <p:cNvPr id="29" name="Figura a mano libera 28"/>
          <p:cNvSpPr/>
          <p:nvPr/>
        </p:nvSpPr>
        <p:spPr bwMode="auto">
          <a:xfrm rot="16200000" flipV="1">
            <a:off x="2417051" y="2460164"/>
            <a:ext cx="433257" cy="560416"/>
          </a:xfrm>
          <a:custGeom>
            <a:avLst/>
            <a:gdLst>
              <a:gd name="connsiteX0" fmla="*/ 29527 w 301942"/>
              <a:gd name="connsiteY0" fmla="*/ 655320 h 655320"/>
              <a:gd name="connsiteX1" fmla="*/ 35242 w 301942"/>
              <a:gd name="connsiteY1" fmla="*/ 434340 h 655320"/>
              <a:gd name="connsiteX2" fmla="*/ 240982 w 301942"/>
              <a:gd name="connsiteY2" fmla="*/ 171450 h 655320"/>
              <a:gd name="connsiteX3" fmla="*/ 301942 w 301942"/>
              <a:gd name="connsiteY3" fmla="*/ 0 h 655320"/>
              <a:gd name="connsiteX0" fmla="*/ 14764 w 287179"/>
              <a:gd name="connsiteY0" fmla="*/ 655320 h 655320"/>
              <a:gd name="connsiteX1" fmla="*/ 20479 w 287179"/>
              <a:gd name="connsiteY1" fmla="*/ 434340 h 655320"/>
              <a:gd name="connsiteX2" fmla="*/ 60860 w 287179"/>
              <a:gd name="connsiteY2" fmla="*/ 141316 h 655320"/>
              <a:gd name="connsiteX3" fmla="*/ 287179 w 287179"/>
              <a:gd name="connsiteY3" fmla="*/ 0 h 655320"/>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8070 w 548780"/>
              <a:gd name="connsiteY0" fmla="*/ 1009687 h 1009687"/>
              <a:gd name="connsiteX1" fmla="*/ 43785 w 548780"/>
              <a:gd name="connsiteY1" fmla="*/ 788707 h 1009687"/>
              <a:gd name="connsiteX2" fmla="*/ 84166 w 548780"/>
              <a:gd name="connsiteY2" fmla="*/ 495683 h 1009687"/>
              <a:gd name="connsiteX3" fmla="*/ 548780 w 548780"/>
              <a:gd name="connsiteY3" fmla="*/ 0 h 1009687"/>
              <a:gd name="connsiteX0" fmla="*/ 39022 w 549732"/>
              <a:gd name="connsiteY0" fmla="*/ 1009687 h 1009687"/>
              <a:gd name="connsiteX1" fmla="*/ 85118 w 549732"/>
              <a:gd name="connsiteY1" fmla="*/ 495683 h 1009687"/>
              <a:gd name="connsiteX2" fmla="*/ 549732 w 549732"/>
              <a:gd name="connsiteY2" fmla="*/ 0 h 1009687"/>
              <a:gd name="connsiteX0" fmla="*/ 0 w 510710"/>
              <a:gd name="connsiteY0" fmla="*/ 1009687 h 1009687"/>
              <a:gd name="connsiteX1" fmla="*/ 510710 w 510710"/>
              <a:gd name="connsiteY1" fmla="*/ 0 h 1009687"/>
              <a:gd name="connsiteX0" fmla="*/ 0 w 510710"/>
              <a:gd name="connsiteY0" fmla="*/ 1009687 h 1009687"/>
              <a:gd name="connsiteX1" fmla="*/ 510710 w 510710"/>
              <a:gd name="connsiteY1" fmla="*/ 0 h 1009687"/>
              <a:gd name="connsiteX0" fmla="*/ 40185 w 550895"/>
              <a:gd name="connsiteY0" fmla="*/ 1009687 h 1009687"/>
              <a:gd name="connsiteX1" fmla="*/ 550895 w 550895"/>
              <a:gd name="connsiteY1" fmla="*/ 0 h 1009687"/>
              <a:gd name="connsiteX0" fmla="*/ 40185 w 550895"/>
              <a:gd name="connsiteY0" fmla="*/ 1009687 h 1009687"/>
              <a:gd name="connsiteX1" fmla="*/ 550895 w 550895"/>
              <a:gd name="connsiteY1" fmla="*/ 0 h 1009687"/>
            </a:gdLst>
            <a:ahLst/>
            <a:cxnLst>
              <a:cxn ang="0">
                <a:pos x="connsiteX0" y="connsiteY0"/>
              </a:cxn>
              <a:cxn ang="0">
                <a:pos x="connsiteX1" y="connsiteY1"/>
              </a:cxn>
            </a:cxnLst>
            <a:rect l="l" t="t" r="r" b="b"/>
            <a:pathLst>
              <a:path w="550895" h="1009687">
                <a:moveTo>
                  <a:pt x="40185" y="1009687"/>
                </a:moveTo>
                <a:cubicBezTo>
                  <a:pt x="0" y="581222"/>
                  <a:pt x="61815" y="286551"/>
                  <a:pt x="550895" y="0"/>
                </a:cubicBezTo>
              </a:path>
            </a:pathLst>
          </a:custGeom>
          <a:noFill/>
          <a:ln w="19050" cap="flat" cmpd="sng" algn="ctr">
            <a:solidFill>
              <a:srgbClr val="FFC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0" name="Text Box 3"/>
          <p:cNvSpPr txBox="1">
            <a:spLocks noChangeArrowheads="1"/>
          </p:cNvSpPr>
          <p:nvPr/>
        </p:nvSpPr>
        <p:spPr bwMode="auto">
          <a:xfrm>
            <a:off x="2335238" y="1869343"/>
            <a:ext cx="1380977" cy="646331"/>
          </a:xfrm>
          <a:prstGeom prst="rect">
            <a:avLst/>
          </a:prstGeom>
          <a:noFill/>
          <a:ln w="9525" algn="ctr">
            <a:noFill/>
            <a:miter lim="800000"/>
            <a:headEnd/>
            <a:tailEnd/>
          </a:ln>
          <a:effectLst/>
        </p:spPr>
        <p:txBody>
          <a:bodyPr wrap="square">
            <a:spAutoFit/>
          </a:bodyPr>
          <a:lstStyle/>
          <a:p>
            <a:pPr algn="ctr">
              <a:spcBef>
                <a:spcPct val="50000"/>
              </a:spcBef>
              <a:defRPr/>
            </a:pPr>
            <a:r>
              <a:rPr lang="en-GB" b="1">
                <a:solidFill>
                  <a:srgbClr val="FFC000"/>
                </a:solidFill>
                <a:effectLst/>
                <a:latin typeface="Calibri" pitchFamily="34" charset="0"/>
              </a:rPr>
              <a:t>Olive Oil viscosity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1000"/>
                                        <p:tgtEl>
                                          <p:spTgt spid="25"/>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right)">
                                      <p:cBhvr>
                                        <p:cTn id="27" dur="500"/>
                                        <p:tgtEl>
                                          <p:spTgt spid="26"/>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1000"/>
                                        <p:tgtEl>
                                          <p:spTgt spid="28"/>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right)">
                                      <p:cBhvr>
                                        <p:cTn id="49" dur="500"/>
                                        <p:tgtEl>
                                          <p:spTgt spid="18"/>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right)">
                                      <p:cBhvr>
                                        <p:cTn id="53" dur="500"/>
                                        <p:tgtEl>
                                          <p:spTgt spid="19"/>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2" grpId="0"/>
      <p:bldP spid="23" grpId="0"/>
      <p:bldP spid="26" grpId="0" animBg="1"/>
      <p:bldP spid="27" grpId="0"/>
      <p:bldP spid="29" grpId="0" animBg="1"/>
      <p:bldP spid="3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6" name="Text Box 8"/>
          <p:cNvSpPr txBox="1">
            <a:spLocks noChangeArrowheads="1"/>
          </p:cNvSpPr>
          <p:nvPr/>
        </p:nvSpPr>
        <p:spPr bwMode="auto">
          <a:xfrm>
            <a:off x="0" y="2295079"/>
            <a:ext cx="3962400" cy="2062103"/>
          </a:xfrm>
          <a:prstGeom prst="rect">
            <a:avLst/>
          </a:prstGeom>
          <a:noFill/>
          <a:ln w="9525" algn="ctr">
            <a:noFill/>
            <a:miter lim="800000"/>
            <a:headEnd/>
            <a:tailEnd/>
          </a:ln>
        </p:spPr>
        <p:txBody>
          <a:bodyPr wrap="square">
            <a:spAutoFit/>
          </a:bodyPr>
          <a:lstStyle/>
          <a:p>
            <a:pPr algn="ctr">
              <a:defRPr/>
            </a:pPr>
            <a:r>
              <a:rPr lang="en-GB" sz="3200" u="sng" dirty="0">
                <a:solidFill>
                  <a:srgbClr val="FFFF00"/>
                </a:solidFill>
                <a:effectLst>
                  <a:outerShdw blurRad="38100" dist="38100" dir="2700000" algn="tl">
                    <a:srgbClr val="000000"/>
                  </a:outerShdw>
                </a:effectLst>
                <a:latin typeface="Calibri" pitchFamily="34" charset="0"/>
              </a:rPr>
              <a:t>Simplified</a:t>
            </a:r>
            <a:r>
              <a:rPr lang="en-GB" sz="3200" dirty="0">
                <a:solidFill>
                  <a:srgbClr val="FFFF00"/>
                </a:solidFill>
                <a:effectLst>
                  <a:outerShdw blurRad="38100" dist="38100" dir="2700000" algn="tl">
                    <a:srgbClr val="000000"/>
                  </a:outerShdw>
                </a:effectLst>
                <a:latin typeface="Calibri" pitchFamily="34" charset="0"/>
              </a:rPr>
              <a:t> solidus for different bulk water contents of a lherzolite.</a:t>
            </a:r>
          </a:p>
        </p:txBody>
      </p:sp>
      <p:pic>
        <p:nvPicPr>
          <p:cNvPr id="908299" name="Picture 11"/>
          <p:cNvPicPr>
            <a:picLocks noChangeAspect="1" noChangeArrowheads="1"/>
          </p:cNvPicPr>
          <p:nvPr/>
        </p:nvPicPr>
        <p:blipFill>
          <a:blip r:embed="rId3" cstate="print"/>
          <a:srcRect/>
          <a:stretch>
            <a:fillRect/>
          </a:stretch>
        </p:blipFill>
        <p:spPr bwMode="auto">
          <a:xfrm>
            <a:off x="3932238" y="2276475"/>
            <a:ext cx="5168900" cy="4537075"/>
          </a:xfrm>
          <a:prstGeom prst="rect">
            <a:avLst/>
          </a:prstGeom>
          <a:noFill/>
          <a:ln w="9525" algn="ctr">
            <a:noFill/>
            <a:miter lim="800000"/>
            <a:headEnd/>
            <a:tailEnd/>
          </a:ln>
        </p:spPr>
      </p:pic>
      <p:sp>
        <p:nvSpPr>
          <p:cNvPr id="908292" name="Text Box 4"/>
          <p:cNvSpPr txBox="1">
            <a:spLocks noChangeArrowheads="1"/>
          </p:cNvSpPr>
          <p:nvPr/>
        </p:nvSpPr>
        <p:spPr bwMode="auto">
          <a:xfrm>
            <a:off x="419101" y="5988050"/>
            <a:ext cx="3513138" cy="584775"/>
          </a:xfrm>
          <a:prstGeom prst="rect">
            <a:avLst/>
          </a:prstGeom>
          <a:noFill/>
          <a:ln w="9525" algn="ctr">
            <a:noFill/>
            <a:miter lim="800000"/>
            <a:headEnd/>
            <a:tailEnd/>
          </a:ln>
          <a:effectLst/>
        </p:spPr>
        <p:txBody>
          <a:bodyPr wrap="square">
            <a:spAutoFit/>
          </a:bodyPr>
          <a:lstStyle/>
          <a:p>
            <a:pPr>
              <a:defRPr/>
            </a:pPr>
            <a:r>
              <a:rPr lang="en-GB" sz="1600" dirty="0">
                <a:solidFill>
                  <a:schemeClr val="bg1"/>
                </a:solidFill>
                <a:effectLst>
                  <a:outerShdw blurRad="38100" dist="38100" dir="2700000" algn="tl">
                    <a:srgbClr val="000000"/>
                  </a:outerShdw>
                </a:effectLst>
                <a:latin typeface="Calibri" pitchFamily="34" charset="0"/>
              </a:rPr>
              <a:t>Katz et al., 2003 (Geochem. </a:t>
            </a:r>
            <a:r>
              <a:rPr lang="en-GB" sz="1600" dirty="0" err="1">
                <a:solidFill>
                  <a:schemeClr val="bg1"/>
                </a:solidFill>
                <a:effectLst>
                  <a:outerShdw blurRad="38100" dist="38100" dir="2700000" algn="tl">
                    <a:srgbClr val="000000"/>
                  </a:outerShdw>
                </a:effectLst>
                <a:latin typeface="Calibri" pitchFamily="34" charset="0"/>
              </a:rPr>
              <a:t>Geophys</a:t>
            </a:r>
            <a:r>
              <a:rPr lang="en-GB" sz="1600" dirty="0">
                <a:solidFill>
                  <a:schemeClr val="bg1"/>
                </a:solidFill>
                <a:effectLst>
                  <a:outerShdw blurRad="38100" dist="38100" dir="2700000" algn="tl">
                    <a:srgbClr val="000000"/>
                  </a:outerShdw>
                </a:effectLst>
                <a:latin typeface="Calibri" pitchFamily="34" charset="0"/>
              </a:rPr>
              <a:t>. </a:t>
            </a:r>
            <a:r>
              <a:rPr lang="en-GB" sz="1600" dirty="0" err="1">
                <a:solidFill>
                  <a:schemeClr val="bg1"/>
                </a:solidFill>
                <a:effectLst>
                  <a:outerShdw blurRad="38100" dist="38100" dir="2700000" algn="tl">
                    <a:srgbClr val="000000"/>
                  </a:outerShdw>
                </a:effectLst>
                <a:latin typeface="Calibri" pitchFamily="34" charset="0"/>
              </a:rPr>
              <a:t>Geosyst</a:t>
            </a:r>
            <a:r>
              <a:rPr lang="en-GB" sz="1600" dirty="0">
                <a:solidFill>
                  <a:schemeClr val="bg1"/>
                </a:solidFill>
                <a:effectLst>
                  <a:outerShdw blurRad="38100" dist="38100" dir="2700000" algn="tl">
                    <a:srgbClr val="000000"/>
                  </a:outerShdw>
                </a:effectLst>
                <a:latin typeface="Calibri" pitchFamily="34" charset="0"/>
              </a:rPr>
              <a:t>. doi:10.1029/2002GC000433)</a:t>
            </a:r>
          </a:p>
        </p:txBody>
      </p:sp>
      <p:sp>
        <p:nvSpPr>
          <p:cNvPr id="6" name="Text Box 8"/>
          <p:cNvSpPr txBox="1">
            <a:spLocks noChangeArrowheads="1"/>
          </p:cNvSpPr>
          <p:nvPr/>
        </p:nvSpPr>
        <p:spPr bwMode="auto">
          <a:xfrm>
            <a:off x="0" y="0"/>
            <a:ext cx="9144000" cy="1200329"/>
          </a:xfrm>
          <a:prstGeom prst="rect">
            <a:avLst/>
          </a:prstGeom>
          <a:noFill/>
          <a:ln w="9525" algn="ctr">
            <a:noFill/>
            <a:miter lim="800000"/>
            <a:headEnd/>
            <a:tailEnd/>
          </a:ln>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Now focus on the effect of H</a:t>
            </a:r>
            <a:r>
              <a:rPr lang="en-GB" sz="3600" baseline="-25000" dirty="0">
                <a:solidFill>
                  <a:schemeClr val="bg1"/>
                </a:solidFill>
                <a:effectLst>
                  <a:outerShdw blurRad="38100" dist="38100" dir="2700000" algn="tl">
                    <a:srgbClr val="000000"/>
                  </a:outerShdw>
                </a:effectLst>
                <a:latin typeface="Calibri" pitchFamily="34" charset="0"/>
              </a:rPr>
              <a:t>2</a:t>
            </a:r>
            <a:r>
              <a:rPr lang="en-GB" sz="3600" dirty="0">
                <a:solidFill>
                  <a:schemeClr val="bg1"/>
                </a:solidFill>
                <a:effectLst>
                  <a:outerShdw blurRad="38100" dist="38100" dir="2700000" algn="tl">
                    <a:srgbClr val="000000"/>
                  </a:outerShdw>
                </a:effectLst>
                <a:latin typeface="Calibri" pitchFamily="34" charset="0"/>
              </a:rPr>
              <a:t>O and CO</a:t>
            </a:r>
            <a:r>
              <a:rPr lang="en-GB" sz="3600" baseline="-25000" dirty="0">
                <a:solidFill>
                  <a:schemeClr val="bg1"/>
                </a:solidFill>
                <a:effectLst>
                  <a:outerShdw blurRad="38100" dist="38100" dir="2700000" algn="tl">
                    <a:srgbClr val="000000"/>
                  </a:outerShdw>
                </a:effectLst>
                <a:latin typeface="Calibri" pitchFamily="34" charset="0"/>
              </a:rPr>
              <a:t>2</a:t>
            </a:r>
            <a:r>
              <a:rPr lang="en-GB" sz="3600" dirty="0">
                <a:solidFill>
                  <a:schemeClr val="bg1"/>
                </a:solidFill>
                <a:effectLst>
                  <a:outerShdw blurRad="38100" dist="38100" dir="2700000" algn="tl">
                    <a:srgbClr val="000000"/>
                  </a:outerShdw>
                </a:effectLst>
                <a:latin typeface="Calibri" pitchFamily="34" charset="0"/>
              </a:rPr>
              <a:t> on mantle melting.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8299"/>
                                        </p:tgtEl>
                                        <p:attrNameLst>
                                          <p:attrName>style.visibility</p:attrName>
                                        </p:attrNameLst>
                                      </p:cBhvr>
                                      <p:to>
                                        <p:strVal val="visible"/>
                                      </p:to>
                                    </p:set>
                                    <p:animEffect transition="in" filter="fade">
                                      <p:cBhvr>
                                        <p:cTn id="12" dur="500"/>
                                        <p:tgtEl>
                                          <p:spTgt spid="90829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08296"/>
                                        </p:tgtEl>
                                        <p:attrNameLst>
                                          <p:attrName>style.visibility</p:attrName>
                                        </p:attrNameLst>
                                      </p:cBhvr>
                                      <p:to>
                                        <p:strVal val="visible"/>
                                      </p:to>
                                    </p:set>
                                    <p:animEffect transition="in" filter="fade">
                                      <p:cBhvr>
                                        <p:cTn id="16" dur="500"/>
                                        <p:tgtEl>
                                          <p:spTgt spid="90829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08292"/>
                                        </p:tgtEl>
                                        <p:attrNameLst>
                                          <p:attrName>style.visibility</p:attrName>
                                        </p:attrNameLst>
                                      </p:cBhvr>
                                      <p:to>
                                        <p:strVal val="visible"/>
                                      </p:to>
                                    </p:set>
                                    <p:animEffect transition="in" filter="fade">
                                      <p:cBhvr>
                                        <p:cTn id="19"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p:bldP spid="908292"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1 13"/>
          <p:cNvCxnSpPr/>
          <p:nvPr/>
        </p:nvCxnSpPr>
        <p:spPr bwMode="auto">
          <a:xfrm>
            <a:off x="1651000" y="2108200"/>
            <a:ext cx="2960817" cy="0"/>
          </a:xfrm>
          <a:prstGeom prst="line">
            <a:avLst/>
          </a:prstGeom>
          <a:noFill/>
          <a:ln w="19050" cap="flat" cmpd="sng" algn="ctr">
            <a:solidFill>
              <a:schemeClr val="bg1"/>
            </a:solidFill>
            <a:prstDash val="solid"/>
            <a:round/>
            <a:headEnd type="none" w="med" len="med"/>
            <a:tailEnd type="none" w="med" len="med"/>
          </a:ln>
          <a:effectLst/>
        </p:spPr>
      </p:cxnSp>
      <p:sp>
        <p:nvSpPr>
          <p:cNvPr id="1137667" name="Text Box 3"/>
          <p:cNvSpPr txBox="1">
            <a:spLocks noChangeArrowheads="1"/>
          </p:cNvSpPr>
          <p:nvPr/>
        </p:nvSpPr>
        <p:spPr bwMode="auto">
          <a:xfrm>
            <a:off x="-88900" y="0"/>
            <a:ext cx="9321800" cy="605294"/>
          </a:xfrm>
          <a:prstGeom prst="rect">
            <a:avLst/>
          </a:prstGeom>
          <a:noFill/>
          <a:ln w="9525" algn="ctr">
            <a:noFill/>
            <a:miter lim="800000"/>
            <a:headEnd/>
            <a:tailEnd/>
          </a:ln>
          <a:effectLst/>
        </p:spPr>
        <p:txBody>
          <a:bodyPr wrap="square">
            <a:spAutoFit/>
          </a:bodyPr>
          <a:lstStyle/>
          <a:p>
            <a:pPr algn="ctr">
              <a:lnSpc>
                <a:spcPts val="4000"/>
              </a:lnSpc>
              <a:spcBef>
                <a:spcPct val="50000"/>
              </a:spcBef>
              <a:defRPr/>
            </a:pPr>
            <a:r>
              <a:rPr lang="en-GB" sz="3000" dirty="0">
                <a:solidFill>
                  <a:srgbClr val="FFFF00"/>
                </a:solidFill>
                <a:effectLst>
                  <a:outerShdw blurRad="38100" dist="38100" dir="2700000" algn="tl">
                    <a:srgbClr val="000000"/>
                  </a:outerShdw>
                </a:effectLst>
                <a:latin typeface="Calibri" pitchFamily="34" charset="0"/>
              </a:rPr>
              <a:t>Let's</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to</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truly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understand</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significance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of</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these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curves</a:t>
            </a:r>
          </a:p>
        </p:txBody>
      </p:sp>
      <p:sp>
        <p:nvSpPr>
          <p:cNvPr id="1137668" name="Text Box 4"/>
          <p:cNvSpPr txBox="1">
            <a:spLocks noChangeArrowheads="1"/>
          </p:cNvSpPr>
          <p:nvPr/>
        </p:nvSpPr>
        <p:spPr bwMode="auto">
          <a:xfrm>
            <a:off x="63500" y="1014413"/>
            <a:ext cx="8686800" cy="840230"/>
          </a:xfrm>
          <a:prstGeom prst="rect">
            <a:avLst/>
          </a:prstGeom>
          <a:noFill/>
          <a:ln w="9525" algn="ctr">
            <a:noFill/>
            <a:miter lim="800000"/>
            <a:headEnd/>
            <a:tailEnd/>
          </a:ln>
          <a:effectLst/>
        </p:spPr>
        <p:txBody>
          <a:bodyPr wrap="square">
            <a:spAutoFit/>
          </a:bodyPr>
          <a:lstStyle/>
          <a:p>
            <a:pPr>
              <a:lnSpc>
                <a:spcPct val="90000"/>
              </a:lnSpc>
              <a:defRPr/>
            </a:pPr>
            <a:r>
              <a:rPr lang="en-GB" sz="2700" dirty="0">
                <a:solidFill>
                  <a:srgbClr val="00CCFF"/>
                </a:solidFill>
                <a:effectLst>
                  <a:outerShdw blurRad="38100" dist="38100" dir="2700000" algn="tl">
                    <a:srgbClr val="000000"/>
                  </a:outerShdw>
                </a:effectLst>
                <a:latin typeface="Calibri" pitchFamily="34" charset="0"/>
              </a:rPr>
              <a:t>This is the solidus for a given dry starting assemblage (it varies depending on the compositions used).</a:t>
            </a:r>
          </a:p>
        </p:txBody>
      </p:sp>
      <p:pic>
        <p:nvPicPr>
          <p:cNvPr id="67589" name="Picture 5"/>
          <p:cNvPicPr>
            <a:picLocks noChangeAspect="1" noChangeArrowheads="1"/>
          </p:cNvPicPr>
          <p:nvPr/>
        </p:nvPicPr>
        <p:blipFill>
          <a:blip r:embed="rId3" cstate="print"/>
          <a:srcRect/>
          <a:stretch>
            <a:fillRect/>
          </a:stretch>
        </p:blipFill>
        <p:spPr bwMode="auto">
          <a:xfrm>
            <a:off x="3932238" y="2276475"/>
            <a:ext cx="5168900" cy="4537075"/>
          </a:xfrm>
          <a:prstGeom prst="rect">
            <a:avLst/>
          </a:prstGeom>
          <a:noFill/>
          <a:ln w="9525" algn="ctr">
            <a:noFill/>
            <a:miter lim="800000"/>
            <a:headEnd/>
            <a:tailEnd/>
          </a:ln>
        </p:spPr>
      </p:pic>
      <p:sp>
        <p:nvSpPr>
          <p:cNvPr id="1137671" name="Freeform 7"/>
          <p:cNvSpPr>
            <a:spLocks/>
          </p:cNvSpPr>
          <p:nvPr/>
        </p:nvSpPr>
        <p:spPr bwMode="auto">
          <a:xfrm>
            <a:off x="5364163" y="2636838"/>
            <a:ext cx="3240087" cy="3671887"/>
          </a:xfrm>
          <a:custGeom>
            <a:avLst/>
            <a:gdLst/>
            <a:ahLst/>
            <a:cxnLst>
              <a:cxn ang="0">
                <a:pos x="0" y="0"/>
              </a:cxn>
              <a:cxn ang="0">
                <a:pos x="857" y="749"/>
              </a:cxn>
              <a:cxn ang="0">
                <a:pos x="1566" y="1565"/>
              </a:cxn>
              <a:cxn ang="0">
                <a:pos x="2041" y="2313"/>
              </a:cxn>
            </a:cxnLst>
            <a:rect l="0" t="0" r="r" b="b"/>
            <a:pathLst>
              <a:path w="2041" h="2313">
                <a:moveTo>
                  <a:pt x="0" y="0"/>
                </a:moveTo>
                <a:cubicBezTo>
                  <a:pt x="143" y="125"/>
                  <a:pt x="596" y="488"/>
                  <a:pt x="857" y="749"/>
                </a:cubicBezTo>
                <a:cubicBezTo>
                  <a:pt x="1118" y="1010"/>
                  <a:pt x="1369" y="1304"/>
                  <a:pt x="1566" y="1565"/>
                </a:cubicBezTo>
                <a:cubicBezTo>
                  <a:pt x="1763" y="1826"/>
                  <a:pt x="1942" y="2157"/>
                  <a:pt x="2041" y="2313"/>
                </a:cubicBezTo>
              </a:path>
            </a:pathLst>
          </a:custGeom>
          <a:noFill/>
          <a:ln w="38100" cap="flat" cmpd="sng">
            <a:solidFill>
              <a:schemeClr val="accent2"/>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3" name="Freeform 9"/>
          <p:cNvSpPr>
            <a:spLocks/>
          </p:cNvSpPr>
          <p:nvPr/>
        </p:nvSpPr>
        <p:spPr bwMode="auto">
          <a:xfrm>
            <a:off x="4619625" y="2636838"/>
            <a:ext cx="744538" cy="3600450"/>
          </a:xfrm>
          <a:custGeom>
            <a:avLst/>
            <a:gdLst/>
            <a:ahLst/>
            <a:cxnLst>
              <a:cxn ang="0">
                <a:pos x="469" y="23"/>
              </a:cxn>
              <a:cxn ang="0">
                <a:pos x="242" y="23"/>
              </a:cxn>
              <a:cxn ang="0">
                <a:pos x="61" y="159"/>
              </a:cxn>
              <a:cxn ang="0">
                <a:pos x="15" y="341"/>
              </a:cxn>
              <a:cxn ang="0">
                <a:pos x="15" y="567"/>
              </a:cxn>
              <a:cxn ang="0">
                <a:pos x="106" y="976"/>
              </a:cxn>
              <a:cxn ang="0">
                <a:pos x="197" y="1565"/>
              </a:cxn>
              <a:cxn ang="0">
                <a:pos x="242" y="1883"/>
              </a:cxn>
              <a:cxn ang="0">
                <a:pos x="288" y="2291"/>
              </a:cxn>
            </a:cxnLst>
            <a:rect l="0" t="0" r="r" b="b"/>
            <a:pathLst>
              <a:path w="469" h="2291">
                <a:moveTo>
                  <a:pt x="469" y="23"/>
                </a:moveTo>
                <a:cubicBezTo>
                  <a:pt x="389" y="11"/>
                  <a:pt x="310" y="0"/>
                  <a:pt x="242" y="23"/>
                </a:cubicBezTo>
                <a:cubicBezTo>
                  <a:pt x="174" y="46"/>
                  <a:pt x="99" y="106"/>
                  <a:pt x="61" y="159"/>
                </a:cubicBezTo>
                <a:cubicBezTo>
                  <a:pt x="23" y="212"/>
                  <a:pt x="23" y="273"/>
                  <a:pt x="15" y="341"/>
                </a:cubicBezTo>
                <a:cubicBezTo>
                  <a:pt x="7" y="409"/>
                  <a:pt x="0" y="461"/>
                  <a:pt x="15" y="567"/>
                </a:cubicBezTo>
                <a:cubicBezTo>
                  <a:pt x="30" y="673"/>
                  <a:pt x="76" y="810"/>
                  <a:pt x="106" y="976"/>
                </a:cubicBezTo>
                <a:cubicBezTo>
                  <a:pt x="136" y="1142"/>
                  <a:pt x="174" y="1414"/>
                  <a:pt x="197" y="1565"/>
                </a:cubicBezTo>
                <a:cubicBezTo>
                  <a:pt x="220" y="1716"/>
                  <a:pt x="227" y="1762"/>
                  <a:pt x="242" y="1883"/>
                </a:cubicBezTo>
                <a:cubicBezTo>
                  <a:pt x="257" y="2004"/>
                  <a:pt x="272" y="2147"/>
                  <a:pt x="288" y="2291"/>
                </a:cubicBezTo>
              </a:path>
            </a:pathLst>
          </a:custGeom>
          <a:noFill/>
          <a:ln w="38100" cap="flat" cmpd="sng">
            <a:solidFill>
              <a:srgbClr val="CC3399"/>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4" name="Text Box 10"/>
          <p:cNvSpPr txBox="1">
            <a:spLocks noChangeArrowheads="1"/>
          </p:cNvSpPr>
          <p:nvPr/>
        </p:nvSpPr>
        <p:spPr bwMode="auto">
          <a:xfrm>
            <a:off x="54233" y="1787525"/>
            <a:ext cx="9038967" cy="433004"/>
          </a:xfrm>
          <a:prstGeom prst="rect">
            <a:avLst/>
          </a:prstGeom>
          <a:noFill/>
          <a:ln w="9525" algn="ctr">
            <a:noFill/>
            <a:miter lim="800000"/>
            <a:headEnd/>
            <a:tailEnd/>
          </a:ln>
          <a:effectLst/>
        </p:spPr>
        <p:txBody>
          <a:bodyPr wrap="square">
            <a:spAutoFit/>
          </a:bodyPr>
          <a:lstStyle/>
          <a:p>
            <a:pPr>
              <a:lnSpc>
                <a:spcPct val="80000"/>
              </a:lnSpc>
              <a:defRPr/>
            </a:pPr>
            <a:r>
              <a:rPr lang="en-GB" sz="2700" dirty="0">
                <a:solidFill>
                  <a:srgbClr val="FF33CC"/>
                </a:solidFill>
                <a:effectLst>
                  <a:outerShdw blurRad="38100" dist="38100" dir="2700000" algn="tl">
                    <a:srgbClr val="000000"/>
                  </a:outerShdw>
                </a:effectLst>
                <a:latin typeface="Calibri" pitchFamily="34" charset="0"/>
              </a:rPr>
              <a:t>This is the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O-saturated solidus (i.e., for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 content</a:t>
            </a:r>
          </a:p>
        </p:txBody>
      </p:sp>
      <p:sp>
        <p:nvSpPr>
          <p:cNvPr id="1137675" name="Freeform 11"/>
          <p:cNvSpPr>
            <a:spLocks/>
          </p:cNvSpPr>
          <p:nvPr/>
        </p:nvSpPr>
        <p:spPr bwMode="auto">
          <a:xfrm>
            <a:off x="4859338" y="2781300"/>
            <a:ext cx="3089275" cy="3492500"/>
          </a:xfrm>
          <a:custGeom>
            <a:avLst/>
            <a:gdLst>
              <a:gd name="connsiteX0" fmla="*/ 0 w 10000"/>
              <a:gd name="connsiteY0" fmla="*/ 0 h 10000"/>
              <a:gd name="connsiteX1" fmla="*/ 2770 w 10000"/>
              <a:gd name="connsiteY1" fmla="*/ 1910 h 10000"/>
              <a:gd name="connsiteX2" fmla="*/ 6064 w 10000"/>
              <a:gd name="connsiteY2" fmla="*/ 4945 h 10000"/>
              <a:gd name="connsiteX3" fmla="*/ 8587 w 10000"/>
              <a:gd name="connsiteY3" fmla="*/ 7786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894" y="514"/>
                  <a:pt x="1757" y="1087"/>
                  <a:pt x="2770" y="1910"/>
                </a:cubicBezTo>
                <a:cubicBezTo>
                  <a:pt x="3782" y="2732"/>
                  <a:pt x="5095" y="3966"/>
                  <a:pt x="6064" y="4945"/>
                </a:cubicBezTo>
                <a:cubicBezTo>
                  <a:pt x="7033" y="5924"/>
                  <a:pt x="7929" y="6945"/>
                  <a:pt x="8587" y="7786"/>
                </a:cubicBezTo>
                <a:cubicBezTo>
                  <a:pt x="9245" y="8627"/>
                  <a:pt x="9620" y="9314"/>
                  <a:pt x="10000" y="10000"/>
                </a:cubicBezTo>
              </a:path>
            </a:pathLst>
          </a:custGeom>
          <a:noFill/>
          <a:ln w="38100" cap="flat" cmpd="sng">
            <a:solidFill>
              <a:srgbClr val="33CC33"/>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6" name="Freeform 12"/>
          <p:cNvSpPr>
            <a:spLocks/>
          </p:cNvSpPr>
          <p:nvPr/>
        </p:nvSpPr>
        <p:spPr bwMode="auto">
          <a:xfrm>
            <a:off x="4684713" y="2968625"/>
            <a:ext cx="2827337" cy="3305175"/>
          </a:xfrm>
          <a:custGeom>
            <a:avLst/>
            <a:gdLst/>
            <a:ahLst/>
            <a:cxnLst>
              <a:cxn ang="0">
                <a:pos x="0" y="0"/>
              </a:cxn>
              <a:cxn ang="0">
                <a:pos x="470" y="390"/>
              </a:cxn>
              <a:cxn ang="0">
                <a:pos x="1037" y="966"/>
              </a:cxn>
              <a:cxn ang="0">
                <a:pos x="1391" y="1426"/>
              </a:cxn>
              <a:cxn ang="0">
                <a:pos x="1657" y="1834"/>
              </a:cxn>
              <a:cxn ang="0">
                <a:pos x="1781" y="2082"/>
              </a:cxn>
            </a:cxnLst>
            <a:rect l="0" t="0" r="r" b="b"/>
            <a:pathLst>
              <a:path w="1781" h="2082">
                <a:moveTo>
                  <a:pt x="0" y="0"/>
                </a:moveTo>
                <a:cubicBezTo>
                  <a:pt x="148" y="114"/>
                  <a:pt x="297" y="229"/>
                  <a:pt x="470" y="390"/>
                </a:cubicBezTo>
                <a:cubicBezTo>
                  <a:pt x="643" y="551"/>
                  <a:pt x="884" y="793"/>
                  <a:pt x="1037" y="966"/>
                </a:cubicBezTo>
                <a:cubicBezTo>
                  <a:pt x="1190" y="1139"/>
                  <a:pt x="1288" y="1281"/>
                  <a:pt x="1391" y="1426"/>
                </a:cubicBezTo>
                <a:cubicBezTo>
                  <a:pt x="1494" y="1571"/>
                  <a:pt x="1592" y="1725"/>
                  <a:pt x="1657" y="1834"/>
                </a:cubicBezTo>
                <a:cubicBezTo>
                  <a:pt x="1722" y="1943"/>
                  <a:pt x="1751" y="2012"/>
                  <a:pt x="1781" y="2082"/>
                </a:cubicBezTo>
              </a:path>
            </a:pathLst>
          </a:custGeom>
          <a:noFill/>
          <a:ln w="38100" cap="flat" cmpd="sng">
            <a:solidFill>
              <a:srgbClr val="FF0000"/>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7" name="Freeform 13"/>
          <p:cNvSpPr>
            <a:spLocks/>
          </p:cNvSpPr>
          <p:nvPr/>
        </p:nvSpPr>
        <p:spPr bwMode="auto">
          <a:xfrm>
            <a:off x="4826000" y="4360863"/>
            <a:ext cx="1349375" cy="1898650"/>
          </a:xfrm>
          <a:custGeom>
            <a:avLst/>
            <a:gdLst/>
            <a:ahLst/>
            <a:cxnLst>
              <a:cxn ang="0">
                <a:pos x="0" y="0"/>
              </a:cxn>
              <a:cxn ang="0">
                <a:pos x="381" y="434"/>
              </a:cxn>
              <a:cxn ang="0">
                <a:pos x="664" y="860"/>
              </a:cxn>
              <a:cxn ang="0">
                <a:pos x="850" y="1196"/>
              </a:cxn>
            </a:cxnLst>
            <a:rect l="0" t="0" r="r" b="b"/>
            <a:pathLst>
              <a:path w="850" h="1196">
                <a:moveTo>
                  <a:pt x="0" y="0"/>
                </a:moveTo>
                <a:cubicBezTo>
                  <a:pt x="135" y="145"/>
                  <a:pt x="270" y="291"/>
                  <a:pt x="381" y="434"/>
                </a:cubicBezTo>
                <a:cubicBezTo>
                  <a:pt x="492" y="577"/>
                  <a:pt x="586" y="733"/>
                  <a:pt x="664" y="860"/>
                </a:cubicBezTo>
                <a:cubicBezTo>
                  <a:pt x="742" y="987"/>
                  <a:pt x="796" y="1091"/>
                  <a:pt x="850" y="1196"/>
                </a:cubicBezTo>
              </a:path>
            </a:pathLst>
          </a:custGeom>
          <a:noFill/>
          <a:ln w="38100" cap="flat" cmpd="sng">
            <a:solidFill>
              <a:schemeClr val="hlink"/>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7678" name="Text Box 14"/>
          <p:cNvSpPr txBox="1">
            <a:spLocks noChangeArrowheads="1"/>
          </p:cNvSpPr>
          <p:nvPr/>
        </p:nvSpPr>
        <p:spPr bwMode="auto">
          <a:xfrm>
            <a:off x="71438" y="3460750"/>
            <a:ext cx="3987800" cy="3083921"/>
          </a:xfrm>
          <a:prstGeom prst="rect">
            <a:avLst/>
          </a:prstGeom>
          <a:noFill/>
          <a:ln w="9525" algn="ctr">
            <a:noFill/>
            <a:miter lim="800000"/>
            <a:headEnd/>
            <a:tailEnd/>
          </a:ln>
          <a:effectLst/>
        </p:spPr>
        <p:txBody>
          <a:bodyPr wrap="square">
            <a:spAutoFit/>
          </a:bodyPr>
          <a:lstStyle/>
          <a:p>
            <a:pPr>
              <a:lnSpc>
                <a:spcPct val="90000"/>
              </a:lnSpc>
              <a:defRPr/>
            </a:pPr>
            <a:r>
              <a:rPr lang="en-GB" sz="2700" dirty="0">
                <a:solidFill>
                  <a:schemeClr val="bg1"/>
                </a:solidFill>
                <a:effectLst>
                  <a:outerShdw blurRad="38100" dist="38100" dir="2700000" algn="tl">
                    <a:srgbClr val="000000"/>
                  </a:outerShdw>
                </a:effectLst>
                <a:latin typeface="Calibri" pitchFamily="34" charset="0"/>
              </a:rPr>
              <a:t>These are H</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O-undersaturated solidi (i.e., for H</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O content lower that can be contained in pargasite).</a:t>
            </a:r>
          </a:p>
          <a:p>
            <a:pPr>
              <a:lnSpc>
                <a:spcPct val="90000"/>
              </a:lnSpc>
              <a:defRPr/>
            </a:pPr>
            <a:r>
              <a:rPr lang="en-GB" sz="2700" dirty="0">
                <a:solidFill>
                  <a:schemeClr val="bg1"/>
                </a:solidFill>
                <a:effectLst>
                  <a:outerShdw blurRad="38100" dist="38100" dir="2700000" algn="tl">
                    <a:srgbClr val="000000"/>
                  </a:outerShdw>
                </a:effectLst>
                <a:latin typeface="Calibri" pitchFamily="34" charset="0"/>
              </a:rPr>
              <a:t>In this case the solidus is given by the amphibole stability limit.</a:t>
            </a:r>
          </a:p>
        </p:txBody>
      </p:sp>
      <p:sp>
        <p:nvSpPr>
          <p:cNvPr id="2" name="Text Box 10"/>
          <p:cNvSpPr txBox="1">
            <a:spLocks noChangeArrowheads="1"/>
          </p:cNvSpPr>
          <p:nvPr/>
        </p:nvSpPr>
        <p:spPr bwMode="auto">
          <a:xfrm>
            <a:off x="85126" y="2109788"/>
            <a:ext cx="3937600" cy="1430200"/>
          </a:xfrm>
          <a:prstGeom prst="rect">
            <a:avLst/>
          </a:prstGeom>
          <a:noFill/>
          <a:ln w="9525" algn="ctr">
            <a:noFill/>
            <a:miter lim="800000"/>
            <a:headEnd/>
            <a:tailEnd/>
          </a:ln>
          <a:effectLst/>
        </p:spPr>
        <p:txBody>
          <a:bodyPr wrap="square">
            <a:spAutoFit/>
          </a:bodyPr>
          <a:lstStyle/>
          <a:p>
            <a:pPr>
              <a:lnSpc>
                <a:spcPct val="80000"/>
              </a:lnSpc>
              <a:defRPr/>
            </a:pPr>
            <a:r>
              <a:rPr lang="en-GB" sz="2700" dirty="0">
                <a:solidFill>
                  <a:srgbClr val="FF33CC"/>
                </a:solidFill>
                <a:effectLst>
                  <a:outerShdw blurRad="38100" dist="38100" dir="2700000" algn="tl">
                    <a:srgbClr val="000000"/>
                  </a:outerShdw>
                </a:effectLst>
                <a:latin typeface="Calibri" pitchFamily="34" charset="0"/>
              </a:rPr>
              <a:t>greater than that contained in pargasite or any other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O-bearing mineral).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7667"/>
                                        </p:tgtEl>
                                        <p:attrNameLst>
                                          <p:attrName>style.visibility</p:attrName>
                                        </p:attrNameLst>
                                      </p:cBhvr>
                                      <p:to>
                                        <p:strVal val="visible"/>
                                      </p:to>
                                    </p:set>
                                    <p:animEffect transition="in" filter="fade">
                                      <p:cBhvr>
                                        <p:cTn id="7" dur="500"/>
                                        <p:tgtEl>
                                          <p:spTgt spid="11376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37671"/>
                                        </p:tgtEl>
                                        <p:attrNameLst>
                                          <p:attrName>style.visibility</p:attrName>
                                        </p:attrNameLst>
                                      </p:cBhvr>
                                      <p:to>
                                        <p:strVal val="visible"/>
                                      </p:to>
                                    </p:set>
                                    <p:animEffect transition="in" filter="wipe(up)">
                                      <p:cBhvr>
                                        <p:cTn id="12" dur="1000"/>
                                        <p:tgtEl>
                                          <p:spTgt spid="113767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37668"/>
                                        </p:tgtEl>
                                        <p:attrNameLst>
                                          <p:attrName>style.visibility</p:attrName>
                                        </p:attrNameLst>
                                      </p:cBhvr>
                                      <p:to>
                                        <p:strVal val="visible"/>
                                      </p:to>
                                    </p:set>
                                    <p:animEffect transition="in" filter="fade">
                                      <p:cBhvr>
                                        <p:cTn id="16" dur="500"/>
                                        <p:tgtEl>
                                          <p:spTgt spid="11376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37673"/>
                                        </p:tgtEl>
                                        <p:attrNameLst>
                                          <p:attrName>style.visibility</p:attrName>
                                        </p:attrNameLst>
                                      </p:cBhvr>
                                      <p:to>
                                        <p:strVal val="visible"/>
                                      </p:to>
                                    </p:set>
                                    <p:animEffect transition="in" filter="wipe(up)">
                                      <p:cBhvr>
                                        <p:cTn id="21" dur="1000"/>
                                        <p:tgtEl>
                                          <p:spTgt spid="1137673"/>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137674"/>
                                        </p:tgtEl>
                                        <p:attrNameLst>
                                          <p:attrName>style.visibility</p:attrName>
                                        </p:attrNameLst>
                                      </p:cBhvr>
                                      <p:to>
                                        <p:strVal val="visible"/>
                                      </p:to>
                                    </p:set>
                                    <p:animEffect transition="in" filter="fade">
                                      <p:cBhvr>
                                        <p:cTn id="25" dur="500"/>
                                        <p:tgtEl>
                                          <p:spTgt spid="11376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37675"/>
                                        </p:tgtEl>
                                        <p:attrNameLst>
                                          <p:attrName>style.visibility</p:attrName>
                                        </p:attrNameLst>
                                      </p:cBhvr>
                                      <p:to>
                                        <p:strVal val="visible"/>
                                      </p:to>
                                    </p:set>
                                    <p:animEffect transition="in" filter="wipe(up)">
                                      <p:cBhvr>
                                        <p:cTn id="37" dur="1000"/>
                                        <p:tgtEl>
                                          <p:spTgt spid="1137675"/>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1137676"/>
                                        </p:tgtEl>
                                        <p:attrNameLst>
                                          <p:attrName>style.visibility</p:attrName>
                                        </p:attrNameLst>
                                      </p:cBhvr>
                                      <p:to>
                                        <p:strVal val="visible"/>
                                      </p:to>
                                    </p:set>
                                    <p:animEffect transition="in" filter="wipe(up)">
                                      <p:cBhvr>
                                        <p:cTn id="41" dur="1000"/>
                                        <p:tgtEl>
                                          <p:spTgt spid="1137676"/>
                                        </p:tgtEl>
                                      </p:cBhvr>
                                    </p:animEffect>
                                  </p:childTnLst>
                                </p:cTn>
                              </p:par>
                            </p:childTnLst>
                          </p:cTn>
                        </p:par>
                        <p:par>
                          <p:cTn id="42" fill="hold">
                            <p:stCondLst>
                              <p:cond delay="2000"/>
                            </p:stCondLst>
                            <p:childTnLst>
                              <p:par>
                                <p:cTn id="43" presetID="22" presetClass="entr" presetSubtype="1" fill="hold" grpId="0" nodeType="afterEffect">
                                  <p:stCondLst>
                                    <p:cond delay="0"/>
                                  </p:stCondLst>
                                  <p:childTnLst>
                                    <p:set>
                                      <p:cBhvr>
                                        <p:cTn id="44" dur="1" fill="hold">
                                          <p:stCondLst>
                                            <p:cond delay="0"/>
                                          </p:stCondLst>
                                        </p:cTn>
                                        <p:tgtEl>
                                          <p:spTgt spid="1137677"/>
                                        </p:tgtEl>
                                        <p:attrNameLst>
                                          <p:attrName>style.visibility</p:attrName>
                                        </p:attrNameLst>
                                      </p:cBhvr>
                                      <p:to>
                                        <p:strVal val="visible"/>
                                      </p:to>
                                    </p:set>
                                    <p:animEffect transition="in" filter="wipe(up)">
                                      <p:cBhvr>
                                        <p:cTn id="45" dur="1000"/>
                                        <p:tgtEl>
                                          <p:spTgt spid="1137677"/>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137678"/>
                                        </p:tgtEl>
                                        <p:attrNameLst>
                                          <p:attrName>style.visibility</p:attrName>
                                        </p:attrNameLst>
                                      </p:cBhvr>
                                      <p:to>
                                        <p:strVal val="visible"/>
                                      </p:to>
                                    </p:set>
                                    <p:animEffect transition="in" filter="fade">
                                      <p:cBhvr>
                                        <p:cTn id="49" dur="500"/>
                                        <p:tgtEl>
                                          <p:spTgt spid="1137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67" grpId="0"/>
      <p:bldP spid="1137668" grpId="0"/>
      <p:bldP spid="1137671" grpId="0" animBg="1"/>
      <p:bldP spid="1137673" grpId="0" animBg="1"/>
      <p:bldP spid="1137674" grpId="0"/>
      <p:bldP spid="1137675" grpId="0" animBg="1"/>
      <p:bldP spid="1137676" grpId="0" animBg="1"/>
      <p:bldP spid="1137677" grpId="0" animBg="1"/>
      <p:bldP spid="1137678"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21"/>
          <p:cNvGrpSpPr/>
          <p:nvPr/>
        </p:nvGrpSpPr>
        <p:grpSpPr>
          <a:xfrm>
            <a:off x="3932238" y="2276475"/>
            <a:ext cx="5168900" cy="4537075"/>
            <a:chOff x="3932238" y="2276475"/>
            <a:chExt cx="5168900" cy="4537075"/>
          </a:xfrm>
        </p:grpSpPr>
        <p:pic>
          <p:nvPicPr>
            <p:cNvPr id="23" name="Picture 5"/>
            <p:cNvPicPr>
              <a:picLocks noChangeAspect="1" noChangeArrowheads="1"/>
            </p:cNvPicPr>
            <p:nvPr/>
          </p:nvPicPr>
          <p:blipFill>
            <a:blip r:embed="rId3" cstate="print"/>
            <a:srcRect/>
            <a:stretch>
              <a:fillRect/>
            </a:stretch>
          </p:blipFill>
          <p:spPr bwMode="auto">
            <a:xfrm>
              <a:off x="3932238" y="2276475"/>
              <a:ext cx="5168900" cy="4537075"/>
            </a:xfrm>
            <a:prstGeom prst="rect">
              <a:avLst/>
            </a:prstGeom>
            <a:noFill/>
            <a:ln w="9525" algn="ctr">
              <a:noFill/>
              <a:miter lim="800000"/>
              <a:headEnd/>
              <a:tailEnd/>
            </a:ln>
          </p:spPr>
        </p:pic>
        <p:sp>
          <p:nvSpPr>
            <p:cNvPr id="24" name="Freeform 7"/>
            <p:cNvSpPr>
              <a:spLocks/>
            </p:cNvSpPr>
            <p:nvPr/>
          </p:nvSpPr>
          <p:spPr bwMode="auto">
            <a:xfrm>
              <a:off x="5364163" y="2636838"/>
              <a:ext cx="3240087" cy="3671887"/>
            </a:xfrm>
            <a:custGeom>
              <a:avLst/>
              <a:gdLst/>
              <a:ahLst/>
              <a:cxnLst>
                <a:cxn ang="0">
                  <a:pos x="0" y="0"/>
                </a:cxn>
                <a:cxn ang="0">
                  <a:pos x="857" y="749"/>
                </a:cxn>
                <a:cxn ang="0">
                  <a:pos x="1566" y="1565"/>
                </a:cxn>
                <a:cxn ang="0">
                  <a:pos x="2041" y="2313"/>
                </a:cxn>
              </a:cxnLst>
              <a:rect l="0" t="0" r="r" b="b"/>
              <a:pathLst>
                <a:path w="2041" h="2313">
                  <a:moveTo>
                    <a:pt x="0" y="0"/>
                  </a:moveTo>
                  <a:cubicBezTo>
                    <a:pt x="143" y="125"/>
                    <a:pt x="596" y="488"/>
                    <a:pt x="857" y="749"/>
                  </a:cubicBezTo>
                  <a:cubicBezTo>
                    <a:pt x="1118" y="1010"/>
                    <a:pt x="1369" y="1304"/>
                    <a:pt x="1566" y="1565"/>
                  </a:cubicBezTo>
                  <a:cubicBezTo>
                    <a:pt x="1763" y="1826"/>
                    <a:pt x="1942" y="2157"/>
                    <a:pt x="2041" y="2313"/>
                  </a:cubicBezTo>
                </a:path>
              </a:pathLst>
            </a:custGeom>
            <a:noFill/>
            <a:ln w="38100" cap="flat" cmpd="sng">
              <a:solidFill>
                <a:schemeClr val="accent2"/>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reeform 9"/>
            <p:cNvSpPr>
              <a:spLocks/>
            </p:cNvSpPr>
            <p:nvPr/>
          </p:nvSpPr>
          <p:spPr bwMode="auto">
            <a:xfrm>
              <a:off x="4619625" y="2636838"/>
              <a:ext cx="744538" cy="3600450"/>
            </a:xfrm>
            <a:custGeom>
              <a:avLst/>
              <a:gdLst/>
              <a:ahLst/>
              <a:cxnLst>
                <a:cxn ang="0">
                  <a:pos x="469" y="23"/>
                </a:cxn>
                <a:cxn ang="0">
                  <a:pos x="242" y="23"/>
                </a:cxn>
                <a:cxn ang="0">
                  <a:pos x="61" y="159"/>
                </a:cxn>
                <a:cxn ang="0">
                  <a:pos x="15" y="341"/>
                </a:cxn>
                <a:cxn ang="0">
                  <a:pos x="15" y="567"/>
                </a:cxn>
                <a:cxn ang="0">
                  <a:pos x="106" y="976"/>
                </a:cxn>
                <a:cxn ang="0">
                  <a:pos x="197" y="1565"/>
                </a:cxn>
                <a:cxn ang="0">
                  <a:pos x="242" y="1883"/>
                </a:cxn>
                <a:cxn ang="0">
                  <a:pos x="288" y="2291"/>
                </a:cxn>
              </a:cxnLst>
              <a:rect l="0" t="0" r="r" b="b"/>
              <a:pathLst>
                <a:path w="469" h="2291">
                  <a:moveTo>
                    <a:pt x="469" y="23"/>
                  </a:moveTo>
                  <a:cubicBezTo>
                    <a:pt x="389" y="11"/>
                    <a:pt x="310" y="0"/>
                    <a:pt x="242" y="23"/>
                  </a:cubicBezTo>
                  <a:cubicBezTo>
                    <a:pt x="174" y="46"/>
                    <a:pt x="99" y="106"/>
                    <a:pt x="61" y="159"/>
                  </a:cubicBezTo>
                  <a:cubicBezTo>
                    <a:pt x="23" y="212"/>
                    <a:pt x="23" y="273"/>
                    <a:pt x="15" y="341"/>
                  </a:cubicBezTo>
                  <a:cubicBezTo>
                    <a:pt x="7" y="409"/>
                    <a:pt x="0" y="461"/>
                    <a:pt x="15" y="567"/>
                  </a:cubicBezTo>
                  <a:cubicBezTo>
                    <a:pt x="30" y="673"/>
                    <a:pt x="76" y="810"/>
                    <a:pt x="106" y="976"/>
                  </a:cubicBezTo>
                  <a:cubicBezTo>
                    <a:pt x="136" y="1142"/>
                    <a:pt x="174" y="1414"/>
                    <a:pt x="197" y="1565"/>
                  </a:cubicBezTo>
                  <a:cubicBezTo>
                    <a:pt x="220" y="1716"/>
                    <a:pt x="227" y="1762"/>
                    <a:pt x="242" y="1883"/>
                  </a:cubicBezTo>
                  <a:cubicBezTo>
                    <a:pt x="257" y="2004"/>
                    <a:pt x="272" y="2147"/>
                    <a:pt x="288" y="2291"/>
                  </a:cubicBezTo>
                </a:path>
              </a:pathLst>
            </a:custGeom>
            <a:noFill/>
            <a:ln w="38100" cap="flat" cmpd="sng">
              <a:solidFill>
                <a:srgbClr val="CC3399"/>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6" name="Freeform 11"/>
            <p:cNvSpPr>
              <a:spLocks/>
            </p:cNvSpPr>
            <p:nvPr/>
          </p:nvSpPr>
          <p:spPr bwMode="auto">
            <a:xfrm>
              <a:off x="4859338" y="2781300"/>
              <a:ext cx="3089275" cy="3492500"/>
            </a:xfrm>
            <a:custGeom>
              <a:avLst/>
              <a:gdLst>
                <a:gd name="connsiteX0" fmla="*/ 0 w 10000"/>
                <a:gd name="connsiteY0" fmla="*/ 0 h 10000"/>
                <a:gd name="connsiteX1" fmla="*/ 2770 w 10000"/>
                <a:gd name="connsiteY1" fmla="*/ 1910 h 10000"/>
                <a:gd name="connsiteX2" fmla="*/ 6064 w 10000"/>
                <a:gd name="connsiteY2" fmla="*/ 4945 h 10000"/>
                <a:gd name="connsiteX3" fmla="*/ 8587 w 10000"/>
                <a:gd name="connsiteY3" fmla="*/ 7786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894" y="514"/>
                    <a:pt x="1757" y="1087"/>
                    <a:pt x="2770" y="1910"/>
                  </a:cubicBezTo>
                  <a:cubicBezTo>
                    <a:pt x="3782" y="2732"/>
                    <a:pt x="5095" y="3966"/>
                    <a:pt x="6064" y="4945"/>
                  </a:cubicBezTo>
                  <a:cubicBezTo>
                    <a:pt x="7033" y="5924"/>
                    <a:pt x="7929" y="6945"/>
                    <a:pt x="8587" y="7786"/>
                  </a:cubicBezTo>
                  <a:cubicBezTo>
                    <a:pt x="9245" y="8627"/>
                    <a:pt x="9620" y="9314"/>
                    <a:pt x="10000" y="10000"/>
                  </a:cubicBezTo>
                </a:path>
              </a:pathLst>
            </a:custGeom>
            <a:noFill/>
            <a:ln w="38100" cap="flat" cmpd="sng">
              <a:solidFill>
                <a:srgbClr val="33CC33"/>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 name="Freeform 12"/>
            <p:cNvSpPr>
              <a:spLocks/>
            </p:cNvSpPr>
            <p:nvPr/>
          </p:nvSpPr>
          <p:spPr bwMode="auto">
            <a:xfrm>
              <a:off x="4684713" y="2968625"/>
              <a:ext cx="2827337" cy="3305175"/>
            </a:xfrm>
            <a:custGeom>
              <a:avLst/>
              <a:gdLst/>
              <a:ahLst/>
              <a:cxnLst>
                <a:cxn ang="0">
                  <a:pos x="0" y="0"/>
                </a:cxn>
                <a:cxn ang="0">
                  <a:pos x="470" y="390"/>
                </a:cxn>
                <a:cxn ang="0">
                  <a:pos x="1037" y="966"/>
                </a:cxn>
                <a:cxn ang="0">
                  <a:pos x="1391" y="1426"/>
                </a:cxn>
                <a:cxn ang="0">
                  <a:pos x="1657" y="1834"/>
                </a:cxn>
                <a:cxn ang="0">
                  <a:pos x="1781" y="2082"/>
                </a:cxn>
              </a:cxnLst>
              <a:rect l="0" t="0" r="r" b="b"/>
              <a:pathLst>
                <a:path w="1781" h="2082">
                  <a:moveTo>
                    <a:pt x="0" y="0"/>
                  </a:moveTo>
                  <a:cubicBezTo>
                    <a:pt x="148" y="114"/>
                    <a:pt x="297" y="229"/>
                    <a:pt x="470" y="390"/>
                  </a:cubicBezTo>
                  <a:cubicBezTo>
                    <a:pt x="643" y="551"/>
                    <a:pt x="884" y="793"/>
                    <a:pt x="1037" y="966"/>
                  </a:cubicBezTo>
                  <a:cubicBezTo>
                    <a:pt x="1190" y="1139"/>
                    <a:pt x="1288" y="1281"/>
                    <a:pt x="1391" y="1426"/>
                  </a:cubicBezTo>
                  <a:cubicBezTo>
                    <a:pt x="1494" y="1571"/>
                    <a:pt x="1592" y="1725"/>
                    <a:pt x="1657" y="1834"/>
                  </a:cubicBezTo>
                  <a:cubicBezTo>
                    <a:pt x="1722" y="1943"/>
                    <a:pt x="1751" y="2012"/>
                    <a:pt x="1781" y="2082"/>
                  </a:cubicBezTo>
                </a:path>
              </a:pathLst>
            </a:custGeom>
            <a:noFill/>
            <a:ln w="38100" cap="flat" cmpd="sng">
              <a:solidFill>
                <a:srgbClr val="FF0000"/>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8" name="Freeform 13"/>
            <p:cNvSpPr>
              <a:spLocks/>
            </p:cNvSpPr>
            <p:nvPr/>
          </p:nvSpPr>
          <p:spPr bwMode="auto">
            <a:xfrm>
              <a:off x="4826000" y="4360863"/>
              <a:ext cx="1349375" cy="1898650"/>
            </a:xfrm>
            <a:custGeom>
              <a:avLst/>
              <a:gdLst/>
              <a:ahLst/>
              <a:cxnLst>
                <a:cxn ang="0">
                  <a:pos x="0" y="0"/>
                </a:cxn>
                <a:cxn ang="0">
                  <a:pos x="381" y="434"/>
                </a:cxn>
                <a:cxn ang="0">
                  <a:pos x="664" y="860"/>
                </a:cxn>
                <a:cxn ang="0">
                  <a:pos x="850" y="1196"/>
                </a:cxn>
              </a:cxnLst>
              <a:rect l="0" t="0" r="r" b="b"/>
              <a:pathLst>
                <a:path w="850" h="1196">
                  <a:moveTo>
                    <a:pt x="0" y="0"/>
                  </a:moveTo>
                  <a:cubicBezTo>
                    <a:pt x="135" y="145"/>
                    <a:pt x="270" y="291"/>
                    <a:pt x="381" y="434"/>
                  </a:cubicBezTo>
                  <a:cubicBezTo>
                    <a:pt x="492" y="577"/>
                    <a:pt x="586" y="733"/>
                    <a:pt x="664" y="860"/>
                  </a:cubicBezTo>
                  <a:cubicBezTo>
                    <a:pt x="742" y="987"/>
                    <a:pt x="796" y="1091"/>
                    <a:pt x="850" y="1196"/>
                  </a:cubicBezTo>
                </a:path>
              </a:pathLst>
            </a:custGeom>
            <a:noFill/>
            <a:ln w="38100" cap="flat" cmpd="sng">
              <a:solidFill>
                <a:schemeClr val="hlink"/>
              </a:solidFill>
              <a:prstDash val="solid"/>
              <a:round/>
              <a:headEnd/>
              <a:tailEnd/>
            </a:ln>
            <a:effectLst>
              <a:glow rad="1016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137668" name="Text Box 4"/>
          <p:cNvSpPr txBox="1">
            <a:spLocks noChangeArrowheads="1"/>
          </p:cNvSpPr>
          <p:nvPr/>
        </p:nvSpPr>
        <p:spPr bwMode="auto">
          <a:xfrm>
            <a:off x="63500" y="1014413"/>
            <a:ext cx="8623300" cy="840230"/>
          </a:xfrm>
          <a:prstGeom prst="rect">
            <a:avLst/>
          </a:prstGeom>
          <a:noFill/>
          <a:ln w="9525" algn="ctr">
            <a:noFill/>
            <a:miter lim="800000"/>
            <a:headEnd/>
            <a:tailEnd/>
          </a:ln>
          <a:effectLst/>
        </p:spPr>
        <p:txBody>
          <a:bodyPr wrap="square">
            <a:spAutoFit/>
          </a:bodyPr>
          <a:lstStyle/>
          <a:p>
            <a:pPr>
              <a:lnSpc>
                <a:spcPct val="90000"/>
              </a:lnSpc>
              <a:defRPr/>
            </a:pPr>
            <a:r>
              <a:rPr lang="en-GB" sz="2700" dirty="0">
                <a:solidFill>
                  <a:srgbClr val="00CCFF"/>
                </a:solidFill>
                <a:effectLst>
                  <a:outerShdw blurRad="38100" dist="38100" dir="2700000" algn="tl">
                    <a:srgbClr val="000000"/>
                  </a:outerShdw>
                </a:effectLst>
                <a:latin typeface="Calibri" pitchFamily="34" charset="0"/>
              </a:rPr>
              <a:t>This is the solidus for a given dry starting assemblage (it varies depending on the compositions used).</a:t>
            </a:r>
          </a:p>
        </p:txBody>
      </p:sp>
      <p:sp>
        <p:nvSpPr>
          <p:cNvPr id="1137674" name="Text Box 10"/>
          <p:cNvSpPr txBox="1">
            <a:spLocks noChangeArrowheads="1"/>
          </p:cNvSpPr>
          <p:nvPr/>
        </p:nvSpPr>
        <p:spPr bwMode="auto">
          <a:xfrm>
            <a:off x="56807" y="1787525"/>
            <a:ext cx="8972893" cy="433004"/>
          </a:xfrm>
          <a:prstGeom prst="rect">
            <a:avLst/>
          </a:prstGeom>
          <a:noFill/>
          <a:ln w="9525" algn="ctr">
            <a:noFill/>
            <a:miter lim="800000"/>
            <a:headEnd/>
            <a:tailEnd/>
          </a:ln>
          <a:effectLst/>
        </p:spPr>
        <p:txBody>
          <a:bodyPr wrap="square">
            <a:spAutoFit/>
          </a:bodyPr>
          <a:lstStyle/>
          <a:p>
            <a:pPr>
              <a:lnSpc>
                <a:spcPct val="80000"/>
              </a:lnSpc>
              <a:defRPr/>
            </a:pPr>
            <a:r>
              <a:rPr lang="en-GB" sz="2700" dirty="0">
                <a:solidFill>
                  <a:srgbClr val="FF33CC"/>
                </a:solidFill>
                <a:effectLst>
                  <a:outerShdw blurRad="38100" dist="38100" dir="2700000" algn="tl">
                    <a:srgbClr val="000000"/>
                  </a:outerShdw>
                </a:effectLst>
                <a:latin typeface="Calibri" pitchFamily="34" charset="0"/>
              </a:rPr>
              <a:t>This is the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O-saturated solidus (i.e., for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 content</a:t>
            </a:r>
          </a:p>
        </p:txBody>
      </p:sp>
      <p:sp>
        <p:nvSpPr>
          <p:cNvPr id="1137678" name="Text Box 14"/>
          <p:cNvSpPr txBox="1">
            <a:spLocks noChangeArrowheads="1"/>
          </p:cNvSpPr>
          <p:nvPr/>
        </p:nvSpPr>
        <p:spPr bwMode="auto">
          <a:xfrm>
            <a:off x="71438" y="3460750"/>
            <a:ext cx="3987800" cy="3083921"/>
          </a:xfrm>
          <a:prstGeom prst="rect">
            <a:avLst/>
          </a:prstGeom>
          <a:noFill/>
          <a:ln w="9525" algn="ctr">
            <a:noFill/>
            <a:miter lim="800000"/>
            <a:headEnd/>
            <a:tailEnd/>
          </a:ln>
          <a:effectLst/>
        </p:spPr>
        <p:txBody>
          <a:bodyPr wrap="square">
            <a:spAutoFit/>
          </a:bodyPr>
          <a:lstStyle/>
          <a:p>
            <a:pPr>
              <a:lnSpc>
                <a:spcPct val="90000"/>
              </a:lnSpc>
              <a:defRPr/>
            </a:pPr>
            <a:r>
              <a:rPr lang="en-GB" sz="2700" dirty="0">
                <a:solidFill>
                  <a:schemeClr val="bg1"/>
                </a:solidFill>
                <a:effectLst>
                  <a:outerShdw blurRad="38100" dist="38100" dir="2700000" algn="tl">
                    <a:srgbClr val="000000"/>
                  </a:outerShdw>
                </a:effectLst>
                <a:latin typeface="Calibri" pitchFamily="34" charset="0"/>
              </a:rPr>
              <a:t>These are H</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O-undersaturated solidi (i.e., for H</a:t>
            </a:r>
            <a:r>
              <a:rPr lang="en-GB" sz="2700" baseline="-25000" dirty="0">
                <a:solidFill>
                  <a:schemeClr val="bg1"/>
                </a:solidFill>
                <a:effectLst>
                  <a:outerShdw blurRad="38100" dist="38100" dir="2700000" algn="tl">
                    <a:srgbClr val="000000"/>
                  </a:outerShdw>
                </a:effectLst>
                <a:latin typeface="Calibri" pitchFamily="34" charset="0"/>
              </a:rPr>
              <a:t>2</a:t>
            </a:r>
            <a:r>
              <a:rPr lang="en-GB" sz="2700" dirty="0">
                <a:solidFill>
                  <a:schemeClr val="bg1"/>
                </a:solidFill>
                <a:effectLst>
                  <a:outerShdw blurRad="38100" dist="38100" dir="2700000" algn="tl">
                    <a:srgbClr val="000000"/>
                  </a:outerShdw>
                </a:effectLst>
                <a:latin typeface="Calibri" pitchFamily="34" charset="0"/>
              </a:rPr>
              <a:t>O content lower that can be contained in pargasite).</a:t>
            </a:r>
          </a:p>
          <a:p>
            <a:pPr>
              <a:lnSpc>
                <a:spcPct val="90000"/>
              </a:lnSpc>
              <a:defRPr/>
            </a:pPr>
            <a:r>
              <a:rPr lang="en-GB" sz="2700" dirty="0">
                <a:solidFill>
                  <a:schemeClr val="bg1"/>
                </a:solidFill>
                <a:effectLst>
                  <a:outerShdw blurRad="38100" dist="38100" dir="2700000" algn="tl">
                    <a:srgbClr val="000000"/>
                  </a:outerShdw>
                </a:effectLst>
                <a:latin typeface="Calibri" pitchFamily="34" charset="0"/>
              </a:rPr>
              <a:t>In this case the solidus is given by the amphibole stability limit.</a:t>
            </a:r>
          </a:p>
        </p:txBody>
      </p:sp>
      <p:sp>
        <p:nvSpPr>
          <p:cNvPr id="2" name="Text Box 10"/>
          <p:cNvSpPr txBox="1">
            <a:spLocks noChangeArrowheads="1"/>
          </p:cNvSpPr>
          <p:nvPr/>
        </p:nvSpPr>
        <p:spPr bwMode="auto">
          <a:xfrm>
            <a:off x="85126" y="2109788"/>
            <a:ext cx="3937600" cy="1430200"/>
          </a:xfrm>
          <a:prstGeom prst="rect">
            <a:avLst/>
          </a:prstGeom>
          <a:noFill/>
          <a:ln w="9525" algn="ctr">
            <a:noFill/>
            <a:miter lim="800000"/>
            <a:headEnd/>
            <a:tailEnd/>
          </a:ln>
          <a:effectLst/>
        </p:spPr>
        <p:txBody>
          <a:bodyPr wrap="square">
            <a:spAutoFit/>
          </a:bodyPr>
          <a:lstStyle/>
          <a:p>
            <a:pPr>
              <a:lnSpc>
                <a:spcPct val="80000"/>
              </a:lnSpc>
              <a:defRPr/>
            </a:pPr>
            <a:r>
              <a:rPr lang="en-GB" sz="2700" dirty="0">
                <a:solidFill>
                  <a:srgbClr val="FF33CC"/>
                </a:solidFill>
                <a:effectLst>
                  <a:outerShdw blurRad="38100" dist="38100" dir="2700000" algn="tl">
                    <a:srgbClr val="000000"/>
                  </a:outerShdw>
                </a:effectLst>
                <a:latin typeface="Calibri" pitchFamily="34" charset="0"/>
              </a:rPr>
              <a:t>greater than that contained in pargasite or any other H</a:t>
            </a:r>
            <a:r>
              <a:rPr lang="en-GB" sz="2700" baseline="-25000" dirty="0">
                <a:solidFill>
                  <a:srgbClr val="FF33CC"/>
                </a:solidFill>
                <a:effectLst>
                  <a:outerShdw blurRad="38100" dist="38100" dir="2700000" algn="tl">
                    <a:srgbClr val="000000"/>
                  </a:outerShdw>
                </a:effectLst>
                <a:latin typeface="Calibri" pitchFamily="34" charset="0"/>
              </a:rPr>
              <a:t>2</a:t>
            </a:r>
            <a:r>
              <a:rPr lang="en-GB" sz="2700" dirty="0">
                <a:solidFill>
                  <a:srgbClr val="FF33CC"/>
                </a:solidFill>
                <a:effectLst>
                  <a:outerShdw blurRad="38100" dist="38100" dir="2700000" algn="tl">
                    <a:srgbClr val="000000"/>
                  </a:outerShdw>
                </a:effectLst>
                <a:latin typeface="Calibri" pitchFamily="34" charset="0"/>
              </a:rPr>
              <a:t>O-bearing mineral).</a:t>
            </a:r>
          </a:p>
        </p:txBody>
      </p:sp>
      <p:sp>
        <p:nvSpPr>
          <p:cNvPr id="5" name="Figura a mano libera 4"/>
          <p:cNvSpPr/>
          <p:nvPr/>
        </p:nvSpPr>
        <p:spPr bwMode="auto">
          <a:xfrm>
            <a:off x="4638674" y="2648744"/>
            <a:ext cx="3914775" cy="3628231"/>
          </a:xfrm>
          <a:custGeom>
            <a:avLst/>
            <a:gdLst>
              <a:gd name="connsiteX0" fmla="*/ 749440 w 3921265"/>
              <a:gd name="connsiteY0" fmla="*/ 24184 h 3624634"/>
              <a:gd name="connsiteX1" fmla="*/ 320815 w 3921265"/>
              <a:gd name="connsiteY1" fmla="*/ 43234 h 3624634"/>
              <a:gd name="connsiteX2" fmla="*/ 25540 w 3921265"/>
              <a:gd name="connsiteY2" fmla="*/ 309934 h 3624634"/>
              <a:gd name="connsiteX3" fmla="*/ 44590 w 3921265"/>
              <a:gd name="connsiteY3" fmla="*/ 967159 h 3624634"/>
              <a:gd name="connsiteX4" fmla="*/ 282715 w 3921265"/>
              <a:gd name="connsiteY4" fmla="*/ 2176834 h 3624634"/>
              <a:gd name="connsiteX5" fmla="*/ 416065 w 3921265"/>
              <a:gd name="connsiteY5" fmla="*/ 3224584 h 3624634"/>
              <a:gd name="connsiteX6" fmla="*/ 454165 w 3921265"/>
              <a:gd name="connsiteY6" fmla="*/ 3605584 h 3624634"/>
              <a:gd name="connsiteX7" fmla="*/ 454165 w 3921265"/>
              <a:gd name="connsiteY7" fmla="*/ 3605584 h 3624634"/>
              <a:gd name="connsiteX8" fmla="*/ 3921265 w 3921265"/>
              <a:gd name="connsiteY8" fmla="*/ 3624634 h 3624634"/>
              <a:gd name="connsiteX9" fmla="*/ 3921265 w 3921265"/>
              <a:gd name="connsiteY9" fmla="*/ 3624634 h 3624634"/>
              <a:gd name="connsiteX10" fmla="*/ 3521215 w 3921265"/>
              <a:gd name="connsiteY10" fmla="*/ 2891209 h 3624634"/>
              <a:gd name="connsiteX11" fmla="*/ 3035440 w 3921265"/>
              <a:gd name="connsiteY11" fmla="*/ 2186359 h 3624634"/>
              <a:gd name="connsiteX12" fmla="*/ 2321065 w 3921265"/>
              <a:gd name="connsiteY12" fmla="*/ 1424359 h 3624634"/>
              <a:gd name="connsiteX13" fmla="*/ 1730515 w 3921265"/>
              <a:gd name="connsiteY13" fmla="*/ 824284 h 3624634"/>
              <a:gd name="connsiteX14" fmla="*/ 1063765 w 3921265"/>
              <a:gd name="connsiteY14" fmla="*/ 281359 h 3624634"/>
              <a:gd name="connsiteX15" fmla="*/ 749440 w 3921265"/>
              <a:gd name="connsiteY15" fmla="*/ 24184 h 3624634"/>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41712 w 3941762"/>
              <a:gd name="connsiteY10" fmla="*/ 2906712 h 3640137"/>
              <a:gd name="connsiteX11" fmla="*/ 3046412 w 3941762"/>
              <a:gd name="connsiteY11" fmla="*/ 2235200 h 3640137"/>
              <a:gd name="connsiteX12" fmla="*/ 2341562 w 3941762"/>
              <a:gd name="connsiteY12" fmla="*/ 1439862 h 3640137"/>
              <a:gd name="connsiteX13" fmla="*/ 1751012 w 3941762"/>
              <a:gd name="connsiteY13" fmla="*/ 839787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46412 w 3941762"/>
              <a:gd name="connsiteY11" fmla="*/ 2235200 h 3640137"/>
              <a:gd name="connsiteX12" fmla="*/ 2341562 w 3941762"/>
              <a:gd name="connsiteY12" fmla="*/ 1439862 h 3640137"/>
              <a:gd name="connsiteX13" fmla="*/ 1751012 w 3941762"/>
              <a:gd name="connsiteY13" fmla="*/ 839787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27362 w 3941762"/>
              <a:gd name="connsiteY11" fmla="*/ 2249488 h 3640137"/>
              <a:gd name="connsiteX12" fmla="*/ 2341562 w 3941762"/>
              <a:gd name="connsiteY12" fmla="*/ 1439862 h 3640137"/>
              <a:gd name="connsiteX13" fmla="*/ 1751012 w 3941762"/>
              <a:gd name="connsiteY13" fmla="*/ 839787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27362 w 3941762"/>
              <a:gd name="connsiteY11" fmla="*/ 2249488 h 3640137"/>
              <a:gd name="connsiteX12" fmla="*/ 2341562 w 3941762"/>
              <a:gd name="connsiteY12" fmla="*/ 1439862 h 3640137"/>
              <a:gd name="connsiteX13" fmla="*/ 1731962 w 3941762"/>
              <a:gd name="connsiteY13" fmla="*/ 863599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27362 w 3941762"/>
              <a:gd name="connsiteY11" fmla="*/ 2249488 h 3640137"/>
              <a:gd name="connsiteX12" fmla="*/ 2373312 w 3941762"/>
              <a:gd name="connsiteY12" fmla="*/ 1468437 h 3640137"/>
              <a:gd name="connsiteX13" fmla="*/ 1731962 w 3941762"/>
              <a:gd name="connsiteY13" fmla="*/ 863599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27362 w 3941762"/>
              <a:gd name="connsiteY11" fmla="*/ 2249488 h 3640137"/>
              <a:gd name="connsiteX12" fmla="*/ 2078037 w 3941762"/>
              <a:gd name="connsiteY12" fmla="*/ 1706562 h 3640137"/>
              <a:gd name="connsiteX13" fmla="*/ 1731962 w 3941762"/>
              <a:gd name="connsiteY13" fmla="*/ 863599 h 3640137"/>
              <a:gd name="connsiteX14" fmla="*/ 1084262 w 3941762"/>
              <a:gd name="connsiteY14" fmla="*/ 296862 h 3640137"/>
              <a:gd name="connsiteX15" fmla="*/ 769937 w 3941762"/>
              <a:gd name="connsiteY15" fmla="*/ 39687 h 3640137"/>
              <a:gd name="connsiteX0" fmla="*/ 769937 w 3941762"/>
              <a:gd name="connsiteY0" fmla="*/ 39687 h 3640137"/>
              <a:gd name="connsiteX1" fmla="*/ 341312 w 3941762"/>
              <a:gd name="connsiteY1" fmla="*/ 58737 h 3640137"/>
              <a:gd name="connsiteX2" fmla="*/ 46037 w 3941762"/>
              <a:gd name="connsiteY2" fmla="*/ 325437 h 3640137"/>
              <a:gd name="connsiteX3" fmla="*/ 65087 w 3941762"/>
              <a:gd name="connsiteY3" fmla="*/ 982662 h 3640137"/>
              <a:gd name="connsiteX4" fmla="*/ 303212 w 3941762"/>
              <a:gd name="connsiteY4" fmla="*/ 2192337 h 3640137"/>
              <a:gd name="connsiteX5" fmla="*/ 436562 w 3941762"/>
              <a:gd name="connsiteY5" fmla="*/ 3240087 h 3640137"/>
              <a:gd name="connsiteX6" fmla="*/ 474662 w 3941762"/>
              <a:gd name="connsiteY6" fmla="*/ 3621087 h 3640137"/>
              <a:gd name="connsiteX7" fmla="*/ 474662 w 3941762"/>
              <a:gd name="connsiteY7" fmla="*/ 3621087 h 3640137"/>
              <a:gd name="connsiteX8" fmla="*/ 3941762 w 3941762"/>
              <a:gd name="connsiteY8" fmla="*/ 3640137 h 3640137"/>
              <a:gd name="connsiteX9" fmla="*/ 3941762 w 3941762"/>
              <a:gd name="connsiteY9" fmla="*/ 3640137 h 3640137"/>
              <a:gd name="connsiteX10" fmla="*/ 3536950 w 3941762"/>
              <a:gd name="connsiteY10" fmla="*/ 2944812 h 3640137"/>
              <a:gd name="connsiteX11" fmla="*/ 3027362 w 3941762"/>
              <a:gd name="connsiteY11" fmla="*/ 2249488 h 3640137"/>
              <a:gd name="connsiteX12" fmla="*/ 2382837 w 3941762"/>
              <a:gd name="connsiteY12" fmla="*/ 1501774 h 3640137"/>
              <a:gd name="connsiteX13" fmla="*/ 1731962 w 3941762"/>
              <a:gd name="connsiteY13" fmla="*/ 863599 h 3640137"/>
              <a:gd name="connsiteX14" fmla="*/ 1084262 w 3941762"/>
              <a:gd name="connsiteY14" fmla="*/ 296862 h 3640137"/>
              <a:gd name="connsiteX15" fmla="*/ 769937 w 3941762"/>
              <a:gd name="connsiteY15" fmla="*/ 39687 h 3640137"/>
              <a:gd name="connsiteX0" fmla="*/ 727074 w 3941762"/>
              <a:gd name="connsiteY0" fmla="*/ 242887 h 3586162"/>
              <a:gd name="connsiteX1" fmla="*/ 341312 w 3941762"/>
              <a:gd name="connsiteY1" fmla="*/ 4762 h 3586162"/>
              <a:gd name="connsiteX2" fmla="*/ 46037 w 3941762"/>
              <a:gd name="connsiteY2" fmla="*/ 271462 h 3586162"/>
              <a:gd name="connsiteX3" fmla="*/ 65087 w 3941762"/>
              <a:gd name="connsiteY3" fmla="*/ 928687 h 3586162"/>
              <a:gd name="connsiteX4" fmla="*/ 303212 w 3941762"/>
              <a:gd name="connsiteY4" fmla="*/ 2138362 h 3586162"/>
              <a:gd name="connsiteX5" fmla="*/ 436562 w 3941762"/>
              <a:gd name="connsiteY5" fmla="*/ 3186112 h 3586162"/>
              <a:gd name="connsiteX6" fmla="*/ 474662 w 3941762"/>
              <a:gd name="connsiteY6" fmla="*/ 3567112 h 3586162"/>
              <a:gd name="connsiteX7" fmla="*/ 474662 w 3941762"/>
              <a:gd name="connsiteY7" fmla="*/ 3567112 h 3586162"/>
              <a:gd name="connsiteX8" fmla="*/ 3941762 w 3941762"/>
              <a:gd name="connsiteY8" fmla="*/ 3586162 h 3586162"/>
              <a:gd name="connsiteX9" fmla="*/ 3941762 w 3941762"/>
              <a:gd name="connsiteY9" fmla="*/ 3586162 h 3586162"/>
              <a:gd name="connsiteX10" fmla="*/ 3536950 w 3941762"/>
              <a:gd name="connsiteY10" fmla="*/ 2890837 h 3586162"/>
              <a:gd name="connsiteX11" fmla="*/ 3027362 w 3941762"/>
              <a:gd name="connsiteY11" fmla="*/ 2195513 h 3586162"/>
              <a:gd name="connsiteX12" fmla="*/ 2382837 w 3941762"/>
              <a:gd name="connsiteY12" fmla="*/ 1447799 h 3586162"/>
              <a:gd name="connsiteX13" fmla="*/ 1731962 w 3941762"/>
              <a:gd name="connsiteY13" fmla="*/ 809624 h 3586162"/>
              <a:gd name="connsiteX14" fmla="*/ 1084262 w 3941762"/>
              <a:gd name="connsiteY14" fmla="*/ 242887 h 3586162"/>
              <a:gd name="connsiteX15" fmla="*/ 727074 w 3941762"/>
              <a:gd name="connsiteY15" fmla="*/ 242887 h 3586162"/>
              <a:gd name="connsiteX0" fmla="*/ 765174 w 3941762"/>
              <a:gd name="connsiteY0" fmla="*/ 52387 h 3624262"/>
              <a:gd name="connsiteX1" fmla="*/ 341312 w 3941762"/>
              <a:gd name="connsiteY1" fmla="*/ 42862 h 3624262"/>
              <a:gd name="connsiteX2" fmla="*/ 46037 w 3941762"/>
              <a:gd name="connsiteY2" fmla="*/ 309562 h 3624262"/>
              <a:gd name="connsiteX3" fmla="*/ 65087 w 3941762"/>
              <a:gd name="connsiteY3" fmla="*/ 966787 h 3624262"/>
              <a:gd name="connsiteX4" fmla="*/ 303212 w 3941762"/>
              <a:gd name="connsiteY4" fmla="*/ 2176462 h 3624262"/>
              <a:gd name="connsiteX5" fmla="*/ 436562 w 3941762"/>
              <a:gd name="connsiteY5" fmla="*/ 3224212 h 3624262"/>
              <a:gd name="connsiteX6" fmla="*/ 474662 w 3941762"/>
              <a:gd name="connsiteY6" fmla="*/ 3605212 h 3624262"/>
              <a:gd name="connsiteX7" fmla="*/ 474662 w 3941762"/>
              <a:gd name="connsiteY7" fmla="*/ 3605212 h 3624262"/>
              <a:gd name="connsiteX8" fmla="*/ 3941762 w 3941762"/>
              <a:gd name="connsiteY8" fmla="*/ 3624262 h 3624262"/>
              <a:gd name="connsiteX9" fmla="*/ 3941762 w 3941762"/>
              <a:gd name="connsiteY9" fmla="*/ 3624262 h 3624262"/>
              <a:gd name="connsiteX10" fmla="*/ 3536950 w 3941762"/>
              <a:gd name="connsiteY10" fmla="*/ 2928937 h 3624262"/>
              <a:gd name="connsiteX11" fmla="*/ 3027362 w 3941762"/>
              <a:gd name="connsiteY11" fmla="*/ 2233613 h 3624262"/>
              <a:gd name="connsiteX12" fmla="*/ 2382837 w 3941762"/>
              <a:gd name="connsiteY12" fmla="*/ 1485899 h 3624262"/>
              <a:gd name="connsiteX13" fmla="*/ 1731962 w 3941762"/>
              <a:gd name="connsiteY13" fmla="*/ 847724 h 3624262"/>
              <a:gd name="connsiteX14" fmla="*/ 1084262 w 3941762"/>
              <a:gd name="connsiteY14" fmla="*/ 280987 h 3624262"/>
              <a:gd name="connsiteX15" fmla="*/ 765174 w 3941762"/>
              <a:gd name="connsiteY15" fmla="*/ 52387 h 3624262"/>
              <a:gd name="connsiteX0" fmla="*/ 765174 w 3941762"/>
              <a:gd name="connsiteY0" fmla="*/ 52387 h 3624262"/>
              <a:gd name="connsiteX1" fmla="*/ 341312 w 3941762"/>
              <a:gd name="connsiteY1" fmla="*/ 42862 h 3624262"/>
              <a:gd name="connsiteX2" fmla="*/ 46037 w 3941762"/>
              <a:gd name="connsiteY2" fmla="*/ 309562 h 3624262"/>
              <a:gd name="connsiteX3" fmla="*/ 65087 w 3941762"/>
              <a:gd name="connsiteY3" fmla="*/ 966787 h 3624262"/>
              <a:gd name="connsiteX4" fmla="*/ 303212 w 3941762"/>
              <a:gd name="connsiteY4" fmla="*/ 2176462 h 3624262"/>
              <a:gd name="connsiteX5" fmla="*/ 436562 w 3941762"/>
              <a:gd name="connsiteY5" fmla="*/ 3224212 h 3624262"/>
              <a:gd name="connsiteX6" fmla="*/ 474662 w 3941762"/>
              <a:gd name="connsiteY6" fmla="*/ 3605212 h 3624262"/>
              <a:gd name="connsiteX7" fmla="*/ 474662 w 3941762"/>
              <a:gd name="connsiteY7" fmla="*/ 3605212 h 3624262"/>
              <a:gd name="connsiteX8" fmla="*/ 3941762 w 3941762"/>
              <a:gd name="connsiteY8" fmla="*/ 3624262 h 3624262"/>
              <a:gd name="connsiteX9" fmla="*/ 3941762 w 3941762"/>
              <a:gd name="connsiteY9" fmla="*/ 3624262 h 3624262"/>
              <a:gd name="connsiteX10" fmla="*/ 3536950 w 3941762"/>
              <a:gd name="connsiteY10" fmla="*/ 2928937 h 3624262"/>
              <a:gd name="connsiteX11" fmla="*/ 3027362 w 3941762"/>
              <a:gd name="connsiteY11" fmla="*/ 2233613 h 3624262"/>
              <a:gd name="connsiteX12" fmla="*/ 2382837 w 3941762"/>
              <a:gd name="connsiteY12" fmla="*/ 1485899 h 3624262"/>
              <a:gd name="connsiteX13" fmla="*/ 1731962 w 3941762"/>
              <a:gd name="connsiteY13" fmla="*/ 847724 h 3624262"/>
              <a:gd name="connsiteX14" fmla="*/ 1084262 w 3941762"/>
              <a:gd name="connsiteY14" fmla="*/ 280987 h 3624262"/>
              <a:gd name="connsiteX15" fmla="*/ 765174 w 3941762"/>
              <a:gd name="connsiteY15" fmla="*/ 52387 h 3624262"/>
              <a:gd name="connsiteX0" fmla="*/ 722312 w 3898900"/>
              <a:gd name="connsiteY0" fmla="*/ 65087 h 3636962"/>
              <a:gd name="connsiteX1" fmla="*/ 298450 w 3898900"/>
              <a:gd name="connsiteY1" fmla="*/ 55562 h 3636962"/>
              <a:gd name="connsiteX2" fmla="*/ 127000 w 3898900"/>
              <a:gd name="connsiteY2" fmla="*/ 398462 h 3636962"/>
              <a:gd name="connsiteX3" fmla="*/ 22225 w 3898900"/>
              <a:gd name="connsiteY3" fmla="*/ 979487 h 3636962"/>
              <a:gd name="connsiteX4" fmla="*/ 260350 w 3898900"/>
              <a:gd name="connsiteY4" fmla="*/ 2189162 h 3636962"/>
              <a:gd name="connsiteX5" fmla="*/ 393700 w 3898900"/>
              <a:gd name="connsiteY5" fmla="*/ 3236912 h 3636962"/>
              <a:gd name="connsiteX6" fmla="*/ 431800 w 3898900"/>
              <a:gd name="connsiteY6" fmla="*/ 3617912 h 3636962"/>
              <a:gd name="connsiteX7" fmla="*/ 431800 w 3898900"/>
              <a:gd name="connsiteY7" fmla="*/ 3617912 h 3636962"/>
              <a:gd name="connsiteX8" fmla="*/ 3898900 w 3898900"/>
              <a:gd name="connsiteY8" fmla="*/ 3636962 h 3636962"/>
              <a:gd name="connsiteX9" fmla="*/ 3898900 w 3898900"/>
              <a:gd name="connsiteY9" fmla="*/ 3636962 h 3636962"/>
              <a:gd name="connsiteX10" fmla="*/ 3494088 w 3898900"/>
              <a:gd name="connsiteY10" fmla="*/ 2941637 h 3636962"/>
              <a:gd name="connsiteX11" fmla="*/ 2984500 w 3898900"/>
              <a:gd name="connsiteY11" fmla="*/ 2246313 h 3636962"/>
              <a:gd name="connsiteX12" fmla="*/ 2339975 w 3898900"/>
              <a:gd name="connsiteY12" fmla="*/ 1498599 h 3636962"/>
              <a:gd name="connsiteX13" fmla="*/ 1689100 w 3898900"/>
              <a:gd name="connsiteY13" fmla="*/ 860424 h 3636962"/>
              <a:gd name="connsiteX14" fmla="*/ 1041400 w 3898900"/>
              <a:gd name="connsiteY14" fmla="*/ 293687 h 3636962"/>
              <a:gd name="connsiteX15" fmla="*/ 722312 w 3898900"/>
              <a:gd name="connsiteY15" fmla="*/ 65087 h 3636962"/>
              <a:gd name="connsiteX0" fmla="*/ 738187 w 3914775"/>
              <a:gd name="connsiteY0" fmla="*/ 56356 h 3628231"/>
              <a:gd name="connsiteX1" fmla="*/ 314325 w 3914775"/>
              <a:gd name="connsiteY1" fmla="*/ 46831 h 3628231"/>
              <a:gd name="connsiteX2" fmla="*/ 47625 w 3914775"/>
              <a:gd name="connsiteY2" fmla="*/ 337343 h 3628231"/>
              <a:gd name="connsiteX3" fmla="*/ 38100 w 3914775"/>
              <a:gd name="connsiteY3" fmla="*/ 970756 h 3628231"/>
              <a:gd name="connsiteX4" fmla="*/ 276225 w 3914775"/>
              <a:gd name="connsiteY4" fmla="*/ 2180431 h 3628231"/>
              <a:gd name="connsiteX5" fmla="*/ 409575 w 3914775"/>
              <a:gd name="connsiteY5" fmla="*/ 3228181 h 3628231"/>
              <a:gd name="connsiteX6" fmla="*/ 447675 w 3914775"/>
              <a:gd name="connsiteY6" fmla="*/ 3609181 h 3628231"/>
              <a:gd name="connsiteX7" fmla="*/ 447675 w 3914775"/>
              <a:gd name="connsiteY7" fmla="*/ 3609181 h 3628231"/>
              <a:gd name="connsiteX8" fmla="*/ 3914775 w 3914775"/>
              <a:gd name="connsiteY8" fmla="*/ 3628231 h 3628231"/>
              <a:gd name="connsiteX9" fmla="*/ 3914775 w 3914775"/>
              <a:gd name="connsiteY9" fmla="*/ 3628231 h 3628231"/>
              <a:gd name="connsiteX10" fmla="*/ 3509963 w 3914775"/>
              <a:gd name="connsiteY10" fmla="*/ 2932906 h 3628231"/>
              <a:gd name="connsiteX11" fmla="*/ 3000375 w 3914775"/>
              <a:gd name="connsiteY11" fmla="*/ 2237582 h 3628231"/>
              <a:gd name="connsiteX12" fmla="*/ 2355850 w 3914775"/>
              <a:gd name="connsiteY12" fmla="*/ 1489868 h 3628231"/>
              <a:gd name="connsiteX13" fmla="*/ 1704975 w 3914775"/>
              <a:gd name="connsiteY13" fmla="*/ 851693 h 3628231"/>
              <a:gd name="connsiteX14" fmla="*/ 1057275 w 3914775"/>
              <a:gd name="connsiteY14" fmla="*/ 284956 h 3628231"/>
              <a:gd name="connsiteX15" fmla="*/ 738187 w 3914775"/>
              <a:gd name="connsiteY15" fmla="*/ 56356 h 3628231"/>
              <a:gd name="connsiteX0" fmla="*/ 738187 w 3914775"/>
              <a:gd name="connsiteY0" fmla="*/ 56356 h 3628231"/>
              <a:gd name="connsiteX1" fmla="*/ 314325 w 3914775"/>
              <a:gd name="connsiteY1" fmla="*/ 46831 h 3628231"/>
              <a:gd name="connsiteX2" fmla="*/ 47625 w 3914775"/>
              <a:gd name="connsiteY2" fmla="*/ 337343 h 3628231"/>
              <a:gd name="connsiteX3" fmla="*/ 38100 w 3914775"/>
              <a:gd name="connsiteY3" fmla="*/ 970756 h 3628231"/>
              <a:gd name="connsiteX4" fmla="*/ 276225 w 3914775"/>
              <a:gd name="connsiteY4" fmla="*/ 2180431 h 3628231"/>
              <a:gd name="connsiteX5" fmla="*/ 409575 w 3914775"/>
              <a:gd name="connsiteY5" fmla="*/ 3228181 h 3628231"/>
              <a:gd name="connsiteX6" fmla="*/ 447675 w 3914775"/>
              <a:gd name="connsiteY6" fmla="*/ 3609181 h 3628231"/>
              <a:gd name="connsiteX7" fmla="*/ 447675 w 3914775"/>
              <a:gd name="connsiteY7" fmla="*/ 3609181 h 3628231"/>
              <a:gd name="connsiteX8" fmla="*/ 3914775 w 3914775"/>
              <a:gd name="connsiteY8" fmla="*/ 3628231 h 3628231"/>
              <a:gd name="connsiteX9" fmla="*/ 3914775 w 3914775"/>
              <a:gd name="connsiteY9" fmla="*/ 3628231 h 3628231"/>
              <a:gd name="connsiteX10" fmla="*/ 3509963 w 3914775"/>
              <a:gd name="connsiteY10" fmla="*/ 2932906 h 3628231"/>
              <a:gd name="connsiteX11" fmla="*/ 3000375 w 3914775"/>
              <a:gd name="connsiteY11" fmla="*/ 2237582 h 3628231"/>
              <a:gd name="connsiteX12" fmla="*/ 2355850 w 3914775"/>
              <a:gd name="connsiteY12" fmla="*/ 1489868 h 3628231"/>
              <a:gd name="connsiteX13" fmla="*/ 1704975 w 3914775"/>
              <a:gd name="connsiteY13" fmla="*/ 851693 h 3628231"/>
              <a:gd name="connsiteX14" fmla="*/ 1057275 w 3914775"/>
              <a:gd name="connsiteY14" fmla="*/ 284956 h 3628231"/>
              <a:gd name="connsiteX15" fmla="*/ 738187 w 3914775"/>
              <a:gd name="connsiteY15" fmla="*/ 56356 h 3628231"/>
              <a:gd name="connsiteX0" fmla="*/ 738187 w 3914775"/>
              <a:gd name="connsiteY0" fmla="*/ 56356 h 3628231"/>
              <a:gd name="connsiteX1" fmla="*/ 314325 w 3914775"/>
              <a:gd name="connsiteY1" fmla="*/ 46831 h 3628231"/>
              <a:gd name="connsiteX2" fmla="*/ 47625 w 3914775"/>
              <a:gd name="connsiteY2" fmla="*/ 337343 h 3628231"/>
              <a:gd name="connsiteX3" fmla="*/ 38100 w 3914775"/>
              <a:gd name="connsiteY3" fmla="*/ 970756 h 3628231"/>
              <a:gd name="connsiteX4" fmla="*/ 276225 w 3914775"/>
              <a:gd name="connsiteY4" fmla="*/ 2180431 h 3628231"/>
              <a:gd name="connsiteX5" fmla="*/ 409575 w 3914775"/>
              <a:gd name="connsiteY5" fmla="*/ 3228181 h 3628231"/>
              <a:gd name="connsiteX6" fmla="*/ 447675 w 3914775"/>
              <a:gd name="connsiteY6" fmla="*/ 3609181 h 3628231"/>
              <a:gd name="connsiteX7" fmla="*/ 447675 w 3914775"/>
              <a:gd name="connsiteY7" fmla="*/ 3609181 h 3628231"/>
              <a:gd name="connsiteX8" fmla="*/ 3914775 w 3914775"/>
              <a:gd name="connsiteY8" fmla="*/ 3628231 h 3628231"/>
              <a:gd name="connsiteX9" fmla="*/ 3914775 w 3914775"/>
              <a:gd name="connsiteY9" fmla="*/ 3628231 h 3628231"/>
              <a:gd name="connsiteX10" fmla="*/ 3509963 w 3914775"/>
              <a:gd name="connsiteY10" fmla="*/ 2932906 h 3628231"/>
              <a:gd name="connsiteX11" fmla="*/ 3000375 w 3914775"/>
              <a:gd name="connsiteY11" fmla="*/ 2237582 h 3628231"/>
              <a:gd name="connsiteX12" fmla="*/ 2355850 w 3914775"/>
              <a:gd name="connsiteY12" fmla="*/ 1489868 h 3628231"/>
              <a:gd name="connsiteX13" fmla="*/ 1704975 w 3914775"/>
              <a:gd name="connsiteY13" fmla="*/ 851693 h 3628231"/>
              <a:gd name="connsiteX14" fmla="*/ 1057275 w 3914775"/>
              <a:gd name="connsiteY14" fmla="*/ 284956 h 3628231"/>
              <a:gd name="connsiteX15" fmla="*/ 738187 w 3914775"/>
              <a:gd name="connsiteY15" fmla="*/ 56356 h 3628231"/>
              <a:gd name="connsiteX0" fmla="*/ 738187 w 3914775"/>
              <a:gd name="connsiteY0" fmla="*/ 56356 h 3628231"/>
              <a:gd name="connsiteX1" fmla="*/ 314325 w 3914775"/>
              <a:gd name="connsiteY1" fmla="*/ 46831 h 3628231"/>
              <a:gd name="connsiteX2" fmla="*/ 47625 w 3914775"/>
              <a:gd name="connsiteY2" fmla="*/ 337343 h 3628231"/>
              <a:gd name="connsiteX3" fmla="*/ 38100 w 3914775"/>
              <a:gd name="connsiteY3" fmla="*/ 970756 h 3628231"/>
              <a:gd name="connsiteX4" fmla="*/ 276225 w 3914775"/>
              <a:gd name="connsiteY4" fmla="*/ 2180431 h 3628231"/>
              <a:gd name="connsiteX5" fmla="*/ 409575 w 3914775"/>
              <a:gd name="connsiteY5" fmla="*/ 3228181 h 3628231"/>
              <a:gd name="connsiteX6" fmla="*/ 447675 w 3914775"/>
              <a:gd name="connsiteY6" fmla="*/ 3609181 h 3628231"/>
              <a:gd name="connsiteX7" fmla="*/ 447675 w 3914775"/>
              <a:gd name="connsiteY7" fmla="*/ 3609181 h 3628231"/>
              <a:gd name="connsiteX8" fmla="*/ 3914775 w 3914775"/>
              <a:gd name="connsiteY8" fmla="*/ 3628231 h 3628231"/>
              <a:gd name="connsiteX9" fmla="*/ 3914775 w 3914775"/>
              <a:gd name="connsiteY9" fmla="*/ 3628231 h 3628231"/>
              <a:gd name="connsiteX10" fmla="*/ 3509963 w 3914775"/>
              <a:gd name="connsiteY10" fmla="*/ 2932906 h 3628231"/>
              <a:gd name="connsiteX11" fmla="*/ 3000375 w 3914775"/>
              <a:gd name="connsiteY11" fmla="*/ 2237582 h 3628231"/>
              <a:gd name="connsiteX12" fmla="*/ 2355850 w 3914775"/>
              <a:gd name="connsiteY12" fmla="*/ 1489868 h 3628231"/>
              <a:gd name="connsiteX13" fmla="*/ 1704975 w 3914775"/>
              <a:gd name="connsiteY13" fmla="*/ 851693 h 3628231"/>
              <a:gd name="connsiteX14" fmla="*/ 1057275 w 3914775"/>
              <a:gd name="connsiteY14" fmla="*/ 284956 h 3628231"/>
              <a:gd name="connsiteX15" fmla="*/ 738187 w 3914775"/>
              <a:gd name="connsiteY15" fmla="*/ 56356 h 3628231"/>
              <a:gd name="connsiteX0" fmla="*/ 738187 w 3914775"/>
              <a:gd name="connsiteY0" fmla="*/ 56356 h 3628231"/>
              <a:gd name="connsiteX1" fmla="*/ 314325 w 3914775"/>
              <a:gd name="connsiteY1" fmla="*/ 46831 h 3628231"/>
              <a:gd name="connsiteX2" fmla="*/ 47625 w 3914775"/>
              <a:gd name="connsiteY2" fmla="*/ 337343 h 3628231"/>
              <a:gd name="connsiteX3" fmla="*/ 38100 w 3914775"/>
              <a:gd name="connsiteY3" fmla="*/ 970756 h 3628231"/>
              <a:gd name="connsiteX4" fmla="*/ 276225 w 3914775"/>
              <a:gd name="connsiteY4" fmla="*/ 2180431 h 3628231"/>
              <a:gd name="connsiteX5" fmla="*/ 409575 w 3914775"/>
              <a:gd name="connsiteY5" fmla="*/ 3228181 h 3628231"/>
              <a:gd name="connsiteX6" fmla="*/ 447675 w 3914775"/>
              <a:gd name="connsiteY6" fmla="*/ 3609181 h 3628231"/>
              <a:gd name="connsiteX7" fmla="*/ 447675 w 3914775"/>
              <a:gd name="connsiteY7" fmla="*/ 3609181 h 3628231"/>
              <a:gd name="connsiteX8" fmla="*/ 3914775 w 3914775"/>
              <a:gd name="connsiteY8" fmla="*/ 3628231 h 3628231"/>
              <a:gd name="connsiteX9" fmla="*/ 3914775 w 3914775"/>
              <a:gd name="connsiteY9" fmla="*/ 3628231 h 3628231"/>
              <a:gd name="connsiteX10" fmla="*/ 3509963 w 3914775"/>
              <a:gd name="connsiteY10" fmla="*/ 2932906 h 3628231"/>
              <a:gd name="connsiteX11" fmla="*/ 3000375 w 3914775"/>
              <a:gd name="connsiteY11" fmla="*/ 2237582 h 3628231"/>
              <a:gd name="connsiteX12" fmla="*/ 2355850 w 3914775"/>
              <a:gd name="connsiteY12" fmla="*/ 1489868 h 3628231"/>
              <a:gd name="connsiteX13" fmla="*/ 1704975 w 3914775"/>
              <a:gd name="connsiteY13" fmla="*/ 851693 h 3628231"/>
              <a:gd name="connsiteX14" fmla="*/ 1057275 w 3914775"/>
              <a:gd name="connsiteY14" fmla="*/ 284956 h 3628231"/>
              <a:gd name="connsiteX15" fmla="*/ 738187 w 3914775"/>
              <a:gd name="connsiteY15" fmla="*/ 56356 h 362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4775" h="3628231">
                <a:moveTo>
                  <a:pt x="738187" y="56356"/>
                </a:moveTo>
                <a:cubicBezTo>
                  <a:pt x="614362" y="16669"/>
                  <a:pt x="429419" y="0"/>
                  <a:pt x="314325" y="46831"/>
                </a:cubicBezTo>
                <a:cubicBezTo>
                  <a:pt x="199231" y="93662"/>
                  <a:pt x="122237" y="211931"/>
                  <a:pt x="47625" y="337343"/>
                </a:cubicBezTo>
                <a:cubicBezTo>
                  <a:pt x="25400" y="477042"/>
                  <a:pt x="0" y="663575"/>
                  <a:pt x="38100" y="970756"/>
                </a:cubicBezTo>
                <a:cubicBezTo>
                  <a:pt x="114300" y="1277937"/>
                  <a:pt x="219074" y="1794669"/>
                  <a:pt x="276225" y="2180431"/>
                </a:cubicBezTo>
                <a:cubicBezTo>
                  <a:pt x="338137" y="2556669"/>
                  <a:pt x="381000" y="2990056"/>
                  <a:pt x="409575" y="3228181"/>
                </a:cubicBezTo>
                <a:cubicBezTo>
                  <a:pt x="438150" y="3466306"/>
                  <a:pt x="447675" y="3609181"/>
                  <a:pt x="447675" y="3609181"/>
                </a:cubicBezTo>
                <a:lnTo>
                  <a:pt x="447675" y="3609181"/>
                </a:lnTo>
                <a:lnTo>
                  <a:pt x="3914775" y="3628231"/>
                </a:lnTo>
                <a:lnTo>
                  <a:pt x="3914775" y="3628231"/>
                </a:lnTo>
                <a:cubicBezTo>
                  <a:pt x="3848100" y="3505994"/>
                  <a:pt x="3662363" y="3164681"/>
                  <a:pt x="3509963" y="2932906"/>
                </a:cubicBezTo>
                <a:cubicBezTo>
                  <a:pt x="3357563" y="2701131"/>
                  <a:pt x="3192727" y="2478088"/>
                  <a:pt x="3000375" y="2237582"/>
                </a:cubicBezTo>
                <a:cubicBezTo>
                  <a:pt x="2808023" y="1997076"/>
                  <a:pt x="2571750" y="1720849"/>
                  <a:pt x="2355850" y="1489868"/>
                </a:cubicBezTo>
                <a:cubicBezTo>
                  <a:pt x="2139950" y="1258887"/>
                  <a:pt x="1921404" y="1052512"/>
                  <a:pt x="1704975" y="851693"/>
                </a:cubicBezTo>
                <a:cubicBezTo>
                  <a:pt x="1488546" y="650874"/>
                  <a:pt x="1218406" y="417512"/>
                  <a:pt x="1057275" y="284956"/>
                </a:cubicBezTo>
                <a:cubicBezTo>
                  <a:pt x="896144" y="152400"/>
                  <a:pt x="842962" y="110331"/>
                  <a:pt x="738187" y="56356"/>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4" name="Connettore 1 3"/>
          <p:cNvCxnSpPr/>
          <p:nvPr/>
        </p:nvCxnSpPr>
        <p:spPr bwMode="auto">
          <a:xfrm>
            <a:off x="5067300" y="6237288"/>
            <a:ext cx="3492000" cy="0"/>
          </a:xfrm>
          <a:prstGeom prst="line">
            <a:avLst/>
          </a:prstGeom>
          <a:noFill/>
          <a:ln w="38100" cap="flat" cmpd="sng" algn="ctr">
            <a:solidFill>
              <a:srgbClr val="FF0000"/>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16" name="Text Box 14"/>
          <p:cNvSpPr txBox="1">
            <a:spLocks noChangeArrowheads="1"/>
          </p:cNvSpPr>
          <p:nvPr/>
        </p:nvSpPr>
        <p:spPr bwMode="auto">
          <a:xfrm>
            <a:off x="6127970" y="5877493"/>
            <a:ext cx="1384080"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a:solidFill>
                  <a:srgbClr val="FF0000"/>
                </a:solidFill>
                <a:effectLst/>
                <a:latin typeface="Symbol" panose="05050102010706020507" pitchFamily="18" charset="2"/>
              </a:rPr>
              <a:t>D</a:t>
            </a:r>
            <a:r>
              <a:rPr lang="en-GB" sz="2000" b="1" dirty="0">
                <a:solidFill>
                  <a:srgbClr val="FF0000"/>
                </a:solidFill>
                <a:effectLst/>
                <a:latin typeface="Calibri" pitchFamily="34" charset="0"/>
              </a:rPr>
              <a:t>T ~800 °C</a:t>
            </a:r>
          </a:p>
        </p:txBody>
      </p:sp>
      <p:cxnSp>
        <p:nvCxnSpPr>
          <p:cNvPr id="17" name="Connettore 1 16"/>
          <p:cNvCxnSpPr/>
          <p:nvPr/>
        </p:nvCxnSpPr>
        <p:spPr bwMode="auto">
          <a:xfrm>
            <a:off x="4702175" y="3988817"/>
            <a:ext cx="2196000" cy="0"/>
          </a:xfrm>
          <a:prstGeom prst="line">
            <a:avLst/>
          </a:prstGeom>
          <a:noFill/>
          <a:ln w="38100" cap="flat" cmpd="sng" algn="ctr">
            <a:solidFill>
              <a:srgbClr val="FF0000"/>
            </a:solidFill>
            <a:prstDash val="solid"/>
            <a:round/>
            <a:headEnd type="arrow" w="med" len="med"/>
            <a:tailEnd type="arrow" w="med" len="med"/>
          </a:ln>
          <a:effectLst>
            <a:outerShdw blurRad="50800" dist="38100" dir="2700000" algn="tl" rotWithShape="0">
              <a:prstClr val="black">
                <a:alpha val="40000"/>
              </a:prstClr>
            </a:outerShdw>
          </a:effectLst>
        </p:spPr>
      </p:cxnSp>
      <p:sp>
        <p:nvSpPr>
          <p:cNvPr id="18" name="Text Box 14"/>
          <p:cNvSpPr txBox="1">
            <a:spLocks noChangeArrowheads="1"/>
          </p:cNvSpPr>
          <p:nvPr/>
        </p:nvSpPr>
        <p:spPr bwMode="auto">
          <a:xfrm>
            <a:off x="5100638" y="3626684"/>
            <a:ext cx="1338262" cy="369332"/>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a:solidFill>
                  <a:srgbClr val="FF0000"/>
                </a:solidFill>
                <a:effectLst/>
                <a:latin typeface="Symbol" panose="05050102010706020507" pitchFamily="18" charset="2"/>
              </a:rPr>
              <a:t>D</a:t>
            </a:r>
            <a:r>
              <a:rPr lang="en-GB" sz="2000" b="1" dirty="0">
                <a:solidFill>
                  <a:srgbClr val="FF0000"/>
                </a:solidFill>
                <a:effectLst/>
                <a:latin typeface="Calibri" pitchFamily="34" charset="0"/>
              </a:rPr>
              <a:t>T ~500 °C</a:t>
            </a:r>
          </a:p>
        </p:txBody>
      </p:sp>
      <p:sp>
        <p:nvSpPr>
          <p:cNvPr id="21" name="Rettangolo arrotondato 20"/>
          <p:cNvSpPr/>
          <p:nvPr/>
        </p:nvSpPr>
        <p:spPr bwMode="auto">
          <a:xfrm>
            <a:off x="5661660" y="4572000"/>
            <a:ext cx="1737360" cy="472440"/>
          </a:xfrm>
          <a:prstGeom prst="round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Text Box 14"/>
          <p:cNvSpPr txBox="1">
            <a:spLocks noChangeArrowheads="1"/>
          </p:cNvSpPr>
          <p:nvPr/>
        </p:nvSpPr>
        <p:spPr bwMode="auto">
          <a:xfrm>
            <a:off x="4829498" y="4619458"/>
            <a:ext cx="2979415" cy="1200329"/>
          </a:xfrm>
          <a:prstGeom prst="rect">
            <a:avLst/>
          </a:prstGeom>
          <a:noFill/>
          <a:ln w="9525" algn="ctr">
            <a:noFill/>
            <a:miter lim="800000"/>
            <a:headEnd/>
            <a:tailEnd/>
          </a:ln>
          <a:effectLst/>
        </p:spPr>
        <p:txBody>
          <a:bodyPr wrap="square">
            <a:spAutoFit/>
          </a:bodyPr>
          <a:lstStyle/>
          <a:p>
            <a:pPr algn="ctr">
              <a:defRPr/>
            </a:pPr>
            <a:r>
              <a:rPr lang="en-GB" dirty="0">
                <a:solidFill>
                  <a:schemeClr val="tx1"/>
                </a:solidFill>
                <a:effectLst/>
                <a:latin typeface="Calibri" pitchFamily="34" charset="0"/>
              </a:rPr>
              <a:t>Adding </a:t>
            </a:r>
            <a:r>
              <a:rPr lang="en-GB" b="1" dirty="0">
                <a:solidFill>
                  <a:schemeClr val="tx1"/>
                </a:solidFill>
                <a:effectLst/>
                <a:latin typeface="Calibri" pitchFamily="34" charset="0"/>
              </a:rPr>
              <a:t>&lt;0.5 wt% water</a:t>
            </a:r>
            <a:r>
              <a:rPr lang="en-GB" dirty="0">
                <a:solidFill>
                  <a:schemeClr val="tx1"/>
                </a:solidFill>
                <a:effectLst/>
                <a:latin typeface="Calibri" pitchFamily="34" charset="0"/>
              </a:rPr>
              <a:t> to peridotite can lower solidus temperature of ~500 °C @ 3 GPa or ~800 °C @ 8 GPa</a:t>
            </a:r>
          </a:p>
        </p:txBody>
      </p:sp>
      <p:sp>
        <p:nvSpPr>
          <p:cNvPr id="29" name="Text Box 3"/>
          <p:cNvSpPr txBox="1">
            <a:spLocks noChangeArrowheads="1"/>
          </p:cNvSpPr>
          <p:nvPr/>
        </p:nvSpPr>
        <p:spPr bwMode="auto">
          <a:xfrm>
            <a:off x="-88900" y="0"/>
            <a:ext cx="9321800" cy="605294"/>
          </a:xfrm>
          <a:prstGeom prst="rect">
            <a:avLst/>
          </a:prstGeom>
          <a:noFill/>
          <a:ln w="9525" algn="ctr">
            <a:noFill/>
            <a:miter lim="800000"/>
            <a:headEnd/>
            <a:tailEnd/>
          </a:ln>
          <a:effectLst/>
        </p:spPr>
        <p:txBody>
          <a:bodyPr wrap="square">
            <a:spAutoFit/>
          </a:bodyPr>
          <a:lstStyle/>
          <a:p>
            <a:pPr algn="ctr">
              <a:lnSpc>
                <a:spcPts val="4000"/>
              </a:lnSpc>
              <a:spcBef>
                <a:spcPct val="50000"/>
              </a:spcBef>
              <a:defRPr/>
            </a:pPr>
            <a:r>
              <a:rPr lang="en-GB" sz="3000" dirty="0">
                <a:solidFill>
                  <a:srgbClr val="FFFF00"/>
                </a:solidFill>
                <a:effectLst>
                  <a:outerShdw blurRad="38100" dist="38100" dir="2700000" algn="tl">
                    <a:srgbClr val="000000"/>
                  </a:outerShdw>
                </a:effectLst>
                <a:latin typeface="Calibri" pitchFamily="34" charset="0"/>
              </a:rPr>
              <a:t>Let's</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to</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truly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understand</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significance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of</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these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curves</a:t>
            </a:r>
          </a:p>
        </p:txBody>
      </p:sp>
    </p:spTree>
    <p:extLst>
      <p:ext uri="{BB962C8B-B14F-4D97-AF65-F5344CB8AC3E}">
        <p14:creationId xmlns:p14="http://schemas.microsoft.com/office/powerpoint/2010/main" val="332720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1000"/>
                                        <p:tgtEl>
                                          <p:spTgt spid="1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22" presetClass="entr" presetSubtype="8" fill="hold"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8" grpId="0"/>
      <p:bldP spid="21"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3" name="Text Box 3"/>
          <p:cNvSpPr txBox="1">
            <a:spLocks noChangeArrowheads="1"/>
          </p:cNvSpPr>
          <p:nvPr/>
        </p:nvSpPr>
        <p:spPr bwMode="auto">
          <a:xfrm>
            <a:off x="0" y="1101725"/>
            <a:ext cx="4259263" cy="1938992"/>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Comparison of the recommended dry peridotite solidus of </a:t>
            </a:r>
            <a:r>
              <a:rPr lang="en-GB" sz="2400" dirty="0" err="1">
                <a:solidFill>
                  <a:schemeClr val="bg1"/>
                </a:solidFill>
                <a:effectLst>
                  <a:outerShdw blurRad="38100" dist="38100" dir="2700000" algn="tl">
                    <a:srgbClr val="000000"/>
                  </a:outerShdw>
                </a:effectLst>
                <a:latin typeface="Calibri" pitchFamily="34" charset="0"/>
              </a:rPr>
              <a:t>Hirschmann</a:t>
            </a:r>
            <a:r>
              <a:rPr lang="en-GB" sz="2400" dirty="0">
                <a:solidFill>
                  <a:schemeClr val="bg1"/>
                </a:solidFill>
                <a:effectLst>
                  <a:outerShdw blurRad="38100" dist="38100" dir="2700000" algn="tl">
                    <a:srgbClr val="000000"/>
                  </a:outerShdw>
                </a:effectLst>
                <a:latin typeface="Calibri" pitchFamily="34" charset="0"/>
              </a:rPr>
              <a:t> (2000) relative to selected other model solidi from the literature.</a:t>
            </a:r>
          </a:p>
        </p:txBody>
      </p:sp>
      <p:pic>
        <p:nvPicPr>
          <p:cNvPr id="947204" name="Picture 4"/>
          <p:cNvPicPr>
            <a:picLocks noChangeAspect="1" noChangeArrowheads="1"/>
          </p:cNvPicPr>
          <p:nvPr/>
        </p:nvPicPr>
        <p:blipFill rotWithShape="1">
          <a:blip r:embed="rId3" cstate="print"/>
          <a:srcRect l="2177"/>
          <a:stretch/>
        </p:blipFill>
        <p:spPr bwMode="auto">
          <a:xfrm>
            <a:off x="4292600" y="1757363"/>
            <a:ext cx="4851400" cy="4679950"/>
          </a:xfrm>
          <a:prstGeom prst="rect">
            <a:avLst/>
          </a:prstGeom>
          <a:noFill/>
          <a:ln w="9525" algn="ctr">
            <a:noFill/>
            <a:miter lim="800000"/>
            <a:headEnd/>
            <a:tailEnd/>
          </a:ln>
        </p:spPr>
      </p:pic>
      <p:sp>
        <p:nvSpPr>
          <p:cNvPr id="947205" name="Text Box 5"/>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Experimental determinations of the solidus and liquidus of peridotite</a:t>
            </a:r>
          </a:p>
        </p:txBody>
      </p:sp>
      <p:sp>
        <p:nvSpPr>
          <p:cNvPr id="947206" name="Text Box 6"/>
          <p:cNvSpPr txBox="1">
            <a:spLocks noChangeArrowheads="1"/>
          </p:cNvSpPr>
          <p:nvPr/>
        </p:nvSpPr>
        <p:spPr bwMode="auto">
          <a:xfrm>
            <a:off x="0" y="3392488"/>
            <a:ext cx="4275138" cy="2419124"/>
          </a:xfrm>
          <a:prstGeom prst="rect">
            <a:avLst/>
          </a:prstGeom>
          <a:noFill/>
          <a:ln w="9525" algn="ctr">
            <a:noFill/>
            <a:miter lim="800000"/>
            <a:headEnd/>
            <a:tailEnd/>
          </a:ln>
          <a:effectLst/>
        </p:spPr>
        <p:txBody>
          <a:bodyPr wrap="square">
            <a:spAutoFit/>
          </a:bodyPr>
          <a:lstStyle/>
          <a:p>
            <a:pPr>
              <a:lnSpc>
                <a:spcPct val="90000"/>
              </a:lnSpc>
              <a:defRPr/>
            </a:pPr>
            <a:r>
              <a:rPr lang="en-GB" sz="2800" dirty="0">
                <a:solidFill>
                  <a:schemeClr val="bg1"/>
                </a:solidFill>
                <a:effectLst>
                  <a:outerShdw blurRad="38100" dist="38100" dir="2700000" algn="tl">
                    <a:srgbClr val="000000"/>
                  </a:outerShdw>
                </a:effectLst>
                <a:latin typeface="Calibri" pitchFamily="34" charset="0"/>
              </a:rPr>
              <a:t>Note: this and the previously shown mantle solidus corresponds ONLY to </a:t>
            </a:r>
            <a:r>
              <a:rPr lang="en-GB" sz="2800" u="sng" dirty="0">
                <a:solidFill>
                  <a:schemeClr val="bg1"/>
                </a:solidFill>
                <a:effectLst>
                  <a:outerShdw blurRad="38100" dist="38100" dir="2700000" algn="tl">
                    <a:srgbClr val="000000"/>
                  </a:outerShdw>
                </a:effectLst>
                <a:latin typeface="Calibri" pitchFamily="34" charset="0"/>
              </a:rPr>
              <a:t>volatile-free assemblages, excluding Enriched and Depleted compositions</a:t>
            </a:r>
            <a:r>
              <a:rPr lang="en-GB" sz="2800" dirty="0">
                <a:solidFill>
                  <a:schemeClr val="bg1"/>
                </a:solidFill>
                <a:effectLst>
                  <a:outerShdw blurRad="38100" dist="38100" dir="2700000" algn="tl">
                    <a:srgbClr val="000000"/>
                  </a:outerShdw>
                </a:effectLst>
                <a:latin typeface="Calibri" pitchFamily="34" charset="0"/>
              </a:rPr>
              <a:t>.</a:t>
            </a:r>
          </a:p>
        </p:txBody>
      </p:sp>
      <p:sp>
        <p:nvSpPr>
          <p:cNvPr id="947207" name="AutoShape 7"/>
          <p:cNvSpPr>
            <a:spLocks noChangeArrowheads="1"/>
          </p:cNvSpPr>
          <p:nvPr/>
        </p:nvSpPr>
        <p:spPr bwMode="auto">
          <a:xfrm>
            <a:off x="6600825" y="2317750"/>
            <a:ext cx="142875" cy="1501775"/>
          </a:xfrm>
          <a:prstGeom prst="upDownArrow">
            <a:avLst>
              <a:gd name="adj1" fmla="val 50000"/>
              <a:gd name="adj2" fmla="val 210222"/>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8" name="AutoShape 7"/>
          <p:cNvSpPr>
            <a:spLocks noChangeArrowheads="1"/>
          </p:cNvSpPr>
          <p:nvPr/>
        </p:nvSpPr>
        <p:spPr bwMode="auto">
          <a:xfrm>
            <a:off x="8607425" y="3819524"/>
            <a:ext cx="142875" cy="1836000"/>
          </a:xfrm>
          <a:prstGeom prst="upDownArrow">
            <a:avLst>
              <a:gd name="adj1" fmla="val 50000"/>
              <a:gd name="adj2" fmla="val 210222"/>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9" name="Text Box 3"/>
          <p:cNvSpPr txBox="1">
            <a:spLocks noChangeArrowheads="1"/>
          </p:cNvSpPr>
          <p:nvPr/>
        </p:nvSpPr>
        <p:spPr bwMode="auto">
          <a:xfrm>
            <a:off x="430213" y="6164263"/>
            <a:ext cx="3211512" cy="523875"/>
          </a:xfrm>
          <a:prstGeom prst="rect">
            <a:avLst/>
          </a:prstGeom>
          <a:noFill/>
          <a:ln w="9525" algn="ctr">
            <a:noFill/>
            <a:miter lim="800000"/>
            <a:headEnd/>
            <a:tailEnd/>
          </a:ln>
          <a:effectLst/>
        </p:spPr>
        <p:txBody>
          <a:bodyPr>
            <a:spAutoFit/>
          </a:bodyPr>
          <a:lstStyle/>
          <a:p>
            <a:pPr>
              <a:defRPr/>
            </a:pPr>
            <a:r>
              <a:rPr lang="en-GB" sz="1400" dirty="0">
                <a:solidFill>
                  <a:schemeClr val="bg1"/>
                </a:solidFill>
                <a:effectLst>
                  <a:outerShdw blurRad="38100" dist="38100" dir="2700000" algn="tl">
                    <a:srgbClr val="000000"/>
                  </a:outerShdw>
                </a:effectLst>
                <a:latin typeface="Calibri" pitchFamily="34" charset="0"/>
              </a:rPr>
              <a:t>Hirschmann, 2000 (Geochem.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Geosyst</a:t>
            </a:r>
            <a:r>
              <a:rPr lang="en-GB" sz="1400" dirty="0">
                <a:solidFill>
                  <a:schemeClr val="bg1"/>
                </a:solidFill>
                <a:effectLst>
                  <a:outerShdw blurRad="38100" dist="38100" dir="2700000" algn="tl">
                    <a:srgbClr val="000000"/>
                  </a:outerShdw>
                </a:effectLst>
                <a:latin typeface="Calibri" pitchFamily="34" charset="0"/>
              </a:rPr>
              <a:t>., 2000GC000070)</a:t>
            </a:r>
            <a:endParaRPr lang="en-GB" sz="2000" dirty="0">
              <a:solidFill>
                <a:schemeClr val="bg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fade">
                                      <p:cBhvr>
                                        <p:cTn id="7" dur="500"/>
                                        <p:tgtEl>
                                          <p:spTgt spid="9472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47203"/>
                                        </p:tgtEl>
                                        <p:attrNameLst>
                                          <p:attrName>style.visibility</p:attrName>
                                        </p:attrNameLst>
                                      </p:cBhvr>
                                      <p:to>
                                        <p:strVal val="visible"/>
                                      </p:to>
                                    </p:set>
                                    <p:animEffect transition="in" filter="fade">
                                      <p:cBhvr>
                                        <p:cTn id="14" dur="500"/>
                                        <p:tgtEl>
                                          <p:spTgt spid="94720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47207"/>
                                        </p:tgtEl>
                                        <p:attrNameLst>
                                          <p:attrName>style.visibility</p:attrName>
                                        </p:attrNameLst>
                                      </p:cBhvr>
                                      <p:to>
                                        <p:strVal val="visible"/>
                                      </p:to>
                                    </p:set>
                                    <p:animEffect transition="in" filter="fade">
                                      <p:cBhvr>
                                        <p:cTn id="19" dur="500"/>
                                        <p:tgtEl>
                                          <p:spTgt spid="94720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47206"/>
                                        </p:tgtEl>
                                        <p:attrNameLst>
                                          <p:attrName>style.visibility</p:attrName>
                                        </p:attrNameLst>
                                      </p:cBhvr>
                                      <p:to>
                                        <p:strVal val="visible"/>
                                      </p:to>
                                    </p:set>
                                    <p:animEffect transition="in" filter="fade">
                                      <p:cBhvr>
                                        <p:cTn id="29" dur="500"/>
                                        <p:tgtEl>
                                          <p:spTgt spid="947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3" grpId="0"/>
      <p:bldP spid="947206" grpId="0"/>
      <p:bldP spid="947207" grpId="0" animBg="1"/>
      <p:bldP spid="8" grpId="0" animBg="1"/>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3174683" y="1123150"/>
            <a:ext cx="5981700" cy="5737860"/>
            <a:chOff x="3174683" y="1123150"/>
            <a:chExt cx="5981700" cy="5737860"/>
          </a:xfrm>
        </p:grpSpPr>
        <p:pic>
          <p:nvPicPr>
            <p:cNvPr id="12" name="Immagine 11"/>
            <p:cNvPicPr>
              <a:picLocks noChangeAspect="1"/>
            </p:cNvPicPr>
            <p:nvPr/>
          </p:nvPicPr>
          <p:blipFill>
            <a:blip r:embed="rId3" cstate="print"/>
            <a:stretch>
              <a:fillRect/>
            </a:stretch>
          </p:blipFill>
          <p:spPr>
            <a:xfrm>
              <a:off x="3174683" y="1123150"/>
              <a:ext cx="5981700" cy="5737860"/>
            </a:xfrm>
            <a:prstGeom prst="rect">
              <a:avLst/>
            </a:prstGeom>
          </p:spPr>
        </p:pic>
        <p:sp>
          <p:nvSpPr>
            <p:cNvPr id="10" name="Rettangolo 9"/>
            <p:cNvSpPr/>
            <p:nvPr/>
          </p:nvSpPr>
          <p:spPr bwMode="auto">
            <a:xfrm>
              <a:off x="7896225" y="2152650"/>
              <a:ext cx="342900" cy="4438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pic>
        <p:nvPicPr>
          <p:cNvPr id="13" name="Immagine 12"/>
          <p:cNvPicPr>
            <a:picLocks noChangeAspect="1"/>
          </p:cNvPicPr>
          <p:nvPr/>
        </p:nvPicPr>
        <p:blipFill>
          <a:blip r:embed="rId4" cstate="print"/>
          <a:stretch>
            <a:fillRect/>
          </a:stretch>
        </p:blipFill>
        <p:spPr>
          <a:xfrm>
            <a:off x="-12383" y="1123150"/>
            <a:ext cx="3187065" cy="3577785"/>
          </a:xfrm>
          <a:prstGeom prst="rect">
            <a:avLst/>
          </a:prstGeom>
        </p:spPr>
      </p:pic>
      <p:sp>
        <p:nvSpPr>
          <p:cNvPr id="35" name="Text Box 4"/>
          <p:cNvSpPr txBox="1">
            <a:spLocks noChangeArrowheads="1"/>
          </p:cNvSpPr>
          <p:nvPr/>
        </p:nvSpPr>
        <p:spPr bwMode="auto">
          <a:xfrm>
            <a:off x="3834132" y="5997000"/>
            <a:ext cx="2205672" cy="584775"/>
          </a:xfrm>
          <a:prstGeom prst="rect">
            <a:avLst/>
          </a:prstGeom>
          <a:noFill/>
          <a:ln w="9525" algn="ctr">
            <a:noFill/>
            <a:miter lim="800000"/>
            <a:headEnd/>
            <a:tailEnd/>
          </a:ln>
          <a:effectLst/>
        </p:spPr>
        <p:txBody>
          <a:bodyPr wrap="square">
            <a:spAutoFit/>
          </a:bodyPr>
          <a:lstStyle/>
          <a:p>
            <a:pPr>
              <a:defRPr/>
            </a:pPr>
            <a:r>
              <a:rPr lang="en-GB" sz="1600" dirty="0" err="1">
                <a:solidFill>
                  <a:schemeClr val="tx1"/>
                </a:solidFill>
                <a:effectLst/>
                <a:latin typeface="Calibri" pitchFamily="34" charset="0"/>
              </a:rPr>
              <a:t>Sarafian</a:t>
            </a:r>
            <a:r>
              <a:rPr lang="en-GB" sz="1600" dirty="0">
                <a:solidFill>
                  <a:schemeClr val="tx1"/>
                </a:solidFill>
                <a:effectLst/>
                <a:latin typeface="Calibri" pitchFamily="34" charset="0"/>
              </a:rPr>
              <a:t> et al., 2017 (Science, 355, 942-945)</a:t>
            </a:r>
          </a:p>
        </p:txBody>
      </p:sp>
      <p:sp>
        <p:nvSpPr>
          <p:cNvPr id="36" name="Text Box 4"/>
          <p:cNvSpPr txBox="1">
            <a:spLocks noChangeArrowheads="1"/>
          </p:cNvSpPr>
          <p:nvPr/>
        </p:nvSpPr>
        <p:spPr bwMode="auto">
          <a:xfrm>
            <a:off x="-12383" y="4773990"/>
            <a:ext cx="3269933" cy="1938992"/>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latin typeface="Calibri" pitchFamily="34" charset="0"/>
              </a:rPr>
              <a:t>The addition of tiny amounts of water have strong effects in reducing the solidus temperature.</a:t>
            </a:r>
          </a:p>
        </p:txBody>
      </p:sp>
      <p:sp>
        <p:nvSpPr>
          <p:cNvPr id="37" name="Text Box 4"/>
          <p:cNvSpPr txBox="1">
            <a:spLocks noChangeArrowheads="1"/>
          </p:cNvSpPr>
          <p:nvPr/>
        </p:nvSpPr>
        <p:spPr bwMode="auto">
          <a:xfrm>
            <a:off x="3752850" y="5070757"/>
            <a:ext cx="2857500" cy="1015663"/>
          </a:xfrm>
          <a:prstGeom prst="rect">
            <a:avLst/>
          </a:prstGeom>
          <a:noFill/>
          <a:ln w="9525" algn="ctr">
            <a:noFill/>
            <a:miter lim="800000"/>
            <a:headEnd/>
            <a:tailEnd/>
          </a:ln>
          <a:effectLst/>
        </p:spPr>
        <p:txBody>
          <a:bodyPr wrap="square">
            <a:spAutoFit/>
          </a:bodyPr>
          <a:lstStyle/>
          <a:p>
            <a:pPr algn="ctr">
              <a:defRPr/>
            </a:pPr>
            <a:r>
              <a:rPr lang="en-GB" sz="2000" b="1" dirty="0">
                <a:solidFill>
                  <a:schemeClr val="tx1"/>
                </a:solidFill>
                <a:effectLst/>
                <a:latin typeface="Symbol" panose="05050102010706020507" pitchFamily="18" charset="2"/>
              </a:rPr>
              <a:t>D</a:t>
            </a:r>
            <a:r>
              <a:rPr lang="en-GB" sz="2000" b="1" dirty="0">
                <a:solidFill>
                  <a:schemeClr val="tx1"/>
                </a:solidFill>
                <a:effectLst/>
                <a:latin typeface="Calibri" pitchFamily="34" charset="0"/>
              </a:rPr>
              <a:t>T ~100 °C by adding  450 ppm H</a:t>
            </a:r>
            <a:r>
              <a:rPr lang="en-GB" sz="2000" b="1" baseline="-25000" dirty="0">
                <a:solidFill>
                  <a:schemeClr val="tx1"/>
                </a:solidFill>
                <a:effectLst/>
                <a:latin typeface="Calibri" pitchFamily="34" charset="0"/>
              </a:rPr>
              <a:t>2</a:t>
            </a:r>
            <a:r>
              <a:rPr lang="en-GB" sz="2000" b="1" dirty="0">
                <a:solidFill>
                  <a:schemeClr val="tx1"/>
                </a:solidFill>
                <a:effectLst/>
                <a:latin typeface="Calibri" pitchFamily="34" charset="0"/>
              </a:rPr>
              <a:t>O (0.04 wt%) @ 3GPa</a:t>
            </a:r>
          </a:p>
        </p:txBody>
      </p:sp>
      <p:sp>
        <p:nvSpPr>
          <p:cNvPr id="14" name="Text Box 3"/>
          <p:cNvSpPr txBox="1">
            <a:spLocks noChangeArrowheads="1"/>
          </p:cNvSpPr>
          <p:nvPr/>
        </p:nvSpPr>
        <p:spPr bwMode="auto">
          <a:xfrm>
            <a:off x="-88900" y="0"/>
            <a:ext cx="9321800" cy="605294"/>
          </a:xfrm>
          <a:prstGeom prst="rect">
            <a:avLst/>
          </a:prstGeom>
          <a:noFill/>
          <a:ln w="9525" algn="ctr">
            <a:noFill/>
            <a:miter lim="800000"/>
            <a:headEnd/>
            <a:tailEnd/>
          </a:ln>
          <a:effectLst/>
        </p:spPr>
        <p:txBody>
          <a:bodyPr wrap="square">
            <a:spAutoFit/>
          </a:bodyPr>
          <a:lstStyle/>
          <a:p>
            <a:pPr algn="ctr">
              <a:lnSpc>
                <a:spcPts val="4000"/>
              </a:lnSpc>
              <a:spcBef>
                <a:spcPct val="50000"/>
              </a:spcBef>
              <a:defRPr/>
            </a:pPr>
            <a:r>
              <a:rPr lang="en-GB" sz="3000" dirty="0">
                <a:solidFill>
                  <a:srgbClr val="FFFF00"/>
                </a:solidFill>
                <a:effectLst>
                  <a:outerShdw blurRad="38100" dist="38100" dir="2700000" algn="tl">
                    <a:srgbClr val="000000"/>
                  </a:outerShdw>
                </a:effectLst>
                <a:latin typeface="Calibri" pitchFamily="34" charset="0"/>
              </a:rPr>
              <a:t>Let's</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to</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truly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understand</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significance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of</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these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curves</a:t>
            </a:r>
          </a:p>
        </p:txBody>
      </p:sp>
      <p:cxnSp>
        <p:nvCxnSpPr>
          <p:cNvPr id="3" name="Connettore diritto 2">
            <a:extLst>
              <a:ext uri="{FF2B5EF4-FFF2-40B4-BE49-F238E27FC236}">
                <a16:creationId xmlns:a16="http://schemas.microsoft.com/office/drawing/2014/main" id="{93E01E79-5B6E-B428-E80E-B72BE489D4DF}"/>
              </a:ext>
            </a:extLst>
          </p:cNvPr>
          <p:cNvCxnSpPr/>
          <p:nvPr/>
        </p:nvCxnSpPr>
        <p:spPr bwMode="auto">
          <a:xfrm flipH="1">
            <a:off x="3174682" y="2419350"/>
            <a:ext cx="282893" cy="257175"/>
          </a:xfrm>
          <a:prstGeom prst="line">
            <a:avLst/>
          </a:prstGeom>
          <a:noFill/>
          <a:ln w="19050" cap="flat" cmpd="sng" algn="ctr">
            <a:solidFill>
              <a:schemeClr val="tx1"/>
            </a:solidFill>
            <a:prstDash val="solid"/>
            <a:round/>
            <a:headEnd type="none" w="med" len="med"/>
            <a:tailEnd type="arrow" w="med" len="med"/>
          </a:ln>
          <a:effectLst/>
        </p:spPr>
      </p:cxnSp>
      <p:cxnSp>
        <p:nvCxnSpPr>
          <p:cNvPr id="4" name="Connettore diritto 3">
            <a:extLst>
              <a:ext uri="{FF2B5EF4-FFF2-40B4-BE49-F238E27FC236}">
                <a16:creationId xmlns:a16="http://schemas.microsoft.com/office/drawing/2014/main" id="{2BDC9AAE-97E5-F663-2E70-AC7FCF2AC14E}"/>
              </a:ext>
            </a:extLst>
          </p:cNvPr>
          <p:cNvCxnSpPr/>
          <p:nvPr/>
        </p:nvCxnSpPr>
        <p:spPr bwMode="auto">
          <a:xfrm flipH="1">
            <a:off x="3174682" y="2749580"/>
            <a:ext cx="282893" cy="257175"/>
          </a:xfrm>
          <a:prstGeom prst="line">
            <a:avLst/>
          </a:prstGeom>
          <a:noFill/>
          <a:ln w="19050" cap="flat" cmpd="sng" algn="ctr">
            <a:solidFill>
              <a:schemeClr val="tx1"/>
            </a:solidFill>
            <a:prstDash val="solid"/>
            <a:round/>
            <a:headEnd type="none" w="med" len="med"/>
            <a:tailEnd type="arrow" w="med" len="med"/>
          </a:ln>
          <a:effectLst/>
        </p:spPr>
      </p:cxnSp>
      <p:cxnSp>
        <p:nvCxnSpPr>
          <p:cNvPr id="5" name="Connettore diritto 4">
            <a:extLst>
              <a:ext uri="{FF2B5EF4-FFF2-40B4-BE49-F238E27FC236}">
                <a16:creationId xmlns:a16="http://schemas.microsoft.com/office/drawing/2014/main" id="{4D9061FD-1A7A-CF35-0F06-311C897B17BA}"/>
              </a:ext>
            </a:extLst>
          </p:cNvPr>
          <p:cNvCxnSpPr/>
          <p:nvPr/>
        </p:nvCxnSpPr>
        <p:spPr bwMode="auto">
          <a:xfrm flipH="1">
            <a:off x="3174682" y="3100477"/>
            <a:ext cx="282893" cy="257175"/>
          </a:xfrm>
          <a:prstGeom prst="line">
            <a:avLst/>
          </a:prstGeom>
          <a:noFill/>
          <a:ln w="19050" cap="flat" cmpd="sng" algn="ctr">
            <a:solidFill>
              <a:schemeClr val="tx1"/>
            </a:solidFill>
            <a:prstDash val="solid"/>
            <a:round/>
            <a:headEnd type="none" w="med" len="med"/>
            <a:tailEnd type="arrow" w="med" len="med"/>
          </a:ln>
          <a:effectLst/>
        </p:spPr>
      </p:cxnSp>
      <p:sp>
        <p:nvSpPr>
          <p:cNvPr id="6" name="Figura a mano libera: forma 5">
            <a:extLst>
              <a:ext uri="{FF2B5EF4-FFF2-40B4-BE49-F238E27FC236}">
                <a16:creationId xmlns:a16="http://schemas.microsoft.com/office/drawing/2014/main" id="{41F5E21B-ECFF-ABA1-4CC4-F10E5E9421B8}"/>
              </a:ext>
            </a:extLst>
          </p:cNvPr>
          <p:cNvSpPr/>
          <p:nvPr/>
        </p:nvSpPr>
        <p:spPr bwMode="auto">
          <a:xfrm>
            <a:off x="5629275" y="2143125"/>
            <a:ext cx="2228850" cy="4448175"/>
          </a:xfrm>
          <a:custGeom>
            <a:avLst/>
            <a:gdLst>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Lst>
            <a:ahLst/>
            <a:cxnLst>
              <a:cxn ang="0">
                <a:pos x="connsiteX0" y="connsiteY0"/>
              </a:cxn>
              <a:cxn ang="0">
                <a:pos x="connsiteX1" y="connsiteY1"/>
              </a:cxn>
            </a:cxnLst>
            <a:rect l="l" t="t" r="r" b="b"/>
            <a:pathLst>
              <a:path w="2228850" h="4448175">
                <a:moveTo>
                  <a:pt x="2228850" y="4448175"/>
                </a:moveTo>
                <a:cubicBezTo>
                  <a:pt x="1581150" y="2974975"/>
                  <a:pt x="838200" y="1492250"/>
                  <a:pt x="0" y="0"/>
                </a:cubicBezTo>
              </a:path>
            </a:pathLst>
          </a:custGeom>
          <a:noFill/>
          <a:ln w="19050" cap="flat" cmpd="sng" algn="ctr">
            <a:solidFill>
              <a:srgbClr val="FF0000"/>
            </a:solidFill>
            <a:prstDash val="solid"/>
            <a:round/>
            <a:headEnd type="none" w="med" len="med"/>
            <a:tailEnd type="none" w="med" len="med"/>
          </a:ln>
          <a:effectLst>
            <a:glow rad="63500">
              <a:schemeClr val="accent2">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Figura a mano libera: forma 6">
            <a:extLst>
              <a:ext uri="{FF2B5EF4-FFF2-40B4-BE49-F238E27FC236}">
                <a16:creationId xmlns:a16="http://schemas.microsoft.com/office/drawing/2014/main" id="{117EB246-0D39-2F9C-7414-B3444A72DF15}"/>
              </a:ext>
            </a:extLst>
          </p:cNvPr>
          <p:cNvSpPr/>
          <p:nvPr/>
        </p:nvSpPr>
        <p:spPr bwMode="auto">
          <a:xfrm>
            <a:off x="4909184" y="2143125"/>
            <a:ext cx="2600325" cy="4448175"/>
          </a:xfrm>
          <a:custGeom>
            <a:avLst/>
            <a:gdLst>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Lst>
            <a:ahLst/>
            <a:cxnLst>
              <a:cxn ang="0">
                <a:pos x="connsiteX0" y="connsiteY0"/>
              </a:cxn>
              <a:cxn ang="0">
                <a:pos x="connsiteX1" y="connsiteY1"/>
              </a:cxn>
            </a:cxnLst>
            <a:rect l="l" t="t" r="r" b="b"/>
            <a:pathLst>
              <a:path w="2600325" h="4448175">
                <a:moveTo>
                  <a:pt x="2600325" y="4448175"/>
                </a:moveTo>
                <a:cubicBezTo>
                  <a:pt x="2581275" y="4137025"/>
                  <a:pt x="990600" y="1282700"/>
                  <a:pt x="0" y="0"/>
                </a:cubicBezTo>
              </a:path>
            </a:pathLst>
          </a:custGeom>
          <a:noFill/>
          <a:ln w="19050" cap="flat" cmpd="sng" algn="ctr">
            <a:solidFill>
              <a:srgbClr val="FF0000"/>
            </a:solidFill>
            <a:prstDash val="solid"/>
            <a:round/>
            <a:headEnd type="none" w="med" len="med"/>
            <a:tailEnd type="none" w="med" len="med"/>
          </a:ln>
          <a:effectLst>
            <a:glow rad="63500">
              <a:srgbClr val="FF66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Figura a mano libera: forma 7">
            <a:extLst>
              <a:ext uri="{FF2B5EF4-FFF2-40B4-BE49-F238E27FC236}">
                <a16:creationId xmlns:a16="http://schemas.microsoft.com/office/drawing/2014/main" id="{6BDD67ED-34C0-5A0A-24D0-21D77C959590}"/>
              </a:ext>
            </a:extLst>
          </p:cNvPr>
          <p:cNvSpPr/>
          <p:nvPr/>
        </p:nvSpPr>
        <p:spPr bwMode="auto">
          <a:xfrm>
            <a:off x="4243068" y="2133599"/>
            <a:ext cx="2828925" cy="4219575"/>
          </a:xfrm>
          <a:custGeom>
            <a:avLst/>
            <a:gdLst>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 name="connsiteX0" fmla="*/ 2228850 w 2228850"/>
              <a:gd name="connsiteY0" fmla="*/ 4448175 h 4448175"/>
              <a:gd name="connsiteX1" fmla="*/ 0 w 2228850"/>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 name="connsiteX0" fmla="*/ 2600325 w 2600325"/>
              <a:gd name="connsiteY0" fmla="*/ 4448175 h 4448175"/>
              <a:gd name="connsiteX1" fmla="*/ 0 w 2600325"/>
              <a:gd name="connsiteY1" fmla="*/ 0 h 4448175"/>
              <a:gd name="connsiteX0" fmla="*/ 2819400 w 2819400"/>
              <a:gd name="connsiteY0" fmla="*/ 4210050 h 4210050"/>
              <a:gd name="connsiteX1" fmla="*/ 0 w 2819400"/>
              <a:gd name="connsiteY1" fmla="*/ 0 h 4210050"/>
              <a:gd name="connsiteX0" fmla="*/ 2524125 w 2524125"/>
              <a:gd name="connsiteY0" fmla="*/ 4219575 h 4219575"/>
              <a:gd name="connsiteX1" fmla="*/ 0 w 2524125"/>
              <a:gd name="connsiteY1" fmla="*/ 0 h 4219575"/>
              <a:gd name="connsiteX0" fmla="*/ 2524125 w 2524125"/>
              <a:gd name="connsiteY0" fmla="*/ 4219575 h 4219575"/>
              <a:gd name="connsiteX1" fmla="*/ 0 w 2524125"/>
              <a:gd name="connsiteY1" fmla="*/ 0 h 4219575"/>
              <a:gd name="connsiteX0" fmla="*/ 2828925 w 2828925"/>
              <a:gd name="connsiteY0" fmla="*/ 4219575 h 4219575"/>
              <a:gd name="connsiteX1" fmla="*/ 0 w 2828925"/>
              <a:gd name="connsiteY1" fmla="*/ 0 h 4219575"/>
              <a:gd name="connsiteX0" fmla="*/ 2828925 w 2828925"/>
              <a:gd name="connsiteY0" fmla="*/ 4219575 h 4219575"/>
              <a:gd name="connsiteX1" fmla="*/ 0 w 2828925"/>
              <a:gd name="connsiteY1" fmla="*/ 0 h 4219575"/>
              <a:gd name="connsiteX0" fmla="*/ 2828925 w 2828925"/>
              <a:gd name="connsiteY0" fmla="*/ 4219575 h 4219575"/>
              <a:gd name="connsiteX1" fmla="*/ 0 w 2828925"/>
              <a:gd name="connsiteY1" fmla="*/ 0 h 4219575"/>
              <a:gd name="connsiteX0" fmla="*/ 2828925 w 2828925"/>
              <a:gd name="connsiteY0" fmla="*/ 4219575 h 4219575"/>
              <a:gd name="connsiteX1" fmla="*/ 0 w 2828925"/>
              <a:gd name="connsiteY1" fmla="*/ 0 h 4219575"/>
            </a:gdLst>
            <a:ahLst/>
            <a:cxnLst>
              <a:cxn ang="0">
                <a:pos x="connsiteX0" y="connsiteY0"/>
              </a:cxn>
              <a:cxn ang="0">
                <a:pos x="connsiteX1" y="connsiteY1"/>
              </a:cxn>
            </a:cxnLst>
            <a:rect l="l" t="t" r="r" b="b"/>
            <a:pathLst>
              <a:path w="2828925" h="4219575">
                <a:moveTo>
                  <a:pt x="2828925" y="4219575"/>
                </a:moveTo>
                <a:cubicBezTo>
                  <a:pt x="2771775" y="3937000"/>
                  <a:pt x="1028700" y="1206500"/>
                  <a:pt x="0" y="0"/>
                </a:cubicBezTo>
              </a:path>
            </a:pathLst>
          </a:custGeom>
          <a:noFill/>
          <a:ln w="19050" cap="flat" cmpd="sng" algn="ctr">
            <a:solidFill>
              <a:srgbClr val="FF0000"/>
            </a:solidFill>
            <a:prstDash val="solid"/>
            <a:round/>
            <a:headEnd type="none" w="med" len="med"/>
            <a:tailEnd type="none" w="med" len="med"/>
          </a:ln>
          <a:effectLst>
            <a:glow rad="635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71405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500"/>
                                        <p:tgtEl>
                                          <p:spTgt spid="4"/>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3174683" y="1123150"/>
            <a:ext cx="5981700" cy="5737860"/>
            <a:chOff x="3174683" y="1123150"/>
            <a:chExt cx="5981700" cy="5737860"/>
          </a:xfrm>
        </p:grpSpPr>
        <p:pic>
          <p:nvPicPr>
            <p:cNvPr id="12" name="Immagine 11"/>
            <p:cNvPicPr>
              <a:picLocks noChangeAspect="1"/>
            </p:cNvPicPr>
            <p:nvPr/>
          </p:nvPicPr>
          <p:blipFill>
            <a:blip r:embed="rId3" cstate="print"/>
            <a:stretch>
              <a:fillRect/>
            </a:stretch>
          </p:blipFill>
          <p:spPr>
            <a:xfrm>
              <a:off x="3174683" y="1123150"/>
              <a:ext cx="5981700" cy="5737860"/>
            </a:xfrm>
            <a:prstGeom prst="rect">
              <a:avLst/>
            </a:prstGeom>
          </p:spPr>
        </p:pic>
        <p:sp>
          <p:nvSpPr>
            <p:cNvPr id="10" name="Rettangolo 9"/>
            <p:cNvSpPr/>
            <p:nvPr/>
          </p:nvSpPr>
          <p:spPr bwMode="auto">
            <a:xfrm>
              <a:off x="7896225" y="2152650"/>
              <a:ext cx="342900" cy="4438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5" name="Text Box 4"/>
          <p:cNvSpPr txBox="1">
            <a:spLocks noChangeArrowheads="1"/>
          </p:cNvSpPr>
          <p:nvPr/>
        </p:nvSpPr>
        <p:spPr bwMode="auto">
          <a:xfrm>
            <a:off x="3834132" y="5997000"/>
            <a:ext cx="2205672" cy="584775"/>
          </a:xfrm>
          <a:prstGeom prst="rect">
            <a:avLst/>
          </a:prstGeom>
          <a:noFill/>
          <a:ln w="9525" algn="ctr">
            <a:noFill/>
            <a:miter lim="800000"/>
            <a:headEnd/>
            <a:tailEnd/>
          </a:ln>
          <a:effectLst/>
        </p:spPr>
        <p:txBody>
          <a:bodyPr wrap="square">
            <a:spAutoFit/>
          </a:bodyPr>
          <a:lstStyle/>
          <a:p>
            <a:pPr>
              <a:defRPr/>
            </a:pPr>
            <a:r>
              <a:rPr lang="en-GB" sz="1600" dirty="0" err="1">
                <a:solidFill>
                  <a:schemeClr val="tx1"/>
                </a:solidFill>
                <a:effectLst/>
                <a:latin typeface="Calibri" pitchFamily="34" charset="0"/>
              </a:rPr>
              <a:t>Sarafian</a:t>
            </a:r>
            <a:r>
              <a:rPr lang="en-GB" sz="1600" dirty="0">
                <a:solidFill>
                  <a:schemeClr val="tx1"/>
                </a:solidFill>
                <a:effectLst/>
                <a:latin typeface="Calibri" pitchFamily="34" charset="0"/>
              </a:rPr>
              <a:t> et al., 2017 (Science, 355, 942-945)</a:t>
            </a:r>
          </a:p>
        </p:txBody>
      </p:sp>
      <p:sp>
        <p:nvSpPr>
          <p:cNvPr id="36" name="Text Box 4"/>
          <p:cNvSpPr txBox="1">
            <a:spLocks noChangeArrowheads="1"/>
          </p:cNvSpPr>
          <p:nvPr/>
        </p:nvSpPr>
        <p:spPr bwMode="auto">
          <a:xfrm>
            <a:off x="-12383" y="519490"/>
            <a:ext cx="7530783" cy="425758"/>
          </a:xfrm>
          <a:prstGeom prst="rect">
            <a:avLst/>
          </a:prstGeom>
          <a:noFill/>
          <a:ln w="9525" algn="ctr">
            <a:noFill/>
            <a:miter lim="800000"/>
            <a:headEnd/>
            <a:tailEnd/>
          </a:ln>
          <a:effectLst/>
        </p:spPr>
        <p:txBody>
          <a:bodyPr wrap="square">
            <a:spAutoFit/>
          </a:bodyPr>
          <a:lstStyle/>
          <a:p>
            <a:pPr algn="ctr">
              <a:lnSpc>
                <a:spcPts val="2600"/>
              </a:lnSpc>
              <a:defRPr/>
            </a:pPr>
            <a:r>
              <a:rPr lang="en-GB" sz="2400" dirty="0">
                <a:solidFill>
                  <a:schemeClr val="bg1"/>
                </a:solidFill>
                <a:effectLst/>
                <a:latin typeface="Calibri" pitchFamily="34" charset="0"/>
              </a:rPr>
              <a:t>Does H</a:t>
            </a:r>
            <a:r>
              <a:rPr lang="en-GB" sz="2400" baseline="-25000" dirty="0">
                <a:solidFill>
                  <a:schemeClr val="bg1"/>
                </a:solidFill>
                <a:effectLst/>
                <a:latin typeface="Calibri" pitchFamily="34" charset="0"/>
              </a:rPr>
              <a:t>2</a:t>
            </a:r>
            <a:r>
              <a:rPr lang="en-GB" sz="2400" dirty="0">
                <a:solidFill>
                  <a:schemeClr val="bg1"/>
                </a:solidFill>
                <a:effectLst/>
                <a:latin typeface="Calibri" pitchFamily="34" charset="0"/>
              </a:rPr>
              <a:t>O addition increase the Tp of the partial melt?</a:t>
            </a:r>
          </a:p>
        </p:txBody>
      </p:sp>
      <p:sp>
        <p:nvSpPr>
          <p:cNvPr id="14" name="Text Box 3"/>
          <p:cNvSpPr txBox="1">
            <a:spLocks noChangeArrowheads="1"/>
          </p:cNvSpPr>
          <p:nvPr/>
        </p:nvSpPr>
        <p:spPr bwMode="auto">
          <a:xfrm>
            <a:off x="-88900" y="0"/>
            <a:ext cx="9321800" cy="605294"/>
          </a:xfrm>
          <a:prstGeom prst="rect">
            <a:avLst/>
          </a:prstGeom>
          <a:noFill/>
          <a:ln w="9525" algn="ctr">
            <a:noFill/>
            <a:miter lim="800000"/>
            <a:headEnd/>
            <a:tailEnd/>
          </a:ln>
          <a:effectLst/>
        </p:spPr>
        <p:txBody>
          <a:bodyPr wrap="square">
            <a:spAutoFit/>
          </a:bodyPr>
          <a:lstStyle/>
          <a:p>
            <a:pPr algn="ctr">
              <a:lnSpc>
                <a:spcPts val="4000"/>
              </a:lnSpc>
              <a:spcBef>
                <a:spcPct val="50000"/>
              </a:spcBef>
              <a:defRPr/>
            </a:pPr>
            <a:r>
              <a:rPr lang="en-GB" sz="3000" dirty="0">
                <a:solidFill>
                  <a:srgbClr val="FFFF00"/>
                </a:solidFill>
                <a:effectLst>
                  <a:outerShdw blurRad="38100" dist="38100" dir="2700000" algn="tl">
                    <a:srgbClr val="000000"/>
                  </a:outerShdw>
                </a:effectLst>
                <a:latin typeface="Calibri" pitchFamily="34" charset="0"/>
              </a:rPr>
              <a:t>Let's</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to</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truly</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understand</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significance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of</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these</a:t>
            </a:r>
            <a:r>
              <a:rPr lang="en-GB" sz="2400" dirty="0">
                <a:solidFill>
                  <a:srgbClr val="FFFF00"/>
                </a:solidFill>
                <a:effectLst>
                  <a:outerShdw blurRad="38100" dist="38100" dir="2700000" algn="tl">
                    <a:srgbClr val="000000"/>
                  </a:outerShdw>
                </a:effectLst>
                <a:latin typeface="Calibri" pitchFamily="34" charset="0"/>
              </a:rPr>
              <a:t> </a:t>
            </a:r>
            <a:r>
              <a:rPr lang="en-GB" sz="3000" dirty="0">
                <a:solidFill>
                  <a:srgbClr val="FFFF00"/>
                </a:solidFill>
                <a:effectLst>
                  <a:outerShdw blurRad="38100" dist="38100" dir="2700000" algn="tl">
                    <a:srgbClr val="000000"/>
                  </a:outerShdw>
                </a:effectLst>
                <a:latin typeface="Calibri" pitchFamily="34" charset="0"/>
              </a:rPr>
              <a:t>curves</a:t>
            </a:r>
          </a:p>
        </p:txBody>
      </p:sp>
      <p:sp>
        <p:nvSpPr>
          <p:cNvPr id="15" name="Text Box 4"/>
          <p:cNvSpPr txBox="1">
            <a:spLocks noChangeArrowheads="1"/>
          </p:cNvSpPr>
          <p:nvPr/>
        </p:nvSpPr>
        <p:spPr bwMode="auto">
          <a:xfrm>
            <a:off x="7188517" y="532190"/>
            <a:ext cx="888684" cy="425758"/>
          </a:xfrm>
          <a:prstGeom prst="rect">
            <a:avLst/>
          </a:prstGeom>
          <a:noFill/>
          <a:ln w="9525" algn="ctr">
            <a:noFill/>
            <a:miter lim="800000"/>
            <a:headEnd/>
            <a:tailEnd/>
          </a:ln>
          <a:effectLst/>
        </p:spPr>
        <p:txBody>
          <a:bodyPr wrap="square">
            <a:spAutoFit/>
          </a:bodyPr>
          <a:lstStyle/>
          <a:p>
            <a:pPr algn="ctr">
              <a:lnSpc>
                <a:spcPts val="2600"/>
              </a:lnSpc>
              <a:defRPr/>
            </a:pPr>
            <a:r>
              <a:rPr lang="en-GB" sz="3200" dirty="0">
                <a:solidFill>
                  <a:srgbClr val="FFFF00"/>
                </a:solidFill>
                <a:effectLst/>
                <a:latin typeface="Calibri" pitchFamily="34" charset="0"/>
              </a:rPr>
              <a:t>NO</a:t>
            </a:r>
          </a:p>
        </p:txBody>
      </p:sp>
      <p:sp>
        <p:nvSpPr>
          <p:cNvPr id="17" name="Text Box 4"/>
          <p:cNvSpPr txBox="1">
            <a:spLocks noChangeArrowheads="1"/>
          </p:cNvSpPr>
          <p:nvPr/>
        </p:nvSpPr>
        <p:spPr bwMode="auto">
          <a:xfrm>
            <a:off x="-12383" y="1078290"/>
            <a:ext cx="3187383" cy="1019959"/>
          </a:xfrm>
          <a:prstGeom prst="rect">
            <a:avLst/>
          </a:prstGeom>
          <a:noFill/>
          <a:ln w="9525" algn="ctr">
            <a:noFill/>
            <a:miter lim="800000"/>
            <a:headEnd/>
            <a:tailEnd/>
          </a:ln>
          <a:effectLst/>
        </p:spPr>
        <p:txBody>
          <a:bodyPr wrap="square">
            <a:spAutoFit/>
          </a:bodyPr>
          <a:lstStyle/>
          <a:p>
            <a:pPr algn="ctr">
              <a:lnSpc>
                <a:spcPts val="2400"/>
              </a:lnSpc>
              <a:defRPr/>
            </a:pPr>
            <a:r>
              <a:rPr lang="en-GB" sz="2400" dirty="0">
                <a:solidFill>
                  <a:schemeClr val="bg1"/>
                </a:solidFill>
                <a:effectLst/>
                <a:latin typeface="Calibri" pitchFamily="34" charset="0"/>
              </a:rPr>
              <a:t>Does H</a:t>
            </a:r>
            <a:r>
              <a:rPr lang="en-GB" sz="2400" baseline="-25000" dirty="0">
                <a:solidFill>
                  <a:schemeClr val="bg1"/>
                </a:solidFill>
                <a:effectLst/>
                <a:latin typeface="Calibri" pitchFamily="34" charset="0"/>
              </a:rPr>
              <a:t>2</a:t>
            </a:r>
            <a:r>
              <a:rPr lang="en-GB" sz="2400" dirty="0">
                <a:solidFill>
                  <a:schemeClr val="bg1"/>
                </a:solidFill>
                <a:effectLst/>
                <a:latin typeface="Calibri" pitchFamily="34" charset="0"/>
              </a:rPr>
              <a:t>O addition increase the depth of initial partial melting?</a:t>
            </a:r>
          </a:p>
        </p:txBody>
      </p:sp>
      <p:sp>
        <p:nvSpPr>
          <p:cNvPr id="18" name="Text Box 4"/>
          <p:cNvSpPr txBox="1">
            <a:spLocks noChangeArrowheads="1"/>
          </p:cNvSpPr>
          <p:nvPr/>
        </p:nvSpPr>
        <p:spPr bwMode="auto">
          <a:xfrm>
            <a:off x="1130617" y="2081590"/>
            <a:ext cx="888684" cy="425758"/>
          </a:xfrm>
          <a:prstGeom prst="rect">
            <a:avLst/>
          </a:prstGeom>
          <a:noFill/>
          <a:ln w="9525" algn="ctr">
            <a:noFill/>
            <a:miter lim="800000"/>
            <a:headEnd/>
            <a:tailEnd/>
          </a:ln>
          <a:effectLst/>
        </p:spPr>
        <p:txBody>
          <a:bodyPr wrap="square">
            <a:spAutoFit/>
          </a:bodyPr>
          <a:lstStyle/>
          <a:p>
            <a:pPr algn="ctr">
              <a:lnSpc>
                <a:spcPts val="2600"/>
              </a:lnSpc>
              <a:defRPr/>
            </a:pPr>
            <a:r>
              <a:rPr lang="en-GB" sz="3200" dirty="0">
                <a:solidFill>
                  <a:srgbClr val="FFFF00"/>
                </a:solidFill>
                <a:effectLst/>
                <a:latin typeface="Calibri" pitchFamily="34" charset="0"/>
              </a:rPr>
              <a:t>YES</a:t>
            </a:r>
          </a:p>
        </p:txBody>
      </p:sp>
      <p:sp>
        <p:nvSpPr>
          <p:cNvPr id="19" name="Text Box 4"/>
          <p:cNvSpPr txBox="1">
            <a:spLocks noChangeArrowheads="1"/>
          </p:cNvSpPr>
          <p:nvPr/>
        </p:nvSpPr>
        <p:spPr bwMode="auto">
          <a:xfrm>
            <a:off x="-12383" y="2526090"/>
            <a:ext cx="3187383" cy="1019959"/>
          </a:xfrm>
          <a:prstGeom prst="rect">
            <a:avLst/>
          </a:prstGeom>
          <a:noFill/>
          <a:ln w="9525" algn="ctr">
            <a:noFill/>
            <a:miter lim="800000"/>
            <a:headEnd/>
            <a:tailEnd/>
          </a:ln>
          <a:effectLst/>
        </p:spPr>
        <p:txBody>
          <a:bodyPr wrap="square">
            <a:spAutoFit/>
          </a:bodyPr>
          <a:lstStyle/>
          <a:p>
            <a:pPr algn="ctr">
              <a:lnSpc>
                <a:spcPts val="2400"/>
              </a:lnSpc>
              <a:defRPr/>
            </a:pPr>
            <a:r>
              <a:rPr lang="en-GB" sz="2400" dirty="0">
                <a:solidFill>
                  <a:schemeClr val="bg1"/>
                </a:solidFill>
                <a:effectLst/>
                <a:latin typeface="Calibri" pitchFamily="34" charset="0"/>
              </a:rPr>
              <a:t>Does H</a:t>
            </a:r>
            <a:r>
              <a:rPr lang="en-GB" sz="2400" baseline="-25000" dirty="0">
                <a:solidFill>
                  <a:schemeClr val="bg1"/>
                </a:solidFill>
                <a:effectLst/>
                <a:latin typeface="Calibri" pitchFamily="34" charset="0"/>
              </a:rPr>
              <a:t>2</a:t>
            </a:r>
            <a:r>
              <a:rPr lang="en-GB" sz="2400" dirty="0">
                <a:solidFill>
                  <a:schemeClr val="bg1"/>
                </a:solidFill>
                <a:effectLst/>
                <a:latin typeface="Calibri" pitchFamily="34" charset="0"/>
              </a:rPr>
              <a:t>O addition increase the degree of melting?</a:t>
            </a:r>
          </a:p>
        </p:txBody>
      </p:sp>
      <p:sp>
        <p:nvSpPr>
          <p:cNvPr id="20" name="Text Box 4"/>
          <p:cNvSpPr txBox="1">
            <a:spLocks noChangeArrowheads="1"/>
          </p:cNvSpPr>
          <p:nvPr/>
        </p:nvSpPr>
        <p:spPr bwMode="auto">
          <a:xfrm>
            <a:off x="1130617" y="3529390"/>
            <a:ext cx="888684" cy="425758"/>
          </a:xfrm>
          <a:prstGeom prst="rect">
            <a:avLst/>
          </a:prstGeom>
          <a:noFill/>
          <a:ln w="9525" algn="ctr">
            <a:noFill/>
            <a:miter lim="800000"/>
            <a:headEnd/>
            <a:tailEnd/>
          </a:ln>
          <a:effectLst/>
        </p:spPr>
        <p:txBody>
          <a:bodyPr wrap="square">
            <a:spAutoFit/>
          </a:bodyPr>
          <a:lstStyle/>
          <a:p>
            <a:pPr algn="ctr">
              <a:lnSpc>
                <a:spcPts val="2600"/>
              </a:lnSpc>
              <a:defRPr/>
            </a:pPr>
            <a:r>
              <a:rPr lang="en-GB" sz="3200" dirty="0">
                <a:solidFill>
                  <a:srgbClr val="FFFF00"/>
                </a:solidFill>
                <a:effectLst/>
                <a:latin typeface="Calibri" pitchFamily="34" charset="0"/>
              </a:rPr>
              <a:t>YES</a:t>
            </a:r>
          </a:p>
        </p:txBody>
      </p:sp>
      <p:sp>
        <p:nvSpPr>
          <p:cNvPr id="21" name="Text Box 4"/>
          <p:cNvSpPr txBox="1">
            <a:spLocks noChangeArrowheads="1"/>
          </p:cNvSpPr>
          <p:nvPr/>
        </p:nvSpPr>
        <p:spPr bwMode="auto">
          <a:xfrm>
            <a:off x="-12383" y="3973890"/>
            <a:ext cx="3187383" cy="1019959"/>
          </a:xfrm>
          <a:prstGeom prst="rect">
            <a:avLst/>
          </a:prstGeom>
          <a:noFill/>
          <a:ln w="9525" algn="ctr">
            <a:noFill/>
            <a:miter lim="800000"/>
            <a:headEnd/>
            <a:tailEnd/>
          </a:ln>
          <a:effectLst/>
        </p:spPr>
        <p:txBody>
          <a:bodyPr wrap="square">
            <a:spAutoFit/>
          </a:bodyPr>
          <a:lstStyle/>
          <a:p>
            <a:pPr algn="ctr">
              <a:lnSpc>
                <a:spcPts val="2400"/>
              </a:lnSpc>
              <a:defRPr/>
            </a:pPr>
            <a:r>
              <a:rPr lang="en-GB" sz="2400" dirty="0">
                <a:solidFill>
                  <a:schemeClr val="bg1"/>
                </a:solidFill>
                <a:effectLst/>
                <a:latin typeface="Calibri" pitchFamily="34" charset="0"/>
              </a:rPr>
              <a:t>Does H</a:t>
            </a:r>
            <a:r>
              <a:rPr lang="en-GB" sz="2400" baseline="-25000" dirty="0">
                <a:solidFill>
                  <a:schemeClr val="bg1"/>
                </a:solidFill>
                <a:effectLst/>
                <a:latin typeface="Calibri" pitchFamily="34" charset="0"/>
              </a:rPr>
              <a:t>2</a:t>
            </a:r>
            <a:r>
              <a:rPr lang="en-GB" sz="2400" dirty="0">
                <a:solidFill>
                  <a:schemeClr val="bg1"/>
                </a:solidFill>
                <a:effectLst/>
                <a:latin typeface="Calibri" pitchFamily="34" charset="0"/>
              </a:rPr>
              <a:t>O addition increase the Mg# of the basaltic melt?</a:t>
            </a:r>
          </a:p>
        </p:txBody>
      </p:sp>
      <p:sp>
        <p:nvSpPr>
          <p:cNvPr id="22" name="Text Box 4"/>
          <p:cNvSpPr txBox="1">
            <a:spLocks noChangeArrowheads="1"/>
          </p:cNvSpPr>
          <p:nvPr/>
        </p:nvSpPr>
        <p:spPr bwMode="auto">
          <a:xfrm>
            <a:off x="1130617" y="4977190"/>
            <a:ext cx="888684" cy="425758"/>
          </a:xfrm>
          <a:prstGeom prst="rect">
            <a:avLst/>
          </a:prstGeom>
          <a:noFill/>
          <a:ln w="9525" algn="ctr">
            <a:noFill/>
            <a:miter lim="800000"/>
            <a:headEnd/>
            <a:tailEnd/>
          </a:ln>
          <a:effectLst/>
        </p:spPr>
        <p:txBody>
          <a:bodyPr wrap="square">
            <a:spAutoFit/>
          </a:bodyPr>
          <a:lstStyle/>
          <a:p>
            <a:pPr algn="ctr">
              <a:lnSpc>
                <a:spcPts val="2600"/>
              </a:lnSpc>
              <a:defRPr/>
            </a:pPr>
            <a:r>
              <a:rPr lang="en-GB" sz="3200" dirty="0">
                <a:solidFill>
                  <a:srgbClr val="FFFF00"/>
                </a:solidFill>
                <a:effectLst/>
                <a:latin typeface="Calibri" pitchFamily="34" charset="0"/>
              </a:rPr>
              <a:t>YES</a:t>
            </a:r>
          </a:p>
        </p:txBody>
      </p:sp>
      <p:sp>
        <p:nvSpPr>
          <p:cNvPr id="23" name="Text Box 4"/>
          <p:cNvSpPr txBox="1">
            <a:spLocks noChangeArrowheads="1"/>
          </p:cNvSpPr>
          <p:nvPr/>
        </p:nvSpPr>
        <p:spPr bwMode="auto">
          <a:xfrm>
            <a:off x="-12383" y="5421690"/>
            <a:ext cx="3187383" cy="1019959"/>
          </a:xfrm>
          <a:prstGeom prst="rect">
            <a:avLst/>
          </a:prstGeom>
          <a:noFill/>
          <a:ln w="9525" algn="ctr">
            <a:noFill/>
            <a:miter lim="800000"/>
            <a:headEnd/>
            <a:tailEnd/>
          </a:ln>
          <a:effectLst/>
        </p:spPr>
        <p:txBody>
          <a:bodyPr wrap="square">
            <a:spAutoFit/>
          </a:bodyPr>
          <a:lstStyle/>
          <a:p>
            <a:pPr algn="ctr">
              <a:lnSpc>
                <a:spcPts val="2400"/>
              </a:lnSpc>
              <a:defRPr/>
            </a:pPr>
            <a:r>
              <a:rPr lang="en-GB" sz="2400" dirty="0">
                <a:solidFill>
                  <a:schemeClr val="bg1"/>
                </a:solidFill>
                <a:effectLst/>
                <a:latin typeface="Calibri" pitchFamily="34" charset="0"/>
              </a:rPr>
              <a:t>Are high Mg# basaltic melt associated to higher Tp?</a:t>
            </a:r>
          </a:p>
        </p:txBody>
      </p:sp>
      <p:sp>
        <p:nvSpPr>
          <p:cNvPr id="24" name="Text Box 4"/>
          <p:cNvSpPr txBox="1">
            <a:spLocks noChangeArrowheads="1"/>
          </p:cNvSpPr>
          <p:nvPr/>
        </p:nvSpPr>
        <p:spPr bwMode="auto">
          <a:xfrm>
            <a:off x="1130617" y="6424990"/>
            <a:ext cx="888684" cy="425758"/>
          </a:xfrm>
          <a:prstGeom prst="rect">
            <a:avLst/>
          </a:prstGeom>
          <a:noFill/>
          <a:ln w="9525" algn="ctr">
            <a:noFill/>
            <a:miter lim="800000"/>
            <a:headEnd/>
            <a:tailEnd/>
          </a:ln>
          <a:effectLst/>
        </p:spPr>
        <p:txBody>
          <a:bodyPr wrap="square">
            <a:spAutoFit/>
          </a:bodyPr>
          <a:lstStyle/>
          <a:p>
            <a:pPr algn="ctr">
              <a:lnSpc>
                <a:spcPts val="2600"/>
              </a:lnSpc>
              <a:defRPr/>
            </a:pPr>
            <a:r>
              <a:rPr lang="en-GB" sz="3200" dirty="0">
                <a:solidFill>
                  <a:srgbClr val="FFFF00"/>
                </a:solidFill>
                <a:effectLst/>
                <a:latin typeface="Calibri" pitchFamily="34" charset="0"/>
              </a:rPr>
              <a:t>YES</a:t>
            </a:r>
          </a:p>
        </p:txBody>
      </p:sp>
      <p:sp>
        <p:nvSpPr>
          <p:cNvPr id="2" name="Text Box 4">
            <a:extLst>
              <a:ext uri="{FF2B5EF4-FFF2-40B4-BE49-F238E27FC236}">
                <a16:creationId xmlns:a16="http://schemas.microsoft.com/office/drawing/2014/main" id="{4CDFFF12-DE85-3FF2-7FD8-650D74946102}"/>
              </a:ext>
            </a:extLst>
          </p:cNvPr>
          <p:cNvSpPr txBox="1">
            <a:spLocks noChangeArrowheads="1"/>
          </p:cNvSpPr>
          <p:nvPr/>
        </p:nvSpPr>
        <p:spPr bwMode="auto">
          <a:xfrm>
            <a:off x="3752850" y="5070757"/>
            <a:ext cx="2857500" cy="1015663"/>
          </a:xfrm>
          <a:prstGeom prst="rect">
            <a:avLst/>
          </a:prstGeom>
          <a:noFill/>
          <a:ln w="9525" algn="ctr">
            <a:noFill/>
            <a:miter lim="800000"/>
            <a:headEnd/>
            <a:tailEnd/>
          </a:ln>
          <a:effectLst/>
        </p:spPr>
        <p:txBody>
          <a:bodyPr wrap="square">
            <a:spAutoFit/>
          </a:bodyPr>
          <a:lstStyle/>
          <a:p>
            <a:pPr algn="ctr">
              <a:defRPr/>
            </a:pPr>
            <a:r>
              <a:rPr lang="en-GB" sz="2000" b="1" dirty="0">
                <a:solidFill>
                  <a:schemeClr val="tx1"/>
                </a:solidFill>
                <a:effectLst/>
                <a:latin typeface="Symbol" panose="05050102010706020507" pitchFamily="18" charset="2"/>
              </a:rPr>
              <a:t>D</a:t>
            </a:r>
            <a:r>
              <a:rPr lang="en-GB" sz="2000" b="1" dirty="0">
                <a:solidFill>
                  <a:schemeClr val="tx1"/>
                </a:solidFill>
                <a:effectLst/>
                <a:latin typeface="Calibri" pitchFamily="34" charset="0"/>
              </a:rPr>
              <a:t>T ~100 °C by adding  450 ppm H</a:t>
            </a:r>
            <a:r>
              <a:rPr lang="en-GB" sz="2000" b="1" baseline="-25000" dirty="0">
                <a:solidFill>
                  <a:schemeClr val="tx1"/>
                </a:solidFill>
                <a:effectLst/>
                <a:latin typeface="Calibri" pitchFamily="34" charset="0"/>
              </a:rPr>
              <a:t>2</a:t>
            </a:r>
            <a:r>
              <a:rPr lang="en-GB" sz="2000" b="1" dirty="0">
                <a:solidFill>
                  <a:schemeClr val="tx1"/>
                </a:solidFill>
                <a:effectLst/>
                <a:latin typeface="Calibri" pitchFamily="34" charset="0"/>
              </a:rPr>
              <a:t>O (0.04 wt%) @ 3GPa</a:t>
            </a:r>
          </a:p>
        </p:txBody>
      </p:sp>
    </p:spTree>
    <p:extLst>
      <p:ext uri="{BB962C8B-B14F-4D97-AF65-F5344CB8AC3E}">
        <p14:creationId xmlns:p14="http://schemas.microsoft.com/office/powerpoint/2010/main" val="81834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P spid="17" grpId="0"/>
      <p:bldP spid="18" grpId="0"/>
      <p:bldP spid="19" grpId="0"/>
      <p:bldP spid="20" grpId="0"/>
      <p:bldP spid="21" grpId="0"/>
      <p:bldP spid="22" grpId="0"/>
      <p:bldP spid="23" grpId="0"/>
      <p:bldP spid="2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5" name="Picture 3"/>
          <p:cNvPicPr>
            <a:picLocks noChangeAspect="1" noChangeArrowheads="1"/>
          </p:cNvPicPr>
          <p:nvPr/>
        </p:nvPicPr>
        <p:blipFill>
          <a:blip r:embed="rId3" cstate="print"/>
          <a:srcRect/>
          <a:stretch>
            <a:fillRect/>
          </a:stretch>
        </p:blipFill>
        <p:spPr bwMode="auto">
          <a:xfrm>
            <a:off x="4000500" y="103325"/>
            <a:ext cx="4881563" cy="6354763"/>
          </a:xfrm>
          <a:prstGeom prst="rect">
            <a:avLst/>
          </a:prstGeom>
          <a:noFill/>
          <a:ln w="9525" algn="ctr">
            <a:noFill/>
            <a:miter lim="800000"/>
            <a:headEnd/>
            <a:tailEnd/>
          </a:ln>
        </p:spPr>
      </p:pic>
      <p:sp>
        <p:nvSpPr>
          <p:cNvPr id="934917" name="Text Box 5"/>
          <p:cNvSpPr txBox="1">
            <a:spLocks noChangeArrowheads="1"/>
          </p:cNvSpPr>
          <p:nvPr/>
        </p:nvSpPr>
        <p:spPr bwMode="auto">
          <a:xfrm>
            <a:off x="5080000" y="6452188"/>
            <a:ext cx="3937000" cy="338554"/>
          </a:xfrm>
          <a:prstGeom prst="rect">
            <a:avLst/>
          </a:prstGeom>
          <a:noFill/>
          <a:ln w="9525" algn="ctr">
            <a:noFill/>
            <a:miter lim="800000"/>
            <a:headEnd/>
            <a:tailEnd/>
          </a:ln>
          <a:effectLst/>
        </p:spPr>
        <p:txBody>
          <a:bodyPr wrap="square">
            <a:spAutoFit/>
          </a:bodyPr>
          <a:lstStyle/>
          <a:p>
            <a:pPr algn="r">
              <a:defRPr/>
            </a:pPr>
            <a:r>
              <a:rPr lang="en-GB" sz="1600" dirty="0">
                <a:solidFill>
                  <a:schemeClr val="bg1"/>
                </a:solidFill>
                <a:effectLst>
                  <a:outerShdw blurRad="38100" dist="38100" dir="2700000" algn="tl">
                    <a:srgbClr val="000000"/>
                  </a:outerShdw>
                </a:effectLst>
                <a:latin typeface="Calibri" pitchFamily="34" charset="0"/>
              </a:rPr>
              <a:t>Ghosh et al., 2009 (Chem. Geol., 262, 17-28)</a:t>
            </a:r>
          </a:p>
        </p:txBody>
      </p:sp>
      <p:sp>
        <p:nvSpPr>
          <p:cNvPr id="934918" name="Freeform 6"/>
          <p:cNvSpPr>
            <a:spLocks/>
          </p:cNvSpPr>
          <p:nvPr/>
        </p:nvSpPr>
        <p:spPr bwMode="auto">
          <a:xfrm>
            <a:off x="4919663" y="1003438"/>
            <a:ext cx="771525" cy="523875"/>
          </a:xfrm>
          <a:custGeom>
            <a:avLst/>
            <a:gdLst/>
            <a:ahLst/>
            <a:cxnLst>
              <a:cxn ang="0">
                <a:pos x="0" y="0"/>
              </a:cxn>
              <a:cxn ang="0">
                <a:pos x="126" y="108"/>
              </a:cxn>
              <a:cxn ang="0">
                <a:pos x="315" y="225"/>
              </a:cxn>
              <a:cxn ang="0">
                <a:pos x="486" y="330"/>
              </a:cxn>
            </a:cxnLst>
            <a:rect l="0" t="0" r="r" b="b"/>
            <a:pathLst>
              <a:path w="486" h="330">
                <a:moveTo>
                  <a:pt x="0" y="0"/>
                </a:moveTo>
                <a:cubicBezTo>
                  <a:pt x="36" y="35"/>
                  <a:pt x="73" y="71"/>
                  <a:pt x="126" y="108"/>
                </a:cubicBezTo>
                <a:cubicBezTo>
                  <a:pt x="179" y="145"/>
                  <a:pt x="255" y="188"/>
                  <a:pt x="315" y="225"/>
                </a:cubicBezTo>
                <a:cubicBezTo>
                  <a:pt x="375" y="262"/>
                  <a:pt x="430" y="296"/>
                  <a:pt x="486" y="330"/>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19" name="Freeform 7"/>
          <p:cNvSpPr>
            <a:spLocks/>
          </p:cNvSpPr>
          <p:nvPr/>
        </p:nvSpPr>
        <p:spPr bwMode="auto">
          <a:xfrm>
            <a:off x="5876925" y="1641613"/>
            <a:ext cx="1774825" cy="4321175"/>
          </a:xfrm>
          <a:custGeom>
            <a:avLst/>
            <a:gdLst/>
            <a:ahLst/>
            <a:cxnLst>
              <a:cxn ang="0">
                <a:pos x="0" y="0"/>
              </a:cxn>
              <a:cxn ang="0">
                <a:pos x="195" y="159"/>
              </a:cxn>
              <a:cxn ang="0">
                <a:pos x="318" y="294"/>
              </a:cxn>
              <a:cxn ang="0">
                <a:pos x="453" y="480"/>
              </a:cxn>
              <a:cxn ang="0">
                <a:pos x="564" y="654"/>
              </a:cxn>
              <a:cxn ang="0">
                <a:pos x="703" y="926"/>
              </a:cxn>
              <a:cxn ang="0">
                <a:pos x="872" y="1443"/>
              </a:cxn>
              <a:cxn ang="0">
                <a:pos x="999" y="2053"/>
              </a:cxn>
              <a:cxn ang="0">
                <a:pos x="1118" y="2722"/>
              </a:cxn>
            </a:cxnLst>
            <a:rect l="0" t="0" r="r" b="b"/>
            <a:pathLst>
              <a:path w="1118" h="2722">
                <a:moveTo>
                  <a:pt x="0" y="0"/>
                </a:moveTo>
                <a:cubicBezTo>
                  <a:pt x="71" y="55"/>
                  <a:pt x="142" y="110"/>
                  <a:pt x="195" y="159"/>
                </a:cubicBezTo>
                <a:cubicBezTo>
                  <a:pt x="248" y="208"/>
                  <a:pt x="275" y="241"/>
                  <a:pt x="318" y="294"/>
                </a:cubicBezTo>
                <a:cubicBezTo>
                  <a:pt x="361" y="347"/>
                  <a:pt x="412" y="420"/>
                  <a:pt x="453" y="480"/>
                </a:cubicBezTo>
                <a:cubicBezTo>
                  <a:pt x="494" y="540"/>
                  <a:pt x="522" y="580"/>
                  <a:pt x="564" y="654"/>
                </a:cubicBezTo>
                <a:cubicBezTo>
                  <a:pt x="606" y="728"/>
                  <a:pt x="652" y="794"/>
                  <a:pt x="703" y="926"/>
                </a:cubicBezTo>
                <a:cubicBezTo>
                  <a:pt x="754" y="1058"/>
                  <a:pt x="823" y="1255"/>
                  <a:pt x="872" y="1443"/>
                </a:cubicBezTo>
                <a:cubicBezTo>
                  <a:pt x="921" y="1631"/>
                  <a:pt x="958" y="1840"/>
                  <a:pt x="999" y="2053"/>
                </a:cubicBezTo>
                <a:cubicBezTo>
                  <a:pt x="1040" y="2266"/>
                  <a:pt x="1093" y="2583"/>
                  <a:pt x="1118" y="2722"/>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21" name="Text Box 9"/>
          <p:cNvSpPr txBox="1">
            <a:spLocks noChangeArrowheads="1"/>
          </p:cNvSpPr>
          <p:nvPr/>
        </p:nvSpPr>
        <p:spPr bwMode="auto">
          <a:xfrm>
            <a:off x="0" y="1843763"/>
            <a:ext cx="4038600" cy="1384995"/>
          </a:xfrm>
          <a:prstGeom prst="rect">
            <a:avLst/>
          </a:prstGeom>
          <a:noFill/>
          <a:ln w="9525" algn="ctr">
            <a:noFill/>
            <a:miter lim="800000"/>
            <a:headEnd/>
            <a:tailEnd/>
          </a:ln>
          <a:effectLst/>
        </p:spPr>
        <p:txBody>
          <a:bodyPr wrap="square">
            <a:spAutoFit/>
          </a:bodyPr>
          <a:lstStyle/>
          <a:p>
            <a:pPr algn="ctr">
              <a:defRPr/>
            </a:pPr>
            <a:r>
              <a:rPr lang="en-GB" sz="2800" dirty="0">
                <a:solidFill>
                  <a:srgbClr val="FFFF00"/>
                </a:solidFill>
                <a:effectLst>
                  <a:outerShdw blurRad="38100" dist="38100" dir="2700000" algn="tl">
                    <a:srgbClr val="000000"/>
                  </a:outerShdw>
                </a:effectLst>
                <a:latin typeface="Calibri" pitchFamily="34" charset="0"/>
              </a:rPr>
              <a:t>The red line is average dry      (better: volatile-free) mantle solidus.</a:t>
            </a:r>
          </a:p>
        </p:txBody>
      </p:sp>
      <p:sp>
        <p:nvSpPr>
          <p:cNvPr id="2" name="Rettangolo 1"/>
          <p:cNvSpPr/>
          <p:nvPr/>
        </p:nvSpPr>
        <p:spPr bwMode="auto">
          <a:xfrm>
            <a:off x="7840980" y="1015343"/>
            <a:ext cx="377190" cy="1694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Text Box 8"/>
          <p:cNvSpPr txBox="1">
            <a:spLocks noChangeArrowheads="1"/>
          </p:cNvSpPr>
          <p:nvPr/>
        </p:nvSpPr>
        <p:spPr bwMode="auto">
          <a:xfrm>
            <a:off x="-1" y="3509070"/>
            <a:ext cx="4013995" cy="2677656"/>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Here also several mantle solidi obtained on different H-C-bearing starting assemblages are reported (CMS-CO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CMAS-CO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CMAS-CO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Natural Peridotite+CO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Natural peridotite+Alkalies+CO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a:t>
            </a:r>
          </a:p>
        </p:txBody>
      </p:sp>
      <p:sp>
        <p:nvSpPr>
          <p:cNvPr id="10"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4915"/>
                                        </p:tgtEl>
                                        <p:attrNameLst>
                                          <p:attrName>style.visibility</p:attrName>
                                        </p:attrNameLst>
                                      </p:cBhvr>
                                      <p:to>
                                        <p:strVal val="visible"/>
                                      </p:to>
                                    </p:set>
                                    <p:animEffect transition="in" filter="fade">
                                      <p:cBhvr>
                                        <p:cTn id="11" dur="500"/>
                                        <p:tgtEl>
                                          <p:spTgt spid="9349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34917"/>
                                        </p:tgtEl>
                                        <p:attrNameLst>
                                          <p:attrName>style.visibility</p:attrName>
                                        </p:attrNameLst>
                                      </p:cBhvr>
                                      <p:to>
                                        <p:strVal val="visible"/>
                                      </p:to>
                                    </p:set>
                                    <p:animEffect transition="in" filter="fade">
                                      <p:cBhvr>
                                        <p:cTn id="17" dur="500"/>
                                        <p:tgtEl>
                                          <p:spTgt spid="9349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4921"/>
                                        </p:tgtEl>
                                        <p:attrNameLst>
                                          <p:attrName>style.visibility</p:attrName>
                                        </p:attrNameLst>
                                      </p:cBhvr>
                                      <p:to>
                                        <p:strVal val="visible"/>
                                      </p:to>
                                    </p:set>
                                    <p:animEffect transition="in" filter="fade">
                                      <p:cBhvr>
                                        <p:cTn id="22" dur="500"/>
                                        <p:tgtEl>
                                          <p:spTgt spid="934921"/>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934918"/>
                                        </p:tgtEl>
                                        <p:attrNameLst>
                                          <p:attrName>style.visibility</p:attrName>
                                        </p:attrNameLst>
                                      </p:cBhvr>
                                      <p:to>
                                        <p:strVal val="visible"/>
                                      </p:to>
                                    </p:set>
                                    <p:animEffect transition="in" filter="wipe(up)">
                                      <p:cBhvr>
                                        <p:cTn id="26" dur="1000"/>
                                        <p:tgtEl>
                                          <p:spTgt spid="934918"/>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934919"/>
                                        </p:tgtEl>
                                        <p:attrNameLst>
                                          <p:attrName>style.visibility</p:attrName>
                                        </p:attrNameLst>
                                      </p:cBhvr>
                                      <p:to>
                                        <p:strVal val="visible"/>
                                      </p:to>
                                    </p:set>
                                    <p:animEffect transition="in" filter="wipe(up)">
                                      <p:cBhvr>
                                        <p:cTn id="30" dur="2000"/>
                                        <p:tgtEl>
                                          <p:spTgt spid="9349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p:bldP spid="934918" grpId="0" animBg="1"/>
      <p:bldP spid="934919" grpId="0" animBg="1"/>
      <p:bldP spid="934921" grpId="0"/>
      <p:bldP spid="2" grpId="0" animBg="1"/>
      <p:bldP spid="16"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5" name="Picture 3"/>
          <p:cNvPicPr>
            <a:picLocks noChangeAspect="1" noChangeArrowheads="1"/>
          </p:cNvPicPr>
          <p:nvPr/>
        </p:nvPicPr>
        <p:blipFill>
          <a:blip r:embed="rId3" cstate="print"/>
          <a:srcRect/>
          <a:stretch>
            <a:fillRect/>
          </a:stretch>
        </p:blipFill>
        <p:spPr bwMode="auto">
          <a:xfrm>
            <a:off x="4000500" y="103325"/>
            <a:ext cx="4881563" cy="6354763"/>
          </a:xfrm>
          <a:prstGeom prst="rect">
            <a:avLst/>
          </a:prstGeom>
          <a:noFill/>
          <a:ln w="9525" algn="ctr">
            <a:noFill/>
            <a:miter lim="800000"/>
            <a:headEnd/>
            <a:tailEnd/>
          </a:ln>
        </p:spPr>
      </p:pic>
      <p:sp>
        <p:nvSpPr>
          <p:cNvPr id="934918" name="Freeform 6"/>
          <p:cNvSpPr>
            <a:spLocks/>
          </p:cNvSpPr>
          <p:nvPr/>
        </p:nvSpPr>
        <p:spPr bwMode="auto">
          <a:xfrm>
            <a:off x="4919663" y="1003438"/>
            <a:ext cx="771525" cy="523875"/>
          </a:xfrm>
          <a:custGeom>
            <a:avLst/>
            <a:gdLst/>
            <a:ahLst/>
            <a:cxnLst>
              <a:cxn ang="0">
                <a:pos x="0" y="0"/>
              </a:cxn>
              <a:cxn ang="0">
                <a:pos x="126" y="108"/>
              </a:cxn>
              <a:cxn ang="0">
                <a:pos x="315" y="225"/>
              </a:cxn>
              <a:cxn ang="0">
                <a:pos x="486" y="330"/>
              </a:cxn>
            </a:cxnLst>
            <a:rect l="0" t="0" r="r" b="b"/>
            <a:pathLst>
              <a:path w="486" h="330">
                <a:moveTo>
                  <a:pt x="0" y="0"/>
                </a:moveTo>
                <a:cubicBezTo>
                  <a:pt x="36" y="35"/>
                  <a:pt x="73" y="71"/>
                  <a:pt x="126" y="108"/>
                </a:cubicBezTo>
                <a:cubicBezTo>
                  <a:pt x="179" y="145"/>
                  <a:pt x="255" y="188"/>
                  <a:pt x="315" y="225"/>
                </a:cubicBezTo>
                <a:cubicBezTo>
                  <a:pt x="375" y="262"/>
                  <a:pt x="430" y="296"/>
                  <a:pt x="486" y="330"/>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19" name="Freeform 7"/>
          <p:cNvSpPr>
            <a:spLocks/>
          </p:cNvSpPr>
          <p:nvPr/>
        </p:nvSpPr>
        <p:spPr bwMode="auto">
          <a:xfrm>
            <a:off x="5876925" y="1641613"/>
            <a:ext cx="1774825" cy="4321175"/>
          </a:xfrm>
          <a:custGeom>
            <a:avLst/>
            <a:gdLst/>
            <a:ahLst/>
            <a:cxnLst>
              <a:cxn ang="0">
                <a:pos x="0" y="0"/>
              </a:cxn>
              <a:cxn ang="0">
                <a:pos x="195" y="159"/>
              </a:cxn>
              <a:cxn ang="0">
                <a:pos x="318" y="294"/>
              </a:cxn>
              <a:cxn ang="0">
                <a:pos x="453" y="480"/>
              </a:cxn>
              <a:cxn ang="0">
                <a:pos x="564" y="654"/>
              </a:cxn>
              <a:cxn ang="0">
                <a:pos x="703" y="926"/>
              </a:cxn>
              <a:cxn ang="0">
                <a:pos x="872" y="1443"/>
              </a:cxn>
              <a:cxn ang="0">
                <a:pos x="999" y="2053"/>
              </a:cxn>
              <a:cxn ang="0">
                <a:pos x="1118" y="2722"/>
              </a:cxn>
            </a:cxnLst>
            <a:rect l="0" t="0" r="r" b="b"/>
            <a:pathLst>
              <a:path w="1118" h="2722">
                <a:moveTo>
                  <a:pt x="0" y="0"/>
                </a:moveTo>
                <a:cubicBezTo>
                  <a:pt x="71" y="55"/>
                  <a:pt x="142" y="110"/>
                  <a:pt x="195" y="159"/>
                </a:cubicBezTo>
                <a:cubicBezTo>
                  <a:pt x="248" y="208"/>
                  <a:pt x="275" y="241"/>
                  <a:pt x="318" y="294"/>
                </a:cubicBezTo>
                <a:cubicBezTo>
                  <a:pt x="361" y="347"/>
                  <a:pt x="412" y="420"/>
                  <a:pt x="453" y="480"/>
                </a:cubicBezTo>
                <a:cubicBezTo>
                  <a:pt x="494" y="540"/>
                  <a:pt x="522" y="580"/>
                  <a:pt x="564" y="654"/>
                </a:cubicBezTo>
                <a:cubicBezTo>
                  <a:pt x="606" y="728"/>
                  <a:pt x="652" y="794"/>
                  <a:pt x="703" y="926"/>
                </a:cubicBezTo>
                <a:cubicBezTo>
                  <a:pt x="754" y="1058"/>
                  <a:pt x="823" y="1255"/>
                  <a:pt x="872" y="1443"/>
                </a:cubicBezTo>
                <a:cubicBezTo>
                  <a:pt x="921" y="1631"/>
                  <a:pt x="958" y="1840"/>
                  <a:pt x="999" y="2053"/>
                </a:cubicBezTo>
                <a:cubicBezTo>
                  <a:pt x="1040" y="2266"/>
                  <a:pt x="1093" y="2583"/>
                  <a:pt x="1118" y="2722"/>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4922" name="Text Box 10"/>
          <p:cNvSpPr txBox="1">
            <a:spLocks noChangeArrowheads="1"/>
          </p:cNvSpPr>
          <p:nvPr/>
        </p:nvSpPr>
        <p:spPr bwMode="auto">
          <a:xfrm>
            <a:off x="0" y="3425500"/>
            <a:ext cx="3935413" cy="1384995"/>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Adding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to peridotite increases the complexity of the system.</a:t>
            </a:r>
          </a:p>
        </p:txBody>
      </p:sp>
      <p:sp>
        <p:nvSpPr>
          <p:cNvPr id="11" name="Text Box 85"/>
          <p:cNvSpPr txBox="1">
            <a:spLocks noChangeArrowheads="1"/>
          </p:cNvSpPr>
          <p:nvPr/>
        </p:nvSpPr>
        <p:spPr bwMode="auto">
          <a:xfrm>
            <a:off x="6096201" y="4084310"/>
            <a:ext cx="1152324" cy="424732"/>
          </a:xfrm>
          <a:prstGeom prst="rect">
            <a:avLst/>
          </a:prstGeom>
          <a:solidFill>
            <a:schemeClr val="bg1"/>
          </a:solidFill>
          <a:ln w="9525" algn="ctr">
            <a:noFill/>
            <a:miter lim="800000"/>
            <a:headEnd/>
            <a:tailEnd/>
          </a:ln>
          <a:effectLst/>
        </p:spPr>
        <p:txBody>
          <a:bodyPr wrap="square">
            <a:spAutoFit/>
          </a:bodyPr>
          <a:lstStyle/>
          <a:p>
            <a:pPr algn="ctr">
              <a:lnSpc>
                <a:spcPct val="90000"/>
              </a:lnSpc>
              <a:spcBef>
                <a:spcPct val="50000"/>
              </a:spcBef>
              <a:defRPr/>
            </a:pPr>
            <a:r>
              <a:rPr lang="en-GB" sz="2400" dirty="0">
                <a:solidFill>
                  <a:schemeClr val="tx1"/>
                </a:solidFill>
                <a:effectLst/>
                <a:latin typeface="Calibri" pitchFamily="34" charset="0"/>
              </a:rPr>
              <a:t>~500 °C</a:t>
            </a:r>
          </a:p>
        </p:txBody>
      </p:sp>
      <p:sp>
        <p:nvSpPr>
          <p:cNvPr id="12" name="Text Box 10"/>
          <p:cNvSpPr txBox="1">
            <a:spLocks noChangeArrowheads="1"/>
          </p:cNvSpPr>
          <p:nvPr/>
        </p:nvSpPr>
        <p:spPr bwMode="auto">
          <a:xfrm>
            <a:off x="0" y="4993213"/>
            <a:ext cx="4000500" cy="954107"/>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…but a common effect can be easily noted…</a:t>
            </a:r>
          </a:p>
        </p:txBody>
      </p:sp>
      <p:sp>
        <p:nvSpPr>
          <p:cNvPr id="2" name="Rettangolo 1"/>
          <p:cNvSpPr/>
          <p:nvPr/>
        </p:nvSpPr>
        <p:spPr bwMode="auto">
          <a:xfrm>
            <a:off x="7840980" y="1015343"/>
            <a:ext cx="377190" cy="1694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Text Box 14"/>
          <p:cNvSpPr txBox="1">
            <a:spLocks noChangeArrowheads="1"/>
          </p:cNvSpPr>
          <p:nvPr/>
        </p:nvSpPr>
        <p:spPr bwMode="auto">
          <a:xfrm>
            <a:off x="6000750" y="1064566"/>
            <a:ext cx="2241509" cy="400110"/>
          </a:xfrm>
          <a:prstGeom prst="rect">
            <a:avLst/>
          </a:prstGeom>
          <a:noFill/>
          <a:ln w="9525" algn="ctr">
            <a:noFill/>
            <a:miter lim="800000"/>
            <a:headEnd/>
            <a:tailEnd/>
          </a:ln>
          <a:effectLst/>
        </p:spPr>
        <p:txBody>
          <a:bodyPr wrap="square">
            <a:spAutoFit/>
          </a:bodyPr>
          <a:lstStyle/>
          <a:p>
            <a:pPr algn="ctr">
              <a:defRPr/>
            </a:pPr>
            <a:r>
              <a:rPr lang="en-GB" sz="2000" b="1" dirty="0">
                <a:solidFill>
                  <a:srgbClr val="0066FF"/>
                </a:solidFill>
                <a:effectLst/>
                <a:latin typeface="Calibri" pitchFamily="34" charset="0"/>
              </a:rPr>
              <a:t>Peridotite + CO</a:t>
            </a:r>
            <a:r>
              <a:rPr lang="en-GB" sz="2000" b="1" baseline="-25000" dirty="0">
                <a:solidFill>
                  <a:srgbClr val="0066FF"/>
                </a:solidFill>
                <a:effectLst/>
                <a:latin typeface="Calibri" pitchFamily="34" charset="0"/>
              </a:rPr>
              <a:t>2</a:t>
            </a:r>
          </a:p>
        </p:txBody>
      </p:sp>
      <p:sp>
        <p:nvSpPr>
          <p:cNvPr id="3" name="Figura a mano libera 2"/>
          <p:cNvSpPr/>
          <p:nvPr/>
        </p:nvSpPr>
        <p:spPr bwMode="auto">
          <a:xfrm>
            <a:off x="5499100" y="2870200"/>
            <a:ext cx="546513" cy="2514600"/>
          </a:xfrm>
          <a:custGeom>
            <a:avLst/>
            <a:gdLst>
              <a:gd name="connsiteX0" fmla="*/ 0 w 546373"/>
              <a:gd name="connsiteY0" fmla="*/ 0 h 2514600"/>
              <a:gd name="connsiteX1" fmla="*/ 279400 w 546373"/>
              <a:gd name="connsiteY1" fmla="*/ 666750 h 2514600"/>
              <a:gd name="connsiteX2" fmla="*/ 463550 w 546373"/>
              <a:gd name="connsiteY2" fmla="*/ 1193800 h 2514600"/>
              <a:gd name="connsiteX3" fmla="*/ 501650 w 546373"/>
              <a:gd name="connsiteY3" fmla="*/ 1689100 h 2514600"/>
              <a:gd name="connsiteX4" fmla="*/ 539750 w 546373"/>
              <a:gd name="connsiteY4" fmla="*/ 2298700 h 2514600"/>
              <a:gd name="connsiteX5" fmla="*/ 546100 w 546373"/>
              <a:gd name="connsiteY5" fmla="*/ 2514600 h 2514600"/>
              <a:gd name="connsiteX0" fmla="*/ 0 w 546373"/>
              <a:gd name="connsiteY0" fmla="*/ 0 h 2514600"/>
              <a:gd name="connsiteX1" fmla="*/ 279400 w 546373"/>
              <a:gd name="connsiteY1" fmla="*/ 666750 h 2514600"/>
              <a:gd name="connsiteX2" fmla="*/ 458788 w 546373"/>
              <a:gd name="connsiteY2" fmla="*/ 1193800 h 2514600"/>
              <a:gd name="connsiteX3" fmla="*/ 501650 w 546373"/>
              <a:gd name="connsiteY3" fmla="*/ 1689100 h 2514600"/>
              <a:gd name="connsiteX4" fmla="*/ 539750 w 546373"/>
              <a:gd name="connsiteY4" fmla="*/ 2298700 h 2514600"/>
              <a:gd name="connsiteX5" fmla="*/ 546100 w 546373"/>
              <a:gd name="connsiteY5" fmla="*/ 2514600 h 2514600"/>
              <a:gd name="connsiteX0" fmla="*/ 0 w 546513"/>
              <a:gd name="connsiteY0" fmla="*/ 0 h 2514600"/>
              <a:gd name="connsiteX1" fmla="*/ 279400 w 546513"/>
              <a:gd name="connsiteY1" fmla="*/ 666750 h 2514600"/>
              <a:gd name="connsiteX2" fmla="*/ 458788 w 546513"/>
              <a:gd name="connsiteY2" fmla="*/ 1193800 h 2514600"/>
              <a:gd name="connsiteX3" fmla="*/ 496887 w 546513"/>
              <a:gd name="connsiteY3" fmla="*/ 1689100 h 2514600"/>
              <a:gd name="connsiteX4" fmla="*/ 539750 w 546513"/>
              <a:gd name="connsiteY4" fmla="*/ 2298700 h 2514600"/>
              <a:gd name="connsiteX5" fmla="*/ 546100 w 546513"/>
              <a:gd name="connsiteY5" fmla="*/ 2514600 h 2514600"/>
              <a:gd name="connsiteX0" fmla="*/ 0 w 546513"/>
              <a:gd name="connsiteY0" fmla="*/ 0 h 2514600"/>
              <a:gd name="connsiteX1" fmla="*/ 279400 w 546513"/>
              <a:gd name="connsiteY1" fmla="*/ 666750 h 2514600"/>
              <a:gd name="connsiteX2" fmla="*/ 458788 w 546513"/>
              <a:gd name="connsiteY2" fmla="*/ 1193800 h 2514600"/>
              <a:gd name="connsiteX3" fmla="*/ 496887 w 546513"/>
              <a:gd name="connsiteY3" fmla="*/ 1689100 h 2514600"/>
              <a:gd name="connsiteX4" fmla="*/ 539750 w 546513"/>
              <a:gd name="connsiteY4" fmla="*/ 2298700 h 2514600"/>
              <a:gd name="connsiteX5" fmla="*/ 546100 w 546513"/>
              <a:gd name="connsiteY5"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13" h="2514600">
                <a:moveTo>
                  <a:pt x="0" y="0"/>
                </a:moveTo>
                <a:cubicBezTo>
                  <a:pt x="101071" y="233891"/>
                  <a:pt x="202935" y="467783"/>
                  <a:pt x="279400" y="666750"/>
                </a:cubicBezTo>
                <a:cubicBezTo>
                  <a:pt x="355865" y="865717"/>
                  <a:pt x="422540" y="1023409"/>
                  <a:pt x="458788" y="1193800"/>
                </a:cubicBezTo>
                <a:cubicBezTo>
                  <a:pt x="495036" y="1364191"/>
                  <a:pt x="483393" y="1504950"/>
                  <a:pt x="496887" y="1689100"/>
                </a:cubicBezTo>
                <a:cubicBezTo>
                  <a:pt x="510381" y="1873250"/>
                  <a:pt x="531548" y="2161117"/>
                  <a:pt x="539750" y="2298700"/>
                </a:cubicBezTo>
                <a:cubicBezTo>
                  <a:pt x="547952" y="2436283"/>
                  <a:pt x="546629" y="2475441"/>
                  <a:pt x="546100" y="2514600"/>
                </a:cubicBez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AutoShape 87"/>
          <p:cNvSpPr>
            <a:spLocks noChangeArrowheads="1"/>
          </p:cNvSpPr>
          <p:nvPr/>
        </p:nvSpPr>
        <p:spPr bwMode="auto">
          <a:xfrm>
            <a:off x="6000750" y="4405610"/>
            <a:ext cx="1366838" cy="189536"/>
          </a:xfrm>
          <a:prstGeom prst="leftRightArrow">
            <a:avLst>
              <a:gd name="adj1" fmla="val 50000"/>
              <a:gd name="adj2" fmla="val 122281"/>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7" name="Text Box 85"/>
          <p:cNvSpPr txBox="1">
            <a:spLocks noChangeArrowheads="1"/>
          </p:cNvSpPr>
          <p:nvPr/>
        </p:nvSpPr>
        <p:spPr bwMode="auto">
          <a:xfrm>
            <a:off x="4895850" y="1881188"/>
            <a:ext cx="1249757" cy="374461"/>
          </a:xfrm>
          <a:prstGeom prst="rect">
            <a:avLst/>
          </a:prstGeom>
          <a:solidFill>
            <a:schemeClr val="bg1"/>
          </a:solidFill>
          <a:ln w="9525" algn="ctr">
            <a:noFill/>
            <a:miter lim="800000"/>
            <a:headEnd/>
            <a:tailEnd/>
          </a:ln>
          <a:effectLst/>
        </p:spPr>
        <p:txBody>
          <a:bodyPr wrap="square">
            <a:spAutoFit/>
          </a:bodyPr>
          <a:lstStyle/>
          <a:p>
            <a:pPr algn="ctr">
              <a:lnSpc>
                <a:spcPts val="2200"/>
              </a:lnSpc>
              <a:spcBef>
                <a:spcPct val="50000"/>
              </a:spcBef>
              <a:defRPr/>
            </a:pPr>
            <a:r>
              <a:rPr lang="en-GB" sz="2400" dirty="0">
                <a:solidFill>
                  <a:schemeClr val="tx1"/>
                </a:solidFill>
                <a:effectLst/>
                <a:latin typeface="Calibri" pitchFamily="34" charset="0"/>
              </a:rPr>
              <a:t>~500 °C</a:t>
            </a:r>
          </a:p>
        </p:txBody>
      </p:sp>
      <p:sp>
        <p:nvSpPr>
          <p:cNvPr id="16" name="AutoShape 87"/>
          <p:cNvSpPr>
            <a:spLocks noChangeArrowheads="1"/>
          </p:cNvSpPr>
          <p:nvPr/>
        </p:nvSpPr>
        <p:spPr bwMode="auto">
          <a:xfrm>
            <a:off x="4908867" y="1750656"/>
            <a:ext cx="1188000" cy="189536"/>
          </a:xfrm>
          <a:prstGeom prst="leftRightArrow">
            <a:avLst>
              <a:gd name="adj1" fmla="val 50000"/>
              <a:gd name="adj2" fmla="val 122281"/>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8"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system</a:t>
            </a:r>
          </a:p>
        </p:txBody>
      </p:sp>
      <p:sp>
        <p:nvSpPr>
          <p:cNvPr id="19" name="Text Box 5"/>
          <p:cNvSpPr txBox="1">
            <a:spLocks noChangeArrowheads="1"/>
          </p:cNvSpPr>
          <p:nvPr/>
        </p:nvSpPr>
        <p:spPr bwMode="auto">
          <a:xfrm>
            <a:off x="5080000" y="6452188"/>
            <a:ext cx="3937000" cy="338554"/>
          </a:xfrm>
          <a:prstGeom prst="rect">
            <a:avLst/>
          </a:prstGeom>
          <a:noFill/>
          <a:ln w="9525" algn="ctr">
            <a:noFill/>
            <a:miter lim="800000"/>
            <a:headEnd/>
            <a:tailEnd/>
          </a:ln>
          <a:effectLst/>
        </p:spPr>
        <p:txBody>
          <a:bodyPr wrap="square">
            <a:spAutoFit/>
          </a:bodyPr>
          <a:lstStyle/>
          <a:p>
            <a:pPr algn="r">
              <a:defRPr/>
            </a:pPr>
            <a:r>
              <a:rPr lang="en-GB" sz="1600" dirty="0">
                <a:solidFill>
                  <a:schemeClr val="bg1"/>
                </a:solidFill>
                <a:effectLst>
                  <a:outerShdw blurRad="38100" dist="38100" dir="2700000" algn="tl">
                    <a:srgbClr val="000000"/>
                  </a:outerShdw>
                </a:effectLst>
                <a:latin typeface="Calibri" pitchFamily="34" charset="0"/>
              </a:rPr>
              <a:t>Ghosh et al., 2009 (Chem. Geol., 262, 17-28)</a:t>
            </a:r>
          </a:p>
        </p:txBody>
      </p:sp>
      <p:sp>
        <p:nvSpPr>
          <p:cNvPr id="20" name="Text Box 9"/>
          <p:cNvSpPr txBox="1">
            <a:spLocks noChangeArrowheads="1"/>
          </p:cNvSpPr>
          <p:nvPr/>
        </p:nvSpPr>
        <p:spPr bwMode="auto">
          <a:xfrm>
            <a:off x="0" y="1843763"/>
            <a:ext cx="4038600" cy="1384995"/>
          </a:xfrm>
          <a:prstGeom prst="rect">
            <a:avLst/>
          </a:prstGeom>
          <a:noFill/>
          <a:ln w="9525" algn="ctr">
            <a:noFill/>
            <a:miter lim="800000"/>
            <a:headEnd/>
            <a:tailEnd/>
          </a:ln>
          <a:effectLst/>
        </p:spPr>
        <p:txBody>
          <a:bodyPr wrap="square">
            <a:spAutoFit/>
          </a:bodyPr>
          <a:lstStyle/>
          <a:p>
            <a:pPr algn="ctr">
              <a:defRPr/>
            </a:pPr>
            <a:r>
              <a:rPr lang="en-GB" sz="2800" dirty="0">
                <a:solidFill>
                  <a:srgbClr val="FFFF00"/>
                </a:solidFill>
                <a:effectLst>
                  <a:outerShdw blurRad="38100" dist="38100" dir="2700000" algn="tl">
                    <a:srgbClr val="000000"/>
                  </a:outerShdw>
                </a:effectLst>
                <a:latin typeface="Calibri" pitchFamily="34" charset="0"/>
              </a:rPr>
              <a:t>The red line is average dry      (better: volatile-free) mantle solidus.</a:t>
            </a:r>
          </a:p>
        </p:txBody>
      </p:sp>
    </p:spTree>
    <p:extLst>
      <p:ext uri="{BB962C8B-B14F-4D97-AF65-F5344CB8AC3E}">
        <p14:creationId xmlns:p14="http://schemas.microsoft.com/office/powerpoint/2010/main" val="135314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4922"/>
                                        </p:tgtEl>
                                        <p:attrNameLst>
                                          <p:attrName>style.visibility</p:attrName>
                                        </p:attrNameLst>
                                      </p:cBhvr>
                                      <p:to>
                                        <p:strVal val="visible"/>
                                      </p:to>
                                    </p:set>
                                    <p:animEffect transition="in" filter="fade">
                                      <p:cBhvr>
                                        <p:cTn id="7" dur="500"/>
                                        <p:tgtEl>
                                          <p:spTgt spid="9349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2" grpId="0"/>
      <p:bldP spid="11" grpId="0" animBg="1"/>
      <p:bldP spid="12" grpId="0"/>
      <p:bldP spid="14" grpId="0"/>
      <p:bldP spid="3" grpId="0" animBg="1"/>
      <p:bldP spid="10" grpId="0" animBg="1"/>
      <p:bldP spid="17"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2943225" y="0"/>
            <a:ext cx="6199188" cy="6858000"/>
            <a:chOff x="1854" y="0"/>
            <a:chExt cx="3905" cy="4320"/>
          </a:xfrm>
        </p:grpSpPr>
        <p:sp>
          <p:nvSpPr>
            <p:cNvPr id="836611" name="Rectangle 3"/>
            <p:cNvSpPr>
              <a:spLocks noChangeArrowheads="1"/>
            </p:cNvSpPr>
            <p:nvPr/>
          </p:nvSpPr>
          <p:spPr bwMode="auto">
            <a:xfrm>
              <a:off x="1854" y="0"/>
              <a:ext cx="3905" cy="4320"/>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36617" name="Text Box 9"/>
            <p:cNvSpPr txBox="1">
              <a:spLocks noChangeArrowheads="1"/>
            </p:cNvSpPr>
            <p:nvPr/>
          </p:nvSpPr>
          <p:spPr bwMode="auto">
            <a:xfrm>
              <a:off x="2166" y="942"/>
              <a:ext cx="410"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100</a:t>
              </a:r>
            </a:p>
          </p:txBody>
        </p:sp>
        <p:sp>
          <p:nvSpPr>
            <p:cNvPr id="836618" name="Text Box 10"/>
            <p:cNvSpPr txBox="1">
              <a:spLocks noChangeArrowheads="1"/>
            </p:cNvSpPr>
            <p:nvPr/>
          </p:nvSpPr>
          <p:spPr bwMode="auto">
            <a:xfrm rot="16200000">
              <a:off x="1399" y="2041"/>
              <a:ext cx="1303" cy="368"/>
            </a:xfrm>
            <a:prstGeom prst="rect">
              <a:avLst/>
            </a:prstGeom>
            <a:noFill/>
            <a:ln w="9525" algn="ctr">
              <a:noFill/>
              <a:miter lim="800000"/>
              <a:headEnd/>
              <a:tailEnd/>
            </a:ln>
            <a:effectLst/>
          </p:spPr>
          <p:txBody>
            <a:bodyPr wrap="none">
              <a:spAutoFit/>
            </a:bodyPr>
            <a:lstStyle/>
            <a:p>
              <a:pPr algn="r">
                <a:defRPr/>
              </a:pPr>
              <a:r>
                <a:rPr lang="en-GB" sz="3200">
                  <a:solidFill>
                    <a:schemeClr val="tx1"/>
                  </a:solidFill>
                  <a:effectLst>
                    <a:outerShdw blurRad="38100" dist="38100" dir="2700000" algn="tl">
                      <a:srgbClr val="FFFFFF"/>
                    </a:outerShdw>
                  </a:effectLst>
                  <a:latin typeface="Calibri" pitchFamily="34" charset="0"/>
                </a:rPr>
                <a:t>Depth (km)</a:t>
              </a:r>
            </a:p>
          </p:txBody>
        </p:sp>
        <p:sp>
          <p:nvSpPr>
            <p:cNvPr id="836619" name="Text Box 11"/>
            <p:cNvSpPr txBox="1">
              <a:spLocks noChangeArrowheads="1"/>
            </p:cNvSpPr>
            <p:nvPr/>
          </p:nvSpPr>
          <p:spPr bwMode="auto">
            <a:xfrm>
              <a:off x="2166" y="1794"/>
              <a:ext cx="410"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200</a:t>
              </a:r>
            </a:p>
          </p:txBody>
        </p:sp>
        <p:sp>
          <p:nvSpPr>
            <p:cNvPr id="836620" name="Text Box 12"/>
            <p:cNvSpPr txBox="1">
              <a:spLocks noChangeArrowheads="1"/>
            </p:cNvSpPr>
            <p:nvPr/>
          </p:nvSpPr>
          <p:spPr bwMode="auto">
            <a:xfrm>
              <a:off x="2166" y="2662"/>
              <a:ext cx="410"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300</a:t>
              </a:r>
            </a:p>
          </p:txBody>
        </p:sp>
        <p:sp>
          <p:nvSpPr>
            <p:cNvPr id="836621" name="Text Box 13"/>
            <p:cNvSpPr txBox="1">
              <a:spLocks noChangeArrowheads="1"/>
            </p:cNvSpPr>
            <p:nvPr/>
          </p:nvSpPr>
          <p:spPr bwMode="auto">
            <a:xfrm>
              <a:off x="2166" y="3547"/>
              <a:ext cx="410"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400</a:t>
              </a:r>
            </a:p>
          </p:txBody>
        </p:sp>
        <p:sp>
          <p:nvSpPr>
            <p:cNvPr id="836622" name="Text Box 14"/>
            <p:cNvSpPr txBox="1">
              <a:spLocks noChangeArrowheads="1"/>
            </p:cNvSpPr>
            <p:nvPr/>
          </p:nvSpPr>
          <p:spPr bwMode="auto">
            <a:xfrm>
              <a:off x="3389" y="3843"/>
              <a:ext cx="1906" cy="368"/>
            </a:xfrm>
            <a:prstGeom prst="rect">
              <a:avLst/>
            </a:prstGeom>
            <a:noFill/>
            <a:ln w="9525" algn="ctr">
              <a:noFill/>
              <a:miter lim="800000"/>
              <a:headEnd/>
              <a:tailEnd/>
            </a:ln>
            <a:effectLst/>
          </p:spPr>
          <p:txBody>
            <a:bodyPr wrap="none">
              <a:spAutoFit/>
            </a:bodyPr>
            <a:lstStyle/>
            <a:p>
              <a:pPr algn="r">
                <a:defRPr/>
              </a:pPr>
              <a:r>
                <a:rPr lang="en-GB" sz="3200">
                  <a:solidFill>
                    <a:schemeClr val="tx1"/>
                  </a:solidFill>
                  <a:effectLst>
                    <a:outerShdw blurRad="38100" dist="38100" dir="2700000" algn="tl">
                      <a:srgbClr val="FFFFFF"/>
                    </a:outerShdw>
                  </a:effectLst>
                  <a:latin typeface="Calibri" pitchFamily="34" charset="0"/>
                </a:rPr>
                <a:t>Temperature (°C)</a:t>
              </a:r>
            </a:p>
          </p:txBody>
        </p:sp>
        <p:sp>
          <p:nvSpPr>
            <p:cNvPr id="836623" name="Text Box 15"/>
            <p:cNvSpPr txBox="1">
              <a:spLocks noChangeArrowheads="1"/>
            </p:cNvSpPr>
            <p:nvPr/>
          </p:nvSpPr>
          <p:spPr bwMode="auto">
            <a:xfrm>
              <a:off x="2378" y="3658"/>
              <a:ext cx="410"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500</a:t>
              </a:r>
            </a:p>
          </p:txBody>
        </p:sp>
        <p:sp>
          <p:nvSpPr>
            <p:cNvPr id="836624" name="Text Box 16"/>
            <p:cNvSpPr txBox="1">
              <a:spLocks noChangeArrowheads="1"/>
            </p:cNvSpPr>
            <p:nvPr/>
          </p:nvSpPr>
          <p:spPr bwMode="auto">
            <a:xfrm>
              <a:off x="3397" y="3658"/>
              <a:ext cx="508"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1000</a:t>
              </a:r>
            </a:p>
          </p:txBody>
        </p:sp>
        <p:sp>
          <p:nvSpPr>
            <p:cNvPr id="836625" name="Text Box 17"/>
            <p:cNvSpPr txBox="1">
              <a:spLocks noChangeArrowheads="1"/>
            </p:cNvSpPr>
            <p:nvPr/>
          </p:nvSpPr>
          <p:spPr bwMode="auto">
            <a:xfrm>
              <a:off x="4489" y="3658"/>
              <a:ext cx="508"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1500</a:t>
              </a:r>
            </a:p>
          </p:txBody>
        </p:sp>
        <p:grpSp>
          <p:nvGrpSpPr>
            <p:cNvPr id="70681" name="Group 18"/>
            <p:cNvGrpSpPr>
              <a:grpSpLocks/>
            </p:cNvGrpSpPr>
            <p:nvPr/>
          </p:nvGrpSpPr>
          <p:grpSpPr bwMode="auto">
            <a:xfrm>
              <a:off x="2553" y="1081"/>
              <a:ext cx="109" cy="1728"/>
              <a:chOff x="2553" y="1081"/>
              <a:chExt cx="150" cy="1728"/>
            </a:xfrm>
          </p:grpSpPr>
          <p:sp>
            <p:nvSpPr>
              <p:cNvPr id="836627" name="Line 19"/>
              <p:cNvSpPr>
                <a:spLocks noChangeShapeType="1"/>
              </p:cNvSpPr>
              <p:nvPr/>
            </p:nvSpPr>
            <p:spPr bwMode="auto">
              <a:xfrm>
                <a:off x="2553" y="2809"/>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28" name="Line 20"/>
              <p:cNvSpPr>
                <a:spLocks noChangeShapeType="1"/>
              </p:cNvSpPr>
              <p:nvPr/>
            </p:nvSpPr>
            <p:spPr bwMode="auto">
              <a:xfrm>
                <a:off x="2553" y="1941"/>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29" name="Line 21"/>
              <p:cNvSpPr>
                <a:spLocks noChangeShapeType="1"/>
              </p:cNvSpPr>
              <p:nvPr/>
            </p:nvSpPr>
            <p:spPr bwMode="auto">
              <a:xfrm>
                <a:off x="2553" y="1081"/>
                <a:ext cx="150" cy="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grpSp>
          <p:nvGrpSpPr>
            <p:cNvPr id="70682" name="Group 22"/>
            <p:cNvGrpSpPr>
              <a:grpSpLocks/>
            </p:cNvGrpSpPr>
            <p:nvPr/>
          </p:nvGrpSpPr>
          <p:grpSpPr bwMode="auto">
            <a:xfrm>
              <a:off x="3621" y="3560"/>
              <a:ext cx="1077" cy="125"/>
              <a:chOff x="3621" y="3485"/>
              <a:chExt cx="1077" cy="200"/>
            </a:xfrm>
          </p:grpSpPr>
          <p:sp>
            <p:nvSpPr>
              <p:cNvPr id="836631" name="Line 23"/>
              <p:cNvSpPr>
                <a:spLocks noChangeShapeType="1"/>
              </p:cNvSpPr>
              <p:nvPr/>
            </p:nvSpPr>
            <p:spPr bwMode="auto">
              <a:xfrm flipV="1">
                <a:off x="3621" y="3485"/>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32" name="Line 24"/>
              <p:cNvSpPr>
                <a:spLocks noChangeShapeType="1"/>
              </p:cNvSpPr>
              <p:nvPr/>
            </p:nvSpPr>
            <p:spPr bwMode="auto">
              <a:xfrm flipV="1">
                <a:off x="4698" y="3485"/>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37" name="Text Box 29"/>
            <p:cNvSpPr txBox="1">
              <a:spLocks noChangeArrowheads="1"/>
            </p:cNvSpPr>
            <p:nvPr/>
          </p:nvSpPr>
          <p:spPr bwMode="auto">
            <a:xfrm>
              <a:off x="2362" y="26"/>
              <a:ext cx="214" cy="291"/>
            </a:xfrm>
            <a:prstGeom prst="rect">
              <a:avLst/>
            </a:prstGeom>
            <a:no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0</a:t>
              </a:r>
            </a:p>
          </p:txBody>
        </p:sp>
        <p:sp>
          <p:nvSpPr>
            <p:cNvPr id="836641" name="Rectangle 33"/>
            <p:cNvSpPr>
              <a:spLocks noChangeArrowheads="1"/>
            </p:cNvSpPr>
            <p:nvPr/>
          </p:nvSpPr>
          <p:spPr bwMode="auto">
            <a:xfrm>
              <a:off x="2553" y="162"/>
              <a:ext cx="3030" cy="3523"/>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836616" name="Freeform 8"/>
          <p:cNvSpPr>
            <a:spLocks/>
          </p:cNvSpPr>
          <p:nvPr/>
        </p:nvSpPr>
        <p:spPr bwMode="auto">
          <a:xfrm>
            <a:off x="4078288" y="1292225"/>
            <a:ext cx="2955925" cy="4584700"/>
          </a:xfrm>
          <a:custGeom>
            <a:avLst/>
            <a:gdLst>
              <a:gd name="T0" fmla="*/ 0 w 1862"/>
              <a:gd name="T1" fmla="*/ 0 h 2888"/>
              <a:gd name="T2" fmla="*/ 869 w 1862"/>
              <a:gd name="T3" fmla="*/ 500 h 2888"/>
              <a:gd name="T4" fmla="*/ 1336 w 1862"/>
              <a:gd name="T5" fmla="*/ 751 h 2888"/>
              <a:gd name="T6" fmla="*/ 1536 w 1862"/>
              <a:gd name="T7" fmla="*/ 1076 h 2888"/>
              <a:gd name="T8" fmla="*/ 1770 w 1862"/>
              <a:gd name="T9" fmla="*/ 1895 h 2888"/>
              <a:gd name="T10" fmla="*/ 1862 w 1862"/>
              <a:gd name="T11" fmla="*/ 2888 h 2888"/>
              <a:gd name="T12" fmla="*/ 0 60000 65536"/>
              <a:gd name="T13" fmla="*/ 0 60000 65536"/>
              <a:gd name="T14" fmla="*/ 0 60000 65536"/>
              <a:gd name="T15" fmla="*/ 0 60000 65536"/>
              <a:gd name="T16" fmla="*/ 0 60000 65536"/>
              <a:gd name="T17" fmla="*/ 0 60000 65536"/>
              <a:gd name="T18" fmla="*/ 0 w 1862"/>
              <a:gd name="T19" fmla="*/ 0 h 2888"/>
              <a:gd name="T20" fmla="*/ 1862 w 1862"/>
              <a:gd name="T21" fmla="*/ 2888 h 2888"/>
            </a:gdLst>
            <a:ahLst/>
            <a:cxnLst>
              <a:cxn ang="T12">
                <a:pos x="T0" y="T1"/>
              </a:cxn>
              <a:cxn ang="T13">
                <a:pos x="T2" y="T3"/>
              </a:cxn>
              <a:cxn ang="T14">
                <a:pos x="T4" y="T5"/>
              </a:cxn>
              <a:cxn ang="T15">
                <a:pos x="T6" y="T7"/>
              </a:cxn>
              <a:cxn ang="T16">
                <a:pos x="T8" y="T9"/>
              </a:cxn>
              <a:cxn ang="T17">
                <a:pos x="T10" y="T11"/>
              </a:cxn>
            </a:cxnLst>
            <a:rect l="T18" t="T19" r="T20" b="T21"/>
            <a:pathLst>
              <a:path w="1862" h="2888">
                <a:moveTo>
                  <a:pt x="0" y="0"/>
                </a:moveTo>
                <a:cubicBezTo>
                  <a:pt x="323" y="187"/>
                  <a:pt x="646" y="375"/>
                  <a:pt x="869" y="500"/>
                </a:cubicBezTo>
                <a:cubicBezTo>
                  <a:pt x="1092" y="625"/>
                  <a:pt x="1225" y="655"/>
                  <a:pt x="1336" y="751"/>
                </a:cubicBezTo>
                <a:cubicBezTo>
                  <a:pt x="1447" y="847"/>
                  <a:pt x="1464" y="885"/>
                  <a:pt x="1536" y="1076"/>
                </a:cubicBezTo>
                <a:cubicBezTo>
                  <a:pt x="1608" y="1267"/>
                  <a:pt x="1716" y="1593"/>
                  <a:pt x="1770" y="1895"/>
                </a:cubicBezTo>
                <a:cubicBezTo>
                  <a:pt x="1824" y="2197"/>
                  <a:pt x="1843" y="2542"/>
                  <a:pt x="1862" y="2888"/>
                </a:cubicBezTo>
              </a:path>
            </a:pathLst>
          </a:custGeom>
          <a:noFill/>
          <a:ln w="38100">
            <a:solidFill>
              <a:schemeClr val="tx1"/>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70661" name="Group 25"/>
          <p:cNvGrpSpPr>
            <a:grpSpLocks/>
          </p:cNvGrpSpPr>
          <p:nvPr/>
        </p:nvGrpSpPr>
        <p:grpSpPr bwMode="auto">
          <a:xfrm>
            <a:off x="5748338" y="244475"/>
            <a:ext cx="1709737" cy="225425"/>
            <a:chOff x="3621" y="154"/>
            <a:chExt cx="1077" cy="200"/>
          </a:xfrm>
        </p:grpSpPr>
        <p:sp>
          <p:nvSpPr>
            <p:cNvPr id="836634" name="Line 26"/>
            <p:cNvSpPr>
              <a:spLocks noChangeShapeType="1"/>
            </p:cNvSpPr>
            <p:nvPr/>
          </p:nvSpPr>
          <p:spPr bwMode="auto">
            <a:xfrm flipV="1">
              <a:off x="3621"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35" name="Line 27"/>
            <p:cNvSpPr>
              <a:spLocks noChangeShapeType="1"/>
            </p:cNvSpPr>
            <p:nvPr/>
          </p:nvSpPr>
          <p:spPr bwMode="auto">
            <a:xfrm flipV="1">
              <a:off x="4698"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42" name="Text Box 34"/>
          <p:cNvSpPr txBox="1">
            <a:spLocks noChangeArrowheads="1"/>
          </p:cNvSpPr>
          <p:nvPr/>
        </p:nvSpPr>
        <p:spPr bwMode="auto">
          <a:xfrm rot="1861933">
            <a:off x="3989883" y="1308527"/>
            <a:ext cx="1775421" cy="830997"/>
          </a:xfrm>
          <a:prstGeom prst="rect">
            <a:avLst/>
          </a:prstGeom>
          <a:noFill/>
          <a:ln w="9525" algn="ctr">
            <a:noFill/>
            <a:miter lim="800000"/>
            <a:headEnd/>
            <a:tailEnd/>
          </a:ln>
          <a:effectLst/>
        </p:spPr>
        <p:txBody>
          <a:bodyPr wrap="none">
            <a:spAutoFit/>
          </a:bodyPr>
          <a:lstStyle/>
          <a:p>
            <a:pPr algn="ctr">
              <a:defRPr/>
            </a:pPr>
            <a:r>
              <a:rPr lang="en-GB" sz="2400" dirty="0">
                <a:solidFill>
                  <a:schemeClr val="tx1"/>
                </a:solidFill>
                <a:effectLst>
                  <a:outerShdw blurRad="38100" dist="38100" dir="2700000" algn="tl">
                    <a:srgbClr val="FFFFFF"/>
                  </a:outerShdw>
                </a:effectLst>
                <a:latin typeface="Calibri" pitchFamily="34" charset="0"/>
              </a:rPr>
              <a:t>Hypothetical</a:t>
            </a:r>
          </a:p>
          <a:p>
            <a:pPr algn="ctr">
              <a:defRPr/>
            </a:pPr>
            <a:r>
              <a:rPr lang="en-GB" sz="2400" dirty="0">
                <a:solidFill>
                  <a:schemeClr val="tx1"/>
                </a:solidFill>
                <a:effectLst>
                  <a:outerShdw blurRad="38100" dist="38100" dir="2700000" algn="tl">
                    <a:srgbClr val="FFFFFF"/>
                  </a:outerShdw>
                </a:effectLst>
                <a:latin typeface="Calibri" pitchFamily="34" charset="0"/>
              </a:rPr>
              <a:t>Geotherm</a:t>
            </a:r>
          </a:p>
        </p:txBody>
      </p:sp>
      <p:sp>
        <p:nvSpPr>
          <p:cNvPr id="836645" name="Freeform 37"/>
          <p:cNvSpPr>
            <a:spLocks/>
          </p:cNvSpPr>
          <p:nvPr/>
        </p:nvSpPr>
        <p:spPr bwMode="auto">
          <a:xfrm>
            <a:off x="6254750" y="277813"/>
            <a:ext cx="2332038" cy="5580062"/>
          </a:xfrm>
          <a:custGeom>
            <a:avLst/>
            <a:gdLst/>
            <a:ahLst/>
            <a:cxnLst>
              <a:cxn ang="0">
                <a:pos x="0" y="0"/>
              </a:cxn>
              <a:cxn ang="0">
                <a:pos x="618" y="868"/>
              </a:cxn>
              <a:cxn ang="0">
                <a:pos x="1227" y="2480"/>
              </a:cxn>
              <a:cxn ang="0">
                <a:pos x="1469" y="3515"/>
              </a:cxn>
            </a:cxnLst>
            <a:rect l="0" t="0" r="r" b="b"/>
            <a:pathLst>
              <a:path w="1469" h="3515">
                <a:moveTo>
                  <a:pt x="0" y="0"/>
                </a:moveTo>
                <a:cubicBezTo>
                  <a:pt x="207" y="227"/>
                  <a:pt x="414" y="455"/>
                  <a:pt x="618" y="868"/>
                </a:cubicBezTo>
                <a:cubicBezTo>
                  <a:pt x="822" y="1281"/>
                  <a:pt x="1085" y="2039"/>
                  <a:pt x="1227" y="2480"/>
                </a:cubicBezTo>
                <a:cubicBezTo>
                  <a:pt x="1369" y="2921"/>
                  <a:pt x="1419" y="3218"/>
                  <a:pt x="1469" y="3515"/>
                </a:cubicBez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6647" name="Line 39"/>
          <p:cNvSpPr>
            <a:spLocks noChangeShapeType="1"/>
          </p:cNvSpPr>
          <p:nvPr/>
        </p:nvSpPr>
        <p:spPr bwMode="auto">
          <a:xfrm flipH="1">
            <a:off x="7229475" y="1157288"/>
            <a:ext cx="142875" cy="492125"/>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50" name="Text Box 42"/>
          <p:cNvSpPr txBox="1">
            <a:spLocks noChangeArrowheads="1"/>
          </p:cNvSpPr>
          <p:nvPr/>
        </p:nvSpPr>
        <p:spPr bwMode="auto">
          <a:xfrm>
            <a:off x="2922588" y="6307138"/>
            <a:ext cx="2228850" cy="523220"/>
          </a:xfrm>
          <a:prstGeom prst="rect">
            <a:avLst/>
          </a:prstGeom>
          <a:noFill/>
          <a:ln w="9525" algn="ctr">
            <a:noFill/>
            <a:miter lim="800000"/>
            <a:headEnd/>
            <a:tailEnd/>
          </a:ln>
          <a:effectLst/>
        </p:spPr>
        <p:txBody>
          <a:bodyPr>
            <a:spAutoFit/>
          </a:bodyPr>
          <a:lstStyle/>
          <a:p>
            <a:pPr>
              <a:defRPr/>
            </a:pPr>
            <a:r>
              <a:rPr lang="en-GB" sz="1400" dirty="0">
                <a:solidFill>
                  <a:schemeClr val="tx1"/>
                </a:solidFill>
                <a:effectLst>
                  <a:outerShdw blurRad="38100" dist="38100" dir="2700000" algn="tl">
                    <a:srgbClr val="FFFFFF"/>
                  </a:outerShdw>
                </a:effectLst>
                <a:latin typeface="Calibri" pitchFamily="34" charset="0"/>
              </a:rPr>
              <a:t>Wyllie and </a:t>
            </a:r>
            <a:r>
              <a:rPr lang="en-GB" sz="1400" dirty="0" err="1">
                <a:solidFill>
                  <a:schemeClr val="tx1"/>
                </a:solidFill>
                <a:effectLst>
                  <a:outerShdw blurRad="38100" dist="38100" dir="2700000" algn="tl">
                    <a:srgbClr val="FFFFFF"/>
                  </a:outerShdw>
                </a:effectLst>
                <a:latin typeface="Calibri" pitchFamily="34" charset="0"/>
              </a:rPr>
              <a:t>Riabchikov</a:t>
            </a:r>
            <a:r>
              <a:rPr lang="en-GB" sz="1400" dirty="0">
                <a:solidFill>
                  <a:schemeClr val="tx1"/>
                </a:solidFill>
                <a:effectLst>
                  <a:outerShdw blurRad="38100" dist="38100" dir="2700000" algn="tl">
                    <a:srgbClr val="FFFFFF"/>
                  </a:outerShdw>
                </a:effectLst>
                <a:latin typeface="Calibri" pitchFamily="34" charset="0"/>
              </a:rPr>
              <a:t>, 2000 (J. Petrol., 41, 1195-1206)</a:t>
            </a:r>
          </a:p>
        </p:txBody>
      </p:sp>
      <p:sp>
        <p:nvSpPr>
          <p:cNvPr id="836654" name="Text Box 46"/>
          <p:cNvSpPr txBox="1">
            <a:spLocks noChangeArrowheads="1"/>
          </p:cNvSpPr>
          <p:nvPr/>
        </p:nvSpPr>
        <p:spPr bwMode="auto">
          <a:xfrm>
            <a:off x="88900" y="2063750"/>
            <a:ext cx="2917825" cy="3570208"/>
          </a:xfrm>
          <a:prstGeom prst="rect">
            <a:avLst/>
          </a:prstGeom>
          <a:noFill/>
          <a:ln w="9525" algn="ctr">
            <a:noFill/>
            <a:miter lim="800000"/>
            <a:headEnd/>
            <a:tailEnd/>
          </a:ln>
          <a:effectLst/>
        </p:spPr>
        <p:txBody>
          <a:bodyPr wrap="square">
            <a:spAutoFit/>
          </a:bodyPr>
          <a:lstStyle/>
          <a:p>
            <a:pPr>
              <a:spcAft>
                <a:spcPts val="1200"/>
              </a:spcAft>
              <a:defRPr/>
            </a:pPr>
            <a:r>
              <a:rPr lang="en-GB" sz="2400" dirty="0">
                <a:solidFill>
                  <a:srgbClr val="FFFF00"/>
                </a:solidFill>
                <a:effectLst>
                  <a:outerShdw blurRad="38100" dist="38100" dir="2700000" algn="tl">
                    <a:srgbClr val="000000"/>
                  </a:outerShdw>
                </a:effectLst>
                <a:latin typeface="Calibri" pitchFamily="34" charset="0"/>
              </a:rPr>
              <a:t>In this case the geotherm never intersects the dry solidus.</a:t>
            </a:r>
          </a:p>
          <a:p>
            <a:pPr>
              <a:defRPr/>
            </a:pPr>
            <a:r>
              <a:rPr lang="en-GB" sz="2400" dirty="0">
                <a:solidFill>
                  <a:schemeClr val="bg1"/>
                </a:solidFill>
                <a:effectLst>
                  <a:outerShdw blurRad="38100" dist="38100" dir="2700000" algn="tl">
                    <a:srgbClr val="000000"/>
                  </a:outerShdw>
                </a:effectLst>
                <a:latin typeface="Calibri" pitchFamily="34" charset="0"/>
              </a:rPr>
              <a:t>This means that partial melting is not possible under completely dry conditions.</a:t>
            </a:r>
          </a:p>
        </p:txBody>
      </p:sp>
      <p:sp>
        <p:nvSpPr>
          <p:cNvPr id="34" name="Text Box 40"/>
          <p:cNvSpPr txBox="1">
            <a:spLocks noChangeArrowheads="1"/>
          </p:cNvSpPr>
          <p:nvPr/>
        </p:nvSpPr>
        <p:spPr bwMode="auto">
          <a:xfrm>
            <a:off x="6729413" y="534988"/>
            <a:ext cx="1744662" cy="701675"/>
          </a:xfrm>
          <a:prstGeom prst="rect">
            <a:avLst/>
          </a:prstGeom>
          <a:noFill/>
          <a:ln w="9525" algn="ctr">
            <a:noFill/>
            <a:miter lim="800000"/>
            <a:headEnd/>
            <a:tailEnd/>
          </a:ln>
          <a:effectLst/>
        </p:spPr>
        <p:txBody>
          <a:bodyPr>
            <a:spAutoFit/>
          </a:bodyPr>
          <a:lstStyle/>
          <a:p>
            <a:pPr algn="ctr"/>
            <a:r>
              <a:rPr lang="en-GB" sz="2000">
                <a:solidFill>
                  <a:schemeClr val="tx1"/>
                </a:solidFill>
                <a:effectLst>
                  <a:outerShdw blurRad="38100" dist="38100" dir="2700000" algn="tl">
                    <a:srgbClr val="FFFFFF"/>
                  </a:outerShdw>
                </a:effectLst>
                <a:latin typeface="Calibri" pitchFamily="34" charset="0"/>
              </a:rPr>
              <a:t>Volatile-free</a:t>
            </a:r>
          </a:p>
          <a:p>
            <a:pPr algn="ctr"/>
            <a:r>
              <a:rPr lang="en-GB" sz="2000">
                <a:solidFill>
                  <a:schemeClr val="tx1"/>
                </a:solidFill>
                <a:effectLst>
                  <a:outerShdw blurRad="38100" dist="38100" dir="2700000" algn="tl">
                    <a:srgbClr val="FFFFFF"/>
                  </a:outerShdw>
                </a:effectLst>
                <a:latin typeface="Calibri" pitchFamily="34" charset="0"/>
              </a:rPr>
              <a:t>Solidus</a:t>
            </a:r>
          </a:p>
        </p:txBody>
      </p:sp>
      <p:sp>
        <p:nvSpPr>
          <p:cNvPr id="35"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36616"/>
                                        </p:tgtEl>
                                        <p:attrNameLst>
                                          <p:attrName>style.visibility</p:attrName>
                                        </p:attrNameLst>
                                      </p:cBhvr>
                                      <p:to>
                                        <p:strVal val="visible"/>
                                      </p:to>
                                    </p:set>
                                    <p:animEffect transition="in" filter="wipe(up)">
                                      <p:cBhvr>
                                        <p:cTn id="12" dur="2000"/>
                                        <p:tgtEl>
                                          <p:spTgt spid="836616"/>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36642"/>
                                        </p:tgtEl>
                                        <p:attrNameLst>
                                          <p:attrName>style.visibility</p:attrName>
                                        </p:attrNameLst>
                                      </p:cBhvr>
                                      <p:to>
                                        <p:strVal val="visible"/>
                                      </p:to>
                                    </p:set>
                                    <p:animEffect transition="in" filter="fade">
                                      <p:cBhvr>
                                        <p:cTn id="16" dur="1000"/>
                                        <p:tgtEl>
                                          <p:spTgt spid="8366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36645"/>
                                        </p:tgtEl>
                                        <p:attrNameLst>
                                          <p:attrName>style.visibility</p:attrName>
                                        </p:attrNameLst>
                                      </p:cBhvr>
                                      <p:to>
                                        <p:strVal val="visible"/>
                                      </p:to>
                                    </p:set>
                                    <p:animEffect transition="in" filter="wipe(up)">
                                      <p:cBhvr>
                                        <p:cTn id="21" dur="1000"/>
                                        <p:tgtEl>
                                          <p:spTgt spid="836645"/>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836647"/>
                                        </p:tgtEl>
                                        <p:attrNameLst>
                                          <p:attrName>style.visibility</p:attrName>
                                        </p:attrNameLst>
                                      </p:cBhvr>
                                      <p:to>
                                        <p:strVal val="visible"/>
                                      </p:to>
                                    </p:set>
                                    <p:animEffect transition="in" filter="wipe(up)">
                                      <p:cBhvr>
                                        <p:cTn id="25" dur="500"/>
                                        <p:tgtEl>
                                          <p:spTgt spid="836647"/>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36654">
                                            <p:txEl>
                                              <p:pRg st="0" end="0"/>
                                            </p:txEl>
                                          </p:spTgt>
                                        </p:tgtEl>
                                        <p:attrNameLst>
                                          <p:attrName>style.visibility</p:attrName>
                                        </p:attrNameLst>
                                      </p:cBhvr>
                                      <p:to>
                                        <p:strVal val="visible"/>
                                      </p:to>
                                    </p:set>
                                    <p:animEffect transition="in" filter="fade">
                                      <p:cBhvr>
                                        <p:cTn id="34" dur="500"/>
                                        <p:tgtEl>
                                          <p:spTgt spid="83665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36654">
                                            <p:txEl>
                                              <p:pRg st="1" end="1"/>
                                            </p:txEl>
                                          </p:spTgt>
                                        </p:tgtEl>
                                        <p:attrNameLst>
                                          <p:attrName>style.visibility</p:attrName>
                                        </p:attrNameLst>
                                      </p:cBhvr>
                                      <p:to>
                                        <p:strVal val="visible"/>
                                      </p:to>
                                    </p:set>
                                    <p:animEffect transition="in" filter="fade">
                                      <p:cBhvr>
                                        <p:cTn id="39" dur="500"/>
                                        <p:tgtEl>
                                          <p:spTgt spid="836654">
                                            <p:txEl>
                                              <p:pRg st="1" end="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36650"/>
                                        </p:tgtEl>
                                        <p:attrNameLst>
                                          <p:attrName>style.visibility</p:attrName>
                                        </p:attrNameLst>
                                      </p:cBhvr>
                                      <p:to>
                                        <p:strVal val="visible"/>
                                      </p:to>
                                    </p:set>
                                    <p:animEffect transition="in" filter="fade">
                                      <p:cBhvr>
                                        <p:cTn id="42" dur="500"/>
                                        <p:tgtEl>
                                          <p:spTgt spid="83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6" grpId="0" animBg="1"/>
      <p:bldP spid="836642" grpId="0"/>
      <p:bldP spid="836645" grpId="0" animBg="1"/>
      <p:bldP spid="836650" grpId="0"/>
      <p:bldP spid="836654" grpId="0" build="p"/>
      <p:bldP spid="3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3" name="Group 45"/>
          <p:cNvGrpSpPr>
            <a:grpSpLocks/>
          </p:cNvGrpSpPr>
          <p:nvPr/>
        </p:nvGrpSpPr>
        <p:grpSpPr bwMode="auto">
          <a:xfrm>
            <a:off x="2943225" y="0"/>
            <a:ext cx="6199188" cy="6858000"/>
            <a:chOff x="1854" y="0"/>
            <a:chExt cx="3905" cy="4320"/>
          </a:xfrm>
          <a:solidFill>
            <a:schemeClr val="bg1"/>
          </a:solidFill>
        </p:grpSpPr>
        <p:sp>
          <p:nvSpPr>
            <p:cNvPr id="836611" name="Rectangle 3"/>
            <p:cNvSpPr>
              <a:spLocks noChangeArrowheads="1"/>
            </p:cNvSpPr>
            <p:nvPr/>
          </p:nvSpPr>
          <p:spPr bwMode="auto">
            <a:xfrm>
              <a:off x="1854" y="0"/>
              <a:ext cx="3905" cy="4320"/>
            </a:xfrm>
            <a:prstGeom prst="rect">
              <a:avLst/>
            </a:prstGeom>
            <a:grp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36617" name="Text Box 9"/>
            <p:cNvSpPr txBox="1">
              <a:spLocks noChangeArrowheads="1"/>
            </p:cNvSpPr>
            <p:nvPr/>
          </p:nvSpPr>
          <p:spPr bwMode="auto">
            <a:xfrm>
              <a:off x="2166" y="942"/>
              <a:ext cx="410"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100</a:t>
              </a:r>
            </a:p>
          </p:txBody>
        </p:sp>
        <p:sp>
          <p:nvSpPr>
            <p:cNvPr id="836618" name="Text Box 10"/>
            <p:cNvSpPr txBox="1">
              <a:spLocks noChangeArrowheads="1"/>
            </p:cNvSpPr>
            <p:nvPr/>
          </p:nvSpPr>
          <p:spPr bwMode="auto">
            <a:xfrm rot="16200000">
              <a:off x="1399" y="2041"/>
              <a:ext cx="1303" cy="368"/>
            </a:xfrm>
            <a:prstGeom prst="rect">
              <a:avLst/>
            </a:prstGeom>
            <a:grpFill/>
            <a:ln w="9525" algn="ctr">
              <a:noFill/>
              <a:miter lim="800000"/>
              <a:headEnd/>
              <a:tailEnd/>
            </a:ln>
            <a:effectLst/>
          </p:spPr>
          <p:txBody>
            <a:bodyPr wrap="none">
              <a:spAutoFit/>
            </a:bodyPr>
            <a:lstStyle/>
            <a:p>
              <a:pPr algn="r">
                <a:defRPr/>
              </a:pPr>
              <a:r>
                <a:rPr lang="en-GB" sz="3200">
                  <a:solidFill>
                    <a:schemeClr val="tx1"/>
                  </a:solidFill>
                  <a:effectLst>
                    <a:outerShdw blurRad="38100" dist="38100" dir="2700000" algn="tl">
                      <a:srgbClr val="FFFFFF"/>
                    </a:outerShdw>
                  </a:effectLst>
                  <a:latin typeface="Calibri" pitchFamily="34" charset="0"/>
                </a:rPr>
                <a:t>Depth (km)</a:t>
              </a:r>
            </a:p>
          </p:txBody>
        </p:sp>
        <p:sp>
          <p:nvSpPr>
            <p:cNvPr id="836619" name="Text Box 11"/>
            <p:cNvSpPr txBox="1">
              <a:spLocks noChangeArrowheads="1"/>
            </p:cNvSpPr>
            <p:nvPr/>
          </p:nvSpPr>
          <p:spPr bwMode="auto">
            <a:xfrm>
              <a:off x="2166" y="1794"/>
              <a:ext cx="410"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200</a:t>
              </a:r>
            </a:p>
          </p:txBody>
        </p:sp>
        <p:sp>
          <p:nvSpPr>
            <p:cNvPr id="836620" name="Text Box 12"/>
            <p:cNvSpPr txBox="1">
              <a:spLocks noChangeArrowheads="1"/>
            </p:cNvSpPr>
            <p:nvPr/>
          </p:nvSpPr>
          <p:spPr bwMode="auto">
            <a:xfrm>
              <a:off x="2166" y="2662"/>
              <a:ext cx="410"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300</a:t>
              </a:r>
            </a:p>
          </p:txBody>
        </p:sp>
        <p:sp>
          <p:nvSpPr>
            <p:cNvPr id="836621" name="Text Box 13"/>
            <p:cNvSpPr txBox="1">
              <a:spLocks noChangeArrowheads="1"/>
            </p:cNvSpPr>
            <p:nvPr/>
          </p:nvSpPr>
          <p:spPr bwMode="auto">
            <a:xfrm>
              <a:off x="2166" y="3547"/>
              <a:ext cx="410"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400</a:t>
              </a:r>
            </a:p>
          </p:txBody>
        </p:sp>
        <p:sp>
          <p:nvSpPr>
            <p:cNvPr id="836622" name="Text Box 14"/>
            <p:cNvSpPr txBox="1">
              <a:spLocks noChangeArrowheads="1"/>
            </p:cNvSpPr>
            <p:nvPr/>
          </p:nvSpPr>
          <p:spPr bwMode="auto">
            <a:xfrm>
              <a:off x="3389" y="3843"/>
              <a:ext cx="1906" cy="368"/>
            </a:xfrm>
            <a:prstGeom prst="rect">
              <a:avLst/>
            </a:prstGeom>
            <a:grpFill/>
            <a:ln w="9525" algn="ctr">
              <a:noFill/>
              <a:miter lim="800000"/>
              <a:headEnd/>
              <a:tailEnd/>
            </a:ln>
            <a:effectLst/>
          </p:spPr>
          <p:txBody>
            <a:bodyPr wrap="none">
              <a:spAutoFit/>
            </a:bodyPr>
            <a:lstStyle/>
            <a:p>
              <a:pPr algn="r">
                <a:defRPr/>
              </a:pPr>
              <a:r>
                <a:rPr lang="en-GB" sz="3200">
                  <a:solidFill>
                    <a:schemeClr val="tx1"/>
                  </a:solidFill>
                  <a:effectLst>
                    <a:outerShdw blurRad="38100" dist="38100" dir="2700000" algn="tl">
                      <a:srgbClr val="FFFFFF"/>
                    </a:outerShdw>
                  </a:effectLst>
                  <a:latin typeface="Calibri" pitchFamily="34" charset="0"/>
                </a:rPr>
                <a:t>Temperature (°C)</a:t>
              </a:r>
            </a:p>
          </p:txBody>
        </p:sp>
        <p:sp>
          <p:nvSpPr>
            <p:cNvPr id="836623" name="Text Box 15"/>
            <p:cNvSpPr txBox="1">
              <a:spLocks noChangeArrowheads="1"/>
            </p:cNvSpPr>
            <p:nvPr/>
          </p:nvSpPr>
          <p:spPr bwMode="auto">
            <a:xfrm>
              <a:off x="2378" y="3658"/>
              <a:ext cx="410" cy="291"/>
            </a:xfrm>
            <a:prstGeom prst="rect">
              <a:avLst/>
            </a:prstGeom>
            <a:noFill/>
            <a:ln w="9525" algn="ctr">
              <a:noFill/>
              <a:miter lim="800000"/>
              <a:headEnd/>
              <a:tailEnd/>
            </a:ln>
            <a:effectLst/>
          </p:spPr>
          <p:txBody>
            <a:bodyPr wrap="none">
              <a:spAutoFit/>
            </a:bodyPr>
            <a:lstStyle/>
            <a:p>
              <a:pPr algn="r">
                <a:defRPr/>
              </a:pPr>
              <a:r>
                <a:rPr lang="en-GB" sz="2400" dirty="0">
                  <a:solidFill>
                    <a:schemeClr val="tx1"/>
                  </a:solidFill>
                  <a:effectLst>
                    <a:outerShdw blurRad="38100" dist="38100" dir="2700000" algn="tl">
                      <a:srgbClr val="FFFFFF"/>
                    </a:outerShdw>
                  </a:effectLst>
                  <a:latin typeface="Calibri" pitchFamily="34" charset="0"/>
                </a:rPr>
                <a:t>500</a:t>
              </a:r>
            </a:p>
          </p:txBody>
        </p:sp>
        <p:sp>
          <p:nvSpPr>
            <p:cNvPr id="836624" name="Text Box 16"/>
            <p:cNvSpPr txBox="1">
              <a:spLocks noChangeArrowheads="1"/>
            </p:cNvSpPr>
            <p:nvPr/>
          </p:nvSpPr>
          <p:spPr bwMode="auto">
            <a:xfrm>
              <a:off x="3397" y="3658"/>
              <a:ext cx="508"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1000</a:t>
              </a:r>
            </a:p>
          </p:txBody>
        </p:sp>
        <p:sp>
          <p:nvSpPr>
            <p:cNvPr id="836625" name="Text Box 17"/>
            <p:cNvSpPr txBox="1">
              <a:spLocks noChangeArrowheads="1"/>
            </p:cNvSpPr>
            <p:nvPr/>
          </p:nvSpPr>
          <p:spPr bwMode="auto">
            <a:xfrm>
              <a:off x="4489" y="3658"/>
              <a:ext cx="508"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1500</a:t>
              </a:r>
            </a:p>
          </p:txBody>
        </p:sp>
        <p:grpSp>
          <p:nvGrpSpPr>
            <p:cNvPr id="71713" name="Group 18"/>
            <p:cNvGrpSpPr>
              <a:grpSpLocks/>
            </p:cNvGrpSpPr>
            <p:nvPr/>
          </p:nvGrpSpPr>
          <p:grpSpPr bwMode="auto">
            <a:xfrm>
              <a:off x="2553" y="1081"/>
              <a:ext cx="109" cy="1728"/>
              <a:chOff x="2553" y="1081"/>
              <a:chExt cx="150" cy="1728"/>
            </a:xfrm>
            <a:grpFill/>
          </p:grpSpPr>
          <p:sp>
            <p:nvSpPr>
              <p:cNvPr id="836627" name="Line 19"/>
              <p:cNvSpPr>
                <a:spLocks noChangeShapeType="1"/>
              </p:cNvSpPr>
              <p:nvPr/>
            </p:nvSpPr>
            <p:spPr bwMode="auto">
              <a:xfrm>
                <a:off x="2553" y="2809"/>
                <a:ext cx="150" cy="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sp>
            <p:nvSpPr>
              <p:cNvPr id="836628" name="Line 20"/>
              <p:cNvSpPr>
                <a:spLocks noChangeShapeType="1"/>
              </p:cNvSpPr>
              <p:nvPr/>
            </p:nvSpPr>
            <p:spPr bwMode="auto">
              <a:xfrm>
                <a:off x="2553" y="1941"/>
                <a:ext cx="150" cy="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sp>
            <p:nvSpPr>
              <p:cNvPr id="836629" name="Line 21"/>
              <p:cNvSpPr>
                <a:spLocks noChangeShapeType="1"/>
              </p:cNvSpPr>
              <p:nvPr/>
            </p:nvSpPr>
            <p:spPr bwMode="auto">
              <a:xfrm>
                <a:off x="2553" y="1081"/>
                <a:ext cx="150" cy="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grpSp>
        <p:grpSp>
          <p:nvGrpSpPr>
            <p:cNvPr id="71714" name="Group 22"/>
            <p:cNvGrpSpPr>
              <a:grpSpLocks/>
            </p:cNvGrpSpPr>
            <p:nvPr/>
          </p:nvGrpSpPr>
          <p:grpSpPr bwMode="auto">
            <a:xfrm>
              <a:off x="3621" y="3560"/>
              <a:ext cx="1077" cy="125"/>
              <a:chOff x="3621" y="3485"/>
              <a:chExt cx="1077" cy="200"/>
            </a:xfrm>
            <a:grpFill/>
          </p:grpSpPr>
          <p:sp>
            <p:nvSpPr>
              <p:cNvPr id="836631" name="Line 23"/>
              <p:cNvSpPr>
                <a:spLocks noChangeShapeType="1"/>
              </p:cNvSpPr>
              <p:nvPr/>
            </p:nvSpPr>
            <p:spPr bwMode="auto">
              <a:xfrm flipV="1">
                <a:off x="3621" y="3485"/>
                <a:ext cx="0" cy="20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sp>
            <p:nvSpPr>
              <p:cNvPr id="836632" name="Line 24"/>
              <p:cNvSpPr>
                <a:spLocks noChangeShapeType="1"/>
              </p:cNvSpPr>
              <p:nvPr/>
            </p:nvSpPr>
            <p:spPr bwMode="auto">
              <a:xfrm flipV="1">
                <a:off x="4698" y="3485"/>
                <a:ext cx="0" cy="200"/>
              </a:xfrm>
              <a:prstGeom prst="line">
                <a:avLst/>
              </a:prstGeom>
              <a:grp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37" name="Text Box 29"/>
            <p:cNvSpPr txBox="1">
              <a:spLocks noChangeArrowheads="1"/>
            </p:cNvSpPr>
            <p:nvPr/>
          </p:nvSpPr>
          <p:spPr bwMode="auto">
            <a:xfrm>
              <a:off x="2362" y="26"/>
              <a:ext cx="214" cy="291"/>
            </a:xfrm>
            <a:prstGeom prst="rect">
              <a:avLst/>
            </a:prstGeom>
            <a:grpFill/>
            <a:ln w="9525" algn="ctr">
              <a:noFill/>
              <a:miter lim="800000"/>
              <a:headEnd/>
              <a:tailEnd/>
            </a:ln>
            <a:effectLst/>
          </p:spPr>
          <p:txBody>
            <a:bodyPr wrap="none">
              <a:spAutoFit/>
            </a:bodyPr>
            <a:lstStyle/>
            <a:p>
              <a:pPr algn="r">
                <a:defRPr/>
              </a:pPr>
              <a:r>
                <a:rPr lang="en-GB" sz="2400">
                  <a:solidFill>
                    <a:schemeClr val="tx1"/>
                  </a:solidFill>
                  <a:effectLst>
                    <a:outerShdw blurRad="38100" dist="38100" dir="2700000" algn="tl">
                      <a:srgbClr val="FFFFFF"/>
                    </a:outerShdw>
                  </a:effectLst>
                  <a:latin typeface="Calibri" pitchFamily="34" charset="0"/>
                </a:rPr>
                <a:t>0</a:t>
              </a:r>
            </a:p>
          </p:txBody>
        </p:sp>
        <p:sp>
          <p:nvSpPr>
            <p:cNvPr id="836641" name="Rectangle 33"/>
            <p:cNvSpPr>
              <a:spLocks noChangeArrowheads="1"/>
            </p:cNvSpPr>
            <p:nvPr/>
          </p:nvSpPr>
          <p:spPr bwMode="auto">
            <a:xfrm>
              <a:off x="2553" y="162"/>
              <a:ext cx="3030" cy="3523"/>
            </a:xfrm>
            <a:prstGeom prst="rect">
              <a:avLst/>
            </a:prstGeom>
            <a:grp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836643" name="Text Box 35"/>
          <p:cNvSpPr txBox="1">
            <a:spLocks noChangeArrowheads="1"/>
          </p:cNvSpPr>
          <p:nvPr/>
        </p:nvSpPr>
        <p:spPr bwMode="auto">
          <a:xfrm>
            <a:off x="6998519" y="2984500"/>
            <a:ext cx="782587" cy="830997"/>
          </a:xfrm>
          <a:prstGeom prst="rect">
            <a:avLst/>
          </a:prstGeom>
          <a:noFill/>
          <a:ln w="9525" algn="ctr">
            <a:noFill/>
            <a:miter lim="800000"/>
            <a:headEnd/>
            <a:tailEnd/>
          </a:ln>
          <a:effectLst/>
        </p:spPr>
        <p:txBody>
          <a:bodyPr wrap="none">
            <a:spAutoFit/>
          </a:bodyPr>
          <a:lstStyle/>
          <a:p>
            <a:pPr algn="ctr">
              <a:defRPr/>
            </a:pPr>
            <a:r>
              <a:rPr lang="en-GB" sz="2400" dirty="0">
                <a:solidFill>
                  <a:schemeClr val="tx1"/>
                </a:solidFill>
                <a:effectLst>
                  <a:outerShdw blurRad="38100" dist="38100" dir="2700000" algn="tl">
                    <a:srgbClr val="FFFFFF"/>
                  </a:outerShdw>
                </a:effectLst>
                <a:latin typeface="Calibri" pitchFamily="34" charset="0"/>
              </a:rPr>
              <a:t>Next</a:t>
            </a:r>
          </a:p>
          <a:p>
            <a:pPr algn="ctr">
              <a:defRPr/>
            </a:pPr>
            <a:r>
              <a:rPr lang="en-GB" sz="2400" dirty="0">
                <a:solidFill>
                  <a:schemeClr val="tx1"/>
                </a:solidFill>
                <a:effectLst>
                  <a:outerShdw blurRad="38100" dist="38100" dir="2700000" algn="tl">
                    <a:srgbClr val="FFFFFF"/>
                  </a:outerShdw>
                </a:effectLst>
                <a:latin typeface="Calibri" pitchFamily="34" charset="0"/>
              </a:rPr>
              <a:t>Slide</a:t>
            </a:r>
          </a:p>
        </p:txBody>
      </p:sp>
      <p:sp>
        <p:nvSpPr>
          <p:cNvPr id="836645" name="Freeform 37"/>
          <p:cNvSpPr>
            <a:spLocks/>
          </p:cNvSpPr>
          <p:nvPr/>
        </p:nvSpPr>
        <p:spPr bwMode="auto">
          <a:xfrm>
            <a:off x="6254750" y="277813"/>
            <a:ext cx="2332038" cy="5580062"/>
          </a:xfrm>
          <a:custGeom>
            <a:avLst/>
            <a:gdLst/>
            <a:ahLst/>
            <a:cxnLst>
              <a:cxn ang="0">
                <a:pos x="0" y="0"/>
              </a:cxn>
              <a:cxn ang="0">
                <a:pos x="618" y="868"/>
              </a:cxn>
              <a:cxn ang="0">
                <a:pos x="1227" y="2480"/>
              </a:cxn>
              <a:cxn ang="0">
                <a:pos x="1469" y="3515"/>
              </a:cxn>
            </a:cxnLst>
            <a:rect l="0" t="0" r="r" b="b"/>
            <a:pathLst>
              <a:path w="1469" h="3515">
                <a:moveTo>
                  <a:pt x="0" y="0"/>
                </a:moveTo>
                <a:cubicBezTo>
                  <a:pt x="207" y="227"/>
                  <a:pt x="414" y="455"/>
                  <a:pt x="618" y="868"/>
                </a:cubicBezTo>
                <a:cubicBezTo>
                  <a:pt x="822" y="1281"/>
                  <a:pt x="1085" y="2039"/>
                  <a:pt x="1227" y="2480"/>
                </a:cubicBezTo>
                <a:cubicBezTo>
                  <a:pt x="1369" y="2921"/>
                  <a:pt x="1419" y="3218"/>
                  <a:pt x="1469" y="3515"/>
                </a:cubicBez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36646" name="Line 38"/>
          <p:cNvSpPr>
            <a:spLocks noChangeShapeType="1"/>
          </p:cNvSpPr>
          <p:nvPr/>
        </p:nvSpPr>
        <p:spPr bwMode="auto">
          <a:xfrm flipH="1" flipV="1">
            <a:off x="7267575" y="2633663"/>
            <a:ext cx="131763" cy="488950"/>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49" name="Rectangle 41"/>
          <p:cNvSpPr>
            <a:spLocks noChangeArrowheads="1"/>
          </p:cNvSpPr>
          <p:nvPr/>
        </p:nvSpPr>
        <p:spPr bwMode="auto">
          <a:xfrm>
            <a:off x="4068763" y="265113"/>
            <a:ext cx="3887787" cy="2319337"/>
          </a:xfrm>
          <a:prstGeom prst="rect">
            <a:avLst/>
          </a:prstGeom>
          <a:solidFill>
            <a:srgbClr val="FF99CC">
              <a:alpha val="67999"/>
            </a:srgbClr>
          </a:solidFill>
          <a:ln w="12700" cmpd="sng" algn="ctr">
            <a:solidFill>
              <a:schemeClr val="accent2"/>
            </a:solidFill>
            <a:prstDash val="solid"/>
            <a:miter lim="800000"/>
            <a:headEnd/>
            <a:tailEnd/>
          </a:ln>
          <a:effectLst/>
        </p:spPr>
        <p:txBody>
          <a:bodyPr wrap="none" anchor="ctr"/>
          <a:lstStyle/>
          <a:p>
            <a:pPr>
              <a:defRPr/>
            </a:pPr>
            <a:endParaRPr lang="en-GB">
              <a:latin typeface="Calibri" pitchFamily="34" charset="0"/>
            </a:endParaRPr>
          </a:p>
        </p:txBody>
      </p:sp>
      <p:sp>
        <p:nvSpPr>
          <p:cNvPr id="836654" name="Text Box 46"/>
          <p:cNvSpPr txBox="1">
            <a:spLocks noChangeArrowheads="1"/>
          </p:cNvSpPr>
          <p:nvPr/>
        </p:nvSpPr>
        <p:spPr bwMode="auto">
          <a:xfrm>
            <a:off x="71438" y="2576513"/>
            <a:ext cx="2935287" cy="3508653"/>
          </a:xfrm>
          <a:prstGeom prst="rect">
            <a:avLst/>
          </a:prstGeom>
          <a:noFill/>
          <a:ln w="9525" algn="ctr">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rPr>
              <a:t>The red line indicates the carbonated peridotite solidus.</a:t>
            </a:r>
          </a:p>
          <a:p>
            <a:pPr>
              <a:defRPr/>
            </a:pPr>
            <a:endParaRPr lang="en-GB" sz="600" dirty="0">
              <a:solidFill>
                <a:srgbClr val="FFFF00"/>
              </a:solidFill>
              <a:effectLst>
                <a:outerShdw blurRad="38100" dist="38100" dir="2700000" algn="tl">
                  <a:srgbClr val="000000"/>
                </a:outerShdw>
              </a:effectLst>
              <a:latin typeface="Calibri" pitchFamily="34" charset="0"/>
            </a:endParaRPr>
          </a:p>
          <a:p>
            <a:pPr>
              <a:defRPr/>
            </a:pPr>
            <a:r>
              <a:rPr lang="en-GB" sz="2400" dirty="0">
                <a:solidFill>
                  <a:schemeClr val="bg1"/>
                </a:solidFill>
                <a:effectLst>
                  <a:outerShdw blurRad="38100" dist="38100" dir="2700000" algn="tl">
                    <a:srgbClr val="000000"/>
                  </a:outerShdw>
                </a:effectLst>
                <a:latin typeface="Calibri" pitchFamily="34" charset="0"/>
              </a:rPr>
              <a:t>In such an example, the local temperature of the mantle (geotherm) is higher than the solidus in a large depth interval.</a:t>
            </a:r>
          </a:p>
        </p:txBody>
      </p:sp>
      <p:sp>
        <p:nvSpPr>
          <p:cNvPr id="332843" name="AutoShape 43"/>
          <p:cNvSpPr>
            <a:spLocks/>
          </p:cNvSpPr>
          <p:nvPr/>
        </p:nvSpPr>
        <p:spPr bwMode="auto">
          <a:xfrm>
            <a:off x="4262438" y="2279650"/>
            <a:ext cx="479425" cy="2097088"/>
          </a:xfrm>
          <a:prstGeom prst="leftBrace">
            <a:avLst>
              <a:gd name="adj1" fmla="val 36451"/>
              <a:gd name="adj2" fmla="val 50000"/>
            </a:avLst>
          </a:prstGeom>
          <a:noFill/>
          <a:ln w="28575">
            <a:solidFill>
              <a:schemeClr val="tx1"/>
            </a:solidFill>
            <a:round/>
            <a:headEnd/>
            <a:tailEnd/>
          </a:ln>
          <a:effectLst/>
        </p:spPr>
        <p:txBody>
          <a:bodyPr wrap="none" anchor="ctr"/>
          <a:lstStyle/>
          <a:p>
            <a:pPr>
              <a:defRPr/>
            </a:pPr>
            <a:endParaRPr lang="en-GB">
              <a:latin typeface="Calibri" pitchFamily="34" charset="0"/>
            </a:endParaRPr>
          </a:p>
        </p:txBody>
      </p:sp>
      <p:sp>
        <p:nvSpPr>
          <p:cNvPr id="42" name="Text Box 4"/>
          <p:cNvSpPr txBox="1">
            <a:spLocks noChangeArrowheads="1"/>
          </p:cNvSpPr>
          <p:nvPr/>
        </p:nvSpPr>
        <p:spPr bwMode="auto">
          <a:xfrm>
            <a:off x="-1" y="0"/>
            <a:ext cx="2943225"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Simplified Solidus for Lherzolite +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system</a:t>
            </a:r>
          </a:p>
        </p:txBody>
      </p:sp>
      <p:sp>
        <p:nvSpPr>
          <p:cNvPr id="43" name="Text Box 42"/>
          <p:cNvSpPr txBox="1">
            <a:spLocks noChangeArrowheads="1"/>
          </p:cNvSpPr>
          <p:nvPr/>
        </p:nvSpPr>
        <p:spPr bwMode="auto">
          <a:xfrm>
            <a:off x="2922588" y="6307138"/>
            <a:ext cx="2228850" cy="523220"/>
          </a:xfrm>
          <a:prstGeom prst="rect">
            <a:avLst/>
          </a:prstGeom>
          <a:noFill/>
          <a:ln w="9525" algn="ctr">
            <a:noFill/>
            <a:miter lim="800000"/>
            <a:headEnd/>
            <a:tailEnd/>
          </a:ln>
          <a:effectLst/>
        </p:spPr>
        <p:txBody>
          <a:bodyPr>
            <a:spAutoFit/>
          </a:bodyPr>
          <a:lstStyle/>
          <a:p>
            <a:pPr>
              <a:defRPr/>
            </a:pPr>
            <a:r>
              <a:rPr lang="en-GB" sz="1400" dirty="0">
                <a:solidFill>
                  <a:schemeClr val="tx1"/>
                </a:solidFill>
                <a:effectLst>
                  <a:outerShdw blurRad="38100" dist="38100" dir="2700000" algn="tl">
                    <a:srgbClr val="FFFFFF"/>
                  </a:outerShdw>
                </a:effectLst>
                <a:latin typeface="Calibri" pitchFamily="34" charset="0"/>
              </a:rPr>
              <a:t>Wyllie and </a:t>
            </a:r>
            <a:r>
              <a:rPr lang="en-GB" sz="1400" dirty="0" err="1">
                <a:solidFill>
                  <a:schemeClr val="tx1"/>
                </a:solidFill>
                <a:effectLst>
                  <a:outerShdw blurRad="38100" dist="38100" dir="2700000" algn="tl">
                    <a:srgbClr val="FFFFFF"/>
                  </a:outerShdw>
                </a:effectLst>
                <a:latin typeface="Calibri" pitchFamily="34" charset="0"/>
              </a:rPr>
              <a:t>Riabchikov</a:t>
            </a:r>
            <a:r>
              <a:rPr lang="en-GB" sz="1400" dirty="0">
                <a:solidFill>
                  <a:schemeClr val="tx1"/>
                </a:solidFill>
                <a:effectLst>
                  <a:outerShdw blurRad="38100" dist="38100" dir="2700000" algn="tl">
                    <a:srgbClr val="FFFFFF"/>
                  </a:outerShdw>
                </a:effectLst>
                <a:latin typeface="Calibri" pitchFamily="34" charset="0"/>
              </a:rPr>
              <a:t>, 2000 (J. Petrol., 41, 1195-1206)</a:t>
            </a:r>
          </a:p>
        </p:txBody>
      </p:sp>
      <p:grpSp>
        <p:nvGrpSpPr>
          <p:cNvPr id="71686" name="Group 25"/>
          <p:cNvGrpSpPr>
            <a:grpSpLocks/>
          </p:cNvGrpSpPr>
          <p:nvPr/>
        </p:nvGrpSpPr>
        <p:grpSpPr bwMode="auto">
          <a:xfrm>
            <a:off x="5748338" y="244475"/>
            <a:ext cx="1709737" cy="225425"/>
            <a:chOff x="3621" y="154"/>
            <a:chExt cx="1077" cy="200"/>
          </a:xfrm>
        </p:grpSpPr>
        <p:sp>
          <p:nvSpPr>
            <p:cNvPr id="836634" name="Line 26"/>
            <p:cNvSpPr>
              <a:spLocks noChangeShapeType="1"/>
            </p:cNvSpPr>
            <p:nvPr/>
          </p:nvSpPr>
          <p:spPr bwMode="auto">
            <a:xfrm flipV="1">
              <a:off x="3621"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sp>
          <p:nvSpPr>
            <p:cNvPr id="836635" name="Line 27"/>
            <p:cNvSpPr>
              <a:spLocks noChangeShapeType="1"/>
            </p:cNvSpPr>
            <p:nvPr/>
          </p:nvSpPr>
          <p:spPr bwMode="auto">
            <a:xfrm flipV="1">
              <a:off x="4698" y="154"/>
              <a:ext cx="0" cy="200"/>
            </a:xfrm>
            <a:prstGeom prst="line">
              <a:avLst/>
            </a:prstGeom>
            <a:noFill/>
            <a:ln w="38100">
              <a:solidFill>
                <a:schemeClr val="tx1"/>
              </a:solidFill>
              <a:round/>
              <a:headEnd/>
              <a:tailEnd/>
            </a:ln>
            <a:effectLst/>
          </p:spPr>
          <p:txBody>
            <a:bodyPr anchor="ctr"/>
            <a:lstStyle/>
            <a:p>
              <a:pPr>
                <a:defRPr/>
              </a:pPr>
              <a:endParaRPr lang="en-GB">
                <a:latin typeface="Calibri" pitchFamily="34" charset="0"/>
              </a:endParaRPr>
            </a:p>
          </p:txBody>
        </p:sp>
      </p:grpSp>
      <p:sp>
        <p:nvSpPr>
          <p:cNvPr id="836648" name="Text Box 40"/>
          <p:cNvSpPr txBox="1">
            <a:spLocks noChangeArrowheads="1"/>
          </p:cNvSpPr>
          <p:nvPr/>
        </p:nvSpPr>
        <p:spPr bwMode="auto">
          <a:xfrm>
            <a:off x="6729413" y="534988"/>
            <a:ext cx="1744662" cy="701675"/>
          </a:xfrm>
          <a:prstGeom prst="rect">
            <a:avLst/>
          </a:prstGeom>
          <a:noFill/>
          <a:ln w="9525" algn="ctr">
            <a:noFill/>
            <a:miter lim="800000"/>
            <a:headEnd/>
            <a:tailEnd/>
          </a:ln>
          <a:effectLst/>
        </p:spPr>
        <p:txBody>
          <a:bodyPr>
            <a:spAutoFit/>
          </a:bodyPr>
          <a:lstStyle/>
          <a:p>
            <a:pPr algn="ctr"/>
            <a:r>
              <a:rPr lang="en-GB" sz="2000" dirty="0">
                <a:solidFill>
                  <a:schemeClr val="tx1"/>
                </a:solidFill>
                <a:effectLst>
                  <a:outerShdw blurRad="38100" dist="38100" dir="2700000" algn="tl">
                    <a:srgbClr val="FFFFFF"/>
                  </a:outerShdw>
                </a:effectLst>
                <a:latin typeface="Calibri" pitchFamily="34" charset="0"/>
              </a:rPr>
              <a:t>Volatile-free</a:t>
            </a:r>
          </a:p>
          <a:p>
            <a:pPr algn="ctr"/>
            <a:r>
              <a:rPr lang="en-GB" sz="2000" dirty="0">
                <a:solidFill>
                  <a:schemeClr val="tx1"/>
                </a:solidFill>
                <a:effectLst>
                  <a:outerShdw blurRad="38100" dist="38100" dir="2700000" algn="tl">
                    <a:srgbClr val="FFFFFF"/>
                  </a:outerShdw>
                </a:effectLst>
                <a:latin typeface="Calibri" pitchFamily="34" charset="0"/>
              </a:rPr>
              <a:t>Solidus</a:t>
            </a:r>
          </a:p>
        </p:txBody>
      </p:sp>
      <p:sp>
        <p:nvSpPr>
          <p:cNvPr id="836636" name="Text Box 28"/>
          <p:cNvSpPr txBox="1">
            <a:spLocks noChangeArrowheads="1"/>
          </p:cNvSpPr>
          <p:nvPr/>
        </p:nvSpPr>
        <p:spPr bwMode="auto">
          <a:xfrm>
            <a:off x="5975350" y="1698625"/>
            <a:ext cx="1571625" cy="701675"/>
          </a:xfrm>
          <a:prstGeom prst="rect">
            <a:avLst/>
          </a:prstGeom>
          <a:noFill/>
          <a:ln w="9525" algn="ctr">
            <a:noFill/>
            <a:miter lim="800000"/>
            <a:headEnd/>
            <a:tailEnd/>
          </a:ln>
          <a:effectLst/>
        </p:spPr>
        <p:txBody>
          <a:bodyPr>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Solidus</a:t>
            </a:r>
          </a:p>
          <a:p>
            <a:pPr algn="ctr">
              <a:defRPr/>
            </a:pPr>
            <a:r>
              <a:rPr lang="en-GB" sz="2000" dirty="0">
                <a:solidFill>
                  <a:schemeClr val="tx1"/>
                </a:solidFill>
                <a:effectLst>
                  <a:outerShdw blurRad="38100" dist="38100" dir="2700000" algn="tl">
                    <a:srgbClr val="FFFFFF"/>
                  </a:outerShdw>
                </a:effectLst>
                <a:latin typeface="Calibri" pitchFamily="34" charset="0"/>
              </a:rPr>
              <a:t>(CO</a:t>
            </a:r>
            <a:r>
              <a:rPr lang="en-GB" sz="2000" baseline="-25000" dirty="0">
                <a:solidFill>
                  <a:schemeClr val="tx1"/>
                </a:solidFill>
                <a:effectLst>
                  <a:outerShdw blurRad="38100" dist="38100" dir="2700000" algn="tl">
                    <a:srgbClr val="FFFFFF"/>
                  </a:outerShdw>
                </a:effectLst>
                <a:latin typeface="Calibri" pitchFamily="34" charset="0"/>
              </a:rPr>
              <a:t>2</a:t>
            </a:r>
            <a:r>
              <a:rPr lang="en-GB" sz="2000" dirty="0">
                <a:solidFill>
                  <a:schemeClr val="tx1"/>
                </a:solidFill>
                <a:effectLst>
                  <a:outerShdw blurRad="38100" dist="38100" dir="2700000" algn="tl">
                    <a:srgbClr val="FFFFFF"/>
                  </a:outerShdw>
                </a:effectLst>
                <a:latin typeface="Calibri" pitchFamily="34" charset="0"/>
              </a:rPr>
              <a:t>+H</a:t>
            </a:r>
            <a:r>
              <a:rPr lang="en-GB" sz="2000" baseline="-25000" dirty="0">
                <a:solidFill>
                  <a:schemeClr val="tx1"/>
                </a:solidFill>
                <a:effectLst>
                  <a:outerShdw blurRad="38100" dist="38100" dir="2700000" algn="tl">
                    <a:srgbClr val="FFFFFF"/>
                  </a:outerShdw>
                </a:effectLst>
                <a:latin typeface="Calibri" pitchFamily="34" charset="0"/>
              </a:rPr>
              <a:t>2</a:t>
            </a:r>
            <a:r>
              <a:rPr lang="en-GB" sz="2000" dirty="0">
                <a:solidFill>
                  <a:schemeClr val="tx1"/>
                </a:solidFill>
                <a:effectLst>
                  <a:outerShdw blurRad="38100" dist="38100" dir="2700000" algn="tl">
                    <a:srgbClr val="FFFFFF"/>
                  </a:outerShdw>
                </a:effectLst>
                <a:latin typeface="Calibri" pitchFamily="34" charset="0"/>
              </a:rPr>
              <a:t>O)</a:t>
            </a:r>
          </a:p>
        </p:txBody>
      </p:sp>
      <p:sp>
        <p:nvSpPr>
          <p:cNvPr id="836642" name="Text Box 34"/>
          <p:cNvSpPr txBox="1">
            <a:spLocks noChangeArrowheads="1"/>
          </p:cNvSpPr>
          <p:nvPr/>
        </p:nvSpPr>
        <p:spPr bwMode="auto">
          <a:xfrm rot="1861933">
            <a:off x="3989883" y="1308527"/>
            <a:ext cx="1775421" cy="830997"/>
          </a:xfrm>
          <a:prstGeom prst="rect">
            <a:avLst/>
          </a:prstGeom>
          <a:noFill/>
          <a:ln w="9525" algn="ctr">
            <a:noFill/>
            <a:miter lim="800000"/>
            <a:headEnd/>
            <a:tailEnd/>
          </a:ln>
          <a:effectLst/>
        </p:spPr>
        <p:txBody>
          <a:bodyPr wrap="none">
            <a:spAutoFit/>
          </a:bodyPr>
          <a:lstStyle/>
          <a:p>
            <a:pPr algn="ctr">
              <a:defRPr/>
            </a:pPr>
            <a:r>
              <a:rPr lang="en-GB" sz="2400" dirty="0">
                <a:solidFill>
                  <a:schemeClr val="tx1"/>
                </a:solidFill>
                <a:effectLst>
                  <a:outerShdw blurRad="38100" dist="38100" dir="2700000" algn="tl">
                    <a:srgbClr val="FFFFFF"/>
                  </a:outerShdw>
                </a:effectLst>
                <a:latin typeface="Calibri" pitchFamily="34" charset="0"/>
              </a:rPr>
              <a:t>Hypothetical</a:t>
            </a:r>
          </a:p>
          <a:p>
            <a:pPr algn="ctr">
              <a:defRPr/>
            </a:pPr>
            <a:r>
              <a:rPr lang="en-GB" sz="2400" dirty="0">
                <a:solidFill>
                  <a:schemeClr val="tx1"/>
                </a:solidFill>
                <a:effectLst>
                  <a:outerShdw blurRad="38100" dist="38100" dir="2700000" algn="tl">
                    <a:srgbClr val="FFFFFF"/>
                  </a:outerShdw>
                </a:effectLst>
                <a:latin typeface="Calibri" pitchFamily="34" charset="0"/>
              </a:rPr>
              <a:t>Geotherm</a:t>
            </a:r>
          </a:p>
        </p:txBody>
      </p:sp>
      <p:sp>
        <p:nvSpPr>
          <p:cNvPr id="836644" name="Line 36"/>
          <p:cNvSpPr>
            <a:spLocks noChangeShapeType="1"/>
          </p:cNvSpPr>
          <p:nvPr/>
        </p:nvSpPr>
        <p:spPr bwMode="auto">
          <a:xfrm flipH="1" flipV="1">
            <a:off x="6097588" y="1246188"/>
            <a:ext cx="277812" cy="477837"/>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47" name="Line 39"/>
          <p:cNvSpPr>
            <a:spLocks noChangeShapeType="1"/>
          </p:cNvSpPr>
          <p:nvPr/>
        </p:nvSpPr>
        <p:spPr bwMode="auto">
          <a:xfrm flipH="1">
            <a:off x="7229475" y="1157288"/>
            <a:ext cx="142875" cy="492125"/>
          </a:xfrm>
          <a:prstGeom prst="line">
            <a:avLst/>
          </a:prstGeom>
          <a:noFill/>
          <a:ln w="3810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836640" name="Freeform 32"/>
          <p:cNvSpPr>
            <a:spLocks/>
          </p:cNvSpPr>
          <p:nvPr/>
        </p:nvSpPr>
        <p:spPr bwMode="auto">
          <a:xfrm>
            <a:off x="5729288" y="284163"/>
            <a:ext cx="1598612" cy="5559425"/>
          </a:xfrm>
          <a:custGeom>
            <a:avLst/>
            <a:gdLst/>
            <a:ahLst/>
            <a:cxnLst>
              <a:cxn ang="0">
                <a:pos x="346" y="0"/>
              </a:cxn>
              <a:cxn ang="0">
                <a:pos x="238" y="117"/>
              </a:cxn>
              <a:cxn ang="0">
                <a:pos x="196" y="326"/>
              </a:cxn>
              <a:cxn ang="0">
                <a:pos x="254" y="559"/>
              </a:cxn>
              <a:cxn ang="0">
                <a:pos x="129" y="651"/>
              </a:cxn>
              <a:cxn ang="0">
                <a:pos x="129" y="751"/>
              </a:cxn>
              <a:cxn ang="0">
                <a:pos x="29" y="860"/>
              </a:cxn>
              <a:cxn ang="0">
                <a:pos x="96" y="1152"/>
              </a:cxn>
              <a:cxn ang="0">
                <a:pos x="605" y="2262"/>
              </a:cxn>
              <a:cxn ang="0">
                <a:pos x="922" y="2955"/>
              </a:cxn>
              <a:cxn ang="0">
                <a:pos x="1007" y="3502"/>
              </a:cxn>
            </a:cxnLst>
            <a:rect l="0" t="0" r="r" b="b"/>
            <a:pathLst>
              <a:path w="1007" h="3502">
                <a:moveTo>
                  <a:pt x="346" y="0"/>
                </a:moveTo>
                <a:cubicBezTo>
                  <a:pt x="304" y="31"/>
                  <a:pt x="263" y="63"/>
                  <a:pt x="238" y="117"/>
                </a:cubicBezTo>
                <a:cubicBezTo>
                  <a:pt x="213" y="171"/>
                  <a:pt x="193" y="252"/>
                  <a:pt x="196" y="326"/>
                </a:cubicBezTo>
                <a:cubicBezTo>
                  <a:pt x="199" y="400"/>
                  <a:pt x="265" y="505"/>
                  <a:pt x="254" y="559"/>
                </a:cubicBezTo>
                <a:cubicBezTo>
                  <a:pt x="243" y="613"/>
                  <a:pt x="150" y="619"/>
                  <a:pt x="129" y="651"/>
                </a:cubicBezTo>
                <a:cubicBezTo>
                  <a:pt x="108" y="683"/>
                  <a:pt x="146" y="716"/>
                  <a:pt x="129" y="751"/>
                </a:cubicBezTo>
                <a:cubicBezTo>
                  <a:pt x="112" y="786"/>
                  <a:pt x="34" y="793"/>
                  <a:pt x="29" y="860"/>
                </a:cubicBezTo>
                <a:cubicBezTo>
                  <a:pt x="24" y="927"/>
                  <a:pt x="0" y="918"/>
                  <a:pt x="96" y="1152"/>
                </a:cubicBezTo>
                <a:cubicBezTo>
                  <a:pt x="192" y="1386"/>
                  <a:pt x="467" y="1962"/>
                  <a:pt x="605" y="2262"/>
                </a:cubicBezTo>
                <a:cubicBezTo>
                  <a:pt x="743" y="2562"/>
                  <a:pt x="855" y="2748"/>
                  <a:pt x="922" y="2955"/>
                </a:cubicBezTo>
                <a:cubicBezTo>
                  <a:pt x="989" y="3162"/>
                  <a:pt x="989" y="3388"/>
                  <a:pt x="1007" y="3502"/>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332844" name="Freeform 44"/>
          <p:cNvSpPr>
            <a:spLocks/>
          </p:cNvSpPr>
          <p:nvPr/>
        </p:nvSpPr>
        <p:spPr bwMode="auto">
          <a:xfrm>
            <a:off x="5981700" y="2346325"/>
            <a:ext cx="884238" cy="1928813"/>
          </a:xfrm>
          <a:custGeom>
            <a:avLst/>
            <a:gdLst/>
            <a:ahLst/>
            <a:cxnLst>
              <a:cxn ang="0">
                <a:pos x="0" y="0"/>
              </a:cxn>
              <a:cxn ang="0">
                <a:pos x="557" y="1215"/>
              </a:cxn>
              <a:cxn ang="0">
                <a:pos x="538" y="1042"/>
              </a:cxn>
              <a:cxn ang="0">
                <a:pos x="456" y="754"/>
              </a:cxn>
              <a:cxn ang="0">
                <a:pos x="384" y="528"/>
              </a:cxn>
              <a:cxn ang="0">
                <a:pos x="288" y="274"/>
              </a:cxn>
              <a:cxn ang="0">
                <a:pos x="178" y="111"/>
              </a:cxn>
              <a:cxn ang="0">
                <a:pos x="134" y="72"/>
              </a:cxn>
              <a:cxn ang="0">
                <a:pos x="0" y="0"/>
              </a:cxn>
            </a:cxnLst>
            <a:rect l="0" t="0" r="r" b="b"/>
            <a:pathLst>
              <a:path w="557" h="1215">
                <a:moveTo>
                  <a:pt x="0" y="0"/>
                </a:moveTo>
                <a:lnTo>
                  <a:pt x="557" y="1215"/>
                </a:lnTo>
                <a:lnTo>
                  <a:pt x="538" y="1042"/>
                </a:lnTo>
                <a:lnTo>
                  <a:pt x="456" y="754"/>
                </a:lnTo>
                <a:lnTo>
                  <a:pt x="384" y="528"/>
                </a:lnTo>
                <a:lnTo>
                  <a:pt x="288" y="274"/>
                </a:lnTo>
                <a:lnTo>
                  <a:pt x="178" y="111"/>
                </a:lnTo>
                <a:lnTo>
                  <a:pt x="134" y="72"/>
                </a:lnTo>
                <a:lnTo>
                  <a:pt x="0"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836616" name="Freeform 8"/>
          <p:cNvSpPr>
            <a:spLocks/>
          </p:cNvSpPr>
          <p:nvPr/>
        </p:nvSpPr>
        <p:spPr bwMode="auto">
          <a:xfrm>
            <a:off x="4078288" y="1292225"/>
            <a:ext cx="2955925" cy="4584700"/>
          </a:xfrm>
          <a:custGeom>
            <a:avLst/>
            <a:gdLst>
              <a:gd name="T0" fmla="*/ 0 w 1862"/>
              <a:gd name="T1" fmla="*/ 0 h 2888"/>
              <a:gd name="T2" fmla="*/ 869 w 1862"/>
              <a:gd name="T3" fmla="*/ 500 h 2888"/>
              <a:gd name="T4" fmla="*/ 1336 w 1862"/>
              <a:gd name="T5" fmla="*/ 751 h 2888"/>
              <a:gd name="T6" fmla="*/ 1536 w 1862"/>
              <a:gd name="T7" fmla="*/ 1076 h 2888"/>
              <a:gd name="T8" fmla="*/ 1770 w 1862"/>
              <a:gd name="T9" fmla="*/ 1895 h 2888"/>
              <a:gd name="T10" fmla="*/ 1862 w 1862"/>
              <a:gd name="T11" fmla="*/ 2888 h 2888"/>
              <a:gd name="T12" fmla="*/ 0 60000 65536"/>
              <a:gd name="T13" fmla="*/ 0 60000 65536"/>
              <a:gd name="T14" fmla="*/ 0 60000 65536"/>
              <a:gd name="T15" fmla="*/ 0 60000 65536"/>
              <a:gd name="T16" fmla="*/ 0 60000 65536"/>
              <a:gd name="T17" fmla="*/ 0 60000 65536"/>
              <a:gd name="T18" fmla="*/ 0 w 1862"/>
              <a:gd name="T19" fmla="*/ 0 h 2888"/>
              <a:gd name="T20" fmla="*/ 1862 w 1862"/>
              <a:gd name="T21" fmla="*/ 2888 h 2888"/>
            </a:gdLst>
            <a:ahLst/>
            <a:cxnLst>
              <a:cxn ang="T12">
                <a:pos x="T0" y="T1"/>
              </a:cxn>
              <a:cxn ang="T13">
                <a:pos x="T2" y="T3"/>
              </a:cxn>
              <a:cxn ang="T14">
                <a:pos x="T4" y="T5"/>
              </a:cxn>
              <a:cxn ang="T15">
                <a:pos x="T6" y="T7"/>
              </a:cxn>
              <a:cxn ang="T16">
                <a:pos x="T8" y="T9"/>
              </a:cxn>
              <a:cxn ang="T17">
                <a:pos x="T10" y="T11"/>
              </a:cxn>
            </a:cxnLst>
            <a:rect l="T18" t="T19" r="T20" b="T21"/>
            <a:pathLst>
              <a:path w="1862" h="2888">
                <a:moveTo>
                  <a:pt x="0" y="0"/>
                </a:moveTo>
                <a:cubicBezTo>
                  <a:pt x="323" y="187"/>
                  <a:pt x="646" y="375"/>
                  <a:pt x="869" y="500"/>
                </a:cubicBezTo>
                <a:cubicBezTo>
                  <a:pt x="1092" y="625"/>
                  <a:pt x="1225" y="655"/>
                  <a:pt x="1336" y="751"/>
                </a:cubicBezTo>
                <a:cubicBezTo>
                  <a:pt x="1447" y="847"/>
                  <a:pt x="1464" y="885"/>
                  <a:pt x="1536" y="1076"/>
                </a:cubicBezTo>
                <a:cubicBezTo>
                  <a:pt x="1608" y="1267"/>
                  <a:pt x="1716" y="1593"/>
                  <a:pt x="1770" y="1895"/>
                </a:cubicBezTo>
                <a:cubicBezTo>
                  <a:pt x="1824" y="2197"/>
                  <a:pt x="1843" y="2542"/>
                  <a:pt x="1862" y="2888"/>
                </a:cubicBezTo>
              </a:path>
            </a:pathLst>
          </a:custGeom>
          <a:noFill/>
          <a:ln w="38100">
            <a:solidFill>
              <a:schemeClr val="tx1"/>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36640"/>
                                        </p:tgtEl>
                                        <p:attrNameLst>
                                          <p:attrName>style.visibility</p:attrName>
                                        </p:attrNameLst>
                                      </p:cBhvr>
                                      <p:to>
                                        <p:strVal val="visible"/>
                                      </p:to>
                                    </p:set>
                                    <p:animEffect transition="in" filter="wipe(up)">
                                      <p:cBhvr>
                                        <p:cTn id="7" dur="3000"/>
                                        <p:tgtEl>
                                          <p:spTgt spid="836640"/>
                                        </p:tgtEl>
                                      </p:cBhvr>
                                    </p:animEffect>
                                  </p:childTnLst>
                                </p:cTn>
                              </p:par>
                            </p:childTnLst>
                          </p:cTn>
                        </p:par>
                        <p:par>
                          <p:cTn id="8" fill="hold">
                            <p:stCondLst>
                              <p:cond delay="3000"/>
                            </p:stCondLst>
                            <p:childTnLst>
                              <p:par>
                                <p:cTn id="9" presetID="22" presetClass="entr" presetSubtype="4" fill="hold" nodeType="afterEffect">
                                  <p:stCondLst>
                                    <p:cond delay="0"/>
                                  </p:stCondLst>
                                  <p:childTnLst>
                                    <p:set>
                                      <p:cBhvr>
                                        <p:cTn id="10" dur="1" fill="hold">
                                          <p:stCondLst>
                                            <p:cond delay="0"/>
                                          </p:stCondLst>
                                        </p:cTn>
                                        <p:tgtEl>
                                          <p:spTgt spid="836644"/>
                                        </p:tgtEl>
                                        <p:attrNameLst>
                                          <p:attrName>style.visibility</p:attrName>
                                        </p:attrNameLst>
                                      </p:cBhvr>
                                      <p:to>
                                        <p:strVal val="visible"/>
                                      </p:to>
                                    </p:set>
                                    <p:animEffect transition="in" filter="wipe(down)">
                                      <p:cBhvr>
                                        <p:cTn id="11" dur="500"/>
                                        <p:tgtEl>
                                          <p:spTgt spid="836644"/>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836636"/>
                                        </p:tgtEl>
                                        <p:attrNameLst>
                                          <p:attrName>style.visibility</p:attrName>
                                        </p:attrNameLst>
                                      </p:cBhvr>
                                      <p:to>
                                        <p:strVal val="visible"/>
                                      </p:to>
                                    </p:set>
                                    <p:animEffect transition="in" filter="fade">
                                      <p:cBhvr>
                                        <p:cTn id="15" dur="500"/>
                                        <p:tgtEl>
                                          <p:spTgt spid="8366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36654">
                                            <p:txEl>
                                              <p:pRg st="0" end="0"/>
                                            </p:txEl>
                                          </p:spTgt>
                                        </p:tgtEl>
                                        <p:attrNameLst>
                                          <p:attrName>style.visibility</p:attrName>
                                        </p:attrNameLst>
                                      </p:cBhvr>
                                      <p:to>
                                        <p:strVal val="visible"/>
                                      </p:to>
                                    </p:set>
                                    <p:animEffect transition="in" filter="fade">
                                      <p:cBhvr>
                                        <p:cTn id="20" dur="500"/>
                                        <p:tgtEl>
                                          <p:spTgt spid="83665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36654">
                                            <p:txEl>
                                              <p:pRg st="2" end="2"/>
                                            </p:txEl>
                                          </p:spTgt>
                                        </p:tgtEl>
                                        <p:attrNameLst>
                                          <p:attrName>style.visibility</p:attrName>
                                        </p:attrNameLst>
                                      </p:cBhvr>
                                      <p:to>
                                        <p:strVal val="visible"/>
                                      </p:to>
                                    </p:set>
                                    <p:animEffect transition="in" filter="fade">
                                      <p:cBhvr>
                                        <p:cTn id="25" dur="500"/>
                                        <p:tgtEl>
                                          <p:spTgt spid="83665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32843"/>
                                        </p:tgtEl>
                                        <p:attrNameLst>
                                          <p:attrName>style.visibility</p:attrName>
                                        </p:attrNameLst>
                                      </p:cBhvr>
                                      <p:to>
                                        <p:strVal val="visible"/>
                                      </p:to>
                                    </p:set>
                                    <p:animEffect transition="in" filter="wipe(left)">
                                      <p:cBhvr>
                                        <p:cTn id="30" dur="1000"/>
                                        <p:tgtEl>
                                          <p:spTgt spid="332843"/>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332844"/>
                                        </p:tgtEl>
                                        <p:attrNameLst>
                                          <p:attrName>style.visibility</p:attrName>
                                        </p:attrNameLst>
                                      </p:cBhvr>
                                      <p:to>
                                        <p:strVal val="visible"/>
                                      </p:to>
                                    </p:set>
                                    <p:animEffect transition="in" filter="wipe(up)">
                                      <p:cBhvr>
                                        <p:cTn id="34" dur="2000"/>
                                        <p:tgtEl>
                                          <p:spTgt spid="3328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36649"/>
                                        </p:tgtEl>
                                        <p:attrNameLst>
                                          <p:attrName>style.visibility</p:attrName>
                                        </p:attrNameLst>
                                      </p:cBhvr>
                                      <p:to>
                                        <p:strVal val="visible"/>
                                      </p:to>
                                    </p:set>
                                    <p:animEffect transition="in" filter="fade">
                                      <p:cBhvr>
                                        <p:cTn id="39" dur="1000"/>
                                        <p:tgtEl>
                                          <p:spTgt spid="836649"/>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836646"/>
                                        </p:tgtEl>
                                        <p:attrNameLst>
                                          <p:attrName>style.visibility</p:attrName>
                                        </p:attrNameLst>
                                      </p:cBhvr>
                                      <p:to>
                                        <p:strVal val="visible"/>
                                      </p:to>
                                    </p:set>
                                    <p:animEffect transition="in" filter="wipe(down)">
                                      <p:cBhvr>
                                        <p:cTn id="43" dur="500"/>
                                        <p:tgtEl>
                                          <p:spTgt spid="836646"/>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836643"/>
                                        </p:tgtEl>
                                        <p:attrNameLst>
                                          <p:attrName>style.visibility</p:attrName>
                                        </p:attrNameLst>
                                      </p:cBhvr>
                                      <p:to>
                                        <p:strVal val="visible"/>
                                      </p:to>
                                    </p:set>
                                    <p:animEffect transition="in" filter="fade">
                                      <p:cBhvr>
                                        <p:cTn id="47" dur="500"/>
                                        <p:tgtEl>
                                          <p:spTgt spid="83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43" grpId="0"/>
      <p:bldP spid="836649" grpId="0" animBg="1"/>
      <p:bldP spid="836654" grpId="0" build="p"/>
      <p:bldP spid="332843" grpId="0" animBg="1"/>
      <p:bldP spid="836636" grpId="0"/>
      <p:bldP spid="836640" grpId="0" animBg="1"/>
      <p:bldP spid="33284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621088" y="0"/>
            <a:ext cx="5500687" cy="6858000"/>
            <a:chOff x="2281" y="0"/>
            <a:chExt cx="3465" cy="4320"/>
          </a:xfrm>
        </p:grpSpPr>
        <p:sp>
          <p:nvSpPr>
            <p:cNvPr id="1133572" name="Rectangle 4"/>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33573" name="Text Box 5"/>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133574" name="Text Box 6"/>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1133575" name="Text Box 7"/>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1133576" name="Text Box 8"/>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1133577" name="Text Box 9"/>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1133578" name="Line 10"/>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79" name="Line 11"/>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0" name="Line 12"/>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1" name="Line 13"/>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2" name="Line 14"/>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3" name="Line 15"/>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4" name="Line 16"/>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5" name="Line 17"/>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86" name="Text Box 18"/>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1133587" name="Text Box 19"/>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1133588" name="Text Box 20"/>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1133589" name="Text Box 21"/>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1133590" name="Text Box 22"/>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1133591" name="Line 23"/>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2" name="Line 24"/>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3" name="Line 25"/>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4" name="Line 26"/>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5" name="Line 27"/>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6" name="Line 28"/>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7" name="Text Box 29"/>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1133598" name="Line 30"/>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599" name="Line 31"/>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0" name="Line 32"/>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1" name="Line 33"/>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2" name="Line 34"/>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33603" name="Text Box 35"/>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1133604" name="Text Box 36"/>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1133605" name="Text Box 37"/>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1133606" name="Text Box 38"/>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1133607" name="Text Box 39"/>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1133608" name="Freeform 40"/>
          <p:cNvSpPr>
            <a:spLocks/>
          </p:cNvSpPr>
          <p:nvPr/>
        </p:nvSpPr>
        <p:spPr bwMode="auto">
          <a:xfrm>
            <a:off x="6683375" y="436563"/>
            <a:ext cx="1828800" cy="6335712"/>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33609" name="Rectangle 41"/>
          <p:cNvSpPr>
            <a:spLocks noChangeArrowheads="1"/>
          </p:cNvSpPr>
          <p:nvPr/>
        </p:nvSpPr>
        <p:spPr bwMode="auto">
          <a:xfrm>
            <a:off x="4232275" y="436563"/>
            <a:ext cx="4257675" cy="6342062"/>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33610" name="Text Box 42"/>
          <p:cNvSpPr txBox="1">
            <a:spLocks noChangeArrowheads="1"/>
          </p:cNvSpPr>
          <p:nvPr/>
        </p:nvSpPr>
        <p:spPr bwMode="auto">
          <a:xfrm>
            <a:off x="67984" y="7938"/>
            <a:ext cx="3432453" cy="1200329"/>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rgbClr val="FFFF00"/>
                </a:solidFill>
                <a:effectLst>
                  <a:outerShdw blurRad="38100" dist="38100" dir="2700000" algn="tl">
                    <a:srgbClr val="000000"/>
                  </a:outerShdw>
                </a:effectLst>
                <a:latin typeface="Calibri" pitchFamily="34" charset="0"/>
              </a:rPr>
              <a:t>Melting relationships for pyrolite ± (C+H+O) of the shallow mantle.</a:t>
            </a:r>
            <a:endParaRPr lang="en-GB" sz="2400" dirty="0">
              <a:solidFill>
                <a:srgbClr val="FF6600"/>
              </a:solidFill>
              <a:effectLst>
                <a:outerShdw blurRad="38100" dist="38100" dir="2700000" algn="tl">
                  <a:srgbClr val="000000"/>
                </a:outerShdw>
              </a:effectLst>
              <a:latin typeface="Calibri" pitchFamily="34" charset="0"/>
            </a:endParaRPr>
          </a:p>
        </p:txBody>
      </p:sp>
      <p:sp>
        <p:nvSpPr>
          <p:cNvPr id="1133611" name="Line 43"/>
          <p:cNvSpPr>
            <a:spLocks noChangeShapeType="1"/>
          </p:cNvSpPr>
          <p:nvPr/>
        </p:nvSpPr>
        <p:spPr bwMode="auto">
          <a:xfrm>
            <a:off x="4240213" y="3948113"/>
            <a:ext cx="334645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33612" name="Freeform 44"/>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13" name="Text Box 45"/>
          <p:cNvSpPr txBox="1">
            <a:spLocks noChangeArrowheads="1"/>
          </p:cNvSpPr>
          <p:nvPr/>
        </p:nvSpPr>
        <p:spPr bwMode="auto">
          <a:xfrm>
            <a:off x="4606925" y="511175"/>
            <a:ext cx="1520673" cy="52322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1133614" name="Text Box 46"/>
          <p:cNvSpPr txBox="1">
            <a:spLocks noChangeArrowheads="1"/>
          </p:cNvSpPr>
          <p:nvPr/>
        </p:nvSpPr>
        <p:spPr bwMode="auto">
          <a:xfrm>
            <a:off x="4233863" y="1762125"/>
            <a:ext cx="1035155" cy="954107"/>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1133615" name="Text Box 47"/>
          <p:cNvSpPr txBox="1">
            <a:spLocks noChangeArrowheads="1"/>
          </p:cNvSpPr>
          <p:nvPr/>
        </p:nvSpPr>
        <p:spPr bwMode="auto">
          <a:xfrm>
            <a:off x="5118829" y="912813"/>
            <a:ext cx="1467709" cy="70788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133616" name="Line 48"/>
          <p:cNvSpPr>
            <a:spLocks noChangeShapeType="1"/>
          </p:cNvSpPr>
          <p:nvPr/>
        </p:nvSpPr>
        <p:spPr bwMode="auto">
          <a:xfrm>
            <a:off x="6511925" y="1285875"/>
            <a:ext cx="276225" cy="2190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33617" name="Text Box 49"/>
          <p:cNvSpPr txBox="1">
            <a:spLocks noChangeArrowheads="1"/>
          </p:cNvSpPr>
          <p:nvPr/>
        </p:nvSpPr>
        <p:spPr bwMode="auto">
          <a:xfrm rot="900315">
            <a:off x="5890230" y="1517750"/>
            <a:ext cx="990977"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Plagioclase</a:t>
            </a:r>
          </a:p>
        </p:txBody>
      </p:sp>
      <p:sp>
        <p:nvSpPr>
          <p:cNvPr id="1133618" name="Text Box 50"/>
          <p:cNvSpPr txBox="1">
            <a:spLocks noChangeArrowheads="1"/>
          </p:cNvSpPr>
          <p:nvPr/>
        </p:nvSpPr>
        <p:spPr bwMode="auto">
          <a:xfrm rot="1732967">
            <a:off x="6056289" y="2006699"/>
            <a:ext cx="628698" cy="307777"/>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Spinel</a:t>
            </a:r>
          </a:p>
        </p:txBody>
      </p:sp>
      <p:sp>
        <p:nvSpPr>
          <p:cNvPr id="1133619" name="Text Box 51"/>
          <p:cNvSpPr txBox="1">
            <a:spLocks noChangeArrowheads="1"/>
          </p:cNvSpPr>
          <p:nvPr/>
        </p:nvSpPr>
        <p:spPr bwMode="auto">
          <a:xfrm rot="1732967">
            <a:off x="5956447" y="2484537"/>
            <a:ext cx="691856" cy="307777"/>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1133620" name="Text Box 52"/>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1133621" name="Text Box 53"/>
          <p:cNvSpPr txBox="1">
            <a:spLocks noChangeArrowheads="1"/>
          </p:cNvSpPr>
          <p:nvPr/>
        </p:nvSpPr>
        <p:spPr bwMode="auto">
          <a:xfrm>
            <a:off x="4908520" y="6191250"/>
            <a:ext cx="1598643"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1133622" name="Text Box 54"/>
          <p:cNvSpPr txBox="1">
            <a:spLocks noChangeArrowheads="1"/>
          </p:cNvSpPr>
          <p:nvPr/>
        </p:nvSpPr>
        <p:spPr bwMode="auto">
          <a:xfrm>
            <a:off x="7582100" y="1609725"/>
            <a:ext cx="910826" cy="646331"/>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1133623" name="Text Box 55"/>
          <p:cNvSpPr txBox="1">
            <a:spLocks noChangeArrowheads="1"/>
          </p:cNvSpPr>
          <p:nvPr/>
        </p:nvSpPr>
        <p:spPr bwMode="auto">
          <a:xfrm>
            <a:off x="5185934" y="3668713"/>
            <a:ext cx="751744"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1133624" name="Line 56"/>
          <p:cNvSpPr>
            <a:spLocks noChangeShapeType="1"/>
          </p:cNvSpPr>
          <p:nvPr/>
        </p:nvSpPr>
        <p:spPr bwMode="auto">
          <a:xfrm>
            <a:off x="4240213" y="6200775"/>
            <a:ext cx="3803650"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33625" name="Freeform 57"/>
          <p:cNvSpPr>
            <a:spLocks/>
          </p:cNvSpPr>
          <p:nvPr/>
        </p:nvSpPr>
        <p:spPr bwMode="auto">
          <a:xfrm>
            <a:off x="6311900" y="2752725"/>
            <a:ext cx="971550" cy="4022725"/>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26" name="Text Box 58"/>
          <p:cNvSpPr txBox="1">
            <a:spLocks noChangeArrowheads="1"/>
          </p:cNvSpPr>
          <p:nvPr/>
        </p:nvSpPr>
        <p:spPr bwMode="auto">
          <a:xfrm>
            <a:off x="7178675" y="608013"/>
            <a:ext cx="1059714" cy="70788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133627" name="Line 59"/>
          <p:cNvSpPr>
            <a:spLocks noChangeShapeType="1"/>
          </p:cNvSpPr>
          <p:nvPr/>
        </p:nvSpPr>
        <p:spPr bwMode="auto">
          <a:xfrm flipH="1">
            <a:off x="6973888" y="955675"/>
            <a:ext cx="292100" cy="25717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33628" name="Text Box 60"/>
          <p:cNvSpPr txBox="1">
            <a:spLocks noChangeArrowheads="1"/>
          </p:cNvSpPr>
          <p:nvPr/>
        </p:nvSpPr>
        <p:spPr bwMode="auto">
          <a:xfrm>
            <a:off x="4251325" y="2982913"/>
            <a:ext cx="1497013" cy="684212"/>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1133629" name="Text Box 61"/>
          <p:cNvSpPr txBox="1">
            <a:spLocks noChangeArrowheads="1"/>
          </p:cNvSpPr>
          <p:nvPr/>
        </p:nvSpPr>
        <p:spPr bwMode="auto">
          <a:xfrm>
            <a:off x="4693994" y="4710113"/>
            <a:ext cx="1292469" cy="276999"/>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1133630" name="Text Box 62"/>
          <p:cNvSpPr txBox="1">
            <a:spLocks noChangeArrowheads="1"/>
          </p:cNvSpPr>
          <p:nvPr/>
        </p:nvSpPr>
        <p:spPr bwMode="auto">
          <a:xfrm>
            <a:off x="4495800" y="4979988"/>
            <a:ext cx="1768475" cy="646112"/>
          </a:xfrm>
          <a:prstGeom prst="rect">
            <a:avLst/>
          </a:prstGeom>
          <a:noFill/>
          <a:ln w="9525" algn="ctr">
            <a:noFill/>
            <a:miter lim="800000"/>
            <a:headEnd/>
            <a:tailEnd/>
          </a:ln>
          <a:effectLst/>
        </p:spPr>
        <p:txBody>
          <a:bodyPr>
            <a:spAutoFit/>
          </a:bodyPr>
          <a:lstStyle/>
          <a:p>
            <a:pPr algn="ctr">
              <a:defRPr/>
            </a:pPr>
            <a:r>
              <a:rPr lang="en-GB" sz="1200" dirty="0">
                <a:solidFill>
                  <a:srgbClr val="FF0000"/>
                </a:solidFill>
                <a:effectLst>
                  <a:outerShdw blurRad="38100" dist="38100" dir="2700000" algn="tl">
                    <a:srgbClr val="000000"/>
                  </a:outerShdw>
                </a:effectLst>
                <a:latin typeface="Calibri" pitchFamily="34" charset="0"/>
              </a:rPr>
              <a:t>Silicate Melt</a:t>
            </a:r>
            <a:r>
              <a:rPr lang="en-GB" sz="1200" dirty="0">
                <a:solidFill>
                  <a:schemeClr val="tx1"/>
                </a:solidFill>
                <a:effectLst>
                  <a:outerShdw blurRad="38100" dist="38100" dir="2700000" algn="tl">
                    <a:srgbClr val="FFFFFF"/>
                  </a:outerShdw>
                </a:effectLst>
                <a:latin typeface="Calibri" pitchFamily="34" charset="0"/>
              </a:rPr>
              <a:t> + Dissolved CO</a:t>
            </a:r>
            <a:r>
              <a:rPr lang="en-GB" sz="1200" baseline="-25000" dirty="0">
                <a:solidFill>
                  <a:schemeClr val="tx1"/>
                </a:solidFill>
                <a:effectLst>
                  <a:outerShdw blurRad="38100" dist="38100" dir="2700000" algn="tl">
                    <a:srgbClr val="FFFFFF"/>
                  </a:outerShdw>
                </a:effectLst>
                <a:latin typeface="Calibri" pitchFamily="34" charset="0"/>
              </a:rPr>
              <a:t>3</a:t>
            </a:r>
            <a:r>
              <a:rPr lang="en-GB" sz="1200" dirty="0">
                <a:solidFill>
                  <a:schemeClr val="tx1"/>
                </a:solidFill>
                <a:effectLst>
                  <a:outerShdw blurRad="38100" dist="38100" dir="2700000" algn="tl">
                    <a:srgbClr val="FFFFFF"/>
                  </a:outerShdw>
                </a:effectLst>
                <a:latin typeface="Calibri" pitchFamily="34" charset="0"/>
              </a:rPr>
              <a:t> and OH</a:t>
            </a:r>
          </a:p>
          <a:p>
            <a:pPr algn="ctr">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+2</a:t>
            </a:r>
          </a:p>
        </p:txBody>
      </p:sp>
      <p:sp>
        <p:nvSpPr>
          <p:cNvPr id="1133631" name="Text Box 63"/>
          <p:cNvSpPr txBox="1">
            <a:spLocks noChangeArrowheads="1"/>
          </p:cNvSpPr>
          <p:nvPr/>
        </p:nvSpPr>
        <p:spPr bwMode="auto">
          <a:xfrm>
            <a:off x="4670425" y="6350000"/>
            <a:ext cx="1768475" cy="457200"/>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1133632" name="Text Box 64"/>
          <p:cNvSpPr txBox="1">
            <a:spLocks noChangeArrowheads="1"/>
          </p:cNvSpPr>
          <p:nvPr/>
        </p:nvSpPr>
        <p:spPr bwMode="auto">
          <a:xfrm rot="4597338">
            <a:off x="5987735" y="5172483"/>
            <a:ext cx="1437317" cy="276999"/>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1133633" name="Text Box 65"/>
          <p:cNvSpPr txBox="1">
            <a:spLocks noChangeArrowheads="1"/>
          </p:cNvSpPr>
          <p:nvPr/>
        </p:nvSpPr>
        <p:spPr bwMode="auto">
          <a:xfrm>
            <a:off x="71438" y="1195388"/>
            <a:ext cx="3606800" cy="5447645"/>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The petrological base of the lithosphere is commonly defined by the high pressure pargasite breakdown at ~3 GPa.</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Pargasite (amphibole) is hardly stable ad P &gt;3 GPa.</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Until pargasite is present,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is stored in its lattice.</a:t>
            </a:r>
          </a:p>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After it collapses,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is available to strongly depress the solidus temperature.</a:t>
            </a:r>
          </a:p>
        </p:txBody>
      </p:sp>
      <p:sp>
        <p:nvSpPr>
          <p:cNvPr id="1133634" name="Freeform 6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3" name="Group 67"/>
          <p:cNvGrpSpPr>
            <a:grpSpLocks/>
          </p:cNvGrpSpPr>
          <p:nvPr/>
        </p:nvGrpSpPr>
        <p:grpSpPr bwMode="auto">
          <a:xfrm>
            <a:off x="6669092" y="438150"/>
            <a:ext cx="1503363" cy="6323013"/>
            <a:chOff x="4065" y="276"/>
            <a:chExt cx="947" cy="3983"/>
          </a:xfrm>
          <a:effectLst>
            <a:outerShdw blurRad="50800" dist="38100" dir="2700000" algn="tl" rotWithShape="0">
              <a:prstClr val="black">
                <a:alpha val="40000"/>
              </a:prstClr>
            </a:outerShdw>
          </a:effectLst>
        </p:grpSpPr>
        <p:sp>
          <p:nvSpPr>
            <p:cNvPr id="1133636" name="Freeform 68"/>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33637" name="Freeform 69"/>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33638" name="Freeform 70"/>
            <p:cNvSpPr>
              <a:spLocks/>
            </p:cNvSpPr>
            <p:nvPr/>
          </p:nvSpPr>
          <p:spPr bwMode="auto">
            <a:xfrm>
              <a:off x="4636" y="2381"/>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1133639" name="Freeform 71"/>
          <p:cNvSpPr>
            <a:spLocks/>
          </p:cNvSpPr>
          <p:nvPr/>
        </p:nvSpPr>
        <p:spPr bwMode="auto">
          <a:xfrm>
            <a:off x="6530975" y="1863725"/>
            <a:ext cx="647700" cy="327025"/>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40" name="Freeform 72"/>
          <p:cNvSpPr>
            <a:spLocks/>
          </p:cNvSpPr>
          <p:nvPr/>
        </p:nvSpPr>
        <p:spPr bwMode="auto">
          <a:xfrm>
            <a:off x="6169025" y="2444750"/>
            <a:ext cx="1400175" cy="1339850"/>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41" name="Freeform 73"/>
          <p:cNvSpPr>
            <a:spLocks/>
          </p:cNvSpPr>
          <p:nvPr/>
        </p:nvSpPr>
        <p:spPr bwMode="auto">
          <a:xfrm>
            <a:off x="6580188" y="3870325"/>
            <a:ext cx="1187450" cy="2362200"/>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4" name="Group 74"/>
          <p:cNvGrpSpPr>
            <a:grpSpLocks/>
          </p:cNvGrpSpPr>
          <p:nvPr/>
        </p:nvGrpSpPr>
        <p:grpSpPr bwMode="auto">
          <a:xfrm>
            <a:off x="6597650" y="523875"/>
            <a:ext cx="1419225" cy="6248400"/>
            <a:chOff x="4020" y="330"/>
            <a:chExt cx="894" cy="3936"/>
          </a:xfrm>
          <a:effectLst>
            <a:outerShdw blurRad="50800" dist="38100" dir="2700000" algn="tl" rotWithShape="0">
              <a:prstClr val="black">
                <a:alpha val="40000"/>
              </a:prstClr>
            </a:outerShdw>
          </a:effectLst>
        </p:grpSpPr>
        <p:sp>
          <p:nvSpPr>
            <p:cNvPr id="1133643" name="Freeform 75"/>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1133644" name="Freeform 76"/>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1133645" name="Freeform 77"/>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33646" name="Freeform 78"/>
          <p:cNvSpPr>
            <a:spLocks/>
          </p:cNvSpPr>
          <p:nvPr/>
        </p:nvSpPr>
        <p:spPr bwMode="auto">
          <a:xfrm>
            <a:off x="7543800" y="417513"/>
            <a:ext cx="239713" cy="6340475"/>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dirty="0">
              <a:latin typeface="Calibri" pitchFamily="34" charset="0"/>
            </a:endParaRPr>
          </a:p>
          <a:p>
            <a:pPr>
              <a:defRPr/>
            </a:pPr>
            <a:endParaRPr lang="en-GB" dirty="0">
              <a:latin typeface="Calibri" pitchFamily="34" charset="0"/>
            </a:endParaRPr>
          </a:p>
        </p:txBody>
      </p:sp>
      <p:sp>
        <p:nvSpPr>
          <p:cNvPr id="1133647" name="AutoShape 79"/>
          <p:cNvSpPr>
            <a:spLocks noChangeArrowheads="1"/>
          </p:cNvSpPr>
          <p:nvPr/>
        </p:nvSpPr>
        <p:spPr bwMode="auto">
          <a:xfrm rot="-189175">
            <a:off x="7648575" y="5197475"/>
            <a:ext cx="230188" cy="1565275"/>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33648" name="Text Box 80"/>
          <p:cNvSpPr txBox="1">
            <a:spLocks noChangeArrowheads="1"/>
          </p:cNvSpPr>
          <p:nvPr/>
        </p:nvSpPr>
        <p:spPr bwMode="auto">
          <a:xfrm rot="5400000">
            <a:off x="7144972" y="5672743"/>
            <a:ext cx="1224694" cy="892552"/>
          </a:xfrm>
          <a:prstGeom prst="rect">
            <a:avLst/>
          </a:prstGeom>
          <a:noFill/>
          <a:ln w="9525" algn="ctr">
            <a:noFill/>
            <a:miter lim="800000"/>
            <a:headEnd/>
            <a:tailEnd/>
          </a:ln>
          <a:effectLst/>
        </p:spPr>
        <p:txBody>
          <a:bodyPr wrap="none">
            <a:spAutoFit/>
          </a:bodyPr>
          <a:lstStyle/>
          <a:p>
            <a:pPr algn="ctr">
              <a:defRPr/>
            </a:pPr>
            <a:r>
              <a:rPr lang="en-GB" sz="2000">
                <a:solidFill>
                  <a:schemeClr val="tx1"/>
                </a:solidFill>
                <a:effectLst>
                  <a:outerShdw blurRad="38100" dist="38100" dir="2700000" algn="tl">
                    <a:srgbClr val="FFFFFF"/>
                  </a:outerShdw>
                </a:effectLst>
                <a:latin typeface="Calibri" pitchFamily="34" charset="0"/>
              </a:rPr>
              <a:t>Adiabatic</a:t>
            </a:r>
          </a:p>
          <a:p>
            <a:pPr algn="ctr">
              <a:defRPr/>
            </a:pPr>
            <a:endParaRPr lang="en-GB" sz="1200">
              <a:solidFill>
                <a:schemeClr val="tx1"/>
              </a:solidFill>
              <a:effectLst>
                <a:outerShdw blurRad="38100" dist="38100" dir="2700000" algn="tl">
                  <a:srgbClr val="FFFFFF"/>
                </a:outerShdw>
              </a:effectLst>
              <a:latin typeface="Calibri" pitchFamily="34" charset="0"/>
            </a:endParaRPr>
          </a:p>
          <a:p>
            <a:pPr algn="ctr">
              <a:defRPr/>
            </a:pPr>
            <a:r>
              <a:rPr lang="en-GB" sz="2000">
                <a:solidFill>
                  <a:schemeClr val="tx1"/>
                </a:solidFill>
                <a:effectLst>
                  <a:outerShdw blurRad="38100" dist="38100" dir="2700000" algn="tl">
                    <a:srgbClr val="FFFFFF"/>
                  </a:outerShdw>
                </a:effectLst>
                <a:latin typeface="Calibri" pitchFamily="34" charset="0"/>
              </a:rPr>
              <a:t>Upwelling</a:t>
            </a:r>
          </a:p>
        </p:txBody>
      </p:sp>
      <p:grpSp>
        <p:nvGrpSpPr>
          <p:cNvPr id="5" name="Group 81"/>
          <p:cNvGrpSpPr>
            <a:grpSpLocks/>
          </p:cNvGrpSpPr>
          <p:nvPr/>
        </p:nvGrpSpPr>
        <p:grpSpPr bwMode="auto">
          <a:xfrm>
            <a:off x="8077200" y="3924300"/>
            <a:ext cx="304800" cy="2300288"/>
            <a:chOff x="5088" y="2472"/>
            <a:chExt cx="192" cy="1449"/>
          </a:xfrm>
        </p:grpSpPr>
        <p:sp>
          <p:nvSpPr>
            <p:cNvPr id="1133650" name="Line 82"/>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133651" name="Line 83"/>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133652" name="Line 84"/>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1133653" name="Text Box 85"/>
          <p:cNvSpPr txBox="1">
            <a:spLocks noChangeArrowheads="1"/>
          </p:cNvSpPr>
          <p:nvPr/>
        </p:nvSpPr>
        <p:spPr bwMode="auto">
          <a:xfrm rot="5400000">
            <a:off x="7442393" y="4894055"/>
            <a:ext cx="1837939" cy="338554"/>
          </a:xfrm>
          <a:prstGeom prst="rect">
            <a:avLst/>
          </a:prstGeom>
          <a:noFill/>
          <a:ln w="9525" algn="ctr">
            <a:noFill/>
            <a:miter lim="800000"/>
            <a:headEnd/>
            <a:tailEnd/>
          </a:ln>
          <a:effectLst/>
        </p:spPr>
        <p:txBody>
          <a:bodyPr wrap="none">
            <a:spAutoFit/>
          </a:bodyPr>
          <a:lstStyle/>
          <a:p>
            <a:pPr>
              <a:defRPr/>
            </a:pPr>
            <a:r>
              <a:rPr lang="en-GB" sz="1600">
                <a:solidFill>
                  <a:schemeClr val="tx1"/>
                </a:solidFill>
                <a:effectLst>
                  <a:outerShdw blurRad="38100" dist="38100" dir="2700000" algn="tl">
                    <a:srgbClr val="FFFFFF"/>
                  </a:outerShdw>
                </a:effectLst>
                <a:latin typeface="Calibri" pitchFamily="34" charset="0"/>
              </a:rPr>
              <a:t>Partial Melt present</a:t>
            </a:r>
          </a:p>
        </p:txBody>
      </p:sp>
      <p:sp>
        <p:nvSpPr>
          <p:cNvPr id="1133654" name="Text Box 86"/>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1133655" name="Text Box 87"/>
          <p:cNvSpPr txBox="1">
            <a:spLocks noChangeArrowheads="1"/>
          </p:cNvSpPr>
          <p:nvPr/>
        </p:nvSpPr>
        <p:spPr bwMode="auto">
          <a:xfrm>
            <a:off x="6713552" y="4219575"/>
            <a:ext cx="1001684" cy="646331"/>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1133656" name="AutoShape 88"/>
          <p:cNvSpPr>
            <a:spLocks noChangeArrowheads="1"/>
          </p:cNvSpPr>
          <p:nvPr/>
        </p:nvSpPr>
        <p:spPr bwMode="auto">
          <a:xfrm>
            <a:off x="4711700" y="4695825"/>
            <a:ext cx="1285875" cy="280988"/>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Tree>
    <p:extLst>
      <p:ext uri="{BB962C8B-B14F-4D97-AF65-F5344CB8AC3E}">
        <p14:creationId xmlns:p14="http://schemas.microsoft.com/office/powerpoint/2010/main" val="39245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3610"/>
                                        </p:tgtEl>
                                        <p:attrNameLst>
                                          <p:attrName>style.visibility</p:attrName>
                                        </p:attrNameLst>
                                      </p:cBhvr>
                                      <p:to>
                                        <p:strVal val="visible"/>
                                      </p:to>
                                    </p:set>
                                    <p:animEffect transition="in" filter="fade">
                                      <p:cBhvr>
                                        <p:cTn id="7" dur="500"/>
                                        <p:tgtEl>
                                          <p:spTgt spid="11336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3654"/>
                                        </p:tgtEl>
                                        <p:attrNameLst>
                                          <p:attrName>style.visibility</p:attrName>
                                        </p:attrNameLst>
                                      </p:cBhvr>
                                      <p:to>
                                        <p:strVal val="visible"/>
                                      </p:to>
                                    </p:set>
                                    <p:animEffect transition="in" filter="fade">
                                      <p:cBhvr>
                                        <p:cTn id="10" dur="500"/>
                                        <p:tgtEl>
                                          <p:spTgt spid="113365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20738"/>
                                        </p:tgtEl>
                                        <p:attrNameLst>
                                          <p:attrName>style.visibility</p:attrName>
                                        </p:attrNameLst>
                                      </p:cBhvr>
                                      <p:to>
                                        <p:strVal val="visible"/>
                                      </p:to>
                                    </p:set>
                                    <p:animEffect transition="in" filter="fade">
                                      <p:cBhvr>
                                        <p:cTn id="17" dur="500"/>
                                        <p:tgtEl>
                                          <p:spTgt spid="9207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33609"/>
                                        </p:tgtEl>
                                        <p:attrNameLst>
                                          <p:attrName>style.visibility</p:attrName>
                                        </p:attrNameLst>
                                      </p:cBhvr>
                                      <p:to>
                                        <p:strVal val="visible"/>
                                      </p:to>
                                    </p:set>
                                    <p:animEffect transition="in" filter="fade">
                                      <p:cBhvr>
                                        <p:cTn id="20" dur="500"/>
                                        <p:tgtEl>
                                          <p:spTgt spid="113360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33645"/>
                                        </p:tgtEl>
                                        <p:attrNameLst>
                                          <p:attrName>style.visibility</p:attrName>
                                        </p:attrNameLst>
                                      </p:cBhvr>
                                      <p:to>
                                        <p:strVal val="visible"/>
                                      </p:to>
                                    </p:set>
                                    <p:animEffect transition="in" filter="wipe(up)">
                                      <p:cBhvr>
                                        <p:cTn id="25" dur="1000"/>
                                        <p:tgtEl>
                                          <p:spTgt spid="1133645"/>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33613"/>
                                        </p:tgtEl>
                                        <p:attrNameLst>
                                          <p:attrName>style.visibility</p:attrName>
                                        </p:attrNameLst>
                                      </p:cBhvr>
                                      <p:to>
                                        <p:strVal val="visible"/>
                                      </p:to>
                                    </p:set>
                                    <p:animEffect transition="in" filter="fade">
                                      <p:cBhvr>
                                        <p:cTn id="29" dur="500"/>
                                        <p:tgtEl>
                                          <p:spTgt spid="11336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33612"/>
                                        </p:tgtEl>
                                        <p:attrNameLst>
                                          <p:attrName>style.visibility</p:attrName>
                                        </p:attrNameLst>
                                      </p:cBhvr>
                                      <p:to>
                                        <p:strVal val="visible"/>
                                      </p:to>
                                    </p:set>
                                    <p:animEffect transition="in" filter="wipe(up)">
                                      <p:cBhvr>
                                        <p:cTn id="34" dur="2000"/>
                                        <p:tgtEl>
                                          <p:spTgt spid="1133612"/>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133614"/>
                                        </p:tgtEl>
                                        <p:attrNameLst>
                                          <p:attrName>style.visibility</p:attrName>
                                        </p:attrNameLst>
                                      </p:cBhvr>
                                      <p:to>
                                        <p:strVal val="visible"/>
                                      </p:to>
                                    </p:set>
                                    <p:animEffect transition="in" filter="fade">
                                      <p:cBhvr>
                                        <p:cTn id="38" dur="500"/>
                                        <p:tgtEl>
                                          <p:spTgt spid="11336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1000"/>
                                        <p:tgtEl>
                                          <p:spTgt spid="3"/>
                                        </p:tgtEl>
                                      </p:cBhvr>
                                    </p:animEffect>
                                  </p:childTnLst>
                                </p:cTn>
                              </p:par>
                            </p:childTnLst>
                          </p:cTn>
                        </p:par>
                        <p:par>
                          <p:cTn id="44" fill="hold">
                            <p:stCondLst>
                              <p:cond delay="1000"/>
                            </p:stCondLst>
                            <p:childTnLst>
                              <p:par>
                                <p:cTn id="45" presetID="22" presetClass="entr" presetSubtype="2" fill="hold" nodeType="afterEffect">
                                  <p:stCondLst>
                                    <p:cond delay="0"/>
                                  </p:stCondLst>
                                  <p:childTnLst>
                                    <p:set>
                                      <p:cBhvr>
                                        <p:cTn id="46" dur="1" fill="hold">
                                          <p:stCondLst>
                                            <p:cond delay="0"/>
                                          </p:stCondLst>
                                        </p:cTn>
                                        <p:tgtEl>
                                          <p:spTgt spid="1133627"/>
                                        </p:tgtEl>
                                        <p:attrNameLst>
                                          <p:attrName>style.visibility</p:attrName>
                                        </p:attrNameLst>
                                      </p:cBhvr>
                                      <p:to>
                                        <p:strVal val="visible"/>
                                      </p:to>
                                    </p:set>
                                    <p:animEffect transition="in" filter="wipe(right)">
                                      <p:cBhvr>
                                        <p:cTn id="47" dur="500"/>
                                        <p:tgtEl>
                                          <p:spTgt spid="1133627"/>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1133626"/>
                                        </p:tgtEl>
                                        <p:attrNameLst>
                                          <p:attrName>style.visibility</p:attrName>
                                        </p:attrNameLst>
                                      </p:cBhvr>
                                      <p:to>
                                        <p:strVal val="visible"/>
                                      </p:to>
                                    </p:set>
                                    <p:animEffect transition="in" filter="fade">
                                      <p:cBhvr>
                                        <p:cTn id="51" dur="500"/>
                                        <p:tgtEl>
                                          <p:spTgt spid="1133626"/>
                                        </p:tgtEl>
                                      </p:cBhvr>
                                    </p:animEffec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1133608"/>
                                        </p:tgtEl>
                                        <p:attrNameLst>
                                          <p:attrName>style.visibility</p:attrName>
                                        </p:attrNameLst>
                                      </p:cBhvr>
                                      <p:to>
                                        <p:strVal val="visible"/>
                                      </p:to>
                                    </p:set>
                                    <p:animEffect transition="in" filter="fade">
                                      <p:cBhvr>
                                        <p:cTn id="55" dur="1000"/>
                                        <p:tgtEl>
                                          <p:spTgt spid="1133608"/>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1133622"/>
                                        </p:tgtEl>
                                        <p:attrNameLst>
                                          <p:attrName>style.visibility</p:attrName>
                                        </p:attrNameLst>
                                      </p:cBhvr>
                                      <p:to>
                                        <p:strVal val="visible"/>
                                      </p:to>
                                    </p:set>
                                    <p:animEffect transition="in" filter="fade">
                                      <p:cBhvr>
                                        <p:cTn id="59" dur="500"/>
                                        <p:tgtEl>
                                          <p:spTgt spid="113362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1133639"/>
                                        </p:tgtEl>
                                        <p:attrNameLst>
                                          <p:attrName>style.visibility</p:attrName>
                                        </p:attrNameLst>
                                      </p:cBhvr>
                                      <p:to>
                                        <p:strVal val="visible"/>
                                      </p:to>
                                    </p:set>
                                    <p:animEffect transition="in" filter="wipe(right)">
                                      <p:cBhvr>
                                        <p:cTn id="64" dur="1000"/>
                                        <p:tgtEl>
                                          <p:spTgt spid="1133639"/>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1133617"/>
                                        </p:tgtEl>
                                        <p:attrNameLst>
                                          <p:attrName>style.visibility</p:attrName>
                                        </p:attrNameLst>
                                      </p:cBhvr>
                                      <p:to>
                                        <p:strVal val="visible"/>
                                      </p:to>
                                    </p:set>
                                    <p:animEffect transition="in" filter="fade">
                                      <p:cBhvr>
                                        <p:cTn id="68" dur="500"/>
                                        <p:tgtEl>
                                          <p:spTgt spid="1133617"/>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1133618"/>
                                        </p:tgtEl>
                                        <p:attrNameLst>
                                          <p:attrName>style.visibility</p:attrName>
                                        </p:attrNameLst>
                                      </p:cBhvr>
                                      <p:to>
                                        <p:strVal val="visible"/>
                                      </p:to>
                                    </p:set>
                                    <p:animEffect transition="in" filter="fade">
                                      <p:cBhvr>
                                        <p:cTn id="72" dur="500"/>
                                        <p:tgtEl>
                                          <p:spTgt spid="11336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33640"/>
                                        </p:tgtEl>
                                        <p:attrNameLst>
                                          <p:attrName>style.visibility</p:attrName>
                                        </p:attrNameLst>
                                      </p:cBhvr>
                                      <p:to>
                                        <p:strVal val="visible"/>
                                      </p:to>
                                    </p:set>
                                    <p:animEffect transition="in" filter="wipe(down)">
                                      <p:cBhvr>
                                        <p:cTn id="77" dur="1000"/>
                                        <p:tgtEl>
                                          <p:spTgt spid="1133640"/>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133619"/>
                                        </p:tgtEl>
                                        <p:attrNameLst>
                                          <p:attrName>style.visibility</p:attrName>
                                        </p:attrNameLst>
                                      </p:cBhvr>
                                      <p:to>
                                        <p:strVal val="visible"/>
                                      </p:to>
                                    </p:set>
                                    <p:animEffect transition="in" filter="fade">
                                      <p:cBhvr>
                                        <p:cTn id="81" dur="500"/>
                                        <p:tgtEl>
                                          <p:spTgt spid="113361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up)">
                                      <p:cBhvr>
                                        <p:cTn id="86" dur="2000"/>
                                        <p:tgtEl>
                                          <p:spTgt spid="4"/>
                                        </p:tgtEl>
                                      </p:cBhvr>
                                    </p:animEffect>
                                  </p:childTnLst>
                                </p:cTn>
                              </p:par>
                            </p:childTnLst>
                          </p:cTn>
                        </p:par>
                        <p:par>
                          <p:cTn id="87" fill="hold">
                            <p:stCondLst>
                              <p:cond delay="2000"/>
                            </p:stCondLst>
                            <p:childTnLst>
                              <p:par>
                                <p:cTn id="88" presetID="22" presetClass="entr" presetSubtype="8" fill="hold" nodeType="afterEffect">
                                  <p:stCondLst>
                                    <p:cond delay="0"/>
                                  </p:stCondLst>
                                  <p:childTnLst>
                                    <p:set>
                                      <p:cBhvr>
                                        <p:cTn id="89" dur="1" fill="hold">
                                          <p:stCondLst>
                                            <p:cond delay="0"/>
                                          </p:stCondLst>
                                        </p:cTn>
                                        <p:tgtEl>
                                          <p:spTgt spid="1133616"/>
                                        </p:tgtEl>
                                        <p:attrNameLst>
                                          <p:attrName>style.visibility</p:attrName>
                                        </p:attrNameLst>
                                      </p:cBhvr>
                                      <p:to>
                                        <p:strVal val="visible"/>
                                      </p:to>
                                    </p:set>
                                    <p:animEffect transition="in" filter="wipe(left)">
                                      <p:cBhvr>
                                        <p:cTn id="90" dur="500"/>
                                        <p:tgtEl>
                                          <p:spTgt spid="1133616"/>
                                        </p:tgtEl>
                                      </p:cBhvr>
                                    </p:animEffect>
                                  </p:childTnLst>
                                </p:cTn>
                              </p:par>
                            </p:childTnLst>
                          </p:cTn>
                        </p:par>
                        <p:par>
                          <p:cTn id="91" fill="hold">
                            <p:stCondLst>
                              <p:cond delay="2500"/>
                            </p:stCondLst>
                            <p:childTnLst>
                              <p:par>
                                <p:cTn id="92" presetID="10" presetClass="entr" presetSubtype="0" fill="hold" grpId="0" nodeType="afterEffect">
                                  <p:stCondLst>
                                    <p:cond delay="0"/>
                                  </p:stCondLst>
                                  <p:childTnLst>
                                    <p:set>
                                      <p:cBhvr>
                                        <p:cTn id="93" dur="1" fill="hold">
                                          <p:stCondLst>
                                            <p:cond delay="0"/>
                                          </p:stCondLst>
                                        </p:cTn>
                                        <p:tgtEl>
                                          <p:spTgt spid="1133615"/>
                                        </p:tgtEl>
                                        <p:attrNameLst>
                                          <p:attrName>style.visibility</p:attrName>
                                        </p:attrNameLst>
                                      </p:cBhvr>
                                      <p:to>
                                        <p:strVal val="visible"/>
                                      </p:to>
                                    </p:set>
                                    <p:animEffect transition="in" filter="fade">
                                      <p:cBhvr>
                                        <p:cTn id="94" dur="500"/>
                                        <p:tgtEl>
                                          <p:spTgt spid="1133615"/>
                                        </p:tgtEl>
                                      </p:cBhvr>
                                    </p:animEffect>
                                  </p:childTnLst>
                                </p:cTn>
                              </p:par>
                            </p:childTnLst>
                          </p:cTn>
                        </p:par>
                        <p:par>
                          <p:cTn id="95" fill="hold">
                            <p:stCondLst>
                              <p:cond delay="3000"/>
                            </p:stCondLst>
                            <p:childTnLst>
                              <p:par>
                                <p:cTn id="96" presetID="10" presetClass="entr" presetSubtype="0" fill="hold" grpId="0" nodeType="afterEffect">
                                  <p:stCondLst>
                                    <p:cond delay="0"/>
                                  </p:stCondLst>
                                  <p:childTnLst>
                                    <p:set>
                                      <p:cBhvr>
                                        <p:cTn id="97" dur="1" fill="hold">
                                          <p:stCondLst>
                                            <p:cond delay="0"/>
                                          </p:stCondLst>
                                        </p:cTn>
                                        <p:tgtEl>
                                          <p:spTgt spid="1133634"/>
                                        </p:tgtEl>
                                        <p:attrNameLst>
                                          <p:attrName>style.visibility</p:attrName>
                                        </p:attrNameLst>
                                      </p:cBhvr>
                                      <p:to>
                                        <p:strVal val="visible"/>
                                      </p:to>
                                    </p:set>
                                    <p:animEffect transition="in" filter="fade">
                                      <p:cBhvr>
                                        <p:cTn id="98" dur="1000"/>
                                        <p:tgtEl>
                                          <p:spTgt spid="1133634"/>
                                        </p:tgtEl>
                                      </p:cBhvr>
                                    </p:animEffect>
                                  </p:childTnLst>
                                </p:cTn>
                              </p:par>
                            </p:childTnLst>
                          </p:cTn>
                        </p:par>
                        <p:par>
                          <p:cTn id="99" fill="hold">
                            <p:stCondLst>
                              <p:cond delay="4000"/>
                            </p:stCondLst>
                            <p:childTnLst>
                              <p:par>
                                <p:cTn id="100" presetID="10" presetClass="entr" presetSubtype="0" fill="hold" grpId="0" nodeType="afterEffect">
                                  <p:stCondLst>
                                    <p:cond delay="0"/>
                                  </p:stCondLst>
                                  <p:childTnLst>
                                    <p:set>
                                      <p:cBhvr>
                                        <p:cTn id="101" dur="1" fill="hold">
                                          <p:stCondLst>
                                            <p:cond delay="0"/>
                                          </p:stCondLst>
                                        </p:cTn>
                                        <p:tgtEl>
                                          <p:spTgt spid="1133655"/>
                                        </p:tgtEl>
                                        <p:attrNameLst>
                                          <p:attrName>style.visibility</p:attrName>
                                        </p:attrNameLst>
                                      </p:cBhvr>
                                      <p:to>
                                        <p:strVal val="visible"/>
                                      </p:to>
                                    </p:set>
                                    <p:animEffect transition="in" filter="fade">
                                      <p:cBhvr>
                                        <p:cTn id="102" dur="500"/>
                                        <p:tgtEl>
                                          <p:spTgt spid="113365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1133611"/>
                                        </p:tgtEl>
                                        <p:attrNameLst>
                                          <p:attrName>style.visibility</p:attrName>
                                        </p:attrNameLst>
                                      </p:cBhvr>
                                      <p:to>
                                        <p:strVal val="visible"/>
                                      </p:to>
                                    </p:set>
                                    <p:animEffect transition="in" filter="wipe(left)">
                                      <p:cBhvr>
                                        <p:cTn id="107" dur="1000"/>
                                        <p:tgtEl>
                                          <p:spTgt spid="1133611"/>
                                        </p:tgtEl>
                                      </p:cBhvr>
                                    </p:animEffect>
                                  </p:childTnLst>
                                </p:cTn>
                              </p:par>
                            </p:childTnLst>
                          </p:cTn>
                        </p:par>
                        <p:par>
                          <p:cTn id="108" fill="hold">
                            <p:stCondLst>
                              <p:cond delay="1000"/>
                            </p:stCondLst>
                            <p:childTnLst>
                              <p:par>
                                <p:cTn id="109" presetID="10" presetClass="entr" presetSubtype="0" fill="hold" grpId="0" nodeType="afterEffect">
                                  <p:stCondLst>
                                    <p:cond delay="0"/>
                                  </p:stCondLst>
                                  <p:childTnLst>
                                    <p:set>
                                      <p:cBhvr>
                                        <p:cTn id="110" dur="1" fill="hold">
                                          <p:stCondLst>
                                            <p:cond delay="0"/>
                                          </p:stCondLst>
                                        </p:cTn>
                                        <p:tgtEl>
                                          <p:spTgt spid="1133623"/>
                                        </p:tgtEl>
                                        <p:attrNameLst>
                                          <p:attrName>style.visibility</p:attrName>
                                        </p:attrNameLst>
                                      </p:cBhvr>
                                      <p:to>
                                        <p:strVal val="visible"/>
                                      </p:to>
                                    </p:set>
                                    <p:animEffect transition="in" filter="fade">
                                      <p:cBhvr>
                                        <p:cTn id="111" dur="1000"/>
                                        <p:tgtEl>
                                          <p:spTgt spid="1133623"/>
                                        </p:tgtEl>
                                      </p:cBhvr>
                                    </p:animEffec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1133620"/>
                                        </p:tgtEl>
                                        <p:attrNameLst>
                                          <p:attrName>style.visibility</p:attrName>
                                        </p:attrNameLst>
                                      </p:cBhvr>
                                      <p:to>
                                        <p:strVal val="visible"/>
                                      </p:to>
                                    </p:set>
                                    <p:animEffect transition="in" filter="fade">
                                      <p:cBhvr>
                                        <p:cTn id="115" dur="500"/>
                                        <p:tgtEl>
                                          <p:spTgt spid="1133620"/>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133628"/>
                                        </p:tgtEl>
                                        <p:attrNameLst>
                                          <p:attrName>style.visibility</p:attrName>
                                        </p:attrNameLst>
                                      </p:cBhvr>
                                      <p:to>
                                        <p:strVal val="visible"/>
                                      </p:to>
                                    </p:set>
                                    <p:animEffect transition="in" filter="fade">
                                      <p:cBhvr>
                                        <p:cTn id="120" dur="500"/>
                                        <p:tgtEl>
                                          <p:spTgt spid="113362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1133624"/>
                                        </p:tgtEl>
                                        <p:attrNameLst>
                                          <p:attrName>style.visibility</p:attrName>
                                        </p:attrNameLst>
                                      </p:cBhvr>
                                      <p:to>
                                        <p:strVal val="visible"/>
                                      </p:to>
                                    </p:set>
                                    <p:animEffect transition="in" filter="wipe(left)">
                                      <p:cBhvr>
                                        <p:cTn id="125" dur="2000"/>
                                        <p:tgtEl>
                                          <p:spTgt spid="1133624"/>
                                        </p:tgtEl>
                                      </p:cBhvr>
                                    </p:animEffect>
                                  </p:childTnLst>
                                </p:cTn>
                              </p:par>
                            </p:childTnLst>
                          </p:cTn>
                        </p:par>
                        <p:par>
                          <p:cTn id="126" fill="hold">
                            <p:stCondLst>
                              <p:cond delay="2000"/>
                            </p:stCondLst>
                            <p:childTnLst>
                              <p:par>
                                <p:cTn id="127" presetID="10" presetClass="entr" presetSubtype="0" fill="hold" grpId="0" nodeType="afterEffect">
                                  <p:stCondLst>
                                    <p:cond delay="0"/>
                                  </p:stCondLst>
                                  <p:childTnLst>
                                    <p:set>
                                      <p:cBhvr>
                                        <p:cTn id="128" dur="1" fill="hold">
                                          <p:stCondLst>
                                            <p:cond delay="0"/>
                                          </p:stCondLst>
                                        </p:cTn>
                                        <p:tgtEl>
                                          <p:spTgt spid="1133629"/>
                                        </p:tgtEl>
                                        <p:attrNameLst>
                                          <p:attrName>style.visibility</p:attrName>
                                        </p:attrNameLst>
                                      </p:cBhvr>
                                      <p:to>
                                        <p:strVal val="visible"/>
                                      </p:to>
                                    </p:set>
                                    <p:animEffect transition="in" filter="fade">
                                      <p:cBhvr>
                                        <p:cTn id="129" dur="500"/>
                                        <p:tgtEl>
                                          <p:spTgt spid="1133629"/>
                                        </p:tgtEl>
                                      </p:cBhvr>
                                    </p:animEffect>
                                  </p:childTnLst>
                                </p:cTn>
                              </p:par>
                            </p:childTnLst>
                          </p:cTn>
                        </p:par>
                        <p:par>
                          <p:cTn id="130" fill="hold">
                            <p:stCondLst>
                              <p:cond delay="2500"/>
                            </p:stCondLst>
                            <p:childTnLst>
                              <p:par>
                                <p:cTn id="131" presetID="10" presetClass="entr" presetSubtype="0" fill="hold" grpId="0" nodeType="afterEffect">
                                  <p:stCondLst>
                                    <p:cond delay="0"/>
                                  </p:stCondLst>
                                  <p:childTnLst>
                                    <p:set>
                                      <p:cBhvr>
                                        <p:cTn id="132" dur="1" fill="hold">
                                          <p:stCondLst>
                                            <p:cond delay="0"/>
                                          </p:stCondLst>
                                        </p:cTn>
                                        <p:tgtEl>
                                          <p:spTgt spid="1133630"/>
                                        </p:tgtEl>
                                        <p:attrNameLst>
                                          <p:attrName>style.visibility</p:attrName>
                                        </p:attrNameLst>
                                      </p:cBhvr>
                                      <p:to>
                                        <p:strVal val="visible"/>
                                      </p:to>
                                    </p:set>
                                    <p:animEffect transition="in" filter="fade">
                                      <p:cBhvr>
                                        <p:cTn id="133" dur="2000"/>
                                        <p:tgtEl>
                                          <p:spTgt spid="1133630"/>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133641"/>
                                        </p:tgtEl>
                                        <p:attrNameLst>
                                          <p:attrName>style.visibility</p:attrName>
                                        </p:attrNameLst>
                                      </p:cBhvr>
                                      <p:to>
                                        <p:strVal val="visible"/>
                                      </p:to>
                                    </p:set>
                                    <p:animEffect transition="in" filter="fade">
                                      <p:cBhvr>
                                        <p:cTn id="138" dur="500"/>
                                        <p:tgtEl>
                                          <p:spTgt spid="1133641"/>
                                        </p:tgtEl>
                                      </p:cBhvr>
                                    </p:animEffect>
                                  </p:childTnLst>
                                </p:cTn>
                              </p:par>
                            </p:childTnLst>
                          </p:cTn>
                        </p:par>
                        <p:par>
                          <p:cTn id="139" fill="hold">
                            <p:stCondLst>
                              <p:cond delay="500"/>
                            </p:stCondLst>
                            <p:childTnLst>
                              <p:par>
                                <p:cTn id="140" presetID="22" presetClass="entr" presetSubtype="1" fill="hold" nodeType="afterEffect">
                                  <p:stCondLst>
                                    <p:cond delay="0"/>
                                  </p:stCondLst>
                                  <p:childTnLst>
                                    <p:set>
                                      <p:cBhvr>
                                        <p:cTn id="141" dur="1" fill="hold">
                                          <p:stCondLst>
                                            <p:cond delay="0"/>
                                          </p:stCondLst>
                                        </p:cTn>
                                        <p:tgtEl>
                                          <p:spTgt spid="5"/>
                                        </p:tgtEl>
                                        <p:attrNameLst>
                                          <p:attrName>style.visibility</p:attrName>
                                        </p:attrNameLst>
                                      </p:cBhvr>
                                      <p:to>
                                        <p:strVal val="visible"/>
                                      </p:to>
                                    </p:set>
                                    <p:animEffect transition="in" filter="wipe(up)">
                                      <p:cBhvr>
                                        <p:cTn id="142" dur="2000"/>
                                        <p:tgtEl>
                                          <p:spTgt spid="5"/>
                                        </p:tgtEl>
                                      </p:cBhvr>
                                    </p:animEffect>
                                  </p:childTnLst>
                                </p:cTn>
                              </p:par>
                            </p:childTnLst>
                          </p:cTn>
                        </p:par>
                        <p:par>
                          <p:cTn id="143" fill="hold">
                            <p:stCondLst>
                              <p:cond delay="2500"/>
                            </p:stCondLst>
                            <p:childTnLst>
                              <p:par>
                                <p:cTn id="144" presetID="10" presetClass="entr" presetSubtype="0" fill="hold" grpId="0" nodeType="afterEffect">
                                  <p:stCondLst>
                                    <p:cond delay="0"/>
                                  </p:stCondLst>
                                  <p:childTnLst>
                                    <p:set>
                                      <p:cBhvr>
                                        <p:cTn id="145" dur="1" fill="hold">
                                          <p:stCondLst>
                                            <p:cond delay="0"/>
                                          </p:stCondLst>
                                        </p:cTn>
                                        <p:tgtEl>
                                          <p:spTgt spid="1133653"/>
                                        </p:tgtEl>
                                        <p:attrNameLst>
                                          <p:attrName>style.visibility</p:attrName>
                                        </p:attrNameLst>
                                      </p:cBhvr>
                                      <p:to>
                                        <p:strVal val="visible"/>
                                      </p:to>
                                    </p:set>
                                    <p:animEffect transition="in" filter="fade">
                                      <p:cBhvr>
                                        <p:cTn id="146" dur="500"/>
                                        <p:tgtEl>
                                          <p:spTgt spid="1133653"/>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133656"/>
                                        </p:tgtEl>
                                        <p:attrNameLst>
                                          <p:attrName>style.visibility</p:attrName>
                                        </p:attrNameLst>
                                      </p:cBhvr>
                                      <p:to>
                                        <p:strVal val="visible"/>
                                      </p:to>
                                    </p:set>
                                    <p:animEffect transition="in" filter="fade">
                                      <p:cBhvr>
                                        <p:cTn id="151" dur="1000"/>
                                        <p:tgtEl>
                                          <p:spTgt spid="113365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1133621"/>
                                        </p:tgtEl>
                                        <p:attrNameLst>
                                          <p:attrName>style.visibility</p:attrName>
                                        </p:attrNameLst>
                                      </p:cBhvr>
                                      <p:to>
                                        <p:strVal val="visible"/>
                                      </p:to>
                                    </p:set>
                                    <p:animEffect transition="in" filter="fade">
                                      <p:cBhvr>
                                        <p:cTn id="156" dur="500"/>
                                        <p:tgtEl>
                                          <p:spTgt spid="1133621"/>
                                        </p:tgtEl>
                                      </p:cBhvr>
                                    </p:animEffect>
                                  </p:childTnLst>
                                </p:cTn>
                              </p:par>
                            </p:childTnLst>
                          </p:cTn>
                        </p:par>
                        <p:par>
                          <p:cTn id="157" fill="hold">
                            <p:stCondLst>
                              <p:cond delay="500"/>
                            </p:stCondLst>
                            <p:childTnLst>
                              <p:par>
                                <p:cTn id="158" presetID="10" presetClass="entr" presetSubtype="0" fill="hold" grpId="0" nodeType="afterEffect">
                                  <p:stCondLst>
                                    <p:cond delay="0"/>
                                  </p:stCondLst>
                                  <p:childTnLst>
                                    <p:set>
                                      <p:cBhvr>
                                        <p:cTn id="159" dur="1" fill="hold">
                                          <p:stCondLst>
                                            <p:cond delay="0"/>
                                          </p:stCondLst>
                                        </p:cTn>
                                        <p:tgtEl>
                                          <p:spTgt spid="1133631"/>
                                        </p:tgtEl>
                                        <p:attrNameLst>
                                          <p:attrName>style.visibility</p:attrName>
                                        </p:attrNameLst>
                                      </p:cBhvr>
                                      <p:to>
                                        <p:strVal val="visible"/>
                                      </p:to>
                                    </p:set>
                                    <p:animEffect transition="in" filter="fade">
                                      <p:cBhvr>
                                        <p:cTn id="160" dur="500"/>
                                        <p:tgtEl>
                                          <p:spTgt spid="1133631"/>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1" fill="hold" grpId="0" nodeType="clickEffect">
                                  <p:stCondLst>
                                    <p:cond delay="0"/>
                                  </p:stCondLst>
                                  <p:childTnLst>
                                    <p:set>
                                      <p:cBhvr>
                                        <p:cTn id="164" dur="1" fill="hold">
                                          <p:stCondLst>
                                            <p:cond delay="0"/>
                                          </p:stCondLst>
                                        </p:cTn>
                                        <p:tgtEl>
                                          <p:spTgt spid="1133625"/>
                                        </p:tgtEl>
                                        <p:attrNameLst>
                                          <p:attrName>style.visibility</p:attrName>
                                        </p:attrNameLst>
                                      </p:cBhvr>
                                      <p:to>
                                        <p:strVal val="visible"/>
                                      </p:to>
                                    </p:set>
                                    <p:animEffect transition="in" filter="wipe(up)">
                                      <p:cBhvr>
                                        <p:cTn id="165" dur="2000"/>
                                        <p:tgtEl>
                                          <p:spTgt spid="1133625"/>
                                        </p:tgtEl>
                                      </p:cBhvr>
                                    </p:animEffect>
                                  </p:childTnLst>
                                </p:cTn>
                              </p:par>
                            </p:childTnLst>
                          </p:cTn>
                        </p:par>
                        <p:par>
                          <p:cTn id="166" fill="hold">
                            <p:stCondLst>
                              <p:cond delay="2000"/>
                            </p:stCondLst>
                            <p:childTnLst>
                              <p:par>
                                <p:cTn id="167" presetID="10" presetClass="entr" presetSubtype="0" fill="hold" nodeType="afterEffect">
                                  <p:stCondLst>
                                    <p:cond delay="0"/>
                                  </p:stCondLst>
                                  <p:childTnLst>
                                    <p:set>
                                      <p:cBhvr>
                                        <p:cTn id="168" dur="1" fill="hold">
                                          <p:stCondLst>
                                            <p:cond delay="0"/>
                                          </p:stCondLst>
                                        </p:cTn>
                                        <p:tgtEl>
                                          <p:spTgt spid="1133632">
                                            <p:txEl>
                                              <p:pRg st="0" end="0"/>
                                            </p:txEl>
                                          </p:spTgt>
                                        </p:tgtEl>
                                        <p:attrNameLst>
                                          <p:attrName>style.visibility</p:attrName>
                                        </p:attrNameLst>
                                      </p:cBhvr>
                                      <p:to>
                                        <p:strVal val="visible"/>
                                      </p:to>
                                    </p:set>
                                    <p:animEffect transition="in" filter="fade">
                                      <p:cBhvr>
                                        <p:cTn id="169" dur="500"/>
                                        <p:tgtEl>
                                          <p:spTgt spid="1133632">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grpId="0" nodeType="clickEffect">
                                  <p:stCondLst>
                                    <p:cond delay="0"/>
                                  </p:stCondLst>
                                  <p:childTnLst>
                                    <p:set>
                                      <p:cBhvr>
                                        <p:cTn id="173" dur="1" fill="hold">
                                          <p:stCondLst>
                                            <p:cond delay="0"/>
                                          </p:stCondLst>
                                        </p:cTn>
                                        <p:tgtEl>
                                          <p:spTgt spid="1133646"/>
                                        </p:tgtEl>
                                        <p:attrNameLst>
                                          <p:attrName>style.visibility</p:attrName>
                                        </p:attrNameLst>
                                      </p:cBhvr>
                                      <p:to>
                                        <p:strVal val="visible"/>
                                      </p:to>
                                    </p:set>
                                    <p:animEffect transition="in" filter="wipe(down)">
                                      <p:cBhvr>
                                        <p:cTn id="174" dur="1000"/>
                                        <p:tgtEl>
                                          <p:spTgt spid="1133646"/>
                                        </p:tgtEl>
                                      </p:cBhvr>
                                    </p:animEffect>
                                  </p:childTnLst>
                                </p:cTn>
                              </p:par>
                            </p:childTnLst>
                          </p:cTn>
                        </p:par>
                        <p:par>
                          <p:cTn id="175" fill="hold">
                            <p:stCondLst>
                              <p:cond delay="1000"/>
                            </p:stCondLst>
                            <p:childTnLst>
                              <p:par>
                                <p:cTn id="176" presetID="22" presetClass="entr" presetSubtype="4" fill="hold" grpId="0" nodeType="afterEffect">
                                  <p:stCondLst>
                                    <p:cond delay="0"/>
                                  </p:stCondLst>
                                  <p:childTnLst>
                                    <p:set>
                                      <p:cBhvr>
                                        <p:cTn id="177" dur="1" fill="hold">
                                          <p:stCondLst>
                                            <p:cond delay="0"/>
                                          </p:stCondLst>
                                        </p:cTn>
                                        <p:tgtEl>
                                          <p:spTgt spid="1133647"/>
                                        </p:tgtEl>
                                        <p:attrNameLst>
                                          <p:attrName>style.visibility</p:attrName>
                                        </p:attrNameLst>
                                      </p:cBhvr>
                                      <p:to>
                                        <p:strVal val="visible"/>
                                      </p:to>
                                    </p:set>
                                    <p:animEffect transition="in" filter="wipe(down)">
                                      <p:cBhvr>
                                        <p:cTn id="178" dur="1000"/>
                                        <p:tgtEl>
                                          <p:spTgt spid="1133647"/>
                                        </p:tgtEl>
                                      </p:cBhvr>
                                    </p:animEffect>
                                  </p:childTnLst>
                                </p:cTn>
                              </p:par>
                            </p:childTnLst>
                          </p:cTn>
                        </p:par>
                        <p:par>
                          <p:cTn id="179" fill="hold">
                            <p:stCondLst>
                              <p:cond delay="2000"/>
                            </p:stCondLst>
                            <p:childTnLst>
                              <p:par>
                                <p:cTn id="180" presetID="10" presetClass="entr" presetSubtype="0" fill="hold" grpId="0" nodeType="afterEffect">
                                  <p:stCondLst>
                                    <p:cond delay="0"/>
                                  </p:stCondLst>
                                  <p:childTnLst>
                                    <p:set>
                                      <p:cBhvr>
                                        <p:cTn id="181" dur="1" fill="hold">
                                          <p:stCondLst>
                                            <p:cond delay="0"/>
                                          </p:stCondLst>
                                        </p:cTn>
                                        <p:tgtEl>
                                          <p:spTgt spid="1133648"/>
                                        </p:tgtEl>
                                        <p:attrNameLst>
                                          <p:attrName>style.visibility</p:attrName>
                                        </p:attrNameLst>
                                      </p:cBhvr>
                                      <p:to>
                                        <p:strVal val="visible"/>
                                      </p:to>
                                    </p:set>
                                    <p:animEffect transition="in" filter="fade">
                                      <p:cBhvr>
                                        <p:cTn id="182" dur="500"/>
                                        <p:tgtEl>
                                          <p:spTgt spid="113364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133633">
                                            <p:txEl>
                                              <p:pRg st="0" end="0"/>
                                            </p:txEl>
                                          </p:spTgt>
                                        </p:tgtEl>
                                        <p:attrNameLst>
                                          <p:attrName>style.visibility</p:attrName>
                                        </p:attrNameLst>
                                      </p:cBhvr>
                                      <p:to>
                                        <p:strVal val="visible"/>
                                      </p:to>
                                    </p:set>
                                    <p:animEffect transition="in" filter="fade">
                                      <p:cBhvr>
                                        <p:cTn id="187" dur="500"/>
                                        <p:tgtEl>
                                          <p:spTgt spid="1133633">
                                            <p:txEl>
                                              <p:pRg st="0" end="0"/>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1133633">
                                            <p:txEl>
                                              <p:pRg st="1" end="1"/>
                                            </p:txEl>
                                          </p:spTgt>
                                        </p:tgtEl>
                                        <p:attrNameLst>
                                          <p:attrName>style.visibility</p:attrName>
                                        </p:attrNameLst>
                                      </p:cBhvr>
                                      <p:to>
                                        <p:strVal val="visible"/>
                                      </p:to>
                                    </p:set>
                                    <p:animEffect transition="in" filter="fade">
                                      <p:cBhvr>
                                        <p:cTn id="192" dur="500"/>
                                        <p:tgtEl>
                                          <p:spTgt spid="1133633">
                                            <p:txEl>
                                              <p:pRg st="1" end="1"/>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1133633">
                                            <p:txEl>
                                              <p:pRg st="2" end="2"/>
                                            </p:txEl>
                                          </p:spTgt>
                                        </p:tgtEl>
                                        <p:attrNameLst>
                                          <p:attrName>style.visibility</p:attrName>
                                        </p:attrNameLst>
                                      </p:cBhvr>
                                      <p:to>
                                        <p:strVal val="visible"/>
                                      </p:to>
                                    </p:set>
                                    <p:animEffect transition="in" filter="fade">
                                      <p:cBhvr>
                                        <p:cTn id="197" dur="500"/>
                                        <p:tgtEl>
                                          <p:spTgt spid="1133633">
                                            <p:txEl>
                                              <p:pRg st="2" end="2"/>
                                            </p:txEl>
                                          </p:spTgt>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133633">
                                            <p:txEl>
                                              <p:pRg st="3" end="3"/>
                                            </p:txEl>
                                          </p:spTgt>
                                        </p:tgtEl>
                                        <p:attrNameLst>
                                          <p:attrName>style.visibility</p:attrName>
                                        </p:attrNameLst>
                                      </p:cBhvr>
                                      <p:to>
                                        <p:strVal val="visible"/>
                                      </p:to>
                                    </p:set>
                                    <p:animEffect transition="in" filter="fade">
                                      <p:cBhvr>
                                        <p:cTn id="202" dur="500"/>
                                        <p:tgtEl>
                                          <p:spTgt spid="11336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608" grpId="0" animBg="1"/>
      <p:bldP spid="1133609" grpId="0" animBg="1"/>
      <p:bldP spid="1133610" grpId="0"/>
      <p:bldP spid="1133612" grpId="0" animBg="1"/>
      <p:bldP spid="1133613" grpId="0"/>
      <p:bldP spid="1133614" grpId="0"/>
      <p:bldP spid="1133615" grpId="0"/>
      <p:bldP spid="1133617" grpId="0"/>
      <p:bldP spid="1133618" grpId="0"/>
      <p:bldP spid="1133619" grpId="0"/>
      <p:bldP spid="1133620" grpId="0"/>
      <p:bldP spid="1133621" grpId="0"/>
      <p:bldP spid="1133622" grpId="0"/>
      <p:bldP spid="1133623" grpId="0"/>
      <p:bldP spid="1133625" grpId="0" animBg="1"/>
      <p:bldP spid="1133626" grpId="0"/>
      <p:bldP spid="1133628" grpId="0"/>
      <p:bldP spid="1133629" grpId="0"/>
      <p:bldP spid="1133630" grpId="0"/>
      <p:bldP spid="1133631" grpId="0"/>
      <p:bldP spid="1133633" grpId="0" build="p"/>
      <p:bldP spid="1133634" grpId="0" animBg="1"/>
      <p:bldP spid="1133639" grpId="0" animBg="1"/>
      <p:bldP spid="1133640" grpId="0" animBg="1"/>
      <p:bldP spid="1133641" grpId="0" animBg="1"/>
      <p:bldP spid="1133645" grpId="0" animBg="1"/>
      <p:bldP spid="1133646" grpId="0" animBg="1"/>
      <p:bldP spid="1133647" grpId="0" animBg="1"/>
      <p:bldP spid="1133648" grpId="0"/>
      <p:bldP spid="1133653" grpId="0"/>
      <p:bldP spid="1133654" grpId="0"/>
      <p:bldP spid="1133655" grpId="0"/>
      <p:bldP spid="1133656" grpId="0" animBg="1"/>
      <p:bldP spid="92073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9" name="Text Box 3"/>
          <p:cNvSpPr txBox="1">
            <a:spLocks noChangeArrowheads="1"/>
          </p:cNvSpPr>
          <p:nvPr/>
        </p:nvSpPr>
        <p:spPr bwMode="auto">
          <a:xfrm>
            <a:off x="71438" y="26988"/>
            <a:ext cx="3559175" cy="644484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The base of the asthenosphere (incipient melting regime along the geotherm) is drawn </a:t>
            </a:r>
            <a:r>
              <a:rPr lang="en-GB" sz="2400" u="sng" dirty="0">
                <a:solidFill>
                  <a:schemeClr val="bg1"/>
                </a:solidFill>
                <a:effectLst>
                  <a:outerShdw blurRad="38100" dist="38100" dir="2700000" algn="tl">
                    <a:srgbClr val="000000"/>
                  </a:outerShdw>
                </a:effectLst>
                <a:latin typeface="Calibri" pitchFamily="34" charset="0"/>
              </a:rPr>
              <a:t>arbitrarily</a:t>
            </a:r>
            <a:r>
              <a:rPr lang="en-GB" sz="2400" dirty="0">
                <a:solidFill>
                  <a:schemeClr val="bg1"/>
                </a:solidFill>
                <a:effectLst>
                  <a:outerShdw blurRad="38100" dist="38100" dir="2700000" algn="tl">
                    <a:srgbClr val="000000"/>
                  </a:outerShdw>
                </a:effectLst>
                <a:latin typeface="Calibri" pitchFamily="34" charset="0"/>
              </a:rPr>
              <a:t> at ~150 km as the intersection of a mantle adiabat of potential temperature Tp =1450 °C with the pyrolite-(C+H+O) solidus for </a:t>
            </a:r>
            <a:r>
              <a:rPr lang="en-GB" sz="2400" i="1" dirty="0">
                <a:solidFill>
                  <a:schemeClr val="bg1"/>
                </a:solidFill>
                <a:effectLst>
                  <a:outerShdw blurRad="38100" dist="38100" dir="2700000" algn="tl">
                    <a:srgbClr val="000000"/>
                  </a:outerShdw>
                </a:effectLst>
                <a:latin typeface="Calibri" pitchFamily="34" charset="0"/>
              </a:rPr>
              <a:t>f</a:t>
            </a:r>
            <a:r>
              <a:rPr lang="en-GB" sz="2400" dirty="0">
                <a:solidFill>
                  <a:schemeClr val="bg1"/>
                </a:solidFill>
                <a:effectLst>
                  <a:outerShdw blurRad="38100" dist="38100" dir="2700000" algn="tl">
                    <a:srgbClr val="000000"/>
                  </a:outerShdw>
                </a:effectLst>
                <a:latin typeface="Calibri" pitchFamily="34" charset="0"/>
              </a:rPr>
              <a:t>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 IW+1.</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Below this depth, a fluid with CH</a:t>
            </a:r>
            <a:r>
              <a:rPr lang="en-GB" sz="2400" baseline="-25000" dirty="0">
                <a:solidFill>
                  <a:srgbClr val="FFFF00"/>
                </a:solidFill>
                <a:effectLst>
                  <a:outerShdw blurRad="38100" dist="38100" dir="2700000" algn="tl">
                    <a:srgbClr val="000000"/>
                  </a:outerShdw>
                </a:effectLst>
                <a:latin typeface="Calibri" pitchFamily="34" charset="0"/>
              </a:rPr>
              <a:t>4</a:t>
            </a:r>
            <a:r>
              <a:rPr lang="en-GB" sz="2400" dirty="0">
                <a:solidFill>
                  <a:srgbClr val="FFFF00"/>
                </a:solidFill>
                <a:effectLst>
                  <a:outerShdw blurRad="38100" dist="38100" dir="2700000" algn="tl">
                    <a:srgbClr val="000000"/>
                  </a:outerShdw>
                </a:effectLst>
                <a:latin typeface="Calibri" pitchFamily="34" charset="0"/>
              </a:rPr>
              <a:t> ± H</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O is present but there is no silicate melt.</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Melt can be produced in strongly oxidized regions of the mantle (</a:t>
            </a:r>
            <a:r>
              <a:rPr lang="en-GB" sz="2400" i="1" dirty="0">
                <a:solidFill>
                  <a:srgbClr val="FFFF00"/>
                </a:solidFill>
                <a:effectLst>
                  <a:outerShdw blurRad="38100" dist="38100" dir="2700000" algn="tl">
                    <a:srgbClr val="000000"/>
                  </a:outerShdw>
                </a:effectLst>
                <a:latin typeface="Calibri" pitchFamily="34" charset="0"/>
              </a:rPr>
              <a:t>fO</a:t>
            </a:r>
            <a:r>
              <a:rPr lang="en-GB" sz="2400" i="1"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&gt; IW+1) if carbon as CO</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is present.</a:t>
            </a:r>
          </a:p>
        </p:txBody>
      </p:sp>
      <p:sp>
        <p:nvSpPr>
          <p:cNvPr id="920738" name="Text Box 16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grpSp>
        <p:nvGrpSpPr>
          <p:cNvPr id="73733" name="Group 420"/>
          <p:cNvGrpSpPr>
            <a:grpSpLocks/>
          </p:cNvGrpSpPr>
          <p:nvPr/>
        </p:nvGrpSpPr>
        <p:grpSpPr bwMode="auto">
          <a:xfrm>
            <a:off x="3621088" y="0"/>
            <a:ext cx="5500687" cy="6858000"/>
            <a:chOff x="2281" y="0"/>
            <a:chExt cx="3465" cy="4320"/>
          </a:xfrm>
        </p:grpSpPr>
        <p:grpSp>
          <p:nvGrpSpPr>
            <p:cNvPr id="73736" name="Group 421"/>
            <p:cNvGrpSpPr>
              <a:grpSpLocks/>
            </p:cNvGrpSpPr>
            <p:nvPr/>
          </p:nvGrpSpPr>
          <p:grpSpPr bwMode="auto">
            <a:xfrm>
              <a:off x="2281" y="0"/>
              <a:ext cx="3465" cy="4320"/>
              <a:chOff x="2281" y="0"/>
              <a:chExt cx="3465" cy="4320"/>
            </a:xfrm>
          </p:grpSpPr>
          <p:sp>
            <p:nvSpPr>
              <p:cNvPr id="920998"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0999"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921000"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921001"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921002"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921003"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921004"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5"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6"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7"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8"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09"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0"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1"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2"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921013"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921014"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921015"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921016"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921017"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8"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19"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0"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1"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2"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3"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921024"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5"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6"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7"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8"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921029"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921030"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921031"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921032"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921033"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921034"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21035"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1036"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1037"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3741"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73742"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921040"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921041"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21042"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921043"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921044"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921045"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921046"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921047"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921048"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921049"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1050"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51"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921052"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21053"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921054"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921056"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921057"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921058"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3762" name="Group 483"/>
            <p:cNvGrpSpPr>
              <a:grpSpLocks/>
            </p:cNvGrpSpPr>
            <p:nvPr/>
          </p:nvGrpSpPr>
          <p:grpSpPr bwMode="auto">
            <a:xfrm>
              <a:off x="4201" y="276"/>
              <a:ext cx="953" cy="3998"/>
              <a:chOff x="4065" y="276"/>
              <a:chExt cx="953" cy="3998"/>
            </a:xfrm>
          </p:grpSpPr>
          <p:sp>
            <p:nvSpPr>
              <p:cNvPr id="921060"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1"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2"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921063"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4"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5"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73766" name="Group 490"/>
            <p:cNvGrpSpPr>
              <a:grpSpLocks/>
            </p:cNvGrpSpPr>
            <p:nvPr/>
          </p:nvGrpSpPr>
          <p:grpSpPr bwMode="auto">
            <a:xfrm>
              <a:off x="4156" y="330"/>
              <a:ext cx="894" cy="3936"/>
              <a:chOff x="4020" y="330"/>
              <a:chExt cx="894" cy="3936"/>
            </a:xfrm>
          </p:grpSpPr>
          <p:sp>
            <p:nvSpPr>
              <p:cNvPr id="921067"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68"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921069"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21070"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1071"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21072"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73771" name="Group 497"/>
            <p:cNvGrpSpPr>
              <a:grpSpLocks/>
            </p:cNvGrpSpPr>
            <p:nvPr/>
          </p:nvGrpSpPr>
          <p:grpSpPr bwMode="auto">
            <a:xfrm>
              <a:off x="5088" y="2472"/>
              <a:ext cx="192" cy="1449"/>
              <a:chOff x="5088" y="2472"/>
              <a:chExt cx="192" cy="1449"/>
            </a:xfrm>
          </p:grpSpPr>
          <p:sp>
            <p:nvSpPr>
              <p:cNvPr id="921074"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921075"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921076"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921077"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921078"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1133653" name="Text Box 85"/>
          <p:cNvSpPr txBox="1">
            <a:spLocks noChangeArrowheads="1"/>
          </p:cNvSpPr>
          <p:nvPr/>
        </p:nvSpPr>
        <p:spPr bwMode="auto">
          <a:xfrm rot="5400000">
            <a:off x="7442393" y="4894055"/>
            <a:ext cx="1837939" cy="338554"/>
          </a:xfrm>
          <a:prstGeom prst="rect">
            <a:avLst/>
          </a:prstGeom>
          <a:noFill/>
          <a:ln w="9525" algn="ctr">
            <a:noFill/>
            <a:miter lim="800000"/>
            <a:headEnd/>
            <a:tailEnd/>
          </a:ln>
          <a:effectLst/>
        </p:spPr>
        <p:txBody>
          <a:bodyPr wrap="none">
            <a:spAutoFit/>
          </a:bodyPr>
          <a:lstStyle/>
          <a:p>
            <a:pPr>
              <a:defRPr/>
            </a:pPr>
            <a:r>
              <a:rPr lang="en-GB" sz="1600">
                <a:solidFill>
                  <a:schemeClr val="tx1"/>
                </a:solidFill>
                <a:effectLst>
                  <a:outerShdw blurRad="38100" dist="38100" dir="2700000" algn="tl">
                    <a:srgbClr val="FFFFFF"/>
                  </a:outerShdw>
                </a:effectLst>
                <a:latin typeface="Calibri" pitchFamily="34" charset="0"/>
              </a:rPr>
              <a:t>Partial Melt present</a:t>
            </a:r>
          </a:p>
        </p:txBody>
      </p:sp>
      <p:sp>
        <p:nvSpPr>
          <p:cNvPr id="2"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91" name="Text Box 62"/>
          <p:cNvSpPr txBox="1">
            <a:spLocks noChangeArrowheads="1"/>
          </p:cNvSpPr>
          <p:nvPr/>
        </p:nvSpPr>
        <p:spPr bwMode="auto">
          <a:xfrm>
            <a:off x="4495800" y="4979988"/>
            <a:ext cx="1768475" cy="646112"/>
          </a:xfrm>
          <a:prstGeom prst="rect">
            <a:avLst/>
          </a:prstGeom>
          <a:noFill/>
          <a:ln w="9525" algn="ctr">
            <a:noFill/>
            <a:miter lim="800000"/>
            <a:headEnd/>
            <a:tailEnd/>
          </a:ln>
          <a:effectLst/>
        </p:spPr>
        <p:txBody>
          <a:bodyPr>
            <a:spAutoFit/>
          </a:bodyPr>
          <a:lstStyle/>
          <a:p>
            <a:pPr algn="ctr">
              <a:defRPr/>
            </a:pPr>
            <a:r>
              <a:rPr lang="en-GB" sz="1200" dirty="0">
                <a:solidFill>
                  <a:srgbClr val="FF0000"/>
                </a:solidFill>
                <a:effectLst>
                  <a:outerShdw blurRad="38100" dist="38100" dir="2700000" algn="tl">
                    <a:srgbClr val="000000"/>
                  </a:outerShdw>
                </a:effectLst>
                <a:latin typeface="Calibri" pitchFamily="34" charset="0"/>
              </a:rPr>
              <a:t>Silicate Melt</a:t>
            </a:r>
            <a:r>
              <a:rPr lang="en-GB" sz="1200" dirty="0">
                <a:solidFill>
                  <a:schemeClr val="tx1"/>
                </a:solidFill>
                <a:effectLst>
                  <a:outerShdw blurRad="38100" dist="38100" dir="2700000" algn="tl">
                    <a:srgbClr val="FFFFFF"/>
                  </a:outerShdw>
                </a:effectLst>
                <a:latin typeface="Calibri" pitchFamily="34" charset="0"/>
              </a:rPr>
              <a:t> + Dissolved CO</a:t>
            </a:r>
            <a:r>
              <a:rPr lang="en-GB" sz="1200" baseline="-25000" dirty="0">
                <a:solidFill>
                  <a:schemeClr val="tx1"/>
                </a:solidFill>
                <a:effectLst>
                  <a:outerShdw blurRad="38100" dist="38100" dir="2700000" algn="tl">
                    <a:srgbClr val="FFFFFF"/>
                  </a:outerShdw>
                </a:effectLst>
                <a:latin typeface="Calibri" pitchFamily="34" charset="0"/>
              </a:rPr>
              <a:t>3</a:t>
            </a:r>
            <a:r>
              <a:rPr lang="en-GB" sz="1200" dirty="0">
                <a:solidFill>
                  <a:schemeClr val="tx1"/>
                </a:solidFill>
                <a:effectLst>
                  <a:outerShdw blurRad="38100" dist="38100" dir="2700000" algn="tl">
                    <a:srgbClr val="FFFFFF"/>
                  </a:outerShdw>
                </a:effectLst>
                <a:latin typeface="Calibri" pitchFamily="34" charset="0"/>
              </a:rPr>
              <a:t> and OH</a:t>
            </a:r>
          </a:p>
          <a:p>
            <a:pPr algn="ctr">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+2</a:t>
            </a:r>
          </a:p>
        </p:txBody>
      </p:sp>
      <p:sp>
        <p:nvSpPr>
          <p:cNvPr id="92" name="AutoShape 88"/>
          <p:cNvSpPr>
            <a:spLocks noChangeArrowheads="1"/>
          </p:cNvSpPr>
          <p:nvPr/>
        </p:nvSpPr>
        <p:spPr bwMode="auto">
          <a:xfrm>
            <a:off x="4711700" y="4695825"/>
            <a:ext cx="1285875" cy="280988"/>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0579">
                                            <p:txEl>
                                              <p:pRg st="0" end="0"/>
                                            </p:txEl>
                                          </p:spTgt>
                                        </p:tgtEl>
                                        <p:attrNameLst>
                                          <p:attrName>style.visibility</p:attrName>
                                        </p:attrNameLst>
                                      </p:cBhvr>
                                      <p:to>
                                        <p:strVal val="visible"/>
                                      </p:to>
                                    </p:set>
                                    <p:animEffect transition="in" filter="fade">
                                      <p:cBhvr>
                                        <p:cTn id="7" dur="500"/>
                                        <p:tgtEl>
                                          <p:spTgt spid="920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0579">
                                            <p:txEl>
                                              <p:pRg st="1" end="1"/>
                                            </p:txEl>
                                          </p:spTgt>
                                        </p:tgtEl>
                                        <p:attrNameLst>
                                          <p:attrName>style.visibility</p:attrName>
                                        </p:attrNameLst>
                                      </p:cBhvr>
                                      <p:to>
                                        <p:strVal val="visible"/>
                                      </p:to>
                                    </p:set>
                                    <p:animEffect transition="in" filter="fade">
                                      <p:cBhvr>
                                        <p:cTn id="12" dur="500"/>
                                        <p:tgtEl>
                                          <p:spTgt spid="920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0579">
                                            <p:txEl>
                                              <p:pRg st="2" end="2"/>
                                            </p:txEl>
                                          </p:spTgt>
                                        </p:tgtEl>
                                        <p:attrNameLst>
                                          <p:attrName>style.visibility</p:attrName>
                                        </p:attrNameLst>
                                      </p:cBhvr>
                                      <p:to>
                                        <p:strVal val="visible"/>
                                      </p:to>
                                    </p:set>
                                    <p:animEffect transition="in" filter="fade">
                                      <p:cBhvr>
                                        <p:cTn id="17" dur="500"/>
                                        <p:tgtEl>
                                          <p:spTgt spid="920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o 36"/>
          <p:cNvGrpSpPr/>
          <p:nvPr/>
        </p:nvGrpSpPr>
        <p:grpSpPr>
          <a:xfrm>
            <a:off x="12700" y="1073150"/>
            <a:ext cx="6608239" cy="5311775"/>
            <a:chOff x="12700" y="1073150"/>
            <a:chExt cx="6608239" cy="5311775"/>
          </a:xfrm>
        </p:grpSpPr>
        <p:pic>
          <p:nvPicPr>
            <p:cNvPr id="1113177"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22" name="Rettangolo 21"/>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Figura a mano libera 24"/>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Figura a mano libera 25"/>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Figura a mano libera 26"/>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Figura a mano libera 28"/>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Figura a mano libera 29"/>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32"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33"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34"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35"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36"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sp>
        <p:nvSpPr>
          <p:cNvPr id="1113179" name="AutoShape 91"/>
          <p:cNvSpPr>
            <a:spLocks noChangeArrowheads="1"/>
          </p:cNvSpPr>
          <p:nvPr/>
        </p:nvSpPr>
        <p:spPr bwMode="auto">
          <a:xfrm>
            <a:off x="2982913" y="2012950"/>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0" name="AutoShape 92"/>
          <p:cNvSpPr>
            <a:spLocks noChangeArrowheads="1"/>
          </p:cNvSpPr>
          <p:nvPr/>
        </p:nvSpPr>
        <p:spPr bwMode="auto">
          <a:xfrm rot="10800000">
            <a:off x="2982913" y="3279775"/>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1" name="Text Box 93"/>
          <p:cNvSpPr txBox="1">
            <a:spLocks noChangeArrowheads="1"/>
          </p:cNvSpPr>
          <p:nvPr/>
        </p:nvSpPr>
        <p:spPr bwMode="auto">
          <a:xfrm>
            <a:off x="1827213" y="1684338"/>
            <a:ext cx="1758751"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More Oxidizing</a:t>
            </a:r>
          </a:p>
        </p:txBody>
      </p:sp>
      <p:sp>
        <p:nvSpPr>
          <p:cNvPr id="1113182" name="Text Box 94"/>
          <p:cNvSpPr txBox="1">
            <a:spLocks noChangeArrowheads="1"/>
          </p:cNvSpPr>
          <p:nvPr/>
        </p:nvSpPr>
        <p:spPr bwMode="auto">
          <a:xfrm>
            <a:off x="1792288" y="4481513"/>
            <a:ext cx="1766959" cy="400110"/>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More Reducing</a:t>
            </a:r>
          </a:p>
        </p:txBody>
      </p:sp>
      <p:sp>
        <p:nvSpPr>
          <p:cNvPr id="1113185" name="Text Box 97"/>
          <p:cNvSpPr txBox="1">
            <a:spLocks noChangeArrowheads="1"/>
          </p:cNvSpPr>
          <p:nvPr/>
        </p:nvSpPr>
        <p:spPr bwMode="auto">
          <a:xfrm>
            <a:off x="6541556" y="1126596"/>
            <a:ext cx="210291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Magnetite-Hematite</a:t>
            </a:r>
          </a:p>
        </p:txBody>
      </p:sp>
      <p:sp>
        <p:nvSpPr>
          <p:cNvPr id="17" name="Text Box 97"/>
          <p:cNvSpPr txBox="1">
            <a:spLocks noChangeArrowheads="1"/>
          </p:cNvSpPr>
          <p:nvPr/>
        </p:nvSpPr>
        <p:spPr bwMode="auto">
          <a:xfrm>
            <a:off x="6541556" y="1445153"/>
            <a:ext cx="2009777"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Nickel-Nickel oxide</a:t>
            </a:r>
          </a:p>
        </p:txBody>
      </p:sp>
      <p:sp>
        <p:nvSpPr>
          <p:cNvPr id="18" name="Text Box 97"/>
          <p:cNvSpPr txBox="1">
            <a:spLocks noChangeArrowheads="1"/>
          </p:cNvSpPr>
          <p:nvPr/>
        </p:nvSpPr>
        <p:spPr bwMode="auto">
          <a:xfrm>
            <a:off x="6539438" y="1790168"/>
            <a:ext cx="268605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Fayalite-Magnetite-Quartz</a:t>
            </a:r>
          </a:p>
        </p:txBody>
      </p:sp>
      <p:sp>
        <p:nvSpPr>
          <p:cNvPr id="19" name="Text Box 97"/>
          <p:cNvSpPr txBox="1">
            <a:spLocks noChangeArrowheads="1"/>
          </p:cNvSpPr>
          <p:nvPr/>
        </p:nvSpPr>
        <p:spPr bwMode="auto">
          <a:xfrm>
            <a:off x="6541557" y="2116132"/>
            <a:ext cx="1967444" cy="369332"/>
          </a:xfrm>
          <a:prstGeom prst="rect">
            <a:avLst/>
          </a:prstGeom>
          <a:noFill/>
          <a:ln w="9525" algn="ctr">
            <a:noFill/>
            <a:miter lim="800000"/>
            <a:headEnd/>
            <a:tailEnd/>
          </a:ln>
          <a:effectLst/>
        </p:spPr>
        <p:txBody>
          <a:bodyPr wrap="square">
            <a:spAutoFit/>
          </a:bodyPr>
          <a:lstStyle/>
          <a:p>
            <a:pPr>
              <a:defRPr/>
            </a:pPr>
            <a:r>
              <a:rPr lang="en-GB" dirty="0" err="1">
                <a:solidFill>
                  <a:schemeClr val="bg1"/>
                </a:solidFill>
                <a:effectLst>
                  <a:outerShdw blurRad="38100" dist="38100" dir="2700000" algn="tl">
                    <a:srgbClr val="000000"/>
                  </a:outerShdw>
                </a:effectLst>
                <a:latin typeface="Calibri" pitchFamily="34" charset="0"/>
              </a:rPr>
              <a:t>Wustite</a:t>
            </a:r>
            <a:r>
              <a:rPr lang="en-GB" dirty="0">
                <a:solidFill>
                  <a:schemeClr val="bg1"/>
                </a:solidFill>
                <a:effectLst>
                  <a:outerShdw blurRad="38100" dist="38100" dir="2700000" algn="tl">
                    <a:srgbClr val="000000"/>
                  </a:outerShdw>
                </a:effectLst>
                <a:latin typeface="Calibri" pitchFamily="34" charset="0"/>
              </a:rPr>
              <a:t>-Magnetite</a:t>
            </a:r>
          </a:p>
        </p:txBody>
      </p:sp>
      <p:sp>
        <p:nvSpPr>
          <p:cNvPr id="20" name="Text Box 97"/>
          <p:cNvSpPr txBox="1">
            <a:spLocks noChangeArrowheads="1"/>
          </p:cNvSpPr>
          <p:nvPr/>
        </p:nvSpPr>
        <p:spPr bwMode="auto">
          <a:xfrm>
            <a:off x="6541556" y="2444215"/>
            <a:ext cx="139171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Iron-</a:t>
            </a:r>
            <a:r>
              <a:rPr lang="en-GB" dirty="0" err="1">
                <a:solidFill>
                  <a:schemeClr val="bg1"/>
                </a:solidFill>
                <a:effectLst>
                  <a:outerShdw blurRad="38100" dist="38100" dir="2700000" algn="tl">
                    <a:srgbClr val="000000"/>
                  </a:outerShdw>
                </a:effectLst>
                <a:latin typeface="Calibri" pitchFamily="34" charset="0"/>
              </a:rPr>
              <a:t>Wustite</a:t>
            </a:r>
            <a:endParaRPr lang="en-GB" dirty="0">
              <a:solidFill>
                <a:schemeClr val="bg1"/>
              </a:solidFill>
              <a:effectLst>
                <a:outerShdw blurRad="38100" dist="38100" dir="2700000" algn="tl">
                  <a:srgbClr val="000000"/>
                </a:outerShdw>
              </a:effectLst>
              <a:latin typeface="Calibri" pitchFamily="34" charset="0"/>
            </a:endParaRPr>
          </a:p>
        </p:txBody>
      </p:sp>
      <p:sp>
        <p:nvSpPr>
          <p:cNvPr id="21" name="Text Box 97"/>
          <p:cNvSpPr txBox="1">
            <a:spLocks noChangeArrowheads="1"/>
          </p:cNvSpPr>
          <p:nvPr/>
        </p:nvSpPr>
        <p:spPr bwMode="auto">
          <a:xfrm>
            <a:off x="6541557" y="2787113"/>
            <a:ext cx="2094444"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Quartz-Iron-Fayalite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3091">
                                            <p:txEl>
                                              <p:pRg st="0" end="0"/>
                                            </p:txEl>
                                          </p:spTgt>
                                        </p:tgtEl>
                                        <p:attrNameLst>
                                          <p:attrName>style.visibility</p:attrName>
                                        </p:attrNameLst>
                                      </p:cBhvr>
                                      <p:to>
                                        <p:strVal val="visible"/>
                                      </p:to>
                                    </p:set>
                                    <p:animEffect transition="in" filter="fade">
                                      <p:cBhvr>
                                        <p:cTn id="7" dur="500"/>
                                        <p:tgtEl>
                                          <p:spTgt spid="1113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3185"/>
                                        </p:tgtEl>
                                        <p:attrNameLst>
                                          <p:attrName>style.visibility</p:attrName>
                                        </p:attrNameLst>
                                      </p:cBhvr>
                                      <p:to>
                                        <p:strVal val="visible"/>
                                      </p:to>
                                    </p:set>
                                    <p:animEffect transition="in" filter="fade">
                                      <p:cBhvr>
                                        <p:cTn id="17" dur="500"/>
                                        <p:tgtEl>
                                          <p:spTgt spid="11131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13179"/>
                                        </p:tgtEl>
                                        <p:attrNameLst>
                                          <p:attrName>style.visibility</p:attrName>
                                        </p:attrNameLst>
                                      </p:cBhvr>
                                      <p:to>
                                        <p:strVal val="visible"/>
                                      </p:to>
                                    </p:set>
                                    <p:animEffect transition="in" filter="wipe(down)">
                                      <p:cBhvr>
                                        <p:cTn id="47" dur="1000"/>
                                        <p:tgtEl>
                                          <p:spTgt spid="1113179"/>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113181"/>
                                        </p:tgtEl>
                                        <p:attrNameLst>
                                          <p:attrName>style.visibility</p:attrName>
                                        </p:attrNameLst>
                                      </p:cBhvr>
                                      <p:to>
                                        <p:strVal val="visible"/>
                                      </p:to>
                                    </p:set>
                                    <p:animEffect transition="in" filter="fade">
                                      <p:cBhvr>
                                        <p:cTn id="51" dur="500"/>
                                        <p:tgtEl>
                                          <p:spTgt spid="111318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113180"/>
                                        </p:tgtEl>
                                        <p:attrNameLst>
                                          <p:attrName>style.visibility</p:attrName>
                                        </p:attrNameLst>
                                      </p:cBhvr>
                                      <p:to>
                                        <p:strVal val="visible"/>
                                      </p:to>
                                    </p:set>
                                    <p:animEffect transition="in" filter="wipe(up)">
                                      <p:cBhvr>
                                        <p:cTn id="56" dur="1000"/>
                                        <p:tgtEl>
                                          <p:spTgt spid="1113180"/>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113182"/>
                                        </p:tgtEl>
                                        <p:attrNameLst>
                                          <p:attrName>style.visibility</p:attrName>
                                        </p:attrNameLst>
                                      </p:cBhvr>
                                      <p:to>
                                        <p:strVal val="visible"/>
                                      </p:to>
                                    </p:set>
                                    <p:animEffect transition="in" filter="fade">
                                      <p:cBhvr>
                                        <p:cTn id="60" dur="500"/>
                                        <p:tgtEl>
                                          <p:spTgt spid="1113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091" grpId="0" build="p"/>
      <p:bldP spid="1113179" grpId="0" animBg="1"/>
      <p:bldP spid="1113180" grpId="0" animBg="1"/>
      <p:bldP spid="1113181" grpId="0"/>
      <p:bldP spid="1113182" grpId="0"/>
      <p:bldP spid="1113185" grpId="0"/>
      <p:bldP spid="17" grpId="0"/>
      <p:bldP spid="18" grpId="0"/>
      <p:bldP spid="19" grpId="0"/>
      <p:bldP spid="20"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6"/>
          <p:cNvGrpSpPr/>
          <p:nvPr/>
        </p:nvGrpSpPr>
        <p:grpSpPr>
          <a:xfrm>
            <a:off x="12700" y="1073150"/>
            <a:ext cx="6608239" cy="5311775"/>
            <a:chOff x="12700" y="1073150"/>
            <a:chExt cx="6608239" cy="5311775"/>
          </a:xfrm>
        </p:grpSpPr>
        <p:pic>
          <p:nvPicPr>
            <p:cNvPr id="1113177"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22" name="Rettangolo 21"/>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Figura a mano libera 24"/>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Figura a mano libera 25"/>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Figura a mano libera 26"/>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Figura a mano libera 28"/>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Figura a mano libera 29"/>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32"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33"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34"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35"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36"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sp>
        <p:nvSpPr>
          <p:cNvPr id="1113179" name="AutoShape 91"/>
          <p:cNvSpPr>
            <a:spLocks noChangeArrowheads="1"/>
          </p:cNvSpPr>
          <p:nvPr/>
        </p:nvSpPr>
        <p:spPr bwMode="auto">
          <a:xfrm>
            <a:off x="2982913" y="2012950"/>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0" name="AutoShape 92"/>
          <p:cNvSpPr>
            <a:spLocks noChangeArrowheads="1"/>
          </p:cNvSpPr>
          <p:nvPr/>
        </p:nvSpPr>
        <p:spPr bwMode="auto">
          <a:xfrm rot="10800000">
            <a:off x="2982913" y="3279775"/>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113181" name="Text Box 93"/>
          <p:cNvSpPr txBox="1">
            <a:spLocks noChangeArrowheads="1"/>
          </p:cNvSpPr>
          <p:nvPr/>
        </p:nvSpPr>
        <p:spPr bwMode="auto">
          <a:xfrm>
            <a:off x="1827213" y="1684338"/>
            <a:ext cx="1758751" cy="400110"/>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More Oxidizing</a:t>
            </a:r>
          </a:p>
        </p:txBody>
      </p:sp>
      <p:sp>
        <p:nvSpPr>
          <p:cNvPr id="1113182" name="Text Box 94"/>
          <p:cNvSpPr txBox="1">
            <a:spLocks noChangeArrowheads="1"/>
          </p:cNvSpPr>
          <p:nvPr/>
        </p:nvSpPr>
        <p:spPr bwMode="auto">
          <a:xfrm>
            <a:off x="1792288" y="4481513"/>
            <a:ext cx="1766959" cy="400110"/>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More Reducing</a:t>
            </a:r>
          </a:p>
        </p:txBody>
      </p:sp>
      <p:sp>
        <p:nvSpPr>
          <p:cNvPr id="1113185" name="Text Box 97"/>
          <p:cNvSpPr txBox="1">
            <a:spLocks noChangeArrowheads="1"/>
          </p:cNvSpPr>
          <p:nvPr/>
        </p:nvSpPr>
        <p:spPr bwMode="auto">
          <a:xfrm>
            <a:off x="6541556" y="1126596"/>
            <a:ext cx="210291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Magnetite-Hematite</a:t>
            </a:r>
          </a:p>
        </p:txBody>
      </p:sp>
      <p:sp>
        <p:nvSpPr>
          <p:cNvPr id="17" name="Text Box 97"/>
          <p:cNvSpPr txBox="1">
            <a:spLocks noChangeArrowheads="1"/>
          </p:cNvSpPr>
          <p:nvPr/>
        </p:nvSpPr>
        <p:spPr bwMode="auto">
          <a:xfrm>
            <a:off x="6541556" y="1445153"/>
            <a:ext cx="2009777"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Nickel-Nickel oxide</a:t>
            </a:r>
          </a:p>
        </p:txBody>
      </p:sp>
      <p:sp>
        <p:nvSpPr>
          <p:cNvPr id="18" name="Text Box 97"/>
          <p:cNvSpPr txBox="1">
            <a:spLocks noChangeArrowheads="1"/>
          </p:cNvSpPr>
          <p:nvPr/>
        </p:nvSpPr>
        <p:spPr bwMode="auto">
          <a:xfrm>
            <a:off x="6539438" y="1790168"/>
            <a:ext cx="268605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Fayalite-Magnetite-Quartz</a:t>
            </a:r>
          </a:p>
        </p:txBody>
      </p:sp>
      <p:sp>
        <p:nvSpPr>
          <p:cNvPr id="19" name="Text Box 97"/>
          <p:cNvSpPr txBox="1">
            <a:spLocks noChangeArrowheads="1"/>
          </p:cNvSpPr>
          <p:nvPr/>
        </p:nvSpPr>
        <p:spPr bwMode="auto">
          <a:xfrm>
            <a:off x="6541557" y="2116132"/>
            <a:ext cx="1967444" cy="369332"/>
          </a:xfrm>
          <a:prstGeom prst="rect">
            <a:avLst/>
          </a:prstGeom>
          <a:noFill/>
          <a:ln w="9525" algn="ctr">
            <a:noFill/>
            <a:miter lim="800000"/>
            <a:headEnd/>
            <a:tailEnd/>
          </a:ln>
          <a:effectLst/>
        </p:spPr>
        <p:txBody>
          <a:bodyPr wrap="square">
            <a:spAutoFit/>
          </a:bodyPr>
          <a:lstStyle/>
          <a:p>
            <a:pPr>
              <a:defRPr/>
            </a:pPr>
            <a:r>
              <a:rPr lang="en-GB" dirty="0" err="1">
                <a:solidFill>
                  <a:schemeClr val="bg1"/>
                </a:solidFill>
                <a:effectLst>
                  <a:outerShdw blurRad="38100" dist="38100" dir="2700000" algn="tl">
                    <a:srgbClr val="000000"/>
                  </a:outerShdw>
                </a:effectLst>
                <a:latin typeface="Calibri" pitchFamily="34" charset="0"/>
              </a:rPr>
              <a:t>Wustite</a:t>
            </a:r>
            <a:r>
              <a:rPr lang="en-GB" dirty="0">
                <a:solidFill>
                  <a:schemeClr val="bg1"/>
                </a:solidFill>
                <a:effectLst>
                  <a:outerShdw blurRad="38100" dist="38100" dir="2700000" algn="tl">
                    <a:srgbClr val="000000"/>
                  </a:outerShdw>
                </a:effectLst>
                <a:latin typeface="Calibri" pitchFamily="34" charset="0"/>
              </a:rPr>
              <a:t>-Magnetite</a:t>
            </a:r>
          </a:p>
        </p:txBody>
      </p:sp>
      <p:sp>
        <p:nvSpPr>
          <p:cNvPr id="20" name="Text Box 97"/>
          <p:cNvSpPr txBox="1">
            <a:spLocks noChangeArrowheads="1"/>
          </p:cNvSpPr>
          <p:nvPr/>
        </p:nvSpPr>
        <p:spPr bwMode="auto">
          <a:xfrm>
            <a:off x="6541556" y="2444215"/>
            <a:ext cx="1391711"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Iron-</a:t>
            </a:r>
            <a:r>
              <a:rPr lang="en-GB" dirty="0" err="1">
                <a:solidFill>
                  <a:schemeClr val="bg1"/>
                </a:solidFill>
                <a:effectLst>
                  <a:outerShdw blurRad="38100" dist="38100" dir="2700000" algn="tl">
                    <a:srgbClr val="000000"/>
                  </a:outerShdw>
                </a:effectLst>
                <a:latin typeface="Calibri" pitchFamily="34" charset="0"/>
              </a:rPr>
              <a:t>Wustite</a:t>
            </a:r>
            <a:endParaRPr lang="en-GB" dirty="0">
              <a:solidFill>
                <a:schemeClr val="bg1"/>
              </a:solidFill>
              <a:effectLst>
                <a:outerShdw blurRad="38100" dist="38100" dir="2700000" algn="tl">
                  <a:srgbClr val="000000"/>
                </a:outerShdw>
              </a:effectLst>
              <a:latin typeface="Calibri" pitchFamily="34" charset="0"/>
            </a:endParaRPr>
          </a:p>
        </p:txBody>
      </p:sp>
      <p:sp>
        <p:nvSpPr>
          <p:cNvPr id="21" name="Text Box 97"/>
          <p:cNvSpPr txBox="1">
            <a:spLocks noChangeArrowheads="1"/>
          </p:cNvSpPr>
          <p:nvPr/>
        </p:nvSpPr>
        <p:spPr bwMode="auto">
          <a:xfrm>
            <a:off x="6541557" y="2787113"/>
            <a:ext cx="2094444" cy="369332"/>
          </a:xfrm>
          <a:prstGeom prst="rect">
            <a:avLst/>
          </a:prstGeom>
          <a:noFill/>
          <a:ln w="9525" algn="ctr">
            <a:noFill/>
            <a:miter lim="800000"/>
            <a:headEnd/>
            <a:tailEnd/>
          </a:ln>
          <a:effectLst/>
        </p:spPr>
        <p:txBody>
          <a:bodyPr wrap="square">
            <a:spAutoFit/>
          </a:bodyPr>
          <a:lstStyle/>
          <a:p>
            <a:pPr>
              <a:defRPr/>
            </a:pPr>
            <a:r>
              <a:rPr lang="en-GB" dirty="0">
                <a:solidFill>
                  <a:schemeClr val="bg1"/>
                </a:solidFill>
                <a:effectLst>
                  <a:outerShdw blurRad="38100" dist="38100" dir="2700000" algn="tl">
                    <a:srgbClr val="000000"/>
                  </a:outerShdw>
                </a:effectLst>
                <a:latin typeface="Calibri" pitchFamily="34" charset="0"/>
              </a:rPr>
              <a:t>Quartz-Iron-Fayalite</a:t>
            </a:r>
          </a:p>
        </p:txBody>
      </p:sp>
      <p:sp>
        <p:nvSpPr>
          <p:cNvPr id="37" name="Rettangolo 36"/>
          <p:cNvSpPr/>
          <p:nvPr/>
        </p:nvSpPr>
        <p:spPr bwMode="auto">
          <a:xfrm>
            <a:off x="6553200" y="1000125"/>
            <a:ext cx="2590800" cy="231457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AutoShape 90"/>
          <p:cNvSpPr>
            <a:spLocks noChangeArrowheads="1"/>
          </p:cNvSpPr>
          <p:nvPr/>
        </p:nvSpPr>
        <p:spPr bwMode="auto">
          <a:xfrm>
            <a:off x="5862638" y="1824038"/>
            <a:ext cx="553244" cy="314325"/>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39" name="AutoShape 96"/>
          <p:cNvSpPr>
            <a:spLocks noChangeArrowheads="1"/>
          </p:cNvSpPr>
          <p:nvPr/>
        </p:nvSpPr>
        <p:spPr bwMode="auto">
          <a:xfrm>
            <a:off x="6608763" y="1898650"/>
            <a:ext cx="1022350" cy="190500"/>
          </a:xfrm>
          <a:prstGeom prst="leftArrow">
            <a:avLst>
              <a:gd name="adj1" fmla="val 50000"/>
              <a:gd name="adj2" fmla="val 134167"/>
            </a:avLst>
          </a:prstGeom>
          <a:solidFill>
            <a:srgbClr val="FF00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40" name="Text Box 97"/>
          <p:cNvSpPr txBox="1">
            <a:spLocks noChangeArrowheads="1"/>
          </p:cNvSpPr>
          <p:nvPr/>
        </p:nvSpPr>
        <p:spPr bwMode="auto">
          <a:xfrm>
            <a:off x="6543675" y="1090613"/>
            <a:ext cx="2057400" cy="830997"/>
          </a:xfrm>
          <a:prstGeom prst="rect">
            <a:avLst/>
          </a:prstGeom>
          <a:noFill/>
          <a:ln w="9525" algn="ctr">
            <a:noFill/>
            <a:miter lim="800000"/>
            <a:headEnd/>
            <a:tailEnd/>
          </a:ln>
          <a:effectLst/>
        </p:spPr>
        <p:txBody>
          <a:bodyPr wrap="square">
            <a:spAutoFit/>
          </a:bodyPr>
          <a:lstStyle/>
          <a:p>
            <a:pPr algn="ctr">
              <a:defRPr/>
            </a:pPr>
            <a:r>
              <a:rPr lang="en-GB" sz="2400" dirty="0">
                <a:solidFill>
                  <a:srgbClr val="FFFF00"/>
                </a:solidFill>
                <a:effectLst>
                  <a:outerShdw blurRad="38100" dist="38100" dir="2700000" algn="tl">
                    <a:srgbClr val="000000"/>
                  </a:outerShdw>
                </a:effectLst>
                <a:latin typeface="Calibri" pitchFamily="34" charset="0"/>
              </a:rPr>
              <a:t>Average upper mantle value</a:t>
            </a:r>
          </a:p>
        </p:txBody>
      </p:sp>
      <p:sp>
        <p:nvSpPr>
          <p:cNvPr id="41" name="Text Box 100"/>
          <p:cNvSpPr txBox="1">
            <a:spLocks noChangeArrowheads="1"/>
          </p:cNvSpPr>
          <p:nvPr/>
        </p:nvSpPr>
        <p:spPr bwMode="auto">
          <a:xfrm>
            <a:off x="3671888" y="3846513"/>
            <a:ext cx="5443537" cy="2616101"/>
          </a:xfrm>
          <a:prstGeom prst="rect">
            <a:avLst/>
          </a:prstGeom>
          <a:solidFill>
            <a:schemeClr val="bg1"/>
          </a:solidFill>
          <a:ln w="9525" algn="ctr">
            <a:solidFill>
              <a:schemeClr val="tx2"/>
            </a:solidFill>
            <a:miter lim="800000"/>
            <a:headEnd/>
            <a:tailEnd/>
          </a:ln>
        </p:spPr>
        <p:txBody>
          <a:bodyPr>
            <a:spAutoFit/>
          </a:bodyPr>
          <a:lstStyle/>
          <a:p>
            <a:r>
              <a:rPr lang="en-GB" sz="2400" dirty="0">
                <a:solidFill>
                  <a:schemeClr val="tx2"/>
                </a:solidFill>
                <a:effectLst/>
                <a:latin typeface="Calibri" pitchFamily="34" charset="0"/>
              </a:rPr>
              <a:t>Magnetite + Quartz = Fayalite  +  O</a:t>
            </a:r>
            <a:r>
              <a:rPr lang="en-GB" sz="2400" baseline="-25000" dirty="0">
                <a:solidFill>
                  <a:schemeClr val="tx2"/>
                </a:solidFill>
                <a:effectLst/>
                <a:latin typeface="Calibri" pitchFamily="34" charset="0"/>
              </a:rPr>
              <a:t>2</a:t>
            </a:r>
          </a:p>
          <a:p>
            <a:r>
              <a:rPr lang="en-GB" sz="2400" dirty="0">
                <a:solidFill>
                  <a:schemeClr val="tx2"/>
                </a:solidFill>
                <a:effectLst/>
                <a:latin typeface="Calibri" pitchFamily="34" charset="0"/>
              </a:rPr>
              <a:t>   2Fe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3SiO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3Fe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SiO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 </a:t>
            </a:r>
            <a:r>
              <a:rPr lang="en-GB"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p>
          <a:p>
            <a:pPr algn="ctr">
              <a:spcBef>
                <a:spcPts val="1200"/>
              </a:spcBef>
            </a:pPr>
            <a:r>
              <a:rPr lang="en-GB" sz="2400" b="1" dirty="0">
                <a:solidFill>
                  <a:schemeClr val="tx2"/>
                </a:solidFill>
                <a:effectLst/>
                <a:latin typeface="Calibri" pitchFamily="34" charset="0"/>
              </a:rPr>
              <a:t>When the oxygen fugacity is low only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 phases are present (Fayalite).</a:t>
            </a:r>
          </a:p>
          <a:p>
            <a:pPr algn="ctr">
              <a:spcBef>
                <a:spcPts val="1200"/>
              </a:spcBef>
            </a:pPr>
            <a:r>
              <a:rPr lang="en-GB" sz="2400" b="1" dirty="0">
                <a:solidFill>
                  <a:schemeClr val="tx2"/>
                </a:solidFill>
                <a:effectLst/>
                <a:latin typeface="Calibri" pitchFamily="34" charset="0"/>
              </a:rPr>
              <a:t>When oxygen fugacity is high also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-bearing phases are present (magnetite).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right)">
                                      <p:cBhvr>
                                        <p:cTn id="11" dur="500"/>
                                        <p:tgtEl>
                                          <p:spTgt spid="3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right)">
                                      <p:cBhvr>
                                        <p:cTn id="15" dur="500"/>
                                        <p:tgtEl>
                                          <p:spTgt spid="3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bg/>
                                          </p:spTgt>
                                        </p:tgtEl>
                                        <p:attrNameLst>
                                          <p:attrName>style.visibility</p:attrName>
                                        </p:attrNameLst>
                                      </p:cBhvr>
                                      <p:to>
                                        <p:strVal val="visible"/>
                                      </p:to>
                                    </p:set>
                                    <p:animEffect transition="in" filter="fade">
                                      <p:cBhvr>
                                        <p:cTn id="24" dur="500"/>
                                        <p:tgtEl>
                                          <p:spTgt spid="41">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xEl>
                                              <p:pRg st="0" end="0"/>
                                            </p:txEl>
                                          </p:spTgt>
                                        </p:tgtEl>
                                        <p:attrNameLst>
                                          <p:attrName>style.visibility</p:attrName>
                                        </p:attrNameLst>
                                      </p:cBhvr>
                                      <p:to>
                                        <p:strVal val="visible"/>
                                      </p:to>
                                    </p:set>
                                    <p:animEffect transition="in" filter="fade">
                                      <p:cBhvr>
                                        <p:cTn id="27" dur="500"/>
                                        <p:tgtEl>
                                          <p:spTgt spid="4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xEl>
                                              <p:pRg st="1" end="1"/>
                                            </p:txEl>
                                          </p:spTgt>
                                        </p:tgtEl>
                                        <p:attrNameLst>
                                          <p:attrName>style.visibility</p:attrName>
                                        </p:attrNameLst>
                                      </p:cBhvr>
                                      <p:to>
                                        <p:strVal val="visible"/>
                                      </p:to>
                                    </p:set>
                                    <p:animEffect transition="in" filter="fade">
                                      <p:cBhvr>
                                        <p:cTn id="32" dur="500"/>
                                        <p:tgtEl>
                                          <p:spTgt spid="4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xEl>
                                              <p:pRg st="2" end="2"/>
                                            </p:txEl>
                                          </p:spTgt>
                                        </p:tgtEl>
                                        <p:attrNameLst>
                                          <p:attrName>style.visibility</p:attrName>
                                        </p:attrNameLst>
                                      </p:cBhvr>
                                      <p:to>
                                        <p:strVal val="visible"/>
                                      </p:to>
                                    </p:set>
                                    <p:animEffect transition="in" filter="fade">
                                      <p:cBhvr>
                                        <p:cTn id="37" dur="500"/>
                                        <p:tgtEl>
                                          <p:spTgt spid="4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xEl>
                                              <p:pRg st="3" end="3"/>
                                            </p:txEl>
                                          </p:spTgt>
                                        </p:tgtEl>
                                        <p:attrNameLst>
                                          <p:attrName>style.visibility</p:attrName>
                                        </p:attrNameLst>
                                      </p:cBhvr>
                                      <p:to>
                                        <p:strVal val="visible"/>
                                      </p:to>
                                    </p:set>
                                    <p:animEffect transition="in" filter="fade">
                                      <p:cBhvr>
                                        <p:cTn id="42" dur="500"/>
                                        <p:tgtEl>
                                          <p:spTgt spid="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p:bldP spid="41"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ChangeArrowheads="1"/>
          </p:cNvSpPr>
          <p:nvPr/>
        </p:nvSpPr>
        <p:spPr bwMode="auto">
          <a:xfrm>
            <a:off x="701675" y="6305550"/>
            <a:ext cx="8442325" cy="541338"/>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945155" name="Text Box 3"/>
          <p:cNvSpPr txBox="1">
            <a:spLocks noChangeArrowheads="1"/>
          </p:cNvSpPr>
          <p:nvPr/>
        </p:nvSpPr>
        <p:spPr bwMode="auto">
          <a:xfrm>
            <a:off x="139700" y="1081088"/>
            <a:ext cx="3068638" cy="1373187"/>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Another proposed solidus for volatile-free mantle.</a:t>
            </a:r>
          </a:p>
        </p:txBody>
      </p:sp>
      <p:sp>
        <p:nvSpPr>
          <p:cNvPr id="945156"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Experimental determinations of the solidus and liquidus of peridotite</a:t>
            </a:r>
          </a:p>
        </p:txBody>
      </p:sp>
      <p:pic>
        <p:nvPicPr>
          <p:cNvPr id="945157" name="Picture 5"/>
          <p:cNvPicPr>
            <a:picLocks noChangeAspect="1" noChangeArrowheads="1"/>
          </p:cNvPicPr>
          <p:nvPr/>
        </p:nvPicPr>
        <p:blipFill>
          <a:blip r:embed="rId3" cstate="print"/>
          <a:srcRect/>
          <a:stretch>
            <a:fillRect/>
          </a:stretch>
        </p:blipFill>
        <p:spPr bwMode="auto">
          <a:xfrm>
            <a:off x="3127375" y="1377950"/>
            <a:ext cx="6016625" cy="5480050"/>
          </a:xfrm>
          <a:prstGeom prst="rect">
            <a:avLst/>
          </a:prstGeom>
          <a:noFill/>
          <a:ln w="9525" algn="ctr">
            <a:noFill/>
            <a:miter lim="800000"/>
            <a:headEnd/>
            <a:tailEnd/>
          </a:ln>
        </p:spPr>
      </p:pic>
      <p:sp>
        <p:nvSpPr>
          <p:cNvPr id="945158" name="Text Box 6"/>
          <p:cNvSpPr txBox="1">
            <a:spLocks noChangeArrowheads="1"/>
          </p:cNvSpPr>
          <p:nvPr/>
        </p:nvSpPr>
        <p:spPr bwMode="auto">
          <a:xfrm>
            <a:off x="342900" y="6080125"/>
            <a:ext cx="2800855" cy="738664"/>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Katz et al., 2003 (Geochem.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a:t>
            </a:r>
            <a:r>
              <a:rPr lang="en-GB" sz="1400" dirty="0" err="1">
                <a:solidFill>
                  <a:schemeClr val="bg1"/>
                </a:solidFill>
                <a:effectLst>
                  <a:outerShdw blurRad="38100" dist="38100" dir="2700000" algn="tl">
                    <a:srgbClr val="000000"/>
                  </a:outerShdw>
                </a:effectLst>
                <a:latin typeface="Calibri" pitchFamily="34" charset="0"/>
              </a:rPr>
              <a:t>Geosyst</a:t>
            </a:r>
            <a:r>
              <a:rPr lang="en-GB" sz="1400" dirty="0">
                <a:solidFill>
                  <a:schemeClr val="bg1"/>
                </a:solidFill>
                <a:effectLst>
                  <a:outerShdw blurRad="38100" dist="38100" dir="2700000" algn="tl">
                    <a:srgbClr val="000000"/>
                  </a:outerShdw>
                </a:effectLst>
                <a:latin typeface="Calibri" pitchFamily="34" charset="0"/>
              </a:rPr>
              <a:t>. doi:10.1029/2002GC000433)</a:t>
            </a:r>
          </a:p>
        </p:txBody>
      </p:sp>
      <p:sp>
        <p:nvSpPr>
          <p:cNvPr id="28" name="Figura a mano libera 27"/>
          <p:cNvSpPr/>
          <p:nvPr/>
        </p:nvSpPr>
        <p:spPr bwMode="auto">
          <a:xfrm>
            <a:off x="3639871" y="1762431"/>
            <a:ext cx="3846779" cy="4458188"/>
          </a:xfrm>
          <a:custGeom>
            <a:avLst/>
            <a:gdLst>
              <a:gd name="connsiteX0" fmla="*/ 0 w 3368040"/>
              <a:gd name="connsiteY0" fmla="*/ 0 h 4831080"/>
              <a:gd name="connsiteX1" fmla="*/ 304800 w 3368040"/>
              <a:gd name="connsiteY1" fmla="*/ 129540 h 4831080"/>
              <a:gd name="connsiteX2" fmla="*/ 403860 w 3368040"/>
              <a:gd name="connsiteY2" fmla="*/ 274320 h 4831080"/>
              <a:gd name="connsiteX3" fmla="*/ 365760 w 3368040"/>
              <a:gd name="connsiteY3" fmla="*/ 411480 h 4831080"/>
              <a:gd name="connsiteX4" fmla="*/ 289560 w 3368040"/>
              <a:gd name="connsiteY4" fmla="*/ 487680 h 4831080"/>
              <a:gd name="connsiteX5" fmla="*/ 297180 w 3368040"/>
              <a:gd name="connsiteY5" fmla="*/ 487680 h 4831080"/>
              <a:gd name="connsiteX6" fmla="*/ 693420 w 3368040"/>
              <a:gd name="connsiteY6" fmla="*/ 617220 h 4831080"/>
              <a:gd name="connsiteX7" fmla="*/ 1348740 w 3368040"/>
              <a:gd name="connsiteY7" fmla="*/ 1036320 h 4831080"/>
              <a:gd name="connsiteX8" fmla="*/ 1973580 w 3368040"/>
              <a:gd name="connsiteY8" fmla="*/ 1767840 h 4831080"/>
              <a:gd name="connsiteX9" fmla="*/ 2712720 w 3368040"/>
              <a:gd name="connsiteY9" fmla="*/ 3070860 h 4831080"/>
              <a:gd name="connsiteX10" fmla="*/ 3070860 w 3368040"/>
              <a:gd name="connsiteY10" fmla="*/ 3954780 h 4831080"/>
              <a:gd name="connsiteX11" fmla="*/ 3368040 w 3368040"/>
              <a:gd name="connsiteY11" fmla="*/ 4831080 h 48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8040" h="4831080">
                <a:moveTo>
                  <a:pt x="0" y="0"/>
                </a:moveTo>
                <a:cubicBezTo>
                  <a:pt x="118745" y="41910"/>
                  <a:pt x="237490" y="83820"/>
                  <a:pt x="304800" y="129540"/>
                </a:cubicBezTo>
                <a:cubicBezTo>
                  <a:pt x="372110" y="175260"/>
                  <a:pt x="393700" y="227330"/>
                  <a:pt x="403860" y="274320"/>
                </a:cubicBezTo>
                <a:cubicBezTo>
                  <a:pt x="414020" y="321310"/>
                  <a:pt x="384810" y="375920"/>
                  <a:pt x="365760" y="411480"/>
                </a:cubicBezTo>
                <a:cubicBezTo>
                  <a:pt x="346710" y="447040"/>
                  <a:pt x="300990" y="474980"/>
                  <a:pt x="289560" y="487680"/>
                </a:cubicBezTo>
                <a:cubicBezTo>
                  <a:pt x="278130" y="500380"/>
                  <a:pt x="297180" y="487680"/>
                  <a:pt x="297180" y="487680"/>
                </a:cubicBezTo>
                <a:cubicBezTo>
                  <a:pt x="364490" y="509270"/>
                  <a:pt x="518160" y="525780"/>
                  <a:pt x="693420" y="617220"/>
                </a:cubicBezTo>
                <a:cubicBezTo>
                  <a:pt x="868680" y="708660"/>
                  <a:pt x="1135380" y="844550"/>
                  <a:pt x="1348740" y="1036320"/>
                </a:cubicBezTo>
                <a:cubicBezTo>
                  <a:pt x="1562100" y="1228090"/>
                  <a:pt x="1746250" y="1428750"/>
                  <a:pt x="1973580" y="1767840"/>
                </a:cubicBezTo>
                <a:cubicBezTo>
                  <a:pt x="2200910" y="2106930"/>
                  <a:pt x="2529840" y="2706370"/>
                  <a:pt x="2712720" y="3070860"/>
                </a:cubicBezTo>
                <a:cubicBezTo>
                  <a:pt x="2895600" y="3435350"/>
                  <a:pt x="2961640" y="3661410"/>
                  <a:pt x="3070860" y="3954780"/>
                </a:cubicBezTo>
                <a:cubicBezTo>
                  <a:pt x="3180080" y="4248150"/>
                  <a:pt x="3274060" y="4539615"/>
                  <a:pt x="3368040" y="4831080"/>
                </a:cubicBezTo>
              </a:path>
            </a:pathLst>
          </a:custGeom>
          <a:no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ext Box 3"/>
          <p:cNvSpPr txBox="1">
            <a:spLocks noChangeArrowheads="1"/>
          </p:cNvSpPr>
          <p:nvPr/>
        </p:nvSpPr>
        <p:spPr bwMode="auto">
          <a:xfrm>
            <a:off x="255588" y="3264376"/>
            <a:ext cx="2755900" cy="738664"/>
          </a:xfrm>
          <a:prstGeom prst="rect">
            <a:avLst/>
          </a:prstGeom>
          <a:noFill/>
          <a:ln w="9525" algn="ctr">
            <a:noFill/>
            <a:miter lim="800000"/>
            <a:headEnd/>
            <a:tailEnd/>
          </a:ln>
          <a:effectLst/>
        </p:spPr>
        <p:txBody>
          <a:bodyPr wrap="square">
            <a:spAutoFit/>
          </a:bodyPr>
          <a:lstStyle/>
          <a:p>
            <a:pPr>
              <a:defRPr/>
            </a:pPr>
            <a:r>
              <a:rPr lang="en-GB" sz="1400" dirty="0">
                <a:solidFill>
                  <a:srgbClr val="FF0000"/>
                </a:solidFill>
                <a:effectLst>
                  <a:outerShdw blurRad="38100" dist="38100" dir="2700000" algn="tl">
                    <a:srgbClr val="000000"/>
                  </a:outerShdw>
                </a:effectLst>
                <a:latin typeface="Calibri" pitchFamily="34" charset="0"/>
              </a:rPr>
              <a:t>Herzberg and Asimow, 2015 (Geochem. </a:t>
            </a:r>
            <a:r>
              <a:rPr lang="en-GB" sz="1400" dirty="0" err="1">
                <a:solidFill>
                  <a:srgbClr val="FF0000"/>
                </a:solidFill>
                <a:effectLst>
                  <a:outerShdw blurRad="38100" dist="38100" dir="2700000" algn="tl">
                    <a:srgbClr val="000000"/>
                  </a:outerShdw>
                </a:effectLst>
                <a:latin typeface="Calibri" pitchFamily="34" charset="0"/>
              </a:rPr>
              <a:t>Geophys</a:t>
            </a:r>
            <a:r>
              <a:rPr lang="en-GB" sz="1400" dirty="0">
                <a:solidFill>
                  <a:srgbClr val="FF0000"/>
                </a:solidFill>
                <a:effectLst>
                  <a:outerShdw blurRad="38100" dist="38100" dir="2700000" algn="tl">
                    <a:srgbClr val="000000"/>
                  </a:outerShdw>
                </a:effectLst>
                <a:latin typeface="Calibri" pitchFamily="34" charset="0"/>
              </a:rPr>
              <a:t>. </a:t>
            </a:r>
            <a:r>
              <a:rPr lang="en-GB" sz="1400" dirty="0" err="1">
                <a:solidFill>
                  <a:srgbClr val="FF0000"/>
                </a:solidFill>
                <a:effectLst>
                  <a:outerShdw blurRad="38100" dist="38100" dir="2700000" algn="tl">
                    <a:srgbClr val="000000"/>
                  </a:outerShdw>
                </a:effectLst>
                <a:latin typeface="Calibri" pitchFamily="34" charset="0"/>
              </a:rPr>
              <a:t>Geosyst</a:t>
            </a:r>
            <a:r>
              <a:rPr lang="en-GB" sz="1400" dirty="0">
                <a:solidFill>
                  <a:srgbClr val="FF0000"/>
                </a:solidFill>
                <a:effectLst>
                  <a:outerShdw blurRad="38100" dist="38100" dir="2700000" algn="tl">
                    <a:srgbClr val="000000"/>
                  </a:outerShdw>
                </a:effectLst>
                <a:latin typeface="Calibri" pitchFamily="34" charset="0"/>
              </a:rPr>
              <a:t>., 16, 563-578)</a:t>
            </a:r>
            <a:endParaRPr lang="en-GB" sz="2000" dirty="0">
              <a:solidFill>
                <a:srgbClr val="FF0000"/>
              </a:solidFill>
              <a:effectLst/>
              <a:latin typeface="Calibri" pitchFamily="34" charset="0"/>
            </a:endParaRPr>
          </a:p>
        </p:txBody>
      </p:sp>
      <p:sp>
        <p:nvSpPr>
          <p:cNvPr id="30" name="Text Box 5"/>
          <p:cNvSpPr txBox="1">
            <a:spLocks noChangeArrowheads="1"/>
          </p:cNvSpPr>
          <p:nvPr/>
        </p:nvSpPr>
        <p:spPr bwMode="auto">
          <a:xfrm>
            <a:off x="0" y="2455416"/>
            <a:ext cx="3127375" cy="954107"/>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rgbClr val="FF0000"/>
                </a:solidFill>
                <a:effectLst>
                  <a:outerShdw blurRad="38100" dist="38100" dir="2700000" algn="tl">
                    <a:srgbClr val="000000"/>
                  </a:outerShdw>
                </a:effectLst>
                <a:latin typeface="Calibri" pitchFamily="34" charset="0"/>
              </a:rPr>
              <a:t>New anhydrous mantle solidus</a:t>
            </a:r>
          </a:p>
        </p:txBody>
      </p:sp>
      <p:sp>
        <p:nvSpPr>
          <p:cNvPr id="32" name="Text Box 5"/>
          <p:cNvSpPr txBox="1">
            <a:spLocks noChangeArrowheads="1"/>
          </p:cNvSpPr>
          <p:nvPr/>
        </p:nvSpPr>
        <p:spPr bwMode="auto">
          <a:xfrm>
            <a:off x="-4761" y="3922828"/>
            <a:ext cx="3213100" cy="400110"/>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chemeClr val="bg1"/>
                </a:solidFill>
                <a:effectLst>
                  <a:outerShdw blurRad="38100" dist="38100" dir="2700000" algn="tl">
                    <a:srgbClr val="000000"/>
                  </a:outerShdw>
                </a:effectLst>
                <a:latin typeface="Calibri" pitchFamily="34" charset="0"/>
              </a:rPr>
              <a:t>No substantial differences</a:t>
            </a:r>
          </a:p>
        </p:txBody>
      </p:sp>
      <p:sp>
        <p:nvSpPr>
          <p:cNvPr id="14" name="Figura a mano libera 13"/>
          <p:cNvSpPr/>
          <p:nvPr/>
        </p:nvSpPr>
        <p:spPr bwMode="auto">
          <a:xfrm>
            <a:off x="6066263" y="3256156"/>
            <a:ext cx="2007220" cy="1784195"/>
          </a:xfrm>
          <a:custGeom>
            <a:avLst/>
            <a:gdLst>
              <a:gd name="connsiteX0" fmla="*/ 0 w 2007220"/>
              <a:gd name="connsiteY0" fmla="*/ 0 h 1784195"/>
              <a:gd name="connsiteX1" fmla="*/ 1070517 w 2007220"/>
              <a:gd name="connsiteY1" fmla="*/ 802888 h 1784195"/>
              <a:gd name="connsiteX2" fmla="*/ 2007220 w 2007220"/>
              <a:gd name="connsiteY2" fmla="*/ 1784195 h 1784195"/>
            </a:gdLst>
            <a:ahLst/>
            <a:cxnLst>
              <a:cxn ang="0">
                <a:pos x="connsiteX0" y="connsiteY0"/>
              </a:cxn>
              <a:cxn ang="0">
                <a:pos x="connsiteX1" y="connsiteY1"/>
              </a:cxn>
              <a:cxn ang="0">
                <a:pos x="connsiteX2" y="connsiteY2"/>
              </a:cxn>
            </a:cxnLst>
            <a:rect l="l" t="t" r="r" b="b"/>
            <a:pathLst>
              <a:path w="2007220" h="1784195">
                <a:moveTo>
                  <a:pt x="0" y="0"/>
                </a:moveTo>
                <a:cubicBezTo>
                  <a:pt x="367990" y="252761"/>
                  <a:pt x="735980" y="505522"/>
                  <a:pt x="1070517" y="802888"/>
                </a:cubicBezTo>
                <a:cubicBezTo>
                  <a:pt x="1405054" y="1100254"/>
                  <a:pt x="1706137" y="1442224"/>
                  <a:pt x="2007220" y="1784195"/>
                </a:cubicBezTo>
              </a:path>
            </a:pathLst>
          </a:custGeom>
          <a:noFill/>
          <a:ln w="38100" cap="flat" cmpd="sng" algn="ctr">
            <a:solidFill>
              <a:srgbClr val="00B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Figura a mano libera 14"/>
          <p:cNvSpPr/>
          <p:nvPr/>
        </p:nvSpPr>
        <p:spPr bwMode="auto">
          <a:xfrm>
            <a:off x="7081024" y="4293220"/>
            <a:ext cx="981308" cy="1996068"/>
          </a:xfrm>
          <a:custGeom>
            <a:avLst/>
            <a:gdLst>
              <a:gd name="connsiteX0" fmla="*/ 0 w 981308"/>
              <a:gd name="connsiteY0" fmla="*/ 0 h 1996068"/>
              <a:gd name="connsiteX1" fmla="*/ 602166 w 981308"/>
              <a:gd name="connsiteY1" fmla="*/ 1025912 h 1996068"/>
              <a:gd name="connsiteX2" fmla="*/ 981308 w 981308"/>
              <a:gd name="connsiteY2" fmla="*/ 1996068 h 1996068"/>
            </a:gdLst>
            <a:ahLst/>
            <a:cxnLst>
              <a:cxn ang="0">
                <a:pos x="connsiteX0" y="connsiteY0"/>
              </a:cxn>
              <a:cxn ang="0">
                <a:pos x="connsiteX1" y="connsiteY1"/>
              </a:cxn>
              <a:cxn ang="0">
                <a:pos x="connsiteX2" y="connsiteY2"/>
              </a:cxn>
            </a:cxnLst>
            <a:rect l="l" t="t" r="r" b="b"/>
            <a:pathLst>
              <a:path w="981308" h="1996068">
                <a:moveTo>
                  <a:pt x="0" y="0"/>
                </a:moveTo>
                <a:cubicBezTo>
                  <a:pt x="219307" y="346617"/>
                  <a:pt x="438615" y="693234"/>
                  <a:pt x="602166" y="1025912"/>
                </a:cubicBezTo>
                <a:cubicBezTo>
                  <a:pt x="765717" y="1358590"/>
                  <a:pt x="873512" y="1677329"/>
                  <a:pt x="981308" y="1996068"/>
                </a:cubicBezTo>
              </a:path>
            </a:pathLst>
          </a:custGeom>
          <a:noFill/>
          <a:ln w="38100" cap="flat" cmpd="sng" algn="ctr">
            <a:solidFill>
              <a:srgbClr val="7030A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 name="Figura a mano libera 16"/>
          <p:cNvSpPr/>
          <p:nvPr/>
        </p:nvSpPr>
        <p:spPr bwMode="auto">
          <a:xfrm>
            <a:off x="6021659" y="4315522"/>
            <a:ext cx="724829" cy="1973766"/>
          </a:xfrm>
          <a:custGeom>
            <a:avLst/>
            <a:gdLst>
              <a:gd name="connsiteX0" fmla="*/ 0 w 724829"/>
              <a:gd name="connsiteY0" fmla="*/ 0 h 1973766"/>
              <a:gd name="connsiteX1" fmla="*/ 468351 w 724829"/>
              <a:gd name="connsiteY1" fmla="*/ 959005 h 1973766"/>
              <a:gd name="connsiteX2" fmla="*/ 724829 w 724829"/>
              <a:gd name="connsiteY2" fmla="*/ 1973766 h 1973766"/>
            </a:gdLst>
            <a:ahLst/>
            <a:cxnLst>
              <a:cxn ang="0">
                <a:pos x="connsiteX0" y="connsiteY0"/>
              </a:cxn>
              <a:cxn ang="0">
                <a:pos x="connsiteX1" y="connsiteY1"/>
              </a:cxn>
              <a:cxn ang="0">
                <a:pos x="connsiteX2" y="connsiteY2"/>
              </a:cxn>
            </a:cxnLst>
            <a:rect l="l" t="t" r="r" b="b"/>
            <a:pathLst>
              <a:path w="724829" h="1973766">
                <a:moveTo>
                  <a:pt x="0" y="0"/>
                </a:moveTo>
                <a:cubicBezTo>
                  <a:pt x="173773" y="315022"/>
                  <a:pt x="347546" y="630044"/>
                  <a:pt x="468351" y="959005"/>
                </a:cubicBezTo>
                <a:cubicBezTo>
                  <a:pt x="589156" y="1287966"/>
                  <a:pt x="656992" y="1630866"/>
                  <a:pt x="724829" y="1973766"/>
                </a:cubicBezTo>
              </a:path>
            </a:pathLst>
          </a:custGeom>
          <a:noFill/>
          <a:ln w="38100" cap="flat" cmpd="sng" algn="ctr">
            <a:solidFill>
              <a:srgbClr val="004D99"/>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Text Box 3"/>
          <p:cNvSpPr txBox="1">
            <a:spLocks noChangeArrowheads="1"/>
          </p:cNvSpPr>
          <p:nvPr/>
        </p:nvSpPr>
        <p:spPr bwMode="auto">
          <a:xfrm>
            <a:off x="3614738" y="3670776"/>
            <a:ext cx="1712912" cy="738664"/>
          </a:xfrm>
          <a:prstGeom prst="rect">
            <a:avLst/>
          </a:prstGeom>
          <a:noFill/>
          <a:ln w="9525" algn="ctr">
            <a:noFill/>
            <a:miter lim="800000"/>
            <a:headEnd/>
            <a:tailEnd/>
          </a:ln>
          <a:effectLst/>
        </p:spPr>
        <p:txBody>
          <a:bodyPr wrap="square">
            <a:spAutoFit/>
          </a:bodyPr>
          <a:lstStyle/>
          <a:p>
            <a:pPr algn="ctr">
              <a:defRPr/>
            </a:pPr>
            <a:r>
              <a:rPr lang="en-GB" sz="1400" b="1" dirty="0">
                <a:solidFill>
                  <a:srgbClr val="00B050"/>
                </a:solidFill>
                <a:effectLst/>
                <a:latin typeface="Calibri" pitchFamily="34" charset="0"/>
              </a:rPr>
              <a:t>Keshav and Gudfinnsson (2021) (CMAS)</a:t>
            </a:r>
            <a:endParaRPr lang="en-GB" sz="2000" b="1" dirty="0">
              <a:solidFill>
                <a:srgbClr val="00B050"/>
              </a:solidFill>
              <a:effectLst/>
              <a:latin typeface="Calibri" pitchFamily="34" charset="0"/>
            </a:endParaRPr>
          </a:p>
        </p:txBody>
      </p:sp>
      <p:sp>
        <p:nvSpPr>
          <p:cNvPr id="19" name="Text Box 3"/>
          <p:cNvSpPr txBox="1">
            <a:spLocks noChangeArrowheads="1"/>
          </p:cNvSpPr>
          <p:nvPr/>
        </p:nvSpPr>
        <p:spPr bwMode="auto">
          <a:xfrm>
            <a:off x="3614738" y="4293076"/>
            <a:ext cx="1712912" cy="523220"/>
          </a:xfrm>
          <a:prstGeom prst="rect">
            <a:avLst/>
          </a:prstGeom>
          <a:noFill/>
          <a:ln w="9525" algn="ctr">
            <a:noFill/>
            <a:miter lim="800000"/>
            <a:headEnd/>
            <a:tailEnd/>
          </a:ln>
          <a:effectLst/>
        </p:spPr>
        <p:txBody>
          <a:bodyPr wrap="square">
            <a:spAutoFit/>
          </a:bodyPr>
          <a:lstStyle/>
          <a:p>
            <a:pPr algn="ctr">
              <a:defRPr/>
            </a:pPr>
            <a:r>
              <a:rPr lang="en-GB" sz="1400" b="1" dirty="0" err="1">
                <a:solidFill>
                  <a:srgbClr val="7030A0"/>
                </a:solidFill>
                <a:effectLst/>
                <a:latin typeface="Calibri" pitchFamily="34" charset="0"/>
              </a:rPr>
              <a:t>Litasov</a:t>
            </a:r>
            <a:r>
              <a:rPr lang="en-GB" sz="1400" b="1" dirty="0">
                <a:solidFill>
                  <a:srgbClr val="7030A0"/>
                </a:solidFill>
                <a:effectLst/>
                <a:latin typeface="Calibri" pitchFamily="34" charset="0"/>
              </a:rPr>
              <a:t> and </a:t>
            </a:r>
            <a:r>
              <a:rPr lang="en-GB" sz="1400" b="1" dirty="0" err="1">
                <a:solidFill>
                  <a:srgbClr val="7030A0"/>
                </a:solidFill>
                <a:effectLst/>
                <a:latin typeface="Calibri" pitchFamily="34" charset="0"/>
              </a:rPr>
              <a:t>Ohtani</a:t>
            </a:r>
            <a:r>
              <a:rPr lang="en-GB" sz="1400" b="1" dirty="0">
                <a:solidFill>
                  <a:srgbClr val="7030A0"/>
                </a:solidFill>
                <a:effectLst/>
                <a:latin typeface="Calibri" pitchFamily="34" charset="0"/>
              </a:rPr>
              <a:t> (2021) (CMAS)</a:t>
            </a:r>
            <a:endParaRPr lang="en-GB" sz="2000" b="1" dirty="0">
              <a:solidFill>
                <a:srgbClr val="7030A0"/>
              </a:solidFill>
              <a:effectLst/>
              <a:latin typeface="Calibri" pitchFamily="34" charset="0"/>
            </a:endParaRPr>
          </a:p>
        </p:txBody>
      </p:sp>
      <p:sp>
        <p:nvSpPr>
          <p:cNvPr id="20" name="Text Box 3"/>
          <p:cNvSpPr txBox="1">
            <a:spLocks noChangeArrowheads="1"/>
          </p:cNvSpPr>
          <p:nvPr/>
        </p:nvSpPr>
        <p:spPr bwMode="auto">
          <a:xfrm>
            <a:off x="3481388" y="4750276"/>
            <a:ext cx="1979612" cy="523220"/>
          </a:xfrm>
          <a:prstGeom prst="rect">
            <a:avLst/>
          </a:prstGeom>
          <a:noFill/>
          <a:ln w="9525" algn="ctr">
            <a:noFill/>
            <a:miter lim="800000"/>
            <a:headEnd/>
            <a:tailEnd/>
          </a:ln>
          <a:effectLst/>
        </p:spPr>
        <p:txBody>
          <a:bodyPr wrap="square">
            <a:spAutoFit/>
          </a:bodyPr>
          <a:lstStyle/>
          <a:p>
            <a:pPr algn="ctr">
              <a:defRPr/>
            </a:pPr>
            <a:r>
              <a:rPr lang="en-GB" sz="1400" b="1" dirty="0" err="1">
                <a:solidFill>
                  <a:srgbClr val="004D99"/>
                </a:solidFill>
                <a:effectLst/>
                <a:latin typeface="Calibri" pitchFamily="34" charset="0"/>
              </a:rPr>
              <a:t>Andrault</a:t>
            </a:r>
            <a:r>
              <a:rPr lang="en-GB" sz="1400" b="1" dirty="0">
                <a:solidFill>
                  <a:srgbClr val="004D99"/>
                </a:solidFill>
                <a:effectLst/>
                <a:latin typeface="Calibri" pitchFamily="34" charset="0"/>
              </a:rPr>
              <a:t> et al. (2018) (enstatite chondrite)</a:t>
            </a:r>
            <a:endParaRPr lang="en-GB" sz="2000" b="1" dirty="0">
              <a:solidFill>
                <a:srgbClr val="004D99"/>
              </a:solidFill>
              <a:effectLst/>
              <a:latin typeface="Calibri" pitchFamily="34" charset="0"/>
            </a:endParaRPr>
          </a:p>
        </p:txBody>
      </p:sp>
      <p:sp>
        <p:nvSpPr>
          <p:cNvPr id="21" name="Text Box 3"/>
          <p:cNvSpPr txBox="1">
            <a:spLocks noChangeArrowheads="1"/>
          </p:cNvSpPr>
          <p:nvPr/>
        </p:nvSpPr>
        <p:spPr bwMode="auto">
          <a:xfrm>
            <a:off x="139700" y="4395788"/>
            <a:ext cx="3068638" cy="954107"/>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Let's see other volatile-free solidi:</a:t>
            </a:r>
          </a:p>
        </p:txBody>
      </p:sp>
      <p:sp>
        <p:nvSpPr>
          <p:cNvPr id="22" name="Figura a mano libera 21"/>
          <p:cNvSpPr/>
          <p:nvPr/>
        </p:nvSpPr>
        <p:spPr bwMode="auto">
          <a:xfrm rot="601474">
            <a:off x="2880009" y="3326886"/>
            <a:ext cx="3123613" cy="222717"/>
          </a:xfrm>
          <a:custGeom>
            <a:avLst/>
            <a:gdLst>
              <a:gd name="connsiteX0" fmla="*/ 0 w 2948940"/>
              <a:gd name="connsiteY0" fmla="*/ 121920 h 167647"/>
              <a:gd name="connsiteX1" fmla="*/ 1173480 w 2948940"/>
              <a:gd name="connsiteY1" fmla="*/ 7620 h 167647"/>
              <a:gd name="connsiteX2" fmla="*/ 2065020 w 2948940"/>
              <a:gd name="connsiteY2" fmla="*/ 167640 h 167647"/>
              <a:gd name="connsiteX3" fmla="*/ 2948940 w 2948940"/>
              <a:gd name="connsiteY3" fmla="*/ 0 h 167647"/>
            </a:gdLst>
            <a:ahLst/>
            <a:cxnLst>
              <a:cxn ang="0">
                <a:pos x="connsiteX0" y="connsiteY0"/>
              </a:cxn>
              <a:cxn ang="0">
                <a:pos x="connsiteX1" y="connsiteY1"/>
              </a:cxn>
              <a:cxn ang="0">
                <a:pos x="connsiteX2" y="connsiteY2"/>
              </a:cxn>
              <a:cxn ang="0">
                <a:pos x="connsiteX3" y="connsiteY3"/>
              </a:cxn>
            </a:cxnLst>
            <a:rect l="l" t="t" r="r" b="b"/>
            <a:pathLst>
              <a:path w="2948940" h="167647">
                <a:moveTo>
                  <a:pt x="0" y="121920"/>
                </a:moveTo>
                <a:cubicBezTo>
                  <a:pt x="414655" y="60960"/>
                  <a:pt x="829310" y="0"/>
                  <a:pt x="1173480" y="7620"/>
                </a:cubicBezTo>
                <a:cubicBezTo>
                  <a:pt x="1517650" y="15240"/>
                  <a:pt x="1769110" y="168910"/>
                  <a:pt x="2065020" y="167640"/>
                </a:cubicBezTo>
                <a:cubicBezTo>
                  <a:pt x="2360930" y="166370"/>
                  <a:pt x="2654935" y="83185"/>
                  <a:pt x="2948940" y="0"/>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45157"/>
                                        </p:tgtEl>
                                        <p:attrNameLst>
                                          <p:attrName>style.visibility</p:attrName>
                                        </p:attrNameLst>
                                      </p:cBhvr>
                                      <p:to>
                                        <p:strVal val="visible"/>
                                      </p:to>
                                    </p:set>
                                    <p:animEffect transition="in" filter="fade">
                                      <p:cBhvr>
                                        <p:cTn id="7" dur="500"/>
                                        <p:tgtEl>
                                          <p:spTgt spid="9451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5158"/>
                                        </p:tgtEl>
                                        <p:attrNameLst>
                                          <p:attrName>style.visibility</p:attrName>
                                        </p:attrNameLst>
                                      </p:cBhvr>
                                      <p:to>
                                        <p:strVal val="visible"/>
                                      </p:to>
                                    </p:set>
                                    <p:animEffect transition="in" filter="fade">
                                      <p:cBhvr>
                                        <p:cTn id="10" dur="500"/>
                                        <p:tgtEl>
                                          <p:spTgt spid="94515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45155"/>
                                        </p:tgtEl>
                                        <p:attrNameLst>
                                          <p:attrName>style.visibility</p:attrName>
                                        </p:attrNameLst>
                                      </p:cBhvr>
                                      <p:to>
                                        <p:strVal val="visible"/>
                                      </p:to>
                                    </p:set>
                                    <p:animEffect transition="in" filter="fade">
                                      <p:cBhvr>
                                        <p:cTn id="14" dur="500"/>
                                        <p:tgtEl>
                                          <p:spTgt spid="94515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1500"/>
                                        <p:tgtEl>
                                          <p:spTgt spid="28"/>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5" grpId="0"/>
      <p:bldP spid="945158" grpId="0"/>
      <p:bldP spid="28" grpId="0" animBg="1"/>
      <p:bldP spid="29" grpId="0"/>
      <p:bldP spid="30" grpId="0"/>
      <p:bldP spid="32" grpId="0"/>
      <p:bldP spid="14" grpId="0" animBg="1"/>
      <p:bldP spid="15" grpId="0" animBg="1"/>
      <p:bldP spid="17" grpId="0" animBg="1"/>
      <p:bldP spid="18" grpId="0"/>
      <p:bldP spid="19" grpId="0"/>
      <p:bldP spid="20" grpId="0"/>
      <p:bldP spid="21" grpId="0"/>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36"/>
          <p:cNvGrpSpPr/>
          <p:nvPr/>
        </p:nvGrpSpPr>
        <p:grpSpPr>
          <a:xfrm>
            <a:off x="12700" y="1073150"/>
            <a:ext cx="6608239" cy="5311775"/>
            <a:chOff x="12700" y="1073150"/>
            <a:chExt cx="6608239" cy="5311775"/>
          </a:xfrm>
        </p:grpSpPr>
        <p:pic>
          <p:nvPicPr>
            <p:cNvPr id="23"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24" name="Rettangolo 23"/>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Figura a mano libera 24"/>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Figura a mano libera 25"/>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Figura a mano libera 26"/>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Figura a mano libera 28"/>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Figura a mano libera 29"/>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32"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33"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34"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35"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36"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sp>
        <p:nvSpPr>
          <p:cNvPr id="1113181" name="Text Box 93"/>
          <p:cNvSpPr txBox="1">
            <a:spLocks noChangeArrowheads="1"/>
          </p:cNvSpPr>
          <p:nvPr/>
        </p:nvSpPr>
        <p:spPr bwMode="auto">
          <a:xfrm>
            <a:off x="1827213" y="1684338"/>
            <a:ext cx="1758751"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More Oxidizing</a:t>
            </a:r>
          </a:p>
        </p:txBody>
      </p:sp>
      <p:sp>
        <p:nvSpPr>
          <p:cNvPr id="16" name="Figura a mano libera 15"/>
          <p:cNvSpPr/>
          <p:nvPr/>
        </p:nvSpPr>
        <p:spPr bwMode="auto">
          <a:xfrm>
            <a:off x="822960" y="2766060"/>
            <a:ext cx="4152900" cy="2552700"/>
          </a:xfrm>
          <a:custGeom>
            <a:avLst/>
            <a:gdLst>
              <a:gd name="connsiteX0" fmla="*/ 7620 w 4152900"/>
              <a:gd name="connsiteY0" fmla="*/ 1630680 h 2552700"/>
              <a:gd name="connsiteX1" fmla="*/ 0 w 4152900"/>
              <a:gd name="connsiteY1" fmla="*/ 2552700 h 2552700"/>
              <a:gd name="connsiteX2" fmla="*/ 4152900 w 4152900"/>
              <a:gd name="connsiteY2" fmla="*/ 990600 h 2552700"/>
              <a:gd name="connsiteX3" fmla="*/ 4145280 w 4152900"/>
              <a:gd name="connsiteY3" fmla="*/ 0 h 2552700"/>
              <a:gd name="connsiteX4" fmla="*/ 2926080 w 4152900"/>
              <a:gd name="connsiteY4" fmla="*/ 373380 h 2552700"/>
              <a:gd name="connsiteX5" fmla="*/ 7620 w 4152900"/>
              <a:gd name="connsiteY5" fmla="*/ 163068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900" h="2552700">
                <a:moveTo>
                  <a:pt x="7620" y="1630680"/>
                </a:moveTo>
                <a:lnTo>
                  <a:pt x="0" y="2552700"/>
                </a:lnTo>
                <a:lnTo>
                  <a:pt x="4152900" y="990600"/>
                </a:lnTo>
                <a:lnTo>
                  <a:pt x="4145280" y="0"/>
                </a:lnTo>
                <a:lnTo>
                  <a:pt x="2926080" y="373380"/>
                </a:lnTo>
                <a:lnTo>
                  <a:pt x="7620" y="163068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13182" name="Text Box 94"/>
          <p:cNvSpPr txBox="1">
            <a:spLocks noChangeArrowheads="1"/>
          </p:cNvSpPr>
          <p:nvPr/>
        </p:nvSpPr>
        <p:spPr bwMode="auto">
          <a:xfrm>
            <a:off x="1792288" y="4481513"/>
            <a:ext cx="1766959"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More Reducing</a:t>
            </a:r>
          </a:p>
        </p:txBody>
      </p:sp>
      <p:sp>
        <p:nvSpPr>
          <p:cNvPr id="1113180" name="AutoShape 92"/>
          <p:cNvSpPr>
            <a:spLocks noChangeArrowheads="1"/>
          </p:cNvSpPr>
          <p:nvPr/>
        </p:nvSpPr>
        <p:spPr bwMode="auto">
          <a:xfrm rot="10800000">
            <a:off x="2982913" y="3279775"/>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7" name="Figura a mano libera 16"/>
          <p:cNvSpPr/>
          <p:nvPr/>
        </p:nvSpPr>
        <p:spPr bwMode="auto">
          <a:xfrm>
            <a:off x="822960" y="1783080"/>
            <a:ext cx="4152900" cy="2476500"/>
          </a:xfrm>
          <a:custGeom>
            <a:avLst/>
            <a:gdLst>
              <a:gd name="connsiteX0" fmla="*/ 7620 w 4152900"/>
              <a:gd name="connsiteY0" fmla="*/ 1722120 h 2476500"/>
              <a:gd name="connsiteX1" fmla="*/ 0 w 4152900"/>
              <a:gd name="connsiteY1" fmla="*/ 2476500 h 2476500"/>
              <a:gd name="connsiteX2" fmla="*/ 876300 w 4152900"/>
              <a:gd name="connsiteY2" fmla="*/ 1973580 h 2476500"/>
              <a:gd name="connsiteX3" fmla="*/ 1409700 w 4152900"/>
              <a:gd name="connsiteY3" fmla="*/ 1737360 h 2476500"/>
              <a:gd name="connsiteX4" fmla="*/ 2156460 w 4152900"/>
              <a:gd name="connsiteY4" fmla="*/ 1432560 h 2476500"/>
              <a:gd name="connsiteX5" fmla="*/ 2827020 w 4152900"/>
              <a:gd name="connsiteY5" fmla="*/ 1211580 h 2476500"/>
              <a:gd name="connsiteX6" fmla="*/ 3550920 w 4152900"/>
              <a:gd name="connsiteY6" fmla="*/ 1005840 h 2476500"/>
              <a:gd name="connsiteX7" fmla="*/ 4152900 w 4152900"/>
              <a:gd name="connsiteY7" fmla="*/ 845820 h 2476500"/>
              <a:gd name="connsiteX8" fmla="*/ 4152900 w 4152900"/>
              <a:gd name="connsiteY8" fmla="*/ 0 h 2476500"/>
              <a:gd name="connsiteX9" fmla="*/ 822960 w 4152900"/>
              <a:gd name="connsiteY9" fmla="*/ 967740 h 2476500"/>
              <a:gd name="connsiteX10" fmla="*/ 7620 w 4152900"/>
              <a:gd name="connsiteY10" fmla="*/ 172212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2900" h="2476500">
                <a:moveTo>
                  <a:pt x="7620" y="1722120"/>
                </a:moveTo>
                <a:lnTo>
                  <a:pt x="0" y="2476500"/>
                </a:lnTo>
                <a:lnTo>
                  <a:pt x="876300" y="1973580"/>
                </a:lnTo>
                <a:lnTo>
                  <a:pt x="1409700" y="1737360"/>
                </a:lnTo>
                <a:lnTo>
                  <a:pt x="2156460" y="1432560"/>
                </a:lnTo>
                <a:lnTo>
                  <a:pt x="2827020" y="1211580"/>
                </a:lnTo>
                <a:lnTo>
                  <a:pt x="3550920" y="1005840"/>
                </a:lnTo>
                <a:lnTo>
                  <a:pt x="4152900" y="845820"/>
                </a:lnTo>
                <a:lnTo>
                  <a:pt x="4152900" y="0"/>
                </a:lnTo>
                <a:lnTo>
                  <a:pt x="822960" y="967740"/>
                </a:lnTo>
                <a:lnTo>
                  <a:pt x="7620" y="172212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13179" name="AutoShape 91"/>
          <p:cNvSpPr>
            <a:spLocks noChangeArrowheads="1"/>
          </p:cNvSpPr>
          <p:nvPr/>
        </p:nvSpPr>
        <p:spPr bwMode="auto">
          <a:xfrm>
            <a:off x="2982913" y="2012950"/>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8" name="Text Box 93"/>
          <p:cNvSpPr txBox="1">
            <a:spLocks noChangeArrowheads="1"/>
          </p:cNvSpPr>
          <p:nvPr/>
        </p:nvSpPr>
        <p:spPr bwMode="auto">
          <a:xfrm>
            <a:off x="817563" y="2446338"/>
            <a:ext cx="2255682"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 + Quartz</a:t>
            </a:r>
          </a:p>
        </p:txBody>
      </p:sp>
      <p:sp>
        <p:nvSpPr>
          <p:cNvPr id="19" name="Text Box 93"/>
          <p:cNvSpPr txBox="1">
            <a:spLocks noChangeArrowheads="1"/>
          </p:cNvSpPr>
          <p:nvPr/>
        </p:nvSpPr>
        <p:spPr bwMode="auto">
          <a:xfrm>
            <a:off x="1427163" y="4075113"/>
            <a:ext cx="1547796"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20" name="Text Box 93"/>
          <p:cNvSpPr txBox="1">
            <a:spLocks noChangeArrowheads="1"/>
          </p:cNvSpPr>
          <p:nvPr/>
        </p:nvSpPr>
        <p:spPr bwMode="auto">
          <a:xfrm rot="20340000">
            <a:off x="704999" y="3299690"/>
            <a:ext cx="458496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Quartz + 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21" name="Text Box 100"/>
          <p:cNvSpPr txBox="1">
            <a:spLocks noChangeArrowheads="1"/>
          </p:cNvSpPr>
          <p:nvPr/>
        </p:nvSpPr>
        <p:spPr bwMode="auto">
          <a:xfrm>
            <a:off x="3671888" y="3846513"/>
            <a:ext cx="5443537" cy="2616101"/>
          </a:xfrm>
          <a:prstGeom prst="rect">
            <a:avLst/>
          </a:prstGeom>
          <a:solidFill>
            <a:schemeClr val="bg1"/>
          </a:solidFill>
          <a:ln w="9525" algn="ctr">
            <a:solidFill>
              <a:schemeClr val="tx2"/>
            </a:solidFill>
            <a:miter lim="800000"/>
            <a:headEnd/>
            <a:tailEnd/>
          </a:ln>
        </p:spPr>
        <p:txBody>
          <a:bodyPr>
            <a:spAutoFit/>
          </a:bodyPr>
          <a:lstStyle/>
          <a:p>
            <a:r>
              <a:rPr lang="en-GB" sz="2400" dirty="0">
                <a:solidFill>
                  <a:schemeClr val="tx2"/>
                </a:solidFill>
                <a:effectLst/>
                <a:latin typeface="Calibri" pitchFamily="34" charset="0"/>
              </a:rPr>
              <a:t>Magnetite + Quartz = Fayalite  +  O</a:t>
            </a:r>
            <a:r>
              <a:rPr lang="en-GB" sz="2400" baseline="-25000" dirty="0">
                <a:solidFill>
                  <a:schemeClr val="tx2"/>
                </a:solidFill>
                <a:effectLst/>
                <a:latin typeface="Calibri" pitchFamily="34" charset="0"/>
              </a:rPr>
              <a:t>2</a:t>
            </a:r>
          </a:p>
          <a:p>
            <a:r>
              <a:rPr lang="en-GB" sz="2400" dirty="0">
                <a:solidFill>
                  <a:schemeClr val="tx2"/>
                </a:solidFill>
                <a:effectLst/>
                <a:latin typeface="Calibri" pitchFamily="34" charset="0"/>
              </a:rPr>
              <a:t>   2Fe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3SiO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3Fe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SiO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 </a:t>
            </a:r>
            <a:r>
              <a:rPr lang="en-GB"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p>
          <a:p>
            <a:pPr algn="ctr">
              <a:spcBef>
                <a:spcPts val="1200"/>
              </a:spcBef>
            </a:pPr>
            <a:r>
              <a:rPr lang="en-GB" sz="2400" b="1" dirty="0">
                <a:solidFill>
                  <a:schemeClr val="tx2"/>
                </a:solidFill>
                <a:effectLst/>
                <a:latin typeface="Calibri" pitchFamily="34" charset="0"/>
              </a:rPr>
              <a:t>When the oxygen fugacity is low only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 phases are present (Fayalite).</a:t>
            </a:r>
          </a:p>
          <a:p>
            <a:pPr algn="ctr">
              <a:spcBef>
                <a:spcPts val="1200"/>
              </a:spcBef>
            </a:pPr>
            <a:r>
              <a:rPr lang="en-GB" sz="2400" b="1" dirty="0">
                <a:solidFill>
                  <a:schemeClr val="tx2"/>
                </a:solidFill>
                <a:effectLst/>
                <a:latin typeface="Calibri" pitchFamily="34" charset="0"/>
              </a:rPr>
              <a:t>When oxygen fugacity is high also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-bearing phases are present (magnetite).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Gruppo 146"/>
          <p:cNvGrpSpPr/>
          <p:nvPr/>
        </p:nvGrpSpPr>
        <p:grpSpPr>
          <a:xfrm>
            <a:off x="12700" y="1073150"/>
            <a:ext cx="6608239" cy="5311775"/>
            <a:chOff x="12700" y="1073150"/>
            <a:chExt cx="6608239" cy="5311775"/>
          </a:xfrm>
        </p:grpSpPr>
        <p:grpSp>
          <p:nvGrpSpPr>
            <p:cNvPr id="164" name="Gruppo 36"/>
            <p:cNvGrpSpPr/>
            <p:nvPr/>
          </p:nvGrpSpPr>
          <p:grpSpPr>
            <a:xfrm>
              <a:off x="12700" y="1073150"/>
              <a:ext cx="6608239" cy="5311775"/>
              <a:chOff x="12700" y="1073150"/>
              <a:chExt cx="6608239" cy="5311775"/>
            </a:xfrm>
          </p:grpSpPr>
          <p:pic>
            <p:nvPicPr>
              <p:cNvPr id="174"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175" name="Rettangolo 174"/>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6" name="Figura a mano libera 175"/>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7" name="Figura a mano libera 176"/>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8" name="Figura a mano libera 177"/>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9" name="Figura a mano libera 178"/>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0" name="Figura a mano libera 179"/>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1" name="Figura a mano libera 180"/>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2"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183"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184"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85"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86"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87"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165" name="Text Box 93"/>
            <p:cNvSpPr txBox="1">
              <a:spLocks noChangeArrowheads="1"/>
            </p:cNvSpPr>
            <p:nvPr/>
          </p:nvSpPr>
          <p:spPr bwMode="auto">
            <a:xfrm>
              <a:off x="1827213" y="1684338"/>
              <a:ext cx="1758751"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More Oxidizing</a:t>
              </a:r>
            </a:p>
          </p:txBody>
        </p:sp>
        <p:sp>
          <p:nvSpPr>
            <p:cNvPr id="166" name="Figura a mano libera 165"/>
            <p:cNvSpPr/>
            <p:nvPr/>
          </p:nvSpPr>
          <p:spPr bwMode="auto">
            <a:xfrm>
              <a:off x="822960" y="2766060"/>
              <a:ext cx="4152900" cy="2552700"/>
            </a:xfrm>
            <a:custGeom>
              <a:avLst/>
              <a:gdLst>
                <a:gd name="connsiteX0" fmla="*/ 7620 w 4152900"/>
                <a:gd name="connsiteY0" fmla="*/ 1630680 h 2552700"/>
                <a:gd name="connsiteX1" fmla="*/ 0 w 4152900"/>
                <a:gd name="connsiteY1" fmla="*/ 2552700 h 2552700"/>
                <a:gd name="connsiteX2" fmla="*/ 4152900 w 4152900"/>
                <a:gd name="connsiteY2" fmla="*/ 990600 h 2552700"/>
                <a:gd name="connsiteX3" fmla="*/ 4145280 w 4152900"/>
                <a:gd name="connsiteY3" fmla="*/ 0 h 2552700"/>
                <a:gd name="connsiteX4" fmla="*/ 2926080 w 4152900"/>
                <a:gd name="connsiteY4" fmla="*/ 373380 h 2552700"/>
                <a:gd name="connsiteX5" fmla="*/ 7620 w 4152900"/>
                <a:gd name="connsiteY5" fmla="*/ 163068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2900" h="2552700">
                  <a:moveTo>
                    <a:pt x="7620" y="1630680"/>
                  </a:moveTo>
                  <a:lnTo>
                    <a:pt x="0" y="2552700"/>
                  </a:lnTo>
                  <a:lnTo>
                    <a:pt x="4152900" y="990600"/>
                  </a:lnTo>
                  <a:lnTo>
                    <a:pt x="4145280" y="0"/>
                  </a:lnTo>
                  <a:lnTo>
                    <a:pt x="2926080" y="373380"/>
                  </a:lnTo>
                  <a:lnTo>
                    <a:pt x="7620" y="163068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7" name="Text Box 94"/>
            <p:cNvSpPr txBox="1">
              <a:spLocks noChangeArrowheads="1"/>
            </p:cNvSpPr>
            <p:nvPr/>
          </p:nvSpPr>
          <p:spPr bwMode="auto">
            <a:xfrm>
              <a:off x="1792288" y="4481513"/>
              <a:ext cx="1766959" cy="400110"/>
            </a:xfrm>
            <a:prstGeom prst="rect">
              <a:avLst/>
            </a:prstGeom>
            <a:noFill/>
            <a:ln w="9525" algn="ctr">
              <a:noFill/>
              <a:miter lim="800000"/>
              <a:headEnd/>
              <a:tailEnd/>
            </a:ln>
            <a:effectLst/>
          </p:spPr>
          <p:txBody>
            <a:bodyPr wrap="none">
              <a:spAutoFit/>
            </a:bodyPr>
            <a:lstStyle/>
            <a:p>
              <a:pPr>
                <a:defRPr/>
              </a:pPr>
              <a:r>
                <a:rPr lang="en-GB" sz="2000" dirty="0">
                  <a:solidFill>
                    <a:schemeClr val="tx1"/>
                  </a:solidFill>
                  <a:effectLst>
                    <a:outerShdw blurRad="38100" dist="38100" dir="2700000" algn="tl">
                      <a:srgbClr val="FFFFFF"/>
                    </a:outerShdw>
                  </a:effectLst>
                  <a:latin typeface="Calibri" pitchFamily="34" charset="0"/>
                </a:rPr>
                <a:t>More Reducing</a:t>
              </a:r>
            </a:p>
          </p:txBody>
        </p:sp>
        <p:sp>
          <p:nvSpPr>
            <p:cNvPr id="168" name="AutoShape 92"/>
            <p:cNvSpPr>
              <a:spLocks noChangeArrowheads="1"/>
            </p:cNvSpPr>
            <p:nvPr/>
          </p:nvSpPr>
          <p:spPr bwMode="auto">
            <a:xfrm rot="10800000">
              <a:off x="2982913" y="3279775"/>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69" name="Figura a mano libera 168"/>
            <p:cNvSpPr/>
            <p:nvPr/>
          </p:nvSpPr>
          <p:spPr bwMode="auto">
            <a:xfrm>
              <a:off x="822960" y="1783080"/>
              <a:ext cx="4152900" cy="2476500"/>
            </a:xfrm>
            <a:custGeom>
              <a:avLst/>
              <a:gdLst>
                <a:gd name="connsiteX0" fmla="*/ 7620 w 4152900"/>
                <a:gd name="connsiteY0" fmla="*/ 1722120 h 2476500"/>
                <a:gd name="connsiteX1" fmla="*/ 0 w 4152900"/>
                <a:gd name="connsiteY1" fmla="*/ 2476500 h 2476500"/>
                <a:gd name="connsiteX2" fmla="*/ 876300 w 4152900"/>
                <a:gd name="connsiteY2" fmla="*/ 1973580 h 2476500"/>
                <a:gd name="connsiteX3" fmla="*/ 1409700 w 4152900"/>
                <a:gd name="connsiteY3" fmla="*/ 1737360 h 2476500"/>
                <a:gd name="connsiteX4" fmla="*/ 2156460 w 4152900"/>
                <a:gd name="connsiteY4" fmla="*/ 1432560 h 2476500"/>
                <a:gd name="connsiteX5" fmla="*/ 2827020 w 4152900"/>
                <a:gd name="connsiteY5" fmla="*/ 1211580 h 2476500"/>
                <a:gd name="connsiteX6" fmla="*/ 3550920 w 4152900"/>
                <a:gd name="connsiteY6" fmla="*/ 1005840 h 2476500"/>
                <a:gd name="connsiteX7" fmla="*/ 4152900 w 4152900"/>
                <a:gd name="connsiteY7" fmla="*/ 845820 h 2476500"/>
                <a:gd name="connsiteX8" fmla="*/ 4152900 w 4152900"/>
                <a:gd name="connsiteY8" fmla="*/ 0 h 2476500"/>
                <a:gd name="connsiteX9" fmla="*/ 822960 w 4152900"/>
                <a:gd name="connsiteY9" fmla="*/ 967740 h 2476500"/>
                <a:gd name="connsiteX10" fmla="*/ 7620 w 4152900"/>
                <a:gd name="connsiteY10" fmla="*/ 172212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2900" h="2476500">
                  <a:moveTo>
                    <a:pt x="7620" y="1722120"/>
                  </a:moveTo>
                  <a:lnTo>
                    <a:pt x="0" y="2476500"/>
                  </a:lnTo>
                  <a:lnTo>
                    <a:pt x="876300" y="1973580"/>
                  </a:lnTo>
                  <a:lnTo>
                    <a:pt x="1409700" y="1737360"/>
                  </a:lnTo>
                  <a:lnTo>
                    <a:pt x="2156460" y="1432560"/>
                  </a:lnTo>
                  <a:lnTo>
                    <a:pt x="2827020" y="1211580"/>
                  </a:lnTo>
                  <a:lnTo>
                    <a:pt x="3550920" y="1005840"/>
                  </a:lnTo>
                  <a:lnTo>
                    <a:pt x="4152900" y="845820"/>
                  </a:lnTo>
                  <a:lnTo>
                    <a:pt x="4152900" y="0"/>
                  </a:lnTo>
                  <a:lnTo>
                    <a:pt x="822960" y="967740"/>
                  </a:lnTo>
                  <a:lnTo>
                    <a:pt x="7620" y="172212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70" name="AutoShape 91"/>
            <p:cNvSpPr>
              <a:spLocks noChangeArrowheads="1"/>
            </p:cNvSpPr>
            <p:nvPr/>
          </p:nvSpPr>
          <p:spPr bwMode="auto">
            <a:xfrm>
              <a:off x="2982913" y="2012950"/>
              <a:ext cx="212725" cy="1163638"/>
            </a:xfrm>
            <a:prstGeom prst="upArrow">
              <a:avLst>
                <a:gd name="adj1" fmla="val 50000"/>
                <a:gd name="adj2" fmla="val 136754"/>
              </a:avLst>
            </a:prstGeom>
            <a:solidFill>
              <a:srgbClr val="FFFF00"/>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71" name="Text Box 93"/>
            <p:cNvSpPr txBox="1">
              <a:spLocks noChangeArrowheads="1"/>
            </p:cNvSpPr>
            <p:nvPr/>
          </p:nvSpPr>
          <p:spPr bwMode="auto">
            <a:xfrm>
              <a:off x="817563" y="2446338"/>
              <a:ext cx="2255682"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 + Quartz</a:t>
              </a:r>
            </a:p>
          </p:txBody>
        </p:sp>
        <p:sp>
          <p:nvSpPr>
            <p:cNvPr id="172" name="Text Box 93"/>
            <p:cNvSpPr txBox="1">
              <a:spLocks noChangeArrowheads="1"/>
            </p:cNvSpPr>
            <p:nvPr/>
          </p:nvSpPr>
          <p:spPr bwMode="auto">
            <a:xfrm>
              <a:off x="1427163" y="4075113"/>
              <a:ext cx="1547796"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173" name="Text Box 93"/>
            <p:cNvSpPr txBox="1">
              <a:spLocks noChangeArrowheads="1"/>
            </p:cNvSpPr>
            <p:nvPr/>
          </p:nvSpPr>
          <p:spPr bwMode="auto">
            <a:xfrm rot="20340000">
              <a:off x="704999" y="3299690"/>
              <a:ext cx="458496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Quartz + 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sp>
        <p:nvSpPr>
          <p:cNvPr id="34" name="Text Box 93"/>
          <p:cNvSpPr txBox="1">
            <a:spLocks noChangeArrowheads="1"/>
          </p:cNvSpPr>
          <p:nvPr/>
        </p:nvSpPr>
        <p:spPr bwMode="auto">
          <a:xfrm rot="20340000">
            <a:off x="704999" y="3299690"/>
            <a:ext cx="458496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Quartz + 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grpSp>
        <p:nvGrpSpPr>
          <p:cNvPr id="78" name="Gruppo 36"/>
          <p:cNvGrpSpPr/>
          <p:nvPr/>
        </p:nvGrpSpPr>
        <p:grpSpPr>
          <a:xfrm>
            <a:off x="9525" y="1073150"/>
            <a:ext cx="6608239" cy="5311775"/>
            <a:chOff x="12700" y="1073150"/>
            <a:chExt cx="6608239" cy="5311775"/>
          </a:xfrm>
        </p:grpSpPr>
        <p:pic>
          <p:nvPicPr>
            <p:cNvPr id="80"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81" name="Rettangolo 80"/>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2" name="Figura a mano libera 81"/>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3" name="Figura a mano libera 82"/>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4" name="Figura a mano libera 83"/>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5" name="Figura a mano libera 84"/>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6" name="Figura a mano libera 85"/>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7" name="Figura a mano libera 86"/>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8"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89"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90"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91"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92"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93"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40" name="Figura a mano libera 39"/>
          <p:cNvSpPr/>
          <p:nvPr/>
        </p:nvSpPr>
        <p:spPr bwMode="auto">
          <a:xfrm>
            <a:off x="809625" y="2343150"/>
            <a:ext cx="4162425" cy="3038475"/>
          </a:xfrm>
          <a:custGeom>
            <a:avLst/>
            <a:gdLst>
              <a:gd name="connsiteX0" fmla="*/ 0 w 4162425"/>
              <a:gd name="connsiteY0" fmla="*/ 1762125 h 3038475"/>
              <a:gd name="connsiteX1" fmla="*/ 0 w 4162425"/>
              <a:gd name="connsiteY1" fmla="*/ 3038475 h 3038475"/>
              <a:gd name="connsiteX2" fmla="*/ 2647950 w 4162425"/>
              <a:gd name="connsiteY2" fmla="*/ 1543050 h 3038475"/>
              <a:gd name="connsiteX3" fmla="*/ 4152900 w 4162425"/>
              <a:gd name="connsiteY3" fmla="*/ 1028700 h 3038475"/>
              <a:gd name="connsiteX4" fmla="*/ 4162425 w 4162425"/>
              <a:gd name="connsiteY4" fmla="*/ 0 h 3038475"/>
              <a:gd name="connsiteX5" fmla="*/ 628650 w 4162425"/>
              <a:gd name="connsiteY5" fmla="*/ 1114425 h 3038475"/>
              <a:gd name="connsiteX6" fmla="*/ 0 w 4162425"/>
              <a:gd name="connsiteY6" fmla="*/ 1762125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3038475">
                <a:moveTo>
                  <a:pt x="0" y="1762125"/>
                </a:moveTo>
                <a:lnTo>
                  <a:pt x="0" y="3038475"/>
                </a:lnTo>
                <a:lnTo>
                  <a:pt x="2647950" y="1543050"/>
                </a:lnTo>
                <a:lnTo>
                  <a:pt x="4152900" y="1028700"/>
                </a:lnTo>
                <a:lnTo>
                  <a:pt x="4162425" y="0"/>
                </a:lnTo>
                <a:lnTo>
                  <a:pt x="628650" y="1114425"/>
                </a:lnTo>
                <a:lnTo>
                  <a:pt x="0" y="17621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Text Box 93"/>
          <p:cNvSpPr txBox="1">
            <a:spLocks noChangeArrowheads="1"/>
          </p:cNvSpPr>
          <p:nvPr/>
        </p:nvSpPr>
        <p:spPr bwMode="auto">
          <a:xfrm>
            <a:off x="2179638" y="1693863"/>
            <a:ext cx="1174617"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Hematite</a:t>
            </a:r>
          </a:p>
        </p:txBody>
      </p:sp>
      <p:sp>
        <p:nvSpPr>
          <p:cNvPr id="43" name="Text Box 93"/>
          <p:cNvSpPr txBox="1">
            <a:spLocks noChangeArrowheads="1"/>
          </p:cNvSpPr>
          <p:nvPr/>
        </p:nvSpPr>
        <p:spPr bwMode="auto">
          <a:xfrm>
            <a:off x="2141538" y="3313113"/>
            <a:ext cx="1289071"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44" name="Text Box 93"/>
          <p:cNvSpPr txBox="1">
            <a:spLocks noChangeArrowheads="1"/>
          </p:cNvSpPr>
          <p:nvPr/>
        </p:nvSpPr>
        <p:spPr bwMode="auto">
          <a:xfrm rot="20340000">
            <a:off x="1300194" y="2490065"/>
            <a:ext cx="369937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Hematite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39" name="AutoShape 90"/>
          <p:cNvSpPr>
            <a:spLocks noChangeArrowheads="1"/>
          </p:cNvSpPr>
          <p:nvPr/>
        </p:nvSpPr>
        <p:spPr bwMode="auto">
          <a:xfrm>
            <a:off x="5841887" y="1164432"/>
            <a:ext cx="446996" cy="259556"/>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46" name="Text Box 100"/>
          <p:cNvSpPr txBox="1">
            <a:spLocks noChangeArrowheads="1"/>
          </p:cNvSpPr>
          <p:nvPr/>
        </p:nvSpPr>
        <p:spPr bwMode="auto">
          <a:xfrm>
            <a:off x="3671888" y="3846513"/>
            <a:ext cx="5443537" cy="2616101"/>
          </a:xfrm>
          <a:prstGeom prst="rect">
            <a:avLst/>
          </a:prstGeom>
          <a:solidFill>
            <a:schemeClr val="bg1"/>
          </a:solidFill>
          <a:ln w="9525" algn="ctr">
            <a:solidFill>
              <a:schemeClr val="tx2"/>
            </a:solidFill>
            <a:miter lim="800000"/>
            <a:headEnd/>
            <a:tailEnd/>
          </a:ln>
        </p:spPr>
        <p:txBody>
          <a:bodyPr>
            <a:spAutoFit/>
          </a:bodyPr>
          <a:lstStyle/>
          <a:p>
            <a:r>
              <a:rPr lang="en-GB" sz="2400" dirty="0">
                <a:solidFill>
                  <a:schemeClr val="tx2"/>
                </a:solidFill>
                <a:effectLst/>
                <a:latin typeface="Calibri" pitchFamily="34" charset="0"/>
              </a:rPr>
              <a:t>Magnetite + Quartz = Fayalite  +  O</a:t>
            </a:r>
            <a:r>
              <a:rPr lang="en-GB" sz="2400" baseline="-25000" dirty="0">
                <a:solidFill>
                  <a:schemeClr val="tx2"/>
                </a:solidFill>
                <a:effectLst/>
                <a:latin typeface="Calibri" pitchFamily="34" charset="0"/>
              </a:rPr>
              <a:t>2</a:t>
            </a:r>
          </a:p>
          <a:p>
            <a:r>
              <a:rPr lang="en-GB" sz="2400" dirty="0">
                <a:solidFill>
                  <a:schemeClr val="tx2"/>
                </a:solidFill>
                <a:effectLst/>
                <a:latin typeface="Calibri" pitchFamily="34" charset="0"/>
              </a:rPr>
              <a:t>   2Fe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3SiO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3Fe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SiO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 </a:t>
            </a:r>
            <a:r>
              <a:rPr lang="en-GB"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p>
          <a:p>
            <a:pPr algn="ctr">
              <a:spcBef>
                <a:spcPts val="1200"/>
              </a:spcBef>
            </a:pPr>
            <a:r>
              <a:rPr lang="en-GB" sz="2400" b="1" dirty="0">
                <a:solidFill>
                  <a:schemeClr val="tx2"/>
                </a:solidFill>
                <a:effectLst/>
                <a:latin typeface="Calibri" pitchFamily="34" charset="0"/>
              </a:rPr>
              <a:t>When the oxygen fugacity is low only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 phases are present (Fayalite).</a:t>
            </a:r>
          </a:p>
          <a:p>
            <a:pPr algn="ctr">
              <a:spcBef>
                <a:spcPts val="1200"/>
              </a:spcBef>
            </a:pPr>
            <a:r>
              <a:rPr lang="en-GB" sz="2400" b="1" dirty="0">
                <a:solidFill>
                  <a:schemeClr val="tx2"/>
                </a:solidFill>
                <a:effectLst/>
                <a:latin typeface="Calibri" pitchFamily="34" charset="0"/>
              </a:rPr>
              <a:t>When oxygen fugacity is high also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-bearing phases are present (magnetite).</a:t>
            </a:r>
          </a:p>
        </p:txBody>
      </p:sp>
      <p:sp>
        <p:nvSpPr>
          <p:cNvPr id="41" name="Text Box 100"/>
          <p:cNvSpPr txBox="1">
            <a:spLocks noChangeArrowheads="1"/>
          </p:cNvSpPr>
          <p:nvPr/>
        </p:nvSpPr>
        <p:spPr bwMode="auto">
          <a:xfrm>
            <a:off x="3670300" y="3846513"/>
            <a:ext cx="5445125" cy="2616101"/>
          </a:xfrm>
          <a:prstGeom prst="rect">
            <a:avLst/>
          </a:prstGeom>
          <a:solidFill>
            <a:schemeClr val="bg1"/>
          </a:solidFill>
          <a:ln w="9525" algn="ctr">
            <a:solidFill>
              <a:schemeClr val="tx2"/>
            </a:solidFill>
            <a:miter lim="800000"/>
            <a:headEnd/>
            <a:tailEnd/>
          </a:ln>
        </p:spPr>
        <p:txBody>
          <a:bodyPr wrap="square">
            <a:spAutoFit/>
          </a:bodyPr>
          <a:lstStyle/>
          <a:p>
            <a:r>
              <a:rPr lang="en-GB" sz="2400" dirty="0">
                <a:solidFill>
                  <a:schemeClr val="tx2"/>
                </a:solidFill>
                <a:effectLst/>
                <a:latin typeface="Calibri" pitchFamily="34" charset="0"/>
              </a:rPr>
              <a:t>Magnetite + 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 Hematite</a:t>
            </a:r>
            <a:endParaRPr lang="en-GB" sz="2400" baseline="-25000" dirty="0">
              <a:solidFill>
                <a:schemeClr val="tx2"/>
              </a:solidFill>
              <a:effectLst/>
              <a:latin typeface="Calibri" pitchFamily="34" charset="0"/>
            </a:endParaRPr>
          </a:p>
          <a:p>
            <a:r>
              <a:rPr lang="en-GB" sz="2400" dirty="0">
                <a:solidFill>
                  <a:schemeClr val="tx2"/>
                </a:solidFill>
                <a:effectLst/>
                <a:latin typeface="Calibri" pitchFamily="34" charset="0"/>
              </a:rPr>
              <a:t>    4Fe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a:t>
            </a:r>
            <a:r>
              <a:rPr lang="en-GB" sz="2000"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6Fe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3</a:t>
            </a:r>
          </a:p>
          <a:p>
            <a:pPr algn="ctr">
              <a:spcBef>
                <a:spcPts val="1200"/>
              </a:spcBef>
            </a:pPr>
            <a:r>
              <a:rPr lang="en-GB" sz="2400" b="1" dirty="0">
                <a:solidFill>
                  <a:schemeClr val="tx2"/>
                </a:solidFill>
                <a:effectLst/>
                <a:latin typeface="Calibri" pitchFamily="34" charset="0"/>
              </a:rPr>
              <a:t>At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“relatively low” magnetite is present (both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and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a:p>
            <a:pPr algn="ctr">
              <a:spcBef>
                <a:spcPts val="1200"/>
              </a:spcBef>
            </a:pPr>
            <a:r>
              <a:rPr lang="en-GB" sz="2400" b="1" dirty="0">
                <a:solidFill>
                  <a:schemeClr val="tx2"/>
                </a:solidFill>
                <a:effectLst/>
                <a:latin typeface="Calibri" pitchFamily="34" charset="0"/>
              </a:rPr>
              <a:t>At high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only hematite is present  (only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0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
                                            <p:bg/>
                                          </p:spTgt>
                                        </p:tgtEl>
                                        <p:attrNameLst>
                                          <p:attrName>style.visibility</p:attrName>
                                        </p:attrNameLst>
                                      </p:cBhvr>
                                      <p:to>
                                        <p:strVal val="visible"/>
                                      </p:to>
                                    </p:set>
                                    <p:animEffect transition="in" filter="fade">
                                      <p:cBhvr>
                                        <p:cTn id="20" dur="1000"/>
                                        <p:tgtEl>
                                          <p:spTgt spid="41">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
                                            <p:txEl>
                                              <p:pRg st="0" end="0"/>
                                            </p:txEl>
                                          </p:spTgt>
                                        </p:tgtEl>
                                        <p:attrNameLst>
                                          <p:attrName>style.visibility</p:attrName>
                                        </p:attrNameLst>
                                      </p:cBhvr>
                                      <p:to>
                                        <p:strVal val="visible"/>
                                      </p:to>
                                    </p:set>
                                    <p:animEffect transition="in" filter="fade">
                                      <p:cBhvr>
                                        <p:cTn id="23" dur="1000"/>
                                        <p:tgtEl>
                                          <p:spTgt spid="4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1">
                                            <p:txEl>
                                              <p:pRg st="1" end="1"/>
                                            </p:txEl>
                                          </p:spTgt>
                                        </p:tgtEl>
                                        <p:attrNameLst>
                                          <p:attrName>style.visibility</p:attrName>
                                        </p:attrNameLst>
                                      </p:cBhvr>
                                      <p:to>
                                        <p:strVal val="visible"/>
                                      </p:to>
                                    </p:set>
                                    <p:animEffect transition="in" filter="fade">
                                      <p:cBhvr>
                                        <p:cTn id="28" dur="1000"/>
                                        <p:tgtEl>
                                          <p:spTgt spid="4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1">
                                            <p:txEl>
                                              <p:pRg st="2" end="2"/>
                                            </p:txEl>
                                          </p:spTgt>
                                        </p:tgtEl>
                                        <p:attrNameLst>
                                          <p:attrName>style.visibility</p:attrName>
                                        </p:attrNameLst>
                                      </p:cBhvr>
                                      <p:to>
                                        <p:strVal val="visible"/>
                                      </p:to>
                                    </p:set>
                                    <p:animEffect transition="in" filter="fade">
                                      <p:cBhvr>
                                        <p:cTn id="33" dur="500"/>
                                        <p:tgtEl>
                                          <p:spTgt spid="41">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xEl>
                                              <p:pRg st="3" end="3"/>
                                            </p:txEl>
                                          </p:spTgt>
                                        </p:tgtEl>
                                        <p:attrNameLst>
                                          <p:attrName>style.visibility</p:attrName>
                                        </p:attrNameLst>
                                      </p:cBhvr>
                                      <p:to>
                                        <p:strVal val="visible"/>
                                      </p:to>
                                    </p:set>
                                    <p:animEffect transition="in" filter="fade">
                                      <p:cBhvr>
                                        <p:cTn id="43" dur="500"/>
                                        <p:tgtEl>
                                          <p:spTgt spid="4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3" grpId="0"/>
      <p:bldP spid="44" grpId="0"/>
      <p:bldP spid="39" grpId="0" animBg="1"/>
      <p:bldP spid="41" grpId="0" uiExpand="1" build="p"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uppo 66"/>
          <p:cNvGrpSpPr/>
          <p:nvPr/>
        </p:nvGrpSpPr>
        <p:grpSpPr>
          <a:xfrm>
            <a:off x="9525" y="1073150"/>
            <a:ext cx="6608239" cy="5311775"/>
            <a:chOff x="9525" y="1073150"/>
            <a:chExt cx="6608239" cy="5311775"/>
          </a:xfrm>
        </p:grpSpPr>
        <p:grpSp>
          <p:nvGrpSpPr>
            <p:cNvPr id="85" name="Gruppo 36"/>
            <p:cNvGrpSpPr/>
            <p:nvPr/>
          </p:nvGrpSpPr>
          <p:grpSpPr>
            <a:xfrm>
              <a:off x="9525" y="1073150"/>
              <a:ext cx="6608239" cy="5311775"/>
              <a:chOff x="12700" y="1073150"/>
              <a:chExt cx="6608239" cy="5311775"/>
            </a:xfrm>
          </p:grpSpPr>
          <p:pic>
            <p:nvPicPr>
              <p:cNvPr id="92"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93" name="Rettangolo 92"/>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4" name="Figura a mano libera 93"/>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5" name="Figura a mano libera 94"/>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Figura a mano libera 95"/>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7" name="Figura a mano libera 96"/>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8" name="Figura a mano libera 97"/>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9" name="Figura a mano libera 98"/>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0"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101"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102"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03"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04"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05"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86" name="Text Box 93"/>
            <p:cNvSpPr txBox="1">
              <a:spLocks noChangeArrowheads="1"/>
            </p:cNvSpPr>
            <p:nvPr/>
          </p:nvSpPr>
          <p:spPr bwMode="auto">
            <a:xfrm rot="20340000">
              <a:off x="704999" y="3299690"/>
              <a:ext cx="458496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Quartz + 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87" name="Figura a mano libera 86"/>
            <p:cNvSpPr/>
            <p:nvPr/>
          </p:nvSpPr>
          <p:spPr bwMode="auto">
            <a:xfrm>
              <a:off x="809625" y="2343150"/>
              <a:ext cx="4162425" cy="3038475"/>
            </a:xfrm>
            <a:custGeom>
              <a:avLst/>
              <a:gdLst>
                <a:gd name="connsiteX0" fmla="*/ 0 w 4162425"/>
                <a:gd name="connsiteY0" fmla="*/ 1762125 h 3038475"/>
                <a:gd name="connsiteX1" fmla="*/ 0 w 4162425"/>
                <a:gd name="connsiteY1" fmla="*/ 3038475 h 3038475"/>
                <a:gd name="connsiteX2" fmla="*/ 2647950 w 4162425"/>
                <a:gd name="connsiteY2" fmla="*/ 1543050 h 3038475"/>
                <a:gd name="connsiteX3" fmla="*/ 4152900 w 4162425"/>
                <a:gd name="connsiteY3" fmla="*/ 1028700 h 3038475"/>
                <a:gd name="connsiteX4" fmla="*/ 4162425 w 4162425"/>
                <a:gd name="connsiteY4" fmla="*/ 0 h 3038475"/>
                <a:gd name="connsiteX5" fmla="*/ 628650 w 4162425"/>
                <a:gd name="connsiteY5" fmla="*/ 1114425 h 3038475"/>
                <a:gd name="connsiteX6" fmla="*/ 0 w 4162425"/>
                <a:gd name="connsiteY6" fmla="*/ 1762125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3038475">
                  <a:moveTo>
                    <a:pt x="0" y="1762125"/>
                  </a:moveTo>
                  <a:lnTo>
                    <a:pt x="0" y="3038475"/>
                  </a:lnTo>
                  <a:lnTo>
                    <a:pt x="2647950" y="1543050"/>
                  </a:lnTo>
                  <a:lnTo>
                    <a:pt x="4152900" y="1028700"/>
                  </a:lnTo>
                  <a:lnTo>
                    <a:pt x="4162425" y="0"/>
                  </a:lnTo>
                  <a:lnTo>
                    <a:pt x="628650" y="1114425"/>
                  </a:lnTo>
                  <a:lnTo>
                    <a:pt x="0" y="17621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8" name="Text Box 93"/>
            <p:cNvSpPr txBox="1">
              <a:spLocks noChangeArrowheads="1"/>
            </p:cNvSpPr>
            <p:nvPr/>
          </p:nvSpPr>
          <p:spPr bwMode="auto">
            <a:xfrm>
              <a:off x="2179638" y="1693863"/>
              <a:ext cx="1174617"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Hematite</a:t>
              </a:r>
            </a:p>
          </p:txBody>
        </p:sp>
        <p:sp>
          <p:nvSpPr>
            <p:cNvPr id="89" name="Text Box 93"/>
            <p:cNvSpPr txBox="1">
              <a:spLocks noChangeArrowheads="1"/>
            </p:cNvSpPr>
            <p:nvPr/>
          </p:nvSpPr>
          <p:spPr bwMode="auto">
            <a:xfrm>
              <a:off x="2141538" y="3313113"/>
              <a:ext cx="1289071"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90" name="Text Box 93"/>
            <p:cNvSpPr txBox="1">
              <a:spLocks noChangeArrowheads="1"/>
            </p:cNvSpPr>
            <p:nvPr/>
          </p:nvSpPr>
          <p:spPr bwMode="auto">
            <a:xfrm rot="20340000">
              <a:off x="1300194" y="2490065"/>
              <a:ext cx="369937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Hematite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91" name="AutoShape 90"/>
            <p:cNvSpPr>
              <a:spLocks noChangeArrowheads="1"/>
            </p:cNvSpPr>
            <p:nvPr/>
          </p:nvSpPr>
          <p:spPr bwMode="auto">
            <a:xfrm>
              <a:off x="5841887" y="1164432"/>
              <a:ext cx="446996" cy="259556"/>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grpSp>
      <p:grpSp>
        <p:nvGrpSpPr>
          <p:cNvPr id="38" name="Gruppo 190"/>
          <p:cNvGrpSpPr/>
          <p:nvPr/>
        </p:nvGrpSpPr>
        <p:grpSpPr>
          <a:xfrm>
            <a:off x="9525" y="1073150"/>
            <a:ext cx="6608239" cy="5311775"/>
            <a:chOff x="9525" y="1073150"/>
            <a:chExt cx="6608239" cy="5311775"/>
          </a:xfrm>
        </p:grpSpPr>
        <p:grpSp>
          <p:nvGrpSpPr>
            <p:cNvPr id="46" name="Gruppo 36"/>
            <p:cNvGrpSpPr/>
            <p:nvPr/>
          </p:nvGrpSpPr>
          <p:grpSpPr>
            <a:xfrm>
              <a:off x="9525" y="1073150"/>
              <a:ext cx="6608239" cy="5311775"/>
              <a:chOff x="12700" y="1073150"/>
              <a:chExt cx="6608239" cy="5311775"/>
            </a:xfrm>
          </p:grpSpPr>
          <p:pic>
            <p:nvPicPr>
              <p:cNvPr id="51"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52" name="Rettangolo 51"/>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Figura a mano libera 52"/>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Figura a mano libera 53"/>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Figura a mano libera 54"/>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6" name="Figura a mano libera 55"/>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Figura a mano libera 56"/>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Figura a mano libera 57"/>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60"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61"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62"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63"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64"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47" name="Figura a mano libera 46"/>
            <p:cNvSpPr/>
            <p:nvPr/>
          </p:nvSpPr>
          <p:spPr bwMode="auto">
            <a:xfrm>
              <a:off x="809625" y="2343150"/>
              <a:ext cx="4162425" cy="3038475"/>
            </a:xfrm>
            <a:custGeom>
              <a:avLst/>
              <a:gdLst>
                <a:gd name="connsiteX0" fmla="*/ 0 w 4162425"/>
                <a:gd name="connsiteY0" fmla="*/ 1762125 h 3038475"/>
                <a:gd name="connsiteX1" fmla="*/ 0 w 4162425"/>
                <a:gd name="connsiteY1" fmla="*/ 3038475 h 3038475"/>
                <a:gd name="connsiteX2" fmla="*/ 2647950 w 4162425"/>
                <a:gd name="connsiteY2" fmla="*/ 1543050 h 3038475"/>
                <a:gd name="connsiteX3" fmla="*/ 4152900 w 4162425"/>
                <a:gd name="connsiteY3" fmla="*/ 1028700 h 3038475"/>
                <a:gd name="connsiteX4" fmla="*/ 4162425 w 4162425"/>
                <a:gd name="connsiteY4" fmla="*/ 0 h 3038475"/>
                <a:gd name="connsiteX5" fmla="*/ 628650 w 4162425"/>
                <a:gd name="connsiteY5" fmla="*/ 1114425 h 3038475"/>
                <a:gd name="connsiteX6" fmla="*/ 0 w 4162425"/>
                <a:gd name="connsiteY6" fmla="*/ 1762125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3038475">
                  <a:moveTo>
                    <a:pt x="0" y="1762125"/>
                  </a:moveTo>
                  <a:lnTo>
                    <a:pt x="0" y="3038475"/>
                  </a:lnTo>
                  <a:lnTo>
                    <a:pt x="2647950" y="1543050"/>
                  </a:lnTo>
                  <a:lnTo>
                    <a:pt x="4152900" y="1028700"/>
                  </a:lnTo>
                  <a:lnTo>
                    <a:pt x="4162425" y="0"/>
                  </a:lnTo>
                  <a:lnTo>
                    <a:pt x="628650" y="1114425"/>
                  </a:lnTo>
                  <a:lnTo>
                    <a:pt x="0" y="17621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Text Box 93"/>
            <p:cNvSpPr txBox="1">
              <a:spLocks noChangeArrowheads="1"/>
            </p:cNvSpPr>
            <p:nvPr/>
          </p:nvSpPr>
          <p:spPr bwMode="auto">
            <a:xfrm>
              <a:off x="2179638" y="1693863"/>
              <a:ext cx="1174617"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Hematite</a:t>
              </a:r>
            </a:p>
          </p:txBody>
        </p:sp>
        <p:sp>
          <p:nvSpPr>
            <p:cNvPr id="49" name="Text Box 93"/>
            <p:cNvSpPr txBox="1">
              <a:spLocks noChangeArrowheads="1"/>
            </p:cNvSpPr>
            <p:nvPr/>
          </p:nvSpPr>
          <p:spPr bwMode="auto">
            <a:xfrm>
              <a:off x="2141538" y="3313113"/>
              <a:ext cx="1289071"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50" name="Text Box 93"/>
            <p:cNvSpPr txBox="1">
              <a:spLocks noChangeArrowheads="1"/>
            </p:cNvSpPr>
            <p:nvPr/>
          </p:nvSpPr>
          <p:spPr bwMode="auto">
            <a:xfrm rot="20340000">
              <a:off x="1300194" y="2490065"/>
              <a:ext cx="369937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Hematite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grpSp>
        <p:nvGrpSpPr>
          <p:cNvPr id="107" name="Gruppo 36"/>
          <p:cNvGrpSpPr/>
          <p:nvPr/>
        </p:nvGrpSpPr>
        <p:grpSpPr>
          <a:xfrm>
            <a:off x="12700" y="1073150"/>
            <a:ext cx="6608239" cy="5311775"/>
            <a:chOff x="12700" y="1073150"/>
            <a:chExt cx="6608239" cy="5311775"/>
          </a:xfrm>
        </p:grpSpPr>
        <p:pic>
          <p:nvPicPr>
            <p:cNvPr id="109"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110" name="Rettangolo 109"/>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1" name="Figura a mano libera 110"/>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2" name="Figura a mano libera 111"/>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Figura a mano libera 112"/>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 name="Figura a mano libera 113"/>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5" name="Figura a mano libera 114"/>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Figura a mano libera 115"/>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118"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119"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20"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21"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22"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grpSp>
        <p:nvGrpSpPr>
          <p:cNvPr id="29" name="Gruppo 28"/>
          <p:cNvGrpSpPr/>
          <p:nvPr/>
        </p:nvGrpSpPr>
        <p:grpSpPr>
          <a:xfrm>
            <a:off x="790575" y="1857375"/>
            <a:ext cx="4181475" cy="3498850"/>
            <a:chOff x="790575" y="1857375"/>
            <a:chExt cx="4181475" cy="3498850"/>
          </a:xfrm>
        </p:grpSpPr>
        <p:sp>
          <p:nvSpPr>
            <p:cNvPr id="27" name="Figura a mano libera 26"/>
            <p:cNvSpPr/>
            <p:nvPr/>
          </p:nvSpPr>
          <p:spPr bwMode="auto">
            <a:xfrm>
              <a:off x="790575" y="1857375"/>
              <a:ext cx="4181475" cy="3124200"/>
            </a:xfrm>
            <a:custGeom>
              <a:avLst/>
              <a:gdLst>
                <a:gd name="connsiteX0" fmla="*/ 28575 w 4181475"/>
                <a:gd name="connsiteY0" fmla="*/ 1628775 h 3124200"/>
                <a:gd name="connsiteX1" fmla="*/ 0 w 4181475"/>
                <a:gd name="connsiteY1" fmla="*/ 3124200 h 3124200"/>
                <a:gd name="connsiteX2" fmla="*/ 323850 w 4181475"/>
                <a:gd name="connsiteY2" fmla="*/ 2914650 h 3124200"/>
                <a:gd name="connsiteX3" fmla="*/ 1009650 w 4181475"/>
                <a:gd name="connsiteY3" fmla="*/ 2438400 h 3124200"/>
                <a:gd name="connsiteX4" fmla="*/ 2409825 w 4181475"/>
                <a:gd name="connsiteY4" fmla="*/ 1771650 h 3124200"/>
                <a:gd name="connsiteX5" fmla="*/ 4038600 w 4181475"/>
                <a:gd name="connsiteY5" fmla="*/ 1047750 h 3124200"/>
                <a:gd name="connsiteX6" fmla="*/ 4181475 w 4181475"/>
                <a:gd name="connsiteY6" fmla="*/ 1000125 h 3124200"/>
                <a:gd name="connsiteX7" fmla="*/ 4171950 w 4181475"/>
                <a:gd name="connsiteY7" fmla="*/ 0 h 3124200"/>
                <a:gd name="connsiteX8" fmla="*/ 1819275 w 4181475"/>
                <a:gd name="connsiteY8" fmla="*/ 581025 h 3124200"/>
                <a:gd name="connsiteX9" fmla="*/ 723900 w 4181475"/>
                <a:gd name="connsiteY9" fmla="*/ 1066800 h 3124200"/>
                <a:gd name="connsiteX10" fmla="*/ 19050 w 4181475"/>
                <a:gd name="connsiteY10" fmla="*/ 1685925 h 3124200"/>
                <a:gd name="connsiteX11" fmla="*/ 9525 w 4181475"/>
                <a:gd name="connsiteY11" fmla="*/ 3114675 h 3124200"/>
                <a:gd name="connsiteX12" fmla="*/ 9525 w 4181475"/>
                <a:gd name="connsiteY12" fmla="*/ 3114675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1475" h="3124200">
                  <a:moveTo>
                    <a:pt x="28575" y="1628775"/>
                  </a:moveTo>
                  <a:lnTo>
                    <a:pt x="0" y="3124200"/>
                  </a:lnTo>
                  <a:lnTo>
                    <a:pt x="323850" y="2914650"/>
                  </a:lnTo>
                  <a:lnTo>
                    <a:pt x="1009650" y="2438400"/>
                  </a:lnTo>
                  <a:lnTo>
                    <a:pt x="2409825" y="1771650"/>
                  </a:lnTo>
                  <a:lnTo>
                    <a:pt x="4038600" y="1047750"/>
                  </a:lnTo>
                  <a:lnTo>
                    <a:pt x="4181475" y="1000125"/>
                  </a:lnTo>
                  <a:lnTo>
                    <a:pt x="4171950" y="0"/>
                  </a:lnTo>
                  <a:lnTo>
                    <a:pt x="1819275" y="581025"/>
                  </a:lnTo>
                  <a:lnTo>
                    <a:pt x="723900" y="1066800"/>
                  </a:lnTo>
                  <a:lnTo>
                    <a:pt x="19050" y="1685925"/>
                  </a:lnTo>
                  <a:lnTo>
                    <a:pt x="9525" y="3114675"/>
                  </a:lnTo>
                  <a:lnTo>
                    <a:pt x="9525" y="3114675"/>
                  </a:ln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809625" y="3238500"/>
              <a:ext cx="4162425" cy="2117725"/>
            </a:xfrm>
            <a:custGeom>
              <a:avLst/>
              <a:gdLst>
                <a:gd name="connsiteX0" fmla="*/ 0 w 4171950"/>
                <a:gd name="connsiteY0" fmla="*/ 2085975 h 2085975"/>
                <a:gd name="connsiteX1" fmla="*/ 1666875 w 4171950"/>
                <a:gd name="connsiteY1" fmla="*/ 1209675 h 2085975"/>
                <a:gd name="connsiteX2" fmla="*/ 2752725 w 4171950"/>
                <a:gd name="connsiteY2" fmla="*/ 600075 h 2085975"/>
                <a:gd name="connsiteX3" fmla="*/ 3990975 w 4171950"/>
                <a:gd name="connsiteY3" fmla="*/ 257175 h 2085975"/>
                <a:gd name="connsiteX4" fmla="*/ 4171950 w 4171950"/>
                <a:gd name="connsiteY4" fmla="*/ 133350 h 2085975"/>
                <a:gd name="connsiteX5" fmla="*/ 4171950 w 4171950"/>
                <a:gd name="connsiteY5" fmla="*/ 0 h 2085975"/>
                <a:gd name="connsiteX6" fmla="*/ 3619500 w 4171950"/>
                <a:gd name="connsiteY6" fmla="*/ 161925 h 2085975"/>
                <a:gd name="connsiteX7" fmla="*/ 2409825 w 4171950"/>
                <a:gd name="connsiteY7" fmla="*/ 561975 h 2085975"/>
                <a:gd name="connsiteX8" fmla="*/ 1695450 w 4171950"/>
                <a:gd name="connsiteY8" fmla="*/ 876300 h 2085975"/>
                <a:gd name="connsiteX9" fmla="*/ 971550 w 4171950"/>
                <a:gd name="connsiteY9" fmla="*/ 1219200 h 2085975"/>
                <a:gd name="connsiteX10" fmla="*/ 361950 w 4171950"/>
                <a:gd name="connsiteY10" fmla="*/ 1609725 h 2085975"/>
                <a:gd name="connsiteX11" fmla="*/ 9525 w 4171950"/>
                <a:gd name="connsiteY11" fmla="*/ 1914525 h 2085975"/>
                <a:gd name="connsiteX12" fmla="*/ 0 w 4171950"/>
                <a:gd name="connsiteY12" fmla="*/ 2085975 h 2085975"/>
                <a:gd name="connsiteX0" fmla="*/ 79375 w 4162425"/>
                <a:gd name="connsiteY0" fmla="*/ 2105025 h 2105025"/>
                <a:gd name="connsiteX1" fmla="*/ 1657350 w 4162425"/>
                <a:gd name="connsiteY1" fmla="*/ 1209675 h 2105025"/>
                <a:gd name="connsiteX2" fmla="*/ 2743200 w 4162425"/>
                <a:gd name="connsiteY2" fmla="*/ 600075 h 2105025"/>
                <a:gd name="connsiteX3" fmla="*/ 3981450 w 4162425"/>
                <a:gd name="connsiteY3" fmla="*/ 257175 h 2105025"/>
                <a:gd name="connsiteX4" fmla="*/ 4162425 w 4162425"/>
                <a:gd name="connsiteY4" fmla="*/ 133350 h 2105025"/>
                <a:gd name="connsiteX5" fmla="*/ 4162425 w 4162425"/>
                <a:gd name="connsiteY5" fmla="*/ 0 h 2105025"/>
                <a:gd name="connsiteX6" fmla="*/ 3609975 w 4162425"/>
                <a:gd name="connsiteY6" fmla="*/ 161925 h 2105025"/>
                <a:gd name="connsiteX7" fmla="*/ 2400300 w 4162425"/>
                <a:gd name="connsiteY7" fmla="*/ 561975 h 2105025"/>
                <a:gd name="connsiteX8" fmla="*/ 1685925 w 4162425"/>
                <a:gd name="connsiteY8" fmla="*/ 876300 h 2105025"/>
                <a:gd name="connsiteX9" fmla="*/ 962025 w 4162425"/>
                <a:gd name="connsiteY9" fmla="*/ 1219200 h 2105025"/>
                <a:gd name="connsiteX10" fmla="*/ 352425 w 4162425"/>
                <a:gd name="connsiteY10" fmla="*/ 1609725 h 2105025"/>
                <a:gd name="connsiteX11" fmla="*/ 0 w 4162425"/>
                <a:gd name="connsiteY11" fmla="*/ 1914525 h 2105025"/>
                <a:gd name="connsiteX12" fmla="*/ 79375 w 4162425"/>
                <a:gd name="connsiteY12" fmla="*/ 2105025 h 2105025"/>
                <a:gd name="connsiteX0" fmla="*/ 3175 w 4162425"/>
                <a:gd name="connsiteY0" fmla="*/ 2117725 h 2117725"/>
                <a:gd name="connsiteX1" fmla="*/ 1657350 w 4162425"/>
                <a:gd name="connsiteY1" fmla="*/ 1209675 h 2117725"/>
                <a:gd name="connsiteX2" fmla="*/ 2743200 w 4162425"/>
                <a:gd name="connsiteY2" fmla="*/ 600075 h 2117725"/>
                <a:gd name="connsiteX3" fmla="*/ 3981450 w 4162425"/>
                <a:gd name="connsiteY3" fmla="*/ 257175 h 2117725"/>
                <a:gd name="connsiteX4" fmla="*/ 4162425 w 4162425"/>
                <a:gd name="connsiteY4" fmla="*/ 133350 h 2117725"/>
                <a:gd name="connsiteX5" fmla="*/ 4162425 w 4162425"/>
                <a:gd name="connsiteY5" fmla="*/ 0 h 2117725"/>
                <a:gd name="connsiteX6" fmla="*/ 3609975 w 4162425"/>
                <a:gd name="connsiteY6" fmla="*/ 161925 h 2117725"/>
                <a:gd name="connsiteX7" fmla="*/ 2400300 w 4162425"/>
                <a:gd name="connsiteY7" fmla="*/ 561975 h 2117725"/>
                <a:gd name="connsiteX8" fmla="*/ 1685925 w 4162425"/>
                <a:gd name="connsiteY8" fmla="*/ 876300 h 2117725"/>
                <a:gd name="connsiteX9" fmla="*/ 962025 w 4162425"/>
                <a:gd name="connsiteY9" fmla="*/ 1219200 h 2117725"/>
                <a:gd name="connsiteX10" fmla="*/ 352425 w 4162425"/>
                <a:gd name="connsiteY10" fmla="*/ 1609725 h 2117725"/>
                <a:gd name="connsiteX11" fmla="*/ 0 w 4162425"/>
                <a:gd name="connsiteY11" fmla="*/ 1914525 h 2117725"/>
                <a:gd name="connsiteX12" fmla="*/ 3175 w 4162425"/>
                <a:gd name="connsiteY12" fmla="*/ 2117725 h 21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2425" h="2117725">
                  <a:moveTo>
                    <a:pt x="3175" y="2117725"/>
                  </a:moveTo>
                  <a:lnTo>
                    <a:pt x="1657350" y="1209675"/>
                  </a:lnTo>
                  <a:lnTo>
                    <a:pt x="2743200" y="600075"/>
                  </a:lnTo>
                  <a:lnTo>
                    <a:pt x="3981450" y="257175"/>
                  </a:lnTo>
                  <a:lnTo>
                    <a:pt x="4162425" y="133350"/>
                  </a:lnTo>
                  <a:lnTo>
                    <a:pt x="4162425" y="0"/>
                  </a:lnTo>
                  <a:lnTo>
                    <a:pt x="3609975" y="161925"/>
                  </a:lnTo>
                  <a:lnTo>
                    <a:pt x="2400300" y="561975"/>
                  </a:lnTo>
                  <a:lnTo>
                    <a:pt x="1685925" y="876300"/>
                  </a:lnTo>
                  <a:lnTo>
                    <a:pt x="962025" y="1219200"/>
                  </a:lnTo>
                  <a:lnTo>
                    <a:pt x="352425" y="1609725"/>
                  </a:lnTo>
                  <a:lnTo>
                    <a:pt x="0" y="1914525"/>
                  </a:lnTo>
                  <a:cubicBezTo>
                    <a:pt x="1058" y="1982258"/>
                    <a:pt x="2117" y="2049992"/>
                    <a:pt x="3175" y="2117725"/>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1" name="Text Box 93"/>
          <p:cNvSpPr txBox="1">
            <a:spLocks noChangeArrowheads="1"/>
          </p:cNvSpPr>
          <p:nvPr/>
        </p:nvSpPr>
        <p:spPr bwMode="auto">
          <a:xfrm>
            <a:off x="2332038" y="2963863"/>
            <a:ext cx="1013226" cy="400110"/>
          </a:xfrm>
          <a:prstGeom prst="rect">
            <a:avLst/>
          </a:prstGeom>
          <a:noFill/>
          <a:ln w="9525" algn="ctr">
            <a:noFill/>
            <a:miter lim="800000"/>
            <a:headEnd/>
            <a:tailEnd/>
          </a:ln>
          <a:effectLst/>
        </p:spPr>
        <p:txBody>
          <a:bodyPr wrap="none">
            <a:spAutoFit/>
          </a:bodyPr>
          <a:lstStyle/>
          <a:p>
            <a:pPr>
              <a:defRPr/>
            </a:pPr>
            <a:r>
              <a:rPr lang="en-GB" sz="2000" b="1" dirty="0" err="1">
                <a:solidFill>
                  <a:schemeClr val="tx1"/>
                </a:solidFill>
                <a:effectLst>
                  <a:outerShdw blurRad="38100" dist="38100" dir="2700000" algn="tl">
                    <a:srgbClr val="FFFFFF"/>
                  </a:outerShdw>
                </a:effectLst>
                <a:latin typeface="Calibri" pitchFamily="34" charset="0"/>
              </a:rPr>
              <a:t>Wustite</a:t>
            </a:r>
            <a:endParaRPr lang="en-GB" sz="2000" b="1" dirty="0">
              <a:solidFill>
                <a:schemeClr val="tx1"/>
              </a:solidFill>
              <a:effectLst>
                <a:outerShdw blurRad="38100" dist="38100" dir="2700000" algn="tl">
                  <a:srgbClr val="FFFFFF"/>
                </a:outerShdw>
              </a:effectLst>
              <a:latin typeface="Calibri" pitchFamily="34" charset="0"/>
            </a:endParaRPr>
          </a:p>
        </p:txBody>
      </p:sp>
      <p:sp>
        <p:nvSpPr>
          <p:cNvPr id="33" name="Text Box 93"/>
          <p:cNvSpPr txBox="1">
            <a:spLocks noChangeArrowheads="1"/>
          </p:cNvSpPr>
          <p:nvPr/>
        </p:nvSpPr>
        <p:spPr bwMode="auto">
          <a:xfrm rot="20189834">
            <a:off x="776220" y="3934587"/>
            <a:ext cx="4146512" cy="382138"/>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Metallic Iron + </a:t>
            </a:r>
            <a:r>
              <a:rPr lang="en-GB" sz="2000" b="1" dirty="0" err="1">
                <a:solidFill>
                  <a:schemeClr val="tx1"/>
                </a:solidFill>
                <a:effectLst>
                  <a:outerShdw blurRad="38100" dist="38100" dir="2700000" algn="tl">
                    <a:srgbClr val="FFFFFF"/>
                  </a:outerShdw>
                </a:effectLst>
                <a:latin typeface="Calibri" pitchFamily="34" charset="0"/>
              </a:rPr>
              <a:t>Wustite</a:t>
            </a:r>
            <a:r>
              <a:rPr lang="en-GB" sz="2000" b="1" dirty="0">
                <a:solidFill>
                  <a:schemeClr val="tx1"/>
                </a:solidFill>
                <a:effectLst>
                  <a:outerShdw blurRad="38100" dist="38100" dir="2700000" algn="tl">
                    <a:srgbClr val="FFFFFF"/>
                  </a:outerShdw>
                </a:effectLst>
                <a:latin typeface="Calibri" pitchFamily="34" charset="0"/>
              </a:rPr>
              <a:t>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32" name="Text Box 93"/>
          <p:cNvSpPr txBox="1">
            <a:spLocks noChangeArrowheads="1"/>
          </p:cNvSpPr>
          <p:nvPr/>
        </p:nvSpPr>
        <p:spPr bwMode="auto">
          <a:xfrm>
            <a:off x="1922463" y="4548641"/>
            <a:ext cx="1535036"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Metallic Iron</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123" name="AutoShape 90"/>
          <p:cNvSpPr>
            <a:spLocks noChangeArrowheads="1"/>
          </p:cNvSpPr>
          <p:nvPr/>
        </p:nvSpPr>
        <p:spPr bwMode="auto">
          <a:xfrm>
            <a:off x="5841887" y="2514260"/>
            <a:ext cx="446996" cy="259556"/>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25" name="Text Box 100"/>
          <p:cNvSpPr txBox="1">
            <a:spLocks noChangeArrowheads="1"/>
          </p:cNvSpPr>
          <p:nvPr/>
        </p:nvSpPr>
        <p:spPr bwMode="auto">
          <a:xfrm>
            <a:off x="3666173" y="3846513"/>
            <a:ext cx="5443537" cy="2616101"/>
          </a:xfrm>
          <a:prstGeom prst="rect">
            <a:avLst/>
          </a:prstGeom>
          <a:solidFill>
            <a:schemeClr val="bg1"/>
          </a:solidFill>
          <a:ln w="9525" algn="ctr">
            <a:solidFill>
              <a:schemeClr val="tx2"/>
            </a:solidFill>
            <a:miter lim="800000"/>
            <a:headEnd/>
            <a:tailEnd/>
          </a:ln>
        </p:spPr>
        <p:txBody>
          <a:bodyPr>
            <a:spAutoFit/>
          </a:bodyPr>
          <a:lstStyle/>
          <a:p>
            <a:r>
              <a:rPr lang="en-GB" sz="2400" dirty="0">
                <a:solidFill>
                  <a:schemeClr val="tx2"/>
                </a:solidFill>
                <a:effectLst/>
                <a:latin typeface="Calibri" pitchFamily="34" charset="0"/>
              </a:rPr>
              <a:t>Magnetite + 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 Hematite</a:t>
            </a:r>
            <a:endParaRPr lang="en-GB" sz="2400" baseline="-25000" dirty="0">
              <a:solidFill>
                <a:schemeClr val="tx2"/>
              </a:solidFill>
              <a:effectLst/>
              <a:latin typeface="Calibri" pitchFamily="34" charset="0"/>
            </a:endParaRPr>
          </a:p>
          <a:p>
            <a:r>
              <a:rPr lang="en-GB" sz="2400" dirty="0">
                <a:solidFill>
                  <a:schemeClr val="tx2"/>
                </a:solidFill>
                <a:effectLst/>
                <a:latin typeface="Calibri" pitchFamily="34" charset="0"/>
              </a:rPr>
              <a:t>    4Fe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a:t>
            </a:r>
            <a:r>
              <a:rPr lang="en-GB" sz="2000"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6Fe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3</a:t>
            </a:r>
          </a:p>
          <a:p>
            <a:pPr algn="ctr">
              <a:spcBef>
                <a:spcPts val="1200"/>
              </a:spcBef>
            </a:pPr>
            <a:r>
              <a:rPr lang="en-GB" sz="2400" b="1" dirty="0">
                <a:solidFill>
                  <a:schemeClr val="tx2"/>
                </a:solidFill>
                <a:effectLst/>
                <a:latin typeface="Calibri" pitchFamily="34" charset="0"/>
              </a:rPr>
              <a:t>At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“relatively low” magnetite is present (both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and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a:p>
            <a:pPr algn="ctr">
              <a:spcBef>
                <a:spcPts val="1200"/>
              </a:spcBef>
            </a:pPr>
            <a:r>
              <a:rPr lang="en-GB" sz="2400" b="1" dirty="0">
                <a:solidFill>
                  <a:schemeClr val="tx2"/>
                </a:solidFill>
                <a:effectLst/>
                <a:latin typeface="Calibri" pitchFamily="34" charset="0"/>
              </a:rPr>
              <a:t>At high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only hematite is present  (only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p:txBody>
      </p:sp>
      <p:sp>
        <p:nvSpPr>
          <p:cNvPr id="30" name="Text Box 100"/>
          <p:cNvSpPr txBox="1">
            <a:spLocks noChangeArrowheads="1"/>
          </p:cNvSpPr>
          <p:nvPr/>
        </p:nvSpPr>
        <p:spPr bwMode="auto">
          <a:xfrm>
            <a:off x="3665220" y="3846513"/>
            <a:ext cx="5461287" cy="2616101"/>
          </a:xfrm>
          <a:prstGeom prst="rect">
            <a:avLst/>
          </a:prstGeom>
          <a:solidFill>
            <a:schemeClr val="bg1"/>
          </a:solidFill>
          <a:ln w="9525" algn="ctr">
            <a:solidFill>
              <a:schemeClr val="tx2"/>
            </a:solidFill>
            <a:miter lim="800000"/>
            <a:headEnd/>
            <a:tailEnd/>
          </a:ln>
        </p:spPr>
        <p:txBody>
          <a:bodyPr wrap="square">
            <a:spAutoFit/>
          </a:bodyPr>
          <a:lstStyle/>
          <a:p>
            <a:r>
              <a:rPr lang="en-GB" sz="2400" dirty="0">
                <a:solidFill>
                  <a:schemeClr val="tx2"/>
                </a:solidFill>
                <a:effectLst/>
                <a:latin typeface="Calibri" pitchFamily="34" charset="0"/>
              </a:rPr>
              <a:t>Iron + 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 </a:t>
            </a:r>
            <a:r>
              <a:rPr lang="en-GB" sz="2400" dirty="0" err="1">
                <a:solidFill>
                  <a:schemeClr val="tx2"/>
                </a:solidFill>
                <a:effectLst/>
                <a:latin typeface="Calibri" pitchFamily="34" charset="0"/>
              </a:rPr>
              <a:t>Wustite</a:t>
            </a:r>
            <a:endParaRPr lang="en-GB" sz="2400" baseline="-25000" dirty="0">
              <a:solidFill>
                <a:schemeClr val="tx2"/>
              </a:solidFill>
              <a:effectLst/>
              <a:latin typeface="Calibri" pitchFamily="34" charset="0"/>
            </a:endParaRPr>
          </a:p>
          <a:p>
            <a:r>
              <a:rPr lang="en-GB" sz="2400" dirty="0">
                <a:solidFill>
                  <a:schemeClr val="tx2"/>
                </a:solidFill>
                <a:effectLst/>
                <a:latin typeface="Calibri" pitchFamily="34" charset="0"/>
              </a:rPr>
              <a:t> 2Fe   </a:t>
            </a:r>
            <a:r>
              <a:rPr lang="en-GB" sz="2000"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2FeO</a:t>
            </a:r>
            <a:endParaRPr lang="en-GB" sz="2400" baseline="-25000" dirty="0">
              <a:solidFill>
                <a:schemeClr val="tx2"/>
              </a:solidFill>
              <a:effectLst/>
              <a:latin typeface="Calibri" pitchFamily="34" charset="0"/>
            </a:endParaRPr>
          </a:p>
          <a:p>
            <a:pPr algn="ctr">
              <a:spcBef>
                <a:spcPts val="1200"/>
              </a:spcBef>
            </a:pPr>
            <a:r>
              <a:rPr lang="en-GB" sz="2400" b="1" dirty="0">
                <a:solidFill>
                  <a:schemeClr val="tx2"/>
                </a:solidFill>
                <a:effectLst/>
                <a:latin typeface="Calibri" pitchFamily="34" charset="0"/>
              </a:rPr>
              <a:t>At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“relatively high” </a:t>
            </a:r>
            <a:r>
              <a:rPr lang="en-GB" sz="2400" b="1" dirty="0" err="1">
                <a:solidFill>
                  <a:schemeClr val="tx2"/>
                </a:solidFill>
                <a:effectLst/>
                <a:latin typeface="Calibri" pitchFamily="34" charset="0"/>
              </a:rPr>
              <a:t>wustite</a:t>
            </a:r>
            <a:r>
              <a:rPr lang="en-GB" sz="2400" b="1" dirty="0">
                <a:solidFill>
                  <a:schemeClr val="tx2"/>
                </a:solidFill>
                <a:effectLst/>
                <a:latin typeface="Calibri" pitchFamily="34" charset="0"/>
              </a:rPr>
              <a:t> is present (there is sufficient oxygen to oxidise Fe).</a:t>
            </a:r>
          </a:p>
          <a:p>
            <a:pPr algn="ctr">
              <a:spcBef>
                <a:spcPts val="1200"/>
              </a:spcBef>
            </a:pPr>
            <a:r>
              <a:rPr lang="en-GB" sz="2400" b="1" dirty="0">
                <a:solidFill>
                  <a:schemeClr val="tx2"/>
                </a:solidFill>
                <a:effectLst/>
                <a:latin typeface="Calibri" pitchFamily="34" charset="0"/>
              </a:rPr>
              <a:t>At low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only metallic iron can be present  (no sufficient oxygen available).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2000"/>
                                        <p:tgtEl>
                                          <p:spTgt spid="107"/>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wipe(left)">
                                      <p:cBhvr>
                                        <p:cTn id="11" dur="1000"/>
                                        <p:tgtEl>
                                          <p:spTgt spid="12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bg/>
                                          </p:spTgt>
                                        </p:tgtEl>
                                        <p:attrNameLst>
                                          <p:attrName>style.visibility</p:attrName>
                                        </p:attrNameLst>
                                      </p:cBhvr>
                                      <p:to>
                                        <p:strVal val="visible"/>
                                      </p:to>
                                    </p:set>
                                    <p:animEffect transition="in" filter="fade">
                                      <p:cBhvr>
                                        <p:cTn id="20" dur="1000"/>
                                        <p:tgtEl>
                                          <p:spTgt spid="3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fade">
                                      <p:cBhvr>
                                        <p:cTn id="23" dur="1000"/>
                                        <p:tgtEl>
                                          <p:spTgt spid="3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xEl>
                                              <p:pRg st="1" end="1"/>
                                            </p:txEl>
                                          </p:spTgt>
                                        </p:tgtEl>
                                        <p:attrNameLst>
                                          <p:attrName>style.visibility</p:attrName>
                                        </p:attrNameLst>
                                      </p:cBhvr>
                                      <p:to>
                                        <p:strVal val="visible"/>
                                      </p:to>
                                    </p:set>
                                    <p:animEffect transition="in" filter="fade">
                                      <p:cBhvr>
                                        <p:cTn id="28" dur="500"/>
                                        <p:tgtEl>
                                          <p:spTgt spid="3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xEl>
                                              <p:pRg st="2" end="2"/>
                                            </p:txEl>
                                          </p:spTgt>
                                        </p:tgtEl>
                                        <p:attrNameLst>
                                          <p:attrName>style.visibility</p:attrName>
                                        </p:attrNameLst>
                                      </p:cBhvr>
                                      <p:to>
                                        <p:strVal val="visible"/>
                                      </p:to>
                                    </p:set>
                                    <p:animEffect transition="in" filter="fade">
                                      <p:cBhvr>
                                        <p:cTn id="33" dur="500"/>
                                        <p:tgtEl>
                                          <p:spTgt spid="3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xEl>
                                              <p:pRg st="3" end="3"/>
                                            </p:txEl>
                                          </p:spTgt>
                                        </p:tgtEl>
                                        <p:attrNameLst>
                                          <p:attrName>style.visibility</p:attrName>
                                        </p:attrNameLst>
                                      </p:cBhvr>
                                      <p:to>
                                        <p:strVal val="visible"/>
                                      </p:to>
                                    </p:set>
                                    <p:animEffect transition="in" filter="fade">
                                      <p:cBhvr>
                                        <p:cTn id="43" dur="500"/>
                                        <p:tgtEl>
                                          <p:spTgt spid="30">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2" grpId="0"/>
      <p:bldP spid="123" grpId="0" animBg="1"/>
      <p:bldP spid="30" grpId="0" uiExpand="1"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6"/>
          <p:cNvGrpSpPr/>
          <p:nvPr/>
        </p:nvGrpSpPr>
        <p:grpSpPr>
          <a:xfrm>
            <a:off x="9525" y="1073150"/>
            <a:ext cx="6608239" cy="5311775"/>
            <a:chOff x="9525" y="1073150"/>
            <a:chExt cx="6608239" cy="5311775"/>
          </a:xfrm>
        </p:grpSpPr>
        <p:grpSp>
          <p:nvGrpSpPr>
            <p:cNvPr id="3" name="Gruppo 36"/>
            <p:cNvGrpSpPr/>
            <p:nvPr/>
          </p:nvGrpSpPr>
          <p:grpSpPr>
            <a:xfrm>
              <a:off x="9525" y="1073150"/>
              <a:ext cx="6608239" cy="5311775"/>
              <a:chOff x="12700" y="1073150"/>
              <a:chExt cx="6608239" cy="5311775"/>
            </a:xfrm>
          </p:grpSpPr>
          <p:pic>
            <p:nvPicPr>
              <p:cNvPr id="92"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93" name="Rettangolo 92"/>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4" name="Figura a mano libera 93"/>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5" name="Figura a mano libera 94"/>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6" name="Figura a mano libera 95"/>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7" name="Figura a mano libera 96"/>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8" name="Figura a mano libera 97"/>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9" name="Figura a mano libera 98"/>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0"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101"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102"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03"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04"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05"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86" name="Text Box 93"/>
            <p:cNvSpPr txBox="1">
              <a:spLocks noChangeArrowheads="1"/>
            </p:cNvSpPr>
            <p:nvPr/>
          </p:nvSpPr>
          <p:spPr bwMode="auto">
            <a:xfrm rot="20340000">
              <a:off x="704999" y="3299690"/>
              <a:ext cx="458496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Quartz + Fayalite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87" name="Figura a mano libera 86"/>
            <p:cNvSpPr/>
            <p:nvPr/>
          </p:nvSpPr>
          <p:spPr bwMode="auto">
            <a:xfrm>
              <a:off x="809625" y="2343150"/>
              <a:ext cx="4162425" cy="3038475"/>
            </a:xfrm>
            <a:custGeom>
              <a:avLst/>
              <a:gdLst>
                <a:gd name="connsiteX0" fmla="*/ 0 w 4162425"/>
                <a:gd name="connsiteY0" fmla="*/ 1762125 h 3038475"/>
                <a:gd name="connsiteX1" fmla="*/ 0 w 4162425"/>
                <a:gd name="connsiteY1" fmla="*/ 3038475 h 3038475"/>
                <a:gd name="connsiteX2" fmla="*/ 2647950 w 4162425"/>
                <a:gd name="connsiteY2" fmla="*/ 1543050 h 3038475"/>
                <a:gd name="connsiteX3" fmla="*/ 4152900 w 4162425"/>
                <a:gd name="connsiteY3" fmla="*/ 1028700 h 3038475"/>
                <a:gd name="connsiteX4" fmla="*/ 4162425 w 4162425"/>
                <a:gd name="connsiteY4" fmla="*/ 0 h 3038475"/>
                <a:gd name="connsiteX5" fmla="*/ 628650 w 4162425"/>
                <a:gd name="connsiteY5" fmla="*/ 1114425 h 3038475"/>
                <a:gd name="connsiteX6" fmla="*/ 0 w 4162425"/>
                <a:gd name="connsiteY6" fmla="*/ 1762125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3038475">
                  <a:moveTo>
                    <a:pt x="0" y="1762125"/>
                  </a:moveTo>
                  <a:lnTo>
                    <a:pt x="0" y="3038475"/>
                  </a:lnTo>
                  <a:lnTo>
                    <a:pt x="2647950" y="1543050"/>
                  </a:lnTo>
                  <a:lnTo>
                    <a:pt x="4152900" y="1028700"/>
                  </a:lnTo>
                  <a:lnTo>
                    <a:pt x="4162425" y="0"/>
                  </a:lnTo>
                  <a:lnTo>
                    <a:pt x="628650" y="1114425"/>
                  </a:lnTo>
                  <a:lnTo>
                    <a:pt x="0" y="17621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8" name="Text Box 93"/>
            <p:cNvSpPr txBox="1">
              <a:spLocks noChangeArrowheads="1"/>
            </p:cNvSpPr>
            <p:nvPr/>
          </p:nvSpPr>
          <p:spPr bwMode="auto">
            <a:xfrm>
              <a:off x="2179638" y="1693863"/>
              <a:ext cx="1174617"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Hematite</a:t>
              </a:r>
            </a:p>
          </p:txBody>
        </p:sp>
        <p:sp>
          <p:nvSpPr>
            <p:cNvPr id="89" name="Text Box 93"/>
            <p:cNvSpPr txBox="1">
              <a:spLocks noChangeArrowheads="1"/>
            </p:cNvSpPr>
            <p:nvPr/>
          </p:nvSpPr>
          <p:spPr bwMode="auto">
            <a:xfrm>
              <a:off x="2141538" y="3313113"/>
              <a:ext cx="1289071"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90" name="Text Box 93"/>
            <p:cNvSpPr txBox="1">
              <a:spLocks noChangeArrowheads="1"/>
            </p:cNvSpPr>
            <p:nvPr/>
          </p:nvSpPr>
          <p:spPr bwMode="auto">
            <a:xfrm rot="20340000">
              <a:off x="1300194" y="2490065"/>
              <a:ext cx="369937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Hematite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91" name="AutoShape 90"/>
            <p:cNvSpPr>
              <a:spLocks noChangeArrowheads="1"/>
            </p:cNvSpPr>
            <p:nvPr/>
          </p:nvSpPr>
          <p:spPr bwMode="auto">
            <a:xfrm>
              <a:off x="5841887" y="1164432"/>
              <a:ext cx="446996" cy="259556"/>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grpSp>
      <p:grpSp>
        <p:nvGrpSpPr>
          <p:cNvPr id="4" name="Gruppo 190"/>
          <p:cNvGrpSpPr/>
          <p:nvPr/>
        </p:nvGrpSpPr>
        <p:grpSpPr>
          <a:xfrm>
            <a:off x="9525" y="1073150"/>
            <a:ext cx="6608239" cy="5311775"/>
            <a:chOff x="9525" y="1073150"/>
            <a:chExt cx="6608239" cy="5311775"/>
          </a:xfrm>
        </p:grpSpPr>
        <p:grpSp>
          <p:nvGrpSpPr>
            <p:cNvPr id="5" name="Gruppo 36"/>
            <p:cNvGrpSpPr/>
            <p:nvPr/>
          </p:nvGrpSpPr>
          <p:grpSpPr>
            <a:xfrm>
              <a:off x="9525" y="1073150"/>
              <a:ext cx="6608239" cy="5311775"/>
              <a:chOff x="12700" y="1073150"/>
              <a:chExt cx="6608239" cy="5311775"/>
            </a:xfrm>
          </p:grpSpPr>
          <p:pic>
            <p:nvPicPr>
              <p:cNvPr id="51"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52" name="Rettangolo 51"/>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Figura a mano libera 52"/>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4" name="Figura a mano libera 53"/>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Figura a mano libera 54"/>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6" name="Figura a mano libera 55"/>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Figura a mano libera 56"/>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Figura a mano libera 57"/>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60"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61"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62"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63"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64"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47" name="Figura a mano libera 46"/>
            <p:cNvSpPr/>
            <p:nvPr/>
          </p:nvSpPr>
          <p:spPr bwMode="auto">
            <a:xfrm>
              <a:off x="809625" y="2343150"/>
              <a:ext cx="4162425" cy="3038475"/>
            </a:xfrm>
            <a:custGeom>
              <a:avLst/>
              <a:gdLst>
                <a:gd name="connsiteX0" fmla="*/ 0 w 4162425"/>
                <a:gd name="connsiteY0" fmla="*/ 1762125 h 3038475"/>
                <a:gd name="connsiteX1" fmla="*/ 0 w 4162425"/>
                <a:gd name="connsiteY1" fmla="*/ 3038475 h 3038475"/>
                <a:gd name="connsiteX2" fmla="*/ 2647950 w 4162425"/>
                <a:gd name="connsiteY2" fmla="*/ 1543050 h 3038475"/>
                <a:gd name="connsiteX3" fmla="*/ 4152900 w 4162425"/>
                <a:gd name="connsiteY3" fmla="*/ 1028700 h 3038475"/>
                <a:gd name="connsiteX4" fmla="*/ 4162425 w 4162425"/>
                <a:gd name="connsiteY4" fmla="*/ 0 h 3038475"/>
                <a:gd name="connsiteX5" fmla="*/ 628650 w 4162425"/>
                <a:gd name="connsiteY5" fmla="*/ 1114425 h 3038475"/>
                <a:gd name="connsiteX6" fmla="*/ 0 w 4162425"/>
                <a:gd name="connsiteY6" fmla="*/ 1762125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3038475">
                  <a:moveTo>
                    <a:pt x="0" y="1762125"/>
                  </a:moveTo>
                  <a:lnTo>
                    <a:pt x="0" y="3038475"/>
                  </a:lnTo>
                  <a:lnTo>
                    <a:pt x="2647950" y="1543050"/>
                  </a:lnTo>
                  <a:lnTo>
                    <a:pt x="4152900" y="1028700"/>
                  </a:lnTo>
                  <a:lnTo>
                    <a:pt x="4162425" y="0"/>
                  </a:lnTo>
                  <a:lnTo>
                    <a:pt x="628650" y="1114425"/>
                  </a:lnTo>
                  <a:lnTo>
                    <a:pt x="0" y="176212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Text Box 93"/>
            <p:cNvSpPr txBox="1">
              <a:spLocks noChangeArrowheads="1"/>
            </p:cNvSpPr>
            <p:nvPr/>
          </p:nvSpPr>
          <p:spPr bwMode="auto">
            <a:xfrm>
              <a:off x="2179638" y="1693863"/>
              <a:ext cx="1174617"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Hematite</a:t>
              </a:r>
            </a:p>
          </p:txBody>
        </p:sp>
        <p:sp>
          <p:nvSpPr>
            <p:cNvPr id="49" name="Text Box 93"/>
            <p:cNvSpPr txBox="1">
              <a:spLocks noChangeArrowheads="1"/>
            </p:cNvSpPr>
            <p:nvPr/>
          </p:nvSpPr>
          <p:spPr bwMode="auto">
            <a:xfrm>
              <a:off x="2141538" y="3313113"/>
              <a:ext cx="1289071"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Magnetite</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50" name="Text Box 93"/>
            <p:cNvSpPr txBox="1">
              <a:spLocks noChangeArrowheads="1"/>
            </p:cNvSpPr>
            <p:nvPr/>
          </p:nvSpPr>
          <p:spPr bwMode="auto">
            <a:xfrm rot="20340000">
              <a:off x="1300194" y="2490065"/>
              <a:ext cx="3699370" cy="570226"/>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Magnetite + Hematite + O</a:t>
              </a:r>
              <a:r>
                <a:rPr lang="en-GB" sz="2000" b="1" baseline="-25000" dirty="0">
                  <a:solidFill>
                    <a:schemeClr val="tx1"/>
                  </a:solidFill>
                  <a:effectLst>
                    <a:outerShdw blurRad="38100" dist="38100" dir="2700000" algn="tl">
                      <a:srgbClr val="FFFFFF"/>
                    </a:outerShdw>
                  </a:effectLst>
                  <a:latin typeface="Calibri" pitchFamily="34" charset="0"/>
                </a:rPr>
                <a:t>2</a:t>
              </a:r>
            </a:p>
          </p:txBody>
        </p:sp>
      </p:grpSp>
      <p:sp>
        <p:nvSpPr>
          <p:cNvPr id="1113091" name="Text Box 3"/>
          <p:cNvSpPr txBox="1">
            <a:spLocks noChangeArrowheads="1"/>
          </p:cNvSpPr>
          <p:nvPr/>
        </p:nvSpPr>
        <p:spPr bwMode="auto">
          <a:xfrm>
            <a:off x="342900" y="26988"/>
            <a:ext cx="8458200" cy="107950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Do you know (or remember) the significance of Oxygen buffers?</a:t>
            </a:r>
          </a:p>
        </p:txBody>
      </p:sp>
      <p:grpSp>
        <p:nvGrpSpPr>
          <p:cNvPr id="6" name="Gruppo 36"/>
          <p:cNvGrpSpPr/>
          <p:nvPr/>
        </p:nvGrpSpPr>
        <p:grpSpPr>
          <a:xfrm>
            <a:off x="12700" y="1073150"/>
            <a:ext cx="6608239" cy="5311775"/>
            <a:chOff x="12700" y="1073150"/>
            <a:chExt cx="6608239" cy="5311775"/>
          </a:xfrm>
        </p:grpSpPr>
        <p:pic>
          <p:nvPicPr>
            <p:cNvPr id="109"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110" name="Rettangolo 109"/>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1" name="Figura a mano libera 110"/>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2" name="Figura a mano libera 111"/>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Figura a mano libera 112"/>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 name="Figura a mano libera 113"/>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5" name="Figura a mano libera 114"/>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Figura a mano libera 115"/>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118"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119"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20"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21"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22"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grpSp>
        <p:nvGrpSpPr>
          <p:cNvPr id="7" name="Gruppo 28"/>
          <p:cNvGrpSpPr/>
          <p:nvPr/>
        </p:nvGrpSpPr>
        <p:grpSpPr>
          <a:xfrm>
            <a:off x="790575" y="1857375"/>
            <a:ext cx="4181475" cy="3498850"/>
            <a:chOff x="790575" y="1857375"/>
            <a:chExt cx="4181475" cy="3498850"/>
          </a:xfrm>
        </p:grpSpPr>
        <p:sp>
          <p:nvSpPr>
            <p:cNvPr id="27" name="Figura a mano libera 26"/>
            <p:cNvSpPr/>
            <p:nvPr/>
          </p:nvSpPr>
          <p:spPr bwMode="auto">
            <a:xfrm>
              <a:off x="790575" y="1857375"/>
              <a:ext cx="4181475" cy="3124200"/>
            </a:xfrm>
            <a:custGeom>
              <a:avLst/>
              <a:gdLst>
                <a:gd name="connsiteX0" fmla="*/ 28575 w 4181475"/>
                <a:gd name="connsiteY0" fmla="*/ 1628775 h 3124200"/>
                <a:gd name="connsiteX1" fmla="*/ 0 w 4181475"/>
                <a:gd name="connsiteY1" fmla="*/ 3124200 h 3124200"/>
                <a:gd name="connsiteX2" fmla="*/ 323850 w 4181475"/>
                <a:gd name="connsiteY2" fmla="*/ 2914650 h 3124200"/>
                <a:gd name="connsiteX3" fmla="*/ 1009650 w 4181475"/>
                <a:gd name="connsiteY3" fmla="*/ 2438400 h 3124200"/>
                <a:gd name="connsiteX4" fmla="*/ 2409825 w 4181475"/>
                <a:gd name="connsiteY4" fmla="*/ 1771650 h 3124200"/>
                <a:gd name="connsiteX5" fmla="*/ 4038600 w 4181475"/>
                <a:gd name="connsiteY5" fmla="*/ 1047750 h 3124200"/>
                <a:gd name="connsiteX6" fmla="*/ 4181475 w 4181475"/>
                <a:gd name="connsiteY6" fmla="*/ 1000125 h 3124200"/>
                <a:gd name="connsiteX7" fmla="*/ 4171950 w 4181475"/>
                <a:gd name="connsiteY7" fmla="*/ 0 h 3124200"/>
                <a:gd name="connsiteX8" fmla="*/ 1819275 w 4181475"/>
                <a:gd name="connsiteY8" fmla="*/ 581025 h 3124200"/>
                <a:gd name="connsiteX9" fmla="*/ 723900 w 4181475"/>
                <a:gd name="connsiteY9" fmla="*/ 1066800 h 3124200"/>
                <a:gd name="connsiteX10" fmla="*/ 19050 w 4181475"/>
                <a:gd name="connsiteY10" fmla="*/ 1685925 h 3124200"/>
                <a:gd name="connsiteX11" fmla="*/ 9525 w 4181475"/>
                <a:gd name="connsiteY11" fmla="*/ 3114675 h 3124200"/>
                <a:gd name="connsiteX12" fmla="*/ 9525 w 4181475"/>
                <a:gd name="connsiteY12" fmla="*/ 3114675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1475" h="3124200">
                  <a:moveTo>
                    <a:pt x="28575" y="1628775"/>
                  </a:moveTo>
                  <a:lnTo>
                    <a:pt x="0" y="3124200"/>
                  </a:lnTo>
                  <a:lnTo>
                    <a:pt x="323850" y="2914650"/>
                  </a:lnTo>
                  <a:lnTo>
                    <a:pt x="1009650" y="2438400"/>
                  </a:lnTo>
                  <a:lnTo>
                    <a:pt x="2409825" y="1771650"/>
                  </a:lnTo>
                  <a:lnTo>
                    <a:pt x="4038600" y="1047750"/>
                  </a:lnTo>
                  <a:lnTo>
                    <a:pt x="4181475" y="1000125"/>
                  </a:lnTo>
                  <a:lnTo>
                    <a:pt x="4171950" y="0"/>
                  </a:lnTo>
                  <a:lnTo>
                    <a:pt x="1819275" y="581025"/>
                  </a:lnTo>
                  <a:lnTo>
                    <a:pt x="723900" y="1066800"/>
                  </a:lnTo>
                  <a:lnTo>
                    <a:pt x="19050" y="1685925"/>
                  </a:lnTo>
                  <a:lnTo>
                    <a:pt x="9525" y="3114675"/>
                  </a:lnTo>
                  <a:lnTo>
                    <a:pt x="9525" y="3114675"/>
                  </a:ln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809625" y="3238500"/>
              <a:ext cx="4162425" cy="2117725"/>
            </a:xfrm>
            <a:custGeom>
              <a:avLst/>
              <a:gdLst>
                <a:gd name="connsiteX0" fmla="*/ 0 w 4171950"/>
                <a:gd name="connsiteY0" fmla="*/ 2085975 h 2085975"/>
                <a:gd name="connsiteX1" fmla="*/ 1666875 w 4171950"/>
                <a:gd name="connsiteY1" fmla="*/ 1209675 h 2085975"/>
                <a:gd name="connsiteX2" fmla="*/ 2752725 w 4171950"/>
                <a:gd name="connsiteY2" fmla="*/ 600075 h 2085975"/>
                <a:gd name="connsiteX3" fmla="*/ 3990975 w 4171950"/>
                <a:gd name="connsiteY3" fmla="*/ 257175 h 2085975"/>
                <a:gd name="connsiteX4" fmla="*/ 4171950 w 4171950"/>
                <a:gd name="connsiteY4" fmla="*/ 133350 h 2085975"/>
                <a:gd name="connsiteX5" fmla="*/ 4171950 w 4171950"/>
                <a:gd name="connsiteY5" fmla="*/ 0 h 2085975"/>
                <a:gd name="connsiteX6" fmla="*/ 3619500 w 4171950"/>
                <a:gd name="connsiteY6" fmla="*/ 161925 h 2085975"/>
                <a:gd name="connsiteX7" fmla="*/ 2409825 w 4171950"/>
                <a:gd name="connsiteY7" fmla="*/ 561975 h 2085975"/>
                <a:gd name="connsiteX8" fmla="*/ 1695450 w 4171950"/>
                <a:gd name="connsiteY8" fmla="*/ 876300 h 2085975"/>
                <a:gd name="connsiteX9" fmla="*/ 971550 w 4171950"/>
                <a:gd name="connsiteY9" fmla="*/ 1219200 h 2085975"/>
                <a:gd name="connsiteX10" fmla="*/ 361950 w 4171950"/>
                <a:gd name="connsiteY10" fmla="*/ 1609725 h 2085975"/>
                <a:gd name="connsiteX11" fmla="*/ 9525 w 4171950"/>
                <a:gd name="connsiteY11" fmla="*/ 1914525 h 2085975"/>
                <a:gd name="connsiteX12" fmla="*/ 0 w 4171950"/>
                <a:gd name="connsiteY12" fmla="*/ 2085975 h 2085975"/>
                <a:gd name="connsiteX0" fmla="*/ 79375 w 4162425"/>
                <a:gd name="connsiteY0" fmla="*/ 2105025 h 2105025"/>
                <a:gd name="connsiteX1" fmla="*/ 1657350 w 4162425"/>
                <a:gd name="connsiteY1" fmla="*/ 1209675 h 2105025"/>
                <a:gd name="connsiteX2" fmla="*/ 2743200 w 4162425"/>
                <a:gd name="connsiteY2" fmla="*/ 600075 h 2105025"/>
                <a:gd name="connsiteX3" fmla="*/ 3981450 w 4162425"/>
                <a:gd name="connsiteY3" fmla="*/ 257175 h 2105025"/>
                <a:gd name="connsiteX4" fmla="*/ 4162425 w 4162425"/>
                <a:gd name="connsiteY4" fmla="*/ 133350 h 2105025"/>
                <a:gd name="connsiteX5" fmla="*/ 4162425 w 4162425"/>
                <a:gd name="connsiteY5" fmla="*/ 0 h 2105025"/>
                <a:gd name="connsiteX6" fmla="*/ 3609975 w 4162425"/>
                <a:gd name="connsiteY6" fmla="*/ 161925 h 2105025"/>
                <a:gd name="connsiteX7" fmla="*/ 2400300 w 4162425"/>
                <a:gd name="connsiteY7" fmla="*/ 561975 h 2105025"/>
                <a:gd name="connsiteX8" fmla="*/ 1685925 w 4162425"/>
                <a:gd name="connsiteY8" fmla="*/ 876300 h 2105025"/>
                <a:gd name="connsiteX9" fmla="*/ 962025 w 4162425"/>
                <a:gd name="connsiteY9" fmla="*/ 1219200 h 2105025"/>
                <a:gd name="connsiteX10" fmla="*/ 352425 w 4162425"/>
                <a:gd name="connsiteY10" fmla="*/ 1609725 h 2105025"/>
                <a:gd name="connsiteX11" fmla="*/ 0 w 4162425"/>
                <a:gd name="connsiteY11" fmla="*/ 1914525 h 2105025"/>
                <a:gd name="connsiteX12" fmla="*/ 79375 w 4162425"/>
                <a:gd name="connsiteY12" fmla="*/ 2105025 h 2105025"/>
                <a:gd name="connsiteX0" fmla="*/ 3175 w 4162425"/>
                <a:gd name="connsiteY0" fmla="*/ 2117725 h 2117725"/>
                <a:gd name="connsiteX1" fmla="*/ 1657350 w 4162425"/>
                <a:gd name="connsiteY1" fmla="*/ 1209675 h 2117725"/>
                <a:gd name="connsiteX2" fmla="*/ 2743200 w 4162425"/>
                <a:gd name="connsiteY2" fmla="*/ 600075 h 2117725"/>
                <a:gd name="connsiteX3" fmla="*/ 3981450 w 4162425"/>
                <a:gd name="connsiteY3" fmla="*/ 257175 h 2117725"/>
                <a:gd name="connsiteX4" fmla="*/ 4162425 w 4162425"/>
                <a:gd name="connsiteY4" fmla="*/ 133350 h 2117725"/>
                <a:gd name="connsiteX5" fmla="*/ 4162425 w 4162425"/>
                <a:gd name="connsiteY5" fmla="*/ 0 h 2117725"/>
                <a:gd name="connsiteX6" fmla="*/ 3609975 w 4162425"/>
                <a:gd name="connsiteY6" fmla="*/ 161925 h 2117725"/>
                <a:gd name="connsiteX7" fmla="*/ 2400300 w 4162425"/>
                <a:gd name="connsiteY7" fmla="*/ 561975 h 2117725"/>
                <a:gd name="connsiteX8" fmla="*/ 1685925 w 4162425"/>
                <a:gd name="connsiteY8" fmla="*/ 876300 h 2117725"/>
                <a:gd name="connsiteX9" fmla="*/ 962025 w 4162425"/>
                <a:gd name="connsiteY9" fmla="*/ 1219200 h 2117725"/>
                <a:gd name="connsiteX10" fmla="*/ 352425 w 4162425"/>
                <a:gd name="connsiteY10" fmla="*/ 1609725 h 2117725"/>
                <a:gd name="connsiteX11" fmla="*/ 0 w 4162425"/>
                <a:gd name="connsiteY11" fmla="*/ 1914525 h 2117725"/>
                <a:gd name="connsiteX12" fmla="*/ 3175 w 4162425"/>
                <a:gd name="connsiteY12" fmla="*/ 2117725 h 21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2425" h="2117725">
                  <a:moveTo>
                    <a:pt x="3175" y="2117725"/>
                  </a:moveTo>
                  <a:lnTo>
                    <a:pt x="1657350" y="1209675"/>
                  </a:lnTo>
                  <a:lnTo>
                    <a:pt x="2743200" y="600075"/>
                  </a:lnTo>
                  <a:lnTo>
                    <a:pt x="3981450" y="257175"/>
                  </a:lnTo>
                  <a:lnTo>
                    <a:pt x="4162425" y="133350"/>
                  </a:lnTo>
                  <a:lnTo>
                    <a:pt x="4162425" y="0"/>
                  </a:lnTo>
                  <a:lnTo>
                    <a:pt x="3609975" y="161925"/>
                  </a:lnTo>
                  <a:lnTo>
                    <a:pt x="2400300" y="561975"/>
                  </a:lnTo>
                  <a:lnTo>
                    <a:pt x="1685925" y="876300"/>
                  </a:lnTo>
                  <a:lnTo>
                    <a:pt x="962025" y="1219200"/>
                  </a:lnTo>
                  <a:lnTo>
                    <a:pt x="352425" y="1609725"/>
                  </a:lnTo>
                  <a:lnTo>
                    <a:pt x="0" y="1914525"/>
                  </a:lnTo>
                  <a:cubicBezTo>
                    <a:pt x="1058" y="1982258"/>
                    <a:pt x="2117" y="2049992"/>
                    <a:pt x="3175" y="2117725"/>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1" name="Text Box 93"/>
          <p:cNvSpPr txBox="1">
            <a:spLocks noChangeArrowheads="1"/>
          </p:cNvSpPr>
          <p:nvPr/>
        </p:nvSpPr>
        <p:spPr bwMode="auto">
          <a:xfrm>
            <a:off x="2332038" y="2963863"/>
            <a:ext cx="1013226" cy="400110"/>
          </a:xfrm>
          <a:prstGeom prst="rect">
            <a:avLst/>
          </a:prstGeom>
          <a:noFill/>
          <a:ln w="9525" algn="ctr">
            <a:noFill/>
            <a:miter lim="800000"/>
            <a:headEnd/>
            <a:tailEnd/>
          </a:ln>
          <a:effectLst/>
        </p:spPr>
        <p:txBody>
          <a:bodyPr wrap="none">
            <a:spAutoFit/>
          </a:bodyPr>
          <a:lstStyle/>
          <a:p>
            <a:pPr>
              <a:defRPr/>
            </a:pPr>
            <a:r>
              <a:rPr lang="en-GB" sz="2000" b="1" dirty="0" err="1">
                <a:solidFill>
                  <a:schemeClr val="tx1"/>
                </a:solidFill>
                <a:effectLst>
                  <a:outerShdw blurRad="38100" dist="38100" dir="2700000" algn="tl">
                    <a:srgbClr val="FFFFFF"/>
                  </a:outerShdw>
                </a:effectLst>
                <a:latin typeface="Calibri" pitchFamily="34" charset="0"/>
              </a:rPr>
              <a:t>Wustite</a:t>
            </a:r>
            <a:endParaRPr lang="en-GB" sz="2000" b="1" dirty="0">
              <a:solidFill>
                <a:schemeClr val="tx1"/>
              </a:solidFill>
              <a:effectLst>
                <a:outerShdw blurRad="38100" dist="38100" dir="2700000" algn="tl">
                  <a:srgbClr val="FFFFFF"/>
                </a:outerShdw>
              </a:effectLst>
              <a:latin typeface="Calibri" pitchFamily="34" charset="0"/>
            </a:endParaRPr>
          </a:p>
        </p:txBody>
      </p:sp>
      <p:sp>
        <p:nvSpPr>
          <p:cNvPr id="33" name="Text Box 93"/>
          <p:cNvSpPr txBox="1">
            <a:spLocks noChangeArrowheads="1"/>
          </p:cNvSpPr>
          <p:nvPr/>
        </p:nvSpPr>
        <p:spPr bwMode="auto">
          <a:xfrm rot="20189834">
            <a:off x="776220" y="3934587"/>
            <a:ext cx="4146512" cy="382138"/>
          </a:xfrm>
          <a:prstGeom prst="rect">
            <a:avLst/>
          </a:prstGeom>
          <a:noFill/>
          <a:ln w="9525" algn="ctr">
            <a:noFill/>
            <a:miter lim="800000"/>
            <a:headEnd/>
            <a:tailEnd/>
          </a:ln>
          <a:effectLst/>
        </p:spPr>
        <p:txBody>
          <a:bodyPr wrap="none">
            <a:prstTxWarp prst="textArchUp">
              <a:avLst/>
            </a:prstTxWarp>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Metallic Iron + </a:t>
            </a:r>
            <a:r>
              <a:rPr lang="en-GB" sz="2000" b="1" dirty="0" err="1">
                <a:solidFill>
                  <a:schemeClr val="tx1"/>
                </a:solidFill>
                <a:effectLst>
                  <a:outerShdw blurRad="38100" dist="38100" dir="2700000" algn="tl">
                    <a:srgbClr val="FFFFFF"/>
                  </a:outerShdw>
                </a:effectLst>
                <a:latin typeface="Calibri" pitchFamily="34" charset="0"/>
              </a:rPr>
              <a:t>Wustite</a:t>
            </a:r>
            <a:r>
              <a:rPr lang="en-GB" sz="2000" b="1" dirty="0">
                <a:solidFill>
                  <a:schemeClr val="tx1"/>
                </a:solidFill>
                <a:effectLst>
                  <a:outerShdw blurRad="38100" dist="38100" dir="2700000" algn="tl">
                    <a:srgbClr val="FFFFFF"/>
                  </a:outerShdw>
                </a:effectLst>
                <a:latin typeface="Calibri" pitchFamily="34" charset="0"/>
              </a:rPr>
              <a:t> + O</a:t>
            </a:r>
            <a:r>
              <a:rPr lang="en-GB" sz="2000" b="1" baseline="-25000" dirty="0">
                <a:solidFill>
                  <a:schemeClr val="tx1"/>
                </a:solidFill>
                <a:effectLst>
                  <a:outerShdw blurRad="38100" dist="38100" dir="2700000" algn="tl">
                    <a:srgbClr val="FFFFFF"/>
                  </a:outerShdw>
                </a:effectLst>
                <a:latin typeface="Calibri" pitchFamily="34" charset="0"/>
              </a:rPr>
              <a:t>2</a:t>
            </a:r>
          </a:p>
        </p:txBody>
      </p:sp>
      <p:sp>
        <p:nvSpPr>
          <p:cNvPr id="32" name="Text Box 93"/>
          <p:cNvSpPr txBox="1">
            <a:spLocks noChangeArrowheads="1"/>
          </p:cNvSpPr>
          <p:nvPr/>
        </p:nvSpPr>
        <p:spPr bwMode="auto">
          <a:xfrm>
            <a:off x="1922463" y="4548641"/>
            <a:ext cx="1535036" cy="400110"/>
          </a:xfrm>
          <a:prstGeom prst="rect">
            <a:avLst/>
          </a:prstGeom>
          <a:noFill/>
          <a:ln w="9525" algn="ctr">
            <a:noFill/>
            <a:miter lim="800000"/>
            <a:headEnd/>
            <a:tailEnd/>
          </a:ln>
          <a:effectLst/>
        </p:spPr>
        <p:txBody>
          <a:bodyPr wrap="none">
            <a:spAutoFit/>
          </a:bodyPr>
          <a:lstStyle/>
          <a:p>
            <a:pPr>
              <a:defRPr/>
            </a:pPr>
            <a:r>
              <a:rPr lang="en-GB" sz="2000" b="1" dirty="0">
                <a:solidFill>
                  <a:schemeClr val="tx1"/>
                </a:solidFill>
                <a:effectLst>
                  <a:outerShdw blurRad="38100" dist="38100" dir="2700000" algn="tl">
                    <a:srgbClr val="FFFFFF"/>
                  </a:outerShdw>
                </a:effectLst>
                <a:latin typeface="Calibri" pitchFamily="34" charset="0"/>
              </a:rPr>
              <a:t>Metallic Iron</a:t>
            </a:r>
            <a:endParaRPr lang="en-GB" sz="2000" b="1" baseline="-25000" dirty="0">
              <a:solidFill>
                <a:schemeClr val="tx1"/>
              </a:solidFill>
              <a:effectLst>
                <a:outerShdw blurRad="38100" dist="38100" dir="2700000" algn="tl">
                  <a:srgbClr val="FFFFFF"/>
                </a:outerShdw>
              </a:effectLst>
              <a:latin typeface="Calibri" pitchFamily="34" charset="0"/>
            </a:endParaRPr>
          </a:p>
        </p:txBody>
      </p:sp>
      <p:sp>
        <p:nvSpPr>
          <p:cNvPr id="123" name="AutoShape 90"/>
          <p:cNvSpPr>
            <a:spLocks noChangeArrowheads="1"/>
          </p:cNvSpPr>
          <p:nvPr/>
        </p:nvSpPr>
        <p:spPr bwMode="auto">
          <a:xfrm>
            <a:off x="5841887" y="2514260"/>
            <a:ext cx="446996" cy="259556"/>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grpSp>
        <p:nvGrpSpPr>
          <p:cNvPr id="73" name="Gruppo 36"/>
          <p:cNvGrpSpPr/>
          <p:nvPr/>
        </p:nvGrpSpPr>
        <p:grpSpPr>
          <a:xfrm>
            <a:off x="12700" y="1073150"/>
            <a:ext cx="6608239" cy="5311775"/>
            <a:chOff x="12700" y="1073150"/>
            <a:chExt cx="6608239" cy="5311775"/>
          </a:xfrm>
        </p:grpSpPr>
        <p:pic>
          <p:nvPicPr>
            <p:cNvPr id="75" name="Picture 89"/>
            <p:cNvPicPr>
              <a:picLocks noChangeAspect="1" noChangeArrowheads="1"/>
            </p:cNvPicPr>
            <p:nvPr/>
          </p:nvPicPr>
          <p:blipFill>
            <a:blip r:embed="rId3" cstate="print"/>
            <a:srcRect r="3937"/>
            <a:stretch>
              <a:fillRect/>
            </a:stretch>
          </p:blipFill>
          <p:spPr bwMode="auto">
            <a:xfrm>
              <a:off x="12700" y="1073150"/>
              <a:ext cx="6405033" cy="5311775"/>
            </a:xfrm>
            <a:prstGeom prst="rect">
              <a:avLst/>
            </a:prstGeom>
            <a:noFill/>
            <a:ln w="9525" algn="ctr">
              <a:noFill/>
              <a:miter lim="800000"/>
              <a:headEnd/>
              <a:tailEnd/>
            </a:ln>
          </p:spPr>
        </p:pic>
        <p:sp>
          <p:nvSpPr>
            <p:cNvPr id="76" name="Rettangolo 75"/>
            <p:cNvSpPr/>
            <p:nvPr/>
          </p:nvSpPr>
          <p:spPr bwMode="auto">
            <a:xfrm>
              <a:off x="5344590" y="1076324"/>
              <a:ext cx="1191678" cy="5307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Figura a mano libera 76"/>
            <p:cNvSpPr/>
            <p:nvPr/>
          </p:nvSpPr>
          <p:spPr bwMode="auto">
            <a:xfrm>
              <a:off x="5402797" y="1181093"/>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8" name="Figura a mano libera 77"/>
            <p:cNvSpPr/>
            <p:nvPr/>
          </p:nvSpPr>
          <p:spPr bwMode="auto">
            <a:xfrm>
              <a:off x="5402797" y="1494361"/>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9" name="Figura a mano libera 78"/>
            <p:cNvSpPr/>
            <p:nvPr/>
          </p:nvSpPr>
          <p:spPr bwMode="auto">
            <a:xfrm>
              <a:off x="5402797" y="1816095"/>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893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0" name="Figura a mano libera 79"/>
            <p:cNvSpPr/>
            <p:nvPr/>
          </p:nvSpPr>
          <p:spPr bwMode="auto">
            <a:xfrm>
              <a:off x="5402797" y="21378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1" name="Figura a mano libera 80"/>
            <p:cNvSpPr/>
            <p:nvPr/>
          </p:nvSpPr>
          <p:spPr bwMode="auto">
            <a:xfrm>
              <a:off x="5402797" y="24680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rgbClr val="004D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2" name="Figura a mano libera 81"/>
            <p:cNvSpPr/>
            <p:nvPr/>
          </p:nvSpPr>
          <p:spPr bwMode="auto">
            <a:xfrm>
              <a:off x="5402797" y="2798228"/>
              <a:ext cx="314325" cy="333375"/>
            </a:xfrm>
            <a:custGeom>
              <a:avLst/>
              <a:gdLst>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 name="connsiteX0" fmla="*/ 0 w 314325"/>
                <a:gd name="connsiteY0" fmla="*/ 333375 h 333375"/>
                <a:gd name="connsiteX1" fmla="*/ 314325 w 314325"/>
                <a:gd name="connsiteY1" fmla="*/ 0 h 333375"/>
              </a:gdLst>
              <a:ahLst/>
              <a:cxnLst>
                <a:cxn ang="0">
                  <a:pos x="connsiteX0" y="connsiteY0"/>
                </a:cxn>
                <a:cxn ang="0">
                  <a:pos x="connsiteX1" y="connsiteY1"/>
                </a:cxn>
              </a:cxnLst>
              <a:rect l="l" t="t" r="r" b="b"/>
              <a:pathLst>
                <a:path w="314325" h="333375">
                  <a:moveTo>
                    <a:pt x="0" y="333375"/>
                  </a:moveTo>
                  <a:cubicBezTo>
                    <a:pt x="66675" y="184150"/>
                    <a:pt x="169069" y="84931"/>
                    <a:pt x="314325"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3" name="Text Box 97"/>
            <p:cNvSpPr txBox="1">
              <a:spLocks noChangeArrowheads="1"/>
            </p:cNvSpPr>
            <p:nvPr/>
          </p:nvSpPr>
          <p:spPr bwMode="auto">
            <a:xfrm>
              <a:off x="5812372" y="1109659"/>
              <a:ext cx="6561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MH</a:t>
              </a:r>
            </a:p>
          </p:txBody>
        </p:sp>
        <p:sp>
          <p:nvSpPr>
            <p:cNvPr id="84" name="Text Box 97"/>
            <p:cNvSpPr txBox="1">
              <a:spLocks noChangeArrowheads="1"/>
            </p:cNvSpPr>
            <p:nvPr/>
          </p:nvSpPr>
          <p:spPr bwMode="auto">
            <a:xfrm>
              <a:off x="5812372" y="1439857"/>
              <a:ext cx="808567" cy="369332"/>
            </a:xfrm>
            <a:prstGeom prst="rect">
              <a:avLst/>
            </a:prstGeom>
            <a:noFill/>
            <a:ln w="9525" algn="ctr">
              <a:noFill/>
              <a:miter lim="800000"/>
              <a:headEnd/>
              <a:tailEnd/>
            </a:ln>
            <a:effectLst/>
          </p:spPr>
          <p:txBody>
            <a:bodyPr wrap="square">
              <a:spAutoFit/>
            </a:bodyPr>
            <a:lstStyle/>
            <a:p>
              <a:pPr>
                <a:defRPr/>
              </a:pPr>
              <a:r>
                <a:rPr lang="en-GB" b="1" dirty="0" err="1">
                  <a:solidFill>
                    <a:schemeClr val="tx1"/>
                  </a:solidFill>
                  <a:effectLst/>
                  <a:latin typeface="Calibri" pitchFamily="34" charset="0"/>
                </a:rPr>
                <a:t>NiNiO</a:t>
              </a:r>
              <a:endParaRPr lang="en-GB" b="1" dirty="0">
                <a:solidFill>
                  <a:schemeClr val="tx1"/>
                </a:solidFill>
                <a:effectLst/>
                <a:latin typeface="Calibri" pitchFamily="34" charset="0"/>
              </a:endParaRPr>
            </a:p>
          </p:txBody>
        </p:sp>
        <p:sp>
          <p:nvSpPr>
            <p:cNvPr id="85" name="Text Box 97"/>
            <p:cNvSpPr txBox="1">
              <a:spLocks noChangeArrowheads="1"/>
            </p:cNvSpPr>
            <p:nvPr/>
          </p:nvSpPr>
          <p:spPr bwMode="auto">
            <a:xfrm>
              <a:off x="5812372" y="1786989"/>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FMQ</a:t>
              </a:r>
            </a:p>
          </p:txBody>
        </p:sp>
        <p:sp>
          <p:nvSpPr>
            <p:cNvPr id="106" name="Text Box 97"/>
            <p:cNvSpPr txBox="1">
              <a:spLocks noChangeArrowheads="1"/>
            </p:cNvSpPr>
            <p:nvPr/>
          </p:nvSpPr>
          <p:spPr bwMode="auto">
            <a:xfrm>
              <a:off x="5812372" y="2117187"/>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WM</a:t>
              </a:r>
            </a:p>
          </p:txBody>
        </p:sp>
        <p:sp>
          <p:nvSpPr>
            <p:cNvPr id="107" name="Text Box 97"/>
            <p:cNvSpPr txBox="1">
              <a:spLocks noChangeArrowheads="1"/>
            </p:cNvSpPr>
            <p:nvPr/>
          </p:nvSpPr>
          <p:spPr bwMode="auto">
            <a:xfrm>
              <a:off x="5812372" y="2455852"/>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IW</a:t>
              </a:r>
            </a:p>
          </p:txBody>
        </p:sp>
        <p:sp>
          <p:nvSpPr>
            <p:cNvPr id="108" name="Text Box 97"/>
            <p:cNvSpPr txBox="1">
              <a:spLocks noChangeArrowheads="1"/>
            </p:cNvSpPr>
            <p:nvPr/>
          </p:nvSpPr>
          <p:spPr bwMode="auto">
            <a:xfrm>
              <a:off x="5812372" y="2786050"/>
              <a:ext cx="808567" cy="369332"/>
            </a:xfrm>
            <a:prstGeom prst="rect">
              <a:avLst/>
            </a:prstGeom>
            <a:noFill/>
            <a:ln w="9525" algn="ctr">
              <a:noFill/>
              <a:miter lim="800000"/>
              <a:headEnd/>
              <a:tailEnd/>
            </a:ln>
            <a:effectLst/>
          </p:spPr>
          <p:txBody>
            <a:bodyPr wrap="square">
              <a:spAutoFit/>
            </a:bodyPr>
            <a:lstStyle/>
            <a:p>
              <a:pPr>
                <a:defRPr/>
              </a:pPr>
              <a:r>
                <a:rPr lang="en-GB" b="1" dirty="0">
                  <a:solidFill>
                    <a:schemeClr val="tx1"/>
                  </a:solidFill>
                  <a:effectLst/>
                  <a:latin typeface="Calibri" pitchFamily="34" charset="0"/>
                </a:rPr>
                <a:t>QIF</a:t>
              </a:r>
            </a:p>
          </p:txBody>
        </p:sp>
      </p:grpSp>
      <p:sp>
        <p:nvSpPr>
          <p:cNvPr id="25" name="Text Box 100"/>
          <p:cNvSpPr txBox="1">
            <a:spLocks noChangeArrowheads="1"/>
          </p:cNvSpPr>
          <p:nvPr/>
        </p:nvSpPr>
        <p:spPr bwMode="auto">
          <a:xfrm>
            <a:off x="3666173" y="3846513"/>
            <a:ext cx="5443537" cy="2616101"/>
          </a:xfrm>
          <a:prstGeom prst="rect">
            <a:avLst/>
          </a:prstGeom>
          <a:solidFill>
            <a:schemeClr val="bg1"/>
          </a:solidFill>
          <a:ln w="9525" algn="ctr">
            <a:solidFill>
              <a:schemeClr val="tx2"/>
            </a:solidFill>
            <a:miter lim="800000"/>
            <a:headEnd/>
            <a:tailEnd/>
          </a:ln>
        </p:spPr>
        <p:txBody>
          <a:bodyPr>
            <a:spAutoFit/>
          </a:bodyPr>
          <a:lstStyle/>
          <a:p>
            <a:r>
              <a:rPr lang="en-GB" sz="2400" dirty="0">
                <a:solidFill>
                  <a:schemeClr val="tx2"/>
                </a:solidFill>
                <a:effectLst/>
                <a:latin typeface="Calibri" pitchFamily="34" charset="0"/>
              </a:rPr>
              <a:t>Magnetite + 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 Hematite</a:t>
            </a:r>
            <a:endParaRPr lang="en-GB" sz="2400" baseline="-25000" dirty="0">
              <a:solidFill>
                <a:schemeClr val="tx2"/>
              </a:solidFill>
              <a:effectLst/>
              <a:latin typeface="Calibri" pitchFamily="34" charset="0"/>
            </a:endParaRPr>
          </a:p>
          <a:p>
            <a:r>
              <a:rPr lang="en-GB" sz="2400" dirty="0">
                <a:solidFill>
                  <a:schemeClr val="tx2"/>
                </a:solidFill>
                <a:effectLst/>
                <a:latin typeface="Calibri" pitchFamily="34" charset="0"/>
              </a:rPr>
              <a:t>    4Fe</a:t>
            </a:r>
            <a:r>
              <a:rPr lang="en-GB" sz="2400" baseline="-25000" dirty="0">
                <a:solidFill>
                  <a:schemeClr val="tx2"/>
                </a:solidFill>
                <a:effectLst/>
                <a:latin typeface="Calibri" pitchFamily="34" charset="0"/>
              </a:rPr>
              <a:t>3</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4</a:t>
            </a:r>
            <a:r>
              <a:rPr lang="en-GB" sz="2400" dirty="0">
                <a:solidFill>
                  <a:schemeClr val="tx2"/>
                </a:solidFill>
                <a:effectLst/>
                <a:latin typeface="Calibri" pitchFamily="34" charset="0"/>
              </a:rPr>
              <a:t>     </a:t>
            </a:r>
            <a:r>
              <a:rPr lang="en-GB" sz="2000"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6Fe</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3</a:t>
            </a:r>
          </a:p>
          <a:p>
            <a:pPr algn="ctr">
              <a:spcBef>
                <a:spcPts val="1200"/>
              </a:spcBef>
            </a:pPr>
            <a:r>
              <a:rPr lang="en-GB" sz="2400" b="1" dirty="0">
                <a:solidFill>
                  <a:schemeClr val="tx2"/>
                </a:solidFill>
                <a:effectLst/>
                <a:latin typeface="Calibri" pitchFamily="34" charset="0"/>
              </a:rPr>
              <a:t>At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“relatively low” magnetite is present (both Fe</a:t>
            </a:r>
            <a:r>
              <a:rPr lang="en-GB" sz="2400" b="1" baseline="30000" dirty="0">
                <a:solidFill>
                  <a:schemeClr val="tx2"/>
                </a:solidFill>
                <a:effectLst/>
                <a:latin typeface="Calibri" pitchFamily="34" charset="0"/>
              </a:rPr>
              <a:t>2+</a:t>
            </a:r>
            <a:r>
              <a:rPr lang="en-GB" sz="2400" b="1" dirty="0">
                <a:solidFill>
                  <a:schemeClr val="tx2"/>
                </a:solidFill>
                <a:effectLst/>
                <a:latin typeface="Calibri" pitchFamily="34" charset="0"/>
              </a:rPr>
              <a:t>and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a:p>
            <a:pPr algn="ctr">
              <a:spcBef>
                <a:spcPts val="1200"/>
              </a:spcBef>
            </a:pPr>
            <a:r>
              <a:rPr lang="en-GB" sz="2400" b="1" dirty="0">
                <a:solidFill>
                  <a:schemeClr val="tx2"/>
                </a:solidFill>
                <a:effectLst/>
                <a:latin typeface="Calibri" pitchFamily="34" charset="0"/>
              </a:rPr>
              <a:t>At high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only hematite is present  (only Fe</a:t>
            </a:r>
            <a:r>
              <a:rPr lang="en-GB" sz="2400" b="1" baseline="30000" dirty="0">
                <a:solidFill>
                  <a:schemeClr val="tx2"/>
                </a:solidFill>
                <a:effectLst/>
                <a:latin typeface="Calibri" pitchFamily="34" charset="0"/>
              </a:rPr>
              <a:t>3+</a:t>
            </a:r>
            <a:r>
              <a:rPr lang="en-GB" sz="2400" b="1" dirty="0">
                <a:solidFill>
                  <a:schemeClr val="tx2"/>
                </a:solidFill>
                <a:effectLst/>
                <a:latin typeface="Calibri" pitchFamily="34" charset="0"/>
              </a:rPr>
              <a:t> available).</a:t>
            </a:r>
          </a:p>
        </p:txBody>
      </p:sp>
      <p:sp>
        <p:nvSpPr>
          <p:cNvPr id="30" name="Text Box 100"/>
          <p:cNvSpPr txBox="1">
            <a:spLocks noChangeArrowheads="1"/>
          </p:cNvSpPr>
          <p:nvPr/>
        </p:nvSpPr>
        <p:spPr bwMode="auto">
          <a:xfrm>
            <a:off x="3665220" y="3846513"/>
            <a:ext cx="5461287" cy="2616101"/>
          </a:xfrm>
          <a:prstGeom prst="rect">
            <a:avLst/>
          </a:prstGeom>
          <a:solidFill>
            <a:schemeClr val="bg1"/>
          </a:solidFill>
          <a:ln w="9525" algn="ctr">
            <a:solidFill>
              <a:schemeClr val="tx2"/>
            </a:solidFill>
            <a:miter lim="800000"/>
            <a:headEnd/>
            <a:tailEnd/>
          </a:ln>
        </p:spPr>
        <p:txBody>
          <a:bodyPr wrap="square">
            <a:spAutoFit/>
          </a:bodyPr>
          <a:lstStyle/>
          <a:p>
            <a:r>
              <a:rPr lang="en-GB" sz="2400" dirty="0">
                <a:solidFill>
                  <a:schemeClr val="tx2"/>
                </a:solidFill>
                <a:effectLst/>
                <a:latin typeface="Calibri" pitchFamily="34" charset="0"/>
              </a:rPr>
              <a:t>Iron + 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 </a:t>
            </a:r>
            <a:r>
              <a:rPr lang="en-GB" sz="2400" dirty="0" err="1">
                <a:solidFill>
                  <a:schemeClr val="tx2"/>
                </a:solidFill>
                <a:effectLst/>
                <a:latin typeface="Calibri" pitchFamily="34" charset="0"/>
              </a:rPr>
              <a:t>Wustite</a:t>
            </a:r>
            <a:endParaRPr lang="en-GB" sz="2400" baseline="-25000" dirty="0">
              <a:solidFill>
                <a:schemeClr val="tx2"/>
              </a:solidFill>
              <a:effectLst/>
              <a:latin typeface="Calibri" pitchFamily="34" charset="0"/>
            </a:endParaRPr>
          </a:p>
          <a:p>
            <a:r>
              <a:rPr lang="en-GB" sz="2400" dirty="0">
                <a:solidFill>
                  <a:schemeClr val="tx2"/>
                </a:solidFill>
                <a:effectLst/>
                <a:latin typeface="Calibri" pitchFamily="34" charset="0"/>
              </a:rPr>
              <a:t> 2Fe   </a:t>
            </a:r>
            <a:r>
              <a:rPr lang="en-GB" sz="2000" dirty="0">
                <a:solidFill>
                  <a:schemeClr val="tx2"/>
                </a:solidFill>
                <a:effectLst/>
                <a:latin typeface="Calibri" pitchFamily="34" charset="0"/>
              </a:rPr>
              <a:t> </a:t>
            </a:r>
            <a:r>
              <a:rPr lang="en-GB" sz="2400" dirty="0">
                <a:solidFill>
                  <a:schemeClr val="tx2"/>
                </a:solidFill>
                <a:effectLst/>
                <a:latin typeface="Calibri" pitchFamily="34" charset="0"/>
              </a:rPr>
              <a:t>O</a:t>
            </a:r>
            <a:r>
              <a:rPr lang="en-GB" sz="2400" baseline="-25000" dirty="0">
                <a:solidFill>
                  <a:schemeClr val="tx2"/>
                </a:solidFill>
                <a:effectLst/>
                <a:latin typeface="Calibri" pitchFamily="34" charset="0"/>
              </a:rPr>
              <a:t>2</a:t>
            </a:r>
            <a:r>
              <a:rPr lang="en-GB" sz="2400" dirty="0">
                <a:solidFill>
                  <a:schemeClr val="tx2"/>
                </a:solidFill>
                <a:effectLst/>
                <a:latin typeface="Calibri" pitchFamily="34" charset="0"/>
              </a:rPr>
              <a:t>       2FeO</a:t>
            </a:r>
            <a:endParaRPr lang="en-GB" sz="2400" baseline="-25000" dirty="0">
              <a:solidFill>
                <a:schemeClr val="tx2"/>
              </a:solidFill>
              <a:effectLst/>
              <a:latin typeface="Calibri" pitchFamily="34" charset="0"/>
            </a:endParaRPr>
          </a:p>
          <a:p>
            <a:pPr algn="ctr">
              <a:spcBef>
                <a:spcPts val="1200"/>
              </a:spcBef>
            </a:pPr>
            <a:r>
              <a:rPr lang="en-GB" sz="2400" b="1" dirty="0">
                <a:solidFill>
                  <a:schemeClr val="tx2"/>
                </a:solidFill>
                <a:effectLst/>
                <a:latin typeface="Calibri" pitchFamily="34" charset="0"/>
              </a:rPr>
              <a:t>At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“relatively high” </a:t>
            </a:r>
            <a:r>
              <a:rPr lang="en-GB" sz="2400" b="1" dirty="0" err="1">
                <a:solidFill>
                  <a:schemeClr val="tx2"/>
                </a:solidFill>
                <a:effectLst/>
                <a:latin typeface="Calibri" pitchFamily="34" charset="0"/>
              </a:rPr>
              <a:t>wustite</a:t>
            </a:r>
            <a:r>
              <a:rPr lang="en-GB" sz="2400" b="1" dirty="0">
                <a:solidFill>
                  <a:schemeClr val="tx2"/>
                </a:solidFill>
                <a:effectLst/>
                <a:latin typeface="Calibri" pitchFamily="34" charset="0"/>
              </a:rPr>
              <a:t> is present (there is sufficient oxygen to oxidise Fe).</a:t>
            </a:r>
          </a:p>
          <a:p>
            <a:pPr algn="ctr">
              <a:spcBef>
                <a:spcPts val="1200"/>
              </a:spcBef>
            </a:pPr>
            <a:r>
              <a:rPr lang="en-GB" sz="2400" b="1" dirty="0">
                <a:solidFill>
                  <a:schemeClr val="tx2"/>
                </a:solidFill>
                <a:effectLst/>
                <a:latin typeface="Calibri" pitchFamily="34" charset="0"/>
              </a:rPr>
              <a:t>At low  </a:t>
            </a:r>
            <a:r>
              <a:rPr lang="en-GB" sz="2400" b="1" i="1" dirty="0">
                <a:solidFill>
                  <a:schemeClr val="tx2"/>
                </a:solidFill>
                <a:effectLst/>
                <a:latin typeface="Calibri" pitchFamily="34" charset="0"/>
              </a:rPr>
              <a:t>f</a:t>
            </a:r>
            <a:r>
              <a:rPr lang="en-GB" sz="2400" b="1" dirty="0">
                <a:solidFill>
                  <a:schemeClr val="tx2"/>
                </a:solidFill>
                <a:effectLst/>
                <a:latin typeface="Calibri" pitchFamily="34" charset="0"/>
              </a:rPr>
              <a:t>O</a:t>
            </a:r>
            <a:r>
              <a:rPr lang="en-GB" sz="2400" b="1" baseline="-25000" dirty="0">
                <a:solidFill>
                  <a:schemeClr val="tx2"/>
                </a:solidFill>
                <a:effectLst/>
                <a:latin typeface="Calibri" pitchFamily="34" charset="0"/>
              </a:rPr>
              <a:t>2</a:t>
            </a:r>
            <a:r>
              <a:rPr lang="en-GB" sz="2400" b="1" dirty="0">
                <a:solidFill>
                  <a:schemeClr val="tx2"/>
                </a:solidFill>
                <a:effectLst/>
                <a:latin typeface="Calibri" pitchFamily="34" charset="0"/>
              </a:rPr>
              <a:t> only metallic iron can be present  (no sufficient oxygen available).</a:t>
            </a:r>
          </a:p>
        </p:txBody>
      </p:sp>
      <p:sp>
        <p:nvSpPr>
          <p:cNvPr id="70" name="Text Box 100"/>
          <p:cNvSpPr txBox="1">
            <a:spLocks noChangeArrowheads="1"/>
          </p:cNvSpPr>
          <p:nvPr/>
        </p:nvSpPr>
        <p:spPr bwMode="auto">
          <a:xfrm>
            <a:off x="3671888" y="3846513"/>
            <a:ext cx="5443537" cy="2610971"/>
          </a:xfrm>
          <a:prstGeom prst="rect">
            <a:avLst/>
          </a:prstGeom>
          <a:solidFill>
            <a:schemeClr val="bg1"/>
          </a:solidFill>
          <a:ln w="9525" algn="ctr">
            <a:solidFill>
              <a:schemeClr val="tx2"/>
            </a:solidFill>
            <a:miter lim="800000"/>
            <a:headEnd/>
            <a:tailEnd/>
          </a:ln>
        </p:spPr>
        <p:txBody>
          <a:bodyPr>
            <a:spAutoFit/>
          </a:bodyPr>
          <a:lstStyle/>
          <a:p>
            <a:pPr algn="ctr">
              <a:spcBef>
                <a:spcPts val="1800"/>
              </a:spcBef>
            </a:pPr>
            <a:r>
              <a:rPr lang="en-GB" sz="3200" b="1" dirty="0">
                <a:solidFill>
                  <a:srgbClr val="FF0000"/>
                </a:solidFill>
                <a:latin typeface="Calibri" pitchFamily="34" charset="0"/>
              </a:rPr>
              <a:t>IMPORTANT</a:t>
            </a:r>
            <a:r>
              <a:rPr lang="en-GB" sz="3200" b="1" dirty="0">
                <a:solidFill>
                  <a:schemeClr val="tx2"/>
                </a:solidFill>
                <a:effectLst/>
                <a:latin typeface="Calibri" pitchFamily="34" charset="0"/>
              </a:rPr>
              <a:t>:</a:t>
            </a:r>
          </a:p>
          <a:p>
            <a:pPr algn="ctr">
              <a:spcBef>
                <a:spcPts val="200"/>
              </a:spcBef>
            </a:pPr>
            <a:r>
              <a:rPr lang="en-GB" sz="2400" b="1" dirty="0">
                <a:solidFill>
                  <a:schemeClr val="tx2"/>
                </a:solidFill>
                <a:effectLst/>
                <a:latin typeface="Calibri" pitchFamily="34" charset="0"/>
              </a:rPr>
              <a:t>This does not mean that Fayalite or Magnetite or </a:t>
            </a:r>
            <a:r>
              <a:rPr lang="en-GB" sz="2400" b="1" dirty="0" err="1">
                <a:solidFill>
                  <a:schemeClr val="tx2"/>
                </a:solidFill>
                <a:effectLst/>
                <a:latin typeface="Calibri" pitchFamily="34" charset="0"/>
              </a:rPr>
              <a:t>Wustite</a:t>
            </a:r>
            <a:r>
              <a:rPr lang="en-GB" sz="2400" b="1" dirty="0">
                <a:solidFill>
                  <a:schemeClr val="tx2"/>
                </a:solidFill>
                <a:effectLst/>
                <a:latin typeface="Calibri" pitchFamily="34" charset="0"/>
              </a:rPr>
              <a:t> or Metallic Iron are really present in the mantle.</a:t>
            </a:r>
          </a:p>
          <a:p>
            <a:pPr algn="ctr">
              <a:spcBef>
                <a:spcPts val="1200"/>
              </a:spcBef>
            </a:pPr>
            <a:r>
              <a:rPr lang="en-GB" sz="2400" b="1" dirty="0">
                <a:solidFill>
                  <a:schemeClr val="tx2"/>
                </a:solidFill>
                <a:effectLst/>
                <a:latin typeface="Calibri" pitchFamily="34" charset="0"/>
              </a:rPr>
              <a:t>They are only terms used to figure out the oxygen fugacity of mantle rocks.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420"/>
          <p:cNvGrpSpPr>
            <a:grpSpLocks/>
          </p:cNvGrpSpPr>
          <p:nvPr/>
        </p:nvGrpSpPr>
        <p:grpSpPr bwMode="auto">
          <a:xfrm>
            <a:off x="3621088" y="0"/>
            <a:ext cx="5500687" cy="6858000"/>
            <a:chOff x="2281" y="0"/>
            <a:chExt cx="3465" cy="4320"/>
          </a:xfrm>
        </p:grpSpPr>
        <p:grpSp>
          <p:nvGrpSpPr>
            <p:cNvPr id="229" name="Group 421"/>
            <p:cNvGrpSpPr>
              <a:grpSpLocks/>
            </p:cNvGrpSpPr>
            <p:nvPr/>
          </p:nvGrpSpPr>
          <p:grpSpPr bwMode="auto">
            <a:xfrm>
              <a:off x="2281" y="0"/>
              <a:ext cx="3465" cy="4320"/>
              <a:chOff x="2281" y="0"/>
              <a:chExt cx="3465" cy="4320"/>
            </a:xfrm>
          </p:grpSpPr>
          <p:sp>
            <p:nvSpPr>
              <p:cNvPr id="274"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75"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276"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277"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278"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279"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280"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1"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2"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3"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4"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5"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6"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7"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88"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289"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290"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291"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292"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293"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4"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5"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6"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7"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8"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99"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300"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301"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302"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303"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304"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305"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306"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307"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308"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309"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230"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231"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32"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233"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4"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235"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236"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237"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238"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239"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240"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241"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242"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243"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244"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245"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246"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47"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248"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249"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250"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251"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252"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253"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254" name="Group 483"/>
            <p:cNvGrpSpPr>
              <a:grpSpLocks/>
            </p:cNvGrpSpPr>
            <p:nvPr/>
          </p:nvGrpSpPr>
          <p:grpSpPr bwMode="auto">
            <a:xfrm>
              <a:off x="4201" y="276"/>
              <a:ext cx="953" cy="3998"/>
              <a:chOff x="4065" y="276"/>
              <a:chExt cx="953" cy="3998"/>
            </a:xfrm>
          </p:grpSpPr>
          <p:sp>
            <p:nvSpPr>
              <p:cNvPr id="271"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2"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3"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255"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6"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7"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258" name="Group 490"/>
            <p:cNvGrpSpPr>
              <a:grpSpLocks/>
            </p:cNvGrpSpPr>
            <p:nvPr/>
          </p:nvGrpSpPr>
          <p:grpSpPr bwMode="auto">
            <a:xfrm>
              <a:off x="4156" y="330"/>
              <a:ext cx="894" cy="3936"/>
              <a:chOff x="4020" y="330"/>
              <a:chExt cx="894" cy="3936"/>
            </a:xfrm>
          </p:grpSpPr>
          <p:sp>
            <p:nvSpPr>
              <p:cNvPr id="269"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70"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259"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60"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261"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62"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263" name="Group 497"/>
            <p:cNvGrpSpPr>
              <a:grpSpLocks/>
            </p:cNvGrpSpPr>
            <p:nvPr/>
          </p:nvGrpSpPr>
          <p:grpSpPr bwMode="auto">
            <a:xfrm>
              <a:off x="5088" y="2472"/>
              <a:ext cx="192" cy="1449"/>
              <a:chOff x="5088" y="2472"/>
              <a:chExt cx="192" cy="1449"/>
            </a:xfrm>
          </p:grpSpPr>
          <p:sp>
            <p:nvSpPr>
              <p:cNvPr id="266"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267"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268"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264"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265"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918571" name="Line 43"/>
          <p:cNvSpPr>
            <a:spLocks noChangeShapeType="1"/>
          </p:cNvSpPr>
          <p:nvPr/>
        </p:nvSpPr>
        <p:spPr bwMode="auto">
          <a:xfrm>
            <a:off x="4240213" y="3948113"/>
            <a:ext cx="2936875"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18580" name="Text Box 52"/>
          <p:cNvSpPr txBox="1">
            <a:spLocks noChangeArrowheads="1"/>
          </p:cNvSpPr>
          <p:nvPr/>
        </p:nvSpPr>
        <p:spPr bwMode="auto">
          <a:xfrm>
            <a:off x="4536032" y="2814638"/>
            <a:ext cx="1059906" cy="276999"/>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918593" name="Text Box 65"/>
          <p:cNvSpPr txBox="1">
            <a:spLocks noChangeArrowheads="1"/>
          </p:cNvSpPr>
          <p:nvPr/>
        </p:nvSpPr>
        <p:spPr bwMode="auto">
          <a:xfrm>
            <a:off x="76836" y="76200"/>
            <a:ext cx="3423602" cy="3046988"/>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rgbClr val="FFFF00"/>
                </a:solidFill>
                <a:effectLst>
                  <a:outerShdw blurRad="38100" dist="38100" dir="2700000" algn="tl">
                    <a:srgbClr val="000000"/>
                  </a:outerShdw>
                </a:effectLst>
                <a:latin typeface="Calibri" pitchFamily="34" charset="0"/>
              </a:rPr>
              <a:t>If the peridotite system is sufficiently oxidized (i.e., both CO</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and H</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O are present), the Oceanic Geotherm crosses the solidus at shallower depths up to deeper levels.</a:t>
            </a:r>
            <a:endParaRPr lang="en-GB" sz="2400" dirty="0">
              <a:solidFill>
                <a:srgbClr val="FF6600"/>
              </a:solidFill>
              <a:effectLst>
                <a:outerShdw blurRad="38100" dist="38100" dir="2700000" algn="tl">
                  <a:srgbClr val="000000"/>
                </a:outerShdw>
              </a:effectLst>
              <a:latin typeface="Calibri" pitchFamily="34" charset="0"/>
            </a:endParaRPr>
          </a:p>
        </p:txBody>
      </p:sp>
      <p:sp>
        <p:nvSpPr>
          <p:cNvPr id="918601" name="Freeform 73"/>
          <p:cNvSpPr>
            <a:spLocks/>
          </p:cNvSpPr>
          <p:nvPr/>
        </p:nvSpPr>
        <p:spPr bwMode="auto">
          <a:xfrm>
            <a:off x="6307138" y="3182938"/>
            <a:ext cx="1536700" cy="3663950"/>
          </a:xfrm>
          <a:custGeom>
            <a:avLst/>
            <a:gdLst/>
            <a:ahLst/>
            <a:cxnLst>
              <a:cxn ang="0">
                <a:pos x="62" y="560"/>
              </a:cxn>
              <a:cxn ang="0">
                <a:pos x="83" y="956"/>
              </a:cxn>
              <a:cxn ang="0">
                <a:pos x="197" y="1469"/>
              </a:cxn>
              <a:cxn ang="0">
                <a:pos x="359" y="1955"/>
              </a:cxn>
              <a:cxn ang="0">
                <a:pos x="464" y="2249"/>
              </a:cxn>
              <a:cxn ang="0">
                <a:pos x="698" y="2255"/>
              </a:cxn>
              <a:cxn ang="0">
                <a:pos x="935" y="2249"/>
              </a:cxn>
              <a:cxn ang="0">
                <a:pos x="896" y="1898"/>
              </a:cxn>
              <a:cxn ang="0">
                <a:pos x="872" y="1745"/>
              </a:cxn>
              <a:cxn ang="0">
                <a:pos x="788" y="1448"/>
              </a:cxn>
              <a:cxn ang="0">
                <a:pos x="578" y="965"/>
              </a:cxn>
              <a:cxn ang="0">
                <a:pos x="431" y="689"/>
              </a:cxn>
              <a:cxn ang="0">
                <a:pos x="320" y="482"/>
              </a:cxn>
              <a:cxn ang="0">
                <a:pos x="47" y="56"/>
              </a:cxn>
              <a:cxn ang="0">
                <a:pos x="35" y="146"/>
              </a:cxn>
              <a:cxn ang="0">
                <a:pos x="62" y="560"/>
              </a:cxn>
            </a:cxnLst>
            <a:rect l="0" t="0" r="r" b="b"/>
            <a:pathLst>
              <a:path w="968" h="2308">
                <a:moveTo>
                  <a:pt x="62" y="560"/>
                </a:moveTo>
                <a:cubicBezTo>
                  <a:pt x="73" y="700"/>
                  <a:pt x="61" y="805"/>
                  <a:pt x="83" y="956"/>
                </a:cubicBezTo>
                <a:cubicBezTo>
                  <a:pt x="105" y="1107"/>
                  <a:pt x="151" y="1303"/>
                  <a:pt x="197" y="1469"/>
                </a:cubicBezTo>
                <a:cubicBezTo>
                  <a:pt x="243" y="1635"/>
                  <a:pt x="315" y="1825"/>
                  <a:pt x="359" y="1955"/>
                </a:cubicBezTo>
                <a:cubicBezTo>
                  <a:pt x="403" y="2085"/>
                  <a:pt x="408" y="2199"/>
                  <a:pt x="464" y="2249"/>
                </a:cubicBezTo>
                <a:cubicBezTo>
                  <a:pt x="520" y="2299"/>
                  <a:pt x="620" y="2255"/>
                  <a:pt x="698" y="2255"/>
                </a:cubicBezTo>
                <a:cubicBezTo>
                  <a:pt x="776" y="2255"/>
                  <a:pt x="902" y="2308"/>
                  <a:pt x="935" y="2249"/>
                </a:cubicBezTo>
                <a:cubicBezTo>
                  <a:pt x="968" y="2190"/>
                  <a:pt x="907" y="1982"/>
                  <a:pt x="896" y="1898"/>
                </a:cubicBezTo>
                <a:cubicBezTo>
                  <a:pt x="885" y="1814"/>
                  <a:pt x="890" y="1820"/>
                  <a:pt x="872" y="1745"/>
                </a:cubicBezTo>
                <a:cubicBezTo>
                  <a:pt x="854" y="1670"/>
                  <a:pt x="837" y="1578"/>
                  <a:pt x="788" y="1448"/>
                </a:cubicBezTo>
                <a:cubicBezTo>
                  <a:pt x="739" y="1318"/>
                  <a:pt x="637" y="1091"/>
                  <a:pt x="578" y="965"/>
                </a:cubicBezTo>
                <a:cubicBezTo>
                  <a:pt x="519" y="839"/>
                  <a:pt x="474" y="769"/>
                  <a:pt x="431" y="689"/>
                </a:cubicBezTo>
                <a:cubicBezTo>
                  <a:pt x="388" y="609"/>
                  <a:pt x="384" y="588"/>
                  <a:pt x="320" y="482"/>
                </a:cubicBezTo>
                <a:cubicBezTo>
                  <a:pt x="256" y="376"/>
                  <a:pt x="94" y="112"/>
                  <a:pt x="47" y="56"/>
                </a:cubicBezTo>
                <a:cubicBezTo>
                  <a:pt x="0" y="0"/>
                  <a:pt x="33" y="62"/>
                  <a:pt x="35" y="146"/>
                </a:cubicBezTo>
                <a:cubicBezTo>
                  <a:pt x="37" y="230"/>
                  <a:pt x="57" y="474"/>
                  <a:pt x="62" y="560"/>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18615" name="Text Box 87"/>
          <p:cNvSpPr txBox="1">
            <a:spLocks noChangeArrowheads="1"/>
          </p:cNvSpPr>
          <p:nvPr/>
        </p:nvSpPr>
        <p:spPr bwMode="auto">
          <a:xfrm>
            <a:off x="76836" y="3046413"/>
            <a:ext cx="3423602" cy="2308324"/>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Under these conditions (e.g., oxidized and with free CO</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and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the asthenosphere would occupy a larger volume of the mantle.</a:t>
            </a:r>
          </a:p>
        </p:txBody>
      </p:sp>
      <p:sp>
        <p:nvSpPr>
          <p:cNvPr id="918616" name="Text Box 88"/>
          <p:cNvSpPr txBox="1">
            <a:spLocks noChangeArrowheads="1"/>
          </p:cNvSpPr>
          <p:nvPr/>
        </p:nvSpPr>
        <p:spPr bwMode="auto">
          <a:xfrm>
            <a:off x="340360" y="6445250"/>
            <a:ext cx="336804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920738" name="Text Box 162"/>
          <p:cNvSpPr txBox="1">
            <a:spLocks noChangeArrowheads="1"/>
          </p:cNvSpPr>
          <p:nvPr/>
        </p:nvSpPr>
        <p:spPr bwMode="auto">
          <a:xfrm>
            <a:off x="4911725" y="176213"/>
            <a:ext cx="668338"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400</a:t>
            </a:r>
          </a:p>
        </p:txBody>
      </p:sp>
      <p:sp>
        <p:nvSpPr>
          <p:cNvPr id="94" name="Text Box 87"/>
          <p:cNvSpPr txBox="1">
            <a:spLocks noChangeArrowheads="1"/>
          </p:cNvSpPr>
          <p:nvPr/>
        </p:nvSpPr>
        <p:spPr bwMode="auto">
          <a:xfrm>
            <a:off x="76836" y="5321300"/>
            <a:ext cx="3633152" cy="830997"/>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rgbClr val="FFFF00"/>
                </a:solidFill>
                <a:effectLst>
                  <a:outerShdw blurRad="38100" dist="38100" dir="2700000" algn="tl">
                    <a:srgbClr val="000000"/>
                  </a:outerShdw>
                </a:effectLst>
                <a:latin typeface="Calibri" pitchFamily="34" charset="0"/>
              </a:rPr>
              <a:t>More oxidized conditions means </a:t>
            </a:r>
            <a:r>
              <a:rPr lang="en-GB" sz="2400" i="1" dirty="0">
                <a:solidFill>
                  <a:srgbClr val="FFFF00"/>
                </a:solidFill>
                <a:effectLst>
                  <a:outerShdw blurRad="38100" dist="38100" dir="2700000" algn="tl">
                    <a:srgbClr val="000000"/>
                  </a:outerShdw>
                </a:effectLst>
                <a:latin typeface="Calibri" pitchFamily="34" charset="0"/>
              </a:rPr>
              <a:t>f</a:t>
            </a:r>
            <a:r>
              <a:rPr lang="en-GB" sz="2400" dirty="0">
                <a:solidFill>
                  <a:srgbClr val="FFFF00"/>
                </a:solidFill>
                <a:effectLst>
                  <a:outerShdw blurRad="38100" dist="38100" dir="2700000" algn="tl">
                    <a:srgbClr val="000000"/>
                  </a:outerShdw>
                </a:effectLst>
                <a:latin typeface="Calibri" pitchFamily="34" charset="0"/>
              </a:rPr>
              <a:t>O</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 IW&gt;+3 (</a:t>
            </a:r>
            <a:r>
              <a:rPr lang="en-GB" sz="2400" dirty="0">
                <a:solidFill>
                  <a:srgbClr val="FFFFFF"/>
                </a:solidFill>
                <a:effectLst>
                  <a:outerShdw blurRad="38100" dist="38100" dir="2700000" algn="tl">
                    <a:srgbClr val="000000"/>
                  </a:outerShdw>
                </a:effectLst>
                <a:latin typeface="Calibri" pitchFamily="34" charset="0"/>
              </a:rPr>
              <a:t>~FMQ</a:t>
            </a:r>
            <a:r>
              <a:rPr lang="en-GB" sz="2400" dirty="0">
                <a:solidFill>
                  <a:srgbClr val="FFFF00"/>
                </a:solidFill>
                <a:effectLst>
                  <a:outerShdw blurRad="38100" dist="38100" dir="2700000" algn="tl">
                    <a:srgbClr val="000000"/>
                  </a:outerShdw>
                </a:effectLst>
                <a:latin typeface="Calibri" pitchFamily="34" charset="0"/>
              </a:rPr>
              <a:t>)</a:t>
            </a:r>
          </a:p>
        </p:txBody>
      </p:sp>
      <p:sp>
        <p:nvSpPr>
          <p:cNvPr id="95" name="Text Box 62"/>
          <p:cNvSpPr txBox="1">
            <a:spLocks noChangeArrowheads="1"/>
          </p:cNvSpPr>
          <p:nvPr/>
        </p:nvSpPr>
        <p:spPr bwMode="auto">
          <a:xfrm>
            <a:off x="4495800" y="4979988"/>
            <a:ext cx="1768475" cy="646112"/>
          </a:xfrm>
          <a:prstGeom prst="rect">
            <a:avLst/>
          </a:prstGeom>
          <a:noFill/>
          <a:ln w="9525" algn="ctr">
            <a:noFill/>
            <a:miter lim="800000"/>
            <a:headEnd/>
            <a:tailEnd/>
          </a:ln>
          <a:effectLst/>
        </p:spPr>
        <p:txBody>
          <a:bodyPr>
            <a:spAutoFit/>
          </a:bodyPr>
          <a:lstStyle/>
          <a:p>
            <a:pPr algn="ctr">
              <a:defRPr/>
            </a:pPr>
            <a:r>
              <a:rPr lang="en-GB" sz="1200" dirty="0">
                <a:solidFill>
                  <a:srgbClr val="FF0000"/>
                </a:solidFill>
                <a:effectLst>
                  <a:outerShdw blurRad="38100" dist="38100" dir="2700000" algn="tl">
                    <a:srgbClr val="000000"/>
                  </a:outerShdw>
                </a:effectLst>
                <a:latin typeface="Calibri" pitchFamily="34" charset="0"/>
              </a:rPr>
              <a:t>Silicate Melt</a:t>
            </a:r>
            <a:r>
              <a:rPr lang="en-GB" sz="1200" dirty="0">
                <a:solidFill>
                  <a:schemeClr val="tx1"/>
                </a:solidFill>
                <a:effectLst>
                  <a:outerShdw blurRad="38100" dist="38100" dir="2700000" algn="tl">
                    <a:srgbClr val="FFFFFF"/>
                  </a:outerShdw>
                </a:effectLst>
                <a:latin typeface="Calibri" pitchFamily="34" charset="0"/>
              </a:rPr>
              <a:t> + Dissolved CO</a:t>
            </a:r>
            <a:r>
              <a:rPr lang="en-GB" sz="1200" baseline="-25000" dirty="0">
                <a:solidFill>
                  <a:schemeClr val="tx1"/>
                </a:solidFill>
                <a:effectLst>
                  <a:outerShdw blurRad="38100" dist="38100" dir="2700000" algn="tl">
                    <a:srgbClr val="FFFFFF"/>
                  </a:outerShdw>
                </a:effectLst>
                <a:latin typeface="Calibri" pitchFamily="34" charset="0"/>
              </a:rPr>
              <a:t>3</a:t>
            </a:r>
            <a:r>
              <a:rPr lang="en-GB" sz="1200" dirty="0">
                <a:solidFill>
                  <a:schemeClr val="tx1"/>
                </a:solidFill>
                <a:effectLst>
                  <a:outerShdw blurRad="38100" dist="38100" dir="2700000" algn="tl">
                    <a:srgbClr val="FFFFFF"/>
                  </a:outerShdw>
                </a:effectLst>
                <a:latin typeface="Calibri" pitchFamily="34" charset="0"/>
              </a:rPr>
              <a:t> and OH</a:t>
            </a:r>
          </a:p>
          <a:p>
            <a:pPr algn="ctr">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+2</a:t>
            </a:r>
          </a:p>
        </p:txBody>
      </p:sp>
      <p:sp>
        <p:nvSpPr>
          <p:cNvPr id="96" name="AutoShape 88"/>
          <p:cNvSpPr>
            <a:spLocks noChangeArrowheads="1"/>
          </p:cNvSpPr>
          <p:nvPr/>
        </p:nvSpPr>
        <p:spPr bwMode="auto">
          <a:xfrm>
            <a:off x="4711700" y="4695825"/>
            <a:ext cx="1285875" cy="280988"/>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8593">
                                            <p:txEl>
                                              <p:pRg st="0" end="0"/>
                                            </p:txEl>
                                          </p:spTgt>
                                        </p:tgtEl>
                                        <p:attrNameLst>
                                          <p:attrName>style.visibility</p:attrName>
                                        </p:attrNameLst>
                                      </p:cBhvr>
                                      <p:to>
                                        <p:strVal val="visible"/>
                                      </p:to>
                                    </p:set>
                                    <p:animEffect transition="in" filter="fade">
                                      <p:cBhvr>
                                        <p:cTn id="7" dur="500"/>
                                        <p:tgtEl>
                                          <p:spTgt spid="9185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18601"/>
                                        </p:tgtEl>
                                        <p:attrNameLst>
                                          <p:attrName>style.visibility</p:attrName>
                                        </p:attrNameLst>
                                      </p:cBhvr>
                                      <p:to>
                                        <p:strVal val="visible"/>
                                      </p:to>
                                    </p:set>
                                    <p:animEffect transition="in" filter="wipe(up)">
                                      <p:cBhvr>
                                        <p:cTn id="12" dur="2000"/>
                                        <p:tgtEl>
                                          <p:spTgt spid="918601"/>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6823 0.0007 L -0.06823 -0.10985 " pathEditMode="relative" ptsTypes="AA">
                                      <p:cBhvr>
                                        <p:cTn id="16" dur="2000" fill="hold"/>
                                        <p:tgtEl>
                                          <p:spTgt spid="918571"/>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18615">
                                            <p:txEl>
                                              <p:pRg st="0" end="0"/>
                                            </p:txEl>
                                          </p:spTgt>
                                        </p:tgtEl>
                                        <p:attrNameLst>
                                          <p:attrName>style.visibility</p:attrName>
                                        </p:attrNameLst>
                                      </p:cBhvr>
                                      <p:to>
                                        <p:strVal val="visible"/>
                                      </p:to>
                                    </p:set>
                                    <p:animEffect transition="in" filter="fade">
                                      <p:cBhvr>
                                        <p:cTn id="21" dur="500"/>
                                        <p:tgtEl>
                                          <p:spTgt spid="9186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4">
                                            <p:txEl>
                                              <p:pRg st="0" end="0"/>
                                            </p:txEl>
                                          </p:spTgt>
                                        </p:tgtEl>
                                        <p:attrNameLst>
                                          <p:attrName>style.visibility</p:attrName>
                                        </p:attrNameLst>
                                      </p:cBhvr>
                                      <p:to>
                                        <p:strVal val="visible"/>
                                      </p:to>
                                    </p:set>
                                    <p:animEffect transition="in" filter="fade">
                                      <p:cBhvr>
                                        <p:cTn id="26" dur="500"/>
                                        <p:tgtEl>
                                          <p:spTgt spid="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93" grpId="0" build="p"/>
      <p:bldP spid="918601" grpId="0" animBg="1"/>
      <p:bldP spid="918615" grpId="0" build="p"/>
      <p:bldP spid="94"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420"/>
          <p:cNvGrpSpPr>
            <a:grpSpLocks/>
          </p:cNvGrpSpPr>
          <p:nvPr/>
        </p:nvGrpSpPr>
        <p:grpSpPr bwMode="auto">
          <a:xfrm>
            <a:off x="3621088" y="0"/>
            <a:ext cx="5500687" cy="6858000"/>
            <a:chOff x="2281" y="0"/>
            <a:chExt cx="3465" cy="4320"/>
          </a:xfrm>
        </p:grpSpPr>
        <p:grpSp>
          <p:nvGrpSpPr>
            <p:cNvPr id="190" name="Group 421"/>
            <p:cNvGrpSpPr>
              <a:grpSpLocks/>
            </p:cNvGrpSpPr>
            <p:nvPr/>
          </p:nvGrpSpPr>
          <p:grpSpPr bwMode="auto">
            <a:xfrm>
              <a:off x="2281" y="0"/>
              <a:ext cx="3465" cy="4320"/>
              <a:chOff x="2281" y="0"/>
              <a:chExt cx="3465" cy="4320"/>
            </a:xfrm>
          </p:grpSpPr>
          <p:sp>
            <p:nvSpPr>
              <p:cNvPr id="235"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36"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237"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238"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239"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240"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241"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2"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3"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4"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5"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6"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7"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8"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9"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250"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251"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252"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253"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254"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55"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56"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57"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58"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59"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0"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261"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2"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3"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4"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5"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66"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267"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268"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269"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270"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191"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92"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93"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94"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95"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196"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197"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98"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99"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200"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201"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202"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203"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204"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205"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206"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207"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08"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209"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210"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211"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212"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213"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214"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215" name="Group 483"/>
            <p:cNvGrpSpPr>
              <a:grpSpLocks/>
            </p:cNvGrpSpPr>
            <p:nvPr/>
          </p:nvGrpSpPr>
          <p:grpSpPr bwMode="auto">
            <a:xfrm>
              <a:off x="4201" y="276"/>
              <a:ext cx="953" cy="3998"/>
              <a:chOff x="4065" y="276"/>
              <a:chExt cx="953" cy="3998"/>
            </a:xfrm>
          </p:grpSpPr>
          <p:sp>
            <p:nvSpPr>
              <p:cNvPr id="232"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3"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4"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216"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17"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18"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219" name="Group 490"/>
            <p:cNvGrpSpPr>
              <a:grpSpLocks/>
            </p:cNvGrpSpPr>
            <p:nvPr/>
          </p:nvGrpSpPr>
          <p:grpSpPr bwMode="auto">
            <a:xfrm>
              <a:off x="4156" y="330"/>
              <a:ext cx="894" cy="3936"/>
              <a:chOff x="4020" y="330"/>
              <a:chExt cx="894" cy="3936"/>
            </a:xfrm>
          </p:grpSpPr>
          <p:sp>
            <p:nvSpPr>
              <p:cNvPr id="230"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31"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220"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21"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222"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223"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224" name="Group 497"/>
            <p:cNvGrpSpPr>
              <a:grpSpLocks/>
            </p:cNvGrpSpPr>
            <p:nvPr/>
          </p:nvGrpSpPr>
          <p:grpSpPr bwMode="auto">
            <a:xfrm>
              <a:off x="5088" y="2472"/>
              <a:ext cx="192" cy="1449"/>
              <a:chOff x="5088" y="2472"/>
              <a:chExt cx="192" cy="1449"/>
            </a:xfrm>
          </p:grpSpPr>
          <p:sp>
            <p:nvSpPr>
              <p:cNvPr id="227"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228"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229"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225"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226"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750595" name="Text Box 3"/>
          <p:cNvSpPr txBox="1">
            <a:spLocks noChangeArrowheads="1"/>
          </p:cNvSpPr>
          <p:nvPr/>
        </p:nvSpPr>
        <p:spPr bwMode="auto">
          <a:xfrm>
            <a:off x="71438" y="7938"/>
            <a:ext cx="3429000" cy="1815882"/>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00FFFF"/>
                </a:solidFill>
                <a:effectLst>
                  <a:outerShdw blurRad="38100" dist="38100" dir="2700000" algn="tl">
                    <a:srgbClr val="000000"/>
                  </a:outerShdw>
                </a:effectLst>
                <a:latin typeface="Calibri" pitchFamily="34" charset="0"/>
              </a:rPr>
              <a:t>The Sky Blue Line indicates the melting curve for the C-H-free system.</a:t>
            </a:r>
          </a:p>
        </p:txBody>
      </p:sp>
      <p:sp>
        <p:nvSpPr>
          <p:cNvPr id="750598" name="Freeform 6"/>
          <p:cNvSpPr>
            <a:spLocks/>
          </p:cNvSpPr>
          <p:nvPr/>
        </p:nvSpPr>
        <p:spPr bwMode="auto">
          <a:xfrm>
            <a:off x="6577013" y="450850"/>
            <a:ext cx="1603375" cy="6307138"/>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50605" name="Freeform 13"/>
          <p:cNvSpPr>
            <a:spLocks/>
          </p:cNvSpPr>
          <p:nvPr/>
        </p:nvSpPr>
        <p:spPr bwMode="auto">
          <a:xfrm>
            <a:off x="4246563" y="436563"/>
            <a:ext cx="2728912" cy="6335712"/>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nvGrpSpPr>
          <p:cNvPr id="76862" name="Group 66"/>
          <p:cNvGrpSpPr>
            <a:grpSpLocks/>
          </p:cNvGrpSpPr>
          <p:nvPr/>
        </p:nvGrpSpPr>
        <p:grpSpPr bwMode="auto">
          <a:xfrm>
            <a:off x="6597650" y="523875"/>
            <a:ext cx="1419225" cy="6248400"/>
            <a:chOff x="4020" y="330"/>
            <a:chExt cx="894" cy="3936"/>
          </a:xfrm>
        </p:grpSpPr>
        <p:sp>
          <p:nvSpPr>
            <p:cNvPr id="750659" name="Freeform 67"/>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sp>
          <p:nvSpPr>
            <p:cNvPr id="750660" name="Freeform 68"/>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p:spPr>
          <p:txBody>
            <a:bodyPr anchor="ctr"/>
            <a:lstStyle/>
            <a:p>
              <a:pPr>
                <a:defRPr/>
              </a:pPr>
              <a:endParaRPr lang="en-GB">
                <a:latin typeface="Calibri" pitchFamily="34" charset="0"/>
              </a:endParaRPr>
            </a:p>
          </p:txBody>
        </p:sp>
      </p:grpSp>
      <p:sp>
        <p:nvSpPr>
          <p:cNvPr id="750662" name="Freeform 70"/>
          <p:cNvSpPr>
            <a:spLocks/>
          </p:cNvSpPr>
          <p:nvPr/>
        </p:nvSpPr>
        <p:spPr bwMode="auto">
          <a:xfrm>
            <a:off x="4246563" y="490538"/>
            <a:ext cx="3573462" cy="6315075"/>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p:spPr>
        <p:txBody>
          <a:bodyPr anchor="ctr"/>
          <a:lstStyle/>
          <a:p>
            <a:pPr>
              <a:defRPr/>
            </a:pPr>
            <a:endParaRPr lang="en-GB">
              <a:latin typeface="Calibri" pitchFamily="34" charset="0"/>
            </a:endParaRPr>
          </a:p>
        </p:txBody>
      </p:sp>
      <p:sp>
        <p:nvSpPr>
          <p:cNvPr id="750675" name="Text Box 83"/>
          <p:cNvSpPr txBox="1">
            <a:spLocks noChangeArrowheads="1"/>
          </p:cNvSpPr>
          <p:nvPr/>
        </p:nvSpPr>
        <p:spPr bwMode="auto">
          <a:xfrm>
            <a:off x="342900" y="6445250"/>
            <a:ext cx="3390900" cy="461665"/>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750672" name="Rectangle 80"/>
          <p:cNvSpPr>
            <a:spLocks noChangeArrowheads="1"/>
          </p:cNvSpPr>
          <p:nvPr/>
        </p:nvSpPr>
        <p:spPr bwMode="auto">
          <a:xfrm>
            <a:off x="4237039" y="423863"/>
            <a:ext cx="4253818" cy="6337300"/>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3" name="Group 82"/>
          <p:cNvGrpSpPr>
            <a:grpSpLocks/>
          </p:cNvGrpSpPr>
          <p:nvPr/>
        </p:nvGrpSpPr>
        <p:grpSpPr bwMode="auto">
          <a:xfrm>
            <a:off x="6669088" y="438150"/>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ahLst/>
              <a:cxnLst>
                <a:cxn ang="0">
                  <a:pos x="0" y="0"/>
                </a:cxn>
                <a:cxn ang="0">
                  <a:pos x="92" y="384"/>
                </a:cxn>
                <a:cxn ang="0">
                  <a:pos x="292" y="1386"/>
                </a:cxn>
                <a:cxn ang="0">
                  <a:pos x="384" y="1895"/>
                </a:cxn>
              </a:cxnLst>
              <a:rect l="0" t="0" r="r" b="b"/>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cap="flat" cmpd="sng">
              <a:solidFill>
                <a:srgbClr val="00FFFF"/>
              </a:solidFill>
              <a:prstDash val="solid"/>
              <a:round/>
              <a:headEnd/>
              <a:tailEnd/>
            </a:ln>
            <a:effectLst/>
          </p:spPr>
          <p:txBody>
            <a:bodyPr anchor="ctr"/>
            <a:lstStyle/>
            <a:p>
              <a:pPr>
                <a:defRPr/>
              </a:pPr>
              <a:endParaRPr lang="en-GB">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0672"/>
                                        </p:tgtEl>
                                        <p:attrNameLst>
                                          <p:attrName>style.visibility</p:attrName>
                                        </p:attrNameLst>
                                      </p:cBhvr>
                                      <p:to>
                                        <p:strVal val="visible"/>
                                      </p:to>
                                    </p:set>
                                    <p:animEffect transition="in" filter="fade">
                                      <p:cBhvr>
                                        <p:cTn id="7" dur="500"/>
                                        <p:tgtEl>
                                          <p:spTgt spid="75067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750595"/>
                                        </p:tgtEl>
                                        <p:attrNameLst>
                                          <p:attrName>style.visibility</p:attrName>
                                        </p:attrNameLst>
                                      </p:cBhvr>
                                      <p:to>
                                        <p:strVal val="visible"/>
                                      </p:to>
                                    </p:set>
                                    <p:animEffect transition="in" filter="fade">
                                      <p:cBhvr>
                                        <p:cTn id="15" dur="500"/>
                                        <p:tgtEl>
                                          <p:spTgt spid="75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p:bldP spid="75067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420"/>
          <p:cNvGrpSpPr>
            <a:grpSpLocks/>
          </p:cNvGrpSpPr>
          <p:nvPr/>
        </p:nvGrpSpPr>
        <p:grpSpPr bwMode="auto">
          <a:xfrm>
            <a:off x="3621088" y="0"/>
            <a:ext cx="5500687" cy="6858000"/>
            <a:chOff x="2281" y="0"/>
            <a:chExt cx="3465" cy="4320"/>
          </a:xfrm>
        </p:grpSpPr>
        <p:grpSp>
          <p:nvGrpSpPr>
            <p:cNvPr id="90" name="Group 421"/>
            <p:cNvGrpSpPr>
              <a:grpSpLocks/>
            </p:cNvGrpSpPr>
            <p:nvPr/>
          </p:nvGrpSpPr>
          <p:grpSpPr bwMode="auto">
            <a:xfrm>
              <a:off x="2281" y="0"/>
              <a:ext cx="3465" cy="4320"/>
              <a:chOff x="2281" y="0"/>
              <a:chExt cx="3465" cy="4320"/>
            </a:xfrm>
          </p:grpSpPr>
          <p:sp>
            <p:nvSpPr>
              <p:cNvPr id="135"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36"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37"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138"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139"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140"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141"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2"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3"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4"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5"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6"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7"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8"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9"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150"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151"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152"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153"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154"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5"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6"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7"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8"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9"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0"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161"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2"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3"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4"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5"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6"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167"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168"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169"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170"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91"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2"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3"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4"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5"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96"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97"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98"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9"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100"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101"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102"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103"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104"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105"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106"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07"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09"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0"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111"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112"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113"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114"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5" name="Group 483"/>
            <p:cNvGrpSpPr>
              <a:grpSpLocks/>
            </p:cNvGrpSpPr>
            <p:nvPr/>
          </p:nvGrpSpPr>
          <p:grpSpPr bwMode="auto">
            <a:xfrm>
              <a:off x="4201" y="276"/>
              <a:ext cx="953" cy="3998"/>
              <a:chOff x="4065" y="276"/>
              <a:chExt cx="953" cy="3998"/>
            </a:xfrm>
          </p:grpSpPr>
          <p:sp>
            <p:nvSpPr>
              <p:cNvPr id="132"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3"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4"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16"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7"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8"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9" name="Group 490"/>
            <p:cNvGrpSpPr>
              <a:grpSpLocks/>
            </p:cNvGrpSpPr>
            <p:nvPr/>
          </p:nvGrpSpPr>
          <p:grpSpPr bwMode="auto">
            <a:xfrm>
              <a:off x="4156" y="330"/>
              <a:ext cx="894" cy="3936"/>
              <a:chOff x="4020" y="330"/>
              <a:chExt cx="894" cy="3936"/>
            </a:xfrm>
          </p:grpSpPr>
          <p:sp>
            <p:nvSpPr>
              <p:cNvPr id="130"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1"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0"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1"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22"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124" name="Group 497"/>
            <p:cNvGrpSpPr>
              <a:grpSpLocks/>
            </p:cNvGrpSpPr>
            <p:nvPr/>
          </p:nvGrpSpPr>
          <p:grpSpPr bwMode="auto">
            <a:xfrm>
              <a:off x="5088" y="2472"/>
              <a:ext cx="192" cy="1449"/>
              <a:chOff x="5088" y="2472"/>
              <a:chExt cx="192" cy="1449"/>
            </a:xfrm>
          </p:grpSpPr>
          <p:sp>
            <p:nvSpPr>
              <p:cNvPr id="127"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28"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29"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125"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126"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742479" name="Rectangle 79"/>
          <p:cNvSpPr>
            <a:spLocks noChangeArrowheads="1"/>
          </p:cNvSpPr>
          <p:nvPr/>
        </p:nvSpPr>
        <p:spPr bwMode="auto">
          <a:xfrm>
            <a:off x="4238625" y="423862"/>
            <a:ext cx="4248150" cy="6348413"/>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742482" name="Text Box 82"/>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742483" name="Line 83"/>
          <p:cNvSpPr>
            <a:spLocks noChangeShapeType="1"/>
          </p:cNvSpPr>
          <p:nvPr/>
        </p:nvSpPr>
        <p:spPr bwMode="auto">
          <a:xfrm>
            <a:off x="4262438" y="2784475"/>
            <a:ext cx="4205287" cy="0"/>
          </a:xfrm>
          <a:prstGeom prst="line">
            <a:avLst/>
          </a:prstGeom>
          <a:noFill/>
          <a:ln w="38100">
            <a:solidFill>
              <a:srgbClr val="FFFF00"/>
            </a:solidFill>
            <a:prstDash val="dash"/>
            <a:round/>
            <a:headEnd/>
            <a:tailEnd/>
          </a:ln>
          <a:effectLst/>
        </p:spPr>
        <p:txBody>
          <a:bodyPr anchor="ctr"/>
          <a:lstStyle/>
          <a:p>
            <a:pPr>
              <a:defRPr/>
            </a:pPr>
            <a:endParaRPr lang="en-GB">
              <a:latin typeface="Calibri" pitchFamily="34" charset="0"/>
            </a:endParaRPr>
          </a:p>
        </p:txBody>
      </p:sp>
      <p:sp>
        <p:nvSpPr>
          <p:cNvPr id="742485" name="Line 85"/>
          <p:cNvSpPr>
            <a:spLocks noChangeShapeType="1"/>
          </p:cNvSpPr>
          <p:nvPr/>
        </p:nvSpPr>
        <p:spPr bwMode="auto">
          <a:xfrm>
            <a:off x="5584825" y="2328863"/>
            <a:ext cx="80963" cy="436562"/>
          </a:xfrm>
          <a:prstGeom prst="line">
            <a:avLst/>
          </a:prstGeom>
          <a:noFill/>
          <a:ln w="57150">
            <a:solidFill>
              <a:srgbClr val="FFFF00"/>
            </a:solidFill>
            <a:round/>
            <a:headEnd/>
            <a:tailEnd type="triangle" w="med" len="med"/>
          </a:ln>
          <a:effectLst/>
        </p:spPr>
        <p:txBody>
          <a:bodyPr anchor="ctr"/>
          <a:lstStyle/>
          <a:p>
            <a:pPr>
              <a:defRPr/>
            </a:pPr>
            <a:endParaRPr lang="en-GB">
              <a:latin typeface="Calibri" pitchFamily="34" charset="0"/>
            </a:endParaRPr>
          </a:p>
        </p:txBody>
      </p:sp>
      <p:sp>
        <p:nvSpPr>
          <p:cNvPr id="742484" name="Text Box 84"/>
          <p:cNvSpPr txBox="1">
            <a:spLocks noChangeArrowheads="1"/>
          </p:cNvSpPr>
          <p:nvPr/>
        </p:nvSpPr>
        <p:spPr bwMode="auto">
          <a:xfrm>
            <a:off x="4067175" y="1212850"/>
            <a:ext cx="2555875" cy="120650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dirty="0">
                <a:solidFill>
                  <a:schemeClr val="tx2"/>
                </a:solidFill>
                <a:effectLst/>
                <a:latin typeface="Calibri" pitchFamily="34" charset="0"/>
              </a:rPr>
              <a:t>Depth at which carbonation reaction occurs</a:t>
            </a:r>
          </a:p>
        </p:txBody>
      </p:sp>
      <p:sp>
        <p:nvSpPr>
          <p:cNvPr id="742403" name="Text Box 3"/>
          <p:cNvSpPr txBox="1">
            <a:spLocks noChangeArrowheads="1"/>
          </p:cNvSpPr>
          <p:nvPr/>
        </p:nvSpPr>
        <p:spPr bwMode="auto">
          <a:xfrm>
            <a:off x="71438" y="7938"/>
            <a:ext cx="3667125" cy="5232202"/>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FF00"/>
                </a:solidFill>
                <a:effectLst>
                  <a:outerShdw blurRad="38100" dist="38100" dir="2700000" algn="tl">
                    <a:srgbClr val="000000"/>
                  </a:outerShdw>
                </a:effectLst>
                <a:latin typeface="Calibri" pitchFamily="34" charset="0"/>
              </a:rPr>
              <a:t>The Yellow Line indicates the melting curve for the system Peridotite +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(Oxidized Conditions).</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Remember the carbonation reaction that occurs at P &gt;2 GPa:</a:t>
            </a:r>
          </a:p>
          <a:p>
            <a:pPr>
              <a:spcBef>
                <a:spcPct val="50000"/>
              </a:spcBef>
              <a:defRPr/>
            </a:pPr>
            <a:r>
              <a:rPr lang="en-GB" sz="3200" dirty="0">
                <a:solidFill>
                  <a:schemeClr val="bg1"/>
                </a:solidFill>
                <a:effectLst>
                  <a:outerShdw blurRad="38100" dist="38100" dir="2700000" algn="tl">
                    <a:srgbClr val="000000"/>
                  </a:outerShdw>
                </a:effectLst>
                <a:latin typeface="Calibri" pitchFamily="34" charset="0"/>
              </a:rPr>
              <a:t>Ol + Cpx + CO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a:t>
            </a:r>
          </a:p>
          <a:p>
            <a:pPr>
              <a:spcBef>
                <a:spcPct val="50000"/>
              </a:spcBef>
              <a:defRPr/>
            </a:pPr>
            <a:r>
              <a:rPr lang="en-GB" sz="3200" dirty="0">
                <a:solidFill>
                  <a:schemeClr val="bg1"/>
                </a:solidFill>
                <a:effectLst>
                  <a:outerShdw blurRad="38100" dist="38100" dir="2700000" algn="tl">
                    <a:srgbClr val="000000"/>
                  </a:outerShdw>
                </a:effectLst>
                <a:latin typeface="Calibri" pitchFamily="34" charset="0"/>
              </a:rPr>
              <a:t>Opx + Dolomite</a:t>
            </a:r>
          </a:p>
        </p:txBody>
      </p:sp>
      <p:sp>
        <p:nvSpPr>
          <p:cNvPr id="171" name="Freeform 80"/>
          <p:cNvSpPr>
            <a:spLocks/>
          </p:cNvSpPr>
          <p:nvPr/>
        </p:nvSpPr>
        <p:spPr bwMode="auto">
          <a:xfrm>
            <a:off x="6306773" y="458019"/>
            <a:ext cx="717915" cy="6295206"/>
          </a:xfrm>
          <a:custGeom>
            <a:avLst/>
            <a:gdLst>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142 w 10000"/>
              <a:gd name="connsiteY6" fmla="*/ 4003 h 10000"/>
              <a:gd name="connsiteX7" fmla="*/ 0 w 10000"/>
              <a:gd name="connsiteY7" fmla="*/ 4461 h 10000"/>
              <a:gd name="connsiteX8" fmla="*/ 780 w 10000"/>
              <a:gd name="connsiteY8" fmla="*/ 5462 h 10000"/>
              <a:gd name="connsiteX9" fmla="*/ 922 w 10000"/>
              <a:gd name="connsiteY9" fmla="*/ 6218 h 10000"/>
              <a:gd name="connsiteX10" fmla="*/ 1206 w 10000"/>
              <a:gd name="connsiteY10" fmla="*/ 6692 h 10000"/>
              <a:gd name="connsiteX11" fmla="*/ 1631 w 10000"/>
              <a:gd name="connsiteY11" fmla="*/ 7066 h 10000"/>
              <a:gd name="connsiteX12" fmla="*/ 5674 w 10000"/>
              <a:gd name="connsiteY12" fmla="*/ 8610 h 10000"/>
              <a:gd name="connsiteX13" fmla="*/ 10000 w 10000"/>
              <a:gd name="connsiteY13"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0 w 10000"/>
              <a:gd name="connsiteY6" fmla="*/ 4461 h 10000"/>
              <a:gd name="connsiteX7" fmla="*/ 780 w 10000"/>
              <a:gd name="connsiteY7" fmla="*/ 5462 h 10000"/>
              <a:gd name="connsiteX8" fmla="*/ 922 w 10000"/>
              <a:gd name="connsiteY8" fmla="*/ 6218 h 10000"/>
              <a:gd name="connsiteX9" fmla="*/ 1206 w 10000"/>
              <a:gd name="connsiteY9" fmla="*/ 6692 h 10000"/>
              <a:gd name="connsiteX10" fmla="*/ 1631 w 10000"/>
              <a:gd name="connsiteY10" fmla="*/ 7066 h 10000"/>
              <a:gd name="connsiteX11" fmla="*/ 5674 w 10000"/>
              <a:gd name="connsiteY11" fmla="*/ 8610 h 10000"/>
              <a:gd name="connsiteX12" fmla="*/ 10000 w 10000"/>
              <a:gd name="connsiteY12"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0 w 10000"/>
              <a:gd name="connsiteY5" fmla="*/ 4461 h 10000"/>
              <a:gd name="connsiteX6" fmla="*/ 780 w 10000"/>
              <a:gd name="connsiteY6" fmla="*/ 5462 h 10000"/>
              <a:gd name="connsiteX7" fmla="*/ 922 w 10000"/>
              <a:gd name="connsiteY7" fmla="*/ 6218 h 10000"/>
              <a:gd name="connsiteX8" fmla="*/ 1206 w 10000"/>
              <a:gd name="connsiteY8" fmla="*/ 6692 h 10000"/>
              <a:gd name="connsiteX9" fmla="*/ 1631 w 10000"/>
              <a:gd name="connsiteY9" fmla="*/ 7066 h 10000"/>
              <a:gd name="connsiteX10" fmla="*/ 5674 w 10000"/>
              <a:gd name="connsiteY10" fmla="*/ 8610 h 10000"/>
              <a:gd name="connsiteX11" fmla="*/ 10000 w 10000"/>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1" h="10098">
                <a:moveTo>
                  <a:pt x="4308" y="0"/>
                </a:moveTo>
                <a:cubicBezTo>
                  <a:pt x="6872" y="936"/>
                  <a:pt x="8762" y="2791"/>
                  <a:pt x="8989" y="3711"/>
                </a:cubicBezTo>
                <a:lnTo>
                  <a:pt x="6294" y="3711"/>
                </a:lnTo>
                <a:cubicBezTo>
                  <a:pt x="0" y="3774"/>
                  <a:pt x="1197" y="4117"/>
                  <a:pt x="691" y="4559"/>
                </a:cubicBezTo>
                <a:lnTo>
                  <a:pt x="1471" y="5560"/>
                </a:lnTo>
                <a:cubicBezTo>
                  <a:pt x="1518" y="5812"/>
                  <a:pt x="1566" y="6064"/>
                  <a:pt x="1613" y="6316"/>
                </a:cubicBezTo>
                <a:lnTo>
                  <a:pt x="1897" y="6790"/>
                </a:lnTo>
                <a:lnTo>
                  <a:pt x="2322" y="7164"/>
                </a:lnTo>
                <a:lnTo>
                  <a:pt x="6365" y="8708"/>
                </a:lnTo>
                <a:lnTo>
                  <a:pt x="10691" y="10098"/>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7" name="Text Box 84"/>
          <p:cNvSpPr txBox="1">
            <a:spLocks noChangeArrowheads="1"/>
          </p:cNvSpPr>
          <p:nvPr/>
        </p:nvSpPr>
        <p:spPr bwMode="auto">
          <a:xfrm>
            <a:off x="4333875" y="4268788"/>
            <a:ext cx="4068763" cy="954107"/>
          </a:xfrm>
          <a:prstGeom prst="rect">
            <a:avLst/>
          </a:prstGeom>
          <a:solidFill>
            <a:schemeClr val="bg1"/>
          </a:solidFill>
          <a:ln w="19050" algn="ctr">
            <a:solidFill>
              <a:schemeClr val="tx1"/>
            </a:solidFill>
            <a:miter lim="800000"/>
            <a:headEnd/>
            <a:tailEnd/>
          </a:ln>
        </p:spPr>
        <p:txBody>
          <a:bodyPr>
            <a:spAutoFit/>
          </a:bodyPr>
          <a:lstStyle/>
          <a:p>
            <a:pPr algn="ctr">
              <a:spcBef>
                <a:spcPct val="50000"/>
              </a:spcBef>
            </a:pPr>
            <a:r>
              <a:rPr lang="en-GB" sz="2800" dirty="0">
                <a:solidFill>
                  <a:schemeClr val="tx2"/>
                </a:solidFill>
                <a:effectLst/>
                <a:latin typeface="Calibri" pitchFamily="34" charset="0"/>
              </a:rPr>
              <a:t>What does  “Carbonated Mantle” mean?</a:t>
            </a:r>
          </a:p>
        </p:txBody>
      </p:sp>
      <p:sp>
        <p:nvSpPr>
          <p:cNvPr id="88" name="Text Box 84"/>
          <p:cNvSpPr txBox="1">
            <a:spLocks noChangeArrowheads="1"/>
          </p:cNvSpPr>
          <p:nvPr/>
        </p:nvSpPr>
        <p:spPr bwMode="auto">
          <a:xfrm>
            <a:off x="4264025" y="5784850"/>
            <a:ext cx="4208463" cy="83185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a:solidFill>
                  <a:schemeClr val="tx2"/>
                </a:solidFill>
                <a:effectLst/>
                <a:latin typeface="Calibri" pitchFamily="34" charset="0"/>
              </a:rPr>
              <a:t>Peridotitic (silicatic) mantle + stable carbonate mineral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wipe(up)">
                                      <p:cBhvr>
                                        <p:cTn id="7" dur="2000"/>
                                        <p:tgtEl>
                                          <p:spTgt spid="17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42403">
                                            <p:txEl>
                                              <p:pRg st="0" end="0"/>
                                            </p:txEl>
                                          </p:spTgt>
                                        </p:tgtEl>
                                        <p:attrNameLst>
                                          <p:attrName>style.visibility</p:attrName>
                                        </p:attrNameLst>
                                      </p:cBhvr>
                                      <p:to>
                                        <p:strVal val="visible"/>
                                      </p:to>
                                    </p:set>
                                    <p:animEffect transition="in" filter="fade">
                                      <p:cBhvr>
                                        <p:cTn id="11" dur="500"/>
                                        <p:tgtEl>
                                          <p:spTgt spid="74240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03">
                                            <p:txEl>
                                              <p:pRg st="1" end="1"/>
                                            </p:txEl>
                                          </p:spTgt>
                                        </p:tgtEl>
                                        <p:attrNameLst>
                                          <p:attrName>style.visibility</p:attrName>
                                        </p:attrNameLst>
                                      </p:cBhvr>
                                      <p:to>
                                        <p:strVal val="visible"/>
                                      </p:to>
                                    </p:set>
                                    <p:animEffect transition="in" filter="fade">
                                      <p:cBhvr>
                                        <p:cTn id="16" dur="500"/>
                                        <p:tgtEl>
                                          <p:spTgt spid="74240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2403">
                                            <p:txEl>
                                              <p:pRg st="2" end="2"/>
                                            </p:txEl>
                                          </p:spTgt>
                                        </p:tgtEl>
                                        <p:attrNameLst>
                                          <p:attrName>style.visibility</p:attrName>
                                        </p:attrNameLst>
                                      </p:cBhvr>
                                      <p:to>
                                        <p:strVal val="visible"/>
                                      </p:to>
                                    </p:set>
                                    <p:animEffect transition="in" filter="fade">
                                      <p:cBhvr>
                                        <p:cTn id="21" dur="500"/>
                                        <p:tgtEl>
                                          <p:spTgt spid="74240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2403">
                                            <p:txEl>
                                              <p:pRg st="3" end="3"/>
                                            </p:txEl>
                                          </p:spTgt>
                                        </p:tgtEl>
                                        <p:attrNameLst>
                                          <p:attrName>style.visibility</p:attrName>
                                        </p:attrNameLst>
                                      </p:cBhvr>
                                      <p:to>
                                        <p:strVal val="visible"/>
                                      </p:to>
                                    </p:set>
                                    <p:animEffect transition="in" filter="fade">
                                      <p:cBhvr>
                                        <p:cTn id="26" dur="500"/>
                                        <p:tgtEl>
                                          <p:spTgt spid="74240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42483"/>
                                        </p:tgtEl>
                                        <p:attrNameLst>
                                          <p:attrName>style.visibility</p:attrName>
                                        </p:attrNameLst>
                                      </p:cBhvr>
                                      <p:to>
                                        <p:strVal val="visible"/>
                                      </p:to>
                                    </p:set>
                                    <p:animEffect transition="in" filter="wipe(left)">
                                      <p:cBhvr>
                                        <p:cTn id="31" dur="1000"/>
                                        <p:tgtEl>
                                          <p:spTgt spid="74248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42484"/>
                                        </p:tgtEl>
                                        <p:attrNameLst>
                                          <p:attrName>style.visibility</p:attrName>
                                        </p:attrNameLst>
                                      </p:cBhvr>
                                      <p:to>
                                        <p:strVal val="visible"/>
                                      </p:to>
                                    </p:set>
                                    <p:animEffect transition="in" filter="fade">
                                      <p:cBhvr>
                                        <p:cTn id="35" dur="500"/>
                                        <p:tgtEl>
                                          <p:spTgt spid="742484"/>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742485"/>
                                        </p:tgtEl>
                                        <p:attrNameLst>
                                          <p:attrName>style.visibility</p:attrName>
                                        </p:attrNameLst>
                                      </p:cBhvr>
                                      <p:to>
                                        <p:strVal val="visible"/>
                                      </p:to>
                                    </p:set>
                                    <p:animEffect transition="in" filter="wipe(up)">
                                      <p:cBhvr>
                                        <p:cTn id="39" dur="500"/>
                                        <p:tgtEl>
                                          <p:spTgt spid="74248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7"/>
                                        </p:tgtEl>
                                        <p:attrNameLst>
                                          <p:attrName>style.visibility</p:attrName>
                                        </p:attrNameLst>
                                      </p:cBhvr>
                                      <p:to>
                                        <p:strVal val="visible"/>
                                      </p:to>
                                    </p:set>
                                    <p:animEffect transition="in" filter="fade">
                                      <p:cBhvr>
                                        <p:cTn id="44" dur="500"/>
                                        <p:tgtEl>
                                          <p:spTgt spid="8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animEffect transition="in" filter="fade">
                                      <p:cBhvr>
                                        <p:cTn id="4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84" grpId="0" animBg="1"/>
      <p:bldP spid="742403" grpId="0" build="p"/>
      <p:bldP spid="171" grpId="0" animBg="1"/>
      <p:bldP spid="87" grpId="0" animBg="1"/>
      <p:bldP spid="8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85" name="Text Box 81"/>
          <p:cNvSpPr txBox="1">
            <a:spLocks noChangeArrowheads="1"/>
          </p:cNvSpPr>
          <p:nvPr/>
        </p:nvSpPr>
        <p:spPr bwMode="auto">
          <a:xfrm>
            <a:off x="342900" y="6445250"/>
            <a:ext cx="3390900"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1199189" name="Text Box 85"/>
          <p:cNvSpPr txBox="1">
            <a:spLocks noChangeArrowheads="1"/>
          </p:cNvSpPr>
          <p:nvPr/>
        </p:nvSpPr>
        <p:spPr bwMode="auto">
          <a:xfrm>
            <a:off x="71438" y="7938"/>
            <a:ext cx="3667125" cy="5176802"/>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FF00"/>
                </a:solidFill>
                <a:effectLst>
                  <a:outerShdw blurRad="38100" dist="38100" dir="2700000" algn="tl">
                    <a:srgbClr val="000000"/>
                  </a:outerShdw>
                </a:effectLst>
                <a:latin typeface="Calibri" pitchFamily="34" charset="0"/>
              </a:rPr>
              <a:t>The Yellow Line indicates the melting curve for the system Peridotite +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(Oxidized Conditions).</a:t>
            </a:r>
          </a:p>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At these depths dolomite becomes the solidus phase and the solidus is strongly depressed with the  possible formation of carbonatitic melts.</a:t>
            </a:r>
          </a:p>
        </p:txBody>
      </p:sp>
      <p:grpSp>
        <p:nvGrpSpPr>
          <p:cNvPr id="86" name="Group 420"/>
          <p:cNvGrpSpPr>
            <a:grpSpLocks/>
          </p:cNvGrpSpPr>
          <p:nvPr/>
        </p:nvGrpSpPr>
        <p:grpSpPr bwMode="auto">
          <a:xfrm>
            <a:off x="3621088" y="0"/>
            <a:ext cx="5500687" cy="6858000"/>
            <a:chOff x="2281" y="0"/>
            <a:chExt cx="3465" cy="4320"/>
          </a:xfrm>
        </p:grpSpPr>
        <p:grpSp>
          <p:nvGrpSpPr>
            <p:cNvPr id="88" name="Group 421"/>
            <p:cNvGrpSpPr>
              <a:grpSpLocks/>
            </p:cNvGrpSpPr>
            <p:nvPr/>
          </p:nvGrpSpPr>
          <p:grpSpPr bwMode="auto">
            <a:xfrm>
              <a:off x="2281" y="0"/>
              <a:ext cx="3465" cy="4320"/>
              <a:chOff x="2281" y="0"/>
              <a:chExt cx="3465" cy="4320"/>
            </a:xfrm>
          </p:grpSpPr>
          <p:sp>
            <p:nvSpPr>
              <p:cNvPr id="133"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34"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35"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136"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137"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138"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139"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0"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1"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2"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3"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4"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5"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6"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7"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148"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149"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150"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151"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152"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3"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4"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5"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6"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7"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8"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159"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0"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1"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2"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3"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4"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165"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166"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167"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168"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89"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0"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1"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92"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93"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94"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95"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96"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97"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98"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99"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100"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101"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102"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103"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104"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05"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07"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8"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109"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110"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111"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112"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3" name="Group 483"/>
            <p:cNvGrpSpPr>
              <a:grpSpLocks/>
            </p:cNvGrpSpPr>
            <p:nvPr/>
          </p:nvGrpSpPr>
          <p:grpSpPr bwMode="auto">
            <a:xfrm>
              <a:off x="4201" y="276"/>
              <a:ext cx="953" cy="3998"/>
              <a:chOff x="4065" y="276"/>
              <a:chExt cx="953" cy="3998"/>
            </a:xfrm>
          </p:grpSpPr>
          <p:sp>
            <p:nvSpPr>
              <p:cNvPr id="130"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1"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2"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14"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5"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7" name="Group 490"/>
            <p:cNvGrpSpPr>
              <a:grpSpLocks/>
            </p:cNvGrpSpPr>
            <p:nvPr/>
          </p:nvGrpSpPr>
          <p:grpSpPr bwMode="auto">
            <a:xfrm>
              <a:off x="4156" y="330"/>
              <a:ext cx="894" cy="3936"/>
              <a:chOff x="4020" y="330"/>
              <a:chExt cx="894" cy="3936"/>
            </a:xfrm>
          </p:grpSpPr>
          <p:sp>
            <p:nvSpPr>
              <p:cNvPr id="128"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9"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18"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20"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1"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122" name="Group 497"/>
            <p:cNvGrpSpPr>
              <a:grpSpLocks/>
            </p:cNvGrpSpPr>
            <p:nvPr/>
          </p:nvGrpSpPr>
          <p:grpSpPr bwMode="auto">
            <a:xfrm>
              <a:off x="5088" y="2472"/>
              <a:ext cx="192" cy="1449"/>
              <a:chOff x="5088" y="2472"/>
              <a:chExt cx="192" cy="1449"/>
            </a:xfrm>
          </p:grpSpPr>
          <p:sp>
            <p:nvSpPr>
              <p:cNvPr id="125"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26"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27"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123"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124"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169" name="Rectangle 79"/>
          <p:cNvSpPr>
            <a:spLocks noChangeArrowheads="1"/>
          </p:cNvSpPr>
          <p:nvPr/>
        </p:nvSpPr>
        <p:spPr bwMode="auto">
          <a:xfrm>
            <a:off x="4238625" y="423862"/>
            <a:ext cx="4248150" cy="6348413"/>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70" name="Line 83"/>
          <p:cNvSpPr>
            <a:spLocks noChangeShapeType="1"/>
          </p:cNvSpPr>
          <p:nvPr/>
        </p:nvSpPr>
        <p:spPr bwMode="auto">
          <a:xfrm>
            <a:off x="4262438" y="2784475"/>
            <a:ext cx="4205287" cy="0"/>
          </a:xfrm>
          <a:prstGeom prst="line">
            <a:avLst/>
          </a:prstGeom>
          <a:noFill/>
          <a:ln w="38100">
            <a:solidFill>
              <a:srgbClr val="FFFF00"/>
            </a:solidFill>
            <a:prstDash val="dash"/>
            <a:round/>
            <a:headEnd/>
            <a:tailEnd/>
          </a:ln>
          <a:effectLst/>
        </p:spPr>
        <p:txBody>
          <a:bodyPr anchor="ctr"/>
          <a:lstStyle/>
          <a:p>
            <a:pPr>
              <a:defRPr/>
            </a:pPr>
            <a:endParaRPr lang="en-GB">
              <a:latin typeface="Calibri" pitchFamily="34" charset="0"/>
            </a:endParaRPr>
          </a:p>
        </p:txBody>
      </p:sp>
      <p:sp>
        <p:nvSpPr>
          <p:cNvPr id="171" name="Line 85"/>
          <p:cNvSpPr>
            <a:spLocks noChangeShapeType="1"/>
          </p:cNvSpPr>
          <p:nvPr/>
        </p:nvSpPr>
        <p:spPr bwMode="auto">
          <a:xfrm>
            <a:off x="5584825" y="2328863"/>
            <a:ext cx="80963" cy="436562"/>
          </a:xfrm>
          <a:prstGeom prst="line">
            <a:avLst/>
          </a:prstGeom>
          <a:noFill/>
          <a:ln w="57150">
            <a:solidFill>
              <a:srgbClr val="FFFF00"/>
            </a:solidFill>
            <a:round/>
            <a:headEnd/>
            <a:tailEnd type="triangle" w="med" len="med"/>
          </a:ln>
          <a:effectLst/>
        </p:spPr>
        <p:txBody>
          <a:bodyPr anchor="ctr"/>
          <a:lstStyle/>
          <a:p>
            <a:pPr>
              <a:defRPr/>
            </a:pPr>
            <a:endParaRPr lang="en-GB">
              <a:latin typeface="Calibri" pitchFamily="34" charset="0"/>
            </a:endParaRPr>
          </a:p>
        </p:txBody>
      </p:sp>
      <p:sp>
        <p:nvSpPr>
          <p:cNvPr id="172" name="Text Box 84"/>
          <p:cNvSpPr txBox="1">
            <a:spLocks noChangeArrowheads="1"/>
          </p:cNvSpPr>
          <p:nvPr/>
        </p:nvSpPr>
        <p:spPr bwMode="auto">
          <a:xfrm>
            <a:off x="4067175" y="1212850"/>
            <a:ext cx="2555875" cy="120650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dirty="0">
                <a:solidFill>
                  <a:schemeClr val="tx2"/>
                </a:solidFill>
                <a:effectLst/>
                <a:latin typeface="Calibri" pitchFamily="34" charset="0"/>
              </a:rPr>
              <a:t>Depth at which carbonation reaction occurs</a:t>
            </a:r>
          </a:p>
        </p:txBody>
      </p:sp>
      <p:sp>
        <p:nvSpPr>
          <p:cNvPr id="173" name="Freeform 80"/>
          <p:cNvSpPr>
            <a:spLocks/>
          </p:cNvSpPr>
          <p:nvPr/>
        </p:nvSpPr>
        <p:spPr bwMode="auto">
          <a:xfrm>
            <a:off x="6306773" y="458019"/>
            <a:ext cx="717915" cy="6295206"/>
          </a:xfrm>
          <a:custGeom>
            <a:avLst/>
            <a:gdLst>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142 w 10000"/>
              <a:gd name="connsiteY6" fmla="*/ 4003 h 10000"/>
              <a:gd name="connsiteX7" fmla="*/ 0 w 10000"/>
              <a:gd name="connsiteY7" fmla="*/ 4461 h 10000"/>
              <a:gd name="connsiteX8" fmla="*/ 780 w 10000"/>
              <a:gd name="connsiteY8" fmla="*/ 5462 h 10000"/>
              <a:gd name="connsiteX9" fmla="*/ 922 w 10000"/>
              <a:gd name="connsiteY9" fmla="*/ 6218 h 10000"/>
              <a:gd name="connsiteX10" fmla="*/ 1206 w 10000"/>
              <a:gd name="connsiteY10" fmla="*/ 6692 h 10000"/>
              <a:gd name="connsiteX11" fmla="*/ 1631 w 10000"/>
              <a:gd name="connsiteY11" fmla="*/ 7066 h 10000"/>
              <a:gd name="connsiteX12" fmla="*/ 5674 w 10000"/>
              <a:gd name="connsiteY12" fmla="*/ 8610 h 10000"/>
              <a:gd name="connsiteX13" fmla="*/ 10000 w 10000"/>
              <a:gd name="connsiteY13"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0 w 10000"/>
              <a:gd name="connsiteY6" fmla="*/ 4461 h 10000"/>
              <a:gd name="connsiteX7" fmla="*/ 780 w 10000"/>
              <a:gd name="connsiteY7" fmla="*/ 5462 h 10000"/>
              <a:gd name="connsiteX8" fmla="*/ 922 w 10000"/>
              <a:gd name="connsiteY8" fmla="*/ 6218 h 10000"/>
              <a:gd name="connsiteX9" fmla="*/ 1206 w 10000"/>
              <a:gd name="connsiteY9" fmla="*/ 6692 h 10000"/>
              <a:gd name="connsiteX10" fmla="*/ 1631 w 10000"/>
              <a:gd name="connsiteY10" fmla="*/ 7066 h 10000"/>
              <a:gd name="connsiteX11" fmla="*/ 5674 w 10000"/>
              <a:gd name="connsiteY11" fmla="*/ 8610 h 10000"/>
              <a:gd name="connsiteX12" fmla="*/ 10000 w 10000"/>
              <a:gd name="connsiteY12"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0 w 10000"/>
              <a:gd name="connsiteY5" fmla="*/ 4461 h 10000"/>
              <a:gd name="connsiteX6" fmla="*/ 780 w 10000"/>
              <a:gd name="connsiteY6" fmla="*/ 5462 h 10000"/>
              <a:gd name="connsiteX7" fmla="*/ 922 w 10000"/>
              <a:gd name="connsiteY7" fmla="*/ 6218 h 10000"/>
              <a:gd name="connsiteX8" fmla="*/ 1206 w 10000"/>
              <a:gd name="connsiteY8" fmla="*/ 6692 h 10000"/>
              <a:gd name="connsiteX9" fmla="*/ 1631 w 10000"/>
              <a:gd name="connsiteY9" fmla="*/ 7066 h 10000"/>
              <a:gd name="connsiteX10" fmla="*/ 5674 w 10000"/>
              <a:gd name="connsiteY10" fmla="*/ 8610 h 10000"/>
              <a:gd name="connsiteX11" fmla="*/ 10000 w 10000"/>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1" h="10098">
                <a:moveTo>
                  <a:pt x="4308" y="0"/>
                </a:moveTo>
                <a:cubicBezTo>
                  <a:pt x="6872" y="936"/>
                  <a:pt x="8762" y="2791"/>
                  <a:pt x="8989" y="3711"/>
                </a:cubicBezTo>
                <a:lnTo>
                  <a:pt x="6294" y="3711"/>
                </a:lnTo>
                <a:cubicBezTo>
                  <a:pt x="0" y="3774"/>
                  <a:pt x="1197" y="4117"/>
                  <a:pt x="691" y="4559"/>
                </a:cubicBezTo>
                <a:lnTo>
                  <a:pt x="1471" y="5560"/>
                </a:lnTo>
                <a:cubicBezTo>
                  <a:pt x="1518" y="5812"/>
                  <a:pt x="1566" y="6064"/>
                  <a:pt x="1613" y="6316"/>
                </a:cubicBezTo>
                <a:lnTo>
                  <a:pt x="1897" y="6790"/>
                </a:lnTo>
                <a:lnTo>
                  <a:pt x="2322" y="7164"/>
                </a:lnTo>
                <a:lnTo>
                  <a:pt x="6365" y="8708"/>
                </a:lnTo>
                <a:lnTo>
                  <a:pt x="10691" y="10098"/>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74" name="Text Box 84"/>
          <p:cNvSpPr txBox="1">
            <a:spLocks noChangeArrowheads="1"/>
          </p:cNvSpPr>
          <p:nvPr/>
        </p:nvSpPr>
        <p:spPr bwMode="auto">
          <a:xfrm>
            <a:off x="4333875" y="4268788"/>
            <a:ext cx="4068763" cy="954107"/>
          </a:xfrm>
          <a:prstGeom prst="rect">
            <a:avLst/>
          </a:prstGeom>
          <a:solidFill>
            <a:schemeClr val="bg1"/>
          </a:solidFill>
          <a:ln w="19050" algn="ctr">
            <a:solidFill>
              <a:schemeClr val="tx1"/>
            </a:solidFill>
            <a:miter lim="800000"/>
            <a:headEnd/>
            <a:tailEnd/>
          </a:ln>
        </p:spPr>
        <p:txBody>
          <a:bodyPr>
            <a:spAutoFit/>
          </a:bodyPr>
          <a:lstStyle/>
          <a:p>
            <a:pPr algn="ctr">
              <a:spcBef>
                <a:spcPct val="50000"/>
              </a:spcBef>
            </a:pPr>
            <a:r>
              <a:rPr lang="en-GB" sz="2800" dirty="0">
                <a:solidFill>
                  <a:schemeClr val="tx2"/>
                </a:solidFill>
                <a:effectLst/>
                <a:latin typeface="Calibri" pitchFamily="34" charset="0"/>
              </a:rPr>
              <a:t>What does  “Carbonated Mantle” mean?</a:t>
            </a:r>
          </a:p>
        </p:txBody>
      </p:sp>
      <p:sp>
        <p:nvSpPr>
          <p:cNvPr id="175" name="Text Box 84"/>
          <p:cNvSpPr txBox="1">
            <a:spLocks noChangeArrowheads="1"/>
          </p:cNvSpPr>
          <p:nvPr/>
        </p:nvSpPr>
        <p:spPr bwMode="auto">
          <a:xfrm>
            <a:off x="4264025" y="5784850"/>
            <a:ext cx="4208463" cy="83185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a:solidFill>
                  <a:schemeClr val="tx2"/>
                </a:solidFill>
                <a:effectLst/>
                <a:latin typeface="Calibri" pitchFamily="34" charset="0"/>
              </a:rPr>
              <a:t>Peridotitic (silicatic) mantle + stable carbonate mineral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9189">
                                            <p:txEl>
                                              <p:pRg st="1" end="1"/>
                                            </p:txEl>
                                          </p:spTgt>
                                        </p:tgtEl>
                                        <p:attrNameLst>
                                          <p:attrName>style.visibility</p:attrName>
                                        </p:attrNameLst>
                                      </p:cBhvr>
                                      <p:to>
                                        <p:strVal val="visible"/>
                                      </p:to>
                                    </p:set>
                                    <p:animEffect transition="in" filter="fade">
                                      <p:cBhvr>
                                        <p:cTn id="7" dur="500"/>
                                        <p:tgtEl>
                                          <p:spTgt spid="1199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89"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420"/>
          <p:cNvGrpSpPr>
            <a:grpSpLocks/>
          </p:cNvGrpSpPr>
          <p:nvPr/>
        </p:nvGrpSpPr>
        <p:grpSpPr bwMode="auto">
          <a:xfrm>
            <a:off x="3621088" y="0"/>
            <a:ext cx="5500687" cy="6858000"/>
            <a:chOff x="2281" y="0"/>
            <a:chExt cx="3465" cy="4320"/>
          </a:xfrm>
        </p:grpSpPr>
        <p:grpSp>
          <p:nvGrpSpPr>
            <p:cNvPr id="96" name="Group 421"/>
            <p:cNvGrpSpPr>
              <a:grpSpLocks/>
            </p:cNvGrpSpPr>
            <p:nvPr/>
          </p:nvGrpSpPr>
          <p:grpSpPr bwMode="auto">
            <a:xfrm>
              <a:off x="2281" y="0"/>
              <a:ext cx="3465" cy="4320"/>
              <a:chOff x="2281" y="0"/>
              <a:chExt cx="3465" cy="4320"/>
            </a:xfrm>
          </p:grpSpPr>
          <p:sp>
            <p:nvSpPr>
              <p:cNvPr id="141" name="Rectangle 422"/>
              <p:cNvSpPr>
                <a:spLocks noChangeArrowheads="1"/>
              </p:cNvSpPr>
              <p:nvPr/>
            </p:nvSpPr>
            <p:spPr bwMode="auto">
              <a:xfrm>
                <a:off x="2281" y="0"/>
                <a:ext cx="3465" cy="4320"/>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42" name="Text Box 423"/>
              <p:cNvSpPr txBox="1">
                <a:spLocks noChangeArrowheads="1"/>
              </p:cNvSpPr>
              <p:nvPr/>
            </p:nvSpPr>
            <p:spPr bwMode="auto">
              <a:xfrm>
                <a:off x="3700" y="0"/>
                <a:ext cx="869" cy="174"/>
              </a:xfrm>
              <a:prstGeom prst="rect">
                <a:avLst/>
              </a:prstGeom>
              <a:noFill/>
              <a:ln w="9525" algn="ctr">
                <a:noFill/>
                <a:miter lim="800000"/>
                <a:headEnd/>
                <a:tailEnd/>
              </a:ln>
              <a:effectLst/>
            </p:spPr>
            <p:txBody>
              <a:bodyPr wrap="none">
                <a:spAutoFit/>
              </a:bodyPr>
              <a:lstStyle/>
              <a:p>
                <a:pPr algn="r">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43" name="Text Box 424"/>
              <p:cNvSpPr txBox="1">
                <a:spLocks noChangeArrowheads="1"/>
              </p:cNvSpPr>
              <p:nvPr/>
            </p:nvSpPr>
            <p:spPr bwMode="auto">
              <a:xfrm>
                <a:off x="2485" y="914"/>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a:t>
                </a:r>
              </a:p>
            </p:txBody>
          </p:sp>
          <p:sp>
            <p:nvSpPr>
              <p:cNvPr id="144" name="Text Box 425"/>
              <p:cNvSpPr txBox="1">
                <a:spLocks noChangeArrowheads="1"/>
              </p:cNvSpPr>
              <p:nvPr/>
            </p:nvSpPr>
            <p:spPr bwMode="auto">
              <a:xfrm>
                <a:off x="3695" y="108"/>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800</a:t>
                </a:r>
              </a:p>
            </p:txBody>
          </p:sp>
          <p:sp>
            <p:nvSpPr>
              <p:cNvPr id="145" name="Text Box 426"/>
              <p:cNvSpPr txBox="1">
                <a:spLocks noChangeArrowheads="1"/>
              </p:cNvSpPr>
              <p:nvPr/>
            </p:nvSpPr>
            <p:spPr bwMode="auto">
              <a:xfrm>
                <a:off x="42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1200</a:t>
                </a:r>
              </a:p>
            </p:txBody>
          </p:sp>
          <p:sp>
            <p:nvSpPr>
              <p:cNvPr id="146" name="Text Box 427"/>
              <p:cNvSpPr txBox="1">
                <a:spLocks noChangeArrowheads="1"/>
              </p:cNvSpPr>
              <p:nvPr/>
            </p:nvSpPr>
            <p:spPr bwMode="auto">
              <a:xfrm>
                <a:off x="4867" y="108"/>
                <a:ext cx="347"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1600</a:t>
                </a:r>
              </a:p>
            </p:txBody>
          </p:sp>
          <p:sp>
            <p:nvSpPr>
              <p:cNvPr id="147" name="Line 428"/>
              <p:cNvSpPr>
                <a:spLocks noChangeShapeType="1"/>
              </p:cNvSpPr>
              <p:nvPr/>
            </p:nvSpPr>
            <p:spPr bwMode="auto">
              <a:xfrm>
                <a:off x="3259"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8" name="Line 429"/>
              <p:cNvSpPr>
                <a:spLocks noChangeShapeType="1"/>
              </p:cNvSpPr>
              <p:nvPr/>
            </p:nvSpPr>
            <p:spPr bwMode="auto">
              <a:xfrm>
                <a:off x="3535"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49" name="Line 430"/>
              <p:cNvSpPr>
                <a:spLocks noChangeShapeType="1"/>
              </p:cNvSpPr>
              <p:nvPr/>
            </p:nvSpPr>
            <p:spPr bwMode="auto">
              <a:xfrm>
                <a:off x="3841"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0" name="Line 431"/>
              <p:cNvSpPr>
                <a:spLocks noChangeShapeType="1"/>
              </p:cNvSpPr>
              <p:nvPr/>
            </p:nvSpPr>
            <p:spPr bwMode="auto">
              <a:xfrm>
                <a:off x="41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1" name="Line 432"/>
              <p:cNvSpPr>
                <a:spLocks noChangeShapeType="1"/>
              </p:cNvSpPr>
              <p:nvPr/>
            </p:nvSpPr>
            <p:spPr bwMode="auto">
              <a:xfrm>
                <a:off x="4456"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2" name="Line 433"/>
              <p:cNvSpPr>
                <a:spLocks noChangeShapeType="1"/>
              </p:cNvSpPr>
              <p:nvPr/>
            </p:nvSpPr>
            <p:spPr bwMode="auto">
              <a:xfrm>
                <a:off x="4744"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3" name="Line 434"/>
              <p:cNvSpPr>
                <a:spLocks noChangeShapeType="1"/>
              </p:cNvSpPr>
              <p:nvPr/>
            </p:nvSpPr>
            <p:spPr bwMode="auto">
              <a:xfrm>
                <a:off x="5047"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4" name="Line 435"/>
              <p:cNvSpPr>
                <a:spLocks noChangeShapeType="1"/>
              </p:cNvSpPr>
              <p:nvPr/>
            </p:nvSpPr>
            <p:spPr bwMode="auto">
              <a:xfrm>
                <a:off x="5347" y="271"/>
                <a:ext cx="0" cy="10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5" name="Text Box 436"/>
              <p:cNvSpPr txBox="1">
                <a:spLocks noChangeArrowheads="1"/>
              </p:cNvSpPr>
              <p:nvPr/>
            </p:nvSpPr>
            <p:spPr bwMode="auto">
              <a:xfrm>
                <a:off x="2485" y="1658"/>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2</a:t>
                </a:r>
              </a:p>
            </p:txBody>
          </p:sp>
          <p:sp>
            <p:nvSpPr>
              <p:cNvPr id="156" name="Text Box 437"/>
              <p:cNvSpPr txBox="1">
                <a:spLocks noChangeArrowheads="1"/>
              </p:cNvSpPr>
              <p:nvPr/>
            </p:nvSpPr>
            <p:spPr bwMode="auto">
              <a:xfrm>
                <a:off x="2485" y="241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a:t>
                </a:r>
              </a:p>
            </p:txBody>
          </p:sp>
          <p:sp>
            <p:nvSpPr>
              <p:cNvPr id="157" name="Text Box 438"/>
              <p:cNvSpPr txBox="1">
                <a:spLocks noChangeArrowheads="1"/>
              </p:cNvSpPr>
              <p:nvPr/>
            </p:nvSpPr>
            <p:spPr bwMode="auto">
              <a:xfrm>
                <a:off x="2485" y="3149"/>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4</a:t>
                </a:r>
              </a:p>
            </p:txBody>
          </p:sp>
          <p:sp>
            <p:nvSpPr>
              <p:cNvPr id="158" name="Text Box 439"/>
              <p:cNvSpPr txBox="1">
                <a:spLocks noChangeArrowheads="1"/>
              </p:cNvSpPr>
              <p:nvPr/>
            </p:nvSpPr>
            <p:spPr bwMode="auto">
              <a:xfrm>
                <a:off x="2485" y="3941"/>
                <a:ext cx="174"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5</a:t>
                </a:r>
              </a:p>
            </p:txBody>
          </p:sp>
          <p:sp>
            <p:nvSpPr>
              <p:cNvPr id="159" name="Text Box 440"/>
              <p:cNvSpPr txBox="1">
                <a:spLocks noChangeArrowheads="1"/>
              </p:cNvSpPr>
              <p:nvPr/>
            </p:nvSpPr>
            <p:spPr bwMode="auto">
              <a:xfrm rot="16200000">
                <a:off x="1897" y="2198"/>
                <a:ext cx="1070"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PRESSURE (GPa)</a:t>
                </a:r>
              </a:p>
            </p:txBody>
          </p:sp>
          <p:sp>
            <p:nvSpPr>
              <p:cNvPr id="160" name="Line 441"/>
              <p:cNvSpPr>
                <a:spLocks noChangeShapeType="1"/>
              </p:cNvSpPr>
              <p:nvPr/>
            </p:nvSpPr>
            <p:spPr bwMode="auto">
              <a:xfrm>
                <a:off x="2968" y="279"/>
                <a:ext cx="0" cy="8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1" name="Line 442"/>
              <p:cNvSpPr>
                <a:spLocks noChangeShapeType="1"/>
              </p:cNvSpPr>
              <p:nvPr/>
            </p:nvSpPr>
            <p:spPr bwMode="auto">
              <a:xfrm flipV="1">
                <a:off x="2668" y="1026"/>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2" name="Line 443"/>
              <p:cNvSpPr>
                <a:spLocks noChangeShapeType="1"/>
              </p:cNvSpPr>
              <p:nvPr/>
            </p:nvSpPr>
            <p:spPr bwMode="auto">
              <a:xfrm flipV="1">
                <a:off x="2668" y="176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3" name="Line 444"/>
              <p:cNvSpPr>
                <a:spLocks noChangeShapeType="1"/>
              </p:cNvSpPr>
              <p:nvPr/>
            </p:nvSpPr>
            <p:spPr bwMode="auto">
              <a:xfrm flipV="1">
                <a:off x="2668" y="2511"/>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4" name="Line 445"/>
              <p:cNvSpPr>
                <a:spLocks noChangeShapeType="1"/>
              </p:cNvSpPr>
              <p:nvPr/>
            </p:nvSpPr>
            <p:spPr bwMode="auto">
              <a:xfrm flipV="1">
                <a:off x="2668" y="3252"/>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5" name="Line 446"/>
              <p:cNvSpPr>
                <a:spLocks noChangeShapeType="1"/>
              </p:cNvSpPr>
              <p:nvPr/>
            </p:nvSpPr>
            <p:spPr bwMode="auto">
              <a:xfrm flipV="1">
                <a:off x="2668" y="4038"/>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6" name="Text Box 447"/>
              <p:cNvSpPr txBox="1">
                <a:spLocks noChangeArrowheads="1"/>
              </p:cNvSpPr>
              <p:nvPr/>
            </p:nvSpPr>
            <p:spPr bwMode="auto">
              <a:xfrm rot="5400000">
                <a:off x="5192" y="2187"/>
                <a:ext cx="816" cy="233"/>
              </a:xfrm>
              <a:prstGeom prst="rect">
                <a:avLst/>
              </a:prstGeom>
              <a:noFill/>
              <a:ln w="9525" algn="ctr">
                <a:noFill/>
                <a:miter lim="800000"/>
                <a:headEnd/>
                <a:tailEnd/>
              </a:ln>
              <a:effectLst/>
            </p:spPr>
            <p:txBody>
              <a:bodyPr wrap="none">
                <a:spAutoFit/>
              </a:bodyPr>
              <a:lstStyle/>
              <a:p>
                <a:pPr algn="r">
                  <a:defRPr/>
                </a:pPr>
                <a:r>
                  <a:rPr lang="en-GB">
                    <a:solidFill>
                      <a:schemeClr val="tx1"/>
                    </a:solidFill>
                    <a:effectLst>
                      <a:outerShdw blurRad="38100" dist="38100" dir="2700000" algn="tl">
                        <a:srgbClr val="FFFFFF"/>
                      </a:outerShdw>
                    </a:effectLst>
                    <a:latin typeface="Calibri" pitchFamily="34" charset="0"/>
                  </a:rPr>
                  <a:t>DEPTH (km)</a:t>
                </a:r>
              </a:p>
            </p:txBody>
          </p:sp>
          <p:sp>
            <p:nvSpPr>
              <p:cNvPr id="167" name="Line 448"/>
              <p:cNvSpPr>
                <a:spLocks noChangeShapeType="1"/>
              </p:cNvSpPr>
              <p:nvPr/>
            </p:nvSpPr>
            <p:spPr bwMode="auto">
              <a:xfrm flipV="1">
                <a:off x="5252" y="914"/>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8" name="Line 449"/>
              <p:cNvSpPr>
                <a:spLocks noChangeShapeType="1"/>
              </p:cNvSpPr>
              <p:nvPr/>
            </p:nvSpPr>
            <p:spPr bwMode="auto">
              <a:xfrm flipV="1">
                <a:off x="5252" y="1673"/>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9" name="Line 450"/>
              <p:cNvSpPr>
                <a:spLocks noChangeShapeType="1"/>
              </p:cNvSpPr>
              <p:nvPr/>
            </p:nvSpPr>
            <p:spPr bwMode="auto">
              <a:xfrm flipV="1">
                <a:off x="5252" y="2399"/>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0" name="Line 451"/>
              <p:cNvSpPr>
                <a:spLocks noChangeShapeType="1"/>
              </p:cNvSpPr>
              <p:nvPr/>
            </p:nvSpPr>
            <p:spPr bwMode="auto">
              <a:xfrm flipV="1">
                <a:off x="5252" y="3167"/>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1" name="Line 452"/>
              <p:cNvSpPr>
                <a:spLocks noChangeShapeType="1"/>
              </p:cNvSpPr>
              <p:nvPr/>
            </p:nvSpPr>
            <p:spPr bwMode="auto">
              <a:xfrm flipV="1">
                <a:off x="5252" y="3860"/>
                <a:ext cx="93"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72" name="Text Box 453"/>
              <p:cNvSpPr txBox="1">
                <a:spLocks noChangeArrowheads="1"/>
              </p:cNvSpPr>
              <p:nvPr/>
            </p:nvSpPr>
            <p:spPr bwMode="auto">
              <a:xfrm>
                <a:off x="5334" y="807"/>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30</a:t>
                </a:r>
              </a:p>
            </p:txBody>
          </p:sp>
          <p:sp>
            <p:nvSpPr>
              <p:cNvPr id="173" name="Text Box 454"/>
              <p:cNvSpPr txBox="1">
                <a:spLocks noChangeArrowheads="1"/>
              </p:cNvSpPr>
              <p:nvPr/>
            </p:nvSpPr>
            <p:spPr bwMode="auto">
              <a:xfrm>
                <a:off x="5334" y="1550"/>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60</a:t>
                </a:r>
              </a:p>
            </p:txBody>
          </p:sp>
          <p:sp>
            <p:nvSpPr>
              <p:cNvPr id="174" name="Text Box 455"/>
              <p:cNvSpPr txBox="1">
                <a:spLocks noChangeArrowheads="1"/>
              </p:cNvSpPr>
              <p:nvPr/>
            </p:nvSpPr>
            <p:spPr bwMode="auto">
              <a:xfrm>
                <a:off x="5334" y="2285"/>
                <a:ext cx="231"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90</a:t>
                </a:r>
              </a:p>
            </p:txBody>
          </p:sp>
          <p:sp>
            <p:nvSpPr>
              <p:cNvPr id="175" name="Text Box 456"/>
              <p:cNvSpPr txBox="1">
                <a:spLocks noChangeArrowheads="1"/>
              </p:cNvSpPr>
              <p:nvPr/>
            </p:nvSpPr>
            <p:spPr bwMode="auto">
              <a:xfrm>
                <a:off x="5324" y="3053"/>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120</a:t>
                </a:r>
              </a:p>
            </p:txBody>
          </p:sp>
          <p:sp>
            <p:nvSpPr>
              <p:cNvPr id="176" name="Text Box 457"/>
              <p:cNvSpPr txBox="1">
                <a:spLocks noChangeArrowheads="1"/>
              </p:cNvSpPr>
              <p:nvPr/>
            </p:nvSpPr>
            <p:spPr bwMode="auto">
              <a:xfrm>
                <a:off x="5324" y="3750"/>
                <a:ext cx="289" cy="194"/>
              </a:xfrm>
              <a:prstGeom prst="rect">
                <a:avLst/>
              </a:prstGeom>
              <a:noFill/>
              <a:ln w="9525" algn="ctr">
                <a:noFill/>
                <a:miter lim="800000"/>
                <a:headEnd/>
                <a:tailEnd/>
              </a:ln>
              <a:effectLst/>
            </p:spPr>
            <p:txBody>
              <a:bodyPr wrap="none">
                <a:spAutoFit/>
              </a:bodyPr>
              <a:lstStyle/>
              <a:p>
                <a:pPr algn="r">
                  <a:defRPr/>
                </a:pPr>
                <a:r>
                  <a:rPr lang="en-GB" sz="1400">
                    <a:solidFill>
                      <a:schemeClr val="tx1"/>
                    </a:solidFill>
                    <a:effectLst>
                      <a:outerShdw blurRad="38100" dist="38100" dir="2700000" algn="tl">
                        <a:srgbClr val="FFFFFF"/>
                      </a:outerShdw>
                    </a:effectLst>
                    <a:latin typeface="Calibri" pitchFamily="34" charset="0"/>
                  </a:rPr>
                  <a:t>150</a:t>
                </a:r>
              </a:p>
            </p:txBody>
          </p:sp>
        </p:grpSp>
        <p:sp>
          <p:nvSpPr>
            <p:cNvPr id="97" name="Freeform 458"/>
            <p:cNvSpPr>
              <a:spLocks/>
            </p:cNvSpPr>
            <p:nvPr/>
          </p:nvSpPr>
          <p:spPr bwMode="auto">
            <a:xfrm>
              <a:off x="4210" y="275"/>
              <a:ext cx="1152" cy="3991"/>
            </a:xfrm>
            <a:custGeom>
              <a:avLst/>
              <a:gdLst/>
              <a:ahLst/>
              <a:cxnLst>
                <a:cxn ang="0">
                  <a:pos x="0" y="9"/>
                </a:cxn>
                <a:cxn ang="0">
                  <a:pos x="250" y="693"/>
                </a:cxn>
                <a:cxn ang="0">
                  <a:pos x="317" y="960"/>
                </a:cxn>
                <a:cxn ang="0">
                  <a:pos x="309" y="1119"/>
                </a:cxn>
                <a:cxn ang="0">
                  <a:pos x="425" y="1386"/>
                </a:cxn>
                <a:cxn ang="0">
                  <a:pos x="559" y="2121"/>
                </a:cxn>
                <a:cxn ang="0">
                  <a:pos x="734" y="2922"/>
                </a:cxn>
                <a:cxn ang="0">
                  <a:pos x="876" y="3573"/>
                </a:cxn>
                <a:cxn ang="0">
                  <a:pos x="943" y="3991"/>
                </a:cxn>
                <a:cxn ang="0">
                  <a:pos x="1152" y="3991"/>
                </a:cxn>
                <a:cxn ang="0">
                  <a:pos x="1152" y="0"/>
                </a:cxn>
                <a:cxn ang="0">
                  <a:pos x="0" y="9"/>
                </a:cxn>
              </a:cxnLst>
              <a:rect l="0" t="0" r="r" b="b"/>
              <a:pathLst>
                <a:path w="1152" h="3991">
                  <a:moveTo>
                    <a:pt x="0" y="9"/>
                  </a:moveTo>
                  <a:lnTo>
                    <a:pt x="250" y="693"/>
                  </a:lnTo>
                  <a:lnTo>
                    <a:pt x="317" y="960"/>
                  </a:lnTo>
                  <a:lnTo>
                    <a:pt x="309" y="1119"/>
                  </a:lnTo>
                  <a:lnTo>
                    <a:pt x="425" y="1386"/>
                  </a:lnTo>
                  <a:lnTo>
                    <a:pt x="559" y="2121"/>
                  </a:lnTo>
                  <a:lnTo>
                    <a:pt x="734" y="2922"/>
                  </a:lnTo>
                  <a:lnTo>
                    <a:pt x="876" y="3573"/>
                  </a:lnTo>
                  <a:lnTo>
                    <a:pt x="943" y="3991"/>
                  </a:lnTo>
                  <a:lnTo>
                    <a:pt x="1152" y="3991"/>
                  </a:lnTo>
                  <a:lnTo>
                    <a:pt x="1152" y="0"/>
                  </a:lnTo>
                  <a:lnTo>
                    <a:pt x="0" y="9"/>
                  </a:lnTo>
                  <a:close/>
                </a:path>
              </a:pathLst>
            </a:custGeom>
            <a:solidFill>
              <a:srgbClr val="CCEC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8" name="Rectangle 459"/>
            <p:cNvSpPr>
              <a:spLocks noChangeArrowheads="1"/>
            </p:cNvSpPr>
            <p:nvPr/>
          </p:nvSpPr>
          <p:spPr bwMode="auto">
            <a:xfrm>
              <a:off x="2666" y="275"/>
              <a:ext cx="2682" cy="3995"/>
            </a:xfrm>
            <a:prstGeom prst="rect">
              <a:avLst/>
            </a:prstGeom>
            <a:no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99" name="Line 460"/>
            <p:cNvSpPr>
              <a:spLocks noChangeShapeType="1"/>
            </p:cNvSpPr>
            <p:nvPr/>
          </p:nvSpPr>
          <p:spPr bwMode="auto">
            <a:xfrm>
              <a:off x="2671" y="2487"/>
              <a:ext cx="2108"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00" name="Freeform 461"/>
            <p:cNvSpPr>
              <a:spLocks/>
            </p:cNvSpPr>
            <p:nvPr/>
          </p:nvSpPr>
          <p:spPr bwMode="auto">
            <a:xfrm>
              <a:off x="2675" y="275"/>
              <a:ext cx="1719" cy="3991"/>
            </a:xfrm>
            <a:custGeom>
              <a:avLst/>
              <a:gdLst/>
              <a:ahLst/>
              <a:cxnLst>
                <a:cxn ang="0">
                  <a:pos x="0" y="0"/>
                </a:cxn>
                <a:cxn ang="0">
                  <a:pos x="426" y="593"/>
                </a:cxn>
                <a:cxn ang="0">
                  <a:pos x="793" y="1328"/>
                </a:cxn>
                <a:cxn ang="0">
                  <a:pos x="1093" y="2087"/>
                </a:cxn>
                <a:cxn ang="0">
                  <a:pos x="1319" y="2789"/>
                </a:cxn>
                <a:cxn ang="0">
                  <a:pos x="1719" y="3991"/>
                </a:cxn>
              </a:cxnLst>
              <a:rect l="0" t="0" r="r" b="b"/>
              <a:pathLst>
                <a:path w="1719" h="3991">
                  <a:moveTo>
                    <a:pt x="0" y="0"/>
                  </a:moveTo>
                  <a:cubicBezTo>
                    <a:pt x="147" y="186"/>
                    <a:pt x="294" y="372"/>
                    <a:pt x="426" y="593"/>
                  </a:cubicBezTo>
                  <a:cubicBezTo>
                    <a:pt x="558" y="814"/>
                    <a:pt x="682" y="1079"/>
                    <a:pt x="793" y="1328"/>
                  </a:cubicBezTo>
                  <a:cubicBezTo>
                    <a:pt x="904" y="1577"/>
                    <a:pt x="1005" y="1843"/>
                    <a:pt x="1093" y="2087"/>
                  </a:cubicBezTo>
                  <a:cubicBezTo>
                    <a:pt x="1181" y="2331"/>
                    <a:pt x="1215" y="2472"/>
                    <a:pt x="1319" y="2789"/>
                  </a:cubicBezTo>
                  <a:cubicBezTo>
                    <a:pt x="1423" y="3106"/>
                    <a:pt x="1571" y="3548"/>
                    <a:pt x="1719" y="3991"/>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1" name="Text Box 462"/>
            <p:cNvSpPr txBox="1">
              <a:spLocks noChangeArrowheads="1"/>
            </p:cNvSpPr>
            <p:nvPr/>
          </p:nvSpPr>
          <p:spPr bwMode="auto">
            <a:xfrm>
              <a:off x="2902" y="322"/>
              <a:ext cx="958" cy="330"/>
            </a:xfrm>
            <a:prstGeom prst="rect">
              <a:avLst/>
            </a:prstGeom>
            <a:noFill/>
            <a:ln w="9525" algn="ctr">
              <a:noFill/>
              <a:miter lim="800000"/>
              <a:headEnd/>
              <a:tailEnd/>
            </a:ln>
          </p:spPr>
          <p:txBody>
            <a:bodyPr wrap="none">
              <a:spAutoFit/>
            </a:bodyPr>
            <a:lstStyle/>
            <a:p>
              <a:r>
                <a:rPr lang="en-GB" sz="1400" dirty="0">
                  <a:solidFill>
                    <a:schemeClr val="accent2"/>
                  </a:solidFill>
                  <a:effectLst/>
                  <a:latin typeface="Calibri" pitchFamily="34" charset="0"/>
                </a:rPr>
                <a:t>Oceanic Intraplate</a:t>
              </a:r>
            </a:p>
            <a:p>
              <a:r>
                <a:rPr lang="en-GB" sz="1400" dirty="0">
                  <a:solidFill>
                    <a:schemeClr val="accent2"/>
                  </a:solidFill>
                  <a:effectLst/>
                  <a:latin typeface="Calibri" pitchFamily="34" charset="0"/>
                </a:rPr>
                <a:t>Geotherm</a:t>
              </a:r>
            </a:p>
          </p:txBody>
        </p:sp>
        <p:sp>
          <p:nvSpPr>
            <p:cNvPr id="102" name="Text Box 463"/>
            <p:cNvSpPr txBox="1">
              <a:spLocks noChangeArrowheads="1"/>
            </p:cNvSpPr>
            <p:nvPr/>
          </p:nvSpPr>
          <p:spPr bwMode="auto">
            <a:xfrm>
              <a:off x="2667" y="1110"/>
              <a:ext cx="652" cy="601"/>
            </a:xfrm>
            <a:prstGeom prst="rect">
              <a:avLst/>
            </a:prstGeom>
            <a:noFill/>
            <a:ln w="9525" algn="ctr">
              <a:noFill/>
              <a:miter lim="800000"/>
              <a:headEnd/>
              <a:tailEnd/>
            </a:ln>
          </p:spPr>
          <p:txBody>
            <a:bodyPr wrap="none">
              <a:spAutoFit/>
            </a:bodyPr>
            <a:lstStyle/>
            <a:p>
              <a:r>
                <a:rPr lang="en-GB" sz="1400" dirty="0">
                  <a:solidFill>
                    <a:srgbClr val="FF0000"/>
                  </a:solidFill>
                  <a:effectLst/>
                  <a:latin typeface="Calibri" pitchFamily="34" charset="0"/>
                </a:rPr>
                <a:t>Shield</a:t>
              </a:r>
            </a:p>
            <a:p>
              <a:r>
                <a:rPr lang="en-GB" sz="1400" dirty="0">
                  <a:solidFill>
                    <a:srgbClr val="FF0000"/>
                  </a:solidFill>
                  <a:effectLst/>
                  <a:latin typeface="Calibri" pitchFamily="34" charset="0"/>
                </a:rPr>
                <a:t>Continental</a:t>
              </a:r>
            </a:p>
            <a:p>
              <a:r>
                <a:rPr lang="en-GB" sz="1400" dirty="0">
                  <a:solidFill>
                    <a:srgbClr val="FF0000"/>
                  </a:solidFill>
                  <a:effectLst/>
                  <a:latin typeface="Calibri" pitchFamily="34" charset="0"/>
                </a:rPr>
                <a:t>Intraplate</a:t>
              </a:r>
            </a:p>
            <a:p>
              <a:r>
                <a:rPr lang="en-GB" sz="1400" dirty="0">
                  <a:solidFill>
                    <a:srgbClr val="FF0000"/>
                  </a:solidFill>
                  <a:effectLst/>
                  <a:latin typeface="Calibri" pitchFamily="34" charset="0"/>
                </a:rPr>
                <a:t>Geotherm</a:t>
              </a:r>
            </a:p>
          </p:txBody>
        </p:sp>
        <p:sp>
          <p:nvSpPr>
            <p:cNvPr id="103" name="Text Box 464"/>
            <p:cNvSpPr txBox="1">
              <a:spLocks noChangeArrowheads="1"/>
            </p:cNvSpPr>
            <p:nvPr/>
          </p:nvSpPr>
          <p:spPr bwMode="auto">
            <a:xfrm>
              <a:off x="3224" y="575"/>
              <a:ext cx="925" cy="446"/>
            </a:xfrm>
            <a:prstGeom prst="rect">
              <a:avLst/>
            </a:prstGeom>
            <a:noFill/>
            <a:ln w="9525" algn="ctr">
              <a:noFill/>
              <a:miter lim="800000"/>
              <a:headEnd/>
              <a:tailEnd/>
            </a:ln>
            <a:effectLst/>
          </p:spPr>
          <p:txBody>
            <a:bodyPr wrap="none">
              <a:spAutoFit/>
            </a:bodyPr>
            <a:lstStyle/>
            <a:p>
              <a:pPr algn="r">
                <a:defRPr/>
              </a:pPr>
              <a:r>
                <a:rPr lang="en-GB" sz="2000">
                  <a:solidFill>
                    <a:schemeClr val="tx1"/>
                  </a:solidFill>
                  <a:effectLst>
                    <a:outerShdw blurRad="38100" dist="38100" dir="2700000" algn="tl">
                      <a:srgbClr val="FFFFFF"/>
                    </a:outerShdw>
                  </a:effectLst>
                  <a:latin typeface="Calibri" pitchFamily="34" charset="0"/>
                </a:rPr>
                <a:t>Dehydration</a:t>
              </a:r>
            </a:p>
            <a:p>
              <a:pPr algn="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04" name="Line 465"/>
            <p:cNvSpPr>
              <a:spLocks noChangeShapeType="1"/>
            </p:cNvSpPr>
            <p:nvPr/>
          </p:nvSpPr>
          <p:spPr bwMode="auto">
            <a:xfrm>
              <a:off x="4102" y="810"/>
              <a:ext cx="174" cy="138"/>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5" name="Text Box 466"/>
            <p:cNvSpPr txBox="1">
              <a:spLocks noChangeArrowheads="1"/>
            </p:cNvSpPr>
            <p:nvPr/>
          </p:nvSpPr>
          <p:spPr bwMode="auto">
            <a:xfrm rot="900315">
              <a:off x="3710" y="956"/>
              <a:ext cx="624"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Plagioclase</a:t>
              </a:r>
            </a:p>
          </p:txBody>
        </p:sp>
        <p:sp>
          <p:nvSpPr>
            <p:cNvPr id="106" name="Text Box 467"/>
            <p:cNvSpPr txBox="1">
              <a:spLocks noChangeArrowheads="1"/>
            </p:cNvSpPr>
            <p:nvPr/>
          </p:nvSpPr>
          <p:spPr bwMode="auto">
            <a:xfrm rot="1732967">
              <a:off x="3815" y="1366"/>
              <a:ext cx="39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Spinel</a:t>
              </a:r>
            </a:p>
          </p:txBody>
        </p:sp>
        <p:sp>
          <p:nvSpPr>
            <p:cNvPr id="107" name="Text Box 468"/>
            <p:cNvSpPr txBox="1">
              <a:spLocks noChangeArrowheads="1"/>
            </p:cNvSpPr>
            <p:nvPr/>
          </p:nvSpPr>
          <p:spPr bwMode="auto">
            <a:xfrm rot="1732967">
              <a:off x="3752" y="1565"/>
              <a:ext cx="436"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Garnet</a:t>
              </a:r>
            </a:p>
          </p:txBody>
        </p:sp>
        <p:sp>
          <p:nvSpPr>
            <p:cNvPr id="108" name="Text Box 469"/>
            <p:cNvSpPr txBox="1">
              <a:spLocks noChangeArrowheads="1"/>
            </p:cNvSpPr>
            <p:nvPr/>
          </p:nvSpPr>
          <p:spPr bwMode="auto">
            <a:xfrm>
              <a:off x="2857" y="1773"/>
              <a:ext cx="668" cy="174"/>
            </a:xfrm>
            <a:prstGeom prst="rect">
              <a:avLst/>
            </a:prstGeom>
            <a:noFill/>
            <a:ln w="9525" algn="ctr">
              <a:noFill/>
              <a:miter lim="800000"/>
              <a:headEnd/>
              <a:tailEnd/>
            </a:ln>
            <a:effectLst/>
          </p:spPr>
          <p:txBody>
            <a:bodyPr wrap="none">
              <a:spAutoFit/>
            </a:bodyPr>
            <a:lstStyle/>
            <a:p>
              <a:pPr algn="r">
                <a:defRPr/>
              </a:pPr>
              <a:r>
                <a:rPr lang="en-GB" sz="1200" b="1">
                  <a:solidFill>
                    <a:schemeClr val="tx1"/>
                  </a:solidFill>
                  <a:effectLst>
                    <a:outerShdw blurRad="38100" dist="38100" dir="2700000" algn="tl">
                      <a:srgbClr val="FFFFFF"/>
                    </a:outerShdw>
                  </a:effectLst>
                  <a:latin typeface="Calibri" pitchFamily="34" charset="0"/>
                </a:rPr>
                <a:t>LITHOSPHERE</a:t>
              </a:r>
            </a:p>
          </p:txBody>
        </p:sp>
        <p:sp>
          <p:nvSpPr>
            <p:cNvPr id="109" name="Text Box 470"/>
            <p:cNvSpPr txBox="1">
              <a:spLocks noChangeArrowheads="1"/>
            </p:cNvSpPr>
            <p:nvPr/>
          </p:nvSpPr>
          <p:spPr bwMode="auto">
            <a:xfrm>
              <a:off x="3092" y="3900"/>
              <a:ext cx="1007"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SUB-ASTHENOSPHERE</a:t>
              </a:r>
            </a:p>
          </p:txBody>
        </p:sp>
        <p:sp>
          <p:nvSpPr>
            <p:cNvPr id="110" name="Text Box 471"/>
            <p:cNvSpPr txBox="1">
              <a:spLocks noChangeArrowheads="1"/>
            </p:cNvSpPr>
            <p:nvPr/>
          </p:nvSpPr>
          <p:spPr bwMode="auto">
            <a:xfrm>
              <a:off x="4776" y="1014"/>
              <a:ext cx="574"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Major</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sp>
          <p:nvSpPr>
            <p:cNvPr id="111" name="Text Box 472"/>
            <p:cNvSpPr txBox="1">
              <a:spLocks noChangeArrowheads="1"/>
            </p:cNvSpPr>
            <p:nvPr/>
          </p:nvSpPr>
          <p:spPr bwMode="auto">
            <a:xfrm>
              <a:off x="3267" y="2311"/>
              <a:ext cx="474"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Pargasite</a:t>
              </a:r>
            </a:p>
          </p:txBody>
        </p:sp>
        <p:sp>
          <p:nvSpPr>
            <p:cNvPr id="112" name="Line 473"/>
            <p:cNvSpPr>
              <a:spLocks noChangeShapeType="1"/>
            </p:cNvSpPr>
            <p:nvPr/>
          </p:nvSpPr>
          <p:spPr bwMode="auto">
            <a:xfrm>
              <a:off x="2671" y="3906"/>
              <a:ext cx="2396" cy="0"/>
            </a:xfrm>
            <a:prstGeom prst="line">
              <a:avLst/>
            </a:prstGeom>
            <a:noFill/>
            <a:ln w="28575">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13" name="Freeform 474"/>
            <p:cNvSpPr>
              <a:spLocks/>
            </p:cNvSpPr>
            <p:nvPr/>
          </p:nvSpPr>
          <p:spPr bwMode="auto">
            <a:xfrm>
              <a:off x="3976" y="1734"/>
              <a:ext cx="612" cy="2534"/>
            </a:xfrm>
            <a:custGeom>
              <a:avLst/>
              <a:gdLst/>
              <a:ahLst/>
              <a:cxnLst>
                <a:cxn ang="0">
                  <a:pos x="372" y="12"/>
                </a:cxn>
                <a:cxn ang="0">
                  <a:pos x="336" y="9"/>
                </a:cxn>
                <a:cxn ang="0">
                  <a:pos x="48" y="120"/>
                </a:cxn>
                <a:cxn ang="0">
                  <a:pos x="51" y="726"/>
                </a:cxn>
                <a:cxn ang="0">
                  <a:pos x="54" y="753"/>
                </a:cxn>
                <a:cxn ang="0">
                  <a:pos x="75" y="1179"/>
                </a:cxn>
                <a:cxn ang="0">
                  <a:pos x="119" y="1464"/>
                </a:cxn>
                <a:cxn ang="0">
                  <a:pos x="206" y="1791"/>
                </a:cxn>
                <a:cxn ang="0">
                  <a:pos x="320" y="2124"/>
                </a:cxn>
                <a:cxn ang="0">
                  <a:pos x="374" y="2298"/>
                </a:cxn>
                <a:cxn ang="0">
                  <a:pos x="446" y="2526"/>
                </a:cxn>
                <a:cxn ang="0">
                  <a:pos x="612" y="2534"/>
                </a:cxn>
                <a:cxn ang="0">
                  <a:pos x="423" y="1872"/>
                </a:cxn>
                <a:cxn ang="0">
                  <a:pos x="357" y="1588"/>
                </a:cxn>
                <a:cxn ang="0">
                  <a:pos x="248" y="1255"/>
                </a:cxn>
                <a:cxn ang="0">
                  <a:pos x="206" y="1021"/>
                </a:cxn>
                <a:cxn ang="0">
                  <a:pos x="165" y="770"/>
                </a:cxn>
                <a:cxn ang="0">
                  <a:pos x="183" y="744"/>
                </a:cxn>
                <a:cxn ang="0">
                  <a:pos x="330" y="744"/>
                </a:cxn>
                <a:cxn ang="0">
                  <a:pos x="375" y="711"/>
                </a:cxn>
                <a:cxn ang="0">
                  <a:pos x="387" y="615"/>
                </a:cxn>
                <a:cxn ang="0">
                  <a:pos x="390" y="330"/>
                </a:cxn>
                <a:cxn ang="0">
                  <a:pos x="372" y="12"/>
                </a:cxn>
              </a:cxnLst>
              <a:rect l="0" t="0" r="r" b="b"/>
              <a:pathLst>
                <a:path w="612" h="2534">
                  <a:moveTo>
                    <a:pt x="372" y="12"/>
                  </a:moveTo>
                  <a:lnTo>
                    <a:pt x="336" y="9"/>
                  </a:lnTo>
                  <a:cubicBezTo>
                    <a:pt x="282" y="27"/>
                    <a:pt x="96" y="0"/>
                    <a:pt x="48" y="120"/>
                  </a:cubicBezTo>
                  <a:cubicBezTo>
                    <a:pt x="0" y="240"/>
                    <a:pt x="50" y="621"/>
                    <a:pt x="51" y="726"/>
                  </a:cubicBezTo>
                  <a:lnTo>
                    <a:pt x="54" y="753"/>
                  </a:lnTo>
                  <a:lnTo>
                    <a:pt x="75" y="1179"/>
                  </a:lnTo>
                  <a:lnTo>
                    <a:pt x="119" y="1464"/>
                  </a:lnTo>
                  <a:lnTo>
                    <a:pt x="206" y="1791"/>
                  </a:lnTo>
                  <a:lnTo>
                    <a:pt x="320" y="2124"/>
                  </a:lnTo>
                  <a:lnTo>
                    <a:pt x="374" y="2298"/>
                  </a:lnTo>
                  <a:lnTo>
                    <a:pt x="446" y="2526"/>
                  </a:lnTo>
                  <a:lnTo>
                    <a:pt x="612" y="2534"/>
                  </a:lnTo>
                  <a:lnTo>
                    <a:pt x="423" y="1872"/>
                  </a:lnTo>
                  <a:lnTo>
                    <a:pt x="357" y="1588"/>
                  </a:lnTo>
                  <a:lnTo>
                    <a:pt x="248" y="1255"/>
                  </a:lnTo>
                  <a:lnTo>
                    <a:pt x="206" y="1021"/>
                  </a:lnTo>
                  <a:lnTo>
                    <a:pt x="165" y="770"/>
                  </a:lnTo>
                  <a:lnTo>
                    <a:pt x="183" y="744"/>
                  </a:lnTo>
                  <a:lnTo>
                    <a:pt x="330" y="744"/>
                  </a:lnTo>
                  <a:lnTo>
                    <a:pt x="375" y="711"/>
                  </a:lnTo>
                  <a:lnTo>
                    <a:pt x="387" y="615"/>
                  </a:lnTo>
                  <a:lnTo>
                    <a:pt x="390" y="330"/>
                  </a:lnTo>
                  <a:lnTo>
                    <a:pt x="372" y="12"/>
                  </a:lnTo>
                  <a:close/>
                </a:path>
              </a:pathLst>
            </a:custGeom>
            <a:solidFill>
              <a:srgbClr val="FFCC00"/>
            </a:solidFill>
            <a:ln w="9525"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4" name="Text Box 475"/>
            <p:cNvSpPr txBox="1">
              <a:spLocks noChangeArrowheads="1"/>
            </p:cNvSpPr>
            <p:nvPr/>
          </p:nvSpPr>
          <p:spPr bwMode="auto">
            <a:xfrm>
              <a:off x="4522" y="383"/>
              <a:ext cx="668" cy="446"/>
            </a:xfrm>
            <a:prstGeom prst="rect">
              <a:avLst/>
            </a:prstGeom>
            <a:noFill/>
            <a:ln w="9525" algn="ctr">
              <a:noFill/>
              <a:miter lim="800000"/>
              <a:headEnd/>
              <a:tailEnd/>
            </a:ln>
            <a:effectLst/>
          </p:spPr>
          <p:txBody>
            <a:bodyPr wrap="none">
              <a:spAutoFit/>
            </a:bodyPr>
            <a:lstStyle/>
            <a:p>
              <a:pPr>
                <a:defRPr/>
              </a:pPr>
              <a:r>
                <a:rPr lang="en-GB" sz="2000">
                  <a:solidFill>
                    <a:schemeClr val="tx1"/>
                  </a:solidFill>
                  <a:effectLst>
                    <a:outerShdw blurRad="38100" dist="38100" dir="2700000" algn="tl">
                      <a:srgbClr val="FFFFFF"/>
                    </a:outerShdw>
                  </a:effectLst>
                  <a:latin typeface="Calibri" pitchFamily="34" charset="0"/>
                </a:rPr>
                <a:t>C-H-free</a:t>
              </a:r>
            </a:p>
            <a:p>
              <a:pPr>
                <a:defRPr/>
              </a:pPr>
              <a:r>
                <a:rPr lang="en-GB" sz="2000">
                  <a:solidFill>
                    <a:schemeClr val="tx1"/>
                  </a:solidFill>
                  <a:effectLst>
                    <a:outerShdw blurRad="38100" dist="38100" dir="2700000" algn="tl">
                      <a:srgbClr val="FFFFFF"/>
                    </a:outerShdw>
                  </a:effectLst>
                  <a:latin typeface="Calibri" pitchFamily="34" charset="0"/>
                </a:rPr>
                <a:t>Solidus</a:t>
              </a:r>
            </a:p>
          </p:txBody>
        </p:sp>
        <p:sp>
          <p:nvSpPr>
            <p:cNvPr id="115" name="Line 476"/>
            <p:cNvSpPr>
              <a:spLocks noChangeShapeType="1"/>
            </p:cNvSpPr>
            <p:nvPr/>
          </p:nvSpPr>
          <p:spPr bwMode="auto">
            <a:xfrm flipH="1">
              <a:off x="4393" y="602"/>
              <a:ext cx="184" cy="1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16" name="Text Box 477"/>
            <p:cNvSpPr txBox="1">
              <a:spLocks noChangeArrowheads="1"/>
            </p:cNvSpPr>
            <p:nvPr/>
          </p:nvSpPr>
          <p:spPr bwMode="auto">
            <a:xfrm>
              <a:off x="2678" y="1879"/>
              <a:ext cx="943" cy="431"/>
            </a:xfrm>
            <a:prstGeom prst="rect">
              <a:avLst/>
            </a:prstGeom>
            <a:noFill/>
            <a:ln w="9525" algn="ctr">
              <a:noFill/>
              <a:miter lim="800000"/>
              <a:headEnd/>
              <a:tailEnd/>
            </a:ln>
            <a:effectLst/>
          </p:spPr>
          <p:txBody>
            <a:bodyPr>
              <a:spAutoFit/>
            </a:bodyPr>
            <a:lstStyle/>
            <a:p>
              <a:pPr algn="ctr">
                <a:lnSpc>
                  <a:spcPct val="80000"/>
                </a:lnSpc>
                <a:defRPr/>
              </a:pPr>
              <a:r>
                <a:rPr lang="en-GB" sz="1200" dirty="0">
                  <a:solidFill>
                    <a:schemeClr val="tx1"/>
                  </a:solidFill>
                  <a:effectLst>
                    <a:outerShdw blurRad="38100" dist="38100" dir="2700000" algn="tl">
                      <a:srgbClr val="FFFFFF"/>
                    </a:outerShdw>
                  </a:effectLst>
                  <a:latin typeface="Calibri" pitchFamily="34" charset="0"/>
                </a:rPr>
                <a:t>Amphibole + Carbonate or Carbonatite Melt</a:t>
              </a:r>
            </a:p>
            <a:p>
              <a:pPr algn="ctr">
                <a:lnSpc>
                  <a:spcPct val="80000"/>
                </a:lnSpc>
                <a:defRPr/>
              </a:pPr>
              <a:r>
                <a:rPr lang="en-GB" sz="1200" i="1" dirty="0">
                  <a:solidFill>
                    <a:schemeClr val="tx1"/>
                  </a:solidFill>
                  <a:effectLst>
                    <a:outerShdw blurRad="38100" dist="38100" dir="2700000" algn="tl">
                      <a:srgbClr val="FFFFFF"/>
                    </a:outerShdw>
                  </a:effectLst>
                  <a:latin typeface="Calibri" pitchFamily="34" charset="0"/>
                </a:rPr>
                <a:t>f</a:t>
              </a:r>
              <a:r>
                <a:rPr lang="en-GB" sz="1200" dirty="0">
                  <a:solidFill>
                    <a:schemeClr val="tx1"/>
                  </a:solidFill>
                  <a:effectLst>
                    <a:outerShdw blurRad="38100" dist="38100" dir="2700000" algn="tl">
                      <a:srgbClr val="FFFFFF"/>
                    </a:outerShdw>
                  </a:effectLst>
                  <a:latin typeface="Calibri" pitchFamily="34" charset="0"/>
                </a:rPr>
                <a:t>O</a:t>
              </a:r>
              <a:r>
                <a:rPr lang="en-GB" sz="1200" baseline="-25000" dirty="0">
                  <a:solidFill>
                    <a:schemeClr val="tx1"/>
                  </a:solidFill>
                  <a:effectLst>
                    <a:outerShdw blurRad="38100" dist="38100" dir="2700000" algn="tl">
                      <a:srgbClr val="FFFFFF"/>
                    </a:outerShdw>
                  </a:effectLst>
                  <a:latin typeface="Calibri" pitchFamily="34" charset="0"/>
                </a:rPr>
                <a:t>2</a:t>
              </a:r>
              <a:r>
                <a:rPr lang="en-GB" sz="1200" dirty="0">
                  <a:solidFill>
                    <a:schemeClr val="tx1"/>
                  </a:solidFill>
                  <a:effectLst>
                    <a:outerShdw blurRad="38100" dist="38100" dir="2700000" algn="tl">
                      <a:srgbClr val="FFFFFF"/>
                    </a:outerShdw>
                  </a:effectLst>
                  <a:latin typeface="Calibri" pitchFamily="34" charset="0"/>
                </a:rPr>
                <a:t> = IW +3 +4</a:t>
              </a:r>
            </a:p>
          </p:txBody>
        </p:sp>
        <p:sp>
          <p:nvSpPr>
            <p:cNvPr id="117" name="Text Box 478"/>
            <p:cNvSpPr txBox="1">
              <a:spLocks noChangeArrowheads="1"/>
            </p:cNvSpPr>
            <p:nvPr/>
          </p:nvSpPr>
          <p:spPr bwMode="auto">
            <a:xfrm>
              <a:off x="2957" y="2967"/>
              <a:ext cx="814" cy="174"/>
            </a:xfrm>
            <a:prstGeom prst="rect">
              <a:avLst/>
            </a:prstGeom>
            <a:noFill/>
            <a:ln w="9525" algn="ctr">
              <a:noFill/>
              <a:miter lim="800000"/>
              <a:headEnd/>
              <a:tailEnd/>
            </a:ln>
            <a:effectLst/>
          </p:spPr>
          <p:txBody>
            <a:bodyPr wrap="none">
              <a:spAutoFit/>
            </a:bodyPr>
            <a:lstStyle/>
            <a:p>
              <a:pPr algn="r">
                <a:defRPr/>
              </a:pPr>
              <a:r>
                <a:rPr lang="en-GB" sz="1200" b="1" dirty="0">
                  <a:solidFill>
                    <a:schemeClr val="tx1"/>
                  </a:solidFill>
                  <a:effectLst>
                    <a:outerShdw blurRad="38100" dist="38100" dir="2700000" algn="tl">
                      <a:srgbClr val="FFFFFF"/>
                    </a:outerShdw>
                  </a:effectLst>
                  <a:latin typeface="Calibri" pitchFamily="34" charset="0"/>
                </a:rPr>
                <a:t>ASTHENOSPHERE</a:t>
              </a:r>
            </a:p>
          </p:txBody>
        </p:sp>
        <p:sp>
          <p:nvSpPr>
            <p:cNvPr id="118" name="Text Box 480"/>
            <p:cNvSpPr txBox="1">
              <a:spLocks noChangeArrowheads="1"/>
            </p:cNvSpPr>
            <p:nvPr/>
          </p:nvSpPr>
          <p:spPr bwMode="auto">
            <a:xfrm>
              <a:off x="2942" y="4000"/>
              <a:ext cx="1114" cy="288"/>
            </a:xfrm>
            <a:prstGeom prst="rect">
              <a:avLst/>
            </a:prstGeom>
            <a:noFill/>
            <a:ln w="9525" algn="ctr">
              <a:noFill/>
              <a:miter lim="800000"/>
              <a:headEnd/>
              <a:tailEnd/>
            </a:ln>
            <a:effectLst/>
          </p:spPr>
          <p:txBody>
            <a:bodyPr>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Subsolidus</a:t>
              </a:r>
            </a:p>
            <a:p>
              <a:pPr algn="ctr">
                <a:defRPr/>
              </a:pPr>
              <a:r>
                <a:rPr lang="en-GB" sz="1200" i="1">
                  <a:solidFill>
                    <a:schemeClr val="tx1"/>
                  </a:solidFill>
                  <a:effectLst>
                    <a:outerShdw blurRad="38100" dist="38100" dir="2700000" algn="tl">
                      <a:srgbClr val="FFFFFF"/>
                    </a:outerShdw>
                  </a:effectLst>
                  <a:latin typeface="Calibri" pitchFamily="34" charset="0"/>
                </a:rPr>
                <a:t>f</a:t>
              </a:r>
              <a:r>
                <a:rPr lang="en-GB" sz="1200">
                  <a:solidFill>
                    <a:schemeClr val="tx1"/>
                  </a:solidFill>
                  <a:effectLst>
                    <a:outerShdw blurRad="38100" dist="38100" dir="2700000" algn="tl">
                      <a:srgbClr val="FFFFFF"/>
                    </a:outerShdw>
                  </a:effectLst>
                  <a:latin typeface="Calibri" pitchFamily="34" charset="0"/>
                </a:rPr>
                <a:t>O</a:t>
              </a:r>
              <a:r>
                <a:rPr lang="en-GB" sz="1200" baseline="-25000">
                  <a:solidFill>
                    <a:schemeClr val="tx1"/>
                  </a:solidFill>
                  <a:effectLst>
                    <a:outerShdw blurRad="38100" dist="38100" dir="2700000" algn="tl">
                      <a:srgbClr val="FFFFFF"/>
                    </a:outerShdw>
                  </a:effectLst>
                  <a:latin typeface="Calibri" pitchFamily="34" charset="0"/>
                </a:rPr>
                <a:t>2</a:t>
              </a:r>
              <a:r>
                <a:rPr lang="en-GB" sz="1200">
                  <a:solidFill>
                    <a:schemeClr val="tx1"/>
                  </a:solidFill>
                  <a:effectLst>
                    <a:outerShdw blurRad="38100" dist="38100" dir="2700000" algn="tl">
                      <a:srgbClr val="FFFFFF"/>
                    </a:outerShdw>
                  </a:effectLst>
                  <a:latin typeface="Calibri" pitchFamily="34" charset="0"/>
                </a:rPr>
                <a:t> = IW +1</a:t>
              </a:r>
            </a:p>
          </p:txBody>
        </p:sp>
        <p:sp>
          <p:nvSpPr>
            <p:cNvPr id="119" name="Text Box 481"/>
            <p:cNvSpPr txBox="1">
              <a:spLocks noChangeArrowheads="1"/>
            </p:cNvSpPr>
            <p:nvPr/>
          </p:nvSpPr>
          <p:spPr bwMode="auto">
            <a:xfrm rot="4597338">
              <a:off x="3772" y="3258"/>
              <a:ext cx="905" cy="174"/>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CARBONATITE MELT</a:t>
              </a:r>
            </a:p>
          </p:txBody>
        </p:sp>
        <p:sp>
          <p:nvSpPr>
            <p:cNvPr id="120" name="Freeform 482"/>
            <p:cNvSpPr>
              <a:spLocks/>
            </p:cNvSpPr>
            <p:nvPr/>
          </p:nvSpPr>
          <p:spPr bwMode="auto">
            <a:xfrm>
              <a:off x="4143" y="284"/>
              <a:ext cx="1010" cy="3973"/>
            </a:xfrm>
            <a:custGeom>
              <a:avLst/>
              <a:gdLst/>
              <a:ahLst/>
              <a:cxnLst>
                <a:cxn ang="0">
                  <a:pos x="67" y="8"/>
                </a:cxn>
                <a:cxn ang="0">
                  <a:pos x="0" y="0"/>
                </a:cxn>
                <a:cxn ang="0">
                  <a:pos x="67" y="234"/>
                </a:cxn>
                <a:cxn ang="0">
                  <a:pos x="150" y="734"/>
                </a:cxn>
                <a:cxn ang="0">
                  <a:pos x="209" y="1369"/>
                </a:cxn>
                <a:cxn ang="0">
                  <a:pos x="242" y="1911"/>
                </a:cxn>
                <a:cxn ang="0">
                  <a:pos x="217" y="2129"/>
                </a:cxn>
                <a:cxn ang="0">
                  <a:pos x="192" y="2187"/>
                </a:cxn>
                <a:cxn ang="0">
                  <a:pos x="17" y="2204"/>
                </a:cxn>
                <a:cxn ang="0">
                  <a:pos x="42" y="2487"/>
                </a:cxn>
                <a:cxn ang="0">
                  <a:pos x="159" y="2963"/>
                </a:cxn>
                <a:cxn ang="0">
                  <a:pos x="259" y="3222"/>
                </a:cxn>
                <a:cxn ang="0">
                  <a:pos x="559" y="3498"/>
                </a:cxn>
                <a:cxn ang="0">
                  <a:pos x="801" y="3690"/>
                </a:cxn>
                <a:cxn ang="0">
                  <a:pos x="902" y="3973"/>
                </a:cxn>
                <a:cxn ang="0">
                  <a:pos x="1010" y="3973"/>
                </a:cxn>
                <a:cxn ang="0">
                  <a:pos x="943" y="3581"/>
                </a:cxn>
                <a:cxn ang="0">
                  <a:pos x="726" y="2504"/>
                </a:cxn>
                <a:cxn ang="0">
                  <a:pos x="576" y="1861"/>
                </a:cxn>
                <a:cxn ang="0">
                  <a:pos x="467" y="1235"/>
                </a:cxn>
                <a:cxn ang="0">
                  <a:pos x="392" y="1093"/>
                </a:cxn>
                <a:cxn ang="0">
                  <a:pos x="376" y="843"/>
                </a:cxn>
                <a:cxn ang="0">
                  <a:pos x="209" y="392"/>
                </a:cxn>
                <a:cxn ang="0">
                  <a:pos x="67" y="8"/>
                </a:cxn>
              </a:cxnLst>
              <a:rect l="0" t="0" r="r" b="b"/>
              <a:pathLst>
                <a:path w="1010" h="3973">
                  <a:moveTo>
                    <a:pt x="67" y="8"/>
                  </a:moveTo>
                  <a:lnTo>
                    <a:pt x="0" y="0"/>
                  </a:lnTo>
                  <a:lnTo>
                    <a:pt x="67" y="234"/>
                  </a:lnTo>
                  <a:lnTo>
                    <a:pt x="150" y="734"/>
                  </a:lnTo>
                  <a:lnTo>
                    <a:pt x="209" y="1369"/>
                  </a:lnTo>
                  <a:lnTo>
                    <a:pt x="242" y="1911"/>
                  </a:lnTo>
                  <a:lnTo>
                    <a:pt x="217" y="2129"/>
                  </a:lnTo>
                  <a:lnTo>
                    <a:pt x="192" y="2187"/>
                  </a:lnTo>
                  <a:lnTo>
                    <a:pt x="17" y="2204"/>
                  </a:lnTo>
                  <a:lnTo>
                    <a:pt x="42" y="2487"/>
                  </a:lnTo>
                  <a:lnTo>
                    <a:pt x="159" y="2963"/>
                  </a:lnTo>
                  <a:lnTo>
                    <a:pt x="259" y="3222"/>
                  </a:lnTo>
                  <a:lnTo>
                    <a:pt x="559" y="3498"/>
                  </a:lnTo>
                  <a:lnTo>
                    <a:pt x="801" y="3690"/>
                  </a:lnTo>
                  <a:lnTo>
                    <a:pt x="902" y="3973"/>
                  </a:lnTo>
                  <a:lnTo>
                    <a:pt x="1010" y="3973"/>
                  </a:lnTo>
                  <a:lnTo>
                    <a:pt x="943" y="3581"/>
                  </a:lnTo>
                  <a:lnTo>
                    <a:pt x="726" y="2504"/>
                  </a:lnTo>
                  <a:lnTo>
                    <a:pt x="576" y="1861"/>
                  </a:lnTo>
                  <a:lnTo>
                    <a:pt x="467" y="1235"/>
                  </a:lnTo>
                  <a:lnTo>
                    <a:pt x="392" y="1093"/>
                  </a:lnTo>
                  <a:lnTo>
                    <a:pt x="376" y="843"/>
                  </a:lnTo>
                  <a:lnTo>
                    <a:pt x="209" y="392"/>
                  </a:lnTo>
                  <a:lnTo>
                    <a:pt x="67" y="8"/>
                  </a:lnTo>
                  <a:close/>
                </a:path>
              </a:pathLst>
            </a:custGeom>
            <a:solidFill>
              <a:srgbClr val="FFCCFF"/>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21" name="Group 483"/>
            <p:cNvGrpSpPr>
              <a:grpSpLocks/>
            </p:cNvGrpSpPr>
            <p:nvPr/>
          </p:nvGrpSpPr>
          <p:grpSpPr bwMode="auto">
            <a:xfrm>
              <a:off x="4201" y="276"/>
              <a:ext cx="953" cy="3998"/>
              <a:chOff x="4065" y="276"/>
              <a:chExt cx="953" cy="3998"/>
            </a:xfrm>
          </p:grpSpPr>
          <p:sp>
            <p:nvSpPr>
              <p:cNvPr id="138" name="Freeform 484"/>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9" name="Freeform 485"/>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40" name="Freeform 486"/>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2" name="Freeform 487"/>
            <p:cNvSpPr>
              <a:spLocks/>
            </p:cNvSpPr>
            <p:nvPr/>
          </p:nvSpPr>
          <p:spPr bwMode="auto">
            <a:xfrm>
              <a:off x="4114" y="1174"/>
              <a:ext cx="408" cy="206"/>
            </a:xfrm>
            <a:custGeom>
              <a:avLst/>
              <a:gdLst/>
              <a:ahLst/>
              <a:cxnLst>
                <a:cxn ang="0">
                  <a:pos x="408" y="206"/>
                </a:cxn>
                <a:cxn ang="0">
                  <a:pos x="258" y="96"/>
                </a:cxn>
                <a:cxn ang="0">
                  <a:pos x="68" y="16"/>
                </a:cxn>
                <a:cxn ang="0">
                  <a:pos x="0" y="0"/>
                </a:cxn>
              </a:cxnLst>
              <a:rect l="0" t="0" r="r" b="b"/>
              <a:pathLst>
                <a:path w="408" h="206">
                  <a:moveTo>
                    <a:pt x="408" y="206"/>
                  </a:moveTo>
                  <a:cubicBezTo>
                    <a:pt x="361" y="167"/>
                    <a:pt x="315" y="128"/>
                    <a:pt x="258" y="96"/>
                  </a:cubicBezTo>
                  <a:cubicBezTo>
                    <a:pt x="201" y="64"/>
                    <a:pt x="111" y="32"/>
                    <a:pt x="68" y="16"/>
                  </a:cubicBezTo>
                  <a:cubicBezTo>
                    <a:pt x="25" y="0"/>
                    <a:pt x="12" y="0"/>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 name="Freeform 488"/>
            <p:cNvSpPr>
              <a:spLocks/>
            </p:cNvSpPr>
            <p:nvPr/>
          </p:nvSpPr>
          <p:spPr bwMode="auto">
            <a:xfrm>
              <a:off x="3886" y="1540"/>
              <a:ext cx="882" cy="844"/>
            </a:xfrm>
            <a:custGeom>
              <a:avLst/>
              <a:gdLst/>
              <a:ahLst/>
              <a:cxnLst>
                <a:cxn ang="0">
                  <a:pos x="882" y="844"/>
                </a:cxn>
                <a:cxn ang="0">
                  <a:pos x="796" y="678"/>
                </a:cxn>
                <a:cxn ang="0">
                  <a:pos x="654" y="490"/>
                </a:cxn>
                <a:cxn ang="0">
                  <a:pos x="436" y="276"/>
                </a:cxn>
                <a:cxn ang="0">
                  <a:pos x="232" y="122"/>
                </a:cxn>
                <a:cxn ang="0">
                  <a:pos x="0" y="0"/>
                </a:cxn>
              </a:cxnLst>
              <a:rect l="0" t="0" r="r" b="b"/>
              <a:pathLst>
                <a:path w="882" h="844">
                  <a:moveTo>
                    <a:pt x="882" y="844"/>
                  </a:moveTo>
                  <a:cubicBezTo>
                    <a:pt x="858" y="790"/>
                    <a:pt x="834" y="737"/>
                    <a:pt x="796" y="678"/>
                  </a:cubicBezTo>
                  <a:cubicBezTo>
                    <a:pt x="758" y="619"/>
                    <a:pt x="714" y="557"/>
                    <a:pt x="654" y="490"/>
                  </a:cubicBezTo>
                  <a:cubicBezTo>
                    <a:pt x="594" y="423"/>
                    <a:pt x="506" y="337"/>
                    <a:pt x="436" y="276"/>
                  </a:cubicBezTo>
                  <a:cubicBezTo>
                    <a:pt x="366" y="215"/>
                    <a:pt x="305" y="168"/>
                    <a:pt x="232" y="122"/>
                  </a:cubicBezTo>
                  <a:cubicBezTo>
                    <a:pt x="159" y="76"/>
                    <a:pt x="39" y="21"/>
                    <a:pt x="0" y="0"/>
                  </a:cubicBezTo>
                </a:path>
              </a:pathLst>
            </a:custGeom>
            <a:noFill/>
            <a:ln w="28575"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4" name="Freeform 489"/>
            <p:cNvSpPr>
              <a:spLocks/>
            </p:cNvSpPr>
            <p:nvPr/>
          </p:nvSpPr>
          <p:spPr bwMode="auto">
            <a:xfrm>
              <a:off x="4145" y="2438"/>
              <a:ext cx="748" cy="1488"/>
            </a:xfrm>
            <a:custGeom>
              <a:avLst/>
              <a:gdLst/>
              <a:ahLst/>
              <a:cxnLst>
                <a:cxn ang="0">
                  <a:pos x="13" y="52"/>
                </a:cxn>
                <a:cxn ang="0">
                  <a:pos x="37" y="358"/>
                </a:cxn>
                <a:cxn ang="0">
                  <a:pos x="121" y="697"/>
                </a:cxn>
                <a:cxn ang="0">
                  <a:pos x="223" y="988"/>
                </a:cxn>
                <a:cxn ang="0">
                  <a:pos x="313" y="1129"/>
                </a:cxn>
                <a:cxn ang="0">
                  <a:pos x="490" y="1279"/>
                </a:cxn>
                <a:cxn ang="0">
                  <a:pos x="709" y="1453"/>
                </a:cxn>
                <a:cxn ang="0">
                  <a:pos x="724" y="1465"/>
                </a:cxn>
                <a:cxn ang="0">
                  <a:pos x="700" y="1312"/>
                </a:cxn>
                <a:cxn ang="0">
                  <a:pos x="616" y="1015"/>
                </a:cxn>
                <a:cxn ang="0">
                  <a:pos x="406" y="532"/>
                </a:cxn>
                <a:cxn ang="0">
                  <a:pos x="259" y="256"/>
                </a:cxn>
                <a:cxn ang="0">
                  <a:pos x="148" y="49"/>
                </a:cxn>
                <a:cxn ang="0">
                  <a:pos x="118" y="43"/>
                </a:cxn>
                <a:cxn ang="0">
                  <a:pos x="13" y="52"/>
                </a:cxn>
              </a:cxnLst>
              <a:rect l="0" t="0" r="r" b="b"/>
              <a:pathLst>
                <a:path w="748" h="1488">
                  <a:moveTo>
                    <a:pt x="13" y="52"/>
                  </a:moveTo>
                  <a:cubicBezTo>
                    <a:pt x="0" y="104"/>
                    <a:pt x="19" y="251"/>
                    <a:pt x="37" y="358"/>
                  </a:cubicBezTo>
                  <a:cubicBezTo>
                    <a:pt x="55" y="465"/>
                    <a:pt x="90" y="592"/>
                    <a:pt x="121" y="697"/>
                  </a:cubicBezTo>
                  <a:cubicBezTo>
                    <a:pt x="152" y="802"/>
                    <a:pt x="191" y="916"/>
                    <a:pt x="223" y="988"/>
                  </a:cubicBezTo>
                  <a:cubicBezTo>
                    <a:pt x="255" y="1060"/>
                    <a:pt x="269" y="1080"/>
                    <a:pt x="313" y="1129"/>
                  </a:cubicBezTo>
                  <a:cubicBezTo>
                    <a:pt x="357" y="1178"/>
                    <a:pt x="424" y="1225"/>
                    <a:pt x="490" y="1279"/>
                  </a:cubicBezTo>
                  <a:cubicBezTo>
                    <a:pt x="556" y="1333"/>
                    <a:pt x="670" y="1422"/>
                    <a:pt x="709" y="1453"/>
                  </a:cubicBezTo>
                  <a:cubicBezTo>
                    <a:pt x="748" y="1484"/>
                    <a:pt x="725" y="1488"/>
                    <a:pt x="724" y="1465"/>
                  </a:cubicBezTo>
                  <a:cubicBezTo>
                    <a:pt x="723" y="1442"/>
                    <a:pt x="718" y="1387"/>
                    <a:pt x="700" y="1312"/>
                  </a:cubicBezTo>
                  <a:cubicBezTo>
                    <a:pt x="682" y="1237"/>
                    <a:pt x="665" y="1145"/>
                    <a:pt x="616" y="1015"/>
                  </a:cubicBezTo>
                  <a:cubicBezTo>
                    <a:pt x="567" y="885"/>
                    <a:pt x="465" y="658"/>
                    <a:pt x="406" y="532"/>
                  </a:cubicBezTo>
                  <a:cubicBezTo>
                    <a:pt x="347" y="406"/>
                    <a:pt x="302" y="336"/>
                    <a:pt x="259" y="256"/>
                  </a:cubicBezTo>
                  <a:cubicBezTo>
                    <a:pt x="216" y="176"/>
                    <a:pt x="171" y="84"/>
                    <a:pt x="148" y="49"/>
                  </a:cubicBezTo>
                  <a:cubicBezTo>
                    <a:pt x="125" y="14"/>
                    <a:pt x="140" y="44"/>
                    <a:pt x="118" y="43"/>
                  </a:cubicBezTo>
                  <a:cubicBezTo>
                    <a:pt x="96" y="42"/>
                    <a:pt x="26" y="0"/>
                    <a:pt x="13" y="52"/>
                  </a:cubicBezTo>
                  <a:close/>
                </a:path>
              </a:pathLst>
            </a:custGeom>
            <a:solidFill>
              <a:srgbClr val="0000FF">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25" name="Group 490"/>
            <p:cNvGrpSpPr>
              <a:grpSpLocks/>
            </p:cNvGrpSpPr>
            <p:nvPr/>
          </p:nvGrpSpPr>
          <p:grpSpPr bwMode="auto">
            <a:xfrm>
              <a:off x="4156" y="330"/>
              <a:ext cx="894" cy="3936"/>
              <a:chOff x="4020" y="330"/>
              <a:chExt cx="894" cy="3936"/>
            </a:xfrm>
          </p:grpSpPr>
          <p:sp>
            <p:nvSpPr>
              <p:cNvPr id="136" name="Freeform 491"/>
              <p:cNvSpPr>
                <a:spLocks/>
              </p:cNvSpPr>
              <p:nvPr/>
            </p:nvSpPr>
            <p:spPr bwMode="auto">
              <a:xfrm>
                <a:off x="4020" y="2484"/>
                <a:ext cx="894" cy="1782"/>
              </a:xfrm>
              <a:custGeom>
                <a:avLst/>
                <a:gdLst/>
                <a:ahLst/>
                <a:cxnLst>
                  <a:cxn ang="0">
                    <a:pos x="0" y="0"/>
                  </a:cxn>
                  <a:cxn ang="0">
                    <a:pos x="18" y="246"/>
                  </a:cxn>
                  <a:cxn ang="0">
                    <a:pos x="108" y="636"/>
                  </a:cxn>
                  <a:cxn ang="0">
                    <a:pos x="258" y="1020"/>
                  </a:cxn>
                  <a:cxn ang="0">
                    <a:pos x="510" y="1260"/>
                  </a:cxn>
                  <a:cxn ang="0">
                    <a:pos x="720" y="1428"/>
                  </a:cxn>
                  <a:cxn ang="0">
                    <a:pos x="810" y="1542"/>
                  </a:cxn>
                  <a:cxn ang="0">
                    <a:pos x="894" y="1782"/>
                  </a:cxn>
                </a:cxnLst>
                <a:rect l="0" t="0" r="r" b="b"/>
                <a:pathLst>
                  <a:path w="894" h="1782">
                    <a:moveTo>
                      <a:pt x="0" y="0"/>
                    </a:moveTo>
                    <a:cubicBezTo>
                      <a:pt x="0" y="70"/>
                      <a:pt x="0" y="140"/>
                      <a:pt x="18" y="246"/>
                    </a:cubicBezTo>
                    <a:cubicBezTo>
                      <a:pt x="36" y="352"/>
                      <a:pt x="68" y="507"/>
                      <a:pt x="108" y="636"/>
                    </a:cubicBezTo>
                    <a:cubicBezTo>
                      <a:pt x="148" y="765"/>
                      <a:pt x="191" y="916"/>
                      <a:pt x="258" y="1020"/>
                    </a:cubicBezTo>
                    <a:cubicBezTo>
                      <a:pt x="325" y="1124"/>
                      <a:pt x="433" y="1192"/>
                      <a:pt x="510" y="1260"/>
                    </a:cubicBezTo>
                    <a:cubicBezTo>
                      <a:pt x="587" y="1328"/>
                      <a:pt x="670" y="1381"/>
                      <a:pt x="720" y="1428"/>
                    </a:cubicBezTo>
                    <a:cubicBezTo>
                      <a:pt x="770" y="1475"/>
                      <a:pt x="781" y="1483"/>
                      <a:pt x="810" y="1542"/>
                    </a:cubicBezTo>
                    <a:cubicBezTo>
                      <a:pt x="839" y="1601"/>
                      <a:pt x="866" y="1691"/>
                      <a:pt x="894" y="1782"/>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7" name="Freeform 492"/>
              <p:cNvSpPr>
                <a:spLocks/>
              </p:cNvSpPr>
              <p:nvPr/>
            </p:nvSpPr>
            <p:spPr bwMode="auto">
              <a:xfrm>
                <a:off x="4020" y="330"/>
                <a:ext cx="218" cy="2156"/>
              </a:xfrm>
              <a:custGeom>
                <a:avLst/>
                <a:gdLst/>
                <a:ahLst/>
                <a:cxnLst>
                  <a:cxn ang="0">
                    <a:pos x="0" y="0"/>
                  </a:cxn>
                  <a:cxn ang="0">
                    <a:pos x="102" y="390"/>
                  </a:cxn>
                  <a:cxn ang="0">
                    <a:pos x="156" y="942"/>
                  </a:cxn>
                  <a:cxn ang="0">
                    <a:pos x="210" y="1638"/>
                  </a:cxn>
                  <a:cxn ang="0">
                    <a:pos x="204" y="1998"/>
                  </a:cxn>
                  <a:cxn ang="0">
                    <a:pos x="198" y="2094"/>
                  </a:cxn>
                  <a:cxn ang="0">
                    <a:pos x="168" y="2142"/>
                  </a:cxn>
                  <a:cxn ang="0">
                    <a:pos x="66" y="2154"/>
                  </a:cxn>
                  <a:cxn ang="0">
                    <a:pos x="6" y="2154"/>
                  </a:cxn>
                </a:cxnLst>
                <a:rect l="0" t="0" r="r" b="b"/>
                <a:pathLst>
                  <a:path w="218" h="2156">
                    <a:moveTo>
                      <a:pt x="0" y="0"/>
                    </a:moveTo>
                    <a:cubicBezTo>
                      <a:pt x="38" y="116"/>
                      <a:pt x="76" y="233"/>
                      <a:pt x="102" y="390"/>
                    </a:cubicBezTo>
                    <a:cubicBezTo>
                      <a:pt x="128" y="547"/>
                      <a:pt x="138" y="734"/>
                      <a:pt x="156" y="942"/>
                    </a:cubicBezTo>
                    <a:cubicBezTo>
                      <a:pt x="174" y="1150"/>
                      <a:pt x="202" y="1462"/>
                      <a:pt x="210" y="1638"/>
                    </a:cubicBezTo>
                    <a:cubicBezTo>
                      <a:pt x="218" y="1814"/>
                      <a:pt x="206" y="1922"/>
                      <a:pt x="204" y="1998"/>
                    </a:cubicBezTo>
                    <a:cubicBezTo>
                      <a:pt x="202" y="2074"/>
                      <a:pt x="204" y="2070"/>
                      <a:pt x="198" y="2094"/>
                    </a:cubicBezTo>
                    <a:cubicBezTo>
                      <a:pt x="192" y="2118"/>
                      <a:pt x="190" y="2132"/>
                      <a:pt x="168" y="2142"/>
                    </a:cubicBezTo>
                    <a:cubicBezTo>
                      <a:pt x="146" y="2152"/>
                      <a:pt x="93" y="2152"/>
                      <a:pt x="66" y="2154"/>
                    </a:cubicBezTo>
                    <a:cubicBezTo>
                      <a:pt x="39" y="2156"/>
                      <a:pt x="22" y="2155"/>
                      <a:pt x="6" y="2154"/>
                    </a:cubicBezTo>
                  </a:path>
                </a:pathLst>
              </a:custGeom>
              <a:noFill/>
              <a:ln w="38100" cap="flat" cmpd="sng">
                <a:solidFill>
                  <a:srgbClr val="CC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6" name="Freeform 493"/>
            <p:cNvSpPr>
              <a:spLocks/>
            </p:cNvSpPr>
            <p:nvPr/>
          </p:nvSpPr>
          <p:spPr bwMode="auto">
            <a:xfrm>
              <a:off x="2675" y="309"/>
              <a:ext cx="2251" cy="3978"/>
            </a:xfrm>
            <a:custGeom>
              <a:avLst/>
              <a:gdLst/>
              <a:ahLst/>
              <a:cxnLst>
                <a:cxn ang="0">
                  <a:pos x="0" y="0"/>
                </a:cxn>
                <a:cxn ang="0">
                  <a:pos x="634" y="701"/>
                </a:cxn>
                <a:cxn ang="0">
                  <a:pos x="1310" y="1694"/>
                </a:cxn>
                <a:cxn ang="0">
                  <a:pos x="1770" y="2462"/>
                </a:cxn>
                <a:cxn ang="0">
                  <a:pos x="2112" y="3230"/>
                </a:cxn>
                <a:cxn ang="0">
                  <a:pos x="2229" y="3857"/>
                </a:cxn>
                <a:cxn ang="0">
                  <a:pos x="2245" y="3957"/>
                </a:cxn>
              </a:cxnLst>
              <a:rect l="0" t="0" r="r" b="b"/>
              <a:pathLst>
                <a:path w="2251" h="3978">
                  <a:moveTo>
                    <a:pt x="0" y="0"/>
                  </a:moveTo>
                  <a:cubicBezTo>
                    <a:pt x="208" y="209"/>
                    <a:pt x="416" y="419"/>
                    <a:pt x="634" y="701"/>
                  </a:cubicBezTo>
                  <a:cubicBezTo>
                    <a:pt x="852" y="983"/>
                    <a:pt x="1121" y="1401"/>
                    <a:pt x="1310" y="1694"/>
                  </a:cubicBezTo>
                  <a:cubicBezTo>
                    <a:pt x="1499" y="1987"/>
                    <a:pt x="1636" y="2206"/>
                    <a:pt x="1770" y="2462"/>
                  </a:cubicBezTo>
                  <a:cubicBezTo>
                    <a:pt x="1904" y="2718"/>
                    <a:pt x="2036" y="2998"/>
                    <a:pt x="2112" y="3230"/>
                  </a:cubicBezTo>
                  <a:cubicBezTo>
                    <a:pt x="2188" y="3462"/>
                    <a:pt x="2207" y="3736"/>
                    <a:pt x="2229" y="3857"/>
                  </a:cubicBezTo>
                  <a:cubicBezTo>
                    <a:pt x="2251" y="3978"/>
                    <a:pt x="2248" y="3967"/>
                    <a:pt x="2245" y="3957"/>
                  </a:cubicBezTo>
                </a:path>
              </a:pathLst>
            </a:custGeom>
            <a:noFill/>
            <a:ln w="38100" cap="flat" cmpd="sng">
              <a:solidFill>
                <a:schemeClr val="accent2"/>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7" name="Freeform 494"/>
            <p:cNvSpPr>
              <a:spLocks/>
            </p:cNvSpPr>
            <p:nvPr/>
          </p:nvSpPr>
          <p:spPr bwMode="auto">
            <a:xfrm>
              <a:off x="4752" y="263"/>
              <a:ext cx="151" cy="3994"/>
            </a:xfrm>
            <a:custGeom>
              <a:avLst/>
              <a:gdLst/>
              <a:ahLst/>
              <a:cxnLst>
                <a:cxn ang="0">
                  <a:pos x="151" y="3994"/>
                </a:cxn>
                <a:cxn ang="0">
                  <a:pos x="51" y="1423"/>
                </a:cxn>
                <a:cxn ang="0">
                  <a:pos x="0" y="0"/>
                </a:cxn>
              </a:cxnLst>
              <a:rect l="0" t="0" r="r" b="b"/>
              <a:pathLst>
                <a:path w="151" h="3994">
                  <a:moveTo>
                    <a:pt x="151" y="3994"/>
                  </a:moveTo>
                  <a:cubicBezTo>
                    <a:pt x="134" y="3566"/>
                    <a:pt x="76" y="2089"/>
                    <a:pt x="51" y="1423"/>
                  </a:cubicBezTo>
                  <a:cubicBezTo>
                    <a:pt x="26" y="757"/>
                    <a:pt x="11" y="296"/>
                    <a:pt x="0" y="0"/>
                  </a:cubicBezTo>
                </a:path>
              </a:pathLst>
            </a:custGeom>
            <a:noFill/>
            <a:ln w="12700" cap="flat" cmpd="sng">
              <a:solidFill>
                <a:schemeClr val="tx1"/>
              </a:solidFill>
              <a:prstDash val="lgDash"/>
              <a:round/>
              <a:headEnd/>
              <a:tailEnd/>
            </a:ln>
            <a:effectLst/>
          </p:spPr>
          <p:txBody>
            <a:bodyPr anchor="ctr"/>
            <a:lstStyle/>
            <a:p>
              <a:pPr>
                <a:defRPr/>
              </a:pPr>
              <a:endParaRPr lang="en-GB">
                <a:latin typeface="Calibri" pitchFamily="34" charset="0"/>
              </a:endParaRPr>
            </a:p>
          </p:txBody>
        </p:sp>
        <p:sp>
          <p:nvSpPr>
            <p:cNvPr id="128" name="AutoShape 495"/>
            <p:cNvSpPr>
              <a:spLocks noChangeArrowheads="1"/>
            </p:cNvSpPr>
            <p:nvPr/>
          </p:nvSpPr>
          <p:spPr bwMode="auto">
            <a:xfrm rot="-189175">
              <a:off x="4818" y="3274"/>
              <a:ext cx="145" cy="986"/>
            </a:xfrm>
            <a:prstGeom prst="upArrow">
              <a:avLst>
                <a:gd name="adj1" fmla="val 50000"/>
                <a:gd name="adj2" fmla="val 170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9" name="Text Box 496"/>
            <p:cNvSpPr txBox="1">
              <a:spLocks noChangeArrowheads="1"/>
            </p:cNvSpPr>
            <p:nvPr/>
          </p:nvSpPr>
          <p:spPr bwMode="auto">
            <a:xfrm rot="5400000">
              <a:off x="4501" y="3573"/>
              <a:ext cx="771" cy="562"/>
            </a:xfrm>
            <a:prstGeom prst="rect">
              <a:avLst/>
            </a:prstGeom>
            <a:noFill/>
            <a:ln w="9525" algn="ctr">
              <a:noFill/>
              <a:miter lim="800000"/>
              <a:headEnd/>
              <a:tailEnd/>
            </a:ln>
            <a:effectLst/>
          </p:spPr>
          <p:txBody>
            <a:bodyPr wrap="none">
              <a:spAutoFit/>
            </a:bodyPr>
            <a:lstStyle/>
            <a:p>
              <a:pPr algn="ctr">
                <a:defRPr/>
              </a:pPr>
              <a:r>
                <a:rPr lang="en-GB" sz="2000" dirty="0">
                  <a:solidFill>
                    <a:schemeClr val="tx1"/>
                  </a:solidFill>
                  <a:effectLst>
                    <a:outerShdw blurRad="38100" dist="38100" dir="2700000" algn="tl">
                      <a:srgbClr val="FFFFFF"/>
                    </a:outerShdw>
                  </a:effectLst>
                  <a:latin typeface="Calibri" pitchFamily="34" charset="0"/>
                </a:rPr>
                <a:t>Adiabatic</a:t>
              </a:r>
            </a:p>
            <a:p>
              <a:pPr algn="ctr">
                <a:defRPr/>
              </a:pPr>
              <a:endParaRPr lang="en-GB" sz="1200" dirty="0">
                <a:solidFill>
                  <a:schemeClr val="tx1"/>
                </a:solidFill>
                <a:effectLst>
                  <a:outerShdw blurRad="38100" dist="38100" dir="2700000" algn="tl">
                    <a:srgbClr val="FFFFFF"/>
                  </a:outerShdw>
                </a:effectLst>
                <a:latin typeface="Calibri" pitchFamily="34" charset="0"/>
              </a:endParaRPr>
            </a:p>
            <a:p>
              <a:pPr algn="ctr">
                <a:defRPr/>
              </a:pPr>
              <a:r>
                <a:rPr lang="en-GB" sz="2000" dirty="0">
                  <a:solidFill>
                    <a:schemeClr val="tx1"/>
                  </a:solidFill>
                  <a:effectLst>
                    <a:outerShdw blurRad="38100" dist="38100" dir="2700000" algn="tl">
                      <a:srgbClr val="FFFFFF"/>
                    </a:outerShdw>
                  </a:effectLst>
                  <a:latin typeface="Calibri" pitchFamily="34" charset="0"/>
                </a:rPr>
                <a:t>Upwelling</a:t>
              </a:r>
            </a:p>
          </p:txBody>
        </p:sp>
        <p:grpSp>
          <p:nvGrpSpPr>
            <p:cNvPr id="130" name="Group 497"/>
            <p:cNvGrpSpPr>
              <a:grpSpLocks/>
            </p:cNvGrpSpPr>
            <p:nvPr/>
          </p:nvGrpSpPr>
          <p:grpSpPr bwMode="auto">
            <a:xfrm>
              <a:off x="5088" y="2472"/>
              <a:ext cx="192" cy="1449"/>
              <a:chOff x="5088" y="2472"/>
              <a:chExt cx="192" cy="1449"/>
            </a:xfrm>
          </p:grpSpPr>
          <p:sp>
            <p:nvSpPr>
              <p:cNvPr id="133" name="Line 498"/>
              <p:cNvSpPr>
                <a:spLocks noChangeShapeType="1"/>
              </p:cNvSpPr>
              <p:nvPr/>
            </p:nvSpPr>
            <p:spPr bwMode="auto">
              <a:xfrm>
                <a:off x="5182" y="2478"/>
                <a:ext cx="0" cy="1443"/>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34" name="Line 499"/>
              <p:cNvSpPr>
                <a:spLocks noChangeShapeType="1"/>
              </p:cNvSpPr>
              <p:nvPr/>
            </p:nvSpPr>
            <p:spPr bwMode="auto">
              <a:xfrm>
                <a:off x="5088" y="2472"/>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35" name="Line 500"/>
              <p:cNvSpPr>
                <a:spLocks noChangeShapeType="1"/>
              </p:cNvSpPr>
              <p:nvPr/>
            </p:nvSpPr>
            <p:spPr bwMode="auto">
              <a:xfrm>
                <a:off x="5088" y="3915"/>
                <a:ext cx="192" cy="0"/>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grpSp>
        <p:sp>
          <p:nvSpPr>
            <p:cNvPr id="131" name="Text Box 501"/>
            <p:cNvSpPr txBox="1">
              <a:spLocks noChangeArrowheads="1"/>
            </p:cNvSpPr>
            <p:nvPr/>
          </p:nvSpPr>
          <p:spPr bwMode="auto">
            <a:xfrm rot="5400000">
              <a:off x="5210" y="2482"/>
              <a:ext cx="116" cy="212"/>
            </a:xfrm>
            <a:prstGeom prst="rect">
              <a:avLst/>
            </a:prstGeom>
            <a:noFill/>
            <a:ln w="9525" algn="ctr">
              <a:noFill/>
              <a:miter lim="800000"/>
              <a:headEnd/>
              <a:tailEnd/>
            </a:ln>
            <a:effectLst/>
          </p:spPr>
          <p:txBody>
            <a:bodyPr wrap="none">
              <a:spAutoFit/>
            </a:bodyPr>
            <a:lstStyle/>
            <a:p>
              <a:pPr>
                <a:defRPr/>
              </a:pPr>
              <a:endParaRPr lang="en-GB" sz="1600">
                <a:solidFill>
                  <a:schemeClr val="tx1"/>
                </a:solidFill>
                <a:effectLst>
                  <a:outerShdw blurRad="38100" dist="38100" dir="2700000" algn="tl">
                    <a:srgbClr val="FFFFFF"/>
                  </a:outerShdw>
                </a:effectLst>
                <a:latin typeface="Calibri" pitchFamily="34" charset="0"/>
              </a:endParaRPr>
            </a:p>
          </p:txBody>
        </p:sp>
        <p:sp>
          <p:nvSpPr>
            <p:cNvPr id="132" name="Text Box 502"/>
            <p:cNvSpPr txBox="1">
              <a:spLocks noChangeArrowheads="1"/>
            </p:cNvSpPr>
            <p:nvPr/>
          </p:nvSpPr>
          <p:spPr bwMode="auto">
            <a:xfrm>
              <a:off x="4229" y="2658"/>
              <a:ext cx="631" cy="407"/>
            </a:xfrm>
            <a:prstGeom prst="rect">
              <a:avLst/>
            </a:prstGeom>
            <a:noFill/>
            <a:ln w="9525" algn="ctr">
              <a:noFill/>
              <a:miter lim="800000"/>
              <a:headEnd/>
              <a:tailEnd/>
            </a:ln>
            <a:effectLst/>
          </p:spPr>
          <p:txBody>
            <a:bodyPr wrap="none">
              <a:spAutoFit/>
            </a:bodyPr>
            <a:lstStyle/>
            <a:p>
              <a:pPr algn="ctr">
                <a:defRPr/>
              </a:pPr>
              <a:r>
                <a:rPr lang="en-GB">
                  <a:solidFill>
                    <a:schemeClr val="tx1"/>
                  </a:solidFill>
                  <a:effectLst>
                    <a:outerShdw blurRad="38100" dist="38100" dir="2700000" algn="tl">
                      <a:srgbClr val="FFFFFF"/>
                    </a:outerShdw>
                  </a:effectLst>
                  <a:latin typeface="Calibri" pitchFamily="34" charset="0"/>
                </a:rPr>
                <a:t>Incipient</a:t>
              </a:r>
            </a:p>
            <a:p>
              <a:pPr algn="ctr">
                <a:defRPr/>
              </a:pPr>
              <a:r>
                <a:rPr lang="en-GB">
                  <a:solidFill>
                    <a:schemeClr val="tx1"/>
                  </a:solidFill>
                  <a:effectLst>
                    <a:outerShdw blurRad="38100" dist="38100" dir="2700000" algn="tl">
                      <a:srgbClr val="FFFFFF"/>
                    </a:outerShdw>
                  </a:effectLst>
                  <a:latin typeface="Calibri" pitchFamily="34" charset="0"/>
                </a:rPr>
                <a:t>Melting</a:t>
              </a:r>
            </a:p>
          </p:txBody>
        </p:sp>
      </p:grpSp>
      <p:sp>
        <p:nvSpPr>
          <p:cNvPr id="177" name="Rectangle 79"/>
          <p:cNvSpPr>
            <a:spLocks noChangeArrowheads="1"/>
          </p:cNvSpPr>
          <p:nvPr/>
        </p:nvSpPr>
        <p:spPr bwMode="auto">
          <a:xfrm>
            <a:off x="4238625" y="423862"/>
            <a:ext cx="4248150" cy="6348413"/>
          </a:xfrm>
          <a:prstGeom prst="rect">
            <a:avLst/>
          </a:prstGeom>
          <a:solidFill>
            <a:srgbClr val="808080">
              <a:alpha val="7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78" name="Line 83"/>
          <p:cNvSpPr>
            <a:spLocks noChangeShapeType="1"/>
          </p:cNvSpPr>
          <p:nvPr/>
        </p:nvSpPr>
        <p:spPr bwMode="auto">
          <a:xfrm>
            <a:off x="4262438" y="2784475"/>
            <a:ext cx="4205287" cy="0"/>
          </a:xfrm>
          <a:prstGeom prst="line">
            <a:avLst/>
          </a:prstGeom>
          <a:noFill/>
          <a:ln w="38100">
            <a:solidFill>
              <a:srgbClr val="FFFF00"/>
            </a:solidFill>
            <a:prstDash val="dash"/>
            <a:round/>
            <a:headEnd/>
            <a:tailEnd/>
          </a:ln>
          <a:effectLst/>
        </p:spPr>
        <p:txBody>
          <a:bodyPr anchor="ctr"/>
          <a:lstStyle/>
          <a:p>
            <a:pPr>
              <a:defRPr/>
            </a:pPr>
            <a:endParaRPr lang="en-GB">
              <a:latin typeface="Calibri" pitchFamily="34" charset="0"/>
            </a:endParaRPr>
          </a:p>
        </p:txBody>
      </p:sp>
      <p:sp>
        <p:nvSpPr>
          <p:cNvPr id="179" name="Line 85"/>
          <p:cNvSpPr>
            <a:spLocks noChangeShapeType="1"/>
          </p:cNvSpPr>
          <p:nvPr/>
        </p:nvSpPr>
        <p:spPr bwMode="auto">
          <a:xfrm>
            <a:off x="5584825" y="2328863"/>
            <a:ext cx="80963" cy="436562"/>
          </a:xfrm>
          <a:prstGeom prst="line">
            <a:avLst/>
          </a:prstGeom>
          <a:noFill/>
          <a:ln w="57150">
            <a:solidFill>
              <a:srgbClr val="FFFF00"/>
            </a:solidFill>
            <a:round/>
            <a:headEnd/>
            <a:tailEnd type="triangle" w="med" len="med"/>
          </a:ln>
          <a:effectLst/>
        </p:spPr>
        <p:txBody>
          <a:bodyPr anchor="ctr"/>
          <a:lstStyle/>
          <a:p>
            <a:pPr>
              <a:defRPr/>
            </a:pPr>
            <a:endParaRPr lang="en-GB">
              <a:latin typeface="Calibri" pitchFamily="34" charset="0"/>
            </a:endParaRPr>
          </a:p>
        </p:txBody>
      </p:sp>
      <p:sp>
        <p:nvSpPr>
          <p:cNvPr id="180" name="Text Box 84"/>
          <p:cNvSpPr txBox="1">
            <a:spLocks noChangeArrowheads="1"/>
          </p:cNvSpPr>
          <p:nvPr/>
        </p:nvSpPr>
        <p:spPr bwMode="auto">
          <a:xfrm>
            <a:off x="4067175" y="1212850"/>
            <a:ext cx="2555875" cy="1206500"/>
          </a:xfrm>
          <a:prstGeom prst="rect">
            <a:avLst/>
          </a:prstGeom>
          <a:solidFill>
            <a:srgbClr val="FFFF00"/>
          </a:solidFill>
          <a:ln w="19050" algn="ctr">
            <a:solidFill>
              <a:schemeClr val="tx1"/>
            </a:solidFill>
            <a:miter lim="800000"/>
            <a:headEnd/>
            <a:tailEnd/>
          </a:ln>
        </p:spPr>
        <p:txBody>
          <a:bodyPr>
            <a:spAutoFit/>
          </a:bodyPr>
          <a:lstStyle/>
          <a:p>
            <a:pPr algn="ctr">
              <a:spcBef>
                <a:spcPct val="50000"/>
              </a:spcBef>
            </a:pPr>
            <a:r>
              <a:rPr lang="en-GB" sz="2400" dirty="0">
                <a:solidFill>
                  <a:schemeClr val="tx2"/>
                </a:solidFill>
                <a:effectLst/>
                <a:latin typeface="Calibri" pitchFamily="34" charset="0"/>
              </a:rPr>
              <a:t>Depth at which carbonation reaction occurs</a:t>
            </a:r>
          </a:p>
        </p:txBody>
      </p:sp>
      <p:sp>
        <p:nvSpPr>
          <p:cNvPr id="181" name="Freeform 80"/>
          <p:cNvSpPr>
            <a:spLocks/>
          </p:cNvSpPr>
          <p:nvPr/>
        </p:nvSpPr>
        <p:spPr bwMode="auto">
          <a:xfrm>
            <a:off x="6306773" y="458019"/>
            <a:ext cx="717915" cy="6295206"/>
          </a:xfrm>
          <a:custGeom>
            <a:avLst/>
            <a:gdLst>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142 w 10000"/>
              <a:gd name="connsiteY6" fmla="*/ 4003 h 10000"/>
              <a:gd name="connsiteX7" fmla="*/ 0 w 10000"/>
              <a:gd name="connsiteY7" fmla="*/ 4461 h 10000"/>
              <a:gd name="connsiteX8" fmla="*/ 780 w 10000"/>
              <a:gd name="connsiteY8" fmla="*/ 5462 h 10000"/>
              <a:gd name="connsiteX9" fmla="*/ 922 w 10000"/>
              <a:gd name="connsiteY9" fmla="*/ 6218 h 10000"/>
              <a:gd name="connsiteX10" fmla="*/ 1206 w 10000"/>
              <a:gd name="connsiteY10" fmla="*/ 6692 h 10000"/>
              <a:gd name="connsiteX11" fmla="*/ 1631 w 10000"/>
              <a:gd name="connsiteY11" fmla="*/ 7066 h 10000"/>
              <a:gd name="connsiteX12" fmla="*/ 5674 w 10000"/>
              <a:gd name="connsiteY12" fmla="*/ 8610 h 10000"/>
              <a:gd name="connsiteX13" fmla="*/ 10000 w 10000"/>
              <a:gd name="connsiteY13"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2695 w 10000"/>
              <a:gd name="connsiteY5" fmla="*/ 3667 h 10000"/>
              <a:gd name="connsiteX6" fmla="*/ 0 w 10000"/>
              <a:gd name="connsiteY6" fmla="*/ 4461 h 10000"/>
              <a:gd name="connsiteX7" fmla="*/ 780 w 10000"/>
              <a:gd name="connsiteY7" fmla="*/ 5462 h 10000"/>
              <a:gd name="connsiteX8" fmla="*/ 922 w 10000"/>
              <a:gd name="connsiteY8" fmla="*/ 6218 h 10000"/>
              <a:gd name="connsiteX9" fmla="*/ 1206 w 10000"/>
              <a:gd name="connsiteY9" fmla="*/ 6692 h 10000"/>
              <a:gd name="connsiteX10" fmla="*/ 1631 w 10000"/>
              <a:gd name="connsiteY10" fmla="*/ 7066 h 10000"/>
              <a:gd name="connsiteX11" fmla="*/ 5674 w 10000"/>
              <a:gd name="connsiteY11" fmla="*/ 8610 h 10000"/>
              <a:gd name="connsiteX12" fmla="*/ 10000 w 10000"/>
              <a:gd name="connsiteY12" fmla="*/ 10000 h 10000"/>
              <a:gd name="connsiteX0" fmla="*/ 3617 w 10000"/>
              <a:gd name="connsiteY0" fmla="*/ 0 h 10000"/>
              <a:gd name="connsiteX1" fmla="*/ 6099 w 10000"/>
              <a:gd name="connsiteY1" fmla="*/ 1008 h 10000"/>
              <a:gd name="connsiteX2" fmla="*/ 7305 w 10000"/>
              <a:gd name="connsiteY2" fmla="*/ 2383 h 10000"/>
              <a:gd name="connsiteX3" fmla="*/ 8298 w 10000"/>
              <a:gd name="connsiteY3" fmla="*/ 3613 h 10000"/>
              <a:gd name="connsiteX4" fmla="*/ 5603 w 10000"/>
              <a:gd name="connsiteY4" fmla="*/ 3613 h 10000"/>
              <a:gd name="connsiteX5" fmla="*/ 0 w 10000"/>
              <a:gd name="connsiteY5" fmla="*/ 4461 h 10000"/>
              <a:gd name="connsiteX6" fmla="*/ 780 w 10000"/>
              <a:gd name="connsiteY6" fmla="*/ 5462 h 10000"/>
              <a:gd name="connsiteX7" fmla="*/ 922 w 10000"/>
              <a:gd name="connsiteY7" fmla="*/ 6218 h 10000"/>
              <a:gd name="connsiteX8" fmla="*/ 1206 w 10000"/>
              <a:gd name="connsiteY8" fmla="*/ 6692 h 10000"/>
              <a:gd name="connsiteX9" fmla="*/ 1631 w 10000"/>
              <a:gd name="connsiteY9" fmla="*/ 7066 h 10000"/>
              <a:gd name="connsiteX10" fmla="*/ 5674 w 10000"/>
              <a:gd name="connsiteY10" fmla="*/ 8610 h 10000"/>
              <a:gd name="connsiteX11" fmla="*/ 10000 w 10000"/>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6790 w 10691"/>
              <a:gd name="connsiteY1" fmla="*/ 1008 h 10000"/>
              <a:gd name="connsiteX2" fmla="*/ 7996 w 10691"/>
              <a:gd name="connsiteY2" fmla="*/ 2383 h 10000"/>
              <a:gd name="connsiteX3" fmla="*/ 8989 w 10691"/>
              <a:gd name="connsiteY3" fmla="*/ 3613 h 10000"/>
              <a:gd name="connsiteX4" fmla="*/ 6294 w 10691"/>
              <a:gd name="connsiteY4" fmla="*/ 3613 h 10000"/>
              <a:gd name="connsiteX5" fmla="*/ 691 w 10691"/>
              <a:gd name="connsiteY5" fmla="*/ 4461 h 10000"/>
              <a:gd name="connsiteX6" fmla="*/ 1471 w 10691"/>
              <a:gd name="connsiteY6" fmla="*/ 5462 h 10000"/>
              <a:gd name="connsiteX7" fmla="*/ 1613 w 10691"/>
              <a:gd name="connsiteY7" fmla="*/ 6218 h 10000"/>
              <a:gd name="connsiteX8" fmla="*/ 1897 w 10691"/>
              <a:gd name="connsiteY8" fmla="*/ 6692 h 10000"/>
              <a:gd name="connsiteX9" fmla="*/ 2322 w 10691"/>
              <a:gd name="connsiteY9" fmla="*/ 7066 h 10000"/>
              <a:gd name="connsiteX10" fmla="*/ 6365 w 10691"/>
              <a:gd name="connsiteY10" fmla="*/ 8610 h 10000"/>
              <a:gd name="connsiteX11" fmla="*/ 10691 w 10691"/>
              <a:gd name="connsiteY11"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7996 w 10691"/>
              <a:gd name="connsiteY1" fmla="*/ 2383 h 10000"/>
              <a:gd name="connsiteX2" fmla="*/ 8989 w 10691"/>
              <a:gd name="connsiteY2" fmla="*/ 3613 h 10000"/>
              <a:gd name="connsiteX3" fmla="*/ 6294 w 10691"/>
              <a:gd name="connsiteY3" fmla="*/ 3613 h 10000"/>
              <a:gd name="connsiteX4" fmla="*/ 691 w 10691"/>
              <a:gd name="connsiteY4" fmla="*/ 4461 h 10000"/>
              <a:gd name="connsiteX5" fmla="*/ 1471 w 10691"/>
              <a:gd name="connsiteY5" fmla="*/ 5462 h 10000"/>
              <a:gd name="connsiteX6" fmla="*/ 1613 w 10691"/>
              <a:gd name="connsiteY6" fmla="*/ 6218 h 10000"/>
              <a:gd name="connsiteX7" fmla="*/ 1897 w 10691"/>
              <a:gd name="connsiteY7" fmla="*/ 6692 h 10000"/>
              <a:gd name="connsiteX8" fmla="*/ 2322 w 10691"/>
              <a:gd name="connsiteY8" fmla="*/ 7066 h 10000"/>
              <a:gd name="connsiteX9" fmla="*/ 6365 w 10691"/>
              <a:gd name="connsiteY9" fmla="*/ 8610 h 10000"/>
              <a:gd name="connsiteX10" fmla="*/ 10691 w 10691"/>
              <a:gd name="connsiteY10"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00"/>
              <a:gd name="connsiteX1" fmla="*/ 8989 w 10691"/>
              <a:gd name="connsiteY1" fmla="*/ 3613 h 10000"/>
              <a:gd name="connsiteX2" fmla="*/ 6294 w 10691"/>
              <a:gd name="connsiteY2" fmla="*/ 3613 h 10000"/>
              <a:gd name="connsiteX3" fmla="*/ 691 w 10691"/>
              <a:gd name="connsiteY3" fmla="*/ 4461 h 10000"/>
              <a:gd name="connsiteX4" fmla="*/ 1471 w 10691"/>
              <a:gd name="connsiteY4" fmla="*/ 5462 h 10000"/>
              <a:gd name="connsiteX5" fmla="*/ 1613 w 10691"/>
              <a:gd name="connsiteY5" fmla="*/ 6218 h 10000"/>
              <a:gd name="connsiteX6" fmla="*/ 1897 w 10691"/>
              <a:gd name="connsiteY6" fmla="*/ 6692 h 10000"/>
              <a:gd name="connsiteX7" fmla="*/ 2322 w 10691"/>
              <a:gd name="connsiteY7" fmla="*/ 7066 h 10000"/>
              <a:gd name="connsiteX8" fmla="*/ 6365 w 10691"/>
              <a:gd name="connsiteY8" fmla="*/ 8610 h 10000"/>
              <a:gd name="connsiteX9" fmla="*/ 10691 w 10691"/>
              <a:gd name="connsiteY9" fmla="*/ 10000 h 10000"/>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 name="connsiteX0" fmla="*/ 4308 w 10691"/>
              <a:gd name="connsiteY0" fmla="*/ 0 h 10098"/>
              <a:gd name="connsiteX1" fmla="*/ 8989 w 10691"/>
              <a:gd name="connsiteY1" fmla="*/ 3711 h 10098"/>
              <a:gd name="connsiteX2" fmla="*/ 6294 w 10691"/>
              <a:gd name="connsiteY2" fmla="*/ 3711 h 10098"/>
              <a:gd name="connsiteX3" fmla="*/ 691 w 10691"/>
              <a:gd name="connsiteY3" fmla="*/ 4559 h 10098"/>
              <a:gd name="connsiteX4" fmla="*/ 1471 w 10691"/>
              <a:gd name="connsiteY4" fmla="*/ 5560 h 10098"/>
              <a:gd name="connsiteX5" fmla="*/ 1613 w 10691"/>
              <a:gd name="connsiteY5" fmla="*/ 6316 h 10098"/>
              <a:gd name="connsiteX6" fmla="*/ 1897 w 10691"/>
              <a:gd name="connsiteY6" fmla="*/ 6790 h 10098"/>
              <a:gd name="connsiteX7" fmla="*/ 2322 w 10691"/>
              <a:gd name="connsiteY7" fmla="*/ 7164 h 10098"/>
              <a:gd name="connsiteX8" fmla="*/ 6365 w 10691"/>
              <a:gd name="connsiteY8" fmla="*/ 8708 h 10098"/>
              <a:gd name="connsiteX9" fmla="*/ 10691 w 10691"/>
              <a:gd name="connsiteY9" fmla="*/ 10098 h 1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91" h="10098">
                <a:moveTo>
                  <a:pt x="4308" y="0"/>
                </a:moveTo>
                <a:cubicBezTo>
                  <a:pt x="6872" y="936"/>
                  <a:pt x="8762" y="2791"/>
                  <a:pt x="8989" y="3711"/>
                </a:cubicBezTo>
                <a:lnTo>
                  <a:pt x="6294" y="3711"/>
                </a:lnTo>
                <a:cubicBezTo>
                  <a:pt x="0" y="3774"/>
                  <a:pt x="1197" y="4117"/>
                  <a:pt x="691" y="4559"/>
                </a:cubicBezTo>
                <a:lnTo>
                  <a:pt x="1471" y="5560"/>
                </a:lnTo>
                <a:cubicBezTo>
                  <a:pt x="1518" y="5812"/>
                  <a:pt x="1566" y="6064"/>
                  <a:pt x="1613" y="6316"/>
                </a:cubicBezTo>
                <a:lnTo>
                  <a:pt x="1897" y="6790"/>
                </a:lnTo>
                <a:lnTo>
                  <a:pt x="2322" y="7164"/>
                </a:lnTo>
                <a:lnTo>
                  <a:pt x="6365" y="8708"/>
                </a:lnTo>
                <a:lnTo>
                  <a:pt x="10691" y="10098"/>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79878" name="Group 6"/>
          <p:cNvGrpSpPr>
            <a:grpSpLocks/>
          </p:cNvGrpSpPr>
          <p:nvPr/>
        </p:nvGrpSpPr>
        <p:grpSpPr bwMode="auto">
          <a:xfrm>
            <a:off x="6669088" y="438150"/>
            <a:ext cx="1512887" cy="6346825"/>
            <a:chOff x="4065" y="276"/>
            <a:chExt cx="953" cy="3998"/>
          </a:xfrm>
        </p:grpSpPr>
        <p:sp>
          <p:nvSpPr>
            <p:cNvPr id="1199111" name="Freeform 7"/>
            <p:cNvSpPr>
              <a:spLocks/>
            </p:cNvSpPr>
            <p:nvPr/>
          </p:nvSpPr>
          <p:spPr bwMode="auto">
            <a:xfrm>
              <a:off x="4065" y="276"/>
              <a:ext cx="331" cy="1116"/>
            </a:xfrm>
            <a:custGeom>
              <a:avLst/>
              <a:gdLst/>
              <a:ahLst/>
              <a:cxnLst>
                <a:cxn ang="0">
                  <a:pos x="0" y="0"/>
                </a:cxn>
                <a:cxn ang="0">
                  <a:pos x="255" y="672"/>
                </a:cxn>
                <a:cxn ang="0">
                  <a:pos x="303" y="828"/>
                </a:cxn>
                <a:cxn ang="0">
                  <a:pos x="327" y="972"/>
                </a:cxn>
                <a:cxn ang="0">
                  <a:pos x="327" y="1116"/>
                </a:cxn>
              </a:cxnLst>
              <a:rect l="0" t="0" r="r" b="b"/>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99112" name="Freeform 8"/>
            <p:cNvSpPr>
              <a:spLocks/>
            </p:cNvSpPr>
            <p:nvPr/>
          </p:nvSpPr>
          <p:spPr bwMode="auto">
            <a:xfrm>
              <a:off x="4384" y="1386"/>
              <a:ext cx="250" cy="993"/>
            </a:xfrm>
            <a:custGeom>
              <a:avLst/>
              <a:gdLst/>
              <a:ahLst/>
              <a:cxnLst>
                <a:cxn ang="0">
                  <a:pos x="0" y="0"/>
                </a:cxn>
                <a:cxn ang="0">
                  <a:pos x="50" y="83"/>
                </a:cxn>
                <a:cxn ang="0">
                  <a:pos x="142" y="409"/>
                </a:cxn>
                <a:cxn ang="0">
                  <a:pos x="250" y="993"/>
                </a:cxn>
              </a:cxnLst>
              <a:rect l="0" t="0" r="r" b="b"/>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sp>
          <p:nvSpPr>
            <p:cNvPr id="1199113" name="Freeform 9"/>
            <p:cNvSpPr>
              <a:spLocks/>
            </p:cNvSpPr>
            <p:nvPr/>
          </p:nvSpPr>
          <p:spPr bwMode="auto">
            <a:xfrm>
              <a:off x="4642" y="2396"/>
              <a:ext cx="376" cy="1878"/>
            </a:xfrm>
            <a:custGeom>
              <a:avLst/>
              <a:gdLst/>
              <a:ahLst/>
              <a:cxnLst>
                <a:cxn ang="0">
                  <a:pos x="0" y="0"/>
                </a:cxn>
                <a:cxn ang="0">
                  <a:pos x="84" y="367"/>
                </a:cxn>
                <a:cxn ang="0">
                  <a:pos x="284" y="1369"/>
                </a:cxn>
                <a:cxn ang="0">
                  <a:pos x="376" y="1878"/>
                </a:cxn>
              </a:cxnLst>
              <a:rect l="0" t="0" r="r" b="b"/>
              <a:pathLst>
                <a:path w="376" h="1878">
                  <a:moveTo>
                    <a:pt x="0" y="0"/>
                  </a:moveTo>
                  <a:cubicBezTo>
                    <a:pt x="18" y="69"/>
                    <a:pt x="37" y="139"/>
                    <a:pt x="84" y="367"/>
                  </a:cubicBezTo>
                  <a:cubicBezTo>
                    <a:pt x="131" y="595"/>
                    <a:pt x="235" y="1117"/>
                    <a:pt x="284" y="1369"/>
                  </a:cubicBezTo>
                  <a:cubicBezTo>
                    <a:pt x="333" y="1621"/>
                    <a:pt x="354" y="1749"/>
                    <a:pt x="376" y="1878"/>
                  </a:cubicBezTo>
                </a:path>
              </a:pathLst>
            </a:custGeom>
            <a:noFill/>
            <a:ln w="38100" cap="flat" cmpd="sng">
              <a:solidFill>
                <a:srgbClr val="009900"/>
              </a:solidFill>
              <a:prstDash val="solid"/>
              <a:round/>
              <a:headEnd/>
              <a:tailEnd/>
            </a:ln>
            <a:effectLst/>
          </p:spPr>
          <p:txBody>
            <a:bodyPr anchor="ctr"/>
            <a:lstStyle/>
            <a:p>
              <a:pPr>
                <a:defRPr/>
              </a:pPr>
              <a:endParaRPr lang="en-GB">
                <a:latin typeface="Calibri" pitchFamily="34" charset="0"/>
              </a:endParaRPr>
            </a:p>
          </p:txBody>
        </p:sp>
      </p:grpSp>
      <p:sp>
        <p:nvSpPr>
          <p:cNvPr id="1199140" name="Text Box 36"/>
          <p:cNvSpPr txBox="1">
            <a:spLocks noChangeArrowheads="1"/>
          </p:cNvSpPr>
          <p:nvPr/>
        </p:nvSpPr>
        <p:spPr bwMode="auto">
          <a:xfrm>
            <a:off x="6904238" y="3814763"/>
            <a:ext cx="726673" cy="461665"/>
          </a:xfrm>
          <a:prstGeom prst="rect">
            <a:avLst/>
          </a:prstGeom>
          <a:noFill/>
          <a:ln w="9525" algn="ctr">
            <a:noFill/>
            <a:miter lim="800000"/>
            <a:headEnd/>
            <a:tailEnd/>
          </a:ln>
          <a:effectLst/>
        </p:spPr>
        <p:txBody>
          <a:bodyPr wrap="none">
            <a:spAutoFit/>
          </a:bodyPr>
          <a:lstStyle/>
          <a:p>
            <a:pPr algn="ctr">
              <a:defRPr/>
            </a:pPr>
            <a:r>
              <a:rPr lang="en-GB" sz="1200">
                <a:solidFill>
                  <a:schemeClr val="tx1"/>
                </a:solidFill>
                <a:effectLst>
                  <a:outerShdw blurRad="38100" dist="38100" dir="2700000" algn="tl">
                    <a:srgbClr val="FFFFFF"/>
                  </a:outerShdw>
                </a:effectLst>
                <a:latin typeface="Calibri" pitchFamily="34" charset="0"/>
              </a:rPr>
              <a:t>Incipient</a:t>
            </a:r>
          </a:p>
          <a:p>
            <a:pPr algn="ctr">
              <a:defRPr/>
            </a:pPr>
            <a:r>
              <a:rPr lang="en-GB" sz="1200">
                <a:solidFill>
                  <a:schemeClr val="tx1"/>
                </a:solidFill>
                <a:effectLst>
                  <a:outerShdw blurRad="38100" dist="38100" dir="2700000" algn="tl">
                    <a:srgbClr val="FFFFFF"/>
                  </a:outerShdw>
                </a:effectLst>
                <a:latin typeface="Calibri" pitchFamily="34" charset="0"/>
              </a:rPr>
              <a:t>Melting</a:t>
            </a:r>
          </a:p>
        </p:txBody>
      </p:sp>
      <p:sp>
        <p:nvSpPr>
          <p:cNvPr id="1199184" name="Freeform 80"/>
          <p:cNvSpPr>
            <a:spLocks/>
          </p:cNvSpPr>
          <p:nvPr/>
        </p:nvSpPr>
        <p:spPr bwMode="auto">
          <a:xfrm>
            <a:off x="6353175" y="519113"/>
            <a:ext cx="671513" cy="6234112"/>
          </a:xfrm>
          <a:custGeom>
            <a:avLst/>
            <a:gdLst/>
            <a:ahLst/>
            <a:cxnLst>
              <a:cxn ang="0">
                <a:pos x="153" y="0"/>
              </a:cxn>
              <a:cxn ang="0">
                <a:pos x="258" y="396"/>
              </a:cxn>
              <a:cxn ang="0">
                <a:pos x="309" y="936"/>
              </a:cxn>
              <a:cxn ang="0">
                <a:pos x="351" y="1419"/>
              </a:cxn>
              <a:cxn ang="0">
                <a:pos x="237" y="1419"/>
              </a:cxn>
              <a:cxn ang="0">
                <a:pos x="114" y="1440"/>
              </a:cxn>
              <a:cxn ang="0">
                <a:pos x="45" y="1485"/>
              </a:cxn>
              <a:cxn ang="0">
                <a:pos x="6" y="1572"/>
              </a:cxn>
              <a:cxn ang="0">
                <a:pos x="0" y="1752"/>
              </a:cxn>
              <a:cxn ang="0">
                <a:pos x="33" y="2145"/>
              </a:cxn>
              <a:cxn ang="0">
                <a:pos x="39" y="2442"/>
              </a:cxn>
              <a:cxn ang="0">
                <a:pos x="51" y="2628"/>
              </a:cxn>
              <a:cxn ang="0">
                <a:pos x="69" y="2775"/>
              </a:cxn>
              <a:cxn ang="0">
                <a:pos x="240" y="3381"/>
              </a:cxn>
              <a:cxn ang="0">
                <a:pos x="423" y="3927"/>
              </a:cxn>
            </a:cxnLst>
            <a:rect l="0" t="0" r="r" b="b"/>
            <a:pathLst>
              <a:path w="423" h="3927">
                <a:moveTo>
                  <a:pt x="153" y="0"/>
                </a:moveTo>
                <a:lnTo>
                  <a:pt x="258" y="396"/>
                </a:lnTo>
                <a:lnTo>
                  <a:pt x="309" y="936"/>
                </a:lnTo>
                <a:lnTo>
                  <a:pt x="351" y="1419"/>
                </a:lnTo>
                <a:lnTo>
                  <a:pt x="237" y="1419"/>
                </a:lnTo>
                <a:lnTo>
                  <a:pt x="114" y="1440"/>
                </a:lnTo>
                <a:lnTo>
                  <a:pt x="45" y="1485"/>
                </a:lnTo>
                <a:lnTo>
                  <a:pt x="6" y="1572"/>
                </a:lnTo>
                <a:lnTo>
                  <a:pt x="0" y="1752"/>
                </a:lnTo>
                <a:lnTo>
                  <a:pt x="33" y="2145"/>
                </a:lnTo>
                <a:lnTo>
                  <a:pt x="39" y="2442"/>
                </a:lnTo>
                <a:lnTo>
                  <a:pt x="51" y="2628"/>
                </a:lnTo>
                <a:lnTo>
                  <a:pt x="69" y="2775"/>
                </a:lnTo>
                <a:lnTo>
                  <a:pt x="240" y="3381"/>
                </a:lnTo>
                <a:lnTo>
                  <a:pt x="423" y="3927"/>
                </a:lnTo>
              </a:path>
            </a:pathLst>
          </a:custGeom>
          <a:noFill/>
          <a:ln w="38100" cap="flat" cmpd="sng">
            <a:solidFill>
              <a:srgbClr val="FF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99185" name="Text Box 81"/>
          <p:cNvSpPr txBox="1">
            <a:spLocks noChangeArrowheads="1"/>
          </p:cNvSpPr>
          <p:nvPr/>
        </p:nvSpPr>
        <p:spPr bwMode="auto">
          <a:xfrm>
            <a:off x="342462" y="6445250"/>
            <a:ext cx="3391337" cy="457200"/>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D.H. Green (http://www.mantleplumes.org/MantleTemp.html)</a:t>
            </a:r>
          </a:p>
        </p:txBody>
      </p:sp>
      <p:sp>
        <p:nvSpPr>
          <p:cNvPr id="1199189" name="Text Box 85"/>
          <p:cNvSpPr txBox="1">
            <a:spLocks noChangeArrowheads="1"/>
          </p:cNvSpPr>
          <p:nvPr/>
        </p:nvSpPr>
        <p:spPr bwMode="auto">
          <a:xfrm>
            <a:off x="71439" y="7938"/>
            <a:ext cx="3523616" cy="3022366"/>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FF00"/>
                </a:solidFill>
                <a:effectLst>
                  <a:outerShdw blurRad="38100" dist="38100" dir="2700000" algn="tl">
                    <a:srgbClr val="000000"/>
                  </a:outerShdw>
                </a:effectLst>
                <a:latin typeface="Calibri" pitchFamily="34" charset="0"/>
              </a:rPr>
              <a:t>The Yellow Line indicates the melting curve for the system Peridotite +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 CO</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 (Oxidized Conditions).</a:t>
            </a:r>
          </a:p>
          <a:p>
            <a:pPr algn="ct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In other words:</a:t>
            </a:r>
          </a:p>
        </p:txBody>
      </p:sp>
      <p:sp>
        <p:nvSpPr>
          <p:cNvPr id="2" name="Text Box 85"/>
          <p:cNvSpPr txBox="1">
            <a:spLocks noChangeArrowheads="1"/>
          </p:cNvSpPr>
          <p:nvPr/>
        </p:nvSpPr>
        <p:spPr bwMode="auto">
          <a:xfrm>
            <a:off x="71438" y="3083153"/>
            <a:ext cx="3573461" cy="319472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As soon as carbonate form by reaction of CO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with silicates, the solidus temperature of the carbonated peridotite is lowered and partial melting can occur.</a:t>
            </a:r>
          </a:p>
        </p:txBody>
      </p:sp>
      <p:grpSp>
        <p:nvGrpSpPr>
          <p:cNvPr id="7" name="Group 82"/>
          <p:cNvGrpSpPr>
            <a:grpSpLocks/>
          </p:cNvGrpSpPr>
          <p:nvPr/>
        </p:nvGrpSpPr>
        <p:grpSpPr bwMode="auto">
          <a:xfrm>
            <a:off x="6665913" y="434975"/>
            <a:ext cx="1512887" cy="6346825"/>
            <a:chOff x="4201" y="276"/>
            <a:chExt cx="953" cy="3998"/>
          </a:xfrm>
          <a:effectLst>
            <a:outerShdw blurRad="50800" dist="38100" dir="2700000" algn="tl" rotWithShape="0">
              <a:prstClr val="black">
                <a:alpha val="40000"/>
              </a:prstClr>
            </a:outerShdw>
          </a:effectLst>
        </p:grpSpPr>
        <p:sp>
          <p:nvSpPr>
            <p:cNvPr id="750600" name="Freeform 8"/>
            <p:cNvSpPr>
              <a:spLocks/>
            </p:cNvSpPr>
            <p:nvPr/>
          </p:nvSpPr>
          <p:spPr bwMode="auto">
            <a:xfrm>
              <a:off x="4201" y="276"/>
              <a:ext cx="331" cy="1116"/>
            </a:xfrm>
            <a:custGeom>
              <a:avLst/>
              <a:gdLst>
                <a:gd name="T0" fmla="*/ 0 w 331"/>
                <a:gd name="T1" fmla="*/ 0 h 1116"/>
                <a:gd name="T2" fmla="*/ 255 w 331"/>
                <a:gd name="T3" fmla="*/ 672 h 1116"/>
                <a:gd name="T4" fmla="*/ 303 w 331"/>
                <a:gd name="T5" fmla="*/ 828 h 1116"/>
                <a:gd name="T6" fmla="*/ 327 w 331"/>
                <a:gd name="T7" fmla="*/ 972 h 1116"/>
                <a:gd name="T8" fmla="*/ 327 w 331"/>
                <a:gd name="T9" fmla="*/ 1116 h 1116"/>
                <a:gd name="T10" fmla="*/ 0 60000 65536"/>
                <a:gd name="T11" fmla="*/ 0 60000 65536"/>
                <a:gd name="T12" fmla="*/ 0 60000 65536"/>
                <a:gd name="T13" fmla="*/ 0 60000 65536"/>
                <a:gd name="T14" fmla="*/ 0 60000 65536"/>
                <a:gd name="T15" fmla="*/ 0 w 331"/>
                <a:gd name="T16" fmla="*/ 0 h 1116"/>
                <a:gd name="T17" fmla="*/ 331 w 331"/>
                <a:gd name="T18" fmla="*/ 1116 h 1116"/>
              </a:gdLst>
              <a:ahLst/>
              <a:cxnLst>
                <a:cxn ang="T10">
                  <a:pos x="T0" y="T1"/>
                </a:cxn>
                <a:cxn ang="T11">
                  <a:pos x="T2" y="T3"/>
                </a:cxn>
                <a:cxn ang="T12">
                  <a:pos x="T4" y="T5"/>
                </a:cxn>
                <a:cxn ang="T13">
                  <a:pos x="T6" y="T7"/>
                </a:cxn>
                <a:cxn ang="T14">
                  <a:pos x="T8" y="T9"/>
                </a:cxn>
              </a:cxnLst>
              <a:rect l="T15" t="T16" r="T17" b="T18"/>
              <a:pathLst>
                <a:path w="331" h="1116">
                  <a:moveTo>
                    <a:pt x="0" y="0"/>
                  </a:moveTo>
                  <a:cubicBezTo>
                    <a:pt x="102" y="267"/>
                    <a:pt x="205" y="534"/>
                    <a:pt x="255" y="672"/>
                  </a:cubicBezTo>
                  <a:cubicBezTo>
                    <a:pt x="305" y="810"/>
                    <a:pt x="291" y="778"/>
                    <a:pt x="303" y="828"/>
                  </a:cubicBezTo>
                  <a:cubicBezTo>
                    <a:pt x="315" y="878"/>
                    <a:pt x="323" y="924"/>
                    <a:pt x="327" y="972"/>
                  </a:cubicBezTo>
                  <a:cubicBezTo>
                    <a:pt x="331" y="1020"/>
                    <a:pt x="327" y="1092"/>
                    <a:pt x="327" y="1116"/>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1" name="Freeform 9"/>
            <p:cNvSpPr>
              <a:spLocks/>
            </p:cNvSpPr>
            <p:nvPr/>
          </p:nvSpPr>
          <p:spPr bwMode="auto">
            <a:xfrm>
              <a:off x="4520" y="1386"/>
              <a:ext cx="250" cy="993"/>
            </a:xfrm>
            <a:custGeom>
              <a:avLst/>
              <a:gdLst>
                <a:gd name="T0" fmla="*/ 0 w 250"/>
                <a:gd name="T1" fmla="*/ 0 h 993"/>
                <a:gd name="T2" fmla="*/ 50 w 250"/>
                <a:gd name="T3" fmla="*/ 83 h 993"/>
                <a:gd name="T4" fmla="*/ 142 w 250"/>
                <a:gd name="T5" fmla="*/ 409 h 993"/>
                <a:gd name="T6" fmla="*/ 250 w 250"/>
                <a:gd name="T7" fmla="*/ 993 h 993"/>
                <a:gd name="T8" fmla="*/ 0 60000 65536"/>
                <a:gd name="T9" fmla="*/ 0 60000 65536"/>
                <a:gd name="T10" fmla="*/ 0 60000 65536"/>
                <a:gd name="T11" fmla="*/ 0 60000 65536"/>
                <a:gd name="T12" fmla="*/ 0 w 250"/>
                <a:gd name="T13" fmla="*/ 0 h 993"/>
                <a:gd name="T14" fmla="*/ 250 w 250"/>
                <a:gd name="T15" fmla="*/ 993 h 993"/>
              </a:gdLst>
              <a:ahLst/>
              <a:cxnLst>
                <a:cxn ang="T8">
                  <a:pos x="T0" y="T1"/>
                </a:cxn>
                <a:cxn ang="T9">
                  <a:pos x="T2" y="T3"/>
                </a:cxn>
                <a:cxn ang="T10">
                  <a:pos x="T4" y="T5"/>
                </a:cxn>
                <a:cxn ang="T11">
                  <a:pos x="T6" y="T7"/>
                </a:cxn>
              </a:cxnLst>
              <a:rect l="T12" t="T13" r="T14" b="T15"/>
              <a:pathLst>
                <a:path w="250" h="993">
                  <a:moveTo>
                    <a:pt x="0" y="0"/>
                  </a:moveTo>
                  <a:cubicBezTo>
                    <a:pt x="13" y="7"/>
                    <a:pt x="26" y="15"/>
                    <a:pt x="50" y="83"/>
                  </a:cubicBezTo>
                  <a:cubicBezTo>
                    <a:pt x="74" y="151"/>
                    <a:pt x="109" y="257"/>
                    <a:pt x="142" y="409"/>
                  </a:cubicBezTo>
                  <a:cubicBezTo>
                    <a:pt x="175" y="561"/>
                    <a:pt x="212" y="777"/>
                    <a:pt x="250" y="993"/>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sp>
          <p:nvSpPr>
            <p:cNvPr id="750602" name="Freeform 10"/>
            <p:cNvSpPr>
              <a:spLocks/>
            </p:cNvSpPr>
            <p:nvPr/>
          </p:nvSpPr>
          <p:spPr bwMode="auto">
            <a:xfrm>
              <a:off x="4770" y="2379"/>
              <a:ext cx="384" cy="1895"/>
            </a:xfrm>
            <a:custGeom>
              <a:avLst/>
              <a:gdLst>
                <a:gd name="T0" fmla="*/ 0 w 384"/>
                <a:gd name="T1" fmla="*/ 0 h 1895"/>
                <a:gd name="T2" fmla="*/ 92 w 384"/>
                <a:gd name="T3" fmla="*/ 384 h 1895"/>
                <a:gd name="T4" fmla="*/ 292 w 384"/>
                <a:gd name="T5" fmla="*/ 1386 h 1895"/>
                <a:gd name="T6" fmla="*/ 384 w 384"/>
                <a:gd name="T7" fmla="*/ 1895 h 1895"/>
                <a:gd name="T8" fmla="*/ 0 60000 65536"/>
                <a:gd name="T9" fmla="*/ 0 60000 65536"/>
                <a:gd name="T10" fmla="*/ 0 60000 65536"/>
                <a:gd name="T11" fmla="*/ 0 60000 65536"/>
                <a:gd name="T12" fmla="*/ 0 w 384"/>
                <a:gd name="T13" fmla="*/ 0 h 1895"/>
                <a:gd name="T14" fmla="*/ 384 w 384"/>
                <a:gd name="T15" fmla="*/ 1895 h 1895"/>
              </a:gdLst>
              <a:ahLst/>
              <a:cxnLst>
                <a:cxn ang="T8">
                  <a:pos x="T0" y="T1"/>
                </a:cxn>
                <a:cxn ang="T9">
                  <a:pos x="T2" y="T3"/>
                </a:cxn>
                <a:cxn ang="T10">
                  <a:pos x="T4" y="T5"/>
                </a:cxn>
                <a:cxn ang="T11">
                  <a:pos x="T6" y="T7"/>
                </a:cxn>
              </a:cxnLst>
              <a:rect l="T12" t="T13" r="T14" b="T15"/>
              <a:pathLst>
                <a:path w="384" h="1895">
                  <a:moveTo>
                    <a:pt x="0" y="0"/>
                  </a:moveTo>
                  <a:cubicBezTo>
                    <a:pt x="15" y="64"/>
                    <a:pt x="43" y="153"/>
                    <a:pt x="92" y="384"/>
                  </a:cubicBezTo>
                  <a:cubicBezTo>
                    <a:pt x="141" y="615"/>
                    <a:pt x="243" y="1134"/>
                    <a:pt x="292" y="1386"/>
                  </a:cubicBezTo>
                  <a:cubicBezTo>
                    <a:pt x="341" y="1638"/>
                    <a:pt x="362" y="1766"/>
                    <a:pt x="384" y="1895"/>
                  </a:cubicBezTo>
                </a:path>
              </a:pathLst>
            </a:custGeom>
            <a:noFill/>
            <a:ln w="38100">
              <a:solidFill>
                <a:srgbClr val="00FF00"/>
              </a:solidFill>
              <a:round/>
              <a:headEnd/>
              <a:tailEnd/>
            </a:ln>
          </p:spPr>
          <p:txBody>
            <a:bodyPr anchor="ctr"/>
            <a:lstStyle/>
            <a:p>
              <a:pPr>
                <a:defRPr/>
              </a:pPr>
              <a:endParaRPr lang="en-GB">
                <a:latin typeface="Calibri" pitchFamily="34" charset="0"/>
              </a:endParaRPr>
            </a:p>
          </p:txBody>
        </p:sp>
      </p:grpSp>
      <p:sp>
        <p:nvSpPr>
          <p:cNvPr id="4" name="Text Box 85"/>
          <p:cNvSpPr txBox="1">
            <a:spLocks noChangeArrowheads="1"/>
          </p:cNvSpPr>
          <p:nvPr/>
        </p:nvSpPr>
        <p:spPr bwMode="auto">
          <a:xfrm>
            <a:off x="4508500" y="5086959"/>
            <a:ext cx="3722688" cy="1200329"/>
          </a:xfrm>
          <a:prstGeom prst="rect">
            <a:avLst/>
          </a:prstGeom>
          <a:solidFill>
            <a:schemeClr val="bg1"/>
          </a:solidFill>
          <a:ln w="19050" algn="ctr">
            <a:solidFill>
              <a:schemeClr val="tx1"/>
            </a:solidFill>
            <a:miter lim="800000"/>
            <a:headEnd/>
            <a:tailEnd/>
          </a:ln>
        </p:spPr>
        <p:txBody>
          <a:bodyPr wrap="square">
            <a:spAutoFit/>
          </a:bodyPr>
          <a:lstStyle/>
          <a:p>
            <a:pPr algn="ctr">
              <a:lnSpc>
                <a:spcPct val="90000"/>
              </a:lnSpc>
              <a:spcBef>
                <a:spcPct val="50000"/>
              </a:spcBef>
              <a:defRPr/>
            </a:pPr>
            <a:r>
              <a:rPr lang="en-GB" sz="2000" dirty="0">
                <a:solidFill>
                  <a:schemeClr val="tx1"/>
                </a:solidFill>
                <a:effectLst>
                  <a:outerShdw blurRad="38100" dist="38100" dir="2700000" algn="tl">
                    <a:srgbClr val="C0C0C0"/>
                  </a:outerShdw>
                </a:effectLst>
                <a:latin typeface="Calibri" pitchFamily="34" charset="0"/>
              </a:rPr>
              <a:t>The solidus of a carbonated peridotite is ~400 °C lower than a C-H-free peridotite (in this example with these assumptions).</a:t>
            </a:r>
          </a:p>
        </p:txBody>
      </p:sp>
      <p:sp>
        <p:nvSpPr>
          <p:cNvPr id="334935" name="AutoShape 87"/>
          <p:cNvSpPr>
            <a:spLocks noChangeArrowheads="1"/>
          </p:cNvSpPr>
          <p:nvPr/>
        </p:nvSpPr>
        <p:spPr bwMode="auto">
          <a:xfrm>
            <a:off x="6376989" y="3178971"/>
            <a:ext cx="1083468" cy="180975"/>
          </a:xfrm>
          <a:prstGeom prst="leftRightArrow">
            <a:avLst>
              <a:gd name="adj1" fmla="val 50000"/>
              <a:gd name="adj2" fmla="val 12228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5" name="Text Box 85"/>
          <p:cNvSpPr txBox="1">
            <a:spLocks noChangeArrowheads="1"/>
          </p:cNvSpPr>
          <p:nvPr/>
        </p:nvSpPr>
        <p:spPr bwMode="auto">
          <a:xfrm>
            <a:off x="6365875" y="3340103"/>
            <a:ext cx="1098942" cy="366712"/>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2000" dirty="0">
                <a:solidFill>
                  <a:schemeClr val="bg1"/>
                </a:solidFill>
                <a:effectLst>
                  <a:outerShdw blurRad="38100" dist="38100" dir="2700000" algn="tl">
                    <a:srgbClr val="000000"/>
                  </a:outerShdw>
                </a:effectLst>
                <a:latin typeface="Calibri" pitchFamily="34" charset="0"/>
              </a:rPr>
              <a:t>~400 °C</a:t>
            </a:r>
          </a:p>
        </p:txBody>
      </p:sp>
      <p:sp>
        <p:nvSpPr>
          <p:cNvPr id="6" name="Freccia a destra 5">
            <a:extLst>
              <a:ext uri="{FF2B5EF4-FFF2-40B4-BE49-F238E27FC236}">
                <a16:creationId xmlns:a16="http://schemas.microsoft.com/office/drawing/2014/main" id="{D45D8412-5DCB-8E82-AA99-E41C0C67B8AA}"/>
              </a:ext>
            </a:extLst>
          </p:cNvPr>
          <p:cNvSpPr/>
          <p:nvPr/>
        </p:nvSpPr>
        <p:spPr bwMode="auto">
          <a:xfrm rot="19526515">
            <a:off x="5944408" y="3273271"/>
            <a:ext cx="423174" cy="199148"/>
          </a:xfrm>
          <a:prstGeom prst="rightArrow">
            <a:avLst>
              <a:gd name="adj1" fmla="val 50000"/>
              <a:gd name="adj2" fmla="val 7970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Text Box 85">
            <a:extLst>
              <a:ext uri="{FF2B5EF4-FFF2-40B4-BE49-F238E27FC236}">
                <a16:creationId xmlns:a16="http://schemas.microsoft.com/office/drawing/2014/main" id="{62460ECD-2EF3-C31D-A5AC-A20AB4D8757F}"/>
              </a:ext>
            </a:extLst>
          </p:cNvPr>
          <p:cNvSpPr txBox="1">
            <a:spLocks noChangeArrowheads="1"/>
          </p:cNvSpPr>
          <p:nvPr/>
        </p:nvSpPr>
        <p:spPr bwMode="auto">
          <a:xfrm>
            <a:off x="4024677" y="2916044"/>
            <a:ext cx="2018142" cy="1643527"/>
          </a:xfrm>
          <a:prstGeom prst="rect">
            <a:avLst/>
          </a:prstGeom>
          <a:solidFill>
            <a:schemeClr val="bg1"/>
          </a:solidFill>
          <a:ln w="9525" algn="ctr">
            <a:solidFill>
              <a:schemeClr val="tx1"/>
            </a:solidFill>
            <a:miter lim="800000"/>
            <a:headEnd/>
            <a:tailEnd/>
          </a:ln>
        </p:spPr>
        <p:txBody>
          <a:bodyPr wrap="square">
            <a:spAutoFit/>
          </a:bodyPr>
          <a:lstStyle/>
          <a:p>
            <a:pPr algn="ctr">
              <a:lnSpc>
                <a:spcPct val="90000"/>
              </a:lnSpc>
              <a:spcBef>
                <a:spcPct val="50000"/>
              </a:spcBef>
              <a:defRPr/>
            </a:pPr>
            <a:r>
              <a:rPr lang="en-GB" sz="1600" dirty="0">
                <a:solidFill>
                  <a:schemeClr val="tx1"/>
                </a:solidFill>
                <a:effectLst>
                  <a:outerShdw blurRad="38100" dist="38100" dir="2700000" algn="tl">
                    <a:srgbClr val="C0C0C0"/>
                  </a:outerShdw>
                </a:effectLst>
                <a:latin typeface="Calibri" pitchFamily="34" charset="0"/>
              </a:rPr>
              <a:t>Partial melting of a carbonated peridotite happens here, where the geotherm exceeds the solidus of the carbonated peridotite</a:t>
            </a:r>
          </a:p>
        </p:txBody>
      </p:sp>
      <p:cxnSp>
        <p:nvCxnSpPr>
          <p:cNvPr id="9" name="Connettore diritto 8">
            <a:extLst>
              <a:ext uri="{FF2B5EF4-FFF2-40B4-BE49-F238E27FC236}">
                <a16:creationId xmlns:a16="http://schemas.microsoft.com/office/drawing/2014/main" id="{1E0CD5EE-817E-6BDD-3F7D-A72F3EE9F9A6}"/>
              </a:ext>
            </a:extLst>
          </p:cNvPr>
          <p:cNvCxnSpPr/>
          <p:nvPr/>
        </p:nvCxnSpPr>
        <p:spPr bwMode="auto">
          <a:xfrm flipH="1">
            <a:off x="6044406" y="3390902"/>
            <a:ext cx="0" cy="108000"/>
          </a:xfrm>
          <a:prstGeom prst="line">
            <a:avLst/>
          </a:prstGeom>
          <a:noFill/>
          <a:ln w="12700"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9189">
                                            <p:txEl>
                                              <p:pRg st="1" end="1"/>
                                            </p:txEl>
                                          </p:spTgt>
                                        </p:tgtEl>
                                        <p:attrNameLst>
                                          <p:attrName>style.visibility</p:attrName>
                                        </p:attrNameLst>
                                      </p:cBhvr>
                                      <p:to>
                                        <p:strVal val="visible"/>
                                      </p:to>
                                    </p:set>
                                    <p:animEffect transition="in" filter="fade">
                                      <p:cBhvr>
                                        <p:cTn id="7" dur="500"/>
                                        <p:tgtEl>
                                          <p:spTgt spid="1199189">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34935"/>
                                        </p:tgtEl>
                                        <p:attrNameLst>
                                          <p:attrName>style.visibility</p:attrName>
                                        </p:attrNameLst>
                                      </p:cBhvr>
                                      <p:to>
                                        <p:strVal val="visible"/>
                                      </p:to>
                                    </p:set>
                                    <p:animEffect transition="in" filter="wipe(left)">
                                      <p:cBhvr>
                                        <p:cTn id="33" dur="500"/>
                                        <p:tgtEl>
                                          <p:spTgt spid="334935"/>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
                                            <p:bg/>
                                          </p:spTgt>
                                        </p:tgtEl>
                                        <p:attrNameLst>
                                          <p:attrName>style.visibility</p:attrName>
                                        </p:attrNameLst>
                                      </p:cBhvr>
                                      <p:to>
                                        <p:strVal val="visible"/>
                                      </p:to>
                                    </p:set>
                                    <p:animEffect transition="in" filter="fade">
                                      <p:cBhvr>
                                        <p:cTn id="41" dur="500"/>
                                        <p:tgtEl>
                                          <p:spTgt spid="4">
                                            <p:bg/>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fade">
                                      <p:cBhvr>
                                        <p:cTn id="4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89" grpId="0" build="p"/>
      <p:bldP spid="2" grpId="0" build="p"/>
      <p:bldP spid="4" grpId="0" build="p" animBg="1"/>
      <p:bldP spid="334935" grpId="0" animBg="1"/>
      <p:bldP spid="5" grpId="0" build="p"/>
      <p:bldP spid="6"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342900" y="703753"/>
            <a:ext cx="4000500" cy="2504234"/>
          </a:xfrm>
          <a:prstGeom prst="rect">
            <a:avLst/>
          </a:prstGeom>
          <a:noFill/>
          <a:ln w="9525">
            <a:noFill/>
            <a:miter lim="800000"/>
            <a:headEnd/>
            <a:tailEnd/>
          </a:ln>
          <a:effectLst/>
        </p:spPr>
      </p:pic>
      <p:sp>
        <p:nvSpPr>
          <p:cNvPr id="97" name="Text Box 85"/>
          <p:cNvSpPr txBox="1">
            <a:spLocks noChangeArrowheads="1"/>
          </p:cNvSpPr>
          <p:nvPr/>
        </p:nvSpPr>
        <p:spPr bwMode="auto">
          <a:xfrm>
            <a:off x="0" y="0"/>
            <a:ext cx="9144000" cy="701731"/>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600">
                <a:solidFill>
                  <a:schemeClr val="bg1"/>
                </a:solidFill>
                <a:effectLst>
                  <a:outerShdw blurRad="38100" dist="38100" dir="2700000" algn="tl">
                    <a:srgbClr val="000000"/>
                  </a:outerShdw>
                </a:effectLst>
                <a:latin typeface="Calibri" pitchFamily="34" charset="0"/>
              </a:rPr>
              <a:t>What is the </a:t>
            </a:r>
            <a:r>
              <a:rPr lang="en-GB" sz="4400">
                <a:solidFill>
                  <a:schemeClr val="bg1"/>
                </a:solidFill>
                <a:effectLst>
                  <a:outerShdw blurRad="38100" dist="38100" dir="2700000" algn="tl">
                    <a:srgbClr val="000000"/>
                  </a:outerShdw>
                </a:effectLst>
                <a:latin typeface="Calibri" pitchFamily="34" charset="0"/>
              </a:rPr>
              <a:t>standard</a:t>
            </a:r>
            <a:r>
              <a:rPr lang="en-GB" sz="3600">
                <a:solidFill>
                  <a:schemeClr val="bg1"/>
                </a:solidFill>
                <a:effectLst>
                  <a:outerShdw blurRad="38100" dist="38100" dir="2700000" algn="tl">
                    <a:srgbClr val="000000"/>
                  </a:outerShdw>
                </a:effectLst>
                <a:latin typeface="Calibri" pitchFamily="34" charset="0"/>
              </a:rPr>
              <a:t> glass made of?</a:t>
            </a:r>
          </a:p>
        </p:txBody>
      </p:sp>
      <p:sp>
        <p:nvSpPr>
          <p:cNvPr id="98" name="Text Box 85"/>
          <p:cNvSpPr txBox="1">
            <a:spLocks noChangeArrowheads="1"/>
          </p:cNvSpPr>
          <p:nvPr/>
        </p:nvSpPr>
        <p:spPr bwMode="auto">
          <a:xfrm>
            <a:off x="4208585" y="867508"/>
            <a:ext cx="4935416" cy="701731"/>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4400">
                <a:solidFill>
                  <a:srgbClr val="FFFF00"/>
                </a:solidFill>
                <a:effectLst>
                  <a:outerShdw blurRad="38100" dist="38100" dir="2700000" algn="tl">
                    <a:srgbClr val="000000"/>
                  </a:outerShdw>
                </a:effectLst>
                <a:latin typeface="Calibri" pitchFamily="34" charset="0"/>
              </a:rPr>
              <a:t>Pure SiO</a:t>
            </a:r>
            <a:r>
              <a:rPr lang="en-GB" sz="4400" baseline="-25000">
                <a:solidFill>
                  <a:srgbClr val="FFFF00"/>
                </a:solidFill>
                <a:effectLst>
                  <a:outerShdw blurRad="38100" dist="38100" dir="2700000" algn="tl">
                    <a:srgbClr val="000000"/>
                  </a:outerShdw>
                </a:effectLst>
                <a:latin typeface="Calibri" pitchFamily="34" charset="0"/>
              </a:rPr>
              <a:t>2</a:t>
            </a:r>
            <a:r>
              <a:rPr lang="en-GB" sz="4400">
                <a:solidFill>
                  <a:srgbClr val="FFFF00"/>
                </a:solidFill>
                <a:effectLst>
                  <a:outerShdw blurRad="38100" dist="38100" dir="2700000" algn="tl">
                    <a:srgbClr val="000000"/>
                  </a:outerShdw>
                </a:effectLst>
                <a:latin typeface="Calibri" pitchFamily="34" charset="0"/>
              </a:rPr>
              <a:t>?</a:t>
            </a:r>
          </a:p>
        </p:txBody>
      </p:sp>
      <p:sp>
        <p:nvSpPr>
          <p:cNvPr id="99" name="Text Box 85"/>
          <p:cNvSpPr txBox="1">
            <a:spLocks noChangeArrowheads="1"/>
          </p:cNvSpPr>
          <p:nvPr/>
        </p:nvSpPr>
        <p:spPr bwMode="auto">
          <a:xfrm>
            <a:off x="4546600" y="1617784"/>
            <a:ext cx="4597401" cy="5909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600" dirty="0">
                <a:solidFill>
                  <a:schemeClr val="bg1"/>
                </a:solidFill>
                <a:effectLst>
                  <a:outerShdw blurRad="38100" dist="38100" dir="2700000" algn="tl">
                    <a:srgbClr val="000000"/>
                  </a:outerShdw>
                </a:effectLst>
                <a:latin typeface="Calibri" pitchFamily="34" charset="0"/>
              </a:rPr>
              <a:t>No, of course.</a:t>
            </a:r>
          </a:p>
        </p:txBody>
      </p:sp>
      <p:sp>
        <p:nvSpPr>
          <p:cNvPr id="100" name="Text Box 85"/>
          <p:cNvSpPr txBox="1">
            <a:spLocks noChangeArrowheads="1"/>
          </p:cNvSpPr>
          <p:nvPr/>
        </p:nvSpPr>
        <p:spPr bwMode="auto">
          <a:xfrm>
            <a:off x="4535732" y="2192216"/>
            <a:ext cx="4608270" cy="954107"/>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Quartz melting temperature is very high (&gt;1700 °C)</a:t>
            </a:r>
          </a:p>
        </p:txBody>
      </p:sp>
      <p:sp>
        <p:nvSpPr>
          <p:cNvPr id="101" name="Text Box 85"/>
          <p:cNvSpPr txBox="1">
            <a:spLocks noChangeArrowheads="1"/>
          </p:cNvSpPr>
          <p:nvPr/>
        </p:nvSpPr>
        <p:spPr bwMode="auto">
          <a:xfrm>
            <a:off x="342900" y="3322568"/>
            <a:ext cx="5612423" cy="56323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3400" dirty="0">
                <a:solidFill>
                  <a:schemeClr val="bg1"/>
                </a:solidFill>
                <a:effectLst>
                  <a:outerShdw blurRad="38100" dist="38100" dir="2700000" algn="tl">
                    <a:srgbClr val="000000"/>
                  </a:outerShdw>
                </a:effectLst>
                <a:latin typeface="Calibri" pitchFamily="34" charset="0"/>
              </a:rPr>
              <a:t>Common glass is made up by:</a:t>
            </a:r>
          </a:p>
        </p:txBody>
      </p:sp>
      <p:graphicFrame>
        <p:nvGraphicFramePr>
          <p:cNvPr id="102" name="Tabella 101"/>
          <p:cNvGraphicFramePr>
            <a:graphicFrameLocks noGrp="1"/>
          </p:cNvGraphicFramePr>
          <p:nvPr/>
        </p:nvGraphicFramePr>
        <p:xfrm>
          <a:off x="6213230" y="3433326"/>
          <a:ext cx="2803768" cy="3017520"/>
        </p:xfrm>
        <a:graphic>
          <a:graphicData uri="http://schemas.openxmlformats.org/drawingml/2006/table">
            <a:tbl>
              <a:tblPr/>
              <a:tblGrid>
                <a:gridCol w="914401">
                  <a:extLst>
                    <a:ext uri="{9D8B030D-6E8A-4147-A177-3AD203B41FA5}">
                      <a16:colId xmlns:a16="http://schemas.microsoft.com/office/drawing/2014/main" val="20000"/>
                    </a:ext>
                  </a:extLst>
                </a:gridCol>
                <a:gridCol w="890954">
                  <a:extLst>
                    <a:ext uri="{9D8B030D-6E8A-4147-A177-3AD203B41FA5}">
                      <a16:colId xmlns:a16="http://schemas.microsoft.com/office/drawing/2014/main" val="20001"/>
                    </a:ext>
                  </a:extLst>
                </a:gridCol>
                <a:gridCol w="998413">
                  <a:extLst>
                    <a:ext uri="{9D8B030D-6E8A-4147-A177-3AD203B41FA5}">
                      <a16:colId xmlns:a16="http://schemas.microsoft.com/office/drawing/2014/main" val="20002"/>
                    </a:ext>
                  </a:extLst>
                </a:gridCol>
              </a:tblGrid>
              <a:tr h="0">
                <a:tc>
                  <a:txBody>
                    <a:bodyPr/>
                    <a:lstStyle/>
                    <a:p>
                      <a:pPr algn="l"/>
                      <a:r>
                        <a:rPr lang="it-IT" sz="2200" b="1" dirty="0" err="1">
                          <a:solidFill>
                            <a:srgbClr val="FFFF00"/>
                          </a:solidFill>
                          <a:effectLst>
                            <a:outerShdw blurRad="38100" dist="38100" dir="2700000" algn="tl">
                              <a:srgbClr val="000000">
                                <a:alpha val="43137"/>
                              </a:srgbClr>
                            </a:outerShdw>
                          </a:effectLst>
                          <a:latin typeface="Calibri" pitchFamily="34" charset="0"/>
                        </a:rPr>
                        <a:t>Oxide</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b="1" dirty="0">
                          <a:solidFill>
                            <a:srgbClr val="FFFF00"/>
                          </a:solidFill>
                          <a:effectLst>
                            <a:outerShdw blurRad="38100" dist="38100" dir="2700000" algn="tl">
                              <a:srgbClr val="000000">
                                <a:alpha val="43137"/>
                              </a:srgbClr>
                            </a:outerShdw>
                          </a:effectLst>
                          <a:latin typeface="Calibri" pitchFamily="34" charset="0"/>
                        </a:rPr>
                        <a:t>% min</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b="1" dirty="0">
                          <a:solidFill>
                            <a:srgbClr val="FFFF00"/>
                          </a:solidFill>
                          <a:effectLst>
                            <a:outerShdw blurRad="38100" dist="38100" dir="2700000" algn="tl">
                              <a:srgbClr val="000000">
                                <a:alpha val="43137"/>
                              </a:srgbClr>
                            </a:outerShdw>
                          </a:effectLst>
                          <a:latin typeface="Calibri" pitchFamily="34" charset="0"/>
                        </a:rPr>
                        <a:t>% </a:t>
                      </a:r>
                      <a:r>
                        <a:rPr lang="it-IT" sz="2200" b="1" dirty="0" err="1">
                          <a:solidFill>
                            <a:srgbClr val="FFFF00"/>
                          </a:solidFill>
                          <a:effectLst>
                            <a:outerShdw blurRad="38100" dist="38100" dir="2700000" algn="tl">
                              <a:srgbClr val="000000">
                                <a:alpha val="43137"/>
                              </a:srgbClr>
                            </a:outerShdw>
                          </a:effectLst>
                          <a:latin typeface="Calibri" pitchFamily="34" charset="0"/>
                        </a:rPr>
                        <a:t>max</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SiO</a:t>
                      </a:r>
                      <a:r>
                        <a:rPr lang="it-IT" sz="2200" baseline="-25000">
                          <a:solidFill>
                            <a:srgbClr val="FFFF00"/>
                          </a:solidFill>
                          <a:effectLst>
                            <a:outerShdw blurRad="38100" dist="38100" dir="2700000" algn="tl">
                              <a:srgbClr val="000000">
                                <a:alpha val="43137"/>
                              </a:srgbClr>
                            </a:outerShdw>
                          </a:effectLst>
                          <a:latin typeface="Calibri" pitchFamily="34" charset="0"/>
                        </a:rPr>
                        <a:t>2</a:t>
                      </a:r>
                      <a:endParaRPr lang="it-IT" sz="220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68,0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74,5</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Al</a:t>
                      </a:r>
                      <a:r>
                        <a:rPr lang="it-IT" sz="2200" baseline="-25000">
                          <a:solidFill>
                            <a:srgbClr val="FFFF00"/>
                          </a:solidFill>
                          <a:effectLst>
                            <a:outerShdw blurRad="38100" dist="38100" dir="2700000" algn="tl">
                              <a:srgbClr val="000000">
                                <a:alpha val="43137"/>
                              </a:srgbClr>
                            </a:outerShdw>
                          </a:effectLst>
                          <a:latin typeface="Calibri" pitchFamily="34" charset="0"/>
                        </a:rPr>
                        <a:t>2</a:t>
                      </a:r>
                      <a:r>
                        <a:rPr lang="it-IT" sz="2200">
                          <a:solidFill>
                            <a:srgbClr val="FFFF00"/>
                          </a:solidFill>
                          <a:effectLst>
                            <a:outerShdw blurRad="38100" dist="38100" dir="2700000" algn="tl">
                              <a:srgbClr val="000000">
                                <a:alpha val="43137"/>
                              </a:srgbClr>
                            </a:outerShdw>
                          </a:effectLst>
                          <a:latin typeface="Calibri" pitchFamily="34" charset="0"/>
                        </a:rPr>
                        <a:t>O</a:t>
                      </a:r>
                      <a:r>
                        <a:rPr lang="it-IT" sz="2200" baseline="-25000">
                          <a:solidFill>
                            <a:srgbClr val="FFFF00"/>
                          </a:solidFill>
                          <a:effectLst>
                            <a:outerShdw blurRad="38100" dist="38100" dir="2700000" algn="tl">
                              <a:srgbClr val="000000">
                                <a:alpha val="43137"/>
                              </a:srgbClr>
                            </a:outerShdw>
                          </a:effectLst>
                          <a:latin typeface="Calibri" pitchFamily="34" charset="0"/>
                        </a:rPr>
                        <a:t>3</a:t>
                      </a:r>
                      <a:endParaRPr lang="it-IT" sz="220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4,0</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0">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Fe</a:t>
                      </a:r>
                      <a:r>
                        <a:rPr lang="it-IT" sz="2200" baseline="-25000" dirty="0">
                          <a:solidFill>
                            <a:srgbClr val="FFFF00"/>
                          </a:solidFill>
                          <a:effectLst>
                            <a:outerShdw blurRad="38100" dist="38100" dir="2700000" algn="tl">
                              <a:srgbClr val="000000">
                                <a:alpha val="43137"/>
                              </a:srgbClr>
                            </a:outerShdw>
                          </a:effectLst>
                          <a:latin typeface="Calibri" pitchFamily="34" charset="0"/>
                        </a:rPr>
                        <a:t>2</a:t>
                      </a:r>
                      <a:r>
                        <a:rPr lang="it-IT" sz="2200" dirty="0">
                          <a:solidFill>
                            <a:srgbClr val="FFFF00"/>
                          </a:solidFill>
                          <a:effectLst>
                            <a:outerShdw blurRad="38100" dist="38100" dir="2700000" algn="tl">
                              <a:srgbClr val="000000">
                                <a:alpha val="43137"/>
                              </a:srgbClr>
                            </a:outerShdw>
                          </a:effectLst>
                          <a:latin typeface="Calibri" pitchFamily="34" charset="0"/>
                        </a:rPr>
                        <a:t>O</a:t>
                      </a:r>
                      <a:r>
                        <a:rPr lang="it-IT" sz="2200" baseline="-25000" dirty="0">
                          <a:solidFill>
                            <a:srgbClr val="FFFF00"/>
                          </a:solidFill>
                          <a:effectLst>
                            <a:outerShdw blurRad="38100" dist="38100" dir="2700000" algn="tl">
                              <a:srgbClr val="000000">
                                <a:alpha val="43137"/>
                              </a:srgbClr>
                            </a:outerShdw>
                          </a:effectLst>
                          <a:latin typeface="Calibri" pitchFamily="34" charset="0"/>
                        </a:rPr>
                        <a:t>3</a:t>
                      </a:r>
                      <a:endParaRPr lang="it-IT" sz="2200" dirty="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0,45</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CaO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9,0</a:t>
                      </a:r>
                    </a:p>
                  </a:txBody>
                  <a:tcPr marL="0" marR="0" marT="0" marB="0" anchor="ctr">
                    <a:lnL>
                      <a:noFill/>
                    </a:lnL>
                    <a:lnR>
                      <a:noFill/>
                    </a:lnR>
                    <a:lnT>
                      <a:noFill/>
                    </a:lnT>
                    <a:lnB>
                      <a:noFill/>
                    </a:lnB>
                  </a:tcPr>
                </a:tc>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14,0</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MgO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4,0</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Na</a:t>
                      </a:r>
                      <a:r>
                        <a:rPr lang="it-IT" sz="2200" baseline="-25000">
                          <a:solidFill>
                            <a:srgbClr val="FFFF00"/>
                          </a:solidFill>
                          <a:effectLst>
                            <a:outerShdw blurRad="38100" dist="38100" dir="2700000" algn="tl">
                              <a:srgbClr val="000000">
                                <a:alpha val="43137"/>
                              </a:srgbClr>
                            </a:outerShdw>
                          </a:effectLst>
                          <a:latin typeface="Calibri" pitchFamily="34" charset="0"/>
                        </a:rPr>
                        <a:t>2</a:t>
                      </a:r>
                      <a:r>
                        <a:rPr lang="it-IT" sz="2200">
                          <a:solidFill>
                            <a:srgbClr val="FFFF00"/>
                          </a:solidFill>
                          <a:effectLst>
                            <a:outerShdw blurRad="38100" dist="38100" dir="2700000" algn="tl">
                              <a:srgbClr val="000000">
                                <a:alpha val="43137"/>
                              </a:srgbClr>
                            </a:outerShdw>
                          </a:effectLst>
                          <a:latin typeface="Calibri" pitchFamily="34" charset="0"/>
                        </a:rPr>
                        <a:t>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10,0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16,0</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K</a:t>
                      </a:r>
                      <a:r>
                        <a:rPr lang="it-IT" sz="2200" baseline="-25000">
                          <a:solidFill>
                            <a:srgbClr val="FFFF00"/>
                          </a:solidFill>
                          <a:effectLst>
                            <a:outerShdw blurRad="38100" dist="38100" dir="2700000" algn="tl">
                              <a:srgbClr val="000000">
                                <a:alpha val="43137"/>
                              </a:srgbClr>
                            </a:outerShdw>
                          </a:effectLst>
                          <a:latin typeface="Calibri" pitchFamily="34" charset="0"/>
                        </a:rPr>
                        <a:t>2</a:t>
                      </a:r>
                      <a:r>
                        <a:rPr lang="it-IT" sz="2200">
                          <a:solidFill>
                            <a:srgbClr val="FFFF00"/>
                          </a:solidFill>
                          <a:effectLst>
                            <a:outerShdw blurRad="38100" dist="38100" dir="2700000" algn="tl">
                              <a:srgbClr val="000000">
                                <a:alpha val="43137"/>
                              </a:srgbClr>
                            </a:outerShdw>
                          </a:effectLst>
                          <a:latin typeface="Calibri" pitchFamily="34" charset="0"/>
                        </a:rPr>
                        <a:t>O</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4,0</a:t>
                      </a:r>
                    </a:p>
                  </a:txBody>
                  <a:tcPr marL="0" marR="0" marT="0" marB="0" anchor="ctr">
                    <a:lnL>
                      <a:noFill/>
                    </a:lnL>
                    <a:lnR>
                      <a:noFill/>
                    </a:lnR>
                    <a:lnT>
                      <a:noFill/>
                    </a:lnT>
                    <a:lnB>
                      <a:noFill/>
                    </a:lnB>
                  </a:tcPr>
                </a:tc>
                <a:extLst>
                  <a:ext uri="{0D108BD9-81ED-4DB2-BD59-A6C34878D82A}">
                    <a16:rowId xmlns:a16="http://schemas.microsoft.com/office/drawing/2014/main" val="10007"/>
                  </a:ext>
                </a:extLst>
              </a:tr>
              <a:tr h="0">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SO</a:t>
                      </a:r>
                      <a:r>
                        <a:rPr lang="it-IT" sz="2200" baseline="-25000">
                          <a:solidFill>
                            <a:srgbClr val="FFFF00"/>
                          </a:solidFill>
                          <a:effectLst>
                            <a:outerShdw blurRad="38100" dist="38100" dir="2700000" algn="tl">
                              <a:srgbClr val="000000">
                                <a:alpha val="43137"/>
                              </a:srgbClr>
                            </a:outerShdw>
                          </a:effectLst>
                          <a:latin typeface="Calibri" pitchFamily="34" charset="0"/>
                        </a:rPr>
                        <a:t>3</a:t>
                      </a:r>
                      <a:endParaRPr lang="it-IT" sz="2200">
                        <a:solidFill>
                          <a:srgbClr val="FFFF00"/>
                        </a:solidFill>
                        <a:effectLst>
                          <a:outerShdw blurRad="38100" dist="38100" dir="2700000" algn="tl">
                            <a:srgbClr val="000000">
                              <a:alpha val="43137"/>
                            </a:srgbClr>
                          </a:outerShdw>
                        </a:effectLst>
                        <a:latin typeface="Calibri" pitchFamily="34" charset="0"/>
                      </a:endParaRPr>
                    </a:p>
                  </a:txBody>
                  <a:tcPr marL="0" marR="0" marT="0" marB="0" anchor="ctr">
                    <a:lnL>
                      <a:noFill/>
                    </a:lnL>
                    <a:lnR>
                      <a:noFill/>
                    </a:lnR>
                    <a:lnT>
                      <a:noFill/>
                    </a:lnT>
                    <a:lnB>
                      <a:noFill/>
                    </a:lnB>
                  </a:tcPr>
                </a:tc>
                <a:tc>
                  <a:txBody>
                    <a:bodyPr/>
                    <a:lstStyle/>
                    <a:p>
                      <a:pPr algn="l"/>
                      <a:r>
                        <a:rPr lang="it-IT" sz="2200">
                          <a:solidFill>
                            <a:srgbClr val="FFFF00"/>
                          </a:solidFill>
                          <a:effectLst>
                            <a:outerShdw blurRad="38100" dist="38100" dir="2700000" algn="tl">
                              <a:srgbClr val="000000">
                                <a:alpha val="43137"/>
                              </a:srgbClr>
                            </a:outerShdw>
                          </a:effectLst>
                          <a:latin typeface="Calibri" pitchFamily="34" charset="0"/>
                        </a:rPr>
                        <a:t>0,0</a:t>
                      </a:r>
                    </a:p>
                  </a:txBody>
                  <a:tcPr marL="0" marR="0" marT="0" marB="0" anchor="ctr">
                    <a:lnL>
                      <a:noFill/>
                    </a:lnL>
                    <a:lnR>
                      <a:noFill/>
                    </a:lnR>
                    <a:lnT>
                      <a:noFill/>
                    </a:lnT>
                    <a:lnB>
                      <a:noFill/>
                    </a:lnB>
                  </a:tcPr>
                </a:tc>
                <a:tc>
                  <a:txBody>
                    <a:bodyPr/>
                    <a:lstStyle/>
                    <a:p>
                      <a:pPr algn="l"/>
                      <a:r>
                        <a:rPr lang="it-IT" sz="2200" dirty="0">
                          <a:solidFill>
                            <a:srgbClr val="FFFF00"/>
                          </a:solidFill>
                          <a:effectLst>
                            <a:outerShdw blurRad="38100" dist="38100" dir="2700000" algn="tl">
                              <a:srgbClr val="000000">
                                <a:alpha val="43137"/>
                              </a:srgbClr>
                            </a:outerShdw>
                          </a:effectLst>
                          <a:latin typeface="Calibri" pitchFamily="34" charset="0"/>
                        </a:rPr>
                        <a:t>0,3</a:t>
                      </a:r>
                    </a:p>
                  </a:txBody>
                  <a:tcPr marL="0" marR="0" marT="0" marB="0" anchor="ctr">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103" name="Text Box 85"/>
          <p:cNvSpPr txBox="1">
            <a:spLocks noChangeArrowheads="1"/>
          </p:cNvSpPr>
          <p:nvPr/>
        </p:nvSpPr>
        <p:spPr bwMode="auto">
          <a:xfrm>
            <a:off x="342900" y="3885276"/>
            <a:ext cx="3068515" cy="2400657"/>
          </a:xfrm>
          <a:prstGeom prst="rect">
            <a:avLst/>
          </a:prstGeom>
          <a:noFill/>
          <a:ln w="9525" algn="ctr">
            <a:noFill/>
            <a:miter lim="800000"/>
            <a:headEnd/>
            <a:tailEnd/>
          </a:ln>
          <a:effectLst/>
        </p:spPr>
        <p:txBody>
          <a:bodyPr wrap="square">
            <a:spAutoFit/>
          </a:bodyPr>
          <a:lstStyle/>
          <a:p>
            <a:pPr>
              <a:spcBef>
                <a:spcPts val="0"/>
              </a:spcBef>
              <a:defRPr/>
            </a:pPr>
            <a:r>
              <a:rPr lang="en-GB" sz="3000" dirty="0">
                <a:solidFill>
                  <a:schemeClr val="bg1"/>
                </a:solidFill>
                <a:latin typeface="Calibri" pitchFamily="34" charset="0"/>
              </a:rPr>
              <a:t>SiO</a:t>
            </a:r>
            <a:r>
              <a:rPr lang="en-GB" sz="3000" baseline="-25000" dirty="0">
                <a:solidFill>
                  <a:schemeClr val="bg1"/>
                </a:solidFill>
                <a:latin typeface="Calibri" pitchFamily="34" charset="0"/>
              </a:rPr>
              <a:t>2</a:t>
            </a:r>
            <a:r>
              <a:rPr lang="en-GB" sz="3000" dirty="0">
                <a:solidFill>
                  <a:schemeClr val="bg1"/>
                </a:solidFill>
                <a:latin typeface="Calibri" pitchFamily="34" charset="0"/>
              </a:rPr>
              <a:t> ~60%</a:t>
            </a:r>
          </a:p>
          <a:p>
            <a:pPr>
              <a:spcBef>
                <a:spcPts val="0"/>
              </a:spcBef>
              <a:defRPr/>
            </a:pPr>
            <a:r>
              <a:rPr lang="en-GB" sz="3000" dirty="0">
                <a:solidFill>
                  <a:schemeClr val="bg1"/>
                </a:solidFill>
                <a:latin typeface="Calibri" pitchFamily="34" charset="0"/>
              </a:rPr>
              <a:t>Na</a:t>
            </a:r>
            <a:r>
              <a:rPr lang="en-GB" sz="3000" baseline="-25000" dirty="0">
                <a:solidFill>
                  <a:schemeClr val="bg1"/>
                </a:solidFill>
                <a:latin typeface="Calibri" pitchFamily="34" charset="0"/>
              </a:rPr>
              <a:t>2</a:t>
            </a:r>
            <a:r>
              <a:rPr lang="en-GB" sz="3000" dirty="0">
                <a:solidFill>
                  <a:schemeClr val="bg1"/>
                </a:solidFill>
                <a:latin typeface="Calibri" pitchFamily="34" charset="0"/>
              </a:rPr>
              <a:t>CO</a:t>
            </a:r>
            <a:r>
              <a:rPr lang="en-GB" sz="3000" baseline="-25000" dirty="0">
                <a:solidFill>
                  <a:schemeClr val="bg1"/>
                </a:solidFill>
                <a:latin typeface="Calibri" pitchFamily="34" charset="0"/>
              </a:rPr>
              <a:t>3</a:t>
            </a:r>
            <a:r>
              <a:rPr lang="en-GB" sz="3000" dirty="0">
                <a:solidFill>
                  <a:schemeClr val="bg1"/>
                </a:solidFill>
                <a:latin typeface="Calibri" pitchFamily="34" charset="0"/>
              </a:rPr>
              <a:t> ~18%,</a:t>
            </a:r>
          </a:p>
          <a:p>
            <a:pPr>
              <a:spcBef>
                <a:spcPts val="0"/>
              </a:spcBef>
              <a:defRPr/>
            </a:pPr>
            <a:r>
              <a:rPr lang="en-GB" sz="3000" dirty="0" err="1">
                <a:solidFill>
                  <a:schemeClr val="bg1"/>
                </a:solidFill>
                <a:latin typeface="Calibri" pitchFamily="34" charset="0"/>
              </a:rPr>
              <a:t>CaMg</a:t>
            </a:r>
            <a:r>
              <a:rPr lang="en-GB" sz="3000" dirty="0">
                <a:solidFill>
                  <a:schemeClr val="bg1"/>
                </a:solidFill>
                <a:latin typeface="Calibri" pitchFamily="34" charset="0"/>
              </a:rPr>
              <a:t>(CO</a:t>
            </a:r>
            <a:r>
              <a:rPr lang="en-GB" sz="3000" baseline="-25000" dirty="0">
                <a:solidFill>
                  <a:schemeClr val="bg1"/>
                </a:solidFill>
                <a:latin typeface="Calibri" pitchFamily="34" charset="0"/>
              </a:rPr>
              <a:t>3</a:t>
            </a:r>
            <a:r>
              <a:rPr lang="en-GB" sz="3000" dirty="0">
                <a:solidFill>
                  <a:schemeClr val="bg1"/>
                </a:solidFill>
                <a:latin typeface="Calibri" pitchFamily="34" charset="0"/>
              </a:rPr>
              <a:t>)</a:t>
            </a:r>
            <a:r>
              <a:rPr lang="en-GB" sz="3000" baseline="-25000" dirty="0">
                <a:solidFill>
                  <a:schemeClr val="bg1"/>
                </a:solidFill>
                <a:latin typeface="Calibri" pitchFamily="34" charset="0"/>
              </a:rPr>
              <a:t>2</a:t>
            </a:r>
            <a:r>
              <a:rPr lang="en-GB" sz="3000" dirty="0">
                <a:solidFill>
                  <a:schemeClr val="bg1"/>
                </a:solidFill>
                <a:latin typeface="Calibri" pitchFamily="34" charset="0"/>
              </a:rPr>
              <a:t> ~17%</a:t>
            </a:r>
            <a:endParaRPr lang="en-GB" sz="3000" baseline="-25000" dirty="0">
              <a:solidFill>
                <a:schemeClr val="bg1"/>
              </a:solidFill>
              <a:latin typeface="Calibri" pitchFamily="34" charset="0"/>
            </a:endParaRPr>
          </a:p>
          <a:p>
            <a:pPr>
              <a:spcBef>
                <a:spcPts val="0"/>
              </a:spcBef>
              <a:defRPr/>
            </a:pPr>
            <a:r>
              <a:rPr lang="en-GB" sz="3000" dirty="0">
                <a:solidFill>
                  <a:schemeClr val="bg1"/>
                </a:solidFill>
                <a:latin typeface="Calibri" pitchFamily="34" charset="0"/>
              </a:rPr>
              <a:t>CaO ~4%, </a:t>
            </a:r>
          </a:p>
          <a:p>
            <a:pPr>
              <a:spcBef>
                <a:spcPts val="0"/>
              </a:spcBef>
              <a:defRPr/>
            </a:pPr>
            <a:r>
              <a:rPr lang="en-GB" sz="3000" dirty="0">
                <a:solidFill>
                  <a:schemeClr val="bg1"/>
                </a:solidFill>
                <a:latin typeface="Calibri" pitchFamily="34" charset="0"/>
              </a:rPr>
              <a:t>CaSO</a:t>
            </a:r>
            <a:r>
              <a:rPr lang="en-GB" sz="3000" baseline="-25000" dirty="0">
                <a:solidFill>
                  <a:schemeClr val="bg1"/>
                </a:solidFill>
                <a:latin typeface="Calibri" pitchFamily="34" charset="0"/>
              </a:rPr>
              <a:t>4</a:t>
            </a:r>
            <a:r>
              <a:rPr lang="en-GB" sz="3000" dirty="0">
                <a:solidFill>
                  <a:schemeClr val="bg1"/>
                </a:solidFill>
                <a:latin typeface="Calibri" pitchFamily="34" charset="0"/>
              </a:rPr>
              <a:t> ~1%.</a:t>
            </a:r>
            <a:endParaRPr lang="en-GB" sz="3000" dirty="0">
              <a:solidFill>
                <a:schemeClr val="bg1"/>
              </a:solidFill>
              <a:effectLst>
                <a:outerShdw blurRad="38100" dist="38100" dir="2700000" algn="tl">
                  <a:srgbClr val="000000"/>
                </a:outerShdw>
              </a:effectLst>
              <a:latin typeface="Calibri" pitchFamily="34" charset="0"/>
            </a:endParaRPr>
          </a:p>
        </p:txBody>
      </p:sp>
      <p:sp>
        <p:nvSpPr>
          <p:cNvPr id="104" name="Text Box 85"/>
          <p:cNvSpPr txBox="1">
            <a:spLocks noChangeArrowheads="1"/>
          </p:cNvSpPr>
          <p:nvPr/>
        </p:nvSpPr>
        <p:spPr bwMode="auto">
          <a:xfrm>
            <a:off x="3200400" y="4201756"/>
            <a:ext cx="2954215" cy="1384995"/>
          </a:xfrm>
          <a:prstGeom prst="rect">
            <a:avLst/>
          </a:prstGeom>
          <a:noFill/>
          <a:ln w="9525" algn="ctr">
            <a:noFill/>
            <a:miter lim="800000"/>
            <a:headEnd/>
            <a:tailEnd/>
          </a:ln>
          <a:effectLst/>
        </p:spPr>
        <p:txBody>
          <a:bodyPr wrap="square">
            <a:spAutoFit/>
          </a:bodyPr>
          <a:lstStyle/>
          <a:p>
            <a:pPr algn="ctr">
              <a:spcBef>
                <a:spcPts val="0"/>
              </a:spcBef>
              <a:defRPr/>
            </a:pPr>
            <a:r>
              <a:rPr lang="en-GB" sz="2800" dirty="0">
                <a:solidFill>
                  <a:schemeClr val="bg1"/>
                </a:solidFill>
                <a:latin typeface="Calibri" pitchFamily="34" charset="0"/>
              </a:rPr>
              <a:t>The melting T of this mixture can be as low as 1000 °C</a:t>
            </a:r>
            <a:endParaRPr lang="en-GB" sz="2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500"/>
                                        <p:tgtEl>
                                          <p:spTgt spid="9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8">
                                            <p:txEl>
                                              <p:pRg st="0" end="0"/>
                                            </p:txEl>
                                          </p:spTgt>
                                        </p:tgtEl>
                                        <p:attrNameLst>
                                          <p:attrName>style.visibility</p:attrName>
                                        </p:attrNameLst>
                                      </p:cBhvr>
                                      <p:to>
                                        <p:strVal val="visible"/>
                                      </p:to>
                                    </p:set>
                                    <p:animEffect transition="in" filter="fade">
                                      <p:cBhvr>
                                        <p:cTn id="16" dur="500"/>
                                        <p:tgtEl>
                                          <p:spTgt spid="9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9">
                                            <p:txEl>
                                              <p:pRg st="0" end="0"/>
                                            </p:txEl>
                                          </p:spTgt>
                                        </p:tgtEl>
                                        <p:attrNameLst>
                                          <p:attrName>style.visibility</p:attrName>
                                        </p:attrNameLst>
                                      </p:cBhvr>
                                      <p:to>
                                        <p:strVal val="visible"/>
                                      </p:to>
                                    </p:set>
                                    <p:animEffect transition="in" filter="fade">
                                      <p:cBhvr>
                                        <p:cTn id="21" dur="500"/>
                                        <p:tgtEl>
                                          <p:spTgt spid="9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0">
                                            <p:txEl>
                                              <p:pRg st="0" end="0"/>
                                            </p:txEl>
                                          </p:spTgt>
                                        </p:tgtEl>
                                        <p:attrNameLst>
                                          <p:attrName>style.visibility</p:attrName>
                                        </p:attrNameLst>
                                      </p:cBhvr>
                                      <p:to>
                                        <p:strVal val="visible"/>
                                      </p:to>
                                    </p:set>
                                    <p:animEffect transition="in" filter="fade">
                                      <p:cBhvr>
                                        <p:cTn id="26" dur="500"/>
                                        <p:tgtEl>
                                          <p:spTgt spid="10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1">
                                            <p:txEl>
                                              <p:pRg st="0" end="0"/>
                                            </p:txEl>
                                          </p:spTgt>
                                        </p:tgtEl>
                                        <p:attrNameLst>
                                          <p:attrName>style.visibility</p:attrName>
                                        </p:attrNameLst>
                                      </p:cBhvr>
                                      <p:to>
                                        <p:strVal val="visible"/>
                                      </p:to>
                                    </p:set>
                                    <p:animEffect transition="in" filter="fade">
                                      <p:cBhvr>
                                        <p:cTn id="31" dur="500"/>
                                        <p:tgtEl>
                                          <p:spTgt spid="101">
                                            <p:txEl>
                                              <p:pRg st="0" end="0"/>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3">
                                            <p:txEl>
                                              <p:pRg st="0" end="0"/>
                                            </p:txEl>
                                          </p:spTgt>
                                        </p:tgtEl>
                                        <p:attrNameLst>
                                          <p:attrName>style.visibility</p:attrName>
                                        </p:attrNameLst>
                                      </p:cBhvr>
                                      <p:to>
                                        <p:strVal val="visible"/>
                                      </p:to>
                                    </p:set>
                                    <p:animEffect transition="in" filter="fade">
                                      <p:cBhvr>
                                        <p:cTn id="35" dur="500"/>
                                        <p:tgtEl>
                                          <p:spTgt spid="103">
                                            <p:txEl>
                                              <p:pRg st="0" end="0"/>
                                            </p:txEl>
                                          </p:spTgt>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3">
                                            <p:txEl>
                                              <p:pRg st="1" end="1"/>
                                            </p:txEl>
                                          </p:spTgt>
                                        </p:tgtEl>
                                        <p:attrNameLst>
                                          <p:attrName>style.visibility</p:attrName>
                                        </p:attrNameLst>
                                      </p:cBhvr>
                                      <p:to>
                                        <p:strVal val="visible"/>
                                      </p:to>
                                    </p:set>
                                    <p:animEffect transition="in" filter="fade">
                                      <p:cBhvr>
                                        <p:cTn id="39" dur="500"/>
                                        <p:tgtEl>
                                          <p:spTgt spid="103">
                                            <p:txEl>
                                              <p:pRg st="1" end="1"/>
                                            </p:txEl>
                                          </p:spTgt>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103">
                                            <p:txEl>
                                              <p:pRg st="2" end="2"/>
                                            </p:txEl>
                                          </p:spTgt>
                                        </p:tgtEl>
                                        <p:attrNameLst>
                                          <p:attrName>style.visibility</p:attrName>
                                        </p:attrNameLst>
                                      </p:cBhvr>
                                      <p:to>
                                        <p:strVal val="visible"/>
                                      </p:to>
                                    </p:set>
                                    <p:animEffect transition="in" filter="fade">
                                      <p:cBhvr>
                                        <p:cTn id="43" dur="500"/>
                                        <p:tgtEl>
                                          <p:spTgt spid="103">
                                            <p:txEl>
                                              <p:pRg st="2" end="2"/>
                                            </p:txEl>
                                          </p:spTgt>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03">
                                            <p:txEl>
                                              <p:pRg st="3" end="3"/>
                                            </p:txEl>
                                          </p:spTgt>
                                        </p:tgtEl>
                                        <p:attrNameLst>
                                          <p:attrName>style.visibility</p:attrName>
                                        </p:attrNameLst>
                                      </p:cBhvr>
                                      <p:to>
                                        <p:strVal val="visible"/>
                                      </p:to>
                                    </p:set>
                                    <p:animEffect transition="in" filter="fade">
                                      <p:cBhvr>
                                        <p:cTn id="47" dur="500"/>
                                        <p:tgtEl>
                                          <p:spTgt spid="103">
                                            <p:txEl>
                                              <p:pRg st="3" end="3"/>
                                            </p:txEl>
                                          </p:spTgt>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03">
                                            <p:txEl>
                                              <p:pRg st="4" end="4"/>
                                            </p:txEl>
                                          </p:spTgt>
                                        </p:tgtEl>
                                        <p:attrNameLst>
                                          <p:attrName>style.visibility</p:attrName>
                                        </p:attrNameLst>
                                      </p:cBhvr>
                                      <p:to>
                                        <p:strVal val="visible"/>
                                      </p:to>
                                    </p:set>
                                    <p:animEffect transition="in" filter="fade">
                                      <p:cBhvr>
                                        <p:cTn id="51" dur="500"/>
                                        <p:tgtEl>
                                          <p:spTgt spid="10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2"/>
                                        </p:tgtEl>
                                        <p:attrNameLst>
                                          <p:attrName>style.visibility</p:attrName>
                                        </p:attrNameLst>
                                      </p:cBhvr>
                                      <p:to>
                                        <p:strVal val="visible"/>
                                      </p:to>
                                    </p:set>
                                    <p:animEffect transition="in" filter="fade">
                                      <p:cBhvr>
                                        <p:cTn id="56" dur="500"/>
                                        <p:tgtEl>
                                          <p:spTgt spid="10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4">
                                            <p:txEl>
                                              <p:pRg st="0" end="0"/>
                                            </p:txEl>
                                          </p:spTgt>
                                        </p:tgtEl>
                                        <p:attrNameLst>
                                          <p:attrName>style.visibility</p:attrName>
                                        </p:attrNameLst>
                                      </p:cBhvr>
                                      <p:to>
                                        <p:strVal val="visible"/>
                                      </p:to>
                                    </p:set>
                                    <p:animEffect transition="in" filter="fade">
                                      <p:cBhvr>
                                        <p:cTn id="61" dur="500"/>
                                        <p:tgtEl>
                                          <p:spTgt spid="1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P spid="98" grpId="0" build="p"/>
      <p:bldP spid="99" grpId="0" build="p"/>
      <p:bldP spid="100" grpId="0" build="p"/>
      <p:bldP spid="101" grpId="0" build="p"/>
      <p:bldP spid="103" grpId="0" uiExpand="1" build="p"/>
      <p:bldP spid="104" grpId="0" build="p"/>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37512</TotalTime>
  <Words>21794</Words>
  <Application>Microsoft Office PowerPoint</Application>
  <PresentationFormat>Presentazione su schermo (4:3)</PresentationFormat>
  <Paragraphs>3701</Paragraphs>
  <Slides>225</Slides>
  <Notes>225</Notes>
  <HiddenSlides>32</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225</vt:i4>
      </vt:variant>
    </vt:vector>
  </HeadingPairs>
  <TitlesOfParts>
    <vt:vector size="231" baseType="lpstr">
      <vt:lpstr>Arial</vt:lpstr>
      <vt:lpstr>Calibri</vt:lpstr>
      <vt:lpstr>Comic Sans MS</vt:lpstr>
      <vt:lpstr>Symbol</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activity in the Circum-Mediterranean area during the Cenozoic  Michele Lustrino  Dipartimento di Scienze della Terra Università degli Studi di Roma La Sapienza</dc:title>
  <dc:creator>.</dc:creator>
  <cp:lastModifiedBy>Michele Lustrino</cp:lastModifiedBy>
  <cp:revision>1616</cp:revision>
  <dcterms:created xsi:type="dcterms:W3CDTF">2002-09-09T09:17:52Z</dcterms:created>
  <dcterms:modified xsi:type="dcterms:W3CDTF">2024-05-02T09:52:27Z</dcterms:modified>
</cp:coreProperties>
</file>