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57" r:id="rId4"/>
    <p:sldId id="261" r:id="rId5"/>
    <p:sldId id="260" r:id="rId6"/>
    <p:sldId id="262" r:id="rId7"/>
    <p:sldId id="258" r:id="rId8"/>
    <p:sldId id="263" r:id="rId9"/>
    <p:sldId id="264" r:id="rId10"/>
    <p:sldId id="269" r:id="rId11"/>
    <p:sldId id="270" r:id="rId12"/>
    <p:sldId id="265" r:id="rId13"/>
    <p:sldId id="266" r:id="rId14"/>
    <p:sldId id="267" r:id="rId15"/>
    <p:sldId id="268" r:id="rId16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24"/>
  </p:normalViewPr>
  <p:slideViewPr>
    <p:cSldViewPr snapToGrid="0" snapToObjects="1">
      <p:cViewPr varScale="1">
        <p:scale>
          <a:sx n="83" d="100"/>
          <a:sy n="83" d="100"/>
        </p:scale>
        <p:origin x="816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D4608-0C2D-9C4E-8A95-A7E6B3628B19}" type="datetimeFigureOut">
              <a:rPr lang="it-IT" smtClean="0"/>
              <a:pPr/>
              <a:t>26/11/19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40E2C-8095-734F-B048-A4B925B622B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D4608-0C2D-9C4E-8A95-A7E6B3628B19}" type="datetimeFigureOut">
              <a:rPr lang="it-IT" smtClean="0"/>
              <a:pPr/>
              <a:t>26/11/19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40E2C-8095-734F-B048-A4B925B622B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D4608-0C2D-9C4E-8A95-A7E6B3628B19}" type="datetimeFigureOut">
              <a:rPr lang="it-IT" smtClean="0"/>
              <a:pPr/>
              <a:t>26/11/19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40E2C-8095-734F-B048-A4B925B622B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D4608-0C2D-9C4E-8A95-A7E6B3628B19}" type="datetimeFigureOut">
              <a:rPr lang="it-IT" smtClean="0"/>
              <a:pPr/>
              <a:t>26/11/19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40E2C-8095-734F-B048-A4B925B622B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D4608-0C2D-9C4E-8A95-A7E6B3628B19}" type="datetimeFigureOut">
              <a:rPr lang="it-IT" smtClean="0"/>
              <a:pPr/>
              <a:t>26/11/19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40E2C-8095-734F-B048-A4B925B622B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D4608-0C2D-9C4E-8A95-A7E6B3628B19}" type="datetimeFigureOut">
              <a:rPr lang="it-IT" smtClean="0"/>
              <a:pPr/>
              <a:t>26/11/19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40E2C-8095-734F-B048-A4B925B622B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D4608-0C2D-9C4E-8A95-A7E6B3628B19}" type="datetimeFigureOut">
              <a:rPr lang="it-IT" smtClean="0"/>
              <a:pPr/>
              <a:t>26/11/19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40E2C-8095-734F-B048-A4B925B622B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D4608-0C2D-9C4E-8A95-A7E6B3628B19}" type="datetimeFigureOut">
              <a:rPr lang="it-IT" smtClean="0"/>
              <a:pPr/>
              <a:t>26/11/19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40E2C-8095-734F-B048-A4B925B622B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D4608-0C2D-9C4E-8A95-A7E6B3628B19}" type="datetimeFigureOut">
              <a:rPr lang="it-IT" smtClean="0"/>
              <a:pPr/>
              <a:t>26/11/19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40E2C-8095-734F-B048-A4B925B622B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D4608-0C2D-9C4E-8A95-A7E6B3628B19}" type="datetimeFigureOut">
              <a:rPr lang="it-IT" smtClean="0"/>
              <a:pPr/>
              <a:t>26/11/19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40E2C-8095-734F-B048-A4B925B622B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D4608-0C2D-9C4E-8A95-A7E6B3628B19}" type="datetimeFigureOut">
              <a:rPr lang="it-IT" smtClean="0"/>
              <a:pPr/>
              <a:t>26/11/19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40E2C-8095-734F-B048-A4B925B622B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1D4608-0C2D-9C4E-8A95-A7E6B3628B19}" type="datetimeFigureOut">
              <a:rPr lang="it-IT" smtClean="0"/>
              <a:pPr/>
              <a:t>26/11/19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E40E2C-8095-734F-B048-A4B925B622B0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err="1"/>
              <a:t>Human</a:t>
            </a:r>
            <a:r>
              <a:rPr lang="it-IT" dirty="0"/>
              <a:t> </a:t>
            </a:r>
            <a:r>
              <a:rPr lang="it-IT" dirty="0" err="1"/>
              <a:t>Dignity</a:t>
            </a:r>
            <a:r>
              <a:rPr lang="it-IT" dirty="0"/>
              <a:t> in </a:t>
            </a:r>
            <a:r>
              <a:rPr lang="it-IT" dirty="0" err="1"/>
              <a:t>European</a:t>
            </a:r>
            <a:r>
              <a:rPr lang="it-IT" dirty="0"/>
              <a:t> </a:t>
            </a:r>
            <a:r>
              <a:rPr lang="it-IT" dirty="0" err="1"/>
              <a:t>Constitutional</a:t>
            </a:r>
            <a:r>
              <a:rPr lang="it-IT" dirty="0"/>
              <a:t> Culture	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err="1"/>
              <a:t>Lesson</a:t>
            </a:r>
            <a:r>
              <a:rPr lang="it-IT" dirty="0"/>
              <a:t> </a:t>
            </a:r>
            <a:r>
              <a:rPr lang="it-IT" dirty="0" err="1"/>
              <a:t>V</a:t>
            </a:r>
            <a:endParaRPr lang="it-IT" dirty="0"/>
          </a:p>
          <a:p>
            <a:r>
              <a:rPr lang="it-IT" dirty="0" err="1"/>
              <a:t>Human</a:t>
            </a:r>
            <a:r>
              <a:rPr lang="it-IT" dirty="0"/>
              <a:t> </a:t>
            </a:r>
            <a:r>
              <a:rPr lang="it-IT" dirty="0" err="1"/>
              <a:t>Dignity</a:t>
            </a:r>
            <a:r>
              <a:rPr lang="it-IT" dirty="0"/>
              <a:t> in National </a:t>
            </a:r>
            <a:r>
              <a:rPr lang="it-IT" dirty="0" err="1"/>
              <a:t>Constitutional</a:t>
            </a:r>
            <a:r>
              <a:rPr lang="it-IT" dirty="0"/>
              <a:t> </a:t>
            </a:r>
            <a:r>
              <a:rPr lang="it-IT" dirty="0" err="1"/>
              <a:t>Adjudication</a:t>
            </a:r>
            <a:endParaRPr lang="it-IT" dirty="0"/>
          </a:p>
          <a:p>
            <a:endParaRPr lang="it-IT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D7FF60-BFA4-974A-BC93-305F07BAF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Human </a:t>
            </a:r>
            <a:r>
              <a:rPr lang="it-IT" dirty="0" err="1"/>
              <a:t>Dignity</a:t>
            </a:r>
            <a:r>
              <a:rPr lang="it-IT" dirty="0"/>
              <a:t> in </a:t>
            </a:r>
            <a:r>
              <a:rPr lang="it-IT" dirty="0" err="1"/>
              <a:t>Italian</a:t>
            </a:r>
            <a:r>
              <a:rPr lang="it-IT" dirty="0"/>
              <a:t> </a:t>
            </a:r>
            <a:r>
              <a:rPr lang="it-IT" dirty="0" err="1"/>
              <a:t>Constitutional</a:t>
            </a:r>
            <a:r>
              <a:rPr lang="it-IT" dirty="0"/>
              <a:t> Law	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297048D-A982-AA4C-8A97-B27994C877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/>
              <a:t>Art. 2 – </a:t>
            </a:r>
            <a:r>
              <a:rPr lang="it-IT" dirty="0" err="1"/>
              <a:t>Inviolable</a:t>
            </a:r>
            <a:r>
              <a:rPr lang="it-IT" dirty="0"/>
              <a:t> </a:t>
            </a:r>
            <a:r>
              <a:rPr lang="it-IT" dirty="0" err="1"/>
              <a:t>rights</a:t>
            </a:r>
            <a:r>
              <a:rPr lang="it-IT" dirty="0"/>
              <a:t> and «</a:t>
            </a:r>
            <a:r>
              <a:rPr lang="it-IT" dirty="0" err="1"/>
              <a:t>development</a:t>
            </a:r>
            <a:r>
              <a:rPr lang="it-IT" dirty="0"/>
              <a:t> of </a:t>
            </a:r>
            <a:r>
              <a:rPr lang="it-IT" dirty="0" err="1"/>
              <a:t>personality</a:t>
            </a:r>
            <a:r>
              <a:rPr lang="it-IT" dirty="0"/>
              <a:t>»</a:t>
            </a:r>
          </a:p>
          <a:p>
            <a:r>
              <a:rPr lang="it-IT" dirty="0"/>
              <a:t>Art. 3, par. 1 – </a:t>
            </a:r>
            <a:r>
              <a:rPr lang="it-IT" dirty="0" err="1"/>
              <a:t>Equal</a:t>
            </a:r>
            <a:r>
              <a:rPr lang="it-IT" dirty="0"/>
              <a:t> social </a:t>
            </a:r>
            <a:r>
              <a:rPr lang="it-IT" dirty="0" err="1"/>
              <a:t>dignity</a:t>
            </a:r>
            <a:endParaRPr lang="it-IT" dirty="0"/>
          </a:p>
          <a:p>
            <a:r>
              <a:rPr lang="it-IT" dirty="0"/>
              <a:t>Art. 3, par. 2 – Duty to </a:t>
            </a:r>
            <a:r>
              <a:rPr lang="it-IT" dirty="0" err="1"/>
              <a:t>remove</a:t>
            </a:r>
            <a:r>
              <a:rPr lang="it-IT" dirty="0"/>
              <a:t> </a:t>
            </a:r>
            <a:r>
              <a:rPr lang="it-IT" dirty="0" err="1"/>
              <a:t>obstacles</a:t>
            </a:r>
            <a:r>
              <a:rPr lang="it-IT" dirty="0"/>
              <a:t> to «free </a:t>
            </a:r>
            <a:r>
              <a:rPr lang="it-IT" dirty="0" err="1"/>
              <a:t>development</a:t>
            </a:r>
            <a:r>
              <a:rPr lang="it-IT" dirty="0"/>
              <a:t> of the human </a:t>
            </a:r>
            <a:r>
              <a:rPr lang="it-IT" dirty="0" err="1"/>
              <a:t>person</a:t>
            </a:r>
            <a:r>
              <a:rPr lang="it-IT" dirty="0"/>
              <a:t>»</a:t>
            </a:r>
          </a:p>
          <a:p>
            <a:r>
              <a:rPr lang="it-IT" dirty="0"/>
              <a:t>Art. 32, par. 2 – </a:t>
            </a:r>
            <a:r>
              <a:rPr lang="it-IT" dirty="0" err="1"/>
              <a:t>Treatments</a:t>
            </a:r>
            <a:r>
              <a:rPr lang="it-IT" dirty="0"/>
              <a:t> are </a:t>
            </a:r>
            <a:r>
              <a:rPr lang="it-IT" dirty="0" err="1"/>
              <a:t>bounded</a:t>
            </a:r>
            <a:r>
              <a:rPr lang="it-IT" dirty="0"/>
              <a:t> by </a:t>
            </a:r>
            <a:r>
              <a:rPr lang="it-IT" dirty="0" err="1"/>
              <a:t>those</a:t>
            </a:r>
            <a:r>
              <a:rPr lang="it-IT" dirty="0"/>
              <a:t> </a:t>
            </a:r>
            <a:r>
              <a:rPr lang="it-IT" dirty="0" err="1"/>
              <a:t>limits</a:t>
            </a:r>
            <a:r>
              <a:rPr lang="it-IT" dirty="0"/>
              <a:t> </a:t>
            </a:r>
            <a:r>
              <a:rPr lang="it-IT" dirty="0" err="1"/>
              <a:t>implied</a:t>
            </a:r>
            <a:r>
              <a:rPr lang="it-IT" dirty="0"/>
              <a:t> by the </a:t>
            </a:r>
            <a:r>
              <a:rPr lang="it-IT" dirty="0" err="1"/>
              <a:t>respect</a:t>
            </a:r>
            <a:r>
              <a:rPr lang="it-IT" dirty="0"/>
              <a:t> of the human </a:t>
            </a:r>
            <a:r>
              <a:rPr lang="it-IT" dirty="0" err="1"/>
              <a:t>person</a:t>
            </a:r>
            <a:endParaRPr lang="it-IT" dirty="0"/>
          </a:p>
          <a:p>
            <a:r>
              <a:rPr lang="it-IT" dirty="0"/>
              <a:t>Art. 36, par. 2 – Fair </a:t>
            </a:r>
            <a:r>
              <a:rPr lang="it-IT" dirty="0" err="1"/>
              <a:t>salary</a:t>
            </a:r>
            <a:r>
              <a:rPr lang="it-IT" dirty="0"/>
              <a:t> and free and </a:t>
            </a:r>
            <a:r>
              <a:rPr lang="it-IT" dirty="0" err="1"/>
              <a:t>decent</a:t>
            </a:r>
            <a:r>
              <a:rPr lang="it-IT" dirty="0"/>
              <a:t> </a:t>
            </a:r>
            <a:r>
              <a:rPr lang="it-IT" dirty="0" err="1"/>
              <a:t>existence</a:t>
            </a:r>
            <a:r>
              <a:rPr lang="it-IT" dirty="0"/>
              <a:t> of the </a:t>
            </a:r>
            <a:r>
              <a:rPr lang="it-IT" dirty="0" err="1"/>
              <a:t>workers</a:t>
            </a:r>
            <a:r>
              <a:rPr lang="it-IT" dirty="0"/>
              <a:t> and </a:t>
            </a:r>
            <a:r>
              <a:rPr lang="it-IT" dirty="0" err="1"/>
              <a:t>their</a:t>
            </a:r>
            <a:r>
              <a:rPr lang="it-IT" dirty="0"/>
              <a:t> families («esistenza libera e dignitosa»)</a:t>
            </a:r>
          </a:p>
          <a:p>
            <a:r>
              <a:rPr lang="it-IT" dirty="0"/>
              <a:t>Art. 41, par. 2 – Limits to </a:t>
            </a:r>
            <a:r>
              <a:rPr lang="it-IT" dirty="0" err="1"/>
              <a:t>Freedom</a:t>
            </a:r>
            <a:r>
              <a:rPr lang="it-IT" dirty="0"/>
              <a:t> of </a:t>
            </a:r>
            <a:r>
              <a:rPr lang="it-IT" dirty="0" err="1"/>
              <a:t>enterprise</a:t>
            </a:r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78301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949BBD-3077-4D4A-9817-C93227D43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Human </a:t>
            </a:r>
            <a:r>
              <a:rPr lang="it-IT" dirty="0" err="1"/>
              <a:t>dignity</a:t>
            </a:r>
            <a:r>
              <a:rPr lang="it-IT" dirty="0"/>
              <a:t> in </a:t>
            </a:r>
            <a:r>
              <a:rPr lang="it-IT" dirty="0" err="1"/>
              <a:t>Italian</a:t>
            </a:r>
            <a:r>
              <a:rPr lang="it-IT" dirty="0"/>
              <a:t> </a:t>
            </a:r>
            <a:r>
              <a:rPr lang="it-IT" dirty="0" err="1"/>
              <a:t>constitutional</a:t>
            </a:r>
            <a:r>
              <a:rPr lang="it-IT" dirty="0"/>
              <a:t> Law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757CDB9-36DD-DA43-ACC6-F24B5D058D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«</a:t>
            </a:r>
            <a:r>
              <a:rPr lang="it-IT" dirty="0" err="1"/>
              <a:t>Subjective</a:t>
            </a:r>
            <a:r>
              <a:rPr lang="it-IT" dirty="0"/>
              <a:t>» </a:t>
            </a:r>
            <a:r>
              <a:rPr lang="it-IT" dirty="0" err="1"/>
              <a:t>understanding</a:t>
            </a:r>
            <a:r>
              <a:rPr lang="it-IT" dirty="0"/>
              <a:t> of </a:t>
            </a:r>
            <a:r>
              <a:rPr lang="it-IT" dirty="0" err="1"/>
              <a:t>dignity</a:t>
            </a:r>
            <a:endParaRPr lang="it-IT" dirty="0"/>
          </a:p>
          <a:p>
            <a:pPr lvl="1"/>
            <a:r>
              <a:rPr lang="it-IT" dirty="0" err="1"/>
              <a:t>Ord</a:t>
            </a:r>
            <a:r>
              <a:rPr lang="it-IT" dirty="0"/>
              <a:t>. n. 207/2018 and </a:t>
            </a:r>
            <a:r>
              <a:rPr lang="it-IT" dirty="0" err="1"/>
              <a:t>dec</a:t>
            </a:r>
            <a:r>
              <a:rPr lang="it-IT" dirty="0"/>
              <a:t>. 242/2019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dirty="0"/>
              <a:t>«</a:t>
            </a:r>
            <a:r>
              <a:rPr lang="it-IT" dirty="0" err="1"/>
              <a:t>Objective</a:t>
            </a:r>
            <a:r>
              <a:rPr lang="it-IT" dirty="0"/>
              <a:t>» </a:t>
            </a:r>
            <a:r>
              <a:rPr lang="it-IT" dirty="0" err="1"/>
              <a:t>understanding</a:t>
            </a:r>
            <a:r>
              <a:rPr lang="it-IT" dirty="0"/>
              <a:t> of </a:t>
            </a:r>
            <a:r>
              <a:rPr lang="it-IT" dirty="0" err="1"/>
              <a:t>dignity</a:t>
            </a:r>
            <a:endParaRPr lang="it-IT" dirty="0"/>
          </a:p>
          <a:p>
            <a:pPr lvl="1"/>
            <a:r>
              <a:rPr lang="it-IT" dirty="0" err="1"/>
              <a:t>Dec</a:t>
            </a:r>
            <a:r>
              <a:rPr lang="it-IT" dirty="0"/>
              <a:t>. n. 272/17 – </a:t>
            </a:r>
            <a:r>
              <a:rPr lang="it-IT" dirty="0" err="1"/>
              <a:t>Surrogacy</a:t>
            </a:r>
            <a:r>
              <a:rPr lang="it-IT" dirty="0"/>
              <a:t> and best </a:t>
            </a:r>
            <a:r>
              <a:rPr lang="it-IT" dirty="0" err="1"/>
              <a:t>interest</a:t>
            </a:r>
            <a:r>
              <a:rPr lang="it-IT" dirty="0"/>
              <a:t> of the </a:t>
            </a:r>
            <a:r>
              <a:rPr lang="it-IT" dirty="0" err="1"/>
              <a:t>child</a:t>
            </a:r>
            <a:endParaRPr lang="it-IT" dirty="0"/>
          </a:p>
          <a:p>
            <a:pPr lvl="1"/>
            <a:r>
              <a:rPr lang="it-IT" dirty="0" err="1"/>
              <a:t>Dec</a:t>
            </a:r>
            <a:r>
              <a:rPr lang="it-IT" dirty="0"/>
              <a:t>. n. 141/19 – </a:t>
            </a:r>
            <a:r>
              <a:rPr lang="it-IT" dirty="0" err="1"/>
              <a:t>Prostitution</a:t>
            </a:r>
            <a:r>
              <a:rPr lang="it-IT" dirty="0"/>
              <a:t> and sex </a:t>
            </a:r>
            <a:r>
              <a:rPr lang="it-IT" dirty="0" err="1"/>
              <a:t>trafficking</a:t>
            </a:r>
            <a:endParaRPr lang="it-IT" dirty="0"/>
          </a:p>
          <a:p>
            <a:endParaRPr lang="it-IT" dirty="0"/>
          </a:p>
          <a:p>
            <a:r>
              <a:rPr lang="it-IT" dirty="0"/>
              <a:t>«Social» </a:t>
            </a:r>
            <a:r>
              <a:rPr lang="it-IT" dirty="0" err="1"/>
              <a:t>Understanding</a:t>
            </a:r>
            <a:r>
              <a:rPr lang="it-IT" dirty="0"/>
              <a:t> of </a:t>
            </a:r>
            <a:r>
              <a:rPr lang="it-IT" dirty="0" err="1"/>
              <a:t>dignity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013748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dirty="0" err="1"/>
              <a:t>Human</a:t>
            </a:r>
            <a:r>
              <a:rPr lang="it-IT" sz="3600" dirty="0"/>
              <a:t> </a:t>
            </a:r>
            <a:r>
              <a:rPr lang="it-IT" sz="3600" dirty="0" err="1"/>
              <a:t>Dignity</a:t>
            </a:r>
            <a:r>
              <a:rPr lang="it-IT" sz="3600" dirty="0"/>
              <a:t> in </a:t>
            </a:r>
            <a:r>
              <a:rPr lang="it-IT" sz="3600" dirty="0" err="1"/>
              <a:t>Italian</a:t>
            </a:r>
            <a:r>
              <a:rPr lang="it-IT" sz="3600" dirty="0"/>
              <a:t> </a:t>
            </a:r>
            <a:r>
              <a:rPr lang="it-IT" sz="3600" dirty="0" err="1"/>
              <a:t>Constitutional</a:t>
            </a:r>
            <a:r>
              <a:rPr lang="it-IT" sz="3600" dirty="0"/>
              <a:t> </a:t>
            </a:r>
            <a:r>
              <a:rPr lang="it-IT" sz="3600" dirty="0" err="1"/>
              <a:t>Law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it-IT" dirty="0" err="1"/>
              <a:t>Const</a:t>
            </a:r>
            <a:r>
              <a:rPr lang="it-IT" dirty="0"/>
              <a:t>. Court, </a:t>
            </a:r>
            <a:r>
              <a:rPr lang="it-IT" dirty="0" err="1"/>
              <a:t>decision</a:t>
            </a:r>
            <a:r>
              <a:rPr lang="it-IT" dirty="0"/>
              <a:t> n. 10/2010 </a:t>
            </a:r>
          </a:p>
          <a:p>
            <a:pPr algn="ctr">
              <a:buNone/>
            </a:pPr>
            <a:endParaRPr lang="it-IT" dirty="0"/>
          </a:p>
          <a:p>
            <a:pPr algn="ctr">
              <a:buNone/>
            </a:pPr>
            <a:endParaRPr lang="it-IT" dirty="0"/>
          </a:p>
        </p:txBody>
      </p:sp>
      <p:sp>
        <p:nvSpPr>
          <p:cNvPr id="4" name="Esagono orizzontale 3"/>
          <p:cNvSpPr/>
          <p:nvPr/>
        </p:nvSpPr>
        <p:spPr>
          <a:xfrm>
            <a:off x="1185333" y="2987524"/>
            <a:ext cx="6930572" cy="1923143"/>
          </a:xfrm>
          <a:prstGeom prst="hexagon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it-IT" sz="3200" b="1" dirty="0" err="1">
                <a:solidFill>
                  <a:schemeClr val="bg2"/>
                </a:solidFill>
              </a:rPr>
              <a:t>Human</a:t>
            </a:r>
            <a:r>
              <a:rPr lang="it-IT" sz="3200" b="1" dirty="0">
                <a:solidFill>
                  <a:schemeClr val="bg2"/>
                </a:solidFill>
              </a:rPr>
              <a:t> </a:t>
            </a:r>
            <a:r>
              <a:rPr lang="it-IT" sz="3200" b="1" dirty="0" err="1">
                <a:solidFill>
                  <a:schemeClr val="bg2"/>
                </a:solidFill>
              </a:rPr>
              <a:t>dignity</a:t>
            </a:r>
            <a:r>
              <a:rPr lang="it-IT" sz="3200" b="1" dirty="0">
                <a:solidFill>
                  <a:schemeClr val="bg2"/>
                </a:solidFill>
              </a:rPr>
              <a:t> and Public social </a:t>
            </a:r>
            <a:r>
              <a:rPr lang="it-IT" sz="3200" b="1" dirty="0" err="1">
                <a:solidFill>
                  <a:schemeClr val="bg2"/>
                </a:solidFill>
              </a:rPr>
              <a:t>intervention</a:t>
            </a:r>
            <a:endParaRPr lang="it-IT" sz="3200" b="1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/>
              <a:t>Human</a:t>
            </a:r>
            <a:r>
              <a:rPr lang="it-IT" dirty="0"/>
              <a:t> </a:t>
            </a:r>
            <a:r>
              <a:rPr lang="it-IT" dirty="0" err="1"/>
              <a:t>Dignity</a:t>
            </a:r>
            <a:r>
              <a:rPr lang="it-IT" dirty="0"/>
              <a:t> in </a:t>
            </a:r>
            <a:r>
              <a:rPr lang="it-IT" dirty="0" err="1"/>
              <a:t>Italian</a:t>
            </a:r>
            <a:r>
              <a:rPr lang="it-IT" dirty="0"/>
              <a:t> </a:t>
            </a:r>
            <a:r>
              <a:rPr lang="it-IT" dirty="0" err="1"/>
              <a:t>Constitutional</a:t>
            </a:r>
            <a:r>
              <a:rPr lang="it-IT" dirty="0"/>
              <a:t> </a:t>
            </a:r>
            <a:r>
              <a:rPr lang="it-IT" dirty="0" err="1"/>
              <a:t>Law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it-IT" dirty="0"/>
              <a:t> </a:t>
            </a:r>
          </a:p>
        </p:txBody>
      </p:sp>
      <p:sp>
        <p:nvSpPr>
          <p:cNvPr id="4" name="Rettangolo 3"/>
          <p:cNvSpPr/>
          <p:nvPr/>
        </p:nvSpPr>
        <p:spPr>
          <a:xfrm>
            <a:off x="2660952" y="1600200"/>
            <a:ext cx="3930952" cy="79465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buNone/>
            </a:pPr>
            <a:r>
              <a:rPr lang="it-IT" sz="2400" dirty="0">
                <a:solidFill>
                  <a:schemeClr val="bg1"/>
                </a:solidFill>
              </a:rPr>
              <a:t>The </a:t>
            </a:r>
            <a:r>
              <a:rPr lang="it-IT" sz="2400" dirty="0" err="1">
                <a:solidFill>
                  <a:schemeClr val="bg1"/>
                </a:solidFill>
              </a:rPr>
              <a:t>Law</a:t>
            </a:r>
            <a:endParaRPr lang="it-IT" sz="2400" dirty="0">
              <a:solidFill>
                <a:schemeClr val="bg1"/>
              </a:solidFill>
            </a:endParaRPr>
          </a:p>
          <a:p>
            <a:pPr algn="ctr">
              <a:buNone/>
            </a:pPr>
            <a:r>
              <a:rPr lang="it-IT" sz="2400" dirty="0">
                <a:solidFill>
                  <a:schemeClr val="bg1"/>
                </a:solidFill>
              </a:rPr>
              <a:t>Art. 81 D.l. n. 112/2008</a:t>
            </a:r>
          </a:p>
        </p:txBody>
      </p:sp>
      <p:sp>
        <p:nvSpPr>
          <p:cNvPr id="5" name="Ovale 4"/>
          <p:cNvSpPr/>
          <p:nvPr/>
        </p:nvSpPr>
        <p:spPr>
          <a:xfrm>
            <a:off x="604761" y="2963333"/>
            <a:ext cx="8069943" cy="2673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>
              <a:buNone/>
            </a:pPr>
            <a:endParaRPr lang="it-IT" dirty="0"/>
          </a:p>
          <a:p>
            <a:pPr algn="ctr"/>
            <a:r>
              <a:rPr lang="it-IT" dirty="0">
                <a:solidFill>
                  <a:schemeClr val="bg1"/>
                </a:solidFill>
              </a:rPr>
              <a:t>“due </a:t>
            </a:r>
            <a:r>
              <a:rPr lang="it-IT" dirty="0" err="1">
                <a:solidFill>
                  <a:schemeClr val="bg1"/>
                </a:solidFill>
              </a:rPr>
              <a:t>to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extraordinary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tensions</a:t>
            </a:r>
            <a:r>
              <a:rPr lang="it-IT" dirty="0">
                <a:solidFill>
                  <a:schemeClr val="bg1"/>
                </a:solidFill>
              </a:rPr>
              <a:t> in </a:t>
            </a:r>
            <a:r>
              <a:rPr lang="it-IT" dirty="0" err="1">
                <a:solidFill>
                  <a:schemeClr val="bg1"/>
                </a:solidFill>
              </a:rPr>
              <a:t>prices</a:t>
            </a:r>
            <a:r>
              <a:rPr lang="it-IT" dirty="0">
                <a:solidFill>
                  <a:schemeClr val="bg1"/>
                </a:solidFill>
              </a:rPr>
              <a:t>, and in </a:t>
            </a:r>
            <a:r>
              <a:rPr lang="it-IT" dirty="0" err="1">
                <a:solidFill>
                  <a:schemeClr val="bg1"/>
                </a:solidFill>
              </a:rPr>
              <a:t>order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to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protect</a:t>
            </a:r>
            <a:r>
              <a:rPr lang="it-IT" dirty="0">
                <a:solidFill>
                  <a:schemeClr val="bg1"/>
                </a:solidFill>
              </a:rPr>
              <a:t> the </a:t>
            </a:r>
            <a:r>
              <a:rPr lang="it-IT" dirty="0" err="1">
                <a:solidFill>
                  <a:schemeClr val="bg1"/>
                </a:solidFill>
              </a:rPr>
              <a:t>weaker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portions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of</a:t>
            </a:r>
            <a:r>
              <a:rPr lang="it-IT" dirty="0">
                <a:solidFill>
                  <a:schemeClr val="bg1"/>
                </a:solidFill>
              </a:rPr>
              <a:t> society </a:t>
            </a:r>
            <a:r>
              <a:rPr lang="it-IT" dirty="0" err="1">
                <a:solidFill>
                  <a:schemeClr val="bg1"/>
                </a:solidFill>
              </a:rPr>
              <a:t>from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need</a:t>
            </a:r>
            <a:r>
              <a:rPr lang="it-IT" dirty="0">
                <a:solidFill>
                  <a:schemeClr val="bg1"/>
                </a:solidFill>
              </a:rPr>
              <a:t>, a </a:t>
            </a:r>
            <a:r>
              <a:rPr lang="it-IT" dirty="0" err="1">
                <a:solidFill>
                  <a:schemeClr val="bg1"/>
                </a:solidFill>
              </a:rPr>
              <a:t>purchasing</a:t>
            </a:r>
            <a:r>
              <a:rPr lang="it-IT" dirty="0">
                <a:solidFill>
                  <a:schemeClr val="bg1"/>
                </a:solidFill>
              </a:rPr>
              <a:t> card  </a:t>
            </a:r>
            <a:r>
              <a:rPr lang="it-IT" dirty="0" err="1">
                <a:solidFill>
                  <a:schemeClr val="bg1"/>
                </a:solidFill>
              </a:rPr>
              <a:t>is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granted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by</a:t>
            </a:r>
            <a:r>
              <a:rPr lang="it-IT" dirty="0">
                <a:solidFill>
                  <a:schemeClr val="bg1"/>
                </a:solidFill>
              </a:rPr>
              <a:t> public </a:t>
            </a:r>
            <a:r>
              <a:rPr lang="it-IT" dirty="0" err="1">
                <a:solidFill>
                  <a:schemeClr val="bg1"/>
                </a:solidFill>
              </a:rPr>
              <a:t>funds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to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those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italian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residents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who</a:t>
            </a:r>
            <a:r>
              <a:rPr lang="it-IT" dirty="0">
                <a:solidFill>
                  <a:schemeClr val="bg1"/>
                </a:solidFill>
              </a:rPr>
              <a:t> are </a:t>
            </a:r>
            <a:r>
              <a:rPr lang="it-IT" dirty="0" err="1">
                <a:solidFill>
                  <a:schemeClr val="bg1"/>
                </a:solidFill>
              </a:rPr>
              <a:t>suffering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from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economic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need</a:t>
            </a:r>
            <a:r>
              <a:rPr lang="it-IT" dirty="0">
                <a:solidFill>
                  <a:schemeClr val="bg1"/>
                </a:solidFill>
              </a:rPr>
              <a:t> and </a:t>
            </a:r>
            <a:r>
              <a:rPr lang="it-IT" dirty="0" err="1">
                <a:solidFill>
                  <a:schemeClr val="bg1"/>
                </a:solidFill>
              </a:rPr>
              <a:t>poverty</a:t>
            </a:r>
            <a:r>
              <a:rPr lang="it-IT" dirty="0">
                <a:solidFill>
                  <a:schemeClr val="bg1"/>
                </a:solidFill>
              </a:rPr>
              <a:t>”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/>
              <a:t>Human</a:t>
            </a:r>
            <a:r>
              <a:rPr lang="it-IT" dirty="0"/>
              <a:t> </a:t>
            </a:r>
            <a:r>
              <a:rPr lang="it-IT" dirty="0" err="1"/>
              <a:t>Dignity</a:t>
            </a:r>
            <a:r>
              <a:rPr lang="it-IT" dirty="0"/>
              <a:t> in </a:t>
            </a:r>
            <a:r>
              <a:rPr lang="it-IT" dirty="0" err="1"/>
              <a:t>Italian</a:t>
            </a:r>
            <a:r>
              <a:rPr lang="it-IT" dirty="0"/>
              <a:t> </a:t>
            </a:r>
            <a:r>
              <a:rPr lang="it-IT" dirty="0" err="1"/>
              <a:t>Constitutional</a:t>
            </a:r>
            <a:r>
              <a:rPr lang="it-IT" dirty="0"/>
              <a:t> </a:t>
            </a:r>
            <a:r>
              <a:rPr lang="it-IT" dirty="0" err="1"/>
              <a:t>Law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dirty="0"/>
              <a:t> </a:t>
            </a:r>
          </a:p>
        </p:txBody>
      </p:sp>
      <p:sp>
        <p:nvSpPr>
          <p:cNvPr id="4" name="Rettangolo arrotondato 3"/>
          <p:cNvSpPr/>
          <p:nvPr/>
        </p:nvSpPr>
        <p:spPr>
          <a:xfrm>
            <a:off x="701524" y="1862667"/>
            <a:ext cx="7740952" cy="16570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i="1" dirty="0" err="1">
                <a:solidFill>
                  <a:schemeClr val="bg1"/>
                </a:solidFill>
              </a:rPr>
              <a:t>Constitutional</a:t>
            </a:r>
            <a:r>
              <a:rPr lang="it-IT" b="1" i="1" dirty="0">
                <a:solidFill>
                  <a:schemeClr val="bg1"/>
                </a:solidFill>
              </a:rPr>
              <a:t> </a:t>
            </a:r>
            <a:r>
              <a:rPr lang="it-IT" b="1" i="1" dirty="0" err="1">
                <a:solidFill>
                  <a:schemeClr val="bg1"/>
                </a:solidFill>
              </a:rPr>
              <a:t>issues</a:t>
            </a:r>
            <a:r>
              <a:rPr lang="it-IT" b="1" i="1" dirty="0">
                <a:solidFill>
                  <a:schemeClr val="bg1"/>
                </a:solidFill>
              </a:rPr>
              <a:t> at </a:t>
            </a:r>
            <a:r>
              <a:rPr lang="it-IT" b="1" i="1" dirty="0" err="1">
                <a:solidFill>
                  <a:schemeClr val="bg1"/>
                </a:solidFill>
              </a:rPr>
              <a:t>stake</a:t>
            </a:r>
            <a:r>
              <a:rPr lang="it-IT" b="1" i="1" dirty="0">
                <a:solidFill>
                  <a:schemeClr val="bg1"/>
                </a:solidFill>
              </a:rPr>
              <a:t>:</a:t>
            </a:r>
            <a:r>
              <a:rPr lang="it-IT" dirty="0">
                <a:solidFill>
                  <a:schemeClr val="bg1"/>
                </a:solidFill>
              </a:rPr>
              <a:t> </a:t>
            </a:r>
          </a:p>
          <a:p>
            <a:pPr marL="342900" indent="-342900" algn="just">
              <a:buAutoNum type="arabicParenR"/>
            </a:pPr>
            <a:r>
              <a:rPr lang="it-IT" dirty="0" err="1">
                <a:solidFill>
                  <a:schemeClr val="bg1"/>
                </a:solidFill>
              </a:rPr>
              <a:t>has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there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been</a:t>
            </a:r>
            <a:r>
              <a:rPr lang="it-IT" dirty="0">
                <a:solidFill>
                  <a:schemeClr val="bg1"/>
                </a:solidFill>
              </a:rPr>
              <a:t> a </a:t>
            </a:r>
            <a:r>
              <a:rPr lang="it-IT" dirty="0" err="1">
                <a:solidFill>
                  <a:schemeClr val="bg1"/>
                </a:solidFill>
              </a:rPr>
              <a:t>violation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of</a:t>
            </a:r>
            <a:r>
              <a:rPr lang="it-IT" dirty="0">
                <a:solidFill>
                  <a:schemeClr val="bg1"/>
                </a:solidFill>
              </a:rPr>
              <a:t> the </a:t>
            </a:r>
            <a:r>
              <a:rPr lang="it-IT" dirty="0" err="1">
                <a:solidFill>
                  <a:schemeClr val="bg1"/>
                </a:solidFill>
              </a:rPr>
              <a:t>Regional</a:t>
            </a:r>
            <a:r>
              <a:rPr lang="it-IT" dirty="0">
                <a:solidFill>
                  <a:schemeClr val="bg1"/>
                </a:solidFill>
              </a:rPr>
              <a:t> legislative </a:t>
            </a:r>
            <a:r>
              <a:rPr lang="it-IT" dirty="0" err="1">
                <a:solidFill>
                  <a:schemeClr val="bg1"/>
                </a:solidFill>
              </a:rPr>
              <a:t>power</a:t>
            </a:r>
            <a:r>
              <a:rPr lang="it-IT" dirty="0">
                <a:solidFill>
                  <a:schemeClr val="bg1"/>
                </a:solidFill>
              </a:rPr>
              <a:t> on social </a:t>
            </a:r>
            <a:r>
              <a:rPr lang="it-IT" dirty="0" err="1">
                <a:solidFill>
                  <a:schemeClr val="bg1"/>
                </a:solidFill>
              </a:rPr>
              <a:t>policies</a:t>
            </a:r>
            <a:r>
              <a:rPr lang="it-IT" dirty="0">
                <a:solidFill>
                  <a:schemeClr val="bg1"/>
                </a:solidFill>
              </a:rPr>
              <a:t>?</a:t>
            </a:r>
          </a:p>
          <a:p>
            <a:pPr marL="342900" indent="-342900" algn="just">
              <a:buAutoNum type="arabicParenR"/>
            </a:pPr>
            <a:r>
              <a:rPr lang="it-IT" dirty="0">
                <a:solidFill>
                  <a:schemeClr val="bg1"/>
                </a:solidFill>
              </a:rPr>
              <a:t>Can the State </a:t>
            </a:r>
            <a:r>
              <a:rPr lang="it-IT" dirty="0" err="1">
                <a:solidFill>
                  <a:schemeClr val="bg1"/>
                </a:solidFill>
              </a:rPr>
              <a:t>invoke</a:t>
            </a:r>
            <a:r>
              <a:rPr lang="it-IT" dirty="0">
                <a:solidFill>
                  <a:schemeClr val="bg1"/>
                </a:solidFill>
              </a:rPr>
              <a:t> the legislative </a:t>
            </a:r>
            <a:r>
              <a:rPr lang="it-IT" dirty="0" err="1">
                <a:solidFill>
                  <a:schemeClr val="bg1"/>
                </a:solidFill>
              </a:rPr>
              <a:t>power</a:t>
            </a:r>
            <a:r>
              <a:rPr lang="it-IT" dirty="0">
                <a:solidFill>
                  <a:schemeClr val="bg1"/>
                </a:solidFill>
              </a:rPr>
              <a:t> on “</a:t>
            </a:r>
            <a:r>
              <a:rPr lang="it-IT" dirty="0" err="1">
                <a:solidFill>
                  <a:schemeClr val="bg1"/>
                </a:solidFill>
              </a:rPr>
              <a:t>essential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level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of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provisions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concerning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civil</a:t>
            </a:r>
            <a:r>
              <a:rPr lang="it-IT" dirty="0">
                <a:solidFill>
                  <a:schemeClr val="bg1"/>
                </a:solidFill>
              </a:rPr>
              <a:t> and social </a:t>
            </a:r>
            <a:r>
              <a:rPr lang="it-IT" dirty="0" err="1">
                <a:solidFill>
                  <a:schemeClr val="bg1"/>
                </a:solidFill>
              </a:rPr>
              <a:t>rights</a:t>
            </a:r>
            <a:r>
              <a:rPr lang="it-IT" dirty="0">
                <a:solidFill>
                  <a:schemeClr val="bg1"/>
                </a:solidFill>
              </a:rPr>
              <a:t>” (IC, art. 117, par. </a:t>
            </a:r>
            <a:r>
              <a:rPr lang="it-IT" dirty="0" err="1">
                <a:solidFill>
                  <a:schemeClr val="bg1"/>
                </a:solidFill>
              </a:rPr>
              <a:t>2</a:t>
            </a:r>
            <a:r>
              <a:rPr lang="it-IT" dirty="0">
                <a:solidFill>
                  <a:schemeClr val="bg1"/>
                </a:solidFill>
              </a:rPr>
              <a:t>, lett. </a:t>
            </a:r>
            <a:r>
              <a:rPr lang="it-IT" dirty="0" err="1">
                <a:solidFill>
                  <a:schemeClr val="bg1"/>
                </a:solidFill>
              </a:rPr>
              <a:t>m</a:t>
            </a:r>
            <a:r>
              <a:rPr lang="it-IT" dirty="0">
                <a:solidFill>
                  <a:schemeClr val="bg1"/>
                </a:solidFill>
              </a:rPr>
              <a:t>)?</a:t>
            </a:r>
          </a:p>
        </p:txBody>
      </p:sp>
      <p:sp>
        <p:nvSpPr>
          <p:cNvPr id="5" name="Rettangolo arrotondato 4"/>
          <p:cNvSpPr/>
          <p:nvPr/>
        </p:nvSpPr>
        <p:spPr>
          <a:xfrm>
            <a:off x="701524" y="3967238"/>
            <a:ext cx="7740952" cy="268514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it-IT" dirty="0" err="1">
                <a:solidFill>
                  <a:schemeClr val="bg1"/>
                </a:solidFill>
              </a:rPr>
              <a:t>This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kind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of</a:t>
            </a:r>
            <a:r>
              <a:rPr lang="it-IT" dirty="0">
                <a:solidFill>
                  <a:schemeClr val="bg1"/>
                </a:solidFill>
              </a:rPr>
              <a:t> public </a:t>
            </a:r>
            <a:r>
              <a:rPr lang="it-IT" dirty="0" err="1">
                <a:solidFill>
                  <a:schemeClr val="bg1"/>
                </a:solidFill>
              </a:rPr>
              <a:t>intervention</a:t>
            </a:r>
            <a:r>
              <a:rPr lang="it-IT" dirty="0">
                <a:solidFill>
                  <a:schemeClr val="bg1"/>
                </a:solidFill>
              </a:rPr>
              <a:t> can </a:t>
            </a:r>
            <a:r>
              <a:rPr lang="it-IT" dirty="0" err="1">
                <a:solidFill>
                  <a:schemeClr val="bg1"/>
                </a:solidFill>
              </a:rPr>
              <a:t>be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admitted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only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if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necessary</a:t>
            </a:r>
            <a:r>
              <a:rPr lang="it-IT" dirty="0">
                <a:solidFill>
                  <a:schemeClr val="bg1"/>
                </a:solidFill>
              </a:rPr>
              <a:t> in </a:t>
            </a:r>
            <a:r>
              <a:rPr lang="it-IT" dirty="0" err="1">
                <a:solidFill>
                  <a:schemeClr val="bg1"/>
                </a:solidFill>
              </a:rPr>
              <a:t>order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to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grant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protection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to</a:t>
            </a:r>
            <a:r>
              <a:rPr lang="it-IT" dirty="0">
                <a:solidFill>
                  <a:schemeClr val="bg1"/>
                </a:solidFill>
              </a:rPr>
              <a:t> people in </a:t>
            </a:r>
            <a:r>
              <a:rPr lang="it-IT" dirty="0" err="1">
                <a:solidFill>
                  <a:schemeClr val="bg1"/>
                </a:solidFill>
              </a:rPr>
              <a:t>an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extreme</a:t>
            </a:r>
            <a:r>
              <a:rPr lang="it-IT" dirty="0">
                <a:solidFill>
                  <a:schemeClr val="bg1"/>
                </a:solidFill>
              </a:rPr>
              <a:t> state </a:t>
            </a:r>
            <a:r>
              <a:rPr lang="it-IT" dirty="0" err="1">
                <a:solidFill>
                  <a:schemeClr val="bg1"/>
                </a:solidFill>
              </a:rPr>
              <a:t>of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need</a:t>
            </a:r>
            <a:r>
              <a:rPr lang="it-IT" dirty="0">
                <a:solidFill>
                  <a:schemeClr val="bg1"/>
                </a:solidFill>
              </a:rPr>
              <a:t>. In </a:t>
            </a:r>
            <a:r>
              <a:rPr lang="it-IT" dirty="0" err="1">
                <a:solidFill>
                  <a:schemeClr val="bg1"/>
                </a:solidFill>
              </a:rPr>
              <a:t>fact</a:t>
            </a:r>
            <a:r>
              <a:rPr lang="it-IT" dirty="0">
                <a:solidFill>
                  <a:schemeClr val="bg1"/>
                </a:solidFill>
              </a:rPr>
              <a:t>, </a:t>
            </a:r>
            <a:r>
              <a:rPr lang="it-IT" dirty="0" err="1">
                <a:solidFill>
                  <a:schemeClr val="bg1"/>
                </a:solidFill>
              </a:rPr>
              <a:t>they</a:t>
            </a:r>
            <a:r>
              <a:rPr lang="it-IT" dirty="0">
                <a:solidFill>
                  <a:schemeClr val="bg1"/>
                </a:solidFill>
              </a:rPr>
              <a:t> are </a:t>
            </a:r>
            <a:r>
              <a:rPr lang="it-IT" dirty="0" err="1">
                <a:solidFill>
                  <a:schemeClr val="bg1"/>
                </a:solidFill>
              </a:rPr>
              <a:t>entitled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with</a:t>
            </a:r>
            <a:r>
              <a:rPr lang="it-IT" dirty="0">
                <a:solidFill>
                  <a:schemeClr val="bg1"/>
                </a:solidFill>
              </a:rPr>
              <a:t> a </a:t>
            </a:r>
            <a:r>
              <a:rPr lang="it-IT" dirty="0" err="1">
                <a:solidFill>
                  <a:schemeClr val="bg1"/>
                </a:solidFill>
              </a:rPr>
              <a:t>fundamental</a:t>
            </a:r>
            <a:r>
              <a:rPr lang="it-IT" dirty="0">
                <a:solidFill>
                  <a:schemeClr val="bg1"/>
                </a:solidFill>
              </a:rPr>
              <a:t> right [</a:t>
            </a:r>
            <a:r>
              <a:rPr lang="it-IT" dirty="0" err="1">
                <a:solidFill>
                  <a:schemeClr val="bg1"/>
                </a:solidFill>
              </a:rPr>
              <a:t>to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decent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conditions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of</a:t>
            </a:r>
            <a:r>
              <a:rPr lang="it-IT" dirty="0">
                <a:solidFill>
                  <a:schemeClr val="bg1"/>
                </a:solidFill>
              </a:rPr>
              <a:t> life] </a:t>
            </a:r>
            <a:r>
              <a:rPr lang="it-IT" dirty="0" err="1">
                <a:solidFill>
                  <a:schemeClr val="bg1"/>
                </a:solidFill>
              </a:rPr>
              <a:t>that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is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deeply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connected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with</a:t>
            </a:r>
            <a:r>
              <a:rPr lang="it-IT" dirty="0">
                <a:solidFill>
                  <a:schemeClr val="bg1"/>
                </a:solidFill>
              </a:rPr>
              <a:t> the </a:t>
            </a:r>
            <a:r>
              <a:rPr lang="it-IT" dirty="0" err="1">
                <a:solidFill>
                  <a:schemeClr val="bg1"/>
                </a:solidFill>
              </a:rPr>
              <a:t>essential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core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of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human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dignity</a:t>
            </a:r>
            <a:r>
              <a:rPr lang="it-IT" dirty="0">
                <a:solidFill>
                  <a:schemeClr val="bg1"/>
                </a:solidFill>
              </a:rPr>
              <a:t> and </a:t>
            </a:r>
            <a:r>
              <a:rPr lang="it-IT" dirty="0" err="1">
                <a:solidFill>
                  <a:schemeClr val="bg1"/>
                </a:solidFill>
              </a:rPr>
              <a:t>that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must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be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granted</a:t>
            </a:r>
            <a:r>
              <a:rPr lang="it-IT" dirty="0">
                <a:solidFill>
                  <a:schemeClr val="bg1"/>
                </a:solidFill>
              </a:rPr>
              <a:t> on the </a:t>
            </a:r>
            <a:r>
              <a:rPr lang="it-IT" dirty="0" err="1">
                <a:solidFill>
                  <a:schemeClr val="bg1"/>
                </a:solidFill>
              </a:rPr>
              <a:t>whole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national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territory</a:t>
            </a:r>
            <a:r>
              <a:rPr lang="it-IT" dirty="0">
                <a:solidFill>
                  <a:schemeClr val="bg1"/>
                </a:solidFill>
              </a:rPr>
              <a:t> in a </a:t>
            </a:r>
            <a:r>
              <a:rPr lang="it-IT" dirty="0" err="1">
                <a:solidFill>
                  <a:schemeClr val="bg1"/>
                </a:solidFill>
              </a:rPr>
              <a:t>uniform</a:t>
            </a:r>
            <a:r>
              <a:rPr lang="it-IT" dirty="0">
                <a:solidFill>
                  <a:schemeClr val="bg1"/>
                </a:solidFill>
              </a:rPr>
              <a:t> way.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/>
              <a:t>Human</a:t>
            </a:r>
            <a:r>
              <a:rPr lang="it-IT" dirty="0"/>
              <a:t> </a:t>
            </a:r>
            <a:r>
              <a:rPr lang="it-IT" dirty="0" err="1"/>
              <a:t>Dignity</a:t>
            </a:r>
            <a:r>
              <a:rPr lang="it-IT" dirty="0"/>
              <a:t> in </a:t>
            </a:r>
            <a:r>
              <a:rPr lang="it-IT" dirty="0" err="1"/>
              <a:t>Italian</a:t>
            </a:r>
            <a:r>
              <a:rPr lang="it-IT" dirty="0"/>
              <a:t> </a:t>
            </a:r>
            <a:r>
              <a:rPr lang="it-IT" dirty="0" err="1"/>
              <a:t>Constitutional</a:t>
            </a:r>
            <a:r>
              <a:rPr lang="it-IT" dirty="0"/>
              <a:t> </a:t>
            </a:r>
            <a:r>
              <a:rPr lang="it-IT" dirty="0" err="1"/>
              <a:t>Law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dirty="0"/>
              <a:t> </a:t>
            </a:r>
          </a:p>
        </p:txBody>
      </p:sp>
      <p:sp>
        <p:nvSpPr>
          <p:cNvPr id="4" name="Callout con freccia in giù 3"/>
          <p:cNvSpPr/>
          <p:nvPr/>
        </p:nvSpPr>
        <p:spPr>
          <a:xfrm>
            <a:off x="457200" y="2050482"/>
            <a:ext cx="8229600" cy="1414463"/>
          </a:xfrm>
          <a:prstGeom prst="downArrow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lang="it-IT" dirty="0" err="1">
                <a:solidFill>
                  <a:schemeClr val="bg1"/>
                </a:solidFill>
              </a:rPr>
              <a:t>Provisions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that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aim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to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protect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such</a:t>
            </a:r>
            <a:r>
              <a:rPr lang="it-IT" dirty="0">
                <a:solidFill>
                  <a:schemeClr val="bg1"/>
                </a:solidFill>
              </a:rPr>
              <a:t> a </a:t>
            </a:r>
            <a:r>
              <a:rPr lang="it-IT" dirty="0" err="1">
                <a:solidFill>
                  <a:schemeClr val="bg1"/>
                </a:solidFill>
              </a:rPr>
              <a:t>kind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of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extreme</a:t>
            </a:r>
            <a:r>
              <a:rPr lang="it-IT" dirty="0">
                <a:solidFill>
                  <a:schemeClr val="bg1"/>
                </a:solidFill>
              </a:rPr>
              <a:t> social and </a:t>
            </a:r>
            <a:r>
              <a:rPr lang="it-IT" dirty="0" err="1">
                <a:solidFill>
                  <a:schemeClr val="bg1"/>
                </a:solidFill>
              </a:rPr>
              <a:t>economic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weakness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must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be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approached</a:t>
            </a:r>
            <a:r>
              <a:rPr lang="it-IT" dirty="0">
                <a:solidFill>
                  <a:schemeClr val="bg1"/>
                </a:solidFill>
              </a:rPr>
              <a:t> in the light </a:t>
            </a:r>
            <a:r>
              <a:rPr lang="it-IT" dirty="0" err="1">
                <a:solidFill>
                  <a:schemeClr val="bg1"/>
                </a:solidFill>
              </a:rPr>
              <a:t>of</a:t>
            </a:r>
            <a:r>
              <a:rPr lang="it-IT" dirty="0">
                <a:solidFill>
                  <a:schemeClr val="bg1"/>
                </a:solidFill>
              </a:rPr>
              <a:t> artt. </a:t>
            </a:r>
            <a:r>
              <a:rPr lang="it-IT" dirty="0" err="1">
                <a:solidFill>
                  <a:schemeClr val="bg1"/>
                </a:solidFill>
              </a:rPr>
              <a:t>2</a:t>
            </a:r>
            <a:r>
              <a:rPr lang="it-IT" dirty="0">
                <a:solidFill>
                  <a:schemeClr val="bg1"/>
                </a:solidFill>
              </a:rPr>
              <a:t>, </a:t>
            </a:r>
            <a:r>
              <a:rPr lang="it-IT" dirty="0" err="1">
                <a:solidFill>
                  <a:schemeClr val="bg1"/>
                </a:solidFill>
              </a:rPr>
              <a:t>3</a:t>
            </a:r>
            <a:r>
              <a:rPr lang="it-IT" dirty="0">
                <a:solidFill>
                  <a:schemeClr val="bg1"/>
                </a:solidFill>
              </a:rPr>
              <a:t>, 38 and 117.2.m, and </a:t>
            </a:r>
            <a:r>
              <a:rPr lang="it-IT" dirty="0" err="1">
                <a:solidFill>
                  <a:schemeClr val="bg1"/>
                </a:solidFill>
              </a:rPr>
              <a:t>not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only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considering</a:t>
            </a:r>
            <a:r>
              <a:rPr lang="it-IT" dirty="0">
                <a:solidFill>
                  <a:schemeClr val="bg1"/>
                </a:solidFill>
              </a:rPr>
              <a:t> the </a:t>
            </a:r>
            <a:r>
              <a:rPr lang="it-IT" dirty="0" err="1">
                <a:solidFill>
                  <a:schemeClr val="bg1"/>
                </a:solidFill>
              </a:rPr>
              <a:t>extension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of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regional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powers</a:t>
            </a:r>
            <a:r>
              <a:rPr lang="it-IT" dirty="0">
                <a:solidFill>
                  <a:schemeClr val="bg1"/>
                </a:solidFill>
              </a:rPr>
              <a:t> in the </a:t>
            </a:r>
            <a:r>
              <a:rPr lang="it-IT" dirty="0" err="1">
                <a:solidFill>
                  <a:schemeClr val="bg1"/>
                </a:solidFill>
              </a:rPr>
              <a:t>field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of</a:t>
            </a:r>
            <a:r>
              <a:rPr lang="it-IT" dirty="0">
                <a:solidFill>
                  <a:schemeClr val="bg1"/>
                </a:solidFill>
              </a:rPr>
              <a:t> social </a:t>
            </a:r>
            <a:r>
              <a:rPr lang="it-IT" dirty="0" err="1">
                <a:solidFill>
                  <a:schemeClr val="bg1"/>
                </a:solidFill>
              </a:rPr>
              <a:t>services</a:t>
            </a:r>
            <a:r>
              <a:rPr lang="it-IT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7" name="Rettangolo arrotondato 6"/>
          <p:cNvSpPr/>
          <p:nvPr/>
        </p:nvSpPr>
        <p:spPr>
          <a:xfrm>
            <a:off x="846667" y="4051905"/>
            <a:ext cx="7535333" cy="266095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/>
          </a:bodyPr>
          <a:lstStyle/>
          <a:p>
            <a:r>
              <a:rPr lang="it-IT" dirty="0" err="1">
                <a:solidFill>
                  <a:schemeClr val="bg1"/>
                </a:solidFill>
              </a:rPr>
              <a:t>These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constitutional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provisions</a:t>
            </a:r>
            <a:r>
              <a:rPr lang="it-IT" dirty="0">
                <a:solidFill>
                  <a:schemeClr val="bg1"/>
                </a:solidFill>
              </a:rPr>
              <a:t> help </a:t>
            </a:r>
            <a:r>
              <a:rPr lang="it-IT" dirty="0" err="1">
                <a:solidFill>
                  <a:schemeClr val="bg1"/>
                </a:solidFill>
              </a:rPr>
              <a:t>to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regard</a:t>
            </a:r>
            <a:r>
              <a:rPr lang="it-IT" dirty="0">
                <a:solidFill>
                  <a:schemeClr val="bg1"/>
                </a:solidFill>
              </a:rPr>
              <a:t> the </a:t>
            </a:r>
            <a:r>
              <a:rPr lang="it-IT" dirty="0" err="1">
                <a:solidFill>
                  <a:schemeClr val="bg1"/>
                </a:solidFill>
              </a:rPr>
              <a:t>fundamental</a:t>
            </a:r>
            <a:r>
              <a:rPr lang="it-IT" dirty="0">
                <a:solidFill>
                  <a:schemeClr val="bg1"/>
                </a:solidFill>
              </a:rPr>
              <a:t> right </a:t>
            </a:r>
            <a:r>
              <a:rPr lang="it-IT" dirty="0" err="1">
                <a:solidFill>
                  <a:schemeClr val="bg1"/>
                </a:solidFill>
              </a:rPr>
              <a:t>to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receive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assistance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from</a:t>
            </a:r>
            <a:r>
              <a:rPr lang="it-IT" dirty="0">
                <a:solidFill>
                  <a:schemeClr val="bg1"/>
                </a:solidFill>
              </a:rPr>
              <a:t> public </a:t>
            </a:r>
            <a:r>
              <a:rPr lang="it-IT" dirty="0" err="1">
                <a:solidFill>
                  <a:schemeClr val="bg1"/>
                </a:solidFill>
              </a:rPr>
              <a:t>power</a:t>
            </a:r>
            <a:r>
              <a:rPr lang="it-IT" dirty="0">
                <a:solidFill>
                  <a:schemeClr val="bg1"/>
                </a:solidFill>
              </a:rPr>
              <a:t> in </a:t>
            </a:r>
            <a:r>
              <a:rPr lang="it-IT" dirty="0" err="1">
                <a:solidFill>
                  <a:schemeClr val="bg1"/>
                </a:solidFill>
              </a:rPr>
              <a:t>order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to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relieve</a:t>
            </a:r>
            <a:r>
              <a:rPr lang="it-IT" dirty="0">
                <a:solidFill>
                  <a:schemeClr val="bg1"/>
                </a:solidFill>
              </a:rPr>
              <a:t> a state </a:t>
            </a:r>
            <a:r>
              <a:rPr lang="it-IT" dirty="0" err="1">
                <a:solidFill>
                  <a:schemeClr val="bg1"/>
                </a:solidFill>
              </a:rPr>
              <a:t>of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extreme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need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as</a:t>
            </a:r>
            <a:r>
              <a:rPr lang="it-IT" dirty="0">
                <a:solidFill>
                  <a:schemeClr val="bg1"/>
                </a:solidFill>
              </a:rPr>
              <a:t> a </a:t>
            </a:r>
            <a:r>
              <a:rPr lang="it-IT" dirty="0" err="1">
                <a:solidFill>
                  <a:schemeClr val="bg1"/>
                </a:solidFill>
              </a:rPr>
              <a:t>typical</a:t>
            </a:r>
            <a:r>
              <a:rPr lang="it-IT" dirty="0">
                <a:solidFill>
                  <a:schemeClr val="bg1"/>
                </a:solidFill>
              </a:rPr>
              <a:t> “social right”, </a:t>
            </a:r>
            <a:r>
              <a:rPr lang="it-IT" dirty="0" err="1">
                <a:solidFill>
                  <a:schemeClr val="bg1"/>
                </a:solidFill>
              </a:rPr>
              <a:t>whose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effectiveness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is</a:t>
            </a:r>
            <a:r>
              <a:rPr lang="it-IT" dirty="0">
                <a:solidFill>
                  <a:schemeClr val="bg1"/>
                </a:solidFill>
              </a:rPr>
              <a:t> a </a:t>
            </a:r>
            <a:r>
              <a:rPr lang="it-IT" dirty="0" err="1">
                <a:solidFill>
                  <a:schemeClr val="bg1"/>
                </a:solidFill>
              </a:rPr>
              <a:t>national</a:t>
            </a:r>
            <a:r>
              <a:rPr lang="it-IT" dirty="0">
                <a:solidFill>
                  <a:schemeClr val="bg1"/>
                </a:solidFill>
              </a:rPr>
              <a:t> legislative duty.</a:t>
            </a:r>
          </a:p>
          <a:p>
            <a:r>
              <a:rPr lang="it-IT" dirty="0" err="1">
                <a:solidFill>
                  <a:schemeClr val="bg1"/>
                </a:solidFill>
              </a:rPr>
              <a:t>Therefore</a:t>
            </a:r>
            <a:r>
              <a:rPr lang="it-IT" dirty="0">
                <a:solidFill>
                  <a:schemeClr val="bg1"/>
                </a:solidFill>
              </a:rPr>
              <a:t>, the State </a:t>
            </a:r>
            <a:r>
              <a:rPr lang="it-IT" dirty="0" err="1">
                <a:solidFill>
                  <a:schemeClr val="bg1"/>
                </a:solidFill>
              </a:rPr>
              <a:t>has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to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establish</a:t>
            </a:r>
            <a:r>
              <a:rPr lang="it-IT" dirty="0">
                <a:solidFill>
                  <a:schemeClr val="bg1"/>
                </a:solidFill>
              </a:rPr>
              <a:t> the minimum </a:t>
            </a:r>
            <a:r>
              <a:rPr lang="it-IT" dirty="0" err="1">
                <a:solidFill>
                  <a:schemeClr val="bg1"/>
                </a:solidFill>
              </a:rPr>
              <a:t>level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of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provisions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that</a:t>
            </a:r>
            <a:r>
              <a:rPr lang="it-IT" dirty="0">
                <a:solidFill>
                  <a:schemeClr val="bg1"/>
                </a:solidFill>
              </a:rPr>
              <a:t> can </a:t>
            </a:r>
            <a:r>
              <a:rPr lang="it-IT" dirty="0" err="1">
                <a:solidFill>
                  <a:schemeClr val="bg1"/>
                </a:solidFill>
              </a:rPr>
              <a:t>grant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effectiveness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to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this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fundamental</a:t>
            </a:r>
            <a:r>
              <a:rPr lang="it-IT" dirty="0">
                <a:solidFill>
                  <a:schemeClr val="bg1"/>
                </a:solidFill>
              </a:rPr>
              <a:t> social right, </a:t>
            </a:r>
            <a:r>
              <a:rPr lang="it-IT" dirty="0" err="1">
                <a:solidFill>
                  <a:schemeClr val="bg1"/>
                </a:solidFill>
              </a:rPr>
              <a:t>as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well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as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it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is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empowered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to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authorize</a:t>
            </a:r>
            <a:r>
              <a:rPr lang="it-IT" dirty="0">
                <a:solidFill>
                  <a:schemeClr val="bg1"/>
                </a:solidFill>
              </a:rPr>
              <a:t> concrete and </a:t>
            </a:r>
            <a:r>
              <a:rPr lang="it-IT" dirty="0" err="1">
                <a:solidFill>
                  <a:schemeClr val="bg1"/>
                </a:solidFill>
              </a:rPr>
              <a:t>direct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provisions</a:t>
            </a:r>
            <a:r>
              <a:rPr lang="it-IT" dirty="0">
                <a:solidFill>
                  <a:schemeClr val="bg1"/>
                </a:solidFill>
              </a:rPr>
              <a:t> in </a:t>
            </a:r>
            <a:r>
              <a:rPr lang="it-IT" dirty="0" err="1">
                <a:solidFill>
                  <a:schemeClr val="bg1"/>
                </a:solidFill>
              </a:rPr>
              <a:t>favour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of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cathegories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of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needy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individuals</a:t>
            </a:r>
            <a:r>
              <a:rPr lang="it-IT" dirty="0">
                <a:solidFill>
                  <a:schemeClr val="bg1"/>
                </a:solidFill>
              </a:rPr>
              <a:t>, </a:t>
            </a:r>
            <a:r>
              <a:rPr lang="it-IT" dirty="0" err="1">
                <a:solidFill>
                  <a:schemeClr val="bg1"/>
                </a:solidFill>
              </a:rPr>
              <a:t>this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being</a:t>
            </a:r>
            <a:r>
              <a:rPr lang="it-IT" dirty="0">
                <a:solidFill>
                  <a:schemeClr val="bg1"/>
                </a:solidFill>
              </a:rPr>
              <a:t> part </a:t>
            </a:r>
            <a:r>
              <a:rPr lang="it-IT" dirty="0" err="1">
                <a:solidFill>
                  <a:schemeClr val="bg1"/>
                </a:solidFill>
              </a:rPr>
              <a:t>of</a:t>
            </a:r>
            <a:r>
              <a:rPr lang="it-IT" dirty="0">
                <a:solidFill>
                  <a:schemeClr val="bg1"/>
                </a:solidFill>
              </a:rPr>
              <a:t> the </a:t>
            </a:r>
            <a:r>
              <a:rPr lang="it-IT" dirty="0" err="1">
                <a:solidFill>
                  <a:schemeClr val="bg1"/>
                </a:solidFill>
              </a:rPr>
              <a:t>essential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core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of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that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fundamental</a:t>
            </a:r>
            <a:r>
              <a:rPr lang="it-IT" dirty="0">
                <a:solidFill>
                  <a:schemeClr val="bg1"/>
                </a:solidFill>
              </a:rPr>
              <a:t> social right, </a:t>
            </a:r>
            <a:r>
              <a:rPr lang="it-IT" dirty="0" err="1">
                <a:solidFill>
                  <a:schemeClr val="bg1"/>
                </a:solidFill>
              </a:rPr>
              <a:t>given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its</a:t>
            </a:r>
            <a:r>
              <a:rPr lang="it-IT" dirty="0">
                <a:solidFill>
                  <a:schemeClr val="bg1"/>
                </a:solidFill>
              </a:rPr>
              <a:t> connection </a:t>
            </a:r>
            <a:r>
              <a:rPr lang="it-IT" dirty="0" err="1">
                <a:solidFill>
                  <a:schemeClr val="bg1"/>
                </a:solidFill>
              </a:rPr>
              <a:t>to</a:t>
            </a:r>
            <a:r>
              <a:rPr lang="it-IT" dirty="0">
                <a:solidFill>
                  <a:schemeClr val="bg1"/>
                </a:solidFill>
              </a:rPr>
              <a:t> the material </a:t>
            </a:r>
            <a:r>
              <a:rPr lang="it-IT" dirty="0" err="1">
                <a:solidFill>
                  <a:schemeClr val="bg1"/>
                </a:solidFill>
              </a:rPr>
              <a:t>dimension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of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human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dignity</a:t>
            </a:r>
            <a:r>
              <a:rPr lang="it-IT" dirty="0">
                <a:solidFill>
                  <a:schemeClr val="bg1"/>
                </a:solidFill>
              </a:rPr>
              <a:t>.</a:t>
            </a:r>
          </a:p>
          <a:p>
            <a:endParaRPr lang="it-IT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/>
              <a:t>Human</a:t>
            </a:r>
            <a:r>
              <a:rPr lang="it-IT" dirty="0"/>
              <a:t> </a:t>
            </a:r>
            <a:r>
              <a:rPr lang="it-IT" dirty="0" err="1"/>
              <a:t>Dignity</a:t>
            </a:r>
            <a:r>
              <a:rPr lang="it-IT" dirty="0"/>
              <a:t> in </a:t>
            </a:r>
            <a:r>
              <a:rPr lang="it-IT" dirty="0" err="1"/>
              <a:t>German</a:t>
            </a:r>
            <a:r>
              <a:rPr lang="it-IT" dirty="0"/>
              <a:t> </a:t>
            </a:r>
            <a:r>
              <a:rPr lang="it-IT" dirty="0" err="1"/>
              <a:t>Constitutional</a:t>
            </a:r>
            <a:r>
              <a:rPr lang="it-IT" dirty="0"/>
              <a:t> </a:t>
            </a:r>
            <a:r>
              <a:rPr lang="it-IT" dirty="0" err="1"/>
              <a:t>Law</a:t>
            </a:r>
            <a:r>
              <a:rPr lang="it-IT" dirty="0"/>
              <a:t>	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it-IT" sz="2700" i="1" dirty="0" err="1"/>
              <a:t>Federal</a:t>
            </a:r>
            <a:r>
              <a:rPr lang="it-IT" sz="2700" i="1" dirty="0"/>
              <a:t> </a:t>
            </a:r>
            <a:r>
              <a:rPr lang="it-IT" sz="2700" i="1" dirty="0" err="1"/>
              <a:t>Constitutional</a:t>
            </a:r>
            <a:r>
              <a:rPr lang="it-IT" sz="2700" i="1" dirty="0"/>
              <a:t> Court</a:t>
            </a:r>
          </a:p>
          <a:p>
            <a:pPr algn="ctr">
              <a:buNone/>
            </a:pPr>
            <a:r>
              <a:rPr lang="it-IT" sz="2700" i="1" dirty="0" err="1"/>
              <a:t>Judgment</a:t>
            </a:r>
            <a:r>
              <a:rPr lang="it-IT" sz="2700" i="1" dirty="0"/>
              <a:t> </a:t>
            </a:r>
            <a:r>
              <a:rPr lang="it-IT" sz="2700" i="1" dirty="0" err="1"/>
              <a:t>of</a:t>
            </a:r>
            <a:r>
              <a:rPr lang="it-IT" sz="2700" i="1" dirty="0"/>
              <a:t> the First </a:t>
            </a:r>
            <a:r>
              <a:rPr lang="it-IT" sz="2700" i="1" dirty="0" err="1"/>
              <a:t>Senate</a:t>
            </a:r>
            <a:r>
              <a:rPr lang="it-IT" sz="2700" i="1" dirty="0"/>
              <a:t> </a:t>
            </a:r>
            <a:r>
              <a:rPr lang="it-IT" sz="2700" i="1" dirty="0" err="1"/>
              <a:t>of</a:t>
            </a:r>
            <a:r>
              <a:rPr lang="it-IT" sz="2700" i="1" dirty="0"/>
              <a:t> 15 </a:t>
            </a:r>
            <a:r>
              <a:rPr lang="it-IT" sz="2700" i="1" dirty="0" err="1"/>
              <a:t>February</a:t>
            </a:r>
            <a:endParaRPr lang="it-IT" sz="2700" i="1" dirty="0"/>
          </a:p>
          <a:p>
            <a:pPr algn="ctr">
              <a:buNone/>
            </a:pPr>
            <a:r>
              <a:rPr lang="it-IT" sz="2700" i="1" dirty="0"/>
              <a:t>2006 (</a:t>
            </a:r>
            <a:r>
              <a:rPr lang="it-IT" sz="2700" i="1" dirty="0" err="1"/>
              <a:t>1</a:t>
            </a:r>
            <a:r>
              <a:rPr lang="it-IT" sz="2700" i="1" dirty="0"/>
              <a:t> </a:t>
            </a:r>
            <a:r>
              <a:rPr lang="it-IT" sz="2700" i="1" dirty="0" err="1"/>
              <a:t>BvR</a:t>
            </a:r>
            <a:r>
              <a:rPr lang="it-IT" sz="2700" i="1" dirty="0"/>
              <a:t> 357/05) </a:t>
            </a:r>
          </a:p>
          <a:p>
            <a:pPr algn="ctr">
              <a:buNone/>
            </a:pPr>
            <a:r>
              <a:rPr lang="it-IT" sz="2700" i="1" dirty="0" err="1"/>
              <a:t>Luftsicherheitsgesetz</a:t>
            </a:r>
            <a:r>
              <a:rPr lang="it-IT" sz="2700" i="1" dirty="0"/>
              <a:t> (</a:t>
            </a:r>
            <a:r>
              <a:rPr lang="it-IT" sz="2700" i="1" dirty="0" err="1"/>
              <a:t>Aviation</a:t>
            </a:r>
            <a:r>
              <a:rPr lang="it-IT" sz="2700" i="1" dirty="0"/>
              <a:t> Security </a:t>
            </a:r>
            <a:r>
              <a:rPr lang="it-IT" sz="2700" i="1" dirty="0" err="1"/>
              <a:t>Act</a:t>
            </a:r>
            <a:r>
              <a:rPr lang="it-IT" sz="2700" i="1" dirty="0"/>
              <a:t>)</a:t>
            </a:r>
            <a:endParaRPr lang="it-IT" sz="2700" dirty="0"/>
          </a:p>
          <a:p>
            <a:pPr algn="ctr">
              <a:buNone/>
            </a:pPr>
            <a:endParaRPr lang="it-IT" i="1" dirty="0"/>
          </a:p>
          <a:p>
            <a:pPr algn="ctr">
              <a:buNone/>
            </a:pPr>
            <a:endParaRPr lang="it-IT" i="1" dirty="0"/>
          </a:p>
        </p:txBody>
      </p:sp>
      <p:sp>
        <p:nvSpPr>
          <p:cNvPr id="4" name="Fumetto 1 3"/>
          <p:cNvSpPr/>
          <p:nvPr/>
        </p:nvSpPr>
        <p:spPr>
          <a:xfrm>
            <a:off x="858762" y="3701143"/>
            <a:ext cx="7547428" cy="2425020"/>
          </a:xfrm>
          <a:prstGeom prst="wedgeRectCallout">
            <a:avLst/>
          </a:prstGeom>
          <a:solidFill>
            <a:schemeClr val="accent4">
              <a:lumMod val="60000"/>
              <a:lumOff val="40000"/>
              <a:alpha val="39000"/>
            </a:schemeClr>
          </a:solidFill>
          <a:effectLst>
            <a:glow rad="203200">
              <a:schemeClr val="accent4">
                <a:lumMod val="75000"/>
                <a:alpha val="5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  <a:softEdge rad="762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just"/>
            <a:r>
              <a:rPr lang="it-IT" dirty="0"/>
              <a:t>The </a:t>
            </a:r>
            <a:r>
              <a:rPr lang="it-IT" dirty="0" err="1"/>
              <a:t>constitutional</a:t>
            </a:r>
            <a:r>
              <a:rPr lang="it-IT" dirty="0"/>
              <a:t> </a:t>
            </a:r>
            <a:r>
              <a:rPr lang="it-IT" dirty="0" err="1"/>
              <a:t>complaint</a:t>
            </a:r>
            <a:r>
              <a:rPr lang="it-IT" dirty="0"/>
              <a:t> </a:t>
            </a:r>
            <a:r>
              <a:rPr lang="it-IT" dirty="0" err="1"/>
              <a:t>challenges</a:t>
            </a:r>
            <a:r>
              <a:rPr lang="it-IT" dirty="0"/>
              <a:t> the </a:t>
            </a:r>
            <a:r>
              <a:rPr lang="it-IT" dirty="0" err="1"/>
              <a:t>armed</a:t>
            </a:r>
            <a:r>
              <a:rPr lang="it-IT" dirty="0"/>
              <a:t> </a:t>
            </a:r>
            <a:r>
              <a:rPr lang="it-IT" dirty="0" err="1"/>
              <a:t>forces</a:t>
            </a:r>
            <a:r>
              <a:rPr lang="it-IT" dirty="0"/>
              <a:t>’ </a:t>
            </a:r>
            <a:r>
              <a:rPr lang="it-IT" dirty="0" err="1"/>
              <a:t>authorisation</a:t>
            </a:r>
            <a:r>
              <a:rPr lang="it-IT" dirty="0"/>
              <a:t> </a:t>
            </a:r>
            <a:r>
              <a:rPr lang="it-IT" dirty="0" err="1"/>
              <a:t>by</a:t>
            </a:r>
            <a:r>
              <a:rPr lang="it-IT" dirty="0"/>
              <a:t> the </a:t>
            </a:r>
            <a:r>
              <a:rPr lang="it-IT" dirty="0" err="1"/>
              <a:t>Aviation</a:t>
            </a:r>
            <a:r>
              <a:rPr lang="it-IT" dirty="0"/>
              <a:t> Security </a:t>
            </a:r>
            <a:r>
              <a:rPr lang="it-IT" dirty="0" err="1"/>
              <a:t>Act</a:t>
            </a:r>
            <a:r>
              <a:rPr lang="it-IT" dirty="0"/>
              <a:t> </a:t>
            </a:r>
            <a:r>
              <a:rPr lang="it-IT" dirty="0" err="1"/>
              <a:t>to</a:t>
            </a:r>
            <a:r>
              <a:rPr lang="it-IT" dirty="0"/>
              <a:t> </a:t>
            </a:r>
            <a:r>
              <a:rPr lang="it-IT" dirty="0" err="1"/>
              <a:t>shoot</a:t>
            </a:r>
            <a:r>
              <a:rPr lang="it-IT" dirty="0"/>
              <a:t> down, </a:t>
            </a:r>
            <a:r>
              <a:rPr lang="it-IT" dirty="0" err="1"/>
              <a:t>by</a:t>
            </a:r>
            <a:r>
              <a:rPr lang="it-IT" dirty="0"/>
              <a:t> the </a:t>
            </a:r>
            <a:r>
              <a:rPr lang="it-IT" dirty="0" err="1"/>
              <a:t>direct</a:t>
            </a:r>
            <a:r>
              <a:rPr lang="it-IT" dirty="0"/>
              <a:t> </a:t>
            </a:r>
            <a:r>
              <a:rPr lang="it-IT" dirty="0" err="1"/>
              <a:t>use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</a:t>
            </a:r>
            <a:r>
              <a:rPr lang="it-IT" dirty="0" err="1"/>
              <a:t>armed</a:t>
            </a:r>
            <a:r>
              <a:rPr lang="it-IT" dirty="0"/>
              <a:t> </a:t>
            </a:r>
            <a:r>
              <a:rPr lang="it-IT" dirty="0" err="1"/>
              <a:t>force</a:t>
            </a:r>
            <a:r>
              <a:rPr lang="it-IT" dirty="0"/>
              <a:t>, </a:t>
            </a:r>
            <a:r>
              <a:rPr lang="it-IT" dirty="0" err="1"/>
              <a:t>aircraft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are </a:t>
            </a:r>
            <a:r>
              <a:rPr lang="it-IT" dirty="0" err="1"/>
              <a:t>intended</a:t>
            </a:r>
            <a:r>
              <a:rPr lang="it-IT" dirty="0"/>
              <a:t> </a:t>
            </a:r>
            <a:r>
              <a:rPr lang="it-IT" dirty="0" err="1"/>
              <a:t>to</a:t>
            </a:r>
            <a:r>
              <a:rPr lang="it-IT" dirty="0"/>
              <a:t> </a:t>
            </a:r>
            <a:r>
              <a:rPr lang="it-IT" dirty="0" err="1"/>
              <a:t>be</a:t>
            </a:r>
            <a:r>
              <a:rPr lang="it-IT" dirty="0"/>
              <a:t> </a:t>
            </a:r>
            <a:r>
              <a:rPr lang="it-IT" dirty="0" err="1"/>
              <a:t>used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weapons</a:t>
            </a:r>
            <a:r>
              <a:rPr lang="it-IT" dirty="0"/>
              <a:t> in </a:t>
            </a:r>
            <a:r>
              <a:rPr lang="it-IT" dirty="0" err="1"/>
              <a:t>crimes</a:t>
            </a:r>
            <a:r>
              <a:rPr lang="it-IT" dirty="0"/>
              <a:t> </a:t>
            </a:r>
            <a:r>
              <a:rPr lang="it-IT" dirty="0" err="1"/>
              <a:t>against</a:t>
            </a:r>
            <a:r>
              <a:rPr lang="it-IT" dirty="0"/>
              <a:t> </a:t>
            </a:r>
            <a:r>
              <a:rPr lang="it-IT" dirty="0" err="1"/>
              <a:t>human</a:t>
            </a:r>
            <a:r>
              <a:rPr lang="it-IT" dirty="0"/>
              <a:t> </a:t>
            </a:r>
            <a:r>
              <a:rPr lang="it-IT" dirty="0" err="1"/>
              <a:t>lives</a:t>
            </a:r>
            <a:r>
              <a:rPr lang="it-IT" dirty="0"/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/>
              <a:t>Human</a:t>
            </a:r>
            <a:r>
              <a:rPr lang="it-IT" dirty="0"/>
              <a:t> </a:t>
            </a:r>
            <a:r>
              <a:rPr lang="it-IT" dirty="0" err="1"/>
              <a:t>Dignity</a:t>
            </a:r>
            <a:r>
              <a:rPr lang="it-IT" dirty="0"/>
              <a:t> in </a:t>
            </a:r>
            <a:r>
              <a:rPr lang="it-IT" dirty="0" err="1"/>
              <a:t>German</a:t>
            </a:r>
            <a:r>
              <a:rPr lang="it-IT" dirty="0"/>
              <a:t> </a:t>
            </a:r>
            <a:r>
              <a:rPr lang="it-IT" dirty="0" err="1"/>
              <a:t>Constitutional</a:t>
            </a:r>
            <a:r>
              <a:rPr lang="it-IT" dirty="0"/>
              <a:t> </a:t>
            </a:r>
            <a:r>
              <a:rPr lang="it-IT" dirty="0" err="1"/>
              <a:t>Law</a:t>
            </a:r>
            <a:r>
              <a:rPr lang="it-IT" dirty="0"/>
              <a:t>	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algn="just">
              <a:buNone/>
            </a:pPr>
            <a:endParaRPr lang="it-IT" sz="2000" b="1" dirty="0"/>
          </a:p>
          <a:p>
            <a:pPr lvl="1" algn="ctr">
              <a:buNone/>
            </a:pPr>
            <a:r>
              <a:rPr lang="it-IT" sz="2000" b="1" dirty="0"/>
              <a:t>Art. </a:t>
            </a:r>
            <a:r>
              <a:rPr lang="it-IT" sz="2000" b="1" dirty="0" err="1"/>
              <a:t>1</a:t>
            </a:r>
            <a:r>
              <a:rPr lang="it-IT" sz="2000" b="1" dirty="0"/>
              <a:t> GBL (</a:t>
            </a:r>
            <a:r>
              <a:rPr lang="it-IT" sz="2000" b="1" i="1" dirty="0"/>
              <a:t>GG</a:t>
            </a:r>
            <a:r>
              <a:rPr lang="it-IT" sz="2000" b="1" dirty="0"/>
              <a:t>, 1949)</a:t>
            </a:r>
          </a:p>
          <a:p>
            <a:pPr lvl="1" algn="just">
              <a:buNone/>
            </a:pPr>
            <a:endParaRPr lang="it-IT" sz="2000" b="1" dirty="0"/>
          </a:p>
          <a:p>
            <a:pPr marL="0" lvl="1" indent="0" algn="just">
              <a:buNone/>
            </a:pPr>
            <a:r>
              <a:rPr lang="it-IT" sz="2000" dirty="0" err="1"/>
              <a:t>Human</a:t>
            </a:r>
            <a:r>
              <a:rPr lang="it-IT" sz="2000" dirty="0"/>
              <a:t> </a:t>
            </a:r>
            <a:r>
              <a:rPr lang="it-IT" sz="2000" dirty="0" err="1"/>
              <a:t>dignity</a:t>
            </a:r>
            <a:r>
              <a:rPr lang="it-IT" sz="2000" dirty="0"/>
              <a:t> </a:t>
            </a:r>
            <a:r>
              <a:rPr lang="it-IT" sz="2000" dirty="0" err="1"/>
              <a:t>shall</a:t>
            </a:r>
            <a:r>
              <a:rPr lang="it-IT" sz="2000" dirty="0"/>
              <a:t> </a:t>
            </a:r>
            <a:r>
              <a:rPr lang="it-IT" sz="2000" dirty="0" err="1"/>
              <a:t>be</a:t>
            </a:r>
            <a:r>
              <a:rPr lang="it-IT" sz="2000" dirty="0"/>
              <a:t> </a:t>
            </a:r>
            <a:r>
              <a:rPr lang="it-IT" sz="2000" b="1" dirty="0" err="1"/>
              <a:t>inviolable</a:t>
            </a:r>
            <a:r>
              <a:rPr lang="it-IT" sz="2000" dirty="0"/>
              <a:t>. </a:t>
            </a:r>
            <a:r>
              <a:rPr lang="it-IT" sz="2000" b="1" dirty="0" err="1"/>
              <a:t>To</a:t>
            </a:r>
            <a:r>
              <a:rPr lang="it-IT" sz="2000" b="1" dirty="0"/>
              <a:t> </a:t>
            </a:r>
            <a:r>
              <a:rPr lang="it-IT" sz="2000" b="1" dirty="0" err="1"/>
              <a:t>respect</a:t>
            </a:r>
            <a:r>
              <a:rPr lang="it-IT" sz="2000" b="1" dirty="0"/>
              <a:t> and </a:t>
            </a:r>
            <a:r>
              <a:rPr lang="it-IT" sz="2000" b="1" dirty="0" err="1"/>
              <a:t>protect</a:t>
            </a:r>
            <a:r>
              <a:rPr lang="it-IT" sz="2000" b="1" dirty="0"/>
              <a:t> </a:t>
            </a:r>
            <a:r>
              <a:rPr lang="it-IT" sz="2000" b="1" dirty="0" err="1"/>
              <a:t>it</a:t>
            </a:r>
            <a:r>
              <a:rPr lang="it-IT" sz="2000" b="1" dirty="0"/>
              <a:t> </a:t>
            </a:r>
            <a:r>
              <a:rPr lang="it-IT" sz="2000" b="1" dirty="0" err="1"/>
              <a:t>shall</a:t>
            </a:r>
            <a:r>
              <a:rPr lang="it-IT" sz="2000" b="1" dirty="0"/>
              <a:t> </a:t>
            </a:r>
            <a:r>
              <a:rPr lang="it-IT" sz="2000" b="1" dirty="0" err="1"/>
              <a:t>be</a:t>
            </a:r>
            <a:r>
              <a:rPr lang="it-IT" sz="2000" b="1" dirty="0"/>
              <a:t> the duty </a:t>
            </a:r>
            <a:r>
              <a:rPr lang="it-IT" sz="2000" b="1" dirty="0" err="1"/>
              <a:t>of</a:t>
            </a:r>
            <a:r>
              <a:rPr lang="it-IT" sz="2000" b="1" dirty="0"/>
              <a:t> </a:t>
            </a:r>
            <a:r>
              <a:rPr lang="it-IT" sz="2000" b="1" dirty="0" err="1"/>
              <a:t>all</a:t>
            </a:r>
            <a:r>
              <a:rPr lang="it-IT" sz="2000" b="1" dirty="0"/>
              <a:t> state authority</a:t>
            </a:r>
            <a:r>
              <a:rPr lang="it-IT" sz="2000" dirty="0"/>
              <a:t>. </a:t>
            </a:r>
          </a:p>
          <a:p>
            <a:pPr marL="0" lvl="2" indent="0" algn="just">
              <a:buNone/>
            </a:pPr>
            <a:r>
              <a:rPr lang="it-IT" sz="2000" dirty="0"/>
              <a:t>The </a:t>
            </a:r>
            <a:r>
              <a:rPr lang="it-IT" sz="2000" dirty="0" err="1"/>
              <a:t>German</a:t>
            </a:r>
            <a:r>
              <a:rPr lang="it-IT" sz="2000" dirty="0"/>
              <a:t> people </a:t>
            </a:r>
            <a:r>
              <a:rPr lang="it-IT" sz="2000" b="1" dirty="0" err="1"/>
              <a:t>therefore</a:t>
            </a:r>
            <a:r>
              <a:rPr lang="it-IT" sz="2000" b="1" dirty="0"/>
              <a:t> </a:t>
            </a:r>
            <a:r>
              <a:rPr lang="it-IT" sz="2000" dirty="0" err="1"/>
              <a:t>acknowledge</a:t>
            </a:r>
            <a:r>
              <a:rPr lang="it-IT" sz="2000" dirty="0"/>
              <a:t> </a:t>
            </a:r>
            <a:r>
              <a:rPr lang="it-IT" sz="2000" dirty="0" err="1"/>
              <a:t>inviolable</a:t>
            </a:r>
            <a:r>
              <a:rPr lang="it-IT" sz="2000" dirty="0"/>
              <a:t> and </a:t>
            </a:r>
            <a:r>
              <a:rPr lang="it-IT" sz="2000" dirty="0" err="1"/>
              <a:t>inalienable</a:t>
            </a:r>
            <a:r>
              <a:rPr lang="it-IT" sz="2000" dirty="0"/>
              <a:t> </a:t>
            </a:r>
            <a:r>
              <a:rPr lang="it-IT" sz="2000" dirty="0" err="1"/>
              <a:t>human</a:t>
            </a:r>
            <a:r>
              <a:rPr lang="it-IT" sz="2000" dirty="0"/>
              <a:t> </a:t>
            </a:r>
            <a:r>
              <a:rPr lang="it-IT" sz="2000" dirty="0" err="1"/>
              <a:t>rights</a:t>
            </a:r>
            <a:r>
              <a:rPr lang="it-IT" sz="2000" dirty="0"/>
              <a:t> </a:t>
            </a:r>
            <a:r>
              <a:rPr lang="it-IT" sz="2000" b="1" dirty="0" err="1"/>
              <a:t>as</a:t>
            </a:r>
            <a:r>
              <a:rPr lang="it-IT" sz="2000" b="1" dirty="0"/>
              <a:t> the </a:t>
            </a:r>
            <a:r>
              <a:rPr lang="it-IT" sz="2000" b="1" dirty="0" err="1"/>
              <a:t>basis</a:t>
            </a:r>
            <a:r>
              <a:rPr lang="it-IT" sz="2000" b="1" dirty="0"/>
              <a:t> </a:t>
            </a:r>
            <a:r>
              <a:rPr lang="it-IT" sz="2000" b="1" dirty="0" err="1"/>
              <a:t>of</a:t>
            </a:r>
            <a:r>
              <a:rPr lang="it-IT" sz="2000" b="1" dirty="0"/>
              <a:t> </a:t>
            </a:r>
            <a:r>
              <a:rPr lang="it-IT" sz="2000" b="1" dirty="0" err="1"/>
              <a:t>every</a:t>
            </a:r>
            <a:r>
              <a:rPr lang="it-IT" sz="2000" b="1" dirty="0"/>
              <a:t> community, </a:t>
            </a:r>
            <a:r>
              <a:rPr lang="it-IT" sz="2000" b="1" dirty="0" err="1"/>
              <a:t>of</a:t>
            </a:r>
            <a:r>
              <a:rPr lang="it-IT" sz="2000" b="1" dirty="0"/>
              <a:t> </a:t>
            </a:r>
            <a:r>
              <a:rPr lang="it-IT" sz="2000" b="1" dirty="0" err="1"/>
              <a:t>peace</a:t>
            </a:r>
            <a:r>
              <a:rPr lang="it-IT" sz="2000" b="1" dirty="0"/>
              <a:t> and </a:t>
            </a:r>
            <a:r>
              <a:rPr lang="it-IT" sz="2000" b="1" dirty="0" err="1"/>
              <a:t>of</a:t>
            </a:r>
            <a:r>
              <a:rPr lang="it-IT" sz="2000" b="1" dirty="0"/>
              <a:t> </a:t>
            </a:r>
            <a:r>
              <a:rPr lang="it-IT" sz="2000" b="1" dirty="0" err="1"/>
              <a:t>justice</a:t>
            </a:r>
            <a:r>
              <a:rPr lang="it-IT" sz="2000" b="1" dirty="0"/>
              <a:t> in the world. </a:t>
            </a:r>
          </a:p>
          <a:p>
            <a:pPr marL="0" lvl="2" indent="0" algn="just">
              <a:buNone/>
            </a:pPr>
            <a:r>
              <a:rPr lang="it-IT" sz="2000" dirty="0"/>
              <a:t>	The </a:t>
            </a:r>
            <a:r>
              <a:rPr lang="it-IT" sz="2000" dirty="0" err="1"/>
              <a:t>following</a:t>
            </a:r>
            <a:r>
              <a:rPr lang="it-IT" sz="2000" dirty="0"/>
              <a:t> </a:t>
            </a:r>
            <a:r>
              <a:rPr lang="it-IT" sz="2000" dirty="0" err="1"/>
              <a:t>basic</a:t>
            </a:r>
            <a:r>
              <a:rPr lang="it-IT" sz="2000" dirty="0"/>
              <a:t> </a:t>
            </a:r>
            <a:r>
              <a:rPr lang="it-IT" sz="2000" dirty="0" err="1"/>
              <a:t>rights</a:t>
            </a:r>
            <a:r>
              <a:rPr lang="it-IT" sz="2000" dirty="0"/>
              <a:t> </a:t>
            </a:r>
            <a:r>
              <a:rPr lang="it-IT" sz="2000" dirty="0" err="1"/>
              <a:t>shall</a:t>
            </a:r>
            <a:r>
              <a:rPr lang="it-IT" sz="2000" dirty="0"/>
              <a:t> </a:t>
            </a:r>
            <a:r>
              <a:rPr lang="it-IT" sz="2000" dirty="0" err="1"/>
              <a:t>bind</a:t>
            </a:r>
            <a:r>
              <a:rPr lang="it-IT" sz="2000" dirty="0"/>
              <a:t> the legislature, the executive and the </a:t>
            </a:r>
            <a:r>
              <a:rPr lang="it-IT" sz="2000" dirty="0" err="1"/>
              <a:t>judiciary</a:t>
            </a:r>
            <a:r>
              <a:rPr lang="it-IT" sz="2000" dirty="0"/>
              <a:t> </a:t>
            </a:r>
            <a:r>
              <a:rPr lang="it-IT" sz="2000" dirty="0" err="1"/>
              <a:t>as</a:t>
            </a:r>
            <a:r>
              <a:rPr lang="it-IT" sz="2000" dirty="0"/>
              <a:t> </a:t>
            </a:r>
            <a:r>
              <a:rPr lang="it-IT" sz="2000" dirty="0" err="1"/>
              <a:t>directly</a:t>
            </a:r>
            <a:r>
              <a:rPr lang="it-IT" sz="2000" dirty="0"/>
              <a:t> </a:t>
            </a:r>
            <a:r>
              <a:rPr lang="it-IT" sz="2000" dirty="0" err="1"/>
              <a:t>applicable</a:t>
            </a:r>
            <a:r>
              <a:rPr lang="it-IT" sz="2000" dirty="0"/>
              <a:t> </a:t>
            </a:r>
            <a:r>
              <a:rPr lang="it-IT" sz="2000" dirty="0" err="1"/>
              <a:t>law</a:t>
            </a:r>
            <a:r>
              <a:rPr lang="it-IT" sz="2000" dirty="0"/>
              <a:t>.”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/>
              <a:t>Human</a:t>
            </a:r>
            <a:r>
              <a:rPr lang="it-IT" dirty="0"/>
              <a:t> </a:t>
            </a:r>
            <a:r>
              <a:rPr lang="it-IT" dirty="0" err="1"/>
              <a:t>Dignity</a:t>
            </a:r>
            <a:r>
              <a:rPr lang="it-IT" dirty="0"/>
              <a:t> in </a:t>
            </a:r>
            <a:r>
              <a:rPr lang="it-IT" dirty="0" err="1"/>
              <a:t>German</a:t>
            </a:r>
            <a:r>
              <a:rPr lang="it-IT" dirty="0"/>
              <a:t> </a:t>
            </a:r>
            <a:r>
              <a:rPr lang="it-IT" dirty="0" err="1"/>
              <a:t>Constitutional</a:t>
            </a:r>
            <a:r>
              <a:rPr lang="it-IT" dirty="0"/>
              <a:t> </a:t>
            </a:r>
            <a:r>
              <a:rPr lang="it-IT" dirty="0" err="1"/>
              <a:t>Law</a:t>
            </a:r>
            <a:r>
              <a:rPr lang="it-IT" dirty="0"/>
              <a:t>	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it-IT" b="1" dirty="0"/>
              <a:t>Art. </a:t>
            </a:r>
            <a:r>
              <a:rPr lang="it-IT" b="1" dirty="0" err="1"/>
              <a:t>2</a:t>
            </a:r>
            <a:r>
              <a:rPr lang="it-IT" b="1" dirty="0"/>
              <a:t>, par. </a:t>
            </a:r>
            <a:r>
              <a:rPr lang="it-IT" b="1" dirty="0" err="1"/>
              <a:t>2</a:t>
            </a:r>
            <a:r>
              <a:rPr lang="it-IT" b="1" dirty="0"/>
              <a:t> GBL</a:t>
            </a:r>
          </a:p>
          <a:p>
            <a:pPr algn="just">
              <a:buNone/>
            </a:pPr>
            <a:endParaRPr lang="it-IT" b="1" dirty="0"/>
          </a:p>
          <a:p>
            <a:pPr marL="4763" indent="-4763" algn="just">
              <a:buNone/>
            </a:pPr>
            <a:r>
              <a:rPr lang="it-IT" i="1" dirty="0" err="1"/>
              <a:t>Every</a:t>
            </a:r>
            <a:r>
              <a:rPr lang="it-IT" i="1" dirty="0"/>
              <a:t> </a:t>
            </a:r>
            <a:r>
              <a:rPr lang="it-IT" i="1" dirty="0" err="1"/>
              <a:t>person</a:t>
            </a:r>
            <a:r>
              <a:rPr lang="it-IT" i="1" dirty="0"/>
              <a:t> </a:t>
            </a:r>
            <a:r>
              <a:rPr lang="it-IT" i="1" dirty="0" err="1"/>
              <a:t>shall</a:t>
            </a:r>
            <a:r>
              <a:rPr lang="it-IT" i="1" dirty="0"/>
              <a:t> </a:t>
            </a:r>
            <a:r>
              <a:rPr lang="it-IT" i="1" dirty="0" err="1"/>
              <a:t>have</a:t>
            </a:r>
            <a:r>
              <a:rPr lang="it-IT" i="1" dirty="0"/>
              <a:t> the right </a:t>
            </a:r>
            <a:r>
              <a:rPr lang="it-IT" i="1" dirty="0" err="1"/>
              <a:t>to</a:t>
            </a:r>
            <a:r>
              <a:rPr lang="it-IT" i="1" dirty="0"/>
              <a:t> life and </a:t>
            </a:r>
            <a:r>
              <a:rPr lang="it-IT" i="1" dirty="0" err="1"/>
              <a:t>physical</a:t>
            </a:r>
            <a:r>
              <a:rPr lang="it-IT" i="1" dirty="0"/>
              <a:t> </a:t>
            </a:r>
            <a:r>
              <a:rPr lang="it-IT" i="1" dirty="0" err="1"/>
              <a:t>integrity</a:t>
            </a:r>
            <a:r>
              <a:rPr lang="it-IT" dirty="0"/>
              <a:t>. </a:t>
            </a:r>
          </a:p>
          <a:p>
            <a:pPr marL="4763" indent="-4763" algn="just">
              <a:buNone/>
            </a:pPr>
            <a:r>
              <a:rPr lang="it-IT" dirty="0" err="1"/>
              <a:t>Freedom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the </a:t>
            </a:r>
            <a:r>
              <a:rPr lang="it-IT" dirty="0" err="1"/>
              <a:t>person</a:t>
            </a:r>
            <a:r>
              <a:rPr lang="it-IT" dirty="0"/>
              <a:t> </a:t>
            </a:r>
            <a:r>
              <a:rPr lang="it-IT" dirty="0" err="1"/>
              <a:t>shall</a:t>
            </a:r>
            <a:r>
              <a:rPr lang="it-IT" dirty="0"/>
              <a:t> </a:t>
            </a:r>
            <a:r>
              <a:rPr lang="it-IT" dirty="0" err="1"/>
              <a:t>be</a:t>
            </a:r>
            <a:r>
              <a:rPr lang="it-IT" dirty="0"/>
              <a:t> </a:t>
            </a:r>
            <a:r>
              <a:rPr lang="it-IT" dirty="0" err="1"/>
              <a:t>inviolable</a:t>
            </a:r>
            <a:r>
              <a:rPr lang="it-IT" dirty="0"/>
              <a:t>. </a:t>
            </a:r>
            <a:r>
              <a:rPr lang="it-IT" dirty="0" err="1"/>
              <a:t>These</a:t>
            </a:r>
            <a:r>
              <a:rPr lang="it-IT" dirty="0"/>
              <a:t> </a:t>
            </a:r>
            <a:r>
              <a:rPr lang="it-IT" dirty="0" err="1"/>
              <a:t>rights</a:t>
            </a:r>
            <a:r>
              <a:rPr lang="it-IT" dirty="0"/>
              <a:t> </a:t>
            </a:r>
            <a:r>
              <a:rPr lang="it-IT" dirty="0" err="1"/>
              <a:t>may</a:t>
            </a:r>
            <a:r>
              <a:rPr lang="it-IT" dirty="0"/>
              <a:t> </a:t>
            </a:r>
            <a:r>
              <a:rPr lang="it-IT" dirty="0" err="1"/>
              <a:t>be</a:t>
            </a:r>
            <a:r>
              <a:rPr lang="it-IT" dirty="0"/>
              <a:t> </a:t>
            </a:r>
            <a:r>
              <a:rPr lang="it-IT" dirty="0" err="1"/>
              <a:t>interfered</a:t>
            </a:r>
            <a:r>
              <a:rPr lang="it-IT" dirty="0"/>
              <a:t> </a:t>
            </a:r>
            <a:r>
              <a:rPr lang="it-IT" dirty="0" err="1"/>
              <a:t>with</a:t>
            </a:r>
            <a:r>
              <a:rPr lang="it-IT" dirty="0"/>
              <a:t> </a:t>
            </a:r>
            <a:r>
              <a:rPr lang="it-IT" dirty="0" err="1"/>
              <a:t>only</a:t>
            </a:r>
            <a:r>
              <a:rPr lang="it-IT" dirty="0"/>
              <a:t> </a:t>
            </a:r>
            <a:r>
              <a:rPr lang="it-IT" dirty="0" err="1"/>
              <a:t>pursuant</a:t>
            </a:r>
            <a:r>
              <a:rPr lang="it-IT" dirty="0"/>
              <a:t> </a:t>
            </a:r>
            <a:r>
              <a:rPr lang="it-IT" dirty="0" err="1"/>
              <a:t>to</a:t>
            </a:r>
            <a:r>
              <a:rPr lang="it-IT" dirty="0"/>
              <a:t> a </a:t>
            </a:r>
            <a:r>
              <a:rPr lang="it-IT" dirty="0" err="1"/>
              <a:t>law</a:t>
            </a:r>
            <a:r>
              <a:rPr lang="it-IT" dirty="0"/>
              <a:t>. </a:t>
            </a:r>
          </a:p>
          <a:p>
            <a:pPr marL="4763" indent="-4763" algn="just">
              <a:buNone/>
            </a:pPr>
            <a:endParaRPr lang="it-IT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/>
              <a:t>Human</a:t>
            </a:r>
            <a:r>
              <a:rPr lang="it-IT" dirty="0"/>
              <a:t> </a:t>
            </a:r>
            <a:r>
              <a:rPr lang="it-IT" dirty="0" err="1"/>
              <a:t>Dignity</a:t>
            </a:r>
            <a:r>
              <a:rPr lang="it-IT" dirty="0"/>
              <a:t> in </a:t>
            </a:r>
            <a:r>
              <a:rPr lang="it-IT" dirty="0" err="1"/>
              <a:t>German</a:t>
            </a:r>
            <a:r>
              <a:rPr lang="it-IT" dirty="0"/>
              <a:t> </a:t>
            </a:r>
            <a:r>
              <a:rPr lang="it-IT" dirty="0" err="1"/>
              <a:t>Constitutional</a:t>
            </a:r>
            <a:r>
              <a:rPr lang="it-IT" dirty="0"/>
              <a:t> </a:t>
            </a:r>
            <a:r>
              <a:rPr lang="it-IT" dirty="0" err="1"/>
              <a:t>Law</a:t>
            </a:r>
            <a:r>
              <a:rPr lang="it-IT" dirty="0"/>
              <a:t>	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dirty="0"/>
              <a:t> </a:t>
            </a:r>
          </a:p>
        </p:txBody>
      </p:sp>
      <p:sp>
        <p:nvSpPr>
          <p:cNvPr id="4" name="Rettangolo arrotondato 3"/>
          <p:cNvSpPr/>
          <p:nvPr/>
        </p:nvSpPr>
        <p:spPr>
          <a:xfrm>
            <a:off x="457200" y="1600200"/>
            <a:ext cx="3897086" cy="413657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just"/>
            <a:r>
              <a:rPr lang="it-IT" dirty="0">
                <a:solidFill>
                  <a:schemeClr val="bg1"/>
                </a:solidFill>
              </a:rPr>
              <a:t>The </a:t>
            </a:r>
            <a:r>
              <a:rPr lang="it-IT" dirty="0" err="1">
                <a:solidFill>
                  <a:schemeClr val="bg1"/>
                </a:solidFill>
              </a:rPr>
              <a:t>Act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that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restricts</a:t>
            </a:r>
            <a:r>
              <a:rPr lang="it-IT" dirty="0">
                <a:solidFill>
                  <a:schemeClr val="bg1"/>
                </a:solidFill>
              </a:rPr>
              <a:t> the </a:t>
            </a:r>
            <a:r>
              <a:rPr lang="it-IT" dirty="0" err="1">
                <a:solidFill>
                  <a:schemeClr val="bg1"/>
                </a:solidFill>
              </a:rPr>
              <a:t>fundamental</a:t>
            </a:r>
            <a:r>
              <a:rPr lang="it-IT" dirty="0">
                <a:solidFill>
                  <a:schemeClr val="bg1"/>
                </a:solidFill>
              </a:rPr>
              <a:t> right </a:t>
            </a:r>
            <a:r>
              <a:rPr lang="it-IT" dirty="0" err="1">
                <a:solidFill>
                  <a:schemeClr val="bg1"/>
                </a:solidFill>
              </a:rPr>
              <a:t>to</a:t>
            </a:r>
            <a:r>
              <a:rPr lang="it-IT" dirty="0">
                <a:solidFill>
                  <a:schemeClr val="bg1"/>
                </a:solidFill>
              </a:rPr>
              <a:t> life </a:t>
            </a:r>
            <a:r>
              <a:rPr lang="it-IT" dirty="0" err="1">
                <a:solidFill>
                  <a:schemeClr val="bg1"/>
                </a:solidFill>
              </a:rPr>
              <a:t>must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be</a:t>
            </a:r>
            <a:endParaRPr lang="it-IT" dirty="0">
              <a:solidFill>
                <a:schemeClr val="bg1"/>
              </a:solidFill>
            </a:endParaRPr>
          </a:p>
          <a:p>
            <a:pPr algn="just"/>
            <a:r>
              <a:rPr lang="it-IT" dirty="0" err="1">
                <a:solidFill>
                  <a:schemeClr val="bg1"/>
                </a:solidFill>
              </a:rPr>
              <a:t>regarded</a:t>
            </a:r>
            <a:r>
              <a:rPr lang="it-IT" dirty="0">
                <a:solidFill>
                  <a:schemeClr val="bg1"/>
                </a:solidFill>
              </a:rPr>
              <a:t> in the light </a:t>
            </a:r>
            <a:r>
              <a:rPr lang="it-IT" dirty="0" err="1">
                <a:solidFill>
                  <a:schemeClr val="bg1"/>
                </a:solidFill>
              </a:rPr>
              <a:t>of</a:t>
            </a:r>
            <a:r>
              <a:rPr lang="it-IT" dirty="0">
                <a:solidFill>
                  <a:schemeClr val="bg1"/>
                </a:solidFill>
              </a:rPr>
              <a:t> the </a:t>
            </a:r>
            <a:r>
              <a:rPr lang="it-IT" dirty="0" err="1">
                <a:solidFill>
                  <a:schemeClr val="bg1"/>
                </a:solidFill>
              </a:rPr>
              <a:t>fundamental</a:t>
            </a:r>
            <a:r>
              <a:rPr lang="it-IT" dirty="0">
                <a:solidFill>
                  <a:schemeClr val="bg1"/>
                </a:solidFill>
              </a:rPr>
              <a:t> right and </a:t>
            </a:r>
            <a:r>
              <a:rPr lang="it-IT" b="1" dirty="0" err="1">
                <a:solidFill>
                  <a:schemeClr val="bg1"/>
                </a:solidFill>
              </a:rPr>
              <a:t>of</a:t>
            </a:r>
            <a:r>
              <a:rPr lang="it-IT" b="1" dirty="0">
                <a:solidFill>
                  <a:schemeClr val="bg1"/>
                </a:solidFill>
              </a:rPr>
              <a:t> the </a:t>
            </a:r>
            <a:r>
              <a:rPr lang="it-IT" b="1" dirty="0" err="1">
                <a:solidFill>
                  <a:schemeClr val="bg1"/>
                </a:solidFill>
              </a:rPr>
              <a:t>guarantee</a:t>
            </a:r>
            <a:r>
              <a:rPr lang="it-IT" b="1" dirty="0">
                <a:solidFill>
                  <a:schemeClr val="bg1"/>
                </a:solidFill>
              </a:rPr>
              <a:t> </a:t>
            </a:r>
            <a:r>
              <a:rPr lang="it-IT" b="1" dirty="0" err="1">
                <a:solidFill>
                  <a:schemeClr val="bg1"/>
                </a:solidFill>
              </a:rPr>
              <a:t>of</a:t>
            </a:r>
            <a:r>
              <a:rPr lang="it-IT" b="1" dirty="0">
                <a:solidFill>
                  <a:schemeClr val="bg1"/>
                </a:solidFill>
              </a:rPr>
              <a:t> </a:t>
            </a:r>
            <a:r>
              <a:rPr lang="it-IT" b="1" dirty="0" err="1">
                <a:solidFill>
                  <a:schemeClr val="bg1"/>
                </a:solidFill>
              </a:rPr>
              <a:t>human</a:t>
            </a:r>
            <a:r>
              <a:rPr lang="it-IT" b="1" dirty="0">
                <a:solidFill>
                  <a:schemeClr val="bg1"/>
                </a:solidFill>
              </a:rPr>
              <a:t> </a:t>
            </a:r>
            <a:r>
              <a:rPr lang="it-IT" b="1" dirty="0" err="1">
                <a:solidFill>
                  <a:schemeClr val="bg1"/>
                </a:solidFill>
              </a:rPr>
              <a:t>dignity</a:t>
            </a:r>
            <a:r>
              <a:rPr lang="it-IT" b="1" dirty="0">
                <a:solidFill>
                  <a:schemeClr val="bg1"/>
                </a:solidFill>
              </a:rPr>
              <a:t> under </a:t>
            </a:r>
            <a:r>
              <a:rPr lang="it-IT" b="1" dirty="0" err="1">
                <a:solidFill>
                  <a:schemeClr val="bg1"/>
                </a:solidFill>
              </a:rPr>
              <a:t>Article</a:t>
            </a:r>
            <a:r>
              <a:rPr lang="it-IT" b="1" dirty="0">
                <a:solidFill>
                  <a:schemeClr val="bg1"/>
                </a:solidFill>
              </a:rPr>
              <a:t> 1.1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of</a:t>
            </a:r>
            <a:r>
              <a:rPr lang="it-IT" dirty="0">
                <a:solidFill>
                  <a:schemeClr val="bg1"/>
                </a:solidFill>
              </a:rPr>
              <a:t> the </a:t>
            </a:r>
            <a:r>
              <a:rPr lang="it-IT" dirty="0" err="1">
                <a:solidFill>
                  <a:schemeClr val="bg1"/>
                </a:solidFill>
              </a:rPr>
              <a:t>Basic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Law</a:t>
            </a:r>
            <a:r>
              <a:rPr lang="it-IT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" name="Freccia destra 4"/>
          <p:cNvSpPr/>
          <p:nvPr/>
        </p:nvSpPr>
        <p:spPr>
          <a:xfrm>
            <a:off x="4547809" y="3398762"/>
            <a:ext cx="665239" cy="484632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arrotondato 5"/>
          <p:cNvSpPr/>
          <p:nvPr/>
        </p:nvSpPr>
        <p:spPr>
          <a:xfrm>
            <a:off x="5213048" y="1600200"/>
            <a:ext cx="3473752" cy="4136572"/>
          </a:xfrm>
          <a:prstGeom prst="roundRect">
            <a:avLst/>
          </a:prstGeom>
          <a:solidFill>
            <a:schemeClr val="accent4">
              <a:lumMod val="60000"/>
              <a:lumOff val="40000"/>
              <a:alpha val="73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just"/>
            <a:r>
              <a:rPr lang="it-IT" dirty="0" err="1">
                <a:solidFill>
                  <a:schemeClr val="bg1"/>
                </a:solidFill>
              </a:rPr>
              <a:t>Human</a:t>
            </a:r>
            <a:r>
              <a:rPr lang="it-IT" dirty="0">
                <a:solidFill>
                  <a:schemeClr val="bg1"/>
                </a:solidFill>
              </a:rPr>
              <a:t> life </a:t>
            </a:r>
            <a:r>
              <a:rPr lang="it-IT" dirty="0" err="1">
                <a:solidFill>
                  <a:schemeClr val="bg1"/>
                </a:solidFill>
              </a:rPr>
              <a:t>is</a:t>
            </a:r>
            <a:r>
              <a:rPr lang="it-IT" dirty="0">
                <a:solidFill>
                  <a:schemeClr val="bg1"/>
                </a:solidFill>
              </a:rPr>
              <a:t> the </a:t>
            </a:r>
            <a:r>
              <a:rPr lang="it-IT" dirty="0" err="1">
                <a:solidFill>
                  <a:schemeClr val="bg1"/>
                </a:solidFill>
              </a:rPr>
              <a:t>vital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basis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of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human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dignity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as</a:t>
            </a:r>
            <a:r>
              <a:rPr lang="it-IT" dirty="0">
                <a:solidFill>
                  <a:schemeClr val="bg1"/>
                </a:solidFill>
              </a:rPr>
              <a:t> the </a:t>
            </a:r>
            <a:r>
              <a:rPr lang="it-IT" dirty="0" err="1">
                <a:solidFill>
                  <a:schemeClr val="bg1"/>
                </a:solidFill>
              </a:rPr>
              <a:t>essential</a:t>
            </a:r>
            <a:r>
              <a:rPr lang="it-IT" dirty="0">
                <a:solidFill>
                  <a:schemeClr val="bg1"/>
                </a:solidFill>
              </a:rPr>
              <a:t>. </a:t>
            </a:r>
            <a:r>
              <a:rPr lang="it-IT" dirty="0" err="1">
                <a:solidFill>
                  <a:schemeClr val="bg1"/>
                </a:solidFill>
              </a:rPr>
              <a:t>constitutive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principle</a:t>
            </a:r>
            <a:r>
              <a:rPr lang="it-IT" dirty="0">
                <a:solidFill>
                  <a:schemeClr val="bg1"/>
                </a:solidFill>
              </a:rPr>
              <a:t>, and </a:t>
            </a:r>
            <a:r>
              <a:rPr lang="it-IT" dirty="0" err="1">
                <a:solidFill>
                  <a:schemeClr val="bg1"/>
                </a:solidFill>
              </a:rPr>
              <a:t>as</a:t>
            </a:r>
            <a:r>
              <a:rPr lang="it-IT" dirty="0">
                <a:solidFill>
                  <a:schemeClr val="bg1"/>
                </a:solidFill>
              </a:rPr>
              <a:t> the supreme </a:t>
            </a:r>
            <a:r>
              <a:rPr lang="it-IT" dirty="0" err="1">
                <a:solidFill>
                  <a:schemeClr val="bg1"/>
                </a:solidFill>
              </a:rPr>
              <a:t>value</a:t>
            </a:r>
            <a:r>
              <a:rPr lang="it-IT" dirty="0">
                <a:solidFill>
                  <a:schemeClr val="bg1"/>
                </a:solidFill>
              </a:rPr>
              <a:t>, </a:t>
            </a:r>
            <a:r>
              <a:rPr lang="it-IT" dirty="0" err="1">
                <a:solidFill>
                  <a:schemeClr val="bg1"/>
                </a:solidFill>
              </a:rPr>
              <a:t>of</a:t>
            </a:r>
            <a:r>
              <a:rPr lang="it-IT" dirty="0">
                <a:solidFill>
                  <a:schemeClr val="bg1"/>
                </a:solidFill>
              </a:rPr>
              <a:t> the </a:t>
            </a:r>
            <a:r>
              <a:rPr lang="it-IT" dirty="0" err="1">
                <a:solidFill>
                  <a:schemeClr val="bg1"/>
                </a:solidFill>
              </a:rPr>
              <a:t>constitution</a:t>
            </a:r>
            <a:r>
              <a:rPr lang="it-IT" dirty="0">
                <a:solidFill>
                  <a:schemeClr val="bg1"/>
                </a:solidFill>
              </a:rPr>
              <a:t>.</a:t>
            </a:r>
          </a:p>
          <a:p>
            <a:pPr algn="just"/>
            <a:r>
              <a:rPr lang="it-IT" dirty="0" err="1">
                <a:solidFill>
                  <a:schemeClr val="bg1"/>
                </a:solidFill>
              </a:rPr>
              <a:t>All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human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beings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possess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this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dignity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as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persons</a:t>
            </a:r>
            <a:r>
              <a:rPr lang="it-IT" dirty="0">
                <a:solidFill>
                  <a:schemeClr val="bg1"/>
                </a:solidFill>
              </a:rPr>
              <a:t>, </a:t>
            </a:r>
            <a:r>
              <a:rPr lang="it-IT" dirty="0" err="1">
                <a:solidFill>
                  <a:schemeClr val="bg1"/>
                </a:solidFill>
              </a:rPr>
              <a:t>irrespective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of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their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qualities</a:t>
            </a:r>
            <a:r>
              <a:rPr lang="it-IT" dirty="0">
                <a:solidFill>
                  <a:schemeClr val="bg1"/>
                </a:solidFill>
              </a:rPr>
              <a:t>, </a:t>
            </a:r>
            <a:r>
              <a:rPr lang="it-IT" dirty="0" err="1">
                <a:solidFill>
                  <a:schemeClr val="bg1"/>
                </a:solidFill>
              </a:rPr>
              <a:t>their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physical</a:t>
            </a:r>
            <a:r>
              <a:rPr lang="it-IT" dirty="0">
                <a:solidFill>
                  <a:schemeClr val="bg1"/>
                </a:solidFill>
              </a:rPr>
              <a:t> or </a:t>
            </a:r>
            <a:r>
              <a:rPr lang="it-IT" dirty="0" err="1">
                <a:solidFill>
                  <a:schemeClr val="bg1"/>
                </a:solidFill>
              </a:rPr>
              <a:t>mental</a:t>
            </a:r>
            <a:r>
              <a:rPr lang="it-IT" dirty="0">
                <a:solidFill>
                  <a:schemeClr val="bg1"/>
                </a:solidFill>
              </a:rPr>
              <a:t> state, </a:t>
            </a:r>
            <a:r>
              <a:rPr lang="it-IT" dirty="0" err="1">
                <a:solidFill>
                  <a:schemeClr val="bg1"/>
                </a:solidFill>
              </a:rPr>
              <a:t>their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achievements</a:t>
            </a:r>
            <a:r>
              <a:rPr lang="it-IT" dirty="0">
                <a:solidFill>
                  <a:schemeClr val="bg1"/>
                </a:solidFill>
              </a:rPr>
              <a:t> and </a:t>
            </a:r>
            <a:r>
              <a:rPr lang="it-IT" dirty="0" err="1">
                <a:solidFill>
                  <a:schemeClr val="bg1"/>
                </a:solidFill>
              </a:rPr>
              <a:t>their</a:t>
            </a:r>
            <a:r>
              <a:rPr lang="it-IT" dirty="0">
                <a:solidFill>
                  <a:schemeClr val="bg1"/>
                </a:solidFill>
              </a:rPr>
              <a:t> social status. </a:t>
            </a:r>
            <a:r>
              <a:rPr lang="it-IT" dirty="0" err="1">
                <a:solidFill>
                  <a:schemeClr val="bg1"/>
                </a:solidFill>
              </a:rPr>
              <a:t>It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cannot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be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taken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away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from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any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human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being</a:t>
            </a:r>
            <a:endParaRPr lang="it-IT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/>
              <a:t>Human</a:t>
            </a:r>
            <a:r>
              <a:rPr lang="it-IT" dirty="0"/>
              <a:t> </a:t>
            </a:r>
            <a:r>
              <a:rPr lang="it-IT" dirty="0" err="1"/>
              <a:t>Dignity</a:t>
            </a:r>
            <a:r>
              <a:rPr lang="it-IT" dirty="0"/>
              <a:t> in </a:t>
            </a:r>
            <a:r>
              <a:rPr lang="it-IT" dirty="0" err="1"/>
              <a:t>German</a:t>
            </a:r>
            <a:r>
              <a:rPr lang="it-IT" dirty="0"/>
              <a:t> </a:t>
            </a:r>
            <a:r>
              <a:rPr lang="it-IT" dirty="0" err="1"/>
              <a:t>Constitutional</a:t>
            </a:r>
            <a:r>
              <a:rPr lang="it-IT" dirty="0"/>
              <a:t> </a:t>
            </a:r>
            <a:r>
              <a:rPr lang="it-IT" dirty="0" err="1"/>
              <a:t>Law</a:t>
            </a:r>
            <a:r>
              <a:rPr lang="it-IT" dirty="0"/>
              <a:t>	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dirty="0"/>
              <a:t> </a:t>
            </a:r>
          </a:p>
        </p:txBody>
      </p:sp>
      <p:sp>
        <p:nvSpPr>
          <p:cNvPr id="5" name="Ovale 4"/>
          <p:cNvSpPr/>
          <p:nvPr/>
        </p:nvSpPr>
        <p:spPr>
          <a:xfrm>
            <a:off x="457200" y="2044094"/>
            <a:ext cx="3909181" cy="3374573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just"/>
            <a:r>
              <a:rPr lang="it-IT" dirty="0">
                <a:solidFill>
                  <a:schemeClr val="bg1"/>
                </a:solidFill>
              </a:rPr>
              <a:t>The state </a:t>
            </a:r>
            <a:r>
              <a:rPr lang="it-IT" dirty="0" err="1">
                <a:solidFill>
                  <a:schemeClr val="bg1"/>
                </a:solidFill>
              </a:rPr>
              <a:t>is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prohibited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from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encroaching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upon</a:t>
            </a:r>
            <a:r>
              <a:rPr lang="it-IT" dirty="0">
                <a:solidFill>
                  <a:schemeClr val="bg1"/>
                </a:solidFill>
              </a:rPr>
              <a:t> the </a:t>
            </a:r>
            <a:r>
              <a:rPr lang="it-IT" dirty="0" err="1">
                <a:solidFill>
                  <a:schemeClr val="bg1"/>
                </a:solidFill>
              </a:rPr>
              <a:t>fundamental</a:t>
            </a:r>
            <a:r>
              <a:rPr lang="it-IT" dirty="0">
                <a:solidFill>
                  <a:schemeClr val="bg1"/>
                </a:solidFill>
              </a:rPr>
              <a:t> right </a:t>
            </a:r>
            <a:r>
              <a:rPr lang="it-IT" dirty="0" err="1">
                <a:solidFill>
                  <a:schemeClr val="bg1"/>
                </a:solidFill>
              </a:rPr>
              <a:t>to</a:t>
            </a:r>
            <a:r>
              <a:rPr lang="it-IT" dirty="0">
                <a:solidFill>
                  <a:schemeClr val="bg1"/>
                </a:solidFill>
              </a:rPr>
              <a:t> life </a:t>
            </a:r>
            <a:r>
              <a:rPr lang="it-IT" dirty="0" err="1">
                <a:solidFill>
                  <a:schemeClr val="bg1"/>
                </a:solidFill>
              </a:rPr>
              <a:t>by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measures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of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its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own</a:t>
            </a:r>
            <a:r>
              <a:rPr lang="it-IT" dirty="0">
                <a:solidFill>
                  <a:schemeClr val="bg1"/>
                </a:solidFill>
              </a:rPr>
              <a:t>, </a:t>
            </a:r>
            <a:r>
              <a:rPr lang="it-IT" dirty="0" err="1">
                <a:solidFill>
                  <a:schemeClr val="bg1"/>
                </a:solidFill>
              </a:rPr>
              <a:t>thereby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violating</a:t>
            </a:r>
            <a:r>
              <a:rPr lang="it-IT" dirty="0">
                <a:solidFill>
                  <a:schemeClr val="bg1"/>
                </a:solidFill>
              </a:rPr>
              <a:t> the </a:t>
            </a:r>
            <a:r>
              <a:rPr lang="it-IT" dirty="0" err="1">
                <a:solidFill>
                  <a:schemeClr val="bg1"/>
                </a:solidFill>
              </a:rPr>
              <a:t>ban</a:t>
            </a:r>
            <a:r>
              <a:rPr lang="it-IT" dirty="0">
                <a:solidFill>
                  <a:schemeClr val="bg1"/>
                </a:solidFill>
              </a:rPr>
              <a:t> on the </a:t>
            </a:r>
            <a:r>
              <a:rPr lang="it-IT" dirty="0" err="1">
                <a:solidFill>
                  <a:schemeClr val="bg1"/>
                </a:solidFill>
              </a:rPr>
              <a:t>disregard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of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human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dignity</a:t>
            </a:r>
            <a:r>
              <a:rPr lang="it-IT" dirty="0">
                <a:solidFill>
                  <a:schemeClr val="bg1"/>
                </a:solidFill>
              </a:rPr>
              <a:t>. </a:t>
            </a:r>
          </a:p>
        </p:txBody>
      </p:sp>
      <p:sp>
        <p:nvSpPr>
          <p:cNvPr id="6" name="Diamante 5"/>
          <p:cNvSpPr/>
          <p:nvPr/>
        </p:nvSpPr>
        <p:spPr>
          <a:xfrm>
            <a:off x="5965372" y="2044094"/>
            <a:ext cx="2721428" cy="3374573"/>
          </a:xfrm>
          <a:prstGeom prst="diamond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lnSpcReduction="10000"/>
          </a:bodyPr>
          <a:lstStyle/>
          <a:p>
            <a:pPr algn="ctr"/>
            <a:r>
              <a:rPr lang="it-IT" dirty="0">
                <a:solidFill>
                  <a:schemeClr val="bg1"/>
                </a:solidFill>
              </a:rPr>
              <a:t>The state </a:t>
            </a:r>
            <a:r>
              <a:rPr lang="it-IT" dirty="0" err="1">
                <a:solidFill>
                  <a:schemeClr val="bg1"/>
                </a:solidFill>
              </a:rPr>
              <a:t>is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also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obliged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to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protect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every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human</a:t>
            </a:r>
            <a:endParaRPr lang="it-IT" dirty="0">
              <a:solidFill>
                <a:schemeClr val="bg1"/>
              </a:solidFill>
            </a:endParaRPr>
          </a:p>
          <a:p>
            <a:pPr algn="ctr"/>
            <a:r>
              <a:rPr lang="it-IT" dirty="0">
                <a:solidFill>
                  <a:schemeClr val="bg1"/>
                </a:solidFill>
              </a:rPr>
              <a:t>life</a:t>
            </a:r>
          </a:p>
        </p:txBody>
      </p:sp>
      <p:sp>
        <p:nvSpPr>
          <p:cNvPr id="7" name="Freccia bidirezionale orizzontale 6"/>
          <p:cNvSpPr/>
          <p:nvPr/>
        </p:nvSpPr>
        <p:spPr>
          <a:xfrm>
            <a:off x="4584095" y="3603970"/>
            <a:ext cx="1216152" cy="484632"/>
          </a:xfrm>
          <a:prstGeom prst="leftRightArrow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/>
              <a:t>Human</a:t>
            </a:r>
            <a:r>
              <a:rPr lang="it-IT" dirty="0"/>
              <a:t> </a:t>
            </a:r>
            <a:r>
              <a:rPr lang="it-IT" dirty="0" err="1"/>
              <a:t>Dignity</a:t>
            </a:r>
            <a:r>
              <a:rPr lang="it-IT" dirty="0"/>
              <a:t> in </a:t>
            </a:r>
            <a:r>
              <a:rPr lang="it-IT" dirty="0" err="1"/>
              <a:t>German</a:t>
            </a:r>
            <a:r>
              <a:rPr lang="it-IT" dirty="0"/>
              <a:t> </a:t>
            </a:r>
            <a:r>
              <a:rPr lang="it-IT" dirty="0" err="1"/>
              <a:t>Constitutional</a:t>
            </a:r>
            <a:r>
              <a:rPr lang="it-IT" dirty="0"/>
              <a:t> </a:t>
            </a:r>
            <a:r>
              <a:rPr lang="it-IT" dirty="0" err="1"/>
              <a:t>Law</a:t>
            </a:r>
            <a:r>
              <a:rPr lang="it-IT" dirty="0"/>
              <a:t>	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dirty="0"/>
              <a:t> </a:t>
            </a:r>
          </a:p>
        </p:txBody>
      </p:sp>
      <p:sp>
        <p:nvSpPr>
          <p:cNvPr id="4" name="Callout con freccia in giù 3"/>
          <p:cNvSpPr/>
          <p:nvPr/>
        </p:nvSpPr>
        <p:spPr>
          <a:xfrm>
            <a:off x="604762" y="1600200"/>
            <a:ext cx="7922381" cy="1580848"/>
          </a:xfrm>
          <a:prstGeom prst="downArrowCallou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it-IT" dirty="0" err="1">
                <a:solidFill>
                  <a:schemeClr val="bg1"/>
                </a:solidFill>
              </a:rPr>
              <a:t>Article</a:t>
            </a:r>
            <a:r>
              <a:rPr lang="it-IT" dirty="0">
                <a:solidFill>
                  <a:schemeClr val="bg1"/>
                </a:solidFill>
              </a:rPr>
              <a:t> 1.1 </a:t>
            </a:r>
            <a:r>
              <a:rPr lang="it-IT" dirty="0" err="1">
                <a:solidFill>
                  <a:schemeClr val="bg1"/>
                </a:solidFill>
              </a:rPr>
              <a:t>of</a:t>
            </a:r>
            <a:r>
              <a:rPr lang="it-IT" dirty="0">
                <a:solidFill>
                  <a:schemeClr val="bg1"/>
                </a:solidFill>
              </a:rPr>
              <a:t> the </a:t>
            </a:r>
            <a:r>
              <a:rPr lang="it-IT" dirty="0" err="1">
                <a:solidFill>
                  <a:schemeClr val="bg1"/>
                </a:solidFill>
              </a:rPr>
              <a:t>Basic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Law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protects</a:t>
            </a:r>
            <a:r>
              <a:rPr lang="it-IT" dirty="0">
                <a:solidFill>
                  <a:schemeClr val="bg1"/>
                </a:solidFill>
              </a:rPr>
              <a:t> the</a:t>
            </a:r>
          </a:p>
          <a:p>
            <a:pPr algn="ctr"/>
            <a:r>
              <a:rPr lang="it-IT" dirty="0" err="1">
                <a:solidFill>
                  <a:schemeClr val="bg1"/>
                </a:solidFill>
              </a:rPr>
              <a:t>individual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human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being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not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only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against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humiliation</a:t>
            </a:r>
            <a:r>
              <a:rPr lang="it-IT" dirty="0">
                <a:solidFill>
                  <a:schemeClr val="bg1"/>
                </a:solidFill>
              </a:rPr>
              <a:t>, </a:t>
            </a:r>
            <a:r>
              <a:rPr lang="it-IT" dirty="0" err="1">
                <a:solidFill>
                  <a:schemeClr val="bg1"/>
                </a:solidFill>
              </a:rPr>
              <a:t>branding</a:t>
            </a:r>
            <a:r>
              <a:rPr lang="it-IT" dirty="0">
                <a:solidFill>
                  <a:schemeClr val="bg1"/>
                </a:solidFill>
              </a:rPr>
              <a:t>, </a:t>
            </a:r>
            <a:r>
              <a:rPr lang="it-IT" dirty="0" err="1">
                <a:solidFill>
                  <a:schemeClr val="bg1"/>
                </a:solidFill>
              </a:rPr>
              <a:t>persecution</a:t>
            </a:r>
            <a:r>
              <a:rPr lang="it-IT" dirty="0">
                <a:solidFill>
                  <a:schemeClr val="bg1"/>
                </a:solidFill>
              </a:rPr>
              <a:t>, </a:t>
            </a:r>
            <a:r>
              <a:rPr lang="it-IT" dirty="0" err="1">
                <a:solidFill>
                  <a:schemeClr val="bg1"/>
                </a:solidFill>
              </a:rPr>
              <a:t>outlawing</a:t>
            </a:r>
            <a:r>
              <a:rPr lang="it-IT" dirty="0">
                <a:solidFill>
                  <a:schemeClr val="bg1"/>
                </a:solidFill>
              </a:rPr>
              <a:t> and </a:t>
            </a:r>
            <a:r>
              <a:rPr lang="it-IT" dirty="0" err="1">
                <a:solidFill>
                  <a:schemeClr val="bg1"/>
                </a:solidFill>
              </a:rPr>
              <a:t>similar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actions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by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third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parties</a:t>
            </a:r>
            <a:r>
              <a:rPr lang="it-IT" dirty="0">
                <a:solidFill>
                  <a:schemeClr val="bg1"/>
                </a:solidFill>
              </a:rPr>
              <a:t> or </a:t>
            </a:r>
            <a:r>
              <a:rPr lang="it-IT" dirty="0" err="1">
                <a:solidFill>
                  <a:schemeClr val="bg1"/>
                </a:solidFill>
              </a:rPr>
              <a:t>by</a:t>
            </a:r>
            <a:r>
              <a:rPr lang="it-IT" dirty="0">
                <a:solidFill>
                  <a:schemeClr val="bg1"/>
                </a:solidFill>
              </a:rPr>
              <a:t> the state </a:t>
            </a:r>
            <a:r>
              <a:rPr lang="it-IT" dirty="0" err="1">
                <a:solidFill>
                  <a:schemeClr val="bg1"/>
                </a:solidFill>
              </a:rPr>
              <a:t>itself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5" name="Rettangolo arrotondato 4"/>
          <p:cNvSpPr/>
          <p:nvPr/>
        </p:nvSpPr>
        <p:spPr>
          <a:xfrm>
            <a:off x="907143" y="3447143"/>
            <a:ext cx="7329714" cy="267902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just"/>
            <a:r>
              <a:rPr lang="it-IT" dirty="0" err="1">
                <a:solidFill>
                  <a:schemeClr val="bg1"/>
                </a:solidFill>
              </a:rPr>
              <a:t>Taking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as</a:t>
            </a:r>
            <a:r>
              <a:rPr lang="it-IT" dirty="0">
                <a:solidFill>
                  <a:schemeClr val="bg1"/>
                </a:solidFill>
              </a:rPr>
              <a:t> a </a:t>
            </a:r>
            <a:r>
              <a:rPr lang="it-IT" dirty="0" err="1">
                <a:solidFill>
                  <a:schemeClr val="bg1"/>
                </a:solidFill>
              </a:rPr>
              <a:t>starting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point</a:t>
            </a:r>
            <a:r>
              <a:rPr lang="it-IT" dirty="0">
                <a:solidFill>
                  <a:schemeClr val="bg1"/>
                </a:solidFill>
              </a:rPr>
              <a:t> the idea </a:t>
            </a:r>
            <a:r>
              <a:rPr lang="it-IT" dirty="0" err="1">
                <a:solidFill>
                  <a:schemeClr val="bg1"/>
                </a:solidFill>
              </a:rPr>
              <a:t>that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b="1" dirty="0" err="1">
                <a:solidFill>
                  <a:schemeClr val="bg1"/>
                </a:solidFill>
              </a:rPr>
              <a:t>it</a:t>
            </a:r>
            <a:r>
              <a:rPr lang="it-IT" b="1" dirty="0">
                <a:solidFill>
                  <a:schemeClr val="bg1"/>
                </a:solidFill>
              </a:rPr>
              <a:t> </a:t>
            </a:r>
            <a:r>
              <a:rPr lang="it-IT" b="1" dirty="0" err="1">
                <a:solidFill>
                  <a:schemeClr val="bg1"/>
                </a:solidFill>
              </a:rPr>
              <a:t>is</a:t>
            </a:r>
            <a:r>
              <a:rPr lang="it-IT" b="1" dirty="0">
                <a:solidFill>
                  <a:schemeClr val="bg1"/>
                </a:solidFill>
              </a:rPr>
              <a:t> part </a:t>
            </a:r>
            <a:r>
              <a:rPr lang="it-IT" b="1" dirty="0" err="1">
                <a:solidFill>
                  <a:schemeClr val="bg1"/>
                </a:solidFill>
              </a:rPr>
              <a:t>of</a:t>
            </a:r>
            <a:r>
              <a:rPr lang="it-IT" b="1" dirty="0">
                <a:solidFill>
                  <a:schemeClr val="bg1"/>
                </a:solidFill>
              </a:rPr>
              <a:t> the nature </a:t>
            </a:r>
            <a:r>
              <a:rPr lang="it-IT" b="1" dirty="0" err="1">
                <a:solidFill>
                  <a:schemeClr val="bg1"/>
                </a:solidFill>
              </a:rPr>
              <a:t>of</a:t>
            </a:r>
            <a:r>
              <a:rPr lang="it-IT" b="1" dirty="0">
                <a:solidFill>
                  <a:schemeClr val="bg1"/>
                </a:solidFill>
              </a:rPr>
              <a:t> </a:t>
            </a:r>
            <a:r>
              <a:rPr lang="it-IT" b="1" dirty="0" err="1">
                <a:solidFill>
                  <a:schemeClr val="bg1"/>
                </a:solidFill>
              </a:rPr>
              <a:t>human</a:t>
            </a:r>
            <a:r>
              <a:rPr lang="it-IT" b="1" dirty="0">
                <a:solidFill>
                  <a:schemeClr val="bg1"/>
                </a:solidFill>
              </a:rPr>
              <a:t> </a:t>
            </a:r>
            <a:r>
              <a:rPr lang="it-IT" b="1" dirty="0" err="1">
                <a:solidFill>
                  <a:schemeClr val="bg1"/>
                </a:solidFill>
              </a:rPr>
              <a:t>beings</a:t>
            </a:r>
            <a:r>
              <a:rPr lang="it-IT" b="1" dirty="0">
                <a:solidFill>
                  <a:schemeClr val="bg1"/>
                </a:solidFill>
              </a:rPr>
              <a:t> </a:t>
            </a:r>
            <a:r>
              <a:rPr lang="it-IT" b="1" dirty="0" err="1">
                <a:solidFill>
                  <a:schemeClr val="bg1"/>
                </a:solidFill>
              </a:rPr>
              <a:t>to</a:t>
            </a:r>
            <a:r>
              <a:rPr lang="it-IT" b="1" dirty="0">
                <a:solidFill>
                  <a:schemeClr val="bg1"/>
                </a:solidFill>
              </a:rPr>
              <a:t> </a:t>
            </a:r>
            <a:r>
              <a:rPr lang="it-IT" b="1" dirty="0" err="1">
                <a:solidFill>
                  <a:schemeClr val="bg1"/>
                </a:solidFill>
              </a:rPr>
              <a:t>exercise</a:t>
            </a:r>
            <a:r>
              <a:rPr lang="it-IT" b="1" dirty="0">
                <a:solidFill>
                  <a:schemeClr val="bg1"/>
                </a:solidFill>
              </a:rPr>
              <a:t> </a:t>
            </a:r>
            <a:r>
              <a:rPr lang="it-IT" b="1" dirty="0" err="1">
                <a:solidFill>
                  <a:schemeClr val="bg1"/>
                </a:solidFill>
              </a:rPr>
              <a:t>self-determination</a:t>
            </a:r>
            <a:r>
              <a:rPr lang="it-IT" b="1" dirty="0">
                <a:solidFill>
                  <a:schemeClr val="bg1"/>
                </a:solidFill>
              </a:rPr>
              <a:t> in </a:t>
            </a:r>
            <a:r>
              <a:rPr lang="it-IT" b="1" dirty="0" err="1">
                <a:solidFill>
                  <a:schemeClr val="bg1"/>
                </a:solidFill>
              </a:rPr>
              <a:t>freedom</a:t>
            </a:r>
            <a:r>
              <a:rPr lang="it-IT" b="1" dirty="0">
                <a:solidFill>
                  <a:schemeClr val="bg1"/>
                </a:solidFill>
              </a:rPr>
              <a:t> and </a:t>
            </a:r>
            <a:r>
              <a:rPr lang="it-IT" b="1" dirty="0" err="1">
                <a:solidFill>
                  <a:schemeClr val="bg1"/>
                </a:solidFill>
              </a:rPr>
              <a:t>to</a:t>
            </a:r>
            <a:r>
              <a:rPr lang="it-IT" b="1" dirty="0">
                <a:solidFill>
                  <a:schemeClr val="bg1"/>
                </a:solidFill>
              </a:rPr>
              <a:t> </a:t>
            </a:r>
            <a:r>
              <a:rPr lang="it-IT" b="1" dirty="0" err="1">
                <a:solidFill>
                  <a:schemeClr val="bg1"/>
                </a:solidFill>
              </a:rPr>
              <a:t>freely</a:t>
            </a:r>
            <a:r>
              <a:rPr lang="it-IT" b="1" dirty="0">
                <a:solidFill>
                  <a:schemeClr val="bg1"/>
                </a:solidFill>
              </a:rPr>
              <a:t> </a:t>
            </a:r>
            <a:r>
              <a:rPr lang="it-IT" b="1" dirty="0" err="1">
                <a:solidFill>
                  <a:schemeClr val="bg1"/>
                </a:solidFill>
              </a:rPr>
              <a:t>develop</a:t>
            </a:r>
            <a:r>
              <a:rPr lang="it-IT" b="1" dirty="0">
                <a:solidFill>
                  <a:schemeClr val="bg1"/>
                </a:solidFill>
              </a:rPr>
              <a:t> </a:t>
            </a:r>
            <a:r>
              <a:rPr lang="it-IT" b="1" dirty="0" err="1">
                <a:solidFill>
                  <a:schemeClr val="bg1"/>
                </a:solidFill>
              </a:rPr>
              <a:t>themselves</a:t>
            </a:r>
            <a:r>
              <a:rPr lang="it-IT" dirty="0">
                <a:solidFill>
                  <a:schemeClr val="bg1"/>
                </a:solidFill>
              </a:rPr>
              <a:t>, and </a:t>
            </a:r>
            <a:r>
              <a:rPr lang="it-IT" dirty="0" err="1">
                <a:solidFill>
                  <a:schemeClr val="bg1"/>
                </a:solidFill>
              </a:rPr>
              <a:t>that</a:t>
            </a:r>
            <a:r>
              <a:rPr lang="it-IT" dirty="0">
                <a:solidFill>
                  <a:schemeClr val="bg1"/>
                </a:solidFill>
              </a:rPr>
              <a:t> the </a:t>
            </a:r>
            <a:r>
              <a:rPr lang="it-IT" dirty="0" err="1">
                <a:solidFill>
                  <a:schemeClr val="bg1"/>
                </a:solidFill>
              </a:rPr>
              <a:t>individual</a:t>
            </a:r>
            <a:r>
              <a:rPr lang="it-IT" dirty="0">
                <a:solidFill>
                  <a:schemeClr val="bg1"/>
                </a:solidFill>
              </a:rPr>
              <a:t> can </a:t>
            </a:r>
            <a:r>
              <a:rPr lang="it-IT" dirty="0" err="1">
                <a:solidFill>
                  <a:schemeClr val="bg1"/>
                </a:solidFill>
              </a:rPr>
              <a:t>claim</a:t>
            </a:r>
            <a:r>
              <a:rPr lang="it-IT" dirty="0">
                <a:solidFill>
                  <a:schemeClr val="bg1"/>
                </a:solidFill>
              </a:rPr>
              <a:t>, in </a:t>
            </a:r>
            <a:r>
              <a:rPr lang="it-IT" dirty="0" err="1">
                <a:solidFill>
                  <a:schemeClr val="bg1"/>
                </a:solidFill>
              </a:rPr>
              <a:t>principle</a:t>
            </a:r>
            <a:r>
              <a:rPr lang="it-IT" dirty="0">
                <a:solidFill>
                  <a:schemeClr val="bg1"/>
                </a:solidFill>
              </a:rPr>
              <a:t>, </a:t>
            </a:r>
            <a:r>
              <a:rPr lang="it-IT" dirty="0" err="1">
                <a:solidFill>
                  <a:schemeClr val="bg1"/>
                </a:solidFill>
              </a:rPr>
              <a:t>to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be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recognised</a:t>
            </a:r>
            <a:r>
              <a:rPr lang="it-IT" dirty="0">
                <a:solidFill>
                  <a:schemeClr val="bg1"/>
                </a:solidFill>
              </a:rPr>
              <a:t> in society </a:t>
            </a:r>
            <a:r>
              <a:rPr lang="it-IT" dirty="0" err="1">
                <a:solidFill>
                  <a:schemeClr val="bg1"/>
                </a:solidFill>
              </a:rPr>
              <a:t>as</a:t>
            </a:r>
            <a:r>
              <a:rPr lang="it-IT" dirty="0">
                <a:solidFill>
                  <a:schemeClr val="bg1"/>
                </a:solidFill>
              </a:rPr>
              <a:t> a </a:t>
            </a:r>
            <a:r>
              <a:rPr lang="it-IT" dirty="0" err="1">
                <a:solidFill>
                  <a:schemeClr val="bg1"/>
                </a:solidFill>
              </a:rPr>
              <a:t>member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with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equal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rights</a:t>
            </a:r>
            <a:r>
              <a:rPr lang="it-IT" dirty="0">
                <a:solidFill>
                  <a:schemeClr val="bg1"/>
                </a:solidFill>
              </a:rPr>
              <a:t> and </a:t>
            </a:r>
            <a:r>
              <a:rPr lang="it-IT" dirty="0" err="1">
                <a:solidFill>
                  <a:schemeClr val="bg1"/>
                </a:solidFill>
              </a:rPr>
              <a:t>with</a:t>
            </a:r>
            <a:r>
              <a:rPr lang="it-IT" dirty="0">
                <a:solidFill>
                  <a:schemeClr val="bg1"/>
                </a:solidFill>
              </a:rPr>
              <a:t> a </a:t>
            </a:r>
            <a:r>
              <a:rPr lang="it-IT" dirty="0" err="1">
                <a:solidFill>
                  <a:schemeClr val="bg1"/>
                </a:solidFill>
              </a:rPr>
              <a:t>value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of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his</a:t>
            </a:r>
            <a:r>
              <a:rPr lang="it-IT" dirty="0">
                <a:solidFill>
                  <a:schemeClr val="bg1"/>
                </a:solidFill>
              </a:rPr>
              <a:t> or </a:t>
            </a:r>
            <a:r>
              <a:rPr lang="it-IT" dirty="0" err="1">
                <a:solidFill>
                  <a:schemeClr val="bg1"/>
                </a:solidFill>
              </a:rPr>
              <a:t>her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own</a:t>
            </a:r>
            <a:r>
              <a:rPr lang="it-IT" dirty="0">
                <a:solidFill>
                  <a:schemeClr val="bg1"/>
                </a:solidFill>
              </a:rPr>
              <a:t>, </a:t>
            </a:r>
            <a:r>
              <a:rPr lang="it-IT" b="1" dirty="0">
                <a:solidFill>
                  <a:schemeClr val="bg1"/>
                </a:solidFill>
              </a:rPr>
              <a:t>the </a:t>
            </a:r>
            <a:r>
              <a:rPr lang="it-IT" b="1" dirty="0" err="1">
                <a:solidFill>
                  <a:schemeClr val="bg1"/>
                </a:solidFill>
              </a:rPr>
              <a:t>obligation</a:t>
            </a:r>
            <a:r>
              <a:rPr lang="it-IT" b="1" dirty="0">
                <a:solidFill>
                  <a:schemeClr val="bg1"/>
                </a:solidFill>
              </a:rPr>
              <a:t> </a:t>
            </a:r>
            <a:r>
              <a:rPr lang="it-IT" b="1" dirty="0" err="1">
                <a:solidFill>
                  <a:schemeClr val="bg1"/>
                </a:solidFill>
              </a:rPr>
              <a:t>to</a:t>
            </a:r>
            <a:r>
              <a:rPr lang="it-IT" b="1" dirty="0">
                <a:solidFill>
                  <a:schemeClr val="bg1"/>
                </a:solidFill>
              </a:rPr>
              <a:t> </a:t>
            </a:r>
            <a:r>
              <a:rPr lang="it-IT" b="1" dirty="0" err="1">
                <a:solidFill>
                  <a:schemeClr val="bg1"/>
                </a:solidFill>
              </a:rPr>
              <a:t>respect</a:t>
            </a:r>
            <a:r>
              <a:rPr lang="it-IT" b="1" dirty="0">
                <a:solidFill>
                  <a:schemeClr val="bg1"/>
                </a:solidFill>
              </a:rPr>
              <a:t> and </a:t>
            </a:r>
            <a:r>
              <a:rPr lang="it-IT" b="1" dirty="0" err="1">
                <a:solidFill>
                  <a:schemeClr val="bg1"/>
                </a:solidFill>
              </a:rPr>
              <a:t>protect</a:t>
            </a:r>
            <a:r>
              <a:rPr lang="it-IT" b="1" dirty="0">
                <a:solidFill>
                  <a:schemeClr val="bg1"/>
                </a:solidFill>
              </a:rPr>
              <a:t> </a:t>
            </a:r>
            <a:r>
              <a:rPr lang="it-IT" b="1" dirty="0" err="1">
                <a:solidFill>
                  <a:schemeClr val="bg1"/>
                </a:solidFill>
              </a:rPr>
              <a:t>human</a:t>
            </a:r>
            <a:r>
              <a:rPr lang="it-IT" b="1" dirty="0">
                <a:solidFill>
                  <a:schemeClr val="bg1"/>
                </a:solidFill>
              </a:rPr>
              <a:t> </a:t>
            </a:r>
            <a:r>
              <a:rPr lang="it-IT" b="1" dirty="0" err="1">
                <a:solidFill>
                  <a:schemeClr val="bg1"/>
                </a:solidFill>
              </a:rPr>
              <a:t>dignity</a:t>
            </a:r>
            <a:r>
              <a:rPr lang="it-IT" b="1" dirty="0">
                <a:solidFill>
                  <a:schemeClr val="bg1"/>
                </a:solidFill>
              </a:rPr>
              <a:t> </a:t>
            </a:r>
            <a:r>
              <a:rPr lang="it-IT" b="1" dirty="0" err="1">
                <a:solidFill>
                  <a:schemeClr val="bg1"/>
                </a:solidFill>
              </a:rPr>
              <a:t>generally</a:t>
            </a:r>
            <a:r>
              <a:rPr lang="it-IT" b="1" dirty="0">
                <a:solidFill>
                  <a:schemeClr val="bg1"/>
                </a:solidFill>
              </a:rPr>
              <a:t> </a:t>
            </a:r>
            <a:r>
              <a:rPr lang="it-IT" b="1" dirty="0" err="1">
                <a:solidFill>
                  <a:schemeClr val="bg1"/>
                </a:solidFill>
              </a:rPr>
              <a:t>precludes</a:t>
            </a:r>
            <a:r>
              <a:rPr lang="it-IT" b="1" dirty="0">
                <a:solidFill>
                  <a:schemeClr val="bg1"/>
                </a:solidFill>
              </a:rPr>
              <a:t> </a:t>
            </a:r>
            <a:r>
              <a:rPr lang="it-IT" b="1" dirty="0" err="1">
                <a:solidFill>
                  <a:schemeClr val="bg1"/>
                </a:solidFill>
              </a:rPr>
              <a:t>making</a:t>
            </a:r>
            <a:r>
              <a:rPr lang="it-IT" b="1" dirty="0">
                <a:solidFill>
                  <a:schemeClr val="bg1"/>
                </a:solidFill>
              </a:rPr>
              <a:t> a </a:t>
            </a:r>
            <a:r>
              <a:rPr lang="it-IT" b="1" dirty="0" err="1">
                <a:solidFill>
                  <a:schemeClr val="bg1"/>
                </a:solidFill>
              </a:rPr>
              <a:t>human</a:t>
            </a:r>
            <a:r>
              <a:rPr lang="it-IT" b="1" dirty="0">
                <a:solidFill>
                  <a:schemeClr val="bg1"/>
                </a:solidFill>
              </a:rPr>
              <a:t> </a:t>
            </a:r>
            <a:r>
              <a:rPr lang="it-IT" b="1" dirty="0" err="1">
                <a:solidFill>
                  <a:schemeClr val="bg1"/>
                </a:solidFill>
              </a:rPr>
              <a:t>being</a:t>
            </a:r>
            <a:r>
              <a:rPr lang="it-IT" b="1" dirty="0">
                <a:solidFill>
                  <a:schemeClr val="bg1"/>
                </a:solidFill>
              </a:rPr>
              <a:t> a mere </a:t>
            </a:r>
            <a:r>
              <a:rPr lang="it-IT" b="1" dirty="0" err="1">
                <a:solidFill>
                  <a:schemeClr val="bg1"/>
                </a:solidFill>
              </a:rPr>
              <a:t>object</a:t>
            </a:r>
            <a:r>
              <a:rPr lang="it-IT" b="1" dirty="0">
                <a:solidFill>
                  <a:schemeClr val="bg1"/>
                </a:solidFill>
              </a:rPr>
              <a:t> </a:t>
            </a:r>
            <a:r>
              <a:rPr lang="it-IT" b="1" dirty="0" err="1">
                <a:solidFill>
                  <a:schemeClr val="bg1"/>
                </a:solidFill>
              </a:rPr>
              <a:t>of</a:t>
            </a:r>
            <a:r>
              <a:rPr lang="it-IT" b="1" dirty="0">
                <a:solidFill>
                  <a:schemeClr val="bg1"/>
                </a:solidFill>
              </a:rPr>
              <a:t> the state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/>
              <a:t>Human</a:t>
            </a:r>
            <a:r>
              <a:rPr lang="it-IT" dirty="0"/>
              <a:t> </a:t>
            </a:r>
            <a:r>
              <a:rPr lang="it-IT" dirty="0" err="1"/>
              <a:t>Dignity</a:t>
            </a:r>
            <a:r>
              <a:rPr lang="it-IT" dirty="0"/>
              <a:t> in </a:t>
            </a:r>
            <a:r>
              <a:rPr lang="it-IT" dirty="0" err="1"/>
              <a:t>German</a:t>
            </a:r>
            <a:r>
              <a:rPr lang="it-IT" dirty="0"/>
              <a:t> </a:t>
            </a:r>
            <a:r>
              <a:rPr lang="it-IT" dirty="0" err="1"/>
              <a:t>Constitutional</a:t>
            </a:r>
            <a:r>
              <a:rPr lang="it-IT" dirty="0"/>
              <a:t> </a:t>
            </a:r>
            <a:r>
              <a:rPr lang="it-IT" dirty="0" err="1"/>
              <a:t>Law</a:t>
            </a:r>
            <a:r>
              <a:rPr lang="it-IT" dirty="0"/>
              <a:t>	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dirty="0"/>
              <a:t> </a:t>
            </a:r>
          </a:p>
        </p:txBody>
      </p:sp>
      <p:sp>
        <p:nvSpPr>
          <p:cNvPr id="4" name="Interruzione 3"/>
          <p:cNvSpPr/>
          <p:nvPr/>
        </p:nvSpPr>
        <p:spPr>
          <a:xfrm>
            <a:off x="653143" y="1790095"/>
            <a:ext cx="7849809" cy="2104572"/>
          </a:xfrm>
          <a:prstGeom prst="flowChartTerminator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it-IT" i="1" dirty="0" err="1">
                <a:solidFill>
                  <a:schemeClr val="bg1"/>
                </a:solidFill>
              </a:rPr>
              <a:t>What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is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thus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absolutely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prohibited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is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any</a:t>
            </a:r>
            <a:r>
              <a:rPr lang="it-IT" i="1" dirty="0">
                <a:solidFill>
                  <a:schemeClr val="bg1"/>
                </a:solidFill>
              </a:rPr>
              <a:t> treatment </a:t>
            </a:r>
            <a:r>
              <a:rPr lang="it-IT" i="1" dirty="0" err="1">
                <a:solidFill>
                  <a:schemeClr val="bg1"/>
                </a:solidFill>
              </a:rPr>
              <a:t>of</a:t>
            </a:r>
            <a:r>
              <a:rPr lang="it-IT" i="1" dirty="0">
                <a:solidFill>
                  <a:schemeClr val="bg1"/>
                </a:solidFill>
              </a:rPr>
              <a:t> a </a:t>
            </a:r>
            <a:r>
              <a:rPr lang="it-IT" i="1" dirty="0" err="1">
                <a:solidFill>
                  <a:schemeClr val="bg1"/>
                </a:solidFill>
              </a:rPr>
              <a:t>human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being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by</a:t>
            </a:r>
            <a:r>
              <a:rPr lang="it-IT" i="1" dirty="0">
                <a:solidFill>
                  <a:schemeClr val="bg1"/>
                </a:solidFill>
              </a:rPr>
              <a:t> public authority </a:t>
            </a:r>
            <a:r>
              <a:rPr lang="it-IT" i="1" dirty="0" err="1">
                <a:solidFill>
                  <a:schemeClr val="bg1"/>
                </a:solidFill>
              </a:rPr>
              <a:t>which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fundamentally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calls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into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question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his</a:t>
            </a:r>
            <a:r>
              <a:rPr lang="it-IT" i="1" dirty="0">
                <a:solidFill>
                  <a:schemeClr val="bg1"/>
                </a:solidFill>
              </a:rPr>
              <a:t> or </a:t>
            </a:r>
            <a:r>
              <a:rPr lang="it-IT" i="1" dirty="0" err="1">
                <a:solidFill>
                  <a:schemeClr val="bg1"/>
                </a:solidFill>
              </a:rPr>
              <a:t>her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quality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of</a:t>
            </a:r>
            <a:r>
              <a:rPr lang="it-IT" i="1" dirty="0">
                <a:solidFill>
                  <a:schemeClr val="bg1"/>
                </a:solidFill>
              </a:rPr>
              <a:t> a </a:t>
            </a:r>
            <a:r>
              <a:rPr lang="it-IT" i="1" dirty="0" err="1">
                <a:solidFill>
                  <a:schemeClr val="bg1"/>
                </a:solidFill>
              </a:rPr>
              <a:t>subject</a:t>
            </a:r>
            <a:r>
              <a:rPr lang="it-IT" i="1" dirty="0">
                <a:solidFill>
                  <a:schemeClr val="bg1"/>
                </a:solidFill>
              </a:rPr>
              <a:t>, </a:t>
            </a:r>
            <a:r>
              <a:rPr lang="it-IT" i="1" dirty="0" err="1">
                <a:solidFill>
                  <a:schemeClr val="bg1"/>
                </a:solidFill>
              </a:rPr>
              <a:t>his</a:t>
            </a:r>
            <a:r>
              <a:rPr lang="it-IT" i="1" dirty="0">
                <a:solidFill>
                  <a:schemeClr val="bg1"/>
                </a:solidFill>
              </a:rPr>
              <a:t> or </a:t>
            </a:r>
            <a:r>
              <a:rPr lang="it-IT" i="1" dirty="0" err="1">
                <a:solidFill>
                  <a:schemeClr val="bg1"/>
                </a:solidFill>
              </a:rPr>
              <a:t>her</a:t>
            </a:r>
            <a:r>
              <a:rPr lang="it-IT" i="1" dirty="0">
                <a:solidFill>
                  <a:schemeClr val="bg1"/>
                </a:solidFill>
              </a:rPr>
              <a:t> status </a:t>
            </a:r>
            <a:r>
              <a:rPr lang="it-IT" i="1" dirty="0" err="1">
                <a:solidFill>
                  <a:schemeClr val="bg1"/>
                </a:solidFill>
              </a:rPr>
              <a:t>as</a:t>
            </a:r>
            <a:r>
              <a:rPr lang="it-IT" i="1" dirty="0">
                <a:solidFill>
                  <a:schemeClr val="bg1"/>
                </a:solidFill>
              </a:rPr>
              <a:t> a </a:t>
            </a:r>
            <a:r>
              <a:rPr lang="it-IT" i="1" dirty="0" err="1">
                <a:solidFill>
                  <a:schemeClr val="bg1"/>
                </a:solidFill>
              </a:rPr>
              <a:t>legal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entity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by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its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lack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of</a:t>
            </a:r>
            <a:r>
              <a:rPr lang="it-IT" i="1" dirty="0">
                <a:solidFill>
                  <a:schemeClr val="bg1"/>
                </a:solidFill>
              </a:rPr>
              <a:t> the </a:t>
            </a:r>
            <a:r>
              <a:rPr lang="it-IT" i="1" dirty="0" err="1">
                <a:solidFill>
                  <a:schemeClr val="bg1"/>
                </a:solidFill>
              </a:rPr>
              <a:t>respect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of</a:t>
            </a:r>
            <a:r>
              <a:rPr lang="it-IT" i="1" dirty="0">
                <a:solidFill>
                  <a:schemeClr val="bg1"/>
                </a:solidFill>
              </a:rPr>
              <a:t> the </a:t>
            </a:r>
            <a:r>
              <a:rPr lang="it-IT" i="1" dirty="0" err="1">
                <a:solidFill>
                  <a:schemeClr val="bg1"/>
                </a:solidFill>
              </a:rPr>
              <a:t>value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which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is</a:t>
            </a:r>
            <a:r>
              <a:rPr lang="it-IT" i="1" dirty="0">
                <a:solidFill>
                  <a:schemeClr val="bg1"/>
                </a:solidFill>
              </a:rPr>
              <a:t> due </a:t>
            </a:r>
            <a:r>
              <a:rPr lang="it-IT" i="1" dirty="0" err="1">
                <a:solidFill>
                  <a:schemeClr val="bg1"/>
                </a:solidFill>
              </a:rPr>
              <a:t>to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every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human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being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for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his</a:t>
            </a:r>
            <a:r>
              <a:rPr lang="it-IT" i="1" dirty="0">
                <a:solidFill>
                  <a:schemeClr val="bg1"/>
                </a:solidFill>
              </a:rPr>
              <a:t> or </a:t>
            </a:r>
            <a:r>
              <a:rPr lang="it-IT" i="1" dirty="0" err="1">
                <a:solidFill>
                  <a:schemeClr val="bg1"/>
                </a:solidFill>
              </a:rPr>
              <a:t>her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own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sake</a:t>
            </a:r>
            <a:r>
              <a:rPr lang="it-IT" i="1" dirty="0">
                <a:solidFill>
                  <a:schemeClr val="bg1"/>
                </a:solidFill>
              </a:rPr>
              <a:t>, </a:t>
            </a:r>
            <a:r>
              <a:rPr lang="it-IT" i="1" dirty="0" err="1">
                <a:solidFill>
                  <a:schemeClr val="bg1"/>
                </a:solidFill>
              </a:rPr>
              <a:t>by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virtue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of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his</a:t>
            </a:r>
            <a:r>
              <a:rPr lang="it-IT" i="1" dirty="0">
                <a:solidFill>
                  <a:schemeClr val="bg1"/>
                </a:solidFill>
              </a:rPr>
              <a:t> or </a:t>
            </a:r>
            <a:r>
              <a:rPr lang="it-IT" i="1" dirty="0" err="1">
                <a:solidFill>
                  <a:schemeClr val="bg1"/>
                </a:solidFill>
              </a:rPr>
              <a:t>her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being</a:t>
            </a:r>
            <a:r>
              <a:rPr lang="it-IT" i="1" dirty="0">
                <a:solidFill>
                  <a:schemeClr val="bg1"/>
                </a:solidFill>
              </a:rPr>
              <a:t> a </a:t>
            </a:r>
            <a:r>
              <a:rPr lang="it-IT" i="1" dirty="0" err="1">
                <a:solidFill>
                  <a:schemeClr val="bg1"/>
                </a:solidFill>
              </a:rPr>
              <a:t>person</a:t>
            </a:r>
            <a:endParaRPr lang="it-IT" i="1" dirty="0">
              <a:solidFill>
                <a:schemeClr val="bg1"/>
              </a:solidFill>
            </a:endParaRPr>
          </a:p>
        </p:txBody>
      </p:sp>
      <p:sp>
        <p:nvSpPr>
          <p:cNvPr id="5" name="Processo 4"/>
          <p:cNvSpPr/>
          <p:nvPr/>
        </p:nvSpPr>
        <p:spPr>
          <a:xfrm>
            <a:off x="1669143" y="4608286"/>
            <a:ext cx="5781524" cy="1959428"/>
          </a:xfrm>
          <a:prstGeom prst="flowChartProcess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it-IT" dirty="0" err="1">
                <a:solidFill>
                  <a:schemeClr val="bg1"/>
                </a:solidFill>
              </a:rPr>
              <a:t>§</a:t>
            </a:r>
            <a:r>
              <a:rPr lang="it-IT" dirty="0">
                <a:solidFill>
                  <a:schemeClr val="bg1"/>
                </a:solidFill>
              </a:rPr>
              <a:t> 14.3 </a:t>
            </a:r>
            <a:r>
              <a:rPr lang="it-IT" dirty="0" err="1">
                <a:solidFill>
                  <a:schemeClr val="bg1"/>
                </a:solidFill>
              </a:rPr>
              <a:t>of</a:t>
            </a:r>
            <a:r>
              <a:rPr lang="it-IT" dirty="0">
                <a:solidFill>
                  <a:schemeClr val="bg1"/>
                </a:solidFill>
              </a:rPr>
              <a:t> the </a:t>
            </a:r>
            <a:r>
              <a:rPr lang="it-IT" dirty="0" err="1">
                <a:solidFill>
                  <a:schemeClr val="bg1"/>
                </a:solidFill>
              </a:rPr>
              <a:t>Aviation</a:t>
            </a:r>
            <a:r>
              <a:rPr lang="it-IT" dirty="0">
                <a:solidFill>
                  <a:schemeClr val="bg1"/>
                </a:solidFill>
              </a:rPr>
              <a:t> Security </a:t>
            </a:r>
            <a:r>
              <a:rPr lang="it-IT" dirty="0" err="1">
                <a:solidFill>
                  <a:schemeClr val="bg1"/>
                </a:solidFill>
              </a:rPr>
              <a:t>Act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is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incompatible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with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Article</a:t>
            </a:r>
            <a:r>
              <a:rPr lang="it-IT" dirty="0">
                <a:solidFill>
                  <a:schemeClr val="bg1"/>
                </a:solidFill>
              </a:rPr>
              <a:t> 2.2 </a:t>
            </a:r>
            <a:r>
              <a:rPr lang="it-IT" dirty="0" err="1">
                <a:solidFill>
                  <a:schemeClr val="bg1"/>
                </a:solidFill>
              </a:rPr>
              <a:t>sentence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1</a:t>
            </a:r>
            <a:r>
              <a:rPr lang="it-IT" dirty="0">
                <a:solidFill>
                  <a:schemeClr val="bg1"/>
                </a:solidFill>
              </a:rPr>
              <a:t> in </a:t>
            </a:r>
            <a:r>
              <a:rPr lang="it-IT" dirty="0" err="1">
                <a:solidFill>
                  <a:schemeClr val="bg1"/>
                </a:solidFill>
              </a:rPr>
              <a:t>conjunction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with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Article</a:t>
            </a:r>
            <a:r>
              <a:rPr lang="it-IT" dirty="0">
                <a:solidFill>
                  <a:schemeClr val="bg1"/>
                </a:solidFill>
              </a:rPr>
              <a:t> 1.1 </a:t>
            </a:r>
            <a:r>
              <a:rPr lang="it-IT" dirty="0" err="1">
                <a:solidFill>
                  <a:schemeClr val="bg1"/>
                </a:solidFill>
              </a:rPr>
              <a:t>of</a:t>
            </a:r>
            <a:r>
              <a:rPr lang="it-IT" dirty="0">
                <a:solidFill>
                  <a:schemeClr val="bg1"/>
                </a:solidFill>
              </a:rPr>
              <a:t> the </a:t>
            </a:r>
            <a:r>
              <a:rPr lang="it-IT" dirty="0" err="1">
                <a:solidFill>
                  <a:schemeClr val="bg1"/>
                </a:solidFill>
              </a:rPr>
              <a:t>Basic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Law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to</a:t>
            </a:r>
            <a:r>
              <a:rPr lang="it-IT" dirty="0">
                <a:solidFill>
                  <a:schemeClr val="bg1"/>
                </a:solidFill>
              </a:rPr>
              <a:t> the </a:t>
            </a:r>
            <a:r>
              <a:rPr lang="it-IT" dirty="0" err="1">
                <a:solidFill>
                  <a:schemeClr val="bg1"/>
                </a:solidFill>
              </a:rPr>
              <a:t>extent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that</a:t>
            </a:r>
            <a:r>
              <a:rPr lang="it-IT" dirty="0">
                <a:solidFill>
                  <a:schemeClr val="bg1"/>
                </a:solidFill>
              </a:rPr>
              <a:t> the </a:t>
            </a:r>
            <a:r>
              <a:rPr lang="it-IT" dirty="0" err="1">
                <a:solidFill>
                  <a:schemeClr val="bg1"/>
                </a:solidFill>
              </a:rPr>
              <a:t>shooting</a:t>
            </a:r>
            <a:r>
              <a:rPr lang="it-IT" dirty="0">
                <a:solidFill>
                  <a:schemeClr val="bg1"/>
                </a:solidFill>
              </a:rPr>
              <a:t> down </a:t>
            </a:r>
            <a:r>
              <a:rPr lang="it-IT" dirty="0" err="1">
                <a:solidFill>
                  <a:schemeClr val="bg1"/>
                </a:solidFill>
              </a:rPr>
              <a:t>of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an</a:t>
            </a:r>
            <a:endParaRPr lang="it-IT" dirty="0">
              <a:solidFill>
                <a:schemeClr val="bg1"/>
              </a:solidFill>
            </a:endParaRPr>
          </a:p>
          <a:p>
            <a:pPr algn="ctr"/>
            <a:r>
              <a:rPr lang="it-IT" dirty="0" err="1">
                <a:solidFill>
                  <a:schemeClr val="bg1"/>
                </a:solidFill>
              </a:rPr>
              <a:t>aircraft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b="1" dirty="0" err="1">
                <a:solidFill>
                  <a:schemeClr val="bg1"/>
                </a:solidFill>
              </a:rPr>
              <a:t>affects</a:t>
            </a:r>
            <a:r>
              <a:rPr lang="it-IT" b="1" dirty="0">
                <a:solidFill>
                  <a:schemeClr val="bg1"/>
                </a:solidFill>
              </a:rPr>
              <a:t> people </a:t>
            </a:r>
            <a:r>
              <a:rPr lang="it-IT" b="1" dirty="0" err="1">
                <a:solidFill>
                  <a:schemeClr val="bg1"/>
                </a:solidFill>
              </a:rPr>
              <a:t>who</a:t>
            </a:r>
            <a:r>
              <a:rPr lang="it-IT" b="1" dirty="0">
                <a:solidFill>
                  <a:schemeClr val="bg1"/>
                </a:solidFill>
              </a:rPr>
              <a:t>, </a:t>
            </a:r>
            <a:r>
              <a:rPr lang="it-IT" b="1" dirty="0" err="1">
                <a:solidFill>
                  <a:schemeClr val="bg1"/>
                </a:solidFill>
              </a:rPr>
              <a:t>as</a:t>
            </a:r>
            <a:r>
              <a:rPr lang="it-IT" b="1" dirty="0">
                <a:solidFill>
                  <a:schemeClr val="bg1"/>
                </a:solidFill>
              </a:rPr>
              <a:t> </a:t>
            </a:r>
            <a:r>
              <a:rPr lang="it-IT" b="1" dirty="0" err="1">
                <a:solidFill>
                  <a:schemeClr val="bg1"/>
                </a:solidFill>
              </a:rPr>
              <a:t>its</a:t>
            </a:r>
            <a:r>
              <a:rPr lang="it-IT" b="1" dirty="0">
                <a:solidFill>
                  <a:schemeClr val="bg1"/>
                </a:solidFill>
              </a:rPr>
              <a:t> </a:t>
            </a:r>
            <a:r>
              <a:rPr lang="it-IT" b="1" dirty="0" err="1">
                <a:solidFill>
                  <a:schemeClr val="bg1"/>
                </a:solidFill>
              </a:rPr>
              <a:t>crew</a:t>
            </a:r>
            <a:r>
              <a:rPr lang="it-IT" b="1" dirty="0">
                <a:solidFill>
                  <a:schemeClr val="bg1"/>
                </a:solidFill>
              </a:rPr>
              <a:t> and </a:t>
            </a:r>
            <a:r>
              <a:rPr lang="it-IT" b="1" dirty="0" err="1">
                <a:solidFill>
                  <a:schemeClr val="bg1"/>
                </a:solidFill>
              </a:rPr>
              <a:t>passengers</a:t>
            </a:r>
            <a:r>
              <a:rPr lang="it-IT" b="1" dirty="0">
                <a:solidFill>
                  <a:schemeClr val="bg1"/>
                </a:solidFill>
              </a:rPr>
              <a:t>, </a:t>
            </a:r>
            <a:r>
              <a:rPr lang="it-IT" b="1" dirty="0" err="1">
                <a:solidFill>
                  <a:schemeClr val="bg1"/>
                </a:solidFill>
              </a:rPr>
              <a:t>have</a:t>
            </a:r>
            <a:r>
              <a:rPr lang="it-IT" b="1" dirty="0">
                <a:solidFill>
                  <a:schemeClr val="bg1"/>
                </a:solidFill>
              </a:rPr>
              <a:t> </a:t>
            </a:r>
            <a:r>
              <a:rPr lang="it-IT" b="1" dirty="0" err="1">
                <a:solidFill>
                  <a:schemeClr val="bg1"/>
                </a:solidFill>
              </a:rPr>
              <a:t>not</a:t>
            </a:r>
            <a:r>
              <a:rPr lang="it-IT" b="1" dirty="0">
                <a:solidFill>
                  <a:schemeClr val="bg1"/>
                </a:solidFill>
              </a:rPr>
              <a:t> </a:t>
            </a:r>
            <a:r>
              <a:rPr lang="it-IT" b="1" dirty="0" err="1">
                <a:solidFill>
                  <a:schemeClr val="bg1"/>
                </a:solidFill>
              </a:rPr>
              <a:t>exerted</a:t>
            </a:r>
            <a:r>
              <a:rPr lang="it-IT" b="1" dirty="0">
                <a:solidFill>
                  <a:schemeClr val="bg1"/>
                </a:solidFill>
              </a:rPr>
              <a:t> </a:t>
            </a:r>
            <a:r>
              <a:rPr lang="it-IT" b="1" dirty="0" err="1">
                <a:solidFill>
                  <a:schemeClr val="bg1"/>
                </a:solidFill>
              </a:rPr>
              <a:t>any</a:t>
            </a:r>
            <a:r>
              <a:rPr lang="it-IT" b="1" dirty="0">
                <a:solidFill>
                  <a:schemeClr val="bg1"/>
                </a:solidFill>
              </a:rPr>
              <a:t> </a:t>
            </a:r>
            <a:r>
              <a:rPr lang="it-IT" b="1" dirty="0" err="1">
                <a:solidFill>
                  <a:schemeClr val="bg1"/>
                </a:solidFill>
              </a:rPr>
              <a:t>influence</a:t>
            </a:r>
            <a:r>
              <a:rPr lang="it-IT" b="1" dirty="0">
                <a:solidFill>
                  <a:schemeClr val="bg1"/>
                </a:solidFill>
              </a:rPr>
              <a:t> on the </a:t>
            </a:r>
            <a:r>
              <a:rPr lang="it-IT" b="1" dirty="0" err="1">
                <a:solidFill>
                  <a:schemeClr val="bg1"/>
                </a:solidFill>
              </a:rPr>
              <a:t>occurrence</a:t>
            </a:r>
            <a:endParaRPr lang="it-IT" b="1" dirty="0">
              <a:solidFill>
                <a:schemeClr val="bg1"/>
              </a:solidFill>
            </a:endParaRPr>
          </a:p>
          <a:p>
            <a:pPr algn="ctr"/>
            <a:r>
              <a:rPr lang="it-IT" b="1" dirty="0" err="1">
                <a:solidFill>
                  <a:schemeClr val="bg1"/>
                </a:solidFill>
              </a:rPr>
              <a:t>of</a:t>
            </a:r>
            <a:r>
              <a:rPr lang="it-IT" b="1" dirty="0">
                <a:solidFill>
                  <a:schemeClr val="bg1"/>
                </a:solidFill>
              </a:rPr>
              <a:t> the </a:t>
            </a:r>
            <a:r>
              <a:rPr lang="it-IT" b="1" dirty="0" err="1">
                <a:solidFill>
                  <a:schemeClr val="bg1"/>
                </a:solidFill>
              </a:rPr>
              <a:t>non-warlike</a:t>
            </a:r>
            <a:r>
              <a:rPr lang="it-IT" b="1" dirty="0">
                <a:solidFill>
                  <a:schemeClr val="bg1"/>
                </a:solidFill>
              </a:rPr>
              <a:t> </a:t>
            </a:r>
            <a:r>
              <a:rPr lang="it-IT" b="1" dirty="0" err="1">
                <a:solidFill>
                  <a:schemeClr val="bg1"/>
                </a:solidFill>
              </a:rPr>
              <a:t>aerial</a:t>
            </a:r>
            <a:r>
              <a:rPr lang="it-IT" b="1" dirty="0">
                <a:solidFill>
                  <a:schemeClr val="bg1"/>
                </a:solidFill>
              </a:rPr>
              <a:t> </a:t>
            </a:r>
            <a:r>
              <a:rPr lang="it-IT" b="1" dirty="0" err="1">
                <a:solidFill>
                  <a:schemeClr val="bg1"/>
                </a:solidFill>
              </a:rPr>
              <a:t>incident</a:t>
            </a:r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6" name="Freccia giù 5"/>
          <p:cNvSpPr/>
          <p:nvPr/>
        </p:nvSpPr>
        <p:spPr>
          <a:xfrm>
            <a:off x="4341779" y="4082143"/>
            <a:ext cx="484632" cy="526143"/>
          </a:xfrm>
          <a:prstGeom prst="downArrow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/>
              <a:t>Human</a:t>
            </a:r>
            <a:r>
              <a:rPr lang="it-IT" dirty="0"/>
              <a:t> </a:t>
            </a:r>
            <a:r>
              <a:rPr lang="it-IT" dirty="0" err="1"/>
              <a:t>Dignity</a:t>
            </a:r>
            <a:r>
              <a:rPr lang="it-IT" dirty="0"/>
              <a:t> in </a:t>
            </a:r>
            <a:r>
              <a:rPr lang="it-IT" dirty="0" err="1"/>
              <a:t>German</a:t>
            </a:r>
            <a:r>
              <a:rPr lang="it-IT" dirty="0"/>
              <a:t> </a:t>
            </a:r>
            <a:r>
              <a:rPr lang="it-IT" dirty="0" err="1"/>
              <a:t>Constitutional</a:t>
            </a:r>
            <a:r>
              <a:rPr lang="it-IT" dirty="0"/>
              <a:t> </a:t>
            </a:r>
            <a:r>
              <a:rPr lang="it-IT" dirty="0" err="1"/>
              <a:t>Law</a:t>
            </a:r>
            <a:r>
              <a:rPr lang="it-IT" dirty="0"/>
              <a:t>	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dirty="0"/>
              <a:t> </a:t>
            </a:r>
          </a:p>
        </p:txBody>
      </p:sp>
      <p:sp>
        <p:nvSpPr>
          <p:cNvPr id="4" name="Callout con freccia in giù 3"/>
          <p:cNvSpPr/>
          <p:nvPr/>
        </p:nvSpPr>
        <p:spPr>
          <a:xfrm>
            <a:off x="616857" y="1753810"/>
            <a:ext cx="7861905" cy="1995714"/>
          </a:xfrm>
          <a:prstGeom prst="downArrowCallou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just"/>
            <a:r>
              <a:rPr lang="it-IT" dirty="0" err="1">
                <a:solidFill>
                  <a:schemeClr val="bg1"/>
                </a:solidFill>
              </a:rPr>
              <a:t>What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if</a:t>
            </a:r>
            <a:r>
              <a:rPr lang="it-IT" dirty="0">
                <a:solidFill>
                  <a:schemeClr val="bg1"/>
                </a:solidFill>
              </a:rPr>
              <a:t> the </a:t>
            </a:r>
            <a:r>
              <a:rPr lang="it-IT" dirty="0" err="1">
                <a:solidFill>
                  <a:schemeClr val="bg1"/>
                </a:solidFill>
              </a:rPr>
              <a:t>direct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use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of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armed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force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is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aimed</a:t>
            </a:r>
            <a:r>
              <a:rPr lang="it-IT" dirty="0">
                <a:solidFill>
                  <a:schemeClr val="bg1"/>
                </a:solidFill>
              </a:rPr>
              <a:t> at a </a:t>
            </a:r>
            <a:r>
              <a:rPr lang="it-IT" dirty="0" err="1">
                <a:solidFill>
                  <a:schemeClr val="bg1"/>
                </a:solidFill>
              </a:rPr>
              <a:t>pilotless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aircraft</a:t>
            </a:r>
            <a:r>
              <a:rPr lang="it-IT" dirty="0">
                <a:solidFill>
                  <a:schemeClr val="bg1"/>
                </a:solidFill>
              </a:rPr>
              <a:t> or </a:t>
            </a:r>
            <a:r>
              <a:rPr lang="it-IT" dirty="0" err="1">
                <a:solidFill>
                  <a:schemeClr val="bg1"/>
                </a:solidFill>
              </a:rPr>
              <a:t>exclusively</a:t>
            </a:r>
            <a:r>
              <a:rPr lang="it-IT" dirty="0">
                <a:solidFill>
                  <a:schemeClr val="bg1"/>
                </a:solidFill>
              </a:rPr>
              <a:t> at </a:t>
            </a:r>
            <a:r>
              <a:rPr lang="it-IT" dirty="0" err="1">
                <a:solidFill>
                  <a:schemeClr val="bg1"/>
                </a:solidFill>
              </a:rPr>
              <a:t>persons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who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want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to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use</a:t>
            </a:r>
            <a:r>
              <a:rPr lang="it-IT" dirty="0">
                <a:solidFill>
                  <a:schemeClr val="bg1"/>
                </a:solidFill>
              </a:rPr>
              <a:t> the </a:t>
            </a:r>
            <a:r>
              <a:rPr lang="it-IT" dirty="0" err="1">
                <a:solidFill>
                  <a:schemeClr val="bg1"/>
                </a:solidFill>
              </a:rPr>
              <a:t>aircraft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as</a:t>
            </a:r>
            <a:r>
              <a:rPr lang="it-IT" dirty="0">
                <a:solidFill>
                  <a:schemeClr val="bg1"/>
                </a:solidFill>
              </a:rPr>
              <a:t> a </a:t>
            </a:r>
            <a:r>
              <a:rPr lang="it-IT" dirty="0" err="1">
                <a:solidFill>
                  <a:schemeClr val="bg1"/>
                </a:solidFill>
              </a:rPr>
              <a:t>weapon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of</a:t>
            </a:r>
            <a:r>
              <a:rPr lang="it-IT" dirty="0">
                <a:solidFill>
                  <a:schemeClr val="bg1"/>
                </a:solidFill>
              </a:rPr>
              <a:t> a crime </a:t>
            </a:r>
            <a:r>
              <a:rPr lang="it-IT" dirty="0" err="1">
                <a:solidFill>
                  <a:schemeClr val="bg1"/>
                </a:solidFill>
              </a:rPr>
              <a:t>against</a:t>
            </a:r>
            <a:r>
              <a:rPr lang="it-IT" dirty="0">
                <a:solidFill>
                  <a:schemeClr val="bg1"/>
                </a:solidFill>
              </a:rPr>
              <a:t> the </a:t>
            </a:r>
            <a:r>
              <a:rPr lang="it-IT" dirty="0" err="1">
                <a:solidFill>
                  <a:schemeClr val="bg1"/>
                </a:solidFill>
              </a:rPr>
              <a:t>lives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of</a:t>
            </a:r>
            <a:r>
              <a:rPr lang="it-IT" dirty="0">
                <a:solidFill>
                  <a:schemeClr val="bg1"/>
                </a:solidFill>
              </a:rPr>
              <a:t> people on the </a:t>
            </a:r>
            <a:r>
              <a:rPr lang="it-IT" dirty="0" err="1">
                <a:solidFill>
                  <a:schemeClr val="bg1"/>
                </a:solidFill>
              </a:rPr>
              <a:t>ground</a:t>
            </a:r>
            <a:r>
              <a:rPr lang="it-IT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7" name="Rettangolo arrotondato 6"/>
          <p:cNvSpPr/>
          <p:nvPr/>
        </p:nvSpPr>
        <p:spPr>
          <a:xfrm>
            <a:off x="166148" y="3934867"/>
            <a:ext cx="8753337" cy="2664752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it-IT" dirty="0" err="1">
                <a:solidFill>
                  <a:schemeClr val="tx2"/>
                </a:solidFill>
              </a:rPr>
              <a:t>Those</a:t>
            </a:r>
            <a:r>
              <a:rPr lang="it-IT" dirty="0">
                <a:solidFill>
                  <a:schemeClr val="tx2"/>
                </a:solidFill>
              </a:rPr>
              <a:t> </a:t>
            </a:r>
            <a:r>
              <a:rPr lang="it-IT" dirty="0" err="1">
                <a:solidFill>
                  <a:schemeClr val="tx2"/>
                </a:solidFill>
              </a:rPr>
              <a:t>who</a:t>
            </a:r>
            <a:r>
              <a:rPr lang="it-IT" dirty="0">
                <a:solidFill>
                  <a:schemeClr val="tx2"/>
                </a:solidFill>
              </a:rPr>
              <a:t> </a:t>
            </a:r>
            <a:r>
              <a:rPr lang="it-IT" dirty="0" err="1">
                <a:solidFill>
                  <a:schemeClr val="tx2"/>
                </a:solidFill>
              </a:rPr>
              <a:t>abuse</a:t>
            </a:r>
            <a:r>
              <a:rPr lang="it-IT" dirty="0">
                <a:solidFill>
                  <a:schemeClr val="tx2"/>
                </a:solidFill>
              </a:rPr>
              <a:t> </a:t>
            </a:r>
            <a:r>
              <a:rPr lang="it-IT" dirty="0" err="1">
                <a:solidFill>
                  <a:schemeClr val="tx2"/>
                </a:solidFill>
              </a:rPr>
              <a:t>an</a:t>
            </a:r>
            <a:r>
              <a:rPr lang="it-IT" dirty="0">
                <a:solidFill>
                  <a:schemeClr val="tx2"/>
                </a:solidFill>
              </a:rPr>
              <a:t> </a:t>
            </a:r>
            <a:r>
              <a:rPr lang="it-IT" dirty="0" err="1">
                <a:solidFill>
                  <a:schemeClr val="tx2"/>
                </a:solidFill>
              </a:rPr>
              <a:t>aircraft</a:t>
            </a:r>
            <a:r>
              <a:rPr lang="it-IT" dirty="0">
                <a:solidFill>
                  <a:schemeClr val="tx2"/>
                </a:solidFill>
              </a:rPr>
              <a:t> </a:t>
            </a:r>
            <a:r>
              <a:rPr lang="it-IT" dirty="0" err="1">
                <a:solidFill>
                  <a:schemeClr val="tx2"/>
                </a:solidFill>
              </a:rPr>
              <a:t>as</a:t>
            </a:r>
            <a:r>
              <a:rPr lang="it-IT" dirty="0">
                <a:solidFill>
                  <a:schemeClr val="tx2"/>
                </a:solidFill>
              </a:rPr>
              <a:t> a </a:t>
            </a:r>
            <a:r>
              <a:rPr lang="it-IT" dirty="0" err="1">
                <a:solidFill>
                  <a:schemeClr val="tx2"/>
                </a:solidFill>
              </a:rPr>
              <a:t>weapon</a:t>
            </a:r>
            <a:r>
              <a:rPr lang="it-IT" dirty="0">
                <a:solidFill>
                  <a:schemeClr val="tx2"/>
                </a:solidFill>
              </a:rPr>
              <a:t> </a:t>
            </a:r>
            <a:r>
              <a:rPr lang="it-IT" dirty="0" err="1">
                <a:solidFill>
                  <a:schemeClr val="tx2"/>
                </a:solidFill>
              </a:rPr>
              <a:t>to</a:t>
            </a:r>
            <a:r>
              <a:rPr lang="it-IT" dirty="0">
                <a:solidFill>
                  <a:schemeClr val="tx2"/>
                </a:solidFill>
              </a:rPr>
              <a:t> </a:t>
            </a:r>
            <a:r>
              <a:rPr lang="it-IT" dirty="0" err="1">
                <a:solidFill>
                  <a:schemeClr val="tx2"/>
                </a:solidFill>
              </a:rPr>
              <a:t>destroy</a:t>
            </a:r>
            <a:r>
              <a:rPr lang="it-IT" dirty="0">
                <a:solidFill>
                  <a:schemeClr val="tx2"/>
                </a:solidFill>
              </a:rPr>
              <a:t> </a:t>
            </a:r>
            <a:r>
              <a:rPr lang="it-IT" dirty="0" err="1">
                <a:solidFill>
                  <a:schemeClr val="tx2"/>
                </a:solidFill>
              </a:rPr>
              <a:t>human</a:t>
            </a:r>
            <a:r>
              <a:rPr lang="it-IT" dirty="0">
                <a:solidFill>
                  <a:schemeClr val="tx2"/>
                </a:solidFill>
              </a:rPr>
              <a:t> </a:t>
            </a:r>
            <a:r>
              <a:rPr lang="it-IT" dirty="0" err="1">
                <a:solidFill>
                  <a:schemeClr val="tx2"/>
                </a:solidFill>
              </a:rPr>
              <a:t>lives</a:t>
            </a:r>
            <a:r>
              <a:rPr lang="it-IT" dirty="0">
                <a:solidFill>
                  <a:schemeClr val="tx2"/>
                </a:solidFill>
              </a:rPr>
              <a:t>, </a:t>
            </a:r>
            <a:r>
              <a:rPr lang="it-IT" dirty="0" err="1">
                <a:solidFill>
                  <a:schemeClr val="tx2"/>
                </a:solidFill>
              </a:rPr>
              <a:t>unlawfully</a:t>
            </a:r>
            <a:r>
              <a:rPr lang="it-IT" dirty="0">
                <a:solidFill>
                  <a:schemeClr val="tx2"/>
                </a:solidFill>
              </a:rPr>
              <a:t> </a:t>
            </a:r>
            <a:r>
              <a:rPr lang="it-IT" dirty="0" err="1">
                <a:solidFill>
                  <a:schemeClr val="tx2"/>
                </a:solidFill>
              </a:rPr>
              <a:t>attacks</a:t>
            </a:r>
            <a:r>
              <a:rPr lang="it-IT" dirty="0">
                <a:solidFill>
                  <a:schemeClr val="tx2"/>
                </a:solidFill>
              </a:rPr>
              <a:t> the </a:t>
            </a:r>
            <a:r>
              <a:rPr lang="it-IT" dirty="0" err="1">
                <a:solidFill>
                  <a:schemeClr val="tx2"/>
                </a:solidFill>
              </a:rPr>
              <a:t>legal</a:t>
            </a:r>
            <a:r>
              <a:rPr lang="it-IT" dirty="0">
                <a:solidFill>
                  <a:schemeClr val="tx2"/>
                </a:solidFill>
              </a:rPr>
              <a:t> </a:t>
            </a:r>
            <a:r>
              <a:rPr lang="it-IT" dirty="0" err="1">
                <a:solidFill>
                  <a:schemeClr val="tx2"/>
                </a:solidFill>
              </a:rPr>
              <a:t>interests</a:t>
            </a:r>
            <a:r>
              <a:rPr lang="it-IT" dirty="0">
                <a:solidFill>
                  <a:schemeClr val="tx2"/>
                </a:solidFill>
              </a:rPr>
              <a:t> </a:t>
            </a:r>
            <a:r>
              <a:rPr lang="it-IT" dirty="0" err="1">
                <a:solidFill>
                  <a:schemeClr val="tx2"/>
                </a:solidFill>
              </a:rPr>
              <a:t>of</a:t>
            </a:r>
            <a:r>
              <a:rPr lang="it-IT" dirty="0">
                <a:solidFill>
                  <a:schemeClr val="tx2"/>
                </a:solidFill>
              </a:rPr>
              <a:t> </a:t>
            </a:r>
            <a:r>
              <a:rPr lang="it-IT" dirty="0" err="1">
                <a:solidFill>
                  <a:schemeClr val="tx2"/>
                </a:solidFill>
              </a:rPr>
              <a:t>others</a:t>
            </a:r>
            <a:r>
              <a:rPr lang="it-IT" dirty="0">
                <a:solidFill>
                  <a:schemeClr val="tx2"/>
                </a:solidFill>
              </a:rPr>
              <a:t>. </a:t>
            </a:r>
            <a:r>
              <a:rPr lang="it-IT" b="1" dirty="0">
                <a:solidFill>
                  <a:schemeClr val="tx2"/>
                </a:solidFill>
              </a:rPr>
              <a:t>The state, </a:t>
            </a:r>
            <a:r>
              <a:rPr lang="it-IT" b="1" dirty="0" err="1">
                <a:solidFill>
                  <a:schemeClr val="tx2"/>
                </a:solidFill>
              </a:rPr>
              <a:t>complying</a:t>
            </a:r>
            <a:r>
              <a:rPr lang="it-IT" b="1" dirty="0">
                <a:solidFill>
                  <a:schemeClr val="tx2"/>
                </a:solidFill>
              </a:rPr>
              <a:t> </a:t>
            </a:r>
            <a:r>
              <a:rPr lang="it-IT" b="1" dirty="0" err="1">
                <a:solidFill>
                  <a:schemeClr val="tx2"/>
                </a:solidFill>
              </a:rPr>
              <a:t>with</a:t>
            </a:r>
            <a:r>
              <a:rPr lang="it-IT" b="1" dirty="0">
                <a:solidFill>
                  <a:schemeClr val="tx2"/>
                </a:solidFill>
              </a:rPr>
              <a:t> </a:t>
            </a:r>
            <a:r>
              <a:rPr lang="it-IT" b="1" dirty="0" err="1">
                <a:solidFill>
                  <a:schemeClr val="tx2"/>
                </a:solidFill>
              </a:rPr>
              <a:t>its</a:t>
            </a:r>
            <a:r>
              <a:rPr lang="it-IT" b="1" dirty="0">
                <a:solidFill>
                  <a:schemeClr val="tx2"/>
                </a:solidFill>
              </a:rPr>
              <a:t> duty </a:t>
            </a:r>
            <a:r>
              <a:rPr lang="it-IT" b="1" dirty="0" err="1">
                <a:solidFill>
                  <a:schemeClr val="tx2"/>
                </a:solidFill>
              </a:rPr>
              <a:t>of</a:t>
            </a:r>
            <a:r>
              <a:rPr lang="it-IT" b="1" dirty="0">
                <a:solidFill>
                  <a:schemeClr val="tx2"/>
                </a:solidFill>
              </a:rPr>
              <a:t> </a:t>
            </a:r>
            <a:r>
              <a:rPr lang="it-IT" b="1" dirty="0" err="1">
                <a:solidFill>
                  <a:schemeClr val="tx2"/>
                </a:solidFill>
              </a:rPr>
              <a:t>protection</a:t>
            </a:r>
            <a:r>
              <a:rPr lang="it-IT" b="1" dirty="0">
                <a:solidFill>
                  <a:schemeClr val="tx2"/>
                </a:solidFill>
              </a:rPr>
              <a:t> </a:t>
            </a:r>
            <a:r>
              <a:rPr lang="it-IT" b="1" dirty="0" err="1">
                <a:solidFill>
                  <a:schemeClr val="tx2"/>
                </a:solidFill>
              </a:rPr>
              <a:t>vis-à-vis</a:t>
            </a:r>
            <a:r>
              <a:rPr lang="it-IT" b="1" dirty="0">
                <a:solidFill>
                  <a:schemeClr val="tx2"/>
                </a:solidFill>
              </a:rPr>
              <a:t> </a:t>
            </a:r>
            <a:r>
              <a:rPr lang="it-IT" b="1" dirty="0" err="1">
                <a:solidFill>
                  <a:schemeClr val="tx2"/>
                </a:solidFill>
              </a:rPr>
              <a:t>those</a:t>
            </a:r>
            <a:r>
              <a:rPr lang="it-IT" b="1" dirty="0">
                <a:solidFill>
                  <a:schemeClr val="tx2"/>
                </a:solidFill>
              </a:rPr>
              <a:t> </a:t>
            </a:r>
            <a:r>
              <a:rPr lang="it-IT" b="1" dirty="0" err="1">
                <a:solidFill>
                  <a:schemeClr val="tx2"/>
                </a:solidFill>
              </a:rPr>
              <a:t>whose</a:t>
            </a:r>
            <a:r>
              <a:rPr lang="it-IT" b="1" dirty="0">
                <a:solidFill>
                  <a:schemeClr val="tx2"/>
                </a:solidFill>
              </a:rPr>
              <a:t> </a:t>
            </a:r>
            <a:r>
              <a:rPr lang="it-IT" b="1" dirty="0" err="1">
                <a:solidFill>
                  <a:schemeClr val="tx2"/>
                </a:solidFill>
              </a:rPr>
              <a:t>lives</a:t>
            </a:r>
            <a:r>
              <a:rPr lang="it-IT" b="1" dirty="0">
                <a:solidFill>
                  <a:schemeClr val="tx2"/>
                </a:solidFill>
              </a:rPr>
              <a:t> are </a:t>
            </a:r>
            <a:r>
              <a:rPr lang="it-IT" b="1" dirty="0" err="1">
                <a:solidFill>
                  <a:schemeClr val="tx2"/>
                </a:solidFill>
              </a:rPr>
              <a:t>intended</a:t>
            </a:r>
            <a:r>
              <a:rPr lang="it-IT" b="1" dirty="0">
                <a:solidFill>
                  <a:schemeClr val="tx2"/>
                </a:solidFill>
              </a:rPr>
              <a:t> </a:t>
            </a:r>
            <a:r>
              <a:rPr lang="it-IT" b="1" dirty="0" err="1">
                <a:solidFill>
                  <a:schemeClr val="tx2"/>
                </a:solidFill>
              </a:rPr>
              <a:t>to</a:t>
            </a:r>
            <a:r>
              <a:rPr lang="it-IT" b="1" dirty="0">
                <a:solidFill>
                  <a:schemeClr val="tx2"/>
                </a:solidFill>
              </a:rPr>
              <a:t> </a:t>
            </a:r>
            <a:r>
              <a:rPr lang="it-IT" b="1" dirty="0" err="1">
                <a:solidFill>
                  <a:schemeClr val="tx2"/>
                </a:solidFill>
              </a:rPr>
              <a:t>be</a:t>
            </a:r>
            <a:r>
              <a:rPr lang="it-IT" b="1" dirty="0">
                <a:solidFill>
                  <a:schemeClr val="tx2"/>
                </a:solidFill>
              </a:rPr>
              <a:t> </a:t>
            </a:r>
            <a:r>
              <a:rPr lang="it-IT" b="1" dirty="0" err="1">
                <a:solidFill>
                  <a:schemeClr val="tx2"/>
                </a:solidFill>
              </a:rPr>
              <a:t>annihilated</a:t>
            </a:r>
            <a:r>
              <a:rPr lang="it-IT" b="1" dirty="0">
                <a:solidFill>
                  <a:schemeClr val="tx2"/>
                </a:solidFill>
              </a:rPr>
              <a:t>, </a:t>
            </a:r>
            <a:r>
              <a:rPr lang="it-IT" b="1" dirty="0" err="1">
                <a:solidFill>
                  <a:schemeClr val="tx2"/>
                </a:solidFill>
              </a:rPr>
              <a:t>defends</a:t>
            </a:r>
            <a:r>
              <a:rPr lang="it-IT" b="1" dirty="0">
                <a:solidFill>
                  <a:schemeClr val="tx2"/>
                </a:solidFill>
              </a:rPr>
              <a:t> </a:t>
            </a:r>
            <a:r>
              <a:rPr lang="it-IT" b="1" dirty="0" err="1">
                <a:solidFill>
                  <a:schemeClr val="tx2"/>
                </a:solidFill>
              </a:rPr>
              <a:t>itself</a:t>
            </a:r>
            <a:r>
              <a:rPr lang="it-IT" b="1" dirty="0">
                <a:solidFill>
                  <a:schemeClr val="tx2"/>
                </a:solidFill>
              </a:rPr>
              <a:t> </a:t>
            </a:r>
            <a:r>
              <a:rPr lang="it-IT" b="1" dirty="0" err="1">
                <a:solidFill>
                  <a:schemeClr val="tx2"/>
                </a:solidFill>
              </a:rPr>
              <a:t>against</a:t>
            </a:r>
            <a:r>
              <a:rPr lang="it-IT" b="1" dirty="0">
                <a:solidFill>
                  <a:schemeClr val="tx2"/>
                </a:solidFill>
              </a:rPr>
              <a:t> the </a:t>
            </a:r>
            <a:r>
              <a:rPr lang="it-IT" b="1" dirty="0" err="1">
                <a:solidFill>
                  <a:schemeClr val="tx2"/>
                </a:solidFill>
              </a:rPr>
              <a:t>unlawful</a:t>
            </a:r>
            <a:r>
              <a:rPr lang="it-IT" b="1" dirty="0">
                <a:solidFill>
                  <a:schemeClr val="tx2"/>
                </a:solidFill>
              </a:rPr>
              <a:t> </a:t>
            </a:r>
            <a:r>
              <a:rPr lang="it-IT" b="1" dirty="0" err="1">
                <a:solidFill>
                  <a:schemeClr val="tx2"/>
                </a:solidFill>
              </a:rPr>
              <a:t>attack</a:t>
            </a:r>
            <a:r>
              <a:rPr lang="it-IT" b="1" dirty="0">
                <a:solidFill>
                  <a:schemeClr val="tx2"/>
                </a:solidFill>
              </a:rPr>
              <a:t> and </a:t>
            </a:r>
            <a:r>
              <a:rPr lang="it-IT" b="1" dirty="0" err="1">
                <a:solidFill>
                  <a:schemeClr val="tx2"/>
                </a:solidFill>
              </a:rPr>
              <a:t>tries</a:t>
            </a:r>
            <a:r>
              <a:rPr lang="it-IT" b="1" dirty="0">
                <a:solidFill>
                  <a:schemeClr val="tx2"/>
                </a:solidFill>
              </a:rPr>
              <a:t> </a:t>
            </a:r>
            <a:r>
              <a:rPr lang="it-IT" b="1" dirty="0" err="1">
                <a:solidFill>
                  <a:schemeClr val="tx2"/>
                </a:solidFill>
              </a:rPr>
              <a:t>to</a:t>
            </a:r>
            <a:r>
              <a:rPr lang="it-IT" b="1" dirty="0">
                <a:solidFill>
                  <a:schemeClr val="tx2"/>
                </a:solidFill>
              </a:rPr>
              <a:t> </a:t>
            </a:r>
            <a:r>
              <a:rPr lang="it-IT" b="1" dirty="0" err="1">
                <a:solidFill>
                  <a:schemeClr val="tx2"/>
                </a:solidFill>
              </a:rPr>
              <a:t>avert</a:t>
            </a:r>
            <a:r>
              <a:rPr lang="it-IT" b="1" dirty="0">
                <a:solidFill>
                  <a:schemeClr val="tx2"/>
                </a:solidFill>
              </a:rPr>
              <a:t> </a:t>
            </a:r>
            <a:r>
              <a:rPr lang="it-IT" b="1" dirty="0" err="1">
                <a:solidFill>
                  <a:schemeClr val="tx2"/>
                </a:solidFill>
              </a:rPr>
              <a:t>it</a:t>
            </a:r>
            <a:r>
              <a:rPr lang="it-IT" dirty="0">
                <a:solidFill>
                  <a:schemeClr val="tx2"/>
                </a:solidFill>
              </a:rPr>
              <a:t>. On the </a:t>
            </a:r>
            <a:r>
              <a:rPr lang="it-IT" dirty="0" err="1">
                <a:solidFill>
                  <a:schemeClr val="tx2"/>
                </a:solidFill>
              </a:rPr>
              <a:t>contrary</a:t>
            </a:r>
            <a:r>
              <a:rPr lang="it-IT" dirty="0">
                <a:solidFill>
                  <a:schemeClr val="tx2"/>
                </a:solidFill>
              </a:rPr>
              <a:t>, </a:t>
            </a:r>
            <a:r>
              <a:rPr lang="it-IT" b="1" dirty="0" err="1">
                <a:solidFill>
                  <a:schemeClr val="tx2"/>
                </a:solidFill>
              </a:rPr>
              <a:t>it</a:t>
            </a:r>
            <a:r>
              <a:rPr lang="it-IT" b="1" dirty="0">
                <a:solidFill>
                  <a:schemeClr val="tx2"/>
                </a:solidFill>
              </a:rPr>
              <a:t> </a:t>
            </a:r>
            <a:r>
              <a:rPr lang="it-IT" b="1" dirty="0" err="1">
                <a:solidFill>
                  <a:schemeClr val="tx2"/>
                </a:solidFill>
              </a:rPr>
              <a:t>exactly</a:t>
            </a:r>
            <a:r>
              <a:rPr lang="it-IT" b="1" dirty="0">
                <a:solidFill>
                  <a:schemeClr val="tx2"/>
                </a:solidFill>
              </a:rPr>
              <a:t> </a:t>
            </a:r>
            <a:r>
              <a:rPr lang="it-IT" b="1" dirty="0" err="1">
                <a:solidFill>
                  <a:schemeClr val="tx2"/>
                </a:solidFill>
              </a:rPr>
              <a:t>corresponds</a:t>
            </a:r>
            <a:r>
              <a:rPr lang="it-IT" b="1" dirty="0">
                <a:solidFill>
                  <a:schemeClr val="tx2"/>
                </a:solidFill>
              </a:rPr>
              <a:t> </a:t>
            </a:r>
            <a:r>
              <a:rPr lang="it-IT" b="1" dirty="0" err="1">
                <a:solidFill>
                  <a:schemeClr val="tx2"/>
                </a:solidFill>
              </a:rPr>
              <a:t>to</a:t>
            </a:r>
            <a:r>
              <a:rPr lang="it-IT" b="1" dirty="0">
                <a:solidFill>
                  <a:schemeClr val="tx2"/>
                </a:solidFill>
              </a:rPr>
              <a:t> the </a:t>
            </a:r>
            <a:r>
              <a:rPr lang="it-IT" b="1" dirty="0" err="1">
                <a:solidFill>
                  <a:schemeClr val="tx2"/>
                </a:solidFill>
              </a:rPr>
              <a:t>attacker</a:t>
            </a:r>
            <a:r>
              <a:rPr lang="it-IT" b="1" dirty="0">
                <a:solidFill>
                  <a:schemeClr val="tx2"/>
                </a:solidFill>
              </a:rPr>
              <a:t>’</a:t>
            </a:r>
            <a:r>
              <a:rPr lang="it-IT" b="1" dirty="0" err="1">
                <a:solidFill>
                  <a:schemeClr val="tx2"/>
                </a:solidFill>
              </a:rPr>
              <a:t>s</a:t>
            </a:r>
            <a:r>
              <a:rPr lang="it-IT" b="1" dirty="0">
                <a:solidFill>
                  <a:schemeClr val="tx2"/>
                </a:solidFill>
              </a:rPr>
              <a:t> position </a:t>
            </a:r>
            <a:r>
              <a:rPr lang="it-IT" b="1" dirty="0" err="1">
                <a:solidFill>
                  <a:schemeClr val="tx2"/>
                </a:solidFill>
              </a:rPr>
              <a:t>as</a:t>
            </a:r>
            <a:r>
              <a:rPr lang="it-IT" b="1" dirty="0">
                <a:solidFill>
                  <a:schemeClr val="tx2"/>
                </a:solidFill>
              </a:rPr>
              <a:t> a </a:t>
            </a:r>
            <a:r>
              <a:rPr lang="it-IT" b="1" dirty="0" err="1">
                <a:solidFill>
                  <a:schemeClr val="tx2"/>
                </a:solidFill>
              </a:rPr>
              <a:t>subject</a:t>
            </a:r>
            <a:r>
              <a:rPr lang="it-IT" b="1" dirty="0">
                <a:solidFill>
                  <a:schemeClr val="tx2"/>
                </a:solidFill>
              </a:rPr>
              <a:t> </a:t>
            </a:r>
            <a:r>
              <a:rPr lang="it-IT" b="1" dirty="0" err="1">
                <a:solidFill>
                  <a:schemeClr val="tx2"/>
                </a:solidFill>
              </a:rPr>
              <a:t>if</a:t>
            </a:r>
            <a:r>
              <a:rPr lang="it-IT" b="1" dirty="0">
                <a:solidFill>
                  <a:schemeClr val="tx2"/>
                </a:solidFill>
              </a:rPr>
              <a:t> the </a:t>
            </a:r>
            <a:r>
              <a:rPr lang="it-IT" b="1" dirty="0" err="1">
                <a:solidFill>
                  <a:schemeClr val="tx2"/>
                </a:solidFill>
              </a:rPr>
              <a:t>consequences</a:t>
            </a:r>
            <a:r>
              <a:rPr lang="it-IT" b="1" dirty="0">
                <a:solidFill>
                  <a:schemeClr val="tx2"/>
                </a:solidFill>
              </a:rPr>
              <a:t> </a:t>
            </a:r>
            <a:r>
              <a:rPr lang="it-IT" b="1" dirty="0" err="1">
                <a:solidFill>
                  <a:schemeClr val="tx2"/>
                </a:solidFill>
              </a:rPr>
              <a:t>of</a:t>
            </a:r>
            <a:r>
              <a:rPr lang="it-IT" b="1" dirty="0">
                <a:solidFill>
                  <a:schemeClr val="tx2"/>
                </a:solidFill>
              </a:rPr>
              <a:t> </a:t>
            </a:r>
            <a:r>
              <a:rPr lang="it-IT" b="1" dirty="0" err="1">
                <a:solidFill>
                  <a:schemeClr val="tx2"/>
                </a:solidFill>
              </a:rPr>
              <a:t>his</a:t>
            </a:r>
            <a:r>
              <a:rPr lang="it-IT" b="1" dirty="0">
                <a:solidFill>
                  <a:schemeClr val="tx2"/>
                </a:solidFill>
              </a:rPr>
              <a:t> or </a:t>
            </a:r>
            <a:r>
              <a:rPr lang="it-IT" b="1" dirty="0" err="1">
                <a:solidFill>
                  <a:schemeClr val="tx2"/>
                </a:solidFill>
              </a:rPr>
              <a:t>her</a:t>
            </a:r>
            <a:r>
              <a:rPr lang="it-IT" b="1" dirty="0">
                <a:solidFill>
                  <a:schemeClr val="tx2"/>
                </a:solidFill>
              </a:rPr>
              <a:t> </a:t>
            </a:r>
            <a:r>
              <a:rPr lang="it-IT" b="1" dirty="0" err="1">
                <a:solidFill>
                  <a:schemeClr val="tx2"/>
                </a:solidFill>
              </a:rPr>
              <a:t>self-determined</a:t>
            </a:r>
            <a:r>
              <a:rPr lang="it-IT" b="1" dirty="0">
                <a:solidFill>
                  <a:schemeClr val="tx2"/>
                </a:solidFill>
              </a:rPr>
              <a:t> </a:t>
            </a:r>
            <a:r>
              <a:rPr lang="it-IT" b="1" dirty="0" err="1">
                <a:solidFill>
                  <a:schemeClr val="tx2"/>
                </a:solidFill>
              </a:rPr>
              <a:t>conduct</a:t>
            </a:r>
            <a:r>
              <a:rPr lang="it-IT" b="1" dirty="0">
                <a:solidFill>
                  <a:schemeClr val="tx2"/>
                </a:solidFill>
              </a:rPr>
              <a:t> are </a:t>
            </a:r>
            <a:r>
              <a:rPr lang="it-IT" b="1" dirty="0" err="1">
                <a:solidFill>
                  <a:schemeClr val="tx2"/>
                </a:solidFill>
              </a:rPr>
              <a:t>attributed</a:t>
            </a:r>
            <a:r>
              <a:rPr lang="it-IT" b="1" dirty="0">
                <a:solidFill>
                  <a:schemeClr val="tx2"/>
                </a:solidFill>
              </a:rPr>
              <a:t> </a:t>
            </a:r>
            <a:r>
              <a:rPr lang="it-IT" b="1" dirty="0" err="1">
                <a:solidFill>
                  <a:schemeClr val="tx2"/>
                </a:solidFill>
              </a:rPr>
              <a:t>to</a:t>
            </a:r>
            <a:r>
              <a:rPr lang="it-IT" b="1" dirty="0">
                <a:solidFill>
                  <a:schemeClr val="tx2"/>
                </a:solidFill>
              </a:rPr>
              <a:t> </a:t>
            </a:r>
            <a:r>
              <a:rPr lang="it-IT" b="1" dirty="0" err="1">
                <a:solidFill>
                  <a:schemeClr val="tx2"/>
                </a:solidFill>
              </a:rPr>
              <a:t>him</a:t>
            </a:r>
            <a:r>
              <a:rPr lang="it-IT" b="1" dirty="0">
                <a:solidFill>
                  <a:schemeClr val="tx2"/>
                </a:solidFill>
              </a:rPr>
              <a:t> or </a:t>
            </a:r>
            <a:r>
              <a:rPr lang="it-IT" b="1" dirty="0" err="1">
                <a:solidFill>
                  <a:schemeClr val="tx2"/>
                </a:solidFill>
              </a:rPr>
              <a:t>her</a:t>
            </a:r>
            <a:r>
              <a:rPr lang="it-IT" b="1" dirty="0">
                <a:solidFill>
                  <a:schemeClr val="tx2"/>
                </a:solidFill>
              </a:rPr>
              <a:t> </a:t>
            </a:r>
            <a:r>
              <a:rPr lang="it-IT" b="1" dirty="0" err="1">
                <a:solidFill>
                  <a:schemeClr val="tx2"/>
                </a:solidFill>
              </a:rPr>
              <a:t>personally</a:t>
            </a:r>
            <a:r>
              <a:rPr lang="it-IT" b="1" dirty="0">
                <a:solidFill>
                  <a:schemeClr val="tx2"/>
                </a:solidFill>
              </a:rPr>
              <a:t>, and </a:t>
            </a:r>
            <a:r>
              <a:rPr lang="it-IT" b="1" dirty="0" err="1">
                <a:solidFill>
                  <a:schemeClr val="tx2"/>
                </a:solidFill>
              </a:rPr>
              <a:t>if</a:t>
            </a:r>
            <a:r>
              <a:rPr lang="it-IT" b="1" dirty="0">
                <a:solidFill>
                  <a:schemeClr val="tx2"/>
                </a:solidFill>
              </a:rPr>
              <a:t> the </a:t>
            </a:r>
            <a:r>
              <a:rPr lang="it-IT" b="1" dirty="0" err="1">
                <a:solidFill>
                  <a:schemeClr val="tx2"/>
                </a:solidFill>
              </a:rPr>
              <a:t>attacker</a:t>
            </a:r>
            <a:r>
              <a:rPr lang="it-IT" b="1" dirty="0">
                <a:solidFill>
                  <a:schemeClr val="tx2"/>
                </a:solidFill>
              </a:rPr>
              <a:t> </a:t>
            </a:r>
            <a:r>
              <a:rPr lang="it-IT" b="1" dirty="0" err="1">
                <a:solidFill>
                  <a:schemeClr val="tx2"/>
                </a:solidFill>
              </a:rPr>
              <a:t>is</a:t>
            </a:r>
            <a:r>
              <a:rPr lang="it-IT" b="1" dirty="0">
                <a:solidFill>
                  <a:schemeClr val="tx2"/>
                </a:solidFill>
              </a:rPr>
              <a:t> </a:t>
            </a:r>
            <a:r>
              <a:rPr lang="it-IT" b="1" dirty="0" err="1">
                <a:solidFill>
                  <a:schemeClr val="tx2"/>
                </a:solidFill>
              </a:rPr>
              <a:t>held</a:t>
            </a:r>
            <a:r>
              <a:rPr lang="it-IT" b="1" dirty="0">
                <a:solidFill>
                  <a:schemeClr val="tx2"/>
                </a:solidFill>
              </a:rPr>
              <a:t> </a:t>
            </a:r>
            <a:r>
              <a:rPr lang="it-IT" b="1" dirty="0" err="1">
                <a:solidFill>
                  <a:schemeClr val="tx2"/>
                </a:solidFill>
              </a:rPr>
              <a:t>responsible</a:t>
            </a:r>
            <a:r>
              <a:rPr lang="it-IT" b="1" dirty="0">
                <a:solidFill>
                  <a:schemeClr val="tx2"/>
                </a:solidFill>
              </a:rPr>
              <a:t> </a:t>
            </a:r>
            <a:r>
              <a:rPr lang="it-IT" b="1" dirty="0" err="1">
                <a:solidFill>
                  <a:schemeClr val="tx2"/>
                </a:solidFill>
              </a:rPr>
              <a:t>for</a:t>
            </a:r>
            <a:r>
              <a:rPr lang="it-IT" b="1" dirty="0">
                <a:solidFill>
                  <a:schemeClr val="tx2"/>
                </a:solidFill>
              </a:rPr>
              <a:t> the </a:t>
            </a:r>
            <a:r>
              <a:rPr lang="it-IT" b="1" dirty="0" err="1">
                <a:solidFill>
                  <a:schemeClr val="tx2"/>
                </a:solidFill>
              </a:rPr>
              <a:t>events</a:t>
            </a:r>
            <a:r>
              <a:rPr lang="it-IT" b="1" dirty="0">
                <a:solidFill>
                  <a:schemeClr val="tx2"/>
                </a:solidFill>
              </a:rPr>
              <a:t> </a:t>
            </a:r>
            <a:r>
              <a:rPr lang="it-IT" b="1" dirty="0" err="1">
                <a:solidFill>
                  <a:schemeClr val="tx2"/>
                </a:solidFill>
              </a:rPr>
              <a:t>that</a:t>
            </a:r>
            <a:r>
              <a:rPr lang="it-IT" b="1" dirty="0">
                <a:solidFill>
                  <a:schemeClr val="tx2"/>
                </a:solidFill>
              </a:rPr>
              <a:t> </a:t>
            </a:r>
            <a:r>
              <a:rPr lang="it-IT" b="1" dirty="0" err="1">
                <a:solidFill>
                  <a:schemeClr val="tx2"/>
                </a:solidFill>
              </a:rPr>
              <a:t>he</a:t>
            </a:r>
            <a:r>
              <a:rPr lang="it-IT" b="1" dirty="0">
                <a:solidFill>
                  <a:schemeClr val="tx2"/>
                </a:solidFill>
              </a:rPr>
              <a:t> or </a:t>
            </a:r>
            <a:r>
              <a:rPr lang="it-IT" b="1" dirty="0" err="1">
                <a:solidFill>
                  <a:schemeClr val="tx2"/>
                </a:solidFill>
              </a:rPr>
              <a:t>she</a:t>
            </a:r>
            <a:r>
              <a:rPr lang="it-IT" b="1" dirty="0">
                <a:solidFill>
                  <a:schemeClr val="tx2"/>
                </a:solidFill>
              </a:rPr>
              <a:t> </a:t>
            </a:r>
            <a:r>
              <a:rPr lang="it-IT" b="1" dirty="0" err="1">
                <a:solidFill>
                  <a:schemeClr val="tx2"/>
                </a:solidFill>
              </a:rPr>
              <a:t>started</a:t>
            </a:r>
            <a:r>
              <a:rPr lang="it-IT" b="1" dirty="0">
                <a:solidFill>
                  <a:schemeClr val="tx2"/>
                </a:solidFill>
              </a:rPr>
              <a:t>.</a:t>
            </a:r>
            <a:r>
              <a:rPr lang="it-IT" dirty="0">
                <a:solidFill>
                  <a:schemeClr val="tx2"/>
                </a:solidFill>
              </a:rPr>
              <a:t> The </a:t>
            </a:r>
            <a:r>
              <a:rPr lang="it-IT" dirty="0" err="1">
                <a:solidFill>
                  <a:schemeClr val="tx2"/>
                </a:solidFill>
              </a:rPr>
              <a:t>attacker</a:t>
            </a:r>
            <a:r>
              <a:rPr lang="it-IT" dirty="0">
                <a:solidFill>
                  <a:schemeClr val="tx2"/>
                </a:solidFill>
              </a:rPr>
              <a:t>’</a:t>
            </a:r>
            <a:r>
              <a:rPr lang="it-IT" dirty="0" err="1">
                <a:solidFill>
                  <a:schemeClr val="tx2"/>
                </a:solidFill>
              </a:rPr>
              <a:t>s</a:t>
            </a:r>
            <a:r>
              <a:rPr lang="it-IT" dirty="0">
                <a:solidFill>
                  <a:schemeClr val="tx2"/>
                </a:solidFill>
              </a:rPr>
              <a:t> right </a:t>
            </a:r>
            <a:r>
              <a:rPr lang="it-IT" dirty="0" err="1">
                <a:solidFill>
                  <a:schemeClr val="tx2"/>
                </a:solidFill>
              </a:rPr>
              <a:t>to</a:t>
            </a:r>
            <a:r>
              <a:rPr lang="it-IT" dirty="0">
                <a:solidFill>
                  <a:schemeClr val="tx2"/>
                </a:solidFill>
              </a:rPr>
              <a:t> </a:t>
            </a:r>
            <a:r>
              <a:rPr lang="it-IT" dirty="0" err="1">
                <a:solidFill>
                  <a:schemeClr val="tx2"/>
                </a:solidFill>
              </a:rPr>
              <a:t>respect</a:t>
            </a:r>
            <a:r>
              <a:rPr lang="it-IT" dirty="0">
                <a:solidFill>
                  <a:schemeClr val="tx2"/>
                </a:solidFill>
              </a:rPr>
              <a:t> </a:t>
            </a:r>
            <a:r>
              <a:rPr lang="it-IT" dirty="0" err="1">
                <a:solidFill>
                  <a:schemeClr val="tx2"/>
                </a:solidFill>
              </a:rPr>
              <a:t>of</a:t>
            </a:r>
            <a:r>
              <a:rPr lang="it-IT" dirty="0">
                <a:solidFill>
                  <a:schemeClr val="tx2"/>
                </a:solidFill>
              </a:rPr>
              <a:t> the </a:t>
            </a:r>
            <a:r>
              <a:rPr lang="it-IT" dirty="0" err="1">
                <a:solidFill>
                  <a:schemeClr val="tx2"/>
                </a:solidFill>
              </a:rPr>
              <a:t>dignity</a:t>
            </a:r>
            <a:r>
              <a:rPr lang="it-IT" dirty="0">
                <a:solidFill>
                  <a:schemeClr val="tx2"/>
                </a:solidFill>
              </a:rPr>
              <a:t> </a:t>
            </a:r>
            <a:r>
              <a:rPr lang="it-IT" dirty="0" err="1">
                <a:solidFill>
                  <a:schemeClr val="tx2"/>
                </a:solidFill>
              </a:rPr>
              <a:t>that</a:t>
            </a:r>
            <a:r>
              <a:rPr lang="it-IT" dirty="0">
                <a:solidFill>
                  <a:schemeClr val="tx2"/>
                </a:solidFill>
              </a:rPr>
              <a:t> </a:t>
            </a:r>
            <a:r>
              <a:rPr lang="it-IT" dirty="0" err="1">
                <a:solidFill>
                  <a:schemeClr val="tx2"/>
                </a:solidFill>
              </a:rPr>
              <a:t>is</a:t>
            </a:r>
            <a:r>
              <a:rPr lang="it-IT" dirty="0">
                <a:solidFill>
                  <a:schemeClr val="tx2"/>
                </a:solidFill>
              </a:rPr>
              <a:t> </a:t>
            </a:r>
            <a:r>
              <a:rPr lang="it-IT" dirty="0" err="1">
                <a:solidFill>
                  <a:schemeClr val="tx2"/>
                </a:solidFill>
              </a:rPr>
              <a:t>inherent</a:t>
            </a:r>
            <a:r>
              <a:rPr lang="it-IT" dirty="0">
                <a:solidFill>
                  <a:schemeClr val="tx2"/>
                </a:solidFill>
              </a:rPr>
              <a:t> </a:t>
            </a:r>
            <a:r>
              <a:rPr lang="it-IT" dirty="0" err="1">
                <a:solidFill>
                  <a:schemeClr val="tx2"/>
                </a:solidFill>
              </a:rPr>
              <a:t>also</a:t>
            </a:r>
            <a:r>
              <a:rPr lang="it-IT" dirty="0">
                <a:solidFill>
                  <a:schemeClr val="tx2"/>
                </a:solidFill>
              </a:rPr>
              <a:t> </a:t>
            </a:r>
            <a:r>
              <a:rPr lang="it-IT" dirty="0" err="1">
                <a:solidFill>
                  <a:schemeClr val="tx2"/>
                </a:solidFill>
              </a:rPr>
              <a:t>to</a:t>
            </a:r>
            <a:r>
              <a:rPr lang="it-IT" dirty="0">
                <a:solidFill>
                  <a:schemeClr val="tx2"/>
                </a:solidFill>
              </a:rPr>
              <a:t> </a:t>
            </a:r>
            <a:r>
              <a:rPr lang="it-IT" dirty="0" err="1">
                <a:solidFill>
                  <a:schemeClr val="tx2"/>
                </a:solidFill>
              </a:rPr>
              <a:t>him</a:t>
            </a:r>
            <a:r>
              <a:rPr lang="it-IT" dirty="0">
                <a:solidFill>
                  <a:schemeClr val="tx2"/>
                </a:solidFill>
              </a:rPr>
              <a:t> or </a:t>
            </a:r>
            <a:r>
              <a:rPr lang="it-IT" dirty="0" err="1">
                <a:solidFill>
                  <a:schemeClr val="tx2"/>
                </a:solidFill>
              </a:rPr>
              <a:t>her</a:t>
            </a:r>
            <a:r>
              <a:rPr lang="it-IT" dirty="0">
                <a:solidFill>
                  <a:schemeClr val="tx2"/>
                </a:solidFill>
              </a:rPr>
              <a:t> </a:t>
            </a:r>
            <a:r>
              <a:rPr lang="it-IT" dirty="0" err="1">
                <a:solidFill>
                  <a:schemeClr val="tx2"/>
                </a:solidFill>
              </a:rPr>
              <a:t>is</a:t>
            </a:r>
            <a:r>
              <a:rPr lang="it-IT" dirty="0">
                <a:solidFill>
                  <a:schemeClr val="tx2"/>
                </a:solidFill>
              </a:rPr>
              <a:t> </a:t>
            </a:r>
            <a:r>
              <a:rPr lang="it-IT" dirty="0" err="1">
                <a:solidFill>
                  <a:schemeClr val="tx2"/>
                </a:solidFill>
              </a:rPr>
              <a:t>therefore</a:t>
            </a:r>
            <a:r>
              <a:rPr lang="it-IT" dirty="0">
                <a:solidFill>
                  <a:schemeClr val="tx2"/>
                </a:solidFill>
              </a:rPr>
              <a:t> </a:t>
            </a:r>
            <a:r>
              <a:rPr lang="it-IT" dirty="0" err="1">
                <a:solidFill>
                  <a:schemeClr val="tx2"/>
                </a:solidFill>
              </a:rPr>
              <a:t>not</a:t>
            </a:r>
            <a:r>
              <a:rPr lang="it-IT" dirty="0">
                <a:solidFill>
                  <a:schemeClr val="tx2"/>
                </a:solidFill>
              </a:rPr>
              <a:t> </a:t>
            </a:r>
            <a:r>
              <a:rPr lang="it-IT" dirty="0" err="1">
                <a:solidFill>
                  <a:schemeClr val="tx2"/>
                </a:solidFill>
              </a:rPr>
              <a:t>impaired</a:t>
            </a:r>
            <a:r>
              <a:rPr lang="it-IT" dirty="0">
                <a:solidFill>
                  <a:schemeClr val="tx2"/>
                </a:solidFill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2998</TotalTime>
  <Words>1323</Words>
  <Application>Microsoft Macintosh PowerPoint</Application>
  <PresentationFormat>Presentazione su schermo (4:3)</PresentationFormat>
  <Paragraphs>83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8" baseType="lpstr">
      <vt:lpstr>Arial</vt:lpstr>
      <vt:lpstr>Calibri</vt:lpstr>
      <vt:lpstr>Tema di Office</vt:lpstr>
      <vt:lpstr>Human Dignity in European Constitutional Culture </vt:lpstr>
      <vt:lpstr>Human Dignity in German Constitutional Law </vt:lpstr>
      <vt:lpstr>Human Dignity in German Constitutional Law </vt:lpstr>
      <vt:lpstr>Human Dignity in German Constitutional Law </vt:lpstr>
      <vt:lpstr>Human Dignity in German Constitutional Law </vt:lpstr>
      <vt:lpstr>Human Dignity in German Constitutional Law </vt:lpstr>
      <vt:lpstr>Human Dignity in German Constitutional Law </vt:lpstr>
      <vt:lpstr>Human Dignity in German Constitutional Law </vt:lpstr>
      <vt:lpstr>Human Dignity in German Constitutional Law </vt:lpstr>
      <vt:lpstr>Human Dignity in Italian Constitutional Law </vt:lpstr>
      <vt:lpstr>Human dignity in Italian constitutional Law</vt:lpstr>
      <vt:lpstr>Human Dignity in Italian Constitutional Law</vt:lpstr>
      <vt:lpstr>Human Dignity in Italian Constitutional Law</vt:lpstr>
      <vt:lpstr>Human Dignity in Italian Constitutional Law</vt:lpstr>
      <vt:lpstr>Human Dignity in Italian Constitutional Law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Dignity in European Constitutional Culture </dc:title>
  <dc:creator>Angelo</dc:creator>
  <cp:lastModifiedBy>Angelo Schillaci</cp:lastModifiedBy>
  <cp:revision>9</cp:revision>
  <dcterms:created xsi:type="dcterms:W3CDTF">2016-03-20T15:40:49Z</dcterms:created>
  <dcterms:modified xsi:type="dcterms:W3CDTF">2019-11-28T12:36:56Z</dcterms:modified>
</cp:coreProperties>
</file>