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302" r:id="rId3"/>
    <p:sldId id="303" r:id="rId4"/>
    <p:sldId id="308" r:id="rId5"/>
    <p:sldId id="310" r:id="rId6"/>
    <p:sldId id="307" r:id="rId7"/>
    <p:sldId id="309" r:id="rId8"/>
    <p:sldId id="311" r:id="rId9"/>
    <p:sldId id="313" r:id="rId10"/>
    <p:sldId id="314" r:id="rId11"/>
    <p:sldId id="315" r:id="rId12"/>
    <p:sldId id="316" r:id="rId13"/>
    <p:sldId id="317" r:id="rId14"/>
    <p:sldId id="318" r:id="rId15"/>
    <p:sldId id="319" r:id="rId16"/>
    <p:sldId id="320" r:id="rId17"/>
    <p:sldId id="321" r:id="rId18"/>
    <p:sldId id="322" r:id="rId19"/>
    <p:sldId id="323" r:id="rId20"/>
    <p:sldId id="324"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86358" autoAdjust="0"/>
  </p:normalViewPr>
  <p:slideViewPr>
    <p:cSldViewPr snapToGrid="0">
      <p:cViewPr varScale="1">
        <p:scale>
          <a:sx n="97" d="100"/>
          <a:sy n="97" d="100"/>
        </p:scale>
        <p:origin x="33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78FC8-E037-4612-8AB8-5D4EA84B93E8}" type="datetimeFigureOut">
              <a:rPr lang="it-IT" smtClean="0"/>
              <a:t>27/03/2020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B2E21-C18B-4DC8-B157-994E8F414124}" type="slidenum">
              <a:rPr lang="it-IT" smtClean="0"/>
              <a:t>‹N›</a:t>
            </a:fld>
            <a:endParaRPr lang="it-IT"/>
          </a:p>
        </p:txBody>
      </p:sp>
    </p:spTree>
    <p:extLst>
      <p:ext uri="{BB962C8B-B14F-4D97-AF65-F5344CB8AC3E}">
        <p14:creationId xmlns:p14="http://schemas.microsoft.com/office/powerpoint/2010/main" val="152689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96E32FF-04D1-45BB-BA1F-1DCD9636CF56}" type="datetimeFigureOut">
              <a:rPr lang="it-IT" smtClean="0"/>
              <a:t>27/03/2020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88145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6E32FF-04D1-45BB-BA1F-1DCD9636CF56}" type="datetimeFigureOut">
              <a:rPr lang="it-IT" smtClean="0"/>
              <a:t>27/03/2020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71154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6E32FF-04D1-45BB-BA1F-1DCD9636CF56}" type="datetimeFigureOut">
              <a:rPr lang="it-IT" smtClean="0"/>
              <a:t>27/03/2020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41624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6E32FF-04D1-45BB-BA1F-1DCD9636CF56}" type="datetimeFigureOut">
              <a:rPr lang="it-IT" smtClean="0"/>
              <a:t>27/03/2020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239600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96E32FF-04D1-45BB-BA1F-1DCD9636CF56}" type="datetimeFigureOut">
              <a:rPr lang="it-IT" smtClean="0"/>
              <a:t>27/03/2020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02501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96E32FF-04D1-45BB-BA1F-1DCD9636CF56}" type="datetimeFigureOut">
              <a:rPr lang="it-IT" smtClean="0"/>
              <a:t>27/03/2020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26316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96E32FF-04D1-45BB-BA1F-1DCD9636CF56}" type="datetimeFigureOut">
              <a:rPr lang="it-IT" smtClean="0"/>
              <a:t>27/03/2020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167763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96E32FF-04D1-45BB-BA1F-1DCD9636CF56}" type="datetimeFigureOut">
              <a:rPr lang="it-IT" smtClean="0"/>
              <a:t>27/03/2020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136066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6E32FF-04D1-45BB-BA1F-1DCD9636CF56}" type="datetimeFigureOut">
              <a:rPr lang="it-IT" smtClean="0"/>
              <a:t>27/03/2020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267878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6E32FF-04D1-45BB-BA1F-1DCD9636CF56}" type="datetimeFigureOut">
              <a:rPr lang="it-IT" smtClean="0"/>
              <a:t>27/03/2020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78688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6E32FF-04D1-45BB-BA1F-1DCD9636CF56}" type="datetimeFigureOut">
              <a:rPr lang="it-IT" smtClean="0"/>
              <a:t>27/03/2020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159295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E32FF-04D1-45BB-BA1F-1DCD9636CF56}" type="datetimeFigureOut">
              <a:rPr lang="it-IT" smtClean="0"/>
              <a:t>27/03/2020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F4A36-C9D5-48BB-B994-FA9A193F2DB3}" type="slidenum">
              <a:rPr lang="it-IT" smtClean="0"/>
              <a:t>‹N›</a:t>
            </a:fld>
            <a:endParaRPr lang="it-IT"/>
          </a:p>
        </p:txBody>
      </p:sp>
    </p:spTree>
    <p:extLst>
      <p:ext uri="{BB962C8B-B14F-4D97-AF65-F5344CB8AC3E}">
        <p14:creationId xmlns:p14="http://schemas.microsoft.com/office/powerpoint/2010/main" val="3939576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0-03-26 at 14.09.40">
            <a:hlinkClick r:id="" action="ppaction://media"/>
            <a:extLst>
              <a:ext uri="{FF2B5EF4-FFF2-40B4-BE49-F238E27FC236}">
                <a16:creationId xmlns="" xmlns:a16="http://schemas.microsoft.com/office/drawing/2014/main" id="{DF94331C-1276-4868-AF29-700AA2DCBF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9600" y="381000"/>
            <a:ext cx="3352800" cy="6096000"/>
          </a:xfrm>
          <a:prstGeom prst="rect">
            <a:avLst/>
          </a:prstGeom>
        </p:spPr>
      </p:pic>
    </p:spTree>
    <p:extLst>
      <p:ext uri="{BB962C8B-B14F-4D97-AF65-F5344CB8AC3E}">
        <p14:creationId xmlns:p14="http://schemas.microsoft.com/office/powerpoint/2010/main" val="41555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spTree>
    <p:extLst>
      <p:ext uri="{BB962C8B-B14F-4D97-AF65-F5344CB8AC3E}">
        <p14:creationId xmlns:p14="http://schemas.microsoft.com/office/powerpoint/2010/main" val="1485020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7" y="487932"/>
            <a:ext cx="9839053" cy="6188247"/>
          </a:xfrm>
          <a:prstGeom prst="rect">
            <a:avLst/>
          </a:prstGeom>
        </p:spPr>
      </p:pic>
    </p:spTree>
    <p:extLst>
      <p:ext uri="{BB962C8B-B14F-4D97-AF65-F5344CB8AC3E}">
        <p14:creationId xmlns:p14="http://schemas.microsoft.com/office/powerpoint/2010/main" val="4180087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7" y="491798"/>
            <a:ext cx="9845845" cy="6184382"/>
          </a:xfrm>
          <a:prstGeom prst="rect">
            <a:avLst/>
          </a:prstGeom>
        </p:spPr>
      </p:pic>
    </p:spTree>
    <p:extLst>
      <p:ext uri="{BB962C8B-B14F-4D97-AF65-F5344CB8AC3E}">
        <p14:creationId xmlns:p14="http://schemas.microsoft.com/office/powerpoint/2010/main" val="678425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211" y="481780"/>
            <a:ext cx="9835875" cy="6194399"/>
          </a:xfrm>
          <a:prstGeom prst="rect">
            <a:avLst/>
          </a:prstGeom>
        </p:spPr>
      </p:pic>
    </p:spTree>
    <p:extLst>
      <p:ext uri="{BB962C8B-B14F-4D97-AF65-F5344CB8AC3E}">
        <p14:creationId xmlns:p14="http://schemas.microsoft.com/office/powerpoint/2010/main" val="2894899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7" y="463322"/>
            <a:ext cx="9796208" cy="6212858"/>
          </a:xfrm>
          <a:prstGeom prst="rect">
            <a:avLst/>
          </a:prstGeom>
        </p:spPr>
      </p:pic>
    </p:spTree>
    <p:extLst>
      <p:ext uri="{BB962C8B-B14F-4D97-AF65-F5344CB8AC3E}">
        <p14:creationId xmlns:p14="http://schemas.microsoft.com/office/powerpoint/2010/main" val="2381208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7" y="475627"/>
            <a:ext cx="9828275" cy="6207331"/>
          </a:xfrm>
          <a:prstGeom prst="rect">
            <a:avLst/>
          </a:prstGeom>
        </p:spPr>
      </p:pic>
    </p:spTree>
    <p:extLst>
      <p:ext uri="{BB962C8B-B14F-4D97-AF65-F5344CB8AC3E}">
        <p14:creationId xmlns:p14="http://schemas.microsoft.com/office/powerpoint/2010/main" val="1170209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676" y="481781"/>
            <a:ext cx="9841205" cy="6194399"/>
          </a:xfrm>
          <a:prstGeom prst="rect">
            <a:avLst/>
          </a:prstGeom>
        </p:spPr>
      </p:pic>
    </p:spTree>
    <p:extLst>
      <p:ext uri="{BB962C8B-B14F-4D97-AF65-F5344CB8AC3E}">
        <p14:creationId xmlns:p14="http://schemas.microsoft.com/office/powerpoint/2010/main" val="2167303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6" y="487239"/>
            <a:ext cx="9828275" cy="6182925"/>
          </a:xfrm>
          <a:prstGeom prst="rect">
            <a:avLst/>
          </a:prstGeom>
        </p:spPr>
      </p:pic>
    </p:spTree>
    <p:extLst>
      <p:ext uri="{BB962C8B-B14F-4D97-AF65-F5344CB8AC3E}">
        <p14:creationId xmlns:p14="http://schemas.microsoft.com/office/powerpoint/2010/main" val="1725900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6" y="489515"/>
            <a:ext cx="9828275" cy="6178142"/>
          </a:xfrm>
          <a:prstGeom prst="rect">
            <a:avLst/>
          </a:prstGeom>
        </p:spPr>
      </p:pic>
    </p:spTree>
    <p:extLst>
      <p:ext uri="{BB962C8B-B14F-4D97-AF65-F5344CB8AC3E}">
        <p14:creationId xmlns:p14="http://schemas.microsoft.com/office/powerpoint/2010/main" val="3944886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676" y="481781"/>
            <a:ext cx="9841205" cy="6194399"/>
          </a:xfrm>
          <a:prstGeom prst="rect">
            <a:avLst/>
          </a:prstGeom>
        </p:spPr>
      </p:pic>
    </p:spTree>
    <p:extLst>
      <p:ext uri="{BB962C8B-B14F-4D97-AF65-F5344CB8AC3E}">
        <p14:creationId xmlns:p14="http://schemas.microsoft.com/office/powerpoint/2010/main" val="3542595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4260" y="-1274329"/>
            <a:ext cx="11348185" cy="4450665"/>
          </a:xfrm>
        </p:spPr>
        <p:txBody>
          <a:bodyPr>
            <a:normAutofit/>
          </a:bodyPr>
          <a:lstStyle/>
          <a:p>
            <a:r>
              <a:rPr lang="it-IT" sz="1400" smtClean="0">
                <a:solidFill>
                  <a:schemeClr val="bg1"/>
                </a:solidFill>
              </a:rPr>
              <a:t>LABORATORIO DI PROGETTAZIONE 4/A </a:t>
            </a:r>
            <a:br>
              <a:rPr lang="it-IT" sz="1400" smtClean="0">
                <a:solidFill>
                  <a:schemeClr val="bg1"/>
                </a:solidFill>
              </a:rPr>
            </a:br>
            <a:r>
              <a:rPr lang="it-IT" sz="1400" smtClean="0">
                <a:solidFill>
                  <a:schemeClr val="bg1"/>
                </a:solidFill>
              </a:rPr>
              <a:t>PROF. ARCH. ROBERTO A. CHERUBINI </a:t>
            </a:r>
            <a:br>
              <a:rPr lang="it-IT" sz="1400" smtClean="0">
                <a:solidFill>
                  <a:schemeClr val="bg1"/>
                </a:solidFill>
              </a:rPr>
            </a:br>
            <a:r>
              <a:rPr lang="it-IT" sz="1400" smtClean="0">
                <a:solidFill>
                  <a:schemeClr val="bg1"/>
                </a:solidFill>
              </a:rPr>
              <a:t>con </a:t>
            </a:r>
            <a:br>
              <a:rPr lang="it-IT" sz="1400" smtClean="0">
                <a:solidFill>
                  <a:schemeClr val="bg1"/>
                </a:solidFill>
              </a:rPr>
            </a:br>
            <a:r>
              <a:rPr lang="it-IT" sz="1400" smtClean="0">
                <a:solidFill>
                  <a:schemeClr val="bg1"/>
                </a:solidFill>
              </a:rPr>
              <a:t>ARCH. ALESSIA GALLO (PhD student ARCHITETTURA TEORIE E PROGETTO DIAP SAPIENZA) </a:t>
            </a:r>
            <a:br>
              <a:rPr lang="it-IT" sz="1400" smtClean="0">
                <a:solidFill>
                  <a:schemeClr val="bg1"/>
                </a:solidFill>
              </a:rPr>
            </a:br>
            <a:r>
              <a:rPr lang="it-IT" sz="1400" smtClean="0">
                <a:solidFill>
                  <a:schemeClr val="bg1"/>
                </a:solidFill>
              </a:rPr>
              <a:t>ARCH. MARCO GIORDANO (CONSULENTE ESTERNO) </a:t>
            </a:r>
            <a:br>
              <a:rPr lang="it-IT" sz="1400" smtClean="0">
                <a:solidFill>
                  <a:schemeClr val="bg1"/>
                </a:solidFill>
              </a:rPr>
            </a:br>
            <a:r>
              <a:rPr lang="it-IT" sz="1400" smtClean="0">
                <a:solidFill>
                  <a:schemeClr val="bg1"/>
                </a:solidFill>
              </a:rPr>
              <a:t>ARCH. ANDREA LANNA (CONSULENTE ESTERNO)</a:t>
            </a:r>
            <a:br>
              <a:rPr lang="it-IT" sz="1400" smtClean="0">
                <a:solidFill>
                  <a:schemeClr val="bg1"/>
                </a:solidFill>
              </a:rPr>
            </a:br>
            <a:r>
              <a:rPr lang="it-IT" sz="1400" smtClean="0">
                <a:solidFill>
                  <a:schemeClr val="bg1"/>
                </a:solidFill>
              </a:rPr>
              <a:t/>
            </a:r>
            <a:br>
              <a:rPr lang="it-IT" sz="1400" smtClean="0">
                <a:solidFill>
                  <a:schemeClr val="bg1"/>
                </a:solidFill>
              </a:rPr>
            </a:br>
            <a:r>
              <a:rPr lang="it-IT" sz="1400" smtClean="0">
                <a:solidFill>
                  <a:schemeClr val="bg1"/>
                </a:solidFill>
              </a:rPr>
              <a:t/>
            </a:r>
            <a:br>
              <a:rPr lang="it-IT" sz="1400" smtClean="0">
                <a:solidFill>
                  <a:schemeClr val="bg1"/>
                </a:solidFill>
              </a:rPr>
            </a:br>
            <a:r>
              <a:rPr lang="it-IT" sz="1400" smtClean="0">
                <a:solidFill>
                  <a:schemeClr val="bg1"/>
                </a:solidFill>
              </a:rPr>
              <a:t/>
            </a:r>
            <a:br>
              <a:rPr lang="it-IT" sz="1400" smtClean="0">
                <a:solidFill>
                  <a:schemeClr val="bg1"/>
                </a:solidFill>
              </a:rPr>
            </a:br>
            <a:r>
              <a:rPr lang="it-IT" sz="1400" smtClean="0">
                <a:solidFill>
                  <a:schemeClr val="bg1"/>
                </a:solidFill>
              </a:rPr>
              <a:t/>
            </a:r>
            <a:br>
              <a:rPr lang="it-IT" sz="1400" smtClean="0">
                <a:solidFill>
                  <a:schemeClr val="bg1"/>
                </a:solidFill>
              </a:rPr>
            </a:br>
            <a:endParaRPr lang="it-IT" sz="1400" dirty="0">
              <a:solidFill>
                <a:schemeClr val="bg1"/>
              </a:solidFill>
            </a:endParaRPr>
          </a:p>
        </p:txBody>
      </p:sp>
      <p:sp>
        <p:nvSpPr>
          <p:cNvPr id="3" name="Sottotitolo 2"/>
          <p:cNvSpPr>
            <a:spLocks noGrp="1"/>
          </p:cNvSpPr>
          <p:nvPr>
            <p:ph type="subTitle" idx="1"/>
          </p:nvPr>
        </p:nvSpPr>
        <p:spPr>
          <a:xfrm rot="10800000" flipV="1">
            <a:off x="1885723" y="4901663"/>
            <a:ext cx="8017844" cy="834991"/>
          </a:xfrm>
        </p:spPr>
        <p:txBody>
          <a:bodyPr>
            <a:normAutofit/>
          </a:bodyPr>
          <a:lstStyle/>
          <a:p>
            <a:r>
              <a:rPr lang="it-IT" smtClean="0">
                <a:solidFill>
                  <a:schemeClr val="bg1"/>
                </a:solidFill>
              </a:rPr>
              <a:t>      </a:t>
            </a:r>
            <a:r>
              <a:rPr lang="it-IT" sz="2800" smtClean="0">
                <a:solidFill>
                  <a:schemeClr val="bg1"/>
                </a:solidFill>
              </a:rPr>
              <a:t>MEDITERRANEO CONTEMPORANEO</a:t>
            </a:r>
            <a:endParaRPr lang="it-IT" sz="28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t="1154" b="7641"/>
          <a:stretch/>
        </p:blipFill>
        <p:spPr>
          <a:xfrm>
            <a:off x="6156061" y="2259597"/>
            <a:ext cx="1918138" cy="1802263"/>
          </a:xfrm>
          <a:prstGeom prst="rect">
            <a:avLst/>
          </a:prstGeom>
        </p:spPr>
      </p:pic>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9850" t="12069" r="18767" b="33063"/>
          <a:stretch/>
        </p:blipFill>
        <p:spPr>
          <a:xfrm>
            <a:off x="8174763" y="2474209"/>
            <a:ext cx="1458417" cy="1575368"/>
          </a:xfrm>
          <a:prstGeom prst="rect">
            <a:avLst/>
          </a:prstGeom>
        </p:spPr>
      </p:pic>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l="29678" t="-1" r="4767" b="44491"/>
          <a:stretch/>
        </p:blipFill>
        <p:spPr>
          <a:xfrm>
            <a:off x="2462570" y="2474209"/>
            <a:ext cx="1695593" cy="1575369"/>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t="11939" b="21904"/>
          <a:stretch/>
        </p:blipFill>
        <p:spPr>
          <a:xfrm>
            <a:off x="4359591" y="2475279"/>
            <a:ext cx="1695907" cy="1597793"/>
          </a:xfrm>
          <a:prstGeom prst="rect">
            <a:avLst/>
          </a:prstGeom>
        </p:spPr>
      </p:pic>
      <p:pic>
        <p:nvPicPr>
          <p:cNvPr id="11" name="Immagine 9"/>
          <p:cNvPicPr>
            <a:picLocks noChangeAspect="1"/>
          </p:cNvPicPr>
          <p:nvPr/>
        </p:nvPicPr>
        <p:blipFill>
          <a:blip r:embed="rId6">
            <a:extLst>
              <a:ext uri="{28A0092B-C50C-407E-A947-70E740481C1C}">
                <a14:useLocalDpi xmlns:a14="http://schemas.microsoft.com/office/drawing/2010/main" val="0"/>
              </a:ext>
            </a:extLst>
          </a:blip>
          <a:srcRect t="11938" b="21904"/>
          <a:stretch>
            <a:fillRect/>
          </a:stretch>
        </p:blipFill>
        <p:spPr bwMode="auto">
          <a:xfrm>
            <a:off x="4352697" y="2507024"/>
            <a:ext cx="1625315" cy="153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7"/>
          <p:cNvPicPr>
            <a:picLocks noChangeAspect="1"/>
          </p:cNvPicPr>
          <p:nvPr/>
        </p:nvPicPr>
        <p:blipFill>
          <a:blip r:embed="rId7">
            <a:extLst>
              <a:ext uri="{28A0092B-C50C-407E-A947-70E740481C1C}">
                <a14:useLocalDpi xmlns:a14="http://schemas.microsoft.com/office/drawing/2010/main" val="0"/>
              </a:ext>
            </a:extLst>
          </a:blip>
          <a:srcRect l="19850" t="12070" r="18767" b="33063"/>
          <a:stretch>
            <a:fillRect/>
          </a:stretch>
        </p:blipFill>
        <p:spPr bwMode="auto">
          <a:xfrm>
            <a:off x="8174763" y="2461926"/>
            <a:ext cx="1458417" cy="15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8"/>
          <p:cNvPicPr>
            <a:picLocks noChangeAspect="1"/>
          </p:cNvPicPr>
          <p:nvPr/>
        </p:nvPicPr>
        <p:blipFill>
          <a:blip r:embed="rId8">
            <a:extLst>
              <a:ext uri="{28A0092B-C50C-407E-A947-70E740481C1C}">
                <a14:useLocalDpi xmlns:a14="http://schemas.microsoft.com/office/drawing/2010/main" val="0"/>
              </a:ext>
            </a:extLst>
          </a:blip>
          <a:srcRect l="29678" t="-2" r="4767" b="44492"/>
          <a:stretch>
            <a:fillRect/>
          </a:stretch>
        </p:blipFill>
        <p:spPr bwMode="auto">
          <a:xfrm>
            <a:off x="2477815" y="2499056"/>
            <a:ext cx="1696869" cy="157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22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9081" y="-276872"/>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endParaRPr lang="it-IT" sz="2000" dirty="0">
              <a:solidFill>
                <a:schemeClr val="bg1"/>
              </a:solidFill>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7" y="481781"/>
            <a:ext cx="9828275" cy="619439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28" y="485653"/>
            <a:ext cx="9835054" cy="6190527"/>
          </a:xfrm>
          <a:prstGeom prst="rect">
            <a:avLst/>
          </a:prstGeom>
        </p:spPr>
      </p:pic>
    </p:spTree>
    <p:extLst>
      <p:ext uri="{BB962C8B-B14F-4D97-AF65-F5344CB8AC3E}">
        <p14:creationId xmlns:p14="http://schemas.microsoft.com/office/powerpoint/2010/main" val="1798674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7909" y="204909"/>
            <a:ext cx="11348185" cy="4450665"/>
          </a:xfrm>
        </p:spPr>
        <p:txBody>
          <a:bodyPr>
            <a:normAutofit fontScale="90000"/>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Un piccolo porto può essere un luogo di partenza o un luogo di partenza. Oppure può essere un luogo di attesa. </a:t>
            </a:r>
            <a:br>
              <a:rPr lang="it-IT" sz="1800" dirty="0" smtClean="0">
                <a:solidFill>
                  <a:schemeClr val="bg1"/>
                </a:solidFill>
              </a:rPr>
            </a:br>
            <a:r>
              <a:rPr lang="it-IT" sz="1800" dirty="0" smtClean="0">
                <a:solidFill>
                  <a:schemeClr val="bg1"/>
                </a:solidFill>
              </a:rPr>
              <a:t>Persino un luogo di confinamento. Assomiglia alla nostra situazione comune di questi giorni. La permanenza in un piccolo porto ai tempi delle burrasche stagionali (d’inverno e d’estate) è come la vita ai tempi del virus. </a:t>
            </a:r>
            <a:br>
              <a:rPr lang="it-IT" sz="1800" dirty="0" smtClean="0">
                <a:solidFill>
                  <a:schemeClr val="bg1"/>
                </a:solidFill>
              </a:rPr>
            </a:br>
            <a:r>
              <a:rPr lang="it-IT" sz="1800" dirty="0" smtClean="0">
                <a:solidFill>
                  <a:schemeClr val="bg1"/>
                </a:solidFill>
              </a:rPr>
              <a:t>Quando il mare fuori è forza 7, bisogna restare al sicuro. Bisogna restare dentro a rinforzare gli </a:t>
            </a:r>
            <a:r>
              <a:rPr lang="it-IT" sz="1800" dirty="0">
                <a:solidFill>
                  <a:schemeClr val="bg1"/>
                </a:solidFill>
              </a:rPr>
              <a:t>ormeggi.</a:t>
            </a:r>
            <a:br>
              <a:rPr lang="it-IT" sz="1800" dirty="0">
                <a:solidFill>
                  <a:schemeClr val="bg1"/>
                </a:solidFill>
              </a:rPr>
            </a:br>
            <a:r>
              <a:rPr lang="it-IT" sz="1800" dirty="0">
                <a:solidFill>
                  <a:schemeClr val="bg1"/>
                </a:solidFill>
              </a:rPr>
              <a:t>Di manovre avventate davanti agli scogli all’imbocco dei porti si muore o si perde comunque la barca. </a:t>
            </a:r>
            <a:r>
              <a:rPr lang="it-IT" sz="1800" dirty="0" smtClean="0">
                <a:solidFill>
                  <a:schemeClr val="bg1"/>
                </a:solidFill>
              </a:rPr>
              <a:t/>
            </a:r>
            <a:br>
              <a:rPr lang="it-IT" sz="1800" dirty="0" smtClean="0">
                <a:solidFill>
                  <a:schemeClr val="bg1"/>
                </a:solidFill>
              </a:rPr>
            </a:br>
            <a:r>
              <a:rPr lang="it-IT" sz="1800" dirty="0" smtClean="0">
                <a:solidFill>
                  <a:schemeClr val="bg1"/>
                </a:solidFill>
              </a:rPr>
              <a:t>Non si sa quanto può durare. </a:t>
            </a:r>
            <a:br>
              <a:rPr lang="it-IT" sz="1800" dirty="0" smtClean="0">
                <a:solidFill>
                  <a:schemeClr val="bg1"/>
                </a:solidFill>
              </a:rPr>
            </a:br>
            <a:r>
              <a:rPr lang="it-IT" sz="1800" dirty="0" smtClean="0">
                <a:solidFill>
                  <a:schemeClr val="bg1"/>
                </a:solidFill>
              </a:rPr>
              <a:t>I naviganti compulsano nervosamente i bollettini nautici diramati dalla capitaneria ogni 12 ore e sanno che oltretutto, una volta calato il vento, le onde resteranno a lungo ancora pericolose. </a:t>
            </a:r>
            <a:br>
              <a:rPr lang="it-IT" sz="1800" dirty="0" smtClean="0">
                <a:solidFill>
                  <a:schemeClr val="bg1"/>
                </a:solidFill>
              </a:rPr>
            </a:br>
            <a:r>
              <a:rPr lang="it-IT" sz="1800" dirty="0" smtClean="0">
                <a:solidFill>
                  <a:schemeClr val="bg1"/>
                </a:solidFill>
              </a:rPr>
              <a:t>Solo raramente i naviganti evadono verso l’entroterra. Spesso hanno solo infradito ai piedi o scarpe da barca. E poi si è subito riconosciuti come estranei, diversi dalla popolazione locale. Esotici e fascinosi sì ma proprio per questo forse pericolosi. Uomini in leggere T-shirt con la barba cresciuta sul mento e donne scalze con i capelli lunghi resi un unico nodo dal vento, turbano la vita e i costumi locali. </a:t>
            </a:r>
            <a:br>
              <a:rPr lang="it-IT" sz="1800" dirty="0" smtClean="0">
                <a:solidFill>
                  <a:schemeClr val="bg1"/>
                </a:solidFill>
              </a:rPr>
            </a:br>
            <a:r>
              <a:rPr lang="it-IT" sz="1800" dirty="0" smtClean="0">
                <a:solidFill>
                  <a:schemeClr val="bg1"/>
                </a:solidFill>
              </a:rPr>
              <a:t>Meglio tenerli alla larga.  </a:t>
            </a:r>
            <a:br>
              <a:rPr lang="it-IT" sz="1800" dirty="0" smtClean="0">
                <a:solidFill>
                  <a:schemeClr val="bg1"/>
                </a:solidFill>
              </a:rPr>
            </a:br>
            <a:r>
              <a:rPr lang="it-IT" sz="1800" dirty="0" smtClean="0">
                <a:solidFill>
                  <a:schemeClr val="bg1"/>
                </a:solidFill>
              </a:rPr>
              <a:t>Per i naviganti diventa allora importante quello che il porto offre dentro il suo perimetro. </a:t>
            </a:r>
            <a:br>
              <a:rPr lang="it-IT" sz="1800" dirty="0" smtClean="0">
                <a:solidFill>
                  <a:schemeClr val="bg1"/>
                </a:solidFill>
              </a:rPr>
            </a:br>
            <a:r>
              <a:rPr lang="it-IT" sz="1800" dirty="0" smtClean="0">
                <a:solidFill>
                  <a:schemeClr val="bg1"/>
                </a:solidFill>
              </a:rPr>
              <a:t>In quel perimetro ci si sente a casa. Ci si affolla nei bar, si compra ciò che i negozi offrono, si riempiono le cambuse, si eseguono riparazioni indifferibili alle imbarcazioni, ci si concedono notti di divertimento. </a:t>
            </a:r>
            <a:br>
              <a:rPr lang="it-IT" sz="1800" dirty="0" smtClean="0">
                <a:solidFill>
                  <a:schemeClr val="bg1"/>
                </a:solidFill>
              </a:rPr>
            </a:br>
            <a:r>
              <a:rPr lang="it-IT" sz="1800" dirty="0" smtClean="0">
                <a:solidFill>
                  <a:schemeClr val="bg1"/>
                </a:solidFill>
              </a:rPr>
              <a:t>Questo succede soprattutto nei </a:t>
            </a:r>
            <a:r>
              <a:rPr lang="it-IT" sz="1800" dirty="0" smtClean="0">
                <a:solidFill>
                  <a:schemeClr val="bg1"/>
                </a:solidFill>
              </a:rPr>
              <a:t>piccoli </a:t>
            </a:r>
            <a:r>
              <a:rPr lang="it-IT" sz="1800" dirty="0" smtClean="0">
                <a:solidFill>
                  <a:schemeClr val="bg1"/>
                </a:solidFill>
              </a:rPr>
              <a:t>porti </a:t>
            </a:r>
            <a:r>
              <a:rPr lang="it-IT" sz="1800" dirty="0" smtClean="0">
                <a:solidFill>
                  <a:schemeClr val="bg1"/>
                </a:solidFill>
              </a:rPr>
              <a:t>di transito, dove si arriva, ci si ormeggia, ci si rifornisce e si riparte verso altre mete.</a:t>
            </a:r>
            <a:br>
              <a:rPr lang="it-IT" sz="1800" dirty="0" smtClean="0">
                <a:solidFill>
                  <a:schemeClr val="bg1"/>
                </a:solidFill>
              </a:rPr>
            </a:br>
            <a:r>
              <a:rPr lang="it-IT" sz="1800" dirty="0" smtClean="0">
                <a:solidFill>
                  <a:schemeClr val="bg1"/>
                </a:solidFill>
              </a:rPr>
              <a:t>Se la bufera non ti blocca</a:t>
            </a:r>
            <a:r>
              <a:rPr lang="it-IT" sz="1400" dirty="0">
                <a:solidFill>
                  <a:schemeClr val="bg1"/>
                </a:solidFill>
              </a:rPr>
              <a:t/>
            </a:r>
            <a:br>
              <a:rPr lang="it-IT" sz="1400" dirty="0">
                <a:solidFill>
                  <a:schemeClr val="bg1"/>
                </a:solidFill>
              </a:rPr>
            </a:br>
            <a:endParaRPr lang="it-IT" sz="2000" dirty="0">
              <a:solidFill>
                <a:schemeClr val="bg1"/>
              </a:solidFill>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53" y="4521299"/>
            <a:ext cx="2891999" cy="2078624"/>
          </a:xfrm>
          <a:prstGeom prst="rect">
            <a:avLst/>
          </a:prstGeom>
        </p:spPr>
      </p:pic>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r="1654"/>
          <a:stretch/>
        </p:blipFill>
        <p:spPr>
          <a:xfrm>
            <a:off x="3530106" y="4521300"/>
            <a:ext cx="2721895" cy="2078623"/>
          </a:xfrm>
          <a:prstGeom prst="rect">
            <a:avLst/>
          </a:prstGeom>
        </p:spPr>
      </p:pic>
      <p:pic>
        <p:nvPicPr>
          <p:cNvPr id="10" name="Immagine 9"/>
          <p:cNvPicPr>
            <a:picLocks noChangeAspect="1"/>
          </p:cNvPicPr>
          <p:nvPr/>
        </p:nvPicPr>
        <p:blipFill rotWithShape="1">
          <a:blip r:embed="rId4">
            <a:extLst>
              <a:ext uri="{28A0092B-C50C-407E-A947-70E740481C1C}">
                <a14:useLocalDpi xmlns:a14="http://schemas.microsoft.com/office/drawing/2010/main" val="0"/>
              </a:ext>
            </a:extLst>
          </a:blip>
          <a:srcRect l="3670" r="12433"/>
          <a:stretch/>
        </p:blipFill>
        <p:spPr>
          <a:xfrm>
            <a:off x="6420857" y="4521299"/>
            <a:ext cx="3106994" cy="2081364"/>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6290" y="4521299"/>
            <a:ext cx="2081364" cy="2081364"/>
          </a:xfrm>
          <a:prstGeom prst="rect">
            <a:avLst/>
          </a:prstGeom>
        </p:spPr>
      </p:pic>
      <p:pic>
        <p:nvPicPr>
          <p:cNvPr id="12" name="Immagine 11"/>
          <p:cNvPicPr>
            <a:picLocks noChangeAspect="1"/>
          </p:cNvPicPr>
          <p:nvPr/>
        </p:nvPicPr>
        <p:blipFill rotWithShape="1">
          <a:blip r:embed="rId6" cstate="print">
            <a:extLst>
              <a:ext uri="{28A0092B-C50C-407E-A947-70E740481C1C}">
                <a14:useLocalDpi xmlns:a14="http://schemas.microsoft.com/office/drawing/2010/main" val="0"/>
              </a:ext>
            </a:extLst>
          </a:blip>
          <a:srcRect l="2958" t="2912" r="15666" b="2957"/>
          <a:stretch/>
        </p:blipFill>
        <p:spPr>
          <a:xfrm>
            <a:off x="6406824" y="4521299"/>
            <a:ext cx="3121025" cy="2078624"/>
          </a:xfrm>
          <a:prstGeom prst="rect">
            <a:avLst/>
          </a:prstGeom>
        </p:spPr>
      </p:pic>
    </p:spTree>
    <p:extLst>
      <p:ext uri="{BB962C8B-B14F-4D97-AF65-F5344CB8AC3E}">
        <p14:creationId xmlns:p14="http://schemas.microsoft.com/office/powerpoint/2010/main" val="2208228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50169" y="-440038"/>
            <a:ext cx="11348185" cy="4450665"/>
          </a:xfrm>
        </p:spPr>
        <p:txBody>
          <a:bodyPr>
            <a:normAutofit fontScale="90000"/>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Diverso è il discorso nei porti di transito e stazionamento, dove molte delle barche restano anche nella cattiva stagione, ormeggiate in attesa dei proprietari che ne richiedano l’uso. Qui l’integrazione tra banchina e entroterra, tra porto e città, tra navigatori e cittadini è più forte, cementato da un legame di interessi e di frequentazioni. </a:t>
            </a:r>
            <a:br>
              <a:rPr lang="it-IT" sz="1800" dirty="0" smtClean="0">
                <a:solidFill>
                  <a:schemeClr val="bg1"/>
                </a:solidFill>
              </a:rPr>
            </a:br>
            <a:r>
              <a:rPr lang="it-IT" sz="1800" dirty="0" smtClean="0">
                <a:solidFill>
                  <a:schemeClr val="bg1"/>
                </a:solidFill>
              </a:rPr>
              <a:t>Il fronte d’acqua della banchina diventa luogo di passeggio per la città. Un luogo di spettacolo, con le barche più belle ormeggiate apposta per farsi vedere. I ristoranti sul fronte d’acqua sono sempre pieni di pubblico. Gente che viene dalle barche e gente che viene dalla città. </a:t>
            </a:r>
            <a:br>
              <a:rPr lang="it-IT" sz="1800" dirty="0" smtClean="0">
                <a:solidFill>
                  <a:schemeClr val="bg1"/>
                </a:solidFill>
              </a:rPr>
            </a:br>
            <a:r>
              <a:rPr lang="it-IT" sz="1800" dirty="0" smtClean="0">
                <a:solidFill>
                  <a:schemeClr val="bg1"/>
                </a:solidFill>
              </a:rPr>
              <a:t>Le discoteche, i pub e i locali notturni, servono da incontro tra cittadini che vogliono confondersi ai naviganti e naviganti che vogliono fare altrettanto con i cittadini. I gusti sono comuni. Comuni sono le merci esposte nei negozi. Cittadini e navigatori sono i clienti. Servizi come SPA, centri sportivi, cinema e sale di riunione sono utilizzati dalla città come dalla Marina. </a:t>
            </a:r>
            <a:br>
              <a:rPr lang="it-IT" sz="1800" dirty="0" smtClean="0">
                <a:solidFill>
                  <a:schemeClr val="bg1"/>
                </a:solidFill>
              </a:rPr>
            </a:br>
            <a:r>
              <a:rPr lang="it-IT" sz="1800" dirty="0" smtClean="0">
                <a:solidFill>
                  <a:schemeClr val="bg1"/>
                </a:solidFill>
              </a:rPr>
              <a:t>L’integrazione è richiesta e ricercata.</a:t>
            </a:r>
            <a:br>
              <a:rPr lang="it-IT" sz="1800" dirty="0" smtClean="0">
                <a:solidFill>
                  <a:schemeClr val="bg1"/>
                </a:solidFill>
              </a:rPr>
            </a:br>
            <a:r>
              <a:rPr lang="it-IT" sz="1800" dirty="0" smtClean="0">
                <a:solidFill>
                  <a:schemeClr val="bg1"/>
                </a:solidFill>
              </a:rPr>
              <a:t>Dopo una giornata di vela, la passeggiata nel centro antico è un piacevole diversivo. Mentre passeggiare tra le barche consente ai cittadini di coltivare sogni a volte (grazie a leasing e offerte anche di breve periodo) non del tutto irraggiungibili.</a:t>
            </a:r>
            <a:br>
              <a:rPr lang="it-IT" sz="1800" dirty="0" smtClean="0">
                <a:solidFill>
                  <a:schemeClr val="bg1"/>
                </a:solidFill>
              </a:rPr>
            </a:br>
            <a:r>
              <a:rPr lang="it-IT" sz="1800" dirty="0" smtClean="0">
                <a:solidFill>
                  <a:schemeClr val="bg1"/>
                </a:solidFill>
              </a:rPr>
              <a:t>La città alle spalle della Marina divulga le sue offerte ai naviganti in </a:t>
            </a:r>
            <a:r>
              <a:rPr lang="it-IT" sz="1800" dirty="0" err="1" smtClean="0">
                <a:solidFill>
                  <a:schemeClr val="bg1"/>
                </a:solidFill>
              </a:rPr>
              <a:t>infopoint</a:t>
            </a:r>
            <a:r>
              <a:rPr lang="it-IT" sz="1800" dirty="0" smtClean="0">
                <a:solidFill>
                  <a:schemeClr val="bg1"/>
                </a:solidFill>
              </a:rPr>
              <a:t>  dedicati. Si insediano nei pressi della Marina luoghi di intrattenimento e di cultura. </a:t>
            </a:r>
            <a:br>
              <a:rPr lang="it-IT" sz="1800" dirty="0" smtClean="0">
                <a:solidFill>
                  <a:schemeClr val="bg1"/>
                </a:solidFill>
              </a:rPr>
            </a:br>
            <a:r>
              <a:rPr lang="it-IT" sz="1800" dirty="0" smtClean="0">
                <a:solidFill>
                  <a:schemeClr val="bg1"/>
                </a:solidFill>
              </a:rPr>
              <a:t>La spinta dalla marina verso la città è forte, almeno quanto è forte la spinta in senso opposto.  </a:t>
            </a:r>
            <a:endParaRPr lang="it-IT" sz="2000" dirty="0">
              <a:solidFill>
                <a:schemeClr val="bg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95" y="4521300"/>
            <a:ext cx="2981109" cy="207862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5835" y="4509927"/>
            <a:ext cx="2801838" cy="2089997"/>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427" y="4509927"/>
            <a:ext cx="5594555" cy="2096798"/>
          </a:xfrm>
          <a:prstGeom prst="rect">
            <a:avLst/>
          </a:prstGeom>
        </p:spPr>
      </p:pic>
    </p:spTree>
    <p:extLst>
      <p:ext uri="{BB962C8B-B14F-4D97-AF65-F5344CB8AC3E}">
        <p14:creationId xmlns:p14="http://schemas.microsoft.com/office/powerpoint/2010/main" val="1695632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45692" y="-3399547"/>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endParaRPr lang="it-IT" sz="2000" dirty="0">
              <a:solidFill>
                <a:schemeClr val="bg1"/>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92" y="694608"/>
            <a:ext cx="6350000" cy="4406900"/>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208" y="3568674"/>
            <a:ext cx="4840529" cy="3065668"/>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810" y="694608"/>
            <a:ext cx="4876927" cy="2723479"/>
          </a:xfrm>
          <a:prstGeom prst="rect">
            <a:avLst/>
          </a:prstGeom>
        </p:spPr>
      </p:pic>
      <p:sp>
        <p:nvSpPr>
          <p:cNvPr id="7" name="CasellaDiTesto 6"/>
          <p:cNvSpPr txBox="1"/>
          <p:nvPr/>
        </p:nvSpPr>
        <p:spPr>
          <a:xfrm>
            <a:off x="345692" y="6326565"/>
            <a:ext cx="3624967" cy="307777"/>
          </a:xfrm>
          <a:prstGeom prst="rect">
            <a:avLst/>
          </a:prstGeom>
          <a:noFill/>
        </p:spPr>
        <p:txBody>
          <a:bodyPr wrap="none" rtlCol="0">
            <a:spAutoFit/>
          </a:bodyPr>
          <a:lstStyle/>
          <a:p>
            <a:r>
              <a:rPr lang="it-IT" sz="1400" dirty="0" err="1" smtClean="0">
                <a:solidFill>
                  <a:schemeClr val="bg1"/>
                </a:solidFill>
              </a:rPr>
              <a:t>Muelle</a:t>
            </a:r>
            <a:r>
              <a:rPr lang="it-IT" sz="1400" dirty="0" smtClean="0">
                <a:solidFill>
                  <a:schemeClr val="bg1"/>
                </a:solidFill>
              </a:rPr>
              <a:t> Uno &amp; Centre Pompidou. Malaga, </a:t>
            </a:r>
            <a:r>
              <a:rPr lang="it-IT" sz="1400" dirty="0" err="1" smtClean="0">
                <a:solidFill>
                  <a:schemeClr val="bg1"/>
                </a:solidFill>
              </a:rPr>
              <a:t>Spain</a:t>
            </a:r>
            <a:endParaRPr lang="it-IT" sz="1400" dirty="0">
              <a:solidFill>
                <a:schemeClr val="bg1"/>
              </a:solidFill>
            </a:endParaRPr>
          </a:p>
        </p:txBody>
      </p:sp>
    </p:spTree>
    <p:extLst>
      <p:ext uri="{BB962C8B-B14F-4D97-AF65-F5344CB8AC3E}">
        <p14:creationId xmlns:p14="http://schemas.microsoft.com/office/powerpoint/2010/main" val="2297181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45692" y="-3399547"/>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endParaRPr lang="it-IT" sz="2000" dirty="0">
              <a:solidFill>
                <a:schemeClr val="bg1"/>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4142" y="578215"/>
            <a:ext cx="6469448" cy="329133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92" y="578215"/>
            <a:ext cx="4892013" cy="6113496"/>
          </a:xfrm>
          <a:prstGeom prst="rect">
            <a:avLst/>
          </a:prstGeom>
        </p:spPr>
      </p:pic>
      <p:pic>
        <p:nvPicPr>
          <p:cNvPr id="10" name="Immagine 9"/>
          <p:cNvPicPr>
            <a:picLocks noChangeAspect="1"/>
          </p:cNvPicPr>
          <p:nvPr/>
        </p:nvPicPr>
        <p:blipFill rotWithShape="1">
          <a:blip r:embed="rId4">
            <a:extLst>
              <a:ext uri="{28A0092B-C50C-407E-A947-70E740481C1C}">
                <a14:useLocalDpi xmlns:a14="http://schemas.microsoft.com/office/drawing/2010/main" val="0"/>
              </a:ext>
            </a:extLst>
          </a:blip>
          <a:srcRect t="20533"/>
          <a:stretch/>
        </p:blipFill>
        <p:spPr>
          <a:xfrm>
            <a:off x="5318412" y="4090219"/>
            <a:ext cx="6547319" cy="2601492"/>
          </a:xfrm>
          <a:prstGeom prst="rect">
            <a:avLst/>
          </a:prstGeom>
        </p:spPr>
      </p:pic>
    </p:spTree>
    <p:extLst>
      <p:ext uri="{BB962C8B-B14F-4D97-AF65-F5344CB8AC3E}">
        <p14:creationId xmlns:p14="http://schemas.microsoft.com/office/powerpoint/2010/main" val="3405876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45692" y="-3399547"/>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endParaRPr lang="it-IT" sz="2000" dirty="0">
              <a:solidFill>
                <a:schemeClr val="bg1"/>
              </a:solidFill>
            </a:endParaRP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56" y="3620778"/>
            <a:ext cx="5966902" cy="3035662"/>
          </a:xfrm>
          <a:prstGeom prst="rect">
            <a:avLst/>
          </a:prstGeom>
        </p:spPr>
      </p:pic>
      <p:pic>
        <p:nvPicPr>
          <p:cNvPr id="11" name="Immagine 10"/>
          <p:cNvPicPr>
            <a:picLocks noChangeAspect="1"/>
          </p:cNvPicPr>
          <p:nvPr/>
        </p:nvPicPr>
        <p:blipFill rotWithShape="1">
          <a:blip r:embed="rId3">
            <a:extLst>
              <a:ext uri="{28A0092B-C50C-407E-A947-70E740481C1C}">
                <a14:useLocalDpi xmlns:a14="http://schemas.microsoft.com/office/drawing/2010/main" val="0"/>
              </a:ext>
            </a:extLst>
          </a:blip>
          <a:srcRect b="11812"/>
          <a:stretch/>
        </p:blipFill>
        <p:spPr>
          <a:xfrm>
            <a:off x="164256" y="550606"/>
            <a:ext cx="5966902" cy="2979174"/>
          </a:xfrm>
          <a:prstGeom prst="rect">
            <a:avLst/>
          </a:prstGeom>
        </p:spPr>
      </p:pic>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r="13414" b="3187"/>
          <a:stretch/>
        </p:blipFill>
        <p:spPr>
          <a:xfrm>
            <a:off x="6316261" y="533096"/>
            <a:ext cx="5541442" cy="6123344"/>
          </a:xfrm>
          <a:prstGeom prst="rect">
            <a:avLst/>
          </a:prstGeom>
        </p:spPr>
      </p:pic>
    </p:spTree>
    <p:extLst>
      <p:ext uri="{BB962C8B-B14F-4D97-AF65-F5344CB8AC3E}">
        <p14:creationId xmlns:p14="http://schemas.microsoft.com/office/powerpoint/2010/main" val="3846691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28746" y="-1948355"/>
            <a:ext cx="11348185"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Sui piccoli porti e sui rapporti tra essi e la città retrostante, </a:t>
            </a:r>
            <a:r>
              <a:rPr lang="it-IT" sz="1800" i="1" dirty="0" err="1" smtClean="0">
                <a:solidFill>
                  <a:schemeClr val="bg1"/>
                </a:solidFill>
              </a:rPr>
              <a:t>LabMed</a:t>
            </a:r>
            <a:r>
              <a:rPr lang="it-IT" sz="1800" dirty="0" smtClean="0">
                <a:solidFill>
                  <a:schemeClr val="bg1"/>
                </a:solidFill>
              </a:rPr>
              <a:t> ha condotto una ricerca durata quasi 10 anni che ha condotto ad una sperimentazione su siti e problematiche distribuite nell’intero bacino mediterraneo.</a:t>
            </a:r>
            <a:br>
              <a:rPr lang="it-IT" sz="1800" dirty="0" smtClean="0">
                <a:solidFill>
                  <a:schemeClr val="bg1"/>
                </a:solidFill>
              </a:rPr>
            </a:br>
            <a:r>
              <a:rPr lang="it-IT" sz="1800" dirty="0" smtClean="0">
                <a:solidFill>
                  <a:schemeClr val="bg1"/>
                </a:solidFill>
              </a:rPr>
              <a:t>Ne è risultato un libro che analizza il problema del Mediterraneo Contemporaneo e del Contemporaneo nel Mediterraneo sotto molteplici angolazioni progettuali nel tentativo di costruire una modellistica progettuale valida per una realtà costiera che accomuna luoghi anche molto distanti  tra di loro.</a:t>
            </a:r>
            <a:br>
              <a:rPr lang="it-IT" sz="1800" dirty="0" smtClean="0">
                <a:solidFill>
                  <a:schemeClr val="bg1"/>
                </a:solidFill>
              </a:rPr>
            </a:br>
            <a:r>
              <a:rPr lang="it-IT" sz="1800" dirty="0" smtClean="0">
                <a:solidFill>
                  <a:schemeClr val="bg1"/>
                </a:solidFill>
              </a:rPr>
              <a:t>  Un libro che oggi dovreste ormai conoscere per avervelo noi più di una volta consigliato.    </a:t>
            </a:r>
            <a:endParaRPr lang="it-IT" sz="2000" dirty="0">
              <a:solidFill>
                <a:schemeClr val="bg1"/>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390" y="2782529"/>
            <a:ext cx="8208896" cy="3442827"/>
          </a:xfrm>
          <a:prstGeom prst="rect">
            <a:avLst/>
          </a:prstGeom>
        </p:spPr>
      </p:pic>
    </p:spTree>
    <p:extLst>
      <p:ext uri="{BB962C8B-B14F-4D97-AF65-F5344CB8AC3E}">
        <p14:creationId xmlns:p14="http://schemas.microsoft.com/office/powerpoint/2010/main" val="850131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5832" y="-788150"/>
            <a:ext cx="11823736" cy="4450665"/>
          </a:xfrm>
        </p:spPr>
        <p:txBody>
          <a:bodyPr>
            <a:normAutofit/>
          </a:bodyPr>
          <a:lstStyle/>
          <a:p>
            <a:r>
              <a:rPr lang="it-IT" sz="1800" dirty="0" smtClean="0">
                <a:solidFill>
                  <a:schemeClr val="bg1"/>
                </a:solidFill>
              </a:rPr>
              <a:t>MEDITERRANEO CONTEMPORANEO</a:t>
            </a:r>
            <a:r>
              <a:rPr lang="it-IT" sz="1800" dirty="0">
                <a:solidFill>
                  <a:schemeClr val="bg1"/>
                </a:solidFill>
              </a:rPr>
              <a:t/>
            </a:r>
            <a:br>
              <a:rPr lang="it-IT" sz="1800" dirty="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Ci sono due capitoli del libro che in particolare riguardano da vicino la tematica del rapporto tra piccolo porto e città che vi trovate ad affrontare a Nettuno. Si chiamano </a:t>
            </a:r>
            <a:r>
              <a:rPr lang="it-IT" sz="1800" i="1" dirty="0" smtClean="0">
                <a:solidFill>
                  <a:schemeClr val="bg1"/>
                </a:solidFill>
              </a:rPr>
              <a:t>Promontori</a:t>
            </a:r>
            <a:r>
              <a:rPr lang="it-IT" sz="1800" dirty="0" smtClean="0">
                <a:solidFill>
                  <a:schemeClr val="bg1"/>
                </a:solidFill>
              </a:rPr>
              <a:t> e </a:t>
            </a:r>
            <a:r>
              <a:rPr lang="it-IT" sz="1800" i="1" dirty="0" smtClean="0">
                <a:solidFill>
                  <a:schemeClr val="bg1"/>
                </a:solidFill>
              </a:rPr>
              <a:t>Foreste d’alluminio, </a:t>
            </a:r>
            <a:r>
              <a:rPr lang="it-IT" sz="1800" dirty="0" smtClean="0">
                <a:solidFill>
                  <a:schemeClr val="bg1"/>
                </a:solidFill>
              </a:rPr>
              <a:t>dove queste ultime sono una voluta metafora dei mille alberi di barche a vela che affollano ogni piccolo porto. </a:t>
            </a:r>
            <a:br>
              <a:rPr lang="it-IT" sz="1800" dirty="0" smtClean="0">
                <a:solidFill>
                  <a:schemeClr val="bg1"/>
                </a:solidFill>
              </a:rPr>
            </a:br>
            <a:r>
              <a:rPr lang="it-IT" sz="1800" dirty="0" smtClean="0">
                <a:solidFill>
                  <a:schemeClr val="bg1"/>
                </a:solidFill>
              </a:rPr>
              <a:t>La modellistica progettuale presente nei due capitoli indicati è stata applicata a una cittadina della costa cretese settentrionale non molto più grande di Nettuno, costituita come Nettuno da un centro antico, da una parte moderna e da una Marina di nuova costruzione. Come a Nettuno la relazione tra la città e la Marina non è affatto risolta. Come a Nettuno gli edifici a terra della Marina, gli edifici che dovrebbero caratterizzare l’identità del porto, non hanno né forma, né consistenza architettonica, né legame con ciò che li circonda. </a:t>
            </a:r>
            <a:r>
              <a:rPr lang="it-IT" sz="1800" dirty="0" err="1" smtClean="0">
                <a:solidFill>
                  <a:schemeClr val="bg1"/>
                </a:solidFill>
              </a:rPr>
              <a:t>Agios</a:t>
            </a:r>
            <a:r>
              <a:rPr lang="it-IT" sz="1800" dirty="0" smtClean="0">
                <a:solidFill>
                  <a:schemeClr val="bg1"/>
                </a:solidFill>
              </a:rPr>
              <a:t> </a:t>
            </a:r>
            <a:r>
              <a:rPr lang="it-IT" sz="1800" dirty="0" err="1" smtClean="0">
                <a:solidFill>
                  <a:schemeClr val="bg1"/>
                </a:solidFill>
              </a:rPr>
              <a:t>Nokolaos</a:t>
            </a:r>
            <a:r>
              <a:rPr lang="it-IT" sz="1800" dirty="0" smtClean="0">
                <a:solidFill>
                  <a:schemeClr val="bg1"/>
                </a:solidFill>
              </a:rPr>
              <a:t> a Creta e Nettuno sulla costa laziale hanno molto in comune.</a:t>
            </a:r>
            <a:br>
              <a:rPr lang="it-IT" sz="1800" dirty="0" smtClean="0">
                <a:solidFill>
                  <a:schemeClr val="bg1"/>
                </a:solidFill>
              </a:rPr>
            </a:br>
            <a:r>
              <a:rPr lang="it-IT" sz="1800" dirty="0" smtClean="0">
                <a:solidFill>
                  <a:schemeClr val="bg1"/>
                </a:solidFill>
              </a:rPr>
              <a:t>Nettuno non ha un </a:t>
            </a:r>
            <a:r>
              <a:rPr lang="it-IT" sz="1800" dirty="0" err="1" smtClean="0">
                <a:solidFill>
                  <a:schemeClr val="bg1"/>
                </a:solidFill>
              </a:rPr>
              <a:t>promomtorio</a:t>
            </a:r>
            <a:r>
              <a:rPr lang="it-IT" sz="1800" dirty="0" smtClean="0">
                <a:solidFill>
                  <a:schemeClr val="bg1"/>
                </a:solidFill>
              </a:rPr>
              <a:t>, è vero, a chiudere l’area della Marina a est ma ciò cambia relativamente il problema che resta quello di un limite fisico da risolvere formalmente.</a:t>
            </a:r>
            <a:br>
              <a:rPr lang="it-IT" sz="1800" dirty="0" smtClean="0">
                <a:solidFill>
                  <a:schemeClr val="bg1"/>
                </a:solidFill>
              </a:rPr>
            </a:br>
            <a:r>
              <a:rPr lang="it-IT" sz="1800" dirty="0" smtClean="0">
                <a:solidFill>
                  <a:schemeClr val="bg1"/>
                </a:solidFill>
              </a:rPr>
              <a:t>Vi riproponiamo nelle prossime slide i due capitoli su </a:t>
            </a:r>
            <a:r>
              <a:rPr lang="it-IT" sz="1800" dirty="0" err="1" smtClean="0">
                <a:solidFill>
                  <a:schemeClr val="bg1"/>
                </a:solidFill>
              </a:rPr>
              <a:t>Agios</a:t>
            </a:r>
            <a:r>
              <a:rPr lang="it-IT" sz="1800" dirty="0" smtClean="0">
                <a:solidFill>
                  <a:schemeClr val="bg1"/>
                </a:solidFill>
              </a:rPr>
              <a:t> </a:t>
            </a:r>
            <a:r>
              <a:rPr lang="it-IT" sz="1800" dirty="0" err="1" smtClean="0">
                <a:solidFill>
                  <a:schemeClr val="bg1"/>
                </a:solidFill>
              </a:rPr>
              <a:t>Nikolaos</a:t>
            </a:r>
            <a:r>
              <a:rPr lang="it-IT" sz="1800" dirty="0" smtClean="0">
                <a:solidFill>
                  <a:schemeClr val="bg1"/>
                </a:solidFill>
              </a:rPr>
              <a:t> da studiare, in modo che possiate farne tesoro per il vostro progetto      </a:t>
            </a:r>
            <a:r>
              <a:rPr lang="it-IT" sz="1800" i="1" dirty="0" smtClean="0">
                <a:solidFill>
                  <a:schemeClr val="bg1"/>
                </a:solidFill>
              </a:rPr>
              <a:t> </a:t>
            </a:r>
            <a:endParaRPr lang="it-IT" sz="2000" dirty="0">
              <a:solidFill>
                <a:schemeClr val="bg1"/>
              </a:solidFill>
            </a:endParaRP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9966" t="18783" r="11959" b="2296"/>
          <a:stretch/>
        </p:blipFill>
        <p:spPr>
          <a:xfrm>
            <a:off x="422031" y="3917841"/>
            <a:ext cx="5757706" cy="277334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970" y="3928905"/>
            <a:ext cx="5703598" cy="2762281"/>
          </a:xfrm>
          <a:prstGeom prst="rect">
            <a:avLst/>
          </a:prstGeom>
        </p:spPr>
      </p:pic>
      <p:sp>
        <p:nvSpPr>
          <p:cNvPr id="6" name="CasellaDiTesto 5"/>
          <p:cNvSpPr txBox="1"/>
          <p:nvPr/>
        </p:nvSpPr>
        <p:spPr>
          <a:xfrm>
            <a:off x="5062398" y="6429576"/>
            <a:ext cx="1013419" cy="261610"/>
          </a:xfrm>
          <a:prstGeom prst="rect">
            <a:avLst/>
          </a:prstGeom>
          <a:noFill/>
        </p:spPr>
        <p:txBody>
          <a:bodyPr wrap="none" rtlCol="0">
            <a:spAutoFit/>
          </a:bodyPr>
          <a:lstStyle/>
          <a:p>
            <a:r>
              <a:rPr lang="it-IT" sz="1100" dirty="0" err="1" smtClean="0">
                <a:solidFill>
                  <a:schemeClr val="bg1"/>
                </a:solidFill>
              </a:rPr>
              <a:t>Agios</a:t>
            </a:r>
            <a:r>
              <a:rPr lang="it-IT" sz="1100" dirty="0" smtClean="0">
                <a:solidFill>
                  <a:schemeClr val="bg1"/>
                </a:solidFill>
              </a:rPr>
              <a:t> </a:t>
            </a:r>
            <a:r>
              <a:rPr lang="it-IT" sz="1100" dirty="0" err="1" smtClean="0">
                <a:solidFill>
                  <a:schemeClr val="bg1"/>
                </a:solidFill>
              </a:rPr>
              <a:t>Nikolaos</a:t>
            </a:r>
            <a:endParaRPr lang="it-IT" sz="1100" dirty="0">
              <a:solidFill>
                <a:schemeClr val="bg1"/>
              </a:solidFill>
            </a:endParaRPr>
          </a:p>
        </p:txBody>
      </p:sp>
      <p:sp>
        <p:nvSpPr>
          <p:cNvPr id="7" name="CasellaDiTesto 6"/>
          <p:cNvSpPr txBox="1"/>
          <p:nvPr/>
        </p:nvSpPr>
        <p:spPr>
          <a:xfrm>
            <a:off x="11338810" y="6429576"/>
            <a:ext cx="660758" cy="261610"/>
          </a:xfrm>
          <a:prstGeom prst="rect">
            <a:avLst/>
          </a:prstGeom>
          <a:noFill/>
        </p:spPr>
        <p:txBody>
          <a:bodyPr wrap="none" rtlCol="0">
            <a:spAutoFit/>
          </a:bodyPr>
          <a:lstStyle/>
          <a:p>
            <a:r>
              <a:rPr lang="it-IT" sz="1100" dirty="0" smtClean="0">
                <a:solidFill>
                  <a:schemeClr val="bg1"/>
                </a:solidFill>
              </a:rPr>
              <a:t>Nettuno</a:t>
            </a:r>
            <a:endParaRPr lang="it-IT" sz="1100" dirty="0">
              <a:solidFill>
                <a:schemeClr val="bg1"/>
              </a:solidFill>
            </a:endParaRPr>
          </a:p>
        </p:txBody>
      </p:sp>
    </p:spTree>
    <p:extLst>
      <p:ext uri="{BB962C8B-B14F-4D97-AF65-F5344CB8AC3E}">
        <p14:creationId xmlns:p14="http://schemas.microsoft.com/office/powerpoint/2010/main" val="1145946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2072</TotalTime>
  <Words>55</Words>
  <Application>Microsoft Office PowerPoint</Application>
  <PresentationFormat>Widescreen</PresentationFormat>
  <Paragraphs>23</Paragraphs>
  <Slides>20</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20</vt:i4>
      </vt:variant>
    </vt:vector>
  </HeadingPairs>
  <TitlesOfParts>
    <vt:vector size="24" baseType="lpstr">
      <vt:lpstr>Arial</vt:lpstr>
      <vt:lpstr>Calibri</vt:lpstr>
      <vt:lpstr>Calibri Light</vt:lpstr>
      <vt:lpstr>Tema di Office</vt:lpstr>
      <vt:lpstr>Presentazione standard di PowerPoint</vt:lpstr>
      <vt:lpstr>LABORATORIO DI PROGETTAZIONE 4/A  PROF. ARCH. ROBERTO A. CHERUBINI  con  ARCH. ALESSIA GALLO (PhD student ARCHITETTURA TEORIE E PROGETTO DIAP SAPIENZA)  ARCH. MARCO GIORDANO (CONSULENTE ESTERNO)  ARCH. ANDREA LANNA (CONSULENTE ESTERNO)     </vt:lpstr>
      <vt:lpstr>MEDITERRANEO CONTEMPORANEO  Un piccolo porto può essere un luogo di partenza o un luogo di partenza. Oppure può essere un luogo di attesa.  Persino un luogo di confinamento. Assomiglia alla nostra situazione comune di questi giorni. La permanenza in un piccolo porto ai tempi delle burrasche stagionali (d’inverno e d’estate) è come la vita ai tempi del virus.  Quando il mare fuori è forza 7, bisogna restare al sicuro. Bisogna restare dentro a rinforzare gli ormeggi. Di manovre avventate davanti agli scogli all’imbocco dei porti si muore o si perde comunque la barca.  Non si sa quanto può durare.  I naviganti compulsano nervosamente i bollettini nautici diramati dalla capitaneria ogni 12 ore e sanno che oltretutto, una volta calato il vento, le onde resteranno a lungo ancora pericolose.  Solo raramente i naviganti evadono verso l’entroterra. Spesso hanno solo infradito ai piedi o scarpe da barca. E poi si è subito riconosciuti come estranei, diversi dalla popolazione locale. Esotici e fascinosi sì ma proprio per questo forse pericolosi. Uomini in leggere T-shirt con la barba cresciuta sul mento e donne scalze con i capelli lunghi resi un unico nodo dal vento, turbano la vita e i costumi locali.  Meglio tenerli alla larga.   Per i naviganti diventa allora importante quello che il porto offre dentro il suo perimetro.  In quel perimetro ci si sente a casa. Ci si affolla nei bar, si compra ciò che i negozi offrono, si riempiono le cambuse, si eseguono riparazioni indifferibili alle imbarcazioni, ci si concedono notti di divertimento.  Questo succede soprattutto nei piccoli porti di transito, dove si arriva, ci si ormeggia, ci si rifornisce e si riparte verso altre mete. Se la bufera non ti blocca </vt:lpstr>
      <vt:lpstr>MEDITERRANEO CONTEMPORANEO  Diverso è il discorso nei porti di transito e stazionamento, dove molte delle barche restano anche nella cattiva stagione, ormeggiate in attesa dei proprietari che ne richiedano l’uso. Qui l’integrazione tra banchina e entroterra, tra porto e città, tra navigatori e cittadini è più forte, cementato da un legame di interessi e di frequentazioni.  Il fronte d’acqua della banchina diventa luogo di passeggio per la città. Un luogo di spettacolo, con le barche più belle ormeggiate apposta per farsi vedere. I ristoranti sul fronte d’acqua sono sempre pieni di pubblico. Gente che viene dalle barche e gente che viene dalla città.  Le discoteche, i pub e i locali notturni, servono da incontro tra cittadini che vogliono confondersi ai naviganti e naviganti che vogliono fare altrettanto con i cittadini. I gusti sono comuni. Comuni sono le merci esposte nei negozi. Cittadini e navigatori sono i clienti. Servizi come SPA, centri sportivi, cinema e sale di riunione sono utilizzati dalla città come dalla Marina.  L’integrazione è richiesta e ricercata. Dopo una giornata di vela, la passeggiata nel centro antico è un piacevole diversivo. Mentre passeggiare tra le barche consente ai cittadini di coltivare sogni a volte (grazie a leasing e offerte anche di breve periodo) non del tutto irraggiungibili. La città alle spalle della Marina divulga le sue offerte ai naviganti in infopoint  dedicati. Si insediano nei pressi della Marina luoghi di intrattenimento e di cultura.  La spinta dalla marina verso la città è forte, almeno quanto è forte la spinta in senso opposto.  </vt:lpstr>
      <vt:lpstr>MEDITERRANEO CONTEMPORANEO  </vt:lpstr>
      <vt:lpstr>MEDITERRANEO CONTEMPORANEO  </vt:lpstr>
      <vt:lpstr>MEDITERRANEO CONTEMPORANEO  </vt:lpstr>
      <vt:lpstr>MEDITERRANEO CONTEMPORANEO   Sui piccoli porti e sui rapporti tra essi e la città retrostante, LabMed ha condotto una ricerca durata quasi 10 anni che ha condotto ad una sperimentazione su siti e problematiche distribuite nell’intero bacino mediterraneo. Ne è risultato un libro che analizza il problema del Mediterraneo Contemporaneo e del Contemporaneo nel Mediterraneo sotto molteplici angolazioni progettuali nel tentativo di costruire una modellistica progettuale valida per una realtà costiera che accomuna luoghi anche molto distanti  tra di loro.   Un libro che oggi dovreste ormai conoscere per avervelo noi più di una volta consigliato.    </vt:lpstr>
      <vt:lpstr>MEDITERRANEO CONTEMPORANEO  Ci sono due capitoli del libro che in particolare riguardano da vicino la tematica del rapporto tra piccolo porto e città che vi trovate ad affrontare a Nettuno. Si chiamano Promontori e Foreste d’alluminio, dove queste ultime sono una voluta metafora dei mille alberi di barche a vela che affollano ogni piccolo porto.  La modellistica progettuale presente nei due capitoli indicati è stata applicata a una cittadina della costa cretese settentrionale non molto più grande di Nettuno, costituita come Nettuno da un centro antico, da una parte moderna e da una Marina di nuova costruzione. Come a Nettuno la relazione tra la città e la Marina non è affatto risolta. Come a Nettuno gli edifici a terra della Marina, gli edifici che dovrebbero caratterizzare l’identità del porto, non hanno né forma, né consistenza architettonica, né legame con ciò che li circonda. Agios Nokolaos a Creta e Nettuno sulla costa laziale hanno molto in comune. Nettuno non ha un promomtorio, è vero, a chiudere l’area della Marina a est ma ciò cambia relativamente il problema che resta quello di un limite fisico da risolvere formalmente. Vi riproponiamo nelle prossime slide i due capitoli su Agios Nikolaos da studiare, in modo che possiate farne tesoro per il vostro progetto       </vt:lpstr>
      <vt:lpstr>MEDITERRANEO CONTEMPORANEO               </vt:lpstr>
      <vt:lpstr>MEDITERRANEO CONTEMPORANEO               </vt:lpstr>
      <vt:lpstr>MEDITERRANEO CONTEMPORANEO               </vt:lpstr>
      <vt:lpstr>MEDITERRANEO CONTEMPORANEO               </vt:lpstr>
      <vt:lpstr>MEDITERRANEO CONTEMPORANEO               </vt:lpstr>
      <vt:lpstr>MEDITERRANEO CONTEMPORANEO               </vt:lpstr>
      <vt:lpstr>MEDITERRANEO CONTEMPORANEO               </vt:lpstr>
      <vt:lpstr>MEDITERRANEO CONTEMPORANEO               </vt:lpstr>
      <vt:lpstr>MEDITERRANEO CONTEMPORANEO               </vt:lpstr>
      <vt:lpstr>MEDITERRANEO CONTEMPORANEO               </vt:lpstr>
      <vt:lpstr>MEDITERRANEO CONTEMPORANEO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User</cp:lastModifiedBy>
  <cp:revision>100</cp:revision>
  <dcterms:created xsi:type="dcterms:W3CDTF">2018-06-02T08:13:57Z</dcterms:created>
  <dcterms:modified xsi:type="dcterms:W3CDTF">2020-03-27T10:27:05Z</dcterms:modified>
</cp:coreProperties>
</file>