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2"/>
  </p:sldMasterIdLst>
  <p:notesMasterIdLst>
    <p:notesMasterId r:id="rId62"/>
  </p:notesMasterIdLst>
  <p:handoutMasterIdLst>
    <p:handoutMasterId r:id="rId63"/>
  </p:handoutMasterIdLst>
  <p:sldIdLst>
    <p:sldId id="256" r:id="rId3"/>
    <p:sldId id="381" r:id="rId4"/>
    <p:sldId id="435" r:id="rId5"/>
    <p:sldId id="436" r:id="rId6"/>
    <p:sldId id="417" r:id="rId7"/>
    <p:sldId id="418" r:id="rId8"/>
    <p:sldId id="437" r:id="rId9"/>
    <p:sldId id="421" r:id="rId10"/>
    <p:sldId id="424" r:id="rId11"/>
    <p:sldId id="426" r:id="rId12"/>
    <p:sldId id="427" r:id="rId13"/>
    <p:sldId id="429" r:id="rId14"/>
    <p:sldId id="430" r:id="rId15"/>
    <p:sldId id="431" r:id="rId16"/>
    <p:sldId id="432" r:id="rId17"/>
    <p:sldId id="434" r:id="rId18"/>
    <p:sldId id="399" r:id="rId19"/>
    <p:sldId id="416" r:id="rId20"/>
    <p:sldId id="400" r:id="rId21"/>
    <p:sldId id="401" r:id="rId22"/>
    <p:sldId id="325" r:id="rId23"/>
    <p:sldId id="326" r:id="rId24"/>
    <p:sldId id="344" r:id="rId25"/>
    <p:sldId id="345" r:id="rId26"/>
    <p:sldId id="402" r:id="rId27"/>
    <p:sldId id="329" r:id="rId28"/>
    <p:sldId id="330" r:id="rId29"/>
    <p:sldId id="403" r:id="rId30"/>
    <p:sldId id="404" r:id="rId31"/>
    <p:sldId id="334" r:id="rId32"/>
    <p:sldId id="405" r:id="rId33"/>
    <p:sldId id="336" r:id="rId34"/>
    <p:sldId id="337" r:id="rId35"/>
    <p:sldId id="338" r:id="rId36"/>
    <p:sldId id="339" r:id="rId37"/>
    <p:sldId id="340" r:id="rId38"/>
    <p:sldId id="341" r:id="rId39"/>
    <p:sldId id="343" r:id="rId40"/>
    <p:sldId id="346" r:id="rId41"/>
    <p:sldId id="406" r:id="rId42"/>
    <p:sldId id="407" r:id="rId43"/>
    <p:sldId id="415" r:id="rId44"/>
    <p:sldId id="408" r:id="rId45"/>
    <p:sldId id="409" r:id="rId46"/>
    <p:sldId id="355" r:id="rId47"/>
    <p:sldId id="410" r:id="rId48"/>
    <p:sldId id="358" r:id="rId49"/>
    <p:sldId id="411" r:id="rId50"/>
    <p:sldId id="361" r:id="rId51"/>
    <p:sldId id="362" r:id="rId52"/>
    <p:sldId id="412" r:id="rId53"/>
    <p:sldId id="414" r:id="rId54"/>
    <p:sldId id="413" r:id="rId55"/>
    <p:sldId id="366" r:id="rId56"/>
    <p:sldId id="368" r:id="rId57"/>
    <p:sldId id="373" r:id="rId58"/>
    <p:sldId id="374" r:id="rId59"/>
    <p:sldId id="376" r:id="rId60"/>
    <p:sldId id="378" r:id="rId61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63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1" y="677882"/>
            <a:ext cx="10987617" cy="5394325"/>
          </a:xfrm>
        </p:spPr>
        <p:txBody>
          <a:bodyPr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5359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0FF0622-75E4-48B8-A617-5428CA5926CE}" type="datetimeFigureOut">
              <a:rPr lang="en-US" smtClean="0"/>
              <a:t>12/13/2016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0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11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png"/><Relationship Id="rId5" Type="http://schemas.openxmlformats.org/officeDocument/2006/relationships/image" Target="../media/image15.wmf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2933699"/>
          </a:xfrm>
        </p:spPr>
        <p:txBody>
          <a:bodyPr/>
          <a:lstStyle/>
          <a:p>
            <a:br>
              <a:rPr lang="it-IT" dirty="0"/>
            </a:br>
            <a:r>
              <a:rPr lang="it-IT" sz="2400" dirty="0">
                <a:solidFill>
                  <a:srgbClr val="FFFF00"/>
                </a:solidFill>
              </a:rPr>
              <a:t>Sergio Frasca</a:t>
            </a:r>
            <a:br>
              <a:rPr lang="it-IT" sz="2000" dirty="0"/>
            </a:br>
            <a:br>
              <a:rPr lang="it-IT" dirty="0"/>
            </a:br>
            <a:r>
              <a:rPr lang="it-IT" dirty="0"/>
              <a:t>Fisica Applicata – 6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54955" y="4724400"/>
            <a:ext cx="8825658" cy="15621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1" i="0" dirty="0" err="1">
                <a:solidFill>
                  <a:srgbClr val="F5A408"/>
                </a:solidFill>
              </a:rPr>
              <a:t>Magnetismo</a:t>
            </a:r>
            <a:endParaRPr lang="en-US" b="1" i="0" dirty="0">
              <a:solidFill>
                <a:srgbClr val="F5A408"/>
              </a:solidFill>
            </a:endParaRPr>
          </a:p>
          <a:p>
            <a:pPr marL="0" indent="0" algn="l">
              <a:buNone/>
            </a:pPr>
            <a:r>
              <a:rPr lang="en-US" b="1" i="0" dirty="0" err="1">
                <a:solidFill>
                  <a:srgbClr val="F5A408"/>
                </a:solidFill>
              </a:rPr>
              <a:t>Onde</a:t>
            </a:r>
            <a:r>
              <a:rPr lang="en-US" b="1" i="0" dirty="0">
                <a:solidFill>
                  <a:srgbClr val="F5A408"/>
                </a:solidFill>
              </a:rPr>
              <a:t> </a:t>
            </a:r>
            <a:r>
              <a:rPr lang="en-US" b="1" i="0" dirty="0" err="1">
                <a:solidFill>
                  <a:srgbClr val="F5A408"/>
                </a:solidFill>
              </a:rPr>
              <a:t>elettromagnetiche</a:t>
            </a:r>
            <a:endParaRPr lang="en-US" b="1" i="0" dirty="0">
              <a:solidFill>
                <a:srgbClr val="F5A408"/>
              </a:solidFill>
            </a:endParaRPr>
          </a:p>
          <a:p>
            <a:pPr marL="0" indent="0" algn="l">
              <a:buNone/>
            </a:pPr>
            <a:r>
              <a:rPr lang="it-IT" b="1" dirty="0">
                <a:solidFill>
                  <a:srgbClr val="F5A408"/>
                </a:solidFill>
              </a:rPr>
              <a:t>Ottica</a:t>
            </a:r>
            <a:endParaRPr lang="it-IT" b="1" i="0" dirty="0">
              <a:solidFill>
                <a:srgbClr val="F5A408"/>
              </a:solidFill>
            </a:endParaRPr>
          </a:p>
          <a:p>
            <a:pPr marL="0" indent="0" algn="l">
              <a:buNone/>
            </a:pPr>
            <a:endParaRPr lang="it-IT" b="0" i="0" dirty="0">
              <a:solidFill>
                <a:srgbClr val="F5A4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Segnaposto contenuto 3" descr="1710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6700" y="595832"/>
            <a:ext cx="9220199" cy="5811691"/>
          </a:xfrm>
        </p:spPr>
      </p:pic>
    </p:spTree>
    <p:extLst>
      <p:ext uri="{BB962C8B-B14F-4D97-AF65-F5344CB8AC3E}">
        <p14:creationId xmlns:p14="http://schemas.microsoft.com/office/powerpoint/2010/main" val="4125813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Segnaposto contenuto 3" descr="1711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6" t="3443" r="8152" b="19335"/>
          <a:stretch/>
        </p:blipFill>
        <p:spPr>
          <a:xfrm>
            <a:off x="7747000" y="437837"/>
            <a:ext cx="4086302" cy="5493063"/>
          </a:xfrm>
        </p:spPr>
      </p:pic>
      <p:sp>
        <p:nvSpPr>
          <p:cNvPr id="2" name="CasellaDiTesto 1"/>
          <p:cNvSpPr txBox="1"/>
          <p:nvPr/>
        </p:nvSpPr>
        <p:spPr>
          <a:xfrm>
            <a:off x="279400" y="342900"/>
            <a:ext cx="651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Il trasformatore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91412" y="1300182"/>
            <a:ext cx="62484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Una corrente elettrica alternata può essere trasformata in un’altra della stessa frequenza ma di differente valore e differente tensione.</a:t>
            </a:r>
          </a:p>
          <a:p>
            <a:endParaRPr lang="it-IT" b="1" dirty="0"/>
          </a:p>
          <a:p>
            <a:r>
              <a:rPr lang="it-IT" b="1" dirty="0"/>
              <a:t>Ciò avviene tramite un trasformatore, in genere costituito da due avvolgimenti su uno stesso traferro.</a:t>
            </a:r>
          </a:p>
          <a:p>
            <a:endParaRPr lang="it-IT" b="1" dirty="0"/>
          </a:p>
          <a:p>
            <a:r>
              <a:rPr lang="it-IT" b="1" dirty="0"/>
              <a:t>Il rapporto di trasformazione è dato dal rapporto del numero di spire. Si ha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r>
              <a:rPr lang="it-IT" b="1" dirty="0"/>
              <a:t>Ovviamente non si ha guadagno di potenza e quindi se si aumenta la tensione, si diminuisce la corrente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66336"/>
              </p:ext>
            </p:extLst>
          </p:nvPr>
        </p:nvGraphicFramePr>
        <p:xfrm>
          <a:off x="2406649" y="3839338"/>
          <a:ext cx="1248663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0" name="Equation" r:id="rId4" imgW="596880" imgH="431640" progId="Equation.DSMT4">
                  <p:embed/>
                </p:oleObj>
              </mc:Choice>
              <mc:Fallback>
                <p:oleObj name="Equation" r:id="rId4" imgW="5968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06649" y="3839338"/>
                        <a:ext cx="1248663" cy="903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65456"/>
              </p:ext>
            </p:extLst>
          </p:nvPr>
        </p:nvGraphicFramePr>
        <p:xfrm>
          <a:off x="2480561" y="5630038"/>
          <a:ext cx="1248663" cy="903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Equation" r:id="rId6" imgW="596880" imgH="431640" progId="Equation.DSMT4">
                  <p:embed/>
                </p:oleObj>
              </mc:Choice>
              <mc:Fallback>
                <p:oleObj name="Equation" r:id="rId6" imgW="596880" imgH="431640" progId="Equation.DSMT4">
                  <p:embed/>
                  <p:pic>
                    <p:nvPicPr>
                      <p:cNvPr id="4" name="Oggetto 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80561" y="5630038"/>
                        <a:ext cx="1248663" cy="903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7981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Segnaposto contenuto 3" descr="1713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0" b="18605"/>
          <a:stretch/>
        </p:blipFill>
        <p:spPr>
          <a:xfrm>
            <a:off x="656416" y="2006600"/>
            <a:ext cx="11110170" cy="4318000"/>
          </a:xfrm>
        </p:spPr>
      </p:pic>
      <p:sp>
        <p:nvSpPr>
          <p:cNvPr id="2" name="CasellaDiTesto 1"/>
          <p:cNvSpPr txBox="1"/>
          <p:nvPr/>
        </p:nvSpPr>
        <p:spPr>
          <a:xfrm>
            <a:off x="546100" y="279400"/>
            <a:ext cx="955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Schema del defibrillatore cardiaco</a:t>
            </a:r>
          </a:p>
        </p:txBody>
      </p:sp>
    </p:spTree>
    <p:extLst>
      <p:ext uri="{BB962C8B-B14F-4D97-AF65-F5344CB8AC3E}">
        <p14:creationId xmlns:p14="http://schemas.microsoft.com/office/powerpoint/2010/main" val="442927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Segnaposto contenuto 3" descr="1714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5" b="12055"/>
          <a:stretch/>
        </p:blipFill>
        <p:spPr>
          <a:xfrm>
            <a:off x="1728788" y="3877163"/>
            <a:ext cx="8073304" cy="2849218"/>
          </a:xfrm>
        </p:spPr>
      </p:pic>
      <p:sp>
        <p:nvSpPr>
          <p:cNvPr id="2" name="CasellaDiTesto 1"/>
          <p:cNvSpPr txBox="1"/>
          <p:nvPr/>
        </p:nvSpPr>
        <p:spPr>
          <a:xfrm>
            <a:off x="342900" y="165100"/>
            <a:ext cx="962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Le onde elettromagnetiche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42900" y="1103052"/>
            <a:ext cx="111379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 campi elettrici e magnetici variabili nel tempo sono così strettamente interdipendenti che si parla di campo elettromagnetico: un campo magnetico variabile genera un campo elettrico variabile e viceversa.</a:t>
            </a:r>
          </a:p>
          <a:p>
            <a:r>
              <a:rPr lang="it-IT" b="1" dirty="0"/>
              <a:t> </a:t>
            </a:r>
          </a:p>
          <a:p>
            <a:r>
              <a:rPr lang="it-IT" b="1" dirty="0"/>
              <a:t>Le equazioni che descrivono il campo elettromagnetico sono le equazioni di Maxwell.</a:t>
            </a:r>
          </a:p>
          <a:p>
            <a:endParaRPr lang="it-IT" b="1" dirty="0"/>
          </a:p>
          <a:p>
            <a:r>
              <a:rPr lang="it-IT" b="1" dirty="0"/>
              <a:t>Un campo elettromagnetico si può propagare nel vuoto sotto forma di onde.</a:t>
            </a:r>
          </a:p>
          <a:p>
            <a:endParaRPr lang="it-IT" b="1" dirty="0"/>
          </a:p>
          <a:p>
            <a:r>
              <a:rPr lang="it-IT" b="1" dirty="0"/>
              <a:t>Una carica accelerata genera onde </a:t>
            </a:r>
            <a:r>
              <a:rPr lang="it-IT" b="1" dirty="0" err="1"/>
              <a:t>e.m</a:t>
            </a:r>
            <a:r>
              <a:rPr lang="it-IT" b="1" dirty="0"/>
              <a:t>.. Una carica libera assorbe onde </a:t>
            </a:r>
            <a:r>
              <a:rPr lang="it-IT" b="1" dirty="0" err="1"/>
              <a:t>e.m</a:t>
            </a:r>
            <a:r>
              <a:rPr lang="it-IT" b="1" dirty="0"/>
              <a:t>. accelerando.</a:t>
            </a:r>
          </a:p>
        </p:txBody>
      </p:sp>
    </p:spTree>
    <p:extLst>
      <p:ext uri="{BB962C8B-B14F-4D97-AF65-F5344CB8AC3E}">
        <p14:creationId xmlns:p14="http://schemas.microsoft.com/office/powerpoint/2010/main" val="982175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Segnaposto contenuto 3" descr="1715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68"/>
          <a:stretch/>
        </p:blipFill>
        <p:spPr>
          <a:xfrm>
            <a:off x="1028700" y="1698651"/>
            <a:ext cx="10102861" cy="4761609"/>
          </a:xfrm>
        </p:spPr>
      </p:pic>
      <p:sp>
        <p:nvSpPr>
          <p:cNvPr id="2" name="CasellaDiTesto 1"/>
          <p:cNvSpPr txBox="1"/>
          <p:nvPr/>
        </p:nvSpPr>
        <p:spPr>
          <a:xfrm>
            <a:off x="698500" y="279400"/>
            <a:ext cx="957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4000" b="1" dirty="0"/>
              <a:t>Spettro delle onde elettromagnetiche</a:t>
            </a: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192911"/>
              </p:ext>
            </p:extLst>
          </p:nvPr>
        </p:nvGraphicFramePr>
        <p:xfrm>
          <a:off x="8880475" y="2001838"/>
          <a:ext cx="1939925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Equation" r:id="rId4" imgW="507960" imgH="177480" progId="Equation.DSMT4">
                  <p:embed/>
                </p:oleObj>
              </mc:Choice>
              <mc:Fallback>
                <p:oleObj name="Equation" r:id="rId4" imgW="5079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880475" y="2001838"/>
                        <a:ext cx="1939925" cy="679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9794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egnaposto contenuto 3" descr="1716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62" b="45993"/>
          <a:stretch/>
        </p:blipFill>
        <p:spPr>
          <a:xfrm>
            <a:off x="1882290" y="4330700"/>
            <a:ext cx="8260429" cy="2120900"/>
          </a:xfrm>
        </p:spPr>
      </p:pic>
      <p:sp>
        <p:nvSpPr>
          <p:cNvPr id="2" name="CasellaDiTesto 1"/>
          <p:cNvSpPr txBox="1"/>
          <p:nvPr/>
        </p:nvSpPr>
        <p:spPr>
          <a:xfrm>
            <a:off x="711200" y="304800"/>
            <a:ext cx="9588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La velocità della luce nel vuoto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711200" y="1295400"/>
            <a:ext cx="105537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Le onde elettromagnetiche si propagano nel vuoto a una velocità che si può calcolare in base alla teoria di Maxwell. Questa velocità è un’importante costante della Fisica e viene indicata con c.</a:t>
            </a:r>
          </a:p>
          <a:p>
            <a:r>
              <a:rPr lang="it-IT" sz="2000" b="1" dirty="0"/>
              <a:t>La velocità della luce, in mezzi diversi dal vuoto, è sempre inferiore a quella del vuoto.</a:t>
            </a:r>
          </a:p>
          <a:p>
            <a:endParaRPr lang="it-IT" sz="2000" b="1" dirty="0"/>
          </a:p>
          <a:p>
            <a:r>
              <a:rPr lang="it-IT" sz="2000" b="1" dirty="0"/>
              <a:t>Einstein, nella teoria della relatività, ha dimostrato che questa è la più alta velocità raggiungibile.</a:t>
            </a:r>
          </a:p>
        </p:txBody>
      </p:sp>
    </p:spTree>
    <p:extLst>
      <p:ext uri="{BB962C8B-B14F-4D97-AF65-F5344CB8AC3E}">
        <p14:creationId xmlns:p14="http://schemas.microsoft.com/office/powerpoint/2010/main" val="629690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Segnaposto contenuto 3" descr="1718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1" b="19571"/>
          <a:stretch/>
        </p:blipFill>
        <p:spPr>
          <a:xfrm>
            <a:off x="706568" y="1485900"/>
            <a:ext cx="11137774" cy="4483100"/>
          </a:xfrm>
        </p:spPr>
      </p:pic>
    </p:spTree>
    <p:extLst>
      <p:ext uri="{BB962C8B-B14F-4D97-AF65-F5344CB8AC3E}">
        <p14:creationId xmlns:p14="http://schemas.microsoft.com/office/powerpoint/2010/main" val="1199330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3201" y="452718"/>
            <a:ext cx="11341100" cy="1400530"/>
          </a:xfrm>
        </p:spPr>
        <p:txBody>
          <a:bodyPr/>
          <a:lstStyle/>
          <a:p>
            <a:r>
              <a:rPr lang="it-IT" b="1" dirty="0"/>
              <a:t>Onde elettromagnetiche: vari tipi di «luce»</a:t>
            </a:r>
          </a:p>
        </p:txBody>
      </p:sp>
      <p:pic>
        <p:nvPicPr>
          <p:cNvPr id="4" name="Segnaposto contenuto 3" descr="1802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80"/>
          <a:stretch/>
        </p:blipFill>
        <p:spPr>
          <a:xfrm>
            <a:off x="1231900" y="1578027"/>
            <a:ext cx="9749928" cy="4723883"/>
          </a:xfrm>
        </p:spPr>
      </p:pic>
    </p:spTree>
    <p:extLst>
      <p:ext uri="{BB962C8B-B14F-4D97-AF65-F5344CB8AC3E}">
        <p14:creationId xmlns:p14="http://schemas.microsoft.com/office/powerpoint/2010/main" val="328716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Segnaposto contenuto 3" descr="tab1902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0939" y="1165225"/>
            <a:ext cx="7362825" cy="4419600"/>
          </a:xfrm>
        </p:spPr>
      </p:pic>
    </p:spTree>
    <p:extLst>
      <p:ext uri="{BB962C8B-B14F-4D97-AF65-F5344CB8AC3E}">
        <p14:creationId xmlns:p14="http://schemas.microsoft.com/office/powerpoint/2010/main" val="944445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8811" y="224118"/>
            <a:ext cx="9404723" cy="1400530"/>
          </a:xfrm>
        </p:spPr>
        <p:txBody>
          <a:bodyPr/>
          <a:lstStyle/>
          <a:p>
            <a:pPr algn="ctr"/>
            <a:r>
              <a:rPr lang="it-IT" b="1" dirty="0"/>
              <a:t>Diffrazione della luce</a:t>
            </a:r>
          </a:p>
        </p:txBody>
      </p:sp>
      <p:pic>
        <p:nvPicPr>
          <p:cNvPr id="4" name="Segnaposto contenuto 3" descr="1803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44"/>
          <a:stretch/>
        </p:blipFill>
        <p:spPr>
          <a:xfrm>
            <a:off x="444500" y="1396505"/>
            <a:ext cx="3060699" cy="5073128"/>
          </a:xfrm>
        </p:spPr>
      </p:pic>
      <p:pic>
        <p:nvPicPr>
          <p:cNvPr id="5" name="Segnaposto contenuto 3" descr="1804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" t="4376" r="3556" b="18158"/>
          <a:stretch/>
        </p:blipFill>
        <p:spPr>
          <a:xfrm>
            <a:off x="4025900" y="1485518"/>
            <a:ext cx="7734300" cy="498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01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117764"/>
            <a:ext cx="9404723" cy="1011381"/>
          </a:xfrm>
        </p:spPr>
        <p:txBody>
          <a:bodyPr/>
          <a:lstStyle/>
          <a:p>
            <a:r>
              <a:rPr lang="en-US" b="1" dirty="0"/>
              <a:t>Di </a:t>
            </a:r>
            <a:r>
              <a:rPr lang="en-US" b="1" dirty="0" err="1"/>
              <a:t>cosa</a:t>
            </a:r>
            <a:r>
              <a:rPr lang="en-US" b="1" dirty="0"/>
              <a:t> </a:t>
            </a:r>
            <a:r>
              <a:rPr lang="en-US" b="1" dirty="0" err="1"/>
              <a:t>parleremo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981" y="1309255"/>
            <a:ext cx="10474036" cy="5250872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Il campo </a:t>
            </a:r>
            <a:r>
              <a:rPr lang="en-US" b="1" dirty="0" err="1"/>
              <a:t>magnetico</a:t>
            </a:r>
            <a:endParaRPr lang="en-US" b="1" dirty="0"/>
          </a:p>
          <a:p>
            <a:r>
              <a:rPr lang="en-US" b="1" dirty="0"/>
              <a:t>Il campo </a:t>
            </a:r>
            <a:r>
              <a:rPr lang="en-US" b="1" dirty="0" err="1"/>
              <a:t>magnetico</a:t>
            </a:r>
            <a:r>
              <a:rPr lang="en-US" b="1" dirty="0"/>
              <a:t> </a:t>
            </a:r>
            <a:r>
              <a:rPr lang="en-US" b="1" dirty="0" err="1"/>
              <a:t>terrestre</a:t>
            </a:r>
            <a:endParaRPr lang="en-US" b="1" dirty="0"/>
          </a:p>
          <a:p>
            <a:r>
              <a:rPr lang="en-US" b="1" dirty="0"/>
              <a:t>Campo </a:t>
            </a:r>
            <a:r>
              <a:rPr lang="en-US" b="1" dirty="0" err="1"/>
              <a:t>magnetico</a:t>
            </a:r>
            <a:r>
              <a:rPr lang="en-US" b="1" dirty="0"/>
              <a:t> </a:t>
            </a:r>
            <a:r>
              <a:rPr lang="en-US" b="1" dirty="0" err="1"/>
              <a:t>generato</a:t>
            </a:r>
            <a:r>
              <a:rPr lang="en-US" b="1" dirty="0"/>
              <a:t> da </a:t>
            </a:r>
            <a:r>
              <a:rPr lang="en-US" b="1" dirty="0" err="1"/>
              <a:t>una</a:t>
            </a:r>
            <a:r>
              <a:rPr lang="en-US" b="1" dirty="0"/>
              <a:t> </a:t>
            </a:r>
            <a:r>
              <a:rPr lang="en-US" b="1" dirty="0" err="1"/>
              <a:t>corrente</a:t>
            </a:r>
            <a:r>
              <a:rPr lang="en-US" b="1" dirty="0"/>
              <a:t> e </a:t>
            </a:r>
            <a:r>
              <a:rPr lang="en-US" b="1" dirty="0" err="1"/>
              <a:t>forza</a:t>
            </a:r>
            <a:r>
              <a:rPr lang="en-US" b="1" dirty="0"/>
              <a:t> </a:t>
            </a:r>
            <a:r>
              <a:rPr lang="en-US" b="1" dirty="0" err="1"/>
              <a:t>tra</a:t>
            </a:r>
            <a:r>
              <a:rPr lang="en-US" b="1" dirty="0"/>
              <a:t> due </a:t>
            </a:r>
            <a:r>
              <a:rPr lang="en-US" b="1" dirty="0" err="1"/>
              <a:t>correnti</a:t>
            </a:r>
            <a:endParaRPr lang="en-US" b="1" dirty="0"/>
          </a:p>
          <a:p>
            <a:r>
              <a:rPr lang="en-US" b="1" dirty="0"/>
              <a:t>Spire e </a:t>
            </a:r>
            <a:r>
              <a:rPr lang="en-US" b="1" dirty="0" err="1"/>
              <a:t>solenoidi</a:t>
            </a:r>
            <a:endParaRPr lang="en-US" b="1" dirty="0"/>
          </a:p>
          <a:p>
            <a:r>
              <a:rPr lang="en-US" b="1" dirty="0" err="1"/>
              <a:t>Corrente</a:t>
            </a:r>
            <a:r>
              <a:rPr lang="en-US" b="1" dirty="0"/>
              <a:t> alternate e </a:t>
            </a:r>
            <a:r>
              <a:rPr lang="en-US" b="1" dirty="0" err="1"/>
              <a:t>trasformatori</a:t>
            </a:r>
            <a:endParaRPr lang="en-US" b="1" dirty="0"/>
          </a:p>
          <a:p>
            <a:r>
              <a:rPr lang="en-US" b="1" dirty="0"/>
              <a:t>Le </a:t>
            </a:r>
            <a:r>
              <a:rPr lang="en-US" b="1" dirty="0" err="1"/>
              <a:t>onde</a:t>
            </a:r>
            <a:r>
              <a:rPr lang="en-US" b="1" dirty="0"/>
              <a:t> </a:t>
            </a:r>
            <a:r>
              <a:rPr lang="en-US" b="1" dirty="0" err="1"/>
              <a:t>elettromagnetiche</a:t>
            </a:r>
            <a:r>
              <a:rPr lang="en-US" b="1" dirty="0"/>
              <a:t> e la </a:t>
            </a:r>
            <a:r>
              <a:rPr lang="en-US" b="1" dirty="0" err="1"/>
              <a:t>luce</a:t>
            </a:r>
            <a:endParaRPr lang="en-US" b="1" dirty="0"/>
          </a:p>
          <a:p>
            <a:r>
              <a:rPr lang="en-US" b="1" dirty="0" err="1"/>
              <a:t>Diffrazione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luce</a:t>
            </a:r>
            <a:endParaRPr lang="en-US" b="1" dirty="0"/>
          </a:p>
          <a:p>
            <a:r>
              <a:rPr lang="en-US" b="1" dirty="0" err="1"/>
              <a:t>Rifrazione</a:t>
            </a:r>
            <a:r>
              <a:rPr lang="en-US" b="1" dirty="0"/>
              <a:t>, </a:t>
            </a:r>
            <a:r>
              <a:rPr lang="en-US" b="1" dirty="0" err="1"/>
              <a:t>prismi</a:t>
            </a:r>
            <a:r>
              <a:rPr lang="en-US" b="1" dirty="0"/>
              <a:t> e </a:t>
            </a:r>
            <a:r>
              <a:rPr lang="en-US" b="1" dirty="0" err="1"/>
              <a:t>lenti</a:t>
            </a:r>
            <a:endParaRPr lang="en-US" b="1" dirty="0"/>
          </a:p>
          <a:p>
            <a:r>
              <a:rPr lang="en-US" b="1" dirty="0" err="1"/>
              <a:t>Polarizzazione</a:t>
            </a:r>
            <a:r>
              <a:rPr lang="en-US" b="1" dirty="0"/>
              <a:t>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luce</a:t>
            </a:r>
            <a:endParaRPr lang="en-US" b="1" dirty="0"/>
          </a:p>
          <a:p>
            <a:r>
              <a:rPr lang="en-US" b="1" dirty="0"/>
              <a:t>Il laser</a:t>
            </a:r>
          </a:p>
          <a:p>
            <a:r>
              <a:rPr lang="en-US" b="1" dirty="0" err="1"/>
              <a:t>Strumentazione</a:t>
            </a:r>
            <a:r>
              <a:rPr lang="en-US" b="1" dirty="0"/>
              <a:t> </a:t>
            </a:r>
            <a:r>
              <a:rPr lang="en-US" b="1" dirty="0" err="1"/>
              <a:t>ottica</a:t>
            </a:r>
            <a:r>
              <a:rPr lang="en-US" b="1" dirty="0"/>
              <a:t> in </a:t>
            </a:r>
            <a:r>
              <a:rPr lang="en-US" b="1" dirty="0" err="1"/>
              <a:t>medicina</a:t>
            </a:r>
            <a:endParaRPr lang="en-US" b="1" dirty="0"/>
          </a:p>
          <a:p>
            <a:r>
              <a:rPr lang="en-US" b="1" dirty="0" err="1"/>
              <a:t>L’occhio</a:t>
            </a:r>
            <a:r>
              <a:rPr lang="en-US" b="1" dirty="0"/>
              <a:t> e la </a:t>
            </a:r>
            <a:r>
              <a:rPr lang="en-US" b="1" dirty="0" err="1"/>
              <a:t>funzione</a:t>
            </a:r>
            <a:r>
              <a:rPr lang="en-US" b="1" dirty="0"/>
              <a:t> </a:t>
            </a:r>
            <a:r>
              <a:rPr lang="en-US" b="1" dirty="0" err="1"/>
              <a:t>visiva</a:t>
            </a:r>
            <a:endParaRPr lang="en-US" b="1" dirty="0"/>
          </a:p>
          <a:p>
            <a:endParaRPr lang="en-US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9976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Il prisma e la dispersione della luce</a:t>
            </a:r>
          </a:p>
        </p:txBody>
      </p:sp>
      <p:pic>
        <p:nvPicPr>
          <p:cNvPr id="4" name="Segnaposto contenuto 3" descr="1806.gif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" r="2041" b="27762"/>
          <a:stretch/>
        </p:blipFill>
        <p:spPr>
          <a:xfrm>
            <a:off x="1414833" y="1853248"/>
            <a:ext cx="9304292" cy="2731452"/>
          </a:xfrm>
        </p:spPr>
      </p:pic>
      <p:sp>
        <p:nvSpPr>
          <p:cNvPr id="3" name="CasellaDiTesto 2"/>
          <p:cNvSpPr txBox="1"/>
          <p:nvPr/>
        </p:nvSpPr>
        <p:spPr>
          <a:xfrm>
            <a:off x="914400" y="5003800"/>
            <a:ext cx="101981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Definiamo indice di rifrazione relativo (ai due mezzi aria e vetro)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6186198"/>
              </p:ext>
            </p:extLst>
          </p:nvPr>
        </p:nvGraphicFramePr>
        <p:xfrm>
          <a:off x="5327649" y="5553430"/>
          <a:ext cx="1473403" cy="927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Equation" r:id="rId4" imgW="685800" imgH="431640" progId="Equation.DSMT4">
                  <p:embed/>
                </p:oleObj>
              </mc:Choice>
              <mc:Fallback>
                <p:oleObj name="Equation" r:id="rId4" imgW="68580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27649" y="5553430"/>
                        <a:ext cx="1473403" cy="9276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82164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Segnaposto contenuto 3" descr="1807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8"/>
          <a:stretch/>
        </p:blipFill>
        <p:spPr>
          <a:xfrm>
            <a:off x="1776414" y="1414465"/>
            <a:ext cx="4357686" cy="5195318"/>
          </a:xfrm>
        </p:spPr>
      </p:pic>
      <p:sp>
        <p:nvSpPr>
          <p:cNvPr id="2" name="CasellaDiTesto 1"/>
          <p:cNvSpPr txBox="1"/>
          <p:nvPr/>
        </p:nvSpPr>
        <p:spPr>
          <a:xfrm>
            <a:off x="355600" y="469900"/>
            <a:ext cx="1023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L’indice di rifrazione dipende dalla frequenza della luce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713682" y="1968500"/>
            <a:ext cx="457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Ciò</a:t>
            </a:r>
            <a:r>
              <a:rPr lang="en-US" sz="2400" b="1" dirty="0"/>
              <a:t> causa la dispersion </a:t>
            </a:r>
            <a:r>
              <a:rPr lang="en-US" sz="2400" b="1" dirty="0" err="1"/>
              <a:t>della</a:t>
            </a:r>
            <a:r>
              <a:rPr lang="en-US" sz="2400" b="1" dirty="0"/>
              <a:t> </a:t>
            </a:r>
            <a:r>
              <a:rPr lang="en-US" sz="2400" b="1" dirty="0" err="1"/>
              <a:t>luce</a:t>
            </a:r>
            <a:r>
              <a:rPr lang="en-US" sz="2400" b="1" dirty="0"/>
              <a:t>.</a:t>
            </a:r>
          </a:p>
          <a:p>
            <a:endParaRPr lang="it-IT" sz="2400" b="1" dirty="0"/>
          </a:p>
          <a:p>
            <a:endParaRPr lang="it-IT" sz="2400" b="1" dirty="0"/>
          </a:p>
          <a:p>
            <a:r>
              <a:rPr lang="it-IT" sz="2400" b="1" dirty="0"/>
              <a:t>Ciò dimostra che la luce «bianca» del sole è formata da tutti i colori dell’iride.</a:t>
            </a:r>
          </a:p>
        </p:txBody>
      </p:sp>
    </p:spTree>
    <p:extLst>
      <p:ext uri="{BB962C8B-B14F-4D97-AF65-F5344CB8AC3E}">
        <p14:creationId xmlns:p14="http://schemas.microsoft.com/office/powerpoint/2010/main" val="7877642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Segnaposto contenuto 3" descr="1808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41"/>
          <a:stretch/>
        </p:blipFill>
        <p:spPr>
          <a:xfrm>
            <a:off x="562259" y="1866900"/>
            <a:ext cx="11233831" cy="4152901"/>
          </a:xfrm>
        </p:spPr>
      </p:pic>
      <p:sp>
        <p:nvSpPr>
          <p:cNvPr id="2" name="CasellaDiTesto 1"/>
          <p:cNvSpPr txBox="1"/>
          <p:nvPr/>
        </p:nvSpPr>
        <p:spPr>
          <a:xfrm>
            <a:off x="596900" y="304800"/>
            <a:ext cx="9512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/>
              <a:t>L’arcobaleno</a:t>
            </a:r>
          </a:p>
        </p:txBody>
      </p:sp>
    </p:spTree>
    <p:extLst>
      <p:ext uri="{BB962C8B-B14F-4D97-AF65-F5344CB8AC3E}">
        <p14:creationId xmlns:p14="http://schemas.microsoft.com/office/powerpoint/2010/main" val="4268673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Segnaposto contenuto 3" descr="tab1801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97214" y="677864"/>
            <a:ext cx="6008687" cy="5394325"/>
          </a:xfrm>
        </p:spPr>
      </p:pic>
    </p:spTree>
    <p:extLst>
      <p:ext uri="{BB962C8B-B14F-4D97-AF65-F5344CB8AC3E}">
        <p14:creationId xmlns:p14="http://schemas.microsoft.com/office/powerpoint/2010/main" val="2746154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Segnaposto contenuto 3" descr="tab1802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62213" y="1022350"/>
            <a:ext cx="7277100" cy="4705350"/>
          </a:xfrm>
        </p:spPr>
      </p:pic>
    </p:spTree>
    <p:extLst>
      <p:ext uri="{BB962C8B-B14F-4D97-AF65-F5344CB8AC3E}">
        <p14:creationId xmlns:p14="http://schemas.microsoft.com/office/powerpoint/2010/main" val="4206934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072689" cy="1400530"/>
          </a:xfrm>
        </p:spPr>
        <p:txBody>
          <a:bodyPr/>
          <a:lstStyle/>
          <a:p>
            <a:r>
              <a:rPr lang="it-IT" b="1" dirty="0"/>
              <a:t>Polarizzazione delle onde trasversali</a:t>
            </a:r>
          </a:p>
        </p:txBody>
      </p:sp>
      <p:pic>
        <p:nvPicPr>
          <p:cNvPr id="4" name="Segnaposto contenuto 3" descr="1218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27" y="1719800"/>
            <a:ext cx="9319473" cy="4528600"/>
          </a:xfrm>
        </p:spPr>
      </p:pic>
    </p:spTree>
    <p:extLst>
      <p:ext uri="{BB962C8B-B14F-4D97-AF65-F5344CB8AC3E}">
        <p14:creationId xmlns:p14="http://schemas.microsoft.com/office/powerpoint/2010/main" val="19504211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Segnaposto contenuto 3" descr="1811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t="-2916" r="-162" b="23427"/>
          <a:stretch/>
        </p:blipFill>
        <p:spPr>
          <a:xfrm>
            <a:off x="1511300" y="1766889"/>
            <a:ext cx="9556889" cy="4665643"/>
          </a:xfrm>
        </p:spPr>
      </p:pic>
      <p:sp>
        <p:nvSpPr>
          <p:cNvPr id="2" name="CasellaDiTesto 1"/>
          <p:cNvSpPr txBox="1"/>
          <p:nvPr/>
        </p:nvSpPr>
        <p:spPr>
          <a:xfrm>
            <a:off x="825500" y="355600"/>
            <a:ext cx="889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/>
              <a:t>I polaroidi</a:t>
            </a:r>
          </a:p>
        </p:txBody>
      </p:sp>
    </p:spTree>
    <p:extLst>
      <p:ext uri="{BB962C8B-B14F-4D97-AF65-F5344CB8AC3E}">
        <p14:creationId xmlns:p14="http://schemas.microsoft.com/office/powerpoint/2010/main" val="6803805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Segnaposto contenuto 3" descr="1812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33664" y="677864"/>
            <a:ext cx="6935787" cy="5394325"/>
          </a:xfrm>
        </p:spPr>
      </p:pic>
    </p:spTree>
    <p:extLst>
      <p:ext uri="{BB962C8B-B14F-4D97-AF65-F5344CB8AC3E}">
        <p14:creationId xmlns:p14="http://schemas.microsoft.com/office/powerpoint/2010/main" val="1199631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Il laser e la luce coerente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812800" y="1689100"/>
            <a:ext cx="10439400" cy="4711700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La luce visibile viene prodotta in genere da atomi eccitati, per esempio a causa </a:t>
            </a:r>
            <a:r>
              <a:rPr lang="it-IT" b="1" dirty="0" err="1"/>
              <a:t>degliurti</a:t>
            </a:r>
            <a:r>
              <a:rPr lang="it-IT" b="1" dirty="0"/>
              <a:t> ad alta energia dovuti alla temperatura. </a:t>
            </a:r>
          </a:p>
          <a:p>
            <a:pPr marL="0" indent="0">
              <a:buNone/>
            </a:pPr>
            <a:r>
              <a:rPr lang="it-IT" b="1" dirty="0"/>
              <a:t>E’ questo il caso della luce solare o quella emessa da un materiale riscaldato ad alta temperatura.</a:t>
            </a:r>
          </a:p>
          <a:p>
            <a:pPr marL="0" indent="0">
              <a:buNone/>
            </a:pPr>
            <a:r>
              <a:rPr lang="it-IT" b="1" dirty="0"/>
              <a:t>Le onde elettromagnetiche prodotte in questo modo sono emesse in modo casuale (con fasi casuali) ovvero in modo incoerente.</a:t>
            </a:r>
          </a:p>
          <a:p>
            <a:pPr marL="0" indent="0">
              <a:buNone/>
            </a:pPr>
            <a:r>
              <a:rPr lang="it-IT" b="1" dirty="0"/>
              <a:t>Ci sono però dei meccanismi di emissione che producono luce coerente: è questo il caso del </a:t>
            </a:r>
            <a:r>
              <a:rPr lang="it-IT" b="1" dirty="0">
                <a:solidFill>
                  <a:srgbClr val="FFFF00"/>
                </a:solidFill>
              </a:rPr>
              <a:t>laser</a:t>
            </a:r>
            <a:r>
              <a:rPr lang="it-IT" b="1" dirty="0"/>
              <a:t> (Light </a:t>
            </a:r>
            <a:r>
              <a:rPr lang="it-IT" b="1" dirty="0" err="1"/>
              <a:t>Amplification</a:t>
            </a:r>
            <a:r>
              <a:rPr lang="it-IT" b="1" dirty="0"/>
              <a:t> by </a:t>
            </a:r>
            <a:r>
              <a:rPr lang="it-IT" b="1" dirty="0" err="1"/>
              <a:t>Stimulated</a:t>
            </a:r>
            <a:r>
              <a:rPr lang="it-IT" b="1" dirty="0"/>
              <a:t> </a:t>
            </a:r>
            <a:r>
              <a:rPr lang="it-IT" b="1" dirty="0" err="1"/>
              <a:t>Emission</a:t>
            </a:r>
            <a:r>
              <a:rPr lang="it-IT" b="1" dirty="0"/>
              <a:t> of </a:t>
            </a:r>
            <a:r>
              <a:rPr lang="it-IT" b="1" dirty="0" err="1"/>
              <a:t>Radiation</a:t>
            </a:r>
            <a:r>
              <a:rPr lang="it-IT" b="1" dirty="0"/>
              <a:t>) che produce stretti fasci di luce coerente (cioè ordinata) polarizzata e ad una unica frequenza (colore).</a:t>
            </a:r>
          </a:p>
          <a:p>
            <a:pPr marL="0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3247247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Il diottro</a:t>
            </a:r>
          </a:p>
        </p:txBody>
      </p:sp>
      <p:pic>
        <p:nvPicPr>
          <p:cNvPr id="4" name="Segnaposto contenuto 3" descr="1815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03313" y="1853248"/>
            <a:ext cx="9936660" cy="4178445"/>
          </a:xfrm>
        </p:spPr>
      </p:pic>
    </p:spTree>
    <p:extLst>
      <p:ext uri="{BB962C8B-B14F-4D97-AF65-F5344CB8AC3E}">
        <p14:creationId xmlns:p14="http://schemas.microsoft.com/office/powerpoint/2010/main" val="4011838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254000"/>
            <a:ext cx="9404723" cy="1143000"/>
          </a:xfrm>
        </p:spPr>
        <p:txBody>
          <a:bodyPr/>
          <a:lstStyle/>
          <a:p>
            <a:r>
              <a:rPr lang="it-IT" b="1" dirty="0"/>
              <a:t>Il campo magnetico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064" y="3127895"/>
            <a:ext cx="3597339" cy="3355728"/>
          </a:xfrm>
        </p:spPr>
      </p:pic>
      <p:sp>
        <p:nvSpPr>
          <p:cNvPr id="5" name="CasellaDiTesto 4"/>
          <p:cNvSpPr txBox="1"/>
          <p:nvPr/>
        </p:nvSpPr>
        <p:spPr>
          <a:xfrm>
            <a:off x="273749" y="1226378"/>
            <a:ext cx="7924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L’esistenza di magneti (o calamite) è nota sin dall’antichità.</a:t>
            </a:r>
          </a:p>
          <a:p>
            <a:endParaRPr lang="it-IT" b="1" dirty="0"/>
          </a:p>
          <a:p>
            <a:r>
              <a:rPr lang="it-IT" b="1" dirty="0"/>
              <a:t>Una sbarretta magnetica è simile per alcuni aspetti a un dipolo elettrico: le due estremità, dette polo nord e sud, hanno caratteristiche differenti.</a:t>
            </a:r>
          </a:p>
          <a:p>
            <a:endParaRPr lang="it-IT" b="1" dirty="0"/>
          </a:p>
          <a:p>
            <a:r>
              <a:rPr lang="it-IT" b="1" dirty="0"/>
              <a:t>Se abbiamo due magneti, i due poli omologhi si respingono e i due poli contrari si attraggono (come accade per i dipoli elettrici).</a:t>
            </a:r>
          </a:p>
          <a:p>
            <a:endParaRPr lang="it-IT" b="1" dirty="0"/>
          </a:p>
          <a:p>
            <a:r>
              <a:rPr lang="it-IT" b="1" dirty="0"/>
              <a:t>Entrambi i poli attirano alcuni materiali come per esempio il ferro.</a:t>
            </a:r>
          </a:p>
          <a:p>
            <a:endParaRPr lang="it-IT" b="1" dirty="0"/>
          </a:p>
          <a:p>
            <a:r>
              <a:rPr lang="it-IT" b="1" dirty="0"/>
              <a:t>Se poniamo della limatura di ferro vicino ad un magnete, i singoli granelli di ferro si magnetizzano, diventando a loro volta </a:t>
            </a:r>
            <a:r>
              <a:rPr lang="it-IT" b="1" dirty="0" err="1"/>
              <a:t>magnetini</a:t>
            </a:r>
            <a:r>
              <a:rPr lang="it-IT" b="1" dirty="0"/>
              <a:t> che si dispongono secondo le linee di forza del campo magnetico.</a:t>
            </a:r>
          </a:p>
          <a:p>
            <a:endParaRPr lang="it-IT" b="1" dirty="0"/>
          </a:p>
          <a:p>
            <a:r>
              <a:rPr lang="it-IT" b="1" dirty="0"/>
              <a:t>Se si divide a metà un magnete, non separiamo i due poli, ma creiamo due magneti più piccoli.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942" y="393859"/>
            <a:ext cx="2819048" cy="2539682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27463518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egnaposto contenuto 3" descr="1816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2" b="22191"/>
          <a:stretch/>
        </p:blipFill>
        <p:spPr>
          <a:xfrm>
            <a:off x="333059" y="1562099"/>
            <a:ext cx="11608655" cy="4114801"/>
          </a:xfrm>
        </p:spPr>
      </p:pic>
    </p:spTree>
    <p:extLst>
      <p:ext uri="{BB962C8B-B14F-4D97-AF65-F5344CB8AC3E}">
        <p14:creationId xmlns:p14="http://schemas.microsoft.com/office/powerpoint/2010/main" val="34526129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9611" y="18777"/>
            <a:ext cx="9404723" cy="1400530"/>
          </a:xfrm>
        </p:spPr>
        <p:txBody>
          <a:bodyPr/>
          <a:lstStyle/>
          <a:p>
            <a:pPr algn="ctr"/>
            <a:r>
              <a:rPr lang="it-IT" b="1" dirty="0"/>
              <a:t>Lenti</a:t>
            </a:r>
          </a:p>
        </p:txBody>
      </p:sp>
      <p:pic>
        <p:nvPicPr>
          <p:cNvPr id="4" name="Segnaposto contenuto 3" descr="1817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13"/>
          <a:stretch/>
        </p:blipFill>
        <p:spPr>
          <a:xfrm>
            <a:off x="3746500" y="957216"/>
            <a:ext cx="3721100" cy="5641339"/>
          </a:xfrm>
        </p:spPr>
      </p:pic>
    </p:spTree>
    <p:extLst>
      <p:ext uri="{BB962C8B-B14F-4D97-AF65-F5344CB8AC3E}">
        <p14:creationId xmlns:p14="http://schemas.microsoft.com/office/powerpoint/2010/main" val="16851846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Segnaposto contenuto 3" descr="1818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1" y="1555750"/>
            <a:ext cx="8240713" cy="3638550"/>
          </a:xfrm>
        </p:spPr>
      </p:pic>
    </p:spTree>
    <p:extLst>
      <p:ext uri="{BB962C8B-B14F-4D97-AF65-F5344CB8AC3E}">
        <p14:creationId xmlns:p14="http://schemas.microsoft.com/office/powerpoint/2010/main" val="35569618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Segnaposto contenuto 3" descr="1819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97364" y="765175"/>
            <a:ext cx="3609975" cy="5219700"/>
          </a:xfrm>
        </p:spPr>
      </p:pic>
    </p:spTree>
    <p:extLst>
      <p:ext uri="{BB962C8B-B14F-4D97-AF65-F5344CB8AC3E}">
        <p14:creationId xmlns:p14="http://schemas.microsoft.com/office/powerpoint/2010/main" val="6784015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Segnaposto contenuto 3" descr="1820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7389" y="677864"/>
            <a:ext cx="3208337" cy="5394325"/>
          </a:xfrm>
        </p:spPr>
      </p:pic>
    </p:spTree>
    <p:extLst>
      <p:ext uri="{BB962C8B-B14F-4D97-AF65-F5344CB8AC3E}">
        <p14:creationId xmlns:p14="http://schemas.microsoft.com/office/powerpoint/2010/main" val="3135250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Segnaposto contenuto 3" descr="1821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7839" y="774700"/>
            <a:ext cx="3629025" cy="5200650"/>
          </a:xfrm>
        </p:spPr>
      </p:pic>
    </p:spTree>
    <p:extLst>
      <p:ext uri="{BB962C8B-B14F-4D97-AF65-F5344CB8AC3E}">
        <p14:creationId xmlns:p14="http://schemas.microsoft.com/office/powerpoint/2010/main" val="18443689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Segnaposto contenuto 3" descr="1822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1" y="1193800"/>
            <a:ext cx="8240713" cy="4362450"/>
          </a:xfrm>
        </p:spPr>
      </p:pic>
    </p:spTree>
    <p:extLst>
      <p:ext uri="{BB962C8B-B14F-4D97-AF65-F5344CB8AC3E}">
        <p14:creationId xmlns:p14="http://schemas.microsoft.com/office/powerpoint/2010/main" val="9557238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Segnaposto contenuto 3" descr="1823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2027" y="159736"/>
            <a:ext cx="6120673" cy="6571264"/>
          </a:xfrm>
        </p:spPr>
      </p:pic>
    </p:spTree>
    <p:extLst>
      <p:ext uri="{BB962C8B-B14F-4D97-AF65-F5344CB8AC3E}">
        <p14:creationId xmlns:p14="http://schemas.microsoft.com/office/powerpoint/2010/main" val="29201934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Segnaposto contenuto 3" descr="1825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1" y="1571625"/>
            <a:ext cx="8240713" cy="3606800"/>
          </a:xfrm>
        </p:spPr>
      </p:pic>
    </p:spTree>
    <p:extLst>
      <p:ext uri="{BB962C8B-B14F-4D97-AF65-F5344CB8AC3E}">
        <p14:creationId xmlns:p14="http://schemas.microsoft.com/office/powerpoint/2010/main" val="22108287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Segnaposto contenuto 3" descr="tab1803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9964" y="708025"/>
            <a:ext cx="7724775" cy="5334000"/>
          </a:xfrm>
        </p:spPr>
      </p:pic>
    </p:spTree>
    <p:extLst>
      <p:ext uri="{BB962C8B-B14F-4D97-AF65-F5344CB8AC3E}">
        <p14:creationId xmlns:p14="http://schemas.microsoft.com/office/powerpoint/2010/main" val="751291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Il campo magnetico terrestre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501" y="1972517"/>
            <a:ext cx="4902416" cy="4195762"/>
          </a:xfrm>
        </p:spPr>
      </p:pic>
      <p:sp>
        <p:nvSpPr>
          <p:cNvPr id="5" name="CasellaDiTesto 4"/>
          <p:cNvSpPr txBox="1"/>
          <p:nvPr/>
        </p:nvSpPr>
        <p:spPr>
          <a:xfrm>
            <a:off x="397565" y="1736035"/>
            <a:ext cx="625502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Se lasciamo libero di ruotare intorno ad un asse verticale un ago magnetizzato, una delle due estremità si dispone quasi esattamente nella direzione del polo nord geografico. </a:t>
            </a:r>
            <a:r>
              <a:rPr lang="it-IT" b="1" dirty="0" err="1"/>
              <a:t>Realiziamo</a:t>
            </a:r>
            <a:r>
              <a:rPr lang="it-IT" b="1" dirty="0"/>
              <a:t> così una bussola magnetica.</a:t>
            </a:r>
          </a:p>
          <a:p>
            <a:endParaRPr lang="it-IT" b="1" dirty="0"/>
          </a:p>
          <a:p>
            <a:r>
              <a:rPr lang="it-IT" b="1" dirty="0"/>
              <a:t>Per spiegare questo fenomeno dobbiamo ipotizzare che la Terra sia un grande magnete. I due poli di questo magnete non corrispondono esattamente con i poli geografici. Attualmente il polo nord geomagnetico si trova sulla costa nord occidentale della Groenlandia.</a:t>
            </a:r>
          </a:p>
          <a:p>
            <a:endParaRPr lang="it-IT" b="1" dirty="0"/>
          </a:p>
          <a:p>
            <a:r>
              <a:rPr lang="it-IT" b="1" dirty="0"/>
              <a:t>Il polo nord geomagnetico è in effetti un polo sud magnetico, e analogamente per quello sud.</a:t>
            </a:r>
          </a:p>
        </p:txBody>
      </p:sp>
    </p:spTree>
    <p:extLst>
      <p:ext uri="{BB962C8B-B14F-4D97-AF65-F5344CB8AC3E}">
        <p14:creationId xmlns:p14="http://schemas.microsoft.com/office/powerpoint/2010/main" val="9674503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La strumentazione ottica in Medicina e la funzione visiva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91586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8811" y="98185"/>
            <a:ext cx="9404723" cy="1400530"/>
          </a:xfrm>
        </p:spPr>
        <p:txBody>
          <a:bodyPr/>
          <a:lstStyle/>
          <a:p>
            <a:pPr algn="ctr"/>
            <a:r>
              <a:rPr lang="it-IT" b="1" dirty="0"/>
              <a:t>Il polarimetro</a:t>
            </a:r>
          </a:p>
        </p:txBody>
      </p:sp>
      <p:pic>
        <p:nvPicPr>
          <p:cNvPr id="4" name="Segnaposto contenuto 3" descr="1901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7"/>
          <a:stretch/>
        </p:blipFill>
        <p:spPr>
          <a:xfrm>
            <a:off x="138114" y="4420045"/>
            <a:ext cx="6059486" cy="2235200"/>
          </a:xfrm>
        </p:spPr>
      </p:pic>
      <p:pic>
        <p:nvPicPr>
          <p:cNvPr id="5" name="Segnaposto contenuto 3" descr="1903.gi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" r="6034" b="26219"/>
          <a:stretch/>
        </p:blipFill>
        <p:spPr>
          <a:xfrm>
            <a:off x="6323066" y="4462626"/>
            <a:ext cx="5767334" cy="2192619"/>
          </a:xfrm>
          <a:prstGeom prst="rect">
            <a:avLst/>
          </a:prstGeom>
        </p:spPr>
      </p:pic>
      <p:pic>
        <p:nvPicPr>
          <p:cNvPr id="6" name="Segnaposto contenuto 3" descr="1902.gi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19"/>
          <a:stretch/>
        </p:blipFill>
        <p:spPr>
          <a:xfrm>
            <a:off x="8022495" y="720485"/>
            <a:ext cx="3484870" cy="348321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08000" y="1226344"/>
            <a:ext cx="650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Alcune </a:t>
            </a:r>
            <a:r>
              <a:rPr lang="it-IT" b="1" dirty="0" err="1"/>
              <a:t>sostaze</a:t>
            </a:r>
            <a:r>
              <a:rPr lang="it-IT" b="1" dirty="0"/>
              <a:t> (cristalli, ma anche soluzioni) hanno il potere di cambiare l’angolo di polarizzazione della luce polarizzata che l’attraversa.</a:t>
            </a:r>
          </a:p>
          <a:p>
            <a:endParaRPr lang="it-IT" b="1" dirty="0"/>
          </a:p>
          <a:p>
            <a:r>
              <a:rPr lang="it-IT" b="1" dirty="0"/>
              <a:t>Su questo principio si base il polarimetro che può essere utilizzato per analizzare questo tipo di sostanze.</a:t>
            </a:r>
          </a:p>
        </p:txBody>
      </p:sp>
    </p:spTree>
    <p:extLst>
      <p:ext uri="{BB962C8B-B14F-4D97-AF65-F5344CB8AC3E}">
        <p14:creationId xmlns:p14="http://schemas.microsoft.com/office/powerpoint/2010/main" val="37079620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Segnaposto contenuto 3" descr="tab1901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38393" y="1036639"/>
            <a:ext cx="9069307" cy="5524851"/>
          </a:xfrm>
        </p:spPr>
      </p:pic>
    </p:spTree>
    <p:extLst>
      <p:ext uri="{BB962C8B-B14F-4D97-AF65-F5344CB8AC3E}">
        <p14:creationId xmlns:p14="http://schemas.microsoft.com/office/powerpoint/2010/main" val="9586678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242863"/>
            <a:ext cx="9404723" cy="1400530"/>
          </a:xfrm>
        </p:spPr>
        <p:txBody>
          <a:bodyPr/>
          <a:lstStyle/>
          <a:p>
            <a:pPr algn="ctr"/>
            <a:r>
              <a:rPr lang="it-IT" b="1" dirty="0"/>
              <a:t>Spettrofotometro</a:t>
            </a:r>
          </a:p>
        </p:txBody>
      </p:sp>
      <p:pic>
        <p:nvPicPr>
          <p:cNvPr id="4" name="Segnaposto contenuto 3" descr="1904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5463" y="1281516"/>
            <a:ext cx="7635837" cy="3620684"/>
          </a:xfrm>
        </p:spPr>
      </p:pic>
      <p:pic>
        <p:nvPicPr>
          <p:cNvPr id="5" name="Segnaposto contenuto 3" descr="1905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70501" y="2691669"/>
            <a:ext cx="6896100" cy="414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0014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Il microscopio</a:t>
            </a:r>
          </a:p>
        </p:txBody>
      </p:sp>
      <p:pic>
        <p:nvPicPr>
          <p:cNvPr id="4" name="Segnaposto contenuto 3" descr="1908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65"/>
          <a:stretch/>
        </p:blipFill>
        <p:spPr>
          <a:xfrm>
            <a:off x="1334058" y="1982320"/>
            <a:ext cx="9270442" cy="3580280"/>
          </a:xfrm>
        </p:spPr>
      </p:pic>
    </p:spTree>
    <p:extLst>
      <p:ext uri="{BB962C8B-B14F-4D97-AF65-F5344CB8AC3E}">
        <p14:creationId xmlns:p14="http://schemas.microsoft.com/office/powerpoint/2010/main" val="11344201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Segnaposto contenuto 3" descr="1909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0176" y="677864"/>
            <a:ext cx="6862763" cy="5394325"/>
          </a:xfrm>
        </p:spPr>
      </p:pic>
    </p:spTree>
    <p:extLst>
      <p:ext uri="{BB962C8B-B14F-4D97-AF65-F5344CB8AC3E}">
        <p14:creationId xmlns:p14="http://schemas.microsoft.com/office/powerpoint/2010/main" val="33663639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Le fibre ottiche</a:t>
            </a:r>
          </a:p>
        </p:txBody>
      </p:sp>
      <p:pic>
        <p:nvPicPr>
          <p:cNvPr id="4" name="Segnaposto contenuto 3" descr="1911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49"/>
          <a:stretch/>
        </p:blipFill>
        <p:spPr>
          <a:xfrm>
            <a:off x="6591300" y="1577371"/>
            <a:ext cx="3086100" cy="5037609"/>
          </a:xfr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1488471"/>
            <a:ext cx="3096375" cy="467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6719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Segnaposto contenuto 3" descr="1912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06"/>
          <a:stretch/>
        </p:blipFill>
        <p:spPr>
          <a:xfrm>
            <a:off x="1590676" y="1579564"/>
            <a:ext cx="9172952" cy="4833936"/>
          </a:xfrm>
        </p:spPr>
      </p:pic>
      <p:sp>
        <p:nvSpPr>
          <p:cNvPr id="2" name="CasellaDiTesto 1"/>
          <p:cNvSpPr txBox="1"/>
          <p:nvPr/>
        </p:nvSpPr>
        <p:spPr>
          <a:xfrm>
            <a:off x="1460500" y="254000"/>
            <a:ext cx="8318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/>
              <a:t>Endoscopio</a:t>
            </a:r>
          </a:p>
        </p:txBody>
      </p:sp>
    </p:spTree>
    <p:extLst>
      <p:ext uri="{BB962C8B-B14F-4D97-AF65-F5344CB8AC3E}">
        <p14:creationId xmlns:p14="http://schemas.microsoft.com/office/powerpoint/2010/main" val="32925070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4211" y="249518"/>
            <a:ext cx="9404723" cy="1400530"/>
          </a:xfrm>
        </p:spPr>
        <p:txBody>
          <a:bodyPr/>
          <a:lstStyle/>
          <a:p>
            <a:pPr algn="ctr"/>
            <a:r>
              <a:rPr lang="it-IT" b="1" dirty="0"/>
              <a:t>L’occhio umano</a:t>
            </a:r>
          </a:p>
        </p:txBody>
      </p:sp>
      <p:pic>
        <p:nvPicPr>
          <p:cNvPr id="4" name="Segnaposto contenuto 3" descr="1913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3601" y="1458351"/>
            <a:ext cx="10666746" cy="5183749"/>
          </a:xfrm>
        </p:spPr>
      </p:pic>
    </p:spTree>
    <p:extLst>
      <p:ext uri="{BB962C8B-B14F-4D97-AF65-F5344CB8AC3E}">
        <p14:creationId xmlns:p14="http://schemas.microsoft.com/office/powerpoint/2010/main" val="36175246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Segnaposto contenuto 3" descr="1915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86"/>
          <a:stretch/>
        </p:blipFill>
        <p:spPr>
          <a:xfrm>
            <a:off x="5889626" y="1439864"/>
            <a:ext cx="4902698" cy="5253035"/>
          </a:xfrm>
        </p:spPr>
      </p:pic>
      <p:sp>
        <p:nvSpPr>
          <p:cNvPr id="2" name="CasellaDiTesto 1"/>
          <p:cNvSpPr txBox="1"/>
          <p:nvPr/>
        </p:nvSpPr>
        <p:spPr>
          <a:xfrm>
            <a:off x="889000" y="241300"/>
            <a:ext cx="8445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/>
              <a:t>Potere risolutivo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82600" y="2222500"/>
            <a:ext cx="4914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Grossolanamente: il numero di pixel</a:t>
            </a:r>
          </a:p>
        </p:txBody>
      </p:sp>
    </p:spTree>
    <p:extLst>
      <p:ext uri="{BB962C8B-B14F-4D97-AF65-F5344CB8AC3E}">
        <p14:creationId xmlns:p14="http://schemas.microsoft.com/office/powerpoint/2010/main" val="336672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Segnaposto contenuto 3" descr="1701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51"/>
          <a:stretch/>
        </p:blipFill>
        <p:spPr>
          <a:xfrm>
            <a:off x="7989824" y="306614"/>
            <a:ext cx="3831115" cy="6080934"/>
          </a:xfrm>
        </p:spPr>
      </p:pic>
      <p:sp>
        <p:nvSpPr>
          <p:cNvPr id="3" name="CasellaDiTesto 2"/>
          <p:cNvSpPr txBox="1"/>
          <p:nvPr/>
        </p:nvSpPr>
        <p:spPr>
          <a:xfrm>
            <a:off x="304800" y="240232"/>
            <a:ext cx="7182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Forza tra due correnti elettriche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90330" y="1223422"/>
            <a:ext cx="699714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Se abbiamo due fili di lunghezza </a:t>
            </a:r>
            <a:r>
              <a:rPr lang="el-GR" b="1" dirty="0"/>
              <a:t>Δ</a:t>
            </a:r>
            <a:r>
              <a:rPr lang="it-IT" b="1" dirty="0"/>
              <a:t>l che conducono due correnti i</a:t>
            </a:r>
            <a:r>
              <a:rPr lang="it-IT" b="1" baseline="-25000" dirty="0"/>
              <a:t>1</a:t>
            </a:r>
            <a:r>
              <a:rPr lang="it-IT" b="1" dirty="0"/>
              <a:t> e i</a:t>
            </a:r>
            <a:r>
              <a:rPr lang="it-IT" b="1" baseline="-25000" dirty="0"/>
              <a:t>2</a:t>
            </a:r>
            <a:r>
              <a:rPr lang="it-IT" b="1" dirty="0"/>
              <a:t>, a distanza d, osserviamo tra di essi una forza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dove </a:t>
            </a:r>
            <a:r>
              <a:rPr lang="el-GR" b="1" dirty="0"/>
              <a:t>μ</a:t>
            </a:r>
            <a:r>
              <a:rPr lang="it-IT" b="1" dirty="0"/>
              <a:t> è una costante chiamata permeabilità magnetica del mezzo in cui si conduce l’esperimento. Nel vuoto si ha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Questa relazione è usata per definire operativamente l’ampere, unità di misura della corrente.</a:t>
            </a:r>
          </a:p>
          <a:p>
            <a:endParaRPr lang="it-IT" b="1" dirty="0"/>
          </a:p>
          <a:p>
            <a:r>
              <a:rPr lang="it-IT" b="1" dirty="0"/>
              <a:t>Questa forza è dovuta al fatto che il passaggio di corrente genera un campo magnetico e i due campi magnetici dei due fili interagiscono tra loro.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0265757"/>
              </p:ext>
            </p:extLst>
          </p:nvPr>
        </p:nvGraphicFramePr>
        <p:xfrm>
          <a:off x="2451652" y="2024614"/>
          <a:ext cx="2587211" cy="943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Equation" r:id="rId4" imgW="1079280" imgH="393480" progId="Equation.DSMT4">
                  <p:embed/>
                </p:oleObj>
              </mc:Choice>
              <mc:Fallback>
                <p:oleObj name="Equation" r:id="rId4" imgW="10792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51652" y="2024614"/>
                        <a:ext cx="2587211" cy="9435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4235882"/>
              </p:ext>
            </p:extLst>
          </p:nvPr>
        </p:nvGraphicFramePr>
        <p:xfrm>
          <a:off x="2252007" y="3985633"/>
          <a:ext cx="2786856" cy="732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Equation" r:id="rId6" imgW="1498320" imgH="393480" progId="Equation.DSMT4">
                  <p:embed/>
                </p:oleObj>
              </mc:Choice>
              <mc:Fallback>
                <p:oleObj name="Equation" r:id="rId6" imgW="149832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52007" y="3985633"/>
                        <a:ext cx="2786856" cy="732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47707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egnaposto contenuto 3" descr="1916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91"/>
          <a:stretch/>
        </p:blipFill>
        <p:spPr>
          <a:xfrm>
            <a:off x="4238626" y="677865"/>
            <a:ext cx="3725863" cy="4008436"/>
          </a:xfrm>
        </p:spPr>
      </p:pic>
    </p:spTree>
    <p:extLst>
      <p:ext uri="{BB962C8B-B14F-4D97-AF65-F5344CB8AC3E}">
        <p14:creationId xmlns:p14="http://schemas.microsoft.com/office/powerpoint/2010/main" val="32978569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Miopia</a:t>
            </a:r>
          </a:p>
        </p:txBody>
      </p:sp>
      <p:pic>
        <p:nvPicPr>
          <p:cNvPr id="4" name="Segnaposto contenuto 3" descr="1917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55"/>
          <a:stretch/>
        </p:blipFill>
        <p:spPr>
          <a:xfrm>
            <a:off x="3784430" y="1853248"/>
            <a:ext cx="3556169" cy="4406378"/>
          </a:xfrm>
        </p:spPr>
      </p:pic>
    </p:spTree>
    <p:extLst>
      <p:ext uri="{BB962C8B-B14F-4D97-AF65-F5344CB8AC3E}">
        <p14:creationId xmlns:p14="http://schemas.microsoft.com/office/powerpoint/2010/main" val="19062912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Ipermetropia</a:t>
            </a:r>
          </a:p>
        </p:txBody>
      </p:sp>
      <p:pic>
        <p:nvPicPr>
          <p:cNvPr id="4" name="Segnaposto contenuto 3" descr="1919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966"/>
          <a:stretch/>
        </p:blipFill>
        <p:spPr>
          <a:xfrm>
            <a:off x="1437660" y="2052638"/>
            <a:ext cx="9005234" cy="3776662"/>
          </a:xfrm>
        </p:spPr>
      </p:pic>
    </p:spTree>
    <p:extLst>
      <p:ext uri="{BB962C8B-B14F-4D97-AF65-F5344CB8AC3E}">
        <p14:creationId xmlns:p14="http://schemas.microsoft.com/office/powerpoint/2010/main" val="16920415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6111" y="224118"/>
            <a:ext cx="9404723" cy="1400530"/>
          </a:xfrm>
        </p:spPr>
        <p:txBody>
          <a:bodyPr/>
          <a:lstStyle/>
          <a:p>
            <a:pPr algn="ctr"/>
            <a:r>
              <a:rPr lang="it-IT" b="1" dirty="0"/>
              <a:t>Astigmatismo</a:t>
            </a:r>
          </a:p>
        </p:txBody>
      </p:sp>
      <p:pic>
        <p:nvPicPr>
          <p:cNvPr id="4" name="Segnaposto contenuto 3" descr="1918.gi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43"/>
          <a:stretch/>
        </p:blipFill>
        <p:spPr>
          <a:xfrm>
            <a:off x="4330699" y="1435100"/>
            <a:ext cx="3004781" cy="5136082"/>
          </a:xfrm>
        </p:spPr>
      </p:pic>
    </p:spTree>
    <p:extLst>
      <p:ext uri="{BB962C8B-B14F-4D97-AF65-F5344CB8AC3E}">
        <p14:creationId xmlns:p14="http://schemas.microsoft.com/office/powerpoint/2010/main" val="10098738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Segnaposto contenuto 3" descr="1920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5522" y="947739"/>
            <a:ext cx="9346277" cy="5505859"/>
          </a:xfrm>
        </p:spPr>
      </p:pic>
    </p:spTree>
    <p:extLst>
      <p:ext uri="{BB962C8B-B14F-4D97-AF65-F5344CB8AC3E}">
        <p14:creationId xmlns:p14="http://schemas.microsoft.com/office/powerpoint/2010/main" val="8129107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Segnaposto contenuto 3" descr="1922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96"/>
          <a:stretch/>
        </p:blipFill>
        <p:spPr>
          <a:xfrm>
            <a:off x="1907362" y="1725614"/>
            <a:ext cx="8578076" cy="4319585"/>
          </a:xfrm>
        </p:spPr>
      </p:pic>
    </p:spTree>
    <p:extLst>
      <p:ext uri="{BB962C8B-B14F-4D97-AF65-F5344CB8AC3E}">
        <p14:creationId xmlns:p14="http://schemas.microsoft.com/office/powerpoint/2010/main" val="9868447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Segnaposto contenuto 3" descr="1927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90851" y="677864"/>
            <a:ext cx="6221413" cy="5394325"/>
          </a:xfrm>
        </p:spPr>
      </p:pic>
    </p:spTree>
    <p:extLst>
      <p:ext uri="{BB962C8B-B14F-4D97-AF65-F5344CB8AC3E}">
        <p14:creationId xmlns:p14="http://schemas.microsoft.com/office/powerpoint/2010/main" val="11081181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Segnaposto contenuto 3" descr="1928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88"/>
          <a:stretch/>
        </p:blipFill>
        <p:spPr>
          <a:xfrm>
            <a:off x="2575423" y="1504949"/>
            <a:ext cx="7127377" cy="4081489"/>
          </a:xfrm>
        </p:spPr>
      </p:pic>
    </p:spTree>
    <p:extLst>
      <p:ext uri="{BB962C8B-B14F-4D97-AF65-F5344CB8AC3E}">
        <p14:creationId xmlns:p14="http://schemas.microsoft.com/office/powerpoint/2010/main" val="40073920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Segnaposto contenuto 3" descr="1930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4364" y="677864"/>
            <a:ext cx="3354387" cy="5394325"/>
          </a:xfrm>
        </p:spPr>
      </p:pic>
    </p:spTree>
    <p:extLst>
      <p:ext uri="{BB962C8B-B14F-4D97-AF65-F5344CB8AC3E}">
        <p14:creationId xmlns:p14="http://schemas.microsoft.com/office/powerpoint/2010/main" val="29538846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Segnaposto contenuto 3" descr="1932.gif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1" y="1752600"/>
            <a:ext cx="8240713" cy="3244850"/>
          </a:xfrm>
        </p:spPr>
      </p:pic>
    </p:spTree>
    <p:extLst>
      <p:ext uri="{BB962C8B-B14F-4D97-AF65-F5344CB8AC3E}">
        <p14:creationId xmlns:p14="http://schemas.microsoft.com/office/powerpoint/2010/main" val="2473783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Segnaposto contenuto 3" descr="1702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2" t="2421" r="5443" b="19172"/>
          <a:stretch/>
        </p:blipFill>
        <p:spPr>
          <a:xfrm>
            <a:off x="7633251" y="1097915"/>
            <a:ext cx="3760544" cy="5528171"/>
          </a:xfrm>
        </p:spPr>
      </p:pic>
      <p:sp>
        <p:nvSpPr>
          <p:cNvPr id="2" name="CasellaDiTesto 1"/>
          <p:cNvSpPr txBox="1"/>
          <p:nvPr/>
        </p:nvSpPr>
        <p:spPr>
          <a:xfrm>
            <a:off x="291548" y="225287"/>
            <a:ext cx="10031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Campo magnetico generato da una corrente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10817" y="1097915"/>
            <a:ext cx="707666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La figura mostra il campo magnetico </a:t>
            </a:r>
            <a:r>
              <a:rPr lang="it-IT" b="1" dirty="0">
                <a:solidFill>
                  <a:srgbClr val="FFFF00"/>
                </a:solidFill>
              </a:rPr>
              <a:t>B</a:t>
            </a:r>
            <a:r>
              <a:rPr lang="it-IT" b="1" dirty="0"/>
              <a:t> generato dal passaggio di una corrente i. </a:t>
            </a:r>
            <a:r>
              <a:rPr lang="it-IT" b="1" dirty="0">
                <a:solidFill>
                  <a:srgbClr val="FFFF00"/>
                </a:solidFill>
              </a:rPr>
              <a:t>B</a:t>
            </a:r>
            <a:r>
              <a:rPr lang="it-IT" b="1" dirty="0"/>
              <a:t> è ovviamente un vettore. Il suo valore scalare è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dove d è la distanza dal filo. Questa equazione è detta legge di Biot e </a:t>
            </a:r>
            <a:r>
              <a:rPr lang="it-IT" b="1" dirty="0" err="1"/>
              <a:t>Savart</a:t>
            </a:r>
            <a:r>
              <a:rPr lang="it-IT" b="1" dirty="0"/>
              <a:t>.</a:t>
            </a:r>
          </a:p>
          <a:p>
            <a:endParaRPr lang="it-IT" b="1" dirty="0"/>
          </a:p>
          <a:p>
            <a:r>
              <a:rPr lang="it-IT" b="1" dirty="0"/>
              <a:t>A differenza del campo elettrico o del campo gravitazionale, le linee di forza del campo magnetico sono sempre linee chiuse. E’ questo il motivo per cui non possiamo mai separare un polo magnetico dal suo opposto.</a:t>
            </a:r>
          </a:p>
          <a:p>
            <a:endParaRPr lang="it-IT" b="1" dirty="0"/>
          </a:p>
          <a:p>
            <a:r>
              <a:rPr lang="it-IT" b="1" dirty="0"/>
              <a:t>La </a:t>
            </a:r>
            <a:r>
              <a:rPr lang="el-GR" b="1" dirty="0"/>
              <a:t>μ</a:t>
            </a:r>
            <a:r>
              <a:rPr lang="it-IT" b="1" dirty="0"/>
              <a:t> può essere scomposta in </a:t>
            </a:r>
            <a:r>
              <a:rPr lang="el-GR" b="1" dirty="0"/>
              <a:t>μ</a:t>
            </a:r>
            <a:r>
              <a:rPr lang="it-IT" b="1" dirty="0"/>
              <a:t> = </a:t>
            </a:r>
            <a:r>
              <a:rPr lang="el-GR" b="1" dirty="0"/>
              <a:t>μ</a:t>
            </a:r>
            <a:r>
              <a:rPr lang="it-IT" b="1" baseline="-25000" dirty="0"/>
              <a:t>0</a:t>
            </a:r>
            <a:r>
              <a:rPr lang="el-GR" b="1" dirty="0"/>
              <a:t> μ</a:t>
            </a:r>
            <a:r>
              <a:rPr lang="it-IT" b="1" baseline="-25000" dirty="0"/>
              <a:t>r </a:t>
            </a:r>
            <a:r>
              <a:rPr lang="it-IT" b="1" dirty="0"/>
              <a:t>  dove </a:t>
            </a:r>
            <a:r>
              <a:rPr lang="el-GR" b="1" dirty="0"/>
              <a:t>μ</a:t>
            </a:r>
            <a:r>
              <a:rPr lang="it-IT" b="1" baseline="-25000" dirty="0"/>
              <a:t>r</a:t>
            </a:r>
            <a:r>
              <a:rPr lang="it-IT" b="1" dirty="0"/>
              <a:t>  è la permeabilità magnetica relativa. Essa può essere minore di 1 (sostanze diamagnetiche), maggiore di 1 (sostanze paramagnetiche) o molto maggiore di 1 (sostanze ferromagnetiche).</a:t>
            </a:r>
            <a:endParaRPr lang="it-IT" b="1" baseline="-25000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8406106"/>
              </p:ext>
            </p:extLst>
          </p:nvPr>
        </p:nvGraphicFramePr>
        <p:xfrm>
          <a:off x="2526531" y="1878840"/>
          <a:ext cx="1274909" cy="7185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4" imgW="698400" imgH="393480" progId="Equation.DSMT4">
                  <p:embed/>
                </p:oleObj>
              </mc:Choice>
              <mc:Fallback>
                <p:oleObj name="Equation" r:id="rId4" imgW="698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26531" y="1878840"/>
                        <a:ext cx="1274909" cy="7185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7460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8296" y="452718"/>
            <a:ext cx="10933043" cy="885752"/>
          </a:xfrm>
        </p:spPr>
        <p:txBody>
          <a:bodyPr/>
          <a:lstStyle/>
          <a:p>
            <a:r>
              <a:rPr lang="it-IT" sz="3200" b="1" dirty="0"/>
              <a:t>Interazione di una corrente con un campo magnetico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0087" y="1537252"/>
            <a:ext cx="10469217" cy="4711147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Se abbiamo un campo magnetico B e una corrente i (entrambi vettori) in un filo di lunghezza </a:t>
            </a:r>
            <a:r>
              <a:rPr lang="el-GR" b="1" dirty="0"/>
              <a:t>Δ</a:t>
            </a:r>
            <a:r>
              <a:rPr lang="it-IT" b="1" dirty="0"/>
              <a:t>l, si osserva una forza sul filo che porta la corrente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(</a:t>
            </a:r>
            <a:r>
              <a:rPr lang="it-IT" b="1" dirty="0">
                <a:solidFill>
                  <a:srgbClr val="FFFF00"/>
                </a:solidFill>
              </a:rPr>
              <a:t>legge di Laplace</a:t>
            </a:r>
            <a:r>
              <a:rPr lang="it-IT" b="1" dirty="0"/>
              <a:t>). L’operatore </a:t>
            </a:r>
            <a:r>
              <a:rPr lang="az-Cyrl-AZ" sz="2400" b="1" dirty="0"/>
              <a:t>Л</a:t>
            </a:r>
            <a:r>
              <a:rPr lang="it-IT" b="1" dirty="0"/>
              <a:t> indica il prodotto vettoriale.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Analogamente, su una particella carica di carica q, che si muove a velocità </a:t>
            </a:r>
            <a:r>
              <a:rPr lang="it-IT" b="1" dirty="0">
                <a:solidFill>
                  <a:srgbClr val="FFFF00"/>
                </a:solidFill>
              </a:rPr>
              <a:t>v</a:t>
            </a:r>
            <a:r>
              <a:rPr lang="it-IT" b="1" dirty="0"/>
              <a:t> osserviamo una forza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che viene chiamata </a:t>
            </a:r>
            <a:r>
              <a:rPr lang="it-IT" b="1" dirty="0">
                <a:solidFill>
                  <a:srgbClr val="FFFF00"/>
                </a:solidFill>
              </a:rPr>
              <a:t>forza di </a:t>
            </a:r>
            <a:r>
              <a:rPr lang="it-IT" b="1" dirty="0" err="1">
                <a:solidFill>
                  <a:srgbClr val="FFFF00"/>
                </a:solidFill>
              </a:rPr>
              <a:t>Lorentz</a:t>
            </a:r>
            <a:r>
              <a:rPr lang="it-IT" b="1" dirty="0"/>
              <a:t>.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291895"/>
              </p:ext>
            </p:extLst>
          </p:nvPr>
        </p:nvGraphicFramePr>
        <p:xfrm>
          <a:off x="3733177" y="2449098"/>
          <a:ext cx="2011640" cy="510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Equation" r:id="rId3" imgW="850680" imgH="215640" progId="Equation.DSMT4">
                  <p:embed/>
                </p:oleObj>
              </mc:Choice>
              <mc:Fallback>
                <p:oleObj name="Equation" r:id="rId3" imgW="85068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33177" y="2449098"/>
                        <a:ext cx="2011640" cy="5104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911621"/>
              </p:ext>
            </p:extLst>
          </p:nvPr>
        </p:nvGraphicFramePr>
        <p:xfrm>
          <a:off x="3921560" y="4885359"/>
          <a:ext cx="2091025" cy="6407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Equation" r:id="rId5" imgW="787320" imgH="241200" progId="Equation.DSMT4">
                  <p:embed/>
                </p:oleObj>
              </mc:Choice>
              <mc:Fallback>
                <p:oleObj name="Equation" r:id="rId5" imgW="7873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21560" y="4885359"/>
                        <a:ext cx="2091025" cy="6407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9282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Segnaposto contenuto 3" descr="1705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4" b="26326"/>
          <a:stretch/>
        </p:blipFill>
        <p:spPr>
          <a:xfrm>
            <a:off x="3266661" y="3949148"/>
            <a:ext cx="8240713" cy="2650435"/>
          </a:xfrm>
        </p:spPr>
      </p:pic>
      <p:pic>
        <p:nvPicPr>
          <p:cNvPr id="3" name="Segnaposto contenuto 3" descr="1704.gi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3" t="7333" r="4654" b="26090"/>
          <a:stretch/>
        </p:blipFill>
        <p:spPr>
          <a:xfrm>
            <a:off x="8348869" y="212034"/>
            <a:ext cx="3048000" cy="3591339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84312" y="234079"/>
            <a:ext cx="7673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/>
              <a:t>Spire circolari e solenoidi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63826" y="1071172"/>
            <a:ext cx="73019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Una spira circolare percorsa da corrente crea un campo magnetico equivalente a quello di un magnete.</a:t>
            </a:r>
          </a:p>
          <a:p>
            <a:endParaRPr lang="it-IT" b="1" dirty="0"/>
          </a:p>
          <a:p>
            <a:r>
              <a:rPr lang="it-IT" b="1" dirty="0"/>
              <a:t>Se mettiamo insieme più spire realizziamo un solenoide che  genera un campo magnetico di valore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con n il numero delle spire.</a:t>
            </a: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5123512"/>
              </p:ext>
            </p:extLst>
          </p:nvPr>
        </p:nvGraphicFramePr>
        <p:xfrm>
          <a:off x="3134137" y="2594734"/>
          <a:ext cx="1713613" cy="5173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quation" r:id="rId5" imgW="672840" imgH="203040" progId="Equation.DSMT4">
                  <p:embed/>
                </p:oleObj>
              </mc:Choice>
              <mc:Fallback>
                <p:oleObj name="Equation" r:id="rId5" imgW="6728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34137" y="2594734"/>
                        <a:ext cx="1713613" cy="5173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251791" y="4050704"/>
            <a:ext cx="30148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Se le spire sono avvolte intorno ad un materiale ferromagnetico (di elevato valore di </a:t>
            </a:r>
            <a:r>
              <a:rPr lang="el-GR" b="1" dirty="0"/>
              <a:t>μ</a:t>
            </a:r>
            <a:r>
              <a:rPr lang="it-IT" b="1" dirty="0"/>
              <a:t>), il campo generato aumenta notevolmente.</a:t>
            </a:r>
          </a:p>
        </p:txBody>
      </p:sp>
    </p:spTree>
    <p:extLst>
      <p:ext uri="{BB962C8B-B14F-4D97-AF65-F5344CB8AC3E}">
        <p14:creationId xmlns:p14="http://schemas.microsoft.com/office/powerpoint/2010/main" val="1306809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Segnaposto contenuto 3" descr="1708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" r="5872" b="23634"/>
          <a:stretch/>
        </p:blipFill>
        <p:spPr>
          <a:xfrm>
            <a:off x="6079434" y="1293865"/>
            <a:ext cx="2729396" cy="3770796"/>
          </a:xfrm>
        </p:spPr>
      </p:pic>
      <p:sp>
        <p:nvSpPr>
          <p:cNvPr id="2" name="CasellaDiTesto 1"/>
          <p:cNvSpPr txBox="1"/>
          <p:nvPr/>
        </p:nvSpPr>
        <p:spPr>
          <a:xfrm>
            <a:off x="318052" y="424070"/>
            <a:ext cx="10694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/>
              <a:t>Flusso del campo magnetico e induzione elettromagnetica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50630" y="1473523"/>
            <a:ext cx="545327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Se variamo il flusso del campo magnetico passante attraverso una spira osserviamo ai capi della spira osserviamo una differenza di potenziale che viene detta forza elettromotrice (</a:t>
            </a:r>
            <a:r>
              <a:rPr lang="it-IT" b="1" dirty="0" err="1"/>
              <a:t>f.e.m</a:t>
            </a:r>
            <a:r>
              <a:rPr lang="it-IT" b="1" dirty="0"/>
              <a:t>.) indotta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dirty="0"/>
          </a:p>
          <a:p>
            <a:r>
              <a:rPr lang="it-IT" b="1" dirty="0"/>
              <a:t>(legge di </a:t>
            </a:r>
            <a:r>
              <a:rPr lang="it-IT" b="1" dirty="0">
                <a:solidFill>
                  <a:srgbClr val="FFFF00"/>
                </a:solidFill>
              </a:rPr>
              <a:t>Faraday-Neumann</a:t>
            </a:r>
            <a:r>
              <a:rPr lang="it-IT" b="1" dirty="0"/>
              <a:t>).</a:t>
            </a:r>
          </a:p>
          <a:p>
            <a:endParaRPr lang="it-IT" b="1" dirty="0"/>
          </a:p>
          <a:p>
            <a:endParaRPr lang="it-IT" b="1" dirty="0"/>
          </a:p>
          <a:p>
            <a:r>
              <a:rPr lang="it-IT" b="1" dirty="0"/>
              <a:t>Su questo principio funzionano i generatori di corrente alternata e le dinamo che sono attualmente i principali generatori di corrente elettrica.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2623904"/>
              </p:ext>
            </p:extLst>
          </p:nvPr>
        </p:nvGraphicFramePr>
        <p:xfrm>
          <a:off x="1951381" y="2985724"/>
          <a:ext cx="1590815" cy="749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Equation" r:id="rId4" imgW="888840" imgH="419040" progId="Equation.DSMT4">
                  <p:embed/>
                </p:oleObj>
              </mc:Choice>
              <mc:Fallback>
                <p:oleObj name="Equation" r:id="rId4" imgW="8888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51381" y="2985724"/>
                        <a:ext cx="1590815" cy="7499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Segnaposto contenuto 3" descr="1709.gi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" b="11921"/>
          <a:stretch/>
        </p:blipFill>
        <p:spPr>
          <a:xfrm>
            <a:off x="9084364" y="1092200"/>
            <a:ext cx="2942536" cy="566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015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 Red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ademic_Course_16x9_TP103039515" id="{36AC30B2-7B5E-40C4-A2A8-24A923A7C645}" vid="{5A576E4A-65A5-4321-8EED-8197384A1F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corso accademico</Template>
  <TotalTime>0</TotalTime>
  <Words>1241</Words>
  <Application>Microsoft Office PowerPoint</Application>
  <PresentationFormat>Widescreen</PresentationFormat>
  <Paragraphs>154</Paragraphs>
  <Slides>59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59</vt:i4>
      </vt:variant>
    </vt:vector>
  </HeadingPairs>
  <TitlesOfParts>
    <vt:vector size="64" baseType="lpstr">
      <vt:lpstr>Calibri</vt:lpstr>
      <vt:lpstr>Century Gothic</vt:lpstr>
      <vt:lpstr>Wingdings 3</vt:lpstr>
      <vt:lpstr>Ione</vt:lpstr>
      <vt:lpstr>Equation</vt:lpstr>
      <vt:lpstr> Sergio Frasca  Fisica Applicata – 6</vt:lpstr>
      <vt:lpstr>Di cosa parleremo</vt:lpstr>
      <vt:lpstr>Il campo magnetico</vt:lpstr>
      <vt:lpstr>Il campo magnetico terrestre</vt:lpstr>
      <vt:lpstr>Presentazione standard di PowerPoint</vt:lpstr>
      <vt:lpstr>Presentazione standard di PowerPoint</vt:lpstr>
      <vt:lpstr>Interazione di una corrente con un campo magnetico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Onde elettromagnetiche: vari tipi di «luce»</vt:lpstr>
      <vt:lpstr>Presentazione standard di PowerPoint</vt:lpstr>
      <vt:lpstr>Diffrazione della luce</vt:lpstr>
      <vt:lpstr>Il prisma e la dispersione della luce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Polarizzazione delle onde trasversali</vt:lpstr>
      <vt:lpstr>Presentazione standard di PowerPoint</vt:lpstr>
      <vt:lpstr>Presentazione standard di PowerPoint</vt:lpstr>
      <vt:lpstr>Il laser e la luce coerente</vt:lpstr>
      <vt:lpstr>Il diottro</vt:lpstr>
      <vt:lpstr>Presentazione standard di PowerPoint</vt:lpstr>
      <vt:lpstr>Lenti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strumentazione ottica in Medicina e la funzione visiva</vt:lpstr>
      <vt:lpstr>Il polarimetro</vt:lpstr>
      <vt:lpstr>Presentazione standard di PowerPoint</vt:lpstr>
      <vt:lpstr>Spettrofotometro</vt:lpstr>
      <vt:lpstr>Il microscopio</vt:lpstr>
      <vt:lpstr>Presentazione standard di PowerPoint</vt:lpstr>
      <vt:lpstr>Le fibre ottiche</vt:lpstr>
      <vt:lpstr>Presentazione standard di PowerPoint</vt:lpstr>
      <vt:lpstr>L’occhio umano</vt:lpstr>
      <vt:lpstr>Presentazione standard di PowerPoint</vt:lpstr>
      <vt:lpstr>Presentazione standard di PowerPoint</vt:lpstr>
      <vt:lpstr>Miopia</vt:lpstr>
      <vt:lpstr>Ipermetropia</vt:lpstr>
      <vt:lpstr>Astigmatismo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2016-08-12T12:25:41Z</dcterms:created>
  <dcterms:modified xsi:type="dcterms:W3CDTF">2016-12-13T14:53:28Z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TC030395169991</vt:lpwstr>
  </property>
</Properties>
</file>