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6"/>
  </p:notesMasterIdLst>
  <p:sldIdLst>
    <p:sldId id="304" r:id="rId2"/>
    <p:sldId id="466" r:id="rId3"/>
    <p:sldId id="471" r:id="rId4"/>
    <p:sldId id="443" r:id="rId5"/>
    <p:sldId id="447" r:id="rId6"/>
    <p:sldId id="445" r:id="rId7"/>
    <p:sldId id="454" r:id="rId8"/>
    <p:sldId id="462" r:id="rId9"/>
    <p:sldId id="461" r:id="rId10"/>
    <p:sldId id="467" r:id="rId11"/>
    <p:sldId id="463" r:id="rId12"/>
    <p:sldId id="468" r:id="rId13"/>
    <p:sldId id="478" r:id="rId14"/>
    <p:sldId id="493" r:id="rId15"/>
    <p:sldId id="514" r:id="rId16"/>
    <p:sldId id="495" r:id="rId17"/>
    <p:sldId id="512" r:id="rId18"/>
    <p:sldId id="513" r:id="rId19"/>
    <p:sldId id="515" r:id="rId20"/>
    <p:sldId id="473" r:id="rId21"/>
    <p:sldId id="472" r:id="rId22"/>
    <p:sldId id="477" r:id="rId23"/>
    <p:sldId id="481" r:id="rId24"/>
    <p:sldId id="479" r:id="rId25"/>
    <p:sldId id="483" r:id="rId26"/>
    <p:sldId id="484" r:id="rId27"/>
    <p:sldId id="464" r:id="rId28"/>
    <p:sldId id="485" r:id="rId29"/>
    <p:sldId id="489" r:id="rId30"/>
    <p:sldId id="492" r:id="rId31"/>
    <p:sldId id="497" r:id="rId32"/>
    <p:sldId id="498" r:id="rId33"/>
    <p:sldId id="500" r:id="rId34"/>
    <p:sldId id="522" r:id="rId35"/>
    <p:sldId id="496" r:id="rId36"/>
    <p:sldId id="505" r:id="rId37"/>
    <p:sldId id="510" r:id="rId38"/>
    <p:sldId id="509" r:id="rId39"/>
    <p:sldId id="507" r:id="rId40"/>
    <p:sldId id="503" r:id="rId41"/>
    <p:sldId id="502" r:id="rId42"/>
    <p:sldId id="519" r:id="rId43"/>
    <p:sldId id="520" r:id="rId44"/>
    <p:sldId id="521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59"/>
  </p:normalViewPr>
  <p:slideViewPr>
    <p:cSldViewPr snapToGrid="0">
      <p:cViewPr varScale="1">
        <p:scale>
          <a:sx n="113" d="100"/>
          <a:sy n="113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B8771-2314-9749-83E1-F232036A6F85}" type="datetimeFigureOut">
              <a:rPr lang="it-IT" smtClean="0"/>
              <a:t>03/10/2023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93A23-CC06-BF41-AC69-2939A38638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213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it-IT" sz="2000">
                <a:latin typeface="Century Schoolbook" charset="0"/>
                <a:ea typeface="ＭＳ Ｐゴシック" charset="0"/>
                <a:cs typeface="ＭＳ Ｐゴシック" charset="0"/>
              </a:rPr>
              <a:t>Marilena Fatigante, ricercatrice Psicologia Sociale (PSI /05)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endParaRPr lang="it-IT" sz="2000" b="1">
              <a:latin typeface="Century Schoolbook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charset="0"/>
              <a:buNone/>
            </a:pPr>
            <a:r>
              <a:rPr lang="it-IT" sz="2000" b="1">
                <a:latin typeface="Century Schoolbook" charset="0"/>
                <a:ea typeface="ＭＳ Ｐゴシック" charset="0"/>
                <a:cs typeface="ＭＳ Ｐゴシック" charset="0"/>
              </a:rPr>
              <a:t>Linee e interessi di ricerca: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it-IT" sz="2000">
                <a:latin typeface="Century Schoolbook" charset="0"/>
                <a:ea typeface="ＭＳ Ｐゴシック" charset="0"/>
                <a:cs typeface="ＭＳ Ｐゴシック" charset="0"/>
              </a:rPr>
              <a:t>osservazione etnografica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it-IT" sz="2000">
                <a:latin typeface="Century Schoolbook" charset="0"/>
                <a:ea typeface="ＭＳ Ｐゴシック" charset="0"/>
                <a:cs typeface="ＭＳ Ｐゴシック" charset="0"/>
              </a:rPr>
              <a:t>analisi qualitativa  dell</a:t>
            </a:r>
            <a:r>
              <a:rPr lang="ja-JP" altLang="it-IT" sz="2000">
                <a:latin typeface="Century Schoolbook" charset="0"/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2000">
                <a:latin typeface="Century Schoolbook" charset="0"/>
                <a:ea typeface="ＭＳ Ｐゴシック" charset="0"/>
                <a:cs typeface="ＭＳ Ｐゴシック" charset="0"/>
              </a:rPr>
              <a:t>interazione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it-IT" sz="2000">
                <a:latin typeface="Century Schoolbook" charset="0"/>
                <a:ea typeface="ＭＳ Ｐゴシック" charset="0"/>
                <a:cs typeface="ＭＳ Ｐゴシック" charset="0"/>
              </a:rPr>
              <a:t>video-analisi dell</a:t>
            </a:r>
            <a:r>
              <a:rPr lang="ja-JP" altLang="it-IT" sz="2000">
                <a:latin typeface="Century Schoolbook" charset="0"/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2000">
                <a:latin typeface="Century Schoolbook" charset="0"/>
                <a:ea typeface="ＭＳ Ｐゴシック" charset="0"/>
                <a:cs typeface="ＭＳ Ｐゴシック" charset="0"/>
              </a:rPr>
              <a:t>interazione sociale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it-IT" sz="2000">
                <a:latin typeface="Century Schoolbook" charset="0"/>
                <a:ea typeface="ＭＳ Ｐゴシック" charset="0"/>
                <a:cs typeface="ＭＳ Ｐゴシック" charset="0"/>
              </a:rPr>
              <a:t>pratiche di trascrizione nell</a:t>
            </a:r>
            <a:r>
              <a:rPr lang="ja-JP" altLang="it-IT" sz="2000">
                <a:latin typeface="Century Schoolbook" charset="0"/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2000">
                <a:latin typeface="Century Schoolbook" charset="0"/>
                <a:ea typeface="ＭＳ Ｐゴシック" charset="0"/>
                <a:cs typeface="ＭＳ Ｐゴシック" charset="0"/>
              </a:rPr>
              <a:t>analisi delle conversazioni;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it-IT" sz="2000">
                <a:latin typeface="Century Schoolbook" charset="0"/>
                <a:ea typeface="ＭＳ Ｐゴシック" charset="0"/>
                <a:cs typeface="ＭＳ Ｐゴシック" charset="0"/>
              </a:rPr>
              <a:t>Analisi conversazionale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it-IT" sz="1800">
                <a:latin typeface="Century Schoolbook" charset="0"/>
                <a:ea typeface="ＭＳ Ｐゴシック" charset="0"/>
              </a:rPr>
              <a:t>comunicazione medico –paziente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it-IT" sz="1800">
                <a:latin typeface="Century Schoolbook" charset="0"/>
                <a:ea typeface="ＭＳ Ｐゴシック" charset="0"/>
              </a:rPr>
              <a:t>interazione discorsiva in famiglia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it-IT" sz="1800">
                <a:latin typeface="Century Schoolbook" charset="0"/>
                <a:ea typeface="ＭＳ Ｐゴシック" charset="0"/>
              </a:rPr>
              <a:t>interazione in classe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it-IT" sz="2000">
                <a:latin typeface="Century Schoolbook" charset="0"/>
                <a:ea typeface="ＭＳ Ｐゴシック" charset="0"/>
                <a:cs typeface="ＭＳ Ｐゴシック" charset="0"/>
              </a:rPr>
              <a:t>studio dei processi di socializzazione nella  scuola dell</a:t>
            </a:r>
            <a:r>
              <a:rPr lang="ja-JP" altLang="it-IT" sz="2000">
                <a:latin typeface="Century Schoolbook" charset="0"/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2000">
                <a:latin typeface="Century Schoolbook" charset="0"/>
                <a:ea typeface="ＭＳ Ｐゴシック" charset="0"/>
                <a:cs typeface="ＭＳ Ｐゴシック" charset="0"/>
              </a:rPr>
              <a:t>infanzia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it-IT" sz="2000">
                <a:latin typeface="Century Schoolbook" charset="0"/>
                <a:ea typeface="ＭＳ Ｐゴシック" charset="0"/>
                <a:cs typeface="ＭＳ Ｐゴシック" charset="0"/>
              </a:rPr>
              <a:t>etica e riflessività nella ricerca qualitativa</a:t>
            </a:r>
          </a:p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39C05AE-1EEA-EF44-8330-43B744D4CC31}" type="slidenum">
              <a:rPr lang="it-IT">
                <a:ea typeface="ヒラギノ角ゴ Pro W3" charset="0"/>
                <a:cs typeface="ヒラギノ角ゴ Pro W3" charset="0"/>
              </a:rPr>
              <a:pPr/>
              <a:t>1</a:t>
            </a:fld>
            <a:endParaRPr lang="it-IT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I parlanti comprendono, interpretano e dimostrano di capire affidandosi a - ‘indizi’ formali: una pausa, un aumento del volume della voce, un turno prodotto espirando in una risata etc. </a:t>
            </a:r>
          </a:p>
          <a:p>
            <a:pPr>
              <a:buFontTx/>
              <a:buChar char="•"/>
            </a:pPr>
            <a:r>
              <a:rPr lang="it-IT" sz="1200" dirty="0">
                <a:ea typeface="ＭＳ Ｐゴシック" charset="0"/>
              </a:rPr>
              <a:t>I trascritti sono i “prodotti”, non i “dati” del ricercatore</a:t>
            </a:r>
          </a:p>
          <a:p>
            <a:pPr>
              <a:buFontTx/>
              <a:buChar char="•"/>
            </a:pPr>
            <a:r>
              <a:rPr lang="it-IT" sz="1200" dirty="0">
                <a:ea typeface="ＭＳ Ｐゴシック" charset="0"/>
              </a:rPr>
              <a:t>La trascrizione  è già uno strumento di analisi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2090-5AB2-DB46-AF2E-B333DDCB0E61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764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Torneremo</a:t>
            </a:r>
            <a:r>
              <a:rPr lang="it-IT" baseline="0" dirty="0"/>
              <a:t> sui simboli di trascrizione quando parleremo del sistema di alternanza dei turni ma intanto ci soffermiamo su alcuni dei simboli per capire… e prendiamo le pause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2090-5AB2-DB46-AF2E-B333DDCB0E61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081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I parlanti comprendono, interpretano e dimostrano di capire affidandosi a - ‘indizi’ formali: una pausa, un aumento del volume della voce, un turno prodotto espirando in una risata etc.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2090-5AB2-DB46-AF2E-B333DDCB0E61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764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I parlanti comprendono, interpretano e dimostrano di capire affidandosi a - ‘indizi’ formali: una pausa, un aumento del volume della voce, un turno prodotto espirando in una risata etc.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2090-5AB2-DB46-AF2E-B333DDCB0E61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764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Torneremo</a:t>
            </a:r>
            <a:r>
              <a:rPr lang="it-IT" baseline="0" dirty="0"/>
              <a:t> sui simboli di trascrizione quando parleremo del sistema di alternanza dei turni ma intanto ci soffermiamo su alcuni dei simboli per capire… e prendiamo le pause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2090-5AB2-DB46-AF2E-B333DDCB0E61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081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r>
              <a:rPr lang="it-IT" sz="2400" dirty="0">
                <a:latin typeface="Optima" charset="0"/>
                <a:ea typeface="ＭＳ Ｐゴシック" charset="0"/>
                <a:cs typeface="ＭＳ Ｐゴシック" charset="0"/>
              </a:rPr>
              <a:t>Le regole sociali e culturali di organizzazione dell’attività sono parte integrante dell’apprendimento di competenze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endParaRPr lang="it-IT" sz="2400" dirty="0">
              <a:latin typeface="Optima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Times" charset="0"/>
              <a:buNone/>
            </a:pPr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- 	Es. socializzazione alla postura nelle pratiche di lettura e </a:t>
            </a:r>
            <a:r>
              <a:rPr lang="it-IT" dirty="0" err="1">
                <a:latin typeface="Optima" charset="0"/>
                <a:ea typeface="ＭＳ Ｐゴシック" charset="0"/>
                <a:cs typeface="ＭＳ Ｐゴシック" charset="0"/>
              </a:rPr>
              <a:t>scrittura,socializzazione</a:t>
            </a:r>
            <a:r>
              <a:rPr lang="it-IT" dirty="0">
                <a:latin typeface="Optima" charset="0"/>
                <a:ea typeface="ＭＳ Ｐゴシック" charset="0"/>
                <a:cs typeface="ＭＳ Ｐゴシック" charset="0"/>
              </a:rPr>
              <a:t> dell’attenzione, socializzazione alle modalità di  partecipazione in classe, ascolto e interrogazione, socializzazione alle conoscenze matematiche </a:t>
            </a:r>
            <a:r>
              <a:rPr lang="it-IT" dirty="0" err="1">
                <a:latin typeface="Optima" charset="0"/>
                <a:ea typeface="ＭＳ Ｐゴシック" charset="0"/>
                <a:cs typeface="ＭＳ Ｐゴシック" charset="0"/>
              </a:rPr>
              <a:t>etc</a:t>
            </a:r>
            <a:endParaRPr lang="it-IT" sz="2400" dirty="0">
              <a:latin typeface="Opti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Times" charset="0"/>
              <a:buChar char="•"/>
            </a:pPr>
            <a:endParaRPr lang="it-IT" sz="2400" dirty="0">
              <a:latin typeface="Opti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Times" charset="0"/>
              <a:buChar char="•"/>
            </a:pPr>
            <a:r>
              <a:rPr lang="it-IT" sz="2400" dirty="0">
                <a:latin typeface="Optima" charset="0"/>
                <a:ea typeface="ＭＳ Ｐゴシック" charset="0"/>
                <a:cs typeface="ＭＳ Ｐゴシック" charset="0"/>
              </a:rPr>
              <a:t>Assunzione della </a:t>
            </a:r>
            <a:r>
              <a:rPr lang="it-IT" sz="2400" u="sng" dirty="0">
                <a:latin typeface="Optima" charset="0"/>
                <a:ea typeface="ＭＳ Ｐゴシック" charset="0"/>
                <a:cs typeface="ＭＳ Ｐゴシック" charset="0"/>
              </a:rPr>
              <a:t>costruzione sociale</a:t>
            </a:r>
            <a:r>
              <a:rPr lang="it-IT" sz="2400" dirty="0">
                <a:latin typeface="Optima" charset="0"/>
                <a:ea typeface="ＭＳ Ｐゴシック" charset="0"/>
                <a:cs typeface="ＭＳ Ｐゴシック" charset="0"/>
              </a:rPr>
              <a:t> della conoscenza: la “conoscenza” nasce come organizzata in un dato contesto, è una ‘conoscenza in situazione’ (</a:t>
            </a:r>
            <a:r>
              <a:rPr lang="it-IT" sz="2400" dirty="0" err="1">
                <a:latin typeface="Optima" charset="0"/>
                <a:ea typeface="ＭＳ Ｐゴシック" charset="0"/>
                <a:cs typeface="ＭＳ Ｐゴシック" charset="0"/>
              </a:rPr>
              <a:t>situated</a:t>
            </a:r>
            <a:r>
              <a:rPr lang="it-IT" sz="2400" dirty="0">
                <a:latin typeface="Optima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err="1">
                <a:latin typeface="Optima" charset="0"/>
                <a:ea typeface="ＭＳ Ｐゴシック" charset="0"/>
                <a:cs typeface="ＭＳ Ｐゴシック" charset="0"/>
              </a:rPr>
              <a:t>cognition</a:t>
            </a:r>
            <a:r>
              <a:rPr lang="it-IT" sz="2400" dirty="0">
                <a:latin typeface="Optima" charset="0"/>
                <a:ea typeface="ＭＳ Ｐゴシック" charset="0"/>
                <a:cs typeface="ＭＳ Ｐゴシック" charset="0"/>
              </a:rPr>
              <a:t>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2090-5AB2-DB46-AF2E-B333DDCB0E61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181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Torneremo</a:t>
            </a:r>
            <a:r>
              <a:rPr lang="it-IT" baseline="0" dirty="0"/>
              <a:t> sui simboli di trascrizione quando parleremo del sistema di alternanza dei turni ma intanto ci soffermiamo su alcuni dei simboli per capire… e prendiamo le pause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2090-5AB2-DB46-AF2E-B333DDCB0E61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081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Torneremo</a:t>
            </a:r>
            <a:r>
              <a:rPr lang="it-IT" baseline="0" dirty="0"/>
              <a:t> sui simboli di trascrizione quando parleremo del sistema di alternanza dei turni ma intanto ci soffermiamo su alcuni dei simboli per capire… e prendiamo le pause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2090-5AB2-DB46-AF2E-B333DDCB0E61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081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Torneremo</a:t>
            </a:r>
            <a:r>
              <a:rPr lang="it-IT" baseline="0" dirty="0"/>
              <a:t> sui simboli di trascrizione quando parleremo del sistema di alternanza dei turni ma intanto ci soffermiamo su alcuni dei simboli per capire… e prendiamo le pause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2090-5AB2-DB46-AF2E-B333DDCB0E61}" type="slidenum">
              <a:rPr lang="it-IT" smtClean="0"/>
              <a:pPr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081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Interrogarsi</a:t>
            </a:r>
            <a:r>
              <a:rPr lang="it-IT" baseline="0" dirty="0"/>
              <a:t> sul linguaggio come pratica sociale e culturale, sul linguaggio “in uso “ tra le persone significa attraversare territori e ambiti disciplinari diversi, dalla psicologia all’antropologia, dalla linguistica alla sociologia o alla filosofia…nelle prossime (2) lezioni, visiteremo alcuni dei capisaldi teorici dell’approccio socioculturale al linguaggio, nell’ordine,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2090-5AB2-DB46-AF2E-B333DDCB0E61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71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latin typeface="Helvetica" charset="0"/>
              </a:rPr>
              <a:t>Espressioni linguistiche producono conseguenze (es. verbi performativi, promettere, battezzare…)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2090-5AB2-DB46-AF2E-B333DDCB0E61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757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Faremo</a:t>
            </a:r>
            <a:r>
              <a:rPr lang="it-IT" baseline="0" dirty="0"/>
              <a:t> riferimento, senza approfondirli in </a:t>
            </a:r>
            <a:r>
              <a:rPr lang="it-IT" baseline="0" dirty="0" err="1"/>
              <a:t>quetsa</a:t>
            </a:r>
            <a:r>
              <a:rPr lang="it-IT" baseline="0" dirty="0"/>
              <a:t> sede,  ad autori come </a:t>
            </a:r>
            <a:r>
              <a:rPr lang="it-IT" baseline="0" dirty="0" err="1"/>
              <a:t>Vygotsky</a:t>
            </a:r>
            <a:r>
              <a:rPr lang="it-IT" baseline="0" dirty="0"/>
              <a:t> e la psicologia culturale, Wittgenstein e la nozione di gioco linguistico, guarderemo ai lavori di  antropologi come Dell </a:t>
            </a:r>
            <a:r>
              <a:rPr lang="it-IT" baseline="0" dirty="0" err="1"/>
              <a:t>Hymese</a:t>
            </a:r>
            <a:r>
              <a:rPr lang="it-IT" baseline="0" dirty="0"/>
              <a:t> il suo concetto di evento linguistico  e Alessandro Duranti e il suo studio della </a:t>
            </a:r>
            <a:r>
              <a:rPr lang="it-IT" baseline="0" dirty="0" err="1"/>
              <a:t>etnopragmatica</a:t>
            </a:r>
            <a:r>
              <a:rPr lang="it-IT" baseline="0" dirty="0"/>
              <a:t>, per arrivare alle fondatrici dell’approccio della Language </a:t>
            </a:r>
            <a:r>
              <a:rPr lang="it-IT" baseline="0" dirty="0" err="1"/>
              <a:t>Socialization</a:t>
            </a:r>
            <a:r>
              <a:rPr lang="it-IT" baseline="0" dirty="0"/>
              <a:t> </a:t>
            </a:r>
            <a:r>
              <a:rPr lang="it-IT" baseline="0" dirty="0" err="1"/>
              <a:t>Elinor</a:t>
            </a:r>
            <a:r>
              <a:rPr lang="it-IT" baseline="0" dirty="0"/>
              <a:t> </a:t>
            </a:r>
            <a:r>
              <a:rPr lang="it-IT" baseline="0" dirty="0" err="1"/>
              <a:t>Ochs</a:t>
            </a:r>
            <a:r>
              <a:rPr lang="it-IT" baseline="0" dirty="0"/>
              <a:t> e Bambi </a:t>
            </a:r>
            <a:r>
              <a:rPr lang="it-IT" baseline="0" dirty="0" err="1"/>
              <a:t>Schieffelin</a:t>
            </a:r>
            <a:r>
              <a:rPr lang="it-IT" baseline="0" dirty="0"/>
              <a:t> il cui lavoro sulla socializzazione in tre culture costituirà invece materia di approfondimento specifico e di attività interattive e collaborative  . Ritorneremo poi, alla fine di questa settimana, all’analisi di trascritti e cominceremo a capire il “meccanismo”, le regole delle conversazioni come quelle che abbiamo già cominciato ad esplorare, 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2090-5AB2-DB46-AF2E-B333DDCB0E61}" type="slidenum">
              <a:rPr lang="it-IT" smtClean="0"/>
              <a:pPr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236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/>
              <a:t>Applicandoci all’analisi fine di conversazioni reali i bambini in famiglia e in classe , secondo l’approccio dell’Analisi Conversazionale, fondata da </a:t>
            </a:r>
            <a:r>
              <a:rPr lang="it-IT" sz="1200" dirty="0"/>
              <a:t>Harvey Sacks, Emmanuel </a:t>
            </a:r>
            <a:r>
              <a:rPr lang="it-IT" sz="1200" dirty="0" err="1"/>
              <a:t>Schegloff</a:t>
            </a:r>
            <a:r>
              <a:rPr lang="it-IT" sz="1200" dirty="0"/>
              <a:t> e </a:t>
            </a:r>
            <a:r>
              <a:rPr lang="it-IT" sz="1200" dirty="0" err="1"/>
              <a:t>Gail</a:t>
            </a:r>
            <a:r>
              <a:rPr lang="it-IT" sz="1200" dirty="0"/>
              <a:t> Jefferson tra</a:t>
            </a:r>
            <a:r>
              <a:rPr lang="it-IT" sz="1200" baseline="0" dirty="0"/>
              <a:t> la fine degli anni 60 e </a:t>
            </a:r>
            <a:r>
              <a:rPr lang="it-IT" sz="1200" baseline="0" dirty="0" err="1"/>
              <a:t>gil</a:t>
            </a:r>
            <a:r>
              <a:rPr lang="it-IT" sz="1200" baseline="0" dirty="0"/>
              <a:t> inizi </a:t>
            </a:r>
            <a:r>
              <a:rPr lang="it-IT" sz="1200" baseline="0" dirty="0" err="1"/>
              <a:t>dgli</a:t>
            </a:r>
            <a:r>
              <a:rPr lang="it-IT" sz="1200" baseline="0" dirty="0"/>
              <a:t> anni 70, un approccio che si è rivolto specificatamente  a riconoscere i modi quotidiani con cui le </a:t>
            </a:r>
            <a:r>
              <a:rPr lang="it-IT" sz="1200" baseline="0" dirty="0" err="1"/>
              <a:t>perosne</a:t>
            </a:r>
            <a:r>
              <a:rPr lang="it-IT" sz="1200" baseline="0" dirty="0"/>
              <a:t> </a:t>
            </a:r>
            <a:r>
              <a:rPr lang="it-IT" sz="1200" baseline="0" dirty="0" err="1"/>
              <a:t>realizzazno</a:t>
            </a:r>
            <a:r>
              <a:rPr lang="it-IT" sz="1200" baseline="0" dirty="0"/>
              <a:t> una comprensione comune di ciò che fanno e dei significati che producono</a:t>
            </a:r>
            <a:endParaRPr lang="it-IT" sz="12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2090-5AB2-DB46-AF2E-B333DDCB0E61}" type="slidenum">
              <a:rPr lang="it-IT" smtClean="0"/>
              <a:pPr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79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Partiamo dal libro</a:t>
            </a:r>
            <a:r>
              <a:rPr lang="it-IT" baseline="0" dirty="0"/>
              <a:t> di testo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32" charset="-128"/>
                <a:cs typeface="ＭＳ Ｐゴシック" pitchFamily="32" charset="-128"/>
              </a:rPr>
              <a:t>di questo modulo 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32" charset="-128"/>
                <a:cs typeface="ＭＳ Ｐゴシック" pitchFamily="32" charset="-128"/>
              </a:rPr>
              <a:t> 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2090-5AB2-DB46-AF2E-B333DDCB0E61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285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Cosa mostra </a:t>
            </a:r>
            <a:r>
              <a:rPr lang="it-IT" baseline="0" dirty="0"/>
              <a:t> questo esempio.  Adriana ha correttamente identificato l’oggetto cui si riferisce , e la mamma ha riconosciuto molto bene che la bambina ha espresso una richiesta , ma non si contenta di corrispondere   a quella richiesta, piuttosto, chiede alla bambina di </a:t>
            </a:r>
            <a:r>
              <a:rPr lang="it-IT" baseline="0" dirty="0" err="1"/>
              <a:t>formularao</a:t>
            </a:r>
            <a:r>
              <a:rPr lang="it-IT" baseline="0" dirty="0"/>
              <a:t> secondo la regola. “</a:t>
            </a:r>
            <a:r>
              <a:rPr lang="it-IT" baseline="0" dirty="0" err="1"/>
              <a:t>chiedlilo</a:t>
            </a:r>
            <a:r>
              <a:rPr lang="it-IT" baseline="0" dirty="0"/>
              <a:t> bene” , cos’è “bene”? Non c’è , nell’esempio, un’istruzione esplicita, ma sembra che tutti sappiano come si deve formulare una richiesta: come si chiama ? Come si chiede? Anche il padre si aggiunge.  la bambina allora ,come pronunciando una “formula2 magica risponde_ per favo::re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2090-5AB2-DB46-AF2E-B333DDCB0E61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5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 cosa</a:t>
            </a:r>
            <a:r>
              <a:rPr lang="it-IT" baseline="0" dirty="0"/>
              <a:t> ci insegna quest’esempio? Che nel parlare , i bambini e non solo , imparano </a:t>
            </a:r>
            <a:r>
              <a:rPr lang="it-IT" baseline="0" dirty="0" err="1"/>
              <a:t>regole,e</a:t>
            </a:r>
            <a:r>
              <a:rPr lang="it-IT" baseline="0" dirty="0"/>
              <a:t> dimostrano di saperle applicare -. Regole che hanno a che fare con considerazioni riguardanti  il contesto di azione, chi sono gli interlocutori, in che rapporto sono con loro, che termini sono accettabili per fare ciò che si fa  </a:t>
            </a:r>
            <a:r>
              <a:rPr lang="it-IT" baseline="0" dirty="0" err="1"/>
              <a:t>etc</a:t>
            </a:r>
            <a:endParaRPr lang="it-IT" baseline="0" dirty="0"/>
          </a:p>
          <a:p>
            <a:endParaRPr lang="it-IT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latin typeface="Verdana" charset="0"/>
                <a:ea typeface="ヒラギノ角ゴ Pro W3" charset="0"/>
                <a:cs typeface="Verdana" charset="0"/>
              </a:rPr>
              <a:t>	Per partecipare come membri competenti ad una conversazione bisogna “dimostrare” di corrispondere alle regole di interazione </a:t>
            </a:r>
            <a:r>
              <a:rPr lang="it-IT" sz="1200" i="1" dirty="0">
                <a:latin typeface="Verdana" charset="0"/>
                <a:ea typeface="ヒラギノ角ゴ Pro W3" charset="0"/>
                <a:cs typeface="Verdana" charset="0"/>
              </a:rPr>
              <a:t>attese </a:t>
            </a:r>
            <a:r>
              <a:rPr lang="it-IT" sz="1200" dirty="0">
                <a:latin typeface="Verdana" charset="0"/>
                <a:ea typeface="ヒラギノ角ゴ Pro W3" charset="0"/>
                <a:cs typeface="Verdana" charset="0"/>
              </a:rPr>
              <a:t>e condivise entro un dato contesto sociale e culturale</a:t>
            </a:r>
          </a:p>
          <a:p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2090-5AB2-DB46-AF2E-B333DDCB0E61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737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latin typeface="Verdana" charset="0"/>
                <a:ea typeface="ヒラギノ角ゴ Pro W3" charset="0"/>
                <a:cs typeface="Verdana" charset="0"/>
              </a:rPr>
              <a:t>non stiamo soltanto combinando simboli in una frase dotata di senso (semantica) e grammaticalmente corretta (sintassi). Stiamo  facendo qualcosa con le parole (Austin 1950), es. dando un “ordine” o facendo una “richiesta”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2090-5AB2-DB46-AF2E-B333DDCB0E61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617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I parlanti comprendono, interpretano e dimostrano di capire affidandosi a - ‘indizi’ formali: una pausa, un aumento del volume della voce, un turno prodotto espirando in una risata etc.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2090-5AB2-DB46-AF2E-B333DDCB0E61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764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52090-5AB2-DB46-AF2E-B333DDCB0E61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764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eaLnBrk="1" hangingPunct="1"/>
            <a:fld id="{FEABB1DB-E56F-D149-8C5D-1EC473D7BC56}" type="slidenum">
              <a:rPr lang="it-IT" sz="1200">
                <a:latin typeface="Calibri" charset="0"/>
              </a:rPr>
              <a:pPr eaLnBrk="1" hangingPunct="1"/>
              <a:t>14</a:t>
            </a:fld>
            <a:endParaRPr lang="it-IT" sz="1200">
              <a:latin typeface="Calibri" charset="0"/>
            </a:endParaRPr>
          </a:p>
        </p:txBody>
      </p:sp>
      <p:sp>
        <p:nvSpPr>
          <p:cNvPr id="159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algn="r" eaLnBrk="1" hangingPunct="1"/>
            <a:fld id="{FA8B6D08-E2F8-7A46-BDCE-C5A8640BE3C9}" type="slidenum">
              <a:rPr lang="it-IT" sz="1200">
                <a:latin typeface="Times" charset="0"/>
              </a:rPr>
              <a:pPr algn="r" eaLnBrk="1" hangingPunct="1"/>
              <a:t>14</a:t>
            </a:fld>
            <a:endParaRPr lang="it-IT" sz="1200">
              <a:latin typeface="Times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it-IT" dirty="0">
                <a:latin typeface="Bookman Old Style" charset="0"/>
              </a:rPr>
              <a:t>La trascrizione in dettaglio (e multimodale) del discorso è capace di rivelare il sofisticato coordinamento dei partecipanti nella costruzione dei singoli contributi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it-IT" dirty="0">
                <a:latin typeface="Bookman Old Style" charset="0"/>
              </a:rPr>
              <a:t>Pertinenza tra sistemi di trascrizione (rappresentazione), natura del fenomeno osservato e finalità delle analisi (prime trascrizioni conversazionali erano conversazioni telefoniche…)</a:t>
            </a:r>
            <a:endParaRPr lang="en-GB" dirty="0">
              <a:latin typeface="Bookman Old Style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it-IT" dirty="0">
              <a:latin typeface="Bookman Old Style" charset="0"/>
            </a:endParaRPr>
          </a:p>
          <a:p>
            <a:pPr eaLnBrk="1" hangingPunct="1">
              <a:spcBef>
                <a:spcPct val="0"/>
              </a:spcBef>
            </a:pPr>
            <a:endParaRPr lang="it-IT" dirty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lena.fatigante@uniroma1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\MIN_fratellino.mov" TargetMode="External"/><Relationship Id="rId1" Type="http://schemas.microsoft.com/office/2007/relationships/media" Target="\MIN_fratellino.mo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olo 1"/>
          <p:cNvSpPr>
            <a:spLocks noGrp="1"/>
          </p:cNvSpPr>
          <p:nvPr>
            <p:ph type="ctrTitle"/>
          </p:nvPr>
        </p:nvSpPr>
        <p:spPr>
          <a:xfrm>
            <a:off x="2019986" y="2321190"/>
            <a:ext cx="8388424" cy="122832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it-IT" sz="4400" dirty="0">
                <a:ea typeface="ＭＳ Ｐゴシック" charset="0"/>
              </a:rPr>
            </a:br>
            <a:r>
              <a:rPr lang="it-IT" sz="4400" dirty="0">
                <a:ea typeface="ＭＳ Ｐゴシック" charset="0"/>
              </a:rPr>
              <a:t>1- Premesse e metodologia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1600" dirty="0">
                <a:latin typeface="Franklin Gothic Book" charset="0"/>
                <a:ea typeface="ヒラギノ角ゴ Pro W3" charset="0"/>
              </a:rPr>
              <a:t>Marilena Fatigante</a:t>
            </a:r>
          </a:p>
          <a:p>
            <a:pPr eaLnBrk="1" hangingPunct="1"/>
            <a:r>
              <a:rPr lang="it-IT" sz="1600" dirty="0">
                <a:latin typeface="Franklin Gothic Book" charset="0"/>
                <a:ea typeface="ヒラギノ角ゴ Pro W3" charset="0"/>
              </a:rPr>
              <a:t>Dipartimento di Psicologia dei Processi di Sviluppo e  Socializzazione</a:t>
            </a:r>
          </a:p>
          <a:p>
            <a:pPr eaLnBrk="1" hangingPunct="1"/>
            <a:r>
              <a:rPr lang="it-IT" sz="1600" dirty="0">
                <a:latin typeface="Franklin Gothic Book" charset="0"/>
                <a:ea typeface="ヒラギノ角ゴ Pro W3" charset="0"/>
              </a:rPr>
              <a:t>Email:  </a:t>
            </a:r>
            <a:r>
              <a:rPr lang="it-IT" sz="1600" dirty="0">
                <a:latin typeface="Franklin Gothic Book" charset="0"/>
                <a:ea typeface="ヒラギノ角ゴ Pro W3" charset="0"/>
                <a:hlinkClick r:id="rId3"/>
              </a:rPr>
              <a:t>marilena.fatigante@uniroma1.it</a:t>
            </a:r>
            <a:endParaRPr lang="it-IT" sz="1600" dirty="0">
              <a:latin typeface="Franklin Gothic Book" charset="0"/>
              <a:ea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360942-7BD0-77B5-48F7-FD1CFCECFDE4}"/>
              </a:ext>
            </a:extLst>
          </p:cNvPr>
          <p:cNvSpPr txBox="1"/>
          <p:nvPr/>
        </p:nvSpPr>
        <p:spPr>
          <a:xfrm>
            <a:off x="3815945" y="723997"/>
            <a:ext cx="479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Corso Socializzazione e Contesti Educativi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>
              <a:latin typeface="Courier New" charset="0"/>
              <a:ea typeface="ヒラギノ角ゴ Pro W3" charset="0"/>
              <a:cs typeface="Courier New" charset="0"/>
            </a:endParaRPr>
          </a:p>
          <a:p>
            <a:endParaRPr lang="it-IT" dirty="0">
              <a:latin typeface="Courier New" charset="0"/>
              <a:ea typeface="ヒラギノ角ゴ Pro W3" charset="0"/>
              <a:cs typeface="Courier New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it-IT" sz="2400" dirty="0">
                <a:latin typeface="Verdana" charset="0"/>
                <a:ea typeface="ヒラギノ角ゴ Pro W3" charset="0"/>
                <a:cs typeface="Verdana" charset="0"/>
              </a:rPr>
              <a:t>Le regole della lingua vanno insieme al discorso sociale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it-IT" sz="2400" dirty="0">
              <a:latin typeface="Verdana" charset="0"/>
              <a:ea typeface="ヒラギノ角ゴ Pro W3" charset="0"/>
              <a:cs typeface="Verdana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it-IT" sz="2400" dirty="0">
                <a:latin typeface="Verdana" charset="0"/>
                <a:ea typeface="ヒラギノ角ゴ Pro W3" charset="0"/>
                <a:cs typeface="Verdana" charset="0"/>
              </a:rPr>
              <a:t>Non solo il contenuto ma anche la forma è importante e comunica significati</a:t>
            </a:r>
            <a:endParaRPr lang="it-IT" dirty="0">
              <a:latin typeface="Franklin Gothic Book" charset="0"/>
              <a:ea typeface="ヒラギノ角ゴ Pro W3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11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63552" y="1914625"/>
            <a:ext cx="8002786" cy="489575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it-IT" sz="2400" dirty="0"/>
          </a:p>
          <a:p>
            <a:pPr>
              <a:spcBef>
                <a:spcPts val="0"/>
              </a:spcBef>
            </a:pPr>
            <a:r>
              <a:rPr lang="it-IT" sz="2400" dirty="0"/>
              <a:t>E non solo la forma grammaticale o sintattica.</a:t>
            </a:r>
          </a:p>
          <a:p>
            <a:pPr>
              <a:spcBef>
                <a:spcPts val="0"/>
              </a:spcBef>
            </a:pPr>
            <a:endParaRPr lang="it-IT" sz="2400" dirty="0"/>
          </a:p>
          <a:p>
            <a:pPr>
              <a:spcBef>
                <a:spcPts val="0"/>
              </a:spcBef>
            </a:pPr>
            <a:r>
              <a:rPr lang="it-IT" sz="2400" dirty="0"/>
              <a:t>Anche aspetti fonatori, l’intonazione, il volume, il ritmo della voce. </a:t>
            </a:r>
          </a:p>
          <a:p>
            <a:pPr>
              <a:spcBef>
                <a:spcPts val="0"/>
              </a:spcBef>
            </a:pPr>
            <a:endParaRPr lang="it-IT" sz="2400" dirty="0"/>
          </a:p>
          <a:p>
            <a:pPr>
              <a:spcBef>
                <a:spcPts val="0"/>
              </a:spcBef>
            </a:pPr>
            <a:endParaRPr lang="it-IT" sz="2400" dirty="0"/>
          </a:p>
          <a:p>
            <a:pPr>
              <a:spcBef>
                <a:spcPts val="0"/>
              </a:spcBef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9668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38003" y="1457158"/>
            <a:ext cx="8002786" cy="3467126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endParaRPr lang="it-IT" sz="2000" dirty="0"/>
          </a:p>
          <a:p>
            <a:pPr algn="ctr">
              <a:lnSpc>
                <a:spcPct val="90000"/>
              </a:lnSpc>
              <a:buFont typeface="Wingdings" charset="0"/>
              <a:buNone/>
            </a:pPr>
            <a:r>
              <a:rPr lang="it-IT" sz="3200" dirty="0"/>
              <a:t>Gli aspetti formali di produzione del parlato non sono casuali né accessori</a:t>
            </a:r>
          </a:p>
          <a:p>
            <a:pPr algn="ctr">
              <a:lnSpc>
                <a:spcPct val="90000"/>
              </a:lnSpc>
              <a:buFont typeface="Wingdings" charset="0"/>
              <a:buNone/>
            </a:pPr>
            <a:endParaRPr lang="it-IT" sz="3200" dirty="0"/>
          </a:p>
          <a:p>
            <a:pPr algn="ctr">
              <a:lnSpc>
                <a:spcPct val="90000"/>
              </a:lnSpc>
              <a:buFont typeface="Wingdings" charset="0"/>
              <a:buNone/>
            </a:pPr>
            <a:r>
              <a:rPr lang="it-IT" sz="3200" dirty="0"/>
              <a:t>Ecco perché è importante trascriverli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it-IT" sz="32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it-IT" sz="2000" dirty="0"/>
          </a:p>
          <a:p>
            <a:pPr>
              <a:spcBef>
                <a:spcPts val="0"/>
              </a:spcBef>
            </a:pPr>
            <a:endParaRPr lang="it-IT" sz="2000" dirty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06294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1581" y="465721"/>
            <a:ext cx="8002786" cy="914400"/>
          </a:xfrm>
        </p:spPr>
        <p:txBody>
          <a:bodyPr>
            <a:normAutofit fontScale="90000"/>
          </a:bodyPr>
          <a:lstStyle/>
          <a:p>
            <a:r>
              <a:rPr lang="it-IT" dirty="0"/>
              <a:t>La trascrizione </a:t>
            </a:r>
            <a:r>
              <a:rPr lang="it-IT" dirty="0" err="1"/>
              <a:t>jeffersoniana</a:t>
            </a:r>
            <a:r>
              <a:rPr lang="it-IT" dirty="0"/>
              <a:t>: convenzioni</a:t>
            </a:r>
          </a:p>
        </p:txBody>
      </p:sp>
      <p:cxnSp>
        <p:nvCxnSpPr>
          <p:cNvPr id="5" name="Connettore 2 4"/>
          <p:cNvCxnSpPr/>
          <p:nvPr/>
        </p:nvCxnSpPr>
        <p:spPr bwMode="auto">
          <a:xfrm flipV="1">
            <a:off x="2887560" y="4879474"/>
            <a:ext cx="1" cy="2807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Connettore 2 10"/>
          <p:cNvCxnSpPr/>
          <p:nvPr/>
        </p:nvCxnSpPr>
        <p:spPr bwMode="auto">
          <a:xfrm flipV="1">
            <a:off x="2446421" y="4451685"/>
            <a:ext cx="0" cy="2673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527" y="1756171"/>
            <a:ext cx="8920369" cy="4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74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1" y="228601"/>
            <a:ext cx="7313613" cy="1184275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>
                <a:effectLst>
                  <a:outerShdw blurRad="38100" dist="38100" dir="2700000" algn="tl">
                    <a:srgbClr val="DDDDDD"/>
                  </a:outerShdw>
                </a:effectLst>
                <a:latin typeface="Bookman Old Style" charset="0"/>
              </a:rPr>
              <a:t>Porzioni inspirate/espirate</a:t>
            </a:r>
          </a:p>
        </p:txBody>
      </p:sp>
      <p:sp>
        <p:nvSpPr>
          <p:cNvPr id="15872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1847850" y="1412875"/>
            <a:ext cx="8669338" cy="511175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buFont typeface="Symbol" charset="0"/>
              <a:buNone/>
            </a:pPr>
            <a:r>
              <a:rPr lang="it-IT" sz="1700" dirty="0">
                <a:latin typeface="Bookman Old Style" charset="0"/>
                <a:ea typeface="ＭＳ Ｐゴシック" charset="0"/>
                <a:cs typeface="ＭＳ Ｐゴシック" charset="0"/>
                <a:sym typeface="Symbol" charset="0"/>
              </a:rPr>
              <a:t>.h 		inspirazione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it-IT" sz="1700" dirty="0">
                <a:latin typeface="Bookman Old Style" charset="0"/>
                <a:ea typeface="ＭＳ Ｐゴシック" charset="0"/>
                <a:cs typeface="ＭＳ Ｐゴシック" charset="0"/>
                <a:sym typeface="Symbol" charset="0"/>
              </a:rPr>
              <a:t>h. 		espirazione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it-IT" sz="1700" dirty="0">
                <a:latin typeface="Bookman Old Style" charset="0"/>
                <a:ea typeface="ＭＳ Ｐゴシック" charset="0"/>
                <a:cs typeface="ＭＳ Ｐゴシック" charset="0"/>
                <a:sym typeface="Symbol" charset="0"/>
              </a:rPr>
              <a:t>(h)		Inspirazioni inserite nel discorso (come </a:t>
            </a:r>
            <a:r>
              <a:rPr lang="ja-JP" altLang="it-IT" sz="1700" dirty="0">
                <a:latin typeface="Bookman Old Style" charset="0"/>
                <a:ea typeface="ＭＳ Ｐゴシック" charset="0"/>
                <a:cs typeface="ＭＳ Ｐゴシック" charset="0"/>
                <a:sym typeface="Symbol" charset="0"/>
              </a:rPr>
              <a:t>“</a:t>
            </a:r>
            <a:r>
              <a:rPr lang="it-IT" altLang="ja-JP" sz="1700" dirty="0">
                <a:latin typeface="Bookman Old Style" charset="0"/>
                <a:ea typeface="ＭＳ Ｐゴシック" charset="0"/>
                <a:cs typeface="ＭＳ Ｐゴシック" charset="0"/>
                <a:sym typeface="Symbol" charset="0"/>
              </a:rPr>
              <a:t>soffocate</a:t>
            </a:r>
            <a:r>
              <a:rPr lang="ja-JP" altLang="it-IT" sz="1700" dirty="0">
                <a:latin typeface="Bookman Old Style" charset="0"/>
                <a:ea typeface="ＭＳ Ｐゴシック" charset="0"/>
                <a:cs typeface="ＭＳ Ｐゴシック" charset="0"/>
                <a:sym typeface="Symbol" charset="0"/>
              </a:rPr>
              <a:t>”</a:t>
            </a:r>
            <a:r>
              <a:rPr lang="it-IT" altLang="ja-JP" sz="1700" dirty="0">
                <a:latin typeface="Bookman Old Style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endParaRPr lang="it-IT" sz="1700" dirty="0">
              <a:latin typeface="Bookman Old Style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it-IT" sz="1700" b="1" u="sng" dirty="0">
                <a:latin typeface="Bookman Old Style" charset="0"/>
                <a:ea typeface="ＭＳ Ｐゴシック" charset="0"/>
                <a:cs typeface="ＭＳ Ｐゴシック" charset="0"/>
                <a:sym typeface="Symbol" charset="0"/>
              </a:rPr>
              <a:t>Risata, pianto e altri simboli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endParaRPr lang="it-IT" sz="1700" u="sng" dirty="0">
              <a:latin typeface="Bookman Old Style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700" dirty="0" err="1">
                <a:latin typeface="Century Gothic" charset="0"/>
                <a:ea typeface="ＭＳ Ｐゴシック" charset="0"/>
                <a:cs typeface="ＭＳ Ｐゴシック" charset="0"/>
              </a:rPr>
              <a:t>heh</a:t>
            </a:r>
            <a:r>
              <a:rPr lang="en-US" sz="1700" dirty="0"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700" dirty="0" err="1">
                <a:latin typeface="Century Gothic" charset="0"/>
                <a:ea typeface="ＭＳ Ｐゴシック" charset="0"/>
                <a:cs typeface="ＭＳ Ｐゴシック" charset="0"/>
              </a:rPr>
              <a:t>heh</a:t>
            </a:r>
            <a:r>
              <a:rPr lang="en-US" sz="1700" dirty="0">
                <a:latin typeface="Century Gothic" charset="0"/>
                <a:ea typeface="ＭＳ Ｐゴシック" charset="0"/>
                <a:cs typeface="ＭＳ Ｐゴシック" charset="0"/>
              </a:rPr>
              <a:t>		</a:t>
            </a:r>
            <a:r>
              <a:rPr lang="en-US" sz="1700" dirty="0" err="1">
                <a:latin typeface="Century Gothic" charset="0"/>
                <a:ea typeface="ＭＳ Ｐゴシック" charset="0"/>
                <a:cs typeface="ＭＳ Ｐゴシック" charset="0"/>
              </a:rPr>
              <a:t>risata</a:t>
            </a:r>
            <a:r>
              <a:rPr lang="en-US" sz="1700" dirty="0"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700" dirty="0" err="1">
                <a:latin typeface="Century Gothic" charset="0"/>
                <a:ea typeface="ＭＳ Ｐゴシック" charset="0"/>
                <a:cs typeface="ＭＳ Ｐゴシック" charset="0"/>
              </a:rPr>
              <a:t>sonora</a:t>
            </a:r>
            <a:endParaRPr lang="en-US" sz="17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700" dirty="0" err="1">
                <a:latin typeface="Century Gothic" charset="0"/>
                <a:ea typeface="ＭＳ Ｐゴシック" charset="0"/>
                <a:cs typeface="ＭＳ Ｐゴシック" charset="0"/>
              </a:rPr>
              <a:t>fer</a:t>
            </a:r>
            <a:r>
              <a:rPr lang="en-US" sz="1700" dirty="0">
                <a:latin typeface="Century Gothic" charset="0"/>
                <a:ea typeface="ＭＳ Ｐゴシック" charset="0"/>
                <a:cs typeface="ＭＳ Ｐゴシック" charset="0"/>
              </a:rPr>
              <a:t>(h)ma(h)</a:t>
            </a:r>
            <a:r>
              <a:rPr lang="en-US" sz="1700" dirty="0" err="1">
                <a:latin typeface="Century Gothic" charset="0"/>
                <a:ea typeface="ＭＳ Ｐゴシック" charset="0"/>
                <a:cs typeface="ＭＳ Ｐゴシック" charset="0"/>
              </a:rPr>
              <a:t>ti</a:t>
            </a:r>
            <a:r>
              <a:rPr lang="en-US" sz="1700" dirty="0">
                <a:latin typeface="Century Gothic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1700" dirty="0" err="1">
                <a:latin typeface="Century Gothic" charset="0"/>
                <a:ea typeface="ＭＳ Ｐゴシック" charset="0"/>
                <a:cs typeface="ＭＳ Ｐゴシック" charset="0"/>
              </a:rPr>
              <a:t>risata</a:t>
            </a:r>
            <a:r>
              <a:rPr lang="en-US" sz="1700" dirty="0">
                <a:latin typeface="Century Gothic" charset="0"/>
                <a:ea typeface="ＭＳ Ｐゴシック" charset="0"/>
                <a:cs typeface="ＭＳ Ｐゴシック" charset="0"/>
              </a:rPr>
              <a:t> intra-</a:t>
            </a:r>
            <a:r>
              <a:rPr lang="en-US" sz="1700" dirty="0" err="1">
                <a:latin typeface="Century Gothic" charset="0"/>
                <a:ea typeface="ＭＳ Ｐゴシック" charset="0"/>
                <a:cs typeface="ＭＳ Ｐゴシック" charset="0"/>
              </a:rPr>
              <a:t>turno</a:t>
            </a:r>
            <a:endParaRPr lang="en-US" altLang="ja-JP" sz="17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endParaRPr lang="en-US" sz="1700" dirty="0">
              <a:latin typeface="Bookman Old Style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700" dirty="0">
                <a:latin typeface="Century Gothic" charset="0"/>
                <a:ea typeface="ＭＳ Ｐゴシック" charset="0"/>
                <a:cs typeface="ＭＳ Ｐゴシック" charset="0"/>
              </a:rPr>
              <a:t>£  			</a:t>
            </a:r>
            <a:r>
              <a:rPr lang="ja-JP" altLang="en-US" sz="1700" dirty="0">
                <a:latin typeface="Century Gothic" charset="0"/>
                <a:ea typeface="ＭＳ Ｐゴシック" charset="0"/>
                <a:cs typeface="ＭＳ Ｐゴシック" charset="0"/>
              </a:rPr>
              <a:t>“</a:t>
            </a:r>
            <a:r>
              <a:rPr lang="it-IT" altLang="ja-JP" sz="1700" dirty="0">
                <a:latin typeface="Bookman Old Style" charset="0"/>
                <a:ea typeface="ＭＳ Ｐゴシック" charset="0"/>
                <a:cs typeface="ＭＳ Ｐゴシック" charset="0"/>
                <a:sym typeface="Symbol" charset="0"/>
              </a:rPr>
              <a:t>voce sorridente</a:t>
            </a:r>
            <a:r>
              <a:rPr lang="ja-JP" altLang="it-IT" sz="1700" dirty="0">
                <a:latin typeface="Bookman Old Style" charset="0"/>
                <a:ea typeface="ＭＳ Ｐゴシック" charset="0"/>
                <a:cs typeface="ＭＳ Ｐゴシック" charset="0"/>
                <a:sym typeface="Symbol" charset="0"/>
              </a:rPr>
              <a:t>”</a:t>
            </a:r>
            <a:endParaRPr lang="it-IT" altLang="ja-JP" sz="1700" dirty="0">
              <a:latin typeface="Bookman Old Style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700" dirty="0">
                <a:latin typeface="Bookman Old Style" charset="0"/>
                <a:ea typeface="ＭＳ Ｐゴシック" charset="0"/>
                <a:cs typeface="ＭＳ Ｐゴシック" charset="0"/>
                <a:sym typeface="Symbol" charset="0"/>
              </a:rPr>
              <a:t>~mamma~       voce </a:t>
            </a:r>
            <a:r>
              <a:rPr lang="en-US" sz="1700" dirty="0" err="1">
                <a:latin typeface="Bookman Old Style" charset="0"/>
                <a:ea typeface="ＭＳ Ｐゴシック" charset="0"/>
                <a:cs typeface="ＭＳ Ｐゴシック" charset="0"/>
                <a:sym typeface="Symbol" charset="0"/>
              </a:rPr>
              <a:t>rotta</a:t>
            </a:r>
            <a:endParaRPr lang="en-US" sz="1700" dirty="0">
              <a:latin typeface="Bookman Old Style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en-US" sz="1700" dirty="0" err="1">
                <a:latin typeface="Bookman Old Style" charset="0"/>
                <a:ea typeface="ＭＳ Ｐゴシック" charset="0"/>
                <a:cs typeface="ＭＳ Ｐゴシック" charset="0"/>
                <a:sym typeface="Symbol" charset="0"/>
              </a:rPr>
              <a:t>Huhh</a:t>
            </a:r>
            <a:r>
              <a:rPr lang="en-US" sz="1700" dirty="0">
                <a:latin typeface="Bookman Old Style" charset="0"/>
                <a:ea typeface="ＭＳ Ｐゴシック" charset="0"/>
                <a:cs typeface="ＭＳ Ｐゴシック" charset="0"/>
                <a:sym typeface="Symbol" charset="0"/>
              </a:rPr>
              <a:t> .</a:t>
            </a:r>
            <a:r>
              <a:rPr lang="en-US" sz="1700" dirty="0" err="1">
                <a:latin typeface="Bookman Old Style" charset="0"/>
                <a:ea typeface="ＭＳ Ｐゴシック" charset="0"/>
                <a:cs typeface="ＭＳ Ｐゴシック" charset="0"/>
                <a:sym typeface="Symbol" charset="0"/>
              </a:rPr>
              <a:t>hhih</a:t>
            </a:r>
            <a:r>
              <a:rPr lang="en-US" sz="1700" dirty="0">
                <a:latin typeface="Bookman Old Style" charset="0"/>
                <a:ea typeface="ＭＳ Ｐゴシック" charset="0"/>
                <a:cs typeface="ＭＳ Ｐゴシック" charset="0"/>
                <a:sym typeface="Symbol" charset="0"/>
              </a:rPr>
              <a:t>           </a:t>
            </a:r>
            <a:r>
              <a:rPr lang="en-US" sz="1700" dirty="0" err="1">
                <a:latin typeface="Bookman Old Style" charset="0"/>
                <a:ea typeface="ＭＳ Ｐゴシック" charset="0"/>
                <a:cs typeface="ＭＳ Ｐゴシック" charset="0"/>
                <a:sym typeface="Symbol" charset="0"/>
              </a:rPr>
              <a:t>singhiozzo</a:t>
            </a:r>
            <a:r>
              <a:rPr lang="en-US" sz="1700" dirty="0">
                <a:latin typeface="Bookman Old Style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r>
              <a:rPr lang="it-IT" sz="1700" dirty="0">
                <a:latin typeface="Bookman Old Style" charset="0"/>
                <a:ea typeface="ＭＳ Ｐゴシック" charset="0"/>
                <a:cs typeface="ＭＳ Ｐゴシック" charset="0"/>
                <a:sym typeface="Symbol" charset="0"/>
              </a:rPr>
              <a:t>…</a:t>
            </a:r>
          </a:p>
          <a:p>
            <a:pPr eaLnBrk="1" hangingPunct="1">
              <a:spcBef>
                <a:spcPct val="0"/>
              </a:spcBef>
              <a:buFont typeface="Wingdings 2" charset="0"/>
              <a:buNone/>
            </a:pPr>
            <a:endParaRPr lang="it-IT" sz="1700" dirty="0">
              <a:latin typeface="Bookman Old Style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eaLnBrk="1" hangingPunct="1">
              <a:spcBef>
                <a:spcPct val="0"/>
              </a:spcBef>
              <a:buFont typeface="Symbol" charset="0"/>
              <a:buNone/>
            </a:pPr>
            <a:endParaRPr lang="it-IT" sz="1700" dirty="0">
              <a:latin typeface="Bookman Old Styl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58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olo 1"/>
          <p:cNvSpPr>
            <a:spLocks noGrp="1"/>
          </p:cNvSpPr>
          <p:nvPr>
            <p:ph type="title"/>
          </p:nvPr>
        </p:nvSpPr>
        <p:spPr>
          <a:xfrm>
            <a:off x="2038351" y="0"/>
            <a:ext cx="4652963" cy="1047750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Verdana" charset="0"/>
                <a:ea typeface="ヒラギノ角ゴ Pro W3" charset="0"/>
                <a:cs typeface="Verdana" charset="0"/>
              </a:rPr>
              <a:t>Trascrizione e video-analisi</a:t>
            </a:r>
            <a:endParaRPr lang="it-IT" dirty="0">
              <a:latin typeface="Franklin Gothic Medium" charset="0"/>
              <a:ea typeface="ヒラギノ角ゴ Pro W3" charset="0"/>
              <a:cs typeface="Franklin Gothic Medium" charset="0"/>
            </a:endParaRPr>
          </a:p>
        </p:txBody>
      </p:sp>
      <p:pic>
        <p:nvPicPr>
          <p:cNvPr id="4" name="MIN_fratellino.mov" descr="Macintosh HD:Users:Marilena:Documents:CONVEGNI:CONVEGNI 2012:Bolzano 6-7 dic 2012:MIN_fratellino.mov">
            <a:hlinkClick r:id="" action="ppaction://media"/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4050" y="1660526"/>
            <a:ext cx="2800350" cy="2100263"/>
          </a:xfr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4405313"/>
            <a:ext cx="6121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9" y="3664744"/>
            <a:ext cx="4689475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49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Attenzione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38003" y="1457158"/>
            <a:ext cx="8002786" cy="3467126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endParaRPr lang="it-IT" sz="2000" dirty="0"/>
          </a:p>
          <a:p>
            <a:endParaRPr lang="it-IT" sz="2000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 bwMode="auto">
          <a:xfrm>
            <a:off x="2063750" y="1459749"/>
            <a:ext cx="800258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79425" indent="-28575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1638300" indent="-3048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Pct val="100000"/>
              <a:buFont typeface="Arial" charset="0"/>
              <a:buChar char="•"/>
              <a:defRPr sz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2095500" indent="-2667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Pct val="100000"/>
              <a:buFont typeface="Arial" charset="0"/>
              <a:buChar char="•"/>
              <a:defRPr sz="10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2552700" indent="-2667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3009900" indent="-266700" algn="l" rtl="0" eaLnBrk="1" fontAlgn="base" hangingPunct="1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00" indent="-266700" algn="l" rtl="0" eaLnBrk="1" fontAlgn="base" hangingPunct="1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4300" indent="-266700" algn="l" rtl="0" eaLnBrk="1" fontAlgn="base" hangingPunct="1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1500" indent="-266700" algn="l" rtl="0" eaLnBrk="1" fontAlgn="base" hangingPunct="1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it-IT" sz="2400" dirty="0">
                <a:ea typeface="ＭＳ Ｐゴシック" charset="0"/>
              </a:rPr>
              <a:t>Non considerare la trascrizione una traduzione fedele dell’evento, né una “sbobinatura”</a:t>
            </a:r>
          </a:p>
          <a:p>
            <a:pPr>
              <a:buFontTx/>
              <a:buChar char="•"/>
            </a:pPr>
            <a:endParaRPr lang="it-IT" sz="2400" dirty="0">
              <a:ea typeface="ＭＳ Ｐゴシック" charset="0"/>
            </a:endParaRPr>
          </a:p>
          <a:p>
            <a:pPr marL="342900" lvl="1" indent="-342900">
              <a:buClrTx/>
              <a:buSzTx/>
              <a:buFontTx/>
              <a:buChar char="•"/>
            </a:pPr>
            <a:r>
              <a:rPr lang="it-IT" sz="2400" dirty="0">
                <a:ea typeface="ＭＳ Ｐゴシック" charset="0"/>
              </a:rPr>
              <a:t>La trascrizione  è una pratica di rappresentazione -  guidata da scelte teoriche, principi guida, e scopi del ricercatore (</a:t>
            </a:r>
            <a:r>
              <a:rPr lang="it-IT" sz="2400" dirty="0" err="1">
                <a:ea typeface="ＭＳ Ｐゴシック" charset="0"/>
              </a:rPr>
              <a:t>Ochs</a:t>
            </a:r>
            <a:r>
              <a:rPr lang="it-IT" sz="2400" dirty="0">
                <a:ea typeface="ＭＳ Ｐゴシック" charset="0"/>
              </a:rPr>
              <a:t>, 1979)</a:t>
            </a:r>
          </a:p>
          <a:p>
            <a:pPr>
              <a:buFontTx/>
              <a:buChar char="•"/>
            </a:pPr>
            <a:endParaRPr lang="it-IT" sz="2000" dirty="0">
              <a:ea typeface="ＭＳ Ｐゴシック" charset="0"/>
            </a:endParaRPr>
          </a:p>
          <a:p>
            <a:pPr>
              <a:buFontTx/>
              <a:buChar char="•"/>
            </a:pPr>
            <a:endParaRPr lang="it-IT" altLang="ja-JP" sz="2000" dirty="0">
              <a:ea typeface="ＭＳ Ｐゴシック" charset="0"/>
            </a:endParaRPr>
          </a:p>
          <a:p>
            <a:pPr>
              <a:buFontTx/>
              <a:buChar char="•"/>
            </a:pPr>
            <a:endParaRPr lang="it-IT" sz="2000" dirty="0">
              <a:ea typeface="ＭＳ Ｐゴシック" charset="0"/>
            </a:endParaRPr>
          </a:p>
          <a:p>
            <a:pPr>
              <a:buFontTx/>
              <a:buChar char="•"/>
            </a:pPr>
            <a:endParaRPr lang="it-IT" sz="2000" dirty="0">
              <a:ea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it-IT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17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38003" y="1843257"/>
            <a:ext cx="8002786" cy="41772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400" dirty="0"/>
              <a:t>Trascrizione  legata anche alla disponibilità di supporti e tecnologia capace di riprendere gli elementi cui i partecipanti prestano attenzione /si orientano</a:t>
            </a:r>
          </a:p>
          <a:p>
            <a:pPr>
              <a:lnSpc>
                <a:spcPct val="100000"/>
              </a:lnSpc>
            </a:pPr>
            <a:endParaRPr lang="it-IT" sz="2400" dirty="0"/>
          </a:p>
          <a:p>
            <a:pPr>
              <a:lnSpc>
                <a:spcPct val="100000"/>
              </a:lnSpc>
            </a:pPr>
            <a:endParaRPr lang="it-IT" sz="2400" dirty="0"/>
          </a:p>
        </p:txBody>
      </p:sp>
      <p:pic>
        <p:nvPicPr>
          <p:cNvPr id="4" name="Immagine 3" descr="Schermata 2019-12-27 alle 01.34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22118"/>
            <a:ext cx="9144000" cy="3339035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 bwMode="auto">
          <a:xfrm flipH="1">
            <a:off x="3909223" y="3422117"/>
            <a:ext cx="604050" cy="12546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Connettore 2 7"/>
          <p:cNvCxnSpPr/>
          <p:nvPr/>
        </p:nvCxnSpPr>
        <p:spPr bwMode="auto">
          <a:xfrm>
            <a:off x="6712635" y="4676771"/>
            <a:ext cx="818405" cy="2710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21132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L’Analisi della Conversazione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38003" y="1858746"/>
            <a:ext cx="8002786" cy="4161748"/>
          </a:xfrm>
        </p:spPr>
        <p:txBody>
          <a:bodyPr>
            <a:normAutofit fontScale="92500"/>
          </a:bodyPr>
          <a:lstStyle/>
          <a:p>
            <a:r>
              <a:rPr lang="it-IT" sz="2400" dirty="0"/>
              <a:t>La conversazione è un impresa “regolata”</a:t>
            </a:r>
          </a:p>
          <a:p>
            <a:endParaRPr lang="it-IT" sz="2400" dirty="0"/>
          </a:p>
          <a:p>
            <a:r>
              <a:rPr lang="it-IT" sz="2400" dirty="0"/>
              <a:t>Si scopre</a:t>
            </a:r>
            <a:r>
              <a:rPr lang="it-IT" sz="2400" b="1" dirty="0"/>
              <a:t> ordine </a:t>
            </a:r>
            <a:r>
              <a:rPr lang="it-IT" sz="2400" dirty="0"/>
              <a:t>in qualsiasi punto della conversazione (anche quando appare esserci il caos; es. sovrapposizioni)</a:t>
            </a:r>
          </a:p>
          <a:p>
            <a:endParaRPr lang="it-IT" sz="2400" dirty="0"/>
          </a:p>
          <a:p>
            <a:r>
              <a:rPr lang="it-IT" sz="2400" dirty="0"/>
              <a:t>I parlanti interpretano  la condotta dei loro interlocutori e rendono la propria  intellegibile affidandosi a ‘indizi’ formali: una pausa, un aumento del volume della voce, un turno prodotto espirando in una risata etc. </a:t>
            </a:r>
          </a:p>
          <a:p>
            <a:endParaRPr lang="it-IT" sz="2400" dirty="0">
              <a:ea typeface="ＭＳ Ｐゴシック" charset="0"/>
            </a:endParaRPr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19770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38003" y="2695182"/>
            <a:ext cx="8002786" cy="3325312"/>
          </a:xfrm>
        </p:spPr>
        <p:txBody>
          <a:bodyPr/>
          <a:lstStyle/>
          <a:p>
            <a:r>
              <a:rPr lang="it-IT" sz="2400" dirty="0">
                <a:ea typeface="ＭＳ Ｐゴシック" charset="0"/>
              </a:rPr>
              <a:t>Gli aspetti della trascrizione devono rendere visibili le regole organizzative di una interazione e i segnali che gli stessi partecipanti hanno usato per interagire e comprendersi  (</a:t>
            </a:r>
            <a:r>
              <a:rPr lang="it-IT" sz="2400" dirty="0" err="1"/>
              <a:t>Psathas</a:t>
            </a:r>
            <a:r>
              <a:rPr lang="it-IT" sz="2400" dirty="0"/>
              <a:t>, 1995)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6740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olo 1"/>
          <p:cNvSpPr>
            <a:spLocks noGrp="1"/>
          </p:cNvSpPr>
          <p:nvPr>
            <p:ph type="title"/>
          </p:nvPr>
        </p:nvSpPr>
        <p:spPr>
          <a:xfrm>
            <a:off x="2063750" y="104775"/>
            <a:ext cx="8002588" cy="914400"/>
          </a:xfrm>
        </p:spPr>
        <p:txBody>
          <a:bodyPr/>
          <a:lstStyle/>
          <a:p>
            <a:endParaRPr lang="it-IT" dirty="0">
              <a:latin typeface="Franklin Gothic Medium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60418" name="Segnaposto contenuto 2"/>
          <p:cNvSpPr>
            <a:spLocks noGrp="1"/>
          </p:cNvSpPr>
          <p:nvPr>
            <p:ph idx="1"/>
          </p:nvPr>
        </p:nvSpPr>
        <p:spPr>
          <a:xfrm>
            <a:off x="1894416" y="1019175"/>
            <a:ext cx="8002588" cy="4895850"/>
          </a:xfrm>
        </p:spPr>
        <p:txBody>
          <a:bodyPr>
            <a:normAutofit fontScale="92500" lnSpcReduction="20000"/>
          </a:bodyPr>
          <a:lstStyle/>
          <a:p>
            <a:endParaRPr lang="it-IT" sz="4000" dirty="0">
              <a:latin typeface="Franklin Gothic Book" charset="0"/>
              <a:ea typeface="ヒラギノ角ゴ Pro W3" charset="0"/>
              <a:cs typeface="Franklin Gothic Book" charset="0"/>
            </a:endParaRPr>
          </a:p>
          <a:p>
            <a:endParaRPr lang="it-IT" sz="4000" dirty="0">
              <a:latin typeface="Franklin Gothic Book" charset="0"/>
              <a:ea typeface="ヒラギノ角ゴ Pro W3" charset="0"/>
              <a:cs typeface="Franklin Gothic Book" charset="0"/>
            </a:endParaRPr>
          </a:p>
          <a:p>
            <a:endParaRPr lang="it-IT" sz="4000" dirty="0">
              <a:latin typeface="Franklin Gothic Book" charset="0"/>
              <a:ea typeface="ヒラギノ角ゴ Pro W3" charset="0"/>
              <a:cs typeface="Franklin Gothic Book" charset="0"/>
            </a:endParaRPr>
          </a:p>
          <a:p>
            <a:endParaRPr lang="it-IT" sz="4000" dirty="0">
              <a:latin typeface="Franklin Gothic Book" charset="0"/>
              <a:ea typeface="ヒラギノ角ゴ Pro W3" charset="0"/>
              <a:cs typeface="Franklin Gothic Book" charset="0"/>
            </a:endParaRPr>
          </a:p>
          <a:p>
            <a:r>
              <a:rPr lang="it-IT" sz="4000" dirty="0">
                <a:latin typeface="Franklin Gothic Book" charset="0"/>
                <a:ea typeface="ヒラギノ角ゴ Pro W3" charset="0"/>
                <a:cs typeface="Franklin Gothic Book" charset="0"/>
              </a:rPr>
              <a:t>1- Parlare è </a:t>
            </a:r>
            <a:r>
              <a:rPr lang="it-IT" sz="4000" b="1" i="1" dirty="0">
                <a:solidFill>
                  <a:srgbClr val="FF0000"/>
                </a:solidFill>
                <a:latin typeface="Franklin Gothic Book" charset="0"/>
                <a:ea typeface="ヒラギノ角ゴ Pro W3" charset="0"/>
                <a:cs typeface="Franklin Gothic Book" charset="0"/>
              </a:rPr>
              <a:t>fare</a:t>
            </a:r>
          </a:p>
          <a:p>
            <a:endParaRPr lang="it-IT" sz="4000" b="1" i="1" dirty="0">
              <a:solidFill>
                <a:srgbClr val="FF0000"/>
              </a:solidFill>
              <a:latin typeface="Franklin Gothic Book" charset="0"/>
              <a:ea typeface="ヒラギノ角ゴ Pro W3" charset="0"/>
              <a:cs typeface="Franklin Gothic Book" charset="0"/>
            </a:endParaRPr>
          </a:p>
          <a:p>
            <a:endParaRPr lang="it-IT" sz="4000" b="1" i="1" dirty="0">
              <a:solidFill>
                <a:srgbClr val="FF0000"/>
              </a:solidFill>
              <a:latin typeface="Franklin Gothic Book" charset="0"/>
              <a:ea typeface="ヒラギノ角ゴ Pro W3" charset="0"/>
              <a:cs typeface="Franklin Gothic Book" charset="0"/>
            </a:endParaRPr>
          </a:p>
          <a:p>
            <a:r>
              <a:rPr lang="it-IT" sz="4000" dirty="0">
                <a:latin typeface="Franklin Gothic Book" charset="0"/>
                <a:ea typeface="ヒラギノ角ゴ Pro W3" charset="0"/>
                <a:cs typeface="Franklin Gothic Book" charset="0"/>
              </a:rPr>
              <a:t>2- Parlare è </a:t>
            </a:r>
            <a:r>
              <a:rPr lang="it-IT" sz="4000" b="1" i="1" dirty="0">
                <a:solidFill>
                  <a:srgbClr val="FF0000"/>
                </a:solidFill>
                <a:latin typeface="Franklin Gothic Book" charset="0"/>
                <a:ea typeface="ヒラギノ角ゴ Pro W3" charset="0"/>
                <a:cs typeface="Franklin Gothic Book" charset="0"/>
              </a:rPr>
              <a:t>condividere</a:t>
            </a:r>
          </a:p>
          <a:p>
            <a:endParaRPr lang="it-IT" sz="4000" b="1" i="1" dirty="0">
              <a:solidFill>
                <a:srgbClr val="FF0000"/>
              </a:solidFill>
              <a:latin typeface="Franklin Gothic Book" charset="0"/>
              <a:ea typeface="ヒラギノ角ゴ Pro W3" charset="0"/>
              <a:cs typeface="Franklin Gothic Book" charset="0"/>
            </a:endParaRPr>
          </a:p>
        </p:txBody>
      </p:sp>
      <p:sp>
        <p:nvSpPr>
          <p:cNvPr id="2" name="Ovale 1"/>
          <p:cNvSpPr/>
          <p:nvPr/>
        </p:nvSpPr>
        <p:spPr bwMode="auto">
          <a:xfrm>
            <a:off x="5935498" y="2192420"/>
            <a:ext cx="1951789" cy="1029369"/>
          </a:xfrm>
          <a:prstGeom prst="ellipse">
            <a:avLst/>
          </a:prstGeom>
          <a:solidFill>
            <a:schemeClr val="accent1">
              <a:lumMod val="75000"/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azione</a:t>
            </a:r>
          </a:p>
        </p:txBody>
      </p:sp>
      <p:sp>
        <p:nvSpPr>
          <p:cNvPr id="5" name="Ovale 4"/>
          <p:cNvSpPr/>
          <p:nvPr/>
        </p:nvSpPr>
        <p:spPr bwMode="auto">
          <a:xfrm>
            <a:off x="7531687" y="3481135"/>
            <a:ext cx="1951789" cy="1029369"/>
          </a:xfrm>
          <a:prstGeom prst="ellipse">
            <a:avLst/>
          </a:prstGeom>
          <a:solidFill>
            <a:srgbClr val="800000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cultura</a:t>
            </a:r>
          </a:p>
        </p:txBody>
      </p:sp>
    </p:spTree>
    <p:extLst>
      <p:ext uri="{BB962C8B-B14F-4D97-AF65-F5344CB8AC3E}">
        <p14:creationId xmlns:p14="http://schemas.microsoft.com/office/powerpoint/2010/main" val="111317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684" y="2509308"/>
            <a:ext cx="8103854" cy="1982481"/>
          </a:xfrm>
        </p:spPr>
        <p:txBody>
          <a:bodyPr>
            <a:normAutofit fontScale="90000"/>
          </a:bodyPr>
          <a:lstStyle/>
          <a:p>
            <a:br>
              <a:rPr lang="it-IT" sz="4000" dirty="0"/>
            </a:br>
            <a:br>
              <a:rPr lang="it-IT" sz="4000" dirty="0"/>
            </a:br>
            <a:r>
              <a:rPr lang="it-IT" sz="4000" dirty="0"/>
              <a:t>Alcuni esempi per capire…</a:t>
            </a:r>
            <a:br>
              <a:rPr lang="it-IT" sz="4000" dirty="0"/>
            </a:br>
            <a:br>
              <a:rPr lang="it-IT" sz="4000" dirty="0"/>
            </a:br>
            <a:r>
              <a:rPr lang="it-IT" sz="4000" dirty="0"/>
              <a:t>1) Le pause</a:t>
            </a:r>
          </a:p>
        </p:txBody>
      </p:sp>
    </p:spTree>
    <p:extLst>
      <p:ext uri="{BB962C8B-B14F-4D97-AF65-F5344CB8AC3E}">
        <p14:creationId xmlns:p14="http://schemas.microsoft.com/office/powerpoint/2010/main" val="2998905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38003" y="1457158"/>
            <a:ext cx="8002786" cy="3467126"/>
          </a:xfrm>
        </p:spPr>
        <p:txBody>
          <a:bodyPr/>
          <a:lstStyle/>
          <a:p>
            <a:pPr lvl="0"/>
            <a:r>
              <a:rPr lang="it-IT" dirty="0"/>
              <a:t>Le pause sono convenzionalmente annotate in decimi di secondo</a:t>
            </a:r>
          </a:p>
          <a:p>
            <a:pPr lvl="0"/>
            <a:endParaRPr lang="it-IT" dirty="0"/>
          </a:p>
          <a:p>
            <a:pPr lvl="0">
              <a:buFont typeface="Wingdings" charset="2"/>
              <a:buChar char="Ø"/>
            </a:pPr>
            <a:r>
              <a:rPr lang="it-IT" dirty="0"/>
              <a:t>(0.5) = 5/10 , cioè ½ secondo</a:t>
            </a:r>
          </a:p>
          <a:p>
            <a:pPr lvl="0">
              <a:buFont typeface="Wingdings" charset="2"/>
              <a:buChar char="Ø"/>
            </a:pPr>
            <a:r>
              <a:rPr lang="it-IT" dirty="0"/>
              <a:t>(1.0) =1 secondo</a:t>
            </a:r>
          </a:p>
          <a:p>
            <a:pPr marL="0" indent="0"/>
            <a:endParaRPr lang="it-IT" dirty="0"/>
          </a:p>
          <a:p>
            <a:pPr marL="0" indent="0"/>
            <a:endParaRPr lang="it-IT" dirty="0"/>
          </a:p>
          <a:p>
            <a:pPr marL="0" indent="0"/>
            <a:r>
              <a:rPr lang="it-IT" dirty="0"/>
              <a:t>Sotto i due decimi di secondo (0.2) la pausa è segnata come (.)</a:t>
            </a:r>
          </a:p>
          <a:p>
            <a:pPr lvl="0">
              <a:buFont typeface="Arial"/>
              <a:buChar char="•"/>
            </a:pPr>
            <a:endParaRPr lang="it-IT" dirty="0"/>
          </a:p>
          <a:p>
            <a:pPr lvl="0">
              <a:buFont typeface="Arial"/>
              <a:buChar char="•"/>
            </a:pPr>
            <a:endParaRPr lang="it-IT" dirty="0"/>
          </a:p>
          <a:p>
            <a:pPr lvl="0"/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2665214" y="4260571"/>
            <a:ext cx="800278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81E33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81E33"/>
                </a:solidFill>
                <a:latin typeface="Franklin Gothic Medium" charset="0"/>
                <a:ea typeface="ヒラギノ角ゴ Pro W3" charset="0"/>
                <a:cs typeface="Franklin Gothic Medium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81E33"/>
                </a:solidFill>
                <a:latin typeface="Franklin Gothic Medium" charset="0"/>
                <a:ea typeface="ヒラギノ角ゴ Pro W3" charset="0"/>
                <a:cs typeface="Franklin Gothic Medium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81E33"/>
                </a:solidFill>
                <a:latin typeface="Franklin Gothic Medium" charset="0"/>
                <a:ea typeface="ヒラギノ角ゴ Pro W3" charset="0"/>
                <a:cs typeface="Franklin Gothic Medium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881E33"/>
                </a:solidFill>
                <a:latin typeface="Franklin Gothic Medium" charset="0"/>
                <a:ea typeface="ヒラギノ角ゴ Pro W3" charset="0"/>
                <a:cs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A30050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A30050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A30050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A30050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9pPr>
          </a:lstStyle>
          <a:p>
            <a:br>
              <a:rPr lang="it-IT" sz="4000" dirty="0"/>
            </a:br>
            <a:br>
              <a:rPr lang="it-IT" sz="4000" dirty="0"/>
            </a:br>
            <a:r>
              <a:rPr lang="it-IT" sz="4000" dirty="0"/>
              <a:t>Perché sono importanti?</a:t>
            </a:r>
          </a:p>
        </p:txBody>
      </p:sp>
    </p:spTree>
    <p:extLst>
      <p:ext uri="{BB962C8B-B14F-4D97-AF65-F5344CB8AC3E}">
        <p14:creationId xmlns:p14="http://schemas.microsoft.com/office/powerpoint/2010/main" val="88382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Pause intra-turno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02712" y="2239513"/>
            <a:ext cx="8915400" cy="3777622"/>
          </a:xfrm>
        </p:spPr>
        <p:txBody>
          <a:bodyPr/>
          <a:lstStyle/>
          <a:p>
            <a:endParaRPr lang="it-IT" dirty="0"/>
          </a:p>
          <a:p>
            <a:r>
              <a:rPr lang="it-IT" dirty="0"/>
              <a:t>Luisa, 3 anni e 10 mesi, </a:t>
            </a:r>
          </a:p>
          <a:p>
            <a:r>
              <a:rPr lang="it-IT" dirty="0">
                <a:latin typeface="Courier"/>
                <a:cs typeface="Courier"/>
              </a:rPr>
              <a:t>Luisa	e poi ho visto, </a:t>
            </a:r>
            <a:r>
              <a:rPr lang="it-IT" dirty="0">
                <a:solidFill>
                  <a:srgbClr val="FF0000"/>
                </a:solidFill>
                <a:latin typeface="Courier"/>
                <a:cs typeface="Courier"/>
              </a:rPr>
              <a:t>(1.0) </a:t>
            </a:r>
            <a:r>
              <a:rPr lang="it-IT" dirty="0">
                <a:latin typeface="Courier"/>
                <a:cs typeface="Courier"/>
              </a:rPr>
              <a:t>e poi, (.) e poi ho visto l’Albero Azzurro</a:t>
            </a:r>
          </a:p>
          <a:p>
            <a:endParaRPr lang="it-IT" dirty="0">
              <a:latin typeface="Courier"/>
              <a:cs typeface="Courier"/>
            </a:endParaRPr>
          </a:p>
          <a:p>
            <a:r>
              <a:rPr lang="it-IT" dirty="0">
                <a:latin typeface="Courier"/>
                <a:cs typeface="Courier"/>
              </a:rPr>
              <a:t>Maestra		allora bambini, </a:t>
            </a:r>
            <a:r>
              <a:rPr lang="it-IT" dirty="0">
                <a:solidFill>
                  <a:srgbClr val="FF0000"/>
                </a:solidFill>
                <a:latin typeface="Courier"/>
                <a:cs typeface="Courier"/>
              </a:rPr>
              <a:t>(2.0) </a:t>
            </a:r>
            <a:r>
              <a:rPr lang="it-IT" i="1" dirty="0">
                <a:latin typeface="Courier"/>
                <a:cs typeface="Courier"/>
              </a:rPr>
              <a:t>((prende un gesso e si avvicina alla lavagna))</a:t>
            </a:r>
            <a:r>
              <a:rPr lang="it-IT" dirty="0">
                <a:latin typeface="Courier"/>
                <a:cs typeface="Courier"/>
              </a:rPr>
              <a:t> oggi parleremo di Atene</a:t>
            </a:r>
          </a:p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002712" y="2039458"/>
            <a:ext cx="8665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Parte dell’elaborazione del discorso di un parlante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002712" y="4892202"/>
            <a:ext cx="8063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Spesso accompagnata dal tono sospeso</a:t>
            </a:r>
          </a:p>
          <a:p>
            <a:r>
              <a:rPr lang="it-IT" sz="2000" dirty="0">
                <a:latin typeface="Courier"/>
                <a:cs typeface="Courier"/>
              </a:rPr>
              <a:t> 	               </a:t>
            </a:r>
            <a:r>
              <a:rPr lang="it-IT" sz="1400" dirty="0">
                <a:latin typeface="Courier"/>
                <a:cs typeface="Courier"/>
              </a:rPr>
              <a:t>, </a:t>
            </a:r>
            <a:r>
              <a:rPr lang="it-IT" sz="1400" dirty="0">
                <a:solidFill>
                  <a:srgbClr val="FF0000"/>
                </a:solidFill>
                <a:latin typeface="Courier"/>
                <a:cs typeface="Courier"/>
              </a:rPr>
              <a:t>(2.0) </a:t>
            </a:r>
          </a:p>
          <a:p>
            <a:r>
              <a:rPr lang="it-IT" sz="1400" dirty="0">
                <a:solidFill>
                  <a:srgbClr val="FF0000"/>
                </a:solidFill>
                <a:latin typeface="Courier"/>
                <a:cs typeface="Courier"/>
              </a:rPr>
              <a:t>                              </a:t>
            </a:r>
            <a:r>
              <a:rPr lang="it-IT" sz="1400" dirty="0">
                <a:latin typeface="Courier"/>
                <a:cs typeface="Courier"/>
              </a:rPr>
              <a:t>e poi, (.)  </a:t>
            </a:r>
          </a:p>
          <a:p>
            <a:endParaRPr lang="it-IT" sz="1400" dirty="0">
              <a:latin typeface="Courier"/>
              <a:cs typeface="Courier"/>
            </a:endParaRPr>
          </a:p>
          <a:p>
            <a:r>
              <a:rPr lang="it-IT" sz="2000" dirty="0"/>
              <a:t>indizi per l’interlocutore che il turno del parlante non è finito</a:t>
            </a:r>
            <a:endParaRPr lang="it-IT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4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Pause inter-turno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38003" y="1457158"/>
            <a:ext cx="8002786" cy="3467126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endParaRPr lang="it-IT" sz="2000" dirty="0"/>
          </a:p>
          <a:p>
            <a:pPr lvl="0"/>
            <a:r>
              <a:rPr lang="en-US" dirty="0" err="1"/>
              <a:t>Famiglia</a:t>
            </a:r>
            <a:r>
              <a:rPr lang="en-US" dirty="0"/>
              <a:t> </a:t>
            </a:r>
            <a:r>
              <a:rPr lang="en-US" dirty="0" err="1"/>
              <a:t>Giti</a:t>
            </a:r>
            <a:r>
              <a:rPr lang="en-US" dirty="0"/>
              <a:t>. </a:t>
            </a:r>
            <a:r>
              <a:rPr lang="en-US" dirty="0" err="1"/>
              <a:t>Partecipanti</a:t>
            </a:r>
            <a:r>
              <a:rPr lang="en-US" dirty="0"/>
              <a:t>: mamma, Alice (18 </a:t>
            </a:r>
            <a:r>
              <a:rPr lang="en-US" dirty="0" err="1"/>
              <a:t>mesi</a:t>
            </a:r>
            <a:r>
              <a:rPr lang="en-US" dirty="0"/>
              <a:t>)</a:t>
            </a:r>
          </a:p>
          <a:p>
            <a:pPr lvl="0"/>
            <a:endParaRPr lang="it-IT" dirty="0"/>
          </a:p>
          <a:p>
            <a:pPr lvl="0"/>
            <a:r>
              <a:rPr lang="it-IT" dirty="0">
                <a:latin typeface="Courier"/>
                <a:cs typeface="Courier"/>
              </a:rPr>
              <a:t>1 Alice	 	a::: ((offre cibo alla mamma))</a:t>
            </a:r>
          </a:p>
          <a:p>
            <a:pPr lvl="0"/>
            <a:r>
              <a:rPr lang="it-IT" dirty="0">
                <a:latin typeface="Courier"/>
                <a:cs typeface="Courier"/>
              </a:rPr>
              <a:t>2 Mamma		(1.0) ((la mamma finge di prendere il cucchiaio in bocca))</a:t>
            </a:r>
          </a:p>
          <a:p>
            <a:pPr lvl="0"/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919578" y="4037264"/>
            <a:ext cx="5625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pausa è “riempita” da un’azione</a:t>
            </a:r>
          </a:p>
        </p:txBody>
      </p:sp>
    </p:spTree>
    <p:extLst>
      <p:ext uri="{BB962C8B-B14F-4D97-AF65-F5344CB8AC3E}">
        <p14:creationId xmlns:p14="http://schemas.microsoft.com/office/powerpoint/2010/main" val="179552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Pause inter-turno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965158" y="1778000"/>
            <a:ext cx="84354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Partecipanti: Madre, Leo (3 anni e 9 mesi)</a:t>
            </a:r>
          </a:p>
          <a:p>
            <a:endParaRPr lang="it-IT" sz="1600" dirty="0"/>
          </a:p>
          <a:p>
            <a:r>
              <a:rPr lang="it-IT" sz="1600" i="1" dirty="0"/>
              <a:t>((all’interno di un gioco di finzione))</a:t>
            </a:r>
          </a:p>
          <a:p>
            <a:r>
              <a:rPr lang="it-IT" sz="1600" dirty="0">
                <a:latin typeface="Courier"/>
                <a:cs typeface="Courier"/>
              </a:rPr>
              <a:t>1 Madre 	e adesso chi ero la tua mamma  o la tua maestra?</a:t>
            </a:r>
          </a:p>
          <a:p>
            <a:pPr>
              <a:buAutoNum type="arabicPlain" startAt="2"/>
            </a:pPr>
            <a:r>
              <a:rPr lang="it-IT" sz="1600" dirty="0">
                <a:latin typeface="Courier"/>
                <a:cs typeface="Courier"/>
              </a:rPr>
              <a:t> 		</a:t>
            </a:r>
            <a:r>
              <a:rPr lang="it-IT" sz="1600" dirty="0">
                <a:solidFill>
                  <a:srgbClr val="FF0000"/>
                </a:solidFill>
                <a:latin typeface="Courier"/>
                <a:cs typeface="Courier"/>
              </a:rPr>
              <a:t>(2.0) </a:t>
            </a:r>
            <a:r>
              <a:rPr lang="it-IT" sz="1600" i="1" dirty="0">
                <a:latin typeface="Courier"/>
                <a:cs typeface="Courier"/>
              </a:rPr>
              <a:t>((Leo guarda la mamma))</a:t>
            </a:r>
          </a:p>
          <a:p>
            <a:pPr>
              <a:buAutoNum type="arabicPlain" startAt="2"/>
            </a:pPr>
            <a:r>
              <a:rPr lang="it-IT" sz="1600" dirty="0">
                <a:latin typeface="Courier"/>
                <a:cs typeface="Courier"/>
              </a:rPr>
              <a:t> Madre  	allora chi ero adesso?</a:t>
            </a:r>
          </a:p>
          <a:p>
            <a:endParaRPr lang="it-IT" sz="1600" dirty="0"/>
          </a:p>
        </p:txBody>
      </p:sp>
      <p:cxnSp>
        <p:nvCxnSpPr>
          <p:cNvPr id="6" name="Connettore 2 5"/>
          <p:cNvCxnSpPr/>
          <p:nvPr/>
        </p:nvCxnSpPr>
        <p:spPr bwMode="auto">
          <a:xfrm>
            <a:off x="4572000" y="3092566"/>
            <a:ext cx="929106" cy="10026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8609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CasellaDiTesto 7"/>
          <p:cNvSpPr txBox="1"/>
          <p:nvPr/>
        </p:nvSpPr>
        <p:spPr>
          <a:xfrm>
            <a:off x="5935579" y="3876843"/>
            <a:ext cx="3622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pausa corrisponde all’ assenza di una risposta ed è trattata come  “rilevante” dal turno (ripetizione) della madre</a:t>
            </a:r>
          </a:p>
        </p:txBody>
      </p:sp>
    </p:spTree>
    <p:extLst>
      <p:ext uri="{BB962C8B-B14F-4D97-AF65-F5344CB8AC3E}">
        <p14:creationId xmlns:p14="http://schemas.microsoft.com/office/powerpoint/2010/main" val="22024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684" y="2509308"/>
            <a:ext cx="8103854" cy="1982481"/>
          </a:xfrm>
        </p:spPr>
        <p:txBody>
          <a:bodyPr>
            <a:normAutofit fontScale="90000"/>
          </a:bodyPr>
          <a:lstStyle/>
          <a:p>
            <a:br>
              <a:rPr lang="it-IT" sz="4000" dirty="0"/>
            </a:br>
            <a:br>
              <a:rPr lang="it-IT" sz="4000" dirty="0"/>
            </a:br>
            <a:r>
              <a:rPr lang="it-IT" sz="4000" dirty="0"/>
              <a:t>Alcuni esempi per capire…</a:t>
            </a:r>
            <a:br>
              <a:rPr lang="it-IT" sz="4000" dirty="0"/>
            </a:br>
            <a:br>
              <a:rPr lang="it-IT" sz="4000" dirty="0"/>
            </a:br>
            <a:r>
              <a:rPr lang="it-IT" sz="4000" dirty="0"/>
              <a:t>2) L’enfasi</a:t>
            </a:r>
          </a:p>
        </p:txBody>
      </p:sp>
    </p:spTree>
    <p:extLst>
      <p:ext uri="{BB962C8B-B14F-4D97-AF65-F5344CB8AC3E}">
        <p14:creationId xmlns:p14="http://schemas.microsoft.com/office/powerpoint/2010/main" val="2356125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endParaRPr lang="it-IT" dirty="0"/>
          </a:p>
          <a:p>
            <a:r>
              <a:rPr lang="it-IT" dirty="0"/>
              <a:t>Partecipanti: Madre, Padre, Greta (3 anni e 5 mesi)</a:t>
            </a:r>
          </a:p>
          <a:p>
            <a:endParaRPr lang="it-IT" dirty="0"/>
          </a:p>
          <a:p>
            <a:r>
              <a:rPr lang="it-IT" dirty="0">
                <a:latin typeface="Courier"/>
                <a:cs typeface="Courier"/>
              </a:rPr>
              <a:t>1 Greta 		</a:t>
            </a:r>
            <a:r>
              <a:rPr lang="it-IT" dirty="0" err="1">
                <a:latin typeface="Courier"/>
                <a:cs typeface="Courier"/>
              </a:rPr>
              <a:t>guaddate</a:t>
            </a:r>
            <a:r>
              <a:rPr lang="it-IT" dirty="0">
                <a:latin typeface="Courier"/>
                <a:cs typeface="Courier"/>
              </a:rPr>
              <a:t> cosa ho fatto a scuola </a:t>
            </a:r>
            <a:r>
              <a:rPr lang="it-IT" i="1" dirty="0">
                <a:latin typeface="Courier"/>
                <a:cs typeface="Courier"/>
              </a:rPr>
              <a:t>((mostrando un disegno al padre))</a:t>
            </a:r>
            <a:r>
              <a:rPr lang="it-IT" dirty="0">
                <a:latin typeface="Courier"/>
                <a:cs typeface="Courier"/>
              </a:rPr>
              <a:t> </a:t>
            </a:r>
          </a:p>
          <a:p>
            <a:r>
              <a:rPr lang="it-IT" dirty="0">
                <a:latin typeface="Courier"/>
                <a:cs typeface="Courier"/>
              </a:rPr>
              <a:t>2 Padre		è </a:t>
            </a:r>
            <a:r>
              <a:rPr lang="it-IT" dirty="0" err="1">
                <a:latin typeface="Courier"/>
                <a:cs typeface="Courier"/>
              </a:rPr>
              <a:t>bel</a:t>
            </a:r>
            <a:r>
              <a:rPr lang="it-IT" u="sng" dirty="0" err="1">
                <a:latin typeface="Courier"/>
                <a:cs typeface="Courier"/>
              </a:rPr>
              <a:t>l</a:t>
            </a:r>
            <a:r>
              <a:rPr lang="it-IT" u="sng" dirty="0">
                <a:latin typeface="Courier"/>
                <a:cs typeface="Courier"/>
              </a:rPr>
              <a:t>[i::</a:t>
            </a:r>
            <a:r>
              <a:rPr lang="it-IT" u="sng" dirty="0" err="1">
                <a:latin typeface="Courier"/>
                <a:cs typeface="Courier"/>
              </a:rPr>
              <a:t>ssimo</a:t>
            </a:r>
            <a:r>
              <a:rPr lang="it-IT" u="sng" dirty="0">
                <a:latin typeface="Courier"/>
                <a:cs typeface="Courier"/>
              </a:rPr>
              <a:t> </a:t>
            </a:r>
          </a:p>
          <a:p>
            <a:r>
              <a:rPr lang="it-IT" dirty="0">
                <a:latin typeface="Courier"/>
                <a:cs typeface="Courier"/>
              </a:rPr>
              <a:t>3 Madre               [è </a:t>
            </a:r>
            <a:r>
              <a:rPr lang="it-IT" dirty="0" err="1">
                <a:latin typeface="Courier"/>
                <a:cs typeface="Courier"/>
              </a:rPr>
              <a:t>stup</a:t>
            </a:r>
            <a:r>
              <a:rPr lang="it-IT" u="sng" dirty="0" err="1">
                <a:latin typeface="Courier"/>
                <a:cs typeface="Courier"/>
              </a:rPr>
              <a:t>e:</a:t>
            </a:r>
            <a:r>
              <a:rPr lang="it-IT" dirty="0" err="1">
                <a:latin typeface="Courier"/>
                <a:cs typeface="Courier"/>
              </a:rPr>
              <a:t>ndo</a:t>
            </a:r>
            <a:r>
              <a:rPr lang="it-IT" dirty="0">
                <a:latin typeface="Courier"/>
                <a:cs typeface="Courier"/>
              </a:rPr>
              <a:t>!</a:t>
            </a:r>
          </a:p>
          <a:p>
            <a:r>
              <a:rPr lang="it-IT" dirty="0">
                <a:latin typeface="Courier"/>
                <a:cs typeface="Courier"/>
              </a:rPr>
              <a:t>4 	Greta	 </a:t>
            </a:r>
            <a:r>
              <a:rPr lang="it-IT" i="1" dirty="0">
                <a:latin typeface="Courier"/>
                <a:cs typeface="Courier"/>
              </a:rPr>
              <a:t>((sorride))</a:t>
            </a:r>
          </a:p>
        </p:txBody>
      </p:sp>
      <p:sp>
        <p:nvSpPr>
          <p:cNvPr id="5" name="Ovale 4"/>
          <p:cNvSpPr/>
          <p:nvPr/>
        </p:nvSpPr>
        <p:spPr bwMode="auto">
          <a:xfrm>
            <a:off x="4712731" y="3067924"/>
            <a:ext cx="1457158" cy="89568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CasellaDiTesto 6"/>
          <p:cNvSpPr txBox="1">
            <a:spLocks noChangeArrowheads="1"/>
          </p:cNvSpPr>
          <p:nvPr/>
        </p:nvSpPr>
        <p:spPr bwMode="auto">
          <a:xfrm>
            <a:off x="7889652" y="3898398"/>
            <a:ext cx="323359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dirty="0">
                <a:latin typeface="Franklin Gothic Book"/>
                <a:cs typeface="Franklin Gothic Book"/>
              </a:rPr>
              <a:t>L’enfasi nel turno del  padre e madre proietta la valutazione positiva e il coinvolgimento affettivo del parlante in quello che dice</a:t>
            </a:r>
          </a:p>
          <a:p>
            <a:pPr eaLnBrk="1" hangingPunct="1"/>
            <a:endParaRPr lang="it-IT" sz="1800" dirty="0">
              <a:latin typeface="Franklin Gothic Book"/>
              <a:cs typeface="Franklin Gothic Book"/>
            </a:endParaRPr>
          </a:p>
          <a:p>
            <a:pPr eaLnBrk="1" hangingPunct="1"/>
            <a:r>
              <a:rPr lang="it-IT" sz="1800" dirty="0">
                <a:latin typeface="Franklin Gothic Book"/>
                <a:cs typeface="Franklin Gothic Book"/>
              </a:rPr>
              <a:t>La madre può allinearsi alla stessa valutazione prima che lui finisca il turno</a:t>
            </a:r>
          </a:p>
        </p:txBody>
      </p:sp>
      <p:cxnSp>
        <p:nvCxnSpPr>
          <p:cNvPr id="8" name="Connettore 2 7"/>
          <p:cNvCxnSpPr>
            <a:cxnSpLocks/>
          </p:cNvCxnSpPr>
          <p:nvPr/>
        </p:nvCxnSpPr>
        <p:spPr bwMode="auto">
          <a:xfrm>
            <a:off x="5735782" y="3790076"/>
            <a:ext cx="95002" cy="3369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85914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38003" y="1964267"/>
            <a:ext cx="8002786" cy="405622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sz="2800" dirty="0"/>
              <a:t>	Il tema centrale di questo corso è come il linguaggio media l’apprendimento in famiglia e a scuola</a:t>
            </a:r>
          </a:p>
          <a:p>
            <a:pPr>
              <a:spcBef>
                <a:spcPts val="0"/>
              </a:spcBef>
            </a:pPr>
            <a:endParaRPr lang="it-IT" sz="2800" dirty="0"/>
          </a:p>
        </p:txBody>
      </p:sp>
      <p:sp>
        <p:nvSpPr>
          <p:cNvPr id="4" name="Callout 2 3"/>
          <p:cNvSpPr/>
          <p:nvPr/>
        </p:nvSpPr>
        <p:spPr bwMode="auto">
          <a:xfrm>
            <a:off x="6289842" y="3569369"/>
            <a:ext cx="2366210" cy="108284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7106"/>
              <a:gd name="adj6" fmla="val -2650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Costruzione di competenza</a:t>
            </a:r>
          </a:p>
        </p:txBody>
      </p:sp>
    </p:spTree>
    <p:extLst>
      <p:ext uri="{BB962C8B-B14F-4D97-AF65-F5344CB8AC3E}">
        <p14:creationId xmlns:p14="http://schemas.microsoft.com/office/powerpoint/2010/main" val="2947242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it-IT" sz="2800" dirty="0">
              <a:latin typeface="Candara" charset="0"/>
            </a:endParaRPr>
          </a:p>
          <a:p>
            <a:pPr>
              <a:lnSpc>
                <a:spcPct val="90000"/>
              </a:lnSpc>
            </a:pPr>
            <a:r>
              <a:rPr lang="it-IT" sz="2800" dirty="0">
                <a:latin typeface="Candara" charset="0"/>
              </a:rPr>
              <a:t> 	La conversazione è il “bagno” linguistico e culturale nel quale si impara ad interpretare le azioni degli altri, a dar loro un significato, e a comunicare perché gli altri interpretino anche i nostri comportamenti come razionali, intellegibili, culturalmente appropriati</a:t>
            </a:r>
            <a:endParaRPr lang="it-IT" dirty="0"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72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6721" y="694991"/>
            <a:ext cx="7467600" cy="914400"/>
          </a:xfrm>
        </p:spPr>
        <p:txBody>
          <a:bodyPr/>
          <a:lstStyle/>
          <a:p>
            <a:r>
              <a:rPr lang="it-IT" sz="4000" dirty="0"/>
              <a:t>Socializzazione linguistica</a:t>
            </a:r>
          </a:p>
        </p:txBody>
      </p:sp>
      <p:sp>
        <p:nvSpPr>
          <p:cNvPr id="45058" name="Rectangle 6"/>
          <p:cNvSpPr>
            <a:spLocks noGrp="1" noChangeArrowheads="1"/>
          </p:cNvSpPr>
          <p:nvPr>
            <p:ph idx="1"/>
          </p:nvPr>
        </p:nvSpPr>
        <p:spPr>
          <a:xfrm>
            <a:off x="2087563" y="1666875"/>
            <a:ext cx="80010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endParaRPr lang="it-IT" sz="2400" dirty="0">
              <a:latin typeface="Opti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r>
              <a:rPr lang="it-IT" sz="2400" dirty="0">
                <a:latin typeface="Candara" charset="0"/>
              </a:rPr>
              <a:t>La cultura dispone  forme diverse di partecipazione per le </a:t>
            </a:r>
            <a:r>
              <a:rPr lang="it-IT" sz="2400" dirty="0">
                <a:latin typeface="Franklin Gothic Book" charset="0"/>
                <a:ea typeface="ＭＳ Ｐゴシック" charset="0"/>
                <a:cs typeface="ＭＳ Ｐゴシック" charset="0"/>
              </a:rPr>
              <a:t>diverse attività sociali cui </a:t>
            </a:r>
            <a:r>
              <a:rPr lang="it-IT" sz="2400" dirty="0">
                <a:latin typeface="Candara" charset="0"/>
              </a:rPr>
              <a:t>i  bambini (o comunque membri) </a:t>
            </a:r>
            <a:r>
              <a:rPr lang="it-IT" sz="2400" dirty="0">
                <a:latin typeface="Franklin Gothic Book" charset="0"/>
                <a:ea typeface="ＭＳ Ｐゴシック" charset="0"/>
                <a:cs typeface="ＭＳ Ｐゴシック" charset="0"/>
              </a:rPr>
              <a:t>vengono socializzati 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r>
              <a:rPr lang="it-IT" sz="2000" dirty="0">
                <a:latin typeface="Franklin Gothic Book" charset="0"/>
                <a:ea typeface="ＭＳ Ｐゴシック" charset="0"/>
                <a:cs typeface="ＭＳ Ｐゴシック" charset="0"/>
              </a:rPr>
              <a:t>Come rispondono alla domanda di un adulto i bambini delle riserve Navajo? 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r>
              <a:rPr lang="it-IT" sz="2000" dirty="0">
                <a:latin typeface="Franklin Gothic Book" charset="0"/>
                <a:ea typeface="ＭＳ Ｐゴシック" charset="0"/>
                <a:cs typeface="ＭＳ Ｐゴシック" charset="0"/>
              </a:rPr>
              <a:t>Come si fa un complimento in Samoa? 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r>
              <a:rPr lang="it-IT" sz="2000" dirty="0">
                <a:latin typeface="Franklin Gothic Book" charset="0"/>
                <a:ea typeface="ＭＳ Ｐゴシック" charset="0"/>
                <a:cs typeface="ＭＳ Ｐゴシック" charset="0"/>
              </a:rPr>
              <a:t>Come rispondono ad un rimprovero i bambini in Giappone?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r>
              <a:rPr lang="it-IT" sz="2000" dirty="0">
                <a:latin typeface="Franklin Gothic Book" charset="0"/>
                <a:ea typeface="ＭＳ Ｐゴシック" charset="0"/>
                <a:cs typeface="ＭＳ Ｐゴシック" charset="0"/>
              </a:rPr>
              <a:t>Come si corregge un errore in classe in Italia e negli Stati Uniti?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endParaRPr lang="it-IT" sz="2200" dirty="0">
              <a:latin typeface="Franklin Gothic Book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r>
              <a:rPr lang="it-IT" sz="2200" dirty="0">
                <a:latin typeface="Franklin Gothic Book" charset="0"/>
                <a:ea typeface="ＭＳ Ｐゴシック" charset="0"/>
                <a:cs typeface="ＭＳ Ｐゴシック" charset="0"/>
              </a:rPr>
              <a:t>Queste forme di partecipazione sono associate a rappresentazioni diverse dell’individuo , del bambino, della sua autonomia e competenze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Times" charset="0"/>
              <a:buChar char="•"/>
            </a:pPr>
            <a:endParaRPr lang="it-IT" sz="2400" dirty="0">
              <a:latin typeface="Candara" charset="0"/>
            </a:endParaRP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3521075" y="2087564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endParaRPr lang="it-IT" sz="3200">
              <a:solidFill>
                <a:schemeClr val="tx2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582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2038003" y="2379579"/>
            <a:ext cx="8002786" cy="364091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400" dirty="0">
                <a:latin typeface="Candara" charset="0"/>
              </a:rPr>
              <a:t>In una visione </a:t>
            </a:r>
            <a:r>
              <a:rPr lang="it-IT" sz="2400" dirty="0" err="1">
                <a:latin typeface="Candara" charset="0"/>
              </a:rPr>
              <a:t>interazionista</a:t>
            </a:r>
            <a:r>
              <a:rPr lang="it-IT" sz="2400" dirty="0">
                <a:latin typeface="Candara" charset="0"/>
              </a:rPr>
              <a:t>, non c’è linguaggio, espressione verbale o scambio discorsivo che non sia anche </a:t>
            </a:r>
            <a:r>
              <a:rPr lang="it-IT" sz="2400" dirty="0">
                <a:solidFill>
                  <a:srgbClr val="800000"/>
                </a:solidFill>
                <a:latin typeface="Candara" charset="0"/>
              </a:rPr>
              <a:t>pragmatico,</a:t>
            </a:r>
            <a:r>
              <a:rPr lang="it-IT" sz="2400" dirty="0">
                <a:latin typeface="Candara" charset="0"/>
              </a:rPr>
              <a:t> che cioè non  </a:t>
            </a:r>
            <a:r>
              <a:rPr lang="it-IT" sz="2400" b="1" dirty="0">
                <a:latin typeface="Candara" charset="0"/>
              </a:rPr>
              <a:t>faccia</a:t>
            </a:r>
            <a:r>
              <a:rPr lang="it-IT" sz="2400" dirty="0">
                <a:latin typeface="Candara" charset="0"/>
              </a:rPr>
              <a:t> delle cose</a:t>
            </a:r>
          </a:p>
          <a:p>
            <a:pPr eaLnBrk="1" hangingPunct="1"/>
            <a:endParaRPr lang="it-IT" sz="2400" dirty="0">
              <a:latin typeface="Candara" charset="0"/>
            </a:endParaRPr>
          </a:p>
          <a:p>
            <a:pPr eaLnBrk="1" hangingPunct="1"/>
            <a:endParaRPr lang="it-IT" sz="2400" dirty="0">
              <a:latin typeface="Candara" charset="0"/>
            </a:endParaRPr>
          </a:p>
          <a:p>
            <a:pPr eaLnBrk="1" hangingPunct="1"/>
            <a:r>
              <a:rPr lang="it-IT" sz="2400" dirty="0">
                <a:latin typeface="Candara" charset="0"/>
              </a:rPr>
              <a:t>In una visione </a:t>
            </a:r>
            <a:r>
              <a:rPr lang="it-IT" sz="2400" dirty="0" err="1">
                <a:latin typeface="Candara" charset="0"/>
              </a:rPr>
              <a:t>interazionista</a:t>
            </a:r>
            <a:r>
              <a:rPr lang="it-IT" sz="2400" dirty="0">
                <a:latin typeface="Candara" charset="0"/>
              </a:rPr>
              <a:t>, non c’è linguaggio, espressione verbale o scambio discorsivo che non si poggi su </a:t>
            </a:r>
            <a:r>
              <a:rPr lang="it-IT" sz="2400" dirty="0">
                <a:solidFill>
                  <a:srgbClr val="800000"/>
                </a:solidFill>
                <a:latin typeface="Candara" charset="0"/>
              </a:rPr>
              <a:t>regole e assunti culturali</a:t>
            </a:r>
            <a:r>
              <a:rPr lang="it-IT" sz="2400" dirty="0">
                <a:latin typeface="Candara" charset="0"/>
              </a:rPr>
              <a:t>, per la gran parte impliciti</a:t>
            </a:r>
          </a:p>
          <a:p>
            <a:pPr eaLnBrk="1" hangingPunct="1"/>
            <a:endParaRPr lang="it-IT" sz="2400" dirty="0">
              <a:latin typeface="Candara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948948" y="5547897"/>
            <a:ext cx="3769895" cy="461665"/>
          </a:xfrm>
          <a:prstGeom prst="rect">
            <a:avLst/>
          </a:prstGeom>
          <a:noFill/>
          <a:ln>
            <a:solidFill>
              <a:srgbClr val="860908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800000"/>
                </a:solidFill>
              </a:rPr>
              <a:t>Socializzazione</a:t>
            </a:r>
          </a:p>
        </p:txBody>
      </p:sp>
      <p:cxnSp>
        <p:nvCxnSpPr>
          <p:cNvPr id="9" name="Connettore 4 8"/>
          <p:cNvCxnSpPr/>
          <p:nvPr/>
        </p:nvCxnSpPr>
        <p:spPr bwMode="auto">
          <a:xfrm>
            <a:off x="3676316" y="4866106"/>
            <a:ext cx="2112210" cy="975895"/>
          </a:xfrm>
          <a:prstGeom prst="bentConnector3">
            <a:avLst>
              <a:gd name="adj1" fmla="val 17089"/>
            </a:avLst>
          </a:prstGeom>
          <a:solidFill>
            <a:schemeClr val="accent1"/>
          </a:solidFill>
          <a:ln w="9525" cap="flat" cmpd="sng" algn="ctr">
            <a:solidFill>
              <a:srgbClr val="8609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08556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684" y="2509308"/>
            <a:ext cx="8103854" cy="1982481"/>
          </a:xfrm>
        </p:spPr>
        <p:txBody>
          <a:bodyPr/>
          <a:lstStyle/>
          <a:p>
            <a:br>
              <a:rPr lang="it-IT" sz="4000" dirty="0"/>
            </a:br>
            <a:br>
              <a:rPr lang="it-IT" sz="4000"/>
            </a:br>
            <a:r>
              <a:rPr lang="it-IT" sz="4000"/>
              <a:t>e </a:t>
            </a:r>
            <a:r>
              <a:rPr lang="it-IT" sz="4000" dirty="0"/>
              <a:t>ora proviamo ad osservare…</a:t>
            </a:r>
          </a:p>
        </p:txBody>
      </p:sp>
    </p:spTree>
    <p:extLst>
      <p:ext uri="{BB962C8B-B14F-4D97-AF65-F5344CB8AC3E}">
        <p14:creationId xmlns:p14="http://schemas.microsoft.com/office/powerpoint/2010/main" val="297901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Segnaposto contenuto 9" descr="Schermata 2019-12-27 alle 00.55.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b="9905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6162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8003" y="1019175"/>
            <a:ext cx="8002786" cy="914400"/>
          </a:xfrm>
        </p:spPr>
        <p:txBody>
          <a:bodyPr>
            <a:normAutofit fontScale="90000"/>
          </a:bodyPr>
          <a:lstStyle/>
          <a:p>
            <a:r>
              <a:rPr lang="it-IT" sz="4000" dirty="0"/>
              <a:t>Andiamo un po’ più nel dettaglio….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038003" y="2524797"/>
            <a:ext cx="8002786" cy="3495697"/>
          </a:xfrm>
        </p:spPr>
        <p:txBody>
          <a:bodyPr/>
          <a:lstStyle/>
          <a:p>
            <a:pPr eaLnBrk="1" hangingPunct="1"/>
            <a:r>
              <a:rPr lang="it-IT" sz="2400" dirty="0">
                <a:latin typeface="Calibri" charset="0"/>
                <a:ea typeface="ＭＳ Ｐゴシック" charset="0"/>
                <a:cs typeface="ＭＳ Ｐゴシック" charset="0"/>
              </a:rPr>
              <a:t>Cosa “fanno” i partecipanti con i loro turni?</a:t>
            </a:r>
          </a:p>
          <a:p>
            <a:pPr eaLnBrk="1" hangingPunct="1">
              <a:buFont typeface="Arial" charset="0"/>
              <a:buNone/>
            </a:pPr>
            <a:endParaRPr lang="it-IT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r>
              <a:rPr lang="it-IT" sz="2400" dirty="0">
                <a:latin typeface="Calibri" charset="0"/>
                <a:ea typeface="ＭＳ Ｐゴシック" charset="0"/>
                <a:cs typeface="ＭＳ Ｐゴシック" charset="0"/>
              </a:rPr>
              <a:t>Come interpretano quello che fanno?</a:t>
            </a:r>
          </a:p>
          <a:p>
            <a:pPr eaLnBrk="1" hangingPunct="1">
              <a:buFont typeface="Arial" charset="0"/>
              <a:buNone/>
            </a:pPr>
            <a:endParaRPr lang="it-IT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r>
              <a:rPr lang="it-IT" sz="2400" dirty="0">
                <a:latin typeface="Calibri" charset="0"/>
                <a:ea typeface="ＭＳ Ｐゴシック" charset="0"/>
                <a:cs typeface="ＭＳ Ｐゴシック" charset="0"/>
              </a:rPr>
              <a:t>Vediamo il trascritto…</a:t>
            </a:r>
          </a:p>
        </p:txBody>
      </p:sp>
    </p:spTree>
    <p:extLst>
      <p:ext uri="{BB962C8B-B14F-4D97-AF65-F5344CB8AC3E}">
        <p14:creationId xmlns:p14="http://schemas.microsoft.com/office/powerpoint/2010/main" val="1132270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8282" y="1034664"/>
            <a:ext cx="8638152" cy="5610355"/>
          </a:xfrm>
        </p:spPr>
        <p:txBody>
          <a:bodyPr>
            <a:normAutofit fontScale="85000" lnSpcReduction="20000"/>
          </a:bodyPr>
          <a:lstStyle/>
          <a:p>
            <a:r>
              <a:rPr lang="it-IT" i="1" dirty="0"/>
              <a:t>Partecipanti: Madre (MA), Padre (PA), Luca (11 anni), Luisa (3 anni)</a:t>
            </a:r>
            <a:endParaRPr lang="it-IT" dirty="0"/>
          </a:p>
          <a:p>
            <a:r>
              <a:rPr lang="it-IT" dirty="0"/>
              <a:t> </a:t>
            </a:r>
          </a:p>
          <a:p>
            <a:r>
              <a:rPr lang="it-IT" dirty="0">
                <a:latin typeface="Courier"/>
                <a:cs typeface="Courier"/>
              </a:rPr>
              <a:t>1 PA		</a:t>
            </a:r>
            <a:r>
              <a:rPr lang="it-IT" i="1" dirty="0">
                <a:latin typeface="Courier"/>
                <a:cs typeface="Courier"/>
              </a:rPr>
              <a:t>((fissa Luca con sguardo severo))</a:t>
            </a:r>
            <a:endParaRPr lang="it-IT" dirty="0">
              <a:latin typeface="Courier"/>
              <a:cs typeface="Courier"/>
            </a:endParaRPr>
          </a:p>
          <a:p>
            <a:r>
              <a:rPr lang="it-IT" dirty="0">
                <a:latin typeface="Courier"/>
                <a:cs typeface="Courier"/>
              </a:rPr>
              <a:t>2 Luca		che </a:t>
            </a:r>
            <a:r>
              <a:rPr lang="it-IT" dirty="0">
                <a:latin typeface="Courier"/>
                <a:cs typeface="Courier"/>
                <a:sym typeface="Symbol"/>
              </a:rPr>
              <a:t></a:t>
            </a:r>
            <a:r>
              <a:rPr lang="it-IT" dirty="0">
                <a:latin typeface="Courier"/>
                <a:cs typeface="Courier"/>
              </a:rPr>
              <a:t>sto </a:t>
            </a:r>
            <a:r>
              <a:rPr lang="it-IT" dirty="0" err="1">
                <a:latin typeface="Courier"/>
                <a:cs typeface="Courier"/>
              </a:rPr>
              <a:t>fa</a:t>
            </a:r>
            <a:r>
              <a:rPr lang="it-IT" u="sng" dirty="0" err="1">
                <a:latin typeface="Courier"/>
                <a:cs typeface="Courier"/>
              </a:rPr>
              <a:t>ce:</a:t>
            </a:r>
            <a:r>
              <a:rPr lang="it-IT" dirty="0" err="1">
                <a:latin typeface="Courier"/>
                <a:cs typeface="Courier"/>
              </a:rPr>
              <a:t>ndo</a:t>
            </a:r>
            <a:r>
              <a:rPr lang="it-IT" dirty="0">
                <a:latin typeface="Courier"/>
                <a:cs typeface="Courier"/>
              </a:rPr>
              <a:t>?</a:t>
            </a:r>
          </a:p>
          <a:p>
            <a:r>
              <a:rPr lang="it-IT" dirty="0">
                <a:latin typeface="Courier"/>
                <a:cs typeface="Courier"/>
              </a:rPr>
              <a:t>3 PA		che hai </a:t>
            </a:r>
            <a:r>
              <a:rPr lang="it-IT" u="sng" dirty="0">
                <a:latin typeface="Courier"/>
                <a:cs typeface="Courier"/>
              </a:rPr>
              <a:t>fa</a:t>
            </a:r>
            <a:r>
              <a:rPr lang="it-IT" dirty="0">
                <a:latin typeface="Courier"/>
                <a:cs typeface="Courier"/>
              </a:rPr>
              <a:t>tto. non che cosa stai facendo. </a:t>
            </a:r>
          </a:p>
          <a:p>
            <a:r>
              <a:rPr lang="it-IT" dirty="0">
                <a:latin typeface="Courier"/>
                <a:cs typeface="Courier"/>
              </a:rPr>
              <a:t>4 Luca		che ho fatto?</a:t>
            </a:r>
          </a:p>
          <a:p>
            <a:r>
              <a:rPr lang="it-IT" dirty="0">
                <a:latin typeface="Courier"/>
                <a:cs typeface="Courier"/>
              </a:rPr>
              <a:t>5 			(2.0)</a:t>
            </a:r>
          </a:p>
          <a:p>
            <a:r>
              <a:rPr lang="it-IT" dirty="0">
                <a:latin typeface="Courier"/>
                <a:cs typeface="Courier"/>
              </a:rPr>
              <a:t>6 MA		non lo sai che hai fatto Luca?</a:t>
            </a:r>
          </a:p>
          <a:p>
            <a:r>
              <a:rPr lang="it-IT" dirty="0">
                <a:latin typeface="Courier"/>
                <a:cs typeface="Courier"/>
              </a:rPr>
              <a:t>7 Luca		no.</a:t>
            </a:r>
          </a:p>
          <a:p>
            <a:r>
              <a:rPr lang="it-IT" dirty="0">
                <a:latin typeface="Courier"/>
                <a:cs typeface="Courier"/>
              </a:rPr>
              <a:t>8 			 (1.0)</a:t>
            </a:r>
          </a:p>
          <a:p>
            <a:r>
              <a:rPr lang="it-IT" dirty="0">
                <a:latin typeface="Courier"/>
                <a:cs typeface="Courier"/>
              </a:rPr>
              <a:t>9			no. che [cosa ho fatto?</a:t>
            </a:r>
          </a:p>
          <a:p>
            <a:r>
              <a:rPr lang="it-IT" dirty="0">
                <a:latin typeface="Courier"/>
                <a:cs typeface="Courier"/>
              </a:rPr>
              <a:t>10 MA	                [non lo sai? </a:t>
            </a:r>
            <a:r>
              <a:rPr lang="it-IT" dirty="0" err="1">
                <a:latin typeface="Courier"/>
                <a:cs typeface="Courier"/>
              </a:rPr>
              <a:t>vabbé</a:t>
            </a:r>
            <a:r>
              <a:rPr lang="it-IT" dirty="0">
                <a:latin typeface="Courier"/>
                <a:cs typeface="Courier"/>
              </a:rPr>
              <a:t> la prossima volta </a:t>
            </a:r>
          </a:p>
          <a:p>
            <a:pPr marL="0" indent="0"/>
            <a:r>
              <a:rPr lang="it-IT" dirty="0">
                <a:latin typeface="Courier"/>
                <a:cs typeface="Courier"/>
              </a:rPr>
              <a:t>11 		te lo facciamo capire meglio con uno schiaffone. </a:t>
            </a:r>
          </a:p>
          <a:p>
            <a:pPr>
              <a:buAutoNum type="arabicPlain" startAt="12"/>
            </a:pPr>
            <a:r>
              <a:rPr lang="it-IT" dirty="0">
                <a:latin typeface="Courier"/>
                <a:cs typeface="Courier"/>
              </a:rPr>
              <a:t> 		(.) </a:t>
            </a:r>
          </a:p>
          <a:p>
            <a:pPr>
              <a:buAutoNum type="arabicPlain" startAt="12"/>
            </a:pPr>
            <a:r>
              <a:rPr lang="it-IT" dirty="0">
                <a:latin typeface="Courier"/>
                <a:cs typeface="Courier"/>
              </a:rPr>
              <a:t>MA 		</a:t>
            </a:r>
            <a:r>
              <a:rPr lang="it-IT" dirty="0" err="1">
                <a:latin typeface="Courier"/>
                <a:cs typeface="Courier"/>
              </a:rPr>
              <a:t>mh</a:t>
            </a:r>
            <a:r>
              <a:rPr lang="it-IT" dirty="0">
                <a:latin typeface="Courier"/>
                <a:cs typeface="Courier"/>
              </a:rPr>
              <a:t>? visto che non l’hai capito così</a:t>
            </a:r>
          </a:p>
          <a:p>
            <a:r>
              <a:rPr lang="it-IT" dirty="0">
                <a:latin typeface="Courier"/>
                <a:cs typeface="Courier"/>
              </a:rPr>
              <a:t>14 PA		=visto che continui a fare lo °stupido°. </a:t>
            </a:r>
          </a:p>
          <a:p>
            <a:r>
              <a:rPr lang="it-IT" dirty="0">
                <a:latin typeface="Courier"/>
                <a:cs typeface="Courier"/>
              </a:rPr>
              <a:t>15 		(1.5)</a:t>
            </a:r>
          </a:p>
          <a:p>
            <a:endParaRPr lang="it-IT" dirty="0">
              <a:latin typeface="Courier "/>
              <a:cs typeface="Courier "/>
            </a:endParaRPr>
          </a:p>
        </p:txBody>
      </p:sp>
    </p:spTree>
    <p:extLst>
      <p:ext uri="{BB962C8B-B14F-4D97-AF65-F5344CB8AC3E}">
        <p14:creationId xmlns:p14="http://schemas.microsoft.com/office/powerpoint/2010/main" val="2402756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4EEBDE-01FB-4903-82C1-794142FB8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0467" y="660400"/>
            <a:ext cx="9464145" cy="5250822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FOCUS : </a:t>
            </a:r>
          </a:p>
          <a:p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9FA0F9C2-8F12-44B3-B198-338D325A3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99737"/>
              </p:ext>
            </p:extLst>
          </p:nvPr>
        </p:nvGraphicFramePr>
        <p:xfrm>
          <a:off x="2336800" y="745065"/>
          <a:ext cx="7823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87">
                  <a:extLst>
                    <a:ext uri="{9D8B030D-6E8A-4147-A177-3AD203B41FA5}">
                      <a16:colId xmlns:a16="http://schemas.microsoft.com/office/drawing/2014/main" val="667909694"/>
                    </a:ext>
                  </a:extLst>
                </a:gridCol>
                <a:gridCol w="2143771">
                  <a:extLst>
                    <a:ext uri="{9D8B030D-6E8A-4147-A177-3AD203B41FA5}">
                      <a16:colId xmlns:a16="http://schemas.microsoft.com/office/drawing/2014/main" val="1407999316"/>
                    </a:ext>
                  </a:extLst>
                </a:gridCol>
                <a:gridCol w="2143771">
                  <a:extLst>
                    <a:ext uri="{9D8B030D-6E8A-4147-A177-3AD203B41FA5}">
                      <a16:colId xmlns:a16="http://schemas.microsoft.com/office/drawing/2014/main" val="1237541785"/>
                    </a:ext>
                  </a:extLst>
                </a:gridCol>
                <a:gridCol w="2143771">
                  <a:extLst>
                    <a:ext uri="{9D8B030D-6E8A-4147-A177-3AD203B41FA5}">
                      <a16:colId xmlns:a16="http://schemas.microsoft.com/office/drawing/2014/main" val="1874993800"/>
                    </a:ext>
                  </a:extLst>
                </a:gridCol>
              </a:tblGrid>
              <a:tr h="85513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dirty="0"/>
                        <a:t>Bambina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Comportamento dei genitori 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Comportamento del bambino 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EVIDENZE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40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632537"/>
                  </a:ext>
                </a:extLst>
              </a:tr>
              <a:tr h="362804">
                <a:tc>
                  <a:txBody>
                    <a:bodyPr/>
                    <a:lstStyle/>
                    <a:p>
                      <a:r>
                        <a:rPr lang="it-IT" dirty="0"/>
                        <a:t>è preoccupata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3909"/>
                  </a:ext>
                </a:extLst>
              </a:tr>
              <a:tr h="362804">
                <a:tc>
                  <a:txBody>
                    <a:bodyPr/>
                    <a:lstStyle/>
                    <a:p>
                      <a:r>
                        <a:rPr lang="it-IT" dirty="0"/>
                        <a:t>corregge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421887"/>
                  </a:ext>
                </a:extLst>
              </a:tr>
              <a:tr h="36280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582306"/>
                  </a:ext>
                </a:extLst>
              </a:tr>
              <a:tr h="36280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011760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EC2C5AC6-347E-4BF5-95F9-FB299EA0F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537344"/>
              </p:ext>
            </p:extLst>
          </p:nvPr>
        </p:nvGraphicFramePr>
        <p:xfrm>
          <a:off x="1917699" y="3572930"/>
          <a:ext cx="8119533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220">
                  <a:extLst>
                    <a:ext uri="{9D8B030D-6E8A-4147-A177-3AD203B41FA5}">
                      <a16:colId xmlns:a16="http://schemas.microsoft.com/office/drawing/2014/main" val="520454"/>
                    </a:ext>
                  </a:extLst>
                </a:gridCol>
                <a:gridCol w="2143771">
                  <a:extLst>
                    <a:ext uri="{9D8B030D-6E8A-4147-A177-3AD203B41FA5}">
                      <a16:colId xmlns:a16="http://schemas.microsoft.com/office/drawing/2014/main" val="1882540263"/>
                    </a:ext>
                  </a:extLst>
                </a:gridCol>
                <a:gridCol w="2143771">
                  <a:extLst>
                    <a:ext uri="{9D8B030D-6E8A-4147-A177-3AD203B41FA5}">
                      <a16:colId xmlns:a16="http://schemas.microsoft.com/office/drawing/2014/main" val="3854896270"/>
                    </a:ext>
                  </a:extLst>
                </a:gridCol>
                <a:gridCol w="2143771">
                  <a:extLst>
                    <a:ext uri="{9D8B030D-6E8A-4147-A177-3AD203B41FA5}">
                      <a16:colId xmlns:a16="http://schemas.microsoft.com/office/drawing/2014/main" val="3531890403"/>
                    </a:ext>
                  </a:extLst>
                </a:gridCol>
              </a:tblGrid>
              <a:tr h="362804">
                <a:tc>
                  <a:txBody>
                    <a:bodyPr/>
                    <a:lstStyle/>
                    <a:p>
                      <a:r>
                        <a:rPr lang="it-IT" dirty="0"/>
                        <a:t>bambino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 genitori 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genitori 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bambino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042072"/>
                  </a:ext>
                </a:extLst>
              </a:tr>
              <a:tr h="3628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1 provoca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2 minacciano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3 padre autoritario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4 disinteressato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265744"/>
                  </a:ext>
                </a:extLst>
              </a:tr>
              <a:tr h="3628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Bambina è preoccupata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Bambina </a:t>
                      </a:r>
                      <a:r>
                        <a:rPr lang="it-IT" dirty="0" err="1"/>
                        <a:t>empatizza</a:t>
                      </a:r>
                      <a:endParaRPr lang="it-IT" dirty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Bambina corregge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53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7524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684" y="2509308"/>
            <a:ext cx="8103854" cy="1982481"/>
          </a:xfrm>
        </p:spPr>
        <p:txBody>
          <a:bodyPr/>
          <a:lstStyle/>
          <a:p>
            <a:br>
              <a:rPr lang="it-IT" sz="4000" dirty="0"/>
            </a:br>
            <a:br>
              <a:rPr lang="it-IT" sz="4000" dirty="0"/>
            </a:br>
            <a:r>
              <a:rPr lang="it-IT" sz="4000" dirty="0"/>
              <a:t>Hanno solo… parlato?</a:t>
            </a:r>
          </a:p>
        </p:txBody>
      </p:sp>
    </p:spTree>
    <p:extLst>
      <p:ext uri="{BB962C8B-B14F-4D97-AF65-F5344CB8AC3E}">
        <p14:creationId xmlns:p14="http://schemas.microsoft.com/office/powerpoint/2010/main" val="1893082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53491" y="1124744"/>
            <a:ext cx="8002786" cy="4895750"/>
          </a:xfrm>
        </p:spPr>
        <p:txBody>
          <a:bodyPr/>
          <a:lstStyle/>
          <a:p>
            <a:endParaRPr lang="it-IT" dirty="0">
              <a:latin typeface="Courier"/>
              <a:cs typeface="Courier"/>
            </a:endParaRPr>
          </a:p>
          <a:p>
            <a:r>
              <a:rPr lang="it-IT" dirty="0">
                <a:latin typeface="Courier"/>
                <a:cs typeface="Courier"/>
              </a:rPr>
              <a:t>1 PA		</a:t>
            </a:r>
            <a:r>
              <a:rPr lang="it-IT" i="1" dirty="0">
                <a:latin typeface="Courier"/>
                <a:cs typeface="Courier"/>
              </a:rPr>
              <a:t>((</a:t>
            </a:r>
            <a:r>
              <a:rPr lang="it-IT" i="1" dirty="0">
                <a:solidFill>
                  <a:srgbClr val="FF0000"/>
                </a:solidFill>
                <a:latin typeface="Courier"/>
                <a:cs typeface="Courier"/>
              </a:rPr>
              <a:t>fissa Luca con sguardo severo</a:t>
            </a:r>
            <a:r>
              <a:rPr lang="it-IT" i="1" dirty="0">
                <a:latin typeface="Courier"/>
                <a:cs typeface="Courier"/>
              </a:rPr>
              <a:t>))</a:t>
            </a:r>
            <a:endParaRPr lang="it-IT" dirty="0">
              <a:latin typeface="Courier"/>
              <a:cs typeface="Courier"/>
            </a:endParaRPr>
          </a:p>
          <a:p>
            <a:r>
              <a:rPr lang="it-IT" dirty="0">
                <a:latin typeface="Courier"/>
                <a:cs typeface="Courier"/>
              </a:rPr>
              <a:t>2 Luca		</a:t>
            </a:r>
            <a:r>
              <a:rPr lang="it-IT" dirty="0">
                <a:solidFill>
                  <a:srgbClr val="3366FF"/>
                </a:solidFill>
                <a:latin typeface="Courier"/>
                <a:cs typeface="Courier"/>
              </a:rPr>
              <a:t>che </a:t>
            </a:r>
            <a:r>
              <a:rPr lang="it-IT" dirty="0">
                <a:solidFill>
                  <a:srgbClr val="3366FF"/>
                </a:solidFill>
                <a:latin typeface="Courier"/>
                <a:cs typeface="Courier"/>
                <a:sym typeface="Symbol"/>
              </a:rPr>
              <a:t></a:t>
            </a:r>
            <a:r>
              <a:rPr lang="it-IT" dirty="0">
                <a:solidFill>
                  <a:srgbClr val="3366FF"/>
                </a:solidFill>
                <a:latin typeface="Courier"/>
                <a:cs typeface="Courier"/>
              </a:rPr>
              <a:t>sto </a:t>
            </a:r>
            <a:r>
              <a:rPr lang="it-IT" dirty="0" err="1">
                <a:solidFill>
                  <a:srgbClr val="3366FF"/>
                </a:solidFill>
                <a:latin typeface="Courier"/>
                <a:cs typeface="Courier"/>
              </a:rPr>
              <a:t>fa</a:t>
            </a:r>
            <a:r>
              <a:rPr lang="it-IT" u="sng" dirty="0" err="1">
                <a:solidFill>
                  <a:srgbClr val="3366FF"/>
                </a:solidFill>
                <a:latin typeface="Courier"/>
                <a:cs typeface="Courier"/>
              </a:rPr>
              <a:t>ce:</a:t>
            </a:r>
            <a:r>
              <a:rPr lang="it-IT" dirty="0" err="1">
                <a:solidFill>
                  <a:srgbClr val="3366FF"/>
                </a:solidFill>
                <a:latin typeface="Courier"/>
                <a:cs typeface="Courier"/>
              </a:rPr>
              <a:t>ndo</a:t>
            </a:r>
            <a:endParaRPr lang="it-IT" dirty="0">
              <a:solidFill>
                <a:srgbClr val="3366FF"/>
              </a:solidFill>
              <a:latin typeface="Courier"/>
              <a:cs typeface="Courier"/>
            </a:endParaRPr>
          </a:p>
          <a:p>
            <a:endParaRPr lang="de-DE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r>
              <a:rPr lang="de-DE" dirty="0">
                <a:latin typeface="Courier"/>
                <a:ea typeface="ＭＳ Ｐゴシック" charset="0"/>
                <a:cs typeface="Courier"/>
              </a:rPr>
              <a:t>3 PA		</a:t>
            </a:r>
            <a:r>
              <a:rPr lang="de-DE" dirty="0" err="1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che</a:t>
            </a:r>
            <a:r>
              <a:rPr lang="de-DE" dirty="0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hai</a:t>
            </a:r>
            <a:r>
              <a:rPr lang="de-DE" dirty="0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fatto</a:t>
            </a:r>
            <a:r>
              <a:rPr lang="de-DE" dirty="0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 non </a:t>
            </a:r>
            <a:r>
              <a:rPr lang="de-DE" dirty="0" err="1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che</a:t>
            </a:r>
            <a:r>
              <a:rPr lang="de-DE" dirty="0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cosa</a:t>
            </a:r>
            <a:r>
              <a:rPr lang="de-DE" dirty="0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stai</a:t>
            </a:r>
            <a:r>
              <a:rPr lang="de-DE" dirty="0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facendo</a:t>
            </a:r>
            <a:r>
              <a:rPr lang="de-DE" dirty="0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. </a:t>
            </a:r>
            <a:endParaRPr lang="it-IT" dirty="0">
              <a:solidFill>
                <a:srgbClr val="FF0000"/>
              </a:solidFill>
              <a:latin typeface="Courier"/>
              <a:ea typeface="ＭＳ Ｐゴシック" charset="0"/>
              <a:cs typeface="Courier"/>
            </a:endParaRPr>
          </a:p>
          <a:p>
            <a:r>
              <a:rPr lang="de-DE" dirty="0">
                <a:latin typeface="Courier"/>
                <a:cs typeface="Courier"/>
              </a:rPr>
              <a:t>4 Luca</a:t>
            </a:r>
            <a:r>
              <a:rPr lang="de-DE" dirty="0">
                <a:latin typeface="Calibri" charset="0"/>
                <a:ea typeface="ＭＳ Ｐゴシック" charset="0"/>
                <a:cs typeface="ＭＳ Ｐゴシック" charset="0"/>
              </a:rPr>
              <a:t>		</a:t>
            </a:r>
            <a:r>
              <a:rPr lang="de-DE" dirty="0" err="1">
                <a:solidFill>
                  <a:srgbClr val="3366FF"/>
                </a:solidFill>
                <a:latin typeface="Courier"/>
                <a:cs typeface="Courier"/>
              </a:rPr>
              <a:t>che</a:t>
            </a:r>
            <a:r>
              <a:rPr lang="de-DE" dirty="0">
                <a:solidFill>
                  <a:srgbClr val="3366FF"/>
                </a:solidFill>
                <a:latin typeface="Courier"/>
                <a:cs typeface="Courier"/>
              </a:rPr>
              <a:t> ho </a:t>
            </a:r>
            <a:r>
              <a:rPr lang="de-DE" dirty="0" err="1">
                <a:solidFill>
                  <a:srgbClr val="3366FF"/>
                </a:solidFill>
                <a:latin typeface="Courier"/>
                <a:cs typeface="Courier"/>
              </a:rPr>
              <a:t>fatto</a:t>
            </a:r>
            <a:r>
              <a:rPr lang="de-DE" dirty="0">
                <a:solidFill>
                  <a:srgbClr val="3366FF"/>
                </a:solidFill>
                <a:latin typeface="Courier"/>
                <a:cs typeface="Courier"/>
              </a:rPr>
              <a:t>?</a:t>
            </a:r>
            <a:endParaRPr lang="it-IT" dirty="0">
              <a:solidFill>
                <a:srgbClr val="3366FF"/>
              </a:solidFill>
              <a:latin typeface="Courier"/>
              <a:cs typeface="Courier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2283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53491" y="1124744"/>
            <a:ext cx="8002786" cy="4895750"/>
          </a:xfrm>
        </p:spPr>
        <p:txBody>
          <a:bodyPr/>
          <a:lstStyle/>
          <a:p>
            <a:endParaRPr lang="it-IT" dirty="0">
              <a:latin typeface="Courier"/>
              <a:cs typeface="Courier"/>
            </a:endParaRPr>
          </a:p>
          <a:p>
            <a:r>
              <a:rPr lang="it-IT" dirty="0">
                <a:latin typeface="Courier"/>
                <a:cs typeface="Courier"/>
              </a:rPr>
              <a:t>1 PA		</a:t>
            </a:r>
            <a:r>
              <a:rPr lang="it-IT" i="1" dirty="0">
                <a:latin typeface="Courier"/>
                <a:cs typeface="Courier"/>
              </a:rPr>
              <a:t>((</a:t>
            </a:r>
            <a:r>
              <a:rPr lang="it-IT" i="1" dirty="0">
                <a:solidFill>
                  <a:srgbClr val="FF0000"/>
                </a:solidFill>
                <a:latin typeface="Courier"/>
                <a:cs typeface="Courier"/>
              </a:rPr>
              <a:t>fissa Luca con sguardo severo</a:t>
            </a:r>
            <a:r>
              <a:rPr lang="it-IT" i="1" dirty="0">
                <a:latin typeface="Courier"/>
                <a:cs typeface="Courier"/>
              </a:rPr>
              <a:t>))</a:t>
            </a:r>
            <a:endParaRPr lang="it-IT" dirty="0">
              <a:latin typeface="Courier"/>
              <a:cs typeface="Courier"/>
            </a:endParaRPr>
          </a:p>
          <a:p>
            <a:r>
              <a:rPr lang="it-IT" dirty="0">
                <a:latin typeface="Courier"/>
                <a:cs typeface="Courier"/>
              </a:rPr>
              <a:t>2 Luca		</a:t>
            </a:r>
            <a:r>
              <a:rPr lang="it-IT" dirty="0">
                <a:solidFill>
                  <a:srgbClr val="3366FF"/>
                </a:solidFill>
                <a:latin typeface="Courier"/>
                <a:cs typeface="Courier"/>
              </a:rPr>
              <a:t>che </a:t>
            </a:r>
            <a:r>
              <a:rPr lang="it-IT" dirty="0">
                <a:solidFill>
                  <a:srgbClr val="3366FF"/>
                </a:solidFill>
                <a:latin typeface="Courier"/>
                <a:cs typeface="Courier"/>
                <a:sym typeface="Symbol"/>
              </a:rPr>
              <a:t></a:t>
            </a:r>
            <a:r>
              <a:rPr lang="it-IT" dirty="0">
                <a:solidFill>
                  <a:srgbClr val="3366FF"/>
                </a:solidFill>
                <a:latin typeface="Courier"/>
                <a:cs typeface="Courier"/>
              </a:rPr>
              <a:t>sto </a:t>
            </a:r>
            <a:r>
              <a:rPr lang="it-IT" dirty="0" err="1">
                <a:solidFill>
                  <a:srgbClr val="3366FF"/>
                </a:solidFill>
                <a:latin typeface="Courier"/>
                <a:cs typeface="Courier"/>
              </a:rPr>
              <a:t>fa</a:t>
            </a:r>
            <a:r>
              <a:rPr lang="it-IT" u="sng" dirty="0" err="1">
                <a:solidFill>
                  <a:srgbClr val="3366FF"/>
                </a:solidFill>
                <a:latin typeface="Courier"/>
                <a:cs typeface="Courier"/>
              </a:rPr>
              <a:t>ce:</a:t>
            </a:r>
            <a:r>
              <a:rPr lang="it-IT" dirty="0" err="1">
                <a:solidFill>
                  <a:srgbClr val="3366FF"/>
                </a:solidFill>
                <a:latin typeface="Courier"/>
                <a:cs typeface="Courier"/>
              </a:rPr>
              <a:t>ndo</a:t>
            </a:r>
            <a:endParaRPr lang="it-IT" dirty="0">
              <a:solidFill>
                <a:srgbClr val="3366FF"/>
              </a:solidFill>
              <a:latin typeface="Courier"/>
              <a:cs typeface="Courier"/>
            </a:endParaRPr>
          </a:p>
          <a:p>
            <a:endParaRPr lang="de-DE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r>
              <a:rPr lang="de-DE" dirty="0">
                <a:latin typeface="Courier"/>
                <a:ea typeface="ＭＳ Ｐゴシック" charset="0"/>
                <a:cs typeface="Courier"/>
              </a:rPr>
              <a:t>3 PA		</a:t>
            </a:r>
            <a:r>
              <a:rPr lang="de-DE" dirty="0" err="1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che</a:t>
            </a:r>
            <a:r>
              <a:rPr lang="de-DE" dirty="0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hai</a:t>
            </a:r>
            <a:r>
              <a:rPr lang="de-DE" dirty="0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fatto</a:t>
            </a:r>
            <a:r>
              <a:rPr lang="de-DE" dirty="0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 non </a:t>
            </a:r>
            <a:r>
              <a:rPr lang="de-DE" dirty="0" err="1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che</a:t>
            </a:r>
            <a:r>
              <a:rPr lang="de-DE" dirty="0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cosa</a:t>
            </a:r>
            <a:r>
              <a:rPr lang="de-DE" dirty="0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stai</a:t>
            </a:r>
            <a:r>
              <a:rPr lang="de-DE" dirty="0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facendo</a:t>
            </a:r>
            <a:r>
              <a:rPr lang="de-DE" dirty="0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. </a:t>
            </a:r>
            <a:endParaRPr lang="it-IT" dirty="0">
              <a:solidFill>
                <a:srgbClr val="FF0000"/>
              </a:solidFill>
              <a:latin typeface="Courier"/>
              <a:ea typeface="ＭＳ Ｐゴシック" charset="0"/>
              <a:cs typeface="Courier"/>
            </a:endParaRPr>
          </a:p>
          <a:p>
            <a:r>
              <a:rPr lang="de-DE" dirty="0">
                <a:latin typeface="Courier"/>
                <a:cs typeface="Courier"/>
              </a:rPr>
              <a:t>4 Luca</a:t>
            </a:r>
            <a:r>
              <a:rPr lang="de-DE" dirty="0">
                <a:latin typeface="Calibri" charset="0"/>
                <a:ea typeface="ＭＳ Ｐゴシック" charset="0"/>
                <a:cs typeface="ＭＳ Ｐゴシック" charset="0"/>
              </a:rPr>
              <a:t>		</a:t>
            </a:r>
            <a:r>
              <a:rPr lang="de-DE" dirty="0" err="1">
                <a:solidFill>
                  <a:srgbClr val="3366FF"/>
                </a:solidFill>
                <a:latin typeface="Courier"/>
                <a:cs typeface="Courier"/>
              </a:rPr>
              <a:t>che</a:t>
            </a:r>
            <a:r>
              <a:rPr lang="de-DE" dirty="0">
                <a:solidFill>
                  <a:srgbClr val="3366FF"/>
                </a:solidFill>
                <a:latin typeface="Courier"/>
                <a:cs typeface="Courier"/>
              </a:rPr>
              <a:t> ho </a:t>
            </a:r>
            <a:r>
              <a:rPr lang="de-DE" dirty="0" err="1">
                <a:solidFill>
                  <a:srgbClr val="3366FF"/>
                </a:solidFill>
                <a:latin typeface="Courier"/>
                <a:cs typeface="Courier"/>
              </a:rPr>
              <a:t>fatto</a:t>
            </a:r>
            <a:r>
              <a:rPr lang="de-DE" dirty="0">
                <a:solidFill>
                  <a:srgbClr val="3366FF"/>
                </a:solidFill>
                <a:latin typeface="Courier"/>
                <a:cs typeface="Courier"/>
              </a:rPr>
              <a:t>?</a:t>
            </a:r>
          </a:p>
          <a:p>
            <a:endParaRPr lang="it-IT" dirty="0">
              <a:latin typeface="Courier"/>
              <a:cs typeface="Courier"/>
            </a:endParaRPr>
          </a:p>
          <a:p>
            <a:pPr>
              <a:buAutoNum type="arabicPlain" startAt="5"/>
            </a:pPr>
            <a:r>
              <a:rPr lang="it-IT" dirty="0">
                <a:latin typeface="Courier"/>
                <a:cs typeface="Courier"/>
              </a:rPr>
              <a:t> 		(2.0)</a:t>
            </a:r>
          </a:p>
          <a:p>
            <a:pPr>
              <a:buAutoNum type="arabicPlain" startAt="5"/>
            </a:pPr>
            <a:endParaRPr lang="it-IT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872195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36357" y="1124744"/>
            <a:ext cx="8002786" cy="4895750"/>
          </a:xfrm>
        </p:spPr>
        <p:txBody>
          <a:bodyPr>
            <a:normAutofit fontScale="85000" lnSpcReduction="20000"/>
          </a:bodyPr>
          <a:lstStyle/>
          <a:p>
            <a:endParaRPr lang="it-IT" dirty="0">
              <a:latin typeface="Courier"/>
              <a:cs typeface="Courier"/>
            </a:endParaRPr>
          </a:p>
          <a:p>
            <a:r>
              <a:rPr lang="it-IT" dirty="0">
                <a:latin typeface="Courier"/>
                <a:cs typeface="Courier"/>
              </a:rPr>
              <a:t>1 PA		</a:t>
            </a:r>
            <a:r>
              <a:rPr lang="it-IT" i="1" dirty="0">
                <a:latin typeface="Courier"/>
                <a:cs typeface="Courier"/>
              </a:rPr>
              <a:t>((</a:t>
            </a:r>
            <a:r>
              <a:rPr lang="it-IT" i="1" dirty="0">
                <a:solidFill>
                  <a:srgbClr val="FF0000"/>
                </a:solidFill>
                <a:latin typeface="Courier"/>
                <a:cs typeface="Courier"/>
              </a:rPr>
              <a:t>fissa Luca con sguardo severo</a:t>
            </a:r>
            <a:r>
              <a:rPr lang="it-IT" i="1" dirty="0">
                <a:latin typeface="Courier"/>
                <a:cs typeface="Courier"/>
              </a:rPr>
              <a:t>))</a:t>
            </a:r>
            <a:endParaRPr lang="it-IT" dirty="0">
              <a:latin typeface="Courier"/>
              <a:cs typeface="Courier"/>
            </a:endParaRPr>
          </a:p>
          <a:p>
            <a:r>
              <a:rPr lang="it-IT" dirty="0">
                <a:latin typeface="Courier"/>
                <a:cs typeface="Courier"/>
              </a:rPr>
              <a:t>2 Luca		</a:t>
            </a:r>
            <a:r>
              <a:rPr lang="it-IT" dirty="0">
                <a:solidFill>
                  <a:srgbClr val="3366FF"/>
                </a:solidFill>
                <a:latin typeface="Courier"/>
                <a:cs typeface="Courier"/>
              </a:rPr>
              <a:t>che </a:t>
            </a:r>
            <a:r>
              <a:rPr lang="it-IT" dirty="0">
                <a:solidFill>
                  <a:srgbClr val="3366FF"/>
                </a:solidFill>
                <a:latin typeface="Courier"/>
                <a:cs typeface="Courier"/>
                <a:sym typeface="Symbol"/>
              </a:rPr>
              <a:t></a:t>
            </a:r>
            <a:r>
              <a:rPr lang="it-IT" dirty="0">
                <a:solidFill>
                  <a:srgbClr val="3366FF"/>
                </a:solidFill>
                <a:latin typeface="Courier"/>
                <a:cs typeface="Courier"/>
              </a:rPr>
              <a:t>sto </a:t>
            </a:r>
            <a:r>
              <a:rPr lang="it-IT" dirty="0" err="1">
                <a:solidFill>
                  <a:srgbClr val="3366FF"/>
                </a:solidFill>
                <a:latin typeface="Courier"/>
                <a:cs typeface="Courier"/>
              </a:rPr>
              <a:t>fa</a:t>
            </a:r>
            <a:r>
              <a:rPr lang="it-IT" u="sng" dirty="0" err="1">
                <a:solidFill>
                  <a:srgbClr val="3366FF"/>
                </a:solidFill>
                <a:latin typeface="Courier"/>
                <a:cs typeface="Courier"/>
              </a:rPr>
              <a:t>ce:</a:t>
            </a:r>
            <a:r>
              <a:rPr lang="it-IT" dirty="0" err="1">
                <a:solidFill>
                  <a:srgbClr val="3366FF"/>
                </a:solidFill>
                <a:latin typeface="Courier"/>
                <a:cs typeface="Courier"/>
              </a:rPr>
              <a:t>ndo</a:t>
            </a:r>
            <a:endParaRPr lang="it-IT" dirty="0">
              <a:solidFill>
                <a:srgbClr val="3366FF"/>
              </a:solidFill>
              <a:latin typeface="Courier"/>
              <a:cs typeface="Courier"/>
            </a:endParaRPr>
          </a:p>
          <a:p>
            <a:endParaRPr lang="de-DE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r>
              <a:rPr lang="de-DE" dirty="0">
                <a:latin typeface="Courier"/>
                <a:ea typeface="ＭＳ Ｐゴシック" charset="0"/>
                <a:cs typeface="Courier"/>
              </a:rPr>
              <a:t>3 PA		</a:t>
            </a:r>
            <a:r>
              <a:rPr lang="de-DE" dirty="0" err="1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che</a:t>
            </a:r>
            <a:r>
              <a:rPr lang="de-DE" dirty="0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hai</a:t>
            </a:r>
            <a:r>
              <a:rPr lang="de-DE" dirty="0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fatto</a:t>
            </a:r>
            <a:r>
              <a:rPr lang="de-DE" dirty="0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 non </a:t>
            </a:r>
            <a:r>
              <a:rPr lang="de-DE" dirty="0" err="1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che</a:t>
            </a:r>
            <a:r>
              <a:rPr lang="de-DE" dirty="0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cosa</a:t>
            </a:r>
            <a:r>
              <a:rPr lang="de-DE" dirty="0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stai</a:t>
            </a:r>
            <a:r>
              <a:rPr lang="de-DE" dirty="0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 </a:t>
            </a:r>
            <a:r>
              <a:rPr lang="de-DE" dirty="0" err="1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facendo</a:t>
            </a:r>
            <a:r>
              <a:rPr lang="de-DE" dirty="0">
                <a:solidFill>
                  <a:srgbClr val="FF0000"/>
                </a:solidFill>
                <a:latin typeface="Courier"/>
                <a:ea typeface="ＭＳ Ｐゴシック" charset="0"/>
                <a:cs typeface="Courier"/>
              </a:rPr>
              <a:t>. </a:t>
            </a:r>
            <a:endParaRPr lang="it-IT" dirty="0">
              <a:solidFill>
                <a:srgbClr val="FF0000"/>
              </a:solidFill>
              <a:latin typeface="Courier"/>
              <a:ea typeface="ＭＳ Ｐゴシック" charset="0"/>
              <a:cs typeface="Courier"/>
            </a:endParaRPr>
          </a:p>
          <a:p>
            <a:r>
              <a:rPr lang="de-DE" dirty="0">
                <a:latin typeface="Courier"/>
                <a:cs typeface="Courier"/>
              </a:rPr>
              <a:t>4 Luca</a:t>
            </a:r>
            <a:r>
              <a:rPr lang="de-DE" dirty="0">
                <a:latin typeface="Calibri" charset="0"/>
                <a:ea typeface="ＭＳ Ｐゴシック" charset="0"/>
                <a:cs typeface="ＭＳ Ｐゴシック" charset="0"/>
              </a:rPr>
              <a:t>		</a:t>
            </a:r>
            <a:r>
              <a:rPr lang="de-DE" dirty="0" err="1">
                <a:solidFill>
                  <a:srgbClr val="3366FF"/>
                </a:solidFill>
                <a:latin typeface="Courier"/>
                <a:cs typeface="Courier"/>
              </a:rPr>
              <a:t>che</a:t>
            </a:r>
            <a:r>
              <a:rPr lang="de-DE" dirty="0">
                <a:solidFill>
                  <a:srgbClr val="3366FF"/>
                </a:solidFill>
                <a:latin typeface="Courier"/>
                <a:cs typeface="Courier"/>
              </a:rPr>
              <a:t> ho </a:t>
            </a:r>
            <a:r>
              <a:rPr lang="de-DE" dirty="0" err="1">
                <a:solidFill>
                  <a:srgbClr val="3366FF"/>
                </a:solidFill>
                <a:latin typeface="Courier"/>
                <a:cs typeface="Courier"/>
              </a:rPr>
              <a:t>fatto</a:t>
            </a:r>
            <a:r>
              <a:rPr lang="de-DE" dirty="0">
                <a:solidFill>
                  <a:srgbClr val="3366FF"/>
                </a:solidFill>
                <a:latin typeface="Courier"/>
                <a:cs typeface="Courier"/>
              </a:rPr>
              <a:t>?</a:t>
            </a:r>
          </a:p>
          <a:p>
            <a:endParaRPr lang="it-IT" dirty="0">
              <a:latin typeface="Courier"/>
              <a:cs typeface="Courier"/>
            </a:endParaRPr>
          </a:p>
          <a:p>
            <a:r>
              <a:rPr lang="it-IT" dirty="0">
                <a:latin typeface="Courier"/>
                <a:cs typeface="Courier"/>
              </a:rPr>
              <a:t>5 			(2.0)</a:t>
            </a:r>
          </a:p>
          <a:p>
            <a:endParaRPr lang="it-IT" dirty="0">
              <a:latin typeface="Courier"/>
              <a:cs typeface="Courier"/>
            </a:endParaRPr>
          </a:p>
          <a:p>
            <a:r>
              <a:rPr lang="it-IT" dirty="0">
                <a:latin typeface="Courier"/>
                <a:cs typeface="Courier"/>
              </a:rPr>
              <a:t>6 MA		</a:t>
            </a:r>
            <a:r>
              <a:rPr lang="it-IT" dirty="0">
                <a:solidFill>
                  <a:srgbClr val="FF0000"/>
                </a:solidFill>
                <a:latin typeface="Courier"/>
                <a:cs typeface="Courier"/>
              </a:rPr>
              <a:t>non lo sai che hai fatto Luca?</a:t>
            </a:r>
          </a:p>
          <a:p>
            <a:r>
              <a:rPr lang="it-IT" dirty="0">
                <a:latin typeface="Courier"/>
                <a:cs typeface="Courier"/>
              </a:rPr>
              <a:t>7 Luca		</a:t>
            </a:r>
            <a:r>
              <a:rPr lang="it-IT" dirty="0">
                <a:solidFill>
                  <a:srgbClr val="3366FF"/>
                </a:solidFill>
                <a:latin typeface="Courier"/>
                <a:cs typeface="Courier"/>
              </a:rPr>
              <a:t>no.</a:t>
            </a:r>
          </a:p>
          <a:p>
            <a:endParaRPr lang="it-IT" dirty="0">
              <a:latin typeface="Courier"/>
              <a:cs typeface="Courier"/>
            </a:endParaRPr>
          </a:p>
          <a:p>
            <a:r>
              <a:rPr lang="it-IT" dirty="0">
                <a:latin typeface="Courier"/>
                <a:cs typeface="Courier"/>
              </a:rPr>
              <a:t>8 			 (1.0)</a:t>
            </a:r>
          </a:p>
          <a:p>
            <a:endParaRPr lang="it-IT" dirty="0">
              <a:latin typeface="Courier"/>
              <a:cs typeface="Courier"/>
            </a:endParaRPr>
          </a:p>
          <a:p>
            <a:r>
              <a:rPr lang="it-IT" dirty="0">
                <a:latin typeface="Courier"/>
                <a:cs typeface="Courier"/>
              </a:rPr>
              <a:t>9			</a:t>
            </a:r>
            <a:r>
              <a:rPr lang="it-IT" dirty="0">
                <a:solidFill>
                  <a:srgbClr val="FF0000"/>
                </a:solidFill>
                <a:latin typeface="Courier"/>
                <a:cs typeface="Courier"/>
              </a:rPr>
              <a:t>no. che [cosa ho fatto?</a:t>
            </a:r>
          </a:p>
        </p:txBody>
      </p:sp>
    </p:spTree>
    <p:extLst>
      <p:ext uri="{BB962C8B-B14F-4D97-AF65-F5344CB8AC3E}">
        <p14:creationId xmlns:p14="http://schemas.microsoft.com/office/powerpoint/2010/main" val="4190030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53491" y="1124744"/>
            <a:ext cx="8002786" cy="4895750"/>
          </a:xfrm>
        </p:spPr>
        <p:txBody>
          <a:bodyPr>
            <a:normAutofit lnSpcReduction="10000"/>
          </a:bodyPr>
          <a:lstStyle/>
          <a:p>
            <a:endParaRPr lang="it-IT" dirty="0">
              <a:latin typeface="Courier"/>
              <a:cs typeface="Courier"/>
            </a:endParaRPr>
          </a:p>
          <a:p>
            <a:r>
              <a:rPr lang="it-IT" dirty="0">
                <a:latin typeface="Courier"/>
                <a:cs typeface="Courier"/>
              </a:rPr>
              <a:t>9			</a:t>
            </a:r>
            <a:r>
              <a:rPr lang="it-IT" dirty="0">
                <a:solidFill>
                  <a:srgbClr val="FF0000"/>
                </a:solidFill>
                <a:latin typeface="Courier"/>
                <a:cs typeface="Courier"/>
              </a:rPr>
              <a:t>no. che [cosa ho fatto?</a:t>
            </a:r>
          </a:p>
          <a:p>
            <a:r>
              <a:rPr lang="it-IT" dirty="0">
                <a:latin typeface="Courier"/>
                <a:cs typeface="Courier"/>
              </a:rPr>
              <a:t>10 MA	                [</a:t>
            </a:r>
            <a:r>
              <a:rPr lang="it-IT" dirty="0">
                <a:solidFill>
                  <a:srgbClr val="3366FF"/>
                </a:solidFill>
                <a:latin typeface="Courier"/>
                <a:cs typeface="Courier"/>
              </a:rPr>
              <a:t>non lo sai?</a:t>
            </a:r>
            <a:r>
              <a:rPr lang="it-IT" dirty="0">
                <a:latin typeface="Courier"/>
                <a:cs typeface="Courier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Courier"/>
                <a:cs typeface="Courier"/>
              </a:rPr>
              <a:t>vabbé</a:t>
            </a:r>
            <a:r>
              <a:rPr lang="it-IT" dirty="0">
                <a:solidFill>
                  <a:srgbClr val="008000"/>
                </a:solidFill>
                <a:latin typeface="Courier"/>
                <a:cs typeface="Courier"/>
              </a:rPr>
              <a:t> la prossima volta </a:t>
            </a:r>
          </a:p>
          <a:p>
            <a:pPr marL="0" indent="0"/>
            <a:r>
              <a:rPr lang="it-IT" dirty="0">
                <a:latin typeface="Courier"/>
                <a:cs typeface="Courier"/>
              </a:rPr>
              <a:t>11 		</a:t>
            </a:r>
            <a:r>
              <a:rPr lang="it-IT" dirty="0">
                <a:solidFill>
                  <a:srgbClr val="008000"/>
                </a:solidFill>
                <a:latin typeface="Courier"/>
                <a:cs typeface="Courier"/>
              </a:rPr>
              <a:t>te lo facciamo capire meglio con uno schiaffone. </a:t>
            </a:r>
          </a:p>
          <a:p>
            <a:pPr>
              <a:buAutoNum type="arabicPlain" startAt="12"/>
            </a:pPr>
            <a:endParaRPr lang="it-IT" dirty="0">
              <a:latin typeface="Courier"/>
              <a:cs typeface="Courier"/>
            </a:endParaRPr>
          </a:p>
          <a:p>
            <a:pPr>
              <a:buAutoNum type="arabicPlain" startAt="12"/>
            </a:pPr>
            <a:r>
              <a:rPr lang="it-IT" dirty="0">
                <a:latin typeface="Courier"/>
                <a:cs typeface="Courier"/>
              </a:rPr>
              <a:t> 		(.) </a:t>
            </a:r>
          </a:p>
          <a:p>
            <a:pPr>
              <a:buAutoNum type="arabicPlain" startAt="12"/>
            </a:pPr>
            <a:endParaRPr lang="it-IT" dirty="0">
              <a:latin typeface="Courier"/>
              <a:cs typeface="Courier"/>
            </a:endParaRPr>
          </a:p>
          <a:p>
            <a:pPr>
              <a:buAutoNum type="arabicPlain" startAt="12"/>
            </a:pPr>
            <a:r>
              <a:rPr lang="it-IT" dirty="0">
                <a:latin typeface="Courier"/>
                <a:cs typeface="Courier"/>
              </a:rPr>
              <a:t>MA 		</a:t>
            </a:r>
            <a:r>
              <a:rPr lang="it-IT" dirty="0" err="1">
                <a:solidFill>
                  <a:srgbClr val="008000"/>
                </a:solidFill>
                <a:latin typeface="Courier"/>
                <a:cs typeface="Courier"/>
              </a:rPr>
              <a:t>mh</a:t>
            </a:r>
            <a:r>
              <a:rPr lang="it-IT" dirty="0">
                <a:solidFill>
                  <a:srgbClr val="008000"/>
                </a:solidFill>
                <a:latin typeface="Courier"/>
                <a:cs typeface="Courier"/>
              </a:rPr>
              <a:t>? visto che non l’hai capito così</a:t>
            </a:r>
          </a:p>
          <a:p>
            <a:r>
              <a:rPr lang="it-IT" dirty="0">
                <a:latin typeface="Courier"/>
                <a:cs typeface="Courier"/>
              </a:rPr>
              <a:t>14 PA		</a:t>
            </a:r>
            <a:r>
              <a:rPr lang="it-IT" dirty="0">
                <a:solidFill>
                  <a:srgbClr val="008000"/>
                </a:solidFill>
                <a:latin typeface="Courier"/>
                <a:cs typeface="Courier"/>
              </a:rPr>
              <a:t>=visto che continui a fare lo °stupido°. </a:t>
            </a:r>
          </a:p>
          <a:p>
            <a:endParaRPr lang="it-IT" dirty="0">
              <a:latin typeface="Courier"/>
              <a:cs typeface="Courier"/>
            </a:endParaRPr>
          </a:p>
          <a:p>
            <a:r>
              <a:rPr lang="it-IT" dirty="0">
                <a:latin typeface="Courier"/>
                <a:cs typeface="Courier"/>
              </a:rPr>
              <a:t>15 		(1.5)</a:t>
            </a:r>
          </a:p>
          <a:p>
            <a:endParaRPr lang="it-IT" dirty="0">
              <a:latin typeface="Courier "/>
              <a:cs typeface="Courier "/>
            </a:endParaRPr>
          </a:p>
          <a:p>
            <a:endParaRPr lang="it-IT" dirty="0"/>
          </a:p>
          <a:p>
            <a:endParaRPr lang="it-IT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53097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olo 1"/>
          <p:cNvSpPr>
            <a:spLocks noGrp="1"/>
          </p:cNvSpPr>
          <p:nvPr>
            <p:ph type="title"/>
          </p:nvPr>
        </p:nvSpPr>
        <p:spPr>
          <a:xfrm>
            <a:off x="2063750" y="104775"/>
            <a:ext cx="8002588" cy="914400"/>
          </a:xfrm>
        </p:spPr>
        <p:txBody>
          <a:bodyPr/>
          <a:lstStyle/>
          <a:p>
            <a:endParaRPr lang="it-IT"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egnaposto contenuto 2"/>
          <p:cNvSpPr>
            <a:spLocks noGrp="1"/>
          </p:cNvSpPr>
          <p:nvPr>
            <p:ph idx="1"/>
          </p:nvPr>
        </p:nvSpPr>
        <p:spPr>
          <a:xfrm>
            <a:off x="2063750" y="1652087"/>
            <a:ext cx="7467600" cy="5637212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</a:pPr>
            <a:endParaRPr lang="it-IT" sz="2000" dirty="0">
              <a:latin typeface="Verdana" charset="0"/>
              <a:ea typeface="ヒラギノ角ゴ Pro W3" charset="0"/>
              <a:cs typeface="Verdana" charset="0"/>
            </a:endParaRPr>
          </a:p>
          <a:p>
            <a:pPr>
              <a:lnSpc>
                <a:spcPct val="100000"/>
              </a:lnSpc>
              <a:buFontTx/>
              <a:buChar char="•"/>
            </a:pPr>
            <a:endParaRPr lang="it-IT" sz="2000" dirty="0">
              <a:latin typeface="Verdana" charset="0"/>
              <a:ea typeface="ヒラギノ角ゴ Pro W3" charset="0"/>
              <a:cs typeface="Verdana" charset="0"/>
            </a:endParaRPr>
          </a:p>
          <a:p>
            <a:pPr algn="ctr">
              <a:lnSpc>
                <a:spcPct val="100000"/>
              </a:lnSpc>
            </a:pPr>
            <a:r>
              <a:rPr lang="it-IT" sz="4000" i="1" dirty="0">
                <a:latin typeface="Verdana" charset="0"/>
                <a:ea typeface="ヒラギノ角ゴ Pro W3" charset="0"/>
                <a:cs typeface="Verdana" charset="0"/>
              </a:rPr>
              <a:t>Come si dice?</a:t>
            </a:r>
          </a:p>
          <a:p>
            <a:pPr algn="ctr">
              <a:lnSpc>
                <a:spcPct val="100000"/>
              </a:lnSpc>
            </a:pPr>
            <a:endParaRPr lang="it-IT" sz="4000" dirty="0">
              <a:latin typeface="Baskerville" charset="0"/>
            </a:endParaRPr>
          </a:p>
          <a:p>
            <a:pPr algn="ctr">
              <a:lnSpc>
                <a:spcPct val="100000"/>
              </a:lnSpc>
            </a:pPr>
            <a:endParaRPr lang="it-IT" sz="2400" i="1" dirty="0">
              <a:latin typeface="Verdana" charset="0"/>
              <a:ea typeface="ヒラギノ角ゴ Pro W3" charset="0"/>
              <a:cs typeface="Verdana" charset="0"/>
            </a:endParaRPr>
          </a:p>
          <a:p>
            <a:pPr algn="ctr">
              <a:lnSpc>
                <a:spcPct val="100000"/>
              </a:lnSpc>
            </a:pPr>
            <a:endParaRPr lang="it-IT" sz="4000" i="1" dirty="0">
              <a:latin typeface="Verdana" charset="0"/>
              <a:ea typeface="ヒラギノ角ゴ Pro W3" charset="0"/>
              <a:cs typeface="Verdana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788526" y="4237791"/>
            <a:ext cx="4759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Baskerville" charset="0"/>
              </a:rPr>
              <a:t>Fasulo, A., Pontecorvo, C. (1999) </a:t>
            </a:r>
            <a:r>
              <a:rPr lang="it-IT" i="1" dirty="0">
                <a:latin typeface="Baskerville" charset="0"/>
              </a:rPr>
              <a:t>Come si dice? Linguaggio e apprendimento in famiglia e a scuola</a:t>
            </a:r>
            <a:r>
              <a:rPr lang="it-IT" dirty="0">
                <a:latin typeface="Baskerville" charset="0"/>
              </a:rPr>
              <a:t>, Roma, Carocci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de-DE" sz="2400" dirty="0">
                <a:latin typeface="Calibri" charset="0"/>
                <a:ea typeface="ＭＳ Ｐゴシック" charset="0"/>
                <a:cs typeface="ＭＳ Ｐゴシック" charset="0"/>
              </a:rPr>
              <a:t> </a:t>
            </a:r>
            <a:endParaRPr lang="it-IT" sz="2400" dirty="0">
              <a:ea typeface="ＭＳ Ｐゴシック" charset="0"/>
            </a:endParaRP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it-IT" sz="2400" dirty="0">
                <a:ea typeface="ＭＳ Ｐゴシック" charset="0"/>
              </a:rPr>
              <a:t>Il linguaggio (e l‘interazione) realizza azioni sociali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it-IT" sz="2400" dirty="0">
                <a:ea typeface="ＭＳ Ｐゴシック" charset="0"/>
              </a:rPr>
              <a:t>Domandare può voler dire chiedere informazioni...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it-IT" sz="2400" dirty="0">
                <a:ea typeface="ＭＳ Ｐゴシック" charset="0"/>
              </a:rPr>
              <a:t>O ”chiedere conto”... 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it-IT" sz="2400" dirty="0">
                <a:ea typeface="ＭＳ Ｐゴシック" charset="0"/>
              </a:rPr>
              <a:t>... O ancora, ”verificare conoscenze“ (vedi domande a scuola...)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r>
              <a:rPr lang="it-IT" sz="2400" dirty="0" err="1">
                <a:ea typeface="ＭＳ Ｐゴシック" charset="0"/>
              </a:rPr>
              <a:t>Etc</a:t>
            </a:r>
            <a:r>
              <a:rPr lang="it-IT" sz="2400" dirty="0">
                <a:ea typeface="ＭＳ Ｐゴシック" charset="0"/>
              </a:rPr>
              <a:t> </a:t>
            </a:r>
            <a:r>
              <a:rPr lang="it-IT" sz="2400" dirty="0" err="1">
                <a:ea typeface="ＭＳ Ｐゴシック" charset="0"/>
              </a:rPr>
              <a:t>etc</a:t>
            </a:r>
            <a:r>
              <a:rPr lang="it-IT" sz="2400" dirty="0">
                <a:ea typeface="ＭＳ Ｐゴシック" charset="0"/>
              </a:rPr>
              <a:t>…</a:t>
            </a: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endParaRPr lang="it-IT" sz="2400" dirty="0">
              <a:ea typeface="ＭＳ Ｐゴシック" charset="0"/>
            </a:endParaRP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endParaRPr lang="it-IT" sz="2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16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684" y="2509308"/>
            <a:ext cx="8103854" cy="1982481"/>
          </a:xfrm>
        </p:spPr>
        <p:txBody>
          <a:bodyPr>
            <a:normAutofit fontScale="90000"/>
          </a:bodyPr>
          <a:lstStyle/>
          <a:p>
            <a:br>
              <a:rPr lang="it-IT" sz="4000" dirty="0"/>
            </a:br>
            <a:br>
              <a:rPr lang="it-IT" sz="4000" dirty="0"/>
            </a:br>
            <a:r>
              <a:rPr lang="it-IT" sz="4000" dirty="0"/>
              <a:t>Alcune istruzioni su come orientarsi nelle prossime presentazioni…</a:t>
            </a:r>
          </a:p>
        </p:txBody>
      </p:sp>
    </p:spTree>
    <p:extLst>
      <p:ext uri="{BB962C8B-B14F-4D97-AF65-F5344CB8AC3E}">
        <p14:creationId xmlns:p14="http://schemas.microsoft.com/office/powerpoint/2010/main" val="6839513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olo 1"/>
          <p:cNvSpPr>
            <a:spLocks noGrp="1"/>
          </p:cNvSpPr>
          <p:nvPr>
            <p:ph type="title"/>
          </p:nvPr>
        </p:nvSpPr>
        <p:spPr>
          <a:xfrm>
            <a:off x="1997075" y="625475"/>
            <a:ext cx="8002588" cy="914400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Franklin Gothic Medium" charset="0"/>
                <a:ea typeface="ヒラギノ角ゴ Pro W3" charset="0"/>
                <a:cs typeface="Franklin Gothic Medium" charset="0"/>
              </a:rPr>
              <a:t>Un viaggio in territori disciplinari diversi</a:t>
            </a:r>
            <a:r>
              <a:rPr lang="mr-IN" dirty="0">
                <a:latin typeface="Franklin Gothic Medium" charset="0"/>
                <a:ea typeface="ヒラギノ角ゴ Pro W3" charset="0"/>
                <a:cs typeface="Franklin Gothic Medium" charset="0"/>
              </a:rPr>
              <a:t>…</a:t>
            </a:r>
            <a:r>
              <a:rPr lang="it-IT" dirty="0">
                <a:latin typeface="Franklin Gothic Medium" charset="0"/>
                <a:ea typeface="ヒラギノ角ゴ Pro W3" charset="0"/>
                <a:cs typeface="Franklin Gothic Medium" charset="0"/>
              </a:rPr>
              <a:t>.</a:t>
            </a:r>
          </a:p>
        </p:txBody>
      </p:sp>
      <p:pic>
        <p:nvPicPr>
          <p:cNvPr id="62466" name="Segnaposto contenuto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3101" y="3611563"/>
            <a:ext cx="4246563" cy="2392362"/>
          </a:xfrm>
        </p:spPr>
      </p:pic>
      <p:pic>
        <p:nvPicPr>
          <p:cNvPr id="62467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2432050"/>
            <a:ext cx="4795838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1524000" y="4951413"/>
            <a:ext cx="422910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it-IT" sz="2200">
                <a:solidFill>
                  <a:srgbClr val="881E33"/>
                </a:solidFill>
                <a:latin typeface="Franklin Gothic Medium" charset="0"/>
                <a:ea typeface="ヒラギノ角ゴ Pro W3" charset="0"/>
                <a:cs typeface="Franklin Gothic Medium" charset="0"/>
              </a:rPr>
              <a:t>Tra linguaggio, pensiero, cultura</a:t>
            </a:r>
            <a:r>
              <a:rPr lang="mr-IN" sz="2200">
                <a:solidFill>
                  <a:srgbClr val="881E33"/>
                </a:solidFill>
                <a:latin typeface="Franklin Gothic Medium" charset="0"/>
                <a:ea typeface="ヒラギノ角ゴ Pro W3" charset="0"/>
                <a:cs typeface="Franklin Gothic Medium" charset="0"/>
              </a:rPr>
              <a:t>…</a:t>
            </a:r>
            <a:endParaRPr lang="it-IT" sz="2200">
              <a:solidFill>
                <a:srgbClr val="881E33"/>
              </a:solidFill>
              <a:latin typeface="Franklin Gothic Medium" charset="0"/>
              <a:ea typeface="ヒラギノ角ゴ Pro W3" charset="0"/>
              <a:cs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5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39"/>
    </mc:Choice>
    <mc:Fallback xmlns="">
      <p:transition xmlns:p14="http://schemas.microsoft.com/office/powerpoint/2010/main" spd="slow" advTm="79439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</a:t>
            </a:r>
          </a:p>
        </p:txBody>
      </p:sp>
      <p:pic>
        <p:nvPicPr>
          <p:cNvPr id="4" name="Segnaposto contenuto 3" descr="percors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" r="4051"/>
          <a:stretch>
            <a:fillRect/>
          </a:stretch>
        </p:blipFill>
        <p:spPr>
          <a:xfrm>
            <a:off x="2489558" y="1124744"/>
            <a:ext cx="8002786" cy="4895750"/>
          </a:xfrm>
        </p:spPr>
      </p:pic>
      <p:sp>
        <p:nvSpPr>
          <p:cNvPr id="5" name="Ovale 4"/>
          <p:cNvSpPr/>
          <p:nvPr/>
        </p:nvSpPr>
        <p:spPr bwMode="auto">
          <a:xfrm>
            <a:off x="2063552" y="4346222"/>
            <a:ext cx="1817004" cy="677334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err="1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Vygotskij</a:t>
            </a:r>
            <a:endParaRPr lang="it-IT" dirty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Ovale 6"/>
          <p:cNvSpPr/>
          <p:nvPr/>
        </p:nvSpPr>
        <p:spPr bwMode="auto">
          <a:xfrm>
            <a:off x="2489558" y="3821288"/>
            <a:ext cx="2294109" cy="677334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Wittgenstein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233355" y="4403046"/>
            <a:ext cx="2159000" cy="369332"/>
          </a:xfrm>
          <a:prstGeom prst="rect">
            <a:avLst/>
          </a:prstGeom>
          <a:solidFill>
            <a:srgbClr val="E3B947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Evento linguistico</a:t>
            </a:r>
          </a:p>
        </p:txBody>
      </p:sp>
      <p:sp>
        <p:nvSpPr>
          <p:cNvPr id="13" name="Ovale 12"/>
          <p:cNvSpPr/>
          <p:nvPr/>
        </p:nvSpPr>
        <p:spPr bwMode="auto">
          <a:xfrm>
            <a:off x="6624517" y="2723823"/>
            <a:ext cx="1817004" cy="677334"/>
          </a:xfrm>
          <a:prstGeom prst="ellipse">
            <a:avLst/>
          </a:prstGeom>
          <a:solidFill>
            <a:srgbClr val="E3B94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Duranti </a:t>
            </a:r>
          </a:p>
        </p:txBody>
      </p:sp>
      <p:sp>
        <p:nvSpPr>
          <p:cNvPr id="14" name="Ovale 13"/>
          <p:cNvSpPr/>
          <p:nvPr/>
        </p:nvSpPr>
        <p:spPr bwMode="auto">
          <a:xfrm>
            <a:off x="7533019" y="3668888"/>
            <a:ext cx="1817004" cy="677334"/>
          </a:xfrm>
          <a:prstGeom prst="ellipse">
            <a:avLst/>
          </a:prstGeom>
          <a:solidFill>
            <a:srgbClr val="E3B94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err="1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Hymes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15" name="Ovale 14"/>
          <p:cNvSpPr/>
          <p:nvPr/>
        </p:nvSpPr>
        <p:spPr bwMode="auto">
          <a:xfrm>
            <a:off x="5504094" y="1430867"/>
            <a:ext cx="1817004" cy="812800"/>
          </a:xfrm>
          <a:prstGeom prst="ellipse">
            <a:avLst/>
          </a:prstGeom>
          <a:solidFill>
            <a:srgbClr val="4079A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err="1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Ochs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e </a:t>
            </a:r>
            <a:r>
              <a:rPr lang="it-IT" dirty="0" err="1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Schieffelin</a:t>
            </a:r>
            <a:endParaRPr lang="it-IT" dirty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6" name="Ovale 15"/>
          <p:cNvSpPr/>
          <p:nvPr/>
        </p:nvSpPr>
        <p:spPr bwMode="auto">
          <a:xfrm>
            <a:off x="3993444" y="494268"/>
            <a:ext cx="2668556" cy="102691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Sacks, </a:t>
            </a:r>
            <a:r>
              <a:rPr lang="it-IT" dirty="0" err="1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Schegloff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&amp; Jefferson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795440" y="372845"/>
            <a:ext cx="2159000" cy="646331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Analisi della Conversazione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027340" y="1968480"/>
            <a:ext cx="2159000" cy="646331"/>
          </a:xfrm>
          <a:prstGeom prst="rect">
            <a:avLst/>
          </a:prstGeom>
          <a:solidFill>
            <a:srgbClr val="4079A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Language </a:t>
            </a:r>
            <a:r>
              <a:rPr lang="it-IT" dirty="0" err="1"/>
              <a:t>Socialization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8118123" y="3062490"/>
            <a:ext cx="2159000" cy="369332"/>
          </a:xfrm>
          <a:prstGeom prst="rect">
            <a:avLst/>
          </a:prstGeom>
          <a:solidFill>
            <a:srgbClr val="E3B947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etnopragmatica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106840" y="4569178"/>
            <a:ext cx="2159000" cy="369332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Gioco linguistico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880557" y="5135224"/>
            <a:ext cx="2159000" cy="646331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Psicologia culturale</a:t>
            </a:r>
          </a:p>
        </p:txBody>
      </p:sp>
    </p:spTree>
    <p:extLst>
      <p:ext uri="{BB962C8B-B14F-4D97-AF65-F5344CB8AC3E}">
        <p14:creationId xmlns:p14="http://schemas.microsoft.com/office/powerpoint/2010/main" val="148271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3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trascrizione pictur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3" r="-4343"/>
          <a:stretch>
            <a:fillRect/>
          </a:stretch>
        </p:blipFill>
        <p:spPr>
          <a:xfrm>
            <a:off x="2038004" y="1124745"/>
            <a:ext cx="4504759" cy="2755812"/>
          </a:xfrm>
        </p:spPr>
      </p:pic>
      <p:pic>
        <p:nvPicPr>
          <p:cNvPr id="5" name="Immagine 4" descr="film-nastro-isolato-film-icona-vettore-eps_csp3991988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83" y="1255478"/>
            <a:ext cx="3324907" cy="2785533"/>
          </a:xfrm>
          <a:prstGeom prst="rect">
            <a:avLst/>
          </a:prstGeom>
        </p:spPr>
      </p:pic>
      <p:pic>
        <p:nvPicPr>
          <p:cNvPr id="3" name="Immagine 2" descr="Harvey sack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15" y="4162775"/>
            <a:ext cx="1890935" cy="2603748"/>
          </a:xfrm>
          <a:prstGeom prst="rect">
            <a:avLst/>
          </a:prstGeom>
        </p:spPr>
      </p:pic>
      <p:pic>
        <p:nvPicPr>
          <p:cNvPr id="7" name="Immagine 6" descr="Schegloff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164" y="3531196"/>
            <a:ext cx="1767245" cy="2551637"/>
          </a:xfrm>
          <a:prstGeom prst="rect">
            <a:avLst/>
          </a:prstGeom>
        </p:spPr>
      </p:pic>
      <p:pic>
        <p:nvPicPr>
          <p:cNvPr id="8" name="Immagine 7" descr="Gail Jefferson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408" y="4522715"/>
            <a:ext cx="2261930" cy="19615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506600" y="4522714"/>
            <a:ext cx="2696446" cy="1600438"/>
          </a:xfrm>
          <a:prstGeom prst="rect">
            <a:avLst/>
          </a:prstGeom>
          <a:noFill/>
          <a:ln>
            <a:solidFill>
              <a:srgbClr val="00575C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/>
              <a:t>Harvey Sacks</a:t>
            </a:r>
          </a:p>
          <a:p>
            <a:r>
              <a:rPr lang="it-IT" sz="2000" dirty="0"/>
              <a:t>Emmanuel </a:t>
            </a:r>
            <a:r>
              <a:rPr lang="it-IT" sz="2000" dirty="0" err="1"/>
              <a:t>Schegloff</a:t>
            </a:r>
            <a:endParaRPr lang="it-IT" sz="2000" dirty="0"/>
          </a:p>
          <a:p>
            <a:r>
              <a:rPr lang="it-IT" sz="2000" dirty="0" err="1"/>
              <a:t>Gail</a:t>
            </a:r>
            <a:r>
              <a:rPr lang="it-IT" sz="2000" dirty="0"/>
              <a:t> Jefferson</a:t>
            </a:r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011690" y="6362400"/>
            <a:ext cx="584520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2000" dirty="0"/>
              <a:t>Fondatori dell’Analisi della Conversazione</a:t>
            </a:r>
          </a:p>
        </p:txBody>
      </p:sp>
    </p:spTree>
    <p:extLst>
      <p:ext uri="{BB962C8B-B14F-4D97-AF65-F5344CB8AC3E}">
        <p14:creationId xmlns:p14="http://schemas.microsoft.com/office/powerpoint/2010/main" val="50421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olo 1"/>
          <p:cNvSpPr>
            <a:spLocks noGrp="1"/>
          </p:cNvSpPr>
          <p:nvPr>
            <p:ph type="title"/>
          </p:nvPr>
        </p:nvSpPr>
        <p:spPr>
          <a:xfrm>
            <a:off x="2063750" y="104775"/>
            <a:ext cx="8002588" cy="914400"/>
          </a:xfrm>
        </p:spPr>
        <p:txBody>
          <a:bodyPr/>
          <a:lstStyle/>
          <a:p>
            <a:endParaRPr lang="it-IT">
              <a:latin typeface="Franklin Gothic Medium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59394" name="Segnaposto contenuto 2"/>
          <p:cNvSpPr>
            <a:spLocks noGrp="1"/>
          </p:cNvSpPr>
          <p:nvPr>
            <p:ph idx="1"/>
          </p:nvPr>
        </p:nvSpPr>
        <p:spPr>
          <a:xfrm>
            <a:off x="2038350" y="1125538"/>
            <a:ext cx="8002588" cy="4894262"/>
          </a:xfrm>
        </p:spPr>
        <p:txBody>
          <a:bodyPr/>
          <a:lstStyle/>
          <a:p>
            <a:r>
              <a:rPr lang="it-IT" dirty="0">
                <a:latin typeface="Franklin Gothic Book" charset="0"/>
                <a:ea typeface="ヒラギノ角ゴ Pro W3" charset="0"/>
                <a:cs typeface="Franklin Gothic Book" charset="0"/>
              </a:rPr>
              <a:t>Famiglia Quinto. Partecipanti: Madre; Padre; Simone, 12 anni; Adriana, 4 anni e 4 mesi</a:t>
            </a:r>
          </a:p>
          <a:p>
            <a:endParaRPr lang="it-IT" dirty="0">
              <a:latin typeface="Franklin Gothic Book" charset="0"/>
              <a:ea typeface="ヒラギノ角ゴ Pro W3" charset="0"/>
              <a:cs typeface="Franklin Gothic Book" charset="0"/>
            </a:endParaRPr>
          </a:p>
          <a:p>
            <a:r>
              <a:rPr lang="it-IT" sz="1400" i="1" dirty="0">
                <a:latin typeface="Courier New" charset="0"/>
                <a:ea typeface="ヒラギノ角ゴ Pro W3" charset="0"/>
                <a:cs typeface="Courier New" charset="0"/>
              </a:rPr>
              <a:t>((Adriana sussurra qualcosa sottovoce alla madre))</a:t>
            </a:r>
            <a:endParaRPr lang="it-IT" sz="1400" dirty="0">
              <a:latin typeface="Courier New" charset="0"/>
              <a:ea typeface="ヒラギノ角ゴ Pro W3" charset="0"/>
              <a:cs typeface="Courier New" charset="0"/>
            </a:endParaRPr>
          </a:p>
          <a:p>
            <a:r>
              <a:rPr lang="it-IT" sz="1400" dirty="0">
                <a:latin typeface="Courier New" charset="0"/>
                <a:ea typeface="ヒラギノ角ゴ Pro W3" charset="0"/>
                <a:cs typeface="Courier New" charset="0"/>
              </a:rPr>
              <a:t>Madre: 		che dici?</a:t>
            </a:r>
          </a:p>
          <a:p>
            <a:r>
              <a:rPr lang="it-IT" sz="1400" dirty="0">
                <a:latin typeface="Courier New" charset="0"/>
                <a:ea typeface="ヒラギノ角ゴ Pro W3" charset="0"/>
                <a:cs typeface="Courier New" charset="0"/>
              </a:rPr>
              <a:t>Adriana:	 	°mozzarella°</a:t>
            </a:r>
          </a:p>
          <a:p>
            <a:r>
              <a:rPr lang="it-IT" sz="1400" dirty="0">
                <a:latin typeface="Courier New" charset="0"/>
                <a:ea typeface="ヒラギノ角ゴ Pro W3" charset="0"/>
                <a:cs typeface="Courier New" charset="0"/>
              </a:rPr>
              <a:t>Madre: 		vuoi la mozzarella?</a:t>
            </a:r>
          </a:p>
          <a:p>
            <a:r>
              <a:rPr lang="it-IT" sz="1400" dirty="0">
                <a:latin typeface="Courier New" charset="0"/>
                <a:ea typeface="ヒラギノ角ゴ Pro W3" charset="0"/>
                <a:cs typeface="Courier New" charset="0"/>
              </a:rPr>
              <a:t>Adriana:		</a:t>
            </a:r>
            <a:r>
              <a:rPr lang="it-IT" sz="1400" i="1" dirty="0">
                <a:latin typeface="Courier New" charset="0"/>
                <a:ea typeface="ヒラギノ角ゴ Pro W3" charset="0"/>
                <a:cs typeface="Courier New" charset="0"/>
              </a:rPr>
              <a:t>((annuisce))</a:t>
            </a:r>
          </a:p>
          <a:p>
            <a:r>
              <a:rPr lang="it-IT" sz="1400" dirty="0">
                <a:latin typeface="Courier New" charset="0"/>
                <a:ea typeface="ヒラギノ角ゴ Pro W3" charset="0"/>
                <a:cs typeface="Courier New" charset="0"/>
              </a:rPr>
              <a:t>Madre: 		chiedilo bene allora.  (.) come si chiama? </a:t>
            </a:r>
          </a:p>
          <a:p>
            <a:r>
              <a:rPr lang="it-IT" sz="1400" dirty="0">
                <a:latin typeface="Courier New" charset="0"/>
                <a:ea typeface="ヒラギノ角ゴ Pro W3" charset="0"/>
                <a:cs typeface="Courier New" charset="0"/>
              </a:rPr>
              <a:t>Padre: 		come si chiede?</a:t>
            </a:r>
          </a:p>
          <a:p>
            <a:r>
              <a:rPr lang="it-IT" sz="1400" dirty="0">
                <a:latin typeface="Courier New" charset="0"/>
                <a:ea typeface="ヒラギノ角ゴ Pro W3" charset="0"/>
                <a:cs typeface="Courier New" charset="0"/>
              </a:rPr>
              <a:t>Adriana:		per favo::re </a:t>
            </a:r>
          </a:p>
          <a:p>
            <a:endParaRPr lang="it-IT" dirty="0">
              <a:latin typeface="Franklin Gothic Book" charset="0"/>
              <a:ea typeface="ヒラギノ角ゴ Pro W3" charset="0"/>
              <a:cs typeface="Franklin Gothic Book" charset="0"/>
            </a:endParaRPr>
          </a:p>
          <a:p>
            <a:endParaRPr lang="it-IT" dirty="0">
              <a:latin typeface="Franklin Gothic Book" charset="0"/>
              <a:ea typeface="ヒラギノ角ゴ Pro W3" charset="0"/>
              <a:cs typeface="Franklin Gothic Book" charset="0"/>
            </a:endParaRPr>
          </a:p>
          <a:p>
            <a:endParaRPr lang="it-IT" i="1" dirty="0">
              <a:latin typeface="Franklin Gothic Book" charset="0"/>
              <a:ea typeface="ヒラギノ角ゴ Pro W3" charset="0"/>
              <a:cs typeface="Franklin Gothic Book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olo 1"/>
          <p:cNvSpPr>
            <a:spLocks noGrp="1"/>
          </p:cNvSpPr>
          <p:nvPr>
            <p:ph type="title"/>
          </p:nvPr>
        </p:nvSpPr>
        <p:spPr>
          <a:xfrm>
            <a:off x="2063750" y="104775"/>
            <a:ext cx="8002588" cy="914400"/>
          </a:xfrm>
        </p:spPr>
        <p:txBody>
          <a:bodyPr/>
          <a:lstStyle/>
          <a:p>
            <a:endParaRPr lang="it-IT"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egnaposto contenuto 2"/>
          <p:cNvSpPr>
            <a:spLocks noGrp="1"/>
          </p:cNvSpPr>
          <p:nvPr>
            <p:ph idx="1"/>
          </p:nvPr>
        </p:nvSpPr>
        <p:spPr>
          <a:xfrm>
            <a:off x="1981200" y="836613"/>
            <a:ext cx="7467600" cy="5637212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•"/>
            </a:pPr>
            <a:endParaRPr lang="it-IT" sz="2000" dirty="0">
              <a:latin typeface="Verdana" charset="0"/>
              <a:ea typeface="ヒラギノ角ゴ Pro W3" charset="0"/>
              <a:cs typeface="Verdana" charset="0"/>
            </a:endParaRPr>
          </a:p>
          <a:p>
            <a:pPr>
              <a:lnSpc>
                <a:spcPct val="100000"/>
              </a:lnSpc>
              <a:buFontTx/>
              <a:buChar char="•"/>
            </a:pPr>
            <a:endParaRPr lang="it-IT" sz="2000" dirty="0">
              <a:latin typeface="Verdana" charset="0"/>
              <a:ea typeface="ヒラギノ角ゴ Pro W3" charset="0"/>
              <a:cs typeface="Verdana" charset="0"/>
            </a:endParaRPr>
          </a:p>
          <a:p>
            <a:pPr algn="ctr">
              <a:lnSpc>
                <a:spcPct val="100000"/>
              </a:lnSpc>
            </a:pPr>
            <a:endParaRPr lang="it-IT" sz="4000" i="1" dirty="0">
              <a:latin typeface="Verdana" charset="0"/>
              <a:ea typeface="ヒラギノ角ゴ Pro W3" charset="0"/>
              <a:cs typeface="Verdana" charset="0"/>
            </a:endParaRPr>
          </a:p>
          <a:p>
            <a:pPr>
              <a:lnSpc>
                <a:spcPct val="100000"/>
              </a:lnSpc>
            </a:pPr>
            <a:r>
              <a:rPr lang="it-IT" sz="2400" dirty="0">
                <a:latin typeface="Verdana" charset="0"/>
                <a:ea typeface="ヒラギノ角ゴ Pro W3" charset="0"/>
                <a:cs typeface="Verdana" charset="0"/>
              </a:rPr>
              <a:t>Una formula (“per favore”) su cui c’è accordo o convenzione (“cultura”) ottiene un effetto (esercita una “azione”) che non sarebbe realizzabile senza di essa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olo 1"/>
          <p:cNvSpPr>
            <a:spLocks noGrp="1"/>
          </p:cNvSpPr>
          <p:nvPr>
            <p:ph type="title"/>
          </p:nvPr>
        </p:nvSpPr>
        <p:spPr>
          <a:xfrm>
            <a:off x="2063750" y="104775"/>
            <a:ext cx="8002588" cy="914400"/>
          </a:xfrm>
        </p:spPr>
        <p:txBody>
          <a:bodyPr/>
          <a:lstStyle/>
          <a:p>
            <a:endParaRPr lang="it-IT">
              <a:latin typeface="Franklin Gothic Medium" charset="0"/>
              <a:ea typeface="ヒラギノ角ゴ Pro W3" charset="0"/>
              <a:cs typeface="Franklin Gothic Medium" charset="0"/>
            </a:endParaRPr>
          </a:p>
        </p:txBody>
      </p:sp>
      <p:sp>
        <p:nvSpPr>
          <p:cNvPr id="61442" name="Segnaposto contenuto 2"/>
          <p:cNvSpPr>
            <a:spLocks noGrp="1"/>
          </p:cNvSpPr>
          <p:nvPr>
            <p:ph idx="1"/>
          </p:nvPr>
        </p:nvSpPr>
        <p:spPr>
          <a:xfrm>
            <a:off x="2038350" y="2006600"/>
            <a:ext cx="8002588" cy="4021138"/>
          </a:xfrm>
        </p:spPr>
        <p:txBody>
          <a:bodyPr/>
          <a:lstStyle/>
          <a:p>
            <a:endParaRPr lang="it-IT" dirty="0">
              <a:latin typeface="Courier New" charset="0"/>
              <a:ea typeface="ヒラギノ角ゴ Pro W3" charset="0"/>
              <a:cs typeface="Courier New" charset="0"/>
            </a:endParaRPr>
          </a:p>
          <a:p>
            <a:endParaRPr lang="it-IT" dirty="0">
              <a:latin typeface="Courier New" charset="0"/>
              <a:ea typeface="ヒラギノ角ゴ Pro W3" charset="0"/>
              <a:cs typeface="Courier New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it-IT" sz="2400" dirty="0">
                <a:latin typeface="Verdana" charset="0"/>
                <a:ea typeface="ヒラギノ角ゴ Pro W3" charset="0"/>
                <a:cs typeface="Verdana" charset="0"/>
              </a:rPr>
              <a:t>Un bambino chiede al genitore: “passami il sale”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it-IT" sz="2400" dirty="0">
                <a:latin typeface="Verdana" charset="0"/>
                <a:ea typeface="ヒラギノ角ゴ Pro W3" charset="0"/>
                <a:cs typeface="Verdana" charset="0"/>
              </a:rPr>
              <a:t>(l’esempio è però valido anche tra pari, bambini o adulti)</a:t>
            </a:r>
            <a:endParaRPr lang="it-IT" sz="2000" dirty="0">
              <a:latin typeface="Verdana" charset="0"/>
              <a:ea typeface="ヒラギノ角ゴ Pro W3" charset="0"/>
              <a:cs typeface="Verdana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it-IT" sz="2000" dirty="0">
              <a:latin typeface="Courier New" charset="0"/>
              <a:ea typeface="ヒラギノ角ゴ Pro W3" charset="0"/>
              <a:cs typeface="Courier New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it-IT" dirty="0">
              <a:latin typeface="Franklin Gothic Book" charset="0"/>
              <a:ea typeface="ヒラギノ角ゴ Pro W3" charset="0"/>
              <a:cs typeface="Franklin Gothic Book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286001" y="1417052"/>
            <a:ext cx="6142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881E33"/>
                </a:solidFill>
                <a:latin typeface="Franklin Gothic Medium"/>
                <a:ea typeface="+mj-ea"/>
                <a:cs typeface="Franklin Gothic Medium"/>
              </a:rPr>
              <a:t>Facciamo un altro esempio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6752" y="2509308"/>
            <a:ext cx="8002786" cy="914400"/>
          </a:xfrm>
        </p:spPr>
        <p:txBody>
          <a:bodyPr>
            <a:normAutofit fontScale="90000"/>
          </a:bodyPr>
          <a:lstStyle/>
          <a:p>
            <a:br>
              <a:rPr lang="it-IT" sz="4000" dirty="0"/>
            </a:br>
            <a:br>
              <a:rPr lang="it-IT" sz="4000" dirty="0"/>
            </a:br>
            <a:r>
              <a:rPr lang="it-IT" sz="4000" dirty="0"/>
              <a:t>Cosa accade se….</a:t>
            </a:r>
            <a:br>
              <a:rPr lang="it-IT" sz="4000" dirty="0"/>
            </a:b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37420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038003" y="2113466"/>
            <a:ext cx="7563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Mamma:		non </a:t>
            </a:r>
            <a:r>
              <a:rPr lang="it-IT" dirty="0" err="1"/>
              <a:t>parlARMI</a:t>
            </a:r>
            <a:r>
              <a:rPr lang="it-IT" dirty="0"/>
              <a:t> in quel </a:t>
            </a:r>
            <a:r>
              <a:rPr lang="it-IT" dirty="0" err="1"/>
              <a:t>tO:no</a:t>
            </a:r>
            <a:r>
              <a:rPr lang="it-IT" dirty="0"/>
              <a:t>! COSA fai </a:t>
            </a:r>
            <a:r>
              <a:rPr lang="it-IT" dirty="0" err="1"/>
              <a:t>dài</a:t>
            </a:r>
            <a:r>
              <a:rPr lang="it-IT" dirty="0"/>
              <a:t> ORDINI?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038003" y="1744133"/>
            <a:ext cx="676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Bambino : 	</a:t>
            </a:r>
            <a:r>
              <a:rPr lang="it-IT" dirty="0" err="1"/>
              <a:t>m</a:t>
            </a:r>
            <a:r>
              <a:rPr lang="it-IT" u="sng" dirty="0" err="1"/>
              <a:t>A</a:t>
            </a:r>
            <a:r>
              <a:rPr lang="it-IT" dirty="0" err="1"/>
              <a:t>mmA</a:t>
            </a:r>
            <a:r>
              <a:rPr lang="it-IT" dirty="0"/>
              <a:t>! Passami il SALE::::::!!!!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252133" y="3457601"/>
            <a:ext cx="734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Bambino : 	°°mamma°°? °°mi </a:t>
            </a:r>
            <a:r>
              <a:rPr lang="it-IT" dirty="0" err="1"/>
              <a:t>pa</a:t>
            </a:r>
            <a:r>
              <a:rPr lang="it-IT" dirty="0"/>
              <a:t>::</a:t>
            </a:r>
            <a:r>
              <a:rPr lang="it-IT" dirty="0" err="1"/>
              <a:t>ssi</a:t>
            </a:r>
            <a:r>
              <a:rPr lang="it-IT" dirty="0"/>
              <a:t> il sale?°°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252132" y="3826934"/>
            <a:ext cx="7958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Mamma:		puoi alzare un po’ la voce caro non siamo mica in chiesa!</a:t>
            </a:r>
            <a:br>
              <a:rPr lang="it-IT" dirty="0"/>
            </a:br>
            <a:endParaRPr lang="it-IT" dirty="0"/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42526" y="2553368"/>
            <a:ext cx="3395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881E33"/>
                </a:solidFill>
                <a:latin typeface="Franklin Gothic Medium"/>
                <a:ea typeface="+mj-ea"/>
                <a:cs typeface="Franklin Gothic Medium"/>
              </a:rPr>
              <a:t>Richiesta = azione autoritaria, sopruso, offesa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94926" y="4523873"/>
            <a:ext cx="3764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881E33"/>
                </a:solidFill>
                <a:latin typeface="Franklin Gothic Medium"/>
                <a:ea typeface="+mj-ea"/>
                <a:cs typeface="Franklin Gothic Medium"/>
              </a:rPr>
              <a:t>Richiesta = invocazione timorata, vicino alla supplica</a:t>
            </a:r>
          </a:p>
        </p:txBody>
      </p:sp>
    </p:spTree>
    <p:extLst>
      <p:ext uri="{BB962C8B-B14F-4D97-AF65-F5344CB8AC3E}">
        <p14:creationId xmlns:p14="http://schemas.microsoft.com/office/powerpoint/2010/main" val="387063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Filo</Template>
  <TotalTime>104</TotalTime>
  <Words>2829</Words>
  <Application>Microsoft Office PowerPoint</Application>
  <PresentationFormat>Widescreen</PresentationFormat>
  <Paragraphs>335</Paragraphs>
  <Slides>44</Slides>
  <Notes>21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23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68" baseType="lpstr">
      <vt:lpstr>ＭＳ Ｐゴシック</vt:lpstr>
      <vt:lpstr>Arial</vt:lpstr>
      <vt:lpstr>Baskerville</vt:lpstr>
      <vt:lpstr>Bookman Old Style</vt:lpstr>
      <vt:lpstr>Calibri</vt:lpstr>
      <vt:lpstr>Candara</vt:lpstr>
      <vt:lpstr>Century Gothic</vt:lpstr>
      <vt:lpstr>Century Schoolbook</vt:lpstr>
      <vt:lpstr>Courier</vt:lpstr>
      <vt:lpstr>Courier </vt:lpstr>
      <vt:lpstr>Courier New</vt:lpstr>
      <vt:lpstr>Franklin Gothic Book</vt:lpstr>
      <vt:lpstr>Franklin Gothic Medium</vt:lpstr>
      <vt:lpstr>Helvetica</vt:lpstr>
      <vt:lpstr>Optima</vt:lpstr>
      <vt:lpstr>Symbol</vt:lpstr>
      <vt:lpstr>Times</vt:lpstr>
      <vt:lpstr>Times New Roman</vt:lpstr>
      <vt:lpstr>Verdana</vt:lpstr>
      <vt:lpstr>Wingdings</vt:lpstr>
      <vt:lpstr>Wingdings 2</vt:lpstr>
      <vt:lpstr>Wingdings 3</vt:lpstr>
      <vt:lpstr>ヒラギノ角ゴ Pro W3</vt:lpstr>
      <vt:lpstr>Filo</vt:lpstr>
      <vt:lpstr> 1- Premesse e metodologia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Cosa accade se….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trascrizione jeffersoniana: convenzioni</vt:lpstr>
      <vt:lpstr>Porzioni inspirate/espirate</vt:lpstr>
      <vt:lpstr>Trascrizione e video-analisi</vt:lpstr>
      <vt:lpstr>Attenzione </vt:lpstr>
      <vt:lpstr>Presentazione standard di PowerPoint</vt:lpstr>
      <vt:lpstr>L’Analisi della Conversazione </vt:lpstr>
      <vt:lpstr>Presentazione standard di PowerPoint</vt:lpstr>
      <vt:lpstr>  Alcuni esempi per capire…  1) Le pause</vt:lpstr>
      <vt:lpstr>Presentazione standard di PowerPoint</vt:lpstr>
      <vt:lpstr>Pause intra-turno</vt:lpstr>
      <vt:lpstr>Pause inter-turno</vt:lpstr>
      <vt:lpstr>Pause inter-turno</vt:lpstr>
      <vt:lpstr>  Alcuni esempi per capire…  2) L’enfasi</vt:lpstr>
      <vt:lpstr>Presentazione standard di PowerPoint</vt:lpstr>
      <vt:lpstr>Presentazione standard di PowerPoint</vt:lpstr>
      <vt:lpstr>Presentazione standard di PowerPoint</vt:lpstr>
      <vt:lpstr>Socializzazione linguistica</vt:lpstr>
      <vt:lpstr>  e ora proviamo ad osservare…</vt:lpstr>
      <vt:lpstr>Presentazione standard di PowerPoint</vt:lpstr>
      <vt:lpstr>Andiamo un po’ più nel dettaglio….</vt:lpstr>
      <vt:lpstr>Presentazione standard di PowerPoint</vt:lpstr>
      <vt:lpstr>Presentazione standard di PowerPoint</vt:lpstr>
      <vt:lpstr>  Hanno solo… parlato?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Alcune istruzioni su come orientarsi nelle prossime presentazioni…</vt:lpstr>
      <vt:lpstr>Un viaggio in territori disciplinari diversi….</vt:lpstr>
      <vt:lpstr>3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 Premesse e metodologia</dc:title>
  <dc:creator>MARILENA FATIGANTE</dc:creator>
  <cp:lastModifiedBy>aula 4</cp:lastModifiedBy>
  <cp:revision>6</cp:revision>
  <dcterms:created xsi:type="dcterms:W3CDTF">2022-10-04T15:39:55Z</dcterms:created>
  <dcterms:modified xsi:type="dcterms:W3CDTF">2023-10-03T09:14:53Z</dcterms:modified>
</cp:coreProperties>
</file>