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sldIdLst>
    <p:sldId id="256" r:id="rId2"/>
    <p:sldId id="257" r:id="rId3"/>
    <p:sldId id="260" r:id="rId4"/>
    <p:sldId id="261" r:id="rId5"/>
    <p:sldId id="291" r:id="rId6"/>
    <p:sldId id="283" r:id="rId7"/>
    <p:sldId id="292" r:id="rId8"/>
    <p:sldId id="262" r:id="rId9"/>
    <p:sldId id="263" r:id="rId10"/>
    <p:sldId id="264" r:id="rId11"/>
    <p:sldId id="265" r:id="rId12"/>
    <p:sldId id="286" r:id="rId13"/>
    <p:sldId id="268" r:id="rId14"/>
    <p:sldId id="266" r:id="rId15"/>
    <p:sldId id="267" r:id="rId16"/>
    <p:sldId id="269" r:id="rId17"/>
    <p:sldId id="288" r:id="rId18"/>
    <p:sldId id="270" r:id="rId19"/>
    <p:sldId id="290" r:id="rId20"/>
    <p:sldId id="287" r:id="rId21"/>
    <p:sldId id="275" r:id="rId22"/>
    <p:sldId id="277" r:id="rId23"/>
    <p:sldId id="272" r:id="rId24"/>
    <p:sldId id="280" r:id="rId25"/>
    <p:sldId id="271" r:id="rId26"/>
    <p:sldId id="282" r:id="rId27"/>
    <p:sldId id="273" r:id="rId28"/>
    <p:sldId id="276" r:id="rId29"/>
    <p:sldId id="278" r:id="rId30"/>
    <p:sldId id="289" r:id="rId31"/>
    <p:sldId id="27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BECA"/>
    <a:srgbClr val="4FD1FF"/>
    <a:srgbClr val="77E0F5"/>
    <a:srgbClr val="52FA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3" autoAdjust="0"/>
    <p:restoredTop sz="80594" autoAdjust="0"/>
  </p:normalViewPr>
  <p:slideViewPr>
    <p:cSldViewPr>
      <p:cViewPr varScale="1">
        <p:scale>
          <a:sx n="63" d="100"/>
          <a:sy n="63" d="100"/>
        </p:scale>
        <p:origin x="3024" y="17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645"/>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310E3F-C5DC-459D-B4E6-667F17C85498}" type="datetimeFigureOut">
              <a:rPr lang="en-GB" smtClean="0"/>
              <a:pPr/>
              <a:t>16/08/2019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A1B27A-9BAD-4CE4-9D82-660012E788A9}" type="slidenum">
              <a:rPr lang="en-GB" smtClean="0"/>
              <a:pPr/>
              <a:t>‹#›</a:t>
            </a:fld>
            <a:endParaRPr lang="en-GB"/>
          </a:p>
        </p:txBody>
      </p:sp>
    </p:spTree>
    <p:extLst>
      <p:ext uri="{BB962C8B-B14F-4D97-AF65-F5344CB8AC3E}">
        <p14:creationId xmlns:p14="http://schemas.microsoft.com/office/powerpoint/2010/main" val="3106428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Difficulties in accessing representations in a particular modality </a:t>
            </a:r>
            <a:endParaRPr lang="en-GB" sz="105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Difficulties in accessing spoken but not written words or vice-versa (e.g., difficulties going from the semantic system to phonological lexicon (spoken naming) rather than from semantic system to orthographic lexicon (written naming; different types  of anomia);  Or difficulties accessing semantic representations from visual rather than verbal information (optic aphasia)</a:t>
            </a:r>
            <a:endParaRPr lang="en-GB" sz="1050" dirty="0"/>
          </a:p>
          <a:p>
            <a:endParaRPr lang="en-GB" dirty="0"/>
          </a:p>
          <a:p>
            <a:r>
              <a:rPr lang="en-GB" b="1" dirty="0"/>
              <a:t>Difficulties in activation</a:t>
            </a:r>
          </a:p>
          <a:p>
            <a:r>
              <a:rPr lang="en-GB" dirty="0"/>
              <a:t>Too little activation linked to degradation</a:t>
            </a:r>
          </a:p>
          <a:p>
            <a:r>
              <a:rPr lang="en-GB" dirty="0"/>
              <a:t>but </a:t>
            </a:r>
          </a:p>
          <a:p>
            <a:r>
              <a:rPr lang="en-GB" dirty="0"/>
              <a:t>Too much activation linked to selection difficulties</a:t>
            </a:r>
          </a:p>
        </p:txBody>
      </p:sp>
      <p:sp>
        <p:nvSpPr>
          <p:cNvPr id="4" name="Slide Number Placeholder 3"/>
          <p:cNvSpPr>
            <a:spLocks noGrp="1"/>
          </p:cNvSpPr>
          <p:nvPr>
            <p:ph type="sldNum" sz="quarter" idx="5"/>
          </p:nvPr>
        </p:nvSpPr>
        <p:spPr/>
        <p:txBody>
          <a:bodyPr/>
          <a:lstStyle/>
          <a:p>
            <a:fld id="{F0A1B27A-9BAD-4CE4-9D82-660012E788A9}" type="slidenum">
              <a:rPr lang="en-GB" smtClean="0"/>
              <a:pPr/>
              <a:t>6</a:t>
            </a:fld>
            <a:endParaRPr lang="en-GB"/>
          </a:p>
        </p:txBody>
      </p:sp>
    </p:spTree>
    <p:extLst>
      <p:ext uri="{BB962C8B-B14F-4D97-AF65-F5344CB8AC3E}">
        <p14:creationId xmlns:p14="http://schemas.microsoft.com/office/powerpoint/2010/main" val="2709612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Should the criterion ‘consistency’ be considered the main criterion?</a:t>
            </a:r>
          </a:p>
          <a:p>
            <a:r>
              <a:rPr lang="en-GB" dirty="0"/>
              <a:t>However, here consistency refers not only to consistency to presentation of the stimulus in different modalities, but also to consistency in response to presentation of the same stimulus at different times.</a:t>
            </a:r>
          </a:p>
          <a:p>
            <a:endParaRPr lang="en-GB" dirty="0"/>
          </a:p>
          <a:p>
            <a:r>
              <a:rPr lang="en-GB" dirty="0"/>
              <a:t>Are there other ways to provide evidence for specific difficulties with retrieval ?</a:t>
            </a:r>
          </a:p>
        </p:txBody>
      </p:sp>
      <p:sp>
        <p:nvSpPr>
          <p:cNvPr id="4" name="Slide Number Placeholder 3"/>
          <p:cNvSpPr>
            <a:spLocks noGrp="1"/>
          </p:cNvSpPr>
          <p:nvPr>
            <p:ph type="sldNum" sz="quarter" idx="10"/>
          </p:nvPr>
        </p:nvSpPr>
        <p:spPr/>
        <p:txBody>
          <a:bodyPr/>
          <a:lstStyle/>
          <a:p>
            <a:fld id="{F0A1B27A-9BAD-4CE4-9D82-660012E788A9}" type="slidenum">
              <a:rPr lang="en-GB" smtClean="0"/>
              <a:pPr/>
              <a:t>8</a:t>
            </a:fld>
            <a:endParaRPr lang="en-GB"/>
          </a:p>
        </p:txBody>
      </p:sp>
    </p:spTree>
    <p:extLst>
      <p:ext uri="{BB962C8B-B14F-4D97-AF65-F5344CB8AC3E}">
        <p14:creationId xmlns:p14="http://schemas.microsoft.com/office/powerpoint/2010/main" val="2195524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idea of more recent studies is that a distinctions between different types of impairments should be found not within different types of aphasic patients, but between aphasic impairments which arise from stroke vs. degenerative illnesses.  Here, access impairments are conceptualized as difficulties of control/selection rather than activation.</a:t>
            </a:r>
          </a:p>
        </p:txBody>
      </p:sp>
      <p:sp>
        <p:nvSpPr>
          <p:cNvPr id="4" name="Slide Number Placeholder 3"/>
          <p:cNvSpPr>
            <a:spLocks noGrp="1"/>
          </p:cNvSpPr>
          <p:nvPr>
            <p:ph type="sldNum" sz="quarter" idx="10"/>
          </p:nvPr>
        </p:nvSpPr>
        <p:spPr/>
        <p:txBody>
          <a:bodyPr/>
          <a:lstStyle/>
          <a:p>
            <a:fld id="{F0A1B27A-9BAD-4CE4-9D82-660012E788A9}" type="slidenum">
              <a:rPr lang="en-GB" smtClean="0"/>
              <a:pPr/>
              <a:t>9</a:t>
            </a:fld>
            <a:endParaRPr lang="en-GB"/>
          </a:p>
        </p:txBody>
      </p:sp>
    </p:spTree>
    <p:extLst>
      <p:ext uri="{BB962C8B-B14F-4D97-AF65-F5344CB8AC3E}">
        <p14:creationId xmlns:p14="http://schemas.microsoft.com/office/powerpoint/2010/main" val="1508142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However, in a recent talk </a:t>
            </a:r>
            <a:r>
              <a:rPr lang="en-GB" dirty="0" err="1"/>
              <a:t>Lambon</a:t>
            </a:r>
            <a:r>
              <a:rPr lang="en-GB" dirty="0"/>
              <a:t>-Ralph claimed that, in fact,  some semantic impairments are seen after bilateral resection of anterior temporal lobes.</a:t>
            </a:r>
          </a:p>
        </p:txBody>
      </p:sp>
      <p:sp>
        <p:nvSpPr>
          <p:cNvPr id="4" name="Slide Number Placeholder 3"/>
          <p:cNvSpPr>
            <a:spLocks noGrp="1"/>
          </p:cNvSpPr>
          <p:nvPr>
            <p:ph type="sldNum" sz="quarter" idx="10"/>
          </p:nvPr>
        </p:nvSpPr>
        <p:spPr/>
        <p:txBody>
          <a:bodyPr/>
          <a:lstStyle/>
          <a:p>
            <a:fld id="{F0A1B27A-9BAD-4CE4-9D82-660012E788A9}" type="slidenum">
              <a:rPr lang="en-GB" smtClean="0"/>
              <a:pPr/>
              <a:t>11</a:t>
            </a:fld>
            <a:endParaRPr lang="en-GB"/>
          </a:p>
        </p:txBody>
      </p:sp>
    </p:spTree>
    <p:extLst>
      <p:ext uri="{BB962C8B-B14F-4D97-AF65-F5344CB8AC3E}">
        <p14:creationId xmlns:p14="http://schemas.microsoft.com/office/powerpoint/2010/main" val="1984848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0A1B27A-9BAD-4CE4-9D82-660012E788A9}" type="slidenum">
              <a:rPr lang="en-GB" smtClean="0"/>
              <a:pPr/>
              <a:t>18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0A1B27A-9BAD-4CE4-9D82-660012E788A9}" type="slidenum">
              <a:rPr lang="en-GB" smtClean="0"/>
              <a:pPr/>
              <a:t>24</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 the aphasic patients, the</a:t>
            </a:r>
            <a:r>
              <a:rPr lang="en-GB" baseline="0" dirty="0"/>
              <a:t> deficit is more likely to arise from e</a:t>
            </a:r>
            <a:r>
              <a:rPr lang="en-GB" dirty="0"/>
              <a:t>xcessive activation of competitors than from ‘refractoriness’ or increased inhibition of the target items to be named.  This is because these patients</a:t>
            </a:r>
            <a:r>
              <a:rPr lang="en-GB" baseline="0" dirty="0"/>
              <a:t> make </a:t>
            </a:r>
            <a:r>
              <a:rPr lang="en-GB" baseline="0" dirty="0" err="1"/>
              <a:t>perseveratory</a:t>
            </a:r>
            <a:r>
              <a:rPr lang="en-GB" baseline="0" dirty="0"/>
              <a:t> errors in naming and STM tasks and in STM tasks they show an increased effect of distraction from previous items (e.g., in probe tasks they show an increase tendency to falsely recognize targets from previous trials).  Increased inhibition of previously presented/named items should result in a reduction not in an increase of interference effects.</a:t>
            </a:r>
            <a:endParaRPr lang="en-GB" dirty="0"/>
          </a:p>
          <a:p>
            <a:endParaRPr lang="en-GB" dirty="0"/>
          </a:p>
        </p:txBody>
      </p:sp>
      <p:sp>
        <p:nvSpPr>
          <p:cNvPr id="4" name="Slide Number Placeholder 3"/>
          <p:cNvSpPr>
            <a:spLocks noGrp="1"/>
          </p:cNvSpPr>
          <p:nvPr>
            <p:ph type="sldNum" sz="quarter" idx="5"/>
          </p:nvPr>
        </p:nvSpPr>
        <p:spPr/>
        <p:txBody>
          <a:bodyPr/>
          <a:lstStyle/>
          <a:p>
            <a:fld id="{F0A1B27A-9BAD-4CE4-9D82-660012E788A9}" type="slidenum">
              <a:rPr lang="en-GB" smtClean="0"/>
              <a:pPr/>
              <a:t>25</a:t>
            </a:fld>
            <a:endParaRPr lang="en-GB"/>
          </a:p>
        </p:txBody>
      </p:sp>
    </p:spTree>
    <p:extLst>
      <p:ext uri="{BB962C8B-B14F-4D97-AF65-F5344CB8AC3E}">
        <p14:creationId xmlns:p14="http://schemas.microsoft.com/office/powerpoint/2010/main" val="1973884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50ECECF-BD06-4FD0-AB40-3EE9FCF2D345}" type="datetimeFigureOut">
              <a:rPr lang="en-GB" smtClean="0"/>
              <a:pPr/>
              <a:t>16/08/2019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82A7063-11E5-4BA0-85F4-EBDD3E1A8951}"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0ECECF-BD06-4FD0-AB40-3EE9FCF2D345}" type="datetimeFigureOut">
              <a:rPr lang="en-GB" smtClean="0"/>
              <a:pPr/>
              <a:t>16/08/2019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82A7063-11E5-4BA0-85F4-EBDD3E1A8951}"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0ECECF-BD06-4FD0-AB40-3EE9FCF2D345}" type="datetimeFigureOut">
              <a:rPr lang="en-GB" smtClean="0"/>
              <a:pPr/>
              <a:t>16/08/2019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82A7063-11E5-4BA0-85F4-EBDD3E1A8951}"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0ECECF-BD06-4FD0-AB40-3EE9FCF2D345}" type="datetimeFigureOut">
              <a:rPr lang="en-GB" smtClean="0"/>
              <a:pPr/>
              <a:t>16/08/2019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82A7063-11E5-4BA0-85F4-EBDD3E1A8951}"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0ECECF-BD06-4FD0-AB40-3EE9FCF2D345}" type="datetimeFigureOut">
              <a:rPr lang="en-GB" smtClean="0"/>
              <a:pPr/>
              <a:t>16/08/2019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82A7063-11E5-4BA0-85F4-EBDD3E1A8951}"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50ECECF-BD06-4FD0-AB40-3EE9FCF2D345}" type="datetimeFigureOut">
              <a:rPr lang="en-GB" smtClean="0"/>
              <a:pPr/>
              <a:t>16/08/2019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82A7063-11E5-4BA0-85F4-EBDD3E1A8951}"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50ECECF-BD06-4FD0-AB40-3EE9FCF2D345}" type="datetimeFigureOut">
              <a:rPr lang="en-GB" smtClean="0"/>
              <a:pPr/>
              <a:t>16/08/2019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82A7063-11E5-4BA0-85F4-EBDD3E1A8951}"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50ECECF-BD06-4FD0-AB40-3EE9FCF2D345}" type="datetimeFigureOut">
              <a:rPr lang="en-GB" smtClean="0"/>
              <a:pPr/>
              <a:t>16/08/2019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82A7063-11E5-4BA0-85F4-EBDD3E1A8951}"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0ECECF-BD06-4FD0-AB40-3EE9FCF2D345}" type="datetimeFigureOut">
              <a:rPr lang="en-GB" smtClean="0"/>
              <a:pPr/>
              <a:t>16/08/2019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82A7063-11E5-4BA0-85F4-EBDD3E1A8951}"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0ECECF-BD06-4FD0-AB40-3EE9FCF2D345}" type="datetimeFigureOut">
              <a:rPr lang="en-GB" smtClean="0"/>
              <a:pPr/>
              <a:t>16/08/2019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82A7063-11E5-4BA0-85F4-EBDD3E1A8951}"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0ECECF-BD06-4FD0-AB40-3EE9FCF2D345}" type="datetimeFigureOut">
              <a:rPr lang="en-GB" smtClean="0"/>
              <a:pPr/>
              <a:t>16/08/2019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82A7063-11E5-4BA0-85F4-EBDD3E1A8951}"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ECECF-BD06-4FD0-AB40-3EE9FCF2D345}" type="datetimeFigureOut">
              <a:rPr lang="en-GB" smtClean="0"/>
              <a:pPr/>
              <a:t>16/08/2019</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2A7063-11E5-4BA0-85F4-EBDD3E1A8951}"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gif"/><Relationship Id="rId4" Type="http://schemas.openxmlformats.org/officeDocument/2006/relationships/image" Target="../media/image5.w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jpeg"/><Relationship Id="rId2" Type="http://schemas.openxmlformats.org/officeDocument/2006/relationships/image" Target="../media/image9.png"/><Relationship Id="rId16" Type="http://schemas.openxmlformats.org/officeDocument/2006/relationships/image" Target="../media/image23.png"/><Relationship Id="rId1" Type="http://schemas.openxmlformats.org/officeDocument/2006/relationships/slideLayout" Target="../slideLayouts/slideLayout7.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5" Type="http://schemas.openxmlformats.org/officeDocument/2006/relationships/image" Target="../media/image2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 Id="rId14" Type="http://schemas.openxmlformats.org/officeDocument/2006/relationships/image" Target="../media/image2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55576" y="692696"/>
            <a:ext cx="7704856" cy="5509200"/>
          </a:xfrm>
          <a:prstGeom prst="rect">
            <a:avLst/>
          </a:prstGeom>
          <a:noFill/>
        </p:spPr>
        <p:txBody>
          <a:bodyPr wrap="square" rtlCol="0">
            <a:spAutoFit/>
          </a:bodyPr>
          <a:lstStyle/>
          <a:p>
            <a:pPr algn="ctr"/>
            <a:r>
              <a:rPr lang="en-GB" sz="2800" dirty="0">
                <a:solidFill>
                  <a:srgbClr val="C00000"/>
                </a:solidFill>
              </a:rPr>
              <a:t>PREAMBLE</a:t>
            </a:r>
          </a:p>
          <a:p>
            <a:endParaRPr lang="en-GB" dirty="0"/>
          </a:p>
          <a:p>
            <a:r>
              <a:rPr lang="en-GB" dirty="0"/>
              <a:t>Anomic deficits -  Difficulties in retrieving  words (lexical representations) in speech production</a:t>
            </a:r>
          </a:p>
          <a:p>
            <a:endParaRPr lang="en-GB" dirty="0"/>
          </a:p>
          <a:p>
            <a:r>
              <a:rPr lang="en-GB" dirty="0"/>
              <a:t>Summary of general characteristics:</a:t>
            </a:r>
          </a:p>
          <a:p>
            <a:endParaRPr lang="en-GB" dirty="0"/>
          </a:p>
          <a:p>
            <a:pPr lvl="2"/>
            <a:r>
              <a:rPr lang="en-GB" dirty="0"/>
              <a:t>Difficulties across output tasks:  picture naming, naming to description, repetition (for a subset of patients), connected speech;</a:t>
            </a:r>
          </a:p>
          <a:p>
            <a:pPr lvl="2"/>
            <a:endParaRPr lang="en-GB" dirty="0"/>
          </a:p>
          <a:p>
            <a:pPr lvl="2"/>
            <a:r>
              <a:rPr lang="en-GB" dirty="0"/>
              <a:t>Some patients do better in single picture naming than in connected speech;</a:t>
            </a:r>
          </a:p>
          <a:p>
            <a:endParaRPr lang="en-GB" dirty="0"/>
          </a:p>
          <a:p>
            <a:r>
              <a:rPr lang="en-GB" dirty="0"/>
              <a:t>In some cases, naming difficulties arise from </a:t>
            </a:r>
            <a:r>
              <a:rPr lang="en-GB" b="1" dirty="0">
                <a:solidFill>
                  <a:srgbClr val="C00000"/>
                </a:solidFill>
              </a:rPr>
              <a:t>difficulties in retrieving semantic representations</a:t>
            </a:r>
            <a:r>
              <a:rPr lang="en-GB" dirty="0">
                <a:solidFill>
                  <a:schemeClr val="accent6">
                    <a:lumMod val="60000"/>
                    <a:lumOff val="40000"/>
                  </a:schemeClr>
                </a:solidFill>
              </a:rPr>
              <a:t> </a:t>
            </a:r>
            <a:r>
              <a:rPr lang="en-GB" dirty="0"/>
              <a:t>– this is what will be explored in today’s lecture</a:t>
            </a:r>
          </a:p>
          <a:p>
            <a:endParaRPr lang="en-GB" dirty="0"/>
          </a:p>
          <a:p>
            <a:r>
              <a:rPr lang="en-GB" dirty="0"/>
              <a:t>In other cases, they arise because of </a:t>
            </a:r>
            <a:r>
              <a:rPr lang="en-GB" b="1" dirty="0">
                <a:solidFill>
                  <a:srgbClr val="C00000"/>
                </a:solidFill>
              </a:rPr>
              <a:t>difficulties in retrieving phonological representations</a:t>
            </a:r>
            <a:r>
              <a:rPr lang="en-GB" b="1" dirty="0">
                <a:solidFill>
                  <a:schemeClr val="accent6">
                    <a:lumMod val="60000"/>
                    <a:lumOff val="40000"/>
                  </a:schemeClr>
                </a:solidFill>
              </a:rPr>
              <a:t> </a:t>
            </a:r>
            <a:r>
              <a:rPr lang="en-GB" dirty="0"/>
              <a:t>associated with the word – this will be explored in following lectures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79712" y="332656"/>
            <a:ext cx="5304273" cy="461665"/>
          </a:xfrm>
          <a:prstGeom prst="rect">
            <a:avLst/>
          </a:prstGeom>
          <a:noFill/>
          <a:ln w="38100" cmpd="thinThick">
            <a:solidFill>
              <a:schemeClr val="accent6">
                <a:lumMod val="75000"/>
              </a:schemeClr>
            </a:solidFill>
          </a:ln>
        </p:spPr>
        <p:txBody>
          <a:bodyPr wrap="none" rtlCol="0">
            <a:spAutoFit/>
          </a:bodyPr>
          <a:lstStyle/>
          <a:p>
            <a:r>
              <a:rPr lang="en-GB" sz="2400" dirty="0"/>
              <a:t>Semantic Dementia vs. Semantic Aphasia</a:t>
            </a:r>
          </a:p>
        </p:txBody>
      </p:sp>
      <p:graphicFrame>
        <p:nvGraphicFramePr>
          <p:cNvPr id="5" name="Table 4"/>
          <p:cNvGraphicFramePr>
            <a:graphicFrameLocks noGrp="1"/>
          </p:cNvGraphicFramePr>
          <p:nvPr>
            <p:extLst>
              <p:ext uri="{D42A27DB-BD31-4B8C-83A1-F6EECF244321}">
                <p14:modId xmlns:p14="http://schemas.microsoft.com/office/powerpoint/2010/main" val="4011291683"/>
              </p:ext>
            </p:extLst>
          </p:nvPr>
        </p:nvGraphicFramePr>
        <p:xfrm>
          <a:off x="467544" y="1412776"/>
          <a:ext cx="7992888" cy="3958312"/>
        </p:xfrm>
        <a:graphic>
          <a:graphicData uri="http://schemas.openxmlformats.org/drawingml/2006/table">
            <a:tbl>
              <a:tblPr/>
              <a:tblGrid>
                <a:gridCol w="1914380">
                  <a:extLst>
                    <a:ext uri="{9D8B030D-6E8A-4147-A177-3AD203B41FA5}">
                      <a16:colId xmlns:a16="http://schemas.microsoft.com/office/drawing/2014/main" val="20000"/>
                    </a:ext>
                  </a:extLst>
                </a:gridCol>
                <a:gridCol w="3088162">
                  <a:extLst>
                    <a:ext uri="{9D8B030D-6E8A-4147-A177-3AD203B41FA5}">
                      <a16:colId xmlns:a16="http://schemas.microsoft.com/office/drawing/2014/main" val="20001"/>
                    </a:ext>
                  </a:extLst>
                </a:gridCol>
                <a:gridCol w="293446">
                  <a:extLst>
                    <a:ext uri="{9D8B030D-6E8A-4147-A177-3AD203B41FA5}">
                      <a16:colId xmlns:a16="http://schemas.microsoft.com/office/drawing/2014/main" val="20002"/>
                    </a:ext>
                  </a:extLst>
                </a:gridCol>
                <a:gridCol w="2696900">
                  <a:extLst>
                    <a:ext uri="{9D8B030D-6E8A-4147-A177-3AD203B41FA5}">
                      <a16:colId xmlns:a16="http://schemas.microsoft.com/office/drawing/2014/main" val="20003"/>
                    </a:ext>
                  </a:extLst>
                </a:gridCol>
              </a:tblGrid>
              <a:tr h="210945">
                <a:tc>
                  <a:txBody>
                    <a:bodyPr/>
                    <a:lstStyle/>
                    <a:p>
                      <a:pPr algn="ctr" fontAlgn="ctr"/>
                      <a:endParaRPr lang="en-GB" sz="2000" b="0" i="0" u="none" strike="noStrike" dirty="0">
                        <a:solidFill>
                          <a:srgbClr val="000000"/>
                        </a:solidFill>
                        <a:latin typeface="Calibri"/>
                      </a:endParaRPr>
                    </a:p>
                  </a:txBody>
                  <a:tcPr marL="3299" marR="3299" marT="3299" marB="0" anchor="ctr">
                    <a:lnL>
                      <a:noFill/>
                    </a:lnL>
                    <a:lnR>
                      <a:noFill/>
                    </a:lnR>
                    <a:lnT>
                      <a:noFill/>
                    </a:lnT>
                    <a:lnB>
                      <a:noFill/>
                    </a:lnB>
                  </a:tcPr>
                </a:tc>
                <a:tc>
                  <a:txBody>
                    <a:bodyPr/>
                    <a:lstStyle/>
                    <a:p>
                      <a:pPr algn="ctr" fontAlgn="ctr"/>
                      <a:r>
                        <a:rPr lang="en-GB" sz="2000" b="1" i="0" u="sng" strike="noStrike" dirty="0">
                          <a:solidFill>
                            <a:srgbClr val="0070C0"/>
                          </a:solidFill>
                          <a:latin typeface="Calibri"/>
                        </a:rPr>
                        <a:t>Semantic Dementia (SD)</a:t>
                      </a:r>
                    </a:p>
                  </a:txBody>
                  <a:tcPr marL="3299" marR="3299" marT="3299" marB="0" anchor="ctr">
                    <a:lnL>
                      <a:noFill/>
                    </a:lnL>
                    <a:lnR>
                      <a:noFill/>
                    </a:lnR>
                    <a:lnT>
                      <a:noFill/>
                    </a:lnT>
                    <a:lnB>
                      <a:noFill/>
                    </a:lnB>
                  </a:tcPr>
                </a:tc>
                <a:tc>
                  <a:txBody>
                    <a:bodyPr/>
                    <a:lstStyle/>
                    <a:p>
                      <a:pPr algn="ctr" fontAlgn="ctr"/>
                      <a:endParaRPr lang="en-GB" sz="2000" b="0" i="0" u="none" strike="noStrike" dirty="0">
                        <a:solidFill>
                          <a:srgbClr val="0070C0"/>
                        </a:solidFill>
                        <a:latin typeface="Calibri"/>
                      </a:endParaRPr>
                    </a:p>
                  </a:txBody>
                  <a:tcPr marL="3299" marR="3299" marT="3299" marB="0" anchor="ctr">
                    <a:lnL>
                      <a:noFill/>
                    </a:lnL>
                    <a:lnR>
                      <a:noFill/>
                    </a:lnR>
                    <a:lnT>
                      <a:noFill/>
                    </a:lnT>
                    <a:lnB>
                      <a:noFill/>
                    </a:lnB>
                  </a:tcPr>
                </a:tc>
                <a:tc>
                  <a:txBody>
                    <a:bodyPr/>
                    <a:lstStyle/>
                    <a:p>
                      <a:pPr algn="ctr" fontAlgn="ctr"/>
                      <a:r>
                        <a:rPr lang="en-GB" sz="2000" b="1" i="0" u="sng" strike="noStrike" dirty="0">
                          <a:solidFill>
                            <a:srgbClr val="0070C0"/>
                          </a:solidFill>
                          <a:latin typeface="Calibri"/>
                        </a:rPr>
                        <a:t>Semantic Aphasia (SA)</a:t>
                      </a:r>
                    </a:p>
                  </a:txBody>
                  <a:tcPr marL="3299" marR="3299" marT="3299" marB="0" anchor="ctr">
                    <a:lnL>
                      <a:noFill/>
                    </a:lnL>
                    <a:lnR>
                      <a:noFill/>
                    </a:lnR>
                    <a:lnT>
                      <a:noFill/>
                    </a:lnT>
                    <a:lnB>
                      <a:noFill/>
                    </a:lnB>
                  </a:tcPr>
                </a:tc>
                <a:extLst>
                  <a:ext uri="{0D108BD9-81ED-4DB2-BD59-A6C34878D82A}">
                    <a16:rowId xmlns:a16="http://schemas.microsoft.com/office/drawing/2014/main" val="10000"/>
                  </a:ext>
                </a:extLst>
              </a:tr>
              <a:tr h="163420">
                <a:tc>
                  <a:txBody>
                    <a:bodyPr/>
                    <a:lstStyle/>
                    <a:p>
                      <a:pPr algn="ctr" fontAlgn="ctr"/>
                      <a:endParaRPr lang="en-GB" sz="2000" b="0" i="0" u="none" strike="noStrike" dirty="0">
                        <a:solidFill>
                          <a:srgbClr val="000000"/>
                        </a:solidFill>
                        <a:latin typeface="Calibri"/>
                      </a:endParaRPr>
                    </a:p>
                  </a:txBody>
                  <a:tcPr marL="3299" marR="3299" marT="3299" marB="0" anchor="ctr">
                    <a:lnL>
                      <a:noFill/>
                    </a:lnL>
                    <a:lnR>
                      <a:noFill/>
                    </a:lnR>
                    <a:lnT>
                      <a:noFill/>
                    </a:lnT>
                    <a:lnB>
                      <a:noFill/>
                    </a:lnB>
                  </a:tcPr>
                </a:tc>
                <a:tc>
                  <a:txBody>
                    <a:bodyPr/>
                    <a:lstStyle/>
                    <a:p>
                      <a:pPr algn="ctr" fontAlgn="ctr"/>
                      <a:endParaRPr lang="en-GB" sz="2000" b="1" i="0" u="none" strike="noStrike" dirty="0">
                        <a:solidFill>
                          <a:srgbClr val="FF0000"/>
                        </a:solidFill>
                        <a:latin typeface="Calibri"/>
                      </a:endParaRPr>
                    </a:p>
                  </a:txBody>
                  <a:tcPr marL="3299" marR="3299" marT="3299" marB="0" anchor="ctr">
                    <a:lnL>
                      <a:noFill/>
                    </a:lnL>
                    <a:lnR>
                      <a:noFill/>
                    </a:lnR>
                    <a:lnT>
                      <a:noFill/>
                    </a:lnT>
                    <a:lnB>
                      <a:noFill/>
                    </a:lnB>
                  </a:tcPr>
                </a:tc>
                <a:tc>
                  <a:txBody>
                    <a:bodyPr/>
                    <a:lstStyle/>
                    <a:p>
                      <a:pPr algn="ctr" fontAlgn="ctr"/>
                      <a:endParaRPr lang="en-GB" sz="2000" b="0" i="0" u="none" strike="noStrike" dirty="0">
                        <a:solidFill>
                          <a:srgbClr val="FF0000"/>
                        </a:solidFill>
                        <a:latin typeface="Calibri"/>
                      </a:endParaRPr>
                    </a:p>
                  </a:txBody>
                  <a:tcPr marL="3299" marR="3299" marT="3299" marB="0" anchor="ctr">
                    <a:lnL>
                      <a:noFill/>
                    </a:lnL>
                    <a:lnR>
                      <a:noFill/>
                    </a:lnR>
                    <a:lnT>
                      <a:noFill/>
                    </a:lnT>
                    <a:lnB>
                      <a:noFill/>
                    </a:lnB>
                  </a:tcPr>
                </a:tc>
                <a:tc>
                  <a:txBody>
                    <a:bodyPr/>
                    <a:lstStyle/>
                    <a:p>
                      <a:pPr algn="ctr" fontAlgn="ctr"/>
                      <a:endParaRPr lang="en-GB" sz="2000" b="1" i="0" u="none" strike="noStrike" dirty="0">
                        <a:solidFill>
                          <a:srgbClr val="FF0000"/>
                        </a:solidFill>
                        <a:latin typeface="Calibri"/>
                      </a:endParaRPr>
                    </a:p>
                  </a:txBody>
                  <a:tcPr marL="3299" marR="3299" marT="3299" marB="0" anchor="ctr">
                    <a:lnL>
                      <a:noFill/>
                    </a:lnL>
                    <a:lnR>
                      <a:noFill/>
                    </a:lnR>
                    <a:lnT>
                      <a:noFill/>
                    </a:lnT>
                    <a:lnB>
                      <a:noFill/>
                    </a:lnB>
                  </a:tcPr>
                </a:tc>
                <a:extLst>
                  <a:ext uri="{0D108BD9-81ED-4DB2-BD59-A6C34878D82A}">
                    <a16:rowId xmlns:a16="http://schemas.microsoft.com/office/drawing/2014/main" val="10001"/>
                  </a:ext>
                </a:extLst>
              </a:tr>
              <a:tr h="327182">
                <a:tc>
                  <a:txBody>
                    <a:bodyPr/>
                    <a:lstStyle/>
                    <a:p>
                      <a:pPr algn="ctr" fontAlgn="ctr"/>
                      <a:r>
                        <a:rPr lang="en-GB" sz="2000" b="1" i="0" u="none" strike="noStrike" dirty="0">
                          <a:solidFill>
                            <a:srgbClr val="4FD1FF"/>
                          </a:solidFill>
                          <a:latin typeface="Calibri"/>
                        </a:rPr>
                        <a:t>Communality</a:t>
                      </a:r>
                    </a:p>
                  </a:txBody>
                  <a:tcPr marL="3299" marR="3299" marT="3299" marB="0" anchor="ctr">
                    <a:lnL>
                      <a:noFill/>
                    </a:lnL>
                    <a:lnR>
                      <a:noFill/>
                    </a:lnR>
                    <a:lnT>
                      <a:noFill/>
                    </a:lnT>
                    <a:lnB>
                      <a:noFill/>
                    </a:lnB>
                  </a:tcPr>
                </a:tc>
                <a:tc gridSpan="3">
                  <a:txBody>
                    <a:bodyPr/>
                    <a:lstStyle/>
                    <a:p>
                      <a:pPr algn="ctr" fontAlgn="ctr"/>
                      <a:r>
                        <a:rPr lang="en-GB" sz="2000" b="0" i="0" u="none" strike="noStrike" dirty="0">
                          <a:solidFill>
                            <a:schemeClr val="tx1"/>
                          </a:solidFill>
                          <a:latin typeface="Calibri"/>
                        </a:rPr>
                        <a:t>Poor performance in task requiring semantic knowledge - poor naming, but also poor comprehension </a:t>
                      </a:r>
                    </a:p>
                  </a:txBody>
                  <a:tcPr marL="3299" marR="3299" marT="3299" marB="0" anchor="ctr">
                    <a:lnL>
                      <a:noFill/>
                    </a:lnL>
                    <a:lnR>
                      <a:noFill/>
                    </a:lnR>
                    <a:lnT>
                      <a:noFill/>
                    </a:lnT>
                    <a:lnB>
                      <a:noFill/>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163420">
                <a:tc>
                  <a:txBody>
                    <a:bodyPr/>
                    <a:lstStyle/>
                    <a:p>
                      <a:pPr algn="ctr" fontAlgn="ctr"/>
                      <a:endParaRPr lang="en-GB" sz="20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3299" marR="3299" marT="3299" marB="0" anchor="ctr">
                    <a:lnL>
                      <a:noFill/>
                    </a:lnL>
                    <a:lnR>
                      <a:noFill/>
                    </a:lnR>
                    <a:lnT>
                      <a:noFill/>
                    </a:lnT>
                    <a:lnB>
                      <a:noFill/>
                    </a:lnB>
                  </a:tcPr>
                </a:tc>
                <a:extLst>
                  <a:ext uri="{0D108BD9-81ED-4DB2-BD59-A6C34878D82A}">
                    <a16:rowId xmlns:a16="http://schemas.microsoft.com/office/drawing/2014/main" val="10003"/>
                  </a:ext>
                </a:extLst>
              </a:tr>
              <a:tr h="335793">
                <a:tc>
                  <a:txBody>
                    <a:bodyPr/>
                    <a:lstStyle/>
                    <a:p>
                      <a:pPr marL="0" algn="ctr" defTabSz="914400" rtl="0" eaLnBrk="1" fontAlgn="ctr" latinLnBrk="0" hangingPunct="1"/>
                      <a:r>
                        <a:rPr lang="en-GB" sz="2000" b="1" i="0" u="none" strike="noStrike" kern="1200" dirty="0">
                          <a:solidFill>
                            <a:srgbClr val="4FD1FF"/>
                          </a:solidFill>
                          <a:latin typeface="Calibri"/>
                          <a:ea typeface="+mn-ea"/>
                          <a:cs typeface="+mn-cs"/>
                        </a:rPr>
                        <a:t>Aetiology</a:t>
                      </a:r>
                    </a:p>
                  </a:txBody>
                  <a:tcPr marL="3299" marR="3299" marT="3299" marB="0" anchor="ctr">
                    <a:lnL>
                      <a:noFill/>
                    </a:lnL>
                    <a:lnR>
                      <a:noFill/>
                    </a:lnR>
                    <a:lnT>
                      <a:noFill/>
                    </a:lnT>
                    <a:lnB>
                      <a:noFill/>
                    </a:lnB>
                  </a:tcPr>
                </a:tc>
                <a:tc>
                  <a:txBody>
                    <a:bodyPr/>
                    <a:lstStyle/>
                    <a:p>
                      <a:pPr algn="ctr" fontAlgn="ctr"/>
                      <a:r>
                        <a:rPr lang="en-GB" sz="2000" b="0" i="0" u="none" strike="noStrike" dirty="0">
                          <a:solidFill>
                            <a:schemeClr val="tx1"/>
                          </a:solidFill>
                          <a:latin typeface="Calibri"/>
                        </a:rPr>
                        <a:t>Degenerative disorder</a:t>
                      </a:r>
                    </a:p>
                  </a:txBody>
                  <a:tcPr marL="3299" marR="3299" marT="329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r>
                        <a:rPr lang="en-GB" sz="2000" b="0" i="0" u="none" strike="noStrike" dirty="0">
                          <a:solidFill>
                            <a:schemeClr val="tx1"/>
                          </a:solidFill>
                          <a:latin typeface="Calibri"/>
                        </a:rPr>
                        <a:t>CVA (or tumour, more rarely)</a:t>
                      </a:r>
                    </a:p>
                  </a:txBody>
                  <a:tcPr marL="3299" marR="3299" marT="3299" marB="0" anchor="ctr">
                    <a:lnL>
                      <a:noFill/>
                    </a:lnL>
                    <a:lnR>
                      <a:noFill/>
                    </a:lnR>
                    <a:lnT>
                      <a:noFill/>
                    </a:lnT>
                    <a:lnB>
                      <a:noFill/>
                    </a:lnB>
                  </a:tcPr>
                </a:tc>
                <a:extLst>
                  <a:ext uri="{0D108BD9-81ED-4DB2-BD59-A6C34878D82A}">
                    <a16:rowId xmlns:a16="http://schemas.microsoft.com/office/drawing/2014/main" val="10004"/>
                  </a:ext>
                </a:extLst>
              </a:tr>
              <a:tr h="163420">
                <a:tc>
                  <a:txBody>
                    <a:bodyPr/>
                    <a:lstStyle/>
                    <a:p>
                      <a:pPr algn="ctr" fontAlgn="ctr"/>
                      <a:endParaRPr lang="en-GB" sz="20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3299" marR="3299" marT="3299" marB="0" anchor="ctr">
                    <a:lnL>
                      <a:noFill/>
                    </a:lnL>
                    <a:lnR>
                      <a:noFill/>
                    </a:lnR>
                    <a:lnT>
                      <a:noFill/>
                    </a:lnT>
                    <a:lnB>
                      <a:noFill/>
                    </a:lnB>
                  </a:tcPr>
                </a:tc>
                <a:extLst>
                  <a:ext uri="{0D108BD9-81ED-4DB2-BD59-A6C34878D82A}">
                    <a16:rowId xmlns:a16="http://schemas.microsoft.com/office/drawing/2014/main" val="10005"/>
                  </a:ext>
                </a:extLst>
              </a:tr>
              <a:tr h="364011">
                <a:tc>
                  <a:txBody>
                    <a:bodyPr/>
                    <a:lstStyle/>
                    <a:p>
                      <a:pPr marL="0" algn="ctr" defTabSz="914400" rtl="0" eaLnBrk="1" fontAlgn="ctr" latinLnBrk="0" hangingPunct="1"/>
                      <a:r>
                        <a:rPr lang="en-GB" sz="2000" b="1" i="0" u="none" strike="noStrike" kern="1200" dirty="0">
                          <a:solidFill>
                            <a:srgbClr val="4FD1FF"/>
                          </a:solidFill>
                          <a:latin typeface="Calibri"/>
                          <a:ea typeface="+mn-ea"/>
                          <a:cs typeface="+mn-cs"/>
                        </a:rPr>
                        <a:t>Characteristics</a:t>
                      </a:r>
                    </a:p>
                  </a:txBody>
                  <a:tcPr marL="3299" marR="3299" marT="3299" marB="0" anchor="ctr">
                    <a:lnL>
                      <a:noFill/>
                    </a:lnL>
                    <a:lnR>
                      <a:noFill/>
                    </a:lnR>
                    <a:lnT>
                      <a:noFill/>
                    </a:lnT>
                    <a:lnB>
                      <a:noFill/>
                    </a:lnB>
                  </a:tcPr>
                </a:tc>
                <a:tc>
                  <a:txBody>
                    <a:bodyPr/>
                    <a:lstStyle/>
                    <a:p>
                      <a:pPr algn="ctr" fontAlgn="ctr"/>
                      <a:r>
                        <a:rPr lang="en-GB" sz="2000" b="0" i="0" u="none" strike="noStrike" dirty="0">
                          <a:solidFill>
                            <a:schemeClr val="tx1"/>
                          </a:solidFill>
                          <a:latin typeface="Calibri"/>
                        </a:rPr>
                        <a:t>Fluent speech - relatively preserved phonology, syntax, memory, visuo-spatial skills; semantic </a:t>
                      </a:r>
                      <a:r>
                        <a:rPr lang="en-GB" sz="2000" b="0" i="0" u="none" strike="noStrike" dirty="0" err="1">
                          <a:solidFill>
                            <a:schemeClr val="tx1"/>
                          </a:solidFill>
                          <a:latin typeface="Calibri"/>
                        </a:rPr>
                        <a:t>paraphasias</a:t>
                      </a:r>
                      <a:endParaRPr lang="en-GB" sz="20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r>
                        <a:rPr lang="en-GB" sz="2000" b="0" i="0" u="none" strike="noStrike" dirty="0">
                          <a:solidFill>
                            <a:schemeClr val="tx1"/>
                          </a:solidFill>
                          <a:latin typeface="Calibri"/>
                        </a:rPr>
                        <a:t>different types of aphasia: Wernicke, TSA, global, Broca</a:t>
                      </a:r>
                    </a:p>
                  </a:txBody>
                  <a:tcPr marL="3299" marR="3299" marT="3299" marB="0" anchor="ctr">
                    <a:lnL>
                      <a:noFill/>
                    </a:lnL>
                    <a:lnR>
                      <a:noFill/>
                    </a:lnR>
                    <a:lnT>
                      <a:noFill/>
                    </a:lnT>
                    <a:lnB>
                      <a:noFill/>
                    </a:lnB>
                  </a:tcPr>
                </a:tc>
                <a:extLst>
                  <a:ext uri="{0D108BD9-81ED-4DB2-BD59-A6C34878D82A}">
                    <a16:rowId xmlns:a16="http://schemas.microsoft.com/office/drawing/2014/main" val="10006"/>
                  </a:ext>
                </a:extLst>
              </a:tr>
              <a:tr h="163420">
                <a:tc>
                  <a:txBody>
                    <a:bodyPr/>
                    <a:lstStyle/>
                    <a:p>
                      <a:pPr algn="ctr" fontAlgn="ctr"/>
                      <a:endParaRPr lang="en-GB" sz="18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endParaRPr lang="en-GB" sz="18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endParaRPr lang="en-GB" sz="1800" b="0" i="0" u="none" strike="noStrike" dirty="0">
                        <a:solidFill>
                          <a:schemeClr val="tx1"/>
                        </a:solidFill>
                        <a:latin typeface="Calibri"/>
                      </a:endParaRPr>
                    </a:p>
                  </a:txBody>
                  <a:tcPr marL="3299" marR="3299" marT="3299" marB="0" anchor="ctr">
                    <a:lnL>
                      <a:noFill/>
                    </a:lnL>
                    <a:lnR>
                      <a:noFill/>
                    </a:lnR>
                    <a:lnT>
                      <a:noFill/>
                    </a:lnT>
                    <a:lnB>
                      <a:noFill/>
                    </a:lnB>
                  </a:tcPr>
                </a:tc>
                <a:tc>
                  <a:txBody>
                    <a:bodyPr/>
                    <a:lstStyle/>
                    <a:p>
                      <a:pPr algn="ctr" fontAlgn="ctr"/>
                      <a:endParaRPr lang="en-GB" sz="1800" b="0" i="0" u="none" strike="noStrike" dirty="0">
                        <a:solidFill>
                          <a:schemeClr val="tx1"/>
                        </a:solidFill>
                        <a:latin typeface="Calibri"/>
                      </a:endParaRPr>
                    </a:p>
                  </a:txBody>
                  <a:tcPr marL="3299" marR="3299" marT="3299" marB="0" anchor="ctr">
                    <a:lnL>
                      <a:noFill/>
                    </a:lnL>
                    <a:lnR>
                      <a:noFill/>
                    </a:lnR>
                    <a:lnT>
                      <a:noFill/>
                    </a:lnT>
                    <a:lnB>
                      <a:noFill/>
                    </a:lnB>
                  </a:tcPr>
                </a:tc>
                <a:extLst>
                  <a:ext uri="{0D108BD9-81ED-4DB2-BD59-A6C34878D82A}">
                    <a16:rowId xmlns:a16="http://schemas.microsoft.com/office/drawing/2014/main" val="10007"/>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33204321"/>
              </p:ext>
            </p:extLst>
          </p:nvPr>
        </p:nvGraphicFramePr>
        <p:xfrm>
          <a:off x="899592" y="836712"/>
          <a:ext cx="7632847" cy="5622250"/>
        </p:xfrm>
        <a:graphic>
          <a:graphicData uri="http://schemas.openxmlformats.org/drawingml/2006/table">
            <a:tbl>
              <a:tblPr/>
              <a:tblGrid>
                <a:gridCol w="1828147">
                  <a:extLst>
                    <a:ext uri="{9D8B030D-6E8A-4147-A177-3AD203B41FA5}">
                      <a16:colId xmlns:a16="http://schemas.microsoft.com/office/drawing/2014/main" val="20000"/>
                    </a:ext>
                  </a:extLst>
                </a:gridCol>
                <a:gridCol w="2949055">
                  <a:extLst>
                    <a:ext uri="{9D8B030D-6E8A-4147-A177-3AD203B41FA5}">
                      <a16:colId xmlns:a16="http://schemas.microsoft.com/office/drawing/2014/main" val="20001"/>
                    </a:ext>
                  </a:extLst>
                </a:gridCol>
                <a:gridCol w="280227">
                  <a:extLst>
                    <a:ext uri="{9D8B030D-6E8A-4147-A177-3AD203B41FA5}">
                      <a16:colId xmlns:a16="http://schemas.microsoft.com/office/drawing/2014/main" val="20002"/>
                    </a:ext>
                  </a:extLst>
                </a:gridCol>
                <a:gridCol w="2575418">
                  <a:extLst>
                    <a:ext uri="{9D8B030D-6E8A-4147-A177-3AD203B41FA5}">
                      <a16:colId xmlns:a16="http://schemas.microsoft.com/office/drawing/2014/main" val="20003"/>
                    </a:ext>
                  </a:extLst>
                </a:gridCol>
              </a:tblGrid>
              <a:tr h="281478">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r>
                        <a:rPr lang="en-GB" sz="2000" b="1" i="0" u="sng" strike="noStrike" dirty="0">
                          <a:solidFill>
                            <a:srgbClr val="0070C0"/>
                          </a:solidFill>
                          <a:latin typeface="Calibri"/>
                        </a:rPr>
                        <a:t>Semantic Dementia (SD)</a:t>
                      </a:r>
                    </a:p>
                  </a:txBody>
                  <a:tcPr marL="5319" marR="5319" marT="5319" marB="0" anchor="ctr">
                    <a:lnL>
                      <a:noFill/>
                    </a:lnL>
                    <a:lnR>
                      <a:noFill/>
                    </a:lnR>
                    <a:lnT>
                      <a:noFill/>
                    </a:lnT>
                    <a:lnB>
                      <a:noFill/>
                    </a:lnB>
                  </a:tcPr>
                </a:tc>
                <a:tc>
                  <a:txBody>
                    <a:bodyPr/>
                    <a:lstStyle/>
                    <a:p>
                      <a:pPr algn="ctr" fontAlgn="ctr"/>
                      <a:endParaRPr lang="en-GB" sz="2000" b="0" i="0" u="none" strike="noStrike" dirty="0">
                        <a:solidFill>
                          <a:srgbClr val="0070C0"/>
                        </a:solidFill>
                        <a:latin typeface="Calibri"/>
                      </a:endParaRPr>
                    </a:p>
                  </a:txBody>
                  <a:tcPr marL="5319" marR="5319" marT="5319" marB="0" anchor="ctr">
                    <a:lnL>
                      <a:noFill/>
                    </a:lnL>
                    <a:lnR>
                      <a:noFill/>
                    </a:lnR>
                    <a:lnT>
                      <a:noFill/>
                    </a:lnT>
                    <a:lnB>
                      <a:noFill/>
                    </a:lnB>
                  </a:tcPr>
                </a:tc>
                <a:tc>
                  <a:txBody>
                    <a:bodyPr/>
                    <a:lstStyle/>
                    <a:p>
                      <a:pPr algn="ctr" fontAlgn="ctr"/>
                      <a:r>
                        <a:rPr lang="en-GB" sz="2000" b="1" i="0" u="sng" strike="noStrike" dirty="0">
                          <a:solidFill>
                            <a:schemeClr val="accent6">
                              <a:lumMod val="75000"/>
                            </a:schemeClr>
                          </a:solidFill>
                          <a:latin typeface="Calibri"/>
                        </a:rPr>
                        <a:t>Semantic Aphasia (SA)</a:t>
                      </a:r>
                    </a:p>
                  </a:txBody>
                  <a:tcPr marL="5319" marR="5319" marT="5319" marB="0" anchor="ctr">
                    <a:lnL>
                      <a:noFill/>
                    </a:lnL>
                    <a:lnR>
                      <a:noFill/>
                    </a:lnR>
                    <a:lnT>
                      <a:noFill/>
                    </a:lnT>
                    <a:lnB>
                      <a:noFill/>
                    </a:lnB>
                  </a:tcPr>
                </a:tc>
                <a:extLst>
                  <a:ext uri="{0D108BD9-81ED-4DB2-BD59-A6C34878D82A}">
                    <a16:rowId xmlns:a16="http://schemas.microsoft.com/office/drawing/2014/main" val="10000"/>
                  </a:ext>
                </a:extLst>
              </a:tr>
              <a:tr h="398098">
                <a:tc>
                  <a:txBody>
                    <a:bodyPr/>
                    <a:lstStyle/>
                    <a:p>
                      <a:pPr marL="0" algn="ctr" defTabSz="914400" rtl="0" eaLnBrk="1" fontAlgn="ctr" latinLnBrk="0" hangingPunct="1"/>
                      <a:r>
                        <a:rPr lang="en-GB" sz="2000" b="1" i="0" u="none" strike="noStrike" kern="1200" dirty="0">
                          <a:solidFill>
                            <a:srgbClr val="4FD1FF"/>
                          </a:solidFill>
                          <a:latin typeface="Calibri"/>
                          <a:ea typeface="+mn-ea"/>
                          <a:cs typeface="+mn-cs"/>
                        </a:rPr>
                        <a:t>Locus of lesion</a:t>
                      </a:r>
                    </a:p>
                  </a:txBody>
                  <a:tcPr marL="5319" marR="5319" marT="5319" marB="0" anchor="ctr">
                    <a:lnL>
                      <a:noFill/>
                    </a:lnL>
                    <a:lnR>
                      <a:noFill/>
                    </a:lnR>
                    <a:lnT>
                      <a:noFill/>
                    </a:lnT>
                    <a:lnB>
                      <a:noFill/>
                    </a:lnB>
                  </a:tcPr>
                </a:tc>
                <a:tc>
                  <a:txBody>
                    <a:bodyPr/>
                    <a:lstStyle/>
                    <a:p>
                      <a:pPr algn="ctr" fontAlgn="ctr"/>
                      <a:r>
                        <a:rPr lang="en-GB" sz="2000" b="0" i="0" u="none" strike="noStrike" dirty="0">
                          <a:solidFill>
                            <a:schemeClr val="tx1"/>
                          </a:solidFill>
                          <a:latin typeface="Calibri"/>
                        </a:rPr>
                        <a:t>Bilateral </a:t>
                      </a: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r>
                        <a:rPr lang="en-GB" sz="2000" b="0" i="0" u="none" strike="noStrike" dirty="0">
                          <a:solidFill>
                            <a:schemeClr val="tx1"/>
                          </a:solidFill>
                          <a:latin typeface="Calibri"/>
                        </a:rPr>
                        <a:t>Unilateral left</a:t>
                      </a:r>
                    </a:p>
                  </a:txBody>
                  <a:tcPr marL="5319" marR="5319" marT="5319" marB="0" anchor="ctr">
                    <a:lnL>
                      <a:noFill/>
                    </a:lnL>
                    <a:lnR>
                      <a:noFill/>
                    </a:lnR>
                    <a:lnT>
                      <a:noFill/>
                    </a:lnT>
                    <a:lnB>
                      <a:noFill/>
                    </a:lnB>
                  </a:tcPr>
                </a:tc>
                <a:extLst>
                  <a:ext uri="{0D108BD9-81ED-4DB2-BD59-A6C34878D82A}">
                    <a16:rowId xmlns:a16="http://schemas.microsoft.com/office/drawing/2014/main" val="10001"/>
                  </a:ext>
                </a:extLst>
              </a:tr>
              <a:tr h="1109849">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r>
                        <a:rPr lang="en-GB" sz="2000" b="0" i="0" u="none" strike="noStrike" dirty="0">
                          <a:solidFill>
                            <a:schemeClr val="tx1"/>
                          </a:solidFill>
                          <a:latin typeface="Calibri"/>
                        </a:rPr>
                        <a:t>Atrophy and hypometabolism of inferior and lateral aspects of </a:t>
                      </a:r>
                      <a:r>
                        <a:rPr lang="en-GB" sz="2000" b="1" i="0" u="none" strike="noStrike" dirty="0">
                          <a:solidFill>
                            <a:srgbClr val="0070C0"/>
                          </a:solidFill>
                          <a:latin typeface="Calibri"/>
                        </a:rPr>
                        <a:t>anterior temporal lobe</a:t>
                      </a:r>
                      <a:endParaRPr lang="en-GB" sz="2000" b="0" i="0" u="none" strike="noStrike" dirty="0">
                        <a:solidFill>
                          <a:srgbClr val="0070C0"/>
                        </a:solidFill>
                        <a:latin typeface="Calibri"/>
                      </a:endParaRP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r>
                        <a:rPr lang="en-GB" sz="2000" b="1" i="0" u="none" strike="noStrike" dirty="0">
                          <a:solidFill>
                            <a:srgbClr val="0070C0"/>
                          </a:solidFill>
                          <a:latin typeface="Calibri"/>
                        </a:rPr>
                        <a:t>posterior temporal-inferior parieta</a:t>
                      </a:r>
                      <a:r>
                        <a:rPr lang="en-GB" sz="2000" b="0" i="0" u="none" strike="noStrike" dirty="0">
                          <a:solidFill>
                            <a:srgbClr val="0070C0"/>
                          </a:solidFill>
                          <a:latin typeface="Calibri"/>
                        </a:rPr>
                        <a:t>l </a:t>
                      </a:r>
                      <a:r>
                        <a:rPr lang="en-GB" sz="2000" b="0" i="0" u="none" strike="noStrike" dirty="0">
                          <a:solidFill>
                            <a:schemeClr val="tx1"/>
                          </a:solidFill>
                          <a:latin typeface="Calibri"/>
                        </a:rPr>
                        <a:t>regions AND </a:t>
                      </a:r>
                      <a:r>
                        <a:rPr lang="en-GB" sz="2000" b="1" i="0" u="none" strike="noStrike" dirty="0">
                          <a:solidFill>
                            <a:srgbClr val="0070C0"/>
                          </a:solidFill>
                          <a:latin typeface="Calibri"/>
                        </a:rPr>
                        <a:t>inferior prefrontal</a:t>
                      </a:r>
                      <a:r>
                        <a:rPr lang="en-GB" sz="2000" b="0" i="0" u="none" strike="noStrike" dirty="0">
                          <a:solidFill>
                            <a:srgbClr val="0070C0"/>
                          </a:solidFill>
                          <a:latin typeface="Calibri"/>
                        </a:rPr>
                        <a:t> </a:t>
                      </a:r>
                      <a:r>
                        <a:rPr lang="en-GB" sz="2000" b="0" i="0" u="none" strike="noStrike" dirty="0">
                          <a:solidFill>
                            <a:schemeClr val="tx1"/>
                          </a:solidFill>
                          <a:latin typeface="Calibri"/>
                        </a:rPr>
                        <a:t>regions</a:t>
                      </a:r>
                    </a:p>
                  </a:txBody>
                  <a:tcPr marL="5319" marR="5319" marT="5319" marB="0" anchor="ctr">
                    <a:lnL>
                      <a:noFill/>
                    </a:lnL>
                    <a:lnR>
                      <a:noFill/>
                    </a:lnR>
                    <a:lnT>
                      <a:noFill/>
                    </a:lnT>
                    <a:lnB>
                      <a:noFill/>
                    </a:lnB>
                  </a:tcPr>
                </a:tc>
                <a:extLst>
                  <a:ext uri="{0D108BD9-81ED-4DB2-BD59-A6C34878D82A}">
                    <a16:rowId xmlns:a16="http://schemas.microsoft.com/office/drawing/2014/main" val="10002"/>
                  </a:ext>
                </a:extLst>
              </a:tr>
              <a:tr h="281478">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extLst>
                  <a:ext uri="{0D108BD9-81ED-4DB2-BD59-A6C34878D82A}">
                    <a16:rowId xmlns:a16="http://schemas.microsoft.com/office/drawing/2014/main" val="10003"/>
                  </a:ext>
                </a:extLst>
              </a:tr>
              <a:tr h="595235">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r>
                        <a:rPr lang="en-GB" sz="2000" b="0" i="0" u="none" strike="noStrike" dirty="0">
                          <a:solidFill>
                            <a:schemeClr val="tx1"/>
                          </a:solidFill>
                          <a:latin typeface="Calibri"/>
                        </a:rPr>
                        <a:t>Similar locus in patients with herpes simplex encephalitis</a:t>
                      </a: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r>
                        <a:rPr lang="en-GB" sz="2000" b="0" i="0" u="none" strike="noStrike" dirty="0">
                          <a:solidFill>
                            <a:schemeClr val="tx1"/>
                          </a:solidFill>
                          <a:latin typeface="+mn-lt"/>
                        </a:rPr>
                        <a:t>Part</a:t>
                      </a:r>
                      <a:r>
                        <a:rPr lang="en-GB" sz="2000" b="0" i="0" u="none" strike="noStrike" baseline="0" dirty="0">
                          <a:solidFill>
                            <a:schemeClr val="tx1"/>
                          </a:solidFill>
                          <a:latin typeface="+mn-lt"/>
                        </a:rPr>
                        <a:t> of </a:t>
                      </a:r>
                      <a:r>
                        <a:rPr lang="en-GB" sz="2000" b="0" i="0" u="none" strike="noStrike" dirty="0">
                          <a:solidFill>
                            <a:schemeClr val="tx1"/>
                          </a:solidFill>
                          <a:latin typeface="+mn-lt"/>
                        </a:rPr>
                        <a:t>distributed lexical-semantic network</a:t>
                      </a: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extLst>
                  <a:ext uri="{0D108BD9-81ED-4DB2-BD59-A6C34878D82A}">
                    <a16:rowId xmlns:a16="http://schemas.microsoft.com/office/drawing/2014/main" val="10004"/>
                  </a:ext>
                </a:extLst>
              </a:tr>
              <a:tr h="281478">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extLst>
                  <a:ext uri="{0D108BD9-81ED-4DB2-BD59-A6C34878D82A}">
                    <a16:rowId xmlns:a16="http://schemas.microsoft.com/office/drawing/2014/main" val="10005"/>
                  </a:ext>
                </a:extLst>
              </a:tr>
              <a:tr h="833725">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r>
                        <a:rPr lang="en-GB" sz="2000" b="0" i="0" u="none" strike="noStrike" dirty="0">
                          <a:solidFill>
                            <a:schemeClr val="tx1"/>
                          </a:solidFill>
                          <a:latin typeface="Calibri"/>
                        </a:rPr>
                        <a:t>Anterior temporal lobe ideal to represent supra-modal knowledge </a:t>
                      </a: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extLst>
                  <a:ext uri="{0D108BD9-81ED-4DB2-BD59-A6C34878D82A}">
                    <a16:rowId xmlns:a16="http://schemas.microsoft.com/office/drawing/2014/main" val="10006"/>
                  </a:ext>
                </a:extLst>
              </a:tr>
              <a:tr h="281478">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r>
                        <a:rPr lang="en-GB" sz="2000" b="0" i="0" u="none" strike="noStrike" dirty="0">
                          <a:solidFill>
                            <a:schemeClr val="tx1"/>
                          </a:solidFill>
                          <a:latin typeface="Calibri"/>
                        </a:rPr>
                        <a:t>BUT</a:t>
                      </a: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extLst>
                  <a:ext uri="{0D108BD9-81ED-4DB2-BD59-A6C34878D82A}">
                    <a16:rowId xmlns:a16="http://schemas.microsoft.com/office/drawing/2014/main" val="10007"/>
                  </a:ext>
                </a:extLst>
              </a:tr>
              <a:tr h="833725">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r>
                        <a:rPr lang="en-GB" sz="2000" b="0" i="0" u="none" strike="noStrike" dirty="0">
                          <a:solidFill>
                            <a:schemeClr val="tx1"/>
                          </a:solidFill>
                          <a:latin typeface="Calibri"/>
                        </a:rPr>
                        <a:t>Resection of anterior temp. lobe not associated with semantic  impairments</a:t>
                      </a: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tc>
                  <a:txBody>
                    <a:bodyPr/>
                    <a:lstStyle/>
                    <a:p>
                      <a:pPr algn="ctr" fontAlgn="ctr"/>
                      <a:endParaRPr lang="en-GB" sz="2000" b="0" i="0" u="none" strike="noStrike" dirty="0">
                        <a:solidFill>
                          <a:schemeClr val="tx1"/>
                        </a:solidFill>
                        <a:latin typeface="Calibri"/>
                      </a:endParaRPr>
                    </a:p>
                  </a:txBody>
                  <a:tcPr marL="5319" marR="5319" marT="5319" marB="0" anchor="ctr">
                    <a:lnL>
                      <a:noFill/>
                    </a:lnL>
                    <a:lnR>
                      <a:noFill/>
                    </a:lnR>
                    <a:lnT>
                      <a:noFill/>
                    </a:lnT>
                    <a:lnB>
                      <a:noFill/>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descr="File:Gehirn, lateral - Hauptgyri beschriftet.svg"/>
          <p:cNvPicPr>
            <a:picLocks noChangeAspect="1" noChangeArrowheads="1"/>
          </p:cNvPicPr>
          <p:nvPr/>
        </p:nvPicPr>
        <p:blipFill>
          <a:blip r:embed="rId2" cstate="print"/>
          <a:srcRect/>
          <a:stretch>
            <a:fillRect/>
          </a:stretch>
        </p:blipFill>
        <p:spPr bwMode="auto">
          <a:xfrm>
            <a:off x="1619672" y="1124744"/>
            <a:ext cx="5943600" cy="4743450"/>
          </a:xfrm>
          <a:prstGeom prst="rect">
            <a:avLst/>
          </a:prstGeom>
          <a:noFill/>
        </p:spPr>
      </p:pic>
      <p:sp>
        <p:nvSpPr>
          <p:cNvPr id="3" name="Oval 2"/>
          <p:cNvSpPr/>
          <p:nvPr/>
        </p:nvSpPr>
        <p:spPr>
          <a:xfrm rot="19733198">
            <a:off x="2518343" y="2733448"/>
            <a:ext cx="1653890" cy="594248"/>
          </a:xfrm>
          <a:prstGeom prst="ellipse">
            <a:avLst/>
          </a:prstGeom>
          <a:solidFill>
            <a:schemeClr val="accent6">
              <a:lumMod val="50000"/>
              <a:alpha val="29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p:cNvSpPr/>
          <p:nvPr/>
        </p:nvSpPr>
        <p:spPr>
          <a:xfrm rot="989149">
            <a:off x="4868491" y="2092574"/>
            <a:ext cx="1424153" cy="1280926"/>
          </a:xfrm>
          <a:prstGeom prst="ellipse">
            <a:avLst/>
          </a:prstGeom>
          <a:solidFill>
            <a:schemeClr val="accent6">
              <a:lumMod val="50000"/>
              <a:alpha val="29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3059832" y="3789040"/>
            <a:ext cx="792088" cy="864096"/>
          </a:xfrm>
          <a:prstGeom prst="ellipse">
            <a:avLst/>
          </a:prstGeom>
          <a:solidFill>
            <a:schemeClr val="bg2">
              <a:lumMod val="75000"/>
              <a:alpha val="29000"/>
            </a:scheme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Arrow Connector 7">
            <a:extLst>
              <a:ext uri="{FF2B5EF4-FFF2-40B4-BE49-F238E27FC236}">
                <a16:creationId xmlns:a16="http://schemas.microsoft.com/office/drawing/2014/main" id="{489F63D8-1CA3-4AA7-BBC9-DB8270D0E0D6}"/>
              </a:ext>
            </a:extLst>
          </p:cNvPr>
          <p:cNvCxnSpPr>
            <a:cxnSpLocks/>
          </p:cNvCxnSpPr>
          <p:nvPr/>
        </p:nvCxnSpPr>
        <p:spPr>
          <a:xfrm flipV="1">
            <a:off x="2483768" y="4635711"/>
            <a:ext cx="720080" cy="5760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09384715-205E-414A-B29C-8C8F8EF28AD2}"/>
              </a:ext>
            </a:extLst>
          </p:cNvPr>
          <p:cNvSpPr txBox="1"/>
          <p:nvPr/>
        </p:nvSpPr>
        <p:spPr>
          <a:xfrm>
            <a:off x="1645469" y="5170652"/>
            <a:ext cx="1998239" cy="369332"/>
          </a:xfrm>
          <a:prstGeom prst="rect">
            <a:avLst/>
          </a:prstGeom>
          <a:noFill/>
        </p:spPr>
        <p:txBody>
          <a:bodyPr wrap="none" rtlCol="0">
            <a:spAutoFit/>
          </a:bodyPr>
          <a:lstStyle/>
          <a:p>
            <a:r>
              <a:rPr lang="en-GB" dirty="0">
                <a:solidFill>
                  <a:schemeClr val="accent1">
                    <a:lumMod val="75000"/>
                  </a:schemeClr>
                </a:solidFill>
              </a:rPr>
              <a:t>Semantic dementia</a:t>
            </a:r>
          </a:p>
        </p:txBody>
      </p:sp>
      <p:sp>
        <p:nvSpPr>
          <p:cNvPr id="12" name="TextBox 11">
            <a:extLst>
              <a:ext uri="{FF2B5EF4-FFF2-40B4-BE49-F238E27FC236}">
                <a16:creationId xmlns:a16="http://schemas.microsoft.com/office/drawing/2014/main" id="{B76C1592-76E2-4476-8BB7-17BA6BFAB9A6}"/>
              </a:ext>
            </a:extLst>
          </p:cNvPr>
          <p:cNvSpPr txBox="1"/>
          <p:nvPr/>
        </p:nvSpPr>
        <p:spPr>
          <a:xfrm>
            <a:off x="6228184" y="1013103"/>
            <a:ext cx="1819216" cy="369332"/>
          </a:xfrm>
          <a:prstGeom prst="rect">
            <a:avLst/>
          </a:prstGeom>
          <a:noFill/>
        </p:spPr>
        <p:txBody>
          <a:bodyPr wrap="none" rtlCol="0">
            <a:spAutoFit/>
          </a:bodyPr>
          <a:lstStyle/>
          <a:p>
            <a:r>
              <a:rPr lang="en-GB" dirty="0">
                <a:solidFill>
                  <a:schemeClr val="accent6">
                    <a:lumMod val="50000"/>
                  </a:schemeClr>
                </a:solidFill>
              </a:rPr>
              <a:t>Semantic aphasia</a:t>
            </a:r>
          </a:p>
        </p:txBody>
      </p:sp>
      <p:cxnSp>
        <p:nvCxnSpPr>
          <p:cNvPr id="13" name="Straight Arrow Connector 12">
            <a:extLst>
              <a:ext uri="{FF2B5EF4-FFF2-40B4-BE49-F238E27FC236}">
                <a16:creationId xmlns:a16="http://schemas.microsoft.com/office/drawing/2014/main" id="{B89A917C-9C61-433F-BD82-837AFEB5BE55}"/>
              </a:ext>
            </a:extLst>
          </p:cNvPr>
          <p:cNvCxnSpPr>
            <a:cxnSpLocks/>
          </p:cNvCxnSpPr>
          <p:nvPr/>
        </p:nvCxnSpPr>
        <p:spPr>
          <a:xfrm flipH="1">
            <a:off x="6228184" y="1412776"/>
            <a:ext cx="975048" cy="792088"/>
          </a:xfrm>
          <a:prstGeom prst="straightConnector1">
            <a:avLst/>
          </a:prstGeom>
          <a:ln w="381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89837E67-1CBA-4F9C-A848-DDFDCEB44DA7}"/>
              </a:ext>
            </a:extLst>
          </p:cNvPr>
          <p:cNvCxnSpPr>
            <a:cxnSpLocks/>
          </p:cNvCxnSpPr>
          <p:nvPr/>
        </p:nvCxnSpPr>
        <p:spPr>
          <a:xfrm flipH="1">
            <a:off x="3957903" y="1412776"/>
            <a:ext cx="3179889" cy="1089909"/>
          </a:xfrm>
          <a:prstGeom prst="straightConnector1">
            <a:avLst/>
          </a:prstGeom>
          <a:ln w="381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548680"/>
            <a:ext cx="7488832" cy="4924425"/>
          </a:xfrm>
          <a:prstGeom prst="rect">
            <a:avLst/>
          </a:prstGeom>
          <a:noFill/>
        </p:spPr>
        <p:txBody>
          <a:bodyPr wrap="square" rtlCol="0">
            <a:spAutoFit/>
          </a:bodyPr>
          <a:lstStyle/>
          <a:p>
            <a:pPr>
              <a:tabLst>
                <a:tab pos="2149475" algn="l"/>
              </a:tabLst>
            </a:pPr>
            <a:r>
              <a:rPr lang="en-GB" sz="2400" b="1" dirty="0">
                <a:solidFill>
                  <a:srgbClr val="4FD1FF"/>
                </a:solidFill>
              </a:rPr>
              <a:t>1.  Differences in </a:t>
            </a:r>
            <a:r>
              <a:rPr lang="en-GB" sz="2400" b="1" u="sng" dirty="0">
                <a:solidFill>
                  <a:srgbClr val="4FD1FF"/>
                </a:solidFill>
              </a:rPr>
              <a:t>consistency effects</a:t>
            </a:r>
          </a:p>
          <a:p>
            <a:endParaRPr lang="en-GB" dirty="0">
              <a:solidFill>
                <a:srgbClr val="4FD1FF"/>
              </a:solidFill>
            </a:endParaRPr>
          </a:p>
          <a:p>
            <a:pPr marL="720725" lvl="1" indent="-274638">
              <a:buFont typeface="Arial" pitchFamily="34" charset="0"/>
              <a:buChar char="•"/>
            </a:pPr>
            <a:r>
              <a:rPr lang="en-GB" sz="2000" dirty="0"/>
              <a:t>Consistency  = same performance when the same items are probed repeatedly or probed across semantic tasks ( in more recent papers).  Responses systematically correct or incorrect across trials/tasks.</a:t>
            </a:r>
          </a:p>
          <a:p>
            <a:pPr marL="720725" lvl="1" indent="-274638">
              <a:buFont typeface="Arial" pitchFamily="34" charset="0"/>
              <a:buChar char="•"/>
            </a:pPr>
            <a:endParaRPr lang="en-GB" sz="2000" dirty="0"/>
          </a:p>
          <a:p>
            <a:pPr marL="720725" lvl="1" indent="-274638">
              <a:buFont typeface="Arial" pitchFamily="34" charset="0"/>
              <a:buChar char="•"/>
            </a:pPr>
            <a:r>
              <a:rPr lang="en-GB" sz="2000" dirty="0"/>
              <a:t>Consistency should be higher in the case of impairments of semantic degradation.</a:t>
            </a:r>
          </a:p>
          <a:p>
            <a:pPr marL="720725" lvl="1" indent="-274638">
              <a:buFont typeface="Arial" pitchFamily="34" charset="0"/>
              <a:buChar char="•"/>
            </a:pPr>
            <a:endParaRPr lang="en-GB" sz="2000" dirty="0"/>
          </a:p>
          <a:p>
            <a:pPr marL="720725" lvl="1" indent="-274638">
              <a:buFont typeface="Arial" pitchFamily="34" charset="0"/>
              <a:buChar char="•"/>
            </a:pPr>
            <a:r>
              <a:rPr lang="en-GB" sz="2000" dirty="0"/>
              <a:t>Instead, in retrieval/access impairments, performance may be variable.    Sometimes the right representation can win the competition, sometimes a competitor may be selected.</a:t>
            </a:r>
          </a:p>
          <a:p>
            <a:endParaRPr lang="en-GB" dirty="0"/>
          </a:p>
          <a:p>
            <a:r>
              <a:rPr lang="en-GB" dirty="0"/>
              <a:t>Inconsistent results across studies (</a:t>
            </a:r>
            <a:r>
              <a:rPr lang="en-GB" sz="1600" dirty="0"/>
              <a:t>e.g., differences in Jefferies &amp; Lambon Ralph, 2006; no differences in Jefferies et al., 2007)</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136904" cy="5078313"/>
          </a:xfrm>
          <a:prstGeom prst="rect">
            <a:avLst/>
          </a:prstGeom>
          <a:noFill/>
        </p:spPr>
        <p:txBody>
          <a:bodyPr wrap="square" rtlCol="0">
            <a:spAutoFit/>
          </a:bodyPr>
          <a:lstStyle/>
          <a:p>
            <a:endParaRPr lang="en-GB" sz="2000" dirty="0"/>
          </a:p>
          <a:p>
            <a:r>
              <a:rPr lang="en-GB" sz="2400" b="1" dirty="0">
                <a:solidFill>
                  <a:srgbClr val="4FD1FF"/>
                </a:solidFill>
              </a:rPr>
              <a:t>2.  Differences in </a:t>
            </a:r>
            <a:r>
              <a:rPr lang="en-GB" sz="2400" b="1" u="sng" dirty="0">
                <a:solidFill>
                  <a:srgbClr val="4FD1FF"/>
                </a:solidFill>
              </a:rPr>
              <a:t>cueing effects   </a:t>
            </a:r>
          </a:p>
          <a:p>
            <a:endParaRPr lang="en-GB" sz="2000" dirty="0"/>
          </a:p>
          <a:p>
            <a:r>
              <a:rPr lang="en-GB" sz="2000" dirty="0"/>
              <a:t>Cueing should help in the case of control/activation  impairments.  </a:t>
            </a:r>
          </a:p>
          <a:p>
            <a:pPr marL="712788">
              <a:buFont typeface="Arial" pitchFamily="34" charset="0"/>
              <a:buChar char="•"/>
            </a:pPr>
            <a:r>
              <a:rPr lang="en-GB" sz="2000" dirty="0"/>
              <a:t>	Cueing should  boost activation of the target representation and 	helps to direct attention to the right area in the lexicon or  to win </a:t>
            </a:r>
          </a:p>
          <a:p>
            <a:pPr marL="712788"/>
            <a:r>
              <a:rPr lang="en-GB" sz="2000" dirty="0"/>
              <a:t>   competition.  </a:t>
            </a:r>
          </a:p>
          <a:p>
            <a:pPr marL="712788"/>
            <a:r>
              <a:rPr lang="en-GB" sz="2000" dirty="0"/>
              <a:t>	</a:t>
            </a:r>
          </a:p>
          <a:p>
            <a:pPr marL="712788">
              <a:buFont typeface="Arial" pitchFamily="34" charset="0"/>
              <a:buChar char="•"/>
            </a:pPr>
            <a:r>
              <a:rPr lang="en-GB" sz="2000" dirty="0"/>
              <a:t>	Cueing is widely facilitatory  in the case of naming impairments.</a:t>
            </a:r>
          </a:p>
          <a:p>
            <a:pPr marL="712788">
              <a:buFont typeface="Arial" pitchFamily="34" charset="0"/>
              <a:buChar char="•"/>
            </a:pPr>
            <a:endParaRPr lang="en-GB" sz="2000" dirty="0"/>
          </a:p>
          <a:p>
            <a:pPr marL="712788">
              <a:buFont typeface="Arial" pitchFamily="34" charset="0"/>
              <a:buChar char="•"/>
            </a:pPr>
            <a:r>
              <a:rPr lang="en-GB" sz="2000" dirty="0"/>
              <a:t>	It is surprising that it has been found ineffective in some SD 	patients (e.g., see 3 patients of Jefferies &amp; Lambon Ralph, 2006).</a:t>
            </a:r>
          </a:p>
          <a:p>
            <a:pPr marL="712788">
              <a:buFont typeface="Arial" pitchFamily="34" charset="0"/>
              <a:buChar char="•"/>
            </a:pPr>
            <a:endParaRPr lang="en-GB" sz="2000" dirty="0"/>
          </a:p>
          <a:p>
            <a:pPr marL="990600" indent="-266700">
              <a:buFont typeface="Arial" pitchFamily="34" charset="0"/>
              <a:buChar char="•"/>
            </a:pPr>
            <a:r>
              <a:rPr lang="en-GB" sz="2000" dirty="0"/>
              <a:t>All reported CVA patients with semantic impairments show cueing effects (see Jefferies &amp; </a:t>
            </a:r>
            <a:r>
              <a:rPr lang="en-GB" sz="2000" dirty="0" err="1"/>
              <a:t>Lambon</a:t>
            </a:r>
            <a:r>
              <a:rPr lang="en-GB" sz="2000" dirty="0"/>
              <a:t> Ralph, 2006 for differences between SD and SA).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620688"/>
            <a:ext cx="7992888" cy="4124206"/>
          </a:xfrm>
          <a:prstGeom prst="rect">
            <a:avLst/>
          </a:prstGeom>
          <a:noFill/>
        </p:spPr>
        <p:txBody>
          <a:bodyPr wrap="square" rtlCol="0">
            <a:spAutoFit/>
          </a:bodyPr>
          <a:lstStyle/>
          <a:p>
            <a:r>
              <a:rPr lang="en-GB" sz="2400" b="1" dirty="0">
                <a:solidFill>
                  <a:srgbClr val="4FD1FF"/>
                </a:solidFill>
              </a:rPr>
              <a:t>3.  Differences in </a:t>
            </a:r>
            <a:r>
              <a:rPr lang="en-GB" sz="2400" b="1" u="sng" dirty="0">
                <a:solidFill>
                  <a:srgbClr val="4FD1FF"/>
                </a:solidFill>
              </a:rPr>
              <a:t>frequency/familiarity effects</a:t>
            </a:r>
          </a:p>
          <a:p>
            <a:endParaRPr lang="en-GB" b="1" dirty="0">
              <a:solidFill>
                <a:srgbClr val="4FD1FF"/>
              </a:solidFill>
            </a:endParaRPr>
          </a:p>
          <a:p>
            <a:r>
              <a:rPr lang="en-GB" sz="2000" dirty="0"/>
              <a:t>More frequent/familiar items should have stronger more solid representations which should be more resilient to degradation.</a:t>
            </a:r>
          </a:p>
          <a:p>
            <a:pPr marL="263525" indent="-263525"/>
            <a:endParaRPr lang="en-GB" sz="2000" b="1" dirty="0">
              <a:solidFill>
                <a:srgbClr val="4FD1FF"/>
              </a:solidFill>
            </a:endParaRPr>
          </a:p>
          <a:p>
            <a:r>
              <a:rPr lang="en-GB" sz="2000" dirty="0"/>
              <a:t>Thus, if a patients suffer from a </a:t>
            </a:r>
            <a:r>
              <a:rPr lang="en-GB" sz="2000" b="1" dirty="0">
                <a:solidFill>
                  <a:schemeClr val="accent1">
                    <a:lumMod val="75000"/>
                  </a:schemeClr>
                </a:solidFill>
              </a:rPr>
              <a:t>storage impairment </a:t>
            </a:r>
            <a:r>
              <a:rPr lang="en-GB" sz="2000" dirty="0"/>
              <a:t>he/she should be susceptible to frequency effect.  </a:t>
            </a:r>
          </a:p>
          <a:p>
            <a:endParaRPr lang="en-GB" sz="2000" dirty="0"/>
          </a:p>
          <a:p>
            <a:r>
              <a:rPr lang="en-GB" sz="2000" b="1" dirty="0">
                <a:solidFill>
                  <a:schemeClr val="accent1">
                    <a:lumMod val="75000"/>
                  </a:schemeClr>
                </a:solidFill>
              </a:rPr>
              <a:t>Retrieval impairments</a:t>
            </a:r>
            <a:r>
              <a:rPr lang="en-GB" sz="2000" dirty="0">
                <a:solidFill>
                  <a:srgbClr val="0070C0"/>
                </a:solidFill>
              </a:rPr>
              <a:t>, </a:t>
            </a:r>
            <a:r>
              <a:rPr lang="en-GB" sz="2000" dirty="0"/>
              <a:t>may produce no or reduced frequency effect, at least in the case of </a:t>
            </a:r>
            <a:r>
              <a:rPr lang="en-GB" sz="2000" u="sng" dirty="0">
                <a:solidFill>
                  <a:srgbClr val="C00000"/>
                </a:solidFill>
              </a:rPr>
              <a:t>control/selection</a:t>
            </a:r>
            <a:r>
              <a:rPr lang="en-GB" sz="2000" dirty="0">
                <a:solidFill>
                  <a:srgbClr val="77E0F5"/>
                </a:solidFill>
              </a:rPr>
              <a:t>  </a:t>
            </a:r>
            <a:r>
              <a:rPr lang="en-GB" sz="2000" dirty="0"/>
              <a:t>difficulties.  If competitors have too much activation and/or there are problems with selection mechanisms, the crucial variable may well be the presence of </a:t>
            </a:r>
            <a:r>
              <a:rPr lang="en-GB" sz="2000" b="1" dirty="0">
                <a:solidFill>
                  <a:srgbClr val="00B0F0"/>
                </a:solidFill>
              </a:rPr>
              <a:t>competitors</a:t>
            </a:r>
            <a:r>
              <a:rPr lang="en-GB" sz="2000" dirty="0">
                <a:solidFill>
                  <a:srgbClr val="00B0F0"/>
                </a:solidFill>
              </a:rPr>
              <a:t>, </a:t>
            </a:r>
            <a:r>
              <a:rPr lang="en-GB" sz="2000" dirty="0">
                <a:solidFill>
                  <a:schemeClr val="tx1">
                    <a:lumMod val="95000"/>
                  </a:schemeClr>
                </a:solidFill>
              </a:rPr>
              <a:t>not the </a:t>
            </a:r>
            <a:r>
              <a:rPr lang="en-GB" sz="2000" dirty="0">
                <a:solidFill>
                  <a:srgbClr val="00B0F0"/>
                </a:solidFill>
              </a:rPr>
              <a:t>frequency of the target.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692696"/>
            <a:ext cx="7560840" cy="5663089"/>
          </a:xfrm>
          <a:prstGeom prst="rect">
            <a:avLst/>
          </a:prstGeom>
          <a:noFill/>
        </p:spPr>
        <p:txBody>
          <a:bodyPr wrap="square" rtlCol="0">
            <a:spAutoFit/>
          </a:bodyPr>
          <a:lstStyle/>
          <a:p>
            <a:pPr marL="342900" indent="-342900"/>
            <a:r>
              <a:rPr lang="en-GB" sz="2400" b="1" dirty="0">
                <a:solidFill>
                  <a:srgbClr val="4FD1FF"/>
                </a:solidFill>
              </a:rPr>
              <a:t>4.  Differences </a:t>
            </a:r>
            <a:r>
              <a:rPr lang="en-GB" sz="2400" b="1" u="sng" dirty="0">
                <a:solidFill>
                  <a:srgbClr val="4FD1FF"/>
                </a:solidFill>
              </a:rPr>
              <a:t>in Refractoriness</a:t>
            </a:r>
          </a:p>
          <a:p>
            <a:pPr marL="342900" indent="-342900"/>
            <a:endParaRPr lang="en-GB" b="1" dirty="0">
              <a:solidFill>
                <a:srgbClr val="4FD1FF"/>
              </a:solidFill>
            </a:endParaRPr>
          </a:p>
          <a:p>
            <a:r>
              <a:rPr lang="en-GB" sz="2000" dirty="0"/>
              <a:t>Patients with difficulties in selection/control should be particularly sensitive to manipulations which affect relations between items.  One effect is that of ‘refractoriness’.</a:t>
            </a:r>
          </a:p>
          <a:p>
            <a:pPr marL="720725" indent="-720725"/>
            <a:endParaRPr lang="en-GB" sz="2000" u="sng" dirty="0"/>
          </a:p>
          <a:p>
            <a:pPr marL="720725" indent="-720725"/>
            <a:r>
              <a:rPr lang="en-GB" sz="2000" u="sng" dirty="0"/>
              <a:t>Definition</a:t>
            </a:r>
            <a:endParaRPr lang="en-GB" sz="2000" dirty="0"/>
          </a:p>
          <a:p>
            <a:pPr marL="720725" indent="-720725"/>
            <a:r>
              <a:rPr lang="en-GB" sz="2000" dirty="0"/>
              <a:t>	Retrieval of a name is more difficult (slower, more error prone) after retrieval of a semantically related name.</a:t>
            </a:r>
          </a:p>
          <a:p>
            <a:pPr marL="720725" indent="-720725"/>
            <a:endParaRPr lang="en-GB" sz="2000" dirty="0"/>
          </a:p>
          <a:p>
            <a:pPr marL="720725" indent="-720725"/>
            <a:r>
              <a:rPr lang="en-GB" sz="2000" u="sng" dirty="0"/>
              <a:t>Task</a:t>
            </a:r>
            <a:r>
              <a:rPr lang="en-GB" sz="2000" dirty="0"/>
              <a:t> – </a:t>
            </a:r>
            <a:r>
              <a:rPr lang="en-GB" sz="2000" b="1" dirty="0"/>
              <a:t>Cyclic blocking</a:t>
            </a:r>
          </a:p>
          <a:p>
            <a:pPr marL="1177925" lvl="1" indent="-720725">
              <a:buFont typeface="Arial" pitchFamily="34" charset="0"/>
              <a:buChar char="•"/>
            </a:pPr>
            <a:r>
              <a:rPr lang="en-GB" sz="2000" dirty="0"/>
              <a:t>Sets of items are presented repeatedly</a:t>
            </a:r>
          </a:p>
          <a:p>
            <a:pPr marL="1177925" lvl="1" indent="-720725">
              <a:buFont typeface="Arial" pitchFamily="34" charset="0"/>
              <a:buChar char="•"/>
            </a:pPr>
            <a:r>
              <a:rPr lang="en-GB" sz="2000" dirty="0"/>
              <a:t>Typically sets of 4-6 items presented at least 4 times (4 cycles).</a:t>
            </a:r>
          </a:p>
          <a:p>
            <a:pPr marL="1177925" lvl="1" indent="-720725">
              <a:buFont typeface="Arial" pitchFamily="34" charset="0"/>
              <a:buChar char="•"/>
            </a:pPr>
            <a:r>
              <a:rPr lang="en-GB" sz="2000" dirty="0"/>
              <a:t>Items can either belong to the </a:t>
            </a:r>
            <a:r>
              <a:rPr lang="en-GB" sz="2000" b="1" dirty="0">
                <a:solidFill>
                  <a:srgbClr val="00B050"/>
                </a:solidFill>
              </a:rPr>
              <a:t>same semantic category </a:t>
            </a:r>
            <a:r>
              <a:rPr lang="en-GB" sz="2000" dirty="0">
                <a:solidFill>
                  <a:srgbClr val="0070C0"/>
                </a:solidFill>
              </a:rPr>
              <a:t>(e.g., grapes, banana, apple, pear) </a:t>
            </a:r>
            <a:r>
              <a:rPr lang="en-GB" sz="2000" dirty="0"/>
              <a:t>or be </a:t>
            </a:r>
            <a:r>
              <a:rPr lang="en-GB" sz="2000" b="1" dirty="0">
                <a:solidFill>
                  <a:srgbClr val="00B050"/>
                </a:solidFill>
              </a:rPr>
              <a:t>unrelated</a:t>
            </a:r>
            <a:r>
              <a:rPr lang="en-GB" sz="2000" dirty="0"/>
              <a:t> </a:t>
            </a:r>
            <a:r>
              <a:rPr lang="en-GB" sz="2000" dirty="0">
                <a:solidFill>
                  <a:srgbClr val="0070C0"/>
                </a:solidFill>
              </a:rPr>
              <a:t>(e.g., grapes, chair, shirt, pencil)</a:t>
            </a:r>
            <a:r>
              <a:rPr lang="en-GB" sz="2000" dirty="0">
                <a:solidFill>
                  <a:schemeClr val="tx1">
                    <a:lumMod val="65000"/>
                  </a:schemeClr>
                </a:solidFill>
              </a:rPr>
              <a:t>.</a:t>
            </a:r>
          </a:p>
          <a:p>
            <a:pPr marL="720725" indent="-720725"/>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71801" y="476672"/>
            <a:ext cx="2376264" cy="461665"/>
          </a:xfrm>
          <a:prstGeom prst="rect">
            <a:avLst/>
          </a:prstGeom>
          <a:noFill/>
          <a:ln>
            <a:solidFill>
              <a:srgbClr val="00B0F0"/>
            </a:solidFill>
          </a:ln>
        </p:spPr>
        <p:txBody>
          <a:bodyPr wrap="square" rtlCol="0">
            <a:spAutoFit/>
          </a:bodyPr>
          <a:lstStyle/>
          <a:p>
            <a:r>
              <a:rPr lang="en-GB" sz="2400" dirty="0">
                <a:solidFill>
                  <a:srgbClr val="0070C0"/>
                </a:solidFill>
              </a:rPr>
              <a:t>1.  Cyclic Naming </a:t>
            </a:r>
          </a:p>
        </p:txBody>
      </p:sp>
      <p:pic>
        <p:nvPicPr>
          <p:cNvPr id="3" name="Picture 2" descr="H:\My Documents\Pictures resized\pear.bmp"/>
          <p:cNvPicPr>
            <a:picLocks noChangeAspect="1" noChangeArrowheads="1"/>
          </p:cNvPicPr>
          <p:nvPr/>
        </p:nvPicPr>
        <p:blipFill>
          <a:blip r:embed="rId2" cstate="print"/>
          <a:srcRect/>
          <a:stretch>
            <a:fillRect/>
          </a:stretch>
        </p:blipFill>
        <p:spPr bwMode="auto">
          <a:xfrm>
            <a:off x="611560" y="1916832"/>
            <a:ext cx="720080" cy="720080"/>
          </a:xfrm>
          <a:prstGeom prst="rect">
            <a:avLst/>
          </a:prstGeom>
          <a:noFill/>
          <a:ln>
            <a:solidFill>
              <a:srgbClr val="FF0000"/>
            </a:solidFill>
          </a:ln>
        </p:spPr>
      </p:pic>
      <p:pic>
        <p:nvPicPr>
          <p:cNvPr id="4" name="Picture 3" descr="H:\My Documents\Picture Various sources\cose\uva.wmf"/>
          <p:cNvPicPr>
            <a:picLocks noChangeAspect="1" noChangeArrowheads="1"/>
          </p:cNvPicPr>
          <p:nvPr/>
        </p:nvPicPr>
        <p:blipFill>
          <a:blip r:embed="rId3" cstate="print"/>
          <a:srcRect/>
          <a:stretch>
            <a:fillRect/>
          </a:stretch>
        </p:blipFill>
        <p:spPr bwMode="auto">
          <a:xfrm>
            <a:off x="611560" y="2852936"/>
            <a:ext cx="792088" cy="677381"/>
          </a:xfrm>
          <a:prstGeom prst="rect">
            <a:avLst/>
          </a:prstGeom>
          <a:solidFill>
            <a:schemeClr val="tx1"/>
          </a:solidFill>
        </p:spPr>
      </p:pic>
      <p:pic>
        <p:nvPicPr>
          <p:cNvPr id="5" name="Picture 4" descr="H:\My Documents\Picture Various sources\cose\mela 01.wmf"/>
          <p:cNvPicPr>
            <a:picLocks noChangeAspect="1" noChangeArrowheads="1"/>
          </p:cNvPicPr>
          <p:nvPr/>
        </p:nvPicPr>
        <p:blipFill>
          <a:blip r:embed="rId4" cstate="print"/>
          <a:srcRect/>
          <a:stretch>
            <a:fillRect/>
          </a:stretch>
        </p:blipFill>
        <p:spPr bwMode="auto">
          <a:xfrm>
            <a:off x="611560" y="3645024"/>
            <a:ext cx="720079" cy="705933"/>
          </a:xfrm>
          <a:prstGeom prst="rect">
            <a:avLst/>
          </a:prstGeom>
          <a:solidFill>
            <a:schemeClr val="tx1"/>
          </a:solidFill>
        </p:spPr>
      </p:pic>
      <p:pic>
        <p:nvPicPr>
          <p:cNvPr id="6" name="Picture 6" descr="H:\My Documents\phoneme monitoring test\Pictures Internationl Picture Naming Project\downloaded2\obj238lemon.gif"/>
          <p:cNvPicPr>
            <a:picLocks noChangeAspect="1" noChangeArrowheads="1"/>
          </p:cNvPicPr>
          <p:nvPr/>
        </p:nvPicPr>
        <p:blipFill>
          <a:blip r:embed="rId5" cstate="print"/>
          <a:srcRect/>
          <a:stretch>
            <a:fillRect/>
          </a:stretch>
        </p:blipFill>
        <p:spPr bwMode="auto">
          <a:xfrm>
            <a:off x="539552" y="4437112"/>
            <a:ext cx="792088" cy="792088"/>
          </a:xfrm>
          <a:prstGeom prst="rect">
            <a:avLst/>
          </a:prstGeom>
          <a:noFill/>
        </p:spPr>
      </p:pic>
      <p:pic>
        <p:nvPicPr>
          <p:cNvPr id="7" name="Picture 8" descr="H:\My Documents\Pictures 520\disegni 4\disegni4\obj427strawberry.jpg"/>
          <p:cNvPicPr>
            <a:picLocks noChangeAspect="1" noChangeArrowheads="1"/>
          </p:cNvPicPr>
          <p:nvPr/>
        </p:nvPicPr>
        <p:blipFill>
          <a:blip r:embed="rId6" cstate="print"/>
          <a:srcRect/>
          <a:stretch>
            <a:fillRect/>
          </a:stretch>
        </p:blipFill>
        <p:spPr bwMode="auto">
          <a:xfrm>
            <a:off x="539552" y="5301208"/>
            <a:ext cx="824819" cy="720080"/>
          </a:xfrm>
          <a:prstGeom prst="rect">
            <a:avLst/>
          </a:prstGeom>
          <a:noFill/>
        </p:spPr>
      </p:pic>
      <p:pic>
        <p:nvPicPr>
          <p:cNvPr id="8" name="Picture 9" descr="H:\My Documents\langrepmem TASKS\Cyclic semantic blocking\word pict match w sound\banana.bmp"/>
          <p:cNvPicPr>
            <a:picLocks noChangeAspect="1" noChangeArrowheads="1"/>
          </p:cNvPicPr>
          <p:nvPr/>
        </p:nvPicPr>
        <p:blipFill>
          <a:blip r:embed="rId7" cstate="print"/>
          <a:srcRect/>
          <a:stretch>
            <a:fillRect/>
          </a:stretch>
        </p:blipFill>
        <p:spPr bwMode="auto">
          <a:xfrm>
            <a:off x="539553" y="6165304"/>
            <a:ext cx="864096" cy="692696"/>
          </a:xfrm>
          <a:prstGeom prst="rect">
            <a:avLst/>
          </a:prstGeom>
          <a:noFill/>
        </p:spPr>
      </p:pic>
      <p:pic>
        <p:nvPicPr>
          <p:cNvPr id="9" name="Picture 9" descr="H:\My Documents\langrepmem TASKS\Cyclic semantic blocking\word pict match w sound\banana.bmp"/>
          <p:cNvPicPr>
            <a:picLocks noChangeAspect="1" noChangeArrowheads="1"/>
          </p:cNvPicPr>
          <p:nvPr/>
        </p:nvPicPr>
        <p:blipFill>
          <a:blip r:embed="rId7" cstate="print"/>
          <a:srcRect/>
          <a:stretch>
            <a:fillRect/>
          </a:stretch>
        </p:blipFill>
        <p:spPr bwMode="auto">
          <a:xfrm>
            <a:off x="1963369" y="1916832"/>
            <a:ext cx="808431" cy="648072"/>
          </a:xfrm>
          <a:prstGeom prst="rect">
            <a:avLst/>
          </a:prstGeom>
          <a:noFill/>
        </p:spPr>
      </p:pic>
      <p:pic>
        <p:nvPicPr>
          <p:cNvPr id="10" name="Picture 8" descr="H:\My Documents\Pictures 520\disegni 4\disegni4\obj427strawberry.jpg"/>
          <p:cNvPicPr>
            <a:picLocks noChangeAspect="1" noChangeArrowheads="1"/>
          </p:cNvPicPr>
          <p:nvPr/>
        </p:nvPicPr>
        <p:blipFill>
          <a:blip r:embed="rId6" cstate="print"/>
          <a:srcRect/>
          <a:stretch>
            <a:fillRect/>
          </a:stretch>
        </p:blipFill>
        <p:spPr bwMode="auto">
          <a:xfrm>
            <a:off x="1946981" y="4437112"/>
            <a:ext cx="824819" cy="720080"/>
          </a:xfrm>
          <a:prstGeom prst="rect">
            <a:avLst/>
          </a:prstGeom>
          <a:noFill/>
        </p:spPr>
      </p:pic>
      <p:pic>
        <p:nvPicPr>
          <p:cNvPr id="11" name="Picture 4" descr="H:\My Documents\Picture Various sources\cose\mela 01.wmf"/>
          <p:cNvPicPr>
            <a:picLocks noChangeAspect="1" noChangeArrowheads="1"/>
          </p:cNvPicPr>
          <p:nvPr/>
        </p:nvPicPr>
        <p:blipFill>
          <a:blip r:embed="rId4" cstate="print"/>
          <a:srcRect/>
          <a:stretch>
            <a:fillRect/>
          </a:stretch>
        </p:blipFill>
        <p:spPr bwMode="auto">
          <a:xfrm>
            <a:off x="2051721" y="6152067"/>
            <a:ext cx="720079" cy="705933"/>
          </a:xfrm>
          <a:prstGeom prst="rect">
            <a:avLst/>
          </a:prstGeom>
          <a:solidFill>
            <a:schemeClr val="tx1"/>
          </a:solidFill>
        </p:spPr>
      </p:pic>
      <p:pic>
        <p:nvPicPr>
          <p:cNvPr id="12" name="Picture 3" descr="H:\My Documents\Picture Various sources\cose\uva.wmf"/>
          <p:cNvPicPr>
            <a:picLocks noChangeAspect="1" noChangeArrowheads="1"/>
          </p:cNvPicPr>
          <p:nvPr/>
        </p:nvPicPr>
        <p:blipFill>
          <a:blip r:embed="rId3" cstate="print"/>
          <a:srcRect/>
          <a:stretch>
            <a:fillRect/>
          </a:stretch>
        </p:blipFill>
        <p:spPr bwMode="auto">
          <a:xfrm>
            <a:off x="1979712" y="5301208"/>
            <a:ext cx="792088" cy="677381"/>
          </a:xfrm>
          <a:prstGeom prst="rect">
            <a:avLst/>
          </a:prstGeom>
          <a:solidFill>
            <a:schemeClr val="tx1"/>
          </a:solidFill>
        </p:spPr>
      </p:pic>
      <p:pic>
        <p:nvPicPr>
          <p:cNvPr id="13" name="Picture 2" descr="H:\My Documents\Pictures resized\pear.bmp"/>
          <p:cNvPicPr>
            <a:picLocks noChangeAspect="1" noChangeArrowheads="1"/>
          </p:cNvPicPr>
          <p:nvPr/>
        </p:nvPicPr>
        <p:blipFill>
          <a:blip r:embed="rId2" cstate="print"/>
          <a:srcRect/>
          <a:stretch>
            <a:fillRect/>
          </a:stretch>
        </p:blipFill>
        <p:spPr bwMode="auto">
          <a:xfrm>
            <a:off x="1979712" y="3717032"/>
            <a:ext cx="720080" cy="639688"/>
          </a:xfrm>
          <a:prstGeom prst="rect">
            <a:avLst/>
          </a:prstGeom>
          <a:noFill/>
          <a:ln>
            <a:solidFill>
              <a:srgbClr val="FF0000"/>
            </a:solidFill>
          </a:ln>
        </p:spPr>
      </p:pic>
      <p:pic>
        <p:nvPicPr>
          <p:cNvPr id="14" name="Picture 6" descr="H:\My Documents\phoneme monitoring test\Pictures Internationl Picture Naming Project\downloaded2\obj238lemon.gif"/>
          <p:cNvPicPr>
            <a:picLocks noChangeAspect="1" noChangeArrowheads="1"/>
          </p:cNvPicPr>
          <p:nvPr/>
        </p:nvPicPr>
        <p:blipFill>
          <a:blip r:embed="rId5" cstate="print"/>
          <a:srcRect/>
          <a:stretch>
            <a:fillRect/>
          </a:stretch>
        </p:blipFill>
        <p:spPr bwMode="auto">
          <a:xfrm>
            <a:off x="1979712" y="2780928"/>
            <a:ext cx="792088" cy="792088"/>
          </a:xfrm>
          <a:prstGeom prst="rect">
            <a:avLst/>
          </a:prstGeom>
          <a:noFill/>
        </p:spPr>
      </p:pic>
      <p:sp>
        <p:nvSpPr>
          <p:cNvPr id="15" name="TextBox 14"/>
          <p:cNvSpPr txBox="1"/>
          <p:nvPr/>
        </p:nvSpPr>
        <p:spPr>
          <a:xfrm>
            <a:off x="395536" y="332656"/>
            <a:ext cx="1800200" cy="646331"/>
          </a:xfrm>
          <a:prstGeom prst="rect">
            <a:avLst/>
          </a:prstGeom>
          <a:noFill/>
        </p:spPr>
        <p:txBody>
          <a:bodyPr wrap="square" rtlCol="0">
            <a:spAutoFit/>
          </a:bodyPr>
          <a:lstStyle/>
          <a:p>
            <a:pPr algn="ctr"/>
            <a:r>
              <a:rPr lang="en-GB" b="1" dirty="0">
                <a:solidFill>
                  <a:srgbClr val="00B050"/>
                </a:solidFill>
              </a:rPr>
              <a:t>Semantically related set</a:t>
            </a:r>
          </a:p>
        </p:txBody>
      </p:sp>
      <p:sp>
        <p:nvSpPr>
          <p:cNvPr id="16" name="TextBox 15"/>
          <p:cNvSpPr txBox="1"/>
          <p:nvPr/>
        </p:nvSpPr>
        <p:spPr>
          <a:xfrm>
            <a:off x="539552" y="1268760"/>
            <a:ext cx="850169" cy="369332"/>
          </a:xfrm>
          <a:prstGeom prst="rect">
            <a:avLst/>
          </a:prstGeom>
          <a:noFill/>
        </p:spPr>
        <p:txBody>
          <a:bodyPr wrap="none" rtlCol="0">
            <a:spAutoFit/>
          </a:bodyPr>
          <a:lstStyle/>
          <a:p>
            <a:r>
              <a:rPr lang="en-GB" b="1" dirty="0"/>
              <a:t>Cycle 1</a:t>
            </a:r>
          </a:p>
        </p:txBody>
      </p:sp>
      <p:sp>
        <p:nvSpPr>
          <p:cNvPr id="17" name="TextBox 16"/>
          <p:cNvSpPr txBox="1"/>
          <p:nvPr/>
        </p:nvSpPr>
        <p:spPr>
          <a:xfrm>
            <a:off x="7380312" y="1268760"/>
            <a:ext cx="850169" cy="369332"/>
          </a:xfrm>
          <a:prstGeom prst="rect">
            <a:avLst/>
          </a:prstGeom>
          <a:noFill/>
        </p:spPr>
        <p:txBody>
          <a:bodyPr wrap="none" rtlCol="0">
            <a:spAutoFit/>
          </a:bodyPr>
          <a:lstStyle/>
          <a:p>
            <a:r>
              <a:rPr lang="en-GB" b="1" dirty="0"/>
              <a:t>Cycle 2</a:t>
            </a:r>
          </a:p>
        </p:txBody>
      </p:sp>
      <p:sp>
        <p:nvSpPr>
          <p:cNvPr id="18" name="TextBox 17"/>
          <p:cNvSpPr txBox="1"/>
          <p:nvPr/>
        </p:nvSpPr>
        <p:spPr>
          <a:xfrm>
            <a:off x="3275856" y="1268760"/>
            <a:ext cx="850169" cy="369332"/>
          </a:xfrm>
          <a:prstGeom prst="rect">
            <a:avLst/>
          </a:prstGeom>
          <a:noFill/>
        </p:spPr>
        <p:txBody>
          <a:bodyPr wrap="none" rtlCol="0">
            <a:spAutoFit/>
          </a:bodyPr>
          <a:lstStyle/>
          <a:p>
            <a:r>
              <a:rPr lang="en-GB" b="1" dirty="0"/>
              <a:t>Cycle 3</a:t>
            </a:r>
          </a:p>
        </p:txBody>
      </p:sp>
      <p:sp>
        <p:nvSpPr>
          <p:cNvPr id="19" name="TextBox 18"/>
          <p:cNvSpPr txBox="1"/>
          <p:nvPr/>
        </p:nvSpPr>
        <p:spPr>
          <a:xfrm>
            <a:off x="4716016" y="1268760"/>
            <a:ext cx="797270" cy="369332"/>
          </a:xfrm>
          <a:prstGeom prst="rect">
            <a:avLst/>
          </a:prstGeom>
          <a:noFill/>
        </p:spPr>
        <p:txBody>
          <a:bodyPr wrap="none" rtlCol="0">
            <a:spAutoFit/>
          </a:bodyPr>
          <a:lstStyle/>
          <a:p>
            <a:r>
              <a:rPr lang="en-GB" b="1" dirty="0"/>
              <a:t>Cycle4</a:t>
            </a:r>
          </a:p>
        </p:txBody>
      </p:sp>
      <p:pic>
        <p:nvPicPr>
          <p:cNvPr id="20" name="Picture 2" descr="H:\My Documents\Pictures resized\pear.bmp"/>
          <p:cNvPicPr>
            <a:picLocks noChangeAspect="1" noChangeArrowheads="1"/>
          </p:cNvPicPr>
          <p:nvPr/>
        </p:nvPicPr>
        <p:blipFill>
          <a:blip r:embed="rId2" cstate="print"/>
          <a:srcRect/>
          <a:stretch>
            <a:fillRect/>
          </a:stretch>
        </p:blipFill>
        <p:spPr bwMode="auto">
          <a:xfrm>
            <a:off x="3275856" y="5309592"/>
            <a:ext cx="864096" cy="767626"/>
          </a:xfrm>
          <a:prstGeom prst="rect">
            <a:avLst/>
          </a:prstGeom>
          <a:noFill/>
          <a:ln>
            <a:solidFill>
              <a:srgbClr val="FF0000"/>
            </a:solidFill>
          </a:ln>
        </p:spPr>
      </p:pic>
      <p:pic>
        <p:nvPicPr>
          <p:cNvPr id="21" name="Picture 8" descr="H:\My Documents\Pictures 520\disegni 4\disegni4\obj427strawberry.jpg"/>
          <p:cNvPicPr>
            <a:picLocks noChangeAspect="1" noChangeArrowheads="1"/>
          </p:cNvPicPr>
          <p:nvPr/>
        </p:nvPicPr>
        <p:blipFill>
          <a:blip r:embed="rId6" cstate="print"/>
          <a:srcRect/>
          <a:stretch>
            <a:fillRect/>
          </a:stretch>
        </p:blipFill>
        <p:spPr bwMode="auto">
          <a:xfrm>
            <a:off x="3315133" y="1916832"/>
            <a:ext cx="824819" cy="720080"/>
          </a:xfrm>
          <a:prstGeom prst="rect">
            <a:avLst/>
          </a:prstGeom>
          <a:noFill/>
        </p:spPr>
      </p:pic>
      <p:pic>
        <p:nvPicPr>
          <p:cNvPr id="22" name="Picture 3" descr="H:\My Documents\Picture Various sources\cose\uva.wmf"/>
          <p:cNvPicPr>
            <a:picLocks noChangeAspect="1" noChangeArrowheads="1"/>
          </p:cNvPicPr>
          <p:nvPr/>
        </p:nvPicPr>
        <p:blipFill>
          <a:blip r:embed="rId3" cstate="print"/>
          <a:srcRect/>
          <a:stretch>
            <a:fillRect/>
          </a:stretch>
        </p:blipFill>
        <p:spPr bwMode="auto">
          <a:xfrm>
            <a:off x="3347864" y="3573016"/>
            <a:ext cx="864096" cy="648072"/>
          </a:xfrm>
          <a:prstGeom prst="rect">
            <a:avLst/>
          </a:prstGeom>
          <a:solidFill>
            <a:schemeClr val="tx1"/>
          </a:solidFill>
        </p:spPr>
      </p:pic>
      <p:pic>
        <p:nvPicPr>
          <p:cNvPr id="23" name="Picture 4" descr="H:\My Documents\Picture Various sources\cose\mela 01.wmf"/>
          <p:cNvPicPr>
            <a:picLocks noChangeAspect="1" noChangeArrowheads="1"/>
          </p:cNvPicPr>
          <p:nvPr/>
        </p:nvPicPr>
        <p:blipFill>
          <a:blip r:embed="rId4" cstate="print"/>
          <a:srcRect/>
          <a:stretch>
            <a:fillRect/>
          </a:stretch>
        </p:blipFill>
        <p:spPr bwMode="auto">
          <a:xfrm>
            <a:off x="4716017" y="2708920"/>
            <a:ext cx="720079" cy="705933"/>
          </a:xfrm>
          <a:prstGeom prst="rect">
            <a:avLst/>
          </a:prstGeom>
          <a:solidFill>
            <a:schemeClr val="tx1"/>
          </a:solidFill>
        </p:spPr>
      </p:pic>
      <p:pic>
        <p:nvPicPr>
          <p:cNvPr id="24" name="Picture 6" descr="H:\My Documents\phoneme monitoring test\Pictures Internationl Picture Naming Project\downloaded2\obj238lemon.gif"/>
          <p:cNvPicPr>
            <a:picLocks noChangeAspect="1" noChangeArrowheads="1"/>
          </p:cNvPicPr>
          <p:nvPr/>
        </p:nvPicPr>
        <p:blipFill>
          <a:blip r:embed="rId5" cstate="print"/>
          <a:srcRect/>
          <a:stretch>
            <a:fillRect/>
          </a:stretch>
        </p:blipFill>
        <p:spPr bwMode="auto">
          <a:xfrm>
            <a:off x="3275856" y="6165304"/>
            <a:ext cx="864096" cy="692696"/>
          </a:xfrm>
          <a:prstGeom prst="rect">
            <a:avLst/>
          </a:prstGeom>
          <a:noFill/>
          <a:ln>
            <a:noFill/>
          </a:ln>
        </p:spPr>
      </p:pic>
      <p:pic>
        <p:nvPicPr>
          <p:cNvPr id="25" name="Picture 9" descr="H:\My Documents\langrepmem TASKS\Cyclic semantic blocking\word pict match w sound\banana.bmp"/>
          <p:cNvPicPr>
            <a:picLocks noChangeAspect="1" noChangeArrowheads="1"/>
          </p:cNvPicPr>
          <p:nvPr/>
        </p:nvPicPr>
        <p:blipFill>
          <a:blip r:embed="rId7" cstate="print"/>
          <a:srcRect/>
          <a:stretch>
            <a:fillRect/>
          </a:stretch>
        </p:blipFill>
        <p:spPr bwMode="auto">
          <a:xfrm>
            <a:off x="3331521" y="2780928"/>
            <a:ext cx="808431" cy="720080"/>
          </a:xfrm>
          <a:prstGeom prst="rect">
            <a:avLst/>
          </a:prstGeom>
          <a:noFill/>
        </p:spPr>
      </p:pic>
      <p:pic>
        <p:nvPicPr>
          <p:cNvPr id="26" name="Picture 3" descr="H:\My Documents\Picture Various sources\cose\uva.wmf"/>
          <p:cNvPicPr>
            <a:picLocks noChangeAspect="1" noChangeArrowheads="1"/>
          </p:cNvPicPr>
          <p:nvPr/>
        </p:nvPicPr>
        <p:blipFill>
          <a:blip r:embed="rId3" cstate="print"/>
          <a:srcRect/>
          <a:stretch>
            <a:fillRect/>
          </a:stretch>
        </p:blipFill>
        <p:spPr bwMode="auto">
          <a:xfrm>
            <a:off x="4644008" y="1916832"/>
            <a:ext cx="864096" cy="648072"/>
          </a:xfrm>
          <a:prstGeom prst="rect">
            <a:avLst/>
          </a:prstGeom>
          <a:solidFill>
            <a:schemeClr val="tx1"/>
          </a:solidFill>
        </p:spPr>
      </p:pic>
      <p:pic>
        <p:nvPicPr>
          <p:cNvPr id="27" name="Picture 9" descr="H:\My Documents\langrepmem TASKS\Cyclic semantic blocking\word pict match w sound\banana.bmp"/>
          <p:cNvPicPr>
            <a:picLocks noChangeAspect="1" noChangeArrowheads="1"/>
          </p:cNvPicPr>
          <p:nvPr/>
        </p:nvPicPr>
        <p:blipFill>
          <a:blip r:embed="rId7" cstate="print"/>
          <a:srcRect/>
          <a:stretch>
            <a:fillRect/>
          </a:stretch>
        </p:blipFill>
        <p:spPr bwMode="auto">
          <a:xfrm>
            <a:off x="4627665" y="3645024"/>
            <a:ext cx="808431" cy="720080"/>
          </a:xfrm>
          <a:prstGeom prst="rect">
            <a:avLst/>
          </a:prstGeom>
          <a:noFill/>
        </p:spPr>
      </p:pic>
      <p:pic>
        <p:nvPicPr>
          <p:cNvPr id="28" name="Picture 6" descr="H:\My Documents\phoneme monitoring test\Pictures Internationl Picture Naming Project\downloaded2\obj238lemon.gif"/>
          <p:cNvPicPr>
            <a:picLocks noChangeAspect="1" noChangeArrowheads="1"/>
          </p:cNvPicPr>
          <p:nvPr/>
        </p:nvPicPr>
        <p:blipFill>
          <a:blip r:embed="rId5" cstate="print"/>
          <a:srcRect/>
          <a:stretch>
            <a:fillRect/>
          </a:stretch>
        </p:blipFill>
        <p:spPr bwMode="auto">
          <a:xfrm>
            <a:off x="4572000" y="5373216"/>
            <a:ext cx="864096" cy="692696"/>
          </a:xfrm>
          <a:prstGeom prst="rect">
            <a:avLst/>
          </a:prstGeom>
          <a:noFill/>
        </p:spPr>
      </p:pic>
      <p:pic>
        <p:nvPicPr>
          <p:cNvPr id="29" name="Picture 2" descr="H:\My Documents\Pictures resized\pear.bmp"/>
          <p:cNvPicPr>
            <a:picLocks noChangeAspect="1" noChangeArrowheads="1"/>
          </p:cNvPicPr>
          <p:nvPr/>
        </p:nvPicPr>
        <p:blipFill>
          <a:blip r:embed="rId2" cstate="print"/>
          <a:srcRect/>
          <a:stretch>
            <a:fillRect/>
          </a:stretch>
        </p:blipFill>
        <p:spPr bwMode="auto">
          <a:xfrm>
            <a:off x="4572000" y="4437112"/>
            <a:ext cx="864096" cy="767626"/>
          </a:xfrm>
          <a:prstGeom prst="rect">
            <a:avLst/>
          </a:prstGeom>
          <a:noFill/>
          <a:ln>
            <a:solidFill>
              <a:srgbClr val="FF0000"/>
            </a:solidFill>
          </a:ln>
        </p:spPr>
      </p:pic>
      <p:pic>
        <p:nvPicPr>
          <p:cNvPr id="30" name="Picture 4" descr="H:\My Documents\Picture Various sources\cose\mela 01.wmf"/>
          <p:cNvPicPr>
            <a:picLocks noChangeAspect="1" noChangeArrowheads="1"/>
          </p:cNvPicPr>
          <p:nvPr/>
        </p:nvPicPr>
        <p:blipFill>
          <a:blip r:embed="rId4" cstate="print"/>
          <a:srcRect/>
          <a:stretch>
            <a:fillRect/>
          </a:stretch>
        </p:blipFill>
        <p:spPr bwMode="auto">
          <a:xfrm>
            <a:off x="3275856" y="4365104"/>
            <a:ext cx="720079" cy="705933"/>
          </a:xfrm>
          <a:prstGeom prst="rect">
            <a:avLst/>
          </a:prstGeom>
          <a:solidFill>
            <a:schemeClr val="tx1"/>
          </a:solidFill>
        </p:spPr>
      </p:pic>
      <p:pic>
        <p:nvPicPr>
          <p:cNvPr id="31" name="Picture 8" descr="H:\My Documents\Pictures 520\disegni 4\disegni4\obj427strawberry.jpg"/>
          <p:cNvPicPr>
            <a:picLocks noChangeAspect="1" noChangeArrowheads="1"/>
          </p:cNvPicPr>
          <p:nvPr/>
        </p:nvPicPr>
        <p:blipFill>
          <a:blip r:embed="rId6" cstate="print"/>
          <a:srcRect/>
          <a:stretch>
            <a:fillRect/>
          </a:stretch>
        </p:blipFill>
        <p:spPr bwMode="auto">
          <a:xfrm>
            <a:off x="4644008" y="6137920"/>
            <a:ext cx="824819" cy="720080"/>
          </a:xfrm>
          <a:prstGeom prst="rect">
            <a:avLst/>
          </a:prstGeom>
          <a:noFill/>
        </p:spPr>
      </p:pic>
      <p:cxnSp>
        <p:nvCxnSpPr>
          <p:cNvPr id="32" name="Straight Arrow Connector 31"/>
          <p:cNvCxnSpPr/>
          <p:nvPr/>
        </p:nvCxnSpPr>
        <p:spPr>
          <a:xfrm>
            <a:off x="323528" y="1988840"/>
            <a:ext cx="0" cy="460851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1763688" y="1988840"/>
            <a:ext cx="0" cy="460851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131840" y="1988840"/>
            <a:ext cx="0" cy="460851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4427984" y="1988840"/>
            <a:ext cx="0" cy="460851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6300192" y="476672"/>
            <a:ext cx="1800200" cy="369332"/>
          </a:xfrm>
          <a:prstGeom prst="rect">
            <a:avLst/>
          </a:prstGeom>
          <a:noFill/>
        </p:spPr>
        <p:txBody>
          <a:bodyPr wrap="square" rtlCol="0">
            <a:spAutoFit/>
          </a:bodyPr>
          <a:lstStyle/>
          <a:p>
            <a:r>
              <a:rPr lang="en-GB" b="1" dirty="0">
                <a:solidFill>
                  <a:srgbClr val="00B050"/>
                </a:solidFill>
              </a:rPr>
              <a:t>Unrelated set</a:t>
            </a:r>
          </a:p>
        </p:txBody>
      </p:sp>
      <p:sp>
        <p:nvSpPr>
          <p:cNvPr id="37" name="Rectangle 36"/>
          <p:cNvSpPr/>
          <p:nvPr/>
        </p:nvSpPr>
        <p:spPr>
          <a:xfrm>
            <a:off x="6300192" y="1268760"/>
            <a:ext cx="797270" cy="369332"/>
          </a:xfrm>
          <a:prstGeom prst="rect">
            <a:avLst/>
          </a:prstGeom>
        </p:spPr>
        <p:txBody>
          <a:bodyPr wrap="none">
            <a:spAutoFit/>
          </a:bodyPr>
          <a:lstStyle/>
          <a:p>
            <a:r>
              <a:rPr lang="en-GB" b="1" dirty="0"/>
              <a:t>Cycle1</a:t>
            </a:r>
          </a:p>
        </p:txBody>
      </p:sp>
      <p:sp>
        <p:nvSpPr>
          <p:cNvPr id="38" name="TextBox 37"/>
          <p:cNvSpPr txBox="1"/>
          <p:nvPr/>
        </p:nvSpPr>
        <p:spPr>
          <a:xfrm>
            <a:off x="1835696" y="1268760"/>
            <a:ext cx="936104" cy="369332"/>
          </a:xfrm>
          <a:prstGeom prst="rect">
            <a:avLst/>
          </a:prstGeom>
          <a:noFill/>
        </p:spPr>
        <p:txBody>
          <a:bodyPr wrap="square" rtlCol="0">
            <a:spAutoFit/>
          </a:bodyPr>
          <a:lstStyle/>
          <a:p>
            <a:r>
              <a:rPr lang="en-GB" b="1" dirty="0"/>
              <a:t>Cycle 2</a:t>
            </a:r>
          </a:p>
        </p:txBody>
      </p:sp>
      <p:sp>
        <p:nvSpPr>
          <p:cNvPr id="39" name="TextBox 38"/>
          <p:cNvSpPr txBox="1"/>
          <p:nvPr/>
        </p:nvSpPr>
        <p:spPr>
          <a:xfrm>
            <a:off x="8316416" y="1268760"/>
            <a:ext cx="470770" cy="369332"/>
          </a:xfrm>
          <a:prstGeom prst="rect">
            <a:avLst/>
          </a:prstGeom>
          <a:noFill/>
        </p:spPr>
        <p:txBody>
          <a:bodyPr wrap="none" rtlCol="0">
            <a:spAutoFit/>
          </a:bodyPr>
          <a:lstStyle/>
          <a:p>
            <a:r>
              <a:rPr lang="en-GB" b="1"/>
              <a:t>etc</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20688"/>
            <a:ext cx="8424936" cy="4093428"/>
          </a:xfrm>
          <a:prstGeom prst="rect">
            <a:avLst/>
          </a:prstGeom>
          <a:noFill/>
        </p:spPr>
        <p:txBody>
          <a:bodyPr wrap="square" rtlCol="0">
            <a:spAutoFit/>
          </a:bodyPr>
          <a:lstStyle/>
          <a:p>
            <a:pPr marL="0" lvl="1"/>
            <a:r>
              <a:rPr lang="en-GB" sz="2000" u="sng" dirty="0"/>
              <a:t>Results</a:t>
            </a:r>
            <a:r>
              <a:rPr lang="en-GB" sz="2000" dirty="0"/>
              <a:t>	</a:t>
            </a:r>
          </a:p>
          <a:p>
            <a:pPr marL="723900" lvl="1" indent="-190500">
              <a:buFont typeface="Arial" pitchFamily="34" charset="0"/>
              <a:buChar char="•"/>
            </a:pPr>
            <a:r>
              <a:rPr lang="en-GB" sz="2000" dirty="0"/>
              <a:t> With the unrelated sets, performance improves;</a:t>
            </a:r>
          </a:p>
          <a:p>
            <a:pPr marL="723900" lvl="1" indent="-190500">
              <a:buFont typeface="Arial" pitchFamily="34" charset="0"/>
              <a:buChar char="•"/>
            </a:pPr>
            <a:r>
              <a:rPr lang="en-GB" sz="2000" dirty="0"/>
              <a:t> With the related sets, performance decreases across presentations (or remains stable).  Interaction between relatedness and presentation cycle.</a:t>
            </a:r>
          </a:p>
          <a:p>
            <a:pPr marL="723900" lvl="1" indent="-190500">
              <a:buFont typeface="Arial" pitchFamily="34" charset="0"/>
              <a:buChar char="•"/>
            </a:pPr>
            <a:r>
              <a:rPr lang="en-GB" sz="2000" dirty="0"/>
              <a:t>Effects in </a:t>
            </a:r>
            <a:r>
              <a:rPr lang="en-GB" sz="2000" u="sng" dirty="0"/>
              <a:t>aphasic</a:t>
            </a:r>
            <a:r>
              <a:rPr lang="en-GB" sz="2000" dirty="0"/>
              <a:t> patients, but also in normal controls (e.g., Belke et al., 2005; Damian et al., 2001; Meyer &amp; Damian, 2005; Vigliocco et al., 2002)</a:t>
            </a:r>
          </a:p>
          <a:p>
            <a:pPr marL="723900" lvl="1" indent="-190500"/>
            <a:endParaRPr lang="en-GB" sz="2000" dirty="0"/>
          </a:p>
          <a:p>
            <a:pPr marL="723900" lvl="1" indent="-723900"/>
            <a:r>
              <a:rPr lang="en-GB" sz="2000" dirty="0">
                <a:solidFill>
                  <a:srgbClr val="C00000"/>
                </a:solidFill>
              </a:rPr>
              <a:t>SEMANTIC NATURE OF THE EFFECT</a:t>
            </a:r>
          </a:p>
          <a:p>
            <a:pPr marL="723900" lvl="1" indent="-190500">
              <a:buFont typeface="Arial" pitchFamily="34" charset="0"/>
              <a:buChar char="•"/>
            </a:pPr>
            <a:r>
              <a:rPr lang="en-GB" sz="2000" dirty="0"/>
              <a:t>Absent in word reading (except when the noun has be produced with the corresponding article,  in languages where this is lexically controlled);</a:t>
            </a:r>
          </a:p>
          <a:p>
            <a:pPr marL="723900" lvl="1" indent="-190500">
              <a:buFont typeface="Arial" pitchFamily="34" charset="0"/>
              <a:buChar char="•"/>
            </a:pPr>
            <a:r>
              <a:rPr lang="en-GB" sz="2000" dirty="0"/>
              <a:t>Same effects when visual similarity is controlled for.	</a:t>
            </a:r>
            <a:endParaRPr lang="en-GB" sz="20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8770884-1988-44E2-9173-53275483EBCE}"/>
              </a:ext>
            </a:extLst>
          </p:cNvPr>
          <p:cNvSpPr/>
          <p:nvPr/>
        </p:nvSpPr>
        <p:spPr>
          <a:xfrm>
            <a:off x="611560" y="1690063"/>
            <a:ext cx="7776864" cy="4324261"/>
          </a:xfrm>
          <a:prstGeom prst="rect">
            <a:avLst/>
          </a:prstGeom>
        </p:spPr>
        <p:txBody>
          <a:bodyPr wrap="square">
            <a:spAutoFit/>
          </a:bodyPr>
          <a:lstStyle/>
          <a:p>
            <a:pPr marL="720725" indent="-720725"/>
            <a:r>
              <a:rPr lang="en-GB" sz="2000" u="sng" dirty="0"/>
              <a:t>Task</a:t>
            </a:r>
            <a:r>
              <a:rPr lang="en-GB" sz="2000" dirty="0"/>
              <a:t> – </a:t>
            </a:r>
            <a:r>
              <a:rPr lang="en-GB" sz="2000" b="1" dirty="0"/>
              <a:t>Continuous Naming</a:t>
            </a:r>
          </a:p>
          <a:p>
            <a:pPr marL="1177925" lvl="1" indent="-720725">
              <a:spcBef>
                <a:spcPts val="600"/>
              </a:spcBef>
              <a:spcAft>
                <a:spcPts val="600"/>
              </a:spcAft>
              <a:buFont typeface="Arial" pitchFamily="34" charset="0"/>
              <a:buChar char="•"/>
            </a:pPr>
            <a:r>
              <a:rPr lang="en-GB" sz="2000" dirty="0"/>
              <a:t>Pictures are presented in a continuous sequence with no breaks.</a:t>
            </a:r>
          </a:p>
          <a:p>
            <a:pPr marL="1177925" lvl="1" indent="-720725">
              <a:spcBef>
                <a:spcPts val="600"/>
              </a:spcBef>
              <a:spcAft>
                <a:spcPts val="600"/>
              </a:spcAft>
              <a:buFont typeface="Arial" pitchFamily="34" charset="0"/>
              <a:buChar char="•"/>
            </a:pPr>
            <a:r>
              <a:rPr lang="en-GB" sz="2000" dirty="0"/>
              <a:t>Embedded in the sequences there are sets of items belonging to the same sematic category (typically sets of 5 per category).</a:t>
            </a:r>
          </a:p>
          <a:p>
            <a:pPr marL="1177925" lvl="1" indent="-720725">
              <a:spcBef>
                <a:spcPts val="600"/>
              </a:spcBef>
              <a:spcAft>
                <a:spcPts val="600"/>
              </a:spcAft>
              <a:buFont typeface="Arial" pitchFamily="34" charset="0"/>
              <a:buChar char="•"/>
            </a:pPr>
            <a:r>
              <a:rPr lang="en-GB" sz="2000" dirty="0"/>
              <a:t>Items of the same category are separated by items of other categories (so participants do not realize that items can be grouped into sets). </a:t>
            </a:r>
          </a:p>
          <a:p>
            <a:pPr marL="1177925" lvl="1" indent="-720725">
              <a:spcBef>
                <a:spcPts val="600"/>
              </a:spcBef>
              <a:spcAft>
                <a:spcPts val="600"/>
              </a:spcAft>
              <a:buFont typeface="Arial" pitchFamily="34" charset="0"/>
              <a:buChar char="•"/>
            </a:pPr>
            <a:r>
              <a:rPr lang="en-GB" sz="2000" dirty="0"/>
              <a:t>Performance becomes progressively worse (about 30 </a:t>
            </a:r>
            <a:r>
              <a:rPr lang="en-GB" sz="2000" dirty="0" err="1"/>
              <a:t>ms</a:t>
            </a:r>
            <a:r>
              <a:rPr lang="en-GB" sz="2000" dirty="0"/>
              <a:t>) every time a new item is presented belonging to the same semantic category of previously presented items.</a:t>
            </a:r>
          </a:p>
        </p:txBody>
      </p:sp>
      <p:sp>
        <p:nvSpPr>
          <p:cNvPr id="3" name="TextBox 2">
            <a:extLst>
              <a:ext uri="{FF2B5EF4-FFF2-40B4-BE49-F238E27FC236}">
                <a16:creationId xmlns:a16="http://schemas.microsoft.com/office/drawing/2014/main" id="{B9EF9912-2B2A-4BA6-BD55-8389376FCE66}"/>
              </a:ext>
            </a:extLst>
          </p:cNvPr>
          <p:cNvSpPr txBox="1"/>
          <p:nvPr/>
        </p:nvSpPr>
        <p:spPr>
          <a:xfrm>
            <a:off x="395536" y="476673"/>
            <a:ext cx="8424936" cy="830997"/>
          </a:xfrm>
          <a:prstGeom prst="rect">
            <a:avLst/>
          </a:prstGeom>
          <a:noFill/>
          <a:ln>
            <a:solidFill>
              <a:srgbClr val="00B0F0"/>
            </a:solidFill>
          </a:ln>
        </p:spPr>
        <p:txBody>
          <a:bodyPr wrap="square" rtlCol="0">
            <a:spAutoFit/>
          </a:bodyPr>
          <a:lstStyle/>
          <a:p>
            <a:pPr marL="457200" indent="-457200">
              <a:buAutoNum type="arabicPeriod" startAt="2"/>
            </a:pPr>
            <a:r>
              <a:rPr lang="en-GB" sz="2400" dirty="0">
                <a:solidFill>
                  <a:srgbClr val="0070C0"/>
                </a:solidFill>
              </a:rPr>
              <a:t>Another task used to explore inhibitory effects (refractoriness)</a:t>
            </a:r>
          </a:p>
          <a:p>
            <a:r>
              <a:rPr lang="en-GB" sz="2400" b="1" dirty="0">
                <a:solidFill>
                  <a:srgbClr val="0070C0"/>
                </a:solidFill>
              </a:rPr>
              <a:t>Continuous Naming</a:t>
            </a:r>
          </a:p>
        </p:txBody>
      </p:sp>
    </p:spTree>
    <p:extLst>
      <p:ext uri="{BB962C8B-B14F-4D97-AF65-F5344CB8AC3E}">
        <p14:creationId xmlns:p14="http://schemas.microsoft.com/office/powerpoint/2010/main" val="2708085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19672" y="1484784"/>
            <a:ext cx="5904655" cy="1754326"/>
          </a:xfrm>
          <a:prstGeom prst="rect">
            <a:avLst/>
          </a:prstGeom>
          <a:noFill/>
        </p:spPr>
        <p:txBody>
          <a:bodyPr wrap="square" rtlCol="0">
            <a:spAutoFit/>
          </a:bodyPr>
          <a:lstStyle/>
          <a:p>
            <a:pPr algn="ctr"/>
            <a:r>
              <a:rPr lang="en-GB" sz="3600" b="1" cap="all" dirty="0">
                <a:solidFill>
                  <a:schemeClr val="accent6">
                    <a:lumMod val="75000"/>
                  </a:schemeClr>
                </a:solidFill>
                <a:latin typeface="Cambria" pitchFamily="18" charset="0"/>
              </a:rPr>
              <a:t>Semantic impairments </a:t>
            </a:r>
          </a:p>
          <a:p>
            <a:pPr algn="ctr"/>
            <a:r>
              <a:rPr lang="en-GB" sz="3600" b="1" cap="all" dirty="0">
                <a:solidFill>
                  <a:schemeClr val="accent6">
                    <a:lumMod val="75000"/>
                  </a:schemeClr>
                </a:solidFill>
                <a:latin typeface="Cambria" pitchFamily="18" charset="0"/>
              </a:rPr>
              <a:t>in </a:t>
            </a:r>
          </a:p>
          <a:p>
            <a:pPr algn="ctr"/>
            <a:r>
              <a:rPr lang="en-GB" sz="3600" b="1" cap="all" dirty="0">
                <a:solidFill>
                  <a:schemeClr val="accent6">
                    <a:lumMod val="75000"/>
                  </a:schemeClr>
                </a:solidFill>
                <a:latin typeface="Cambria" pitchFamily="18" charset="0"/>
              </a:rPr>
              <a:t>word productio</a:t>
            </a:r>
            <a:r>
              <a:rPr lang="en-GB" sz="3600" cap="all" dirty="0">
                <a:solidFill>
                  <a:schemeClr val="accent6">
                    <a:lumMod val="75000"/>
                  </a:schemeClr>
                </a:solidFill>
                <a:latin typeface="Cambria" pitchFamily="18" charset="0"/>
              </a:rPr>
              <a:t>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80487" y="1753652"/>
            <a:ext cx="611193" cy="523220"/>
          </a:xfrm>
          <a:prstGeom prst="rect">
            <a:avLst/>
          </a:prstGeom>
          <a:noFill/>
        </p:spPr>
        <p:txBody>
          <a:bodyPr wrap="none" rtlCol="0">
            <a:spAutoFit/>
          </a:bodyPr>
          <a:lstStyle/>
          <a:p>
            <a:pPr algn="ctr"/>
            <a:r>
              <a:rPr lang="en-GB" sz="1400" dirty="0"/>
              <a:t>4</a:t>
            </a:r>
            <a:br>
              <a:rPr lang="en-GB" sz="1400" dirty="0"/>
            </a:br>
            <a:r>
              <a:rPr lang="en-GB" sz="1400" dirty="0"/>
              <a:t>Fillers</a:t>
            </a:r>
          </a:p>
        </p:txBody>
      </p:sp>
      <p:sp>
        <p:nvSpPr>
          <p:cNvPr id="3" name="TextBox 2"/>
          <p:cNvSpPr txBox="1"/>
          <p:nvPr/>
        </p:nvSpPr>
        <p:spPr>
          <a:xfrm>
            <a:off x="2808679" y="2977788"/>
            <a:ext cx="611193" cy="523220"/>
          </a:xfrm>
          <a:prstGeom prst="rect">
            <a:avLst/>
          </a:prstGeom>
          <a:noFill/>
        </p:spPr>
        <p:txBody>
          <a:bodyPr wrap="none" rtlCol="0">
            <a:spAutoFit/>
          </a:bodyPr>
          <a:lstStyle/>
          <a:p>
            <a:pPr algn="ctr"/>
            <a:r>
              <a:rPr lang="en-GB" sz="1400" dirty="0"/>
              <a:t>8</a:t>
            </a:r>
            <a:br>
              <a:rPr lang="en-GB" sz="1400" dirty="0"/>
            </a:br>
            <a:r>
              <a:rPr lang="en-GB" sz="1400" dirty="0"/>
              <a:t>Fillers</a:t>
            </a:r>
          </a:p>
        </p:txBody>
      </p:sp>
      <p:sp>
        <p:nvSpPr>
          <p:cNvPr id="4" name="TextBox 3"/>
          <p:cNvSpPr txBox="1"/>
          <p:nvPr/>
        </p:nvSpPr>
        <p:spPr>
          <a:xfrm>
            <a:off x="4536871" y="4201924"/>
            <a:ext cx="611193" cy="523220"/>
          </a:xfrm>
          <a:prstGeom prst="rect">
            <a:avLst/>
          </a:prstGeom>
          <a:noFill/>
        </p:spPr>
        <p:txBody>
          <a:bodyPr wrap="none" rtlCol="0">
            <a:spAutoFit/>
          </a:bodyPr>
          <a:lstStyle/>
          <a:p>
            <a:pPr algn="ctr"/>
            <a:r>
              <a:rPr lang="en-GB" sz="1400" dirty="0"/>
              <a:t>6</a:t>
            </a:r>
            <a:br>
              <a:rPr lang="en-GB" sz="1400" dirty="0"/>
            </a:br>
            <a:r>
              <a:rPr lang="en-GB" sz="1400" dirty="0"/>
              <a:t>Fillers</a:t>
            </a:r>
          </a:p>
        </p:txBody>
      </p:sp>
      <p:sp>
        <p:nvSpPr>
          <p:cNvPr id="5" name="TextBox 4"/>
          <p:cNvSpPr txBox="1"/>
          <p:nvPr/>
        </p:nvSpPr>
        <p:spPr>
          <a:xfrm>
            <a:off x="6409079" y="5426060"/>
            <a:ext cx="611193" cy="523220"/>
          </a:xfrm>
          <a:prstGeom prst="rect">
            <a:avLst/>
          </a:prstGeom>
          <a:noFill/>
        </p:spPr>
        <p:txBody>
          <a:bodyPr wrap="none" rtlCol="0">
            <a:spAutoFit/>
          </a:bodyPr>
          <a:lstStyle/>
          <a:p>
            <a:pPr algn="ctr"/>
            <a:r>
              <a:rPr lang="en-GB" sz="1400" dirty="0"/>
              <a:t>2</a:t>
            </a:r>
            <a:br>
              <a:rPr lang="en-GB" sz="1400" dirty="0"/>
            </a:br>
            <a:r>
              <a:rPr lang="en-GB" sz="1400" dirty="0"/>
              <a:t>Fillers</a:t>
            </a:r>
          </a:p>
        </p:txBody>
      </p:sp>
      <p:cxnSp>
        <p:nvCxnSpPr>
          <p:cNvPr id="6" name="Straight Arrow Connector 5"/>
          <p:cNvCxnSpPr/>
          <p:nvPr/>
        </p:nvCxnSpPr>
        <p:spPr>
          <a:xfrm>
            <a:off x="899592" y="1511372"/>
            <a:ext cx="1008112" cy="1053532"/>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699792" y="2807516"/>
            <a:ext cx="1008112" cy="1053532"/>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427984" y="4031652"/>
            <a:ext cx="1008112" cy="1053532"/>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6228184" y="5229200"/>
            <a:ext cx="1008112" cy="1053532"/>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10" name="Group 9"/>
          <p:cNvGrpSpPr/>
          <p:nvPr/>
        </p:nvGrpSpPr>
        <p:grpSpPr>
          <a:xfrm>
            <a:off x="184790" y="179372"/>
            <a:ext cx="8643255" cy="6345972"/>
            <a:chOff x="184790" y="179372"/>
            <a:chExt cx="8643255" cy="6345972"/>
          </a:xfrm>
        </p:grpSpPr>
        <p:grpSp>
          <p:nvGrpSpPr>
            <p:cNvPr id="11" name="Group 25"/>
            <p:cNvGrpSpPr/>
            <p:nvPr/>
          </p:nvGrpSpPr>
          <p:grpSpPr>
            <a:xfrm>
              <a:off x="184790" y="179372"/>
              <a:ext cx="8563674" cy="6345972"/>
              <a:chOff x="184790" y="179372"/>
              <a:chExt cx="8563674" cy="6345972"/>
            </a:xfrm>
          </p:grpSpPr>
          <p:pic>
            <p:nvPicPr>
              <p:cNvPr id="13" name="Picture 2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4790" y="179372"/>
                <a:ext cx="421811" cy="43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4" name="Group 21"/>
              <p:cNvGrpSpPr/>
              <p:nvPr/>
            </p:nvGrpSpPr>
            <p:grpSpPr>
              <a:xfrm>
                <a:off x="319821" y="404664"/>
                <a:ext cx="8428643" cy="6120680"/>
                <a:chOff x="319821" y="125924"/>
                <a:chExt cx="8428643" cy="6120680"/>
              </a:xfrm>
            </p:grpSpPr>
            <p:grpSp>
              <p:nvGrpSpPr>
                <p:cNvPr id="15" name="Group 18"/>
                <p:cNvGrpSpPr/>
                <p:nvPr/>
              </p:nvGrpSpPr>
              <p:grpSpPr>
                <a:xfrm>
                  <a:off x="395536" y="125924"/>
                  <a:ext cx="8352928" cy="5756461"/>
                  <a:chOff x="251360" y="269940"/>
                  <a:chExt cx="8352928" cy="5756461"/>
                </a:xfrm>
              </p:grpSpPr>
              <p:grpSp>
                <p:nvGrpSpPr>
                  <p:cNvPr id="21" name="Group 9"/>
                  <p:cNvGrpSpPr/>
                  <p:nvPr/>
                </p:nvGrpSpPr>
                <p:grpSpPr>
                  <a:xfrm>
                    <a:off x="251360" y="269940"/>
                    <a:ext cx="1440000" cy="900000"/>
                    <a:chOff x="251360" y="269940"/>
                    <a:chExt cx="1440000" cy="900000"/>
                  </a:xfrm>
                </p:grpSpPr>
                <p:sp>
                  <p:nvSpPr>
                    <p:cNvPr id="42" name="Rectangle 41"/>
                    <p:cNvSpPr/>
                    <p:nvPr/>
                  </p:nvSpPr>
                  <p:spPr>
                    <a:xfrm>
                      <a:off x="251360" y="269940"/>
                      <a:ext cx="1440000" cy="900000"/>
                    </a:xfrm>
                    <a:prstGeom prst="rect">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5932" y="369335"/>
                      <a:ext cx="851175" cy="682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22"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50471" y="861130"/>
                    <a:ext cx="485169" cy="43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1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43653" y="1160648"/>
                    <a:ext cx="566400" cy="43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4" name="Group 13"/>
                  <p:cNvGrpSpPr/>
                  <p:nvPr/>
                </p:nvGrpSpPr>
                <p:grpSpPr>
                  <a:xfrm>
                    <a:off x="1854109" y="1509130"/>
                    <a:ext cx="1440000" cy="900000"/>
                    <a:chOff x="1495774" y="1737201"/>
                    <a:chExt cx="1440000" cy="900000"/>
                  </a:xfrm>
                </p:grpSpPr>
                <p:sp>
                  <p:nvSpPr>
                    <p:cNvPr id="40" name="Rectangle 39"/>
                    <p:cNvSpPr/>
                    <p:nvPr/>
                  </p:nvSpPr>
                  <p:spPr>
                    <a:xfrm>
                      <a:off x="1495774" y="1737201"/>
                      <a:ext cx="1440000" cy="900000"/>
                    </a:xfrm>
                    <a:prstGeom prst="rect">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1" name="Picture 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005380" y="1766723"/>
                      <a:ext cx="420788" cy="82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25" name="Picture 1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837923" y="2150652"/>
                    <a:ext cx="684681" cy="43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1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368871" y="2432794"/>
                    <a:ext cx="412861" cy="43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7" name="Group 11"/>
                  <p:cNvGrpSpPr/>
                  <p:nvPr/>
                </p:nvGrpSpPr>
                <p:grpSpPr>
                  <a:xfrm>
                    <a:off x="3632106" y="2690499"/>
                    <a:ext cx="1440000" cy="900000"/>
                    <a:chOff x="3851920" y="2954288"/>
                    <a:chExt cx="1440000" cy="900000"/>
                  </a:xfrm>
                </p:grpSpPr>
                <p:sp>
                  <p:nvSpPr>
                    <p:cNvPr id="38" name="Rectangle 37"/>
                    <p:cNvSpPr/>
                    <p:nvPr/>
                  </p:nvSpPr>
                  <p:spPr>
                    <a:xfrm>
                      <a:off x="3851920" y="2954288"/>
                      <a:ext cx="1440000" cy="900000"/>
                    </a:xfrm>
                    <a:prstGeom prst="rect">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39" name="Picture 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182204" y="2996952"/>
                      <a:ext cx="893851" cy="81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28" name="Picture 20"/>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748366" y="3374499"/>
                    <a:ext cx="433928" cy="43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17"/>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22527" y="3622300"/>
                    <a:ext cx="444144" cy="43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0" name="Group 14"/>
                  <p:cNvGrpSpPr/>
                  <p:nvPr/>
                </p:nvGrpSpPr>
                <p:grpSpPr>
                  <a:xfrm>
                    <a:off x="5330409" y="3930831"/>
                    <a:ext cx="1440000" cy="900000"/>
                    <a:chOff x="5724128" y="4365104"/>
                    <a:chExt cx="1440000" cy="900000"/>
                  </a:xfrm>
                </p:grpSpPr>
                <p:sp>
                  <p:nvSpPr>
                    <p:cNvPr id="36" name="Rectangle 35"/>
                    <p:cNvSpPr/>
                    <p:nvPr/>
                  </p:nvSpPr>
                  <p:spPr>
                    <a:xfrm>
                      <a:off x="5724128" y="4365104"/>
                      <a:ext cx="1440000" cy="900000"/>
                    </a:xfrm>
                    <a:prstGeom prst="rect">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7" name="Picture 4" descr="C:\Users\Public\Documents\My Experiments\Session 2\Multiple priming\obj186.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050409" y="4437112"/>
                      <a:ext cx="787438" cy="787438"/>
                    </a:xfrm>
                    <a:prstGeom prst="rect">
                      <a:avLst/>
                    </a:prstGeom>
                    <a:noFill/>
                    <a:extLst>
                      <a:ext uri="{909E8E84-426E-40DD-AFC4-6F175D3DCCD1}">
                        <a14:hiddenFill xmlns:a14="http://schemas.microsoft.com/office/drawing/2010/main">
                          <a:solidFill>
                            <a:srgbClr val="FFFFFF"/>
                          </a:solidFill>
                        </a14:hiddenFill>
                      </a:ext>
                    </a:extLst>
                  </p:spPr>
                </p:pic>
              </p:grpSp>
              <p:pic>
                <p:nvPicPr>
                  <p:cNvPr id="31" name="Picture 14"/>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536005" y="4614831"/>
                    <a:ext cx="468808" cy="43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1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70409" y="4869160"/>
                    <a:ext cx="525754" cy="43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3" name="Group 16"/>
                  <p:cNvGrpSpPr/>
                  <p:nvPr/>
                </p:nvGrpSpPr>
                <p:grpSpPr>
                  <a:xfrm>
                    <a:off x="7164288" y="5126401"/>
                    <a:ext cx="1440000" cy="900000"/>
                    <a:chOff x="7164288" y="5126401"/>
                    <a:chExt cx="1440000" cy="900000"/>
                  </a:xfrm>
                </p:grpSpPr>
                <p:sp>
                  <p:nvSpPr>
                    <p:cNvPr id="34" name="Rectangle 33"/>
                    <p:cNvSpPr/>
                    <p:nvPr/>
                  </p:nvSpPr>
                  <p:spPr>
                    <a:xfrm>
                      <a:off x="7164288" y="5126401"/>
                      <a:ext cx="1440000" cy="900000"/>
                    </a:xfrm>
                    <a:prstGeom prst="rect">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5" name="Picture 21"/>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596336" y="5219213"/>
                      <a:ext cx="714375" cy="71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6" name="TextBox 15"/>
                <p:cNvSpPr txBox="1"/>
                <p:nvPr/>
              </p:nvSpPr>
              <p:spPr>
                <a:xfrm>
                  <a:off x="319821" y="980728"/>
                  <a:ext cx="795795" cy="369332"/>
                </a:xfrm>
                <a:prstGeom prst="rect">
                  <a:avLst/>
                </a:prstGeom>
                <a:noFill/>
              </p:spPr>
              <p:txBody>
                <a:bodyPr wrap="none" rtlCol="0">
                  <a:spAutoFit/>
                </a:bodyPr>
                <a:lstStyle/>
                <a:p>
                  <a:r>
                    <a:rPr lang="en-GB" b="1" dirty="0">
                      <a:solidFill>
                        <a:srgbClr val="FF0000"/>
                      </a:solidFill>
                    </a:rPr>
                    <a:t>Item 1</a:t>
                  </a:r>
                </a:p>
              </p:txBody>
            </p:sp>
            <p:sp>
              <p:nvSpPr>
                <p:cNvPr id="17" name="TextBox 16"/>
                <p:cNvSpPr txBox="1"/>
                <p:nvPr/>
              </p:nvSpPr>
              <p:spPr>
                <a:xfrm>
                  <a:off x="1907704" y="2204864"/>
                  <a:ext cx="795795" cy="369332"/>
                </a:xfrm>
                <a:prstGeom prst="rect">
                  <a:avLst/>
                </a:prstGeom>
                <a:noFill/>
              </p:spPr>
              <p:txBody>
                <a:bodyPr wrap="none" rtlCol="0">
                  <a:spAutoFit/>
                </a:bodyPr>
                <a:lstStyle/>
                <a:p>
                  <a:r>
                    <a:rPr lang="en-GB" b="1" dirty="0">
                      <a:solidFill>
                        <a:srgbClr val="FF0000"/>
                      </a:solidFill>
                    </a:rPr>
                    <a:t>Item 2</a:t>
                  </a:r>
                </a:p>
              </p:txBody>
            </p:sp>
            <p:sp>
              <p:nvSpPr>
                <p:cNvPr id="18" name="TextBox 17"/>
                <p:cNvSpPr txBox="1"/>
                <p:nvPr/>
              </p:nvSpPr>
              <p:spPr>
                <a:xfrm>
                  <a:off x="3704197" y="3429000"/>
                  <a:ext cx="795795" cy="369332"/>
                </a:xfrm>
                <a:prstGeom prst="rect">
                  <a:avLst/>
                </a:prstGeom>
                <a:noFill/>
              </p:spPr>
              <p:txBody>
                <a:bodyPr wrap="none" rtlCol="0">
                  <a:spAutoFit/>
                </a:bodyPr>
                <a:lstStyle/>
                <a:p>
                  <a:r>
                    <a:rPr lang="en-GB" b="1" dirty="0">
                      <a:solidFill>
                        <a:srgbClr val="FF0000"/>
                      </a:solidFill>
                    </a:rPr>
                    <a:t>Item 3</a:t>
                  </a:r>
                </a:p>
              </p:txBody>
            </p:sp>
            <p:sp>
              <p:nvSpPr>
                <p:cNvPr id="19" name="TextBox 18"/>
                <p:cNvSpPr txBox="1"/>
                <p:nvPr/>
              </p:nvSpPr>
              <p:spPr>
                <a:xfrm>
                  <a:off x="5436096" y="4653136"/>
                  <a:ext cx="795795" cy="369332"/>
                </a:xfrm>
                <a:prstGeom prst="rect">
                  <a:avLst/>
                </a:prstGeom>
                <a:noFill/>
              </p:spPr>
              <p:txBody>
                <a:bodyPr wrap="none" rtlCol="0">
                  <a:spAutoFit/>
                </a:bodyPr>
                <a:lstStyle/>
                <a:p>
                  <a:r>
                    <a:rPr lang="en-GB" b="1" dirty="0">
                      <a:solidFill>
                        <a:srgbClr val="FF0000"/>
                      </a:solidFill>
                    </a:rPr>
                    <a:t>Item 4</a:t>
                  </a:r>
                </a:p>
              </p:txBody>
            </p:sp>
            <p:sp>
              <p:nvSpPr>
                <p:cNvPr id="20" name="TextBox 19"/>
                <p:cNvSpPr txBox="1"/>
                <p:nvPr/>
              </p:nvSpPr>
              <p:spPr>
                <a:xfrm>
                  <a:off x="7236296" y="5877272"/>
                  <a:ext cx="795795" cy="369332"/>
                </a:xfrm>
                <a:prstGeom prst="rect">
                  <a:avLst/>
                </a:prstGeom>
                <a:noFill/>
              </p:spPr>
              <p:txBody>
                <a:bodyPr wrap="none" rtlCol="0">
                  <a:spAutoFit/>
                </a:bodyPr>
                <a:lstStyle/>
                <a:p>
                  <a:r>
                    <a:rPr lang="en-GB" b="1" dirty="0">
                      <a:solidFill>
                        <a:srgbClr val="FF0000"/>
                      </a:solidFill>
                    </a:rPr>
                    <a:t>Item 5</a:t>
                  </a:r>
                </a:p>
              </p:txBody>
            </p:sp>
          </p:grpSp>
        </p:grpSp>
        <p:pic>
          <p:nvPicPr>
            <p:cNvPr id="12" name="Picture 23"/>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454887" y="6032469"/>
              <a:ext cx="373158" cy="432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44" name="TextBox 43"/>
          <p:cNvSpPr txBox="1"/>
          <p:nvPr/>
        </p:nvSpPr>
        <p:spPr>
          <a:xfrm>
            <a:off x="3563888" y="260648"/>
            <a:ext cx="5364289" cy="461665"/>
          </a:xfrm>
          <a:prstGeom prst="rect">
            <a:avLst/>
          </a:prstGeom>
          <a:noFill/>
          <a:ln>
            <a:solidFill>
              <a:srgbClr val="00B0F0"/>
            </a:solidFill>
          </a:ln>
        </p:spPr>
        <p:txBody>
          <a:bodyPr wrap="none" rtlCol="0">
            <a:spAutoFit/>
          </a:bodyPr>
          <a:lstStyle/>
          <a:p>
            <a:r>
              <a:rPr lang="en-GB" sz="2400" dirty="0">
                <a:solidFill>
                  <a:srgbClr val="0070C0"/>
                </a:solidFill>
              </a:rPr>
              <a:t>2. Continuous naming  - Multiple Priming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548680"/>
            <a:ext cx="7632848" cy="5663089"/>
          </a:xfrm>
          <a:prstGeom prst="rect">
            <a:avLst/>
          </a:prstGeom>
          <a:noFill/>
        </p:spPr>
        <p:txBody>
          <a:bodyPr wrap="square" rtlCol="0">
            <a:spAutoFit/>
          </a:bodyPr>
          <a:lstStyle/>
          <a:p>
            <a:pPr marL="342900" indent="-342900"/>
            <a:r>
              <a:rPr lang="en-GB" sz="2400" b="1" dirty="0">
                <a:solidFill>
                  <a:srgbClr val="4FD1FF"/>
                </a:solidFill>
              </a:rPr>
              <a:t>5. Differences in type of semantic errors</a:t>
            </a:r>
          </a:p>
          <a:p>
            <a:pPr marL="342900" indent="-342900">
              <a:buAutoNum type="arabicPeriod" startAt="4"/>
            </a:pPr>
            <a:endParaRPr lang="en-GB" b="1" dirty="0">
              <a:solidFill>
                <a:srgbClr val="4FD1FF"/>
              </a:solidFill>
            </a:endParaRPr>
          </a:p>
          <a:p>
            <a:pPr marL="342900" indent="-342900"/>
            <a:r>
              <a:rPr lang="en-GB" sz="2000" dirty="0">
                <a:solidFill>
                  <a:srgbClr val="C00000"/>
                </a:solidFill>
              </a:rPr>
              <a:t>Storage /semantic degradation impairments  </a:t>
            </a:r>
            <a:r>
              <a:rPr lang="en-GB" sz="2000" dirty="0"/>
              <a:t>predict a gradual  loss of knowledge from more specific levels (lost first)  to more general levels (lost last).</a:t>
            </a:r>
          </a:p>
          <a:p>
            <a:pPr marL="342900" indent="-342900"/>
            <a:endParaRPr lang="en-GB" sz="2000" dirty="0"/>
          </a:p>
          <a:p>
            <a:pPr marL="342900" indent="-342900"/>
            <a:r>
              <a:rPr lang="en-GB" sz="2000" dirty="0"/>
              <a:t>In SD  only 	coordinate errors 	dog&gt;cat</a:t>
            </a:r>
          </a:p>
          <a:p>
            <a:pPr marL="342900" indent="-342900"/>
            <a:r>
              <a:rPr lang="en-GB" sz="2000" dirty="0"/>
              <a:t>			superordinate errors 	dog&gt;animal</a:t>
            </a:r>
          </a:p>
          <a:p>
            <a:pPr marL="342900" indent="-342900"/>
            <a:endParaRPr lang="en-GB" sz="2000" dirty="0"/>
          </a:p>
          <a:p>
            <a:pPr marL="342900" indent="-342900"/>
            <a:r>
              <a:rPr lang="en-GB" sz="2000" dirty="0"/>
              <a:t>INSTEAD</a:t>
            </a:r>
          </a:p>
          <a:p>
            <a:pPr marL="342900" indent="-342900"/>
            <a:endParaRPr lang="en-GB" sz="2000" dirty="0"/>
          </a:p>
          <a:p>
            <a:pPr marL="342900" indent="-342900"/>
            <a:r>
              <a:rPr lang="en-GB" sz="2000" dirty="0"/>
              <a:t>In SA also 	associative errors		squirrel&gt;nut</a:t>
            </a:r>
          </a:p>
          <a:p>
            <a:pPr marL="342900" indent="-342900"/>
            <a:r>
              <a:rPr lang="en-GB" sz="2000" dirty="0"/>
              <a:t>						glass&gt;ice</a:t>
            </a:r>
          </a:p>
          <a:p>
            <a:pPr marL="342900" indent="-342900"/>
            <a:r>
              <a:rPr lang="en-GB" sz="2000" dirty="0"/>
              <a:t>						lorry&gt;diesel</a:t>
            </a:r>
          </a:p>
          <a:p>
            <a:endParaRPr lang="en-GB" sz="2000" dirty="0"/>
          </a:p>
          <a:p>
            <a:r>
              <a:rPr lang="en-GB" sz="2000" dirty="0"/>
              <a:t>Associative errors are more compatible with deficits </a:t>
            </a:r>
            <a:r>
              <a:rPr lang="en-GB" sz="2000" dirty="0">
                <a:solidFill>
                  <a:srgbClr val="C00000"/>
                </a:solidFill>
              </a:rPr>
              <a:t>in controlled retrieval </a:t>
            </a:r>
            <a:r>
              <a:rPr lang="en-GB" sz="2000" dirty="0"/>
              <a:t>from a semantic input (you access the right semantic field, but related information is produced instead of the target).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ture of distorted animals.png"/>
          <p:cNvPicPr>
            <a:picLocks noChangeAspect="1"/>
          </p:cNvPicPr>
          <p:nvPr/>
        </p:nvPicPr>
        <p:blipFill>
          <a:blip r:embed="rId2" cstate="print"/>
          <a:stretch>
            <a:fillRect/>
          </a:stretch>
        </p:blipFill>
        <p:spPr>
          <a:xfrm>
            <a:off x="1331640" y="3140968"/>
            <a:ext cx="6984776" cy="3424068"/>
          </a:xfrm>
          <a:prstGeom prst="rect">
            <a:avLst/>
          </a:prstGeom>
        </p:spPr>
      </p:pic>
      <p:pic>
        <p:nvPicPr>
          <p:cNvPr id="3" name="Picture 2" descr="picture of distorted duck.png"/>
          <p:cNvPicPr>
            <a:picLocks noChangeAspect="1"/>
          </p:cNvPicPr>
          <p:nvPr/>
        </p:nvPicPr>
        <p:blipFill>
          <a:blip r:embed="rId3" cstate="print"/>
          <a:stretch>
            <a:fillRect/>
          </a:stretch>
        </p:blipFill>
        <p:spPr>
          <a:xfrm>
            <a:off x="1475656" y="908720"/>
            <a:ext cx="6202453" cy="2016224"/>
          </a:xfrm>
          <a:prstGeom prst="rect">
            <a:avLst/>
          </a:prstGeom>
        </p:spPr>
      </p:pic>
      <p:sp>
        <p:nvSpPr>
          <p:cNvPr id="4" name="TextBox 3"/>
          <p:cNvSpPr txBox="1"/>
          <p:nvPr/>
        </p:nvSpPr>
        <p:spPr>
          <a:xfrm>
            <a:off x="830121" y="332656"/>
            <a:ext cx="8313879" cy="461665"/>
          </a:xfrm>
          <a:prstGeom prst="rect">
            <a:avLst/>
          </a:prstGeom>
          <a:noFill/>
          <a:ln>
            <a:noFill/>
          </a:ln>
        </p:spPr>
        <p:txBody>
          <a:bodyPr wrap="none" rtlCol="0">
            <a:spAutoFit/>
          </a:bodyPr>
          <a:lstStyle/>
          <a:p>
            <a:r>
              <a:rPr lang="en-GB" sz="2400" dirty="0">
                <a:solidFill>
                  <a:srgbClr val="4FD1FF"/>
                </a:solidFill>
              </a:rPr>
              <a:t>Examples of semantic degradation in SD from </a:t>
            </a:r>
            <a:r>
              <a:rPr lang="en-GB" sz="2400" dirty="0" err="1">
                <a:solidFill>
                  <a:srgbClr val="4FD1FF"/>
                </a:solidFill>
              </a:rPr>
              <a:t>Bozeat</a:t>
            </a:r>
            <a:r>
              <a:rPr lang="en-GB" sz="2400" dirty="0">
                <a:solidFill>
                  <a:srgbClr val="4FD1FF"/>
                </a:solidFill>
              </a:rPr>
              <a:t> et al. (2003)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908720"/>
            <a:ext cx="7704856" cy="2585323"/>
          </a:xfrm>
          <a:prstGeom prst="rect">
            <a:avLst/>
          </a:prstGeom>
          <a:noFill/>
        </p:spPr>
        <p:txBody>
          <a:bodyPr wrap="square" rtlCol="0">
            <a:spAutoFit/>
          </a:bodyPr>
          <a:lstStyle/>
          <a:p>
            <a:pPr marL="342900" indent="-342900"/>
            <a:r>
              <a:rPr lang="en-GB" sz="2400" b="1" dirty="0">
                <a:solidFill>
                  <a:srgbClr val="4FD1FF"/>
                </a:solidFill>
              </a:rPr>
              <a:t>6. Effects of presentation rate</a:t>
            </a:r>
          </a:p>
          <a:p>
            <a:pPr marL="342900" indent="-342900"/>
            <a:endParaRPr lang="en-GB" b="1" dirty="0">
              <a:solidFill>
                <a:srgbClr val="4FD1FF"/>
              </a:solidFill>
            </a:endParaRPr>
          </a:p>
          <a:p>
            <a:pPr marL="342900" indent="-342900">
              <a:buFont typeface="Arial" pitchFamily="34" charset="0"/>
              <a:buChar char="•"/>
            </a:pPr>
            <a:r>
              <a:rPr lang="en-GB" sz="2000" dirty="0"/>
              <a:t>Stronger refractoriness effect at fast presentation rates – Less time to make the right selection;</a:t>
            </a:r>
          </a:p>
          <a:p>
            <a:pPr marL="342900" indent="-342900"/>
            <a:endParaRPr lang="en-GB" sz="2000" dirty="0"/>
          </a:p>
          <a:p>
            <a:pPr marL="342900" indent="-342900">
              <a:buFont typeface="Arial" pitchFamily="34" charset="0"/>
              <a:buChar char="•"/>
            </a:pPr>
            <a:r>
              <a:rPr lang="en-GB" sz="2000" dirty="0"/>
              <a:t>But inconsistent results across studies</a:t>
            </a:r>
          </a:p>
          <a:p>
            <a:pPr marL="342900" indent="-342900"/>
            <a:r>
              <a:rPr lang="en-GB" sz="2000" dirty="0"/>
              <a:t>		(e.g., effects in Warrington &amp; Mc Carthy, 2000; Jefferies et al., 	2007;  no effect in Biegler et al., 2007; Schnur et al., 2006)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3648" y="620688"/>
            <a:ext cx="5760640" cy="461665"/>
          </a:xfrm>
          <a:prstGeom prst="rect">
            <a:avLst/>
          </a:prstGeom>
          <a:noFill/>
          <a:ln w="38100" cmpd="thinThick">
            <a:solidFill>
              <a:schemeClr val="accent4">
                <a:lumMod val="60000"/>
                <a:lumOff val="40000"/>
              </a:schemeClr>
            </a:solidFill>
          </a:ln>
        </p:spPr>
        <p:txBody>
          <a:bodyPr wrap="square" rtlCol="0">
            <a:spAutoFit/>
          </a:bodyPr>
          <a:lstStyle/>
          <a:p>
            <a:pPr marL="342900" indent="-342900" algn="ctr"/>
            <a:r>
              <a:rPr lang="en-GB" sz="2400" b="1" dirty="0">
                <a:solidFill>
                  <a:schemeClr val="accent4">
                    <a:lumMod val="75000"/>
                  </a:schemeClr>
                </a:solidFill>
              </a:rPr>
              <a:t>Interpretations of the Refractoriness Effect</a:t>
            </a:r>
          </a:p>
        </p:txBody>
      </p:sp>
      <p:sp>
        <p:nvSpPr>
          <p:cNvPr id="3" name="Rectangle 2"/>
          <p:cNvSpPr/>
          <p:nvPr/>
        </p:nvSpPr>
        <p:spPr>
          <a:xfrm>
            <a:off x="395536" y="1700808"/>
            <a:ext cx="8496944" cy="3170099"/>
          </a:xfrm>
          <a:prstGeom prst="rect">
            <a:avLst/>
          </a:prstGeom>
        </p:spPr>
        <p:txBody>
          <a:bodyPr wrap="square">
            <a:spAutoFit/>
          </a:bodyPr>
          <a:lstStyle/>
          <a:p>
            <a:pPr marL="542925" lvl="1" indent="-357188">
              <a:buFont typeface="Arial" pitchFamily="34" charset="0"/>
              <a:buChar char="•"/>
            </a:pPr>
            <a:r>
              <a:rPr lang="en-GB" sz="2000" dirty="0"/>
              <a:t>Original interpretation:  </a:t>
            </a:r>
          </a:p>
          <a:p>
            <a:pPr marL="542925" lvl="1" indent="-357188"/>
            <a:r>
              <a:rPr lang="en-GB" sz="2000" dirty="0"/>
              <a:t>	</a:t>
            </a:r>
            <a:r>
              <a:rPr lang="en-GB" sz="2000" dirty="0">
                <a:solidFill>
                  <a:srgbClr val="0070C0"/>
                </a:solidFill>
              </a:rPr>
              <a:t>Refractoriness = excessive post-selection inhibition of target</a:t>
            </a:r>
          </a:p>
          <a:p>
            <a:pPr marL="542925" lvl="1" indent="-357188"/>
            <a:r>
              <a:rPr lang="en-GB" sz="2000" dirty="0"/>
              <a:t>	(e.g., Mc </a:t>
            </a:r>
            <a:r>
              <a:rPr lang="en-GB" sz="2000" dirty="0" err="1"/>
              <a:t>Carthy</a:t>
            </a:r>
            <a:r>
              <a:rPr lang="en-GB" sz="2000" dirty="0"/>
              <a:t> &amp; </a:t>
            </a:r>
            <a:r>
              <a:rPr lang="en-GB" sz="2000" dirty="0" err="1"/>
              <a:t>Kartsounis</a:t>
            </a:r>
            <a:r>
              <a:rPr lang="en-GB" sz="2000" dirty="0"/>
              <a:t>, 2000; single case study  of patient with tumour)</a:t>
            </a:r>
          </a:p>
          <a:p>
            <a:pPr marL="542925" lvl="1" indent="-357188"/>
            <a:endParaRPr lang="en-GB" sz="2000" dirty="0"/>
          </a:p>
          <a:p>
            <a:pPr marL="542925" lvl="1" indent="-357188">
              <a:buFont typeface="Arial" pitchFamily="34" charset="0"/>
              <a:buChar char="•"/>
            </a:pPr>
            <a:r>
              <a:rPr lang="en-GB" sz="2000" dirty="0"/>
              <a:t>More recent, better supported interpretation:</a:t>
            </a:r>
          </a:p>
          <a:p>
            <a:pPr marL="542925" lvl="1" indent="-357188"/>
            <a:r>
              <a:rPr lang="en-GB" sz="2000" dirty="0"/>
              <a:t>	</a:t>
            </a:r>
            <a:r>
              <a:rPr lang="en-GB" sz="2000" dirty="0">
                <a:solidFill>
                  <a:srgbClr val="0070C0"/>
                </a:solidFill>
              </a:rPr>
              <a:t>Refractoriness = excessive activation of competitors &gt; compromised selection mechanisms&gt; not enough inhibition of competitors</a:t>
            </a:r>
          </a:p>
          <a:p>
            <a:pPr marL="542925" lvl="1" indent="-357188"/>
            <a:r>
              <a:rPr lang="en-GB" sz="2000" dirty="0">
                <a:solidFill>
                  <a:srgbClr val="FFFF00"/>
                </a:solidFill>
              </a:rPr>
              <a:t>	</a:t>
            </a:r>
            <a:r>
              <a:rPr lang="en-GB" sz="2000" dirty="0"/>
              <a:t>(e.g.,  Wilshire &amp; Mc </a:t>
            </a:r>
            <a:r>
              <a:rPr lang="en-GB" sz="2000" dirty="0" err="1"/>
              <a:t>Carthy</a:t>
            </a:r>
            <a:r>
              <a:rPr lang="en-GB" sz="2000" dirty="0"/>
              <a:t>, 2002; </a:t>
            </a:r>
            <a:r>
              <a:rPr lang="en-GB" sz="2000" dirty="0" err="1"/>
              <a:t>Schnur</a:t>
            </a:r>
            <a:r>
              <a:rPr lang="en-GB" sz="2000" dirty="0"/>
              <a:t> et al., 2006: 18 aphasic patients)</a:t>
            </a:r>
          </a:p>
          <a:p>
            <a:pPr marL="542925" lvl="1" indent="-357188"/>
            <a:endParaRPr lang="en-GB"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052736"/>
            <a:ext cx="8136904" cy="3785652"/>
          </a:xfrm>
          <a:prstGeom prst="rect">
            <a:avLst/>
          </a:prstGeom>
          <a:noFill/>
          <a:ln>
            <a:solidFill>
              <a:schemeClr val="accent4">
                <a:lumMod val="60000"/>
                <a:lumOff val="40000"/>
              </a:schemeClr>
            </a:solidFill>
          </a:ln>
        </p:spPr>
        <p:txBody>
          <a:bodyPr wrap="square" rtlCol="0">
            <a:spAutoFit/>
          </a:bodyPr>
          <a:lstStyle/>
          <a:p>
            <a:pPr marL="263525" lvl="1" indent="-263525"/>
            <a:r>
              <a:rPr lang="en-GB" dirty="0"/>
              <a:t>	</a:t>
            </a:r>
            <a:r>
              <a:rPr lang="en-GB" sz="2000" b="1" i="1" dirty="0">
                <a:solidFill>
                  <a:srgbClr val="00B0F0"/>
                </a:solidFill>
              </a:rPr>
              <a:t>Type of errors</a:t>
            </a:r>
          </a:p>
          <a:p>
            <a:pPr marL="263525" lvl="1" indent="-263525"/>
            <a:r>
              <a:rPr lang="en-GB" sz="2000" i="1" dirty="0">
                <a:solidFill>
                  <a:srgbClr val="4FD1FF"/>
                </a:solidFill>
              </a:rPr>
              <a:t>	      </a:t>
            </a:r>
            <a:r>
              <a:rPr lang="en-GB" sz="2000" i="1" dirty="0">
                <a:solidFill>
                  <a:srgbClr val="C00000"/>
                </a:solidFill>
              </a:rPr>
              <a:t>Increased inhibition</a:t>
            </a:r>
            <a:r>
              <a:rPr lang="en-GB" sz="2000" dirty="0">
                <a:solidFill>
                  <a:srgbClr val="C00000"/>
                </a:solidFill>
              </a:rPr>
              <a:t> </a:t>
            </a:r>
            <a:r>
              <a:rPr lang="en-GB" sz="2000" dirty="0"/>
              <a:t>predicts increased omission errors , instead</a:t>
            </a:r>
          </a:p>
          <a:p>
            <a:pPr marL="628650" lvl="1"/>
            <a:r>
              <a:rPr lang="en-GB" sz="2000" dirty="0"/>
              <a:t>semantically related sets produce not only more omissions, but also more semantic errors/intrusions (e.g., Schnur et al., 2006 – 18 patients)</a:t>
            </a:r>
          </a:p>
          <a:p>
            <a:pPr marL="274638" lvl="1"/>
            <a:endParaRPr lang="en-GB" sz="2000" i="1" dirty="0">
              <a:solidFill>
                <a:srgbClr val="4FD1FF"/>
              </a:solidFill>
            </a:endParaRPr>
          </a:p>
          <a:p>
            <a:pPr marL="274638" lvl="1"/>
            <a:r>
              <a:rPr lang="en-GB" sz="2000" b="1" i="1" dirty="0">
                <a:solidFill>
                  <a:srgbClr val="00B0F0"/>
                </a:solidFill>
              </a:rPr>
              <a:t>Links to increased effects of proactive interference</a:t>
            </a:r>
          </a:p>
          <a:p>
            <a:pPr marL="628650" lvl="1"/>
            <a:r>
              <a:rPr lang="en-GB" sz="2000" i="1" dirty="0">
                <a:solidFill>
                  <a:srgbClr val="C00000"/>
                </a:solidFill>
              </a:rPr>
              <a:t>Increased inhibition </a:t>
            </a:r>
            <a:r>
              <a:rPr lang="en-GB" sz="2000" dirty="0"/>
              <a:t>predicts that patients with increased refractoriness should show less </a:t>
            </a:r>
            <a:r>
              <a:rPr lang="en-GB" sz="2000" u="sng" dirty="0" err="1"/>
              <a:t>less</a:t>
            </a:r>
            <a:r>
              <a:rPr lang="en-GB" sz="2000" u="sng" dirty="0"/>
              <a:t> not more  </a:t>
            </a:r>
            <a:r>
              <a:rPr lang="en-GB" sz="2000" dirty="0"/>
              <a:t>interference effect from previous items in memory tasks (since these have been strong inhibited), but the opposite is true (e.g., </a:t>
            </a:r>
            <a:r>
              <a:rPr lang="en-GB" sz="2000" dirty="0" err="1"/>
              <a:t>Biegler</a:t>
            </a:r>
            <a:r>
              <a:rPr lang="en-GB" sz="2000" dirty="0"/>
              <a:t> et al., 2007)</a:t>
            </a:r>
          </a:p>
          <a:p>
            <a:pPr marL="263525" lvl="1" indent="-263525"/>
            <a:r>
              <a:rPr lang="en-GB" sz="2000" dirty="0"/>
              <a:t>	</a:t>
            </a:r>
          </a:p>
        </p:txBody>
      </p:sp>
      <p:sp>
        <p:nvSpPr>
          <p:cNvPr id="3" name="TextBox 2"/>
          <p:cNvSpPr txBox="1"/>
          <p:nvPr/>
        </p:nvSpPr>
        <p:spPr>
          <a:xfrm>
            <a:off x="611560" y="548680"/>
            <a:ext cx="7920880" cy="707886"/>
          </a:xfrm>
          <a:prstGeom prst="rect">
            <a:avLst/>
          </a:prstGeom>
          <a:noFill/>
          <a:ln w="38100" cmpd="thinThick">
            <a:noFill/>
          </a:ln>
        </p:spPr>
        <p:txBody>
          <a:bodyPr wrap="square" rtlCol="0">
            <a:spAutoFit/>
          </a:bodyPr>
          <a:lstStyle/>
          <a:p>
            <a:pPr>
              <a:tabLst>
                <a:tab pos="0" algn="l"/>
              </a:tabLst>
            </a:pPr>
            <a:r>
              <a:rPr lang="en-GB" sz="2000" b="1" dirty="0">
                <a:solidFill>
                  <a:schemeClr val="accent4">
                    <a:lumMod val="75000"/>
                  </a:schemeClr>
                </a:solidFill>
              </a:rPr>
              <a:t>Evidence against increased inhibition</a:t>
            </a:r>
          </a:p>
          <a:p>
            <a:pPr>
              <a:tabLst>
                <a:tab pos="0" algn="l"/>
              </a:tabLst>
            </a:pPr>
            <a:endParaRPr lang="en-GB" sz="2000" b="1" dirty="0">
              <a:solidFill>
                <a:schemeClr val="accent4">
                  <a:lumMod val="75000"/>
                </a:schemeClr>
              </a:solidFill>
            </a:endParaRPr>
          </a:p>
        </p:txBody>
      </p:sp>
      <p:sp>
        <p:nvSpPr>
          <p:cNvPr id="4" name="TextBox 3"/>
          <p:cNvSpPr txBox="1"/>
          <p:nvPr/>
        </p:nvSpPr>
        <p:spPr>
          <a:xfrm>
            <a:off x="611560" y="5013176"/>
            <a:ext cx="6387839" cy="1261884"/>
          </a:xfrm>
          <a:prstGeom prst="rect">
            <a:avLst/>
          </a:prstGeom>
          <a:noFill/>
        </p:spPr>
        <p:txBody>
          <a:bodyPr wrap="none" rtlCol="0">
            <a:spAutoFit/>
          </a:bodyPr>
          <a:lstStyle/>
          <a:p>
            <a:pPr>
              <a:tabLst>
                <a:tab pos="0" algn="l"/>
              </a:tabLst>
            </a:pPr>
            <a:r>
              <a:rPr lang="en-GB" sz="2000" b="1" dirty="0">
                <a:solidFill>
                  <a:schemeClr val="accent4">
                    <a:lumMod val="75000"/>
                  </a:schemeClr>
                </a:solidFill>
              </a:rPr>
              <a:t>Evidence is more consistent with</a:t>
            </a:r>
          </a:p>
          <a:p>
            <a:pPr>
              <a:tabLst>
                <a:tab pos="0" algn="l"/>
              </a:tabLst>
            </a:pPr>
            <a:r>
              <a:rPr lang="en-GB" sz="2000" b="1" dirty="0">
                <a:solidFill>
                  <a:schemeClr val="accent4">
                    <a:lumMod val="75000"/>
                  </a:schemeClr>
                </a:solidFill>
              </a:rPr>
              <a:t>excessive activation = compromised selection mechanisms</a:t>
            </a:r>
          </a:p>
          <a:p>
            <a:pPr>
              <a:tabLst>
                <a:tab pos="0" algn="l"/>
              </a:tabLst>
            </a:pPr>
            <a:endParaRPr lang="en-GB" b="1" dirty="0">
              <a:solidFill>
                <a:schemeClr val="accent4">
                  <a:lumMod val="75000"/>
                </a:schemeClr>
              </a:solidFill>
            </a:endParaRP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476672"/>
            <a:ext cx="7992888" cy="3477875"/>
          </a:xfrm>
          <a:prstGeom prst="rect">
            <a:avLst/>
          </a:prstGeom>
        </p:spPr>
        <p:txBody>
          <a:bodyPr wrap="square">
            <a:spAutoFit/>
          </a:bodyPr>
          <a:lstStyle/>
          <a:p>
            <a:pPr marL="542925" lvl="1" indent="-357188"/>
            <a:r>
              <a:rPr lang="en-GB" sz="2000" b="1" dirty="0">
                <a:solidFill>
                  <a:srgbClr val="7030A0"/>
                </a:solidFill>
              </a:rPr>
              <a:t>Refractoriness = impairment to </a:t>
            </a:r>
            <a:r>
              <a:rPr lang="en-GB" sz="2000" b="1" u="sng" dirty="0">
                <a:solidFill>
                  <a:srgbClr val="7030A0"/>
                </a:solidFill>
              </a:rPr>
              <a:t>specific vs. general </a:t>
            </a:r>
            <a:r>
              <a:rPr lang="en-GB" sz="2000" b="1" dirty="0">
                <a:solidFill>
                  <a:srgbClr val="7030A0"/>
                </a:solidFill>
              </a:rPr>
              <a:t>control mechanisms</a:t>
            </a:r>
          </a:p>
          <a:p>
            <a:pPr marL="542925" lvl="1" indent="-357188"/>
            <a:endParaRPr lang="en-GB" sz="2000" b="1" dirty="0">
              <a:solidFill>
                <a:srgbClr val="7030A0"/>
              </a:solidFill>
            </a:endParaRPr>
          </a:p>
          <a:p>
            <a:pPr marL="1000125" lvl="3" indent="-357188">
              <a:buFont typeface="Arial" pitchFamily="34" charset="0"/>
              <a:buChar char="•"/>
            </a:pPr>
            <a:r>
              <a:rPr lang="en-GB" sz="2000" dirty="0"/>
              <a:t>Impairments to a </a:t>
            </a:r>
            <a:r>
              <a:rPr lang="en-GB" sz="2000" b="1" u="sng" dirty="0">
                <a:solidFill>
                  <a:srgbClr val="7030A0"/>
                </a:solidFill>
              </a:rPr>
              <a:t>lexical</a:t>
            </a:r>
            <a:r>
              <a:rPr lang="en-GB" sz="2000" b="1" dirty="0">
                <a:solidFill>
                  <a:srgbClr val="7030A0"/>
                </a:solidFill>
              </a:rPr>
              <a:t> selection mechanism </a:t>
            </a:r>
            <a:r>
              <a:rPr lang="en-GB" sz="2000" dirty="0"/>
              <a:t>predicts selective refractoriness  effects in naming (e.g., </a:t>
            </a:r>
            <a:r>
              <a:rPr lang="en-GB" sz="2000" dirty="0" err="1"/>
              <a:t>Biegler</a:t>
            </a:r>
            <a:r>
              <a:rPr lang="en-GB" sz="2000" dirty="0"/>
              <a:t> et al., 2007).</a:t>
            </a:r>
          </a:p>
          <a:p>
            <a:pPr marL="1000125" lvl="3" indent="-357188"/>
            <a:r>
              <a:rPr lang="en-GB" sz="2000" dirty="0"/>
              <a:t>	</a:t>
            </a:r>
          </a:p>
          <a:p>
            <a:pPr marL="1000125" lvl="3" indent="-357188">
              <a:buFont typeface="Arial" pitchFamily="34" charset="0"/>
              <a:buChar char="•"/>
            </a:pPr>
            <a:r>
              <a:rPr lang="en-GB" sz="2000" dirty="0"/>
              <a:t>Impairment to </a:t>
            </a:r>
            <a:r>
              <a:rPr lang="en-GB" sz="2000" b="1" u="sng" dirty="0">
                <a:solidFill>
                  <a:srgbClr val="7030A0"/>
                </a:solidFill>
              </a:rPr>
              <a:t>semantic</a:t>
            </a:r>
            <a:r>
              <a:rPr lang="en-GB" sz="2000" b="1" dirty="0">
                <a:solidFill>
                  <a:srgbClr val="7030A0"/>
                </a:solidFill>
              </a:rPr>
              <a:t> control mechanisms </a:t>
            </a:r>
            <a:r>
              <a:rPr lang="en-GB" sz="2000" dirty="0"/>
              <a:t>predicts refractoriness across naming and comprehension tasks (e.g., Jefferies et al., 2007).</a:t>
            </a:r>
          </a:p>
          <a:p>
            <a:pPr marL="1000125" lvl="3" indent="-357188">
              <a:buFont typeface="Arial" pitchFamily="34" charset="0"/>
              <a:buChar char="•"/>
            </a:pPr>
            <a:endParaRPr lang="en-GB" sz="2000" dirty="0"/>
          </a:p>
          <a:p>
            <a:pPr marL="1000125" lvl="3" indent="-357188">
              <a:buFont typeface="Arial" pitchFamily="34" charset="0"/>
              <a:buChar char="•"/>
            </a:pPr>
            <a:r>
              <a:rPr lang="en-GB" sz="2000" dirty="0"/>
              <a:t>Impairment to </a:t>
            </a:r>
            <a:r>
              <a:rPr lang="en-GB" sz="2000" b="1" u="sng" dirty="0">
                <a:solidFill>
                  <a:srgbClr val="7030A0"/>
                </a:solidFill>
              </a:rPr>
              <a:t>general</a:t>
            </a:r>
            <a:r>
              <a:rPr lang="en-GB" sz="2000" b="1" dirty="0">
                <a:solidFill>
                  <a:srgbClr val="7030A0"/>
                </a:solidFill>
              </a:rPr>
              <a:t> selection mechanisms </a:t>
            </a:r>
            <a:r>
              <a:rPr lang="en-GB" sz="2000" dirty="0"/>
              <a:t>predicts  difficulties across verbal and non-verbal tasks.</a:t>
            </a:r>
          </a:p>
        </p:txBody>
      </p:sp>
      <p:sp>
        <p:nvSpPr>
          <p:cNvPr id="3" name="Rectangle 2"/>
          <p:cNvSpPr/>
          <p:nvPr/>
        </p:nvSpPr>
        <p:spPr>
          <a:xfrm>
            <a:off x="467544" y="4221088"/>
            <a:ext cx="8352928" cy="1323439"/>
          </a:xfrm>
          <a:prstGeom prst="rect">
            <a:avLst/>
          </a:prstGeom>
        </p:spPr>
        <p:txBody>
          <a:bodyPr wrap="square">
            <a:spAutoFit/>
          </a:bodyPr>
          <a:lstStyle/>
          <a:p>
            <a:pPr marL="628650" lvl="1"/>
            <a:r>
              <a:rPr lang="en-GB" sz="2000" i="1" dirty="0">
                <a:solidFill>
                  <a:srgbClr val="4FD1FF"/>
                </a:solidFill>
              </a:rPr>
              <a:t>Some Evidence for general difficulties of executive control </a:t>
            </a:r>
            <a:r>
              <a:rPr lang="en-GB" sz="2000" i="1" dirty="0"/>
              <a:t>(</a:t>
            </a:r>
            <a:r>
              <a:rPr lang="en-GB" sz="2000" dirty="0"/>
              <a:t>e.g., Jefferies &amp; </a:t>
            </a:r>
            <a:r>
              <a:rPr lang="en-GB" sz="2000" dirty="0" err="1"/>
              <a:t>Lambon</a:t>
            </a:r>
            <a:r>
              <a:rPr lang="en-GB" sz="2000" dirty="0"/>
              <a:t> Ralph, 2006; but evidence is scarce with executive functions measured only by WCST and Raven; see also contradictory finding by </a:t>
            </a:r>
            <a:r>
              <a:rPr lang="en-GB" sz="2000" dirty="0" err="1"/>
              <a:t>Schnur</a:t>
            </a:r>
            <a:r>
              <a:rPr lang="en-GB" sz="2000" dirty="0"/>
              <a:t> et al., 2006)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196752"/>
            <a:ext cx="8496944" cy="5201424"/>
          </a:xfrm>
          <a:prstGeom prst="rect">
            <a:avLst/>
          </a:prstGeom>
          <a:noFill/>
        </p:spPr>
        <p:txBody>
          <a:bodyPr wrap="square" rtlCol="0">
            <a:spAutoFit/>
          </a:bodyPr>
          <a:lstStyle/>
          <a:p>
            <a:r>
              <a:rPr lang="en-GB" sz="2000" b="1" u="sng" dirty="0">
                <a:solidFill>
                  <a:srgbClr val="7030A0"/>
                </a:solidFill>
              </a:rPr>
              <a:t>Short-term memory difficulties</a:t>
            </a:r>
          </a:p>
          <a:p>
            <a:r>
              <a:rPr lang="en-GB" sz="2000" b="1" dirty="0">
                <a:solidFill>
                  <a:srgbClr val="0070C0"/>
                </a:solidFill>
              </a:rPr>
              <a:t>Linked to difficulties in selecting the right representations and excluding distractors</a:t>
            </a:r>
          </a:p>
          <a:p>
            <a:endParaRPr lang="en-GB" sz="2000" dirty="0"/>
          </a:p>
          <a:p>
            <a:r>
              <a:rPr lang="en-GB" sz="2000" b="1" i="1" dirty="0"/>
              <a:t>Evidence</a:t>
            </a:r>
            <a:r>
              <a:rPr lang="en-GB" sz="2000" dirty="0"/>
              <a:t>:  difficulties in keeping in memory several </a:t>
            </a:r>
            <a:r>
              <a:rPr lang="en-GB" sz="2000" b="1" dirty="0">
                <a:solidFill>
                  <a:srgbClr val="4FD1FF"/>
                </a:solidFill>
              </a:rPr>
              <a:t>lexical-semantic representations </a:t>
            </a:r>
            <a:r>
              <a:rPr lang="en-GB" sz="2000" dirty="0"/>
              <a:t>; semantic errors;  more impairment when the task requires retention of semantic rather than phonological representations  (e.g., impairments of semantic  not phonological STM).  </a:t>
            </a:r>
          </a:p>
          <a:p>
            <a:pPr indent="266700"/>
            <a:endParaRPr lang="en-GB" sz="2000" dirty="0"/>
          </a:p>
          <a:p>
            <a:r>
              <a:rPr lang="en-GB" sz="2000" dirty="0"/>
              <a:t>Links  between difficulties of semantic STM and enhanced refractoriness</a:t>
            </a:r>
            <a:r>
              <a:rPr lang="en-GB" sz="1600" dirty="0"/>
              <a:t> (e.g., </a:t>
            </a:r>
            <a:r>
              <a:rPr lang="en-GB" sz="1600" dirty="0" err="1"/>
              <a:t>Biegler</a:t>
            </a:r>
            <a:r>
              <a:rPr lang="en-GB" sz="1600" dirty="0"/>
              <a:t> et al., 2007; see also Hoffman et al., for similarity between semantic STM patients and patients with a-modal semantic impairments)</a:t>
            </a:r>
          </a:p>
          <a:p>
            <a:endParaRPr lang="en-GB" sz="2000" b="1" u="sng" dirty="0">
              <a:solidFill>
                <a:srgbClr val="FFFF00"/>
              </a:solidFill>
            </a:endParaRPr>
          </a:p>
          <a:p>
            <a:r>
              <a:rPr lang="en-GB" sz="2000" b="1" u="sng" dirty="0">
                <a:solidFill>
                  <a:srgbClr val="7030A0"/>
                </a:solidFill>
              </a:rPr>
              <a:t>Processing multiple representations</a:t>
            </a:r>
          </a:p>
          <a:p>
            <a:r>
              <a:rPr lang="en-GB" sz="2000" dirty="0"/>
              <a:t>These difficulties linked to a disfluent speech production?</a:t>
            </a:r>
          </a:p>
          <a:p>
            <a:pPr indent="266700"/>
            <a:r>
              <a:rPr lang="en-GB" sz="2000" dirty="0"/>
              <a:t>	Better single word than multiple word production (picture naming vs. 	sentence production)</a:t>
            </a:r>
          </a:p>
        </p:txBody>
      </p:sp>
      <p:sp>
        <p:nvSpPr>
          <p:cNvPr id="3" name="TextBox 2"/>
          <p:cNvSpPr txBox="1"/>
          <p:nvPr/>
        </p:nvSpPr>
        <p:spPr>
          <a:xfrm>
            <a:off x="1115616" y="476672"/>
            <a:ext cx="6046335" cy="461665"/>
          </a:xfrm>
          <a:prstGeom prst="rect">
            <a:avLst/>
          </a:prstGeom>
          <a:noFill/>
          <a:ln w="38100">
            <a:solidFill>
              <a:schemeClr val="accent4">
                <a:lumMod val="60000"/>
                <a:lumOff val="40000"/>
              </a:schemeClr>
            </a:solidFill>
          </a:ln>
        </p:spPr>
        <p:txBody>
          <a:bodyPr wrap="none" rtlCol="0">
            <a:spAutoFit/>
          </a:bodyPr>
          <a:lstStyle/>
          <a:p>
            <a:r>
              <a:rPr lang="en-GB" sz="2400" b="1" dirty="0">
                <a:solidFill>
                  <a:srgbClr val="7030A0"/>
                </a:solidFill>
              </a:rPr>
              <a:t>Consequences of Control/selection difficulties</a:t>
            </a:r>
            <a:endParaRPr lang="en-GB" sz="2400" dirty="0">
              <a:solidFill>
                <a:srgbClr val="7030A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124744"/>
            <a:ext cx="7992888" cy="5324535"/>
          </a:xfrm>
          <a:prstGeom prst="rect">
            <a:avLst/>
          </a:prstGeom>
          <a:noFill/>
        </p:spPr>
        <p:txBody>
          <a:bodyPr wrap="square" rtlCol="0">
            <a:spAutoFit/>
          </a:bodyPr>
          <a:lstStyle/>
          <a:p>
            <a:r>
              <a:rPr lang="en-GB" sz="2000" b="1" dirty="0">
                <a:solidFill>
                  <a:srgbClr val="7030A0"/>
                </a:solidFill>
              </a:rPr>
              <a:t>Short-term memory  difficulties</a:t>
            </a:r>
            <a:endParaRPr lang="en-GB" sz="2000" b="1" dirty="0">
              <a:solidFill>
                <a:srgbClr val="0070C0"/>
              </a:solidFill>
            </a:endParaRPr>
          </a:p>
          <a:p>
            <a:r>
              <a:rPr lang="en-GB" sz="2000" b="1" dirty="0">
                <a:solidFill>
                  <a:srgbClr val="0070C0"/>
                </a:solidFill>
              </a:rPr>
              <a:t>linked to lack of support from the semantic system to phonological representations in STM.</a:t>
            </a:r>
          </a:p>
          <a:p>
            <a:endParaRPr lang="en-GB" sz="2000" dirty="0"/>
          </a:p>
          <a:p>
            <a:r>
              <a:rPr lang="en-GB" sz="2000" dirty="0"/>
              <a:t>Meanings are important to keep words in memory – They work as a semantic glue to bound together the phonemes corresponding to a single word.</a:t>
            </a:r>
            <a:endParaRPr lang="en-GB" sz="2000" b="1" dirty="0">
              <a:solidFill>
                <a:srgbClr val="0070C0"/>
              </a:solidFill>
            </a:endParaRPr>
          </a:p>
          <a:p>
            <a:endParaRPr lang="en-GB" sz="2000" b="1" dirty="0">
              <a:solidFill>
                <a:srgbClr val="0070C0"/>
              </a:solidFill>
            </a:endParaRPr>
          </a:p>
          <a:p>
            <a:r>
              <a:rPr lang="en-GB" sz="2000" b="1" i="1" dirty="0">
                <a:solidFill>
                  <a:srgbClr val="002060"/>
                </a:solidFill>
              </a:rPr>
              <a:t>Evidence:</a:t>
            </a:r>
          </a:p>
          <a:p>
            <a:pPr marL="266700" indent="-266700">
              <a:buFont typeface="Arial" pitchFamily="34" charset="0"/>
              <a:buChar char="•"/>
            </a:pPr>
            <a:r>
              <a:rPr lang="en-GB" sz="2000" dirty="0"/>
              <a:t>Increased </a:t>
            </a:r>
            <a:r>
              <a:rPr lang="en-GB" sz="2000" b="1" dirty="0">
                <a:solidFill>
                  <a:srgbClr val="00B0F0"/>
                </a:solidFill>
              </a:rPr>
              <a:t>phonological </a:t>
            </a:r>
            <a:r>
              <a:rPr lang="en-GB" sz="2000" dirty="0"/>
              <a:t>errors in multiple word production</a:t>
            </a:r>
          </a:p>
          <a:p>
            <a:pPr marL="266700" indent="-266700">
              <a:buFont typeface="Arial" pitchFamily="34" charset="0"/>
              <a:buChar char="•"/>
            </a:pPr>
            <a:endParaRPr lang="en-GB" sz="2000" b="1" dirty="0">
              <a:solidFill>
                <a:srgbClr val="FFFF00"/>
              </a:solidFill>
            </a:endParaRPr>
          </a:p>
          <a:p>
            <a:pPr marL="266700" indent="-266700">
              <a:buFont typeface="Arial" pitchFamily="34" charset="0"/>
              <a:buChar char="•"/>
            </a:pPr>
            <a:r>
              <a:rPr lang="en-GB" sz="2000" dirty="0"/>
              <a:t>Patients with </a:t>
            </a:r>
            <a:r>
              <a:rPr lang="en-GB" sz="2000" i="1" dirty="0"/>
              <a:t>semantic dementia </a:t>
            </a:r>
            <a:r>
              <a:rPr lang="en-GB" sz="2000" dirty="0"/>
              <a:t>recall better lists of words that they still understand than lists of words that they no longer understand.</a:t>
            </a:r>
          </a:p>
          <a:p>
            <a:pPr marL="266700" indent="-266700">
              <a:buFont typeface="Arial" pitchFamily="34" charset="0"/>
              <a:buChar char="•"/>
            </a:pPr>
            <a:endParaRPr lang="en-GB" sz="2000" dirty="0"/>
          </a:p>
          <a:p>
            <a:pPr marL="266700" indent="-266700">
              <a:buFont typeface="Arial" pitchFamily="34" charset="0"/>
              <a:buChar char="•"/>
            </a:pPr>
            <a:r>
              <a:rPr lang="en-GB" sz="2000" dirty="0"/>
              <a:t>Words that have lost their meanings produce migration errors similarly to what happens in nonword recall in normal speakers (e.g., Hoffman et al., 2009).</a:t>
            </a:r>
            <a:endParaRPr lang="en-GB" b="1" dirty="0">
              <a:solidFill>
                <a:srgbClr val="FFFF00"/>
              </a:solidFill>
            </a:endParaRPr>
          </a:p>
        </p:txBody>
      </p:sp>
      <p:sp>
        <p:nvSpPr>
          <p:cNvPr id="3" name="TextBox 2"/>
          <p:cNvSpPr txBox="1"/>
          <p:nvPr/>
        </p:nvSpPr>
        <p:spPr>
          <a:xfrm>
            <a:off x="1691680" y="332656"/>
            <a:ext cx="5210401" cy="461665"/>
          </a:xfrm>
          <a:prstGeom prst="rect">
            <a:avLst/>
          </a:prstGeom>
          <a:noFill/>
          <a:ln w="38100">
            <a:solidFill>
              <a:schemeClr val="accent4">
                <a:lumMod val="60000"/>
                <a:lumOff val="40000"/>
              </a:schemeClr>
            </a:solidFill>
          </a:ln>
        </p:spPr>
        <p:txBody>
          <a:bodyPr wrap="none" rtlCol="0">
            <a:spAutoFit/>
          </a:bodyPr>
          <a:lstStyle/>
          <a:p>
            <a:r>
              <a:rPr lang="en-GB" sz="2400" b="1" dirty="0">
                <a:solidFill>
                  <a:srgbClr val="7030A0"/>
                </a:solidFill>
              </a:rPr>
              <a:t>Consequences of Semantic degradation</a:t>
            </a:r>
            <a:endParaRPr lang="en-GB" dirty="0">
              <a:solidFill>
                <a:srgbClr val="7030A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980728"/>
            <a:ext cx="8352928" cy="5324535"/>
          </a:xfrm>
          <a:prstGeom prst="rect">
            <a:avLst/>
          </a:prstGeom>
          <a:noFill/>
        </p:spPr>
        <p:txBody>
          <a:bodyPr wrap="square" rtlCol="0">
            <a:spAutoFit/>
          </a:bodyPr>
          <a:lstStyle/>
          <a:p>
            <a:r>
              <a:rPr lang="en-GB" sz="2000" b="1" dirty="0">
                <a:solidFill>
                  <a:srgbClr val="00B0F0"/>
                </a:solidFill>
              </a:rPr>
              <a:t>SEMANTIC STROKE APHASIA/RETRIEVAL IMPAIRMENTS</a:t>
            </a:r>
          </a:p>
          <a:p>
            <a:endParaRPr lang="en-GB" sz="2000" b="1" dirty="0">
              <a:solidFill>
                <a:srgbClr val="00B0F0"/>
              </a:solidFill>
            </a:endParaRPr>
          </a:p>
          <a:p>
            <a:r>
              <a:rPr lang="en-GB" sz="2000" b="1" dirty="0">
                <a:solidFill>
                  <a:srgbClr val="0070C0"/>
                </a:solidFill>
              </a:rPr>
              <a:t>Difficulties in access </a:t>
            </a:r>
            <a:r>
              <a:rPr lang="en-GB" sz="2000" dirty="0"/>
              <a:t>results in </a:t>
            </a:r>
          </a:p>
          <a:p>
            <a:pPr marL="533400" indent="-355600">
              <a:buFont typeface="Arial" pitchFamily="34" charset="0"/>
              <a:buChar char="•"/>
            </a:pPr>
            <a:r>
              <a:rPr lang="en-GB" sz="2000" dirty="0"/>
              <a:t>Mainly omission in picture naming</a:t>
            </a:r>
          </a:p>
          <a:p>
            <a:pPr marL="533400" indent="-355600">
              <a:buFont typeface="Arial" pitchFamily="34" charset="0"/>
              <a:buChar char="•"/>
            </a:pPr>
            <a:r>
              <a:rPr lang="en-GB" sz="2000" dirty="0"/>
              <a:t>Similar impairments across picture naming and connected speech</a:t>
            </a:r>
          </a:p>
          <a:p>
            <a:pPr marL="533400" indent="-355600">
              <a:buFont typeface="Arial" pitchFamily="34" charset="0"/>
              <a:buChar char="•"/>
            </a:pPr>
            <a:r>
              <a:rPr lang="en-GB" sz="2000" dirty="0"/>
              <a:t>Frequency effects</a:t>
            </a:r>
          </a:p>
          <a:p>
            <a:pPr marL="533400" indent="-355600">
              <a:buFont typeface="Arial" pitchFamily="34" charset="0"/>
              <a:buChar char="•"/>
            </a:pPr>
            <a:endParaRPr lang="en-GB" sz="2000" dirty="0"/>
          </a:p>
          <a:p>
            <a:pPr marL="533400" indent="-533400"/>
            <a:r>
              <a:rPr lang="en-GB" sz="2000" b="1" dirty="0">
                <a:solidFill>
                  <a:srgbClr val="0070C0"/>
                </a:solidFill>
              </a:rPr>
              <a:t>Poor semantic control/excessive activation</a:t>
            </a:r>
            <a:r>
              <a:rPr lang="en-GB" sz="2000" dirty="0">
                <a:solidFill>
                  <a:srgbClr val="0070C0"/>
                </a:solidFill>
              </a:rPr>
              <a:t> </a:t>
            </a:r>
            <a:r>
              <a:rPr lang="en-GB" sz="2000" dirty="0"/>
              <a:t>results in:</a:t>
            </a:r>
          </a:p>
          <a:p>
            <a:pPr marL="533400" lvl="1" indent="-355600">
              <a:buFont typeface="Arial" pitchFamily="34" charset="0"/>
              <a:buChar char="•"/>
            </a:pPr>
            <a:r>
              <a:rPr lang="en-GB" sz="2000" dirty="0"/>
              <a:t>Omission and semantic errors in picture naming</a:t>
            </a:r>
          </a:p>
          <a:p>
            <a:pPr marL="533400" lvl="1" indent="-355600">
              <a:buFont typeface="Arial" pitchFamily="34" charset="0"/>
              <a:buChar char="•"/>
            </a:pPr>
            <a:r>
              <a:rPr lang="en-GB" sz="2000" dirty="0"/>
              <a:t>More serious impairments in connected speech than picture naming</a:t>
            </a:r>
          </a:p>
          <a:p>
            <a:pPr marL="533400" lvl="1" indent="-355600">
              <a:buFont typeface="Arial" pitchFamily="34" charset="0"/>
              <a:buChar char="•"/>
            </a:pPr>
            <a:r>
              <a:rPr lang="en-GB" sz="2000" dirty="0"/>
              <a:t>Difficulties in short-term memory – keeping in mind lexical semantic rather than phonological  representations</a:t>
            </a:r>
          </a:p>
          <a:p>
            <a:pPr marL="533400" lvl="1" indent="-355600">
              <a:buFont typeface="Arial" pitchFamily="34" charset="0"/>
              <a:buChar char="•"/>
            </a:pPr>
            <a:r>
              <a:rPr lang="en-GB" sz="2000" dirty="0"/>
              <a:t>Lack of frequency effects</a:t>
            </a:r>
          </a:p>
          <a:p>
            <a:pPr marL="533400" lvl="1" indent="-355600">
              <a:buFont typeface="Arial" pitchFamily="34" charset="0"/>
              <a:buChar char="•"/>
            </a:pPr>
            <a:r>
              <a:rPr lang="en-GB" sz="2000" dirty="0"/>
              <a:t>Refractoriness</a:t>
            </a:r>
          </a:p>
          <a:p>
            <a:pPr marL="533400" lvl="1" indent="-355600">
              <a:buFont typeface="Arial" pitchFamily="34" charset="0"/>
              <a:buChar char="•"/>
            </a:pPr>
            <a:endParaRPr lang="en-GB" sz="2000" dirty="0"/>
          </a:p>
          <a:p>
            <a:pPr marL="723900" indent="-723900"/>
            <a:r>
              <a:rPr lang="en-GB" sz="2000" b="1" dirty="0">
                <a:solidFill>
                  <a:srgbClr val="0070C0"/>
                </a:solidFill>
              </a:rPr>
              <a:t>In common:  Inconsistent performance? Difficulties in access from one modality?</a:t>
            </a:r>
            <a:endParaRPr lang="en-GB" dirty="0"/>
          </a:p>
        </p:txBody>
      </p:sp>
      <p:sp>
        <p:nvSpPr>
          <p:cNvPr id="3" name="TextBox 2"/>
          <p:cNvSpPr txBox="1"/>
          <p:nvPr/>
        </p:nvSpPr>
        <p:spPr>
          <a:xfrm>
            <a:off x="827584" y="332656"/>
            <a:ext cx="7272808" cy="461665"/>
          </a:xfrm>
          <a:prstGeom prst="rect">
            <a:avLst/>
          </a:prstGeom>
          <a:noFill/>
          <a:ln w="28575">
            <a:solidFill>
              <a:schemeClr val="accent6">
                <a:lumMod val="75000"/>
              </a:schemeClr>
            </a:solidFill>
          </a:ln>
        </p:spPr>
        <p:txBody>
          <a:bodyPr wrap="square" rtlCol="0">
            <a:spAutoFit/>
          </a:bodyPr>
          <a:lstStyle/>
          <a:p>
            <a:pPr algn="ctr"/>
            <a:r>
              <a:rPr lang="en-GB" sz="2400" b="1" dirty="0">
                <a:solidFill>
                  <a:srgbClr val="C00000"/>
                </a:solidFill>
              </a:rPr>
              <a:t>Summary of interpretations of semantic impairments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7848872" cy="5632311"/>
          </a:xfrm>
          <a:prstGeom prst="rect">
            <a:avLst/>
          </a:prstGeom>
          <a:noFill/>
        </p:spPr>
        <p:txBody>
          <a:bodyPr wrap="square" rtlCol="0">
            <a:spAutoFit/>
          </a:bodyPr>
          <a:lstStyle/>
          <a:p>
            <a:r>
              <a:rPr lang="en-GB" sz="2400" b="1" cap="all" dirty="0">
                <a:solidFill>
                  <a:schemeClr val="accent6">
                    <a:lumMod val="75000"/>
                  </a:schemeClr>
                </a:solidFill>
              </a:rPr>
              <a:t>Semantic knowledge  </a:t>
            </a:r>
            <a:r>
              <a:rPr lang="en-GB" sz="2400" dirty="0"/>
              <a:t>needed for:</a:t>
            </a:r>
          </a:p>
          <a:p>
            <a:endParaRPr lang="en-GB" sz="2400" dirty="0"/>
          </a:p>
          <a:p>
            <a:pPr>
              <a:buFont typeface="Arial" pitchFamily="34" charset="0"/>
              <a:buChar char="•"/>
            </a:pPr>
            <a:r>
              <a:rPr lang="en-GB" sz="2400" dirty="0"/>
              <a:t>  </a:t>
            </a:r>
            <a:r>
              <a:rPr lang="en-GB" sz="2400" b="1" dirty="0">
                <a:solidFill>
                  <a:srgbClr val="00B0F0"/>
                </a:solidFill>
              </a:rPr>
              <a:t>Word production </a:t>
            </a:r>
          </a:p>
          <a:p>
            <a:pPr>
              <a:buFont typeface="Arial" pitchFamily="34" charset="0"/>
              <a:buChar char="•"/>
            </a:pPr>
            <a:endParaRPr lang="en-GB" sz="2400" dirty="0"/>
          </a:p>
          <a:p>
            <a:r>
              <a:rPr lang="en-GB" sz="2400" dirty="0"/>
              <a:t>But also</a:t>
            </a:r>
          </a:p>
          <a:p>
            <a:endParaRPr lang="en-GB" sz="2400" dirty="0"/>
          </a:p>
          <a:p>
            <a:pPr>
              <a:buFont typeface="Arial" pitchFamily="34" charset="0"/>
              <a:buChar char="•"/>
            </a:pPr>
            <a:r>
              <a:rPr lang="en-GB" sz="2400" dirty="0"/>
              <a:t>   </a:t>
            </a:r>
            <a:r>
              <a:rPr lang="en-GB" sz="2400" b="1" dirty="0">
                <a:solidFill>
                  <a:srgbClr val="00B0F0"/>
                </a:solidFill>
              </a:rPr>
              <a:t>Understanding of a variety of stimuli</a:t>
            </a:r>
          </a:p>
          <a:p>
            <a:pPr lvl="3">
              <a:buFont typeface="Arial" pitchFamily="34" charset="0"/>
              <a:buChar char="•"/>
            </a:pPr>
            <a:r>
              <a:rPr lang="en-GB" sz="2400" dirty="0"/>
              <a:t>  pictures, objects, faces, environmental stimuli</a:t>
            </a:r>
          </a:p>
          <a:p>
            <a:pPr lvl="2">
              <a:buFont typeface="Arial" pitchFamily="34" charset="0"/>
              <a:buChar char="•"/>
            </a:pPr>
            <a:endParaRPr lang="en-GB" sz="2400" dirty="0"/>
          </a:p>
          <a:p>
            <a:pPr marL="0" lvl="2"/>
            <a:r>
              <a:rPr lang="en-GB" sz="2400" dirty="0"/>
              <a:t>Knowledge expressed through:</a:t>
            </a:r>
          </a:p>
          <a:p>
            <a:pPr marL="0" lvl="2"/>
            <a:r>
              <a:rPr lang="en-GB" sz="2400" dirty="0"/>
              <a:t>		</a:t>
            </a:r>
            <a:r>
              <a:rPr lang="en-GB" sz="2400" dirty="0">
                <a:solidFill>
                  <a:srgbClr val="C00000"/>
                </a:solidFill>
              </a:rPr>
              <a:t>Linguistic output </a:t>
            </a:r>
            <a:r>
              <a:rPr lang="en-GB" sz="2400" dirty="0"/>
              <a:t>&gt; spoken word production</a:t>
            </a:r>
          </a:p>
          <a:p>
            <a:pPr marL="0" lvl="2"/>
            <a:r>
              <a:rPr lang="en-GB" sz="2400" dirty="0"/>
              <a:t>				    &gt; written word production</a:t>
            </a:r>
          </a:p>
          <a:p>
            <a:pPr marL="0" lvl="2"/>
            <a:r>
              <a:rPr lang="en-GB" sz="2400" dirty="0"/>
              <a:t>		</a:t>
            </a:r>
            <a:r>
              <a:rPr lang="en-GB" sz="2400" dirty="0">
                <a:solidFill>
                  <a:srgbClr val="C00000"/>
                </a:solidFill>
              </a:rPr>
              <a:t>Pointing </a:t>
            </a:r>
          </a:p>
          <a:p>
            <a:pPr marL="0" lvl="2"/>
            <a:r>
              <a:rPr lang="en-GB" sz="2400" dirty="0">
                <a:solidFill>
                  <a:srgbClr val="C00000"/>
                </a:solidFill>
              </a:rPr>
              <a:t>		Drawing </a:t>
            </a:r>
          </a:p>
          <a:p>
            <a:pPr marL="0" lvl="2"/>
            <a:r>
              <a:rPr lang="en-GB" sz="2400" dirty="0">
                <a:solidFill>
                  <a:srgbClr val="C00000"/>
                </a:solidFill>
              </a:rPr>
              <a:t>		Gesturing</a:t>
            </a:r>
            <a:endParaRPr lang="en-GB"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9592" y="692696"/>
            <a:ext cx="7344816" cy="3477875"/>
          </a:xfrm>
          <a:prstGeom prst="rect">
            <a:avLst/>
          </a:prstGeom>
        </p:spPr>
        <p:txBody>
          <a:bodyPr wrap="square">
            <a:spAutoFit/>
          </a:bodyPr>
          <a:lstStyle/>
          <a:p>
            <a:pPr lvl="2" indent="-914400"/>
            <a:r>
              <a:rPr lang="en-GB" sz="2000" dirty="0"/>
              <a:t>They contrast with </a:t>
            </a:r>
          </a:p>
          <a:p>
            <a:pPr lvl="2" indent="-914400"/>
            <a:endParaRPr lang="en-GB" sz="2000" dirty="0">
              <a:solidFill>
                <a:srgbClr val="52FA7E"/>
              </a:solidFill>
            </a:endParaRPr>
          </a:p>
          <a:p>
            <a:r>
              <a:rPr lang="en-GB" sz="2000" b="1" dirty="0">
                <a:solidFill>
                  <a:srgbClr val="00B0F0"/>
                </a:solidFill>
              </a:rPr>
              <a:t>SEMANTIC DEMENTIAL /STORAGE IMPAIRMENTS</a:t>
            </a:r>
          </a:p>
          <a:p>
            <a:pPr marL="444500" indent="88900">
              <a:buFont typeface="Arial" pitchFamily="34" charset="0"/>
              <a:buChar char="•"/>
            </a:pPr>
            <a:r>
              <a:rPr lang="en-GB" sz="2000" dirty="0">
                <a:solidFill>
                  <a:srgbClr val="002060"/>
                </a:solidFill>
              </a:rPr>
              <a:t>Consistent performance (no cueing, no refractoriness)</a:t>
            </a:r>
          </a:p>
          <a:p>
            <a:pPr marL="444500" indent="88900">
              <a:buFont typeface="Arial" pitchFamily="34" charset="0"/>
              <a:buChar char="•"/>
            </a:pPr>
            <a:r>
              <a:rPr lang="en-GB" sz="2000" dirty="0">
                <a:solidFill>
                  <a:srgbClr val="002060"/>
                </a:solidFill>
              </a:rPr>
              <a:t>Difficulties in access across modalities</a:t>
            </a:r>
          </a:p>
          <a:p>
            <a:pPr marL="444500" indent="88900">
              <a:buFont typeface="Arial" pitchFamily="34" charset="0"/>
              <a:buChar char="•"/>
            </a:pPr>
            <a:r>
              <a:rPr lang="en-GB" sz="2000" dirty="0">
                <a:solidFill>
                  <a:srgbClr val="002060"/>
                </a:solidFill>
              </a:rPr>
              <a:t>Super-ordinate errors </a:t>
            </a:r>
            <a:endParaRPr lang="en-GB" sz="2000" dirty="0"/>
          </a:p>
          <a:p>
            <a:pPr lvl="2" indent="-914400"/>
            <a:endParaRPr lang="en-GB" sz="2000" dirty="0"/>
          </a:p>
          <a:p>
            <a:r>
              <a:rPr lang="en-GB" sz="2000" b="1" cap="all" dirty="0">
                <a:solidFill>
                  <a:srgbClr val="00B0F0"/>
                </a:solidFill>
              </a:rPr>
              <a:t>Difficulties at the phonological level </a:t>
            </a:r>
            <a:r>
              <a:rPr lang="en-GB" sz="2000" dirty="0"/>
              <a:t>(discussed in the next lectures)</a:t>
            </a:r>
          </a:p>
          <a:p>
            <a:pPr lvl="2"/>
            <a:r>
              <a:rPr lang="en-GB" sz="2000" dirty="0"/>
              <a:t>which also may result from either increased or reduced activation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548680"/>
            <a:ext cx="7589144" cy="5262979"/>
          </a:xfrm>
          <a:prstGeom prst="rect">
            <a:avLst/>
          </a:prstGeom>
          <a:noFill/>
          <a:ln>
            <a:solidFill>
              <a:srgbClr val="00B050"/>
            </a:solidFill>
          </a:ln>
        </p:spPr>
        <p:txBody>
          <a:bodyPr wrap="square" rtlCol="0">
            <a:spAutoFit/>
          </a:bodyPr>
          <a:lstStyle/>
          <a:p>
            <a:r>
              <a:rPr lang="en-GB" sz="2400" b="1" dirty="0">
                <a:solidFill>
                  <a:srgbClr val="7030A0"/>
                </a:solidFill>
              </a:rPr>
              <a:t>From this lecture and related readings you should be able to discuss:</a:t>
            </a:r>
          </a:p>
          <a:p>
            <a:endParaRPr lang="en-GB" sz="2400" dirty="0"/>
          </a:p>
          <a:p>
            <a:pPr marL="342900" indent="-342900">
              <a:buAutoNum type="alphaLcParenR"/>
            </a:pPr>
            <a:r>
              <a:rPr lang="en-GB" sz="2400" dirty="0"/>
              <a:t>What distinguish impairments in semantic dementia and semantic aphasia.</a:t>
            </a:r>
          </a:p>
          <a:p>
            <a:pPr marL="342900" indent="-342900">
              <a:buAutoNum type="alphaLcParenR"/>
            </a:pPr>
            <a:endParaRPr lang="en-GB" sz="2400" dirty="0"/>
          </a:p>
          <a:p>
            <a:pPr marL="342900" indent="-342900">
              <a:buAutoNum type="alphaLcParenR"/>
            </a:pPr>
            <a:r>
              <a:rPr lang="en-GB" sz="2400" dirty="0"/>
              <a:t>What  tasks to employ to assess  semantic impairments and distinguish different types.  </a:t>
            </a:r>
          </a:p>
          <a:p>
            <a:pPr marL="342900" indent="-342900">
              <a:buAutoNum type="alphaLcParenR"/>
            </a:pPr>
            <a:endParaRPr lang="en-GB" sz="2400" dirty="0"/>
          </a:p>
          <a:p>
            <a:pPr marL="342900" indent="-342900">
              <a:buAutoNum type="alphaLcParenR"/>
            </a:pPr>
            <a:r>
              <a:rPr lang="en-GB" sz="2400" dirty="0"/>
              <a:t>What are different  hypotheses of  semantic impairments in semantic stroke aphasia.</a:t>
            </a:r>
          </a:p>
          <a:p>
            <a:pPr marL="342900" indent="-342900">
              <a:buAutoNum type="alphaLcParenR"/>
            </a:pPr>
            <a:endParaRPr lang="en-GB" sz="2400" dirty="0"/>
          </a:p>
          <a:p>
            <a:pPr marL="342900" indent="-342900">
              <a:buAutoNum type="alphaLcParenR"/>
            </a:pPr>
            <a:r>
              <a:rPr lang="en-GB" sz="2400" dirty="0"/>
              <a:t>How  you can go about to assess these different hypotheses.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404664"/>
            <a:ext cx="7249100" cy="523220"/>
          </a:xfrm>
          <a:prstGeom prst="rect">
            <a:avLst/>
          </a:prstGeom>
          <a:noFill/>
          <a:ln w="38100">
            <a:solidFill>
              <a:schemeClr val="accent6">
                <a:lumMod val="75000"/>
              </a:schemeClr>
            </a:solidFill>
          </a:ln>
        </p:spPr>
        <p:txBody>
          <a:bodyPr wrap="none" rtlCol="0">
            <a:spAutoFit/>
          </a:bodyPr>
          <a:lstStyle/>
          <a:p>
            <a:r>
              <a:rPr lang="en-GB" sz="2800" b="1" cap="small" dirty="0"/>
              <a:t>Type of tasks used to assess semantic impairments</a:t>
            </a:r>
          </a:p>
        </p:txBody>
      </p:sp>
      <p:sp>
        <p:nvSpPr>
          <p:cNvPr id="3" name="TextBox 2"/>
          <p:cNvSpPr txBox="1"/>
          <p:nvPr/>
        </p:nvSpPr>
        <p:spPr>
          <a:xfrm>
            <a:off x="395536" y="1052736"/>
            <a:ext cx="8352928" cy="5632311"/>
          </a:xfrm>
          <a:prstGeom prst="rect">
            <a:avLst/>
          </a:prstGeom>
          <a:noFill/>
        </p:spPr>
        <p:txBody>
          <a:bodyPr wrap="square" rtlCol="0">
            <a:spAutoFit/>
          </a:bodyPr>
          <a:lstStyle/>
          <a:p>
            <a:pPr>
              <a:buFont typeface="Arial" pitchFamily="34" charset="0"/>
              <a:buChar char="•"/>
            </a:pPr>
            <a:r>
              <a:rPr lang="en-GB" sz="2000" dirty="0"/>
              <a:t>  </a:t>
            </a:r>
            <a:r>
              <a:rPr lang="en-GB" sz="2000" b="1" dirty="0"/>
              <a:t>Picture naming </a:t>
            </a:r>
            <a:r>
              <a:rPr lang="en-GB" sz="2000" dirty="0"/>
              <a:t>– E.g.,  Boston picture naming task </a:t>
            </a:r>
          </a:p>
          <a:p>
            <a:pPr marL="1338263" lvl="5">
              <a:buFont typeface="Arial" pitchFamily="34" charset="0"/>
              <a:buChar char="•"/>
            </a:pPr>
            <a:r>
              <a:rPr lang="en-GB" sz="2000" dirty="0"/>
              <a:t>  names of increased difficulty</a:t>
            </a:r>
          </a:p>
          <a:p>
            <a:pPr marL="1338263" lvl="5">
              <a:buFont typeface="Arial" pitchFamily="34" charset="0"/>
              <a:buChar char="•"/>
            </a:pPr>
            <a:r>
              <a:rPr lang="en-GB" sz="2000" dirty="0"/>
              <a:t>  performance evaluated also through use of phonological and</a:t>
            </a:r>
          </a:p>
          <a:p>
            <a:pPr marL="1338263" lvl="5"/>
            <a:r>
              <a:rPr lang="en-GB" sz="2000" dirty="0"/>
              <a:t>    semantic cues</a:t>
            </a:r>
          </a:p>
          <a:p>
            <a:pPr marL="1338263" lvl="5"/>
            <a:endParaRPr lang="en-GB" sz="2000" dirty="0"/>
          </a:p>
          <a:p>
            <a:pPr marL="0" lvl="5">
              <a:buFont typeface="Arial" pitchFamily="34" charset="0"/>
              <a:buChar char="•"/>
            </a:pPr>
            <a:r>
              <a:rPr lang="en-GB" sz="2000" dirty="0"/>
              <a:t>  </a:t>
            </a:r>
            <a:r>
              <a:rPr lang="en-GB" sz="2000" b="1" dirty="0"/>
              <a:t>Word-picture (direct) matching</a:t>
            </a:r>
          </a:p>
          <a:p>
            <a:pPr marL="1371600" lvl="8">
              <a:buFont typeface="Arial" pitchFamily="34" charset="0"/>
              <a:buChar char="•"/>
            </a:pPr>
            <a:r>
              <a:rPr lang="en-GB" sz="2000" dirty="0"/>
              <a:t>  spoken and written words</a:t>
            </a:r>
          </a:p>
          <a:p>
            <a:pPr marL="1371600" lvl="8">
              <a:buFont typeface="Arial" pitchFamily="34" charset="0"/>
              <a:buChar char="•"/>
            </a:pPr>
            <a:r>
              <a:rPr lang="en-GB" sz="2000" dirty="0"/>
              <a:t>  semantic and phonological distracters  </a:t>
            </a:r>
          </a:p>
          <a:p>
            <a:pPr marL="1371600" lvl="8"/>
            <a:r>
              <a:rPr lang="en-GB" sz="2000" dirty="0"/>
              <a:t>		(e.g.,  cabbage – cabbage, luggage, celery)</a:t>
            </a:r>
          </a:p>
          <a:p>
            <a:pPr marL="0" lvl="8"/>
            <a:endParaRPr lang="en-GB" sz="2000" dirty="0"/>
          </a:p>
          <a:p>
            <a:pPr marL="0" lvl="8">
              <a:buFont typeface="Arial" pitchFamily="34" charset="0"/>
              <a:buChar char="•"/>
            </a:pPr>
            <a:r>
              <a:rPr lang="en-GB" sz="2000" dirty="0"/>
              <a:t>  </a:t>
            </a:r>
            <a:r>
              <a:rPr lang="en-GB" sz="2000" b="1" dirty="0"/>
              <a:t>Picture-picture, word-word, word-picture </a:t>
            </a:r>
            <a:r>
              <a:rPr lang="en-GB" sz="2000" b="1" u="sng" dirty="0"/>
              <a:t>associative</a:t>
            </a:r>
            <a:r>
              <a:rPr lang="en-GB" sz="2000" b="1" dirty="0"/>
              <a:t> matching</a:t>
            </a:r>
          </a:p>
          <a:p>
            <a:pPr marL="1430338" lvl="8">
              <a:buFont typeface="Arial" pitchFamily="34" charset="0"/>
              <a:buChar char="•"/>
              <a:tabLst>
                <a:tab pos="892175" algn="l"/>
                <a:tab pos="1344613" algn="l"/>
                <a:tab pos="1527175" algn="l"/>
              </a:tabLst>
            </a:pPr>
            <a:r>
              <a:rPr lang="en-GB" sz="2000" dirty="0"/>
              <a:t>	  Camel and Cactus Test		cactus</a:t>
            </a:r>
          </a:p>
          <a:p>
            <a:pPr marL="1430338" lvl="8">
              <a:tabLst>
                <a:tab pos="892175" algn="l"/>
                <a:tab pos="1344613" algn="l"/>
                <a:tab pos="1527175" algn="l"/>
              </a:tabLst>
            </a:pPr>
            <a:r>
              <a:rPr lang="en-GB" sz="2000" dirty="0"/>
              <a:t>				        camel	tree</a:t>
            </a:r>
          </a:p>
          <a:p>
            <a:pPr marL="1430338" lvl="8">
              <a:tabLst>
                <a:tab pos="892175" algn="l"/>
                <a:tab pos="1344613" algn="l"/>
                <a:tab pos="1527175" algn="l"/>
              </a:tabLst>
            </a:pPr>
            <a:r>
              <a:rPr lang="en-GB" sz="2000" dirty="0"/>
              <a:t> 						sunflower</a:t>
            </a:r>
          </a:p>
          <a:p>
            <a:pPr marL="1430338" lvl="8">
              <a:tabLst>
                <a:tab pos="892175" algn="l"/>
                <a:tab pos="1344613" algn="l"/>
                <a:tab pos="1527175" algn="l"/>
              </a:tabLst>
            </a:pPr>
            <a:r>
              <a:rPr lang="en-GB" sz="2000" dirty="0"/>
              <a:t>						rose</a:t>
            </a:r>
          </a:p>
          <a:p>
            <a:pPr marL="1430338" lvl="8">
              <a:buFont typeface="Arial" pitchFamily="34" charset="0"/>
              <a:buChar char="•"/>
              <a:tabLst>
                <a:tab pos="892175" algn="l"/>
                <a:tab pos="1344613" algn="l"/>
                <a:tab pos="1527175" algn="l"/>
              </a:tabLst>
            </a:pPr>
            <a:r>
              <a:rPr lang="en-GB" sz="2000" dirty="0"/>
              <a:t>   Pyramid and Palm Tree test</a:t>
            </a:r>
          </a:p>
          <a:p>
            <a:pPr marL="0" lvl="8">
              <a:buFont typeface="Arial" pitchFamily="34" charset="0"/>
              <a:buChar char="•"/>
            </a:pPr>
            <a:endParaRPr lang="en-GB" sz="2000" dirty="0"/>
          </a:p>
          <a:p>
            <a:pPr marL="0" lvl="8">
              <a:buFont typeface="Arial" pitchFamily="34" charset="0"/>
              <a:buChar char="•"/>
            </a:pPr>
            <a:r>
              <a:rPr lang="en-GB" sz="2000" dirty="0"/>
              <a:t>  </a:t>
            </a:r>
            <a:r>
              <a:rPr lang="en-GB" sz="2000" b="1" dirty="0"/>
              <a:t>Environmental sound test</a:t>
            </a:r>
            <a:endParaRPr lang="en-GB" sz="2000" dirty="0"/>
          </a:p>
        </p:txBody>
      </p:sp>
      <p:cxnSp>
        <p:nvCxnSpPr>
          <p:cNvPr id="5" name="Straight Connector 4"/>
          <p:cNvCxnSpPr/>
          <p:nvPr/>
        </p:nvCxnSpPr>
        <p:spPr>
          <a:xfrm flipV="1">
            <a:off x="5292080" y="4581128"/>
            <a:ext cx="648072" cy="288032"/>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5292080" y="4797152"/>
            <a:ext cx="720080" cy="144016"/>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292080" y="4941168"/>
            <a:ext cx="648072" cy="144016"/>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292080" y="5013176"/>
            <a:ext cx="648072" cy="36004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C1F3A6C-D843-498A-9089-E8998CE698A3}"/>
              </a:ext>
            </a:extLst>
          </p:cNvPr>
          <p:cNvPicPr>
            <a:picLocks noChangeAspect="1"/>
          </p:cNvPicPr>
          <p:nvPr/>
        </p:nvPicPr>
        <p:blipFill>
          <a:blip r:embed="rId2"/>
          <a:stretch>
            <a:fillRect/>
          </a:stretch>
        </p:blipFill>
        <p:spPr>
          <a:xfrm>
            <a:off x="971600" y="548680"/>
            <a:ext cx="7200800" cy="5400601"/>
          </a:xfrm>
          <a:prstGeom prst="rect">
            <a:avLst/>
          </a:prstGeom>
        </p:spPr>
      </p:pic>
    </p:spTree>
    <p:extLst>
      <p:ext uri="{BB962C8B-B14F-4D97-AF65-F5344CB8AC3E}">
        <p14:creationId xmlns:p14="http://schemas.microsoft.com/office/powerpoint/2010/main" val="95292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1043608" y="188640"/>
            <a:ext cx="7200800" cy="864095"/>
          </a:xfrm>
          <a:ln w="38100">
            <a:solidFill>
              <a:schemeClr val="accent6">
                <a:lumMod val="75000"/>
              </a:schemeClr>
            </a:solidFill>
          </a:ln>
        </p:spPr>
        <p:txBody>
          <a:bodyPr>
            <a:normAutofit lnSpcReduction="10000"/>
          </a:bodyPr>
          <a:lstStyle/>
          <a:p>
            <a:pPr algn="ctr">
              <a:buNone/>
            </a:pPr>
            <a:r>
              <a:rPr lang="en-GB" sz="2800" b="1" cap="small" dirty="0"/>
              <a:t>Distinction between different kinds of semantic impairments</a:t>
            </a:r>
          </a:p>
        </p:txBody>
      </p:sp>
      <p:sp>
        <p:nvSpPr>
          <p:cNvPr id="7" name="TextBox 6"/>
          <p:cNvSpPr txBox="1"/>
          <p:nvPr/>
        </p:nvSpPr>
        <p:spPr>
          <a:xfrm>
            <a:off x="971599" y="1494395"/>
            <a:ext cx="6696744" cy="830997"/>
          </a:xfrm>
          <a:prstGeom prst="rect">
            <a:avLst/>
          </a:prstGeom>
          <a:noFill/>
        </p:spPr>
        <p:txBody>
          <a:bodyPr wrap="square" rtlCol="0">
            <a:spAutoFit/>
          </a:bodyPr>
          <a:lstStyle/>
          <a:p>
            <a:pPr marL="457200" indent="-457200"/>
            <a:r>
              <a:rPr lang="en-GB" sz="2800" b="1" dirty="0">
                <a:solidFill>
                  <a:srgbClr val="0070C0"/>
                </a:solidFill>
              </a:rPr>
              <a:t>Storage impairments</a:t>
            </a:r>
          </a:p>
          <a:p>
            <a:r>
              <a:rPr lang="en-GB" sz="2000" b="1" dirty="0">
                <a:solidFill>
                  <a:schemeClr val="accent6">
                    <a:lumMod val="75000"/>
                  </a:schemeClr>
                </a:solidFill>
              </a:rPr>
              <a:t>Degradation of representations     			</a:t>
            </a:r>
            <a:endParaRPr lang="en-GB" sz="2000" dirty="0"/>
          </a:p>
        </p:txBody>
      </p:sp>
      <p:sp>
        <p:nvSpPr>
          <p:cNvPr id="8" name="TextBox 7"/>
          <p:cNvSpPr txBox="1"/>
          <p:nvPr/>
        </p:nvSpPr>
        <p:spPr>
          <a:xfrm>
            <a:off x="970178" y="2290132"/>
            <a:ext cx="7920879" cy="3231654"/>
          </a:xfrm>
          <a:prstGeom prst="rect">
            <a:avLst/>
          </a:prstGeom>
          <a:noFill/>
          <a:ln>
            <a:noFill/>
          </a:ln>
        </p:spPr>
        <p:txBody>
          <a:bodyPr wrap="square" rtlCol="0">
            <a:spAutoFit/>
          </a:bodyPr>
          <a:lstStyle/>
          <a:p>
            <a:pPr marL="457200" indent="-457200"/>
            <a:r>
              <a:rPr lang="en-GB" sz="2800" b="1" dirty="0">
                <a:solidFill>
                  <a:srgbClr val="0070C0"/>
                </a:solidFill>
              </a:rPr>
              <a:t>Retrieval  impairments</a:t>
            </a:r>
          </a:p>
          <a:p>
            <a:r>
              <a:rPr lang="en-GB" sz="2000" b="1" dirty="0">
                <a:solidFill>
                  <a:schemeClr val="accent6">
                    <a:lumMod val="75000"/>
                  </a:schemeClr>
                </a:solidFill>
              </a:rPr>
              <a:t>1. Difficulties in accessing representations in a particular modality </a:t>
            </a:r>
            <a:r>
              <a:rPr lang="en-GB" sz="2000" dirty="0"/>
              <a:t>Difficulties in transmitting information from one component to another</a:t>
            </a:r>
            <a:endParaRPr lang="en-GB" sz="1600" dirty="0"/>
          </a:p>
          <a:p>
            <a:endParaRPr lang="en-GB" sz="1600" b="1" dirty="0">
              <a:solidFill>
                <a:schemeClr val="accent6">
                  <a:lumMod val="75000"/>
                </a:schemeClr>
              </a:solidFill>
            </a:endParaRPr>
          </a:p>
          <a:p>
            <a:r>
              <a:rPr lang="en-GB" sz="2000" b="1" dirty="0">
                <a:solidFill>
                  <a:schemeClr val="accent6">
                    <a:lumMod val="75000"/>
                  </a:schemeClr>
                </a:solidFill>
              </a:rPr>
              <a:t>2. Difficulties of control/selection within a component</a:t>
            </a:r>
          </a:p>
          <a:p>
            <a:pPr marL="628650" indent="-273050">
              <a:buFont typeface="Arial" panose="020B0604020202020204" pitchFamily="34" charset="0"/>
              <a:buChar char="•"/>
            </a:pPr>
            <a:r>
              <a:rPr lang="en-GB" sz="2000" b="1" dirty="0">
                <a:solidFill>
                  <a:srgbClr val="C00000"/>
                </a:solidFill>
              </a:rPr>
              <a:t>Poor </a:t>
            </a:r>
            <a:r>
              <a:rPr lang="en-GB" sz="2000" b="1" u="sng" dirty="0">
                <a:solidFill>
                  <a:srgbClr val="C00000"/>
                </a:solidFill>
              </a:rPr>
              <a:t>selection/inhibitory mechanisms </a:t>
            </a:r>
            <a:r>
              <a:rPr lang="en-GB" sz="2000" u="sng" dirty="0"/>
              <a:t>(general or lexical specific)</a:t>
            </a:r>
          </a:p>
          <a:p>
            <a:pPr marL="628650" indent="-273050">
              <a:buFont typeface="Arial" panose="020B0604020202020204" pitchFamily="34" charset="0"/>
              <a:buChar char="•"/>
            </a:pPr>
            <a:r>
              <a:rPr lang="en-GB" sz="2000" b="1" dirty="0">
                <a:solidFill>
                  <a:srgbClr val="C00000"/>
                </a:solidFill>
              </a:rPr>
              <a:t>Difficulties in </a:t>
            </a:r>
            <a:r>
              <a:rPr lang="en-GB" sz="2000" b="1" u="sng" dirty="0">
                <a:solidFill>
                  <a:srgbClr val="C00000"/>
                </a:solidFill>
              </a:rPr>
              <a:t>activation;</a:t>
            </a:r>
          </a:p>
          <a:p>
            <a:pPr marL="712788" indent="-534988"/>
            <a:r>
              <a:rPr lang="en-GB" sz="2000" b="1" dirty="0">
                <a:solidFill>
                  <a:srgbClr val="C00000"/>
                </a:solidFill>
              </a:rPr>
              <a:t>     </a:t>
            </a:r>
            <a:r>
              <a:rPr lang="en-GB" sz="2000" dirty="0"/>
              <a:t>Normally, too little activation; </a:t>
            </a:r>
          </a:p>
          <a:p>
            <a:pPr marL="712788" indent="-534988"/>
            <a:r>
              <a:rPr lang="en-GB" sz="2000" dirty="0"/>
              <a:t>     BUT </a:t>
            </a:r>
            <a:r>
              <a:rPr lang="en-GB" sz="2000" b="1" dirty="0">
                <a:solidFill>
                  <a:srgbClr val="0070C0"/>
                </a:solidFill>
              </a:rPr>
              <a:t>Too much activation/</a:t>
            </a:r>
            <a:r>
              <a:rPr lang="en-GB" sz="2000" dirty="0"/>
              <a:t>not enough inhibition of competitors may also create selection difficulties</a:t>
            </a:r>
          </a:p>
        </p:txBody>
      </p:sp>
      <p:cxnSp>
        <p:nvCxnSpPr>
          <p:cNvPr id="10" name="Straight Arrow Connector 9"/>
          <p:cNvCxnSpPr>
            <a:cxnSpLocks/>
          </p:cNvCxnSpPr>
          <p:nvPr/>
        </p:nvCxnSpPr>
        <p:spPr>
          <a:xfrm>
            <a:off x="687218" y="2132856"/>
            <a:ext cx="284381"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cxnSpLocks/>
          </p:cNvCxnSpPr>
          <p:nvPr/>
        </p:nvCxnSpPr>
        <p:spPr>
          <a:xfrm>
            <a:off x="687218" y="2132856"/>
            <a:ext cx="0" cy="252028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CADCB74-3350-4F10-8CF9-44C74F15FBFC}"/>
              </a:ext>
            </a:extLst>
          </p:cNvPr>
          <p:cNvCxnSpPr>
            <a:cxnSpLocks/>
          </p:cNvCxnSpPr>
          <p:nvPr/>
        </p:nvCxnSpPr>
        <p:spPr>
          <a:xfrm flipH="1">
            <a:off x="721397" y="4663020"/>
            <a:ext cx="644421" cy="0"/>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34BAC6FE-D034-4115-B295-D29A368B14F3}"/>
              </a:ext>
            </a:extLst>
          </p:cNvPr>
          <p:cNvSpPr/>
          <p:nvPr/>
        </p:nvSpPr>
        <p:spPr>
          <a:xfrm>
            <a:off x="2098890" y="1466709"/>
            <a:ext cx="3528392" cy="1728192"/>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 name="Oval 4">
            <a:extLst>
              <a:ext uri="{FF2B5EF4-FFF2-40B4-BE49-F238E27FC236}">
                <a16:creationId xmlns:a16="http://schemas.microsoft.com/office/drawing/2014/main" id="{F1873527-465F-4DA1-955F-72481EEF1BB6}"/>
              </a:ext>
            </a:extLst>
          </p:cNvPr>
          <p:cNvSpPr/>
          <p:nvPr/>
        </p:nvSpPr>
        <p:spPr>
          <a:xfrm>
            <a:off x="2907035" y="2116231"/>
            <a:ext cx="174413" cy="16577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9" name="TextBox 8">
            <a:extLst>
              <a:ext uri="{FF2B5EF4-FFF2-40B4-BE49-F238E27FC236}">
                <a16:creationId xmlns:a16="http://schemas.microsoft.com/office/drawing/2014/main" id="{FC3B1A33-0A3C-4B03-AC75-3043C2F6B2A4}"/>
              </a:ext>
            </a:extLst>
          </p:cNvPr>
          <p:cNvSpPr txBox="1"/>
          <p:nvPr/>
        </p:nvSpPr>
        <p:spPr>
          <a:xfrm>
            <a:off x="3288223" y="1586771"/>
            <a:ext cx="1781642" cy="369332"/>
          </a:xfrm>
          <a:prstGeom prst="rect">
            <a:avLst/>
          </a:prstGeom>
          <a:noFill/>
        </p:spPr>
        <p:txBody>
          <a:bodyPr wrap="none" rtlCol="0">
            <a:spAutoFit/>
          </a:bodyPr>
          <a:lstStyle/>
          <a:p>
            <a:r>
              <a:rPr lang="en-GB" b="1" dirty="0"/>
              <a:t>Semantic system</a:t>
            </a:r>
          </a:p>
        </p:txBody>
      </p:sp>
      <p:sp>
        <p:nvSpPr>
          <p:cNvPr id="10" name="Oval 9">
            <a:extLst>
              <a:ext uri="{FF2B5EF4-FFF2-40B4-BE49-F238E27FC236}">
                <a16:creationId xmlns:a16="http://schemas.microsoft.com/office/drawing/2014/main" id="{A5BCB03A-CA36-4FB6-A324-38AF899719C0}"/>
              </a:ext>
            </a:extLst>
          </p:cNvPr>
          <p:cNvSpPr/>
          <p:nvPr/>
        </p:nvSpPr>
        <p:spPr>
          <a:xfrm>
            <a:off x="3032532" y="2494719"/>
            <a:ext cx="174413" cy="16577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11" name="Oval 10">
            <a:extLst>
              <a:ext uri="{FF2B5EF4-FFF2-40B4-BE49-F238E27FC236}">
                <a16:creationId xmlns:a16="http://schemas.microsoft.com/office/drawing/2014/main" id="{C2CA78D1-A2A1-4661-92E9-864745A65403}"/>
              </a:ext>
            </a:extLst>
          </p:cNvPr>
          <p:cNvSpPr/>
          <p:nvPr/>
        </p:nvSpPr>
        <p:spPr>
          <a:xfrm>
            <a:off x="3676966" y="2260962"/>
            <a:ext cx="174413" cy="165771"/>
          </a:xfrm>
          <a:prstGeom prst="ellipse">
            <a:avLst/>
          </a:prstGeom>
          <a:solidFill>
            <a:schemeClr val="accent2">
              <a:lumMod val="7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Oval 11">
            <a:extLst>
              <a:ext uri="{FF2B5EF4-FFF2-40B4-BE49-F238E27FC236}">
                <a16:creationId xmlns:a16="http://schemas.microsoft.com/office/drawing/2014/main" id="{BAD5F5E3-B457-455F-AE56-606CD71BFC8D}"/>
              </a:ext>
            </a:extLst>
          </p:cNvPr>
          <p:cNvSpPr/>
          <p:nvPr/>
        </p:nvSpPr>
        <p:spPr>
          <a:xfrm>
            <a:off x="4588053" y="2554733"/>
            <a:ext cx="174413" cy="16577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14" name="Rectangle: Rounded Corners 13">
            <a:extLst>
              <a:ext uri="{FF2B5EF4-FFF2-40B4-BE49-F238E27FC236}">
                <a16:creationId xmlns:a16="http://schemas.microsoft.com/office/drawing/2014/main" id="{ECE33170-E413-4539-BB8F-6789A99E9732}"/>
              </a:ext>
            </a:extLst>
          </p:cNvPr>
          <p:cNvSpPr/>
          <p:nvPr/>
        </p:nvSpPr>
        <p:spPr>
          <a:xfrm>
            <a:off x="2255702" y="3676292"/>
            <a:ext cx="3371580" cy="1584176"/>
          </a:xfrm>
          <a:prstGeom prst="roundRect">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chemeClr val="accent2">
                    <a:lumMod val="50000"/>
                  </a:schemeClr>
                </a:solidFill>
              </a:ln>
            </a:endParaRPr>
          </a:p>
        </p:txBody>
      </p:sp>
      <p:sp>
        <p:nvSpPr>
          <p:cNvPr id="15" name="Oval 14">
            <a:extLst>
              <a:ext uri="{FF2B5EF4-FFF2-40B4-BE49-F238E27FC236}">
                <a16:creationId xmlns:a16="http://schemas.microsoft.com/office/drawing/2014/main" id="{42EE8974-BE67-4920-AA57-2B8AA489DA67}"/>
              </a:ext>
            </a:extLst>
          </p:cNvPr>
          <p:cNvSpPr/>
          <p:nvPr/>
        </p:nvSpPr>
        <p:spPr>
          <a:xfrm>
            <a:off x="3016105" y="4514103"/>
            <a:ext cx="174413" cy="16577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16" name="Oval 15">
            <a:extLst>
              <a:ext uri="{FF2B5EF4-FFF2-40B4-BE49-F238E27FC236}">
                <a16:creationId xmlns:a16="http://schemas.microsoft.com/office/drawing/2014/main" id="{999F0C71-18EC-4529-A5F1-E5E9B10E40CE}"/>
              </a:ext>
            </a:extLst>
          </p:cNvPr>
          <p:cNvSpPr/>
          <p:nvPr/>
        </p:nvSpPr>
        <p:spPr>
          <a:xfrm>
            <a:off x="3527847" y="4233285"/>
            <a:ext cx="174413" cy="165771"/>
          </a:xfrm>
          <a:prstGeom prst="ellipse">
            <a:avLst/>
          </a:prstGeom>
          <a:solidFill>
            <a:schemeClr val="accent2">
              <a:lumMod val="7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17" name="Oval 16">
            <a:extLst>
              <a:ext uri="{FF2B5EF4-FFF2-40B4-BE49-F238E27FC236}">
                <a16:creationId xmlns:a16="http://schemas.microsoft.com/office/drawing/2014/main" id="{EBA5F191-22CB-4688-804E-7799CBD283F9}"/>
              </a:ext>
            </a:extLst>
          </p:cNvPr>
          <p:cNvSpPr/>
          <p:nvPr/>
        </p:nvSpPr>
        <p:spPr>
          <a:xfrm>
            <a:off x="4126103" y="4661575"/>
            <a:ext cx="174413" cy="16577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18" name="Oval 17">
            <a:extLst>
              <a:ext uri="{FF2B5EF4-FFF2-40B4-BE49-F238E27FC236}">
                <a16:creationId xmlns:a16="http://schemas.microsoft.com/office/drawing/2014/main" id="{B196BBA9-25DD-4CFA-A205-DBDA94B7591E}"/>
              </a:ext>
            </a:extLst>
          </p:cNvPr>
          <p:cNvSpPr/>
          <p:nvPr/>
        </p:nvSpPr>
        <p:spPr>
          <a:xfrm flipH="1">
            <a:off x="4659059" y="4514104"/>
            <a:ext cx="174413" cy="16577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19" name="Oval 18">
            <a:extLst>
              <a:ext uri="{FF2B5EF4-FFF2-40B4-BE49-F238E27FC236}">
                <a16:creationId xmlns:a16="http://schemas.microsoft.com/office/drawing/2014/main" id="{F119B558-3D33-4A6D-9DE8-F7738F8FEFD6}"/>
              </a:ext>
            </a:extLst>
          </p:cNvPr>
          <p:cNvSpPr/>
          <p:nvPr/>
        </p:nvSpPr>
        <p:spPr>
          <a:xfrm>
            <a:off x="4179044" y="2224155"/>
            <a:ext cx="174413" cy="16577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TextBox 20">
            <a:extLst>
              <a:ext uri="{FF2B5EF4-FFF2-40B4-BE49-F238E27FC236}">
                <a16:creationId xmlns:a16="http://schemas.microsoft.com/office/drawing/2014/main" id="{600B1593-214D-40AB-B71A-EC78E4CABAA4}"/>
              </a:ext>
            </a:extLst>
          </p:cNvPr>
          <p:cNvSpPr txBox="1"/>
          <p:nvPr/>
        </p:nvSpPr>
        <p:spPr>
          <a:xfrm>
            <a:off x="3418745" y="4915367"/>
            <a:ext cx="982448" cy="400110"/>
          </a:xfrm>
          <a:prstGeom prst="rect">
            <a:avLst/>
          </a:prstGeom>
          <a:noFill/>
        </p:spPr>
        <p:txBody>
          <a:bodyPr wrap="none" rtlCol="0">
            <a:spAutoFit/>
          </a:bodyPr>
          <a:lstStyle/>
          <a:p>
            <a:r>
              <a:rPr lang="en-GB" sz="2000" b="1" dirty="0"/>
              <a:t>Lexicon</a:t>
            </a:r>
          </a:p>
        </p:txBody>
      </p:sp>
      <p:sp>
        <p:nvSpPr>
          <p:cNvPr id="22" name="Oval 21">
            <a:extLst>
              <a:ext uri="{FF2B5EF4-FFF2-40B4-BE49-F238E27FC236}">
                <a16:creationId xmlns:a16="http://schemas.microsoft.com/office/drawing/2014/main" id="{4B32D569-C2DC-4055-B74A-346C8E51E731}"/>
              </a:ext>
            </a:extLst>
          </p:cNvPr>
          <p:cNvSpPr/>
          <p:nvPr/>
        </p:nvSpPr>
        <p:spPr>
          <a:xfrm>
            <a:off x="3633412" y="2508090"/>
            <a:ext cx="105883" cy="10400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23" name="Oval 22">
            <a:extLst>
              <a:ext uri="{FF2B5EF4-FFF2-40B4-BE49-F238E27FC236}">
                <a16:creationId xmlns:a16="http://schemas.microsoft.com/office/drawing/2014/main" id="{299E33D3-B536-462A-8BEF-835707C1D11A}"/>
              </a:ext>
            </a:extLst>
          </p:cNvPr>
          <p:cNvSpPr/>
          <p:nvPr/>
        </p:nvSpPr>
        <p:spPr>
          <a:xfrm>
            <a:off x="3785812" y="2660490"/>
            <a:ext cx="105883" cy="10400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24" name="Oval 23">
            <a:extLst>
              <a:ext uri="{FF2B5EF4-FFF2-40B4-BE49-F238E27FC236}">
                <a16:creationId xmlns:a16="http://schemas.microsoft.com/office/drawing/2014/main" id="{129E875F-317E-4C21-BD0A-C72863B6DEAF}"/>
              </a:ext>
            </a:extLst>
          </p:cNvPr>
          <p:cNvSpPr/>
          <p:nvPr/>
        </p:nvSpPr>
        <p:spPr>
          <a:xfrm>
            <a:off x="3482233" y="2925519"/>
            <a:ext cx="105883" cy="10400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25" name="Oval 24">
            <a:extLst>
              <a:ext uri="{FF2B5EF4-FFF2-40B4-BE49-F238E27FC236}">
                <a16:creationId xmlns:a16="http://schemas.microsoft.com/office/drawing/2014/main" id="{4C180C82-D106-4EE0-B4AF-08A6F4EFE991}"/>
              </a:ext>
            </a:extLst>
          </p:cNvPr>
          <p:cNvSpPr/>
          <p:nvPr/>
        </p:nvSpPr>
        <p:spPr>
          <a:xfrm>
            <a:off x="4213310" y="2871095"/>
            <a:ext cx="105883" cy="10400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26" name="Oval 25">
            <a:extLst>
              <a:ext uri="{FF2B5EF4-FFF2-40B4-BE49-F238E27FC236}">
                <a16:creationId xmlns:a16="http://schemas.microsoft.com/office/drawing/2014/main" id="{D126F74B-5191-445D-98EE-57502695E969}"/>
              </a:ext>
            </a:extLst>
          </p:cNvPr>
          <p:cNvSpPr/>
          <p:nvPr/>
        </p:nvSpPr>
        <p:spPr>
          <a:xfrm>
            <a:off x="4037670" y="2539525"/>
            <a:ext cx="105883" cy="10400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cxnSp>
        <p:nvCxnSpPr>
          <p:cNvPr id="28" name="Straight Connector 27">
            <a:extLst>
              <a:ext uri="{FF2B5EF4-FFF2-40B4-BE49-F238E27FC236}">
                <a16:creationId xmlns:a16="http://schemas.microsoft.com/office/drawing/2014/main" id="{F2BE9BF2-F8CF-4E07-A24A-B88C9C0B954A}"/>
              </a:ext>
            </a:extLst>
          </p:cNvPr>
          <p:cNvCxnSpPr>
            <a:cxnSpLocks/>
          </p:cNvCxnSpPr>
          <p:nvPr/>
        </p:nvCxnSpPr>
        <p:spPr>
          <a:xfrm flipH="1">
            <a:off x="3081880" y="2660490"/>
            <a:ext cx="56191" cy="172252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BC48707-02B1-46A3-9945-D347AD529ADD}"/>
              </a:ext>
            </a:extLst>
          </p:cNvPr>
          <p:cNvCxnSpPr>
            <a:cxnSpLocks/>
          </p:cNvCxnSpPr>
          <p:nvPr/>
        </p:nvCxnSpPr>
        <p:spPr>
          <a:xfrm flipH="1">
            <a:off x="3586612" y="2396700"/>
            <a:ext cx="121966" cy="173271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DFC5CBA-A935-40E9-84F2-E618C88ECEB2}"/>
              </a:ext>
            </a:extLst>
          </p:cNvPr>
          <p:cNvCxnSpPr>
            <a:cxnSpLocks/>
          </p:cNvCxnSpPr>
          <p:nvPr/>
        </p:nvCxnSpPr>
        <p:spPr>
          <a:xfrm>
            <a:off x="4609189" y="2704154"/>
            <a:ext cx="160970" cy="174780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3C7EA32-0F01-40B9-AA22-1FF0A840E797}"/>
              </a:ext>
            </a:extLst>
          </p:cNvPr>
          <p:cNvCxnSpPr>
            <a:cxnSpLocks/>
          </p:cNvCxnSpPr>
          <p:nvPr/>
        </p:nvCxnSpPr>
        <p:spPr>
          <a:xfrm flipH="1">
            <a:off x="4235402" y="2357849"/>
            <a:ext cx="25299" cy="223913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93F39E40-13AF-4867-A786-D9F54903CB40}"/>
              </a:ext>
            </a:extLst>
          </p:cNvPr>
          <p:cNvCxnSpPr/>
          <p:nvPr/>
        </p:nvCxnSpPr>
        <p:spPr>
          <a:xfrm>
            <a:off x="3702260" y="4451962"/>
            <a:ext cx="317638" cy="209613"/>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53897D7D-B598-4CC5-BCEF-8DE5992818A2}"/>
              </a:ext>
            </a:extLst>
          </p:cNvPr>
          <p:cNvCxnSpPr>
            <a:cxnSpLocks/>
          </p:cNvCxnSpPr>
          <p:nvPr/>
        </p:nvCxnSpPr>
        <p:spPr>
          <a:xfrm flipH="1">
            <a:off x="3277724" y="4383019"/>
            <a:ext cx="282043" cy="189234"/>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F9D3925B-753A-488E-83E3-BD27A2E25BEE}"/>
              </a:ext>
            </a:extLst>
          </p:cNvPr>
          <p:cNvCxnSpPr>
            <a:cxnSpLocks/>
            <a:endCxn id="18" idx="7"/>
          </p:cNvCxnSpPr>
          <p:nvPr/>
        </p:nvCxnSpPr>
        <p:spPr>
          <a:xfrm>
            <a:off x="3780666" y="4316170"/>
            <a:ext cx="903935" cy="22221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D810EA27-737C-461E-876F-DC40F8D0B72A}"/>
              </a:ext>
            </a:extLst>
          </p:cNvPr>
          <p:cNvSpPr txBox="1"/>
          <p:nvPr/>
        </p:nvSpPr>
        <p:spPr>
          <a:xfrm>
            <a:off x="2375093" y="499483"/>
            <a:ext cx="3362202" cy="400110"/>
          </a:xfrm>
          <a:prstGeom prst="rect">
            <a:avLst/>
          </a:prstGeom>
          <a:noFill/>
        </p:spPr>
        <p:txBody>
          <a:bodyPr wrap="none" rtlCol="0">
            <a:spAutoFit/>
          </a:bodyPr>
          <a:lstStyle/>
          <a:p>
            <a:r>
              <a:rPr lang="en-GB" sz="2000" b="1" dirty="0">
                <a:solidFill>
                  <a:schemeClr val="accent1">
                    <a:lumMod val="75000"/>
                  </a:schemeClr>
                </a:solidFill>
              </a:rPr>
              <a:t>Storage vs access vs selection </a:t>
            </a:r>
          </a:p>
        </p:txBody>
      </p:sp>
    </p:spTree>
    <p:extLst>
      <p:ext uri="{BB962C8B-B14F-4D97-AF65-F5344CB8AC3E}">
        <p14:creationId xmlns:p14="http://schemas.microsoft.com/office/powerpoint/2010/main" val="3683702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548680"/>
            <a:ext cx="8352928" cy="5970865"/>
          </a:xfrm>
          <a:prstGeom prst="rect">
            <a:avLst/>
          </a:prstGeom>
          <a:noFill/>
        </p:spPr>
        <p:txBody>
          <a:bodyPr wrap="square" rtlCol="0">
            <a:spAutoFit/>
          </a:bodyPr>
          <a:lstStyle/>
          <a:p>
            <a:r>
              <a:rPr lang="en-GB" sz="2800" b="1" dirty="0">
                <a:solidFill>
                  <a:schemeClr val="accent6">
                    <a:lumMod val="75000"/>
                  </a:schemeClr>
                </a:solidFill>
              </a:rPr>
              <a:t>Earlier studies</a:t>
            </a:r>
          </a:p>
          <a:p>
            <a:r>
              <a:rPr lang="en-GB" sz="2400" dirty="0"/>
              <a:t> </a:t>
            </a:r>
            <a:r>
              <a:rPr lang="en-GB" sz="1600" dirty="0"/>
              <a:t>(Warrington &amp; Mc Carthy, 1983;  Warrington &amp; Cipolotti, 1996; also see Gotts &amp; Plaut,1999 for a review) </a:t>
            </a:r>
            <a:endParaRPr lang="en-GB" dirty="0"/>
          </a:p>
          <a:p>
            <a:r>
              <a:rPr lang="en-GB" sz="2000" dirty="0"/>
              <a:t>	</a:t>
            </a:r>
            <a:r>
              <a:rPr lang="en-GB" sz="2000" dirty="0">
                <a:solidFill>
                  <a:srgbClr val="002060"/>
                </a:solidFill>
              </a:rPr>
              <a:t>       </a:t>
            </a:r>
            <a:r>
              <a:rPr lang="en-GB" sz="2000" b="1" dirty="0">
                <a:solidFill>
                  <a:srgbClr val="002060"/>
                </a:solidFill>
              </a:rPr>
              <a:t>Storage Impairments       vs.        Retrieval Impairments</a:t>
            </a:r>
            <a:r>
              <a:rPr lang="en-GB" sz="2000" dirty="0">
                <a:solidFill>
                  <a:srgbClr val="002060"/>
                </a:solidFill>
              </a:rPr>
              <a:t>	</a:t>
            </a:r>
          </a:p>
          <a:p>
            <a:r>
              <a:rPr lang="en-GB" sz="2000" b="1" dirty="0">
                <a:solidFill>
                  <a:srgbClr val="0070C0"/>
                </a:solidFill>
              </a:rPr>
              <a:t>Consistency		+			     -</a:t>
            </a:r>
          </a:p>
          <a:p>
            <a:r>
              <a:rPr lang="en-GB" sz="2000" dirty="0">
                <a:solidFill>
                  <a:srgbClr val="0070C0"/>
                </a:solidFill>
              </a:rPr>
              <a:t>Cueing			-			    +		</a:t>
            </a:r>
          </a:p>
          <a:p>
            <a:r>
              <a:rPr lang="en-GB" sz="2000" dirty="0">
                <a:solidFill>
                  <a:srgbClr val="0070C0"/>
                </a:solidFill>
              </a:rPr>
              <a:t>Frequency</a:t>
            </a:r>
            <a:r>
              <a:rPr lang="en-GB" sz="2000" b="1" dirty="0">
                <a:solidFill>
                  <a:srgbClr val="0070C0"/>
                </a:solidFill>
              </a:rPr>
              <a:t>		+			     -		</a:t>
            </a:r>
          </a:p>
          <a:p>
            <a:r>
              <a:rPr lang="en-GB" sz="2000" dirty="0">
                <a:solidFill>
                  <a:srgbClr val="0070C0"/>
                </a:solidFill>
              </a:rPr>
              <a:t>Refractoriness</a:t>
            </a:r>
            <a:r>
              <a:rPr lang="en-GB" sz="2000" b="1" dirty="0">
                <a:solidFill>
                  <a:srgbClr val="0070C0"/>
                </a:solidFill>
              </a:rPr>
              <a:t> </a:t>
            </a:r>
            <a:r>
              <a:rPr lang="en-GB" sz="2000" dirty="0"/>
              <a:t>		</a:t>
            </a:r>
            <a:r>
              <a:rPr lang="en-GB" sz="2000" b="1" dirty="0">
                <a:solidFill>
                  <a:srgbClr val="0070C0"/>
                </a:solidFill>
              </a:rPr>
              <a:t>-			     +</a:t>
            </a:r>
          </a:p>
          <a:p>
            <a:endParaRPr lang="en-GB" sz="2000" dirty="0"/>
          </a:p>
          <a:p>
            <a:r>
              <a:rPr lang="en-GB" sz="2000" dirty="0"/>
              <a:t>BUT </a:t>
            </a:r>
          </a:p>
          <a:p>
            <a:r>
              <a:rPr lang="en-GB" sz="2000" dirty="0"/>
              <a:t>Inconsistent/variable grouping of factors across patients </a:t>
            </a:r>
          </a:p>
          <a:p>
            <a:r>
              <a:rPr lang="en-GB" sz="1600" dirty="0"/>
              <a:t>(e.g.,   Forde &amp; Humphreys, 1997; Rapp &amp; Caramazza, 1993)</a:t>
            </a:r>
          </a:p>
          <a:p>
            <a:endParaRPr lang="en-GB" dirty="0"/>
          </a:p>
          <a:p>
            <a:r>
              <a:rPr lang="en-GB" sz="2000" b="1" dirty="0">
                <a:solidFill>
                  <a:srgbClr val="0070C0"/>
                </a:solidFill>
              </a:rPr>
              <a:t>This casts doubts on the possibility to distinguish degraded representations from representations which are difficult to retrieve.</a:t>
            </a:r>
          </a:p>
          <a:p>
            <a:endParaRPr lang="en-GB" sz="2000" dirty="0"/>
          </a:p>
          <a:p>
            <a:r>
              <a:rPr lang="en-GB" sz="2000" dirty="0"/>
              <a:t>Perhaps the only way to distinguish the two is to consider </a:t>
            </a:r>
            <a:r>
              <a:rPr lang="en-GB" sz="2000" b="1" i="1" dirty="0">
                <a:solidFill>
                  <a:srgbClr val="C00000"/>
                </a:solidFill>
              </a:rPr>
              <a:t>storage</a:t>
            </a:r>
            <a:r>
              <a:rPr lang="en-GB" sz="2000" i="1" dirty="0"/>
              <a:t> impairments </a:t>
            </a:r>
            <a:r>
              <a:rPr lang="en-GB" sz="2000" dirty="0"/>
              <a:t>those that are present independently of input/output, and </a:t>
            </a:r>
            <a:r>
              <a:rPr lang="en-GB" sz="2000" b="1" i="1" dirty="0">
                <a:solidFill>
                  <a:srgbClr val="C00000"/>
                </a:solidFill>
              </a:rPr>
              <a:t>access</a:t>
            </a:r>
            <a:r>
              <a:rPr lang="en-GB" sz="2000" dirty="0"/>
              <a:t> impairment those that are present only in a particular modality.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424936" cy="5539978"/>
          </a:xfrm>
          <a:prstGeom prst="rect">
            <a:avLst/>
          </a:prstGeom>
          <a:noFill/>
        </p:spPr>
        <p:txBody>
          <a:bodyPr wrap="square" rtlCol="0">
            <a:spAutoFit/>
          </a:bodyPr>
          <a:lstStyle/>
          <a:p>
            <a:r>
              <a:rPr lang="en-GB" sz="2800" b="1" dirty="0">
                <a:solidFill>
                  <a:schemeClr val="accent6">
                    <a:lumMod val="75000"/>
                  </a:schemeClr>
                </a:solidFill>
              </a:rPr>
              <a:t>More recent studies</a:t>
            </a:r>
          </a:p>
          <a:p>
            <a:r>
              <a:rPr lang="en-GB" dirty="0"/>
              <a:t>(Jefferies &amp; Lambon Ralph, 2006; Humphreys &amp; Forde, 2005, Wilshire &amp; Mc Carthy, etc. ) </a:t>
            </a:r>
          </a:p>
          <a:p>
            <a:endParaRPr lang="en-GB" dirty="0"/>
          </a:p>
          <a:p>
            <a:r>
              <a:rPr lang="en-GB" sz="2000" dirty="0"/>
              <a:t>		</a:t>
            </a:r>
            <a:r>
              <a:rPr lang="en-GB" sz="2000" b="1" dirty="0">
                <a:solidFill>
                  <a:srgbClr val="002060"/>
                </a:solidFill>
              </a:rPr>
              <a:t>       Storage Impairments          Retrieval Impairments</a:t>
            </a:r>
          </a:p>
          <a:p>
            <a:r>
              <a:rPr lang="en-GB" sz="2000" dirty="0"/>
              <a:t>		</a:t>
            </a:r>
            <a:r>
              <a:rPr lang="en-GB" sz="2000" dirty="0">
                <a:solidFill>
                  <a:srgbClr val="C00000"/>
                </a:solidFill>
              </a:rPr>
              <a:t>             </a:t>
            </a:r>
            <a:r>
              <a:rPr lang="en-GB" sz="2000" u="sng" dirty="0">
                <a:solidFill>
                  <a:srgbClr val="C00000"/>
                </a:solidFill>
              </a:rPr>
              <a:t>Degradation</a:t>
            </a:r>
            <a:r>
              <a:rPr lang="en-GB" sz="2000" dirty="0">
                <a:solidFill>
                  <a:srgbClr val="C00000"/>
                </a:solidFill>
              </a:rPr>
              <a:t>                    </a:t>
            </a:r>
            <a:r>
              <a:rPr lang="en-GB" sz="2000" u="sng" dirty="0">
                <a:solidFill>
                  <a:srgbClr val="C00000"/>
                </a:solidFill>
              </a:rPr>
              <a:t>Poor control/selection</a:t>
            </a:r>
            <a:r>
              <a:rPr lang="en-GB" sz="2000" dirty="0">
                <a:solidFill>
                  <a:srgbClr val="C00000"/>
                </a:solidFill>
              </a:rPr>
              <a:t>                </a:t>
            </a:r>
            <a:r>
              <a:rPr lang="en-GB" sz="2000" dirty="0">
                <a:solidFill>
                  <a:schemeClr val="accent6"/>
                </a:solidFill>
              </a:rPr>
              <a:t>							</a:t>
            </a:r>
            <a:endParaRPr lang="en-GB" sz="2000" u="sng" dirty="0">
              <a:solidFill>
                <a:srgbClr val="C00000"/>
              </a:solidFill>
            </a:endParaRPr>
          </a:p>
          <a:p>
            <a:r>
              <a:rPr lang="en-GB" sz="2000" dirty="0">
                <a:solidFill>
                  <a:srgbClr val="FFFF00"/>
                </a:solidFill>
              </a:rPr>
              <a:t>	                       </a:t>
            </a:r>
            <a:r>
              <a:rPr lang="en-GB" sz="2000" b="1" dirty="0">
                <a:solidFill>
                  <a:srgbClr val="0070C0"/>
                </a:solidFill>
              </a:rPr>
              <a:t>Semantic Dementia                 Semantic Aphasia</a:t>
            </a:r>
            <a:r>
              <a:rPr lang="en-GB" sz="2000" dirty="0">
                <a:solidFill>
                  <a:srgbClr val="FFFF00"/>
                </a:solidFill>
              </a:rPr>
              <a:t>	</a:t>
            </a:r>
          </a:p>
          <a:p>
            <a:pPr>
              <a:lnSpc>
                <a:spcPct val="150000"/>
              </a:lnSpc>
            </a:pPr>
            <a:r>
              <a:rPr lang="en-GB" sz="2000" b="1" dirty="0">
                <a:solidFill>
                  <a:schemeClr val="accent1">
                    <a:lumMod val="75000"/>
                  </a:schemeClr>
                </a:solidFill>
              </a:rPr>
              <a:t>1  Consistency		       +			         -</a:t>
            </a:r>
          </a:p>
          <a:p>
            <a:pPr>
              <a:lnSpc>
                <a:spcPct val="150000"/>
              </a:lnSpc>
            </a:pPr>
            <a:r>
              <a:rPr lang="en-GB" sz="2000" b="1" dirty="0">
                <a:solidFill>
                  <a:schemeClr val="accent1">
                    <a:lumMod val="75000"/>
                  </a:schemeClr>
                </a:solidFill>
              </a:rPr>
              <a:t>2  </a:t>
            </a:r>
            <a:r>
              <a:rPr lang="en-GB" b="1" dirty="0">
                <a:solidFill>
                  <a:schemeClr val="accent1">
                    <a:lumMod val="75000"/>
                  </a:schemeClr>
                </a:solidFill>
              </a:rPr>
              <a:t>Cueing	  	   	       -			        +		</a:t>
            </a:r>
          </a:p>
          <a:p>
            <a:pPr>
              <a:lnSpc>
                <a:spcPct val="150000"/>
              </a:lnSpc>
            </a:pPr>
            <a:r>
              <a:rPr lang="en-GB" b="1" dirty="0">
                <a:solidFill>
                  <a:schemeClr val="accent1">
                    <a:lumMod val="75000"/>
                  </a:schemeClr>
                </a:solidFill>
              </a:rPr>
              <a:t>3  Frequency		       +			         -		</a:t>
            </a:r>
          </a:p>
          <a:p>
            <a:pPr>
              <a:lnSpc>
                <a:spcPct val="150000"/>
              </a:lnSpc>
            </a:pPr>
            <a:r>
              <a:rPr lang="en-GB" b="1" dirty="0">
                <a:solidFill>
                  <a:schemeClr val="accent1">
                    <a:lumMod val="75000"/>
                  </a:schemeClr>
                </a:solidFill>
              </a:rPr>
              <a:t>4  Refractoriness </a:t>
            </a:r>
            <a:r>
              <a:rPr lang="en-GB" b="1" dirty="0">
                <a:solidFill>
                  <a:srgbClr val="002060"/>
                </a:solidFill>
              </a:rPr>
              <a:t>		        -			         +</a:t>
            </a:r>
          </a:p>
          <a:p>
            <a:r>
              <a:rPr lang="en-GB" b="1" dirty="0">
                <a:solidFill>
                  <a:schemeClr val="accent6">
                    <a:lumMod val="75000"/>
                  </a:schemeClr>
                </a:solidFill>
              </a:rPr>
              <a:t>5  Type of sem. Errors            </a:t>
            </a:r>
            <a:r>
              <a:rPr lang="en-GB" dirty="0">
                <a:solidFill>
                  <a:srgbClr val="0070C0"/>
                </a:solidFill>
              </a:rPr>
              <a:t>super-ordinate	                also associate</a:t>
            </a:r>
          </a:p>
          <a:p>
            <a:r>
              <a:rPr lang="en-GB" dirty="0">
                <a:solidFill>
                  <a:srgbClr val="0070C0"/>
                </a:solidFill>
              </a:rPr>
              <a:t>			co-ordinate</a:t>
            </a:r>
          </a:p>
          <a:p>
            <a:pPr>
              <a:lnSpc>
                <a:spcPct val="150000"/>
              </a:lnSpc>
            </a:pPr>
            <a:r>
              <a:rPr lang="en-GB" b="1" dirty="0">
                <a:solidFill>
                  <a:schemeClr val="accent6">
                    <a:lumMod val="75000"/>
                  </a:schemeClr>
                </a:solidFill>
              </a:rPr>
              <a:t>6  Rate of presentation</a:t>
            </a:r>
            <a:r>
              <a:rPr lang="en-GB" b="1" dirty="0">
                <a:solidFill>
                  <a:srgbClr val="002060"/>
                </a:solidFill>
              </a:rPr>
              <a:t>	       -			         +</a:t>
            </a:r>
          </a:p>
          <a:p>
            <a:r>
              <a:rPr lang="en-GB" b="1" dirty="0">
                <a:solidFill>
                  <a:schemeClr val="accent6">
                    <a:lumMod val="75000"/>
                  </a:schemeClr>
                </a:solidFill>
              </a:rPr>
              <a:t>7  Correlation with  executive        </a:t>
            </a:r>
          </a:p>
          <a:p>
            <a:r>
              <a:rPr lang="en-GB" b="1" dirty="0">
                <a:solidFill>
                  <a:schemeClr val="accent6">
                    <a:lumMod val="75000"/>
                  </a:schemeClr>
                </a:solidFill>
              </a:rPr>
              <a:t>       functions	</a:t>
            </a:r>
            <a:r>
              <a:rPr lang="en-GB" b="1" dirty="0">
                <a:solidFill>
                  <a:srgbClr val="002060"/>
                </a:solidFill>
              </a:rPr>
              <a:t>                         -                                                     </a:t>
            </a:r>
            <a:r>
              <a:rPr lang="en-GB" b="1" dirty="0"/>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1390</TotalTime>
  <Words>1813</Words>
  <Application>Microsoft Macintosh PowerPoint</Application>
  <PresentationFormat>On-screen Show (4:3)</PresentationFormat>
  <Paragraphs>318</Paragraphs>
  <Slides>31</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OlsonAC</dc:creator>
  <cp:lastModifiedBy>Romani, Cristina</cp:lastModifiedBy>
  <cp:revision>101</cp:revision>
  <dcterms:created xsi:type="dcterms:W3CDTF">2011-01-25T07:41:27Z</dcterms:created>
  <dcterms:modified xsi:type="dcterms:W3CDTF">2019-08-16T09:39:03Z</dcterms:modified>
</cp:coreProperties>
</file>