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90" r:id="rId2"/>
    <p:sldId id="298" r:id="rId3"/>
    <p:sldId id="291" r:id="rId4"/>
    <p:sldId id="302" r:id="rId5"/>
    <p:sldId id="260" r:id="rId6"/>
    <p:sldId id="259" r:id="rId7"/>
    <p:sldId id="258" r:id="rId8"/>
    <p:sldId id="265" r:id="rId9"/>
    <p:sldId id="261" r:id="rId10"/>
    <p:sldId id="292" r:id="rId11"/>
    <p:sldId id="277" r:id="rId12"/>
    <p:sldId id="275" r:id="rId13"/>
    <p:sldId id="263" r:id="rId14"/>
    <p:sldId id="300" r:id="rId15"/>
    <p:sldId id="267" r:id="rId16"/>
    <p:sldId id="268" r:id="rId17"/>
    <p:sldId id="269" r:id="rId18"/>
    <p:sldId id="264" r:id="rId19"/>
    <p:sldId id="276" r:id="rId20"/>
    <p:sldId id="266" r:id="rId21"/>
    <p:sldId id="299" r:id="rId22"/>
    <p:sldId id="288" r:id="rId23"/>
    <p:sldId id="285" r:id="rId24"/>
    <p:sldId id="286" r:id="rId25"/>
    <p:sldId id="287" r:id="rId26"/>
    <p:sldId id="304" r:id="rId27"/>
    <p:sldId id="278" r:id="rId28"/>
    <p:sldId id="279" r:id="rId29"/>
    <p:sldId id="306" r:id="rId30"/>
    <p:sldId id="271" r:id="rId31"/>
    <p:sldId id="305" r:id="rId32"/>
    <p:sldId id="273" r:id="rId33"/>
    <p:sldId id="274" r:id="rId34"/>
    <p:sldId id="270" r:id="rId35"/>
    <p:sldId id="280" r:id="rId36"/>
    <p:sldId id="281" r:id="rId37"/>
    <p:sldId id="282" r:id="rId38"/>
    <p:sldId id="283" r:id="rId39"/>
    <p:sldId id="303" r:id="rId40"/>
    <p:sldId id="307" r:id="rId41"/>
    <p:sldId id="284" r:id="rId42"/>
    <p:sldId id="308" r:id="rId43"/>
  </p:sldIdLst>
  <p:sldSz cx="9144000" cy="6858000" type="screen4x3"/>
  <p:notesSz cx="6858000" cy="9774238"/>
  <p:defaultTextStyle>
    <a:defPPr>
      <a:defRPr lang="it-IT"/>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46" autoAdjust="0"/>
    <p:restoredTop sz="90929"/>
  </p:normalViewPr>
  <p:slideViewPr>
    <p:cSldViewPr>
      <p:cViewPr>
        <p:scale>
          <a:sx n="75" d="100"/>
          <a:sy n="75" d="100"/>
        </p:scale>
        <p:origin x="-72"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it-IT"/>
          </a:p>
        </p:txBody>
      </p:sp>
      <p:sp>
        <p:nvSpPr>
          <p:cNvPr id="22531" name="Rectangle 3"/>
          <p:cNvSpPr>
            <a:spLocks noGrp="1" noChangeArrowheads="1"/>
          </p:cNvSpPr>
          <p:nvPr>
            <p:ph type="dt" sz="quarter" idx="1"/>
          </p:nvPr>
        </p:nvSpPr>
        <p:spPr bwMode="auto">
          <a:xfrm>
            <a:off x="388620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it-IT"/>
          </a:p>
        </p:txBody>
      </p:sp>
      <p:sp>
        <p:nvSpPr>
          <p:cNvPr id="22532" name="Rectangle 4"/>
          <p:cNvSpPr>
            <a:spLocks noGrp="1" noChangeArrowheads="1"/>
          </p:cNvSpPr>
          <p:nvPr>
            <p:ph type="ftr" sz="quarter" idx="2"/>
          </p:nvPr>
        </p:nvSpPr>
        <p:spPr bwMode="auto">
          <a:xfrm>
            <a:off x="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it-IT"/>
          </a:p>
        </p:txBody>
      </p:sp>
      <p:sp>
        <p:nvSpPr>
          <p:cNvPr id="22533" name="Rectangle 5"/>
          <p:cNvSpPr>
            <a:spLocks noGrp="1" noChangeArrowheads="1"/>
          </p:cNvSpPr>
          <p:nvPr>
            <p:ph type="sldNum" sz="quarter" idx="3"/>
          </p:nvPr>
        </p:nvSpPr>
        <p:spPr bwMode="auto">
          <a:xfrm>
            <a:off x="388620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3B16D7AF-56E5-4F32-8993-D07F240CA3F1}" type="slidenum">
              <a:rPr lang="it-IT"/>
              <a:pPr>
                <a:defRPr/>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it-IT"/>
          </a:p>
        </p:txBody>
      </p:sp>
      <p:sp>
        <p:nvSpPr>
          <p:cNvPr id="99331" name="Rectangle 3"/>
          <p:cNvSpPr>
            <a:spLocks noGrp="1" noChangeArrowheads="1"/>
          </p:cNvSpPr>
          <p:nvPr>
            <p:ph type="dt" idx="1"/>
          </p:nvPr>
        </p:nvSpPr>
        <p:spPr bwMode="auto">
          <a:xfrm>
            <a:off x="3884613"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it-IT"/>
          </a:p>
        </p:txBody>
      </p:sp>
      <p:sp>
        <p:nvSpPr>
          <p:cNvPr id="45060" name="Rectangle 4"/>
          <p:cNvSpPr>
            <a:spLocks noRot="1" noChangeArrowheads="1" noTextEdit="1"/>
          </p:cNvSpPr>
          <p:nvPr>
            <p:ph type="sldImg" idx="2"/>
          </p:nvPr>
        </p:nvSpPr>
        <p:spPr bwMode="auto">
          <a:xfrm>
            <a:off x="985838" y="733425"/>
            <a:ext cx="4886325" cy="3665538"/>
          </a:xfrm>
          <a:prstGeom prst="rect">
            <a:avLst/>
          </a:prstGeom>
          <a:noFill/>
          <a:ln w="9525">
            <a:solidFill>
              <a:srgbClr val="000000"/>
            </a:solidFill>
            <a:miter lim="800000"/>
            <a:headEnd/>
            <a:tailEnd/>
          </a:ln>
        </p:spPr>
      </p:sp>
      <p:sp>
        <p:nvSpPr>
          <p:cNvPr id="99333" name="Rectangle 5"/>
          <p:cNvSpPr>
            <a:spLocks noGrp="1" noChangeArrowheads="1"/>
          </p:cNvSpPr>
          <p:nvPr>
            <p:ph type="body" sz="quarter" idx="3"/>
          </p:nvPr>
        </p:nvSpPr>
        <p:spPr bwMode="auto">
          <a:xfrm>
            <a:off x="685800" y="4643438"/>
            <a:ext cx="5486400" cy="4397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99334" name="Rectangle 6"/>
          <p:cNvSpPr>
            <a:spLocks noGrp="1" noChangeArrowheads="1"/>
          </p:cNvSpPr>
          <p:nvPr>
            <p:ph type="ftr" sz="quarter" idx="4"/>
          </p:nvPr>
        </p:nvSpPr>
        <p:spPr bwMode="auto">
          <a:xfrm>
            <a:off x="0" y="9283700"/>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it-IT"/>
          </a:p>
        </p:txBody>
      </p:sp>
      <p:sp>
        <p:nvSpPr>
          <p:cNvPr id="99335" name="Rectangle 7"/>
          <p:cNvSpPr>
            <a:spLocks noGrp="1" noChangeArrowheads="1"/>
          </p:cNvSpPr>
          <p:nvPr>
            <p:ph type="sldNum" sz="quarter" idx="5"/>
          </p:nvPr>
        </p:nvSpPr>
        <p:spPr bwMode="auto">
          <a:xfrm>
            <a:off x="3884613" y="9283700"/>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067E379-8C60-45D1-B416-FA7235307618}"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A0FB2DA-B39A-4B9A-A17B-2AEC0675995F}" type="slidenum">
              <a:rPr lang="it-IT"/>
              <a:pPr/>
              <a:t>1</a:t>
            </a:fld>
            <a:endParaRPr lang="it-IT"/>
          </a:p>
        </p:txBody>
      </p:sp>
      <p:sp>
        <p:nvSpPr>
          <p:cNvPr id="46083" name="Rectangle 2"/>
          <p:cNvSpPr>
            <a:spLocks noRo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619B2737-5163-4611-A63E-DCFC0C8FDCDD}" type="slidenum">
              <a:rPr lang="it-IT"/>
              <a:pPr/>
              <a:t>10</a:t>
            </a:fld>
            <a:endParaRPr lang="it-IT"/>
          </a:p>
        </p:txBody>
      </p:sp>
      <p:sp>
        <p:nvSpPr>
          <p:cNvPr id="55299" name="Rectangle 2"/>
          <p:cNvSpPr>
            <a:spLocks noRo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17A75032-2CA2-43FC-9DA9-C31FD5FD515D}" type="slidenum">
              <a:rPr lang="it-IT"/>
              <a:pPr/>
              <a:t>11</a:t>
            </a:fld>
            <a:endParaRPr lang="it-IT"/>
          </a:p>
        </p:txBody>
      </p:sp>
      <p:sp>
        <p:nvSpPr>
          <p:cNvPr id="56323" name="Rectangle 2"/>
          <p:cNvSpPr>
            <a:spLocks noRo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7ED82C12-659A-4BC8-BE3C-DBEA51349AD1}" type="slidenum">
              <a:rPr lang="it-IT"/>
              <a:pPr/>
              <a:t>12</a:t>
            </a:fld>
            <a:endParaRPr lang="it-IT"/>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1F322D3D-52AA-495E-A8CF-3A11B40FF29B}" type="slidenum">
              <a:rPr lang="it-IT"/>
              <a:pPr/>
              <a:t>13</a:t>
            </a:fld>
            <a:endParaRPr lang="it-IT"/>
          </a:p>
        </p:txBody>
      </p:sp>
      <p:sp>
        <p:nvSpPr>
          <p:cNvPr id="58371" name="Rectangle 2"/>
          <p:cNvSpPr>
            <a:spLocks noRo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0D8513D9-4A2F-4D3F-9ED6-53CF00E51611}" type="slidenum">
              <a:rPr lang="it-IT"/>
              <a:pPr/>
              <a:t>14</a:t>
            </a:fld>
            <a:endParaRPr lang="it-IT"/>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457A83C8-FA68-4B22-84A7-C37F9FEA935B}" type="slidenum">
              <a:rPr lang="it-IT"/>
              <a:pPr/>
              <a:t>15</a:t>
            </a:fld>
            <a:endParaRPr lang="it-IT"/>
          </a:p>
        </p:txBody>
      </p:sp>
      <p:sp>
        <p:nvSpPr>
          <p:cNvPr id="60419" name="Rectangle 2"/>
          <p:cNvSpPr>
            <a:spLocks noRo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59C74B88-67FF-497C-8A73-7353D3BB8D28}" type="slidenum">
              <a:rPr lang="it-IT"/>
              <a:pPr/>
              <a:t>16</a:t>
            </a:fld>
            <a:endParaRPr lang="it-IT"/>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4EE347BC-E791-45A8-A532-A434F9A01A66}" type="slidenum">
              <a:rPr lang="it-IT"/>
              <a:pPr/>
              <a:t>17</a:t>
            </a:fld>
            <a:endParaRPr lang="it-IT"/>
          </a:p>
        </p:txBody>
      </p:sp>
      <p:sp>
        <p:nvSpPr>
          <p:cNvPr id="62467" name="Rectangle 2"/>
          <p:cNvSpPr>
            <a:spLocks noRo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EAE3241-D278-40E3-B6B7-1317DDBEC2BD}" type="slidenum">
              <a:rPr lang="it-IT"/>
              <a:pPr/>
              <a:t>18</a:t>
            </a:fld>
            <a:endParaRPr lang="it-IT"/>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95878E27-A940-4C73-94C9-9153F2E80B1E}" type="slidenum">
              <a:rPr lang="it-IT"/>
              <a:pPr/>
              <a:t>19</a:t>
            </a:fld>
            <a:endParaRPr lang="it-IT"/>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9A43E42A-5D43-41E0-8E19-F4F7959BB790}" type="slidenum">
              <a:rPr lang="it-IT"/>
              <a:pPr/>
              <a:t>2</a:t>
            </a:fld>
            <a:endParaRPr lang="it-IT"/>
          </a:p>
        </p:txBody>
      </p:sp>
      <p:sp>
        <p:nvSpPr>
          <p:cNvPr id="47107" name="Rectangle 2"/>
          <p:cNvSpPr>
            <a:spLocks noRo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8AA1B22E-5BBC-4E49-87BA-2032C6FDE5B4}" type="slidenum">
              <a:rPr lang="it-IT"/>
              <a:pPr/>
              <a:t>20</a:t>
            </a:fld>
            <a:endParaRPr lang="it-IT"/>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7114749-A44B-487D-A239-7F074316FB1F}" type="slidenum">
              <a:rPr lang="it-IT"/>
              <a:pPr/>
              <a:t>21</a:t>
            </a:fld>
            <a:endParaRPr lang="it-IT"/>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51EDF911-8A36-49F3-A948-40066FA2495B}" type="slidenum">
              <a:rPr lang="it-IT"/>
              <a:pPr/>
              <a:t>22</a:t>
            </a:fld>
            <a:endParaRPr lang="it-IT"/>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805115C8-FBAF-4041-BCA4-0C5B8C0A8ED7}" type="slidenum">
              <a:rPr lang="it-IT"/>
              <a:pPr/>
              <a:t>23</a:t>
            </a:fld>
            <a:endParaRPr lang="it-IT"/>
          </a:p>
        </p:txBody>
      </p:sp>
      <p:sp>
        <p:nvSpPr>
          <p:cNvPr id="68611" name="Rectangle 2"/>
          <p:cNvSpPr>
            <a:spLocks noRo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1CC6A7E4-6D72-44F7-8B61-2EF98CDDC66D}" type="slidenum">
              <a:rPr lang="it-IT"/>
              <a:pPr/>
              <a:t>24</a:t>
            </a:fld>
            <a:endParaRPr lang="it-IT"/>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C18E5A95-FB16-4F1A-9A0C-9555BEE554AA}" type="slidenum">
              <a:rPr lang="it-IT"/>
              <a:pPr/>
              <a:t>25</a:t>
            </a:fld>
            <a:endParaRPr lang="it-IT"/>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DFB3A95B-A3E8-42E0-9E9E-2A8DFFE16224}" type="slidenum">
              <a:rPr lang="it-IT"/>
              <a:pPr/>
              <a:t>26</a:t>
            </a:fld>
            <a:endParaRPr lang="it-IT"/>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6A19243B-CF46-401C-A496-6ED63C2DCC52}" type="slidenum">
              <a:rPr lang="it-IT"/>
              <a:pPr/>
              <a:t>27</a:t>
            </a:fld>
            <a:endParaRPr lang="it-IT"/>
          </a:p>
        </p:txBody>
      </p:sp>
      <p:sp>
        <p:nvSpPr>
          <p:cNvPr id="72707" name="Rectangle 2"/>
          <p:cNvSpPr>
            <a:spLocks noRo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2BBF0B04-5497-49FA-9C04-BCB132701E0D}" type="slidenum">
              <a:rPr lang="it-IT"/>
              <a:pPr/>
              <a:t>28</a:t>
            </a:fld>
            <a:endParaRPr lang="it-IT"/>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F1F980C1-3D4E-4F10-AFF3-F26785D25DF0}" type="slidenum">
              <a:rPr lang="it-IT"/>
              <a:pPr/>
              <a:t>29</a:t>
            </a:fld>
            <a:endParaRPr lang="it-IT"/>
          </a:p>
        </p:txBody>
      </p:sp>
      <p:sp>
        <p:nvSpPr>
          <p:cNvPr id="74755" name="Rectangle 2"/>
          <p:cNvSpPr>
            <a:spLocks noRo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712D87BD-080A-4F1D-A94B-681BC255C716}" type="slidenum">
              <a:rPr lang="it-IT"/>
              <a:pPr/>
              <a:t>3</a:t>
            </a:fld>
            <a:endParaRPr lang="it-IT"/>
          </a:p>
        </p:txBody>
      </p:sp>
      <p:sp>
        <p:nvSpPr>
          <p:cNvPr id="48131" name="Rectangle 2"/>
          <p:cNvSpPr>
            <a:spLocks noRo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0C2D9275-890F-4107-8219-6A59796FD69D}" type="slidenum">
              <a:rPr lang="it-IT"/>
              <a:pPr/>
              <a:t>30</a:t>
            </a:fld>
            <a:endParaRPr lang="it-IT"/>
          </a:p>
        </p:txBody>
      </p:sp>
      <p:sp>
        <p:nvSpPr>
          <p:cNvPr id="75779" name="Rectangle 2"/>
          <p:cNvSpPr>
            <a:spLocks noRo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EA5AA398-756E-4338-8B43-26D2A2FB5556}" type="slidenum">
              <a:rPr lang="it-IT"/>
              <a:pPr/>
              <a:t>31</a:t>
            </a:fld>
            <a:endParaRPr lang="it-IT"/>
          </a:p>
        </p:txBody>
      </p:sp>
      <p:sp>
        <p:nvSpPr>
          <p:cNvPr id="76803" name="Rectangle 2"/>
          <p:cNvSpPr>
            <a:spLocks noRo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93325713-F47E-4AD3-8C74-1106AC2B9172}" type="slidenum">
              <a:rPr lang="it-IT"/>
              <a:pPr/>
              <a:t>32</a:t>
            </a:fld>
            <a:endParaRPr lang="it-IT"/>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C7BEE216-6A60-433A-9133-78DEB5CA6A08}" type="slidenum">
              <a:rPr lang="it-IT"/>
              <a:pPr/>
              <a:t>33</a:t>
            </a:fld>
            <a:endParaRPr lang="it-IT"/>
          </a:p>
        </p:txBody>
      </p:sp>
      <p:sp>
        <p:nvSpPr>
          <p:cNvPr id="78851" name="Rectangle 2"/>
          <p:cNvSpPr>
            <a:spLocks noRo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4E81001E-35C0-400C-AEDB-76F3C47BD929}" type="slidenum">
              <a:rPr lang="it-IT"/>
              <a:pPr/>
              <a:t>34</a:t>
            </a:fld>
            <a:endParaRPr lang="it-IT"/>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E14A16A6-E5B9-479E-B790-D37BC6E9C98E}" type="slidenum">
              <a:rPr lang="it-IT"/>
              <a:pPr/>
              <a:t>35</a:t>
            </a:fld>
            <a:endParaRPr lang="it-IT"/>
          </a:p>
        </p:txBody>
      </p:sp>
      <p:sp>
        <p:nvSpPr>
          <p:cNvPr id="80899" name="Rectangle 2"/>
          <p:cNvSpPr>
            <a:spLocks noRo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F925843A-B50D-46A8-9147-596E316AFA16}" type="slidenum">
              <a:rPr lang="it-IT"/>
              <a:pPr/>
              <a:t>36</a:t>
            </a:fld>
            <a:endParaRPr lang="it-IT"/>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C1FF06BA-4F24-43A5-BF00-E093A9BBB209}" type="slidenum">
              <a:rPr lang="it-IT"/>
              <a:pPr/>
              <a:t>37</a:t>
            </a:fld>
            <a:endParaRPr lang="it-IT"/>
          </a:p>
        </p:txBody>
      </p:sp>
      <p:sp>
        <p:nvSpPr>
          <p:cNvPr id="82947" name="Rectangle 2"/>
          <p:cNvSpPr>
            <a:spLocks noRo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2546733-8D4C-40A6-B96D-87763D424FA4}" type="slidenum">
              <a:rPr lang="it-IT"/>
              <a:pPr/>
              <a:t>38</a:t>
            </a:fld>
            <a:endParaRPr lang="it-IT"/>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B936A1C0-C3ED-4BD9-93AF-5A3737ED4F77}" type="slidenum">
              <a:rPr lang="it-IT"/>
              <a:pPr/>
              <a:t>39</a:t>
            </a:fld>
            <a:endParaRPr lang="it-IT"/>
          </a:p>
        </p:txBody>
      </p:sp>
      <p:sp>
        <p:nvSpPr>
          <p:cNvPr id="84995" name="Rectangle 2"/>
          <p:cNvSpPr>
            <a:spLocks noRo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6E067826-39E4-4938-89D5-FC32E11AC4E8}" type="slidenum">
              <a:rPr lang="it-IT"/>
              <a:pPr/>
              <a:t>4</a:t>
            </a:fld>
            <a:endParaRPr lang="it-IT"/>
          </a:p>
        </p:txBody>
      </p:sp>
      <p:sp>
        <p:nvSpPr>
          <p:cNvPr id="49155" name="Rectangle 2"/>
          <p:cNvSpPr>
            <a:spLocks noRo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4E874AFB-7BD9-4861-B185-45680D64D21C}" type="slidenum">
              <a:rPr lang="it-IT"/>
              <a:pPr/>
              <a:t>41</a:t>
            </a:fld>
            <a:endParaRPr lang="it-IT"/>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6EE63688-AE8F-4021-BBC0-F7E574F9FC3D}" type="slidenum">
              <a:rPr lang="it-IT"/>
              <a:pPr/>
              <a:t>5</a:t>
            </a:fld>
            <a:endParaRPr lang="it-IT"/>
          </a:p>
        </p:txBody>
      </p:sp>
      <p:sp>
        <p:nvSpPr>
          <p:cNvPr id="50179" name="Rectangle 2"/>
          <p:cNvSpPr>
            <a:spLocks noRo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303EE9BE-4CC4-4D59-8B30-316F26260B3C}" type="slidenum">
              <a:rPr lang="it-IT"/>
              <a:pPr/>
              <a:t>6</a:t>
            </a:fld>
            <a:endParaRPr lang="it-IT"/>
          </a:p>
        </p:txBody>
      </p:sp>
      <p:sp>
        <p:nvSpPr>
          <p:cNvPr id="51203" name="Rectangle 2"/>
          <p:cNvSpPr>
            <a:spLocks noRo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711BAE43-9DB6-4775-98DA-62B9C84FA67D}" type="slidenum">
              <a:rPr lang="it-IT"/>
              <a:pPr/>
              <a:t>7</a:t>
            </a:fld>
            <a:endParaRPr lang="it-IT"/>
          </a:p>
        </p:txBody>
      </p:sp>
      <p:sp>
        <p:nvSpPr>
          <p:cNvPr id="52227" name="Rectangle 2"/>
          <p:cNvSpPr>
            <a:spLocks noRo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37CE252-5B78-4A2E-AEEA-E9CF6BB07915}" type="slidenum">
              <a:rPr lang="it-IT"/>
              <a:pPr/>
              <a:t>8</a:t>
            </a:fld>
            <a:endParaRPr lang="it-IT"/>
          </a:p>
        </p:txBody>
      </p:sp>
      <p:sp>
        <p:nvSpPr>
          <p:cNvPr id="53251" name="Rectangle 2"/>
          <p:cNvSpPr>
            <a:spLocks noRo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BFC1FE16-3859-4F5A-9CFC-05689EE4418B}" type="slidenum">
              <a:rPr lang="it-IT"/>
              <a:pPr/>
              <a:t>9</a:t>
            </a:fld>
            <a:endParaRPr lang="it-IT"/>
          </a:p>
        </p:txBody>
      </p:sp>
      <p:sp>
        <p:nvSpPr>
          <p:cNvPr id="54275" name="Rectangle 2"/>
          <p:cNvSpPr>
            <a:spLocks noRo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70D1E9F-EA4B-4B72-AF53-A7CF1A4C43C0}"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F2655B9-1657-4E3F-97D0-EE64E1C088F3}"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9A90156-F5F7-4909-9695-6960F230A3F5}"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1CB0B79-C95D-43FE-B254-68C35BBF01AA}"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0F47616-A64E-4DE3-AFF9-3A0D466903F0}"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6932DEB-D7AB-435B-8F7B-447CDC1DC055}"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587207C2-C75D-499E-B48B-40CBB524C17F}"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3CD5025-03FE-496A-B50C-775B977FC738}"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B7CE66E0-98A9-4C2F-8B26-517B83FBA07A}"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8344867-FCB6-43D4-A4D2-ABCD9EE02091}"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6F8EE49-28FB-4888-A2E3-5A21D6E03083}"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633DBEF7-CAC4-4EA0-A951-26FC8CDB30A7}"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egnaposto numero diapositiva 5"/>
          <p:cNvSpPr>
            <a:spLocks noGrp="1"/>
          </p:cNvSpPr>
          <p:nvPr>
            <p:ph type="sldNum" sz="quarter" idx="12"/>
          </p:nvPr>
        </p:nvSpPr>
        <p:spPr>
          <a:noFill/>
        </p:spPr>
        <p:txBody>
          <a:bodyPr/>
          <a:lstStyle/>
          <a:p>
            <a:fld id="{8C7F39AE-EA41-400C-BFD6-EE14C6EFD14F}" type="slidenum">
              <a:rPr lang="it-IT"/>
              <a:pPr/>
              <a:t>1</a:t>
            </a:fld>
            <a:endParaRPr lang="it-IT"/>
          </a:p>
        </p:txBody>
      </p:sp>
      <p:sp>
        <p:nvSpPr>
          <p:cNvPr id="1028" name="Rectangle 2"/>
          <p:cNvSpPr>
            <a:spLocks noGrp="1" noChangeArrowheads="1"/>
          </p:cNvSpPr>
          <p:nvPr>
            <p:ph type="title"/>
          </p:nvPr>
        </p:nvSpPr>
        <p:spPr>
          <a:xfrm>
            <a:off x="685800" y="115888"/>
            <a:ext cx="7772400" cy="1143000"/>
          </a:xfrm>
        </p:spPr>
        <p:txBody>
          <a:bodyPr/>
          <a:lstStyle/>
          <a:p>
            <a:pPr eaLnBrk="1" hangingPunct="1"/>
            <a:r>
              <a:rPr lang="it-IT" smtClean="0"/>
              <a:t>Divisione cellulare</a:t>
            </a:r>
          </a:p>
        </p:txBody>
      </p:sp>
      <p:graphicFrame>
        <p:nvGraphicFramePr>
          <p:cNvPr id="1026" name="Object 3" descr="divisione cellulare"/>
          <p:cNvGraphicFramePr>
            <a:graphicFrameLocks noChangeAspect="1"/>
          </p:cNvGraphicFramePr>
          <p:nvPr>
            <p:ph idx="1"/>
          </p:nvPr>
        </p:nvGraphicFramePr>
        <p:xfrm>
          <a:off x="2266950" y="1268413"/>
          <a:ext cx="4471988" cy="5256212"/>
        </p:xfrm>
        <a:graphic>
          <a:graphicData uri="http://schemas.openxmlformats.org/presentationml/2006/ole">
            <p:oleObj spid="_x0000_s1026" name="Image" r:id="rId4" imgW="3187864" imgH="3746693" progId="Photoshop.Image.7">
              <p:embed/>
            </p:oleObj>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numero diapositiva 5"/>
          <p:cNvSpPr>
            <a:spLocks noGrp="1"/>
          </p:cNvSpPr>
          <p:nvPr>
            <p:ph type="sldNum" sz="quarter" idx="12"/>
          </p:nvPr>
        </p:nvSpPr>
        <p:spPr>
          <a:noFill/>
        </p:spPr>
        <p:txBody>
          <a:bodyPr/>
          <a:lstStyle/>
          <a:p>
            <a:fld id="{A6DFDD99-FF11-40DF-803B-BC02EF49DFCF}" type="slidenum">
              <a:rPr lang="it-IT"/>
              <a:pPr/>
              <a:t>10</a:t>
            </a:fld>
            <a:endParaRPr lang="it-IT"/>
          </a:p>
        </p:txBody>
      </p:sp>
      <p:sp>
        <p:nvSpPr>
          <p:cNvPr id="11267" name="Rectangle 2"/>
          <p:cNvSpPr>
            <a:spLocks noGrp="1" noChangeArrowheads="1"/>
          </p:cNvSpPr>
          <p:nvPr>
            <p:ph type="title"/>
          </p:nvPr>
        </p:nvSpPr>
        <p:spPr>
          <a:xfrm>
            <a:off x="457200" y="-100013"/>
            <a:ext cx="8229600" cy="1143001"/>
          </a:xfrm>
        </p:spPr>
        <p:txBody>
          <a:bodyPr/>
          <a:lstStyle/>
          <a:p>
            <a:pPr eaLnBrk="1" hangingPunct="1"/>
            <a:r>
              <a:rPr lang="it-IT" sz="4000" smtClean="0"/>
              <a:t>Replicazione DNA</a:t>
            </a:r>
          </a:p>
        </p:txBody>
      </p:sp>
      <p:pic>
        <p:nvPicPr>
          <p:cNvPr id="11268" name="Picture 3" descr="replicazione dna"/>
          <p:cNvPicPr>
            <a:picLocks noChangeAspect="1" noChangeArrowheads="1"/>
          </p:cNvPicPr>
          <p:nvPr>
            <p:ph idx="1"/>
          </p:nvPr>
        </p:nvPicPr>
        <p:blipFill>
          <a:blip r:embed="rId3" cstate="print"/>
          <a:srcRect/>
          <a:stretch>
            <a:fillRect/>
          </a:stretch>
        </p:blipFill>
        <p:spPr>
          <a:xfrm>
            <a:off x="2339975" y="1052513"/>
            <a:ext cx="4679950" cy="5732462"/>
          </a:xfrm>
          <a:noFill/>
          <a:ln w="28575">
            <a:solidFill>
              <a:srgbClr val="000000"/>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numero diapositiva 5"/>
          <p:cNvSpPr>
            <a:spLocks noGrp="1"/>
          </p:cNvSpPr>
          <p:nvPr>
            <p:ph type="sldNum" sz="quarter" idx="12"/>
          </p:nvPr>
        </p:nvSpPr>
        <p:spPr>
          <a:noFill/>
        </p:spPr>
        <p:txBody>
          <a:bodyPr/>
          <a:lstStyle/>
          <a:p>
            <a:fld id="{4B22E65B-E7A2-4A57-B9E4-1B2711B2BF09}" type="slidenum">
              <a:rPr lang="it-IT"/>
              <a:pPr/>
              <a:t>11</a:t>
            </a:fld>
            <a:endParaRPr lang="it-IT"/>
          </a:p>
        </p:txBody>
      </p:sp>
      <p:sp>
        <p:nvSpPr>
          <p:cNvPr id="12291" name="Rectangle 2"/>
          <p:cNvSpPr>
            <a:spLocks noGrp="1" noChangeArrowheads="1"/>
          </p:cNvSpPr>
          <p:nvPr>
            <p:ph type="title"/>
          </p:nvPr>
        </p:nvSpPr>
        <p:spPr/>
        <p:txBody>
          <a:bodyPr/>
          <a:lstStyle/>
          <a:p>
            <a:pPr eaLnBrk="1" hangingPunct="1"/>
            <a:r>
              <a:rPr lang="it-IT" smtClean="0"/>
              <a:t>Forchette di replicazione</a:t>
            </a:r>
          </a:p>
        </p:txBody>
      </p:sp>
      <p:pic>
        <p:nvPicPr>
          <p:cNvPr id="12292" name="Picture 3" descr="FG07_20"/>
          <p:cNvPicPr>
            <a:picLocks noChangeAspect="1" noChangeArrowheads="1"/>
          </p:cNvPicPr>
          <p:nvPr>
            <p:ph idx="1"/>
          </p:nvPr>
        </p:nvPicPr>
        <p:blipFill>
          <a:blip r:embed="rId3" cstate="print"/>
          <a:srcRect/>
          <a:stretch>
            <a:fillRect/>
          </a:stretch>
        </p:blipFill>
        <p:spPr>
          <a:xfrm>
            <a:off x="685800" y="2138363"/>
            <a:ext cx="7772400" cy="2365375"/>
          </a:xfrm>
          <a:noFill/>
          <a:ln w="28575">
            <a:solidFill>
              <a:srgbClr val="000000"/>
            </a:solidFill>
          </a:ln>
        </p:spPr>
      </p:pic>
      <p:sp>
        <p:nvSpPr>
          <p:cNvPr id="12293" name="Text Box 4"/>
          <p:cNvSpPr txBox="1">
            <a:spLocks noChangeArrowheads="1"/>
          </p:cNvSpPr>
          <p:nvPr/>
        </p:nvSpPr>
        <p:spPr bwMode="auto">
          <a:xfrm>
            <a:off x="611188" y="4797425"/>
            <a:ext cx="8208962" cy="1477963"/>
          </a:xfrm>
          <a:prstGeom prst="rect">
            <a:avLst/>
          </a:prstGeom>
          <a:noFill/>
          <a:ln w="9525">
            <a:noFill/>
            <a:miter lim="800000"/>
            <a:headEnd/>
            <a:tailEnd/>
          </a:ln>
        </p:spPr>
        <p:txBody>
          <a:bodyPr>
            <a:spAutoFit/>
          </a:bodyPr>
          <a:lstStyle/>
          <a:p>
            <a:pPr>
              <a:spcBef>
                <a:spcPct val="50000"/>
              </a:spcBef>
            </a:pPr>
            <a:r>
              <a:rPr lang="it-IT" sz="1800">
                <a:latin typeface="Arial" charset="0"/>
              </a:rPr>
              <a:t>In corrispondenza di un’origine di replicazione che controlla la bidirezionalità del processo, vengono iniziate due forche replicative. Ciò richiede un innesco per ognuna delle due eliche guida, che cresceranno in direzioni opposte. Filamento leading o filamento guida, filamento lagging o filamento lento con replicazione discontinua.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egnaposto numero diapositiva 5"/>
          <p:cNvSpPr>
            <a:spLocks noGrp="1"/>
          </p:cNvSpPr>
          <p:nvPr>
            <p:ph type="sldNum" sz="quarter" idx="12"/>
          </p:nvPr>
        </p:nvSpPr>
        <p:spPr>
          <a:noFill/>
        </p:spPr>
        <p:txBody>
          <a:bodyPr/>
          <a:lstStyle/>
          <a:p>
            <a:fld id="{FA3B53F9-25A0-4A07-9F87-B18CBCAC91C5}" type="slidenum">
              <a:rPr lang="it-IT"/>
              <a:pPr/>
              <a:t>12</a:t>
            </a:fld>
            <a:endParaRPr lang="it-IT"/>
          </a:p>
        </p:txBody>
      </p:sp>
      <p:sp>
        <p:nvSpPr>
          <p:cNvPr id="13315" name="Rectangle 2"/>
          <p:cNvSpPr>
            <a:spLocks noGrp="1" noChangeArrowheads="1"/>
          </p:cNvSpPr>
          <p:nvPr>
            <p:ph type="title"/>
          </p:nvPr>
        </p:nvSpPr>
        <p:spPr>
          <a:xfrm>
            <a:off x="685800" y="115888"/>
            <a:ext cx="7772400" cy="1143000"/>
          </a:xfrm>
        </p:spPr>
        <p:txBody>
          <a:bodyPr/>
          <a:lstStyle/>
          <a:p>
            <a:pPr eaLnBrk="1" hangingPunct="1"/>
            <a:r>
              <a:rPr lang="it-IT" smtClean="0"/>
              <a:t>Duplicazione DNA</a:t>
            </a:r>
          </a:p>
        </p:txBody>
      </p:sp>
      <p:pic>
        <p:nvPicPr>
          <p:cNvPr id="13316" name="Picture 3" descr="FG07_17"/>
          <p:cNvPicPr>
            <a:picLocks noChangeAspect="1" noChangeArrowheads="1"/>
          </p:cNvPicPr>
          <p:nvPr>
            <p:ph idx="1"/>
          </p:nvPr>
        </p:nvPicPr>
        <p:blipFill>
          <a:blip r:embed="rId3" cstate="print"/>
          <a:srcRect/>
          <a:stretch>
            <a:fillRect/>
          </a:stretch>
        </p:blipFill>
        <p:spPr>
          <a:xfrm>
            <a:off x="2425700" y="1268413"/>
            <a:ext cx="4292600" cy="4210050"/>
          </a:xfrm>
          <a:noFill/>
          <a:ln w="28575">
            <a:solidFill>
              <a:srgbClr val="000000"/>
            </a:solidFill>
          </a:ln>
        </p:spPr>
      </p:pic>
      <p:sp>
        <p:nvSpPr>
          <p:cNvPr id="13317" name="Text Box 4"/>
          <p:cNvSpPr txBox="1">
            <a:spLocks noChangeArrowheads="1"/>
          </p:cNvSpPr>
          <p:nvPr/>
        </p:nvSpPr>
        <p:spPr bwMode="auto">
          <a:xfrm>
            <a:off x="1258888" y="5661025"/>
            <a:ext cx="7273925" cy="915988"/>
          </a:xfrm>
          <a:prstGeom prst="rect">
            <a:avLst/>
          </a:prstGeom>
          <a:noFill/>
          <a:ln w="9525">
            <a:noFill/>
            <a:miter lim="800000"/>
            <a:headEnd/>
            <a:tailEnd/>
          </a:ln>
        </p:spPr>
        <p:txBody>
          <a:bodyPr>
            <a:spAutoFit/>
          </a:bodyPr>
          <a:lstStyle/>
          <a:p>
            <a:pPr>
              <a:spcBef>
                <a:spcPct val="50000"/>
              </a:spcBef>
            </a:pPr>
            <a:r>
              <a:rPr lang="it-IT" sz="1800">
                <a:latin typeface="Arial" charset="0"/>
              </a:rPr>
              <a:t>I due filamenti di Dna sono antiparalleli. I ribonucleotidi trifosfati sono il substrato della primasi, mentre i deossiribonucleotidi trifosfati sono il substrato della DNA polimerasi. Direzione di replicazione 5’ -3’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numero diapositiva 4"/>
          <p:cNvSpPr>
            <a:spLocks noGrp="1"/>
          </p:cNvSpPr>
          <p:nvPr>
            <p:ph type="sldNum" sz="quarter" idx="12"/>
          </p:nvPr>
        </p:nvSpPr>
        <p:spPr>
          <a:noFill/>
        </p:spPr>
        <p:txBody>
          <a:bodyPr/>
          <a:lstStyle/>
          <a:p>
            <a:fld id="{A793BAE5-A9A8-4B49-8C23-F35A93DB95B8}" type="slidenum">
              <a:rPr lang="it-IT"/>
              <a:pPr/>
              <a:t>13</a:t>
            </a:fld>
            <a:endParaRPr lang="it-IT"/>
          </a:p>
        </p:txBody>
      </p:sp>
      <p:sp>
        <p:nvSpPr>
          <p:cNvPr id="14339" name="Rectangle 2"/>
          <p:cNvSpPr>
            <a:spLocks noGrp="1" noChangeArrowheads="1"/>
          </p:cNvSpPr>
          <p:nvPr>
            <p:ph type="title"/>
          </p:nvPr>
        </p:nvSpPr>
        <p:spPr>
          <a:xfrm>
            <a:off x="685800" y="115888"/>
            <a:ext cx="7772400" cy="1143000"/>
          </a:xfrm>
        </p:spPr>
        <p:txBody>
          <a:bodyPr/>
          <a:lstStyle/>
          <a:p>
            <a:pPr eaLnBrk="1" hangingPunct="1"/>
            <a:r>
              <a:rPr lang="it-IT" sz="3200" b="1" smtClean="0"/>
              <a:t>Dna elicasi</a:t>
            </a:r>
          </a:p>
        </p:txBody>
      </p:sp>
      <p:pic>
        <p:nvPicPr>
          <p:cNvPr id="14340" name="Picture 3" descr="u4fg8a"/>
          <p:cNvPicPr>
            <a:picLocks noChangeAspect="1" noChangeArrowheads="1"/>
          </p:cNvPicPr>
          <p:nvPr/>
        </p:nvPicPr>
        <p:blipFill>
          <a:blip r:embed="rId3" cstate="print"/>
          <a:srcRect/>
          <a:stretch>
            <a:fillRect/>
          </a:stretch>
        </p:blipFill>
        <p:spPr bwMode="auto">
          <a:xfrm>
            <a:off x="2514600" y="1395413"/>
            <a:ext cx="4146550" cy="3709987"/>
          </a:xfrm>
          <a:prstGeom prst="rect">
            <a:avLst/>
          </a:prstGeom>
          <a:noFill/>
          <a:ln w="28575">
            <a:solidFill>
              <a:srgbClr val="000000"/>
            </a:solidFill>
            <a:miter lim="800000"/>
            <a:headEnd/>
            <a:tailEnd/>
          </a:ln>
        </p:spPr>
      </p:pic>
      <p:sp>
        <p:nvSpPr>
          <p:cNvPr id="14341" name="Text Box 4"/>
          <p:cNvSpPr txBox="1">
            <a:spLocks noChangeArrowheads="1"/>
          </p:cNvSpPr>
          <p:nvPr/>
        </p:nvSpPr>
        <p:spPr bwMode="auto">
          <a:xfrm>
            <a:off x="914400" y="5334000"/>
            <a:ext cx="7467600" cy="1187450"/>
          </a:xfrm>
          <a:prstGeom prst="rect">
            <a:avLst/>
          </a:prstGeom>
          <a:noFill/>
          <a:ln w="9525">
            <a:noFill/>
            <a:miter lim="800000"/>
            <a:headEnd/>
            <a:tailEnd/>
          </a:ln>
        </p:spPr>
        <p:txBody>
          <a:bodyPr>
            <a:spAutoFit/>
          </a:bodyPr>
          <a:lstStyle/>
          <a:p>
            <a:pPr>
              <a:spcBef>
                <a:spcPct val="50000"/>
              </a:spcBef>
            </a:pPr>
            <a:r>
              <a:rPr lang="it-IT"/>
              <a:t>Un enzima chiamato Dna elicasi srotola i due filamenti di Dna appaiati e li separa uno dall’altro in ambedue le direzioni per formare una “forchetta” di replicazione.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numero diapositiva 4"/>
          <p:cNvSpPr>
            <a:spLocks noGrp="1"/>
          </p:cNvSpPr>
          <p:nvPr>
            <p:ph type="sldNum" sz="quarter" idx="12"/>
          </p:nvPr>
        </p:nvSpPr>
        <p:spPr>
          <a:noFill/>
        </p:spPr>
        <p:txBody>
          <a:bodyPr/>
          <a:lstStyle/>
          <a:p>
            <a:fld id="{E4457CD8-06C8-450E-A13A-83161CFE49C9}" type="slidenum">
              <a:rPr lang="it-IT"/>
              <a:pPr/>
              <a:t>14</a:t>
            </a:fld>
            <a:endParaRPr lang="it-IT"/>
          </a:p>
        </p:txBody>
      </p:sp>
      <p:sp>
        <p:nvSpPr>
          <p:cNvPr id="15363" name="Rectangle 5"/>
          <p:cNvSpPr>
            <a:spLocks noGrp="1" noChangeArrowheads="1"/>
          </p:cNvSpPr>
          <p:nvPr>
            <p:ph type="title"/>
          </p:nvPr>
        </p:nvSpPr>
        <p:spPr>
          <a:xfrm>
            <a:off x="685800" y="333375"/>
            <a:ext cx="7772400" cy="1143000"/>
          </a:xfrm>
        </p:spPr>
        <p:txBody>
          <a:bodyPr/>
          <a:lstStyle/>
          <a:p>
            <a:pPr eaLnBrk="1" hangingPunct="1"/>
            <a:r>
              <a:rPr lang="it-IT" sz="4000" smtClean="0"/>
              <a:t>Replicazione delle basi complementari </a:t>
            </a:r>
          </a:p>
        </p:txBody>
      </p:sp>
      <p:pic>
        <p:nvPicPr>
          <p:cNvPr id="15364" name="Picture 4" descr="dnarep"/>
          <p:cNvPicPr>
            <a:picLocks noChangeAspect="1" noChangeArrowheads="1" noCrop="1"/>
          </p:cNvPicPr>
          <p:nvPr/>
        </p:nvPicPr>
        <p:blipFill>
          <a:blip r:embed="rId3" cstate="print"/>
          <a:srcRect/>
          <a:stretch>
            <a:fillRect/>
          </a:stretch>
        </p:blipFill>
        <p:spPr bwMode="auto">
          <a:xfrm>
            <a:off x="900113" y="2052638"/>
            <a:ext cx="7272337" cy="4162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numero diapositiva 4"/>
          <p:cNvSpPr>
            <a:spLocks noGrp="1"/>
          </p:cNvSpPr>
          <p:nvPr>
            <p:ph type="sldNum" sz="quarter" idx="12"/>
          </p:nvPr>
        </p:nvSpPr>
        <p:spPr>
          <a:noFill/>
        </p:spPr>
        <p:txBody>
          <a:bodyPr/>
          <a:lstStyle/>
          <a:p>
            <a:fld id="{FDE302E0-F4EB-4F87-A583-E111C776B473}" type="slidenum">
              <a:rPr lang="it-IT"/>
              <a:pPr/>
              <a:t>15</a:t>
            </a:fld>
            <a:endParaRPr lang="it-IT"/>
          </a:p>
        </p:txBody>
      </p:sp>
      <p:sp>
        <p:nvSpPr>
          <p:cNvPr id="16387" name="Rectangle 2"/>
          <p:cNvSpPr>
            <a:spLocks noGrp="1" noChangeArrowheads="1"/>
          </p:cNvSpPr>
          <p:nvPr>
            <p:ph type="title"/>
          </p:nvPr>
        </p:nvSpPr>
        <p:spPr>
          <a:xfrm>
            <a:off x="685800" y="228600"/>
            <a:ext cx="7772400" cy="1143000"/>
          </a:xfrm>
        </p:spPr>
        <p:txBody>
          <a:bodyPr/>
          <a:lstStyle/>
          <a:p>
            <a:pPr eaLnBrk="1" hangingPunct="1"/>
            <a:r>
              <a:rPr lang="it-IT" b="1" smtClean="0"/>
              <a:t>Replicazione. RNA Primer</a:t>
            </a:r>
          </a:p>
        </p:txBody>
      </p:sp>
      <p:pic>
        <p:nvPicPr>
          <p:cNvPr id="16388" name="Picture 3" descr="u4fg8b"/>
          <p:cNvPicPr>
            <a:picLocks noChangeAspect="1" noChangeArrowheads="1"/>
          </p:cNvPicPr>
          <p:nvPr/>
        </p:nvPicPr>
        <p:blipFill>
          <a:blip r:embed="rId3" cstate="print"/>
          <a:srcRect/>
          <a:stretch>
            <a:fillRect/>
          </a:stretch>
        </p:blipFill>
        <p:spPr bwMode="auto">
          <a:xfrm>
            <a:off x="2438400" y="1447800"/>
            <a:ext cx="3886200" cy="3392488"/>
          </a:xfrm>
          <a:prstGeom prst="rect">
            <a:avLst/>
          </a:prstGeom>
          <a:noFill/>
          <a:ln w="28575">
            <a:solidFill>
              <a:srgbClr val="000000"/>
            </a:solidFill>
            <a:miter lim="800000"/>
            <a:headEnd/>
            <a:tailEnd/>
          </a:ln>
        </p:spPr>
      </p:pic>
      <p:sp>
        <p:nvSpPr>
          <p:cNvPr id="16389" name="Text Box 4"/>
          <p:cNvSpPr txBox="1">
            <a:spLocks noChangeArrowheads="1"/>
          </p:cNvSpPr>
          <p:nvPr/>
        </p:nvSpPr>
        <p:spPr bwMode="auto">
          <a:xfrm>
            <a:off x="1295400" y="5181600"/>
            <a:ext cx="6934200" cy="457200"/>
          </a:xfrm>
          <a:prstGeom prst="rect">
            <a:avLst/>
          </a:prstGeom>
          <a:noFill/>
          <a:ln w="9525">
            <a:noFill/>
            <a:miter lim="800000"/>
            <a:headEnd/>
            <a:tailEnd/>
          </a:ln>
        </p:spPr>
        <p:txBody>
          <a:bodyPr>
            <a:spAutoFit/>
          </a:bodyPr>
          <a:lstStyle/>
          <a:p>
            <a:pPr>
              <a:spcBef>
                <a:spcPct val="50000"/>
              </a:spcBef>
            </a:pPr>
            <a:endParaRPr lang="it-IT"/>
          </a:p>
        </p:txBody>
      </p:sp>
      <p:sp>
        <p:nvSpPr>
          <p:cNvPr id="16390" name="Text Box 5"/>
          <p:cNvSpPr txBox="1">
            <a:spLocks noChangeArrowheads="1"/>
          </p:cNvSpPr>
          <p:nvPr/>
        </p:nvSpPr>
        <p:spPr bwMode="auto">
          <a:xfrm>
            <a:off x="1447800" y="4953000"/>
            <a:ext cx="6400800" cy="1616075"/>
          </a:xfrm>
          <a:prstGeom prst="rect">
            <a:avLst/>
          </a:prstGeom>
          <a:noFill/>
          <a:ln w="9525">
            <a:noFill/>
            <a:miter lim="800000"/>
            <a:headEnd/>
            <a:tailEnd/>
          </a:ln>
        </p:spPr>
        <p:txBody>
          <a:bodyPr>
            <a:spAutoFit/>
          </a:bodyPr>
          <a:lstStyle/>
          <a:p>
            <a:pPr>
              <a:spcBef>
                <a:spcPct val="50000"/>
              </a:spcBef>
            </a:pPr>
            <a:r>
              <a:rPr lang="it-IT" sz="2000"/>
              <a:t>L’enzima DNA polimerasi non può sintetizzare nuove catene di DNA ma può solo legare catene di DNA già preesistenti. Per sintetizzare nuovi frammenti di DNA è richiesto l’enzima RNA polimerasi o primer che è in grado di sintetizzare nuovi nucleosidi.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numero diapositiva 4"/>
          <p:cNvSpPr>
            <a:spLocks noGrp="1"/>
          </p:cNvSpPr>
          <p:nvPr>
            <p:ph type="sldNum" sz="quarter" idx="12"/>
          </p:nvPr>
        </p:nvSpPr>
        <p:spPr>
          <a:noFill/>
        </p:spPr>
        <p:txBody>
          <a:bodyPr/>
          <a:lstStyle/>
          <a:p>
            <a:fld id="{F08E29D3-9C8E-4DF2-BC7A-505FC063CE03}" type="slidenum">
              <a:rPr lang="it-IT"/>
              <a:pPr/>
              <a:t>16</a:t>
            </a:fld>
            <a:endParaRPr lang="it-IT"/>
          </a:p>
        </p:txBody>
      </p:sp>
      <p:sp>
        <p:nvSpPr>
          <p:cNvPr id="17411" name="Rectangle 2"/>
          <p:cNvSpPr>
            <a:spLocks noGrp="1" noChangeArrowheads="1"/>
          </p:cNvSpPr>
          <p:nvPr>
            <p:ph type="title"/>
          </p:nvPr>
        </p:nvSpPr>
        <p:spPr>
          <a:xfrm>
            <a:off x="685800" y="152400"/>
            <a:ext cx="7772400" cy="1143000"/>
          </a:xfrm>
        </p:spPr>
        <p:txBody>
          <a:bodyPr/>
          <a:lstStyle/>
          <a:p>
            <a:pPr eaLnBrk="1" hangingPunct="1"/>
            <a:r>
              <a:rPr lang="it-IT" sz="3200" b="1" smtClean="0"/>
              <a:t>Formazione di nuovo DNA dal RNA Primer</a:t>
            </a:r>
          </a:p>
        </p:txBody>
      </p:sp>
      <p:pic>
        <p:nvPicPr>
          <p:cNvPr id="17412" name="Picture 3" descr="u4fg8c"/>
          <p:cNvPicPr>
            <a:picLocks noChangeAspect="1" noChangeArrowheads="1"/>
          </p:cNvPicPr>
          <p:nvPr/>
        </p:nvPicPr>
        <p:blipFill>
          <a:blip r:embed="rId3" cstate="print"/>
          <a:srcRect/>
          <a:stretch>
            <a:fillRect/>
          </a:stretch>
        </p:blipFill>
        <p:spPr bwMode="auto">
          <a:xfrm>
            <a:off x="2743200" y="1524000"/>
            <a:ext cx="3911600" cy="3414713"/>
          </a:xfrm>
          <a:prstGeom prst="rect">
            <a:avLst/>
          </a:prstGeom>
          <a:noFill/>
          <a:ln w="28575">
            <a:solidFill>
              <a:srgbClr val="000000"/>
            </a:solidFill>
            <a:miter lim="800000"/>
            <a:headEnd/>
            <a:tailEnd/>
          </a:ln>
        </p:spPr>
      </p:pic>
      <p:sp>
        <p:nvSpPr>
          <p:cNvPr id="17413" name="Text Box 4"/>
          <p:cNvSpPr txBox="1">
            <a:spLocks noChangeArrowheads="1"/>
          </p:cNvSpPr>
          <p:nvPr/>
        </p:nvSpPr>
        <p:spPr bwMode="auto">
          <a:xfrm>
            <a:off x="1447800" y="5486400"/>
            <a:ext cx="6858000" cy="1187450"/>
          </a:xfrm>
          <a:prstGeom prst="rect">
            <a:avLst/>
          </a:prstGeom>
          <a:noFill/>
          <a:ln w="9525">
            <a:noFill/>
            <a:miter lim="800000"/>
            <a:headEnd/>
            <a:tailEnd/>
          </a:ln>
        </p:spPr>
        <p:txBody>
          <a:bodyPr>
            <a:spAutoFit/>
          </a:bodyPr>
          <a:lstStyle/>
          <a:p>
            <a:pPr>
              <a:spcBef>
                <a:spcPct val="50000"/>
              </a:spcBef>
            </a:pPr>
            <a:r>
              <a:rPr lang="it-IT"/>
              <a:t>L’enzima DNA polimerasiIII si sostituisce all’RNA primasi ed è in grado di aggiungere nuovi nucleosidi di DNA.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numero diapositiva 4"/>
          <p:cNvSpPr>
            <a:spLocks noGrp="1"/>
          </p:cNvSpPr>
          <p:nvPr>
            <p:ph type="sldNum" sz="quarter" idx="12"/>
          </p:nvPr>
        </p:nvSpPr>
        <p:spPr>
          <a:noFill/>
        </p:spPr>
        <p:txBody>
          <a:bodyPr/>
          <a:lstStyle/>
          <a:p>
            <a:fld id="{BCE75F82-C8F6-4BEC-AB8B-E603B0BFB7BC}" type="slidenum">
              <a:rPr lang="it-IT"/>
              <a:pPr/>
              <a:t>17</a:t>
            </a:fld>
            <a:endParaRPr lang="it-IT"/>
          </a:p>
        </p:txBody>
      </p:sp>
      <p:sp>
        <p:nvSpPr>
          <p:cNvPr id="18435" name="Rectangle 2"/>
          <p:cNvSpPr>
            <a:spLocks noGrp="1" noChangeArrowheads="1"/>
          </p:cNvSpPr>
          <p:nvPr>
            <p:ph type="title"/>
          </p:nvPr>
        </p:nvSpPr>
        <p:spPr>
          <a:xfrm>
            <a:off x="685800" y="152400"/>
            <a:ext cx="7772400" cy="1143000"/>
          </a:xfrm>
        </p:spPr>
        <p:txBody>
          <a:bodyPr/>
          <a:lstStyle/>
          <a:p>
            <a:pPr eaLnBrk="1" hangingPunct="1"/>
            <a:r>
              <a:rPr lang="it-IT" sz="3200" b="1" smtClean="0"/>
              <a:t>DNA polimerasi II</a:t>
            </a:r>
          </a:p>
        </p:txBody>
      </p:sp>
      <p:pic>
        <p:nvPicPr>
          <p:cNvPr id="18436" name="Picture 3" descr="u4fg8d"/>
          <p:cNvPicPr>
            <a:picLocks noChangeAspect="1" noChangeArrowheads="1"/>
          </p:cNvPicPr>
          <p:nvPr/>
        </p:nvPicPr>
        <p:blipFill>
          <a:blip r:embed="rId3" cstate="print"/>
          <a:srcRect/>
          <a:stretch>
            <a:fillRect/>
          </a:stretch>
        </p:blipFill>
        <p:spPr bwMode="auto">
          <a:xfrm>
            <a:off x="2667000" y="1447800"/>
            <a:ext cx="3759200" cy="3311525"/>
          </a:xfrm>
          <a:prstGeom prst="rect">
            <a:avLst/>
          </a:prstGeom>
          <a:noFill/>
          <a:ln w="28575">
            <a:solidFill>
              <a:srgbClr val="000000"/>
            </a:solidFill>
            <a:miter lim="800000"/>
            <a:headEnd/>
            <a:tailEnd/>
          </a:ln>
        </p:spPr>
      </p:pic>
      <p:sp>
        <p:nvSpPr>
          <p:cNvPr id="18437" name="Text Box 4"/>
          <p:cNvSpPr txBox="1">
            <a:spLocks noChangeArrowheads="1"/>
          </p:cNvSpPr>
          <p:nvPr/>
        </p:nvSpPr>
        <p:spPr bwMode="auto">
          <a:xfrm>
            <a:off x="1066800" y="5181600"/>
            <a:ext cx="6705600" cy="1370013"/>
          </a:xfrm>
          <a:prstGeom prst="rect">
            <a:avLst/>
          </a:prstGeom>
          <a:noFill/>
          <a:ln w="9525">
            <a:noFill/>
            <a:miter lim="800000"/>
            <a:headEnd/>
            <a:tailEnd/>
          </a:ln>
        </p:spPr>
        <p:txBody>
          <a:bodyPr>
            <a:spAutoFit/>
          </a:bodyPr>
          <a:lstStyle/>
          <a:p>
            <a:pPr>
              <a:spcBef>
                <a:spcPct val="50000"/>
              </a:spcBef>
            </a:pPr>
            <a:r>
              <a:rPr lang="it-IT"/>
              <a:t>L’enzima DNA polimerasiII digerisce l’RNA primer. </a:t>
            </a:r>
          </a:p>
          <a:p>
            <a:pPr>
              <a:spcBef>
                <a:spcPct val="50000"/>
              </a:spcBef>
            </a:pPr>
            <a:r>
              <a:rPr lang="it-IT"/>
              <a:t>I frammenti di DNA sono legati dall’enzima DNA ligasi.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numero diapositiva 4"/>
          <p:cNvSpPr>
            <a:spLocks noGrp="1"/>
          </p:cNvSpPr>
          <p:nvPr>
            <p:ph type="sldNum" sz="quarter" idx="12"/>
          </p:nvPr>
        </p:nvSpPr>
        <p:spPr>
          <a:noFill/>
        </p:spPr>
        <p:txBody>
          <a:bodyPr/>
          <a:lstStyle/>
          <a:p>
            <a:fld id="{1472CA22-92BC-4F87-8ADA-43F5255B90A7}" type="slidenum">
              <a:rPr lang="it-IT"/>
              <a:pPr/>
              <a:t>18</a:t>
            </a:fld>
            <a:endParaRPr lang="it-IT"/>
          </a:p>
        </p:txBody>
      </p:sp>
      <p:sp>
        <p:nvSpPr>
          <p:cNvPr id="19459" name="Rectangle 2"/>
          <p:cNvSpPr>
            <a:spLocks noGrp="1" noChangeArrowheads="1"/>
          </p:cNvSpPr>
          <p:nvPr>
            <p:ph type="title"/>
          </p:nvPr>
        </p:nvSpPr>
        <p:spPr/>
        <p:txBody>
          <a:bodyPr/>
          <a:lstStyle/>
          <a:p>
            <a:pPr eaLnBrk="1" hangingPunct="1"/>
            <a:r>
              <a:rPr lang="it-IT" sz="3200" b="1" smtClean="0"/>
              <a:t>Replicazione delle basi complementari II</a:t>
            </a:r>
          </a:p>
        </p:txBody>
      </p:sp>
      <p:pic>
        <p:nvPicPr>
          <p:cNvPr id="19460" name="Picture 3" descr="u4fg8f"/>
          <p:cNvPicPr>
            <a:picLocks noChangeAspect="1" noChangeArrowheads="1"/>
          </p:cNvPicPr>
          <p:nvPr/>
        </p:nvPicPr>
        <p:blipFill>
          <a:blip r:embed="rId3" cstate="print"/>
          <a:srcRect/>
          <a:stretch>
            <a:fillRect/>
          </a:stretch>
        </p:blipFill>
        <p:spPr bwMode="auto">
          <a:xfrm>
            <a:off x="1295400" y="1676400"/>
            <a:ext cx="6413500" cy="3668713"/>
          </a:xfrm>
          <a:prstGeom prst="rect">
            <a:avLst/>
          </a:prstGeom>
          <a:noFill/>
          <a:ln w="28575">
            <a:solidFill>
              <a:srgbClr val="000000"/>
            </a:solidFill>
            <a:miter lim="800000"/>
            <a:headEnd/>
            <a:tailEnd/>
          </a:ln>
        </p:spPr>
      </p:pic>
      <p:sp>
        <p:nvSpPr>
          <p:cNvPr id="19461" name="Text Box 5"/>
          <p:cNvSpPr txBox="1">
            <a:spLocks noChangeArrowheads="1"/>
          </p:cNvSpPr>
          <p:nvPr/>
        </p:nvSpPr>
        <p:spPr bwMode="auto">
          <a:xfrm>
            <a:off x="2819400" y="5638800"/>
            <a:ext cx="3581400" cy="822325"/>
          </a:xfrm>
          <a:prstGeom prst="rect">
            <a:avLst/>
          </a:prstGeom>
          <a:noFill/>
          <a:ln w="9525">
            <a:noFill/>
            <a:miter lim="800000"/>
            <a:headEnd/>
            <a:tailEnd/>
          </a:ln>
        </p:spPr>
        <p:txBody>
          <a:bodyPr>
            <a:spAutoFit/>
          </a:bodyPr>
          <a:lstStyle/>
          <a:p>
            <a:pPr>
              <a:spcBef>
                <a:spcPct val="50000"/>
              </a:spcBef>
            </a:pPr>
            <a:r>
              <a:rPr lang="it-IT"/>
              <a:t>La replicazione del DNA avviene in direzione 5’-3’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numero diapositiva 5"/>
          <p:cNvSpPr>
            <a:spLocks noGrp="1"/>
          </p:cNvSpPr>
          <p:nvPr>
            <p:ph type="sldNum" sz="quarter" idx="12"/>
          </p:nvPr>
        </p:nvSpPr>
        <p:spPr>
          <a:noFill/>
        </p:spPr>
        <p:txBody>
          <a:bodyPr/>
          <a:lstStyle/>
          <a:p>
            <a:fld id="{A434902E-6890-4736-A3C2-56539EDA4B1F}" type="slidenum">
              <a:rPr lang="it-IT"/>
              <a:pPr/>
              <a:t>19</a:t>
            </a:fld>
            <a:endParaRPr lang="it-IT"/>
          </a:p>
        </p:txBody>
      </p:sp>
      <p:sp>
        <p:nvSpPr>
          <p:cNvPr id="20483" name="Rectangle 2"/>
          <p:cNvSpPr>
            <a:spLocks noGrp="1" noChangeArrowheads="1"/>
          </p:cNvSpPr>
          <p:nvPr>
            <p:ph type="title"/>
          </p:nvPr>
        </p:nvSpPr>
        <p:spPr>
          <a:xfrm>
            <a:off x="685800" y="115888"/>
            <a:ext cx="7772400" cy="1143000"/>
          </a:xfrm>
        </p:spPr>
        <p:txBody>
          <a:bodyPr/>
          <a:lstStyle/>
          <a:p>
            <a:pPr eaLnBrk="1" hangingPunct="1"/>
            <a:r>
              <a:rPr lang="it-IT" smtClean="0"/>
              <a:t>Filamento copia</a:t>
            </a:r>
          </a:p>
        </p:txBody>
      </p:sp>
      <p:pic>
        <p:nvPicPr>
          <p:cNvPr id="20484" name="Picture 3" descr="FG07_19a-e"/>
          <p:cNvPicPr>
            <a:picLocks noChangeAspect="1" noChangeArrowheads="1"/>
          </p:cNvPicPr>
          <p:nvPr>
            <p:ph idx="1"/>
          </p:nvPr>
        </p:nvPicPr>
        <p:blipFill>
          <a:blip r:embed="rId3" cstate="print"/>
          <a:srcRect/>
          <a:stretch>
            <a:fillRect/>
          </a:stretch>
        </p:blipFill>
        <p:spPr>
          <a:xfrm>
            <a:off x="1116013" y="1639888"/>
            <a:ext cx="2941637" cy="4525962"/>
          </a:xfrm>
          <a:noFill/>
          <a:ln w="28575">
            <a:solidFill>
              <a:srgbClr val="000000"/>
            </a:solidFill>
          </a:ln>
        </p:spPr>
      </p:pic>
      <p:sp>
        <p:nvSpPr>
          <p:cNvPr id="20485" name="Text Box 4"/>
          <p:cNvSpPr txBox="1">
            <a:spLocks noChangeArrowheads="1"/>
          </p:cNvSpPr>
          <p:nvPr/>
        </p:nvSpPr>
        <p:spPr bwMode="auto">
          <a:xfrm>
            <a:off x="4716463" y="1484313"/>
            <a:ext cx="3384550" cy="4760912"/>
          </a:xfrm>
          <a:prstGeom prst="rect">
            <a:avLst/>
          </a:prstGeom>
          <a:noFill/>
          <a:ln w="9525">
            <a:noFill/>
            <a:miter lim="800000"/>
            <a:headEnd/>
            <a:tailEnd/>
          </a:ln>
        </p:spPr>
        <p:txBody>
          <a:bodyPr>
            <a:spAutoFit/>
          </a:bodyPr>
          <a:lstStyle/>
          <a:p>
            <a:pPr>
              <a:spcBef>
                <a:spcPct val="50000"/>
              </a:spcBef>
            </a:pPr>
            <a:r>
              <a:rPr lang="it-IT" sz="1800">
                <a:latin typeface="Arial" charset="0"/>
              </a:rPr>
              <a:t>Saldatura di due frammenti sul filamento copia. (a)La DNA polimerasi III sintetizza il DNA in direzione 5’-3’ verso l’innesco di RNA di un altro frammento, sintetizzato precedentemente, dal filamento copia. (b) una volta raggiunto questo frammento, la DNA polimerasi I sostituisce la III. (c) La Dna polimerasi I continua a sintetizzare il DNA mentre rimuove l’innesco di RNA dal frammento precedente. (d)la DNA ligasi sostituisce la DNA polimerasi quando l’innesco è stato rimosso.(e) la DNA ligasi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egnaposto numero diapositiva 5"/>
          <p:cNvSpPr>
            <a:spLocks noGrp="1"/>
          </p:cNvSpPr>
          <p:nvPr>
            <p:ph type="sldNum" sz="quarter" idx="12"/>
          </p:nvPr>
        </p:nvSpPr>
        <p:spPr>
          <a:noFill/>
        </p:spPr>
        <p:txBody>
          <a:bodyPr/>
          <a:lstStyle/>
          <a:p>
            <a:fld id="{9074811D-A70B-4088-A6F0-9F2418889A35}" type="slidenum">
              <a:rPr lang="it-IT"/>
              <a:pPr/>
              <a:t>2</a:t>
            </a:fld>
            <a:endParaRPr lang="it-IT"/>
          </a:p>
        </p:txBody>
      </p:sp>
      <p:sp>
        <p:nvSpPr>
          <p:cNvPr id="2052" name="Rectangle 2"/>
          <p:cNvSpPr>
            <a:spLocks noGrp="1" noChangeArrowheads="1"/>
          </p:cNvSpPr>
          <p:nvPr>
            <p:ph type="title"/>
          </p:nvPr>
        </p:nvSpPr>
        <p:spPr>
          <a:xfrm>
            <a:off x="685800" y="44450"/>
            <a:ext cx="7772400" cy="1143000"/>
          </a:xfrm>
        </p:spPr>
        <p:txBody>
          <a:bodyPr/>
          <a:lstStyle/>
          <a:p>
            <a:pPr eaLnBrk="1" hangingPunct="1"/>
            <a:r>
              <a:rPr lang="it-IT" smtClean="0"/>
              <a:t>Divisione cellulare</a:t>
            </a:r>
          </a:p>
        </p:txBody>
      </p:sp>
      <p:graphicFrame>
        <p:nvGraphicFramePr>
          <p:cNvPr id="2050" name="Object 3"/>
          <p:cNvGraphicFramePr>
            <a:graphicFrameLocks noChangeAspect="1"/>
          </p:cNvGraphicFramePr>
          <p:nvPr>
            <p:ph idx="1"/>
          </p:nvPr>
        </p:nvGraphicFramePr>
        <p:xfrm>
          <a:off x="2339975" y="1052513"/>
          <a:ext cx="4249738" cy="5472112"/>
        </p:xfrm>
        <a:graphic>
          <a:graphicData uri="http://schemas.openxmlformats.org/presentationml/2006/ole">
            <p:oleObj spid="_x0000_s2050" name="Image" r:id="rId4" imgW="2819545" imgH="3631746" progId="Photoshop.Image.7">
              <p:embed/>
            </p:oleObj>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numero diapositiva 4"/>
          <p:cNvSpPr>
            <a:spLocks noGrp="1"/>
          </p:cNvSpPr>
          <p:nvPr>
            <p:ph type="sldNum" sz="quarter" idx="12"/>
          </p:nvPr>
        </p:nvSpPr>
        <p:spPr>
          <a:noFill/>
        </p:spPr>
        <p:txBody>
          <a:bodyPr/>
          <a:lstStyle/>
          <a:p>
            <a:fld id="{2E5A9415-67F7-4964-B4BE-BED918E2B3FB}" type="slidenum">
              <a:rPr lang="it-IT"/>
              <a:pPr/>
              <a:t>20</a:t>
            </a:fld>
            <a:endParaRPr lang="it-IT"/>
          </a:p>
        </p:txBody>
      </p:sp>
      <p:sp>
        <p:nvSpPr>
          <p:cNvPr id="21507" name="Rectangle 1026"/>
          <p:cNvSpPr>
            <a:spLocks noGrp="1" noChangeArrowheads="1"/>
          </p:cNvSpPr>
          <p:nvPr>
            <p:ph type="title"/>
          </p:nvPr>
        </p:nvSpPr>
        <p:spPr/>
        <p:txBody>
          <a:bodyPr/>
          <a:lstStyle/>
          <a:p>
            <a:pPr eaLnBrk="1" hangingPunct="1"/>
            <a:r>
              <a:rPr lang="it-IT" sz="3200" b="1" smtClean="0"/>
              <a:t>Replicazione dei due filamenti di DNA</a:t>
            </a:r>
          </a:p>
        </p:txBody>
      </p:sp>
      <p:pic>
        <p:nvPicPr>
          <p:cNvPr id="21508" name="Picture 1027" descr="u4fg9"/>
          <p:cNvPicPr>
            <a:picLocks noChangeAspect="1" noChangeArrowheads="1"/>
          </p:cNvPicPr>
          <p:nvPr/>
        </p:nvPicPr>
        <p:blipFill>
          <a:blip r:embed="rId3" cstate="print"/>
          <a:srcRect/>
          <a:stretch>
            <a:fillRect/>
          </a:stretch>
        </p:blipFill>
        <p:spPr bwMode="auto">
          <a:xfrm>
            <a:off x="730250" y="1689100"/>
            <a:ext cx="7683500" cy="3479800"/>
          </a:xfrm>
          <a:prstGeom prst="rect">
            <a:avLst/>
          </a:prstGeom>
          <a:noFill/>
          <a:ln w="28575">
            <a:solidFill>
              <a:srgbClr val="000000"/>
            </a:solidFill>
            <a:miter lim="800000"/>
            <a:headEnd/>
            <a:tailEnd/>
          </a:ln>
        </p:spPr>
      </p:pic>
      <p:sp>
        <p:nvSpPr>
          <p:cNvPr id="21509" name="Text Box 1028"/>
          <p:cNvSpPr txBox="1">
            <a:spLocks noChangeArrowheads="1"/>
          </p:cNvSpPr>
          <p:nvPr/>
        </p:nvSpPr>
        <p:spPr bwMode="auto">
          <a:xfrm>
            <a:off x="76200" y="5334000"/>
            <a:ext cx="9066213" cy="1187450"/>
          </a:xfrm>
          <a:prstGeom prst="rect">
            <a:avLst/>
          </a:prstGeom>
          <a:noFill/>
          <a:ln w="9525">
            <a:noFill/>
            <a:miter lim="800000"/>
            <a:headEnd/>
            <a:tailEnd/>
          </a:ln>
        </p:spPr>
        <p:txBody>
          <a:bodyPr>
            <a:spAutoFit/>
          </a:bodyPr>
          <a:lstStyle/>
          <a:p>
            <a:r>
              <a:rPr lang="it-IT"/>
              <a:t>Un filamento di DNA è sintetizzato continuamente in direzione 5’-3’</a:t>
            </a:r>
          </a:p>
          <a:p>
            <a:r>
              <a:rPr lang="it-IT"/>
              <a:t>Dalla DNA polimerasi. Il filamento antiparallelo deve essere sintetizzato </a:t>
            </a:r>
          </a:p>
          <a:p>
            <a:r>
              <a:rPr lang="it-IT"/>
              <a:t>in piccoli frammenti.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numero diapositiva 4"/>
          <p:cNvSpPr>
            <a:spLocks noGrp="1"/>
          </p:cNvSpPr>
          <p:nvPr>
            <p:ph type="sldNum" sz="quarter" idx="12"/>
          </p:nvPr>
        </p:nvSpPr>
        <p:spPr>
          <a:noFill/>
        </p:spPr>
        <p:txBody>
          <a:bodyPr/>
          <a:lstStyle/>
          <a:p>
            <a:fld id="{547F85C0-7D1D-496E-853D-7AD511003455}" type="slidenum">
              <a:rPr lang="it-IT"/>
              <a:pPr/>
              <a:t>21</a:t>
            </a:fld>
            <a:endParaRPr lang="it-IT"/>
          </a:p>
        </p:txBody>
      </p:sp>
      <p:sp>
        <p:nvSpPr>
          <p:cNvPr id="22531" name="Rectangle 4"/>
          <p:cNvSpPr>
            <a:spLocks noGrp="1" noChangeArrowheads="1"/>
          </p:cNvSpPr>
          <p:nvPr>
            <p:ph type="title"/>
          </p:nvPr>
        </p:nvSpPr>
        <p:spPr>
          <a:xfrm>
            <a:off x="685800" y="333375"/>
            <a:ext cx="7772400" cy="1143000"/>
          </a:xfrm>
        </p:spPr>
        <p:txBody>
          <a:bodyPr/>
          <a:lstStyle/>
          <a:p>
            <a:pPr eaLnBrk="1" hangingPunct="1"/>
            <a:r>
              <a:rPr lang="it-IT" sz="4000" smtClean="0"/>
              <a:t>Replicazione dei due filamenti di  DNA</a:t>
            </a:r>
          </a:p>
        </p:txBody>
      </p:sp>
      <p:pic>
        <p:nvPicPr>
          <p:cNvPr id="22532" name="Picture 5" descr="lag"/>
          <p:cNvPicPr>
            <a:picLocks noChangeAspect="1" noChangeArrowheads="1" noCrop="1"/>
          </p:cNvPicPr>
          <p:nvPr/>
        </p:nvPicPr>
        <p:blipFill>
          <a:blip r:embed="rId3" cstate="print"/>
          <a:srcRect/>
          <a:stretch>
            <a:fillRect/>
          </a:stretch>
        </p:blipFill>
        <p:spPr bwMode="auto">
          <a:xfrm>
            <a:off x="1979613" y="2395538"/>
            <a:ext cx="4968875" cy="373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egnaposto numero diapositiva 5"/>
          <p:cNvSpPr>
            <a:spLocks noGrp="1"/>
          </p:cNvSpPr>
          <p:nvPr>
            <p:ph type="sldNum" sz="quarter" idx="12"/>
          </p:nvPr>
        </p:nvSpPr>
        <p:spPr>
          <a:noFill/>
        </p:spPr>
        <p:txBody>
          <a:bodyPr/>
          <a:lstStyle/>
          <a:p>
            <a:fld id="{7E059C96-ED02-4D60-9810-D15581448F58}" type="slidenum">
              <a:rPr lang="it-IT"/>
              <a:pPr/>
              <a:t>22</a:t>
            </a:fld>
            <a:endParaRPr lang="it-IT"/>
          </a:p>
        </p:txBody>
      </p:sp>
      <p:sp>
        <p:nvSpPr>
          <p:cNvPr id="23555" name="Rectangle 2"/>
          <p:cNvSpPr>
            <a:spLocks noGrp="1" noChangeArrowheads="1"/>
          </p:cNvSpPr>
          <p:nvPr>
            <p:ph type="title"/>
          </p:nvPr>
        </p:nvSpPr>
        <p:spPr>
          <a:xfrm>
            <a:off x="685800" y="125413"/>
            <a:ext cx="7772400" cy="1143000"/>
          </a:xfrm>
        </p:spPr>
        <p:txBody>
          <a:bodyPr/>
          <a:lstStyle/>
          <a:p>
            <a:pPr eaLnBrk="1" hangingPunct="1"/>
            <a:r>
              <a:rPr lang="it-IT" smtClean="0"/>
              <a:t>Correzione delle bozze</a:t>
            </a:r>
          </a:p>
        </p:txBody>
      </p:sp>
      <p:pic>
        <p:nvPicPr>
          <p:cNvPr id="23556" name="Picture 3" descr="FG07_22a-c"/>
          <p:cNvPicPr>
            <a:picLocks noChangeAspect="1" noChangeArrowheads="1"/>
          </p:cNvPicPr>
          <p:nvPr>
            <p:ph idx="1"/>
          </p:nvPr>
        </p:nvPicPr>
        <p:blipFill>
          <a:blip r:embed="rId3" cstate="print"/>
          <a:srcRect/>
          <a:stretch>
            <a:fillRect/>
          </a:stretch>
        </p:blipFill>
        <p:spPr>
          <a:xfrm>
            <a:off x="457200" y="1412875"/>
            <a:ext cx="8229600" cy="3549650"/>
          </a:xfrm>
          <a:noFill/>
          <a:ln w="28575">
            <a:solidFill>
              <a:srgbClr val="000000"/>
            </a:solidFill>
          </a:ln>
        </p:spPr>
      </p:pic>
      <p:sp>
        <p:nvSpPr>
          <p:cNvPr id="23557" name="Text Box 4"/>
          <p:cNvSpPr txBox="1">
            <a:spLocks noChangeArrowheads="1"/>
          </p:cNvSpPr>
          <p:nvPr/>
        </p:nvSpPr>
        <p:spPr bwMode="auto">
          <a:xfrm>
            <a:off x="611188" y="5157788"/>
            <a:ext cx="8281987" cy="1465262"/>
          </a:xfrm>
          <a:prstGeom prst="rect">
            <a:avLst/>
          </a:prstGeom>
          <a:noFill/>
          <a:ln w="9525">
            <a:noFill/>
            <a:miter lim="800000"/>
            <a:headEnd/>
            <a:tailEnd/>
          </a:ln>
        </p:spPr>
        <p:txBody>
          <a:bodyPr>
            <a:spAutoFit/>
          </a:bodyPr>
          <a:lstStyle/>
          <a:p>
            <a:pPr>
              <a:spcBef>
                <a:spcPct val="50000"/>
              </a:spcBef>
            </a:pPr>
            <a:r>
              <a:rPr lang="it-IT" sz="1800">
                <a:latin typeface="Arial" charset="0"/>
              </a:rPr>
              <a:t>Correzione di bozze dell’attività di esonucleasi in direzione 3’-5’ svolta dalla DNA polimerasi. (a) L’appaiamento scorretto di una base terminale fa si che la polimerasi si fermi brevemente. Per l’attività di correzione questo è un segnale (b) per eliminare il nucleotide mal appaiato, dopodichè (c) viene inserita la base corretta, sempre ad opera dell’attività polimerasica.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numero diapositiva 3"/>
          <p:cNvSpPr>
            <a:spLocks noGrp="1"/>
          </p:cNvSpPr>
          <p:nvPr>
            <p:ph type="sldNum" sz="quarter" idx="12"/>
          </p:nvPr>
        </p:nvSpPr>
        <p:spPr>
          <a:noFill/>
        </p:spPr>
        <p:txBody>
          <a:bodyPr/>
          <a:lstStyle/>
          <a:p>
            <a:fld id="{8DCC9313-47D8-404D-8CD7-7A68A36617F9}" type="slidenum">
              <a:rPr lang="it-IT"/>
              <a:pPr/>
              <a:t>23</a:t>
            </a:fld>
            <a:endParaRPr lang="it-IT"/>
          </a:p>
        </p:txBody>
      </p:sp>
      <p:pic>
        <p:nvPicPr>
          <p:cNvPr id="24579" name="Picture 2" descr="FG07_01"/>
          <p:cNvPicPr>
            <a:picLocks noChangeAspect="1" noChangeArrowheads="1"/>
          </p:cNvPicPr>
          <p:nvPr>
            <p:ph idx="4294967295"/>
          </p:nvPr>
        </p:nvPicPr>
        <p:blipFill>
          <a:blip r:embed="rId3" cstate="print"/>
          <a:srcRect/>
          <a:stretch>
            <a:fillRect/>
          </a:stretch>
        </p:blipFill>
        <p:spPr>
          <a:xfrm>
            <a:off x="1795463" y="692150"/>
            <a:ext cx="5729287" cy="4525963"/>
          </a:xfrm>
          <a:noFill/>
          <a:ln w="28575">
            <a:solidFill>
              <a:srgbClr val="000000"/>
            </a:solidFill>
          </a:ln>
        </p:spPr>
      </p:pic>
      <p:sp>
        <p:nvSpPr>
          <p:cNvPr id="24580" name="Text Box 3"/>
          <p:cNvSpPr txBox="1">
            <a:spLocks noChangeArrowheads="1"/>
          </p:cNvSpPr>
          <p:nvPr/>
        </p:nvSpPr>
        <p:spPr bwMode="auto">
          <a:xfrm>
            <a:off x="2914650" y="5516563"/>
            <a:ext cx="7921625" cy="366712"/>
          </a:xfrm>
          <a:prstGeom prst="rect">
            <a:avLst/>
          </a:prstGeom>
          <a:noFill/>
          <a:ln w="9525">
            <a:noFill/>
            <a:miter lim="800000"/>
            <a:headEnd/>
            <a:tailEnd/>
          </a:ln>
        </p:spPr>
        <p:txBody>
          <a:bodyPr>
            <a:spAutoFit/>
          </a:bodyPr>
          <a:lstStyle/>
          <a:p>
            <a:pPr>
              <a:spcBef>
                <a:spcPct val="50000"/>
              </a:spcBef>
            </a:pPr>
            <a:r>
              <a:rPr lang="it-IT" sz="1800" b="1">
                <a:latin typeface="Arial" charset="0"/>
              </a:rPr>
              <a:t>Sintesi dei tre  tipi di macromolecole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egnaposto numero diapositiva 5"/>
          <p:cNvSpPr>
            <a:spLocks noGrp="1"/>
          </p:cNvSpPr>
          <p:nvPr>
            <p:ph type="sldNum" sz="quarter" idx="12"/>
          </p:nvPr>
        </p:nvSpPr>
        <p:spPr>
          <a:noFill/>
        </p:spPr>
        <p:txBody>
          <a:bodyPr/>
          <a:lstStyle/>
          <a:p>
            <a:fld id="{7A69D455-7A06-4818-B128-BB07D1B0B211}" type="slidenum">
              <a:rPr lang="it-IT"/>
              <a:pPr/>
              <a:t>24</a:t>
            </a:fld>
            <a:endParaRPr lang="it-IT"/>
          </a:p>
        </p:txBody>
      </p:sp>
      <p:sp>
        <p:nvSpPr>
          <p:cNvPr id="25603" name="Rectangle 2"/>
          <p:cNvSpPr>
            <a:spLocks noGrp="1" noChangeArrowheads="1"/>
          </p:cNvSpPr>
          <p:nvPr>
            <p:ph type="title"/>
          </p:nvPr>
        </p:nvSpPr>
        <p:spPr/>
        <p:txBody>
          <a:bodyPr/>
          <a:lstStyle/>
          <a:p>
            <a:pPr eaLnBrk="1" hangingPunct="1"/>
            <a:r>
              <a:rPr lang="it-IT" smtClean="0"/>
              <a:t>Procarioti </a:t>
            </a:r>
          </a:p>
        </p:txBody>
      </p:sp>
      <p:pic>
        <p:nvPicPr>
          <p:cNvPr id="25604" name="Picture 3" descr="FG07_02a"/>
          <p:cNvPicPr>
            <a:picLocks noChangeAspect="1" noChangeArrowheads="1"/>
          </p:cNvPicPr>
          <p:nvPr>
            <p:ph idx="1"/>
          </p:nvPr>
        </p:nvPicPr>
        <p:blipFill>
          <a:blip r:embed="rId3" cstate="print"/>
          <a:srcRect/>
          <a:stretch>
            <a:fillRect/>
          </a:stretch>
        </p:blipFill>
        <p:spPr>
          <a:xfrm>
            <a:off x="1393825" y="1981200"/>
            <a:ext cx="6354763" cy="4114800"/>
          </a:xfr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numero diapositiva 5"/>
          <p:cNvSpPr>
            <a:spLocks noGrp="1"/>
          </p:cNvSpPr>
          <p:nvPr>
            <p:ph type="sldNum" sz="quarter" idx="12"/>
          </p:nvPr>
        </p:nvSpPr>
        <p:spPr>
          <a:noFill/>
        </p:spPr>
        <p:txBody>
          <a:bodyPr/>
          <a:lstStyle/>
          <a:p>
            <a:fld id="{1B4F1417-C181-4D9A-9E09-5262CC158624}" type="slidenum">
              <a:rPr lang="it-IT"/>
              <a:pPr/>
              <a:t>25</a:t>
            </a:fld>
            <a:endParaRPr lang="it-IT"/>
          </a:p>
        </p:txBody>
      </p:sp>
      <p:sp>
        <p:nvSpPr>
          <p:cNvPr id="26627" name="Rectangle 2"/>
          <p:cNvSpPr>
            <a:spLocks noGrp="1" noChangeArrowheads="1"/>
          </p:cNvSpPr>
          <p:nvPr>
            <p:ph type="title"/>
          </p:nvPr>
        </p:nvSpPr>
        <p:spPr>
          <a:xfrm>
            <a:off x="685800" y="115888"/>
            <a:ext cx="7772400" cy="1143000"/>
          </a:xfrm>
        </p:spPr>
        <p:txBody>
          <a:bodyPr/>
          <a:lstStyle/>
          <a:p>
            <a:pPr eaLnBrk="1" hangingPunct="1"/>
            <a:r>
              <a:rPr lang="it-IT" smtClean="0"/>
              <a:t>Eucarioti </a:t>
            </a:r>
          </a:p>
        </p:txBody>
      </p:sp>
      <p:pic>
        <p:nvPicPr>
          <p:cNvPr id="26628" name="Picture 3" descr="FG07_02b"/>
          <p:cNvPicPr>
            <a:picLocks noChangeAspect="1" noChangeArrowheads="1"/>
          </p:cNvPicPr>
          <p:nvPr>
            <p:ph idx="1"/>
          </p:nvPr>
        </p:nvPicPr>
        <p:blipFill>
          <a:blip r:embed="rId3" cstate="print"/>
          <a:srcRect/>
          <a:stretch>
            <a:fillRect/>
          </a:stretch>
        </p:blipFill>
        <p:spPr>
          <a:xfrm>
            <a:off x="2589213" y="1268413"/>
            <a:ext cx="4143375" cy="5472112"/>
          </a:xfrm>
          <a:noFill/>
          <a:ln w="28575">
            <a:solidFill>
              <a:srgbClr val="000000"/>
            </a:solid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numero diapositiva 4"/>
          <p:cNvSpPr>
            <a:spLocks noGrp="1"/>
          </p:cNvSpPr>
          <p:nvPr>
            <p:ph type="sldNum" sz="quarter" idx="12"/>
          </p:nvPr>
        </p:nvSpPr>
        <p:spPr>
          <a:noFill/>
        </p:spPr>
        <p:txBody>
          <a:bodyPr/>
          <a:lstStyle/>
          <a:p>
            <a:fld id="{E9D531FE-FFCF-4359-AB04-46A300D5054E}" type="slidenum">
              <a:rPr lang="it-IT"/>
              <a:pPr/>
              <a:t>26</a:t>
            </a:fld>
            <a:endParaRPr lang="it-IT"/>
          </a:p>
        </p:txBody>
      </p:sp>
      <p:sp>
        <p:nvSpPr>
          <p:cNvPr id="27651" name="Rectangle 4"/>
          <p:cNvSpPr>
            <a:spLocks noGrp="1" noChangeArrowheads="1"/>
          </p:cNvSpPr>
          <p:nvPr>
            <p:ph type="title"/>
          </p:nvPr>
        </p:nvSpPr>
        <p:spPr>
          <a:xfrm>
            <a:off x="831850" y="609600"/>
            <a:ext cx="7772400" cy="1143000"/>
          </a:xfrm>
        </p:spPr>
        <p:txBody>
          <a:bodyPr/>
          <a:lstStyle/>
          <a:p>
            <a:pPr eaLnBrk="1" hangingPunct="1"/>
            <a:r>
              <a:rPr lang="it-IT" smtClean="0"/>
              <a:t>mRNA nelle cellule eucariotiche</a:t>
            </a:r>
          </a:p>
        </p:txBody>
      </p:sp>
      <p:pic>
        <p:nvPicPr>
          <p:cNvPr id="27652" name="Picture 5" descr="exon"/>
          <p:cNvPicPr>
            <a:picLocks noChangeAspect="1" noChangeArrowheads="1" noCrop="1"/>
          </p:cNvPicPr>
          <p:nvPr/>
        </p:nvPicPr>
        <p:blipFill>
          <a:blip r:embed="rId3" cstate="print"/>
          <a:srcRect/>
          <a:stretch>
            <a:fillRect/>
          </a:stretch>
        </p:blipFill>
        <p:spPr bwMode="auto">
          <a:xfrm>
            <a:off x="971550" y="2276475"/>
            <a:ext cx="7632700" cy="306546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numero diapositiva 5"/>
          <p:cNvSpPr>
            <a:spLocks noGrp="1"/>
          </p:cNvSpPr>
          <p:nvPr>
            <p:ph type="sldNum" sz="quarter" idx="12"/>
          </p:nvPr>
        </p:nvSpPr>
        <p:spPr>
          <a:noFill/>
        </p:spPr>
        <p:txBody>
          <a:bodyPr/>
          <a:lstStyle/>
          <a:p>
            <a:fld id="{D57C80D9-8C24-4C75-A387-23E2AB6A1C3C}" type="slidenum">
              <a:rPr lang="it-IT"/>
              <a:pPr/>
              <a:t>27</a:t>
            </a:fld>
            <a:endParaRPr lang="it-IT"/>
          </a:p>
        </p:txBody>
      </p:sp>
      <p:sp>
        <p:nvSpPr>
          <p:cNvPr id="28675" name="Rectangle 2"/>
          <p:cNvSpPr>
            <a:spLocks noGrp="1" noChangeArrowheads="1"/>
          </p:cNvSpPr>
          <p:nvPr>
            <p:ph type="title"/>
          </p:nvPr>
        </p:nvSpPr>
        <p:spPr>
          <a:xfrm>
            <a:off x="685800" y="115888"/>
            <a:ext cx="7772400" cy="1143000"/>
          </a:xfrm>
        </p:spPr>
        <p:txBody>
          <a:bodyPr/>
          <a:lstStyle/>
          <a:p>
            <a:pPr eaLnBrk="1" hangingPunct="1"/>
            <a:r>
              <a:rPr lang="it-IT" smtClean="0"/>
              <a:t>Trascrizione</a:t>
            </a:r>
          </a:p>
        </p:txBody>
      </p:sp>
      <p:pic>
        <p:nvPicPr>
          <p:cNvPr id="28676" name="Picture 3" descr="FG07_26a"/>
          <p:cNvPicPr>
            <a:picLocks noChangeAspect="1" noChangeArrowheads="1"/>
          </p:cNvPicPr>
          <p:nvPr>
            <p:ph idx="1"/>
          </p:nvPr>
        </p:nvPicPr>
        <p:blipFill>
          <a:blip r:embed="rId3" cstate="print"/>
          <a:srcRect/>
          <a:stretch>
            <a:fillRect/>
          </a:stretch>
        </p:blipFill>
        <p:spPr>
          <a:xfrm>
            <a:off x="1606550" y="1557338"/>
            <a:ext cx="6257925" cy="4351337"/>
          </a:xfrm>
          <a:noFill/>
          <a:ln w="28575">
            <a:solidFill>
              <a:srgbClr val="000000"/>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egnaposto numero diapositiva 3"/>
          <p:cNvSpPr>
            <a:spLocks noGrp="1"/>
          </p:cNvSpPr>
          <p:nvPr>
            <p:ph type="sldNum" sz="quarter" idx="12"/>
          </p:nvPr>
        </p:nvSpPr>
        <p:spPr>
          <a:noFill/>
        </p:spPr>
        <p:txBody>
          <a:bodyPr/>
          <a:lstStyle/>
          <a:p>
            <a:fld id="{16C78EEF-9BDD-479E-9878-B51E37535773}" type="slidenum">
              <a:rPr lang="it-IT"/>
              <a:pPr/>
              <a:t>28</a:t>
            </a:fld>
            <a:endParaRPr lang="it-IT"/>
          </a:p>
        </p:txBody>
      </p:sp>
      <p:pic>
        <p:nvPicPr>
          <p:cNvPr id="29699" name="Picture 2" descr="FG07_26b"/>
          <p:cNvPicPr>
            <a:picLocks noChangeAspect="1" noChangeArrowheads="1"/>
          </p:cNvPicPr>
          <p:nvPr/>
        </p:nvPicPr>
        <p:blipFill>
          <a:blip r:embed="rId3" cstate="print"/>
          <a:srcRect/>
          <a:stretch>
            <a:fillRect/>
          </a:stretch>
        </p:blipFill>
        <p:spPr bwMode="auto">
          <a:xfrm>
            <a:off x="1741488" y="1071563"/>
            <a:ext cx="5783262" cy="4662487"/>
          </a:xfrm>
          <a:prstGeom prst="rect">
            <a:avLst/>
          </a:prstGeom>
          <a:noFill/>
          <a:ln w="28575">
            <a:solidFill>
              <a:srgbClr val="000000"/>
            </a:solid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numero diapositiva 4"/>
          <p:cNvSpPr>
            <a:spLocks noGrp="1"/>
          </p:cNvSpPr>
          <p:nvPr>
            <p:ph type="sldNum" sz="quarter" idx="12"/>
          </p:nvPr>
        </p:nvSpPr>
        <p:spPr>
          <a:noFill/>
        </p:spPr>
        <p:txBody>
          <a:bodyPr/>
          <a:lstStyle/>
          <a:p>
            <a:fld id="{B9A04FE2-F6A4-4FE2-B9A7-59D502ED0EFE}" type="slidenum">
              <a:rPr lang="it-IT"/>
              <a:pPr/>
              <a:t>29</a:t>
            </a:fld>
            <a:endParaRPr lang="it-IT"/>
          </a:p>
        </p:txBody>
      </p:sp>
      <p:sp>
        <p:nvSpPr>
          <p:cNvPr id="30723" name="Rectangle 4"/>
          <p:cNvSpPr>
            <a:spLocks noGrp="1" noChangeArrowheads="1"/>
          </p:cNvSpPr>
          <p:nvPr>
            <p:ph type="title"/>
          </p:nvPr>
        </p:nvSpPr>
        <p:spPr/>
        <p:txBody>
          <a:bodyPr/>
          <a:lstStyle/>
          <a:p>
            <a:pPr eaLnBrk="1" hangingPunct="1"/>
            <a:endParaRPr lang="it-IT" smtClean="0"/>
          </a:p>
        </p:txBody>
      </p:sp>
      <p:pic>
        <p:nvPicPr>
          <p:cNvPr id="30724" name="Picture 5" descr="rnapol"/>
          <p:cNvPicPr>
            <a:picLocks noChangeAspect="1" noChangeArrowheads="1" noCrop="1"/>
          </p:cNvPicPr>
          <p:nvPr/>
        </p:nvPicPr>
        <p:blipFill>
          <a:blip r:embed="rId3" cstate="print"/>
          <a:srcRect/>
          <a:stretch>
            <a:fillRect/>
          </a:stretch>
        </p:blipFill>
        <p:spPr bwMode="auto">
          <a:xfrm>
            <a:off x="2484438" y="2052638"/>
            <a:ext cx="4248150" cy="424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numero diapositiva 5"/>
          <p:cNvSpPr>
            <a:spLocks noGrp="1"/>
          </p:cNvSpPr>
          <p:nvPr>
            <p:ph type="sldNum" sz="quarter" idx="12"/>
          </p:nvPr>
        </p:nvSpPr>
        <p:spPr>
          <a:noFill/>
        </p:spPr>
        <p:txBody>
          <a:bodyPr/>
          <a:lstStyle/>
          <a:p>
            <a:fld id="{D04F303E-0668-47D0-B779-CF1EB36E2B8B}" type="slidenum">
              <a:rPr lang="it-IT"/>
              <a:pPr/>
              <a:t>3</a:t>
            </a:fld>
            <a:endParaRPr lang="it-IT"/>
          </a:p>
        </p:txBody>
      </p:sp>
      <p:sp>
        <p:nvSpPr>
          <p:cNvPr id="4099" name="Rectangle 5"/>
          <p:cNvSpPr>
            <a:spLocks noGrp="1" noChangeArrowheads="1"/>
          </p:cNvSpPr>
          <p:nvPr>
            <p:ph type="title"/>
          </p:nvPr>
        </p:nvSpPr>
        <p:spPr>
          <a:xfrm>
            <a:off x="685800" y="115888"/>
            <a:ext cx="7772400" cy="1143000"/>
          </a:xfrm>
        </p:spPr>
        <p:txBody>
          <a:bodyPr/>
          <a:lstStyle/>
          <a:p>
            <a:pPr eaLnBrk="1" hangingPunct="1"/>
            <a:r>
              <a:rPr lang="it-IT" smtClean="0"/>
              <a:t>Divisione cellulare</a:t>
            </a:r>
          </a:p>
        </p:txBody>
      </p:sp>
      <p:pic>
        <p:nvPicPr>
          <p:cNvPr id="4100" name="Picture 4" descr="FG06_01"/>
          <p:cNvPicPr>
            <a:picLocks noChangeAspect="1" noChangeArrowheads="1"/>
          </p:cNvPicPr>
          <p:nvPr>
            <p:ph idx="1"/>
          </p:nvPr>
        </p:nvPicPr>
        <p:blipFill>
          <a:blip r:embed="rId3" cstate="print"/>
          <a:srcRect/>
          <a:stretch>
            <a:fillRect/>
          </a:stretch>
        </p:blipFill>
        <p:spPr>
          <a:xfrm>
            <a:off x="1828800" y="1196975"/>
            <a:ext cx="5484813" cy="4899025"/>
          </a:xfr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4"/>
          <p:cNvSpPr>
            <a:spLocks noGrp="1"/>
          </p:cNvSpPr>
          <p:nvPr>
            <p:ph type="sldNum" sz="quarter" idx="12"/>
          </p:nvPr>
        </p:nvSpPr>
        <p:spPr>
          <a:noFill/>
        </p:spPr>
        <p:txBody>
          <a:bodyPr/>
          <a:lstStyle/>
          <a:p>
            <a:fld id="{260CB3E9-DA53-4EB6-817A-EF609BA5CD90}" type="slidenum">
              <a:rPr lang="it-IT"/>
              <a:pPr/>
              <a:t>30</a:t>
            </a:fld>
            <a:endParaRPr lang="it-IT"/>
          </a:p>
        </p:txBody>
      </p:sp>
      <p:sp>
        <p:nvSpPr>
          <p:cNvPr id="31747" name="Rectangle 2"/>
          <p:cNvSpPr>
            <a:spLocks noGrp="1" noChangeArrowheads="1"/>
          </p:cNvSpPr>
          <p:nvPr>
            <p:ph type="title"/>
          </p:nvPr>
        </p:nvSpPr>
        <p:spPr>
          <a:xfrm>
            <a:off x="762000" y="-76200"/>
            <a:ext cx="7772400" cy="1143000"/>
          </a:xfrm>
        </p:spPr>
        <p:txBody>
          <a:bodyPr/>
          <a:lstStyle/>
          <a:p>
            <a:pPr eaLnBrk="1" hangingPunct="1"/>
            <a:r>
              <a:rPr lang="it-IT" sz="3200" smtClean="0"/>
              <a:t>Trascrizione di mRNA di un gene</a:t>
            </a:r>
          </a:p>
        </p:txBody>
      </p:sp>
      <p:pic>
        <p:nvPicPr>
          <p:cNvPr id="31748" name="Picture 3" descr="u4fg11e"/>
          <p:cNvPicPr>
            <a:picLocks noChangeAspect="1" noChangeArrowheads="1"/>
          </p:cNvPicPr>
          <p:nvPr/>
        </p:nvPicPr>
        <p:blipFill>
          <a:blip r:embed="rId3" cstate="print"/>
          <a:srcRect/>
          <a:stretch>
            <a:fillRect/>
          </a:stretch>
        </p:blipFill>
        <p:spPr bwMode="auto">
          <a:xfrm>
            <a:off x="1905000" y="1066800"/>
            <a:ext cx="5200650" cy="2608263"/>
          </a:xfrm>
          <a:prstGeom prst="rect">
            <a:avLst/>
          </a:prstGeom>
          <a:noFill/>
          <a:ln w="9525">
            <a:noFill/>
            <a:miter lim="800000"/>
            <a:headEnd/>
            <a:tailEnd/>
          </a:ln>
        </p:spPr>
      </p:pic>
      <p:pic>
        <p:nvPicPr>
          <p:cNvPr id="31749" name="Picture 4" descr="u4fg11f"/>
          <p:cNvPicPr>
            <a:picLocks noChangeAspect="1" noChangeArrowheads="1"/>
          </p:cNvPicPr>
          <p:nvPr/>
        </p:nvPicPr>
        <p:blipFill>
          <a:blip r:embed="rId4" cstate="print"/>
          <a:srcRect/>
          <a:stretch>
            <a:fillRect/>
          </a:stretch>
        </p:blipFill>
        <p:spPr bwMode="auto">
          <a:xfrm>
            <a:off x="2057400" y="3856038"/>
            <a:ext cx="5049838" cy="288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numero diapositiva 4"/>
          <p:cNvSpPr>
            <a:spLocks noGrp="1"/>
          </p:cNvSpPr>
          <p:nvPr>
            <p:ph type="sldNum" sz="quarter" idx="12"/>
          </p:nvPr>
        </p:nvSpPr>
        <p:spPr>
          <a:noFill/>
        </p:spPr>
        <p:txBody>
          <a:bodyPr/>
          <a:lstStyle/>
          <a:p>
            <a:fld id="{6525FEB5-01A9-4931-BF47-FC16ED0F05F9}" type="slidenum">
              <a:rPr lang="it-IT"/>
              <a:pPr/>
              <a:t>31</a:t>
            </a:fld>
            <a:endParaRPr lang="it-IT"/>
          </a:p>
        </p:txBody>
      </p:sp>
      <p:sp>
        <p:nvSpPr>
          <p:cNvPr id="32771" name="Rectangle 4"/>
          <p:cNvSpPr>
            <a:spLocks noGrp="1" noChangeArrowheads="1"/>
          </p:cNvSpPr>
          <p:nvPr>
            <p:ph type="title"/>
          </p:nvPr>
        </p:nvSpPr>
        <p:spPr>
          <a:xfrm>
            <a:off x="685800" y="188913"/>
            <a:ext cx="7772400" cy="1143000"/>
          </a:xfrm>
        </p:spPr>
        <p:txBody>
          <a:bodyPr/>
          <a:lstStyle/>
          <a:p>
            <a:pPr eaLnBrk="1" hangingPunct="1"/>
            <a:r>
              <a:rPr lang="it-IT" smtClean="0"/>
              <a:t>Trascrizione </a:t>
            </a:r>
          </a:p>
        </p:txBody>
      </p:sp>
      <p:pic>
        <p:nvPicPr>
          <p:cNvPr id="32772" name="Picture 5" descr="transc"/>
          <p:cNvPicPr>
            <a:picLocks noChangeAspect="1" noChangeArrowheads="1" noCrop="1"/>
          </p:cNvPicPr>
          <p:nvPr/>
        </p:nvPicPr>
        <p:blipFill>
          <a:blip r:embed="rId3" cstate="print"/>
          <a:srcRect/>
          <a:stretch>
            <a:fillRect/>
          </a:stretch>
        </p:blipFill>
        <p:spPr bwMode="auto">
          <a:xfrm>
            <a:off x="1331913" y="1765300"/>
            <a:ext cx="7056437" cy="4037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numero diapositiva 4"/>
          <p:cNvSpPr>
            <a:spLocks noGrp="1"/>
          </p:cNvSpPr>
          <p:nvPr>
            <p:ph type="sldNum" sz="quarter" idx="12"/>
          </p:nvPr>
        </p:nvSpPr>
        <p:spPr>
          <a:noFill/>
        </p:spPr>
        <p:txBody>
          <a:bodyPr/>
          <a:lstStyle/>
          <a:p>
            <a:fld id="{BC8013ED-9E4A-4245-BB44-F5DB0886601B}" type="slidenum">
              <a:rPr lang="it-IT"/>
              <a:pPr/>
              <a:t>32</a:t>
            </a:fld>
            <a:endParaRPr lang="it-IT"/>
          </a:p>
        </p:txBody>
      </p:sp>
      <p:sp>
        <p:nvSpPr>
          <p:cNvPr id="33795" name="Rectangle 2"/>
          <p:cNvSpPr>
            <a:spLocks noGrp="1" noChangeArrowheads="1"/>
          </p:cNvSpPr>
          <p:nvPr>
            <p:ph type="title"/>
          </p:nvPr>
        </p:nvSpPr>
        <p:spPr>
          <a:xfrm>
            <a:off x="685800" y="152400"/>
            <a:ext cx="7772400" cy="1143000"/>
          </a:xfrm>
        </p:spPr>
        <p:txBody>
          <a:bodyPr/>
          <a:lstStyle/>
          <a:p>
            <a:pPr eaLnBrk="1" hangingPunct="1"/>
            <a:r>
              <a:rPr lang="it-IT" b="1" smtClean="0"/>
              <a:t>Trascrizione</a:t>
            </a:r>
            <a:r>
              <a:rPr lang="it-IT" smtClean="0"/>
              <a:t> </a:t>
            </a:r>
          </a:p>
        </p:txBody>
      </p:sp>
      <p:pic>
        <p:nvPicPr>
          <p:cNvPr id="33796" name="Picture 3" descr="u4fg11a"/>
          <p:cNvPicPr>
            <a:picLocks noChangeAspect="1" noChangeArrowheads="1"/>
          </p:cNvPicPr>
          <p:nvPr/>
        </p:nvPicPr>
        <p:blipFill>
          <a:blip r:embed="rId3" cstate="print"/>
          <a:srcRect/>
          <a:stretch>
            <a:fillRect/>
          </a:stretch>
        </p:blipFill>
        <p:spPr bwMode="auto">
          <a:xfrm>
            <a:off x="1828800" y="1447800"/>
            <a:ext cx="5238750" cy="3781425"/>
          </a:xfrm>
          <a:prstGeom prst="rect">
            <a:avLst/>
          </a:prstGeom>
          <a:noFill/>
          <a:ln w="28575">
            <a:solidFill>
              <a:srgbClr val="000000"/>
            </a:solidFill>
            <a:miter lim="800000"/>
            <a:headEnd/>
            <a:tailEnd/>
          </a:ln>
        </p:spPr>
      </p:pic>
      <p:sp>
        <p:nvSpPr>
          <p:cNvPr id="33797" name="Text Box 4"/>
          <p:cNvSpPr txBox="1">
            <a:spLocks noChangeArrowheads="1"/>
          </p:cNvSpPr>
          <p:nvPr/>
        </p:nvSpPr>
        <p:spPr bwMode="auto">
          <a:xfrm>
            <a:off x="609600" y="5562600"/>
            <a:ext cx="8153400" cy="1187450"/>
          </a:xfrm>
          <a:prstGeom prst="rect">
            <a:avLst/>
          </a:prstGeom>
          <a:noFill/>
          <a:ln w="9525">
            <a:noFill/>
            <a:miter lim="800000"/>
            <a:headEnd/>
            <a:tailEnd/>
          </a:ln>
        </p:spPr>
        <p:txBody>
          <a:bodyPr>
            <a:spAutoFit/>
          </a:bodyPr>
          <a:lstStyle/>
          <a:p>
            <a:pPr>
              <a:spcBef>
                <a:spcPct val="50000"/>
              </a:spcBef>
            </a:pPr>
            <a:r>
              <a:rPr lang="it-IT"/>
              <a:t>RNA è sintetizzato appaiandosi sulle basi complementari del desossoribonuleotidi di un gene. L’enzima utilizzato è RNA polimerasi.</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numero diapositiva 4"/>
          <p:cNvSpPr>
            <a:spLocks noGrp="1"/>
          </p:cNvSpPr>
          <p:nvPr>
            <p:ph type="sldNum" sz="quarter" idx="12"/>
          </p:nvPr>
        </p:nvSpPr>
        <p:spPr>
          <a:noFill/>
        </p:spPr>
        <p:txBody>
          <a:bodyPr/>
          <a:lstStyle/>
          <a:p>
            <a:fld id="{1A235BDD-C0D3-44BA-9044-F0A7BFD1237F}" type="slidenum">
              <a:rPr lang="it-IT"/>
              <a:pPr/>
              <a:t>33</a:t>
            </a:fld>
            <a:endParaRPr lang="it-IT"/>
          </a:p>
        </p:txBody>
      </p:sp>
      <p:sp>
        <p:nvSpPr>
          <p:cNvPr id="34819" name="Rectangle 2"/>
          <p:cNvSpPr>
            <a:spLocks noGrp="1" noChangeArrowheads="1"/>
          </p:cNvSpPr>
          <p:nvPr>
            <p:ph type="title"/>
          </p:nvPr>
        </p:nvSpPr>
        <p:spPr>
          <a:xfrm>
            <a:off x="685800" y="44450"/>
            <a:ext cx="7772400" cy="1143000"/>
          </a:xfrm>
        </p:spPr>
        <p:txBody>
          <a:bodyPr/>
          <a:lstStyle/>
          <a:p>
            <a:pPr eaLnBrk="1" hangingPunct="1"/>
            <a:r>
              <a:rPr lang="it-IT" b="1" smtClean="0"/>
              <a:t>Fine della trascrizione</a:t>
            </a:r>
          </a:p>
        </p:txBody>
      </p:sp>
      <p:pic>
        <p:nvPicPr>
          <p:cNvPr id="34820" name="Picture 3" descr="u4fg11b"/>
          <p:cNvPicPr>
            <a:picLocks noChangeAspect="1" noChangeArrowheads="1"/>
          </p:cNvPicPr>
          <p:nvPr/>
        </p:nvPicPr>
        <p:blipFill>
          <a:blip r:embed="rId3" cstate="print"/>
          <a:srcRect/>
          <a:stretch>
            <a:fillRect/>
          </a:stretch>
        </p:blipFill>
        <p:spPr bwMode="auto">
          <a:xfrm>
            <a:off x="2044700" y="1295400"/>
            <a:ext cx="5575300" cy="3913188"/>
          </a:xfrm>
          <a:prstGeom prst="rect">
            <a:avLst/>
          </a:prstGeom>
          <a:noFill/>
          <a:ln w="28575">
            <a:solidFill>
              <a:srgbClr val="000000"/>
            </a:solidFill>
            <a:miter lim="800000"/>
            <a:headEnd/>
            <a:tailEnd/>
          </a:ln>
        </p:spPr>
      </p:pic>
      <p:sp>
        <p:nvSpPr>
          <p:cNvPr id="34821" name="Text Box 4"/>
          <p:cNvSpPr txBox="1">
            <a:spLocks noChangeArrowheads="1"/>
          </p:cNvSpPr>
          <p:nvPr/>
        </p:nvSpPr>
        <p:spPr bwMode="auto">
          <a:xfrm>
            <a:off x="838200" y="5486400"/>
            <a:ext cx="7315200" cy="1187450"/>
          </a:xfrm>
          <a:prstGeom prst="rect">
            <a:avLst/>
          </a:prstGeom>
          <a:noFill/>
          <a:ln w="9525">
            <a:noFill/>
            <a:miter lim="800000"/>
            <a:headEnd/>
            <a:tailEnd/>
          </a:ln>
        </p:spPr>
        <p:txBody>
          <a:bodyPr>
            <a:spAutoFit/>
          </a:bodyPr>
          <a:lstStyle/>
          <a:p>
            <a:pPr>
              <a:spcBef>
                <a:spcPct val="50000"/>
              </a:spcBef>
            </a:pPr>
            <a:r>
              <a:rPr lang="it-IT"/>
              <a:t>Il processo di trascrizione continua fino a quando non incontra un segnale di stop., i ribosomi iniziano a tradurre l’ mRNA come inzia ad essere sintetizzato.</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numero diapositiva 4"/>
          <p:cNvSpPr>
            <a:spLocks noGrp="1"/>
          </p:cNvSpPr>
          <p:nvPr>
            <p:ph type="sldNum" sz="quarter" idx="12"/>
          </p:nvPr>
        </p:nvSpPr>
        <p:spPr>
          <a:noFill/>
        </p:spPr>
        <p:txBody>
          <a:bodyPr/>
          <a:lstStyle/>
          <a:p>
            <a:fld id="{D2E40951-B6E2-4893-87A8-227B95932158}" type="slidenum">
              <a:rPr lang="it-IT"/>
              <a:pPr/>
              <a:t>34</a:t>
            </a:fld>
            <a:endParaRPr lang="it-IT"/>
          </a:p>
        </p:txBody>
      </p:sp>
      <p:sp>
        <p:nvSpPr>
          <p:cNvPr id="35843" name="Rectangle 2"/>
          <p:cNvSpPr>
            <a:spLocks noGrp="1" noChangeArrowheads="1"/>
          </p:cNvSpPr>
          <p:nvPr>
            <p:ph type="title"/>
          </p:nvPr>
        </p:nvSpPr>
        <p:spPr>
          <a:xfrm>
            <a:off x="685800" y="228600"/>
            <a:ext cx="7772400" cy="1143000"/>
          </a:xfrm>
        </p:spPr>
        <p:txBody>
          <a:bodyPr/>
          <a:lstStyle/>
          <a:p>
            <a:pPr eaLnBrk="1" hangingPunct="1"/>
            <a:r>
              <a:rPr lang="it-IT" smtClean="0"/>
              <a:t>Ribosomi nelle cellule procariote</a:t>
            </a:r>
          </a:p>
        </p:txBody>
      </p:sp>
      <p:pic>
        <p:nvPicPr>
          <p:cNvPr id="35844" name="Picture 3" descr="ribosomi"/>
          <p:cNvPicPr>
            <a:picLocks noChangeAspect="1" noChangeArrowheads="1"/>
          </p:cNvPicPr>
          <p:nvPr/>
        </p:nvPicPr>
        <p:blipFill>
          <a:blip r:embed="rId3" cstate="print"/>
          <a:srcRect/>
          <a:stretch>
            <a:fillRect/>
          </a:stretch>
        </p:blipFill>
        <p:spPr bwMode="auto">
          <a:xfrm>
            <a:off x="6423025" y="1219200"/>
            <a:ext cx="1882775" cy="5038725"/>
          </a:xfrm>
          <a:prstGeom prst="rect">
            <a:avLst/>
          </a:prstGeom>
          <a:noFill/>
          <a:ln w="28575">
            <a:solidFill>
              <a:srgbClr val="000000"/>
            </a:solidFill>
            <a:miter lim="800000"/>
            <a:headEnd/>
            <a:tailEnd/>
          </a:ln>
        </p:spPr>
      </p:pic>
      <p:pic>
        <p:nvPicPr>
          <p:cNvPr id="35845" name="Picture 4" descr="u1fig14"/>
          <p:cNvPicPr>
            <a:picLocks noChangeAspect="1" noChangeArrowheads="1"/>
          </p:cNvPicPr>
          <p:nvPr/>
        </p:nvPicPr>
        <p:blipFill>
          <a:blip r:embed="rId4" cstate="print"/>
          <a:srcRect/>
          <a:stretch>
            <a:fillRect/>
          </a:stretch>
        </p:blipFill>
        <p:spPr bwMode="auto">
          <a:xfrm>
            <a:off x="990600" y="1668463"/>
            <a:ext cx="3521075" cy="3521075"/>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numero diapositiva 5"/>
          <p:cNvSpPr>
            <a:spLocks noGrp="1"/>
          </p:cNvSpPr>
          <p:nvPr>
            <p:ph type="sldNum" sz="quarter" idx="12"/>
          </p:nvPr>
        </p:nvSpPr>
        <p:spPr>
          <a:noFill/>
        </p:spPr>
        <p:txBody>
          <a:bodyPr/>
          <a:lstStyle/>
          <a:p>
            <a:fld id="{0A17C172-3442-475A-A912-497AC74B1B0D}" type="slidenum">
              <a:rPr lang="it-IT"/>
              <a:pPr/>
              <a:t>35</a:t>
            </a:fld>
            <a:endParaRPr lang="it-IT"/>
          </a:p>
        </p:txBody>
      </p:sp>
      <p:sp>
        <p:nvSpPr>
          <p:cNvPr id="36867" name="Rectangle 2"/>
          <p:cNvSpPr>
            <a:spLocks noGrp="1" noChangeArrowheads="1"/>
          </p:cNvSpPr>
          <p:nvPr>
            <p:ph type="title"/>
          </p:nvPr>
        </p:nvSpPr>
        <p:spPr/>
        <p:txBody>
          <a:bodyPr/>
          <a:lstStyle/>
          <a:p>
            <a:pPr eaLnBrk="1" hangingPunct="1"/>
            <a:r>
              <a:rPr lang="it-IT" smtClean="0"/>
              <a:t>Lettura di un mRNA</a:t>
            </a:r>
          </a:p>
        </p:txBody>
      </p:sp>
      <p:pic>
        <p:nvPicPr>
          <p:cNvPr id="36868" name="Picture 3" descr="FG07_34a-c"/>
          <p:cNvPicPr>
            <a:picLocks noChangeAspect="1" noChangeArrowheads="1"/>
          </p:cNvPicPr>
          <p:nvPr>
            <p:ph idx="1"/>
          </p:nvPr>
        </p:nvPicPr>
        <p:blipFill>
          <a:blip r:embed="rId3" cstate="print"/>
          <a:srcRect/>
          <a:stretch>
            <a:fillRect/>
          </a:stretch>
        </p:blipFill>
        <p:spPr>
          <a:xfrm>
            <a:off x="1722438" y="1981200"/>
            <a:ext cx="5697537" cy="4114800"/>
          </a:xfrm>
          <a:noFill/>
          <a:ln w="28575">
            <a:solidFill>
              <a:srgbClr val="000000"/>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numero diapositiva 5"/>
          <p:cNvSpPr>
            <a:spLocks noGrp="1"/>
          </p:cNvSpPr>
          <p:nvPr>
            <p:ph type="sldNum" sz="quarter" idx="12"/>
          </p:nvPr>
        </p:nvSpPr>
        <p:spPr>
          <a:noFill/>
        </p:spPr>
        <p:txBody>
          <a:bodyPr/>
          <a:lstStyle/>
          <a:p>
            <a:fld id="{502942D9-CDB0-4CA6-B517-790B04321F8A}" type="slidenum">
              <a:rPr lang="it-IT"/>
              <a:pPr/>
              <a:t>36</a:t>
            </a:fld>
            <a:endParaRPr lang="it-IT"/>
          </a:p>
        </p:txBody>
      </p:sp>
      <p:sp>
        <p:nvSpPr>
          <p:cNvPr id="37891" name="Rectangle 2"/>
          <p:cNvSpPr>
            <a:spLocks noGrp="1" noChangeArrowheads="1"/>
          </p:cNvSpPr>
          <p:nvPr>
            <p:ph type="title"/>
          </p:nvPr>
        </p:nvSpPr>
        <p:spPr/>
        <p:txBody>
          <a:bodyPr/>
          <a:lstStyle/>
          <a:p>
            <a:pPr eaLnBrk="1" hangingPunct="1"/>
            <a:r>
              <a:rPr lang="it-IT" smtClean="0"/>
              <a:t>Appaiamento delle basi</a:t>
            </a:r>
          </a:p>
        </p:txBody>
      </p:sp>
      <p:pic>
        <p:nvPicPr>
          <p:cNvPr id="37892" name="Picture 3" descr="FG07_33"/>
          <p:cNvPicPr>
            <a:picLocks noChangeAspect="1" noChangeArrowheads="1"/>
          </p:cNvPicPr>
          <p:nvPr>
            <p:ph idx="1"/>
          </p:nvPr>
        </p:nvPicPr>
        <p:blipFill>
          <a:blip r:embed="rId3" cstate="print"/>
          <a:srcRect/>
          <a:stretch>
            <a:fillRect/>
          </a:stretch>
        </p:blipFill>
        <p:spPr>
          <a:xfrm>
            <a:off x="1333500" y="1981200"/>
            <a:ext cx="6477000" cy="4114800"/>
          </a:xfrm>
          <a:noFill/>
          <a:ln w="28575">
            <a:solidFill>
              <a:srgbClr val="000000"/>
            </a:solid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numero diapositiva 5"/>
          <p:cNvSpPr>
            <a:spLocks noGrp="1"/>
          </p:cNvSpPr>
          <p:nvPr>
            <p:ph type="sldNum" sz="quarter" idx="12"/>
          </p:nvPr>
        </p:nvSpPr>
        <p:spPr>
          <a:noFill/>
        </p:spPr>
        <p:txBody>
          <a:bodyPr/>
          <a:lstStyle/>
          <a:p>
            <a:fld id="{4FE3CA17-DD11-40F0-802C-4EDD6E7DAB9B}" type="slidenum">
              <a:rPr lang="it-IT"/>
              <a:pPr/>
              <a:t>37</a:t>
            </a:fld>
            <a:endParaRPr lang="it-IT"/>
          </a:p>
        </p:txBody>
      </p:sp>
      <p:sp>
        <p:nvSpPr>
          <p:cNvPr id="38915" name="Rectangle 2"/>
          <p:cNvSpPr>
            <a:spLocks noGrp="1" noChangeArrowheads="1"/>
          </p:cNvSpPr>
          <p:nvPr>
            <p:ph type="title"/>
          </p:nvPr>
        </p:nvSpPr>
        <p:spPr/>
        <p:txBody>
          <a:bodyPr/>
          <a:lstStyle/>
          <a:p>
            <a:pPr eaLnBrk="1" hangingPunct="1"/>
            <a:r>
              <a:rPr lang="it-IT" smtClean="0"/>
              <a:t>Struttura di un RNA transfert.</a:t>
            </a:r>
          </a:p>
        </p:txBody>
      </p:sp>
      <p:pic>
        <p:nvPicPr>
          <p:cNvPr id="38916" name="Picture 3" descr="FG07_35a-b"/>
          <p:cNvPicPr>
            <a:picLocks noChangeAspect="1" noChangeArrowheads="1"/>
          </p:cNvPicPr>
          <p:nvPr>
            <p:ph idx="1"/>
          </p:nvPr>
        </p:nvPicPr>
        <p:blipFill>
          <a:blip r:embed="rId3" cstate="print"/>
          <a:srcRect/>
          <a:stretch>
            <a:fillRect/>
          </a:stretch>
        </p:blipFill>
        <p:spPr>
          <a:xfrm>
            <a:off x="933450" y="1981200"/>
            <a:ext cx="7275513" cy="4114800"/>
          </a:xfrm>
          <a:noFill/>
          <a:ln w="28575">
            <a:solidFill>
              <a:srgbClr val="000000"/>
            </a:solid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numero diapositiva 6"/>
          <p:cNvSpPr>
            <a:spLocks noGrp="1"/>
          </p:cNvSpPr>
          <p:nvPr>
            <p:ph type="sldNum" sz="quarter" idx="12"/>
          </p:nvPr>
        </p:nvSpPr>
        <p:spPr>
          <a:noFill/>
        </p:spPr>
        <p:txBody>
          <a:bodyPr/>
          <a:lstStyle/>
          <a:p>
            <a:fld id="{45923376-AD0D-4EE6-A4A0-CF7A8D2295DE}" type="slidenum">
              <a:rPr lang="it-IT"/>
              <a:pPr/>
              <a:t>38</a:t>
            </a:fld>
            <a:endParaRPr lang="it-IT"/>
          </a:p>
        </p:txBody>
      </p:sp>
      <p:sp>
        <p:nvSpPr>
          <p:cNvPr id="39939" name="Rectangle 2"/>
          <p:cNvSpPr>
            <a:spLocks noGrp="1" noChangeArrowheads="1"/>
          </p:cNvSpPr>
          <p:nvPr>
            <p:ph type="title"/>
          </p:nvPr>
        </p:nvSpPr>
        <p:spPr/>
        <p:txBody>
          <a:bodyPr/>
          <a:lstStyle/>
          <a:p>
            <a:pPr eaLnBrk="1" hangingPunct="1"/>
            <a:r>
              <a:rPr lang="it-IT" smtClean="0"/>
              <a:t>Sintesi proteica</a:t>
            </a:r>
          </a:p>
        </p:txBody>
      </p:sp>
      <p:pic>
        <p:nvPicPr>
          <p:cNvPr id="39940" name="Picture 3" descr="FG07_37i-ii"/>
          <p:cNvPicPr>
            <a:picLocks noChangeAspect="1" noChangeArrowheads="1"/>
          </p:cNvPicPr>
          <p:nvPr>
            <p:ph sz="half" idx="1"/>
          </p:nvPr>
        </p:nvPicPr>
        <p:blipFill>
          <a:blip r:embed="rId3" cstate="print"/>
          <a:srcRect/>
          <a:stretch>
            <a:fillRect/>
          </a:stretch>
        </p:blipFill>
        <p:spPr>
          <a:xfrm>
            <a:off x="830263" y="1981200"/>
            <a:ext cx="3525837" cy="4114800"/>
          </a:xfrm>
          <a:noFill/>
          <a:ln w="28575">
            <a:solidFill>
              <a:srgbClr val="000000"/>
            </a:solidFill>
          </a:ln>
        </p:spPr>
      </p:pic>
      <p:pic>
        <p:nvPicPr>
          <p:cNvPr id="39941" name="Picture 4" descr="FG07_37iii-v"/>
          <p:cNvPicPr>
            <a:picLocks noChangeAspect="1" noChangeArrowheads="1"/>
          </p:cNvPicPr>
          <p:nvPr>
            <p:ph sz="half" idx="2"/>
          </p:nvPr>
        </p:nvPicPr>
        <p:blipFill>
          <a:blip r:embed="rId4" cstate="print"/>
          <a:srcRect/>
          <a:stretch>
            <a:fillRect/>
          </a:stretch>
        </p:blipFill>
        <p:spPr>
          <a:xfrm>
            <a:off x="4902200" y="1981200"/>
            <a:ext cx="3298825" cy="4114800"/>
          </a:xfrm>
          <a:noFill/>
          <a:ln w="28575">
            <a:solidFill>
              <a:srgbClr val="000000"/>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numero diapositiva 4"/>
          <p:cNvSpPr>
            <a:spLocks noGrp="1"/>
          </p:cNvSpPr>
          <p:nvPr>
            <p:ph type="sldNum" sz="quarter" idx="12"/>
          </p:nvPr>
        </p:nvSpPr>
        <p:spPr>
          <a:noFill/>
        </p:spPr>
        <p:txBody>
          <a:bodyPr/>
          <a:lstStyle/>
          <a:p>
            <a:fld id="{1D4032F9-E175-4555-8476-D516D79D2D9C}" type="slidenum">
              <a:rPr lang="it-IT"/>
              <a:pPr/>
              <a:t>39</a:t>
            </a:fld>
            <a:endParaRPr lang="it-IT"/>
          </a:p>
        </p:txBody>
      </p:sp>
      <p:sp>
        <p:nvSpPr>
          <p:cNvPr id="40963" name="Rectangle 5"/>
          <p:cNvSpPr>
            <a:spLocks noGrp="1" noChangeArrowheads="1"/>
          </p:cNvSpPr>
          <p:nvPr>
            <p:ph type="title"/>
          </p:nvPr>
        </p:nvSpPr>
        <p:spPr>
          <a:xfrm>
            <a:off x="685800" y="404813"/>
            <a:ext cx="7772400" cy="1143000"/>
          </a:xfrm>
        </p:spPr>
        <p:txBody>
          <a:bodyPr/>
          <a:lstStyle/>
          <a:p>
            <a:pPr eaLnBrk="1" hangingPunct="1"/>
            <a:r>
              <a:rPr lang="it-IT" smtClean="0"/>
              <a:t>Sintesi proteica</a:t>
            </a:r>
          </a:p>
        </p:txBody>
      </p:sp>
      <p:pic>
        <p:nvPicPr>
          <p:cNvPr id="40964" name="Picture 4" descr="translat"/>
          <p:cNvPicPr>
            <a:picLocks noChangeAspect="1" noChangeArrowheads="1" noCrop="1"/>
          </p:cNvPicPr>
          <p:nvPr/>
        </p:nvPicPr>
        <p:blipFill>
          <a:blip r:embed="rId3" cstate="print"/>
          <a:srcRect/>
          <a:stretch>
            <a:fillRect/>
          </a:stretch>
        </p:blipFill>
        <p:spPr bwMode="auto">
          <a:xfrm>
            <a:off x="682625" y="2052638"/>
            <a:ext cx="7921625" cy="3967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egnaposto numero diapositiva 4"/>
          <p:cNvSpPr>
            <a:spLocks noGrp="1"/>
          </p:cNvSpPr>
          <p:nvPr>
            <p:ph type="sldNum" sz="quarter" idx="12"/>
          </p:nvPr>
        </p:nvSpPr>
        <p:spPr>
          <a:noFill/>
        </p:spPr>
        <p:txBody>
          <a:bodyPr/>
          <a:lstStyle/>
          <a:p>
            <a:fld id="{8D58CC47-7433-4838-8747-2E41B374F60A}" type="slidenum">
              <a:rPr lang="it-IT"/>
              <a:pPr/>
              <a:t>4</a:t>
            </a:fld>
            <a:endParaRPr lang="it-IT"/>
          </a:p>
        </p:txBody>
      </p:sp>
      <p:sp>
        <p:nvSpPr>
          <p:cNvPr id="5123" name="Rectangle 4"/>
          <p:cNvSpPr>
            <a:spLocks noGrp="1" noChangeArrowheads="1"/>
          </p:cNvSpPr>
          <p:nvPr>
            <p:ph type="title"/>
          </p:nvPr>
        </p:nvSpPr>
        <p:spPr>
          <a:xfrm>
            <a:off x="685800" y="188913"/>
            <a:ext cx="7772400" cy="1143000"/>
          </a:xfrm>
        </p:spPr>
        <p:txBody>
          <a:bodyPr/>
          <a:lstStyle/>
          <a:p>
            <a:pPr eaLnBrk="1" hangingPunct="1"/>
            <a:r>
              <a:rPr lang="it-IT" smtClean="0"/>
              <a:t>Divisione batterica</a:t>
            </a:r>
          </a:p>
        </p:txBody>
      </p:sp>
      <p:pic>
        <p:nvPicPr>
          <p:cNvPr id="5124" name="Picture 5" descr="fts%20ring"/>
          <p:cNvPicPr>
            <a:picLocks noChangeAspect="1" noChangeArrowheads="1"/>
          </p:cNvPicPr>
          <p:nvPr/>
        </p:nvPicPr>
        <p:blipFill>
          <a:blip r:embed="rId3" cstate="print"/>
          <a:srcRect/>
          <a:stretch>
            <a:fillRect/>
          </a:stretch>
        </p:blipFill>
        <p:spPr bwMode="auto">
          <a:xfrm>
            <a:off x="2587625" y="1196975"/>
            <a:ext cx="4144963" cy="4144963"/>
          </a:xfrm>
          <a:prstGeom prst="rect">
            <a:avLst/>
          </a:prstGeom>
          <a:noFill/>
          <a:ln w="9525">
            <a:noFill/>
            <a:miter lim="800000"/>
            <a:headEnd/>
            <a:tailEnd/>
          </a:ln>
        </p:spPr>
      </p:pic>
      <p:sp>
        <p:nvSpPr>
          <p:cNvPr id="5125" name="Text Box 6"/>
          <p:cNvSpPr txBox="1">
            <a:spLocks noChangeArrowheads="1"/>
          </p:cNvSpPr>
          <p:nvPr/>
        </p:nvSpPr>
        <p:spPr bwMode="auto">
          <a:xfrm>
            <a:off x="0" y="5516563"/>
            <a:ext cx="9144000" cy="1187450"/>
          </a:xfrm>
          <a:prstGeom prst="rect">
            <a:avLst/>
          </a:prstGeom>
          <a:noFill/>
          <a:ln w="9525">
            <a:noFill/>
            <a:miter lim="800000"/>
            <a:headEnd/>
            <a:tailEnd/>
          </a:ln>
        </p:spPr>
        <p:txBody>
          <a:bodyPr>
            <a:spAutoFit/>
          </a:bodyPr>
          <a:lstStyle/>
          <a:p>
            <a:pPr>
              <a:spcBef>
                <a:spcPct val="50000"/>
              </a:spcBef>
            </a:pPr>
            <a:r>
              <a:rPr lang="it-IT"/>
              <a:t>Al centro del batterio un gruppo di proteine chiamate Fts formano un anello intorno al piano di divisione cellulare che prende il nome di divisoma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0535"/>
          <p:cNvPicPr>
            <a:picLocks noChangeAspect="1" noChangeArrowheads="1"/>
          </p:cNvPicPr>
          <p:nvPr>
            <p:ph idx="4294967295"/>
          </p:nvPr>
        </p:nvPicPr>
        <p:blipFill>
          <a:blip r:embed="rId2" cstate="print"/>
          <a:srcRect l="10530" t="11623" r="12823" b="6949"/>
          <a:stretch>
            <a:fillRect/>
          </a:stretch>
        </p:blipFill>
        <p:spPr>
          <a:xfrm>
            <a:off x="827088" y="476250"/>
            <a:ext cx="7370762" cy="6243638"/>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numero diapositiva 5"/>
          <p:cNvSpPr>
            <a:spLocks noGrp="1"/>
          </p:cNvSpPr>
          <p:nvPr>
            <p:ph type="sldNum" sz="quarter" idx="12"/>
          </p:nvPr>
        </p:nvSpPr>
        <p:spPr>
          <a:noFill/>
        </p:spPr>
        <p:txBody>
          <a:bodyPr/>
          <a:lstStyle/>
          <a:p>
            <a:fld id="{8AC9F98E-5962-45BF-9CAC-08925AFC43A3}" type="slidenum">
              <a:rPr lang="it-IT"/>
              <a:pPr/>
              <a:t>41</a:t>
            </a:fld>
            <a:endParaRPr lang="it-IT"/>
          </a:p>
        </p:txBody>
      </p:sp>
      <p:sp>
        <p:nvSpPr>
          <p:cNvPr id="43011" name="Rectangle 2"/>
          <p:cNvSpPr>
            <a:spLocks noGrp="1" noChangeArrowheads="1"/>
          </p:cNvSpPr>
          <p:nvPr>
            <p:ph type="title"/>
          </p:nvPr>
        </p:nvSpPr>
        <p:spPr/>
        <p:txBody>
          <a:bodyPr/>
          <a:lstStyle/>
          <a:p>
            <a:pPr eaLnBrk="1" hangingPunct="1"/>
            <a:r>
              <a:rPr lang="it-IT" smtClean="0"/>
              <a:t>Polisoma </a:t>
            </a:r>
          </a:p>
        </p:txBody>
      </p:sp>
      <p:pic>
        <p:nvPicPr>
          <p:cNvPr id="43012" name="Picture 3" descr="FG07_38"/>
          <p:cNvPicPr>
            <a:picLocks noChangeAspect="1" noChangeArrowheads="1"/>
          </p:cNvPicPr>
          <p:nvPr>
            <p:ph idx="1"/>
          </p:nvPr>
        </p:nvPicPr>
        <p:blipFill>
          <a:blip r:embed="rId3" cstate="print"/>
          <a:srcRect/>
          <a:stretch>
            <a:fillRect/>
          </a:stretch>
        </p:blipFill>
        <p:spPr>
          <a:xfrm>
            <a:off x="685800" y="2465388"/>
            <a:ext cx="7772400" cy="2609850"/>
          </a:xfrm>
          <a:noFill/>
          <a:ln w="28575">
            <a:solidFill>
              <a:srgbClr val="000000"/>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olo 4"/>
          <p:cNvSpPr>
            <a:spLocks noGrp="1"/>
          </p:cNvSpPr>
          <p:nvPr>
            <p:ph type="title"/>
          </p:nvPr>
        </p:nvSpPr>
        <p:spPr/>
        <p:txBody>
          <a:bodyPr/>
          <a:lstStyle/>
          <a:p>
            <a:pPr eaLnBrk="1" hangingPunct="1"/>
            <a:r>
              <a:rPr lang="it-IT" smtClean="0"/>
              <a:t>Ripiegamento funzionale della proteina </a:t>
            </a:r>
          </a:p>
        </p:txBody>
      </p:sp>
      <p:pic>
        <p:nvPicPr>
          <p:cNvPr id="44035" name="Picture 3" descr="0536"/>
          <p:cNvPicPr>
            <a:picLocks noChangeAspect="1" noChangeArrowheads="1"/>
          </p:cNvPicPr>
          <p:nvPr>
            <p:ph idx="4294967295"/>
          </p:nvPr>
        </p:nvPicPr>
        <p:blipFill>
          <a:blip r:embed="rId2" cstate="print"/>
          <a:srcRect l="4791" t="19632" r="8228" b="14960"/>
          <a:stretch>
            <a:fillRect/>
          </a:stretch>
        </p:blipFill>
        <p:spPr>
          <a:xfrm>
            <a:off x="2124075" y="1844675"/>
            <a:ext cx="4895850" cy="44450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numero diapositiva 4"/>
          <p:cNvSpPr>
            <a:spLocks noGrp="1"/>
          </p:cNvSpPr>
          <p:nvPr>
            <p:ph type="sldNum" sz="quarter" idx="12"/>
          </p:nvPr>
        </p:nvSpPr>
        <p:spPr>
          <a:noFill/>
        </p:spPr>
        <p:txBody>
          <a:bodyPr/>
          <a:lstStyle/>
          <a:p>
            <a:fld id="{ED393CED-5D5D-40D9-8F05-3137DC6EBDEB}" type="slidenum">
              <a:rPr lang="it-IT"/>
              <a:pPr/>
              <a:t>5</a:t>
            </a:fld>
            <a:endParaRPr lang="it-IT"/>
          </a:p>
        </p:txBody>
      </p:sp>
      <p:sp>
        <p:nvSpPr>
          <p:cNvPr id="6147" name="Rectangle 2"/>
          <p:cNvSpPr>
            <a:spLocks noGrp="1" noChangeArrowheads="1"/>
          </p:cNvSpPr>
          <p:nvPr>
            <p:ph type="title"/>
          </p:nvPr>
        </p:nvSpPr>
        <p:spPr>
          <a:xfrm>
            <a:off x="685800" y="152400"/>
            <a:ext cx="7772400" cy="1143000"/>
          </a:xfrm>
        </p:spPr>
        <p:txBody>
          <a:bodyPr/>
          <a:lstStyle/>
          <a:p>
            <a:pPr eaLnBrk="1" hangingPunct="1"/>
            <a:r>
              <a:rPr lang="it-IT" b="1" smtClean="0"/>
              <a:t>DNA batterico</a:t>
            </a:r>
          </a:p>
        </p:txBody>
      </p:sp>
      <p:pic>
        <p:nvPicPr>
          <p:cNvPr id="6148" name="Picture 4" descr="u4fg6a"/>
          <p:cNvPicPr>
            <a:picLocks noChangeAspect="1" noChangeArrowheads="1"/>
          </p:cNvPicPr>
          <p:nvPr/>
        </p:nvPicPr>
        <p:blipFill>
          <a:blip r:embed="rId3" cstate="print"/>
          <a:srcRect/>
          <a:stretch>
            <a:fillRect/>
          </a:stretch>
        </p:blipFill>
        <p:spPr bwMode="auto">
          <a:xfrm>
            <a:off x="6184900" y="4826000"/>
            <a:ext cx="2197100" cy="1346200"/>
          </a:xfrm>
          <a:prstGeom prst="rect">
            <a:avLst/>
          </a:prstGeom>
          <a:noFill/>
          <a:ln w="28575">
            <a:solidFill>
              <a:srgbClr val="000000"/>
            </a:solidFill>
            <a:miter lim="800000"/>
            <a:headEnd/>
            <a:tailEnd/>
          </a:ln>
        </p:spPr>
      </p:pic>
      <p:pic>
        <p:nvPicPr>
          <p:cNvPr id="6149" name="Picture 5" descr="u1fig1"/>
          <p:cNvPicPr>
            <a:picLocks noChangeAspect="1" noChangeArrowheads="1"/>
          </p:cNvPicPr>
          <p:nvPr/>
        </p:nvPicPr>
        <p:blipFill>
          <a:blip r:embed="rId4" cstate="print"/>
          <a:srcRect/>
          <a:stretch>
            <a:fillRect/>
          </a:stretch>
        </p:blipFill>
        <p:spPr bwMode="auto">
          <a:xfrm>
            <a:off x="482600" y="2209800"/>
            <a:ext cx="5241925" cy="2949575"/>
          </a:xfrm>
          <a:prstGeom prst="rect">
            <a:avLst/>
          </a:prstGeom>
          <a:noFill/>
          <a:ln w="28575">
            <a:solidFill>
              <a:srgbClr val="000000"/>
            </a:solidFill>
            <a:miter lim="800000"/>
            <a:headEnd/>
            <a:tailEnd/>
          </a:ln>
        </p:spPr>
      </p:pic>
      <p:pic>
        <p:nvPicPr>
          <p:cNvPr id="6150" name="Picture 6" descr="u1fig12"/>
          <p:cNvPicPr>
            <a:picLocks noChangeAspect="1" noChangeArrowheads="1"/>
          </p:cNvPicPr>
          <p:nvPr/>
        </p:nvPicPr>
        <p:blipFill>
          <a:blip r:embed="rId5" cstate="print"/>
          <a:srcRect/>
          <a:stretch>
            <a:fillRect/>
          </a:stretch>
        </p:blipFill>
        <p:spPr bwMode="auto">
          <a:xfrm>
            <a:off x="5872163" y="1676400"/>
            <a:ext cx="3043237" cy="2335213"/>
          </a:xfrm>
          <a:prstGeom prst="rect">
            <a:avLst/>
          </a:prstGeom>
          <a:noFill/>
          <a:ln w="28575">
            <a:solidFill>
              <a:srgbClr val="000000"/>
            </a:solid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numero diapositiva 4"/>
          <p:cNvSpPr>
            <a:spLocks noGrp="1"/>
          </p:cNvSpPr>
          <p:nvPr>
            <p:ph type="sldNum" sz="quarter" idx="12"/>
          </p:nvPr>
        </p:nvSpPr>
        <p:spPr>
          <a:noFill/>
        </p:spPr>
        <p:txBody>
          <a:bodyPr/>
          <a:lstStyle/>
          <a:p>
            <a:fld id="{F9E09B05-B8A8-4E3C-A1F2-C3CADE9CDC75}" type="slidenum">
              <a:rPr lang="it-IT"/>
              <a:pPr/>
              <a:t>6</a:t>
            </a:fld>
            <a:endParaRPr lang="it-IT"/>
          </a:p>
        </p:txBody>
      </p:sp>
      <p:sp>
        <p:nvSpPr>
          <p:cNvPr id="7171" name="Rectangle 2"/>
          <p:cNvSpPr>
            <a:spLocks noGrp="1" noChangeArrowheads="1"/>
          </p:cNvSpPr>
          <p:nvPr>
            <p:ph type="title"/>
          </p:nvPr>
        </p:nvSpPr>
        <p:spPr/>
        <p:txBody>
          <a:bodyPr/>
          <a:lstStyle/>
          <a:p>
            <a:pPr eaLnBrk="1" hangingPunct="1"/>
            <a:r>
              <a:rPr lang="it-IT" b="1" smtClean="0"/>
              <a:t>Purine e pirimidine</a:t>
            </a:r>
          </a:p>
        </p:txBody>
      </p:sp>
      <p:pic>
        <p:nvPicPr>
          <p:cNvPr id="7172" name="Picture 3" descr="DNA5"/>
          <p:cNvPicPr>
            <a:picLocks noChangeAspect="1" noChangeArrowheads="1"/>
          </p:cNvPicPr>
          <p:nvPr/>
        </p:nvPicPr>
        <p:blipFill>
          <a:blip r:embed="rId3" cstate="print"/>
          <a:srcRect/>
          <a:stretch>
            <a:fillRect/>
          </a:stretch>
        </p:blipFill>
        <p:spPr bwMode="auto">
          <a:xfrm>
            <a:off x="304800" y="2179638"/>
            <a:ext cx="4106863" cy="3078162"/>
          </a:xfrm>
          <a:prstGeom prst="rect">
            <a:avLst/>
          </a:prstGeom>
          <a:noFill/>
          <a:ln w="9525">
            <a:noFill/>
            <a:miter lim="800000"/>
            <a:headEnd/>
            <a:tailEnd/>
          </a:ln>
        </p:spPr>
      </p:pic>
      <p:pic>
        <p:nvPicPr>
          <p:cNvPr id="7173" name="Picture 5" descr="DNA4"/>
          <p:cNvPicPr>
            <a:picLocks noChangeAspect="1" noChangeArrowheads="1"/>
          </p:cNvPicPr>
          <p:nvPr/>
        </p:nvPicPr>
        <p:blipFill>
          <a:blip r:embed="rId4" cstate="print"/>
          <a:srcRect/>
          <a:stretch>
            <a:fillRect/>
          </a:stretch>
        </p:blipFill>
        <p:spPr bwMode="auto">
          <a:xfrm>
            <a:off x="4802188" y="2174875"/>
            <a:ext cx="4113212" cy="308292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numero diapositiva 4"/>
          <p:cNvSpPr>
            <a:spLocks noGrp="1"/>
          </p:cNvSpPr>
          <p:nvPr>
            <p:ph type="sldNum" sz="quarter" idx="12"/>
          </p:nvPr>
        </p:nvSpPr>
        <p:spPr>
          <a:noFill/>
        </p:spPr>
        <p:txBody>
          <a:bodyPr/>
          <a:lstStyle/>
          <a:p>
            <a:fld id="{083BFC52-2194-4FF3-B655-58C4B58EC5BD}" type="slidenum">
              <a:rPr lang="it-IT"/>
              <a:pPr/>
              <a:t>7</a:t>
            </a:fld>
            <a:endParaRPr lang="it-IT"/>
          </a:p>
        </p:txBody>
      </p:sp>
      <p:sp>
        <p:nvSpPr>
          <p:cNvPr id="8195" name="Rectangle 2"/>
          <p:cNvSpPr>
            <a:spLocks noGrp="1" noChangeArrowheads="1"/>
          </p:cNvSpPr>
          <p:nvPr>
            <p:ph type="title"/>
          </p:nvPr>
        </p:nvSpPr>
        <p:spPr>
          <a:xfrm>
            <a:off x="685800" y="152400"/>
            <a:ext cx="7772400" cy="1143000"/>
          </a:xfrm>
        </p:spPr>
        <p:txBody>
          <a:bodyPr/>
          <a:lstStyle/>
          <a:p>
            <a:pPr eaLnBrk="1" hangingPunct="1"/>
            <a:r>
              <a:rPr lang="it-IT" b="1" smtClean="0"/>
              <a:t>DNA</a:t>
            </a:r>
          </a:p>
        </p:txBody>
      </p:sp>
      <p:pic>
        <p:nvPicPr>
          <p:cNvPr id="8196" name="Picture 4" descr="DNA 1"/>
          <p:cNvPicPr>
            <a:picLocks noChangeAspect="1" noChangeArrowheads="1"/>
          </p:cNvPicPr>
          <p:nvPr/>
        </p:nvPicPr>
        <p:blipFill>
          <a:blip r:embed="rId3" cstate="print"/>
          <a:srcRect/>
          <a:stretch>
            <a:fillRect/>
          </a:stretch>
        </p:blipFill>
        <p:spPr bwMode="auto">
          <a:xfrm>
            <a:off x="5181600" y="4100513"/>
            <a:ext cx="3286125" cy="2463800"/>
          </a:xfrm>
          <a:prstGeom prst="rect">
            <a:avLst/>
          </a:prstGeom>
          <a:noFill/>
          <a:ln w="9525">
            <a:noFill/>
            <a:miter lim="800000"/>
            <a:headEnd/>
            <a:tailEnd/>
          </a:ln>
        </p:spPr>
      </p:pic>
      <p:pic>
        <p:nvPicPr>
          <p:cNvPr id="8197" name="Picture 5" descr="DNA2"/>
          <p:cNvPicPr>
            <a:picLocks noChangeAspect="1" noChangeArrowheads="1"/>
          </p:cNvPicPr>
          <p:nvPr/>
        </p:nvPicPr>
        <p:blipFill>
          <a:blip r:embed="rId4" cstate="print"/>
          <a:srcRect/>
          <a:stretch>
            <a:fillRect/>
          </a:stretch>
        </p:blipFill>
        <p:spPr bwMode="auto">
          <a:xfrm>
            <a:off x="827088" y="4119563"/>
            <a:ext cx="3306762" cy="2478087"/>
          </a:xfrm>
          <a:prstGeom prst="rect">
            <a:avLst/>
          </a:prstGeom>
          <a:noFill/>
          <a:ln w="9525">
            <a:noFill/>
            <a:miter lim="800000"/>
            <a:headEnd/>
            <a:tailEnd/>
          </a:ln>
        </p:spPr>
      </p:pic>
      <p:pic>
        <p:nvPicPr>
          <p:cNvPr id="8198" name="Picture 6" descr="DNA3"/>
          <p:cNvPicPr>
            <a:picLocks noChangeAspect="1" noChangeArrowheads="1"/>
          </p:cNvPicPr>
          <p:nvPr/>
        </p:nvPicPr>
        <p:blipFill>
          <a:blip r:embed="rId5" cstate="print"/>
          <a:srcRect/>
          <a:stretch>
            <a:fillRect/>
          </a:stretch>
        </p:blipFill>
        <p:spPr bwMode="auto">
          <a:xfrm>
            <a:off x="5105400" y="1295400"/>
            <a:ext cx="3302000" cy="2476500"/>
          </a:xfrm>
          <a:prstGeom prst="rect">
            <a:avLst/>
          </a:prstGeom>
          <a:noFill/>
          <a:ln w="9525">
            <a:noFill/>
            <a:miter lim="800000"/>
            <a:headEnd/>
            <a:tailEnd/>
          </a:ln>
        </p:spPr>
      </p:pic>
      <p:pic>
        <p:nvPicPr>
          <p:cNvPr id="8199" name="Picture 8" descr="DNA6"/>
          <p:cNvPicPr>
            <a:picLocks noChangeAspect="1" noChangeArrowheads="1"/>
          </p:cNvPicPr>
          <p:nvPr/>
        </p:nvPicPr>
        <p:blipFill>
          <a:blip r:embed="rId6" cstate="print"/>
          <a:srcRect/>
          <a:stretch>
            <a:fillRect/>
          </a:stretch>
        </p:blipFill>
        <p:spPr bwMode="auto">
          <a:xfrm>
            <a:off x="838200" y="1327150"/>
            <a:ext cx="3311525" cy="248285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numero diapositiva 4"/>
          <p:cNvSpPr>
            <a:spLocks noGrp="1"/>
          </p:cNvSpPr>
          <p:nvPr>
            <p:ph type="sldNum" sz="quarter" idx="12"/>
          </p:nvPr>
        </p:nvSpPr>
        <p:spPr>
          <a:noFill/>
        </p:spPr>
        <p:txBody>
          <a:bodyPr/>
          <a:lstStyle/>
          <a:p>
            <a:fld id="{A3B0813C-FF36-4DCA-9B71-E36A4D550611}" type="slidenum">
              <a:rPr lang="it-IT"/>
              <a:pPr/>
              <a:t>8</a:t>
            </a:fld>
            <a:endParaRPr lang="it-IT"/>
          </a:p>
        </p:txBody>
      </p:sp>
      <p:sp>
        <p:nvSpPr>
          <p:cNvPr id="9219" name="Rectangle 1026"/>
          <p:cNvSpPr>
            <a:spLocks noGrp="1" noChangeArrowheads="1"/>
          </p:cNvSpPr>
          <p:nvPr>
            <p:ph type="title"/>
          </p:nvPr>
        </p:nvSpPr>
        <p:spPr>
          <a:xfrm>
            <a:off x="685800" y="228600"/>
            <a:ext cx="7772400" cy="1143000"/>
          </a:xfrm>
        </p:spPr>
        <p:txBody>
          <a:bodyPr/>
          <a:lstStyle/>
          <a:p>
            <a:pPr eaLnBrk="1" hangingPunct="1"/>
            <a:r>
              <a:rPr lang="it-IT" b="1" smtClean="0"/>
              <a:t>Struttura del DNA</a:t>
            </a:r>
          </a:p>
        </p:txBody>
      </p:sp>
      <p:pic>
        <p:nvPicPr>
          <p:cNvPr id="9220" name="Picture 1027" descr="u4fg7"/>
          <p:cNvPicPr>
            <a:picLocks noChangeAspect="1" noChangeArrowheads="1"/>
          </p:cNvPicPr>
          <p:nvPr/>
        </p:nvPicPr>
        <p:blipFill>
          <a:blip r:embed="rId3" cstate="print"/>
          <a:srcRect/>
          <a:stretch>
            <a:fillRect/>
          </a:stretch>
        </p:blipFill>
        <p:spPr bwMode="auto">
          <a:xfrm>
            <a:off x="2406650" y="1371600"/>
            <a:ext cx="4330700" cy="3670300"/>
          </a:xfrm>
          <a:prstGeom prst="rect">
            <a:avLst/>
          </a:prstGeom>
          <a:noFill/>
          <a:ln w="28575">
            <a:solidFill>
              <a:srgbClr val="000000"/>
            </a:solidFill>
            <a:miter lim="800000"/>
            <a:headEnd/>
            <a:tailEnd/>
          </a:ln>
        </p:spPr>
      </p:pic>
      <p:sp>
        <p:nvSpPr>
          <p:cNvPr id="9221" name="Text Box 1028"/>
          <p:cNvSpPr txBox="1">
            <a:spLocks noChangeArrowheads="1"/>
          </p:cNvSpPr>
          <p:nvPr/>
        </p:nvSpPr>
        <p:spPr bwMode="auto">
          <a:xfrm>
            <a:off x="1066800" y="5486400"/>
            <a:ext cx="7162800" cy="457200"/>
          </a:xfrm>
          <a:prstGeom prst="rect">
            <a:avLst/>
          </a:prstGeom>
          <a:noFill/>
          <a:ln w="9525">
            <a:noFill/>
            <a:miter lim="800000"/>
            <a:headEnd/>
            <a:tailEnd/>
          </a:ln>
        </p:spPr>
        <p:txBody>
          <a:bodyPr>
            <a:spAutoFit/>
          </a:bodyPr>
          <a:lstStyle/>
          <a:p>
            <a:pPr>
              <a:spcBef>
                <a:spcPct val="50000"/>
              </a:spcBef>
            </a:pPr>
            <a:endParaRPr lang="it-IT"/>
          </a:p>
        </p:txBody>
      </p:sp>
      <p:sp>
        <p:nvSpPr>
          <p:cNvPr id="9222" name="Text Box 1029"/>
          <p:cNvSpPr txBox="1">
            <a:spLocks noChangeArrowheads="1"/>
          </p:cNvSpPr>
          <p:nvPr/>
        </p:nvSpPr>
        <p:spPr bwMode="auto">
          <a:xfrm>
            <a:off x="1066800" y="5181600"/>
            <a:ext cx="7543800" cy="1552575"/>
          </a:xfrm>
          <a:prstGeom prst="rect">
            <a:avLst/>
          </a:prstGeom>
          <a:noFill/>
          <a:ln w="9525">
            <a:noFill/>
            <a:miter lim="800000"/>
            <a:headEnd/>
            <a:tailEnd/>
          </a:ln>
        </p:spPr>
        <p:txBody>
          <a:bodyPr>
            <a:spAutoFit/>
          </a:bodyPr>
          <a:lstStyle/>
          <a:p>
            <a:pPr>
              <a:spcBef>
                <a:spcPct val="50000"/>
              </a:spcBef>
            </a:pPr>
            <a:r>
              <a:rPr lang="it-IT"/>
              <a:t>Il fosfato di un deossiribonucleotide si lega al Carbonio 3’ del deossiribosio di un altro deossiribosio dello scheletro di DNA.I legami idrogeno delle basi complementari formano degli anelli.</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egnaposto numero diapositiva 4"/>
          <p:cNvSpPr>
            <a:spLocks noGrp="1"/>
          </p:cNvSpPr>
          <p:nvPr>
            <p:ph type="sldNum" sz="quarter" idx="12"/>
          </p:nvPr>
        </p:nvSpPr>
        <p:spPr>
          <a:noFill/>
        </p:spPr>
        <p:txBody>
          <a:bodyPr/>
          <a:lstStyle/>
          <a:p>
            <a:fld id="{9494ECFD-69C5-4266-90FD-38FFEAA9B7F9}" type="slidenum">
              <a:rPr lang="it-IT"/>
              <a:pPr/>
              <a:t>9</a:t>
            </a:fld>
            <a:endParaRPr lang="it-IT"/>
          </a:p>
        </p:txBody>
      </p:sp>
      <p:sp>
        <p:nvSpPr>
          <p:cNvPr id="10243" name="Rectangle 2"/>
          <p:cNvSpPr>
            <a:spLocks noGrp="1" noChangeArrowheads="1"/>
          </p:cNvSpPr>
          <p:nvPr>
            <p:ph type="title"/>
          </p:nvPr>
        </p:nvSpPr>
        <p:spPr>
          <a:xfrm>
            <a:off x="685800" y="228600"/>
            <a:ext cx="7772400" cy="1143000"/>
          </a:xfrm>
        </p:spPr>
        <p:txBody>
          <a:bodyPr/>
          <a:lstStyle/>
          <a:p>
            <a:pPr eaLnBrk="1" hangingPunct="1"/>
            <a:r>
              <a:rPr lang="it-IT" sz="3200" b="1" smtClean="0"/>
              <a:t>Replicazione  del DNA circolare nei batteri</a:t>
            </a:r>
          </a:p>
        </p:txBody>
      </p:sp>
      <p:pic>
        <p:nvPicPr>
          <p:cNvPr id="10244" name="Picture 4" descr="u4fg8g"/>
          <p:cNvPicPr>
            <a:picLocks noChangeAspect="1" noChangeArrowheads="1"/>
          </p:cNvPicPr>
          <p:nvPr/>
        </p:nvPicPr>
        <p:blipFill>
          <a:blip r:embed="rId3" cstate="print"/>
          <a:srcRect/>
          <a:stretch>
            <a:fillRect/>
          </a:stretch>
        </p:blipFill>
        <p:spPr bwMode="auto">
          <a:xfrm>
            <a:off x="3352800" y="1828800"/>
            <a:ext cx="2819400" cy="2819400"/>
          </a:xfrm>
          <a:prstGeom prst="rect">
            <a:avLst/>
          </a:prstGeom>
          <a:noFill/>
          <a:ln w="9525">
            <a:noFill/>
            <a:miter lim="800000"/>
            <a:headEnd/>
            <a:tailEnd/>
          </a:ln>
        </p:spPr>
      </p:pic>
      <p:sp>
        <p:nvSpPr>
          <p:cNvPr id="10245" name="Text Box 5"/>
          <p:cNvSpPr txBox="1">
            <a:spLocks noChangeArrowheads="1"/>
          </p:cNvSpPr>
          <p:nvPr/>
        </p:nvSpPr>
        <p:spPr bwMode="auto">
          <a:xfrm>
            <a:off x="1295400" y="4800600"/>
            <a:ext cx="6934200" cy="1187450"/>
          </a:xfrm>
          <a:prstGeom prst="rect">
            <a:avLst/>
          </a:prstGeom>
          <a:noFill/>
          <a:ln w="9525">
            <a:noFill/>
            <a:miter lim="800000"/>
            <a:headEnd/>
            <a:tailEnd/>
          </a:ln>
        </p:spPr>
        <p:txBody>
          <a:bodyPr>
            <a:spAutoFit/>
          </a:bodyPr>
          <a:lstStyle/>
          <a:p>
            <a:pPr>
              <a:spcBef>
                <a:spcPct val="50000"/>
              </a:spcBef>
            </a:pPr>
            <a:r>
              <a:rPr lang="it-IT"/>
              <a:t>La replicazione del Dna avviene in ambedue le direzioni da una origine di replicazione nel DNA circolare dei batteri.</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883</TotalTime>
  <Words>721</Words>
  <Application>Microsoft Office PowerPoint</Application>
  <PresentationFormat>Presentazione su schermo (4:3)</PresentationFormat>
  <Paragraphs>137</Paragraphs>
  <Slides>42</Slides>
  <Notes>40</Notes>
  <HiddenSlides>0</HiddenSlides>
  <MMClips>0</MMClips>
  <ScaleCrop>false</ScaleCrop>
  <HeadingPairs>
    <vt:vector size="8" baseType="variant">
      <vt:variant>
        <vt:lpstr>Caratteri utilizzati</vt:lpstr>
      </vt:variant>
      <vt:variant>
        <vt:i4>2</vt:i4>
      </vt:variant>
      <vt:variant>
        <vt:lpstr>Tema</vt:lpstr>
      </vt:variant>
      <vt:variant>
        <vt:i4>1</vt:i4>
      </vt:variant>
      <vt:variant>
        <vt:lpstr>Server OLE incorporati</vt:lpstr>
      </vt:variant>
      <vt:variant>
        <vt:i4>1</vt:i4>
      </vt:variant>
      <vt:variant>
        <vt:lpstr>Titoli diapositive</vt:lpstr>
      </vt:variant>
      <vt:variant>
        <vt:i4>42</vt:i4>
      </vt:variant>
    </vt:vector>
  </HeadingPairs>
  <TitlesOfParts>
    <vt:vector size="46" baseType="lpstr">
      <vt:lpstr>Times New Roman</vt:lpstr>
      <vt:lpstr>Arial</vt:lpstr>
      <vt:lpstr>Struttura predefinita</vt:lpstr>
      <vt:lpstr>Adobe Photoshop Immagine</vt:lpstr>
      <vt:lpstr>Divisione cellulare</vt:lpstr>
      <vt:lpstr>Divisione cellulare</vt:lpstr>
      <vt:lpstr>Divisione cellulare</vt:lpstr>
      <vt:lpstr>Divisione batterica</vt:lpstr>
      <vt:lpstr>DNA batterico</vt:lpstr>
      <vt:lpstr>Purine e pirimidine</vt:lpstr>
      <vt:lpstr>DNA</vt:lpstr>
      <vt:lpstr>Struttura del DNA</vt:lpstr>
      <vt:lpstr>Replicazione  del DNA circolare nei batteri</vt:lpstr>
      <vt:lpstr>Replicazione DNA</vt:lpstr>
      <vt:lpstr>Forchette di replicazione</vt:lpstr>
      <vt:lpstr>Duplicazione DNA</vt:lpstr>
      <vt:lpstr>Dna elicasi</vt:lpstr>
      <vt:lpstr>Replicazione delle basi complementari </vt:lpstr>
      <vt:lpstr>Replicazione. RNA Primer</vt:lpstr>
      <vt:lpstr>Formazione di nuovo DNA dal RNA Primer</vt:lpstr>
      <vt:lpstr>DNA polimerasi II</vt:lpstr>
      <vt:lpstr>Replicazione delle basi complementari II</vt:lpstr>
      <vt:lpstr>Filamento copia</vt:lpstr>
      <vt:lpstr>Replicazione dei due filamenti di DNA</vt:lpstr>
      <vt:lpstr>Replicazione dei due filamenti di  DNA</vt:lpstr>
      <vt:lpstr>Correzione delle bozze</vt:lpstr>
      <vt:lpstr>Diapositiva 23</vt:lpstr>
      <vt:lpstr>Procarioti </vt:lpstr>
      <vt:lpstr>Eucarioti </vt:lpstr>
      <vt:lpstr>mRNA nelle cellule eucariotiche</vt:lpstr>
      <vt:lpstr>Trascrizione</vt:lpstr>
      <vt:lpstr>Diapositiva 28</vt:lpstr>
      <vt:lpstr>Diapositiva 29</vt:lpstr>
      <vt:lpstr>Trascrizione di mRNA di un gene</vt:lpstr>
      <vt:lpstr>Trascrizione </vt:lpstr>
      <vt:lpstr>Trascrizione </vt:lpstr>
      <vt:lpstr>Fine della trascrizione</vt:lpstr>
      <vt:lpstr>Ribosomi nelle cellule procariote</vt:lpstr>
      <vt:lpstr>Lettura di un mRNA</vt:lpstr>
      <vt:lpstr>Appaiamento delle basi</vt:lpstr>
      <vt:lpstr>Struttura di un RNA transfert.</vt:lpstr>
      <vt:lpstr>Sintesi proteica</vt:lpstr>
      <vt:lpstr>Sintesi proteica</vt:lpstr>
      <vt:lpstr>Diapositiva 40</vt:lpstr>
      <vt:lpstr>Polisoma </vt:lpstr>
      <vt:lpstr>Ripiegamento funzionale della proteina </vt:lpstr>
    </vt:vector>
  </TitlesOfParts>
  <Company>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Adesine </dc:title>
  <dc:creator>a</dc:creator>
  <cp:lastModifiedBy>Letizia Angiolella</cp:lastModifiedBy>
  <cp:revision>24</cp:revision>
  <dcterms:created xsi:type="dcterms:W3CDTF">2003-03-12T12:48:22Z</dcterms:created>
  <dcterms:modified xsi:type="dcterms:W3CDTF">2014-03-04T09:34:57Z</dcterms:modified>
</cp:coreProperties>
</file>