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2"/>
  </p:sldMasterIdLst>
  <p:notesMasterIdLst>
    <p:notesMasterId r:id="rId54"/>
  </p:notesMasterIdLst>
  <p:handoutMasterIdLst>
    <p:handoutMasterId r:id="rId55"/>
  </p:handoutMasterIdLst>
  <p:sldIdLst>
    <p:sldId id="256" r:id="rId3"/>
    <p:sldId id="372" r:id="rId4"/>
    <p:sldId id="279" r:id="rId5"/>
    <p:sldId id="347" r:id="rId6"/>
    <p:sldId id="373" r:id="rId7"/>
    <p:sldId id="348" r:id="rId8"/>
    <p:sldId id="374" r:id="rId9"/>
    <p:sldId id="350" r:id="rId10"/>
    <p:sldId id="351" r:id="rId11"/>
    <p:sldId id="352" r:id="rId12"/>
    <p:sldId id="375" r:id="rId13"/>
    <p:sldId id="303" r:id="rId14"/>
    <p:sldId id="353" r:id="rId15"/>
    <p:sldId id="299" r:id="rId16"/>
    <p:sldId id="358" r:id="rId17"/>
    <p:sldId id="306" r:id="rId18"/>
    <p:sldId id="307" r:id="rId19"/>
    <p:sldId id="308" r:id="rId20"/>
    <p:sldId id="309" r:id="rId21"/>
    <p:sldId id="359" r:id="rId22"/>
    <p:sldId id="360" r:id="rId23"/>
    <p:sldId id="312" r:id="rId24"/>
    <p:sldId id="361" r:id="rId25"/>
    <p:sldId id="313" r:id="rId26"/>
    <p:sldId id="362" r:id="rId27"/>
    <p:sldId id="316" r:id="rId28"/>
    <p:sldId id="318" r:id="rId29"/>
    <p:sldId id="363" r:id="rId30"/>
    <p:sldId id="364" r:id="rId31"/>
    <p:sldId id="365" r:id="rId32"/>
    <p:sldId id="324" r:id="rId33"/>
    <p:sldId id="376" r:id="rId34"/>
    <p:sldId id="377" r:id="rId35"/>
    <p:sldId id="378" r:id="rId36"/>
    <p:sldId id="379" r:id="rId37"/>
    <p:sldId id="380" r:id="rId38"/>
    <p:sldId id="382" r:id="rId39"/>
    <p:sldId id="325" r:id="rId40"/>
    <p:sldId id="327" r:id="rId41"/>
    <p:sldId id="329" r:id="rId42"/>
    <p:sldId id="330" r:id="rId43"/>
    <p:sldId id="331" r:id="rId44"/>
    <p:sldId id="333" r:id="rId45"/>
    <p:sldId id="368" r:id="rId46"/>
    <p:sldId id="369" r:id="rId47"/>
    <p:sldId id="346" r:id="rId48"/>
    <p:sldId id="370" r:id="rId49"/>
    <p:sldId id="345" r:id="rId50"/>
    <p:sldId id="371" r:id="rId51"/>
    <p:sldId id="342" r:id="rId52"/>
    <p:sldId id="344" r:id="rId5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05" y="2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1" y="677882"/>
            <a:ext cx="10987617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95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Unit%C3%A0_di_misura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it.wikipedia.org/wiki/Secondo" TargetMode="External"/><Relationship Id="rId5" Type="http://schemas.openxmlformats.org/officeDocument/2006/relationships/hyperlink" Target="https://it.wikipedia.org/wiki/Sistema_Internazionale" TargetMode="External"/><Relationship Id="rId4" Type="http://schemas.openxmlformats.org/officeDocument/2006/relationships/hyperlink" Target="https://it.wikipedia.org/wiki/Coefficiente_di_sedimentazione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933699"/>
          </a:xfrm>
        </p:spPr>
        <p:txBody>
          <a:bodyPr/>
          <a:lstStyle/>
          <a:p>
            <a:br>
              <a:rPr lang="it-IT" dirty="0"/>
            </a:br>
            <a:r>
              <a:rPr lang="it-IT" sz="2400" dirty="0">
                <a:solidFill>
                  <a:srgbClr val="FFFF00"/>
                </a:solidFill>
              </a:rPr>
              <a:t>Sergio Frasca</a:t>
            </a:r>
            <a:br>
              <a:rPr lang="it-IT" sz="2000" dirty="0"/>
            </a:br>
            <a:br>
              <a:rPr lang="it-IT" dirty="0"/>
            </a:br>
            <a:r>
              <a:rPr lang="it-IT" dirty="0"/>
              <a:t>Fisica Applicata – 3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54955" y="4724400"/>
            <a:ext cx="8825658" cy="15621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 err="1">
                <a:solidFill>
                  <a:srgbClr val="F5A408"/>
                </a:solidFill>
              </a:rPr>
              <a:t>Fluidi</a:t>
            </a:r>
            <a:r>
              <a:rPr lang="en-US" b="1" i="0" dirty="0">
                <a:solidFill>
                  <a:srgbClr val="F5A408"/>
                </a:solidFill>
              </a:rPr>
              <a:t> in </a:t>
            </a:r>
            <a:r>
              <a:rPr lang="en-US" b="1" i="0" dirty="0" err="1">
                <a:solidFill>
                  <a:srgbClr val="F5A408"/>
                </a:solidFill>
              </a:rPr>
              <a:t>generale</a:t>
            </a:r>
            <a:endParaRPr lang="en-US" b="1" dirty="0">
              <a:solidFill>
                <a:srgbClr val="F5A408"/>
              </a:solidFill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F5A408"/>
                </a:solidFill>
              </a:rPr>
              <a:t>Il </a:t>
            </a:r>
            <a:r>
              <a:rPr lang="en-US" b="1" dirty="0" err="1">
                <a:solidFill>
                  <a:srgbClr val="F5A408"/>
                </a:solidFill>
              </a:rPr>
              <a:t>sangue</a:t>
            </a:r>
            <a:r>
              <a:rPr lang="en-US" b="1" dirty="0">
                <a:solidFill>
                  <a:srgbClr val="F5A408"/>
                </a:solidFill>
              </a:rPr>
              <a:t> come </a:t>
            </a:r>
            <a:r>
              <a:rPr lang="en-US" b="1" dirty="0" err="1">
                <a:solidFill>
                  <a:srgbClr val="F5A408"/>
                </a:solidFill>
              </a:rPr>
              <a:t>fluido</a:t>
            </a:r>
            <a:endParaRPr lang="en-US" b="1" dirty="0">
              <a:solidFill>
                <a:srgbClr val="F5A408"/>
              </a:solidFill>
            </a:endParaRPr>
          </a:p>
          <a:p>
            <a:pPr marL="0" indent="0" algn="l">
              <a:buNone/>
            </a:pPr>
            <a:r>
              <a:rPr lang="it-IT" b="1" dirty="0">
                <a:solidFill>
                  <a:srgbClr val="F5A408"/>
                </a:solidFill>
              </a:rPr>
              <a:t>Elettroforesi e centrifugazione</a:t>
            </a:r>
            <a:endParaRPr lang="it-IT" b="1" i="0" dirty="0">
              <a:solidFill>
                <a:srgbClr val="F5A408"/>
              </a:solidFill>
            </a:endParaRPr>
          </a:p>
          <a:p>
            <a:pPr marL="0" indent="0" algn="l">
              <a:buNone/>
            </a:pPr>
            <a:endParaRPr lang="it-IT" b="0" i="0" dirty="0">
              <a:solidFill>
                <a:srgbClr val="F5A4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266700"/>
            <a:ext cx="9404723" cy="914400"/>
          </a:xfrm>
        </p:spPr>
        <p:txBody>
          <a:bodyPr/>
          <a:lstStyle/>
          <a:p>
            <a:pPr algn="ctr"/>
            <a:r>
              <a:rPr lang="it-IT" b="1" dirty="0"/>
              <a:t>Fluidi reali</a:t>
            </a:r>
          </a:p>
        </p:txBody>
      </p:sp>
      <p:pic>
        <p:nvPicPr>
          <p:cNvPr id="4" name="Segnaposto contenuto 3" descr="0609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0060" y="1460500"/>
            <a:ext cx="3219640" cy="4987286"/>
          </a:xfrm>
        </p:spPr>
      </p:pic>
      <p:sp>
        <p:nvSpPr>
          <p:cNvPr id="3" name="CasellaDiTesto 2"/>
          <p:cNvSpPr txBox="1"/>
          <p:nvPr/>
        </p:nvSpPr>
        <p:spPr>
          <a:xfrm>
            <a:off x="533400" y="1295400"/>
            <a:ext cx="7442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Il teorema di Bernoulli non è applicabile senza correzioni al flusso dei liquidi reali in quanto non tiene conto delle forze di attrito.</a:t>
            </a:r>
          </a:p>
          <a:p>
            <a:r>
              <a:rPr lang="it-IT" b="1" dirty="0"/>
              <a:t>In particolare, se si ha un tubo orizzontale di sezione costante, secondo il teorema di Bernoulli il liquido fluirebbe senza la necessità di una differenza di pressione tra l’ingresso e l’uscita.</a:t>
            </a:r>
          </a:p>
          <a:p>
            <a:r>
              <a:rPr lang="it-IT" b="1" dirty="0"/>
              <a:t>Se viceversa c’è una dissipazione E</a:t>
            </a:r>
            <a:r>
              <a:rPr lang="it-IT" b="1" baseline="-25000" dirty="0"/>
              <a:t>A</a:t>
            </a:r>
            <a:r>
              <a:rPr lang="it-IT" b="1" dirty="0"/>
              <a:t> di energia per unità di volume del fluido, si dimostra che</a:t>
            </a:r>
          </a:p>
          <a:p>
            <a:endParaRPr lang="it-IT" b="1" dirty="0"/>
          </a:p>
          <a:p>
            <a:r>
              <a:rPr lang="it-IT" b="1" dirty="0"/>
              <a:t>                                     E</a:t>
            </a:r>
            <a:r>
              <a:rPr lang="it-IT" b="1" baseline="-25000" dirty="0"/>
              <a:t>A</a:t>
            </a:r>
            <a:r>
              <a:rPr lang="it-IT" b="1" dirty="0"/>
              <a:t> = p</a:t>
            </a:r>
            <a:r>
              <a:rPr lang="it-IT" b="1" baseline="-25000" dirty="0"/>
              <a:t>2</a:t>
            </a:r>
            <a:r>
              <a:rPr lang="it-IT" b="1" dirty="0"/>
              <a:t> – p</a:t>
            </a:r>
            <a:r>
              <a:rPr lang="it-IT" b="1" baseline="-25000" dirty="0"/>
              <a:t>1</a:t>
            </a:r>
            <a:r>
              <a:rPr lang="it-IT" b="1" dirty="0"/>
              <a:t> </a:t>
            </a:r>
          </a:p>
          <a:p>
            <a:endParaRPr lang="it-IT" b="1" dirty="0"/>
          </a:p>
          <a:p>
            <a:r>
              <a:rPr lang="it-IT" b="1" dirty="0"/>
              <a:t>Il condotto quindi oppone una «resistenza» al moto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dove </a:t>
            </a:r>
            <a:r>
              <a:rPr lang="el-GR" b="1" dirty="0"/>
              <a:t>Δ</a:t>
            </a:r>
            <a:r>
              <a:rPr lang="it-IT" b="1" dirty="0"/>
              <a:t>p è la differenza di pressione e Q = </a:t>
            </a:r>
            <a:r>
              <a:rPr lang="el-GR" b="1" dirty="0"/>
              <a:t>Δ</a:t>
            </a:r>
            <a:r>
              <a:rPr lang="it-IT" b="1" dirty="0"/>
              <a:t>V/</a:t>
            </a:r>
            <a:r>
              <a:rPr lang="el-GR" b="1" dirty="0"/>
              <a:t>Δ</a:t>
            </a:r>
            <a:r>
              <a:rPr lang="it-IT" b="1" dirty="0"/>
              <a:t>t  è il flusso.</a:t>
            </a:r>
          </a:p>
          <a:p>
            <a:r>
              <a:rPr lang="it-IT" b="1" dirty="0"/>
              <a:t> </a:t>
            </a:r>
          </a:p>
          <a:p>
            <a:r>
              <a:rPr lang="it-IT" b="1" dirty="0"/>
              <a:t>Al variare della velocità del fluido nel condotto, distinguiamo due diversi regimi: il </a:t>
            </a:r>
            <a:r>
              <a:rPr lang="it-IT" b="1" dirty="0">
                <a:solidFill>
                  <a:srgbClr val="FFFF00"/>
                </a:solidFill>
              </a:rPr>
              <a:t>regime laminare </a:t>
            </a:r>
            <a:r>
              <a:rPr lang="it-IT" b="1" dirty="0"/>
              <a:t>e il </a:t>
            </a:r>
            <a:r>
              <a:rPr lang="it-IT" b="1" dirty="0">
                <a:solidFill>
                  <a:srgbClr val="FFFF00"/>
                </a:solidFill>
              </a:rPr>
              <a:t>regime turbolento</a:t>
            </a:r>
            <a:r>
              <a:rPr lang="it-IT" b="1" dirty="0"/>
              <a:t>.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405827"/>
              </p:ext>
            </p:extLst>
          </p:nvPr>
        </p:nvGraphicFramePr>
        <p:xfrm>
          <a:off x="2990850" y="4411662"/>
          <a:ext cx="86489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4" imgW="495000" imgH="419040" progId="Equation.DSMT4">
                  <p:embed/>
                </p:oleObj>
              </mc:Choice>
              <mc:Fallback>
                <p:oleObj name="Equation" r:id="rId4" imgW="4950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90850" y="4411662"/>
                        <a:ext cx="864898" cy="73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76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1282"/>
          </a:xfrm>
        </p:spPr>
        <p:txBody>
          <a:bodyPr/>
          <a:lstStyle/>
          <a:p>
            <a:pPr algn="ctr"/>
            <a:r>
              <a:rPr lang="it-IT" b="1" dirty="0"/>
              <a:t>Moto laminare - viscosità</a:t>
            </a:r>
          </a:p>
        </p:txBody>
      </p:sp>
      <p:pic>
        <p:nvPicPr>
          <p:cNvPr id="4" name="Segnaposto contenuto 3" descr="0610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287" y="1756568"/>
            <a:ext cx="4174227" cy="449183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46111" y="1756568"/>
            <a:ext cx="64531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Nel regime laminare (o moto laminare) che si riscontra a basse velocità, il moto del fluido avviene per lamine che strisciano una sull’altra e la dissipazione di energia (cioè l’attrito) si ha nello strisciare di una lamina sull’altra. Il moto è quindi </a:t>
            </a:r>
            <a:r>
              <a:rPr lang="it-IT" b="1" dirty="0" err="1"/>
              <a:t>pressocché</a:t>
            </a:r>
            <a:r>
              <a:rPr lang="it-IT" b="1" dirty="0"/>
              <a:t> ordinato. </a:t>
            </a:r>
          </a:p>
          <a:p>
            <a:endParaRPr lang="it-IT" b="1" dirty="0"/>
          </a:p>
          <a:p>
            <a:r>
              <a:rPr lang="it-IT" b="1" dirty="0"/>
              <a:t>Per un condotto cilindrico, si ha che la resistenza al moto dovuta all’attrito è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dove r è il raggio del condotto, l la sua lunghezza e </a:t>
            </a:r>
            <a:r>
              <a:rPr lang="el-GR" b="1" dirty="0"/>
              <a:t>η</a:t>
            </a:r>
            <a:r>
              <a:rPr lang="it-IT" b="1" dirty="0"/>
              <a:t> è un coefficiente chiamato viscosità del fluido.</a:t>
            </a:r>
          </a:p>
          <a:p>
            <a:endParaRPr lang="it-IT" b="1" dirty="0"/>
          </a:p>
          <a:p>
            <a:r>
              <a:rPr lang="it-IT" b="1" dirty="0"/>
              <a:t>La viscosità si misura, nel sistema CGS, in poise (P).</a:t>
            </a:r>
          </a:p>
          <a:p>
            <a:endParaRPr lang="it-IT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606144"/>
              </p:ext>
            </p:extLst>
          </p:nvPr>
        </p:nvGraphicFramePr>
        <p:xfrm>
          <a:off x="2320925" y="4056063"/>
          <a:ext cx="21447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4" imgW="1079280" imgH="419040" progId="Equation.DSMT4">
                  <p:embed/>
                </p:oleObj>
              </mc:Choice>
              <mc:Fallback>
                <p:oleObj name="Equation" r:id="rId4" imgW="10792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0925" y="4056063"/>
                        <a:ext cx="2144713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84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Segnaposto contenuto 3" descr="tab0601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888" y="941389"/>
            <a:ext cx="7143750" cy="4867275"/>
          </a:xfrm>
        </p:spPr>
      </p:pic>
    </p:spTree>
    <p:extLst>
      <p:ext uri="{BB962C8B-B14F-4D97-AF65-F5344CB8AC3E}">
        <p14:creationId xmlns:p14="http://schemas.microsoft.com/office/powerpoint/2010/main" val="1243983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1" y="452718"/>
            <a:ext cx="9994900" cy="1400530"/>
          </a:xfrm>
        </p:spPr>
        <p:txBody>
          <a:bodyPr/>
          <a:lstStyle/>
          <a:p>
            <a:r>
              <a:rPr lang="it-IT" b="1" dirty="0"/>
              <a:t>Regime laminare e regime turbolento</a:t>
            </a:r>
          </a:p>
        </p:txBody>
      </p:sp>
      <p:pic>
        <p:nvPicPr>
          <p:cNvPr id="4" name="Segnaposto contenuto 3" descr="0611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855"/>
          <a:stretch/>
        </p:blipFill>
        <p:spPr>
          <a:xfrm>
            <a:off x="5435600" y="1646238"/>
            <a:ext cx="6555555" cy="2760662"/>
          </a:xfrm>
        </p:spPr>
      </p:pic>
      <p:sp>
        <p:nvSpPr>
          <p:cNvPr id="3" name="CasellaDiTesto 2"/>
          <p:cNvSpPr txBox="1"/>
          <p:nvPr/>
        </p:nvSpPr>
        <p:spPr>
          <a:xfrm>
            <a:off x="215900" y="1646238"/>
            <a:ext cx="5219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Se si aumenta la differenza di pressione tra gli estremi del tubo, aumenta la velocità del fluido e, se si supera un certo limite, il moto da laminare diventa turbolento: il moto quindi non è più ordinato e aumenta la dissipazione di energia.</a:t>
            </a:r>
          </a:p>
          <a:p>
            <a:r>
              <a:rPr lang="it-IT" b="1" dirty="0"/>
              <a:t>La velocità critica per cui si passa dal moto laminare a quello turbolento è data da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90835"/>
              </p:ext>
            </p:extLst>
          </p:nvPr>
        </p:nvGraphicFramePr>
        <p:xfrm>
          <a:off x="1822450" y="3782713"/>
          <a:ext cx="169934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4" imgW="774360" imgH="393480" progId="Equation.DSMT4">
                  <p:embed/>
                </p:oleObj>
              </mc:Choice>
              <mc:Fallback>
                <p:oleObj name="Equation" r:id="rId4" imgW="774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2450" y="3782713"/>
                        <a:ext cx="1699342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15900" y="4646313"/>
            <a:ext cx="113665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Dove </a:t>
            </a:r>
            <a:r>
              <a:rPr lang="el-GR" b="1" dirty="0"/>
              <a:t>η</a:t>
            </a:r>
            <a:r>
              <a:rPr lang="it-IT" b="1" dirty="0"/>
              <a:t> e d sono la viscosità e la densità del fluido, r il raggio del condotto e </a:t>
            </a:r>
            <a:r>
              <a:rPr lang="it-IT" sz="2000" b="1" dirty="0">
                <a:latin typeface="French Script MT" panose="03020402040607040605" pitchFamily="66" charset="0"/>
              </a:rPr>
              <a:t>R</a:t>
            </a:r>
            <a:r>
              <a:rPr lang="it-IT" b="1" dirty="0"/>
              <a:t>, detto numero di Reynolds, vale circa 1000.</a:t>
            </a:r>
          </a:p>
          <a:p>
            <a:r>
              <a:rPr lang="it-IT" b="1" dirty="0"/>
              <a:t>Nel caso del moto turbolento, la portata non è proporzionale alla differenza di pressione, ma, con questa, cresce più lentamente; per velocità non troppo elevate va con la radice quadrata di </a:t>
            </a:r>
            <a:r>
              <a:rPr lang="el-GR" b="1" dirty="0"/>
              <a:t>Δ</a:t>
            </a:r>
            <a:r>
              <a:rPr lang="it-IT" b="1" dirty="0"/>
              <a:t>p.</a:t>
            </a:r>
          </a:p>
          <a:p>
            <a:endParaRPr lang="it-IT" b="1" dirty="0"/>
          </a:p>
          <a:p>
            <a:r>
              <a:rPr lang="it-IT" b="1" dirty="0"/>
              <a:t>La resistenza poi cresce con la portata.</a:t>
            </a:r>
          </a:p>
        </p:txBody>
      </p:sp>
    </p:spTree>
    <p:extLst>
      <p:ext uri="{BB962C8B-B14F-4D97-AF65-F5344CB8AC3E}">
        <p14:creationId xmlns:p14="http://schemas.microsoft.com/office/powerpoint/2010/main" val="3866370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062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1379539"/>
            <a:ext cx="8240713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38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160618"/>
            <a:ext cx="9404723" cy="1400530"/>
          </a:xfrm>
        </p:spPr>
        <p:txBody>
          <a:bodyPr/>
          <a:lstStyle/>
          <a:p>
            <a:pPr algn="ctr"/>
            <a:r>
              <a:rPr lang="it-IT" b="1" dirty="0"/>
              <a:t>Meccanica dei fluidi</a:t>
            </a:r>
            <a:br>
              <a:rPr lang="it-IT" b="1" dirty="0"/>
            </a:br>
            <a:r>
              <a:rPr lang="it-IT" sz="4000" b="1" dirty="0"/>
              <a:t>nei sistemi biologici</a:t>
            </a:r>
            <a:endParaRPr lang="it-IT" b="1" dirty="0"/>
          </a:p>
        </p:txBody>
      </p:sp>
      <p:pic>
        <p:nvPicPr>
          <p:cNvPr id="4" name="Segnaposto contenuto 3" descr="0701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4"/>
          <a:stretch/>
        </p:blipFill>
        <p:spPr>
          <a:xfrm>
            <a:off x="857162" y="1651000"/>
            <a:ext cx="9747338" cy="4966922"/>
          </a:xfrm>
        </p:spPr>
      </p:pic>
    </p:spTree>
    <p:extLst>
      <p:ext uri="{BB962C8B-B14F-4D97-AF65-F5344CB8AC3E}">
        <p14:creationId xmlns:p14="http://schemas.microsoft.com/office/powerpoint/2010/main" val="1763754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egnaposto contenuto 3" descr="0702.gif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5091" r="41241" b="34509"/>
          <a:stretch/>
        </p:blipFill>
        <p:spPr>
          <a:xfrm>
            <a:off x="7962899" y="203200"/>
            <a:ext cx="4159143" cy="6413500"/>
          </a:xfrm>
        </p:spPr>
      </p:pic>
      <p:pic>
        <p:nvPicPr>
          <p:cNvPr id="3" name="Segnaposto contenuto 3" descr="0702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4" t="4385" r="1551" b="48058"/>
          <a:stretch/>
        </p:blipFill>
        <p:spPr>
          <a:xfrm>
            <a:off x="4939846" y="1253146"/>
            <a:ext cx="2882899" cy="530964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88900" y="356475"/>
            <a:ext cx="58130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Schema del sistema circolatorio</a:t>
            </a:r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Nello schema 7.2 a, più dettagliato, è rappresentato il sistema circolatorio.</a:t>
            </a:r>
          </a:p>
          <a:p>
            <a:endParaRPr lang="it-IT" b="1" dirty="0"/>
          </a:p>
          <a:p>
            <a:r>
              <a:rPr lang="it-IT" b="1" dirty="0"/>
              <a:t>Lo schema 7.2 b è uno schema funzionale semplificato, ridotto a un singolo circolo.</a:t>
            </a:r>
          </a:p>
          <a:p>
            <a:endParaRPr lang="it-IT" dirty="0"/>
          </a:p>
        </p:txBody>
      </p:sp>
      <p:pic>
        <p:nvPicPr>
          <p:cNvPr id="5" name="Segnaposto contenuto 3" descr="0702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0" r="34888" b="2384"/>
          <a:stretch/>
        </p:blipFill>
        <p:spPr>
          <a:xfrm>
            <a:off x="469901" y="3416300"/>
            <a:ext cx="4329792" cy="305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6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egnaposto contenuto 3" descr="0703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11"/>
          <a:stretch/>
        </p:blipFill>
        <p:spPr>
          <a:xfrm>
            <a:off x="278743" y="2119314"/>
            <a:ext cx="11700158" cy="3989386"/>
          </a:xfrm>
        </p:spPr>
      </p:pic>
      <p:sp>
        <p:nvSpPr>
          <p:cNvPr id="2" name="CasellaDiTesto 1"/>
          <p:cNvSpPr txBox="1"/>
          <p:nvPr/>
        </p:nvSpPr>
        <p:spPr>
          <a:xfrm>
            <a:off x="88900" y="279400"/>
            <a:ext cx="1071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Variazione della velocità in un sistema idrodinamico</a:t>
            </a:r>
          </a:p>
        </p:txBody>
      </p:sp>
    </p:spTree>
    <p:extLst>
      <p:ext uri="{BB962C8B-B14F-4D97-AF65-F5344CB8AC3E}">
        <p14:creationId xmlns:p14="http://schemas.microsoft.com/office/powerpoint/2010/main" val="2155542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egnaposto contenuto 3" descr="0704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" r="34690" b="7798"/>
          <a:stretch/>
        </p:blipFill>
        <p:spPr>
          <a:xfrm>
            <a:off x="6681789" y="372309"/>
            <a:ext cx="5205411" cy="6041191"/>
          </a:xfrm>
        </p:spPr>
      </p:pic>
      <p:pic>
        <p:nvPicPr>
          <p:cNvPr id="3" name="Segnaposto contenuto 3" descr="0704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7" t="2031" b="55591"/>
          <a:stretch/>
        </p:blipFill>
        <p:spPr>
          <a:xfrm>
            <a:off x="3835400" y="3484551"/>
            <a:ext cx="2362200" cy="280195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06400" y="372309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Sezione dei vasi sanguigni </a:t>
            </a:r>
          </a:p>
          <a:p>
            <a:pPr algn="ctr"/>
            <a:r>
              <a:rPr lang="it-IT" sz="3200" b="1" dirty="0"/>
              <a:t>e velocità del sangue</a:t>
            </a:r>
          </a:p>
        </p:txBody>
      </p:sp>
    </p:spTree>
    <p:extLst>
      <p:ext uri="{BB962C8B-B14F-4D97-AF65-F5344CB8AC3E}">
        <p14:creationId xmlns:p14="http://schemas.microsoft.com/office/powerpoint/2010/main" val="53745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egnaposto contenuto 3" descr="0705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42525" r="23673" b="14950"/>
          <a:stretch/>
        </p:blipFill>
        <p:spPr>
          <a:xfrm>
            <a:off x="7378700" y="4069465"/>
            <a:ext cx="2552700" cy="2641600"/>
          </a:xfrm>
        </p:spPr>
      </p:pic>
      <p:pic>
        <p:nvPicPr>
          <p:cNvPr id="3" name="Segnaposto contenuto 3" descr="0705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" b="56710"/>
          <a:stretch/>
        </p:blipFill>
        <p:spPr>
          <a:xfrm>
            <a:off x="5983349" y="177801"/>
            <a:ext cx="5522851" cy="389166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65100" y="317500"/>
            <a:ext cx="5664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Applicazione del teorema di Bernoulli</a:t>
            </a:r>
          </a:p>
          <a:p>
            <a:endParaRPr lang="it-IT" dirty="0"/>
          </a:p>
          <a:p>
            <a:endParaRPr lang="it-IT" b="1" dirty="0"/>
          </a:p>
          <a:p>
            <a:pPr marL="342900" indent="-342900">
              <a:buAutoNum type="alphaLcParenR"/>
            </a:pPr>
            <a:r>
              <a:rPr lang="it-IT" b="1" dirty="0"/>
              <a:t>Aneurisma (rigonfiamento)</a:t>
            </a:r>
          </a:p>
          <a:p>
            <a:pPr marL="342900" indent="-342900">
              <a:buAutoNum type="alphaLcParenR"/>
            </a:pPr>
            <a:endParaRPr lang="it-IT" b="1" dirty="0"/>
          </a:p>
          <a:p>
            <a:pPr marL="342900" indent="-342900">
              <a:buAutoNum type="alphaLcParenR"/>
            </a:pPr>
            <a:r>
              <a:rPr lang="it-IT" b="1" dirty="0"/>
              <a:t>Stenosi (strozzamento</a:t>
            </a:r>
            <a:r>
              <a:rPr lang="it-IT" dirty="0"/>
              <a:t>)</a:t>
            </a:r>
          </a:p>
          <a:p>
            <a:pPr marL="342900" indent="-342900">
              <a:buAutoNum type="alphaLcParenR"/>
            </a:pPr>
            <a:endParaRPr lang="it-IT" dirty="0"/>
          </a:p>
          <a:p>
            <a:pPr marL="342900" indent="-342900">
              <a:buAutoNum type="alphaLcParenR"/>
            </a:pPr>
            <a:endParaRPr lang="it-IT" dirty="0"/>
          </a:p>
          <a:p>
            <a:r>
              <a:rPr lang="it-IT" b="1" dirty="0"/>
              <a:t>Principio: dove è maggiore la velocità, è minore la pressione.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12" y="3957328"/>
            <a:ext cx="3989388" cy="275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0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190500"/>
            <a:ext cx="9404723" cy="1206500"/>
          </a:xfrm>
        </p:spPr>
        <p:txBody>
          <a:bodyPr/>
          <a:lstStyle/>
          <a:p>
            <a:r>
              <a:rPr lang="en-US" b="1" dirty="0"/>
              <a:t>Di </a:t>
            </a:r>
            <a:r>
              <a:rPr lang="en-US" b="1" dirty="0" err="1"/>
              <a:t>cosa</a:t>
            </a:r>
            <a:r>
              <a:rPr lang="en-US" b="1" dirty="0"/>
              <a:t> </a:t>
            </a:r>
            <a:r>
              <a:rPr lang="en-US" b="1" dirty="0" err="1"/>
              <a:t>parleremo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3312" y="1308100"/>
            <a:ext cx="8946541" cy="4940299"/>
          </a:xfrm>
        </p:spPr>
        <p:txBody>
          <a:bodyPr>
            <a:normAutofit/>
          </a:bodyPr>
          <a:lstStyle/>
          <a:p>
            <a:r>
              <a:rPr lang="it-IT" b="1" dirty="0"/>
              <a:t>I fluidi, in particolare i liquidi</a:t>
            </a:r>
          </a:p>
          <a:p>
            <a:r>
              <a:rPr lang="it-IT" b="1" dirty="0"/>
              <a:t>La densità e la pressione</a:t>
            </a:r>
          </a:p>
          <a:p>
            <a:r>
              <a:rPr lang="it-IT" b="1" dirty="0"/>
              <a:t>Fluidi ideali e fluidi reali (viscosità)</a:t>
            </a:r>
          </a:p>
          <a:p>
            <a:r>
              <a:rPr lang="it-IT" b="1" dirty="0"/>
              <a:t>Moto laminare e moto turbolento</a:t>
            </a:r>
          </a:p>
          <a:p>
            <a:r>
              <a:rPr lang="it-IT" b="1" dirty="0"/>
              <a:t>Forze di coesione e tensione superficiale</a:t>
            </a:r>
          </a:p>
          <a:p>
            <a:r>
              <a:rPr lang="it-IT" b="1" dirty="0"/>
              <a:t>Capillarità</a:t>
            </a:r>
          </a:p>
          <a:p>
            <a:r>
              <a:rPr lang="it-IT" b="1" dirty="0"/>
              <a:t>Meccanica dei fluidi nei sistemi biologici</a:t>
            </a:r>
          </a:p>
          <a:p>
            <a:r>
              <a:rPr lang="it-IT" b="1" dirty="0"/>
              <a:t>Circolazione sanguigna</a:t>
            </a:r>
          </a:p>
          <a:p>
            <a:r>
              <a:rPr lang="it-IT" b="1" dirty="0"/>
              <a:t>Sedimentazione</a:t>
            </a:r>
          </a:p>
          <a:p>
            <a:r>
              <a:rPr lang="it-IT" b="1" dirty="0"/>
              <a:t>Elettroforesi</a:t>
            </a:r>
          </a:p>
          <a:p>
            <a:r>
              <a:rPr lang="it-IT" b="1" dirty="0"/>
              <a:t>Centrifughe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8888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Misura del flusso</a:t>
            </a:r>
          </a:p>
        </p:txBody>
      </p:sp>
      <p:pic>
        <p:nvPicPr>
          <p:cNvPr id="4" name="Segnaposto contenuto 3" descr="0706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3077" y="664233"/>
            <a:ext cx="4029523" cy="6028667"/>
          </a:xfrm>
        </p:spPr>
      </p:pic>
      <p:sp>
        <p:nvSpPr>
          <p:cNvPr id="3" name="CasellaDiTesto 2"/>
          <p:cNvSpPr txBox="1"/>
          <p:nvPr/>
        </p:nvSpPr>
        <p:spPr>
          <a:xfrm>
            <a:off x="736600" y="1853248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Può essere fatta col tubo di </a:t>
            </a:r>
            <a:r>
              <a:rPr lang="it-IT" b="1" dirty="0" err="1"/>
              <a:t>Pitot</a:t>
            </a:r>
            <a:r>
              <a:rPr lang="it-IT" b="1" dirty="0"/>
              <a:t> (tipicamente utilizzato sugli areoplani), misurando la differenza di pressione tra l’imboccatura anteriore e quella laterale.</a:t>
            </a:r>
          </a:p>
          <a:p>
            <a:endParaRPr lang="it-IT" b="1" dirty="0"/>
          </a:p>
          <a:p>
            <a:r>
              <a:rPr lang="it-IT" b="1" dirty="0"/>
              <a:t>Metodi meno invasivi utilizzano gli ultrasuoni e l’effetto Doppler.</a:t>
            </a:r>
          </a:p>
        </p:txBody>
      </p:sp>
    </p:spTree>
    <p:extLst>
      <p:ext uri="{BB962C8B-B14F-4D97-AF65-F5344CB8AC3E}">
        <p14:creationId xmlns:p14="http://schemas.microsoft.com/office/powerpoint/2010/main" val="249408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397095" cy="1400530"/>
          </a:xfrm>
        </p:spPr>
        <p:txBody>
          <a:bodyPr/>
          <a:lstStyle/>
          <a:p>
            <a:pPr algn="ctr"/>
            <a:r>
              <a:rPr lang="it-IT" b="1" dirty="0"/>
              <a:t>Il sangue</a:t>
            </a:r>
          </a:p>
        </p:txBody>
      </p:sp>
      <p:pic>
        <p:nvPicPr>
          <p:cNvPr id="4" name="Segnaposto contenuto 3" descr="0707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2" b="17055"/>
          <a:stretch/>
        </p:blipFill>
        <p:spPr>
          <a:xfrm>
            <a:off x="7632701" y="380148"/>
            <a:ext cx="4376586" cy="6189743"/>
          </a:xfrm>
        </p:spPr>
      </p:pic>
      <p:sp>
        <p:nvSpPr>
          <p:cNvPr id="3" name="CasellaDiTesto 2"/>
          <p:cNvSpPr txBox="1"/>
          <p:nvPr/>
        </p:nvSpPr>
        <p:spPr>
          <a:xfrm>
            <a:off x="495301" y="1443694"/>
            <a:ext cx="6843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Il sangue è una sospensione di cellule (globuli rossi e bianchi) e corpuscoli (piastrine) in una  soluzione acquosa di sali e molecole organiche (detta plasma). Le cellule più numerose sono i globuli rossi o eritrociti. Esso ha lo scopo di veicolare i nutrienti, l’ossigeno e l’anidride carbonica.</a:t>
            </a:r>
          </a:p>
          <a:p>
            <a:endParaRPr lang="it-IT" b="1" dirty="0"/>
          </a:p>
          <a:p>
            <a:r>
              <a:rPr lang="it-IT" b="1" dirty="0"/>
              <a:t>Il sangue ha quindi una struttura complessa e complesso è il suo comportamento. In prima approssimazione può considerarsi un liquido viscoso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2841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3" descr="0708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" b="22556"/>
          <a:stretch/>
        </p:blipFill>
        <p:spPr>
          <a:xfrm>
            <a:off x="6723913" y="282874"/>
            <a:ext cx="5201737" cy="6283025"/>
          </a:xfrm>
        </p:spPr>
      </p:pic>
      <p:sp>
        <p:nvSpPr>
          <p:cNvPr id="2" name="CasellaDiTesto 1"/>
          <p:cNvSpPr txBox="1"/>
          <p:nvPr/>
        </p:nvSpPr>
        <p:spPr>
          <a:xfrm>
            <a:off x="393701" y="546100"/>
            <a:ext cx="60832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Viscosità del sangue relativa </a:t>
            </a:r>
            <a:r>
              <a:rPr lang="it-IT" sz="2400" b="1" dirty="0" err="1"/>
              <a:t>aquella</a:t>
            </a:r>
            <a:r>
              <a:rPr lang="it-IT" sz="2400" b="1" dirty="0"/>
              <a:t> dell’acqua, in funzione dell’ematocrito</a:t>
            </a:r>
          </a:p>
          <a:p>
            <a:endParaRPr lang="it-IT" sz="2400" b="1" dirty="0"/>
          </a:p>
          <a:p>
            <a:r>
              <a:rPr lang="it-IT" sz="2000" b="1" dirty="0"/>
              <a:t>Notare come cresce al crescere dell’ematocrito</a:t>
            </a:r>
            <a:endParaRPr lang="it-IT" sz="1600" dirty="0"/>
          </a:p>
          <a:p>
            <a:endParaRPr lang="it-IT" dirty="0"/>
          </a:p>
          <a:p>
            <a:endParaRPr lang="it-IT" b="1" dirty="0"/>
          </a:p>
          <a:p>
            <a:r>
              <a:rPr lang="it-IT" b="1" dirty="0"/>
              <a:t>L’ematocrito normale sta circa tra il 40 e il 50 %.</a:t>
            </a:r>
          </a:p>
          <a:p>
            <a:endParaRPr lang="it-IT" b="1" dirty="0"/>
          </a:p>
          <a:p>
            <a:endParaRPr lang="it-IT" dirty="0"/>
          </a:p>
        </p:txBody>
      </p:sp>
      <p:pic>
        <p:nvPicPr>
          <p:cNvPr id="4" name="Segnaposto contenuto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1" y="3780820"/>
            <a:ext cx="5836426" cy="20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19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609600" y="1446890"/>
            <a:ext cx="10987088" cy="385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10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egnaposto contenuto 3" descr="0709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9601" y="298649"/>
            <a:ext cx="3441699" cy="5921464"/>
          </a:xfrm>
        </p:spPr>
      </p:pic>
      <p:sp>
        <p:nvSpPr>
          <p:cNvPr id="2" name="CasellaDiTesto 1"/>
          <p:cNvSpPr txBox="1"/>
          <p:nvPr/>
        </p:nvSpPr>
        <p:spPr>
          <a:xfrm>
            <a:off x="114301" y="406400"/>
            <a:ext cx="748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Anomalie della viscosità del sangue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42900" y="1182131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Accumulo assiale dei globuli rossi. L’effetto è una diminuzione della viscosità media e quindi una minore resistenza.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Diminuzione della viscosità nei capillari, dovuta alla presenza dei globuli rossi.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5" name="Segnaposto contenuto 3" descr="0710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" t="2502" r="1438" b="19099"/>
          <a:stretch/>
        </p:blipFill>
        <p:spPr>
          <a:xfrm>
            <a:off x="1346201" y="2571524"/>
            <a:ext cx="5895716" cy="415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08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7511" y="452718"/>
            <a:ext cx="6529389" cy="1033182"/>
          </a:xfrm>
        </p:spPr>
        <p:txBody>
          <a:bodyPr/>
          <a:lstStyle/>
          <a:p>
            <a:pPr algn="ctr"/>
            <a:r>
              <a:rPr lang="it-IT" dirty="0"/>
              <a:t>Pressione del sangue</a:t>
            </a:r>
          </a:p>
        </p:txBody>
      </p:sp>
      <p:pic>
        <p:nvPicPr>
          <p:cNvPr id="4" name="Segnaposto contenuto 3" descr="0711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2"/>
          <a:stretch/>
        </p:blipFill>
        <p:spPr>
          <a:xfrm>
            <a:off x="7315200" y="111599"/>
            <a:ext cx="4559503" cy="6652099"/>
          </a:xfrm>
        </p:spPr>
      </p:pic>
      <p:sp>
        <p:nvSpPr>
          <p:cNvPr id="3" name="CasellaDiTesto 2"/>
          <p:cNvSpPr txBox="1"/>
          <p:nvPr/>
        </p:nvSpPr>
        <p:spPr>
          <a:xfrm>
            <a:off x="417511" y="1485900"/>
            <a:ext cx="65293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La pressione media impressa dal ventricolo sinistro è circa 100 mmHg.</a:t>
            </a:r>
          </a:p>
          <a:p>
            <a:endParaRPr lang="it-IT" b="1" dirty="0"/>
          </a:p>
          <a:p>
            <a:r>
              <a:rPr lang="it-IT" b="1" dirty="0"/>
              <a:t>La pressione arteriosa sistolica è normalmente 90-140 mmHg, quella diastolica è 60-90 </a:t>
            </a:r>
            <a:r>
              <a:rPr lang="it-IT" b="1" dirty="0" err="1"/>
              <a:t>mmHG</a:t>
            </a:r>
            <a:r>
              <a:rPr lang="it-IT" b="1" dirty="0"/>
              <a:t>. La media viene calcolata come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Proseguendo il ciclo del sangue, la pressione cala sempre più fino quasi ad annullarsi nell’atrio destro.</a:t>
            </a:r>
          </a:p>
          <a:p>
            <a:endParaRPr lang="it-IT" b="1" dirty="0"/>
          </a:p>
          <a:p>
            <a:r>
              <a:rPr lang="it-IT" b="1" dirty="0">
                <a:solidFill>
                  <a:srgbClr val="FFFF00"/>
                </a:solidFill>
              </a:rPr>
              <a:t>Sistole</a:t>
            </a:r>
            <a:r>
              <a:rPr lang="it-IT" b="1" dirty="0"/>
              <a:t>: contrazione del cuore, il sangue viene pompato nell’aorta.</a:t>
            </a:r>
          </a:p>
          <a:p>
            <a:r>
              <a:rPr lang="it-IT" b="1" dirty="0">
                <a:solidFill>
                  <a:srgbClr val="FFFF00"/>
                </a:solidFill>
              </a:rPr>
              <a:t>Diastole: </a:t>
            </a:r>
            <a:r>
              <a:rPr lang="it-IT" b="1" dirty="0"/>
              <a:t>dilatazione </a:t>
            </a:r>
            <a:r>
              <a:rPr lang="it-IT" b="1"/>
              <a:t>del cuore, </a:t>
            </a:r>
            <a:r>
              <a:rPr lang="it-IT" b="1" dirty="0"/>
              <a:t>il sangue rientra nel cuore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917956"/>
              </p:ext>
            </p:extLst>
          </p:nvPr>
        </p:nvGraphicFramePr>
        <p:xfrm>
          <a:off x="2234405" y="3240798"/>
          <a:ext cx="2238060" cy="835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4" imgW="1054080" imgH="393480" progId="Equation.DSMT4">
                  <p:embed/>
                </p:oleObj>
              </mc:Choice>
              <mc:Fallback>
                <p:oleObj name="Equation" r:id="rId4" imgW="1054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4405" y="3240798"/>
                        <a:ext cx="2238060" cy="835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535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egnaposto contenuto 3" descr="0712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6400" y="677864"/>
            <a:ext cx="3130551" cy="5932858"/>
          </a:xfrm>
        </p:spPr>
      </p:pic>
      <p:sp>
        <p:nvSpPr>
          <p:cNvPr id="2" name="Rettangolo 1"/>
          <p:cNvSpPr/>
          <p:nvPr/>
        </p:nvSpPr>
        <p:spPr>
          <a:xfrm>
            <a:off x="1028700" y="354698"/>
            <a:ext cx="4773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/>
              <a:t>Resistenza dei vasi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49976" y="1244668"/>
            <a:ext cx="6464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La resistenza offerta da condotti al passaggio di un fluido è simile alla resistenza elettrica offerta da conduttori elettrici.</a:t>
            </a:r>
          </a:p>
          <a:p>
            <a:endParaRPr lang="it-IT" b="1" dirty="0"/>
          </a:p>
          <a:p>
            <a:r>
              <a:rPr lang="it-IT" b="1" dirty="0"/>
              <a:t>Possiamo mettere due o più condotti in serie (aumentando la resistenza) o in parallelo (diminuendo la resistenza).</a:t>
            </a:r>
          </a:p>
        </p:txBody>
      </p:sp>
      <p:pic>
        <p:nvPicPr>
          <p:cNvPr id="5" name="Segnaposto contenuto 3" descr="071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701" y="3388731"/>
            <a:ext cx="6045199" cy="334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92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egnaposto contenuto 3" descr="0714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" b="27104"/>
          <a:stretch/>
        </p:blipFill>
        <p:spPr>
          <a:xfrm>
            <a:off x="8534400" y="766763"/>
            <a:ext cx="3359151" cy="5808380"/>
          </a:xfrm>
        </p:spPr>
      </p:pic>
      <p:pic>
        <p:nvPicPr>
          <p:cNvPr id="3" name="Segnaposto contenuto 3" descr="0714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71"/>
          <a:stretch/>
        </p:blipFill>
        <p:spPr>
          <a:xfrm>
            <a:off x="3775520" y="3086100"/>
            <a:ext cx="3812732" cy="281594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03200" y="469900"/>
            <a:ext cx="833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Pressione al variare dell’altezza dal suolo</a:t>
            </a:r>
          </a:p>
        </p:txBody>
      </p:sp>
    </p:spTree>
    <p:extLst>
      <p:ext uri="{BB962C8B-B14F-4D97-AF65-F5344CB8AC3E}">
        <p14:creationId xmlns:p14="http://schemas.microsoft.com/office/powerpoint/2010/main" val="2727908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Lavoro e potenza cardiaca</a:t>
            </a:r>
          </a:p>
        </p:txBody>
      </p:sp>
      <p:pic>
        <p:nvPicPr>
          <p:cNvPr id="4" name="Segnaposto contenuto 3" descr="0715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3700" y="1587959"/>
            <a:ext cx="8115299" cy="4948926"/>
          </a:xfrm>
        </p:spPr>
      </p:pic>
    </p:spTree>
    <p:extLst>
      <p:ext uri="{BB962C8B-B14F-4D97-AF65-F5344CB8AC3E}">
        <p14:creationId xmlns:p14="http://schemas.microsoft.com/office/powerpoint/2010/main" val="1804889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6351589" cy="1400530"/>
          </a:xfrm>
        </p:spPr>
        <p:txBody>
          <a:bodyPr/>
          <a:lstStyle/>
          <a:p>
            <a:pPr algn="ctr"/>
            <a:r>
              <a:rPr lang="it-IT" b="1" dirty="0"/>
              <a:t>Ciclo cardiaco</a:t>
            </a:r>
          </a:p>
        </p:txBody>
      </p:sp>
      <p:pic>
        <p:nvPicPr>
          <p:cNvPr id="4" name="Segnaposto contenuto 3" descr="0716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24"/>
          <a:stretch/>
        </p:blipFill>
        <p:spPr>
          <a:xfrm>
            <a:off x="7200901" y="1130301"/>
            <a:ext cx="4517434" cy="5602722"/>
          </a:xfrm>
        </p:spPr>
      </p:pic>
      <p:pic>
        <p:nvPicPr>
          <p:cNvPr id="5" name="Segnaposto contenuto 3" descr="0716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1" b="23913"/>
          <a:stretch/>
        </p:blipFill>
        <p:spPr>
          <a:xfrm>
            <a:off x="4584700" y="1119577"/>
            <a:ext cx="2850079" cy="56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0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I fluidi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3312" y="1562100"/>
            <a:ext cx="8946541" cy="4686299"/>
          </a:xfrm>
        </p:spPr>
        <p:txBody>
          <a:bodyPr/>
          <a:lstStyle/>
          <a:p>
            <a:r>
              <a:rPr lang="it-IT" b="1" dirty="0"/>
              <a:t>Un fluido è una sostanza completamente deformabile.</a:t>
            </a:r>
          </a:p>
          <a:p>
            <a:r>
              <a:rPr lang="it-IT" b="1" dirty="0"/>
              <a:t>Sono fluidi i liquidi e i gas: i gas occupano tutto lo spazio a loro accessibile, mentre i liquidi presentano una superficie libera (in genere, sulla Terra, orizzontale. I liquidi inoltre sono in genere, a differenza dei gas, molto poco comprimibili.</a:t>
            </a:r>
          </a:p>
          <a:p>
            <a:r>
              <a:rPr lang="it-IT" b="1" dirty="0"/>
              <a:t>In questa lezione ci occuperemo essenzialmente dei liquidi.</a:t>
            </a:r>
          </a:p>
          <a:p>
            <a:r>
              <a:rPr lang="it-IT" b="1" dirty="0"/>
              <a:t>Introduciamo una grandezza scalare utile per trattare i fluidi, la densità, definita come il rapporto tra la massa e il volume di un fluido</a:t>
            </a:r>
          </a:p>
          <a:p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730168"/>
              </p:ext>
            </p:extLst>
          </p:nvPr>
        </p:nvGraphicFramePr>
        <p:xfrm>
          <a:off x="3722468" y="4772342"/>
          <a:ext cx="1130314" cy="1030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3" imgW="431640" imgH="393480" progId="Equation.DSMT4">
                  <p:embed/>
                </p:oleObj>
              </mc:Choice>
              <mc:Fallback>
                <p:oleObj name="Equation" r:id="rId3" imgW="431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2468" y="4772342"/>
                        <a:ext cx="1130314" cy="1030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1861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96682"/>
          </a:xfrm>
        </p:spPr>
        <p:txBody>
          <a:bodyPr/>
          <a:lstStyle/>
          <a:p>
            <a:r>
              <a:rPr lang="it-IT" b="1" dirty="0"/>
              <a:t>Misura della pressione del sangue</a:t>
            </a:r>
          </a:p>
        </p:txBody>
      </p:sp>
      <p:pic>
        <p:nvPicPr>
          <p:cNvPr id="5" name="Segnaposto contenuto 3" descr="0718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8"/>
          <a:stretch/>
        </p:blipFill>
        <p:spPr>
          <a:xfrm>
            <a:off x="339727" y="1549400"/>
            <a:ext cx="4737784" cy="3532981"/>
          </a:xfrm>
          <a:prstGeom prst="rect">
            <a:avLst/>
          </a:prstGeom>
        </p:spPr>
      </p:pic>
      <p:pic>
        <p:nvPicPr>
          <p:cNvPr id="6" name="Segnaposto contenuto 3" descr="0719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t="4856" r="3148" b="16275"/>
          <a:stretch/>
        </p:blipFill>
        <p:spPr>
          <a:xfrm>
            <a:off x="5348472" y="2362199"/>
            <a:ext cx="5892801" cy="4254501"/>
          </a:xfrm>
          <a:prstGeom prst="rect">
            <a:avLst/>
          </a:prstGeom>
        </p:spPr>
      </p:pic>
      <p:pic>
        <p:nvPicPr>
          <p:cNvPr id="4" name="Segnaposto contenuto 3" descr="0717.gif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 b="20999"/>
          <a:stretch/>
        </p:blipFill>
        <p:spPr>
          <a:xfrm>
            <a:off x="10050834" y="211418"/>
            <a:ext cx="1946487" cy="2988982"/>
          </a:xfrm>
        </p:spPr>
      </p:pic>
    </p:spTree>
    <p:extLst>
      <p:ext uri="{BB962C8B-B14F-4D97-AF65-F5344CB8AC3E}">
        <p14:creationId xmlns:p14="http://schemas.microsoft.com/office/powerpoint/2010/main" val="4241169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Segnaposto contenuto 3" descr="0720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100" y="1205066"/>
            <a:ext cx="10441338" cy="4827434"/>
          </a:xfrm>
        </p:spPr>
      </p:pic>
    </p:spTree>
    <p:extLst>
      <p:ext uri="{BB962C8B-B14F-4D97-AF65-F5344CB8AC3E}">
        <p14:creationId xmlns:p14="http://schemas.microsoft.com/office/powerpoint/2010/main" val="2002874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418389" cy="1400530"/>
          </a:xfrm>
        </p:spPr>
        <p:txBody>
          <a:bodyPr/>
          <a:lstStyle/>
          <a:p>
            <a:pPr algn="ctr"/>
            <a:r>
              <a:rPr lang="it-IT" b="1" dirty="0"/>
              <a:t>Forze di coesione</a:t>
            </a:r>
          </a:p>
        </p:txBody>
      </p:sp>
      <p:pic>
        <p:nvPicPr>
          <p:cNvPr id="4" name="Segnaposto contenuto 3" descr="061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2222" y="704039"/>
            <a:ext cx="3517978" cy="5921932"/>
          </a:xfrm>
        </p:spPr>
      </p:pic>
      <p:sp>
        <p:nvSpPr>
          <p:cNvPr id="6" name="CasellaDiTesto 5"/>
          <p:cNvSpPr txBox="1"/>
          <p:nvPr/>
        </p:nvSpPr>
        <p:spPr>
          <a:xfrm>
            <a:off x="431800" y="1485900"/>
            <a:ext cx="7632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Nello studio dell’equilibrio dei liquidi spesso occorre tenere conto di speciali forze che si manifestano alla loro superficie.</a:t>
            </a:r>
          </a:p>
          <a:p>
            <a:endParaRPr lang="it-IT" b="1" dirty="0"/>
          </a:p>
          <a:p>
            <a:r>
              <a:rPr lang="it-IT" b="1" dirty="0"/>
              <a:t>Esempi di fenomeni legati alle forze di coesione: la forma di una goccia d’acqua (sferica se libera, a «goccia» se parzialmente attaccata al rubinetto), le bolle di sapone, gli insetti che camminano sull’acqua, due superfici piane «incollate» con l’acqua, il menisco presente al contatto tra un liquido e il recipiente.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9737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Tensione superficiale</a:t>
            </a:r>
          </a:p>
        </p:txBody>
      </p:sp>
      <p:pic>
        <p:nvPicPr>
          <p:cNvPr id="4" name="Segnaposto contenuto 3" descr="tab0614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8363" y="2336006"/>
            <a:ext cx="6877050" cy="3629025"/>
          </a:xfrm>
        </p:spPr>
      </p:pic>
    </p:spTree>
    <p:extLst>
      <p:ext uri="{BB962C8B-B14F-4D97-AF65-F5344CB8AC3E}">
        <p14:creationId xmlns:p14="http://schemas.microsoft.com/office/powerpoint/2010/main" val="1671813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0615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" y="652463"/>
            <a:ext cx="3266192" cy="5897548"/>
          </a:xfr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924" y="172648"/>
            <a:ext cx="2822576" cy="6571646"/>
          </a:xfrm>
          <a:prstGeom prst="rect">
            <a:avLst/>
          </a:prstGeom>
        </p:spPr>
      </p:pic>
      <p:pic>
        <p:nvPicPr>
          <p:cNvPr id="5" name="Segnaposto contenuto 3" descr="061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3510" y="1375638"/>
            <a:ext cx="4805290" cy="461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83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4220" y="363818"/>
            <a:ext cx="9404723" cy="1400530"/>
          </a:xfrm>
        </p:spPr>
        <p:txBody>
          <a:bodyPr/>
          <a:lstStyle/>
          <a:p>
            <a:pPr algn="ctr"/>
            <a:r>
              <a:rPr lang="it-IT" dirty="0"/>
              <a:t>I tensioattivi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74220" y="1764348"/>
            <a:ext cx="9908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 tensioattivi hanno la proprietà di abbassare la tensione superficiale di un liquido (ad esempio l’acqua), agevolando la bagnabilità delle superfici o la miscibilità tra liquidi diversi. Per questo sono utilizzabili come detergenti o disinfettanti.</a:t>
            </a:r>
          </a:p>
          <a:p>
            <a:endParaRPr lang="it-IT" b="1" dirty="0"/>
          </a:p>
          <a:p>
            <a:r>
              <a:rPr lang="it-IT" b="1" dirty="0"/>
              <a:t>Esempio: i saponi.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0534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623300" y="1244600"/>
            <a:ext cx="3365500" cy="5397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4887794" cy="1400530"/>
          </a:xfrm>
        </p:spPr>
        <p:txBody>
          <a:bodyPr/>
          <a:lstStyle/>
          <a:p>
            <a:pPr algn="ctr"/>
            <a:r>
              <a:rPr lang="it-IT" b="1" dirty="0"/>
              <a:t>Capillarità</a:t>
            </a:r>
          </a:p>
        </p:txBody>
      </p:sp>
      <p:pic>
        <p:nvPicPr>
          <p:cNvPr id="4" name="Segnaposto contenuto 3" descr="0617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8371" y="1393320"/>
            <a:ext cx="2330729" cy="5248780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34" y="1143000"/>
            <a:ext cx="3714432" cy="54991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19100" y="1752600"/>
            <a:ext cx="488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Il fenomeno della capillarità è anch’esso legato alle forze di coesione.</a:t>
            </a:r>
          </a:p>
        </p:txBody>
      </p:sp>
    </p:spTree>
    <p:extLst>
      <p:ext uri="{BB962C8B-B14F-4D97-AF65-F5344CB8AC3E}">
        <p14:creationId xmlns:p14="http://schemas.microsoft.com/office/powerpoint/2010/main" val="31802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Segnaposto contenuto 3" descr="tab0602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1389" y="736600"/>
            <a:ext cx="7781925" cy="5276850"/>
          </a:xfrm>
        </p:spPr>
      </p:pic>
    </p:spTree>
    <p:extLst>
      <p:ext uri="{BB962C8B-B14F-4D97-AF65-F5344CB8AC3E}">
        <p14:creationId xmlns:p14="http://schemas.microsoft.com/office/powerpoint/2010/main" val="4056863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egnaposto contenuto 3" descr="0801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9589" y="397616"/>
            <a:ext cx="3325811" cy="6233374"/>
          </a:xfrm>
        </p:spPr>
      </p:pic>
      <p:pic>
        <p:nvPicPr>
          <p:cNvPr id="3" name="Segnaposto contenuto 3" descr="0802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4621" r="4066" b="19806"/>
          <a:stretch/>
        </p:blipFill>
        <p:spPr>
          <a:xfrm>
            <a:off x="8420100" y="551584"/>
            <a:ext cx="3175000" cy="592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21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egnaposto contenuto 3" descr="0803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9"/>
          <a:stretch/>
        </p:blipFill>
        <p:spPr>
          <a:xfrm>
            <a:off x="2717800" y="677864"/>
            <a:ext cx="7670800" cy="5820286"/>
          </a:xfrm>
        </p:spPr>
      </p:pic>
    </p:spTree>
    <p:extLst>
      <p:ext uri="{BB962C8B-B14F-4D97-AF65-F5344CB8AC3E}">
        <p14:creationId xmlns:p14="http://schemas.microsoft.com/office/powerpoint/2010/main" val="270983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9382"/>
          </a:xfrm>
        </p:spPr>
        <p:txBody>
          <a:bodyPr/>
          <a:lstStyle/>
          <a:p>
            <a:pPr algn="ctr"/>
            <a:r>
              <a:rPr lang="it-IT" b="1" dirty="0"/>
              <a:t>La pressione</a:t>
            </a:r>
          </a:p>
        </p:txBody>
      </p:sp>
      <p:pic>
        <p:nvPicPr>
          <p:cNvPr id="4" name="Segnaposto contenuto 3" descr="0601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6365" y="1853248"/>
            <a:ext cx="3157045" cy="4195762"/>
          </a:xfrm>
        </p:spPr>
      </p:pic>
      <p:sp>
        <p:nvSpPr>
          <p:cNvPr id="3" name="CasellaDiTesto 2"/>
          <p:cNvSpPr txBox="1"/>
          <p:nvPr/>
        </p:nvSpPr>
        <p:spPr>
          <a:xfrm>
            <a:off x="646111" y="1663700"/>
            <a:ext cx="70881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Consideriamo una porzione di superficie </a:t>
            </a:r>
            <a:r>
              <a:rPr lang="el-GR" b="1" dirty="0"/>
              <a:t>Δ</a:t>
            </a:r>
            <a:r>
              <a:rPr lang="it-IT" b="1" dirty="0"/>
              <a:t>S internamente al fluido o sulla sua superficie esterna. Se su di essa agisce una forza </a:t>
            </a:r>
            <a:r>
              <a:rPr lang="it-IT" b="1" dirty="0">
                <a:solidFill>
                  <a:srgbClr val="FFFF00"/>
                </a:solidFill>
              </a:rPr>
              <a:t>F</a:t>
            </a:r>
            <a:r>
              <a:rPr lang="it-IT" b="1" dirty="0"/>
              <a:t> la cui componente ortogonale alla superficie è F</a:t>
            </a:r>
            <a:r>
              <a:rPr lang="it-IT" b="1" baseline="-25000" dirty="0"/>
              <a:t>n</a:t>
            </a:r>
            <a:r>
              <a:rPr lang="it-IT" b="1" dirty="0"/>
              <a:t>, allora definiamo la pressione p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Le dimensioni sono quelle di una forza diviso una superficie, quindi [LMT</a:t>
            </a:r>
            <a:r>
              <a:rPr lang="it-IT" b="1" baseline="30000" dirty="0"/>
              <a:t>-2</a:t>
            </a:r>
            <a:r>
              <a:rPr lang="it-IT" b="1" dirty="0"/>
              <a:t>]/[L</a:t>
            </a:r>
            <a:r>
              <a:rPr lang="it-IT" b="1" baseline="30000" dirty="0"/>
              <a:t>2</a:t>
            </a:r>
            <a:r>
              <a:rPr lang="it-IT" b="1" dirty="0"/>
              <a:t>] = [L</a:t>
            </a:r>
            <a:r>
              <a:rPr lang="it-IT" b="1" baseline="30000" dirty="0"/>
              <a:t>-1</a:t>
            </a:r>
            <a:r>
              <a:rPr lang="it-IT" b="1" dirty="0"/>
              <a:t>MT</a:t>
            </a:r>
            <a:r>
              <a:rPr lang="it-IT" b="1" baseline="30000" dirty="0"/>
              <a:t>-2</a:t>
            </a:r>
            <a:r>
              <a:rPr lang="it-IT" b="1" dirty="0"/>
              <a:t>]  e l’unità di misura, nel S.I. è il pascal indicata anche con </a:t>
            </a:r>
            <a:r>
              <a:rPr lang="it-IT" b="1" dirty="0" err="1"/>
              <a:t>Pa</a:t>
            </a:r>
            <a:r>
              <a:rPr lang="it-IT" b="1" dirty="0"/>
              <a:t>, pari a 1 N al m</a:t>
            </a:r>
            <a:r>
              <a:rPr lang="it-IT" b="1" baseline="30000" dirty="0"/>
              <a:t>2</a:t>
            </a:r>
            <a:r>
              <a:rPr lang="it-IT" b="1" dirty="0"/>
              <a:t>. Altre unità usate sono il bar (= 10</a:t>
            </a:r>
            <a:r>
              <a:rPr lang="it-IT" b="1" baseline="30000" dirty="0"/>
              <a:t>5</a:t>
            </a:r>
            <a:r>
              <a:rPr lang="it-IT" b="1" dirty="0"/>
              <a:t> </a:t>
            </a:r>
            <a:r>
              <a:rPr lang="it-IT" b="1" dirty="0" err="1"/>
              <a:t>Pa</a:t>
            </a:r>
            <a:r>
              <a:rPr lang="it-IT" b="1" dirty="0"/>
              <a:t>), l’atmosfera, il mm di mercurio (mmHg; 760 mmHg = 1 atmosfera)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759146"/>
              </p:ext>
            </p:extLst>
          </p:nvPr>
        </p:nvGraphicFramePr>
        <p:xfrm>
          <a:off x="3505200" y="2848570"/>
          <a:ext cx="1092200" cy="84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4" imgW="507960" imgH="393480" progId="Equation.DSMT4">
                  <p:embed/>
                </p:oleObj>
              </mc:Choice>
              <mc:Fallback>
                <p:oleObj name="Equation" r:id="rId4" imgW="507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5200" y="2848570"/>
                        <a:ext cx="1092200" cy="846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649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egnaposto contenuto 3" descr="0805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1" y="1210546"/>
            <a:ext cx="9753600" cy="4825129"/>
          </a:xfrm>
        </p:spPr>
      </p:pic>
      <p:sp>
        <p:nvSpPr>
          <p:cNvPr id="2" name="CasellaDiTesto 1"/>
          <p:cNvSpPr txBox="1"/>
          <p:nvPr/>
        </p:nvSpPr>
        <p:spPr>
          <a:xfrm>
            <a:off x="254000" y="254000"/>
            <a:ext cx="1107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Effetti idrodinamici della distensibilità dei vasi</a:t>
            </a:r>
          </a:p>
        </p:txBody>
      </p:sp>
    </p:spTree>
    <p:extLst>
      <p:ext uri="{BB962C8B-B14F-4D97-AF65-F5344CB8AC3E}">
        <p14:creationId xmlns:p14="http://schemas.microsoft.com/office/powerpoint/2010/main" val="3150869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egnaposto contenuto 3" descr="0806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537" y="1441391"/>
            <a:ext cx="10330063" cy="3956109"/>
          </a:xfrm>
        </p:spPr>
      </p:pic>
    </p:spTree>
    <p:extLst>
      <p:ext uri="{BB962C8B-B14F-4D97-AF65-F5344CB8AC3E}">
        <p14:creationId xmlns:p14="http://schemas.microsoft.com/office/powerpoint/2010/main" val="4043629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egnaposto contenuto 3" descr="0807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94"/>
          <a:stretch/>
        </p:blipFill>
        <p:spPr>
          <a:xfrm>
            <a:off x="2165326" y="1998664"/>
            <a:ext cx="5173688" cy="4414835"/>
          </a:xfrm>
        </p:spPr>
      </p:pic>
      <p:pic>
        <p:nvPicPr>
          <p:cNvPr id="3" name="Segnaposto contenuto 3" descr="0807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40406" r="6464"/>
          <a:stretch/>
        </p:blipFill>
        <p:spPr>
          <a:xfrm>
            <a:off x="9144000" y="2357171"/>
            <a:ext cx="2527299" cy="369782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28600" y="241300"/>
            <a:ext cx="852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Variazione della velocità dell’impulso sistolico con l’età</a:t>
            </a:r>
          </a:p>
        </p:txBody>
      </p:sp>
    </p:spTree>
    <p:extLst>
      <p:ext uri="{BB962C8B-B14F-4D97-AF65-F5344CB8AC3E}">
        <p14:creationId xmlns:p14="http://schemas.microsoft.com/office/powerpoint/2010/main" val="4071551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egnaposto contenuto 3" descr="0809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5339" y="677864"/>
            <a:ext cx="8072437" cy="5394325"/>
          </a:xfrm>
        </p:spPr>
      </p:pic>
    </p:spTree>
    <p:extLst>
      <p:ext uri="{BB962C8B-B14F-4D97-AF65-F5344CB8AC3E}">
        <p14:creationId xmlns:p14="http://schemas.microsoft.com/office/powerpoint/2010/main" val="1639190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300318"/>
            <a:ext cx="9404723" cy="1058582"/>
          </a:xfrm>
        </p:spPr>
        <p:txBody>
          <a:bodyPr/>
          <a:lstStyle/>
          <a:p>
            <a:pPr algn="ctr"/>
            <a:r>
              <a:rPr lang="it-IT" b="1" dirty="0"/>
              <a:t>Trasporto in regime viscoso</a:t>
            </a:r>
          </a:p>
        </p:txBody>
      </p:sp>
      <p:pic>
        <p:nvPicPr>
          <p:cNvPr id="4" name="Segnaposto contenuto 3" descr="0901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48"/>
          <a:stretch/>
        </p:blipFill>
        <p:spPr>
          <a:xfrm>
            <a:off x="1370384" y="4158413"/>
            <a:ext cx="8947150" cy="2432887"/>
          </a:xfrm>
        </p:spPr>
      </p:pic>
      <p:sp>
        <p:nvSpPr>
          <p:cNvPr id="5" name="CasellaDiTesto 4"/>
          <p:cNvSpPr txBox="1"/>
          <p:nvPr/>
        </p:nvSpPr>
        <p:spPr>
          <a:xfrm>
            <a:off x="381000" y="1257300"/>
            <a:ext cx="11214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Consideriamo una particella in un liquido viscoso sottoposto a un campo di forze. Il liquido esercita sulla particella una forza di attrito che si oppone alla forza esercitata dal campo. Tale forza di attrito è proporzionale alla velocità    </a:t>
            </a:r>
            <a:r>
              <a:rPr lang="it-IT" b="1" dirty="0">
                <a:solidFill>
                  <a:srgbClr val="FFFF00"/>
                </a:solidFill>
              </a:rPr>
              <a:t>F</a:t>
            </a:r>
            <a:r>
              <a:rPr lang="it-IT" b="1" baseline="-25000" dirty="0">
                <a:solidFill>
                  <a:srgbClr val="FFFF00"/>
                </a:solidFill>
              </a:rPr>
              <a:t>A</a:t>
            </a:r>
            <a:r>
              <a:rPr lang="it-IT" b="1" dirty="0"/>
              <a:t> = -</a:t>
            </a:r>
            <a:r>
              <a:rPr lang="el-GR" b="1" dirty="0"/>
              <a:t>β</a:t>
            </a:r>
            <a:r>
              <a:rPr lang="it-IT" b="1" dirty="0">
                <a:solidFill>
                  <a:srgbClr val="FFFF00"/>
                </a:solidFill>
              </a:rPr>
              <a:t>v   </a:t>
            </a:r>
            <a:r>
              <a:rPr lang="it-IT" b="1" dirty="0"/>
              <a:t>dove </a:t>
            </a:r>
            <a:r>
              <a:rPr lang="el-GR" b="1" dirty="0"/>
              <a:t>β</a:t>
            </a:r>
            <a:r>
              <a:rPr lang="it-IT" b="1" dirty="0"/>
              <a:t> è un coefficiente di attrito viscoso. </a:t>
            </a:r>
          </a:p>
          <a:p>
            <a:r>
              <a:rPr lang="it-IT" b="1" dirty="0"/>
              <a:t>Quindi la particella, raggiunta la velocità per cui la forza di attrito è uguale alla forza del campo, essendo nulla la risultante delle due forze, si muove a velocità costante.</a:t>
            </a:r>
          </a:p>
          <a:p>
            <a:r>
              <a:rPr lang="it-IT" b="1" dirty="0"/>
              <a:t>L’inverso del coefficiente d’attrito   </a:t>
            </a:r>
            <a:r>
              <a:rPr lang="el-GR" b="1" dirty="0"/>
              <a:t>μ</a:t>
            </a:r>
            <a:r>
              <a:rPr lang="it-IT" b="1" dirty="0"/>
              <a:t> = 1/</a:t>
            </a:r>
            <a:r>
              <a:rPr lang="el-GR" b="1" dirty="0"/>
              <a:t> β</a:t>
            </a:r>
            <a:r>
              <a:rPr lang="it-IT" b="1" dirty="0"/>
              <a:t>   è detto coefficiente di mobilità.</a:t>
            </a:r>
          </a:p>
          <a:p>
            <a:endParaRPr lang="it-IT" b="1" dirty="0"/>
          </a:p>
          <a:p>
            <a:r>
              <a:rPr lang="it-IT" b="1" dirty="0"/>
              <a:t>Considereremo tre metodi di analisi che utilizzano il trasporto in regime viscoso: la </a:t>
            </a:r>
            <a:r>
              <a:rPr lang="it-IT" b="1" dirty="0">
                <a:solidFill>
                  <a:srgbClr val="FFFF00"/>
                </a:solidFill>
              </a:rPr>
              <a:t>sedimentazione</a:t>
            </a:r>
            <a:r>
              <a:rPr lang="it-IT" b="1" dirty="0"/>
              <a:t>, l’</a:t>
            </a:r>
            <a:r>
              <a:rPr lang="it-IT" b="1" dirty="0">
                <a:solidFill>
                  <a:srgbClr val="FFFF00"/>
                </a:solidFill>
              </a:rPr>
              <a:t>elettroforesi</a:t>
            </a:r>
            <a:r>
              <a:rPr lang="it-IT" b="1" dirty="0"/>
              <a:t> e la </a:t>
            </a:r>
            <a:r>
              <a:rPr lang="it-IT" b="1" dirty="0">
                <a:solidFill>
                  <a:srgbClr val="FFFF00"/>
                </a:solidFill>
              </a:rPr>
              <a:t>centrifugazione</a:t>
            </a:r>
            <a:r>
              <a:rPr lang="it-IT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5485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Sedimentazione</a:t>
            </a:r>
          </a:p>
        </p:txBody>
      </p:sp>
      <p:pic>
        <p:nvPicPr>
          <p:cNvPr id="4" name="Segnaposto contenuto 3" descr="090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0740" y="1258875"/>
            <a:ext cx="4298659" cy="5160419"/>
          </a:xfrm>
        </p:spPr>
      </p:pic>
      <p:sp>
        <p:nvSpPr>
          <p:cNvPr id="3" name="CasellaDiTesto 2"/>
          <p:cNvSpPr txBox="1"/>
          <p:nvPr/>
        </p:nvSpPr>
        <p:spPr>
          <a:xfrm>
            <a:off x="508000" y="1638300"/>
            <a:ext cx="6337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Nella sedimentazione si misura la velocità con cui particelle in sospensione in un liquido si sedimentano.</a:t>
            </a:r>
          </a:p>
          <a:p>
            <a:endParaRPr lang="it-IT" b="1" dirty="0"/>
          </a:p>
          <a:p>
            <a:r>
              <a:rPr lang="it-IT" b="1" dirty="0"/>
              <a:t>La forza attiva è la forza gravitazionale a cui va sottratta la spinta di Archimede. La velocità di sedimentazione sarà verso il basso o verso l’alto a seconda che la densità delle particelle sia maggiore o minore di quella del liquido.</a:t>
            </a:r>
          </a:p>
          <a:p>
            <a:endParaRPr lang="it-IT" b="1" dirty="0"/>
          </a:p>
          <a:p>
            <a:r>
              <a:rPr lang="it-IT" b="1" dirty="0"/>
              <a:t>Un esempio di analisi basata sulla sedimentazione è la VES, la velocità di </a:t>
            </a:r>
            <a:r>
              <a:rPr lang="it-IT" b="1" dirty="0" err="1"/>
              <a:t>eritro</a:t>
            </a:r>
            <a:r>
              <a:rPr lang="it-IT" b="1" dirty="0"/>
              <a:t>-sedimentazione.</a:t>
            </a:r>
          </a:p>
        </p:txBody>
      </p:sp>
    </p:spTree>
    <p:extLst>
      <p:ext uri="{BB962C8B-B14F-4D97-AF65-F5344CB8AC3E}">
        <p14:creationId xmlns:p14="http://schemas.microsoft.com/office/powerpoint/2010/main" val="2038665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egnaposto contenuto 3" descr="tab0902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" b="22347"/>
          <a:stretch/>
        </p:blipFill>
        <p:spPr>
          <a:xfrm>
            <a:off x="1924843" y="1358900"/>
            <a:ext cx="8240713" cy="3454400"/>
          </a:xfrm>
        </p:spPr>
      </p:pic>
      <p:sp>
        <p:nvSpPr>
          <p:cNvPr id="2" name="CasellaDiTesto 1"/>
          <p:cNvSpPr txBox="1"/>
          <p:nvPr/>
        </p:nvSpPr>
        <p:spPr>
          <a:xfrm>
            <a:off x="558800" y="5524500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 </a:t>
            </a:r>
            <a:r>
              <a:rPr lang="it-IT" b="1" dirty="0" err="1"/>
              <a:t>svedberg</a:t>
            </a:r>
            <a:r>
              <a:rPr lang="it-IT" dirty="0"/>
              <a:t> (simbolo </a:t>
            </a:r>
            <a:r>
              <a:rPr lang="it-IT" b="1" dirty="0"/>
              <a:t>S</a:t>
            </a:r>
            <a:r>
              <a:rPr lang="it-IT" dirty="0"/>
              <a:t>) è un'</a:t>
            </a:r>
            <a:r>
              <a:rPr lang="it-IT" dirty="0">
                <a:hlinkClick r:id="rId3" tooltip="Unità di misura"/>
              </a:rPr>
              <a:t>unità di misura</a:t>
            </a:r>
            <a:r>
              <a:rPr lang="it-IT" dirty="0"/>
              <a:t> del </a:t>
            </a:r>
            <a:r>
              <a:rPr lang="it-IT" dirty="0">
                <a:hlinkClick r:id="rId4" tooltip="Coefficiente di sedimentazione"/>
              </a:rPr>
              <a:t>coefficiente di sedimentazione</a:t>
            </a:r>
            <a:r>
              <a:rPr lang="it-IT" dirty="0"/>
              <a:t> che non fa parte del </a:t>
            </a:r>
            <a:r>
              <a:rPr lang="it-IT" dirty="0">
                <a:hlinkClick r:id="rId5" tooltip="Sistema Internazionale"/>
              </a:rPr>
              <a:t>Sistema Internazionale</a:t>
            </a:r>
            <a:r>
              <a:rPr lang="it-IT" dirty="0"/>
              <a:t>.</a:t>
            </a:r>
          </a:p>
          <a:p>
            <a:r>
              <a:rPr lang="it-IT" dirty="0"/>
              <a:t>Uno </a:t>
            </a:r>
            <a:r>
              <a:rPr lang="it-IT" dirty="0" err="1"/>
              <a:t>svedberg</a:t>
            </a:r>
            <a:r>
              <a:rPr lang="it-IT" dirty="0"/>
              <a:t>, dimensionalmente uguale ad una unità di tempo, è pari a 10</a:t>
            </a:r>
            <a:r>
              <a:rPr lang="it-IT" baseline="30000" dirty="0"/>
              <a:t>-13</a:t>
            </a:r>
            <a:r>
              <a:rPr lang="it-IT" dirty="0"/>
              <a:t> </a:t>
            </a:r>
            <a:r>
              <a:rPr lang="it-IT" dirty="0">
                <a:hlinkClick r:id="rId6" tooltip="Secondo"/>
              </a:rPr>
              <a:t>secondi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5816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Elettroforesi</a:t>
            </a:r>
          </a:p>
        </p:txBody>
      </p:sp>
      <p:pic>
        <p:nvPicPr>
          <p:cNvPr id="4" name="Segnaposto contenuto 3" descr="090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7012" y="1711515"/>
            <a:ext cx="3119844" cy="4489895"/>
          </a:xfrm>
        </p:spPr>
      </p:pic>
      <p:pic>
        <p:nvPicPr>
          <p:cNvPr id="5" name="Segnaposto contenuto 3" descr="0904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4523" r="13348" b="16372"/>
          <a:stretch/>
        </p:blipFill>
        <p:spPr>
          <a:xfrm>
            <a:off x="8712200" y="948944"/>
            <a:ext cx="3263900" cy="54833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82600" y="1711515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Nell’elettroforesi il campo di forze è un campo elettrico.</a:t>
            </a:r>
          </a:p>
          <a:p>
            <a:endParaRPr lang="it-IT" b="1" dirty="0"/>
          </a:p>
          <a:p>
            <a:r>
              <a:rPr lang="it-IT" b="1" dirty="0"/>
              <a:t>I vari componenti, con diverse mobilità, si separano migrando in varie zone della striscia.</a:t>
            </a:r>
          </a:p>
        </p:txBody>
      </p:sp>
    </p:spTree>
    <p:extLst>
      <p:ext uri="{BB962C8B-B14F-4D97-AF65-F5344CB8AC3E}">
        <p14:creationId xmlns:p14="http://schemas.microsoft.com/office/powerpoint/2010/main" val="39860649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egnaposto contenuto 3" descr="tab0901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1" y="476251"/>
            <a:ext cx="8012113" cy="5394325"/>
          </a:xfrm>
        </p:spPr>
      </p:pic>
    </p:spTree>
    <p:extLst>
      <p:ext uri="{BB962C8B-B14F-4D97-AF65-F5344CB8AC3E}">
        <p14:creationId xmlns:p14="http://schemas.microsoft.com/office/powerpoint/2010/main" val="28630179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Centrifuga</a:t>
            </a:r>
          </a:p>
        </p:txBody>
      </p:sp>
      <p:pic>
        <p:nvPicPr>
          <p:cNvPr id="4" name="Segnaposto contenuto 3" descr="0905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6100" y="1145649"/>
            <a:ext cx="3314699" cy="5313808"/>
          </a:xfrm>
        </p:spPr>
      </p:pic>
      <p:sp>
        <p:nvSpPr>
          <p:cNvPr id="3" name="CasellaDiTesto 2"/>
          <p:cNvSpPr txBox="1"/>
          <p:nvPr/>
        </p:nvSpPr>
        <p:spPr>
          <a:xfrm>
            <a:off x="646111" y="1651000"/>
            <a:ext cx="68468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Nella centrifugazione, che utilizza centrifughe ad alta velocità, la forza in gioco è la forza centrifuga, molto maggiore della forza di gravità a tali regimi.</a:t>
            </a:r>
          </a:p>
          <a:p>
            <a:endParaRPr lang="it-IT" b="1" dirty="0"/>
          </a:p>
          <a:p>
            <a:r>
              <a:rPr lang="it-IT" b="1" dirty="0"/>
              <a:t>Anche in questo caso c’è una forza di Archimede, che non è verso l’alto, ma in direzione dell’asse di rotazione.</a:t>
            </a:r>
          </a:p>
          <a:p>
            <a:endParaRPr lang="it-IT" b="1" dirty="0"/>
          </a:p>
          <a:p>
            <a:r>
              <a:rPr lang="it-IT" b="1" dirty="0"/>
              <a:t>La forza che agisce sulle particelle dipende dalla differenza tra la densità delle particelle e la densità del liquido.</a:t>
            </a:r>
          </a:p>
          <a:p>
            <a:endParaRPr lang="it-IT" b="1" dirty="0"/>
          </a:p>
          <a:p>
            <a:r>
              <a:rPr lang="it-IT" b="1" dirty="0"/>
              <a:t>I componenti nella provetta si stratificano a seconda della densità. </a:t>
            </a:r>
          </a:p>
        </p:txBody>
      </p:sp>
    </p:spTree>
    <p:extLst>
      <p:ext uri="{BB962C8B-B14F-4D97-AF65-F5344CB8AC3E}">
        <p14:creationId xmlns:p14="http://schemas.microsoft.com/office/powerpoint/2010/main" val="203532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17189" cy="1400530"/>
          </a:xfrm>
        </p:spPr>
        <p:txBody>
          <a:bodyPr/>
          <a:lstStyle/>
          <a:p>
            <a:r>
              <a:rPr lang="it-IT" b="1" dirty="0"/>
              <a:t>Varie unità di misura della pressione</a:t>
            </a:r>
          </a:p>
        </p:txBody>
      </p:sp>
      <p:pic>
        <p:nvPicPr>
          <p:cNvPr id="4" name="Segnaposto contenuto 3" descr="060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2138" y="2478881"/>
            <a:ext cx="7429500" cy="33432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12146" y="3425483"/>
            <a:ext cx="149850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=1.013 bar</a:t>
            </a:r>
          </a:p>
        </p:txBody>
      </p:sp>
    </p:spTree>
    <p:extLst>
      <p:ext uri="{BB962C8B-B14F-4D97-AF65-F5344CB8AC3E}">
        <p14:creationId xmlns:p14="http://schemas.microsoft.com/office/powerpoint/2010/main" val="38125077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egnaposto contenuto 3" descr="0906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1" y="1211264"/>
            <a:ext cx="8037513" cy="5394325"/>
          </a:xfrm>
        </p:spPr>
      </p:pic>
      <p:pic>
        <p:nvPicPr>
          <p:cNvPr id="3" name="Segnaposto contenuto 3" descr="090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51864" y="363047"/>
            <a:ext cx="3411536" cy="62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961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3" descr="0908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1038225"/>
            <a:ext cx="8240713" cy="4673600"/>
          </a:xfrm>
        </p:spPr>
      </p:pic>
    </p:spTree>
    <p:extLst>
      <p:ext uri="{BB962C8B-B14F-4D97-AF65-F5344CB8AC3E}">
        <p14:creationId xmlns:p14="http://schemas.microsoft.com/office/powerpoint/2010/main" val="247274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241300"/>
            <a:ext cx="8958634" cy="1012666"/>
          </a:xfrm>
        </p:spPr>
        <p:txBody>
          <a:bodyPr/>
          <a:lstStyle/>
          <a:p>
            <a:pPr algn="ctr"/>
            <a:r>
              <a:rPr lang="it-IT" b="1" dirty="0"/>
              <a:t>Equilibrio nei fluidi</a:t>
            </a:r>
          </a:p>
        </p:txBody>
      </p:sp>
      <p:pic>
        <p:nvPicPr>
          <p:cNvPr id="4" name="Segnaposto contenuto 3" descr="0602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3630" y="1043569"/>
            <a:ext cx="3687470" cy="5615237"/>
          </a:xfrm>
        </p:spPr>
      </p:pic>
      <p:sp>
        <p:nvSpPr>
          <p:cNvPr id="3" name="CasellaDiTesto 2"/>
          <p:cNvSpPr txBox="1"/>
          <p:nvPr/>
        </p:nvSpPr>
        <p:spPr>
          <a:xfrm>
            <a:off x="469900" y="1600200"/>
            <a:ext cx="64262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</a:rPr>
              <a:t>Legge di </a:t>
            </a:r>
            <a:r>
              <a:rPr lang="it-IT" sz="2400" b="1" dirty="0" err="1">
                <a:solidFill>
                  <a:srgbClr val="FFFF00"/>
                </a:solidFill>
              </a:rPr>
              <a:t>Stevino</a:t>
            </a:r>
            <a:r>
              <a:rPr lang="it-IT" sz="2400" b="1" dirty="0"/>
              <a:t>: </a:t>
            </a:r>
          </a:p>
          <a:p>
            <a:endParaRPr lang="it-IT" sz="2400" b="1" dirty="0"/>
          </a:p>
          <a:p>
            <a:r>
              <a:rPr lang="it-IT" sz="2400" b="1" dirty="0"/>
              <a:t>la pressione idrostatica nel punto P vale</a:t>
            </a:r>
          </a:p>
          <a:p>
            <a:endParaRPr lang="it-IT" sz="2400" b="1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sz="2000" b="1" dirty="0"/>
          </a:p>
          <a:p>
            <a:r>
              <a:rPr lang="en-US" sz="2000" b="1" dirty="0"/>
              <a:t>dove d è la </a:t>
            </a:r>
            <a:r>
              <a:rPr lang="en-US" sz="2000" b="1" dirty="0" err="1"/>
              <a:t>densità</a:t>
            </a:r>
            <a:r>
              <a:rPr lang="en-US" sz="2000" b="1" dirty="0"/>
              <a:t> del </a:t>
            </a:r>
            <a:r>
              <a:rPr lang="en-US" sz="2000" b="1" dirty="0" err="1"/>
              <a:t>fluido</a:t>
            </a:r>
            <a:r>
              <a:rPr lang="en-US" sz="2000" b="1" dirty="0"/>
              <a:t> (per </a:t>
            </a:r>
            <a:r>
              <a:rPr lang="en-US" sz="2000" b="1" dirty="0" err="1"/>
              <a:t>l’acqua</a:t>
            </a:r>
            <a:r>
              <a:rPr lang="en-US" sz="2000" b="1" dirty="0"/>
              <a:t> è 1g/cm</a:t>
            </a:r>
            <a:r>
              <a:rPr lang="en-US" sz="2000" b="1" baseline="30000" dirty="0"/>
              <a:t>3</a:t>
            </a:r>
            <a:r>
              <a:rPr lang="en-US" sz="2000" b="1" dirty="0"/>
              <a:t>), g </a:t>
            </a:r>
            <a:r>
              <a:rPr lang="en-US" sz="2000" b="1" dirty="0" err="1"/>
              <a:t>l’accelerazione</a:t>
            </a:r>
            <a:r>
              <a:rPr lang="en-US" sz="2000" b="1" dirty="0"/>
              <a:t> di </a:t>
            </a:r>
            <a:r>
              <a:rPr lang="en-US" sz="2000" b="1" dirty="0" err="1"/>
              <a:t>gravità</a:t>
            </a:r>
            <a:r>
              <a:rPr lang="en-US" sz="2000" b="1" dirty="0"/>
              <a:t> e h la </a:t>
            </a:r>
            <a:r>
              <a:rPr lang="en-US" sz="2000" b="1" dirty="0" err="1"/>
              <a:t>profondità</a:t>
            </a:r>
            <a:r>
              <a:rPr lang="en-US" sz="2000" b="1" dirty="0"/>
              <a:t>.</a:t>
            </a:r>
          </a:p>
          <a:p>
            <a:endParaRPr lang="it-IT" sz="2000" b="1" dirty="0"/>
          </a:p>
          <a:p>
            <a:r>
              <a:rPr lang="it-IT" sz="2000" b="1" dirty="0"/>
              <a:t>Dalla legge di </a:t>
            </a:r>
            <a:r>
              <a:rPr lang="it-IT" sz="2000" b="1" dirty="0" err="1"/>
              <a:t>Stevino</a:t>
            </a:r>
            <a:r>
              <a:rPr lang="it-IT" sz="2000" b="1" dirty="0"/>
              <a:t> si ricava il principio di Archimede.</a:t>
            </a:r>
          </a:p>
          <a:p>
            <a:endParaRPr lang="it-IT" sz="2000" b="1" dirty="0"/>
          </a:p>
          <a:p>
            <a:endParaRPr lang="it-IT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316112"/>
              </p:ext>
            </p:extLst>
          </p:nvPr>
        </p:nvGraphicFramePr>
        <p:xfrm>
          <a:off x="1630944" y="3000543"/>
          <a:ext cx="3372287" cy="1136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4" imgW="1168200" imgH="393480" progId="Equation.DSMT4">
                  <p:embed/>
                </p:oleObj>
              </mc:Choice>
              <mc:Fallback>
                <p:oleObj name="Equation" r:id="rId4" imgW="1168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0944" y="3000543"/>
                        <a:ext cx="3372287" cy="1136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19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202489" cy="1400530"/>
          </a:xfrm>
        </p:spPr>
        <p:txBody>
          <a:bodyPr/>
          <a:lstStyle/>
          <a:p>
            <a:pPr algn="ctr"/>
            <a:r>
              <a:rPr lang="it-IT" b="1" dirty="0"/>
              <a:t>Equilibrio nei fluidi</a:t>
            </a:r>
            <a:endParaRPr lang="it-IT" dirty="0"/>
          </a:p>
        </p:txBody>
      </p:sp>
      <p:pic>
        <p:nvPicPr>
          <p:cNvPr id="4" name="Segnaposto contenuto 3" descr="0604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-1" b="13831"/>
          <a:stretch/>
        </p:blipFill>
        <p:spPr>
          <a:xfrm>
            <a:off x="7984795" y="104107"/>
            <a:ext cx="3940505" cy="658879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17500" y="1676400"/>
            <a:ext cx="7378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2400" b="1" dirty="0">
                <a:solidFill>
                  <a:srgbClr val="FFFF00"/>
                </a:solidFill>
              </a:rPr>
              <a:t>Principio di Archimede</a:t>
            </a:r>
            <a:r>
              <a:rPr lang="it-IT" sz="2400" b="1" dirty="0"/>
              <a:t>: </a:t>
            </a:r>
          </a:p>
          <a:p>
            <a:endParaRPr lang="it-IT" sz="2400" b="1" dirty="0"/>
          </a:p>
          <a:p>
            <a:r>
              <a:rPr lang="it-IT" sz="2400" b="1" dirty="0"/>
              <a:t>un corpo immerso in un fluido riceve una spinta verso l’alto pari al peso del fluido spostato</a:t>
            </a:r>
          </a:p>
          <a:p>
            <a:endParaRPr lang="it-IT" sz="2400" b="1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882299"/>
              </p:ext>
            </p:extLst>
          </p:nvPr>
        </p:nvGraphicFramePr>
        <p:xfrm>
          <a:off x="1733550" y="3767138"/>
          <a:ext cx="4306888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4" imgW="1866600" imgH="698400" progId="Equation.DSMT4">
                  <p:embed/>
                </p:oleObj>
              </mc:Choice>
              <mc:Fallback>
                <p:oleObj name="Equation" r:id="rId4" imgW="186660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3550" y="3767138"/>
                        <a:ext cx="4306888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00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317500"/>
            <a:ext cx="9404723" cy="901700"/>
          </a:xfrm>
        </p:spPr>
        <p:txBody>
          <a:bodyPr/>
          <a:lstStyle/>
          <a:p>
            <a:pPr algn="ctr"/>
            <a:r>
              <a:rPr lang="it-IT" b="1" dirty="0"/>
              <a:t>Equazione di continuità</a:t>
            </a:r>
          </a:p>
        </p:txBody>
      </p:sp>
      <p:pic>
        <p:nvPicPr>
          <p:cNvPr id="4" name="Segnaposto contenuto 3" descr="0606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5861" y="1599625"/>
            <a:ext cx="3203876" cy="4195762"/>
          </a:xfrm>
        </p:spPr>
      </p:pic>
      <p:pic>
        <p:nvPicPr>
          <p:cNvPr id="5" name="Segnaposto contenuto 3" descr="060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5793" y="1573848"/>
            <a:ext cx="3371850" cy="448627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3999" y="1573848"/>
            <a:ext cx="47358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Si definisce flusso o portata Q di un condotto il valore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dove S è la sezione (cioè l’area trasversale) del condotto e v la velocità del fluido.</a:t>
            </a:r>
          </a:p>
          <a:p>
            <a:r>
              <a:rPr lang="it-IT" b="1" dirty="0"/>
              <a:t>L’equazione di continuità è data da</a:t>
            </a:r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Essa afferma la conservazione della massa del fluido, ovvero la conservazione della portata: laddove la sezione si riduce, aumenta la velocità.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343631"/>
              </p:ext>
            </p:extLst>
          </p:nvPr>
        </p:nvGraphicFramePr>
        <p:xfrm>
          <a:off x="1301749" y="2234833"/>
          <a:ext cx="2412218" cy="69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5" imgW="1358640" imgH="393480" progId="Equation.DSMT4">
                  <p:embed/>
                </p:oleObj>
              </mc:Choice>
              <mc:Fallback>
                <p:oleObj name="Equation" r:id="rId5" imgW="1358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1749" y="2234833"/>
                        <a:ext cx="2412218" cy="698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733352"/>
              </p:ext>
            </p:extLst>
          </p:nvPr>
        </p:nvGraphicFramePr>
        <p:xfrm>
          <a:off x="1320407" y="4096385"/>
          <a:ext cx="1807152" cy="436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7" imgW="736560" imgH="177480" progId="Equation.DSMT4">
                  <p:embed/>
                </p:oleObj>
              </mc:Choice>
              <mc:Fallback>
                <p:oleObj name="Equation" r:id="rId7" imgW="736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20407" y="4096385"/>
                        <a:ext cx="1807152" cy="436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16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452718"/>
            <a:ext cx="10083800" cy="1400530"/>
          </a:xfrm>
        </p:spPr>
        <p:txBody>
          <a:bodyPr/>
          <a:lstStyle/>
          <a:p>
            <a:pPr algn="ctr"/>
            <a:r>
              <a:rPr lang="it-IT" b="1" dirty="0"/>
              <a:t>Fluidi ideali: teorema di Bernoulli</a:t>
            </a:r>
          </a:p>
        </p:txBody>
      </p:sp>
      <p:pic>
        <p:nvPicPr>
          <p:cNvPr id="6" name="Segnaposto contenuto 4" descr="0608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1" t="4260" b="28241"/>
          <a:stretch/>
        </p:blipFill>
        <p:spPr>
          <a:xfrm>
            <a:off x="6292788" y="1320800"/>
            <a:ext cx="5792140" cy="40767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41300" y="1447800"/>
            <a:ext cx="678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Nel caso di fluidi incomprimibili e in assenza di attriti, applicando la legge di continuità e la conservazione dell’energia meccanica, troviamo che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dove h è l’altezza, p la pressione, d la densità, g l’accelerazione di gravità e v la velocità.</a:t>
            </a: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62538"/>
              </p:ext>
            </p:extLst>
          </p:nvPr>
        </p:nvGraphicFramePr>
        <p:xfrm>
          <a:off x="1743657" y="2395361"/>
          <a:ext cx="3218180" cy="893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4" imgW="1600200" imgH="444240" progId="Equation.DSMT4">
                  <p:embed/>
                </p:oleObj>
              </mc:Choice>
              <mc:Fallback>
                <p:oleObj name="Equation" r:id="rId4" imgW="16002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3657" y="2395361"/>
                        <a:ext cx="3218180" cy="893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35870" y="4279767"/>
            <a:ext cx="37773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L’equazione equivale alla somma di energia potenziale, lavoro svolto e energia cinetica</a:t>
            </a:r>
          </a:p>
          <a:p>
            <a:endParaRPr lang="it-IT" b="1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588908"/>
              </p:ext>
            </p:extLst>
          </p:nvPr>
        </p:nvGraphicFramePr>
        <p:xfrm>
          <a:off x="356839" y="5397500"/>
          <a:ext cx="3276583" cy="532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6" imgW="1409400" imgH="228600" progId="Equation.DSMT4">
                  <p:embed/>
                </p:oleObj>
              </mc:Choice>
              <mc:Fallback>
                <p:oleObj name="Equation" r:id="rId6" imgW="1409400" imgH="228600" progId="Equation.DSMT4">
                  <p:embed/>
                  <p:pic>
                    <p:nvPicPr>
                      <p:cNvPr id="10" name="Oggetto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6839" y="5397500"/>
                        <a:ext cx="3276583" cy="532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Segnaposto contenuto 4" descr="0608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t="30292" r="68085" b="21278"/>
          <a:stretch/>
        </p:blipFill>
        <p:spPr>
          <a:xfrm>
            <a:off x="4134170" y="4160123"/>
            <a:ext cx="2505781" cy="2609110"/>
          </a:xfrm>
        </p:spPr>
      </p:pic>
    </p:spTree>
    <p:extLst>
      <p:ext uri="{BB962C8B-B14F-4D97-AF65-F5344CB8AC3E}">
        <p14:creationId xmlns:p14="http://schemas.microsoft.com/office/powerpoint/2010/main" val="289263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ic_Course_16x9_TP103039515" id="{36AC30B2-7B5E-40C4-A2A8-24A923A7C645}" vid="{5A576E4A-65A5-4321-8EED-8197384A1F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corso accademico</Template>
  <TotalTime>0</TotalTime>
  <Words>1767</Words>
  <Application>Microsoft Office PowerPoint</Application>
  <PresentationFormat>Widescreen</PresentationFormat>
  <Paragraphs>200</Paragraphs>
  <Slides>51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8" baseType="lpstr">
      <vt:lpstr>Arial</vt:lpstr>
      <vt:lpstr>Calibri</vt:lpstr>
      <vt:lpstr>Century Gothic</vt:lpstr>
      <vt:lpstr>French Script MT</vt:lpstr>
      <vt:lpstr>Wingdings 3</vt:lpstr>
      <vt:lpstr>Ione</vt:lpstr>
      <vt:lpstr>Equation</vt:lpstr>
      <vt:lpstr> Sergio Frasca  Fisica Applicata – 3</vt:lpstr>
      <vt:lpstr>Di cosa parleremo</vt:lpstr>
      <vt:lpstr>I fluidi</vt:lpstr>
      <vt:lpstr>La pressione</vt:lpstr>
      <vt:lpstr>Varie unità di misura della pressione</vt:lpstr>
      <vt:lpstr>Equilibrio nei fluidi</vt:lpstr>
      <vt:lpstr>Equilibrio nei fluidi</vt:lpstr>
      <vt:lpstr>Equazione di continuità</vt:lpstr>
      <vt:lpstr>Fluidi ideali: teorema di Bernoulli</vt:lpstr>
      <vt:lpstr>Fluidi reali</vt:lpstr>
      <vt:lpstr>Moto laminare - viscosità</vt:lpstr>
      <vt:lpstr>Presentazione standard di PowerPoint</vt:lpstr>
      <vt:lpstr>Regime laminare e regime turbolento</vt:lpstr>
      <vt:lpstr>Presentazione standard di PowerPoint</vt:lpstr>
      <vt:lpstr>Meccanica dei fluidi nei sistemi biologici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Misura del flusso</vt:lpstr>
      <vt:lpstr>Il sangue</vt:lpstr>
      <vt:lpstr>Presentazione standard di PowerPoint</vt:lpstr>
      <vt:lpstr>Presentazione standard di PowerPoint</vt:lpstr>
      <vt:lpstr>Presentazione standard di PowerPoint</vt:lpstr>
      <vt:lpstr>Pressione del sangue</vt:lpstr>
      <vt:lpstr>Presentazione standard di PowerPoint</vt:lpstr>
      <vt:lpstr>Presentazione standard di PowerPoint</vt:lpstr>
      <vt:lpstr>Lavoro e potenza cardiaca</vt:lpstr>
      <vt:lpstr>Ciclo cardiaco</vt:lpstr>
      <vt:lpstr>Misura della pressione del sangue</vt:lpstr>
      <vt:lpstr>Presentazione standard di PowerPoint</vt:lpstr>
      <vt:lpstr>Forze di coesione</vt:lpstr>
      <vt:lpstr>Tensione superficiale</vt:lpstr>
      <vt:lpstr>Presentazione standard di PowerPoint</vt:lpstr>
      <vt:lpstr>I tensioattivi</vt:lpstr>
      <vt:lpstr>Capillarità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Trasporto in regime viscoso</vt:lpstr>
      <vt:lpstr>Sedimentazione</vt:lpstr>
      <vt:lpstr>Presentazione standard di PowerPoint</vt:lpstr>
      <vt:lpstr>Elettroforesi</vt:lpstr>
      <vt:lpstr>Presentazione standard di PowerPoint</vt:lpstr>
      <vt:lpstr>Centrifuga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2016-08-12T12:25:41Z</dcterms:created>
  <dcterms:modified xsi:type="dcterms:W3CDTF">2016-11-22T19:28:39Z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