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7" r:id="rId12"/>
    <p:sldId id="266" r:id="rId13"/>
    <p:sldId id="275" r:id="rId14"/>
    <p:sldId id="268" r:id="rId15"/>
    <p:sldId id="270" r:id="rId16"/>
    <p:sldId id="271" r:id="rId17"/>
    <p:sldId id="272" r:id="rId18"/>
    <p:sldId id="273" r:id="rId19"/>
    <p:sldId id="274" r:id="rId20"/>
    <p:sldId id="278" r:id="rId21"/>
    <p:sldId id="282" r:id="rId22"/>
    <p:sldId id="296" r:id="rId23"/>
    <p:sldId id="292" r:id="rId24"/>
    <p:sldId id="291" r:id="rId25"/>
    <p:sldId id="284" r:id="rId26"/>
    <p:sldId id="297" r:id="rId27"/>
    <p:sldId id="276" r:id="rId28"/>
    <p:sldId id="285" r:id="rId29"/>
    <p:sldId id="298" r:id="rId30"/>
    <p:sldId id="290" r:id="rId31"/>
    <p:sldId id="283" r:id="rId32"/>
    <p:sldId id="287" r:id="rId33"/>
    <p:sldId id="286" r:id="rId34"/>
    <p:sldId id="288" r:id="rId35"/>
    <p:sldId id="289" r:id="rId36"/>
    <p:sldId id="279" r:id="rId37"/>
    <p:sldId id="280" r:id="rId38"/>
    <p:sldId id="299" r:id="rId39"/>
    <p:sldId id="300" r:id="rId40"/>
    <p:sldId id="294" r:id="rId41"/>
    <p:sldId id="302" r:id="rId42"/>
    <p:sldId id="301" r:id="rId43"/>
    <p:sldId id="269" r:id="rId44"/>
    <p:sldId id="293" r:id="rId45"/>
    <p:sldId id="281" r:id="rId46"/>
    <p:sldId id="295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657962D-5A13-4F8F-B717-AFEC32C23D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57EB4D-D454-4B1C-8178-F50633AE9615}" type="slidenum">
              <a:rPr lang="it-IT"/>
              <a:pPr/>
              <a:t>1</a:t>
            </a:fld>
            <a:endParaRPr lang="it-IT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9B8B4F-1079-42F9-A3C6-30287B27C967}" type="slidenum">
              <a:rPr lang="it-IT"/>
              <a:pPr/>
              <a:t>10</a:t>
            </a:fld>
            <a:endParaRPr lang="it-IT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314DA8-2217-4491-8D32-A73B70947BB0}" type="slidenum">
              <a:rPr lang="it-IT"/>
              <a:pPr/>
              <a:t>11</a:t>
            </a:fld>
            <a:endParaRPr lang="it-IT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60ED4B-6C93-47CE-BCD7-C10768FF1BFF}" type="slidenum">
              <a:rPr lang="it-IT"/>
              <a:pPr/>
              <a:t>12</a:t>
            </a:fld>
            <a:endParaRPr lang="it-IT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021D4B-EE31-429F-AC74-47BD75564607}" type="slidenum">
              <a:rPr lang="it-IT"/>
              <a:pPr/>
              <a:t>13</a:t>
            </a:fld>
            <a:endParaRPr lang="it-IT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33A79C-A148-4918-97FA-A32A1CEB5BD4}" type="slidenum">
              <a:rPr lang="it-IT"/>
              <a:pPr/>
              <a:t>14</a:t>
            </a:fld>
            <a:endParaRPr lang="it-IT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876412-3016-446E-88AD-31F638ACB54D}" type="slidenum">
              <a:rPr lang="it-IT"/>
              <a:pPr/>
              <a:t>15</a:t>
            </a:fld>
            <a:endParaRPr lang="it-IT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48C009-7593-49F1-97A0-8272556F9904}" type="slidenum">
              <a:rPr lang="it-IT"/>
              <a:pPr/>
              <a:t>16</a:t>
            </a:fld>
            <a:endParaRPr lang="it-IT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D6BF26-26BD-4762-8966-22EEA52FB358}" type="slidenum">
              <a:rPr lang="it-IT"/>
              <a:pPr/>
              <a:t>17</a:t>
            </a:fld>
            <a:endParaRPr lang="it-IT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E3E637-E462-4FF5-A3A5-3DFC97CA4E68}" type="slidenum">
              <a:rPr lang="it-IT"/>
              <a:pPr/>
              <a:t>18</a:t>
            </a:fld>
            <a:endParaRPr lang="it-IT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5E6C82-2DBD-461D-A5C2-9BF6D0FC515D}" type="slidenum">
              <a:rPr lang="it-IT"/>
              <a:pPr/>
              <a:t>19</a:t>
            </a:fld>
            <a:endParaRPr lang="it-IT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21D685-0AC5-43F0-BACD-A120E1E2404C}" type="slidenum">
              <a:rPr lang="it-IT"/>
              <a:pPr/>
              <a:t>2</a:t>
            </a:fld>
            <a:endParaRPr lang="it-IT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67D55C-4614-48A2-BD20-81F84807E3A6}" type="slidenum">
              <a:rPr lang="it-IT"/>
              <a:pPr/>
              <a:t>20</a:t>
            </a:fld>
            <a:endParaRPr lang="it-IT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F910A9-0802-4887-8999-BA207D933B82}" type="slidenum">
              <a:rPr lang="it-IT"/>
              <a:pPr/>
              <a:t>21</a:t>
            </a:fld>
            <a:endParaRPr lang="it-IT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8B0F3A-D2FB-4A40-AA24-CDF46019BCC5}" type="slidenum">
              <a:rPr lang="it-IT"/>
              <a:pPr/>
              <a:t>22</a:t>
            </a:fld>
            <a:endParaRPr lang="it-IT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FC8D55-A853-44DE-B8D9-7F3AF83CDFC1}" type="slidenum">
              <a:rPr lang="it-IT"/>
              <a:pPr/>
              <a:t>23</a:t>
            </a:fld>
            <a:endParaRPr lang="it-IT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EE3B18-3F49-4518-961C-D0F1D0A6099E}" type="slidenum">
              <a:rPr lang="it-IT"/>
              <a:pPr/>
              <a:t>24</a:t>
            </a:fld>
            <a:endParaRPr lang="it-IT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A40FDF-CEDF-4E07-98F5-970D9665F911}" type="slidenum">
              <a:rPr lang="it-IT"/>
              <a:pPr/>
              <a:t>25</a:t>
            </a:fld>
            <a:endParaRPr lang="it-IT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24C38C-0CAC-4F8A-9D81-05D14231109C}" type="slidenum">
              <a:rPr lang="it-IT"/>
              <a:pPr/>
              <a:t>26</a:t>
            </a:fld>
            <a:endParaRPr lang="it-IT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0E1A55-9123-40DE-97B1-E4E0A78B16C6}" type="slidenum">
              <a:rPr lang="it-IT"/>
              <a:pPr/>
              <a:t>27</a:t>
            </a:fld>
            <a:endParaRPr lang="it-IT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1EC202-481F-434A-84BC-9983576F39B3}" type="slidenum">
              <a:rPr lang="it-IT"/>
              <a:pPr/>
              <a:t>28</a:t>
            </a:fld>
            <a:endParaRPr lang="it-IT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4D15C3-925A-483D-BA43-A2EFDA8E97C7}" type="slidenum">
              <a:rPr lang="it-IT"/>
              <a:pPr/>
              <a:t>29</a:t>
            </a:fld>
            <a:endParaRPr lang="it-IT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0812CA-5AC9-4F0F-8328-0733F950FCE4}" type="slidenum">
              <a:rPr lang="it-IT"/>
              <a:pPr/>
              <a:t>3</a:t>
            </a:fld>
            <a:endParaRPr lang="it-IT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77C2D8-D36D-4714-88AE-F28805A27ED1}" type="slidenum">
              <a:rPr lang="it-IT"/>
              <a:pPr/>
              <a:t>30</a:t>
            </a:fld>
            <a:endParaRPr lang="it-IT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DDFCA1-A93C-428F-B60B-E8170090EEB5}" type="slidenum">
              <a:rPr lang="it-IT"/>
              <a:pPr/>
              <a:t>31</a:t>
            </a:fld>
            <a:endParaRPr lang="it-IT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F65EAF-DF15-4A4C-A075-FB77E8592E34}" type="slidenum">
              <a:rPr lang="it-IT"/>
              <a:pPr/>
              <a:t>32</a:t>
            </a:fld>
            <a:endParaRPr lang="it-IT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800542-6125-419B-9EF8-98456530788B}" type="slidenum">
              <a:rPr lang="it-IT"/>
              <a:pPr/>
              <a:t>33</a:t>
            </a:fld>
            <a:endParaRPr lang="it-IT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2EE1DF-8D5F-4079-B3DE-20859562266A}" type="slidenum">
              <a:rPr lang="it-IT"/>
              <a:pPr/>
              <a:t>34</a:t>
            </a:fld>
            <a:endParaRPr lang="it-IT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4DBFA7-0392-4003-A267-741B123C29E4}" type="slidenum">
              <a:rPr lang="it-IT"/>
              <a:pPr/>
              <a:t>35</a:t>
            </a:fld>
            <a:endParaRPr lang="it-IT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E86B86-A4D4-4A6F-A0E6-5610A2DE711F}" type="slidenum">
              <a:rPr lang="it-IT"/>
              <a:pPr/>
              <a:t>36</a:t>
            </a:fld>
            <a:endParaRPr lang="it-IT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AC18B6-AE20-4894-B61F-07F188E5CF87}" type="slidenum">
              <a:rPr lang="it-IT"/>
              <a:pPr/>
              <a:t>37</a:t>
            </a:fld>
            <a:endParaRPr lang="it-IT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AD59F0-B443-4206-936C-7B6CEDBA1B3D}" type="slidenum">
              <a:rPr lang="it-IT"/>
              <a:pPr/>
              <a:t>38</a:t>
            </a:fld>
            <a:endParaRPr lang="it-IT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6FACDB-F82E-404D-8BA8-0B2F63711CE1}" type="slidenum">
              <a:rPr lang="it-IT"/>
              <a:pPr/>
              <a:t>39</a:t>
            </a:fld>
            <a:endParaRPr lang="it-IT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89E52E-E144-4AEF-A2D8-FBF50E67F253}" type="slidenum">
              <a:rPr lang="it-IT"/>
              <a:pPr/>
              <a:t>4</a:t>
            </a:fld>
            <a:endParaRPr lang="it-IT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1C4E13-EAEC-4B26-BD6D-69CD78C81199}" type="slidenum">
              <a:rPr lang="it-IT"/>
              <a:pPr/>
              <a:t>40</a:t>
            </a:fld>
            <a:endParaRPr lang="it-IT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D4DCD3-B492-459B-98FF-50313B35C096}" type="slidenum">
              <a:rPr lang="it-IT"/>
              <a:pPr/>
              <a:t>41</a:t>
            </a:fld>
            <a:endParaRPr lang="it-IT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7B702B-D7CA-4548-A099-104E6FD443B3}" type="slidenum">
              <a:rPr lang="it-IT"/>
              <a:pPr/>
              <a:t>42</a:t>
            </a:fld>
            <a:endParaRPr lang="it-IT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7F7EAB-D01F-487B-A662-829D193E876A}" type="slidenum">
              <a:rPr lang="it-IT"/>
              <a:pPr/>
              <a:t>43</a:t>
            </a:fld>
            <a:endParaRPr lang="it-IT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CC3F5E-07F9-484C-AD95-56CD72311B46}" type="slidenum">
              <a:rPr lang="it-IT"/>
              <a:pPr/>
              <a:t>44</a:t>
            </a:fld>
            <a:endParaRPr lang="it-IT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339ABB-2621-47BA-A6B8-9AE9ACC813E9}" type="slidenum">
              <a:rPr lang="it-IT"/>
              <a:pPr/>
              <a:t>45</a:t>
            </a:fld>
            <a:endParaRPr lang="it-IT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57B50C-D196-407A-B708-1B078D7EDC6A}" type="slidenum">
              <a:rPr lang="it-IT"/>
              <a:pPr/>
              <a:t>46</a:t>
            </a:fld>
            <a:endParaRPr lang="it-IT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ADCAA3-E767-4F59-9A45-128A5F306EA0}" type="slidenum">
              <a:rPr lang="it-IT"/>
              <a:pPr/>
              <a:t>47</a:t>
            </a:fld>
            <a:endParaRPr lang="it-IT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5CE336-A186-46F4-8A96-B052B0A2880D}" type="slidenum">
              <a:rPr lang="it-IT"/>
              <a:pPr/>
              <a:t>48</a:t>
            </a:fld>
            <a:endParaRPr lang="it-IT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545786-E8D0-46D6-A0C5-59E015681FDC}" type="slidenum">
              <a:rPr lang="it-IT"/>
              <a:pPr/>
              <a:t>49</a:t>
            </a:fld>
            <a:endParaRPr lang="it-IT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43817D-18EC-4393-9D79-36CAE41B8A2B}" type="slidenum">
              <a:rPr lang="it-IT"/>
              <a:pPr/>
              <a:t>5</a:t>
            </a:fld>
            <a:endParaRPr lang="it-IT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CB2F58-8031-48AB-B5DB-7D635700C968}" type="slidenum">
              <a:rPr lang="it-IT"/>
              <a:pPr/>
              <a:t>6</a:t>
            </a:fld>
            <a:endParaRPr lang="it-IT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699319-27D1-47AA-9E6E-9B2EF266898A}" type="slidenum">
              <a:rPr lang="it-IT"/>
              <a:pPr/>
              <a:t>7</a:t>
            </a:fld>
            <a:endParaRPr lang="it-IT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ECA5D2-10AE-44FB-AE81-9E3654944599}" type="slidenum">
              <a:rPr lang="it-IT"/>
              <a:pPr/>
              <a:t>8</a:t>
            </a:fld>
            <a:endParaRPr lang="it-IT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A0F352-5101-441F-820C-3A2796D96C35}" type="slidenum">
              <a:rPr lang="it-IT"/>
              <a:pPr/>
              <a:t>9</a:t>
            </a:fld>
            <a:endParaRPr lang="it-IT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1F35-3B54-405B-B153-AB55ABC1C3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D15A4-C06F-451A-8B10-103CF1CA50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4C72E-222E-40CB-96F3-6739751EC0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941F2-6CD2-4D5A-9917-43AFA9246A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38F3D-41A7-4FE2-8F24-C5CC1C659D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6E958-D264-4235-8781-C16686AC4F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7978-4939-4DC1-BC3C-1F958CB2D7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ADD2C-4B2D-483B-920B-5886693D58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D37D9-2D2C-417D-8D08-4E7E68CD66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5F00-436F-4051-9ADE-46DF856040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DAF1E-AF37-45C1-B263-021EABF566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C54-386B-4880-BCC1-DB629AD868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4D9E87E-C520-4F26-9698-DD196DCBF7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Immunità acquisita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Immunità umorale</a:t>
            </a:r>
          </a:p>
          <a:p>
            <a:pPr eaLnBrk="1" hangingPunct="1"/>
            <a:r>
              <a:rPr lang="it-IT" smtClean="0"/>
              <a:t>Immunità cellulo-mediata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673100" y="274638"/>
            <a:ext cx="7786688" cy="1143000"/>
          </a:xfrm>
        </p:spPr>
        <p:txBody>
          <a:bodyPr/>
          <a:lstStyle/>
          <a:p>
            <a:pPr eaLnBrk="1" hangingPunct="1"/>
            <a:r>
              <a:rPr lang="it-IT" sz="4000" smtClean="0"/>
              <a:t>Legame antigene endogeno e MHC-I</a:t>
            </a:r>
          </a:p>
        </p:txBody>
      </p:sp>
      <p:pic>
        <p:nvPicPr>
          <p:cNvPr id="11267" name="Picture 4" descr="u3fig2c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Proteosoma </a:t>
            </a:r>
          </a:p>
        </p:txBody>
      </p:sp>
      <p:pic>
        <p:nvPicPr>
          <p:cNvPr id="12291" name="Picture 4" descr="proteasome"/>
          <p:cNvPicPr>
            <a:picLocks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7975" y="2138363"/>
            <a:ext cx="3448050" cy="3448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Legame dell’antigene endogeno alla molecola MHCI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L’antigene endogeno passa attraverso il proteosoma dove è degradato in piccoli frammenti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Il frammento è trasportato nel reticolo endoplasmico da una proteina di trasporto </a:t>
            </a:r>
            <a:r>
              <a:rPr lang="it-IT" sz="2400" b="1" smtClean="0"/>
              <a:t>TAP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si lega alle molecole del MCHI neosintetizzate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MHCI e antigene passano nel complesso del Golgi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Il complesso del Golgi trasporta il complesso MHCI/peptide in una vescicola endocitica che lo ancora sulla membrana citoplasmatica</a:t>
            </a:r>
            <a:endParaRPr lang="it-IT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MHC-I</a:t>
            </a:r>
          </a:p>
        </p:txBody>
      </p:sp>
      <p:pic>
        <p:nvPicPr>
          <p:cNvPr id="14339" name="Picture 10" descr="MHC1system"/>
          <p:cNvPicPr>
            <a:picLocks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485900"/>
            <a:ext cx="4824413" cy="482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Riconoscimento da parte del recettore complementare TCR CD8 dei linfociti T8 del complesso MHCI/peptide</a:t>
            </a:r>
          </a:p>
        </p:txBody>
      </p:sp>
      <p:pic>
        <p:nvPicPr>
          <p:cNvPr id="15363" name="Picture 4" descr="u3fig2g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600200"/>
            <a:ext cx="4538662" cy="4525963"/>
          </a:xfrm>
          <a:noFill/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68313" y="6216650"/>
            <a:ext cx="827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1116013" y="6237288"/>
            <a:ext cx="4535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Attivazione dell’immunità cellulo-mediata</a:t>
            </a: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6300788" y="249237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5867400" y="2276475"/>
            <a:ext cx="28082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/>
              <a:t>Il recettore TCR riconosce l’antigene peptidico mentre il corecettore CD8 riconosce la molecola  del complesso MHCI</a:t>
            </a:r>
          </a:p>
          <a:p>
            <a:pPr>
              <a:spcBef>
                <a:spcPct val="50000"/>
              </a:spcBef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Molecole MHC-II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Sono presenti principalmente sulle cellule  APC inclusi macrofagi, cellule dendritiche e linfociti B.</a:t>
            </a:r>
          </a:p>
          <a:p>
            <a:pPr eaLnBrk="1" hangingPunct="1"/>
            <a:r>
              <a:rPr lang="it-IT" smtClean="0"/>
              <a:t>Si lega agli epitopi proteici delle antigeni esogeni, antigeni che entrano dall’esterno nell’organismo come batteri, funghi protozoi e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Recettore MHC-II</a:t>
            </a:r>
          </a:p>
        </p:txBody>
      </p:sp>
      <p:pic>
        <p:nvPicPr>
          <p:cNvPr id="17411" name="Picture 8" descr="u3fig2a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1413" y="1989138"/>
            <a:ext cx="4032250" cy="4032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Legame antigene esogeno con MHCII</a:t>
            </a:r>
          </a:p>
        </p:txBody>
      </p:sp>
      <p:pic>
        <p:nvPicPr>
          <p:cNvPr id="18435" name="Picture 4" descr="u3fig2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Legame dell’antigene esogeno con MHCII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it-IT" sz="2000" smtClean="0"/>
              <a:t>Antigeni esogeni sono inglobati nel fagosoma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it-IT" sz="2000" smtClean="0"/>
              <a:t>Il lisosoma si fonde con il fagosoma con la formazione del fagolisosoma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it-IT" sz="2000" smtClean="0"/>
              <a:t>Le proteine dell’antigene sono degradate in peptidi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it-IT" sz="2000" smtClean="0"/>
              <a:t>Le molecole MHCII sono sintetizzate nel reticolo endoplasmico e trasportate nel complesso del Golgi, nel reticolo endoplasmico una proteina invariante (Ii) si attacca alla molecole MHCII e lo differenzia da MHCI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it-IT" sz="2000" smtClean="0"/>
              <a:t>La vescicola contenente MHCII si fonde con il fagolisosoma, la proteina Ii è rimossa e il peptide si lega al complesso MHCII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it-IT" sz="2000" smtClean="0"/>
              <a:t>Il complesso MHCII/peptide è trasportato ed ancorato sulla membrana citoplasmatica, qui è riconosciuto dai linfociti T4 dai recettori CD4 aventi una forma complementare  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Riconoscimento dai linfociti T4</a:t>
            </a:r>
          </a:p>
        </p:txBody>
      </p:sp>
      <p:pic>
        <p:nvPicPr>
          <p:cNvPr id="20483" name="Picture 4" descr="u3fig2f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28738" y="1600200"/>
            <a:ext cx="4538662" cy="4525963"/>
          </a:xfrm>
          <a:noFill/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6084888" y="2716213"/>
            <a:ext cx="28082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/>
              <a:t>Il recettore TCR riconosce l’antigene peptidico mentre il corecettore CD4 riconosce la molecola del complesso MHCII</a:t>
            </a:r>
          </a:p>
          <a:p>
            <a:pPr>
              <a:spcBef>
                <a:spcPct val="50000"/>
              </a:spcBef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Antigene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smtClean="0"/>
              <a:t>Sostanza è definita come una sostanza in grado di reagire  con le molecole anticorpali e con i recettori presenti sui linfociti.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Un immunogeno è un antigene che viene riconosciuto dall’organismo come nonself e stimola una risposta immunitaria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Per essere immunogeno un antigene deve possedere tre caratteristiche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1 avere un alto peso molecolare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2 avere una complessa struttura chimica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3 essere riconosciuto come estraneo dall’organismo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smtClean="0"/>
              <a:t>Cellule coinvolte nell’immunità acquisita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1100" y="2143125"/>
            <a:ext cx="4398963" cy="4525963"/>
          </a:xfrm>
        </p:spPr>
        <p:txBody>
          <a:bodyPr/>
          <a:lstStyle/>
          <a:p>
            <a:pPr algn="ctr" eaLnBrk="1" hangingPunct="1"/>
            <a:r>
              <a:rPr lang="it-IT" sz="2800" smtClean="0"/>
              <a:t>Macrofagi</a:t>
            </a:r>
          </a:p>
          <a:p>
            <a:pPr algn="ctr" eaLnBrk="1" hangingPunct="1"/>
            <a:r>
              <a:rPr lang="it-IT" sz="2800" smtClean="0"/>
              <a:t>Cellule dendritiche</a:t>
            </a:r>
          </a:p>
          <a:p>
            <a:pPr algn="ctr" eaLnBrk="1" hangingPunct="1">
              <a:buFontTx/>
              <a:buNone/>
            </a:pPr>
            <a:endParaRPr lang="it-IT" sz="2800" smtClean="0"/>
          </a:p>
          <a:p>
            <a:pPr algn="ctr" eaLnBrk="1" hangingPunct="1">
              <a:buFontTx/>
              <a:buNone/>
            </a:pPr>
            <a:endParaRPr lang="it-IT" sz="2800" smtClean="0"/>
          </a:p>
          <a:p>
            <a:pPr algn="ctr" eaLnBrk="1" hangingPunct="1"/>
            <a:r>
              <a:rPr lang="it-IT" sz="2800" b="1" smtClean="0"/>
              <a:t>Linfociti B</a:t>
            </a:r>
          </a:p>
          <a:p>
            <a:pPr algn="ctr" eaLnBrk="1" hangingPunct="1"/>
            <a:r>
              <a:rPr lang="it-IT" sz="2800" b="1" smtClean="0"/>
              <a:t>Linfociti T</a:t>
            </a:r>
          </a:p>
          <a:p>
            <a:pPr algn="ctr" eaLnBrk="1" hangingPunct="1"/>
            <a:r>
              <a:rPr lang="it-IT" sz="2800" b="1" smtClean="0"/>
              <a:t>Cellule NK 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776913" y="1412875"/>
          <a:ext cx="1789112" cy="5445125"/>
        </p:xfrm>
        <a:graphic>
          <a:graphicData uri="http://schemas.openxmlformats.org/presentationml/2006/ole">
            <p:oleObj spid="_x0000_s21508" name="Image" r:id="rId4" imgW="3390476" imgH="10311111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Immunità umorale Linfociti B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smtClean="0"/>
              <a:t>Ogni linfocita B diventa geneticamente programmato a produrre molecole anticorpali specifiche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nell’organismo ci sono circa 10</a:t>
            </a:r>
            <a:r>
              <a:rPr lang="it-IT" sz="2800" baseline="30000" smtClean="0"/>
              <a:t>7</a:t>
            </a:r>
            <a:r>
              <a:rPr lang="it-IT" sz="2800" smtClean="0"/>
              <a:t>-10</a:t>
            </a:r>
            <a:r>
              <a:rPr lang="it-IT" sz="2800" baseline="30000" smtClean="0"/>
              <a:t>9 </a:t>
            </a:r>
            <a:r>
              <a:rPr lang="it-IT" sz="2800" smtClean="0"/>
              <a:t>cloni diversi di linfociti B, ognuno con un unico recettore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Molecole identiche agli anticorpi sono presenti sulla superficie dei linfociti B che possono funzionare come recettori in grado di legare specifici epitopi.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Questi recettori prendono il nome di immunoglobuline di superficie (sIg)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Immunoglobuline di superficie</a:t>
            </a:r>
          </a:p>
        </p:txBody>
      </p:sp>
      <p:pic>
        <p:nvPicPr>
          <p:cNvPr id="23555" name="Picture 5" descr="u3fig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300" y="1855788"/>
            <a:ext cx="45974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Attivazione dei linfociti 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/>
              <a:t>1) è data dal legame dell’antigene T dipendente su un recettore di superficie della cellula B sIg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2) e dal componente del complemento C3d che si lega sul recettore del complemento presente sulla superficie del linfocita B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Questi eventi attivano i linfociti B a produrre le molecole del complesso MHCII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Attivazione dei linfociti B</a:t>
            </a:r>
          </a:p>
        </p:txBody>
      </p:sp>
      <p:pic>
        <p:nvPicPr>
          <p:cNvPr id="25603" name="Picture 4" descr="u3fig2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300" y="1711325"/>
            <a:ext cx="45974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Attivazione delle cellule B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it-IT" sz="2400" b="1" smtClean="0"/>
              <a:t>	</a:t>
            </a:r>
            <a:r>
              <a:rPr lang="it-IT" sz="2400" smtClean="0"/>
              <a:t>La cellula B agisce come una cellula presentante l’antigene (APC) e concentra l’antigene usando come recettori specifici le immunoglobuline di membrana.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it-IT" sz="2400" smtClean="0"/>
              <a:t>	Dopo il processamento, l’antigene viene presentato alla cellula Th2 tramite una molecola di MHC di classe II.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it-IT" sz="2400" smtClean="0"/>
              <a:t>	La cellula TH2 stimola la cellula B a proliferare e formare plasmacellule (cellule produttrici di anticorpi) o cellule della memoria.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it-IT" sz="2400" smtClean="0"/>
              <a:t>	In una successiva esposizione allo stesso antigene, le cellule della memoria velocemente si convertono in plasmacellule.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Legame dell’antigene a MHCII</a:t>
            </a:r>
          </a:p>
        </p:txBody>
      </p:sp>
      <p:pic>
        <p:nvPicPr>
          <p:cNvPr id="27651" name="Picture 5" descr="u3fig2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300" y="1773238"/>
            <a:ext cx="45974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Legame dell’antigene a MHCII</a:t>
            </a:r>
          </a:p>
        </p:txBody>
      </p:sp>
      <p:pic>
        <p:nvPicPr>
          <p:cNvPr id="28675" name="Picture 4" descr="bcellmhc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704975"/>
            <a:ext cx="43926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it-IT" sz="3600" smtClean="0"/>
              <a:t>Attivazione delle cellule B</a:t>
            </a:r>
          </a:p>
        </p:txBody>
      </p:sp>
      <p:pic>
        <p:nvPicPr>
          <p:cNvPr id="29699" name="Picture 3" descr="FG22_1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975" y="1620838"/>
            <a:ext cx="4824413" cy="4545012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Produzione di anticorpi</a:t>
            </a:r>
          </a:p>
        </p:txBody>
      </p:sp>
      <p:pic>
        <p:nvPicPr>
          <p:cNvPr id="30723" name="Picture 4" descr="bcellprodif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704975"/>
            <a:ext cx="489743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Epitopi di un antigene</a:t>
            </a:r>
          </a:p>
        </p:txBody>
      </p:sp>
      <p:pic>
        <p:nvPicPr>
          <p:cNvPr id="4099" name="Picture 4" descr="polysac_epit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16063" y="2924175"/>
            <a:ext cx="2768600" cy="1854200"/>
          </a:xfrm>
          <a:noFill/>
        </p:spPr>
      </p:pic>
      <p:pic>
        <p:nvPicPr>
          <p:cNvPr id="4100" name="Picture 6" descr="protein_epit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2478088"/>
            <a:ext cx="2768600" cy="2768600"/>
          </a:xfrm>
          <a:noFill/>
        </p:spPr>
      </p:pic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1547813" y="1628775"/>
            <a:ext cx="6337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Porzione di antigene che reagisce con i recettori presenti sui linfociti o con gli anticorpi.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1042988" y="4868863"/>
            <a:ext cx="345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Molti epitopi ma poco specifici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4500563" y="5373688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Molti epitopi con differente specificità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Differenziazione  cellule B</a:t>
            </a:r>
          </a:p>
        </p:txBody>
      </p:sp>
      <p:pic>
        <p:nvPicPr>
          <p:cNvPr id="31747" name="Picture 4" descr="u3fg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900" y="1855788"/>
            <a:ext cx="64262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Antigeni e determinanti antigenici per gli anticorpi</a:t>
            </a:r>
          </a:p>
        </p:txBody>
      </p:sp>
      <p:pic>
        <p:nvPicPr>
          <p:cNvPr id="32771" name="Picture 3" descr="FG22_0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557338"/>
            <a:ext cx="7007225" cy="4143375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Classi di immunoglobuline</a:t>
            </a:r>
          </a:p>
        </p:txBody>
      </p:sp>
      <p:pic>
        <p:nvPicPr>
          <p:cNvPr id="33795" name="Picture 3" descr="FG22_16a-b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600200"/>
            <a:ext cx="2541588" cy="4525963"/>
          </a:xfrm>
          <a:noFill/>
          <a:ln w="28575">
            <a:solidFill>
              <a:srgbClr val="000000"/>
            </a:solidFill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356100" y="2768600"/>
            <a:ext cx="4248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Tutte le classi di immunoglobuline hanno domini V</a:t>
            </a:r>
            <a:r>
              <a:rPr lang="it-IT" baseline="-25000"/>
              <a:t>H</a:t>
            </a:r>
            <a:r>
              <a:rPr lang="it-IT"/>
              <a:t> e V</a:t>
            </a:r>
            <a:r>
              <a:rPr lang="it-IT" baseline="-25000"/>
              <a:t>L</a:t>
            </a:r>
            <a:r>
              <a:rPr lang="it-IT"/>
              <a:t>(in rosso) che legano l’antigene (in marrone). a) Le IgG, le IgA e le IgD hanno tre domini costanti (in blu). b) e IgM e le IgE hanno un quarto dominio costante.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Struttura di una immunoglobulina G</a:t>
            </a:r>
          </a:p>
        </p:txBody>
      </p:sp>
      <p:pic>
        <p:nvPicPr>
          <p:cNvPr id="34819" name="Picture 3" descr="FG22_1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600200"/>
            <a:ext cx="4051300" cy="4525963"/>
          </a:xfrm>
          <a:noFill/>
          <a:ln w="28575">
            <a:solidFill>
              <a:srgbClr val="000000"/>
            </a:solidFill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64163" y="1693863"/>
            <a:ext cx="3384550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/>
              <a:t>Un’immunoglobulina G (IgG) è formata da due catene pesanti (P.M. 50000) e due catene leggere (P.M. 25000) con un P.M. complessivo di 150000. una catena pesante ed una catena leggera interagiscono per formare il sito che lega l’antigene. I domini variabili delle catene pesanti e leggere (V</a:t>
            </a:r>
            <a:r>
              <a:rPr lang="it-IT" sz="1600" b="1" baseline="-25000"/>
              <a:t>H</a:t>
            </a:r>
            <a:r>
              <a:rPr lang="it-IT" sz="1600" b="1"/>
              <a:t> e V</a:t>
            </a:r>
            <a:r>
              <a:rPr lang="it-IT" sz="1600" b="1" baseline="-25000"/>
              <a:t>l</a:t>
            </a:r>
            <a:r>
              <a:rPr lang="it-IT" sz="1600" b="1"/>
              <a:t>) legano l’antigene e mostrano differenze di sequenza in ogni differente immunoglobulina. I domini costanti (C</a:t>
            </a:r>
            <a:r>
              <a:rPr lang="it-IT" sz="1600" b="1" baseline="-25000"/>
              <a:t>H</a:t>
            </a:r>
            <a:r>
              <a:rPr lang="it-IT" sz="1600" b="1"/>
              <a:t>1, C</a:t>
            </a:r>
            <a:r>
              <a:rPr lang="it-IT" sz="1600" b="1" baseline="-25000"/>
              <a:t>H</a:t>
            </a:r>
            <a:r>
              <a:rPr lang="it-IT" sz="1600" b="1"/>
              <a:t>2, C</a:t>
            </a:r>
            <a:r>
              <a:rPr lang="it-IT" sz="1600" b="1" baseline="-25000"/>
              <a:t>H</a:t>
            </a:r>
            <a:r>
              <a:rPr lang="it-IT" sz="1600" b="1"/>
              <a:t>3) sono invece identici in tutte le immunoglobuline. Le catene sono tra loro covalentemente legate mediante legami disolfuro.</a:t>
            </a:r>
            <a:endParaRPr lang="it-IT" sz="1600" b="1" baseline="-25000"/>
          </a:p>
          <a:p>
            <a:pPr>
              <a:spcBef>
                <a:spcPct val="50000"/>
              </a:spcBef>
            </a:pPr>
            <a:endParaRPr lang="it-IT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Immunoglobulina M</a:t>
            </a:r>
          </a:p>
        </p:txBody>
      </p:sp>
      <p:pic>
        <p:nvPicPr>
          <p:cNvPr id="35843" name="Picture 3" descr="FG22_1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5863" y="1495425"/>
            <a:ext cx="3386137" cy="4525963"/>
          </a:xfrm>
          <a:noFill/>
          <a:ln w="28575">
            <a:solidFill>
              <a:srgbClr val="000000"/>
            </a:solidFill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435600" y="2319338"/>
            <a:ext cx="28082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La immunoglobulina M si trova nel siero sotto forma di una proteina pentamerica formata da cinque molecole IgM legate tra loro covalentemente da legami disolfuro e catene proteiche J. Una iGm può legare fino a 10 antigeni.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Immunoglobulina A</a:t>
            </a:r>
          </a:p>
        </p:txBody>
      </p:sp>
      <p:pic>
        <p:nvPicPr>
          <p:cNvPr id="36867" name="Picture 3" descr="FG22_1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1412875"/>
            <a:ext cx="6129337" cy="4175125"/>
          </a:xfrm>
          <a:noFill/>
          <a:ln w="28575">
            <a:solidFill>
              <a:srgbClr val="000000"/>
            </a:solidFill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71550" y="5734050"/>
            <a:ext cx="7200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Nelle secrezioni l’immunoglobulina A(IgA) è spesso trovata sotto forma di un dimero costituito da due proteine IgA covalentemente legate da catene proteiche 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Linfociti 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Sono prodotti nel midollo osseo e richiedono l’interazione con il Timo per la loro maturazione</a:t>
            </a:r>
          </a:p>
          <a:p>
            <a:pPr eaLnBrk="1" hangingPunct="1"/>
            <a:r>
              <a:rPr lang="it-IT" sz="2800" smtClean="0"/>
              <a:t>Ogni linfociti T diventa geneticamente programmato a produrre recettori TCR specifici</a:t>
            </a:r>
          </a:p>
          <a:p>
            <a:pPr eaLnBrk="1" hangingPunct="1"/>
            <a:r>
              <a:rPr lang="it-IT" sz="2800" smtClean="0"/>
              <a:t>Nell’organismo ci sono circa 10</a:t>
            </a:r>
            <a:r>
              <a:rPr lang="it-IT" sz="2800" baseline="30000" smtClean="0"/>
              <a:t>7</a:t>
            </a:r>
            <a:r>
              <a:rPr lang="it-IT" sz="2800" smtClean="0"/>
              <a:t> -10</a:t>
            </a:r>
            <a:r>
              <a:rPr lang="it-IT" sz="2800" baseline="30000" smtClean="0"/>
              <a:t>9 </a:t>
            </a:r>
            <a:r>
              <a:rPr lang="it-IT" sz="2800" smtClean="0"/>
              <a:t>differenti </a:t>
            </a:r>
            <a:r>
              <a:rPr lang="it-IT" sz="2800" baseline="30000" smtClean="0"/>
              <a:t> </a:t>
            </a:r>
            <a:r>
              <a:rPr lang="it-IT" sz="2800" smtClean="0"/>
              <a:t>cloni di linfociti T</a:t>
            </a:r>
          </a:p>
          <a:p>
            <a:pPr eaLnBrk="1" hangingPunct="1"/>
            <a:r>
              <a:rPr lang="it-IT" sz="2800" smtClean="0"/>
              <a:t>Possono presentare sulla loro superficie sia recettori TCR che corecettori CD4 e CD8 che incrementano l’attivazione delle cellule T.</a:t>
            </a:r>
          </a:p>
          <a:p>
            <a:pPr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Linfociti T4 e T8</a:t>
            </a:r>
          </a:p>
        </p:txBody>
      </p:sp>
      <p:pic>
        <p:nvPicPr>
          <p:cNvPr id="38915" name="Picture 4" descr="u3fig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06625"/>
            <a:ext cx="37449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6156325" y="22050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38917" name="Picture 9" descr="u3fig2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205038"/>
            <a:ext cx="37465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Th1 e Th2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smtClean="0"/>
              <a:t>L’interazione tra le cellule APC e i linfociti T4 producono dei segnali che attivano la produzione di citochine e il differenziamento dei linfociti T4 in cellule effettrici.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Esistono due tipi principali di effettori Th1 e Th2 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Th1 riconosce l’antigene presente sui macrofagi e funziona attivando principalmente l’immunità cellulo mediata producendo citochine come Il2 ed interferon distruggendo il patogeno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Th2 riconosce l’antigene presente sulle cellule B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Produce citochine e promuove la produzione di anticorpi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Attivazione dei linfocita Th1</a:t>
            </a:r>
          </a:p>
        </p:txBody>
      </p:sp>
      <p:pic>
        <p:nvPicPr>
          <p:cNvPr id="40963" name="Picture 5" descr="th1macr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704975"/>
            <a:ext cx="475297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Recettori Linfociti B</a:t>
            </a:r>
          </a:p>
        </p:txBody>
      </p:sp>
      <p:pic>
        <p:nvPicPr>
          <p:cNvPr id="5123" name="Picture 4" descr="u3fg9d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36850" y="1557338"/>
            <a:ext cx="3670300" cy="3721100"/>
          </a:xfrm>
          <a:noFill/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816100" y="6040438"/>
            <a:ext cx="448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87137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Quando sono attivati producono anticorpi o immunoglobuline, la porzione </a:t>
            </a:r>
            <a:r>
              <a:rPr lang="it-IT" b="1"/>
              <a:t>Fab</a:t>
            </a:r>
            <a:r>
              <a:rPr lang="it-IT"/>
              <a:t> è specifica e si lega all’epitopo presente sull’antigene mentre la porzione </a:t>
            </a:r>
            <a:r>
              <a:rPr lang="it-IT" b="1"/>
              <a:t>Fc</a:t>
            </a:r>
            <a:r>
              <a:rPr lang="it-IT"/>
              <a:t>  è costante e determina l’attività biologica dell’anticorpo e si lega alla membrana citoplasmatica del linfocita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Linfociti  Th1</a:t>
            </a:r>
          </a:p>
        </p:txBody>
      </p:sp>
      <p:pic>
        <p:nvPicPr>
          <p:cNvPr id="41987" name="Picture 3" descr="FG22_12b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600200"/>
            <a:ext cx="3265488" cy="4525963"/>
          </a:xfrm>
          <a:noFill/>
          <a:ln w="28575">
            <a:solidFill>
              <a:srgbClr val="000000"/>
            </a:solidFill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651500" y="1916113"/>
            <a:ext cx="280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baseline="-25000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435600" y="2205038"/>
            <a:ext cx="31686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Le cellule T infiammatorie o TH1, sono attivate da antigeni presentati sulla superficie dei macrofagi nel contesto di proteine MHC di classe II. Le cellule TH1 rispondono producendo citochine che stimolano i macrofagi a incrementare l’attività fagocitaria e provocano infiammazione.</a:t>
            </a:r>
          </a:p>
          <a:p>
            <a:endParaRPr lang="it-IT"/>
          </a:p>
          <a:p>
            <a:pPr>
              <a:spcBef>
                <a:spcPct val="50000"/>
              </a:spcBef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Linfociti Th2</a:t>
            </a:r>
          </a:p>
        </p:txBody>
      </p:sp>
      <p:pic>
        <p:nvPicPr>
          <p:cNvPr id="43011" name="Picture 4" descr="FG22_1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68525" y="1600200"/>
            <a:ext cx="4805363" cy="4525963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Linfociti T8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it-IT" smtClean="0"/>
              <a:t>Una volta attivati dal legame  con la cellula APC il linfocita T8 si differenzia in linfocita T citotossici (CTL)</a:t>
            </a:r>
          </a:p>
          <a:p>
            <a:pPr eaLnBrk="1" hangingPunct="1"/>
            <a:r>
              <a:rPr lang="it-IT" smtClean="0"/>
              <a:t>Mentre l’interleuchina 2 rilasciata dai linfociti T4 attiva il linfocita T8 a proliferare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Linfociti T8 citotossici</a:t>
            </a:r>
          </a:p>
        </p:txBody>
      </p:sp>
      <p:pic>
        <p:nvPicPr>
          <p:cNvPr id="45059" name="Picture 4" descr="mhc1ctl"/>
          <p:cNvPicPr>
            <a:picLocks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9350" y="1628775"/>
            <a:ext cx="4379913" cy="4392613"/>
          </a:xfrm>
          <a:noFill/>
        </p:spPr>
      </p:pic>
      <p:sp>
        <p:nvSpPr>
          <p:cNvPr id="45060" name="Text Box 8"/>
          <p:cNvSpPr txBox="1">
            <a:spLocks noChangeArrowheads="1"/>
          </p:cNvSpPr>
          <p:nvPr/>
        </p:nvSpPr>
        <p:spPr bwMode="auto">
          <a:xfrm>
            <a:off x="684213" y="6157913"/>
            <a:ext cx="82089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t-IT"/>
              <a:t>I linfociti con corecettore CD8 sono linfociti Tc (T citotossici) contenenti granuli che inducono la morte della cellula bersaglio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Cellule T citotossici</a:t>
            </a:r>
          </a:p>
        </p:txBody>
      </p:sp>
      <p:pic>
        <p:nvPicPr>
          <p:cNvPr id="46083" name="Picture 3" descr="FG22_12a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600200"/>
            <a:ext cx="3598862" cy="4525963"/>
          </a:xfrm>
          <a:noFill/>
          <a:ln w="28575">
            <a:solidFill>
              <a:srgbClr val="000000"/>
            </a:solidFill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003800" y="1916113"/>
            <a:ext cx="34559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Le cellule T citotossiche  o cellule T</a:t>
            </a:r>
            <a:r>
              <a:rPr lang="it-IT" baseline="-25000"/>
              <a:t>C</a:t>
            </a:r>
            <a:r>
              <a:rPr lang="it-IT"/>
              <a:t> sono attivate da antigeni presentati alla superficie di ogni cellula nel contesto di Proteine MHCI. Le cellule T</a:t>
            </a:r>
            <a:r>
              <a:rPr lang="it-IT" baseline="-25000"/>
              <a:t>C</a:t>
            </a:r>
            <a:r>
              <a:rPr lang="it-IT"/>
              <a:t> rispondono rilasciando granuli che contengono perforine e granzimi, citochine rispettivamente capaci di perforare la cellula bersaglio e di indurre apoptosi.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Apoptosi </a:t>
            </a:r>
          </a:p>
        </p:txBody>
      </p:sp>
      <p:pic>
        <p:nvPicPr>
          <p:cNvPr id="47107" name="Picture 6" descr="ctlapo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704975"/>
            <a:ext cx="4392612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t8pr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700213"/>
            <a:ext cx="446563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Proliferazione dei linfociti T8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Natural killer NK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Sono un gruppo di linfociti distinti dai linfociti B e T, sono linfociti che hanno perso i recettori B e T e servono ad uccidere cellule mutanti e cellule infettate dai virus </a:t>
            </a:r>
          </a:p>
          <a:p>
            <a:pPr eaLnBrk="1" hangingPunct="1"/>
            <a:r>
              <a:rPr lang="it-IT" smtClean="0"/>
              <a:t>Può avvenire in due modi o per legame con le cellule NK o per apoptosi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Legame con le cellule NK</a:t>
            </a:r>
          </a:p>
        </p:txBody>
      </p:sp>
      <p:pic>
        <p:nvPicPr>
          <p:cNvPr id="50179" name="Picture 6" descr="adc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043113"/>
            <a:ext cx="4176713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Rilascio di sostanze che inducono l’apoptosi della cellula</a:t>
            </a:r>
          </a:p>
        </p:txBody>
      </p:sp>
      <p:pic>
        <p:nvPicPr>
          <p:cNvPr id="51203" name="Picture 6" descr="adccapo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704975"/>
            <a:ext cx="4321175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Recettori linfociti T (TCRs)</a:t>
            </a:r>
          </a:p>
        </p:txBody>
      </p:sp>
      <p:pic>
        <p:nvPicPr>
          <p:cNvPr id="6147" name="Picture 4" descr="u3fg9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30500" y="1700213"/>
            <a:ext cx="3683000" cy="3683000"/>
          </a:xfrm>
          <a:noFill/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547813" y="5734050"/>
            <a:ext cx="6119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Possono solo riconoscere epitopi peptidici presentati da speciali molecole chiamate MHC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Recettori B e T</a:t>
            </a:r>
          </a:p>
        </p:txBody>
      </p:sp>
      <p:pic>
        <p:nvPicPr>
          <p:cNvPr id="7171" name="Picture 4" descr="u3fig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smtClean="0"/>
              <a:t>Riconoscimento del recettore per i  linfociti B</a:t>
            </a:r>
            <a:r>
              <a:rPr lang="it-IT" sz="4000" smtClean="0"/>
              <a:t> </a:t>
            </a:r>
          </a:p>
        </p:txBody>
      </p:sp>
      <p:pic>
        <p:nvPicPr>
          <p:cNvPr id="8195" name="Picture 4" descr="epsig"/>
          <p:cNvPicPr>
            <a:picLocks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5075" y="2138363"/>
            <a:ext cx="4133850" cy="3448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smtClean="0"/>
              <a:t>Molecole MHC (Maggiore complesso di istocompatibilità)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it-IT" sz="2800" smtClean="0"/>
              <a:t>Esistono 2 molecole MHC-I e MHC-II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it-IT" sz="2800" smtClean="0"/>
              <a:t>MHC-I è presente su tutte le cellule nucleate dell’organismo e lega epitopi di antigeni endogeni. Antigeni  endogeni  sono proteine  trovate nel citoplasma delle cellule umane ed includono: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it-IT" sz="2800" smtClean="0"/>
              <a:t>Proteine virali prodotte durante la replicazione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it-IT" sz="2800" smtClean="0"/>
              <a:t>Proteine prodotte da batteri intracellulari durante la loro replicazione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it-IT" sz="2800" smtClean="0"/>
              <a:t>Antigeni tumorali prodotti da cellule tumorali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it-IT" sz="2800" smtClean="0"/>
              <a:t>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Recettore MHC-I</a:t>
            </a:r>
          </a:p>
        </p:txBody>
      </p:sp>
      <p:pic>
        <p:nvPicPr>
          <p:cNvPr id="10243" name="Picture 4" descr="u3fig2b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1774825"/>
            <a:ext cx="4103688" cy="4103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1340</Words>
  <Application>Microsoft Office PowerPoint</Application>
  <PresentationFormat>Presentazione su schermo (4:3)</PresentationFormat>
  <Paragraphs>171</Paragraphs>
  <Slides>49</Slides>
  <Notes>49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2" baseType="lpstr">
      <vt:lpstr>Arial</vt:lpstr>
      <vt:lpstr>Struttura predefinita</vt:lpstr>
      <vt:lpstr>Adobe Photoshop Immagine</vt:lpstr>
      <vt:lpstr>Immunità acquisita</vt:lpstr>
      <vt:lpstr>Antigene</vt:lpstr>
      <vt:lpstr>Epitopi di un antigene</vt:lpstr>
      <vt:lpstr>Recettori Linfociti B</vt:lpstr>
      <vt:lpstr>Recettori linfociti T (TCRs)</vt:lpstr>
      <vt:lpstr>Recettori B e T</vt:lpstr>
      <vt:lpstr>Riconoscimento del recettore per i  linfociti B </vt:lpstr>
      <vt:lpstr>Molecole MHC (Maggiore complesso di istocompatibilità)</vt:lpstr>
      <vt:lpstr>Recettore MHC-I</vt:lpstr>
      <vt:lpstr>Legame antigene endogeno e MHC-I</vt:lpstr>
      <vt:lpstr>Proteosoma </vt:lpstr>
      <vt:lpstr>Legame dell’antigene endogeno alla molecola MHCI</vt:lpstr>
      <vt:lpstr>MHC-I</vt:lpstr>
      <vt:lpstr>Riconoscimento da parte del recettore complementare TCR CD8 dei linfociti T8 del complesso MHCI/peptide</vt:lpstr>
      <vt:lpstr>Molecole MHC-II</vt:lpstr>
      <vt:lpstr>Recettore MHC-II</vt:lpstr>
      <vt:lpstr>Legame antigene esogeno con MHCII</vt:lpstr>
      <vt:lpstr>Legame dell’antigene esogeno con MHCII</vt:lpstr>
      <vt:lpstr>Riconoscimento dai linfociti T4</vt:lpstr>
      <vt:lpstr>Cellule coinvolte nell’immunità acquisita</vt:lpstr>
      <vt:lpstr>Immunità umorale Linfociti B</vt:lpstr>
      <vt:lpstr>Immunoglobuline di superficie</vt:lpstr>
      <vt:lpstr>Attivazione dei linfociti B</vt:lpstr>
      <vt:lpstr>Attivazione dei linfociti B</vt:lpstr>
      <vt:lpstr>Attivazione delle cellule B</vt:lpstr>
      <vt:lpstr>Legame dell’antigene a MHCII</vt:lpstr>
      <vt:lpstr>Legame dell’antigene a MHCII</vt:lpstr>
      <vt:lpstr>Attivazione delle cellule B</vt:lpstr>
      <vt:lpstr>Produzione di anticorpi</vt:lpstr>
      <vt:lpstr>Differenziazione  cellule B</vt:lpstr>
      <vt:lpstr>Antigeni e determinanti antigenici per gli anticorpi</vt:lpstr>
      <vt:lpstr>Classi di immunoglobuline</vt:lpstr>
      <vt:lpstr>Struttura di una immunoglobulina G</vt:lpstr>
      <vt:lpstr>Immunoglobulina M</vt:lpstr>
      <vt:lpstr>Immunoglobulina A</vt:lpstr>
      <vt:lpstr>Linfociti T</vt:lpstr>
      <vt:lpstr>Linfociti T4 e T8</vt:lpstr>
      <vt:lpstr>Th1 e Th2</vt:lpstr>
      <vt:lpstr>Attivazione dei linfocita Th1</vt:lpstr>
      <vt:lpstr>Linfociti  Th1</vt:lpstr>
      <vt:lpstr>Linfociti Th2</vt:lpstr>
      <vt:lpstr>Linfociti T8</vt:lpstr>
      <vt:lpstr>Linfociti T8 citotossici</vt:lpstr>
      <vt:lpstr>Cellule T citotossici</vt:lpstr>
      <vt:lpstr>Apoptosi </vt:lpstr>
      <vt:lpstr>Proliferazione dei linfociti T8</vt:lpstr>
      <vt:lpstr>Natural killer NK</vt:lpstr>
      <vt:lpstr>Legame con le cellule NK</vt:lpstr>
      <vt:lpstr>Rilascio di sostanze che inducono l’apoptosi della cellula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Immunità acquisita</dc:title>
  <dc:creator>Letizia Angiolella</dc:creator>
  <cp:lastModifiedBy>Administrator</cp:lastModifiedBy>
  <cp:revision>10</cp:revision>
  <dcterms:created xsi:type="dcterms:W3CDTF">2005-12-09T11:13:27Z</dcterms:created>
  <dcterms:modified xsi:type="dcterms:W3CDTF">2014-03-27T18:07:47Z</dcterms:modified>
</cp:coreProperties>
</file>