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vml" ContentType="application/vnd.openxmlformats-officedocument.vmlDrawing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5" r:id="rId10"/>
    <p:sldId id="264" r:id="rId11"/>
    <p:sldId id="267" r:id="rId12"/>
    <p:sldId id="266" r:id="rId13"/>
    <p:sldId id="275" r:id="rId14"/>
    <p:sldId id="268" r:id="rId15"/>
    <p:sldId id="270" r:id="rId16"/>
    <p:sldId id="271" r:id="rId17"/>
    <p:sldId id="272" r:id="rId18"/>
    <p:sldId id="273" r:id="rId19"/>
    <p:sldId id="274" r:id="rId20"/>
    <p:sldId id="278" r:id="rId21"/>
    <p:sldId id="282" r:id="rId22"/>
    <p:sldId id="296" r:id="rId23"/>
    <p:sldId id="292" r:id="rId24"/>
    <p:sldId id="291" r:id="rId25"/>
    <p:sldId id="284" r:id="rId26"/>
    <p:sldId id="297" r:id="rId27"/>
    <p:sldId id="276" r:id="rId28"/>
    <p:sldId id="285" r:id="rId29"/>
    <p:sldId id="298" r:id="rId30"/>
    <p:sldId id="290" r:id="rId31"/>
    <p:sldId id="283" r:id="rId32"/>
    <p:sldId id="287" r:id="rId33"/>
    <p:sldId id="286" r:id="rId34"/>
    <p:sldId id="288" r:id="rId35"/>
    <p:sldId id="289" r:id="rId36"/>
    <p:sldId id="279" r:id="rId37"/>
    <p:sldId id="280" r:id="rId38"/>
    <p:sldId id="299" r:id="rId39"/>
    <p:sldId id="300" r:id="rId40"/>
    <p:sldId id="294" r:id="rId41"/>
    <p:sldId id="302" r:id="rId42"/>
    <p:sldId id="301" r:id="rId43"/>
    <p:sldId id="269" r:id="rId44"/>
    <p:sldId id="293" r:id="rId45"/>
    <p:sldId id="281" r:id="rId46"/>
    <p:sldId id="295" r:id="rId47"/>
    <p:sldId id="303" r:id="rId48"/>
    <p:sldId id="304" r:id="rId49"/>
    <p:sldId id="305" r:id="rId50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222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70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70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0657962D-5A13-4F8F-B717-AFEC32C23D2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F57EB4D-D454-4B1C-8178-F50633AE9615}" type="slidenum">
              <a:rPr lang="it-IT"/>
              <a:pPr/>
              <a:t>1</a:t>
            </a:fld>
            <a:endParaRPr lang="it-IT"/>
          </a:p>
        </p:txBody>
      </p:sp>
      <p:sp>
        <p:nvSpPr>
          <p:cNvPr id="532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59B8B4F-1079-42F9-A3C6-30287B27C967}" type="slidenum">
              <a:rPr lang="it-IT"/>
              <a:pPr/>
              <a:t>10</a:t>
            </a:fld>
            <a:endParaRPr lang="it-IT"/>
          </a:p>
        </p:txBody>
      </p:sp>
      <p:sp>
        <p:nvSpPr>
          <p:cNvPr id="624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A314DA8-2217-4491-8D32-A73B70947BB0}" type="slidenum">
              <a:rPr lang="it-IT"/>
              <a:pPr/>
              <a:t>11</a:t>
            </a:fld>
            <a:endParaRPr lang="it-IT"/>
          </a:p>
        </p:txBody>
      </p:sp>
      <p:sp>
        <p:nvSpPr>
          <p:cNvPr id="634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760ED4B-6C93-47CE-BCD7-C10768FF1BFF}" type="slidenum">
              <a:rPr lang="it-IT"/>
              <a:pPr/>
              <a:t>12</a:t>
            </a:fld>
            <a:endParaRPr lang="it-IT"/>
          </a:p>
        </p:txBody>
      </p:sp>
      <p:sp>
        <p:nvSpPr>
          <p:cNvPr id="645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9021D4B-EE31-429F-AC74-47BD75564607}" type="slidenum">
              <a:rPr lang="it-IT"/>
              <a:pPr/>
              <a:t>13</a:t>
            </a:fld>
            <a:endParaRPr lang="it-IT"/>
          </a:p>
        </p:txBody>
      </p:sp>
      <p:sp>
        <p:nvSpPr>
          <p:cNvPr id="655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D33A79C-A148-4918-97FA-A32A1CEB5BD4}" type="slidenum">
              <a:rPr lang="it-IT"/>
              <a:pPr/>
              <a:t>14</a:t>
            </a:fld>
            <a:endParaRPr lang="it-IT"/>
          </a:p>
        </p:txBody>
      </p:sp>
      <p:sp>
        <p:nvSpPr>
          <p:cNvPr id="665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C876412-3016-446E-88AD-31F638ACB54D}" type="slidenum">
              <a:rPr lang="it-IT"/>
              <a:pPr/>
              <a:t>15</a:t>
            </a:fld>
            <a:endParaRPr lang="it-IT"/>
          </a:p>
        </p:txBody>
      </p:sp>
      <p:sp>
        <p:nvSpPr>
          <p:cNvPr id="675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248C009-7593-49F1-97A0-8272556F9904}" type="slidenum">
              <a:rPr lang="it-IT"/>
              <a:pPr/>
              <a:t>16</a:t>
            </a:fld>
            <a:endParaRPr lang="it-IT"/>
          </a:p>
        </p:txBody>
      </p:sp>
      <p:sp>
        <p:nvSpPr>
          <p:cNvPr id="686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3D6BF26-26BD-4762-8966-22EEA52FB358}" type="slidenum">
              <a:rPr lang="it-IT"/>
              <a:pPr/>
              <a:t>17</a:t>
            </a:fld>
            <a:endParaRPr lang="it-IT"/>
          </a:p>
        </p:txBody>
      </p:sp>
      <p:sp>
        <p:nvSpPr>
          <p:cNvPr id="696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0E3E637-E462-4FF5-A3A5-3DFC97CA4E68}" type="slidenum">
              <a:rPr lang="it-IT"/>
              <a:pPr/>
              <a:t>18</a:t>
            </a:fld>
            <a:endParaRPr lang="it-IT"/>
          </a:p>
        </p:txBody>
      </p:sp>
      <p:sp>
        <p:nvSpPr>
          <p:cNvPr id="706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45E6C82-2DBD-461D-A5C2-9BF6D0FC515D}" type="slidenum">
              <a:rPr lang="it-IT"/>
              <a:pPr/>
              <a:t>19</a:t>
            </a:fld>
            <a:endParaRPr lang="it-IT"/>
          </a:p>
        </p:txBody>
      </p:sp>
      <p:sp>
        <p:nvSpPr>
          <p:cNvPr id="716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321D685-0AC5-43F0-BACD-A120E1E2404C}" type="slidenum">
              <a:rPr lang="it-IT"/>
              <a:pPr/>
              <a:t>2</a:t>
            </a:fld>
            <a:endParaRPr lang="it-IT"/>
          </a:p>
        </p:txBody>
      </p:sp>
      <p:sp>
        <p:nvSpPr>
          <p:cNvPr id="542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767D55C-4614-48A2-BD20-81F84807E3A6}" type="slidenum">
              <a:rPr lang="it-IT"/>
              <a:pPr/>
              <a:t>20</a:t>
            </a:fld>
            <a:endParaRPr lang="it-IT"/>
          </a:p>
        </p:txBody>
      </p:sp>
      <p:sp>
        <p:nvSpPr>
          <p:cNvPr id="727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1F910A9-0802-4887-8999-BA207D933B82}" type="slidenum">
              <a:rPr lang="it-IT"/>
              <a:pPr/>
              <a:t>21</a:t>
            </a:fld>
            <a:endParaRPr lang="it-IT"/>
          </a:p>
        </p:txBody>
      </p:sp>
      <p:sp>
        <p:nvSpPr>
          <p:cNvPr id="737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F8B0F3A-D2FB-4A40-AA24-CDF46019BCC5}" type="slidenum">
              <a:rPr lang="it-IT"/>
              <a:pPr/>
              <a:t>22</a:t>
            </a:fld>
            <a:endParaRPr lang="it-IT"/>
          </a:p>
        </p:txBody>
      </p:sp>
      <p:sp>
        <p:nvSpPr>
          <p:cNvPr id="747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CFC8D55-A853-44DE-B8D9-7F3AF83CDFC1}" type="slidenum">
              <a:rPr lang="it-IT"/>
              <a:pPr/>
              <a:t>23</a:t>
            </a:fld>
            <a:endParaRPr lang="it-IT"/>
          </a:p>
        </p:txBody>
      </p:sp>
      <p:sp>
        <p:nvSpPr>
          <p:cNvPr id="757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EEE3B18-3F49-4518-961C-D0F1D0A6099E}" type="slidenum">
              <a:rPr lang="it-IT"/>
              <a:pPr/>
              <a:t>24</a:t>
            </a:fld>
            <a:endParaRPr lang="it-IT"/>
          </a:p>
        </p:txBody>
      </p:sp>
      <p:sp>
        <p:nvSpPr>
          <p:cNvPr id="768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3A40FDF-CEDF-4E07-98F5-970D9665F911}" type="slidenum">
              <a:rPr lang="it-IT"/>
              <a:pPr/>
              <a:t>25</a:t>
            </a:fld>
            <a:endParaRPr lang="it-IT"/>
          </a:p>
        </p:txBody>
      </p:sp>
      <p:sp>
        <p:nvSpPr>
          <p:cNvPr id="778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E24C38C-0CAC-4F8A-9D81-05D14231109C}" type="slidenum">
              <a:rPr lang="it-IT"/>
              <a:pPr/>
              <a:t>26</a:t>
            </a:fld>
            <a:endParaRPr lang="it-IT"/>
          </a:p>
        </p:txBody>
      </p:sp>
      <p:sp>
        <p:nvSpPr>
          <p:cNvPr id="788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30E1A55-9123-40DE-97B1-E4E0A78B16C6}" type="slidenum">
              <a:rPr lang="it-IT"/>
              <a:pPr/>
              <a:t>27</a:t>
            </a:fld>
            <a:endParaRPr lang="it-IT"/>
          </a:p>
        </p:txBody>
      </p:sp>
      <p:sp>
        <p:nvSpPr>
          <p:cNvPr id="798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31EC202-481F-434A-84BC-9983576F39B3}" type="slidenum">
              <a:rPr lang="it-IT"/>
              <a:pPr/>
              <a:t>28</a:t>
            </a:fld>
            <a:endParaRPr lang="it-IT"/>
          </a:p>
        </p:txBody>
      </p:sp>
      <p:sp>
        <p:nvSpPr>
          <p:cNvPr id="808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F4D15C3-925A-483D-BA43-A2EFDA8E97C7}" type="slidenum">
              <a:rPr lang="it-IT"/>
              <a:pPr/>
              <a:t>29</a:t>
            </a:fld>
            <a:endParaRPr lang="it-IT"/>
          </a:p>
        </p:txBody>
      </p:sp>
      <p:sp>
        <p:nvSpPr>
          <p:cNvPr id="819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90812CA-5AC9-4F0F-8328-0733F950FCE4}" type="slidenum">
              <a:rPr lang="it-IT"/>
              <a:pPr/>
              <a:t>3</a:t>
            </a:fld>
            <a:endParaRPr lang="it-IT"/>
          </a:p>
        </p:txBody>
      </p:sp>
      <p:sp>
        <p:nvSpPr>
          <p:cNvPr id="552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F77C2D8-D36D-4714-88AE-F28805A27ED1}" type="slidenum">
              <a:rPr lang="it-IT"/>
              <a:pPr/>
              <a:t>30</a:t>
            </a:fld>
            <a:endParaRPr lang="it-IT"/>
          </a:p>
        </p:txBody>
      </p:sp>
      <p:sp>
        <p:nvSpPr>
          <p:cNvPr id="829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EDDFCA1-A93C-428F-B60B-E8170090EEB5}" type="slidenum">
              <a:rPr lang="it-IT"/>
              <a:pPr/>
              <a:t>31</a:t>
            </a:fld>
            <a:endParaRPr lang="it-IT"/>
          </a:p>
        </p:txBody>
      </p:sp>
      <p:sp>
        <p:nvSpPr>
          <p:cNvPr id="839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0F65EAF-DF15-4A4C-A075-FB77E8592E34}" type="slidenum">
              <a:rPr lang="it-IT"/>
              <a:pPr/>
              <a:t>32</a:t>
            </a:fld>
            <a:endParaRPr lang="it-IT"/>
          </a:p>
        </p:txBody>
      </p:sp>
      <p:sp>
        <p:nvSpPr>
          <p:cNvPr id="849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B800542-6125-419B-9EF8-98456530788B}" type="slidenum">
              <a:rPr lang="it-IT"/>
              <a:pPr/>
              <a:t>33</a:t>
            </a:fld>
            <a:endParaRPr lang="it-IT"/>
          </a:p>
        </p:txBody>
      </p:sp>
      <p:sp>
        <p:nvSpPr>
          <p:cNvPr id="860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72EE1DF-8D5F-4079-B3DE-20859562266A}" type="slidenum">
              <a:rPr lang="it-IT"/>
              <a:pPr/>
              <a:t>34</a:t>
            </a:fld>
            <a:endParaRPr lang="it-IT"/>
          </a:p>
        </p:txBody>
      </p:sp>
      <p:sp>
        <p:nvSpPr>
          <p:cNvPr id="870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F4DBFA7-0392-4003-A267-741B123C29E4}" type="slidenum">
              <a:rPr lang="it-IT"/>
              <a:pPr/>
              <a:t>35</a:t>
            </a:fld>
            <a:endParaRPr lang="it-IT"/>
          </a:p>
        </p:txBody>
      </p:sp>
      <p:sp>
        <p:nvSpPr>
          <p:cNvPr id="880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FE86B86-A4D4-4A6F-A0E6-5610A2DE711F}" type="slidenum">
              <a:rPr lang="it-IT"/>
              <a:pPr/>
              <a:t>36</a:t>
            </a:fld>
            <a:endParaRPr lang="it-IT"/>
          </a:p>
        </p:txBody>
      </p:sp>
      <p:sp>
        <p:nvSpPr>
          <p:cNvPr id="890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1AC18B6-AE20-4894-B61F-07F188E5CF87}" type="slidenum">
              <a:rPr lang="it-IT"/>
              <a:pPr/>
              <a:t>37</a:t>
            </a:fld>
            <a:endParaRPr lang="it-IT"/>
          </a:p>
        </p:txBody>
      </p:sp>
      <p:sp>
        <p:nvSpPr>
          <p:cNvPr id="901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1AD59F0-B443-4206-936C-7B6CEDBA1B3D}" type="slidenum">
              <a:rPr lang="it-IT"/>
              <a:pPr/>
              <a:t>38</a:t>
            </a:fld>
            <a:endParaRPr lang="it-IT"/>
          </a:p>
        </p:txBody>
      </p:sp>
      <p:sp>
        <p:nvSpPr>
          <p:cNvPr id="911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46FACDB-F82E-404D-8BA8-0B2F63711CE1}" type="slidenum">
              <a:rPr lang="it-IT"/>
              <a:pPr/>
              <a:t>39</a:t>
            </a:fld>
            <a:endParaRPr lang="it-IT"/>
          </a:p>
        </p:txBody>
      </p:sp>
      <p:sp>
        <p:nvSpPr>
          <p:cNvPr id="921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089E52E-E144-4AEF-A2D8-FBF50E67F253}" type="slidenum">
              <a:rPr lang="it-IT"/>
              <a:pPr/>
              <a:t>4</a:t>
            </a:fld>
            <a:endParaRPr lang="it-IT"/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71C4E13-EAEC-4B26-BD6D-69CD78C81199}" type="slidenum">
              <a:rPr lang="it-IT"/>
              <a:pPr/>
              <a:t>40</a:t>
            </a:fld>
            <a:endParaRPr lang="it-IT"/>
          </a:p>
        </p:txBody>
      </p:sp>
      <p:sp>
        <p:nvSpPr>
          <p:cNvPr id="931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7D4DCD3-B492-459B-98FF-50313B35C096}" type="slidenum">
              <a:rPr lang="it-IT"/>
              <a:pPr/>
              <a:t>41</a:t>
            </a:fld>
            <a:endParaRPr lang="it-IT"/>
          </a:p>
        </p:txBody>
      </p:sp>
      <p:sp>
        <p:nvSpPr>
          <p:cNvPr id="942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F7B702B-D7CA-4548-A099-104E6FD443B3}" type="slidenum">
              <a:rPr lang="it-IT"/>
              <a:pPr/>
              <a:t>42</a:t>
            </a:fld>
            <a:endParaRPr lang="it-IT"/>
          </a:p>
        </p:txBody>
      </p:sp>
      <p:sp>
        <p:nvSpPr>
          <p:cNvPr id="952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77F7EAB-D01F-487B-A662-829D193E876A}" type="slidenum">
              <a:rPr lang="it-IT"/>
              <a:pPr/>
              <a:t>43</a:t>
            </a:fld>
            <a:endParaRPr lang="it-IT"/>
          </a:p>
        </p:txBody>
      </p:sp>
      <p:sp>
        <p:nvSpPr>
          <p:cNvPr id="962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FCC3F5E-07F9-484C-AD95-56CD72311B46}" type="slidenum">
              <a:rPr lang="it-IT"/>
              <a:pPr/>
              <a:t>44</a:t>
            </a:fld>
            <a:endParaRPr lang="it-IT"/>
          </a:p>
        </p:txBody>
      </p:sp>
      <p:sp>
        <p:nvSpPr>
          <p:cNvPr id="972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339ABB-2621-47BA-A6B8-9AE9ACC813E9}" type="slidenum">
              <a:rPr lang="it-IT"/>
              <a:pPr/>
              <a:t>45</a:t>
            </a:fld>
            <a:endParaRPr lang="it-IT"/>
          </a:p>
        </p:txBody>
      </p:sp>
      <p:sp>
        <p:nvSpPr>
          <p:cNvPr id="983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757B50C-D196-407A-B708-1B078D7EDC6A}" type="slidenum">
              <a:rPr lang="it-IT"/>
              <a:pPr/>
              <a:t>46</a:t>
            </a:fld>
            <a:endParaRPr lang="it-IT"/>
          </a:p>
        </p:txBody>
      </p:sp>
      <p:sp>
        <p:nvSpPr>
          <p:cNvPr id="993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DADCAA3-E767-4F59-9A45-128A5F306EA0}" type="slidenum">
              <a:rPr lang="it-IT"/>
              <a:pPr/>
              <a:t>47</a:t>
            </a:fld>
            <a:endParaRPr lang="it-IT"/>
          </a:p>
        </p:txBody>
      </p:sp>
      <p:sp>
        <p:nvSpPr>
          <p:cNvPr id="1003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F5CE336-A186-46F4-8A96-B052B0A2880D}" type="slidenum">
              <a:rPr lang="it-IT"/>
              <a:pPr/>
              <a:t>48</a:t>
            </a:fld>
            <a:endParaRPr lang="it-IT"/>
          </a:p>
        </p:txBody>
      </p:sp>
      <p:sp>
        <p:nvSpPr>
          <p:cNvPr id="1013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7545786-E8D0-46D6-A0C5-59E015681FDC}" type="slidenum">
              <a:rPr lang="it-IT"/>
              <a:pPr/>
              <a:t>49</a:t>
            </a:fld>
            <a:endParaRPr lang="it-IT"/>
          </a:p>
        </p:txBody>
      </p:sp>
      <p:sp>
        <p:nvSpPr>
          <p:cNvPr id="1024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643817D-18EC-4393-9D79-36CAE41B8A2B}" type="slidenum">
              <a:rPr lang="it-IT"/>
              <a:pPr/>
              <a:t>5</a:t>
            </a:fld>
            <a:endParaRPr lang="it-IT"/>
          </a:p>
        </p:txBody>
      </p:sp>
      <p:sp>
        <p:nvSpPr>
          <p:cNvPr id="573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ACB2F58-8031-48AB-B5DB-7D635700C968}" type="slidenum">
              <a:rPr lang="it-IT"/>
              <a:pPr/>
              <a:t>6</a:t>
            </a:fld>
            <a:endParaRPr lang="it-IT"/>
          </a:p>
        </p:txBody>
      </p:sp>
      <p:sp>
        <p:nvSpPr>
          <p:cNvPr id="583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4699319-27D1-47AA-9E6E-9B2EF266898A}" type="slidenum">
              <a:rPr lang="it-IT"/>
              <a:pPr/>
              <a:t>7</a:t>
            </a:fld>
            <a:endParaRPr lang="it-IT"/>
          </a:p>
        </p:txBody>
      </p:sp>
      <p:sp>
        <p:nvSpPr>
          <p:cNvPr id="593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2ECA5D2-10AE-44FB-AE81-9E3654944599}" type="slidenum">
              <a:rPr lang="it-IT"/>
              <a:pPr/>
              <a:t>8</a:t>
            </a:fld>
            <a:endParaRPr lang="it-IT"/>
          </a:p>
        </p:txBody>
      </p:sp>
      <p:sp>
        <p:nvSpPr>
          <p:cNvPr id="604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8A0F352-5101-441F-820C-3A2796D96C35}" type="slidenum">
              <a:rPr lang="it-IT"/>
              <a:pPr/>
              <a:t>9</a:t>
            </a:fld>
            <a:endParaRPr lang="it-IT"/>
          </a:p>
        </p:txBody>
      </p:sp>
      <p:sp>
        <p:nvSpPr>
          <p:cNvPr id="614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681F35-3B54-405B-B153-AB55ABC1C3A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1D15A4-C06F-451A-8B10-103CF1CA505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44C72E-222E-40CB-96F3-6739751EC01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941F2-6CD2-4D5A-9917-43AFA9246A0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038F3D-41A7-4FE2-8F24-C5CC1C659DA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D6E958-D264-4235-8781-C16686AC4F3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647978-4939-4DC1-BC3C-1F958CB2D79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3ADD2C-4B2D-483B-920B-5886693D582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4D37D9-2D2C-417D-8D08-4E7E68CD66D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1F5F00-436F-4051-9ADE-46DF856040F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1DAF1E-AF37-45C1-B263-021EABF566F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67FC54-386B-4880-BCC1-DB629AD868B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24D9E87E-C520-4F26-9698-DD196DCBF74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Immunità acquisita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Immunità umorale</a:t>
            </a:r>
          </a:p>
          <a:p>
            <a:pPr eaLnBrk="1" hangingPunct="1"/>
            <a:r>
              <a:rPr lang="it-IT" smtClean="0"/>
              <a:t>Immunità cellulo-mediata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5"/>
          <p:cNvSpPr>
            <a:spLocks noGrp="1" noChangeArrowheads="1"/>
          </p:cNvSpPr>
          <p:nvPr>
            <p:ph type="title"/>
          </p:nvPr>
        </p:nvSpPr>
        <p:spPr>
          <a:xfrm>
            <a:off x="673100" y="274638"/>
            <a:ext cx="7786688" cy="1143000"/>
          </a:xfrm>
        </p:spPr>
        <p:txBody>
          <a:bodyPr/>
          <a:lstStyle/>
          <a:p>
            <a:pPr eaLnBrk="1" hangingPunct="1"/>
            <a:r>
              <a:rPr lang="it-IT" sz="4000" smtClean="0"/>
              <a:t>Legame antigene endogeno e MHC-I</a:t>
            </a:r>
          </a:p>
        </p:txBody>
      </p:sp>
      <p:pic>
        <p:nvPicPr>
          <p:cNvPr id="11267" name="Picture 4" descr="u3fig2c"/>
          <p:cNvPicPr>
            <a:picLocks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308225" y="1600200"/>
            <a:ext cx="4525963" cy="45259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Proteosoma </a:t>
            </a:r>
          </a:p>
        </p:txBody>
      </p:sp>
      <p:pic>
        <p:nvPicPr>
          <p:cNvPr id="12291" name="Picture 4" descr="proteasome"/>
          <p:cNvPicPr>
            <a:picLocks noChangeAspect="1" noChangeArrowheads="1" noCro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847975" y="2138363"/>
            <a:ext cx="3448050" cy="34480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smtClean="0"/>
              <a:t>Legame dell’antigene endogeno alla molecola MHCI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55788"/>
            <a:ext cx="8229600" cy="4525962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it-IT" sz="2400" smtClean="0"/>
              <a:t>L’antigene endogeno passa attraverso il proteosoma dove è degradato in piccoli frammenti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it-IT" sz="2400" smtClean="0"/>
              <a:t>Il frammento è trasportato nel reticolo endoplasmico da una proteina di trasporto </a:t>
            </a:r>
            <a:r>
              <a:rPr lang="it-IT" sz="2400" b="1" smtClean="0"/>
              <a:t>TAP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it-IT" sz="2400" smtClean="0"/>
              <a:t>si lega alle molecole del MCHI neosintetizzate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it-IT" sz="2400" smtClean="0"/>
              <a:t>MHCI e antigene passano nel complesso del Golgi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it-IT" sz="2400" smtClean="0"/>
              <a:t>Il complesso del Golgi trasporta il complesso MHCI/peptide in una vescicola endocitica che lo ancora sulla membrana citoplasmatica</a:t>
            </a:r>
            <a:endParaRPr lang="it-IT" sz="24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MHC-I</a:t>
            </a:r>
          </a:p>
        </p:txBody>
      </p:sp>
      <p:pic>
        <p:nvPicPr>
          <p:cNvPr id="14339" name="Picture 10" descr="MHC1system"/>
          <p:cNvPicPr>
            <a:picLocks noChangeAspect="1" noChangeArrowheads="1" noCro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124075" y="1485900"/>
            <a:ext cx="4824413" cy="482441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2800" smtClean="0"/>
              <a:t>Riconoscimento da parte del recettore complementare TCR CD8 dei linfociti T8 del complesso MHCI/peptide</a:t>
            </a:r>
          </a:p>
        </p:txBody>
      </p:sp>
      <p:pic>
        <p:nvPicPr>
          <p:cNvPr id="15363" name="Picture 4" descr="u3fig2g"/>
          <p:cNvPicPr>
            <a:picLocks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042988" y="1600200"/>
            <a:ext cx="4538662" cy="4525963"/>
          </a:xfrm>
          <a:noFill/>
        </p:spPr>
      </p:pic>
      <p:sp>
        <p:nvSpPr>
          <p:cNvPr id="15364" name="Text Box 7"/>
          <p:cNvSpPr txBox="1">
            <a:spLocks noChangeArrowheads="1"/>
          </p:cNvSpPr>
          <p:nvPr/>
        </p:nvSpPr>
        <p:spPr bwMode="auto">
          <a:xfrm>
            <a:off x="468313" y="6216650"/>
            <a:ext cx="82788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/>
          </a:p>
        </p:txBody>
      </p:sp>
      <p:sp>
        <p:nvSpPr>
          <p:cNvPr id="15365" name="Text Box 8"/>
          <p:cNvSpPr txBox="1">
            <a:spLocks noChangeArrowheads="1"/>
          </p:cNvSpPr>
          <p:nvPr/>
        </p:nvSpPr>
        <p:spPr bwMode="auto">
          <a:xfrm>
            <a:off x="1116013" y="6237288"/>
            <a:ext cx="45354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Attivazione dell’immunità cellulo-mediata</a:t>
            </a:r>
          </a:p>
        </p:txBody>
      </p:sp>
      <p:sp>
        <p:nvSpPr>
          <p:cNvPr id="15366" name="Text Box 9"/>
          <p:cNvSpPr txBox="1">
            <a:spLocks noChangeArrowheads="1"/>
          </p:cNvSpPr>
          <p:nvPr/>
        </p:nvSpPr>
        <p:spPr bwMode="auto">
          <a:xfrm>
            <a:off x="6300788" y="2492375"/>
            <a:ext cx="23034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/>
          </a:p>
        </p:txBody>
      </p:sp>
      <p:sp>
        <p:nvSpPr>
          <p:cNvPr id="15367" name="Text Box 10"/>
          <p:cNvSpPr txBox="1">
            <a:spLocks noChangeArrowheads="1"/>
          </p:cNvSpPr>
          <p:nvPr/>
        </p:nvSpPr>
        <p:spPr bwMode="auto">
          <a:xfrm>
            <a:off x="5867400" y="2276475"/>
            <a:ext cx="2808288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it-IT"/>
              <a:t>Il recettore TCR riconosce l’antigene peptidico mentre il corecettore CD8 riconosce la molecola  del complesso MHCI</a:t>
            </a:r>
          </a:p>
          <a:p>
            <a:pPr>
              <a:spcBef>
                <a:spcPct val="50000"/>
              </a:spcBef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Molecole MHC-II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Sono presenti principalmente sulle cellule  APC inclusi macrofagi, cellule dendritiche e linfociti B.</a:t>
            </a:r>
          </a:p>
          <a:p>
            <a:pPr eaLnBrk="1" hangingPunct="1"/>
            <a:r>
              <a:rPr lang="it-IT" smtClean="0"/>
              <a:t>Si lega agli epitopi proteici delle antigeni esogeni, antigeni che entrano dall’esterno nell’organismo come batteri, funghi protozoi e virus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Recettore MHC-II</a:t>
            </a:r>
          </a:p>
        </p:txBody>
      </p:sp>
      <p:pic>
        <p:nvPicPr>
          <p:cNvPr id="17411" name="Picture 8" descr="u3fig2a"/>
          <p:cNvPicPr>
            <a:picLocks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411413" y="1989138"/>
            <a:ext cx="4032250" cy="40322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smtClean="0"/>
              <a:t>Legame antigene esogeno con MHCII</a:t>
            </a:r>
          </a:p>
        </p:txBody>
      </p:sp>
      <p:pic>
        <p:nvPicPr>
          <p:cNvPr id="18435" name="Picture 4" descr="u3fig2e"/>
          <p:cNvPicPr>
            <a:picLocks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308225" y="1600200"/>
            <a:ext cx="4525963" cy="45259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smtClean="0"/>
              <a:t>Legame dell’antigene esogeno con MHCII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 eaLnBrk="1" hangingPunct="1">
              <a:lnSpc>
                <a:spcPct val="80000"/>
              </a:lnSpc>
              <a:buFontTx/>
              <a:buAutoNum type="arabicPeriod"/>
            </a:pPr>
            <a:r>
              <a:rPr lang="it-IT" sz="2000" smtClean="0"/>
              <a:t>Antigeni esogeni sono inglobati nel fagosoma</a:t>
            </a:r>
          </a:p>
          <a:p>
            <a:pPr marL="457200" indent="-457200" eaLnBrk="1" hangingPunct="1">
              <a:lnSpc>
                <a:spcPct val="80000"/>
              </a:lnSpc>
              <a:buFontTx/>
              <a:buAutoNum type="arabicPeriod"/>
            </a:pPr>
            <a:r>
              <a:rPr lang="it-IT" sz="2000" smtClean="0"/>
              <a:t>Il lisosoma si fonde con il fagosoma con la formazione del fagolisosoma</a:t>
            </a:r>
          </a:p>
          <a:p>
            <a:pPr marL="457200" indent="-457200" eaLnBrk="1" hangingPunct="1">
              <a:lnSpc>
                <a:spcPct val="80000"/>
              </a:lnSpc>
              <a:buFontTx/>
              <a:buAutoNum type="arabicPeriod"/>
            </a:pPr>
            <a:r>
              <a:rPr lang="it-IT" sz="2000" smtClean="0"/>
              <a:t>Le proteine dell’antigene sono degradate in peptidi</a:t>
            </a:r>
          </a:p>
          <a:p>
            <a:pPr marL="457200" indent="-457200" eaLnBrk="1" hangingPunct="1">
              <a:lnSpc>
                <a:spcPct val="80000"/>
              </a:lnSpc>
              <a:buFontTx/>
              <a:buAutoNum type="arabicPeriod"/>
            </a:pPr>
            <a:r>
              <a:rPr lang="it-IT" sz="2000" smtClean="0"/>
              <a:t>Le molecole MHCII sono sintetizzate nel reticolo endoplasmico e trasportate nel complesso del Golgi, nel reticolo endoplasmico una proteina invariante (Ii) si attacca alla molecole MHCII e lo differenzia da MHCI</a:t>
            </a:r>
          </a:p>
          <a:p>
            <a:pPr marL="457200" indent="-457200" eaLnBrk="1" hangingPunct="1">
              <a:lnSpc>
                <a:spcPct val="80000"/>
              </a:lnSpc>
              <a:buFontTx/>
              <a:buAutoNum type="arabicPeriod"/>
            </a:pPr>
            <a:r>
              <a:rPr lang="it-IT" sz="2000" smtClean="0"/>
              <a:t>La vescicola contenente MHCII si fonde con il fagolisosoma, la proteina Ii è rimossa e il peptide si lega al complesso MHCII</a:t>
            </a:r>
          </a:p>
          <a:p>
            <a:pPr marL="457200" indent="-457200" eaLnBrk="1" hangingPunct="1">
              <a:lnSpc>
                <a:spcPct val="80000"/>
              </a:lnSpc>
              <a:buFontTx/>
              <a:buAutoNum type="arabicPeriod"/>
            </a:pPr>
            <a:r>
              <a:rPr lang="it-IT" sz="2000" smtClean="0"/>
              <a:t>Il complesso MHCII/peptide è trasportato ed ancorato sulla membrana citoplasmatica, qui è riconosciuto dai linfociti T4 dai recettori CD4 aventi una forma complementare   </a:t>
            </a:r>
          </a:p>
          <a:p>
            <a:pPr marL="457200" indent="-457200" eaLnBrk="1" hangingPunct="1">
              <a:lnSpc>
                <a:spcPct val="80000"/>
              </a:lnSpc>
              <a:buFontTx/>
              <a:buAutoNum type="arabicPeriod"/>
            </a:pPr>
            <a:endParaRPr lang="it-IT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Riconoscimento dai linfociti T4</a:t>
            </a:r>
          </a:p>
        </p:txBody>
      </p:sp>
      <p:pic>
        <p:nvPicPr>
          <p:cNvPr id="20483" name="Picture 4" descr="u3fig2f"/>
          <p:cNvPicPr>
            <a:picLocks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328738" y="1600200"/>
            <a:ext cx="4538662" cy="4525963"/>
          </a:xfrm>
          <a:noFill/>
        </p:spPr>
      </p:pic>
      <p:sp>
        <p:nvSpPr>
          <p:cNvPr id="20484" name="Text Box 7"/>
          <p:cNvSpPr txBox="1">
            <a:spLocks noChangeArrowheads="1"/>
          </p:cNvSpPr>
          <p:nvPr/>
        </p:nvSpPr>
        <p:spPr bwMode="auto">
          <a:xfrm>
            <a:off x="6084888" y="2716213"/>
            <a:ext cx="2808287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it-IT"/>
              <a:t>Il recettore TCR riconosce l’antigene peptidico mentre il corecettore CD4 riconosce la molecola del complesso MHCII</a:t>
            </a:r>
          </a:p>
          <a:p>
            <a:pPr>
              <a:spcBef>
                <a:spcPct val="50000"/>
              </a:spcBef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Antigene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z="2400" smtClean="0"/>
              <a:t>Sostanza è definita come una sostanza in grado di reagire  con le molecole anticorpali e con i recettori presenti sui linfociti.</a:t>
            </a:r>
          </a:p>
          <a:p>
            <a:pPr eaLnBrk="1" hangingPunct="1">
              <a:lnSpc>
                <a:spcPct val="90000"/>
              </a:lnSpc>
            </a:pPr>
            <a:r>
              <a:rPr lang="it-IT" sz="2400" smtClean="0"/>
              <a:t>Un immunogeno è un antigene che viene riconosciuto dall’organismo come nonself e stimola una risposta immunitaria</a:t>
            </a:r>
          </a:p>
          <a:p>
            <a:pPr eaLnBrk="1" hangingPunct="1">
              <a:lnSpc>
                <a:spcPct val="90000"/>
              </a:lnSpc>
            </a:pPr>
            <a:r>
              <a:rPr lang="it-IT" sz="2400" smtClean="0"/>
              <a:t>Per essere immunogeno un antigene deve possedere tre caratteristiche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sz="2400" smtClean="0"/>
              <a:t>1 avere un alto peso molecolare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sz="2400" smtClean="0"/>
              <a:t>2 avere una complessa struttura chimica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sz="2400" smtClean="0"/>
              <a:t>3 essere riconosciuto come estraneo dall’organismo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3600" smtClean="0"/>
              <a:t>Cellule coinvolte nell’immunità acquisita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81100" y="2143125"/>
            <a:ext cx="4398963" cy="4525963"/>
          </a:xfrm>
        </p:spPr>
        <p:txBody>
          <a:bodyPr/>
          <a:lstStyle/>
          <a:p>
            <a:pPr algn="ctr" eaLnBrk="1" hangingPunct="1"/>
            <a:r>
              <a:rPr lang="it-IT" sz="2800" smtClean="0"/>
              <a:t>Macrofagi</a:t>
            </a:r>
          </a:p>
          <a:p>
            <a:pPr algn="ctr" eaLnBrk="1" hangingPunct="1"/>
            <a:r>
              <a:rPr lang="it-IT" sz="2800" smtClean="0"/>
              <a:t>Cellule dendritiche</a:t>
            </a:r>
          </a:p>
          <a:p>
            <a:pPr algn="ctr" eaLnBrk="1" hangingPunct="1">
              <a:buFontTx/>
              <a:buNone/>
            </a:pPr>
            <a:endParaRPr lang="it-IT" sz="2800" smtClean="0"/>
          </a:p>
          <a:p>
            <a:pPr algn="ctr" eaLnBrk="1" hangingPunct="1">
              <a:buFontTx/>
              <a:buNone/>
            </a:pPr>
            <a:endParaRPr lang="it-IT" sz="2800" smtClean="0"/>
          </a:p>
          <a:p>
            <a:pPr algn="ctr" eaLnBrk="1" hangingPunct="1"/>
            <a:r>
              <a:rPr lang="it-IT" sz="2800" b="1" smtClean="0"/>
              <a:t>Linfociti B</a:t>
            </a:r>
          </a:p>
          <a:p>
            <a:pPr algn="ctr" eaLnBrk="1" hangingPunct="1"/>
            <a:r>
              <a:rPr lang="it-IT" sz="2800" b="1" smtClean="0"/>
              <a:t>Linfociti T</a:t>
            </a:r>
          </a:p>
          <a:p>
            <a:pPr algn="ctr" eaLnBrk="1" hangingPunct="1"/>
            <a:r>
              <a:rPr lang="it-IT" sz="2800" b="1" smtClean="0"/>
              <a:t>Cellule NK </a:t>
            </a:r>
          </a:p>
        </p:txBody>
      </p:sp>
      <p:graphicFrame>
        <p:nvGraphicFramePr>
          <p:cNvPr id="21508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5776913" y="1412875"/>
          <a:ext cx="1789112" cy="5445125"/>
        </p:xfrm>
        <a:graphic>
          <a:graphicData uri="http://schemas.openxmlformats.org/presentationml/2006/ole">
            <p:oleObj spid="_x0000_s21508" name="Image" r:id="rId4" imgW="3390476" imgH="10311111" progId="Photoshop.Image.7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Immunità umorale Linfociti B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sz="2800" smtClean="0"/>
              <a:t>Ogni linfocita B diventa geneticamente programmato a produrre molecole anticorpali specifiche</a:t>
            </a:r>
          </a:p>
          <a:p>
            <a:pPr eaLnBrk="1" hangingPunct="1">
              <a:lnSpc>
                <a:spcPct val="80000"/>
              </a:lnSpc>
            </a:pPr>
            <a:r>
              <a:rPr lang="it-IT" sz="2800" smtClean="0"/>
              <a:t>nell’organismo ci sono circa 10</a:t>
            </a:r>
            <a:r>
              <a:rPr lang="it-IT" sz="2800" baseline="30000" smtClean="0"/>
              <a:t>7</a:t>
            </a:r>
            <a:r>
              <a:rPr lang="it-IT" sz="2800" smtClean="0"/>
              <a:t>-10</a:t>
            </a:r>
            <a:r>
              <a:rPr lang="it-IT" sz="2800" baseline="30000" smtClean="0"/>
              <a:t>9 </a:t>
            </a:r>
            <a:r>
              <a:rPr lang="it-IT" sz="2800" smtClean="0"/>
              <a:t>cloni diversi di linfociti B, ognuno con un unico recettore </a:t>
            </a:r>
          </a:p>
          <a:p>
            <a:pPr eaLnBrk="1" hangingPunct="1">
              <a:lnSpc>
                <a:spcPct val="80000"/>
              </a:lnSpc>
            </a:pPr>
            <a:r>
              <a:rPr lang="it-IT" sz="2800" smtClean="0"/>
              <a:t>Molecole identiche agli anticorpi sono presenti sulla superficie dei linfociti B che possono funzionare come recettori in grado di legare specifici epitopi. </a:t>
            </a:r>
          </a:p>
          <a:p>
            <a:pPr eaLnBrk="1" hangingPunct="1">
              <a:lnSpc>
                <a:spcPct val="80000"/>
              </a:lnSpc>
            </a:pPr>
            <a:r>
              <a:rPr lang="it-IT" sz="2800" smtClean="0"/>
              <a:t>Questi recettori prendono il nome di immunoglobuline di superficie (sIg)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Immunoglobuline di superficie</a:t>
            </a:r>
          </a:p>
        </p:txBody>
      </p:sp>
      <p:pic>
        <p:nvPicPr>
          <p:cNvPr id="23555" name="Picture 5" descr="u3fig2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73300" y="1855788"/>
            <a:ext cx="4597400" cy="459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Attivazione dei linfociti B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mtClean="0"/>
              <a:t>1) è data dal legame dell’antigene T dipendente su un recettore di superficie della cellula B sIg</a:t>
            </a:r>
          </a:p>
          <a:p>
            <a:pPr eaLnBrk="1" hangingPunct="1">
              <a:lnSpc>
                <a:spcPct val="90000"/>
              </a:lnSpc>
            </a:pPr>
            <a:r>
              <a:rPr lang="it-IT" smtClean="0"/>
              <a:t>2) e dal componente del complemento C3d che si lega sul recettore del complemento presente sulla superficie del linfocita B</a:t>
            </a:r>
          </a:p>
          <a:p>
            <a:pPr eaLnBrk="1" hangingPunct="1">
              <a:lnSpc>
                <a:spcPct val="90000"/>
              </a:lnSpc>
            </a:pPr>
            <a:r>
              <a:rPr lang="it-IT" smtClean="0"/>
              <a:t>Questi eventi attivano i linfociti B a produrre le molecole del complesso MHCII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Attivazione dei linfociti B</a:t>
            </a:r>
          </a:p>
        </p:txBody>
      </p:sp>
      <p:pic>
        <p:nvPicPr>
          <p:cNvPr id="25603" name="Picture 4" descr="u3fig2v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73300" y="1711325"/>
            <a:ext cx="4597400" cy="459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Attivazione delle cellule B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 eaLnBrk="1" hangingPunct="1">
              <a:lnSpc>
                <a:spcPct val="80000"/>
              </a:lnSpc>
              <a:spcBef>
                <a:spcPct val="50000"/>
              </a:spcBef>
              <a:buFontTx/>
              <a:buAutoNum type="arabicPeriod"/>
            </a:pPr>
            <a:r>
              <a:rPr lang="it-IT" sz="2400" b="1" smtClean="0"/>
              <a:t>	</a:t>
            </a:r>
            <a:r>
              <a:rPr lang="it-IT" sz="2400" smtClean="0"/>
              <a:t>La cellula B agisce come una cellula presentante l’antigene (APC) e concentra l’antigene usando come recettori specifici le immunoglobuline di membrana. </a:t>
            </a:r>
          </a:p>
          <a:p>
            <a:pPr marL="457200" indent="-457200" eaLnBrk="1" hangingPunct="1">
              <a:lnSpc>
                <a:spcPct val="80000"/>
              </a:lnSpc>
              <a:spcBef>
                <a:spcPct val="50000"/>
              </a:spcBef>
              <a:buFontTx/>
              <a:buAutoNum type="arabicPeriod"/>
            </a:pPr>
            <a:r>
              <a:rPr lang="it-IT" sz="2400" smtClean="0"/>
              <a:t>	Dopo il processamento, l’antigene viene presentato alla cellula Th2 tramite una molecola di MHC di classe II. </a:t>
            </a:r>
          </a:p>
          <a:p>
            <a:pPr marL="457200" indent="-457200" eaLnBrk="1" hangingPunct="1">
              <a:lnSpc>
                <a:spcPct val="80000"/>
              </a:lnSpc>
              <a:spcBef>
                <a:spcPct val="50000"/>
              </a:spcBef>
              <a:buFontTx/>
              <a:buAutoNum type="arabicPeriod"/>
            </a:pPr>
            <a:r>
              <a:rPr lang="it-IT" sz="2400" smtClean="0"/>
              <a:t>	La cellula TH2 stimola la cellula B a proliferare e formare plasmacellule (cellule produttrici di anticorpi) o cellule della memoria. </a:t>
            </a:r>
          </a:p>
          <a:p>
            <a:pPr marL="457200" indent="-457200" eaLnBrk="1" hangingPunct="1">
              <a:lnSpc>
                <a:spcPct val="80000"/>
              </a:lnSpc>
              <a:spcBef>
                <a:spcPct val="50000"/>
              </a:spcBef>
              <a:buFontTx/>
              <a:buAutoNum type="arabicPeriod"/>
            </a:pPr>
            <a:r>
              <a:rPr lang="it-IT" sz="2400" smtClean="0"/>
              <a:t>	In una successiva esposizione allo stesso antigene, le cellule della memoria velocemente si convertono in plasmacellule.</a:t>
            </a:r>
          </a:p>
          <a:p>
            <a:pPr marL="457200" indent="-457200" eaLnBrk="1" hangingPunct="1">
              <a:lnSpc>
                <a:spcPct val="80000"/>
              </a:lnSpc>
            </a:pPr>
            <a:endParaRPr lang="it-IT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Legame dell’antigene a MHCII</a:t>
            </a:r>
          </a:p>
        </p:txBody>
      </p:sp>
      <p:pic>
        <p:nvPicPr>
          <p:cNvPr id="27651" name="Picture 5" descr="u3fig2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73300" y="1773238"/>
            <a:ext cx="4597400" cy="459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Legame dell’antigene a MHCII</a:t>
            </a:r>
          </a:p>
        </p:txBody>
      </p:sp>
      <p:pic>
        <p:nvPicPr>
          <p:cNvPr id="28675" name="Picture 4" descr="bcellmhc2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513" y="1704975"/>
            <a:ext cx="4392612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1143000"/>
          </a:xfrm>
        </p:spPr>
        <p:txBody>
          <a:bodyPr/>
          <a:lstStyle/>
          <a:p>
            <a:pPr eaLnBrk="1" hangingPunct="1"/>
            <a:r>
              <a:rPr lang="it-IT" sz="3600" smtClean="0"/>
              <a:t>Attivazione delle cellule B</a:t>
            </a:r>
          </a:p>
        </p:txBody>
      </p:sp>
      <p:pic>
        <p:nvPicPr>
          <p:cNvPr id="29699" name="Picture 3" descr="FG22_13"/>
          <p:cNvPicPr>
            <a:picLocks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339975" y="1620838"/>
            <a:ext cx="4824413" cy="4545012"/>
          </a:xfrm>
          <a:noFill/>
          <a:ln w="28575">
            <a:solidFill>
              <a:srgbClr val="0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Produzione di anticorpi</a:t>
            </a:r>
          </a:p>
        </p:txBody>
      </p:sp>
      <p:pic>
        <p:nvPicPr>
          <p:cNvPr id="30723" name="Picture 4" descr="bcellprodif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050" y="1704975"/>
            <a:ext cx="4897438" cy="489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Epitopi di un antigene</a:t>
            </a:r>
          </a:p>
        </p:txBody>
      </p:sp>
      <p:pic>
        <p:nvPicPr>
          <p:cNvPr id="4099" name="Picture 4" descr="polysac_epit"/>
          <p:cNvPicPr>
            <a:picLocks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516063" y="2924175"/>
            <a:ext cx="2768600" cy="1854200"/>
          </a:xfrm>
          <a:noFill/>
        </p:spPr>
      </p:pic>
      <p:pic>
        <p:nvPicPr>
          <p:cNvPr id="4100" name="Picture 6" descr="protein_epit"/>
          <p:cNvPicPr>
            <a:picLocks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932363" y="2478088"/>
            <a:ext cx="2768600" cy="2768600"/>
          </a:xfrm>
          <a:noFill/>
        </p:spPr>
      </p:pic>
      <p:sp>
        <p:nvSpPr>
          <p:cNvPr id="4101" name="Text Box 9"/>
          <p:cNvSpPr txBox="1">
            <a:spLocks noChangeArrowheads="1"/>
          </p:cNvSpPr>
          <p:nvPr/>
        </p:nvSpPr>
        <p:spPr bwMode="auto">
          <a:xfrm>
            <a:off x="1547813" y="1628775"/>
            <a:ext cx="6337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Porzione di antigene che reagisce con i recettori presenti sui linfociti o con gli anticorpi.</a:t>
            </a:r>
          </a:p>
        </p:txBody>
      </p:sp>
      <p:sp>
        <p:nvSpPr>
          <p:cNvPr id="4102" name="Text Box 10"/>
          <p:cNvSpPr txBox="1">
            <a:spLocks noChangeArrowheads="1"/>
          </p:cNvSpPr>
          <p:nvPr/>
        </p:nvSpPr>
        <p:spPr bwMode="auto">
          <a:xfrm>
            <a:off x="1042988" y="4868863"/>
            <a:ext cx="34575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Molti epitopi ma poco specifici</a:t>
            </a:r>
          </a:p>
        </p:txBody>
      </p:sp>
      <p:sp>
        <p:nvSpPr>
          <p:cNvPr id="4103" name="Text Box 11"/>
          <p:cNvSpPr txBox="1">
            <a:spLocks noChangeArrowheads="1"/>
          </p:cNvSpPr>
          <p:nvPr/>
        </p:nvSpPr>
        <p:spPr bwMode="auto">
          <a:xfrm>
            <a:off x="4500563" y="5373688"/>
            <a:ext cx="4248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Molti epitopi con differente specificità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Differenziazione  cellule B</a:t>
            </a:r>
          </a:p>
        </p:txBody>
      </p:sp>
      <p:pic>
        <p:nvPicPr>
          <p:cNvPr id="31747" name="Picture 4" descr="u3fg8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8900" y="1855788"/>
            <a:ext cx="6426200" cy="459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smtClean="0"/>
              <a:t>Antigeni e determinanti antigenici per gli anticorpi</a:t>
            </a:r>
          </a:p>
        </p:txBody>
      </p:sp>
      <p:pic>
        <p:nvPicPr>
          <p:cNvPr id="32771" name="Picture 3" descr="FG22_08"/>
          <p:cNvPicPr>
            <a:picLocks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042988" y="1557338"/>
            <a:ext cx="7007225" cy="4143375"/>
          </a:xfrm>
          <a:noFill/>
          <a:ln w="28575">
            <a:solidFill>
              <a:srgbClr val="0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Classi di immunoglobuline</a:t>
            </a:r>
          </a:p>
        </p:txBody>
      </p:sp>
      <p:pic>
        <p:nvPicPr>
          <p:cNvPr id="33795" name="Picture 3" descr="FG22_16a-b"/>
          <p:cNvPicPr>
            <a:picLocks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403350" y="1600200"/>
            <a:ext cx="2541588" cy="4525963"/>
          </a:xfrm>
          <a:noFill/>
          <a:ln w="28575">
            <a:solidFill>
              <a:srgbClr val="000000"/>
            </a:solidFill>
          </a:ln>
        </p:spPr>
      </p:pic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4356100" y="2768600"/>
            <a:ext cx="424815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Tutte le classi di immunoglobuline hanno domini V</a:t>
            </a:r>
            <a:r>
              <a:rPr lang="it-IT" baseline="-25000"/>
              <a:t>H</a:t>
            </a:r>
            <a:r>
              <a:rPr lang="it-IT"/>
              <a:t> e V</a:t>
            </a:r>
            <a:r>
              <a:rPr lang="it-IT" baseline="-25000"/>
              <a:t>L</a:t>
            </a:r>
            <a:r>
              <a:rPr lang="it-IT"/>
              <a:t>(in rosso) che legano l’antigene (in marrone). a) Le IgG, le IgA e le IgD hanno tre domini costanti (in blu). b) e IgM e le IgE hanno un quarto dominio costante.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smtClean="0"/>
              <a:t>Struttura di una immunoglobulina G</a:t>
            </a:r>
          </a:p>
        </p:txBody>
      </p:sp>
      <p:pic>
        <p:nvPicPr>
          <p:cNvPr id="34819" name="Picture 3" descr="FG22_14"/>
          <p:cNvPicPr>
            <a:picLocks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827088" y="1600200"/>
            <a:ext cx="4051300" cy="4525963"/>
          </a:xfrm>
          <a:noFill/>
          <a:ln w="28575">
            <a:solidFill>
              <a:srgbClr val="000000"/>
            </a:solidFill>
          </a:ln>
        </p:spPr>
      </p:pic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5364163" y="1693863"/>
            <a:ext cx="3384550" cy="510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/>
              <a:t>Un’immunoglobulina G (IgG) è formata da due catene pesanti (P.M. 50000) e due catene leggere (P.M. 25000) con un P.M. complessivo di 150000. una catena pesante ed una catena leggera interagiscono per formare il sito che lega l’antigene. I domini variabili delle catene pesanti e leggere (V</a:t>
            </a:r>
            <a:r>
              <a:rPr lang="it-IT" sz="1600" b="1" baseline="-25000"/>
              <a:t>H</a:t>
            </a:r>
            <a:r>
              <a:rPr lang="it-IT" sz="1600" b="1"/>
              <a:t> e V</a:t>
            </a:r>
            <a:r>
              <a:rPr lang="it-IT" sz="1600" b="1" baseline="-25000"/>
              <a:t>l</a:t>
            </a:r>
            <a:r>
              <a:rPr lang="it-IT" sz="1600" b="1"/>
              <a:t>) legano l’antigene e mostrano differenze di sequenza in ogni differente immunoglobulina. I domini costanti (C</a:t>
            </a:r>
            <a:r>
              <a:rPr lang="it-IT" sz="1600" b="1" baseline="-25000"/>
              <a:t>H</a:t>
            </a:r>
            <a:r>
              <a:rPr lang="it-IT" sz="1600" b="1"/>
              <a:t>1, C</a:t>
            </a:r>
            <a:r>
              <a:rPr lang="it-IT" sz="1600" b="1" baseline="-25000"/>
              <a:t>H</a:t>
            </a:r>
            <a:r>
              <a:rPr lang="it-IT" sz="1600" b="1"/>
              <a:t>2, C</a:t>
            </a:r>
            <a:r>
              <a:rPr lang="it-IT" sz="1600" b="1" baseline="-25000"/>
              <a:t>H</a:t>
            </a:r>
            <a:r>
              <a:rPr lang="it-IT" sz="1600" b="1"/>
              <a:t>3) sono invece identici in tutte le immunoglobuline. Le catene sono tra loro covalentemente legate mediante legami disolfuro.</a:t>
            </a:r>
            <a:endParaRPr lang="it-IT" sz="1600" b="1" baseline="-25000"/>
          </a:p>
          <a:p>
            <a:pPr>
              <a:spcBef>
                <a:spcPct val="50000"/>
              </a:spcBef>
            </a:pPr>
            <a:endParaRPr lang="it-IT" sz="16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Immunoglobulina M</a:t>
            </a:r>
          </a:p>
        </p:txBody>
      </p:sp>
      <p:pic>
        <p:nvPicPr>
          <p:cNvPr id="35843" name="Picture 3" descr="FG22_17"/>
          <p:cNvPicPr>
            <a:picLocks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185863" y="1495425"/>
            <a:ext cx="3386137" cy="4525963"/>
          </a:xfrm>
          <a:noFill/>
          <a:ln w="28575">
            <a:solidFill>
              <a:srgbClr val="000000"/>
            </a:solidFill>
          </a:ln>
        </p:spPr>
      </p:pic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5435600" y="2319338"/>
            <a:ext cx="2808288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La immunoglobulina M si trova nel siero sotto forma di una proteina pentamerica formata da cinque molecole IgM legate tra loro covalentemente da legami disolfuro e catene proteiche J. Una iGm può legare fino a 10 antigeni.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Immunoglobulina A</a:t>
            </a:r>
          </a:p>
        </p:txBody>
      </p:sp>
      <p:pic>
        <p:nvPicPr>
          <p:cNvPr id="36867" name="Picture 3" descr="FG22_18"/>
          <p:cNvPicPr>
            <a:picLocks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331913" y="1412875"/>
            <a:ext cx="6129337" cy="4175125"/>
          </a:xfrm>
          <a:noFill/>
          <a:ln w="28575">
            <a:solidFill>
              <a:srgbClr val="000000"/>
            </a:solidFill>
          </a:ln>
        </p:spPr>
      </p:pic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971550" y="5734050"/>
            <a:ext cx="72009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Nelle secrezioni l’immunoglobulina A(IgA) è spesso trovata sotto forma di un dimero costituito da due proteine IgA covalentemente legate da catene proteiche J.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Linfociti T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z="2800" smtClean="0"/>
              <a:t>Sono prodotti nel midollo osseo e richiedono l’interazione con il Timo per la loro maturazione</a:t>
            </a:r>
          </a:p>
          <a:p>
            <a:pPr eaLnBrk="1" hangingPunct="1"/>
            <a:r>
              <a:rPr lang="it-IT" sz="2800" smtClean="0"/>
              <a:t>Ogni linfociti T diventa geneticamente programmato a produrre recettori TCR specifici</a:t>
            </a:r>
          </a:p>
          <a:p>
            <a:pPr eaLnBrk="1" hangingPunct="1"/>
            <a:r>
              <a:rPr lang="it-IT" sz="2800" smtClean="0"/>
              <a:t>Nell’organismo ci sono circa 10</a:t>
            </a:r>
            <a:r>
              <a:rPr lang="it-IT" sz="2800" baseline="30000" smtClean="0"/>
              <a:t>7</a:t>
            </a:r>
            <a:r>
              <a:rPr lang="it-IT" sz="2800" smtClean="0"/>
              <a:t> -10</a:t>
            </a:r>
            <a:r>
              <a:rPr lang="it-IT" sz="2800" baseline="30000" smtClean="0"/>
              <a:t>9 </a:t>
            </a:r>
            <a:r>
              <a:rPr lang="it-IT" sz="2800" smtClean="0"/>
              <a:t>differenti </a:t>
            </a:r>
            <a:r>
              <a:rPr lang="it-IT" sz="2800" baseline="30000" smtClean="0"/>
              <a:t> </a:t>
            </a:r>
            <a:r>
              <a:rPr lang="it-IT" sz="2800" smtClean="0"/>
              <a:t>cloni di linfociti T</a:t>
            </a:r>
          </a:p>
          <a:p>
            <a:pPr eaLnBrk="1" hangingPunct="1"/>
            <a:r>
              <a:rPr lang="it-IT" sz="2800" smtClean="0"/>
              <a:t>Possono presentare sulla loro superficie sia recettori TCR che corecettori CD4 e CD8 che incrementano l’attivazione delle cellule T.</a:t>
            </a:r>
          </a:p>
          <a:p>
            <a:pPr eaLnBrk="1" hangingPunct="1"/>
            <a:endParaRPr lang="it-IT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Linfociti T4 e T8</a:t>
            </a:r>
          </a:p>
        </p:txBody>
      </p:sp>
      <p:pic>
        <p:nvPicPr>
          <p:cNvPr id="38915" name="Picture 4" descr="u3fig2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2206625"/>
            <a:ext cx="3744913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6" name="Text Box 6"/>
          <p:cNvSpPr txBox="1">
            <a:spLocks noChangeArrowheads="1"/>
          </p:cNvSpPr>
          <p:nvPr/>
        </p:nvSpPr>
        <p:spPr bwMode="auto">
          <a:xfrm>
            <a:off x="6156325" y="2205038"/>
            <a:ext cx="25923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/>
          </a:p>
        </p:txBody>
      </p:sp>
      <p:pic>
        <p:nvPicPr>
          <p:cNvPr id="38917" name="Picture 9" descr="u3fig2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0" y="2205038"/>
            <a:ext cx="3746500" cy="373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Th1 e Th2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z="2400" smtClean="0"/>
              <a:t>L’interazione tra le cellule APC e i linfociti T4 producono dei segnali che attivano la produzione di citochine e il differenziamento dei linfociti T4 in cellule effettrici.</a:t>
            </a:r>
          </a:p>
          <a:p>
            <a:pPr eaLnBrk="1" hangingPunct="1">
              <a:lnSpc>
                <a:spcPct val="90000"/>
              </a:lnSpc>
            </a:pPr>
            <a:r>
              <a:rPr lang="it-IT" sz="2400" smtClean="0"/>
              <a:t>Esistono due tipi principali di effettori Th1 e Th2  </a:t>
            </a:r>
          </a:p>
          <a:p>
            <a:pPr eaLnBrk="1" hangingPunct="1">
              <a:lnSpc>
                <a:spcPct val="90000"/>
              </a:lnSpc>
            </a:pPr>
            <a:r>
              <a:rPr lang="it-IT" sz="2400" smtClean="0"/>
              <a:t>Th1 riconosce l’antigene presente sui macrofagi e funziona attivando principalmente l’immunità cellulo mediata producendo citochine come Il2 ed interferon distruggendo il patogeno</a:t>
            </a:r>
          </a:p>
          <a:p>
            <a:pPr eaLnBrk="1" hangingPunct="1">
              <a:lnSpc>
                <a:spcPct val="90000"/>
              </a:lnSpc>
            </a:pPr>
            <a:r>
              <a:rPr lang="it-IT" sz="2400" smtClean="0"/>
              <a:t>Th2 riconosce l’antigene presente sulle cellule B</a:t>
            </a:r>
          </a:p>
          <a:p>
            <a:pPr eaLnBrk="1" hangingPunct="1">
              <a:lnSpc>
                <a:spcPct val="90000"/>
              </a:lnSpc>
            </a:pPr>
            <a:r>
              <a:rPr lang="it-IT" sz="2400" smtClean="0"/>
              <a:t>Produce citochine e promuove la produzione di anticorpi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Attivazione dei linfocita Th1</a:t>
            </a:r>
          </a:p>
        </p:txBody>
      </p:sp>
      <p:pic>
        <p:nvPicPr>
          <p:cNvPr id="40963" name="Picture 5" descr="th1macro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4075" y="1704975"/>
            <a:ext cx="4752975" cy="474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Recettori Linfociti B</a:t>
            </a:r>
          </a:p>
        </p:txBody>
      </p:sp>
      <p:pic>
        <p:nvPicPr>
          <p:cNvPr id="5123" name="Picture 4" descr="u3fg9d"/>
          <p:cNvPicPr>
            <a:picLocks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736850" y="1557338"/>
            <a:ext cx="3670300" cy="3721100"/>
          </a:xfrm>
          <a:noFill/>
        </p:spPr>
      </p:pic>
      <p:sp>
        <p:nvSpPr>
          <p:cNvPr id="5124" name="Text Box 6"/>
          <p:cNvSpPr txBox="1">
            <a:spLocks noChangeArrowheads="1"/>
          </p:cNvSpPr>
          <p:nvPr/>
        </p:nvSpPr>
        <p:spPr bwMode="auto">
          <a:xfrm>
            <a:off x="1816100" y="6040438"/>
            <a:ext cx="44846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125" name="Text Box 7"/>
          <p:cNvSpPr txBox="1">
            <a:spLocks noChangeArrowheads="1"/>
          </p:cNvSpPr>
          <p:nvPr/>
        </p:nvSpPr>
        <p:spPr bwMode="auto">
          <a:xfrm>
            <a:off x="250825" y="5516563"/>
            <a:ext cx="8713788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Quando sono attivati producono anticorpi o immunoglobuline, la porzione </a:t>
            </a:r>
            <a:r>
              <a:rPr lang="it-IT" b="1"/>
              <a:t>Fab</a:t>
            </a:r>
            <a:r>
              <a:rPr lang="it-IT"/>
              <a:t> è specifica e si lega all’epitopo presente sull’antigene mentre la porzione </a:t>
            </a:r>
            <a:r>
              <a:rPr lang="it-IT" b="1"/>
              <a:t>Fc</a:t>
            </a:r>
            <a:r>
              <a:rPr lang="it-IT"/>
              <a:t>  è costante e determina l’attività biologica dell’anticorpo e si lega alla membrana citoplasmatica del linfocita 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Linfociti  Th1</a:t>
            </a:r>
          </a:p>
        </p:txBody>
      </p:sp>
      <p:pic>
        <p:nvPicPr>
          <p:cNvPr id="41987" name="Picture 3" descr="FG22_12b"/>
          <p:cNvPicPr>
            <a:picLocks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619250" y="1600200"/>
            <a:ext cx="3265488" cy="4525963"/>
          </a:xfrm>
          <a:noFill/>
          <a:ln w="28575">
            <a:solidFill>
              <a:srgbClr val="000000"/>
            </a:solidFill>
          </a:ln>
        </p:spPr>
      </p:pic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5651500" y="1916113"/>
            <a:ext cx="280828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baseline="-25000"/>
          </a:p>
        </p:txBody>
      </p:sp>
      <p:sp>
        <p:nvSpPr>
          <p:cNvPr id="41989" name="Text Box 6"/>
          <p:cNvSpPr txBox="1">
            <a:spLocks noChangeArrowheads="1"/>
          </p:cNvSpPr>
          <p:nvPr/>
        </p:nvSpPr>
        <p:spPr bwMode="auto">
          <a:xfrm>
            <a:off x="5435600" y="2205038"/>
            <a:ext cx="3168650" cy="380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/>
              <a:t>Le cellule T infiammatorie o TH1, sono attivate da antigeni presentati sulla superficie dei macrofagi nel contesto di proteine MHC di classe II. Le cellule TH1 rispondono producendo citochine che stimolano i macrofagi a incrementare l’attività fagocitaria e provocano infiammazione.</a:t>
            </a:r>
          </a:p>
          <a:p>
            <a:endParaRPr lang="it-IT"/>
          </a:p>
          <a:p>
            <a:pPr>
              <a:spcBef>
                <a:spcPct val="50000"/>
              </a:spcBef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Linfociti Th2</a:t>
            </a:r>
          </a:p>
        </p:txBody>
      </p:sp>
      <p:pic>
        <p:nvPicPr>
          <p:cNvPr id="43011" name="Picture 4" descr="FG22_13"/>
          <p:cNvPicPr>
            <a:picLocks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168525" y="1600200"/>
            <a:ext cx="4805363" cy="4525963"/>
          </a:xfrm>
          <a:noFill/>
          <a:ln w="28575">
            <a:solidFill>
              <a:srgbClr val="0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Linfociti T8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3700463"/>
          </a:xfrm>
        </p:spPr>
        <p:txBody>
          <a:bodyPr/>
          <a:lstStyle/>
          <a:p>
            <a:pPr eaLnBrk="1" hangingPunct="1"/>
            <a:r>
              <a:rPr lang="it-IT" smtClean="0"/>
              <a:t>Una volta attivati dal legame  con la cellula APC il linfocita T8 si differenzia in linfocita T citotossici (CTL)</a:t>
            </a:r>
          </a:p>
          <a:p>
            <a:pPr eaLnBrk="1" hangingPunct="1"/>
            <a:r>
              <a:rPr lang="it-IT" smtClean="0"/>
              <a:t>Mentre l’interleuchina 2 rilasciata dai linfociti T4 attiva il linfocita T8 a proliferare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Linfociti T8 citotossici</a:t>
            </a:r>
          </a:p>
        </p:txBody>
      </p:sp>
      <p:pic>
        <p:nvPicPr>
          <p:cNvPr id="45059" name="Picture 4" descr="mhc1ctl"/>
          <p:cNvPicPr>
            <a:picLocks noChangeAspect="1" noChangeArrowheads="1" noCro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419350" y="1628775"/>
            <a:ext cx="4379913" cy="4392613"/>
          </a:xfrm>
          <a:noFill/>
        </p:spPr>
      </p:pic>
      <p:sp>
        <p:nvSpPr>
          <p:cNvPr id="45060" name="Text Box 8"/>
          <p:cNvSpPr txBox="1">
            <a:spLocks noChangeArrowheads="1"/>
          </p:cNvSpPr>
          <p:nvPr/>
        </p:nvSpPr>
        <p:spPr bwMode="auto">
          <a:xfrm>
            <a:off x="684213" y="6157913"/>
            <a:ext cx="8208962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it-IT"/>
              <a:t>I linfociti con corecettore CD8 sono linfociti Tc (T citotossici) contenenti granuli che inducono la morte della cellula bersaglio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Cellule T citotossici</a:t>
            </a:r>
          </a:p>
        </p:txBody>
      </p:sp>
      <p:pic>
        <p:nvPicPr>
          <p:cNvPr id="46083" name="Picture 3" descr="FG22_12a"/>
          <p:cNvPicPr>
            <a:picLocks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900113" y="1600200"/>
            <a:ext cx="3598862" cy="4525963"/>
          </a:xfrm>
          <a:noFill/>
          <a:ln w="28575">
            <a:solidFill>
              <a:srgbClr val="000000"/>
            </a:solidFill>
          </a:ln>
        </p:spPr>
      </p:pic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5003800" y="1916113"/>
            <a:ext cx="3455988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Le cellule T citotossiche  o cellule T</a:t>
            </a:r>
            <a:r>
              <a:rPr lang="it-IT" baseline="-25000"/>
              <a:t>C</a:t>
            </a:r>
            <a:r>
              <a:rPr lang="it-IT"/>
              <a:t> sono attivate da antigeni presentati alla superficie di ogni cellula nel contesto di Proteine MHCI. Le cellule T</a:t>
            </a:r>
            <a:r>
              <a:rPr lang="it-IT" baseline="-25000"/>
              <a:t>C</a:t>
            </a:r>
            <a:r>
              <a:rPr lang="it-IT"/>
              <a:t> rispondono rilasciando granuli che contengono perforine e granzimi, citochine rispettivamente capaci di perforare la cellula bersaglio e di indurre apoptosi.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Apoptosi </a:t>
            </a:r>
          </a:p>
        </p:txBody>
      </p:sp>
      <p:pic>
        <p:nvPicPr>
          <p:cNvPr id="47107" name="Picture 6" descr="ctlapop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513" y="1704975"/>
            <a:ext cx="4392612" cy="436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7" descr="t8pro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313" y="1700213"/>
            <a:ext cx="4465637" cy="446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1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Proliferazione dei linfociti T8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Natural killer NK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Sono un gruppo di linfociti distinti dai linfociti B e T, sono linfociti che hanno perso i recettori B e T e servono ad uccidere cellule mutanti e cellule infettate dai virus </a:t>
            </a:r>
          </a:p>
          <a:p>
            <a:pPr eaLnBrk="1" hangingPunct="1"/>
            <a:r>
              <a:rPr lang="it-IT" smtClean="0"/>
              <a:t>Può avvenire in due modi o per legame con le cellule NK o per apoptosi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Legame con le cellule NK</a:t>
            </a:r>
          </a:p>
        </p:txBody>
      </p:sp>
      <p:pic>
        <p:nvPicPr>
          <p:cNvPr id="50179" name="Picture 6" descr="adcc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4075" y="2043113"/>
            <a:ext cx="4176713" cy="334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smtClean="0"/>
              <a:t>Rilascio di sostanze che inducono l’apoptosi della cellula</a:t>
            </a:r>
          </a:p>
        </p:txBody>
      </p:sp>
      <p:pic>
        <p:nvPicPr>
          <p:cNvPr id="51203" name="Picture 6" descr="adccapop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613" y="1704975"/>
            <a:ext cx="4321175" cy="431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Recettori linfociti T (TCRs)</a:t>
            </a:r>
          </a:p>
        </p:txBody>
      </p:sp>
      <p:pic>
        <p:nvPicPr>
          <p:cNvPr id="6147" name="Picture 4" descr="u3fg9e"/>
          <p:cNvPicPr>
            <a:picLocks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730500" y="1700213"/>
            <a:ext cx="3683000" cy="3683000"/>
          </a:xfrm>
          <a:noFill/>
        </p:spPr>
      </p:pic>
      <p:sp>
        <p:nvSpPr>
          <p:cNvPr id="6148" name="Text Box 6"/>
          <p:cNvSpPr txBox="1">
            <a:spLocks noChangeArrowheads="1"/>
          </p:cNvSpPr>
          <p:nvPr/>
        </p:nvSpPr>
        <p:spPr bwMode="auto">
          <a:xfrm>
            <a:off x="1547813" y="5734050"/>
            <a:ext cx="61198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Possono solo riconoscere epitopi peptidici presentati da speciali molecole chiamate MHC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Recettori B e T</a:t>
            </a:r>
          </a:p>
        </p:txBody>
      </p:sp>
      <p:pic>
        <p:nvPicPr>
          <p:cNvPr id="7171" name="Picture 4" descr="u3fig2"/>
          <p:cNvPicPr>
            <a:picLocks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308225" y="1600200"/>
            <a:ext cx="4525963" cy="45259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3200" smtClean="0"/>
              <a:t>Riconoscimento del recettore per i  linfociti B</a:t>
            </a:r>
            <a:r>
              <a:rPr lang="it-IT" sz="4000" smtClean="0"/>
              <a:t> </a:t>
            </a:r>
          </a:p>
        </p:txBody>
      </p:sp>
      <p:pic>
        <p:nvPicPr>
          <p:cNvPr id="8195" name="Picture 4" descr="epsig"/>
          <p:cNvPicPr>
            <a:picLocks noChangeAspect="1" noChangeArrowheads="1" noCro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505075" y="2138363"/>
            <a:ext cx="4133850" cy="34480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3600" smtClean="0"/>
              <a:t>Molecole MHC (Maggiore complesso di istocompatibilità)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 eaLnBrk="1" hangingPunct="1">
              <a:lnSpc>
                <a:spcPct val="80000"/>
              </a:lnSpc>
            </a:pPr>
            <a:r>
              <a:rPr lang="it-IT" sz="2800" smtClean="0"/>
              <a:t>Esistono 2 molecole MHC-I e MHC-II</a:t>
            </a:r>
          </a:p>
          <a:p>
            <a:pPr marL="533400" indent="-533400" eaLnBrk="1" hangingPunct="1">
              <a:lnSpc>
                <a:spcPct val="80000"/>
              </a:lnSpc>
            </a:pPr>
            <a:r>
              <a:rPr lang="it-IT" sz="2800" smtClean="0"/>
              <a:t>MHC-I è presente su tutte le cellule nucleate dell’organismo e lega epitopi di antigeni endogeni. Antigeni  endogeni  sono proteine  trovate nel citoplasma delle cellule umane ed includono:</a:t>
            </a:r>
          </a:p>
          <a:p>
            <a:pPr marL="533400" indent="-533400" eaLnBrk="1" hangingPunct="1">
              <a:lnSpc>
                <a:spcPct val="80000"/>
              </a:lnSpc>
              <a:buFontTx/>
              <a:buAutoNum type="arabicPeriod"/>
            </a:pPr>
            <a:r>
              <a:rPr lang="it-IT" sz="2800" smtClean="0"/>
              <a:t>Proteine virali prodotte durante la replicazione</a:t>
            </a:r>
          </a:p>
          <a:p>
            <a:pPr marL="533400" indent="-533400" eaLnBrk="1" hangingPunct="1">
              <a:lnSpc>
                <a:spcPct val="80000"/>
              </a:lnSpc>
              <a:buFontTx/>
              <a:buAutoNum type="arabicPeriod"/>
            </a:pPr>
            <a:r>
              <a:rPr lang="it-IT" sz="2800" smtClean="0"/>
              <a:t>Proteine prodotte da batteri intracellulari durante la loro replicazione</a:t>
            </a:r>
          </a:p>
          <a:p>
            <a:pPr marL="533400" indent="-533400" eaLnBrk="1" hangingPunct="1">
              <a:lnSpc>
                <a:spcPct val="80000"/>
              </a:lnSpc>
              <a:buFontTx/>
              <a:buAutoNum type="arabicPeriod"/>
            </a:pPr>
            <a:r>
              <a:rPr lang="it-IT" sz="2800" smtClean="0"/>
              <a:t>Antigeni tumorali prodotti da cellule tumorali</a:t>
            </a: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r>
              <a:rPr lang="it-IT" sz="2800" smtClean="0"/>
              <a:t> </a:t>
            </a:r>
          </a:p>
          <a:p>
            <a:pPr marL="533400" indent="-533400" eaLnBrk="1" hangingPunct="1">
              <a:lnSpc>
                <a:spcPct val="80000"/>
              </a:lnSpc>
            </a:pPr>
            <a:endParaRPr lang="it-IT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Recettore MHC-I</a:t>
            </a:r>
          </a:p>
        </p:txBody>
      </p:sp>
      <p:pic>
        <p:nvPicPr>
          <p:cNvPr id="10243" name="Picture 4" descr="u3fig2b"/>
          <p:cNvPicPr>
            <a:picLocks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555875" y="1774825"/>
            <a:ext cx="4103688" cy="410368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884</TotalTime>
  <Words>1340</Words>
  <Application>Microsoft Office PowerPoint</Application>
  <PresentationFormat>Presentazione su schermo (4:3)</PresentationFormat>
  <Paragraphs>171</Paragraphs>
  <Slides>49</Slides>
  <Notes>49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1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49</vt:i4>
      </vt:variant>
    </vt:vector>
  </HeadingPairs>
  <TitlesOfParts>
    <vt:vector size="52" baseType="lpstr">
      <vt:lpstr>Arial</vt:lpstr>
      <vt:lpstr>Struttura predefinita</vt:lpstr>
      <vt:lpstr>Adobe Photoshop Immagine</vt:lpstr>
      <vt:lpstr>Immunità acquisita</vt:lpstr>
      <vt:lpstr>Antigene</vt:lpstr>
      <vt:lpstr>Epitopi di un antigene</vt:lpstr>
      <vt:lpstr>Recettori Linfociti B</vt:lpstr>
      <vt:lpstr>Recettori linfociti T (TCRs)</vt:lpstr>
      <vt:lpstr>Recettori B e T</vt:lpstr>
      <vt:lpstr>Riconoscimento del recettore per i  linfociti B </vt:lpstr>
      <vt:lpstr>Molecole MHC (Maggiore complesso di istocompatibilità)</vt:lpstr>
      <vt:lpstr>Recettore MHC-I</vt:lpstr>
      <vt:lpstr>Legame antigene endogeno e MHC-I</vt:lpstr>
      <vt:lpstr>Proteosoma </vt:lpstr>
      <vt:lpstr>Legame dell’antigene endogeno alla molecola MHCI</vt:lpstr>
      <vt:lpstr>MHC-I</vt:lpstr>
      <vt:lpstr>Riconoscimento da parte del recettore complementare TCR CD8 dei linfociti T8 del complesso MHCI/peptide</vt:lpstr>
      <vt:lpstr>Molecole MHC-II</vt:lpstr>
      <vt:lpstr>Recettore MHC-II</vt:lpstr>
      <vt:lpstr>Legame antigene esogeno con MHCII</vt:lpstr>
      <vt:lpstr>Legame dell’antigene esogeno con MHCII</vt:lpstr>
      <vt:lpstr>Riconoscimento dai linfociti T4</vt:lpstr>
      <vt:lpstr>Cellule coinvolte nell’immunità acquisita</vt:lpstr>
      <vt:lpstr>Immunità umorale Linfociti B</vt:lpstr>
      <vt:lpstr>Immunoglobuline di superficie</vt:lpstr>
      <vt:lpstr>Attivazione dei linfociti B</vt:lpstr>
      <vt:lpstr>Attivazione dei linfociti B</vt:lpstr>
      <vt:lpstr>Attivazione delle cellule B</vt:lpstr>
      <vt:lpstr>Legame dell’antigene a MHCII</vt:lpstr>
      <vt:lpstr>Legame dell’antigene a MHCII</vt:lpstr>
      <vt:lpstr>Attivazione delle cellule B</vt:lpstr>
      <vt:lpstr>Produzione di anticorpi</vt:lpstr>
      <vt:lpstr>Differenziazione  cellule B</vt:lpstr>
      <vt:lpstr>Antigeni e determinanti antigenici per gli anticorpi</vt:lpstr>
      <vt:lpstr>Classi di immunoglobuline</vt:lpstr>
      <vt:lpstr>Struttura di una immunoglobulina G</vt:lpstr>
      <vt:lpstr>Immunoglobulina M</vt:lpstr>
      <vt:lpstr>Immunoglobulina A</vt:lpstr>
      <vt:lpstr>Linfociti T</vt:lpstr>
      <vt:lpstr>Linfociti T4 e T8</vt:lpstr>
      <vt:lpstr>Th1 e Th2</vt:lpstr>
      <vt:lpstr>Attivazione dei linfocita Th1</vt:lpstr>
      <vt:lpstr>Linfociti  Th1</vt:lpstr>
      <vt:lpstr>Linfociti Th2</vt:lpstr>
      <vt:lpstr>Linfociti T8</vt:lpstr>
      <vt:lpstr>Linfociti T8 citotossici</vt:lpstr>
      <vt:lpstr>Cellule T citotossici</vt:lpstr>
      <vt:lpstr>Apoptosi </vt:lpstr>
      <vt:lpstr>Proliferazione dei linfociti T8</vt:lpstr>
      <vt:lpstr>Natural killer NK</vt:lpstr>
      <vt:lpstr>Legame con le cellule NK</vt:lpstr>
      <vt:lpstr>Rilascio di sostanze che inducono l’apoptosi della cellula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Immunità acquisita</dc:title>
  <dc:creator>Letizia Angiolella</dc:creator>
  <cp:lastModifiedBy>Administrator</cp:lastModifiedBy>
  <cp:revision>10</cp:revision>
  <dcterms:created xsi:type="dcterms:W3CDTF">2005-12-09T11:13:27Z</dcterms:created>
  <dcterms:modified xsi:type="dcterms:W3CDTF">2014-03-27T18:07:47Z</dcterms:modified>
</cp:coreProperties>
</file>