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2" r:id="rId2"/>
    <p:sldId id="275" r:id="rId3"/>
    <p:sldId id="276" r:id="rId4"/>
    <p:sldId id="263" r:id="rId5"/>
    <p:sldId id="264" r:id="rId6"/>
    <p:sldId id="258" r:id="rId7"/>
    <p:sldId id="259" r:id="rId8"/>
    <p:sldId id="282" r:id="rId9"/>
    <p:sldId id="277" r:id="rId10"/>
    <p:sldId id="265" r:id="rId11"/>
    <p:sldId id="278" r:id="rId12"/>
    <p:sldId id="268" r:id="rId13"/>
    <p:sldId id="260" r:id="rId14"/>
    <p:sldId id="261" r:id="rId15"/>
    <p:sldId id="279" r:id="rId16"/>
    <p:sldId id="269" r:id="rId17"/>
    <p:sldId id="280" r:id="rId18"/>
    <p:sldId id="281" r:id="rId19"/>
    <p:sldId id="270" r:id="rId20"/>
    <p:sldId id="271" r:id="rId21"/>
    <p:sldId id="272" r:id="rId22"/>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19" autoAdjust="0"/>
  </p:normalViewPr>
  <p:slideViewPr>
    <p:cSldViewPr>
      <p:cViewPr varScale="1">
        <p:scale>
          <a:sx n="57" d="100"/>
          <a:sy n="57" d="100"/>
        </p:scale>
        <p:origin x="-84" y="-6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it-IT"/>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it-IT"/>
          </a:p>
        </p:txBody>
      </p:sp>
      <p:sp>
        <p:nvSpPr>
          <p:cNvPr id="2355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it-IT"/>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6518811-2584-4ABB-8CEF-625A46883017}"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12CA778-4BC6-48DF-958F-7DB2862712CA}" type="slidenum">
              <a:rPr lang="it-IT"/>
              <a:pPr/>
              <a:t>1</a:t>
            </a:fld>
            <a:endParaRPr lang="it-IT"/>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1887B8E-813D-4D6D-8588-36743322D03C}" type="slidenum">
              <a:rPr lang="it-IT"/>
              <a:pPr/>
              <a:t>11</a:t>
            </a:fld>
            <a:endParaRPr lang="it-IT"/>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1AF5C49-AE2B-45D5-A195-342235A4B485}" type="slidenum">
              <a:rPr lang="it-IT"/>
              <a:pPr/>
              <a:t>12</a:t>
            </a:fld>
            <a:endParaRPr lang="it-IT"/>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A3C9A2D-15E9-4207-B720-C612205AF4C7}" type="slidenum">
              <a:rPr lang="it-IT"/>
              <a:pPr/>
              <a:t>13</a:t>
            </a:fld>
            <a:endParaRPr lang="it-IT"/>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AFCA094-8A36-468C-AA94-F81BB0398F77}" type="slidenum">
              <a:rPr lang="it-IT"/>
              <a:pPr/>
              <a:t>14</a:t>
            </a:fld>
            <a:endParaRPr lang="it-IT"/>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BBB8C33-9B3D-418D-A775-06FDA3777362}" type="slidenum">
              <a:rPr lang="it-IT"/>
              <a:pPr/>
              <a:t>15</a:t>
            </a:fld>
            <a:endParaRPr lang="it-IT"/>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26D4698-80BF-4ED8-87F4-5D20119CEB21}" type="slidenum">
              <a:rPr lang="it-IT"/>
              <a:pPr/>
              <a:t>16</a:t>
            </a:fld>
            <a:endParaRPr lang="it-IT"/>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12C6863-9AE2-41B3-8020-FB6993D66B0D}" type="slidenum">
              <a:rPr lang="it-IT"/>
              <a:pPr/>
              <a:t>17</a:t>
            </a:fld>
            <a:endParaRPr lang="it-IT"/>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6A53CD9-8EC7-4134-B691-71C9FC68F9B1}" type="slidenum">
              <a:rPr lang="it-IT"/>
              <a:pPr/>
              <a:t>18</a:t>
            </a:fld>
            <a:endParaRPr lang="it-IT"/>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1DD2C72-9414-4B86-A981-ECDE6DDA3BFD}" type="slidenum">
              <a:rPr lang="it-IT"/>
              <a:pPr/>
              <a:t>19</a:t>
            </a:fld>
            <a:endParaRPr lang="it-IT"/>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87B1066-0CBC-4E17-BC19-13EB9107098B}" type="slidenum">
              <a:rPr lang="it-IT"/>
              <a:pPr/>
              <a:t>20</a:t>
            </a:fld>
            <a:endParaRPr lang="it-IT"/>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ABADAA-CF5D-480B-8222-B2A6E5CCD6A6}" type="slidenum">
              <a:rPr lang="it-IT"/>
              <a:pPr/>
              <a:t>2</a:t>
            </a:fld>
            <a:endParaRPr lang="it-IT"/>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9232568-AF40-4E1D-BD1F-C907E0372E97}" type="slidenum">
              <a:rPr lang="it-IT"/>
              <a:pPr/>
              <a:t>21</a:t>
            </a:fld>
            <a:endParaRPr lang="it-IT"/>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618FF79-1FBF-4A96-837D-EA449812B446}" type="slidenum">
              <a:rPr lang="it-IT"/>
              <a:pPr/>
              <a:t>3</a:t>
            </a:fld>
            <a:endParaRPr lang="it-IT"/>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AE5F62F-2CA7-42DE-8A2B-A7C3E4203B65}" type="slidenum">
              <a:rPr lang="it-IT"/>
              <a:pPr/>
              <a:t>4</a:t>
            </a:fld>
            <a:endParaRPr lang="it-IT"/>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9666AA3-0477-4574-B861-C371E7154900}" type="slidenum">
              <a:rPr lang="it-IT"/>
              <a:pPr/>
              <a:t>5</a:t>
            </a:fld>
            <a:endParaRPr lang="it-IT"/>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3D68055-E230-4E11-AA24-7226914A9B97}" type="slidenum">
              <a:rPr lang="it-IT"/>
              <a:pPr/>
              <a:t>6</a:t>
            </a:fld>
            <a:endParaRPr lang="it-IT"/>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4E575C8-58F2-444F-AEE1-7F94B31E9158}" type="slidenum">
              <a:rPr lang="it-IT"/>
              <a:pPr/>
              <a:t>7</a:t>
            </a:fld>
            <a:endParaRPr lang="it-IT"/>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4E28092-0ACA-49A6-B7B3-148E6C2480F7}" type="slidenum">
              <a:rPr lang="it-IT"/>
              <a:pPr/>
              <a:t>9</a:t>
            </a:fld>
            <a:endParaRPr lang="it-IT"/>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58B0037-C80D-48C8-AF62-D9E7DBCEBEA6}" type="slidenum">
              <a:rPr lang="it-IT"/>
              <a:pPr/>
              <a:t>10</a:t>
            </a:fld>
            <a:endParaRPr lang="it-IT"/>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A5D73D7-67C9-421D-820D-317F1191494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269F4D5-DC30-421A-AF66-2AE0D1006E66}"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EE42383-4CCF-415C-8BA3-B3090BD94963}"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F4F3601-313E-4105-936D-CFBD33171DEC}"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6C0201B-E71D-4BBD-9AD9-1E31A0BAC9B6}"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ADFDC6B-008E-4EDE-A965-9233DB286EB4}"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090483D8-9B59-4312-B57B-76E3516B1D6D}"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28CFEA37-234E-4B43-B6A4-EE961569B25F}"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3215B22C-CD72-4C0A-BAE5-B65BA6DD833E}"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01AEBA75-525A-47DF-844A-22C4D865EAA6}"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CA99B26B-2CBD-4A9F-970B-CC302932BFDA}"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83A76CE-4C7A-41C9-B5B7-98F0FC1A497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228600"/>
            <a:ext cx="7772400" cy="1143000"/>
          </a:xfrm>
        </p:spPr>
        <p:txBody>
          <a:bodyPr/>
          <a:lstStyle/>
          <a:p>
            <a:pPr eaLnBrk="1" hangingPunct="1"/>
            <a:r>
              <a:rPr lang="it-IT" smtClean="0"/>
              <a:t>Flagelli</a:t>
            </a:r>
            <a:br>
              <a:rPr lang="it-IT" smtClean="0"/>
            </a:br>
            <a:endParaRPr lang="it-IT" smtClean="0"/>
          </a:p>
        </p:txBody>
      </p:sp>
      <p:pic>
        <p:nvPicPr>
          <p:cNvPr id="2051" name="Picture 3" descr="flagella"/>
          <p:cNvPicPr>
            <a:picLocks noChangeAspect="1" noChangeArrowheads="1"/>
          </p:cNvPicPr>
          <p:nvPr/>
        </p:nvPicPr>
        <p:blipFill>
          <a:blip r:embed="rId3" cstate="print"/>
          <a:srcRect/>
          <a:stretch>
            <a:fillRect/>
          </a:stretch>
        </p:blipFill>
        <p:spPr bwMode="auto">
          <a:xfrm>
            <a:off x="5110163" y="1143000"/>
            <a:ext cx="3271837" cy="2185988"/>
          </a:xfrm>
          <a:prstGeom prst="rect">
            <a:avLst/>
          </a:prstGeom>
          <a:noFill/>
          <a:ln w="28575">
            <a:solidFill>
              <a:srgbClr val="000000"/>
            </a:solidFill>
            <a:miter lim="800000"/>
            <a:headEnd/>
            <a:tailEnd/>
          </a:ln>
        </p:spPr>
      </p:pic>
      <p:pic>
        <p:nvPicPr>
          <p:cNvPr id="2052" name="Picture 4" descr="u1fig18"/>
          <p:cNvPicPr>
            <a:picLocks noChangeAspect="1" noChangeArrowheads="1"/>
          </p:cNvPicPr>
          <p:nvPr/>
        </p:nvPicPr>
        <p:blipFill>
          <a:blip r:embed="rId4" cstate="print"/>
          <a:srcRect/>
          <a:stretch>
            <a:fillRect/>
          </a:stretch>
        </p:blipFill>
        <p:spPr bwMode="auto">
          <a:xfrm>
            <a:off x="457200" y="2117725"/>
            <a:ext cx="4068763" cy="2835275"/>
          </a:xfrm>
          <a:prstGeom prst="rect">
            <a:avLst/>
          </a:prstGeom>
          <a:noFill/>
          <a:ln w="28575">
            <a:solidFill>
              <a:srgbClr val="000000"/>
            </a:solidFill>
            <a:miter lim="800000"/>
            <a:headEnd/>
            <a:tailEnd/>
          </a:ln>
        </p:spPr>
      </p:pic>
      <p:pic>
        <p:nvPicPr>
          <p:cNvPr id="2053" name="Picture 5" descr="emo157h7"/>
          <p:cNvPicPr>
            <a:picLocks noChangeAspect="1" noChangeArrowheads="1"/>
          </p:cNvPicPr>
          <p:nvPr/>
        </p:nvPicPr>
        <p:blipFill>
          <a:blip r:embed="rId5" cstate="print"/>
          <a:srcRect/>
          <a:stretch>
            <a:fillRect/>
          </a:stretch>
        </p:blipFill>
        <p:spPr bwMode="auto">
          <a:xfrm>
            <a:off x="4953000" y="3733800"/>
            <a:ext cx="3810000" cy="284480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1143000"/>
          </a:xfrm>
        </p:spPr>
        <p:txBody>
          <a:bodyPr/>
          <a:lstStyle/>
          <a:p>
            <a:pPr eaLnBrk="1" hangingPunct="1"/>
            <a:r>
              <a:rPr lang="it-IT" smtClean="0"/>
              <a:t>Movimento dei flagelli</a:t>
            </a:r>
          </a:p>
        </p:txBody>
      </p:sp>
      <p:pic>
        <p:nvPicPr>
          <p:cNvPr id="11267" name="Picture 3" descr="mov_flagellare"/>
          <p:cNvPicPr>
            <a:picLocks noChangeAspect="1" noChangeArrowheads="1"/>
          </p:cNvPicPr>
          <p:nvPr/>
        </p:nvPicPr>
        <p:blipFill>
          <a:blip r:embed="rId3" cstate="print"/>
          <a:srcRect/>
          <a:stretch>
            <a:fillRect/>
          </a:stretch>
        </p:blipFill>
        <p:spPr bwMode="auto">
          <a:xfrm>
            <a:off x="2300288" y="1639888"/>
            <a:ext cx="4329112" cy="415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04800"/>
            <a:ext cx="7772400" cy="609600"/>
          </a:xfrm>
        </p:spPr>
        <p:txBody>
          <a:bodyPr/>
          <a:lstStyle/>
          <a:p>
            <a:pPr eaLnBrk="1" hangingPunct="1"/>
            <a:r>
              <a:rPr lang="it-IT" sz="3600" smtClean="0">
                <a:solidFill>
                  <a:srgbClr val="000066"/>
                </a:solidFill>
              </a:rPr>
              <a:t>Flagello (movimento)</a:t>
            </a:r>
          </a:p>
        </p:txBody>
      </p:sp>
      <p:sp>
        <p:nvSpPr>
          <p:cNvPr id="12291" name="Rectangle 3"/>
          <p:cNvSpPr>
            <a:spLocks noGrp="1" noChangeArrowheads="1"/>
          </p:cNvSpPr>
          <p:nvPr>
            <p:ph type="body" idx="1"/>
          </p:nvPr>
        </p:nvSpPr>
        <p:spPr>
          <a:xfrm>
            <a:off x="685800" y="1143000"/>
            <a:ext cx="7772400" cy="4953000"/>
          </a:xfrm>
        </p:spPr>
        <p:txBody>
          <a:bodyPr/>
          <a:lstStyle/>
          <a:p>
            <a:pPr eaLnBrk="1" hangingPunct="1"/>
            <a:r>
              <a:rPr lang="it-IT" smtClean="0">
                <a:solidFill>
                  <a:srgbClr val="000066"/>
                </a:solidFill>
              </a:rPr>
              <a:t>Movimento: rotazione in corrispondenza della struttura basale</a:t>
            </a:r>
          </a:p>
          <a:p>
            <a:pPr eaLnBrk="1" hangingPunct="1"/>
            <a:r>
              <a:rPr lang="it-IT" smtClean="0">
                <a:solidFill>
                  <a:srgbClr val="000066"/>
                </a:solidFill>
              </a:rPr>
              <a:t>Corpo basale: motore del movimento rotatorio del flagello</a:t>
            </a:r>
          </a:p>
          <a:p>
            <a:pPr eaLnBrk="1" hangingPunct="1"/>
            <a:r>
              <a:rPr lang="it-IT" smtClean="0">
                <a:solidFill>
                  <a:srgbClr val="000066"/>
                </a:solidFill>
              </a:rPr>
              <a:t>Energia per il movimento: potenziale di membrana generata durante il trasporto degli elettroni o per idrolisi ATP</a:t>
            </a:r>
          </a:p>
          <a:p>
            <a:pPr eaLnBrk="1" hangingPunct="1"/>
            <a:r>
              <a:rPr lang="it-IT" smtClean="0">
                <a:solidFill>
                  <a:srgbClr val="000066"/>
                </a:solidFill>
              </a:rPr>
              <a:t>Movimento orario ed antiorario</a:t>
            </a:r>
          </a:p>
          <a:p>
            <a:pPr eaLnBrk="1" hangingPunct="1"/>
            <a:r>
              <a:rPr lang="it-IT" smtClean="0">
                <a:solidFill>
                  <a:srgbClr val="000066"/>
                </a:solidFill>
              </a:rPr>
              <a:t>Chemiorecettori di superficie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4450"/>
            <a:ext cx="8229600" cy="1143000"/>
          </a:xfrm>
        </p:spPr>
        <p:txBody>
          <a:bodyPr/>
          <a:lstStyle/>
          <a:p>
            <a:pPr eaLnBrk="1" hangingPunct="1"/>
            <a:r>
              <a:rPr lang="it-IT" sz="4000" smtClean="0">
                <a:latin typeface="Times New Roman" charset="0"/>
              </a:rPr>
              <a:t>Movimento dei microrganismi polari</a:t>
            </a:r>
          </a:p>
        </p:txBody>
      </p:sp>
      <p:sp>
        <p:nvSpPr>
          <p:cNvPr id="13315" name="Text Box 4"/>
          <p:cNvSpPr txBox="1">
            <a:spLocks noChangeArrowheads="1"/>
          </p:cNvSpPr>
          <p:nvPr/>
        </p:nvSpPr>
        <p:spPr bwMode="auto">
          <a:xfrm>
            <a:off x="611188" y="5589588"/>
            <a:ext cx="8137525" cy="1190625"/>
          </a:xfrm>
          <a:prstGeom prst="rect">
            <a:avLst/>
          </a:prstGeom>
          <a:noFill/>
          <a:ln w="9525">
            <a:noFill/>
            <a:miter lim="800000"/>
            <a:headEnd/>
            <a:tailEnd/>
          </a:ln>
        </p:spPr>
        <p:txBody>
          <a:bodyPr>
            <a:spAutoFit/>
          </a:bodyPr>
          <a:lstStyle/>
          <a:p>
            <a:pPr>
              <a:spcBef>
                <a:spcPct val="50000"/>
              </a:spcBef>
            </a:pPr>
            <a:r>
              <a:rPr lang="it-IT">
                <a:latin typeface="Times New Roman" charset="0"/>
              </a:rPr>
              <a:t>Le cellule cambiano direzione invertendo la rotazione flagellare. Nel caso di microrganismi che hanno flagelli unidirezionali, le cellule cambiano direzione fermandosi periodicamente per ri-orientarsi e poi muovendosi in avanti con rotazione oraria dei flagelli.</a:t>
            </a:r>
          </a:p>
        </p:txBody>
      </p:sp>
      <p:pic>
        <p:nvPicPr>
          <p:cNvPr id="13316" name="Picture 6" descr="movimenti polari"/>
          <p:cNvPicPr>
            <a:picLocks noChangeAspect="1" noChangeArrowheads="1"/>
          </p:cNvPicPr>
          <p:nvPr>
            <p:ph idx="1"/>
          </p:nvPr>
        </p:nvPicPr>
        <p:blipFill>
          <a:blip r:embed="rId3" cstate="print"/>
          <a:srcRect/>
          <a:stretch>
            <a:fillRect/>
          </a:stretch>
        </p:blipFill>
        <p:spPr>
          <a:xfrm>
            <a:off x="2135188" y="981075"/>
            <a:ext cx="4873625" cy="4525963"/>
          </a:xfrm>
          <a:noFill/>
          <a:ln w="19050">
            <a:solidFill>
              <a:srgbClr val="000000"/>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it-IT" sz="3600" smtClean="0">
                <a:latin typeface="Times New Roman" charset="0"/>
              </a:rPr>
              <a:t>Movimento dei microrganismi peritrichi</a:t>
            </a:r>
          </a:p>
        </p:txBody>
      </p:sp>
      <p:sp>
        <p:nvSpPr>
          <p:cNvPr id="14339" name="Text Box 4"/>
          <p:cNvSpPr txBox="1">
            <a:spLocks noChangeArrowheads="1"/>
          </p:cNvSpPr>
          <p:nvPr/>
        </p:nvSpPr>
        <p:spPr bwMode="auto">
          <a:xfrm>
            <a:off x="539750" y="5516563"/>
            <a:ext cx="8353425" cy="1190625"/>
          </a:xfrm>
          <a:prstGeom prst="rect">
            <a:avLst/>
          </a:prstGeom>
          <a:noFill/>
          <a:ln w="9525">
            <a:noFill/>
            <a:miter lim="800000"/>
            <a:headEnd/>
            <a:tailEnd/>
          </a:ln>
        </p:spPr>
        <p:txBody>
          <a:bodyPr>
            <a:spAutoFit/>
          </a:bodyPr>
          <a:lstStyle/>
          <a:p>
            <a:pPr>
              <a:spcBef>
                <a:spcPct val="50000"/>
              </a:spcBef>
            </a:pPr>
            <a:r>
              <a:rPr lang="it-IT">
                <a:latin typeface="Times New Roman" charset="0"/>
              </a:rPr>
              <a:t>Il movimento in avanti è dato dalla rotazione di tutti i flagelli che formano un unico fascio in senso antiorario. La rotazione in senso orario(CW) induce la cellula a capovolgersi, e successivamente il ritorno alla rotazione antioraria guida le cellule in  una nuova direzione. </a:t>
            </a:r>
          </a:p>
        </p:txBody>
      </p:sp>
      <p:pic>
        <p:nvPicPr>
          <p:cNvPr id="14340" name="Picture 6" descr="movimento peritrichi"/>
          <p:cNvPicPr>
            <a:picLocks noChangeAspect="1" noChangeArrowheads="1"/>
          </p:cNvPicPr>
          <p:nvPr>
            <p:ph idx="1"/>
          </p:nvPr>
        </p:nvPicPr>
        <p:blipFill>
          <a:blip r:embed="rId3" cstate="print"/>
          <a:srcRect/>
          <a:stretch>
            <a:fillRect/>
          </a:stretch>
        </p:blipFill>
        <p:spPr>
          <a:xfrm>
            <a:off x="457200" y="1330325"/>
            <a:ext cx="8229600" cy="4043363"/>
          </a:xfrm>
          <a:noFill/>
          <a:ln w="19050">
            <a:solidFill>
              <a:srgbClr val="000000"/>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it-IT" smtClean="0"/>
              <a:t>Chemiotassi </a:t>
            </a:r>
          </a:p>
        </p:txBody>
      </p:sp>
      <p:pic>
        <p:nvPicPr>
          <p:cNvPr id="15363" name="Picture 3" descr="FG04_46a-b"/>
          <p:cNvPicPr>
            <a:picLocks noChangeAspect="1" noChangeArrowheads="1"/>
          </p:cNvPicPr>
          <p:nvPr>
            <p:ph idx="1"/>
          </p:nvPr>
        </p:nvPicPr>
        <p:blipFill>
          <a:blip r:embed="rId3" cstate="print"/>
          <a:srcRect/>
          <a:stretch>
            <a:fillRect/>
          </a:stretch>
        </p:blipFill>
        <p:spPr>
          <a:xfrm>
            <a:off x="457200" y="1341438"/>
            <a:ext cx="8229600" cy="3373437"/>
          </a:xfrm>
          <a:noFill/>
          <a:ln w="28575">
            <a:solidFill>
              <a:srgbClr val="000000"/>
            </a:solidFill>
          </a:ln>
        </p:spPr>
      </p:pic>
      <p:sp>
        <p:nvSpPr>
          <p:cNvPr id="15364" name="Text Box 4"/>
          <p:cNvSpPr txBox="1">
            <a:spLocks noChangeArrowheads="1"/>
          </p:cNvSpPr>
          <p:nvPr/>
        </p:nvSpPr>
        <p:spPr bwMode="auto">
          <a:xfrm>
            <a:off x="684213" y="5013325"/>
            <a:ext cx="7991475" cy="1465263"/>
          </a:xfrm>
          <a:prstGeom prst="rect">
            <a:avLst/>
          </a:prstGeom>
          <a:noFill/>
          <a:ln w="9525">
            <a:noFill/>
            <a:miter lim="800000"/>
            <a:headEnd/>
            <a:tailEnd/>
          </a:ln>
        </p:spPr>
        <p:txBody>
          <a:bodyPr>
            <a:spAutoFit/>
          </a:bodyPr>
          <a:lstStyle/>
          <a:p>
            <a:pPr>
              <a:spcBef>
                <a:spcPct val="50000"/>
              </a:spcBef>
            </a:pPr>
            <a:r>
              <a:rPr lang="it-IT"/>
              <a:t>Chemiotassi in un batterio con flagelli peritrichi come </a:t>
            </a:r>
            <a:r>
              <a:rPr lang="it-IT" i="1"/>
              <a:t>Escherichia coli.</a:t>
            </a:r>
            <a:r>
              <a:rPr lang="it-IT"/>
              <a:t> In assenza di una sostanza chimica attraente, la cellula si muove casualmente, con movimenti di avanzamento attraverso capovolgimenti. In presenza di sostanze attraenti, i moti di avanzamento diventano orientati e la cellula risale il gradiente della sostanza attraente.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it-IT" sz="4000" smtClean="0">
                <a:solidFill>
                  <a:srgbClr val="000066"/>
                </a:solidFill>
                <a:effectLst>
                  <a:outerShdw blurRad="38100" dist="38100" dir="2700000" algn="tl">
                    <a:srgbClr val="C0C0C0"/>
                  </a:outerShdw>
                </a:effectLst>
              </a:rPr>
              <a:t>Fimbrie o pili</a:t>
            </a:r>
          </a:p>
        </p:txBody>
      </p:sp>
      <p:sp>
        <p:nvSpPr>
          <p:cNvPr id="27651" name="Rectangle 3"/>
          <p:cNvSpPr>
            <a:spLocks noGrp="1" noChangeArrowheads="1"/>
          </p:cNvSpPr>
          <p:nvPr>
            <p:ph type="body" idx="1"/>
          </p:nvPr>
        </p:nvSpPr>
        <p:spPr/>
        <p:txBody>
          <a:bodyPr/>
          <a:lstStyle/>
          <a:p>
            <a:pPr marL="609600" indent="-609600" algn="just" eaLnBrk="1" hangingPunct="1">
              <a:buClr>
                <a:srgbClr val="00FFFF"/>
              </a:buClr>
              <a:buFont typeface="Wingdings" pitchFamily="2" charset="2"/>
              <a:buChar char="§"/>
              <a:defRPr/>
            </a:pPr>
            <a:endParaRPr lang="it-IT" sz="2800" smtClean="0">
              <a:solidFill>
                <a:schemeClr val="bg1"/>
              </a:solidFill>
              <a:effectLst>
                <a:outerShdw blurRad="38100" dist="38100" dir="2700000" algn="tl">
                  <a:srgbClr val="C0C0C0"/>
                </a:outerShdw>
              </a:effectLst>
              <a:cs typeface="Times New Roman" charset="0"/>
            </a:endParaRPr>
          </a:p>
          <a:p>
            <a:pPr marL="609600" indent="-609600" algn="just" eaLnBrk="1" hangingPunct="1">
              <a:buClr>
                <a:srgbClr val="00FFFF"/>
              </a:buClr>
              <a:buFont typeface="Wingdings" pitchFamily="2" charset="2"/>
              <a:buChar char="§"/>
              <a:defRPr/>
            </a:pPr>
            <a:r>
              <a:rPr lang="it-IT" sz="2800" smtClean="0">
                <a:solidFill>
                  <a:srgbClr val="000066"/>
                </a:solidFill>
                <a:effectLst>
                  <a:outerShdw blurRad="38100" dist="38100" dir="2700000" algn="tl">
                    <a:srgbClr val="C0C0C0"/>
                  </a:outerShdw>
                </a:effectLst>
                <a:cs typeface="Times New Roman" charset="0"/>
              </a:rPr>
              <a:t>Appendici di natura proteica, molto numerose visibili solo al microscopio elettronico</a:t>
            </a:r>
          </a:p>
          <a:p>
            <a:pPr marL="609600" indent="-609600" algn="just" eaLnBrk="1" hangingPunct="1">
              <a:buClr>
                <a:srgbClr val="00FFFF"/>
              </a:buClr>
              <a:buFont typeface="Wingdings" pitchFamily="2" charset="2"/>
              <a:buChar char="§"/>
              <a:defRPr/>
            </a:pPr>
            <a:r>
              <a:rPr lang="it-IT" sz="2800" smtClean="0">
                <a:solidFill>
                  <a:srgbClr val="000066"/>
                </a:solidFill>
                <a:effectLst>
                  <a:outerShdw blurRad="38100" dist="38100" dir="2700000" algn="tl">
                    <a:srgbClr val="C0C0C0"/>
                  </a:outerShdw>
                </a:effectLst>
                <a:cs typeface="Times New Roman" charset="0"/>
              </a:rPr>
              <a:t>Proprietà : adesione, coniugazione batterica</a:t>
            </a:r>
          </a:p>
          <a:p>
            <a:pPr marL="609600" indent="-609600" algn="just" eaLnBrk="1" hangingPunct="1">
              <a:buClr>
                <a:srgbClr val="00FFFF"/>
              </a:buClr>
              <a:buFont typeface="Wingdings" pitchFamily="2" charset="2"/>
              <a:buChar char="§"/>
              <a:defRPr/>
            </a:pPr>
            <a:r>
              <a:rPr lang="it-IT" sz="2800" smtClean="0">
                <a:solidFill>
                  <a:srgbClr val="000066"/>
                </a:solidFill>
                <a:effectLst>
                  <a:outerShdw blurRad="38100" dist="38100" dir="2700000" algn="tl">
                    <a:srgbClr val="C0C0C0"/>
                  </a:outerShdw>
                </a:effectLst>
                <a:cs typeface="Times New Roman" charset="0"/>
              </a:rPr>
              <a:t>Costituite da una o due proteine ripetute ( piline) e da proteine libere all’estremità (adesine)</a:t>
            </a:r>
          </a:p>
          <a:p>
            <a:pPr marL="609600" indent="-609600" algn="just" eaLnBrk="1" hangingPunct="1">
              <a:buClr>
                <a:srgbClr val="00FFFF"/>
              </a:buClr>
              <a:buFont typeface="Wingdings" pitchFamily="2" charset="2"/>
              <a:buChar char="§"/>
              <a:defRPr/>
            </a:pPr>
            <a:r>
              <a:rPr lang="it-IT" sz="2800" smtClean="0">
                <a:solidFill>
                  <a:srgbClr val="000066"/>
                </a:solidFill>
                <a:effectLst>
                  <a:outerShdw blurRad="38100" dist="38100" dir="2700000" algn="tl">
                    <a:srgbClr val="C0C0C0"/>
                  </a:outerShdw>
                </a:effectLst>
                <a:cs typeface="Times New Roman" charset="0"/>
              </a:rPr>
              <a:t>Pili F o pili sessuali: più lunghi essenziali per la coniugazione batterica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0-#ppt_w/2"/>
                                          </p:val>
                                        </p:tav>
                                        <p:tav tm="100000">
                                          <p:val>
                                            <p:strVal val="#ppt_x"/>
                                          </p:val>
                                        </p:tav>
                                      </p:tavLst>
                                    </p:anim>
                                    <p:anim calcmode="lin" valueType="num">
                                      <p:cBhvr additive="base">
                                        <p:cTn id="8" dur="500" fill="hold"/>
                                        <p:tgtEl>
                                          <p:spTgt spid="276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additive="base">
                                        <p:cTn id="31" dur="5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6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772400" cy="1143000"/>
          </a:xfrm>
        </p:spPr>
        <p:txBody>
          <a:bodyPr/>
          <a:lstStyle/>
          <a:p>
            <a:pPr eaLnBrk="1" hangingPunct="1"/>
            <a:r>
              <a:rPr lang="it-IT" smtClean="0"/>
              <a:t>Pili</a:t>
            </a:r>
          </a:p>
        </p:txBody>
      </p:sp>
      <p:pic>
        <p:nvPicPr>
          <p:cNvPr id="17411" name="Picture 3" descr="piliat"/>
          <p:cNvPicPr>
            <a:picLocks noChangeAspect="1" noChangeArrowheads="1"/>
          </p:cNvPicPr>
          <p:nvPr/>
        </p:nvPicPr>
        <p:blipFill>
          <a:blip r:embed="rId3" cstate="print"/>
          <a:srcRect/>
          <a:stretch>
            <a:fillRect/>
          </a:stretch>
        </p:blipFill>
        <p:spPr bwMode="auto">
          <a:xfrm>
            <a:off x="5105400" y="3949700"/>
            <a:ext cx="3276600" cy="2451100"/>
          </a:xfrm>
          <a:prstGeom prst="rect">
            <a:avLst/>
          </a:prstGeom>
          <a:noFill/>
          <a:ln w="9525">
            <a:noFill/>
            <a:miter lim="800000"/>
            <a:headEnd/>
            <a:tailEnd/>
          </a:ln>
        </p:spPr>
      </p:pic>
      <p:pic>
        <p:nvPicPr>
          <p:cNvPr id="17412" name="Picture 4" descr="u1fig22"/>
          <p:cNvPicPr>
            <a:picLocks noChangeAspect="1" noChangeArrowheads="1"/>
          </p:cNvPicPr>
          <p:nvPr/>
        </p:nvPicPr>
        <p:blipFill>
          <a:blip r:embed="rId4" cstate="print"/>
          <a:srcRect/>
          <a:stretch>
            <a:fillRect/>
          </a:stretch>
        </p:blipFill>
        <p:spPr bwMode="auto">
          <a:xfrm>
            <a:off x="457200" y="1601788"/>
            <a:ext cx="3667125" cy="1751012"/>
          </a:xfrm>
          <a:prstGeom prst="rect">
            <a:avLst/>
          </a:prstGeom>
          <a:noFill/>
          <a:ln w="28575">
            <a:solidFill>
              <a:srgbClr val="000000"/>
            </a:solidFill>
            <a:miter lim="800000"/>
            <a:headEnd/>
            <a:tailEnd/>
          </a:ln>
        </p:spPr>
      </p:pic>
      <p:pic>
        <p:nvPicPr>
          <p:cNvPr id="17413" name="Picture 5" descr="71248c"/>
          <p:cNvPicPr>
            <a:picLocks noChangeAspect="1" noChangeArrowheads="1"/>
          </p:cNvPicPr>
          <p:nvPr/>
        </p:nvPicPr>
        <p:blipFill>
          <a:blip r:embed="rId5" cstate="print"/>
          <a:srcRect/>
          <a:stretch>
            <a:fillRect/>
          </a:stretch>
        </p:blipFill>
        <p:spPr bwMode="auto">
          <a:xfrm>
            <a:off x="1065213" y="4068763"/>
            <a:ext cx="2911475" cy="2327275"/>
          </a:xfrm>
          <a:prstGeom prst="rect">
            <a:avLst/>
          </a:prstGeom>
          <a:noFill/>
          <a:ln w="28575">
            <a:solidFill>
              <a:srgbClr val="000000"/>
            </a:solidFill>
            <a:miter lim="800000"/>
            <a:headEnd/>
            <a:tailEnd/>
          </a:ln>
        </p:spPr>
      </p:pic>
      <p:pic>
        <p:nvPicPr>
          <p:cNvPr id="17414" name="Picture 6" descr="u1fig25"/>
          <p:cNvPicPr>
            <a:picLocks noChangeAspect="1" noChangeArrowheads="1"/>
          </p:cNvPicPr>
          <p:nvPr/>
        </p:nvPicPr>
        <p:blipFill>
          <a:blip r:embed="rId6" cstate="print"/>
          <a:srcRect/>
          <a:stretch>
            <a:fillRect/>
          </a:stretch>
        </p:blipFill>
        <p:spPr bwMode="auto">
          <a:xfrm>
            <a:off x="5143500" y="1295400"/>
            <a:ext cx="3162300" cy="2389188"/>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it-IT" smtClean="0"/>
              <a:t>Rimozione dei batteri </a:t>
            </a:r>
          </a:p>
        </p:txBody>
      </p:sp>
      <p:pic>
        <p:nvPicPr>
          <p:cNvPr id="18435" name="Picture 3" descr="nopili"/>
          <p:cNvPicPr>
            <a:picLocks noChangeAspect="1" noChangeArrowheads="1" noCrop="1"/>
          </p:cNvPicPr>
          <p:nvPr>
            <p:ph idx="1"/>
          </p:nvPr>
        </p:nvPicPr>
        <p:blipFill>
          <a:blip r:embed="rId3" cstate="print"/>
          <a:srcRect/>
          <a:stretch>
            <a:fillRect/>
          </a:stretch>
        </p:blipFill>
        <p:spPr>
          <a:xfrm>
            <a:off x="2700338" y="1990725"/>
            <a:ext cx="3743325" cy="3743325"/>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it-IT" smtClean="0"/>
              <a:t>Aderenza dei batteri con pili</a:t>
            </a:r>
          </a:p>
        </p:txBody>
      </p:sp>
      <p:pic>
        <p:nvPicPr>
          <p:cNvPr id="19459" name="Picture 3" descr="pili"/>
          <p:cNvPicPr>
            <a:picLocks noChangeAspect="1" noChangeArrowheads="1" noCrop="1"/>
          </p:cNvPicPr>
          <p:nvPr>
            <p:ph idx="1"/>
          </p:nvPr>
        </p:nvPicPr>
        <p:blipFill>
          <a:blip r:embed="rId3" cstate="print"/>
          <a:srcRect/>
          <a:stretch>
            <a:fillRect/>
          </a:stretch>
        </p:blipFill>
        <p:spPr>
          <a:xfrm>
            <a:off x="2843213" y="1917700"/>
            <a:ext cx="3673475" cy="3673475"/>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4800"/>
            <a:ext cx="7772400" cy="1143000"/>
          </a:xfrm>
        </p:spPr>
        <p:txBody>
          <a:bodyPr/>
          <a:lstStyle/>
          <a:p>
            <a:pPr eaLnBrk="1" hangingPunct="1"/>
            <a:r>
              <a:rPr lang="it-IT" sz="3200" smtClean="0"/>
              <a:t>Cambiamento della porzione terminale dei pili</a:t>
            </a:r>
          </a:p>
        </p:txBody>
      </p:sp>
      <p:pic>
        <p:nvPicPr>
          <p:cNvPr id="20483" name="Picture 3" descr="piliat1"/>
          <p:cNvPicPr>
            <a:picLocks noChangeAspect="1" noChangeArrowheads="1"/>
          </p:cNvPicPr>
          <p:nvPr/>
        </p:nvPicPr>
        <p:blipFill>
          <a:blip r:embed="rId3" cstate="print"/>
          <a:srcRect/>
          <a:stretch>
            <a:fillRect/>
          </a:stretch>
        </p:blipFill>
        <p:spPr bwMode="auto">
          <a:xfrm>
            <a:off x="457200" y="1828800"/>
            <a:ext cx="3944938" cy="2878138"/>
          </a:xfrm>
          <a:prstGeom prst="rect">
            <a:avLst/>
          </a:prstGeom>
          <a:noFill/>
          <a:ln w="9525">
            <a:noFill/>
            <a:miter lim="800000"/>
            <a:headEnd/>
            <a:tailEnd/>
          </a:ln>
        </p:spPr>
      </p:pic>
      <p:pic>
        <p:nvPicPr>
          <p:cNvPr id="20484" name="Picture 4" descr="piliat2"/>
          <p:cNvPicPr>
            <a:picLocks noChangeAspect="1" noChangeArrowheads="1"/>
          </p:cNvPicPr>
          <p:nvPr/>
        </p:nvPicPr>
        <p:blipFill>
          <a:blip r:embed="rId4" cstate="print"/>
          <a:srcRect/>
          <a:stretch>
            <a:fillRect/>
          </a:stretch>
        </p:blipFill>
        <p:spPr bwMode="auto">
          <a:xfrm>
            <a:off x="4724400" y="1828800"/>
            <a:ext cx="4008438" cy="2879725"/>
          </a:xfrm>
          <a:prstGeom prst="rect">
            <a:avLst/>
          </a:prstGeom>
          <a:noFill/>
          <a:ln w="9525">
            <a:noFill/>
            <a:miter lim="800000"/>
            <a:headEnd/>
            <a:tailEnd/>
          </a:ln>
        </p:spPr>
      </p:pic>
      <p:sp>
        <p:nvSpPr>
          <p:cNvPr id="20485" name="Text Box 5"/>
          <p:cNvSpPr txBox="1">
            <a:spLocks noChangeArrowheads="1"/>
          </p:cNvSpPr>
          <p:nvPr/>
        </p:nvSpPr>
        <p:spPr bwMode="auto">
          <a:xfrm>
            <a:off x="685800" y="5029200"/>
            <a:ext cx="8077200" cy="1552575"/>
          </a:xfrm>
          <a:prstGeom prst="rect">
            <a:avLst/>
          </a:prstGeom>
          <a:noFill/>
          <a:ln w="9525">
            <a:noFill/>
            <a:miter lim="800000"/>
            <a:headEnd/>
            <a:tailEnd/>
          </a:ln>
        </p:spPr>
        <p:txBody>
          <a:bodyPr>
            <a:spAutoFit/>
          </a:bodyPr>
          <a:lstStyle/>
          <a:p>
            <a:pPr>
              <a:spcBef>
                <a:spcPct val="50000"/>
              </a:spcBef>
            </a:pPr>
            <a:r>
              <a:rPr lang="it-IT" sz="2400">
                <a:latin typeface="Times New Roman" charset="0"/>
              </a:rPr>
              <a:t>Alcuni batteri sono in grado di cambiare la parte terminale dei pili o1) aderendo e colonizzando differenti tipi cellulari con differenti recettori o 2) evadendo gli anticorpi prodotti contro i precedenti pili.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it-IT" sz="4000" smtClean="0">
                <a:solidFill>
                  <a:srgbClr val="000066"/>
                </a:solidFill>
                <a:effectLst>
                  <a:outerShdw blurRad="38100" dist="38100" dir="2700000" algn="tl">
                    <a:srgbClr val="C0C0C0"/>
                  </a:outerShdw>
                </a:effectLst>
              </a:rPr>
              <a:t>Flagelli</a:t>
            </a:r>
          </a:p>
        </p:txBody>
      </p:sp>
      <p:sp>
        <p:nvSpPr>
          <p:cNvPr id="23555" name="Rectangle 3"/>
          <p:cNvSpPr>
            <a:spLocks noGrp="1" noChangeArrowheads="1"/>
          </p:cNvSpPr>
          <p:nvPr>
            <p:ph type="body" idx="1"/>
          </p:nvPr>
        </p:nvSpPr>
        <p:spPr/>
        <p:txBody>
          <a:bodyPr/>
          <a:lstStyle/>
          <a:p>
            <a:pPr marL="609600" indent="-609600" algn="just" eaLnBrk="1" hangingPunct="1">
              <a:lnSpc>
                <a:spcPct val="90000"/>
              </a:lnSpc>
              <a:buClr>
                <a:srgbClr val="00FFFF"/>
              </a:buClr>
              <a:buFont typeface="Wingdings" pitchFamily="2" charset="2"/>
              <a:buChar char="§"/>
              <a:defRPr/>
            </a:pPr>
            <a:endParaRPr lang="it-IT" smtClean="0">
              <a:solidFill>
                <a:schemeClr val="bg1"/>
              </a:solidFill>
              <a:effectLst>
                <a:outerShdw blurRad="38100" dist="38100" dir="2700000" algn="tl">
                  <a:srgbClr val="C0C0C0"/>
                </a:outerShdw>
              </a:effectLst>
              <a:cs typeface="Times New Roman" charset="0"/>
            </a:endParaRPr>
          </a:p>
          <a:p>
            <a:pPr marL="609600" indent="-609600" algn="just" eaLnBrk="1" hangingPunct="1">
              <a:lnSpc>
                <a:spcPct val="90000"/>
              </a:lnSpc>
              <a:buClr>
                <a:srgbClr val="00FFFF"/>
              </a:buClr>
              <a:buFont typeface="Wingdings" pitchFamily="2" charset="2"/>
              <a:buChar char="§"/>
              <a:defRPr/>
            </a:pPr>
            <a:r>
              <a:rPr lang="it-IT" smtClean="0">
                <a:solidFill>
                  <a:srgbClr val="000066"/>
                </a:solidFill>
                <a:effectLst>
                  <a:outerShdw blurRad="38100" dist="38100" dir="2700000" algn="tl">
                    <a:srgbClr val="C0C0C0"/>
                  </a:outerShdw>
                </a:effectLst>
                <a:cs typeface="Times New Roman" charset="0"/>
              </a:rPr>
              <a:t>Consentono la mobilità cellulare.</a:t>
            </a:r>
          </a:p>
          <a:p>
            <a:pPr marL="609600" indent="-609600" algn="just" eaLnBrk="1" hangingPunct="1">
              <a:lnSpc>
                <a:spcPct val="90000"/>
              </a:lnSpc>
              <a:buClr>
                <a:srgbClr val="00FFFF"/>
              </a:buClr>
              <a:buFont typeface="Wingdings" pitchFamily="2" charset="2"/>
              <a:buChar char="§"/>
              <a:defRPr/>
            </a:pPr>
            <a:r>
              <a:rPr lang="it-IT" smtClean="0">
                <a:solidFill>
                  <a:srgbClr val="000066"/>
                </a:solidFill>
                <a:effectLst>
                  <a:outerShdw blurRad="38100" dist="38100" dir="2700000" algn="tl">
                    <a:srgbClr val="C0C0C0"/>
                  </a:outerShdw>
                </a:effectLst>
                <a:cs typeface="Times New Roman" charset="0"/>
              </a:rPr>
              <a:t>Caratteristica dei batteri a forma cilindrica</a:t>
            </a:r>
          </a:p>
          <a:p>
            <a:pPr marL="609600" indent="-609600" algn="just" eaLnBrk="1" hangingPunct="1">
              <a:lnSpc>
                <a:spcPct val="90000"/>
              </a:lnSpc>
              <a:buClr>
                <a:srgbClr val="00FFFF"/>
              </a:buClr>
              <a:buFont typeface="Wingdings" pitchFamily="2" charset="2"/>
              <a:buChar char="§"/>
              <a:defRPr/>
            </a:pPr>
            <a:r>
              <a:rPr lang="it-IT" smtClean="0">
                <a:solidFill>
                  <a:srgbClr val="000066"/>
                </a:solidFill>
                <a:effectLst>
                  <a:outerShdw blurRad="38100" dist="38100" dir="2700000" algn="tl">
                    <a:srgbClr val="C0C0C0"/>
                  </a:outerShdw>
                </a:effectLst>
                <a:cs typeface="Times New Roman" charset="0"/>
              </a:rPr>
              <a:t>Formati da tre parti: struttura basale, filamento ed uncino.</a:t>
            </a:r>
          </a:p>
          <a:p>
            <a:pPr marL="609600" indent="-609600" algn="just" eaLnBrk="1" hangingPunct="1">
              <a:lnSpc>
                <a:spcPct val="90000"/>
              </a:lnSpc>
              <a:buClr>
                <a:srgbClr val="00FFFF"/>
              </a:buClr>
              <a:buFont typeface="Wingdings" pitchFamily="2" charset="2"/>
              <a:buChar char="§"/>
              <a:defRPr/>
            </a:pPr>
            <a:r>
              <a:rPr lang="it-IT" smtClean="0">
                <a:solidFill>
                  <a:srgbClr val="000066"/>
                </a:solidFill>
                <a:effectLst>
                  <a:outerShdw blurRad="38100" dist="38100" dir="2700000" algn="tl">
                    <a:srgbClr val="C0C0C0"/>
                  </a:outerShdw>
                </a:effectLst>
                <a:cs typeface="Times New Roman" charset="0"/>
              </a:rPr>
              <a:t>Il filamento è costituito dalla proteina flagellina avvolta a spirale intorno ad un nucleo centrale cavo.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0-#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it-IT" smtClean="0"/>
              <a:t>Coniugazione pili</a:t>
            </a:r>
          </a:p>
        </p:txBody>
      </p:sp>
      <p:pic>
        <p:nvPicPr>
          <p:cNvPr id="21507" name="Picture 3" descr="71241jwa"/>
          <p:cNvPicPr>
            <a:picLocks noChangeAspect="1" noChangeArrowheads="1"/>
          </p:cNvPicPr>
          <p:nvPr/>
        </p:nvPicPr>
        <p:blipFill>
          <a:blip r:embed="rId3" cstate="print"/>
          <a:srcRect/>
          <a:stretch>
            <a:fillRect/>
          </a:stretch>
        </p:blipFill>
        <p:spPr bwMode="auto">
          <a:xfrm>
            <a:off x="4686300" y="2185988"/>
            <a:ext cx="3556000" cy="2843212"/>
          </a:xfrm>
          <a:prstGeom prst="rect">
            <a:avLst/>
          </a:prstGeom>
          <a:noFill/>
          <a:ln w="9525">
            <a:noFill/>
            <a:miter lim="800000"/>
            <a:headEnd/>
            <a:tailEnd/>
          </a:ln>
        </p:spPr>
      </p:pic>
      <p:pic>
        <p:nvPicPr>
          <p:cNvPr id="21508" name="Picture 4" descr="u1fig23"/>
          <p:cNvPicPr>
            <a:picLocks noChangeAspect="1" noChangeArrowheads="1"/>
          </p:cNvPicPr>
          <p:nvPr/>
        </p:nvPicPr>
        <p:blipFill>
          <a:blip r:embed="rId4" cstate="print"/>
          <a:srcRect/>
          <a:stretch>
            <a:fillRect/>
          </a:stretch>
        </p:blipFill>
        <p:spPr bwMode="auto">
          <a:xfrm>
            <a:off x="1044575" y="2209800"/>
            <a:ext cx="3070225" cy="2894013"/>
          </a:xfrm>
          <a:prstGeom prst="rect">
            <a:avLst/>
          </a:prstGeom>
          <a:noFill/>
          <a:ln w="28575">
            <a:solidFill>
              <a:srgbClr val="000000"/>
            </a:solidFill>
            <a:miter lim="800000"/>
            <a:headEnd/>
            <a:tailEnd/>
          </a:ln>
        </p:spPr>
      </p:pic>
      <p:sp>
        <p:nvSpPr>
          <p:cNvPr id="21509" name="Text Box 5"/>
          <p:cNvSpPr txBox="1">
            <a:spLocks noChangeArrowheads="1"/>
          </p:cNvSpPr>
          <p:nvPr/>
        </p:nvSpPr>
        <p:spPr bwMode="auto">
          <a:xfrm>
            <a:off x="1116013" y="5445125"/>
            <a:ext cx="7200900" cy="915988"/>
          </a:xfrm>
          <a:prstGeom prst="rect">
            <a:avLst/>
          </a:prstGeom>
          <a:noFill/>
          <a:ln w="9525">
            <a:noFill/>
            <a:miter lim="800000"/>
            <a:headEnd/>
            <a:tailEnd/>
          </a:ln>
        </p:spPr>
        <p:txBody>
          <a:bodyPr>
            <a:spAutoFit/>
          </a:bodyPr>
          <a:lstStyle/>
          <a:p>
            <a:pPr>
              <a:spcBef>
                <a:spcPct val="50000"/>
              </a:spcBef>
            </a:pPr>
            <a:r>
              <a:rPr lang="it-IT"/>
              <a:t>Pili F o pili sessuali, generalmente più lunghi degli altri pili, svolgono un ruolo fondamentale nei processi di coniugazione batterica consentendo lo scambio di materiale genetico.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it-IT" smtClean="0"/>
              <a:t>Coniugazione batterica</a:t>
            </a:r>
          </a:p>
        </p:txBody>
      </p:sp>
      <p:pic>
        <p:nvPicPr>
          <p:cNvPr id="22531" name="Picture 3" descr="u4fg25d"/>
          <p:cNvPicPr>
            <a:picLocks noChangeAspect="1" noChangeArrowheads="1"/>
          </p:cNvPicPr>
          <p:nvPr/>
        </p:nvPicPr>
        <p:blipFill>
          <a:blip r:embed="rId3" cstate="print"/>
          <a:srcRect/>
          <a:stretch>
            <a:fillRect/>
          </a:stretch>
        </p:blipFill>
        <p:spPr bwMode="auto">
          <a:xfrm>
            <a:off x="4914900" y="3933825"/>
            <a:ext cx="3924300" cy="2466975"/>
          </a:xfrm>
          <a:prstGeom prst="rect">
            <a:avLst/>
          </a:prstGeom>
          <a:noFill/>
          <a:ln w="28575">
            <a:solidFill>
              <a:srgbClr val="000000"/>
            </a:solidFill>
            <a:miter lim="800000"/>
            <a:headEnd/>
            <a:tailEnd/>
          </a:ln>
        </p:spPr>
      </p:pic>
      <p:pic>
        <p:nvPicPr>
          <p:cNvPr id="22532" name="Picture 4" descr="u4fg25a"/>
          <p:cNvPicPr>
            <a:picLocks noChangeAspect="1" noChangeArrowheads="1"/>
          </p:cNvPicPr>
          <p:nvPr/>
        </p:nvPicPr>
        <p:blipFill>
          <a:blip r:embed="rId4" cstate="print"/>
          <a:srcRect/>
          <a:stretch>
            <a:fillRect/>
          </a:stretch>
        </p:blipFill>
        <p:spPr bwMode="auto">
          <a:xfrm>
            <a:off x="609600" y="1676400"/>
            <a:ext cx="3600450" cy="2381250"/>
          </a:xfrm>
          <a:prstGeom prst="rect">
            <a:avLst/>
          </a:prstGeom>
          <a:noFill/>
          <a:ln w="28575">
            <a:solidFill>
              <a:srgbClr val="000000"/>
            </a:solidFill>
            <a:miter lim="800000"/>
            <a:headEnd/>
            <a:tailEnd/>
          </a:ln>
        </p:spPr>
      </p:pic>
      <p:pic>
        <p:nvPicPr>
          <p:cNvPr id="22533" name="Picture 5" descr="u4fg25b"/>
          <p:cNvPicPr>
            <a:picLocks noChangeAspect="1" noChangeArrowheads="1"/>
          </p:cNvPicPr>
          <p:nvPr/>
        </p:nvPicPr>
        <p:blipFill>
          <a:blip r:embed="rId5" cstate="print"/>
          <a:srcRect/>
          <a:stretch>
            <a:fillRect/>
          </a:stretch>
        </p:blipFill>
        <p:spPr bwMode="auto">
          <a:xfrm>
            <a:off x="4768850" y="1905000"/>
            <a:ext cx="3994150" cy="1514475"/>
          </a:xfrm>
          <a:prstGeom prst="rect">
            <a:avLst/>
          </a:prstGeom>
          <a:noFill/>
          <a:ln w="28575">
            <a:solidFill>
              <a:srgbClr val="000000"/>
            </a:solidFill>
            <a:miter lim="800000"/>
            <a:headEnd/>
            <a:tailEnd/>
          </a:ln>
        </p:spPr>
      </p:pic>
      <p:pic>
        <p:nvPicPr>
          <p:cNvPr id="22534" name="Picture 6" descr="u4fg25c"/>
          <p:cNvPicPr>
            <a:picLocks noChangeAspect="1" noChangeArrowheads="1"/>
          </p:cNvPicPr>
          <p:nvPr/>
        </p:nvPicPr>
        <p:blipFill>
          <a:blip r:embed="rId6" cstate="print"/>
          <a:srcRect/>
          <a:stretch>
            <a:fillRect/>
          </a:stretch>
        </p:blipFill>
        <p:spPr bwMode="auto">
          <a:xfrm>
            <a:off x="488950" y="4383088"/>
            <a:ext cx="4006850" cy="1941512"/>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914400"/>
          </a:xfrm>
        </p:spPr>
        <p:txBody>
          <a:bodyPr/>
          <a:lstStyle/>
          <a:p>
            <a:pPr eaLnBrk="1" hangingPunct="1"/>
            <a:r>
              <a:rPr lang="it-IT" sz="3600" smtClean="0">
                <a:solidFill>
                  <a:srgbClr val="000066"/>
                </a:solidFill>
              </a:rPr>
              <a:t>Flagello </a:t>
            </a:r>
          </a:p>
        </p:txBody>
      </p:sp>
      <p:sp>
        <p:nvSpPr>
          <p:cNvPr id="4099" name="Rectangle 3"/>
          <p:cNvSpPr>
            <a:spLocks noGrp="1" noChangeArrowheads="1"/>
          </p:cNvSpPr>
          <p:nvPr>
            <p:ph type="body" idx="1"/>
          </p:nvPr>
        </p:nvSpPr>
        <p:spPr>
          <a:xfrm>
            <a:off x="685800" y="1143000"/>
            <a:ext cx="7772400" cy="4953000"/>
          </a:xfrm>
        </p:spPr>
        <p:txBody>
          <a:bodyPr/>
          <a:lstStyle/>
          <a:p>
            <a:pPr eaLnBrk="1" hangingPunct="1">
              <a:lnSpc>
                <a:spcPct val="90000"/>
              </a:lnSpc>
            </a:pPr>
            <a:r>
              <a:rPr lang="it-IT" smtClean="0">
                <a:solidFill>
                  <a:srgbClr val="000066"/>
                </a:solidFill>
              </a:rPr>
              <a:t>Filamento: ripetizione di subunità proteiche (flagellina). Spiccata proprietà antigenica (antigene H)</a:t>
            </a:r>
          </a:p>
          <a:p>
            <a:pPr eaLnBrk="1" hangingPunct="1">
              <a:lnSpc>
                <a:spcPct val="90000"/>
              </a:lnSpc>
            </a:pPr>
            <a:r>
              <a:rPr lang="it-IT" smtClean="0">
                <a:solidFill>
                  <a:srgbClr val="000066"/>
                </a:solidFill>
              </a:rPr>
              <a:t>Gancio: struttura proteica di diametro maggiore</a:t>
            </a:r>
          </a:p>
          <a:p>
            <a:pPr eaLnBrk="1" hangingPunct="1">
              <a:lnSpc>
                <a:spcPct val="90000"/>
              </a:lnSpc>
            </a:pPr>
            <a:r>
              <a:rPr lang="it-IT" smtClean="0">
                <a:solidFill>
                  <a:srgbClr val="000066"/>
                </a:solidFill>
              </a:rPr>
              <a:t>Corpo basale: subunità di 15 diverse proteine</a:t>
            </a:r>
          </a:p>
          <a:p>
            <a:pPr eaLnBrk="1" hangingPunct="1">
              <a:lnSpc>
                <a:spcPct val="90000"/>
              </a:lnSpc>
              <a:buFontTx/>
              <a:buNone/>
            </a:pPr>
            <a:r>
              <a:rPr lang="it-IT" smtClean="0">
                <a:solidFill>
                  <a:srgbClr val="000066"/>
                </a:solidFill>
              </a:rPr>
              <a:t> 1) bastoncello</a:t>
            </a:r>
          </a:p>
          <a:p>
            <a:pPr eaLnBrk="1" hangingPunct="1">
              <a:lnSpc>
                <a:spcPct val="90000"/>
              </a:lnSpc>
              <a:buFontTx/>
              <a:buNone/>
            </a:pPr>
            <a:r>
              <a:rPr lang="it-IT" smtClean="0">
                <a:solidFill>
                  <a:srgbClr val="000066"/>
                </a:solidFill>
              </a:rPr>
              <a:t> 2) anello: funzione di ancoraggio e motore del flagello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28600"/>
            <a:ext cx="7772400" cy="1143000"/>
          </a:xfrm>
        </p:spPr>
        <p:txBody>
          <a:bodyPr/>
          <a:lstStyle/>
          <a:p>
            <a:pPr eaLnBrk="1" hangingPunct="1"/>
            <a:r>
              <a:rPr lang="it-IT" smtClean="0"/>
              <a:t>Disposizione dei flagelli</a:t>
            </a:r>
          </a:p>
        </p:txBody>
      </p:sp>
      <p:pic>
        <p:nvPicPr>
          <p:cNvPr id="5123" name="Picture 3" descr="u1fig19"/>
          <p:cNvPicPr>
            <a:picLocks noChangeAspect="1" noChangeArrowheads="1"/>
          </p:cNvPicPr>
          <p:nvPr/>
        </p:nvPicPr>
        <p:blipFill>
          <a:blip r:embed="rId3" cstate="print"/>
          <a:srcRect/>
          <a:stretch>
            <a:fillRect/>
          </a:stretch>
        </p:blipFill>
        <p:spPr bwMode="auto">
          <a:xfrm>
            <a:off x="1971675" y="1371600"/>
            <a:ext cx="2198688" cy="2505075"/>
          </a:xfrm>
          <a:prstGeom prst="rect">
            <a:avLst/>
          </a:prstGeom>
          <a:noFill/>
          <a:ln w="28575">
            <a:solidFill>
              <a:srgbClr val="000000"/>
            </a:solidFill>
            <a:miter lim="800000"/>
            <a:headEnd/>
            <a:tailEnd/>
          </a:ln>
        </p:spPr>
      </p:pic>
      <p:pic>
        <p:nvPicPr>
          <p:cNvPr id="5124" name="Picture 4" descr="monovc"/>
          <p:cNvPicPr>
            <a:picLocks noChangeAspect="1" noChangeArrowheads="1"/>
          </p:cNvPicPr>
          <p:nvPr/>
        </p:nvPicPr>
        <p:blipFill>
          <a:blip r:embed="rId4" cstate="print"/>
          <a:srcRect/>
          <a:stretch>
            <a:fillRect/>
          </a:stretch>
        </p:blipFill>
        <p:spPr bwMode="auto">
          <a:xfrm>
            <a:off x="5410200" y="1447800"/>
            <a:ext cx="2468563" cy="1944688"/>
          </a:xfrm>
          <a:prstGeom prst="rect">
            <a:avLst/>
          </a:prstGeom>
          <a:noFill/>
          <a:ln w="28575">
            <a:solidFill>
              <a:srgbClr val="000000"/>
            </a:solidFill>
            <a:miter lim="800000"/>
            <a:headEnd/>
            <a:tailEnd/>
          </a:ln>
        </p:spPr>
      </p:pic>
      <p:sp>
        <p:nvSpPr>
          <p:cNvPr id="5125" name="Text Box 5"/>
          <p:cNvSpPr txBox="1">
            <a:spLocks noChangeArrowheads="1"/>
          </p:cNvSpPr>
          <p:nvPr/>
        </p:nvSpPr>
        <p:spPr bwMode="auto">
          <a:xfrm>
            <a:off x="5410200" y="3581400"/>
            <a:ext cx="2819400" cy="304800"/>
          </a:xfrm>
          <a:prstGeom prst="rect">
            <a:avLst/>
          </a:prstGeom>
          <a:noFill/>
          <a:ln w="9525">
            <a:noFill/>
            <a:miter lim="800000"/>
            <a:headEnd/>
            <a:tailEnd/>
          </a:ln>
        </p:spPr>
        <p:txBody>
          <a:bodyPr>
            <a:spAutoFit/>
          </a:bodyPr>
          <a:lstStyle/>
          <a:p>
            <a:pPr>
              <a:spcBef>
                <a:spcPct val="50000"/>
              </a:spcBef>
            </a:pPr>
            <a:r>
              <a:rPr lang="it-IT" sz="1400">
                <a:latin typeface="Times New Roman" charset="0"/>
              </a:rPr>
              <a:t>              </a:t>
            </a:r>
            <a:r>
              <a:rPr lang="it-IT" sz="1400" i="1">
                <a:latin typeface="Times New Roman" charset="0"/>
              </a:rPr>
              <a:t>Vibrio choleraae</a:t>
            </a:r>
          </a:p>
        </p:txBody>
      </p:sp>
      <p:pic>
        <p:nvPicPr>
          <p:cNvPr id="5126" name="Picture 6" descr="lopho"/>
          <p:cNvPicPr>
            <a:picLocks noChangeAspect="1" noChangeArrowheads="1"/>
          </p:cNvPicPr>
          <p:nvPr/>
        </p:nvPicPr>
        <p:blipFill>
          <a:blip r:embed="rId5" cstate="print"/>
          <a:srcRect/>
          <a:stretch>
            <a:fillRect/>
          </a:stretch>
        </p:blipFill>
        <p:spPr bwMode="auto">
          <a:xfrm>
            <a:off x="5410200" y="4191000"/>
            <a:ext cx="2517775" cy="1928813"/>
          </a:xfrm>
          <a:prstGeom prst="rect">
            <a:avLst/>
          </a:prstGeom>
          <a:noFill/>
          <a:ln w="28575">
            <a:solidFill>
              <a:srgbClr val="000000"/>
            </a:solidFill>
            <a:miter lim="800000"/>
            <a:headEnd/>
            <a:tailEnd/>
          </a:ln>
        </p:spPr>
      </p:pic>
      <p:sp>
        <p:nvSpPr>
          <p:cNvPr id="5127" name="Text Box 7"/>
          <p:cNvSpPr txBox="1">
            <a:spLocks noChangeArrowheads="1"/>
          </p:cNvSpPr>
          <p:nvPr/>
        </p:nvSpPr>
        <p:spPr bwMode="auto">
          <a:xfrm>
            <a:off x="5334000" y="6248400"/>
            <a:ext cx="3124200" cy="304800"/>
          </a:xfrm>
          <a:prstGeom prst="rect">
            <a:avLst/>
          </a:prstGeom>
          <a:noFill/>
          <a:ln w="9525">
            <a:noFill/>
            <a:miter lim="800000"/>
            <a:headEnd/>
            <a:tailEnd/>
          </a:ln>
        </p:spPr>
        <p:txBody>
          <a:bodyPr>
            <a:spAutoFit/>
          </a:bodyPr>
          <a:lstStyle/>
          <a:p>
            <a:pPr>
              <a:spcBef>
                <a:spcPct val="50000"/>
              </a:spcBef>
            </a:pPr>
            <a:r>
              <a:rPr lang="it-IT" sz="1400" i="1">
                <a:latin typeface="Times New Roman" charset="0"/>
              </a:rPr>
              <a:t>                    Spirillum</a:t>
            </a:r>
          </a:p>
        </p:txBody>
      </p:sp>
      <p:pic>
        <p:nvPicPr>
          <p:cNvPr id="5128" name="Picture 8" descr="perisal"/>
          <p:cNvPicPr>
            <a:picLocks noChangeAspect="1" noChangeArrowheads="1"/>
          </p:cNvPicPr>
          <p:nvPr/>
        </p:nvPicPr>
        <p:blipFill>
          <a:blip r:embed="rId6" cstate="print"/>
          <a:srcRect/>
          <a:stretch>
            <a:fillRect/>
          </a:stretch>
        </p:blipFill>
        <p:spPr bwMode="auto">
          <a:xfrm>
            <a:off x="1922463" y="4124325"/>
            <a:ext cx="2573337" cy="1971675"/>
          </a:xfrm>
          <a:prstGeom prst="rect">
            <a:avLst/>
          </a:prstGeom>
          <a:noFill/>
          <a:ln w="28575">
            <a:solidFill>
              <a:srgbClr val="000000"/>
            </a:solidFill>
            <a:miter lim="800000"/>
            <a:headEnd/>
            <a:tailEnd/>
          </a:ln>
        </p:spPr>
      </p:pic>
      <p:sp>
        <p:nvSpPr>
          <p:cNvPr id="5129" name="Text Box 9"/>
          <p:cNvSpPr txBox="1">
            <a:spLocks noChangeArrowheads="1"/>
          </p:cNvSpPr>
          <p:nvPr/>
        </p:nvSpPr>
        <p:spPr bwMode="auto">
          <a:xfrm>
            <a:off x="1676400" y="6248400"/>
            <a:ext cx="3124200" cy="304800"/>
          </a:xfrm>
          <a:prstGeom prst="rect">
            <a:avLst/>
          </a:prstGeom>
          <a:noFill/>
          <a:ln w="9525">
            <a:noFill/>
            <a:miter lim="800000"/>
            <a:headEnd/>
            <a:tailEnd/>
          </a:ln>
        </p:spPr>
        <p:txBody>
          <a:bodyPr>
            <a:spAutoFit/>
          </a:bodyPr>
          <a:lstStyle/>
          <a:p>
            <a:pPr>
              <a:spcBef>
                <a:spcPct val="50000"/>
              </a:spcBef>
            </a:pPr>
            <a:r>
              <a:rPr lang="it-IT" sz="1400" i="1">
                <a:latin typeface="Times New Roman" charset="0"/>
              </a:rPr>
              <a:t>                       Salmonella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52400"/>
            <a:ext cx="7772400" cy="1143000"/>
          </a:xfrm>
        </p:spPr>
        <p:txBody>
          <a:bodyPr/>
          <a:lstStyle/>
          <a:p>
            <a:pPr eaLnBrk="1" hangingPunct="1"/>
            <a:r>
              <a:rPr lang="it-IT" smtClean="0"/>
              <a:t>Spirochete</a:t>
            </a:r>
          </a:p>
        </p:txBody>
      </p:sp>
      <p:pic>
        <p:nvPicPr>
          <p:cNvPr id="6147" name="Picture 3" descr="u1fig20"/>
          <p:cNvPicPr>
            <a:picLocks noChangeAspect="1" noChangeArrowheads="1"/>
          </p:cNvPicPr>
          <p:nvPr/>
        </p:nvPicPr>
        <p:blipFill>
          <a:blip r:embed="rId3" cstate="print"/>
          <a:srcRect/>
          <a:stretch>
            <a:fillRect/>
          </a:stretch>
        </p:blipFill>
        <p:spPr bwMode="auto">
          <a:xfrm>
            <a:off x="381000" y="1295400"/>
            <a:ext cx="4675188" cy="2373313"/>
          </a:xfrm>
          <a:prstGeom prst="rect">
            <a:avLst/>
          </a:prstGeom>
          <a:noFill/>
          <a:ln w="28575">
            <a:solidFill>
              <a:srgbClr val="000000"/>
            </a:solidFill>
            <a:miter lim="800000"/>
            <a:headEnd/>
            <a:tailEnd/>
          </a:ln>
        </p:spPr>
      </p:pic>
      <p:pic>
        <p:nvPicPr>
          <p:cNvPr id="6148" name="Picture 4" descr="emlepto"/>
          <p:cNvPicPr>
            <a:picLocks noChangeAspect="1" noChangeArrowheads="1"/>
          </p:cNvPicPr>
          <p:nvPr/>
        </p:nvPicPr>
        <p:blipFill>
          <a:blip r:embed="rId4" cstate="print"/>
          <a:srcRect/>
          <a:stretch>
            <a:fillRect/>
          </a:stretch>
        </p:blipFill>
        <p:spPr bwMode="auto">
          <a:xfrm>
            <a:off x="4414838" y="3825875"/>
            <a:ext cx="4348162"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6988"/>
            <a:ext cx="8229600" cy="1143001"/>
          </a:xfrm>
        </p:spPr>
        <p:txBody>
          <a:bodyPr/>
          <a:lstStyle/>
          <a:p>
            <a:pPr eaLnBrk="1" hangingPunct="1"/>
            <a:r>
              <a:rPr lang="it-IT" sz="4000" smtClean="0">
                <a:latin typeface="Times New Roman" charset="0"/>
              </a:rPr>
              <a:t>Struttura del flagello batterico</a:t>
            </a:r>
          </a:p>
        </p:txBody>
      </p:sp>
      <p:pic>
        <p:nvPicPr>
          <p:cNvPr id="7171" name="Picture 3" descr="FG04_41"/>
          <p:cNvPicPr>
            <a:picLocks noChangeAspect="1" noChangeArrowheads="1"/>
          </p:cNvPicPr>
          <p:nvPr>
            <p:ph idx="1"/>
          </p:nvPr>
        </p:nvPicPr>
        <p:blipFill>
          <a:blip r:embed="rId3" cstate="print"/>
          <a:srcRect/>
          <a:stretch>
            <a:fillRect/>
          </a:stretch>
        </p:blipFill>
        <p:spPr>
          <a:xfrm>
            <a:off x="2316163" y="908050"/>
            <a:ext cx="4510087" cy="4525963"/>
          </a:xfrm>
          <a:noFill/>
          <a:ln w="28575">
            <a:solidFill>
              <a:srgbClr val="000000"/>
            </a:solidFill>
          </a:ln>
        </p:spPr>
      </p:pic>
      <p:sp>
        <p:nvSpPr>
          <p:cNvPr id="7172" name="Text Box 4"/>
          <p:cNvSpPr txBox="1">
            <a:spLocks noChangeArrowheads="1"/>
          </p:cNvSpPr>
          <p:nvPr/>
        </p:nvSpPr>
        <p:spPr bwMode="auto">
          <a:xfrm>
            <a:off x="323850" y="5445125"/>
            <a:ext cx="8496300" cy="1314450"/>
          </a:xfrm>
          <a:prstGeom prst="rect">
            <a:avLst/>
          </a:prstGeom>
          <a:noFill/>
          <a:ln w="9525">
            <a:noFill/>
            <a:miter lim="800000"/>
            <a:headEnd/>
            <a:tailEnd/>
          </a:ln>
        </p:spPr>
        <p:txBody>
          <a:bodyPr>
            <a:spAutoFit/>
          </a:bodyPr>
          <a:lstStyle/>
          <a:p>
            <a:pPr>
              <a:spcBef>
                <a:spcPct val="50000"/>
              </a:spcBef>
            </a:pPr>
            <a:r>
              <a:rPr lang="it-IT" sz="1600">
                <a:latin typeface="Times New Roman" charset="0"/>
              </a:rPr>
              <a:t>L’anello L è inserito nel LPS e l’anello P nel peptidoglicano . L’anello MS è attaccato alla membrana citoplasmatica. Esiste uno stretto canale nel filamento del flagello attraverso il quale le molecole di flagellina diffondono per raggiungere il sito di sintesi flagellare. Le proteine MOT funzionano da motore flagellare, mentre le proteine Fli funzionano come invertitore del motore. Il motore flagellare ruota il filamento per spingere la cellula nel mezzo circostante.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it-IT" smtClean="0"/>
              <a:t>Fasi della biosintesi flagellare</a:t>
            </a:r>
          </a:p>
        </p:txBody>
      </p:sp>
      <p:pic>
        <p:nvPicPr>
          <p:cNvPr id="8195" name="Picture 3" descr="FG04_42"/>
          <p:cNvPicPr>
            <a:picLocks noChangeAspect="1" noChangeArrowheads="1"/>
          </p:cNvPicPr>
          <p:nvPr>
            <p:ph idx="1"/>
          </p:nvPr>
        </p:nvPicPr>
        <p:blipFill>
          <a:blip r:embed="rId3" cstate="print"/>
          <a:srcRect/>
          <a:stretch>
            <a:fillRect/>
          </a:stretch>
        </p:blipFill>
        <p:spPr>
          <a:xfrm>
            <a:off x="457200" y="1341438"/>
            <a:ext cx="8229600" cy="3352800"/>
          </a:xfrm>
          <a:noFill/>
          <a:ln w="28575">
            <a:solidFill>
              <a:srgbClr val="000000"/>
            </a:solidFill>
          </a:ln>
        </p:spPr>
      </p:pic>
      <p:sp>
        <p:nvSpPr>
          <p:cNvPr id="8196" name="Text Box 4"/>
          <p:cNvSpPr txBox="1">
            <a:spLocks noChangeArrowheads="1"/>
          </p:cNvSpPr>
          <p:nvPr/>
        </p:nvSpPr>
        <p:spPr bwMode="auto">
          <a:xfrm>
            <a:off x="323850" y="4868863"/>
            <a:ext cx="8640763" cy="1465262"/>
          </a:xfrm>
          <a:prstGeom prst="rect">
            <a:avLst/>
          </a:prstGeom>
          <a:noFill/>
          <a:ln w="9525">
            <a:noFill/>
            <a:miter lim="800000"/>
            <a:headEnd/>
            <a:tailEnd/>
          </a:ln>
        </p:spPr>
        <p:txBody>
          <a:bodyPr>
            <a:spAutoFit/>
          </a:bodyPr>
          <a:lstStyle/>
          <a:p>
            <a:pPr>
              <a:spcBef>
                <a:spcPct val="50000"/>
              </a:spcBef>
            </a:pPr>
            <a:r>
              <a:rPr lang="it-IT">
                <a:latin typeface="Times New Roman" charset="0"/>
              </a:rPr>
              <a:t>La sintesi inizia con l’assemblaggio dell’anello MS nella membrana. Segue poi la formazione degli altri anelli, dell’uncino e del cappuccio(cap). A questo punto, le proteine di flagellina scivolano all’interno dell’uncino per formare il filamento. Le molecole di flagellina sono guidate nella corretta posizione dalle proteine cap che assicurano al filamento crescente uno sviluppo ordinato.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3"/>
          <p:cNvSpPr>
            <a:spLocks noGrp="1"/>
          </p:cNvSpPr>
          <p:nvPr>
            <p:ph type="title"/>
          </p:nvPr>
        </p:nvSpPr>
        <p:spPr/>
        <p:txBody>
          <a:bodyPr/>
          <a:lstStyle/>
          <a:p>
            <a:pPr eaLnBrk="1" hangingPunct="1"/>
            <a:r>
              <a:rPr lang="it-IT" sz="3600" smtClean="0"/>
              <a:t>Flagello nei batteri Gram + e Gram </a:t>
            </a:r>
            <a:r>
              <a:rPr lang="it-IT" sz="4000" smtClean="0"/>
              <a:t>-</a:t>
            </a:r>
          </a:p>
        </p:txBody>
      </p:sp>
      <p:pic>
        <p:nvPicPr>
          <p:cNvPr id="9219" name="Picture 4" descr="0418"/>
          <p:cNvPicPr>
            <a:picLocks noChangeAspect="1" noChangeArrowheads="1"/>
          </p:cNvPicPr>
          <p:nvPr/>
        </p:nvPicPr>
        <p:blipFill>
          <a:blip r:embed="rId2" cstate="print"/>
          <a:srcRect l="5455" t="15855" r="5455" b="9395"/>
          <a:stretch>
            <a:fillRect/>
          </a:stretch>
        </p:blipFill>
        <p:spPr bwMode="auto">
          <a:xfrm>
            <a:off x="73025" y="1484313"/>
            <a:ext cx="8724900" cy="489743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it-IT" sz="2800" smtClean="0">
                <a:solidFill>
                  <a:srgbClr val="000066"/>
                </a:solidFill>
                <a:effectLst>
                  <a:outerShdw blurRad="38100" dist="38100" dir="2700000" algn="tl">
                    <a:srgbClr val="C0C0C0"/>
                  </a:outerShdw>
                </a:effectLst>
              </a:rPr>
              <a:t>Crescita dei filamenti flagellari</a:t>
            </a:r>
            <a:endParaRPr lang="it-IT" sz="2800" i="1" smtClean="0">
              <a:solidFill>
                <a:srgbClr val="000066"/>
              </a:solidFill>
              <a:effectLst>
                <a:outerShdw blurRad="38100" dist="38100" dir="2700000" algn="tl">
                  <a:srgbClr val="C0C0C0"/>
                </a:outerShdw>
              </a:effectLst>
            </a:endParaRPr>
          </a:p>
        </p:txBody>
      </p:sp>
      <p:sp>
        <p:nvSpPr>
          <p:cNvPr id="25603" name="Rectangle 3"/>
          <p:cNvSpPr>
            <a:spLocks noChangeArrowheads="1"/>
          </p:cNvSpPr>
          <p:nvPr/>
        </p:nvSpPr>
        <p:spPr bwMode="auto">
          <a:xfrm>
            <a:off x="838200" y="533400"/>
            <a:ext cx="7467600" cy="5791200"/>
          </a:xfrm>
          <a:prstGeom prst="rect">
            <a:avLst/>
          </a:prstGeom>
          <a:noFill/>
          <a:ln w="12700">
            <a:solidFill>
              <a:srgbClr val="00FFFF"/>
            </a:solidFill>
            <a:miter lim="800000"/>
            <a:headEnd/>
            <a:tailEnd/>
          </a:ln>
        </p:spPr>
        <p:txBody>
          <a:bodyPr wrap="none" anchor="ctr"/>
          <a:lstStyle/>
          <a:p>
            <a:endParaRPr lang="it-IT"/>
          </a:p>
        </p:txBody>
      </p:sp>
      <p:pic>
        <p:nvPicPr>
          <p:cNvPr id="25604" name="Picture 4" descr="Formazione dei flagelli"/>
          <p:cNvPicPr>
            <a:picLocks noChangeAspect="1" noChangeArrowheads="1"/>
          </p:cNvPicPr>
          <p:nvPr/>
        </p:nvPicPr>
        <p:blipFill>
          <a:blip r:embed="rId3" cstate="print"/>
          <a:srcRect/>
          <a:stretch>
            <a:fillRect/>
          </a:stretch>
        </p:blipFill>
        <p:spPr bwMode="auto">
          <a:xfrm>
            <a:off x="1981200" y="1600200"/>
            <a:ext cx="5181600" cy="452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500" fill="hold"/>
                                        <p:tgtEl>
                                          <p:spTgt spid="25603"/>
                                        </p:tgtEl>
                                        <p:attrNameLst>
                                          <p:attrName>ppt_w</p:attrName>
                                        </p:attrNameLst>
                                      </p:cBhvr>
                                      <p:tavLst>
                                        <p:tav tm="0">
                                          <p:val>
                                            <p:fltVal val="0"/>
                                          </p:val>
                                        </p:tav>
                                        <p:tav tm="100000">
                                          <p:val>
                                            <p:strVal val="#ppt_w"/>
                                          </p:val>
                                        </p:tav>
                                      </p:tavLst>
                                    </p:anim>
                                    <p:anim calcmode="lin" valueType="num">
                                      <p:cBhvr>
                                        <p:cTn id="8" dur="500" fill="hold"/>
                                        <p:tgtEl>
                                          <p:spTgt spid="25603"/>
                                        </p:tgtEl>
                                        <p:attrNameLst>
                                          <p:attrName>ppt_h</p:attrName>
                                        </p:attrNameLst>
                                      </p:cBhvr>
                                      <p:tavLst>
                                        <p:tav tm="0">
                                          <p:val>
                                            <p:fltVal val="0"/>
                                          </p:val>
                                        </p:tav>
                                        <p:tav tm="100000">
                                          <p:val>
                                            <p:strVal val="#ppt_h"/>
                                          </p:val>
                                        </p:tav>
                                      </p:tavLst>
                                    </p:anim>
                                    <p:anim calcmode="lin" valueType="num">
                                      <p:cBhvr>
                                        <p:cTn id="9" dur="500" fill="hold"/>
                                        <p:tgtEl>
                                          <p:spTgt spid="25603"/>
                                        </p:tgtEl>
                                        <p:attrNameLst>
                                          <p:attrName>ppt_x</p:attrName>
                                        </p:attrNameLst>
                                      </p:cBhvr>
                                      <p:tavLst>
                                        <p:tav tm="0">
                                          <p:val>
                                            <p:fltVal val="0.5"/>
                                          </p:val>
                                        </p:tav>
                                        <p:tav tm="100000">
                                          <p:val>
                                            <p:strVal val="#ppt_x"/>
                                          </p:val>
                                        </p:tav>
                                      </p:tavLst>
                                    </p:anim>
                                    <p:anim calcmode="lin" valueType="num">
                                      <p:cBhvr>
                                        <p:cTn id="10" dur="500" fill="hold"/>
                                        <p:tgtEl>
                                          <p:spTgt spid="2560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1" fill="hold" grpId="0" nodeType="afterEffect">
                                  <p:stCondLst>
                                    <p:cond delay="0"/>
                                  </p:stCondLst>
                                  <p:childTnLst>
                                    <p:set>
                                      <p:cBhvr>
                                        <p:cTn id="13" dur="1" fill="hold">
                                          <p:stCondLst>
                                            <p:cond delay="0"/>
                                          </p:stCondLst>
                                        </p:cTn>
                                        <p:tgtEl>
                                          <p:spTgt spid="25602"/>
                                        </p:tgtEl>
                                        <p:attrNameLst>
                                          <p:attrName>style.visibility</p:attrName>
                                        </p:attrNameLst>
                                      </p:cBhvr>
                                      <p:to>
                                        <p:strVal val="visible"/>
                                      </p:to>
                                    </p:set>
                                    <p:anim calcmode="lin" valueType="num">
                                      <p:cBhvr additive="base">
                                        <p:cTn id="14" dur="500" fill="hold"/>
                                        <p:tgtEl>
                                          <p:spTgt spid="25602"/>
                                        </p:tgtEl>
                                        <p:attrNameLst>
                                          <p:attrName>ppt_x</p:attrName>
                                        </p:attrNameLst>
                                      </p:cBhvr>
                                      <p:tavLst>
                                        <p:tav tm="0">
                                          <p:val>
                                            <p:strVal val="#ppt_x"/>
                                          </p:val>
                                        </p:tav>
                                        <p:tav tm="100000">
                                          <p:val>
                                            <p:strVal val="#ppt_x"/>
                                          </p:val>
                                        </p:tav>
                                      </p:tavLst>
                                    </p:anim>
                                    <p:anim calcmode="lin" valueType="num">
                                      <p:cBhvr additive="base">
                                        <p:cTn id="15" dur="500" fill="hold"/>
                                        <p:tgtEl>
                                          <p:spTgt spid="25602"/>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9" presetClass="entr" presetSubtype="0" fill="hold" nodeType="afterEffect">
                                  <p:stCondLst>
                                    <p:cond delay="0"/>
                                  </p:stCondLst>
                                  <p:childTnLst>
                                    <p:set>
                                      <p:cBhvr>
                                        <p:cTn id="18" dur="1" fill="hold">
                                          <p:stCondLst>
                                            <p:cond delay="0"/>
                                          </p:stCondLst>
                                        </p:cTn>
                                        <p:tgtEl>
                                          <p:spTgt spid="25604"/>
                                        </p:tgtEl>
                                        <p:attrNameLst>
                                          <p:attrName>style.visibility</p:attrName>
                                        </p:attrNameLst>
                                      </p:cBhvr>
                                      <p:to>
                                        <p:strVal val="visible"/>
                                      </p:to>
                                    </p:set>
                                    <p:animEffect transition="in" filter="dissolve">
                                      <p:cBhvr>
                                        <p:cTn id="19"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animBg="1"/>
    </p:bld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609</Words>
  <Application>Microsoft Office PowerPoint</Application>
  <PresentationFormat>Presentazione su schermo (4:3)</PresentationFormat>
  <Paragraphs>71</Paragraphs>
  <Slides>21</Slides>
  <Notes>20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21</vt:i4>
      </vt:variant>
    </vt:vector>
  </HeadingPairs>
  <TitlesOfParts>
    <vt:vector size="25" baseType="lpstr">
      <vt:lpstr>Arial</vt:lpstr>
      <vt:lpstr>Times New Roman</vt:lpstr>
      <vt:lpstr>Wingdings</vt:lpstr>
      <vt:lpstr>Struttura predefinita</vt:lpstr>
      <vt:lpstr>Flagelli </vt:lpstr>
      <vt:lpstr>Flagelli</vt:lpstr>
      <vt:lpstr>Flagello </vt:lpstr>
      <vt:lpstr>Disposizione dei flagelli</vt:lpstr>
      <vt:lpstr>Spirochete</vt:lpstr>
      <vt:lpstr>Struttura del flagello batterico</vt:lpstr>
      <vt:lpstr>Fasi della biosintesi flagellare</vt:lpstr>
      <vt:lpstr>Flagello nei batteri Gram + e Gram -</vt:lpstr>
      <vt:lpstr>Crescita dei filamenti flagellari</vt:lpstr>
      <vt:lpstr>Movimento dei flagelli</vt:lpstr>
      <vt:lpstr>Flagello (movimento)</vt:lpstr>
      <vt:lpstr>Movimento dei microrganismi polari</vt:lpstr>
      <vt:lpstr>Movimento dei microrganismi peritrichi</vt:lpstr>
      <vt:lpstr>Chemiotassi </vt:lpstr>
      <vt:lpstr>Fimbrie o pili</vt:lpstr>
      <vt:lpstr>Pili</vt:lpstr>
      <vt:lpstr>Rimozione dei batteri </vt:lpstr>
      <vt:lpstr>Aderenza dei batteri con pili</vt:lpstr>
      <vt:lpstr>Cambiamento della porzione terminale dei pili</vt:lpstr>
      <vt:lpstr>Coniugazione pili</vt:lpstr>
      <vt:lpstr>Coniugazione batterica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Parete cellulare Gram-negativi</dc:title>
  <dc:creator>Letizia Angiolella</dc:creator>
  <cp:lastModifiedBy>Letizia Angiolella</cp:lastModifiedBy>
  <cp:revision>14</cp:revision>
  <dcterms:created xsi:type="dcterms:W3CDTF">2003-11-04T13:38:09Z</dcterms:created>
  <dcterms:modified xsi:type="dcterms:W3CDTF">2014-03-04T09:33:57Z</dcterms:modified>
</cp:coreProperties>
</file>