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81" r:id="rId24"/>
    <p:sldId id="279" r:id="rId25"/>
    <p:sldId id="280" r:id="rId26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smtClean="0"/>
              <a:t>Fare clic per modificare gli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03A31FFD-51C2-4753-B501-A38C8AC845A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C01080-76A5-464E-A742-93135B062196}" type="slidenum">
              <a:rPr lang="it-IT"/>
              <a:pPr/>
              <a:t>1</a:t>
            </a:fld>
            <a:endParaRPr lang="it-IT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F2FAD8-AA6B-471E-ADD8-3AB719D2FE03}" type="slidenum">
              <a:rPr lang="it-IT"/>
              <a:pPr/>
              <a:t>10</a:t>
            </a:fld>
            <a:endParaRPr lang="it-IT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CFA380-83B0-4B20-832E-38E7DDF3CC93}" type="slidenum">
              <a:rPr lang="it-IT"/>
              <a:pPr/>
              <a:t>11</a:t>
            </a:fld>
            <a:endParaRPr lang="it-IT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1151996-3141-430F-82A2-A079E1924780}" type="slidenum">
              <a:rPr lang="it-IT"/>
              <a:pPr/>
              <a:t>12</a:t>
            </a:fld>
            <a:endParaRPr lang="it-IT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A63D970-FCF9-4C9A-AF12-C6B9F79A00C5}" type="slidenum">
              <a:rPr lang="it-IT"/>
              <a:pPr/>
              <a:t>13</a:t>
            </a:fld>
            <a:endParaRPr lang="it-IT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BF5B7E-5605-442E-8420-AA4A7976D927}" type="slidenum">
              <a:rPr lang="it-IT"/>
              <a:pPr/>
              <a:t>14</a:t>
            </a:fld>
            <a:endParaRPr lang="it-IT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7BB5245-9880-4945-AB04-D888A9822C7F}" type="slidenum">
              <a:rPr lang="it-IT"/>
              <a:pPr/>
              <a:t>15</a:t>
            </a:fld>
            <a:endParaRPr lang="it-IT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2262DDC-F2CF-4FBD-806D-E27BA7414410}" type="slidenum">
              <a:rPr lang="it-IT"/>
              <a:pPr/>
              <a:t>16</a:t>
            </a:fld>
            <a:endParaRPr lang="it-IT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26AE65-FBA4-406D-8F0C-3FD4BBDD2F86}" type="slidenum">
              <a:rPr lang="it-IT"/>
              <a:pPr/>
              <a:t>17</a:t>
            </a:fld>
            <a:endParaRPr lang="it-IT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F7BB334-3E0B-4B45-8D70-BEE34DC59FE3}" type="slidenum">
              <a:rPr lang="it-IT"/>
              <a:pPr/>
              <a:t>18</a:t>
            </a:fld>
            <a:endParaRPr lang="it-IT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A1AE67-C05E-4258-A279-E802A35508B1}" type="slidenum">
              <a:rPr lang="it-IT"/>
              <a:pPr/>
              <a:t>19</a:t>
            </a:fld>
            <a:endParaRPr lang="it-IT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339043F-FB7C-4E0B-8B8B-B345A4C8C5C4}" type="slidenum">
              <a:rPr lang="it-IT"/>
              <a:pPr/>
              <a:t>2</a:t>
            </a:fld>
            <a:endParaRPr lang="it-IT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2DA964-CE05-4D5E-9299-5C6FABB30A47}" type="slidenum">
              <a:rPr lang="it-IT"/>
              <a:pPr/>
              <a:t>20</a:t>
            </a:fld>
            <a:endParaRPr lang="it-IT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11F7468-4BB7-4B39-834B-EE4958648E5E}" type="slidenum">
              <a:rPr lang="it-IT"/>
              <a:pPr/>
              <a:t>3</a:t>
            </a:fld>
            <a:endParaRPr lang="it-IT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DC59183-4A87-4723-ACB6-C2CB06C9D1D8}" type="slidenum">
              <a:rPr lang="it-IT"/>
              <a:pPr/>
              <a:t>4</a:t>
            </a:fld>
            <a:endParaRPr lang="it-IT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762563-E724-49F8-9532-FFBAD7A08A7B}" type="slidenum">
              <a:rPr lang="it-IT"/>
              <a:pPr/>
              <a:t>5</a:t>
            </a:fld>
            <a:endParaRPr lang="it-IT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DD87C03-656C-4D39-8D24-51EF896175A5}" type="slidenum">
              <a:rPr lang="it-IT"/>
              <a:pPr/>
              <a:t>6</a:t>
            </a:fld>
            <a:endParaRPr lang="it-IT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9296B5-6D25-4113-9738-96711D1E9AB8}" type="slidenum">
              <a:rPr lang="it-IT"/>
              <a:pPr/>
              <a:t>7</a:t>
            </a:fld>
            <a:endParaRPr lang="it-IT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70D8E4-D05A-452A-B9D1-D9207BCE647B}" type="slidenum">
              <a:rPr lang="it-IT"/>
              <a:pPr/>
              <a:t>8</a:t>
            </a:fld>
            <a:endParaRPr lang="it-IT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636026-781A-49B9-AC78-6C12B8F30F68}" type="slidenum">
              <a:rPr lang="it-IT"/>
              <a:pPr/>
              <a:t>9</a:t>
            </a:fld>
            <a:endParaRPr lang="it-IT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9887D4-1E91-4941-A420-2939C2A17CA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508FC6-12D1-4ED9-AE25-2EBBD8C4094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CAB0F0-C67B-48FD-B6E2-3BD4BCEC6BD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EB0100-0256-4265-9CF3-4374D85D6DA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88D45F-2EA9-4DCF-854D-033ED83056B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A22C50-8EB4-4DC0-AA9E-119B37D4046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22A147-9FBB-4442-8733-800EF48D8AE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22F250-6D11-4B09-9B82-85AE72AEFEF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860BF7-935F-4B90-ADFE-7EED0EFF023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11A19E-53E5-4A24-980B-FE0463A2E68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38ADE8-C6D3-4DCF-83AB-224A72447E9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0942F74D-68EC-4CDB-A46F-450007B1924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4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it-IT" sz="4000" b="1" smtClean="0"/>
              <a:t>Virus a RNA a filamento negativo provvisti di peplos</a:t>
            </a:r>
            <a:br>
              <a:rPr lang="it-IT" sz="4000" b="1" smtClean="0"/>
            </a:br>
            <a:endParaRPr lang="it-IT" sz="4000" b="1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sz="4000" smtClean="0"/>
              <a:t>Disseminazione virus della parotite</a:t>
            </a:r>
          </a:p>
        </p:txBody>
      </p:sp>
      <p:graphicFrame>
        <p:nvGraphicFramePr>
          <p:cNvPr id="4098" name="Object 3"/>
          <p:cNvGraphicFramePr>
            <a:graphicFrameLocks noChangeAspect="1"/>
          </p:cNvGraphicFramePr>
          <p:nvPr>
            <p:ph idx="1"/>
          </p:nvPr>
        </p:nvGraphicFramePr>
        <p:xfrm>
          <a:off x="762000" y="1692275"/>
          <a:ext cx="7391400" cy="4479925"/>
        </p:xfrm>
        <a:graphic>
          <a:graphicData uri="http://schemas.openxmlformats.org/presentationml/2006/ole">
            <p:oleObj spid="_x0000_s4098" name="Image" r:id="rId4" imgW="3206915" imgH="1942857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smtClean="0"/>
              <a:t>Virus respiratorio sinciziale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it-IT" sz="2800" smtClean="0"/>
              <a:t>Il virus causa infezioni localizzate delle vie respiratorie acute nei neonati e nei bambini</a:t>
            </a:r>
          </a:p>
          <a:p>
            <a:pPr eaLnBrk="1" hangingPunct="1">
              <a:lnSpc>
                <a:spcPct val="80000"/>
              </a:lnSpc>
            </a:pPr>
            <a:r>
              <a:rPr lang="it-IT" sz="2800" smtClean="0"/>
              <a:t>La diffusione citopatologica del virus causa polmonite</a:t>
            </a:r>
          </a:p>
          <a:p>
            <a:pPr eaLnBrk="1" hangingPunct="1">
              <a:lnSpc>
                <a:spcPct val="80000"/>
              </a:lnSpc>
            </a:pPr>
            <a:r>
              <a:rPr lang="it-IT" sz="2800" smtClean="0"/>
              <a:t>Probabilmente la brionchiolite è associata alla risposta immunitaria</a:t>
            </a:r>
          </a:p>
          <a:p>
            <a:pPr eaLnBrk="1" hangingPunct="1">
              <a:lnSpc>
                <a:spcPct val="80000"/>
              </a:lnSpc>
            </a:pPr>
            <a:r>
              <a:rPr lang="it-IT" sz="2800" smtClean="0"/>
              <a:t>Le strette vie aeree dei neonati vengono rapidamente ostruite dagli effetti citopatici virus indotti</a:t>
            </a:r>
          </a:p>
          <a:p>
            <a:pPr eaLnBrk="1" hangingPunct="1">
              <a:lnSpc>
                <a:spcPct val="80000"/>
              </a:lnSpc>
            </a:pPr>
            <a:r>
              <a:rPr lang="it-IT" sz="2800" smtClean="0"/>
              <a:t>Gli anticorpi materni non proteggono il neonato dall’infezione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it-IT" smtClean="0"/>
              <a:t>Virus della rabbia 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it-IT" smtClean="0"/>
              <a:t>Virus a RNA a filamento negativo con envelope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smtClean="0"/>
              <a:t>Epidemiologia 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it-IT" sz="2400" smtClean="0"/>
              <a:t>Ampia gamma di animali selvatici come procioni, molfette, scoiattoli, volpi e pipistrelli costituiscono un serbatoio per il virus della rabbia</a:t>
            </a:r>
          </a:p>
          <a:p>
            <a:pPr eaLnBrk="1" hangingPunct="1">
              <a:lnSpc>
                <a:spcPct val="90000"/>
              </a:lnSpc>
            </a:pPr>
            <a:r>
              <a:rPr lang="it-IT" sz="2400" smtClean="0"/>
              <a:t>Nei paesi in via di sviluppo un serbatoio è rappresentato anche da can e gatti domestici</a:t>
            </a:r>
          </a:p>
          <a:p>
            <a:pPr eaLnBrk="1" hangingPunct="1">
              <a:lnSpc>
                <a:spcPct val="90000"/>
              </a:lnSpc>
            </a:pPr>
            <a:r>
              <a:rPr lang="it-IT" sz="2400" smtClean="0"/>
              <a:t>L’uomo viene infettato in genere dal morso di un animale ma in alcuni casi, l’infezione può essere trasmessa per aereosol (goccioline contenenti il virus da pipistrelli infetti)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smtClean="0"/>
              <a:t>Trasmissione </a:t>
            </a:r>
          </a:p>
        </p:txBody>
      </p:sp>
      <p:pic>
        <p:nvPicPr>
          <p:cNvPr id="15363" name="Picture 4" descr="fig61_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9263" y="2000250"/>
            <a:ext cx="5705475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smtClean="0"/>
              <a:t>Virus della rabbia</a:t>
            </a:r>
          </a:p>
        </p:txBody>
      </p:sp>
      <p:pic>
        <p:nvPicPr>
          <p:cNvPr id="16387" name="Picture 4" descr="fig61_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0" y="1828800"/>
            <a:ext cx="5181600" cy="356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 Box 6"/>
          <p:cNvSpPr txBox="1">
            <a:spLocks noChangeArrowheads="1"/>
          </p:cNvSpPr>
          <p:nvPr/>
        </p:nvSpPr>
        <p:spPr bwMode="auto">
          <a:xfrm>
            <a:off x="609600" y="1752600"/>
            <a:ext cx="29718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it-IT" dirty="0"/>
              <a:t>Virus a forma di proiettile </a:t>
            </a:r>
          </a:p>
          <a:p>
            <a:pPr marL="342900" indent="-342900">
              <a:spcBef>
                <a:spcPct val="50000"/>
              </a:spcBef>
            </a:pPr>
            <a:r>
              <a:rPr lang="it-IT" dirty="0"/>
              <a:t>Provvisto di </a:t>
            </a:r>
            <a:r>
              <a:rPr lang="it-IT" dirty="0" err="1"/>
              <a:t>envelope</a:t>
            </a:r>
            <a:endParaRPr lang="it-IT" dirty="0"/>
          </a:p>
          <a:p>
            <a:pPr marL="342900" indent="-342900">
              <a:spcBef>
                <a:spcPct val="50000"/>
              </a:spcBef>
            </a:pPr>
            <a:r>
              <a:rPr lang="it-IT" dirty="0" err="1"/>
              <a:t>Nucleocapside</a:t>
            </a:r>
            <a:r>
              <a:rPr lang="it-IT" dirty="0"/>
              <a:t> elicoidale</a:t>
            </a:r>
          </a:p>
          <a:p>
            <a:pPr marL="342900" indent="-342900">
              <a:spcBef>
                <a:spcPct val="50000"/>
              </a:spcBef>
            </a:pPr>
            <a:r>
              <a:rPr lang="it-IT" dirty="0" err="1"/>
              <a:t>Glicoproteine</a:t>
            </a:r>
            <a:r>
              <a:rPr lang="it-IT" dirty="0"/>
              <a:t> di superficie che si proiettano  dall’</a:t>
            </a:r>
            <a:r>
              <a:rPr lang="it-IT" dirty="0" err="1"/>
              <a:t>envelope</a:t>
            </a:r>
            <a:r>
              <a:rPr lang="it-IT" dirty="0"/>
              <a:t> lipidico</a:t>
            </a:r>
          </a:p>
          <a:p>
            <a:pPr marL="342900" indent="-342900">
              <a:spcBef>
                <a:spcPct val="50000"/>
              </a:spcBef>
            </a:pPr>
            <a:r>
              <a:rPr lang="it-IT" dirty="0"/>
              <a:t>La proteine G è antigenica </a:t>
            </a:r>
          </a:p>
          <a:p>
            <a:pPr marL="342900" indent="-342900">
              <a:spcBef>
                <a:spcPct val="50000"/>
              </a:spcBef>
            </a:pPr>
            <a:r>
              <a:rPr lang="it-IT" dirty="0"/>
              <a:t>Stimola nell’ospite la produzione di anticorpi </a:t>
            </a:r>
            <a:r>
              <a:rPr lang="it-IT" dirty="0" smtClean="0"/>
              <a:t>neutralizzanti</a:t>
            </a:r>
          </a:p>
          <a:p>
            <a:pPr marL="342900" indent="-342900">
              <a:spcBef>
                <a:spcPct val="50000"/>
              </a:spcBef>
            </a:pPr>
            <a:r>
              <a:rPr lang="it-IT" dirty="0" smtClean="0"/>
              <a:t>Non è molto </a:t>
            </a:r>
            <a:r>
              <a:rPr lang="it-IT" dirty="0" err="1" smtClean="0"/>
              <a:t>citolitco</a:t>
            </a:r>
            <a:r>
              <a:rPr lang="it-IT" dirty="0" smtClean="0"/>
              <a:t> , sembra associato alla cellula</a:t>
            </a:r>
            <a:endParaRPr lang="it-IT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smtClean="0"/>
              <a:t>Replicazione </a:t>
            </a:r>
          </a:p>
        </p:txBody>
      </p:sp>
      <p:pic>
        <p:nvPicPr>
          <p:cNvPr id="1741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1676400"/>
            <a:ext cx="4957762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asellaDiTesto 3"/>
          <p:cNvSpPr txBox="1"/>
          <p:nvPr/>
        </p:nvSpPr>
        <p:spPr>
          <a:xfrm>
            <a:off x="4876800" y="1494472"/>
            <a:ext cx="396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Il virus replica nel muscolo, nella sede del morso. </a:t>
            </a:r>
            <a:endParaRPr lang="it-IT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smtClean="0"/>
              <a:t>Patologia 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it-IT" sz="2800" dirty="0" smtClean="0"/>
              <a:t>In seguito all’inoculazione, il virus può replicarsi </a:t>
            </a:r>
            <a:r>
              <a:rPr lang="it-IT" sz="2800" dirty="0" smtClean="0"/>
              <a:t>localmente (fase di incubazione); penetra </a:t>
            </a:r>
            <a:r>
              <a:rPr lang="it-IT" sz="2800" dirty="0" smtClean="0"/>
              <a:t>nel sistema nervoso periferico, dove si trasferisce passivamente verso il </a:t>
            </a:r>
            <a:r>
              <a:rPr lang="it-IT" sz="2800" dirty="0" smtClean="0"/>
              <a:t>SNC (fase </a:t>
            </a:r>
            <a:r>
              <a:rPr lang="it-IT" sz="2800" dirty="0" err="1" smtClean="0"/>
              <a:t>prodromica</a:t>
            </a:r>
            <a:r>
              <a:rPr lang="it-IT" sz="2800" dirty="0" smtClean="0"/>
              <a:t>)</a:t>
            </a:r>
            <a:endParaRPr lang="it-IT" sz="2800" dirty="0" smtClean="0"/>
          </a:p>
          <a:p>
            <a:pPr eaLnBrk="1" hangingPunct="1">
              <a:lnSpc>
                <a:spcPct val="80000"/>
              </a:lnSpc>
            </a:pPr>
            <a:r>
              <a:rPr lang="it-IT" sz="2800" dirty="0" smtClean="0"/>
              <a:t>Successivamente il virus infetta il tronco cerebrale, il cervelletto ed altre strutture cerebrali (encefalite diffusa</a:t>
            </a:r>
            <a:r>
              <a:rPr lang="it-IT" sz="2800" dirty="0" smtClean="0"/>
              <a:t>) </a:t>
            </a:r>
            <a:r>
              <a:rPr lang="it-IT" sz="2800" dirty="0" smtClean="0"/>
              <a:t>(fase </a:t>
            </a:r>
            <a:r>
              <a:rPr lang="it-IT" sz="2800" dirty="0" smtClean="0"/>
              <a:t>neurologica).</a:t>
            </a:r>
            <a:endParaRPr lang="it-IT" sz="2800" dirty="0" smtClean="0"/>
          </a:p>
          <a:p>
            <a:pPr eaLnBrk="1" hangingPunct="1">
              <a:lnSpc>
                <a:spcPct val="80000"/>
              </a:lnSpc>
            </a:pPr>
            <a:r>
              <a:rPr lang="it-IT" sz="2800" dirty="0" smtClean="0"/>
              <a:t>Dal cervello diffonde lungo il sistema nervoso autonomo, disseminando l’infezione in altri tessuti inclusi la cute, la cornea, e le ghiandole </a:t>
            </a:r>
            <a:r>
              <a:rPr lang="it-IT" sz="2800" dirty="0" smtClean="0"/>
              <a:t>salivari da cui viene trasmesso. </a:t>
            </a:r>
            <a:endParaRPr lang="it-IT" sz="2800" dirty="0" smtClean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smtClean="0"/>
              <a:t>Sintomatologia 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it-IT" sz="2800" dirty="0" smtClean="0"/>
              <a:t>I sintomi sono caratterizzati da allucinazioni, irrequietezza, convulsioni, debolezza, disturbi mentali, paralisi, coma ed infine morte</a:t>
            </a:r>
          </a:p>
          <a:p>
            <a:pPr eaLnBrk="1" hangingPunct="1">
              <a:lnSpc>
                <a:spcPct val="90000"/>
              </a:lnSpc>
            </a:pPr>
            <a:r>
              <a:rPr lang="it-IT" sz="2800" dirty="0" smtClean="0"/>
              <a:t>Classico segno della rabbia: idrofobia </a:t>
            </a:r>
          </a:p>
          <a:p>
            <a:pPr eaLnBrk="1" hangingPunct="1">
              <a:lnSpc>
                <a:spcPct val="90000"/>
              </a:lnSpc>
            </a:pPr>
            <a:r>
              <a:rPr lang="it-IT" sz="2800" dirty="0" smtClean="0"/>
              <a:t>In questo caso incapacità dolorosa per contrazioni spasmodiche di ingerire </a:t>
            </a:r>
            <a:r>
              <a:rPr lang="it-IT" sz="2800" dirty="0" smtClean="0"/>
              <a:t>liquidi. </a:t>
            </a:r>
            <a:endParaRPr lang="it-IT" sz="28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it-IT" sz="28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it-IT" sz="2800" dirty="0" smtClean="0"/>
              <a:t>   </a:t>
            </a:r>
          </a:p>
          <a:p>
            <a:pPr eaLnBrk="1" hangingPunct="1">
              <a:lnSpc>
                <a:spcPct val="90000"/>
              </a:lnSpc>
            </a:pPr>
            <a:endParaRPr lang="it-IT" sz="2800" dirty="0" smtClean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smtClean="0"/>
              <a:t>Diagnosi 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it-IT" sz="2800" smtClean="0"/>
              <a:t>La diagnosi clinica presenta grosse difficoltà</a:t>
            </a:r>
          </a:p>
          <a:p>
            <a:pPr eaLnBrk="1" hangingPunct="1"/>
            <a:r>
              <a:rPr lang="it-IT" sz="2800" smtClean="0"/>
              <a:t>L’accertamento della rabbia nell’80% dei casi si avvale sulla ricerca di materiale autoptico (post mortem) delle caratteristiche inclusioni eosinofile intracitoplasmatiche (corpi di Negri) presenti in alcune aree del cervello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447800"/>
            <a:ext cx="7772400" cy="1470025"/>
          </a:xfrm>
        </p:spPr>
        <p:txBody>
          <a:bodyPr/>
          <a:lstStyle/>
          <a:p>
            <a:pPr eaLnBrk="1" hangingPunct="1"/>
            <a:r>
              <a:rPr lang="it-IT" smtClean="0"/>
              <a:t>Paramyxovirus 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895600"/>
            <a:ext cx="6400800" cy="17526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it-IT" sz="2800" smtClean="0"/>
              <a:t>Virus del morbillo</a:t>
            </a:r>
          </a:p>
          <a:p>
            <a:pPr eaLnBrk="1" hangingPunct="1">
              <a:lnSpc>
                <a:spcPct val="80000"/>
              </a:lnSpc>
            </a:pPr>
            <a:r>
              <a:rPr lang="it-IT" sz="2800" smtClean="0"/>
              <a:t>Virus parainfluenzali</a:t>
            </a:r>
          </a:p>
          <a:p>
            <a:pPr eaLnBrk="1" hangingPunct="1">
              <a:lnSpc>
                <a:spcPct val="80000"/>
              </a:lnSpc>
            </a:pPr>
            <a:r>
              <a:rPr lang="it-IT" sz="2800" smtClean="0"/>
              <a:t>Virus della paratotite</a:t>
            </a:r>
          </a:p>
          <a:p>
            <a:pPr eaLnBrk="1" hangingPunct="1">
              <a:lnSpc>
                <a:spcPct val="80000"/>
              </a:lnSpc>
            </a:pPr>
            <a:r>
              <a:rPr lang="it-IT" sz="2800" smtClean="0"/>
              <a:t>Virus respiratorio sinciziale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smtClean="0"/>
              <a:t>Trattamento e prevenzione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it-IT" sz="2400" dirty="0" smtClean="0"/>
              <a:t>Una volta che si presentano i segni clinici della rabbia non esiste nessun trattamento efficace</a:t>
            </a:r>
          </a:p>
          <a:p>
            <a:pPr eaLnBrk="1" hangingPunct="1">
              <a:lnSpc>
                <a:spcPct val="90000"/>
              </a:lnSpc>
            </a:pPr>
            <a:r>
              <a:rPr lang="it-IT" sz="2400" dirty="0" smtClean="0"/>
              <a:t>Per la profilassi esiste un vaccino con ceppi virali attenuati</a:t>
            </a:r>
          </a:p>
          <a:p>
            <a:pPr eaLnBrk="1" hangingPunct="1">
              <a:lnSpc>
                <a:spcPct val="90000"/>
              </a:lnSpc>
            </a:pPr>
            <a:r>
              <a:rPr lang="it-IT" sz="2400" dirty="0" smtClean="0"/>
              <a:t>Profilassi </a:t>
            </a:r>
            <a:r>
              <a:rPr lang="it-IT" sz="2400" dirty="0" err="1" smtClean="0"/>
              <a:t>pre-esposizione</a:t>
            </a:r>
            <a:r>
              <a:rPr lang="it-IT" sz="2400" dirty="0" smtClean="0"/>
              <a:t> indicata nei soggetti ad alto rischio professionale (veterinari)</a:t>
            </a:r>
          </a:p>
          <a:p>
            <a:pPr eaLnBrk="1" hangingPunct="1">
              <a:lnSpc>
                <a:spcPct val="90000"/>
              </a:lnSpc>
            </a:pPr>
            <a:r>
              <a:rPr lang="it-IT" sz="2400" dirty="0" smtClean="0"/>
              <a:t>Profilassi post-esposizione in caso di morso di animale con sospetto di rabbia, immunizzazione passiva con immunoglobuline anti-rabbia ed immunizzazione attiva con vaccino.</a:t>
            </a:r>
          </a:p>
          <a:p>
            <a:pPr eaLnBrk="1" hangingPunct="1">
              <a:lnSpc>
                <a:spcPct val="90000"/>
              </a:lnSpc>
            </a:pPr>
            <a:endParaRPr lang="it-IT" sz="24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it-IT" sz="2400" dirty="0" smtClean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thumbs.dreamstime.com/z/structure-virion-ebolavirus-virus-ebola-hemorrhagic-fever-cause-severe-often-fatal-disease-humans-4368519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357166"/>
            <a:ext cx="7225884" cy="6286519"/>
          </a:xfrm>
          <a:prstGeom prst="rect">
            <a:avLst/>
          </a:prstGeom>
          <a:noFill/>
        </p:spPr>
      </p:pic>
      <p:sp>
        <p:nvSpPr>
          <p:cNvPr id="3" name="CasellaDiTesto 2"/>
          <p:cNvSpPr txBox="1"/>
          <p:nvPr/>
        </p:nvSpPr>
        <p:spPr>
          <a:xfrm>
            <a:off x="6786578" y="5500702"/>
            <a:ext cx="23574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Singolo filamento polarità negativa 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249766"/>
            <a:ext cx="6031233" cy="6608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CasellaDiTesto 2"/>
          <p:cNvSpPr txBox="1"/>
          <p:nvPr/>
        </p:nvSpPr>
        <p:spPr>
          <a:xfrm>
            <a:off x="6858000" y="838200"/>
            <a:ext cx="1600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Unica </a:t>
            </a:r>
            <a:r>
              <a:rPr lang="it-IT" dirty="0" err="1" smtClean="0"/>
              <a:t>glicoproteina</a:t>
            </a:r>
            <a:r>
              <a:rPr lang="it-IT" dirty="0" smtClean="0"/>
              <a:t> che lega alla proteina NPC1 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it-IT" dirty="0" smtClean="0"/>
              <a:t>Patogenesi 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/>
          <a:lstStyle/>
          <a:p>
            <a:r>
              <a:rPr lang="it-IT" dirty="0" smtClean="0"/>
              <a:t>Il virus replica nei monociti, nei macrofagi, nelle cellule dendritiche ed in altre cellule. </a:t>
            </a:r>
          </a:p>
          <a:p>
            <a:r>
              <a:rPr lang="it-IT" dirty="0" smtClean="0"/>
              <a:t>La replicazione nei monociti stimola la produzione massiccia di </a:t>
            </a:r>
            <a:r>
              <a:rPr lang="it-IT" dirty="0" err="1" smtClean="0"/>
              <a:t>citocochine</a:t>
            </a:r>
            <a:r>
              <a:rPr lang="it-IT" dirty="0" smtClean="0"/>
              <a:t> </a:t>
            </a:r>
            <a:r>
              <a:rPr lang="it-IT" dirty="0" err="1" smtClean="0"/>
              <a:t>proinfiammatorie</a:t>
            </a:r>
            <a:r>
              <a:rPr lang="it-IT" dirty="0" smtClean="0"/>
              <a:t> come se fosse un superantigene. </a:t>
            </a:r>
          </a:p>
          <a:p>
            <a:r>
              <a:rPr lang="it-IT" dirty="0" smtClean="0"/>
              <a:t>Causa una grossa necrosi del fegato, della milza, dei linfonodi e dei </a:t>
            </a:r>
            <a:r>
              <a:rPr lang="it-IT" dirty="0" err="1" smtClean="0"/>
              <a:t>polmroni</a:t>
            </a:r>
            <a:r>
              <a:rPr lang="it-IT" dirty="0" smtClean="0"/>
              <a:t>. </a:t>
            </a:r>
          </a:p>
          <a:p>
            <a:r>
              <a:rPr lang="it-IT" dirty="0" smtClean="0"/>
              <a:t>L’emorragia generalizzata provoca edema e shock </a:t>
            </a:r>
            <a:r>
              <a:rPr lang="it-IT" dirty="0" err="1" smtClean="0"/>
              <a:t>ipovolemico</a:t>
            </a:r>
            <a:r>
              <a:rPr lang="it-IT" dirty="0" smtClean="0"/>
              <a:t>. </a:t>
            </a:r>
            <a:endParaRPr lang="it-IT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cdn.theatlantic.com/newsroom/img/posts/2014/07/RTR3VHC1/102eb40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4" y="511480"/>
            <a:ext cx="8572528" cy="58464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www.viagginews.com/wp-content/uploads/2014/10/ebola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325019"/>
            <a:ext cx="7715304" cy="65244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it-IT" smtClean="0"/>
              <a:t>Paramixovirus </a:t>
            </a:r>
          </a:p>
        </p:txBody>
      </p:sp>
      <p:graphicFrame>
        <p:nvGraphicFramePr>
          <p:cNvPr id="1026" name="Object 3"/>
          <p:cNvGraphicFramePr>
            <a:graphicFrameLocks noChangeAspect="1"/>
          </p:cNvGraphicFramePr>
          <p:nvPr>
            <p:ph idx="1"/>
          </p:nvPr>
        </p:nvGraphicFramePr>
        <p:xfrm>
          <a:off x="3733800" y="1219200"/>
          <a:ext cx="5410200" cy="4518025"/>
        </p:xfrm>
        <a:graphic>
          <a:graphicData uri="http://schemas.openxmlformats.org/presentationml/2006/ole">
            <p:oleObj spid="_x0000_s1026" name="Image" r:id="rId4" imgW="3352972" imgH="2800494" progId="">
              <p:embed/>
            </p:oleObj>
          </a:graphicData>
        </a:graphic>
      </p:graphicFrame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152400" y="1143000"/>
            <a:ext cx="3276600" cy="558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it-IT"/>
              <a:t>Grande virus a RNA a polarità –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it-IT"/>
              <a:t>Nucleocapside elicoidale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it-IT"/>
              <a:t>Envelope contenente una proteina d’attacco virale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it-IT"/>
              <a:t>Il virus si replica nel citoplasma 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it-IT"/>
              <a:t>I virus inducono fusione intercellulare causando la formazione di cellule giganti multinucleate 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it-IT"/>
              <a:t>Vengono trasmessi tramite aereosol iniziano l’infezione nelle vie respiratorie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it-IT"/>
              <a:t>L’immunità cellulo- mediata è la causa della maggior parte dei sintomi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smtClean="0"/>
              <a:t>Replicazione </a:t>
            </a:r>
          </a:p>
        </p:txBody>
      </p:sp>
      <p:graphicFrame>
        <p:nvGraphicFramePr>
          <p:cNvPr id="2050" name="Object 3"/>
          <p:cNvGraphicFramePr>
            <a:graphicFrameLocks noChangeAspect="1"/>
          </p:cNvGraphicFramePr>
          <p:nvPr>
            <p:ph idx="4294967295"/>
          </p:nvPr>
        </p:nvGraphicFramePr>
        <p:xfrm>
          <a:off x="2667000" y="1371600"/>
          <a:ext cx="3727450" cy="5486400"/>
        </p:xfrm>
        <a:graphic>
          <a:graphicData uri="http://schemas.openxmlformats.org/presentationml/2006/ole">
            <p:oleObj spid="_x0000_s2050" name="Image" r:id="rId4" imgW="3200564" imgH="4711942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smtClean="0"/>
              <a:t>Virus del morbillo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it-IT" smtClean="0"/>
              <a:t>Il virus del morbillo infetta le cellule epiteliali delle vie respiratorie e si replica nelle cellule delle congiuntive, del sistema linfatico, dei vasi sanguigni e del SNC</a:t>
            </a:r>
          </a:p>
          <a:p>
            <a:pPr eaLnBrk="1" hangingPunct="1">
              <a:lnSpc>
                <a:spcPct val="90000"/>
              </a:lnSpc>
            </a:pPr>
            <a:r>
              <a:rPr lang="it-IT" smtClean="0"/>
              <a:t>L’immunità cellulo-mediata è fondamentale per il controllo dell’infezione</a:t>
            </a:r>
          </a:p>
          <a:p>
            <a:pPr eaLnBrk="1" hangingPunct="1">
              <a:lnSpc>
                <a:spcPct val="90000"/>
              </a:lnSpc>
            </a:pPr>
            <a:r>
              <a:rPr lang="it-IT" smtClean="0"/>
              <a:t>Le conseguenze a livello del SNC possono derivare dall’immunopatogenesi o dallo sviluppo di mutanti difettivi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sz="3600" smtClean="0"/>
              <a:t>Meccanismi di diffusione nell’organismo e patogenesi</a:t>
            </a:r>
          </a:p>
        </p:txBody>
      </p:sp>
      <p:graphicFrame>
        <p:nvGraphicFramePr>
          <p:cNvPr id="3074" name="Object 3"/>
          <p:cNvGraphicFramePr>
            <a:graphicFrameLocks noChangeAspect="1"/>
          </p:cNvGraphicFramePr>
          <p:nvPr>
            <p:ph idx="1"/>
          </p:nvPr>
        </p:nvGraphicFramePr>
        <p:xfrm>
          <a:off x="1905000" y="1625600"/>
          <a:ext cx="5105400" cy="4835525"/>
        </p:xfrm>
        <a:graphic>
          <a:graphicData uri="http://schemas.openxmlformats.org/presentationml/2006/ole">
            <p:oleObj spid="_x0000_s3074" name="Image" r:id="rId4" imgW="3244444" imgH="3073558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smtClean="0"/>
              <a:t>Epidemiologia 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it-IT" sz="2800" smtClean="0"/>
              <a:t>Virioni facilmente inattivabili</a:t>
            </a:r>
          </a:p>
          <a:p>
            <a:pPr eaLnBrk="1" hangingPunct="1">
              <a:lnSpc>
                <a:spcPct val="80000"/>
              </a:lnSpc>
            </a:pPr>
            <a:r>
              <a:rPr lang="it-IT" sz="2800" smtClean="0"/>
              <a:t>Il periodo contagioso precede i sintomi</a:t>
            </a:r>
          </a:p>
          <a:p>
            <a:pPr eaLnBrk="1" hangingPunct="1">
              <a:lnSpc>
                <a:spcPct val="80000"/>
              </a:lnSpc>
            </a:pPr>
            <a:r>
              <a:rPr lang="it-IT" sz="2800" smtClean="0"/>
              <a:t>L’uomo è l’unico spettro d’ospite</a:t>
            </a:r>
          </a:p>
          <a:p>
            <a:pPr eaLnBrk="1" hangingPunct="1">
              <a:lnSpc>
                <a:spcPct val="80000"/>
              </a:lnSpc>
            </a:pPr>
            <a:r>
              <a:rPr lang="it-IT" sz="2800" smtClean="0"/>
              <a:t>Esiste un unico sierotipo</a:t>
            </a:r>
          </a:p>
          <a:p>
            <a:pPr eaLnBrk="1" hangingPunct="1">
              <a:lnSpc>
                <a:spcPct val="80000"/>
              </a:lnSpc>
            </a:pPr>
            <a:r>
              <a:rPr lang="it-IT" sz="2800" smtClean="0"/>
              <a:t>L’immunità dura tutta la vita</a:t>
            </a:r>
          </a:p>
          <a:p>
            <a:pPr eaLnBrk="1" hangingPunct="1">
              <a:lnSpc>
                <a:spcPct val="80000"/>
              </a:lnSpc>
            </a:pPr>
            <a:r>
              <a:rPr lang="it-IT" sz="2800" smtClean="0"/>
              <a:t>Persone a rischio: quelle non vaccinate e gli immnunocompromessi</a:t>
            </a:r>
          </a:p>
          <a:p>
            <a:pPr eaLnBrk="1" hangingPunct="1">
              <a:lnSpc>
                <a:spcPct val="80000"/>
              </a:lnSpc>
            </a:pPr>
            <a:r>
              <a:rPr lang="it-IT" sz="2800" smtClean="0"/>
              <a:t>Ubiquitario, endemico dall’autunno alla primavera</a:t>
            </a:r>
          </a:p>
          <a:p>
            <a:pPr eaLnBrk="1" hangingPunct="1">
              <a:lnSpc>
                <a:spcPct val="80000"/>
              </a:lnSpc>
            </a:pPr>
            <a:r>
              <a:rPr lang="it-IT" sz="2800" smtClean="0"/>
              <a:t>Può essere somministrato vaccino costituito da virus attenuato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smtClean="0"/>
              <a:t>Virus parainfluenzali 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it-IT" sz="2800" smtClean="0"/>
              <a:t>Esistono 4 sierotipi dei virus</a:t>
            </a:r>
          </a:p>
          <a:p>
            <a:pPr eaLnBrk="1" hangingPunct="1">
              <a:lnSpc>
                <a:spcPct val="80000"/>
              </a:lnSpc>
            </a:pPr>
            <a:r>
              <a:rPr lang="it-IT" sz="2800" smtClean="0"/>
              <a:t>L’infezione è limitata alle vie respiratorie superiore (quella più comune), quella delle vie respiratorie inferiori può causare malattie rilevanti</a:t>
            </a:r>
          </a:p>
          <a:p>
            <a:pPr eaLnBrk="1" hangingPunct="1">
              <a:lnSpc>
                <a:spcPct val="80000"/>
              </a:lnSpc>
            </a:pPr>
            <a:r>
              <a:rPr lang="it-IT" sz="2800" smtClean="0"/>
              <a:t>I virus influenzali non sono sistemici e non causano viremia</a:t>
            </a:r>
          </a:p>
          <a:p>
            <a:pPr eaLnBrk="1" hangingPunct="1">
              <a:lnSpc>
                <a:spcPct val="80000"/>
              </a:lnSpc>
            </a:pPr>
            <a:r>
              <a:rPr lang="it-IT" sz="2800" smtClean="0"/>
              <a:t>Le malattie comprendono sintomi simili al raffreddore, bronchite e laringotracheite </a:t>
            </a:r>
          </a:p>
          <a:p>
            <a:pPr eaLnBrk="1" hangingPunct="1">
              <a:lnSpc>
                <a:spcPct val="80000"/>
              </a:lnSpc>
            </a:pPr>
            <a:r>
              <a:rPr lang="it-IT" sz="2800" smtClean="0"/>
              <a:t>L’infezione induce immunità protettiva di breve durata.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smtClean="0"/>
              <a:t>Virus della parotite 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it-IT" smtClean="0"/>
              <a:t>Il virus causa un ingrossamento doloroso delle ghiandole salivari</a:t>
            </a:r>
          </a:p>
          <a:p>
            <a:pPr eaLnBrk="1" hangingPunct="1"/>
            <a:r>
              <a:rPr lang="it-IT" smtClean="0"/>
              <a:t>Il virus diffonde per viremia a testicoli, ovaie, pancreas, tiroide ed altri organi</a:t>
            </a:r>
          </a:p>
          <a:p>
            <a:pPr eaLnBrk="1" hangingPunct="1"/>
            <a:r>
              <a:rPr lang="it-IT" smtClean="0"/>
              <a:t>Nel 50% dei casi si verifica infezione sintomatica del SNC alle meningi</a:t>
            </a:r>
          </a:p>
          <a:p>
            <a:pPr eaLnBrk="1" hangingPunct="1"/>
            <a:r>
              <a:rPr lang="it-IT" smtClean="0"/>
              <a:t>L’immunità dura per tutta la vita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ruttura predefinita">
  <a:themeElements>
    <a:clrScheme name="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ruttura predefinit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804</Words>
  <Application>Microsoft Office PowerPoint</Application>
  <PresentationFormat>Presentazione su schermo (4:3)</PresentationFormat>
  <Paragraphs>109</Paragraphs>
  <Slides>25</Slides>
  <Notes>20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25</vt:i4>
      </vt:variant>
    </vt:vector>
  </HeadingPairs>
  <TitlesOfParts>
    <vt:vector size="27" baseType="lpstr">
      <vt:lpstr>Struttura predefinita</vt:lpstr>
      <vt:lpstr>Image</vt:lpstr>
      <vt:lpstr>Virus a RNA a filamento negativo provvisti di peplos </vt:lpstr>
      <vt:lpstr>Paramyxovirus </vt:lpstr>
      <vt:lpstr>Paramixovirus </vt:lpstr>
      <vt:lpstr>Replicazione </vt:lpstr>
      <vt:lpstr>Virus del morbillo</vt:lpstr>
      <vt:lpstr>Meccanismi di diffusione nell’organismo e patogenesi</vt:lpstr>
      <vt:lpstr>Epidemiologia </vt:lpstr>
      <vt:lpstr>Virus parainfluenzali </vt:lpstr>
      <vt:lpstr>Virus della parotite </vt:lpstr>
      <vt:lpstr>Disseminazione virus della parotite</vt:lpstr>
      <vt:lpstr>Virus respiratorio sinciziale</vt:lpstr>
      <vt:lpstr>Virus della rabbia </vt:lpstr>
      <vt:lpstr>Epidemiologia </vt:lpstr>
      <vt:lpstr>Trasmissione </vt:lpstr>
      <vt:lpstr>Virus della rabbia</vt:lpstr>
      <vt:lpstr>Replicazione </vt:lpstr>
      <vt:lpstr>Patologia </vt:lpstr>
      <vt:lpstr>Sintomatologia </vt:lpstr>
      <vt:lpstr>Diagnosi </vt:lpstr>
      <vt:lpstr>Trattamento e prevenzione</vt:lpstr>
      <vt:lpstr>Diapositiva 21</vt:lpstr>
      <vt:lpstr>Diapositiva 22</vt:lpstr>
      <vt:lpstr>Patogenesi </vt:lpstr>
      <vt:lpstr>Diapositiva 24</vt:lpstr>
      <vt:lpstr>Diapositiva 25</vt:lpstr>
    </vt:vector>
  </TitlesOfParts>
  <Company>Università degli studi di Roma "La Sapienza"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Virus a RNA a filamento negativo provvisti di peplos </dc:title>
  <dc:creator>.</dc:creator>
  <cp:lastModifiedBy>Utente</cp:lastModifiedBy>
  <cp:revision>8</cp:revision>
  <dcterms:created xsi:type="dcterms:W3CDTF">2008-05-13T10:02:28Z</dcterms:created>
  <dcterms:modified xsi:type="dcterms:W3CDTF">2015-04-26T16:20:48Z</dcterms:modified>
</cp:coreProperties>
</file>