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7" autoAdjust="0"/>
    <p:restoredTop sz="94660"/>
  </p:normalViewPr>
  <p:slideViewPr>
    <p:cSldViewPr snapToGrid="0">
      <p:cViewPr varScale="1">
        <p:scale>
          <a:sx n="76" d="100"/>
          <a:sy n="76" d="100"/>
        </p:scale>
        <p:origin x="4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25C109E-A9BE-4AA4-BD22-B9AB3406E6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2E240DD-5C6C-4F55-A53D-E9867AD347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FBB6BE1-156C-4519-B0DC-51FC0D1F3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388B7-CB62-4CA7-BC7F-7E1663762C3C}" type="datetimeFigureOut">
              <a:rPr lang="it-IT" smtClean="0"/>
              <a:t>17/05/2022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925FBD2-6B93-44C1-9605-B94A5EFB4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7CE46A7-F8C4-4C7B-90CE-6C288D401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6C3BA-FB18-449E-B2F7-A77511DB9D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9221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50BD640-AD27-4CE7-BECB-E17608E20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0CCDE75-3838-4F43-B235-364B47D928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DFCD4AF-91B5-4D74-AEA5-768A2CCA6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388B7-CB62-4CA7-BC7F-7E1663762C3C}" type="datetimeFigureOut">
              <a:rPr lang="it-IT" smtClean="0"/>
              <a:t>17/05/2022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575031B-8BFD-4563-9422-A31AE3338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E8D1676-6B30-408B-8640-C6403D75E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6C3BA-FB18-449E-B2F7-A77511DB9D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8101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4EB3433B-46C5-4833-8756-FEA7C2D4F2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DF7030E-3F62-49CC-BE0C-E8733CA969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FB7470D-89E3-410A-90B2-B174E2880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388B7-CB62-4CA7-BC7F-7E1663762C3C}" type="datetimeFigureOut">
              <a:rPr lang="it-IT" smtClean="0"/>
              <a:t>17/05/2022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EF52736-F4F0-4000-B3BB-068E410B3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51C5817-009F-49A0-9B42-BD159ADDC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6C3BA-FB18-449E-B2F7-A77511DB9D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3137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598CC58-D251-4D7E-83DD-EDADE5ED9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2CDA84F-D25C-459D-92EA-F4A689D89A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4417879-FA64-4244-BA98-81F2034AB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388B7-CB62-4CA7-BC7F-7E1663762C3C}" type="datetimeFigureOut">
              <a:rPr lang="it-IT" smtClean="0"/>
              <a:t>17/05/2022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D2690B7-2D45-4F52-B25B-5FBD39573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5E14B3D-E017-417F-897B-CB7DBCD12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6C3BA-FB18-449E-B2F7-A77511DB9D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8487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8AB6C2D-32AC-4436-84A7-5FCC5EE25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2E1E2D0-BEC2-4A0A-9C61-E2C2A20D8C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3DCF0EC-4CCE-45FE-93C5-35E2B7D2A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388B7-CB62-4CA7-BC7F-7E1663762C3C}" type="datetimeFigureOut">
              <a:rPr lang="it-IT" smtClean="0"/>
              <a:t>17/05/2022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C2BB250-D628-4730-9185-F70D490A9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731128E-69A9-48A7-B00A-9B96E89E7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6C3BA-FB18-449E-B2F7-A77511DB9D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7141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3B6E6DF-4D5B-40B1-B516-BD80BD9A3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2053F41-2238-42CB-8CFF-6D744C1BDC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AA33676-B5FF-4DCF-8EA3-6B25538C3E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443E113-A02D-4BCE-861E-A985B715B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388B7-CB62-4CA7-BC7F-7E1663762C3C}" type="datetimeFigureOut">
              <a:rPr lang="it-IT" smtClean="0"/>
              <a:t>17/05/2022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EA3F03E-D1AD-499A-A1B6-55E7EB410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84D2E8D-650D-49FF-A8F4-C159F6076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6C3BA-FB18-449E-B2F7-A77511DB9D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0908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07B1C4-25B7-4BCA-92D8-012AB46A7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D664DAC-A076-4CF8-B0DD-700EF58D64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D244CFD-BBBE-4515-8259-1B78DF5A15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ACDA3BD0-D0E7-4956-80A5-C33199CC07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0C853E5F-9A77-4A05-BF00-2730F63956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E9C0FF1F-07FA-4326-931E-EBC620361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388B7-CB62-4CA7-BC7F-7E1663762C3C}" type="datetimeFigureOut">
              <a:rPr lang="it-IT" smtClean="0"/>
              <a:t>17/05/2022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36699D11-D5AF-4839-8D44-C82B02F86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7F109B3F-E93C-4C6E-BA54-D28E658FB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6C3BA-FB18-449E-B2F7-A77511DB9D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1405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6313988-95B2-4F47-9EDC-0E85E6DC9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516779B3-723A-45BF-A9A2-13679FDF6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388B7-CB62-4CA7-BC7F-7E1663762C3C}" type="datetimeFigureOut">
              <a:rPr lang="it-IT" smtClean="0"/>
              <a:t>17/05/2022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E5CE335-A283-43E2-9DF4-BB2D6F558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0DD62A1-56C7-4B34-80A7-41A0E0071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6C3BA-FB18-449E-B2F7-A77511DB9D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2138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F8235B58-31AE-4AF7-8924-B4D573AE1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388B7-CB62-4CA7-BC7F-7E1663762C3C}" type="datetimeFigureOut">
              <a:rPr lang="it-IT" smtClean="0"/>
              <a:t>17/05/2022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87E4B2E-1F21-4DBF-B4BC-A069F018D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2853442-629D-4016-BF42-BF7A02487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6C3BA-FB18-449E-B2F7-A77511DB9D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4781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A4C85DA-4766-45EB-AC10-DEA86BA7F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F7E5631-1E16-4A77-A8ED-4A9D293DC4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440BE25-4E0A-47EC-B793-60380E4F44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FCDAB3F-E43E-4CBE-9B63-04CD427CF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388B7-CB62-4CA7-BC7F-7E1663762C3C}" type="datetimeFigureOut">
              <a:rPr lang="it-IT" smtClean="0"/>
              <a:t>17/05/2022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1E398EF-D723-47D4-B8E8-30A8BBE0B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9FDC2F9-5A4A-4291-A676-F07F54D08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6C3BA-FB18-449E-B2F7-A77511DB9D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6796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6536F24-84CC-49F9-8113-A04846657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CF3ADEDD-FD0E-4D43-8E07-0F395B1B8B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B1A680B-3A5D-41C1-8C33-1828CC96AE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9ECCBDB-DC44-4BE2-B62A-5FF5E104B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388B7-CB62-4CA7-BC7F-7E1663762C3C}" type="datetimeFigureOut">
              <a:rPr lang="it-IT" smtClean="0"/>
              <a:t>17/05/2022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9ECDD02-E192-4AA2-B01B-C2967BFE6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62BB6C0-8792-4163-A152-E6BABF4CA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6C3BA-FB18-449E-B2F7-A77511DB9D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2983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0EC81697-A44F-4F48-B4A9-0ADB3589E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216CB4C-BE1B-45E7-9360-883CBAAAF9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8EDEBD0-2674-4F89-8F58-88CF53879E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388B7-CB62-4CA7-BC7F-7E1663762C3C}" type="datetimeFigureOut">
              <a:rPr lang="it-IT" smtClean="0"/>
              <a:t>17/05/2022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05F1980-31A8-4970-8372-C42C5A8244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C1BA8BE-A9E4-4F0D-93D7-32F3225EBE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86C3BA-FB18-449E-B2F7-A77511DB9D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8758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8059B67B-2E8B-416B-85C9-4AC0D03A5D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4187" y="0"/>
            <a:ext cx="6123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7358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806280A0-572C-4B53-9343-7F51B5381036}"/>
              </a:ext>
            </a:extLst>
          </p:cNvPr>
          <p:cNvSpPr/>
          <p:nvPr/>
        </p:nvSpPr>
        <p:spPr>
          <a:xfrm>
            <a:off x="3136287" y="174219"/>
            <a:ext cx="6096000" cy="421410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it-IT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 25 °C il prodotto di solubilità </a:t>
            </a:r>
            <a:r>
              <a:rPr lang="it-IT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Ks</a:t>
            </a:r>
            <a:r>
              <a:rPr lang="it-IT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dello iodato di bario è 4,00 x 10</a:t>
            </a:r>
            <a:r>
              <a:rPr lang="it-IT" sz="12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-12</a:t>
            </a:r>
            <a:r>
              <a:rPr lang="it-IT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it-IT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1 - Calcolare la pressione osmotica di una soluzione satura di iodato di bario a 25 °C.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it-IT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2 - Si mescolano 140 </a:t>
            </a:r>
            <a:r>
              <a:rPr lang="it-IT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mL</a:t>
            </a:r>
            <a:r>
              <a:rPr lang="it-IT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di una soluzione di nitrato di bario 0,0200 M con 140 </a:t>
            </a:r>
            <a:r>
              <a:rPr lang="it-IT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mL</a:t>
            </a:r>
            <a:r>
              <a:rPr lang="it-IT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di una soluzione di iodato di sodio 0,0300 M. Calcolare la concentrazione di tutte le specie nella soluzione così ottenuta.  Considerare additivi i volumi.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it-IT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°°°°°°°°°°°°°°°°°°°°°°°°°°°°°°°°°°°°°°°°°°°°°°°°°°°°°°°°°°°°°°°°°°°°°°°°°°°°°°°°°°°°°°°°°°°°°°°°°°°°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it-IT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Calcoliamo la solubilità in acqua moli/L di </a:t>
            </a:r>
            <a:r>
              <a:rPr lang="it-IT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Ba</a:t>
            </a:r>
            <a:r>
              <a:rPr lang="it-IT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(IO</a:t>
            </a:r>
            <a:r>
              <a:rPr lang="it-IT" sz="12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it-IT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it-IT" sz="12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it-IT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it-IT" sz="12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endParaRPr lang="it-IT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Ks = [Ba</a:t>
            </a:r>
            <a:r>
              <a:rPr lang="en-US" sz="12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++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] x [IO</a:t>
            </a:r>
            <a:r>
              <a:rPr lang="en-US" sz="12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12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]</a:t>
            </a:r>
            <a:r>
              <a:rPr lang="en-US" sz="12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 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= 4s</a:t>
            </a:r>
            <a:r>
              <a:rPr lang="en-US" sz="12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	 s = (Ks/4)</a:t>
            </a:r>
            <a:r>
              <a:rPr lang="en-US" sz="12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1/3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(4,00 x 10</a:t>
            </a:r>
            <a:r>
              <a:rPr lang="en-US" sz="12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-12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/4)</a:t>
            </a:r>
            <a:r>
              <a:rPr lang="en-US" sz="12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1/3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= </a:t>
            </a:r>
            <a:r>
              <a:rPr lang="en-US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1,00 x 10</a:t>
            </a:r>
            <a:r>
              <a:rPr lang="en-US" sz="1200" b="1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-4 </a:t>
            </a:r>
            <a:r>
              <a:rPr lang="en-US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M </a:t>
            </a:r>
            <a:endParaRPr lang="it-IT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1200" dirty="0">
                <a:latin typeface="Symbol" panose="05050102010706020507" pitchFamily="18" charset="2"/>
                <a:ea typeface="Times New Roman" panose="02020603050405020304" pitchFamily="18" charset="0"/>
              </a:rPr>
              <a:t>p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s RT </a:t>
            </a:r>
            <a:r>
              <a:rPr lang="en-US" sz="1200" dirty="0">
                <a:latin typeface="Symbol" panose="05050102010706020507" pitchFamily="18" charset="2"/>
                <a:ea typeface="Times New Roman" panose="02020603050405020304" pitchFamily="18" charset="0"/>
              </a:rPr>
              <a:t>n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1,00 x 10</a:t>
            </a:r>
            <a:r>
              <a:rPr lang="en-US" sz="12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-4 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x 0,0821 x 298 x3 = </a:t>
            </a:r>
            <a:r>
              <a:rPr lang="en-US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7,34 x 10</a:t>
            </a:r>
            <a:r>
              <a:rPr lang="en-US" sz="1200" b="1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-3</a:t>
            </a:r>
            <a:r>
              <a:rPr lang="en-US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atm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endParaRPr lang="it-IT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it-IT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it-IT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Si calcolano le concentrazioni dopo il mescolamento; </a:t>
            </a:r>
            <a:r>
              <a:rPr lang="it-IT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Vtot</a:t>
            </a:r>
            <a:r>
              <a:rPr lang="it-IT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0,140+0,140 = 0,280 L</a:t>
            </a:r>
          </a:p>
          <a:p>
            <a:pPr indent="449580">
              <a:lnSpc>
                <a:spcPct val="150000"/>
              </a:lnSpc>
              <a:spcAft>
                <a:spcPts val="0"/>
              </a:spcAft>
            </a:pPr>
            <a:r>
              <a:rPr lang="it-IT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(A) - [</a:t>
            </a:r>
            <a:r>
              <a:rPr lang="it-IT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Ba</a:t>
            </a:r>
            <a:r>
              <a:rPr lang="it-IT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(NO</a:t>
            </a:r>
            <a:r>
              <a:rPr lang="it-IT" sz="12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it-IT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it-IT" sz="12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it-IT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]i = M x V/</a:t>
            </a:r>
            <a:r>
              <a:rPr lang="it-IT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Vtot</a:t>
            </a:r>
            <a:r>
              <a:rPr lang="it-IT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= (0,0200 x 0,140)/0,280 = 1,00 x 10</a:t>
            </a:r>
            <a:r>
              <a:rPr lang="it-IT" sz="12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-2 </a:t>
            </a:r>
            <a:r>
              <a:rPr lang="it-IT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</a:p>
          <a:p>
            <a:pPr indent="449580">
              <a:lnSpc>
                <a:spcPct val="150000"/>
              </a:lnSpc>
              <a:spcAft>
                <a:spcPts val="0"/>
              </a:spcAft>
            </a:pPr>
            <a:r>
              <a:rPr lang="it-IT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(B) - [NaIO</a:t>
            </a:r>
            <a:r>
              <a:rPr lang="it-IT" sz="12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it-IT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]i = M x V/</a:t>
            </a:r>
            <a:r>
              <a:rPr lang="it-IT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Vtot</a:t>
            </a:r>
            <a:r>
              <a:rPr lang="it-IT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(0,0300 x 0,140)/0,280 = 1,50 x 10</a:t>
            </a:r>
            <a:r>
              <a:rPr lang="it-IT" sz="12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-2 </a:t>
            </a:r>
            <a:r>
              <a:rPr lang="it-IT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M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4B1666E6-C408-49DB-90EA-85B2191066E8}"/>
              </a:ext>
            </a:extLst>
          </p:cNvPr>
          <p:cNvSpPr/>
          <p:nvPr/>
        </p:nvSpPr>
        <p:spPr>
          <a:xfrm>
            <a:off x="3136287" y="4271358"/>
            <a:ext cx="6096000" cy="199811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it-IT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it-IT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Ba</a:t>
            </a:r>
            <a:r>
              <a:rPr lang="it-IT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(NO</a:t>
            </a:r>
            <a:r>
              <a:rPr lang="it-IT" sz="12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it-IT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it-IT" sz="12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it-IT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+   2NaIO</a:t>
            </a:r>
            <a:r>
              <a:rPr lang="it-IT" sz="12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it-IT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→   </a:t>
            </a:r>
            <a:r>
              <a:rPr lang="it-IT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Ba</a:t>
            </a:r>
            <a:r>
              <a:rPr lang="it-IT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(IO</a:t>
            </a:r>
            <a:r>
              <a:rPr lang="it-IT" sz="12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it-IT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it-IT" sz="12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it-IT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+   2NaNO</a:t>
            </a:r>
            <a:r>
              <a:rPr lang="it-IT" sz="12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endParaRPr lang="it-IT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it-IT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1,00 x 10</a:t>
            </a:r>
            <a:r>
              <a:rPr lang="it-IT" sz="12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-2</a:t>
            </a:r>
            <a:r>
              <a:rPr lang="it-IT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1,50 x 10</a:t>
            </a:r>
            <a:r>
              <a:rPr lang="it-IT" sz="12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-2 </a:t>
            </a:r>
            <a:r>
              <a:rPr lang="it-IT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it-IT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2,50 x 10</a:t>
            </a:r>
            <a:r>
              <a:rPr lang="it-IT" sz="12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-3          </a:t>
            </a:r>
            <a:r>
              <a:rPr lang="it-IT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-              7,50 x 10</a:t>
            </a:r>
            <a:r>
              <a:rPr lang="it-IT" sz="12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-3</a:t>
            </a:r>
            <a:r>
              <a:rPr lang="it-IT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1,50 x 10</a:t>
            </a:r>
            <a:r>
              <a:rPr lang="it-IT" sz="12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-2 </a:t>
            </a:r>
            <a:r>
              <a:rPr lang="it-IT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it-IT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it-IT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Verifichiamo se precipita </a:t>
            </a:r>
            <a:r>
              <a:rPr lang="it-IT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Ba</a:t>
            </a:r>
            <a:r>
              <a:rPr lang="it-IT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(IO</a:t>
            </a:r>
            <a:r>
              <a:rPr lang="it-IT" sz="12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it-IT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it-IT" sz="12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endParaRPr lang="it-IT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it-IT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[</a:t>
            </a:r>
            <a:r>
              <a:rPr lang="it-IT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Ba</a:t>
            </a:r>
            <a:r>
              <a:rPr lang="it-IT" sz="12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++</a:t>
            </a:r>
            <a:r>
              <a:rPr lang="it-IT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]i x [IO</a:t>
            </a:r>
            <a:r>
              <a:rPr lang="it-IT" sz="12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it-IT" sz="12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it-IT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]</a:t>
            </a:r>
            <a:r>
              <a:rPr lang="it-IT" sz="12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 </a:t>
            </a:r>
            <a:r>
              <a:rPr lang="it-IT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 = 1,00 x 10</a:t>
            </a:r>
            <a:r>
              <a:rPr lang="it-IT" sz="12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-2</a:t>
            </a:r>
            <a:r>
              <a:rPr lang="it-IT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x (1.50 x 10</a:t>
            </a:r>
            <a:r>
              <a:rPr lang="it-IT" sz="12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-2</a:t>
            </a:r>
            <a:r>
              <a:rPr lang="it-IT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it-IT" sz="12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it-IT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= 2,25 x 10</a:t>
            </a:r>
            <a:r>
              <a:rPr lang="it-IT" sz="12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-6</a:t>
            </a:r>
            <a:r>
              <a:rPr lang="it-IT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&gt; </a:t>
            </a:r>
            <a:r>
              <a:rPr lang="it-IT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Ks</a:t>
            </a:r>
            <a:r>
              <a:rPr lang="it-IT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4,00 x 10</a:t>
            </a:r>
            <a:r>
              <a:rPr lang="it-IT" sz="12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-12</a:t>
            </a:r>
            <a:r>
              <a:rPr lang="it-IT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quindi </a:t>
            </a:r>
            <a:r>
              <a:rPr lang="it-IT" sz="12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precipita</a:t>
            </a:r>
            <a:r>
              <a:rPr lang="it-IT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1450240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F5772600-4669-48ED-98F9-564F177D8973}"/>
              </a:ext>
            </a:extLst>
          </p:cNvPr>
          <p:cNvSpPr/>
          <p:nvPr/>
        </p:nvSpPr>
        <p:spPr>
          <a:xfrm>
            <a:off x="2865120" y="430166"/>
            <a:ext cx="6228430" cy="11671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it-IT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La s </a:t>
            </a:r>
            <a:r>
              <a:rPr lang="it-IT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Ba</a:t>
            </a:r>
            <a:r>
              <a:rPr lang="it-IT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(IO</a:t>
            </a:r>
            <a:r>
              <a:rPr lang="it-IT" sz="12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it-IT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it-IT" sz="12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 </a:t>
            </a:r>
            <a:r>
              <a:rPr lang="it-IT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= (</a:t>
            </a:r>
            <a:r>
              <a:rPr lang="it-IT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Ks</a:t>
            </a:r>
            <a:r>
              <a:rPr lang="it-IT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/4c)</a:t>
            </a:r>
            <a:r>
              <a:rPr lang="it-IT" sz="12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1/2</a:t>
            </a:r>
            <a:r>
              <a:rPr lang="it-IT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(4,00 x 10</a:t>
            </a:r>
            <a:r>
              <a:rPr lang="it-IT" sz="12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-12</a:t>
            </a:r>
            <a:r>
              <a:rPr lang="it-IT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/4x2,5 x 10</a:t>
            </a:r>
            <a:r>
              <a:rPr lang="it-IT" sz="12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-3</a:t>
            </a:r>
            <a:r>
              <a:rPr lang="it-IT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it-IT" sz="12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1/2</a:t>
            </a:r>
            <a:r>
              <a:rPr lang="it-IT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= 2,00 x 10</a:t>
            </a:r>
            <a:r>
              <a:rPr lang="it-IT" sz="12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-5</a:t>
            </a:r>
            <a:r>
              <a:rPr lang="it-IT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[Ba</a:t>
            </a:r>
            <a:r>
              <a:rPr lang="en-US" sz="1200" b="1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++</a:t>
            </a:r>
            <a:r>
              <a:rPr lang="en-US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] = s + c = 2,00 x 10</a:t>
            </a:r>
            <a:r>
              <a:rPr lang="en-US" sz="1200" b="1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-5</a:t>
            </a:r>
            <a:r>
              <a:rPr lang="en-US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+ 2,50 x 10</a:t>
            </a:r>
            <a:r>
              <a:rPr lang="en-US" sz="1200" b="1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-3 </a:t>
            </a:r>
            <a:r>
              <a:rPr lang="en-US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= 2,52 x 10</a:t>
            </a:r>
            <a:r>
              <a:rPr lang="en-US" sz="1200" b="1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-3 </a:t>
            </a:r>
            <a:r>
              <a:rPr lang="en-US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; [IO</a:t>
            </a:r>
            <a:r>
              <a:rPr lang="en-US" sz="1200" b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1200" b="1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]= 2s = 2x 2,00 x 10</a:t>
            </a:r>
            <a:r>
              <a:rPr lang="en-US" sz="1200" b="1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-5</a:t>
            </a:r>
            <a:r>
              <a:rPr lang="en-US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= 4,00 x 10</a:t>
            </a:r>
            <a:r>
              <a:rPr lang="en-US" sz="1200" b="1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-5</a:t>
            </a:r>
            <a:r>
              <a:rPr lang="en-US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it-IT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it-IT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[NO</a:t>
            </a:r>
            <a:r>
              <a:rPr lang="it-IT" sz="1200" b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it-IT" sz="1200" b="1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it-IT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] = 0,0200 ; [Na</a:t>
            </a:r>
            <a:r>
              <a:rPr lang="it-IT" sz="1200" b="1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it-IT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]= 1,50 x 10</a:t>
            </a:r>
            <a:r>
              <a:rPr lang="it-IT" sz="1200" b="1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-2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it-IT" sz="1200" b="1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_______________________________________________________________________________________________________________________</a:t>
            </a:r>
            <a:endParaRPr lang="it-IT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9B2231BA-D33B-44BB-942D-2A34940E046B}"/>
              </a:ext>
            </a:extLst>
          </p:cNvPr>
          <p:cNvSpPr/>
          <p:nvPr/>
        </p:nvSpPr>
        <p:spPr>
          <a:xfrm>
            <a:off x="2751608" y="1790362"/>
            <a:ext cx="6096000" cy="48538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it-IT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 prodotto di solubilità </a:t>
            </a:r>
            <a:r>
              <a:rPr lang="it-IT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Ks</a:t>
            </a:r>
            <a:r>
              <a:rPr lang="it-IT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dello iodato di bario è 4,00 x 10</a:t>
            </a:r>
            <a:r>
              <a:rPr lang="it-IT" sz="1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-12</a:t>
            </a:r>
            <a:r>
              <a:rPr lang="it-IT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it-IT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it-IT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Una soluzione A di nitrato di bario ha concentrazione 0,0200 M. Una soluzione B di iodato di sodio ha concentrazione 0,0300 M. Calcolare la concentrazione di tutte le specie in soluzione quando si mescolano:</a:t>
            </a:r>
            <a:endParaRPr lang="it-IT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it-IT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- 150 </a:t>
            </a:r>
            <a:r>
              <a:rPr lang="it-IT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mL</a:t>
            </a:r>
            <a:r>
              <a:rPr lang="it-IT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della soluzione A con 150 </a:t>
            </a:r>
            <a:r>
              <a:rPr lang="it-IT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mL</a:t>
            </a:r>
            <a:r>
              <a:rPr lang="it-IT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della soluzione B;</a:t>
            </a:r>
            <a:endParaRPr lang="it-IT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it-IT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- 3,00 </a:t>
            </a:r>
            <a:r>
              <a:rPr lang="it-IT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mL</a:t>
            </a:r>
            <a:r>
              <a:rPr lang="it-IT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della soluzione A con 4,00 </a:t>
            </a:r>
            <a:r>
              <a:rPr lang="it-IT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mL</a:t>
            </a:r>
            <a:r>
              <a:rPr lang="it-IT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della soluzione B e diluendo fino ad un volume totale di 3,00 L. </a:t>
            </a:r>
            <a:endParaRPr lang="it-IT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it-IT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Calcolare, inoltre, la solubilità dello iodato di bario in acqua pura. Considerare additivi i volumi.</a:t>
            </a:r>
            <a:endParaRPr lang="it-IT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°°°°°°°°°°°°°°°°°°°°°°°°°°°°°°°°°°°°°°°°°°°°°°°°°°°°°°°°°°°°°°°°°°°°°°°°°°°°°°°°°°°°°°°°°°°°°°°°°°°°</a:t>
            </a:r>
            <a:endParaRPr lang="it-IT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Aft>
                <a:spcPts val="0"/>
              </a:spcAft>
            </a:pPr>
            <a:r>
              <a:rPr lang="it-IT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Calcoliamo la solubilità in acqua moli/L di </a:t>
            </a:r>
            <a:r>
              <a:rPr lang="it-IT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it-IT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(IO</a:t>
            </a:r>
            <a:r>
              <a:rPr lang="it-IT" sz="1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it-IT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it-IT" sz="1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endParaRPr lang="it-IT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Aft>
                <a:spcPts val="0"/>
              </a:spcAft>
            </a:pP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Ks = [Ba</a:t>
            </a:r>
            <a:r>
              <a:rPr lang="en-US" sz="1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++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 x [IO</a:t>
            </a:r>
            <a:r>
              <a:rPr lang="en-US" sz="1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1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r>
              <a:rPr lang="en-US" sz="1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4s</a:t>
            </a:r>
            <a:r>
              <a:rPr lang="en-US" sz="1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	 s = (Ks/4)</a:t>
            </a:r>
            <a:r>
              <a:rPr lang="en-US" sz="1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1/3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(4,00 x 10</a:t>
            </a:r>
            <a:r>
              <a:rPr lang="en-US" sz="1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-12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/4)</a:t>
            </a:r>
            <a:r>
              <a:rPr lang="en-US" sz="1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1/3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= </a:t>
            </a:r>
            <a:r>
              <a:rPr lang="en-US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1,00 x 10</a:t>
            </a:r>
            <a:r>
              <a:rPr lang="en-US" sz="1200" b="1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-4 </a:t>
            </a:r>
            <a:r>
              <a:rPr lang="en-US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 </a:t>
            </a:r>
            <a:endParaRPr lang="it-IT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Aft>
                <a:spcPts val="0"/>
              </a:spcAft>
            </a:pPr>
            <a:r>
              <a:rPr lang="en-US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it-IT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Aft>
                <a:spcPts val="0"/>
              </a:spcAft>
            </a:pP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it-IT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 calcolano le concentrazioni dopo il mescolamento; </a:t>
            </a:r>
            <a:r>
              <a:rPr lang="it-IT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Vtot</a:t>
            </a:r>
            <a:r>
              <a:rPr lang="it-IT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0,150+0,150 = 0,300 L</a:t>
            </a:r>
            <a:endParaRPr lang="it-IT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130000"/>
              </a:lnSpc>
              <a:spcAft>
                <a:spcPts val="0"/>
              </a:spcAft>
            </a:pPr>
            <a:r>
              <a:rPr lang="it-IT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(A) - [</a:t>
            </a:r>
            <a:r>
              <a:rPr lang="it-IT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it-IT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(NO</a:t>
            </a:r>
            <a:r>
              <a:rPr lang="it-IT" sz="1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it-IT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it-IT" sz="1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]i = M x V/</a:t>
            </a:r>
            <a:r>
              <a:rPr lang="it-IT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Vtot</a:t>
            </a:r>
            <a:r>
              <a:rPr lang="it-IT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(0,0200 x 0,150)/0,300 = 1,00 x 10</a:t>
            </a:r>
            <a:r>
              <a:rPr lang="it-IT" sz="1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-2 </a:t>
            </a:r>
            <a:r>
              <a:rPr lang="it-IT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endParaRPr lang="it-IT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130000"/>
              </a:lnSpc>
              <a:spcAft>
                <a:spcPts val="0"/>
              </a:spcAft>
            </a:pPr>
            <a:r>
              <a:rPr lang="it-IT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(B) - [NaIO</a:t>
            </a:r>
            <a:r>
              <a:rPr lang="it-IT" sz="1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it-IT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]i = M x V/</a:t>
            </a:r>
            <a:r>
              <a:rPr lang="it-IT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Vtot</a:t>
            </a:r>
            <a:r>
              <a:rPr lang="it-IT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(0,0300 x 0,150)/0,300 = 1,50 x 10</a:t>
            </a:r>
            <a:r>
              <a:rPr lang="it-IT" sz="1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-2 </a:t>
            </a:r>
            <a:r>
              <a:rPr lang="it-IT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</a:t>
            </a:r>
            <a:endParaRPr lang="it-IT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Aft>
                <a:spcPts val="0"/>
              </a:spcAft>
            </a:pPr>
            <a:r>
              <a:rPr lang="it-IT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it-IT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Aft>
                <a:spcPts val="0"/>
              </a:spcAft>
            </a:pPr>
            <a:r>
              <a:rPr lang="it-IT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it-IT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(NO</a:t>
            </a:r>
            <a:r>
              <a:rPr lang="it-IT" sz="1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it-IT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it-IT" sz="1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+   2NaIO</a:t>
            </a:r>
            <a:r>
              <a:rPr lang="it-IT" sz="1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it-IT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→   </a:t>
            </a:r>
            <a:r>
              <a:rPr lang="it-IT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it-IT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(IO</a:t>
            </a:r>
            <a:r>
              <a:rPr lang="it-IT" sz="1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it-IT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it-IT" sz="1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+   2NaNO</a:t>
            </a:r>
            <a:r>
              <a:rPr lang="it-IT" sz="1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endParaRPr lang="it-IT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Aft>
                <a:spcPts val="0"/>
              </a:spcAft>
            </a:pPr>
            <a:r>
              <a:rPr lang="it-IT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1,00 x 10</a:t>
            </a:r>
            <a:r>
              <a:rPr lang="it-IT" sz="1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-2</a:t>
            </a:r>
            <a:r>
              <a:rPr lang="it-IT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1,50 x 10</a:t>
            </a:r>
            <a:r>
              <a:rPr lang="it-IT" sz="1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-2 </a:t>
            </a:r>
            <a:r>
              <a:rPr lang="it-IT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</a:t>
            </a:r>
            <a:endParaRPr lang="it-IT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Aft>
                <a:spcPts val="0"/>
              </a:spcAft>
            </a:pPr>
            <a:r>
              <a:rPr lang="it-IT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2,50 x 10</a:t>
            </a:r>
            <a:r>
              <a:rPr lang="it-IT" sz="1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-3          </a:t>
            </a:r>
            <a:r>
              <a:rPr lang="it-IT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-              7,50 x 10</a:t>
            </a:r>
            <a:r>
              <a:rPr lang="it-IT" sz="1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-3</a:t>
            </a:r>
            <a:r>
              <a:rPr lang="it-IT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1,50 x 10</a:t>
            </a:r>
            <a:r>
              <a:rPr lang="it-IT" sz="1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-2 </a:t>
            </a:r>
            <a:r>
              <a:rPr lang="it-IT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</a:t>
            </a:r>
            <a:endParaRPr lang="it-IT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4331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99F571B3-CF9C-47DD-A21D-A4F5D0D0EBB8}"/>
              </a:ext>
            </a:extLst>
          </p:cNvPr>
          <p:cNvSpPr/>
          <p:nvPr/>
        </p:nvSpPr>
        <p:spPr>
          <a:xfrm>
            <a:off x="3104755" y="349321"/>
            <a:ext cx="6096000" cy="463325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30000"/>
              </a:lnSpc>
              <a:spcAft>
                <a:spcPts val="0"/>
              </a:spcAft>
            </a:pPr>
            <a:r>
              <a:rPr lang="it-IT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Verifichiamo se precipita </a:t>
            </a:r>
            <a:r>
              <a:rPr lang="it-IT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it-IT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(IO</a:t>
            </a:r>
            <a:r>
              <a:rPr lang="it-IT" sz="1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it-IT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it-IT" sz="1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it-IT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Aft>
                <a:spcPts val="0"/>
              </a:spcAft>
            </a:pPr>
            <a:r>
              <a:rPr lang="it-IT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it-IT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it-IT" sz="1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++</a:t>
            </a:r>
            <a:r>
              <a:rPr lang="it-IT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]i x [IO</a:t>
            </a:r>
            <a:r>
              <a:rPr lang="it-IT" sz="1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it-IT" sz="1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it-IT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r>
              <a:rPr lang="it-IT" sz="1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it-IT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= 1,00 x 10</a:t>
            </a:r>
            <a:r>
              <a:rPr lang="it-IT" sz="1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-2</a:t>
            </a:r>
            <a:r>
              <a:rPr lang="it-IT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 (1.50 x 10</a:t>
            </a:r>
            <a:r>
              <a:rPr lang="it-IT" sz="1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-2</a:t>
            </a:r>
            <a:r>
              <a:rPr lang="it-IT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it-IT" sz="1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= 2,25 x 10</a:t>
            </a:r>
            <a:r>
              <a:rPr lang="it-IT" sz="1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-6</a:t>
            </a:r>
            <a:r>
              <a:rPr lang="it-IT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&gt; </a:t>
            </a:r>
            <a:r>
              <a:rPr lang="it-IT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Ks</a:t>
            </a:r>
            <a:r>
              <a:rPr lang="it-IT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4,00 x 10</a:t>
            </a:r>
            <a:r>
              <a:rPr lang="it-IT" sz="1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-12</a:t>
            </a:r>
            <a:r>
              <a:rPr lang="it-IT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quindi </a:t>
            </a:r>
            <a:r>
              <a:rPr lang="it-IT" sz="12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precipita</a:t>
            </a:r>
            <a:r>
              <a:rPr lang="it-IT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endParaRPr lang="it-IT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Aft>
                <a:spcPts val="0"/>
              </a:spcAft>
            </a:pPr>
            <a:r>
              <a:rPr lang="it-IT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it-IT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Aft>
                <a:spcPts val="0"/>
              </a:spcAft>
            </a:pPr>
            <a:r>
              <a:rPr lang="it-IT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s </a:t>
            </a:r>
            <a:r>
              <a:rPr lang="it-IT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it-IT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(IO</a:t>
            </a:r>
            <a:r>
              <a:rPr lang="it-IT" sz="1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it-IT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it-IT" sz="1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it-IT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(</a:t>
            </a:r>
            <a:r>
              <a:rPr lang="it-IT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Ks</a:t>
            </a:r>
            <a:r>
              <a:rPr lang="it-IT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/4c)</a:t>
            </a:r>
            <a:r>
              <a:rPr lang="it-IT" sz="1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1/2</a:t>
            </a:r>
            <a:r>
              <a:rPr lang="it-IT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(4,00 x 10</a:t>
            </a:r>
            <a:r>
              <a:rPr lang="it-IT" sz="1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-12</a:t>
            </a:r>
            <a:r>
              <a:rPr lang="it-IT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/4x2,5 x 10</a:t>
            </a:r>
            <a:r>
              <a:rPr lang="it-IT" sz="1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-3</a:t>
            </a:r>
            <a:r>
              <a:rPr lang="it-IT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it-IT" sz="1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1/2</a:t>
            </a:r>
            <a:r>
              <a:rPr lang="it-IT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= 2,00 x 10</a:t>
            </a:r>
            <a:r>
              <a:rPr lang="it-IT" sz="1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-5</a:t>
            </a:r>
            <a:r>
              <a:rPr lang="it-IT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it-IT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Aft>
                <a:spcPts val="0"/>
              </a:spcAft>
            </a:pPr>
            <a:r>
              <a:rPr lang="en-US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[Ba</a:t>
            </a:r>
            <a:r>
              <a:rPr lang="en-US" sz="1200" b="1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++</a:t>
            </a:r>
            <a:r>
              <a:rPr lang="en-US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 = s + c = 2,00 x 10</a:t>
            </a:r>
            <a:r>
              <a:rPr lang="en-US" sz="1200" b="1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-5</a:t>
            </a:r>
            <a:r>
              <a:rPr lang="en-US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+ 2,50 x 10</a:t>
            </a:r>
            <a:r>
              <a:rPr lang="en-US" sz="1200" b="1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-3 </a:t>
            </a:r>
            <a:r>
              <a:rPr lang="en-US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2,52 x 10</a:t>
            </a:r>
            <a:r>
              <a:rPr lang="en-US" sz="1200" b="1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-3 </a:t>
            </a:r>
            <a:r>
              <a:rPr lang="en-US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[IO</a:t>
            </a:r>
            <a:r>
              <a:rPr lang="en-US" sz="1200" b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1200" b="1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]= 2s = 2x 2,00 x 10</a:t>
            </a:r>
            <a:r>
              <a:rPr lang="en-US" sz="1200" b="1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-5</a:t>
            </a:r>
            <a:r>
              <a:rPr lang="en-US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= 4,00 x 10</a:t>
            </a:r>
            <a:r>
              <a:rPr lang="en-US" sz="1200" b="1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-5</a:t>
            </a:r>
            <a:r>
              <a:rPr lang="en-US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it-IT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Aft>
                <a:spcPts val="0"/>
              </a:spcAft>
            </a:pPr>
            <a:r>
              <a:rPr lang="en-US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[NO</a:t>
            </a:r>
            <a:r>
              <a:rPr lang="it-IT" sz="1200" b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it-IT" sz="1200" b="1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it-IT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 = 0,0200 ; [Na</a:t>
            </a:r>
            <a:r>
              <a:rPr lang="it-IT" sz="1200" b="1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it-IT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]= 1,50 x 10</a:t>
            </a:r>
            <a:r>
              <a:rPr lang="it-IT" sz="1200" b="1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-2</a:t>
            </a:r>
            <a:endParaRPr lang="it-IT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Aft>
                <a:spcPts val="0"/>
              </a:spcAft>
            </a:pPr>
            <a:r>
              <a:rPr lang="it-IT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it-IT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Aft>
                <a:spcPts val="0"/>
              </a:spcAft>
            </a:pPr>
            <a:r>
              <a:rPr lang="it-IT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Si calcolano le concentrazioni dopo il mescolamento; </a:t>
            </a:r>
            <a:r>
              <a:rPr lang="it-IT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Vtot</a:t>
            </a:r>
            <a:r>
              <a:rPr lang="it-IT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3 L</a:t>
            </a:r>
            <a:endParaRPr lang="it-IT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130000"/>
              </a:lnSpc>
              <a:spcAft>
                <a:spcPts val="0"/>
              </a:spcAft>
            </a:pPr>
            <a:r>
              <a:rPr lang="it-IT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(A) - [</a:t>
            </a:r>
            <a:r>
              <a:rPr lang="it-IT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it-IT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(NO</a:t>
            </a:r>
            <a:r>
              <a:rPr lang="it-IT" sz="1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it-IT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it-IT" sz="1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]i = M x V/</a:t>
            </a:r>
            <a:r>
              <a:rPr lang="it-IT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Vtot</a:t>
            </a:r>
            <a:r>
              <a:rPr lang="it-IT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(0,0200 x 0,003)/3 = 2,00 x 10</a:t>
            </a:r>
            <a:r>
              <a:rPr lang="it-IT" sz="1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-5</a:t>
            </a:r>
            <a:r>
              <a:rPr lang="it-IT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M</a:t>
            </a:r>
            <a:endParaRPr lang="it-IT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130000"/>
              </a:lnSpc>
              <a:spcAft>
                <a:spcPts val="0"/>
              </a:spcAft>
            </a:pPr>
            <a:r>
              <a:rPr lang="it-IT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(B) - [NaIO</a:t>
            </a:r>
            <a:r>
              <a:rPr lang="it-IT" sz="1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it-IT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]i = M x V/</a:t>
            </a:r>
            <a:r>
              <a:rPr lang="it-IT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Vtot</a:t>
            </a:r>
            <a:r>
              <a:rPr lang="it-IT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(0,0300 x 0,004)/3 = 4 x 10</a:t>
            </a:r>
            <a:r>
              <a:rPr lang="it-IT" sz="1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-5</a:t>
            </a:r>
            <a:r>
              <a:rPr lang="it-IT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</a:t>
            </a:r>
            <a:endParaRPr lang="it-IT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Aft>
                <a:spcPts val="0"/>
              </a:spcAft>
            </a:pPr>
            <a:r>
              <a:rPr lang="it-IT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it-IT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Aft>
                <a:spcPts val="0"/>
              </a:spcAft>
            </a:pPr>
            <a:r>
              <a:rPr lang="it-IT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it-IT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(NO</a:t>
            </a:r>
            <a:r>
              <a:rPr lang="it-IT" sz="1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it-IT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it-IT" sz="1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+   2NaIO</a:t>
            </a:r>
            <a:r>
              <a:rPr lang="it-IT" sz="1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it-IT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→      </a:t>
            </a:r>
            <a:r>
              <a:rPr lang="it-IT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it-IT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(IO</a:t>
            </a:r>
            <a:r>
              <a:rPr lang="it-IT" sz="1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it-IT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it-IT" sz="1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+   2NaNO</a:t>
            </a:r>
            <a:r>
              <a:rPr lang="it-IT" sz="1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endParaRPr lang="it-IT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Aft>
                <a:spcPts val="0"/>
              </a:spcAft>
            </a:pPr>
            <a:r>
              <a:rPr lang="it-IT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2,00 x 10</a:t>
            </a:r>
            <a:r>
              <a:rPr lang="it-IT" sz="1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-5</a:t>
            </a:r>
            <a:r>
              <a:rPr lang="it-IT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4,00 x 10</a:t>
            </a:r>
            <a:r>
              <a:rPr lang="it-IT" sz="1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-5</a:t>
            </a:r>
            <a:r>
              <a:rPr lang="it-IT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             </a:t>
            </a:r>
            <a:endParaRPr lang="it-IT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Aft>
                <a:spcPts val="0"/>
              </a:spcAft>
            </a:pPr>
            <a:r>
              <a:rPr lang="it-IT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-                 	  -		   2,00 x 10</a:t>
            </a:r>
            <a:r>
              <a:rPr lang="it-IT" sz="1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-5</a:t>
            </a:r>
            <a:r>
              <a:rPr lang="it-IT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4,00 x 10</a:t>
            </a:r>
            <a:r>
              <a:rPr lang="it-IT" sz="1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-5</a:t>
            </a:r>
            <a:r>
              <a:rPr lang="it-IT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it-IT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Aft>
                <a:spcPts val="0"/>
              </a:spcAft>
            </a:pPr>
            <a:r>
              <a:rPr lang="it-IT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it-IT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Aft>
                <a:spcPts val="0"/>
              </a:spcAft>
            </a:pPr>
            <a:r>
              <a:rPr lang="it-IT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Verifichiamo se precipita </a:t>
            </a:r>
            <a:r>
              <a:rPr lang="it-IT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it-IT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(IO</a:t>
            </a:r>
            <a:r>
              <a:rPr lang="it-IT" sz="1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it-IT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it-IT" sz="1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it-IT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Aft>
                <a:spcPts val="0"/>
              </a:spcAft>
            </a:pPr>
            <a:r>
              <a:rPr lang="it-IT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it-IT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it-IT" sz="1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++</a:t>
            </a:r>
            <a:r>
              <a:rPr lang="it-IT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]i x [IO</a:t>
            </a:r>
            <a:r>
              <a:rPr lang="it-IT" sz="1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it-IT" sz="1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it-IT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r>
              <a:rPr lang="it-IT" sz="1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it-IT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= 2 x 10</a:t>
            </a:r>
            <a:r>
              <a:rPr lang="it-IT" sz="1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-5</a:t>
            </a:r>
            <a:r>
              <a:rPr lang="it-IT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 (4 x 10</a:t>
            </a:r>
            <a:r>
              <a:rPr lang="it-IT" sz="1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-5</a:t>
            </a:r>
            <a:r>
              <a:rPr lang="it-IT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it-IT" sz="1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3,20 x 10</a:t>
            </a:r>
            <a:r>
              <a:rPr lang="it-IT" sz="1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-14</a:t>
            </a:r>
            <a:r>
              <a:rPr lang="it-IT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&lt; </a:t>
            </a:r>
            <a:r>
              <a:rPr lang="it-IT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Ks</a:t>
            </a:r>
            <a:r>
              <a:rPr lang="it-IT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4,00 x 10</a:t>
            </a:r>
            <a:r>
              <a:rPr lang="it-IT" sz="1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-12</a:t>
            </a:r>
            <a:r>
              <a:rPr lang="it-IT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it-IT" sz="12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NON precipita</a:t>
            </a:r>
            <a:r>
              <a:rPr lang="it-IT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it-IT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Aft>
                <a:spcPts val="0"/>
              </a:spcAft>
            </a:pPr>
            <a:r>
              <a:rPr lang="it-IT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it-IT" sz="1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it-IT" sz="1200" b="1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++</a:t>
            </a:r>
            <a:r>
              <a:rPr lang="it-IT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 = 2,00 x 10</a:t>
            </a:r>
            <a:r>
              <a:rPr lang="it-IT" sz="1200" b="1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-5</a:t>
            </a:r>
            <a:r>
              <a:rPr lang="it-IT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; [IO</a:t>
            </a:r>
            <a:r>
              <a:rPr lang="it-IT" sz="1200" b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it-IT" sz="1200" b="1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it-IT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]= 4,00 x 10</a:t>
            </a:r>
            <a:r>
              <a:rPr lang="it-IT" sz="1200" b="1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-5</a:t>
            </a:r>
            <a:r>
              <a:rPr lang="it-IT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; [NO</a:t>
            </a:r>
            <a:r>
              <a:rPr lang="it-IT" sz="1200" b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it-IT" sz="1200" b="1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it-IT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 = 4,00 x 10</a:t>
            </a:r>
            <a:r>
              <a:rPr lang="it-IT" sz="1200" b="1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-5</a:t>
            </a:r>
            <a:r>
              <a:rPr lang="it-IT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; [Na</a:t>
            </a:r>
            <a:r>
              <a:rPr lang="it-IT" sz="1200" b="1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it-IT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]= 4,00 x 10</a:t>
            </a:r>
            <a:r>
              <a:rPr lang="it-IT" sz="1200" b="1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-5</a:t>
            </a:r>
            <a:endParaRPr lang="it-IT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186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705DFA26-6E1D-489D-A0B8-2AB7A6E7C7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0200" y="0"/>
            <a:ext cx="8391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140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2FFE1AC4-F08F-4E53-B666-41208B5986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0411" y="0"/>
            <a:ext cx="65111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399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85A71A16-8297-48FB-9A4C-688A0A363F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052" y="0"/>
            <a:ext cx="99138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711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BE9C0E94-41D0-4B97-AF07-9496384E06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59871C0B-C138-4F34-9163-8DDE439E30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4633" y="225292"/>
            <a:ext cx="8683995" cy="4061507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FB8E5AFF-EE85-436E-A8C7-BBB0524905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9177" y="4340827"/>
            <a:ext cx="6170798" cy="122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251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D0711D35-AA28-45AC-9C3B-A57C6E8D68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5964" y="0"/>
            <a:ext cx="86800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314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D68F1D90-AFE8-4BE3-8070-6A8322C7AF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2292" y="584823"/>
            <a:ext cx="9267416" cy="5688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009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EF28173A-0B61-475F-A680-14BBF5C125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6045" y="0"/>
            <a:ext cx="53199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4867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3D1373FC-2FB2-4BFE-B827-6A138CA1A3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7571" y="0"/>
            <a:ext cx="65568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15765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883</Words>
  <Application>Microsoft Office PowerPoint</Application>
  <PresentationFormat>Widescreen</PresentationFormat>
  <Paragraphs>56</Paragraphs>
  <Slides>12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Symbol</vt:lpstr>
      <vt:lpstr>Times New Roman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PLG-Admin</dc:creator>
  <cp:lastModifiedBy>PLG-Admin</cp:lastModifiedBy>
  <cp:revision>5</cp:revision>
  <dcterms:created xsi:type="dcterms:W3CDTF">2022-05-17T08:03:14Z</dcterms:created>
  <dcterms:modified xsi:type="dcterms:W3CDTF">2022-05-17T09:08:00Z</dcterms:modified>
</cp:coreProperties>
</file>