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74" r:id="rId10"/>
    <p:sldId id="263" r:id="rId11"/>
    <p:sldId id="266" r:id="rId12"/>
    <p:sldId id="275" r:id="rId13"/>
    <p:sldId id="264" r:id="rId14"/>
    <p:sldId id="265" r:id="rId15"/>
    <p:sldId id="276" r:id="rId16"/>
    <p:sldId id="267" r:id="rId17"/>
    <p:sldId id="268" r:id="rId18"/>
    <p:sldId id="277" r:id="rId19"/>
    <p:sldId id="271" r:id="rId20"/>
    <p:sldId id="272" r:id="rId21"/>
    <p:sldId id="278" r:id="rId22"/>
    <p:sldId id="269" r:id="rId23"/>
    <p:sldId id="279" r:id="rId24"/>
    <p:sldId id="27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43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933FA9-EBFC-444E-9330-54622EBC527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C4C5EC1-CD09-4EB6-9BA8-4B01987BED8D}">
      <dgm:prSet/>
      <dgm:spPr/>
      <dgm:t>
        <a:bodyPr/>
        <a:lstStyle/>
        <a:p>
          <a:r>
            <a:rPr lang="it-IT"/>
            <a:t>Human rights/social rights/environmental standards as an element of international trade.</a:t>
          </a:r>
          <a:endParaRPr lang="en-US"/>
        </a:p>
      </dgm:t>
    </dgm:pt>
    <dgm:pt modelId="{89FDB6C1-BD60-437B-BEED-32662DC992EC}" type="parTrans" cxnId="{C6D6AA6C-D666-4814-92D8-B74374423456}">
      <dgm:prSet/>
      <dgm:spPr/>
      <dgm:t>
        <a:bodyPr/>
        <a:lstStyle/>
        <a:p>
          <a:endParaRPr lang="en-US"/>
        </a:p>
      </dgm:t>
    </dgm:pt>
    <dgm:pt modelId="{48FE48DA-E011-4A3B-ACDF-63CCF3B1B915}" type="sibTrans" cxnId="{C6D6AA6C-D666-4814-92D8-B74374423456}">
      <dgm:prSet/>
      <dgm:spPr/>
      <dgm:t>
        <a:bodyPr/>
        <a:lstStyle/>
        <a:p>
          <a:endParaRPr lang="en-US"/>
        </a:p>
      </dgm:t>
    </dgm:pt>
    <dgm:pt modelId="{AE82272A-FCDE-4F99-BD07-B96F2F955D52}">
      <dgm:prSet/>
      <dgm:spPr/>
      <dgm:t>
        <a:bodyPr/>
        <a:lstStyle/>
        <a:p>
          <a:r>
            <a:rPr lang="it-IT"/>
            <a:t>WTO rules on non-trade measures</a:t>
          </a:r>
          <a:endParaRPr lang="en-US"/>
        </a:p>
      </dgm:t>
    </dgm:pt>
    <dgm:pt modelId="{32180E76-BF36-4FF8-8083-A34B79978FBD}" type="parTrans" cxnId="{B8493E00-92D1-4F00-83B1-D1B8D6AE3169}">
      <dgm:prSet/>
      <dgm:spPr/>
      <dgm:t>
        <a:bodyPr/>
        <a:lstStyle/>
        <a:p>
          <a:endParaRPr lang="en-US"/>
        </a:p>
      </dgm:t>
    </dgm:pt>
    <dgm:pt modelId="{8ED4801C-3FD7-413A-B35C-0EC0A17AB40F}" type="sibTrans" cxnId="{B8493E00-92D1-4F00-83B1-D1B8D6AE3169}">
      <dgm:prSet/>
      <dgm:spPr/>
      <dgm:t>
        <a:bodyPr/>
        <a:lstStyle/>
        <a:p>
          <a:endParaRPr lang="en-US"/>
        </a:p>
      </dgm:t>
    </dgm:pt>
    <dgm:pt modelId="{01041115-6C77-4A43-ABB0-81FE9729FC03}">
      <dgm:prSet/>
      <dgm:spPr/>
      <dgm:t>
        <a:bodyPr/>
        <a:lstStyle/>
        <a:p>
          <a:r>
            <a:rPr lang="it-IT"/>
            <a:t>Part IV of the GATT (1964): </a:t>
          </a:r>
          <a:endParaRPr lang="en-US"/>
        </a:p>
      </dgm:t>
    </dgm:pt>
    <dgm:pt modelId="{4ADAB6B8-4635-4C8F-A19A-19E0D5A4C02C}" type="parTrans" cxnId="{85AAA1F7-184C-4F61-AF03-3F2962D04602}">
      <dgm:prSet/>
      <dgm:spPr/>
      <dgm:t>
        <a:bodyPr/>
        <a:lstStyle/>
        <a:p>
          <a:endParaRPr lang="en-US"/>
        </a:p>
      </dgm:t>
    </dgm:pt>
    <dgm:pt modelId="{0F7BD1D8-564A-48CB-BDE4-2C719D959D2C}" type="sibTrans" cxnId="{85AAA1F7-184C-4F61-AF03-3F2962D04602}">
      <dgm:prSet/>
      <dgm:spPr/>
      <dgm:t>
        <a:bodyPr/>
        <a:lstStyle/>
        <a:p>
          <a:endParaRPr lang="en-US"/>
        </a:p>
      </dgm:t>
    </dgm:pt>
    <dgm:pt modelId="{73E60468-08B4-48F7-B145-BB3285040FF1}">
      <dgm:prSet/>
      <dgm:spPr/>
      <dgm:t>
        <a:bodyPr/>
        <a:lstStyle/>
        <a:p>
          <a:r>
            <a:rPr lang="it-IT"/>
            <a:t>UNCTAD  1964 non-reciprocal trade concessions from industrialised countries to developing countries</a:t>
          </a:r>
          <a:endParaRPr lang="en-US"/>
        </a:p>
      </dgm:t>
    </dgm:pt>
    <dgm:pt modelId="{EFDBE2C3-C420-4BB7-9CBA-84E5BCF86E52}" type="parTrans" cxnId="{6EE034A1-F893-400A-B23F-BB45826B8396}">
      <dgm:prSet/>
      <dgm:spPr/>
      <dgm:t>
        <a:bodyPr/>
        <a:lstStyle/>
        <a:p>
          <a:endParaRPr lang="en-US"/>
        </a:p>
      </dgm:t>
    </dgm:pt>
    <dgm:pt modelId="{4C3A6452-F24C-4B2F-BA2F-E3BE4B145AD9}" type="sibTrans" cxnId="{6EE034A1-F893-400A-B23F-BB45826B8396}">
      <dgm:prSet/>
      <dgm:spPr/>
      <dgm:t>
        <a:bodyPr/>
        <a:lstStyle/>
        <a:p>
          <a:endParaRPr lang="en-US"/>
        </a:p>
      </dgm:t>
    </dgm:pt>
    <dgm:pt modelId="{85FA0E0A-41F0-46B3-9BE3-E00C9FA98FFF}">
      <dgm:prSet/>
      <dgm:spPr/>
      <dgm:t>
        <a:bodyPr/>
        <a:lstStyle/>
        <a:p>
          <a:r>
            <a:rPr lang="it-IT"/>
            <a:t>Non-reciprocity and non-discrimination</a:t>
          </a:r>
          <a:endParaRPr lang="en-US"/>
        </a:p>
      </dgm:t>
    </dgm:pt>
    <dgm:pt modelId="{0ED6EE9C-EA5A-42A0-89CC-9E8D976B37AE}" type="parTrans" cxnId="{74DD5889-D462-41C8-8637-0E3E63B8A512}">
      <dgm:prSet/>
      <dgm:spPr/>
      <dgm:t>
        <a:bodyPr/>
        <a:lstStyle/>
        <a:p>
          <a:endParaRPr lang="en-US"/>
        </a:p>
      </dgm:t>
    </dgm:pt>
    <dgm:pt modelId="{FFDF9B47-E33E-45CF-B2D8-61844BC2B2CE}" type="sibTrans" cxnId="{74DD5889-D462-41C8-8637-0E3E63B8A512}">
      <dgm:prSet/>
      <dgm:spPr/>
      <dgm:t>
        <a:bodyPr/>
        <a:lstStyle/>
        <a:p>
          <a:endParaRPr lang="en-US"/>
        </a:p>
      </dgm:t>
    </dgm:pt>
    <dgm:pt modelId="{3DB65DC7-0B87-48FF-9801-189FDEBD9DF9}">
      <dgm:prSet/>
      <dgm:spPr/>
      <dgm:t>
        <a:bodyPr/>
        <a:lstStyle/>
        <a:p>
          <a:r>
            <a:rPr lang="it-IT"/>
            <a:t>1971/1979   Enabling Clause: Waiver of Article I , to allow developed countries to accord preferential  tariff treatment to products originating in developing countries. </a:t>
          </a:r>
          <a:endParaRPr lang="en-US"/>
        </a:p>
      </dgm:t>
    </dgm:pt>
    <dgm:pt modelId="{9AA0CB01-BE92-4876-B95B-5E6427A0534D}" type="parTrans" cxnId="{1C76ABE6-6ED7-4318-8AF2-E4266D7F9133}">
      <dgm:prSet/>
      <dgm:spPr/>
      <dgm:t>
        <a:bodyPr/>
        <a:lstStyle/>
        <a:p>
          <a:endParaRPr lang="en-US"/>
        </a:p>
      </dgm:t>
    </dgm:pt>
    <dgm:pt modelId="{EC8CBCF2-1DAD-4940-A6FE-BB925BFA9464}" type="sibTrans" cxnId="{1C76ABE6-6ED7-4318-8AF2-E4266D7F9133}">
      <dgm:prSet/>
      <dgm:spPr/>
      <dgm:t>
        <a:bodyPr/>
        <a:lstStyle/>
        <a:p>
          <a:endParaRPr lang="en-US"/>
        </a:p>
      </dgm:t>
    </dgm:pt>
    <dgm:pt modelId="{5E48AB34-7711-4CF4-A48A-A15AF0746F51}" type="pres">
      <dgm:prSet presAssocID="{6F933FA9-EBFC-444E-9330-54622EBC5279}" presName="diagram" presStyleCnt="0">
        <dgm:presLayoutVars>
          <dgm:dir/>
          <dgm:resizeHandles val="exact"/>
        </dgm:presLayoutVars>
      </dgm:prSet>
      <dgm:spPr/>
    </dgm:pt>
    <dgm:pt modelId="{B3460787-1F67-47B2-A912-7690C3BD7226}" type="pres">
      <dgm:prSet presAssocID="{6C4C5EC1-CD09-4EB6-9BA8-4B01987BED8D}" presName="node" presStyleLbl="node1" presStyleIdx="0" presStyleCnt="6">
        <dgm:presLayoutVars>
          <dgm:bulletEnabled val="1"/>
        </dgm:presLayoutVars>
      </dgm:prSet>
      <dgm:spPr/>
    </dgm:pt>
    <dgm:pt modelId="{96599891-8599-4898-94F8-58081F226A77}" type="pres">
      <dgm:prSet presAssocID="{48FE48DA-E011-4A3B-ACDF-63CCF3B1B915}" presName="sibTrans" presStyleCnt="0"/>
      <dgm:spPr/>
    </dgm:pt>
    <dgm:pt modelId="{3214FE11-0816-4FFC-851A-2A0F40FF9B0D}" type="pres">
      <dgm:prSet presAssocID="{AE82272A-FCDE-4F99-BD07-B96F2F955D52}" presName="node" presStyleLbl="node1" presStyleIdx="1" presStyleCnt="6">
        <dgm:presLayoutVars>
          <dgm:bulletEnabled val="1"/>
        </dgm:presLayoutVars>
      </dgm:prSet>
      <dgm:spPr/>
    </dgm:pt>
    <dgm:pt modelId="{F9501E6B-6821-40C5-8324-24AA9BA81B62}" type="pres">
      <dgm:prSet presAssocID="{8ED4801C-3FD7-413A-B35C-0EC0A17AB40F}" presName="sibTrans" presStyleCnt="0"/>
      <dgm:spPr/>
    </dgm:pt>
    <dgm:pt modelId="{0D6E5354-C0E9-4ED0-9C5A-2F852434DD71}" type="pres">
      <dgm:prSet presAssocID="{01041115-6C77-4A43-ABB0-81FE9729FC03}" presName="node" presStyleLbl="node1" presStyleIdx="2" presStyleCnt="6">
        <dgm:presLayoutVars>
          <dgm:bulletEnabled val="1"/>
        </dgm:presLayoutVars>
      </dgm:prSet>
      <dgm:spPr/>
    </dgm:pt>
    <dgm:pt modelId="{31AA370C-B6C8-4F38-A31A-926A1B744584}" type="pres">
      <dgm:prSet presAssocID="{0F7BD1D8-564A-48CB-BDE4-2C719D959D2C}" presName="sibTrans" presStyleCnt="0"/>
      <dgm:spPr/>
    </dgm:pt>
    <dgm:pt modelId="{F982BD69-A012-4FC5-ACED-0E077D91F9BD}" type="pres">
      <dgm:prSet presAssocID="{73E60468-08B4-48F7-B145-BB3285040FF1}" presName="node" presStyleLbl="node1" presStyleIdx="3" presStyleCnt="6">
        <dgm:presLayoutVars>
          <dgm:bulletEnabled val="1"/>
        </dgm:presLayoutVars>
      </dgm:prSet>
      <dgm:spPr/>
    </dgm:pt>
    <dgm:pt modelId="{90DCC60B-4E83-49BA-B7C1-B9E30F94AFFC}" type="pres">
      <dgm:prSet presAssocID="{4C3A6452-F24C-4B2F-BA2F-E3BE4B145AD9}" presName="sibTrans" presStyleCnt="0"/>
      <dgm:spPr/>
    </dgm:pt>
    <dgm:pt modelId="{BEC28CEE-3618-40AE-A208-4A0AB2DAB682}" type="pres">
      <dgm:prSet presAssocID="{85FA0E0A-41F0-46B3-9BE3-E00C9FA98FFF}" presName="node" presStyleLbl="node1" presStyleIdx="4" presStyleCnt="6">
        <dgm:presLayoutVars>
          <dgm:bulletEnabled val="1"/>
        </dgm:presLayoutVars>
      </dgm:prSet>
      <dgm:spPr/>
    </dgm:pt>
    <dgm:pt modelId="{31E2DF88-11DE-4F95-B221-9516B5F958E1}" type="pres">
      <dgm:prSet presAssocID="{FFDF9B47-E33E-45CF-B2D8-61844BC2B2CE}" presName="sibTrans" presStyleCnt="0"/>
      <dgm:spPr/>
    </dgm:pt>
    <dgm:pt modelId="{2261085D-8E31-47D0-B688-DA1FB78783E8}" type="pres">
      <dgm:prSet presAssocID="{3DB65DC7-0B87-48FF-9801-189FDEBD9DF9}" presName="node" presStyleLbl="node1" presStyleIdx="5" presStyleCnt="6">
        <dgm:presLayoutVars>
          <dgm:bulletEnabled val="1"/>
        </dgm:presLayoutVars>
      </dgm:prSet>
      <dgm:spPr/>
    </dgm:pt>
  </dgm:ptLst>
  <dgm:cxnLst>
    <dgm:cxn modelId="{B8493E00-92D1-4F00-83B1-D1B8D6AE3169}" srcId="{6F933FA9-EBFC-444E-9330-54622EBC5279}" destId="{AE82272A-FCDE-4F99-BD07-B96F2F955D52}" srcOrd="1" destOrd="0" parTransId="{32180E76-BF36-4FF8-8083-A34B79978FBD}" sibTransId="{8ED4801C-3FD7-413A-B35C-0EC0A17AB40F}"/>
    <dgm:cxn modelId="{9DC0D830-AB4D-4D07-89C5-F71DEAFF656A}" type="presOf" srcId="{73E60468-08B4-48F7-B145-BB3285040FF1}" destId="{F982BD69-A012-4FC5-ACED-0E077D91F9BD}" srcOrd="0" destOrd="0" presId="urn:microsoft.com/office/officeart/2005/8/layout/default"/>
    <dgm:cxn modelId="{AEE74063-417B-4C13-B5B9-F25B5CEF79B8}" type="presOf" srcId="{01041115-6C77-4A43-ABB0-81FE9729FC03}" destId="{0D6E5354-C0E9-4ED0-9C5A-2F852434DD71}" srcOrd="0" destOrd="0" presId="urn:microsoft.com/office/officeart/2005/8/layout/default"/>
    <dgm:cxn modelId="{900B9F43-BC96-44A6-AC77-7F0BA4D88CD2}" type="presOf" srcId="{3DB65DC7-0B87-48FF-9801-189FDEBD9DF9}" destId="{2261085D-8E31-47D0-B688-DA1FB78783E8}" srcOrd="0" destOrd="0" presId="urn:microsoft.com/office/officeart/2005/8/layout/default"/>
    <dgm:cxn modelId="{C6D6AA6C-D666-4814-92D8-B74374423456}" srcId="{6F933FA9-EBFC-444E-9330-54622EBC5279}" destId="{6C4C5EC1-CD09-4EB6-9BA8-4B01987BED8D}" srcOrd="0" destOrd="0" parTransId="{89FDB6C1-BD60-437B-BEED-32662DC992EC}" sibTransId="{48FE48DA-E011-4A3B-ACDF-63CCF3B1B915}"/>
    <dgm:cxn modelId="{BE40614F-206D-406E-B65B-23EA97303552}" type="presOf" srcId="{AE82272A-FCDE-4F99-BD07-B96F2F955D52}" destId="{3214FE11-0816-4FFC-851A-2A0F40FF9B0D}" srcOrd="0" destOrd="0" presId="urn:microsoft.com/office/officeart/2005/8/layout/default"/>
    <dgm:cxn modelId="{00CBEE7D-DAEA-4435-906B-F99D54C2F618}" type="presOf" srcId="{6C4C5EC1-CD09-4EB6-9BA8-4B01987BED8D}" destId="{B3460787-1F67-47B2-A912-7690C3BD7226}" srcOrd="0" destOrd="0" presId="urn:microsoft.com/office/officeart/2005/8/layout/default"/>
    <dgm:cxn modelId="{6F214383-6EB8-430D-B710-53568F3B33EB}" type="presOf" srcId="{85FA0E0A-41F0-46B3-9BE3-E00C9FA98FFF}" destId="{BEC28CEE-3618-40AE-A208-4A0AB2DAB682}" srcOrd="0" destOrd="0" presId="urn:microsoft.com/office/officeart/2005/8/layout/default"/>
    <dgm:cxn modelId="{74DD5889-D462-41C8-8637-0E3E63B8A512}" srcId="{6F933FA9-EBFC-444E-9330-54622EBC5279}" destId="{85FA0E0A-41F0-46B3-9BE3-E00C9FA98FFF}" srcOrd="4" destOrd="0" parTransId="{0ED6EE9C-EA5A-42A0-89CC-9E8D976B37AE}" sibTransId="{FFDF9B47-E33E-45CF-B2D8-61844BC2B2CE}"/>
    <dgm:cxn modelId="{5684BD8A-3B77-4A05-8A0B-08EA036F9073}" type="presOf" srcId="{6F933FA9-EBFC-444E-9330-54622EBC5279}" destId="{5E48AB34-7711-4CF4-A48A-A15AF0746F51}" srcOrd="0" destOrd="0" presId="urn:microsoft.com/office/officeart/2005/8/layout/default"/>
    <dgm:cxn modelId="{6EE034A1-F893-400A-B23F-BB45826B8396}" srcId="{6F933FA9-EBFC-444E-9330-54622EBC5279}" destId="{73E60468-08B4-48F7-B145-BB3285040FF1}" srcOrd="3" destOrd="0" parTransId="{EFDBE2C3-C420-4BB7-9CBA-84E5BCF86E52}" sibTransId="{4C3A6452-F24C-4B2F-BA2F-E3BE4B145AD9}"/>
    <dgm:cxn modelId="{1C76ABE6-6ED7-4318-8AF2-E4266D7F9133}" srcId="{6F933FA9-EBFC-444E-9330-54622EBC5279}" destId="{3DB65DC7-0B87-48FF-9801-189FDEBD9DF9}" srcOrd="5" destOrd="0" parTransId="{9AA0CB01-BE92-4876-B95B-5E6427A0534D}" sibTransId="{EC8CBCF2-1DAD-4940-A6FE-BB925BFA9464}"/>
    <dgm:cxn modelId="{85AAA1F7-184C-4F61-AF03-3F2962D04602}" srcId="{6F933FA9-EBFC-444E-9330-54622EBC5279}" destId="{01041115-6C77-4A43-ABB0-81FE9729FC03}" srcOrd="2" destOrd="0" parTransId="{4ADAB6B8-4635-4C8F-A19A-19E0D5A4C02C}" sibTransId="{0F7BD1D8-564A-48CB-BDE4-2C719D959D2C}"/>
    <dgm:cxn modelId="{A17A1364-4F2C-47C5-9A49-F379811C97A1}" type="presParOf" srcId="{5E48AB34-7711-4CF4-A48A-A15AF0746F51}" destId="{B3460787-1F67-47B2-A912-7690C3BD7226}" srcOrd="0" destOrd="0" presId="urn:microsoft.com/office/officeart/2005/8/layout/default"/>
    <dgm:cxn modelId="{4F81A24C-218B-4244-BF62-B19E8FB351B4}" type="presParOf" srcId="{5E48AB34-7711-4CF4-A48A-A15AF0746F51}" destId="{96599891-8599-4898-94F8-58081F226A77}" srcOrd="1" destOrd="0" presId="urn:microsoft.com/office/officeart/2005/8/layout/default"/>
    <dgm:cxn modelId="{2B4D1E8C-6A98-46D0-AFEE-88B62201367F}" type="presParOf" srcId="{5E48AB34-7711-4CF4-A48A-A15AF0746F51}" destId="{3214FE11-0816-4FFC-851A-2A0F40FF9B0D}" srcOrd="2" destOrd="0" presId="urn:microsoft.com/office/officeart/2005/8/layout/default"/>
    <dgm:cxn modelId="{ACBC4E63-3DE3-4E58-9CB3-E6F23DEE0354}" type="presParOf" srcId="{5E48AB34-7711-4CF4-A48A-A15AF0746F51}" destId="{F9501E6B-6821-40C5-8324-24AA9BA81B62}" srcOrd="3" destOrd="0" presId="urn:microsoft.com/office/officeart/2005/8/layout/default"/>
    <dgm:cxn modelId="{0229D9D9-E5E9-41A4-A5A2-2E0AECB969A3}" type="presParOf" srcId="{5E48AB34-7711-4CF4-A48A-A15AF0746F51}" destId="{0D6E5354-C0E9-4ED0-9C5A-2F852434DD71}" srcOrd="4" destOrd="0" presId="urn:microsoft.com/office/officeart/2005/8/layout/default"/>
    <dgm:cxn modelId="{FDCB2851-DD5D-4D01-8667-FFCAD1E83937}" type="presParOf" srcId="{5E48AB34-7711-4CF4-A48A-A15AF0746F51}" destId="{31AA370C-B6C8-4F38-A31A-926A1B744584}" srcOrd="5" destOrd="0" presId="urn:microsoft.com/office/officeart/2005/8/layout/default"/>
    <dgm:cxn modelId="{F8D3CC9D-B2D6-4F5C-AE87-EED228A1D799}" type="presParOf" srcId="{5E48AB34-7711-4CF4-A48A-A15AF0746F51}" destId="{F982BD69-A012-4FC5-ACED-0E077D91F9BD}" srcOrd="6" destOrd="0" presId="urn:microsoft.com/office/officeart/2005/8/layout/default"/>
    <dgm:cxn modelId="{87ED9E86-0C84-41A0-8E4C-1BE9418667FA}" type="presParOf" srcId="{5E48AB34-7711-4CF4-A48A-A15AF0746F51}" destId="{90DCC60B-4E83-49BA-B7C1-B9E30F94AFFC}" srcOrd="7" destOrd="0" presId="urn:microsoft.com/office/officeart/2005/8/layout/default"/>
    <dgm:cxn modelId="{100B8E16-1119-4F55-8207-06757768B3C9}" type="presParOf" srcId="{5E48AB34-7711-4CF4-A48A-A15AF0746F51}" destId="{BEC28CEE-3618-40AE-A208-4A0AB2DAB682}" srcOrd="8" destOrd="0" presId="urn:microsoft.com/office/officeart/2005/8/layout/default"/>
    <dgm:cxn modelId="{02CBF6F7-B6FC-4942-87D7-577FC074C337}" type="presParOf" srcId="{5E48AB34-7711-4CF4-A48A-A15AF0746F51}" destId="{31E2DF88-11DE-4F95-B221-9516B5F958E1}" srcOrd="9" destOrd="0" presId="urn:microsoft.com/office/officeart/2005/8/layout/default"/>
    <dgm:cxn modelId="{1BA02535-FB29-4329-B8F1-3133B5E34096}" type="presParOf" srcId="{5E48AB34-7711-4CF4-A48A-A15AF0746F51}" destId="{2261085D-8E31-47D0-B688-DA1FB78783E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64E1DD-752E-484E-AF66-AF8CAB309EC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82EADDA-AD10-4E26-9B02-EB8035E580B5}">
      <dgm:prSet/>
      <dgm:spPr/>
      <dgm:t>
        <a:bodyPr/>
        <a:lstStyle/>
        <a:p>
          <a:r>
            <a:rPr lang="it-IT"/>
            <a:t>GSP currently in force: Regulation 978/2012 (until 2023). The Commission proposed to extend the current regulation until 2027.</a:t>
          </a:r>
          <a:endParaRPr lang="en-US"/>
        </a:p>
      </dgm:t>
    </dgm:pt>
    <dgm:pt modelId="{F77EE7B1-1ACE-43D9-A42D-4482209445F5}" type="parTrans" cxnId="{09E9504D-DBBF-460C-A93B-404318C066C4}">
      <dgm:prSet/>
      <dgm:spPr/>
      <dgm:t>
        <a:bodyPr/>
        <a:lstStyle/>
        <a:p>
          <a:endParaRPr lang="en-US"/>
        </a:p>
      </dgm:t>
    </dgm:pt>
    <dgm:pt modelId="{EB93B298-2223-4E15-AAE8-8FD1A3BF06E5}" type="sibTrans" cxnId="{09E9504D-DBBF-460C-A93B-404318C066C4}">
      <dgm:prSet/>
      <dgm:spPr/>
      <dgm:t>
        <a:bodyPr/>
        <a:lstStyle/>
        <a:p>
          <a:endParaRPr lang="en-US"/>
        </a:p>
      </dgm:t>
    </dgm:pt>
    <dgm:pt modelId="{BE326AD6-1A47-4761-BDF7-9BF73D50C33A}">
      <dgm:prSet/>
      <dgm:spPr/>
      <dgm:t>
        <a:bodyPr/>
        <a:lstStyle/>
        <a:p>
          <a:r>
            <a:rPr lang="it-IT"/>
            <a:t>Wto case: India v. EU                                       2001 GSP and Drug Arrangement</a:t>
          </a:r>
          <a:endParaRPr lang="en-US"/>
        </a:p>
      </dgm:t>
    </dgm:pt>
    <dgm:pt modelId="{597B7A8E-DE87-4B76-8CDC-4DD8AA8E7BF3}" type="parTrans" cxnId="{89725797-8852-4EAF-BF20-7556DFBD8874}">
      <dgm:prSet/>
      <dgm:spPr/>
      <dgm:t>
        <a:bodyPr/>
        <a:lstStyle/>
        <a:p>
          <a:endParaRPr lang="en-US"/>
        </a:p>
      </dgm:t>
    </dgm:pt>
    <dgm:pt modelId="{C4DB1396-6C57-47CD-962B-24C957117E6A}" type="sibTrans" cxnId="{89725797-8852-4EAF-BF20-7556DFBD8874}">
      <dgm:prSet/>
      <dgm:spPr/>
      <dgm:t>
        <a:bodyPr/>
        <a:lstStyle/>
        <a:p>
          <a:endParaRPr lang="en-US"/>
        </a:p>
      </dgm:t>
    </dgm:pt>
    <dgm:pt modelId="{FC980A5F-5EC5-432E-9EDB-556741A5689B}">
      <dgm:prSet/>
      <dgm:spPr/>
      <dgm:t>
        <a:bodyPr/>
        <a:lstStyle/>
        <a:p>
          <a:r>
            <a:rPr lang="it-IT"/>
            <a:t>India: The Drug Arrangement was contrary to Article I GATT as it was discriminatory. </a:t>
          </a:r>
          <a:endParaRPr lang="en-US"/>
        </a:p>
      </dgm:t>
    </dgm:pt>
    <dgm:pt modelId="{D36643E7-3F81-4D89-9C4A-693572B62043}" type="parTrans" cxnId="{AACAF160-862D-4CF6-B365-74790F595B11}">
      <dgm:prSet/>
      <dgm:spPr/>
      <dgm:t>
        <a:bodyPr/>
        <a:lstStyle/>
        <a:p>
          <a:endParaRPr lang="en-US"/>
        </a:p>
      </dgm:t>
    </dgm:pt>
    <dgm:pt modelId="{50F57EAC-7F93-425F-8A79-AE75331195E5}" type="sibTrans" cxnId="{AACAF160-862D-4CF6-B365-74790F595B11}">
      <dgm:prSet/>
      <dgm:spPr/>
      <dgm:t>
        <a:bodyPr/>
        <a:lstStyle/>
        <a:p>
          <a:endParaRPr lang="en-US"/>
        </a:p>
      </dgm:t>
    </dgm:pt>
    <dgm:pt modelId="{BC1C9F93-7DEB-4DD8-BAE7-172E4E72E2D2}">
      <dgm:prSet/>
      <dgm:spPr/>
      <dgm:t>
        <a:bodyPr/>
        <a:lstStyle/>
        <a:p>
          <a:r>
            <a:rPr lang="it-IT"/>
            <a:t>The WTO panel: the Drug Arrangement was not unconditional and not generalised</a:t>
          </a:r>
          <a:endParaRPr lang="en-US"/>
        </a:p>
      </dgm:t>
    </dgm:pt>
    <dgm:pt modelId="{3CAB916D-6695-41F6-B71C-F68086402F47}" type="parTrans" cxnId="{2247FD6A-BBDC-4495-8CB6-C75A71681C28}">
      <dgm:prSet/>
      <dgm:spPr/>
      <dgm:t>
        <a:bodyPr/>
        <a:lstStyle/>
        <a:p>
          <a:endParaRPr lang="en-US"/>
        </a:p>
      </dgm:t>
    </dgm:pt>
    <dgm:pt modelId="{858ED440-1DB7-4EE8-9FE7-8B1BF5E7B365}" type="sibTrans" cxnId="{2247FD6A-BBDC-4495-8CB6-C75A71681C28}">
      <dgm:prSet/>
      <dgm:spPr/>
      <dgm:t>
        <a:bodyPr/>
        <a:lstStyle/>
        <a:p>
          <a:endParaRPr lang="en-US"/>
        </a:p>
      </dgm:t>
    </dgm:pt>
    <dgm:pt modelId="{71BB5E30-2484-4BC1-A8C9-D1AD8507E327}">
      <dgm:prSet/>
      <dgm:spPr/>
      <dgm:t>
        <a:bodyPr/>
        <a:lstStyle/>
        <a:p>
          <a:r>
            <a:rPr lang="it-IT"/>
            <a:t>Appellate Body (2004): accepted the EU’s interpretation of non-discrimination: treat different situations differently.</a:t>
          </a:r>
          <a:endParaRPr lang="en-US"/>
        </a:p>
      </dgm:t>
    </dgm:pt>
    <dgm:pt modelId="{4DF4852C-5686-4F9B-8F61-A8307C4A39CF}" type="parTrans" cxnId="{1037212E-7428-4DAE-B7E9-52F49F44BEF5}">
      <dgm:prSet/>
      <dgm:spPr/>
      <dgm:t>
        <a:bodyPr/>
        <a:lstStyle/>
        <a:p>
          <a:endParaRPr lang="en-US"/>
        </a:p>
      </dgm:t>
    </dgm:pt>
    <dgm:pt modelId="{49236666-36E5-45FF-BBBA-3320876D4CEF}" type="sibTrans" cxnId="{1037212E-7428-4DAE-B7E9-52F49F44BEF5}">
      <dgm:prSet/>
      <dgm:spPr/>
      <dgm:t>
        <a:bodyPr/>
        <a:lstStyle/>
        <a:p>
          <a:endParaRPr lang="en-US"/>
        </a:p>
      </dgm:t>
    </dgm:pt>
    <dgm:pt modelId="{2FBCF317-80DF-418A-A860-015971607C1C}" type="pres">
      <dgm:prSet presAssocID="{6064E1DD-752E-484E-AF66-AF8CAB309ECD}" presName="Name0" presStyleCnt="0">
        <dgm:presLayoutVars>
          <dgm:dir/>
          <dgm:resizeHandles val="exact"/>
        </dgm:presLayoutVars>
      </dgm:prSet>
      <dgm:spPr/>
    </dgm:pt>
    <dgm:pt modelId="{2786CDAE-3966-4184-9985-F21248171474}" type="pres">
      <dgm:prSet presAssocID="{B82EADDA-AD10-4E26-9B02-EB8035E580B5}" presName="node" presStyleLbl="node1" presStyleIdx="0" presStyleCnt="5">
        <dgm:presLayoutVars>
          <dgm:bulletEnabled val="1"/>
        </dgm:presLayoutVars>
      </dgm:prSet>
      <dgm:spPr/>
    </dgm:pt>
    <dgm:pt modelId="{436201E8-A6AB-4C15-B4CA-EDCD9429D074}" type="pres">
      <dgm:prSet presAssocID="{EB93B298-2223-4E15-AAE8-8FD1A3BF06E5}" presName="sibTrans" presStyleLbl="sibTrans1D1" presStyleIdx="0" presStyleCnt="4"/>
      <dgm:spPr/>
    </dgm:pt>
    <dgm:pt modelId="{78A66CFD-9F72-4DE2-A7DA-90D7566279D4}" type="pres">
      <dgm:prSet presAssocID="{EB93B298-2223-4E15-AAE8-8FD1A3BF06E5}" presName="connectorText" presStyleLbl="sibTrans1D1" presStyleIdx="0" presStyleCnt="4"/>
      <dgm:spPr/>
    </dgm:pt>
    <dgm:pt modelId="{33210442-E214-4F42-946F-7994C5B1349A}" type="pres">
      <dgm:prSet presAssocID="{BE326AD6-1A47-4761-BDF7-9BF73D50C33A}" presName="node" presStyleLbl="node1" presStyleIdx="1" presStyleCnt="5">
        <dgm:presLayoutVars>
          <dgm:bulletEnabled val="1"/>
        </dgm:presLayoutVars>
      </dgm:prSet>
      <dgm:spPr/>
    </dgm:pt>
    <dgm:pt modelId="{3F811C74-4696-45F4-B524-4B18637FAC97}" type="pres">
      <dgm:prSet presAssocID="{C4DB1396-6C57-47CD-962B-24C957117E6A}" presName="sibTrans" presStyleLbl="sibTrans1D1" presStyleIdx="1" presStyleCnt="4"/>
      <dgm:spPr/>
    </dgm:pt>
    <dgm:pt modelId="{E6E420D0-DB5A-4B5B-A650-AB39EC4E8B5D}" type="pres">
      <dgm:prSet presAssocID="{C4DB1396-6C57-47CD-962B-24C957117E6A}" presName="connectorText" presStyleLbl="sibTrans1D1" presStyleIdx="1" presStyleCnt="4"/>
      <dgm:spPr/>
    </dgm:pt>
    <dgm:pt modelId="{A9D733FF-D4A8-4556-B668-D5C45338F2CC}" type="pres">
      <dgm:prSet presAssocID="{FC980A5F-5EC5-432E-9EDB-556741A5689B}" presName="node" presStyleLbl="node1" presStyleIdx="2" presStyleCnt="5">
        <dgm:presLayoutVars>
          <dgm:bulletEnabled val="1"/>
        </dgm:presLayoutVars>
      </dgm:prSet>
      <dgm:spPr/>
    </dgm:pt>
    <dgm:pt modelId="{BF336A8A-2576-4C77-A71A-9EEB0BE6E81F}" type="pres">
      <dgm:prSet presAssocID="{50F57EAC-7F93-425F-8A79-AE75331195E5}" presName="sibTrans" presStyleLbl="sibTrans1D1" presStyleIdx="2" presStyleCnt="4"/>
      <dgm:spPr/>
    </dgm:pt>
    <dgm:pt modelId="{03087D69-2E8B-48CC-8181-DA070AE61D2B}" type="pres">
      <dgm:prSet presAssocID="{50F57EAC-7F93-425F-8A79-AE75331195E5}" presName="connectorText" presStyleLbl="sibTrans1D1" presStyleIdx="2" presStyleCnt="4"/>
      <dgm:spPr/>
    </dgm:pt>
    <dgm:pt modelId="{89206063-8C13-482F-9432-92F440C94BB7}" type="pres">
      <dgm:prSet presAssocID="{BC1C9F93-7DEB-4DD8-BAE7-172E4E72E2D2}" presName="node" presStyleLbl="node1" presStyleIdx="3" presStyleCnt="5">
        <dgm:presLayoutVars>
          <dgm:bulletEnabled val="1"/>
        </dgm:presLayoutVars>
      </dgm:prSet>
      <dgm:spPr/>
    </dgm:pt>
    <dgm:pt modelId="{A9CE19C3-4A7F-4A15-B367-54DD0CA9686B}" type="pres">
      <dgm:prSet presAssocID="{858ED440-1DB7-4EE8-9FE7-8B1BF5E7B365}" presName="sibTrans" presStyleLbl="sibTrans1D1" presStyleIdx="3" presStyleCnt="4"/>
      <dgm:spPr/>
    </dgm:pt>
    <dgm:pt modelId="{AE218C03-839E-4215-B4A0-1A45632EE913}" type="pres">
      <dgm:prSet presAssocID="{858ED440-1DB7-4EE8-9FE7-8B1BF5E7B365}" presName="connectorText" presStyleLbl="sibTrans1D1" presStyleIdx="3" presStyleCnt="4"/>
      <dgm:spPr/>
    </dgm:pt>
    <dgm:pt modelId="{B2E3C749-37F7-45CC-910B-7CC70203E5D9}" type="pres">
      <dgm:prSet presAssocID="{71BB5E30-2484-4BC1-A8C9-D1AD8507E327}" presName="node" presStyleLbl="node1" presStyleIdx="4" presStyleCnt="5">
        <dgm:presLayoutVars>
          <dgm:bulletEnabled val="1"/>
        </dgm:presLayoutVars>
      </dgm:prSet>
      <dgm:spPr/>
    </dgm:pt>
  </dgm:ptLst>
  <dgm:cxnLst>
    <dgm:cxn modelId="{92BCDC03-46DB-45AB-972B-2955D49FCD71}" type="presOf" srcId="{BC1C9F93-7DEB-4DD8-BAE7-172E4E72E2D2}" destId="{89206063-8C13-482F-9432-92F440C94BB7}" srcOrd="0" destOrd="0" presId="urn:microsoft.com/office/officeart/2016/7/layout/RepeatingBendingProcessNew"/>
    <dgm:cxn modelId="{023B7817-7708-4C86-B030-A7328FCFFC2E}" type="presOf" srcId="{BE326AD6-1A47-4761-BDF7-9BF73D50C33A}" destId="{33210442-E214-4F42-946F-7994C5B1349A}" srcOrd="0" destOrd="0" presId="urn:microsoft.com/office/officeart/2016/7/layout/RepeatingBendingProcessNew"/>
    <dgm:cxn modelId="{72FE421A-2BE0-405E-B0A6-0AFCEF988538}" type="presOf" srcId="{858ED440-1DB7-4EE8-9FE7-8B1BF5E7B365}" destId="{A9CE19C3-4A7F-4A15-B367-54DD0CA9686B}" srcOrd="0" destOrd="0" presId="urn:microsoft.com/office/officeart/2016/7/layout/RepeatingBendingProcessNew"/>
    <dgm:cxn modelId="{0051891D-DE2A-435A-97E9-CE2C11564758}" type="presOf" srcId="{50F57EAC-7F93-425F-8A79-AE75331195E5}" destId="{BF336A8A-2576-4C77-A71A-9EEB0BE6E81F}" srcOrd="0" destOrd="0" presId="urn:microsoft.com/office/officeart/2016/7/layout/RepeatingBendingProcessNew"/>
    <dgm:cxn modelId="{1037212E-7428-4DAE-B7E9-52F49F44BEF5}" srcId="{6064E1DD-752E-484E-AF66-AF8CAB309ECD}" destId="{71BB5E30-2484-4BC1-A8C9-D1AD8507E327}" srcOrd="4" destOrd="0" parTransId="{4DF4852C-5686-4F9B-8F61-A8307C4A39CF}" sibTransId="{49236666-36E5-45FF-BBBA-3320876D4CEF}"/>
    <dgm:cxn modelId="{6B53F33C-C3AB-4AF0-8DAD-757FD37146E2}" type="presOf" srcId="{858ED440-1DB7-4EE8-9FE7-8B1BF5E7B365}" destId="{AE218C03-839E-4215-B4A0-1A45632EE913}" srcOrd="1" destOrd="0" presId="urn:microsoft.com/office/officeart/2016/7/layout/RepeatingBendingProcessNew"/>
    <dgm:cxn modelId="{AACAF160-862D-4CF6-B365-74790F595B11}" srcId="{6064E1DD-752E-484E-AF66-AF8CAB309ECD}" destId="{FC980A5F-5EC5-432E-9EDB-556741A5689B}" srcOrd="2" destOrd="0" parTransId="{D36643E7-3F81-4D89-9C4A-693572B62043}" sibTransId="{50F57EAC-7F93-425F-8A79-AE75331195E5}"/>
    <dgm:cxn modelId="{28E7AF63-533A-48C8-AFA7-F739CB8AD89F}" type="presOf" srcId="{FC980A5F-5EC5-432E-9EDB-556741A5689B}" destId="{A9D733FF-D4A8-4556-B668-D5C45338F2CC}" srcOrd="0" destOrd="0" presId="urn:microsoft.com/office/officeart/2016/7/layout/RepeatingBendingProcessNew"/>
    <dgm:cxn modelId="{2247FD6A-BBDC-4495-8CB6-C75A71681C28}" srcId="{6064E1DD-752E-484E-AF66-AF8CAB309ECD}" destId="{BC1C9F93-7DEB-4DD8-BAE7-172E4E72E2D2}" srcOrd="3" destOrd="0" parTransId="{3CAB916D-6695-41F6-B71C-F68086402F47}" sibTransId="{858ED440-1DB7-4EE8-9FE7-8B1BF5E7B365}"/>
    <dgm:cxn modelId="{8F4D126C-2332-4CE3-B80A-59CBEE6FE5B1}" type="presOf" srcId="{EB93B298-2223-4E15-AAE8-8FD1A3BF06E5}" destId="{436201E8-A6AB-4C15-B4CA-EDCD9429D074}" srcOrd="0" destOrd="0" presId="urn:microsoft.com/office/officeart/2016/7/layout/RepeatingBendingProcessNew"/>
    <dgm:cxn modelId="{09E9504D-DBBF-460C-A93B-404318C066C4}" srcId="{6064E1DD-752E-484E-AF66-AF8CAB309ECD}" destId="{B82EADDA-AD10-4E26-9B02-EB8035E580B5}" srcOrd="0" destOrd="0" parTransId="{F77EE7B1-1ACE-43D9-A42D-4482209445F5}" sibTransId="{EB93B298-2223-4E15-AAE8-8FD1A3BF06E5}"/>
    <dgm:cxn modelId="{DC03C74E-9103-42D0-84D6-D45EBD54D9E9}" type="presOf" srcId="{C4DB1396-6C57-47CD-962B-24C957117E6A}" destId="{E6E420D0-DB5A-4B5B-A650-AB39EC4E8B5D}" srcOrd="1" destOrd="0" presId="urn:microsoft.com/office/officeart/2016/7/layout/RepeatingBendingProcessNew"/>
    <dgm:cxn modelId="{39592058-0E4D-43ED-9B90-C0465AC35474}" type="presOf" srcId="{71BB5E30-2484-4BC1-A8C9-D1AD8507E327}" destId="{B2E3C749-37F7-45CC-910B-7CC70203E5D9}" srcOrd="0" destOrd="0" presId="urn:microsoft.com/office/officeart/2016/7/layout/RepeatingBendingProcessNew"/>
    <dgm:cxn modelId="{16F14285-DA3C-45A8-B206-CFD6FD65D10F}" type="presOf" srcId="{EB93B298-2223-4E15-AAE8-8FD1A3BF06E5}" destId="{78A66CFD-9F72-4DE2-A7DA-90D7566279D4}" srcOrd="1" destOrd="0" presId="urn:microsoft.com/office/officeart/2016/7/layout/RepeatingBendingProcessNew"/>
    <dgm:cxn modelId="{89725797-8852-4EAF-BF20-7556DFBD8874}" srcId="{6064E1DD-752E-484E-AF66-AF8CAB309ECD}" destId="{BE326AD6-1A47-4761-BDF7-9BF73D50C33A}" srcOrd="1" destOrd="0" parTransId="{597B7A8E-DE87-4B76-8CDC-4DD8AA8E7BF3}" sibTransId="{C4DB1396-6C57-47CD-962B-24C957117E6A}"/>
    <dgm:cxn modelId="{71AA8DD0-166B-4AF5-B36A-03358746847D}" type="presOf" srcId="{6064E1DD-752E-484E-AF66-AF8CAB309ECD}" destId="{2FBCF317-80DF-418A-A860-015971607C1C}" srcOrd="0" destOrd="0" presId="urn:microsoft.com/office/officeart/2016/7/layout/RepeatingBendingProcessNew"/>
    <dgm:cxn modelId="{D640E8D7-68EF-4E99-808B-356AE2577906}" type="presOf" srcId="{B82EADDA-AD10-4E26-9B02-EB8035E580B5}" destId="{2786CDAE-3966-4184-9985-F21248171474}" srcOrd="0" destOrd="0" presId="urn:microsoft.com/office/officeart/2016/7/layout/RepeatingBendingProcessNew"/>
    <dgm:cxn modelId="{BA8A6BF1-65CD-4E44-8FFD-7BEA854C6221}" type="presOf" srcId="{50F57EAC-7F93-425F-8A79-AE75331195E5}" destId="{03087D69-2E8B-48CC-8181-DA070AE61D2B}" srcOrd="1" destOrd="0" presId="urn:microsoft.com/office/officeart/2016/7/layout/RepeatingBendingProcessNew"/>
    <dgm:cxn modelId="{AADF77F6-01A0-45A8-B5C6-695006B9CA49}" type="presOf" srcId="{C4DB1396-6C57-47CD-962B-24C957117E6A}" destId="{3F811C74-4696-45F4-B524-4B18637FAC97}" srcOrd="0" destOrd="0" presId="urn:microsoft.com/office/officeart/2016/7/layout/RepeatingBendingProcessNew"/>
    <dgm:cxn modelId="{F454669E-25CE-4B4D-9D34-842730E7D1CC}" type="presParOf" srcId="{2FBCF317-80DF-418A-A860-015971607C1C}" destId="{2786CDAE-3966-4184-9985-F21248171474}" srcOrd="0" destOrd="0" presId="urn:microsoft.com/office/officeart/2016/7/layout/RepeatingBendingProcessNew"/>
    <dgm:cxn modelId="{F939821D-B57D-476E-9C7A-97D4EC9E0B49}" type="presParOf" srcId="{2FBCF317-80DF-418A-A860-015971607C1C}" destId="{436201E8-A6AB-4C15-B4CA-EDCD9429D074}" srcOrd="1" destOrd="0" presId="urn:microsoft.com/office/officeart/2016/7/layout/RepeatingBendingProcessNew"/>
    <dgm:cxn modelId="{E2C084A7-D022-4BA6-BE22-2C8C76FBA453}" type="presParOf" srcId="{436201E8-A6AB-4C15-B4CA-EDCD9429D074}" destId="{78A66CFD-9F72-4DE2-A7DA-90D7566279D4}" srcOrd="0" destOrd="0" presId="urn:microsoft.com/office/officeart/2016/7/layout/RepeatingBendingProcessNew"/>
    <dgm:cxn modelId="{32FDFA6B-8EAA-4CF8-93B5-D938BAB2FCC2}" type="presParOf" srcId="{2FBCF317-80DF-418A-A860-015971607C1C}" destId="{33210442-E214-4F42-946F-7994C5B1349A}" srcOrd="2" destOrd="0" presId="urn:microsoft.com/office/officeart/2016/7/layout/RepeatingBendingProcessNew"/>
    <dgm:cxn modelId="{063EAB84-AFBC-4D6B-AD92-AA61B0A3D271}" type="presParOf" srcId="{2FBCF317-80DF-418A-A860-015971607C1C}" destId="{3F811C74-4696-45F4-B524-4B18637FAC97}" srcOrd="3" destOrd="0" presId="urn:microsoft.com/office/officeart/2016/7/layout/RepeatingBendingProcessNew"/>
    <dgm:cxn modelId="{D4D6E197-3F16-453C-A40B-4D3DB078886D}" type="presParOf" srcId="{3F811C74-4696-45F4-B524-4B18637FAC97}" destId="{E6E420D0-DB5A-4B5B-A650-AB39EC4E8B5D}" srcOrd="0" destOrd="0" presId="urn:microsoft.com/office/officeart/2016/7/layout/RepeatingBendingProcessNew"/>
    <dgm:cxn modelId="{2D2323C8-778A-4484-AC8F-F43A1B52C10E}" type="presParOf" srcId="{2FBCF317-80DF-418A-A860-015971607C1C}" destId="{A9D733FF-D4A8-4556-B668-D5C45338F2CC}" srcOrd="4" destOrd="0" presId="urn:microsoft.com/office/officeart/2016/7/layout/RepeatingBendingProcessNew"/>
    <dgm:cxn modelId="{B4441D5B-DE75-46DF-9A89-5009AD4A00D0}" type="presParOf" srcId="{2FBCF317-80DF-418A-A860-015971607C1C}" destId="{BF336A8A-2576-4C77-A71A-9EEB0BE6E81F}" srcOrd="5" destOrd="0" presId="urn:microsoft.com/office/officeart/2016/7/layout/RepeatingBendingProcessNew"/>
    <dgm:cxn modelId="{3626B0EF-1BB1-45C2-87DC-4CEAC164BFA0}" type="presParOf" srcId="{BF336A8A-2576-4C77-A71A-9EEB0BE6E81F}" destId="{03087D69-2E8B-48CC-8181-DA070AE61D2B}" srcOrd="0" destOrd="0" presId="urn:microsoft.com/office/officeart/2016/7/layout/RepeatingBendingProcessNew"/>
    <dgm:cxn modelId="{A33F278E-B677-4E7F-8FEA-D70993086278}" type="presParOf" srcId="{2FBCF317-80DF-418A-A860-015971607C1C}" destId="{89206063-8C13-482F-9432-92F440C94BB7}" srcOrd="6" destOrd="0" presId="urn:microsoft.com/office/officeart/2016/7/layout/RepeatingBendingProcessNew"/>
    <dgm:cxn modelId="{0E697A30-407A-4B6F-83CF-6084F3E30E02}" type="presParOf" srcId="{2FBCF317-80DF-418A-A860-015971607C1C}" destId="{A9CE19C3-4A7F-4A15-B367-54DD0CA9686B}" srcOrd="7" destOrd="0" presId="urn:microsoft.com/office/officeart/2016/7/layout/RepeatingBendingProcessNew"/>
    <dgm:cxn modelId="{E08D818D-97CE-468A-BEAA-9C3B36287C70}" type="presParOf" srcId="{A9CE19C3-4A7F-4A15-B367-54DD0CA9686B}" destId="{AE218C03-839E-4215-B4A0-1A45632EE913}" srcOrd="0" destOrd="0" presId="urn:microsoft.com/office/officeart/2016/7/layout/RepeatingBendingProcessNew"/>
    <dgm:cxn modelId="{B826F2BE-7998-4070-A0FD-B982F991CA2B}" type="presParOf" srcId="{2FBCF317-80DF-418A-A860-015971607C1C}" destId="{B2E3C749-37F7-45CC-910B-7CC70203E5D9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A75C7F-04BE-44EF-8B75-FDCF8EAC4B5A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A5D73EB-A151-4008-A56E-120991D3F041}">
      <dgm:prSet/>
      <dgm:spPr/>
      <dgm:t>
        <a:bodyPr/>
        <a:lstStyle/>
        <a:p>
          <a:r>
            <a:rPr lang="it-IT"/>
            <a:t>2012 GSP gives priority to sustainable development. </a:t>
          </a:r>
          <a:endParaRPr lang="en-US"/>
        </a:p>
      </dgm:t>
    </dgm:pt>
    <dgm:pt modelId="{81B78B19-B391-4259-98CE-F6D1443E5AD0}" type="parTrans" cxnId="{721CC28A-0922-4E64-945C-69C288537E0A}">
      <dgm:prSet/>
      <dgm:spPr/>
      <dgm:t>
        <a:bodyPr/>
        <a:lstStyle/>
        <a:p>
          <a:endParaRPr lang="en-US"/>
        </a:p>
      </dgm:t>
    </dgm:pt>
    <dgm:pt modelId="{64B6D0A2-7945-4984-BE9D-9F858F6AC450}" type="sibTrans" cxnId="{721CC28A-0922-4E64-945C-69C288537E0A}">
      <dgm:prSet/>
      <dgm:spPr/>
      <dgm:t>
        <a:bodyPr/>
        <a:lstStyle/>
        <a:p>
          <a:endParaRPr lang="en-US"/>
        </a:p>
      </dgm:t>
    </dgm:pt>
    <dgm:pt modelId="{8BC99B86-4E31-41CB-92DA-63FA6A881F29}">
      <dgm:prSet/>
      <dgm:spPr/>
      <dgm:t>
        <a:bodyPr/>
        <a:lstStyle/>
        <a:p>
          <a:r>
            <a:rPr lang="it-IT"/>
            <a:t>Objective: </a:t>
          </a:r>
          <a:endParaRPr lang="en-US"/>
        </a:p>
      </dgm:t>
    </dgm:pt>
    <dgm:pt modelId="{DC4022A3-A40D-469D-8E07-DA9E8D17D227}" type="parTrans" cxnId="{8640A945-9F1B-4127-BE52-1E0D433694D9}">
      <dgm:prSet/>
      <dgm:spPr/>
      <dgm:t>
        <a:bodyPr/>
        <a:lstStyle/>
        <a:p>
          <a:endParaRPr lang="en-US"/>
        </a:p>
      </dgm:t>
    </dgm:pt>
    <dgm:pt modelId="{9B03CBA2-53C8-45D7-B714-596AB102721D}" type="sibTrans" cxnId="{8640A945-9F1B-4127-BE52-1E0D433694D9}">
      <dgm:prSet/>
      <dgm:spPr/>
      <dgm:t>
        <a:bodyPr/>
        <a:lstStyle/>
        <a:p>
          <a:endParaRPr lang="en-US"/>
        </a:p>
      </dgm:t>
    </dgm:pt>
    <dgm:pt modelId="{468AC39C-0049-422E-A58F-3134445C4D91}">
      <dgm:prSet/>
      <dgm:spPr/>
      <dgm:t>
        <a:bodyPr/>
        <a:lstStyle/>
        <a:p>
          <a:r>
            <a:rPr lang="it-IT"/>
            <a:t>«assist developing countries in their efforts to reduce poverty and promote good governance and sustainable development»</a:t>
          </a:r>
          <a:endParaRPr lang="en-US"/>
        </a:p>
      </dgm:t>
    </dgm:pt>
    <dgm:pt modelId="{33E66C76-D098-412A-AEA6-FD91348F2BE7}" type="parTrans" cxnId="{C965733F-3299-497A-90B8-DC6BE725BEE9}">
      <dgm:prSet/>
      <dgm:spPr/>
      <dgm:t>
        <a:bodyPr/>
        <a:lstStyle/>
        <a:p>
          <a:endParaRPr lang="en-US"/>
        </a:p>
      </dgm:t>
    </dgm:pt>
    <dgm:pt modelId="{0CECD1FC-E241-4F07-AEF0-A919AB4E9D2C}" type="sibTrans" cxnId="{C965733F-3299-497A-90B8-DC6BE725BEE9}">
      <dgm:prSet/>
      <dgm:spPr/>
      <dgm:t>
        <a:bodyPr/>
        <a:lstStyle/>
        <a:p>
          <a:endParaRPr lang="en-US"/>
        </a:p>
      </dgm:t>
    </dgm:pt>
    <dgm:pt modelId="{7037681B-CFF0-4FB6-A7A4-3D5F9EF8E169}" type="pres">
      <dgm:prSet presAssocID="{73A75C7F-04BE-44EF-8B75-FDCF8EAC4B5A}" presName="Name0" presStyleCnt="0">
        <dgm:presLayoutVars>
          <dgm:dir/>
          <dgm:animLvl val="lvl"/>
          <dgm:resizeHandles val="exact"/>
        </dgm:presLayoutVars>
      </dgm:prSet>
      <dgm:spPr/>
    </dgm:pt>
    <dgm:pt modelId="{AB94C9BE-D462-462A-B9C5-C04E171E620C}" type="pres">
      <dgm:prSet presAssocID="{8BC99B86-4E31-41CB-92DA-63FA6A881F29}" presName="boxAndChildren" presStyleCnt="0"/>
      <dgm:spPr/>
    </dgm:pt>
    <dgm:pt modelId="{BD081160-7D51-43CC-8C51-D0F3E73A6E92}" type="pres">
      <dgm:prSet presAssocID="{8BC99B86-4E31-41CB-92DA-63FA6A881F29}" presName="parentTextBox" presStyleLbl="node1" presStyleIdx="0" presStyleCnt="2"/>
      <dgm:spPr/>
    </dgm:pt>
    <dgm:pt modelId="{4D8AE3BE-18A0-46D4-B853-76DBF47F7AD7}" type="pres">
      <dgm:prSet presAssocID="{8BC99B86-4E31-41CB-92DA-63FA6A881F29}" presName="entireBox" presStyleLbl="node1" presStyleIdx="0" presStyleCnt="2"/>
      <dgm:spPr/>
    </dgm:pt>
    <dgm:pt modelId="{9C436A28-3826-4F67-80C1-15FFE8576A09}" type="pres">
      <dgm:prSet presAssocID="{8BC99B86-4E31-41CB-92DA-63FA6A881F29}" presName="descendantBox" presStyleCnt="0"/>
      <dgm:spPr/>
    </dgm:pt>
    <dgm:pt modelId="{C6956191-94CF-4D19-9C0D-7579A78F6003}" type="pres">
      <dgm:prSet presAssocID="{468AC39C-0049-422E-A58F-3134445C4D91}" presName="childTextBox" presStyleLbl="fgAccFollowNode1" presStyleIdx="0" presStyleCnt="1">
        <dgm:presLayoutVars>
          <dgm:bulletEnabled val="1"/>
        </dgm:presLayoutVars>
      </dgm:prSet>
      <dgm:spPr/>
    </dgm:pt>
    <dgm:pt modelId="{AF7970BD-446C-4B42-9C48-D019BEFA85D8}" type="pres">
      <dgm:prSet presAssocID="{64B6D0A2-7945-4984-BE9D-9F858F6AC450}" presName="sp" presStyleCnt="0"/>
      <dgm:spPr/>
    </dgm:pt>
    <dgm:pt modelId="{07AB0F9E-4DD6-4482-A0D1-CC9CE32EBE60}" type="pres">
      <dgm:prSet presAssocID="{0A5D73EB-A151-4008-A56E-120991D3F041}" presName="arrowAndChildren" presStyleCnt="0"/>
      <dgm:spPr/>
    </dgm:pt>
    <dgm:pt modelId="{53554ADA-2378-4186-B07E-023E54F67190}" type="pres">
      <dgm:prSet presAssocID="{0A5D73EB-A151-4008-A56E-120991D3F041}" presName="parentTextArrow" presStyleLbl="node1" presStyleIdx="1" presStyleCnt="2"/>
      <dgm:spPr/>
    </dgm:pt>
  </dgm:ptLst>
  <dgm:cxnLst>
    <dgm:cxn modelId="{4AB02A05-9990-4348-8839-93E8BA3A970D}" type="presOf" srcId="{73A75C7F-04BE-44EF-8B75-FDCF8EAC4B5A}" destId="{7037681B-CFF0-4FB6-A7A4-3D5F9EF8E169}" srcOrd="0" destOrd="0" presId="urn:microsoft.com/office/officeart/2005/8/layout/process4"/>
    <dgm:cxn modelId="{C965733F-3299-497A-90B8-DC6BE725BEE9}" srcId="{8BC99B86-4E31-41CB-92DA-63FA6A881F29}" destId="{468AC39C-0049-422E-A58F-3134445C4D91}" srcOrd="0" destOrd="0" parTransId="{33E66C76-D098-412A-AEA6-FD91348F2BE7}" sibTransId="{0CECD1FC-E241-4F07-AEF0-A919AB4E9D2C}"/>
    <dgm:cxn modelId="{8640A945-9F1B-4127-BE52-1E0D433694D9}" srcId="{73A75C7F-04BE-44EF-8B75-FDCF8EAC4B5A}" destId="{8BC99B86-4E31-41CB-92DA-63FA6A881F29}" srcOrd="1" destOrd="0" parTransId="{DC4022A3-A40D-469D-8E07-DA9E8D17D227}" sibTransId="{9B03CBA2-53C8-45D7-B714-596AB102721D}"/>
    <dgm:cxn modelId="{721CC28A-0922-4E64-945C-69C288537E0A}" srcId="{73A75C7F-04BE-44EF-8B75-FDCF8EAC4B5A}" destId="{0A5D73EB-A151-4008-A56E-120991D3F041}" srcOrd="0" destOrd="0" parTransId="{81B78B19-B391-4259-98CE-F6D1443E5AD0}" sibTransId="{64B6D0A2-7945-4984-BE9D-9F858F6AC450}"/>
    <dgm:cxn modelId="{6C8A58C7-8494-4281-A81A-9947A16E3340}" type="presOf" srcId="{8BC99B86-4E31-41CB-92DA-63FA6A881F29}" destId="{BD081160-7D51-43CC-8C51-D0F3E73A6E92}" srcOrd="0" destOrd="0" presId="urn:microsoft.com/office/officeart/2005/8/layout/process4"/>
    <dgm:cxn modelId="{A6ADA1D2-07B5-4ADD-9536-0B91AD8261F5}" type="presOf" srcId="{468AC39C-0049-422E-A58F-3134445C4D91}" destId="{C6956191-94CF-4D19-9C0D-7579A78F6003}" srcOrd="0" destOrd="0" presId="urn:microsoft.com/office/officeart/2005/8/layout/process4"/>
    <dgm:cxn modelId="{937C79E1-9666-4015-B412-B472F9DB955F}" type="presOf" srcId="{8BC99B86-4E31-41CB-92DA-63FA6A881F29}" destId="{4D8AE3BE-18A0-46D4-B853-76DBF47F7AD7}" srcOrd="1" destOrd="0" presId="urn:microsoft.com/office/officeart/2005/8/layout/process4"/>
    <dgm:cxn modelId="{A07787EC-02B1-4B50-A3A5-4848567445EC}" type="presOf" srcId="{0A5D73EB-A151-4008-A56E-120991D3F041}" destId="{53554ADA-2378-4186-B07E-023E54F67190}" srcOrd="0" destOrd="0" presId="urn:microsoft.com/office/officeart/2005/8/layout/process4"/>
    <dgm:cxn modelId="{A697D43C-D32F-41E5-BA7B-B3C4F3322B37}" type="presParOf" srcId="{7037681B-CFF0-4FB6-A7A4-3D5F9EF8E169}" destId="{AB94C9BE-D462-462A-B9C5-C04E171E620C}" srcOrd="0" destOrd="0" presId="urn:microsoft.com/office/officeart/2005/8/layout/process4"/>
    <dgm:cxn modelId="{DD2FC9C0-9DD9-495A-B430-25D26E0211AB}" type="presParOf" srcId="{AB94C9BE-D462-462A-B9C5-C04E171E620C}" destId="{BD081160-7D51-43CC-8C51-D0F3E73A6E92}" srcOrd="0" destOrd="0" presId="urn:microsoft.com/office/officeart/2005/8/layout/process4"/>
    <dgm:cxn modelId="{974BB87C-C206-4862-8797-72CDBBD7E3D9}" type="presParOf" srcId="{AB94C9BE-D462-462A-B9C5-C04E171E620C}" destId="{4D8AE3BE-18A0-46D4-B853-76DBF47F7AD7}" srcOrd="1" destOrd="0" presId="urn:microsoft.com/office/officeart/2005/8/layout/process4"/>
    <dgm:cxn modelId="{44AC0164-5DFF-4E37-A2CD-AF3E5C65B4DB}" type="presParOf" srcId="{AB94C9BE-D462-462A-B9C5-C04E171E620C}" destId="{9C436A28-3826-4F67-80C1-15FFE8576A09}" srcOrd="2" destOrd="0" presId="urn:microsoft.com/office/officeart/2005/8/layout/process4"/>
    <dgm:cxn modelId="{E179DD02-8880-44DA-BF5E-65D82164345D}" type="presParOf" srcId="{9C436A28-3826-4F67-80C1-15FFE8576A09}" destId="{C6956191-94CF-4D19-9C0D-7579A78F6003}" srcOrd="0" destOrd="0" presId="urn:microsoft.com/office/officeart/2005/8/layout/process4"/>
    <dgm:cxn modelId="{69842E33-38B7-4DC5-BD17-8BB1AB3828B5}" type="presParOf" srcId="{7037681B-CFF0-4FB6-A7A4-3D5F9EF8E169}" destId="{AF7970BD-446C-4B42-9C48-D019BEFA85D8}" srcOrd="1" destOrd="0" presId="urn:microsoft.com/office/officeart/2005/8/layout/process4"/>
    <dgm:cxn modelId="{1950A196-E8CB-4BC0-A77E-990AD1475DDF}" type="presParOf" srcId="{7037681B-CFF0-4FB6-A7A4-3D5F9EF8E169}" destId="{07AB0F9E-4DD6-4482-A0D1-CC9CE32EBE60}" srcOrd="2" destOrd="0" presId="urn:microsoft.com/office/officeart/2005/8/layout/process4"/>
    <dgm:cxn modelId="{4AC45996-46BC-4B25-9FD9-FB0CBB41932B}" type="presParOf" srcId="{07AB0F9E-4DD6-4482-A0D1-CC9CE32EBE60}" destId="{53554ADA-2378-4186-B07E-023E54F671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D32599-F73E-4CFA-84FF-05CE544CD045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F2A4AAD-484C-4F79-A9D4-C5563BEEDA33}">
      <dgm:prSet/>
      <dgm:spPr/>
      <dgm:t>
        <a:bodyPr/>
        <a:lstStyle/>
        <a:p>
          <a:pPr>
            <a:defRPr b="1"/>
          </a:pPr>
          <a:r>
            <a:rPr lang="en-US"/>
            <a:t>1997</a:t>
          </a:r>
        </a:p>
      </dgm:t>
    </dgm:pt>
    <dgm:pt modelId="{0864D7F5-A32F-43B4-850C-B7FA8FA7CBD0}" type="parTrans" cxnId="{CB003568-C73D-4489-8A79-35ADE2358064}">
      <dgm:prSet/>
      <dgm:spPr/>
      <dgm:t>
        <a:bodyPr/>
        <a:lstStyle/>
        <a:p>
          <a:endParaRPr lang="en-US"/>
        </a:p>
      </dgm:t>
    </dgm:pt>
    <dgm:pt modelId="{231E9CD1-FC45-455D-B911-E34CB8DDEFD5}" type="sibTrans" cxnId="{CB003568-C73D-4489-8A79-35ADE2358064}">
      <dgm:prSet/>
      <dgm:spPr/>
      <dgm:t>
        <a:bodyPr/>
        <a:lstStyle/>
        <a:p>
          <a:endParaRPr lang="en-US"/>
        </a:p>
      </dgm:t>
    </dgm:pt>
    <dgm:pt modelId="{6824FEB3-2C71-4E26-8E8C-600B416A73EA}">
      <dgm:prSet/>
      <dgm:spPr/>
      <dgm:t>
        <a:bodyPr/>
        <a:lstStyle/>
        <a:p>
          <a:r>
            <a:rPr lang="en-US"/>
            <a:t>CFSP sanctions 1997</a:t>
          </a:r>
        </a:p>
      </dgm:t>
    </dgm:pt>
    <dgm:pt modelId="{1C587280-5733-4132-868C-7D0B8D4EC0DC}" type="parTrans" cxnId="{CA930B77-E66F-4168-85B7-B6DAEB7AA925}">
      <dgm:prSet/>
      <dgm:spPr/>
      <dgm:t>
        <a:bodyPr/>
        <a:lstStyle/>
        <a:p>
          <a:endParaRPr lang="en-US"/>
        </a:p>
      </dgm:t>
    </dgm:pt>
    <dgm:pt modelId="{C5B15341-1D4B-4232-9924-162A8142742F}" type="sibTrans" cxnId="{CA930B77-E66F-4168-85B7-B6DAEB7AA925}">
      <dgm:prSet/>
      <dgm:spPr/>
      <dgm:t>
        <a:bodyPr/>
        <a:lstStyle/>
        <a:p>
          <a:endParaRPr lang="en-US"/>
        </a:p>
      </dgm:t>
    </dgm:pt>
    <dgm:pt modelId="{38A71B70-555D-46C5-91F6-CD884FA99902}">
      <dgm:prSet/>
      <dgm:spPr/>
      <dgm:t>
        <a:bodyPr/>
        <a:lstStyle/>
        <a:p>
          <a:pPr>
            <a:defRPr b="1"/>
          </a:pPr>
          <a:r>
            <a:rPr lang="en-US"/>
            <a:t>1997–1998</a:t>
          </a:r>
        </a:p>
      </dgm:t>
    </dgm:pt>
    <dgm:pt modelId="{AF886B6D-AA62-4A78-8D09-23706416A54D}" type="parTrans" cxnId="{8DC7C4C1-040C-44ED-AB1D-CF477C7619C2}">
      <dgm:prSet/>
      <dgm:spPr/>
      <dgm:t>
        <a:bodyPr/>
        <a:lstStyle/>
        <a:p>
          <a:endParaRPr lang="en-US"/>
        </a:p>
      </dgm:t>
    </dgm:pt>
    <dgm:pt modelId="{946E79CA-5AF0-4317-B0EC-7E3EADCA669C}" type="sibTrans" cxnId="{8DC7C4C1-040C-44ED-AB1D-CF477C7619C2}">
      <dgm:prSet/>
      <dgm:spPr/>
      <dgm:t>
        <a:bodyPr/>
        <a:lstStyle/>
        <a:p>
          <a:endParaRPr lang="en-US"/>
        </a:p>
      </dgm:t>
    </dgm:pt>
    <dgm:pt modelId="{CB3825FC-ACC7-4A29-AA3D-29A4024FC71E}">
      <dgm:prSet/>
      <dgm:spPr/>
      <dgm:t>
        <a:bodyPr/>
        <a:lstStyle/>
        <a:p>
          <a:r>
            <a:rPr lang="en-US"/>
            <a:t>ILO procedure 1997/98</a:t>
          </a:r>
        </a:p>
      </dgm:t>
    </dgm:pt>
    <dgm:pt modelId="{93552215-6CA3-460C-BBDF-7C2EB9E0562F}" type="parTrans" cxnId="{61E79A20-DB14-43B8-88D1-B89DC5859228}">
      <dgm:prSet/>
      <dgm:spPr/>
      <dgm:t>
        <a:bodyPr/>
        <a:lstStyle/>
        <a:p>
          <a:endParaRPr lang="en-US"/>
        </a:p>
      </dgm:t>
    </dgm:pt>
    <dgm:pt modelId="{FB4CB72D-6E8A-4EA8-B0F4-A2CCF4451327}" type="sibTrans" cxnId="{61E79A20-DB14-43B8-88D1-B89DC5859228}">
      <dgm:prSet/>
      <dgm:spPr/>
      <dgm:t>
        <a:bodyPr/>
        <a:lstStyle/>
        <a:p>
          <a:endParaRPr lang="en-US"/>
        </a:p>
      </dgm:t>
    </dgm:pt>
    <dgm:pt modelId="{3D0324E0-5530-457C-A5D8-F28F1EB77D84}">
      <dgm:prSet/>
      <dgm:spPr/>
      <dgm:t>
        <a:bodyPr/>
        <a:lstStyle/>
        <a:p>
          <a:pPr>
            <a:defRPr b="1"/>
          </a:pPr>
          <a:r>
            <a:rPr lang="en-US"/>
            <a:t>1997</a:t>
          </a:r>
        </a:p>
      </dgm:t>
    </dgm:pt>
    <dgm:pt modelId="{696F94C9-4A45-41D6-8369-90208A92DA74}" type="parTrans" cxnId="{127D7738-C0D6-4AF1-903F-234FD0854CC2}">
      <dgm:prSet/>
      <dgm:spPr/>
      <dgm:t>
        <a:bodyPr/>
        <a:lstStyle/>
        <a:p>
          <a:endParaRPr lang="en-US"/>
        </a:p>
      </dgm:t>
    </dgm:pt>
    <dgm:pt modelId="{0957E23E-7776-42D2-9B9B-C9AAEB3E337A}" type="sibTrans" cxnId="{127D7738-C0D6-4AF1-903F-234FD0854CC2}">
      <dgm:prSet/>
      <dgm:spPr/>
      <dgm:t>
        <a:bodyPr/>
        <a:lstStyle/>
        <a:p>
          <a:endParaRPr lang="en-US"/>
        </a:p>
      </dgm:t>
    </dgm:pt>
    <dgm:pt modelId="{A3DEA46E-D739-463E-BF84-1697125F612E}">
      <dgm:prSet/>
      <dgm:spPr/>
      <dgm:t>
        <a:bodyPr/>
        <a:lstStyle/>
        <a:p>
          <a:r>
            <a:rPr lang="en-US"/>
            <a:t>Commission procedure 1995/1998. GSP suspension 1997</a:t>
          </a:r>
        </a:p>
      </dgm:t>
    </dgm:pt>
    <dgm:pt modelId="{6F4D6C5B-5B9A-46E0-BB93-C9D93BB42F11}" type="parTrans" cxnId="{E0B8B0E2-4E29-4909-994D-21B186C0C0A4}">
      <dgm:prSet/>
      <dgm:spPr/>
      <dgm:t>
        <a:bodyPr/>
        <a:lstStyle/>
        <a:p>
          <a:endParaRPr lang="en-US"/>
        </a:p>
      </dgm:t>
    </dgm:pt>
    <dgm:pt modelId="{BB202356-A97B-492E-BFF6-23C7509B6DAB}" type="sibTrans" cxnId="{E0B8B0E2-4E29-4909-994D-21B186C0C0A4}">
      <dgm:prSet/>
      <dgm:spPr/>
      <dgm:t>
        <a:bodyPr/>
        <a:lstStyle/>
        <a:p>
          <a:endParaRPr lang="en-US"/>
        </a:p>
      </dgm:t>
    </dgm:pt>
    <dgm:pt modelId="{FEEE7AD4-B1C8-4773-9EE0-C82A63486C78}">
      <dgm:prSet/>
      <dgm:spPr/>
      <dgm:t>
        <a:bodyPr/>
        <a:lstStyle/>
        <a:p>
          <a:pPr>
            <a:defRPr b="1"/>
          </a:pPr>
          <a:r>
            <a:rPr lang="en-US"/>
            <a:t>2011</a:t>
          </a:r>
        </a:p>
      </dgm:t>
    </dgm:pt>
    <dgm:pt modelId="{33B90910-CCCD-45F1-92C7-AC7E7C9900F8}" type="parTrans" cxnId="{2052004C-C5CC-4A9F-A41D-D93678650A23}">
      <dgm:prSet/>
      <dgm:spPr/>
      <dgm:t>
        <a:bodyPr/>
        <a:lstStyle/>
        <a:p>
          <a:endParaRPr lang="en-US"/>
        </a:p>
      </dgm:t>
    </dgm:pt>
    <dgm:pt modelId="{A732603F-A85C-41F3-8735-5D0446F0D627}" type="sibTrans" cxnId="{2052004C-C5CC-4A9F-A41D-D93678650A23}">
      <dgm:prSet/>
      <dgm:spPr/>
      <dgm:t>
        <a:bodyPr/>
        <a:lstStyle/>
        <a:p>
          <a:endParaRPr lang="en-US"/>
        </a:p>
      </dgm:t>
    </dgm:pt>
    <dgm:pt modelId="{64E707A5-5F48-423C-AD87-12C92A22FD15}">
      <dgm:prSet/>
      <dgm:spPr/>
      <dgm:t>
        <a:bodyPr/>
        <a:lstStyle/>
        <a:p>
          <a:r>
            <a:rPr lang="en-US"/>
            <a:t>Elections 2011 – Aung San Suu Kuy</a:t>
          </a:r>
        </a:p>
      </dgm:t>
    </dgm:pt>
    <dgm:pt modelId="{3BE2822B-58E5-4E2E-9F5F-AC9DFBA73F6D}" type="parTrans" cxnId="{9B7BFEFC-3944-4B1A-B298-9A1465158D6B}">
      <dgm:prSet/>
      <dgm:spPr/>
      <dgm:t>
        <a:bodyPr/>
        <a:lstStyle/>
        <a:p>
          <a:endParaRPr lang="en-US"/>
        </a:p>
      </dgm:t>
    </dgm:pt>
    <dgm:pt modelId="{FEC5D1C3-A027-4FD3-8DCB-CEC912256F28}" type="sibTrans" cxnId="{9B7BFEFC-3944-4B1A-B298-9A1465158D6B}">
      <dgm:prSet/>
      <dgm:spPr/>
      <dgm:t>
        <a:bodyPr/>
        <a:lstStyle/>
        <a:p>
          <a:endParaRPr lang="en-US"/>
        </a:p>
      </dgm:t>
    </dgm:pt>
    <dgm:pt modelId="{89418976-F9A4-4D7E-B4C6-4C770C156A6C}">
      <dgm:prSet/>
      <dgm:spPr/>
      <dgm:t>
        <a:bodyPr/>
        <a:lstStyle/>
        <a:p>
          <a:pPr>
            <a:defRPr b="1"/>
          </a:pPr>
          <a:r>
            <a:rPr lang="en-US"/>
            <a:t>2013</a:t>
          </a:r>
        </a:p>
      </dgm:t>
    </dgm:pt>
    <dgm:pt modelId="{CD3548FD-C887-478F-9D38-9A4ED8C9B6D2}" type="parTrans" cxnId="{EF5587AD-5371-4538-9C63-CFD9524400C2}">
      <dgm:prSet/>
      <dgm:spPr/>
      <dgm:t>
        <a:bodyPr/>
        <a:lstStyle/>
        <a:p>
          <a:endParaRPr lang="en-US"/>
        </a:p>
      </dgm:t>
    </dgm:pt>
    <dgm:pt modelId="{03681812-2551-49C4-BF45-4E3DBA16F18D}" type="sibTrans" cxnId="{EF5587AD-5371-4538-9C63-CFD9524400C2}">
      <dgm:prSet/>
      <dgm:spPr/>
      <dgm:t>
        <a:bodyPr/>
        <a:lstStyle/>
        <a:p>
          <a:endParaRPr lang="en-US"/>
        </a:p>
      </dgm:t>
    </dgm:pt>
    <dgm:pt modelId="{099301A1-B8AF-4E13-AE1E-E6CE12E49057}">
      <dgm:prSet/>
      <dgm:spPr/>
      <dgm:t>
        <a:bodyPr/>
        <a:lstStyle/>
        <a:p>
          <a:r>
            <a:rPr lang="en-US"/>
            <a:t>In 2013, sanction are lifted at all levels and GSP EBA is reinstated</a:t>
          </a:r>
        </a:p>
      </dgm:t>
    </dgm:pt>
    <dgm:pt modelId="{DBC4097E-7928-4053-BB2E-520DC9700488}" type="parTrans" cxnId="{6C2F8EB8-728B-4CC2-AC2C-E091B138A9EA}">
      <dgm:prSet/>
      <dgm:spPr/>
      <dgm:t>
        <a:bodyPr/>
        <a:lstStyle/>
        <a:p>
          <a:endParaRPr lang="en-US"/>
        </a:p>
      </dgm:t>
    </dgm:pt>
    <dgm:pt modelId="{9BF2C06B-ACCD-4107-BF23-DDB626B56286}" type="sibTrans" cxnId="{6C2F8EB8-728B-4CC2-AC2C-E091B138A9EA}">
      <dgm:prSet/>
      <dgm:spPr/>
      <dgm:t>
        <a:bodyPr/>
        <a:lstStyle/>
        <a:p>
          <a:endParaRPr lang="en-US"/>
        </a:p>
      </dgm:t>
    </dgm:pt>
    <dgm:pt modelId="{97E39E28-4D35-4D3B-A6CB-02A7C16C87E3}" type="pres">
      <dgm:prSet presAssocID="{A2D32599-F73E-4CFA-84FF-05CE544CD045}" presName="root" presStyleCnt="0">
        <dgm:presLayoutVars>
          <dgm:chMax/>
          <dgm:chPref/>
          <dgm:animLvl val="lvl"/>
        </dgm:presLayoutVars>
      </dgm:prSet>
      <dgm:spPr/>
    </dgm:pt>
    <dgm:pt modelId="{9A8AF774-7D6C-4504-B2EA-B665211D36E8}" type="pres">
      <dgm:prSet presAssocID="{A2D32599-F73E-4CFA-84FF-05CE544CD045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B52DB842-FD9F-4A11-8D29-B6CA9EB2B1D1}" type="pres">
      <dgm:prSet presAssocID="{A2D32599-F73E-4CFA-84FF-05CE544CD045}" presName="nodes" presStyleCnt="0">
        <dgm:presLayoutVars>
          <dgm:chMax/>
          <dgm:chPref/>
          <dgm:animLvl val="lvl"/>
        </dgm:presLayoutVars>
      </dgm:prSet>
      <dgm:spPr/>
    </dgm:pt>
    <dgm:pt modelId="{0791F018-B97B-4AC1-8F1A-01F7917E3D92}" type="pres">
      <dgm:prSet presAssocID="{1F2A4AAD-484C-4F79-A9D4-C5563BEEDA33}" presName="composite" presStyleCnt="0"/>
      <dgm:spPr/>
    </dgm:pt>
    <dgm:pt modelId="{9291D54B-62E0-4081-80CC-62DA0891043B}" type="pres">
      <dgm:prSet presAssocID="{1F2A4AAD-484C-4F79-A9D4-C5563BEEDA33}" presName="ConnectorPoint" presStyleLbl="lnNode1" presStyleIdx="0" presStyleCnt="5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E429703B-0023-472B-B84D-D6A15E4ACC60}" type="pres">
      <dgm:prSet presAssocID="{1F2A4AAD-484C-4F79-A9D4-C5563BEEDA33}" presName="DropPinPlaceHolder" presStyleCnt="0"/>
      <dgm:spPr/>
    </dgm:pt>
    <dgm:pt modelId="{348D9956-42FB-43D9-843F-78C9FAD8EA2F}" type="pres">
      <dgm:prSet presAssocID="{1F2A4AAD-484C-4F79-A9D4-C5563BEEDA33}" presName="DropPin" presStyleLbl="alignNode1" presStyleIdx="0" presStyleCnt="5"/>
      <dgm:spPr/>
    </dgm:pt>
    <dgm:pt modelId="{9C313456-84EF-487B-A332-1EF937F329B8}" type="pres">
      <dgm:prSet presAssocID="{1F2A4AAD-484C-4F79-A9D4-C5563BEEDA33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8723FDFC-AB58-4563-AF9E-C898FE4BF9EA}" type="pres">
      <dgm:prSet presAssocID="{1F2A4AAD-484C-4F79-A9D4-C5563BEEDA33}" presName="L2TextContainer" presStyleLbl="revTx" presStyleIdx="0" presStyleCnt="10">
        <dgm:presLayoutVars>
          <dgm:bulletEnabled val="1"/>
        </dgm:presLayoutVars>
      </dgm:prSet>
      <dgm:spPr/>
    </dgm:pt>
    <dgm:pt modelId="{3379751A-F2B1-407E-A405-6BE5BF17222C}" type="pres">
      <dgm:prSet presAssocID="{1F2A4AAD-484C-4F79-A9D4-C5563BEEDA33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55B8CC13-E671-4FA5-9D05-D5B6A1B18A6D}" type="pres">
      <dgm:prSet presAssocID="{1F2A4AAD-484C-4F79-A9D4-C5563BEEDA33}" presName="ConnectLine" presStyleLbl="sibTrans1D1" presStyleIdx="0" presStyleCnt="5"/>
      <dgm:spPr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DF41BFAC-7667-4A57-B5C9-7D014E6AD6E6}" type="pres">
      <dgm:prSet presAssocID="{1F2A4AAD-484C-4F79-A9D4-C5563BEEDA33}" presName="EmptyPlaceHolder" presStyleCnt="0"/>
      <dgm:spPr/>
    </dgm:pt>
    <dgm:pt modelId="{D39E766D-AED3-46DD-97F0-31A69E44B26D}" type="pres">
      <dgm:prSet presAssocID="{231E9CD1-FC45-455D-B911-E34CB8DDEFD5}" presName="spaceBetweenRectangles" presStyleCnt="0"/>
      <dgm:spPr/>
    </dgm:pt>
    <dgm:pt modelId="{EC98D490-9308-4143-9894-C9C8FF6AE6D7}" type="pres">
      <dgm:prSet presAssocID="{38A71B70-555D-46C5-91F6-CD884FA99902}" presName="composite" presStyleCnt="0"/>
      <dgm:spPr/>
    </dgm:pt>
    <dgm:pt modelId="{0C3340BD-7824-48B9-9E32-78F7BA66AA9A}" type="pres">
      <dgm:prSet presAssocID="{38A71B70-555D-46C5-91F6-CD884FA99902}" presName="ConnectorPoint" presStyleLbl="lnNode1" presStyleIdx="1" presStyleCnt="5"/>
      <dgm:spPr>
        <a:solidFill>
          <a:schemeClr val="accent2">
            <a:hueOff val="-741071"/>
            <a:satOff val="3550"/>
            <a:lumOff val="328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327314D2-77AE-46DF-8D76-8DBFC409B647}" type="pres">
      <dgm:prSet presAssocID="{38A71B70-555D-46C5-91F6-CD884FA99902}" presName="DropPinPlaceHolder" presStyleCnt="0"/>
      <dgm:spPr/>
    </dgm:pt>
    <dgm:pt modelId="{831DC5FB-623F-446E-8825-9CC5C90BAEBC}" type="pres">
      <dgm:prSet presAssocID="{38A71B70-555D-46C5-91F6-CD884FA99902}" presName="DropPin" presStyleLbl="alignNode1" presStyleIdx="1" presStyleCnt="5"/>
      <dgm:spPr/>
    </dgm:pt>
    <dgm:pt modelId="{E425D9AE-F04F-46A3-9B66-14A0BFE3A7A7}" type="pres">
      <dgm:prSet presAssocID="{38A71B70-555D-46C5-91F6-CD884FA99902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67BD12BE-4F8B-46FF-8841-7157744E242C}" type="pres">
      <dgm:prSet presAssocID="{38A71B70-555D-46C5-91F6-CD884FA99902}" presName="L2TextContainer" presStyleLbl="revTx" presStyleIdx="2" presStyleCnt="10">
        <dgm:presLayoutVars>
          <dgm:bulletEnabled val="1"/>
        </dgm:presLayoutVars>
      </dgm:prSet>
      <dgm:spPr/>
    </dgm:pt>
    <dgm:pt modelId="{4193175A-2ACD-4A88-9B93-E99934F2EE7E}" type="pres">
      <dgm:prSet presAssocID="{38A71B70-555D-46C5-91F6-CD884FA99902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68148197-C57B-4632-92FF-4CE7B8C4478D}" type="pres">
      <dgm:prSet presAssocID="{38A71B70-555D-46C5-91F6-CD884FA99902}" presName="ConnectLine" presStyleLbl="sibTrans1D1" presStyleIdx="1" presStyleCnt="5"/>
      <dgm:spPr>
        <a:noFill/>
        <a:ln w="12700" cap="rnd" cmpd="sng" algn="ctr">
          <a:solidFill>
            <a:schemeClr val="accent2">
              <a:hueOff val="-741071"/>
              <a:satOff val="3550"/>
              <a:lumOff val="3284"/>
              <a:alphaOff val="0"/>
            </a:schemeClr>
          </a:solidFill>
          <a:prstDash val="dash"/>
        </a:ln>
        <a:effectLst/>
      </dgm:spPr>
    </dgm:pt>
    <dgm:pt modelId="{D82D6D5E-EB3D-404F-BBDC-677B0AF8C3E0}" type="pres">
      <dgm:prSet presAssocID="{38A71B70-555D-46C5-91F6-CD884FA99902}" presName="EmptyPlaceHolder" presStyleCnt="0"/>
      <dgm:spPr/>
    </dgm:pt>
    <dgm:pt modelId="{B87E0FA4-2E3D-4D7A-BDF1-595406C3E5F2}" type="pres">
      <dgm:prSet presAssocID="{946E79CA-5AF0-4317-B0EC-7E3EADCA669C}" presName="spaceBetweenRectangles" presStyleCnt="0"/>
      <dgm:spPr/>
    </dgm:pt>
    <dgm:pt modelId="{A3AF9B2E-3F2F-4804-89AE-75C12F0F26D4}" type="pres">
      <dgm:prSet presAssocID="{3D0324E0-5530-457C-A5D8-F28F1EB77D84}" presName="composite" presStyleCnt="0"/>
      <dgm:spPr/>
    </dgm:pt>
    <dgm:pt modelId="{2B80BBBB-017E-4AB9-A52D-B3D18DB77E99}" type="pres">
      <dgm:prSet presAssocID="{3D0324E0-5530-457C-A5D8-F28F1EB77D84}" presName="ConnectorPoint" presStyleLbl="lnNode1" presStyleIdx="2" presStyleCnt="5"/>
      <dgm:spPr>
        <a:solidFill>
          <a:schemeClr val="accent2">
            <a:hueOff val="-1482143"/>
            <a:satOff val="7100"/>
            <a:lumOff val="6569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667A34F8-231C-4903-A9FF-E505C2718761}" type="pres">
      <dgm:prSet presAssocID="{3D0324E0-5530-457C-A5D8-F28F1EB77D84}" presName="DropPinPlaceHolder" presStyleCnt="0"/>
      <dgm:spPr/>
    </dgm:pt>
    <dgm:pt modelId="{586C4496-8648-4149-B8CF-0F2E3CC344CB}" type="pres">
      <dgm:prSet presAssocID="{3D0324E0-5530-457C-A5D8-F28F1EB77D84}" presName="DropPin" presStyleLbl="alignNode1" presStyleIdx="2" presStyleCnt="5"/>
      <dgm:spPr/>
    </dgm:pt>
    <dgm:pt modelId="{E7C87174-52F0-42BC-8F43-6DD4BBD3F7E8}" type="pres">
      <dgm:prSet presAssocID="{3D0324E0-5530-457C-A5D8-F28F1EB77D84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CCDE4A6B-149A-4D1A-9284-53646A6E5458}" type="pres">
      <dgm:prSet presAssocID="{3D0324E0-5530-457C-A5D8-F28F1EB77D84}" presName="L2TextContainer" presStyleLbl="revTx" presStyleIdx="4" presStyleCnt="10">
        <dgm:presLayoutVars>
          <dgm:bulletEnabled val="1"/>
        </dgm:presLayoutVars>
      </dgm:prSet>
      <dgm:spPr/>
    </dgm:pt>
    <dgm:pt modelId="{9AAA2C90-03AD-4D4B-A1BF-41328BB867BB}" type="pres">
      <dgm:prSet presAssocID="{3D0324E0-5530-457C-A5D8-F28F1EB77D84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332884AC-BE4B-4053-83DC-9B9830EF6D33}" type="pres">
      <dgm:prSet presAssocID="{3D0324E0-5530-457C-A5D8-F28F1EB77D84}" presName="ConnectLine" presStyleLbl="sibTrans1D1" presStyleIdx="2" presStyleCnt="5"/>
      <dgm:spPr>
        <a:noFill/>
        <a:ln w="12700" cap="rnd" cmpd="sng" algn="ctr">
          <a:solidFill>
            <a:schemeClr val="accent2">
              <a:hueOff val="-1482143"/>
              <a:satOff val="7100"/>
              <a:lumOff val="6569"/>
              <a:alphaOff val="0"/>
            </a:schemeClr>
          </a:solidFill>
          <a:prstDash val="dash"/>
        </a:ln>
        <a:effectLst/>
      </dgm:spPr>
    </dgm:pt>
    <dgm:pt modelId="{BB4B35C9-BE36-4B53-A2E6-7B74886AAC62}" type="pres">
      <dgm:prSet presAssocID="{3D0324E0-5530-457C-A5D8-F28F1EB77D84}" presName="EmptyPlaceHolder" presStyleCnt="0"/>
      <dgm:spPr/>
    </dgm:pt>
    <dgm:pt modelId="{92623637-BE74-4EE1-BB30-BBE62B9AE918}" type="pres">
      <dgm:prSet presAssocID="{0957E23E-7776-42D2-9B9B-C9AAEB3E337A}" presName="spaceBetweenRectangles" presStyleCnt="0"/>
      <dgm:spPr/>
    </dgm:pt>
    <dgm:pt modelId="{802EFF69-5D30-4FED-BAC4-542EAD8D7A06}" type="pres">
      <dgm:prSet presAssocID="{FEEE7AD4-B1C8-4773-9EE0-C82A63486C78}" presName="composite" presStyleCnt="0"/>
      <dgm:spPr/>
    </dgm:pt>
    <dgm:pt modelId="{ADE91DD1-1C9C-4D3D-A414-E9CAF7B0604F}" type="pres">
      <dgm:prSet presAssocID="{FEEE7AD4-B1C8-4773-9EE0-C82A63486C78}" presName="ConnectorPoint" presStyleLbl="lnNode1" presStyleIdx="3" presStyleCnt="5"/>
      <dgm:spPr>
        <a:solidFill>
          <a:schemeClr val="accent2">
            <a:hueOff val="-2223214"/>
            <a:satOff val="10650"/>
            <a:lumOff val="9853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25610A07-F34E-48F5-BAEA-E3EDA7DA3ACE}" type="pres">
      <dgm:prSet presAssocID="{FEEE7AD4-B1C8-4773-9EE0-C82A63486C78}" presName="DropPinPlaceHolder" presStyleCnt="0"/>
      <dgm:spPr/>
    </dgm:pt>
    <dgm:pt modelId="{57C83ACC-C2D8-4B22-AA1B-03BA18EF857E}" type="pres">
      <dgm:prSet presAssocID="{FEEE7AD4-B1C8-4773-9EE0-C82A63486C78}" presName="DropPin" presStyleLbl="alignNode1" presStyleIdx="3" presStyleCnt="5"/>
      <dgm:spPr/>
    </dgm:pt>
    <dgm:pt modelId="{8096D6FA-157E-48B1-A2A7-5ECA48737EC0}" type="pres">
      <dgm:prSet presAssocID="{FEEE7AD4-B1C8-4773-9EE0-C82A63486C78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D9EDA3D6-5A45-4CC6-98A4-E9125802304D}" type="pres">
      <dgm:prSet presAssocID="{FEEE7AD4-B1C8-4773-9EE0-C82A63486C78}" presName="L2TextContainer" presStyleLbl="revTx" presStyleIdx="6" presStyleCnt="10">
        <dgm:presLayoutVars>
          <dgm:bulletEnabled val="1"/>
        </dgm:presLayoutVars>
      </dgm:prSet>
      <dgm:spPr/>
    </dgm:pt>
    <dgm:pt modelId="{2430649A-3E17-4F53-B797-F276532DF10E}" type="pres">
      <dgm:prSet presAssocID="{FEEE7AD4-B1C8-4773-9EE0-C82A63486C78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FFFAB6A1-91E3-4C16-9592-8F6D3D0C0C0F}" type="pres">
      <dgm:prSet presAssocID="{FEEE7AD4-B1C8-4773-9EE0-C82A63486C78}" presName="ConnectLine" presStyleLbl="sibTrans1D1" presStyleIdx="3" presStyleCnt="5"/>
      <dgm:spPr>
        <a:noFill/>
        <a:ln w="12700" cap="rnd" cmpd="sng" algn="ctr">
          <a:solidFill>
            <a:schemeClr val="accent2">
              <a:hueOff val="-2223214"/>
              <a:satOff val="10650"/>
              <a:lumOff val="9853"/>
              <a:alphaOff val="0"/>
            </a:schemeClr>
          </a:solidFill>
          <a:prstDash val="dash"/>
        </a:ln>
        <a:effectLst/>
      </dgm:spPr>
    </dgm:pt>
    <dgm:pt modelId="{44E9BC8F-E717-468F-8687-6DC706B7045C}" type="pres">
      <dgm:prSet presAssocID="{FEEE7AD4-B1C8-4773-9EE0-C82A63486C78}" presName="EmptyPlaceHolder" presStyleCnt="0"/>
      <dgm:spPr/>
    </dgm:pt>
    <dgm:pt modelId="{22E9E03F-B6B4-4FA2-8225-2F47173B4F7D}" type="pres">
      <dgm:prSet presAssocID="{A732603F-A85C-41F3-8735-5D0446F0D627}" presName="spaceBetweenRectangles" presStyleCnt="0"/>
      <dgm:spPr/>
    </dgm:pt>
    <dgm:pt modelId="{B73AB0CD-CBF5-4FB9-893C-EF5150D17EC9}" type="pres">
      <dgm:prSet presAssocID="{89418976-F9A4-4D7E-B4C6-4C770C156A6C}" presName="composite" presStyleCnt="0"/>
      <dgm:spPr/>
    </dgm:pt>
    <dgm:pt modelId="{1AF7C608-18D1-406F-AB31-CCF4137F197B}" type="pres">
      <dgm:prSet presAssocID="{89418976-F9A4-4D7E-B4C6-4C770C156A6C}" presName="ConnectorPoint" presStyleLbl="lnNode1" presStyleIdx="4" presStyleCnt="5"/>
      <dgm:spPr>
        <a:solidFill>
          <a:schemeClr val="accent2">
            <a:hueOff val="-2964286"/>
            <a:satOff val="14200"/>
            <a:lumOff val="1313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C4CBAD03-1073-495F-9B00-CF06F7882ED4}" type="pres">
      <dgm:prSet presAssocID="{89418976-F9A4-4D7E-B4C6-4C770C156A6C}" presName="DropPinPlaceHolder" presStyleCnt="0"/>
      <dgm:spPr/>
    </dgm:pt>
    <dgm:pt modelId="{97549683-40C6-4DFA-A11F-F9DBD8D0735D}" type="pres">
      <dgm:prSet presAssocID="{89418976-F9A4-4D7E-B4C6-4C770C156A6C}" presName="DropPin" presStyleLbl="alignNode1" presStyleIdx="4" presStyleCnt="5"/>
      <dgm:spPr/>
    </dgm:pt>
    <dgm:pt modelId="{8477C29B-0485-4F86-B89D-9388BD101983}" type="pres">
      <dgm:prSet presAssocID="{89418976-F9A4-4D7E-B4C6-4C770C156A6C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FB180D48-DEB6-4DC6-B9D7-A44B51F43D88}" type="pres">
      <dgm:prSet presAssocID="{89418976-F9A4-4D7E-B4C6-4C770C156A6C}" presName="L2TextContainer" presStyleLbl="revTx" presStyleIdx="8" presStyleCnt="10">
        <dgm:presLayoutVars>
          <dgm:bulletEnabled val="1"/>
        </dgm:presLayoutVars>
      </dgm:prSet>
      <dgm:spPr/>
    </dgm:pt>
    <dgm:pt modelId="{9776F5D0-B5F6-41FE-99E6-93EC9733FB0D}" type="pres">
      <dgm:prSet presAssocID="{89418976-F9A4-4D7E-B4C6-4C770C156A6C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CF500999-C248-47BA-8111-293E1E0AAA77}" type="pres">
      <dgm:prSet presAssocID="{89418976-F9A4-4D7E-B4C6-4C770C156A6C}" presName="ConnectLine" presStyleLbl="sibTrans1D1" presStyleIdx="4" presStyleCnt="5"/>
      <dgm:spPr>
        <a:noFill/>
        <a:ln w="1270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dash"/>
        </a:ln>
        <a:effectLst/>
      </dgm:spPr>
    </dgm:pt>
    <dgm:pt modelId="{0316009E-45FB-44A1-9AAD-FF2544B018FB}" type="pres">
      <dgm:prSet presAssocID="{89418976-F9A4-4D7E-B4C6-4C770C156A6C}" presName="EmptyPlaceHolder" presStyleCnt="0"/>
      <dgm:spPr/>
    </dgm:pt>
  </dgm:ptLst>
  <dgm:cxnLst>
    <dgm:cxn modelId="{4ED91708-2522-4B26-98F3-C369A4BEA7B3}" type="presOf" srcId="{FEEE7AD4-B1C8-4773-9EE0-C82A63486C78}" destId="{2430649A-3E17-4F53-B797-F276532DF10E}" srcOrd="0" destOrd="0" presId="urn:microsoft.com/office/officeart/2017/3/layout/DropPinTimeline"/>
    <dgm:cxn modelId="{9A33EF09-BD8C-4E12-AF0A-C9565A4510DD}" type="presOf" srcId="{89418976-F9A4-4D7E-B4C6-4C770C156A6C}" destId="{9776F5D0-B5F6-41FE-99E6-93EC9733FB0D}" srcOrd="0" destOrd="0" presId="urn:microsoft.com/office/officeart/2017/3/layout/DropPinTimeline"/>
    <dgm:cxn modelId="{61E79A20-DB14-43B8-88D1-B89DC5859228}" srcId="{38A71B70-555D-46C5-91F6-CD884FA99902}" destId="{CB3825FC-ACC7-4A29-AA3D-29A4024FC71E}" srcOrd="0" destOrd="0" parTransId="{93552215-6CA3-460C-BBDF-7C2EB9E0562F}" sibTransId="{FB4CB72D-6E8A-4EA8-B0F4-A2CCF4451327}"/>
    <dgm:cxn modelId="{127D7738-C0D6-4AF1-903F-234FD0854CC2}" srcId="{A2D32599-F73E-4CFA-84FF-05CE544CD045}" destId="{3D0324E0-5530-457C-A5D8-F28F1EB77D84}" srcOrd="2" destOrd="0" parTransId="{696F94C9-4A45-41D6-8369-90208A92DA74}" sibTransId="{0957E23E-7776-42D2-9B9B-C9AAEB3E337A}"/>
    <dgm:cxn modelId="{2514A13D-3331-4827-B2DC-8E3B21FFE1EF}" type="presOf" srcId="{A3DEA46E-D739-463E-BF84-1697125F612E}" destId="{CCDE4A6B-149A-4D1A-9284-53646A6E5458}" srcOrd="0" destOrd="0" presId="urn:microsoft.com/office/officeart/2017/3/layout/DropPinTimeline"/>
    <dgm:cxn modelId="{35FCA73E-AE01-48EB-90ED-8857A237C569}" type="presOf" srcId="{A2D32599-F73E-4CFA-84FF-05CE544CD045}" destId="{97E39E28-4D35-4D3B-A6CB-02A7C16C87E3}" srcOrd="0" destOrd="0" presId="urn:microsoft.com/office/officeart/2017/3/layout/DropPinTimeline"/>
    <dgm:cxn modelId="{CB003568-C73D-4489-8A79-35ADE2358064}" srcId="{A2D32599-F73E-4CFA-84FF-05CE544CD045}" destId="{1F2A4AAD-484C-4F79-A9D4-C5563BEEDA33}" srcOrd="0" destOrd="0" parTransId="{0864D7F5-A32F-43B4-850C-B7FA8FA7CBD0}" sibTransId="{231E9CD1-FC45-455D-B911-E34CB8DDEFD5}"/>
    <dgm:cxn modelId="{2052004C-C5CC-4A9F-A41D-D93678650A23}" srcId="{A2D32599-F73E-4CFA-84FF-05CE544CD045}" destId="{FEEE7AD4-B1C8-4773-9EE0-C82A63486C78}" srcOrd="3" destOrd="0" parTransId="{33B90910-CCCD-45F1-92C7-AC7E7C9900F8}" sibTransId="{A732603F-A85C-41F3-8735-5D0446F0D627}"/>
    <dgm:cxn modelId="{CA930B77-E66F-4168-85B7-B6DAEB7AA925}" srcId="{1F2A4AAD-484C-4F79-A9D4-C5563BEEDA33}" destId="{6824FEB3-2C71-4E26-8E8C-600B416A73EA}" srcOrd="0" destOrd="0" parTransId="{1C587280-5733-4132-868C-7D0B8D4EC0DC}" sibTransId="{C5B15341-1D4B-4232-9924-162A8142742F}"/>
    <dgm:cxn modelId="{4D6B3E86-AC81-43BB-9B53-EE5C62B579FC}" type="presOf" srcId="{099301A1-B8AF-4E13-AE1E-E6CE12E49057}" destId="{FB180D48-DEB6-4DC6-B9D7-A44B51F43D88}" srcOrd="0" destOrd="0" presId="urn:microsoft.com/office/officeart/2017/3/layout/DropPinTimeline"/>
    <dgm:cxn modelId="{2CA01488-E0A4-468A-8FDC-38A4525567F8}" type="presOf" srcId="{38A71B70-555D-46C5-91F6-CD884FA99902}" destId="{4193175A-2ACD-4A88-9B93-E99934F2EE7E}" srcOrd="0" destOrd="0" presId="urn:microsoft.com/office/officeart/2017/3/layout/DropPinTimeline"/>
    <dgm:cxn modelId="{FE593D88-7DCB-45E2-8DCA-61A3D2C9A1E9}" type="presOf" srcId="{64E707A5-5F48-423C-AD87-12C92A22FD15}" destId="{D9EDA3D6-5A45-4CC6-98A4-E9125802304D}" srcOrd="0" destOrd="0" presId="urn:microsoft.com/office/officeart/2017/3/layout/DropPinTimeline"/>
    <dgm:cxn modelId="{EF5587AD-5371-4538-9C63-CFD9524400C2}" srcId="{A2D32599-F73E-4CFA-84FF-05CE544CD045}" destId="{89418976-F9A4-4D7E-B4C6-4C770C156A6C}" srcOrd="4" destOrd="0" parTransId="{CD3548FD-C887-478F-9D38-9A4ED8C9B6D2}" sibTransId="{03681812-2551-49C4-BF45-4E3DBA16F18D}"/>
    <dgm:cxn modelId="{9AFD50AE-1715-4E6C-BE5E-AEDA79A3ACBC}" type="presOf" srcId="{1F2A4AAD-484C-4F79-A9D4-C5563BEEDA33}" destId="{3379751A-F2B1-407E-A405-6BE5BF17222C}" srcOrd="0" destOrd="0" presId="urn:microsoft.com/office/officeart/2017/3/layout/DropPinTimeline"/>
    <dgm:cxn modelId="{6C2F8EB8-728B-4CC2-AC2C-E091B138A9EA}" srcId="{89418976-F9A4-4D7E-B4C6-4C770C156A6C}" destId="{099301A1-B8AF-4E13-AE1E-E6CE12E49057}" srcOrd="0" destOrd="0" parTransId="{DBC4097E-7928-4053-BB2E-520DC9700488}" sibTransId="{9BF2C06B-ACCD-4107-BF23-DDB626B56286}"/>
    <dgm:cxn modelId="{8DC7C4C1-040C-44ED-AB1D-CF477C7619C2}" srcId="{A2D32599-F73E-4CFA-84FF-05CE544CD045}" destId="{38A71B70-555D-46C5-91F6-CD884FA99902}" srcOrd="1" destOrd="0" parTransId="{AF886B6D-AA62-4A78-8D09-23706416A54D}" sibTransId="{946E79CA-5AF0-4317-B0EC-7E3EADCA669C}"/>
    <dgm:cxn modelId="{E3F3AEC9-E48A-46B0-B74A-057E515FB20B}" type="presOf" srcId="{6824FEB3-2C71-4E26-8E8C-600B416A73EA}" destId="{8723FDFC-AB58-4563-AF9E-C898FE4BF9EA}" srcOrd="0" destOrd="0" presId="urn:microsoft.com/office/officeart/2017/3/layout/DropPinTimeline"/>
    <dgm:cxn modelId="{A99B26D1-88F4-4931-99D2-D31E4DC30E92}" type="presOf" srcId="{3D0324E0-5530-457C-A5D8-F28F1EB77D84}" destId="{9AAA2C90-03AD-4D4B-A1BF-41328BB867BB}" srcOrd="0" destOrd="0" presId="urn:microsoft.com/office/officeart/2017/3/layout/DropPinTimeline"/>
    <dgm:cxn modelId="{E0B8B0E2-4E29-4909-994D-21B186C0C0A4}" srcId="{3D0324E0-5530-457C-A5D8-F28F1EB77D84}" destId="{A3DEA46E-D739-463E-BF84-1697125F612E}" srcOrd="0" destOrd="0" parTransId="{6F4D6C5B-5B9A-46E0-BB93-C9D93BB42F11}" sibTransId="{BB202356-A97B-492E-BFF6-23C7509B6DAB}"/>
    <dgm:cxn modelId="{C697EDF4-9BF6-42EF-8A6A-A9BCB4A8123E}" type="presOf" srcId="{CB3825FC-ACC7-4A29-AA3D-29A4024FC71E}" destId="{67BD12BE-4F8B-46FF-8841-7157744E242C}" srcOrd="0" destOrd="0" presId="urn:microsoft.com/office/officeart/2017/3/layout/DropPinTimeline"/>
    <dgm:cxn modelId="{9B7BFEFC-3944-4B1A-B298-9A1465158D6B}" srcId="{FEEE7AD4-B1C8-4773-9EE0-C82A63486C78}" destId="{64E707A5-5F48-423C-AD87-12C92A22FD15}" srcOrd="0" destOrd="0" parTransId="{3BE2822B-58E5-4E2E-9F5F-AC9DFBA73F6D}" sibTransId="{FEC5D1C3-A027-4FD3-8DCB-CEC912256F28}"/>
    <dgm:cxn modelId="{12407BCF-A2B0-478E-A03E-B634F25BE099}" type="presParOf" srcId="{97E39E28-4D35-4D3B-A6CB-02A7C16C87E3}" destId="{9A8AF774-7D6C-4504-B2EA-B665211D36E8}" srcOrd="0" destOrd="0" presId="urn:microsoft.com/office/officeart/2017/3/layout/DropPinTimeline"/>
    <dgm:cxn modelId="{8D778164-EBC2-451B-A14D-1DD617F93B46}" type="presParOf" srcId="{97E39E28-4D35-4D3B-A6CB-02A7C16C87E3}" destId="{B52DB842-FD9F-4A11-8D29-B6CA9EB2B1D1}" srcOrd="1" destOrd="0" presId="urn:microsoft.com/office/officeart/2017/3/layout/DropPinTimeline"/>
    <dgm:cxn modelId="{57A19684-5004-4CDA-AE7F-6CC4C46BAF6C}" type="presParOf" srcId="{B52DB842-FD9F-4A11-8D29-B6CA9EB2B1D1}" destId="{0791F018-B97B-4AC1-8F1A-01F7917E3D92}" srcOrd="0" destOrd="0" presId="urn:microsoft.com/office/officeart/2017/3/layout/DropPinTimeline"/>
    <dgm:cxn modelId="{73908E8E-339D-4DF1-A13D-462EFC8F02A7}" type="presParOf" srcId="{0791F018-B97B-4AC1-8F1A-01F7917E3D92}" destId="{9291D54B-62E0-4081-80CC-62DA0891043B}" srcOrd="0" destOrd="0" presId="urn:microsoft.com/office/officeart/2017/3/layout/DropPinTimeline"/>
    <dgm:cxn modelId="{05A1ADA3-71AE-4DCC-9232-DB3D885404EC}" type="presParOf" srcId="{0791F018-B97B-4AC1-8F1A-01F7917E3D92}" destId="{E429703B-0023-472B-B84D-D6A15E4ACC60}" srcOrd="1" destOrd="0" presId="urn:microsoft.com/office/officeart/2017/3/layout/DropPinTimeline"/>
    <dgm:cxn modelId="{7D73010A-EB3F-4098-B3EA-8C8E50CFBF10}" type="presParOf" srcId="{E429703B-0023-472B-B84D-D6A15E4ACC60}" destId="{348D9956-42FB-43D9-843F-78C9FAD8EA2F}" srcOrd="0" destOrd="0" presId="urn:microsoft.com/office/officeart/2017/3/layout/DropPinTimeline"/>
    <dgm:cxn modelId="{D22068D3-5869-4B80-8B26-E5757135C7C9}" type="presParOf" srcId="{E429703B-0023-472B-B84D-D6A15E4ACC60}" destId="{9C313456-84EF-487B-A332-1EF937F329B8}" srcOrd="1" destOrd="0" presId="urn:microsoft.com/office/officeart/2017/3/layout/DropPinTimeline"/>
    <dgm:cxn modelId="{D7B0EA15-5719-4329-89E9-E473FE4109E2}" type="presParOf" srcId="{0791F018-B97B-4AC1-8F1A-01F7917E3D92}" destId="{8723FDFC-AB58-4563-AF9E-C898FE4BF9EA}" srcOrd="2" destOrd="0" presId="urn:microsoft.com/office/officeart/2017/3/layout/DropPinTimeline"/>
    <dgm:cxn modelId="{E8063BA6-DD63-47DE-B5F1-C355D90A05D4}" type="presParOf" srcId="{0791F018-B97B-4AC1-8F1A-01F7917E3D92}" destId="{3379751A-F2B1-407E-A405-6BE5BF17222C}" srcOrd="3" destOrd="0" presId="urn:microsoft.com/office/officeart/2017/3/layout/DropPinTimeline"/>
    <dgm:cxn modelId="{724F73B5-A570-4F64-9995-8275D1425807}" type="presParOf" srcId="{0791F018-B97B-4AC1-8F1A-01F7917E3D92}" destId="{55B8CC13-E671-4FA5-9D05-D5B6A1B18A6D}" srcOrd="4" destOrd="0" presId="urn:microsoft.com/office/officeart/2017/3/layout/DropPinTimeline"/>
    <dgm:cxn modelId="{F3A2260A-B1AC-4CA3-A9DC-DC703F651A08}" type="presParOf" srcId="{0791F018-B97B-4AC1-8F1A-01F7917E3D92}" destId="{DF41BFAC-7667-4A57-B5C9-7D014E6AD6E6}" srcOrd="5" destOrd="0" presId="urn:microsoft.com/office/officeart/2017/3/layout/DropPinTimeline"/>
    <dgm:cxn modelId="{8F61E486-BB6F-4333-8B42-EE4F0B88E207}" type="presParOf" srcId="{B52DB842-FD9F-4A11-8D29-B6CA9EB2B1D1}" destId="{D39E766D-AED3-46DD-97F0-31A69E44B26D}" srcOrd="1" destOrd="0" presId="urn:microsoft.com/office/officeart/2017/3/layout/DropPinTimeline"/>
    <dgm:cxn modelId="{EFB7C445-6595-4295-8312-D93679DA6026}" type="presParOf" srcId="{B52DB842-FD9F-4A11-8D29-B6CA9EB2B1D1}" destId="{EC98D490-9308-4143-9894-C9C8FF6AE6D7}" srcOrd="2" destOrd="0" presId="urn:microsoft.com/office/officeart/2017/3/layout/DropPinTimeline"/>
    <dgm:cxn modelId="{4A7D5717-8BE3-4821-B451-8C3694619C9F}" type="presParOf" srcId="{EC98D490-9308-4143-9894-C9C8FF6AE6D7}" destId="{0C3340BD-7824-48B9-9E32-78F7BA66AA9A}" srcOrd="0" destOrd="0" presId="urn:microsoft.com/office/officeart/2017/3/layout/DropPinTimeline"/>
    <dgm:cxn modelId="{14DEEB3A-74F8-4CB2-A66C-CB2C3F2DE41B}" type="presParOf" srcId="{EC98D490-9308-4143-9894-C9C8FF6AE6D7}" destId="{327314D2-77AE-46DF-8D76-8DBFC409B647}" srcOrd="1" destOrd="0" presId="urn:microsoft.com/office/officeart/2017/3/layout/DropPinTimeline"/>
    <dgm:cxn modelId="{8CDC48E9-A353-4315-AE72-291DB10F827C}" type="presParOf" srcId="{327314D2-77AE-46DF-8D76-8DBFC409B647}" destId="{831DC5FB-623F-446E-8825-9CC5C90BAEBC}" srcOrd="0" destOrd="0" presId="urn:microsoft.com/office/officeart/2017/3/layout/DropPinTimeline"/>
    <dgm:cxn modelId="{E64006E0-F41A-4823-A2C0-9C9AC199B024}" type="presParOf" srcId="{327314D2-77AE-46DF-8D76-8DBFC409B647}" destId="{E425D9AE-F04F-46A3-9B66-14A0BFE3A7A7}" srcOrd="1" destOrd="0" presId="urn:microsoft.com/office/officeart/2017/3/layout/DropPinTimeline"/>
    <dgm:cxn modelId="{85407CFC-B4AD-4B2F-B87A-5F3A61149A45}" type="presParOf" srcId="{EC98D490-9308-4143-9894-C9C8FF6AE6D7}" destId="{67BD12BE-4F8B-46FF-8841-7157744E242C}" srcOrd="2" destOrd="0" presId="urn:microsoft.com/office/officeart/2017/3/layout/DropPinTimeline"/>
    <dgm:cxn modelId="{1167056D-2C09-4015-908E-6572BDB72809}" type="presParOf" srcId="{EC98D490-9308-4143-9894-C9C8FF6AE6D7}" destId="{4193175A-2ACD-4A88-9B93-E99934F2EE7E}" srcOrd="3" destOrd="0" presId="urn:microsoft.com/office/officeart/2017/3/layout/DropPinTimeline"/>
    <dgm:cxn modelId="{473A101C-6B11-422C-A12A-AD8A5DE0623E}" type="presParOf" srcId="{EC98D490-9308-4143-9894-C9C8FF6AE6D7}" destId="{68148197-C57B-4632-92FF-4CE7B8C4478D}" srcOrd="4" destOrd="0" presId="urn:microsoft.com/office/officeart/2017/3/layout/DropPinTimeline"/>
    <dgm:cxn modelId="{EDF87BDC-6EF6-46DF-8B7C-207D6790698E}" type="presParOf" srcId="{EC98D490-9308-4143-9894-C9C8FF6AE6D7}" destId="{D82D6D5E-EB3D-404F-BBDC-677B0AF8C3E0}" srcOrd="5" destOrd="0" presId="urn:microsoft.com/office/officeart/2017/3/layout/DropPinTimeline"/>
    <dgm:cxn modelId="{B15CE3EA-44F2-48F7-A091-7634CF399F9F}" type="presParOf" srcId="{B52DB842-FD9F-4A11-8D29-B6CA9EB2B1D1}" destId="{B87E0FA4-2E3D-4D7A-BDF1-595406C3E5F2}" srcOrd="3" destOrd="0" presId="urn:microsoft.com/office/officeart/2017/3/layout/DropPinTimeline"/>
    <dgm:cxn modelId="{0B7CDCF7-1B4C-4B4D-8487-CF9716F6DF02}" type="presParOf" srcId="{B52DB842-FD9F-4A11-8D29-B6CA9EB2B1D1}" destId="{A3AF9B2E-3F2F-4804-89AE-75C12F0F26D4}" srcOrd="4" destOrd="0" presId="urn:microsoft.com/office/officeart/2017/3/layout/DropPinTimeline"/>
    <dgm:cxn modelId="{9B84DE2D-3709-4D42-BB0C-57C39A1BE73B}" type="presParOf" srcId="{A3AF9B2E-3F2F-4804-89AE-75C12F0F26D4}" destId="{2B80BBBB-017E-4AB9-A52D-B3D18DB77E99}" srcOrd="0" destOrd="0" presId="urn:microsoft.com/office/officeart/2017/3/layout/DropPinTimeline"/>
    <dgm:cxn modelId="{42F5A5FB-3793-4A8D-B856-66206FE37A4E}" type="presParOf" srcId="{A3AF9B2E-3F2F-4804-89AE-75C12F0F26D4}" destId="{667A34F8-231C-4903-A9FF-E505C2718761}" srcOrd="1" destOrd="0" presId="urn:microsoft.com/office/officeart/2017/3/layout/DropPinTimeline"/>
    <dgm:cxn modelId="{743B660F-4B08-48D2-923F-DE0ACC3D3E3A}" type="presParOf" srcId="{667A34F8-231C-4903-A9FF-E505C2718761}" destId="{586C4496-8648-4149-B8CF-0F2E3CC344CB}" srcOrd="0" destOrd="0" presId="urn:microsoft.com/office/officeart/2017/3/layout/DropPinTimeline"/>
    <dgm:cxn modelId="{7D103352-4F45-4AEB-A006-8667196A6380}" type="presParOf" srcId="{667A34F8-231C-4903-A9FF-E505C2718761}" destId="{E7C87174-52F0-42BC-8F43-6DD4BBD3F7E8}" srcOrd="1" destOrd="0" presId="urn:microsoft.com/office/officeart/2017/3/layout/DropPinTimeline"/>
    <dgm:cxn modelId="{7F1ABFCD-BDFA-412C-9F18-82D115DB3C2F}" type="presParOf" srcId="{A3AF9B2E-3F2F-4804-89AE-75C12F0F26D4}" destId="{CCDE4A6B-149A-4D1A-9284-53646A6E5458}" srcOrd="2" destOrd="0" presId="urn:microsoft.com/office/officeart/2017/3/layout/DropPinTimeline"/>
    <dgm:cxn modelId="{937F5116-A5BF-46C9-BA7F-E28F949DC682}" type="presParOf" srcId="{A3AF9B2E-3F2F-4804-89AE-75C12F0F26D4}" destId="{9AAA2C90-03AD-4D4B-A1BF-41328BB867BB}" srcOrd="3" destOrd="0" presId="urn:microsoft.com/office/officeart/2017/3/layout/DropPinTimeline"/>
    <dgm:cxn modelId="{44508977-1D91-4C6D-96D4-0BFE5C71F191}" type="presParOf" srcId="{A3AF9B2E-3F2F-4804-89AE-75C12F0F26D4}" destId="{332884AC-BE4B-4053-83DC-9B9830EF6D33}" srcOrd="4" destOrd="0" presId="urn:microsoft.com/office/officeart/2017/3/layout/DropPinTimeline"/>
    <dgm:cxn modelId="{2B709283-963B-4624-BCDC-C851E9EC2BEE}" type="presParOf" srcId="{A3AF9B2E-3F2F-4804-89AE-75C12F0F26D4}" destId="{BB4B35C9-BE36-4B53-A2E6-7B74886AAC62}" srcOrd="5" destOrd="0" presId="urn:microsoft.com/office/officeart/2017/3/layout/DropPinTimeline"/>
    <dgm:cxn modelId="{64711A87-E778-4D14-9989-76A59D370597}" type="presParOf" srcId="{B52DB842-FD9F-4A11-8D29-B6CA9EB2B1D1}" destId="{92623637-BE74-4EE1-BB30-BBE62B9AE918}" srcOrd="5" destOrd="0" presId="urn:microsoft.com/office/officeart/2017/3/layout/DropPinTimeline"/>
    <dgm:cxn modelId="{C469DA63-A15A-4566-B5E3-4410099435D4}" type="presParOf" srcId="{B52DB842-FD9F-4A11-8D29-B6CA9EB2B1D1}" destId="{802EFF69-5D30-4FED-BAC4-542EAD8D7A06}" srcOrd="6" destOrd="0" presId="urn:microsoft.com/office/officeart/2017/3/layout/DropPinTimeline"/>
    <dgm:cxn modelId="{6CA9A3B2-DAD0-4918-9301-30AA2494BD42}" type="presParOf" srcId="{802EFF69-5D30-4FED-BAC4-542EAD8D7A06}" destId="{ADE91DD1-1C9C-4D3D-A414-E9CAF7B0604F}" srcOrd="0" destOrd="0" presId="urn:microsoft.com/office/officeart/2017/3/layout/DropPinTimeline"/>
    <dgm:cxn modelId="{0BA52E7B-0823-41B9-A283-EF1CBA25F614}" type="presParOf" srcId="{802EFF69-5D30-4FED-BAC4-542EAD8D7A06}" destId="{25610A07-F34E-48F5-BAEA-E3EDA7DA3ACE}" srcOrd="1" destOrd="0" presId="urn:microsoft.com/office/officeart/2017/3/layout/DropPinTimeline"/>
    <dgm:cxn modelId="{FA988B46-9780-4F95-9F58-7EB5EDAF2E02}" type="presParOf" srcId="{25610A07-F34E-48F5-BAEA-E3EDA7DA3ACE}" destId="{57C83ACC-C2D8-4B22-AA1B-03BA18EF857E}" srcOrd="0" destOrd="0" presId="urn:microsoft.com/office/officeart/2017/3/layout/DropPinTimeline"/>
    <dgm:cxn modelId="{A1935D57-490E-4E41-A308-36C7B42302AE}" type="presParOf" srcId="{25610A07-F34E-48F5-BAEA-E3EDA7DA3ACE}" destId="{8096D6FA-157E-48B1-A2A7-5ECA48737EC0}" srcOrd="1" destOrd="0" presId="urn:microsoft.com/office/officeart/2017/3/layout/DropPinTimeline"/>
    <dgm:cxn modelId="{0428474D-B929-4004-AE7A-E8C37DB42A96}" type="presParOf" srcId="{802EFF69-5D30-4FED-BAC4-542EAD8D7A06}" destId="{D9EDA3D6-5A45-4CC6-98A4-E9125802304D}" srcOrd="2" destOrd="0" presId="urn:microsoft.com/office/officeart/2017/3/layout/DropPinTimeline"/>
    <dgm:cxn modelId="{8D371356-5EDE-4653-9794-EE630EB94E6E}" type="presParOf" srcId="{802EFF69-5D30-4FED-BAC4-542EAD8D7A06}" destId="{2430649A-3E17-4F53-B797-F276532DF10E}" srcOrd="3" destOrd="0" presId="urn:microsoft.com/office/officeart/2017/3/layout/DropPinTimeline"/>
    <dgm:cxn modelId="{0331CFAA-A5F8-44AC-B8C2-2691CD308D26}" type="presParOf" srcId="{802EFF69-5D30-4FED-BAC4-542EAD8D7A06}" destId="{FFFAB6A1-91E3-4C16-9592-8F6D3D0C0C0F}" srcOrd="4" destOrd="0" presId="urn:microsoft.com/office/officeart/2017/3/layout/DropPinTimeline"/>
    <dgm:cxn modelId="{784F642A-1476-4C9C-93F5-1E4C60978D3E}" type="presParOf" srcId="{802EFF69-5D30-4FED-BAC4-542EAD8D7A06}" destId="{44E9BC8F-E717-468F-8687-6DC706B7045C}" srcOrd="5" destOrd="0" presId="urn:microsoft.com/office/officeart/2017/3/layout/DropPinTimeline"/>
    <dgm:cxn modelId="{D12768BC-F148-446F-9879-380011ED5E6B}" type="presParOf" srcId="{B52DB842-FD9F-4A11-8D29-B6CA9EB2B1D1}" destId="{22E9E03F-B6B4-4FA2-8225-2F47173B4F7D}" srcOrd="7" destOrd="0" presId="urn:microsoft.com/office/officeart/2017/3/layout/DropPinTimeline"/>
    <dgm:cxn modelId="{25E8F463-459C-48D0-B954-122752E1B68A}" type="presParOf" srcId="{B52DB842-FD9F-4A11-8D29-B6CA9EB2B1D1}" destId="{B73AB0CD-CBF5-4FB9-893C-EF5150D17EC9}" srcOrd="8" destOrd="0" presId="urn:microsoft.com/office/officeart/2017/3/layout/DropPinTimeline"/>
    <dgm:cxn modelId="{59B5F14A-CCC2-4DFE-9255-6DAF5C3CD4D4}" type="presParOf" srcId="{B73AB0CD-CBF5-4FB9-893C-EF5150D17EC9}" destId="{1AF7C608-18D1-406F-AB31-CCF4137F197B}" srcOrd="0" destOrd="0" presId="urn:microsoft.com/office/officeart/2017/3/layout/DropPinTimeline"/>
    <dgm:cxn modelId="{38D15B94-AC39-4876-86A3-C9F2A1BD55F6}" type="presParOf" srcId="{B73AB0CD-CBF5-4FB9-893C-EF5150D17EC9}" destId="{C4CBAD03-1073-495F-9B00-CF06F7882ED4}" srcOrd="1" destOrd="0" presId="urn:microsoft.com/office/officeart/2017/3/layout/DropPinTimeline"/>
    <dgm:cxn modelId="{B3FA34B1-5FF8-4379-B4F6-18A61BF69F60}" type="presParOf" srcId="{C4CBAD03-1073-495F-9B00-CF06F7882ED4}" destId="{97549683-40C6-4DFA-A11F-F9DBD8D0735D}" srcOrd="0" destOrd="0" presId="urn:microsoft.com/office/officeart/2017/3/layout/DropPinTimeline"/>
    <dgm:cxn modelId="{4F8472F7-47E0-4716-A064-ECD9990A9EDD}" type="presParOf" srcId="{C4CBAD03-1073-495F-9B00-CF06F7882ED4}" destId="{8477C29B-0485-4F86-B89D-9388BD101983}" srcOrd="1" destOrd="0" presId="urn:microsoft.com/office/officeart/2017/3/layout/DropPinTimeline"/>
    <dgm:cxn modelId="{4E8DF8BC-048E-40F9-ACEC-DA417C1838B9}" type="presParOf" srcId="{B73AB0CD-CBF5-4FB9-893C-EF5150D17EC9}" destId="{FB180D48-DEB6-4DC6-B9D7-A44B51F43D88}" srcOrd="2" destOrd="0" presId="urn:microsoft.com/office/officeart/2017/3/layout/DropPinTimeline"/>
    <dgm:cxn modelId="{BDAD7834-5C8D-4731-8E9D-3F3235806B17}" type="presParOf" srcId="{B73AB0CD-CBF5-4FB9-893C-EF5150D17EC9}" destId="{9776F5D0-B5F6-41FE-99E6-93EC9733FB0D}" srcOrd="3" destOrd="0" presId="urn:microsoft.com/office/officeart/2017/3/layout/DropPinTimeline"/>
    <dgm:cxn modelId="{6DFA43D2-92B2-4045-A3EA-E13AB9605B34}" type="presParOf" srcId="{B73AB0CD-CBF5-4FB9-893C-EF5150D17EC9}" destId="{CF500999-C248-47BA-8111-293E1E0AAA77}" srcOrd="4" destOrd="0" presId="urn:microsoft.com/office/officeart/2017/3/layout/DropPinTimeline"/>
    <dgm:cxn modelId="{03D1AD36-51C2-49DD-BCFA-0EC38091C9A6}" type="presParOf" srcId="{B73AB0CD-CBF5-4FB9-893C-EF5150D17EC9}" destId="{0316009E-45FB-44A1-9AAD-FF2544B018FB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FAC398-BA7F-4369-B702-AF53CA8DA6F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2545765-5386-4355-A4E4-A2D69B1B2257}">
      <dgm:prSet/>
      <dgm:spPr/>
      <dgm:t>
        <a:bodyPr/>
        <a:lstStyle/>
        <a:p>
          <a:r>
            <a:rPr lang="it-IT" dirty="0"/>
            <a:t>CFSP </a:t>
          </a:r>
          <a:r>
            <a:rPr lang="it-IT" dirty="0" err="1"/>
            <a:t>sanctions</a:t>
          </a:r>
          <a:r>
            <a:rPr lang="it-IT" dirty="0"/>
            <a:t> 2004 for </a:t>
          </a:r>
          <a:r>
            <a:rPr lang="it-IT" dirty="0" err="1"/>
            <a:t>democratic</a:t>
          </a:r>
          <a:r>
            <a:rPr lang="it-IT" dirty="0"/>
            <a:t> deficit in </a:t>
          </a:r>
          <a:r>
            <a:rPr lang="it-IT" dirty="0" err="1"/>
            <a:t>parliamentary</a:t>
          </a:r>
          <a:r>
            <a:rPr lang="it-IT" dirty="0"/>
            <a:t> </a:t>
          </a:r>
          <a:r>
            <a:rPr lang="it-IT" dirty="0" err="1"/>
            <a:t>elections</a:t>
          </a:r>
          <a:r>
            <a:rPr lang="it-IT" dirty="0"/>
            <a:t> and </a:t>
          </a:r>
          <a:r>
            <a:rPr lang="it-IT" dirty="0" err="1"/>
            <a:t>political</a:t>
          </a:r>
          <a:r>
            <a:rPr lang="it-IT" dirty="0"/>
            <a:t> </a:t>
          </a:r>
          <a:r>
            <a:rPr lang="it-IT" dirty="0" err="1"/>
            <a:t>repression</a:t>
          </a:r>
          <a:r>
            <a:rPr lang="it-IT" dirty="0"/>
            <a:t>, </a:t>
          </a:r>
          <a:r>
            <a:rPr lang="it-IT" dirty="0" err="1"/>
            <a:t>partially</a:t>
          </a:r>
          <a:r>
            <a:rPr lang="it-IT" dirty="0"/>
            <a:t> </a:t>
          </a:r>
          <a:r>
            <a:rPr lang="it-IT" dirty="0" err="1"/>
            <a:t>lifted</a:t>
          </a:r>
          <a:r>
            <a:rPr lang="it-IT" dirty="0"/>
            <a:t> in 2016. new CFSP </a:t>
          </a:r>
          <a:r>
            <a:rPr lang="it-IT" dirty="0" err="1"/>
            <a:t>sanctions</a:t>
          </a:r>
          <a:r>
            <a:rPr lang="it-IT" dirty="0"/>
            <a:t> after Russian </a:t>
          </a:r>
          <a:r>
            <a:rPr lang="it-IT" dirty="0" err="1"/>
            <a:t>aggression</a:t>
          </a:r>
          <a:r>
            <a:rPr lang="it-IT" dirty="0"/>
            <a:t> on Ukraine </a:t>
          </a:r>
          <a:endParaRPr lang="en-US" dirty="0"/>
        </a:p>
      </dgm:t>
    </dgm:pt>
    <dgm:pt modelId="{74C9473F-4231-409F-87A6-C8C6909457C0}" type="parTrans" cxnId="{5FD6597E-19FC-4496-A43E-7BEC0EAD2983}">
      <dgm:prSet/>
      <dgm:spPr/>
      <dgm:t>
        <a:bodyPr/>
        <a:lstStyle/>
        <a:p>
          <a:endParaRPr lang="en-US"/>
        </a:p>
      </dgm:t>
    </dgm:pt>
    <dgm:pt modelId="{B5B09E27-242C-42A4-B4B8-EA1E15148823}" type="sibTrans" cxnId="{5FD6597E-19FC-4496-A43E-7BEC0EAD2983}">
      <dgm:prSet/>
      <dgm:spPr/>
      <dgm:t>
        <a:bodyPr/>
        <a:lstStyle/>
        <a:p>
          <a:endParaRPr lang="en-US"/>
        </a:p>
      </dgm:t>
    </dgm:pt>
    <dgm:pt modelId="{7FBE1149-CFCA-4AC1-9D9D-6D3C5D8314ED}">
      <dgm:prSet/>
      <dgm:spPr/>
      <dgm:t>
        <a:bodyPr/>
        <a:lstStyle/>
        <a:p>
          <a:r>
            <a:rPr lang="it-IT" dirty="0"/>
            <a:t>ILO </a:t>
          </a:r>
          <a:r>
            <a:rPr lang="it-IT" dirty="0" err="1"/>
            <a:t>inquiry</a:t>
          </a:r>
          <a:r>
            <a:rPr lang="it-IT" dirty="0"/>
            <a:t> for </a:t>
          </a:r>
          <a:r>
            <a:rPr lang="it-IT" dirty="0" err="1"/>
            <a:t>violations</a:t>
          </a:r>
          <a:r>
            <a:rPr lang="it-IT" dirty="0"/>
            <a:t> of </a:t>
          </a:r>
          <a:r>
            <a:rPr lang="it-IT" dirty="0" err="1"/>
            <a:t>freedom</a:t>
          </a:r>
          <a:r>
            <a:rPr lang="it-IT" dirty="0"/>
            <a:t> of </a:t>
          </a:r>
          <a:r>
            <a:rPr lang="it-IT" dirty="0" err="1"/>
            <a:t>association</a:t>
          </a:r>
          <a:r>
            <a:rPr lang="it-IT" dirty="0"/>
            <a:t> of workers 2003</a:t>
          </a:r>
          <a:endParaRPr lang="en-US" dirty="0"/>
        </a:p>
      </dgm:t>
    </dgm:pt>
    <dgm:pt modelId="{B881FD35-927C-4C8A-9CEA-7846C66BCE4D}" type="parTrans" cxnId="{389222F5-6B9C-42F2-BEFE-5A96472F27B5}">
      <dgm:prSet/>
      <dgm:spPr/>
      <dgm:t>
        <a:bodyPr/>
        <a:lstStyle/>
        <a:p>
          <a:endParaRPr lang="en-US"/>
        </a:p>
      </dgm:t>
    </dgm:pt>
    <dgm:pt modelId="{C69FC493-A534-4D62-825B-63D0AC32F6E9}" type="sibTrans" cxnId="{389222F5-6B9C-42F2-BEFE-5A96472F27B5}">
      <dgm:prSet/>
      <dgm:spPr/>
      <dgm:t>
        <a:bodyPr/>
        <a:lstStyle/>
        <a:p>
          <a:endParaRPr lang="en-US"/>
        </a:p>
      </dgm:t>
    </dgm:pt>
    <dgm:pt modelId="{15EA7682-AFDB-4D99-84C8-1D0DCB7B0279}">
      <dgm:prSet/>
      <dgm:spPr/>
      <dgm:t>
        <a:bodyPr/>
        <a:lstStyle/>
        <a:p>
          <a:r>
            <a:rPr lang="it-IT" dirty="0"/>
            <a:t>Commission </a:t>
          </a:r>
          <a:r>
            <a:rPr lang="it-IT" dirty="0" err="1"/>
            <a:t>investigation</a:t>
          </a:r>
          <a:r>
            <a:rPr lang="it-IT" dirty="0"/>
            <a:t> 2003. </a:t>
          </a:r>
          <a:r>
            <a:rPr lang="it-IT" dirty="0" err="1"/>
            <a:t>temporary</a:t>
          </a:r>
          <a:r>
            <a:rPr lang="it-IT" dirty="0"/>
            <a:t> </a:t>
          </a:r>
          <a:r>
            <a:rPr lang="it-IT" dirty="0" err="1"/>
            <a:t>withdrawal</a:t>
          </a:r>
          <a:r>
            <a:rPr lang="it-IT" dirty="0"/>
            <a:t> of GSP 2006, </a:t>
          </a:r>
          <a:r>
            <a:rPr lang="it-IT" dirty="0" err="1"/>
            <a:t>still</a:t>
          </a:r>
          <a:r>
            <a:rPr lang="it-IT" dirty="0"/>
            <a:t> in force</a:t>
          </a:r>
          <a:endParaRPr lang="en-US" dirty="0"/>
        </a:p>
      </dgm:t>
    </dgm:pt>
    <dgm:pt modelId="{E09B1E2D-C941-4E73-854C-E9DE66B28B56}" type="parTrans" cxnId="{A3FBAE93-0952-4EFB-85B3-3571B6D07CE2}">
      <dgm:prSet/>
      <dgm:spPr/>
      <dgm:t>
        <a:bodyPr/>
        <a:lstStyle/>
        <a:p>
          <a:endParaRPr lang="en-US"/>
        </a:p>
      </dgm:t>
    </dgm:pt>
    <dgm:pt modelId="{8885515B-1A7A-4EBD-A3F8-D1AEEC0B83C3}" type="sibTrans" cxnId="{A3FBAE93-0952-4EFB-85B3-3571B6D07CE2}">
      <dgm:prSet/>
      <dgm:spPr/>
      <dgm:t>
        <a:bodyPr/>
        <a:lstStyle/>
        <a:p>
          <a:endParaRPr lang="en-US"/>
        </a:p>
      </dgm:t>
    </dgm:pt>
    <dgm:pt modelId="{2D942F95-8279-4EA0-B403-9DD48CBB6674}" type="pres">
      <dgm:prSet presAssocID="{54FAC398-BA7F-4369-B702-AF53CA8DA6F5}" presName="root" presStyleCnt="0">
        <dgm:presLayoutVars>
          <dgm:dir/>
          <dgm:resizeHandles val="exact"/>
        </dgm:presLayoutVars>
      </dgm:prSet>
      <dgm:spPr/>
    </dgm:pt>
    <dgm:pt modelId="{85B87D14-B1F5-4C28-B682-2E9BFC988B13}" type="pres">
      <dgm:prSet presAssocID="{62545765-5386-4355-A4E4-A2D69B1B2257}" presName="compNode" presStyleCnt="0"/>
      <dgm:spPr/>
    </dgm:pt>
    <dgm:pt modelId="{09EAB4F6-24AE-4665-B013-C251193FFACE}" type="pres">
      <dgm:prSet presAssocID="{62545765-5386-4355-A4E4-A2D69B1B2257}" presName="bgRect" presStyleLbl="bgShp" presStyleIdx="0" presStyleCnt="3"/>
      <dgm:spPr/>
    </dgm:pt>
    <dgm:pt modelId="{F72EE556-BA20-400A-B745-965CF6AAD37F}" type="pres">
      <dgm:prSet presAssocID="{62545765-5386-4355-A4E4-A2D69B1B225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ca"/>
        </a:ext>
      </dgm:extLst>
    </dgm:pt>
    <dgm:pt modelId="{DFEE9497-9926-4C47-B0CB-9771469203F7}" type="pres">
      <dgm:prSet presAssocID="{62545765-5386-4355-A4E4-A2D69B1B2257}" presName="spaceRect" presStyleCnt="0"/>
      <dgm:spPr/>
    </dgm:pt>
    <dgm:pt modelId="{B0C2ACB8-81D4-4339-9878-9DC04CD09969}" type="pres">
      <dgm:prSet presAssocID="{62545765-5386-4355-A4E4-A2D69B1B2257}" presName="parTx" presStyleLbl="revTx" presStyleIdx="0" presStyleCnt="3">
        <dgm:presLayoutVars>
          <dgm:chMax val="0"/>
          <dgm:chPref val="0"/>
        </dgm:presLayoutVars>
      </dgm:prSet>
      <dgm:spPr/>
    </dgm:pt>
    <dgm:pt modelId="{A6495288-0551-45D4-994F-7FAEBCB8F9C0}" type="pres">
      <dgm:prSet presAssocID="{B5B09E27-242C-42A4-B4B8-EA1E15148823}" presName="sibTrans" presStyleCnt="0"/>
      <dgm:spPr/>
    </dgm:pt>
    <dgm:pt modelId="{09527ED6-0DF9-4AF4-8695-6772C31D6FD6}" type="pres">
      <dgm:prSet presAssocID="{7FBE1149-CFCA-4AC1-9D9D-6D3C5D8314ED}" presName="compNode" presStyleCnt="0"/>
      <dgm:spPr/>
    </dgm:pt>
    <dgm:pt modelId="{6F3777A2-F442-4050-9443-896F85346D21}" type="pres">
      <dgm:prSet presAssocID="{7FBE1149-CFCA-4AC1-9D9D-6D3C5D8314ED}" presName="bgRect" presStyleLbl="bgShp" presStyleIdx="1" presStyleCnt="3"/>
      <dgm:spPr/>
    </dgm:pt>
    <dgm:pt modelId="{F283DDAF-0E2E-4602-88E8-FF13063F9A80}" type="pres">
      <dgm:prSet presAssocID="{7FBE1149-CFCA-4AC1-9D9D-6D3C5D8314E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elletto"/>
        </a:ext>
      </dgm:extLst>
    </dgm:pt>
    <dgm:pt modelId="{9A099ADD-3CEB-4BA0-AD3E-88848E3A38F7}" type="pres">
      <dgm:prSet presAssocID="{7FBE1149-CFCA-4AC1-9D9D-6D3C5D8314ED}" presName="spaceRect" presStyleCnt="0"/>
      <dgm:spPr/>
    </dgm:pt>
    <dgm:pt modelId="{55762A25-0414-49E8-B13B-AECBFE0525AC}" type="pres">
      <dgm:prSet presAssocID="{7FBE1149-CFCA-4AC1-9D9D-6D3C5D8314ED}" presName="parTx" presStyleLbl="revTx" presStyleIdx="1" presStyleCnt="3">
        <dgm:presLayoutVars>
          <dgm:chMax val="0"/>
          <dgm:chPref val="0"/>
        </dgm:presLayoutVars>
      </dgm:prSet>
      <dgm:spPr/>
    </dgm:pt>
    <dgm:pt modelId="{5C1823CA-C5D2-4A2C-AD81-B293EB76E973}" type="pres">
      <dgm:prSet presAssocID="{C69FC493-A534-4D62-825B-63D0AC32F6E9}" presName="sibTrans" presStyleCnt="0"/>
      <dgm:spPr/>
    </dgm:pt>
    <dgm:pt modelId="{9436C6A5-ACF7-4B2A-9870-1EB1CE91346D}" type="pres">
      <dgm:prSet presAssocID="{15EA7682-AFDB-4D99-84C8-1D0DCB7B0279}" presName="compNode" presStyleCnt="0"/>
      <dgm:spPr/>
    </dgm:pt>
    <dgm:pt modelId="{8A45F8F0-1A7D-42C2-A087-8F8B3AF6944D}" type="pres">
      <dgm:prSet presAssocID="{15EA7682-AFDB-4D99-84C8-1D0DCB7B0279}" presName="bgRect" presStyleLbl="bgShp" presStyleIdx="2" presStyleCnt="3"/>
      <dgm:spPr/>
    </dgm:pt>
    <dgm:pt modelId="{8EEAE88F-A932-49BD-8065-DAD268710051}" type="pres">
      <dgm:prSet presAssocID="{15EA7682-AFDB-4D99-84C8-1D0DCB7B027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iudice"/>
        </a:ext>
      </dgm:extLst>
    </dgm:pt>
    <dgm:pt modelId="{32BD6884-774C-4F3C-9596-7DD050294C12}" type="pres">
      <dgm:prSet presAssocID="{15EA7682-AFDB-4D99-84C8-1D0DCB7B0279}" presName="spaceRect" presStyleCnt="0"/>
      <dgm:spPr/>
    </dgm:pt>
    <dgm:pt modelId="{0D985481-245B-4717-909E-654AF2021E58}" type="pres">
      <dgm:prSet presAssocID="{15EA7682-AFDB-4D99-84C8-1D0DCB7B027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BF17F2F-1123-4936-966D-BE7377352DEE}" type="presOf" srcId="{54FAC398-BA7F-4369-B702-AF53CA8DA6F5}" destId="{2D942F95-8279-4EA0-B403-9DD48CBB6674}" srcOrd="0" destOrd="0" presId="urn:microsoft.com/office/officeart/2018/2/layout/IconVerticalSolidList"/>
    <dgm:cxn modelId="{D361CB40-49ED-4D65-B338-F3913D82A4EA}" type="presOf" srcId="{15EA7682-AFDB-4D99-84C8-1D0DCB7B0279}" destId="{0D985481-245B-4717-909E-654AF2021E58}" srcOrd="0" destOrd="0" presId="urn:microsoft.com/office/officeart/2018/2/layout/IconVerticalSolidList"/>
    <dgm:cxn modelId="{3B644971-C8A8-4B18-A051-1E3F619751B9}" type="presOf" srcId="{7FBE1149-CFCA-4AC1-9D9D-6D3C5D8314ED}" destId="{55762A25-0414-49E8-B13B-AECBFE0525AC}" srcOrd="0" destOrd="0" presId="urn:microsoft.com/office/officeart/2018/2/layout/IconVerticalSolidList"/>
    <dgm:cxn modelId="{5FD6597E-19FC-4496-A43E-7BEC0EAD2983}" srcId="{54FAC398-BA7F-4369-B702-AF53CA8DA6F5}" destId="{62545765-5386-4355-A4E4-A2D69B1B2257}" srcOrd="0" destOrd="0" parTransId="{74C9473F-4231-409F-87A6-C8C6909457C0}" sibTransId="{B5B09E27-242C-42A4-B4B8-EA1E15148823}"/>
    <dgm:cxn modelId="{A3FBAE93-0952-4EFB-85B3-3571B6D07CE2}" srcId="{54FAC398-BA7F-4369-B702-AF53CA8DA6F5}" destId="{15EA7682-AFDB-4D99-84C8-1D0DCB7B0279}" srcOrd="2" destOrd="0" parTransId="{E09B1E2D-C941-4E73-854C-E9DE66B28B56}" sibTransId="{8885515B-1A7A-4EBD-A3F8-D1AEEC0B83C3}"/>
    <dgm:cxn modelId="{573ACDB7-FB85-47FA-9E45-0F5668765468}" type="presOf" srcId="{62545765-5386-4355-A4E4-A2D69B1B2257}" destId="{B0C2ACB8-81D4-4339-9878-9DC04CD09969}" srcOrd="0" destOrd="0" presId="urn:microsoft.com/office/officeart/2018/2/layout/IconVerticalSolidList"/>
    <dgm:cxn modelId="{389222F5-6B9C-42F2-BEFE-5A96472F27B5}" srcId="{54FAC398-BA7F-4369-B702-AF53CA8DA6F5}" destId="{7FBE1149-CFCA-4AC1-9D9D-6D3C5D8314ED}" srcOrd="1" destOrd="0" parTransId="{B881FD35-927C-4C8A-9CEA-7846C66BCE4D}" sibTransId="{C69FC493-A534-4D62-825B-63D0AC32F6E9}"/>
    <dgm:cxn modelId="{3C8F9F6A-1F77-4FFD-9560-A35554A391AB}" type="presParOf" srcId="{2D942F95-8279-4EA0-B403-9DD48CBB6674}" destId="{85B87D14-B1F5-4C28-B682-2E9BFC988B13}" srcOrd="0" destOrd="0" presId="urn:microsoft.com/office/officeart/2018/2/layout/IconVerticalSolidList"/>
    <dgm:cxn modelId="{EF7A7600-B7AA-401E-869D-6CE3383E815E}" type="presParOf" srcId="{85B87D14-B1F5-4C28-B682-2E9BFC988B13}" destId="{09EAB4F6-24AE-4665-B013-C251193FFACE}" srcOrd="0" destOrd="0" presId="urn:microsoft.com/office/officeart/2018/2/layout/IconVerticalSolidList"/>
    <dgm:cxn modelId="{CCC03985-98C3-4EE8-9360-0405A980F899}" type="presParOf" srcId="{85B87D14-B1F5-4C28-B682-2E9BFC988B13}" destId="{F72EE556-BA20-400A-B745-965CF6AAD37F}" srcOrd="1" destOrd="0" presId="urn:microsoft.com/office/officeart/2018/2/layout/IconVerticalSolidList"/>
    <dgm:cxn modelId="{5C2E3AC1-5C62-4F00-988C-768FB251169D}" type="presParOf" srcId="{85B87D14-B1F5-4C28-B682-2E9BFC988B13}" destId="{DFEE9497-9926-4C47-B0CB-9771469203F7}" srcOrd="2" destOrd="0" presId="urn:microsoft.com/office/officeart/2018/2/layout/IconVerticalSolidList"/>
    <dgm:cxn modelId="{96CA481A-D652-4F29-B3FE-CAB2963CF8E9}" type="presParOf" srcId="{85B87D14-B1F5-4C28-B682-2E9BFC988B13}" destId="{B0C2ACB8-81D4-4339-9878-9DC04CD09969}" srcOrd="3" destOrd="0" presId="urn:microsoft.com/office/officeart/2018/2/layout/IconVerticalSolidList"/>
    <dgm:cxn modelId="{D85CCA39-580A-4CDB-82F0-6636FE0F05F0}" type="presParOf" srcId="{2D942F95-8279-4EA0-B403-9DD48CBB6674}" destId="{A6495288-0551-45D4-994F-7FAEBCB8F9C0}" srcOrd="1" destOrd="0" presId="urn:microsoft.com/office/officeart/2018/2/layout/IconVerticalSolidList"/>
    <dgm:cxn modelId="{9DE6E16F-4EC2-4879-AE0C-93D8F084952D}" type="presParOf" srcId="{2D942F95-8279-4EA0-B403-9DD48CBB6674}" destId="{09527ED6-0DF9-4AF4-8695-6772C31D6FD6}" srcOrd="2" destOrd="0" presId="urn:microsoft.com/office/officeart/2018/2/layout/IconVerticalSolidList"/>
    <dgm:cxn modelId="{1428BFAE-3EB8-4538-BD0B-F73D123E893B}" type="presParOf" srcId="{09527ED6-0DF9-4AF4-8695-6772C31D6FD6}" destId="{6F3777A2-F442-4050-9443-896F85346D21}" srcOrd="0" destOrd="0" presId="urn:microsoft.com/office/officeart/2018/2/layout/IconVerticalSolidList"/>
    <dgm:cxn modelId="{83515675-9795-43EC-A343-63A0DAAB5BBF}" type="presParOf" srcId="{09527ED6-0DF9-4AF4-8695-6772C31D6FD6}" destId="{F283DDAF-0E2E-4602-88E8-FF13063F9A80}" srcOrd="1" destOrd="0" presId="urn:microsoft.com/office/officeart/2018/2/layout/IconVerticalSolidList"/>
    <dgm:cxn modelId="{748242A3-97E4-4981-9DDF-BF43BFB9BAC9}" type="presParOf" srcId="{09527ED6-0DF9-4AF4-8695-6772C31D6FD6}" destId="{9A099ADD-3CEB-4BA0-AD3E-88848E3A38F7}" srcOrd="2" destOrd="0" presId="urn:microsoft.com/office/officeart/2018/2/layout/IconVerticalSolidList"/>
    <dgm:cxn modelId="{5871B1FF-B4AF-424D-960D-C7530E70EA8B}" type="presParOf" srcId="{09527ED6-0DF9-4AF4-8695-6772C31D6FD6}" destId="{55762A25-0414-49E8-B13B-AECBFE0525AC}" srcOrd="3" destOrd="0" presId="urn:microsoft.com/office/officeart/2018/2/layout/IconVerticalSolidList"/>
    <dgm:cxn modelId="{7C3EC458-2F6A-41E9-9FD2-645381D2E29B}" type="presParOf" srcId="{2D942F95-8279-4EA0-B403-9DD48CBB6674}" destId="{5C1823CA-C5D2-4A2C-AD81-B293EB76E973}" srcOrd="3" destOrd="0" presId="urn:microsoft.com/office/officeart/2018/2/layout/IconVerticalSolidList"/>
    <dgm:cxn modelId="{7F2D8EB1-DC01-48B5-839D-FDEC0181D546}" type="presParOf" srcId="{2D942F95-8279-4EA0-B403-9DD48CBB6674}" destId="{9436C6A5-ACF7-4B2A-9870-1EB1CE91346D}" srcOrd="4" destOrd="0" presId="urn:microsoft.com/office/officeart/2018/2/layout/IconVerticalSolidList"/>
    <dgm:cxn modelId="{950F1AA3-BD1B-49E1-98E5-21587C1729A5}" type="presParOf" srcId="{9436C6A5-ACF7-4B2A-9870-1EB1CE91346D}" destId="{8A45F8F0-1A7D-42C2-A087-8F8B3AF6944D}" srcOrd="0" destOrd="0" presId="urn:microsoft.com/office/officeart/2018/2/layout/IconVerticalSolidList"/>
    <dgm:cxn modelId="{0AFE3063-2F09-499D-8661-465E0A1E8702}" type="presParOf" srcId="{9436C6A5-ACF7-4B2A-9870-1EB1CE91346D}" destId="{8EEAE88F-A932-49BD-8065-DAD268710051}" srcOrd="1" destOrd="0" presId="urn:microsoft.com/office/officeart/2018/2/layout/IconVerticalSolidList"/>
    <dgm:cxn modelId="{BA33E8B2-2F9E-4B6B-A5F5-F4ABBA0C44D9}" type="presParOf" srcId="{9436C6A5-ACF7-4B2A-9870-1EB1CE91346D}" destId="{32BD6884-774C-4F3C-9596-7DD050294C12}" srcOrd="2" destOrd="0" presId="urn:microsoft.com/office/officeart/2018/2/layout/IconVerticalSolidList"/>
    <dgm:cxn modelId="{190BC499-A8A2-4B9F-8F10-3B5652FF9C22}" type="presParOf" srcId="{9436C6A5-ACF7-4B2A-9870-1EB1CE91346D}" destId="{0D985481-245B-4717-909E-654AF2021E5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857020-A6B6-453D-A968-1C06DF44C79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1BF9EC4-FBEF-4E0E-BDB3-E2F051F85E26}">
      <dgm:prSet/>
      <dgm:spPr/>
      <dgm:t>
        <a:bodyPr/>
        <a:lstStyle/>
        <a:p>
          <a:r>
            <a:rPr lang="it-IT"/>
            <a:t>2010-2017</a:t>
          </a:r>
          <a:endParaRPr lang="en-US"/>
        </a:p>
      </dgm:t>
    </dgm:pt>
    <dgm:pt modelId="{2B596769-CAF6-44BE-8451-C53D901905D1}" type="parTrans" cxnId="{D91E6D0D-072F-4D56-906D-35F93EB29729}">
      <dgm:prSet/>
      <dgm:spPr/>
      <dgm:t>
        <a:bodyPr/>
        <a:lstStyle/>
        <a:p>
          <a:endParaRPr lang="en-US"/>
        </a:p>
      </dgm:t>
    </dgm:pt>
    <dgm:pt modelId="{FB2219C7-79C1-4AD7-9A07-EF51DEE5D652}" type="sibTrans" cxnId="{D91E6D0D-072F-4D56-906D-35F93EB29729}">
      <dgm:prSet/>
      <dgm:spPr/>
      <dgm:t>
        <a:bodyPr/>
        <a:lstStyle/>
        <a:p>
          <a:endParaRPr lang="en-US"/>
        </a:p>
      </dgm:t>
    </dgm:pt>
    <dgm:pt modelId="{8B324D7A-D8B8-4329-8555-3B86C8A891B1}">
      <dgm:prSet/>
      <dgm:spPr/>
      <dgm:t>
        <a:bodyPr/>
        <a:lstStyle/>
        <a:p>
          <a:r>
            <a:rPr lang="it-IT"/>
            <a:t>Tamil Tigers insurgency in the 70s.</a:t>
          </a:r>
          <a:endParaRPr lang="en-US"/>
        </a:p>
      </dgm:t>
    </dgm:pt>
    <dgm:pt modelId="{45DC72F8-67B5-4521-8D99-893427641956}" type="parTrans" cxnId="{B1834664-D790-4AA7-82A7-E31DE82C05FD}">
      <dgm:prSet/>
      <dgm:spPr/>
      <dgm:t>
        <a:bodyPr/>
        <a:lstStyle/>
        <a:p>
          <a:endParaRPr lang="en-US"/>
        </a:p>
      </dgm:t>
    </dgm:pt>
    <dgm:pt modelId="{983CCBA6-CAEA-4811-9D9F-4D994F70E881}" type="sibTrans" cxnId="{B1834664-D790-4AA7-82A7-E31DE82C05FD}">
      <dgm:prSet/>
      <dgm:spPr/>
      <dgm:t>
        <a:bodyPr/>
        <a:lstStyle/>
        <a:p>
          <a:endParaRPr lang="en-US"/>
        </a:p>
      </dgm:t>
    </dgm:pt>
    <dgm:pt modelId="{2EFABEBB-DB7D-4D8C-A693-F5F0614150C6}">
      <dgm:prSet/>
      <dgm:spPr/>
      <dgm:t>
        <a:bodyPr/>
        <a:lstStyle/>
        <a:p>
          <a:r>
            <a:rPr lang="it-IT"/>
            <a:t>EU relations only after 2004 tsunami</a:t>
          </a:r>
          <a:endParaRPr lang="en-US"/>
        </a:p>
      </dgm:t>
    </dgm:pt>
    <dgm:pt modelId="{7E529F1A-D43A-417C-8707-5CBCABDBBC17}" type="parTrans" cxnId="{7B9A3625-DBFD-4E0D-AF46-CF9BB3B11B84}">
      <dgm:prSet/>
      <dgm:spPr/>
      <dgm:t>
        <a:bodyPr/>
        <a:lstStyle/>
        <a:p>
          <a:endParaRPr lang="en-US"/>
        </a:p>
      </dgm:t>
    </dgm:pt>
    <dgm:pt modelId="{545E4C00-2A8A-4A94-BA82-8B78C9D019CB}" type="sibTrans" cxnId="{7B9A3625-DBFD-4E0D-AF46-CF9BB3B11B84}">
      <dgm:prSet/>
      <dgm:spPr/>
      <dgm:t>
        <a:bodyPr/>
        <a:lstStyle/>
        <a:p>
          <a:endParaRPr lang="en-US"/>
        </a:p>
      </dgm:t>
    </dgm:pt>
    <dgm:pt modelId="{8DA9D13C-307B-48A3-B9A2-C01C20935E11}">
      <dgm:prSet/>
      <dgm:spPr/>
      <dgm:t>
        <a:bodyPr/>
        <a:lstStyle/>
        <a:p>
          <a:r>
            <a:rPr lang="it-IT"/>
            <a:t>GSP since 2008 </a:t>
          </a:r>
          <a:endParaRPr lang="en-US"/>
        </a:p>
      </dgm:t>
    </dgm:pt>
    <dgm:pt modelId="{8878FEB4-1FC3-4751-A4CC-4BDD1F27E0FD}" type="parTrans" cxnId="{BDF2A64E-ADC7-4FBF-859F-1D600E0D0C2C}">
      <dgm:prSet/>
      <dgm:spPr/>
      <dgm:t>
        <a:bodyPr/>
        <a:lstStyle/>
        <a:p>
          <a:endParaRPr lang="en-US"/>
        </a:p>
      </dgm:t>
    </dgm:pt>
    <dgm:pt modelId="{B451E80E-C639-46E0-BDB1-171C96D06944}" type="sibTrans" cxnId="{BDF2A64E-ADC7-4FBF-859F-1D600E0D0C2C}">
      <dgm:prSet/>
      <dgm:spPr/>
      <dgm:t>
        <a:bodyPr/>
        <a:lstStyle/>
        <a:p>
          <a:endParaRPr lang="en-US"/>
        </a:p>
      </dgm:t>
    </dgm:pt>
    <dgm:pt modelId="{6338890F-74EA-4EE1-AAC4-6CAFDCD6F2C3}">
      <dgm:prSet/>
      <dgm:spPr/>
      <dgm:t>
        <a:bodyPr/>
        <a:lstStyle/>
        <a:p>
          <a:r>
            <a:rPr lang="it-IT"/>
            <a:t>Special incentive was withdrawn in 2010 after reports of widespread human rights violations</a:t>
          </a:r>
          <a:endParaRPr lang="en-US"/>
        </a:p>
      </dgm:t>
    </dgm:pt>
    <dgm:pt modelId="{DFC60481-37C5-4EF3-AAF8-7E68D8F2FC74}" type="parTrans" cxnId="{586648E6-D47D-4107-8C0E-DC87CE6B7909}">
      <dgm:prSet/>
      <dgm:spPr/>
      <dgm:t>
        <a:bodyPr/>
        <a:lstStyle/>
        <a:p>
          <a:endParaRPr lang="en-US"/>
        </a:p>
      </dgm:t>
    </dgm:pt>
    <dgm:pt modelId="{CDB613F3-4077-4C9E-A2F1-80827694143E}" type="sibTrans" cxnId="{586648E6-D47D-4107-8C0E-DC87CE6B7909}">
      <dgm:prSet/>
      <dgm:spPr/>
      <dgm:t>
        <a:bodyPr/>
        <a:lstStyle/>
        <a:p>
          <a:endParaRPr lang="en-US"/>
        </a:p>
      </dgm:t>
    </dgm:pt>
    <dgm:pt modelId="{18110557-4D4F-4EAB-BEDA-071B119F9E9B}">
      <dgm:prSet/>
      <dgm:spPr/>
      <dgm:t>
        <a:bodyPr/>
        <a:lstStyle/>
        <a:p>
          <a:r>
            <a:rPr lang="it-IT" dirty="0" err="1"/>
            <a:t>Again</a:t>
          </a:r>
          <a:r>
            <a:rPr lang="it-IT" dirty="0"/>
            <a:t> in GSP status after 2015 </a:t>
          </a:r>
          <a:r>
            <a:rPr lang="it-IT" dirty="0" err="1"/>
            <a:t>elections</a:t>
          </a:r>
          <a:r>
            <a:rPr lang="it-IT" dirty="0"/>
            <a:t> (2017)</a:t>
          </a:r>
          <a:endParaRPr lang="en-US" dirty="0"/>
        </a:p>
      </dgm:t>
    </dgm:pt>
    <dgm:pt modelId="{3B00BE6E-7B57-46F4-A3BD-6C08087BFE2A}" type="parTrans" cxnId="{F96024D6-74B3-4799-A6CF-19CE0F7CF6FF}">
      <dgm:prSet/>
      <dgm:spPr/>
      <dgm:t>
        <a:bodyPr/>
        <a:lstStyle/>
        <a:p>
          <a:endParaRPr lang="en-US"/>
        </a:p>
      </dgm:t>
    </dgm:pt>
    <dgm:pt modelId="{9A9E8B60-5B24-47CB-A258-0D482BE97B3B}" type="sibTrans" cxnId="{F96024D6-74B3-4799-A6CF-19CE0F7CF6FF}">
      <dgm:prSet/>
      <dgm:spPr/>
      <dgm:t>
        <a:bodyPr/>
        <a:lstStyle/>
        <a:p>
          <a:endParaRPr lang="en-US"/>
        </a:p>
      </dgm:t>
    </dgm:pt>
    <dgm:pt modelId="{1E2D19F0-C8EF-4EFA-9239-C83FFAC86AB4}" type="pres">
      <dgm:prSet presAssocID="{CC857020-A6B6-453D-A968-1C06DF44C795}" presName="linear" presStyleCnt="0">
        <dgm:presLayoutVars>
          <dgm:animLvl val="lvl"/>
          <dgm:resizeHandles val="exact"/>
        </dgm:presLayoutVars>
      </dgm:prSet>
      <dgm:spPr/>
    </dgm:pt>
    <dgm:pt modelId="{56C8C00A-07D6-4BA6-A6A8-C56869F4806E}" type="pres">
      <dgm:prSet presAssocID="{F1BF9EC4-FBEF-4E0E-BDB3-E2F051F85E2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28155AD-F1D3-4502-89EF-6CCBCE0E4214}" type="pres">
      <dgm:prSet presAssocID="{FB2219C7-79C1-4AD7-9A07-EF51DEE5D652}" presName="spacer" presStyleCnt="0"/>
      <dgm:spPr/>
    </dgm:pt>
    <dgm:pt modelId="{7CDB0F61-38F6-44F1-89D2-3A6C0CB6193E}" type="pres">
      <dgm:prSet presAssocID="{8B324D7A-D8B8-4329-8555-3B86C8A891B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05B8860-5C92-40FD-9111-B3ECE8F2D27F}" type="pres">
      <dgm:prSet presAssocID="{983CCBA6-CAEA-4811-9D9F-4D994F70E881}" presName="spacer" presStyleCnt="0"/>
      <dgm:spPr/>
    </dgm:pt>
    <dgm:pt modelId="{B34716BB-06AF-481F-BDA5-A44F6A73D7AB}" type="pres">
      <dgm:prSet presAssocID="{2EFABEBB-DB7D-4D8C-A693-F5F0614150C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8280491-A2E9-4C54-BAFC-FCC96BA31C72}" type="pres">
      <dgm:prSet presAssocID="{545E4C00-2A8A-4A94-BA82-8B78C9D019CB}" presName="spacer" presStyleCnt="0"/>
      <dgm:spPr/>
    </dgm:pt>
    <dgm:pt modelId="{2F7EA266-71C2-46B6-B472-04E0FE72D90E}" type="pres">
      <dgm:prSet presAssocID="{8DA9D13C-307B-48A3-B9A2-C01C20935E1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39E574B-EBCA-49FE-8118-425D78F77F55}" type="pres">
      <dgm:prSet presAssocID="{B451E80E-C639-46E0-BDB1-171C96D06944}" presName="spacer" presStyleCnt="0"/>
      <dgm:spPr/>
    </dgm:pt>
    <dgm:pt modelId="{013BA98E-C99C-4849-9815-9A66A115A628}" type="pres">
      <dgm:prSet presAssocID="{6338890F-74EA-4EE1-AAC4-6CAFDCD6F2C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B017066-8C67-4755-ACA4-AEA85CAA7EE4}" type="pres">
      <dgm:prSet presAssocID="{CDB613F3-4077-4C9E-A2F1-80827694143E}" presName="spacer" presStyleCnt="0"/>
      <dgm:spPr/>
    </dgm:pt>
    <dgm:pt modelId="{B727BB14-80C7-4F52-A397-FCEE5934A7A3}" type="pres">
      <dgm:prSet presAssocID="{18110557-4D4F-4EAB-BEDA-071B119F9E9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91E6D0D-072F-4D56-906D-35F93EB29729}" srcId="{CC857020-A6B6-453D-A968-1C06DF44C795}" destId="{F1BF9EC4-FBEF-4E0E-BDB3-E2F051F85E26}" srcOrd="0" destOrd="0" parTransId="{2B596769-CAF6-44BE-8451-C53D901905D1}" sibTransId="{FB2219C7-79C1-4AD7-9A07-EF51DEE5D652}"/>
    <dgm:cxn modelId="{7B9A3625-DBFD-4E0D-AF46-CF9BB3B11B84}" srcId="{CC857020-A6B6-453D-A968-1C06DF44C795}" destId="{2EFABEBB-DB7D-4D8C-A693-F5F0614150C6}" srcOrd="2" destOrd="0" parTransId="{7E529F1A-D43A-417C-8707-5CBCABDBBC17}" sibTransId="{545E4C00-2A8A-4A94-BA82-8B78C9D019CB}"/>
    <dgm:cxn modelId="{1BB40638-BB26-46D3-AA55-42737C3A9332}" type="presOf" srcId="{F1BF9EC4-FBEF-4E0E-BDB3-E2F051F85E26}" destId="{56C8C00A-07D6-4BA6-A6A8-C56869F4806E}" srcOrd="0" destOrd="0" presId="urn:microsoft.com/office/officeart/2005/8/layout/vList2"/>
    <dgm:cxn modelId="{74DAED3D-ADA0-44A8-8938-34CC6D3CC6BF}" type="presOf" srcId="{2EFABEBB-DB7D-4D8C-A693-F5F0614150C6}" destId="{B34716BB-06AF-481F-BDA5-A44F6A73D7AB}" srcOrd="0" destOrd="0" presId="urn:microsoft.com/office/officeart/2005/8/layout/vList2"/>
    <dgm:cxn modelId="{2C084B3F-2727-4F22-949B-8A63A47784F1}" type="presOf" srcId="{6338890F-74EA-4EE1-AAC4-6CAFDCD6F2C3}" destId="{013BA98E-C99C-4849-9815-9A66A115A628}" srcOrd="0" destOrd="0" presId="urn:microsoft.com/office/officeart/2005/8/layout/vList2"/>
    <dgm:cxn modelId="{B1834664-D790-4AA7-82A7-E31DE82C05FD}" srcId="{CC857020-A6B6-453D-A968-1C06DF44C795}" destId="{8B324D7A-D8B8-4329-8555-3B86C8A891B1}" srcOrd="1" destOrd="0" parTransId="{45DC72F8-67B5-4521-8D99-893427641956}" sibTransId="{983CCBA6-CAEA-4811-9D9F-4D994F70E881}"/>
    <dgm:cxn modelId="{BDF2A64E-ADC7-4FBF-859F-1D600E0D0C2C}" srcId="{CC857020-A6B6-453D-A968-1C06DF44C795}" destId="{8DA9D13C-307B-48A3-B9A2-C01C20935E11}" srcOrd="3" destOrd="0" parTransId="{8878FEB4-1FC3-4751-A4CC-4BDD1F27E0FD}" sibTransId="{B451E80E-C639-46E0-BDB1-171C96D06944}"/>
    <dgm:cxn modelId="{6E29DE96-D804-47C2-BEE5-05F0605165C9}" type="presOf" srcId="{CC857020-A6B6-453D-A968-1C06DF44C795}" destId="{1E2D19F0-C8EF-4EFA-9239-C83FFAC86AB4}" srcOrd="0" destOrd="0" presId="urn:microsoft.com/office/officeart/2005/8/layout/vList2"/>
    <dgm:cxn modelId="{0577D9C6-9D0D-4F64-B7FD-A8ADD5605FFE}" type="presOf" srcId="{8B324D7A-D8B8-4329-8555-3B86C8A891B1}" destId="{7CDB0F61-38F6-44F1-89D2-3A6C0CB6193E}" srcOrd="0" destOrd="0" presId="urn:microsoft.com/office/officeart/2005/8/layout/vList2"/>
    <dgm:cxn modelId="{F96024D6-74B3-4799-A6CF-19CE0F7CF6FF}" srcId="{CC857020-A6B6-453D-A968-1C06DF44C795}" destId="{18110557-4D4F-4EAB-BEDA-071B119F9E9B}" srcOrd="5" destOrd="0" parTransId="{3B00BE6E-7B57-46F4-A3BD-6C08087BFE2A}" sibTransId="{9A9E8B60-5B24-47CB-A258-0D482BE97B3B}"/>
    <dgm:cxn modelId="{6CF619DF-026B-4F9B-A243-36C2AEABF84F}" type="presOf" srcId="{18110557-4D4F-4EAB-BEDA-071B119F9E9B}" destId="{B727BB14-80C7-4F52-A397-FCEE5934A7A3}" srcOrd="0" destOrd="0" presId="urn:microsoft.com/office/officeart/2005/8/layout/vList2"/>
    <dgm:cxn modelId="{586648E6-D47D-4107-8C0E-DC87CE6B7909}" srcId="{CC857020-A6B6-453D-A968-1C06DF44C795}" destId="{6338890F-74EA-4EE1-AAC4-6CAFDCD6F2C3}" srcOrd="4" destOrd="0" parTransId="{DFC60481-37C5-4EF3-AAF8-7E68D8F2FC74}" sibTransId="{CDB613F3-4077-4C9E-A2F1-80827694143E}"/>
    <dgm:cxn modelId="{CFBB55E8-A7F2-4CE8-89FC-5A72FE8046B5}" type="presOf" srcId="{8DA9D13C-307B-48A3-B9A2-C01C20935E11}" destId="{2F7EA266-71C2-46B6-B472-04E0FE72D90E}" srcOrd="0" destOrd="0" presId="urn:microsoft.com/office/officeart/2005/8/layout/vList2"/>
    <dgm:cxn modelId="{1C1B2C15-D85D-4B8B-857F-9D7C95C4B51A}" type="presParOf" srcId="{1E2D19F0-C8EF-4EFA-9239-C83FFAC86AB4}" destId="{56C8C00A-07D6-4BA6-A6A8-C56869F4806E}" srcOrd="0" destOrd="0" presId="urn:microsoft.com/office/officeart/2005/8/layout/vList2"/>
    <dgm:cxn modelId="{83FFE2EC-243F-462E-BE80-A4CC1779F3CE}" type="presParOf" srcId="{1E2D19F0-C8EF-4EFA-9239-C83FFAC86AB4}" destId="{C28155AD-F1D3-4502-89EF-6CCBCE0E4214}" srcOrd="1" destOrd="0" presId="urn:microsoft.com/office/officeart/2005/8/layout/vList2"/>
    <dgm:cxn modelId="{0B99BDB9-7C1A-45AC-B069-CACDEBFE62AA}" type="presParOf" srcId="{1E2D19F0-C8EF-4EFA-9239-C83FFAC86AB4}" destId="{7CDB0F61-38F6-44F1-89D2-3A6C0CB6193E}" srcOrd="2" destOrd="0" presId="urn:microsoft.com/office/officeart/2005/8/layout/vList2"/>
    <dgm:cxn modelId="{E716E1AA-4BF4-4F52-BE5F-78C4A610BE07}" type="presParOf" srcId="{1E2D19F0-C8EF-4EFA-9239-C83FFAC86AB4}" destId="{E05B8860-5C92-40FD-9111-B3ECE8F2D27F}" srcOrd="3" destOrd="0" presId="urn:microsoft.com/office/officeart/2005/8/layout/vList2"/>
    <dgm:cxn modelId="{AF3F9D6D-CD53-4919-B946-FBFD6D51B02B}" type="presParOf" srcId="{1E2D19F0-C8EF-4EFA-9239-C83FFAC86AB4}" destId="{B34716BB-06AF-481F-BDA5-A44F6A73D7AB}" srcOrd="4" destOrd="0" presId="urn:microsoft.com/office/officeart/2005/8/layout/vList2"/>
    <dgm:cxn modelId="{69E5ACF6-0C05-49EB-A62D-BD68E220BCCA}" type="presParOf" srcId="{1E2D19F0-C8EF-4EFA-9239-C83FFAC86AB4}" destId="{58280491-A2E9-4C54-BAFC-FCC96BA31C72}" srcOrd="5" destOrd="0" presId="urn:microsoft.com/office/officeart/2005/8/layout/vList2"/>
    <dgm:cxn modelId="{41C1577B-59CF-4B23-95CE-41CB203CC359}" type="presParOf" srcId="{1E2D19F0-C8EF-4EFA-9239-C83FFAC86AB4}" destId="{2F7EA266-71C2-46B6-B472-04E0FE72D90E}" srcOrd="6" destOrd="0" presId="urn:microsoft.com/office/officeart/2005/8/layout/vList2"/>
    <dgm:cxn modelId="{71AD43D5-AEA4-43E9-81DC-D9B1F88A71F1}" type="presParOf" srcId="{1E2D19F0-C8EF-4EFA-9239-C83FFAC86AB4}" destId="{C39E574B-EBCA-49FE-8118-425D78F77F55}" srcOrd="7" destOrd="0" presId="urn:microsoft.com/office/officeart/2005/8/layout/vList2"/>
    <dgm:cxn modelId="{F53B73FE-18C0-40CB-84FE-05FB83431E04}" type="presParOf" srcId="{1E2D19F0-C8EF-4EFA-9239-C83FFAC86AB4}" destId="{013BA98E-C99C-4849-9815-9A66A115A628}" srcOrd="8" destOrd="0" presId="urn:microsoft.com/office/officeart/2005/8/layout/vList2"/>
    <dgm:cxn modelId="{EC8FE75D-A6E7-49CD-81F8-D25ACB0C19A1}" type="presParOf" srcId="{1E2D19F0-C8EF-4EFA-9239-C83FFAC86AB4}" destId="{8B017066-8C67-4755-ACA4-AEA85CAA7EE4}" srcOrd="9" destOrd="0" presId="urn:microsoft.com/office/officeart/2005/8/layout/vList2"/>
    <dgm:cxn modelId="{4CB1DE81-125A-4FCC-9435-22AE84B02B04}" type="presParOf" srcId="{1E2D19F0-C8EF-4EFA-9239-C83FFAC86AB4}" destId="{B727BB14-80C7-4F52-A397-FCEE5934A7A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60787-1F67-47B2-A912-7690C3BD7226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Human rights/social rights/environmental standards as an element of international trade.</a:t>
          </a:r>
          <a:endParaRPr lang="en-US" sz="1700" kern="1200"/>
        </a:p>
      </dsp:txBody>
      <dsp:txXfrm>
        <a:off x="0" y="93057"/>
        <a:ext cx="3005666" cy="1803399"/>
      </dsp:txXfrm>
    </dsp:sp>
    <dsp:sp modelId="{3214FE11-0816-4FFC-851A-2A0F40FF9B0D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2">
            <a:hueOff val="-592857"/>
            <a:satOff val="2840"/>
            <a:lumOff val="262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WTO rules on non-trade measures</a:t>
          </a:r>
          <a:endParaRPr lang="en-US" sz="1700" kern="1200"/>
        </a:p>
      </dsp:txBody>
      <dsp:txXfrm>
        <a:off x="3306233" y="93057"/>
        <a:ext cx="3005666" cy="1803399"/>
      </dsp:txXfrm>
    </dsp:sp>
    <dsp:sp modelId="{0D6E5354-C0E9-4ED0-9C5A-2F852434DD71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2">
            <a:hueOff val="-1185714"/>
            <a:satOff val="5680"/>
            <a:lumOff val="525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Part IV of the GATT (1964): </a:t>
          </a:r>
          <a:endParaRPr lang="en-US" sz="1700" kern="1200"/>
        </a:p>
      </dsp:txBody>
      <dsp:txXfrm>
        <a:off x="6612466" y="93057"/>
        <a:ext cx="3005666" cy="1803399"/>
      </dsp:txXfrm>
    </dsp:sp>
    <dsp:sp modelId="{F982BD69-A012-4FC5-ACED-0E077D91F9BD}">
      <dsp:nvSpPr>
        <dsp:cNvPr id="0" name=""/>
        <dsp:cNvSpPr/>
      </dsp:nvSpPr>
      <dsp:spPr>
        <a:xfrm>
          <a:off x="0" y="2197024"/>
          <a:ext cx="3005666" cy="1803399"/>
        </a:xfrm>
        <a:prstGeom prst="rect">
          <a:avLst/>
        </a:prstGeom>
        <a:solidFill>
          <a:schemeClr val="accent2">
            <a:hueOff val="-1778572"/>
            <a:satOff val="8520"/>
            <a:lumOff val="78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UNCTAD  1964 non-reciprocal trade concessions from industrialised countries to developing countries</a:t>
          </a:r>
          <a:endParaRPr lang="en-US" sz="1700" kern="1200"/>
        </a:p>
      </dsp:txBody>
      <dsp:txXfrm>
        <a:off x="0" y="2197024"/>
        <a:ext cx="3005666" cy="1803399"/>
      </dsp:txXfrm>
    </dsp:sp>
    <dsp:sp modelId="{BEC28CEE-3618-40AE-A208-4A0AB2DAB682}">
      <dsp:nvSpPr>
        <dsp:cNvPr id="0" name=""/>
        <dsp:cNvSpPr/>
      </dsp:nvSpPr>
      <dsp:spPr>
        <a:xfrm>
          <a:off x="3306233" y="2197024"/>
          <a:ext cx="3005666" cy="1803399"/>
        </a:xfrm>
        <a:prstGeom prst="rect">
          <a:avLst/>
        </a:prstGeom>
        <a:solidFill>
          <a:schemeClr val="accent2">
            <a:hueOff val="-2371429"/>
            <a:satOff val="11360"/>
            <a:lumOff val="1051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Non-reciprocity and non-discrimination</a:t>
          </a:r>
          <a:endParaRPr lang="en-US" sz="1700" kern="1200"/>
        </a:p>
      </dsp:txBody>
      <dsp:txXfrm>
        <a:off x="3306233" y="2197024"/>
        <a:ext cx="3005666" cy="1803399"/>
      </dsp:txXfrm>
    </dsp:sp>
    <dsp:sp modelId="{2261085D-8E31-47D0-B688-DA1FB78783E8}">
      <dsp:nvSpPr>
        <dsp:cNvPr id="0" name=""/>
        <dsp:cNvSpPr/>
      </dsp:nvSpPr>
      <dsp:spPr>
        <a:xfrm>
          <a:off x="6612466" y="2197024"/>
          <a:ext cx="3005666" cy="1803399"/>
        </a:xfrm>
        <a:prstGeom prst="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1971/1979   Enabling Clause: Waiver of Article I , to allow developed countries to accord preferential  tariff treatment to products originating in developing countries. </a:t>
          </a:r>
          <a:endParaRPr lang="en-US" sz="1700" kern="1200"/>
        </a:p>
      </dsp:txBody>
      <dsp:txXfrm>
        <a:off x="6612466" y="2197024"/>
        <a:ext cx="3005666" cy="1803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201E8-A6AB-4C15-B4CA-EDCD9429D074}">
      <dsp:nvSpPr>
        <dsp:cNvPr id="0" name=""/>
        <dsp:cNvSpPr/>
      </dsp:nvSpPr>
      <dsp:spPr>
        <a:xfrm>
          <a:off x="2485463" y="865518"/>
          <a:ext cx="5399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9955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41177" y="908386"/>
        <a:ext cx="28527" cy="5705"/>
      </dsp:txXfrm>
    </dsp:sp>
    <dsp:sp modelId="{2786CDAE-3966-4184-9985-F21248171474}">
      <dsp:nvSpPr>
        <dsp:cNvPr id="0" name=""/>
        <dsp:cNvSpPr/>
      </dsp:nvSpPr>
      <dsp:spPr>
        <a:xfrm>
          <a:off x="6589" y="167036"/>
          <a:ext cx="2480674" cy="14884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555" tIns="127593" rIns="121555" bIns="12759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GSP currently in force: Regulation 978/2012 (until 2023). The Commission proposed to extend the current regulation until 2027.</a:t>
          </a:r>
          <a:endParaRPr lang="en-US" sz="1500" kern="1200"/>
        </a:p>
      </dsp:txBody>
      <dsp:txXfrm>
        <a:off x="6589" y="167036"/>
        <a:ext cx="2480674" cy="1488404"/>
      </dsp:txXfrm>
    </dsp:sp>
    <dsp:sp modelId="{3F811C74-4696-45F4-B524-4B18637FAC97}">
      <dsp:nvSpPr>
        <dsp:cNvPr id="0" name=""/>
        <dsp:cNvSpPr/>
      </dsp:nvSpPr>
      <dsp:spPr>
        <a:xfrm>
          <a:off x="5536693" y="865518"/>
          <a:ext cx="5399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9955" y="4572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92406" y="908386"/>
        <a:ext cx="28527" cy="5705"/>
      </dsp:txXfrm>
    </dsp:sp>
    <dsp:sp modelId="{33210442-E214-4F42-946F-7994C5B1349A}">
      <dsp:nvSpPr>
        <dsp:cNvPr id="0" name=""/>
        <dsp:cNvSpPr/>
      </dsp:nvSpPr>
      <dsp:spPr>
        <a:xfrm>
          <a:off x="3057818" y="167036"/>
          <a:ext cx="2480674" cy="14884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555" tIns="127593" rIns="121555" bIns="12759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Wto case: India v. EU                                       2001 GSP and Drug Arrangement</a:t>
          </a:r>
          <a:endParaRPr lang="en-US" sz="1500" kern="1200"/>
        </a:p>
      </dsp:txBody>
      <dsp:txXfrm>
        <a:off x="3057818" y="167036"/>
        <a:ext cx="2480674" cy="1488404"/>
      </dsp:txXfrm>
    </dsp:sp>
    <dsp:sp modelId="{BF336A8A-2576-4C77-A71A-9EEB0BE6E81F}">
      <dsp:nvSpPr>
        <dsp:cNvPr id="0" name=""/>
        <dsp:cNvSpPr/>
      </dsp:nvSpPr>
      <dsp:spPr>
        <a:xfrm>
          <a:off x="1246926" y="1653640"/>
          <a:ext cx="6102458" cy="539955"/>
        </a:xfrm>
        <a:custGeom>
          <a:avLst/>
          <a:gdLst/>
          <a:ahLst/>
          <a:cxnLst/>
          <a:rect l="0" t="0" r="0" b="0"/>
          <a:pathLst>
            <a:path>
              <a:moveTo>
                <a:pt x="6102458" y="0"/>
              </a:moveTo>
              <a:lnTo>
                <a:pt x="6102458" y="287077"/>
              </a:lnTo>
              <a:lnTo>
                <a:pt x="0" y="287077"/>
              </a:lnTo>
              <a:lnTo>
                <a:pt x="0" y="539955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44929" y="1920765"/>
        <a:ext cx="306453" cy="5705"/>
      </dsp:txXfrm>
    </dsp:sp>
    <dsp:sp modelId="{A9D733FF-D4A8-4556-B668-D5C45338F2CC}">
      <dsp:nvSpPr>
        <dsp:cNvPr id="0" name=""/>
        <dsp:cNvSpPr/>
      </dsp:nvSpPr>
      <dsp:spPr>
        <a:xfrm>
          <a:off x="6109048" y="167036"/>
          <a:ext cx="2480674" cy="14884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555" tIns="127593" rIns="121555" bIns="12759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India: The Drug Arrangement was contrary to Article I GATT as it was discriminatory. </a:t>
          </a:r>
          <a:endParaRPr lang="en-US" sz="1500" kern="1200"/>
        </a:p>
      </dsp:txBody>
      <dsp:txXfrm>
        <a:off x="6109048" y="167036"/>
        <a:ext cx="2480674" cy="1488404"/>
      </dsp:txXfrm>
    </dsp:sp>
    <dsp:sp modelId="{A9CE19C3-4A7F-4A15-B367-54DD0CA9686B}">
      <dsp:nvSpPr>
        <dsp:cNvPr id="0" name=""/>
        <dsp:cNvSpPr/>
      </dsp:nvSpPr>
      <dsp:spPr>
        <a:xfrm>
          <a:off x="2485463" y="2924478"/>
          <a:ext cx="5399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9955" y="4572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41177" y="2967345"/>
        <a:ext cx="28527" cy="5705"/>
      </dsp:txXfrm>
    </dsp:sp>
    <dsp:sp modelId="{89206063-8C13-482F-9432-92F440C94BB7}">
      <dsp:nvSpPr>
        <dsp:cNvPr id="0" name=""/>
        <dsp:cNvSpPr/>
      </dsp:nvSpPr>
      <dsp:spPr>
        <a:xfrm>
          <a:off x="6589" y="2225996"/>
          <a:ext cx="2480674" cy="14884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555" tIns="127593" rIns="121555" bIns="12759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The WTO panel: the Drug Arrangement was not unconditional and not generalised</a:t>
          </a:r>
          <a:endParaRPr lang="en-US" sz="1500" kern="1200"/>
        </a:p>
      </dsp:txBody>
      <dsp:txXfrm>
        <a:off x="6589" y="2225996"/>
        <a:ext cx="2480674" cy="1488404"/>
      </dsp:txXfrm>
    </dsp:sp>
    <dsp:sp modelId="{B2E3C749-37F7-45CC-910B-7CC70203E5D9}">
      <dsp:nvSpPr>
        <dsp:cNvPr id="0" name=""/>
        <dsp:cNvSpPr/>
      </dsp:nvSpPr>
      <dsp:spPr>
        <a:xfrm>
          <a:off x="3057818" y="2225996"/>
          <a:ext cx="2480674" cy="148840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555" tIns="127593" rIns="121555" bIns="12759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Appellate Body (2004): accepted the EU’s interpretation of non-discrimination: treat different situations differently.</a:t>
          </a:r>
          <a:endParaRPr lang="en-US" sz="1500" kern="1200"/>
        </a:p>
      </dsp:txBody>
      <dsp:txXfrm>
        <a:off x="3057818" y="2225996"/>
        <a:ext cx="2480674" cy="14884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AE3BE-18A0-46D4-B853-76DBF47F7AD7}">
      <dsp:nvSpPr>
        <dsp:cNvPr id="0" name=""/>
        <dsp:cNvSpPr/>
      </dsp:nvSpPr>
      <dsp:spPr>
        <a:xfrm>
          <a:off x="0" y="2342652"/>
          <a:ext cx="8596312" cy="15370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/>
            <a:t>Objective: </a:t>
          </a:r>
          <a:endParaRPr lang="en-US" sz="3000" kern="1200"/>
        </a:p>
      </dsp:txBody>
      <dsp:txXfrm>
        <a:off x="0" y="2342652"/>
        <a:ext cx="8596312" cy="829998"/>
      </dsp:txXfrm>
    </dsp:sp>
    <dsp:sp modelId="{C6956191-94CF-4D19-9C0D-7579A78F6003}">
      <dsp:nvSpPr>
        <dsp:cNvPr id="0" name=""/>
        <dsp:cNvSpPr/>
      </dsp:nvSpPr>
      <dsp:spPr>
        <a:xfrm>
          <a:off x="0" y="3141910"/>
          <a:ext cx="8596312" cy="70703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«assist developing countries in their efforts to reduce poverty and promote good governance and sustainable development»</a:t>
          </a:r>
          <a:endParaRPr lang="en-US" sz="2300" kern="1200"/>
        </a:p>
      </dsp:txBody>
      <dsp:txXfrm>
        <a:off x="0" y="3141910"/>
        <a:ext cx="8596312" cy="707035"/>
      </dsp:txXfrm>
    </dsp:sp>
    <dsp:sp modelId="{53554ADA-2378-4186-B07E-023E54F67190}">
      <dsp:nvSpPr>
        <dsp:cNvPr id="0" name=""/>
        <dsp:cNvSpPr/>
      </dsp:nvSpPr>
      <dsp:spPr>
        <a:xfrm rot="10800000">
          <a:off x="0" y="1750"/>
          <a:ext cx="8596312" cy="2363958"/>
        </a:xfrm>
        <a:prstGeom prst="upArrowCallout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/>
            <a:t>2012 GSP gives priority to sustainable development. </a:t>
          </a:r>
          <a:endParaRPr lang="en-US" sz="3000" kern="1200"/>
        </a:p>
      </dsp:txBody>
      <dsp:txXfrm rot="10800000">
        <a:off x="0" y="1750"/>
        <a:ext cx="8596312" cy="15360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AF774-7D6C-4504-B2EA-B665211D36E8}">
      <dsp:nvSpPr>
        <dsp:cNvPr id="0" name=""/>
        <dsp:cNvSpPr/>
      </dsp:nvSpPr>
      <dsp:spPr>
        <a:xfrm>
          <a:off x="0" y="2046741"/>
          <a:ext cx="9618133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D9956-42FB-43D9-843F-78C9FAD8EA2F}">
      <dsp:nvSpPr>
        <dsp:cNvPr id="0" name=""/>
        <dsp:cNvSpPr/>
      </dsp:nvSpPr>
      <dsp:spPr>
        <a:xfrm rot="8100000">
          <a:off x="63823" y="471693"/>
          <a:ext cx="301031" cy="301031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13456-84EF-487B-A332-1EF937F329B8}">
      <dsp:nvSpPr>
        <dsp:cNvPr id="0" name=""/>
        <dsp:cNvSpPr/>
      </dsp:nvSpPr>
      <dsp:spPr>
        <a:xfrm>
          <a:off x="97265" y="505135"/>
          <a:ext cx="234147" cy="2341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3FDFC-AB58-4563-AF9E-C898FE4BF9EA}">
      <dsp:nvSpPr>
        <dsp:cNvPr id="0" name=""/>
        <dsp:cNvSpPr/>
      </dsp:nvSpPr>
      <dsp:spPr>
        <a:xfrm>
          <a:off x="427200" y="835070"/>
          <a:ext cx="2667282" cy="121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CFSP sanctions 1997</a:t>
          </a:r>
        </a:p>
      </dsp:txBody>
      <dsp:txXfrm>
        <a:off x="427200" y="835070"/>
        <a:ext cx="2667282" cy="1211670"/>
      </dsp:txXfrm>
    </dsp:sp>
    <dsp:sp modelId="{3379751A-F2B1-407E-A405-6BE5BF17222C}">
      <dsp:nvSpPr>
        <dsp:cNvPr id="0" name=""/>
        <dsp:cNvSpPr/>
      </dsp:nvSpPr>
      <dsp:spPr>
        <a:xfrm>
          <a:off x="427200" y="409348"/>
          <a:ext cx="2667282" cy="42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1997</a:t>
          </a:r>
        </a:p>
      </dsp:txBody>
      <dsp:txXfrm>
        <a:off x="427200" y="409348"/>
        <a:ext cx="2667282" cy="425722"/>
      </dsp:txXfrm>
    </dsp:sp>
    <dsp:sp modelId="{55B8CC13-E671-4FA5-9D05-D5B6A1B18A6D}">
      <dsp:nvSpPr>
        <dsp:cNvPr id="0" name=""/>
        <dsp:cNvSpPr/>
      </dsp:nvSpPr>
      <dsp:spPr>
        <a:xfrm>
          <a:off x="214339" y="835070"/>
          <a:ext cx="0" cy="1211670"/>
        </a:xfrm>
        <a:prstGeom prst="line">
          <a:avLst/>
        </a:pr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1D54B-62E0-4081-80CC-62DA0891043B}">
      <dsp:nvSpPr>
        <dsp:cNvPr id="0" name=""/>
        <dsp:cNvSpPr/>
      </dsp:nvSpPr>
      <dsp:spPr>
        <a:xfrm>
          <a:off x="175179" y="2008426"/>
          <a:ext cx="76629" cy="766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DC5FB-623F-446E-8825-9CC5C90BAEBC}">
      <dsp:nvSpPr>
        <dsp:cNvPr id="0" name=""/>
        <dsp:cNvSpPr/>
      </dsp:nvSpPr>
      <dsp:spPr>
        <a:xfrm rot="18900000">
          <a:off x="1664219" y="3320757"/>
          <a:ext cx="301031" cy="301031"/>
        </a:xfrm>
        <a:prstGeom prst="teardrop">
          <a:avLst>
            <a:gd name="adj" fmla="val 115000"/>
          </a:avLst>
        </a:prstGeom>
        <a:solidFill>
          <a:schemeClr val="accent2">
            <a:hueOff val="-741071"/>
            <a:satOff val="3550"/>
            <a:lumOff val="3284"/>
            <a:alphaOff val="0"/>
          </a:schemeClr>
        </a:solidFill>
        <a:ln w="19050" cap="rnd" cmpd="sng" algn="ctr">
          <a:solidFill>
            <a:schemeClr val="accent2">
              <a:hueOff val="-741071"/>
              <a:satOff val="3550"/>
              <a:lumOff val="32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5D9AE-F04F-46A3-9B66-14A0BFE3A7A7}">
      <dsp:nvSpPr>
        <dsp:cNvPr id="0" name=""/>
        <dsp:cNvSpPr/>
      </dsp:nvSpPr>
      <dsp:spPr>
        <a:xfrm>
          <a:off x="1697661" y="3354199"/>
          <a:ext cx="234147" cy="2341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D12BE-4F8B-46FF-8841-7157744E242C}">
      <dsp:nvSpPr>
        <dsp:cNvPr id="0" name=""/>
        <dsp:cNvSpPr/>
      </dsp:nvSpPr>
      <dsp:spPr>
        <a:xfrm>
          <a:off x="2027596" y="2046741"/>
          <a:ext cx="2667282" cy="121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ILO procedure 1997/98</a:t>
          </a:r>
        </a:p>
      </dsp:txBody>
      <dsp:txXfrm>
        <a:off x="2027596" y="2046741"/>
        <a:ext cx="2667282" cy="1211670"/>
      </dsp:txXfrm>
    </dsp:sp>
    <dsp:sp modelId="{4193175A-2ACD-4A88-9B93-E99934F2EE7E}">
      <dsp:nvSpPr>
        <dsp:cNvPr id="0" name=""/>
        <dsp:cNvSpPr/>
      </dsp:nvSpPr>
      <dsp:spPr>
        <a:xfrm>
          <a:off x="2027596" y="3258411"/>
          <a:ext cx="2667282" cy="42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1997–1998</a:t>
          </a:r>
        </a:p>
      </dsp:txBody>
      <dsp:txXfrm>
        <a:off x="2027596" y="3258411"/>
        <a:ext cx="2667282" cy="425722"/>
      </dsp:txXfrm>
    </dsp:sp>
    <dsp:sp modelId="{68148197-C57B-4632-92FF-4CE7B8C4478D}">
      <dsp:nvSpPr>
        <dsp:cNvPr id="0" name=""/>
        <dsp:cNvSpPr/>
      </dsp:nvSpPr>
      <dsp:spPr>
        <a:xfrm>
          <a:off x="1814734" y="2046741"/>
          <a:ext cx="0" cy="1211670"/>
        </a:xfrm>
        <a:prstGeom prst="line">
          <a:avLst/>
        </a:prstGeom>
        <a:noFill/>
        <a:ln w="12700" cap="rnd" cmpd="sng" algn="ctr">
          <a:solidFill>
            <a:schemeClr val="accent2">
              <a:hueOff val="-741071"/>
              <a:satOff val="3550"/>
              <a:lumOff val="3284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340BD-7824-48B9-9E32-78F7BA66AA9A}">
      <dsp:nvSpPr>
        <dsp:cNvPr id="0" name=""/>
        <dsp:cNvSpPr/>
      </dsp:nvSpPr>
      <dsp:spPr>
        <a:xfrm>
          <a:off x="1775575" y="2008426"/>
          <a:ext cx="76629" cy="76629"/>
        </a:xfrm>
        <a:prstGeom prst="ellipse">
          <a:avLst/>
        </a:prstGeom>
        <a:solidFill>
          <a:schemeClr val="accent2">
            <a:hueOff val="-741071"/>
            <a:satOff val="3550"/>
            <a:lumOff val="328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C4496-8648-4149-B8CF-0F2E3CC344CB}">
      <dsp:nvSpPr>
        <dsp:cNvPr id="0" name=""/>
        <dsp:cNvSpPr/>
      </dsp:nvSpPr>
      <dsp:spPr>
        <a:xfrm rot="8100000">
          <a:off x="3264615" y="471693"/>
          <a:ext cx="301031" cy="301031"/>
        </a:xfrm>
        <a:prstGeom prst="teardrop">
          <a:avLst>
            <a:gd name="adj" fmla="val 115000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accent2">
              <a:hueOff val="-1482143"/>
              <a:satOff val="7100"/>
              <a:lumOff val="6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87174-52F0-42BC-8F43-6DD4BBD3F7E8}">
      <dsp:nvSpPr>
        <dsp:cNvPr id="0" name=""/>
        <dsp:cNvSpPr/>
      </dsp:nvSpPr>
      <dsp:spPr>
        <a:xfrm>
          <a:off x="3298057" y="505135"/>
          <a:ext cx="234147" cy="2341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E4A6B-149A-4D1A-9284-53646A6E5458}">
      <dsp:nvSpPr>
        <dsp:cNvPr id="0" name=""/>
        <dsp:cNvSpPr/>
      </dsp:nvSpPr>
      <dsp:spPr>
        <a:xfrm>
          <a:off x="3627991" y="835070"/>
          <a:ext cx="2667282" cy="121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Commission procedure 1995/1998. GSP suspension 1997</a:t>
          </a:r>
        </a:p>
      </dsp:txBody>
      <dsp:txXfrm>
        <a:off x="3627991" y="835070"/>
        <a:ext cx="2667282" cy="1211670"/>
      </dsp:txXfrm>
    </dsp:sp>
    <dsp:sp modelId="{9AAA2C90-03AD-4D4B-A1BF-41328BB867BB}">
      <dsp:nvSpPr>
        <dsp:cNvPr id="0" name=""/>
        <dsp:cNvSpPr/>
      </dsp:nvSpPr>
      <dsp:spPr>
        <a:xfrm>
          <a:off x="3627991" y="409348"/>
          <a:ext cx="2667282" cy="42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1997</a:t>
          </a:r>
        </a:p>
      </dsp:txBody>
      <dsp:txXfrm>
        <a:off x="3627991" y="409348"/>
        <a:ext cx="2667282" cy="425722"/>
      </dsp:txXfrm>
    </dsp:sp>
    <dsp:sp modelId="{332884AC-BE4B-4053-83DC-9B9830EF6D33}">
      <dsp:nvSpPr>
        <dsp:cNvPr id="0" name=""/>
        <dsp:cNvSpPr/>
      </dsp:nvSpPr>
      <dsp:spPr>
        <a:xfrm>
          <a:off x="3415130" y="835070"/>
          <a:ext cx="0" cy="1211670"/>
        </a:xfrm>
        <a:prstGeom prst="line">
          <a:avLst/>
        </a:prstGeom>
        <a:noFill/>
        <a:ln w="12700" cap="rnd" cmpd="sng" algn="ctr">
          <a:solidFill>
            <a:schemeClr val="accent2">
              <a:hueOff val="-1482143"/>
              <a:satOff val="7100"/>
              <a:lumOff val="6569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0BBBB-017E-4AB9-A52D-B3D18DB77E99}">
      <dsp:nvSpPr>
        <dsp:cNvPr id="0" name=""/>
        <dsp:cNvSpPr/>
      </dsp:nvSpPr>
      <dsp:spPr>
        <a:xfrm>
          <a:off x="3375971" y="2008426"/>
          <a:ext cx="76629" cy="76629"/>
        </a:xfrm>
        <a:prstGeom prst="ellipse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83ACC-C2D8-4B22-AA1B-03BA18EF857E}">
      <dsp:nvSpPr>
        <dsp:cNvPr id="0" name=""/>
        <dsp:cNvSpPr/>
      </dsp:nvSpPr>
      <dsp:spPr>
        <a:xfrm rot="18900000">
          <a:off x="4865011" y="3320757"/>
          <a:ext cx="301031" cy="301031"/>
        </a:xfrm>
        <a:prstGeom prst="teardrop">
          <a:avLst>
            <a:gd name="adj" fmla="val 115000"/>
          </a:avLst>
        </a:prstGeom>
        <a:solidFill>
          <a:schemeClr val="accent2">
            <a:hueOff val="-2223214"/>
            <a:satOff val="10650"/>
            <a:lumOff val="9853"/>
            <a:alphaOff val="0"/>
          </a:schemeClr>
        </a:solidFill>
        <a:ln w="19050" cap="rnd" cmpd="sng" algn="ctr">
          <a:solidFill>
            <a:schemeClr val="accent2">
              <a:hueOff val="-2223214"/>
              <a:satOff val="10650"/>
              <a:lumOff val="9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6D6FA-157E-48B1-A2A7-5ECA48737EC0}">
      <dsp:nvSpPr>
        <dsp:cNvPr id="0" name=""/>
        <dsp:cNvSpPr/>
      </dsp:nvSpPr>
      <dsp:spPr>
        <a:xfrm>
          <a:off x="4898453" y="3354199"/>
          <a:ext cx="234147" cy="2341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DA3D6-5A45-4CC6-98A4-E9125802304D}">
      <dsp:nvSpPr>
        <dsp:cNvPr id="0" name=""/>
        <dsp:cNvSpPr/>
      </dsp:nvSpPr>
      <dsp:spPr>
        <a:xfrm>
          <a:off x="5228387" y="2046741"/>
          <a:ext cx="2667282" cy="121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Elections 2011 – Aung San Suu Kuy</a:t>
          </a:r>
        </a:p>
      </dsp:txBody>
      <dsp:txXfrm>
        <a:off x="5228387" y="2046741"/>
        <a:ext cx="2667282" cy="1211670"/>
      </dsp:txXfrm>
    </dsp:sp>
    <dsp:sp modelId="{2430649A-3E17-4F53-B797-F276532DF10E}">
      <dsp:nvSpPr>
        <dsp:cNvPr id="0" name=""/>
        <dsp:cNvSpPr/>
      </dsp:nvSpPr>
      <dsp:spPr>
        <a:xfrm>
          <a:off x="5228387" y="3258411"/>
          <a:ext cx="2667282" cy="42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2011</a:t>
          </a:r>
        </a:p>
      </dsp:txBody>
      <dsp:txXfrm>
        <a:off x="5228387" y="3258411"/>
        <a:ext cx="2667282" cy="425722"/>
      </dsp:txXfrm>
    </dsp:sp>
    <dsp:sp modelId="{FFFAB6A1-91E3-4C16-9592-8F6D3D0C0C0F}">
      <dsp:nvSpPr>
        <dsp:cNvPr id="0" name=""/>
        <dsp:cNvSpPr/>
      </dsp:nvSpPr>
      <dsp:spPr>
        <a:xfrm>
          <a:off x="5015526" y="2046741"/>
          <a:ext cx="0" cy="1211670"/>
        </a:xfrm>
        <a:prstGeom prst="line">
          <a:avLst/>
        </a:prstGeom>
        <a:noFill/>
        <a:ln w="12700" cap="rnd" cmpd="sng" algn="ctr">
          <a:solidFill>
            <a:schemeClr val="accent2">
              <a:hueOff val="-2223214"/>
              <a:satOff val="10650"/>
              <a:lumOff val="9853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E91DD1-1C9C-4D3D-A414-E9CAF7B0604F}">
      <dsp:nvSpPr>
        <dsp:cNvPr id="0" name=""/>
        <dsp:cNvSpPr/>
      </dsp:nvSpPr>
      <dsp:spPr>
        <a:xfrm>
          <a:off x="4976367" y="2008426"/>
          <a:ext cx="76629" cy="76629"/>
        </a:xfrm>
        <a:prstGeom prst="ellipse">
          <a:avLst/>
        </a:prstGeom>
        <a:solidFill>
          <a:schemeClr val="accent2">
            <a:hueOff val="-2223214"/>
            <a:satOff val="10650"/>
            <a:lumOff val="9853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49683-40C6-4DFA-A11F-F9DBD8D0735D}">
      <dsp:nvSpPr>
        <dsp:cNvPr id="0" name=""/>
        <dsp:cNvSpPr/>
      </dsp:nvSpPr>
      <dsp:spPr>
        <a:xfrm rot="8100000">
          <a:off x="6465407" y="471693"/>
          <a:ext cx="301031" cy="301031"/>
        </a:xfrm>
        <a:prstGeom prst="teardrop">
          <a:avLst>
            <a:gd name="adj" fmla="val 115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7C29B-0485-4F86-B89D-9388BD101983}">
      <dsp:nvSpPr>
        <dsp:cNvPr id="0" name=""/>
        <dsp:cNvSpPr/>
      </dsp:nvSpPr>
      <dsp:spPr>
        <a:xfrm>
          <a:off x="6498848" y="505135"/>
          <a:ext cx="234147" cy="2341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80D48-DEB6-4DC6-B9D7-A44B51F43D88}">
      <dsp:nvSpPr>
        <dsp:cNvPr id="0" name=""/>
        <dsp:cNvSpPr/>
      </dsp:nvSpPr>
      <dsp:spPr>
        <a:xfrm>
          <a:off x="6828783" y="835070"/>
          <a:ext cx="2667282" cy="121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 2013, sanction are lifted at all levels and GSP EBA is reinstated</a:t>
          </a:r>
        </a:p>
      </dsp:txBody>
      <dsp:txXfrm>
        <a:off x="6828783" y="835070"/>
        <a:ext cx="2667282" cy="1211670"/>
      </dsp:txXfrm>
    </dsp:sp>
    <dsp:sp modelId="{9776F5D0-B5F6-41FE-99E6-93EC9733FB0D}">
      <dsp:nvSpPr>
        <dsp:cNvPr id="0" name=""/>
        <dsp:cNvSpPr/>
      </dsp:nvSpPr>
      <dsp:spPr>
        <a:xfrm>
          <a:off x="6828783" y="409348"/>
          <a:ext cx="2667282" cy="42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2013</a:t>
          </a:r>
        </a:p>
      </dsp:txBody>
      <dsp:txXfrm>
        <a:off x="6828783" y="409348"/>
        <a:ext cx="2667282" cy="425722"/>
      </dsp:txXfrm>
    </dsp:sp>
    <dsp:sp modelId="{CF500999-C248-47BA-8111-293E1E0AAA77}">
      <dsp:nvSpPr>
        <dsp:cNvPr id="0" name=""/>
        <dsp:cNvSpPr/>
      </dsp:nvSpPr>
      <dsp:spPr>
        <a:xfrm>
          <a:off x="6615922" y="835070"/>
          <a:ext cx="0" cy="1211670"/>
        </a:xfrm>
        <a:prstGeom prst="line">
          <a:avLst/>
        </a:prstGeom>
        <a:noFill/>
        <a:ln w="1270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7C608-18D1-406F-AB31-CCF4137F197B}">
      <dsp:nvSpPr>
        <dsp:cNvPr id="0" name=""/>
        <dsp:cNvSpPr/>
      </dsp:nvSpPr>
      <dsp:spPr>
        <a:xfrm>
          <a:off x="6576762" y="2008426"/>
          <a:ext cx="76629" cy="76629"/>
        </a:xfrm>
        <a:prstGeom prst="ellipse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AB4F6-24AE-4665-B013-C251193FFACE}">
      <dsp:nvSpPr>
        <dsp:cNvPr id="0" name=""/>
        <dsp:cNvSpPr/>
      </dsp:nvSpPr>
      <dsp:spPr>
        <a:xfrm>
          <a:off x="0" y="607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EE556-BA20-400A-B745-965CF6AAD37F}">
      <dsp:nvSpPr>
        <dsp:cNvPr id="0" name=""/>
        <dsp:cNvSpPr/>
      </dsp:nvSpPr>
      <dsp:spPr>
        <a:xfrm>
          <a:off x="430272" y="320645"/>
          <a:ext cx="782314" cy="782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2ACB8-81D4-4339-9878-9DC04CD09969}">
      <dsp:nvSpPr>
        <dsp:cNvPr id="0" name=""/>
        <dsp:cNvSpPr/>
      </dsp:nvSpPr>
      <dsp:spPr>
        <a:xfrm>
          <a:off x="1642860" y="607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CFSP </a:t>
          </a:r>
          <a:r>
            <a:rPr lang="it-IT" sz="1700" kern="1200" dirty="0" err="1"/>
            <a:t>sanctions</a:t>
          </a:r>
          <a:r>
            <a:rPr lang="it-IT" sz="1700" kern="1200" dirty="0"/>
            <a:t> 2004 for </a:t>
          </a:r>
          <a:r>
            <a:rPr lang="it-IT" sz="1700" kern="1200" dirty="0" err="1"/>
            <a:t>democratic</a:t>
          </a:r>
          <a:r>
            <a:rPr lang="it-IT" sz="1700" kern="1200" dirty="0"/>
            <a:t> deficit in </a:t>
          </a:r>
          <a:r>
            <a:rPr lang="it-IT" sz="1700" kern="1200" dirty="0" err="1"/>
            <a:t>parliamentary</a:t>
          </a:r>
          <a:r>
            <a:rPr lang="it-IT" sz="1700" kern="1200" dirty="0"/>
            <a:t> </a:t>
          </a:r>
          <a:r>
            <a:rPr lang="it-IT" sz="1700" kern="1200" dirty="0" err="1"/>
            <a:t>elections</a:t>
          </a:r>
          <a:r>
            <a:rPr lang="it-IT" sz="1700" kern="1200" dirty="0"/>
            <a:t> and </a:t>
          </a:r>
          <a:r>
            <a:rPr lang="it-IT" sz="1700" kern="1200" dirty="0" err="1"/>
            <a:t>political</a:t>
          </a:r>
          <a:r>
            <a:rPr lang="it-IT" sz="1700" kern="1200" dirty="0"/>
            <a:t> </a:t>
          </a:r>
          <a:r>
            <a:rPr lang="it-IT" sz="1700" kern="1200" dirty="0" err="1"/>
            <a:t>repression</a:t>
          </a:r>
          <a:r>
            <a:rPr lang="it-IT" sz="1700" kern="1200" dirty="0"/>
            <a:t>, </a:t>
          </a:r>
          <a:r>
            <a:rPr lang="it-IT" sz="1700" kern="1200" dirty="0" err="1"/>
            <a:t>partially</a:t>
          </a:r>
          <a:r>
            <a:rPr lang="it-IT" sz="1700" kern="1200" dirty="0"/>
            <a:t> </a:t>
          </a:r>
          <a:r>
            <a:rPr lang="it-IT" sz="1700" kern="1200" dirty="0" err="1"/>
            <a:t>lifted</a:t>
          </a:r>
          <a:r>
            <a:rPr lang="it-IT" sz="1700" kern="1200" dirty="0"/>
            <a:t> in 2016. new CFSP </a:t>
          </a:r>
          <a:r>
            <a:rPr lang="it-IT" sz="1700" kern="1200" dirty="0" err="1"/>
            <a:t>sanctions</a:t>
          </a:r>
          <a:r>
            <a:rPr lang="it-IT" sz="1700" kern="1200" dirty="0"/>
            <a:t> after Russian </a:t>
          </a:r>
          <a:r>
            <a:rPr lang="it-IT" sz="1700" kern="1200" dirty="0" err="1"/>
            <a:t>aggression</a:t>
          </a:r>
          <a:r>
            <a:rPr lang="it-IT" sz="1700" kern="1200" dirty="0"/>
            <a:t> on Ukraine </a:t>
          </a:r>
          <a:endParaRPr lang="en-US" sz="1700" kern="1200" dirty="0"/>
        </a:p>
      </dsp:txBody>
      <dsp:txXfrm>
        <a:off x="1642860" y="607"/>
        <a:ext cx="4985943" cy="1422390"/>
      </dsp:txXfrm>
    </dsp:sp>
    <dsp:sp modelId="{6F3777A2-F442-4050-9443-896F85346D21}">
      <dsp:nvSpPr>
        <dsp:cNvPr id="0" name=""/>
        <dsp:cNvSpPr/>
      </dsp:nvSpPr>
      <dsp:spPr>
        <a:xfrm>
          <a:off x="0" y="1778595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3DDAF-0E2E-4602-88E8-FF13063F9A80}">
      <dsp:nvSpPr>
        <dsp:cNvPr id="0" name=""/>
        <dsp:cNvSpPr/>
      </dsp:nvSpPr>
      <dsp:spPr>
        <a:xfrm>
          <a:off x="430272" y="2098633"/>
          <a:ext cx="782314" cy="7823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62A25-0414-49E8-B13B-AECBFE0525AC}">
      <dsp:nvSpPr>
        <dsp:cNvPr id="0" name=""/>
        <dsp:cNvSpPr/>
      </dsp:nvSpPr>
      <dsp:spPr>
        <a:xfrm>
          <a:off x="1642860" y="1778595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ILO </a:t>
          </a:r>
          <a:r>
            <a:rPr lang="it-IT" sz="1700" kern="1200" dirty="0" err="1"/>
            <a:t>inquiry</a:t>
          </a:r>
          <a:r>
            <a:rPr lang="it-IT" sz="1700" kern="1200" dirty="0"/>
            <a:t> for </a:t>
          </a:r>
          <a:r>
            <a:rPr lang="it-IT" sz="1700" kern="1200" dirty="0" err="1"/>
            <a:t>violations</a:t>
          </a:r>
          <a:r>
            <a:rPr lang="it-IT" sz="1700" kern="1200" dirty="0"/>
            <a:t> of </a:t>
          </a:r>
          <a:r>
            <a:rPr lang="it-IT" sz="1700" kern="1200" dirty="0" err="1"/>
            <a:t>freedom</a:t>
          </a:r>
          <a:r>
            <a:rPr lang="it-IT" sz="1700" kern="1200" dirty="0"/>
            <a:t> of </a:t>
          </a:r>
          <a:r>
            <a:rPr lang="it-IT" sz="1700" kern="1200" dirty="0" err="1"/>
            <a:t>association</a:t>
          </a:r>
          <a:r>
            <a:rPr lang="it-IT" sz="1700" kern="1200" dirty="0"/>
            <a:t> of workers 2003</a:t>
          </a:r>
          <a:endParaRPr lang="en-US" sz="1700" kern="1200" dirty="0"/>
        </a:p>
      </dsp:txBody>
      <dsp:txXfrm>
        <a:off x="1642860" y="1778595"/>
        <a:ext cx="4985943" cy="1422390"/>
      </dsp:txXfrm>
    </dsp:sp>
    <dsp:sp modelId="{8A45F8F0-1A7D-42C2-A087-8F8B3AF6944D}">
      <dsp:nvSpPr>
        <dsp:cNvPr id="0" name=""/>
        <dsp:cNvSpPr/>
      </dsp:nvSpPr>
      <dsp:spPr>
        <a:xfrm>
          <a:off x="0" y="3556583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AE88F-A932-49BD-8065-DAD268710051}">
      <dsp:nvSpPr>
        <dsp:cNvPr id="0" name=""/>
        <dsp:cNvSpPr/>
      </dsp:nvSpPr>
      <dsp:spPr>
        <a:xfrm>
          <a:off x="430272" y="3876620"/>
          <a:ext cx="782314" cy="7823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85481-245B-4717-909E-654AF2021E58}">
      <dsp:nvSpPr>
        <dsp:cNvPr id="0" name=""/>
        <dsp:cNvSpPr/>
      </dsp:nvSpPr>
      <dsp:spPr>
        <a:xfrm>
          <a:off x="1642860" y="3556583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Commission </a:t>
          </a:r>
          <a:r>
            <a:rPr lang="it-IT" sz="1700" kern="1200" dirty="0" err="1"/>
            <a:t>investigation</a:t>
          </a:r>
          <a:r>
            <a:rPr lang="it-IT" sz="1700" kern="1200" dirty="0"/>
            <a:t> 2003. </a:t>
          </a:r>
          <a:r>
            <a:rPr lang="it-IT" sz="1700" kern="1200" dirty="0" err="1"/>
            <a:t>temporary</a:t>
          </a:r>
          <a:r>
            <a:rPr lang="it-IT" sz="1700" kern="1200" dirty="0"/>
            <a:t> </a:t>
          </a:r>
          <a:r>
            <a:rPr lang="it-IT" sz="1700" kern="1200" dirty="0" err="1"/>
            <a:t>withdrawal</a:t>
          </a:r>
          <a:r>
            <a:rPr lang="it-IT" sz="1700" kern="1200" dirty="0"/>
            <a:t> of GSP 2006, </a:t>
          </a:r>
          <a:r>
            <a:rPr lang="it-IT" sz="1700" kern="1200" dirty="0" err="1"/>
            <a:t>still</a:t>
          </a:r>
          <a:r>
            <a:rPr lang="it-IT" sz="1700" kern="1200" dirty="0"/>
            <a:t> in force</a:t>
          </a:r>
          <a:endParaRPr lang="en-US" sz="1700" kern="1200" dirty="0"/>
        </a:p>
      </dsp:txBody>
      <dsp:txXfrm>
        <a:off x="1642860" y="3556583"/>
        <a:ext cx="4985943" cy="14223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8C00A-07D6-4BA6-A6A8-C56869F4806E}">
      <dsp:nvSpPr>
        <dsp:cNvPr id="0" name=""/>
        <dsp:cNvSpPr/>
      </dsp:nvSpPr>
      <dsp:spPr>
        <a:xfrm>
          <a:off x="0" y="64290"/>
          <a:ext cx="6628804" cy="760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2010-2017</a:t>
          </a:r>
          <a:endParaRPr lang="en-US" sz="2000" kern="1200"/>
        </a:p>
      </dsp:txBody>
      <dsp:txXfrm>
        <a:off x="37125" y="101415"/>
        <a:ext cx="6554554" cy="686250"/>
      </dsp:txXfrm>
    </dsp:sp>
    <dsp:sp modelId="{7CDB0F61-38F6-44F1-89D2-3A6C0CB6193E}">
      <dsp:nvSpPr>
        <dsp:cNvPr id="0" name=""/>
        <dsp:cNvSpPr/>
      </dsp:nvSpPr>
      <dsp:spPr>
        <a:xfrm>
          <a:off x="0" y="882390"/>
          <a:ext cx="6628804" cy="760500"/>
        </a:xfrm>
        <a:prstGeom prst="roundRect">
          <a:avLst/>
        </a:prstGeom>
        <a:gradFill rotWithShape="0">
          <a:gsLst>
            <a:gs pos="0">
              <a:schemeClr val="accent2">
                <a:hueOff val="-592857"/>
                <a:satOff val="2840"/>
                <a:lumOff val="2627"/>
                <a:alphaOff val="0"/>
                <a:tint val="96000"/>
                <a:lumMod val="100000"/>
              </a:schemeClr>
            </a:gs>
            <a:gs pos="78000">
              <a:schemeClr val="accent2">
                <a:hueOff val="-592857"/>
                <a:satOff val="2840"/>
                <a:lumOff val="262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Tamil Tigers insurgency in the 70s.</a:t>
          </a:r>
          <a:endParaRPr lang="en-US" sz="2000" kern="1200"/>
        </a:p>
      </dsp:txBody>
      <dsp:txXfrm>
        <a:off x="37125" y="919515"/>
        <a:ext cx="6554554" cy="686250"/>
      </dsp:txXfrm>
    </dsp:sp>
    <dsp:sp modelId="{B34716BB-06AF-481F-BDA5-A44F6A73D7AB}">
      <dsp:nvSpPr>
        <dsp:cNvPr id="0" name=""/>
        <dsp:cNvSpPr/>
      </dsp:nvSpPr>
      <dsp:spPr>
        <a:xfrm>
          <a:off x="0" y="1700490"/>
          <a:ext cx="6628804" cy="760500"/>
        </a:xfrm>
        <a:prstGeom prst="roundRect">
          <a:avLst/>
        </a:prstGeom>
        <a:gradFill rotWithShape="0">
          <a:gsLst>
            <a:gs pos="0">
              <a:schemeClr val="accent2">
                <a:hueOff val="-1185714"/>
                <a:satOff val="5680"/>
                <a:lumOff val="5255"/>
                <a:alphaOff val="0"/>
                <a:tint val="96000"/>
                <a:lumMod val="100000"/>
              </a:schemeClr>
            </a:gs>
            <a:gs pos="78000">
              <a:schemeClr val="accent2">
                <a:hueOff val="-1185714"/>
                <a:satOff val="5680"/>
                <a:lumOff val="525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EU relations only after 2004 tsunami</a:t>
          </a:r>
          <a:endParaRPr lang="en-US" sz="2000" kern="1200"/>
        </a:p>
      </dsp:txBody>
      <dsp:txXfrm>
        <a:off x="37125" y="1737615"/>
        <a:ext cx="6554554" cy="686250"/>
      </dsp:txXfrm>
    </dsp:sp>
    <dsp:sp modelId="{2F7EA266-71C2-46B6-B472-04E0FE72D90E}">
      <dsp:nvSpPr>
        <dsp:cNvPr id="0" name=""/>
        <dsp:cNvSpPr/>
      </dsp:nvSpPr>
      <dsp:spPr>
        <a:xfrm>
          <a:off x="0" y="2518590"/>
          <a:ext cx="6628804" cy="760500"/>
        </a:xfrm>
        <a:prstGeom prst="roundRect">
          <a:avLst/>
        </a:prstGeom>
        <a:gradFill rotWithShape="0">
          <a:gsLst>
            <a:gs pos="0">
              <a:schemeClr val="accent2">
                <a:hueOff val="-1778572"/>
                <a:satOff val="8520"/>
                <a:lumOff val="7882"/>
                <a:alphaOff val="0"/>
                <a:tint val="96000"/>
                <a:lumMod val="100000"/>
              </a:schemeClr>
            </a:gs>
            <a:gs pos="78000">
              <a:schemeClr val="accent2">
                <a:hueOff val="-1778572"/>
                <a:satOff val="8520"/>
                <a:lumOff val="788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GSP since 2008 </a:t>
          </a:r>
          <a:endParaRPr lang="en-US" sz="2000" kern="1200"/>
        </a:p>
      </dsp:txBody>
      <dsp:txXfrm>
        <a:off x="37125" y="2555715"/>
        <a:ext cx="6554554" cy="686250"/>
      </dsp:txXfrm>
    </dsp:sp>
    <dsp:sp modelId="{013BA98E-C99C-4849-9815-9A66A115A628}">
      <dsp:nvSpPr>
        <dsp:cNvPr id="0" name=""/>
        <dsp:cNvSpPr/>
      </dsp:nvSpPr>
      <dsp:spPr>
        <a:xfrm>
          <a:off x="0" y="3336690"/>
          <a:ext cx="6628804" cy="760500"/>
        </a:xfrm>
        <a:prstGeom prst="roundRect">
          <a:avLst/>
        </a:prstGeom>
        <a:gradFill rotWithShape="0">
          <a:gsLst>
            <a:gs pos="0">
              <a:schemeClr val="accent2">
                <a:hueOff val="-2371429"/>
                <a:satOff val="11360"/>
                <a:lumOff val="10510"/>
                <a:alphaOff val="0"/>
                <a:tint val="96000"/>
                <a:lumMod val="100000"/>
              </a:schemeClr>
            </a:gs>
            <a:gs pos="78000">
              <a:schemeClr val="accent2">
                <a:hueOff val="-2371429"/>
                <a:satOff val="11360"/>
                <a:lumOff val="1051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Special incentive was withdrawn in 2010 after reports of widespread human rights violations</a:t>
          </a:r>
          <a:endParaRPr lang="en-US" sz="2000" kern="1200"/>
        </a:p>
      </dsp:txBody>
      <dsp:txXfrm>
        <a:off x="37125" y="3373815"/>
        <a:ext cx="6554554" cy="686250"/>
      </dsp:txXfrm>
    </dsp:sp>
    <dsp:sp modelId="{B727BB14-80C7-4F52-A397-FCEE5934A7A3}">
      <dsp:nvSpPr>
        <dsp:cNvPr id="0" name=""/>
        <dsp:cNvSpPr/>
      </dsp:nvSpPr>
      <dsp:spPr>
        <a:xfrm>
          <a:off x="0" y="4154790"/>
          <a:ext cx="6628804" cy="7605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/>
            <a:t>Again</a:t>
          </a:r>
          <a:r>
            <a:rPr lang="it-IT" sz="2000" kern="1200" dirty="0"/>
            <a:t> in GSP status after 2015 </a:t>
          </a:r>
          <a:r>
            <a:rPr lang="it-IT" sz="2000" kern="1200" dirty="0" err="1"/>
            <a:t>elections</a:t>
          </a:r>
          <a:r>
            <a:rPr lang="it-IT" sz="2000" kern="1200" dirty="0"/>
            <a:t> (2017)</a:t>
          </a:r>
          <a:endParaRPr lang="en-US" sz="2000" kern="1200" dirty="0"/>
        </a:p>
      </dsp:txBody>
      <dsp:txXfrm>
        <a:off x="37125" y="4191915"/>
        <a:ext cx="6554554" cy="68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6C04-B68E-4794-B6C3-DE9BBAD1C4F6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8E9D-6E3E-4B13-BD07-A3F2D08C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90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6C04-B68E-4794-B6C3-DE9BBAD1C4F6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8E9D-6E3E-4B13-BD07-A3F2D08C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35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6C04-B68E-4794-B6C3-DE9BBAD1C4F6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8E9D-6E3E-4B13-BD07-A3F2D08CB1ED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3304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6C04-B68E-4794-B6C3-DE9BBAD1C4F6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8E9D-6E3E-4B13-BD07-A3F2D08C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700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6C04-B68E-4794-B6C3-DE9BBAD1C4F6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8E9D-6E3E-4B13-BD07-A3F2D08CB1ED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7369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6C04-B68E-4794-B6C3-DE9BBAD1C4F6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8E9D-6E3E-4B13-BD07-A3F2D08C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7372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6C04-B68E-4794-B6C3-DE9BBAD1C4F6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8E9D-6E3E-4B13-BD07-A3F2D08C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290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6C04-B68E-4794-B6C3-DE9BBAD1C4F6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8E9D-6E3E-4B13-BD07-A3F2D08C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360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6C04-B68E-4794-B6C3-DE9BBAD1C4F6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8E9D-6E3E-4B13-BD07-A3F2D08C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0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6C04-B68E-4794-B6C3-DE9BBAD1C4F6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8E9D-6E3E-4B13-BD07-A3F2D08C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63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6C04-B68E-4794-B6C3-DE9BBAD1C4F6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8E9D-6E3E-4B13-BD07-A3F2D08C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42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6C04-B68E-4794-B6C3-DE9BBAD1C4F6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8E9D-6E3E-4B13-BD07-A3F2D08C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28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6C04-B68E-4794-B6C3-DE9BBAD1C4F6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8E9D-6E3E-4B13-BD07-A3F2D08C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728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6C04-B68E-4794-B6C3-DE9BBAD1C4F6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8E9D-6E3E-4B13-BD07-A3F2D08C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32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6C04-B68E-4794-B6C3-DE9BBAD1C4F6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8E9D-6E3E-4B13-BD07-A3F2D08C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915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6C04-B68E-4794-B6C3-DE9BBAD1C4F6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8E9D-6E3E-4B13-BD07-A3F2D08C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46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C6C04-B68E-4794-B6C3-DE9BBAD1C4F6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E58E9D-6E3E-4B13-BD07-A3F2D08C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480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it/url?sa=i&amp;rct=j&amp;q=&amp;esrc=s&amp;source=images&amp;cd=&amp;cad=rja&amp;uact=8&amp;ved=2ahUKEwjviuzXqffeAhWNqaQKHYg2DoYQjRx6BAgBEAU&amp;url=https://www.ilo.org/dhaka/Whatwedo/Projects/safer-garment-industry-in-bangladesh/lang--en/index.htm&amp;psig=AOvVaw0H_eWpog4kdmHZhDqcrO8N&amp;ust=154350266077161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dw.com/en/taking-stock-of-bangladeshs-garment-sector/video-6167335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BDF3650-DF41-4A06-B7A9-F4AC7FE15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it-IT" sz="6000">
                <a:solidFill>
                  <a:srgbClr val="FFFFFF"/>
                </a:solidFill>
              </a:rPr>
              <a:t>The generalized system of preferences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CF0D632-3ECB-4BE9-A7C0-E3FD27417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/>
          </a:bodyPr>
          <a:lstStyle/>
          <a:p>
            <a:pPr algn="l"/>
            <a:endParaRPr lang="it-IT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20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0A33E2-8F3F-4780-873D-E8FE41C9C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it-IT" dirty="0"/>
              <a:t>MYANMAR/BURMA</a:t>
            </a:r>
          </a:p>
        </p:txBody>
      </p:sp>
      <p:sp>
        <p:nvSpPr>
          <p:cNvPr id="16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7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graphicFrame>
        <p:nvGraphicFramePr>
          <p:cNvPr id="18" name="Segnaposto contenuto 2">
            <a:extLst>
              <a:ext uri="{FF2B5EF4-FFF2-40B4-BE49-F238E27FC236}">
                <a16:creationId xmlns:a16="http://schemas.microsoft.com/office/drawing/2014/main" id="{FEE374ED-2293-AC20-DB7A-ADA13816C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49678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432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2782D22-D23D-4181-9C16-AA4D12052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4" r="18538" b="909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87D87D9-5E09-489C-A13F-2F6A5BCDC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 cap="all"/>
              <a:t>BELARUS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577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4" name="Isosceles Triangle 1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8" name="Isosceles Triangle 1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9" name="Isosceles Triangle 2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B6726186-2692-47BE-A1E3-565CF5D8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4571999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Belarus</a:t>
            </a:r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D40AA50A-5D58-4AAB-8C22-7CEF813DC5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2" b="5272"/>
          <a:stretch>
            <a:fillRect/>
          </a:stretch>
        </p:blipFill>
        <p:spPr>
          <a:xfrm>
            <a:off x="1600201" y="841374"/>
            <a:ext cx="7625162" cy="3410582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04E37E4-6EC0-409D-AAEB-BDFB4DFCD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056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05D37DE-D3ED-4DA1-BA30-E5125167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it-IT" sz="4400"/>
              <a:t>BELARUS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9D7337F2-5D1D-19C3-1AFC-92A8FA306E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999969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36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F6BAF9D9-D6C3-426F-A2F8-B80EBBFB8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473227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cap="all"/>
              <a:t>SRI LANKA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492ED6B-B863-4729-A2D6-80DF053D7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2285"/>
          <a:stretch/>
        </p:blipFill>
        <p:spPr>
          <a:xfrm>
            <a:off x="677334" y="468621"/>
            <a:ext cx="8274669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67335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BBAEE083-4FA8-490D-903B-06447347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Sri Lanka</a:t>
            </a:r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70246070-E3E6-4CE7-8EC7-ED819A8B18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3" b="16393"/>
          <a:stretch>
            <a:fillRect/>
          </a:stretch>
        </p:blipFill>
        <p:spPr>
          <a:xfrm>
            <a:off x="1441622" y="934222"/>
            <a:ext cx="7376724" cy="3299450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034EF4-EEF0-479B-8385-2FEE544C0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2389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7DF7BBB-A5B9-471C-96B4-771E5240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it-IT" sz="4400"/>
              <a:t>SRI LANKA</a:t>
            </a:r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9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3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34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A38CCCE2-679E-4ECD-BC21-7523B72DC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608919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5751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125">
            <a:extLst>
              <a:ext uri="{FF2B5EF4-FFF2-40B4-BE49-F238E27FC236}">
                <a16:creationId xmlns:a16="http://schemas.microsoft.com/office/drawing/2014/main" id="{4098A4C6-4FFB-4EF4-8317-8110224DB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A415072-93F3-4FDA-96B8-7DFD2874C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8C2D828-7FBF-4467-B527-793E0E978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Rectangle 23">
              <a:extLst>
                <a:ext uri="{FF2B5EF4-FFF2-40B4-BE49-F238E27FC236}">
                  <a16:creationId xmlns:a16="http://schemas.microsoft.com/office/drawing/2014/main" id="{B9D10F1D-AB99-42AD-8720-CDF349959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75" name="Rectangle 25">
              <a:extLst>
                <a:ext uri="{FF2B5EF4-FFF2-40B4-BE49-F238E27FC236}">
                  <a16:creationId xmlns:a16="http://schemas.microsoft.com/office/drawing/2014/main" id="{5BF01F05-8464-452A-A278-4A40757B6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76" name="Isosceles Triangle 130">
              <a:extLst>
                <a:ext uri="{FF2B5EF4-FFF2-40B4-BE49-F238E27FC236}">
                  <a16:creationId xmlns:a16="http://schemas.microsoft.com/office/drawing/2014/main" id="{FBCC0363-6CA5-4B64-A66F-478732557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77" name="Rectangle 27">
              <a:extLst>
                <a:ext uri="{FF2B5EF4-FFF2-40B4-BE49-F238E27FC236}">
                  <a16:creationId xmlns:a16="http://schemas.microsoft.com/office/drawing/2014/main" id="{CBACBAB2-7577-4339-B610-7245E449D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78" name="Rectangle 28">
              <a:extLst>
                <a:ext uri="{FF2B5EF4-FFF2-40B4-BE49-F238E27FC236}">
                  <a16:creationId xmlns:a16="http://schemas.microsoft.com/office/drawing/2014/main" id="{DFCB19D4-D4D4-4AFD-9ECC-A6D0E4AE2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79" name="Rectangle 29">
              <a:extLst>
                <a:ext uri="{FF2B5EF4-FFF2-40B4-BE49-F238E27FC236}">
                  <a16:creationId xmlns:a16="http://schemas.microsoft.com/office/drawing/2014/main" id="{3B32E423-85B7-4B28-B5C3-AB63224A4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80" name="Isosceles Triangle 134">
              <a:extLst>
                <a:ext uri="{FF2B5EF4-FFF2-40B4-BE49-F238E27FC236}">
                  <a16:creationId xmlns:a16="http://schemas.microsoft.com/office/drawing/2014/main" id="{3DC38A14-94ED-496F-851A-CA6A98898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81" name="Isosceles Triangle 135">
              <a:extLst>
                <a:ext uri="{FF2B5EF4-FFF2-40B4-BE49-F238E27FC236}">
                  <a16:creationId xmlns:a16="http://schemas.microsoft.com/office/drawing/2014/main" id="{14E862E4-F307-4A50-A3A9-0A79FD36D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pic>
        <p:nvPicPr>
          <p:cNvPr id="16" name="Segnaposto contenuto 6">
            <a:extLst>
              <a:ext uri="{FF2B5EF4-FFF2-40B4-BE49-F238E27FC236}">
                <a16:creationId xmlns:a16="http://schemas.microsoft.com/office/drawing/2014/main" id="{45EE86D8-802B-4BE9-BADB-0FEEBBC44D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2" r="34296" b="1"/>
          <a:stretch/>
        </p:blipFill>
        <p:spPr>
          <a:xfrm>
            <a:off x="1" y="10"/>
            <a:ext cx="4624782" cy="6857990"/>
          </a:xfrm>
          <a:custGeom>
            <a:avLst/>
            <a:gdLst/>
            <a:ahLst/>
            <a:cxnLst/>
            <a:rect l="l" t="t" r="r" b="b"/>
            <a:pathLst>
              <a:path w="4624782" h="6858000">
                <a:moveTo>
                  <a:pt x="4477562" y="0"/>
                </a:moveTo>
                <a:lnTo>
                  <a:pt x="4624782" y="0"/>
                </a:lnTo>
                <a:lnTo>
                  <a:pt x="4603092" y="143481"/>
                </a:lnTo>
                <a:lnTo>
                  <a:pt x="4606359" y="143481"/>
                </a:lnTo>
                <a:lnTo>
                  <a:pt x="3591352" y="6858000"/>
                </a:lnTo>
                <a:lnTo>
                  <a:pt x="3444132" y="6858000"/>
                </a:lnTo>
                <a:lnTo>
                  <a:pt x="3511707" y="6410974"/>
                </a:lnTo>
                <a:lnTo>
                  <a:pt x="3508439" y="6410974"/>
                </a:lnTo>
                <a:close/>
                <a:moveTo>
                  <a:pt x="3314520" y="0"/>
                </a:moveTo>
                <a:lnTo>
                  <a:pt x="4408672" y="0"/>
                </a:lnTo>
                <a:lnTo>
                  <a:pt x="4385984" y="151484"/>
                </a:lnTo>
                <a:lnTo>
                  <a:pt x="4388428" y="151484"/>
                </a:lnTo>
                <a:lnTo>
                  <a:pt x="3383996" y="6858000"/>
                </a:lnTo>
                <a:lnTo>
                  <a:pt x="2289844" y="6858000"/>
                </a:lnTo>
                <a:lnTo>
                  <a:pt x="2355596" y="6418977"/>
                </a:lnTo>
                <a:lnTo>
                  <a:pt x="2353153" y="6418977"/>
                </a:lnTo>
                <a:close/>
                <a:moveTo>
                  <a:pt x="0" y="0"/>
                </a:moveTo>
                <a:lnTo>
                  <a:pt x="3258670" y="0"/>
                </a:lnTo>
                <a:lnTo>
                  <a:pt x="3237238" y="143481"/>
                </a:lnTo>
                <a:lnTo>
                  <a:pt x="3239445" y="143481"/>
                </a:lnTo>
                <a:lnTo>
                  <a:pt x="223649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2" name="Isosceles Triangle 30">
            <a:extLst>
              <a:ext uri="{FF2B5EF4-FFF2-40B4-BE49-F238E27FC236}">
                <a16:creationId xmlns:a16="http://schemas.microsoft.com/office/drawing/2014/main" id="{3B194AFE-2E08-400B-8FE7-5537AA81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2C7B753E-25A7-4DEE-ABD5-39EDDF4CA5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8" r="29048" b="-1"/>
          <a:stretch/>
        </p:blipFill>
        <p:spPr>
          <a:xfrm>
            <a:off x="2236499" y="10"/>
            <a:ext cx="6440942" cy="6857990"/>
          </a:xfrm>
          <a:custGeom>
            <a:avLst/>
            <a:gdLst/>
            <a:ahLst/>
            <a:cxnLst/>
            <a:rect l="l" t="t" r="r" b="b"/>
            <a:pathLst>
              <a:path w="6440942" h="6858000">
                <a:moveTo>
                  <a:pt x="6390643" y="0"/>
                </a:moveTo>
                <a:lnTo>
                  <a:pt x="6440942" y="0"/>
                </a:lnTo>
                <a:lnTo>
                  <a:pt x="5482140" y="6418977"/>
                </a:lnTo>
                <a:lnTo>
                  <a:pt x="5484486" y="6418977"/>
                </a:lnTo>
                <a:lnTo>
                  <a:pt x="5418909" y="6858000"/>
                </a:lnTo>
                <a:lnTo>
                  <a:pt x="5358522" y="6858000"/>
                </a:lnTo>
                <a:lnTo>
                  <a:pt x="6372208" y="143945"/>
                </a:lnTo>
                <a:lnTo>
                  <a:pt x="6368910" y="143945"/>
                </a:lnTo>
                <a:close/>
                <a:moveTo>
                  <a:pt x="6185224" y="0"/>
                </a:moveTo>
                <a:lnTo>
                  <a:pt x="6193321" y="0"/>
                </a:lnTo>
                <a:lnTo>
                  <a:pt x="6243423" y="0"/>
                </a:lnTo>
                <a:lnTo>
                  <a:pt x="6248995" y="0"/>
                </a:lnTo>
                <a:lnTo>
                  <a:pt x="5246760" y="6674399"/>
                </a:lnTo>
                <a:lnTo>
                  <a:pt x="5241661" y="6674399"/>
                </a:lnTo>
                <a:lnTo>
                  <a:pt x="5214999" y="6851957"/>
                </a:lnTo>
                <a:lnTo>
                  <a:pt x="5212216" y="6851957"/>
                </a:lnTo>
                <a:lnTo>
                  <a:pt x="5211303" y="6858000"/>
                </a:lnTo>
                <a:lnTo>
                  <a:pt x="5161845" y="6858000"/>
                </a:lnTo>
                <a:lnTo>
                  <a:pt x="5162749" y="6851957"/>
                </a:lnTo>
                <a:lnTo>
                  <a:pt x="5159324" y="6851957"/>
                </a:lnTo>
                <a:lnTo>
                  <a:pt x="6051452" y="910818"/>
                </a:lnTo>
                <a:lnTo>
                  <a:pt x="6166234" y="143481"/>
                </a:lnTo>
                <a:lnTo>
                  <a:pt x="6163761" y="143481"/>
                </a:lnTo>
                <a:close/>
                <a:moveTo>
                  <a:pt x="5869533" y="0"/>
                </a:moveTo>
                <a:lnTo>
                  <a:pt x="6168085" y="0"/>
                </a:lnTo>
                <a:lnTo>
                  <a:pt x="5161910" y="6674399"/>
                </a:lnTo>
                <a:lnTo>
                  <a:pt x="5157027" y="6674399"/>
                </a:lnTo>
                <a:lnTo>
                  <a:pt x="5130260" y="6851957"/>
                </a:lnTo>
                <a:lnTo>
                  <a:pt x="4831708" y="6851957"/>
                </a:lnTo>
                <a:lnTo>
                  <a:pt x="5836972" y="183601"/>
                </a:lnTo>
                <a:lnTo>
                  <a:pt x="5841855" y="183601"/>
                </a:lnTo>
                <a:close/>
                <a:moveTo>
                  <a:pt x="5620335" y="0"/>
                </a:moveTo>
                <a:lnTo>
                  <a:pt x="5671964" y="0"/>
                </a:lnTo>
                <a:lnTo>
                  <a:pt x="4671461" y="6674399"/>
                </a:lnTo>
                <a:lnTo>
                  <a:pt x="4666266" y="6674399"/>
                </a:lnTo>
                <a:lnTo>
                  <a:pt x="4639650" y="6851957"/>
                </a:lnTo>
                <a:lnTo>
                  <a:pt x="4588021" y="6851957"/>
                </a:lnTo>
                <a:lnTo>
                  <a:pt x="5587618" y="183601"/>
                </a:lnTo>
                <a:lnTo>
                  <a:pt x="5592813" y="183601"/>
                </a:lnTo>
                <a:close/>
                <a:moveTo>
                  <a:pt x="2388284" y="0"/>
                </a:moveTo>
                <a:lnTo>
                  <a:pt x="5091072" y="0"/>
                </a:lnTo>
                <a:lnTo>
                  <a:pt x="4130960" y="6418513"/>
                </a:lnTo>
                <a:lnTo>
                  <a:pt x="4133433" y="6418513"/>
                </a:lnTo>
                <a:lnTo>
                  <a:pt x="4067693" y="6858000"/>
                </a:lnTo>
                <a:lnTo>
                  <a:pt x="1354854" y="6858000"/>
                </a:lnTo>
                <a:lnTo>
                  <a:pt x="2369861" y="143481"/>
                </a:lnTo>
                <a:lnTo>
                  <a:pt x="2366594" y="143481"/>
                </a:lnTo>
                <a:close/>
                <a:moveTo>
                  <a:pt x="2172174" y="0"/>
                </a:moveTo>
                <a:lnTo>
                  <a:pt x="2241063" y="0"/>
                </a:lnTo>
                <a:lnTo>
                  <a:pt x="1271941" y="6410974"/>
                </a:lnTo>
                <a:lnTo>
                  <a:pt x="1275209" y="6410974"/>
                </a:lnTo>
                <a:lnTo>
                  <a:pt x="1207634" y="6858000"/>
                </a:lnTo>
                <a:lnTo>
                  <a:pt x="1147498" y="6858000"/>
                </a:lnTo>
                <a:lnTo>
                  <a:pt x="2151929" y="151484"/>
                </a:lnTo>
                <a:lnTo>
                  <a:pt x="2149486" y="151484"/>
                </a:lnTo>
                <a:close/>
                <a:moveTo>
                  <a:pt x="1022172" y="0"/>
                </a:moveTo>
                <a:lnTo>
                  <a:pt x="1078022" y="0"/>
                </a:lnTo>
                <a:lnTo>
                  <a:pt x="116655" y="6418977"/>
                </a:lnTo>
                <a:lnTo>
                  <a:pt x="119098" y="6418977"/>
                </a:lnTo>
                <a:lnTo>
                  <a:pt x="53346" y="6858000"/>
                </a:lnTo>
                <a:lnTo>
                  <a:pt x="0" y="6858000"/>
                </a:lnTo>
                <a:lnTo>
                  <a:pt x="1002947" y="143481"/>
                </a:lnTo>
                <a:lnTo>
                  <a:pt x="1000740" y="143481"/>
                </a:lnTo>
                <a:close/>
              </a:path>
            </a:pathLst>
          </a:custGeom>
        </p:spPr>
      </p:pic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60E12577-1D81-4506-BD8E-B10CA99350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1" r="15921"/>
          <a:stretch/>
        </p:blipFill>
        <p:spPr>
          <a:xfrm>
            <a:off x="6304192" y="10"/>
            <a:ext cx="5887808" cy="6857990"/>
          </a:xfrm>
          <a:custGeom>
            <a:avLst/>
            <a:gdLst/>
            <a:ahLst/>
            <a:cxnLst/>
            <a:rect l="l" t="t" r="r" b="b"/>
            <a:pathLst>
              <a:path w="5887808" h="6858000">
                <a:moveTo>
                  <a:pt x="2373249" y="0"/>
                </a:moveTo>
                <a:lnTo>
                  <a:pt x="5887808" y="0"/>
                </a:lnTo>
                <a:lnTo>
                  <a:pt x="5887808" y="6858000"/>
                </a:lnTo>
                <a:lnTo>
                  <a:pt x="1351216" y="6858000"/>
                </a:lnTo>
                <a:lnTo>
                  <a:pt x="1416793" y="6418977"/>
                </a:lnTo>
                <a:lnTo>
                  <a:pt x="1414447" y="6418977"/>
                </a:lnTo>
                <a:close/>
                <a:moveTo>
                  <a:pt x="2181302" y="0"/>
                </a:moveTo>
                <a:lnTo>
                  <a:pt x="2322950" y="0"/>
                </a:lnTo>
                <a:lnTo>
                  <a:pt x="2301217" y="143945"/>
                </a:lnTo>
                <a:lnTo>
                  <a:pt x="2304515" y="143945"/>
                </a:lnTo>
                <a:lnTo>
                  <a:pt x="1290829" y="6858000"/>
                </a:lnTo>
                <a:lnTo>
                  <a:pt x="1146398" y="6858000"/>
                </a:lnTo>
                <a:lnTo>
                  <a:pt x="1173968" y="6674399"/>
                </a:lnTo>
                <a:lnTo>
                  <a:pt x="1179067" y="6674399"/>
                </a:lnTo>
                <a:close/>
                <a:moveTo>
                  <a:pt x="2100392" y="0"/>
                </a:moveTo>
                <a:lnTo>
                  <a:pt x="2117531" y="0"/>
                </a:lnTo>
                <a:lnTo>
                  <a:pt x="2096068" y="143481"/>
                </a:lnTo>
                <a:lnTo>
                  <a:pt x="2098541" y="143481"/>
                </a:lnTo>
                <a:lnTo>
                  <a:pt x="1983762" y="910803"/>
                </a:lnTo>
                <a:lnTo>
                  <a:pt x="1090724" y="6858000"/>
                </a:lnTo>
                <a:lnTo>
                  <a:pt x="1061656" y="6858000"/>
                </a:lnTo>
                <a:lnTo>
                  <a:pt x="1089334" y="6674399"/>
                </a:lnTo>
                <a:lnTo>
                  <a:pt x="1094217" y="6674399"/>
                </a:lnTo>
                <a:close/>
                <a:moveTo>
                  <a:pt x="1604271" y="0"/>
                </a:moveTo>
                <a:lnTo>
                  <a:pt x="1801840" y="0"/>
                </a:lnTo>
                <a:lnTo>
                  <a:pt x="1774162" y="183601"/>
                </a:lnTo>
                <a:lnTo>
                  <a:pt x="1769279" y="183601"/>
                </a:lnTo>
                <a:lnTo>
                  <a:pt x="763104" y="6858000"/>
                </a:lnTo>
                <a:lnTo>
                  <a:pt x="571051" y="6858000"/>
                </a:lnTo>
                <a:lnTo>
                  <a:pt x="598573" y="6674399"/>
                </a:lnTo>
                <a:lnTo>
                  <a:pt x="603768" y="6674399"/>
                </a:lnTo>
                <a:close/>
                <a:moveTo>
                  <a:pt x="1023380" y="0"/>
                </a:moveTo>
                <a:lnTo>
                  <a:pt x="1552642" y="0"/>
                </a:lnTo>
                <a:lnTo>
                  <a:pt x="1525120" y="183601"/>
                </a:lnTo>
                <a:lnTo>
                  <a:pt x="1519925" y="183601"/>
                </a:lnTo>
                <a:lnTo>
                  <a:pt x="519422" y="6858000"/>
                </a:lnTo>
                <a:lnTo>
                  <a:pt x="0" y="6858000"/>
                </a:lnTo>
                <a:lnTo>
                  <a:pt x="65740" y="6418513"/>
                </a:lnTo>
                <a:lnTo>
                  <a:pt x="63268" y="6418513"/>
                </a:lnTo>
                <a:close/>
              </a:path>
            </a:pathLst>
          </a:custGeom>
        </p:spPr>
      </p:pic>
      <p:sp>
        <p:nvSpPr>
          <p:cNvPr id="183" name="Freeform 52">
            <a:extLst>
              <a:ext uri="{FF2B5EF4-FFF2-40B4-BE49-F238E27FC236}">
                <a16:creationId xmlns:a16="http://schemas.microsoft.com/office/drawing/2014/main" id="{4D1DEF88-C8D9-43A9-B382-D02C0CEE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649" y="3576484"/>
            <a:ext cx="8522979" cy="3281517"/>
          </a:xfrm>
          <a:custGeom>
            <a:avLst/>
            <a:gdLst>
              <a:gd name="connsiteX0" fmla="*/ 8516100 w 8522979"/>
              <a:gd name="connsiteY0" fmla="*/ 0 h 3281517"/>
              <a:gd name="connsiteX1" fmla="*/ 8522979 w 8522979"/>
              <a:gd name="connsiteY1" fmla="*/ 3281517 h 3281517"/>
              <a:gd name="connsiteX2" fmla="*/ 650153 w 8522979"/>
              <a:gd name="connsiteY2" fmla="*/ 3281517 h 3281517"/>
              <a:gd name="connsiteX3" fmla="*/ 0 w 8522979"/>
              <a:gd name="connsiteY3" fmla="*/ 3003752 h 3281517"/>
              <a:gd name="connsiteX4" fmla="*/ 879142 w 8522979"/>
              <a:gd name="connsiteY4" fmla="*/ 690551 h 328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2979" h="3281517">
                <a:moveTo>
                  <a:pt x="8516100" y="0"/>
                </a:moveTo>
                <a:lnTo>
                  <a:pt x="8522979" y="3281517"/>
                </a:lnTo>
                <a:lnTo>
                  <a:pt x="650153" y="3281517"/>
                </a:lnTo>
                <a:lnTo>
                  <a:pt x="0" y="3003752"/>
                </a:lnTo>
                <a:lnTo>
                  <a:pt x="879142" y="690551"/>
                </a:lnTo>
                <a:close/>
              </a:path>
            </a:pathLst>
          </a:custGeom>
          <a:solidFill>
            <a:srgbClr val="000000">
              <a:alpha val="8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BA6CF6CA-C627-459F-88B5-778E3BD9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F9E67BC-AB60-4EA6-A022-73FBCBC13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Rectangle 23">
            <a:extLst>
              <a:ext uri="{FF2B5EF4-FFF2-40B4-BE49-F238E27FC236}">
                <a16:creationId xmlns:a16="http://schemas.microsoft.com/office/drawing/2014/main" id="{4E0E3E66-0B91-4CC8-A31D-BE7DE5708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48" name="Rectangle 25">
            <a:extLst>
              <a:ext uri="{FF2B5EF4-FFF2-40B4-BE49-F238E27FC236}">
                <a16:creationId xmlns:a16="http://schemas.microsoft.com/office/drawing/2014/main" id="{FD6C9E6E-FAE4-44A2-AE2A-CBCA74C54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50" name="Isosceles Triangle 24">
            <a:extLst>
              <a:ext uri="{FF2B5EF4-FFF2-40B4-BE49-F238E27FC236}">
                <a16:creationId xmlns:a16="http://schemas.microsoft.com/office/drawing/2014/main" id="{0C302BE4-1AD2-44F8-AD93-01ECCBF71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08768A5-7A33-4841-B0C7-7F7B5E7B6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401" y="4267831"/>
            <a:ext cx="5181601" cy="13296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cap="all"/>
              <a:t>BANGLADESH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BF680A51-6D2C-129C-2359-97A91BD0B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2401" y="5597506"/>
            <a:ext cx="5181601" cy="3909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>
                <a:solidFill>
                  <a:srgbClr val="FFFFFF"/>
                </a:solidFill>
              </a:rPr>
              <a:t>From the Rana Plaza disaster to the sustainability Compact</a:t>
            </a:r>
          </a:p>
        </p:txBody>
      </p:sp>
      <p:sp>
        <p:nvSpPr>
          <p:cNvPr id="152" name="Rectangle 27">
            <a:extLst>
              <a:ext uri="{FF2B5EF4-FFF2-40B4-BE49-F238E27FC236}">
                <a16:creationId xmlns:a16="http://schemas.microsoft.com/office/drawing/2014/main" id="{3691E4B2-0609-4611-A2BC-70223FF6A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54" name="Rectangle 28">
            <a:extLst>
              <a:ext uri="{FF2B5EF4-FFF2-40B4-BE49-F238E27FC236}">
                <a16:creationId xmlns:a16="http://schemas.microsoft.com/office/drawing/2014/main" id="{822BF89D-5FEA-4BF3-8F27-AB0E95333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56" name="Rectangle 29">
            <a:extLst>
              <a:ext uri="{FF2B5EF4-FFF2-40B4-BE49-F238E27FC236}">
                <a16:creationId xmlns:a16="http://schemas.microsoft.com/office/drawing/2014/main" id="{8B016FFE-7FF8-42DD-A762-7CFD295D5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58" name="Isosceles Triangle 29">
            <a:extLst>
              <a:ext uri="{FF2B5EF4-FFF2-40B4-BE49-F238E27FC236}">
                <a16:creationId xmlns:a16="http://schemas.microsoft.com/office/drawing/2014/main" id="{B48D2A43-65FA-4E27-A24D-487B06925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4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4D76739-BA14-4859-B500-3DAF113AD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Bangladesh</a:t>
            </a:r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2AFFB88B-B1DA-4F92-81D8-515DEC0903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1" b="18691"/>
          <a:stretch>
            <a:fillRect/>
          </a:stretch>
        </p:blipFill>
        <p:spPr>
          <a:xfrm>
            <a:off x="1441563" y="934222"/>
            <a:ext cx="7376842" cy="3299450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25EF5E-E113-46A4-9ACA-FE8698AE9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60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31A1158-931F-4682-A085-AF74D6204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E07E53D-0618-4908-AF14-8FB7DEFE1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9600"/>
            <a:ext cx="3178002" cy="1922060"/>
          </a:xfrm>
        </p:spPr>
        <p:txBody>
          <a:bodyPr anchor="b">
            <a:normAutofit/>
          </a:bodyPr>
          <a:lstStyle/>
          <a:p>
            <a:r>
              <a:rPr lang="it-IT" sz="3200"/>
              <a:t>Bangladesh</a:t>
            </a:r>
          </a:p>
        </p:txBody>
      </p:sp>
      <p:pic>
        <p:nvPicPr>
          <p:cNvPr id="1026" name="Picture 2" descr="Risultati immagini per garment industry in Bangladesh">
            <a:hlinkClick r:id="rId2"/>
            <a:extLst>
              <a:ext uri="{FF2B5EF4-FFF2-40B4-BE49-F238E27FC236}">
                <a16:creationId xmlns:a16="http://schemas.microsoft.com/office/drawing/2014/main" id="{2CE8113E-7D5B-431B-B8EF-1C1412835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0" r="12506" b="-3"/>
          <a:stretch/>
        </p:blipFill>
        <p:spPr bwMode="auto">
          <a:xfrm>
            <a:off x="3078396" y="10"/>
            <a:ext cx="3030396" cy="2618824"/>
          </a:xfrm>
          <a:custGeom>
            <a:avLst/>
            <a:gdLst/>
            <a:ahLst/>
            <a:cxnLst/>
            <a:rect l="l" t="t" r="r" b="b"/>
            <a:pathLst>
              <a:path w="3030396" h="2618834">
                <a:moveTo>
                  <a:pt x="398252" y="0"/>
                </a:moveTo>
                <a:lnTo>
                  <a:pt x="1887012" y="0"/>
                </a:lnTo>
                <a:lnTo>
                  <a:pt x="1887012" y="1"/>
                </a:lnTo>
                <a:lnTo>
                  <a:pt x="3030396" y="1"/>
                </a:lnTo>
                <a:lnTo>
                  <a:pt x="2639222" y="2618834"/>
                </a:lnTo>
                <a:lnTo>
                  <a:pt x="0" y="26188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6385DA7-66E6-40A6-93E3-31077DCA15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r="20994" b="-3"/>
          <a:stretch/>
        </p:blipFill>
        <p:spPr>
          <a:xfrm>
            <a:off x="440943" y="10"/>
            <a:ext cx="3038117" cy="2618824"/>
          </a:xfrm>
          <a:custGeom>
            <a:avLst/>
            <a:gdLst/>
            <a:ahLst/>
            <a:cxnLst/>
            <a:rect l="l" t="t" r="r" b="b"/>
            <a:pathLst>
              <a:path w="3038117" h="2618834">
                <a:moveTo>
                  <a:pt x="389438" y="0"/>
                </a:moveTo>
                <a:lnTo>
                  <a:pt x="3038117" y="0"/>
                </a:lnTo>
                <a:lnTo>
                  <a:pt x="2639865" y="2618834"/>
                </a:lnTo>
                <a:lnTo>
                  <a:pt x="0" y="2618834"/>
                </a:lnTo>
                <a:close/>
              </a:path>
            </a:pathLst>
          </a:cu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E8FCF3E-85E7-4FE3-BF4A-B5387A101F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6" r="17866" b="1"/>
          <a:stretch/>
        </p:blipFill>
        <p:spPr>
          <a:xfrm>
            <a:off x="1" y="2618834"/>
            <a:ext cx="5717617" cy="4239166"/>
          </a:xfrm>
          <a:custGeom>
            <a:avLst/>
            <a:gdLst/>
            <a:ahLst/>
            <a:cxnLst/>
            <a:rect l="l" t="t" r="r" b="b"/>
            <a:pathLst>
              <a:path w="5717617" h="4239166">
                <a:moveTo>
                  <a:pt x="440944" y="0"/>
                </a:moveTo>
                <a:lnTo>
                  <a:pt x="5717617" y="0"/>
                </a:lnTo>
                <a:lnTo>
                  <a:pt x="5084413" y="4239166"/>
                </a:lnTo>
                <a:lnTo>
                  <a:pt x="0" y="4239166"/>
                </a:lnTo>
                <a:lnTo>
                  <a:pt x="0" y="2965186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6C7A8B-830E-4223-A505-99AF41FFB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710380"/>
            <a:ext cx="3178002" cy="3330982"/>
          </a:xfrm>
        </p:spPr>
        <p:txBody>
          <a:bodyPr>
            <a:normAutofit/>
          </a:bodyPr>
          <a:lstStyle/>
          <a:p>
            <a:r>
              <a:rPr lang="it-IT" dirty="0"/>
              <a:t>EBA </a:t>
            </a:r>
            <a:r>
              <a:rPr lang="it-IT" dirty="0" err="1"/>
              <a:t>scheme</a:t>
            </a:r>
            <a:r>
              <a:rPr lang="it-IT" dirty="0"/>
              <a:t>.</a:t>
            </a:r>
          </a:p>
          <a:p>
            <a:r>
              <a:rPr lang="it-IT" dirty="0"/>
              <a:t>Ready-made </a:t>
            </a:r>
            <a:r>
              <a:rPr lang="it-IT" dirty="0" err="1"/>
              <a:t>garment</a:t>
            </a:r>
            <a:r>
              <a:rPr lang="it-IT" dirty="0"/>
              <a:t> </a:t>
            </a:r>
            <a:r>
              <a:rPr lang="it-IT" dirty="0" err="1"/>
              <a:t>industry</a:t>
            </a:r>
            <a:endParaRPr lang="it-IT" dirty="0"/>
          </a:p>
          <a:p>
            <a:r>
              <a:rPr lang="it-IT" dirty="0"/>
              <a:t>Fire and building </a:t>
            </a:r>
            <a:r>
              <a:rPr lang="it-IT" dirty="0" err="1"/>
              <a:t>collapse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April 24, 2013 – </a:t>
            </a:r>
            <a:r>
              <a:rPr lang="it-IT" dirty="0" err="1"/>
              <a:t>collapse</a:t>
            </a:r>
            <a:r>
              <a:rPr lang="it-IT" dirty="0"/>
              <a:t> of the Rana </a:t>
            </a:r>
            <a:r>
              <a:rPr lang="it-IT" dirty="0" err="1"/>
              <a:t>Plaza</a:t>
            </a:r>
            <a:r>
              <a:rPr lang="it-IT" dirty="0"/>
              <a:t> </a:t>
            </a:r>
            <a:r>
              <a:rPr lang="it-IT" dirty="0" err="1"/>
              <a:t>Factory</a:t>
            </a:r>
            <a:r>
              <a:rPr lang="it-IT" dirty="0"/>
              <a:t>, with 1136 </a:t>
            </a:r>
            <a:r>
              <a:rPr lang="it-IT" dirty="0" err="1"/>
              <a:t>victims</a:t>
            </a:r>
            <a:r>
              <a:rPr lang="it-IT" dirty="0"/>
              <a:t> and 2535 </a:t>
            </a:r>
            <a:r>
              <a:rPr lang="it-IT" dirty="0" err="1"/>
              <a:t>injured</a:t>
            </a:r>
            <a:endParaRPr lang="it-IT" dirty="0"/>
          </a:p>
          <a:p>
            <a:endParaRPr lang="it-IT" dirty="0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8CC4534-BAAC-4D5F-9F61-089745A30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99868E2D-9742-407F-951A-CBC2D02BB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0260601E-0F58-44EA-8496-D4CCBA9DF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6" name="Rectangle 23">
              <a:extLst>
                <a:ext uri="{FF2B5EF4-FFF2-40B4-BE49-F238E27FC236}">
                  <a16:creationId xmlns:a16="http://schemas.microsoft.com/office/drawing/2014/main" id="{E7685DF3-C544-4461-BCFF-BFC22FD08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37" name="Rectangle 25">
              <a:extLst>
                <a:ext uri="{FF2B5EF4-FFF2-40B4-BE49-F238E27FC236}">
                  <a16:creationId xmlns:a16="http://schemas.microsoft.com/office/drawing/2014/main" id="{BF702000-D597-4B33-97F1-3EA2CA978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38" name="Isosceles Triangle 1037">
              <a:extLst>
                <a:ext uri="{FF2B5EF4-FFF2-40B4-BE49-F238E27FC236}">
                  <a16:creationId xmlns:a16="http://schemas.microsoft.com/office/drawing/2014/main" id="{7940EC63-7135-4958-A6DA-2B7B3F549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39" name="Rectangle 27">
              <a:extLst>
                <a:ext uri="{FF2B5EF4-FFF2-40B4-BE49-F238E27FC236}">
                  <a16:creationId xmlns:a16="http://schemas.microsoft.com/office/drawing/2014/main" id="{0EDEC1C3-D953-4DF1-914A-FE4A7DB61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40" name="Rectangle 28">
              <a:extLst>
                <a:ext uri="{FF2B5EF4-FFF2-40B4-BE49-F238E27FC236}">
                  <a16:creationId xmlns:a16="http://schemas.microsoft.com/office/drawing/2014/main" id="{58EFEF71-11D2-41FA-B797-4781045C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41" name="Rectangle 29">
              <a:extLst>
                <a:ext uri="{FF2B5EF4-FFF2-40B4-BE49-F238E27FC236}">
                  <a16:creationId xmlns:a16="http://schemas.microsoft.com/office/drawing/2014/main" id="{08B9320D-2631-415E-9956-83E6C6F1D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42" name="Isosceles Triangle 1041">
              <a:extLst>
                <a:ext uri="{FF2B5EF4-FFF2-40B4-BE49-F238E27FC236}">
                  <a16:creationId xmlns:a16="http://schemas.microsoft.com/office/drawing/2014/main" id="{164EAB87-65E0-4E1F-B08C-D636A9585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43" name="Isosceles Triangle 1042">
              <a:extLst>
                <a:ext uri="{FF2B5EF4-FFF2-40B4-BE49-F238E27FC236}">
                  <a16:creationId xmlns:a16="http://schemas.microsoft.com/office/drawing/2014/main" id="{A3C46668-C714-4110-8DCB-DB0056366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62709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EFF458C-A63F-4A13-B5D7-DA71A536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it-IT"/>
              <a:t>Wto and GSP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graphicFrame>
        <p:nvGraphicFramePr>
          <p:cNvPr id="8" name="Segnaposto contenuto 2">
            <a:extLst>
              <a:ext uri="{FF2B5EF4-FFF2-40B4-BE49-F238E27FC236}">
                <a16:creationId xmlns:a16="http://schemas.microsoft.com/office/drawing/2014/main" id="{3C44CCAF-5BD6-23B5-D7AE-16E2D08819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34292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1178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2781BC4-6BD7-472A-A7F1-14E5DA172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100">
                <a:solidFill>
                  <a:schemeClr val="bg1"/>
                </a:solidFill>
              </a:rPr>
              <a:t>Bangladesh: the Global Sustainability Compact/Accord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8D19B19-6D1C-4EF5-AF82-2B22EE4BE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Signed July 8, 2013. Participants: EU, ILO, USA, Canada, employers and trade unions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Respect for </a:t>
            </a:r>
            <a:r>
              <a:rPr lang="en-US" dirty="0" err="1">
                <a:solidFill>
                  <a:schemeClr val="bg1"/>
                </a:solidFill>
              </a:rPr>
              <a:t>labour</a:t>
            </a:r>
            <a:r>
              <a:rPr lang="en-US" dirty="0">
                <a:solidFill>
                  <a:schemeClr val="bg1"/>
                </a:solidFill>
              </a:rPr>
              <a:t> rights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Safety and structural integrity of buildings and health and safety of workers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Responsible business conduct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  <a:hlinkClick r:id="rId2"/>
              </a:rPr>
              <a:t>https://www.dw.com/en/taking-stock-of-bangladeshs-garment-sector/video-61673353</a:t>
            </a:r>
            <a:r>
              <a:rPr lang="en-US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7E6DD3CE-CDE8-4B5A-A4AF-43C45DB01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711360"/>
            <a:ext cx="5143500" cy="3422765"/>
          </a:xfrm>
          <a:prstGeom prst="rect">
            <a:avLst/>
          </a:prstGeom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69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1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8" name="Isosceles Triangle 1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2" name="Isosceles Triangle 1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3" name="Isosceles Triangle 2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2DF0051-DFF8-4471-8EBC-78B3453F0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El Salvador</a:t>
            </a:r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10118425-8AA1-4C65-8981-0A81D37793E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59" b="26659"/>
          <a:stretch>
            <a:fillRect/>
          </a:stretch>
        </p:blipFill>
        <p:spPr>
          <a:xfrm>
            <a:off x="1439160" y="934222"/>
            <a:ext cx="7381649" cy="3299450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8BA0AC2-5F63-4CA4-9AD8-B705878F1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753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29FD90D9-0777-4927-90C9-E837E677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Segnaposto contenuto 6">
            <a:extLst>
              <a:ext uri="{FF2B5EF4-FFF2-40B4-BE49-F238E27FC236}">
                <a16:creationId xmlns:a16="http://schemas.microsoft.com/office/drawing/2014/main" id="{6569366C-F441-401B-8706-86FB09F23C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0" r="12500" b="-2"/>
          <a:stretch/>
        </p:blipFill>
        <p:spPr>
          <a:xfrm>
            <a:off x="643466" y="906521"/>
            <a:ext cx="3420533" cy="2628579"/>
          </a:xfrm>
          <a:prstGeom prst="rect">
            <a:avLst/>
          </a:prstGeom>
        </p:spPr>
      </p:pic>
      <p:pic>
        <p:nvPicPr>
          <p:cNvPr id="15" name="Segnaposto contenuto 4">
            <a:extLst>
              <a:ext uri="{FF2B5EF4-FFF2-40B4-BE49-F238E27FC236}">
                <a16:creationId xmlns:a16="http://schemas.microsoft.com/office/drawing/2014/main" id="{A7040534-37D3-4E66-8256-7E0BB26586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1" r="9533"/>
          <a:stretch/>
        </p:blipFill>
        <p:spPr>
          <a:xfrm>
            <a:off x="4374804" y="1020331"/>
            <a:ext cx="3431463" cy="2452332"/>
          </a:xfrm>
          <a:prstGeom prst="rect">
            <a:avLst/>
          </a:prstGeom>
          <a:noFill/>
        </p:spPr>
      </p:pic>
      <p:pic>
        <p:nvPicPr>
          <p:cNvPr id="48" name="Segnaposto contenuto 10">
            <a:extLst>
              <a:ext uri="{FF2B5EF4-FFF2-40B4-BE49-F238E27FC236}">
                <a16:creationId xmlns:a16="http://schemas.microsoft.com/office/drawing/2014/main" id="{29DD995D-9829-4F58-B5D4-FAEF9FBD5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072" y="1281398"/>
            <a:ext cx="3431461" cy="1930196"/>
          </a:xfrm>
          <a:prstGeom prst="rect">
            <a:avLst/>
          </a:prstGeom>
        </p:spPr>
      </p:pic>
      <p:sp>
        <p:nvSpPr>
          <p:cNvPr id="57" name="Parallelogram 56">
            <a:extLst>
              <a:ext uri="{FF2B5EF4-FFF2-40B4-BE49-F238E27FC236}">
                <a16:creationId xmlns:a16="http://schemas.microsoft.com/office/drawing/2014/main" id="{F92D073F-0FE7-41B7-ADCD-5CE16DEEE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062" y="4181364"/>
            <a:ext cx="11519876" cy="2177879"/>
          </a:xfrm>
          <a:prstGeom prst="parallelogram">
            <a:avLst>
              <a:gd name="adj" fmla="val 29000"/>
            </a:avLst>
          </a:prstGeom>
          <a:solidFill>
            <a:schemeClr val="tx1">
              <a:alpha val="9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D802BF7-EF7C-4503-8C12-D755AC08A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338" y="4441621"/>
            <a:ext cx="4626707" cy="15625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cap="all"/>
              <a:t>EL SALVADOR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0EB8AC94-A02E-4C10-B265-8B7A4D0AD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402" y="4441621"/>
            <a:ext cx="5082106" cy="159974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chemeClr val="bg1"/>
                </a:solidFill>
              </a:rPr>
              <a:t>2008: GSP+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bg1"/>
                </a:solidFill>
              </a:rPr>
              <a:t>Limitations to the right to organize pursuant to ILO Convention 87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bg1"/>
                </a:solidFill>
              </a:rPr>
              <a:t>Investigation and requirement to revise Article 47 of the Constitution of El Salvador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bg1"/>
                </a:solidFill>
              </a:rPr>
              <a:t>No withdrawal of GSP+ benefits</a:t>
            </a:r>
          </a:p>
        </p:txBody>
      </p:sp>
    </p:spTree>
    <p:extLst>
      <p:ext uri="{BB962C8B-B14F-4D97-AF65-F5344CB8AC3E}">
        <p14:creationId xmlns:p14="http://schemas.microsoft.com/office/powerpoint/2010/main" val="768083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5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1" name="Isosceles Triangle 20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5" name="Isosceles Triangle 24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6" name="Isosceles Triangle 25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FD7E647-7FB6-4B33-8E57-AB96998E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Bolivia</a:t>
            </a:r>
          </a:p>
        </p:txBody>
      </p:sp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id="{3458B58A-E942-474A-8FA5-253C589C62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4" b="33134"/>
          <a:stretch>
            <a:fillRect/>
          </a:stretch>
        </p:blipFill>
        <p:spPr>
          <a:xfrm>
            <a:off x="1441689" y="934222"/>
            <a:ext cx="7376591" cy="3299450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A111C8-52D2-462C-8FE7-6CF261D47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195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0C2A8CEB-6C37-426B-81F9-CC8BDBBBF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Segnaposto contenuto 13">
            <a:extLst>
              <a:ext uri="{FF2B5EF4-FFF2-40B4-BE49-F238E27FC236}">
                <a16:creationId xmlns:a16="http://schemas.microsoft.com/office/drawing/2014/main" id="{10EE5ADF-B76F-4DAE-97C9-5D6697FD47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" r="3" b="19647"/>
          <a:stretch/>
        </p:blipFill>
        <p:spPr>
          <a:xfrm>
            <a:off x="3593835" y="3"/>
            <a:ext cx="5852652" cy="3474719"/>
          </a:xfrm>
          <a:custGeom>
            <a:avLst/>
            <a:gdLst/>
            <a:ahLst/>
            <a:cxnLst/>
            <a:rect l="l" t="t" r="r" b="b"/>
            <a:pathLst>
              <a:path w="5852652" h="3474719">
                <a:moveTo>
                  <a:pt x="1048080" y="0"/>
                </a:moveTo>
                <a:lnTo>
                  <a:pt x="5852652" y="0"/>
                </a:lnTo>
                <a:lnTo>
                  <a:pt x="4804572" y="3474719"/>
                </a:lnTo>
                <a:lnTo>
                  <a:pt x="0" y="3474719"/>
                </a:lnTo>
                <a:close/>
              </a:path>
            </a:pathLst>
          </a:custGeom>
        </p:spPr>
      </p:pic>
      <p:pic>
        <p:nvPicPr>
          <p:cNvPr id="16" name="Segnaposto contenuto 6">
            <a:extLst>
              <a:ext uri="{FF2B5EF4-FFF2-40B4-BE49-F238E27FC236}">
                <a16:creationId xmlns:a16="http://schemas.microsoft.com/office/drawing/2014/main" id="{9E824857-104D-4B24-83F1-B06F07C444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r="12469" b="-3"/>
          <a:stretch/>
        </p:blipFill>
        <p:spPr>
          <a:xfrm>
            <a:off x="2573336" y="3530380"/>
            <a:ext cx="5808283" cy="3327623"/>
          </a:xfrm>
          <a:custGeom>
            <a:avLst/>
            <a:gdLst/>
            <a:ahLst/>
            <a:cxnLst/>
            <a:rect l="l" t="t" r="r" b="b"/>
            <a:pathLst>
              <a:path w="5808283" h="3327623">
                <a:moveTo>
                  <a:pt x="1003711" y="0"/>
                </a:moveTo>
                <a:lnTo>
                  <a:pt x="5808283" y="0"/>
                </a:lnTo>
                <a:lnTo>
                  <a:pt x="4804572" y="3327623"/>
                </a:lnTo>
                <a:lnTo>
                  <a:pt x="0" y="3327623"/>
                </a:lnTo>
                <a:close/>
              </a:path>
            </a:pathLst>
          </a:custGeom>
        </p:spPr>
      </p:pic>
      <p:pic>
        <p:nvPicPr>
          <p:cNvPr id="19" name="Segnaposto contenuto 10">
            <a:extLst>
              <a:ext uri="{FF2B5EF4-FFF2-40B4-BE49-F238E27FC236}">
                <a16:creationId xmlns:a16="http://schemas.microsoft.com/office/drawing/2014/main" id="{FCA2D791-A93F-4F5A-AA73-B4E2C334E5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972"/>
          <a:stretch/>
        </p:blipFill>
        <p:spPr>
          <a:xfrm>
            <a:off x="20" y="-3"/>
            <a:ext cx="4600666" cy="6858000"/>
          </a:xfrm>
          <a:custGeom>
            <a:avLst/>
            <a:gdLst/>
            <a:ahLst/>
            <a:cxnLst/>
            <a:rect l="l" t="t" r="r" b="b"/>
            <a:pathLst>
              <a:path w="4600686" h="6858000">
                <a:moveTo>
                  <a:pt x="0" y="0"/>
                </a:moveTo>
                <a:lnTo>
                  <a:pt x="4600686" y="0"/>
                </a:lnTo>
                <a:lnTo>
                  <a:pt x="25321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F3A2F260-D080-447B-9A2D-11973C05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554743"/>
            <a:ext cx="6067887" cy="4515399"/>
          </a:xfrm>
          <a:custGeom>
            <a:avLst/>
            <a:gdLst>
              <a:gd name="connsiteX0" fmla="*/ 0 w 6067887"/>
              <a:gd name="connsiteY0" fmla="*/ 0 h 4515399"/>
              <a:gd name="connsiteX1" fmla="*/ 6067887 w 6067887"/>
              <a:gd name="connsiteY1" fmla="*/ 0 h 4515399"/>
              <a:gd name="connsiteX2" fmla="*/ 4705907 w 6067887"/>
              <a:gd name="connsiteY2" fmla="*/ 4515399 h 4515399"/>
              <a:gd name="connsiteX3" fmla="*/ 0 w 6067887"/>
              <a:gd name="connsiteY3" fmla="*/ 4515399 h 451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7887" h="4515399">
                <a:moveTo>
                  <a:pt x="0" y="0"/>
                </a:moveTo>
                <a:lnTo>
                  <a:pt x="6067887" y="0"/>
                </a:lnTo>
                <a:lnTo>
                  <a:pt x="4705907" y="4515399"/>
                </a:lnTo>
                <a:lnTo>
                  <a:pt x="0" y="4515399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CBD153-09C9-493E-B8B7-C4C65D8A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06" y="1015214"/>
            <a:ext cx="4817660" cy="9773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cap="all"/>
              <a:t>BOLIVIA</a:t>
            </a:r>
          </a:p>
        </p:txBody>
      </p:sp>
      <p:sp>
        <p:nvSpPr>
          <p:cNvPr id="58" name="Content Placeholder 57">
            <a:extLst>
              <a:ext uri="{FF2B5EF4-FFF2-40B4-BE49-F238E27FC236}">
                <a16:creationId xmlns:a16="http://schemas.microsoft.com/office/drawing/2014/main" id="{658C9E44-B95D-43D7-9581-9AB64336B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06" y="2183642"/>
            <a:ext cx="4257667" cy="2169993"/>
          </a:xfrm>
        </p:spPr>
        <p:txBody>
          <a:bodyPr>
            <a:normAutofit/>
          </a:bodyPr>
          <a:lstStyle/>
          <a:p>
            <a:r>
              <a:rPr lang="en-US" dirty="0"/>
              <a:t>July 17, 2014, law on child </a:t>
            </a:r>
            <a:r>
              <a:rPr lang="en-US" dirty="0" err="1"/>
              <a:t>labour</a:t>
            </a:r>
            <a:r>
              <a:rPr lang="en-US" dirty="0"/>
              <a:t>, amended in 2018 to ban child labor under 14 years of age.</a:t>
            </a:r>
          </a:p>
          <a:p>
            <a:r>
              <a:rPr lang="en-US" dirty="0"/>
              <a:t>ILO and EU investigations. No suspension of </a:t>
            </a:r>
            <a:r>
              <a:rPr lang="en-US" dirty="0" err="1"/>
              <a:t>gsp</a:t>
            </a:r>
            <a:endParaRPr lang="en-US" dirty="0"/>
          </a:p>
        </p:txBody>
      </p: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7FF9146A-6420-4F96-BE07-6A24D6DD7A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2" r="36639" b="-1"/>
          <a:stretch/>
        </p:blipFill>
        <p:spPr>
          <a:xfrm>
            <a:off x="7426304" y="-3"/>
            <a:ext cx="4765696" cy="6858000"/>
          </a:xfrm>
          <a:custGeom>
            <a:avLst/>
            <a:gdLst/>
            <a:ahLst/>
            <a:cxnLst/>
            <a:rect l="l" t="t" r="r" b="b"/>
            <a:pathLst>
              <a:path w="4765696" h="6858000">
                <a:moveTo>
                  <a:pt x="2068579" y="0"/>
                </a:moveTo>
                <a:lnTo>
                  <a:pt x="4765696" y="0"/>
                </a:lnTo>
                <a:lnTo>
                  <a:pt x="476569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13702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768452-4645-4332-8803-14A75683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it-IT" dirty="0"/>
              <a:t>The </a:t>
            </a:r>
            <a:r>
              <a:rPr lang="it-IT" dirty="0" err="1"/>
              <a:t>EU’s</a:t>
            </a:r>
            <a:r>
              <a:rPr lang="it-IT" dirty="0"/>
              <a:t> GSP</a:t>
            </a: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84331404-6602-76BD-4D99-CB275641BE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213209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010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768452-4645-4332-8803-14A75683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it-IT" dirty="0"/>
              <a:t>The </a:t>
            </a:r>
            <a:r>
              <a:rPr lang="it-IT" dirty="0" err="1"/>
              <a:t>EU’s</a:t>
            </a:r>
            <a:r>
              <a:rPr lang="it-IT" dirty="0"/>
              <a:t> GSP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71496896-C89C-5315-79EA-34A5D8C99B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904342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995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78768452-4645-4332-8803-14A75683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it-IT" dirty="0"/>
              <a:t>The </a:t>
            </a:r>
            <a:r>
              <a:rPr lang="it-IT" dirty="0" err="1"/>
              <a:t>EU’s</a:t>
            </a:r>
            <a:r>
              <a:rPr lang="it-IT" dirty="0"/>
              <a:t> GSP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10F1C0-B9D0-4A08-B789-07EC4893E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marL="502920" indent="-457200">
              <a:buAutoNum type="alphaLcPeriod"/>
            </a:pPr>
            <a:endParaRPr lang="it-IT"/>
          </a:p>
          <a:p>
            <a:pPr marL="45720" indent="0">
              <a:buNone/>
            </a:pPr>
            <a:r>
              <a:rPr lang="it-IT"/>
              <a:t>ELIGIBILITY</a:t>
            </a:r>
          </a:p>
          <a:p>
            <a:pPr marL="502920" indent="-457200">
              <a:buAutoNum type="alphaLcPeriod"/>
            </a:pPr>
            <a:r>
              <a:rPr lang="it-IT"/>
              <a:t>General </a:t>
            </a:r>
            <a:r>
              <a:rPr lang="it-IT" err="1"/>
              <a:t>arrangement</a:t>
            </a:r>
            <a:r>
              <a:rPr lang="it-IT"/>
              <a:t>    -      to </a:t>
            </a:r>
            <a:r>
              <a:rPr lang="it-IT" err="1"/>
              <a:t>all</a:t>
            </a:r>
            <a:r>
              <a:rPr lang="it-IT"/>
              <a:t> </a:t>
            </a:r>
            <a:r>
              <a:rPr lang="it-IT" err="1"/>
              <a:t>developing</a:t>
            </a:r>
            <a:r>
              <a:rPr lang="it-IT"/>
              <a:t> countries (World Bank data)</a:t>
            </a:r>
          </a:p>
          <a:p>
            <a:pPr marL="502920" indent="-457200">
              <a:buAutoNum type="alphaLcPeriod"/>
            </a:pPr>
            <a:r>
              <a:rPr lang="it-IT"/>
              <a:t>Special incentive </a:t>
            </a:r>
            <a:r>
              <a:rPr lang="it-IT" err="1"/>
              <a:t>arrangement</a:t>
            </a:r>
            <a:r>
              <a:rPr lang="it-IT"/>
              <a:t> for </a:t>
            </a:r>
            <a:r>
              <a:rPr lang="it-IT" err="1"/>
              <a:t>sustainable</a:t>
            </a:r>
            <a:r>
              <a:rPr lang="it-IT"/>
              <a:t> </a:t>
            </a:r>
            <a:r>
              <a:rPr lang="it-IT" err="1"/>
              <a:t>development</a:t>
            </a:r>
            <a:r>
              <a:rPr lang="it-IT"/>
              <a:t> and good governance (GSP+)  -  </a:t>
            </a:r>
            <a:r>
              <a:rPr lang="it-IT" err="1"/>
              <a:t>diversification</a:t>
            </a:r>
            <a:r>
              <a:rPr lang="it-IT"/>
              <a:t> of treatment </a:t>
            </a:r>
            <a:r>
              <a:rPr lang="it-IT" err="1"/>
              <a:t>among</a:t>
            </a:r>
            <a:r>
              <a:rPr lang="it-IT"/>
              <a:t> </a:t>
            </a:r>
            <a:r>
              <a:rPr lang="it-IT" err="1"/>
              <a:t>developing</a:t>
            </a:r>
            <a:r>
              <a:rPr lang="it-IT"/>
              <a:t> countries. </a:t>
            </a:r>
            <a:r>
              <a:rPr lang="it-IT" err="1"/>
              <a:t>Vulnerability</a:t>
            </a:r>
            <a:r>
              <a:rPr lang="it-IT"/>
              <a:t> and commitment to human rights and </a:t>
            </a:r>
            <a:r>
              <a:rPr lang="it-IT" err="1"/>
              <a:t>sustainable</a:t>
            </a:r>
            <a:r>
              <a:rPr lang="it-IT"/>
              <a:t> </a:t>
            </a:r>
            <a:r>
              <a:rPr lang="it-IT" err="1"/>
              <a:t>development</a:t>
            </a:r>
            <a:r>
              <a:rPr lang="it-IT"/>
              <a:t> (application and </a:t>
            </a:r>
            <a:r>
              <a:rPr lang="it-IT" err="1"/>
              <a:t>acceptance</a:t>
            </a:r>
            <a:r>
              <a:rPr lang="it-IT"/>
              <a:t> in writing of the </a:t>
            </a:r>
            <a:r>
              <a:rPr lang="it-IT" err="1"/>
              <a:t>commitments</a:t>
            </a:r>
            <a:r>
              <a:rPr lang="it-IT"/>
              <a:t>)</a:t>
            </a:r>
          </a:p>
          <a:p>
            <a:pPr marL="502920" indent="-457200">
              <a:buAutoNum type="alphaLcPeriod"/>
            </a:pPr>
            <a:r>
              <a:rPr lang="it-IT"/>
              <a:t>Special </a:t>
            </a:r>
            <a:r>
              <a:rPr lang="it-IT" err="1"/>
              <a:t>arrangement</a:t>
            </a:r>
            <a:r>
              <a:rPr lang="it-IT"/>
              <a:t> for </a:t>
            </a:r>
            <a:r>
              <a:rPr lang="it-IT" err="1"/>
              <a:t>least-developed</a:t>
            </a:r>
            <a:r>
              <a:rPr lang="it-IT"/>
              <a:t> countries (EBA)</a:t>
            </a:r>
          </a:p>
          <a:p>
            <a:pPr marL="45720" indent="0">
              <a:buNone/>
            </a:pPr>
            <a:endParaRPr lang="it-IT"/>
          </a:p>
          <a:p>
            <a:pPr marL="502920" indent="-457200">
              <a:buAutoNum type="alphaLcPeriod"/>
            </a:pPr>
            <a:endParaRPr lang="it-IT"/>
          </a:p>
          <a:p>
            <a:pPr marL="502920" indent="-457200">
              <a:buAutoNum type="alphaL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976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1113E6E-B5FA-4135-BB50-8C4865144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it-IT">
                <a:solidFill>
                  <a:schemeClr val="tx1">
                    <a:lumMod val="85000"/>
                    <a:lumOff val="15000"/>
                  </a:schemeClr>
                </a:solidFill>
              </a:rPr>
              <a:t>THE EU’S GSP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193FBF-2E97-4ABE-A9DA-2D5DE20EF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pPr marL="45720" indent="0">
              <a:buNone/>
            </a:pPr>
            <a:endParaRPr lang="it-IT">
              <a:solidFill>
                <a:srgbClr val="FFFFFF"/>
              </a:solidFill>
            </a:endParaRPr>
          </a:p>
          <a:p>
            <a:pPr marL="45720" indent="0">
              <a:buNone/>
            </a:pPr>
            <a:r>
              <a:rPr lang="it-IT">
                <a:solidFill>
                  <a:srgbClr val="FFFFFF"/>
                </a:solidFill>
              </a:rPr>
              <a:t>ECONOMIC ADVANTAGES – positive conditionality/incentives</a:t>
            </a:r>
          </a:p>
          <a:p>
            <a:pPr marL="45720" indent="0">
              <a:buNone/>
            </a:pPr>
            <a:endParaRPr lang="it-IT">
              <a:solidFill>
                <a:srgbClr val="FFFFFF"/>
              </a:solidFill>
            </a:endParaRPr>
          </a:p>
          <a:p>
            <a:pPr marL="45720" indent="0">
              <a:buNone/>
            </a:pPr>
            <a:r>
              <a:rPr lang="it-IT">
                <a:solidFill>
                  <a:srgbClr val="FFFFFF"/>
                </a:solidFill>
              </a:rPr>
              <a:t>RULES OF ORIGIN: Commission Regulation 2454/93 as amended by Commission Regulation 1063/2010</a:t>
            </a:r>
          </a:p>
          <a:p>
            <a:pPr marL="45720" indent="0">
              <a:buNone/>
            </a:pPr>
            <a:r>
              <a:rPr lang="it-IT">
                <a:solidFill>
                  <a:srgbClr val="FFFFFF"/>
                </a:solidFill>
              </a:rPr>
              <a:t>Value added rule: for LDCs 70 % and single transformation for textiles and clothing, for the others, 50 %  of foreign inputs. </a:t>
            </a:r>
          </a:p>
          <a:p>
            <a:pPr marL="45720" indent="0">
              <a:buNone/>
            </a:pPr>
            <a:r>
              <a:rPr lang="it-IT">
                <a:solidFill>
                  <a:srgbClr val="FFFFFF"/>
                </a:solidFill>
              </a:rPr>
              <a:t>Cumulation of origins</a:t>
            </a:r>
          </a:p>
          <a:p>
            <a:pPr marL="45720" indent="0">
              <a:buNone/>
            </a:pPr>
            <a:r>
              <a:rPr lang="it-IT">
                <a:solidFill>
                  <a:srgbClr val="FFFFFF"/>
                </a:solidFill>
              </a:rPr>
              <a:t>Administrative semplification: self certification of origin</a:t>
            </a:r>
          </a:p>
          <a:p>
            <a:pPr marL="45720" indent="0">
              <a:buNone/>
            </a:pPr>
            <a:endParaRPr lang="it-IT">
              <a:solidFill>
                <a:srgbClr val="FFFFFF"/>
              </a:solidFill>
            </a:endParaRPr>
          </a:p>
          <a:p>
            <a:pPr marL="45720" indent="0">
              <a:buNone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87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573050-6B21-4FB6-AC9F-BA1B1EE1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it-IT" dirty="0"/>
              <a:t>IMPLEMENTATION</a:t>
            </a:r>
          </a:p>
        </p:txBody>
      </p:sp>
      <p:pic>
        <p:nvPicPr>
          <p:cNvPr id="5" name="Picture 4" descr="Rice fields on terraced of Mu Cang Chai  YenBai  in Vietnam">
            <a:extLst>
              <a:ext uri="{FF2B5EF4-FFF2-40B4-BE49-F238E27FC236}">
                <a16:creationId xmlns:a16="http://schemas.microsoft.com/office/drawing/2014/main" id="{AD958A31-0911-1A66-D7F7-FCA3C6D7D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21" r="35606" b="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0CDCD5-BB44-46B3-94F2-BBF874D46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dirty="0"/>
              <a:t>NEGATIVE CONDITIONALITY- SUSPENSION OR WITHDRAWAL OF PREFERENCES</a:t>
            </a:r>
          </a:p>
          <a:p>
            <a:endParaRPr lang="it-IT" dirty="0"/>
          </a:p>
          <a:p>
            <a:r>
              <a:rPr lang="it-IT" dirty="0"/>
              <a:t>MYANMAR/BURMA 1997</a:t>
            </a:r>
          </a:p>
          <a:p>
            <a:r>
              <a:rPr lang="it-IT" dirty="0"/>
              <a:t>BELARUS 2007</a:t>
            </a:r>
          </a:p>
          <a:p>
            <a:r>
              <a:rPr lang="it-IT" dirty="0"/>
              <a:t>SRI LANKA 2010</a:t>
            </a:r>
          </a:p>
          <a:p>
            <a:r>
              <a:rPr lang="it-IT" dirty="0"/>
              <a:t>BANGLADESH 2013</a:t>
            </a:r>
          </a:p>
          <a:p>
            <a:pPr marL="4572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408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4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833A3925-CA91-4EF2-930E-CC25E2B30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MYANMAR/BURMA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B96C683-1BD5-4768-BD24-A1E39C664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9" r="1" b="25746"/>
          <a:stretch/>
        </p:blipFill>
        <p:spPr>
          <a:xfrm>
            <a:off x="985968" y="1568136"/>
            <a:ext cx="8288033" cy="266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67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C7EEF7-60C2-4C9B-9439-4C3F4402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Myanmar</a:t>
            </a:r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15F35CA8-FB02-4F26-BDCF-B05E1A1E2C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r="3922"/>
          <a:stretch>
            <a:fillRect/>
          </a:stretch>
        </p:blipFill>
        <p:spPr/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A2A243-9A4D-4FAB-89B0-EEBC53086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734806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TM02900688[[fn=Sfaccettatura]]</Template>
  <TotalTime>1908</TotalTime>
  <Words>648</Words>
  <Application>Microsoft Office PowerPoint</Application>
  <PresentationFormat>Widescreen</PresentationFormat>
  <Paragraphs>94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 3</vt:lpstr>
      <vt:lpstr>Sfaccettatura</vt:lpstr>
      <vt:lpstr>The generalized system of preferences</vt:lpstr>
      <vt:lpstr>Wto and GSP</vt:lpstr>
      <vt:lpstr>The EU’s GSP</vt:lpstr>
      <vt:lpstr>The EU’s GSP</vt:lpstr>
      <vt:lpstr>The EU’s GSP</vt:lpstr>
      <vt:lpstr>THE EU’S GSP</vt:lpstr>
      <vt:lpstr>IMPLEMENTATION</vt:lpstr>
      <vt:lpstr>MYANMAR/BURMA</vt:lpstr>
      <vt:lpstr>Myanmar</vt:lpstr>
      <vt:lpstr>MYANMAR/BURMA</vt:lpstr>
      <vt:lpstr>BELARUS</vt:lpstr>
      <vt:lpstr>Belarus</vt:lpstr>
      <vt:lpstr>BELARUS</vt:lpstr>
      <vt:lpstr>SRI LANKA</vt:lpstr>
      <vt:lpstr>Sri Lanka</vt:lpstr>
      <vt:lpstr>SRI LANKA</vt:lpstr>
      <vt:lpstr>BANGLADESH</vt:lpstr>
      <vt:lpstr>Bangladesh</vt:lpstr>
      <vt:lpstr>Bangladesh</vt:lpstr>
      <vt:lpstr>Bangladesh: the Global Sustainability Compact/Accord</vt:lpstr>
      <vt:lpstr>El Salvador</vt:lpstr>
      <vt:lpstr>EL SALVADOR</vt:lpstr>
      <vt:lpstr>Bolivia</vt:lpstr>
      <vt:lpstr>BOLIVIA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generalized system of preferences</dc:title>
  <dc:creator>Alessandra Mignolli</dc:creator>
  <cp:lastModifiedBy>Alessandra Mignolli</cp:lastModifiedBy>
  <cp:revision>29</cp:revision>
  <dcterms:created xsi:type="dcterms:W3CDTF">2018-11-28T14:51:48Z</dcterms:created>
  <dcterms:modified xsi:type="dcterms:W3CDTF">2023-11-12T11:57:21Z</dcterms:modified>
</cp:coreProperties>
</file>