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Occupazione in manifattura</a:t>
            </a:r>
          </a:p>
        </c:rich>
      </c:tx>
      <c:layout>
        <c:manualLayout>
          <c:xMode val="edge"/>
          <c:yMode val="edge"/>
          <c:x val="0.38318861184018654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Germania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Foglio1!$B$2:$B$12</c:f>
              <c:numCache>
                <c:formatCode>#,##0</c:formatCode>
                <c:ptCount val="11"/>
                <c:pt idx="0">
                  <c:v>7610791</c:v>
                </c:pt>
                <c:pt idx="1">
                  <c:v>7829328</c:v>
                </c:pt>
                <c:pt idx="2">
                  <c:v>7766735</c:v>
                </c:pt>
                <c:pt idx="3">
                  <c:v>7903806</c:v>
                </c:pt>
                <c:pt idx="4">
                  <c:v>7926620</c:v>
                </c:pt>
                <c:pt idx="5">
                  <c:v>7990404</c:v>
                </c:pt>
                <c:pt idx="6">
                  <c:v>8002942</c:v>
                </c:pt>
                <c:pt idx="7">
                  <c:v>8229825</c:v>
                </c:pt>
                <c:pt idx="8">
                  <c:v>8181799</c:v>
                </c:pt>
                <c:pt idx="9">
                  <c:v>7989072</c:v>
                </c:pt>
                <c:pt idx="10">
                  <c:v>7823880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F0-4839-918E-9366607D8CB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Foglio1!$C$2:$C$12</c:f>
              <c:numCache>
                <c:formatCode>#,##0</c:formatCode>
                <c:ptCount val="11"/>
                <c:pt idx="0">
                  <c:v>4062580</c:v>
                </c:pt>
                <c:pt idx="1">
                  <c:v>4134210</c:v>
                </c:pt>
                <c:pt idx="2">
                  <c:v>4121801</c:v>
                </c:pt>
                <c:pt idx="3">
                  <c:v>4148307</c:v>
                </c:pt>
                <c:pt idx="4">
                  <c:v>4187597</c:v>
                </c:pt>
                <c:pt idx="5">
                  <c:v>4232449</c:v>
                </c:pt>
                <c:pt idx="6">
                  <c:v>4287345</c:v>
                </c:pt>
                <c:pt idx="7">
                  <c:v>4244988</c:v>
                </c:pt>
                <c:pt idx="8">
                  <c:v>4184583</c:v>
                </c:pt>
                <c:pt idx="9">
                  <c:v>4258361</c:v>
                </c:pt>
                <c:pt idx="10">
                  <c:v>4320063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F0-4839-918E-9366607D8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972160"/>
        <c:axId val="345968800"/>
      </c:lineChart>
      <c:catAx>
        <c:axId val="34597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5968800"/>
        <c:crosses val="autoZero"/>
        <c:auto val="1"/>
        <c:lblAlgn val="ctr"/>
        <c:lblOffset val="100"/>
        <c:noMultiLvlLbl val="0"/>
      </c:catAx>
      <c:valAx>
        <c:axId val="34596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597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3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3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3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2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9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16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shiny.ilo.org/dataexplorer43/?lang=en&amp;segment=indicator&amp;id=EMP_TEMP_SEX_ECO_NB_A" TargetMode="External"/><Relationship Id="rId4" Type="http://schemas.openxmlformats.org/officeDocument/2006/relationships/hyperlink" Target="#_ftnref1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urofer.eu/assets/publications/brochures-booklets-and-factsheets/european-steel-in-figures-2024/European-Steel-In-Figures-2024-v2.pdf" TargetMode="External"/><Relationship Id="rId4" Type="http://schemas.openxmlformats.org/officeDocument/2006/relationships/hyperlink" Target="#_ftnref1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urofer.eu/assets/publications/brochures-booklets-and-factsheets/european-steel-in-figures-2024/European-Steel-In-Figures-2024-v2.pdf" TargetMode="External"/><Relationship Id="rId4" Type="http://schemas.openxmlformats.org/officeDocument/2006/relationships/hyperlink" Target="#_ftnref1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urofer.eu/assets/publications/brochures-booklets-and-factsheets/european-steel-in-figures-2024/European-Steel-In-Figures-2024-v2.pdf" TargetMode="External"/><Relationship Id="rId4" Type="http://schemas.openxmlformats.org/officeDocument/2006/relationships/hyperlink" Target="#_ftnref1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urofer.eu/assets/publications/brochures-booklets-and-factsheets/european-steel-in-figures-2024/European-Steel-In-Figures-2024-v2.pdf" TargetMode="External"/><Relationship Id="rId4" Type="http://schemas.openxmlformats.org/officeDocument/2006/relationships/hyperlink" Target="#_ftnref1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t.tradingeconomics.com/commodity/steel" TargetMode="External"/><Relationship Id="rId4" Type="http://schemas.openxmlformats.org/officeDocument/2006/relationships/hyperlink" Target="#_ftnref1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737F6EC-E967-0924-A5B9-941E4512C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871758"/>
            <a:ext cx="5227171" cy="3871143"/>
          </a:xfrm>
        </p:spPr>
        <p:txBody>
          <a:bodyPr>
            <a:normAutofit/>
          </a:bodyPr>
          <a:lstStyle/>
          <a:p>
            <a:r>
              <a:rPr lang="it-IT" dirty="0"/>
              <a:t>Dazi e Acciaio in Europa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rimo piano di rete metallica">
            <a:extLst>
              <a:ext uri="{FF2B5EF4-FFF2-40B4-BE49-F238E27FC236}">
                <a16:creationId xmlns:a16="http://schemas.microsoft.com/office/drawing/2014/main" id="{0D4CBB57-3F96-8A0A-90FE-6DE065894D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84" r="31161" b="-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DC24E95-9E26-517E-DF3E-2FC25079C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29745"/>
              </p:ext>
            </p:extLst>
          </p:nvPr>
        </p:nvGraphicFramePr>
        <p:xfrm>
          <a:off x="1137895" y="1180489"/>
          <a:ext cx="3301369" cy="4225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493">
                  <a:extLst>
                    <a:ext uri="{9D8B030D-6E8A-4147-A177-3AD203B41FA5}">
                      <a16:colId xmlns:a16="http://schemas.microsoft.com/office/drawing/2014/main" val="3707271529"/>
                    </a:ext>
                  </a:extLst>
                </a:gridCol>
                <a:gridCol w="1147938">
                  <a:extLst>
                    <a:ext uri="{9D8B030D-6E8A-4147-A177-3AD203B41FA5}">
                      <a16:colId xmlns:a16="http://schemas.microsoft.com/office/drawing/2014/main" val="1039704265"/>
                    </a:ext>
                  </a:extLst>
                </a:gridCol>
                <a:gridCol w="1147938">
                  <a:extLst>
                    <a:ext uri="{9D8B030D-6E8A-4147-A177-3AD203B41FA5}">
                      <a16:colId xmlns:a16="http://schemas.microsoft.com/office/drawing/2014/main" val="2883105721"/>
                    </a:ext>
                  </a:extLst>
                </a:gridCol>
              </a:tblGrid>
              <a:tr h="3520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Germania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Italia 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417744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2023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7.823.880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4.320.063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152756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 dirty="0">
                          <a:effectLst/>
                        </a:rPr>
                        <a:t>2022</a:t>
                      </a:r>
                      <a:endParaRPr lang="it-IT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7.989.072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4.258.361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680813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2021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8.181.799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4.184.583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8684171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2020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 dirty="0">
                          <a:effectLst/>
                        </a:rPr>
                        <a:t>8.229.825</a:t>
                      </a:r>
                      <a:endParaRPr lang="it-IT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4.244.988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1778096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2019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8.002.942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4.287.345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180020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2018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7.990.404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4.232.449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383429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 dirty="0">
                          <a:effectLst/>
                        </a:rPr>
                        <a:t>2017</a:t>
                      </a:r>
                      <a:endParaRPr lang="it-IT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7.926.620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4.187.597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207483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2016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7.903.806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4.148.307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098700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2015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7.766.735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4.121.801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014289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2014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7.829.328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4.134.210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879570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2013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</a:rPr>
                        <a:t>7.610.791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 dirty="0">
                          <a:effectLst/>
                        </a:rPr>
                        <a:t>4,062.580</a:t>
                      </a:r>
                      <a:endParaRPr lang="it-IT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66974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144C4C6-8F91-DBD5-D46F-8A236F94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62" y="75390"/>
            <a:ext cx="6776214" cy="84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0784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Graf. 9 – Occupazione in manifattura Germania e Italia (migliaia)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482E155B-2E07-15C4-62F6-6553B45AA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555153"/>
              </p:ext>
            </p:extLst>
          </p:nvPr>
        </p:nvGraphicFramePr>
        <p:xfrm>
          <a:off x="4873994" y="1693169"/>
          <a:ext cx="6334780" cy="371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70565DCC-154B-C03A-FF1D-72DA8514B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62" y="56649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Elaborazione propria su dati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Ilostat</a:t>
            </a:r>
            <a:r>
              <a:rPr kumimoji="0" lang="it-IT" altLang="it-IT" sz="1100" b="0" i="0" u="sng" strike="noStrike" cap="none" normalizeH="0" baseline="30000" dirty="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it-IT" altLang="it-IT" sz="1100" b="0" i="0" u="sng" strike="noStrike" cap="none" normalizeH="0" baseline="30000" dirty="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1]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4F82C5A-9062-6629-59C8-54BF0715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62" y="6185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sng" strike="noStrike" cap="none" normalizeH="0" baseline="30000" dirty="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</a:t>
            </a:r>
            <a:r>
              <a:rPr kumimoji="0" lang="it-IT" altLang="it-IT" sz="1000" b="0" i="0" u="sng" strike="noStrike" cap="none" normalizeH="0" baseline="30000" dirty="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1]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ILOSTAT Data Explorer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4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70A21EB-CF0A-7B18-F4F4-9753B2EF4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" y="170736"/>
            <a:ext cx="5599610" cy="93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0784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Graf. 10 –  Proiezioni sull’impatto dei dazi in 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Immagine 3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20033363-EEC8-A9C7-FC3A-3122ADD55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62" y="763791"/>
            <a:ext cx="5330418" cy="5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40F1B89-AF8B-069E-62D1-3FCEA683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062" y="62300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ISPI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5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A30E978-66DC-89E2-08DA-EE57A725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290" y="1018029"/>
            <a:ext cx="4610558" cy="6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0784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Graf. 1 - Produzione di acciaio per regione, 2024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magine 1" descr="Immagine che contiene testo, mappa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A8783DD0-CE4C-1198-3250-45B3AA82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1" t="28787" r="8331" b="17236"/>
          <a:stretch>
            <a:fillRect/>
          </a:stretch>
        </p:blipFill>
        <p:spPr bwMode="auto">
          <a:xfrm>
            <a:off x="1331406" y="1491345"/>
            <a:ext cx="8824271" cy="444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388A95F-2CE3-41C6-BA4D-CAB294FB4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337" y="5933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Eurofer</a:t>
            </a:r>
            <a:r>
              <a:rPr kumimoji="0" lang="it-IT" altLang="it-IT" sz="1100" b="0" i="0" u="sng" strike="noStrike" cap="none" normalizeH="0" baseline="3000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it-IT" altLang="it-IT" sz="1100" b="0" i="0" u="sng" strike="noStrike" cap="none" normalizeH="0" baseline="3000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1]</a:t>
            </a:r>
            <a:endParaRPr kumimoji="0" lang="it-IT" altLang="it-I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1E4CE9-D0D3-76BA-2ABA-B6B0B1435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337" y="5764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sng" strike="noStrike" cap="none" normalizeH="0" baseline="30000" dirty="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</a:t>
            </a:r>
            <a:r>
              <a:rPr kumimoji="0" lang="it-IT" altLang="it-IT" sz="1000" b="0" i="0" u="sng" strike="noStrike" cap="none" normalizeH="0" baseline="30000" dirty="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1]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European-Steel-In-Figures-2024-v2.pdf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4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FE947A0-730B-EB84-DF76-6FDA63F6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301" y="696395"/>
            <a:ext cx="3677610" cy="56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0784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Graf. 2 - Produzione di acciaio per paesi 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magine 1" descr="Immagine che contiene testo, schermata, software, mappa&#10;&#10;Il contenuto generato dall'IA potrebbe non essere corretto.">
            <a:extLst>
              <a:ext uri="{FF2B5EF4-FFF2-40B4-BE49-F238E27FC236}">
                <a16:creationId xmlns:a16="http://schemas.microsoft.com/office/drawing/2014/main" id="{5A818036-538E-B6EA-6D52-239A13F2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2" t="21867" r="22650" b="13637"/>
          <a:stretch>
            <a:fillRect/>
          </a:stretch>
        </p:blipFill>
        <p:spPr bwMode="auto">
          <a:xfrm>
            <a:off x="3578901" y="981075"/>
            <a:ext cx="47529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0BCE20F-E7BF-2A51-5F99-43A1A49FB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301" y="593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Eurofer</a:t>
            </a:r>
            <a:r>
              <a:rPr kumimoji="0" lang="it-IT" altLang="it-IT" sz="1100" b="0" i="0" u="sng" strike="noStrike" cap="none" normalizeH="0" baseline="3000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it-IT" altLang="it-IT" sz="1100" b="0" i="0" u="sng" strike="noStrike" cap="none" normalizeH="0" baseline="3000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1]</a:t>
            </a:r>
            <a:endParaRPr kumimoji="0" lang="it-IT" altLang="it-I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7A2403-BBC8-9498-A0A4-2C133D0EE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301" y="6391275"/>
            <a:ext cx="4022725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69FB19-E8DF-79FF-116C-DCDA91DD1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301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sng" strike="noStrike" cap="none" normalizeH="0" baseline="3000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</a:t>
            </a:r>
            <a:r>
              <a:rPr kumimoji="0" lang="it-IT" altLang="it-IT" sz="1000" b="0" i="0" u="sng" strike="noStrike" cap="none" normalizeH="0" baseline="3000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1]</a:t>
            </a:r>
            <a: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European-Steel-In-Figures-2024-v2.pdf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6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20BAE4A-782B-7646-3F08-3826BB8E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374" y="789875"/>
            <a:ext cx="12820215" cy="6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Graf. 3 - Produzione di acciaio grezzo per paese 2019-2023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Immagine 1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4BEA4EEF-063D-A32B-21B4-908D4B9A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26295" r="32610" b="13914"/>
          <a:stretch>
            <a:fillRect/>
          </a:stretch>
        </p:blipFill>
        <p:spPr bwMode="auto">
          <a:xfrm>
            <a:off x="2856376" y="1089944"/>
            <a:ext cx="6988664" cy="486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C123D27-537C-6517-740F-41044731A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375" y="5777208"/>
            <a:ext cx="128202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Eurofer</a:t>
            </a:r>
            <a:r>
              <a:rPr kumimoji="0" lang="it-IT" altLang="it-IT" sz="1100" b="0" i="0" u="sng" strike="noStrike" cap="none" normalizeH="0" baseline="3000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it-IT" altLang="it-IT" sz="1100" b="0" i="0" u="sng" strike="noStrike" cap="none" normalizeH="0" baseline="3000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1]</a:t>
            </a:r>
            <a:endParaRPr kumimoji="0" lang="it-IT" altLang="it-I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C7D738-FA9E-E815-9286-016E13749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376" y="6355081"/>
            <a:ext cx="4230003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257FCF-2679-E7DA-A65A-1FC13AAB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375" y="6528626"/>
            <a:ext cx="128202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sng" strike="noStrike" cap="none" normalizeH="0" baseline="3000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</a:t>
            </a:r>
            <a:r>
              <a:rPr kumimoji="0" lang="it-IT" altLang="it-IT" sz="1000" b="0" i="0" u="sng" strike="noStrike" cap="none" normalizeH="0" baseline="3000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1]</a:t>
            </a:r>
            <a: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European-Steel-In-Figures-2024-v2.pdf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7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CAB1EF8-CDFD-02D3-79DB-7037F9C0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953" y="722309"/>
            <a:ext cx="10790903" cy="1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Graf. 4 - Esportazioni 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L'UE ha esportato 16,3 milioni di tonnellate di prodotti siderurgici finiti nel 2023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Immagine 1" descr="Immagine che contiene testo, mappa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8EE021B9-B5C5-995E-8BA9-B310D7A8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3" t="26573" r="23117" b="20834"/>
          <a:stretch>
            <a:fillRect/>
          </a:stretch>
        </p:blipFill>
        <p:spPr bwMode="auto">
          <a:xfrm>
            <a:off x="1162173" y="1244045"/>
            <a:ext cx="8965054" cy="48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F01E40C-07E9-09F0-E697-0C63EA02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90" y="5841819"/>
            <a:ext cx="10790903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Eurofer</a:t>
            </a:r>
            <a:r>
              <a:rPr kumimoji="0" lang="it-IT" altLang="it-IT" sz="1100" b="0" i="0" u="sng" strike="noStrike" cap="none" normalizeH="0" baseline="30000" dirty="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it-IT" altLang="it-IT" sz="1100" b="0" i="0" u="sng" strike="noStrike" cap="none" normalizeH="0" baseline="30000" dirty="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1]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E0CE3-F700-ADEC-0B65-0A536DC6F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952" y="6273448"/>
            <a:ext cx="107909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sng" strike="noStrike" cap="none" normalizeH="0" baseline="30000" dirty="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</a:t>
            </a:r>
            <a:r>
              <a:rPr kumimoji="0" lang="it-IT" altLang="it-IT" sz="1000" b="0" i="0" u="sng" strike="noStrike" cap="none" normalizeH="0" baseline="30000" dirty="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1]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European-Steel-In-Figures-2024-v2.pdf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4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9BFEA54-D164-6A75-51D7-A91E5ADB6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32" y="199144"/>
            <a:ext cx="11410335" cy="84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Graf. 5 - Esportazioni di prodotti ferro/acciaio dall’UE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Immagine 1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3EC953A1-1779-D2ED-29C5-313AE92DC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27127" r="13312" b="14191"/>
          <a:stretch>
            <a:fillRect/>
          </a:stretch>
        </p:blipFill>
        <p:spPr bwMode="auto">
          <a:xfrm>
            <a:off x="879248" y="1164166"/>
            <a:ext cx="10433504" cy="45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6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64DD61-3595-50B4-A451-ED1037E9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97" y="837810"/>
            <a:ext cx="3877985" cy="84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0784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Graf.  6 – Importazioni acciaio in 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Immagine 1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6EBCCA73-1450-273B-EA76-01316440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6849" r="12378" b="16129"/>
          <a:stretch>
            <a:fillRect/>
          </a:stretch>
        </p:blipFill>
        <p:spPr bwMode="auto">
          <a:xfrm>
            <a:off x="707923" y="1401096"/>
            <a:ext cx="10913806" cy="465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8EA2B74-BAF0-4B9A-69B8-7A07FA7DA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045" y="49081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0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69BB9F0-EC25-BE28-4172-B03CF017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476" y="58020"/>
            <a:ext cx="5764720" cy="13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0784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Graf. 7 - Esportazioni dall’Italia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Immagine 1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C8DF0BA0-4911-E5EF-0C34-DC7C5FAB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9" t="18823" r="33389" b="21387"/>
          <a:stretch>
            <a:fillRect/>
          </a:stretch>
        </p:blipFill>
        <p:spPr bwMode="auto">
          <a:xfrm>
            <a:off x="3938916" y="946322"/>
            <a:ext cx="5631804" cy="54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5D535AE-C6F7-DD17-7A02-1D49D23A1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476" y="61459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Siderweb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2AB186-9AE1-F5FC-6FCC-66AB841BE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578" y="118701"/>
            <a:ext cx="12401862" cy="84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Graf. 8 - prezzo dell’acciaio 2021-2025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Immagine 1" descr="Immagine che contiene testo, schermata, software, schermo&#10;&#10;Il contenuto generato dall'IA potrebbe non essere corretto.">
            <a:extLst>
              <a:ext uri="{FF2B5EF4-FFF2-40B4-BE49-F238E27FC236}">
                <a16:creationId xmlns:a16="http://schemas.microsoft.com/office/drawing/2014/main" id="{122A1347-8E23-C668-AB55-61BB9089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31833" r="37746" b="14191"/>
          <a:stretch>
            <a:fillRect/>
          </a:stretch>
        </p:blipFill>
        <p:spPr bwMode="auto">
          <a:xfrm>
            <a:off x="2225040" y="1095874"/>
            <a:ext cx="7677150" cy="43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6EF8465-1874-C1D3-A88C-430059081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448" y="5842985"/>
            <a:ext cx="1240186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Trading Economics</a:t>
            </a:r>
            <a:r>
              <a:rPr kumimoji="0" lang="it-IT" altLang="it-IT" sz="1100" b="0" i="0" u="sng" strike="noStrike" cap="none" normalizeH="0" baseline="30000" dirty="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it-IT" altLang="it-IT" sz="1100" b="0" i="0" u="sng" strike="noStrike" cap="none" normalizeH="0" baseline="30000" dirty="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1]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33E38-3C3D-6FF9-6171-B0C9F20D9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196" y="4312920"/>
            <a:ext cx="4091969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C2F09D-4EBE-AA16-51BB-03FA3190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448" y="6401954"/>
            <a:ext cx="124018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sng" strike="noStrike" cap="none" normalizeH="0" baseline="30000" dirty="0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</a:t>
            </a:r>
            <a:r>
              <a:rPr kumimoji="0" lang="it-IT" altLang="it-IT" sz="1000" b="0" i="0" u="sng" strike="noStrike" cap="none" normalizeH="0" baseline="30000" dirty="0" bmk="">
                <a:ln>
                  <a:noFill/>
                </a:ln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1]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Acciaio - Prezzi | 2009-2025 Dati | 2026-2027 Previsione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4326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242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Calisto MT</vt:lpstr>
      <vt:lpstr>Times New Roman</vt:lpstr>
      <vt:lpstr>Univers Condensed</vt:lpstr>
      <vt:lpstr>ChronicleVTI</vt:lpstr>
      <vt:lpstr>Dazi e Acciaio in Europa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Mirella Madafferi</dc:creator>
  <cp:lastModifiedBy>Mirella Madafferi</cp:lastModifiedBy>
  <cp:revision>3</cp:revision>
  <dcterms:created xsi:type="dcterms:W3CDTF">2025-04-10T08:08:36Z</dcterms:created>
  <dcterms:modified xsi:type="dcterms:W3CDTF">2025-04-22T10:23:22Z</dcterms:modified>
</cp:coreProperties>
</file>