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5" r:id="rId5"/>
    <p:sldId id="261" r:id="rId6"/>
    <p:sldId id="264" r:id="rId7"/>
    <p:sldId id="270" r:id="rId8"/>
    <p:sldId id="266" r:id="rId9"/>
    <p:sldId id="267" r:id="rId10"/>
    <p:sldId id="258" r:id="rId11"/>
    <p:sldId id="259" r:id="rId12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953"/>
  </p:normalViewPr>
  <p:slideViewPr>
    <p:cSldViewPr snapToGrid="0" snapToObjects="1">
      <p:cViewPr varScale="1">
        <p:scale>
          <a:sx n="87" d="100"/>
          <a:sy n="87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C68E1-3449-B44B-81B6-C2046CE381CD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BDF4B-E5C5-A74B-9B5A-D5F6CF71AB0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16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Contesto: </a:t>
            </a:r>
          </a:p>
          <a:p>
            <a:r>
              <a:rPr lang="it-IT" dirty="0"/>
              <a:t>la pasta con le vongole portata in tavola sollecita la rievocazione - da parte del padre - di un ricordo di piatti ai frutti di mare mangiati in estate</a:t>
            </a:r>
          </a:p>
          <a:p>
            <a:endParaRPr lang="it-IT" dirty="0"/>
          </a:p>
          <a:p>
            <a:r>
              <a:rPr lang="it-IT" dirty="0"/>
              <a:t>La madre è destinatario della narrazione (era rimasta in città a lavorare durante l’estate) </a:t>
            </a:r>
          </a:p>
          <a:p>
            <a:endParaRPr lang="it-IT" dirty="0"/>
          </a:p>
          <a:p>
            <a:r>
              <a:rPr lang="it-IT" dirty="0"/>
              <a:t>Il figlio di 8 anni racconta che il padre stava seduto tutto il giorno, come ”un’anatra” (imita con le braccia)</a:t>
            </a:r>
          </a:p>
          <a:p>
            <a:r>
              <a:rPr lang="it-IT" dirty="0"/>
              <a:t>.</a:t>
            </a:r>
          </a:p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BDF4B-E5C5-A74B-9B5A-D5F6CF71AB0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94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bambino mima anche la sedia e l’espressione del padre</a:t>
            </a:r>
          </a:p>
          <a:p>
            <a:endParaRPr lang="it-IT" dirty="0"/>
          </a:p>
          <a:p>
            <a:r>
              <a:rPr lang="it-IT" dirty="0"/>
              <a:t>Il padre risponde che doveva fare “la chioccia” perché’ la madre non c’era</a:t>
            </a:r>
          </a:p>
          <a:p>
            <a:endParaRPr lang="it-IT" dirty="0"/>
          </a:p>
          <a:p>
            <a:r>
              <a:rPr lang="it-IT" dirty="0"/>
              <a:t>Ancora parlando col bambino, il padre continua con sottintesi per la moglie ”con tutto il ben di Dio che c’era sulla spiaggia” e la conversazione si muove tra i tre, col bambino che pur non capendo del tutto, è coinvolto nello scherzo dei genitori come testimone delle avventure estive</a:t>
            </a:r>
            <a:endParaRPr lang="fr-FR" dirty="0"/>
          </a:p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BDF4B-E5C5-A74B-9B5A-D5F6CF71AB0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79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54FB1-20C1-644E-9CFC-145D93C86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481165-6604-3C44-BBB5-BF15FF807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94C30D-A57F-1744-A26E-4A15BC91F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3E56-F126-FA49-B02B-6BD33D53F743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93554D-B3B9-B649-9CDC-7F4C8D4A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7FF4C9-2DEB-434D-8EBB-1A09077E7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569-7982-E64C-BEBF-CFBE0B84DD1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36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3842D-F8B9-374B-B835-A1D1F6DC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E2AFFD-902C-F04B-962D-E5DEBA691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AF789F-536E-BF4E-A1EE-5E40E3DD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3E56-F126-FA49-B02B-6BD33D53F743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91592A-298F-094E-8C8E-63A9AF99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6457D7-E658-694A-8854-9E93B39D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569-7982-E64C-BEBF-CFBE0B84DD1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64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3ED4B7E-E47D-3A4D-9494-6862147A1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EB062D-88C7-134B-97BF-208517E3F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F334C3-DD74-CF49-860F-84F198B1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3E56-F126-FA49-B02B-6BD33D53F743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299797-497D-9845-B9B2-D87EBFF4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607F60-B6B5-E741-8D25-B781DCD0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569-7982-E64C-BEBF-CFBE0B84DD1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00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6274DC-19F7-8B4F-AA93-AC4907BA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B71919-DEA3-9641-AFD9-F7636E872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DD362-CC41-5441-BBD2-69F49CCA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3E56-F126-FA49-B02B-6BD33D53F743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76D723-08E7-B544-8526-6D7BE63A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CE8022-1E90-2F45-ACFA-60F25654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569-7982-E64C-BEBF-CFBE0B84DD1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6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446D6C-0F62-D049-A89D-82B5BB6B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0A8BF8-5F6F-764D-92AB-BDFD7D28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E3947F-D99A-CF45-B597-98028452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3E56-F126-FA49-B02B-6BD33D53F743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D7D76C-352C-DE4C-BAD8-A9F68813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767F91-7963-A747-9381-E315939D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569-7982-E64C-BEBF-CFBE0B84DD1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67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1B09A5-2921-C246-B57D-1AA490A5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107FD5-8D30-2341-A10E-28830CDB2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D03D6E-F55D-714A-AC80-2C3F51FA8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9B2020-794C-3E42-A155-A755FE29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3E56-F126-FA49-B02B-6BD33D53F743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CF2F48-FA54-1B45-A253-7F4C21A1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F7642D-7572-3447-A68E-E81AB4D4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569-7982-E64C-BEBF-CFBE0B84DD1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63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7549B-8D58-4A4E-AEB0-3EE53C96B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258CCC-01EA-E440-8E70-29DCD8185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52B515-797B-704C-A6E3-95006D48E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3506667-2CD1-884E-A826-35046898E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7331B9A-0ADF-DF44-BCC0-996B737D6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314DB4-2B4C-0742-927C-511DEC2F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3E56-F126-FA49-B02B-6BD33D53F743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B0D3A61-FA18-7748-9BCD-7C9207E1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92E842E-5A7F-E543-9F30-48D2DD1B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569-7982-E64C-BEBF-CFBE0B84DD1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96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78637D-14B5-F245-977F-FA143C95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72D6822-82B7-2043-9036-F83E0EA3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3E56-F126-FA49-B02B-6BD33D53F743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969F1E-26DE-184F-856E-4C692804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001146-5ADC-5748-ACC6-B4B25945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569-7982-E64C-BEBF-CFBE0B84DD1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04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E37BC1E-90E8-B84D-BC07-5D385174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3E56-F126-FA49-B02B-6BD33D53F743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6403AF-2632-234F-9AD8-44DCDA6F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B21F0C-2537-0249-B9A4-7681343C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569-7982-E64C-BEBF-CFBE0B84DD1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34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0CF66-77F1-1248-96B1-E842B47E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0A8F33-B08F-1841-B89E-1E4FC9463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25CBF1-63C5-1140-BF9C-536FEB456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9AEF55-0DF5-D24C-949A-F20CA2AE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3E56-F126-FA49-B02B-6BD33D53F743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199B79-D750-0C44-B226-935BD043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87EDC0-995E-E64E-9638-5D97C77D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569-7982-E64C-BEBF-CFBE0B84DD1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55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8B460A-D029-D849-91B1-19A7078E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93D7B7F-91E1-8541-BD71-E7370BA5E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8BF35F-1E79-2F45-BFC1-E536B4D87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B14205-EF0B-534A-A7F7-F5B6BA0CA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3E56-F126-FA49-B02B-6BD33D53F743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A0896E-72D0-E349-83BC-326DA90F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274479-19EE-FD47-BBED-3ED5DD7D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F569-7982-E64C-BEBF-CFBE0B84DD1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25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ED90FE8-3572-D843-A3C5-68E1A3BF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48988F-CE01-5A4D-87A5-62074FE1D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03FE7D-F1B3-FB44-9482-375B1719C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3E56-F126-FA49-B02B-6BD33D53F743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E10FB7-3693-5545-8C38-EA2EFD8BD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0327BD-0226-8449-8B08-A01763925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EF569-7982-E64C-BEBF-CFBE0B84DD1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22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A1D00E-F8E4-634F-9E04-E7CCB0BE3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168" y="1976243"/>
            <a:ext cx="10574593" cy="2387600"/>
          </a:xfrm>
        </p:spPr>
        <p:txBody>
          <a:bodyPr>
            <a:normAutofit fontScale="90000"/>
          </a:bodyPr>
          <a:lstStyle/>
          <a:p>
            <a:br>
              <a:rPr lang="it-CH" dirty="0"/>
            </a:br>
            <a:r>
              <a:rPr lang="it-CH" sz="6700" b="1" dirty="0">
                <a:solidFill>
                  <a:srgbClr val="0070C0"/>
                </a:solidFill>
              </a:rPr>
              <a:t>Famiglie all’Italiana. </a:t>
            </a:r>
            <a:br>
              <a:rPr lang="it-CH" sz="6700" b="1" dirty="0">
                <a:solidFill>
                  <a:srgbClr val="0070C0"/>
                </a:solidFill>
              </a:rPr>
            </a:br>
            <a:r>
              <a:rPr lang="it-CH" sz="6700" b="1" dirty="0">
                <a:solidFill>
                  <a:srgbClr val="0070C0"/>
                </a:solidFill>
              </a:rPr>
              <a:t>L’eredità di Clotilde Pontecorvo sullo studio delle interazioni tra genitori e figli</a:t>
            </a:r>
            <a:endParaRPr lang="fr-FR" sz="6700" b="1" dirty="0">
              <a:solidFill>
                <a:srgbClr val="0070C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576A5C9-6AC0-1C4B-8F18-74A14CD9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134" y="4363843"/>
            <a:ext cx="11706660" cy="1655762"/>
          </a:xfrm>
        </p:spPr>
        <p:txBody>
          <a:bodyPr/>
          <a:lstStyle/>
          <a:p>
            <a:endParaRPr lang="it-IT" i="1" dirty="0"/>
          </a:p>
          <a:p>
            <a:r>
              <a:rPr lang="it-IT" sz="2800" b="1" i="1" dirty="0">
                <a:latin typeface="+mj-lt"/>
              </a:rPr>
              <a:t>Francesco Arcidiacono, Alessandra Fasulo, Laura Sterponi</a:t>
            </a:r>
            <a:r>
              <a:rPr lang="it-IT" sz="2800" b="1" dirty="0">
                <a:latin typeface="+mj-lt"/>
              </a:rPr>
              <a:t> </a:t>
            </a:r>
            <a:r>
              <a:rPr lang="it-IT" sz="2800" b="1" i="1" dirty="0">
                <a:latin typeface="+mj-lt"/>
              </a:rPr>
              <a:t>e Marilena Fatigante</a:t>
            </a:r>
            <a:endParaRPr lang="it-CH" sz="2800" b="1" dirty="0">
              <a:latin typeface="+mj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209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6785B-9BE1-A845-BB64-9245F346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3" y="365125"/>
            <a:ext cx="11084313" cy="1325563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Un’eredità di conoscenze, apprendimenti e confronti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DD0669-8A54-8541-8733-276BAC63C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3" y="2005483"/>
            <a:ext cx="11329639" cy="43513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it-IT" sz="3200" dirty="0">
                <a:latin typeface="+mj-lt"/>
              </a:rPr>
              <a:t>Sviluppo di linee di ricerca attraverso la </a:t>
            </a:r>
            <a:r>
              <a:rPr lang="it-IT" sz="3200" b="1" dirty="0">
                <a:latin typeface="+mj-lt"/>
              </a:rPr>
              <a:t>curiosità</a:t>
            </a:r>
            <a:r>
              <a:rPr lang="it-IT" sz="3200" dirty="0">
                <a:latin typeface="+mj-lt"/>
              </a:rPr>
              <a:t> e il dialogo</a:t>
            </a:r>
          </a:p>
          <a:p>
            <a:endParaRPr lang="it-IT" sz="3200" dirty="0">
              <a:latin typeface="+mj-lt"/>
            </a:endParaRPr>
          </a:p>
          <a:p>
            <a:r>
              <a:rPr lang="it-IT" sz="3200" dirty="0">
                <a:latin typeface="+mj-lt"/>
              </a:rPr>
              <a:t>Studio dettagliato della </a:t>
            </a:r>
            <a:r>
              <a:rPr lang="it-IT" sz="3200" b="1" dirty="0">
                <a:latin typeface="+mj-lt"/>
              </a:rPr>
              <a:t>socializzazione linguistica</a:t>
            </a:r>
            <a:r>
              <a:rPr lang="it-IT" sz="3200" dirty="0">
                <a:latin typeface="+mj-lt"/>
              </a:rPr>
              <a:t>, punto di vista dei partecipanti</a:t>
            </a:r>
          </a:p>
          <a:p>
            <a:endParaRPr lang="it-IT" sz="3200" dirty="0">
              <a:latin typeface="+mj-lt"/>
            </a:endParaRPr>
          </a:p>
          <a:p>
            <a:r>
              <a:rPr lang="it-IT" sz="3200" dirty="0">
                <a:latin typeface="+mj-lt"/>
              </a:rPr>
              <a:t>Attenzione per gli </a:t>
            </a:r>
            <a:r>
              <a:rPr lang="it-IT" sz="3200" b="1" dirty="0">
                <a:latin typeface="+mj-lt"/>
              </a:rPr>
              <a:t>aspetti semiotici</a:t>
            </a:r>
            <a:r>
              <a:rPr lang="it-IT" sz="3200" dirty="0">
                <a:latin typeface="+mj-lt"/>
              </a:rPr>
              <a:t>, per le transizioni e i confini visibili o impliciti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974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61121-FF8B-0F4D-B461-3F7B6A8E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3" y="320880"/>
            <a:ext cx="10959662" cy="623017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Per non concludere...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A29758-100D-4442-9708-E2AF04F56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3" y="820533"/>
            <a:ext cx="11710219" cy="5845737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it-IT" dirty="0">
                <a:latin typeface="+mj-lt"/>
              </a:rPr>
              <a:t>Lavoro collettivo (</a:t>
            </a:r>
            <a:r>
              <a:rPr lang="it-IT" b="1" dirty="0">
                <a:latin typeface="+mj-lt"/>
              </a:rPr>
              <a:t>gruppi di ricerca</a:t>
            </a:r>
            <a:r>
              <a:rPr lang="it-IT" dirty="0">
                <a:latin typeface="+mj-lt"/>
              </a:rPr>
              <a:t>), formazione alla </a:t>
            </a:r>
            <a:r>
              <a:rPr lang="it-IT" b="1" dirty="0">
                <a:latin typeface="+mj-lt"/>
              </a:rPr>
              <a:t>ricerca</a:t>
            </a:r>
            <a:r>
              <a:rPr lang="it-IT" dirty="0">
                <a:latin typeface="+mj-lt"/>
              </a:rPr>
              <a:t>, uso di metodi scientifici diversi, approcci multidimensionali</a:t>
            </a:r>
          </a:p>
          <a:p>
            <a:r>
              <a:rPr lang="it-IT">
                <a:latin typeface="+mj-lt"/>
              </a:rPr>
              <a:t>Apertura disciplinare, </a:t>
            </a:r>
            <a:r>
              <a:rPr lang="it-IT" b="1">
                <a:latin typeface="+mj-lt"/>
              </a:rPr>
              <a:t>dialogo</a:t>
            </a:r>
            <a:r>
              <a:rPr lang="it-IT">
                <a:latin typeface="+mj-lt"/>
              </a:rPr>
              <a:t> inter-professionale, </a:t>
            </a:r>
            <a:r>
              <a:rPr lang="it-IT" b="1">
                <a:latin typeface="+mj-lt"/>
              </a:rPr>
              <a:t>riflessività</a:t>
            </a:r>
            <a:r>
              <a:rPr lang="it-IT">
                <a:latin typeface="+mj-lt"/>
              </a:rPr>
              <a:t> (per es. </a:t>
            </a:r>
            <a:r>
              <a:rPr lang="it-IT" dirty="0">
                <a:latin typeface="+mj-lt"/>
              </a:rPr>
              <a:t>rapporto osservatore-osservato)</a:t>
            </a:r>
          </a:p>
          <a:p>
            <a:r>
              <a:rPr lang="it-IT" dirty="0">
                <a:latin typeface="+mj-lt"/>
              </a:rPr>
              <a:t>Temi emergenti secondo una </a:t>
            </a:r>
            <a:r>
              <a:rPr lang="it-IT" b="1" dirty="0">
                <a:latin typeface="+mj-lt"/>
              </a:rPr>
              <a:t>prospettiva emica</a:t>
            </a:r>
            <a:r>
              <a:rPr lang="it-IT" dirty="0">
                <a:latin typeface="+mj-lt"/>
              </a:rPr>
              <a:t>, un </a:t>
            </a:r>
            <a:r>
              <a:rPr lang="it-IT" b="1" dirty="0">
                <a:latin typeface="+mj-lt"/>
              </a:rPr>
              <a:t>approccio induttivo</a:t>
            </a:r>
          </a:p>
          <a:p>
            <a:pPr marL="0" indent="0">
              <a:buNone/>
            </a:pPr>
            <a:endParaRPr lang="it-IT" dirty="0">
              <a:latin typeface="+mj-lt"/>
            </a:endParaRPr>
          </a:p>
          <a:p>
            <a:pPr marL="0" indent="0">
              <a:buNone/>
            </a:pPr>
            <a:endParaRPr lang="it-IT" dirty="0">
              <a:latin typeface="+mj-lt"/>
              <a:sym typeface="Wingdings" pitchFamily="2" charset="2"/>
            </a:endParaRPr>
          </a:p>
          <a:p>
            <a:pPr marL="0" indent="0">
              <a:buNone/>
            </a:pPr>
            <a:endParaRPr lang="it-IT" dirty="0">
              <a:latin typeface="+mj-lt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it-IT" sz="3200" i="1" dirty="0">
                <a:solidFill>
                  <a:srgbClr val="0070C0"/>
                </a:solidFill>
                <a:latin typeface="+mj-lt"/>
                <a:sym typeface="Wingdings" pitchFamily="2" charset="2"/>
              </a:rPr>
              <a:t>Sviluppo di u</a:t>
            </a:r>
            <a:r>
              <a:rPr lang="it-IT" sz="3200" i="1" dirty="0">
                <a:solidFill>
                  <a:srgbClr val="0070C0"/>
                </a:solidFill>
                <a:latin typeface="+mj-lt"/>
              </a:rPr>
              <a:t>n’</a:t>
            </a:r>
            <a:r>
              <a:rPr lang="it-IT" sz="3200" b="1" i="1" dirty="0">
                <a:solidFill>
                  <a:srgbClr val="0070C0"/>
                </a:solidFill>
                <a:latin typeface="+mj-lt"/>
              </a:rPr>
              <a:t>idea di educazione</a:t>
            </a:r>
            <a:r>
              <a:rPr lang="it-IT" sz="3200" i="1" dirty="0">
                <a:solidFill>
                  <a:srgbClr val="0070C0"/>
                </a:solidFill>
                <a:latin typeface="+mj-lt"/>
              </a:rPr>
              <a:t>... basata sulla complessità dell’oggetto «famiglia», analizzato mentre i partecipanti «fanno famiglia», nel quotidiano </a:t>
            </a:r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17030AB5-9A91-3D4E-9A2A-F155B41C67D2}"/>
              </a:ext>
            </a:extLst>
          </p:cNvPr>
          <p:cNvSpPr/>
          <p:nvPr/>
        </p:nvSpPr>
        <p:spPr>
          <a:xfrm rot="5400000">
            <a:off x="5132864" y="-519881"/>
            <a:ext cx="980765" cy="9896169"/>
          </a:xfrm>
          <a:prstGeom prst="rightBrace">
            <a:avLst>
              <a:gd name="adj1" fmla="val 8333"/>
              <a:gd name="adj2" fmla="val 498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4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A291E1-708F-F146-B00B-F52E946B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b="1" dirty="0"/>
              <a:t>Una </a:t>
            </a:r>
            <a:r>
              <a:rPr lang="it-IT" sz="5400" b="1" i="1" dirty="0"/>
              <a:t>polifonia</a:t>
            </a:r>
            <a:r>
              <a:rPr lang="it-IT" sz="5400" b="1" dirty="0"/>
              <a:t> di interessi e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83A2F9-0CB3-5442-84E0-3693C26E7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8383"/>
            <a:ext cx="11149781" cy="4351338"/>
          </a:xfrm>
        </p:spPr>
        <p:txBody>
          <a:bodyPr>
            <a:normAutofit fontScale="92500" lnSpcReduction="10000"/>
          </a:bodyPr>
          <a:lstStyle/>
          <a:p>
            <a:r>
              <a:rPr lang="it-IT" sz="4000" dirty="0">
                <a:latin typeface="+mj-lt"/>
              </a:rPr>
              <a:t>Lo studio delle </a:t>
            </a:r>
            <a:r>
              <a:rPr lang="it-IT" sz="4000" u="sng" dirty="0">
                <a:latin typeface="+mj-lt"/>
              </a:rPr>
              <a:t>interazioni in famiglia</a:t>
            </a:r>
            <a:r>
              <a:rPr lang="it-IT" sz="4000" dirty="0">
                <a:latin typeface="+mj-lt"/>
              </a:rPr>
              <a:t>: </a:t>
            </a:r>
          </a:p>
          <a:p>
            <a:pPr marL="233363" indent="0">
              <a:buNone/>
            </a:pPr>
            <a:r>
              <a:rPr lang="it-IT" sz="4000" dirty="0">
                <a:latin typeface="+mj-lt"/>
              </a:rPr>
              <a:t>due studi fondamentali</a:t>
            </a:r>
          </a:p>
          <a:p>
            <a:pPr marL="0" indent="0">
              <a:buNone/>
            </a:pPr>
            <a:endParaRPr lang="it-IT" sz="4000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it-IT" sz="4000" dirty="0">
                <a:latin typeface="+mj-lt"/>
              </a:rPr>
              <a:t>Osservazione e analisi delle </a:t>
            </a:r>
            <a:r>
              <a:rPr lang="it-IT" sz="4000" i="1" dirty="0">
                <a:solidFill>
                  <a:srgbClr val="0070C0"/>
                </a:solidFill>
                <a:latin typeface="+mj-lt"/>
              </a:rPr>
              <a:t>cene e dei discorsi a tavola</a:t>
            </a:r>
          </a:p>
          <a:p>
            <a:pPr marL="514350" indent="-514350">
              <a:buAutoNum type="arabicPeriod"/>
            </a:pPr>
            <a:endParaRPr lang="it-IT" sz="4000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it-IT" sz="4000" dirty="0">
                <a:latin typeface="+mj-lt"/>
              </a:rPr>
              <a:t>Osservazione e analisi della </a:t>
            </a:r>
            <a:r>
              <a:rPr lang="it-IT" sz="4000" i="1" dirty="0">
                <a:solidFill>
                  <a:srgbClr val="0070C0"/>
                </a:solidFill>
                <a:latin typeface="+mj-lt"/>
              </a:rPr>
              <a:t>vita quotidiana </a:t>
            </a:r>
          </a:p>
          <a:p>
            <a:pPr marL="495300" indent="0">
              <a:buNone/>
            </a:pPr>
            <a:r>
              <a:rPr lang="it-IT" sz="4000" i="1" dirty="0">
                <a:solidFill>
                  <a:srgbClr val="0070C0"/>
                </a:solidFill>
                <a:latin typeface="+mj-lt"/>
              </a:rPr>
              <a:t>in casa e fuori casa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207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FA1C4-2615-FF43-8207-B171996F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09" y="114402"/>
            <a:ext cx="11508828" cy="1325563"/>
          </a:xfrm>
        </p:spPr>
        <p:txBody>
          <a:bodyPr>
            <a:noAutofit/>
          </a:bodyPr>
          <a:lstStyle/>
          <a:p>
            <a:pPr algn="ctr"/>
            <a:r>
              <a:rPr lang="fr-FR" b="1" i="1" dirty="0">
                <a:solidFill>
                  <a:srgbClr val="0070C0"/>
                </a:solidFill>
              </a:rPr>
              <a:t>1. </a:t>
            </a:r>
            <a:r>
              <a:rPr lang="it-IT" b="1" i="1" dirty="0">
                <a:solidFill>
                  <a:srgbClr val="0070C0"/>
                </a:solidFill>
              </a:rPr>
              <a:t>Famiglie a tavola</a:t>
            </a:r>
            <a:r>
              <a:rPr lang="it-IT" b="1" dirty="0">
                <a:solidFill>
                  <a:srgbClr val="0070C0"/>
                </a:solidFill>
              </a:rPr>
              <a:t>: un percorso di lunga durata...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090357-81F4-424F-9CA5-D9447C536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09" y="1825625"/>
            <a:ext cx="11704626" cy="4732830"/>
          </a:xfrm>
        </p:spPr>
        <p:txBody>
          <a:bodyPr>
            <a:normAutofit/>
          </a:bodyPr>
          <a:lstStyle/>
          <a:p>
            <a:r>
              <a:rPr lang="fr-FR" dirty="0">
                <a:latin typeface="+mj-lt"/>
              </a:rPr>
              <a:t>Dal 1991: </a:t>
            </a:r>
            <a:r>
              <a:rPr lang="it-IT" dirty="0">
                <a:latin typeface="+mj-lt"/>
              </a:rPr>
              <a:t>cf. studi di Elinor Ochs – </a:t>
            </a:r>
            <a:r>
              <a:rPr lang="it-IT" b="1" i="1" dirty="0">
                <a:latin typeface="+mj-lt"/>
              </a:rPr>
              <a:t>videoregistrazioni</a:t>
            </a:r>
            <a:r>
              <a:rPr lang="it-IT" dirty="0">
                <a:latin typeface="+mj-lt"/>
              </a:rPr>
              <a:t> di cene</a:t>
            </a:r>
          </a:p>
          <a:p>
            <a:r>
              <a:rPr lang="it-IT" b="1" i="1" dirty="0">
                <a:latin typeface="+mj-lt"/>
              </a:rPr>
              <a:t>Famiglie</a:t>
            </a:r>
            <a:r>
              <a:rPr lang="it-IT" dirty="0">
                <a:latin typeface="+mj-lt"/>
              </a:rPr>
              <a:t> con entrambi i genitori e almeno 2 figli (di cui uno tra i 3 e i 7 anni)</a:t>
            </a:r>
          </a:p>
          <a:p>
            <a:pPr marL="0" indent="0">
              <a:buNone/>
            </a:pPr>
            <a:endParaRPr lang="it-IT" dirty="0">
              <a:latin typeface="+mj-lt"/>
            </a:endParaRPr>
          </a:p>
          <a:p>
            <a:r>
              <a:rPr lang="it-IT" dirty="0">
                <a:latin typeface="+mj-lt"/>
              </a:rPr>
              <a:t>Prime osservazioni: </a:t>
            </a:r>
            <a:r>
              <a:rPr lang="it-IT" b="1" i="1" dirty="0">
                <a:latin typeface="+mj-lt"/>
              </a:rPr>
              <a:t>competenza argomentativa </a:t>
            </a:r>
            <a:r>
              <a:rPr lang="it-IT" dirty="0">
                <a:latin typeface="+mj-lt"/>
              </a:rPr>
              <a:t>(cf. ricerche in ambito scolastico) esercitata in famiglia  </a:t>
            </a:r>
          </a:p>
          <a:p>
            <a:pPr>
              <a:buFont typeface="Wingdings" pitchFamily="2" charset="2"/>
              <a:buChar char="à"/>
            </a:pPr>
            <a:r>
              <a:rPr lang="it-IT" dirty="0">
                <a:latin typeface="+mj-lt"/>
              </a:rPr>
              <a:t> Situazione di relativa «immobilità» a tavola: lo </a:t>
            </a:r>
            <a:r>
              <a:rPr lang="it-IT" b="1" i="1" dirty="0">
                <a:latin typeface="+mj-lt"/>
              </a:rPr>
              <a:t>scambio conversazionale</a:t>
            </a:r>
            <a:r>
              <a:rPr lang="it-IT" i="1" dirty="0">
                <a:latin typeface="+mj-lt"/>
              </a:rPr>
              <a:t> </a:t>
            </a:r>
            <a:r>
              <a:rPr lang="it-IT" dirty="0">
                <a:latin typeface="+mj-lt"/>
              </a:rPr>
              <a:t>è saliente (per intrattenimento, per il riferimento a regole familiari, gusti alimentari, …)</a:t>
            </a:r>
          </a:p>
          <a:p>
            <a:pPr>
              <a:buFont typeface="Wingdings" pitchFamily="2" charset="2"/>
              <a:buChar char="à"/>
            </a:pPr>
            <a:r>
              <a:rPr lang="it-IT" dirty="0">
                <a:latin typeface="+mj-lt"/>
              </a:rPr>
              <a:t> </a:t>
            </a:r>
            <a:r>
              <a:rPr lang="it-IT" b="1" i="1" dirty="0">
                <a:latin typeface="+mj-lt"/>
              </a:rPr>
              <a:t>Interconnessione</a:t>
            </a:r>
            <a:r>
              <a:rPr lang="it-IT" dirty="0">
                <a:latin typeface="+mj-lt"/>
              </a:rPr>
              <a:t> tra sviluppo individuale e socializzazione collettiva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83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FCD9F3-86F2-624F-87EE-A16993F63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1312668"/>
            <a:ext cx="11050439" cy="53241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5400" b="1" dirty="0">
                <a:solidFill>
                  <a:srgbClr val="0070C0"/>
                </a:solidFill>
                <a:latin typeface="+mj-lt"/>
              </a:rPr>
              <a:t>Chioccia</a:t>
            </a:r>
            <a:r>
              <a:rPr lang="it-IT" sz="5400" dirty="0">
                <a:latin typeface="+mj-lt"/>
              </a:rPr>
              <a:t> (famiglia FAN)</a:t>
            </a:r>
          </a:p>
          <a:p>
            <a:pPr marL="0" indent="0" algn="ctr">
              <a:buNone/>
            </a:pPr>
            <a:r>
              <a:rPr lang="it-IT" sz="5400" dirty="0">
                <a:latin typeface="+mj-lt"/>
              </a:rPr>
              <a:t>Un esempio di narrazione a più voci</a:t>
            </a:r>
            <a:br>
              <a:rPr lang="it-IT" sz="4000" dirty="0"/>
            </a:br>
            <a:endParaRPr lang="it-IT" sz="40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US" dirty="0">
                <a:latin typeface="+mj-lt"/>
              </a:rPr>
              <a:t>Pontecorvo, C., &amp; Fasulo, A. (1997). Learning to argue in family shared discourse. In L. Resnick, R. Säljö, C. Pontecorvo &amp; B. Burge (Eds.), </a:t>
            </a:r>
            <a:r>
              <a:rPr lang="en-US" i="1" dirty="0">
                <a:latin typeface="+mj-lt"/>
              </a:rPr>
              <a:t>Discourse Tools and Reasoning. Situated Cognition and Technologically Supported Environments </a:t>
            </a:r>
            <a:r>
              <a:rPr lang="en-US" dirty="0">
                <a:latin typeface="+mj-lt"/>
              </a:rPr>
              <a:t>(pp. 408-443). Springer.</a:t>
            </a:r>
          </a:p>
        </p:txBody>
      </p:sp>
    </p:spTree>
    <p:extLst>
      <p:ext uri="{BB962C8B-B14F-4D97-AF65-F5344CB8AC3E}">
        <p14:creationId xmlns:p14="http://schemas.microsoft.com/office/powerpoint/2010/main" val="20119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D34737F4-9BA2-C941-8085-A81D18E6B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68" y="947852"/>
            <a:ext cx="11827242" cy="54864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3116E24-55C3-8248-BEF5-025C991CFD64}"/>
              </a:ext>
            </a:extLst>
          </p:cNvPr>
          <p:cNvSpPr txBox="1"/>
          <p:nvPr/>
        </p:nvSpPr>
        <p:spPr>
          <a:xfrm>
            <a:off x="2923125" y="255773"/>
            <a:ext cx="5842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«</a:t>
            </a:r>
            <a:r>
              <a:rPr lang="it-IT" sz="4000" dirty="0">
                <a:latin typeface="+mj-lt"/>
              </a:rPr>
              <a:t>Sembravi un’anatra</a:t>
            </a:r>
            <a:r>
              <a:rPr lang="fr-FR" sz="4000" dirty="0">
                <a:latin typeface="+mj-lt"/>
              </a:rPr>
              <a:t>»</a:t>
            </a:r>
          </a:p>
        </p:txBody>
      </p:sp>
      <p:sp>
        <p:nvSpPr>
          <p:cNvPr id="13" name="Anello 12">
            <a:extLst>
              <a:ext uri="{FF2B5EF4-FFF2-40B4-BE49-F238E27FC236}">
                <a16:creationId xmlns:a16="http://schemas.microsoft.com/office/drawing/2014/main" id="{03AA7E2F-0FA4-5D4E-A413-05E427A93EBC}"/>
              </a:ext>
            </a:extLst>
          </p:cNvPr>
          <p:cNvSpPr/>
          <p:nvPr/>
        </p:nvSpPr>
        <p:spPr>
          <a:xfrm>
            <a:off x="4014439" y="2787805"/>
            <a:ext cx="2274849" cy="1806497"/>
          </a:xfrm>
          <a:prstGeom prst="donut">
            <a:avLst>
              <a:gd name="adj" fmla="val 39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3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2880-2F03-1B4E-8D64-2A599D25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1" y="399728"/>
            <a:ext cx="5954753" cy="1218347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“</a:t>
            </a:r>
            <a:r>
              <a:rPr lang="it-IT" sz="4000" dirty="0"/>
              <a:t>No, veramente stava su una di quelle sedie che si aprono e si chiudono</a:t>
            </a:r>
            <a:r>
              <a:rPr lang="en-US" sz="4000" dirty="0"/>
              <a:t>”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4439242-522A-1745-A9F9-38CA564A6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4" y="1917389"/>
            <a:ext cx="5664808" cy="48065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FC03012-4D5A-4B44-8EDB-F05CF6896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531" y="1917389"/>
            <a:ext cx="4284392" cy="480650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24AADF-08B5-BB4D-994F-B8149A53D006}"/>
              </a:ext>
            </a:extLst>
          </p:cNvPr>
          <p:cNvSpPr txBox="1"/>
          <p:nvPr/>
        </p:nvSpPr>
        <p:spPr>
          <a:xfrm>
            <a:off x="8046421" y="1075378"/>
            <a:ext cx="288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“</a:t>
            </a:r>
            <a:r>
              <a:rPr lang="it-IT" sz="4000" dirty="0">
                <a:latin typeface="+mj-lt"/>
              </a:rPr>
              <a:t>Stavi così</a:t>
            </a:r>
            <a:r>
              <a:rPr lang="en-US" sz="4000" dirty="0">
                <a:latin typeface="+mj-lt"/>
              </a:rPr>
              <a:t>”</a:t>
            </a:r>
            <a:endParaRPr lang="fr-FR" sz="4000" dirty="0">
              <a:latin typeface="+mj-lt"/>
            </a:endParaRPr>
          </a:p>
        </p:txBody>
      </p:sp>
      <p:sp>
        <p:nvSpPr>
          <p:cNvPr id="12" name="Anello 11">
            <a:extLst>
              <a:ext uri="{FF2B5EF4-FFF2-40B4-BE49-F238E27FC236}">
                <a16:creationId xmlns:a16="http://schemas.microsoft.com/office/drawing/2014/main" id="{6262992F-3085-C44C-A110-D5436E69A872}"/>
              </a:ext>
            </a:extLst>
          </p:cNvPr>
          <p:cNvSpPr/>
          <p:nvPr/>
        </p:nvSpPr>
        <p:spPr>
          <a:xfrm>
            <a:off x="9322420" y="2185639"/>
            <a:ext cx="1315844" cy="1739590"/>
          </a:xfrm>
          <a:prstGeom prst="donut">
            <a:avLst>
              <a:gd name="adj" fmla="val 280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0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B9ABD1-E2D3-B054-CD88-23CBF1F0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9" y="21176"/>
            <a:ext cx="6952342" cy="789816"/>
          </a:xfrm>
        </p:spPr>
        <p:txBody>
          <a:bodyPr>
            <a:normAutofit/>
          </a:bodyPr>
          <a:lstStyle/>
          <a:p>
            <a:r>
              <a:rPr lang="it-IT" b="1" dirty="0"/>
              <a:t>Alcuni aspetti di interesse</a:t>
            </a:r>
            <a:endParaRPr lang="it-IT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12331A-E9AC-FC8A-C1D6-367E57F32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70" y="1061618"/>
            <a:ext cx="9486724" cy="5515897"/>
          </a:xfrm>
        </p:spPr>
        <p:txBody>
          <a:bodyPr>
            <a:normAutofit fontScale="70000" lnSpcReduction="20000"/>
          </a:bodyPr>
          <a:lstStyle/>
          <a:p>
            <a:r>
              <a:rPr lang="it-IT" sz="4000" dirty="0">
                <a:latin typeface="+mj-lt"/>
              </a:rPr>
              <a:t>Il discorso come </a:t>
            </a:r>
            <a:r>
              <a:rPr lang="it-IT" sz="4000" b="1" dirty="0">
                <a:solidFill>
                  <a:srgbClr val="0070C0"/>
                </a:solidFill>
                <a:latin typeface="+mj-lt"/>
              </a:rPr>
              <a:t>partecipazione</a:t>
            </a:r>
            <a:r>
              <a:rPr lang="it-IT" sz="4000" b="1" dirty="0">
                <a:latin typeface="+mj-lt"/>
              </a:rPr>
              <a:t> </a:t>
            </a:r>
          </a:p>
          <a:p>
            <a:pPr marL="233363" indent="0">
              <a:buNone/>
            </a:pPr>
            <a:r>
              <a:rPr lang="it-IT" sz="4000" dirty="0">
                <a:latin typeface="+mj-lt"/>
              </a:rPr>
              <a:t>(all’attività, alla rievocazione e re-interpretazione </a:t>
            </a:r>
          </a:p>
          <a:p>
            <a:pPr marL="233363" indent="0">
              <a:buNone/>
            </a:pPr>
            <a:r>
              <a:rPr lang="it-IT" sz="4000" dirty="0">
                <a:latin typeface="+mj-lt"/>
              </a:rPr>
              <a:t>di eventi passati, alla cultura, alle identità ...)</a:t>
            </a:r>
          </a:p>
          <a:p>
            <a:endParaRPr lang="it-IT" sz="4000" dirty="0">
              <a:latin typeface="+mj-lt"/>
            </a:endParaRPr>
          </a:p>
          <a:p>
            <a:r>
              <a:rPr lang="it-IT" sz="4000" dirty="0">
                <a:latin typeface="+mj-lt"/>
              </a:rPr>
              <a:t>Alleanze e </a:t>
            </a:r>
            <a:r>
              <a:rPr lang="it-IT" sz="4000" b="1" dirty="0">
                <a:solidFill>
                  <a:srgbClr val="0070C0"/>
                </a:solidFill>
                <a:latin typeface="+mj-lt"/>
              </a:rPr>
              <a:t>ruoli discorsivi </a:t>
            </a:r>
            <a:r>
              <a:rPr lang="it-IT" sz="4000" dirty="0">
                <a:latin typeface="+mj-lt"/>
              </a:rPr>
              <a:t>(costruzione di una  «politica» familiare)</a:t>
            </a:r>
          </a:p>
          <a:p>
            <a:endParaRPr lang="it-IT" sz="4000" dirty="0">
              <a:latin typeface="+mj-lt"/>
            </a:endParaRPr>
          </a:p>
          <a:p>
            <a:r>
              <a:rPr lang="it-IT" sz="4000" dirty="0">
                <a:latin typeface="+mj-lt"/>
              </a:rPr>
              <a:t>Coinvolgimento e </a:t>
            </a:r>
            <a:r>
              <a:rPr lang="it-IT" sz="4000" b="1" dirty="0">
                <a:solidFill>
                  <a:srgbClr val="0070C0"/>
                </a:solidFill>
                <a:latin typeface="+mj-lt"/>
              </a:rPr>
              <a:t>socializzazione</a:t>
            </a:r>
            <a:r>
              <a:rPr lang="it-IT" sz="4000" dirty="0">
                <a:latin typeface="+mj-lt"/>
              </a:rPr>
              <a:t> alle regole familiari, </a:t>
            </a:r>
          </a:p>
          <a:p>
            <a:pPr marL="188913" indent="0">
              <a:buNone/>
            </a:pPr>
            <a:r>
              <a:rPr lang="it-IT" sz="4000" dirty="0">
                <a:latin typeface="+mj-lt"/>
              </a:rPr>
              <a:t> al gusto</a:t>
            </a:r>
          </a:p>
          <a:p>
            <a:endParaRPr lang="it-IT" sz="4000" dirty="0">
              <a:latin typeface="+mj-lt"/>
            </a:endParaRPr>
          </a:p>
          <a:p>
            <a:r>
              <a:rPr lang="it-IT" sz="4000" dirty="0">
                <a:latin typeface="+mj-lt"/>
              </a:rPr>
              <a:t>Il </a:t>
            </a:r>
            <a:r>
              <a:rPr lang="it-IT" sz="4000" b="1" dirty="0">
                <a:solidFill>
                  <a:srgbClr val="0070C0"/>
                </a:solidFill>
                <a:latin typeface="+mj-lt"/>
              </a:rPr>
              <a:t>bambino</a:t>
            </a:r>
            <a:r>
              <a:rPr lang="it-IT" sz="4000" dirty="0">
                <a:latin typeface="+mj-lt"/>
              </a:rPr>
              <a:t> come oggetto «interessante», che </a:t>
            </a:r>
          </a:p>
          <a:p>
            <a:pPr marL="233363" indent="0">
              <a:buNone/>
            </a:pPr>
            <a:r>
              <a:rPr lang="it-IT" sz="4000" dirty="0">
                <a:latin typeface="+mj-lt"/>
              </a:rPr>
              <a:t>chiede di rispondere, che può mettere in crisi e </a:t>
            </a:r>
          </a:p>
          <a:p>
            <a:pPr marL="233363" indent="0">
              <a:buNone/>
            </a:pPr>
            <a:r>
              <a:rPr lang="it-IT" sz="4000" dirty="0">
                <a:latin typeface="+mj-lt"/>
              </a:rPr>
              <a:t>sovvertire il mondo adulto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C82D8B1-56B9-3EA1-D177-2FC6B15A7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ChalkSketch/>
                    </a14:imgEffect>
                  </a14:imgLayer>
                </a14:imgProps>
              </a:ext>
            </a:extLst>
          </a:blip>
          <a:srcRect r="16633" b="1"/>
          <a:stretch/>
        </p:blipFill>
        <p:spPr>
          <a:xfrm>
            <a:off x="7901259" y="2697870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EDE2639-3258-2F31-BE0C-AC60E97A2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Marker/>
                    </a14:imgEffect>
                  </a14:imgLayer>
                </a14:imgProps>
              </a:ext>
            </a:extLst>
          </a:blip>
          <a:srcRect l="12541" r="1" b="1"/>
          <a:stretch/>
        </p:blipFill>
        <p:spPr>
          <a:xfrm>
            <a:off x="7534890" y="0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391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56A9621-583D-D64F-9EEC-B45B6DDDA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014" y="2070119"/>
            <a:ext cx="10000786" cy="4431979"/>
          </a:xfr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B3236667-71B8-0947-8E2F-A356C7B1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6" y="365125"/>
            <a:ext cx="115184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i="1" dirty="0">
                <a:solidFill>
                  <a:srgbClr val="0070C0"/>
                </a:solidFill>
              </a:rPr>
              <a:t>2. </a:t>
            </a:r>
            <a:r>
              <a:rPr lang="it-IT" b="1" i="1" dirty="0">
                <a:solidFill>
                  <a:srgbClr val="0070C0"/>
                </a:solidFill>
              </a:rPr>
              <a:t>Vita quotidiana (</a:t>
            </a:r>
            <a:r>
              <a:rPr lang="it-IT" b="1" i="1" dirty="0" err="1">
                <a:solidFill>
                  <a:srgbClr val="0070C0"/>
                </a:solidFill>
              </a:rPr>
              <a:t>iCELF</a:t>
            </a:r>
            <a:r>
              <a:rPr lang="it-IT" b="1" i="1" dirty="0">
                <a:solidFill>
                  <a:srgbClr val="0070C0"/>
                </a:solidFill>
              </a:rPr>
              <a:t>)</a:t>
            </a:r>
            <a:r>
              <a:rPr lang="it-IT" b="1" dirty="0">
                <a:solidFill>
                  <a:srgbClr val="0070C0"/>
                </a:solidFill>
              </a:rPr>
              <a:t>: un’esperienza internazionale più recente (2002-2007), per «entrare» in famiglia</a:t>
            </a:r>
          </a:p>
        </p:txBody>
      </p:sp>
    </p:spTree>
    <p:extLst>
      <p:ext uri="{BB962C8B-B14F-4D97-AF65-F5344CB8AC3E}">
        <p14:creationId xmlns:p14="http://schemas.microsoft.com/office/powerpoint/2010/main" val="364259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28775-19ED-B74D-931E-B7450AA8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036"/>
            <a:ext cx="12191999" cy="1325563"/>
          </a:xfrm>
        </p:spPr>
        <p:txBody>
          <a:bodyPr/>
          <a:lstStyle/>
          <a:p>
            <a:pPr algn="ctr"/>
            <a:r>
              <a:rPr lang="it-IT" b="1" dirty="0"/>
              <a:t>Interazioni e routine, all’interno di spazi domestici, sulle soglie, in movimento...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62B7B51-9BD9-7345-A0EA-17F212DDB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3442"/>
            <a:ext cx="4000500" cy="30353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55639B7-E96F-C541-8207-A6B8E8268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0659" y="1836518"/>
            <a:ext cx="3573329" cy="29730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1FBD92C-E0EA-C34D-A7DF-A2A5CEF2B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4354319"/>
            <a:ext cx="5007362" cy="2503681"/>
          </a:xfrm>
          <a:prstGeom prst="rect">
            <a:avLst/>
          </a:prstGeom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43CA0FF0-AA2A-184D-B9A3-FBE1E126E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23581" y="3911600"/>
            <a:ext cx="3781131" cy="2842748"/>
          </a:xfrm>
        </p:spPr>
      </p:pic>
    </p:spTree>
    <p:extLst>
      <p:ext uri="{BB962C8B-B14F-4D97-AF65-F5344CB8AC3E}">
        <p14:creationId xmlns:p14="http://schemas.microsoft.com/office/powerpoint/2010/main" val="848471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636</Words>
  <Application>Microsoft Macintosh PowerPoint</Application>
  <PresentationFormat>Widescreen</PresentationFormat>
  <Paragraphs>73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di Office</vt:lpstr>
      <vt:lpstr> Famiglie all’Italiana.  L’eredità di Clotilde Pontecorvo sullo studio delle interazioni tra genitori e figli</vt:lpstr>
      <vt:lpstr>Una polifonia di interessi e dati</vt:lpstr>
      <vt:lpstr>1. Famiglie a tavola: un percorso di lunga durata...</vt:lpstr>
      <vt:lpstr>Presentazione standard di PowerPoint</vt:lpstr>
      <vt:lpstr>Presentazione standard di PowerPoint</vt:lpstr>
      <vt:lpstr>“No, veramente stava su una di quelle sedie che si aprono e si chiudono”</vt:lpstr>
      <vt:lpstr>Alcuni aspetti di interesse</vt:lpstr>
      <vt:lpstr>2. Vita quotidiana (iCELF): un’esperienza internazionale più recente (2002-2007), per «entrare» in famiglia</vt:lpstr>
      <vt:lpstr>Interazioni e routine, all’interno di spazi domestici, sulle soglie, in movimento...</vt:lpstr>
      <vt:lpstr>Un’eredità di conoscenze, apprendimenti e confronti </vt:lpstr>
      <vt:lpstr>Per non concludere...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Famiglie all’Italiana. L’eredità di Clotilde Pontecorvo sullo studio delle interazioni tra genitori e figli</dc:title>
  <dc:creator>Arcidiacono Francesco</dc:creator>
  <cp:lastModifiedBy>Arcidiacono Francesco</cp:lastModifiedBy>
  <cp:revision>23</cp:revision>
  <dcterms:created xsi:type="dcterms:W3CDTF">2023-11-06T17:12:42Z</dcterms:created>
  <dcterms:modified xsi:type="dcterms:W3CDTF">2023-11-07T08:04:45Z</dcterms:modified>
</cp:coreProperties>
</file>