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7" r:id="rId6"/>
    <p:sldId id="268" r:id="rId7"/>
    <p:sldId id="269" r:id="rId8"/>
    <p:sldId id="270"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35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C0FC229-E3E3-4CFF-92E0-A8ECA3577DAF}" type="datetimeFigureOut">
              <a:rPr lang="it-IT" smtClean="0"/>
              <a:t>09/06/2020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630290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09/06/2020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86678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09/06/2020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57358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C0FC229-E3E3-4CFF-92E0-A8ECA3577DAF}" type="datetimeFigureOut">
              <a:rPr lang="it-IT" smtClean="0"/>
              <a:t>09/06/2020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25841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2C0FC229-E3E3-4CFF-92E0-A8ECA3577DAF}" type="datetimeFigureOut">
              <a:rPr lang="it-IT" smtClean="0"/>
              <a:t>09/06/2020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030403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C0FC229-E3E3-4CFF-92E0-A8ECA3577DAF}" type="datetimeFigureOut">
              <a:rPr lang="it-IT" smtClean="0"/>
              <a:t>09/06/2020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99143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C0FC229-E3E3-4CFF-92E0-A8ECA3577DAF}" type="datetimeFigureOut">
              <a:rPr lang="it-IT" smtClean="0"/>
              <a:t>09/06/2020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127306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2C0FC229-E3E3-4CFF-92E0-A8ECA3577DAF}" type="datetimeFigureOut">
              <a:rPr lang="it-IT" smtClean="0"/>
              <a:t>09/06/2020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269152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C0FC229-E3E3-4CFF-92E0-A8ECA3577DAF}" type="datetimeFigureOut">
              <a:rPr lang="it-IT" smtClean="0"/>
              <a:t>09/06/2020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139222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C0FC229-E3E3-4CFF-92E0-A8ECA3577DAF}" type="datetimeFigureOut">
              <a:rPr lang="it-IT" smtClean="0"/>
              <a:t>09/06/2020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79824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2C0FC229-E3E3-4CFF-92E0-A8ECA3577DAF}" type="datetimeFigureOut">
              <a:rPr lang="it-IT" smtClean="0"/>
              <a:t>09/06/2020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924F84B-00FF-4630-BAD8-4A6AA73AEDB7}" type="slidenum">
              <a:rPr lang="it-IT" smtClean="0"/>
              <a:t>‹N›</a:t>
            </a:fld>
            <a:endParaRPr lang="it-IT"/>
          </a:p>
        </p:txBody>
      </p:sp>
    </p:spTree>
    <p:extLst>
      <p:ext uri="{BB962C8B-B14F-4D97-AF65-F5344CB8AC3E}">
        <p14:creationId xmlns:p14="http://schemas.microsoft.com/office/powerpoint/2010/main" val="3364377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FC229-E3E3-4CFF-92E0-A8ECA3577DAF}" type="datetimeFigureOut">
              <a:rPr lang="it-IT" smtClean="0"/>
              <a:t>09/06/2020</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4F84B-00FF-4630-BAD8-4A6AA73AEDB7}" type="slidenum">
              <a:rPr lang="it-IT" smtClean="0"/>
              <a:t>‹N›</a:t>
            </a:fld>
            <a:endParaRPr lang="it-IT"/>
          </a:p>
        </p:txBody>
      </p:sp>
    </p:spTree>
    <p:extLst>
      <p:ext uri="{BB962C8B-B14F-4D97-AF65-F5344CB8AC3E}">
        <p14:creationId xmlns:p14="http://schemas.microsoft.com/office/powerpoint/2010/main" val="1426444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04260" y="-1274329"/>
            <a:ext cx="11348185" cy="4450665"/>
          </a:xfrm>
        </p:spPr>
        <p:txBody>
          <a:bodyPr>
            <a:normAutofit/>
          </a:bodyPr>
          <a:lstStyle/>
          <a:p>
            <a:r>
              <a:rPr lang="it-IT" sz="1400" dirty="0">
                <a:solidFill>
                  <a:schemeClr val="bg1"/>
                </a:solidFill>
              </a:rPr>
              <a:t>LABORATORIO DI PROGETTAZIONE 4/A </a:t>
            </a:r>
            <a:br>
              <a:rPr lang="it-IT" sz="1400" dirty="0">
                <a:solidFill>
                  <a:schemeClr val="bg1"/>
                </a:solidFill>
              </a:rPr>
            </a:br>
            <a:r>
              <a:rPr lang="it-IT" sz="1400" dirty="0">
                <a:solidFill>
                  <a:schemeClr val="bg1"/>
                </a:solidFill>
              </a:rPr>
              <a:t>PROF. ARCH. ROBERTO A. CHERUBINI </a:t>
            </a:r>
            <a:br>
              <a:rPr lang="it-IT" sz="1400" dirty="0">
                <a:solidFill>
                  <a:schemeClr val="bg1"/>
                </a:solidFill>
              </a:rPr>
            </a:br>
            <a:r>
              <a:rPr lang="it-IT" sz="1400" dirty="0">
                <a:solidFill>
                  <a:schemeClr val="bg1"/>
                </a:solidFill>
              </a:rPr>
              <a:t>con </a:t>
            </a:r>
            <a:br>
              <a:rPr lang="it-IT" sz="1400" dirty="0">
                <a:solidFill>
                  <a:schemeClr val="bg1"/>
                </a:solidFill>
              </a:rPr>
            </a:br>
            <a:r>
              <a:rPr lang="it-IT" sz="1400" dirty="0">
                <a:solidFill>
                  <a:schemeClr val="bg1"/>
                </a:solidFill>
              </a:rPr>
              <a:t>ARCH. ALESSIA GALLO (</a:t>
            </a:r>
            <a:r>
              <a:rPr lang="it-IT" sz="1400" dirty="0" err="1">
                <a:solidFill>
                  <a:schemeClr val="bg1"/>
                </a:solidFill>
              </a:rPr>
              <a:t>PhD</a:t>
            </a:r>
            <a:r>
              <a:rPr lang="it-IT" sz="1400" dirty="0">
                <a:solidFill>
                  <a:schemeClr val="bg1"/>
                </a:solidFill>
              </a:rPr>
              <a:t> </a:t>
            </a:r>
            <a:r>
              <a:rPr lang="it-IT" sz="1400" dirty="0" err="1">
                <a:solidFill>
                  <a:schemeClr val="bg1"/>
                </a:solidFill>
              </a:rPr>
              <a:t>student</a:t>
            </a:r>
            <a:r>
              <a:rPr lang="it-IT" sz="1400" dirty="0">
                <a:solidFill>
                  <a:schemeClr val="bg1"/>
                </a:solidFill>
              </a:rPr>
              <a:t> ARCHITETTURA TEORIE E PROGETTO DIAP SAPIENZA) </a:t>
            </a:r>
            <a:br>
              <a:rPr lang="it-IT" sz="1400" dirty="0">
                <a:solidFill>
                  <a:schemeClr val="bg1"/>
                </a:solidFill>
              </a:rPr>
            </a:br>
            <a:r>
              <a:rPr lang="it-IT" sz="1400" dirty="0">
                <a:solidFill>
                  <a:schemeClr val="bg1"/>
                </a:solidFill>
              </a:rPr>
              <a:t>ARCH. MARCO GIORDANO (CONSULENTE ESTERNO) </a:t>
            </a:r>
            <a:br>
              <a:rPr lang="it-IT" sz="1400" dirty="0">
                <a:solidFill>
                  <a:schemeClr val="bg1"/>
                </a:solidFill>
              </a:rPr>
            </a:br>
            <a:r>
              <a:rPr lang="it-IT" sz="1400" dirty="0">
                <a:solidFill>
                  <a:schemeClr val="bg1"/>
                </a:solidFill>
              </a:rPr>
              <a:t>ARCH. ANDREA LANNA  (CONSULENTE ESTERNO)</a:t>
            </a: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endParaRPr lang="it-IT" sz="1400" dirty="0">
              <a:solidFill>
                <a:schemeClr val="bg1"/>
              </a:solidFill>
            </a:endParaRPr>
          </a:p>
        </p:txBody>
      </p:sp>
      <p:sp>
        <p:nvSpPr>
          <p:cNvPr id="3" name="Sottotitolo 2"/>
          <p:cNvSpPr>
            <a:spLocks noGrp="1"/>
          </p:cNvSpPr>
          <p:nvPr>
            <p:ph type="subTitle" idx="1"/>
          </p:nvPr>
        </p:nvSpPr>
        <p:spPr>
          <a:xfrm rot="10800000" flipV="1">
            <a:off x="1885723" y="4901663"/>
            <a:ext cx="8017844" cy="834991"/>
          </a:xfrm>
        </p:spPr>
        <p:txBody>
          <a:bodyPr>
            <a:normAutofit/>
          </a:bodyPr>
          <a:lstStyle/>
          <a:p>
            <a:r>
              <a:rPr lang="it-IT" dirty="0">
                <a:solidFill>
                  <a:schemeClr val="bg1"/>
                </a:solidFill>
              </a:rPr>
              <a:t>VALUTAZIONE 09.06.2020</a:t>
            </a:r>
          </a:p>
        </p:txBody>
      </p:sp>
      <p:pic>
        <p:nvPicPr>
          <p:cNvPr id="4" name="Immagine 3"/>
          <p:cNvPicPr>
            <a:picLocks noChangeAspect="1"/>
          </p:cNvPicPr>
          <p:nvPr/>
        </p:nvPicPr>
        <p:blipFill rotWithShape="1">
          <a:blip r:embed="rId2" cstate="print">
            <a:extLst>
              <a:ext uri="{28A0092B-C50C-407E-A947-70E740481C1C}">
                <a14:useLocalDpi xmlns:a14="http://schemas.microsoft.com/office/drawing/2010/main" val="0"/>
              </a:ext>
            </a:extLst>
          </a:blip>
          <a:srcRect t="1154" b="7641"/>
          <a:stretch/>
        </p:blipFill>
        <p:spPr>
          <a:xfrm>
            <a:off x="6277428" y="2461926"/>
            <a:ext cx="1702800" cy="1599934"/>
          </a:xfrm>
          <a:prstGeom prst="rect">
            <a:avLst/>
          </a:prstGeom>
        </p:spPr>
      </p:pic>
      <p:pic>
        <p:nvPicPr>
          <p:cNvPr id="8" name="Immagine 7"/>
          <p:cNvPicPr>
            <a:picLocks noChangeAspect="1"/>
          </p:cNvPicPr>
          <p:nvPr/>
        </p:nvPicPr>
        <p:blipFill rotWithShape="1">
          <a:blip r:embed="rId3" cstate="print">
            <a:extLst>
              <a:ext uri="{28A0092B-C50C-407E-A947-70E740481C1C}">
                <a14:useLocalDpi xmlns:a14="http://schemas.microsoft.com/office/drawing/2010/main" val="0"/>
              </a:ext>
            </a:extLst>
          </a:blip>
          <a:srcRect l="19850" t="12069" r="18767" b="33063"/>
          <a:stretch/>
        </p:blipFill>
        <p:spPr>
          <a:xfrm>
            <a:off x="8174763" y="2474209"/>
            <a:ext cx="1458417" cy="1575368"/>
          </a:xfrm>
          <a:prstGeom prst="rect">
            <a:avLst/>
          </a:prstGeom>
        </p:spPr>
      </p:pic>
      <p:pic>
        <p:nvPicPr>
          <p:cNvPr id="9" name="Immagine 8"/>
          <p:cNvPicPr>
            <a:picLocks noChangeAspect="1"/>
          </p:cNvPicPr>
          <p:nvPr/>
        </p:nvPicPr>
        <p:blipFill rotWithShape="1">
          <a:blip r:embed="rId4" cstate="print">
            <a:extLst>
              <a:ext uri="{28A0092B-C50C-407E-A947-70E740481C1C}">
                <a14:useLocalDpi xmlns:a14="http://schemas.microsoft.com/office/drawing/2010/main" val="0"/>
              </a:ext>
            </a:extLst>
          </a:blip>
          <a:srcRect l="29678" t="-1" r="4767" b="44491"/>
          <a:stretch/>
        </p:blipFill>
        <p:spPr>
          <a:xfrm>
            <a:off x="2462570" y="2474209"/>
            <a:ext cx="1695593" cy="1575369"/>
          </a:xfrm>
          <a:prstGeom prst="rect">
            <a:avLst/>
          </a:prstGeom>
        </p:spPr>
      </p:pic>
      <p:pic>
        <p:nvPicPr>
          <p:cNvPr id="10" name="Immagine 9"/>
          <p:cNvPicPr>
            <a:picLocks noChangeAspect="1"/>
          </p:cNvPicPr>
          <p:nvPr/>
        </p:nvPicPr>
        <p:blipFill rotWithShape="1">
          <a:blip r:embed="rId5" cstate="print">
            <a:extLst>
              <a:ext uri="{28A0092B-C50C-407E-A947-70E740481C1C}">
                <a14:useLocalDpi xmlns:a14="http://schemas.microsoft.com/office/drawing/2010/main" val="0"/>
              </a:ext>
            </a:extLst>
          </a:blip>
          <a:srcRect t="11939" b="21904"/>
          <a:stretch/>
        </p:blipFill>
        <p:spPr>
          <a:xfrm>
            <a:off x="4359591" y="2475279"/>
            <a:ext cx="1695907" cy="1597793"/>
          </a:xfrm>
          <a:prstGeom prst="rect">
            <a:avLst/>
          </a:prstGeom>
        </p:spPr>
      </p:pic>
    </p:spTree>
    <p:extLst>
      <p:ext uri="{BB962C8B-B14F-4D97-AF65-F5344CB8AC3E}">
        <p14:creationId xmlns:p14="http://schemas.microsoft.com/office/powerpoint/2010/main" val="2280956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20936" y="113143"/>
            <a:ext cx="11348185" cy="4450665"/>
          </a:xfrm>
        </p:spPr>
        <p:txBody>
          <a:bodyPr>
            <a:normAutofit/>
          </a:bodyPr>
          <a:lstStyle/>
          <a:p>
            <a:br>
              <a:rPr lang="it-IT" sz="1800" dirty="0">
                <a:solidFill>
                  <a:schemeClr val="bg1"/>
                </a:solidFill>
              </a:rPr>
            </a:br>
            <a:r>
              <a:rPr lang="it-IT" sz="1800" dirty="0">
                <a:solidFill>
                  <a:schemeClr val="bg1"/>
                </a:solidFill>
              </a:rPr>
              <a:t>VALUTAZIONE 09.06.2020</a:t>
            </a:r>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dirty="0">
                <a:solidFill>
                  <a:schemeClr val="bg1"/>
                </a:solidFill>
              </a:rPr>
              <a:t>Eccoci alla terza valutazione dello stato di avanzamento del vostro lavoro progettuale</a:t>
            </a:r>
            <a:br>
              <a:rPr lang="it-IT" sz="1400" dirty="0">
                <a:solidFill>
                  <a:schemeClr val="bg1"/>
                </a:solidFill>
              </a:rPr>
            </a:br>
            <a:r>
              <a:rPr lang="it-IT" sz="1400" dirty="0">
                <a:solidFill>
                  <a:schemeClr val="bg1"/>
                </a:solidFill>
              </a:rPr>
              <a:t>Nella prossima diapositiva troverete richiamata dalla comunicazione/ppt «Organizzazione del laboratorio» la modalità di giudizio con cui si è operato.</a:t>
            </a:r>
            <a:br>
              <a:rPr lang="it-IT" sz="1400" dirty="0">
                <a:solidFill>
                  <a:schemeClr val="bg1"/>
                </a:solidFill>
              </a:rPr>
            </a:br>
            <a:r>
              <a:rPr lang="it-IT" sz="1400" dirty="0">
                <a:solidFill>
                  <a:schemeClr val="bg1"/>
                </a:solidFill>
              </a:rPr>
              <a:t>Si tratta di una indicazione di indirizzo che non pregiudica l’esito finale del vostro esame. Alla prevista valutazione sintetica verde, giallo, rosso, ci è sembrato opportuno aggiungere colori intermedi per meglio consentirvi di capire. Ogni valutazione è stata motivata da una breve nota esplicativa.</a:t>
            </a:r>
            <a:br>
              <a:rPr lang="it-IT" sz="1400" dirty="0">
                <a:solidFill>
                  <a:schemeClr val="bg1"/>
                </a:solidFill>
              </a:rPr>
            </a:br>
            <a:br>
              <a:rPr lang="it-IT" sz="1400" dirty="0">
                <a:solidFill>
                  <a:schemeClr val="bg1"/>
                </a:solidFill>
              </a:rPr>
            </a:br>
            <a:r>
              <a:rPr lang="it-IT" sz="1400" dirty="0">
                <a:solidFill>
                  <a:schemeClr val="bg1"/>
                </a:solidFill>
              </a:rPr>
              <a:t>Ai progetti valutati verdi, a cui si richiede di procedere con il lavoro e portarlo a conclusione, non è stato aggiunto nessun commento. </a:t>
            </a:r>
            <a:br>
              <a:rPr lang="it-IT" sz="1400" dirty="0">
                <a:solidFill>
                  <a:schemeClr val="bg1"/>
                </a:solidFill>
              </a:rPr>
            </a:br>
            <a:r>
              <a:rPr lang="it-IT" sz="1400" dirty="0">
                <a:solidFill>
                  <a:schemeClr val="bg1"/>
                </a:solidFill>
              </a:rPr>
              <a:t>Di piccole correzioni e aggiustamenti si parlerà direttamente in sede di revisione ai singoli progetti</a:t>
            </a:r>
          </a:p>
        </p:txBody>
      </p:sp>
    </p:spTree>
    <p:extLst>
      <p:ext uri="{BB962C8B-B14F-4D97-AF65-F5344CB8AC3E}">
        <p14:creationId xmlns:p14="http://schemas.microsoft.com/office/powerpoint/2010/main" val="384602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394635" y="-709862"/>
            <a:ext cx="11348185" cy="3850105"/>
          </a:xfrm>
        </p:spPr>
        <p:txBody>
          <a:bodyPr>
            <a:normAutofit/>
          </a:bodyPr>
          <a:lstStyle/>
          <a:p>
            <a:br>
              <a:rPr lang="it-IT" sz="1600" dirty="0">
                <a:solidFill>
                  <a:schemeClr val="bg1"/>
                </a:solidFill>
              </a:rPr>
            </a:br>
            <a:r>
              <a:rPr lang="it-IT" sz="1600" dirty="0">
                <a:solidFill>
                  <a:schemeClr val="bg1"/>
                </a:solidFill>
              </a:rPr>
              <a:t>VALUTAZIONE 12.05.2020</a:t>
            </a:r>
            <a:br>
              <a:rPr lang="it-IT" sz="16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dirty="0">
                <a:solidFill>
                  <a:schemeClr val="bg1"/>
                </a:solidFill>
              </a:rPr>
              <a:t>Il Laboratorio è uno spazio di lavoro e condivisione messo a vostra disposizione. La frequenza è obbligatoria ma non basta per ottenere l’ammissione all’esame. L’ammissione all’esame finale avviene attraverso il superamento di tre fasi successive di lavoro. </a:t>
            </a:r>
            <a:br>
              <a:rPr lang="it-IT" sz="1400" dirty="0">
                <a:solidFill>
                  <a:schemeClr val="bg1"/>
                </a:solidFill>
              </a:rPr>
            </a:br>
            <a:r>
              <a:rPr lang="it-IT" sz="1400" dirty="0">
                <a:solidFill>
                  <a:schemeClr val="bg1"/>
                </a:solidFill>
              </a:rPr>
              <a:t>Ci auguriamo tutti che solo la prima, quella del 4 Aprile, sia online.</a:t>
            </a:r>
            <a:br>
              <a:rPr lang="it-IT" sz="1400" dirty="0">
                <a:solidFill>
                  <a:schemeClr val="bg1"/>
                </a:solidFill>
              </a:rPr>
            </a:br>
            <a:r>
              <a:rPr lang="it-IT" sz="1400" dirty="0">
                <a:solidFill>
                  <a:schemeClr val="bg1"/>
                </a:solidFill>
              </a:rPr>
              <a:t>Le altre vorremmo fortemente che producano una presentazione pubblica del vostro prodotto.</a:t>
            </a:r>
            <a:br>
              <a:rPr lang="it-IT" sz="1400" dirty="0">
                <a:solidFill>
                  <a:schemeClr val="bg1"/>
                </a:solidFill>
              </a:rPr>
            </a:br>
            <a:r>
              <a:rPr lang="it-IT" sz="1400" dirty="0">
                <a:solidFill>
                  <a:schemeClr val="bg1"/>
                </a:solidFill>
              </a:rPr>
              <a:t>Alla consegna di ogni fase di lavoro seguirà un giudizio degli esiti da parte della docenza, che verrà espresso poi in sintesi come da un semaforo.</a:t>
            </a:r>
            <a:br>
              <a:rPr lang="it-IT" sz="1400" dirty="0">
                <a:solidFill>
                  <a:schemeClr val="bg1"/>
                </a:solidFill>
              </a:rPr>
            </a:br>
            <a:r>
              <a:rPr lang="it-IT" sz="1400" dirty="0">
                <a:solidFill>
                  <a:schemeClr val="bg1"/>
                </a:solidFill>
              </a:rPr>
              <a:t>Luce verde: bene, continua così. Luce gialla: attenzione, è necessario una correzione di rotta. Luce rossa: esito da recuperare </a:t>
            </a:r>
            <a:br>
              <a:rPr lang="it-IT" sz="1400" dirty="0">
                <a:solidFill>
                  <a:schemeClr val="bg1"/>
                </a:solidFill>
              </a:rPr>
            </a:br>
            <a:r>
              <a:rPr lang="it-IT" sz="1400" dirty="0">
                <a:solidFill>
                  <a:schemeClr val="bg1"/>
                </a:solidFill>
              </a:rPr>
              <a:t>Tre luci rosse implicano la mancata certificazione di frequenza al Laboratorio per insufficiente e insoddisfacente produttività</a:t>
            </a:r>
            <a:br>
              <a:rPr lang="it-IT" sz="1400" dirty="0">
                <a:solidFill>
                  <a:schemeClr val="bg1"/>
                </a:solidFill>
              </a:rPr>
            </a:br>
            <a:r>
              <a:rPr lang="it-IT" sz="1400" dirty="0">
                <a:solidFill>
                  <a:schemeClr val="bg1"/>
                </a:solidFill>
              </a:rPr>
              <a:t>Luci gialle, luci verdi e luci rosse nelle diverse combinazioni vanno intese come indicazioni agli studenti sull’andamento del loro lavoro, sugli argomenti forti e sugli argomenti deboli del loro progetto, senza che questi ultimi, una volta soddisfacentemente corretti, debbano per forza di cose incidere sull’esito dell’esame finale     </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2071" y="3419375"/>
            <a:ext cx="4203032" cy="3152274"/>
          </a:xfrm>
          <a:prstGeom prst="rect">
            <a:avLst/>
          </a:prstGeom>
        </p:spPr>
      </p:pic>
    </p:spTree>
    <p:extLst>
      <p:ext uri="{BB962C8B-B14F-4D97-AF65-F5344CB8AC3E}">
        <p14:creationId xmlns:p14="http://schemas.microsoft.com/office/powerpoint/2010/main" val="1139140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21907" y="1203667"/>
            <a:ext cx="11348185" cy="4450665"/>
          </a:xfrm>
        </p:spPr>
        <p:txBody>
          <a:bodyPr>
            <a:normAutofit fontScale="90000"/>
          </a:bodyPr>
          <a:lstStyle/>
          <a:p>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b="1" dirty="0">
                <a:solidFill>
                  <a:schemeClr val="bg1"/>
                </a:solidFill>
              </a:rPr>
              <a:t>La Finestra sul Mare</a:t>
            </a:r>
            <a:br>
              <a:rPr lang="it-IT" sz="1400" dirty="0">
                <a:solidFill>
                  <a:schemeClr val="bg1"/>
                </a:solidFill>
              </a:rPr>
            </a:br>
            <a:r>
              <a:rPr lang="it-IT" sz="1400" dirty="0">
                <a:solidFill>
                  <a:schemeClr val="bg1"/>
                </a:solidFill>
              </a:rPr>
              <a:t>Ancora rigidi gli spazi, troppo domestico il sistema dell’involucro.</a:t>
            </a:r>
            <a:br>
              <a:rPr lang="it-IT" sz="1600" dirty="0">
                <a:solidFill>
                  <a:schemeClr val="bg1"/>
                </a:solidFill>
              </a:rPr>
            </a:br>
            <a:r>
              <a:rPr lang="it-IT" sz="1600" b="1" dirty="0">
                <a:solidFill>
                  <a:schemeClr val="bg1"/>
                </a:solidFill>
              </a:rPr>
              <a:t>Giallo</a:t>
            </a:r>
            <a:br>
              <a:rPr lang="it-IT" sz="1600" dirty="0">
                <a:solidFill>
                  <a:schemeClr val="bg1"/>
                </a:solidFill>
              </a:rPr>
            </a:br>
            <a:r>
              <a:rPr lang="it-IT" sz="1400" b="1" dirty="0">
                <a:solidFill>
                  <a:schemeClr val="bg1"/>
                </a:solidFill>
              </a:rPr>
              <a:t> </a:t>
            </a:r>
            <a:br>
              <a:rPr lang="it-IT" sz="1400" b="1" dirty="0">
                <a:solidFill>
                  <a:schemeClr val="bg1"/>
                </a:solidFill>
              </a:rPr>
            </a:br>
            <a:r>
              <a:rPr lang="it-IT" sz="1400" b="1" dirty="0" err="1">
                <a:solidFill>
                  <a:schemeClr val="bg1"/>
                </a:solidFill>
              </a:rPr>
              <a:t>Floating</a:t>
            </a:r>
            <a:r>
              <a:rPr lang="it-IT" sz="1400" b="1" dirty="0">
                <a:solidFill>
                  <a:schemeClr val="bg1"/>
                </a:solidFill>
              </a:rPr>
              <a:t> </a:t>
            </a:r>
            <a:r>
              <a:rPr lang="it-IT" sz="1400" b="1" dirty="0" err="1">
                <a:solidFill>
                  <a:schemeClr val="bg1"/>
                </a:solidFill>
              </a:rPr>
              <a:t>Shingle</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800" dirty="0">
                <a:solidFill>
                  <a:schemeClr val="bg1"/>
                </a:solidFill>
              </a:rPr>
            </a:br>
            <a:r>
              <a:rPr lang="it-IT" sz="1400" b="1" dirty="0">
                <a:solidFill>
                  <a:schemeClr val="bg1"/>
                </a:solidFill>
              </a:rPr>
              <a:t>H2O</a:t>
            </a:r>
            <a:br>
              <a:rPr lang="it-IT" sz="1400" dirty="0">
                <a:solidFill>
                  <a:schemeClr val="bg1"/>
                </a:solidFill>
              </a:rPr>
            </a:br>
            <a:r>
              <a:rPr lang="it-IT" sz="1400" dirty="0">
                <a:solidFill>
                  <a:schemeClr val="bg1"/>
                </a:solidFill>
              </a:rPr>
              <a:t>Porre attenzione alla consistenza e alla forma delle pensiline nella relazione con gli edifici.</a:t>
            </a:r>
            <a:br>
              <a:rPr lang="it-IT" sz="1600" dirty="0">
                <a:solidFill>
                  <a:schemeClr val="bg1"/>
                </a:solidFill>
              </a:rPr>
            </a:br>
            <a:r>
              <a:rPr lang="it-IT" sz="1600" b="1" dirty="0">
                <a:solidFill>
                  <a:schemeClr val="bg1"/>
                </a:solidFill>
              </a:rPr>
              <a:t>Giallo/Verde</a:t>
            </a:r>
            <a:br>
              <a:rPr lang="it-IT" sz="1600" dirty="0">
                <a:solidFill>
                  <a:schemeClr val="bg1"/>
                </a:solidFill>
              </a:rPr>
            </a:br>
            <a:br>
              <a:rPr lang="it-IT" sz="1600" dirty="0">
                <a:solidFill>
                  <a:schemeClr val="bg1"/>
                </a:solidFill>
              </a:rPr>
            </a:br>
            <a:r>
              <a:rPr lang="it-IT" sz="1400" b="1" dirty="0">
                <a:solidFill>
                  <a:schemeClr val="bg1"/>
                </a:solidFill>
              </a:rPr>
              <a:t>La corsa della piuma</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r>
              <a:rPr lang="it-IT" sz="1400" b="1" dirty="0">
                <a:solidFill>
                  <a:schemeClr val="bg1"/>
                </a:solidFill>
              </a:rPr>
              <a:t>Libeccio</a:t>
            </a:r>
            <a:br>
              <a:rPr lang="it-IT" sz="1400" dirty="0">
                <a:solidFill>
                  <a:schemeClr val="bg1"/>
                </a:solidFill>
              </a:rPr>
            </a:br>
            <a:r>
              <a:rPr lang="it-IT" sz="1400" dirty="0">
                <a:solidFill>
                  <a:schemeClr val="bg1"/>
                </a:solidFill>
              </a:rPr>
              <a:t>Limiti nella qualità tridimensionale. Vanno condotti ad ordine i rapporti tra piante ed involucri. Vanno definite la qualità del quinto prospetto e l’andamento delle sezioni. </a:t>
            </a:r>
            <a:br>
              <a:rPr lang="it-IT" sz="1600" dirty="0">
                <a:solidFill>
                  <a:schemeClr val="bg1"/>
                </a:solidFill>
              </a:rPr>
            </a:br>
            <a:r>
              <a:rPr lang="it-IT" sz="1600" b="1" dirty="0">
                <a:solidFill>
                  <a:schemeClr val="bg1"/>
                </a:solidFill>
              </a:rPr>
              <a:t>Giallo/Verde </a:t>
            </a:r>
            <a:br>
              <a:rPr lang="it-IT" sz="1600" dirty="0">
                <a:solidFill>
                  <a:schemeClr val="bg1"/>
                </a:solidFill>
              </a:rPr>
            </a:br>
            <a:br>
              <a:rPr lang="it-IT" sz="1600" b="1" dirty="0">
                <a:solidFill>
                  <a:schemeClr val="bg1"/>
                </a:solidFill>
              </a:rPr>
            </a:br>
            <a:r>
              <a:rPr lang="it-IT" sz="1400" b="1" dirty="0">
                <a:solidFill>
                  <a:schemeClr val="bg1"/>
                </a:solidFill>
              </a:rPr>
              <a:t>Mare Solido</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endParaRPr lang="it-IT" sz="1400" dirty="0">
              <a:solidFill>
                <a:schemeClr val="bg1"/>
              </a:solidFill>
            </a:endParaRPr>
          </a:p>
        </p:txBody>
      </p:sp>
    </p:spTree>
    <p:extLst>
      <p:ext uri="{BB962C8B-B14F-4D97-AF65-F5344CB8AC3E}">
        <p14:creationId xmlns:p14="http://schemas.microsoft.com/office/powerpoint/2010/main" val="239611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21907" y="920416"/>
            <a:ext cx="11348185" cy="5017167"/>
          </a:xfrm>
        </p:spPr>
        <p:txBody>
          <a:bodyPr>
            <a:normAutofit fontScale="90000"/>
          </a:bodyPr>
          <a:lstStyle/>
          <a:p>
            <a:br>
              <a:rPr lang="it-IT" sz="18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r>
              <a:rPr lang="it-IT" sz="1400" b="1" dirty="0">
                <a:solidFill>
                  <a:schemeClr val="bg1"/>
                </a:solidFill>
              </a:rPr>
              <a:t>Pescati dal mare</a:t>
            </a:r>
            <a:br>
              <a:rPr lang="it-IT" sz="1400" dirty="0">
                <a:solidFill>
                  <a:schemeClr val="bg1"/>
                </a:solidFill>
              </a:rPr>
            </a:br>
            <a:r>
              <a:rPr lang="it-IT" sz="1400" dirty="0">
                <a:solidFill>
                  <a:schemeClr val="bg1"/>
                </a:solidFill>
              </a:rPr>
              <a:t>Porre attenzione alla consistenza e alla forma delle pensiline nella relazione con gli edifici, verificare le proporzioni nelle sezioni.</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400" b="1" dirty="0">
                <a:solidFill>
                  <a:schemeClr val="bg1"/>
                </a:solidFill>
              </a:rPr>
              <a:t>AWEN</a:t>
            </a:r>
            <a:br>
              <a:rPr lang="it-IT" sz="1400" dirty="0">
                <a:solidFill>
                  <a:schemeClr val="bg1"/>
                </a:solidFill>
              </a:rPr>
            </a:br>
            <a:r>
              <a:rPr lang="it-IT" sz="1400" dirty="0">
                <a:solidFill>
                  <a:schemeClr val="bg1"/>
                </a:solidFill>
              </a:rPr>
              <a:t>Sezioni da arricchire e perfezionare progettualmente. Da affrontare il problema del quinto prospetto. Da risolvere la direzione centrale in planimetria.</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b="1" dirty="0">
                <a:solidFill>
                  <a:schemeClr val="bg1"/>
                </a:solidFill>
              </a:rPr>
            </a:br>
            <a:r>
              <a:rPr lang="it-IT" sz="1400" b="1" dirty="0" err="1">
                <a:solidFill>
                  <a:schemeClr val="bg1"/>
                </a:solidFill>
              </a:rPr>
              <a:t>Gutta</a:t>
            </a:r>
            <a:r>
              <a:rPr lang="it-IT" sz="1400" b="1" dirty="0">
                <a:solidFill>
                  <a:schemeClr val="bg1"/>
                </a:solidFill>
              </a:rPr>
              <a:t> </a:t>
            </a:r>
            <a:r>
              <a:rPr lang="it-IT" sz="1400" b="1" dirty="0" err="1">
                <a:solidFill>
                  <a:schemeClr val="bg1"/>
                </a:solidFill>
              </a:rPr>
              <a:t>cavat</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r>
              <a:rPr lang="it-IT" sz="1400" b="1" dirty="0">
                <a:solidFill>
                  <a:schemeClr val="bg1"/>
                </a:solidFill>
              </a:rPr>
              <a:t>Cavone</a:t>
            </a:r>
            <a:br>
              <a:rPr lang="it-IT" sz="1400" b="1" dirty="0">
                <a:solidFill>
                  <a:schemeClr val="bg1"/>
                </a:solidFill>
              </a:rPr>
            </a:br>
            <a:r>
              <a:rPr lang="it-IT" sz="1400" b="1" dirty="0">
                <a:solidFill>
                  <a:schemeClr val="bg1"/>
                </a:solidFill>
              </a:rPr>
              <a:t>-</a:t>
            </a:r>
            <a:br>
              <a:rPr lang="it-IT" sz="1600" dirty="0">
                <a:solidFill>
                  <a:schemeClr val="bg1"/>
                </a:solidFill>
              </a:rPr>
            </a:br>
            <a:br>
              <a:rPr lang="it-IT" sz="1600" dirty="0">
                <a:solidFill>
                  <a:schemeClr val="bg1"/>
                </a:solidFill>
              </a:rPr>
            </a:br>
            <a:r>
              <a:rPr lang="it-IT" sz="1400" b="1" dirty="0">
                <a:solidFill>
                  <a:schemeClr val="bg1"/>
                </a:solidFill>
              </a:rPr>
              <a:t>La terrazza sul mare</a:t>
            </a:r>
            <a:br>
              <a:rPr lang="it-IT" sz="1400" b="1" dirty="0">
                <a:solidFill>
                  <a:schemeClr val="bg1"/>
                </a:solidFill>
              </a:rPr>
            </a:br>
            <a:r>
              <a:rPr lang="it-IT" sz="1600" b="1" dirty="0">
                <a:solidFill>
                  <a:schemeClr val="bg1"/>
                </a:solidFill>
              </a:rPr>
              <a:t>G</a:t>
            </a:r>
            <a:r>
              <a:rPr lang="it-IT" sz="1600" dirty="0">
                <a:solidFill>
                  <a:schemeClr val="bg1"/>
                </a:solidFill>
              </a:rPr>
              <a:t>li involucri sono ancora da perfezionare</a:t>
            </a:r>
            <a:br>
              <a:rPr lang="it-IT" sz="1600" dirty="0">
                <a:solidFill>
                  <a:schemeClr val="bg1"/>
                </a:solidFill>
              </a:rPr>
            </a:br>
            <a:r>
              <a:rPr lang="it-IT" sz="1600" b="1" dirty="0">
                <a:solidFill>
                  <a:schemeClr val="bg1"/>
                </a:solidFill>
              </a:rPr>
              <a:t>Giallo/Verde</a:t>
            </a:r>
            <a:br>
              <a:rPr lang="it-IT" sz="1600" dirty="0">
                <a:solidFill>
                  <a:schemeClr val="bg1"/>
                </a:solidFill>
              </a:rPr>
            </a:br>
            <a:br>
              <a:rPr lang="it-IT" sz="1600" b="1" dirty="0">
                <a:solidFill>
                  <a:schemeClr val="bg1"/>
                </a:solidFill>
              </a:rPr>
            </a:br>
            <a:r>
              <a:rPr lang="it-IT" sz="1400" b="1" dirty="0" err="1">
                <a:solidFill>
                  <a:schemeClr val="bg1"/>
                </a:solidFill>
              </a:rPr>
              <a:t>Nodus</a:t>
            </a:r>
            <a:r>
              <a:rPr lang="it-IT" sz="1400" b="1" dirty="0">
                <a:solidFill>
                  <a:schemeClr val="bg1"/>
                </a:solidFill>
              </a:rPr>
              <a:t> </a:t>
            </a:r>
            <a:r>
              <a:rPr lang="it-IT" sz="1400" b="1" dirty="0" err="1">
                <a:solidFill>
                  <a:schemeClr val="bg1"/>
                </a:solidFill>
              </a:rPr>
              <a:t>Sensis</a:t>
            </a:r>
            <a:br>
              <a:rPr lang="it-IT" sz="1400" dirty="0">
                <a:solidFill>
                  <a:schemeClr val="bg1"/>
                </a:solidFill>
              </a:rPr>
            </a:br>
            <a:r>
              <a:rPr lang="it-IT" sz="1400" dirty="0">
                <a:solidFill>
                  <a:schemeClr val="bg1"/>
                </a:solidFill>
              </a:rPr>
              <a:t>Involucri da definire perfezionandoli.</a:t>
            </a:r>
            <a:br>
              <a:rPr lang="it-IT" sz="1600" dirty="0">
                <a:solidFill>
                  <a:schemeClr val="bg1"/>
                </a:solidFill>
              </a:rPr>
            </a:br>
            <a:r>
              <a:rPr lang="it-IT" sz="1600" b="1" dirty="0">
                <a:solidFill>
                  <a:schemeClr val="bg1"/>
                </a:solidFill>
              </a:rPr>
              <a:t>Giallo/Verde</a:t>
            </a:r>
            <a:br>
              <a:rPr lang="it-IT" sz="1600" dirty="0">
                <a:solidFill>
                  <a:schemeClr val="bg1"/>
                </a:solidFill>
              </a:rPr>
            </a:br>
            <a:br>
              <a:rPr lang="it-IT" sz="1600" b="1" dirty="0">
                <a:solidFill>
                  <a:schemeClr val="bg1"/>
                </a:solidFill>
              </a:rPr>
            </a:br>
            <a:endParaRPr lang="it-IT" sz="1400" dirty="0">
              <a:solidFill>
                <a:schemeClr val="bg1"/>
              </a:solidFill>
            </a:endParaRPr>
          </a:p>
        </p:txBody>
      </p:sp>
    </p:spTree>
    <p:extLst>
      <p:ext uri="{BB962C8B-B14F-4D97-AF65-F5344CB8AC3E}">
        <p14:creationId xmlns:p14="http://schemas.microsoft.com/office/powerpoint/2010/main" val="2757421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21907" y="938717"/>
            <a:ext cx="11348185" cy="4980565"/>
          </a:xfrm>
        </p:spPr>
        <p:txBody>
          <a:bodyPr>
            <a:normAutofit fontScale="90000"/>
          </a:bodyPr>
          <a:lstStyle/>
          <a:p>
            <a:br>
              <a:rPr lang="it-IT" sz="1400" dirty="0">
                <a:solidFill>
                  <a:schemeClr val="bg1"/>
                </a:solidFill>
              </a:rPr>
            </a:br>
            <a:br>
              <a:rPr lang="it-IT" sz="1400" dirty="0">
                <a:solidFill>
                  <a:schemeClr val="bg1"/>
                </a:solidFill>
              </a:rPr>
            </a:br>
            <a:br>
              <a:rPr lang="it-IT" sz="1400" dirty="0">
                <a:solidFill>
                  <a:schemeClr val="bg1"/>
                </a:solidFill>
              </a:rPr>
            </a:br>
            <a:br>
              <a:rPr lang="it-IT" sz="14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r>
              <a:rPr lang="it-IT" sz="1600" b="1" dirty="0">
                <a:solidFill>
                  <a:schemeClr val="bg1"/>
                </a:solidFill>
              </a:rPr>
              <a:t>The </a:t>
            </a:r>
            <a:r>
              <a:rPr lang="it-IT" sz="1600" b="1" dirty="0" err="1">
                <a:solidFill>
                  <a:schemeClr val="bg1"/>
                </a:solidFill>
              </a:rPr>
              <a:t>sponge</a:t>
            </a:r>
            <a:br>
              <a:rPr lang="it-IT" sz="1600" dirty="0">
                <a:solidFill>
                  <a:schemeClr val="bg1"/>
                </a:solidFill>
              </a:rPr>
            </a:br>
            <a:r>
              <a:rPr lang="it-IT" sz="1600" b="1" dirty="0">
                <a:solidFill>
                  <a:schemeClr val="bg1"/>
                </a:solidFill>
              </a:rPr>
              <a:t>Verde</a:t>
            </a:r>
            <a:br>
              <a:rPr lang="it-IT" sz="1600" b="1" dirty="0">
                <a:solidFill>
                  <a:schemeClr val="bg1"/>
                </a:solidFill>
              </a:rPr>
            </a:br>
            <a:br>
              <a:rPr lang="it-IT" sz="1600" b="1" dirty="0">
                <a:solidFill>
                  <a:schemeClr val="bg1"/>
                </a:solidFill>
              </a:rPr>
            </a:br>
            <a:r>
              <a:rPr lang="it-IT" sz="1600" b="1" dirty="0">
                <a:solidFill>
                  <a:schemeClr val="bg1"/>
                </a:solidFill>
              </a:rPr>
              <a:t>Urban </a:t>
            </a:r>
            <a:r>
              <a:rPr lang="it-IT" sz="1600" b="1" dirty="0" err="1">
                <a:solidFill>
                  <a:schemeClr val="bg1"/>
                </a:solidFill>
              </a:rPr>
              <a:t>cliff</a:t>
            </a:r>
            <a:br>
              <a:rPr lang="it-IT" sz="1600" dirty="0">
                <a:solidFill>
                  <a:schemeClr val="bg1"/>
                </a:solidFill>
              </a:rPr>
            </a:br>
            <a:r>
              <a:rPr lang="it-IT" sz="1600" b="1" dirty="0">
                <a:solidFill>
                  <a:schemeClr val="bg1"/>
                </a:solidFill>
              </a:rPr>
              <a:t>Verde</a:t>
            </a:r>
            <a:br>
              <a:rPr lang="it-IT" sz="1600" b="1" dirty="0">
                <a:solidFill>
                  <a:schemeClr val="bg1"/>
                </a:solidFill>
              </a:rPr>
            </a:br>
            <a:br>
              <a:rPr lang="it-IT" sz="1600" b="1" dirty="0">
                <a:solidFill>
                  <a:schemeClr val="bg1"/>
                </a:solidFill>
              </a:rPr>
            </a:br>
            <a:r>
              <a:rPr lang="it-IT" sz="1600" b="1" dirty="0" err="1">
                <a:solidFill>
                  <a:schemeClr val="bg1"/>
                </a:solidFill>
              </a:rPr>
              <a:t>Wave</a:t>
            </a:r>
            <a:r>
              <a:rPr lang="it-IT" sz="1600" b="1" dirty="0">
                <a:solidFill>
                  <a:schemeClr val="bg1"/>
                </a:solidFill>
              </a:rPr>
              <a:t> connection</a:t>
            </a:r>
            <a:br>
              <a:rPr lang="it-IT" sz="1600" dirty="0">
                <a:solidFill>
                  <a:schemeClr val="bg1"/>
                </a:solidFill>
              </a:rPr>
            </a:br>
            <a:r>
              <a:rPr lang="it-IT" sz="1400" dirty="0">
                <a:solidFill>
                  <a:schemeClr val="bg1"/>
                </a:solidFill>
              </a:rPr>
              <a:t>Piante soddisfacenti. Sezioni e involucro ancora da perfezionare.</a:t>
            </a:r>
            <a:br>
              <a:rPr lang="it-IT" sz="1600" dirty="0">
                <a:solidFill>
                  <a:schemeClr val="bg1"/>
                </a:solidFill>
              </a:rPr>
            </a:br>
            <a:r>
              <a:rPr lang="it-IT" sz="1600" b="1" dirty="0">
                <a:solidFill>
                  <a:schemeClr val="bg1"/>
                </a:solidFill>
              </a:rPr>
              <a:t>Giallo/Verde</a:t>
            </a:r>
            <a:br>
              <a:rPr lang="it-IT" sz="1600" b="1" dirty="0">
                <a:solidFill>
                  <a:schemeClr val="bg1"/>
                </a:solidFill>
              </a:rPr>
            </a:br>
            <a:br>
              <a:rPr lang="it-IT" sz="1600" b="1" dirty="0">
                <a:solidFill>
                  <a:schemeClr val="bg1"/>
                </a:solidFill>
              </a:rPr>
            </a:br>
            <a:r>
              <a:rPr lang="it-IT" sz="1600" b="1" dirty="0">
                <a:solidFill>
                  <a:schemeClr val="bg1"/>
                </a:solidFill>
              </a:rPr>
              <a:t>La canzone del sole</a:t>
            </a:r>
            <a:br>
              <a:rPr lang="it-IT" sz="1600" b="1" dirty="0">
                <a:solidFill>
                  <a:schemeClr val="bg1"/>
                </a:solidFill>
              </a:rPr>
            </a:br>
            <a:r>
              <a:rPr lang="it-IT" sz="1600" dirty="0">
                <a:solidFill>
                  <a:schemeClr val="bg1"/>
                </a:solidFill>
              </a:rPr>
              <a:t>Spazi aperti da definire e concretizzare in relazione con le presenze interne in modo da fornire una relazione tra le parti. </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600" b="1" dirty="0">
                <a:solidFill>
                  <a:schemeClr val="bg1"/>
                </a:solidFill>
              </a:rPr>
              <a:t>La forma del vento</a:t>
            </a:r>
            <a:br>
              <a:rPr lang="it-IT" sz="1600" b="1" dirty="0">
                <a:solidFill>
                  <a:schemeClr val="bg1"/>
                </a:solidFill>
              </a:rPr>
            </a:br>
            <a:r>
              <a:rPr lang="it-IT" sz="1600" dirty="0">
                <a:solidFill>
                  <a:schemeClr val="bg1"/>
                </a:solidFill>
              </a:rPr>
              <a:t>Soddisfacenti le piante, ancora da perfezionare involucri e sezioni</a:t>
            </a:r>
            <a:br>
              <a:rPr lang="it-IT" sz="1600" dirty="0">
                <a:solidFill>
                  <a:schemeClr val="bg1"/>
                </a:solidFill>
              </a:rPr>
            </a:br>
            <a:r>
              <a:rPr lang="it-IT" sz="1600" b="1" dirty="0">
                <a:solidFill>
                  <a:schemeClr val="bg1"/>
                </a:solidFill>
              </a:rPr>
              <a:t>Giallo/Verde</a:t>
            </a:r>
            <a:br>
              <a:rPr lang="it-IT" sz="1600" b="1" dirty="0">
                <a:solidFill>
                  <a:schemeClr val="bg1"/>
                </a:solidFill>
              </a:rPr>
            </a:br>
            <a:br>
              <a:rPr lang="it-IT" sz="1600" b="1" dirty="0">
                <a:solidFill>
                  <a:schemeClr val="bg1"/>
                </a:solidFill>
              </a:rPr>
            </a:br>
            <a:r>
              <a:rPr lang="it-IT" sz="1600" b="1" dirty="0">
                <a:solidFill>
                  <a:schemeClr val="bg1"/>
                </a:solidFill>
              </a:rPr>
              <a:t>Arsenale</a:t>
            </a:r>
            <a:br>
              <a:rPr lang="it-IT" sz="1600" b="1" dirty="0">
                <a:solidFill>
                  <a:schemeClr val="bg1"/>
                </a:solidFill>
              </a:rPr>
            </a:br>
            <a:r>
              <a:rPr lang="it-IT" sz="1600" dirty="0">
                <a:solidFill>
                  <a:schemeClr val="bg1"/>
                </a:solidFill>
              </a:rPr>
              <a:t>Spazio pubblico centrale da rendere coerente con gli edifici circostanti. Involucro da ancora perfezionare.</a:t>
            </a:r>
            <a:br>
              <a:rPr lang="it-IT" sz="1600" dirty="0">
                <a:solidFill>
                  <a:schemeClr val="bg1"/>
                </a:solidFill>
              </a:rPr>
            </a:br>
            <a:r>
              <a:rPr lang="it-IT" sz="1600" b="1" dirty="0">
                <a:solidFill>
                  <a:schemeClr val="bg1"/>
                </a:solidFill>
              </a:rPr>
              <a:t>Giallo/Verde</a:t>
            </a:r>
            <a:br>
              <a:rPr lang="it-IT" sz="1600" dirty="0">
                <a:solidFill>
                  <a:schemeClr val="bg1"/>
                </a:solidFill>
              </a:rPr>
            </a:br>
            <a:br>
              <a:rPr lang="it-IT" sz="1600" b="1" dirty="0">
                <a:solidFill>
                  <a:schemeClr val="bg1"/>
                </a:solidFill>
              </a:rPr>
            </a:br>
            <a:br>
              <a:rPr lang="it-IT" sz="1600" b="1" dirty="0">
                <a:solidFill>
                  <a:schemeClr val="bg1"/>
                </a:solidFill>
              </a:rPr>
            </a:br>
            <a:endParaRPr lang="it-IT" sz="1600" b="1" dirty="0">
              <a:solidFill>
                <a:schemeClr val="bg1"/>
              </a:solidFill>
            </a:endParaRPr>
          </a:p>
        </p:txBody>
      </p:sp>
    </p:spTree>
    <p:extLst>
      <p:ext uri="{BB962C8B-B14F-4D97-AF65-F5344CB8AC3E}">
        <p14:creationId xmlns:p14="http://schemas.microsoft.com/office/powerpoint/2010/main" val="404516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421907" y="402391"/>
            <a:ext cx="11348185" cy="6053218"/>
          </a:xfrm>
        </p:spPr>
        <p:txBody>
          <a:bodyPr>
            <a:normAutofit fontScale="90000"/>
          </a:bodyPr>
          <a:lstStyle/>
          <a:p>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br>
              <a:rPr lang="it-IT" sz="1600" dirty="0">
                <a:solidFill>
                  <a:schemeClr val="bg1"/>
                </a:solidFill>
              </a:rPr>
            </a:br>
            <a:r>
              <a:rPr lang="it-IT" sz="1600" b="1" dirty="0">
                <a:solidFill>
                  <a:schemeClr val="bg1"/>
                </a:solidFill>
              </a:rPr>
              <a:t>Marea</a:t>
            </a:r>
            <a:br>
              <a:rPr lang="it-IT" sz="1600" dirty="0">
                <a:solidFill>
                  <a:schemeClr val="bg1"/>
                </a:solidFill>
              </a:rPr>
            </a:br>
            <a:r>
              <a:rPr lang="it-IT" sz="1600" b="1" dirty="0">
                <a:solidFill>
                  <a:schemeClr val="bg1"/>
                </a:solidFill>
              </a:rPr>
              <a:t>Verde</a:t>
            </a:r>
            <a:br>
              <a:rPr lang="it-IT" sz="1600" dirty="0">
                <a:solidFill>
                  <a:schemeClr val="bg1"/>
                </a:solidFill>
              </a:rPr>
            </a:br>
            <a:br>
              <a:rPr lang="it-IT" sz="1600" b="1" dirty="0">
                <a:solidFill>
                  <a:schemeClr val="bg1"/>
                </a:solidFill>
              </a:rPr>
            </a:br>
            <a:r>
              <a:rPr lang="it-IT" sz="1600" b="1" dirty="0">
                <a:solidFill>
                  <a:schemeClr val="bg1"/>
                </a:solidFill>
              </a:rPr>
              <a:t>Posidonia</a:t>
            </a:r>
            <a:br>
              <a:rPr lang="it-IT" sz="1400" b="1" dirty="0">
                <a:solidFill>
                  <a:schemeClr val="bg1"/>
                </a:solidFill>
              </a:rPr>
            </a:br>
            <a:r>
              <a:rPr lang="it-IT" sz="1400" b="1" dirty="0">
                <a:solidFill>
                  <a:schemeClr val="bg1"/>
                </a:solidFill>
              </a:rPr>
              <a:t>-</a:t>
            </a:r>
            <a:br>
              <a:rPr lang="it-IT" sz="1600" b="1" dirty="0">
                <a:solidFill>
                  <a:schemeClr val="bg1"/>
                </a:solidFill>
              </a:rPr>
            </a:br>
            <a:br>
              <a:rPr lang="it-IT" sz="1600" b="1" dirty="0">
                <a:solidFill>
                  <a:schemeClr val="bg1"/>
                </a:solidFill>
              </a:rPr>
            </a:br>
            <a:r>
              <a:rPr lang="it-IT" sz="1600" b="1" dirty="0" err="1">
                <a:solidFill>
                  <a:schemeClr val="bg1"/>
                </a:solidFill>
              </a:rPr>
              <a:t>Savages</a:t>
            </a:r>
            <a:br>
              <a:rPr lang="it-IT" sz="1400" dirty="0">
                <a:solidFill>
                  <a:schemeClr val="bg1"/>
                </a:solidFill>
              </a:rPr>
            </a:br>
            <a:r>
              <a:rPr lang="it-IT" sz="1400" dirty="0">
                <a:solidFill>
                  <a:schemeClr val="bg1"/>
                </a:solidFill>
              </a:rPr>
              <a:t>Involucri da perfezionare e sezioni da approfondire.</a:t>
            </a:r>
            <a:br>
              <a:rPr lang="it-IT" sz="1600" dirty="0">
                <a:solidFill>
                  <a:schemeClr val="bg1"/>
                </a:solidFill>
              </a:rPr>
            </a:br>
            <a:r>
              <a:rPr lang="it-IT" sz="1600" b="1" dirty="0">
                <a:solidFill>
                  <a:schemeClr val="bg1"/>
                </a:solidFill>
              </a:rPr>
              <a:t>Giallo/Verde</a:t>
            </a:r>
            <a:br>
              <a:rPr lang="it-IT" sz="1600" b="1" dirty="0">
                <a:solidFill>
                  <a:schemeClr val="bg1"/>
                </a:solidFill>
              </a:rPr>
            </a:br>
            <a:br>
              <a:rPr lang="it-IT" sz="1400" b="1" dirty="0">
                <a:solidFill>
                  <a:schemeClr val="bg1"/>
                </a:solidFill>
              </a:rPr>
            </a:br>
            <a:r>
              <a:rPr lang="it-IT" sz="1600" b="1" dirty="0" err="1">
                <a:solidFill>
                  <a:schemeClr val="bg1"/>
                </a:solidFill>
              </a:rPr>
              <a:t>Zacke</a:t>
            </a:r>
            <a:br>
              <a:rPr lang="it-IT" sz="1400" dirty="0">
                <a:solidFill>
                  <a:schemeClr val="bg1"/>
                </a:solidFill>
              </a:rPr>
            </a:br>
            <a:r>
              <a:rPr lang="it-IT" sz="1400" dirty="0">
                <a:solidFill>
                  <a:schemeClr val="bg1"/>
                </a:solidFill>
              </a:rPr>
              <a:t>Ricalibrare gli orientamenti interni.</a:t>
            </a:r>
            <a:br>
              <a:rPr lang="it-IT" sz="1600" dirty="0">
                <a:solidFill>
                  <a:schemeClr val="bg1"/>
                </a:solidFill>
              </a:rPr>
            </a:br>
            <a:r>
              <a:rPr lang="it-IT" sz="1600" b="1" dirty="0">
                <a:solidFill>
                  <a:schemeClr val="bg1"/>
                </a:solidFill>
              </a:rPr>
              <a:t>Giallo/Verde</a:t>
            </a:r>
            <a:br>
              <a:rPr lang="it-IT" sz="1600" b="1" dirty="0">
                <a:solidFill>
                  <a:schemeClr val="bg1"/>
                </a:solidFill>
              </a:rPr>
            </a:br>
            <a:br>
              <a:rPr lang="it-IT" sz="1600" b="1" dirty="0">
                <a:solidFill>
                  <a:schemeClr val="bg1"/>
                </a:solidFill>
              </a:rPr>
            </a:br>
            <a:r>
              <a:rPr lang="it-IT" sz="1600" b="1" dirty="0">
                <a:solidFill>
                  <a:schemeClr val="bg1"/>
                </a:solidFill>
              </a:rPr>
              <a:t>Impronta del mare</a:t>
            </a:r>
            <a:br>
              <a:rPr lang="it-IT" sz="1600" dirty="0">
                <a:solidFill>
                  <a:schemeClr val="bg1"/>
                </a:solidFill>
              </a:rPr>
            </a:br>
            <a:r>
              <a:rPr lang="it-IT" sz="1600" dirty="0">
                <a:solidFill>
                  <a:schemeClr val="bg1"/>
                </a:solidFill>
              </a:rPr>
              <a:t>Manca una capacità di definizione e rappresentazione del progetto complessivo nei suoi rapporti formali.</a:t>
            </a:r>
            <a:br>
              <a:rPr lang="it-IT" sz="1600" dirty="0">
                <a:solidFill>
                  <a:schemeClr val="bg1"/>
                </a:solidFill>
              </a:rPr>
            </a:br>
            <a:r>
              <a:rPr lang="it-IT" sz="1600" dirty="0">
                <a:solidFill>
                  <a:schemeClr val="bg1"/>
                </a:solidFill>
              </a:rPr>
              <a:t>Manca un ragionamento sugli involucri. E’ incompleta la definizione della piante.</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600" b="1" dirty="0">
                <a:solidFill>
                  <a:schemeClr val="bg1"/>
                </a:solidFill>
              </a:rPr>
              <a:t>Lisca di pesce</a:t>
            </a:r>
            <a:br>
              <a:rPr lang="it-IT" sz="1600" dirty="0">
                <a:solidFill>
                  <a:schemeClr val="bg1"/>
                </a:solidFill>
              </a:rPr>
            </a:br>
            <a:r>
              <a:rPr lang="it-IT" sz="1600" dirty="0">
                <a:solidFill>
                  <a:schemeClr val="bg1"/>
                </a:solidFill>
              </a:rPr>
              <a:t>Spazi aperti da perfezionare. Piante da controllare. Involucri ancora da definire.</a:t>
            </a:r>
            <a:br>
              <a:rPr lang="it-IT" sz="1600" dirty="0">
                <a:solidFill>
                  <a:schemeClr val="bg1"/>
                </a:solidFill>
              </a:rPr>
            </a:br>
            <a:r>
              <a:rPr lang="it-IT" sz="1600" b="1" dirty="0">
                <a:solidFill>
                  <a:schemeClr val="bg1"/>
                </a:solidFill>
              </a:rPr>
              <a:t>Giallo</a:t>
            </a:r>
            <a:br>
              <a:rPr lang="it-IT" sz="1600" b="1" dirty="0">
                <a:solidFill>
                  <a:schemeClr val="bg1"/>
                </a:solidFill>
              </a:rPr>
            </a:br>
            <a:br>
              <a:rPr lang="it-IT" sz="1600" b="1" dirty="0">
                <a:solidFill>
                  <a:schemeClr val="bg1"/>
                </a:solidFill>
              </a:rPr>
            </a:br>
            <a:r>
              <a:rPr lang="it-IT" sz="1600" b="1" dirty="0" err="1">
                <a:solidFill>
                  <a:schemeClr val="bg1"/>
                </a:solidFill>
              </a:rPr>
              <a:t>Antium</a:t>
            </a:r>
            <a:r>
              <a:rPr lang="it-IT" sz="1600" dirty="0">
                <a:solidFill>
                  <a:schemeClr val="bg1"/>
                </a:solidFill>
              </a:rPr>
              <a:t>  </a:t>
            </a:r>
            <a:br>
              <a:rPr lang="it-IT" sz="1600" dirty="0">
                <a:solidFill>
                  <a:schemeClr val="bg1"/>
                </a:solidFill>
              </a:rPr>
            </a:br>
            <a:r>
              <a:rPr lang="it-IT" sz="1600" dirty="0">
                <a:solidFill>
                  <a:schemeClr val="bg1"/>
                </a:solidFill>
              </a:rPr>
              <a:t>Progetto arretrato rispetto alle richieste della fase di lavoro. Da perfezionare le piante. Da definire gli involucri.</a:t>
            </a:r>
            <a:br>
              <a:rPr lang="it-IT" sz="1600" dirty="0">
                <a:solidFill>
                  <a:schemeClr val="bg1"/>
                </a:solidFill>
              </a:rPr>
            </a:br>
            <a:r>
              <a:rPr lang="it-IT" sz="1600" b="1" dirty="0">
                <a:solidFill>
                  <a:schemeClr val="bg1"/>
                </a:solidFill>
              </a:rPr>
              <a:t>Giallo</a:t>
            </a:r>
            <a:br>
              <a:rPr lang="it-IT" sz="1600" dirty="0">
                <a:solidFill>
                  <a:schemeClr val="bg1"/>
                </a:solidFill>
              </a:rPr>
            </a:br>
            <a:br>
              <a:rPr lang="it-IT" sz="1600" dirty="0">
                <a:solidFill>
                  <a:schemeClr val="bg1"/>
                </a:solidFill>
              </a:rPr>
            </a:br>
            <a:br>
              <a:rPr lang="it-IT" sz="1600" b="1" dirty="0">
                <a:solidFill>
                  <a:schemeClr val="bg1"/>
                </a:solidFill>
              </a:rPr>
            </a:br>
            <a:br>
              <a:rPr lang="it-IT" sz="1600" b="1" dirty="0">
                <a:solidFill>
                  <a:schemeClr val="bg1"/>
                </a:solidFill>
              </a:rPr>
            </a:br>
            <a:endParaRPr lang="it-IT" sz="1600" b="1" dirty="0">
              <a:solidFill>
                <a:schemeClr val="bg1"/>
              </a:solidFill>
            </a:endParaRPr>
          </a:p>
        </p:txBody>
      </p:sp>
    </p:spTree>
    <p:extLst>
      <p:ext uri="{BB962C8B-B14F-4D97-AF65-F5344CB8AC3E}">
        <p14:creationId xmlns:p14="http://schemas.microsoft.com/office/powerpoint/2010/main" val="3958457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32079" y="1690688"/>
            <a:ext cx="6727842" cy="3767592"/>
          </a:xfrm>
        </p:spPr>
      </p:pic>
    </p:spTree>
    <p:extLst>
      <p:ext uri="{BB962C8B-B14F-4D97-AF65-F5344CB8AC3E}">
        <p14:creationId xmlns:p14="http://schemas.microsoft.com/office/powerpoint/2010/main" val="381215716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TotalTime>
  <Words>8</Words>
  <Application>Microsoft Office PowerPoint</Application>
  <PresentationFormat>Widescreen</PresentationFormat>
  <Paragraphs>8</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LABORATORIO DI PROGETTAZIONE 4/A  PROF. ARCH. ROBERTO A. CHERUBINI  con  ARCH. ALESSIA GALLO (PhD student ARCHITETTURA TEORIE E PROGETTO DIAP SAPIENZA)  ARCH. MARCO GIORDANO (CONSULENTE ESTERNO)  ARCH. ANDREA LANNA  (CONSULENTE ESTERNO)     </vt:lpstr>
      <vt:lpstr> VALUTAZIONE 09.06.2020             Eccoci alla terza valutazione dello stato di avanzamento del vostro lavoro progettuale Nella prossima diapositiva troverete richiamata dalla comunicazione/ppt «Organizzazione del laboratorio» la modalità di giudizio con cui si è operato. Si tratta di una indicazione di indirizzo che non pregiudica l’esito finale del vostro esame. Alla prevista valutazione sintetica verde, giallo, rosso, ci è sembrato opportuno aggiungere colori intermedi per meglio consentirvi di capire. Ogni valutazione è stata motivata da una breve nota esplicativa.  Ai progetti valutati verdi, a cui si richiede di procedere con il lavoro e portarlo a conclusione, non è stato aggiunto nessun commento.  Di piccole correzioni e aggiustamenti si parlerà direttamente in sede di revisione ai singoli progetti</vt:lpstr>
      <vt:lpstr> VALUTAZIONE 12.05.2020    Il Laboratorio è uno spazio di lavoro e condivisione messo a vostra disposizione. La frequenza è obbligatoria ma non basta per ottenere l’ammissione all’esame. L’ammissione all’esame finale avviene attraverso il superamento di tre fasi successive di lavoro.  Ci auguriamo tutti che solo la prima, quella del 4 Aprile, sia online. Le altre vorremmo fortemente che producano una presentazione pubblica del vostro prodotto. Alla consegna di ogni fase di lavoro seguirà un giudizio degli esiti da parte della docenza, che verrà espresso poi in sintesi come da un semaforo. Luce verde: bene, continua così. Luce gialla: attenzione, è necessario una correzione di rotta. Luce rossa: esito da recuperare  Tre luci rosse implicano la mancata certificazione di frequenza al Laboratorio per insufficiente e insoddisfacente produttività Luci gialle, luci verdi e luci rosse nelle diverse combinazioni vanno intese come indicazioni agli studenti sull’andamento del loro lavoro, sugli argomenti forti e sugli argomenti deboli del loro progetto, senza che questi ultimi, una volta soddisfacentemente corretti, debbano per forza di cose incidere sull’esito dell’esame finale     </vt:lpstr>
      <vt:lpstr>             La Finestra sul Mare Ancora rigidi gli spazi, troppo domestico il sistema dell’involucro. Giallo   Floating Shingle Verde  H2O Porre attenzione alla consistenza e alla forma delle pensiline nella relazione con gli edifici. Giallo/Verde  La corsa della piuma Verde  Libeccio Limiti nella qualità tridimensionale. Vanno condotti ad ordine i rapporti tra piante ed involucri. Vanno definite la qualità del quinto prospetto e l’andamento delle sezioni.  Giallo/Verde   Mare Solido Verde  </vt:lpstr>
      <vt:lpstr>         Pescati dal mare Porre attenzione alla consistenza e alla forma delle pensiline nella relazione con gli edifici, verificare le proporzioni nelle sezioni. Giallo  AWEN Sezioni da arricchire e perfezionare progettualmente. Da affrontare il problema del quinto prospetto. Da risolvere la direzione centrale in planimetria. Giallo  Gutta cavat Verde  Cavone -  La terrazza sul mare Gli involucri sono ancora da perfezionare Giallo/Verde  Nodus Sensis Involucri da definire perfezionandoli. Giallo/Verde  </vt:lpstr>
      <vt:lpstr>       The sponge Verde  Urban cliff Verde  Wave connection Piante soddisfacenti. Sezioni e involucro ancora da perfezionare. Giallo/Verde  La canzone del sole Spazi aperti da definire e concretizzare in relazione con le presenze interne in modo da fornire una relazione tra le parti.  Giallo  La forma del vento Soddisfacenti le piante, ancora da perfezionare involucri e sezioni Giallo/Verde  Arsenale Spazio pubblico centrale da rendere coerente con gli edifici circostanti. Involucro da ancora perfezionare. Giallo/Verde   </vt:lpstr>
      <vt:lpstr>       Marea Verde  Posidonia -  Savages Involucri da perfezionare e sezioni da approfondire. Giallo/Verde  Zacke Ricalibrare gli orientamenti interni. Giallo/Verde  Impronta del mare Manca una capacità di definizione e rappresentazione del progetto complessivo nei suoi rapporti formali. Manca un ragionamento sugli involucri. E’ incompleta la definizione della piante. Giallo  Lisca di pesce Spazi aperti da perfezionare. Piante da controllare. Involucri ancora da definire. Giallo  Antium   Progetto arretrato rispetto alle richieste della fase di lavoro. Da perfezionare le piante. Da definire gli involucri. Giallo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LABORATORIO DI PROGETTAZIONE 4/A PROF. ARCH. ROBERTO A. CHERUBINI con ARCH. ALESSIA GALLO (PhD ARCHITETTURA TEORIE E PROGETTO DIAP SAPIENZA) ARCH. MARCO GIORDANO (CONSULENTE ESTERNO) ARCH. ANDREA LANNA  (CONSULENTE ETERNO)</dc:title>
  <dc:creator>User</dc:creator>
  <cp:lastModifiedBy>Alessia Gallo</cp:lastModifiedBy>
  <cp:revision>62</cp:revision>
  <dcterms:created xsi:type="dcterms:W3CDTF">2020-03-13T12:16:54Z</dcterms:created>
  <dcterms:modified xsi:type="dcterms:W3CDTF">2020-06-09T11:45:33Z</dcterms:modified>
</cp:coreProperties>
</file>