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handoutMasterIdLst>
    <p:handoutMasterId r:id="rId21"/>
  </p:handoutMasterIdLst>
  <p:sldIdLst>
    <p:sldId id="291" r:id="rId2"/>
    <p:sldId id="330" r:id="rId3"/>
    <p:sldId id="331" r:id="rId4"/>
    <p:sldId id="332" r:id="rId5"/>
    <p:sldId id="333" r:id="rId6"/>
    <p:sldId id="334" r:id="rId7"/>
    <p:sldId id="359" r:id="rId8"/>
    <p:sldId id="335" r:id="rId9"/>
    <p:sldId id="360" r:id="rId10"/>
    <p:sldId id="336" r:id="rId11"/>
    <p:sldId id="337" r:id="rId12"/>
    <p:sldId id="338" r:id="rId13"/>
    <p:sldId id="339" r:id="rId14"/>
    <p:sldId id="340" r:id="rId15"/>
    <p:sldId id="341" r:id="rId16"/>
    <p:sldId id="342" r:id="rId17"/>
    <p:sldId id="343" r:id="rId18"/>
    <p:sldId id="294" r:id="rId19"/>
  </p:sldIdLst>
  <p:sldSz cx="9144000" cy="6858000" type="screen4x3"/>
  <p:notesSz cx="6858000" cy="9144000"/>
  <p:custDataLst>
    <p:tags r:id="rId22"/>
  </p:custDataLst>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433"/>
    <a:srgbClr val="002060"/>
    <a:srgbClr val="464990"/>
    <a:srgbClr val="DF9F85"/>
    <a:srgbClr val="009984"/>
    <a:srgbClr val="FBBA00"/>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2" autoAdjust="0"/>
  </p:normalViewPr>
  <p:slideViewPr>
    <p:cSldViewPr>
      <p:cViewPr varScale="1">
        <p:scale>
          <a:sx n="115" d="100"/>
          <a:sy n="115" d="100"/>
        </p:scale>
        <p:origin x="1416" y="84"/>
      </p:cViewPr>
      <p:guideLst>
        <p:guide orient="horz" pos="789"/>
        <p:guide orient="horz" pos="1956"/>
        <p:guide orient="horz" pos="3929"/>
        <p:guide pos="5396"/>
        <p:guide/>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dirty="0">
              <a:latin typeface="Arial Narrow" panose="020B0606020202030204" pitchFamily="34" charset="0"/>
            </a:endParaRPr>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6CD571C-DEFA-4994-989D-3804CDB21EE6}" type="datetimeFigureOut">
              <a:rPr lang="en-US" altLang="it-IT">
                <a:latin typeface="Arial Narrow" panose="020B0606020202030204" pitchFamily="34" charset="0"/>
              </a:rPr>
              <a:pPr>
                <a:defRPr/>
              </a:pPr>
              <a:t>2/9/2018</a:t>
            </a:fld>
            <a:endParaRPr lang="en-US" altLang="it-IT" dirty="0">
              <a:latin typeface="Arial Narrow" panose="020B0606020202030204" pitchFamily="34" charset="0"/>
            </a:endParaRPr>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dirty="0">
              <a:latin typeface="Arial Narrow" panose="020B0606020202030204" pitchFamily="34" charset="0"/>
            </a:endParaRPr>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5C9C60-333B-4221-A3A0-2851ACD5F04B}" type="slidenum">
              <a:rPr lang="en-US" altLang="it-IT">
                <a:latin typeface="Arial Narrow" panose="020B0606020202030204" pitchFamily="34" charset="0"/>
              </a:rPr>
              <a:pPr>
                <a:defRPr/>
              </a:pPr>
              <a:t>‹N›</a:t>
            </a:fld>
            <a:endParaRPr lang="en-US" altLang="it-IT" dirty="0">
              <a:latin typeface="Arial Narrow" panose="020B0606020202030204" pitchFamily="34" charset="0"/>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Narrow" panose="020B0606020202030204" pitchFamily="34" charset="0"/>
                <a:ea typeface="ヒラギノ角ゴ Pro W3" charset="0"/>
                <a:cs typeface="ヒラギノ角ゴ Pro W3" charset="0"/>
              </a:defRPr>
            </a:lvl1pPr>
          </a:lstStyle>
          <a:p>
            <a:pPr>
              <a:defRPr/>
            </a:pPr>
            <a:endParaRPr lang="it-IT" dirty="0"/>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Narrow" panose="020B0606020202030204" pitchFamily="34" charset="0"/>
                <a:ea typeface="ヒラギノ角ゴ Pro W3" charset="0"/>
                <a:cs typeface="ヒラギノ角ゴ Pro W3" charset="0"/>
              </a:defRPr>
            </a:lvl1pPr>
          </a:lstStyle>
          <a:p>
            <a:pPr>
              <a:defRPr/>
            </a:pPr>
            <a:endParaRPr lang="it-IT" dirty="0"/>
          </a:p>
        </p:txBody>
      </p:sp>
      <p:sp>
        <p:nvSpPr>
          <p:cNvPr id="4100" name="Rectangle 4">
            <a:extLst>
              <a:ext uri="{FF2B5EF4-FFF2-40B4-BE49-F238E27FC236}">
                <a16:creationId xmlns:a16="http://schemas.microsoft.com/office/drawing/2014/main" id="{695FCCBA-B671-4725-B14F-6671062E844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Narrow" panose="020B0606020202030204" pitchFamily="34" charset="0"/>
                <a:ea typeface="ヒラギノ角ゴ Pro W3" charset="0"/>
                <a:cs typeface="ヒラギノ角ゴ Pro W3" charset="0"/>
              </a:defRPr>
            </a:lvl1pPr>
          </a:lstStyle>
          <a:p>
            <a:pPr>
              <a:defRPr/>
            </a:pPr>
            <a:endParaRPr lang="it-IT" dirty="0"/>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smtClean="0">
                <a:latin typeface="Arial Narrow" panose="020B0606020202030204" pitchFamily="34" charset="0"/>
              </a:defRPr>
            </a:lvl1pPr>
          </a:lstStyle>
          <a:p>
            <a:pPr>
              <a:defRPr/>
            </a:pPr>
            <a:fld id="{0875FE2B-0063-4DD0-93FD-F863B67F5A6C}" type="slidenum">
              <a:rPr lang="it-IT" altLang="it-IT" smtClean="0"/>
              <a:pPr>
                <a:defRPr/>
              </a:pPr>
              <a:t>‹N›</a:t>
            </a:fld>
            <a:endParaRPr lang="it-IT" altLang="it-IT"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3D342E7-A370-48B9-A331-0AB9B32A26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52237EC1-B2FD-404E-A1A1-DE895F6F384C}" type="slidenum">
              <a:rPr lang="it-IT" altLang="it-IT" sz="1200">
                <a:latin typeface="Arial Narrow" panose="020B0606020202030204" pitchFamily="34" charset="0"/>
              </a:rPr>
              <a:pPr/>
              <a:t>1</a:t>
            </a:fld>
            <a:endParaRPr lang="it-IT" altLang="it-IT" sz="1200" dirty="0">
              <a:latin typeface="Arial Narrow" panose="020B0606020202030204" pitchFamily="34" charset="0"/>
            </a:endParaRPr>
          </a:p>
        </p:txBody>
      </p:sp>
      <p:sp>
        <p:nvSpPr>
          <p:cNvPr id="7171" name="Rectangle 2">
            <a:extLst>
              <a:ext uri="{FF2B5EF4-FFF2-40B4-BE49-F238E27FC236}">
                <a16:creationId xmlns:a16="http://schemas.microsoft.com/office/drawing/2014/main" id="{1232FACC-2C36-4171-9647-CFB31992E31E}"/>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3C84B3F-F479-4B4F-82F8-32B4631431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67B6432-0243-42A0-8DFC-F92A15930B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74C501D-65C7-407F-8C69-D25D1E427914}" type="slidenum">
              <a:rPr lang="it-IT" altLang="it-IT" sz="1200"/>
              <a:pPr/>
              <a:t>2</a:t>
            </a:fld>
            <a:endParaRPr lang="it-IT" altLang="it-IT" sz="1200"/>
          </a:p>
        </p:txBody>
      </p:sp>
      <p:sp>
        <p:nvSpPr>
          <p:cNvPr id="31747" name="Rectangle 2">
            <a:extLst>
              <a:ext uri="{FF2B5EF4-FFF2-40B4-BE49-F238E27FC236}">
                <a16:creationId xmlns:a16="http://schemas.microsoft.com/office/drawing/2014/main" id="{42FDA6F3-8D2B-4B27-BA7B-3932E69398B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8A73BFF-9353-46D5-83FD-A5655DD5E1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extLst>
      <p:ext uri="{BB962C8B-B14F-4D97-AF65-F5344CB8AC3E}">
        <p14:creationId xmlns:p14="http://schemas.microsoft.com/office/powerpoint/2010/main" val="294963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9959BAF-C228-4AD3-8E84-5D6BF87F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E02580-37C3-4D56-9412-68104DAF6BAD}" type="slidenum">
              <a:rPr lang="it-IT" altLang="it-IT">
                <a:ea typeface="MS PGothic" panose="020B0600070205080204" pitchFamily="34" charset="-128"/>
              </a:rPr>
              <a:pPr>
                <a:spcBef>
                  <a:spcPct val="0"/>
                </a:spcBef>
              </a:pPr>
              <a:t>18</a:t>
            </a:fld>
            <a:endParaRPr lang="it-IT" altLang="it-IT">
              <a:ea typeface="MS PGothic" panose="020B0600070205080204" pitchFamily="34" charset="-128"/>
            </a:endParaRPr>
          </a:p>
        </p:txBody>
      </p:sp>
      <p:sp>
        <p:nvSpPr>
          <p:cNvPr id="5123" name="Rectangle 2">
            <a:extLst>
              <a:ext uri="{FF2B5EF4-FFF2-40B4-BE49-F238E27FC236}">
                <a16:creationId xmlns:a16="http://schemas.microsoft.com/office/drawing/2014/main" id="{084701E9-F8D4-4B9D-8B35-5EAA3419C00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7BB00DD-E6A5-415D-96E2-48873B0F6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MS PGothic" panose="020B0600070205080204" pitchFamily="34" charset="-128"/>
            </a:endParaRPr>
          </a:p>
        </p:txBody>
      </p:sp>
    </p:spTree>
    <p:extLst>
      <p:ext uri="{BB962C8B-B14F-4D97-AF65-F5344CB8AC3E}">
        <p14:creationId xmlns:p14="http://schemas.microsoft.com/office/powerpoint/2010/main" val="3146172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jpg">
            <a:extLst>
              <a:ext uri="{FF2B5EF4-FFF2-40B4-BE49-F238E27FC236}">
                <a16:creationId xmlns:a16="http://schemas.microsoft.com/office/drawing/2014/main" id="{34D2C0D1-D891-4867-B849-850F5A9924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extLst>
      <p:ext uri="{BB962C8B-B14F-4D97-AF65-F5344CB8AC3E}">
        <p14:creationId xmlns:p14="http://schemas.microsoft.com/office/powerpoint/2010/main" val="342526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0BADAB4-3C7E-4726-B067-B5B1B672F6CC}"/>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5" name="Immagine 8">
            <a:extLst>
              <a:ext uri="{FF2B5EF4-FFF2-40B4-BE49-F238E27FC236}">
                <a16:creationId xmlns:a16="http://schemas.microsoft.com/office/drawing/2014/main" id="{3B10B3B3-CAE6-44FD-BB5A-8397199A4D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enna\Desktop\logo.jpg">
            <a:extLst>
              <a:ext uri="{FF2B5EF4-FFF2-40B4-BE49-F238E27FC236}">
                <a16:creationId xmlns:a16="http://schemas.microsoft.com/office/drawing/2014/main" id="{1469C9CA-07FB-4E25-94AB-2732B35BA1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7" name="Rectangle 6">
            <a:extLst>
              <a:ext uri="{FF2B5EF4-FFF2-40B4-BE49-F238E27FC236}">
                <a16:creationId xmlns:a16="http://schemas.microsoft.com/office/drawing/2014/main" id="{EDEB1156-AC95-4BDC-8641-0F6E23ECF1DE}"/>
              </a:ext>
            </a:extLst>
          </p:cNvPr>
          <p:cNvSpPr>
            <a:spLocks noGrp="1" noChangeArrowheads="1"/>
          </p:cNvSpPr>
          <p:nvPr>
            <p:ph type="sldNum" sz="quarter" idx="10"/>
          </p:nvPr>
        </p:nvSpPr>
        <p:spPr/>
        <p:txBody>
          <a:bodyPr/>
          <a:lstStyle>
            <a:lvl1pPr>
              <a:defRPr smtClean="0">
                <a:solidFill>
                  <a:srgbClr val="FFFFFF"/>
                </a:solidFill>
              </a:defRPr>
            </a:lvl1pPr>
          </a:lstStyle>
          <a:p>
            <a:pPr>
              <a:defRPr/>
            </a:pPr>
            <a:fld id="{EC7D0646-FBE6-4BF6-AABF-C02CE3F7EEED}" type="slidenum">
              <a:rPr lang="it-IT" altLang="it-IT"/>
              <a:pPr>
                <a:defRPr/>
              </a:pPr>
              <a:t>‹N›</a:t>
            </a:fld>
            <a:endParaRPr lang="it-IT" altLang="it-IT"/>
          </a:p>
        </p:txBody>
      </p:sp>
    </p:spTree>
    <p:extLst>
      <p:ext uri="{BB962C8B-B14F-4D97-AF65-F5344CB8AC3E}">
        <p14:creationId xmlns:p14="http://schemas.microsoft.com/office/powerpoint/2010/main" val="331727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4" name="Rectangle 4">
            <a:extLst>
              <a:ext uri="{FF2B5EF4-FFF2-40B4-BE49-F238E27FC236}">
                <a16:creationId xmlns:a16="http://schemas.microsoft.com/office/drawing/2014/main" id="{DF68AE24-97BC-495F-8152-35B6B8E740F5}"/>
              </a:ext>
            </a:extLst>
          </p:cNvPr>
          <p:cNvSpPr>
            <a:spLocks noGrp="1" noChangeArrowheads="1"/>
          </p:cNvSpPr>
          <p:nvPr>
            <p:ph type="dt" sz="half" idx="10"/>
          </p:nvPr>
        </p:nvSpPr>
        <p:spPr>
          <a:ln/>
        </p:spPr>
        <p:txBody>
          <a:bodyPr/>
          <a:lstStyle>
            <a:lvl1pPr>
              <a:defRPr>
                <a:latin typeface="Arial Narrow" panose="020B0606020202030204" pitchFamily="34" charset="0"/>
              </a:defRPr>
            </a:lvl1pPr>
          </a:lstStyle>
          <a:p>
            <a:pPr>
              <a:defRPr/>
            </a:pPr>
            <a:endParaRPr lang="it-IT" altLang="it-IT" dirty="0"/>
          </a:p>
        </p:txBody>
      </p:sp>
      <p:sp>
        <p:nvSpPr>
          <p:cNvPr id="5" name="Rectangle 5">
            <a:extLst>
              <a:ext uri="{FF2B5EF4-FFF2-40B4-BE49-F238E27FC236}">
                <a16:creationId xmlns:a16="http://schemas.microsoft.com/office/drawing/2014/main" id="{23271CD2-60FB-42D5-B8C2-313FBDEDB9C0}"/>
              </a:ext>
            </a:extLst>
          </p:cNvPr>
          <p:cNvSpPr>
            <a:spLocks noGrp="1" noChangeArrowheads="1"/>
          </p:cNvSpPr>
          <p:nvPr>
            <p:ph type="ftr" sz="quarter" idx="11"/>
          </p:nvPr>
        </p:nvSpPr>
        <p:spPr>
          <a:ln/>
        </p:spPr>
        <p:txBody>
          <a:bodyPr/>
          <a:lstStyle>
            <a:lvl1pPr>
              <a:defRPr>
                <a:latin typeface="Arial Narrow" panose="020B0606020202030204" pitchFamily="34" charset="0"/>
              </a:defRPr>
            </a:lvl1pPr>
          </a:lstStyle>
          <a:p>
            <a:pPr>
              <a:defRPr/>
            </a:pPr>
            <a:endParaRPr lang="it-IT" altLang="it-IT" dirty="0"/>
          </a:p>
        </p:txBody>
      </p:sp>
      <p:sp>
        <p:nvSpPr>
          <p:cNvPr id="6" name="Rectangle 6">
            <a:extLst>
              <a:ext uri="{FF2B5EF4-FFF2-40B4-BE49-F238E27FC236}">
                <a16:creationId xmlns:a16="http://schemas.microsoft.com/office/drawing/2014/main" id="{347096B4-1C2E-468B-9FA4-CD2BC2DDB758}"/>
              </a:ext>
            </a:extLst>
          </p:cNvPr>
          <p:cNvSpPr>
            <a:spLocks noGrp="1" noChangeArrowheads="1"/>
          </p:cNvSpPr>
          <p:nvPr>
            <p:ph type="sldNum" sz="quarter" idx="12"/>
          </p:nvPr>
        </p:nvSpPr>
        <p:spPr>
          <a:ln/>
        </p:spPr>
        <p:txBody>
          <a:bodyPr/>
          <a:lstStyle>
            <a:lvl1pPr>
              <a:defRPr/>
            </a:lvl1pPr>
          </a:lstStyle>
          <a:p>
            <a:fld id="{BCC9B27E-EDCE-4D82-BF74-550D39919F97}" type="slidenum">
              <a:rPr lang="it-IT" altLang="it-IT"/>
              <a:pPr/>
              <a:t>‹N›</a:t>
            </a:fld>
            <a:endParaRPr lang="it-IT" altLang="it-IT"/>
          </a:p>
        </p:txBody>
      </p:sp>
    </p:spTree>
    <p:extLst>
      <p:ext uri="{BB962C8B-B14F-4D97-AF65-F5344CB8AC3E}">
        <p14:creationId xmlns:p14="http://schemas.microsoft.com/office/powerpoint/2010/main" val="2710690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F12AC2-E36B-42CE-8AA7-1337860A502C}"/>
              </a:ext>
            </a:extLst>
          </p:cNvPr>
          <p:cNvSpPr>
            <a:spLocks noGrp="1" noChangeArrowheads="1"/>
          </p:cNvSpPr>
          <p:nvPr>
            <p:ph type="title"/>
          </p:nvPr>
        </p:nvSpPr>
        <p:spPr bwMode="auto">
          <a:xfrm>
            <a:off x="539750" y="7620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dirty="0"/>
              <a:t>Fare clic per modificare stile</a:t>
            </a:r>
          </a:p>
        </p:txBody>
      </p:sp>
      <p:pic>
        <p:nvPicPr>
          <p:cNvPr id="1028" name="Picture 2" descr="piede.jpg">
            <a:extLst>
              <a:ext uri="{FF2B5EF4-FFF2-40B4-BE49-F238E27FC236}">
                <a16:creationId xmlns:a16="http://schemas.microsoft.com/office/drawing/2014/main" id="{134F49BE-D310-47BF-BAF8-76AAAE82161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70788" y="6450013"/>
            <a:ext cx="15732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9" name="Straight Connector 4">
            <a:extLst>
              <a:ext uri="{FF2B5EF4-FFF2-40B4-BE49-F238E27FC236}">
                <a16:creationId xmlns:a16="http://schemas.microsoft.com/office/drawing/2014/main" id="{C66B525A-C954-446E-A2B7-B5277B885071}"/>
              </a:ext>
            </a:extLst>
          </p:cNvPr>
          <p:cNvCxnSpPr>
            <a:cxnSpLocks noChangeShapeType="1"/>
          </p:cNvCxnSpPr>
          <p:nvPr userDrawn="1"/>
        </p:nvCxnSpPr>
        <p:spPr bwMode="auto">
          <a:xfrm>
            <a:off x="539750" y="1052513"/>
            <a:ext cx="5603875" cy="0"/>
          </a:xfrm>
          <a:prstGeom prst="line">
            <a:avLst/>
          </a:prstGeom>
          <a:noFill/>
          <a:ln w="19050">
            <a:solidFill>
              <a:srgbClr val="822433"/>
            </a:solidFill>
            <a:round/>
            <a:headEnd/>
            <a:tailEnd/>
          </a:ln>
          <a:extLst>
            <a:ext uri="{909E8E84-426E-40DD-AFC4-6F175D3DCCD1}">
              <a14:hiddenFill xmlns:a14="http://schemas.microsoft.com/office/drawing/2010/main">
                <a:noFill/>
              </a14:hiddenFill>
            </a:ext>
          </a:extLst>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smtClean="0">
                <a:solidFill>
                  <a:schemeClr val="bg1"/>
                </a:solidFill>
                <a:latin typeface="Franklin Gothic Book" panose="020B0503020102020204" pitchFamily="34" charset="0"/>
              </a:defRPr>
            </a:lvl1pPr>
          </a:lstStyle>
          <a:p>
            <a:pPr>
              <a:defRPr/>
            </a:pPr>
            <a:fld id="{4EE59692-FDDC-4E17-940F-095716628021}"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7" r:id="rId3"/>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2000">
          <a:solidFill>
            <a:schemeClr val="tx1"/>
          </a:solidFill>
          <a:latin typeface="Arial Narrow" panose="020B0606020202030204" pitchFamily="34" charset="0"/>
          <a:ea typeface="+mn-ea"/>
          <a:cs typeface="Arial Narrow" panose="020B0606020202030204" pitchFamily="34" charset="0"/>
        </a:defRPr>
      </a:lvl1pPr>
      <a:lvl2pPr marL="479425" indent="-28575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400">
          <a:solidFill>
            <a:schemeClr val="tx1"/>
          </a:solidFill>
          <a:latin typeface="Arial Narrow" panose="020B0606020202030204" pitchFamily="34" charset="0"/>
          <a:ea typeface="+mn-ea"/>
          <a:cs typeface="Arial Narrow" panose="020B0606020202030204" pitchFamily="34" charset="0"/>
        </a:defRPr>
      </a:lvl2pPr>
      <a:lvl3pPr marL="1638300" indent="-3048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200">
          <a:solidFill>
            <a:schemeClr val="tx1"/>
          </a:solidFill>
          <a:latin typeface="Arial Narrow" panose="020B0606020202030204" pitchFamily="34" charset="0"/>
          <a:ea typeface="+mn-ea"/>
          <a:cs typeface="Arial Narrow" panose="020B0606020202030204" pitchFamily="34" charset="0"/>
        </a:defRPr>
      </a:lvl3pPr>
      <a:lvl4pPr marL="2095500" indent="-2667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000">
          <a:solidFill>
            <a:schemeClr val="tx1"/>
          </a:solidFill>
          <a:latin typeface="Arial Narrow" panose="020B0606020202030204" pitchFamily="34" charset="0"/>
          <a:ea typeface="+mn-ea"/>
          <a:cs typeface="Arial Narrow" panose="020B0606020202030204" pitchFamily="34" charset="0"/>
        </a:defRPr>
      </a:lvl4pPr>
      <a:lvl5pPr marL="2552700" indent="-266700" algn="l" rtl="0" eaLnBrk="0" fontAlgn="base" hangingPunct="0">
        <a:lnSpc>
          <a:spcPts val="2200"/>
        </a:lnSpc>
        <a:spcBef>
          <a:spcPct val="20000"/>
        </a:spcBef>
        <a:spcAft>
          <a:spcPct val="0"/>
        </a:spcAft>
        <a:buFont typeface="Arial" panose="020B0604020202020204"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reccani.it/enciclopedia/galileo-galilei"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treccani.it/enciclopedia/circolo-di-vienna_(Dizionario-di-filosofi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en.wikipedia.org/wiki/Niels_Bohr" TargetMode="External"/><Relationship Id="rId7" Type="http://schemas.openxmlformats.org/officeDocument/2006/relationships/hyperlink" Target="https://en.wikipedia.org/wiki/Charles_W._Morris" TargetMode="External"/><Relationship Id="rId12" Type="http://schemas.openxmlformats.org/officeDocument/2006/relationships/image" Target="../media/image7.jpeg"/><Relationship Id="rId2" Type="http://schemas.openxmlformats.org/officeDocument/2006/relationships/hyperlink" Target="https://en.wikipedia.org/wiki/Otto_Neurath" TargetMode="External"/><Relationship Id="rId1" Type="http://schemas.openxmlformats.org/officeDocument/2006/relationships/slideLayout" Target="../slideLayouts/slideLayout2.xml"/><Relationship Id="rId6" Type="http://schemas.openxmlformats.org/officeDocument/2006/relationships/hyperlink" Target="https://en.wikipedia.org/wiki/Rudolf_Carnap" TargetMode="External"/><Relationship Id="rId11" Type="http://schemas.openxmlformats.org/officeDocument/2006/relationships/hyperlink" Target="http://www.treccani.it/enciclopedia/positivismo" TargetMode="External"/><Relationship Id="rId5" Type="http://schemas.openxmlformats.org/officeDocument/2006/relationships/hyperlink" Target="https://en.wikipedia.org/wiki/Bertrand_Russell" TargetMode="External"/><Relationship Id="rId10" Type="http://schemas.openxmlformats.org/officeDocument/2006/relationships/hyperlink" Target="http://www.treccani.it/enciclopedia/illuminismo" TargetMode="External"/><Relationship Id="rId4" Type="http://schemas.openxmlformats.org/officeDocument/2006/relationships/hyperlink" Target="https://en.wikipedia.org/wiki/John_Dewey"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0C3412E-E263-4A13-8413-AD94EC543355}"/>
              </a:ext>
            </a:extLst>
          </p:cNvPr>
          <p:cNvSpPr>
            <a:spLocks noGrp="1" noChangeArrowheads="1"/>
          </p:cNvSpPr>
          <p:nvPr>
            <p:ph type="ctrTitle"/>
          </p:nvPr>
        </p:nvSpPr>
        <p:spPr>
          <a:xfrm>
            <a:off x="1458913" y="3878263"/>
            <a:ext cx="6929437" cy="990600"/>
          </a:xfrm>
        </p:spPr>
        <p:txBody>
          <a:bodyPr/>
          <a:lstStyle/>
          <a:p>
            <a:pPr eaLnBrk="1" hangingPunct="1"/>
            <a:r>
              <a:rPr lang="en-US" altLang="it-IT" dirty="0" err="1">
                <a:latin typeface="Arial Narrow" panose="020B0606020202030204" pitchFamily="34" charset="0"/>
                <a:cs typeface="Franklin Gothic Medium" panose="020B0603020102020204" pitchFamily="34" charset="0"/>
              </a:rPr>
              <a:t>Pedagogia</a:t>
            </a:r>
            <a:r>
              <a:rPr lang="en-US" altLang="it-IT" dirty="0">
                <a:latin typeface="Arial Narrow" panose="020B0606020202030204" pitchFamily="34" charset="0"/>
                <a:cs typeface="Franklin Gothic Medium" panose="020B0603020102020204" pitchFamily="34" charset="0"/>
              </a:rPr>
              <a:t> </a:t>
            </a:r>
            <a:r>
              <a:rPr lang="en-US" altLang="it-IT" dirty="0" err="1">
                <a:latin typeface="Arial Narrow" panose="020B0606020202030204" pitchFamily="34" charset="0"/>
                <a:cs typeface="Franklin Gothic Medium" panose="020B0603020102020204" pitchFamily="34" charset="0"/>
              </a:rPr>
              <a:t>sperimentale</a:t>
            </a:r>
            <a:r>
              <a:rPr lang="en-US" altLang="it-IT" dirty="0">
                <a:latin typeface="Arial Narrow" panose="020B0606020202030204" pitchFamily="34" charset="0"/>
                <a:cs typeface="Franklin Gothic Medium" panose="020B0603020102020204" pitchFamily="34" charset="0"/>
              </a:rPr>
              <a:t> </a:t>
            </a:r>
            <a:br>
              <a:rPr lang="en-US" altLang="it-IT" dirty="0">
                <a:latin typeface="Arial Narrow" panose="020B0606020202030204" pitchFamily="34" charset="0"/>
                <a:cs typeface="Franklin Gothic Medium" panose="020B0603020102020204" pitchFamily="34" charset="0"/>
              </a:rPr>
            </a:br>
            <a:r>
              <a:rPr lang="en-US" altLang="it-IT" sz="1600" dirty="0">
                <a:latin typeface="Arial Narrow" panose="020B0606020202030204" pitchFamily="34" charset="0"/>
                <a:cs typeface="Franklin Gothic Medium" panose="020B0603020102020204" pitchFamily="34" charset="0"/>
              </a:rPr>
              <a:t>prof. Pietro </a:t>
            </a:r>
            <a:r>
              <a:rPr lang="en-US" altLang="it-IT" sz="1600" dirty="0" err="1">
                <a:latin typeface="Arial Narrow" panose="020B0606020202030204" pitchFamily="34" charset="0"/>
                <a:cs typeface="Franklin Gothic Medium" panose="020B0603020102020204" pitchFamily="34" charset="0"/>
              </a:rPr>
              <a:t>Lucisano</a:t>
            </a:r>
            <a:endParaRPr lang="en-US" altLang="it-IT" sz="1600" dirty="0">
              <a:latin typeface="Arial Narrow" panose="020B0606020202030204" pitchFamily="34" charset="0"/>
              <a:cs typeface="Franklin Gothic Medium" panose="020B0603020102020204" pitchFamily="34" charset="0"/>
            </a:endParaRPr>
          </a:p>
        </p:txBody>
      </p:sp>
      <p:sp>
        <p:nvSpPr>
          <p:cNvPr id="6147" name="Rectangle 3">
            <a:extLst>
              <a:ext uri="{FF2B5EF4-FFF2-40B4-BE49-F238E27FC236}">
                <a16:creationId xmlns:a16="http://schemas.microsoft.com/office/drawing/2014/main" id="{F7ED52F8-8460-4008-8318-95FAF2A81967}"/>
              </a:ext>
            </a:extLst>
          </p:cNvPr>
          <p:cNvSpPr>
            <a:spLocks noGrp="1" noChangeArrowheads="1"/>
          </p:cNvSpPr>
          <p:nvPr>
            <p:ph type="subTitle" idx="1"/>
          </p:nvPr>
        </p:nvSpPr>
        <p:spPr>
          <a:xfrm>
            <a:off x="1458913" y="5035550"/>
            <a:ext cx="6929437" cy="914400"/>
          </a:xfrm>
        </p:spPr>
        <p:txBody>
          <a:bodyPr/>
          <a:lstStyle/>
          <a:p>
            <a:pPr eaLnBrk="1" hangingPunct="1"/>
            <a:endParaRPr lang="en-US" altLang="it-IT" dirty="0">
              <a:latin typeface="Franklin Gothic Book" panose="020B0503020102020204" pitchFamily="34" charset="0"/>
              <a:cs typeface="Franklin Gothic Book" panose="020B0503020102020204" pitchFamily="34" charset="0"/>
            </a:endParaRPr>
          </a:p>
          <a:p>
            <a:pPr eaLnBrk="1" hangingPunct="1"/>
            <a:r>
              <a:rPr lang="en-US" altLang="it-IT" dirty="0" err="1">
                <a:latin typeface="Franklin Gothic Book" panose="020B0503020102020204" pitchFamily="34" charset="0"/>
                <a:cs typeface="Franklin Gothic Book" panose="020B0503020102020204" pitchFamily="34" charset="0"/>
              </a:rPr>
              <a:t>L’unità</a:t>
            </a:r>
            <a:r>
              <a:rPr lang="en-US" altLang="it-IT" dirty="0">
                <a:latin typeface="Franklin Gothic Book" panose="020B0503020102020204" pitchFamily="34" charset="0"/>
                <a:cs typeface="Franklin Gothic Book" panose="020B0503020102020204" pitchFamily="34" charset="0"/>
              </a:rPr>
              <a:t> </a:t>
            </a:r>
            <a:r>
              <a:rPr lang="en-US" altLang="it-IT" dirty="0" err="1">
                <a:latin typeface="Franklin Gothic Book" panose="020B0503020102020204" pitchFamily="34" charset="0"/>
                <a:cs typeface="Franklin Gothic Book" panose="020B0503020102020204" pitchFamily="34" charset="0"/>
              </a:rPr>
              <a:t>della</a:t>
            </a:r>
            <a:r>
              <a:rPr lang="en-US" altLang="it-IT" dirty="0">
                <a:latin typeface="Franklin Gothic Book" panose="020B0503020102020204" pitchFamily="34" charset="0"/>
                <a:cs typeface="Franklin Gothic Book" panose="020B0503020102020204" pitchFamily="34" charset="0"/>
              </a:rPr>
              <a:t> </a:t>
            </a:r>
            <a:r>
              <a:rPr lang="en-US" altLang="it-IT" dirty="0" err="1">
                <a:latin typeface="Franklin Gothic Book" panose="020B0503020102020204" pitchFamily="34" charset="0"/>
                <a:cs typeface="Franklin Gothic Book" panose="020B0503020102020204" pitchFamily="34" charset="0"/>
              </a:rPr>
              <a:t>scienza</a:t>
            </a:r>
            <a:r>
              <a:rPr lang="en-US" altLang="it-IT" dirty="0">
                <a:latin typeface="Franklin Gothic Book" panose="020B0503020102020204" pitchFamily="34" charset="0"/>
                <a:cs typeface="Franklin Gothic Book" panose="020B0503020102020204" pitchFamily="34" charset="0"/>
              </a:rPr>
              <a:t> come </a:t>
            </a:r>
            <a:r>
              <a:rPr lang="en-US" altLang="it-IT" dirty="0" err="1">
                <a:latin typeface="Franklin Gothic Book" panose="020B0503020102020204" pitchFamily="34" charset="0"/>
                <a:cs typeface="Franklin Gothic Book" panose="020B0503020102020204" pitchFamily="34" charset="0"/>
              </a:rPr>
              <a:t>problema</a:t>
            </a:r>
            <a:r>
              <a:rPr lang="en-US" altLang="it-IT" dirty="0">
                <a:latin typeface="Franklin Gothic Book" panose="020B0503020102020204" pitchFamily="34" charset="0"/>
                <a:cs typeface="Franklin Gothic Book" panose="020B0503020102020204" pitchFamily="34" charset="0"/>
              </a:rPr>
              <a:t> </a:t>
            </a:r>
            <a:r>
              <a:rPr lang="en-US" altLang="it-IT" dirty="0" err="1">
                <a:latin typeface="Franklin Gothic Book" panose="020B0503020102020204" pitchFamily="34" charset="0"/>
                <a:cs typeface="Franklin Gothic Book" panose="020B0503020102020204" pitchFamily="34" charset="0"/>
              </a:rPr>
              <a:t>sociale</a:t>
            </a:r>
            <a:endParaRPr lang="en-US" altLang="it-IT" dirty="0">
              <a:latin typeface="Franklin Gothic Book" panose="020B0503020102020204" pitchFamily="34" charset="0"/>
              <a:cs typeface="Franklin Gothic Book" panose="020B0503020102020204" pitchFamily="34" charset="0"/>
            </a:endParaRPr>
          </a:p>
        </p:txBody>
      </p:sp>
      <p:pic>
        <p:nvPicPr>
          <p:cNvPr id="6148" name="Picture 5" descr="C:\Users\Menna\Desktop\logo.jpg">
            <a:extLst>
              <a:ext uri="{FF2B5EF4-FFF2-40B4-BE49-F238E27FC236}">
                <a16:creationId xmlns:a16="http://schemas.microsoft.com/office/drawing/2014/main" id="{2965607F-866F-49F3-909F-5E1146C50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447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9471CE0E-9004-4B9B-A0F6-AE5AAC258E1C}"/>
              </a:ext>
            </a:extLst>
          </p:cNvPr>
          <p:cNvSpPr>
            <a:spLocks noGrp="1" noChangeArrowheads="1"/>
          </p:cNvSpPr>
          <p:nvPr>
            <p:ph type="title"/>
          </p:nvPr>
        </p:nvSpPr>
        <p:spPr>
          <a:xfrm>
            <a:off x="539552" y="1052736"/>
            <a:ext cx="2962226" cy="298103"/>
          </a:xfrm>
          <a:solidFill>
            <a:srgbClr val="822433"/>
          </a:solidFill>
        </p:spPr>
        <p:txBody>
          <a:bodyPr/>
          <a:lstStyle/>
          <a:p>
            <a:pPr algn="ctr"/>
            <a:r>
              <a:rPr lang="it-IT" altLang="it-IT" sz="2000" dirty="0">
                <a:solidFill>
                  <a:schemeClr val="bg1"/>
                </a:solidFill>
                <a:latin typeface="Arial Narrow" panose="020B0606020202030204" pitchFamily="34" charset="0"/>
              </a:rPr>
              <a:t>Il senso comune non basta</a:t>
            </a:r>
          </a:p>
        </p:txBody>
      </p:sp>
      <p:sp>
        <p:nvSpPr>
          <p:cNvPr id="10242" name="Segnaposto numero diapositiva 3">
            <a:extLst>
              <a:ext uri="{FF2B5EF4-FFF2-40B4-BE49-F238E27FC236}">
                <a16:creationId xmlns:a16="http://schemas.microsoft.com/office/drawing/2014/main" id="{8ECD5A0C-D30E-4078-B200-87D540685A4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DA95A13F-E894-4445-BE81-0DE37121FEAD}" type="slidenum">
              <a:rPr lang="it-IT" altLang="it-IT" sz="1400">
                <a:solidFill>
                  <a:schemeClr val="bg2"/>
                </a:solidFill>
                <a:latin typeface="Arial Narrow" panose="020B0606020202030204" pitchFamily="34" charset="0"/>
              </a:rPr>
              <a:pPr/>
              <a:t>10</a:t>
            </a:fld>
            <a:endParaRPr lang="it-IT" altLang="it-IT" sz="1400" dirty="0">
              <a:solidFill>
                <a:schemeClr val="bg2"/>
              </a:solidFill>
              <a:latin typeface="Arial Narrow" panose="020B0606020202030204" pitchFamily="34" charset="0"/>
            </a:endParaRPr>
          </a:p>
        </p:txBody>
      </p:sp>
      <p:sp>
        <p:nvSpPr>
          <p:cNvPr id="10243" name="Rettangolo 1">
            <a:extLst>
              <a:ext uri="{FF2B5EF4-FFF2-40B4-BE49-F238E27FC236}">
                <a16:creationId xmlns:a16="http://schemas.microsoft.com/office/drawing/2014/main" id="{D51F9850-73CA-4DD3-B222-C8F9B9EF3156}"/>
              </a:ext>
            </a:extLst>
          </p:cNvPr>
          <p:cNvSpPr>
            <a:spLocks noChangeArrowheads="1"/>
          </p:cNvSpPr>
          <p:nvPr/>
        </p:nvSpPr>
        <p:spPr bwMode="auto">
          <a:xfrm>
            <a:off x="464345" y="2132856"/>
            <a:ext cx="4572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Nel senso comune troviamo atteggiamenti simili a quelli della  scienza nel senso più specializzato, e insieme altri atteggiamenti che sono completamente non scientifici. </a:t>
            </a:r>
          </a:p>
          <a:p>
            <a:endParaRPr lang="it-IT" altLang="it-IT" dirty="0">
              <a:solidFill>
                <a:schemeClr val="accent2">
                  <a:lumMod val="75000"/>
                </a:schemeClr>
              </a:solidFill>
              <a:latin typeface="Arial Narrow" panose="020B0606020202030204" pitchFamily="34" charset="0"/>
            </a:endParaRPr>
          </a:p>
          <a:p>
            <a:r>
              <a:rPr lang="it-IT" altLang="it-IT" dirty="0">
                <a:solidFill>
                  <a:schemeClr val="accent2">
                    <a:lumMod val="75000"/>
                  </a:schemeClr>
                </a:solidFill>
                <a:latin typeface="Arial Narrow" panose="020B0606020202030204" pitchFamily="34" charset="0"/>
              </a:rPr>
              <a:t>C'è chi lavora per abitudine o con metodi basati su tentativi casuali, e chi è schiavo di dogmi e guidato da pregiudizi, proprio come c'è chi usa le proprie mani, gli occhi e le orecchie, per ricavare conoscenze da tutto ciò che passa per la sua strada e usa il cervello di cui dispone per estrarre significato da ciò che osserva.</a:t>
            </a:r>
          </a:p>
          <a:p>
            <a:endParaRPr lang="it-IT" altLang="it-IT" dirty="0">
              <a:solidFill>
                <a:schemeClr val="accent2">
                  <a:lumMod val="75000"/>
                </a:schemeClr>
              </a:solidFill>
            </a:endParaRPr>
          </a:p>
          <a:p>
            <a:endParaRPr lang="it-IT" altLang="it-IT" dirty="0"/>
          </a:p>
        </p:txBody>
      </p:sp>
      <p:pic>
        <p:nvPicPr>
          <p:cNvPr id="10245" name="Picture 6" descr="http://www.worky.biz/wp-content/uploads/2010/10/250x.jpg">
            <a:extLst>
              <a:ext uri="{FF2B5EF4-FFF2-40B4-BE49-F238E27FC236}">
                <a16:creationId xmlns:a16="http://schemas.microsoft.com/office/drawing/2014/main" id="{1C96E2E8-8E12-4B2F-B849-B38B4FE4C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1571625"/>
            <a:ext cx="23812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giornalesm.com/wp-content/uploads/2015/07/insegnanti.jpg">
            <a:extLst>
              <a:ext uri="{FF2B5EF4-FFF2-40B4-BE49-F238E27FC236}">
                <a16:creationId xmlns:a16="http://schemas.microsoft.com/office/drawing/2014/main" id="{070F36B0-B7CC-48AF-9BC9-8639780E4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4643438"/>
            <a:ext cx="332581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31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5FD36737-41EE-44D7-886D-78AE3763C595}"/>
              </a:ext>
            </a:extLst>
          </p:cNvPr>
          <p:cNvSpPr>
            <a:spLocks noGrp="1" noChangeArrowheads="1"/>
          </p:cNvSpPr>
          <p:nvPr>
            <p:ph type="title"/>
          </p:nvPr>
        </p:nvSpPr>
        <p:spPr>
          <a:xfrm>
            <a:off x="539552" y="1079772"/>
            <a:ext cx="4402386" cy="326479"/>
          </a:xfrm>
          <a:solidFill>
            <a:srgbClr val="822433"/>
          </a:solidFill>
        </p:spPr>
        <p:txBody>
          <a:bodyPr/>
          <a:lstStyle/>
          <a:p>
            <a:pPr algn="ctr"/>
            <a:r>
              <a:rPr lang="it-IT" altLang="it-IT" sz="2000" dirty="0">
                <a:solidFill>
                  <a:schemeClr val="bg1"/>
                </a:solidFill>
                <a:latin typeface="Arial Narrow" panose="020B0606020202030204" pitchFamily="34" charset="0"/>
              </a:rPr>
              <a:t>Continuità tra scienza pura e scienza applicata</a:t>
            </a:r>
          </a:p>
        </p:txBody>
      </p:sp>
      <p:sp>
        <p:nvSpPr>
          <p:cNvPr id="11266" name="Segnaposto numero diapositiva 3">
            <a:extLst>
              <a:ext uri="{FF2B5EF4-FFF2-40B4-BE49-F238E27FC236}">
                <a16:creationId xmlns:a16="http://schemas.microsoft.com/office/drawing/2014/main" id="{9541F20A-BE87-4E4F-B7D0-B45F8996B8D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2AF56DB7-D694-449E-9864-15BD14FF990B}" type="slidenum">
              <a:rPr lang="it-IT" altLang="it-IT" sz="1400">
                <a:solidFill>
                  <a:schemeClr val="bg2"/>
                </a:solidFill>
                <a:latin typeface="Arial Narrow" panose="020B0606020202030204" pitchFamily="34" charset="0"/>
              </a:rPr>
              <a:pPr/>
              <a:t>11</a:t>
            </a:fld>
            <a:endParaRPr lang="it-IT" altLang="it-IT" sz="1400" dirty="0">
              <a:solidFill>
                <a:schemeClr val="bg2"/>
              </a:solidFill>
              <a:latin typeface="Arial Narrow" panose="020B0606020202030204" pitchFamily="34" charset="0"/>
            </a:endParaRPr>
          </a:p>
        </p:txBody>
      </p:sp>
      <p:sp>
        <p:nvSpPr>
          <p:cNvPr id="11267" name="Rettangolo 1">
            <a:extLst>
              <a:ext uri="{FF2B5EF4-FFF2-40B4-BE49-F238E27FC236}">
                <a16:creationId xmlns:a16="http://schemas.microsoft.com/office/drawing/2014/main" id="{83883510-5196-4690-8DBB-075BF7EC4966}"/>
              </a:ext>
            </a:extLst>
          </p:cNvPr>
          <p:cNvSpPr>
            <a:spLocks noChangeArrowheads="1"/>
          </p:cNvSpPr>
          <p:nvPr/>
        </p:nvSpPr>
        <p:spPr bwMode="auto">
          <a:xfrm>
            <a:off x="827088" y="18288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it-IT" altLang="it-IT" dirty="0">
                <a:solidFill>
                  <a:schemeClr val="accent2">
                    <a:lumMod val="75000"/>
                  </a:schemeClr>
                </a:solidFill>
                <a:latin typeface="Arial Narrow" panose="020B0606020202030204" pitchFamily="34" charset="0"/>
              </a:rPr>
              <a:t>Quando i risultati degli ingegneri sono disprezzati come "scienza applicata", si dimentica che le ricerche e i calcoli richiesti per produrre questi stessi risultati sono altrettanto impegnativi di quelli che producono la cosiddetta scienza “pura”. </a:t>
            </a:r>
          </a:p>
          <a:p>
            <a:pPr algn="just"/>
            <a:endParaRPr lang="it-IT" altLang="it-IT" dirty="0">
              <a:solidFill>
                <a:schemeClr val="accent2">
                  <a:lumMod val="75000"/>
                </a:schemeClr>
              </a:solidFill>
              <a:latin typeface="Arial Narrow" panose="020B0606020202030204" pitchFamily="34" charset="0"/>
            </a:endParaRPr>
          </a:p>
          <a:p>
            <a:pPr algn="just"/>
            <a:r>
              <a:rPr lang="it-IT" altLang="it-IT" dirty="0">
                <a:solidFill>
                  <a:schemeClr val="accent2">
                    <a:lumMod val="75000"/>
                  </a:schemeClr>
                </a:solidFill>
                <a:latin typeface="Arial Narrow" panose="020B0606020202030204" pitchFamily="34" charset="0"/>
              </a:rPr>
              <a:t>La scienza pura non si applica automaticamente; l'applicazione può avvenire soltanto attraverso l'uso di metodi che è arbitrario distinguere da quelli usati in un laboratorio o in un osservatorio.</a:t>
            </a:r>
            <a:endParaRPr lang="it-IT" altLang="it-IT" dirty="0">
              <a:solidFill>
                <a:schemeClr val="accent2">
                  <a:lumMod val="75000"/>
                </a:schemeClr>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1510111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5094E07E-B04E-4D8F-9642-865AFD2C62CA}"/>
              </a:ext>
            </a:extLst>
          </p:cNvPr>
          <p:cNvSpPr>
            <a:spLocks noGrp="1" noChangeArrowheads="1"/>
          </p:cNvSpPr>
          <p:nvPr>
            <p:ph type="title"/>
          </p:nvPr>
        </p:nvSpPr>
        <p:spPr>
          <a:xfrm>
            <a:off x="412857" y="1412776"/>
            <a:ext cx="4572001" cy="311503"/>
          </a:xfrm>
        </p:spPr>
        <p:txBody>
          <a:bodyPr/>
          <a:lstStyle/>
          <a:p>
            <a:pPr algn="ctr"/>
            <a:r>
              <a:rPr lang="it-IT" altLang="it-IT" sz="2000" dirty="0">
                <a:solidFill>
                  <a:schemeClr val="accent2">
                    <a:lumMod val="75000"/>
                  </a:schemeClr>
                </a:solidFill>
                <a:latin typeface="Arial Narrow" panose="020B0606020202030204" pitchFamily="34" charset="0"/>
              </a:rPr>
              <a:t>Continuità tra scienza pura e scienza applicata</a:t>
            </a:r>
          </a:p>
        </p:txBody>
      </p:sp>
      <p:sp>
        <p:nvSpPr>
          <p:cNvPr id="12290" name="Segnaposto numero diapositiva 3">
            <a:extLst>
              <a:ext uri="{FF2B5EF4-FFF2-40B4-BE49-F238E27FC236}">
                <a16:creationId xmlns:a16="http://schemas.microsoft.com/office/drawing/2014/main" id="{B7A33BC9-A08C-4BAB-ACC9-4F55CE1F236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DA8ED7D4-AD08-4457-8557-B435610E6582}" type="slidenum">
              <a:rPr lang="it-IT" altLang="it-IT" sz="1400">
                <a:solidFill>
                  <a:schemeClr val="bg2"/>
                </a:solidFill>
                <a:latin typeface="Arial Narrow" panose="020B0606020202030204" pitchFamily="34" charset="0"/>
              </a:rPr>
              <a:pPr/>
              <a:t>12</a:t>
            </a:fld>
            <a:endParaRPr lang="it-IT" altLang="it-IT" sz="1400" dirty="0">
              <a:solidFill>
                <a:schemeClr val="bg2"/>
              </a:solidFill>
              <a:latin typeface="Arial Narrow" panose="020B0606020202030204" pitchFamily="34" charset="0"/>
            </a:endParaRPr>
          </a:p>
        </p:txBody>
      </p:sp>
      <p:sp>
        <p:nvSpPr>
          <p:cNvPr id="12291" name="Rettangolo 1">
            <a:extLst>
              <a:ext uri="{FF2B5EF4-FFF2-40B4-BE49-F238E27FC236}">
                <a16:creationId xmlns:a16="http://schemas.microsoft.com/office/drawing/2014/main" id="{D93E0922-2030-4960-B5F9-DC2B9D77BBC0}"/>
              </a:ext>
            </a:extLst>
          </p:cNvPr>
          <p:cNvSpPr>
            <a:spLocks noChangeArrowheads="1"/>
          </p:cNvSpPr>
          <p:nvPr/>
        </p:nvSpPr>
        <p:spPr bwMode="auto">
          <a:xfrm>
            <a:off x="431007" y="1857375"/>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it-IT" altLang="it-IT" dirty="0">
                <a:solidFill>
                  <a:schemeClr val="accent2">
                    <a:lumMod val="75000"/>
                  </a:schemeClr>
                </a:solidFill>
                <a:latin typeface="Arial Narrow" panose="020B0606020202030204" pitchFamily="34" charset="0"/>
              </a:rPr>
              <a:t>E se abbiamo parlato dell’ingegnere è perché, una volta che lo abbiamo accettato, non possiamo più escludere nemmeno l'agricoltore, il meccanico e l'autista, in quanto queste persone fanno il loro lavoro con una scelta intelligente dei mezzi e un adattamento intelligente dei mezzi ai fini, e non per abitudine o a caso. </a:t>
            </a:r>
          </a:p>
          <a:p>
            <a:pPr algn="just"/>
            <a:endParaRPr lang="it-IT" altLang="it-IT" dirty="0">
              <a:latin typeface="Arial Narrow" panose="020B0606020202030204" pitchFamily="34" charset="0"/>
            </a:endParaRPr>
          </a:p>
        </p:txBody>
      </p:sp>
      <p:pic>
        <p:nvPicPr>
          <p:cNvPr id="12293" name="Picture 6" descr="http://www.ceramicpowerliquid.com/IMG/ferrari/ferrari_meccanico.jpg">
            <a:extLst>
              <a:ext uri="{FF2B5EF4-FFF2-40B4-BE49-F238E27FC236}">
                <a16:creationId xmlns:a16="http://schemas.microsoft.com/office/drawing/2014/main" id="{37DDFA62-94DE-4D9B-817D-89D6AAC29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1857375"/>
            <a:ext cx="17192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https://encrypted-tbn3.gstatic.com/images?q=tbn:ANd9GcSeOz0gTVM-_3Oy6s-4nFVFOKGjFXR2wrHTVeCfnmYN4aMWY5r_">
            <a:extLst>
              <a:ext uri="{FF2B5EF4-FFF2-40B4-BE49-F238E27FC236}">
                <a16:creationId xmlns:a16="http://schemas.microsoft.com/office/drawing/2014/main" id="{B38ECF98-5899-4253-A5FD-E325DA5B6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3429000"/>
            <a:ext cx="1743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descr="http://cameroun.paleba.org/images/2014/12/27/84347/avis-de-recrutement-chauffeur-de-taxi-urgent_1.jpeg">
            <a:extLst>
              <a:ext uri="{FF2B5EF4-FFF2-40B4-BE49-F238E27FC236}">
                <a16:creationId xmlns:a16="http://schemas.microsoft.com/office/drawing/2014/main" id="{0EFCBB49-F8E8-4995-95D5-73F867C7A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1857375"/>
            <a:ext cx="1500187"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45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4EA3516C-26C6-4815-925D-1D7467D84415}"/>
              </a:ext>
            </a:extLst>
          </p:cNvPr>
          <p:cNvSpPr>
            <a:spLocks noGrp="1" noChangeArrowheads="1"/>
          </p:cNvSpPr>
          <p:nvPr>
            <p:ph type="title"/>
          </p:nvPr>
        </p:nvSpPr>
        <p:spPr>
          <a:xfrm>
            <a:off x="251520" y="1238599"/>
            <a:ext cx="8002786" cy="914400"/>
          </a:xfrm>
        </p:spPr>
        <p:txBody>
          <a:bodyPr/>
          <a:lstStyle/>
          <a:p>
            <a:pPr algn="ctr"/>
            <a:r>
              <a:rPr lang="it-IT" altLang="it-IT" sz="2000" dirty="0">
                <a:solidFill>
                  <a:schemeClr val="accent2">
                    <a:lumMod val="75000"/>
                  </a:schemeClr>
                </a:solidFill>
                <a:latin typeface="Arial Narrow" panose="020B0606020202030204" pitchFamily="34" charset="0"/>
              </a:rPr>
              <a:t>In breve, l'atteggiamento scientifico, com'è qui concepito, è una qualità che si manifesta in ogni passo della vita.</a:t>
            </a:r>
          </a:p>
        </p:txBody>
      </p:sp>
      <p:sp>
        <p:nvSpPr>
          <p:cNvPr id="13314" name="Segnaposto numero diapositiva 3">
            <a:extLst>
              <a:ext uri="{FF2B5EF4-FFF2-40B4-BE49-F238E27FC236}">
                <a16:creationId xmlns:a16="http://schemas.microsoft.com/office/drawing/2014/main" id="{8B3E4B00-6D0A-455F-AC8E-02932B0099F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05B3824-B6D7-4D16-806F-87EDDC270057}" type="slidenum">
              <a:rPr lang="it-IT" altLang="it-IT" sz="1400">
                <a:solidFill>
                  <a:schemeClr val="bg2"/>
                </a:solidFill>
                <a:latin typeface="Arial Narrow" panose="020B0606020202030204" pitchFamily="34" charset="0"/>
              </a:rPr>
              <a:pPr/>
              <a:t>13</a:t>
            </a:fld>
            <a:endParaRPr lang="it-IT" altLang="it-IT" sz="1400" dirty="0">
              <a:solidFill>
                <a:schemeClr val="bg2"/>
              </a:solidFill>
              <a:latin typeface="Arial Narrow" panose="020B0606020202030204" pitchFamily="34" charset="0"/>
            </a:endParaRPr>
          </a:p>
        </p:txBody>
      </p:sp>
      <p:sp>
        <p:nvSpPr>
          <p:cNvPr id="13315" name="Rettangolo 1">
            <a:extLst>
              <a:ext uri="{FF2B5EF4-FFF2-40B4-BE49-F238E27FC236}">
                <a16:creationId xmlns:a16="http://schemas.microsoft.com/office/drawing/2014/main" id="{781BC536-FAFF-4B8E-9EED-ED0D859A06D0}"/>
              </a:ext>
            </a:extLst>
          </p:cNvPr>
          <p:cNvSpPr>
            <a:spLocks noChangeArrowheads="1"/>
          </p:cNvSpPr>
          <p:nvPr/>
        </p:nvSpPr>
        <p:spPr bwMode="auto">
          <a:xfrm>
            <a:off x="4932040" y="2420888"/>
            <a:ext cx="402090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it-IT" altLang="it-IT" dirty="0">
                <a:solidFill>
                  <a:schemeClr val="accent2">
                    <a:lumMod val="75000"/>
                  </a:schemeClr>
                </a:solidFill>
                <a:latin typeface="Arial Narrow" panose="020B0606020202030204" pitchFamily="34" charset="0"/>
              </a:rPr>
              <a:t>E allora che cos'è? </a:t>
            </a:r>
          </a:p>
          <a:p>
            <a:pPr algn="just"/>
            <a:r>
              <a:rPr lang="it-IT" altLang="it-IT" dirty="0">
                <a:solidFill>
                  <a:schemeClr val="accent2">
                    <a:lumMod val="75000"/>
                  </a:schemeClr>
                </a:solidFill>
                <a:latin typeface="Arial Narrow" panose="020B0606020202030204" pitchFamily="34" charset="0"/>
              </a:rPr>
              <a:t>Se lo definiamo per negazione, è libertà dalla schiavitù, dall'abitudine, dal pregiudizio, dal dogma, dalla tradizione accettata in modo acritico, dal puro egoismo. </a:t>
            </a:r>
          </a:p>
          <a:p>
            <a:pPr algn="just"/>
            <a:endParaRPr lang="it-IT" altLang="it-IT" dirty="0">
              <a:solidFill>
                <a:schemeClr val="accent2">
                  <a:lumMod val="75000"/>
                </a:schemeClr>
              </a:solidFill>
              <a:latin typeface="Arial Narrow" panose="020B0606020202030204" pitchFamily="34" charset="0"/>
            </a:endParaRPr>
          </a:p>
          <a:p>
            <a:pPr algn="just"/>
            <a:r>
              <a:rPr lang="it-IT" altLang="it-IT" dirty="0">
                <a:solidFill>
                  <a:schemeClr val="accent2">
                    <a:lumMod val="75000"/>
                  </a:schemeClr>
                </a:solidFill>
                <a:latin typeface="Arial Narrow" panose="020B0606020202030204" pitchFamily="34" charset="0"/>
              </a:rPr>
              <a:t>In termini positivi è il desiderio di ricercare, esaminare, discriminare, tracciare conclusioni solo sulla base dell’evidenza, dopo essersi presi la pena di raccogliere tutti i dati possibili.</a:t>
            </a:r>
            <a:endParaRPr lang="it-IT" altLang="it-IT" dirty="0">
              <a:solidFill>
                <a:schemeClr val="accent2">
                  <a:lumMod val="75000"/>
                </a:schemeClr>
              </a:solidFill>
              <a:latin typeface="Arial Narrow" panose="020B0606020202030204" pitchFamily="34" charset="0"/>
              <a:cs typeface="Times New Roman" panose="02020603050405020304" pitchFamily="18" charset="0"/>
            </a:endParaRPr>
          </a:p>
        </p:txBody>
      </p:sp>
      <p:pic>
        <p:nvPicPr>
          <p:cNvPr id="13317" name="Picture 6" descr="http://www.migberry.it/wp-content/uploads/2013/05/Rodin-the-Thinker-small.jpg">
            <a:extLst>
              <a:ext uri="{FF2B5EF4-FFF2-40B4-BE49-F238E27FC236}">
                <a16:creationId xmlns:a16="http://schemas.microsoft.com/office/drawing/2014/main" id="{F85C1081-97C2-4BC6-8E4F-5A133B37B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28" y="2420888"/>
            <a:ext cx="4357688"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143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Risultati immagini per galileo galilei">
            <a:extLst>
              <a:ext uri="{FF2B5EF4-FFF2-40B4-BE49-F238E27FC236}">
                <a16:creationId xmlns:a16="http://schemas.microsoft.com/office/drawing/2014/main" id="{B9CF8EF7-87A1-4631-BB18-F77486E2C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581" y="2741421"/>
            <a:ext cx="4646411"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26">
            <a:extLst>
              <a:ext uri="{FF2B5EF4-FFF2-40B4-BE49-F238E27FC236}">
                <a16:creationId xmlns:a16="http://schemas.microsoft.com/office/drawing/2014/main" id="{EB8574E1-4F20-48FC-8AE6-92EA9428A9B6}"/>
              </a:ext>
            </a:extLst>
          </p:cNvPr>
          <p:cNvSpPr>
            <a:spLocks noGrp="1" noChangeArrowheads="1"/>
          </p:cNvSpPr>
          <p:nvPr>
            <p:ph type="title"/>
          </p:nvPr>
        </p:nvSpPr>
        <p:spPr>
          <a:xfrm>
            <a:off x="562592" y="1688043"/>
            <a:ext cx="4392488" cy="240828"/>
          </a:xfrm>
        </p:spPr>
        <p:txBody>
          <a:bodyPr/>
          <a:lstStyle/>
          <a:p>
            <a:pPr algn="ctr"/>
            <a:r>
              <a:rPr lang="en-GB" altLang="it-IT" sz="2000" dirty="0">
                <a:solidFill>
                  <a:schemeClr val="accent2">
                    <a:lumMod val="75000"/>
                  </a:schemeClr>
                </a:solidFill>
                <a:latin typeface="Arial Narrow" panose="020B0606020202030204" pitchFamily="34" charset="0"/>
              </a:rPr>
              <a:t>Il </a:t>
            </a:r>
            <a:r>
              <a:rPr lang="en-GB" altLang="it-IT" sz="2000" dirty="0" err="1">
                <a:solidFill>
                  <a:schemeClr val="accent2">
                    <a:lumMod val="75000"/>
                  </a:schemeClr>
                </a:solidFill>
                <a:latin typeface="Arial Narrow" panose="020B0606020202030204" pitchFamily="34" charset="0"/>
              </a:rPr>
              <a:t>modello</a:t>
            </a:r>
            <a:r>
              <a:rPr lang="en-GB" altLang="it-IT" sz="2000" dirty="0">
                <a:solidFill>
                  <a:schemeClr val="accent2">
                    <a:lumMod val="75000"/>
                  </a:schemeClr>
                </a:solidFill>
                <a:latin typeface="Arial Narrow" panose="020B0606020202030204" pitchFamily="34" charset="0"/>
              </a:rPr>
              <a:t> </a:t>
            </a:r>
            <a:r>
              <a:rPr lang="en-GB" altLang="it-IT" sz="2000" dirty="0" err="1">
                <a:solidFill>
                  <a:schemeClr val="accent2">
                    <a:lumMod val="75000"/>
                  </a:schemeClr>
                </a:solidFill>
                <a:latin typeface="Arial Narrow" panose="020B0606020202030204" pitchFamily="34" charset="0"/>
              </a:rPr>
              <a:t>sperimentale</a:t>
            </a:r>
            <a:r>
              <a:rPr lang="en-GB" altLang="it-IT" sz="2000" dirty="0">
                <a:solidFill>
                  <a:schemeClr val="accent2">
                    <a:lumMod val="75000"/>
                  </a:schemeClr>
                </a:solidFill>
                <a:latin typeface="Arial Narrow" panose="020B0606020202030204" pitchFamily="34" charset="0"/>
              </a:rPr>
              <a:t> </a:t>
            </a:r>
            <a:r>
              <a:rPr lang="en-GB" altLang="it-IT" sz="2000" dirty="0" err="1">
                <a:solidFill>
                  <a:schemeClr val="accent2">
                    <a:lumMod val="75000"/>
                  </a:schemeClr>
                </a:solidFill>
                <a:latin typeface="Arial Narrow" panose="020B0606020202030204" pitchFamily="34" charset="0"/>
              </a:rPr>
              <a:t>richiede</a:t>
            </a:r>
            <a:r>
              <a:rPr lang="en-GB" altLang="it-IT" sz="2000" dirty="0">
                <a:solidFill>
                  <a:schemeClr val="accent2">
                    <a:lumMod val="75000"/>
                  </a:schemeClr>
                </a:solidFill>
                <a:latin typeface="Arial Narrow" panose="020B0606020202030204" pitchFamily="34" charset="0"/>
              </a:rPr>
              <a:t> </a:t>
            </a:r>
            <a:r>
              <a:rPr lang="en-GB" altLang="it-IT" sz="2000" dirty="0" err="1">
                <a:solidFill>
                  <a:schemeClr val="accent2">
                    <a:lumMod val="75000"/>
                  </a:schemeClr>
                </a:solidFill>
                <a:latin typeface="Arial Narrow" panose="020B0606020202030204" pitchFamily="34" charset="0"/>
              </a:rPr>
              <a:t>teoria</a:t>
            </a:r>
            <a:r>
              <a:rPr lang="en-GB" altLang="it-IT" sz="2000" dirty="0">
                <a:solidFill>
                  <a:schemeClr val="accent2">
                    <a:lumMod val="75000"/>
                  </a:schemeClr>
                </a:solidFill>
                <a:latin typeface="Arial Narrow" panose="020B0606020202030204" pitchFamily="34" charset="0"/>
              </a:rPr>
              <a:t> e </a:t>
            </a:r>
            <a:r>
              <a:rPr lang="en-GB" altLang="it-IT" sz="2000" dirty="0" err="1">
                <a:solidFill>
                  <a:schemeClr val="accent2">
                    <a:lumMod val="75000"/>
                  </a:schemeClr>
                </a:solidFill>
                <a:latin typeface="Arial Narrow" panose="020B0606020202030204" pitchFamily="34" charset="0"/>
              </a:rPr>
              <a:t>fatti</a:t>
            </a:r>
            <a:endParaRPr lang="it-IT" altLang="it-IT" sz="2000" dirty="0">
              <a:solidFill>
                <a:schemeClr val="accent2">
                  <a:lumMod val="75000"/>
                </a:schemeClr>
              </a:solidFill>
              <a:latin typeface="Arial Narrow" panose="020B0606020202030204" pitchFamily="34" charset="0"/>
            </a:endParaRPr>
          </a:p>
        </p:txBody>
      </p:sp>
      <p:sp>
        <p:nvSpPr>
          <p:cNvPr id="14338" name="Segnaposto numero diapositiva 3">
            <a:extLst>
              <a:ext uri="{FF2B5EF4-FFF2-40B4-BE49-F238E27FC236}">
                <a16:creationId xmlns:a16="http://schemas.microsoft.com/office/drawing/2014/main" id="{AF320717-0DB9-4BB3-AD62-45DB6794E63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135AE23-A625-4070-9296-7A103A76CC5E}" type="slidenum">
              <a:rPr lang="it-IT" altLang="it-IT" sz="1400">
                <a:solidFill>
                  <a:schemeClr val="bg2"/>
                </a:solidFill>
                <a:latin typeface="Arial Narrow" panose="020B0606020202030204" pitchFamily="34" charset="0"/>
              </a:rPr>
              <a:pPr/>
              <a:t>14</a:t>
            </a:fld>
            <a:endParaRPr lang="it-IT" altLang="it-IT" sz="1400" dirty="0">
              <a:solidFill>
                <a:schemeClr val="bg2"/>
              </a:solidFill>
              <a:latin typeface="Arial Narrow" panose="020B0606020202030204" pitchFamily="34" charset="0"/>
            </a:endParaRPr>
          </a:p>
        </p:txBody>
      </p:sp>
      <p:sp>
        <p:nvSpPr>
          <p:cNvPr id="14339" name="Rettangolo 1">
            <a:extLst>
              <a:ext uri="{FF2B5EF4-FFF2-40B4-BE49-F238E27FC236}">
                <a16:creationId xmlns:a16="http://schemas.microsoft.com/office/drawing/2014/main" id="{DCD95BD6-10C9-4CEA-96D1-704C168598C4}"/>
              </a:ext>
            </a:extLst>
          </p:cNvPr>
          <p:cNvSpPr>
            <a:spLocks noChangeArrowheads="1"/>
          </p:cNvSpPr>
          <p:nvPr/>
        </p:nvSpPr>
        <p:spPr bwMode="auto">
          <a:xfrm>
            <a:off x="562592" y="4200461"/>
            <a:ext cx="404198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L'atteggiamento sperimentale che riconosce come, mentre le idee sono necessarie per l'organizzazione dei fatti, esse sono al tempo stesso ipotesi di lavoro da verificare sulla base delle conseguenze che producono.</a:t>
            </a:r>
          </a:p>
        </p:txBody>
      </p:sp>
      <p:sp>
        <p:nvSpPr>
          <p:cNvPr id="7" name="Rettangolo 1">
            <a:extLst>
              <a:ext uri="{FF2B5EF4-FFF2-40B4-BE49-F238E27FC236}">
                <a16:creationId xmlns:a16="http://schemas.microsoft.com/office/drawing/2014/main" id="{93DF31C9-EAA4-4638-856E-27A2C0425412}"/>
              </a:ext>
            </a:extLst>
          </p:cNvPr>
          <p:cNvSpPr>
            <a:spLocks noChangeArrowheads="1"/>
          </p:cNvSpPr>
          <p:nvPr/>
        </p:nvSpPr>
        <p:spPr bwMode="auto">
          <a:xfrm>
            <a:off x="683567" y="2102143"/>
            <a:ext cx="38000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E' l’intenzione di raggiungere credenze, e di provare quelle che risultano accettabili, sulla base dei fatti osservati, riconoscendo al tempo stesso che i fatti sono privi di senso a meno che non indichino idee.</a:t>
            </a:r>
          </a:p>
        </p:txBody>
      </p:sp>
      <p:sp>
        <p:nvSpPr>
          <p:cNvPr id="8" name="Rettangolo 1">
            <a:extLst>
              <a:ext uri="{FF2B5EF4-FFF2-40B4-BE49-F238E27FC236}">
                <a16:creationId xmlns:a16="http://schemas.microsoft.com/office/drawing/2014/main" id="{6C98E520-516D-49B5-A226-A093F23184C4}"/>
              </a:ext>
            </a:extLst>
          </p:cNvPr>
          <p:cNvSpPr>
            <a:spLocks noChangeArrowheads="1"/>
          </p:cNvSpPr>
          <p:nvPr/>
        </p:nvSpPr>
        <p:spPr bwMode="auto">
          <a:xfrm>
            <a:off x="4354581" y="5981648"/>
            <a:ext cx="1584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hlinkClick r:id="rId3"/>
              </a:rPr>
              <a:t>Galileo Galilei</a:t>
            </a:r>
            <a:endParaRPr lang="it-IT" altLang="it-IT" dirty="0">
              <a:solidFill>
                <a:schemeClr val="accent2">
                  <a:lumMod val="75000"/>
                </a:schemeClr>
              </a:solidFill>
              <a:latin typeface="Arial Narrow" panose="020B0606020202030204" pitchFamily="34" charset="0"/>
            </a:endParaRPr>
          </a:p>
        </p:txBody>
      </p:sp>
    </p:spTree>
    <p:extLst>
      <p:ext uri="{BB962C8B-B14F-4D97-AF65-F5344CB8AC3E}">
        <p14:creationId xmlns:p14="http://schemas.microsoft.com/office/powerpoint/2010/main" val="3364836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id="{6A0CE006-8ED3-4133-885A-1EED8B82746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3E0AD4C-238F-4187-BC76-0B95634A56E1}" type="slidenum">
              <a:rPr lang="it-IT" altLang="it-IT" sz="1400">
                <a:solidFill>
                  <a:schemeClr val="bg2"/>
                </a:solidFill>
                <a:latin typeface="Arial Narrow" panose="020B0606020202030204" pitchFamily="34" charset="0"/>
              </a:rPr>
              <a:pPr/>
              <a:t>15</a:t>
            </a:fld>
            <a:endParaRPr lang="it-IT" altLang="it-IT" sz="1400" dirty="0">
              <a:solidFill>
                <a:schemeClr val="bg2"/>
              </a:solidFill>
              <a:latin typeface="Arial Narrow" panose="020B0606020202030204" pitchFamily="34" charset="0"/>
            </a:endParaRPr>
          </a:p>
        </p:txBody>
      </p:sp>
      <p:sp>
        <p:nvSpPr>
          <p:cNvPr id="15363" name="Rettangolo 1">
            <a:extLst>
              <a:ext uri="{FF2B5EF4-FFF2-40B4-BE49-F238E27FC236}">
                <a16:creationId xmlns:a16="http://schemas.microsoft.com/office/drawing/2014/main" id="{F7B4BD1D-0E03-4830-BE02-FBB403BE1DD9}"/>
              </a:ext>
            </a:extLst>
          </p:cNvPr>
          <p:cNvSpPr>
            <a:spLocks noChangeArrowheads="1"/>
          </p:cNvSpPr>
          <p:nvPr/>
        </p:nvSpPr>
        <p:spPr bwMode="auto">
          <a:xfrm>
            <a:off x="381000" y="2220887"/>
            <a:ext cx="4572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Non c'è forma di interazione con l'ambiente fisico e con l'ambiente umano, che non generi problemi che possono essere gestiti se non con un atteggiamento obbiettivo e con un metodo intelligente. </a:t>
            </a:r>
          </a:p>
          <a:p>
            <a:endParaRPr lang="it-IT" altLang="it-IT" dirty="0">
              <a:solidFill>
                <a:schemeClr val="accent2">
                  <a:lumMod val="75000"/>
                </a:schemeClr>
              </a:solidFill>
              <a:latin typeface="Arial Narrow" panose="020B0606020202030204" pitchFamily="34" charset="0"/>
            </a:endParaRPr>
          </a:p>
          <a:p>
            <a:r>
              <a:rPr lang="it-IT" altLang="it-IT" dirty="0">
                <a:solidFill>
                  <a:schemeClr val="accent2">
                    <a:lumMod val="75000"/>
                  </a:schemeClr>
                </a:solidFill>
                <a:latin typeface="Arial Narrow" panose="020B0606020202030204" pitchFamily="34" charset="0"/>
              </a:rPr>
              <a:t>La casa, la scuola, il negozio e l'ospedale presentano questi problemi con la stessa precisione di quanto avviene in laboratorio. Queste situazioni anzi presentano i problemi in modo più diretto e pressante. </a:t>
            </a:r>
          </a:p>
          <a:p>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endParaRPr lang="it-IT" altLang="it-IT" dirty="0">
              <a:solidFill>
                <a:schemeClr val="accent2">
                  <a:lumMod val="75000"/>
                </a:schemeClr>
              </a:solidFill>
              <a:latin typeface="Arial Narrow" panose="020B0606020202030204" pitchFamily="34" charset="0"/>
            </a:endParaRPr>
          </a:p>
        </p:txBody>
      </p:sp>
      <p:sp>
        <p:nvSpPr>
          <p:cNvPr id="5" name="Rettangolo 4">
            <a:extLst>
              <a:ext uri="{FF2B5EF4-FFF2-40B4-BE49-F238E27FC236}">
                <a16:creationId xmlns:a16="http://schemas.microsoft.com/office/drawing/2014/main" id="{2E41B1A3-E439-491A-9AF0-967ED305F76A}"/>
              </a:ext>
            </a:extLst>
          </p:cNvPr>
          <p:cNvSpPr/>
          <p:nvPr/>
        </p:nvSpPr>
        <p:spPr>
          <a:xfrm>
            <a:off x="253379" y="1419976"/>
            <a:ext cx="4320332" cy="400110"/>
          </a:xfrm>
          <a:prstGeom prst="rect">
            <a:avLst/>
          </a:prstGeom>
        </p:spPr>
        <p:txBody>
          <a:bodyPr wrap="square">
            <a:spAutoFit/>
          </a:bodyPr>
          <a:lstStyle/>
          <a:p>
            <a:pPr algn="ctr">
              <a:defRPr/>
            </a:pPr>
            <a:r>
              <a:rPr kumimoji="1" lang="en-GB" sz="2000" dirty="0" err="1">
                <a:solidFill>
                  <a:schemeClr val="accent2">
                    <a:lumMod val="75000"/>
                  </a:schemeClr>
                </a:solidFill>
                <a:latin typeface="Arial Narrow" panose="020B0606020202030204" pitchFamily="34" charset="0"/>
                <a:ea typeface="+mj-ea"/>
                <a:cs typeface="+mj-cs"/>
              </a:rPr>
              <a:t>L’esperienza</a:t>
            </a:r>
            <a:r>
              <a:rPr kumimoji="1" lang="en-GB" sz="2000" dirty="0">
                <a:solidFill>
                  <a:schemeClr val="accent2">
                    <a:lumMod val="75000"/>
                  </a:schemeClr>
                </a:solidFill>
                <a:latin typeface="Arial Narrow" panose="020B0606020202030204" pitchFamily="34" charset="0"/>
                <a:ea typeface="+mj-ea"/>
                <a:cs typeface="+mj-cs"/>
              </a:rPr>
              <a:t> è </a:t>
            </a:r>
            <a:r>
              <a:rPr kumimoji="1" lang="en-GB" sz="2000" dirty="0" err="1">
                <a:solidFill>
                  <a:schemeClr val="accent2">
                    <a:lumMod val="75000"/>
                  </a:schemeClr>
                </a:solidFill>
                <a:latin typeface="Arial Narrow" panose="020B0606020202030204" pitchFamily="34" charset="0"/>
                <a:ea typeface="+mj-ea"/>
                <a:cs typeface="+mj-cs"/>
              </a:rPr>
              <a:t>interazione</a:t>
            </a:r>
            <a:r>
              <a:rPr kumimoji="1" lang="en-GB" sz="2000" dirty="0">
                <a:solidFill>
                  <a:schemeClr val="accent2">
                    <a:lumMod val="75000"/>
                  </a:schemeClr>
                </a:solidFill>
                <a:latin typeface="Arial Narrow" panose="020B0606020202030204" pitchFamily="34" charset="0"/>
                <a:ea typeface="+mj-ea"/>
                <a:cs typeface="+mj-cs"/>
              </a:rPr>
              <a:t> con </a:t>
            </a:r>
            <a:r>
              <a:rPr kumimoji="1" lang="en-GB" sz="2000" dirty="0" err="1">
                <a:solidFill>
                  <a:schemeClr val="accent2">
                    <a:lumMod val="75000"/>
                  </a:schemeClr>
                </a:solidFill>
                <a:latin typeface="Arial Narrow" panose="020B0606020202030204" pitchFamily="34" charset="0"/>
                <a:ea typeface="+mj-ea"/>
                <a:cs typeface="+mj-cs"/>
              </a:rPr>
              <a:t>i</a:t>
            </a:r>
            <a:r>
              <a:rPr kumimoji="1" lang="en-GB" sz="2000" dirty="0">
                <a:solidFill>
                  <a:schemeClr val="accent2">
                    <a:lumMod val="75000"/>
                  </a:schemeClr>
                </a:solidFill>
                <a:latin typeface="Arial Narrow" panose="020B0606020202030204" pitchFamily="34" charset="0"/>
                <a:ea typeface="+mj-ea"/>
                <a:cs typeface="+mj-cs"/>
              </a:rPr>
              <a:t> </a:t>
            </a:r>
            <a:r>
              <a:rPr kumimoji="1" lang="en-GB" sz="2000" dirty="0" err="1">
                <a:solidFill>
                  <a:schemeClr val="accent2">
                    <a:lumMod val="75000"/>
                  </a:schemeClr>
                </a:solidFill>
                <a:latin typeface="Arial Narrow" panose="020B0606020202030204" pitchFamily="34" charset="0"/>
                <a:ea typeface="+mj-ea"/>
                <a:cs typeface="+mj-cs"/>
              </a:rPr>
              <a:t>problemi</a:t>
            </a:r>
            <a:endParaRPr kumimoji="1" lang="it-IT" sz="2000" dirty="0">
              <a:solidFill>
                <a:schemeClr val="accent2">
                  <a:lumMod val="75000"/>
                </a:schemeClr>
              </a:solidFill>
              <a:latin typeface="Arial Narrow" panose="020B0606020202030204" pitchFamily="34" charset="0"/>
              <a:ea typeface="+mj-ea"/>
              <a:cs typeface="+mj-cs"/>
            </a:endParaRPr>
          </a:p>
        </p:txBody>
      </p:sp>
      <p:sp>
        <p:nvSpPr>
          <p:cNvPr id="15365" name="AutoShape 6" descr="data:image/jpeg;base64,/9j/4AAQSkZJRgABAQAAAQABAAD/2wCEAAkGBxQTEhUUExQWFhUXGRwbGRgYGSAbHhsgHR8gICAgIB0eISggHx0lHiEdITEhJiwrLi4uHSIzODQtNygtLysBCgoKDg0OGxAQGzUmICY3NDQ3NCsyNDUxNTQxLS43Mi81NTY0LDQvMDUuMCwsLC0sLC8sLCwsLCw3LTQ0LCw0LP/AABEIAOEA4QMBIgACEQEDEQH/xAAcAAACAgMBAQAAAAAAAAAAAAAABQQGAgMHAQj/xABJEAACAgAEAwUFBQUECAQHAAABAgMRAAQSIQUxQQYTIlFhBxQycYEjQpGhsTRScrLBJDNz0RU1Q4KSorPCJWJj8BZTdIOjpOH/xAAZAQEAAwEBAAAAAAAAAAAAAAAAAgMEAQX/xAAwEQACAgIABQMBBwQDAAAAAAAAAQIDBBESITFBURNhsdEFFCIjcYGRMzSh4cHw8f/aAAwDAQACEQMRAD8A7jgwYMAGDBgwAYMGDABgwYLwAYMQc9xJI1v4vEqEKRYLHSL388QsyIEbZWfwsfC1gaBZB8XM/wBOmAHErkKSo1GrAvn9cQPfJr/udt9tQv035fT88QsjJA5rQUAjjktm2qTl97mKrEXtYe6ywMLUruASCTYO+zXsNunngDfxTi7hgqOkbaJNQYE04VWUXXkwO2I/+lZN/wC0Q0D15gEjTyX90P8AUjpiRxRaljVhD4gSzmMNIx5AKm55Ab77DphNJnRJkxK8EZPe6ZGVOSjxaqBBu/WrwBNXikqx94ZowpNW9kg6DYPh2OrQQBtWrzGGYjzWpS7LoU2aNEgA86A53y5bA+mEPG51fIsUZGXvVooujah8S9GHL5AYeZDibzd7JGVKR6lWOjrYqOpPw2eQrAGvK9oZHRXGVcg+RJ61+78/qD6EyuHcVYr9vG0bUPumm2BJA5gAkij5YgcA42050tIobS2uMqUKkctJvcVd9Rtyxq4Zxx1hjvxaY4SSxJZzIxU0b5ivXfywBYYs+jEAHc8gQRyxKxVc5xqR45PgUJz0tTAiTSBYN7je6resMstxi2fVpCq7ppAZn8JABoA7HnyFWOd4AcYMQoeKIxAGsE+cbj8ytDE3ABgwYMAGDBgwAYMGDABgwYMAGDBgwAYMGDABgwYVcZacEdzfwOdgu7AroHi8/FgDTxGWd9SCJwu9MjhW8O48W/xVVV13IwunyEvlOFNBh3wN7kfu9dj6g0a3qYMxmWtkIZQXNDQQ2mQAKp8zHqBvk1cuWNWcTMOJYyddaaAC7/AbuwQbD7EbjAGqTg58aCZBbIdGvkVYuxHVbAvTyBs4y9xOiImaErGssYe61awALrbUK388JO0PCI5JeId5JAjTxosTnxNGVQodVL4AwNHfkcZ8R7OF4e+RooXYs5kWcsusxrGCS6aGQqNDJpsit7sYAcpwbfu2eMt3UK6Q5Vh3V+IVuNzYNHl1vEjM5CObLLE86koV8alfiHpy68ueK3kuFq88n2kMjPI00Ls7rTNF3dd1QDrzX4iNPTbELNcBkVXikfKh5FyY0d5yMDWRpEYpWGwAFC8AXCfhytLFKMye+ClQRotxvyFV1Iuj+WF3ZaON8skkU7ILMoWQJarup1gHdSBzvpjRksrEmdl0e6ukhhZELUYmiB8KALpO5JFEUSdsL+zvBkWTLRPJl20QTwShHNv3rA7HSLoDzvf0wBY5ezsTRNH3ta37xyNPPoAOSqL5euNicIi1PKsxHepUgWgH1DmBzDHmPX5nHk2RySygMyiXVy7w3bP3m4vqxvf06YjwcPyLyKsUgDqytQbVehdIG9g0AOXlgDZDEBKkzrNI6roB7nTzB3auZ6eW/LG3N9oY1ny0KKjmSRo2o7xEIXogAi9qIsEWMLeJMy8ThUM+k6WKliRZ1dCaHIbYjS8A7iSIPmIwiZmWdVKnvGEwcMNid1Lkhq325YAYZvieTy8ck6OspiUkKGBNO9XdWVLitR1ciB1xnHxxJBMuYMeW7sxgusynVrvSDsGW9qDAE3hDH2dj9xaL3jL7RiBZ6a9OsOAwLUvw/CKBO+3LEninDFnGakGZgCzPliTuQhhIar66qrpXrgB2JYSmpc6xAk7snWD4v3KH3q5Ab8uYx7xftJFlsqZUkScrH3iDvN5FBrVqAO17XVXthLmeCB3adcxH4s17wnxaSO77sqzKQRsLDDrtR66s72ZUiZYZoY1ny/cuuhqQhmcFfFyOs2Dz5+mAL9E9qD5gH8cZ4r0eezJ8EYhYgCjqYbC/Q9Kvys+mGnDc8JNYLIZI2KuqNq0nmAfJtNGvXAE3BgwYAMGDBgAwYMGADBgwYAMYTShRZ2G357D88ZE4g5hu9UoUcciL8Isbiz8wNsALOLGLMMhEzrS6RoDUe+rS21eIaflTMOuyrNcOj205s6SxLm2sLomNrRO47wEE7VGDvpw1iyYXZQnh0D+9+EoTpv6Gvx542ZfhyFQjqqoFagJLoMCp+mkne8ALTw6JeWbZRrLkAEbrJrbrt8QBP7p9bxsyuRVCCmYdmQvSkHxaLUg+YuhqO+3OySZPEYcujRs8oCSsUq77xpNC0COngF/U2MZSQVIKiWw7OlyiySbJAqxdnr13vlgBZ2CiWWLMB/EXIDeZBB/qWxD7X5VIky8MZ+yDOTvfitbv1Fn8cOoOARau8EjwOxIZI5ABZPLkfw/CseZrJq0IieJBGjC2E1spJ3N1ZY2TvzwBG9oaARQkbFXIFdBXT6gYidtPEcpqG7L4vrovDOfKZY6WkzBn7seBGdAOlcgLJ8O58x54jcTCZmRSxIK7L9tEFUmq5AtudPnzHngCP23yqCbLAKAD4SAK2DLQ2+Zxl2xhVMzlSoC7jkK5OtfheJHFo4pallkJEakju5FJ8IskLoFk0DzHpjZxnLwyurNNZUDSe9RaN1daOeoD6+WAInbGMNnMsCLB0gjzGvGPbaIJmMu0YAc+Qr4WXT+uNPamzmcsrtTUoZgRY8fO6q635YcmCAT65XklkSgpbTpB8JFBQBfjU2f6YAg8Y/1rB8k/78aMrJI3E5SNGsaguu6oVVV1r9ThhJl4Jswkokm7wldJGkaQVZxsV+GgfP641cVbKSyNJqmSWKg7RqwIraz4dq5XtgCXwbgTRzzNI8bCYNca31a+R6CyPriuw6IMwYWZmyjSf7pK9CeoViA1c6HlWH0jZdEW8xNc9fa2SzDlWorSgXyFHEd4spLl4Yu8lK6mEahRrJHP7vIb77c98ANe1XfCKNoNdrNCWEfMx6xrFdRpvbFbkbP0GXviVmn+zYMNaF17upB8JVbI1Wp8WrcDFm4TnIY4WqVisRpu82ZK20nYH5c8QOINFmJUPfPEUQSUVK+AOr61JIAsIVJ38LHbzATzpxHRmGV5e+XvgIwnhZTIO7ZHZtGoR2FAF2Tq33w67I5dlmzrFJFSSVGQyBrZe6Rbtt/iBG+4wryvD43VIu/P2kLRozRMuo1p7xCX2kPNifi25ddmX4fHK1mYsJO9VWEbqupiGOltfQK4HnqP1Au2DCfgvEY9EMYdn27sSaNKuyLvVbDkT5bbYcYAMGDBgAwYMGADBgwYATcXziEhbcaWskdNgD89m5DfGhZFGkCWU9AOQJBGx8uYHKq3+eiPiMsewBNyvepWPh74Lsb2AQ2PQXy5+z8YmVAx7sajIBaMK0E6SfF8JFG+g5X0ArPZ/s3I4kysiM2WbLsqyTRd3JEzMD3ZOwlIYatYsWNiLo+5LhL5jh+qdJEkAjy9xrqZRBIQX0gWwMg8SjmE26YtZZsyskUyXE2pSELIxAI0sGBGzDxWCPS98bM68caxRBmgFhUGvSW6UD4ix3vfc88AU2Xh+ZaLKvNly5jz+pzHEQZI6rvDFzXURutDzI3vG2TgjvmM2s6Zkd5NHLDJEikEL8A7wg93o5USOtXe9oEIYENJmqqthJv/APjxrzPEYsrKq655ZZR4Yh4mN8iQdIXkRvXXy2Ao3HOFaouJ6YT3z5hDB4CG5jdTXhOzeRP1GH2RysS5/MlYiMvJFAFCDuwzqb5+Eah6kXTDcgjE3JZGDMNJDeZhdGMjI4jBHeMzbNpbUupmI3NdMQAmUaZ1g96zDoQxMQSk0vKwAchesrrsTY233wA6ynDImulkVVYHUWUhAoTwWHJHwLZ57Y2ZGbh8rrFEyuwtgFZiKGi9xtXgTbl4RjHsTmcqY2jy7Na1qWRQrgABRdAaqAC2bO1E4rHZxf8AxnMDlvPy6b4Ad5QwKja42oqQwV33U6wBu1t/dnfpfzOJMgy1lWi/vAur7QkMHd/WjvZ+RA6Yjw8Xy7ZlMuHzQl1EDUNOnwk76gDVem94w4pxTLwSiFnzQkJpTW3jI3BIAIvqPLADBuKwEFjBZC6ntRYrUPvAEkaaPzHMb4yyyjRNJpgoO2rX8IVAoFHkAAo9NgcJ+2fGGyUfdxd53jgBZHAKqBz0WPi3AIr1ww4jnopcg/fRzohVQxEe/IHUALGkEcztgCbkPtFDw+6soPNBYBHLcciL/PCfIykScQUIzs5oBVsWdY3PIDfr5HG/2drAuXkMLOVEh1tIAu4VeQBICgVz9cauGcagWSaTLJmZxzldQpU8ze5Uk89lwBqbIOsWSUDWY31uVogAtqq7onny8sNeJwn3zLzqNSqrBlXdhYO+nmfiF1/XELh+VyOZheSHWaWiBqZ1pGVaTc3pZqrn03xC4TxfIhtMXfrIikWqeJ91tVQAm7UGtIrflvgCRmOCTSrnHCle9ZSinYsFN7jpfS+uGbrJmMu0fctG/daSz0NxVKOpBPXYViBwvtDFO7RRyTrIN9EoG4VgWrSCdVAij64Yq8xGlpCfhOyMvLTd+AbEhq5fXAETg+RsQiTLy95F953Oha6r4iDdDYCvpjRwvhsscsRhWRFNmaN/gU190nZr5Aiz64Zx99ISonjLxnxV90laFgLvbWa/XasM7LmVkFFSFFbsou9FkgkWwGutgOXmcAQOFcOkjmiaJZUQ2Zo3+BDX3T96+QIs+Z54sp4gOeiSvPQcKPe8y1aTGWBYUpGk+X375dCDpN8xjLXnQG0ol+MiyDue8IHxcr7oD0LctsAP0awD54yxHyLPo+0FNbcvLUdJ2J5rRxIwAYMGDABiF72TejuyoJFl63U0w5dDtibiucR4QneeDLCTUTIzFyvism7ursmh/wCY8sAROLcXmjzCBZAUmjdEUUVWcUF8WnVRsbHreE+a45M+Uacm3iRYntVoSM5VyaF/CFOm9J1jbbDcIoKqsUYKOX0d9RBb4mGo2nny6nzOCSXulYtEmmRtQUyipAwAJK767Nm65fLcDXxDik0MmahWUsI8sJkcqtow207LpIPPl8sQuMPN3ORmkczM88LqgULR7snSD1s9Th4kWhafLQLExHeElACBpom9jQ1bG+X0xo7TQQplTPEkTiKiq80G4Hh0mlO4O3lgCR2WWPMQCUkSMx8QKhe7bqgAF7epJPPrhL2w4HJNmu+yj/bRKmpL0sOZVlJ2N7ivT6YecJzsEUaOVCySxpI5VTuWUnc9eTcziDmngkn95jzLwS6Sp2BVlUn4lI/3vQEYATcE7RSynMxzR1mVy8gEgGlvAD4WHKwTYIrG/wBkYGjMeepPwo1/XDThkeUy0rzPOZJZb1SvQAFBjVAKoI0n5EY15XhGXikeTK5swa9mQaWXbfYMNq3+XywAh7OWONS6OWufV8rN/wDNWNnZr/XU/wDFN/NhvwyDL5PvTEJpZWBuYgGyQW29NQ50bNc8QMpkY4swcwr5sudTMSkfitqYadNUdzYrbl6AR5z/AOPD+If9HB7RP9YZb+GP/qHDjO8AgzsnvSSyQuG0kgqLKVRG9g1X0HLzj8R7KrJKG1TM6UO8MqkuRv8AeUgEXyFDbzwBH9r3w5f/AO5+i4svHP8AVsv/ANOf5MRuLcFXORLHOxVk3WQMpLfvbABa26VyHLHknBFTKtC2bmKEBSbVjp+HSBpNDeiee3PAFV7PlhwfO6ees38iser/AJbxYPZWB7o9c++a/wDhX+lYYcA7OxZVXQTM8UgJKPoINgAnYA8hXljRkuyoh7xctmpIkk+JBpeulqSLHlf+WAK17MTWcnC/Bobly2cafy1fnjP2ej/xHM/wyf8AUGLFwrJZbJxyRRO6uTpLkWxYKCACV07BxQqrPzwv4Bw7LZeQZhc1JqkUsysFOoNbG6XzU7g/dNYATyNp445BC0W3PIfYHc/XF3XNix/a1N0K0j/Pa8If9C5b3tJvfXGYlLFAe7BagVICFOgBWq6YfScXhDsoRiyyCKwoouQrBQSRvTA2aHPfY4AT5mV0l4hJHIUKd03IEHwnY2Dt8qxk+clmkkChEdYonGoLVsoZixYEkD4duWM8x2hyZVpu5L+DvNXdr4qi74Dc3egXvyI+WJGd4xli572As6NpsxqxBEffEA30TxfkN8AaFzLLmV1qAjSBY3jVCoOmip21Brvf+mNvAAzwSlmLkzNeptPJh95RY26fLlj1OOZVNU03dx/bMiPpJLUBR5XqKn8Ma58/lu8mikhCDvFXUo3driomgK8csYG5NknarwBOy4B0uioQaZT37UfLauX0w6RrFj8sU1JeH2ngeiFAvVQB7oixfK5Yvx9Dh72aziSRsI00RowVd9yGRJAx8idfLfADfBgwYAhcWjV00M+jURR868Vcx0BxBjyVuG95LegrpZHI8wL/AD+k7icSNp1vp0kkbjqpU8wdqbEKGCJWBEigd2I1IYXsD4jWwIF0fU4A59w5YZIY8u80CBcwXLyWJGAJG6FaBb1blV4d5YxrmeJjM6RaeDVW8dNQW+laeXWsSk7Og5c5VpYGBb++K/am21dTu29ar+mJub4kFcx92SI5FhUkqfEUVl5oSNjV+deeAKzlMx3eX4aMwo1a5CkkpISMWKLLtq2orZFAc6xpizKDKcTXWtmawLA1AuNwvkfTFnftLpEzSoGCtaxsVtQIY5CNgQSCx35evLGWb49oZnaNdKvOGCgEt3SWLJGxwBN4IkjZbLGORQvcxCqB3A8W9fT6HENuJBcwYnbvHQx96Fj1aRIwVL2sCjvp5XbUMbsx2nEesd0PsxKWAfb7JUc6Tp3sOPLcEeuFnHeCpPmROJoY3WSNllVisiKunXGVXZwSD4mPh1EbgVgDLs7xy3zKT/aMubkihVYlLaVVSfhA2HVztuBe4xC492iniy3EXhmVWy8saoFi06AxAIbUCG2N2PIb70NI4A8OYfNJmI1lMzTAqGZGjk2aNq57rYYeu3LGPFODNKmfj72NfepI31U50aDVVp8Xw+nP0wBY8lxCZ+IZrL954FhjZPCvhZ7s7AE/InE2bKThW7zNBV38VBa8W2+1bV157fNVw4FM7NmWZSJI40KgNa6K3sqAR4v088PjNDmVMTDWrCyrA1QP+Y/LHH7HHvXIRy8QyqsDLnYnCsGCjSRYBB2WxvZ6Xy8sZSZfLrlkmDuYtNB1FMVIC+ImtqUWW2FA7VjmfaHKrFmpo0FKrkKOdDyx1Ds9Oq5DLB4zIDHdBdQ287+eMlGRKybi10MONlTtslCSXL6kUyw/+rad5elVN92ZIyxo9TqG58uV7z8jkopI30llC6VYMq7FApu9wAVIJ369DYxuzMsTBgcu1kNuEAPiOlqPmeePVzkaRmMwsI6KnwiiNO98ue49cbDeLM0+RXWGzUfiVlI1KSNRkNgC6I7xh+HrcuDOQrDNnIG7xUjc6RaKxjWzsRsfDVgdetCub9ssnHFmisK6UKIwW7A1DpucX32dQq/D9DgMrNIGU7ggmiCOoIxjqyJStcGuh59GVOdzrkly2GY4tAZh3kKi2bU9m7DRoteEWzMY/IAKDZrCjtJxmPLzQr3fcZSaHV33cliWYkhWQ7gDmVrVbHlucW3iWXycIDSxoAxIvQW3/vCdgSK0a76aAemFHFFy8zSBcyUWSNYZIu71LXi0sAy+FhZGr4eVjYY2HoCqbN/23hXhyz96jMXRLptJZjG5b4WYkjaxv54jS8QzEjcUNZa8r4tRgsvo1EX4udIPEbqhXLEyHI5S8lKk0qnLIBHHoDHxIGbWaokqQSQaF7Y2ZfIZYe9/2p7zo0yDu706i6+GloC9a2bFg+WAFT8UkWPh87Q5Qx5qRYniENUCO7sMSfuWKqgKXcYYEyy8QzWSRcqqIgkUtlw25VVFjV4jpbRqP3RVb4bTdh1aHLQ9/IFyr60OlbJBsatqIH0wly0TtxrNFJGjDRBBJ3dhiAgIBO2oEE/Q88AJOMcXOZ4VHI0aJIM6qyaBpDMFY6q8yCL9RixcU467Z3MwQoqnLx6lK5czM8rKpF6QdK1QJ2JrniRxLsflkysWU72VEVzLqADM7gfExquR5ADp5Y2ZzhcfvIzUOZlhmcBJWVFKvQqyrqaPhrblXzwBt4HmdcMbTQ5fLykeKNoqKlSPXa6RgDvWnnWHfCWW2VDDQFkRLp57A+RFCvp6YSvQ5T+EULkiEjMebFmrqTVCgAABQrDfhsL6teqPTZBqLSxrmLv979MAN8GDBgCNxBRoZu77wqCQu1k1yF8ieWOdcT7bsjsnuUcbrsRIbI26gAdPXHR5cxRrSx9QtjHIfaCf7dIeWyfyDGPMnOEVKL0YPtCydcFKD0WXL9sFaFDHle+zJFukcZ0pRIBNAmiBYAvbqMKB2+nDsJcvAQT400MrbeZJO/zGLV7Msuq5IMBu7uWPnR0j8hhB7V8kqyQygUXDK3rpoj60SPoMVTdyqVnF4KLXeqFbx+ORceFSQZyISx8m5ihakCiCK51+R8jisca7ZPl5ChyIRt6Zz8Q5WKX+uIvsmzJEs8fQqr/UGvzsfhg9rX97B/A36jEp3TlR6iemTsyZyxVbF6f+9Enh3baP3Z5J4ou8DlY4kWrBAPW6Fk2fyvB2Y7byTZlIZIogrkhdAIKkAkXZNjaumF/s94ZBLHmHnjDgFVFqWoEEmq3B9R5YsnBez2Ty84ljExY3o1q2lL22JUdNtyeeOVevNRlvkcp+82KE+Ll/skdpu1kOTqMLrkq9C7BQf3j0vyq8J+EcZ4jmEMmXgyyx2a1BhqI514hfldAbY57xLOGWSSVubsW/HkPoKGO28IMcMEMRdVIjXYsATtuaPrhTZO+b56S8Ci6eTZLnqK8FQyHtCZJDHm4AhBpil+EjzQ3t8j8rxZo4cw47xJIacWrqOhArcg7bX9flXPPaMqHN60IIkjUkjkSCV/RRvi2eyzOF8s8ZN925A9AwuvxvEqLp+q6pvZLGyJq50ze/DKD2u/bcx/iHFu4V2sMeUhiy0Ek8iIA+lWKofXSCSfTb54qPa79tzH+IcdT7CQKuRh0itS6j6kk2cZ8dSd01F66/JlxYylfNReuvyU3Ke0mcP9rFGVvcIGVh/wATEWPI1i/ZPMnMRiSKRDG42uMk+oPjG4Ngisc69p+SVM0rqK7xLb1YGr+dV+GHXsmzRMc8Z5KysPTUCD/Li6i2cbnVN7L8a+yN7pm9lb9owPvpuie7S6FC66Dehi7+zL9hX+N/1xSvaV+3N/An6Yuvsy/YV/jf9cQo/upfv8kMb+8n+/ybu1/aODLBQ6CWQ2VTbawVJJN6QQSvmbPrivcOz2dzKGaHKZQID4dSmzp22OoXW4vbrindos6Zs1NId7cgfwqaUfgBi/cB7aZKHLQxGQhkjUMNDfFXi6fvXjscj1LHxS4Udjlera1KfDFdOwu4H2vgLiPM5WKMml1qooVQAZTuAKA5mq8hizdpJlyyB0yazCiWIAAQLvZ2J6k7Doccl4xmkknmdPgeR2W9tiSeWOs8OmZ+FBm5nLNd9aQi/qN8dx75zUot9O5LFybLFODlzXRlZh9pEjSoDHGkZYBySzEKTuQdhsN+RxN4x28lotlcuzRD/bSI2g/KqAHqT9Mc6yMQeSNDyZ1U/IkA4797uujRpGitOmtqqqryrHMeVtyf4iOJO++Mvx6/Y59wP2hFpVGajQA7d4gI035gk7XzIO3liXxPtw1N7nl2kRbuUo2gV6KOXqSMczmFFgOhI/DHe+E5VY4I0UUqooH4YY1ltqceLp/IxLb7048Wtd+5zzh/tGcsFzMUbRnmUBBHrRJ1V5bY6XAVKgpWkixXKjvtjhfaGEJmp1UUolcAeW+Ow9kjeSy/+En6YniWzlKUJPeizAvslOVc3vQ3wYMGN56YtzzMG2jlYbUUeh+GoV8/UY5Z7Qf26T+FP5Bjrk8sgNLGGFc9dflWOR+0I/2+X5J/IMYs/wDpr9fqed9p/wBFfr/wy+ezb9gj/ik/nOEntblFZdetuf5R/XETsTxDOwwfZ5YzwsxKkOFIPI+Zqx1GPOIdns/np+9nRYFoAamBCr5AAkk73vV4qc3OhQinvl2KZWOeMq4xe3rs/noZ+yfLkyzydAir9WN/9v5499rX97B/A36jF17P8MiysQijYHe2YkWzeZ+lbeVYpPajhWfzsis2XRNAKgCVDz33N/LErKpQx+DW37fqStplDFVWtv2/U3ezJiIcwVZVPeR7saFdRfqLH1xbYsxIWXVNCRyIVtze2225v9SPXFQ7NcL4hlBIvuiSq9EhpEG4+p/TFwnzKRnbL2RRtQlXXndiuV1i/F2q1FrTXk04W1UotNNeUcSzMBRmjPNSVPzG2O4ZPJQzJFMyBi0SVe4qrG3K9zv6nzxWe1XY05k+8Q1HIwt432BrrYumr6H03xhwPN8SysQhbJmULsh1qKHkaJsfh5YzURlRNqSen36mXGhLGskpJ6fdLfwIfaSqLmljjAVUiUUBQFsx/SsWT2UZciCVzyeSh66VH9SR9MJY+xuczczS5motbWxJBNeSqCeQ2Fnp1xeuGZiCCJYo7VUFVpPqdzVEnc3eJUVylc7WtIljUzle7pLS7bOTdrv23Mf4hx1fsV+w5f8Awx/XFK4x2MzU+bzDqqqhYsrM2zX0FWfxAwy4FmOI5SLuWyfeqt6CJFFAm62uxfyxChSrtlKSenvt7leMpVXSlKL099n5FntXlBzEK9RGSfq3/wDMMvZLlyI55OjMqj/dBJ/mwsk7KZ7OzmXMKsIYi7INAcgqgnl6keeL/lsmMrlu7hUEop0KWA1seVsdrZuvridNcpXO1rSJ0VSlkO6S0v8APg5l7Sv25v4E/TF09mX7Cv8AG/64qvH+z+fzU7StAikgeESpsAK/e/PFh7E5fOZYLBLAoi1Me87xbWxfIE3v+uIUqSvcmnp77MhjqSypTcXp77Pyc34xlzHPKhFFZGH5mvxFHHV+y+YMmTgMccbVGqklq8SjS22k+X54h9s+xvvLd9CQstUwPJ65b9Grb12xVuGcM4rlSe5jdQeYtHU+tWR9RRxyEZUWPcW0/ByuE8W57i3F+DpGYzKRRtLOkcaoLJB1f9oN3sB1x7xOVXykrqbVoWIPmChIxVMn2dzmbdX4g9RKbEII3+YXYD1snpth/wBqGzPd91loVkDoysxcLosUKBIvYn8MbFNuLfDpf5N6tlKMpOLS7cuf8HHuEf38P+JH/MMd+xx7L9i88jqwhFqQw+0TobH3vTHRzn817vqECHMXvF3goCzR1cul1/ljNhJwUuJP+GZPs5SrUuOLX7M4pmfif5t+px9A5T4E/hH6Y4+/YfPG7hG9/wC0Tr/vY6Tw7M5sZZjJl1EyUEQSCnoDe+S9dvTHMNSg5cSf8Efs6Mq3Lii1v2fucn7U/tmZ/wAVv1x13sh+xZf/AAl/THOeIdkc/NK8rQKC7FiBIlCzy+LF57Hrm40WHMQKiRpSuHBJoigQCel7+mGKpRtk2nz9vcYUZRuk5RaT9n5LJgwYMekeueE4417QXBz8tG60D66RjrvEoEeJ1l/uyp171t13HLbFTg7NcKa6AGk0bmccxY5tyIsg+h8sZcqqdseGJizaLLoqMdfv/wCG/wBnYVsgi2dne9LEEeInob5G8Qf/AIkb3Rs93GrL6ZCoM7FtSyd2gZSCpDbkn7tdcT8pwDhkUiSIUDhgUPfnc7VsW35jb1HniYvAoAklRQ91IGLAsxQh9yQp8C3zJWrxbTGUYKMuxfRGUK1GfbwJs7xsQvLG2XUyRHL+JXbQFmbTqbqAhBvz25b1jLxZ5Hi15WO58w8KsWddQjBIkHhvQ2nb06m8ecXXIvEUWfLq7SRs5MjP3giOymWy60OTD4enM4ncG4JGF7xSMwBKZIlWdnWG1CkK7G2uid6+IivOanF9GWKcZckyFluPNM/DjoMeqbMRFUlIS4ldd10+NfDYBqj54i5fibzRZGaVV1S510+zOjYNIAHGk61AXlYvY3zxYcrwZFMZ90C927Oh74nQWPibnzIu/Oz5nESccNiKqrwDRIZAvfNSOd9QCkgGydvU+Zx1yS6sSlGPV6FMvGo1hmlfLLqhMwmQSOdJjZVUAn98sDdcr51i1cM4nPKJgYdLIFMTHUqSFlvkwDDS2x+hHOhhw5MpP35XuJGnrvQjatYAoah8r6Y8ybJl7RFiXkPFmCTtyW2BIA325C9sE01yOpqS5Mp3Ge22eikaJ1hjZeelS3MWNyxB2Pli1cD4xM3DfeWHezaZCFsJrIdgq3yF0Bjn/b97z0h23WM7Gx8C8j1+eLn2VAPC4Q0kcakuGMihlYGR/CQxA3x5+POXryi3yW/k8vFsn95nGUm0t9f1QQ9rXeSCgAhXMGRSjK4MAXw6W3VvFy33HOsew9rZzHFJ7ugWZsuEbvNvtyQRtbeDbxEANfSsbnWLwVmsn4GLKdEYKX1Xf4vM7Xv9Nv8AoKCaEIkkNJKsrNCiAMUOoBgLFefoemPQUk+56alF9GLpe1hbSJYF0LNJFJICzKrpII1PhGpVe28Z2BGnrYY9r8xBlYNTQhyzAKpJomjufQC8bM0co2jRPlUCfCKjNb3tZ23o/MA4x4xwyPN5XTLmEPi1JKumlIFEbGmHO+XPpWK7JNxfA+ZXbJuD9N8yudl+OQ5qYQzZaNGbdGSwLXeiPkPyrD5Zcuk7K0CipVjTTzv7PxHxctUq8ht15jCvsf2ey0OYDe9xzygHQqVttROxNmr8uZw/zGTmGpnbLAE2CyVWw3s9dgbxDGc+D8x8yvEdnp/mvmHAc0kys7IqgKjWL+8gc3v0vCTO9pmmm4e8HepBNOy2dIEqrY+GywFg1dbYb8FnQloWmyzlkrTFWo0KYtX/AL3whPAUyoyscufiVcrIXiV46Yq3Rqk35mmAHyxdxR1vZo4463s05ztJOuVzDLJK7DPd0SyohjXUtxqVY3tah+e97bHA+bzInzEJnzQGWgWRW+yZhetjrX4X2KqOv2Y3BJJlZfssMxBMkWcidZc17wWWO9LXenaXlYHPfnhxP2YkabMzd+l5iEREd0fDQqwe835nb5fXqe+h1NNbQmhz8UiZfX3+YzEmVEhCBFYomrxMt6QxLkAAnfHvf5ZmkjVM0rrljmPEFU6WYNyYhg+omw1ciMeHhEeUfLuM/DHPBD3B7xLDx3YtBIGDA73q38sbXykOYzJlh4hEXkyxy8ilVZmBN6lplpr6URjnHHetkfUhvW+ZryfF2OZ4WInk7maCVjGdI1aUtbA2Db+dcsN+z3H583CZUhVRrkUWRyViF+9z23Pny23CqDhEeWnyAfORa8qpiSPuzqk7wadwJCVPLeqvDngPA5snA8Uckcg1s0epCtBm1MGIY6jvsQFx1NPoSUk+hKjzObNfZINyDvyo1tvv5jlfpzxuykmY1gSBdNsbA3oVp5Gr3O3oOe+IseWzJ5rlx6eP06gn1xOyCzg/a91p08kvYg+vSv0x06T8GDBgDCWMMpVhYIII9DitPFkw28chZDYJ1ncWvMnyJHyJxaMQOJCXbu2RRsTqNWQwNcjsVBH/AL2AR9xlNDKscia00tQY+GgpA35gRhQemkVioe0Ti7SSpELWNURtHqwvfzoUB5b4vurMVYkhsBvCvInSPOt9dk8tsJO2HZoZttcMiHMRqodLHiHMfwnnRPMYzZcZSr1Ex50Jzq1A87F8NyM+UVe7jeSvtdQGsHqb+IDyIxl2J4K2VzmbSm0UmhyNmFkjfkSAaPyxznOZKbLuBIjxOOR3H/Cw5/MHF77AdrJJJBl5zrJB0OfisCyp89rN89ut4yU2wcoxktNGHHurc4RnHhkvp3F3tH4+7zNlkJEaVrA++xF7+gsbed+mHPs/7NQnLCaWNXeSyNYDBVBIFA7b1d+uKH2mv3zM3/8AOf8AmNflWOs9kw3uOW0FR9kvME9PQjHcf8y+Tl2+pLF/NyZSnz19TnPbnhIymaBhtFYB0o1pNkEA8x0P1xfewvGPesvqkoyodDmh4trB+oP43ise1a9eXur0yXXzXEj2SX/afL7P8fHf9MKnwZThHo/psUv08xwj0f02V/2h/t8vyT+QYvHYrJRzcMhSVA6kvsd/9o/54pHtE/b5fkn8gxf/AGeMBw+C/wD1P+o+GOt5E9+/yMVJ5difv8o5Z2i4X7vmJYeinwk9VO6/lt8wcda7GpC2TjaKNUDr4wo5sBpa/PcYrHtU4cCIswtGvs3I/Ff+4fUYw9m3GxHDmEc7RAyj5V4h+IH/ABYUpU5Di+jOUJUZUoPo+nz/AKIWZ4HFmOKmCJAkUYHeBdh4RbV5WSFw29oHZrLR5YzRxhHQoo02BRauXLqTfPEv2aZM93Lmn+Odyb9ATf4sW/AYme0n9gk/ij/nGJqqPoSm112/oWxpg8edjXN7f6eCj+zX9uT+B/0xcPaNwWKTLvmGX7WNQFazy1cq5dTin+zb9uT+B/0x0Ht5+wT/AMI/mXEMeKeNLfv8EMWKliSTXn4OVdmIpGzUSQuY3YldY+6CDqPz03i59pOwkKZeSWN5DKilyztq11u17cyL388VfsH+3wfNv5Gx1ftJ+yZj/Bk/lOOY1UZ1Scl/3RDDphOiTkt9fg5L2KzzRZyHSTTsEYeYbYX8jR+mOh+0LjL5fLDuzTyNpDDmookkevT645l2a/a8t/jR/wAwx1ftlwI5vL6FIEinUl8iaIo+hB/TDG4nTJR6ncPjePNR69jnvs+4THmMye9GpUUtpO4YkgC/PqcMfaZwSKExSRIqa7VlUULFEGhsDz/LCnszn5MjmzrjZvCVkRKYgWDYokbEDrhl2sz83EZI1gy82hLrUlWTW5PwgADqfPFceD0HHX4t/uUx9P7s4a/Fvxz6/Q99m/DIHLzSag8LqRv4fFsNqsm7/LFzzlNrvM+FtfhomhQvruBy+u2+F3Z/s7LlcsVAR5ZXUyA0QoHIC9jQ6+ZwwTLzAnVFCbLUCFHMWPnZ2PyBo49DGr4K0muZ6uHV6dSTWmeykA17ywrX0NCqNHe9gfwPSsOcjl+7RUu661X+eFWXyz66eCIKx/dBIsHVdbHko3536YeY0GoMGDBgAxozmWEi6SFPUalDAHzo434MAU4NFY8CixsPdh6HcA89/nYob7FFxHi7ZLiCy6fs5IowwC6QRpAOkcrUi6+nXHRJMghYsdVnydh+QOFfEcwg+xkVHABoMmvkpb7zWTpB3PPFVtbmlwvTXMpvqdkVwvTT2Le0/HsjNk5AZY3tToUHxhq8J0/EpB86xVfZtwl5Mys9ERxhvF0LEFaHnzJPlXri2xQ5FVLtlY7WjtEvIprBokjl9fTE/wD0oLZDqRVcqhjAFgRh9J1WLIJqh0xS8eU7FOeuXgzvFlZYrLGuXgpntH7POszZlFLRvWut9LAVZ9CAN/O/PDXsB2ngXLCGaVY2jJA1kKGUmxRO1i6r0GLBHxZQQoLN9qUfWAWHhbYBeXwWLG4PrhdnZMg3du2WRu9bSG0LsbAAYjkSWA367cyAX3dxsc4Pr2Y+6yha7K317MpHbbiwzmaAht1VQiaQSWNkkgc+e30xfux/ChksqTMQrNckhJ2XblfoBv63iFku0mUgiEgy4itA5EYTkYWm57E+FSL8/wAcTMlxnvX7qVTqd5VUKRoKxyaSDZNkKQT0PTyx2rHcZuyT22dpxXGx2ye5P+DnPbXPRzZyV42DIdIDDkaUA19cXHsK2Xmy0MRk+1j7zwBiDRdjddRTc/XDzMQwlSMuuWkddyDoO3qRy+f641Ll8wjBo4curaXFBVFmlo2G1c7scum+xxGrHlCxz31I04k67XZtc/byzfxbs6j5eaNbt12s2NS7qa+db443kw7OI4yQ0lR156iNj6XV/LHY/es4GH2aMGcbjoAo1cm23DVZO5qxteGXhlUh5IcrFVkvQ2O1b31332+vPHcjG9WSe9EsrD9aSknrRllMzFDGsUc6KsahQCu/h2O97kkE7ef1wn9onEoxlXgaVWmLIQoFEDUG3G9bDni2wia/E0ZHoCPzvFXyXFVaOIyQieSRZm1uEB+xYgg0tcqArF1kHKDjHkX21uVbhHl2KR2F4hHDnEeVgq6WGo8gSNrxe+3fGoPc5E71S8iKUUGywLAg/Kgd8RczxKMa5UhQr7ms6xsiabJO5IGq+lXW3riZNm1WaTvIkYJl4mCVGFGpiuzsAQPQ7UNgSaxRXjzhW4b6marFnXU601z9vP7nO+yGdSLOQvIwVAWsnkLUj9SMdS7VcWhXJyFpFqWJxHv8drtXnzH44XpxCJ3hVMrCNc8kL6lG3dqSSPDe9A7j0rqMpO0kDRCRsszRBSY20AjZxGF3GlSxIIAJ28qrHaceVcHHfU7RizqrlDa5+xzDgeZWPMwOxpVkRmPkAwJP4Y6p2szTTZB3yj67qzGbJUHxVW/z9Lx7wDLK82bWSKL7ORQq6FIUFFagdIvc9cQ+33F3ycUaZcLH3hbxKB4QKJocgTfP0OK40uiuXE+Xt1Ko0PGpnxS5Px1KD2b7RSZMuYlRg9WGB6XVEEVzOLAvtLn6wxH/AIh/XGfYbhMGYSafMhpXDhaOo9AbpdyTfXyw+zXZjITKVSFoyfhdVdaJ67jSR88U01X+nuEuRRj05PpJ1y0uyIPBuLQZ53tHXMEWEMlKQNN6GrYigeV+Xo1HBmJ3h8x/feZv935fgOm2Oe9h4yc/Bp3pmJryCtf0/wA8diGRj/cX8Ma8S2VkNyN2DfO2vc+qZH4Lke7TcFWb4gW1cieR9f8ALywxx4orYY9xqNgYMGDABgwYMAGIOc4bGxZyo1cyd/IryB/dsfLE7GLrYI88AVkZjJkAlrFWfs3+FUXf0Hduo9Qw54yzOdyyslfCJC0mxOlo0cgm9wR3TChvt5YlzcOigjRViEhru/Ed2BQA2a3JCKPLYcqxq91UnfKD1JJ31ahZsbk63snembneAMsxmsoNbEFils1KxI06xv5DaQC9udc8eT8QRJ1gjiVpK127aRZ9SGYuRjFIVO3ulBhTWSdnamDbb0CzfO/O8Ru0PDklkcSRSbIO6ljUte3wsBd78rrnzGAJGb4tHFFGzZcCRyUWKhdglSLrlZ/5vXHsOdVM0kcsQjdl8BR9Sb8xWlabarroBhPNwnM9zlZGVneFySl22nUpHzI01XqPLDDOZZ8xnIZFR1jiAJZ1K2bugDRPT88AReFQhs5nVKBhXw3V0wNX03xtyeahmy0swywAjsaQ+5AFk3Wx3ONnA4XGczDtHIqSXpYqQOd7+X1wv4Tl5o8vmcuYJCzBqIA07rXMnfl0u8ASJ88FynvUMQjZgyfETpttN1VMdvSvXGzjcxbII08ZYeA2sgBOwpja9STYo40+4StwzuhG4kVrKkEE+Mnbz28sbeKCSXIJGsMocBBRT92rPoPnV4AnycZWGLLRohZ5UQImqqBAG7V+ddMQ8jDAs4yzwmORUfu6lZlIksuATRBO53HTGnNZCTVk51jdhEqLIteIaeZ0nc9eXkMSRlXmz65jQ6xRrVspUsabkp8X3vLpgCDlDE/fRpk2Yxx9yV740YwT4bPLcbVZ+WM1nykmVfMPE/JYmXvGJOkhkAYnoSG1bEb439nInjlzbPHIA5LLaHcWx/HcbYi8DykiZOSOTLu1yAshU2UIUEqdvEKJ89sAS8rDH4WMBAJ79HSd3GtiqNZ2INNbcwRfOsCxZcq0fu76JKtGZtKh2jJIF0u734a3Q8sY8A4Y0WaJh7wZcr4u8BWz5AEAkj96vPfzxyvC84DFqmfay/2tkMJFI5ggoYwVI9TQs6gBIymZSLW0UbBpApOss1kal3JY2aUcufmcTc/kI8/CUkVlAbwmxqBA5jyO5BB9cKMrw7iHh1PR1xtXellrSocE7NVh2HTcWu5C55fheetdcrFbh11IQWKmTvWHLSrKYwFsfCdhVnkoqS0zkoqS0+goyPZHOZWVjlMxE2w1K1rY3rUtMPOjY611w0zWQ4pOpSSXLxKdmMYYsR15/wBCMY5Dg+dBQyMSSuWEjLJTMYxKJdxRIbUlfInbrhwf3tcxAmYaZiqxq5VrUsIm1E8rj1UdQBOqgTzXFCxopaTevGzNHEhFai2l42OOy/ZaLJglSXkIpnIrbyA+6PTf54f4MGLoQjBaj0L4QjCPDFaQYMGDEiYYMGDABgwYMAGDBgwBjJGGFEAjyOF+fjUeFVkW9y0S/MUa+eGWDAFezL6EZy2ZAVSTz5DfqavbzxqTMpr06p+8DIgUkWdQLg3qqit3ve2HXF8oZYZI1IBdSoJ5C8RZeGxohdlJdacsGOq0WhR+ViuW+AFuVzcZkjp5SzWfFQJ8Wkrz8RBWqF0N/LExeOiQRGOwryBDYB5qTWzeE7dQeXLfGATKAILIVQGAOojbWwa+RNhzfWuu2MXGVUlgWLo2vm2otGNO986Brf1vrgCOvaF/dSxBE3dNIrEDS2lqNC+m3OsTxxFHl7sNLerSStUGChj/AOYD15XtiI0OUCFQGbwmPTqawpbxAHoNXM+lXiQrw2xgkqVhY1ayhbSKZktQfDXUX88AJOL8XzSS5qJCxAilMJQBmUpEGAdSNWovuGFqQQKvfEaTtJNH3ASQsoXKFiyCmEjlZTr5sVFXWnQeZa6Efst2n4nnIllRctoWfTMTYISkY6VvopJuySSNtt46+0GaWDMZiOXLxaHAhy7rqeRdiS3jBsg/dGxB588AToeOZpBpMhGrN5lHkkAAjC6u5BOghValNkEGqFXeLSrsuWE08kmoRhpO6ViLoWVTSXq96IsdeWEk3aXMyR5SWNY4IJV1TzykERVdqAWXckbMbG42xp7Ndppcz7/DKUYQBgkiqV1KdY3Uk7+EHbzwA14NJDnlbMQzZgrq07sUBKgdK2B2PzwujmjpFbvlucxsolsAgiyfDVWV29cRvY/OqcOLMaHfEee5CAAAbkk7Ydz5PKyGQ9415jSdvukNpBHh8JLgDxcyKwBCWLWyxAzamRjXfnToVqB+D7xHKuR35nG7/SUbrCUy+szaxReiGXmD03PX8umNxlhZ4pEZogsUihzt4EIHwspsdbsV18sEeUyydxplde5Zgo02SzDU2oFbsrvW23LAGmHiXczZqSQMAkcR7vVq0lgPCOnxGrG2MmMkmcZWX4suG7vvWC/GOoGxodBvXrjbmOHpKZXAkkTMIu6lQKFaSt0QR6+XLErhnDCs3eM0hYIEtihDLZI+FRvgDA8Okv8Au/8A9mXf8ufrhrksosY2BBIFguzVXQFjyH0xJwYAMGDBgAwYMGADBgwYAMGDBgAwYMGADBgwYAMYyIGBBFgiiPMHGWDACqbhAJOnuwp5ApdbG/5m/wCI+eNGZMUG+YCaSDTBPINqv5hm+eo+eHmMJIlarANcrF4AQniOW1EMlBTsa+9bhhXQgox63V4zyBjphAjtIFsd5ac7UCyNgSpOwN8+uGsmUXSQgVDWzBRsaNGvSz+JxCy/DZU+GVB8oQPkNm5Dfb1OAK77NeCS5SKfLTd032mpjG5aiyINJUqK2F3640dmuAZ/hxlhgWCaB31IzyMhXYC2AVr2A2HlzF4dScMm96eVQwVp4yaegYxFoa1vfxUdxfliFFw3O92FYyahHCpPfc2SUmRr1feTa+Z64Aj9oezecfNZPMo0c7QKAySHu1Lb2wADAXfqRpXnjRwbs7nYMxnpCkLrmgTYlK0SWOw0EkAsRvXK/TDP/RubXVpMhsZgANMeTODDvqsELYsbi+fUYScMzjKwuUbZjT9tW70YeT/dNj09RgCL2X4JLksi8GZIH2oZDE96iapSCtVa73YIOJvDJ4Y9LhpVNAUAGsM+oA0o+89Cq5/g4myMsiqDJQKjUrIrbgevXVvjdlOFhdWvQ+qv9mqgDyoc96P0GAEseUhkCRqZWBWZVulFahr303atQG3TfDGPhNyB21BtestqU2dGgbaeQX88M1yyA2EUG7sAXZ2v51tjdgCPw/KCKNI1JIQUCauvpWJGDBgAwYMGADBgwYAMGDBgAwYMGADBgwYAMGDBgAwYMGADBgwYAMGDBgAwYMGADBgwYAMGDBgAwYMGADBgwYAMGDBgAwYMGADBgwYAMGDBgAwYMGAP/9k=">
            <a:extLst>
              <a:ext uri="{FF2B5EF4-FFF2-40B4-BE49-F238E27FC236}">
                <a16:creationId xmlns:a16="http://schemas.microsoft.com/office/drawing/2014/main" id="{14E83B23-09F1-4A2A-A22C-1CE68EA1144D}"/>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it-IT" altLang="it-IT"/>
          </a:p>
        </p:txBody>
      </p:sp>
      <p:pic>
        <p:nvPicPr>
          <p:cNvPr id="15366" name="Picture 8" descr="http://blog.readytomanage.com/wp-content/uploads/2013/11/problem-solving-assessment.jpg">
            <a:extLst>
              <a:ext uri="{FF2B5EF4-FFF2-40B4-BE49-F238E27FC236}">
                <a16:creationId xmlns:a16="http://schemas.microsoft.com/office/drawing/2014/main" id="{2D270CB3-8F4F-4A55-BC81-A77A5ABC7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643063"/>
            <a:ext cx="43815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Si è aperta la settimana di “problem solving” università/industria">
            <a:extLst>
              <a:ext uri="{FF2B5EF4-FFF2-40B4-BE49-F238E27FC236}">
                <a16:creationId xmlns:a16="http://schemas.microsoft.com/office/drawing/2014/main" id="{EF8F4AD6-E15B-4176-8E5D-90832FB7F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524375"/>
            <a:ext cx="33655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96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F0B614-BF22-49F5-9795-C49AEC94D51F}"/>
              </a:ext>
            </a:extLst>
          </p:cNvPr>
          <p:cNvSpPr>
            <a:spLocks noGrp="1"/>
          </p:cNvSpPr>
          <p:nvPr>
            <p:ph type="title"/>
          </p:nvPr>
        </p:nvSpPr>
        <p:spPr>
          <a:xfrm>
            <a:off x="539552" y="104775"/>
            <a:ext cx="8002786" cy="914400"/>
          </a:xfrm>
        </p:spPr>
        <p:txBody>
          <a:bodyPr/>
          <a:lstStyle/>
          <a:p>
            <a:endParaRPr lang="it-IT"/>
          </a:p>
        </p:txBody>
      </p:sp>
      <p:sp>
        <p:nvSpPr>
          <p:cNvPr id="16386" name="Segnaposto numero diapositiva 3">
            <a:extLst>
              <a:ext uri="{FF2B5EF4-FFF2-40B4-BE49-F238E27FC236}">
                <a16:creationId xmlns:a16="http://schemas.microsoft.com/office/drawing/2014/main" id="{48F3F89F-2F89-4239-97EC-8CB0AAD67F8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86E47DB-F8D7-4EB4-AD4C-6727B52B5BA1}" type="slidenum">
              <a:rPr lang="it-IT" altLang="it-IT" sz="1400">
                <a:solidFill>
                  <a:schemeClr val="bg2"/>
                </a:solidFill>
                <a:latin typeface="Arial Narrow" panose="020B0606020202030204" pitchFamily="34" charset="0"/>
              </a:rPr>
              <a:pPr/>
              <a:t>16</a:t>
            </a:fld>
            <a:endParaRPr lang="it-IT" altLang="it-IT" sz="1400" dirty="0">
              <a:solidFill>
                <a:schemeClr val="bg2"/>
              </a:solidFill>
              <a:latin typeface="Arial Narrow" panose="020B0606020202030204" pitchFamily="34" charset="0"/>
            </a:endParaRPr>
          </a:p>
        </p:txBody>
      </p:sp>
      <p:sp>
        <p:nvSpPr>
          <p:cNvPr id="16387" name="Rettangolo 1">
            <a:extLst>
              <a:ext uri="{FF2B5EF4-FFF2-40B4-BE49-F238E27FC236}">
                <a16:creationId xmlns:a16="http://schemas.microsoft.com/office/drawing/2014/main" id="{13312D43-6CCF-4DBF-8C4A-FD79E74EFCC9}"/>
              </a:ext>
            </a:extLst>
          </p:cNvPr>
          <p:cNvSpPr>
            <a:spLocks noChangeArrowheads="1"/>
          </p:cNvSpPr>
          <p:nvPr/>
        </p:nvSpPr>
        <p:spPr bwMode="auto">
          <a:xfrm>
            <a:off x="266975" y="1795463"/>
            <a:ext cx="42481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L'esistenza di problemi artificiali è anch’essa un fatto innegabile nella storia dell'uomo. L'esistenza di tali problemi, e la spesa di energie per la loro soluzione, sono le ragioni principali per cui le immense possibilità del metodo scientifico sono tanto spesso  incomprese e frustrate. La parola ‘metafisica’  ha molteplici significati, e tutti ritenuti così altamente tecnici da non interessare l'uomo della strada. Ma nel senso in cui </a:t>
            </a:r>
            <a:r>
              <a:rPr lang="it-IT" altLang="it-IT" i="1" dirty="0">
                <a:solidFill>
                  <a:schemeClr val="accent2">
                    <a:lumMod val="75000"/>
                  </a:schemeClr>
                </a:solidFill>
                <a:latin typeface="Arial Narrow" panose="020B0606020202030204" pitchFamily="34" charset="0"/>
              </a:rPr>
              <a:t>metafisico</a:t>
            </a:r>
            <a:r>
              <a:rPr lang="it-IT" altLang="it-IT" dirty="0">
                <a:solidFill>
                  <a:schemeClr val="accent2">
                    <a:lumMod val="75000"/>
                  </a:schemeClr>
                </a:solidFill>
                <a:latin typeface="Arial Narrow" panose="020B0606020202030204" pitchFamily="34" charset="0"/>
              </a:rPr>
              <a:t> significa che è fuori dall'esperienza, sopra o al di là di essa, tutti gli esseri umani sono metafisici, quando si occupano di problemi che non vengono dall'esperienza e le cui possibili soluzioni vengono cercate fuori dall'esperienza</a:t>
            </a:r>
            <a:endParaRPr lang="en-GB" altLang="it-IT" dirty="0">
              <a:solidFill>
                <a:schemeClr val="accent2">
                  <a:lumMod val="75000"/>
                </a:schemeClr>
              </a:solidFill>
              <a:latin typeface="Arial Narrow" panose="020B0606020202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2603B241-32A4-498F-B548-02E3A0606971}"/>
              </a:ext>
            </a:extLst>
          </p:cNvPr>
          <p:cNvSpPr/>
          <p:nvPr/>
        </p:nvSpPr>
        <p:spPr>
          <a:xfrm>
            <a:off x="179512" y="1218103"/>
            <a:ext cx="8281168" cy="400110"/>
          </a:xfrm>
          <a:prstGeom prst="rect">
            <a:avLst/>
          </a:prstGeom>
        </p:spPr>
        <p:txBody>
          <a:bodyPr wrap="square">
            <a:spAutoFit/>
          </a:bodyPr>
          <a:lstStyle/>
          <a:p>
            <a:pPr algn="ctr">
              <a:defRPr/>
            </a:pPr>
            <a:r>
              <a:rPr kumimoji="1" lang="it-IT" sz="2000" dirty="0">
                <a:solidFill>
                  <a:schemeClr val="accent2">
                    <a:lumMod val="75000"/>
                  </a:schemeClr>
                </a:solidFill>
                <a:latin typeface="Arial Narrow" pitchFamily="34" charset="0"/>
                <a:ea typeface="+mj-ea"/>
                <a:cs typeface="+mj-cs"/>
              </a:rPr>
              <a:t>L'esistenza di problemi artificiali è anch’essa un fatto innegabile nella storia dell'uomo.</a:t>
            </a:r>
          </a:p>
        </p:txBody>
      </p:sp>
      <p:pic>
        <p:nvPicPr>
          <p:cNvPr id="16389" name="Picture 6" descr="http://www.benessereearmonia.it/wp-content/uploads/2014/02/AngeliInAttesa.jpg">
            <a:extLst>
              <a:ext uri="{FF2B5EF4-FFF2-40B4-BE49-F238E27FC236}">
                <a16:creationId xmlns:a16="http://schemas.microsoft.com/office/drawing/2014/main" id="{1A50FC70-1D7C-4688-8DA3-F374A5DB1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57563"/>
            <a:ext cx="42862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1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9040EBA-61AE-4592-B07A-5006D2B44B85}"/>
              </a:ext>
            </a:extLst>
          </p:cNvPr>
          <p:cNvSpPr>
            <a:spLocks noGrp="1"/>
          </p:cNvSpPr>
          <p:nvPr>
            <p:ph type="title"/>
          </p:nvPr>
        </p:nvSpPr>
        <p:spPr/>
        <p:txBody>
          <a:bodyPr/>
          <a:lstStyle/>
          <a:p>
            <a:endParaRPr lang="it-IT"/>
          </a:p>
        </p:txBody>
      </p:sp>
      <p:sp>
        <p:nvSpPr>
          <p:cNvPr id="17410" name="Segnaposto numero diapositiva 3">
            <a:extLst>
              <a:ext uri="{FF2B5EF4-FFF2-40B4-BE49-F238E27FC236}">
                <a16:creationId xmlns:a16="http://schemas.microsoft.com/office/drawing/2014/main" id="{D86B3DFB-7A32-4400-94E0-6DD8F128746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7B265B61-D858-4B26-A1DB-FF7BDF281269}" type="slidenum">
              <a:rPr lang="it-IT" altLang="it-IT" sz="1400">
                <a:solidFill>
                  <a:schemeClr val="bg2"/>
                </a:solidFill>
                <a:latin typeface="Arial Narrow" panose="020B0606020202030204" pitchFamily="34" charset="0"/>
              </a:rPr>
              <a:pPr/>
              <a:t>17</a:t>
            </a:fld>
            <a:endParaRPr lang="it-IT" altLang="it-IT" sz="1400" dirty="0">
              <a:solidFill>
                <a:schemeClr val="bg2"/>
              </a:solidFill>
              <a:latin typeface="Arial Narrow" panose="020B0606020202030204" pitchFamily="34" charset="0"/>
            </a:endParaRPr>
          </a:p>
        </p:txBody>
      </p:sp>
      <p:sp>
        <p:nvSpPr>
          <p:cNvPr id="2" name="Rettangolo 1">
            <a:extLst>
              <a:ext uri="{FF2B5EF4-FFF2-40B4-BE49-F238E27FC236}">
                <a16:creationId xmlns:a16="http://schemas.microsoft.com/office/drawing/2014/main" id="{A5449A77-A3C8-4F85-9287-16E2BC0F8A53}"/>
              </a:ext>
            </a:extLst>
          </p:cNvPr>
          <p:cNvSpPr/>
          <p:nvPr/>
        </p:nvSpPr>
        <p:spPr>
          <a:xfrm>
            <a:off x="214313" y="1177865"/>
            <a:ext cx="3796232" cy="400110"/>
          </a:xfrm>
          <a:prstGeom prst="rect">
            <a:avLst/>
          </a:prstGeom>
        </p:spPr>
        <p:txBody>
          <a:bodyPr wrap="none">
            <a:spAutoFit/>
          </a:bodyPr>
          <a:lstStyle/>
          <a:p>
            <a:pPr>
              <a:defRPr/>
            </a:pPr>
            <a:r>
              <a:rPr kumimoji="1" lang="en-GB" sz="2000" dirty="0" err="1">
                <a:solidFill>
                  <a:schemeClr val="accent2">
                    <a:lumMod val="75000"/>
                  </a:schemeClr>
                </a:solidFill>
                <a:latin typeface="Arial Narrow" pitchFamily="34" charset="0"/>
                <a:ea typeface="+mj-ea"/>
                <a:cs typeface="+mj-cs"/>
              </a:rPr>
              <a:t>Che</a:t>
            </a:r>
            <a:r>
              <a:rPr kumimoji="1" lang="en-GB" sz="2000" dirty="0">
                <a:solidFill>
                  <a:schemeClr val="accent2">
                    <a:lumMod val="75000"/>
                  </a:schemeClr>
                </a:solidFill>
                <a:latin typeface="Arial Narrow" pitchFamily="34" charset="0"/>
                <a:ea typeface="+mj-ea"/>
                <a:cs typeface="+mj-cs"/>
              </a:rPr>
              <a:t> </a:t>
            </a:r>
            <a:r>
              <a:rPr kumimoji="1" lang="en-GB" sz="2000" dirty="0" err="1">
                <a:solidFill>
                  <a:schemeClr val="accent2">
                    <a:lumMod val="75000"/>
                  </a:schemeClr>
                </a:solidFill>
                <a:latin typeface="Arial Narrow" pitchFamily="34" charset="0"/>
                <a:ea typeface="+mj-ea"/>
                <a:cs typeface="+mj-cs"/>
              </a:rPr>
              <a:t>cosa</a:t>
            </a:r>
            <a:r>
              <a:rPr kumimoji="1" lang="en-GB" sz="2000" dirty="0">
                <a:solidFill>
                  <a:schemeClr val="accent2">
                    <a:lumMod val="75000"/>
                  </a:schemeClr>
                </a:solidFill>
                <a:latin typeface="Arial Narrow" pitchFamily="34" charset="0"/>
                <a:ea typeface="+mj-ea"/>
                <a:cs typeface="+mj-cs"/>
              </a:rPr>
              <a:t> </a:t>
            </a:r>
            <a:r>
              <a:rPr kumimoji="1" lang="en-GB" sz="2000" dirty="0" err="1">
                <a:solidFill>
                  <a:schemeClr val="accent2">
                    <a:lumMod val="75000"/>
                  </a:schemeClr>
                </a:solidFill>
                <a:latin typeface="Arial Narrow" pitchFamily="34" charset="0"/>
                <a:ea typeface="+mj-ea"/>
                <a:cs typeface="+mj-cs"/>
              </a:rPr>
              <a:t>significa</a:t>
            </a:r>
            <a:r>
              <a:rPr kumimoji="1" lang="en-GB" sz="2000" dirty="0">
                <a:solidFill>
                  <a:schemeClr val="accent2">
                    <a:lumMod val="75000"/>
                  </a:schemeClr>
                </a:solidFill>
                <a:latin typeface="Arial Narrow" pitchFamily="34" charset="0"/>
                <a:ea typeface="+mj-ea"/>
                <a:cs typeface="+mj-cs"/>
              </a:rPr>
              <a:t> </a:t>
            </a:r>
            <a:r>
              <a:rPr kumimoji="1" lang="en-GB" sz="2000" dirty="0" err="1">
                <a:solidFill>
                  <a:schemeClr val="accent2">
                    <a:lumMod val="75000"/>
                  </a:schemeClr>
                </a:solidFill>
                <a:latin typeface="Arial Narrow" pitchFamily="34" charset="0"/>
                <a:ea typeface="+mj-ea"/>
                <a:cs typeface="+mj-cs"/>
              </a:rPr>
              <a:t>unità</a:t>
            </a:r>
            <a:r>
              <a:rPr kumimoji="1" lang="en-GB" sz="2000" dirty="0">
                <a:solidFill>
                  <a:schemeClr val="accent2">
                    <a:lumMod val="75000"/>
                  </a:schemeClr>
                </a:solidFill>
                <a:latin typeface="Arial Narrow" pitchFamily="34" charset="0"/>
                <a:ea typeface="+mj-ea"/>
                <a:cs typeface="+mj-cs"/>
              </a:rPr>
              <a:t> </a:t>
            </a:r>
            <a:r>
              <a:rPr kumimoji="1" lang="en-GB" sz="2000" dirty="0" err="1">
                <a:solidFill>
                  <a:schemeClr val="accent2">
                    <a:lumMod val="75000"/>
                  </a:schemeClr>
                </a:solidFill>
                <a:latin typeface="Arial Narrow" pitchFamily="34" charset="0"/>
                <a:ea typeface="+mj-ea"/>
                <a:cs typeface="+mj-cs"/>
              </a:rPr>
              <a:t>della</a:t>
            </a:r>
            <a:r>
              <a:rPr kumimoji="1" lang="en-GB" sz="2000" dirty="0">
                <a:solidFill>
                  <a:schemeClr val="accent2">
                    <a:lumMod val="75000"/>
                  </a:schemeClr>
                </a:solidFill>
                <a:latin typeface="Arial Narrow" pitchFamily="34" charset="0"/>
                <a:ea typeface="+mj-ea"/>
                <a:cs typeface="+mj-cs"/>
              </a:rPr>
              <a:t> </a:t>
            </a:r>
            <a:r>
              <a:rPr kumimoji="1" lang="en-GB" sz="2000" dirty="0" err="1">
                <a:solidFill>
                  <a:schemeClr val="accent2">
                    <a:lumMod val="75000"/>
                  </a:schemeClr>
                </a:solidFill>
                <a:latin typeface="Arial Narrow" pitchFamily="34" charset="0"/>
                <a:ea typeface="+mj-ea"/>
                <a:cs typeface="+mj-cs"/>
              </a:rPr>
              <a:t>scienza</a:t>
            </a:r>
            <a:r>
              <a:rPr kumimoji="1" lang="en-GB" sz="2000" dirty="0">
                <a:solidFill>
                  <a:schemeClr val="accent2">
                    <a:lumMod val="75000"/>
                  </a:schemeClr>
                </a:solidFill>
                <a:latin typeface="Arial Narrow" pitchFamily="34" charset="0"/>
                <a:ea typeface="+mj-ea"/>
                <a:cs typeface="+mj-cs"/>
              </a:rPr>
              <a:t>?</a:t>
            </a:r>
            <a:endParaRPr kumimoji="1" lang="it-IT" sz="2000" dirty="0">
              <a:solidFill>
                <a:schemeClr val="accent2">
                  <a:lumMod val="75000"/>
                </a:schemeClr>
              </a:solidFill>
              <a:latin typeface="Arial Narrow" pitchFamily="34" charset="0"/>
              <a:ea typeface="+mj-ea"/>
              <a:cs typeface="+mj-cs"/>
            </a:endParaRPr>
          </a:p>
        </p:txBody>
      </p:sp>
      <p:sp>
        <p:nvSpPr>
          <p:cNvPr id="17412" name="Rettangolo 2">
            <a:extLst>
              <a:ext uri="{FF2B5EF4-FFF2-40B4-BE49-F238E27FC236}">
                <a16:creationId xmlns:a16="http://schemas.microsoft.com/office/drawing/2014/main" id="{99C34BA7-E8CE-44F8-836B-6DE7DAA0D503}"/>
              </a:ext>
            </a:extLst>
          </p:cNvPr>
          <p:cNvSpPr>
            <a:spLocks noChangeArrowheads="1"/>
          </p:cNvSpPr>
          <p:nvPr/>
        </p:nvSpPr>
        <p:spPr bwMode="auto">
          <a:xfrm>
            <a:off x="177800" y="1916113"/>
            <a:ext cx="45370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GB" altLang="it-IT" dirty="0">
                <a:solidFill>
                  <a:schemeClr val="accent2">
                    <a:lumMod val="75000"/>
                  </a:schemeClr>
                </a:solidFill>
                <a:latin typeface="Arial Narrow" panose="020B0606020202030204" pitchFamily="34" charset="0"/>
                <a:cs typeface="Times New Roman" panose="02020603050405020304" pitchFamily="18" charset="0"/>
              </a:rPr>
              <a:t>1.</a:t>
            </a:r>
            <a:r>
              <a:rPr lang="en-GB" altLang="it-IT" b="1" baseline="30000"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Mettere</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insieme</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tutte</a:t>
            </a:r>
            <a:r>
              <a:rPr lang="en-GB" altLang="it-IT" dirty="0">
                <a:solidFill>
                  <a:schemeClr val="accent2">
                    <a:lumMod val="75000"/>
                  </a:schemeClr>
                </a:solidFill>
                <a:latin typeface="Arial Narrow" panose="020B0606020202030204" pitchFamily="34" charset="0"/>
                <a:cs typeface="Times New Roman" panose="02020603050405020304" pitchFamily="18" charset="0"/>
              </a:rPr>
              <a:t> le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conoscenze</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raggiunte</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fino</a:t>
            </a:r>
            <a:r>
              <a:rPr lang="en-GB" altLang="it-IT" dirty="0">
                <a:solidFill>
                  <a:schemeClr val="accent2">
                    <a:lumMod val="75000"/>
                  </a:schemeClr>
                </a:solidFill>
                <a:latin typeface="Arial Narrow" panose="020B0606020202030204" pitchFamily="34" charset="0"/>
                <a:cs typeface="Times New Roman" panose="02020603050405020304" pitchFamily="18" charset="0"/>
              </a:rPr>
              <a:t> ad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ora</a:t>
            </a:r>
            <a:r>
              <a:rPr lang="en-GB" altLang="it-IT" dirty="0">
                <a:solidFill>
                  <a:schemeClr val="accent2">
                    <a:lumMod val="75000"/>
                  </a:schemeClr>
                </a:solidFill>
                <a:latin typeface="Arial Narrow" panose="020B0606020202030204" pitchFamily="34" charset="0"/>
                <a:cs typeface="Times New Roman" panose="02020603050405020304" pitchFamily="18" charset="0"/>
              </a:rPr>
              <a:t>, in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tutte</a:t>
            </a:r>
            <a:r>
              <a:rPr lang="en-GB" altLang="it-IT" dirty="0">
                <a:solidFill>
                  <a:schemeClr val="accent2">
                    <a:lumMod val="75000"/>
                  </a:schemeClr>
                </a:solidFill>
                <a:latin typeface="Arial Narrow" panose="020B0606020202030204" pitchFamily="34" charset="0"/>
                <a:cs typeface="Times New Roman" panose="02020603050405020304" pitchFamily="18" charset="0"/>
              </a:rPr>
              <a:t> le discipline, e in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tutte</a:t>
            </a:r>
            <a:r>
              <a:rPr lang="en-GB" altLang="it-IT" dirty="0">
                <a:solidFill>
                  <a:schemeClr val="accent2">
                    <a:lumMod val="75000"/>
                  </a:schemeClr>
                </a:solidFill>
                <a:latin typeface="Arial Narrow" panose="020B0606020202030204" pitchFamily="34" charset="0"/>
                <a:cs typeface="Times New Roman" panose="02020603050405020304" pitchFamily="18" charset="0"/>
              </a:rPr>
              <a:t> le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attività</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r>
              <a:rPr lang="en-GB" altLang="it-IT" dirty="0" err="1">
                <a:solidFill>
                  <a:schemeClr val="accent2">
                    <a:lumMod val="75000"/>
                  </a:schemeClr>
                </a:solidFill>
                <a:latin typeface="Arial Narrow" panose="020B0606020202030204" pitchFamily="34" charset="0"/>
                <a:cs typeface="Times New Roman" panose="02020603050405020304" pitchFamily="18" charset="0"/>
              </a:rPr>
              <a:t>umane</a:t>
            </a:r>
            <a:r>
              <a:rPr lang="en-GB" altLang="it-IT" dirty="0">
                <a:solidFill>
                  <a:schemeClr val="accent2">
                    <a:lumMod val="75000"/>
                  </a:schemeClr>
                </a:solidFill>
                <a:latin typeface="Arial Narrow" panose="020B0606020202030204" pitchFamily="34" charset="0"/>
                <a:cs typeface="Times New Roman" panose="02020603050405020304" pitchFamily="18" charset="0"/>
              </a:rPr>
              <a:t>.</a:t>
            </a:r>
            <a:r>
              <a:rPr lang="it-IT" altLang="it-IT" dirty="0">
                <a:solidFill>
                  <a:schemeClr val="accent2">
                    <a:lumMod val="75000"/>
                  </a:schemeClr>
                </a:solidFill>
                <a:latin typeface="Arial Narrow" panose="020B0606020202030204" pitchFamily="34" charset="0"/>
              </a:rPr>
              <a:t> </a:t>
            </a:r>
            <a:r>
              <a:rPr lang="it-IT" altLang="it-IT" dirty="0">
                <a:solidFill>
                  <a:schemeClr val="accent2">
                    <a:lumMod val="75000"/>
                  </a:schemeClr>
                </a:solidFill>
                <a:latin typeface="Arial Narrow" panose="020B0606020202030204" pitchFamily="34" charset="0"/>
                <a:cs typeface="Times New Roman" panose="02020603050405020304" pitchFamily="18" charset="0"/>
              </a:rPr>
              <a:t>In questo terreno, il problema del raggiungimento dell'unità della scienza è quello del coordina­re l’immenso corpo di scoperte specializzate in un tutto sistematico. </a:t>
            </a:r>
          </a:p>
        </p:txBody>
      </p:sp>
      <p:pic>
        <p:nvPicPr>
          <p:cNvPr id="17413" name="Picture 2" descr="http://4.bp.blogspot.com/-P7nOazCdCrU/VMYXWI3sdxI/AAAAAAAAFlw/v8UUcbgrJz8/s1600/1.jpg">
            <a:extLst>
              <a:ext uri="{FF2B5EF4-FFF2-40B4-BE49-F238E27FC236}">
                <a16:creationId xmlns:a16="http://schemas.microsoft.com/office/drawing/2014/main" id="{BAC79860-C939-499E-84B0-2970A84A6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288" y="2116138"/>
            <a:ext cx="39497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ttangolo 5">
            <a:extLst>
              <a:ext uri="{FF2B5EF4-FFF2-40B4-BE49-F238E27FC236}">
                <a16:creationId xmlns:a16="http://schemas.microsoft.com/office/drawing/2014/main" id="{EA8D965D-1A93-4073-B494-6C6958FFE8D8}"/>
              </a:ext>
            </a:extLst>
          </p:cNvPr>
          <p:cNvSpPr>
            <a:spLocks noChangeArrowheads="1"/>
          </p:cNvSpPr>
          <p:nvPr/>
        </p:nvSpPr>
        <p:spPr bwMode="auto">
          <a:xfrm>
            <a:off x="214313" y="4500563"/>
            <a:ext cx="457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GB" altLang="it-IT">
                <a:solidFill>
                  <a:schemeClr val="accent2">
                    <a:lumMod val="75000"/>
                  </a:schemeClr>
                </a:solidFill>
                <a:latin typeface="Arial Narrow" panose="020B0606020202030204" pitchFamily="34" charset="0"/>
                <a:cs typeface="Times New Roman" panose="02020603050405020304" pitchFamily="18" charset="0"/>
              </a:rPr>
              <a:t>2. </a:t>
            </a:r>
            <a:r>
              <a:rPr lang="it-IT" altLang="it-IT">
                <a:solidFill>
                  <a:schemeClr val="accent2">
                    <a:lumMod val="75000"/>
                  </a:schemeClr>
                </a:solidFill>
                <a:latin typeface="Arial Narrow" panose="020B0606020202030204" pitchFamily="34" charset="0"/>
              </a:rPr>
              <a:t>Ma c'è anche un significato umano, un significato culturale, dell'unità della scienza. C'è per esempio, il problema dell'unificazione degli sforzi di tutti coloro che esercitano il metodo scientifico nel proprio campo, in modo che questi sforzi possano arricchirsi della forza che viene dall’unione. </a:t>
            </a:r>
          </a:p>
        </p:txBody>
      </p:sp>
    </p:spTree>
    <p:extLst>
      <p:ext uri="{BB962C8B-B14F-4D97-AF65-F5344CB8AC3E}">
        <p14:creationId xmlns:p14="http://schemas.microsoft.com/office/powerpoint/2010/main" val="4182667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322883"/>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a:extLst>
              <a:ext uri="{FF2B5EF4-FFF2-40B4-BE49-F238E27FC236}">
                <a16:creationId xmlns:a16="http://schemas.microsoft.com/office/drawing/2014/main" id="{D963AF70-AEA6-446A-BD5B-9FFA5934544A}"/>
              </a:ext>
            </a:extLst>
          </p:cNvPr>
          <p:cNvSpPr>
            <a:spLocks noGrp="1" noChangeArrowheads="1"/>
          </p:cNvSpPr>
          <p:nvPr>
            <p:ph type="title"/>
          </p:nvPr>
        </p:nvSpPr>
        <p:spPr>
          <a:xfrm>
            <a:off x="1259631" y="1124744"/>
            <a:ext cx="7313761" cy="914400"/>
          </a:xfrm>
        </p:spPr>
        <p:txBody>
          <a:bodyPr/>
          <a:lstStyle/>
          <a:p>
            <a:pPr algn="ctr"/>
            <a:r>
              <a:rPr lang="it-IT" altLang="it-IT" sz="2000" b="1" dirty="0">
                <a:solidFill>
                  <a:schemeClr val="accent2">
                    <a:lumMod val="75000"/>
                  </a:schemeClr>
                </a:solidFill>
                <a:latin typeface="Arial Narrow" panose="020B0606020202030204" pitchFamily="34" charset="0"/>
              </a:rPr>
              <a:t>Il testo è pubblicato nell’introduzione del I volume dell’International Enciclopedia of </a:t>
            </a:r>
            <a:r>
              <a:rPr lang="it-IT" altLang="it-IT" sz="2000" b="1" dirty="0" err="1">
                <a:solidFill>
                  <a:schemeClr val="accent2">
                    <a:lumMod val="75000"/>
                  </a:schemeClr>
                </a:solidFill>
                <a:latin typeface="Arial Narrow" panose="020B0606020202030204" pitchFamily="34" charset="0"/>
              </a:rPr>
              <a:t>Unified</a:t>
            </a:r>
            <a:r>
              <a:rPr lang="it-IT" altLang="it-IT" sz="2000" b="1" dirty="0">
                <a:solidFill>
                  <a:schemeClr val="accent2">
                    <a:lumMod val="75000"/>
                  </a:schemeClr>
                </a:solidFill>
                <a:latin typeface="Arial Narrow" panose="020B0606020202030204" pitchFamily="34" charset="0"/>
              </a:rPr>
              <a:t> Science</a:t>
            </a:r>
          </a:p>
        </p:txBody>
      </p:sp>
      <p:sp>
        <p:nvSpPr>
          <p:cNvPr id="4098" name="Segnaposto numero diapositiva 5">
            <a:extLst>
              <a:ext uri="{FF2B5EF4-FFF2-40B4-BE49-F238E27FC236}">
                <a16:creationId xmlns:a16="http://schemas.microsoft.com/office/drawing/2014/main" id="{2E33C1A6-E91D-44E3-B94C-4CDC58E20F4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8B4CF9D-DD7B-4C49-8BB9-C49EC4B954B8}" type="slidenum">
              <a:rPr lang="it-IT" altLang="it-IT" sz="1400">
                <a:solidFill>
                  <a:schemeClr val="bg2"/>
                </a:solidFill>
                <a:latin typeface="Arial Narrow" panose="020B0606020202030204" pitchFamily="34" charset="0"/>
              </a:rPr>
              <a:pPr/>
              <a:t>2</a:t>
            </a:fld>
            <a:endParaRPr lang="it-IT" altLang="it-IT" sz="1400" dirty="0">
              <a:solidFill>
                <a:schemeClr val="bg2"/>
              </a:solidFill>
              <a:latin typeface="Arial Narrow" panose="020B0606020202030204" pitchFamily="34" charset="0"/>
            </a:endParaRPr>
          </a:p>
        </p:txBody>
      </p:sp>
      <p:sp>
        <p:nvSpPr>
          <p:cNvPr id="13315" name="Rectangle 1027">
            <a:extLst>
              <a:ext uri="{FF2B5EF4-FFF2-40B4-BE49-F238E27FC236}">
                <a16:creationId xmlns:a16="http://schemas.microsoft.com/office/drawing/2014/main" id="{8841CF9C-ED8F-4E8A-BEE9-E6D068B0438C}"/>
              </a:ext>
            </a:extLst>
          </p:cNvPr>
          <p:cNvSpPr>
            <a:spLocks noGrp="1" noChangeArrowheads="1"/>
          </p:cNvSpPr>
          <p:nvPr>
            <p:ph type="body" idx="4294967295"/>
          </p:nvPr>
        </p:nvSpPr>
        <p:spPr>
          <a:xfrm>
            <a:off x="1043608" y="2355850"/>
            <a:ext cx="7135192" cy="3665438"/>
          </a:xfrm>
          <a:prstGeom prst="rect">
            <a:avLst/>
          </a:prstGeom>
          <a:ln w="12700">
            <a:noFill/>
            <a:miter lim="800000"/>
            <a:headEnd/>
            <a:tailEnd/>
          </a:ln>
        </p:spPr>
        <p:txBody>
          <a:bodyPr/>
          <a:lstStyle/>
          <a:p>
            <a:pPr>
              <a:buFont typeface="Arial" panose="020B0604020202020204" pitchFamily="34" charset="0"/>
              <a:buChar char="•"/>
            </a:pPr>
            <a:r>
              <a:rPr lang="en-US" altLang="it-IT" dirty="0" err="1">
                <a:solidFill>
                  <a:schemeClr val="accent2">
                    <a:lumMod val="75000"/>
                  </a:schemeClr>
                </a:solidFill>
                <a:latin typeface="Arial Narrow" panose="020B0606020202030204" pitchFamily="34" charset="0"/>
              </a:rPr>
              <a:t>Nel</a:t>
            </a:r>
            <a:r>
              <a:rPr lang="en-US" altLang="it-IT" dirty="0">
                <a:solidFill>
                  <a:schemeClr val="accent2">
                    <a:lumMod val="75000"/>
                  </a:schemeClr>
                </a:solidFill>
                <a:latin typeface="Arial Narrow" panose="020B0606020202030204" pitchFamily="34" charset="0"/>
              </a:rPr>
              <a:t> 1938 </a:t>
            </a:r>
            <a:r>
              <a:rPr lang="en-US" altLang="it-IT" dirty="0" err="1">
                <a:solidFill>
                  <a:schemeClr val="accent2">
                    <a:lumMod val="75000"/>
                  </a:schemeClr>
                </a:solidFill>
                <a:latin typeface="Arial Narrow" panose="020B0606020202030204" pitchFamily="34" charset="0"/>
              </a:rPr>
              <a:t>inizia</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negli</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Stati</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Uniti</a:t>
            </a:r>
            <a:r>
              <a:rPr lang="en-US" altLang="it-IT" dirty="0">
                <a:solidFill>
                  <a:schemeClr val="accent2">
                    <a:lumMod val="75000"/>
                  </a:schemeClr>
                </a:solidFill>
                <a:latin typeface="Arial Narrow" panose="020B0606020202030204" pitchFamily="34" charset="0"/>
              </a:rPr>
              <a:t> la </a:t>
            </a:r>
            <a:r>
              <a:rPr lang="en-US" altLang="it-IT" dirty="0" err="1">
                <a:solidFill>
                  <a:schemeClr val="accent2">
                    <a:lumMod val="75000"/>
                  </a:schemeClr>
                </a:solidFill>
                <a:latin typeface="Arial Narrow" panose="020B0606020202030204" pitchFamily="34" charset="0"/>
              </a:rPr>
              <a:t>pubblicazione</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dell’</a:t>
            </a:r>
            <a:r>
              <a:rPr lang="en-US" altLang="it-IT" b="1" i="1" dirty="0" err="1">
                <a:solidFill>
                  <a:schemeClr val="accent2">
                    <a:lumMod val="75000"/>
                  </a:schemeClr>
                </a:solidFill>
                <a:latin typeface="Arial Narrow" panose="020B0606020202030204" pitchFamily="34" charset="0"/>
              </a:rPr>
              <a:t>International</a:t>
            </a:r>
            <a:r>
              <a:rPr lang="en-US" altLang="it-IT" b="1" i="1" dirty="0">
                <a:solidFill>
                  <a:schemeClr val="accent2">
                    <a:lumMod val="75000"/>
                  </a:schemeClr>
                </a:solidFill>
                <a:latin typeface="Arial Narrow" panose="020B0606020202030204" pitchFamily="34" charset="0"/>
              </a:rPr>
              <a:t> Encyclopedia of Unified Science</a:t>
            </a:r>
            <a:r>
              <a:rPr lang="en-US" altLang="it-IT" dirty="0">
                <a:solidFill>
                  <a:schemeClr val="accent2">
                    <a:lumMod val="75000"/>
                  </a:schemeClr>
                </a:solidFill>
                <a:latin typeface="Arial Narrow" panose="020B0606020202030204" pitchFamily="34" charset="0"/>
              </a:rPr>
              <a:t>. Un </a:t>
            </a:r>
            <a:r>
              <a:rPr lang="en-US" altLang="it-IT" dirty="0" err="1">
                <a:solidFill>
                  <a:schemeClr val="accent2">
                    <a:lumMod val="75000"/>
                  </a:schemeClr>
                </a:solidFill>
                <a:latin typeface="Arial Narrow" panose="020B0606020202030204" pitchFamily="34" charset="0"/>
              </a:rPr>
              <a:t>progetto</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ambizioso</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promosso</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dagli</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scienziati</a:t>
            </a:r>
            <a:r>
              <a:rPr lang="en-US" altLang="it-IT" dirty="0">
                <a:solidFill>
                  <a:schemeClr val="accent2">
                    <a:lumMod val="75000"/>
                  </a:schemeClr>
                </a:solidFill>
                <a:latin typeface="Arial Narrow" panose="020B0606020202030204" pitchFamily="34" charset="0"/>
              </a:rPr>
              <a:t> del </a:t>
            </a:r>
            <a:r>
              <a:rPr lang="en-US" altLang="it-IT" dirty="0" err="1">
                <a:solidFill>
                  <a:schemeClr val="accent2">
                    <a:lumMod val="75000"/>
                  </a:schemeClr>
                </a:solidFill>
                <a:latin typeface="Arial Narrow" panose="020B0606020202030204" pitchFamily="34" charset="0"/>
                <a:hlinkClick r:id="rId3"/>
              </a:rPr>
              <a:t>Circolo</a:t>
            </a:r>
            <a:r>
              <a:rPr lang="en-US" altLang="it-IT" dirty="0">
                <a:solidFill>
                  <a:schemeClr val="accent2">
                    <a:lumMod val="75000"/>
                  </a:schemeClr>
                </a:solidFill>
                <a:latin typeface="Arial Narrow" panose="020B0606020202030204" pitchFamily="34" charset="0"/>
                <a:hlinkClick r:id="rId3"/>
              </a:rPr>
              <a:t> di Vienna.</a:t>
            </a:r>
            <a:endParaRPr lang="en-US" altLang="it-IT" dirty="0">
              <a:solidFill>
                <a:schemeClr val="accent2">
                  <a:lumMod val="75000"/>
                </a:schemeClr>
              </a:solidFill>
              <a:latin typeface="Arial Narrow" panose="020B0606020202030204" pitchFamily="34" charset="0"/>
            </a:endParaRPr>
          </a:p>
          <a:p>
            <a:pPr marL="0" indent="0"/>
            <a:endParaRPr lang="en-US" altLang="it-IT" dirty="0">
              <a:solidFill>
                <a:schemeClr val="accent2">
                  <a:lumMod val="75000"/>
                </a:schemeClr>
              </a:solidFill>
              <a:latin typeface="Arial Narrow" panose="020B0606020202030204" pitchFamily="34" charset="0"/>
            </a:endParaRPr>
          </a:p>
          <a:p>
            <a:pPr>
              <a:buFont typeface="Arial" panose="020B0604020202020204" pitchFamily="34" charset="0"/>
              <a:buChar char="•"/>
            </a:pPr>
            <a:r>
              <a:rPr lang="en-US" altLang="it-IT" dirty="0" err="1">
                <a:solidFill>
                  <a:schemeClr val="accent2">
                    <a:lumMod val="75000"/>
                  </a:schemeClr>
                </a:solidFill>
                <a:latin typeface="Arial Narrow" panose="020B0606020202030204" pitchFamily="34" charset="0"/>
              </a:rPr>
              <a:t>L’obiettivo</a:t>
            </a:r>
            <a:r>
              <a:rPr lang="en-US" altLang="it-IT" dirty="0">
                <a:solidFill>
                  <a:schemeClr val="accent2">
                    <a:lumMod val="75000"/>
                  </a:schemeClr>
                </a:solidFill>
                <a:latin typeface="Arial Narrow" panose="020B0606020202030204" pitchFamily="34" charset="0"/>
              </a:rPr>
              <a:t> era </a:t>
            </a:r>
            <a:r>
              <a:rPr lang="en-US" altLang="it-IT" dirty="0" err="1">
                <a:solidFill>
                  <a:schemeClr val="accent2">
                    <a:lumMod val="75000"/>
                  </a:schemeClr>
                </a:solidFill>
                <a:latin typeface="Arial Narrow" panose="020B0606020202030204" pitchFamily="34" charset="0"/>
              </a:rPr>
              <a:t>quello</a:t>
            </a:r>
            <a:r>
              <a:rPr lang="en-US" altLang="it-IT" dirty="0">
                <a:solidFill>
                  <a:schemeClr val="accent2">
                    <a:lumMod val="75000"/>
                  </a:schemeClr>
                </a:solidFill>
                <a:latin typeface="Arial Narrow" panose="020B0606020202030204" pitchFamily="34" charset="0"/>
              </a:rPr>
              <a:t> di </a:t>
            </a:r>
            <a:r>
              <a:rPr lang="en-US" altLang="it-IT" dirty="0" err="1">
                <a:solidFill>
                  <a:schemeClr val="accent2">
                    <a:lumMod val="75000"/>
                  </a:schemeClr>
                </a:solidFill>
                <a:latin typeface="Arial Narrow" panose="020B0606020202030204" pitchFamily="34" charset="0"/>
              </a:rPr>
              <a:t>promuovere</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attraverso</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l’unificazione</a:t>
            </a:r>
            <a:r>
              <a:rPr lang="en-US" altLang="it-IT" dirty="0">
                <a:solidFill>
                  <a:schemeClr val="accent2">
                    <a:lumMod val="75000"/>
                  </a:schemeClr>
                </a:solidFill>
                <a:latin typeface="Arial Narrow" panose="020B0606020202030204" pitchFamily="34" charset="0"/>
              </a:rPr>
              <a:t> del </a:t>
            </a:r>
            <a:r>
              <a:rPr lang="en-US" altLang="it-IT" dirty="0" err="1">
                <a:solidFill>
                  <a:schemeClr val="accent2">
                    <a:lumMod val="75000"/>
                  </a:schemeClr>
                </a:solidFill>
                <a:latin typeface="Arial Narrow" panose="020B0606020202030204" pitchFamily="34" charset="0"/>
              </a:rPr>
              <a:t>linguaggio</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scientifico</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basato</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principalmente</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su</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logica</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fisica</a:t>
            </a:r>
            <a:r>
              <a:rPr lang="en-US" altLang="it-IT" dirty="0">
                <a:solidFill>
                  <a:schemeClr val="accent2">
                    <a:lumMod val="75000"/>
                  </a:schemeClr>
                </a:solidFill>
                <a:latin typeface="Arial Narrow" panose="020B0606020202030204" pitchFamily="34" charset="0"/>
              </a:rPr>
              <a:t> e </a:t>
            </a:r>
            <a:r>
              <a:rPr lang="en-US" altLang="it-IT" dirty="0" err="1">
                <a:solidFill>
                  <a:schemeClr val="accent2">
                    <a:lumMod val="75000"/>
                  </a:schemeClr>
                </a:solidFill>
                <a:latin typeface="Arial Narrow" panose="020B0606020202030204" pitchFamily="34" charset="0"/>
              </a:rPr>
              <a:t>matematica</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una</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scienza</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unificata</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che</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comprendesse</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anche</a:t>
            </a:r>
            <a:r>
              <a:rPr lang="en-US" altLang="it-IT" dirty="0">
                <a:solidFill>
                  <a:schemeClr val="accent2">
                    <a:lumMod val="75000"/>
                  </a:schemeClr>
                </a:solidFill>
                <a:latin typeface="Arial Narrow" panose="020B0606020202030204" pitchFamily="34" charset="0"/>
              </a:rPr>
              <a:t> le discipline </a:t>
            </a:r>
            <a:r>
              <a:rPr lang="en-US" altLang="it-IT" dirty="0" err="1">
                <a:solidFill>
                  <a:schemeClr val="accent2">
                    <a:lumMod val="75000"/>
                  </a:schemeClr>
                </a:solidFill>
                <a:latin typeface="Arial Narrow" panose="020B0606020202030204" pitchFamily="34" charset="0"/>
              </a:rPr>
              <a:t>umanistiche</a:t>
            </a:r>
            <a:r>
              <a:rPr lang="en-US" altLang="it-IT" dirty="0">
                <a:solidFill>
                  <a:schemeClr val="accent2">
                    <a:lumMod val="75000"/>
                  </a:schemeClr>
                </a:solidFill>
                <a:latin typeface="Arial Narrow" panose="020B0606020202030204" pitchFamily="34" charset="0"/>
              </a:rPr>
              <a:t>.</a:t>
            </a:r>
          </a:p>
          <a:p>
            <a:pPr>
              <a:buFont typeface="Arial" panose="020B0604020202020204" pitchFamily="34" charset="0"/>
              <a:buChar char="•"/>
            </a:pPr>
            <a:endParaRPr lang="en-US" altLang="it-IT" dirty="0">
              <a:solidFill>
                <a:schemeClr val="accent2">
                  <a:lumMod val="75000"/>
                </a:schemeClr>
              </a:solidFill>
              <a:latin typeface="Arial Narrow" panose="020B0606020202030204" pitchFamily="34" charset="0"/>
            </a:endParaRPr>
          </a:p>
          <a:p>
            <a:pPr>
              <a:buFont typeface="Arial" panose="020B0604020202020204" pitchFamily="34" charset="0"/>
              <a:buChar char="•"/>
            </a:pPr>
            <a:r>
              <a:rPr lang="en-US" altLang="it-IT" dirty="0">
                <a:solidFill>
                  <a:schemeClr val="accent2">
                    <a:lumMod val="75000"/>
                  </a:schemeClr>
                </a:solidFill>
                <a:latin typeface="Arial Narrow" panose="020B0606020202030204" pitchFamily="34" charset="0"/>
              </a:rPr>
              <a:t>In </a:t>
            </a:r>
            <a:r>
              <a:rPr lang="en-US" altLang="it-IT" dirty="0" err="1">
                <a:solidFill>
                  <a:schemeClr val="accent2">
                    <a:lumMod val="75000"/>
                  </a:schemeClr>
                </a:solidFill>
                <a:latin typeface="Arial Narrow" panose="020B0606020202030204" pitchFamily="34" charset="0"/>
              </a:rPr>
              <a:t>realtà</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fu</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pubblicata</a:t>
            </a:r>
            <a:r>
              <a:rPr lang="en-US" altLang="it-IT" dirty="0">
                <a:solidFill>
                  <a:schemeClr val="accent2">
                    <a:lumMod val="75000"/>
                  </a:schemeClr>
                </a:solidFill>
                <a:latin typeface="Arial Narrow" panose="020B0606020202030204" pitchFamily="34" charset="0"/>
              </a:rPr>
              <a:t> solo la prima </a:t>
            </a:r>
            <a:r>
              <a:rPr lang="en-US" altLang="it-IT" dirty="0" err="1">
                <a:solidFill>
                  <a:schemeClr val="accent2">
                    <a:lumMod val="75000"/>
                  </a:schemeClr>
                </a:solidFill>
                <a:latin typeface="Arial Narrow" panose="020B0606020202030204" pitchFamily="34" charset="0"/>
              </a:rPr>
              <a:t>sezione</a:t>
            </a:r>
            <a:r>
              <a:rPr lang="en-US" altLang="it-IT" dirty="0">
                <a:solidFill>
                  <a:schemeClr val="accent2">
                    <a:lumMod val="75000"/>
                  </a:schemeClr>
                </a:solidFill>
                <a:latin typeface="Arial Narrow" panose="020B0606020202030204" pitchFamily="34" charset="0"/>
              </a:rPr>
              <a:t> </a:t>
            </a:r>
            <a:r>
              <a:rPr lang="en-US" altLang="it-IT" i="1" dirty="0">
                <a:solidFill>
                  <a:schemeClr val="accent2">
                    <a:lumMod val="75000"/>
                  </a:schemeClr>
                </a:solidFill>
                <a:latin typeface="Arial Narrow" panose="020B0606020202030204" pitchFamily="34" charset="0"/>
              </a:rPr>
              <a:t>Foundations of the Unity of Science </a:t>
            </a:r>
            <a:r>
              <a:rPr lang="en-US" altLang="it-IT" dirty="0">
                <a:solidFill>
                  <a:schemeClr val="accent2">
                    <a:lumMod val="75000"/>
                  </a:schemeClr>
                </a:solidFill>
                <a:latin typeface="Arial Narrow" panose="020B0606020202030204" pitchFamily="34" charset="0"/>
              </a:rPr>
              <a:t>in due </a:t>
            </a:r>
            <a:r>
              <a:rPr lang="en-US" altLang="it-IT" dirty="0" err="1">
                <a:solidFill>
                  <a:schemeClr val="accent2">
                    <a:lumMod val="75000"/>
                  </a:schemeClr>
                </a:solidFill>
                <a:latin typeface="Arial Narrow" panose="020B0606020202030204" pitchFamily="34" charset="0"/>
              </a:rPr>
              <a:t>volumi</a:t>
            </a:r>
            <a:r>
              <a:rPr lang="en-US" altLang="it-IT" dirty="0">
                <a:solidFill>
                  <a:schemeClr val="accent2">
                    <a:lumMod val="75000"/>
                  </a:schemeClr>
                </a:solidFill>
                <a:latin typeface="Arial Narrow" panose="020B0606020202030204" pitchFamily="34" charset="0"/>
              </a:rPr>
              <a:t> e </a:t>
            </a:r>
            <a:r>
              <a:rPr lang="en-US" altLang="it-IT" dirty="0" err="1">
                <a:solidFill>
                  <a:schemeClr val="accent2">
                    <a:lumMod val="75000"/>
                  </a:schemeClr>
                </a:solidFill>
                <a:latin typeface="Arial Narrow" panose="020B0606020202030204" pitchFamily="34" charset="0"/>
              </a:rPr>
              <a:t>composta</a:t>
            </a:r>
            <a:r>
              <a:rPr lang="en-US" altLang="it-IT" dirty="0">
                <a:solidFill>
                  <a:schemeClr val="accent2">
                    <a:lumMod val="75000"/>
                  </a:schemeClr>
                </a:solidFill>
                <a:latin typeface="Arial Narrow" panose="020B0606020202030204" pitchFamily="34" charset="0"/>
              </a:rPr>
              <a:t> di 19 </a:t>
            </a:r>
            <a:r>
              <a:rPr lang="en-US" altLang="it-IT" dirty="0" err="1">
                <a:solidFill>
                  <a:schemeClr val="accent2">
                    <a:lumMod val="75000"/>
                  </a:schemeClr>
                </a:solidFill>
                <a:latin typeface="Arial Narrow" panose="020B0606020202030204" pitchFamily="34" charset="0"/>
              </a:rPr>
              <a:t>monografie</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scritte</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tra</a:t>
            </a:r>
            <a:r>
              <a:rPr lang="en-US" altLang="it-IT" dirty="0">
                <a:solidFill>
                  <a:schemeClr val="accent2">
                    <a:lumMod val="75000"/>
                  </a:schemeClr>
                </a:solidFill>
                <a:latin typeface="Arial Narrow" panose="020B0606020202030204" pitchFamily="34" charset="0"/>
              </a:rPr>
              <a:t> </a:t>
            </a:r>
            <a:r>
              <a:rPr lang="en-US" altLang="it-IT" dirty="0" err="1">
                <a:solidFill>
                  <a:schemeClr val="accent2">
                    <a:lumMod val="75000"/>
                  </a:schemeClr>
                </a:solidFill>
                <a:latin typeface="Arial Narrow" panose="020B0606020202030204" pitchFamily="34" charset="0"/>
              </a:rPr>
              <a:t>il</a:t>
            </a:r>
            <a:r>
              <a:rPr lang="en-US" altLang="it-IT" dirty="0">
                <a:solidFill>
                  <a:schemeClr val="accent2">
                    <a:lumMod val="75000"/>
                  </a:schemeClr>
                </a:solidFill>
                <a:latin typeface="Arial Narrow" panose="020B0606020202030204" pitchFamily="34" charset="0"/>
              </a:rPr>
              <a:t> 1938 e </a:t>
            </a:r>
            <a:r>
              <a:rPr lang="en-US" altLang="it-IT" dirty="0" err="1">
                <a:solidFill>
                  <a:schemeClr val="accent2">
                    <a:lumMod val="75000"/>
                  </a:schemeClr>
                </a:solidFill>
                <a:latin typeface="Arial Narrow" panose="020B0606020202030204" pitchFamily="34" charset="0"/>
              </a:rPr>
              <a:t>il</a:t>
            </a:r>
            <a:r>
              <a:rPr lang="en-US" altLang="it-IT" dirty="0">
                <a:solidFill>
                  <a:schemeClr val="accent2">
                    <a:lumMod val="75000"/>
                  </a:schemeClr>
                </a:solidFill>
                <a:latin typeface="Arial Narrow" panose="020B0606020202030204" pitchFamily="34" charset="0"/>
              </a:rPr>
              <a:t> 1969.</a:t>
            </a:r>
            <a:r>
              <a:rPr lang="it-IT" altLang="it-IT" dirty="0">
                <a:solidFill>
                  <a:schemeClr val="accent2">
                    <a:lumMod val="75000"/>
                  </a:schemeClr>
                </a:solidFill>
                <a:latin typeface="Arial Narrow" panose="020B0606020202030204" pitchFamily="34" charset="0"/>
              </a:rPr>
              <a:t> 	</a:t>
            </a:r>
            <a:r>
              <a:rPr lang="it-IT" altLang="it-IT" sz="2400" dirty="0">
                <a:solidFill>
                  <a:schemeClr val="accent2">
                    <a:lumMod val="75000"/>
                  </a:schemeClr>
                </a:solidFill>
              </a:rPr>
              <a:t>			</a:t>
            </a:r>
            <a:endParaRPr lang="it-IT" altLang="it-IT" i="1"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1163045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 calcmode="lin" valueType="num">
                                      <p:cBhvr>
                                        <p:cTn id="15" dur="1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33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315">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 calcmode="lin" valueType="num">
                                      <p:cBhvr>
                                        <p:cTn id="21" dur="10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331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3315">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 calcmode="lin" valueType="num">
                                      <p:cBhvr>
                                        <p:cTn id="27" dur="10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13315">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1331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331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numero diapositiva 3">
            <a:extLst>
              <a:ext uri="{FF2B5EF4-FFF2-40B4-BE49-F238E27FC236}">
                <a16:creationId xmlns:a16="http://schemas.microsoft.com/office/drawing/2014/main" id="{DE302046-5CAC-4DC6-AC4A-32EE27D00E9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C568BE7-A6AF-4725-86C7-89647D77040A}" type="slidenum">
              <a:rPr lang="it-IT" altLang="it-IT" sz="1400">
                <a:solidFill>
                  <a:schemeClr val="bg2"/>
                </a:solidFill>
                <a:latin typeface="Arial Narrow" panose="020B0606020202030204" pitchFamily="34" charset="0"/>
              </a:rPr>
              <a:pPr/>
              <a:t>3</a:t>
            </a:fld>
            <a:endParaRPr lang="it-IT" altLang="it-IT" sz="1400" dirty="0">
              <a:solidFill>
                <a:schemeClr val="bg2"/>
              </a:solidFill>
              <a:latin typeface="Arial Narrow" panose="020B0606020202030204" pitchFamily="34" charset="0"/>
            </a:endParaRPr>
          </a:p>
        </p:txBody>
      </p:sp>
      <p:sp>
        <p:nvSpPr>
          <p:cNvPr id="5122" name="Segnaposto contenuto 2">
            <a:extLst>
              <a:ext uri="{FF2B5EF4-FFF2-40B4-BE49-F238E27FC236}">
                <a16:creationId xmlns:a16="http://schemas.microsoft.com/office/drawing/2014/main" id="{BAF386CB-D7CD-483B-B7C7-28B1BDEB62A2}"/>
              </a:ext>
            </a:extLst>
          </p:cNvPr>
          <p:cNvSpPr>
            <a:spLocks noGrp="1"/>
          </p:cNvSpPr>
          <p:nvPr>
            <p:ph idx="4294967295"/>
          </p:nvPr>
        </p:nvSpPr>
        <p:spPr>
          <a:xfrm>
            <a:off x="6072188" y="1671638"/>
            <a:ext cx="3071812" cy="992187"/>
          </a:xfrm>
          <a:prstGeom prst="rect">
            <a:avLst/>
          </a:prstGeom>
        </p:spPr>
        <p:txBody>
          <a:bodyPr/>
          <a:lstStyle/>
          <a:p>
            <a:pPr>
              <a:buFont typeface="Monotype Sorts" charset="2"/>
              <a:buNone/>
            </a:pPr>
            <a:r>
              <a:rPr lang="it-IT" altLang="it-IT" sz="1800" u="sng" dirty="0">
                <a:latin typeface="Arial Narrow" panose="020B0606020202030204" pitchFamily="34" charset="0"/>
                <a:hlinkClick r:id="rId2" tooltip="Otto Neurath"/>
              </a:rPr>
              <a:t>Otto </a:t>
            </a:r>
            <a:r>
              <a:rPr lang="it-IT" altLang="it-IT" sz="1800" u="sng" dirty="0" err="1">
                <a:latin typeface="Arial Narrow" panose="020B0606020202030204" pitchFamily="34" charset="0"/>
                <a:hlinkClick r:id="rId2" tooltip="Otto Neurath"/>
              </a:rPr>
              <a:t>Neurath</a:t>
            </a:r>
            <a:r>
              <a:rPr lang="it-IT" altLang="it-IT" sz="1800" u="sng" dirty="0">
                <a:latin typeface="Arial Narrow" panose="020B0606020202030204" pitchFamily="34" charset="0"/>
              </a:rPr>
              <a:t>, </a:t>
            </a:r>
            <a:r>
              <a:rPr lang="it-IT" altLang="it-IT" sz="1800" u="sng" dirty="0" err="1">
                <a:latin typeface="Arial Narrow" panose="020B0606020202030204" pitchFamily="34" charset="0"/>
                <a:hlinkClick r:id="rId3" tooltip="Niels Bohr"/>
              </a:rPr>
              <a:t>Niels</a:t>
            </a:r>
            <a:r>
              <a:rPr lang="it-IT" altLang="it-IT" sz="1800" u="sng" dirty="0">
                <a:latin typeface="Arial Narrow" panose="020B0606020202030204" pitchFamily="34" charset="0"/>
                <a:hlinkClick r:id="rId3" tooltip="Niels Bohr"/>
              </a:rPr>
              <a:t> Bohr</a:t>
            </a:r>
            <a:r>
              <a:rPr lang="it-IT" altLang="it-IT" sz="1800" u="sng" dirty="0">
                <a:latin typeface="Arial Narrow" panose="020B0606020202030204" pitchFamily="34" charset="0"/>
              </a:rPr>
              <a:t>, </a:t>
            </a:r>
            <a:r>
              <a:rPr lang="it-IT" altLang="it-IT" sz="1800" u="sng" dirty="0">
                <a:latin typeface="Arial Narrow" panose="020B0606020202030204" pitchFamily="34" charset="0"/>
                <a:hlinkClick r:id="rId4" tooltip="John Dewey"/>
              </a:rPr>
              <a:t>John Dewey</a:t>
            </a:r>
            <a:r>
              <a:rPr lang="it-IT" altLang="it-IT" sz="1800" u="sng" dirty="0">
                <a:latin typeface="Arial Narrow" panose="020B0606020202030204" pitchFamily="34" charset="0"/>
              </a:rPr>
              <a:t>, </a:t>
            </a:r>
            <a:r>
              <a:rPr lang="it-IT" altLang="it-IT" sz="1800" u="sng" dirty="0">
                <a:latin typeface="Arial Narrow" panose="020B0606020202030204" pitchFamily="34" charset="0"/>
                <a:hlinkClick r:id="rId5" tooltip="Bertrand Russell"/>
              </a:rPr>
              <a:t>Bertrand Russell</a:t>
            </a:r>
            <a:r>
              <a:rPr lang="it-IT" altLang="it-IT" sz="1800" u="sng" dirty="0">
                <a:latin typeface="Arial Narrow" panose="020B0606020202030204" pitchFamily="34" charset="0"/>
              </a:rPr>
              <a:t>, </a:t>
            </a:r>
            <a:r>
              <a:rPr lang="it-IT" altLang="it-IT" sz="1800" u="sng" dirty="0">
                <a:latin typeface="Arial Narrow" panose="020B0606020202030204" pitchFamily="34" charset="0"/>
                <a:hlinkClick r:id="rId6" tooltip="Rudolf Carnap"/>
              </a:rPr>
              <a:t>Rudolf </a:t>
            </a:r>
            <a:r>
              <a:rPr lang="it-IT" altLang="it-IT" sz="1800" u="sng" dirty="0" err="1">
                <a:latin typeface="Arial Narrow" panose="020B0606020202030204" pitchFamily="34" charset="0"/>
                <a:hlinkClick r:id="rId6" tooltip="Rudolf Carnap"/>
              </a:rPr>
              <a:t>Carnap</a:t>
            </a:r>
            <a:r>
              <a:rPr lang="it-IT" altLang="it-IT" sz="1800" u="sng" dirty="0">
                <a:latin typeface="Arial Narrow" panose="020B0606020202030204" pitchFamily="34" charset="0"/>
              </a:rPr>
              <a:t>, and </a:t>
            </a:r>
            <a:r>
              <a:rPr lang="it-IT" altLang="it-IT" sz="1800" u="sng" dirty="0">
                <a:latin typeface="Arial Narrow" panose="020B0606020202030204" pitchFamily="34" charset="0"/>
                <a:hlinkClick r:id="rId7" tooltip="Charles W. Morris"/>
              </a:rPr>
              <a:t>Charles </a:t>
            </a:r>
            <a:r>
              <a:rPr lang="it-IT" altLang="it-IT" sz="1800" u="sng" dirty="0" err="1">
                <a:latin typeface="Arial Narrow" panose="020B0606020202030204" pitchFamily="34" charset="0"/>
                <a:hlinkClick r:id="rId7" tooltip="Charles W. Morris"/>
              </a:rPr>
              <a:t>Morris</a:t>
            </a:r>
            <a:endParaRPr lang="it-IT" altLang="it-IT" sz="1800" u="sng" dirty="0">
              <a:latin typeface="Arial Narrow" panose="020B0606020202030204" pitchFamily="34" charset="0"/>
            </a:endParaRPr>
          </a:p>
        </p:txBody>
      </p:sp>
      <p:pic>
        <p:nvPicPr>
          <p:cNvPr id="5124" name="Picture 7" descr="http://ecx.images-amazon.com/images/I/41dZWM894gL._SY344_BO1,204,203,200_.jpg">
            <a:extLst>
              <a:ext uri="{FF2B5EF4-FFF2-40B4-BE49-F238E27FC236}">
                <a16:creationId xmlns:a16="http://schemas.microsoft.com/office/drawing/2014/main" id="{5FC35EBF-9AF4-45C9-8EC0-F8DFD42797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5350" y="2852936"/>
            <a:ext cx="24765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http://www.bne.es/es/Micrositios/Guias/ObrasReferencia/resources/images/dictionnaire_raisonxe.jpg">
            <a:extLst>
              <a:ext uri="{FF2B5EF4-FFF2-40B4-BE49-F238E27FC236}">
                <a16:creationId xmlns:a16="http://schemas.microsoft.com/office/drawing/2014/main" id="{4F77AF14-1D54-4460-9173-028B092CD3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88" y="2643188"/>
            <a:ext cx="21875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Segnaposto contenuto 2">
            <a:extLst>
              <a:ext uri="{FF2B5EF4-FFF2-40B4-BE49-F238E27FC236}">
                <a16:creationId xmlns:a16="http://schemas.microsoft.com/office/drawing/2014/main" id="{055A04BE-9DAC-4245-925E-1D896409FE1B}"/>
              </a:ext>
            </a:extLst>
          </p:cNvPr>
          <p:cNvSpPr txBox="1">
            <a:spLocks/>
          </p:cNvSpPr>
          <p:nvPr/>
        </p:nvSpPr>
        <p:spPr bwMode="auto">
          <a:xfrm>
            <a:off x="737264" y="2230073"/>
            <a:ext cx="135627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Font typeface="Monotype Sorts" charset="2"/>
              <a:buNone/>
            </a:pPr>
            <a:r>
              <a:rPr kumimoji="1" lang="it-IT" altLang="it-IT" sz="1800" dirty="0">
                <a:latin typeface="Tahoma" panose="020B0604030504040204" pitchFamily="34" charset="0"/>
                <a:hlinkClick r:id="rId10"/>
              </a:rPr>
              <a:t>Illuminismo</a:t>
            </a:r>
            <a:endParaRPr kumimoji="1" lang="it-IT" altLang="it-IT" sz="1800" u="sng" dirty="0">
              <a:latin typeface="Arial Narrow" panose="020B0606020202030204" pitchFamily="34" charset="0"/>
            </a:endParaRPr>
          </a:p>
        </p:txBody>
      </p:sp>
      <p:sp>
        <p:nvSpPr>
          <p:cNvPr id="5127" name="Segnaposto contenuto 2">
            <a:extLst>
              <a:ext uri="{FF2B5EF4-FFF2-40B4-BE49-F238E27FC236}">
                <a16:creationId xmlns:a16="http://schemas.microsoft.com/office/drawing/2014/main" id="{20B10AC4-91FE-4A87-8E45-038055642351}"/>
              </a:ext>
            </a:extLst>
          </p:cNvPr>
          <p:cNvSpPr txBox="1">
            <a:spLocks/>
          </p:cNvSpPr>
          <p:nvPr/>
        </p:nvSpPr>
        <p:spPr bwMode="auto">
          <a:xfrm>
            <a:off x="3451747" y="2205038"/>
            <a:ext cx="135627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Font typeface="Monotype Sorts" charset="2"/>
              <a:buNone/>
            </a:pPr>
            <a:r>
              <a:rPr kumimoji="1" lang="it-IT" altLang="it-IT" sz="1800" dirty="0">
                <a:latin typeface="Tahoma" panose="020B0604030504040204" pitchFamily="34" charset="0"/>
                <a:hlinkClick r:id="rId11"/>
              </a:rPr>
              <a:t>Positivismo</a:t>
            </a:r>
            <a:endParaRPr kumimoji="1" lang="it-IT" altLang="it-IT" sz="1800" u="sng" dirty="0">
              <a:latin typeface="Arial Narrow" panose="020B0606020202030204" pitchFamily="34" charset="0"/>
            </a:endParaRPr>
          </a:p>
        </p:txBody>
      </p:sp>
      <p:sp>
        <p:nvSpPr>
          <p:cNvPr id="5128" name="Segnaposto contenuto 2">
            <a:extLst>
              <a:ext uri="{FF2B5EF4-FFF2-40B4-BE49-F238E27FC236}">
                <a16:creationId xmlns:a16="http://schemas.microsoft.com/office/drawing/2014/main" id="{AF4E0F82-C016-4935-BE51-2D9A713F22C6}"/>
              </a:ext>
            </a:extLst>
          </p:cNvPr>
          <p:cNvSpPr txBox="1">
            <a:spLocks/>
          </p:cNvSpPr>
          <p:nvPr/>
        </p:nvSpPr>
        <p:spPr bwMode="auto">
          <a:xfrm>
            <a:off x="6112669" y="1233689"/>
            <a:ext cx="21097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Font typeface="Monotype Sorts" charset="2"/>
              <a:buNone/>
            </a:pPr>
            <a:r>
              <a:rPr kumimoji="1" lang="it-IT" altLang="it-IT" sz="1800" dirty="0">
                <a:latin typeface="Tahoma" panose="020B0604030504040204" pitchFamily="34" charset="0"/>
              </a:rPr>
              <a:t>Neo-positivismo</a:t>
            </a:r>
            <a:endParaRPr kumimoji="1" lang="it-IT" altLang="it-IT" sz="1800" u="sng" dirty="0">
              <a:latin typeface="Arial Narrow" panose="020B0606020202030204" pitchFamily="34" charset="0"/>
            </a:endParaRPr>
          </a:p>
        </p:txBody>
      </p:sp>
      <p:pic>
        <p:nvPicPr>
          <p:cNvPr id="5129" name="Picture 9" descr="http://www.lachiavedisophia.com/wp-content/uploads/2014/11/16617607-nube-palabra-abstracta-para-el-positivismo-con-etiquetas-y-terminos-relacionados.jpg">
            <a:extLst>
              <a:ext uri="{FF2B5EF4-FFF2-40B4-BE49-F238E27FC236}">
                <a16:creationId xmlns:a16="http://schemas.microsoft.com/office/drawing/2014/main" id="{1131E8A2-3623-41B0-B5AE-1B21F404C6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7338" y="2643188"/>
            <a:ext cx="2824162"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89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3">
            <a:extLst>
              <a:ext uri="{FF2B5EF4-FFF2-40B4-BE49-F238E27FC236}">
                <a16:creationId xmlns:a16="http://schemas.microsoft.com/office/drawing/2014/main" id="{5DBAE22C-ACF0-4AD4-B917-F70700EF022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7A077BB6-9286-4053-AB3A-B41149B17B24}" type="slidenum">
              <a:rPr lang="it-IT" altLang="it-IT" sz="1400">
                <a:solidFill>
                  <a:schemeClr val="bg2"/>
                </a:solidFill>
                <a:latin typeface="Arial Narrow" panose="020B0606020202030204" pitchFamily="34" charset="0"/>
              </a:rPr>
              <a:pPr/>
              <a:t>4</a:t>
            </a:fld>
            <a:endParaRPr lang="it-IT" altLang="it-IT" sz="1400" dirty="0">
              <a:solidFill>
                <a:schemeClr val="bg2"/>
              </a:solidFill>
              <a:latin typeface="Arial Narrow" panose="020B0606020202030204" pitchFamily="34" charset="0"/>
            </a:endParaRPr>
          </a:p>
        </p:txBody>
      </p:sp>
      <p:sp>
        <p:nvSpPr>
          <p:cNvPr id="6147" name="Segnaposto contenuto 2">
            <a:extLst>
              <a:ext uri="{FF2B5EF4-FFF2-40B4-BE49-F238E27FC236}">
                <a16:creationId xmlns:a16="http://schemas.microsoft.com/office/drawing/2014/main" id="{A5458B27-DCCD-49C7-9BE3-675742D37C82}"/>
              </a:ext>
            </a:extLst>
          </p:cNvPr>
          <p:cNvSpPr>
            <a:spLocks noGrp="1"/>
          </p:cNvSpPr>
          <p:nvPr>
            <p:ph idx="4294967295"/>
          </p:nvPr>
        </p:nvSpPr>
        <p:spPr>
          <a:xfrm>
            <a:off x="467544" y="2456656"/>
            <a:ext cx="5114925" cy="3671888"/>
          </a:xfrm>
          <a:prstGeom prst="rect">
            <a:avLst/>
          </a:prstGeom>
        </p:spPr>
        <p:txBody>
          <a:bodyPr/>
          <a:lstStyle/>
          <a:p>
            <a:pPr marL="0" indent="0" algn="just"/>
            <a:r>
              <a:rPr lang="en-GB" altLang="it-IT" dirty="0" err="1">
                <a:solidFill>
                  <a:schemeClr val="accent2">
                    <a:lumMod val="75000"/>
                  </a:schemeClr>
                </a:solidFill>
                <a:latin typeface="Arial Narrow" panose="020B0606020202030204" pitchFamily="34" charset="0"/>
              </a:rPr>
              <a:t>Quando</a:t>
            </a:r>
            <a:r>
              <a:rPr lang="en-GB" altLang="it-IT" dirty="0">
                <a:solidFill>
                  <a:schemeClr val="accent2">
                    <a:lumMod val="75000"/>
                  </a:schemeClr>
                </a:solidFill>
                <a:latin typeface="Arial Narrow" panose="020B0606020202030204" pitchFamily="34" charset="0"/>
              </a:rPr>
              <a:t>, a causa </a:t>
            </a:r>
            <a:r>
              <a:rPr lang="en-GB" altLang="it-IT" dirty="0" err="1">
                <a:solidFill>
                  <a:schemeClr val="accent2">
                    <a:lumMod val="75000"/>
                  </a:schemeClr>
                </a:solidFill>
                <a:latin typeface="Arial Narrow" panose="020B0606020202030204" pitchFamily="34" charset="0"/>
              </a:rPr>
              <a:t>delle</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persecuzioni</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razziali</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gli</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scienziati</a:t>
            </a:r>
            <a:r>
              <a:rPr lang="en-GB" altLang="it-IT" dirty="0">
                <a:solidFill>
                  <a:schemeClr val="accent2">
                    <a:lumMod val="75000"/>
                  </a:schemeClr>
                </a:solidFill>
                <a:latin typeface="Arial Narrow" panose="020B0606020202030204" pitchFamily="34" charset="0"/>
              </a:rPr>
              <a:t> del </a:t>
            </a:r>
            <a:r>
              <a:rPr lang="en-GB" altLang="it-IT" dirty="0" err="1">
                <a:solidFill>
                  <a:schemeClr val="accent2">
                    <a:lumMod val="75000"/>
                  </a:schemeClr>
                </a:solidFill>
                <a:latin typeface="Arial Narrow" panose="020B0606020202030204" pitchFamily="34" charset="0"/>
              </a:rPr>
              <a:t>circolo</a:t>
            </a:r>
            <a:r>
              <a:rPr lang="en-GB" altLang="it-IT" dirty="0">
                <a:solidFill>
                  <a:schemeClr val="accent2">
                    <a:lumMod val="75000"/>
                  </a:schemeClr>
                </a:solidFill>
                <a:latin typeface="Arial Narrow" panose="020B0606020202030204" pitchFamily="34" charset="0"/>
              </a:rPr>
              <a:t> di Vienna </a:t>
            </a:r>
            <a:r>
              <a:rPr lang="en-GB" altLang="it-IT" dirty="0" err="1">
                <a:solidFill>
                  <a:schemeClr val="accent2">
                    <a:lumMod val="75000"/>
                  </a:schemeClr>
                </a:solidFill>
                <a:latin typeface="Arial Narrow" panose="020B0606020202030204" pitchFamily="34" charset="0"/>
              </a:rPr>
              <a:t>fuggirono</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negli</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Stati</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Uniti</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furono</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accolti</a:t>
            </a:r>
            <a:r>
              <a:rPr lang="en-GB" altLang="it-IT" dirty="0">
                <a:solidFill>
                  <a:schemeClr val="accent2">
                    <a:lumMod val="75000"/>
                  </a:schemeClr>
                </a:solidFill>
                <a:latin typeface="Arial Narrow" panose="020B0606020202030204" pitchFamily="34" charset="0"/>
              </a:rPr>
              <a:t> da Morris e da Dewey.</a:t>
            </a:r>
          </a:p>
          <a:p>
            <a:pPr marL="0" indent="0" algn="just"/>
            <a:r>
              <a:rPr lang="en-GB" altLang="it-IT" dirty="0" err="1">
                <a:solidFill>
                  <a:schemeClr val="accent2">
                    <a:lumMod val="75000"/>
                  </a:schemeClr>
                </a:solidFill>
                <a:latin typeface="Arial Narrow" panose="020B0606020202030204" pitchFamily="34" charset="0"/>
              </a:rPr>
              <a:t>Chiesero</a:t>
            </a:r>
            <a:r>
              <a:rPr lang="en-GB" altLang="it-IT" dirty="0">
                <a:solidFill>
                  <a:schemeClr val="accent2">
                    <a:lumMod val="75000"/>
                  </a:schemeClr>
                </a:solidFill>
                <a:latin typeface="Arial Narrow" panose="020B0606020202030204" pitchFamily="34" charset="0"/>
              </a:rPr>
              <a:t> a Dewey di </a:t>
            </a:r>
            <a:r>
              <a:rPr lang="en-GB" altLang="it-IT" dirty="0" err="1">
                <a:solidFill>
                  <a:schemeClr val="accent2">
                    <a:lumMod val="75000"/>
                  </a:schemeClr>
                </a:solidFill>
                <a:latin typeface="Arial Narrow" panose="020B0606020202030204" pitchFamily="34" charset="0"/>
              </a:rPr>
              <a:t>collaborare</a:t>
            </a:r>
            <a:r>
              <a:rPr lang="en-GB" altLang="it-IT" dirty="0">
                <a:solidFill>
                  <a:schemeClr val="accent2">
                    <a:lumMod val="75000"/>
                  </a:schemeClr>
                </a:solidFill>
                <a:latin typeface="Arial Narrow" panose="020B0606020202030204" pitchFamily="34" charset="0"/>
              </a:rPr>
              <a:t> con </a:t>
            </a:r>
            <a:r>
              <a:rPr lang="en-GB" altLang="it-IT" dirty="0" err="1">
                <a:solidFill>
                  <a:schemeClr val="accent2">
                    <a:lumMod val="75000"/>
                  </a:schemeClr>
                </a:solidFill>
                <a:latin typeface="Arial Narrow" panose="020B0606020202030204" pitchFamily="34" charset="0"/>
              </a:rPr>
              <a:t>loro</a:t>
            </a:r>
            <a:endParaRPr lang="en-GB" altLang="it-IT" dirty="0">
              <a:solidFill>
                <a:schemeClr val="accent2">
                  <a:lumMod val="75000"/>
                </a:schemeClr>
              </a:solidFill>
              <a:latin typeface="Arial Narrow" panose="020B0606020202030204" pitchFamily="34" charset="0"/>
            </a:endParaRPr>
          </a:p>
          <a:p>
            <a:pPr marL="0" indent="0" algn="just"/>
            <a:r>
              <a:rPr lang="en-GB" altLang="it-IT" dirty="0">
                <a:solidFill>
                  <a:schemeClr val="accent2">
                    <a:lumMod val="75000"/>
                  </a:schemeClr>
                </a:solidFill>
                <a:latin typeface="Arial Narrow" panose="020B0606020202030204" pitchFamily="34" charset="0"/>
              </a:rPr>
              <a:t>Dewey </a:t>
            </a:r>
            <a:r>
              <a:rPr lang="en-GB" altLang="it-IT" dirty="0" err="1">
                <a:solidFill>
                  <a:schemeClr val="accent2">
                    <a:lumMod val="75000"/>
                  </a:schemeClr>
                </a:solidFill>
                <a:latin typeface="Arial Narrow" panose="020B0606020202030204" pitchFamily="34" charset="0"/>
              </a:rPr>
              <a:t>accettò</a:t>
            </a:r>
            <a:r>
              <a:rPr lang="en-GB" altLang="it-IT" dirty="0">
                <a:solidFill>
                  <a:schemeClr val="accent2">
                    <a:lumMod val="75000"/>
                  </a:schemeClr>
                </a:solidFill>
                <a:latin typeface="Arial Narrow" panose="020B0606020202030204" pitchFamily="34" charset="0"/>
              </a:rPr>
              <a:t> ma non era del </a:t>
            </a:r>
            <a:r>
              <a:rPr lang="en-GB" altLang="it-IT" dirty="0" err="1">
                <a:solidFill>
                  <a:schemeClr val="accent2">
                    <a:lumMod val="75000"/>
                  </a:schemeClr>
                </a:solidFill>
                <a:latin typeface="Arial Narrow" panose="020B0606020202030204" pitchFamily="34" charset="0"/>
              </a:rPr>
              <a:t>tutto</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d’accordo</a:t>
            </a:r>
            <a:r>
              <a:rPr lang="en-GB" altLang="it-IT" dirty="0">
                <a:solidFill>
                  <a:schemeClr val="accent2">
                    <a:lumMod val="75000"/>
                  </a:schemeClr>
                </a:solidFill>
                <a:latin typeface="Arial Narrow" panose="020B0606020202030204" pitchFamily="34" charset="0"/>
              </a:rPr>
              <a:t> con </a:t>
            </a:r>
            <a:r>
              <a:rPr lang="en-GB" altLang="it-IT" dirty="0" err="1">
                <a:solidFill>
                  <a:schemeClr val="accent2">
                    <a:lumMod val="75000"/>
                  </a:schemeClr>
                </a:solidFill>
                <a:latin typeface="Arial Narrow" panose="020B0606020202030204" pitchFamily="34" charset="0"/>
              </a:rPr>
              <a:t>loro</a:t>
            </a:r>
            <a:r>
              <a:rPr lang="en-GB" altLang="it-IT" dirty="0">
                <a:solidFill>
                  <a:schemeClr val="accent2">
                    <a:lumMod val="75000"/>
                  </a:schemeClr>
                </a:solidFill>
                <a:latin typeface="Arial Narrow" panose="020B0606020202030204" pitchFamily="34" charset="0"/>
              </a:rPr>
              <a:t>.</a:t>
            </a:r>
          </a:p>
          <a:p>
            <a:pPr marL="0" indent="0" algn="just"/>
            <a:r>
              <a:rPr lang="en-GB" altLang="it-IT" dirty="0" err="1">
                <a:solidFill>
                  <a:schemeClr val="accent2">
                    <a:lumMod val="75000"/>
                  </a:schemeClr>
                </a:solidFill>
                <a:latin typeface="Arial Narrow" panose="020B0606020202030204" pitchFamily="34" charset="0"/>
              </a:rPr>
              <a:t>Trovava</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l’idea</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troppo</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rigida</a:t>
            </a:r>
            <a:r>
              <a:rPr lang="en-GB" altLang="it-IT" dirty="0">
                <a:solidFill>
                  <a:schemeClr val="accent2">
                    <a:lumMod val="75000"/>
                  </a:schemeClr>
                </a:solidFill>
                <a:latin typeface="Arial Narrow" panose="020B0606020202030204" pitchFamily="34" charset="0"/>
              </a:rPr>
              <a:t>.</a:t>
            </a:r>
          </a:p>
          <a:p>
            <a:pPr marL="0" indent="0" algn="just"/>
            <a:r>
              <a:rPr lang="en-GB" altLang="it-IT" dirty="0" err="1">
                <a:solidFill>
                  <a:schemeClr val="accent2">
                    <a:lumMod val="75000"/>
                  </a:schemeClr>
                </a:solidFill>
                <a:latin typeface="Arial Narrow" panose="020B0606020202030204" pitchFamily="34" charset="0"/>
              </a:rPr>
              <a:t>Così</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il</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testo</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che</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leggeremo</a:t>
            </a:r>
            <a:r>
              <a:rPr lang="en-GB" altLang="it-IT" dirty="0">
                <a:solidFill>
                  <a:schemeClr val="accent2">
                    <a:lumMod val="75000"/>
                  </a:schemeClr>
                </a:solidFill>
                <a:latin typeface="Arial Narrow" panose="020B0606020202030204" pitchFamily="34" charset="0"/>
              </a:rPr>
              <a:t> è </a:t>
            </a:r>
            <a:r>
              <a:rPr lang="en-GB" altLang="it-IT" dirty="0" err="1">
                <a:solidFill>
                  <a:schemeClr val="accent2">
                    <a:lumMod val="75000"/>
                  </a:schemeClr>
                </a:solidFill>
                <a:latin typeface="Arial Narrow" panose="020B0606020202030204" pitchFamily="34" charset="0"/>
              </a:rPr>
              <a:t>frutto</a:t>
            </a:r>
            <a:r>
              <a:rPr lang="en-GB" altLang="it-IT" dirty="0">
                <a:solidFill>
                  <a:schemeClr val="accent2">
                    <a:lumMod val="75000"/>
                  </a:schemeClr>
                </a:solidFill>
                <a:latin typeface="Arial Narrow" panose="020B0606020202030204" pitchFamily="34" charset="0"/>
              </a:rPr>
              <a:t> di un </a:t>
            </a:r>
            <a:r>
              <a:rPr lang="en-GB" altLang="it-IT" dirty="0" err="1">
                <a:solidFill>
                  <a:schemeClr val="accent2">
                    <a:lumMod val="75000"/>
                  </a:schemeClr>
                </a:solidFill>
                <a:latin typeface="Arial Narrow" panose="020B0606020202030204" pitchFamily="34" charset="0"/>
              </a:rPr>
              <a:t>esercizio</a:t>
            </a:r>
            <a:r>
              <a:rPr lang="en-GB" altLang="it-IT" dirty="0">
                <a:solidFill>
                  <a:schemeClr val="accent2">
                    <a:lumMod val="75000"/>
                  </a:schemeClr>
                </a:solidFill>
                <a:latin typeface="Arial Narrow" panose="020B0606020202030204" pitchFamily="34" charset="0"/>
              </a:rPr>
              <a:t> di </a:t>
            </a:r>
            <a:r>
              <a:rPr lang="en-GB" altLang="it-IT" dirty="0" err="1">
                <a:solidFill>
                  <a:schemeClr val="accent2">
                    <a:lumMod val="75000"/>
                  </a:schemeClr>
                </a:solidFill>
                <a:latin typeface="Arial Narrow" panose="020B0606020202030204" pitchFamily="34" charset="0"/>
              </a:rPr>
              <a:t>diplomazia</a:t>
            </a:r>
            <a:r>
              <a:rPr lang="en-GB" altLang="it-IT" dirty="0">
                <a:solidFill>
                  <a:schemeClr val="accent2">
                    <a:lumMod val="75000"/>
                  </a:schemeClr>
                </a:solidFill>
                <a:latin typeface="Arial Narrow" panose="020B0606020202030204" pitchFamily="34" charset="0"/>
              </a:rPr>
              <a:t> e di </a:t>
            </a:r>
            <a:r>
              <a:rPr lang="en-GB" altLang="it-IT" dirty="0" err="1">
                <a:solidFill>
                  <a:schemeClr val="accent2">
                    <a:lumMod val="75000"/>
                  </a:schemeClr>
                </a:solidFill>
                <a:latin typeface="Arial Narrow" panose="020B0606020202030204" pitchFamily="34" charset="0"/>
              </a:rPr>
              <a:t>equilibrio</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anche</a:t>
            </a:r>
            <a:r>
              <a:rPr lang="en-GB" altLang="it-IT" dirty="0">
                <a:solidFill>
                  <a:schemeClr val="accent2">
                    <a:lumMod val="75000"/>
                  </a:schemeClr>
                </a:solidFill>
                <a:latin typeface="Arial Narrow" panose="020B0606020202030204" pitchFamily="34" charset="0"/>
              </a:rPr>
              <a:t> se Dewey non </a:t>
            </a:r>
            <a:r>
              <a:rPr lang="en-GB" altLang="it-IT" dirty="0" err="1">
                <a:solidFill>
                  <a:schemeClr val="accent2">
                    <a:lumMod val="75000"/>
                  </a:schemeClr>
                </a:solidFill>
                <a:latin typeface="Arial Narrow" panose="020B0606020202030204" pitchFamily="34" charset="0"/>
              </a:rPr>
              <a:t>nasconde</a:t>
            </a:r>
            <a:r>
              <a:rPr lang="en-GB" altLang="it-IT" dirty="0">
                <a:solidFill>
                  <a:schemeClr val="accent2">
                    <a:lumMod val="75000"/>
                  </a:schemeClr>
                </a:solidFill>
                <a:latin typeface="Arial Narrow" panose="020B0606020202030204" pitchFamily="34" charset="0"/>
              </a:rPr>
              <a:t> le sue </a:t>
            </a:r>
            <a:r>
              <a:rPr lang="en-GB" altLang="it-IT" dirty="0" err="1">
                <a:solidFill>
                  <a:schemeClr val="accent2">
                    <a:lumMod val="75000"/>
                  </a:schemeClr>
                </a:solidFill>
                <a:latin typeface="Arial Narrow" panose="020B0606020202030204" pitchFamily="34" charset="0"/>
              </a:rPr>
              <a:t>perplessità</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sul</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modello</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dei</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suoi</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colleghi</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che</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confidavano</a:t>
            </a:r>
            <a:r>
              <a:rPr lang="en-GB" altLang="it-IT" dirty="0">
                <a:solidFill>
                  <a:schemeClr val="accent2">
                    <a:lumMod val="75000"/>
                  </a:schemeClr>
                </a:solidFill>
                <a:latin typeface="Arial Narrow" panose="020B0606020202030204" pitchFamily="34" charset="0"/>
              </a:rPr>
              <a:t> di </a:t>
            </a:r>
            <a:r>
              <a:rPr lang="en-GB" altLang="it-IT" dirty="0" err="1">
                <a:solidFill>
                  <a:schemeClr val="accent2">
                    <a:lumMod val="75000"/>
                  </a:schemeClr>
                </a:solidFill>
                <a:latin typeface="Arial Narrow" panose="020B0606020202030204" pitchFamily="34" charset="0"/>
              </a:rPr>
              <a:t>risolvere</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il</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problema</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attraverso</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l’uso</a:t>
            </a:r>
            <a:r>
              <a:rPr lang="en-GB" altLang="it-IT" dirty="0">
                <a:solidFill>
                  <a:schemeClr val="accent2">
                    <a:lumMod val="75000"/>
                  </a:schemeClr>
                </a:solidFill>
                <a:latin typeface="Arial Narrow" panose="020B0606020202030204" pitchFamily="34" charset="0"/>
              </a:rPr>
              <a:t> di un </a:t>
            </a:r>
            <a:r>
              <a:rPr lang="en-GB" altLang="it-IT" dirty="0" err="1">
                <a:solidFill>
                  <a:schemeClr val="accent2">
                    <a:lumMod val="75000"/>
                  </a:schemeClr>
                </a:solidFill>
                <a:latin typeface="Arial Narrow" panose="020B0606020202030204" pitchFamily="34" charset="0"/>
              </a:rPr>
              <a:t>linguaggio</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formalizzato</a:t>
            </a:r>
            <a:r>
              <a:rPr lang="en-GB" altLang="it-IT" dirty="0">
                <a:solidFill>
                  <a:schemeClr val="accent2">
                    <a:lumMod val="75000"/>
                  </a:schemeClr>
                </a:solidFill>
                <a:latin typeface="Arial Narrow" panose="020B0606020202030204" pitchFamily="34" charset="0"/>
              </a:rPr>
              <a:t> come </a:t>
            </a:r>
            <a:r>
              <a:rPr lang="en-GB" altLang="it-IT" dirty="0" err="1">
                <a:solidFill>
                  <a:schemeClr val="accent2">
                    <a:lumMod val="75000"/>
                  </a:schemeClr>
                </a:solidFill>
                <a:latin typeface="Arial Narrow" panose="020B0606020202030204" pitchFamily="34" charset="0"/>
              </a:rPr>
              <a:t>quello</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della</a:t>
            </a:r>
            <a:r>
              <a:rPr lang="en-GB" altLang="it-IT" dirty="0">
                <a:solidFill>
                  <a:schemeClr val="accent2">
                    <a:lumMod val="75000"/>
                  </a:schemeClr>
                </a:solidFill>
                <a:latin typeface="Arial Narrow" panose="020B0606020202030204" pitchFamily="34" charset="0"/>
              </a:rPr>
              <a:t> </a:t>
            </a:r>
            <a:r>
              <a:rPr lang="en-GB" altLang="it-IT" dirty="0" err="1">
                <a:solidFill>
                  <a:schemeClr val="accent2">
                    <a:lumMod val="75000"/>
                  </a:schemeClr>
                </a:solidFill>
                <a:latin typeface="Arial Narrow" panose="020B0606020202030204" pitchFamily="34" charset="0"/>
              </a:rPr>
              <a:t>fisica</a:t>
            </a:r>
            <a:r>
              <a:rPr lang="en-GB" altLang="it-IT" dirty="0">
                <a:solidFill>
                  <a:schemeClr val="accent2">
                    <a:lumMod val="75000"/>
                  </a:schemeClr>
                </a:solidFill>
                <a:latin typeface="Arial Narrow" panose="020B0606020202030204" pitchFamily="34" charset="0"/>
              </a:rPr>
              <a:t>.</a:t>
            </a:r>
            <a:endParaRPr lang="it-IT" altLang="it-IT" dirty="0">
              <a:solidFill>
                <a:schemeClr val="accent2">
                  <a:lumMod val="75000"/>
                </a:schemeClr>
              </a:solidFill>
              <a:latin typeface="Arial Narrow" panose="020B0606020202030204" pitchFamily="34" charset="0"/>
            </a:endParaRPr>
          </a:p>
        </p:txBody>
      </p:sp>
      <p:sp>
        <p:nvSpPr>
          <p:cNvPr id="8" name="Rectangle 1026">
            <a:extLst>
              <a:ext uri="{FF2B5EF4-FFF2-40B4-BE49-F238E27FC236}">
                <a16:creationId xmlns:a16="http://schemas.microsoft.com/office/drawing/2014/main" id="{9A9A845D-3E95-430E-82BE-1BA1D2DE3F2E}"/>
              </a:ext>
            </a:extLst>
          </p:cNvPr>
          <p:cNvSpPr txBox="1">
            <a:spLocks noChangeArrowheads="1"/>
          </p:cNvSpPr>
          <p:nvPr/>
        </p:nvSpPr>
        <p:spPr bwMode="auto">
          <a:xfrm>
            <a:off x="539552" y="1057790"/>
            <a:ext cx="3426715" cy="340854"/>
          </a:xfrm>
          <a:prstGeom prst="rect">
            <a:avLst/>
          </a:prstGeom>
          <a:solidFill>
            <a:srgbClr val="822433"/>
          </a:solidFill>
          <a:ln w="9525">
            <a:noFill/>
            <a:miter lim="800000"/>
            <a:headEnd/>
            <a:tailEnd/>
          </a:ln>
        </p:spPr>
        <p:txBody>
          <a:bodyPr anchor="b"/>
          <a:lstStyle/>
          <a:p>
            <a:pPr algn="ctr">
              <a:defRPr/>
            </a:pPr>
            <a:r>
              <a:rPr kumimoji="1" lang="it-IT" altLang="it-IT" sz="2400" dirty="0">
                <a:solidFill>
                  <a:schemeClr val="bg1"/>
                </a:solidFill>
                <a:latin typeface="Arial Narrow" panose="020B0606020202030204" pitchFamily="34" charset="0"/>
                <a:ea typeface="+mj-ea"/>
                <a:cs typeface="+mj-cs"/>
              </a:rPr>
              <a:t>Dewey e il Circolo di Vienna</a:t>
            </a:r>
          </a:p>
        </p:txBody>
      </p:sp>
      <p:pic>
        <p:nvPicPr>
          <p:cNvPr id="6149" name="Picture 2" descr="https://upload.wikimedia.org/wikipedia/commons/a/a7/Bundesarchiv_Bild_102-14468,_Berlin,_NS-Boykott_gegen_j%C3%BCdische_Gesch%C3%A4fte.jpg">
            <a:extLst>
              <a:ext uri="{FF2B5EF4-FFF2-40B4-BE49-F238E27FC236}">
                <a16:creationId xmlns:a16="http://schemas.microsoft.com/office/drawing/2014/main" id="{BDEBF804-106B-4A00-AFF7-08F500044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013" y="4292600"/>
            <a:ext cx="34559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403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numero diapositiva 3">
            <a:extLst>
              <a:ext uri="{FF2B5EF4-FFF2-40B4-BE49-F238E27FC236}">
                <a16:creationId xmlns:a16="http://schemas.microsoft.com/office/drawing/2014/main" id="{5844449B-3679-454C-8B9B-3726D11A00E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FA01C9B-5E07-43BB-920A-46960C7AB36E}" type="slidenum">
              <a:rPr lang="it-IT" altLang="it-IT" sz="1400">
                <a:solidFill>
                  <a:schemeClr val="bg2"/>
                </a:solidFill>
                <a:latin typeface="Arial Narrow" panose="020B0606020202030204" pitchFamily="34" charset="0"/>
              </a:rPr>
              <a:pPr/>
              <a:t>5</a:t>
            </a:fld>
            <a:endParaRPr lang="it-IT" altLang="it-IT" sz="1400" dirty="0">
              <a:solidFill>
                <a:schemeClr val="bg2"/>
              </a:solidFill>
              <a:latin typeface="Arial Narrow" panose="020B0606020202030204" pitchFamily="34" charset="0"/>
            </a:endParaRPr>
          </a:p>
        </p:txBody>
      </p:sp>
      <p:sp>
        <p:nvSpPr>
          <p:cNvPr id="7170" name="Segnaposto contenuto 2">
            <a:extLst>
              <a:ext uri="{FF2B5EF4-FFF2-40B4-BE49-F238E27FC236}">
                <a16:creationId xmlns:a16="http://schemas.microsoft.com/office/drawing/2014/main" id="{AB005363-25CE-4351-9C2C-647F04BDC286}"/>
              </a:ext>
            </a:extLst>
          </p:cNvPr>
          <p:cNvSpPr>
            <a:spLocks noGrp="1"/>
          </p:cNvSpPr>
          <p:nvPr>
            <p:ph idx="4294967295"/>
          </p:nvPr>
        </p:nvSpPr>
        <p:spPr>
          <a:xfrm>
            <a:off x="422612" y="2021234"/>
            <a:ext cx="5114925" cy="2055838"/>
          </a:xfrm>
          <a:prstGeom prst="rect">
            <a:avLst/>
          </a:prstGeom>
        </p:spPr>
        <p:txBody>
          <a:bodyPr/>
          <a:lstStyle/>
          <a:p>
            <a:pPr marL="0" indent="0">
              <a:buFont typeface="Monotype Sorts" charset="2"/>
              <a:buNone/>
            </a:pPr>
            <a:r>
              <a:rPr lang="it-IT" altLang="it-IT" dirty="0">
                <a:solidFill>
                  <a:srgbClr val="464990"/>
                </a:solidFill>
                <a:latin typeface="Arial Narrow" panose="020B0606020202030204" pitchFamily="34" charset="0"/>
              </a:rPr>
              <a:t>Chiunque tenti di promuovere l'unità della scienza, deve affrontare almeno due questioni fondamentali </a:t>
            </a:r>
          </a:p>
          <a:p>
            <a:pPr marL="0" indent="0">
              <a:buFont typeface="Monotype Sorts" charset="2"/>
              <a:buNone/>
            </a:pPr>
            <a:r>
              <a:rPr lang="it-IT" altLang="it-IT" dirty="0">
                <a:solidFill>
                  <a:srgbClr val="464990"/>
                </a:solidFill>
                <a:latin typeface="Arial Narrow" panose="020B0606020202030204" pitchFamily="34" charset="0"/>
              </a:rPr>
              <a:t>«Come definire questa cosa, di cui si vuole promuovere l’unità, e cioè la scienza?» </a:t>
            </a:r>
          </a:p>
          <a:p>
            <a:pPr marL="0" indent="0" algn="ctr">
              <a:buFont typeface="Monotype Sorts" charset="2"/>
              <a:buNone/>
            </a:pPr>
            <a:r>
              <a:rPr lang="it-IT" altLang="it-IT" dirty="0">
                <a:solidFill>
                  <a:srgbClr val="464990"/>
                </a:solidFill>
                <a:latin typeface="Arial Narrow" panose="020B0606020202030204" pitchFamily="34" charset="0"/>
              </a:rPr>
              <a:t>e </a:t>
            </a:r>
          </a:p>
          <a:p>
            <a:pPr marL="0" indent="0">
              <a:buFont typeface="Monotype Sorts" charset="2"/>
              <a:buNone/>
            </a:pPr>
            <a:r>
              <a:rPr lang="it-IT" altLang="it-IT" dirty="0">
                <a:solidFill>
                  <a:srgbClr val="464990"/>
                </a:solidFill>
                <a:latin typeface="Arial Narrow" panose="020B0606020202030204" pitchFamily="34" charset="0"/>
              </a:rPr>
              <a:t>«Che tipo di unità è fattibile o desiderabile?» </a:t>
            </a:r>
            <a:r>
              <a:rPr lang="it-IT" altLang="it-IT" dirty="0">
                <a:latin typeface="Arial Narrow" panose="020B0606020202030204" pitchFamily="34" charset="0"/>
              </a:rPr>
              <a:t>.</a:t>
            </a:r>
          </a:p>
        </p:txBody>
      </p:sp>
      <p:pic>
        <p:nvPicPr>
          <p:cNvPr id="7172" name="Picture 2" descr="Risultati immagini per john dewey">
            <a:extLst>
              <a:ext uri="{FF2B5EF4-FFF2-40B4-BE49-F238E27FC236}">
                <a16:creationId xmlns:a16="http://schemas.microsoft.com/office/drawing/2014/main" id="{6959FC92-CB93-4A26-AE2C-2B710D2B4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28813"/>
            <a:ext cx="3429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a:extLst>
              <a:ext uri="{FF2B5EF4-FFF2-40B4-BE49-F238E27FC236}">
                <a16:creationId xmlns:a16="http://schemas.microsoft.com/office/drawing/2014/main" id="{495E62A6-3B2E-4A89-8662-7E5B9830BB4D}"/>
              </a:ext>
            </a:extLst>
          </p:cNvPr>
          <p:cNvSpPr txBox="1">
            <a:spLocks noChangeArrowheads="1"/>
          </p:cNvSpPr>
          <p:nvPr/>
        </p:nvSpPr>
        <p:spPr bwMode="auto">
          <a:xfrm>
            <a:off x="539552" y="1052736"/>
            <a:ext cx="2636912" cy="394022"/>
          </a:xfrm>
          <a:prstGeom prst="rect">
            <a:avLst/>
          </a:prstGeom>
          <a:solidFill>
            <a:srgbClr val="822433"/>
          </a:solidFill>
          <a:ln w="9525">
            <a:noFill/>
            <a:miter lim="800000"/>
            <a:headEnd/>
            <a:tailEnd/>
          </a:ln>
        </p:spPr>
        <p:txBody>
          <a:bodyPr anchor="b"/>
          <a:lstStyle/>
          <a:p>
            <a:pPr algn="ctr">
              <a:defRPr/>
            </a:pPr>
            <a:r>
              <a:rPr kumimoji="1" lang="it-IT" altLang="it-IT" sz="2000" dirty="0">
                <a:solidFill>
                  <a:schemeClr val="bg1"/>
                </a:solidFill>
                <a:latin typeface="Arial Narrow" panose="020B0606020202030204" pitchFamily="34" charset="0"/>
                <a:ea typeface="+mj-ea"/>
                <a:cs typeface="+mj-cs"/>
              </a:rPr>
              <a:t>L’atteggiamento scientifico </a:t>
            </a:r>
          </a:p>
        </p:txBody>
      </p:sp>
    </p:spTree>
    <p:extLst>
      <p:ext uri="{BB962C8B-B14F-4D97-AF65-F5344CB8AC3E}">
        <p14:creationId xmlns:p14="http://schemas.microsoft.com/office/powerpoint/2010/main" val="4160204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3">
            <a:extLst>
              <a:ext uri="{FF2B5EF4-FFF2-40B4-BE49-F238E27FC236}">
                <a16:creationId xmlns:a16="http://schemas.microsoft.com/office/drawing/2014/main" id="{2077666C-B123-4497-BC7B-773798C661C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53FBFBF-F196-4F67-BD1A-ED9949CECBDF}" type="slidenum">
              <a:rPr lang="it-IT" altLang="it-IT" sz="1400">
                <a:solidFill>
                  <a:schemeClr val="accent2">
                    <a:lumMod val="75000"/>
                  </a:schemeClr>
                </a:solidFill>
                <a:latin typeface="Arial Narrow" panose="020B0606020202030204" pitchFamily="34" charset="0"/>
              </a:rPr>
              <a:pPr/>
              <a:t>6</a:t>
            </a:fld>
            <a:endParaRPr lang="it-IT" altLang="it-IT" sz="1400" dirty="0">
              <a:solidFill>
                <a:schemeClr val="accent2">
                  <a:lumMod val="75000"/>
                </a:schemeClr>
              </a:solidFill>
              <a:latin typeface="Arial Narrow" panose="020B0606020202030204" pitchFamily="34" charset="0"/>
            </a:endParaRPr>
          </a:p>
        </p:txBody>
      </p:sp>
      <p:sp>
        <p:nvSpPr>
          <p:cNvPr id="2" name="Rettangolo 1">
            <a:extLst>
              <a:ext uri="{FF2B5EF4-FFF2-40B4-BE49-F238E27FC236}">
                <a16:creationId xmlns:a16="http://schemas.microsoft.com/office/drawing/2014/main" id="{32040FE3-5863-41EB-844B-C416AECFF0FF}"/>
              </a:ext>
            </a:extLst>
          </p:cNvPr>
          <p:cNvSpPr/>
          <p:nvPr/>
        </p:nvSpPr>
        <p:spPr>
          <a:xfrm>
            <a:off x="402388" y="2387600"/>
            <a:ext cx="4685550" cy="1323439"/>
          </a:xfrm>
          <a:prstGeom prst="rect">
            <a:avLst/>
          </a:prstGeom>
        </p:spPr>
        <p:txBody>
          <a:bodyPr wrap="square">
            <a:spAutoFit/>
          </a:bodyPr>
          <a:lstStyle/>
          <a:p>
            <a:pPr algn="just">
              <a:defRPr/>
            </a:pPr>
            <a:r>
              <a:rPr kumimoji="1" lang="it-IT" sz="2000" dirty="0">
                <a:solidFill>
                  <a:schemeClr val="accent2">
                    <a:lumMod val="75000"/>
                  </a:schemeClr>
                </a:solidFill>
                <a:latin typeface="Arial Narrow" panose="020B0606020202030204" pitchFamily="34" charset="0"/>
                <a:ea typeface="+mj-ea"/>
                <a:cs typeface="+mj-cs"/>
              </a:rPr>
              <a:t>Rispetto alla domanda sul significato di scienza, è necessario proporre una distinzione tra scienza come atteggiamento e metodo e scienza come corpo di conoscenze.</a:t>
            </a:r>
          </a:p>
        </p:txBody>
      </p:sp>
      <p:sp>
        <p:nvSpPr>
          <p:cNvPr id="8196" name="Rettangolo 2">
            <a:extLst>
              <a:ext uri="{FF2B5EF4-FFF2-40B4-BE49-F238E27FC236}">
                <a16:creationId xmlns:a16="http://schemas.microsoft.com/office/drawing/2014/main" id="{0E58DAD9-1AC1-4415-A218-DF98EAAADB17}"/>
              </a:ext>
            </a:extLst>
          </p:cNvPr>
          <p:cNvSpPr>
            <a:spLocks noChangeArrowheads="1"/>
          </p:cNvSpPr>
          <p:nvPr/>
        </p:nvSpPr>
        <p:spPr bwMode="auto">
          <a:xfrm>
            <a:off x="402388" y="378904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it-IT" altLang="it-IT" dirty="0">
                <a:solidFill>
                  <a:schemeClr val="accent2">
                    <a:lumMod val="75000"/>
                  </a:schemeClr>
                </a:solidFill>
                <a:latin typeface="+mj-lt"/>
                <a:cs typeface="Times New Roman" panose="02020603050405020304" pitchFamily="18" charset="0"/>
              </a:rPr>
              <a:t>Non voglio dire che le due cose possano essere separate, poiché un metodo è un modo di trattare delle conoscenze, e la scienza come insieme di conoscenze è il prodotto di un metodo. Ciascuna esiste solo in relazione all'altra</a:t>
            </a:r>
            <a:r>
              <a:rPr lang="it-IT" altLang="it-IT" dirty="0">
                <a:solidFill>
                  <a:schemeClr val="accent2">
                    <a:lumMod val="75000"/>
                  </a:schemeClr>
                </a:solidFill>
                <a:latin typeface="+mj-lt"/>
              </a:rPr>
              <a:t>. </a:t>
            </a:r>
          </a:p>
        </p:txBody>
      </p:sp>
    </p:spTree>
    <p:extLst>
      <p:ext uri="{BB962C8B-B14F-4D97-AF65-F5344CB8AC3E}">
        <p14:creationId xmlns:p14="http://schemas.microsoft.com/office/powerpoint/2010/main" val="5573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3">
            <a:extLst>
              <a:ext uri="{FF2B5EF4-FFF2-40B4-BE49-F238E27FC236}">
                <a16:creationId xmlns:a16="http://schemas.microsoft.com/office/drawing/2014/main" id="{2077666C-B123-4497-BC7B-773798C661C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53FBFBF-F196-4F67-BD1A-ED9949CECBDF}" type="slidenum">
              <a:rPr lang="it-IT" altLang="it-IT" sz="1400">
                <a:solidFill>
                  <a:schemeClr val="accent2">
                    <a:lumMod val="75000"/>
                  </a:schemeClr>
                </a:solidFill>
                <a:latin typeface="Arial Narrow" panose="020B0606020202030204" pitchFamily="34" charset="0"/>
              </a:rPr>
              <a:pPr/>
              <a:t>7</a:t>
            </a:fld>
            <a:endParaRPr lang="it-IT" altLang="it-IT" sz="1400" dirty="0">
              <a:solidFill>
                <a:schemeClr val="accent2">
                  <a:lumMod val="75000"/>
                </a:schemeClr>
              </a:solidFill>
              <a:latin typeface="Arial Narrow" panose="020B0606020202030204" pitchFamily="34" charset="0"/>
            </a:endParaRPr>
          </a:p>
        </p:txBody>
      </p:sp>
      <p:sp>
        <p:nvSpPr>
          <p:cNvPr id="8197" name="Rettangolo 4">
            <a:extLst>
              <a:ext uri="{FF2B5EF4-FFF2-40B4-BE49-F238E27FC236}">
                <a16:creationId xmlns:a16="http://schemas.microsoft.com/office/drawing/2014/main" id="{92527047-B685-48D5-83BE-A178FFE138E5}"/>
              </a:ext>
            </a:extLst>
          </p:cNvPr>
          <p:cNvSpPr>
            <a:spLocks noChangeArrowheads="1"/>
          </p:cNvSpPr>
          <p:nvPr/>
        </p:nvSpPr>
        <p:spPr bwMode="auto">
          <a:xfrm>
            <a:off x="467544" y="3962271"/>
            <a:ext cx="434409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it-IT" altLang="it-IT" dirty="0">
                <a:solidFill>
                  <a:schemeClr val="accent2">
                    <a:lumMod val="75000"/>
                  </a:schemeClr>
                </a:solidFill>
                <a:latin typeface="+mj-lt"/>
                <a:cs typeface="Times New Roman" panose="02020603050405020304" pitchFamily="18" charset="0"/>
              </a:rPr>
              <a:t>Atteggiamento e metodo vengono prima del materiale contenuto nei libri, nei giornali, negli atti delle organizzazioni scientifiche; e, in secondo luogo, che l'atteggiamento è rivolto prioritariamente agli oggetti e agli eventi della vita quotidiana, e solo in modo subordinato a ciò che è argomento di scienza.</a:t>
            </a:r>
          </a:p>
        </p:txBody>
      </p:sp>
      <p:pic>
        <p:nvPicPr>
          <p:cNvPr id="8198" name="Picture 3" descr="C:\Documenti\PIERO\Lucidi\Luc10.bmp">
            <a:extLst>
              <a:ext uri="{FF2B5EF4-FFF2-40B4-BE49-F238E27FC236}">
                <a16:creationId xmlns:a16="http://schemas.microsoft.com/office/drawing/2014/main" id="{0121A0A6-81E8-413B-9FE9-ABEAA8F88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4143375"/>
            <a:ext cx="4056062"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metto 2 6">
            <a:extLst>
              <a:ext uri="{FF2B5EF4-FFF2-40B4-BE49-F238E27FC236}">
                <a16:creationId xmlns:a16="http://schemas.microsoft.com/office/drawing/2014/main" id="{23E3BDCA-513A-460D-8541-C3F9B48E309E}"/>
              </a:ext>
            </a:extLst>
          </p:cNvPr>
          <p:cNvSpPr/>
          <p:nvPr/>
        </p:nvSpPr>
        <p:spPr bwMode="auto">
          <a:xfrm>
            <a:off x="5143500" y="2928938"/>
            <a:ext cx="1300163" cy="398462"/>
          </a:xfrm>
          <a:prstGeom prst="wedgeRoundRectCallout">
            <a:avLst>
              <a:gd name="adj1" fmla="val 111022"/>
              <a:gd name="adj2" fmla="val 255510"/>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nchor="ctr"/>
          <a:lstStyle/>
          <a:p>
            <a:pPr algn="ctr">
              <a:defRPr/>
            </a:pPr>
            <a:r>
              <a:rPr lang="it-IT" sz="2000" dirty="0">
                <a:solidFill>
                  <a:schemeClr val="accent2">
                    <a:lumMod val="75000"/>
                  </a:schemeClr>
                </a:solidFill>
                <a:latin typeface="+mj-lt"/>
              </a:rPr>
              <a:t>processi</a:t>
            </a:r>
          </a:p>
        </p:txBody>
      </p:sp>
      <p:sp>
        <p:nvSpPr>
          <p:cNvPr id="8" name="Fumetto 2 7">
            <a:extLst>
              <a:ext uri="{FF2B5EF4-FFF2-40B4-BE49-F238E27FC236}">
                <a16:creationId xmlns:a16="http://schemas.microsoft.com/office/drawing/2014/main" id="{BCB045F4-FAD2-4403-A25D-6C94EB68D5C3}"/>
              </a:ext>
            </a:extLst>
          </p:cNvPr>
          <p:cNvSpPr/>
          <p:nvPr/>
        </p:nvSpPr>
        <p:spPr bwMode="auto">
          <a:xfrm>
            <a:off x="7715250" y="2928938"/>
            <a:ext cx="1214438" cy="398462"/>
          </a:xfrm>
          <a:prstGeom prst="wedgeRoundRectCallout">
            <a:avLst>
              <a:gd name="adj1" fmla="val -92318"/>
              <a:gd name="adj2" fmla="val 253024"/>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nchor="ctr"/>
          <a:lstStyle/>
          <a:p>
            <a:pPr algn="ctr">
              <a:defRPr/>
            </a:pPr>
            <a:r>
              <a:rPr lang="it-IT" sz="2000" dirty="0">
                <a:solidFill>
                  <a:schemeClr val="accent2">
                    <a:lumMod val="75000"/>
                  </a:schemeClr>
                </a:solidFill>
                <a:latin typeface="+mj-lt"/>
              </a:rPr>
              <a:t>prodotti</a:t>
            </a:r>
          </a:p>
        </p:txBody>
      </p:sp>
      <p:sp>
        <p:nvSpPr>
          <p:cNvPr id="9" name="Fumetto 2 8">
            <a:extLst>
              <a:ext uri="{FF2B5EF4-FFF2-40B4-BE49-F238E27FC236}">
                <a16:creationId xmlns:a16="http://schemas.microsoft.com/office/drawing/2014/main" id="{EE1BD452-AD55-4B7E-AAD4-6C37FC3071DC}"/>
              </a:ext>
            </a:extLst>
          </p:cNvPr>
          <p:cNvSpPr/>
          <p:nvPr/>
        </p:nvSpPr>
        <p:spPr bwMode="auto">
          <a:xfrm>
            <a:off x="7394575" y="2239963"/>
            <a:ext cx="1214438" cy="396875"/>
          </a:xfrm>
          <a:prstGeom prst="wedgeRoundRectCallout">
            <a:avLst>
              <a:gd name="adj1" fmla="val -73495"/>
              <a:gd name="adj2" fmla="val 361391"/>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nchor="ctr"/>
          <a:lstStyle/>
          <a:p>
            <a:pPr algn="ctr">
              <a:defRPr/>
            </a:pPr>
            <a:r>
              <a:rPr lang="it-IT" sz="2000" dirty="0">
                <a:solidFill>
                  <a:schemeClr val="accent2">
                    <a:lumMod val="75000"/>
                  </a:schemeClr>
                </a:solidFill>
                <a:latin typeface="+mj-lt"/>
              </a:rPr>
              <a:t>nozioni</a:t>
            </a:r>
          </a:p>
        </p:txBody>
      </p:sp>
      <p:sp>
        <p:nvSpPr>
          <p:cNvPr id="10" name="Fumetto 2 9">
            <a:extLst>
              <a:ext uri="{FF2B5EF4-FFF2-40B4-BE49-F238E27FC236}">
                <a16:creationId xmlns:a16="http://schemas.microsoft.com/office/drawing/2014/main" id="{7817019A-45C1-474F-A554-B3D01203DCF0}"/>
              </a:ext>
            </a:extLst>
          </p:cNvPr>
          <p:cNvSpPr/>
          <p:nvPr/>
        </p:nvSpPr>
        <p:spPr bwMode="auto">
          <a:xfrm>
            <a:off x="5214938" y="2189163"/>
            <a:ext cx="1449387" cy="396875"/>
          </a:xfrm>
          <a:prstGeom prst="wedgeRoundRectCallout">
            <a:avLst>
              <a:gd name="adj1" fmla="val 86286"/>
              <a:gd name="adj2" fmla="val 383000"/>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nchor="ctr"/>
          <a:lstStyle/>
          <a:p>
            <a:pPr algn="ctr">
              <a:defRPr/>
            </a:pPr>
            <a:r>
              <a:rPr lang="it-IT" sz="2000" dirty="0">
                <a:solidFill>
                  <a:schemeClr val="accent2">
                    <a:lumMod val="75000"/>
                  </a:schemeClr>
                </a:solidFill>
                <a:latin typeface="+mj-lt"/>
              </a:rPr>
              <a:t>apprendere</a:t>
            </a:r>
          </a:p>
        </p:txBody>
      </p:sp>
    </p:spTree>
    <p:extLst>
      <p:ext uri="{BB962C8B-B14F-4D97-AF65-F5344CB8AC3E}">
        <p14:creationId xmlns:p14="http://schemas.microsoft.com/office/powerpoint/2010/main" val="131563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3">
            <a:extLst>
              <a:ext uri="{FF2B5EF4-FFF2-40B4-BE49-F238E27FC236}">
                <a16:creationId xmlns:a16="http://schemas.microsoft.com/office/drawing/2014/main" id="{92ED200A-1BDD-4D9F-843A-02F8EA73B3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3C473FB9-3AA1-4B11-8160-77CBFED32F5D}" type="slidenum">
              <a:rPr lang="it-IT" altLang="it-IT" sz="1400">
                <a:solidFill>
                  <a:schemeClr val="bg2"/>
                </a:solidFill>
                <a:latin typeface="Arial Narrow" panose="020B0606020202030204" pitchFamily="34" charset="0"/>
              </a:rPr>
              <a:pPr/>
              <a:t>8</a:t>
            </a:fld>
            <a:endParaRPr lang="it-IT" altLang="it-IT" sz="1400" dirty="0">
              <a:solidFill>
                <a:schemeClr val="bg2"/>
              </a:solidFill>
              <a:latin typeface="Arial Narrow" panose="020B0606020202030204" pitchFamily="34" charset="0"/>
            </a:endParaRPr>
          </a:p>
        </p:txBody>
      </p:sp>
      <p:sp>
        <p:nvSpPr>
          <p:cNvPr id="9219" name="Rettangolo 4">
            <a:extLst>
              <a:ext uri="{FF2B5EF4-FFF2-40B4-BE49-F238E27FC236}">
                <a16:creationId xmlns:a16="http://schemas.microsoft.com/office/drawing/2014/main" id="{B18823CA-FB01-452E-A8B4-2BCBB744CBFA}"/>
              </a:ext>
            </a:extLst>
          </p:cNvPr>
          <p:cNvSpPr>
            <a:spLocks noChangeArrowheads="1"/>
          </p:cNvSpPr>
          <p:nvPr/>
        </p:nvSpPr>
        <p:spPr bwMode="auto">
          <a:xfrm>
            <a:off x="400717" y="2204864"/>
            <a:ext cx="457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L'insieme di conoscenze e di idee che è il prodotto del lavoro, è il risultato di un metodo che è stato  seguito da un numero molto più grande di persone, che hanno interagito in modo intelligente e con apertura mentale con gli oggetti e gli eventi dell’ambiente comune. La scienza, in senso tecnico, è un'elaborazione, spesso altamente tecnologica, di operazioni quotidiane.</a:t>
            </a:r>
            <a:r>
              <a:rPr lang="en-GB" altLang="it-IT" dirty="0">
                <a:solidFill>
                  <a:schemeClr val="accent2">
                    <a:lumMod val="75000"/>
                  </a:schemeClr>
                </a:solidFill>
                <a:latin typeface="Arial Narrow" panose="020B0606020202030204" pitchFamily="34" charset="0"/>
                <a:cs typeface="Times New Roman" panose="02020603050405020304" pitchFamily="18" charset="0"/>
              </a:rPr>
              <a:t>. </a:t>
            </a:r>
          </a:p>
        </p:txBody>
      </p:sp>
      <p:sp>
        <p:nvSpPr>
          <p:cNvPr id="6" name="Rettangolo 5">
            <a:extLst>
              <a:ext uri="{FF2B5EF4-FFF2-40B4-BE49-F238E27FC236}">
                <a16:creationId xmlns:a16="http://schemas.microsoft.com/office/drawing/2014/main" id="{50E8F2AC-DC76-4EAB-835C-86D69C553E67}"/>
              </a:ext>
            </a:extLst>
          </p:cNvPr>
          <p:cNvSpPr/>
          <p:nvPr/>
        </p:nvSpPr>
        <p:spPr>
          <a:xfrm>
            <a:off x="400717" y="1196752"/>
            <a:ext cx="4748312" cy="707886"/>
          </a:xfrm>
          <a:prstGeom prst="rect">
            <a:avLst/>
          </a:prstGeom>
        </p:spPr>
        <p:txBody>
          <a:bodyPr wrap="square">
            <a:spAutoFit/>
          </a:bodyPr>
          <a:lstStyle/>
          <a:p>
            <a:pPr algn="just">
              <a:defRPr/>
            </a:pPr>
            <a:r>
              <a:rPr kumimoji="1" lang="it-IT" altLang="it-IT" sz="2000" dirty="0">
                <a:solidFill>
                  <a:schemeClr val="accent2">
                    <a:lumMod val="75000"/>
                  </a:schemeClr>
                </a:solidFill>
                <a:latin typeface="Arial Narrow" pitchFamily="34" charset="0"/>
                <a:ea typeface="+mj-ea"/>
                <a:cs typeface="+mj-cs"/>
              </a:rPr>
              <a:t>Il metodo scientifico non è patrimonio riservato di coloro che vengono definiti scienziati.</a:t>
            </a:r>
          </a:p>
        </p:txBody>
      </p:sp>
      <p:sp>
        <p:nvSpPr>
          <p:cNvPr id="9221" name="AutoShape 6" descr="Risultati immagini per evoluzione dell'uomo scuola primaria">
            <a:extLst>
              <a:ext uri="{FF2B5EF4-FFF2-40B4-BE49-F238E27FC236}">
                <a16:creationId xmlns:a16="http://schemas.microsoft.com/office/drawing/2014/main" id="{C42183F3-8E96-4DA7-B1E6-94E8491EF753}"/>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it-IT" altLang="it-IT"/>
          </a:p>
        </p:txBody>
      </p:sp>
      <p:sp>
        <p:nvSpPr>
          <p:cNvPr id="9222" name="AutoShape 8" descr="Risultati immagini per evoluzione dell'uomo scuola primaria">
            <a:extLst>
              <a:ext uri="{FF2B5EF4-FFF2-40B4-BE49-F238E27FC236}">
                <a16:creationId xmlns:a16="http://schemas.microsoft.com/office/drawing/2014/main" id="{A31BBC34-38A0-4857-9765-39FA057D4F89}"/>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it-IT" altLang="it-IT"/>
          </a:p>
        </p:txBody>
      </p:sp>
      <p:sp>
        <p:nvSpPr>
          <p:cNvPr id="9223" name="AutoShape 10" descr="Risultati immagini per evoluzione dell'uomo scuola primaria">
            <a:extLst>
              <a:ext uri="{FF2B5EF4-FFF2-40B4-BE49-F238E27FC236}">
                <a16:creationId xmlns:a16="http://schemas.microsoft.com/office/drawing/2014/main" id="{773DC10C-4DC0-422B-A0DE-164BA37F6D5F}"/>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it-IT" altLang="it-IT"/>
          </a:p>
        </p:txBody>
      </p:sp>
      <p:pic>
        <p:nvPicPr>
          <p:cNvPr id="9225" name="Picture 16" descr="http://www.pu24.it/wp/wp-content/uploads/2012/03/fabbrica.jpg">
            <a:extLst>
              <a:ext uri="{FF2B5EF4-FFF2-40B4-BE49-F238E27FC236}">
                <a16:creationId xmlns:a16="http://schemas.microsoft.com/office/drawing/2014/main" id="{5793F6DA-FFE6-472A-B0CB-718D11C8A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799" y="2382693"/>
            <a:ext cx="331787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66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3">
            <a:extLst>
              <a:ext uri="{FF2B5EF4-FFF2-40B4-BE49-F238E27FC236}">
                <a16:creationId xmlns:a16="http://schemas.microsoft.com/office/drawing/2014/main" id="{92ED200A-1BDD-4D9F-843A-02F8EA73B3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3C473FB9-3AA1-4B11-8160-77CBFED32F5D}" type="slidenum">
              <a:rPr lang="it-IT" altLang="it-IT" sz="1400">
                <a:solidFill>
                  <a:schemeClr val="bg2"/>
                </a:solidFill>
                <a:latin typeface="Arial Narrow" panose="020B0606020202030204" pitchFamily="34" charset="0"/>
              </a:rPr>
              <a:pPr/>
              <a:t>9</a:t>
            </a:fld>
            <a:endParaRPr lang="it-IT" altLang="it-IT" sz="1400" dirty="0">
              <a:solidFill>
                <a:schemeClr val="bg2"/>
              </a:solidFill>
              <a:latin typeface="Arial Narrow" panose="020B0606020202030204" pitchFamily="34" charset="0"/>
            </a:endParaRPr>
          </a:p>
        </p:txBody>
      </p:sp>
      <p:sp>
        <p:nvSpPr>
          <p:cNvPr id="9219" name="Rettangolo 4">
            <a:extLst>
              <a:ext uri="{FF2B5EF4-FFF2-40B4-BE49-F238E27FC236}">
                <a16:creationId xmlns:a16="http://schemas.microsoft.com/office/drawing/2014/main" id="{B18823CA-FB01-452E-A8B4-2BCBB744CBFA}"/>
              </a:ext>
            </a:extLst>
          </p:cNvPr>
          <p:cNvSpPr>
            <a:spLocks noChangeArrowheads="1"/>
          </p:cNvSpPr>
          <p:nvPr/>
        </p:nvSpPr>
        <p:spPr bwMode="auto">
          <a:xfrm>
            <a:off x="539552" y="1559104"/>
            <a:ext cx="4572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it-IT" altLang="it-IT" dirty="0">
                <a:solidFill>
                  <a:schemeClr val="accent2">
                    <a:lumMod val="75000"/>
                  </a:schemeClr>
                </a:solidFill>
                <a:latin typeface="Arial Narrow" panose="020B0606020202030204" pitchFamily="34" charset="0"/>
              </a:rPr>
              <a:t>A dispetto del tecnicismo del suo linguaggio e delle sue procedure, il suo significato genuino può essere compreso solo tenendo presente la sua relazione con atteggiamenti e  procedimenti che possono essere usati da tutte le persone nate con la capacità di agire in modo intelligente.</a:t>
            </a:r>
          </a:p>
        </p:txBody>
      </p:sp>
      <p:sp>
        <p:nvSpPr>
          <p:cNvPr id="9221" name="AutoShape 6" descr="Risultati immagini per evoluzione dell'uomo scuola primaria">
            <a:extLst>
              <a:ext uri="{FF2B5EF4-FFF2-40B4-BE49-F238E27FC236}">
                <a16:creationId xmlns:a16="http://schemas.microsoft.com/office/drawing/2014/main" id="{C42183F3-8E96-4DA7-B1E6-94E8491EF753}"/>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it-IT" altLang="it-IT"/>
          </a:p>
        </p:txBody>
      </p:sp>
      <p:sp>
        <p:nvSpPr>
          <p:cNvPr id="9222" name="AutoShape 8" descr="Risultati immagini per evoluzione dell'uomo scuola primaria">
            <a:extLst>
              <a:ext uri="{FF2B5EF4-FFF2-40B4-BE49-F238E27FC236}">
                <a16:creationId xmlns:a16="http://schemas.microsoft.com/office/drawing/2014/main" id="{A31BBC34-38A0-4857-9765-39FA057D4F89}"/>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it-IT" altLang="it-IT"/>
          </a:p>
        </p:txBody>
      </p:sp>
      <p:sp>
        <p:nvSpPr>
          <p:cNvPr id="9223" name="AutoShape 10" descr="Risultati immagini per evoluzione dell'uomo scuola primaria">
            <a:extLst>
              <a:ext uri="{FF2B5EF4-FFF2-40B4-BE49-F238E27FC236}">
                <a16:creationId xmlns:a16="http://schemas.microsoft.com/office/drawing/2014/main" id="{773DC10C-4DC0-422B-A0DE-164BA37F6D5F}"/>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it-IT" altLang="it-IT"/>
          </a:p>
        </p:txBody>
      </p:sp>
      <p:pic>
        <p:nvPicPr>
          <p:cNvPr id="9226" name="Picture 18" descr="http://www.rolegaming.org/qdiv/professioni/illust/contadina.jpg">
            <a:extLst>
              <a:ext uri="{FF2B5EF4-FFF2-40B4-BE49-F238E27FC236}">
                <a16:creationId xmlns:a16="http://schemas.microsoft.com/office/drawing/2014/main" id="{CE83985A-7C7E-4C48-BD62-AF171071C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335" y="1556792"/>
            <a:ext cx="3048844" cy="46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132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ersonalizzato 1">
      <a:majorFont>
        <a:latin typeface="Arial Narrow"/>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2395</TotalTime>
  <Words>1200</Words>
  <Application>Microsoft Office PowerPoint</Application>
  <PresentationFormat>Presentazione su schermo (4:3)</PresentationFormat>
  <Paragraphs>82</Paragraphs>
  <Slides>18</Slides>
  <Notes>3</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18</vt:i4>
      </vt:variant>
    </vt:vector>
  </HeadingPairs>
  <TitlesOfParts>
    <vt:vector size="30" baseType="lpstr">
      <vt:lpstr>MS PGothic</vt:lpstr>
      <vt:lpstr>Arial</vt:lpstr>
      <vt:lpstr>Arial Narrow</vt:lpstr>
      <vt:lpstr>Comic Sans MS</vt:lpstr>
      <vt:lpstr>Franklin Gothic Book</vt:lpstr>
      <vt:lpstr>Franklin Gothic Medium</vt:lpstr>
      <vt:lpstr>Monotype Sorts</vt:lpstr>
      <vt:lpstr>Tahoma</vt:lpstr>
      <vt:lpstr>Times New Roman</vt:lpstr>
      <vt:lpstr>Verdana</vt:lpstr>
      <vt:lpstr>ヒラギノ角ゴ Pro W3</vt:lpstr>
      <vt:lpstr>Presentazione vuota</vt:lpstr>
      <vt:lpstr>Pedagogia sperimentale  prof. Pietro Lucisano</vt:lpstr>
      <vt:lpstr>Il testo è pubblicato nell’introduzione del I volume dell’International Enciclopedia of Unified Science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senso comune non basta</vt:lpstr>
      <vt:lpstr>Continuità tra scienza pura e scienza applicata</vt:lpstr>
      <vt:lpstr>Continuità tra scienza pura e scienza applicata</vt:lpstr>
      <vt:lpstr>In breve, l'atteggiamento scientifico, com'è qui concepito, è una qualità che si manifesta in ogni passo della vita.</vt:lpstr>
      <vt:lpstr>Il modello sperimentale richiede teoria e fatti</vt:lpstr>
      <vt:lpstr>Presentazione standard di PowerPoint</vt:lpstr>
      <vt:lpstr>Presentazione standard di PowerPoint</vt:lpstr>
      <vt:lpstr>Presentazione standard di PowerPoint</vt:lpstr>
      <vt:lpstr>Presentazione standard di PowerPoint</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Unitelma Sapienza</dc:title>
  <dc:creator>Cristiana Pagnottelli</dc:creator>
  <cp:lastModifiedBy>pietro lucisano</cp:lastModifiedBy>
  <cp:revision>150</cp:revision>
  <cp:lastPrinted>2012-10-15T10:35:53Z</cp:lastPrinted>
  <dcterms:created xsi:type="dcterms:W3CDTF">2007-08-30T13:32:27Z</dcterms:created>
  <dcterms:modified xsi:type="dcterms:W3CDTF">2018-02-09T12:04:55Z</dcterms:modified>
</cp:coreProperties>
</file>