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6" r:id="rId5"/>
    <p:sldId id="258" r:id="rId6"/>
    <p:sldId id="287" r:id="rId7"/>
    <p:sldId id="259" r:id="rId8"/>
    <p:sldId id="261" r:id="rId9"/>
    <p:sldId id="288" r:id="rId10"/>
    <p:sldId id="263" r:id="rId11"/>
    <p:sldId id="265" r:id="rId12"/>
    <p:sldId id="266" r:id="rId13"/>
    <p:sldId id="270" r:id="rId14"/>
    <p:sldId id="271" r:id="rId15"/>
    <p:sldId id="289" r:id="rId16"/>
    <p:sldId id="272" r:id="rId17"/>
    <p:sldId id="273" r:id="rId18"/>
    <p:sldId id="294" r:id="rId19"/>
    <p:sldId id="290" r:id="rId20"/>
    <p:sldId id="279" r:id="rId21"/>
    <p:sldId id="280" r:id="rId22"/>
    <p:sldId id="282" r:id="rId23"/>
    <p:sldId id="291" r:id="rId24"/>
    <p:sldId id="284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>
    <p:extLst>
      <p:ext uri="{19B8F6BF-5375-455C-9EA6-DF929625EA0E}">
        <p15:presenceInfo xmlns:p15="http://schemas.microsoft.com/office/powerpoint/2012/main" userId="02b968983cc0e3d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7T19:18:48.10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4B29F-58AB-4103-8988-0EFABC21902A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4038357-0ED8-4F4B-9AAD-456ACF7B9880}">
      <dgm:prSet phldrT="[Tes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endParaRPr lang="it-IT" sz="3600" b="0" dirty="0" smtClean="0">
            <a:solidFill>
              <a:schemeClr val="tx2">
                <a:lumMod val="50000"/>
              </a:schemeClr>
            </a:solidFill>
          </a:endParaRPr>
        </a:p>
      </dgm:t>
    </dgm:pt>
    <dgm:pt modelId="{91FBC905-528B-4E8D-93AE-D35A61B38528}" type="parTrans" cxnId="{D6F97677-BAD5-4E95-86DF-6CFB07D13418}">
      <dgm:prSet/>
      <dgm:spPr/>
      <dgm:t>
        <a:bodyPr/>
        <a:lstStyle/>
        <a:p>
          <a:endParaRPr lang="it-IT"/>
        </a:p>
      </dgm:t>
    </dgm:pt>
    <dgm:pt modelId="{25D386E6-2501-40B0-A824-C7570ECA4156}" type="sibTrans" cxnId="{D6F97677-BAD5-4E95-86DF-6CFB07D13418}">
      <dgm:prSet/>
      <dgm:spPr/>
      <dgm:t>
        <a:bodyPr/>
        <a:lstStyle/>
        <a:p>
          <a:endParaRPr lang="it-IT"/>
        </a:p>
      </dgm:t>
    </dgm:pt>
    <dgm:pt modelId="{39359FF2-8D25-4C94-AC73-18C69CCDBC30}" type="pres">
      <dgm:prSet presAssocID="{AC14B29F-58AB-4103-8988-0EFABC219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AFCCAFE-DC05-4374-9E3A-DC3EF38584A7}" type="pres">
      <dgm:prSet presAssocID="{C4038357-0ED8-4F4B-9AAD-456ACF7B9880}" presName="node" presStyleLbl="node1" presStyleIdx="0" presStyleCnt="1" custScaleX="129065" custScaleY="1111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6F97677-BAD5-4E95-86DF-6CFB07D13418}" srcId="{AC14B29F-58AB-4103-8988-0EFABC21902A}" destId="{C4038357-0ED8-4F4B-9AAD-456ACF7B9880}" srcOrd="0" destOrd="0" parTransId="{91FBC905-528B-4E8D-93AE-D35A61B38528}" sibTransId="{25D386E6-2501-40B0-A824-C7570ECA4156}"/>
    <dgm:cxn modelId="{8AF4BD67-798C-41CF-B438-6D1F30D973E4}" type="presOf" srcId="{AC14B29F-58AB-4103-8988-0EFABC21902A}" destId="{39359FF2-8D25-4C94-AC73-18C69CCDBC30}" srcOrd="0" destOrd="0" presId="urn:microsoft.com/office/officeart/2005/8/layout/default"/>
    <dgm:cxn modelId="{2085E49A-20F8-4BDB-97C1-105DCC4F0564}" type="presOf" srcId="{C4038357-0ED8-4F4B-9AAD-456ACF7B9880}" destId="{0AFCCAFE-DC05-4374-9E3A-DC3EF38584A7}" srcOrd="0" destOrd="0" presId="urn:microsoft.com/office/officeart/2005/8/layout/default"/>
    <dgm:cxn modelId="{DF6B9A20-7344-4E05-9945-87854F6AB7DB}" type="presParOf" srcId="{39359FF2-8D25-4C94-AC73-18C69CCDBC30}" destId="{0AFCCAFE-DC05-4374-9E3A-DC3EF38584A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14B29F-58AB-4103-8988-0EFABC21902A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4038357-0ED8-4F4B-9AAD-456ACF7B9880}">
      <dgm:prSet phldrT="[Tes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endParaRPr lang="it-IT" sz="3600" b="0" dirty="0" smtClean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1FBC905-528B-4E8D-93AE-D35A61B38528}" type="parTrans" cxnId="{D6F97677-BAD5-4E95-86DF-6CFB07D13418}">
      <dgm:prSet/>
      <dgm:spPr/>
      <dgm:t>
        <a:bodyPr/>
        <a:lstStyle/>
        <a:p>
          <a:endParaRPr lang="it-IT"/>
        </a:p>
      </dgm:t>
    </dgm:pt>
    <dgm:pt modelId="{25D386E6-2501-40B0-A824-C7570ECA4156}" type="sibTrans" cxnId="{D6F97677-BAD5-4E95-86DF-6CFB07D13418}">
      <dgm:prSet/>
      <dgm:spPr/>
      <dgm:t>
        <a:bodyPr/>
        <a:lstStyle/>
        <a:p>
          <a:endParaRPr lang="it-IT"/>
        </a:p>
      </dgm:t>
    </dgm:pt>
    <dgm:pt modelId="{39359FF2-8D25-4C94-AC73-18C69CCDBC30}" type="pres">
      <dgm:prSet presAssocID="{AC14B29F-58AB-4103-8988-0EFABC219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AFCCAFE-DC05-4374-9E3A-DC3EF38584A7}" type="pres">
      <dgm:prSet presAssocID="{C4038357-0ED8-4F4B-9AAD-456ACF7B9880}" presName="node" presStyleLbl="node1" presStyleIdx="0" presStyleCnt="1" custScaleX="129065" custScaleY="1111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6F97677-BAD5-4E95-86DF-6CFB07D13418}" srcId="{AC14B29F-58AB-4103-8988-0EFABC21902A}" destId="{C4038357-0ED8-4F4B-9AAD-456ACF7B9880}" srcOrd="0" destOrd="0" parTransId="{91FBC905-528B-4E8D-93AE-D35A61B38528}" sibTransId="{25D386E6-2501-40B0-A824-C7570ECA4156}"/>
    <dgm:cxn modelId="{8AF4BD67-798C-41CF-B438-6D1F30D973E4}" type="presOf" srcId="{AC14B29F-58AB-4103-8988-0EFABC21902A}" destId="{39359FF2-8D25-4C94-AC73-18C69CCDBC30}" srcOrd="0" destOrd="0" presId="urn:microsoft.com/office/officeart/2005/8/layout/default"/>
    <dgm:cxn modelId="{2085E49A-20F8-4BDB-97C1-105DCC4F0564}" type="presOf" srcId="{C4038357-0ED8-4F4B-9AAD-456ACF7B9880}" destId="{0AFCCAFE-DC05-4374-9E3A-DC3EF38584A7}" srcOrd="0" destOrd="0" presId="urn:microsoft.com/office/officeart/2005/8/layout/default"/>
    <dgm:cxn modelId="{DF6B9A20-7344-4E05-9945-87854F6AB7DB}" type="presParOf" srcId="{39359FF2-8D25-4C94-AC73-18C69CCDBC30}" destId="{0AFCCAFE-DC05-4374-9E3A-DC3EF38584A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C5C863-3344-4F32-940A-94D6D3AC99E2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EF65BA2-FED7-474E-80FC-AD71530E6443}">
      <dgm:prSet phldrT="[Tes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75000"/>
                </a:schemeClr>
              </a:solidFill>
            </a:rPr>
            <a:t>Ruolo della grelina</a:t>
          </a:r>
          <a:endParaRPr lang="it-IT" dirty="0">
            <a:solidFill>
              <a:schemeClr val="tx2">
                <a:lumMod val="75000"/>
              </a:schemeClr>
            </a:solidFill>
          </a:endParaRPr>
        </a:p>
      </dgm:t>
    </dgm:pt>
    <dgm:pt modelId="{90CFCB41-2061-4C57-B899-AA1AF88EAA18}" type="parTrans" cxnId="{A06C029B-1CCF-42BA-B2E1-4CF9A998A857}">
      <dgm:prSet/>
      <dgm:spPr/>
      <dgm:t>
        <a:bodyPr/>
        <a:lstStyle/>
        <a:p>
          <a:endParaRPr lang="it-IT"/>
        </a:p>
      </dgm:t>
    </dgm:pt>
    <dgm:pt modelId="{C47B7285-0771-4569-AB1F-D5AADC67679B}" type="sibTrans" cxnId="{A06C029B-1CCF-42BA-B2E1-4CF9A998A857}">
      <dgm:prSet/>
      <dgm:spPr/>
      <dgm:t>
        <a:bodyPr/>
        <a:lstStyle/>
        <a:p>
          <a:endParaRPr lang="it-IT"/>
        </a:p>
      </dgm:t>
    </dgm:pt>
    <dgm:pt modelId="{90E9FEBC-D89F-42F8-87CA-824F0E3D656D}" type="pres">
      <dgm:prSet presAssocID="{3FC5C863-3344-4F32-940A-94D6D3AC99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D0E3E85-A3FB-4F0F-A90D-A0E6FFCA2BB9}" type="pres">
      <dgm:prSet presAssocID="{7EF65BA2-FED7-474E-80FC-AD71530E6443}" presName="node" presStyleLbl="node1" presStyleIdx="0" presStyleCnt="1" custScaleX="566528" custLinFactNeighborX="0" custLinFactNeighborY="-4642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06C029B-1CCF-42BA-B2E1-4CF9A998A857}" srcId="{3FC5C863-3344-4F32-940A-94D6D3AC99E2}" destId="{7EF65BA2-FED7-474E-80FC-AD71530E6443}" srcOrd="0" destOrd="0" parTransId="{90CFCB41-2061-4C57-B899-AA1AF88EAA18}" sibTransId="{C47B7285-0771-4569-AB1F-D5AADC67679B}"/>
    <dgm:cxn modelId="{90D5270B-D314-4C80-8E64-38B1A56A0520}" type="presOf" srcId="{7EF65BA2-FED7-474E-80FC-AD71530E6443}" destId="{7D0E3E85-A3FB-4F0F-A90D-A0E6FFCA2BB9}" srcOrd="0" destOrd="0" presId="urn:microsoft.com/office/officeart/2005/8/layout/default"/>
    <dgm:cxn modelId="{F6262C75-3A49-4455-81B5-20FCE2892181}" type="presOf" srcId="{3FC5C863-3344-4F32-940A-94D6D3AC99E2}" destId="{90E9FEBC-D89F-42F8-87CA-824F0E3D656D}" srcOrd="0" destOrd="0" presId="urn:microsoft.com/office/officeart/2005/8/layout/default"/>
    <dgm:cxn modelId="{B20BF939-AA51-4A82-9C55-B42F8BCF4652}" type="presParOf" srcId="{90E9FEBC-D89F-42F8-87CA-824F0E3D656D}" destId="{7D0E3E85-A3FB-4F0F-A90D-A0E6FFCA2BB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14B29F-58AB-4103-8988-0EFABC21902A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4038357-0ED8-4F4B-9AAD-456ACF7B9880}">
      <dgm:prSet phldrT="[Tes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endParaRPr lang="it-IT" sz="3600" b="0" dirty="0" smtClean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1FBC905-528B-4E8D-93AE-D35A61B38528}" type="parTrans" cxnId="{D6F97677-BAD5-4E95-86DF-6CFB07D13418}">
      <dgm:prSet/>
      <dgm:spPr/>
      <dgm:t>
        <a:bodyPr/>
        <a:lstStyle/>
        <a:p>
          <a:endParaRPr lang="it-IT"/>
        </a:p>
      </dgm:t>
    </dgm:pt>
    <dgm:pt modelId="{25D386E6-2501-40B0-A824-C7570ECA4156}" type="sibTrans" cxnId="{D6F97677-BAD5-4E95-86DF-6CFB07D13418}">
      <dgm:prSet/>
      <dgm:spPr/>
      <dgm:t>
        <a:bodyPr/>
        <a:lstStyle/>
        <a:p>
          <a:endParaRPr lang="it-IT"/>
        </a:p>
      </dgm:t>
    </dgm:pt>
    <dgm:pt modelId="{39359FF2-8D25-4C94-AC73-18C69CCDBC30}" type="pres">
      <dgm:prSet presAssocID="{AC14B29F-58AB-4103-8988-0EFABC219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AFCCAFE-DC05-4374-9E3A-DC3EF38584A7}" type="pres">
      <dgm:prSet presAssocID="{C4038357-0ED8-4F4B-9AAD-456ACF7B9880}" presName="node" presStyleLbl="node1" presStyleIdx="0" presStyleCnt="1" custScaleX="129065" custScaleY="1111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6F97677-BAD5-4E95-86DF-6CFB07D13418}" srcId="{AC14B29F-58AB-4103-8988-0EFABC21902A}" destId="{C4038357-0ED8-4F4B-9AAD-456ACF7B9880}" srcOrd="0" destOrd="0" parTransId="{91FBC905-528B-4E8D-93AE-D35A61B38528}" sibTransId="{25D386E6-2501-40B0-A824-C7570ECA4156}"/>
    <dgm:cxn modelId="{8AF4BD67-798C-41CF-B438-6D1F30D973E4}" type="presOf" srcId="{AC14B29F-58AB-4103-8988-0EFABC21902A}" destId="{39359FF2-8D25-4C94-AC73-18C69CCDBC30}" srcOrd="0" destOrd="0" presId="urn:microsoft.com/office/officeart/2005/8/layout/default"/>
    <dgm:cxn modelId="{2085E49A-20F8-4BDB-97C1-105DCC4F0564}" type="presOf" srcId="{C4038357-0ED8-4F4B-9AAD-456ACF7B9880}" destId="{0AFCCAFE-DC05-4374-9E3A-DC3EF38584A7}" srcOrd="0" destOrd="0" presId="urn:microsoft.com/office/officeart/2005/8/layout/default"/>
    <dgm:cxn modelId="{DF6B9A20-7344-4E05-9945-87854F6AB7DB}" type="presParOf" srcId="{39359FF2-8D25-4C94-AC73-18C69CCDBC30}" destId="{0AFCCAFE-DC05-4374-9E3A-DC3EF38584A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76E13D0-3F6C-4210-8690-4D8CB7286BD7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D9FB7E1-B35D-4074-9F55-EEB43909C805}">
      <dgm:prSet phldrT="[Tes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75000"/>
                </a:schemeClr>
              </a:solidFill>
            </a:rPr>
            <a:t>Resistenza ipotalamica alla grelina</a:t>
          </a:r>
          <a:endParaRPr lang="it-IT" dirty="0">
            <a:solidFill>
              <a:schemeClr val="tx2">
                <a:lumMod val="75000"/>
              </a:schemeClr>
            </a:solidFill>
          </a:endParaRPr>
        </a:p>
      </dgm:t>
    </dgm:pt>
    <dgm:pt modelId="{15F62412-1203-4147-B6B1-F3F34DC5C2DA}" type="parTrans" cxnId="{85CE116E-C5F7-481A-BF3F-067DF7D33A78}">
      <dgm:prSet/>
      <dgm:spPr/>
      <dgm:t>
        <a:bodyPr/>
        <a:lstStyle/>
        <a:p>
          <a:endParaRPr lang="it-IT"/>
        </a:p>
      </dgm:t>
    </dgm:pt>
    <dgm:pt modelId="{06A49AF9-FC59-4654-99F9-A18537B59CCF}" type="sibTrans" cxnId="{85CE116E-C5F7-481A-BF3F-067DF7D33A78}">
      <dgm:prSet/>
      <dgm:spPr/>
      <dgm:t>
        <a:bodyPr/>
        <a:lstStyle/>
        <a:p>
          <a:endParaRPr lang="it-IT"/>
        </a:p>
      </dgm:t>
    </dgm:pt>
    <dgm:pt modelId="{3CA82FEF-D97B-4F48-B84E-CD5FCB8ED88A}" type="pres">
      <dgm:prSet presAssocID="{E76E13D0-3F6C-4210-8690-4D8CB7286B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BE0CADD-1290-4BDB-9408-F1FDF78253D4}" type="pres">
      <dgm:prSet presAssocID="{DD9FB7E1-B35D-4074-9F55-EEB43909C805}" presName="node" presStyleLbl="node1" presStyleIdx="0" presStyleCnt="1" custScaleY="24911" custLinFactNeighborX="1840" custLinFactNeighborY="-9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5DE92C3-7F3D-4F5A-91D9-EF3D377D39F8}" type="presOf" srcId="{DD9FB7E1-B35D-4074-9F55-EEB43909C805}" destId="{FBE0CADD-1290-4BDB-9408-F1FDF78253D4}" srcOrd="0" destOrd="0" presId="urn:microsoft.com/office/officeart/2005/8/layout/default"/>
    <dgm:cxn modelId="{85CE116E-C5F7-481A-BF3F-067DF7D33A78}" srcId="{E76E13D0-3F6C-4210-8690-4D8CB7286BD7}" destId="{DD9FB7E1-B35D-4074-9F55-EEB43909C805}" srcOrd="0" destOrd="0" parTransId="{15F62412-1203-4147-B6B1-F3F34DC5C2DA}" sibTransId="{06A49AF9-FC59-4654-99F9-A18537B59CCF}"/>
    <dgm:cxn modelId="{D1C0DCD2-426B-466B-B4F7-FF2C728DA3FC}" type="presOf" srcId="{E76E13D0-3F6C-4210-8690-4D8CB7286BD7}" destId="{3CA82FEF-D97B-4F48-B84E-CD5FCB8ED88A}" srcOrd="0" destOrd="0" presId="urn:microsoft.com/office/officeart/2005/8/layout/default"/>
    <dgm:cxn modelId="{C93F4F85-946A-46BA-9B9C-D69C2EC50712}" type="presParOf" srcId="{3CA82FEF-D97B-4F48-B84E-CD5FCB8ED88A}" destId="{FBE0CADD-1290-4BDB-9408-F1FDF78253D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3BC84B-9770-4943-9E4B-24A0BCE1DDB7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AA4CBD7-ED8F-41F0-9D2D-2E2342617797}">
      <dgm:prSet phldrT="[Tes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75000"/>
                </a:schemeClr>
              </a:solidFill>
            </a:rPr>
            <a:t>Programmazione neonatale</a:t>
          </a:r>
          <a:endParaRPr lang="it-IT" dirty="0">
            <a:solidFill>
              <a:schemeClr val="tx2">
                <a:lumMod val="75000"/>
              </a:schemeClr>
            </a:solidFill>
          </a:endParaRPr>
        </a:p>
      </dgm:t>
    </dgm:pt>
    <dgm:pt modelId="{F9509448-37F0-4497-9230-0D0095A25780}" type="parTrans" cxnId="{B051B757-FB0E-416A-8842-281DF068AA38}">
      <dgm:prSet/>
      <dgm:spPr/>
      <dgm:t>
        <a:bodyPr/>
        <a:lstStyle/>
        <a:p>
          <a:endParaRPr lang="it-IT"/>
        </a:p>
      </dgm:t>
    </dgm:pt>
    <dgm:pt modelId="{091E566F-5165-4E69-B13D-67F7CFF12559}" type="sibTrans" cxnId="{B051B757-FB0E-416A-8842-281DF068AA38}">
      <dgm:prSet/>
      <dgm:spPr/>
      <dgm:t>
        <a:bodyPr/>
        <a:lstStyle/>
        <a:p>
          <a:endParaRPr lang="it-IT"/>
        </a:p>
      </dgm:t>
    </dgm:pt>
    <dgm:pt modelId="{42F1E7A4-F78F-4AFB-924D-5527CAA60613}" type="pres">
      <dgm:prSet presAssocID="{503BC84B-9770-4943-9E4B-24A0BCE1DDB7}" presName="diagram" presStyleCnt="0">
        <dgm:presLayoutVars>
          <dgm:dir/>
          <dgm:resizeHandles val="exact"/>
        </dgm:presLayoutVars>
      </dgm:prSet>
      <dgm:spPr/>
    </dgm:pt>
    <dgm:pt modelId="{8F6C4166-A975-4BA1-B38C-AF7C954089E5}" type="pres">
      <dgm:prSet presAssocID="{EAA4CBD7-ED8F-41F0-9D2D-2E2342617797}" presName="node" presStyleLbl="node1" presStyleIdx="0" presStyleCnt="1" custScaleX="121904" custScaleY="270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051B757-FB0E-416A-8842-281DF068AA38}" srcId="{503BC84B-9770-4943-9E4B-24A0BCE1DDB7}" destId="{EAA4CBD7-ED8F-41F0-9D2D-2E2342617797}" srcOrd="0" destOrd="0" parTransId="{F9509448-37F0-4497-9230-0D0095A25780}" sibTransId="{091E566F-5165-4E69-B13D-67F7CFF12559}"/>
    <dgm:cxn modelId="{8C8B3645-30A4-4DD1-9A6C-D391B8CAC199}" type="presOf" srcId="{EAA4CBD7-ED8F-41F0-9D2D-2E2342617797}" destId="{8F6C4166-A975-4BA1-B38C-AF7C954089E5}" srcOrd="0" destOrd="0" presId="urn:microsoft.com/office/officeart/2005/8/layout/default"/>
    <dgm:cxn modelId="{91DAA5EE-FA07-40A4-9823-B355316217E9}" type="presOf" srcId="{503BC84B-9770-4943-9E4B-24A0BCE1DDB7}" destId="{42F1E7A4-F78F-4AFB-924D-5527CAA60613}" srcOrd="0" destOrd="0" presId="urn:microsoft.com/office/officeart/2005/8/layout/default"/>
    <dgm:cxn modelId="{1FC13D54-8E48-44B1-BA5C-625AEB4062A3}" type="presParOf" srcId="{42F1E7A4-F78F-4AFB-924D-5527CAA60613}" destId="{8F6C4166-A975-4BA1-B38C-AF7C954089E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466293-8688-4DB9-B8E1-7BBA61CA455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FB2150B-E397-4675-8D00-10E04FF1C2C3}">
      <dgm:prSet phldrT="[Tes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75000"/>
                </a:schemeClr>
              </a:solidFill>
            </a:rPr>
            <a:t>Infiammazione e stress del reticolo endoplasmatico</a:t>
          </a:r>
          <a:endParaRPr lang="it-IT" dirty="0">
            <a:solidFill>
              <a:schemeClr val="tx2">
                <a:lumMod val="75000"/>
              </a:schemeClr>
            </a:solidFill>
          </a:endParaRPr>
        </a:p>
      </dgm:t>
    </dgm:pt>
    <dgm:pt modelId="{F7E99A32-665B-4A2B-AE4E-A790D95FD6B4}" type="parTrans" cxnId="{EC959AAD-FA58-4BA0-A612-205C8793B62F}">
      <dgm:prSet/>
      <dgm:spPr/>
      <dgm:t>
        <a:bodyPr/>
        <a:lstStyle/>
        <a:p>
          <a:endParaRPr lang="it-IT"/>
        </a:p>
      </dgm:t>
    </dgm:pt>
    <dgm:pt modelId="{64BA80FF-F3DD-49A1-8DF1-15125CE3F38F}" type="sibTrans" cxnId="{EC959AAD-FA58-4BA0-A612-205C8793B62F}">
      <dgm:prSet/>
      <dgm:spPr/>
      <dgm:t>
        <a:bodyPr/>
        <a:lstStyle/>
        <a:p>
          <a:endParaRPr lang="it-IT"/>
        </a:p>
      </dgm:t>
    </dgm:pt>
    <dgm:pt modelId="{C4F4C7B2-64E9-4EC8-85DF-6AE08FA6D472}" type="pres">
      <dgm:prSet presAssocID="{70466293-8688-4DB9-B8E1-7BBA61CA4553}" presName="diagram" presStyleCnt="0">
        <dgm:presLayoutVars>
          <dgm:dir/>
          <dgm:resizeHandles val="exact"/>
        </dgm:presLayoutVars>
      </dgm:prSet>
      <dgm:spPr/>
    </dgm:pt>
    <dgm:pt modelId="{74C1EE0F-1C24-4EA8-B858-9F26A544A71B}" type="pres">
      <dgm:prSet presAssocID="{9FB2150B-E397-4675-8D00-10E04FF1C2C3}" presName="node" presStyleLbl="node1" presStyleIdx="0" presStyleCnt="1" custScaleX="644025" custLinFactNeighborX="0" custLinFactNeighborY="-188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B3D0258-5888-4C5B-B282-E80CB768C433}" type="presOf" srcId="{9FB2150B-E397-4675-8D00-10E04FF1C2C3}" destId="{74C1EE0F-1C24-4EA8-B858-9F26A544A71B}" srcOrd="0" destOrd="0" presId="urn:microsoft.com/office/officeart/2005/8/layout/default"/>
    <dgm:cxn modelId="{8B926248-C2CA-4996-8C98-F85FB43EF26C}" type="presOf" srcId="{70466293-8688-4DB9-B8E1-7BBA61CA4553}" destId="{C4F4C7B2-64E9-4EC8-85DF-6AE08FA6D472}" srcOrd="0" destOrd="0" presId="urn:microsoft.com/office/officeart/2005/8/layout/default"/>
    <dgm:cxn modelId="{EC959AAD-FA58-4BA0-A612-205C8793B62F}" srcId="{70466293-8688-4DB9-B8E1-7BBA61CA4553}" destId="{9FB2150B-E397-4675-8D00-10E04FF1C2C3}" srcOrd="0" destOrd="0" parTransId="{F7E99A32-665B-4A2B-AE4E-A790D95FD6B4}" sibTransId="{64BA80FF-F3DD-49A1-8DF1-15125CE3F38F}"/>
    <dgm:cxn modelId="{C824855A-BDD7-4E63-9130-249148BEE1F8}" type="presParOf" srcId="{C4F4C7B2-64E9-4EC8-85DF-6AE08FA6D472}" destId="{74C1EE0F-1C24-4EA8-B858-9F26A544A71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C14B29F-58AB-4103-8988-0EFABC21902A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4038357-0ED8-4F4B-9AAD-456ACF7B9880}">
      <dgm:prSet phldrT="[Tes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endParaRPr lang="it-IT" sz="3600" b="0" dirty="0" smtClean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1FBC905-528B-4E8D-93AE-D35A61B38528}" type="parTrans" cxnId="{D6F97677-BAD5-4E95-86DF-6CFB07D13418}">
      <dgm:prSet/>
      <dgm:spPr/>
      <dgm:t>
        <a:bodyPr/>
        <a:lstStyle/>
        <a:p>
          <a:endParaRPr lang="it-IT"/>
        </a:p>
      </dgm:t>
    </dgm:pt>
    <dgm:pt modelId="{25D386E6-2501-40B0-A824-C7570ECA4156}" type="sibTrans" cxnId="{D6F97677-BAD5-4E95-86DF-6CFB07D13418}">
      <dgm:prSet/>
      <dgm:spPr/>
      <dgm:t>
        <a:bodyPr/>
        <a:lstStyle/>
        <a:p>
          <a:endParaRPr lang="it-IT"/>
        </a:p>
      </dgm:t>
    </dgm:pt>
    <dgm:pt modelId="{39359FF2-8D25-4C94-AC73-18C69CCDBC30}" type="pres">
      <dgm:prSet presAssocID="{AC14B29F-58AB-4103-8988-0EFABC219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AFCCAFE-DC05-4374-9E3A-DC3EF38584A7}" type="pres">
      <dgm:prSet presAssocID="{C4038357-0ED8-4F4B-9AAD-456ACF7B9880}" presName="node" presStyleLbl="node1" presStyleIdx="0" presStyleCnt="1" custScaleX="129065" custScaleY="1111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6F97677-BAD5-4E95-86DF-6CFB07D13418}" srcId="{AC14B29F-58AB-4103-8988-0EFABC21902A}" destId="{C4038357-0ED8-4F4B-9AAD-456ACF7B9880}" srcOrd="0" destOrd="0" parTransId="{91FBC905-528B-4E8D-93AE-D35A61B38528}" sibTransId="{25D386E6-2501-40B0-A824-C7570ECA4156}"/>
    <dgm:cxn modelId="{8AF4BD67-798C-41CF-B438-6D1F30D973E4}" type="presOf" srcId="{AC14B29F-58AB-4103-8988-0EFABC21902A}" destId="{39359FF2-8D25-4C94-AC73-18C69CCDBC30}" srcOrd="0" destOrd="0" presId="urn:microsoft.com/office/officeart/2005/8/layout/default"/>
    <dgm:cxn modelId="{2085E49A-20F8-4BDB-97C1-105DCC4F0564}" type="presOf" srcId="{C4038357-0ED8-4F4B-9AAD-456ACF7B9880}" destId="{0AFCCAFE-DC05-4374-9E3A-DC3EF38584A7}" srcOrd="0" destOrd="0" presId="urn:microsoft.com/office/officeart/2005/8/layout/default"/>
    <dgm:cxn modelId="{DF6B9A20-7344-4E05-9945-87854F6AB7DB}" type="presParOf" srcId="{39359FF2-8D25-4C94-AC73-18C69CCDBC30}" destId="{0AFCCAFE-DC05-4374-9E3A-DC3EF38584A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4B29F-58AB-4103-8988-0EFABC21902A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4038357-0ED8-4F4B-9AAD-456ACF7B9880}">
      <dgm:prSet phldrT="[Tes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endParaRPr lang="it-IT" sz="3600" b="0" dirty="0" smtClean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1FBC905-528B-4E8D-93AE-D35A61B38528}" type="parTrans" cxnId="{D6F97677-BAD5-4E95-86DF-6CFB07D13418}">
      <dgm:prSet/>
      <dgm:spPr/>
      <dgm:t>
        <a:bodyPr/>
        <a:lstStyle/>
        <a:p>
          <a:endParaRPr lang="it-IT"/>
        </a:p>
      </dgm:t>
    </dgm:pt>
    <dgm:pt modelId="{25D386E6-2501-40B0-A824-C7570ECA4156}" type="sibTrans" cxnId="{D6F97677-BAD5-4E95-86DF-6CFB07D13418}">
      <dgm:prSet/>
      <dgm:spPr/>
      <dgm:t>
        <a:bodyPr/>
        <a:lstStyle/>
        <a:p>
          <a:endParaRPr lang="it-IT"/>
        </a:p>
      </dgm:t>
    </dgm:pt>
    <dgm:pt modelId="{39359FF2-8D25-4C94-AC73-18C69CCDBC30}" type="pres">
      <dgm:prSet presAssocID="{AC14B29F-58AB-4103-8988-0EFABC219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AFCCAFE-DC05-4374-9E3A-DC3EF38584A7}" type="pres">
      <dgm:prSet presAssocID="{C4038357-0ED8-4F4B-9AAD-456ACF7B9880}" presName="node" presStyleLbl="node1" presStyleIdx="0" presStyleCnt="1" custScaleX="129065" custScaleY="1111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6F97677-BAD5-4E95-86DF-6CFB07D13418}" srcId="{AC14B29F-58AB-4103-8988-0EFABC21902A}" destId="{C4038357-0ED8-4F4B-9AAD-456ACF7B9880}" srcOrd="0" destOrd="0" parTransId="{91FBC905-528B-4E8D-93AE-D35A61B38528}" sibTransId="{25D386E6-2501-40B0-A824-C7570ECA4156}"/>
    <dgm:cxn modelId="{8AF4BD67-798C-41CF-B438-6D1F30D973E4}" type="presOf" srcId="{AC14B29F-58AB-4103-8988-0EFABC21902A}" destId="{39359FF2-8D25-4C94-AC73-18C69CCDBC30}" srcOrd="0" destOrd="0" presId="urn:microsoft.com/office/officeart/2005/8/layout/default"/>
    <dgm:cxn modelId="{2085E49A-20F8-4BDB-97C1-105DCC4F0564}" type="presOf" srcId="{C4038357-0ED8-4F4B-9AAD-456ACF7B9880}" destId="{0AFCCAFE-DC05-4374-9E3A-DC3EF38584A7}" srcOrd="0" destOrd="0" presId="urn:microsoft.com/office/officeart/2005/8/layout/default"/>
    <dgm:cxn modelId="{DF6B9A20-7344-4E05-9945-87854F6AB7DB}" type="presParOf" srcId="{39359FF2-8D25-4C94-AC73-18C69CCDBC30}" destId="{0AFCCAFE-DC05-4374-9E3A-DC3EF38584A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14B29F-58AB-4103-8988-0EFABC21902A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4038357-0ED8-4F4B-9AAD-456ACF7B9880}">
      <dgm:prSet phldrT="[Tes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endParaRPr lang="it-IT" sz="3600" b="0" dirty="0" smtClean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1FBC905-528B-4E8D-93AE-D35A61B38528}" type="parTrans" cxnId="{D6F97677-BAD5-4E95-86DF-6CFB07D13418}">
      <dgm:prSet/>
      <dgm:spPr/>
      <dgm:t>
        <a:bodyPr/>
        <a:lstStyle/>
        <a:p>
          <a:endParaRPr lang="it-IT"/>
        </a:p>
      </dgm:t>
    </dgm:pt>
    <dgm:pt modelId="{25D386E6-2501-40B0-A824-C7570ECA4156}" type="sibTrans" cxnId="{D6F97677-BAD5-4E95-86DF-6CFB07D13418}">
      <dgm:prSet/>
      <dgm:spPr/>
      <dgm:t>
        <a:bodyPr/>
        <a:lstStyle/>
        <a:p>
          <a:endParaRPr lang="it-IT"/>
        </a:p>
      </dgm:t>
    </dgm:pt>
    <dgm:pt modelId="{39359FF2-8D25-4C94-AC73-18C69CCDBC30}" type="pres">
      <dgm:prSet presAssocID="{AC14B29F-58AB-4103-8988-0EFABC219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AFCCAFE-DC05-4374-9E3A-DC3EF38584A7}" type="pres">
      <dgm:prSet presAssocID="{C4038357-0ED8-4F4B-9AAD-456ACF7B9880}" presName="node" presStyleLbl="node1" presStyleIdx="0" presStyleCnt="1" custScaleX="129065" custScaleY="1111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6F97677-BAD5-4E95-86DF-6CFB07D13418}" srcId="{AC14B29F-58AB-4103-8988-0EFABC21902A}" destId="{C4038357-0ED8-4F4B-9AAD-456ACF7B9880}" srcOrd="0" destOrd="0" parTransId="{91FBC905-528B-4E8D-93AE-D35A61B38528}" sibTransId="{25D386E6-2501-40B0-A824-C7570ECA4156}"/>
    <dgm:cxn modelId="{8AF4BD67-798C-41CF-B438-6D1F30D973E4}" type="presOf" srcId="{AC14B29F-58AB-4103-8988-0EFABC21902A}" destId="{39359FF2-8D25-4C94-AC73-18C69CCDBC30}" srcOrd="0" destOrd="0" presId="urn:microsoft.com/office/officeart/2005/8/layout/default"/>
    <dgm:cxn modelId="{2085E49A-20F8-4BDB-97C1-105DCC4F0564}" type="presOf" srcId="{C4038357-0ED8-4F4B-9AAD-456ACF7B9880}" destId="{0AFCCAFE-DC05-4374-9E3A-DC3EF38584A7}" srcOrd="0" destOrd="0" presId="urn:microsoft.com/office/officeart/2005/8/layout/default"/>
    <dgm:cxn modelId="{DF6B9A20-7344-4E05-9945-87854F6AB7DB}" type="presParOf" srcId="{39359FF2-8D25-4C94-AC73-18C69CCDBC30}" destId="{0AFCCAFE-DC05-4374-9E3A-DC3EF38584A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C9123C-04FC-4F8A-8E65-5D0F4DDBD74B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0F88D0C-1998-4C9D-8494-19332EE1B5A9}">
      <dgm:prSet phldrT="[Tes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75000"/>
                </a:schemeClr>
              </a:solidFill>
            </a:rPr>
            <a:t>Resistenza alla leptina nell’obesità</a:t>
          </a:r>
          <a:endParaRPr lang="it-IT" dirty="0">
            <a:solidFill>
              <a:schemeClr val="tx2">
                <a:lumMod val="75000"/>
              </a:schemeClr>
            </a:solidFill>
          </a:endParaRPr>
        </a:p>
      </dgm:t>
    </dgm:pt>
    <dgm:pt modelId="{7363DC68-7673-4A3E-B8B6-AAFC59E65820}" type="sibTrans" cxnId="{23FFF30D-D626-4165-9038-23D6E8054ABF}">
      <dgm:prSet/>
      <dgm:spPr/>
      <dgm:t>
        <a:bodyPr/>
        <a:lstStyle/>
        <a:p>
          <a:endParaRPr lang="it-IT"/>
        </a:p>
      </dgm:t>
    </dgm:pt>
    <dgm:pt modelId="{F3AA3CD8-064E-4400-8BFF-ED465D2D3CA1}" type="parTrans" cxnId="{23FFF30D-D626-4165-9038-23D6E8054ABF}">
      <dgm:prSet/>
      <dgm:spPr/>
      <dgm:t>
        <a:bodyPr/>
        <a:lstStyle/>
        <a:p>
          <a:endParaRPr lang="it-IT"/>
        </a:p>
      </dgm:t>
    </dgm:pt>
    <dgm:pt modelId="{CD919BE6-0D96-4049-B434-7FA6E33F049D}" type="pres">
      <dgm:prSet presAssocID="{94C9123C-04FC-4F8A-8E65-5D0F4DDBD7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28AED53-E8AA-47F1-A400-06BDC6A86003}" type="pres">
      <dgm:prSet presAssocID="{60F88D0C-1998-4C9D-8494-19332EE1B5A9}" presName="node" presStyleLbl="node1" presStyleIdx="0" presStyleCnt="1" custFlipVert="0" custScaleY="14902" custLinFactNeighborX="5078" custLinFactNeighborY="-16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48A8341-22CF-4EDE-B5CF-061789235F32}" type="presOf" srcId="{60F88D0C-1998-4C9D-8494-19332EE1B5A9}" destId="{828AED53-E8AA-47F1-A400-06BDC6A86003}" srcOrd="0" destOrd="0" presId="urn:microsoft.com/office/officeart/2005/8/layout/default"/>
    <dgm:cxn modelId="{C5C0E455-9987-4BD2-90FF-EEFD76C887BD}" type="presOf" srcId="{94C9123C-04FC-4F8A-8E65-5D0F4DDBD74B}" destId="{CD919BE6-0D96-4049-B434-7FA6E33F049D}" srcOrd="0" destOrd="0" presId="urn:microsoft.com/office/officeart/2005/8/layout/default"/>
    <dgm:cxn modelId="{23FFF30D-D626-4165-9038-23D6E8054ABF}" srcId="{94C9123C-04FC-4F8A-8E65-5D0F4DDBD74B}" destId="{60F88D0C-1998-4C9D-8494-19332EE1B5A9}" srcOrd="0" destOrd="0" parTransId="{F3AA3CD8-064E-4400-8BFF-ED465D2D3CA1}" sibTransId="{7363DC68-7673-4A3E-B8B6-AAFC59E65820}"/>
    <dgm:cxn modelId="{18614049-1AF6-4AB7-AB97-4136B8A4A51C}" type="presParOf" srcId="{CD919BE6-0D96-4049-B434-7FA6E33F049D}" destId="{828AED53-E8AA-47F1-A400-06BDC6A8600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14B29F-58AB-4103-8988-0EFABC21902A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4038357-0ED8-4F4B-9AAD-456ACF7B9880}">
      <dgm:prSet phldrT="[Tes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/>
          <a:endParaRPr lang="it-IT" sz="3600" b="0" dirty="0" smtClean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1FBC905-528B-4E8D-93AE-D35A61B38528}" type="parTrans" cxnId="{D6F97677-BAD5-4E95-86DF-6CFB07D13418}">
      <dgm:prSet/>
      <dgm:spPr/>
      <dgm:t>
        <a:bodyPr/>
        <a:lstStyle/>
        <a:p>
          <a:endParaRPr lang="it-IT"/>
        </a:p>
      </dgm:t>
    </dgm:pt>
    <dgm:pt modelId="{25D386E6-2501-40B0-A824-C7570ECA4156}" type="sibTrans" cxnId="{D6F97677-BAD5-4E95-86DF-6CFB07D13418}">
      <dgm:prSet/>
      <dgm:spPr/>
      <dgm:t>
        <a:bodyPr/>
        <a:lstStyle/>
        <a:p>
          <a:endParaRPr lang="it-IT"/>
        </a:p>
      </dgm:t>
    </dgm:pt>
    <dgm:pt modelId="{39359FF2-8D25-4C94-AC73-18C69CCDBC30}" type="pres">
      <dgm:prSet presAssocID="{AC14B29F-58AB-4103-8988-0EFABC2190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AFCCAFE-DC05-4374-9E3A-DC3EF38584A7}" type="pres">
      <dgm:prSet presAssocID="{C4038357-0ED8-4F4B-9AAD-456ACF7B9880}" presName="node" presStyleLbl="node1" presStyleIdx="0" presStyleCnt="1" custScaleX="129065" custScaleY="1111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6F97677-BAD5-4E95-86DF-6CFB07D13418}" srcId="{AC14B29F-58AB-4103-8988-0EFABC21902A}" destId="{C4038357-0ED8-4F4B-9AAD-456ACF7B9880}" srcOrd="0" destOrd="0" parTransId="{91FBC905-528B-4E8D-93AE-D35A61B38528}" sibTransId="{25D386E6-2501-40B0-A824-C7570ECA4156}"/>
    <dgm:cxn modelId="{8AF4BD67-798C-41CF-B438-6D1F30D973E4}" type="presOf" srcId="{AC14B29F-58AB-4103-8988-0EFABC21902A}" destId="{39359FF2-8D25-4C94-AC73-18C69CCDBC30}" srcOrd="0" destOrd="0" presId="urn:microsoft.com/office/officeart/2005/8/layout/default"/>
    <dgm:cxn modelId="{2085E49A-20F8-4BDB-97C1-105DCC4F0564}" type="presOf" srcId="{C4038357-0ED8-4F4B-9AAD-456ACF7B9880}" destId="{0AFCCAFE-DC05-4374-9E3A-DC3EF38584A7}" srcOrd="0" destOrd="0" presId="urn:microsoft.com/office/officeart/2005/8/layout/default"/>
    <dgm:cxn modelId="{DF6B9A20-7344-4E05-9945-87854F6AB7DB}" type="presParOf" srcId="{39359FF2-8D25-4C94-AC73-18C69CCDBC30}" destId="{0AFCCAFE-DC05-4374-9E3A-DC3EF38584A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8F0BD5-E47C-4F2C-AFFE-8E60A1A86249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A36BB94-4BCA-4B66-B5CA-851F1052754A}">
      <dgm:prSet phldrT="[Tes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75000"/>
                </a:schemeClr>
              </a:solidFill>
            </a:rPr>
            <a:t>Leptina e barriera ematoencefalica</a:t>
          </a:r>
          <a:endParaRPr lang="it-IT" dirty="0">
            <a:solidFill>
              <a:schemeClr val="tx2">
                <a:lumMod val="75000"/>
              </a:schemeClr>
            </a:solidFill>
          </a:endParaRPr>
        </a:p>
      </dgm:t>
    </dgm:pt>
    <dgm:pt modelId="{61B35A07-EC60-48A9-8257-3E1F0313AC4B}" type="parTrans" cxnId="{54449C49-F0C2-484D-B794-877FDF19110F}">
      <dgm:prSet/>
      <dgm:spPr/>
      <dgm:t>
        <a:bodyPr/>
        <a:lstStyle/>
        <a:p>
          <a:endParaRPr lang="it-IT"/>
        </a:p>
      </dgm:t>
    </dgm:pt>
    <dgm:pt modelId="{5D2030AE-DCD7-42DB-AC61-057F6EC8830B}" type="sibTrans" cxnId="{54449C49-F0C2-484D-B794-877FDF19110F}">
      <dgm:prSet/>
      <dgm:spPr/>
      <dgm:t>
        <a:bodyPr/>
        <a:lstStyle/>
        <a:p>
          <a:endParaRPr lang="it-IT"/>
        </a:p>
      </dgm:t>
    </dgm:pt>
    <dgm:pt modelId="{D6745C9E-3331-41F4-B65B-5C3856DB9D0A}" type="pres">
      <dgm:prSet presAssocID="{588F0BD5-E47C-4F2C-AFFE-8E60A1A862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3DD454C-0F5F-4B5B-BF27-425C043A5B1B}" type="pres">
      <dgm:prSet presAssocID="{CA36BB94-4BCA-4B66-B5CA-851F1052754A}" presName="node" presStyleLbl="node1" presStyleIdx="0" presStyleCnt="1" custScaleX="392337" custLinFactY="-25323" custLinFactNeighborX="17713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4449C49-F0C2-484D-B794-877FDF19110F}" srcId="{588F0BD5-E47C-4F2C-AFFE-8E60A1A86249}" destId="{CA36BB94-4BCA-4B66-B5CA-851F1052754A}" srcOrd="0" destOrd="0" parTransId="{61B35A07-EC60-48A9-8257-3E1F0313AC4B}" sibTransId="{5D2030AE-DCD7-42DB-AC61-057F6EC8830B}"/>
    <dgm:cxn modelId="{E2FE21DB-D9B9-4B95-B6B8-C791C67BC619}" type="presOf" srcId="{CA36BB94-4BCA-4B66-B5CA-851F1052754A}" destId="{93DD454C-0F5F-4B5B-BF27-425C043A5B1B}" srcOrd="0" destOrd="0" presId="urn:microsoft.com/office/officeart/2005/8/layout/default"/>
    <dgm:cxn modelId="{58FF328D-2828-49C8-B259-0A3ADBB0AF8C}" type="presOf" srcId="{588F0BD5-E47C-4F2C-AFFE-8E60A1A86249}" destId="{D6745C9E-3331-41F4-B65B-5C3856DB9D0A}" srcOrd="0" destOrd="0" presId="urn:microsoft.com/office/officeart/2005/8/layout/default"/>
    <dgm:cxn modelId="{C7BE9F70-7062-4DE8-BE80-351E360057F1}" type="presParOf" srcId="{D6745C9E-3331-41F4-B65B-5C3856DB9D0A}" destId="{93DD454C-0F5F-4B5B-BF27-425C043A5B1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8136F7-8393-4D2F-9088-614E62B7D42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BD5E79B-894B-4759-97BE-1A33BF0A95E8}">
      <dgm:prSet phldrT="[Tes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75000"/>
                </a:schemeClr>
              </a:solidFill>
            </a:rPr>
            <a:t>Soppressione della segnalazione di </a:t>
          </a:r>
          <a:r>
            <a:rPr lang="it-IT" dirty="0" err="1" smtClean="0">
              <a:solidFill>
                <a:schemeClr val="tx2">
                  <a:lumMod val="75000"/>
                </a:schemeClr>
              </a:solidFill>
            </a:rPr>
            <a:t>LepRb</a:t>
          </a:r>
          <a:r>
            <a:rPr lang="it-IT" dirty="0" smtClean="0">
              <a:solidFill>
                <a:schemeClr val="tx2">
                  <a:lumMod val="75000"/>
                </a:schemeClr>
              </a:solidFill>
            </a:rPr>
            <a:t> nell’obesità</a:t>
          </a:r>
          <a:endParaRPr lang="it-IT" dirty="0">
            <a:solidFill>
              <a:schemeClr val="tx2">
                <a:lumMod val="75000"/>
              </a:schemeClr>
            </a:solidFill>
          </a:endParaRPr>
        </a:p>
      </dgm:t>
    </dgm:pt>
    <dgm:pt modelId="{D3A6F59A-5255-40A5-A88F-73C46182239A}" type="parTrans" cxnId="{8AC8E712-26ED-4AB5-9D7F-D78D6A774070}">
      <dgm:prSet/>
      <dgm:spPr/>
      <dgm:t>
        <a:bodyPr/>
        <a:lstStyle/>
        <a:p>
          <a:endParaRPr lang="it-IT"/>
        </a:p>
      </dgm:t>
    </dgm:pt>
    <dgm:pt modelId="{FF42B6CA-5EEE-498B-B0DC-A2E7C354E501}" type="sibTrans" cxnId="{8AC8E712-26ED-4AB5-9D7F-D78D6A774070}">
      <dgm:prSet/>
      <dgm:spPr/>
      <dgm:t>
        <a:bodyPr/>
        <a:lstStyle/>
        <a:p>
          <a:endParaRPr lang="it-IT"/>
        </a:p>
      </dgm:t>
    </dgm:pt>
    <dgm:pt modelId="{17B3D877-8BEF-48C4-9159-E95A6B646DC7}" type="pres">
      <dgm:prSet presAssocID="{428136F7-8393-4D2F-9088-614E62B7D4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B69D06-F0EB-4F26-828D-0CB949994BB3}" type="pres">
      <dgm:prSet presAssocID="{9BD5E79B-894B-4759-97BE-1A33BF0A95E8}" presName="node" presStyleLbl="node1" presStyleIdx="0" presStyleCnt="1" custScaleX="547462" custLinFactNeighborX="5934" custLinFactNeighborY="-1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AC8E712-26ED-4AB5-9D7F-D78D6A774070}" srcId="{428136F7-8393-4D2F-9088-614E62B7D421}" destId="{9BD5E79B-894B-4759-97BE-1A33BF0A95E8}" srcOrd="0" destOrd="0" parTransId="{D3A6F59A-5255-40A5-A88F-73C46182239A}" sibTransId="{FF42B6CA-5EEE-498B-B0DC-A2E7C354E501}"/>
    <dgm:cxn modelId="{8664F6DC-D3DE-47B0-B0F6-1EC56F98B68B}" type="presOf" srcId="{428136F7-8393-4D2F-9088-614E62B7D421}" destId="{17B3D877-8BEF-48C4-9159-E95A6B646DC7}" srcOrd="0" destOrd="0" presId="urn:microsoft.com/office/officeart/2005/8/layout/default"/>
    <dgm:cxn modelId="{409611FD-50CF-46C5-87D0-E627F25EEF10}" type="presOf" srcId="{9BD5E79B-894B-4759-97BE-1A33BF0A95E8}" destId="{2EB69D06-F0EB-4F26-828D-0CB949994BB3}" srcOrd="0" destOrd="0" presId="urn:microsoft.com/office/officeart/2005/8/layout/default"/>
    <dgm:cxn modelId="{C7C21050-6A81-4521-9BC3-45D6CB7C656A}" type="presParOf" srcId="{17B3D877-8BEF-48C4-9159-E95A6B646DC7}" destId="{2EB69D06-F0EB-4F26-828D-0CB949994BB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6F2644-D40C-488F-876A-35A08B570DD5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CFE806A-D19C-4430-8F7A-0544F1F43BB1}">
      <dgm:prSet phldrT="[Tes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75000"/>
                </a:schemeClr>
              </a:solidFill>
            </a:rPr>
            <a:t>Infiammazione e stress del reticolo endoplasmatico</a:t>
          </a:r>
          <a:endParaRPr lang="it-IT" dirty="0">
            <a:solidFill>
              <a:schemeClr val="tx2">
                <a:lumMod val="75000"/>
              </a:schemeClr>
            </a:solidFill>
          </a:endParaRPr>
        </a:p>
      </dgm:t>
    </dgm:pt>
    <dgm:pt modelId="{04604B7E-F4A4-43CC-B063-ABD921A8249E}" type="parTrans" cxnId="{C51E1063-3C51-48D9-A2F0-7945A11F6994}">
      <dgm:prSet/>
      <dgm:spPr/>
      <dgm:t>
        <a:bodyPr/>
        <a:lstStyle/>
        <a:p>
          <a:endParaRPr lang="it-IT"/>
        </a:p>
      </dgm:t>
    </dgm:pt>
    <dgm:pt modelId="{9F774D0A-A706-483F-A403-666D3031468C}" type="sibTrans" cxnId="{C51E1063-3C51-48D9-A2F0-7945A11F6994}">
      <dgm:prSet/>
      <dgm:spPr/>
      <dgm:t>
        <a:bodyPr/>
        <a:lstStyle/>
        <a:p>
          <a:endParaRPr lang="it-IT"/>
        </a:p>
      </dgm:t>
    </dgm:pt>
    <dgm:pt modelId="{95AA677E-9FE8-4A40-8E50-EC8060F0F56C}" type="pres">
      <dgm:prSet presAssocID="{A86F2644-D40C-488F-876A-35A08B570D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9BEC600-E554-4466-92F5-E5B5D50B732A}" type="pres">
      <dgm:prSet presAssocID="{2CFE806A-D19C-4430-8F7A-0544F1F43BB1}" presName="node" presStyleLbl="node1" presStyleIdx="0" presStyleCnt="1" custScaleY="16875" custLinFactNeighborX="-1125" custLinFactNeighborY="-579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51E1063-3C51-48D9-A2F0-7945A11F6994}" srcId="{A86F2644-D40C-488F-876A-35A08B570DD5}" destId="{2CFE806A-D19C-4430-8F7A-0544F1F43BB1}" srcOrd="0" destOrd="0" parTransId="{04604B7E-F4A4-43CC-B063-ABD921A8249E}" sibTransId="{9F774D0A-A706-483F-A403-666D3031468C}"/>
    <dgm:cxn modelId="{FEB6EE4F-8249-4A3D-B2EF-FA9CD3B5CDA8}" type="presOf" srcId="{A86F2644-D40C-488F-876A-35A08B570DD5}" destId="{95AA677E-9FE8-4A40-8E50-EC8060F0F56C}" srcOrd="0" destOrd="0" presId="urn:microsoft.com/office/officeart/2005/8/layout/default"/>
    <dgm:cxn modelId="{16AC73FB-7FFF-485F-AB60-D85DF899B190}" type="presOf" srcId="{2CFE806A-D19C-4430-8F7A-0544F1F43BB1}" destId="{29BEC600-E554-4466-92F5-E5B5D50B732A}" srcOrd="0" destOrd="0" presId="urn:microsoft.com/office/officeart/2005/8/layout/default"/>
    <dgm:cxn modelId="{5688814B-BD15-479F-9C7D-B9F98D2ADD27}" type="presParOf" srcId="{95AA677E-9FE8-4A40-8E50-EC8060F0F56C}" destId="{29BEC600-E554-4466-92F5-E5B5D50B732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C88722-9656-4D42-A538-03F18281BC5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842C950-3001-4147-88DF-80831F146964}">
      <dgm:prSet phldrT="[Tes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it-IT" dirty="0" smtClean="0">
              <a:solidFill>
                <a:schemeClr val="tx2">
                  <a:lumMod val="75000"/>
                </a:schemeClr>
              </a:solidFill>
            </a:rPr>
            <a:t>Programmazione neonatale</a:t>
          </a:r>
          <a:endParaRPr lang="it-IT" dirty="0">
            <a:solidFill>
              <a:schemeClr val="tx2">
                <a:lumMod val="75000"/>
              </a:schemeClr>
            </a:solidFill>
          </a:endParaRPr>
        </a:p>
      </dgm:t>
    </dgm:pt>
    <dgm:pt modelId="{47AADEE0-C814-4C29-BEBF-F09C2FEB7C4F}" type="parTrans" cxnId="{58B4E989-F498-4DC1-B499-073D41E1602E}">
      <dgm:prSet/>
      <dgm:spPr/>
      <dgm:t>
        <a:bodyPr/>
        <a:lstStyle/>
        <a:p>
          <a:endParaRPr lang="it-IT"/>
        </a:p>
      </dgm:t>
    </dgm:pt>
    <dgm:pt modelId="{B7E42FB4-96EC-4D9D-9C51-6A84FDC1973E}" type="sibTrans" cxnId="{58B4E989-F498-4DC1-B499-073D41E1602E}">
      <dgm:prSet/>
      <dgm:spPr/>
      <dgm:t>
        <a:bodyPr/>
        <a:lstStyle/>
        <a:p>
          <a:endParaRPr lang="it-IT"/>
        </a:p>
      </dgm:t>
    </dgm:pt>
    <dgm:pt modelId="{65812A8A-696F-43EA-967D-EC3C70600475}" type="pres">
      <dgm:prSet presAssocID="{2FC88722-9656-4D42-A538-03F18281BC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D46A872-E2B3-4F28-8763-AE89B34D6150}" type="pres">
      <dgm:prSet presAssocID="{D842C950-3001-4147-88DF-80831F146964}" presName="node" presStyleLbl="node1" presStyleIdx="0" presStyleCnt="1" custScaleX="495884" custLinFactNeighborX="-2095" custLinFactNeighborY="114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5D82CCC-E2AB-4EF3-9C6B-E0EA8991B548}" type="presOf" srcId="{D842C950-3001-4147-88DF-80831F146964}" destId="{2D46A872-E2B3-4F28-8763-AE89B34D6150}" srcOrd="0" destOrd="0" presId="urn:microsoft.com/office/officeart/2005/8/layout/default"/>
    <dgm:cxn modelId="{CB01F9D9-33C2-4BEC-9C5D-778CCED59510}" type="presOf" srcId="{2FC88722-9656-4D42-A538-03F18281BC53}" destId="{65812A8A-696F-43EA-967D-EC3C70600475}" srcOrd="0" destOrd="0" presId="urn:microsoft.com/office/officeart/2005/8/layout/default"/>
    <dgm:cxn modelId="{58B4E989-F498-4DC1-B499-073D41E1602E}" srcId="{2FC88722-9656-4D42-A538-03F18281BC53}" destId="{D842C950-3001-4147-88DF-80831F146964}" srcOrd="0" destOrd="0" parTransId="{47AADEE0-C814-4C29-BEBF-F09C2FEB7C4F}" sibTransId="{B7E42FB4-96EC-4D9D-9C51-6A84FDC1973E}"/>
    <dgm:cxn modelId="{E78D2724-B1AC-4EDB-8C20-617BBD3899CE}" type="presParOf" srcId="{65812A8A-696F-43EA-967D-EC3C70600475}" destId="{2D46A872-E2B3-4F28-8763-AE89B34D615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CCAFE-DC05-4374-9E3A-DC3EF38584A7}">
      <dsp:nvSpPr>
        <dsp:cNvPr id="0" name=""/>
        <dsp:cNvSpPr/>
      </dsp:nvSpPr>
      <dsp:spPr>
        <a:xfrm>
          <a:off x="1854941" y="2124"/>
          <a:ext cx="10482186" cy="541441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b="0" kern="1200" dirty="0" smtClean="0">
            <a:solidFill>
              <a:schemeClr val="tx2">
                <a:lumMod val="50000"/>
              </a:schemeClr>
            </a:solidFill>
          </a:endParaRPr>
        </a:p>
      </dsp:txBody>
      <dsp:txXfrm>
        <a:off x="1854941" y="2124"/>
        <a:ext cx="10482186" cy="54144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CCAFE-DC05-4374-9E3A-DC3EF38584A7}">
      <dsp:nvSpPr>
        <dsp:cNvPr id="0" name=""/>
        <dsp:cNvSpPr/>
      </dsp:nvSpPr>
      <dsp:spPr>
        <a:xfrm>
          <a:off x="1854941" y="2124"/>
          <a:ext cx="10482186" cy="541441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b="0" kern="1200" dirty="0" smtClean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854941" y="2124"/>
        <a:ext cx="10482186" cy="54144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E3E85-A3FB-4F0F-A90D-A0E6FFCA2BB9}">
      <dsp:nvSpPr>
        <dsp:cNvPr id="0" name=""/>
        <dsp:cNvSpPr/>
      </dsp:nvSpPr>
      <dsp:spPr>
        <a:xfrm>
          <a:off x="115534" y="0"/>
          <a:ext cx="8121901" cy="86017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900" kern="1200" dirty="0" smtClean="0">
              <a:solidFill>
                <a:schemeClr val="tx2">
                  <a:lumMod val="75000"/>
                </a:schemeClr>
              </a:solidFill>
            </a:rPr>
            <a:t>Ruolo della grelina</a:t>
          </a:r>
          <a:endParaRPr lang="it-IT" sz="3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5534" y="0"/>
        <a:ext cx="8121901" cy="8601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CCAFE-DC05-4374-9E3A-DC3EF38584A7}">
      <dsp:nvSpPr>
        <dsp:cNvPr id="0" name=""/>
        <dsp:cNvSpPr/>
      </dsp:nvSpPr>
      <dsp:spPr>
        <a:xfrm>
          <a:off x="1854941" y="2124"/>
          <a:ext cx="10482186" cy="541441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b="0" kern="1200" dirty="0" smtClean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854941" y="2124"/>
        <a:ext cx="10482186" cy="54144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0CADD-1290-4BDB-9408-F1FDF78253D4}">
      <dsp:nvSpPr>
        <dsp:cNvPr id="0" name=""/>
        <dsp:cNvSpPr/>
      </dsp:nvSpPr>
      <dsp:spPr>
        <a:xfrm>
          <a:off x="1074737" y="0"/>
          <a:ext cx="6616814" cy="98898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 dirty="0" smtClean="0">
              <a:solidFill>
                <a:schemeClr val="tx2">
                  <a:lumMod val="75000"/>
                </a:schemeClr>
              </a:solidFill>
            </a:rPr>
            <a:t>Resistenza ipotalamica alla grelina</a:t>
          </a:r>
          <a:endParaRPr lang="it-IT" sz="3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074737" y="0"/>
        <a:ext cx="6616814" cy="9889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C4166-A975-4BA1-B38C-AF7C954089E5}">
      <dsp:nvSpPr>
        <dsp:cNvPr id="0" name=""/>
        <dsp:cNvSpPr/>
      </dsp:nvSpPr>
      <dsp:spPr>
        <a:xfrm>
          <a:off x="1151805" y="445"/>
          <a:ext cx="6780882" cy="90292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>
              <a:solidFill>
                <a:schemeClr val="tx2">
                  <a:lumMod val="75000"/>
                </a:schemeClr>
              </a:solidFill>
            </a:rPr>
            <a:t>Programmazione neonatale</a:t>
          </a:r>
          <a:endParaRPr lang="it-IT" sz="4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51805" y="445"/>
        <a:ext cx="6780882" cy="9029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1EE0F-1C24-4EA8-B858-9F26A544A71B}">
      <dsp:nvSpPr>
        <dsp:cNvPr id="0" name=""/>
        <dsp:cNvSpPr/>
      </dsp:nvSpPr>
      <dsp:spPr>
        <a:xfrm>
          <a:off x="928504" y="0"/>
          <a:ext cx="7985128" cy="74392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>
              <a:solidFill>
                <a:schemeClr val="tx2">
                  <a:lumMod val="75000"/>
                </a:schemeClr>
              </a:solidFill>
            </a:rPr>
            <a:t>Infiammazione e stress del reticolo endoplasmatico</a:t>
          </a:r>
          <a:endParaRPr lang="it-IT" sz="2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928504" y="0"/>
        <a:ext cx="7985128" cy="7439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CCAFE-DC05-4374-9E3A-DC3EF38584A7}">
      <dsp:nvSpPr>
        <dsp:cNvPr id="0" name=""/>
        <dsp:cNvSpPr/>
      </dsp:nvSpPr>
      <dsp:spPr>
        <a:xfrm>
          <a:off x="1854941" y="2124"/>
          <a:ext cx="10482186" cy="541441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b="0" kern="1200" dirty="0" smtClean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854941" y="2124"/>
        <a:ext cx="10482186" cy="5414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CCAFE-DC05-4374-9E3A-DC3EF38584A7}">
      <dsp:nvSpPr>
        <dsp:cNvPr id="0" name=""/>
        <dsp:cNvSpPr/>
      </dsp:nvSpPr>
      <dsp:spPr>
        <a:xfrm>
          <a:off x="1854941" y="2124"/>
          <a:ext cx="10482186" cy="541441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b="0" kern="1200" dirty="0" smtClean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854941" y="2124"/>
        <a:ext cx="10482186" cy="5414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CCAFE-DC05-4374-9E3A-DC3EF38584A7}">
      <dsp:nvSpPr>
        <dsp:cNvPr id="0" name=""/>
        <dsp:cNvSpPr/>
      </dsp:nvSpPr>
      <dsp:spPr>
        <a:xfrm>
          <a:off x="1854941" y="2124"/>
          <a:ext cx="10482186" cy="541441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b="0" kern="1200" dirty="0" smtClean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854941" y="2124"/>
        <a:ext cx="10482186" cy="5414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AED53-E8AA-47F1-A400-06BDC6A86003}">
      <dsp:nvSpPr>
        <dsp:cNvPr id="0" name=""/>
        <dsp:cNvSpPr/>
      </dsp:nvSpPr>
      <dsp:spPr>
        <a:xfrm>
          <a:off x="0" y="0"/>
          <a:ext cx="8128000" cy="72674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>
              <a:solidFill>
                <a:schemeClr val="tx2">
                  <a:lumMod val="75000"/>
                </a:schemeClr>
              </a:solidFill>
            </a:rPr>
            <a:t>Resistenza alla leptina nell’obesità</a:t>
          </a:r>
          <a:endParaRPr lang="it-IT" sz="33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0"/>
        <a:ext cx="8128000" cy="726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CCAFE-DC05-4374-9E3A-DC3EF38584A7}">
      <dsp:nvSpPr>
        <dsp:cNvPr id="0" name=""/>
        <dsp:cNvSpPr/>
      </dsp:nvSpPr>
      <dsp:spPr>
        <a:xfrm>
          <a:off x="1854941" y="2124"/>
          <a:ext cx="10482186" cy="541441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b="0" kern="1200" dirty="0" smtClean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854941" y="2124"/>
        <a:ext cx="10482186" cy="54144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D454C-0F5F-4B5B-BF27-425C043A5B1B}">
      <dsp:nvSpPr>
        <dsp:cNvPr id="0" name=""/>
        <dsp:cNvSpPr/>
      </dsp:nvSpPr>
      <dsp:spPr>
        <a:xfrm>
          <a:off x="2243843" y="0"/>
          <a:ext cx="5920220" cy="90537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>
              <a:solidFill>
                <a:schemeClr val="tx2">
                  <a:lumMod val="75000"/>
                </a:schemeClr>
              </a:solidFill>
            </a:rPr>
            <a:t>Leptina e barriera ematoencefalica</a:t>
          </a:r>
          <a:endParaRPr lang="it-IT" sz="31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243843" y="0"/>
        <a:ext cx="5920220" cy="9053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69D06-F0EB-4F26-828D-0CB949994BB3}">
      <dsp:nvSpPr>
        <dsp:cNvPr id="0" name=""/>
        <dsp:cNvSpPr/>
      </dsp:nvSpPr>
      <dsp:spPr>
        <a:xfrm>
          <a:off x="231319" y="0"/>
          <a:ext cx="9640743" cy="105659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>
              <a:solidFill>
                <a:schemeClr val="tx2">
                  <a:lumMod val="75000"/>
                </a:schemeClr>
              </a:solidFill>
            </a:rPr>
            <a:t>Soppressione della segnalazione di </a:t>
          </a:r>
          <a:r>
            <a:rPr lang="it-IT" sz="3400" kern="1200" dirty="0" err="1" smtClean="0">
              <a:solidFill>
                <a:schemeClr val="tx2">
                  <a:lumMod val="75000"/>
                </a:schemeClr>
              </a:solidFill>
            </a:rPr>
            <a:t>LepRb</a:t>
          </a:r>
          <a:r>
            <a:rPr lang="it-IT" sz="3400" kern="1200" dirty="0" smtClean="0">
              <a:solidFill>
                <a:schemeClr val="tx2">
                  <a:lumMod val="75000"/>
                </a:schemeClr>
              </a:solidFill>
            </a:rPr>
            <a:t> nell’obesità</a:t>
          </a:r>
          <a:endParaRPr lang="it-IT" sz="3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1319" y="0"/>
        <a:ext cx="9640743" cy="10565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EC600-E554-4466-92F5-E5B5D50B732A}">
      <dsp:nvSpPr>
        <dsp:cNvPr id="0" name=""/>
        <dsp:cNvSpPr/>
      </dsp:nvSpPr>
      <dsp:spPr>
        <a:xfrm>
          <a:off x="75919" y="0"/>
          <a:ext cx="8365603" cy="84701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000" kern="1200" dirty="0" smtClean="0">
              <a:solidFill>
                <a:schemeClr val="tx2">
                  <a:lumMod val="75000"/>
                </a:schemeClr>
              </a:solidFill>
            </a:rPr>
            <a:t>Infiammazione e stress del reticolo endoplasmatico</a:t>
          </a:r>
          <a:endParaRPr lang="it-IT" sz="3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5919" y="0"/>
        <a:ext cx="8365603" cy="8470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6A872-E2B3-4F28-8763-AE89B34D6150}">
      <dsp:nvSpPr>
        <dsp:cNvPr id="0" name=""/>
        <dsp:cNvSpPr/>
      </dsp:nvSpPr>
      <dsp:spPr>
        <a:xfrm>
          <a:off x="0" y="1260"/>
          <a:ext cx="8118163" cy="98226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500" kern="1200" dirty="0" smtClean="0">
              <a:solidFill>
                <a:schemeClr val="tx2">
                  <a:lumMod val="75000"/>
                </a:schemeClr>
              </a:solidFill>
            </a:rPr>
            <a:t>Programmazione neonatale</a:t>
          </a:r>
          <a:endParaRPr lang="it-IT" sz="4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1260"/>
        <a:ext cx="8118163" cy="982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9A81-FF64-48FD-9808-CCC753118B2E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8185-129D-4C89-AC3D-29CF437B6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9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9A81-FF64-48FD-9808-CCC753118B2E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8185-129D-4C89-AC3D-29CF437B6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9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9A81-FF64-48FD-9808-CCC753118B2E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8185-129D-4C89-AC3D-29CF437B6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09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9A81-FF64-48FD-9808-CCC753118B2E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8185-129D-4C89-AC3D-29CF437B6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861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9A81-FF64-48FD-9808-CCC753118B2E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8185-129D-4C89-AC3D-29CF437B6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87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9A81-FF64-48FD-9808-CCC753118B2E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8185-129D-4C89-AC3D-29CF437B6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82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9A81-FF64-48FD-9808-CCC753118B2E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8185-129D-4C89-AC3D-29CF437B6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87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9A81-FF64-48FD-9808-CCC753118B2E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8185-129D-4C89-AC3D-29CF437B6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4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9A81-FF64-48FD-9808-CCC753118B2E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8185-129D-4C89-AC3D-29CF437B6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5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9A81-FF64-48FD-9808-CCC753118B2E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8185-129D-4C89-AC3D-29CF437B6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66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9A81-FF64-48FD-9808-CCC753118B2E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8185-129D-4C89-AC3D-29CF437B6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23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D9A81-FF64-48FD-9808-CCC753118B2E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A8185-129D-4C89-AC3D-29CF437B62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14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6.png"/><Relationship Id="rId9" Type="http://schemas.microsoft.com/office/2007/relationships/diagramDrawing" Target="../diagrams/drawin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9.emf"/><Relationship Id="rId7" Type="http://schemas.openxmlformats.org/officeDocument/2006/relationships/diagramData" Target="../diagrams/data4.xml"/><Relationship Id="rId12" Type="http://schemas.openxmlformats.org/officeDocument/2006/relationships/comments" Target="../comments/commen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diagramDrawing" Target="../diagrams/drawing4.xml"/><Relationship Id="rId5" Type="http://schemas.openxmlformats.org/officeDocument/2006/relationships/image" Target="../media/image11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73629" y="2036762"/>
            <a:ext cx="10268988" cy="2387600"/>
          </a:xfrm>
        </p:spPr>
        <p:txBody>
          <a:bodyPr>
            <a:normAutofit/>
          </a:bodyPr>
          <a:lstStyle/>
          <a:p>
            <a:r>
              <a:rPr lang="it-IT" sz="5000" b="1" dirty="0" smtClean="0">
                <a:solidFill>
                  <a:schemeClr val="bg1"/>
                </a:solidFill>
              </a:rPr>
              <a:t>LE BASI CELLULARI E MOLECOLARI DELLA RESISTENZA ALLA LEPTINA E ALLA GRELINA NELL’OBESITA’</a:t>
            </a:r>
            <a:endParaRPr lang="it-IT" sz="5000" b="1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2431" y="4424362"/>
            <a:ext cx="9144000" cy="1655762"/>
          </a:xfrm>
        </p:spPr>
        <p:txBody>
          <a:bodyPr>
            <a:normAutofit/>
          </a:bodyPr>
          <a:lstStyle/>
          <a:p>
            <a:r>
              <a:rPr lang="it-IT" sz="2200" b="1" dirty="0" smtClean="0">
                <a:solidFill>
                  <a:schemeClr val="bg1"/>
                </a:solidFill>
              </a:rPr>
              <a:t>Studentessa Erika Lauro</a:t>
            </a:r>
          </a:p>
          <a:p>
            <a:r>
              <a:rPr lang="it-IT" sz="2200" b="1" dirty="0" smtClean="0">
                <a:solidFill>
                  <a:schemeClr val="bg1"/>
                </a:solidFill>
              </a:rPr>
              <a:t>III anno </a:t>
            </a:r>
            <a:r>
              <a:rPr lang="it-IT" sz="2200" b="1" dirty="0" err="1" smtClean="0">
                <a:solidFill>
                  <a:schemeClr val="bg1"/>
                </a:solidFill>
              </a:rPr>
              <a:t>CdL</a:t>
            </a:r>
            <a:r>
              <a:rPr lang="it-IT" sz="2200" b="1" dirty="0" smtClean="0">
                <a:solidFill>
                  <a:schemeClr val="bg1"/>
                </a:solidFill>
              </a:rPr>
              <a:t> in </a:t>
            </a:r>
            <a:r>
              <a:rPr lang="it-IT" sz="2200" b="1" dirty="0" err="1" smtClean="0">
                <a:solidFill>
                  <a:schemeClr val="bg1"/>
                </a:solidFill>
              </a:rPr>
              <a:t>Dietistica</a:t>
            </a:r>
            <a:r>
              <a:rPr lang="it-IT" sz="2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2200" b="1" dirty="0" smtClean="0">
                <a:solidFill>
                  <a:schemeClr val="bg1"/>
                </a:solidFill>
              </a:rPr>
              <a:t>2021-2022</a:t>
            </a:r>
            <a:endParaRPr lang="it-IT" sz="2200" b="1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9974"/>
            <a:ext cx="1672046" cy="59802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187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16093"/>
            <a:ext cx="10813869" cy="4104912"/>
          </a:xfrm>
        </p:spPr>
        <p:txBody>
          <a:bodyPr>
            <a:normAutofit/>
          </a:bodyPr>
          <a:lstStyle/>
          <a:p>
            <a:r>
              <a:rPr lang="it-IT" sz="1900" dirty="0" smtClean="0"/>
              <a:t>Gli </a:t>
            </a:r>
            <a:r>
              <a:rPr lang="it-IT" sz="1900" b="1" dirty="0" err="1" smtClean="0">
                <a:solidFill>
                  <a:schemeClr val="tx2">
                    <a:lumMod val="75000"/>
                  </a:schemeClr>
                </a:solidFill>
              </a:rPr>
              <a:t>astrociti</a:t>
            </a: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1900" dirty="0" smtClean="0"/>
              <a:t>che partecipano al trasporto della leptina attraverso la BBB, </a:t>
            </a:r>
            <a:r>
              <a:rPr lang="it-IT" sz="1900" dirty="0"/>
              <a:t>sono emersi come potenziali mediatori </a:t>
            </a:r>
            <a:r>
              <a:rPr lang="it-IT" sz="1900" dirty="0" smtClean="0"/>
              <a:t>della sua resistenza nell'obesità. </a:t>
            </a:r>
            <a:r>
              <a:rPr lang="it-IT" sz="1900" dirty="0"/>
              <a:t>Una dieta ad alto contenuto di grassi (HFD) provoca una rapida attivazione degli </a:t>
            </a:r>
            <a:r>
              <a:rPr lang="it-IT" sz="1900" dirty="0" err="1"/>
              <a:t>astrociti</a:t>
            </a:r>
            <a:r>
              <a:rPr lang="it-IT" sz="1900" dirty="0"/>
              <a:t>, </a:t>
            </a:r>
            <a:r>
              <a:rPr lang="it-IT" sz="1900" dirty="0" smtClean="0"/>
              <a:t>inducendo </a:t>
            </a: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infiammazione</a:t>
            </a:r>
            <a:r>
              <a:rPr lang="it-IT" sz="1900" dirty="0" smtClean="0"/>
              <a:t> </a:t>
            </a:r>
            <a:r>
              <a:rPr lang="it-IT" sz="1900" dirty="0"/>
              <a:t>e </a:t>
            </a:r>
            <a:r>
              <a:rPr lang="it-IT" sz="1900" b="1" dirty="0" err="1" smtClean="0">
                <a:solidFill>
                  <a:schemeClr val="tx2">
                    <a:lumMod val="75000"/>
                  </a:schemeClr>
                </a:solidFill>
              </a:rPr>
              <a:t>iperleptinemia</a:t>
            </a:r>
            <a:r>
              <a:rPr lang="it-IT" sz="1900" dirty="0" smtClean="0"/>
              <a:t> </a:t>
            </a:r>
            <a:r>
              <a:rPr lang="it-IT" sz="1900" dirty="0"/>
              <a:t>e riducendo </a:t>
            </a:r>
            <a:r>
              <a:rPr lang="it-IT" sz="1900" dirty="0" smtClean="0"/>
              <a:t>il </a:t>
            </a:r>
            <a:r>
              <a:rPr lang="it-IT" sz="1900" dirty="0"/>
              <a:t>rilascio di leptina </a:t>
            </a:r>
            <a:r>
              <a:rPr lang="it-IT" sz="1900" dirty="0" smtClean="0"/>
              <a:t>al </a:t>
            </a:r>
            <a:r>
              <a:rPr lang="it-IT" sz="1900" dirty="0"/>
              <a:t>cervello. </a:t>
            </a:r>
            <a:endParaRPr lang="it-IT" sz="1900" dirty="0" smtClean="0"/>
          </a:p>
          <a:p>
            <a:r>
              <a:rPr lang="it-IT" sz="1900" dirty="0"/>
              <a:t>È stato visto che anche </a:t>
            </a:r>
            <a:r>
              <a:rPr lang="it-IT" sz="1900" dirty="0" err="1"/>
              <a:t>taniciti</a:t>
            </a:r>
            <a:r>
              <a:rPr lang="it-IT" sz="1900" dirty="0"/>
              <a:t> sono coinvolti nella resistenza alla leptina associata all'obesità, in quanto fungono da </a:t>
            </a:r>
            <a:r>
              <a:rPr lang="it-IT" sz="1900" b="1" dirty="0">
                <a:solidFill>
                  <a:schemeClr val="tx2">
                    <a:lumMod val="75000"/>
                  </a:schemeClr>
                </a:solidFill>
              </a:rPr>
              <a:t>condotto per la leptina a</a:t>
            </a:r>
            <a:r>
              <a:rPr lang="it-IT" sz="1900" b="1" dirty="0" smtClean="0">
                <a:solidFill>
                  <a:schemeClr val="tx2">
                    <a:lumMod val="75000"/>
                  </a:schemeClr>
                </a:solidFill>
              </a:rPr>
              <a:t>l </a:t>
            </a:r>
            <a:r>
              <a:rPr lang="it-IT" sz="1900" b="1" dirty="0">
                <a:solidFill>
                  <a:schemeClr val="tx2">
                    <a:lumMod val="75000"/>
                  </a:schemeClr>
                </a:solidFill>
              </a:rPr>
              <a:t>cervello</a:t>
            </a:r>
            <a:r>
              <a:rPr lang="it-IT" sz="1900" dirty="0"/>
              <a:t>. Il passaggio della leptina attraverso i </a:t>
            </a:r>
            <a:r>
              <a:rPr lang="it-IT" sz="1900" dirty="0" err="1"/>
              <a:t>taniciti</a:t>
            </a:r>
            <a:r>
              <a:rPr lang="it-IT" sz="1900" dirty="0"/>
              <a:t> è sensibile alla colchicina e richiede il coinvolgimento del traffico vescicolare intracellulare, il che suggerisce che il rilascio di leptina da parte dei </a:t>
            </a:r>
            <a:r>
              <a:rPr lang="it-IT" sz="1900" dirty="0" err="1"/>
              <a:t>taniciti</a:t>
            </a:r>
            <a:r>
              <a:rPr lang="it-IT" sz="1900" dirty="0"/>
              <a:t> </a:t>
            </a:r>
            <a:r>
              <a:rPr lang="it-IT" sz="1900" b="1" dirty="0">
                <a:solidFill>
                  <a:schemeClr val="tx2">
                    <a:lumMod val="75000"/>
                  </a:schemeClr>
                </a:solidFill>
              </a:rPr>
              <a:t>necessita la segnalazione </a:t>
            </a:r>
            <a:r>
              <a:rPr lang="it-IT" sz="1900" b="1" dirty="0" err="1">
                <a:solidFill>
                  <a:schemeClr val="tx2">
                    <a:lumMod val="75000"/>
                  </a:schemeClr>
                </a:solidFill>
              </a:rPr>
              <a:t>LepRb</a:t>
            </a:r>
            <a:r>
              <a:rPr lang="it-IT" sz="1900" b="1" dirty="0">
                <a:solidFill>
                  <a:schemeClr val="tx2">
                    <a:lumMod val="75000"/>
                  </a:schemeClr>
                </a:solidFill>
              </a:rPr>
              <a:t>-ERK</a:t>
            </a:r>
            <a:r>
              <a:rPr lang="it-IT" sz="1900" dirty="0"/>
              <a:t>. </a:t>
            </a:r>
          </a:p>
          <a:p>
            <a:endParaRPr lang="it-IT" sz="19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16" y="3670663"/>
            <a:ext cx="4457684" cy="255110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8771"/>
            <a:ext cx="1072989" cy="37798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38200" y="3359450"/>
            <a:ext cx="6712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 è osservato che il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trattamento con il fattore di crescita epidermico</a:t>
            </a:r>
            <a:r>
              <a:rPr lang="it-IT" dirty="0"/>
              <a:t>, che attiva la segnalazione ERK, può </a:t>
            </a:r>
            <a:r>
              <a:rPr lang="it-IT" dirty="0" smtClean="0"/>
              <a:t>correggere </a:t>
            </a:r>
            <a:r>
              <a:rPr lang="it-IT" dirty="0"/>
              <a:t>il trasporto alterato della leptina mediato dai </a:t>
            </a:r>
            <a:r>
              <a:rPr lang="it-IT" dirty="0" err="1"/>
              <a:t>taniciti</a:t>
            </a:r>
            <a:r>
              <a:rPr lang="it-IT" dirty="0"/>
              <a:t> nei topi con DIO e aumentare il dispendio energetico e l'attività locomotoria, </a:t>
            </a:r>
            <a:r>
              <a:rPr lang="it-IT" dirty="0" smtClean="0"/>
              <a:t>facilitando così </a:t>
            </a:r>
            <a:r>
              <a:rPr lang="it-IT" dirty="0"/>
              <a:t>la perdita di peso.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Tuttavia, con la nostra attuale conoscenza limitata, prendere di mira i </a:t>
            </a:r>
            <a:r>
              <a:rPr lang="it-IT" dirty="0" err="1"/>
              <a:t>taniciti</a:t>
            </a:r>
            <a:r>
              <a:rPr lang="it-IT" dirty="0"/>
              <a:t> </a:t>
            </a:r>
            <a:r>
              <a:rPr lang="it-IT" dirty="0" smtClean="0"/>
              <a:t>per </a:t>
            </a:r>
            <a:r>
              <a:rPr lang="it-IT" dirty="0"/>
              <a:t>trattare </a:t>
            </a:r>
            <a:r>
              <a:rPr lang="it-IT" dirty="0" smtClean="0"/>
              <a:t>l'obesità, </a:t>
            </a:r>
            <a:r>
              <a:rPr lang="it-IT" dirty="0"/>
              <a:t>potrebbe non essere un approccio terapeutico </a:t>
            </a:r>
            <a:r>
              <a:rPr lang="it-IT" dirty="0" smtClean="0"/>
              <a:t>realistico; bensì, lo </a:t>
            </a:r>
            <a:r>
              <a:rPr lang="it-IT" dirty="0"/>
              <a:t>sviluppo di un analogo della leptina di lunga </a:t>
            </a:r>
            <a:r>
              <a:rPr lang="it-IT" dirty="0" smtClean="0"/>
              <a:t>durata, che sia in grado di </a:t>
            </a:r>
            <a:r>
              <a:rPr lang="it-IT" dirty="0"/>
              <a:t>attraversare la </a:t>
            </a:r>
            <a:r>
              <a:rPr lang="it-IT" dirty="0" smtClean="0"/>
              <a:t>BEE, potrebbe </a:t>
            </a:r>
            <a:r>
              <a:rPr lang="it-IT" dirty="0"/>
              <a:t>aiutare a migliorare </a:t>
            </a:r>
            <a:r>
              <a:rPr lang="it-IT" dirty="0" smtClean="0"/>
              <a:t>il trasporto </a:t>
            </a:r>
            <a:r>
              <a:rPr lang="it-IT" dirty="0"/>
              <a:t>di </a:t>
            </a:r>
            <a:r>
              <a:rPr lang="it-IT" dirty="0" smtClean="0"/>
              <a:t>leptina al </a:t>
            </a:r>
            <a:r>
              <a:rPr lang="it-IT" dirty="0"/>
              <a:t>cervello. 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3873023971"/>
              </p:ext>
            </p:extLst>
          </p:nvPr>
        </p:nvGraphicFramePr>
        <p:xfrm>
          <a:off x="838200" y="119197"/>
          <a:ext cx="9873343" cy="906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96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6494" y="1330141"/>
            <a:ext cx="10761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olte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molecole e vie di segnalazione contribuiscono alla resistenza alla leptina associata all'obesità</a:t>
            </a:r>
            <a:r>
              <a:rPr lang="it-IT" sz="2000" dirty="0"/>
              <a:t>. La nostra maggiore comprensione della segnalazione di LepRb </a:t>
            </a:r>
            <a:r>
              <a:rPr lang="it-IT" sz="2000" dirty="0" smtClean="0"/>
              <a:t>ha evidenziato </a:t>
            </a:r>
            <a:r>
              <a:rPr lang="it-IT" sz="2000" dirty="0"/>
              <a:t>alcune molecole come candidati che potrebbero ripristinare la sensibilità alla leptina </a:t>
            </a:r>
            <a:r>
              <a:rPr lang="it-IT" sz="2000" dirty="0" smtClean="0"/>
              <a:t>nell'obesità:</a:t>
            </a:r>
            <a:endParaRPr lang="it-IT" sz="2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1072989" cy="37798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36494" y="2345804"/>
            <a:ext cx="70244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b="1" dirty="0"/>
              <a:t>SOCS3 (soppressore del segnale 3 della citochina)</a:t>
            </a:r>
            <a:r>
              <a:rPr lang="it-IT" dirty="0"/>
              <a:t>: SOCS3 </a:t>
            </a:r>
            <a:r>
              <a:rPr lang="it-IT" dirty="0" smtClean="0"/>
              <a:t>è </a:t>
            </a:r>
            <a:r>
              <a:rPr lang="it-IT" dirty="0"/>
              <a:t>membro di un'ampia famiglia di inibitori della segnalazione inducibili da citochine. </a:t>
            </a:r>
            <a:r>
              <a:rPr lang="it-IT" dirty="0" smtClean="0"/>
              <a:t>L'espressione </a:t>
            </a:r>
            <a:r>
              <a:rPr lang="it-IT" dirty="0"/>
              <a:t>di </a:t>
            </a:r>
            <a:r>
              <a:rPr lang="it-IT" dirty="0" smtClean="0"/>
              <a:t>SOCS3 è </a:t>
            </a:r>
            <a:r>
              <a:rPr lang="it-IT" dirty="0"/>
              <a:t>rapidamente indotta nell'ipotalamo </a:t>
            </a:r>
            <a:r>
              <a:rPr lang="it-IT" dirty="0" smtClean="0"/>
              <a:t>di topi </a:t>
            </a:r>
            <a:r>
              <a:rPr lang="it-IT" dirty="0" err="1"/>
              <a:t>ob</a:t>
            </a:r>
            <a:r>
              <a:rPr lang="it-IT" dirty="0"/>
              <a:t>/</a:t>
            </a:r>
            <a:r>
              <a:rPr lang="it-IT" dirty="0" err="1"/>
              <a:t>ob</a:t>
            </a:r>
            <a:r>
              <a:rPr lang="it-IT" dirty="0"/>
              <a:t> in risposta alla somministrazione periferica di leptina e </a:t>
            </a:r>
            <a:r>
              <a:rPr lang="it-IT" dirty="0" smtClean="0"/>
              <a:t>la sua </a:t>
            </a:r>
            <a:r>
              <a:rPr lang="it-IT" dirty="0" err="1"/>
              <a:t>sovraespressione</a:t>
            </a:r>
            <a:r>
              <a:rPr lang="it-IT" dirty="0"/>
              <a:t>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blocca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la trasduzione del segnale</a:t>
            </a:r>
            <a:r>
              <a:rPr lang="it-IT" dirty="0"/>
              <a:t> indotta dalla leptina in colture cellulari di mammifero. </a:t>
            </a:r>
            <a:r>
              <a:rPr lang="it-IT" dirty="0" smtClean="0"/>
              <a:t>Dunque, da tali </a:t>
            </a:r>
            <a:r>
              <a:rPr lang="it-IT" dirty="0"/>
              <a:t>osservazioni </a:t>
            </a:r>
            <a:r>
              <a:rPr lang="it-IT" dirty="0" smtClean="0"/>
              <a:t>si deduce </a:t>
            </a:r>
            <a:r>
              <a:rPr lang="it-IT" dirty="0"/>
              <a:t>che </a:t>
            </a:r>
            <a:r>
              <a:rPr lang="it-IT" dirty="0" smtClean="0"/>
              <a:t>questo inibitore medi </a:t>
            </a:r>
            <a:r>
              <a:rPr lang="it-IT" dirty="0"/>
              <a:t>la resistenza cellulare alla leptina nell'obesità. 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/>
              <a:t>PTP1B</a:t>
            </a:r>
            <a:r>
              <a:rPr lang="it-IT" dirty="0" smtClean="0"/>
              <a:t>: è </a:t>
            </a:r>
            <a:r>
              <a:rPr lang="it-IT" dirty="0"/>
              <a:t>stato scoperto </a:t>
            </a:r>
            <a:r>
              <a:rPr lang="it-IT" dirty="0" smtClean="0"/>
              <a:t>che PTP1B sopprime </a:t>
            </a:r>
            <a:r>
              <a:rPr lang="it-IT" dirty="0"/>
              <a:t>la segnalazione di LepRb in </a:t>
            </a:r>
            <a:r>
              <a:rPr lang="it-IT" dirty="0" smtClean="0"/>
              <a:t>vivo, </a:t>
            </a:r>
            <a:r>
              <a:rPr lang="it-IT" dirty="0" err="1"/>
              <a:t>defosforilando</a:t>
            </a:r>
            <a:r>
              <a:rPr lang="it-IT" dirty="0"/>
              <a:t> direttamente </a:t>
            </a:r>
            <a:r>
              <a:rPr lang="it-IT" dirty="0" smtClean="0"/>
              <a:t>Janus </a:t>
            </a:r>
            <a:r>
              <a:rPr lang="it-IT" dirty="0" err="1" smtClean="0"/>
              <a:t>chinasi</a:t>
            </a:r>
            <a:r>
              <a:rPr lang="it-IT" dirty="0" smtClean="0"/>
              <a:t> 2 </a:t>
            </a:r>
            <a:r>
              <a:rPr lang="it-IT" dirty="0"/>
              <a:t>a Tyr1007 e </a:t>
            </a:r>
            <a:r>
              <a:rPr lang="it-IT" dirty="0" smtClean="0"/>
              <a:t>Tyr1008. Si è visto che i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topi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PTP1B- knockout</a:t>
            </a:r>
            <a:r>
              <a:rPr lang="it-IT" dirty="0" smtClean="0"/>
              <a:t>, magri </a:t>
            </a:r>
            <a:r>
              <a:rPr lang="it-IT" dirty="0"/>
              <a:t>e ipersensibili alla </a:t>
            </a:r>
            <a:r>
              <a:rPr lang="it-IT" dirty="0" smtClean="0"/>
              <a:t>leptina, mostrano </a:t>
            </a:r>
            <a:r>
              <a:rPr lang="it-IT" dirty="0"/>
              <a:t>un aumento del dispendio energetico e una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resistenza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a DIO</a:t>
            </a:r>
            <a:r>
              <a:rPr lang="it-IT" dirty="0" smtClean="0"/>
              <a:t>. Pertanto si potrebbe pensare alla modifica della sua attività come </a:t>
            </a:r>
            <a:r>
              <a:rPr lang="it-IT" dirty="0"/>
              <a:t>potenziale intervento terapeutico nell'obesità</a:t>
            </a:r>
            <a:r>
              <a:rPr lang="it-IT" dirty="0" smtClean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465" y="2546408"/>
            <a:ext cx="4328535" cy="3127519"/>
          </a:xfrm>
          <a:prstGeom prst="rect">
            <a:avLst/>
          </a:prstGeom>
        </p:spPr>
      </p:pic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709480665"/>
              </p:ext>
            </p:extLst>
          </p:nvPr>
        </p:nvGraphicFramePr>
        <p:xfrm>
          <a:off x="970107" y="191557"/>
          <a:ext cx="9894389" cy="105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5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2989" y="410108"/>
            <a:ext cx="6229148" cy="6168417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it-IT" sz="2000" b="1" dirty="0"/>
              <a:t>PTPN2</a:t>
            </a:r>
            <a:r>
              <a:rPr lang="it-IT" sz="2000" dirty="0"/>
              <a:t>: I meccanismi d'azione di PTPN2 sembrano consistere nella </a:t>
            </a:r>
            <a:r>
              <a:rPr lang="it-IT" sz="2000" dirty="0" err="1"/>
              <a:t>defosforilazione</a:t>
            </a:r>
            <a:r>
              <a:rPr lang="it-IT" sz="2000" dirty="0"/>
              <a:t> diretta di STAT3 nucleare, che ne provoca l'esportazione dal nucleo. È stato visto che la somministrazione </a:t>
            </a:r>
            <a:r>
              <a:rPr lang="it-IT" sz="2000" dirty="0" err="1"/>
              <a:t>intracerebroventricolare</a:t>
            </a:r>
            <a:r>
              <a:rPr lang="it-IT" sz="2000" dirty="0"/>
              <a:t> di un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inibitore specifico di PTPN2 </a:t>
            </a:r>
            <a:r>
              <a:rPr lang="it-IT" sz="2000" dirty="0"/>
              <a:t>nei topi con DIO,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riduce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la resistenza alla leptina</a:t>
            </a:r>
            <a:r>
              <a:rPr lang="it-IT" sz="2000" dirty="0"/>
              <a:t>, con conseguente riduzione del peso corporeo e aumento della spesa energetica, il che suggerisce che tale molecola possa rappresentare un </a:t>
            </a:r>
            <a:r>
              <a:rPr lang="it-IT" sz="2000" dirty="0" smtClean="0"/>
              <a:t>target </a:t>
            </a:r>
            <a:r>
              <a:rPr lang="it-IT" sz="2000" dirty="0"/>
              <a:t>per il trattamento farmacologico dell'obesità.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it-IT" sz="2000" b="1" dirty="0" err="1"/>
              <a:t>PTPε</a:t>
            </a:r>
            <a:r>
              <a:rPr lang="it-IT" sz="2000" b="1" dirty="0"/>
              <a:t> ed RPTPε</a:t>
            </a:r>
            <a:r>
              <a:rPr lang="it-IT" sz="2000" dirty="0"/>
              <a:t>: sono co-espressi con LepRb nei nuclei ipotalamici, regolandone negativamente la segnalazione. Il trattamento con leptina induce la fosforilazione di RPTPε nell'ipotalamo, dando un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effetto pronunciato nei topi con DIO</a:t>
            </a:r>
            <a:r>
              <a:rPr lang="it-IT" sz="2000" dirty="0"/>
              <a:t>. Tuttavia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solo nei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topi femmina </a:t>
            </a:r>
            <a:r>
              <a:rPr lang="it-IT" sz="2000" dirty="0"/>
              <a:t>e </a:t>
            </a:r>
            <a:r>
              <a:rPr lang="it-IT" sz="2000" dirty="0" smtClean="0"/>
              <a:t>non nei </a:t>
            </a:r>
            <a:r>
              <a:rPr lang="it-IT" sz="2000" dirty="0"/>
              <a:t>maschi, </a:t>
            </a:r>
            <a:r>
              <a:rPr lang="it-IT" sz="2000" dirty="0" err="1" smtClean="0"/>
              <a:t>RPTPε</a:t>
            </a:r>
            <a:r>
              <a:rPr lang="it-IT" sz="2000" dirty="0" smtClean="0"/>
              <a:t> </a:t>
            </a:r>
            <a:r>
              <a:rPr lang="it-IT" sz="2000" dirty="0"/>
              <a:t>e </a:t>
            </a:r>
            <a:r>
              <a:rPr lang="it-IT" sz="2000" dirty="0" err="1" smtClean="0"/>
              <a:t>PTPε</a:t>
            </a:r>
            <a:r>
              <a:rPr lang="it-IT" sz="2000" dirty="0" smtClean="0"/>
              <a:t> hanno mostrato maggiore sensibilità alla leptina, con conseguente maggior protezione da un accumulo di grasso indotto da HFD, invecchiamento e ovariectomia. Tale </a:t>
            </a:r>
            <a:r>
              <a:rPr lang="it-IT" sz="2000" dirty="0"/>
              <a:t>scoperta ha disincentivato un suo possibile utilizzo nel trattamento dell’obesità</a:t>
            </a:r>
            <a:r>
              <a:rPr lang="it-IT" sz="2000" dirty="0" smtClean="0"/>
              <a:t>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it-IT" sz="2000" b="1" dirty="0"/>
              <a:t> </a:t>
            </a:r>
            <a:r>
              <a:rPr lang="it-IT" sz="2000" b="1" dirty="0" smtClean="0"/>
              <a:t>cAMP ed EPAC</a:t>
            </a:r>
            <a:r>
              <a:rPr lang="it-IT" sz="2000" dirty="0" smtClean="0"/>
              <a:t>: in colture </a:t>
            </a:r>
            <a:r>
              <a:rPr lang="it-IT" sz="2000" dirty="0" err="1"/>
              <a:t>organotipiche</a:t>
            </a:r>
            <a:r>
              <a:rPr lang="it-IT" sz="2000" dirty="0"/>
              <a:t> ipotalamiche ex vivo, è stato riscontrato </a:t>
            </a:r>
            <a:r>
              <a:rPr lang="it-IT" sz="2000" dirty="0" smtClean="0"/>
              <a:t>che elevati livelli </a:t>
            </a:r>
            <a:r>
              <a:rPr lang="it-IT" sz="2000" dirty="0"/>
              <a:t>di cAMP compromettono la cascata di segnalazione attivata dalla </a:t>
            </a:r>
            <a:r>
              <a:rPr lang="it-IT" sz="2000" dirty="0" smtClean="0"/>
              <a:t>leptina, così come l’attivazione concomitante </a:t>
            </a:r>
            <a:r>
              <a:rPr lang="it-IT" sz="2000" dirty="0"/>
              <a:t>degli </a:t>
            </a:r>
            <a:r>
              <a:rPr lang="it-IT" sz="2000" dirty="0" smtClean="0"/>
              <a:t>EPAC </a:t>
            </a:r>
            <a:r>
              <a:rPr lang="en-US" sz="2000" dirty="0" smtClean="0"/>
              <a:t>(</a:t>
            </a:r>
            <a:r>
              <a:rPr lang="en-US" sz="2000" dirty="0"/>
              <a:t>Exchange Protein directly Activated by </a:t>
            </a:r>
            <a:r>
              <a:rPr lang="en-US" sz="2000" dirty="0" err="1"/>
              <a:t>cAMP</a:t>
            </a:r>
            <a:r>
              <a:rPr lang="en-US" sz="2000" dirty="0" smtClean="0"/>
              <a:t>)</a:t>
            </a:r>
            <a:r>
              <a:rPr lang="it-IT" sz="2000" dirty="0" smtClean="0"/>
              <a:t> e di SOCS3. La </a:t>
            </a:r>
            <a:r>
              <a:rPr lang="it-IT" sz="2000" dirty="0"/>
              <a:t>somministrazione </a:t>
            </a:r>
            <a:r>
              <a:rPr lang="it-IT" sz="2000" dirty="0" err="1"/>
              <a:t>intracerebroventricolare</a:t>
            </a:r>
            <a:r>
              <a:rPr lang="it-IT" sz="2000" dirty="0"/>
              <a:t> di un attivatore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EPAC ha attenuato l'effetto anoressigeno della leptina</a:t>
            </a:r>
            <a:r>
              <a:rPr lang="it-IT" sz="2000" dirty="0"/>
              <a:t>, il che suggerisce che ha un importante ruolo nella regolazione negativa della segnalazione </a:t>
            </a:r>
            <a:r>
              <a:rPr lang="it-IT" sz="2000" dirty="0" smtClean="0"/>
              <a:t>di LepRb.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1072989" cy="3779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126" y="410108"/>
            <a:ext cx="2865368" cy="151803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709" y="2275546"/>
            <a:ext cx="3940355" cy="38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6759" y="1352917"/>
            <a:ext cx="5758543" cy="4351338"/>
          </a:xfrm>
        </p:spPr>
        <p:txBody>
          <a:bodyPr>
            <a:normAutofit/>
          </a:bodyPr>
          <a:lstStyle/>
          <a:p>
            <a:r>
              <a:rPr lang="it-IT" sz="1800" dirty="0"/>
              <a:t>Lo stress del reticolo endoplasmatico è emerso come un fattore chiave nell'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infiammazione associata all'obesità </a:t>
            </a:r>
            <a:r>
              <a:rPr lang="it-IT" sz="1800" dirty="0"/>
              <a:t>e nella resistenza alla leptina. </a:t>
            </a:r>
            <a:r>
              <a:rPr lang="it-IT" sz="1800" b="1" dirty="0" smtClean="0">
                <a:solidFill>
                  <a:schemeClr val="tx2">
                    <a:lumMod val="75000"/>
                  </a:schemeClr>
                </a:solidFill>
              </a:rPr>
              <a:t>Una </a:t>
            </a:r>
            <a:r>
              <a:rPr lang="it-IT" sz="1800" b="1" dirty="0">
                <a:solidFill>
                  <a:schemeClr val="tx2">
                    <a:lumMod val="75000"/>
                  </a:schemeClr>
                </a:solidFill>
              </a:rPr>
              <a:t>HFD aumenta l'espressione di citochine pro-infiammatorie nell'ipotalamo</a:t>
            </a:r>
            <a:r>
              <a:rPr lang="it-IT" sz="1800" dirty="0"/>
              <a:t>, come IL-1, IL-6 </a:t>
            </a:r>
            <a:r>
              <a:rPr lang="it-IT" sz="1800" dirty="0" smtClean="0"/>
              <a:t>e il fattore </a:t>
            </a:r>
            <a:r>
              <a:rPr lang="it-IT" sz="1800" dirty="0"/>
              <a:t>di necrosi tumorale (TNF), </a:t>
            </a:r>
            <a:r>
              <a:rPr lang="it-IT" sz="1800" dirty="0" smtClean="0"/>
              <a:t>che </a:t>
            </a:r>
            <a:r>
              <a:rPr lang="it-IT" sz="1800" dirty="0"/>
              <a:t>attivano vie infiammatorie</a:t>
            </a:r>
            <a:r>
              <a:rPr lang="it-IT" sz="1800" dirty="0" smtClean="0"/>
              <a:t>. </a:t>
            </a:r>
          </a:p>
          <a:p>
            <a:r>
              <a:rPr lang="it-IT" sz="1800" dirty="0" smtClean="0"/>
              <a:t>Il </a:t>
            </a:r>
            <a:r>
              <a:rPr lang="it-IT" sz="1800" dirty="0"/>
              <a:t>miglioramento dello stress del reticolo endoplasmatico </a:t>
            </a:r>
            <a:r>
              <a:rPr lang="it-IT" sz="1800" dirty="0" smtClean="0"/>
              <a:t>ipotalamico, attraverso </a:t>
            </a:r>
            <a:r>
              <a:rPr lang="it-IT" sz="1800" dirty="0"/>
              <a:t>chaperon chimici come l'</a:t>
            </a:r>
            <a:r>
              <a:rPr lang="it-IT" sz="1800" b="1" dirty="0">
                <a:solidFill>
                  <a:schemeClr val="tx2">
                    <a:lumMod val="75000"/>
                  </a:schemeClr>
                </a:solidFill>
              </a:rPr>
              <a:t>acido </a:t>
            </a:r>
            <a:r>
              <a:rPr lang="it-IT" sz="1800" b="1" dirty="0" smtClean="0">
                <a:solidFill>
                  <a:schemeClr val="tx2">
                    <a:lumMod val="75000"/>
                  </a:schemeClr>
                </a:solidFill>
              </a:rPr>
              <a:t>4-fenilbutirrico (4-PBA)</a:t>
            </a:r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it-IT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800" dirty="0" smtClean="0"/>
              <a:t>che </a:t>
            </a:r>
            <a:r>
              <a:rPr lang="it-IT" sz="1800" dirty="0"/>
              <a:t>migliora il ripiegamento delle </a:t>
            </a:r>
            <a:r>
              <a:rPr lang="it-IT" sz="1800" dirty="0" smtClean="0"/>
              <a:t>proteine, o altri approcci genetici, migliorano la </a:t>
            </a:r>
            <a:r>
              <a:rPr lang="it-IT" sz="1800" dirty="0"/>
              <a:t>resistenza alla leptina e proteggono i topi da DIO. Il 4-PBA </a:t>
            </a:r>
            <a:r>
              <a:rPr lang="it-IT" sz="1800" dirty="0" smtClean="0"/>
              <a:t>potrebbe, quindi, rappresentare </a:t>
            </a:r>
            <a:r>
              <a:rPr lang="it-IT" sz="1800" dirty="0"/>
              <a:t>un farmaco </a:t>
            </a:r>
            <a:r>
              <a:rPr lang="it-IT" sz="1800" dirty="0" smtClean="0"/>
              <a:t>adatto al </a:t>
            </a:r>
            <a:r>
              <a:rPr lang="it-IT" sz="1800" dirty="0"/>
              <a:t>trattamento della resistenza alla leptina indotta dallo stress del reticolo endoplasmatico</a:t>
            </a:r>
            <a:r>
              <a:rPr lang="it-IT" sz="1800" dirty="0" smtClean="0"/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03960" y="5104090"/>
            <a:ext cx="10269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Celastrol</a:t>
            </a:r>
            <a:r>
              <a:rPr lang="it-IT" dirty="0"/>
              <a:t>, una piccola molecola trovata nelle radici della pianta </a:t>
            </a:r>
            <a:r>
              <a:rPr lang="it-IT" dirty="0" err="1"/>
              <a:t>Tripterygium</a:t>
            </a:r>
            <a:r>
              <a:rPr lang="it-IT" dirty="0"/>
              <a:t> </a:t>
            </a:r>
            <a:r>
              <a:rPr lang="it-IT" dirty="0" err="1"/>
              <a:t>wilfordii</a:t>
            </a:r>
            <a:r>
              <a:rPr lang="it-IT" dirty="0"/>
              <a:t>, è stata identificata come un candidato per migliorare la sensibilità alla leptina nell'obesità </a:t>
            </a:r>
            <a:r>
              <a:rPr lang="it-IT" dirty="0" smtClean="0"/>
              <a:t>in quanto migliora </a:t>
            </a:r>
            <a:r>
              <a:rPr lang="it-IT" dirty="0"/>
              <a:t>lo stress del reticolo endoplasmatico. La somministrazione sistemica, intraperitoneale (100 mg / kg) o per via orale (10 mg / kg) di </a:t>
            </a:r>
            <a:r>
              <a:rPr lang="it-IT" dirty="0" err="1"/>
              <a:t>celastrol</a:t>
            </a:r>
            <a:r>
              <a:rPr lang="it-IT" dirty="0"/>
              <a:t> può ridurre drasticamente il peso corporeo (fino al 45%) in topi con DIO.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1072989" cy="37798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978" y="1412076"/>
            <a:ext cx="3985564" cy="3464126"/>
          </a:xfrm>
          <a:prstGeom prst="rect">
            <a:avLst/>
          </a:prstGeom>
        </p:spPr>
      </p:pic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333514583"/>
              </p:ext>
            </p:extLst>
          </p:nvPr>
        </p:nvGraphicFramePr>
        <p:xfrm>
          <a:off x="1666239" y="178806"/>
          <a:ext cx="8705669" cy="84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847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73122"/>
            <a:ext cx="6346371" cy="1779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L'eccessiva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nutrizione e crescita durante la vita prenatale e/o postnatale </a:t>
            </a:r>
            <a:r>
              <a:rPr lang="it-IT" sz="2200" dirty="0"/>
              <a:t>potrebbe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contribuire all'eziologia dell'obesità</a:t>
            </a:r>
            <a:r>
              <a:rPr lang="it-IT" sz="2200" dirty="0"/>
              <a:t> e delle malattie correlate in età avanzata. È stato </a:t>
            </a:r>
            <a:r>
              <a:rPr lang="it-IT" sz="2200" dirty="0" smtClean="0"/>
              <a:t>visto, infatti, </a:t>
            </a:r>
            <a:r>
              <a:rPr lang="it-IT" sz="2200" dirty="0"/>
              <a:t>che i ratti allevati in </a:t>
            </a:r>
            <a:r>
              <a:rPr lang="it-IT" sz="2200" dirty="0" smtClean="0"/>
              <a:t>piccole cucciolate guadagnano </a:t>
            </a:r>
            <a:r>
              <a:rPr lang="it-IT" sz="2200" dirty="0"/>
              <a:t>più peso di quelli allevati in cucciolate di dimensioni normali. Inoltre, i ratti </a:t>
            </a:r>
            <a:r>
              <a:rPr lang="it-IT" sz="2200" dirty="0" smtClean="0"/>
              <a:t>delle </a:t>
            </a:r>
            <a:r>
              <a:rPr lang="it-IT" sz="2200" dirty="0"/>
              <a:t>piccole cucciolate </a:t>
            </a:r>
            <a:r>
              <a:rPr lang="it-IT" sz="2200" dirty="0" smtClean="0"/>
              <a:t>mostrano </a:t>
            </a:r>
            <a:r>
              <a:rPr lang="it-IT" sz="2200" dirty="0" err="1"/>
              <a:t>iperfagia</a:t>
            </a:r>
            <a:r>
              <a:rPr lang="it-IT" sz="2200" dirty="0"/>
              <a:t>, maggiore adiposità</a:t>
            </a:r>
            <a:r>
              <a:rPr lang="it-IT" sz="2200" dirty="0" smtClean="0"/>
              <a:t>, </a:t>
            </a:r>
            <a:r>
              <a:rPr lang="it-IT" sz="2200" dirty="0" err="1" smtClean="0"/>
              <a:t>iperleptinemia</a:t>
            </a:r>
            <a:r>
              <a:rPr lang="it-IT" sz="2200" dirty="0" smtClean="0"/>
              <a:t>, </a:t>
            </a:r>
            <a:r>
              <a:rPr lang="it-IT" sz="2200" dirty="0" err="1"/>
              <a:t>iperinsulinemia</a:t>
            </a:r>
            <a:r>
              <a:rPr lang="it-IT" sz="2200" dirty="0"/>
              <a:t>, alterata tolleranza al glucosio, trigliceridi </a:t>
            </a:r>
            <a:r>
              <a:rPr lang="it-IT" sz="2200" dirty="0" smtClean="0"/>
              <a:t>alti e </a:t>
            </a:r>
            <a:r>
              <a:rPr lang="it-IT" sz="2200" dirty="0"/>
              <a:t>aumento della pressione sistolica. Questo effetto può essere </a:t>
            </a:r>
            <a:r>
              <a:rPr lang="it-IT" sz="2200" dirty="0" smtClean="0"/>
              <a:t>ricondotto alla maggiore quantità di </a:t>
            </a:r>
            <a:r>
              <a:rPr lang="it-IT" sz="2200" dirty="0"/>
              <a:t>latte </a:t>
            </a:r>
            <a:r>
              <a:rPr lang="it-IT" sz="2200" dirty="0" smtClean="0"/>
              <a:t>assunta dai </a:t>
            </a:r>
            <a:r>
              <a:rPr lang="it-IT" sz="2200" dirty="0"/>
              <a:t>singoli ratti </a:t>
            </a:r>
            <a:r>
              <a:rPr lang="it-IT" sz="2200" dirty="0" smtClean="0"/>
              <a:t>nelle cucciolate piccole. Infine, in questo modello, i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ratti </a:t>
            </a:r>
            <a:r>
              <a:rPr lang="it-IT" sz="2200" b="1" dirty="0" err="1">
                <a:solidFill>
                  <a:schemeClr val="tx2">
                    <a:lumMod val="75000"/>
                  </a:schemeClr>
                </a:solidFill>
              </a:rPr>
              <a:t>overfed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mantengono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il fenotipo obeso e </a:t>
            </a: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</a:rPr>
              <a:t>i disturbi </a:t>
            </a: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metabolici </a:t>
            </a:r>
            <a:r>
              <a:rPr lang="it-IT" sz="2200" dirty="0"/>
              <a:t>associati in tutto il ciclo vitale.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677" y="1619949"/>
            <a:ext cx="3097306" cy="21052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677" y="4074459"/>
            <a:ext cx="3437874" cy="19338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80015"/>
            <a:ext cx="1072989" cy="377985"/>
          </a:xfrm>
          <a:prstGeom prst="rect">
            <a:avLst/>
          </a:prstGeom>
        </p:spPr>
      </p:pic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1954171106"/>
              </p:ext>
            </p:extLst>
          </p:nvPr>
        </p:nvGraphicFramePr>
        <p:xfrm>
          <a:off x="1847431" y="287113"/>
          <a:ext cx="8128000" cy="98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275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263101097"/>
              </p:ext>
            </p:extLst>
          </p:nvPr>
        </p:nvGraphicFramePr>
        <p:xfrm>
          <a:off x="-1037773" y="680476"/>
          <a:ext cx="141920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479730" y="2050981"/>
            <a:ext cx="9157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Obiettivi della revisione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Leptina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Potenziali meccanismi di resistenza alla leptina nell’obesità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Grelina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Potenziali meccanismi di resistenza alla grelina nell’obesità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</a:t>
            </a:r>
          </a:p>
        </p:txBody>
      </p:sp>
    </p:spTree>
    <p:extLst>
      <p:ext uri="{BB962C8B-B14F-4D97-AF65-F5344CB8AC3E}">
        <p14:creationId xmlns:p14="http://schemas.microsoft.com/office/powerpoint/2010/main" val="1277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257" y="803547"/>
            <a:ext cx="6124303" cy="5620204"/>
          </a:xfrm>
        </p:spPr>
        <p:txBody>
          <a:bodyPr>
            <a:normAutofit fontScale="62500" lnSpcReduction="20000"/>
          </a:bodyPr>
          <a:lstStyle/>
          <a:p>
            <a:r>
              <a:rPr lang="it-IT" sz="3200" dirty="0"/>
              <a:t>La grelina è </a:t>
            </a:r>
            <a:r>
              <a:rPr lang="it-IT" sz="3200" dirty="0" smtClean="0"/>
              <a:t>stata identificata per la prima volta nel </a:t>
            </a:r>
            <a:r>
              <a:rPr lang="it-IT" sz="3200" dirty="0"/>
              <a:t>1999 come il </a:t>
            </a:r>
            <a:r>
              <a:rPr lang="it-IT" sz="3200" b="1" dirty="0" err="1">
                <a:solidFill>
                  <a:schemeClr val="tx2">
                    <a:lumMod val="75000"/>
                  </a:schemeClr>
                </a:solidFill>
              </a:rPr>
              <a:t>ligando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</a:rPr>
              <a:t> endogeno del recettore dell'ormone della crescita </a:t>
            </a:r>
            <a:r>
              <a:rPr lang="it-IT" sz="3200" dirty="0" smtClean="0"/>
              <a:t>(</a:t>
            </a:r>
            <a:r>
              <a:rPr lang="it-IT" sz="3200" dirty="0"/>
              <a:t>GHSR</a:t>
            </a:r>
            <a:r>
              <a:rPr lang="it-IT" sz="3200" dirty="0" smtClean="0"/>
              <a:t>), </a:t>
            </a:r>
            <a:r>
              <a:rPr lang="it-IT" sz="3200" dirty="0"/>
              <a:t>da estratti di stomaco di ratto. </a:t>
            </a:r>
          </a:p>
          <a:p>
            <a:r>
              <a:rPr lang="it-IT" sz="3200" dirty="0" smtClean="0"/>
              <a:t>Tuttavia, l'associazione </a:t>
            </a:r>
            <a:r>
              <a:rPr lang="it-IT" sz="3200" dirty="0"/>
              <a:t>della grelina con l'assunzione di cibo, l'adiposità e la regolazione del metabolismo è diventata rapidamente l'obiettivo principale della ricerca relativa alla funzione della grelina. </a:t>
            </a:r>
            <a:endParaRPr lang="it-IT" sz="3200" dirty="0" smtClean="0"/>
          </a:p>
          <a:p>
            <a:r>
              <a:rPr lang="it-IT" sz="3200" dirty="0" smtClean="0"/>
              <a:t>GHRL </a:t>
            </a:r>
            <a:r>
              <a:rPr lang="it-IT" sz="3200" dirty="0"/>
              <a:t>codifica per un peptide precursore lungo 117 amminoacidi: la </a:t>
            </a:r>
            <a:r>
              <a:rPr lang="it-IT" sz="3200" dirty="0" err="1"/>
              <a:t>preproghrelina</a:t>
            </a:r>
            <a:r>
              <a:rPr lang="it-IT" sz="3200" dirty="0"/>
              <a:t>, che viene elaborata post-</a:t>
            </a:r>
            <a:r>
              <a:rPr lang="it-IT" sz="3200" dirty="0" err="1"/>
              <a:t>traduzionalmente</a:t>
            </a:r>
            <a:r>
              <a:rPr lang="it-IT" sz="3200" dirty="0"/>
              <a:t> in almeno cinque prodotti. Tra questi, </a:t>
            </a:r>
            <a:r>
              <a:rPr lang="it-IT" sz="3200" dirty="0" smtClean="0"/>
              <a:t>l’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acil-grelina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 e la </a:t>
            </a:r>
            <a:r>
              <a:rPr lang="it-IT" sz="3200" b="1" dirty="0" err="1">
                <a:solidFill>
                  <a:schemeClr val="tx2">
                    <a:lumMod val="75000"/>
                  </a:schemeClr>
                </a:solidFill>
              </a:rPr>
              <a:t>desacyl-grelina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dirty="0"/>
              <a:t>sono emersi come i</a:t>
            </a:r>
            <a:r>
              <a:rPr lang="it-IT" sz="3200" dirty="0" smtClean="0"/>
              <a:t> </a:t>
            </a:r>
            <a:r>
              <a:rPr lang="it-IT" sz="3200" dirty="0"/>
              <a:t>più biologicamente rilevanti. </a:t>
            </a:r>
            <a:r>
              <a:rPr lang="it-IT" sz="3200" dirty="0" smtClean="0"/>
              <a:t>Tale </a:t>
            </a:r>
            <a:r>
              <a:rPr lang="it-IT" sz="3200" dirty="0"/>
              <a:t>processo è catalizzato dalla grelina O -</a:t>
            </a:r>
            <a:r>
              <a:rPr lang="it-IT" sz="3200" dirty="0" err="1"/>
              <a:t>aciltransferasi</a:t>
            </a:r>
            <a:r>
              <a:rPr lang="it-IT" sz="3200" dirty="0"/>
              <a:t> (GOAT), si verifica nel reticolo endoplasmatico ed è modulato dalla disponibilità di nutrienti, in particolare </a:t>
            </a:r>
            <a:r>
              <a:rPr lang="it-IT" sz="3200" dirty="0" smtClean="0"/>
              <a:t>di </a:t>
            </a:r>
            <a:r>
              <a:rPr lang="it-IT" sz="3200" dirty="0"/>
              <a:t>acidi grassi a catena media, che sono utilizzati come substrati di </a:t>
            </a:r>
            <a:r>
              <a:rPr lang="it-IT" sz="3200" dirty="0" err="1"/>
              <a:t>acilazione</a:t>
            </a:r>
            <a:r>
              <a:rPr lang="it-IT" sz="3200" dirty="0"/>
              <a:t> e promuove la produzione e la secrezione </a:t>
            </a:r>
            <a:r>
              <a:rPr lang="it-IT" sz="3200" dirty="0" err="1"/>
              <a:t>acil</a:t>
            </a:r>
            <a:r>
              <a:rPr lang="it-IT" sz="3200" dirty="0"/>
              <a:t>-grelina</a:t>
            </a:r>
            <a:r>
              <a:rPr lang="it-IT" sz="3200" dirty="0" smtClean="0"/>
              <a:t>.</a:t>
            </a:r>
          </a:p>
          <a:p>
            <a:r>
              <a:rPr lang="it-IT" sz="3200" dirty="0" smtClean="0"/>
              <a:t>Il </a:t>
            </a:r>
            <a:r>
              <a:rPr lang="it-IT" sz="3200" dirty="0"/>
              <a:t>ruolo della </a:t>
            </a:r>
            <a:r>
              <a:rPr lang="it-IT" sz="3200" dirty="0" err="1" smtClean="0"/>
              <a:t>desacyl-grelina</a:t>
            </a:r>
            <a:r>
              <a:rPr lang="it-IT" sz="3200" dirty="0" smtClean="0"/>
              <a:t> </a:t>
            </a:r>
            <a:r>
              <a:rPr lang="it-IT" sz="3200" dirty="0"/>
              <a:t>è ancora </a:t>
            </a:r>
            <a:r>
              <a:rPr lang="it-IT" sz="3200" dirty="0" smtClean="0"/>
              <a:t>controverso: finora, gli </a:t>
            </a:r>
            <a:r>
              <a:rPr lang="it-IT" sz="3200" dirty="0"/>
              <a:t>studi di follow-up </a:t>
            </a:r>
            <a:r>
              <a:rPr lang="it-IT" sz="3200" dirty="0" smtClean="0"/>
              <a:t>non </a:t>
            </a:r>
            <a:r>
              <a:rPr lang="it-IT" sz="3200" dirty="0"/>
              <a:t>sono riusciti a confermare le proposte azioni anoressigene di questa molecola.</a:t>
            </a:r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288" y="1015728"/>
            <a:ext cx="3858193" cy="45621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015"/>
            <a:ext cx="107298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26069"/>
            <a:ext cx="10515600" cy="1326832"/>
          </a:xfrm>
        </p:spPr>
        <p:txBody>
          <a:bodyPr>
            <a:noAutofit/>
          </a:bodyPr>
          <a:lstStyle/>
          <a:p>
            <a:r>
              <a:rPr lang="it-IT" sz="1800" dirty="0" smtClean="0"/>
              <a:t>Quando la disponibilità di nutrienti è scarsa, i livelli di grelina aumentano, viceversa, dopo il consumo di un pasto, diminuiscono, come dimostrato dagli studi condotti sui roditori e sull’uomo. Questi risultati sono coerenti con l'idea che la </a:t>
            </a:r>
            <a:r>
              <a:rPr lang="it-IT" sz="1800" b="1" dirty="0" smtClean="0">
                <a:solidFill>
                  <a:schemeClr val="tx2">
                    <a:lumMod val="75000"/>
                  </a:schemeClr>
                </a:solidFill>
              </a:rPr>
              <a:t>grelina sia metabolicamente più attiva durante il bilancio energetico negativo</a:t>
            </a:r>
            <a:r>
              <a:rPr lang="it-IT" sz="1800" dirty="0" smtClean="0"/>
              <a:t> che durante bilancio energetico positivo.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889" y="2752901"/>
            <a:ext cx="5380111" cy="35161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015"/>
            <a:ext cx="1072989" cy="377985"/>
          </a:xfrm>
          <a:prstGeom prst="rect">
            <a:avLst/>
          </a:prstGeom>
        </p:spPr>
      </p:pic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084421324"/>
              </p:ext>
            </p:extLst>
          </p:nvPr>
        </p:nvGraphicFramePr>
        <p:xfrm>
          <a:off x="1919514" y="281107"/>
          <a:ext cx="8352971" cy="86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838199" y="2509697"/>
            <a:ext cx="54189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L'effettivo ruolo fisiologico della grelina non è ancora chiaro. È stato visto che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dosi farmacologiche </a:t>
            </a:r>
            <a:r>
              <a:rPr lang="it-IT" dirty="0"/>
              <a:t>(fino a 5 </a:t>
            </a:r>
            <a:r>
              <a:rPr lang="it-IT" dirty="0" err="1" smtClean="0"/>
              <a:t>pmol</a:t>
            </a:r>
            <a:r>
              <a:rPr lang="it-IT" dirty="0" smtClean="0"/>
              <a:t>/kg/</a:t>
            </a:r>
            <a:r>
              <a:rPr lang="it-IT" dirty="0" err="1" smtClean="0"/>
              <a:t>min</a:t>
            </a:r>
            <a:r>
              <a:rPr lang="it-IT" dirty="0"/>
              <a:t>; endovenosa)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di grelina aumentano l’assunzione di cibo</a:t>
            </a:r>
            <a:r>
              <a:rPr lang="it-IT" dirty="0"/>
              <a:t> negli esseri umani e nei roditori, ma anche </a:t>
            </a:r>
            <a:r>
              <a:rPr lang="it-IT" dirty="0" smtClean="0"/>
              <a:t>che, nei topi adulti, </a:t>
            </a:r>
            <a:r>
              <a:rPr lang="it-IT" dirty="0"/>
              <a:t>l'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ablazione</a:t>
            </a:r>
            <a:r>
              <a:rPr lang="it-IT" dirty="0"/>
              <a:t> selettiva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delle cellule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produttrici di grelina</a:t>
            </a:r>
            <a:r>
              <a:rPr lang="it-IT" dirty="0" smtClean="0"/>
              <a:t>, </a:t>
            </a:r>
            <a:r>
              <a:rPr lang="it-IT" dirty="0"/>
              <a:t>utilizzando la tossina difterica,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non promuove cambiamenti </a:t>
            </a:r>
            <a:r>
              <a:rPr lang="it-IT" dirty="0"/>
              <a:t>nell'alimentazione, nel peso corporeo o nella sensibilità a un HFD, nonostante la sostanziale riduzione (80-95%) dei suoi livelli plasmatici.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Inoltre i vaccini anti-</a:t>
            </a:r>
            <a:r>
              <a:rPr lang="it-IT" dirty="0" err="1"/>
              <a:t>grelina</a:t>
            </a:r>
            <a:r>
              <a:rPr lang="it-IT" dirty="0"/>
              <a:t>, originariamente sviluppati come farmaci antiobesità, non hanno mostrato proprietà croniche anoressizzanti. </a:t>
            </a:r>
          </a:p>
        </p:txBody>
      </p:sp>
    </p:spTree>
    <p:extLst>
      <p:ext uri="{BB962C8B-B14F-4D97-AF65-F5344CB8AC3E}">
        <p14:creationId xmlns:p14="http://schemas.microsoft.com/office/powerpoint/2010/main" val="22245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53142" y="457200"/>
            <a:ext cx="10868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smtClean="0"/>
              <a:t>Si ipotizza, dunque, che il ruolo della </a:t>
            </a:r>
            <a:r>
              <a:rPr lang="it-IT" sz="2000" dirty="0"/>
              <a:t>grelina potrebbe consistere nel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preparare l'organismo al cibo in arrivo</a:t>
            </a:r>
            <a:r>
              <a:rPr lang="it-IT" sz="2000" dirty="0"/>
              <a:t>, al fine di metabolizzare e immagazzinare energia in modo </a:t>
            </a:r>
            <a:r>
              <a:rPr lang="it-IT" sz="2000" dirty="0" smtClean="0"/>
              <a:t>efficiente. In </a:t>
            </a:r>
            <a:r>
              <a:rPr lang="it-IT" sz="2000" dirty="0"/>
              <a:t>effetti, la sua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attivazione</a:t>
            </a:r>
            <a:r>
              <a:rPr lang="it-IT" sz="2000" dirty="0"/>
              <a:t> è fortemente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influenzata dai lipidi alimentari </a:t>
            </a:r>
            <a:r>
              <a:rPr lang="it-IT" sz="2000" dirty="0"/>
              <a:t>e tale </a:t>
            </a:r>
            <a:r>
              <a:rPr lang="it-IT" sz="2000" dirty="0" smtClean="0"/>
              <a:t>osservazione è </a:t>
            </a:r>
            <a:r>
              <a:rPr lang="it-IT" sz="2000" dirty="0"/>
              <a:t>coerente con il fatto che la grelina stimola anche l'espressione di geni coinvolti nella </a:t>
            </a:r>
            <a:r>
              <a:rPr lang="it-IT" sz="2000" dirty="0" err="1"/>
              <a:t>lipogenesi</a:t>
            </a:r>
            <a:r>
              <a:rPr lang="it-IT" sz="2000" dirty="0"/>
              <a:t> e che la sua segnalazione dipende totalmente dal metabolismo neuronale degli acidi grassi. </a:t>
            </a:r>
            <a:endParaRPr lang="it-IT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Tuttavia, nuovi test mostrano che i livelli totali grelina aumentano a digiuno, in particolare quelli di </a:t>
            </a:r>
            <a:r>
              <a:rPr lang="it-IT" sz="2000" dirty="0" err="1"/>
              <a:t>desacyl</a:t>
            </a:r>
            <a:r>
              <a:rPr lang="it-IT" sz="2000" dirty="0"/>
              <a:t>-grelina. Dunque, sebbene ampiamente studiati, i meccanismi di secrezione grelina non sono ancora ben chiari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53142" y="4638734"/>
            <a:ext cx="532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09" y="3152357"/>
            <a:ext cx="5264330" cy="305367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6544"/>
            <a:ext cx="1072989" cy="3779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744" y="3682559"/>
            <a:ext cx="3634778" cy="19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263101097"/>
              </p:ext>
            </p:extLst>
          </p:nvPr>
        </p:nvGraphicFramePr>
        <p:xfrm>
          <a:off x="-1037773" y="680476"/>
          <a:ext cx="141920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479730" y="1835537"/>
            <a:ext cx="91570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Obiettivi della revisione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Leptina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Potenziali meccanismi di resistenza alla leptina nell’obesità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Grelina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Potenziali meccanismi di resistenza alla grelina nell’obesità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</a:t>
            </a:r>
          </a:p>
        </p:txBody>
      </p:sp>
    </p:spTree>
    <p:extLst>
      <p:ext uri="{BB962C8B-B14F-4D97-AF65-F5344CB8AC3E}">
        <p14:creationId xmlns:p14="http://schemas.microsoft.com/office/powerpoint/2010/main" val="5651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154" y="862149"/>
            <a:ext cx="983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53142" y="523723"/>
            <a:ext cx="6211390" cy="3538825"/>
          </a:xfrm>
          <a:prstGeom prst="rect">
            <a:avLst/>
          </a:prstGeo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L'obesità è associata all'aumento di morbilità e mortalità</a:t>
            </a:r>
            <a:r>
              <a:rPr lang="it-IT" dirty="0" smtClean="0">
                <a:solidFill>
                  <a:schemeClr val="tx1"/>
                </a:solidFill>
              </a:rPr>
              <a:t>, a causa delle </a:t>
            </a:r>
            <a:r>
              <a:rPr lang="it-IT" dirty="0" smtClean="0"/>
              <a:t>numerose</a:t>
            </a:r>
            <a:r>
              <a:rPr lang="it-IT" dirty="0" smtClean="0">
                <a:solidFill>
                  <a:schemeClr val="tx1"/>
                </a:solidFill>
              </a:rPr>
              <a:t> condizioni mediche (come diabete mellito, malattie cardiovascolari e alcuni tipi di cancro) causate da accumulo di grasso in eccesso. Molti fattori, come la predisposizione genetica, la pronta disponibilità di cibi ad alto contenuto calorico e uno stile di vita sedentario, hanno contribuito all'aumento della prevalenza dell'obesità. </a:t>
            </a:r>
            <a:endParaRPr lang="it-IT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smtClean="0"/>
              <a:t>Inoltre, i sistemi regolatori che controllano l'omeostasi del peso corporeo spesso promuovono un bilancio energetico positivo, che potrebbe contribuire all'aumento di peso e all'accumulo di grasso negli individui con obesità. I percorsi regolatori che controllano l'equilibrio energetico diventano disfunzionali e non sono in grado di difendere il corpo dalle riserve di energia in eccesso nell'obesità.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smtClean="0"/>
              <a:t>Un difetto prototipo che si verifica nell'obesità è lo sviluppo di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resistenza all'azione di ormoni metabolici </a:t>
            </a:r>
            <a:r>
              <a:rPr lang="it-IT" dirty="0" smtClean="0"/>
              <a:t>chiave come la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leptina</a:t>
            </a:r>
            <a:r>
              <a:rPr lang="it-IT" dirty="0" smtClean="0"/>
              <a:t> e la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grelina</a:t>
            </a:r>
            <a:r>
              <a:rPr lang="it-IT" dirty="0" smtClean="0"/>
              <a:t>. Leptina e grelina sono emerse come attori fondamentali nel controllo neuroendocrino dell'omeostasi energetica. Questi ormoni comunicano al sistema nervoso centrale (SNC) informazioni sugli attuali livelli di riserve energetiche e sullo stato nutrizionale.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44" y="523723"/>
            <a:ext cx="4225833" cy="56344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1" y="6466114"/>
            <a:ext cx="1069248" cy="3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3515" y="1446804"/>
            <a:ext cx="6150429" cy="4994337"/>
          </a:xfrm>
        </p:spPr>
        <p:txBody>
          <a:bodyPr>
            <a:normAutofit fontScale="70000" lnSpcReduction="20000"/>
          </a:bodyPr>
          <a:lstStyle/>
          <a:p>
            <a:r>
              <a:rPr lang="it-IT" sz="2900" dirty="0" smtClean="0"/>
              <a:t>Si ipotizza che la </a:t>
            </a:r>
            <a:r>
              <a:rPr lang="it-IT" sz="2900" dirty="0"/>
              <a:t>resistenza alla </a:t>
            </a:r>
            <a:r>
              <a:rPr lang="it-IT" sz="2900" dirty="0" smtClean="0"/>
              <a:t>grelina associata all'obesità, </a:t>
            </a:r>
            <a:r>
              <a:rPr lang="it-IT" sz="2900" dirty="0"/>
              <a:t>potrebbe svilupparsi attraverso diversi meccanismi, </a:t>
            </a:r>
            <a:r>
              <a:rPr lang="it-IT" sz="2900" dirty="0" smtClean="0"/>
              <a:t>come: </a:t>
            </a:r>
            <a:r>
              <a:rPr lang="it-IT" sz="2900" dirty="0"/>
              <a:t>la </a:t>
            </a:r>
            <a:r>
              <a:rPr lang="it-IT" sz="2900" b="1" dirty="0">
                <a:solidFill>
                  <a:schemeClr val="tx2">
                    <a:lumMod val="75000"/>
                  </a:schemeClr>
                </a:solidFill>
              </a:rPr>
              <a:t>diminuzione dei livelli circolanti di </a:t>
            </a:r>
            <a:r>
              <a:rPr lang="it-IT" sz="2900" b="1" dirty="0" smtClean="0">
                <a:solidFill>
                  <a:schemeClr val="tx2">
                    <a:lumMod val="75000"/>
                  </a:schemeClr>
                </a:solidFill>
              </a:rPr>
              <a:t>grelina; il </a:t>
            </a:r>
            <a:r>
              <a:rPr lang="it-IT" sz="2900" b="1" dirty="0">
                <a:solidFill>
                  <a:schemeClr val="tx2">
                    <a:lumMod val="75000"/>
                  </a:schemeClr>
                </a:solidFill>
              </a:rPr>
              <a:t>trasporto alterato della grelina attraverso la barriera </a:t>
            </a:r>
            <a:r>
              <a:rPr lang="it-IT" sz="2900" b="1" dirty="0" err="1">
                <a:solidFill>
                  <a:schemeClr val="tx2">
                    <a:lumMod val="75000"/>
                  </a:schemeClr>
                </a:solidFill>
              </a:rPr>
              <a:t>emato</a:t>
            </a:r>
            <a:r>
              <a:rPr lang="it-IT" sz="2900" b="1" dirty="0">
                <a:solidFill>
                  <a:schemeClr val="tx2">
                    <a:lumMod val="75000"/>
                  </a:schemeClr>
                </a:solidFill>
              </a:rPr>
              <a:t>-encefalica (BBB</a:t>
            </a:r>
            <a:r>
              <a:rPr lang="it-IT" sz="2900" b="1" dirty="0" smtClean="0">
                <a:solidFill>
                  <a:schemeClr val="tx2">
                    <a:lumMod val="75000"/>
                  </a:schemeClr>
                </a:solidFill>
              </a:rPr>
              <a:t>); la </a:t>
            </a:r>
            <a:r>
              <a:rPr lang="it-IT" sz="2900" b="1" dirty="0">
                <a:solidFill>
                  <a:schemeClr val="tx2">
                    <a:lumMod val="75000"/>
                  </a:schemeClr>
                </a:solidFill>
              </a:rPr>
              <a:t>ridotta espressione del </a:t>
            </a:r>
            <a:r>
              <a:rPr lang="it-IT" sz="2900" b="1" dirty="0" smtClean="0">
                <a:solidFill>
                  <a:schemeClr val="tx2">
                    <a:lumMod val="75000"/>
                  </a:schemeClr>
                </a:solidFill>
              </a:rPr>
              <a:t>recettore secretagogo </a:t>
            </a:r>
            <a:r>
              <a:rPr lang="it-IT" sz="2900" b="1" dirty="0">
                <a:solidFill>
                  <a:schemeClr val="tx2">
                    <a:lumMod val="75000"/>
                  </a:schemeClr>
                </a:solidFill>
              </a:rPr>
              <a:t>dell'ormone della crescita (GHSR</a:t>
            </a:r>
            <a:r>
              <a:rPr lang="it-IT" sz="2900" b="1" dirty="0" smtClean="0">
                <a:solidFill>
                  <a:schemeClr val="tx2">
                    <a:lumMod val="75000"/>
                  </a:schemeClr>
                </a:solidFill>
              </a:rPr>
              <a:t>); </a:t>
            </a:r>
            <a:r>
              <a:rPr lang="it-IT" sz="2900" b="1" dirty="0">
                <a:solidFill>
                  <a:schemeClr val="tx2">
                    <a:lumMod val="75000"/>
                  </a:schemeClr>
                </a:solidFill>
              </a:rPr>
              <a:t>della proteina correlata all'</a:t>
            </a:r>
            <a:r>
              <a:rPr lang="it-IT" sz="2900" b="1" dirty="0" err="1">
                <a:solidFill>
                  <a:schemeClr val="tx2">
                    <a:lumMod val="75000"/>
                  </a:schemeClr>
                </a:solidFill>
              </a:rPr>
              <a:t>agouti</a:t>
            </a:r>
            <a:r>
              <a:rPr lang="it-IT" sz="2900" b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it-IT" sz="2900" b="1" dirty="0" err="1">
                <a:solidFill>
                  <a:schemeClr val="tx2">
                    <a:lumMod val="75000"/>
                  </a:schemeClr>
                </a:solidFill>
              </a:rPr>
              <a:t>AgRP</a:t>
            </a:r>
            <a:r>
              <a:rPr lang="it-IT" sz="2900" b="1" dirty="0">
                <a:solidFill>
                  <a:schemeClr val="tx2">
                    <a:lumMod val="75000"/>
                  </a:schemeClr>
                </a:solidFill>
              </a:rPr>
              <a:t>) e del </a:t>
            </a:r>
            <a:r>
              <a:rPr lang="it-IT" sz="2900" b="1" dirty="0" err="1">
                <a:solidFill>
                  <a:schemeClr val="tx2">
                    <a:lumMod val="75000"/>
                  </a:schemeClr>
                </a:solidFill>
              </a:rPr>
              <a:t>neuropeptide</a:t>
            </a:r>
            <a:r>
              <a:rPr lang="it-IT" sz="2900" b="1" dirty="0">
                <a:solidFill>
                  <a:schemeClr val="tx2">
                    <a:lumMod val="75000"/>
                  </a:schemeClr>
                </a:solidFill>
              </a:rPr>
              <a:t> Y (NPY</a:t>
            </a:r>
            <a:r>
              <a:rPr lang="it-IT" sz="2900" b="1" dirty="0" smtClean="0">
                <a:solidFill>
                  <a:schemeClr val="tx2">
                    <a:lumMod val="75000"/>
                  </a:schemeClr>
                </a:solidFill>
              </a:rPr>
              <a:t>), </a:t>
            </a:r>
            <a:r>
              <a:rPr lang="it-IT" sz="2900" dirty="0"/>
              <a:t>che </a:t>
            </a:r>
            <a:r>
              <a:rPr lang="it-IT" sz="2900" dirty="0" smtClean="0"/>
              <a:t>riducono </a:t>
            </a:r>
            <a:r>
              <a:rPr lang="it-IT" sz="2900" dirty="0"/>
              <a:t>l'azione </a:t>
            </a:r>
            <a:r>
              <a:rPr lang="it-IT" sz="2900" dirty="0" err="1"/>
              <a:t>oressizzante</a:t>
            </a:r>
            <a:r>
              <a:rPr lang="it-IT" sz="2900" dirty="0"/>
              <a:t> della grelina. </a:t>
            </a:r>
            <a:endParaRPr lang="it-IT" sz="2900" dirty="0" smtClean="0"/>
          </a:p>
          <a:p>
            <a:r>
              <a:rPr lang="it-IT" sz="2900" dirty="0"/>
              <a:t>I meccanismi molecolari che portano alla riduzione dell'espressione dei </a:t>
            </a:r>
            <a:r>
              <a:rPr lang="it-IT" sz="2900" dirty="0" err="1"/>
              <a:t>neuropeptidi</a:t>
            </a:r>
            <a:r>
              <a:rPr lang="it-IT" sz="2900" dirty="0"/>
              <a:t> non sono chiari, ma i possibili candidati includono: l'infiammazione ipotalamica, la </a:t>
            </a:r>
            <a:r>
              <a:rPr lang="it-IT" sz="2900" dirty="0" err="1"/>
              <a:t>lipotossicità</a:t>
            </a:r>
            <a:r>
              <a:rPr lang="it-IT" sz="2900" dirty="0"/>
              <a:t>, lo stress del reticolo endoplasmatico (ER) e le vie della proteina </a:t>
            </a:r>
            <a:r>
              <a:rPr lang="it-IT" sz="2900" dirty="0" err="1"/>
              <a:t>chinasi</a:t>
            </a:r>
            <a:r>
              <a:rPr lang="it-IT" sz="2900" dirty="0"/>
              <a:t> attivata dall'AMP (AMPK) o della </a:t>
            </a:r>
            <a:r>
              <a:rPr lang="it-IT" sz="2900" dirty="0" err="1"/>
              <a:t>rapamicina</a:t>
            </a:r>
            <a:r>
              <a:rPr lang="it-IT" sz="2900" dirty="0"/>
              <a:t> (</a:t>
            </a:r>
            <a:r>
              <a:rPr lang="it-IT" sz="2900" dirty="0" err="1"/>
              <a:t>mTOR</a:t>
            </a:r>
            <a:r>
              <a:rPr lang="it-IT" sz="2900" dirty="0"/>
              <a:t>) alterate. </a:t>
            </a:r>
          </a:p>
          <a:p>
            <a:r>
              <a:rPr lang="it-IT" sz="2900" dirty="0"/>
              <a:t>È interessante notare che la resistenza alla grelina in risposta a un HFD può verificarsi rapidamente e quasi indipendentemente dalla durata dell'intervento nutrizionale. </a:t>
            </a:r>
          </a:p>
          <a:p>
            <a:endParaRPr lang="it-IT" sz="2000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024" y="1446804"/>
            <a:ext cx="4053840" cy="479157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015"/>
            <a:ext cx="1072989" cy="377985"/>
          </a:xfrm>
          <a:prstGeom prst="rect">
            <a:avLst/>
          </a:prstGeom>
        </p:spPr>
      </p:pic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971911508"/>
              </p:ext>
            </p:extLst>
          </p:nvPr>
        </p:nvGraphicFramePr>
        <p:xfrm>
          <a:off x="1616166" y="212047"/>
          <a:ext cx="8522790" cy="98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58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82936" y="1500403"/>
            <a:ext cx="5514703" cy="3974284"/>
          </a:xfrm>
        </p:spPr>
        <p:txBody>
          <a:bodyPr>
            <a:noAutofit/>
          </a:bodyPr>
          <a:lstStyle/>
          <a:p>
            <a:r>
              <a:rPr lang="it-IT" sz="2000" dirty="0"/>
              <a:t>N</a:t>
            </a:r>
            <a:r>
              <a:rPr lang="it-IT" sz="2000" dirty="0" smtClean="0"/>
              <a:t>ei </a:t>
            </a:r>
            <a:r>
              <a:rPr lang="it-IT" sz="2000" dirty="0"/>
              <a:t>topi </a:t>
            </a:r>
            <a:r>
              <a:rPr lang="it-IT" sz="2000" dirty="0" smtClean="0"/>
              <a:t>neonati la resistenza alla grelina può aumentare le </a:t>
            </a:r>
            <a:r>
              <a:rPr lang="it-IT" sz="2000" dirty="0"/>
              <a:t>proiezioni </a:t>
            </a:r>
            <a:r>
              <a:rPr lang="it-IT" sz="2000" dirty="0" smtClean="0"/>
              <a:t>di αMSH </a:t>
            </a:r>
            <a:r>
              <a:rPr lang="it-IT" sz="2000" dirty="0"/>
              <a:t>e </a:t>
            </a:r>
            <a:r>
              <a:rPr lang="it-IT" sz="2000" dirty="0" err="1"/>
              <a:t>AgRP</a:t>
            </a:r>
            <a:r>
              <a:rPr lang="it-IT" sz="2000" dirty="0"/>
              <a:t> dall'arco al nucleo </a:t>
            </a:r>
            <a:r>
              <a:rPr lang="it-IT" sz="2000" dirty="0" err="1"/>
              <a:t>paraventricolare</a:t>
            </a:r>
            <a:r>
              <a:rPr lang="it-IT" sz="2000" dirty="0"/>
              <a:t> dell'ipotalamo </a:t>
            </a:r>
            <a:r>
              <a:rPr lang="it-IT" sz="2000" dirty="0" smtClean="0"/>
              <a:t>e favorire </a:t>
            </a:r>
            <a:r>
              <a:rPr lang="it-IT" sz="2000" dirty="0"/>
              <a:t>un aumento </a:t>
            </a:r>
            <a:r>
              <a:rPr lang="it-IT" sz="2000" dirty="0" smtClean="0"/>
              <a:t>di </a:t>
            </a:r>
            <a:r>
              <a:rPr lang="it-IT" sz="2000" dirty="0"/>
              <a:t>peso corporeo, </a:t>
            </a:r>
            <a:r>
              <a:rPr lang="it-IT" sz="2000" dirty="0" smtClean="0"/>
              <a:t>grasso </a:t>
            </a:r>
            <a:r>
              <a:rPr lang="it-IT" sz="2000" dirty="0"/>
              <a:t>viscerale </a:t>
            </a:r>
            <a:r>
              <a:rPr lang="it-IT" sz="2000" dirty="0" smtClean="0"/>
              <a:t>e dei livelli </a:t>
            </a:r>
            <a:r>
              <a:rPr lang="it-IT" sz="2000" dirty="0"/>
              <a:t>di glucosio nel sangue e una diminuzione della sensibilità alla leptina. Inoltre, la somministrazione cronica di grelina dopo la nascita (</a:t>
            </a:r>
            <a:r>
              <a:rPr lang="it-IT" sz="2000" dirty="0" smtClean="0"/>
              <a:t>dal 4° al 12° giorno) </a:t>
            </a:r>
            <a:r>
              <a:rPr lang="it-IT" sz="2000" dirty="0"/>
              <a:t>compromette il normale sviluppo delle proiezioni del nucleo arcuato dell’ipotalamo, </a:t>
            </a:r>
            <a:r>
              <a:rPr lang="it-IT" sz="2000" dirty="0" smtClean="0"/>
              <a:t>causando </a:t>
            </a:r>
            <a:r>
              <a:rPr lang="it-IT" sz="2000" dirty="0"/>
              <a:t>disfunzioni metaboliche. </a:t>
            </a:r>
            <a:endParaRPr lang="it-IT" sz="2000" dirty="0" smtClean="0"/>
          </a:p>
          <a:p>
            <a:r>
              <a:rPr lang="it-IT" sz="2000" dirty="0" smtClean="0"/>
              <a:t>Questi risultati dimostrano che la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grelina ha un ruolo inibitorio nello sviluppo dei circuiti neurali ipotalamici </a:t>
            </a:r>
            <a:r>
              <a:rPr lang="it-IT" sz="2000" dirty="0" smtClean="0"/>
              <a:t>e che,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durante la vita neonatale</a:t>
            </a:r>
            <a:r>
              <a:rPr lang="it-IT" sz="2000" dirty="0" smtClean="0"/>
              <a:t>, la sua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azione</a:t>
            </a:r>
            <a:r>
              <a:rPr lang="it-IT" sz="2000" dirty="0" smtClean="0"/>
              <a:t> sia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necessaria per una regolazione metabolica ottimale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3" y="2130596"/>
            <a:ext cx="4458789" cy="33440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015"/>
            <a:ext cx="1072989" cy="377985"/>
          </a:xfrm>
          <a:prstGeom prst="rect">
            <a:avLst/>
          </a:prstGeom>
        </p:spPr>
      </p:pic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3733878330"/>
              </p:ext>
            </p:extLst>
          </p:nvPr>
        </p:nvGraphicFramePr>
        <p:xfrm>
          <a:off x="1540689" y="221453"/>
          <a:ext cx="9084493" cy="90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40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24462"/>
            <a:ext cx="10515600" cy="2671241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Inizialmente l'infiammazione </a:t>
            </a:r>
            <a:r>
              <a:rPr lang="it-IT" sz="2000" dirty="0"/>
              <a:t>ipotalamica </a:t>
            </a:r>
            <a:r>
              <a:rPr lang="it-IT" sz="2000" dirty="0" smtClean="0"/>
              <a:t>era </a:t>
            </a:r>
            <a:r>
              <a:rPr lang="it-IT" sz="2000" dirty="0"/>
              <a:t>stata suggerita come un potenziale meccanismo di resistenza alla </a:t>
            </a:r>
            <a:r>
              <a:rPr lang="it-IT" sz="2000" dirty="0" smtClean="0"/>
              <a:t>grelina, ma, in alcuni esperimenti, topi </a:t>
            </a:r>
            <a:r>
              <a:rPr lang="it-IT" sz="2000" dirty="0"/>
              <a:t>obesi e topi magri di </a:t>
            </a:r>
            <a:r>
              <a:rPr lang="it-IT" sz="2000" dirty="0" smtClean="0"/>
              <a:t>controllo, </a:t>
            </a:r>
            <a:r>
              <a:rPr lang="it-IT" sz="2000" dirty="0"/>
              <a:t>alimentati con </a:t>
            </a:r>
            <a:r>
              <a:rPr lang="it-IT" sz="2000" dirty="0" smtClean="0"/>
              <a:t>HFD, hanno mostrato </a:t>
            </a:r>
            <a:r>
              <a:rPr lang="it-IT" sz="2000" dirty="0"/>
              <a:t>risposte simili alla grelina, nonostante </a:t>
            </a:r>
            <a:r>
              <a:rPr lang="it-IT" sz="2000" dirty="0" smtClean="0"/>
              <a:t>i primi avessero </a:t>
            </a:r>
            <a:r>
              <a:rPr lang="it-IT" sz="2000" dirty="0"/>
              <a:t>un livello più alto di </a:t>
            </a:r>
            <a:r>
              <a:rPr lang="it-IT" sz="2000" dirty="0" err="1"/>
              <a:t>gliosi</a:t>
            </a:r>
            <a:r>
              <a:rPr lang="it-IT" sz="2000" dirty="0"/>
              <a:t>, un marker di infiammazione </a:t>
            </a:r>
            <a:r>
              <a:rPr lang="it-IT" sz="2000" dirty="0" smtClean="0"/>
              <a:t>centrale, ribaltando così che la </a:t>
            </a:r>
            <a:r>
              <a:rPr lang="it-IT" sz="2000" dirty="0" err="1"/>
              <a:t>gliosi</a:t>
            </a:r>
            <a:r>
              <a:rPr lang="it-IT" sz="2000" dirty="0"/>
              <a:t> </a:t>
            </a:r>
            <a:r>
              <a:rPr lang="it-IT" sz="2000" dirty="0" smtClean="0"/>
              <a:t>ipotalamica sia una </a:t>
            </a:r>
            <a:r>
              <a:rPr lang="it-IT" sz="2000" dirty="0"/>
              <a:t>causa di resistenza alla </a:t>
            </a:r>
            <a:r>
              <a:rPr lang="it-IT" sz="2000" dirty="0" smtClean="0"/>
              <a:t>grelina. </a:t>
            </a:r>
          </a:p>
          <a:p>
            <a:r>
              <a:rPr lang="it-IT" sz="2000" dirty="0" smtClean="0"/>
              <a:t>Un </a:t>
            </a:r>
            <a:r>
              <a:rPr lang="it-IT" sz="2000" dirty="0"/>
              <a:t>altro meccanismo proposto </a:t>
            </a:r>
            <a:r>
              <a:rPr lang="it-IT" sz="2000" dirty="0" smtClean="0"/>
              <a:t>riguarda </a:t>
            </a:r>
            <a:r>
              <a:rPr lang="it-IT" sz="2000" dirty="0"/>
              <a:t>lo stress del reticolo endoplasmatico. Nei topi,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il trattamento con grelina aumenta la concentrazione ipotalamica di ceramide nel reticolo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endoplasmatico</a:t>
            </a:r>
            <a:r>
              <a:rPr lang="it-IT" sz="2000" dirty="0" smtClean="0"/>
              <a:t>, promuovendo così la </a:t>
            </a:r>
            <a:r>
              <a:rPr lang="it-IT" sz="2000" dirty="0" err="1"/>
              <a:t>lipotossicità</a:t>
            </a:r>
            <a:r>
              <a:rPr lang="it-IT" sz="2000" dirty="0"/>
              <a:t> ipotalamica e lo stress del reticolo endoplasmatico. </a:t>
            </a:r>
            <a:endParaRPr lang="it-IT" sz="20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911" y="3855196"/>
            <a:ext cx="4206240" cy="153817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13862" y="3559590"/>
            <a:ext cx="5338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Tuttavia, poiché i livelli di grelina sono diminuiti nell'obesità, è improbabile che questo ormone abbia un ruolo nella produzione di </a:t>
            </a:r>
            <a:r>
              <a:rPr lang="it-IT" sz="2000" dirty="0" err="1"/>
              <a:t>ceramidi</a:t>
            </a:r>
            <a:r>
              <a:rPr lang="it-IT" sz="2000" dirty="0"/>
              <a:t> in </a:t>
            </a:r>
            <a:r>
              <a:rPr lang="it-IT" sz="2000" dirty="0" smtClean="0"/>
              <a:t>tale </a:t>
            </a:r>
            <a:r>
              <a:rPr lang="it-IT" sz="2000" dirty="0"/>
              <a:t>contesto.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Dunque,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la relazione tra stress del reticolo endoplasmatico, grelina e resistenza alla grelina nell'obesità rimane poco chiara</a:t>
            </a:r>
            <a:r>
              <a:rPr lang="it-IT" sz="2000" dirty="0"/>
              <a:t>, richiedendo ulteriori ricerche.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52819" y="5419554"/>
            <a:ext cx="53464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 sinistra: una dieta ricca di grassi può portare alla conservazione dei lipidi nel fegato (rosso). Questo può innescare lo sviluppo di malattie del fegato grasso e diabete. A destra: quando Ceramide </a:t>
            </a:r>
            <a:r>
              <a:rPr lang="it-IT" sz="1000" dirty="0" err="1"/>
              <a:t>Synthase</a:t>
            </a:r>
            <a:r>
              <a:rPr lang="it-IT" sz="1000" dirty="0"/>
              <a:t> 6 viene inattivata, i topi sono protetti dall’eccessivo immagazzinamento di lipidi nel fegato, nonostante il consumo di una dieta ricca di grassi. È importante sottolineare che anche il metabolismo del glucosio di questi topi migliora.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0015"/>
            <a:ext cx="1072989" cy="377985"/>
          </a:xfrm>
          <a:prstGeom prst="rect">
            <a:avLst/>
          </a:prstGeom>
        </p:spPr>
      </p:pic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950408758"/>
              </p:ext>
            </p:extLst>
          </p:nvPr>
        </p:nvGraphicFramePr>
        <p:xfrm>
          <a:off x="1174931" y="281184"/>
          <a:ext cx="9842137" cy="74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61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263101097"/>
              </p:ext>
            </p:extLst>
          </p:nvPr>
        </p:nvGraphicFramePr>
        <p:xfrm>
          <a:off x="-1037773" y="680476"/>
          <a:ext cx="141920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479730" y="2050981"/>
            <a:ext cx="9157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Obiettivi della revisione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Leptina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Potenziali meccanismi di resistenza alla leptina nell’obesità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Grelina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Potenziali meccanismi di resistenza alla grelina nell’obesità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Conclusione</a:t>
            </a:r>
          </a:p>
        </p:txBody>
      </p:sp>
    </p:spTree>
    <p:extLst>
      <p:ext uri="{BB962C8B-B14F-4D97-AF65-F5344CB8AC3E}">
        <p14:creationId xmlns:p14="http://schemas.microsoft.com/office/powerpoint/2010/main" val="12558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948" y="815477"/>
            <a:ext cx="10515600" cy="4971368"/>
          </a:xfrm>
        </p:spPr>
        <p:txBody>
          <a:bodyPr>
            <a:normAutofit fontScale="40000" lnSpcReduction="20000"/>
          </a:bodyPr>
          <a:lstStyle/>
          <a:p>
            <a:r>
              <a:rPr lang="it-IT" sz="5000" dirty="0" smtClean="0"/>
              <a:t>Classicamente si </a:t>
            </a:r>
            <a:r>
              <a:rPr lang="it-IT" sz="5000" dirty="0"/>
              <a:t>ritiene che la resistenza alle azioni metaboliche della leptina e della grelina contribuisca allo sviluppo e al mantenimento dell'obesità. Tuttavia, recenti prove contestano l'idea che esista una resistenza alla leptina correlata alla </a:t>
            </a:r>
            <a:r>
              <a:rPr lang="it-IT" sz="5000" dirty="0" smtClean="0"/>
              <a:t>DIO e le </a:t>
            </a:r>
            <a:r>
              <a:rPr lang="it-IT" sz="5000" dirty="0"/>
              <a:t>ragioni alla base della </a:t>
            </a:r>
            <a:r>
              <a:rPr lang="it-IT" sz="5000" b="1" dirty="0">
                <a:solidFill>
                  <a:schemeClr val="tx2">
                    <a:lumMod val="75000"/>
                  </a:schemeClr>
                </a:solidFill>
              </a:rPr>
              <a:t>resistenza differenziale alla leptina esogena rispetto a quella endogena restano da determinare</a:t>
            </a:r>
            <a:r>
              <a:rPr lang="it-IT" sz="5000" dirty="0"/>
              <a:t>. </a:t>
            </a:r>
            <a:r>
              <a:rPr lang="it-IT" sz="5000" dirty="0" smtClean="0"/>
              <a:t>A conclusione di questa revisione, si ritiene che </a:t>
            </a:r>
            <a:r>
              <a:rPr lang="it-IT" sz="5000" dirty="0"/>
              <a:t>la definizione di resistenza alla leptina dovrebbe essere </a:t>
            </a:r>
            <a:r>
              <a:rPr lang="it-IT" sz="5000" dirty="0" smtClean="0"/>
              <a:t>rivisitata, </a:t>
            </a:r>
            <a:r>
              <a:rPr lang="it-IT" sz="5000" dirty="0"/>
              <a:t>in riferimento all'incapacità della leptina esogena di influenzare l'assunzione di cibo e il peso </a:t>
            </a:r>
            <a:r>
              <a:rPr lang="it-IT" sz="5000" dirty="0" smtClean="0"/>
              <a:t>corporeo.</a:t>
            </a:r>
          </a:p>
          <a:p>
            <a:r>
              <a:rPr lang="it-IT" sz="5000" dirty="0" smtClean="0"/>
              <a:t>Sfortunatamente</a:t>
            </a:r>
            <a:r>
              <a:rPr lang="it-IT" sz="5000" dirty="0"/>
              <a:t>, </a:t>
            </a:r>
            <a:r>
              <a:rPr lang="it-IT" sz="5000" b="1" dirty="0">
                <a:solidFill>
                  <a:schemeClr val="tx2">
                    <a:lumMod val="75000"/>
                  </a:schemeClr>
                </a:solidFill>
              </a:rPr>
              <a:t>i progressi </a:t>
            </a:r>
            <a:r>
              <a:rPr lang="it-IT" sz="5000" dirty="0"/>
              <a:t>nella decifrazione dei processi molecolari alla base della resistenza alla leptina e alla grelina nell'obesità </a:t>
            </a:r>
            <a:r>
              <a:rPr lang="it-IT" sz="5000" b="1" dirty="0">
                <a:solidFill>
                  <a:schemeClr val="tx2">
                    <a:lumMod val="75000"/>
                  </a:schemeClr>
                </a:solidFill>
              </a:rPr>
              <a:t>non si sono ancora tradotti in nuovi ed efficaci trattamenti per l'obesità</a:t>
            </a:r>
            <a:r>
              <a:rPr lang="it-IT" sz="5000" dirty="0"/>
              <a:t>, il che evidenzia la necessità di </a:t>
            </a:r>
            <a:r>
              <a:rPr lang="it-IT" sz="5000" dirty="0" smtClean="0"/>
              <a:t>ulteriori studi. </a:t>
            </a:r>
          </a:p>
          <a:p>
            <a:r>
              <a:rPr lang="it-IT" sz="5000" dirty="0" smtClean="0"/>
              <a:t>In ogni caso, le </a:t>
            </a:r>
            <a:r>
              <a:rPr lang="it-IT" sz="5000" dirty="0"/>
              <a:t>azioni pleiotropiche di grelina e leptina </a:t>
            </a:r>
            <a:r>
              <a:rPr lang="it-IT" sz="5000" dirty="0" smtClean="0"/>
              <a:t>hanno suscitato particolare </a:t>
            </a:r>
            <a:r>
              <a:rPr lang="it-IT" sz="5000" dirty="0"/>
              <a:t>interesse nella comprensione delle conseguenze </a:t>
            </a:r>
            <a:r>
              <a:rPr lang="it-IT" sz="5000" dirty="0" smtClean="0"/>
              <a:t>dei meccanismi di resistenza, al </a:t>
            </a:r>
            <a:r>
              <a:rPr lang="it-IT" sz="5000" dirty="0"/>
              <a:t>di là dei disturbi </a:t>
            </a:r>
            <a:r>
              <a:rPr lang="it-IT" sz="5000" dirty="0" smtClean="0"/>
              <a:t>metabolici. </a:t>
            </a:r>
            <a:r>
              <a:rPr lang="it-IT" sz="5000" b="1" dirty="0" smtClean="0">
                <a:solidFill>
                  <a:schemeClr val="tx2">
                    <a:lumMod val="75000"/>
                  </a:schemeClr>
                </a:solidFill>
              </a:rPr>
              <a:t>Diverse </a:t>
            </a:r>
            <a:r>
              <a:rPr lang="it-IT" sz="5000" b="1" dirty="0">
                <a:solidFill>
                  <a:schemeClr val="tx2">
                    <a:lumMod val="75000"/>
                  </a:schemeClr>
                </a:solidFill>
              </a:rPr>
              <a:t>condizioni patologiche, inclusa la disfunzione cardiovascolare e riproduttiva, potrebbero derivare da difetti nelle azioni di </a:t>
            </a:r>
            <a:r>
              <a:rPr lang="it-IT" sz="5000" b="1" dirty="0" smtClean="0">
                <a:solidFill>
                  <a:schemeClr val="tx2">
                    <a:lumMod val="75000"/>
                  </a:schemeClr>
                </a:solidFill>
              </a:rPr>
              <a:t>tali </a:t>
            </a:r>
            <a:r>
              <a:rPr lang="it-IT" sz="5000" b="1" dirty="0">
                <a:solidFill>
                  <a:schemeClr val="tx2">
                    <a:lumMod val="75000"/>
                  </a:schemeClr>
                </a:solidFill>
              </a:rPr>
              <a:t>ormoni e nelle loro vie di segnalazione</a:t>
            </a:r>
            <a:r>
              <a:rPr lang="it-IT" sz="5000" dirty="0"/>
              <a:t>. </a:t>
            </a:r>
            <a:r>
              <a:rPr lang="it-IT" sz="5000" dirty="0" smtClean="0"/>
              <a:t>Ad esempio, alcune prove suggeriscono </a:t>
            </a:r>
            <a:r>
              <a:rPr lang="it-IT" sz="5000" dirty="0"/>
              <a:t>che la resistenza selettiva alla leptina </a:t>
            </a:r>
            <a:r>
              <a:rPr lang="it-IT" sz="5000" dirty="0" smtClean="0"/>
              <a:t>sia alla </a:t>
            </a:r>
            <a:r>
              <a:rPr lang="it-IT" sz="5000" dirty="0"/>
              <a:t>base dell'ipertensione correlata all'obesità e dell'iperattività del sistema nervoso </a:t>
            </a:r>
            <a:r>
              <a:rPr lang="it-IT" sz="5000" dirty="0" smtClean="0"/>
              <a:t>simpatico. </a:t>
            </a:r>
            <a:r>
              <a:rPr lang="it-IT" sz="5000" dirty="0"/>
              <a:t>Questa nozione è supportata </a:t>
            </a:r>
            <a:r>
              <a:rPr lang="it-IT" sz="5000" dirty="0" smtClean="0"/>
              <a:t>dalla conoscenza che della </a:t>
            </a:r>
            <a:r>
              <a:rPr lang="it-IT" sz="5000" dirty="0"/>
              <a:t>capacità della leptina di aumentare la pressione sanguigna e il deflusso simpatico cardiovascolare </a:t>
            </a:r>
            <a:r>
              <a:rPr lang="it-IT" sz="5000" dirty="0" smtClean="0"/>
              <a:t>nell'obesità, </a:t>
            </a:r>
            <a:r>
              <a:rPr lang="it-IT" sz="5000" dirty="0"/>
              <a:t>nonostante la resistenza </a:t>
            </a:r>
            <a:r>
              <a:rPr lang="it-IT" sz="5000" dirty="0" smtClean="0"/>
              <a:t>ai suoi </a:t>
            </a:r>
            <a:r>
              <a:rPr lang="it-IT" sz="5000" dirty="0"/>
              <a:t>effetti </a:t>
            </a:r>
            <a:r>
              <a:rPr lang="it-IT" sz="5000" dirty="0" err="1" smtClean="0"/>
              <a:t>anoressigenici</a:t>
            </a:r>
            <a:r>
              <a:rPr lang="it-IT" sz="5000" dirty="0" smtClean="0"/>
              <a:t>.</a:t>
            </a:r>
          </a:p>
          <a:p>
            <a:r>
              <a:rPr lang="it-IT" sz="5000" dirty="0" smtClean="0"/>
              <a:t>La </a:t>
            </a:r>
            <a:r>
              <a:rPr lang="it-IT" sz="5000" dirty="0"/>
              <a:t>decodifica dei meccanismi alla base della resistenza selettiva agli ormoni metabolici migliorerà notevolmente la nostra comprensione delle malattie comunemente associate all'obesità.</a:t>
            </a:r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0015"/>
            <a:ext cx="107298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645166534"/>
              </p:ext>
            </p:extLst>
          </p:nvPr>
        </p:nvGraphicFramePr>
        <p:xfrm>
          <a:off x="-1037773" y="680476"/>
          <a:ext cx="141920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231536" y="2050981"/>
            <a:ext cx="100714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Obiettivi della revisione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Leptina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Potenziali meccanismi di resistenza alla leptina nell’obesità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Grelina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Potenziali meccanismi di resistenza alla grelina nell’obesità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Conclusione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263101097"/>
              </p:ext>
            </p:extLst>
          </p:nvPr>
        </p:nvGraphicFramePr>
        <p:xfrm>
          <a:off x="-1037773" y="680476"/>
          <a:ext cx="141920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479730" y="2050981"/>
            <a:ext cx="9157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Obiettivi della revisione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Leptina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Potenziali meccanismi di resistenza alla leptina nell’obesità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Grelina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Potenziali meccanismi di resistenza alla grelina nell’obesità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</a:t>
            </a:r>
          </a:p>
        </p:txBody>
      </p:sp>
    </p:spTree>
    <p:extLst>
      <p:ext uri="{BB962C8B-B14F-4D97-AF65-F5344CB8AC3E}">
        <p14:creationId xmlns:p14="http://schemas.microsoft.com/office/powerpoint/2010/main" val="16438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1079" y="534942"/>
            <a:ext cx="9834155" cy="2064567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In questa revisione si discutono le vie di segnalazione molecolare e gli interventi dietetici e nutrizionali che interferiscono con le azioni della leptina e della grelina. Si discute anche della diafonia tra il fenomeno "classico" della resistenza alla leptina e il nuovo concetto di resistenza alla grelina.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123" y="2692854"/>
            <a:ext cx="4819650" cy="35623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592" y="3306527"/>
            <a:ext cx="2694666" cy="270076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80015"/>
            <a:ext cx="107298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263101097"/>
              </p:ext>
            </p:extLst>
          </p:nvPr>
        </p:nvGraphicFramePr>
        <p:xfrm>
          <a:off x="-1037773" y="680476"/>
          <a:ext cx="141920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479730" y="2050981"/>
            <a:ext cx="9157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Obiettivi della revisione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Leptina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Potenziali meccanismi di resistenza alla leptina nell’obesità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Grelina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Potenziali meccanismi di resistenza alla grelina nell’obesità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</a:t>
            </a:r>
          </a:p>
        </p:txBody>
      </p:sp>
    </p:spTree>
    <p:extLst>
      <p:ext uri="{BB962C8B-B14F-4D97-AF65-F5344CB8AC3E}">
        <p14:creationId xmlns:p14="http://schemas.microsoft.com/office/powerpoint/2010/main" val="29382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886141"/>
            <a:ext cx="10565676" cy="479193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leptina è una citochina di 16 </a:t>
            </a:r>
            <a:r>
              <a:rPr lang="it-IT" sz="2000" dirty="0" err="1" smtClean="0"/>
              <a:t>kDa</a:t>
            </a:r>
            <a:r>
              <a:rPr lang="it-IT" sz="2000" dirty="0" smtClean="0"/>
              <a:t> prodotta prevalentemente dal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tessuto adiposo</a:t>
            </a:r>
            <a:r>
              <a:rPr lang="it-IT" sz="2000" dirty="0" smtClean="0"/>
              <a:t>; viene rilasciata nel flusso sanguigno e circola in proporzione alla massa grassa corporea. Di conseguenza,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i livelli di leptina trasmettono informazioni sulle riserve energetiche dell'organismo </a:t>
            </a:r>
            <a:r>
              <a:rPr lang="it-IT" sz="2000" dirty="0" smtClean="0"/>
              <a:t>ai centri che regolano l'omeostasi energetica: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76574" y="2247899"/>
            <a:ext cx="1008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/>
              <a:t>l'aumento dei depositi adiposi aumenta la produzione di leptina e i suoi livelli circolanti, che innescano una risposta per ridurre l'alimentazione e promuovere il dispendio energetico.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/>
              <a:t>al contrario, un calo dei livelli circolanti di leptina innesca una forte motivazione a mangiare e a risparmiare energia.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38199" y="3728561"/>
            <a:ext cx="5797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Si è visto che la leptina è anche implicata nella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regolazione del sistema immunitario</a:t>
            </a:r>
            <a:r>
              <a:rPr lang="it-IT" sz="2000" dirty="0" smtClean="0"/>
              <a:t>, nella regolazione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autonomica</a:t>
            </a:r>
            <a:r>
              <a:rPr lang="it-IT" sz="2000" dirty="0" smtClean="0"/>
              <a:t> e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cardiovascolare</a:t>
            </a:r>
            <a:r>
              <a:rPr lang="it-IT" sz="2000" dirty="0" smtClean="0"/>
              <a:t>, nella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funzione riproduttiva </a:t>
            </a:r>
            <a:r>
              <a:rPr lang="it-IT" sz="2000" dirty="0" smtClean="0"/>
              <a:t>e nella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formazione ossea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71" y="3642635"/>
            <a:ext cx="4373229" cy="321536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" y="6542445"/>
            <a:ext cx="1072989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02909"/>
            <a:ext cx="10683240" cy="4351338"/>
          </a:xfrm>
        </p:spPr>
        <p:txBody>
          <a:bodyPr>
            <a:noAutofit/>
          </a:bodyPr>
          <a:lstStyle/>
          <a:p>
            <a:r>
              <a:rPr lang="it-IT" sz="1800" dirty="0" smtClean="0"/>
              <a:t>La </a:t>
            </a:r>
            <a:r>
              <a:rPr lang="it-IT" sz="1800" dirty="0"/>
              <a:t>resistenza alla leptina è associata ad </a:t>
            </a:r>
            <a:r>
              <a:rPr lang="it-IT" sz="1800" b="1" dirty="0">
                <a:solidFill>
                  <a:schemeClr val="tx2">
                    <a:lumMod val="75000"/>
                  </a:schemeClr>
                </a:solidFill>
              </a:rPr>
              <a:t>elevati livelli circolanti </a:t>
            </a:r>
            <a:r>
              <a:rPr lang="it-IT" sz="1800" b="1" dirty="0" smtClean="0">
                <a:solidFill>
                  <a:schemeClr val="tx2">
                    <a:lumMod val="75000"/>
                  </a:schemeClr>
                </a:solidFill>
              </a:rPr>
              <a:t>di essa</a:t>
            </a:r>
            <a:r>
              <a:rPr lang="it-IT" sz="1800" dirty="0" smtClean="0"/>
              <a:t>, </a:t>
            </a:r>
            <a:r>
              <a:rPr lang="it-IT" sz="1800" dirty="0"/>
              <a:t>nonché </a:t>
            </a:r>
            <a:r>
              <a:rPr lang="it-IT" sz="1800" b="1" dirty="0">
                <a:solidFill>
                  <a:schemeClr val="tx2">
                    <a:lumMod val="75000"/>
                  </a:schemeClr>
                </a:solidFill>
              </a:rPr>
              <a:t>all'incapacità della leptina esogena di ridurre l'assunzione di cibo e il peso corporeo</a:t>
            </a:r>
            <a:r>
              <a:rPr lang="it-IT" sz="1800" dirty="0"/>
              <a:t>. </a:t>
            </a:r>
          </a:p>
          <a:p>
            <a:r>
              <a:rPr lang="it-IT" sz="1800" dirty="0"/>
              <a:t>A</a:t>
            </a:r>
            <a:r>
              <a:rPr lang="it-IT" sz="1800" dirty="0" smtClean="0"/>
              <a:t>lcuni studi clinici che hanno utilizzato degli </a:t>
            </a:r>
            <a:r>
              <a:rPr lang="it-IT" sz="1800" dirty="0"/>
              <a:t>antagonisti della </a:t>
            </a:r>
            <a:r>
              <a:rPr lang="it-IT" sz="1800" dirty="0" err="1"/>
              <a:t>LepR</a:t>
            </a:r>
            <a:r>
              <a:rPr lang="it-IT" sz="1800" dirty="0"/>
              <a:t> suggeriscono che la resistenza alla 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leptina endogena non </a:t>
            </a:r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contribuisca </a:t>
            </a:r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all'obesità indotta da dieta ricca di grassi </a:t>
            </a:r>
            <a:r>
              <a:rPr lang="it-IT" sz="1800" dirty="0"/>
              <a:t>(HFD). In questi </a:t>
            </a:r>
            <a:r>
              <a:rPr lang="it-IT" sz="1800" dirty="0" smtClean="0"/>
              <a:t>studi, </a:t>
            </a:r>
            <a:r>
              <a:rPr lang="it-IT" sz="1800" dirty="0"/>
              <a:t>la somministrazione </a:t>
            </a:r>
            <a:r>
              <a:rPr lang="it-IT" sz="1800" dirty="0" smtClean="0"/>
              <a:t>di </a:t>
            </a:r>
            <a:r>
              <a:rPr lang="it-IT" sz="1800" dirty="0"/>
              <a:t>un antagonista </a:t>
            </a:r>
            <a:r>
              <a:rPr lang="it-IT" sz="1800" dirty="0" err="1"/>
              <a:t>LepR</a:t>
            </a:r>
            <a:r>
              <a:rPr lang="it-IT" sz="1800" dirty="0"/>
              <a:t> </a:t>
            </a:r>
            <a:r>
              <a:rPr lang="it-IT" sz="1800" dirty="0" smtClean="0"/>
              <a:t>ha avuto </a:t>
            </a:r>
            <a:r>
              <a:rPr lang="it-IT" sz="1800" dirty="0"/>
              <a:t>lo stesso effetto sull'assunzione di cibo e sull'aumento di peso corporeo nei topi </a:t>
            </a:r>
            <a:r>
              <a:rPr lang="it-IT" sz="1800" dirty="0" err="1"/>
              <a:t>iperleptinemici</a:t>
            </a:r>
            <a:r>
              <a:rPr lang="it-IT" sz="1800" dirty="0"/>
              <a:t> con obesità indotta dalla dieta (DIO) e nei topi magri di controllo. </a:t>
            </a:r>
            <a:endParaRPr lang="it-IT" sz="1800" dirty="0" smtClean="0"/>
          </a:p>
          <a:p>
            <a:r>
              <a:rPr lang="it-IT" sz="1800" dirty="0" smtClean="0"/>
              <a:t>Tali risultati dimostrano, dunque, </a:t>
            </a:r>
            <a:r>
              <a:rPr lang="it-IT" sz="1800" dirty="0"/>
              <a:t>che </a:t>
            </a:r>
            <a:r>
              <a:rPr lang="it-IT" sz="1800" b="1" dirty="0">
                <a:solidFill>
                  <a:schemeClr val="tx2">
                    <a:lumMod val="75000"/>
                  </a:schemeClr>
                </a:solidFill>
              </a:rPr>
              <a:t>l'azione della leptina endogena è intatta nei topi con DIO </a:t>
            </a:r>
            <a:r>
              <a:rPr lang="it-IT" sz="1800" dirty="0"/>
              <a:t>nonostante </a:t>
            </a:r>
            <a:r>
              <a:rPr lang="it-IT" sz="1800" dirty="0" smtClean="0"/>
              <a:t>l'</a:t>
            </a:r>
            <a:r>
              <a:rPr lang="it-IT" sz="1800" dirty="0" err="1" smtClean="0"/>
              <a:t>iperleptinemia</a:t>
            </a:r>
            <a:r>
              <a:rPr lang="it-IT" sz="1800" dirty="0" smtClean="0"/>
              <a:t> </a:t>
            </a:r>
            <a:r>
              <a:rPr lang="it-IT" sz="1800" dirty="0"/>
              <a:t>e la resistenza alla leptina esogena, </a:t>
            </a:r>
            <a:r>
              <a:rPr lang="it-IT" sz="1800" dirty="0" smtClean="0"/>
              <a:t>ribaltando </a:t>
            </a:r>
            <a:r>
              <a:rPr lang="it-IT" sz="1800" dirty="0"/>
              <a:t>così l'idea </a:t>
            </a:r>
            <a:r>
              <a:rPr lang="it-IT" sz="1800" dirty="0" smtClean="0"/>
              <a:t>che, nei soggetti con obesità, </a:t>
            </a:r>
            <a:r>
              <a:rPr lang="it-IT" sz="1800" dirty="0"/>
              <a:t>la leptina non </a:t>
            </a:r>
            <a:r>
              <a:rPr lang="it-IT" sz="1800" dirty="0" smtClean="0"/>
              <a:t>sia più in grado di ridurre l'assunzione </a:t>
            </a:r>
            <a:r>
              <a:rPr lang="it-IT" sz="1800" dirty="0"/>
              <a:t>di cibo </a:t>
            </a:r>
            <a:r>
              <a:rPr lang="it-IT" sz="1800" dirty="0" smtClean="0"/>
              <a:t>e </a:t>
            </a:r>
            <a:r>
              <a:rPr lang="it-IT" sz="1800" dirty="0"/>
              <a:t>il peso </a:t>
            </a:r>
            <a:r>
              <a:rPr lang="it-IT" sz="1800" dirty="0" smtClean="0"/>
              <a:t>corporeo. </a:t>
            </a:r>
          </a:p>
          <a:p>
            <a:r>
              <a:rPr lang="it-IT" sz="1800" dirty="0" smtClean="0"/>
              <a:t>Dunque, sebbene da un lato queste </a:t>
            </a:r>
            <a:r>
              <a:rPr lang="it-IT" sz="1800" dirty="0"/>
              <a:t>osservazioni suggeriscano che la segnalazione di </a:t>
            </a:r>
            <a:r>
              <a:rPr lang="it-IT" sz="1800" dirty="0" err="1"/>
              <a:t>LepR</a:t>
            </a:r>
            <a:r>
              <a:rPr lang="it-IT" sz="1800" dirty="0"/>
              <a:t> potrebbe </a:t>
            </a:r>
            <a:r>
              <a:rPr lang="it-IT" sz="1800" dirty="0" smtClean="0"/>
              <a:t>rappresentare </a:t>
            </a:r>
            <a:r>
              <a:rPr lang="it-IT" sz="1800" dirty="0"/>
              <a:t>un bersaglio terapeutico per il trattamento dell'obesità</a:t>
            </a:r>
            <a:r>
              <a:rPr lang="it-IT" sz="1800" dirty="0" smtClean="0"/>
              <a:t>, dall’altro, però, </a:t>
            </a:r>
            <a:r>
              <a:rPr lang="it-IT" sz="1800" dirty="0"/>
              <a:t>il modo in cui lo squilibrio energetico e l'obesità si sviluppano quando la leptina endogena è </a:t>
            </a:r>
            <a:r>
              <a:rPr lang="it-IT" sz="1800" dirty="0" smtClean="0"/>
              <a:t>funzionale, </a:t>
            </a:r>
            <a:r>
              <a:rPr lang="it-IT" sz="1800" dirty="0"/>
              <a:t>è ancora </a:t>
            </a:r>
            <a:r>
              <a:rPr lang="it-IT" sz="1800" dirty="0" smtClean="0"/>
              <a:t>sconosciuto.</a:t>
            </a:r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597" y="4535178"/>
            <a:ext cx="2834641" cy="232282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349" y="4535180"/>
            <a:ext cx="2869519" cy="23228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319" y="4806688"/>
            <a:ext cx="170703" cy="1707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318" y="5257656"/>
            <a:ext cx="170703" cy="17070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503318" y="5850792"/>
            <a:ext cx="3850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Hukshorn et al,  J </a:t>
            </a:r>
            <a:r>
              <a:rPr lang="it-IT" sz="1600" dirty="0" err="1"/>
              <a:t>Clin</a:t>
            </a:r>
            <a:r>
              <a:rPr lang="it-IT" sz="1600" dirty="0"/>
              <a:t> </a:t>
            </a:r>
            <a:r>
              <a:rPr lang="it-IT" sz="1600" dirty="0" err="1"/>
              <a:t>Endocrinol</a:t>
            </a:r>
            <a:r>
              <a:rPr lang="it-IT" sz="1600" dirty="0"/>
              <a:t> </a:t>
            </a:r>
            <a:r>
              <a:rPr lang="it-IT" sz="1600" dirty="0" err="1"/>
              <a:t>Metab</a:t>
            </a:r>
            <a:r>
              <a:rPr lang="it-IT" sz="1600" dirty="0"/>
              <a:t>, 2000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528523" y="6431065"/>
            <a:ext cx="9535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Placebo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471016" y="6432666"/>
            <a:ext cx="11625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Leptina</a:t>
            </a:r>
            <a:endParaRPr lang="it-IT" sz="105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328120" y="6431065"/>
            <a:ext cx="9775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P</a:t>
            </a:r>
            <a:r>
              <a:rPr lang="it-IT" sz="1050" dirty="0" smtClean="0"/>
              <a:t>lacebo</a:t>
            </a:r>
            <a:endParaRPr lang="it-IT" sz="105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279864" y="6431065"/>
            <a:ext cx="6836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Leptina</a:t>
            </a:r>
            <a:endParaRPr lang="it-IT" sz="105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743253" y="4722762"/>
            <a:ext cx="1084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Prima</a:t>
            </a:r>
            <a:endParaRPr lang="it-IT" sz="16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735192" y="5173730"/>
            <a:ext cx="1100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Dopo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8566003" y="4977391"/>
            <a:ext cx="974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Terapia</a:t>
            </a:r>
            <a:endParaRPr lang="it-IT" sz="16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7" y="6480015"/>
            <a:ext cx="1072989" cy="377985"/>
          </a:xfrm>
          <a:prstGeom prst="rect">
            <a:avLst/>
          </a:prstGeom>
        </p:spPr>
      </p:pic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4274262121"/>
              </p:ext>
            </p:extLst>
          </p:nvPr>
        </p:nvGraphicFramePr>
        <p:xfrm>
          <a:off x="2115820" y="220908"/>
          <a:ext cx="8128000" cy="85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808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4263101097"/>
              </p:ext>
            </p:extLst>
          </p:nvPr>
        </p:nvGraphicFramePr>
        <p:xfrm>
          <a:off x="-1037773" y="680476"/>
          <a:ext cx="141920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479730" y="1835537"/>
            <a:ext cx="91570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Obiettivi della revisione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Leptina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Potenziali meccanismi di resistenza alla leptina nell’obesità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Grelina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Potenziali meccanismi di resistenza alla grelina nell’obesità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</a:t>
            </a:r>
          </a:p>
        </p:txBody>
      </p:sp>
    </p:spTree>
    <p:extLst>
      <p:ext uri="{BB962C8B-B14F-4D97-AF65-F5344CB8AC3E}">
        <p14:creationId xmlns:p14="http://schemas.microsoft.com/office/powerpoint/2010/main" val="310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2946</Words>
  <Application>Microsoft Office PowerPoint</Application>
  <PresentationFormat>Widescreen</PresentationFormat>
  <Paragraphs>112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Tema di Office</vt:lpstr>
      <vt:lpstr>LE BASI CELLULARI E MOLECOLARI DELLA RESISTENZA ALLA LEPTINA E ALLA GRELINA NELL’OBESITA’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BASI CELLULARI E MOLECOLARI DELLA RESISTENZA ALLA LEPTINA E ALLA GRELINA NELL’OBESITA’</dc:title>
  <dc:creator>utente</dc:creator>
  <cp:lastModifiedBy>utente</cp:lastModifiedBy>
  <cp:revision>130</cp:revision>
  <dcterms:created xsi:type="dcterms:W3CDTF">2021-10-11T18:05:04Z</dcterms:created>
  <dcterms:modified xsi:type="dcterms:W3CDTF">2021-10-21T19:55:37Z</dcterms:modified>
</cp:coreProperties>
</file>