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39F4-48D1-0244-B7F1-E7DE72EA6E44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0294F-199F-A24E-B933-B0081D718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3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2372" y="683345"/>
            <a:ext cx="2349967" cy="3431670"/>
          </a:xfrm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-109" charset="0"/>
              <a:ea typeface="ＭＳ Ｐゴシック" pitchFamily="-109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01502370-AAAA-4863-9956-DF27163A7B22}" type="slidenum">
              <a:rPr lang="it-IT" smtClean="0"/>
              <a:pPr defTabSz="922338"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Handset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Alliance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(OHA) è una formazione commerciale composta da 78 imprese.</a:t>
            </a:r>
          </a:p>
          <a:p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occupa di sviluppare standard aperti per dispositivi mobili.</a:t>
            </a:r>
          </a:p>
          <a:p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membri, si contraddistinguono in 5 categorie:</a:t>
            </a:r>
          </a:p>
          <a:p>
            <a:pPr>
              <a:buFont typeface="Arial" pitchFamily="34" charset="0"/>
              <a:buChar char="•"/>
            </a:pP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operators</a:t>
            </a:r>
            <a:endParaRPr lang="it-IT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</a:t>
            </a:r>
            <a:endParaRPr lang="it-IT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Commercialization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</a:t>
            </a:r>
            <a:endParaRPr lang="it-IT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Semiconductor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</a:t>
            </a:r>
            <a:endParaRPr lang="it-IT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Handset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manufactures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F9E9-33C5-4D5A-9B97-F3869517F76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73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97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5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0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61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21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2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76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4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28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A0C1-2FC6-994F-9705-461FB5C53BA8}" type="datetimeFigureOut">
              <a:rPr lang="it-IT" smtClean="0"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E975-1566-8247-9CBD-C7BD0BE34C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9912" y="5445224"/>
            <a:ext cx="4974704" cy="101724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Insegnamento “Tecniche audiovisive”</a:t>
            </a:r>
          </a:p>
          <a:p>
            <a:r>
              <a:rPr lang="it-IT" dirty="0" smtClean="0"/>
              <a:t>Corso di Laurea in Ingegneria delle Comunicazioni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Android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1691680" y="4005064"/>
            <a:ext cx="4974704" cy="10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t-IT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Marco Teodori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it-IT" sz="1500" b="0" i="1" kern="0" dirty="0" smtClean="0"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Assistente Ricercatore - </a:t>
            </a:r>
            <a:r>
              <a:rPr kumimoji="0" lang="it-IT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Fondazione Ugo Bordoni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05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Architettura/</a:t>
            </a:r>
            <a:r>
              <a:rPr lang="it-IT" sz="3600" b="1" dirty="0" err="1"/>
              <a:t>Application</a:t>
            </a:r>
            <a:r>
              <a:rPr lang="it-IT" sz="3600" b="1" dirty="0"/>
              <a:t> </a:t>
            </a:r>
            <a:r>
              <a:rPr lang="it-IT" sz="3600" b="1" dirty="0" err="1"/>
              <a:t>Framework</a:t>
            </a:r>
            <a:r>
              <a:rPr lang="it-IT" sz="3600" b="1" dirty="0"/>
              <a:t> 2/</a:t>
            </a:r>
            <a:r>
              <a:rPr lang="it-IT" sz="3600" b="1" dirty="0" err="1"/>
              <a:t>2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2000" b="1" dirty="0"/>
              <a:t>Alla base delle applicazioni c'è un ricco insieme di servizi </a:t>
            </a:r>
            <a:r>
              <a:rPr lang="it-IT" sz="2000" b="1" dirty="0" smtClean="0"/>
              <a:t>e </a:t>
            </a:r>
            <a:r>
              <a:rPr lang="it-IT" sz="2000" b="1" dirty="0" smtClean="0"/>
              <a:t>sistemi</a:t>
            </a:r>
            <a:r>
              <a:rPr lang="it-IT" sz="2000" b="1" dirty="0"/>
              <a:t>, che </a:t>
            </a:r>
            <a:endParaRPr lang="it-IT" sz="2000" b="1" dirty="0" smtClean="0"/>
          </a:p>
          <a:p>
            <a:pPr>
              <a:buNone/>
            </a:pPr>
            <a:r>
              <a:rPr lang="it-IT" sz="2000" b="1" dirty="0" smtClean="0"/>
              <a:t>includono</a:t>
            </a:r>
            <a:r>
              <a:rPr lang="it-IT" sz="2000" b="1" dirty="0"/>
              <a:t>:</a:t>
            </a:r>
          </a:p>
          <a:p>
            <a:r>
              <a:rPr lang="it-IT" sz="2000" b="1" dirty="0"/>
              <a:t>Un ricco ed estendibile insieme di </a:t>
            </a:r>
            <a:r>
              <a:rPr lang="it-IT" sz="2000" b="1" i="1" dirty="0" smtClean="0"/>
              <a:t>Viste</a:t>
            </a:r>
            <a:r>
              <a:rPr lang="it-IT" sz="2000" b="1" dirty="0" smtClean="0"/>
              <a:t>: </a:t>
            </a:r>
            <a:r>
              <a:rPr lang="it-IT" sz="2000" b="1" dirty="0"/>
              <a:t>elenchi, griglie, caselle </a:t>
            </a:r>
            <a:r>
              <a:rPr lang="it-IT" sz="2000" b="1" dirty="0" smtClean="0"/>
              <a:t>di testo</a:t>
            </a:r>
            <a:r>
              <a:rPr lang="it-IT" sz="2000" b="1" dirty="0"/>
              <a:t>, pulsanti </a:t>
            </a:r>
            <a:r>
              <a:rPr lang="it-IT" sz="2000" b="1" dirty="0" smtClean="0"/>
              <a:t>ed un </a:t>
            </a:r>
            <a:r>
              <a:rPr lang="it-IT" sz="2000" b="1" dirty="0"/>
              <a:t>browser web </a:t>
            </a:r>
            <a:endParaRPr lang="it-IT" sz="2000" b="1" dirty="0" smtClean="0"/>
          </a:p>
          <a:p>
            <a:r>
              <a:rPr lang="it-IT" sz="2000" b="1" i="1" dirty="0" smtClean="0"/>
              <a:t>Content </a:t>
            </a:r>
            <a:r>
              <a:rPr lang="it-IT" sz="2000" b="1" i="1" dirty="0"/>
              <a:t>Providers</a:t>
            </a:r>
            <a:r>
              <a:rPr lang="it-IT" sz="2000" b="1" dirty="0"/>
              <a:t>, che permette di accedere </a:t>
            </a:r>
            <a:r>
              <a:rPr lang="it-IT" sz="2000" b="1" dirty="0" smtClean="0"/>
              <a:t>ai </a:t>
            </a:r>
            <a:r>
              <a:rPr lang="it-IT" sz="2000" b="1" dirty="0"/>
              <a:t>dati di </a:t>
            </a:r>
            <a:r>
              <a:rPr lang="it-IT" sz="2000" b="1" dirty="0" smtClean="0"/>
              <a:t>altre applicazioni </a:t>
            </a:r>
            <a:r>
              <a:rPr lang="it-IT" sz="2000" b="1" dirty="0"/>
              <a:t>e di condividere </a:t>
            </a:r>
            <a:r>
              <a:rPr lang="it-IT" sz="2000" b="1" dirty="0" smtClean="0"/>
              <a:t>con i </a:t>
            </a:r>
            <a:r>
              <a:rPr lang="it-IT" sz="2000" b="1" dirty="0"/>
              <a:t>propri</a:t>
            </a:r>
          </a:p>
          <a:p>
            <a:r>
              <a:rPr lang="it-IT" sz="2000" b="1" i="1" dirty="0" err="1"/>
              <a:t>Resource</a:t>
            </a:r>
            <a:r>
              <a:rPr lang="it-IT" sz="2000" b="1" i="1" dirty="0"/>
              <a:t> Manager</a:t>
            </a:r>
            <a:r>
              <a:rPr lang="it-IT" sz="2000" b="1" dirty="0"/>
              <a:t>, che provvede all'accesso alle risorse “</a:t>
            </a:r>
            <a:r>
              <a:rPr lang="it-IT" sz="2000" b="1" dirty="0" err="1"/>
              <a:t>non-code</a:t>
            </a:r>
            <a:r>
              <a:rPr lang="it-IT" sz="2000" b="1" dirty="0" smtClean="0"/>
              <a:t>” </a:t>
            </a:r>
            <a:r>
              <a:rPr lang="en-US" sz="2000" b="1" dirty="0" smtClean="0"/>
              <a:t>come</a:t>
            </a:r>
            <a:r>
              <a:rPr lang="en-US" sz="2000" b="1" dirty="0"/>
              <a:t>: localized strings, graphics, e layout files</a:t>
            </a:r>
          </a:p>
          <a:p>
            <a:r>
              <a:rPr lang="it-IT" sz="2000" b="1" i="1" dirty="0" err="1"/>
              <a:t>Notification</a:t>
            </a:r>
            <a:r>
              <a:rPr lang="it-IT" sz="2000" b="1" i="1" dirty="0"/>
              <a:t> Manager </a:t>
            </a:r>
            <a:r>
              <a:rPr lang="it-IT" sz="2000" b="1" dirty="0"/>
              <a:t>che permette alle applicazioni di attivare </a:t>
            </a:r>
            <a:r>
              <a:rPr lang="it-IT" sz="2000" b="1" dirty="0" smtClean="0"/>
              <a:t>avvisi nella </a:t>
            </a:r>
            <a:r>
              <a:rPr lang="it-IT" sz="2000" b="1" dirty="0"/>
              <a:t>status bar</a:t>
            </a:r>
          </a:p>
          <a:p>
            <a:r>
              <a:rPr lang="it-IT" sz="2000" b="1" i="1" dirty="0" err="1"/>
              <a:t>Activity</a:t>
            </a:r>
            <a:r>
              <a:rPr lang="it-IT" sz="2000" b="1" i="1" dirty="0"/>
              <a:t> Manager </a:t>
            </a:r>
            <a:r>
              <a:rPr lang="it-IT" sz="2000" b="1" dirty="0"/>
              <a:t>che gestisce il ciclo di vita delle </a:t>
            </a:r>
            <a:r>
              <a:rPr lang="it-IT" sz="2000" b="1" dirty="0" smtClean="0"/>
              <a:t>applicazioni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964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Features</a:t>
            </a:r>
            <a:r>
              <a:rPr lang="it-IT" b="1" dirty="0"/>
              <a:t> 1/5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b="1" dirty="0"/>
              <a:t>Set di Layout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VGA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2D </a:t>
            </a:r>
            <a:r>
              <a:rPr lang="it-IT" b="1" dirty="0" err="1"/>
              <a:t>Graphics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3D </a:t>
            </a:r>
            <a:r>
              <a:rPr lang="it-IT" b="1" dirty="0" err="1"/>
              <a:t>Graphics</a:t>
            </a:r>
            <a:r>
              <a:rPr lang="it-IT" b="1" dirty="0"/>
              <a:t> basate sulle specifiche </a:t>
            </a:r>
            <a:r>
              <a:rPr lang="it-IT" b="1" dirty="0" err="1"/>
              <a:t>OpenGL</a:t>
            </a:r>
            <a:r>
              <a:rPr lang="it-IT" b="1" dirty="0"/>
              <a:t> ES 2.0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Layout tradizionali per </a:t>
            </a:r>
            <a:r>
              <a:rPr lang="it-IT" b="1" dirty="0" err="1"/>
              <a:t>smartphone</a:t>
            </a:r>
            <a:endParaRPr lang="it-IT" b="1" dirty="0"/>
          </a:p>
          <a:p>
            <a:r>
              <a:rPr lang="it-IT" b="1" dirty="0" err="1"/>
              <a:t>Storage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 err="1"/>
              <a:t>SQLite</a:t>
            </a:r>
            <a:endParaRPr lang="it-IT" b="1" dirty="0"/>
          </a:p>
          <a:p>
            <a:r>
              <a:rPr lang="it-IT" b="1" dirty="0" err="1"/>
              <a:t>Connectivity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GSM/EDGE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IDEN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CDMA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EV-DO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UMTS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Bluetooth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 err="1"/>
              <a:t>Wi-Fi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/>
              <a:t>LTE</a:t>
            </a:r>
          </a:p>
          <a:p>
            <a:pPr>
              <a:buNone/>
            </a:pPr>
            <a:r>
              <a:rPr lang="it-IT" b="1" dirty="0" smtClean="0"/>
              <a:t>	- </a:t>
            </a:r>
            <a:r>
              <a:rPr lang="it-IT" b="1" dirty="0" err="1"/>
              <a:t>WiMAX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6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Features</a:t>
            </a:r>
            <a:r>
              <a:rPr lang="it-IT" b="1" dirty="0"/>
              <a:t> 2/5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err="1"/>
              <a:t>Messaging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SMS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MMS</a:t>
            </a:r>
          </a:p>
          <a:p>
            <a:r>
              <a:rPr lang="it-IT" b="1" dirty="0"/>
              <a:t>Web browser</a:t>
            </a:r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Utilizza </a:t>
            </a:r>
            <a:r>
              <a:rPr lang="it-IT" dirty="0" err="1"/>
              <a:t>WebKit</a:t>
            </a:r>
            <a:r>
              <a:rPr lang="it-IT" dirty="0"/>
              <a:t> come motore di </a:t>
            </a:r>
            <a:r>
              <a:rPr lang="it-IT" dirty="0" err="1"/>
              <a:t>rendering</a:t>
            </a:r>
            <a:r>
              <a:rPr lang="it-IT" dirty="0"/>
              <a:t> e V8 </a:t>
            </a:r>
            <a:r>
              <a:rPr lang="it-IT" dirty="0" err="1"/>
              <a:t>Chrome</a:t>
            </a:r>
            <a:r>
              <a:rPr lang="it-IT" dirty="0"/>
              <a:t> per </a:t>
            </a:r>
            <a:r>
              <a:rPr lang="it-IT" dirty="0" smtClean="0"/>
              <a:t>il motore </a:t>
            </a:r>
            <a:r>
              <a:rPr lang="it-IT" dirty="0"/>
              <a:t>Javascript</a:t>
            </a:r>
          </a:p>
          <a:p>
            <a:r>
              <a:rPr lang="it-IT" b="1" dirty="0"/>
              <a:t>Java </a:t>
            </a:r>
            <a:r>
              <a:rPr lang="it-IT" b="1" dirty="0" err="1"/>
              <a:t>support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sz="3100" dirty="0"/>
              <a:t>- Si </a:t>
            </a:r>
            <a:r>
              <a:rPr lang="it-IT" sz="3100" dirty="0" err="1"/>
              <a:t>possoo</a:t>
            </a:r>
            <a:r>
              <a:rPr lang="it-IT" sz="3100" dirty="0"/>
              <a:t> </a:t>
            </a:r>
            <a:r>
              <a:rPr lang="it-IT" sz="3100" dirty="0"/>
              <a:t>scrivere </a:t>
            </a:r>
            <a:r>
              <a:rPr lang="it-IT" sz="3100" dirty="0"/>
              <a:t>applicazioni </a:t>
            </a:r>
            <a:r>
              <a:rPr lang="it-IT" sz="3100" dirty="0"/>
              <a:t>in Java, ma </a:t>
            </a:r>
            <a:r>
              <a:rPr lang="it-IT" sz="3100" dirty="0" err="1"/>
              <a:t>Android</a:t>
            </a:r>
            <a:r>
              <a:rPr lang="it-IT" sz="3100" dirty="0"/>
              <a:t> </a:t>
            </a:r>
            <a:r>
              <a:rPr lang="it-IT" sz="3100" dirty="0"/>
              <a:t>non ha </a:t>
            </a:r>
            <a:r>
              <a:rPr lang="it-IT" sz="3100" dirty="0"/>
              <a:t>una Java </a:t>
            </a:r>
            <a:r>
              <a:rPr lang="it-IT" sz="3100" dirty="0" err="1"/>
              <a:t>Virtual</a:t>
            </a:r>
            <a:r>
              <a:rPr lang="it-IT" sz="3100" dirty="0"/>
              <a:t> </a:t>
            </a:r>
            <a:r>
              <a:rPr lang="it-IT" sz="3100" dirty="0" err="1"/>
              <a:t>Machine</a:t>
            </a:r>
            <a:r>
              <a:rPr lang="it-IT" sz="3100" dirty="0"/>
              <a:t> e quindi il </a:t>
            </a:r>
            <a:r>
              <a:rPr lang="it-IT" sz="3100" dirty="0" err="1"/>
              <a:t>bytecode</a:t>
            </a:r>
            <a:r>
              <a:rPr lang="it-IT" sz="3100" dirty="0"/>
              <a:t> non </a:t>
            </a:r>
            <a:r>
              <a:rPr lang="it-IT" sz="3100" dirty="0"/>
              <a:t>sarà interpretato</a:t>
            </a:r>
            <a:r>
              <a:rPr lang="it-IT" sz="3100" dirty="0"/>
              <a:t>, e quindi eseguito. E' necessario ricompilare il </a:t>
            </a:r>
            <a:r>
              <a:rPr lang="it-IT" sz="3100" dirty="0" err="1"/>
              <a:t>bytecode</a:t>
            </a:r>
            <a:r>
              <a:rPr lang="it-IT" sz="3100" dirty="0"/>
              <a:t> Java </a:t>
            </a:r>
            <a:r>
              <a:rPr lang="it-IT" sz="3100" dirty="0"/>
              <a:t>in un eseguibile </a:t>
            </a:r>
            <a:r>
              <a:rPr lang="it-IT" sz="3100" dirty="0" err="1"/>
              <a:t>Dalvik</a:t>
            </a:r>
            <a:r>
              <a:rPr lang="it-IT" sz="3100" dirty="0"/>
              <a:t>, che sarà eseguito dall'apposita </a:t>
            </a:r>
            <a:r>
              <a:rPr lang="it-IT" sz="3100" dirty="0" err="1"/>
              <a:t>virtual</a:t>
            </a:r>
            <a:r>
              <a:rPr lang="it-IT" sz="3100" dirty="0"/>
              <a:t> </a:t>
            </a:r>
            <a:r>
              <a:rPr lang="it-IT" sz="3100" dirty="0" err="1"/>
              <a:t>machine</a:t>
            </a:r>
            <a:r>
              <a:rPr lang="it-IT" sz="3100" dirty="0"/>
              <a:t>. </a:t>
            </a:r>
            <a:r>
              <a:rPr lang="it-IT" sz="3100" dirty="0" err="1"/>
              <a:t>Dalvik</a:t>
            </a:r>
            <a:r>
              <a:rPr lang="it-IT" sz="3100" dirty="0"/>
              <a:t> è una </a:t>
            </a:r>
            <a:r>
              <a:rPr lang="it-IT" sz="3100" dirty="0" err="1"/>
              <a:t>virtual</a:t>
            </a:r>
            <a:r>
              <a:rPr lang="it-IT" sz="3100" dirty="0"/>
              <a:t> </a:t>
            </a:r>
            <a:r>
              <a:rPr lang="it-IT" sz="3100" dirty="0" err="1"/>
              <a:t>machine</a:t>
            </a:r>
            <a:r>
              <a:rPr lang="it-IT" sz="3100" dirty="0"/>
              <a:t> progettata per </a:t>
            </a:r>
            <a:r>
              <a:rPr lang="it-IT" sz="3100" dirty="0" err="1"/>
              <a:t>Android</a:t>
            </a:r>
            <a:r>
              <a:rPr lang="it-IT" sz="3100" dirty="0"/>
              <a:t> </a:t>
            </a:r>
            <a:r>
              <a:rPr lang="it-IT" sz="3100" dirty="0"/>
              <a:t>ed ottimizzata </a:t>
            </a:r>
            <a:r>
              <a:rPr lang="it-IT" sz="3100" dirty="0"/>
              <a:t>per sistemi alimentati a batteria con limitata memoria </a:t>
            </a:r>
            <a:r>
              <a:rPr lang="it-IT" sz="3100" dirty="0"/>
              <a:t>e CPU</a:t>
            </a:r>
            <a:r>
              <a:rPr lang="it-IT" sz="3100" dirty="0"/>
              <a:t>. Il supporto a J2ME è offerto grazie a terze parti </a:t>
            </a:r>
            <a:r>
              <a:rPr lang="it-IT" sz="3100" dirty="0"/>
              <a:t>come J2ME </a:t>
            </a:r>
            <a:r>
              <a:rPr lang="it-IT" sz="3100" dirty="0"/>
              <a:t>MIDP </a:t>
            </a:r>
            <a:r>
              <a:rPr lang="it-IT" sz="3100" dirty="0" err="1"/>
              <a:t>Runner</a:t>
            </a:r>
            <a:r>
              <a:rPr lang="it-IT" sz="3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42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Features</a:t>
            </a:r>
            <a:r>
              <a:rPr lang="it-IT" b="1" dirty="0"/>
              <a:t> </a:t>
            </a:r>
            <a:r>
              <a:rPr lang="it-IT" b="1" dirty="0" smtClean="0"/>
              <a:t>3/5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b="1" dirty="0"/>
              <a:t>Media </a:t>
            </a:r>
            <a:r>
              <a:rPr lang="it-IT" b="1" dirty="0" err="1"/>
              <a:t>support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H.263, H.264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MPEG-4 SP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AMR, AMR-WB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AAC, HE-AAC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MP3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MIDI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/>
              <a:t>Ogg</a:t>
            </a:r>
            <a:r>
              <a:rPr lang="it-IT" dirty="0"/>
              <a:t> </a:t>
            </a:r>
            <a:r>
              <a:rPr lang="it-IT" dirty="0" err="1"/>
              <a:t>Vorbis</a:t>
            </a:r>
            <a:endParaRPr lang="it-IT" dirty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WAV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JPEG,PNG,GIF,BMP</a:t>
            </a:r>
          </a:p>
          <a:p>
            <a:r>
              <a:rPr lang="it-IT" b="1" dirty="0"/>
              <a:t>Streaming media </a:t>
            </a:r>
            <a:r>
              <a:rPr lang="it-IT" b="1" dirty="0" err="1"/>
              <a:t>support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RTP/RTSP streaming (3GPP PSS, ISMA)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/>
              <a:t>HTML progressive download (HTML5 &lt;video&gt; tag)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Adobe Flash Streaming (RTMP)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Apple HTTP Live Streaming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Microsoft </a:t>
            </a:r>
            <a:r>
              <a:rPr lang="it-IT" dirty="0" err="1"/>
              <a:t>Smooth</a:t>
            </a:r>
            <a:r>
              <a:rPr lang="it-IT" dirty="0"/>
              <a:t> Streaming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/>
              <a:t>Adobe Flash HTTP Dynamic Streaming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71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Features</a:t>
            </a:r>
            <a:r>
              <a:rPr lang="it-IT" b="1" dirty="0"/>
              <a:t> </a:t>
            </a:r>
            <a:r>
              <a:rPr lang="it-IT" b="1" dirty="0" smtClean="0"/>
              <a:t>4/5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err="1"/>
              <a:t>Multi-touch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Supporto nativo al Multi-</a:t>
            </a:r>
            <a:r>
              <a:rPr lang="it-IT" dirty="0" err="1" smtClean="0"/>
              <a:t>touch</a:t>
            </a:r>
            <a:endParaRPr lang="it-IT" dirty="0"/>
          </a:p>
          <a:p>
            <a:r>
              <a:rPr lang="it-IT" b="1" dirty="0"/>
              <a:t>Bluetooth versione 2.2+ di </a:t>
            </a:r>
            <a:r>
              <a:rPr lang="it-IT" b="1" dirty="0" err="1"/>
              <a:t>Android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	</a:t>
            </a:r>
            <a:r>
              <a:rPr lang="it-IT" dirty="0" smtClean="0"/>
              <a:t>- </a:t>
            </a:r>
            <a:r>
              <a:rPr lang="it-IT" dirty="0"/>
              <a:t>A2DP, AVRCP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Trasferimento file OPP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Accesso alla rubrica PBAP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/>
              <a:t>Invio contatti tra dispositivi</a:t>
            </a:r>
          </a:p>
          <a:p>
            <a:r>
              <a:rPr lang="it-IT" b="1" dirty="0" err="1" smtClean="0"/>
              <a:t>Videocalling</a:t>
            </a:r>
            <a:r>
              <a:rPr lang="it-IT" b="1" dirty="0" smtClean="0"/>
              <a:t> ( non </a:t>
            </a:r>
            <a:r>
              <a:rPr lang="it-IT" b="1" dirty="0"/>
              <a:t>supportata su tutti i </a:t>
            </a:r>
            <a:r>
              <a:rPr lang="it-IT" b="1" dirty="0" smtClean="0"/>
              <a:t>dispositivi )</a:t>
            </a:r>
          </a:p>
          <a:p>
            <a:r>
              <a:rPr lang="it-IT" b="1" dirty="0" smtClean="0"/>
              <a:t>Multitasking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449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Features</a:t>
            </a:r>
            <a:r>
              <a:rPr lang="it-IT" b="1" dirty="0"/>
              <a:t> </a:t>
            </a:r>
            <a:r>
              <a:rPr lang="it-IT" b="1" dirty="0" smtClean="0"/>
              <a:t>5/</a:t>
            </a:r>
            <a:r>
              <a:rPr lang="it-IT" b="1" dirty="0" err="1" smtClean="0"/>
              <a:t>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Voice </a:t>
            </a:r>
            <a:r>
              <a:rPr lang="it-IT" sz="2400" b="1" dirty="0" err="1"/>
              <a:t>based</a:t>
            </a:r>
            <a:r>
              <a:rPr lang="it-IT" sz="2400" b="1" dirty="0"/>
              <a:t> </a:t>
            </a:r>
            <a:r>
              <a:rPr lang="it-IT" sz="2400" b="1" dirty="0" err="1"/>
              <a:t>features</a:t>
            </a:r>
            <a:endParaRPr lang="it-IT" sz="2400" b="1" dirty="0"/>
          </a:p>
          <a:p>
            <a:pPr>
              <a:buNone/>
            </a:pPr>
            <a:r>
              <a:rPr lang="it-IT" sz="2400" b="1" dirty="0" smtClean="0"/>
              <a:t>	 </a:t>
            </a:r>
            <a:r>
              <a:rPr lang="it-IT" sz="2400" dirty="0" smtClean="0"/>
              <a:t> - </a:t>
            </a:r>
            <a:r>
              <a:rPr lang="it-IT" sz="2400" dirty="0"/>
              <a:t>ricerca </a:t>
            </a:r>
            <a:r>
              <a:rPr lang="it-IT" sz="2400" dirty="0" smtClean="0"/>
              <a:t>Vocale</a:t>
            </a:r>
          </a:p>
          <a:p>
            <a:pPr>
              <a:buNone/>
            </a:pPr>
            <a:r>
              <a:rPr lang="it-IT" sz="2400" dirty="0" smtClean="0"/>
              <a:t>	  - comandi </a:t>
            </a:r>
            <a:r>
              <a:rPr lang="it-IT" sz="2400" dirty="0"/>
              <a:t>Vocali </a:t>
            </a:r>
            <a:r>
              <a:rPr lang="it-IT" sz="2400" dirty="0" smtClean="0"/>
              <a:t>(supportati </a:t>
            </a:r>
            <a:r>
              <a:rPr lang="it-IT" sz="2400" dirty="0"/>
              <a:t>dalla versione </a:t>
            </a:r>
            <a:r>
              <a:rPr lang="it-IT" sz="2400" dirty="0" smtClean="0"/>
              <a:t>2.2)</a:t>
            </a:r>
          </a:p>
          <a:p>
            <a:r>
              <a:rPr lang="it-IT" sz="2400" b="1" dirty="0" err="1" smtClean="0"/>
              <a:t>Tethering</a:t>
            </a: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	</a:t>
            </a:r>
            <a:r>
              <a:rPr lang="it-IT" sz="2400" dirty="0"/>
              <a:t>- supportato </a:t>
            </a:r>
            <a:r>
              <a:rPr lang="it-IT" sz="2400" dirty="0"/>
              <a:t>ufficialmente dalla versione 2.2 </a:t>
            </a:r>
            <a:r>
              <a:rPr lang="it-IT" sz="2400" dirty="0"/>
              <a:t>, permettendo </a:t>
            </a:r>
            <a:r>
              <a:rPr lang="it-IT" sz="2400" dirty="0"/>
              <a:t>al dispositivo dotato di Android di funzionare </a:t>
            </a:r>
            <a:r>
              <a:rPr lang="it-IT" sz="2400" dirty="0"/>
              <a:t>da wireless/</a:t>
            </a:r>
            <a:r>
              <a:rPr lang="it-IT" sz="2400" dirty="0" err="1"/>
              <a:t>wired</a:t>
            </a:r>
            <a:r>
              <a:rPr lang="it-IT" sz="2400" dirty="0"/>
              <a:t> </a:t>
            </a:r>
            <a:r>
              <a:rPr lang="it-IT" sz="2400" dirty="0" err="1"/>
              <a:t>hotspot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16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Ambiente di sviluppo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Android API</a:t>
            </a:r>
          </a:p>
          <a:p>
            <a:r>
              <a:rPr lang="it-IT" sz="3200" dirty="0" smtClean="0"/>
              <a:t>Development </a:t>
            </a:r>
            <a:r>
              <a:rPr lang="it-IT" sz="3200" dirty="0" err="1"/>
              <a:t>tools</a:t>
            </a:r>
            <a:endParaRPr lang="it-IT" sz="3200" dirty="0"/>
          </a:p>
          <a:p>
            <a:r>
              <a:rPr lang="it-IT" sz="3200" dirty="0" smtClean="0"/>
              <a:t>Emulatore </a:t>
            </a:r>
            <a:r>
              <a:rPr lang="it-IT" sz="3200" dirty="0"/>
              <a:t>Android</a:t>
            </a:r>
          </a:p>
          <a:p>
            <a:r>
              <a:rPr lang="it-IT" sz="3200" dirty="0" err="1" smtClean="0"/>
              <a:t>Dalvik</a:t>
            </a:r>
            <a:r>
              <a:rPr lang="it-IT" sz="3200" dirty="0" smtClean="0"/>
              <a:t> </a:t>
            </a:r>
            <a:r>
              <a:rPr lang="it-IT" sz="3200" dirty="0" err="1"/>
              <a:t>Debug</a:t>
            </a:r>
            <a:r>
              <a:rPr lang="it-IT" sz="3200" dirty="0"/>
              <a:t> </a:t>
            </a:r>
            <a:r>
              <a:rPr lang="it-IT" sz="3200" dirty="0" err="1"/>
              <a:t>Monitoring</a:t>
            </a:r>
            <a:r>
              <a:rPr lang="it-IT" sz="3200" dirty="0"/>
              <a:t> Service (DDMS)</a:t>
            </a:r>
          </a:p>
          <a:p>
            <a:r>
              <a:rPr lang="it-IT" sz="3200" dirty="0" smtClean="0"/>
              <a:t>Documentazione </a:t>
            </a:r>
            <a:r>
              <a:rPr lang="it-IT" sz="3200" dirty="0"/>
              <a:t>ed esempi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84783"/>
            <a:ext cx="3251820" cy="17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/>
              <a:t>Creazione, compilazione, emulazione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Un’applicazione è descritta da tre tipi di file:</a:t>
            </a:r>
          </a:p>
          <a:p>
            <a:pPr lvl="1"/>
            <a:r>
              <a:rPr lang="it-IT" sz="2400" dirty="0" smtClean="0"/>
              <a:t>Codice Java</a:t>
            </a:r>
          </a:p>
          <a:p>
            <a:pPr lvl="1"/>
            <a:r>
              <a:rPr lang="it-IT" sz="2400" dirty="0" smtClean="0"/>
              <a:t>Risorse statiche XML</a:t>
            </a:r>
          </a:p>
          <a:p>
            <a:pPr lvl="1"/>
            <a:r>
              <a:rPr lang="it-IT" sz="2400" dirty="0" err="1" smtClean="0"/>
              <a:t>Manifest.xml</a:t>
            </a:r>
            <a:endParaRPr lang="it-IT" sz="24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861048"/>
            <a:ext cx="51873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096" y="1516652"/>
            <a:ext cx="7380312" cy="50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/>
              <a:t>Ciclo di vita di una applicazione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applicazioni </a:t>
            </a:r>
            <a:r>
              <a:rPr lang="it-IT" sz="2400" i="1" dirty="0" err="1"/>
              <a:t>running</a:t>
            </a:r>
            <a:r>
              <a:rPr lang="it-IT" sz="2400" dirty="0"/>
              <a:t> sono gestite in </a:t>
            </a:r>
            <a:r>
              <a:rPr lang="it-IT" sz="2400" dirty="0" smtClean="0"/>
              <a:t>una gerarchia</a:t>
            </a:r>
            <a:r>
              <a:rPr lang="it-IT" sz="2400" dirty="0"/>
              <a:t>:</a:t>
            </a:r>
          </a:p>
          <a:p>
            <a:r>
              <a:rPr lang="it-IT" sz="2400" dirty="0" err="1" smtClean="0"/>
              <a:t>foreground</a:t>
            </a:r>
            <a:r>
              <a:rPr lang="it-IT" sz="2400" dirty="0" smtClean="0"/>
              <a:t> </a:t>
            </a:r>
            <a:r>
              <a:rPr lang="it-IT" sz="2400" dirty="0" err="1"/>
              <a:t>process</a:t>
            </a:r>
            <a:r>
              <a:rPr lang="it-IT" sz="2400" dirty="0"/>
              <a:t> (priorità critica)</a:t>
            </a:r>
          </a:p>
          <a:p>
            <a:r>
              <a:rPr lang="it-IT" sz="2400" dirty="0" err="1" smtClean="0"/>
              <a:t>visible</a:t>
            </a:r>
            <a:r>
              <a:rPr lang="it-IT" sz="2400" dirty="0" smtClean="0"/>
              <a:t> </a:t>
            </a:r>
            <a:r>
              <a:rPr lang="it-IT" sz="2400" dirty="0" err="1"/>
              <a:t>process</a:t>
            </a:r>
            <a:r>
              <a:rPr lang="it-IT" sz="2400" dirty="0"/>
              <a:t> (alta priorità)</a:t>
            </a:r>
          </a:p>
          <a:p>
            <a:r>
              <a:rPr lang="it-IT" sz="2400" dirty="0" smtClean="0"/>
              <a:t>service </a:t>
            </a:r>
            <a:r>
              <a:rPr lang="it-IT" sz="2400" dirty="0" err="1"/>
              <a:t>process</a:t>
            </a:r>
            <a:r>
              <a:rPr lang="it-IT" sz="2400" dirty="0"/>
              <a:t> (bassa priorità)</a:t>
            </a:r>
          </a:p>
          <a:p>
            <a:r>
              <a:rPr lang="it-IT" sz="2400" dirty="0" smtClean="0"/>
              <a:t>background </a:t>
            </a:r>
            <a:r>
              <a:rPr lang="it-IT" sz="2400" dirty="0" err="1" smtClean="0"/>
              <a:t>process</a:t>
            </a:r>
            <a:endParaRPr lang="it-IT" sz="2400" dirty="0"/>
          </a:p>
          <a:p>
            <a:r>
              <a:rPr lang="it-IT" sz="2400" dirty="0" err="1" smtClean="0"/>
              <a:t>empty</a:t>
            </a:r>
            <a:r>
              <a:rPr lang="it-IT" sz="2400" dirty="0" smtClean="0"/>
              <a:t> </a:t>
            </a:r>
            <a:r>
              <a:rPr lang="it-IT" sz="2400" dirty="0" err="1"/>
              <a:t>process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Le </a:t>
            </a:r>
            <a:r>
              <a:rPr lang="it-IT" sz="2400" dirty="0"/>
              <a:t>Activity sono mantenute in un </a:t>
            </a:r>
            <a:r>
              <a:rPr lang="it-IT" sz="2400" dirty="0" err="1" smtClean="0"/>
              <a:t>activity</a:t>
            </a:r>
            <a:r>
              <a:rPr lang="it-IT" sz="2400" dirty="0"/>
              <a:t> </a:t>
            </a:r>
            <a:r>
              <a:rPr lang="it-IT" sz="2400" dirty="0" err="1" smtClean="0"/>
              <a:t>stack</a:t>
            </a:r>
            <a:r>
              <a:rPr lang="it-IT" sz="2400" dirty="0" smtClean="0"/>
              <a:t> </a:t>
            </a:r>
            <a:r>
              <a:rPr lang="it-IT" sz="2400" dirty="0"/>
              <a:t>(LIFO)</a:t>
            </a:r>
          </a:p>
          <a:p>
            <a:pPr marL="0" indent="0">
              <a:buNone/>
            </a:pPr>
            <a:r>
              <a:rPr lang="it-IT" sz="2400" dirty="0" smtClean="0"/>
              <a:t>Un </a:t>
            </a:r>
            <a:r>
              <a:rPr lang="it-IT" sz="2400" dirty="0" err="1"/>
              <a:t>activity</a:t>
            </a:r>
            <a:r>
              <a:rPr lang="it-IT" sz="2400" dirty="0"/>
              <a:t> ha tre stati: </a:t>
            </a:r>
            <a:r>
              <a:rPr lang="it-IT" sz="2400" dirty="0" err="1"/>
              <a:t>running</a:t>
            </a:r>
            <a:r>
              <a:rPr lang="it-IT" sz="2400" dirty="0"/>
              <a:t> o </a:t>
            </a:r>
            <a:r>
              <a:rPr lang="it-IT" sz="2400" dirty="0" err="1"/>
              <a:t>active</a:t>
            </a:r>
            <a:r>
              <a:rPr lang="it-IT" sz="2400" dirty="0" smtClean="0"/>
              <a:t>, </a:t>
            </a:r>
            <a:r>
              <a:rPr lang="it-IT" sz="2400" dirty="0" err="1" smtClean="0"/>
              <a:t>paused</a:t>
            </a:r>
            <a:r>
              <a:rPr lang="it-IT" sz="2400" dirty="0"/>
              <a:t>, </a:t>
            </a:r>
            <a:r>
              <a:rPr lang="it-IT" sz="2400" dirty="0" err="1"/>
              <a:t>stopped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1260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Cos’è?</a:t>
            </a:r>
          </a:p>
          <a:p>
            <a:r>
              <a:rPr lang="it-IT" dirty="0" smtClean="0"/>
              <a:t>Storia</a:t>
            </a:r>
          </a:p>
          <a:p>
            <a:r>
              <a:rPr lang="it-IT" dirty="0" smtClean="0"/>
              <a:t>Architettura</a:t>
            </a:r>
          </a:p>
          <a:p>
            <a:r>
              <a:rPr lang="it-IT" dirty="0" err="1" smtClean="0"/>
              <a:t>Android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endParaRPr lang="it-IT" dirty="0" smtClean="0"/>
          </a:p>
          <a:p>
            <a:r>
              <a:rPr lang="it-IT" dirty="0" smtClean="0"/>
              <a:t>Ambiente di sviluppo</a:t>
            </a:r>
          </a:p>
          <a:p>
            <a:r>
              <a:rPr lang="it-IT" dirty="0" smtClean="0"/>
              <a:t>Android </a:t>
            </a:r>
            <a:r>
              <a:rPr lang="it-IT" dirty="0" smtClean="0"/>
              <a:t>oltre il mobile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61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/>
              <a:t>Ciclo di vita di una applicazione </a:t>
            </a:r>
            <a:r>
              <a:rPr lang="it-IT" b="1" i="1" dirty="0" smtClean="0"/>
              <a:t>2/</a:t>
            </a:r>
            <a:r>
              <a:rPr lang="it-IT" b="1" i="1" dirty="0"/>
              <a:t>2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2576" y="1124744"/>
            <a:ext cx="5393720" cy="53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Pubblicare un'applicazione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Iscriversi al market come sviluppatore (25€)</a:t>
            </a:r>
          </a:p>
          <a:p>
            <a:r>
              <a:rPr lang="it-IT" dirty="0" smtClean="0"/>
              <a:t>Dare </a:t>
            </a:r>
            <a:r>
              <a:rPr lang="it-IT" dirty="0"/>
              <a:t>un numero di versione</a:t>
            </a:r>
          </a:p>
          <a:p>
            <a:r>
              <a:rPr lang="it-IT" dirty="0" smtClean="0"/>
              <a:t>Firmare </a:t>
            </a:r>
            <a:r>
              <a:rPr lang="it-IT" dirty="0"/>
              <a:t>il pacchetto</a:t>
            </a:r>
          </a:p>
          <a:p>
            <a:r>
              <a:rPr lang="it-IT" dirty="0" smtClean="0"/>
              <a:t>Pubblicare </a:t>
            </a:r>
            <a:r>
              <a:rPr lang="it-IT" dirty="0"/>
              <a:t>l'applicazione</a:t>
            </a:r>
          </a:p>
          <a:p>
            <a:r>
              <a:rPr lang="it-IT" dirty="0" smtClean="0"/>
              <a:t>Google </a:t>
            </a:r>
            <a:r>
              <a:rPr lang="it-IT" dirty="0"/>
              <a:t>trattiene il 30% degli incassi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861048"/>
            <a:ext cx="2459236" cy="24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5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Android Security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Ogni processo viene eseguito in una </a:t>
            </a:r>
            <a:r>
              <a:rPr lang="it-IT" sz="2800" dirty="0" smtClean="0"/>
              <a:t>DVM separata</a:t>
            </a:r>
            <a:endParaRPr lang="it-IT" sz="2800" dirty="0"/>
          </a:p>
          <a:p>
            <a:r>
              <a:rPr lang="it-IT" sz="2800" dirty="0" smtClean="0"/>
              <a:t>File </a:t>
            </a:r>
            <a:r>
              <a:rPr lang="it-IT" sz="2800" dirty="0"/>
              <a:t>non condivisi tra applicazioni</a:t>
            </a:r>
          </a:p>
          <a:p>
            <a:r>
              <a:rPr lang="it-IT" sz="2800" dirty="0" smtClean="0"/>
              <a:t>Linux </a:t>
            </a:r>
            <a:r>
              <a:rPr lang="it-IT" sz="2800" dirty="0"/>
              <a:t>+ Android </a:t>
            </a:r>
            <a:r>
              <a:rPr lang="it-IT" sz="2800" dirty="0" err="1"/>
              <a:t>permission</a:t>
            </a:r>
            <a:r>
              <a:rPr lang="it-IT" sz="2800" dirty="0"/>
              <a:t> model</a:t>
            </a:r>
          </a:p>
          <a:p>
            <a:r>
              <a:rPr lang="it-IT" sz="2800" dirty="0" smtClean="0"/>
              <a:t>UID </a:t>
            </a:r>
            <a:r>
              <a:rPr lang="it-IT" sz="2800" dirty="0"/>
              <a:t>e GID distinti assegnati all'installazione</a:t>
            </a:r>
          </a:p>
          <a:p>
            <a:r>
              <a:rPr lang="it-IT" sz="2800" dirty="0" err="1" smtClean="0"/>
              <a:t>Stack</a:t>
            </a:r>
            <a:r>
              <a:rPr lang="it-IT" sz="2800" dirty="0" smtClean="0"/>
              <a:t> </a:t>
            </a:r>
            <a:r>
              <a:rPr lang="it-IT" sz="2800" dirty="0" err="1"/>
              <a:t>address</a:t>
            </a:r>
            <a:r>
              <a:rPr lang="it-IT" sz="2800" dirty="0"/>
              <a:t> </a:t>
            </a:r>
            <a:r>
              <a:rPr lang="it-IT" sz="2800" dirty="0" err="1"/>
              <a:t>randomization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576" y="5301208"/>
            <a:ext cx="7919864" cy="12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Android </a:t>
            </a:r>
            <a:r>
              <a:rPr lang="it-IT" b="1" i="1" dirty="0" err="1"/>
              <a:t>Permissions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Limite alle funzionalità di un </a:t>
            </a:r>
            <a:r>
              <a:rPr lang="it-IT" dirty="0" smtClean="0"/>
              <a:t>software: </a:t>
            </a:r>
            <a:r>
              <a:rPr lang="it-IT" i="1" dirty="0" err="1" smtClean="0"/>
              <a:t>android.permission</a:t>
            </a:r>
            <a:endParaRPr lang="it-IT" i="1" dirty="0"/>
          </a:p>
          <a:p>
            <a:r>
              <a:rPr lang="it-IT" dirty="0" smtClean="0"/>
              <a:t>Granularità </a:t>
            </a:r>
            <a:r>
              <a:rPr lang="it-IT" dirty="0"/>
              <a:t>sulle azioni e sull'accesso ai dati</a:t>
            </a:r>
          </a:p>
          <a:p>
            <a:r>
              <a:rPr lang="it-IT" dirty="0" smtClean="0"/>
              <a:t>Specificate </a:t>
            </a:r>
            <a:r>
              <a:rPr lang="it-IT" dirty="0"/>
              <a:t>nel file </a:t>
            </a:r>
            <a:r>
              <a:rPr lang="it-IT" dirty="0" err="1"/>
              <a:t>manifest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i="1" dirty="0" smtClean="0"/>
              <a:t>&lt;</a:t>
            </a:r>
            <a:r>
              <a:rPr lang="it-IT" i="1" dirty="0" err="1"/>
              <a:t>uses-permission</a:t>
            </a:r>
            <a:endParaRPr lang="it-IT" i="1" dirty="0"/>
          </a:p>
          <a:p>
            <a:pPr marL="0" indent="0">
              <a:buNone/>
            </a:pPr>
            <a:r>
              <a:rPr lang="it-IT" i="1" dirty="0" err="1"/>
              <a:t>android:name</a:t>
            </a:r>
            <a:r>
              <a:rPr lang="it-IT" i="1" dirty="0"/>
              <a:t>="</a:t>
            </a:r>
            <a:r>
              <a:rPr lang="it-IT" i="1" dirty="0" err="1"/>
              <a:t>android.permission.READ_CONTACTS</a:t>
            </a:r>
            <a:r>
              <a:rPr lang="it-IT" i="1" dirty="0"/>
              <a:t>"&gt;</a:t>
            </a:r>
          </a:p>
          <a:p>
            <a:pPr marL="0" indent="0">
              <a:buNone/>
            </a:pPr>
            <a:r>
              <a:rPr lang="it-IT" i="1" dirty="0"/>
              <a:t>&lt;/</a:t>
            </a:r>
            <a:r>
              <a:rPr lang="it-IT" i="1" dirty="0" err="1"/>
              <a:t>uses-permission</a:t>
            </a:r>
            <a:r>
              <a:rPr lang="it-IT" i="1" dirty="0"/>
              <a:t>&gt;</a:t>
            </a:r>
          </a:p>
          <a:p>
            <a:pPr marL="0" indent="0">
              <a:buNone/>
            </a:pPr>
            <a:r>
              <a:rPr lang="it-IT" i="1" dirty="0"/>
              <a:t>&lt;</a:t>
            </a:r>
            <a:r>
              <a:rPr lang="it-IT" i="1" dirty="0" err="1"/>
              <a:t>uses-permission</a:t>
            </a:r>
            <a:endParaRPr lang="it-IT" i="1" dirty="0"/>
          </a:p>
          <a:p>
            <a:pPr marL="0" indent="0">
              <a:buNone/>
            </a:pPr>
            <a:r>
              <a:rPr lang="it-IT" i="1" dirty="0" err="1"/>
              <a:t>android:name</a:t>
            </a:r>
            <a:r>
              <a:rPr lang="it-IT" i="1" dirty="0"/>
              <a:t>="</a:t>
            </a:r>
            <a:r>
              <a:rPr lang="it-IT" i="1" dirty="0" err="1"/>
              <a:t>android.permission.WRITE_CONTACTS</a:t>
            </a:r>
            <a:r>
              <a:rPr lang="it-IT" i="1" dirty="0"/>
              <a:t>"&gt;</a:t>
            </a:r>
          </a:p>
          <a:p>
            <a:pPr marL="0" indent="0">
              <a:buNone/>
            </a:pPr>
            <a:r>
              <a:rPr lang="it-IT" i="1" dirty="0"/>
              <a:t>&lt;/</a:t>
            </a:r>
            <a:r>
              <a:rPr lang="it-IT" i="1" dirty="0" err="1"/>
              <a:t>uses-permission</a:t>
            </a:r>
            <a:r>
              <a:rPr lang="it-IT" i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6014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Android oltre il mobile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1"/>
            <a:ext cx="3024336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t3.gstatic.com/images?q=tbn:ANd9GcRQ2pZvpnB9LUoW2p_CLPxH0DobfSeHYDdoDvtJY2suVGM_1O7m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419350" cy="100012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4581128"/>
            <a:ext cx="3456385" cy="10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499992" y="2924944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 smtClean="0">
                <a:solidFill>
                  <a:srgbClr val="000000"/>
                </a:solidFill>
              </a:rPr>
              <a:t>People </a:t>
            </a:r>
            <a:r>
              <a:rPr lang="it-IT" sz="2800" b="0" dirty="0" err="1" smtClean="0">
                <a:solidFill>
                  <a:srgbClr val="000000"/>
                </a:solidFill>
              </a:rPr>
              <a:t>of</a:t>
            </a:r>
            <a:r>
              <a:rPr lang="it-IT" sz="2800" b="0" dirty="0" smtClean="0">
                <a:solidFill>
                  <a:srgbClr val="000000"/>
                </a:solidFill>
              </a:rPr>
              <a:t> Lava </a:t>
            </a:r>
            <a:r>
              <a:rPr lang="it-IT" sz="2800" b="0" dirty="0" err="1" smtClean="0">
                <a:solidFill>
                  <a:srgbClr val="000000"/>
                </a:solidFill>
              </a:rPr>
              <a:t>Sweden</a:t>
            </a:r>
            <a:endParaRPr lang="it-IT" sz="2800" b="0" dirty="0" smtClean="0">
              <a:solidFill>
                <a:srgbClr val="000000"/>
              </a:solidFill>
            </a:endParaRPr>
          </a:p>
          <a:p>
            <a:r>
              <a:rPr lang="en-US" sz="2800" b="0" dirty="0" smtClean="0">
                <a:solidFill>
                  <a:srgbClr val="000000"/>
                </a:solidFill>
              </a:rPr>
              <a:t>è </a:t>
            </a:r>
            <a:r>
              <a:rPr lang="en-US" sz="2800" b="0" dirty="0" err="1" smtClean="0">
                <a:solidFill>
                  <a:srgbClr val="000000"/>
                </a:solidFill>
              </a:rPr>
              <a:t>il</a:t>
            </a:r>
            <a:r>
              <a:rPr lang="en-US" sz="2800" b="0" dirty="0" smtClean="0">
                <a:solidFill>
                  <a:srgbClr val="000000"/>
                </a:solidFill>
              </a:rPr>
              <a:t> primo </a:t>
            </a:r>
            <a:r>
              <a:rPr lang="en-US" sz="2800" b="0" dirty="0" err="1" smtClean="0">
                <a:solidFill>
                  <a:srgbClr val="000000"/>
                </a:solidFill>
              </a:rPr>
              <a:t>produttore</a:t>
            </a:r>
            <a:r>
              <a:rPr lang="en-US" sz="2800" b="0" dirty="0" smtClean="0">
                <a:solidFill>
                  <a:srgbClr val="000000"/>
                </a:solidFill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</a:rPr>
              <a:t>di</a:t>
            </a:r>
            <a:r>
              <a:rPr lang="en-US" sz="2800" b="0" dirty="0" smtClean="0">
                <a:solidFill>
                  <a:srgbClr val="000000"/>
                </a:solidFill>
              </a:rPr>
              <a:t> TV ad </a:t>
            </a:r>
            <a:r>
              <a:rPr lang="en-US" sz="2800" b="0" dirty="0" err="1" smtClean="0">
                <a:solidFill>
                  <a:srgbClr val="000000"/>
                </a:solidFill>
              </a:rPr>
              <a:t>utilizzare</a:t>
            </a:r>
            <a:r>
              <a:rPr lang="en-US" sz="2800" b="0" dirty="0" smtClean="0">
                <a:solidFill>
                  <a:srgbClr val="000000"/>
                </a:solidFill>
              </a:rPr>
              <a:t> </a:t>
            </a:r>
            <a:r>
              <a:rPr lang="it-IT" sz="2800" b="0" dirty="0" err="1" smtClean="0">
                <a:solidFill>
                  <a:srgbClr val="000000"/>
                </a:solidFill>
              </a:rPr>
              <a:t>Android</a:t>
            </a:r>
            <a:r>
              <a:rPr lang="it-IT" sz="2800" b="0" dirty="0" smtClean="0">
                <a:solidFill>
                  <a:srgbClr val="000000"/>
                </a:solidFill>
              </a:rPr>
              <a:t> 1.5 su i suoi </a:t>
            </a:r>
            <a:r>
              <a:rPr lang="en-US" sz="2800" b="0" dirty="0" err="1" smtClean="0">
                <a:solidFill>
                  <a:srgbClr val="000000"/>
                </a:solidFill>
              </a:rPr>
              <a:t>apperecchi</a:t>
            </a:r>
            <a:endParaRPr lang="it-IT" sz="2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5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Ambiente di sviluppo open source</a:t>
            </a:r>
          </a:p>
          <a:p>
            <a:r>
              <a:rPr lang="it-IT" sz="2400" dirty="0" smtClean="0"/>
              <a:t>L'architettura </a:t>
            </a:r>
            <a:r>
              <a:rPr lang="it-IT" sz="2400" dirty="0"/>
              <a:t>è disegnata pensando </a:t>
            </a:r>
            <a:r>
              <a:rPr lang="it-IT" sz="2400" dirty="0" smtClean="0"/>
              <a:t>anche allo </a:t>
            </a:r>
            <a:r>
              <a:rPr lang="it-IT" sz="2400" dirty="0" smtClean="0"/>
              <a:t>sviluppatore</a:t>
            </a:r>
          </a:p>
          <a:p>
            <a:r>
              <a:rPr lang="it-IT" sz="2400" dirty="0" smtClean="0"/>
              <a:t>E’ possibile testare l’applicazione sul </a:t>
            </a:r>
            <a:r>
              <a:rPr lang="it-IT" sz="2400" smtClean="0"/>
              <a:t>device</a:t>
            </a:r>
            <a:endParaRPr lang="it-IT" sz="2400" dirty="0"/>
          </a:p>
          <a:p>
            <a:r>
              <a:rPr lang="it-IT" sz="2400" dirty="0" smtClean="0"/>
              <a:t>Lo </a:t>
            </a:r>
            <a:r>
              <a:rPr lang="it-IT" sz="2400" dirty="0"/>
              <a:t>sviluppo è semplice e </a:t>
            </a:r>
            <a:r>
              <a:rPr lang="it-IT" sz="2400" dirty="0" smtClean="0"/>
              <a:t>veloce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4837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Che cos'è </a:t>
            </a:r>
            <a:r>
              <a:rPr lang="it-IT" b="1" dirty="0" err="1"/>
              <a:t>Android</a:t>
            </a:r>
            <a:r>
              <a:rPr lang="it-IT" b="1" dirty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/>
              <a:t>Android è uno </a:t>
            </a:r>
            <a:r>
              <a:rPr lang="it-IT" b="1" dirty="0" err="1"/>
              <a:t>stack</a:t>
            </a:r>
            <a:r>
              <a:rPr lang="it-IT" b="1" dirty="0"/>
              <a:t> </a:t>
            </a:r>
            <a:r>
              <a:rPr lang="it-IT" b="1" dirty="0" smtClean="0"/>
              <a:t>software per </a:t>
            </a:r>
            <a:r>
              <a:rPr lang="it-IT" b="1" dirty="0" smtClean="0"/>
              <a:t>dispositivi</a:t>
            </a:r>
          </a:p>
          <a:p>
            <a:pPr>
              <a:buNone/>
            </a:pPr>
            <a:r>
              <a:rPr lang="it-IT" b="1" dirty="0" smtClean="0"/>
              <a:t>mobili costituito da:</a:t>
            </a:r>
            <a:endParaRPr lang="it-IT" b="1" dirty="0"/>
          </a:p>
          <a:p>
            <a:r>
              <a:rPr lang="it-IT" b="1" dirty="0"/>
              <a:t>Il sistema operativo</a:t>
            </a:r>
          </a:p>
          <a:p>
            <a:r>
              <a:rPr lang="it-IT" b="1" dirty="0" err="1"/>
              <a:t>Middleware</a:t>
            </a:r>
            <a:endParaRPr lang="it-IT" b="1" dirty="0"/>
          </a:p>
          <a:p>
            <a:r>
              <a:rPr lang="it-IT" b="1" dirty="0"/>
              <a:t>Key </a:t>
            </a:r>
            <a:r>
              <a:rPr lang="it-IT" b="1" dirty="0" err="1"/>
              <a:t>application</a:t>
            </a:r>
            <a:endParaRPr lang="it-IT" b="1" dirty="0"/>
          </a:p>
          <a:p>
            <a:r>
              <a:rPr lang="it-IT" b="1" dirty="0" smtClean="0"/>
              <a:t>Ambiente di sviluppo per programmare applicazioni in </a:t>
            </a:r>
            <a:r>
              <a:rPr lang="it-IT" b="1" dirty="0"/>
              <a:t>linguaggio </a:t>
            </a:r>
            <a:r>
              <a:rPr lang="it-IT" b="1" dirty="0" smtClean="0"/>
              <a:t>Java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048" y="4182185"/>
            <a:ext cx="1039440" cy="16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>
                <a:latin typeface="Constantia" charset="0"/>
              </a:rPr>
              <a:t>2005 : </a:t>
            </a:r>
            <a:r>
              <a:rPr lang="it-IT" sz="1700" dirty="0" smtClean="0">
                <a:latin typeface="Constantia" charset="0"/>
              </a:rPr>
              <a:t>Acquistato </a:t>
            </a:r>
            <a:r>
              <a:rPr lang="it-IT" sz="1700" dirty="0">
                <a:latin typeface="Constantia" charset="0"/>
              </a:rPr>
              <a:t>Android </a:t>
            </a:r>
            <a:r>
              <a:rPr lang="it-IT" sz="1700" dirty="0" err="1">
                <a:latin typeface="Constantia" charset="0"/>
              </a:rPr>
              <a:t>Inc</a:t>
            </a:r>
            <a:r>
              <a:rPr lang="it-IT" sz="1700" dirty="0">
                <a:latin typeface="Constantia" charset="0"/>
              </a:rPr>
              <a:t>.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>
                <a:latin typeface="Constantia" charset="0"/>
              </a:rPr>
              <a:t>2007 : Costituzione della Open </a:t>
            </a:r>
            <a:r>
              <a:rPr lang="it-IT" sz="1700" dirty="0" err="1">
                <a:latin typeface="Constantia" charset="0"/>
              </a:rPr>
              <a:t>Handset</a:t>
            </a:r>
            <a:r>
              <a:rPr lang="it-IT" sz="1700" dirty="0">
                <a:latin typeface="Constantia" charset="0"/>
              </a:rPr>
              <a:t> </a:t>
            </a:r>
            <a:r>
              <a:rPr lang="it-IT" sz="1700" dirty="0" err="1" smtClean="0">
                <a:latin typeface="Constantia" charset="0"/>
              </a:rPr>
              <a:t>Alliance</a:t>
            </a:r>
            <a:endParaRPr lang="it-IT" sz="1700" dirty="0">
              <a:latin typeface="Constantia" charset="0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500" dirty="0" smtClean="0">
                <a:latin typeface="Constantia" charset="0"/>
              </a:rPr>
              <a:t>1</a:t>
            </a:r>
            <a:r>
              <a:rPr lang="it-IT" sz="1500" dirty="0">
                <a:latin typeface="Constantia" charset="0"/>
              </a:rPr>
              <a:t>° versione SDK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>
                <a:latin typeface="Constantia" charset="0"/>
              </a:rPr>
              <a:t>2008 : G1 T-</a:t>
            </a:r>
            <a:r>
              <a:rPr lang="it-IT" sz="1700" dirty="0" smtClean="0">
                <a:latin typeface="Constantia" charset="0"/>
              </a:rPr>
              <a:t>Mobile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700" dirty="0" smtClean="0">
                <a:latin typeface="Constantia" charset="0"/>
              </a:rPr>
              <a:t>Rilascio </a:t>
            </a:r>
            <a:r>
              <a:rPr lang="it-IT" sz="1700" dirty="0">
                <a:latin typeface="Constantia" charset="0"/>
              </a:rPr>
              <a:t>sorgente con licenza Apache </a:t>
            </a:r>
            <a:r>
              <a:rPr lang="it-IT" sz="1700" dirty="0" smtClean="0">
                <a:latin typeface="Constantia" charset="0"/>
              </a:rPr>
              <a:t>2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900" dirty="0" smtClean="0">
                <a:latin typeface="Constantia" charset="0"/>
              </a:rPr>
              <a:t>Annuncio  </a:t>
            </a:r>
            <a:r>
              <a:rPr lang="it-IT" sz="1900" dirty="0">
                <a:latin typeface="Constantia" charset="0"/>
              </a:rPr>
              <a:t>release  candidate </a:t>
            </a:r>
            <a:r>
              <a:rPr lang="it-IT" sz="1900" dirty="0" err="1">
                <a:latin typeface="Constantia" charset="0"/>
              </a:rPr>
              <a:t>sdk</a:t>
            </a:r>
            <a:r>
              <a:rPr lang="it-IT" sz="1900" dirty="0">
                <a:latin typeface="Constantia" charset="0"/>
              </a:rPr>
              <a:t> </a:t>
            </a:r>
            <a:r>
              <a:rPr lang="it-IT" sz="1900" dirty="0" smtClean="0">
                <a:latin typeface="Constantia" charset="0"/>
              </a:rPr>
              <a:t>1.0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700" dirty="0" smtClean="0">
                <a:latin typeface="Constantia" charset="0"/>
              </a:rPr>
              <a:t>Possibilità </a:t>
            </a:r>
            <a:r>
              <a:rPr lang="it-IT" sz="1700" dirty="0">
                <a:latin typeface="Constantia" charset="0"/>
              </a:rPr>
              <a:t>di acquisto </a:t>
            </a:r>
            <a:r>
              <a:rPr lang="it-IT" sz="1700" dirty="0" err="1">
                <a:latin typeface="Constantia" charset="0"/>
              </a:rPr>
              <a:t>Dev</a:t>
            </a:r>
            <a:r>
              <a:rPr lang="it-IT" sz="1700" dirty="0">
                <a:latin typeface="Constantia" charset="0"/>
              </a:rPr>
              <a:t> Phone 1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>
                <a:latin typeface="Constantia" charset="0"/>
              </a:rPr>
              <a:t>2009 : Rilascio </a:t>
            </a:r>
            <a:r>
              <a:rPr lang="it-IT" sz="1700" dirty="0" err="1">
                <a:latin typeface="Constantia" charset="0"/>
              </a:rPr>
              <a:t>sdk</a:t>
            </a:r>
            <a:r>
              <a:rPr lang="it-IT" sz="1700" dirty="0">
                <a:latin typeface="Constantia" charset="0"/>
              </a:rPr>
              <a:t> 1.5 </a:t>
            </a:r>
            <a:r>
              <a:rPr lang="it-IT" sz="1700" dirty="0" err="1">
                <a:latin typeface="Constantia" charset="0"/>
              </a:rPr>
              <a:t>Cupcake</a:t>
            </a:r>
            <a:r>
              <a:rPr lang="it-IT" sz="1700" dirty="0">
                <a:latin typeface="Constantia" charset="0"/>
              </a:rPr>
              <a:t> &gt;&gt; tastiera </a:t>
            </a:r>
            <a:r>
              <a:rPr lang="it-IT" sz="1700" dirty="0" smtClean="0">
                <a:latin typeface="Constantia" charset="0"/>
              </a:rPr>
              <a:t>virtuale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500" dirty="0" smtClean="0">
                <a:latin typeface="Constantia" charset="0"/>
              </a:rPr>
              <a:t>Rilascio </a:t>
            </a:r>
            <a:r>
              <a:rPr lang="en-US" sz="1500" dirty="0" err="1">
                <a:latin typeface="Constantia" charset="0"/>
              </a:rPr>
              <a:t>sdk</a:t>
            </a:r>
            <a:r>
              <a:rPr lang="en-US" sz="1500" dirty="0">
                <a:latin typeface="Constantia" charset="0"/>
              </a:rPr>
              <a:t> 1.6 &gt;&gt;Quick search </a:t>
            </a:r>
            <a:r>
              <a:rPr lang="en-US" sz="1500" dirty="0" smtClean="0">
                <a:latin typeface="Constantia" charset="0"/>
              </a:rPr>
              <a:t>box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700" dirty="0" smtClean="0">
                <a:latin typeface="Constantia" charset="0"/>
              </a:rPr>
              <a:t>Rilascio </a:t>
            </a:r>
            <a:r>
              <a:rPr lang="it-IT" sz="1700" dirty="0" err="1">
                <a:latin typeface="Constantia" charset="0"/>
              </a:rPr>
              <a:t>sdk</a:t>
            </a:r>
            <a:r>
              <a:rPr lang="it-IT" sz="1700" dirty="0">
                <a:latin typeface="Constantia" charset="0"/>
              </a:rPr>
              <a:t> </a:t>
            </a:r>
            <a:r>
              <a:rPr lang="it-IT" sz="1700" dirty="0" smtClean="0">
                <a:latin typeface="Constantia" charset="0"/>
              </a:rPr>
              <a:t>2.0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 smtClean="0">
                <a:latin typeface="Constantia" charset="0"/>
              </a:rPr>
              <a:t>2010</a:t>
            </a:r>
            <a:r>
              <a:rPr lang="it-IT" sz="1700" dirty="0">
                <a:latin typeface="Constantia" charset="0"/>
              </a:rPr>
              <a:t>: Rilascio </a:t>
            </a:r>
            <a:r>
              <a:rPr lang="it-IT" sz="1700" dirty="0" err="1">
                <a:latin typeface="Constantia" charset="0"/>
              </a:rPr>
              <a:t>sdk</a:t>
            </a:r>
            <a:r>
              <a:rPr lang="it-IT" sz="1700" dirty="0">
                <a:latin typeface="Constantia" charset="0"/>
              </a:rPr>
              <a:t> 2.2 </a:t>
            </a:r>
            <a:r>
              <a:rPr lang="it-IT" sz="1700" dirty="0" err="1">
                <a:latin typeface="Constantia" charset="0"/>
              </a:rPr>
              <a:t>Froyo</a:t>
            </a:r>
            <a:endParaRPr lang="it-IT" sz="1700" dirty="0">
              <a:latin typeface="Constantia" charset="0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it-IT" sz="1700" dirty="0">
                <a:latin typeface="Constantia" charset="0"/>
              </a:rPr>
              <a:t>2011 : Rilascio </a:t>
            </a:r>
            <a:r>
              <a:rPr lang="it-IT" sz="1700" dirty="0" err="1">
                <a:latin typeface="Constantia" charset="0"/>
              </a:rPr>
              <a:t>sdk</a:t>
            </a:r>
            <a:r>
              <a:rPr lang="it-IT" sz="1700" dirty="0">
                <a:latin typeface="Constantia" charset="0"/>
              </a:rPr>
              <a:t> 2.3 </a:t>
            </a:r>
            <a:r>
              <a:rPr lang="it-IT" sz="1700" dirty="0" err="1" smtClean="0">
                <a:latin typeface="Constantia" charset="0"/>
              </a:rPr>
              <a:t>GingerBread</a:t>
            </a:r>
            <a:endParaRPr lang="it-IT" sz="1700" dirty="0">
              <a:latin typeface="Constantia" charset="0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it-IT" sz="1500" dirty="0" smtClean="0">
                <a:latin typeface="Constantia" charset="0"/>
              </a:rPr>
              <a:t>Rilascio </a:t>
            </a:r>
            <a:r>
              <a:rPr lang="it-IT" sz="1500" dirty="0" err="1">
                <a:latin typeface="Constantia" charset="0"/>
              </a:rPr>
              <a:t>sdk</a:t>
            </a:r>
            <a:r>
              <a:rPr lang="it-IT" sz="1500" dirty="0">
                <a:latin typeface="Constantia" charset="0"/>
              </a:rPr>
              <a:t> </a:t>
            </a:r>
            <a:r>
              <a:rPr lang="it-IT" sz="1500" dirty="0" smtClean="0">
                <a:latin typeface="Constantia" charset="0"/>
              </a:rPr>
              <a:t>3.0</a:t>
            </a:r>
            <a:endParaRPr lang="it-IT" sz="15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0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62" y="1278778"/>
            <a:ext cx="7114357" cy="510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10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Architettura/Linux </a:t>
            </a:r>
            <a:r>
              <a:rPr lang="it-IT" b="1" dirty="0" err="1"/>
              <a:t>Kernel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dirty="0" err="1"/>
              <a:t>Android</a:t>
            </a:r>
            <a:r>
              <a:rPr lang="it-IT" b="1" dirty="0"/>
              <a:t> adotta la versione </a:t>
            </a:r>
            <a:r>
              <a:rPr lang="it-IT" b="1" dirty="0" smtClean="0"/>
              <a:t>2.6 di </a:t>
            </a:r>
            <a:r>
              <a:rPr lang="it-IT" b="1" dirty="0"/>
              <a:t>Linux:</a:t>
            </a:r>
          </a:p>
          <a:p>
            <a:r>
              <a:rPr lang="it-IT" b="1" dirty="0"/>
              <a:t>Gestione della sicurezza</a:t>
            </a:r>
          </a:p>
          <a:p>
            <a:r>
              <a:rPr lang="it-IT" b="1" dirty="0" err="1"/>
              <a:t>Memory</a:t>
            </a:r>
            <a:r>
              <a:rPr lang="it-IT" b="1" dirty="0"/>
              <a:t> </a:t>
            </a:r>
            <a:r>
              <a:rPr lang="it-IT" b="1" dirty="0" smtClean="0"/>
              <a:t>Management   </a:t>
            </a:r>
          </a:p>
          <a:p>
            <a:r>
              <a:rPr lang="it-IT" b="1" dirty="0" err="1" smtClean="0"/>
              <a:t>Process</a:t>
            </a:r>
            <a:r>
              <a:rPr lang="it-IT" b="1" dirty="0" smtClean="0"/>
              <a:t> Management                               </a:t>
            </a:r>
            <a:endParaRPr lang="it-IT" b="1" dirty="0"/>
          </a:p>
          <a:p>
            <a:r>
              <a:rPr lang="it-IT" b="1" dirty="0"/>
              <a:t>Network </a:t>
            </a:r>
            <a:r>
              <a:rPr lang="it-IT" b="1" dirty="0" err="1"/>
              <a:t>Stack</a:t>
            </a:r>
            <a:endParaRPr lang="it-IT" b="1" dirty="0"/>
          </a:p>
          <a:p>
            <a:r>
              <a:rPr lang="it-IT" b="1" dirty="0"/>
              <a:t>Driver </a:t>
            </a:r>
            <a:r>
              <a:rPr lang="it-IT" b="1" dirty="0" err="1"/>
              <a:t>Model</a:t>
            </a:r>
            <a:endParaRPr lang="it-IT" b="1" dirty="0"/>
          </a:p>
          <a:p>
            <a:pPr>
              <a:buNone/>
            </a:pPr>
            <a:r>
              <a:rPr lang="it-IT" b="1" dirty="0" smtClean="0"/>
              <a:t>Il </a:t>
            </a:r>
            <a:r>
              <a:rPr lang="it-IT" b="1" dirty="0" err="1" smtClean="0"/>
              <a:t>kernel</a:t>
            </a:r>
            <a:r>
              <a:rPr lang="it-IT" b="1" dirty="0" smtClean="0"/>
              <a:t> agisce anche da </a:t>
            </a:r>
            <a:r>
              <a:rPr lang="it-IT" b="1" dirty="0" err="1" smtClean="0"/>
              <a:t>layer</a:t>
            </a:r>
            <a:r>
              <a:rPr lang="it-IT" b="1" dirty="0" smtClean="0"/>
              <a:t> di astrazione fra </a:t>
            </a:r>
            <a:r>
              <a:rPr lang="it-IT" b="1" dirty="0" smtClean="0"/>
              <a:t>l'hardware e </a:t>
            </a:r>
            <a:r>
              <a:rPr lang="it-IT" b="1" dirty="0" smtClean="0"/>
              <a:t>il resto 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dello </a:t>
            </a:r>
            <a:r>
              <a:rPr lang="it-IT" b="1" dirty="0" err="1" smtClean="0"/>
              <a:t>stack</a:t>
            </a:r>
            <a:r>
              <a:rPr lang="it-IT" b="1" dirty="0" smtClean="0"/>
              <a:t> software.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437111"/>
            <a:ext cx="7935560" cy="136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4"/>
          <p:cNvGrpSpPr/>
          <p:nvPr/>
        </p:nvGrpSpPr>
        <p:grpSpPr>
          <a:xfrm>
            <a:off x="5292080" y="2276872"/>
            <a:ext cx="2736304" cy="792088"/>
            <a:chOff x="2699792" y="5085184"/>
            <a:chExt cx="3456384" cy="115212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5085184"/>
              <a:ext cx="952500" cy="114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5085184"/>
              <a:ext cx="100811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ccia a destra 7"/>
            <p:cNvSpPr/>
            <p:nvPr/>
          </p:nvSpPr>
          <p:spPr>
            <a:xfrm>
              <a:off x="3851920" y="5445224"/>
              <a:ext cx="1152128" cy="36004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0913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Architettura/</a:t>
            </a:r>
            <a:r>
              <a:rPr lang="it-IT" b="1" dirty="0" err="1"/>
              <a:t>Libraries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30243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dirty="0" err="1"/>
              <a:t>Android</a:t>
            </a:r>
            <a:r>
              <a:rPr lang="it-IT" b="1" dirty="0"/>
              <a:t> comprende un vasto set di librerie C/C++ :</a:t>
            </a:r>
          </a:p>
          <a:p>
            <a:r>
              <a:rPr lang="it-IT" b="1" dirty="0"/>
              <a:t>System C </a:t>
            </a:r>
            <a:r>
              <a:rPr lang="it-IT" b="1" dirty="0" err="1" smtClean="0"/>
              <a:t>library</a:t>
            </a:r>
            <a:r>
              <a:rPr lang="it-IT" b="1" dirty="0"/>
              <a:t>:</a:t>
            </a:r>
            <a:r>
              <a:rPr lang="it-IT" b="1" dirty="0" smtClean="0"/>
              <a:t> </a:t>
            </a:r>
            <a:r>
              <a:rPr lang="it-IT" b="1" dirty="0"/>
              <a:t>derivate BSD </a:t>
            </a:r>
            <a:r>
              <a:rPr lang="it-IT" b="1" dirty="0" smtClean="0"/>
              <a:t>ottimizzata per </a:t>
            </a:r>
            <a:r>
              <a:rPr lang="it-IT" b="1" dirty="0"/>
              <a:t>dispositivi mobili Linux-</a:t>
            </a:r>
            <a:r>
              <a:rPr lang="it-IT" b="1" dirty="0" err="1"/>
              <a:t>based</a:t>
            </a:r>
            <a:endParaRPr lang="it-IT" b="1" dirty="0"/>
          </a:p>
          <a:p>
            <a:r>
              <a:rPr lang="it-IT" b="1" dirty="0"/>
              <a:t>Media </a:t>
            </a:r>
            <a:r>
              <a:rPr lang="it-IT" b="1" dirty="0" smtClean="0"/>
              <a:t>Libraries: </a:t>
            </a:r>
            <a:r>
              <a:rPr lang="it-IT" b="1" dirty="0"/>
              <a:t>basate su </a:t>
            </a:r>
            <a:r>
              <a:rPr lang="it-IT" b="1" dirty="0" err="1" smtClean="0"/>
              <a:t>PacketVideo's</a:t>
            </a:r>
            <a:r>
              <a:rPr lang="it-IT" b="1" dirty="0" smtClean="0"/>
              <a:t> </a:t>
            </a:r>
            <a:r>
              <a:rPr lang="it-IT" b="1" dirty="0" err="1" smtClean="0"/>
              <a:t>OpenCORE</a:t>
            </a:r>
            <a:endParaRPr lang="it-IT" b="1" dirty="0"/>
          </a:p>
          <a:p>
            <a:r>
              <a:rPr lang="it-IT" b="1" dirty="0" err="1"/>
              <a:t>Surface</a:t>
            </a:r>
            <a:r>
              <a:rPr lang="it-IT" b="1" dirty="0"/>
              <a:t> </a:t>
            </a:r>
            <a:r>
              <a:rPr lang="it-IT" b="1" dirty="0" smtClean="0"/>
              <a:t>Manager: accesso </a:t>
            </a:r>
            <a:r>
              <a:rPr lang="it-IT" b="1" dirty="0"/>
              <a:t>al </a:t>
            </a:r>
            <a:r>
              <a:rPr lang="it-IT" b="1" dirty="0" smtClean="0"/>
              <a:t>sottosistema di </a:t>
            </a:r>
            <a:r>
              <a:rPr lang="it-IT" b="1" dirty="0"/>
              <a:t>visualizzazione</a:t>
            </a:r>
          </a:p>
          <a:p>
            <a:r>
              <a:rPr lang="it-IT" b="1" dirty="0" err="1"/>
              <a:t>LibWebCore</a:t>
            </a:r>
            <a:endParaRPr lang="it-IT" b="1" dirty="0"/>
          </a:p>
          <a:p>
            <a:r>
              <a:rPr lang="it-IT" b="1" dirty="0" err="1"/>
              <a:t>SGL-motore</a:t>
            </a:r>
            <a:r>
              <a:rPr lang="it-IT" b="1" dirty="0"/>
              <a:t> grafico 2D</a:t>
            </a:r>
          </a:p>
          <a:p>
            <a:r>
              <a:rPr lang="it-IT" b="1" dirty="0"/>
              <a:t>3D </a:t>
            </a:r>
            <a:r>
              <a:rPr lang="it-IT" b="1" dirty="0" err="1"/>
              <a:t>libraries-derivate</a:t>
            </a:r>
            <a:r>
              <a:rPr lang="it-IT" b="1" dirty="0"/>
              <a:t> da </a:t>
            </a:r>
            <a:r>
              <a:rPr lang="it-IT" b="1" dirty="0" err="1"/>
              <a:t>OpenGL</a:t>
            </a:r>
            <a:r>
              <a:rPr lang="it-IT" b="1" dirty="0"/>
              <a:t> ES </a:t>
            </a:r>
            <a:r>
              <a:rPr lang="it-IT" b="1" dirty="0" smtClean="0"/>
              <a:t>1.0 </a:t>
            </a:r>
            <a:r>
              <a:rPr lang="it-IT" b="1" dirty="0" err="1" smtClean="0"/>
              <a:t>APIs</a:t>
            </a:r>
            <a:endParaRPr lang="it-IT" b="1" dirty="0"/>
          </a:p>
          <a:p>
            <a:r>
              <a:rPr lang="it-IT" b="1" dirty="0" err="1"/>
              <a:t>FreeType</a:t>
            </a:r>
            <a:endParaRPr lang="it-IT" b="1" dirty="0"/>
          </a:p>
          <a:p>
            <a:r>
              <a:rPr lang="it-IT" b="1" dirty="0" err="1"/>
              <a:t>SQLite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219" y="4005065"/>
            <a:ext cx="6777221" cy="272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6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Architettura/</a:t>
            </a:r>
            <a:r>
              <a:rPr lang="it-IT" b="1" dirty="0" err="1"/>
              <a:t>Android</a:t>
            </a:r>
            <a:r>
              <a:rPr lang="it-IT" b="1" dirty="0"/>
              <a:t> </a:t>
            </a:r>
            <a:r>
              <a:rPr lang="it-IT" b="1" dirty="0" err="1"/>
              <a:t>Runtime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3024337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Android include un set di librerie di base che fornisce </a:t>
            </a:r>
            <a:r>
              <a:rPr lang="it-IT" b="1" dirty="0" smtClean="0"/>
              <a:t>la maggior </a:t>
            </a:r>
            <a:r>
              <a:rPr lang="it-IT" b="1" dirty="0"/>
              <a:t>parte delle funzionalità disponibili </a:t>
            </a:r>
            <a:r>
              <a:rPr lang="it-IT" b="1" dirty="0" smtClean="0"/>
              <a:t>nel linguaggio </a:t>
            </a:r>
            <a:r>
              <a:rPr lang="it-IT" b="1" dirty="0"/>
              <a:t>di programmazione Java.</a:t>
            </a:r>
          </a:p>
          <a:p>
            <a:r>
              <a:rPr lang="it-IT" b="1" dirty="0"/>
              <a:t>Ogni applicazione </a:t>
            </a:r>
            <a:r>
              <a:rPr lang="it-IT" b="1" dirty="0" err="1"/>
              <a:t>Android</a:t>
            </a:r>
            <a:r>
              <a:rPr lang="it-IT" b="1" dirty="0"/>
              <a:t> gira in un proprio processo, con </a:t>
            </a:r>
            <a:r>
              <a:rPr lang="it-IT" b="1" dirty="0" smtClean="0"/>
              <a:t>la propria </a:t>
            </a:r>
            <a:r>
              <a:rPr lang="it-IT" b="1" dirty="0"/>
              <a:t>istanza della macchina virtuale </a:t>
            </a:r>
            <a:r>
              <a:rPr lang="it-IT" b="1" dirty="0" err="1"/>
              <a:t>Dalvik</a:t>
            </a:r>
            <a:r>
              <a:rPr lang="it-IT" b="1" dirty="0"/>
              <a:t>. La </a:t>
            </a:r>
            <a:r>
              <a:rPr lang="it-IT" b="1" dirty="0" err="1"/>
              <a:t>Virtual</a:t>
            </a:r>
            <a:r>
              <a:rPr lang="it-IT" b="1" dirty="0"/>
              <a:t> </a:t>
            </a:r>
            <a:r>
              <a:rPr lang="it-IT" b="1" dirty="0" err="1" smtClean="0"/>
              <a:t>Machine</a:t>
            </a:r>
            <a:r>
              <a:rPr lang="it-IT" b="1" dirty="0" smtClean="0"/>
              <a:t> </a:t>
            </a:r>
            <a:r>
              <a:rPr lang="it-IT" b="1" dirty="0" err="1" smtClean="0"/>
              <a:t>Dalvik</a:t>
            </a:r>
            <a:r>
              <a:rPr lang="it-IT" b="1" dirty="0" smtClean="0"/>
              <a:t> </a:t>
            </a:r>
            <a:r>
              <a:rPr lang="it-IT" b="1" dirty="0"/>
              <a:t>esegue file </a:t>
            </a:r>
            <a:r>
              <a:rPr lang="it-IT" b="1" dirty="0" err="1"/>
              <a:t>Dalvik</a:t>
            </a:r>
            <a:r>
              <a:rPr lang="it-IT" b="1" dirty="0"/>
              <a:t> </a:t>
            </a:r>
            <a:r>
              <a:rPr lang="it-IT" b="1" dirty="0" err="1"/>
              <a:t>Executable</a:t>
            </a:r>
            <a:r>
              <a:rPr lang="it-IT" b="1" dirty="0"/>
              <a:t> (.</a:t>
            </a:r>
            <a:r>
              <a:rPr lang="it-IT" b="1" dirty="0" err="1"/>
              <a:t>dex</a:t>
            </a:r>
            <a:r>
              <a:rPr lang="it-IT" b="1" dirty="0"/>
              <a:t>), </a:t>
            </a:r>
            <a:r>
              <a:rPr lang="it-IT" b="1" dirty="0" smtClean="0"/>
              <a:t>ottimizzata per dispositivi </a:t>
            </a:r>
            <a:r>
              <a:rPr lang="it-IT" b="1" dirty="0"/>
              <a:t>con memoria ridotta.</a:t>
            </a:r>
          </a:p>
          <a:p>
            <a:r>
              <a:rPr lang="it-IT" b="1" dirty="0"/>
              <a:t>La VM </a:t>
            </a:r>
            <a:r>
              <a:rPr lang="it-IT" b="1" dirty="0" err="1"/>
              <a:t>Dalvik</a:t>
            </a:r>
            <a:r>
              <a:rPr lang="it-IT" b="1" dirty="0"/>
              <a:t> si basa sul </a:t>
            </a:r>
            <a:r>
              <a:rPr lang="it-IT" b="1" dirty="0" err="1"/>
              <a:t>kernel</a:t>
            </a:r>
            <a:r>
              <a:rPr lang="it-IT" b="1" dirty="0"/>
              <a:t> Linux per le funzionalità di </a:t>
            </a:r>
            <a:r>
              <a:rPr lang="it-IT" b="1" dirty="0" smtClean="0"/>
              <a:t>base offerte </a:t>
            </a:r>
            <a:r>
              <a:rPr lang="it-IT" b="1" dirty="0"/>
              <a:t>da quest'ultimo, come il threading e di memoria a </a:t>
            </a:r>
            <a:r>
              <a:rPr lang="it-IT" b="1" dirty="0" smtClean="0"/>
              <a:t>basso livello </a:t>
            </a:r>
            <a:r>
              <a:rPr lang="it-IT" b="1" dirty="0"/>
              <a:t>di gestione.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72" y="4365103"/>
            <a:ext cx="4873724" cy="23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80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Architettura/</a:t>
            </a:r>
            <a:r>
              <a:rPr lang="it-IT" sz="3600" b="1" dirty="0" err="1"/>
              <a:t>Application</a:t>
            </a:r>
            <a:r>
              <a:rPr lang="it-IT" sz="3600" b="1" dirty="0"/>
              <a:t> </a:t>
            </a:r>
            <a:r>
              <a:rPr lang="it-IT" sz="3600" b="1" dirty="0" err="1"/>
              <a:t>Framework</a:t>
            </a:r>
            <a:r>
              <a:rPr lang="it-IT" sz="3600" b="1" dirty="0"/>
              <a:t> 1/2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3456385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Gli </a:t>
            </a:r>
            <a:r>
              <a:rPr lang="it-IT" sz="2400" b="1" dirty="0"/>
              <a:t>sviluppatori possono </a:t>
            </a:r>
            <a:r>
              <a:rPr lang="it-IT" sz="2400" b="1" dirty="0" smtClean="0"/>
              <a:t>sfruttare </a:t>
            </a:r>
            <a:r>
              <a:rPr lang="it-IT" sz="2400" b="1" dirty="0" smtClean="0"/>
              <a:t>tutto l'hardware </a:t>
            </a:r>
            <a:r>
              <a:rPr lang="it-IT" sz="2400" b="1" dirty="0"/>
              <a:t>del </a:t>
            </a:r>
            <a:r>
              <a:rPr lang="it-IT" sz="2400" b="1" dirty="0" err="1"/>
              <a:t>device</a:t>
            </a:r>
            <a:r>
              <a:rPr lang="it-IT" sz="2400" b="1" dirty="0"/>
              <a:t>:</a:t>
            </a:r>
          </a:p>
          <a:p>
            <a:pPr lvl="1"/>
            <a:r>
              <a:rPr lang="it-IT" sz="2000" b="1" dirty="0" smtClean="0"/>
              <a:t>per </a:t>
            </a:r>
            <a:r>
              <a:rPr lang="it-IT" sz="2000" b="1" dirty="0"/>
              <a:t>accedere alle informazioni di posizione</a:t>
            </a:r>
          </a:p>
          <a:p>
            <a:pPr lvl="1"/>
            <a:r>
              <a:rPr lang="it-IT" sz="2000" b="1" dirty="0"/>
              <a:t>e</a:t>
            </a:r>
            <a:r>
              <a:rPr lang="it-IT" sz="2000" b="1" dirty="0" smtClean="0"/>
              <a:t>seguire </a:t>
            </a:r>
            <a:r>
              <a:rPr lang="it-IT" sz="2000" b="1" dirty="0"/>
              <a:t>applicazioni in background</a:t>
            </a:r>
          </a:p>
          <a:p>
            <a:pPr lvl="1"/>
            <a:r>
              <a:rPr lang="it-IT" sz="2000" b="1" dirty="0" smtClean="0"/>
              <a:t>allarmistica</a:t>
            </a:r>
            <a:endParaRPr lang="it-IT" sz="2000" b="1" dirty="0"/>
          </a:p>
          <a:p>
            <a:r>
              <a:rPr lang="it-IT" sz="2400" b="1" dirty="0"/>
              <a:t>Gli sviluppatori hanno pieno accesso alle </a:t>
            </a:r>
            <a:r>
              <a:rPr lang="it-IT" sz="2400" b="1" dirty="0" err="1"/>
              <a:t>APIs</a:t>
            </a:r>
            <a:r>
              <a:rPr lang="it-IT" sz="2400" b="1" dirty="0"/>
              <a:t> usate per le </a:t>
            </a:r>
            <a:r>
              <a:rPr lang="it-IT" sz="2400" b="1" dirty="0" smtClean="0"/>
              <a:t>applicazioni core.</a:t>
            </a:r>
            <a:endParaRPr lang="it-IT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1" y="4869160"/>
            <a:ext cx="73764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43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839</Words>
  <Application>Microsoft Macintosh PowerPoint</Application>
  <PresentationFormat>Presentazione su schermo (4:3)</PresentationFormat>
  <Paragraphs>197</Paragraphs>
  <Slides>25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Android </vt:lpstr>
      <vt:lpstr>Agenda</vt:lpstr>
      <vt:lpstr>Che cos'è Android?</vt:lpstr>
      <vt:lpstr>Storia</vt:lpstr>
      <vt:lpstr>Architettura</vt:lpstr>
      <vt:lpstr>Architettura/Linux Kernel</vt:lpstr>
      <vt:lpstr>Architettura/Libraries</vt:lpstr>
      <vt:lpstr>Architettura/Android Runtime</vt:lpstr>
      <vt:lpstr>Architettura/Application Framework 1/2</vt:lpstr>
      <vt:lpstr>Architettura/Application Framework 2/2</vt:lpstr>
      <vt:lpstr>Android Features 1/5</vt:lpstr>
      <vt:lpstr>Android Features 2/5</vt:lpstr>
      <vt:lpstr>Android Features 3/5</vt:lpstr>
      <vt:lpstr>Android Features 4/5</vt:lpstr>
      <vt:lpstr>Android Features 5/5</vt:lpstr>
      <vt:lpstr>Ambiente di sviluppo</vt:lpstr>
      <vt:lpstr>Creazione, compilazione, emulazione</vt:lpstr>
      <vt:lpstr>Esempio</vt:lpstr>
      <vt:lpstr>Ciclo di vita di una applicazione 1/2</vt:lpstr>
      <vt:lpstr>Ciclo di vita di una applicazione 2/2</vt:lpstr>
      <vt:lpstr>Pubblicare un'applicazione</vt:lpstr>
      <vt:lpstr>Android Security Model</vt:lpstr>
      <vt:lpstr>Android Permissions</vt:lpstr>
      <vt:lpstr>Android oltre il mobile</vt:lpstr>
      <vt:lpstr>Conclusioni</vt:lpstr>
    </vt:vector>
  </TitlesOfParts>
  <Company>FUB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</dc:title>
  <dc:creator>Marco Teodori</dc:creator>
  <cp:lastModifiedBy>Marco Teodori</cp:lastModifiedBy>
  <cp:revision>5</cp:revision>
  <dcterms:created xsi:type="dcterms:W3CDTF">2011-10-18T10:18:54Z</dcterms:created>
  <dcterms:modified xsi:type="dcterms:W3CDTF">2011-10-18T10:43:55Z</dcterms:modified>
</cp:coreProperties>
</file>