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9" autoAdjust="0"/>
    <p:restoredTop sz="94660"/>
  </p:normalViewPr>
  <p:slideViewPr>
    <p:cSldViewPr snapToGrid="0">
      <p:cViewPr varScale="1">
        <p:scale>
          <a:sx n="52" d="100"/>
          <a:sy n="52" d="100"/>
        </p:scale>
        <p:origin x="70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6DF688-701F-48AE-92DC-B862AC141C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CF2577B-8672-4881-ADB8-4230DA2389D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it-I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0CDC27-EB53-45B3-9D7B-23E4A6BFB9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7F126-300D-47F4-BFC0-74B2ECD38E8F}" type="datetimeFigureOut">
              <a:rPr lang="it-IT" smtClean="0"/>
              <a:t>23/05/2021</a:t>
            </a:fld>
            <a:endParaRPr lang="it-I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984772-6ECD-4A9D-8C95-E406DB7922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D1C461-564C-4AD8-9E7D-9DB50C8DBC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CDEFB-28AF-4A37-9E65-ACDEAA378062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145558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BD737-54E4-46F1-8A98-6F0306B3EB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145E987-7AD4-4556-A4A7-F1078D587B8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t-I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B64D02-FE6F-4CA0-BA94-ED83CFEF46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7F126-300D-47F4-BFC0-74B2ECD38E8F}" type="datetimeFigureOut">
              <a:rPr lang="it-IT" smtClean="0"/>
              <a:t>23/05/2021</a:t>
            </a:fld>
            <a:endParaRPr lang="it-I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574359-594D-4468-858F-7FF3AC3067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C8E340-ABA7-437D-BFB6-B01E0173CE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CDEFB-28AF-4A37-9E65-ACDEAA378062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25955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D200DC3-B6BE-48D2-A534-171DA8C1C9C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15E4AFF-6734-4C88-A61C-23B28D04BD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t-I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01A498-B9DC-4A33-8F6D-9CE31D7D2F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7F126-300D-47F4-BFC0-74B2ECD38E8F}" type="datetimeFigureOut">
              <a:rPr lang="it-IT" smtClean="0"/>
              <a:t>23/05/2021</a:t>
            </a:fld>
            <a:endParaRPr lang="it-I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AE9FC3-533C-4C96-BD26-27598BB8EB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D2A7C0-B41A-48AD-AEA8-668026BA26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CDEFB-28AF-4A37-9E65-ACDEAA378062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527052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446248-0CB2-4E97-A1BA-B94ACEDE70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E7A553-70E9-4963-9FFD-8A9215D685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t-I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F8A244-AE6B-4052-8F1A-3BA4DA0B90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7F126-300D-47F4-BFC0-74B2ECD38E8F}" type="datetimeFigureOut">
              <a:rPr lang="it-IT" smtClean="0"/>
              <a:t>23/05/2021</a:t>
            </a:fld>
            <a:endParaRPr lang="it-I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4CA167-7005-4611-82E0-FD4A9D0A20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A7E72C-D16E-407D-9B70-8C24439F45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CDEFB-28AF-4A37-9E65-ACDEAA378062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269337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7ABED1-30A1-4F81-A476-C551D76E55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A171B94-DBA0-42F2-9B8C-A5649D273B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387AD1-C548-4940-B804-04EB65FC2D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7F126-300D-47F4-BFC0-74B2ECD38E8F}" type="datetimeFigureOut">
              <a:rPr lang="it-IT" smtClean="0"/>
              <a:t>23/05/2021</a:t>
            </a:fld>
            <a:endParaRPr lang="it-I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CAD4D0-85AE-4643-B231-126A9A1891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E87174-1747-4301-A4D1-70DCF8F4DA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CDEFB-28AF-4A37-9E65-ACDEAA378062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477140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951B08-0424-4FC4-A7BB-3B183626C0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A949D3-B81F-4386-841E-34884DAC6D7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t-IT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19FAA0A-3096-47AC-A969-2A3F24E041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t-IT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778DE9-8C65-4B32-8C3B-BCF6582CFB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7F126-300D-47F4-BFC0-74B2ECD38E8F}" type="datetimeFigureOut">
              <a:rPr lang="it-IT" smtClean="0"/>
              <a:t>23/05/2021</a:t>
            </a:fld>
            <a:endParaRPr lang="it-IT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7DE6092-A72C-40FE-B439-70527408E4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AD63129-EB93-4560-B6A5-531F97FFB4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CDEFB-28AF-4A37-9E65-ACDEAA378062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129268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F2FB38-F946-47A8-9D75-09353F803E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417EEE9-A206-4544-A07A-2323E8A86F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4A20F11-C971-4D75-9900-97DD6AD2F31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t-IT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D6F5173-CCF2-4C97-A5C4-264DF3BCB82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B1F86EB-64F0-4191-A788-5ACF42E37D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t-IT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5512303-E978-4C71-916E-DBC967332C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7F126-300D-47F4-BFC0-74B2ECD38E8F}" type="datetimeFigureOut">
              <a:rPr lang="it-IT" smtClean="0"/>
              <a:t>23/05/2021</a:t>
            </a:fld>
            <a:endParaRPr lang="it-IT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CF1D801-F01B-448D-ABE7-3DCB7EAB33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B433B46-0CB5-4341-9D02-12B2791C31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CDEFB-28AF-4A37-9E65-ACDEAA378062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748205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A2741C-7D5E-45A8-8AA2-CD9CC384DC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936AC0E-0E02-4024-9D8F-81B182BC93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7F126-300D-47F4-BFC0-74B2ECD38E8F}" type="datetimeFigureOut">
              <a:rPr lang="it-IT" smtClean="0"/>
              <a:t>23/05/2021</a:t>
            </a:fld>
            <a:endParaRPr lang="it-IT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CB0DE89-5588-49DB-8455-5210CD0B82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64F9E17-E67F-4D40-8CEA-B90EDEB18B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CDEFB-28AF-4A37-9E65-ACDEAA378062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713615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D96E0D9-C055-4A2B-B06E-51869CDC1D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7F126-300D-47F4-BFC0-74B2ECD38E8F}" type="datetimeFigureOut">
              <a:rPr lang="it-IT" smtClean="0"/>
              <a:t>23/05/2021</a:t>
            </a:fld>
            <a:endParaRPr lang="it-IT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F62B4B5-6502-4000-9B78-8BDBFA366B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D825304-0D2C-4979-B699-E1FDAE1531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CDEFB-28AF-4A37-9E65-ACDEAA378062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221404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362F67-E8E2-4412-A0DA-22723FCC8B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C01F5E-64C2-49F7-AAAC-8AD39E615E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t-IT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29CEC92-1F6B-43C2-B68F-777A8A4D9C3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BAE8C31-D1B7-43AE-835A-81C750A79F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7F126-300D-47F4-BFC0-74B2ECD38E8F}" type="datetimeFigureOut">
              <a:rPr lang="it-IT" smtClean="0"/>
              <a:t>23/05/2021</a:t>
            </a:fld>
            <a:endParaRPr lang="it-IT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8A039B1-C021-4489-82F0-4BA5D72545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4FCCFAD-3278-44D6-B1DF-6BE5E1E6AD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CDEFB-28AF-4A37-9E65-ACDEAA378062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381212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BA0E38-4458-4AB5-A8DA-DD4AB4B9E0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500EEC2-37B4-4737-98D0-A4AE59D14CF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F1E17BB-D20B-45ED-91C8-1059545CCDC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CCF204C-6E0A-464D-8BAD-4819A61B1D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7F126-300D-47F4-BFC0-74B2ECD38E8F}" type="datetimeFigureOut">
              <a:rPr lang="it-IT" smtClean="0"/>
              <a:t>23/05/2021</a:t>
            </a:fld>
            <a:endParaRPr lang="it-IT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6FDA364-103C-4EE0-BB4F-E859C8EA18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D7BF56-9454-4E69-94D8-AA29CC3EE1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CDEFB-28AF-4A37-9E65-ACDEAA378062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350647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A947C54-299C-42C9-AA89-ED331D7055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7011E3F-17FA-4438-AFEB-731A6B450E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t-I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7A71A0-5D81-4BFB-AE91-52DC32C2D79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D7F126-300D-47F4-BFC0-74B2ECD38E8F}" type="datetimeFigureOut">
              <a:rPr lang="it-IT" smtClean="0"/>
              <a:t>23/05/2021</a:t>
            </a:fld>
            <a:endParaRPr lang="it-I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96F698-7F1C-478D-B465-30C0CC8C51C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031CBE-B347-4FF8-99BE-E12B37641AD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ACDEFB-28AF-4A37-9E65-ACDEAA378062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048119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4A415440-8FF8-441F-A6B2-FA0C3EF29AB4}"/>
              </a:ext>
            </a:extLst>
          </p:cNvPr>
          <p:cNvSpPr txBox="1"/>
          <p:nvPr/>
        </p:nvSpPr>
        <p:spPr>
          <a:xfrm>
            <a:off x="211394" y="321684"/>
            <a:ext cx="11769212" cy="64940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2400" b="1" i="0" dirty="0">
                <a:solidFill>
                  <a:srgbClr val="000000"/>
                </a:solidFill>
                <a:effectLst/>
                <a:latin typeface="TimesNewRomanPS-BoldMT"/>
              </a:rPr>
              <a:t>Prova scritta di Chimica Generale ed Inorganica del 18 giugno 2020 ore 9:30</a:t>
            </a:r>
            <a:br>
              <a:rPr lang="it-IT" sz="2800" b="1" i="0" dirty="0">
                <a:solidFill>
                  <a:srgbClr val="000000"/>
                </a:solidFill>
                <a:effectLst/>
                <a:latin typeface="TimesNewRomanPS-BoldMT"/>
              </a:rPr>
            </a:br>
            <a:endParaRPr lang="it-IT" sz="2800" b="1" i="0" dirty="0">
              <a:solidFill>
                <a:srgbClr val="000000"/>
              </a:solidFill>
              <a:effectLst/>
              <a:latin typeface="TimesNewRomanPS-BoldMT"/>
            </a:endParaRPr>
          </a:p>
          <a:p>
            <a:r>
              <a:rPr lang="it-IT" sz="2800" b="1" i="0" dirty="0">
                <a:solidFill>
                  <a:srgbClr val="000000"/>
                </a:solidFill>
                <a:effectLst/>
                <a:latin typeface="TimesNewRomanPS-BoldMT"/>
              </a:rPr>
              <a:t>Quesito 1. </a:t>
            </a:r>
            <a:r>
              <a:rPr lang="it-IT" sz="2800" b="0" i="0" dirty="0">
                <a:solidFill>
                  <a:srgbClr val="000000"/>
                </a:solidFill>
                <a:effectLst/>
                <a:latin typeface="TimesNewRomanPSMT"/>
              </a:rPr>
              <a:t>Bilanciare in forma molecolare l’equazione:</a:t>
            </a:r>
            <a:br>
              <a:rPr lang="it-IT" sz="2800" b="0" i="0" dirty="0">
                <a:solidFill>
                  <a:srgbClr val="000000"/>
                </a:solidFill>
                <a:effectLst/>
                <a:latin typeface="TimesNewRomanPSMT"/>
              </a:rPr>
            </a:br>
            <a:r>
              <a:rPr lang="it-IT" sz="2800" b="0" i="0" dirty="0">
                <a:solidFill>
                  <a:srgbClr val="000000"/>
                </a:solidFill>
                <a:effectLst/>
                <a:latin typeface="TimesNewRomanPSMT"/>
              </a:rPr>
              <a:t>KMnO</a:t>
            </a:r>
            <a:r>
              <a:rPr lang="it-IT" sz="2800" b="0" i="0" baseline="-25000" dirty="0">
                <a:solidFill>
                  <a:srgbClr val="000000"/>
                </a:solidFill>
                <a:effectLst/>
                <a:latin typeface="TimesNewRomanPSMT"/>
              </a:rPr>
              <a:t>4</a:t>
            </a:r>
            <a:r>
              <a:rPr lang="it-IT" sz="2800" b="0" i="0" dirty="0">
                <a:solidFill>
                  <a:srgbClr val="000000"/>
                </a:solidFill>
                <a:effectLst/>
                <a:latin typeface="TimesNewRomanPSMT"/>
              </a:rPr>
              <a:t> + HCl </a:t>
            </a:r>
            <a:r>
              <a:rPr lang="it-IT" sz="2800" b="0" i="0" dirty="0">
                <a:solidFill>
                  <a:srgbClr val="000000"/>
                </a:solidFill>
                <a:effectLst/>
                <a:latin typeface="CambriaMath"/>
              </a:rPr>
              <a:t>→ </a:t>
            </a:r>
            <a:r>
              <a:rPr lang="it-IT" sz="2800" b="0" i="0" dirty="0">
                <a:solidFill>
                  <a:srgbClr val="000000"/>
                </a:solidFill>
                <a:effectLst/>
                <a:latin typeface="TimesNewRomanPSMT"/>
              </a:rPr>
              <a:t>MnCl</a:t>
            </a:r>
            <a:r>
              <a:rPr lang="it-IT" sz="2800" b="0" i="0" baseline="-25000" dirty="0">
                <a:solidFill>
                  <a:srgbClr val="000000"/>
                </a:solidFill>
                <a:effectLst/>
                <a:latin typeface="TimesNewRomanPSMT"/>
              </a:rPr>
              <a:t>2</a:t>
            </a:r>
            <a:r>
              <a:rPr lang="it-IT" sz="2800" b="0" i="0" dirty="0">
                <a:solidFill>
                  <a:srgbClr val="000000"/>
                </a:solidFill>
                <a:effectLst/>
                <a:latin typeface="TimesNewRomanPSMT"/>
              </a:rPr>
              <a:t> + Cl</a:t>
            </a:r>
            <a:r>
              <a:rPr lang="it-IT" sz="2800" b="0" i="0" baseline="-25000" dirty="0">
                <a:solidFill>
                  <a:srgbClr val="000000"/>
                </a:solidFill>
                <a:effectLst/>
                <a:latin typeface="TimesNewRomanPSMT"/>
              </a:rPr>
              <a:t>2</a:t>
            </a:r>
            <a:r>
              <a:rPr lang="it-IT" sz="2800" b="0" i="0" dirty="0">
                <a:solidFill>
                  <a:srgbClr val="000000"/>
                </a:solidFill>
                <a:effectLst/>
                <a:latin typeface="TimesNewRomanPSMT"/>
              </a:rPr>
              <a:t> + KCl + H</a:t>
            </a:r>
            <a:r>
              <a:rPr lang="it-IT" sz="2800" b="0" i="0" baseline="-25000" dirty="0">
                <a:solidFill>
                  <a:srgbClr val="000000"/>
                </a:solidFill>
                <a:effectLst/>
                <a:latin typeface="TimesNewRomanPSMT"/>
              </a:rPr>
              <a:t>2</a:t>
            </a:r>
            <a:r>
              <a:rPr lang="it-IT" sz="2800" b="0" i="0" dirty="0">
                <a:solidFill>
                  <a:srgbClr val="000000"/>
                </a:solidFill>
                <a:effectLst/>
                <a:latin typeface="TimesNewRomanPSMT"/>
              </a:rPr>
              <a:t>O</a:t>
            </a:r>
            <a:br>
              <a:rPr lang="it-IT" sz="2800" b="0" i="0" dirty="0">
                <a:solidFill>
                  <a:srgbClr val="000000"/>
                </a:solidFill>
                <a:effectLst/>
                <a:latin typeface="TimesNewRomanPSMT"/>
              </a:rPr>
            </a:br>
            <a:r>
              <a:rPr lang="it-IT" sz="2800" b="0" i="0" dirty="0">
                <a:solidFill>
                  <a:srgbClr val="000000"/>
                </a:solidFill>
                <a:effectLst/>
                <a:latin typeface="TimesNewRomanPSMT"/>
              </a:rPr>
              <a:t>---------------------------------------------------------------------------------</a:t>
            </a:r>
            <a:br>
              <a:rPr lang="it-IT" sz="2800" b="0" i="0" dirty="0">
                <a:solidFill>
                  <a:srgbClr val="000000"/>
                </a:solidFill>
                <a:effectLst/>
                <a:latin typeface="TimesNewRomanPSMT"/>
              </a:rPr>
            </a:br>
            <a:r>
              <a:rPr lang="it-IT" sz="2800" b="0" i="1" dirty="0">
                <a:solidFill>
                  <a:srgbClr val="000000"/>
                </a:solidFill>
                <a:effectLst/>
                <a:latin typeface="TimesNewRomanPS-ItalicMT"/>
              </a:rPr>
              <a:t>Svolgimento:</a:t>
            </a:r>
            <a:br>
              <a:rPr lang="it-IT" sz="2800" b="0" i="1" dirty="0">
                <a:solidFill>
                  <a:srgbClr val="000000"/>
                </a:solidFill>
                <a:effectLst/>
                <a:latin typeface="TimesNewRomanPS-ItalicMT"/>
              </a:rPr>
            </a:br>
            <a:r>
              <a:rPr lang="it-IT" sz="2800" b="0" i="0" dirty="0">
                <a:solidFill>
                  <a:srgbClr val="000000"/>
                </a:solidFill>
                <a:effectLst/>
                <a:latin typeface="TimesNewRomanPSMT"/>
              </a:rPr>
              <a:t>KMnO</a:t>
            </a:r>
            <a:r>
              <a:rPr lang="it-IT" sz="2800" b="0" i="0" baseline="-25000" dirty="0">
                <a:solidFill>
                  <a:srgbClr val="000000"/>
                </a:solidFill>
                <a:effectLst/>
                <a:latin typeface="TimesNewRomanPSMT"/>
              </a:rPr>
              <a:t>4</a:t>
            </a:r>
            <a:r>
              <a:rPr lang="it-IT" sz="2800" b="0" i="0" dirty="0">
                <a:solidFill>
                  <a:srgbClr val="000000"/>
                </a:solidFill>
                <a:effectLst/>
                <a:latin typeface="TimesNewRomanPSMT"/>
              </a:rPr>
              <a:t> + HCl </a:t>
            </a:r>
            <a:r>
              <a:rPr lang="it-IT" sz="2800" b="0" i="0" dirty="0">
                <a:solidFill>
                  <a:srgbClr val="000000"/>
                </a:solidFill>
                <a:effectLst/>
                <a:latin typeface="CambriaMath"/>
              </a:rPr>
              <a:t>→</a:t>
            </a:r>
            <a:r>
              <a:rPr lang="it-IT" sz="2800" b="0" i="0" dirty="0">
                <a:solidFill>
                  <a:srgbClr val="000000"/>
                </a:solidFill>
                <a:effectLst/>
                <a:latin typeface="TimesNewRomanPSMT"/>
              </a:rPr>
              <a:t> MnCl</a:t>
            </a:r>
            <a:r>
              <a:rPr lang="it-IT" sz="2800" b="0" i="0" baseline="-25000" dirty="0">
                <a:solidFill>
                  <a:srgbClr val="000000"/>
                </a:solidFill>
                <a:effectLst/>
                <a:latin typeface="TimesNewRomanPSMT"/>
              </a:rPr>
              <a:t>2</a:t>
            </a:r>
            <a:r>
              <a:rPr lang="it-IT" sz="2800" b="0" i="0" dirty="0">
                <a:solidFill>
                  <a:srgbClr val="000000"/>
                </a:solidFill>
                <a:effectLst/>
                <a:latin typeface="TimesNewRomanPSMT"/>
              </a:rPr>
              <a:t> + Cl</a:t>
            </a:r>
            <a:r>
              <a:rPr lang="it-IT" sz="2800" b="0" i="0" baseline="-25000" dirty="0">
                <a:solidFill>
                  <a:srgbClr val="000000"/>
                </a:solidFill>
                <a:effectLst/>
                <a:latin typeface="TimesNewRomanPSMT"/>
              </a:rPr>
              <a:t>2</a:t>
            </a:r>
            <a:r>
              <a:rPr lang="it-IT" sz="2800" b="0" i="0" dirty="0">
                <a:solidFill>
                  <a:srgbClr val="000000"/>
                </a:solidFill>
                <a:effectLst/>
                <a:latin typeface="TimesNewRomanPSMT"/>
              </a:rPr>
              <a:t> + KCl + H</a:t>
            </a:r>
            <a:r>
              <a:rPr lang="it-IT" sz="2800" b="0" i="0" baseline="-25000" dirty="0">
                <a:solidFill>
                  <a:srgbClr val="000000"/>
                </a:solidFill>
                <a:effectLst/>
                <a:latin typeface="TimesNewRomanPSMT"/>
              </a:rPr>
              <a:t>2</a:t>
            </a:r>
            <a:r>
              <a:rPr lang="it-IT" sz="2800" b="0" i="0" dirty="0">
                <a:solidFill>
                  <a:srgbClr val="000000"/>
                </a:solidFill>
                <a:effectLst/>
                <a:latin typeface="TimesNewRomanPSMT"/>
              </a:rPr>
              <a:t>O</a:t>
            </a:r>
            <a:br>
              <a:rPr lang="it-IT" sz="2800" b="0" i="0" dirty="0">
                <a:solidFill>
                  <a:srgbClr val="000000"/>
                </a:solidFill>
                <a:effectLst/>
                <a:latin typeface="TimesNewRomanPSMT"/>
              </a:rPr>
            </a:br>
            <a:r>
              <a:rPr lang="it-IT" sz="2800" b="0" i="0" dirty="0">
                <a:solidFill>
                  <a:srgbClr val="000000"/>
                </a:solidFill>
                <a:effectLst/>
                <a:latin typeface="TimesNewRomanPSMT"/>
              </a:rPr>
              <a:t>×2           MnO</a:t>
            </a:r>
            <a:r>
              <a:rPr lang="it-IT" sz="2800" b="0" i="0" baseline="-25000" dirty="0">
                <a:solidFill>
                  <a:srgbClr val="000000"/>
                </a:solidFill>
                <a:effectLst/>
                <a:latin typeface="TimesNewRomanPSMT"/>
              </a:rPr>
              <a:t>4</a:t>
            </a:r>
            <a:r>
              <a:rPr lang="it-IT" sz="2800" b="0" i="0" baseline="30000" dirty="0">
                <a:solidFill>
                  <a:srgbClr val="000000"/>
                </a:solidFill>
                <a:effectLst/>
                <a:latin typeface="TimesNewRomanPSMT"/>
              </a:rPr>
              <a:t>-</a:t>
            </a:r>
            <a:r>
              <a:rPr lang="it-IT" sz="2800" b="0" i="0" dirty="0">
                <a:solidFill>
                  <a:srgbClr val="000000"/>
                </a:solidFill>
                <a:effectLst/>
                <a:latin typeface="TimesNewRomanPSMT"/>
              </a:rPr>
              <a:t> + 5 e- + 8 H</a:t>
            </a:r>
            <a:r>
              <a:rPr lang="it-IT" sz="2800" b="0" i="0" baseline="30000" dirty="0">
                <a:solidFill>
                  <a:srgbClr val="000000"/>
                </a:solidFill>
                <a:effectLst/>
                <a:latin typeface="TimesNewRomanPSMT"/>
              </a:rPr>
              <a:t>+</a:t>
            </a:r>
            <a:r>
              <a:rPr lang="it-IT" sz="2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it-IT" sz="2800" b="0" i="0" dirty="0">
                <a:solidFill>
                  <a:srgbClr val="000000"/>
                </a:solidFill>
                <a:effectLst/>
                <a:latin typeface="CambriaMath"/>
              </a:rPr>
              <a:t>→ </a:t>
            </a:r>
            <a:r>
              <a:rPr lang="it-IT" sz="2800" b="0" i="0" dirty="0">
                <a:solidFill>
                  <a:srgbClr val="000000"/>
                </a:solidFill>
                <a:effectLst/>
                <a:latin typeface="TimesNewRomanPSMT"/>
              </a:rPr>
              <a:t>Mn</a:t>
            </a:r>
            <a:r>
              <a:rPr lang="it-IT" sz="2800" b="0" i="0" baseline="30000" dirty="0">
                <a:solidFill>
                  <a:srgbClr val="000000"/>
                </a:solidFill>
                <a:effectLst/>
                <a:latin typeface="TimesNewRomanPSMT"/>
              </a:rPr>
              <a:t>++</a:t>
            </a:r>
            <a:r>
              <a:rPr lang="it-IT" sz="2800" b="0" i="0" dirty="0">
                <a:solidFill>
                  <a:srgbClr val="000000"/>
                </a:solidFill>
                <a:effectLst/>
                <a:latin typeface="TimesNewRomanPSMT"/>
              </a:rPr>
              <a:t> + 4 H</a:t>
            </a:r>
            <a:r>
              <a:rPr lang="it-IT" sz="2800" b="0" i="0" baseline="-25000" dirty="0">
                <a:solidFill>
                  <a:srgbClr val="000000"/>
                </a:solidFill>
                <a:effectLst/>
                <a:latin typeface="TimesNewRomanPSMT"/>
              </a:rPr>
              <a:t>2</a:t>
            </a:r>
            <a:r>
              <a:rPr lang="it-IT" sz="2800" b="0" i="0" dirty="0">
                <a:solidFill>
                  <a:srgbClr val="000000"/>
                </a:solidFill>
                <a:effectLst/>
                <a:latin typeface="TimesNewRomanPSMT"/>
              </a:rPr>
              <a:t>O</a:t>
            </a:r>
            <a:br>
              <a:rPr lang="it-IT" sz="2800" b="0" i="0" dirty="0">
                <a:solidFill>
                  <a:srgbClr val="000000"/>
                </a:solidFill>
                <a:effectLst/>
                <a:latin typeface="TimesNewRomanPSMT"/>
              </a:rPr>
            </a:br>
            <a:r>
              <a:rPr lang="it-IT" sz="2800" b="0" i="0" dirty="0">
                <a:solidFill>
                  <a:srgbClr val="000000"/>
                </a:solidFill>
                <a:effectLst/>
                <a:latin typeface="TimesNewRomanPSMT"/>
              </a:rPr>
              <a:t>×5           2Cl</a:t>
            </a:r>
            <a:r>
              <a:rPr lang="it-IT" sz="2800" b="0" i="0" baseline="30000" dirty="0">
                <a:solidFill>
                  <a:srgbClr val="000000"/>
                </a:solidFill>
                <a:effectLst/>
                <a:latin typeface="TimesNewRomanPSMT"/>
              </a:rPr>
              <a:t>-</a:t>
            </a:r>
            <a:r>
              <a:rPr lang="it-IT" sz="2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it-IT" sz="2800" b="0" i="0" dirty="0">
                <a:solidFill>
                  <a:srgbClr val="000000"/>
                </a:solidFill>
                <a:effectLst/>
                <a:latin typeface="CambriaMath"/>
              </a:rPr>
              <a:t>→ </a:t>
            </a:r>
            <a:r>
              <a:rPr lang="it-IT" sz="2800" b="0" i="0" dirty="0">
                <a:solidFill>
                  <a:srgbClr val="000000"/>
                </a:solidFill>
                <a:effectLst/>
                <a:latin typeface="TimesNewRomanPSMT"/>
              </a:rPr>
              <a:t>Cl</a:t>
            </a:r>
            <a:r>
              <a:rPr lang="it-IT" sz="2800" b="0" i="0" baseline="-25000" dirty="0">
                <a:solidFill>
                  <a:srgbClr val="000000"/>
                </a:solidFill>
                <a:effectLst/>
                <a:latin typeface="TimesNewRomanPSMT"/>
              </a:rPr>
              <a:t>2</a:t>
            </a:r>
            <a:r>
              <a:rPr lang="it-IT" sz="2800" b="0" i="0" dirty="0">
                <a:solidFill>
                  <a:srgbClr val="000000"/>
                </a:solidFill>
                <a:effectLst/>
                <a:latin typeface="TimesNewRomanPSMT"/>
              </a:rPr>
              <a:t> + 2 e-</a:t>
            </a:r>
            <a:br>
              <a:rPr lang="it-IT" sz="2800" b="0" i="0" dirty="0">
                <a:solidFill>
                  <a:srgbClr val="000000"/>
                </a:solidFill>
                <a:effectLst/>
                <a:latin typeface="TimesNewRomanPSMT"/>
              </a:rPr>
            </a:br>
            <a:r>
              <a:rPr lang="it-IT" sz="2800" b="0" i="0" dirty="0">
                <a:solidFill>
                  <a:srgbClr val="000000"/>
                </a:solidFill>
                <a:effectLst/>
                <a:latin typeface="TimesNewRomanPSMT"/>
              </a:rPr>
              <a:t>----------------------------------------------------------------------------------------</a:t>
            </a:r>
          </a:p>
          <a:p>
            <a:r>
              <a:rPr lang="it-IT" sz="2800" b="0" i="0" dirty="0">
                <a:solidFill>
                  <a:srgbClr val="000000"/>
                </a:solidFill>
                <a:effectLst/>
                <a:latin typeface="TimesNewRomanPSMT"/>
              </a:rPr>
              <a:t>2 MnO</a:t>
            </a:r>
            <a:r>
              <a:rPr lang="it-IT" sz="2800" b="0" i="0" baseline="-25000" dirty="0">
                <a:solidFill>
                  <a:srgbClr val="000000"/>
                </a:solidFill>
                <a:effectLst/>
                <a:latin typeface="TimesNewRomanPSMT"/>
              </a:rPr>
              <a:t>4</a:t>
            </a:r>
            <a:r>
              <a:rPr lang="it-IT" sz="2800" b="0" i="0" baseline="30000" dirty="0">
                <a:solidFill>
                  <a:srgbClr val="000000"/>
                </a:solidFill>
                <a:effectLst/>
                <a:latin typeface="TimesNewRomanPSMT"/>
              </a:rPr>
              <a:t>-</a:t>
            </a:r>
            <a:r>
              <a:rPr lang="it-IT" sz="2800" b="0" i="0" dirty="0">
                <a:solidFill>
                  <a:srgbClr val="000000"/>
                </a:solidFill>
                <a:effectLst/>
                <a:latin typeface="TimesNewRomanPSMT"/>
              </a:rPr>
              <a:t> + 16 H</a:t>
            </a:r>
            <a:r>
              <a:rPr lang="it-IT" sz="2800" b="0" i="0" baseline="30000" dirty="0">
                <a:solidFill>
                  <a:srgbClr val="000000"/>
                </a:solidFill>
                <a:effectLst/>
                <a:latin typeface="TimesNewRomanPSMT"/>
              </a:rPr>
              <a:t>+</a:t>
            </a:r>
            <a:r>
              <a:rPr lang="it-IT" sz="2800" b="0" i="0" dirty="0">
                <a:solidFill>
                  <a:srgbClr val="000000"/>
                </a:solidFill>
                <a:effectLst/>
                <a:latin typeface="TimesNewRomanPSMT"/>
              </a:rPr>
              <a:t> + 10Cl</a:t>
            </a:r>
            <a:r>
              <a:rPr lang="it-IT" sz="2800" b="0" i="0" baseline="30000" dirty="0">
                <a:solidFill>
                  <a:srgbClr val="000000"/>
                </a:solidFill>
                <a:effectLst/>
                <a:latin typeface="TimesNewRomanPSMT"/>
              </a:rPr>
              <a:t>-</a:t>
            </a:r>
            <a:r>
              <a:rPr lang="it-IT" sz="2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it-IT" sz="2800" b="0" i="0" dirty="0">
                <a:solidFill>
                  <a:srgbClr val="000000"/>
                </a:solidFill>
                <a:effectLst/>
                <a:latin typeface="CambriaMath"/>
              </a:rPr>
              <a:t>→ 2 </a:t>
            </a:r>
            <a:r>
              <a:rPr lang="it-IT" sz="2800" b="0" i="0" dirty="0">
                <a:solidFill>
                  <a:srgbClr val="000000"/>
                </a:solidFill>
                <a:effectLst/>
                <a:latin typeface="TimesNewRomanPSMT"/>
              </a:rPr>
              <a:t>Mn</a:t>
            </a:r>
            <a:r>
              <a:rPr lang="it-IT" sz="2800" b="0" i="0" baseline="30000" dirty="0">
                <a:solidFill>
                  <a:srgbClr val="000000"/>
                </a:solidFill>
                <a:effectLst/>
                <a:latin typeface="TimesNewRomanPSMT"/>
              </a:rPr>
              <a:t>++</a:t>
            </a:r>
            <a:r>
              <a:rPr lang="it-IT" sz="2800" b="0" i="0" dirty="0">
                <a:solidFill>
                  <a:srgbClr val="000000"/>
                </a:solidFill>
                <a:effectLst/>
                <a:latin typeface="TimesNewRomanPSMT"/>
              </a:rPr>
              <a:t> + 8 H2O + 5 Cl</a:t>
            </a:r>
            <a:r>
              <a:rPr lang="it-IT" sz="2800" b="0" i="0" baseline="-25000" dirty="0">
                <a:solidFill>
                  <a:srgbClr val="000000"/>
                </a:solidFill>
                <a:effectLst/>
                <a:latin typeface="TimesNewRomanPSMT"/>
              </a:rPr>
              <a:t>2</a:t>
            </a:r>
            <a:br>
              <a:rPr lang="it-IT" sz="2800" b="0" i="0" dirty="0">
                <a:solidFill>
                  <a:srgbClr val="000000"/>
                </a:solidFill>
                <a:effectLst/>
                <a:latin typeface="TimesNewRomanPSMT"/>
              </a:rPr>
            </a:br>
            <a:endParaRPr lang="it-IT" sz="2800" b="0" i="0" dirty="0">
              <a:solidFill>
                <a:srgbClr val="000000"/>
              </a:solidFill>
              <a:effectLst/>
              <a:latin typeface="TimesNewRomanPSMT"/>
            </a:endParaRPr>
          </a:p>
          <a:p>
            <a:r>
              <a:rPr lang="it-IT" sz="2800" b="0" i="0" dirty="0">
                <a:solidFill>
                  <a:srgbClr val="000000"/>
                </a:solidFill>
                <a:effectLst/>
                <a:latin typeface="TimesNewRomanPSMT"/>
              </a:rPr>
              <a:t>in forma molecolare:</a:t>
            </a:r>
            <a:br>
              <a:rPr lang="it-IT" sz="2800" b="0" i="0" dirty="0">
                <a:solidFill>
                  <a:srgbClr val="000000"/>
                </a:solidFill>
                <a:effectLst/>
                <a:latin typeface="TimesNewRomanPSMT"/>
              </a:rPr>
            </a:br>
            <a:r>
              <a:rPr lang="it-IT" sz="2800" b="0" i="0" dirty="0">
                <a:solidFill>
                  <a:srgbClr val="000000"/>
                </a:solidFill>
                <a:effectLst/>
                <a:latin typeface="TimesNewRomanPSMT"/>
              </a:rPr>
              <a:t>2 KMnO</a:t>
            </a:r>
            <a:r>
              <a:rPr lang="it-IT" sz="2800" b="0" i="0" baseline="-25000" dirty="0">
                <a:solidFill>
                  <a:srgbClr val="000000"/>
                </a:solidFill>
                <a:effectLst/>
                <a:latin typeface="TimesNewRomanPSMT"/>
              </a:rPr>
              <a:t>4</a:t>
            </a:r>
            <a:r>
              <a:rPr lang="it-IT" sz="2800" b="0" i="0" dirty="0">
                <a:solidFill>
                  <a:srgbClr val="000000"/>
                </a:solidFill>
                <a:effectLst/>
                <a:latin typeface="TimesNewRomanPSMT"/>
              </a:rPr>
              <a:t> + 16 HCl </a:t>
            </a:r>
            <a:r>
              <a:rPr lang="it-IT" sz="2800" b="0" i="0" dirty="0">
                <a:solidFill>
                  <a:srgbClr val="000000"/>
                </a:solidFill>
                <a:effectLst/>
                <a:latin typeface="CambriaMath"/>
              </a:rPr>
              <a:t>→ </a:t>
            </a:r>
            <a:r>
              <a:rPr lang="it-IT" sz="2800" b="0" i="0" dirty="0">
                <a:solidFill>
                  <a:srgbClr val="000000"/>
                </a:solidFill>
                <a:effectLst/>
                <a:latin typeface="TimesNewRomanPSMT"/>
              </a:rPr>
              <a:t>2 MnCl</a:t>
            </a:r>
            <a:r>
              <a:rPr lang="it-IT" sz="2800" b="0" i="0" baseline="-25000" dirty="0">
                <a:solidFill>
                  <a:srgbClr val="000000"/>
                </a:solidFill>
                <a:effectLst/>
                <a:latin typeface="TimesNewRomanPSMT"/>
              </a:rPr>
              <a:t>2</a:t>
            </a:r>
            <a:r>
              <a:rPr lang="it-IT" sz="2800" b="0" i="0" dirty="0">
                <a:solidFill>
                  <a:srgbClr val="000000"/>
                </a:solidFill>
                <a:effectLst/>
                <a:latin typeface="TimesNewRomanPSMT"/>
              </a:rPr>
              <a:t> + 5 Cl</a:t>
            </a:r>
            <a:r>
              <a:rPr lang="it-IT" sz="2800" b="0" i="0" baseline="-25000" dirty="0">
                <a:solidFill>
                  <a:srgbClr val="000000"/>
                </a:solidFill>
                <a:effectLst/>
                <a:latin typeface="TimesNewRomanPSMT"/>
              </a:rPr>
              <a:t>2</a:t>
            </a:r>
            <a:r>
              <a:rPr lang="it-IT" sz="2800" b="0" i="0" dirty="0">
                <a:solidFill>
                  <a:srgbClr val="000000"/>
                </a:solidFill>
                <a:effectLst/>
                <a:latin typeface="TimesNewRomanPSMT"/>
              </a:rPr>
              <a:t> + 2 KCl + 8 H</a:t>
            </a:r>
            <a:r>
              <a:rPr lang="it-IT" sz="2800" b="0" i="0" baseline="-25000" dirty="0">
                <a:solidFill>
                  <a:srgbClr val="000000"/>
                </a:solidFill>
                <a:effectLst/>
                <a:latin typeface="TimesNewRomanPSMT"/>
              </a:rPr>
              <a:t>2</a:t>
            </a:r>
            <a:r>
              <a:rPr lang="it-IT" sz="2800" b="0" i="0" dirty="0">
                <a:solidFill>
                  <a:srgbClr val="000000"/>
                </a:solidFill>
                <a:effectLst/>
                <a:latin typeface="TimesNewRomanPSMT"/>
              </a:rPr>
              <a:t>O</a:t>
            </a:r>
            <a:r>
              <a:rPr lang="it-IT" sz="2800" dirty="0"/>
              <a:t> </a:t>
            </a:r>
            <a:br>
              <a:rPr lang="it-IT" sz="2800" dirty="0"/>
            </a:br>
            <a:endParaRPr lang="it-IT" sz="2800" dirty="0"/>
          </a:p>
        </p:txBody>
      </p:sp>
    </p:spTree>
    <p:extLst>
      <p:ext uri="{BB962C8B-B14F-4D97-AF65-F5344CB8AC3E}">
        <p14:creationId xmlns:p14="http://schemas.microsoft.com/office/powerpoint/2010/main" val="5672575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9A75D756-DB66-440D-8068-5F2FB8D25AA5}"/>
              </a:ext>
            </a:extLst>
          </p:cNvPr>
          <p:cNvSpPr txBox="1"/>
          <p:nvPr/>
        </p:nvSpPr>
        <p:spPr>
          <a:xfrm>
            <a:off x="438149" y="382012"/>
            <a:ext cx="11315701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2400" b="1" i="0" dirty="0">
                <a:solidFill>
                  <a:srgbClr val="000000"/>
                </a:solidFill>
                <a:effectLst/>
                <a:latin typeface="TimesNewRomanPS-BoldMT"/>
              </a:rPr>
              <a:t>Quesito 2</a:t>
            </a:r>
            <a:r>
              <a:rPr lang="it-IT" sz="2400" dirty="0"/>
              <a:t> </a:t>
            </a:r>
            <a:br>
              <a:rPr lang="it-IT" sz="2400" dirty="0"/>
            </a:br>
            <a:r>
              <a:rPr lang="it-IT" sz="2400" b="0" i="0" dirty="0">
                <a:solidFill>
                  <a:srgbClr val="000000"/>
                </a:solidFill>
                <a:effectLst/>
                <a:latin typeface="TimesNewRomanPSMT"/>
              </a:rPr>
              <a:t>In un recipiente vuoto del volume di 2,00 L, mantenuto alla temperatura di 200°C, si</a:t>
            </a:r>
            <a:br>
              <a:rPr lang="it-IT" sz="2400" b="0" i="0" dirty="0">
                <a:solidFill>
                  <a:srgbClr val="000000"/>
                </a:solidFill>
                <a:effectLst/>
                <a:latin typeface="TimesNewRomanPSMT"/>
              </a:rPr>
            </a:br>
            <a:r>
              <a:rPr lang="it-IT" sz="2400" b="0" i="0" dirty="0">
                <a:solidFill>
                  <a:srgbClr val="000000"/>
                </a:solidFill>
                <a:effectLst/>
                <a:latin typeface="TimesNewRomanPSMT"/>
              </a:rPr>
              <a:t>introducono 0,400 moli di A e 0,400 moli di B e si instaura il seguente equilibrio</a:t>
            </a:r>
            <a:br>
              <a:rPr lang="it-IT" sz="2400" b="0" i="0" dirty="0">
                <a:solidFill>
                  <a:srgbClr val="000000"/>
                </a:solidFill>
                <a:effectLst/>
                <a:latin typeface="TimesNewRomanPSMT"/>
              </a:rPr>
            </a:br>
            <a:r>
              <a:rPr lang="it-IT" sz="2400" b="0" i="0" dirty="0">
                <a:solidFill>
                  <a:srgbClr val="000000"/>
                </a:solidFill>
                <a:effectLst/>
                <a:latin typeface="TimesNewRomanPSMT"/>
              </a:rPr>
              <a:t>omogeneo gassoso:</a:t>
            </a:r>
            <a:br>
              <a:rPr lang="it-IT" sz="2400" b="0" i="0" dirty="0">
                <a:solidFill>
                  <a:srgbClr val="000000"/>
                </a:solidFill>
                <a:effectLst/>
                <a:latin typeface="TimesNewRomanPSMT"/>
              </a:rPr>
            </a:br>
            <a:r>
              <a:rPr lang="it-IT" sz="2400" b="0" i="0" dirty="0">
                <a:solidFill>
                  <a:srgbClr val="000000"/>
                </a:solidFill>
                <a:effectLst/>
                <a:latin typeface="TimesNewRomanPSMT"/>
              </a:rPr>
              <a:t>                                              A +  B                   C</a:t>
            </a:r>
            <a:br>
              <a:rPr lang="it-IT" sz="2400" b="0" i="0" dirty="0">
                <a:solidFill>
                  <a:srgbClr val="000000"/>
                </a:solidFill>
                <a:effectLst/>
                <a:latin typeface="TimesNewRomanPSMT"/>
              </a:rPr>
            </a:br>
            <a:endParaRPr lang="it-IT" sz="2400" b="0" i="0" dirty="0">
              <a:solidFill>
                <a:srgbClr val="000000"/>
              </a:solidFill>
              <a:effectLst/>
              <a:latin typeface="TimesNewRomanPSMT"/>
            </a:endParaRPr>
          </a:p>
          <a:p>
            <a:r>
              <a:rPr lang="it-IT" sz="2400" b="0" i="0" dirty="0">
                <a:solidFill>
                  <a:srgbClr val="000000"/>
                </a:solidFill>
                <a:effectLst/>
                <a:latin typeface="TimesNewRomanPSMT"/>
              </a:rPr>
              <a:t>Una volta raggiunto l’equilibrio si sono formate 0,100 moli di C.</a:t>
            </a:r>
            <a:br>
              <a:rPr lang="it-IT" sz="2400" b="0" i="0" dirty="0">
                <a:solidFill>
                  <a:srgbClr val="000000"/>
                </a:solidFill>
                <a:effectLst/>
                <a:latin typeface="TimesNewRomanPSMT"/>
              </a:rPr>
            </a:br>
            <a:r>
              <a:rPr lang="it-IT" sz="2400" b="0" i="0" dirty="0">
                <a:solidFill>
                  <a:srgbClr val="000000"/>
                </a:solidFill>
                <a:effectLst/>
                <a:latin typeface="TimesNewRomanPSMT"/>
              </a:rPr>
              <a:t>Calcolare la Kc e la Kp della reazione.</a:t>
            </a:r>
            <a:r>
              <a:rPr lang="it-IT" sz="2400" dirty="0"/>
              <a:t> </a:t>
            </a:r>
            <a:br>
              <a:rPr lang="it-IT" sz="2400" dirty="0"/>
            </a:br>
            <a:endParaRPr lang="it-IT" sz="2400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60F41258-FA73-489A-9958-E7DE9997651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8975" t="39813" r="35442" b="34160"/>
          <a:stretch/>
        </p:blipFill>
        <p:spPr>
          <a:xfrm>
            <a:off x="5069040" y="1813471"/>
            <a:ext cx="1108668" cy="4314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04072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4D18582C-4B6D-45AC-BA90-54BFB7DC12AE}"/>
              </a:ext>
            </a:extLst>
          </p:cNvPr>
          <p:cNvSpPr txBox="1"/>
          <p:nvPr/>
        </p:nvSpPr>
        <p:spPr>
          <a:xfrm>
            <a:off x="807474" y="383147"/>
            <a:ext cx="609845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2400" b="0" i="0" dirty="0">
                <a:solidFill>
                  <a:srgbClr val="000000"/>
                </a:solidFill>
                <a:effectLst/>
                <a:latin typeface="TimesNewRomanPSMT"/>
              </a:rPr>
              <a:t>Svolgimento:</a:t>
            </a:r>
            <a:endParaRPr lang="it-IT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1E1CF7F-61B8-416A-A094-E24791E65573}"/>
              </a:ext>
            </a:extLst>
          </p:cNvPr>
          <p:cNvSpPr txBox="1"/>
          <p:nvPr/>
        </p:nvSpPr>
        <p:spPr>
          <a:xfrm>
            <a:off x="2002094" y="1041061"/>
            <a:ext cx="6098458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2400" b="0" i="0" dirty="0">
                <a:solidFill>
                  <a:srgbClr val="000000"/>
                </a:solidFill>
                <a:effectLst/>
                <a:latin typeface="TimesNewRomanPSMT"/>
              </a:rPr>
              <a:t>A       +    B                         C</a:t>
            </a:r>
            <a:br>
              <a:rPr lang="it-IT" sz="2400" b="0" i="0" dirty="0">
                <a:solidFill>
                  <a:srgbClr val="000000"/>
                </a:solidFill>
                <a:effectLst/>
                <a:latin typeface="TimesNewRomanPSMT"/>
              </a:rPr>
            </a:br>
            <a:endParaRPr lang="it-IT" sz="2400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39121A96-F7EB-4C67-A310-5DF75107B47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8975" t="39813" r="35442" b="34160"/>
          <a:stretch/>
        </p:blipFill>
        <p:spPr>
          <a:xfrm>
            <a:off x="4048432" y="1063060"/>
            <a:ext cx="1108668" cy="431483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51EAAE30-225D-4BDD-8E36-694A4923F682}"/>
              </a:ext>
            </a:extLst>
          </p:cNvPr>
          <p:cNvSpPr txBox="1"/>
          <p:nvPr/>
        </p:nvSpPr>
        <p:spPr>
          <a:xfrm>
            <a:off x="577705" y="1516541"/>
            <a:ext cx="9436450" cy="41549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2400" b="0" i="0" dirty="0">
                <a:solidFill>
                  <a:srgbClr val="000000"/>
                </a:solidFill>
                <a:effectLst/>
                <a:latin typeface="TimesNewRomanPSMT"/>
              </a:rPr>
              <a:t>Inizio      0,400         0,400</a:t>
            </a:r>
          </a:p>
          <a:p>
            <a:r>
              <a:rPr lang="it-IT" sz="2400" dirty="0">
                <a:solidFill>
                  <a:srgbClr val="000000"/>
                </a:solidFill>
                <a:latin typeface="TimesNewRomanPSMT"/>
              </a:rPr>
              <a:t>Eq.          0,400-x      0,400-x                  x</a:t>
            </a:r>
          </a:p>
          <a:p>
            <a:endParaRPr lang="it-IT" sz="2400" dirty="0">
              <a:solidFill>
                <a:srgbClr val="000000"/>
              </a:solidFill>
              <a:latin typeface="TimesNewRomanPSMT"/>
            </a:endParaRPr>
          </a:p>
          <a:p>
            <a:r>
              <a:rPr lang="it-IT" sz="2400" b="0" i="0" dirty="0">
                <a:solidFill>
                  <a:srgbClr val="000000"/>
                </a:solidFill>
                <a:effectLst/>
                <a:latin typeface="TimesNewRomanPSMT"/>
              </a:rPr>
              <a:t>x= nC</a:t>
            </a:r>
            <a:r>
              <a:rPr lang="it-IT" sz="2400" b="0" i="0" baseline="-25000" dirty="0">
                <a:solidFill>
                  <a:srgbClr val="000000"/>
                </a:solidFill>
                <a:effectLst/>
                <a:latin typeface="TimesNewRomanPSMT"/>
              </a:rPr>
              <a:t>eq</a:t>
            </a:r>
            <a:r>
              <a:rPr lang="it-IT" sz="2400" b="0" i="0" dirty="0">
                <a:solidFill>
                  <a:srgbClr val="000000"/>
                </a:solidFill>
                <a:effectLst/>
                <a:latin typeface="TimesNewRomanPSMT"/>
              </a:rPr>
              <a:t> = 0,100 moli         nA</a:t>
            </a:r>
            <a:r>
              <a:rPr lang="it-IT" sz="2400" b="0" i="0" baseline="-25000" dirty="0">
                <a:solidFill>
                  <a:srgbClr val="000000"/>
                </a:solidFill>
                <a:effectLst/>
                <a:latin typeface="TimesNewRomanPSMT"/>
              </a:rPr>
              <a:t>eq</a:t>
            </a:r>
            <a:r>
              <a:rPr lang="it-IT" sz="2400" b="0" i="0" dirty="0">
                <a:solidFill>
                  <a:srgbClr val="000000"/>
                </a:solidFill>
                <a:effectLst/>
                <a:latin typeface="TimesNewRomanPSMT"/>
              </a:rPr>
              <a:t> = nB</a:t>
            </a:r>
            <a:r>
              <a:rPr lang="it-IT" sz="2400" b="0" i="0" baseline="-25000" dirty="0">
                <a:solidFill>
                  <a:srgbClr val="000000"/>
                </a:solidFill>
                <a:effectLst/>
                <a:latin typeface="TimesNewRomanPSMT"/>
              </a:rPr>
              <a:t>eq</a:t>
            </a:r>
            <a:r>
              <a:rPr lang="it-IT" sz="2400" b="0" i="0" dirty="0">
                <a:solidFill>
                  <a:srgbClr val="000000"/>
                </a:solidFill>
                <a:effectLst/>
                <a:latin typeface="TimesNewRomanPSMT"/>
              </a:rPr>
              <a:t> = 0,400-x = 0,300</a:t>
            </a:r>
          </a:p>
          <a:p>
            <a:endParaRPr lang="it-IT" sz="2400" dirty="0">
              <a:solidFill>
                <a:srgbClr val="000000"/>
              </a:solidFill>
              <a:latin typeface="TimesNewRomanPSMT"/>
            </a:endParaRPr>
          </a:p>
          <a:p>
            <a:r>
              <a:rPr lang="it-IT" sz="2400" dirty="0">
                <a:solidFill>
                  <a:srgbClr val="000000"/>
                </a:solidFill>
                <a:latin typeface="TimesNewRomanPSMT"/>
              </a:rPr>
              <a:t>                      [C]                      0,100/2</a:t>
            </a:r>
          </a:p>
          <a:p>
            <a:r>
              <a:rPr lang="it-IT" sz="2400" dirty="0">
                <a:solidFill>
                  <a:srgbClr val="000000"/>
                </a:solidFill>
                <a:latin typeface="TimesNewRomanPSMT"/>
              </a:rPr>
              <a:t>     Kc = ----------------  =  -------------------    =   2,22</a:t>
            </a:r>
            <a:br>
              <a:rPr lang="it-IT" sz="2400" dirty="0"/>
            </a:br>
            <a:r>
              <a:rPr lang="it-IT" sz="2400" dirty="0"/>
              <a:t>                      [A]  [B]         (0,300/2)  (0,300/2)</a:t>
            </a:r>
          </a:p>
          <a:p>
            <a:endParaRPr lang="it-IT" sz="2400" dirty="0"/>
          </a:p>
          <a:p>
            <a:r>
              <a:rPr lang="it-IT" sz="2400" dirty="0">
                <a:solidFill>
                  <a:srgbClr val="000000"/>
                </a:solidFill>
                <a:latin typeface="TimesNewRomanPSMT"/>
              </a:rPr>
              <a:t>   </a:t>
            </a:r>
            <a:r>
              <a:rPr lang="it-IT" sz="2400" dirty="0">
                <a:solidFill>
                  <a:srgbClr val="000000"/>
                </a:solidFill>
                <a:latin typeface="Symbol" panose="05050102010706020507" pitchFamily="18" charset="2"/>
              </a:rPr>
              <a:t>D</a:t>
            </a:r>
            <a:r>
              <a:rPr lang="it-IT" sz="2400" dirty="0">
                <a:solidFill>
                  <a:srgbClr val="000000"/>
                </a:solidFill>
                <a:latin typeface="TimesNewRomanPSMT"/>
              </a:rPr>
              <a:t>n = -1</a:t>
            </a:r>
          </a:p>
          <a:p>
            <a:r>
              <a:rPr lang="it-IT" sz="2400" dirty="0">
                <a:solidFill>
                  <a:srgbClr val="000000"/>
                </a:solidFill>
                <a:latin typeface="TimesNewRomanPSMT"/>
              </a:rPr>
              <a:t>Kp =  Kc (RT)</a:t>
            </a:r>
            <a:r>
              <a:rPr lang="it-IT" sz="2400" baseline="30000" dirty="0">
                <a:solidFill>
                  <a:srgbClr val="000000"/>
                </a:solidFill>
                <a:latin typeface="TimesNewRomanPSMT"/>
              </a:rPr>
              <a:t>-1 </a:t>
            </a:r>
            <a:r>
              <a:rPr lang="it-IT" sz="2400" dirty="0">
                <a:solidFill>
                  <a:srgbClr val="000000"/>
                </a:solidFill>
                <a:latin typeface="TimesNewRomanPSMT"/>
              </a:rPr>
              <a:t>=  2,22 (0,0821 x 473 )</a:t>
            </a:r>
            <a:r>
              <a:rPr lang="it-IT" sz="2400" baseline="30000" dirty="0">
                <a:solidFill>
                  <a:srgbClr val="000000"/>
                </a:solidFill>
                <a:latin typeface="TimesNewRomanPSMT"/>
              </a:rPr>
              <a:t>-1 </a:t>
            </a:r>
            <a:r>
              <a:rPr lang="it-IT" sz="2400" dirty="0">
                <a:solidFill>
                  <a:srgbClr val="000000"/>
                </a:solidFill>
                <a:latin typeface="TimesNewRomanPSMT"/>
              </a:rPr>
              <a:t>= 0,0572</a:t>
            </a:r>
          </a:p>
        </p:txBody>
      </p:sp>
    </p:spTree>
    <p:extLst>
      <p:ext uri="{BB962C8B-B14F-4D97-AF65-F5344CB8AC3E}">
        <p14:creationId xmlns:p14="http://schemas.microsoft.com/office/powerpoint/2010/main" val="38763759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0430C83A-5F92-4CAC-925A-60AD185B4335}"/>
              </a:ext>
            </a:extLst>
          </p:cNvPr>
          <p:cNvSpPr txBox="1"/>
          <p:nvPr/>
        </p:nvSpPr>
        <p:spPr>
          <a:xfrm>
            <a:off x="427703" y="501134"/>
            <a:ext cx="11105536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2400" b="1" i="0" dirty="0">
                <a:solidFill>
                  <a:srgbClr val="000000"/>
                </a:solidFill>
                <a:effectLst/>
                <a:latin typeface="TimesNewRomanPS-BoldMT"/>
              </a:rPr>
              <a:t>Quesito 3</a:t>
            </a:r>
          </a:p>
          <a:p>
            <a:r>
              <a:rPr lang="it-IT" sz="2400" b="0" i="0" dirty="0">
                <a:solidFill>
                  <a:srgbClr val="000000"/>
                </a:solidFill>
                <a:effectLst/>
                <a:latin typeface="TimesNewRomanPSMT"/>
              </a:rPr>
              <a:t>Calcolare il pH della soluzione che si ottiene mescolando 200 mL di Na</a:t>
            </a:r>
            <a:r>
              <a:rPr lang="it-IT" sz="2400" b="0" i="0" baseline="-25000" dirty="0">
                <a:solidFill>
                  <a:srgbClr val="000000"/>
                </a:solidFill>
                <a:effectLst/>
                <a:latin typeface="TimesNewRomanPSMT"/>
              </a:rPr>
              <a:t>2</a:t>
            </a:r>
            <a:r>
              <a:rPr lang="it-IT" sz="2400" b="0" i="0" dirty="0">
                <a:solidFill>
                  <a:srgbClr val="000000"/>
                </a:solidFill>
                <a:effectLst/>
                <a:latin typeface="TimesNewRomanPSMT"/>
              </a:rPr>
              <a:t>CO</a:t>
            </a:r>
            <a:r>
              <a:rPr lang="it-IT" sz="2400" b="0" i="0" baseline="-25000" dirty="0">
                <a:solidFill>
                  <a:srgbClr val="000000"/>
                </a:solidFill>
                <a:effectLst/>
                <a:latin typeface="TimesNewRomanPSMT"/>
              </a:rPr>
              <a:t>3</a:t>
            </a:r>
            <a:r>
              <a:rPr lang="it-IT" sz="2400" b="0" i="0" dirty="0">
                <a:solidFill>
                  <a:srgbClr val="000000"/>
                </a:solidFill>
                <a:effectLst/>
                <a:latin typeface="TimesNewRomanPSMT"/>
              </a:rPr>
              <a:t> 0,300 M</a:t>
            </a:r>
            <a:br>
              <a:rPr lang="it-IT" sz="2400" b="0" i="0" dirty="0">
                <a:solidFill>
                  <a:srgbClr val="000000"/>
                </a:solidFill>
                <a:effectLst/>
                <a:latin typeface="TimesNewRomanPSMT"/>
              </a:rPr>
            </a:br>
            <a:r>
              <a:rPr lang="it-IT" sz="2400" b="0" i="0" dirty="0">
                <a:solidFill>
                  <a:srgbClr val="000000"/>
                </a:solidFill>
                <a:effectLst/>
                <a:latin typeface="TimesNewRomanPSMT"/>
              </a:rPr>
              <a:t>con 300 mL di HCl 0,200 M (H</a:t>
            </a:r>
            <a:r>
              <a:rPr lang="it-IT" sz="2400" b="0" i="0" baseline="-25000" dirty="0">
                <a:solidFill>
                  <a:srgbClr val="000000"/>
                </a:solidFill>
                <a:effectLst/>
                <a:latin typeface="TimesNewRomanPSMT"/>
              </a:rPr>
              <a:t>2</a:t>
            </a:r>
            <a:r>
              <a:rPr lang="it-IT" sz="2400" b="0" i="0" dirty="0">
                <a:solidFill>
                  <a:srgbClr val="000000"/>
                </a:solidFill>
                <a:effectLst/>
                <a:latin typeface="TimesNewRomanPSMT"/>
              </a:rPr>
              <a:t>CO</a:t>
            </a:r>
            <a:r>
              <a:rPr lang="it-IT" sz="2400" b="0" i="0" baseline="-25000" dirty="0">
                <a:solidFill>
                  <a:srgbClr val="000000"/>
                </a:solidFill>
                <a:effectLst/>
                <a:latin typeface="TimesNewRomanPSMT"/>
              </a:rPr>
              <a:t>3</a:t>
            </a:r>
            <a:r>
              <a:rPr lang="it-IT" sz="2400" b="0" i="0" dirty="0">
                <a:solidFill>
                  <a:srgbClr val="000000"/>
                </a:solidFill>
                <a:effectLst/>
                <a:latin typeface="TimesNewRomanPSMT"/>
              </a:rPr>
              <a:t>: Ka</a:t>
            </a:r>
            <a:r>
              <a:rPr lang="it-IT" sz="2400" b="0" i="0" baseline="-25000" dirty="0">
                <a:solidFill>
                  <a:srgbClr val="000000"/>
                </a:solidFill>
                <a:effectLst/>
                <a:latin typeface="TimesNewRomanPSMT"/>
              </a:rPr>
              <a:t>1</a:t>
            </a:r>
            <a:r>
              <a:rPr lang="it-IT" sz="2400" b="0" i="0" dirty="0">
                <a:solidFill>
                  <a:srgbClr val="000000"/>
                </a:solidFill>
                <a:effectLst/>
                <a:latin typeface="TimesNewRomanPSMT"/>
              </a:rPr>
              <a:t> = 4,3</a:t>
            </a:r>
            <a:r>
              <a:rPr lang="it-IT" sz="2400" dirty="0">
                <a:solidFill>
                  <a:srgbClr val="000000"/>
                </a:solidFill>
                <a:latin typeface="SymbolMT"/>
              </a:rPr>
              <a:t>x</a:t>
            </a:r>
            <a:r>
              <a:rPr lang="it-IT" sz="2400" b="0" i="0" dirty="0">
                <a:solidFill>
                  <a:srgbClr val="000000"/>
                </a:solidFill>
                <a:effectLst/>
                <a:latin typeface="TimesNewRomanPSMT"/>
              </a:rPr>
              <a:t>10</a:t>
            </a:r>
            <a:r>
              <a:rPr lang="it-IT" sz="2400" b="0" i="0" baseline="30000" dirty="0">
                <a:solidFill>
                  <a:srgbClr val="000000"/>
                </a:solidFill>
                <a:effectLst/>
                <a:latin typeface="TimesNewRomanPSMT"/>
              </a:rPr>
              <a:t>-7</a:t>
            </a:r>
            <a:r>
              <a:rPr lang="it-IT" sz="2400" b="0" i="0" dirty="0">
                <a:solidFill>
                  <a:srgbClr val="000000"/>
                </a:solidFill>
                <a:effectLst/>
                <a:latin typeface="TimesNewRomanPSMT"/>
              </a:rPr>
              <a:t>; Ka</a:t>
            </a:r>
            <a:r>
              <a:rPr lang="it-IT" sz="2400" b="0" i="0" baseline="-25000" dirty="0">
                <a:solidFill>
                  <a:srgbClr val="000000"/>
                </a:solidFill>
                <a:effectLst/>
                <a:latin typeface="TimesNewRomanPSMT"/>
              </a:rPr>
              <a:t>2</a:t>
            </a:r>
            <a:r>
              <a:rPr lang="it-IT" sz="2400" b="0" i="0" dirty="0">
                <a:solidFill>
                  <a:srgbClr val="000000"/>
                </a:solidFill>
                <a:effectLst/>
                <a:latin typeface="TimesNewRomanPSMT"/>
              </a:rPr>
              <a:t> = 5,6</a:t>
            </a:r>
            <a:r>
              <a:rPr lang="it-IT" sz="2400" b="0" i="0" dirty="0">
                <a:solidFill>
                  <a:srgbClr val="000000"/>
                </a:solidFill>
                <a:effectLst/>
                <a:latin typeface="SymbolMT"/>
              </a:rPr>
              <a:t>x</a:t>
            </a:r>
            <a:r>
              <a:rPr lang="it-IT" sz="2400" b="0" i="0" dirty="0">
                <a:solidFill>
                  <a:srgbClr val="000000"/>
                </a:solidFill>
                <a:effectLst/>
                <a:latin typeface="TimesNewRomanPSMT"/>
              </a:rPr>
              <a:t>10</a:t>
            </a:r>
            <a:r>
              <a:rPr lang="it-IT" sz="2400" b="0" i="0" baseline="30000" dirty="0">
                <a:solidFill>
                  <a:srgbClr val="000000"/>
                </a:solidFill>
                <a:effectLst/>
                <a:latin typeface="TimesNewRomanPSMT"/>
              </a:rPr>
              <a:t>-11</a:t>
            </a:r>
            <a:r>
              <a:rPr lang="it-IT" sz="2400" b="0" i="0" dirty="0">
                <a:solidFill>
                  <a:srgbClr val="000000"/>
                </a:solidFill>
                <a:effectLst/>
                <a:latin typeface="TimesNewRomanPSMT"/>
              </a:rPr>
              <a:t>)</a:t>
            </a:r>
            <a:r>
              <a:rPr lang="it-IT" sz="2400" dirty="0"/>
              <a:t> </a:t>
            </a:r>
            <a:br>
              <a:rPr lang="it-IT" sz="2400" dirty="0"/>
            </a:br>
            <a:r>
              <a:rPr lang="it-IT" sz="2400" dirty="0"/>
              <a:t>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394E202-CA49-4622-AAE1-8F80B6E71B38}"/>
              </a:ext>
            </a:extLst>
          </p:cNvPr>
          <p:cNvSpPr txBox="1"/>
          <p:nvPr/>
        </p:nvSpPr>
        <p:spPr>
          <a:xfrm>
            <a:off x="427703" y="2070794"/>
            <a:ext cx="10899058" cy="455509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2400" b="0" i="0" dirty="0">
                <a:solidFill>
                  <a:srgbClr val="000000"/>
                </a:solidFill>
                <a:effectLst/>
                <a:latin typeface="TimesNewRomanPSMT"/>
              </a:rPr>
              <a:t>Svolgimento:</a:t>
            </a:r>
          </a:p>
          <a:p>
            <a:endParaRPr lang="it-IT" sz="2400" dirty="0">
              <a:solidFill>
                <a:srgbClr val="000000"/>
              </a:solidFill>
              <a:latin typeface="TimesNewRomanPSMT"/>
            </a:endParaRPr>
          </a:p>
          <a:p>
            <a:r>
              <a:rPr lang="it-IT" sz="2400" dirty="0">
                <a:solidFill>
                  <a:srgbClr val="000000"/>
                </a:solidFill>
                <a:latin typeface="TimesNewRomanPSMT"/>
              </a:rPr>
              <a:t>m</a:t>
            </a:r>
            <a:r>
              <a:rPr lang="it-IT" sz="2400" b="0" i="0" dirty="0">
                <a:solidFill>
                  <a:srgbClr val="000000"/>
                </a:solidFill>
                <a:effectLst/>
                <a:latin typeface="TimesNewRomanPSMT"/>
              </a:rPr>
              <a:t>oli Na</a:t>
            </a:r>
            <a:r>
              <a:rPr lang="it-IT" sz="2400" b="0" i="0" baseline="-25000" dirty="0">
                <a:solidFill>
                  <a:srgbClr val="000000"/>
                </a:solidFill>
                <a:effectLst/>
                <a:latin typeface="TimesNewRomanPSMT"/>
              </a:rPr>
              <a:t>2</a:t>
            </a:r>
            <a:r>
              <a:rPr lang="it-IT" sz="2400" b="0" i="0" dirty="0">
                <a:solidFill>
                  <a:srgbClr val="000000"/>
                </a:solidFill>
                <a:effectLst/>
                <a:latin typeface="TimesNewRomanPSMT"/>
              </a:rPr>
              <a:t>CO</a:t>
            </a:r>
            <a:r>
              <a:rPr lang="it-IT" sz="2400" b="0" i="0" baseline="-25000" dirty="0">
                <a:solidFill>
                  <a:srgbClr val="000000"/>
                </a:solidFill>
                <a:effectLst/>
                <a:latin typeface="TimesNewRomanPSMT"/>
              </a:rPr>
              <a:t>3</a:t>
            </a:r>
            <a:r>
              <a:rPr lang="it-IT" sz="2400" b="0" i="0" dirty="0">
                <a:solidFill>
                  <a:srgbClr val="000000"/>
                </a:solidFill>
                <a:effectLst/>
                <a:latin typeface="TimesNewRomanPSMT"/>
              </a:rPr>
              <a:t> =  M x V = 0,200 L x 0,300 mol L</a:t>
            </a:r>
            <a:r>
              <a:rPr lang="it-IT" sz="2400" b="0" i="0" baseline="30000" dirty="0">
                <a:solidFill>
                  <a:srgbClr val="000000"/>
                </a:solidFill>
                <a:effectLst/>
                <a:latin typeface="TimesNewRomanPSMT"/>
              </a:rPr>
              <a:t>-1  </a:t>
            </a:r>
            <a:r>
              <a:rPr lang="it-IT" sz="2400" b="0" i="0" dirty="0">
                <a:solidFill>
                  <a:srgbClr val="000000"/>
                </a:solidFill>
                <a:effectLst/>
                <a:latin typeface="TimesNewRomanPSMT"/>
              </a:rPr>
              <a:t>= 0,060 mol</a:t>
            </a:r>
          </a:p>
          <a:p>
            <a:endParaRPr lang="it-IT" sz="2400" dirty="0">
              <a:solidFill>
                <a:srgbClr val="000000"/>
              </a:solidFill>
              <a:latin typeface="TimesNewRomanPSMT"/>
            </a:endParaRPr>
          </a:p>
          <a:p>
            <a:r>
              <a:rPr lang="it-IT" sz="2400" dirty="0">
                <a:solidFill>
                  <a:srgbClr val="000000"/>
                </a:solidFill>
                <a:latin typeface="TimesNewRomanPSMT"/>
              </a:rPr>
              <a:t>m</a:t>
            </a:r>
            <a:r>
              <a:rPr lang="it-IT" sz="2400" b="0" i="0" dirty="0">
                <a:solidFill>
                  <a:srgbClr val="000000"/>
                </a:solidFill>
                <a:effectLst/>
                <a:latin typeface="TimesNewRomanPSMT"/>
              </a:rPr>
              <a:t>oli HCl =  M x V = 0,300 L x 0,200 mol L</a:t>
            </a:r>
            <a:r>
              <a:rPr lang="it-IT" sz="2400" b="0" i="0" baseline="30000" dirty="0">
                <a:solidFill>
                  <a:srgbClr val="000000"/>
                </a:solidFill>
                <a:effectLst/>
                <a:latin typeface="TimesNewRomanPSMT"/>
              </a:rPr>
              <a:t>-1  </a:t>
            </a:r>
            <a:r>
              <a:rPr lang="it-IT" sz="2400" b="0" i="0" dirty="0">
                <a:solidFill>
                  <a:srgbClr val="000000"/>
                </a:solidFill>
                <a:effectLst/>
                <a:latin typeface="TimesNewRomanPSMT"/>
              </a:rPr>
              <a:t>= 0,060 mol</a:t>
            </a:r>
          </a:p>
          <a:p>
            <a:endParaRPr lang="it-IT" sz="2400" b="0" i="0" dirty="0">
              <a:solidFill>
                <a:srgbClr val="000000"/>
              </a:solidFill>
              <a:effectLst/>
              <a:latin typeface="TimesNewRomanPSMT"/>
            </a:endParaRPr>
          </a:p>
          <a:p>
            <a:r>
              <a:rPr lang="it-IT" sz="2400" dirty="0">
                <a:solidFill>
                  <a:srgbClr val="000000"/>
                </a:solidFill>
                <a:latin typeface="TimesNewRomanPSMT"/>
              </a:rPr>
              <a:t>        </a:t>
            </a:r>
            <a:r>
              <a:rPr lang="it-IT" sz="2400" b="0" i="0" dirty="0">
                <a:solidFill>
                  <a:srgbClr val="000000"/>
                </a:solidFill>
                <a:effectLst/>
                <a:latin typeface="TimesNewRomanPSMT"/>
              </a:rPr>
              <a:t>Na</a:t>
            </a:r>
            <a:r>
              <a:rPr lang="it-IT" sz="2400" b="0" i="0" baseline="-25000" dirty="0">
                <a:solidFill>
                  <a:srgbClr val="000000"/>
                </a:solidFill>
                <a:effectLst/>
                <a:latin typeface="TimesNewRomanPSMT"/>
              </a:rPr>
              <a:t>2</a:t>
            </a:r>
            <a:r>
              <a:rPr lang="it-IT" sz="2400" b="0" i="0" dirty="0">
                <a:solidFill>
                  <a:srgbClr val="000000"/>
                </a:solidFill>
                <a:effectLst/>
                <a:latin typeface="TimesNewRomanPSMT"/>
              </a:rPr>
              <a:t>CO</a:t>
            </a:r>
            <a:r>
              <a:rPr lang="it-IT" sz="2400" b="0" i="0" baseline="-25000" dirty="0">
                <a:solidFill>
                  <a:srgbClr val="000000"/>
                </a:solidFill>
                <a:effectLst/>
                <a:latin typeface="TimesNewRomanPSMT"/>
              </a:rPr>
              <a:t>3    </a:t>
            </a:r>
            <a:r>
              <a:rPr lang="it-IT" sz="2400" dirty="0">
                <a:solidFill>
                  <a:srgbClr val="000000"/>
                </a:solidFill>
                <a:latin typeface="TimesNewRomanPSMT"/>
              </a:rPr>
              <a:t>+   HCL  </a:t>
            </a:r>
            <a:r>
              <a:rPr lang="it-IT" sz="2400" dirty="0">
                <a:solidFill>
                  <a:srgbClr val="000000"/>
                </a:solidFill>
                <a:latin typeface="TimesNewRomanPSMT"/>
                <a:sym typeface="Wingdings" panose="05000000000000000000" pitchFamily="2" charset="2"/>
              </a:rPr>
              <a:t></a:t>
            </a:r>
            <a:r>
              <a:rPr lang="it-IT" sz="2400" dirty="0">
                <a:solidFill>
                  <a:srgbClr val="000000"/>
                </a:solidFill>
                <a:latin typeface="TimesNewRomanPSMT"/>
              </a:rPr>
              <a:t>  NaHCO</a:t>
            </a:r>
            <a:r>
              <a:rPr lang="it-IT" sz="2400" baseline="-25000" dirty="0">
                <a:solidFill>
                  <a:srgbClr val="000000"/>
                </a:solidFill>
                <a:latin typeface="TimesNewRomanPSMT"/>
              </a:rPr>
              <a:t>3</a:t>
            </a:r>
            <a:r>
              <a:rPr lang="it-IT" sz="2400" dirty="0">
                <a:solidFill>
                  <a:srgbClr val="000000"/>
                </a:solidFill>
                <a:latin typeface="TimesNewRomanPSMT"/>
              </a:rPr>
              <a:t>   +  NaCl</a:t>
            </a:r>
          </a:p>
          <a:p>
            <a:r>
              <a:rPr lang="it-IT" sz="2400" b="0" i="0" dirty="0">
                <a:solidFill>
                  <a:srgbClr val="000000"/>
                </a:solidFill>
                <a:effectLst/>
                <a:latin typeface="TimesNewRomanPSMT"/>
              </a:rPr>
              <a:t>         0,060           0,060           -                  -</a:t>
            </a:r>
          </a:p>
          <a:p>
            <a:r>
              <a:rPr lang="it-IT" sz="2400" dirty="0">
                <a:solidFill>
                  <a:srgbClr val="000000"/>
                </a:solidFill>
                <a:latin typeface="TimesNewRomanPSMT"/>
              </a:rPr>
              <a:t>              -                 -             0,060            0,060</a:t>
            </a:r>
          </a:p>
          <a:p>
            <a:endParaRPr lang="it-IT" sz="2400" b="0" i="0" dirty="0">
              <a:solidFill>
                <a:srgbClr val="000000"/>
              </a:solidFill>
              <a:effectLst/>
              <a:latin typeface="TimesNewRomanPSMT"/>
            </a:endParaRPr>
          </a:p>
          <a:p>
            <a:r>
              <a:rPr lang="it-IT" sz="2400" b="1" dirty="0">
                <a:solidFill>
                  <a:srgbClr val="000000"/>
                </a:solidFill>
                <a:latin typeface="TimesNewRomanPSMT"/>
              </a:rPr>
              <a:t>Anfolita</a:t>
            </a:r>
            <a:r>
              <a:rPr lang="it-IT" sz="2400" dirty="0">
                <a:solidFill>
                  <a:srgbClr val="000000"/>
                </a:solidFill>
                <a:latin typeface="TimesNewRomanPSMT"/>
              </a:rPr>
              <a:t> :  pH = - log   ka</a:t>
            </a:r>
            <a:r>
              <a:rPr lang="it-IT" sz="2400" baseline="-25000" dirty="0">
                <a:solidFill>
                  <a:srgbClr val="000000"/>
                </a:solidFill>
                <a:latin typeface="TimesNewRomanPSMT"/>
              </a:rPr>
              <a:t>1</a:t>
            </a:r>
            <a:r>
              <a:rPr lang="it-IT" sz="3200" b="1" baseline="30000" dirty="0">
                <a:solidFill>
                  <a:srgbClr val="000000"/>
                </a:solidFill>
                <a:latin typeface="TimesNewRomanPSMT"/>
              </a:rPr>
              <a:t> . </a:t>
            </a:r>
            <a:r>
              <a:rPr lang="it-IT" sz="2400" dirty="0">
                <a:solidFill>
                  <a:srgbClr val="000000"/>
                </a:solidFill>
                <a:latin typeface="TimesNewRomanPSMT"/>
              </a:rPr>
              <a:t>Ka</a:t>
            </a:r>
            <a:r>
              <a:rPr lang="it-IT" sz="2400" baseline="-25000" dirty="0">
                <a:solidFill>
                  <a:srgbClr val="000000"/>
                </a:solidFill>
                <a:latin typeface="TimesNewRomanPSMT"/>
              </a:rPr>
              <a:t>2</a:t>
            </a:r>
            <a:r>
              <a:rPr lang="it-IT" sz="2400" dirty="0">
                <a:solidFill>
                  <a:srgbClr val="000000"/>
                </a:solidFill>
                <a:latin typeface="TimesNewRomanPSMT"/>
              </a:rPr>
              <a:t>  = -log   4,3x10</a:t>
            </a:r>
            <a:r>
              <a:rPr lang="it-IT" sz="2400" baseline="30000" dirty="0">
                <a:solidFill>
                  <a:srgbClr val="000000"/>
                </a:solidFill>
                <a:latin typeface="TimesNewRomanPSMT"/>
              </a:rPr>
              <a:t>-7</a:t>
            </a:r>
            <a:r>
              <a:rPr lang="it-IT" sz="2400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it-IT" sz="2400" b="1" baseline="30000" dirty="0">
                <a:solidFill>
                  <a:srgbClr val="000000"/>
                </a:solidFill>
                <a:latin typeface="TimesNewRomanPSMT"/>
              </a:rPr>
              <a:t>.  </a:t>
            </a:r>
            <a:r>
              <a:rPr lang="it-IT" sz="2400" dirty="0">
                <a:solidFill>
                  <a:srgbClr val="000000"/>
                </a:solidFill>
                <a:latin typeface="TimesNewRomanPSMT"/>
              </a:rPr>
              <a:t>5,6x10</a:t>
            </a:r>
            <a:r>
              <a:rPr lang="it-IT" sz="2400" baseline="30000" dirty="0">
                <a:solidFill>
                  <a:srgbClr val="000000"/>
                </a:solidFill>
                <a:latin typeface="TimesNewRomanPSMT"/>
              </a:rPr>
              <a:t>-11</a:t>
            </a:r>
            <a:r>
              <a:rPr lang="it-IT" sz="2400" dirty="0">
                <a:solidFill>
                  <a:srgbClr val="000000"/>
                </a:solidFill>
                <a:latin typeface="TimesNewRomanPSMT"/>
              </a:rPr>
              <a:t>   =  </a:t>
            </a:r>
            <a:r>
              <a:rPr lang="it-IT" sz="2400" b="1" dirty="0">
                <a:solidFill>
                  <a:srgbClr val="000000"/>
                </a:solidFill>
                <a:latin typeface="TimesNewRomanPSMT"/>
              </a:rPr>
              <a:t>8,31</a:t>
            </a:r>
            <a:endParaRPr lang="it-IT" sz="2400" b="1" i="0" dirty="0">
              <a:solidFill>
                <a:srgbClr val="000000"/>
              </a:solidFill>
              <a:effectLst/>
              <a:latin typeface="TimesNewRomanPSMT"/>
            </a:endParaRPr>
          </a:p>
          <a:p>
            <a:endParaRPr lang="it-IT" dirty="0"/>
          </a:p>
        </p:txBody>
      </p:sp>
      <p:pic>
        <p:nvPicPr>
          <p:cNvPr id="14" name="Picture 2" descr="Radice (simbolo) - Wikipedia">
            <a:extLst>
              <a:ext uri="{FF2B5EF4-FFF2-40B4-BE49-F238E27FC236}">
                <a16:creationId xmlns:a16="http://schemas.microsoft.com/office/drawing/2014/main" id="{4F1BA355-3B9D-4C4B-A865-12F3AD528FC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06764" y="5622084"/>
            <a:ext cx="528710" cy="5417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2" descr="Radice (simbolo) - Wikipedia">
            <a:extLst>
              <a:ext uri="{FF2B5EF4-FFF2-40B4-BE49-F238E27FC236}">
                <a16:creationId xmlns:a16="http://schemas.microsoft.com/office/drawing/2014/main" id="{6C31111E-AF87-4274-9DC2-13079BB6F1C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82153" y="5622084"/>
            <a:ext cx="528710" cy="5417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765742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C575F825-9B9B-4EA8-B092-077299CE9701}"/>
              </a:ext>
            </a:extLst>
          </p:cNvPr>
          <p:cNvSpPr txBox="1"/>
          <p:nvPr/>
        </p:nvSpPr>
        <p:spPr>
          <a:xfrm>
            <a:off x="438764" y="481300"/>
            <a:ext cx="11477933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2400" b="0" i="0" dirty="0">
                <a:solidFill>
                  <a:srgbClr val="000000"/>
                </a:solidFill>
                <a:effectLst/>
                <a:latin typeface="TimesNewRomanPSMT"/>
              </a:rPr>
              <a:t>Disegnare (o descrivere) la geometria delle seguenti molecole, indicare la presenza o</a:t>
            </a:r>
            <a:br>
              <a:rPr lang="it-IT" sz="2400" b="0" i="0" dirty="0">
                <a:solidFill>
                  <a:srgbClr val="000000"/>
                </a:solidFill>
                <a:effectLst/>
                <a:latin typeface="TimesNewRomanPSMT"/>
              </a:rPr>
            </a:br>
            <a:r>
              <a:rPr lang="it-IT" sz="2400" b="0" i="0" dirty="0">
                <a:solidFill>
                  <a:srgbClr val="000000"/>
                </a:solidFill>
                <a:effectLst/>
                <a:latin typeface="TimesNewRomanPSMT"/>
              </a:rPr>
              <a:t>meno di un momento dipolo (e la sua direzione) e indicare l’ibridazione dell’atomo</a:t>
            </a:r>
            <a:br>
              <a:rPr lang="it-IT" sz="2400" b="0" i="0" dirty="0">
                <a:solidFill>
                  <a:srgbClr val="000000"/>
                </a:solidFill>
                <a:effectLst/>
                <a:latin typeface="TimesNewRomanPSMT"/>
              </a:rPr>
            </a:br>
            <a:r>
              <a:rPr lang="it-IT" sz="2400" b="0" i="0" dirty="0">
                <a:solidFill>
                  <a:srgbClr val="000000"/>
                </a:solidFill>
                <a:effectLst/>
                <a:latin typeface="TimesNewRomanPSMT"/>
              </a:rPr>
              <a:t>centrale:</a:t>
            </a:r>
            <a:br>
              <a:rPr lang="it-IT" sz="2400" b="0" i="0" dirty="0">
                <a:solidFill>
                  <a:srgbClr val="000000"/>
                </a:solidFill>
                <a:effectLst/>
                <a:latin typeface="TimesNewRomanPSMT"/>
              </a:rPr>
            </a:br>
            <a:r>
              <a:rPr lang="it-IT" sz="2400" b="0" i="0" dirty="0">
                <a:solidFill>
                  <a:srgbClr val="000000"/>
                </a:solidFill>
                <a:effectLst/>
                <a:latin typeface="TimesNewRomanPSMT"/>
              </a:rPr>
              <a:t>a) IF</a:t>
            </a:r>
            <a:r>
              <a:rPr lang="it-IT" sz="2400" b="0" i="0" baseline="-25000" dirty="0">
                <a:solidFill>
                  <a:srgbClr val="000000"/>
                </a:solidFill>
                <a:effectLst/>
                <a:latin typeface="TimesNewRomanPSMT"/>
              </a:rPr>
              <a:t>3</a:t>
            </a:r>
            <a:r>
              <a:rPr lang="it-IT" sz="2400" b="0" i="0" dirty="0">
                <a:solidFill>
                  <a:srgbClr val="000000"/>
                </a:solidFill>
                <a:effectLst/>
                <a:latin typeface="TimesNewRomanPSMT"/>
              </a:rPr>
              <a:t>; b) SO</a:t>
            </a:r>
            <a:r>
              <a:rPr lang="it-IT" sz="2400" b="0" i="0" baseline="-25000" dirty="0">
                <a:solidFill>
                  <a:srgbClr val="000000"/>
                </a:solidFill>
                <a:effectLst/>
                <a:latin typeface="TimesNewRomanPSMT"/>
              </a:rPr>
              <a:t>3</a:t>
            </a:r>
            <a:r>
              <a:rPr lang="it-IT" sz="2400" b="0" i="0" dirty="0">
                <a:solidFill>
                  <a:srgbClr val="000000"/>
                </a:solidFill>
                <a:effectLst/>
                <a:latin typeface="TimesNewRomanPSMT"/>
              </a:rPr>
              <a:t>; c) HCN; d) (AlH</a:t>
            </a:r>
            <a:r>
              <a:rPr lang="it-IT" sz="2400" b="0" i="0" baseline="-25000" dirty="0">
                <a:solidFill>
                  <a:srgbClr val="000000"/>
                </a:solidFill>
                <a:effectLst/>
                <a:latin typeface="TimesNewRomanPSMT"/>
              </a:rPr>
              <a:t>4</a:t>
            </a:r>
            <a:r>
              <a:rPr lang="it-IT" sz="2400" b="0" i="0" dirty="0">
                <a:solidFill>
                  <a:srgbClr val="000000"/>
                </a:solidFill>
                <a:effectLst/>
                <a:latin typeface="TimesNewRomanPSMT"/>
              </a:rPr>
              <a:t>)</a:t>
            </a:r>
            <a:r>
              <a:rPr lang="it-IT" sz="2400" b="0" i="0" baseline="30000" dirty="0">
                <a:solidFill>
                  <a:srgbClr val="000000"/>
                </a:solidFill>
                <a:effectLst/>
                <a:latin typeface="TimesNewRomanPSMT"/>
              </a:rPr>
              <a:t>-</a:t>
            </a:r>
            <a:r>
              <a:rPr lang="it-IT" sz="2400" dirty="0"/>
              <a:t> </a:t>
            </a:r>
          </a:p>
          <a:p>
            <a:endParaRPr lang="it-IT" sz="2400" dirty="0"/>
          </a:p>
          <a:p>
            <a:endParaRPr lang="it-IT" sz="2400" dirty="0"/>
          </a:p>
          <a:p>
            <a:pPr marL="457200" indent="-457200">
              <a:buAutoNum type="alphaLcParenR"/>
            </a:pPr>
            <a:r>
              <a:rPr lang="it-IT" sz="2400" b="0" i="0" dirty="0">
                <a:solidFill>
                  <a:srgbClr val="000000"/>
                </a:solidFill>
                <a:effectLst/>
                <a:latin typeface="TimesNewRomanPSMT"/>
              </a:rPr>
              <a:t>IF</a:t>
            </a:r>
            <a:r>
              <a:rPr lang="it-IT" sz="2400" b="0" i="0" baseline="-25000" dirty="0">
                <a:solidFill>
                  <a:srgbClr val="000000"/>
                </a:solidFill>
                <a:effectLst/>
                <a:latin typeface="TimesNewRomanPSMT"/>
              </a:rPr>
              <a:t>3</a:t>
            </a:r>
            <a:r>
              <a:rPr lang="it-IT" sz="2400" b="0" i="0" dirty="0">
                <a:solidFill>
                  <a:srgbClr val="000000"/>
                </a:solidFill>
                <a:effectLst/>
                <a:latin typeface="TimesNewRomanPSMT"/>
              </a:rPr>
              <a:t>    molecola a T ; I ibridizzato sp</a:t>
            </a:r>
            <a:r>
              <a:rPr lang="it-IT" sz="2400" b="0" i="0" baseline="30000" dirty="0">
                <a:solidFill>
                  <a:srgbClr val="000000"/>
                </a:solidFill>
                <a:effectLst/>
                <a:latin typeface="TimesNewRomanPSMT"/>
              </a:rPr>
              <a:t>3</a:t>
            </a:r>
            <a:r>
              <a:rPr lang="it-IT" sz="2400" b="0" i="0" dirty="0">
                <a:solidFill>
                  <a:srgbClr val="000000"/>
                </a:solidFill>
                <a:effectLst/>
                <a:latin typeface="TimesNewRomanPSMT"/>
              </a:rPr>
              <a:t>d </a:t>
            </a:r>
          </a:p>
          <a:p>
            <a:pPr marL="457200" indent="-457200">
              <a:buAutoNum type="alphaLcParenR"/>
            </a:pPr>
            <a:endParaRPr lang="it-IT" sz="2400" dirty="0">
              <a:solidFill>
                <a:srgbClr val="000000"/>
              </a:solidFill>
              <a:latin typeface="TimesNewRomanPSMT"/>
            </a:endParaRPr>
          </a:p>
          <a:p>
            <a:pPr marL="457200" indent="-457200">
              <a:buAutoNum type="alphaLcParenR"/>
            </a:pPr>
            <a:r>
              <a:rPr lang="it-IT" sz="2400" b="0" i="0" dirty="0">
                <a:solidFill>
                  <a:srgbClr val="000000"/>
                </a:solidFill>
                <a:effectLst/>
                <a:latin typeface="TimesNewRomanPSMT"/>
              </a:rPr>
              <a:t>SO</a:t>
            </a:r>
            <a:r>
              <a:rPr lang="it-IT" sz="2400" b="0" i="0" baseline="-25000" dirty="0">
                <a:solidFill>
                  <a:srgbClr val="000000"/>
                </a:solidFill>
                <a:effectLst/>
                <a:latin typeface="TimesNewRomanPSMT"/>
              </a:rPr>
              <a:t>3</a:t>
            </a:r>
            <a:r>
              <a:rPr lang="it-IT" sz="2400" b="0" i="0" dirty="0">
                <a:solidFill>
                  <a:srgbClr val="000000"/>
                </a:solidFill>
                <a:effectLst/>
                <a:latin typeface="TimesNewRomanPSMT"/>
              </a:rPr>
              <a:t>   trigonale piana;  S ibridizzato sp</a:t>
            </a:r>
            <a:r>
              <a:rPr lang="it-IT" sz="2400" b="0" i="0" baseline="30000" dirty="0">
                <a:solidFill>
                  <a:srgbClr val="000000"/>
                </a:solidFill>
                <a:effectLst/>
                <a:latin typeface="TimesNewRomanPSMT"/>
              </a:rPr>
              <a:t>2</a:t>
            </a:r>
            <a:endParaRPr lang="it-IT" sz="2400" b="0" i="0" dirty="0">
              <a:solidFill>
                <a:srgbClr val="000000"/>
              </a:solidFill>
              <a:effectLst/>
              <a:latin typeface="TimesNewRomanPSMT"/>
            </a:endParaRPr>
          </a:p>
          <a:p>
            <a:pPr marL="457200" indent="-457200">
              <a:buAutoNum type="alphaLcParenR"/>
            </a:pPr>
            <a:endParaRPr lang="it-IT" sz="2400" dirty="0">
              <a:solidFill>
                <a:srgbClr val="000000"/>
              </a:solidFill>
              <a:latin typeface="TimesNewRomanPSMT"/>
            </a:endParaRPr>
          </a:p>
          <a:p>
            <a:pPr marL="457200" indent="-457200">
              <a:buAutoNum type="alphaLcParenR"/>
            </a:pPr>
            <a:r>
              <a:rPr lang="it-IT" sz="2400" b="0" i="0" dirty="0">
                <a:solidFill>
                  <a:srgbClr val="000000"/>
                </a:solidFill>
                <a:effectLst/>
                <a:latin typeface="TimesNewRomanPSMT"/>
              </a:rPr>
              <a:t>HCN</a:t>
            </a:r>
            <a:r>
              <a:rPr lang="it-IT" sz="2400" dirty="0"/>
              <a:t>  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molecola lineare;    C ibridizzato sp</a:t>
            </a:r>
          </a:p>
          <a:p>
            <a:pPr marL="457200" indent="-457200">
              <a:buAutoNum type="alphaLcParenR"/>
            </a:pPr>
            <a:endParaRPr lang="it-IT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AutoNum type="alphaLcParenR"/>
            </a:pP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400" b="0" i="0" dirty="0">
                <a:solidFill>
                  <a:srgbClr val="000000"/>
                </a:solidFill>
                <a:effectLst/>
                <a:latin typeface="TimesNewRomanPSMT"/>
              </a:rPr>
              <a:t>(AlH</a:t>
            </a:r>
            <a:r>
              <a:rPr lang="it-IT" sz="2400" b="0" i="0" baseline="-25000" dirty="0">
                <a:solidFill>
                  <a:srgbClr val="000000"/>
                </a:solidFill>
                <a:effectLst/>
                <a:latin typeface="TimesNewRomanPSMT"/>
              </a:rPr>
              <a:t>4</a:t>
            </a:r>
            <a:r>
              <a:rPr lang="it-IT" sz="2400" b="0" i="0" dirty="0">
                <a:solidFill>
                  <a:srgbClr val="000000"/>
                </a:solidFill>
                <a:effectLst/>
                <a:latin typeface="TimesNewRomanPSMT"/>
              </a:rPr>
              <a:t>)</a:t>
            </a:r>
            <a:r>
              <a:rPr lang="it-IT" sz="2400" b="0" i="0" baseline="30000" dirty="0">
                <a:solidFill>
                  <a:srgbClr val="000000"/>
                </a:solidFill>
                <a:effectLst/>
                <a:latin typeface="TimesNewRomanPSMT"/>
              </a:rPr>
              <a:t>-      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molecola tetraedrica;   Al ibridizzato sp</a:t>
            </a:r>
            <a:r>
              <a:rPr lang="it-IT" sz="24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br>
              <a:rPr lang="it-IT" sz="2400" dirty="0"/>
            </a:br>
            <a:r>
              <a:rPr lang="it-IT" sz="2400" b="0" i="0" dirty="0">
                <a:solidFill>
                  <a:srgbClr val="000000"/>
                </a:solidFill>
                <a:effectLst/>
                <a:latin typeface="TimesNewRomanPSMT"/>
              </a:rPr>
              <a:t>    </a:t>
            </a:r>
            <a:br>
              <a:rPr lang="it-IT" sz="2400" dirty="0"/>
            </a:br>
            <a:endParaRPr lang="it-IT" sz="2400" dirty="0"/>
          </a:p>
        </p:txBody>
      </p:sp>
      <p:pic>
        <p:nvPicPr>
          <p:cNvPr id="4102" name="Picture 6" descr="Is IF3 a polar or a non-polar molecule? - Quora">
            <a:extLst>
              <a:ext uri="{FF2B5EF4-FFF2-40B4-BE49-F238E27FC236}">
                <a16:creationId xmlns:a16="http://schemas.microsoft.com/office/drawing/2014/main" id="{304F711B-810B-40E2-97C9-FB69B497FCC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6903"/>
          <a:stretch/>
        </p:blipFill>
        <p:spPr bwMode="auto">
          <a:xfrm>
            <a:off x="5701489" y="2255310"/>
            <a:ext cx="2352675" cy="16436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4" name="Picture 8" descr="Draw the Lewis dot structure for SO3 - Brainly.in">
            <a:extLst>
              <a:ext uri="{FF2B5EF4-FFF2-40B4-BE49-F238E27FC236}">
                <a16:creationId xmlns:a16="http://schemas.microsoft.com/office/drawing/2014/main" id="{F2B33894-41A2-43DB-9DD0-4EE9EABA547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56466" y="2904603"/>
            <a:ext cx="1392869" cy="13259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6" name="Picture 10" descr="HCN Lewis Structure (Hydrogen Cyanide) - YouTube">
            <a:extLst>
              <a:ext uri="{FF2B5EF4-FFF2-40B4-BE49-F238E27FC236}">
                <a16:creationId xmlns:a16="http://schemas.microsoft.com/office/drawing/2014/main" id="{013FFBB2-F0B5-4622-9A4F-D1FC5006A5E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903" t="38131" r="10364" b="29727"/>
          <a:stretch/>
        </p:blipFill>
        <p:spPr bwMode="auto">
          <a:xfrm>
            <a:off x="6666270" y="4058160"/>
            <a:ext cx="1502749" cy="5941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2" descr="sodium tetrahydroaluminate - Wikidata">
            <a:extLst>
              <a:ext uri="{FF2B5EF4-FFF2-40B4-BE49-F238E27FC236}">
                <a16:creationId xmlns:a16="http://schemas.microsoft.com/office/drawing/2014/main" id="{ACB3CB3C-E234-45DB-BDB5-3D9568BF1A0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425"/>
          <a:stretch/>
        </p:blipFill>
        <p:spPr bwMode="auto">
          <a:xfrm>
            <a:off x="7776187" y="4768419"/>
            <a:ext cx="1646774" cy="15652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10424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782A540A-3612-4610-9B9F-0448CED82EBC}"/>
              </a:ext>
            </a:extLst>
          </p:cNvPr>
          <p:cNvSpPr txBox="1"/>
          <p:nvPr/>
        </p:nvSpPr>
        <p:spPr>
          <a:xfrm>
            <a:off x="718983" y="501134"/>
            <a:ext cx="11300951" cy="52629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2400" b="1" i="0" dirty="0">
                <a:solidFill>
                  <a:srgbClr val="000000"/>
                </a:solidFill>
                <a:effectLst/>
                <a:latin typeface="TimesNewRomanPS-BoldMT"/>
              </a:rPr>
              <a:t>Quesito 5</a:t>
            </a:r>
          </a:p>
          <a:p>
            <a:r>
              <a:rPr lang="it-IT" sz="2400" b="0" i="0" dirty="0">
                <a:solidFill>
                  <a:srgbClr val="000000"/>
                </a:solidFill>
                <a:effectLst/>
                <a:latin typeface="TimesNewRomanPSMT"/>
              </a:rPr>
              <a:t>Stabilire se le seguenti affermazioni sono vere o false e motivare la risposta:</a:t>
            </a:r>
            <a:br>
              <a:rPr lang="it-IT" sz="2400" b="0" i="0" dirty="0">
                <a:solidFill>
                  <a:srgbClr val="000000"/>
                </a:solidFill>
                <a:effectLst/>
                <a:latin typeface="TimesNewRomanPSMT"/>
              </a:rPr>
            </a:br>
            <a:r>
              <a:rPr lang="it-IT" sz="2400" b="0" i="0" dirty="0">
                <a:solidFill>
                  <a:srgbClr val="000000"/>
                </a:solidFill>
                <a:effectLst/>
                <a:latin typeface="TimesNewRomanPSMT"/>
              </a:rPr>
              <a:t>a) una reazione endotermica non è spontanea</a:t>
            </a:r>
            <a:br>
              <a:rPr lang="it-IT" sz="2400" b="0" i="0" dirty="0">
                <a:solidFill>
                  <a:srgbClr val="000000"/>
                </a:solidFill>
                <a:effectLst/>
                <a:latin typeface="TimesNewRomanPSMT"/>
              </a:rPr>
            </a:br>
            <a:r>
              <a:rPr lang="it-IT" sz="2400" b="0" i="0" dirty="0">
                <a:solidFill>
                  <a:srgbClr val="000000"/>
                </a:solidFill>
                <a:effectLst/>
                <a:latin typeface="TimesNewRomanPSMT"/>
              </a:rPr>
              <a:t>b) l’espansione di un gas nel vuoto è spontanea</a:t>
            </a:r>
            <a:br>
              <a:rPr lang="it-IT" sz="2400" b="0" i="0" dirty="0">
                <a:solidFill>
                  <a:srgbClr val="000000"/>
                </a:solidFill>
                <a:effectLst/>
                <a:latin typeface="TimesNewRomanPSMT"/>
              </a:rPr>
            </a:br>
            <a:r>
              <a:rPr lang="it-IT" sz="2400" b="0" i="0" dirty="0">
                <a:solidFill>
                  <a:srgbClr val="000000"/>
                </a:solidFill>
                <a:effectLst/>
                <a:latin typeface="TimesNewRomanPSMT"/>
              </a:rPr>
              <a:t>c) la condensazione di un vapore avviene con diminuzione di entropia</a:t>
            </a:r>
            <a:r>
              <a:rPr lang="it-IT" sz="2400" dirty="0"/>
              <a:t> </a:t>
            </a:r>
          </a:p>
          <a:p>
            <a:endParaRPr lang="it-IT" sz="2400" dirty="0"/>
          </a:p>
          <a:p>
            <a:endParaRPr lang="it-IT" sz="2400" dirty="0"/>
          </a:p>
          <a:p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it-IT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Falso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 una reazione con </a:t>
            </a:r>
            <a:r>
              <a:rPr lang="it-IT" sz="2400" dirty="0">
                <a:latin typeface="Symbol" panose="05050102010706020507" pitchFamily="18" charset="2"/>
                <a:cs typeface="Times New Roman" panose="02020603050405020304" pitchFamily="18" charset="0"/>
              </a:rPr>
              <a:t>D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 &gt;0 può essere spontanea (</a:t>
            </a:r>
            <a:r>
              <a:rPr lang="it-IT" sz="2400" dirty="0">
                <a:latin typeface="Symbol" panose="05050102010706020507" pitchFamily="18" charset="2"/>
                <a:cs typeface="Times New Roman" panose="02020603050405020304" pitchFamily="18" charset="0"/>
              </a:rPr>
              <a:t>D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G&lt;0) se il termine </a:t>
            </a:r>
          </a:p>
          <a:p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 </a:t>
            </a:r>
            <a:r>
              <a:rPr lang="it-IT" sz="2400" dirty="0">
                <a:latin typeface="Symbol" panose="05050102010706020507" pitchFamily="18" charset="2"/>
                <a:cs typeface="Times New Roman" panose="02020603050405020304" pitchFamily="18" charset="0"/>
              </a:rPr>
              <a:t>D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 &gt;0   (</a:t>
            </a:r>
            <a:r>
              <a:rPr lang="it-IT" sz="2400" dirty="0">
                <a:latin typeface="Symbol" panose="05050102010706020507" pitchFamily="18" charset="2"/>
                <a:cs typeface="Times New Roman" panose="02020603050405020304" pitchFamily="18" charset="0"/>
              </a:rPr>
              <a:t>D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G= </a:t>
            </a:r>
            <a:r>
              <a:rPr lang="it-IT" sz="2400" dirty="0">
                <a:latin typeface="Symbol" panose="05050102010706020507" pitchFamily="18" charset="2"/>
                <a:cs typeface="Times New Roman" panose="02020603050405020304" pitchFamily="18" charset="0"/>
              </a:rPr>
              <a:t>D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H-</a:t>
            </a:r>
            <a:r>
              <a:rPr lang="it-IT" sz="2400" dirty="0">
                <a:latin typeface="Symbol" panose="05050102010706020507" pitchFamily="18" charset="2"/>
                <a:cs typeface="Times New Roman" panose="02020603050405020304" pitchFamily="18" charset="0"/>
              </a:rPr>
              <a:t>TD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  equazione di Gibbs-Helmotz)</a:t>
            </a:r>
          </a:p>
          <a:p>
            <a:endParaRPr lang="it-IT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lang="it-IT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Vero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 processo adiabatico (Q=0) con </a:t>
            </a:r>
            <a:r>
              <a:rPr lang="it-IT" sz="2400" dirty="0">
                <a:latin typeface="Symbol" panose="05050102010706020507" pitchFamily="18" charset="2"/>
                <a:cs typeface="Times New Roman" panose="02020603050405020304" pitchFamily="18" charset="0"/>
              </a:rPr>
              <a:t>D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 &gt;0</a:t>
            </a:r>
          </a:p>
          <a:p>
            <a:endParaRPr lang="it-IT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c) </a:t>
            </a:r>
            <a:r>
              <a:rPr lang="it-IT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Vero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il vapore diventa liquido e ciò comporta la diminuzione di W (S=</a:t>
            </a:r>
            <a:r>
              <a:rPr lang="it-IT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ln W)</a:t>
            </a:r>
            <a:br>
              <a:rPr lang="it-IT" sz="2400" dirty="0"/>
            </a:br>
            <a:endParaRPr lang="it-IT" sz="2400" b="1" i="0" dirty="0">
              <a:solidFill>
                <a:srgbClr val="000000"/>
              </a:solidFill>
              <a:effectLst/>
              <a:latin typeface="TimesNewRomanPS-BoldMT"/>
            </a:endParaRPr>
          </a:p>
        </p:txBody>
      </p:sp>
    </p:spTree>
    <p:extLst>
      <p:ext uri="{BB962C8B-B14F-4D97-AF65-F5344CB8AC3E}">
        <p14:creationId xmlns:p14="http://schemas.microsoft.com/office/powerpoint/2010/main" val="15994035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</TotalTime>
  <Words>586</Words>
  <Application>Microsoft Office PowerPoint</Application>
  <PresentationFormat>Widescreen</PresentationFormat>
  <Paragraphs>51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7" baseType="lpstr">
      <vt:lpstr>Arial</vt:lpstr>
      <vt:lpstr>Calibri</vt:lpstr>
      <vt:lpstr>Calibri Light</vt:lpstr>
      <vt:lpstr>CambriaMath</vt:lpstr>
      <vt:lpstr>Symbol</vt:lpstr>
      <vt:lpstr>SymbolMT</vt:lpstr>
      <vt:lpstr>Times New Roman</vt:lpstr>
      <vt:lpstr>TimesNewRomanPS-BoldMT</vt:lpstr>
      <vt:lpstr>TimesNewRomanPS-ItalicMT</vt:lpstr>
      <vt:lpstr>TimesNewRomanPSMT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Maria Elisa Crestoni</dc:creator>
  <cp:lastModifiedBy>mariaelisa.crestoni@uniroma1.it</cp:lastModifiedBy>
  <cp:revision>11</cp:revision>
  <dcterms:created xsi:type="dcterms:W3CDTF">2021-05-23T16:32:13Z</dcterms:created>
  <dcterms:modified xsi:type="dcterms:W3CDTF">2021-05-23T17:21:43Z</dcterms:modified>
</cp:coreProperties>
</file>