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1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1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charts/chart1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52" r:id="rId1"/>
  </p:sldMasterIdLst>
  <p:notesMasterIdLst>
    <p:notesMasterId r:id="rId43"/>
  </p:notesMasterIdLst>
  <p:handoutMasterIdLst>
    <p:handoutMasterId r:id="rId44"/>
  </p:handoutMasterIdLst>
  <p:sldIdLst>
    <p:sldId id="331" r:id="rId2"/>
    <p:sldId id="344" r:id="rId3"/>
    <p:sldId id="333" r:id="rId4"/>
    <p:sldId id="296" r:id="rId5"/>
    <p:sldId id="345" r:id="rId6"/>
    <p:sldId id="346" r:id="rId7"/>
    <p:sldId id="347" r:id="rId8"/>
    <p:sldId id="348" r:id="rId9"/>
    <p:sldId id="349" r:id="rId10"/>
    <p:sldId id="350" r:id="rId11"/>
    <p:sldId id="315" r:id="rId12"/>
    <p:sldId id="308" r:id="rId13"/>
    <p:sldId id="317" r:id="rId14"/>
    <p:sldId id="318" r:id="rId15"/>
    <p:sldId id="319" r:id="rId16"/>
    <p:sldId id="320" r:id="rId17"/>
    <p:sldId id="321" r:id="rId18"/>
    <p:sldId id="322" r:id="rId19"/>
    <p:sldId id="309" r:id="rId20"/>
    <p:sldId id="310" r:id="rId21"/>
    <p:sldId id="312" r:id="rId22"/>
    <p:sldId id="323" r:id="rId23"/>
    <p:sldId id="324" r:id="rId24"/>
    <p:sldId id="343" r:id="rId25"/>
    <p:sldId id="362" r:id="rId26"/>
    <p:sldId id="363" r:id="rId27"/>
    <p:sldId id="364" r:id="rId28"/>
    <p:sldId id="358" r:id="rId29"/>
    <p:sldId id="359" r:id="rId30"/>
    <p:sldId id="360" r:id="rId31"/>
    <p:sldId id="361" r:id="rId32"/>
    <p:sldId id="353" r:id="rId33"/>
    <p:sldId id="354" r:id="rId34"/>
    <p:sldId id="355" r:id="rId35"/>
    <p:sldId id="356" r:id="rId36"/>
    <p:sldId id="357" r:id="rId37"/>
    <p:sldId id="339" r:id="rId38"/>
    <p:sldId id="340" r:id="rId39"/>
    <p:sldId id="341" r:id="rId40"/>
    <p:sldId id="342" r:id="rId41"/>
    <p:sldId id="332" r:id="rId42"/>
  </p:sldIdLst>
  <p:sldSz cx="12192000" cy="6858000"/>
  <p:notesSz cx="6877050" cy="9653588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882" autoAdjust="0"/>
  </p:normalViewPr>
  <p:slideViewPr>
    <p:cSldViewPr>
      <p:cViewPr varScale="1">
        <p:scale>
          <a:sx n="56" d="100"/>
          <a:sy n="56" d="100"/>
        </p:scale>
        <p:origin x="976" y="4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H:\Intenso\Volume%20Chandos\Contents\Figg\Figg-original.xls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H:\Intenso\Volume%20Chandos\Contents\Figg\Figg-original.xls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H:\Intenso\Volume%20Chandos\Contents\Figg\Figg-original.xls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localhost\Users\chiara\Desktop\doc\DOTTORATO\INDAGINI%20\__ANNA-METARICERCA\Analisi_CORPUS_040918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\\localhost\Users\chiara\Desktop\doc\DOTTORATO\INDAGINI%20\__ANNA-METARICERCA\Analisi_CORPUS_040918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\\localhost\Users\chiara\Desktop\doc\DOTTORATO\INDAGINI%20\__ANNA-METARICERCA\Analisi_CORPUS_040918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\\localhost\Users\chiara\Desktop\doc\DOTTORATO\INDAGINI%20\__ANNA-METARICERCA\Analisi_CORPUS_040918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H:\Intenso\Volume%20Chandos\Contents\Figg\Figg-original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H:\Intenso\Volume%20Chandos\Contents\Figg\Figg-original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H:\Intenso\Volume%20Chandos\Contents\Figg\Figg-original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H:\Intenso\Volume%20Chandos\Contents\Figg\Figg-original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H:\Intenso\Volume%20Chandos\Contents\Figg\Figg-original.xls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H:\Intenso\Volume%20Chandos\Contents\Figg\Figg-original.xls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H:\Intenso\Volume%20Chandos\Contents\Figg\Figg-original.xls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H:\Intenso\Volume%20Chandos\Contents\Figg\Figg-original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07102547081971"/>
          <c:y val="9.6104017989065024E-2"/>
          <c:w val="0.45710092188433382"/>
          <c:h val="0.80259842050327368"/>
        </c:manualLayout>
      </c:layout>
      <c:pieChart>
        <c:varyColors val="1"/>
        <c:ser>
          <c:idx val="0"/>
          <c:order val="0"/>
          <c:tx>
            <c:v>Types of libraries (as % of prevalent articles)</c:v>
          </c:tx>
          <c:dLbls>
            <c:dLbl>
              <c:idx val="0"/>
              <c:layout>
                <c:manualLayout>
                  <c:x val="1.1404587740141952E-2"/>
                  <c:y val="0.107668268739134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77D-4079-A05A-40BE6C732481}"/>
                </c:ext>
              </c:extLst>
            </c:dLbl>
            <c:dLbl>
              <c:idx val="3"/>
              <c:layout>
                <c:manualLayout>
                  <c:x val="-3.6199851303735313E-2"/>
                  <c:y val="2.763032887503423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77D-4079-A05A-40BE6C732481}"/>
                </c:ext>
              </c:extLst>
            </c:dLbl>
            <c:dLbl>
              <c:idx val="4"/>
              <c:layout>
                <c:manualLayout>
                  <c:x val="-5.0697466933711438E-2"/>
                  <c:y val="-3.4358583781391992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77D-4079-A05A-40BE6C732481}"/>
                </c:ext>
              </c:extLst>
            </c:dLbl>
            <c:dLbl>
              <c:idx val="5"/>
              <c:layout>
                <c:manualLayout>
                  <c:x val="7.4596205364384313E-2"/>
                  <c:y val="2.4891466967229877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77D-4079-A05A-40BE6C732481}"/>
                </c:ext>
              </c:extLst>
            </c:dLbl>
            <c:spPr>
              <a:ln w="25400">
                <a:noFill/>
              </a:ln>
              <a:effectLst>
                <a:outerShdw blurRad="50800" dist="50800" dir="5400000" algn="ctr" rotWithShape="0">
                  <a:schemeClr val="tx1"/>
                </a:outerShdw>
              </a:effectLst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Fig05!$B$21:$G$21</c:f>
              <c:strCache>
                <c:ptCount val="6"/>
                <c:pt idx="0">
                  <c:v>Libraries in general</c:v>
                </c:pt>
                <c:pt idx="1">
                  <c:v>Public</c:v>
                </c:pt>
                <c:pt idx="2">
                  <c:v>National</c:v>
                </c:pt>
                <c:pt idx="3">
                  <c:v>Academic</c:v>
                </c:pt>
                <c:pt idx="4">
                  <c:v>School</c:v>
                </c:pt>
                <c:pt idx="5">
                  <c:v>Special/Specialised</c:v>
                </c:pt>
              </c:strCache>
            </c:strRef>
          </c:cat>
          <c:val>
            <c:numRef>
              <c:f>Fig05!$B$26:$G$26</c:f>
              <c:numCache>
                <c:formatCode>General</c:formatCode>
                <c:ptCount val="6"/>
                <c:pt idx="0">
                  <c:v>314</c:v>
                </c:pt>
                <c:pt idx="1">
                  <c:v>946</c:v>
                </c:pt>
                <c:pt idx="2">
                  <c:v>370</c:v>
                </c:pt>
                <c:pt idx="3">
                  <c:v>156</c:v>
                </c:pt>
                <c:pt idx="4">
                  <c:v>28</c:v>
                </c:pt>
                <c:pt idx="5">
                  <c:v>188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77D-4079-A05A-40BE6C732481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</c:pieChart>
      <c:spPr>
        <a:noFill/>
        <a:ln w="25400">
          <a:noFill/>
        </a:ln>
      </c:spPr>
    </c:plotArea>
    <c:plotVisOnly val="1"/>
    <c:dispBlanksAs val="zero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071025470819637"/>
          <c:y val="9.6104017989065024E-2"/>
          <c:w val="0.45710092188433382"/>
          <c:h val="0.8025984205032749"/>
        </c:manualLayout>
      </c:layout>
      <c:pieChart>
        <c:varyColors val="1"/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</c:pieChart>
      <c:spPr>
        <a:noFill/>
        <a:ln w="25400">
          <a:noFill/>
        </a:ln>
      </c:spPr>
    </c:plotArea>
    <c:plotVisOnly val="1"/>
    <c:dispBlanksAs val="zero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2723631508678396E-2"/>
          <c:y val="3.2036613272311262E-2"/>
          <c:w val="0.80907877169559528"/>
          <c:h val="0.88787185354691156"/>
        </c:manualLayout>
      </c:layout>
      <c:lineChart>
        <c:grouping val="standard"/>
        <c:varyColors val="0"/>
        <c:ser>
          <c:idx val="0"/>
          <c:order val="0"/>
          <c:tx>
            <c:strRef>
              <c:f>Fig21!$A$26</c:f>
              <c:strCache>
                <c:ptCount val="1"/>
                <c:pt idx="0">
                  <c:v>France</c:v>
                </c:pt>
              </c:strCache>
            </c:strRef>
          </c:tx>
          <c:cat>
            <c:numRef>
              <c:f>Fig21!$B$26:$B$30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Fig21!$G$26:$G$30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D4F-4812-A4C2-08D7909FFF52}"/>
            </c:ext>
          </c:extLst>
        </c:ser>
        <c:ser>
          <c:idx val="1"/>
          <c:order val="1"/>
          <c:tx>
            <c:strRef>
              <c:f>Fig21!$A$32</c:f>
              <c:strCache>
                <c:ptCount val="1"/>
                <c:pt idx="0">
                  <c:v>Italy</c:v>
                </c:pt>
              </c:strCache>
            </c:strRef>
          </c:tx>
          <c:val>
            <c:numRef>
              <c:f>Fig21!$G$32:$G$36</c:f>
              <c:numCache>
                <c:formatCode>General</c:formatCode>
                <c:ptCount val="5"/>
                <c:pt idx="0">
                  <c:v>14</c:v>
                </c:pt>
                <c:pt idx="1">
                  <c:v>24</c:v>
                </c:pt>
                <c:pt idx="2">
                  <c:v>59</c:v>
                </c:pt>
                <c:pt idx="3">
                  <c:v>13</c:v>
                </c:pt>
                <c:pt idx="4">
                  <c:v>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D4F-4812-A4C2-08D7909FFF52}"/>
            </c:ext>
          </c:extLst>
        </c:ser>
        <c:ser>
          <c:idx val="2"/>
          <c:order val="2"/>
          <c:tx>
            <c:strRef>
              <c:f>Fig21!$A$38</c:f>
              <c:strCache>
                <c:ptCount val="1"/>
                <c:pt idx="0">
                  <c:v>Spain</c:v>
                </c:pt>
              </c:strCache>
            </c:strRef>
          </c:tx>
          <c:val>
            <c:numRef>
              <c:f>Fig21!$G$38:$G$42</c:f>
              <c:numCache>
                <c:formatCode>General</c:formatCode>
                <c:ptCount val="5"/>
                <c:pt idx="0">
                  <c:v>3</c:v>
                </c:pt>
                <c:pt idx="1">
                  <c:v>6</c:v>
                </c:pt>
                <c:pt idx="2">
                  <c:v>6</c:v>
                </c:pt>
                <c:pt idx="3">
                  <c:v>11</c:v>
                </c:pt>
                <c:pt idx="4">
                  <c:v>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D4F-4812-A4C2-08D7909FFF52}"/>
            </c:ext>
          </c:extLst>
        </c:ser>
        <c:ser>
          <c:idx val="3"/>
          <c:order val="3"/>
          <c:tx>
            <c:strRef>
              <c:f>Fig21!$A$44</c:f>
              <c:strCache>
                <c:ptCount val="1"/>
                <c:pt idx="0">
                  <c:v>UK</c:v>
                </c:pt>
              </c:strCache>
            </c:strRef>
          </c:tx>
          <c:val>
            <c:numRef>
              <c:f>Fig21!$G$44:$G$48</c:f>
              <c:numCache>
                <c:formatCode>General</c:formatCode>
                <c:ptCount val="5"/>
                <c:pt idx="0">
                  <c:v>2</c:v>
                </c:pt>
                <c:pt idx="1">
                  <c:v>3</c:v>
                </c:pt>
                <c:pt idx="2">
                  <c:v>12</c:v>
                </c:pt>
                <c:pt idx="3">
                  <c:v>53</c:v>
                </c:pt>
                <c:pt idx="4">
                  <c:v>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D4F-4812-A4C2-08D7909FFF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3221624"/>
        <c:axId val="253222800"/>
      </c:lineChart>
      <c:catAx>
        <c:axId val="2532216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it-IT"/>
          </a:p>
        </c:txPr>
        <c:crossAx val="253222800"/>
        <c:crosses val="autoZero"/>
        <c:auto val="1"/>
        <c:lblAlgn val="ctr"/>
        <c:lblOffset val="100"/>
        <c:noMultiLvlLbl val="0"/>
      </c:catAx>
      <c:valAx>
        <c:axId val="2532228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it-IT"/>
          </a:p>
        </c:txPr>
        <c:crossAx val="2532216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3311081441922563"/>
          <c:y val="0.39130434782608753"/>
          <c:w val="0.1495327102803739"/>
          <c:h val="0.26773455377574384"/>
        </c:manualLayout>
      </c:layout>
      <c:overlay val="0"/>
      <c:txPr>
        <a:bodyPr/>
        <a:lstStyle/>
        <a:p>
          <a:pPr>
            <a:defRPr sz="1010" b="1" i="0" u="none" strike="noStrike" baseline="0">
              <a:solidFill>
                <a:srgbClr val="000000"/>
              </a:solidFill>
              <a:latin typeface="Times New Roman"/>
              <a:ea typeface="Times New Roman"/>
              <a:cs typeface="Times New Roman"/>
            </a:defRPr>
          </a:pPr>
          <a:endParaRPr lang="it-IT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Abstract!$L$7</c:f>
              <c:strCache>
                <c:ptCount val="1"/>
                <c:pt idx="0">
                  <c:v>TOKEN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2F4-4793-95E4-8DB7F587EB0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2F4-4793-95E4-8DB7F587EB0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2F4-4793-95E4-8DB7F587EB0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2F4-4793-95E4-8DB7F587EB0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2F4-4793-95E4-8DB7F587EB0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2F4-4793-95E4-8DB7F587EB0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2F4-4793-95E4-8DB7F587EB06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D2F4-4793-95E4-8DB7F587EB06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D2F4-4793-95E4-8DB7F587EB06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D2F4-4793-95E4-8DB7F587EB06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D2F4-4793-95E4-8DB7F587EB06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D2F4-4793-95E4-8DB7F587EB0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Abstract!$K$8:$K$19</c:f>
              <c:strCache>
                <c:ptCount val="12"/>
                <c:pt idx="0">
                  <c:v>Perugia</c:v>
                </c:pt>
                <c:pt idx="1">
                  <c:v>Avellino</c:v>
                </c:pt>
                <c:pt idx="2">
                  <c:v>Salaborsa</c:v>
                </c:pt>
                <c:pt idx="3">
                  <c:v>BolognaCdC</c:v>
                </c:pt>
                <c:pt idx="4">
                  <c:v>Prato1</c:v>
                </c:pt>
                <c:pt idx="5">
                  <c:v>Prato2</c:v>
                </c:pt>
                <c:pt idx="6">
                  <c:v>Marche</c:v>
                </c:pt>
                <c:pt idx="7">
                  <c:v>Terni</c:v>
                </c:pt>
                <c:pt idx="8">
                  <c:v>Cori</c:v>
                </c:pt>
                <c:pt idx="9">
                  <c:v>Trento</c:v>
                </c:pt>
                <c:pt idx="10">
                  <c:v>Senigallia</c:v>
                </c:pt>
                <c:pt idx="11">
                  <c:v>Fano</c:v>
                </c:pt>
              </c:strCache>
            </c:strRef>
          </c:cat>
          <c:val>
            <c:numRef>
              <c:f>Abstract!$L$8:$L$19</c:f>
              <c:numCache>
                <c:formatCode>_-* #,##0\ _€_-;\-* #,##0\ _€_-;_-* "-"??\ _€_-;_-@_-</c:formatCode>
                <c:ptCount val="12"/>
                <c:pt idx="0">
                  <c:v>80565</c:v>
                </c:pt>
                <c:pt idx="1">
                  <c:v>31962</c:v>
                </c:pt>
                <c:pt idx="2">
                  <c:v>36597</c:v>
                </c:pt>
                <c:pt idx="3">
                  <c:v>67060</c:v>
                </c:pt>
                <c:pt idx="4">
                  <c:v>39299</c:v>
                </c:pt>
                <c:pt idx="5">
                  <c:v>31038</c:v>
                </c:pt>
                <c:pt idx="6">
                  <c:v>14779</c:v>
                </c:pt>
                <c:pt idx="7">
                  <c:v>22662</c:v>
                </c:pt>
                <c:pt idx="8">
                  <c:v>17991</c:v>
                </c:pt>
                <c:pt idx="9">
                  <c:v>137322</c:v>
                </c:pt>
                <c:pt idx="10">
                  <c:v>18711</c:v>
                </c:pt>
                <c:pt idx="11">
                  <c:v>81758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D2F4-4793-95E4-8DB7F587EB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B8F-4F51-87CC-FD638042727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B8F-4F51-87CC-FD638042727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B8F-4F51-87CC-FD638042727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B8F-4F51-87CC-FD638042727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B8F-4F51-87CC-FD638042727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B8F-4F51-87CC-FD638042727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B8F-4F51-87CC-FD6380427271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7B8F-4F51-87CC-FD6380427271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7B8F-4F51-87CC-FD6380427271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7B8F-4F51-87CC-FD6380427271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7B8F-4F51-87CC-FD6380427271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7B8F-4F51-87CC-FD638042727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Abstract!$H$8:$H$19</c:f>
              <c:strCache>
                <c:ptCount val="12"/>
                <c:pt idx="0">
                  <c:v>Perugia</c:v>
                </c:pt>
                <c:pt idx="1">
                  <c:v>Avellino</c:v>
                </c:pt>
                <c:pt idx="2">
                  <c:v>Salaborsa</c:v>
                </c:pt>
                <c:pt idx="3">
                  <c:v>BolognaCdC</c:v>
                </c:pt>
                <c:pt idx="4">
                  <c:v>Prato1</c:v>
                </c:pt>
                <c:pt idx="5">
                  <c:v>Prato2</c:v>
                </c:pt>
                <c:pt idx="6">
                  <c:v>Marche</c:v>
                </c:pt>
                <c:pt idx="7">
                  <c:v>Terni</c:v>
                </c:pt>
                <c:pt idx="8">
                  <c:v>Cori</c:v>
                </c:pt>
                <c:pt idx="9">
                  <c:v>Trento</c:v>
                </c:pt>
                <c:pt idx="10">
                  <c:v>Senigallia</c:v>
                </c:pt>
                <c:pt idx="11">
                  <c:v>Fano</c:v>
                </c:pt>
              </c:strCache>
            </c:strRef>
          </c:cat>
          <c:val>
            <c:numRef>
              <c:f>Abstract!$I$8:$I$19</c:f>
              <c:numCache>
                <c:formatCode>General</c:formatCode>
                <c:ptCount val="12"/>
                <c:pt idx="0">
                  <c:v>18</c:v>
                </c:pt>
                <c:pt idx="1">
                  <c:v>37</c:v>
                </c:pt>
                <c:pt idx="2">
                  <c:v>8</c:v>
                </c:pt>
                <c:pt idx="3">
                  <c:v>33</c:v>
                </c:pt>
                <c:pt idx="4">
                  <c:v>57</c:v>
                </c:pt>
                <c:pt idx="5">
                  <c:v>53</c:v>
                </c:pt>
                <c:pt idx="6">
                  <c:v>10</c:v>
                </c:pt>
                <c:pt idx="7">
                  <c:v>3</c:v>
                </c:pt>
                <c:pt idx="8">
                  <c:v>20</c:v>
                </c:pt>
                <c:pt idx="9">
                  <c:v>28</c:v>
                </c:pt>
                <c:pt idx="10">
                  <c:v>7</c:v>
                </c:pt>
                <c:pt idx="11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7B8F-4F51-87CC-FD63804272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071025470819698"/>
          <c:y val="9.6104017989065024E-2"/>
          <c:w val="0.45710092188433382"/>
          <c:h val="0.8025984205032739"/>
        </c:manualLayout>
      </c:layout>
      <c:pieChart>
        <c:varyColors val="1"/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</c:pieChart>
      <c:spPr>
        <a:noFill/>
        <a:ln w="25400">
          <a:noFill/>
        </a:ln>
      </c:spPr>
    </c:plotArea>
    <c:plotVisOnly val="1"/>
    <c:dispBlanksAs val="zero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5023923444976149E-2"/>
          <c:y val="2.6052129700934786E-2"/>
          <c:w val="0.75119617224880531"/>
          <c:h val="0.9038084996247376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Fig07!$B$29</c:f>
              <c:strCache>
                <c:ptCount val="1"/>
                <c:pt idx="0">
                  <c:v>More than one/No spec.</c:v>
                </c:pt>
              </c:strCache>
            </c:strRef>
          </c:tx>
          <c:invertIfNegative val="0"/>
          <c:cat>
            <c:strRef>
              <c:f>Fig07!$A$30:$A$33</c:f>
              <c:strCache>
                <c:ptCount val="4"/>
                <c:pt idx="0">
                  <c:v>France</c:v>
                </c:pt>
                <c:pt idx="1">
                  <c:v>Italy</c:v>
                </c:pt>
                <c:pt idx="2">
                  <c:v>Spain</c:v>
                </c:pt>
                <c:pt idx="3">
                  <c:v>UK</c:v>
                </c:pt>
              </c:strCache>
            </c:strRef>
          </c:cat>
          <c:val>
            <c:numRef>
              <c:f>Fig07!$B$30:$B$33</c:f>
              <c:numCache>
                <c:formatCode>General</c:formatCode>
                <c:ptCount val="4"/>
                <c:pt idx="0">
                  <c:v>70</c:v>
                </c:pt>
                <c:pt idx="1">
                  <c:v>119</c:v>
                </c:pt>
                <c:pt idx="2">
                  <c:v>43</c:v>
                </c:pt>
                <c:pt idx="3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9A-4D74-9B37-A32A1C646BA6}"/>
            </c:ext>
          </c:extLst>
        </c:ser>
        <c:ser>
          <c:idx val="1"/>
          <c:order val="1"/>
          <c:tx>
            <c:strRef>
              <c:f>Fig07!$C$29</c:f>
              <c:strCache>
                <c:ptCount val="1"/>
                <c:pt idx="0">
                  <c:v>Public</c:v>
                </c:pt>
              </c:strCache>
            </c:strRef>
          </c:tx>
          <c:invertIfNegative val="0"/>
          <c:cat>
            <c:strRef>
              <c:f>Fig07!$A$30:$A$33</c:f>
              <c:strCache>
                <c:ptCount val="4"/>
                <c:pt idx="0">
                  <c:v>France</c:v>
                </c:pt>
                <c:pt idx="1">
                  <c:v>Italy</c:v>
                </c:pt>
                <c:pt idx="2">
                  <c:v>Spain</c:v>
                </c:pt>
                <c:pt idx="3">
                  <c:v>UK</c:v>
                </c:pt>
              </c:strCache>
            </c:strRef>
          </c:cat>
          <c:val>
            <c:numRef>
              <c:f>Fig07!$C$30:$C$33</c:f>
              <c:numCache>
                <c:formatCode>General</c:formatCode>
                <c:ptCount val="4"/>
                <c:pt idx="0">
                  <c:v>54</c:v>
                </c:pt>
                <c:pt idx="1">
                  <c:v>490</c:v>
                </c:pt>
                <c:pt idx="2">
                  <c:v>185</c:v>
                </c:pt>
                <c:pt idx="3">
                  <c:v>217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9A-4D74-9B37-A32A1C646BA6}"/>
            </c:ext>
          </c:extLst>
        </c:ser>
        <c:ser>
          <c:idx val="2"/>
          <c:order val="2"/>
          <c:tx>
            <c:strRef>
              <c:f>Fig07!$D$29</c:f>
              <c:strCache>
                <c:ptCount val="1"/>
                <c:pt idx="0">
                  <c:v>National</c:v>
                </c:pt>
              </c:strCache>
            </c:strRef>
          </c:tx>
          <c:invertIfNegative val="0"/>
          <c:cat>
            <c:strRef>
              <c:f>Fig07!$A$30:$A$33</c:f>
              <c:strCache>
                <c:ptCount val="4"/>
                <c:pt idx="0">
                  <c:v>France</c:v>
                </c:pt>
                <c:pt idx="1">
                  <c:v>Italy</c:v>
                </c:pt>
                <c:pt idx="2">
                  <c:v>Spain</c:v>
                </c:pt>
                <c:pt idx="3">
                  <c:v>UK</c:v>
                </c:pt>
              </c:strCache>
            </c:strRef>
          </c:cat>
          <c:val>
            <c:numRef>
              <c:f>Fig07!$D$30:$D$33</c:f>
              <c:numCache>
                <c:formatCode>General</c:formatCode>
                <c:ptCount val="4"/>
                <c:pt idx="0">
                  <c:v>98</c:v>
                </c:pt>
                <c:pt idx="1">
                  <c:v>136</c:v>
                </c:pt>
                <c:pt idx="2">
                  <c:v>67</c:v>
                </c:pt>
                <c:pt idx="3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69A-4D74-9B37-A32A1C646BA6}"/>
            </c:ext>
          </c:extLst>
        </c:ser>
        <c:ser>
          <c:idx val="3"/>
          <c:order val="3"/>
          <c:tx>
            <c:strRef>
              <c:f>Fig07!$E$29</c:f>
              <c:strCache>
                <c:ptCount val="1"/>
                <c:pt idx="0">
                  <c:v>Academic</c:v>
                </c:pt>
              </c:strCache>
            </c:strRef>
          </c:tx>
          <c:invertIfNegative val="0"/>
          <c:cat>
            <c:strRef>
              <c:f>Fig07!$A$30:$A$33</c:f>
              <c:strCache>
                <c:ptCount val="4"/>
                <c:pt idx="0">
                  <c:v>France</c:v>
                </c:pt>
                <c:pt idx="1">
                  <c:v>Italy</c:v>
                </c:pt>
                <c:pt idx="2">
                  <c:v>Spain</c:v>
                </c:pt>
                <c:pt idx="3">
                  <c:v>UK</c:v>
                </c:pt>
              </c:strCache>
            </c:strRef>
          </c:cat>
          <c:val>
            <c:numRef>
              <c:f>Fig07!$E$30:$E$33</c:f>
              <c:numCache>
                <c:formatCode>General</c:formatCode>
                <c:ptCount val="4"/>
                <c:pt idx="0">
                  <c:v>10</c:v>
                </c:pt>
                <c:pt idx="1">
                  <c:v>52</c:v>
                </c:pt>
                <c:pt idx="2">
                  <c:v>39</c:v>
                </c:pt>
                <c:pt idx="3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69A-4D74-9B37-A32A1C646BA6}"/>
            </c:ext>
          </c:extLst>
        </c:ser>
        <c:ser>
          <c:idx val="4"/>
          <c:order val="4"/>
          <c:tx>
            <c:strRef>
              <c:f>Fig07!$F$29</c:f>
              <c:strCache>
                <c:ptCount val="1"/>
                <c:pt idx="0">
                  <c:v>School</c:v>
                </c:pt>
              </c:strCache>
            </c:strRef>
          </c:tx>
          <c:invertIfNegative val="0"/>
          <c:cat>
            <c:strRef>
              <c:f>Fig07!$A$30:$A$33</c:f>
              <c:strCache>
                <c:ptCount val="4"/>
                <c:pt idx="0">
                  <c:v>France</c:v>
                </c:pt>
                <c:pt idx="1">
                  <c:v>Italy</c:v>
                </c:pt>
                <c:pt idx="2">
                  <c:v>Spain</c:v>
                </c:pt>
                <c:pt idx="3">
                  <c:v>UK</c:v>
                </c:pt>
              </c:strCache>
            </c:strRef>
          </c:cat>
          <c:val>
            <c:numRef>
              <c:f>Fig07!$F$30:$F$33</c:f>
              <c:numCache>
                <c:formatCode>General</c:formatCode>
                <c:ptCount val="4"/>
                <c:pt idx="0">
                  <c:v>1</c:v>
                </c:pt>
                <c:pt idx="1">
                  <c:v>12</c:v>
                </c:pt>
                <c:pt idx="2">
                  <c:v>7</c:v>
                </c:pt>
                <c:pt idx="3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69A-4D74-9B37-A32A1C646BA6}"/>
            </c:ext>
          </c:extLst>
        </c:ser>
        <c:ser>
          <c:idx val="5"/>
          <c:order val="5"/>
          <c:tx>
            <c:strRef>
              <c:f>Fig07!$G$29</c:f>
              <c:strCache>
                <c:ptCount val="1"/>
                <c:pt idx="0">
                  <c:v>Special/Specialised</c:v>
                </c:pt>
              </c:strCache>
            </c:strRef>
          </c:tx>
          <c:invertIfNegative val="0"/>
          <c:cat>
            <c:strRef>
              <c:f>Fig07!$A$30:$A$33</c:f>
              <c:strCache>
                <c:ptCount val="4"/>
                <c:pt idx="0">
                  <c:v>France</c:v>
                </c:pt>
                <c:pt idx="1">
                  <c:v>Italy</c:v>
                </c:pt>
                <c:pt idx="2">
                  <c:v>Spain</c:v>
                </c:pt>
                <c:pt idx="3">
                  <c:v>UK</c:v>
                </c:pt>
              </c:strCache>
            </c:strRef>
          </c:cat>
          <c:val>
            <c:numRef>
              <c:f>Fig07!$G$30:$G$33</c:f>
              <c:numCache>
                <c:formatCode>General</c:formatCode>
                <c:ptCount val="4"/>
                <c:pt idx="0">
                  <c:v>22</c:v>
                </c:pt>
                <c:pt idx="1">
                  <c:v>120</c:v>
                </c:pt>
                <c:pt idx="2">
                  <c:v>23</c:v>
                </c:pt>
                <c:pt idx="3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69A-4D74-9B37-A32A1C646B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50469416"/>
        <c:axId val="250467456"/>
      </c:barChart>
      <c:catAx>
        <c:axId val="2504694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it-IT"/>
          </a:p>
        </c:txPr>
        <c:crossAx val="250467456"/>
        <c:crosses val="autoZero"/>
        <c:auto val="1"/>
        <c:lblAlgn val="ctr"/>
        <c:lblOffset val="100"/>
        <c:noMultiLvlLbl val="0"/>
      </c:catAx>
      <c:valAx>
        <c:axId val="25046745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it-IT"/>
          </a:p>
        </c:txPr>
        <c:crossAx val="25046941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066985645933152"/>
          <c:y val="0.3587177858821024"/>
          <c:w val="0.20095693779904328"/>
          <c:h val="0.42485011512293691"/>
        </c:manualLayout>
      </c:layout>
      <c:overlay val="0"/>
      <c:txPr>
        <a:bodyPr/>
        <a:lstStyle/>
        <a:p>
          <a:pPr>
            <a:defRPr sz="1010" b="1" i="0" u="none" strike="noStrike" baseline="0">
              <a:solidFill>
                <a:srgbClr val="000000"/>
              </a:solidFill>
              <a:latin typeface="Times New Roman"/>
              <a:ea typeface="Times New Roman"/>
              <a:cs typeface="Times New Roman"/>
            </a:defRPr>
          </a:pPr>
          <a:endParaRPr lang="it-IT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071025470819676"/>
          <c:y val="9.6104017989065024E-2"/>
          <c:w val="0.45710092188433382"/>
          <c:h val="0.80259842050327412"/>
        </c:manualLayout>
      </c:layout>
      <c:pieChart>
        <c:varyColors val="1"/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</c:pieChart>
      <c:spPr>
        <a:noFill/>
        <a:ln w="25400">
          <a:noFill/>
        </a:ln>
      </c:spPr>
    </c:plotArea>
    <c:plotVisOnly val="1"/>
    <c:dispBlanksAs val="zero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v>Topics (as % of prevalent articles)</c:v>
          </c:tx>
          <c:dLbls>
            <c:dLbl>
              <c:idx val="0"/>
              <c:layout>
                <c:manualLayout>
                  <c:x val="-2.0110892388451443E-2"/>
                  <c:y val="2.6757072032662617E-3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C8A-4DF3-A3F3-9C4CEBA27C0C}"/>
                </c:ext>
              </c:extLst>
            </c:dLbl>
            <c:dLbl>
              <c:idx val="1"/>
              <c:layout>
                <c:manualLayout>
                  <c:x val="-2.2739501312335958E-2"/>
                  <c:y val="-1.5899314668999708E-2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C8A-4DF3-A3F3-9C4CEBA27C0C}"/>
                </c:ext>
              </c:extLst>
            </c:dLbl>
            <c:dLbl>
              <c:idx val="2"/>
              <c:layout>
                <c:manualLayout>
                  <c:x val="-2.2121609798775189E-3"/>
                  <c:y val="2.9837416156313847E-3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C8A-4DF3-A3F3-9C4CEBA27C0C}"/>
                </c:ext>
              </c:extLst>
            </c:dLbl>
            <c:dLbl>
              <c:idx val="3"/>
              <c:layout>
                <c:manualLayout>
                  <c:x val="-7.9649429112250095E-3"/>
                  <c:y val="-1.1702686100407661E-3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C8A-4DF3-A3F3-9C4CEBA27C0C}"/>
                </c:ext>
              </c:extLst>
            </c:dLbl>
            <c:dLbl>
              <c:idx val="4"/>
              <c:layout>
                <c:manualLayout>
                  <c:x val="4.2593927502981473E-3"/>
                  <c:y val="-3.5294387328220519E-3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C8A-4DF3-A3F3-9C4CEBA27C0C}"/>
                </c:ext>
              </c:extLst>
            </c:dLbl>
            <c:dLbl>
              <c:idx val="5"/>
              <c:layout>
                <c:manualLayout>
                  <c:x val="-1.5037182852143467E-2"/>
                  <c:y val="-3.0274861475648907E-3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C8A-4DF3-A3F3-9C4CEBA27C0C}"/>
                </c:ext>
              </c:extLst>
            </c:dLbl>
            <c:dLbl>
              <c:idx val="6"/>
              <c:layout>
                <c:manualLayout>
                  <c:x val="8.5916447944007161E-3"/>
                  <c:y val="-8.8480606590842868E-3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C8A-4DF3-A3F3-9C4CEBA27C0C}"/>
                </c:ext>
              </c:extLst>
            </c:dLbl>
            <c:dLbl>
              <c:idx val="7"/>
              <c:layout>
                <c:manualLayout>
                  <c:x val="2.0041557305336831E-3"/>
                  <c:y val="7.909375911344432E-3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C8A-4DF3-A3F3-9C4CEBA27C0C}"/>
                </c:ext>
              </c:extLst>
            </c:dLbl>
            <c:dLbl>
              <c:idx val="8"/>
              <c:layout>
                <c:manualLayout>
                  <c:x val="-2.1419510061242352E-3"/>
                  <c:y val="3.2121974336541265E-2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C8A-4DF3-A3F3-9C4CEBA27C0C}"/>
                </c:ext>
              </c:extLst>
            </c:dLbl>
            <c:dLbl>
              <c:idx val="10"/>
              <c:layout>
                <c:manualLayout>
                  <c:x val="7.7857611548556582E-3"/>
                  <c:y val="-3.245479731700209E-3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C8A-4DF3-A3F3-9C4CEBA27C0C}"/>
                </c:ext>
              </c:extLst>
            </c:dLbl>
            <c:dLbl>
              <c:idx val="12"/>
              <c:layout>
                <c:manualLayout>
                  <c:x val="2.4323363031528909E-2"/>
                  <c:y val="-2.4528647892812522E-2"/>
                </c:manualLayout>
              </c:layout>
              <c:dLblPos val="bestFit"/>
              <c:showLegendKey val="1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C8A-4DF3-A3F3-9C4CEBA27C0C}"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it-IT"/>
              </a:p>
            </c:txPr>
            <c:showLegendKey val="1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Fig15!$B$25:$N$25</c:f>
              <c:strCache>
                <c:ptCount val="13"/>
                <c:pt idx="0">
                  <c:v>Mission/Roles</c:v>
                </c:pt>
                <c:pt idx="1">
                  <c:v>Conservation/Holdings/Catalogue</c:v>
                </c:pt>
                <c:pt idx="2">
                  <c:v>Digital/Digitisation</c:v>
                </c:pt>
                <c:pt idx="3">
                  <c:v>History</c:v>
                </c:pt>
                <c:pt idx="4">
                  <c:v>Reading/Marketing</c:v>
                </c:pt>
                <c:pt idx="5">
                  <c:v>Politics/Strategy/Management</c:v>
                </c:pt>
                <c:pt idx="6">
                  <c:v>Library closures/Budget cuts</c:v>
                </c:pt>
                <c:pt idx="7">
                  <c:v>Internet/Ebook/Technology</c:v>
                </c:pt>
                <c:pt idx="8">
                  <c:v>Services/Users</c:v>
                </c:pt>
                <c:pt idx="9">
                  <c:v>Staff/Recruitment</c:v>
                </c:pt>
                <c:pt idx="10">
                  <c:v>New libraries/New buildings</c:v>
                </c:pt>
                <c:pt idx="11">
                  <c:v>Acquisitions/Open access</c:v>
                </c:pt>
                <c:pt idx="12">
                  <c:v>Buildings/Architecture</c:v>
                </c:pt>
              </c:strCache>
            </c:strRef>
          </c:cat>
          <c:val>
            <c:numRef>
              <c:f>Fig15!$B$26:$N$26</c:f>
              <c:numCache>
                <c:formatCode>General</c:formatCode>
                <c:ptCount val="13"/>
                <c:pt idx="0">
                  <c:v>127</c:v>
                </c:pt>
                <c:pt idx="1">
                  <c:v>218</c:v>
                </c:pt>
                <c:pt idx="2">
                  <c:v>247</c:v>
                </c:pt>
                <c:pt idx="3">
                  <c:v>20</c:v>
                </c:pt>
                <c:pt idx="4">
                  <c:v>61</c:v>
                </c:pt>
                <c:pt idx="5">
                  <c:v>441</c:v>
                </c:pt>
                <c:pt idx="6">
                  <c:v>284</c:v>
                </c:pt>
                <c:pt idx="7">
                  <c:v>70</c:v>
                </c:pt>
                <c:pt idx="8">
                  <c:v>229</c:v>
                </c:pt>
                <c:pt idx="9">
                  <c:v>25</c:v>
                </c:pt>
                <c:pt idx="10">
                  <c:v>172</c:v>
                </c:pt>
                <c:pt idx="11">
                  <c:v>12</c:v>
                </c:pt>
                <c:pt idx="12">
                  <c:v>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7C8A-4DF3-A3F3-9C4CEBA27C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0908150033903963"/>
          <c:y val="4.2844809105717509E-2"/>
          <c:w val="0.3909184641209526"/>
          <c:h val="0.88291930787033057"/>
        </c:manualLayout>
      </c:layout>
      <c:overlay val="0"/>
      <c:txPr>
        <a:bodyPr/>
        <a:lstStyle/>
        <a:p>
          <a:pPr>
            <a:defRPr sz="1010" b="1" i="0" u="none" strike="noStrike" baseline="0">
              <a:solidFill>
                <a:srgbClr val="000000"/>
              </a:solidFill>
              <a:latin typeface="Times New Roman"/>
              <a:ea typeface="Times New Roman"/>
              <a:cs typeface="Times New Roman"/>
            </a:defRPr>
          </a:pPr>
          <a:endParaRPr lang="it-IT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071025470819665"/>
          <c:y val="9.6104017989065024E-2"/>
          <c:w val="0.45710092188433382"/>
          <c:h val="0.80259842050327435"/>
        </c:manualLayout>
      </c:layout>
      <c:pieChart>
        <c:varyColors val="1"/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</c:pieChart>
      <c:spPr>
        <a:noFill/>
        <a:ln w="25400">
          <a:noFill/>
        </a:ln>
      </c:spPr>
    </c:plotArea>
    <c:plotVisOnly val="1"/>
    <c:dispBlanksAs val="zero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Fig19!$B$26</c:f>
              <c:strCache>
                <c:ptCount val="1"/>
                <c:pt idx="0">
                  <c:v>Mission/Roles</c:v>
                </c:pt>
              </c:strCache>
            </c:strRef>
          </c:tx>
          <c:invertIfNegative val="0"/>
          <c:cat>
            <c:strRef>
              <c:f>Fig19!$A$27:$A$30</c:f>
              <c:strCache>
                <c:ptCount val="4"/>
                <c:pt idx="0">
                  <c:v>France</c:v>
                </c:pt>
                <c:pt idx="1">
                  <c:v>Italy</c:v>
                </c:pt>
                <c:pt idx="2">
                  <c:v>Spain</c:v>
                </c:pt>
                <c:pt idx="3">
                  <c:v>UK</c:v>
                </c:pt>
              </c:strCache>
            </c:strRef>
          </c:cat>
          <c:val>
            <c:numRef>
              <c:f>Fig19!$B$27:$B$30</c:f>
              <c:numCache>
                <c:formatCode>General</c:formatCode>
                <c:ptCount val="4"/>
                <c:pt idx="0">
                  <c:v>6</c:v>
                </c:pt>
                <c:pt idx="1">
                  <c:v>42</c:v>
                </c:pt>
                <c:pt idx="2">
                  <c:v>16</c:v>
                </c:pt>
                <c:pt idx="3">
                  <c:v>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1B-4FCD-8F9A-978507E50A99}"/>
            </c:ext>
          </c:extLst>
        </c:ser>
        <c:ser>
          <c:idx val="1"/>
          <c:order val="1"/>
          <c:tx>
            <c:strRef>
              <c:f>Fig19!$C$26</c:f>
              <c:strCache>
                <c:ptCount val="1"/>
                <c:pt idx="0">
                  <c:v>Conservation/Holdings/Catalogue</c:v>
                </c:pt>
              </c:strCache>
            </c:strRef>
          </c:tx>
          <c:invertIfNegative val="0"/>
          <c:cat>
            <c:strRef>
              <c:f>Fig19!$A$27:$A$30</c:f>
              <c:strCache>
                <c:ptCount val="4"/>
                <c:pt idx="0">
                  <c:v>France</c:v>
                </c:pt>
                <c:pt idx="1">
                  <c:v>Italy</c:v>
                </c:pt>
                <c:pt idx="2">
                  <c:v>Spain</c:v>
                </c:pt>
                <c:pt idx="3">
                  <c:v>UK</c:v>
                </c:pt>
              </c:strCache>
            </c:strRef>
          </c:cat>
          <c:val>
            <c:numRef>
              <c:f>Fig19!$C$27:$C$30</c:f>
              <c:numCache>
                <c:formatCode>General</c:formatCode>
                <c:ptCount val="4"/>
                <c:pt idx="0">
                  <c:v>53</c:v>
                </c:pt>
                <c:pt idx="1">
                  <c:v>74</c:v>
                </c:pt>
                <c:pt idx="2">
                  <c:v>47</c:v>
                </c:pt>
                <c:pt idx="3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F1B-4FCD-8F9A-978507E50A99}"/>
            </c:ext>
          </c:extLst>
        </c:ser>
        <c:ser>
          <c:idx val="2"/>
          <c:order val="2"/>
          <c:tx>
            <c:strRef>
              <c:f>Fig19!$D$26</c:f>
              <c:strCache>
                <c:ptCount val="1"/>
                <c:pt idx="0">
                  <c:v>Digital/Digitisation</c:v>
                </c:pt>
              </c:strCache>
            </c:strRef>
          </c:tx>
          <c:invertIfNegative val="0"/>
          <c:cat>
            <c:strRef>
              <c:f>Fig19!$A$27:$A$30</c:f>
              <c:strCache>
                <c:ptCount val="4"/>
                <c:pt idx="0">
                  <c:v>France</c:v>
                </c:pt>
                <c:pt idx="1">
                  <c:v>Italy</c:v>
                </c:pt>
                <c:pt idx="2">
                  <c:v>Spain</c:v>
                </c:pt>
                <c:pt idx="3">
                  <c:v>UK</c:v>
                </c:pt>
              </c:strCache>
            </c:strRef>
          </c:cat>
          <c:val>
            <c:numRef>
              <c:f>Fig19!$D$27:$D$30</c:f>
              <c:numCache>
                <c:formatCode>General</c:formatCode>
                <c:ptCount val="4"/>
                <c:pt idx="0">
                  <c:v>88</c:v>
                </c:pt>
                <c:pt idx="1">
                  <c:v>74</c:v>
                </c:pt>
                <c:pt idx="2">
                  <c:v>43</c:v>
                </c:pt>
                <c:pt idx="3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F1B-4FCD-8F9A-978507E50A99}"/>
            </c:ext>
          </c:extLst>
        </c:ser>
        <c:ser>
          <c:idx val="3"/>
          <c:order val="3"/>
          <c:tx>
            <c:strRef>
              <c:f>Fig19!$E$26</c:f>
              <c:strCache>
                <c:ptCount val="1"/>
                <c:pt idx="0">
                  <c:v>Politics/Strategy/Management</c:v>
                </c:pt>
              </c:strCache>
            </c:strRef>
          </c:tx>
          <c:invertIfNegative val="0"/>
          <c:cat>
            <c:strRef>
              <c:f>Fig19!$A$27:$A$30</c:f>
              <c:strCache>
                <c:ptCount val="4"/>
                <c:pt idx="0">
                  <c:v>France</c:v>
                </c:pt>
                <c:pt idx="1">
                  <c:v>Italy</c:v>
                </c:pt>
                <c:pt idx="2">
                  <c:v>Spain</c:v>
                </c:pt>
                <c:pt idx="3">
                  <c:v>UK</c:v>
                </c:pt>
              </c:strCache>
            </c:strRef>
          </c:cat>
          <c:val>
            <c:numRef>
              <c:f>Fig19!$E$27:$E$30</c:f>
              <c:numCache>
                <c:formatCode>General</c:formatCode>
                <c:ptCount val="4"/>
                <c:pt idx="0">
                  <c:v>46</c:v>
                </c:pt>
                <c:pt idx="1">
                  <c:v>269</c:v>
                </c:pt>
                <c:pt idx="2">
                  <c:v>43</c:v>
                </c:pt>
                <c:pt idx="3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F1B-4FCD-8F9A-978507E50A99}"/>
            </c:ext>
          </c:extLst>
        </c:ser>
        <c:ser>
          <c:idx val="4"/>
          <c:order val="4"/>
          <c:tx>
            <c:strRef>
              <c:f>Fig19!$F$26</c:f>
              <c:strCache>
                <c:ptCount val="1"/>
                <c:pt idx="0">
                  <c:v>Library closures/Budget cuts</c:v>
                </c:pt>
              </c:strCache>
            </c:strRef>
          </c:tx>
          <c:invertIfNegative val="0"/>
          <c:cat>
            <c:strRef>
              <c:f>Fig19!$A$27:$A$30</c:f>
              <c:strCache>
                <c:ptCount val="4"/>
                <c:pt idx="0">
                  <c:v>France</c:v>
                </c:pt>
                <c:pt idx="1">
                  <c:v>Italy</c:v>
                </c:pt>
                <c:pt idx="2">
                  <c:v>Spain</c:v>
                </c:pt>
                <c:pt idx="3">
                  <c:v>UK</c:v>
                </c:pt>
              </c:strCache>
            </c:strRef>
          </c:cat>
          <c:val>
            <c:numRef>
              <c:f>Fig19!$F$27:$F$30</c:f>
              <c:numCache>
                <c:formatCode>General</c:formatCode>
                <c:ptCount val="4"/>
                <c:pt idx="0">
                  <c:v>5</c:v>
                </c:pt>
                <c:pt idx="1">
                  <c:v>137</c:v>
                </c:pt>
                <c:pt idx="2">
                  <c:v>39</c:v>
                </c:pt>
                <c:pt idx="3">
                  <c:v>103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F1B-4FCD-8F9A-978507E50A99}"/>
            </c:ext>
          </c:extLst>
        </c:ser>
        <c:ser>
          <c:idx val="5"/>
          <c:order val="5"/>
          <c:tx>
            <c:strRef>
              <c:f>Fig19!$G$26</c:f>
              <c:strCache>
                <c:ptCount val="1"/>
                <c:pt idx="0">
                  <c:v>Services/Users</c:v>
                </c:pt>
              </c:strCache>
            </c:strRef>
          </c:tx>
          <c:invertIfNegative val="0"/>
          <c:cat>
            <c:strRef>
              <c:f>Fig19!$A$27:$A$30</c:f>
              <c:strCache>
                <c:ptCount val="4"/>
                <c:pt idx="0">
                  <c:v>France</c:v>
                </c:pt>
                <c:pt idx="1">
                  <c:v>Italy</c:v>
                </c:pt>
                <c:pt idx="2">
                  <c:v>Spain</c:v>
                </c:pt>
                <c:pt idx="3">
                  <c:v>UK</c:v>
                </c:pt>
              </c:strCache>
            </c:strRef>
          </c:cat>
          <c:val>
            <c:numRef>
              <c:f>Fig19!$G$27:$G$30</c:f>
              <c:numCache>
                <c:formatCode>General</c:formatCode>
                <c:ptCount val="4"/>
                <c:pt idx="0">
                  <c:v>11</c:v>
                </c:pt>
                <c:pt idx="1">
                  <c:v>122</c:v>
                </c:pt>
                <c:pt idx="2">
                  <c:v>40</c:v>
                </c:pt>
                <c:pt idx="3">
                  <c:v>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F1B-4FCD-8F9A-978507E50A99}"/>
            </c:ext>
          </c:extLst>
        </c:ser>
        <c:ser>
          <c:idx val="6"/>
          <c:order val="6"/>
          <c:tx>
            <c:strRef>
              <c:f>Fig19!$H$26</c:f>
              <c:strCache>
                <c:ptCount val="1"/>
                <c:pt idx="0">
                  <c:v>New libraries/New buildings</c:v>
                </c:pt>
              </c:strCache>
            </c:strRef>
          </c:tx>
          <c:invertIfNegative val="0"/>
          <c:cat>
            <c:strRef>
              <c:f>Fig19!$A$27:$A$30</c:f>
              <c:strCache>
                <c:ptCount val="4"/>
                <c:pt idx="0">
                  <c:v>France</c:v>
                </c:pt>
                <c:pt idx="1">
                  <c:v>Italy</c:v>
                </c:pt>
                <c:pt idx="2">
                  <c:v>Spain</c:v>
                </c:pt>
                <c:pt idx="3">
                  <c:v>UK</c:v>
                </c:pt>
              </c:strCache>
            </c:strRef>
          </c:cat>
          <c:val>
            <c:numRef>
              <c:f>Fig19!$H$27:$H$30</c:f>
              <c:numCache>
                <c:formatCode>General</c:formatCode>
                <c:ptCount val="4"/>
                <c:pt idx="0">
                  <c:v>16</c:v>
                </c:pt>
                <c:pt idx="1">
                  <c:v>73</c:v>
                </c:pt>
                <c:pt idx="2">
                  <c:v>73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F1B-4FCD-8F9A-978507E50A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50467064"/>
        <c:axId val="250468240"/>
      </c:barChart>
      <c:catAx>
        <c:axId val="250467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it-IT"/>
          </a:p>
        </c:txPr>
        <c:crossAx val="250468240"/>
        <c:crosses val="autoZero"/>
        <c:auto val="1"/>
        <c:lblAlgn val="ctr"/>
        <c:lblOffset val="100"/>
        <c:noMultiLvlLbl val="0"/>
      </c:catAx>
      <c:valAx>
        <c:axId val="25046824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it-IT"/>
          </a:p>
        </c:txPr>
        <c:crossAx val="2504670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9667119626570095"/>
          <c:y val="0.17634445636856599"/>
          <c:w val="0.29716417398236122"/>
          <c:h val="0.50107632114482759"/>
        </c:manualLayout>
      </c:layout>
      <c:overlay val="0"/>
      <c:txPr>
        <a:bodyPr/>
        <a:lstStyle/>
        <a:p>
          <a:pPr>
            <a:defRPr sz="1010" b="1" i="0" u="none" strike="noStrike" baseline="0">
              <a:solidFill>
                <a:srgbClr val="000000"/>
              </a:solidFill>
              <a:latin typeface="Times New Roman"/>
              <a:ea typeface="Times New Roman"/>
              <a:cs typeface="Times New Roman"/>
            </a:defRPr>
          </a:pPr>
          <a:endParaRPr lang="it-IT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071025470819654"/>
          <c:y val="9.6104017989065024E-2"/>
          <c:w val="0.45710092188433382"/>
          <c:h val="0.80259842050327468"/>
        </c:manualLayout>
      </c:layout>
      <c:pieChart>
        <c:varyColors val="1"/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</c:pieChart>
      <c:spPr>
        <a:noFill/>
        <a:ln w="25400">
          <a:noFill/>
        </a:ln>
      </c:spPr>
    </c:plotArea>
    <c:plotVisOnly val="1"/>
    <c:dispBlanksAs val="zero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Fig20!$A$26</c:f>
              <c:strCache>
                <c:ptCount val="1"/>
                <c:pt idx="0">
                  <c:v>France</c:v>
                </c:pt>
              </c:strCache>
            </c:strRef>
          </c:tx>
          <c:cat>
            <c:numRef>
              <c:f>Fig20!$B$26:$B$30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Fig20!$I$26:$I$30</c:f>
              <c:numCache>
                <c:formatCode>General</c:formatCode>
                <c:ptCount val="5"/>
                <c:pt idx="0">
                  <c:v>5</c:v>
                </c:pt>
                <c:pt idx="1">
                  <c:v>2</c:v>
                </c:pt>
                <c:pt idx="2">
                  <c:v>4</c:v>
                </c:pt>
                <c:pt idx="3">
                  <c:v>4</c:v>
                </c:pt>
                <c:pt idx="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C8C-48C5-895F-E94C22476D44}"/>
            </c:ext>
          </c:extLst>
        </c:ser>
        <c:ser>
          <c:idx val="1"/>
          <c:order val="1"/>
          <c:tx>
            <c:strRef>
              <c:f>Fig20!$A$32</c:f>
              <c:strCache>
                <c:ptCount val="1"/>
                <c:pt idx="0">
                  <c:v>Italy</c:v>
                </c:pt>
              </c:strCache>
            </c:strRef>
          </c:tx>
          <c:val>
            <c:numRef>
              <c:f>Fig20!$I$32:$I$36</c:f>
              <c:numCache>
                <c:formatCode>General</c:formatCode>
                <c:ptCount val="5"/>
                <c:pt idx="0">
                  <c:v>18</c:v>
                </c:pt>
                <c:pt idx="1">
                  <c:v>24</c:v>
                </c:pt>
                <c:pt idx="2">
                  <c:v>17</c:v>
                </c:pt>
                <c:pt idx="3">
                  <c:v>6</c:v>
                </c:pt>
                <c:pt idx="4">
                  <c:v>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C8C-48C5-895F-E94C22476D44}"/>
            </c:ext>
          </c:extLst>
        </c:ser>
        <c:ser>
          <c:idx val="2"/>
          <c:order val="2"/>
          <c:tx>
            <c:strRef>
              <c:f>Fig20!$A$38</c:f>
              <c:strCache>
                <c:ptCount val="1"/>
                <c:pt idx="0">
                  <c:v>Spain</c:v>
                </c:pt>
              </c:strCache>
            </c:strRef>
          </c:tx>
          <c:val>
            <c:numRef>
              <c:f>Fig20!$I$38:$I$42</c:f>
              <c:numCache>
                <c:formatCode>General</c:formatCode>
                <c:ptCount val="5"/>
                <c:pt idx="0">
                  <c:v>18</c:v>
                </c:pt>
                <c:pt idx="1">
                  <c:v>22</c:v>
                </c:pt>
                <c:pt idx="2">
                  <c:v>14</c:v>
                </c:pt>
                <c:pt idx="3">
                  <c:v>13</c:v>
                </c:pt>
                <c:pt idx="4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C8C-48C5-895F-E94C22476D44}"/>
            </c:ext>
          </c:extLst>
        </c:ser>
        <c:ser>
          <c:idx val="3"/>
          <c:order val="3"/>
          <c:tx>
            <c:strRef>
              <c:f>Fig20!$A$44</c:f>
              <c:strCache>
                <c:ptCount val="1"/>
                <c:pt idx="0">
                  <c:v>UK</c:v>
                </c:pt>
              </c:strCache>
            </c:strRef>
          </c:tx>
          <c:val>
            <c:numRef>
              <c:f>Fig20!$I$44:$I$48</c:f>
              <c:numCache>
                <c:formatCode>General</c:formatCode>
                <c:ptCount val="5"/>
                <c:pt idx="0">
                  <c:v>0</c:v>
                </c:pt>
                <c:pt idx="1">
                  <c:v>6</c:v>
                </c:pt>
                <c:pt idx="2">
                  <c:v>0</c:v>
                </c:pt>
                <c:pt idx="3">
                  <c:v>1</c:v>
                </c:pt>
                <c:pt idx="4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C8C-48C5-895F-E94C22476D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3223976"/>
        <c:axId val="253222408"/>
      </c:lineChart>
      <c:catAx>
        <c:axId val="253223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it-IT"/>
          </a:p>
        </c:txPr>
        <c:crossAx val="253222408"/>
        <c:crosses val="autoZero"/>
        <c:auto val="1"/>
        <c:lblAlgn val="ctr"/>
        <c:lblOffset val="100"/>
        <c:noMultiLvlLbl val="0"/>
      </c:catAx>
      <c:valAx>
        <c:axId val="2532224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it-IT"/>
          </a:p>
        </c:txPr>
        <c:crossAx val="2532239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3162518301610622"/>
          <c:y val="0.38534278959810936"/>
          <c:w val="0.1566617862371889"/>
          <c:h val="0.22695035460992921"/>
        </c:manualLayout>
      </c:layout>
      <c:overlay val="0"/>
      <c:txPr>
        <a:bodyPr/>
        <a:lstStyle/>
        <a:p>
          <a:pPr>
            <a:defRPr sz="1010" b="1" i="0" u="none" strike="noStrike" baseline="0">
              <a:solidFill>
                <a:srgbClr val="000000"/>
              </a:solidFill>
              <a:latin typeface="Times New Roman"/>
              <a:ea typeface="Times New Roman"/>
              <a:cs typeface="Times New Roman"/>
            </a:defRPr>
          </a:pPr>
          <a:endParaRPr lang="it-IT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0804" cy="4832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94640" y="0"/>
            <a:ext cx="2980804" cy="4832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1D02548-F5E0-461E-BB30-99D05D0308EA}" type="datetimeFigureOut">
              <a:rPr lang="it-IT"/>
              <a:pPr>
                <a:defRPr/>
              </a:pPr>
              <a:t>02/12/2020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168825"/>
            <a:ext cx="2980804" cy="4832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94640" y="9168825"/>
            <a:ext cx="2980804" cy="4832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6C7455C-7B42-4AAD-8869-317BBEA8A71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96771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0804" cy="4832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94640" y="0"/>
            <a:ext cx="2980804" cy="4832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6CB5CD9-6119-47E0-B45E-C7A5DD6EFEDC}" type="datetimeFigureOut">
              <a:rPr lang="it-IT"/>
              <a:pPr>
                <a:defRPr/>
              </a:pPr>
              <a:t>02/12/2020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19075" y="723900"/>
            <a:ext cx="6438900" cy="3621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7385" y="4585184"/>
            <a:ext cx="5502282" cy="43443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168825"/>
            <a:ext cx="2980804" cy="4832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94640" y="9168825"/>
            <a:ext cx="2980804" cy="4832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B27A6BE-B806-4450-BD81-1A9C4CEC164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82835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19075" y="723900"/>
            <a:ext cx="6438900" cy="36210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27A6BE-B806-4450-BD81-1A9C4CEC1648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49853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67A377-10EE-964D-BBDF-7A9565752BAA}" type="slidenum">
              <a:rPr lang="it-IT" smtClean="0"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3287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67A377-10EE-964D-BBDF-7A9565752BAA}" type="slidenum">
              <a:rPr lang="it-IT" smtClean="0"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45460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67A377-10EE-964D-BBDF-7A9565752BAA}" type="slidenum">
              <a:rPr lang="it-IT" smtClean="0"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2260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67A377-10EE-964D-BBDF-7A9565752BAA}" type="slidenum">
              <a:rPr lang="it-IT" smtClean="0"/>
              <a:t>36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3638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67A377-10EE-964D-BBDF-7A9565752BAA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67660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67A377-10EE-964D-BBDF-7A9565752BAA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0066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67A377-10EE-964D-BBDF-7A9565752BAA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04566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67A377-10EE-964D-BBDF-7A9565752BAA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30872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67A377-10EE-964D-BBDF-7A9565752BAA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69041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67A377-10EE-964D-BBDF-7A9565752BAA}" type="slidenum">
              <a:rPr lang="it-IT" smtClean="0"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10804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67A377-10EE-964D-BBDF-7A9565752BAA}" type="slidenum">
              <a:rPr lang="it-IT" smtClean="0"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42756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67A377-10EE-964D-BBDF-7A9565752BAA}" type="slidenum">
              <a:rPr lang="it-IT" smtClean="0"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8326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D7EB14-A1A1-4E51-8245-7917C2050CBD}" type="datetime1">
              <a:rPr lang="it-IT" smtClean="0"/>
              <a:pPr>
                <a:defRPr/>
              </a:pPr>
              <a:t>02/12/2020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6346A9-6907-452E-BC30-47002E8AB1D7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4501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2AB9908-20FE-4C63-AAC7-119C29629B8C}" type="datetime1">
              <a:rPr lang="it-IT" smtClean="0"/>
              <a:pPr>
                <a:defRPr/>
              </a:pPr>
              <a:t>02/12/2020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86E1E-9B24-49C5-99CF-59E751B7457E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3330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BBF354-97A8-44D8-946D-DCA8DC07FC54}" type="datetime1">
              <a:rPr lang="it-IT" smtClean="0"/>
              <a:pPr>
                <a:defRPr/>
              </a:pPr>
              <a:t>02/12/2020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86E1E-9B24-49C5-99CF-59E751B7457E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2225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4DD1825-EA42-4622-8D82-F2C0C9D9955C}" type="datetime1">
              <a:rPr lang="it-IT" smtClean="0"/>
              <a:pPr>
                <a:defRPr/>
              </a:pPr>
              <a:t>02/12/2020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86E1E-9B24-49C5-99CF-59E751B7457E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4390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30AD92-3A50-4C04-9318-615FF027191C}" type="datetime1">
              <a:rPr lang="it-IT" smtClean="0"/>
              <a:pPr>
                <a:defRPr/>
              </a:pPr>
              <a:t>02/12/2020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86E1E-9B24-49C5-99CF-59E751B7457E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8075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9370B6-47B6-4131-B6B3-56BA3DC0FC4E}" type="datetime1">
              <a:rPr lang="it-IT" smtClean="0"/>
              <a:pPr>
                <a:defRPr/>
              </a:pPr>
              <a:t>02/12/2020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86E1E-9B24-49C5-99CF-59E751B7457E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87383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4F3E7F-F73B-41DE-9261-418696FA74C8}" type="datetime1">
              <a:rPr lang="it-IT" smtClean="0"/>
              <a:pPr>
                <a:defRPr/>
              </a:pPr>
              <a:t>02/12/2020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86E1E-9B24-49C5-99CF-59E751B7457E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6516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AFAC98D-B795-47B1-9490-96410FC6F816}" type="datetime1">
              <a:rPr lang="it-IT" smtClean="0"/>
              <a:pPr>
                <a:defRPr/>
              </a:pPr>
              <a:t>02/12/2020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7520DE-BDD5-41A2-BF89-48550250F983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95591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16CBF1-A27E-4FF2-ADE2-C41C6B8EDB13}" type="datetime1">
              <a:rPr lang="it-IT" smtClean="0"/>
              <a:pPr>
                <a:defRPr/>
              </a:pPr>
              <a:t>02/12/2020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192529-DD54-460D-9002-735810B540D4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3373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5"/>
          <p:cNvSpPr>
            <a:spLocks noGrp="1"/>
          </p:cNvSpPr>
          <p:nvPr>
            <p:ph type="body" idx="10"/>
          </p:nvPr>
        </p:nvSpPr>
        <p:spPr>
          <a:xfrm>
            <a:off x="0" y="5382039"/>
            <a:ext cx="12192000" cy="391801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6985" rIns="0" bIns="0" anchor="t">
            <a:normAutofit fontScale="95000"/>
          </a:bodyPr>
          <a:lstStyle/>
          <a:p>
            <a:pPr marL="0" marR="0" indent="0" algn="ctr">
              <a:lnSpc>
                <a:spcPts val="3100"/>
              </a:lnSpc>
              <a:spcAft>
                <a:spcPts val="90"/>
              </a:spcAft>
            </a:pPr>
            <a:r>
              <a:rPr lang="it-IT" sz="2950" spc="70">
                <a:solidFill>
                  <a:srgbClr val="FECC07"/>
                </a:solidFill>
                <a:latin typeface="Garamond" panose="02020603050405020304" pitchFamily="1"/>
              </a:rPr>
              <a:t>L'immagine delle biblioteche pubbliche </a:t>
            </a:r>
          </a:p>
        </p:txBody>
      </p:sp>
      <p:sp>
        <p:nvSpPr>
          <p:cNvPr id="7" name="Segnaposto testo 6"/>
          <p:cNvSpPr>
            <a:spLocks noGrp="1"/>
          </p:cNvSpPr>
          <p:nvPr>
            <p:ph type="body" idx="10"/>
          </p:nvPr>
        </p:nvSpPr>
        <p:spPr>
          <a:xfrm>
            <a:off x="3452019" y="5773840"/>
            <a:ext cx="5303044" cy="38047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6985" rIns="0" bIns="0" anchor="t">
            <a:normAutofit fontScale="95000"/>
          </a:bodyPr>
          <a:lstStyle/>
          <a:p>
            <a:pPr marL="0" marR="0" indent="0" algn="l">
              <a:lnSpc>
                <a:spcPts val="3100"/>
              </a:lnSpc>
              <a:spcAft>
                <a:spcPts val="0"/>
              </a:spcAft>
            </a:pPr>
            <a:r>
              <a:rPr lang="it-IT" sz="2950" spc="60">
                <a:solidFill>
                  <a:srgbClr val="FECC07"/>
                </a:solidFill>
                <a:latin typeface="Garamond" panose="02020603050405020304" pitchFamily="1"/>
              </a:rPr>
              <a:t>dentro le indagini qualitative 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9_1_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egnaposto testo 116"/>
          <p:cNvSpPr>
            <a:spLocks noGrp="1"/>
          </p:cNvSpPr>
          <p:nvPr>
            <p:ph type="body" idx="10"/>
          </p:nvPr>
        </p:nvSpPr>
        <p:spPr>
          <a:xfrm>
            <a:off x="0" y="6572349"/>
            <a:ext cx="12192000" cy="286247"/>
          </a:xfrm>
          <a:prstGeom prst="rect">
            <a:avLst/>
          </a:prstGeom>
          <a:solidFill>
            <a:srgbClr val="FFCC05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118" name="Segnaposto testo 117"/>
          <p:cNvSpPr>
            <a:spLocks noGrp="1"/>
          </p:cNvSpPr>
          <p:nvPr>
            <p:ph type="body" idx="10"/>
          </p:nvPr>
        </p:nvSpPr>
        <p:spPr>
          <a:xfrm>
            <a:off x="492125" y="166977"/>
            <a:ext cx="11144250" cy="1743721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4600"/>
              </a:lnSpc>
              <a:spcAft>
                <a:spcPts val="0"/>
              </a:spcAft>
            </a:pPr>
            <a:r>
              <a:rPr lang="it-IT" sz="4050" spc="335">
                <a:solidFill>
                  <a:srgbClr val="FFCC05"/>
                </a:solidFill>
                <a:latin typeface="Times New Roman" panose="02020603050405020304" pitchFamily="1"/>
              </a:rPr>
              <a:t>All'interno dei mondi lessicali, </a:t>
            </a:r>
          </a:p>
          <a:p>
            <a:pPr marL="0" marR="0" indent="0" algn="ctr">
              <a:lnSpc>
                <a:spcPts val="4600"/>
              </a:lnSpc>
              <a:spcBef>
                <a:spcPts val="0"/>
              </a:spcBef>
              <a:spcAft>
                <a:spcPts val="5405"/>
              </a:spcAft>
            </a:pPr>
            <a:r>
              <a:rPr lang="it-IT" sz="4050" spc="325">
                <a:solidFill>
                  <a:srgbClr val="FFCC05"/>
                </a:solidFill>
                <a:latin typeface="Times New Roman" panose="02020603050405020304" pitchFamily="1"/>
              </a:rPr>
              <a:t>i punti di vista di... </a:t>
            </a:r>
          </a:p>
        </p:txBody>
      </p:sp>
      <p:sp>
        <p:nvSpPr>
          <p:cNvPr id="119" name="Segnaposto testo 118"/>
          <p:cNvSpPr>
            <a:spLocks noGrp="1"/>
          </p:cNvSpPr>
          <p:nvPr>
            <p:ph type="body" idx="10"/>
          </p:nvPr>
        </p:nvSpPr>
        <p:spPr>
          <a:xfrm>
            <a:off x="492125" y="1910699"/>
            <a:ext cx="11144250" cy="571301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3655" rIns="0" bIns="0" anchor="t"/>
          <a:lstStyle/>
          <a:p>
            <a:pPr marL="2331720" marR="0" indent="0" algn="l">
              <a:lnSpc>
                <a:spcPts val="2700"/>
              </a:lnSpc>
              <a:spcAft>
                <a:spcPts val="1820"/>
              </a:spcAft>
              <a:tabLst>
                <a:tab pos="5486400" algn="l"/>
              </a:tabLst>
            </a:pPr>
            <a:r>
              <a:rPr lang="it-IT" sz="2600" spc="0">
                <a:solidFill>
                  <a:srgbClr val="FFFFFF"/>
                </a:solidFill>
                <a:latin typeface="Times New Roman" panose="02020603050405020304" pitchFamily="1"/>
              </a:rPr>
              <a:t>Bibliotecari Utenti </a:t>
            </a:r>
          </a:p>
        </p:txBody>
      </p:sp>
      <p:sp>
        <p:nvSpPr>
          <p:cNvPr id="122" name="Segnaposto testo 121"/>
          <p:cNvSpPr>
            <a:spLocks noGrp="1"/>
          </p:cNvSpPr>
          <p:nvPr>
            <p:ph type="body" idx="10"/>
          </p:nvPr>
        </p:nvSpPr>
        <p:spPr>
          <a:xfrm>
            <a:off x="2027238" y="5746408"/>
            <a:ext cx="8122444" cy="363772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3655" rIns="0" bIns="0" anchor="t"/>
          <a:lstStyle/>
          <a:p>
            <a:pPr marL="0" marR="0" indent="0" algn="l">
              <a:lnSpc>
                <a:spcPts val="2700"/>
              </a:lnSpc>
              <a:spcAft>
                <a:spcPts val="45"/>
              </a:spcAft>
            </a:pPr>
            <a:r>
              <a:rPr lang="it-IT" sz="2600" spc="150">
                <a:solidFill>
                  <a:srgbClr val="FFCC05"/>
                </a:solidFill>
                <a:latin typeface="Times New Roman" panose="02020603050405020304" pitchFamily="1"/>
              </a:rPr>
              <a:t>(poco rappresentati gli utenti potenziali) 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D85FD0B-500D-46A8-89D5-EAC5AFDBE9D9}" type="datetime1">
              <a:rPr lang="it-IT" smtClean="0"/>
              <a:pPr>
                <a:defRPr/>
              </a:pPr>
              <a:t>02/12/2020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AFB286-E246-492A-90D3-977ED446D0C1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1156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0_1_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egnaposto testo 55"/>
          <p:cNvSpPr>
            <a:spLocks noGrp="1"/>
          </p:cNvSpPr>
          <p:nvPr>
            <p:ph type="body" idx="10"/>
          </p:nvPr>
        </p:nvSpPr>
        <p:spPr>
          <a:xfrm>
            <a:off x="941388" y="322028"/>
            <a:ext cx="10001250" cy="731122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2225" rIns="0" bIns="0" anchor="t"/>
          <a:lstStyle/>
          <a:p>
            <a:pPr marL="0" marR="0" indent="0" algn="ctr">
              <a:lnSpc>
                <a:spcPts val="4300"/>
              </a:lnSpc>
              <a:spcAft>
                <a:spcPts val="1580"/>
              </a:spcAft>
            </a:pPr>
            <a:r>
              <a:rPr lang="it-IT" sz="3500" spc="40">
                <a:solidFill>
                  <a:srgbClr val="FFCC05"/>
                </a:solidFill>
                <a:latin typeface="Verdana" panose="02020603050405020304" pitchFamily="2"/>
              </a:rPr>
              <a:t>Le parole 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7997C1-1C74-4B9A-9624-C292894E8612}" type="datetime1">
              <a:rPr lang="it-IT" smtClean="0"/>
              <a:pPr>
                <a:defRPr/>
              </a:pPr>
              <a:t>02/12/2020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66CDD8-D858-49BF-8470-0CCB64A389E4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9867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26F110-C2D4-4AAB-9091-1726F15C5DC8}" type="datetime1">
              <a:rPr lang="it-IT" smtClean="0"/>
              <a:pPr>
                <a:defRPr/>
              </a:pPr>
              <a:t>02/12/2020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7462BA-E099-4F67-969D-318C8C0873AD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899930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FD548E-2CA8-4562-BEBD-1C9727C760DA}" type="datetime1">
              <a:rPr lang="it-IT" smtClean="0"/>
              <a:pPr>
                <a:defRPr/>
              </a:pPr>
              <a:t>02/12/2020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4AA05-71F1-43DA-9B90-1F89ACE56B21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91540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E7DA9B-D743-400C-AAA5-8881E9A9EBFC}" type="datetime1">
              <a:rPr lang="it-IT" smtClean="0"/>
              <a:pPr>
                <a:defRPr/>
              </a:pPr>
              <a:t>02/12/2020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5F493-B75A-4B89-A256-80A25ACEF7D8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8926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734708-DC59-4DFE-B707-AE3B2B927287}" type="datetime1">
              <a:rPr lang="it-IT" smtClean="0"/>
              <a:pPr>
                <a:defRPr/>
              </a:pPr>
              <a:t>02/12/2020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BF3844-8E19-4ACA-B352-9FAC83F38E24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8795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61FB65-8BDD-4A05-B0FA-3FBF5338180B}" type="datetime1">
              <a:rPr lang="it-IT" smtClean="0"/>
              <a:pPr>
                <a:defRPr/>
              </a:pPr>
              <a:t>02/12/2020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624F6-8B5A-423F-A4F5-767F0F7D9688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216761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C21442-0141-4901-B734-C3E92F199FD5}" type="datetime1">
              <a:rPr lang="it-IT" smtClean="0"/>
              <a:pPr>
                <a:defRPr/>
              </a:pPr>
              <a:t>02/12/2020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0B512F-B417-4272-9C46-9CF30A826ED4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8960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>
              <a:defRPr/>
            </a:pPr>
            <a:fld id="{51B3C4B9-908A-45FF-B8DB-93B210C6FF62}" type="datetime1">
              <a:rPr lang="it-IT" smtClean="0"/>
              <a:pPr>
                <a:defRPr/>
              </a:pPr>
              <a:t>02/12/2020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>
              <a:defRPr/>
            </a:pPr>
            <a:fld id="{CC286E1E-9B24-49C5-99CF-59E751B7457E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02860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353" r:id="rId1"/>
    <p:sldLayoutId id="2147484354" r:id="rId2"/>
    <p:sldLayoutId id="2147484355" r:id="rId3"/>
    <p:sldLayoutId id="2147484356" r:id="rId4"/>
    <p:sldLayoutId id="2147484357" r:id="rId5"/>
    <p:sldLayoutId id="2147484358" r:id="rId6"/>
    <p:sldLayoutId id="2147484359" r:id="rId7"/>
    <p:sldLayoutId id="2147484360" r:id="rId8"/>
    <p:sldLayoutId id="2147484361" r:id="rId9"/>
    <p:sldLayoutId id="2147484362" r:id="rId10"/>
    <p:sldLayoutId id="2147484363" r:id="rId11"/>
    <p:sldLayoutId id="2147484364" r:id="rId12"/>
    <p:sldLayoutId id="2147484365" r:id="rId13"/>
    <p:sldLayoutId id="2147484366" r:id="rId14"/>
    <p:sldLayoutId id="2147484367" r:id="rId15"/>
    <p:sldLayoutId id="2147484368" r:id="rId16"/>
    <p:sldLayoutId id="2147484369" r:id="rId17"/>
    <p:sldLayoutId id="2147484370" r:id="rId18"/>
    <p:sldLayoutId id="2147484374" r:id="rId19"/>
    <p:sldLayoutId id="2147484375" r:id="rId20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703512" y="1844824"/>
            <a:ext cx="8496944" cy="216024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it-IT" b="1" dirty="0" smtClean="0">
                <a:solidFill>
                  <a:schemeClr val="tx1"/>
                </a:solidFill>
              </a:rPr>
              <a:t>La percezione pubblica delle biblioteche</a:t>
            </a:r>
            <a:endParaRPr lang="it-IT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895600" y="4797152"/>
            <a:ext cx="6400800" cy="1296144"/>
          </a:xfrm>
        </p:spPr>
        <p:txBody>
          <a:bodyPr>
            <a:normAutofit/>
          </a:bodyPr>
          <a:lstStyle/>
          <a:p>
            <a:r>
              <a:rPr lang="it-IT" sz="2800" b="1" dirty="0" smtClean="0">
                <a:solidFill>
                  <a:schemeClr val="tx1"/>
                </a:solidFill>
              </a:rPr>
              <a:t>Anna </a:t>
            </a:r>
            <a:r>
              <a:rPr lang="it-IT" sz="2800" b="1" dirty="0" err="1" smtClean="0">
                <a:solidFill>
                  <a:schemeClr val="tx1"/>
                </a:solidFill>
              </a:rPr>
              <a:t>Galluzzi</a:t>
            </a:r>
            <a:endParaRPr lang="it-IT" sz="28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56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1424" y="260648"/>
            <a:ext cx="10353762" cy="9704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b="1" dirty="0" smtClean="0">
                <a:solidFill>
                  <a:schemeClr val="accent1"/>
                </a:solidFill>
              </a:rPr>
              <a:t>I parametri inseriti per ciascun articolo (</a:t>
            </a:r>
            <a:r>
              <a:rPr lang="it-IT" b="1" dirty="0" err="1" smtClean="0">
                <a:solidFill>
                  <a:schemeClr val="accent1"/>
                </a:solidFill>
              </a:rPr>
              <a:t>metadatazione</a:t>
            </a:r>
            <a:r>
              <a:rPr lang="it-IT" b="1" dirty="0" smtClean="0">
                <a:solidFill>
                  <a:schemeClr val="accent1"/>
                </a:solidFill>
              </a:rPr>
              <a:t>)</a:t>
            </a:r>
          </a:p>
        </p:txBody>
      </p:sp>
      <p:sp>
        <p:nvSpPr>
          <p:cNvPr id="79875" name="Segnaposto contenuto 2"/>
          <p:cNvSpPr>
            <a:spLocks noGrp="1"/>
          </p:cNvSpPr>
          <p:nvPr>
            <p:ph sz="quarter" idx="1"/>
          </p:nvPr>
        </p:nvSpPr>
        <p:spPr>
          <a:xfrm>
            <a:off x="551384" y="1556792"/>
            <a:ext cx="7704856" cy="5112568"/>
          </a:xfrm>
        </p:spPr>
        <p:txBody>
          <a:bodyPr>
            <a:normAutofit/>
          </a:bodyPr>
          <a:lstStyle/>
          <a:p>
            <a:pPr eaLnBrk="1" hangingPunct="1">
              <a:lnSpc>
                <a:spcPts val="3400"/>
              </a:lnSpc>
            </a:pPr>
            <a:r>
              <a:rPr lang="it-IT" altLang="it-IT" sz="2400" dirty="0" smtClean="0"/>
              <a:t>Nazione</a:t>
            </a:r>
          </a:p>
          <a:p>
            <a:pPr eaLnBrk="1" hangingPunct="1">
              <a:lnSpc>
                <a:spcPts val="3400"/>
              </a:lnSpc>
            </a:pPr>
            <a:r>
              <a:rPr lang="it-IT" altLang="it-IT" sz="2400" dirty="0" smtClean="0"/>
              <a:t>Titolo del giornale</a:t>
            </a:r>
          </a:p>
          <a:p>
            <a:pPr eaLnBrk="1" hangingPunct="1">
              <a:lnSpc>
                <a:spcPts val="3400"/>
              </a:lnSpc>
            </a:pPr>
            <a:r>
              <a:rPr lang="it-IT" altLang="it-IT" sz="2400" dirty="0" smtClean="0"/>
              <a:t>Anno di pubblicazione</a:t>
            </a:r>
          </a:p>
          <a:p>
            <a:pPr eaLnBrk="1" hangingPunct="1">
              <a:lnSpc>
                <a:spcPts val="3400"/>
              </a:lnSpc>
            </a:pPr>
            <a:r>
              <a:rPr lang="it-IT" altLang="it-IT" sz="2400" dirty="0" smtClean="0"/>
              <a:t>Prevalenza o no del tema bibliotecario</a:t>
            </a:r>
          </a:p>
          <a:p>
            <a:pPr eaLnBrk="1" hangingPunct="1">
              <a:lnSpc>
                <a:spcPts val="3400"/>
              </a:lnSpc>
            </a:pPr>
            <a:r>
              <a:rPr lang="it-IT" altLang="it-IT" sz="2400" dirty="0" smtClean="0"/>
              <a:t>Tipo di biblioteche prese in considerazione</a:t>
            </a:r>
          </a:p>
          <a:p>
            <a:pPr eaLnBrk="1" hangingPunct="1">
              <a:lnSpc>
                <a:spcPts val="3400"/>
              </a:lnSpc>
            </a:pPr>
            <a:r>
              <a:rPr lang="it-IT" altLang="it-IT" sz="2400" dirty="0" smtClean="0"/>
              <a:t>Tema principale dell’articolo</a:t>
            </a:r>
          </a:p>
          <a:p>
            <a:pPr eaLnBrk="1" hangingPunct="1">
              <a:lnSpc>
                <a:spcPts val="3400"/>
              </a:lnSpc>
            </a:pPr>
            <a:r>
              <a:rPr lang="it-IT" altLang="it-IT" sz="2400" dirty="0" smtClean="0"/>
              <a:t>Rubrica nel quale l’articolo è stato pubblicato</a:t>
            </a:r>
          </a:p>
          <a:p>
            <a:pPr eaLnBrk="1" hangingPunct="1">
              <a:lnSpc>
                <a:spcPts val="3400"/>
              </a:lnSpc>
            </a:pPr>
            <a:r>
              <a:rPr lang="it-IT" altLang="it-IT" sz="2400" dirty="0" smtClean="0"/>
              <a:t>Qualora l’articolo parli di biblioteche straniere, nazione di cui si parla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75520" y="260648"/>
            <a:ext cx="8382000" cy="1069848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accent1"/>
                </a:solidFill>
                <a:latin typeface="Trebuchet MS" pitchFamily="34" charset="0"/>
              </a:rPr>
              <a:t>La classificazione tematica</a:t>
            </a:r>
            <a:endParaRPr lang="it-IT" dirty="0">
              <a:solidFill>
                <a:schemeClr val="accent1"/>
              </a:solidFill>
            </a:endParaRPr>
          </a:p>
        </p:txBody>
      </p:sp>
      <p:sp>
        <p:nvSpPr>
          <p:cNvPr id="5" name="Segnaposto contenuto 4"/>
          <p:cNvSpPr>
            <a:spLocks noGrp="1"/>
          </p:cNvSpPr>
          <p:nvPr>
            <p:ph sz="half" idx="2"/>
          </p:nvPr>
        </p:nvSpPr>
        <p:spPr>
          <a:xfrm>
            <a:off x="1005872" y="1844825"/>
            <a:ext cx="4876344" cy="3946376"/>
          </a:xfrm>
        </p:spPr>
        <p:txBody>
          <a:bodyPr>
            <a:normAutofit/>
          </a:bodyPr>
          <a:lstStyle/>
          <a:p>
            <a:pPr eaLnBrk="1" hangingPunct="1"/>
            <a:r>
              <a:rPr lang="en-GB" sz="2000" dirty="0" smtClean="0"/>
              <a:t>Mission/Roles</a:t>
            </a:r>
          </a:p>
          <a:p>
            <a:pPr eaLnBrk="1" hangingPunct="1"/>
            <a:r>
              <a:rPr lang="en-GB" sz="2000" dirty="0" smtClean="0"/>
              <a:t>Conservation/Holdings/</a:t>
            </a:r>
          </a:p>
          <a:p>
            <a:pPr eaLnBrk="1" hangingPunct="1">
              <a:buNone/>
            </a:pPr>
            <a:r>
              <a:rPr lang="en-GB" sz="2000" dirty="0" smtClean="0"/>
              <a:t>	Catalogue</a:t>
            </a:r>
          </a:p>
          <a:p>
            <a:pPr eaLnBrk="1" hangingPunct="1"/>
            <a:r>
              <a:rPr lang="en-GB" sz="2000" dirty="0" smtClean="0"/>
              <a:t>Digitisation/Digital libraries</a:t>
            </a:r>
          </a:p>
          <a:p>
            <a:pPr eaLnBrk="1" hangingPunct="1"/>
            <a:r>
              <a:rPr lang="en-GB" sz="2000" dirty="0" smtClean="0"/>
              <a:t>History</a:t>
            </a:r>
          </a:p>
          <a:p>
            <a:pPr eaLnBrk="1" hangingPunct="1"/>
            <a:r>
              <a:rPr lang="en-GB" sz="2000" dirty="0" smtClean="0"/>
              <a:t>Reading/Marketing</a:t>
            </a:r>
          </a:p>
          <a:p>
            <a:pPr eaLnBrk="1" hangingPunct="1"/>
            <a:r>
              <a:rPr lang="en-GB" sz="2000" dirty="0" smtClean="0"/>
              <a:t>Politics/Strategy/</a:t>
            </a:r>
          </a:p>
          <a:p>
            <a:pPr eaLnBrk="1" hangingPunct="1">
              <a:buNone/>
            </a:pPr>
            <a:r>
              <a:rPr lang="en-GB" sz="2000" dirty="0" smtClean="0"/>
              <a:t>	Management</a:t>
            </a:r>
            <a:endParaRPr lang="it-IT" sz="2000" dirty="0" smtClean="0"/>
          </a:p>
          <a:p>
            <a:endParaRPr lang="it-IT" sz="2000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294967" y="1772817"/>
            <a:ext cx="4895330" cy="4018384"/>
          </a:xfrm>
        </p:spPr>
        <p:txBody>
          <a:bodyPr>
            <a:normAutofit/>
          </a:bodyPr>
          <a:lstStyle/>
          <a:p>
            <a:pPr eaLnBrk="1" hangingPunct="1"/>
            <a:r>
              <a:rPr lang="en-GB" sz="2000" dirty="0" smtClean="0"/>
              <a:t>Library closures/</a:t>
            </a:r>
          </a:p>
          <a:p>
            <a:pPr eaLnBrk="1" hangingPunct="1">
              <a:buNone/>
            </a:pPr>
            <a:r>
              <a:rPr lang="en-GB" sz="2000" dirty="0" smtClean="0"/>
              <a:t>	Budget cuts</a:t>
            </a:r>
          </a:p>
          <a:p>
            <a:pPr eaLnBrk="1" hangingPunct="1"/>
            <a:r>
              <a:rPr lang="en-GB" sz="2000" dirty="0" smtClean="0"/>
              <a:t>Internet/E-book/</a:t>
            </a:r>
          </a:p>
          <a:p>
            <a:pPr eaLnBrk="1" hangingPunct="1">
              <a:buNone/>
            </a:pPr>
            <a:r>
              <a:rPr lang="en-GB" sz="2000" dirty="0" smtClean="0"/>
              <a:t>	Technology</a:t>
            </a:r>
          </a:p>
          <a:p>
            <a:pPr eaLnBrk="1" hangingPunct="1"/>
            <a:r>
              <a:rPr lang="en-GB" sz="2000" dirty="0" smtClean="0"/>
              <a:t>Services/Users</a:t>
            </a:r>
          </a:p>
          <a:p>
            <a:pPr eaLnBrk="1" hangingPunct="1"/>
            <a:r>
              <a:rPr lang="en-GB" sz="2000" dirty="0" smtClean="0"/>
              <a:t>Staff/Recruitment</a:t>
            </a:r>
          </a:p>
          <a:p>
            <a:pPr eaLnBrk="1" hangingPunct="1"/>
            <a:r>
              <a:rPr lang="en-GB" sz="2000" dirty="0" smtClean="0"/>
              <a:t>New libraries/New buildings</a:t>
            </a:r>
          </a:p>
          <a:p>
            <a:pPr eaLnBrk="1" hangingPunct="1"/>
            <a:r>
              <a:rPr lang="en-GB" sz="2000" dirty="0" smtClean="0"/>
              <a:t>Acquisitions/Open access</a:t>
            </a:r>
          </a:p>
          <a:p>
            <a:pPr eaLnBrk="1" hangingPunct="1"/>
            <a:r>
              <a:rPr lang="en-GB" sz="2000" dirty="0" smtClean="0"/>
              <a:t>Buildings/Architecture</a:t>
            </a:r>
            <a:endParaRPr lang="it-IT" sz="2000" dirty="0" smtClean="0"/>
          </a:p>
          <a:p>
            <a:pPr>
              <a:buNone/>
            </a:pPr>
            <a:endParaRPr lang="it-IT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/>
          </p:cNvSpPr>
          <p:nvPr>
            <p:ph type="title"/>
          </p:nvPr>
        </p:nvSpPr>
        <p:spPr>
          <a:xfrm>
            <a:off x="775103" y="188640"/>
            <a:ext cx="10353762" cy="970450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accent1"/>
                </a:solidFill>
                <a:latin typeface="Trebuchet MS" pitchFamily="34" charset="0"/>
              </a:rPr>
              <a:t>Analisi quantitativa</a:t>
            </a:r>
            <a:endParaRPr lang="it-IT" b="1" dirty="0">
              <a:solidFill>
                <a:schemeClr val="accent1"/>
              </a:solidFill>
              <a:latin typeface="Trebuchet MS" pitchFamily="34" charset="0"/>
            </a:endParaRPr>
          </a:p>
        </p:txBody>
      </p:sp>
      <p:sp>
        <p:nvSpPr>
          <p:cNvPr id="18435" name="Rectangle 3"/>
          <p:cNvSpPr>
            <a:spLocks noGrp="1"/>
          </p:cNvSpPr>
          <p:nvPr>
            <p:ph idx="1"/>
          </p:nvPr>
        </p:nvSpPr>
        <p:spPr>
          <a:xfrm>
            <a:off x="551384" y="1159090"/>
            <a:ext cx="10801200" cy="4752527"/>
          </a:xfrm>
        </p:spPr>
        <p:txBody>
          <a:bodyPr>
            <a:normAutofit/>
          </a:bodyPr>
          <a:lstStyle/>
          <a:p>
            <a:r>
              <a:rPr lang="it-IT" sz="2800" dirty="0" smtClean="0"/>
              <a:t>Quanti </a:t>
            </a:r>
            <a:r>
              <a:rPr lang="it-IT" sz="2800" dirty="0"/>
              <a:t>articoli</a:t>
            </a:r>
          </a:p>
          <a:p>
            <a:r>
              <a:rPr lang="it-IT" sz="2800" dirty="0"/>
              <a:t>Quali sono le biblioteche più rappresentate </a:t>
            </a:r>
            <a:r>
              <a:rPr lang="it-IT" sz="2400" dirty="0"/>
              <a:t>(in generale, per nazione e per testata)</a:t>
            </a:r>
            <a:endParaRPr lang="it-IT" sz="2800" dirty="0"/>
          </a:p>
          <a:p>
            <a:r>
              <a:rPr lang="it-IT" sz="2800" dirty="0"/>
              <a:t>Livello di internazionalità </a:t>
            </a:r>
            <a:r>
              <a:rPr lang="it-IT" sz="2400" dirty="0"/>
              <a:t>(per nazione e per testata)</a:t>
            </a:r>
            <a:endParaRPr lang="it-IT" sz="2800" dirty="0"/>
          </a:p>
          <a:p>
            <a:r>
              <a:rPr lang="it-IT" sz="2800" dirty="0"/>
              <a:t>Collocazione degli articoli nella struttura del giornale </a:t>
            </a:r>
            <a:r>
              <a:rPr lang="it-IT" sz="2400" dirty="0"/>
              <a:t>(rubriche più utilizzate per nazione e per testata)</a:t>
            </a:r>
            <a:endParaRPr lang="it-IT" sz="2800" dirty="0"/>
          </a:p>
          <a:p>
            <a:r>
              <a:rPr lang="it-IT" sz="2800" dirty="0"/>
              <a:t>Temi bibliotecari più popolari </a:t>
            </a:r>
            <a:r>
              <a:rPr lang="it-IT" sz="2400" dirty="0"/>
              <a:t>(in generale, per nazione e per testata)</a:t>
            </a:r>
            <a:endParaRPr lang="it-IT" sz="2800" dirty="0"/>
          </a:p>
          <a:p>
            <a:r>
              <a:rPr lang="it-IT" sz="2800" dirty="0"/>
              <a:t>Andamento della presenza dei temi nel tempo </a:t>
            </a:r>
            <a:r>
              <a:rPr lang="it-IT" sz="2400" dirty="0"/>
              <a:t>(in generale, per nazione e per testata</a:t>
            </a:r>
            <a:r>
              <a:rPr lang="it-IT" sz="2400" dirty="0" smtClean="0"/>
              <a:t>)</a:t>
            </a:r>
            <a:endParaRPr lang="it-IT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/>
          </p:cNvSpPr>
          <p:nvPr>
            <p:ph type="title"/>
          </p:nvPr>
        </p:nvSpPr>
        <p:spPr>
          <a:xfrm>
            <a:off x="983432" y="188640"/>
            <a:ext cx="10353762" cy="970450"/>
          </a:xfrm>
        </p:spPr>
        <p:txBody>
          <a:bodyPr>
            <a:normAutofit fontScale="90000"/>
          </a:bodyPr>
          <a:lstStyle/>
          <a:p>
            <a:r>
              <a:rPr lang="it-IT" sz="3600" b="1" dirty="0" smtClean="0">
                <a:solidFill>
                  <a:schemeClr val="accent1"/>
                </a:solidFill>
                <a:effectLst/>
              </a:rPr>
              <a:t>Tipologie di biblioteche in % sugli articoli </a:t>
            </a:r>
            <a:br>
              <a:rPr lang="it-IT" sz="3600" b="1" dirty="0" smtClean="0">
                <a:solidFill>
                  <a:schemeClr val="accent1"/>
                </a:solidFill>
                <a:effectLst/>
              </a:rPr>
            </a:br>
            <a:r>
              <a:rPr lang="it-IT" sz="3600" b="1" dirty="0" smtClean="0">
                <a:solidFill>
                  <a:schemeClr val="accent1"/>
                </a:solidFill>
                <a:effectLst/>
              </a:rPr>
              <a:t>con tema bibliotecario prevalente</a:t>
            </a:r>
            <a:endParaRPr lang="it-IT" sz="3600" b="1" dirty="0">
              <a:solidFill>
                <a:schemeClr val="accent1"/>
              </a:solidFill>
              <a:effectLst/>
            </a:endParaRPr>
          </a:p>
        </p:txBody>
      </p:sp>
      <p:sp>
        <p:nvSpPr>
          <p:cNvPr id="18435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sz="2400" dirty="0">
              <a:latin typeface="Georgia" pitchFamily="18" charset="0"/>
            </a:endParaRPr>
          </a:p>
        </p:txBody>
      </p:sp>
      <p:graphicFrame>
        <p:nvGraphicFramePr>
          <p:cNvPr id="5" name="Grafico 4"/>
          <p:cNvGraphicFramePr>
            <a:graphicFrameLocks/>
          </p:cNvGraphicFramePr>
          <p:nvPr/>
        </p:nvGraphicFramePr>
        <p:xfrm>
          <a:off x="1919536" y="1772816"/>
          <a:ext cx="8208912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/>
          </p:cNvSpPr>
          <p:nvPr>
            <p:ph type="title"/>
          </p:nvPr>
        </p:nvSpPr>
        <p:spPr>
          <a:xfrm>
            <a:off x="983432" y="188640"/>
            <a:ext cx="10353762" cy="970450"/>
          </a:xfrm>
        </p:spPr>
        <p:txBody>
          <a:bodyPr>
            <a:normAutofit fontScale="90000"/>
          </a:bodyPr>
          <a:lstStyle/>
          <a:p>
            <a:r>
              <a:rPr lang="it-IT" sz="3600" b="1" dirty="0" smtClean="0">
                <a:solidFill>
                  <a:schemeClr val="accent1"/>
                </a:solidFill>
                <a:effectLst/>
                <a:latin typeface="+mn-lt"/>
              </a:rPr>
              <a:t>Tipologie di biblioteche in % sugli articoli </a:t>
            </a:r>
            <a:br>
              <a:rPr lang="it-IT" sz="3600" b="1" dirty="0" smtClean="0">
                <a:solidFill>
                  <a:schemeClr val="accent1"/>
                </a:solidFill>
                <a:effectLst/>
                <a:latin typeface="+mn-lt"/>
              </a:rPr>
            </a:br>
            <a:r>
              <a:rPr lang="it-IT" sz="3600" b="1" dirty="0" smtClean="0">
                <a:solidFill>
                  <a:schemeClr val="accent1"/>
                </a:solidFill>
                <a:effectLst/>
                <a:latin typeface="+mn-lt"/>
              </a:rPr>
              <a:t>con tema bibliotecario prevalente per nazione</a:t>
            </a:r>
            <a:endParaRPr lang="it-IT" sz="3600" b="1" dirty="0">
              <a:solidFill>
                <a:schemeClr val="accent1"/>
              </a:solidFill>
              <a:effectLst/>
              <a:latin typeface="+mn-lt"/>
            </a:endParaRPr>
          </a:p>
        </p:txBody>
      </p:sp>
      <p:sp>
        <p:nvSpPr>
          <p:cNvPr id="18435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sz="2400" dirty="0">
              <a:latin typeface="Georgia" pitchFamily="18" charset="0"/>
            </a:endParaRPr>
          </a:p>
        </p:txBody>
      </p:sp>
      <p:graphicFrame>
        <p:nvGraphicFramePr>
          <p:cNvPr id="5" name="Grafico 4"/>
          <p:cNvGraphicFramePr>
            <a:graphicFrameLocks/>
          </p:cNvGraphicFramePr>
          <p:nvPr/>
        </p:nvGraphicFramePr>
        <p:xfrm>
          <a:off x="2567608" y="2780929"/>
          <a:ext cx="6438900" cy="3667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2469044"/>
              </p:ext>
            </p:extLst>
          </p:nvPr>
        </p:nvGraphicFramePr>
        <p:xfrm>
          <a:off x="913795" y="1277548"/>
          <a:ext cx="830193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/>
          </p:cNvSpPr>
          <p:nvPr>
            <p:ph type="title"/>
          </p:nvPr>
        </p:nvSpPr>
        <p:spPr>
          <a:xfrm>
            <a:off x="911424" y="260648"/>
            <a:ext cx="10353762" cy="970450"/>
          </a:xfrm>
        </p:spPr>
        <p:txBody>
          <a:bodyPr>
            <a:normAutofit fontScale="90000"/>
          </a:bodyPr>
          <a:lstStyle/>
          <a:p>
            <a:r>
              <a:rPr lang="it-IT" sz="3600" b="1" dirty="0" smtClean="0">
                <a:solidFill>
                  <a:schemeClr val="accent1"/>
                </a:solidFill>
                <a:effectLst/>
              </a:rPr>
              <a:t>Argomenti in % sugli articoli </a:t>
            </a:r>
            <a:br>
              <a:rPr lang="it-IT" sz="3600" b="1" dirty="0" smtClean="0">
                <a:solidFill>
                  <a:schemeClr val="accent1"/>
                </a:solidFill>
                <a:effectLst/>
              </a:rPr>
            </a:br>
            <a:r>
              <a:rPr lang="it-IT" sz="3600" b="1" dirty="0" smtClean="0">
                <a:solidFill>
                  <a:schemeClr val="accent1"/>
                </a:solidFill>
                <a:effectLst/>
              </a:rPr>
              <a:t>con tema bibliotecario prevalente</a:t>
            </a:r>
            <a:endParaRPr lang="it-IT" sz="3600" b="1" dirty="0">
              <a:solidFill>
                <a:schemeClr val="accent1"/>
              </a:solidFill>
              <a:effectLst/>
            </a:endParaRPr>
          </a:p>
        </p:txBody>
      </p:sp>
      <p:sp>
        <p:nvSpPr>
          <p:cNvPr id="18435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sz="2400" dirty="0">
              <a:latin typeface="Georgia" pitchFamily="18" charset="0"/>
            </a:endParaRPr>
          </a:p>
        </p:txBody>
      </p:sp>
      <p:graphicFrame>
        <p:nvGraphicFramePr>
          <p:cNvPr id="5" name="Grafico 4"/>
          <p:cNvGraphicFramePr>
            <a:graphicFrameLocks/>
          </p:cNvGraphicFramePr>
          <p:nvPr/>
        </p:nvGraphicFramePr>
        <p:xfrm>
          <a:off x="2567608" y="2780929"/>
          <a:ext cx="6438900" cy="3667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a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794003"/>
              </p:ext>
            </p:extLst>
          </p:nvPr>
        </p:nvGraphicFramePr>
        <p:xfrm>
          <a:off x="-168696" y="1340768"/>
          <a:ext cx="9289033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/>
          </p:cNvSpPr>
          <p:nvPr>
            <p:ph type="title"/>
          </p:nvPr>
        </p:nvSpPr>
        <p:spPr>
          <a:xfrm>
            <a:off x="911424" y="116632"/>
            <a:ext cx="10353762" cy="970450"/>
          </a:xfrm>
        </p:spPr>
        <p:txBody>
          <a:bodyPr>
            <a:normAutofit fontScale="90000"/>
          </a:bodyPr>
          <a:lstStyle/>
          <a:p>
            <a:r>
              <a:rPr lang="it-IT" sz="3600" b="1" dirty="0" smtClean="0">
                <a:solidFill>
                  <a:schemeClr val="accent1"/>
                </a:solidFill>
                <a:effectLst/>
                <a:latin typeface="+mn-lt"/>
              </a:rPr>
              <a:t>Argomenti in % sugli articoli </a:t>
            </a:r>
            <a:br>
              <a:rPr lang="it-IT" sz="3600" b="1" dirty="0" smtClean="0">
                <a:solidFill>
                  <a:schemeClr val="accent1"/>
                </a:solidFill>
                <a:effectLst/>
                <a:latin typeface="+mn-lt"/>
              </a:rPr>
            </a:br>
            <a:r>
              <a:rPr lang="it-IT" sz="3600" b="1" dirty="0" smtClean="0">
                <a:solidFill>
                  <a:schemeClr val="accent1"/>
                </a:solidFill>
                <a:effectLst/>
                <a:latin typeface="+mn-lt"/>
              </a:rPr>
              <a:t>con tema bibliotecario prevalente per nazione</a:t>
            </a:r>
            <a:endParaRPr lang="it-IT" sz="3600" b="1" dirty="0">
              <a:solidFill>
                <a:schemeClr val="accent1"/>
              </a:solidFill>
              <a:effectLst/>
              <a:latin typeface="+mn-lt"/>
            </a:endParaRPr>
          </a:p>
        </p:txBody>
      </p:sp>
      <p:sp>
        <p:nvSpPr>
          <p:cNvPr id="18435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sz="2400" dirty="0">
              <a:latin typeface="Georgia" pitchFamily="18" charset="0"/>
            </a:endParaRPr>
          </a:p>
        </p:txBody>
      </p:sp>
      <p:graphicFrame>
        <p:nvGraphicFramePr>
          <p:cNvPr id="5" name="Grafico 4"/>
          <p:cNvGraphicFramePr>
            <a:graphicFrameLocks/>
          </p:cNvGraphicFramePr>
          <p:nvPr/>
        </p:nvGraphicFramePr>
        <p:xfrm>
          <a:off x="2567608" y="2780929"/>
          <a:ext cx="6438900" cy="3667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6398103"/>
              </p:ext>
            </p:extLst>
          </p:nvPr>
        </p:nvGraphicFramePr>
        <p:xfrm>
          <a:off x="653580" y="1342129"/>
          <a:ext cx="8352928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/>
          </p:cNvSpPr>
          <p:nvPr>
            <p:ph type="title"/>
          </p:nvPr>
        </p:nvSpPr>
        <p:spPr>
          <a:xfrm>
            <a:off x="911424" y="188640"/>
            <a:ext cx="10353762" cy="970450"/>
          </a:xfrm>
        </p:spPr>
        <p:txBody>
          <a:bodyPr>
            <a:normAutofit fontScale="90000"/>
          </a:bodyPr>
          <a:lstStyle/>
          <a:p>
            <a:r>
              <a:rPr lang="it-IT" sz="3600" b="1" dirty="0" smtClean="0">
                <a:solidFill>
                  <a:schemeClr val="accent1"/>
                </a:solidFill>
                <a:effectLst/>
                <a:latin typeface="+mn-lt"/>
              </a:rPr>
              <a:t>Andamento degli articoli su </a:t>
            </a:r>
            <a:br>
              <a:rPr lang="it-IT" sz="3600" b="1" dirty="0" smtClean="0">
                <a:solidFill>
                  <a:schemeClr val="accent1"/>
                </a:solidFill>
                <a:effectLst/>
                <a:latin typeface="+mn-lt"/>
              </a:rPr>
            </a:br>
            <a:r>
              <a:rPr lang="it-IT" sz="3600" b="1" dirty="0" smtClean="0">
                <a:solidFill>
                  <a:schemeClr val="accent1"/>
                </a:solidFill>
                <a:effectLst/>
                <a:latin typeface="+mn-lt"/>
              </a:rPr>
              <a:t>“</a:t>
            </a:r>
            <a:r>
              <a:rPr lang="it-IT" sz="3600" b="1" dirty="0" err="1" smtClean="0">
                <a:solidFill>
                  <a:schemeClr val="accent1"/>
                </a:solidFill>
                <a:effectLst/>
                <a:latin typeface="+mn-lt"/>
              </a:rPr>
              <a:t>new</a:t>
            </a:r>
            <a:r>
              <a:rPr lang="it-IT" sz="3600" b="1" dirty="0" smtClean="0">
                <a:solidFill>
                  <a:schemeClr val="accent1"/>
                </a:solidFill>
                <a:effectLst/>
                <a:latin typeface="+mn-lt"/>
              </a:rPr>
              <a:t> </a:t>
            </a:r>
            <a:r>
              <a:rPr lang="it-IT" sz="3600" b="1" dirty="0" err="1" smtClean="0">
                <a:solidFill>
                  <a:schemeClr val="accent1"/>
                </a:solidFill>
                <a:effectLst/>
                <a:latin typeface="+mn-lt"/>
              </a:rPr>
              <a:t>libraries</a:t>
            </a:r>
            <a:r>
              <a:rPr lang="it-IT" sz="3600" b="1" dirty="0" smtClean="0">
                <a:solidFill>
                  <a:schemeClr val="accent1"/>
                </a:solidFill>
                <a:effectLst/>
                <a:latin typeface="+mn-lt"/>
              </a:rPr>
              <a:t>/</a:t>
            </a:r>
            <a:r>
              <a:rPr lang="it-IT" sz="3600" b="1" dirty="0" err="1" smtClean="0">
                <a:solidFill>
                  <a:schemeClr val="accent1"/>
                </a:solidFill>
                <a:effectLst/>
                <a:latin typeface="+mn-lt"/>
              </a:rPr>
              <a:t>new</a:t>
            </a:r>
            <a:r>
              <a:rPr lang="it-IT" sz="3600" b="1" dirty="0" smtClean="0">
                <a:solidFill>
                  <a:schemeClr val="accent1"/>
                </a:solidFill>
                <a:effectLst/>
                <a:latin typeface="+mn-lt"/>
              </a:rPr>
              <a:t> </a:t>
            </a:r>
            <a:r>
              <a:rPr lang="it-IT" sz="3600" b="1" dirty="0" err="1" smtClean="0">
                <a:solidFill>
                  <a:schemeClr val="accent1"/>
                </a:solidFill>
                <a:effectLst/>
                <a:latin typeface="+mn-lt"/>
              </a:rPr>
              <a:t>buildings</a:t>
            </a:r>
            <a:r>
              <a:rPr lang="it-IT" sz="3600" b="1" dirty="0" smtClean="0">
                <a:solidFill>
                  <a:schemeClr val="accent1"/>
                </a:solidFill>
                <a:effectLst/>
                <a:latin typeface="+mn-lt"/>
              </a:rPr>
              <a:t>” per nazione</a:t>
            </a:r>
            <a:endParaRPr lang="it-IT" sz="3600" b="1" dirty="0">
              <a:solidFill>
                <a:schemeClr val="accent1"/>
              </a:solidFill>
              <a:effectLst/>
              <a:latin typeface="+mn-lt"/>
            </a:endParaRPr>
          </a:p>
        </p:txBody>
      </p:sp>
      <p:sp>
        <p:nvSpPr>
          <p:cNvPr id="18435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sz="2400" dirty="0">
              <a:latin typeface="Georgia" pitchFamily="18" charset="0"/>
            </a:endParaRPr>
          </a:p>
        </p:txBody>
      </p:sp>
      <p:graphicFrame>
        <p:nvGraphicFramePr>
          <p:cNvPr id="5" name="Grafico 4"/>
          <p:cNvGraphicFramePr>
            <a:graphicFrameLocks/>
          </p:cNvGraphicFramePr>
          <p:nvPr/>
        </p:nvGraphicFramePr>
        <p:xfrm>
          <a:off x="2567608" y="2780929"/>
          <a:ext cx="6438900" cy="3667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a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4755802"/>
              </p:ext>
            </p:extLst>
          </p:nvPr>
        </p:nvGraphicFramePr>
        <p:xfrm>
          <a:off x="1164834" y="1194841"/>
          <a:ext cx="7488832" cy="5253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/>
          </p:cNvSpPr>
          <p:nvPr>
            <p:ph type="title"/>
          </p:nvPr>
        </p:nvSpPr>
        <p:spPr>
          <a:xfrm>
            <a:off x="911424" y="188640"/>
            <a:ext cx="10353762" cy="970450"/>
          </a:xfrm>
        </p:spPr>
        <p:txBody>
          <a:bodyPr>
            <a:normAutofit fontScale="90000"/>
          </a:bodyPr>
          <a:lstStyle/>
          <a:p>
            <a:r>
              <a:rPr lang="it-IT" sz="3600" b="1" dirty="0" smtClean="0">
                <a:solidFill>
                  <a:schemeClr val="accent1"/>
                </a:solidFill>
                <a:effectLst/>
                <a:latin typeface="+mn-lt"/>
              </a:rPr>
              <a:t>Andamento degli articoli </a:t>
            </a:r>
            <a:br>
              <a:rPr lang="it-IT" sz="3600" b="1" dirty="0" smtClean="0">
                <a:solidFill>
                  <a:schemeClr val="accent1"/>
                </a:solidFill>
                <a:effectLst/>
                <a:latin typeface="+mn-lt"/>
              </a:rPr>
            </a:br>
            <a:r>
              <a:rPr lang="it-IT" sz="3600" b="1" dirty="0" smtClean="0">
                <a:solidFill>
                  <a:schemeClr val="accent1"/>
                </a:solidFill>
                <a:effectLst/>
                <a:latin typeface="+mn-lt"/>
              </a:rPr>
              <a:t>su “</a:t>
            </a:r>
            <a:r>
              <a:rPr lang="it-IT" sz="3600" b="1" dirty="0" err="1" smtClean="0">
                <a:solidFill>
                  <a:schemeClr val="accent1"/>
                </a:solidFill>
                <a:effectLst/>
                <a:latin typeface="+mn-lt"/>
              </a:rPr>
              <a:t>library</a:t>
            </a:r>
            <a:r>
              <a:rPr lang="it-IT" sz="3600" b="1" dirty="0" smtClean="0">
                <a:solidFill>
                  <a:schemeClr val="accent1"/>
                </a:solidFill>
                <a:effectLst/>
                <a:latin typeface="+mn-lt"/>
              </a:rPr>
              <a:t> </a:t>
            </a:r>
            <a:r>
              <a:rPr lang="it-IT" sz="3600" b="1" dirty="0" err="1" smtClean="0">
                <a:solidFill>
                  <a:schemeClr val="accent1"/>
                </a:solidFill>
                <a:effectLst/>
                <a:latin typeface="+mn-lt"/>
              </a:rPr>
              <a:t>closures</a:t>
            </a:r>
            <a:r>
              <a:rPr lang="it-IT" sz="3600" b="1" dirty="0" smtClean="0">
                <a:solidFill>
                  <a:schemeClr val="accent1"/>
                </a:solidFill>
                <a:effectLst/>
                <a:latin typeface="+mn-lt"/>
              </a:rPr>
              <a:t>/budget </a:t>
            </a:r>
            <a:r>
              <a:rPr lang="it-IT" sz="3600" b="1" dirty="0" err="1" smtClean="0">
                <a:solidFill>
                  <a:schemeClr val="accent1"/>
                </a:solidFill>
                <a:effectLst/>
                <a:latin typeface="+mn-lt"/>
              </a:rPr>
              <a:t>cuts</a:t>
            </a:r>
            <a:r>
              <a:rPr lang="it-IT" sz="3600" b="1" dirty="0" smtClean="0">
                <a:solidFill>
                  <a:schemeClr val="accent1"/>
                </a:solidFill>
                <a:effectLst/>
                <a:latin typeface="+mn-lt"/>
              </a:rPr>
              <a:t>” per nazione</a:t>
            </a:r>
            <a:endParaRPr lang="it-IT" sz="3600" b="1" dirty="0">
              <a:solidFill>
                <a:schemeClr val="accent1"/>
              </a:solidFill>
              <a:effectLst/>
              <a:latin typeface="+mn-lt"/>
            </a:endParaRPr>
          </a:p>
        </p:txBody>
      </p:sp>
      <p:sp>
        <p:nvSpPr>
          <p:cNvPr id="18435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sz="2400" dirty="0">
              <a:latin typeface="Georgia" pitchFamily="18" charset="0"/>
            </a:endParaRPr>
          </a:p>
        </p:txBody>
      </p:sp>
      <p:graphicFrame>
        <p:nvGraphicFramePr>
          <p:cNvPr id="5" name="Grafico 4"/>
          <p:cNvGraphicFramePr>
            <a:graphicFrameLocks/>
          </p:cNvGraphicFramePr>
          <p:nvPr/>
        </p:nvGraphicFramePr>
        <p:xfrm>
          <a:off x="2567608" y="2780929"/>
          <a:ext cx="6438900" cy="3667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781784"/>
              </p:ext>
            </p:extLst>
          </p:nvPr>
        </p:nvGraphicFramePr>
        <p:xfrm>
          <a:off x="767408" y="1471437"/>
          <a:ext cx="8640959" cy="5386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/>
          </p:cNvSpPr>
          <p:nvPr>
            <p:ph type="title"/>
          </p:nvPr>
        </p:nvSpPr>
        <p:spPr>
          <a:xfrm>
            <a:off x="911424" y="260648"/>
            <a:ext cx="10353762" cy="970450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accent1"/>
                </a:solidFill>
                <a:effectLst/>
                <a:latin typeface="Trebuchet MS" pitchFamily="34" charset="0"/>
              </a:rPr>
              <a:t>Analisi qualitativa</a:t>
            </a:r>
            <a:endParaRPr lang="it-IT" b="1" dirty="0">
              <a:solidFill>
                <a:schemeClr val="accent1"/>
              </a:solidFill>
              <a:effectLst/>
              <a:latin typeface="Trebuchet MS" pitchFamily="34" charset="0"/>
            </a:endParaRPr>
          </a:p>
        </p:txBody>
      </p:sp>
      <p:sp>
        <p:nvSpPr>
          <p:cNvPr id="19459" name="Rectangle 3"/>
          <p:cNvSpPr>
            <a:spLocks noGrp="1"/>
          </p:cNvSpPr>
          <p:nvPr>
            <p:ph idx="1"/>
          </p:nvPr>
        </p:nvSpPr>
        <p:spPr>
          <a:xfrm>
            <a:off x="479376" y="1484784"/>
            <a:ext cx="11305256" cy="4824536"/>
          </a:xfrm>
        </p:spPr>
        <p:txBody>
          <a:bodyPr>
            <a:noAutofit/>
          </a:bodyPr>
          <a:lstStyle/>
          <a:p>
            <a:pPr>
              <a:lnSpc>
                <a:spcPts val="3400"/>
              </a:lnSpc>
            </a:pPr>
            <a:r>
              <a:rPr lang="it-IT" sz="2800" dirty="0" smtClean="0"/>
              <a:t>individuazione </a:t>
            </a:r>
            <a:r>
              <a:rPr lang="it-IT" sz="2800" dirty="0"/>
              <a:t>delle </a:t>
            </a:r>
            <a:r>
              <a:rPr lang="it-IT" sz="2800" b="1" dirty="0">
                <a:solidFill>
                  <a:schemeClr val="accent1"/>
                </a:solidFill>
              </a:rPr>
              <a:t>storie e dei filoni di </a:t>
            </a:r>
            <a:r>
              <a:rPr lang="it-IT" sz="2800" b="1" dirty="0" smtClean="0">
                <a:solidFill>
                  <a:schemeClr val="accent1"/>
                </a:solidFill>
              </a:rPr>
              <a:t>dibattito:	</a:t>
            </a:r>
            <a:endParaRPr lang="it-IT" sz="1000" dirty="0"/>
          </a:p>
          <a:p>
            <a:pPr lvl="1">
              <a:lnSpc>
                <a:spcPts val="3400"/>
              </a:lnSpc>
            </a:pPr>
            <a:r>
              <a:rPr lang="it-IT" sz="2600" dirty="0"/>
              <a:t>analisi dei filoni di carattere </a:t>
            </a:r>
            <a:r>
              <a:rPr lang="it-IT" sz="2600" b="1" dirty="0">
                <a:solidFill>
                  <a:schemeClr val="accent1"/>
                </a:solidFill>
              </a:rPr>
              <a:t>sovra-nazionale</a:t>
            </a:r>
            <a:r>
              <a:rPr lang="it-IT" sz="2600" dirty="0"/>
              <a:t> (biblioteca digitale, tagli di bilancio e chiusura di biblioteche, ruolo e funzioni delle biblioteche</a:t>
            </a:r>
            <a:r>
              <a:rPr lang="it-IT" sz="2600" dirty="0" smtClean="0"/>
              <a:t>)</a:t>
            </a:r>
          </a:p>
          <a:p>
            <a:pPr lvl="1">
              <a:lnSpc>
                <a:spcPts val="3400"/>
              </a:lnSpc>
            </a:pPr>
            <a:r>
              <a:rPr lang="it-IT" sz="2600" dirty="0" smtClean="0"/>
              <a:t>analisi </a:t>
            </a:r>
            <a:r>
              <a:rPr lang="it-IT" sz="2600" dirty="0"/>
              <a:t>dei filoni di </a:t>
            </a:r>
            <a:r>
              <a:rPr lang="it-IT" sz="2600" b="1" dirty="0">
                <a:solidFill>
                  <a:schemeClr val="accent1"/>
                </a:solidFill>
              </a:rPr>
              <a:t>dibattito a livello </a:t>
            </a:r>
            <a:r>
              <a:rPr lang="it-IT" sz="2600" b="1" dirty="0" smtClean="0">
                <a:solidFill>
                  <a:schemeClr val="accent1"/>
                </a:solidFill>
              </a:rPr>
              <a:t>nazionale</a:t>
            </a:r>
          </a:p>
          <a:p>
            <a:pPr>
              <a:lnSpc>
                <a:spcPts val="3400"/>
              </a:lnSpc>
            </a:pPr>
            <a:r>
              <a:rPr lang="it-IT" sz="2800" dirty="0" smtClean="0"/>
              <a:t>analisi </a:t>
            </a:r>
            <a:r>
              <a:rPr lang="it-IT" sz="2800" dirty="0"/>
              <a:t>del </a:t>
            </a:r>
            <a:r>
              <a:rPr lang="it-IT" sz="2800" b="1" dirty="0">
                <a:solidFill>
                  <a:schemeClr val="accent1"/>
                </a:solidFill>
              </a:rPr>
              <a:t>punto di vista dei lettori e dei commentatori</a:t>
            </a:r>
            <a:r>
              <a:rPr lang="it-IT" sz="2800" dirty="0"/>
              <a:t>, attraverso le lettere ai giornali e gli articoli di commento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1127448" y="1761067"/>
            <a:ext cx="10009111" cy="2460021"/>
          </a:xfrm>
        </p:spPr>
        <p:txBody>
          <a:bodyPr>
            <a:normAutofit/>
          </a:bodyPr>
          <a:lstStyle/>
          <a:p>
            <a:r>
              <a:rPr lang="it-IT" sz="5400" b="1" dirty="0" smtClean="0">
                <a:solidFill>
                  <a:schemeClr val="accent1"/>
                </a:solidFill>
              </a:rPr>
              <a:t>Due indagini sulla percezione</a:t>
            </a:r>
            <a:endParaRPr lang="it-IT" sz="54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/>
          </p:cNvSpPr>
          <p:nvPr>
            <p:ph type="title"/>
          </p:nvPr>
        </p:nvSpPr>
        <p:spPr>
          <a:xfrm>
            <a:off x="839416" y="188640"/>
            <a:ext cx="10353762" cy="970450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accent1"/>
                </a:solidFill>
                <a:latin typeface="Trebuchet MS" pitchFamily="34" charset="0"/>
              </a:rPr>
              <a:t>Risultati e riflessioni finali</a:t>
            </a:r>
            <a:endParaRPr lang="it-IT" b="1" dirty="0">
              <a:solidFill>
                <a:schemeClr val="accent1"/>
              </a:solidFill>
              <a:latin typeface="Trebuchet MS" pitchFamily="34" charset="0"/>
            </a:endParaRPr>
          </a:p>
        </p:txBody>
      </p:sp>
      <p:sp>
        <p:nvSpPr>
          <p:cNvPr id="20483" name="Rectangle 3"/>
          <p:cNvSpPr>
            <a:spLocks noGrp="1"/>
          </p:cNvSpPr>
          <p:nvPr>
            <p:ph idx="1"/>
          </p:nvPr>
        </p:nvSpPr>
        <p:spPr>
          <a:xfrm>
            <a:off x="623392" y="1340768"/>
            <a:ext cx="10945216" cy="4968552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it-IT" sz="3200" dirty="0" smtClean="0"/>
              <a:t>Qual </a:t>
            </a:r>
            <a:r>
              <a:rPr lang="it-IT" sz="3200" dirty="0"/>
              <a:t>era l’obiettivo iniziale? </a:t>
            </a:r>
          </a:p>
          <a:p>
            <a:pPr>
              <a:lnSpc>
                <a:spcPct val="130000"/>
              </a:lnSpc>
              <a:buNone/>
            </a:pPr>
            <a:r>
              <a:rPr lang="it-IT" sz="3200" dirty="0"/>
              <a:t>	Riflettere sul futuro della biblioteca e sul suo impatto sociale da un punto di vista esterno al mondo dei bibliotecari, per far emergere l’eventuale gap </a:t>
            </a:r>
            <a:r>
              <a:rPr lang="it-IT" sz="3200" dirty="0" smtClean="0"/>
              <a:t>percettivo</a:t>
            </a:r>
            <a:endParaRPr lang="it-IT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title"/>
          </p:nvPr>
        </p:nvSpPr>
        <p:spPr>
          <a:xfrm>
            <a:off x="911424" y="188640"/>
            <a:ext cx="10353762" cy="970450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accent1"/>
                </a:solidFill>
                <a:latin typeface="Trebuchet MS" pitchFamily="34" charset="0"/>
              </a:rPr>
              <a:t>Risultati e riflessioni finali</a:t>
            </a:r>
            <a:endParaRPr lang="it-IT" b="1" dirty="0">
              <a:solidFill>
                <a:schemeClr val="accent1"/>
              </a:solidFill>
              <a:latin typeface="Trebuchet MS" pitchFamily="34" charset="0"/>
            </a:endParaRPr>
          </a:p>
        </p:txBody>
      </p:sp>
      <p:sp>
        <p:nvSpPr>
          <p:cNvPr id="21507" name="Rectangle 3"/>
          <p:cNvSpPr>
            <a:spLocks noGrp="1"/>
          </p:cNvSpPr>
          <p:nvPr>
            <p:ph idx="1"/>
          </p:nvPr>
        </p:nvSpPr>
        <p:spPr>
          <a:xfrm>
            <a:off x="767408" y="1340769"/>
            <a:ext cx="10729191" cy="4248471"/>
          </a:xfrm>
        </p:spPr>
        <p:txBody>
          <a:bodyPr>
            <a:normAutofit lnSpcReduction="10000"/>
          </a:bodyPr>
          <a:lstStyle/>
          <a:p>
            <a:r>
              <a:rPr lang="it-IT" sz="3200" dirty="0"/>
              <a:t>Identificare </a:t>
            </a:r>
            <a:r>
              <a:rPr lang="it-IT" sz="3200" b="1" dirty="0">
                <a:solidFill>
                  <a:schemeClr val="accent1"/>
                </a:solidFill>
              </a:rPr>
              <a:t>macro-tematiche di interesse </a:t>
            </a:r>
            <a:r>
              <a:rPr lang="it-IT" sz="3200" dirty="0"/>
              <a:t>nel mondo </a:t>
            </a:r>
            <a:r>
              <a:rPr lang="it-IT" sz="3200" dirty="0" err="1"/>
              <a:t>biblioteconomico</a:t>
            </a:r>
            <a:r>
              <a:rPr lang="it-IT" sz="3200" dirty="0"/>
              <a:t>:</a:t>
            </a:r>
          </a:p>
          <a:p>
            <a:pPr lvl="1"/>
            <a:r>
              <a:rPr lang="it-IT" sz="3000" dirty="0"/>
              <a:t>Biblioteche nell’ambito della </a:t>
            </a:r>
            <a:r>
              <a:rPr lang="it-IT" sz="3000" i="1" dirty="0" err="1"/>
              <a:t>knowledge</a:t>
            </a:r>
            <a:r>
              <a:rPr lang="it-IT" sz="3000" i="1" dirty="0"/>
              <a:t> economy</a:t>
            </a:r>
          </a:p>
          <a:p>
            <a:pPr lvl="1"/>
            <a:r>
              <a:rPr lang="it-IT" sz="3000" dirty="0"/>
              <a:t>Biblioteche e welfare</a:t>
            </a:r>
          </a:p>
          <a:p>
            <a:pPr lvl="1"/>
            <a:r>
              <a:rPr lang="it-IT" sz="3000" dirty="0"/>
              <a:t>Biblioteche e nuove tecnologie</a:t>
            </a:r>
          </a:p>
          <a:p>
            <a:r>
              <a:rPr lang="it-IT" sz="3200" dirty="0" smtClean="0"/>
              <a:t>Analisi </a:t>
            </a:r>
            <a:r>
              <a:rPr lang="it-IT" sz="3200" dirty="0"/>
              <a:t>del dibattito biblioteconomico e verifica del riflesso e della eventuale corrispondenza nelle fonti analizzate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/>
          </p:nvPr>
        </p:nvSpPr>
        <p:spPr>
          <a:xfrm>
            <a:off x="907316" y="188640"/>
            <a:ext cx="10353762" cy="970450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accent1"/>
                </a:solidFill>
                <a:latin typeface="Trebuchet MS" pitchFamily="34" charset="0"/>
              </a:rPr>
              <a:t>Risultati e riflessioni finali</a:t>
            </a:r>
            <a:endParaRPr lang="it-IT" b="1" dirty="0">
              <a:solidFill>
                <a:schemeClr val="accent1"/>
              </a:solidFill>
              <a:latin typeface="Trebuchet MS" pitchFamily="34" charset="0"/>
            </a:endParaRPr>
          </a:p>
        </p:txBody>
      </p:sp>
      <p:sp>
        <p:nvSpPr>
          <p:cNvPr id="22531" name="Rectangle 3"/>
          <p:cNvSpPr>
            <a:spLocks noGrp="1"/>
          </p:cNvSpPr>
          <p:nvPr>
            <p:ph idx="1"/>
          </p:nvPr>
        </p:nvSpPr>
        <p:spPr>
          <a:xfrm>
            <a:off x="479377" y="1303106"/>
            <a:ext cx="11069520" cy="4608512"/>
          </a:xfrm>
        </p:spPr>
        <p:txBody>
          <a:bodyPr>
            <a:normAutofit/>
          </a:bodyPr>
          <a:lstStyle/>
          <a:p>
            <a:pPr>
              <a:lnSpc>
                <a:spcPts val="4000"/>
              </a:lnSpc>
            </a:pPr>
            <a:r>
              <a:rPr lang="it-IT" sz="2800" dirty="0" smtClean="0"/>
              <a:t>L’idea di biblioteca prevalente nell’opinione pubblica ruota intorno a due aspetti:</a:t>
            </a:r>
          </a:p>
          <a:p>
            <a:pPr lvl="1">
              <a:lnSpc>
                <a:spcPts val="4000"/>
              </a:lnSpc>
            </a:pPr>
            <a:r>
              <a:rPr lang="en-GB" sz="2400" dirty="0" smtClean="0"/>
              <a:t>la </a:t>
            </a:r>
            <a:r>
              <a:rPr lang="en-GB" sz="2400" b="1" dirty="0" err="1" smtClean="0">
                <a:solidFill>
                  <a:schemeClr val="accent1"/>
                </a:solidFill>
              </a:rPr>
              <a:t>biblioteca</a:t>
            </a:r>
            <a:r>
              <a:rPr lang="en-GB" sz="2400" b="1" dirty="0" smtClean="0">
                <a:solidFill>
                  <a:schemeClr val="accent1"/>
                </a:solidFill>
              </a:rPr>
              <a:t> </a:t>
            </a:r>
            <a:r>
              <a:rPr lang="en-GB" sz="2400" b="1" dirty="0" err="1" smtClean="0">
                <a:solidFill>
                  <a:schemeClr val="accent1"/>
                </a:solidFill>
              </a:rPr>
              <a:t>fisica</a:t>
            </a:r>
            <a:r>
              <a:rPr lang="en-GB" sz="2400" dirty="0" smtClean="0"/>
              <a:t>, </a:t>
            </a:r>
            <a:r>
              <a:rPr lang="en-GB" sz="2400" dirty="0" err="1" smtClean="0"/>
              <a:t>che</a:t>
            </a:r>
            <a:r>
              <a:rPr lang="en-GB" sz="2400" dirty="0" smtClean="0"/>
              <a:t> è </a:t>
            </a:r>
            <a:r>
              <a:rPr lang="en-GB" sz="2400" dirty="0" err="1" smtClean="0"/>
              <a:t>identificata</a:t>
            </a:r>
            <a:r>
              <a:rPr lang="en-GB" sz="2400" dirty="0" smtClean="0"/>
              <a:t> con </a:t>
            </a:r>
            <a:r>
              <a:rPr lang="en-GB" sz="2400" dirty="0" err="1" smtClean="0"/>
              <a:t>il</a:t>
            </a:r>
            <a:r>
              <a:rPr lang="en-GB" sz="2400" dirty="0" smtClean="0"/>
              <a:t> </a:t>
            </a:r>
            <a:r>
              <a:rPr lang="en-GB" sz="2400" dirty="0" err="1" smtClean="0"/>
              <a:t>concetto</a:t>
            </a:r>
            <a:r>
              <a:rPr lang="en-GB" sz="2400" dirty="0" smtClean="0"/>
              <a:t> </a:t>
            </a:r>
            <a:r>
              <a:rPr lang="en-GB" sz="2400" dirty="0" err="1" smtClean="0"/>
              <a:t>stesso</a:t>
            </a:r>
            <a:r>
              <a:rPr lang="en-GB" sz="2400" dirty="0" smtClean="0"/>
              <a:t> </a:t>
            </a:r>
            <a:r>
              <a:rPr lang="en-GB" sz="2400" dirty="0" err="1" smtClean="0"/>
              <a:t>di</a:t>
            </a:r>
            <a:r>
              <a:rPr lang="en-GB" sz="2400" dirty="0" smtClean="0"/>
              <a:t> </a:t>
            </a:r>
            <a:r>
              <a:rPr lang="en-GB" sz="2400" dirty="0" err="1" smtClean="0"/>
              <a:t>biblioteca</a:t>
            </a:r>
            <a:r>
              <a:rPr lang="en-GB" sz="2400" dirty="0" smtClean="0"/>
              <a:t>;</a:t>
            </a:r>
          </a:p>
          <a:p>
            <a:pPr lvl="1">
              <a:lnSpc>
                <a:spcPts val="4000"/>
              </a:lnSpc>
            </a:pPr>
            <a:r>
              <a:rPr lang="en-GB" sz="2400" dirty="0" smtClean="0"/>
              <a:t>la </a:t>
            </a:r>
            <a:r>
              <a:rPr lang="en-GB" sz="2400" b="1" dirty="0" err="1" smtClean="0">
                <a:solidFill>
                  <a:schemeClr val="accent1"/>
                </a:solidFill>
              </a:rPr>
              <a:t>biblioteca</a:t>
            </a:r>
            <a:r>
              <a:rPr lang="en-GB" sz="2400" b="1" dirty="0" smtClean="0">
                <a:solidFill>
                  <a:schemeClr val="accent1"/>
                </a:solidFill>
              </a:rPr>
              <a:t> </a:t>
            </a:r>
            <a:r>
              <a:rPr lang="en-GB" sz="2400" b="1" dirty="0" err="1" smtClean="0">
                <a:solidFill>
                  <a:schemeClr val="accent1"/>
                </a:solidFill>
              </a:rPr>
              <a:t>digitale</a:t>
            </a:r>
            <a:r>
              <a:rPr lang="en-GB" sz="2400" dirty="0" smtClean="0"/>
              <a:t>, </a:t>
            </a:r>
            <a:r>
              <a:rPr lang="en-GB" sz="2400" dirty="0" err="1" smtClean="0"/>
              <a:t>concepita</a:t>
            </a:r>
            <a:r>
              <a:rPr lang="en-GB" sz="2400" dirty="0" smtClean="0"/>
              <a:t> come la </a:t>
            </a:r>
            <a:r>
              <a:rPr lang="en-GB" sz="2400" dirty="0" err="1" smtClean="0"/>
              <a:t>somma</a:t>
            </a:r>
            <a:r>
              <a:rPr lang="en-GB" sz="2400" dirty="0" smtClean="0"/>
              <a:t> </a:t>
            </a:r>
            <a:r>
              <a:rPr lang="en-GB" sz="2400" dirty="0" err="1" smtClean="0"/>
              <a:t>dei</a:t>
            </a:r>
            <a:r>
              <a:rPr lang="en-GB" sz="2400" dirty="0" smtClean="0"/>
              <a:t> </a:t>
            </a:r>
            <a:r>
              <a:rPr lang="en-GB" sz="2400" dirty="0" err="1" smtClean="0"/>
              <a:t>contenuti</a:t>
            </a:r>
            <a:r>
              <a:rPr lang="en-GB" sz="2400" dirty="0" smtClean="0"/>
              <a:t> </a:t>
            </a:r>
            <a:r>
              <a:rPr lang="en-GB" sz="2400" dirty="0" err="1" smtClean="0"/>
              <a:t>nativamente</a:t>
            </a:r>
            <a:r>
              <a:rPr lang="en-GB" sz="2400" dirty="0" smtClean="0"/>
              <a:t> </a:t>
            </a:r>
            <a:r>
              <a:rPr lang="en-GB" sz="2400" dirty="0" err="1" smtClean="0"/>
              <a:t>digitali</a:t>
            </a:r>
            <a:r>
              <a:rPr lang="en-GB" sz="2400" dirty="0" smtClean="0"/>
              <a:t> e </a:t>
            </a:r>
            <a:r>
              <a:rPr lang="en-GB" sz="2400" dirty="0" err="1" smtClean="0"/>
              <a:t>digitalizzati</a:t>
            </a:r>
            <a:r>
              <a:rPr lang="en-GB" sz="2400" dirty="0" smtClean="0"/>
              <a:t>. Il </a:t>
            </a:r>
            <a:r>
              <a:rPr lang="en-GB" sz="2400" dirty="0" err="1" smtClean="0"/>
              <a:t>fatto</a:t>
            </a:r>
            <a:r>
              <a:rPr lang="en-GB" sz="2400" dirty="0" smtClean="0"/>
              <a:t> è </a:t>
            </a:r>
            <a:r>
              <a:rPr lang="en-GB" sz="2400" dirty="0" err="1" smtClean="0"/>
              <a:t>che</a:t>
            </a:r>
            <a:r>
              <a:rPr lang="en-GB" sz="2400" dirty="0" smtClean="0"/>
              <a:t> in </a:t>
            </a:r>
            <a:r>
              <a:rPr lang="en-GB" sz="2400" dirty="0" err="1" smtClean="0"/>
              <a:t>questo</a:t>
            </a:r>
            <a:r>
              <a:rPr lang="en-GB" sz="2400" dirty="0" smtClean="0"/>
              <a:t> </a:t>
            </a:r>
            <a:r>
              <a:rPr lang="en-GB" sz="2400" dirty="0" err="1" smtClean="0"/>
              <a:t>ambito</a:t>
            </a:r>
            <a:r>
              <a:rPr lang="en-GB" sz="2400" dirty="0" smtClean="0"/>
              <a:t> </a:t>
            </a:r>
            <a:r>
              <a:rPr lang="en-GB" sz="2400" dirty="0" err="1" smtClean="0"/>
              <a:t>il</a:t>
            </a:r>
            <a:r>
              <a:rPr lang="en-GB" sz="2400" dirty="0" smtClean="0"/>
              <a:t> </a:t>
            </a:r>
            <a:r>
              <a:rPr lang="en-GB" sz="2400" dirty="0" err="1" smtClean="0"/>
              <a:t>ruolo</a:t>
            </a:r>
            <a:r>
              <a:rPr lang="en-GB" sz="2400" dirty="0" smtClean="0"/>
              <a:t> </a:t>
            </a:r>
            <a:r>
              <a:rPr lang="en-GB" sz="2400" dirty="0" err="1" smtClean="0"/>
              <a:t>delle</a:t>
            </a:r>
            <a:r>
              <a:rPr lang="en-GB" sz="2400" dirty="0" smtClean="0"/>
              <a:t> </a:t>
            </a:r>
            <a:r>
              <a:rPr lang="en-GB" sz="2400" dirty="0" err="1" smtClean="0"/>
              <a:t>biblioteche</a:t>
            </a:r>
            <a:r>
              <a:rPr lang="en-GB" sz="2400" dirty="0" smtClean="0"/>
              <a:t> </a:t>
            </a:r>
            <a:r>
              <a:rPr lang="en-GB" sz="2400" dirty="0" err="1" smtClean="0"/>
              <a:t>esistenti</a:t>
            </a:r>
            <a:r>
              <a:rPr lang="en-GB" sz="2400" dirty="0" smtClean="0"/>
              <a:t> è </a:t>
            </a:r>
            <a:r>
              <a:rPr lang="en-GB" sz="2400" dirty="0" err="1" smtClean="0"/>
              <a:t>percepito</a:t>
            </a:r>
            <a:r>
              <a:rPr lang="en-GB" sz="2400" dirty="0" smtClean="0"/>
              <a:t> solo in </a:t>
            </a:r>
            <a:r>
              <a:rPr lang="en-GB" sz="2400" dirty="0" err="1" smtClean="0"/>
              <a:t>quanto</a:t>
            </a:r>
            <a:r>
              <a:rPr lang="en-GB" sz="2400" dirty="0" smtClean="0"/>
              <a:t> </a:t>
            </a:r>
            <a:r>
              <a:rPr lang="en-GB" sz="2400" dirty="0" err="1" smtClean="0"/>
              <a:t>fornitrici</a:t>
            </a:r>
            <a:r>
              <a:rPr lang="en-GB" sz="2400" dirty="0" smtClean="0"/>
              <a:t> </a:t>
            </a:r>
            <a:r>
              <a:rPr lang="en-GB" sz="2400" dirty="0" err="1" smtClean="0"/>
              <a:t>delle</a:t>
            </a:r>
            <a:r>
              <a:rPr lang="en-GB" sz="2400" dirty="0" smtClean="0"/>
              <a:t> </a:t>
            </a:r>
            <a:r>
              <a:rPr lang="en-GB" sz="2400" dirty="0" err="1" smtClean="0"/>
              <a:t>collezioni</a:t>
            </a:r>
            <a:r>
              <a:rPr lang="en-GB" sz="2400" dirty="0" smtClean="0"/>
              <a:t> </a:t>
            </a:r>
            <a:r>
              <a:rPr lang="en-GB" sz="2400" dirty="0" err="1" smtClean="0"/>
              <a:t>da</a:t>
            </a:r>
            <a:r>
              <a:rPr lang="en-GB" sz="2400" dirty="0" smtClean="0"/>
              <a:t> </a:t>
            </a:r>
            <a:r>
              <a:rPr lang="en-GB" sz="2400" dirty="0" err="1" smtClean="0"/>
              <a:t>digitalizzare</a:t>
            </a:r>
            <a:endParaRPr lang="en-GB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/>
          </p:nvPr>
        </p:nvSpPr>
        <p:spPr>
          <a:xfrm>
            <a:off x="883114" y="188640"/>
            <a:ext cx="10353762" cy="970450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accent1"/>
                </a:solidFill>
                <a:latin typeface="Trebuchet MS" pitchFamily="34" charset="0"/>
              </a:rPr>
              <a:t>Risultati e riflessioni finali</a:t>
            </a:r>
            <a:endParaRPr lang="it-IT" b="1" dirty="0">
              <a:solidFill>
                <a:schemeClr val="accent1"/>
              </a:solidFill>
              <a:latin typeface="Trebuchet MS" pitchFamily="34" charset="0"/>
            </a:endParaRPr>
          </a:p>
        </p:txBody>
      </p:sp>
      <p:sp>
        <p:nvSpPr>
          <p:cNvPr id="22531" name="Rectangle 3"/>
          <p:cNvSpPr>
            <a:spLocks noGrp="1"/>
          </p:cNvSpPr>
          <p:nvPr>
            <p:ph idx="1"/>
          </p:nvPr>
        </p:nvSpPr>
        <p:spPr>
          <a:xfrm>
            <a:off x="407368" y="1159090"/>
            <a:ext cx="11233247" cy="4464495"/>
          </a:xfrm>
        </p:spPr>
        <p:txBody>
          <a:bodyPr>
            <a:normAutofit/>
          </a:bodyPr>
          <a:lstStyle/>
          <a:p>
            <a:pPr>
              <a:lnSpc>
                <a:spcPts val="3300"/>
              </a:lnSpc>
            </a:pPr>
            <a:r>
              <a:rPr lang="en-GB" sz="2800" dirty="0" err="1" smtClean="0"/>
              <a:t>Quali</a:t>
            </a:r>
            <a:r>
              <a:rPr lang="en-GB" sz="2800" dirty="0" smtClean="0"/>
              <a:t> </a:t>
            </a:r>
            <a:r>
              <a:rPr lang="en-GB" sz="2800" dirty="0" err="1" smtClean="0"/>
              <a:t>conseguenze</a:t>
            </a:r>
            <a:r>
              <a:rPr lang="en-GB" sz="2800" dirty="0" smtClean="0"/>
              <a:t> e </a:t>
            </a:r>
            <a:r>
              <a:rPr lang="en-GB" sz="2800" dirty="0" err="1" smtClean="0"/>
              <a:t>quali</a:t>
            </a:r>
            <a:r>
              <a:rPr lang="en-GB" sz="2800" dirty="0" smtClean="0"/>
              <a:t> </a:t>
            </a:r>
            <a:r>
              <a:rPr lang="en-GB" sz="2800" dirty="0" err="1" smtClean="0"/>
              <a:t>raccomandazioni</a:t>
            </a:r>
            <a:r>
              <a:rPr lang="en-GB" sz="2800" dirty="0" smtClean="0"/>
              <a:t> </a:t>
            </a:r>
            <a:r>
              <a:rPr lang="en-GB" sz="2800" dirty="0" err="1" smtClean="0"/>
              <a:t>possibili</a:t>
            </a:r>
            <a:r>
              <a:rPr lang="en-GB" sz="2800" dirty="0" smtClean="0"/>
              <a:t> per </a:t>
            </a:r>
            <a:r>
              <a:rPr lang="en-GB" sz="2800" dirty="0" err="1" smtClean="0"/>
              <a:t>i</a:t>
            </a:r>
            <a:r>
              <a:rPr lang="en-GB" sz="2800" dirty="0" smtClean="0"/>
              <a:t> </a:t>
            </a:r>
            <a:r>
              <a:rPr lang="en-GB" sz="2800" dirty="0" err="1" smtClean="0"/>
              <a:t>bibliotecari</a:t>
            </a:r>
            <a:r>
              <a:rPr lang="en-GB" sz="2800" dirty="0" smtClean="0"/>
              <a:t>? </a:t>
            </a:r>
          </a:p>
          <a:p>
            <a:pPr lvl="1">
              <a:lnSpc>
                <a:spcPts val="3300"/>
              </a:lnSpc>
            </a:pPr>
            <a:r>
              <a:rPr lang="en-GB" sz="2400" dirty="0" err="1" smtClean="0"/>
              <a:t>curarsi</a:t>
            </a:r>
            <a:r>
              <a:rPr lang="en-GB" sz="2400" dirty="0" smtClean="0"/>
              <a:t> </a:t>
            </a:r>
            <a:r>
              <a:rPr lang="en-GB" sz="2400" dirty="0" err="1" smtClean="0"/>
              <a:t>delle</a:t>
            </a:r>
            <a:r>
              <a:rPr lang="en-GB" sz="2400" dirty="0" smtClean="0"/>
              <a:t> </a:t>
            </a:r>
            <a:r>
              <a:rPr lang="en-GB" sz="2400" dirty="0" err="1" smtClean="0"/>
              <a:t>biblioteche</a:t>
            </a:r>
            <a:r>
              <a:rPr lang="en-GB" sz="2400" dirty="0" smtClean="0"/>
              <a:t> </a:t>
            </a:r>
            <a:r>
              <a:rPr lang="en-GB" sz="2400" dirty="0" err="1" smtClean="0"/>
              <a:t>fisiche</a:t>
            </a:r>
            <a:r>
              <a:rPr lang="en-GB" sz="2400" dirty="0" smtClean="0"/>
              <a:t> e </a:t>
            </a:r>
            <a:r>
              <a:rPr lang="en-GB" sz="2400" dirty="0" err="1" smtClean="0"/>
              <a:t>farle</a:t>
            </a:r>
            <a:r>
              <a:rPr lang="en-GB" sz="2400" dirty="0" smtClean="0"/>
              <a:t> </a:t>
            </a:r>
            <a:r>
              <a:rPr lang="en-GB" sz="2400" dirty="0" err="1" smtClean="0"/>
              <a:t>evolvere</a:t>
            </a:r>
            <a:endParaRPr lang="en-GB" sz="2400" dirty="0" smtClean="0"/>
          </a:p>
          <a:p>
            <a:pPr lvl="1">
              <a:lnSpc>
                <a:spcPts val="3300"/>
              </a:lnSpc>
            </a:pPr>
            <a:r>
              <a:rPr lang="en-GB" sz="2400" dirty="0" smtClean="0"/>
              <a:t>non </a:t>
            </a:r>
            <a:r>
              <a:rPr lang="en-GB" sz="2400" dirty="0" err="1" smtClean="0"/>
              <a:t>dimenticarsi</a:t>
            </a:r>
            <a:r>
              <a:rPr lang="en-GB" sz="2400" dirty="0" smtClean="0"/>
              <a:t> del </a:t>
            </a:r>
            <a:r>
              <a:rPr lang="en-GB" sz="2400" dirty="0" err="1" smtClean="0"/>
              <a:t>ruolo</a:t>
            </a:r>
            <a:r>
              <a:rPr lang="en-GB" sz="2400" dirty="0" smtClean="0"/>
              <a:t> </a:t>
            </a:r>
            <a:r>
              <a:rPr lang="en-GB" sz="2400" dirty="0" err="1" smtClean="0"/>
              <a:t>di</a:t>
            </a:r>
            <a:r>
              <a:rPr lang="en-GB" sz="2400" dirty="0" smtClean="0"/>
              <a:t> </a:t>
            </a:r>
            <a:r>
              <a:rPr lang="en-GB" sz="2400" dirty="0" err="1" smtClean="0"/>
              <a:t>conservazione</a:t>
            </a:r>
            <a:endParaRPr lang="en-GB" sz="2400" dirty="0" smtClean="0"/>
          </a:p>
          <a:p>
            <a:pPr lvl="1">
              <a:lnSpc>
                <a:spcPts val="3300"/>
              </a:lnSpc>
            </a:pPr>
            <a:r>
              <a:rPr lang="en-GB" sz="2400" dirty="0" err="1" smtClean="0"/>
              <a:t>restare</a:t>
            </a:r>
            <a:r>
              <a:rPr lang="en-GB" sz="2400" dirty="0" smtClean="0"/>
              <a:t> </a:t>
            </a:r>
            <a:r>
              <a:rPr lang="en-GB" sz="2400" dirty="0" err="1" smtClean="0"/>
              <a:t>aperti</a:t>
            </a:r>
            <a:r>
              <a:rPr lang="en-GB" sz="2400" dirty="0" smtClean="0"/>
              <a:t> ed </a:t>
            </a:r>
            <a:r>
              <a:rPr lang="en-GB" sz="2400" dirty="0" err="1" smtClean="0"/>
              <a:t>essere</a:t>
            </a:r>
            <a:r>
              <a:rPr lang="en-GB" sz="2400" dirty="0" smtClean="0"/>
              <a:t> </a:t>
            </a:r>
            <a:r>
              <a:rPr lang="en-GB" sz="2400" dirty="0" err="1" smtClean="0"/>
              <a:t>pronti</a:t>
            </a:r>
            <a:r>
              <a:rPr lang="en-GB" sz="2400" dirty="0" smtClean="0"/>
              <a:t> </a:t>
            </a:r>
            <a:r>
              <a:rPr lang="en-GB" sz="2400" dirty="0" err="1" smtClean="0"/>
              <a:t>anche</a:t>
            </a:r>
            <a:r>
              <a:rPr lang="en-GB" sz="2400" dirty="0" smtClean="0"/>
              <a:t> a </a:t>
            </a:r>
            <a:r>
              <a:rPr lang="en-GB" sz="2400" dirty="0" err="1" smtClean="0"/>
              <a:t>distruggere</a:t>
            </a:r>
            <a:r>
              <a:rPr lang="en-GB" sz="2400" dirty="0" smtClean="0"/>
              <a:t> </a:t>
            </a:r>
            <a:r>
              <a:rPr lang="en-GB" sz="2400" dirty="0" err="1" smtClean="0"/>
              <a:t>parte</a:t>
            </a:r>
            <a:r>
              <a:rPr lang="en-GB" sz="2400" dirty="0" smtClean="0"/>
              <a:t> del </a:t>
            </a:r>
            <a:r>
              <a:rPr lang="en-GB" sz="2400" dirty="0" err="1" smtClean="0"/>
              <a:t>proprio</a:t>
            </a:r>
            <a:r>
              <a:rPr lang="en-GB" sz="2400" dirty="0" smtClean="0"/>
              <a:t> </a:t>
            </a:r>
            <a:r>
              <a:rPr lang="en-GB" sz="2400" i="1" dirty="0" smtClean="0"/>
              <a:t>business</a:t>
            </a:r>
            <a:endParaRPr lang="en-GB" sz="2400" dirty="0" smtClean="0"/>
          </a:p>
          <a:p>
            <a:pPr lvl="1">
              <a:lnSpc>
                <a:spcPts val="3300"/>
              </a:lnSpc>
            </a:pPr>
            <a:r>
              <a:rPr lang="en-GB" sz="2400" dirty="0" err="1" smtClean="0"/>
              <a:t>lavorare</a:t>
            </a:r>
            <a:r>
              <a:rPr lang="en-GB" sz="2400" dirty="0" smtClean="0"/>
              <a:t> </a:t>
            </a:r>
            <a:r>
              <a:rPr lang="en-GB" sz="2400" dirty="0" err="1" smtClean="0"/>
              <a:t>sul</a:t>
            </a:r>
            <a:r>
              <a:rPr lang="en-GB" sz="2400" dirty="0" smtClean="0"/>
              <a:t> gap </a:t>
            </a:r>
            <a:r>
              <a:rPr lang="en-GB" sz="2400" dirty="0" err="1" smtClean="0"/>
              <a:t>percettivo</a:t>
            </a:r>
            <a:r>
              <a:rPr lang="en-GB" sz="2400" dirty="0" smtClean="0"/>
              <a:t>: </a:t>
            </a:r>
            <a:r>
              <a:rPr lang="en-GB" sz="2400" dirty="0" err="1" smtClean="0"/>
              <a:t>investire</a:t>
            </a:r>
            <a:r>
              <a:rPr lang="en-GB" sz="2400" dirty="0" smtClean="0"/>
              <a:t> in </a:t>
            </a:r>
            <a:r>
              <a:rPr lang="en-GB" sz="2400" dirty="0" err="1" smtClean="0"/>
              <a:t>comunicazione</a:t>
            </a:r>
            <a:endParaRPr lang="en-GB" sz="2400" dirty="0" smtClean="0"/>
          </a:p>
          <a:p>
            <a:pPr lvl="1">
              <a:lnSpc>
                <a:spcPts val="3300"/>
              </a:lnSpc>
            </a:pPr>
            <a:r>
              <a:rPr lang="en-GB" sz="2400" dirty="0" err="1" smtClean="0"/>
              <a:t>il</a:t>
            </a:r>
            <a:r>
              <a:rPr lang="en-GB" sz="2400" dirty="0" smtClean="0"/>
              <a:t> gap è </a:t>
            </a:r>
            <a:r>
              <a:rPr lang="en-GB" sz="2400" dirty="0" err="1" smtClean="0"/>
              <a:t>anche</a:t>
            </a:r>
            <a:r>
              <a:rPr lang="en-GB" sz="2400" dirty="0" smtClean="0"/>
              <a:t> </a:t>
            </a:r>
            <a:r>
              <a:rPr lang="en-GB" sz="2400" dirty="0" err="1" smtClean="0"/>
              <a:t>interno</a:t>
            </a:r>
            <a:r>
              <a:rPr lang="en-GB" sz="2400" dirty="0" smtClean="0"/>
              <a:t> </a:t>
            </a:r>
            <a:r>
              <a:rPr lang="en-GB" sz="2400" dirty="0" err="1" smtClean="0"/>
              <a:t>alle</a:t>
            </a:r>
            <a:r>
              <a:rPr lang="en-GB" sz="2400" dirty="0" smtClean="0"/>
              <a:t> </a:t>
            </a:r>
            <a:r>
              <a:rPr lang="en-GB" sz="2400" dirty="0" err="1" smtClean="0"/>
              <a:t>biblioteche</a:t>
            </a:r>
            <a:r>
              <a:rPr lang="en-GB" sz="2400" dirty="0" smtClean="0"/>
              <a:t> e </a:t>
            </a:r>
            <a:r>
              <a:rPr lang="en-GB" sz="2400" dirty="0" err="1" smtClean="0"/>
              <a:t>ai</a:t>
            </a:r>
            <a:r>
              <a:rPr lang="en-GB" sz="2400" dirty="0" smtClean="0"/>
              <a:t> </a:t>
            </a:r>
            <a:r>
              <a:rPr lang="en-GB" sz="2400" dirty="0" err="1" smtClean="0"/>
              <a:t>bibliotecari</a:t>
            </a:r>
            <a:endParaRPr lang="en-GB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2748053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accent1"/>
                </a:solidFill>
              </a:rPr>
              <a:t>2. </a:t>
            </a:r>
            <a:br>
              <a:rPr lang="it-IT" b="1" dirty="0" smtClean="0">
                <a:solidFill>
                  <a:schemeClr val="accent1"/>
                </a:solidFill>
              </a:rPr>
            </a:br>
            <a:r>
              <a:rPr lang="it-IT" b="1" dirty="0" smtClean="0">
                <a:solidFill>
                  <a:schemeClr val="accent1"/>
                </a:solidFill>
              </a:rPr>
              <a:t>La meta-analisi mediante AAT delle indagini qualitative sulle biblioteche pubbliche italiane</a:t>
            </a:r>
            <a:endParaRPr lang="it-IT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Titolo 3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874713"/>
          </a:xfr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it-IT" dirty="0" smtClean="0"/>
              <a:t>Il corpus completo</a:t>
            </a:r>
            <a:endParaRPr lang="it-IT" dirty="0"/>
          </a:p>
        </p:txBody>
      </p:sp>
      <p:graphicFrame>
        <p:nvGraphicFramePr>
          <p:cNvPr id="7" name="Segnaposto contenuto 6"/>
          <p:cNvGraphicFramePr>
            <a:graphicFrameLocks noGrp="1"/>
          </p:cNvGraphicFramePr>
          <p:nvPr>
            <p:ph sz="half" idx="4294967295"/>
          </p:nvPr>
        </p:nvGraphicFramePr>
        <p:xfrm>
          <a:off x="7010400" y="1690688"/>
          <a:ext cx="5181600" cy="4351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812" y="895940"/>
            <a:ext cx="6683188" cy="5962060"/>
          </a:xfrm>
          <a:prstGeom prst="rect">
            <a:avLst/>
          </a:prstGeom>
        </p:spPr>
      </p:pic>
      <p:graphicFrame>
        <p:nvGraphicFramePr>
          <p:cNvPr id="6" name="Tabella 5"/>
          <p:cNvGraphicFramePr>
            <a:graphicFrameLocks noGrp="1"/>
          </p:cNvGraphicFramePr>
          <p:nvPr>
            <p:extLst/>
          </p:nvPr>
        </p:nvGraphicFramePr>
        <p:xfrm>
          <a:off x="355600" y="3832226"/>
          <a:ext cx="5328024" cy="2209800"/>
        </p:xfrm>
        <a:graphic>
          <a:graphicData uri="http://schemas.openxmlformats.org/drawingml/2006/table">
            <a:tbl>
              <a:tblPr/>
              <a:tblGrid>
                <a:gridCol w="5328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Résumé</a:t>
                      </a:r>
                      <a:r>
                        <a:rPr lang="it-IT" sz="2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 - 2018</a:t>
                      </a:r>
                      <a:endParaRPr lang="it-IT" sz="2000" b="1" i="0" u="none" strike="noStrike" dirty="0">
                        <a:solidFill>
                          <a:srgbClr val="FF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Nombre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de </a:t>
                      </a:r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textes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: 295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Nombre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d'</a:t>
                      </a:r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occurrences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: 591.964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Nombre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de </a:t>
                      </a:r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formes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: </a:t>
                      </a:r>
                      <a:r>
                        <a:rPr lang="it-IT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13.296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Nombre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d'hapax : 5592 (0.94%des </a:t>
                      </a:r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occurrences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- 42.06% </a:t>
                      </a:r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des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</a:t>
                      </a:r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formes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)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Moyenne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d'</a:t>
                      </a:r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occurrences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par texte : 2013.48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CasellaDiTesto 8"/>
          <p:cNvSpPr txBox="1"/>
          <p:nvPr/>
        </p:nvSpPr>
        <p:spPr>
          <a:xfrm>
            <a:off x="2425700" y="6344734"/>
            <a:ext cx="95025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dirty="0" smtClean="0"/>
              <a:t>La nuvola di parole prende in considerazione </a:t>
            </a:r>
            <a:r>
              <a:rPr lang="it-IT" sz="1600" dirty="0" err="1" smtClean="0"/>
              <a:t>type</a:t>
            </a:r>
            <a:r>
              <a:rPr lang="it-IT" sz="1600" dirty="0" smtClean="0"/>
              <a:t> con almeno 30 occorrenze</a:t>
            </a:r>
            <a:endParaRPr lang="it-IT" sz="1600" dirty="0"/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/>
          </p:nvPr>
        </p:nvGraphicFramePr>
        <p:xfrm>
          <a:off x="355599" y="1422902"/>
          <a:ext cx="5382016" cy="2133600"/>
        </p:xfrm>
        <a:graphic>
          <a:graphicData uri="http://schemas.openxmlformats.org/drawingml/2006/table">
            <a:tbl>
              <a:tblPr/>
              <a:tblGrid>
                <a:gridCol w="53820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i="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Résumé</a:t>
                      </a:r>
                      <a:r>
                        <a:rPr lang="it-IT" sz="2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charset="0"/>
                        </a:rPr>
                        <a:t> - 2016</a:t>
                      </a:r>
                      <a:endParaRPr lang="it-IT" sz="2000" b="1" i="0" u="none" strike="noStrike" dirty="0">
                        <a:solidFill>
                          <a:srgbClr val="FF0000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Number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of </a:t>
                      </a:r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texts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: 219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Number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of </a:t>
                      </a:r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occurrences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: </a:t>
                      </a:r>
                      <a:r>
                        <a:rPr lang="it-IT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328.137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Number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of </a:t>
                      </a:r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forms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: </a:t>
                      </a:r>
                      <a:r>
                        <a:rPr lang="it-IT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9.823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Number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of hapax : 4025 (1.23%of </a:t>
                      </a:r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occurrences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- 40.98% of </a:t>
                      </a:r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forms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Mean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of </a:t>
                      </a:r>
                      <a:r>
                        <a:rPr lang="it-IT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occurrences</a:t>
                      </a:r>
                      <a:r>
                        <a:rPr lang="it-IT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 by text : 1498.34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CasellaDiTesto 7"/>
          <p:cNvSpPr txBox="1"/>
          <p:nvPr/>
        </p:nvSpPr>
        <p:spPr>
          <a:xfrm>
            <a:off x="5737615" y="982889"/>
            <a:ext cx="6190673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+ 4 indagini (+ 33%)</a:t>
            </a:r>
          </a:p>
          <a:p>
            <a:r>
              <a:rPr lang="it-IT" dirty="0" smtClean="0"/>
              <a:t>+ 76 UCI (+ 25%)</a:t>
            </a:r>
            <a:endParaRPr lang="it-IT" dirty="0"/>
          </a:p>
          <a:p>
            <a:r>
              <a:rPr lang="it-IT" dirty="0" smtClean="0"/>
              <a:t>+ 263.827 </a:t>
            </a:r>
            <a:r>
              <a:rPr lang="it-IT" dirty="0" err="1" smtClean="0"/>
              <a:t>token</a:t>
            </a:r>
            <a:r>
              <a:rPr lang="it-IT" dirty="0" smtClean="0"/>
              <a:t> (+ 44%)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888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0" y="-20725"/>
            <a:ext cx="12192000" cy="915248"/>
          </a:xfr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it-IT" dirty="0" smtClean="0"/>
              <a:t>La fonte dei dati</a:t>
            </a:r>
            <a:endParaRPr lang="it-IT" dirty="0">
              <a:solidFill>
                <a:srgbClr val="FF0000"/>
              </a:solidFill>
            </a:endParaRPr>
          </a:p>
        </p:txBody>
      </p:sp>
      <p:graphicFrame>
        <p:nvGraphicFramePr>
          <p:cNvPr id="7" name="Segnaposto contenuto 6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6920345" y="1802756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Segnaposto contenuto 7"/>
          <p:cNvGraphicFramePr>
            <a:graphicFrameLocks noGrp="1"/>
          </p:cNvGraphicFramePr>
          <p:nvPr>
            <p:ph sz="half" idx="1"/>
            <p:extLst/>
          </p:nvPr>
        </p:nvGraphicFramePr>
        <p:xfrm>
          <a:off x="2572323" y="1822616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CasellaDiTesto 9"/>
          <p:cNvSpPr txBox="1"/>
          <p:nvPr/>
        </p:nvSpPr>
        <p:spPr>
          <a:xfrm>
            <a:off x="3557219" y="1372688"/>
            <a:ext cx="3119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/>
              <a:t>UCI</a:t>
            </a:r>
            <a:endParaRPr lang="it-IT" sz="2400" b="1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7830123" y="1405387"/>
            <a:ext cx="3119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/>
              <a:t>TOKEN</a:t>
            </a:r>
            <a:endParaRPr lang="it-IT" sz="2400" b="1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3648228" y="6154094"/>
            <a:ext cx="3119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TESTI  –  295</a:t>
            </a:r>
            <a:endParaRPr lang="it-IT" b="1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8368075" y="6173954"/>
            <a:ext cx="3119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OCCORRENZE – 591.964</a:t>
            </a:r>
            <a:endParaRPr lang="it-IT" b="1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108151" y="2640678"/>
            <a:ext cx="3008649" cy="1815882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Ad esempio: </a:t>
            </a:r>
          </a:p>
          <a:p>
            <a:r>
              <a:rPr lang="it-IT" sz="1600" dirty="0" smtClean="0"/>
              <a:t>- </a:t>
            </a:r>
            <a:r>
              <a:rPr lang="it-IT" sz="1600" b="1" dirty="0" smtClean="0"/>
              <a:t>Perugia</a:t>
            </a:r>
            <a:r>
              <a:rPr lang="it-IT" sz="1600" dirty="0" smtClean="0"/>
              <a:t> (6% di testi, pesa i 14% come occorrenze)</a:t>
            </a:r>
          </a:p>
          <a:p>
            <a:r>
              <a:rPr lang="it-IT" sz="1600" dirty="0" smtClean="0"/>
              <a:t>- </a:t>
            </a:r>
            <a:r>
              <a:rPr lang="it-IT" sz="1600" b="1" dirty="0" smtClean="0"/>
              <a:t>Trento</a:t>
            </a:r>
            <a:r>
              <a:rPr lang="it-IT" sz="1600" dirty="0" smtClean="0"/>
              <a:t>  (10% di testi, pesa il 24% come occorrenze)</a:t>
            </a:r>
          </a:p>
          <a:p>
            <a:r>
              <a:rPr lang="it-IT" sz="1600" dirty="0" smtClean="0"/>
              <a:t>- </a:t>
            </a:r>
            <a:r>
              <a:rPr lang="it-IT" sz="1600" b="1" dirty="0" smtClean="0"/>
              <a:t>Prato 1 </a:t>
            </a:r>
            <a:r>
              <a:rPr lang="it-IT" sz="1600" dirty="0" smtClean="0"/>
              <a:t>(19% di testi ma pesa il 7% come occorrenze)</a:t>
            </a:r>
            <a:endParaRPr lang="it-IT" sz="16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5261361" y="1880093"/>
            <a:ext cx="888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Perugia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10040061" y="1991361"/>
            <a:ext cx="888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mtClean="0"/>
              <a:t>Perugia</a:t>
            </a:r>
            <a:endParaRPr lang="it-IT"/>
          </a:p>
        </p:txBody>
      </p:sp>
      <p:sp>
        <p:nvSpPr>
          <p:cNvPr id="14" name="CasellaDiTesto 13"/>
          <p:cNvSpPr txBox="1"/>
          <p:nvPr/>
        </p:nvSpPr>
        <p:spPr>
          <a:xfrm>
            <a:off x="5705649" y="5041335"/>
            <a:ext cx="150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/>
              <a:t>Prato 1</a:t>
            </a:r>
            <a:endParaRPr lang="it-IT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10196548" y="4868804"/>
            <a:ext cx="150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Prato 1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3515614" y="2307755"/>
            <a:ext cx="791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mtClean="0"/>
              <a:t>Trento</a:t>
            </a:r>
            <a:endParaRPr lang="it-IT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7295760" y="3183262"/>
            <a:ext cx="791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mtClean="0"/>
              <a:t>Trento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0349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06813"/>
          </a:xfr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it-IT" dirty="0" smtClean="0"/>
              <a:t>Ogni indagine conserva la sua identità </a:t>
            </a:r>
            <a:r>
              <a:rPr lang="is-IS" dirty="0" smtClean="0"/>
              <a:t>…</a:t>
            </a:r>
            <a:endParaRPr lang="it-IT" dirty="0"/>
          </a:p>
        </p:txBody>
      </p:sp>
      <p:graphicFrame>
        <p:nvGraphicFramePr>
          <p:cNvPr id="7" name="Segnaposto contenuto 6"/>
          <p:cNvGraphicFramePr>
            <a:graphicFrameLocks noGrp="1"/>
          </p:cNvGraphicFramePr>
          <p:nvPr>
            <p:ph sz="half" idx="2"/>
          </p:nvPr>
        </p:nvGraphicFramePr>
        <p:xfrm>
          <a:off x="6172200" y="1690688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CasellaDiTesto 8"/>
          <p:cNvSpPr txBox="1"/>
          <p:nvPr/>
        </p:nvSpPr>
        <p:spPr>
          <a:xfrm rot="10800000" flipV="1">
            <a:off x="0" y="6396365"/>
            <a:ext cx="84949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La nuvola di parole prende in considerazione </a:t>
            </a:r>
            <a:r>
              <a:rPr lang="it-IT" sz="1600" dirty="0" err="1" smtClean="0"/>
              <a:t>type</a:t>
            </a:r>
            <a:r>
              <a:rPr lang="it-IT" sz="1600" dirty="0" smtClean="0"/>
              <a:t> con almeno 30 occorrenze</a:t>
            </a:r>
            <a:endParaRPr lang="it-IT" sz="1600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753" y="1691643"/>
            <a:ext cx="4860811" cy="452595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224" y="1699706"/>
            <a:ext cx="4827151" cy="4348029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1254036" y="1233229"/>
            <a:ext cx="42658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/>
              <a:t>WORDCLOUD INDAGINE PERUGIA</a:t>
            </a:r>
            <a:endParaRPr lang="it-IT" sz="2400" b="1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6807400" y="1233229"/>
            <a:ext cx="42117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/>
              <a:t>WORDCLOUD INDAGINE TRENTO</a:t>
            </a:r>
            <a:endParaRPr lang="it-IT" sz="2400" b="1" dirty="0"/>
          </a:p>
        </p:txBody>
      </p:sp>
      <p:sp>
        <p:nvSpPr>
          <p:cNvPr id="13" name="Cornice 12"/>
          <p:cNvSpPr/>
          <p:nvPr/>
        </p:nvSpPr>
        <p:spPr>
          <a:xfrm>
            <a:off x="7968499" y="2730173"/>
            <a:ext cx="526473" cy="1413164"/>
          </a:xfrm>
          <a:prstGeom prst="fram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4" name="Cornice 13"/>
          <p:cNvSpPr/>
          <p:nvPr/>
        </p:nvSpPr>
        <p:spPr>
          <a:xfrm>
            <a:off x="8637560" y="2235546"/>
            <a:ext cx="526473" cy="989254"/>
          </a:xfrm>
          <a:prstGeom prst="fram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5" name="Cornice 14"/>
          <p:cNvSpPr/>
          <p:nvPr/>
        </p:nvSpPr>
        <p:spPr>
          <a:xfrm rot="5400000">
            <a:off x="2246472" y="2734248"/>
            <a:ext cx="526473" cy="878541"/>
          </a:xfrm>
          <a:prstGeom prst="fram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91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3"/>
          <p:cNvSpPr txBox="1">
            <a:spLocks/>
          </p:cNvSpPr>
          <p:nvPr/>
        </p:nvSpPr>
        <p:spPr>
          <a:xfrm>
            <a:off x="0" y="0"/>
            <a:ext cx="12192000" cy="874643"/>
          </a:xfrm>
          <a:prstGeom prst="rect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 smtClean="0"/>
              <a:t>I temi emergenti (1/3)</a:t>
            </a:r>
            <a:endParaRPr lang="it-IT" dirty="0"/>
          </a:p>
        </p:txBody>
      </p:sp>
      <p:pic>
        <p:nvPicPr>
          <p:cNvPr id="11" name="Segnaposto contenuto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1052736"/>
            <a:ext cx="7704856" cy="5726582"/>
          </a:xfrm>
        </p:spPr>
      </p:pic>
    </p:spTree>
    <p:extLst>
      <p:ext uri="{BB962C8B-B14F-4D97-AF65-F5344CB8AC3E}">
        <p14:creationId xmlns:p14="http://schemas.microsoft.com/office/powerpoint/2010/main" val="193994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3"/>
          <p:cNvSpPr txBox="1">
            <a:spLocks/>
          </p:cNvSpPr>
          <p:nvPr/>
        </p:nvSpPr>
        <p:spPr>
          <a:xfrm>
            <a:off x="0" y="0"/>
            <a:ext cx="12192000" cy="874643"/>
          </a:xfrm>
          <a:prstGeom prst="rect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 smtClean="0"/>
              <a:t>I temi emergenti (2/3)</a:t>
            </a:r>
            <a:endParaRPr lang="it-IT" dirty="0"/>
          </a:p>
        </p:txBody>
      </p:sp>
      <p:pic>
        <p:nvPicPr>
          <p:cNvPr id="22" name="Segnaposto contenut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02" y="1013948"/>
            <a:ext cx="11842596" cy="5819558"/>
          </a:xfrm>
        </p:spPr>
      </p:pic>
    </p:spTree>
    <p:extLst>
      <p:ext uri="{BB962C8B-B14F-4D97-AF65-F5344CB8AC3E}">
        <p14:creationId xmlns:p14="http://schemas.microsoft.com/office/powerpoint/2010/main" val="330711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1271464" y="1124744"/>
            <a:ext cx="9590550" cy="2892069"/>
          </a:xfrm>
        </p:spPr>
        <p:txBody>
          <a:bodyPr>
            <a:noAutofit/>
          </a:bodyPr>
          <a:lstStyle/>
          <a:p>
            <a:r>
              <a:rPr lang="it-IT" sz="4400" b="1" dirty="0" smtClean="0">
                <a:solidFill>
                  <a:schemeClr val="accent1"/>
                </a:solidFill>
              </a:rPr>
              <a:t>1.</a:t>
            </a:r>
            <a:br>
              <a:rPr lang="it-IT" sz="4400" b="1" dirty="0" smtClean="0">
                <a:solidFill>
                  <a:schemeClr val="accent1"/>
                </a:solidFill>
              </a:rPr>
            </a:br>
            <a:r>
              <a:rPr lang="it-IT" sz="4400" b="1" dirty="0" smtClean="0">
                <a:solidFill>
                  <a:schemeClr val="accent1"/>
                </a:solidFill>
              </a:rPr>
              <a:t>Indagine comparativa </a:t>
            </a:r>
            <a:br>
              <a:rPr lang="it-IT" sz="4400" b="1" dirty="0" smtClean="0">
                <a:solidFill>
                  <a:schemeClr val="accent1"/>
                </a:solidFill>
              </a:rPr>
            </a:br>
            <a:r>
              <a:rPr lang="it-IT" sz="4400" b="1" dirty="0" smtClean="0">
                <a:solidFill>
                  <a:schemeClr val="accent1"/>
                </a:solidFill>
              </a:rPr>
              <a:t>nella stampa europea</a:t>
            </a:r>
            <a:endParaRPr lang="it-IT" sz="44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2184765"/>
              </p:ext>
            </p:extLst>
          </p:nvPr>
        </p:nvGraphicFramePr>
        <p:xfrm>
          <a:off x="608822" y="926326"/>
          <a:ext cx="2966898" cy="5894522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29668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77126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BIBLIOTECA PER</a:t>
                      </a:r>
                      <a:r>
                        <a:rPr lang="it-IT" sz="1800" baseline="0" dirty="0" smtClean="0"/>
                        <a:t> LA CRESCITA PERSONALE (50%)</a:t>
                      </a:r>
                      <a:endParaRPr lang="it-IT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5723">
                <a:tc>
                  <a:txBody>
                    <a:bodyPr/>
                    <a:lstStyle/>
                    <a:p>
                      <a:r>
                        <a:rPr lang="it-IT" sz="1600" b="1" dirty="0" smtClean="0">
                          <a:solidFill>
                            <a:schemeClr val="accent6"/>
                          </a:solidFill>
                        </a:rPr>
                        <a:t>LIBRO</a:t>
                      </a:r>
                      <a:endParaRPr lang="it-IT" sz="1600" b="1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723">
                <a:tc>
                  <a:txBody>
                    <a:bodyPr/>
                    <a:lstStyle/>
                    <a:p>
                      <a:r>
                        <a:rPr lang="it-IT" sz="1600" b="1" dirty="0" smtClean="0">
                          <a:solidFill>
                            <a:schemeClr val="accent6"/>
                          </a:solidFill>
                        </a:rPr>
                        <a:t>PIACERE</a:t>
                      </a:r>
                      <a:endParaRPr lang="it-IT" sz="1600" b="1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5723">
                <a:tc>
                  <a:txBody>
                    <a:bodyPr/>
                    <a:lstStyle/>
                    <a:p>
                      <a:r>
                        <a:rPr lang="it-IT" sz="1600" b="1" dirty="0" smtClean="0">
                          <a:solidFill>
                            <a:schemeClr val="accent6"/>
                          </a:solidFill>
                        </a:rPr>
                        <a:t>LEGGERE</a:t>
                      </a:r>
                      <a:endParaRPr lang="it-IT" sz="1600" b="1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5723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FARE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5723">
                <a:tc>
                  <a:txBody>
                    <a:bodyPr/>
                    <a:lstStyle/>
                    <a:p>
                      <a:r>
                        <a:rPr lang="it-IT" sz="1600" b="1" dirty="0" smtClean="0"/>
                        <a:t>BAMBINO</a:t>
                      </a:r>
                      <a:endParaRPr lang="it-IT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5723">
                <a:tc>
                  <a:txBody>
                    <a:bodyPr/>
                    <a:lstStyle/>
                    <a:p>
                      <a:r>
                        <a:rPr lang="it-IT" sz="1600" b="1" dirty="0" smtClean="0"/>
                        <a:t>CASA</a:t>
                      </a:r>
                      <a:endParaRPr lang="it-IT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5723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ANNO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5723">
                <a:tc>
                  <a:txBody>
                    <a:bodyPr/>
                    <a:lstStyle/>
                    <a:p>
                      <a:r>
                        <a:rPr lang="it-IT" sz="1600" b="1" dirty="0" smtClean="0"/>
                        <a:t>AMICO</a:t>
                      </a:r>
                      <a:endParaRPr lang="it-IT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5723">
                <a:tc>
                  <a:txBody>
                    <a:bodyPr/>
                    <a:lstStyle/>
                    <a:p>
                      <a:r>
                        <a:rPr lang="it-IT" sz="1600" b="1" dirty="0" smtClean="0">
                          <a:solidFill>
                            <a:srgbClr val="00B0F0"/>
                          </a:solidFill>
                        </a:rPr>
                        <a:t>SCUOLA</a:t>
                      </a:r>
                      <a:endParaRPr lang="it-IT" sz="1600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5723">
                <a:tc>
                  <a:txBody>
                    <a:bodyPr/>
                    <a:lstStyle/>
                    <a:p>
                      <a:r>
                        <a:rPr lang="it-IT" sz="1600" b="1" dirty="0" smtClean="0"/>
                        <a:t>RICORDO</a:t>
                      </a:r>
                      <a:endParaRPr lang="it-IT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5723">
                <a:tc>
                  <a:txBody>
                    <a:bodyPr/>
                    <a:lstStyle/>
                    <a:p>
                      <a:r>
                        <a:rPr lang="it-IT" sz="1600" b="1" dirty="0" smtClean="0">
                          <a:solidFill>
                            <a:schemeClr val="accent6"/>
                          </a:solidFill>
                        </a:rPr>
                        <a:t>LETTURA</a:t>
                      </a:r>
                      <a:endParaRPr lang="it-IT" sz="1600" b="1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5723">
                <a:tc>
                  <a:txBody>
                    <a:bodyPr/>
                    <a:lstStyle/>
                    <a:p>
                      <a:r>
                        <a:rPr lang="it-IT" sz="1600" b="1" dirty="0" smtClean="0"/>
                        <a:t>FIGLIO</a:t>
                      </a:r>
                      <a:endParaRPr lang="it-IT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5723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VENIRE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55723">
                <a:tc>
                  <a:txBody>
                    <a:bodyPr/>
                    <a:lstStyle/>
                    <a:p>
                      <a:r>
                        <a:rPr lang="it-IT" sz="1600" b="1" dirty="0" smtClean="0">
                          <a:solidFill>
                            <a:srgbClr val="00B0F0"/>
                          </a:solidFill>
                        </a:rPr>
                        <a:t>UNIVERSITÀ</a:t>
                      </a:r>
                      <a:endParaRPr lang="it-IT" sz="1600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3" name="Titolo 3"/>
          <p:cNvSpPr txBox="1">
            <a:spLocks/>
          </p:cNvSpPr>
          <p:nvPr/>
        </p:nvSpPr>
        <p:spPr>
          <a:xfrm>
            <a:off x="0" y="0"/>
            <a:ext cx="12192000" cy="874643"/>
          </a:xfrm>
          <a:prstGeom prst="rect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 smtClean="0"/>
              <a:t>I temi emergenti (3/2)</a:t>
            </a:r>
            <a:endParaRPr lang="it-IT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/>
          </p:nvPr>
        </p:nvGraphicFramePr>
        <p:xfrm>
          <a:off x="3997921" y="926326"/>
          <a:ext cx="3450079" cy="5857254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34500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5494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BIBLIOTECA </a:t>
                      </a:r>
                    </a:p>
                    <a:p>
                      <a:r>
                        <a:rPr lang="it-IT" sz="1800" dirty="0" smtClean="0"/>
                        <a:t>PATRIMONIO (13,5%)</a:t>
                      </a:r>
                      <a:endParaRPr lang="it-IT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FONDO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PROVINCIALE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PATRIMONIO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COOPERATIVO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ACQUISTO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COMUNALE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COMUNE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REGIONE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MUSEO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INVESTIMENTO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REGIONALE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TAGLIO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ANTICO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GESTIONE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graphicFrame>
        <p:nvGraphicFramePr>
          <p:cNvPr id="6" name="Tabella 5"/>
          <p:cNvGraphicFramePr>
            <a:graphicFrameLocks noGrp="1"/>
          </p:cNvGraphicFramePr>
          <p:nvPr>
            <p:extLst/>
          </p:nvPr>
        </p:nvGraphicFramePr>
        <p:xfrm>
          <a:off x="7642847" y="926326"/>
          <a:ext cx="3767847" cy="5857254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37678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5494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BIBLIOTECA </a:t>
                      </a:r>
                    </a:p>
                    <a:p>
                      <a:r>
                        <a:rPr lang="it-IT" sz="1800" dirty="0" smtClean="0"/>
                        <a:t>SPAZIO SOCIALE (36,5%)</a:t>
                      </a:r>
                      <a:endParaRPr lang="it-IT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b="1" dirty="0" smtClean="0">
                          <a:solidFill>
                            <a:srgbClr val="FF0000"/>
                          </a:solidFill>
                        </a:rPr>
                        <a:t>LUOGO</a:t>
                      </a:r>
                      <a:endParaRPr lang="it-IT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b="1" dirty="0" smtClean="0">
                          <a:solidFill>
                            <a:srgbClr val="FF0000"/>
                          </a:solidFill>
                        </a:rPr>
                        <a:t>SPAZIO</a:t>
                      </a:r>
                      <a:endParaRPr lang="it-IT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UTENZA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CREDERE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b="1" dirty="0" smtClean="0">
                          <a:solidFill>
                            <a:srgbClr val="7030A0"/>
                          </a:solidFill>
                        </a:rPr>
                        <a:t>SOCIALE</a:t>
                      </a:r>
                      <a:endParaRPr lang="it-IT" sz="16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b="1" dirty="0" smtClean="0">
                          <a:solidFill>
                            <a:srgbClr val="FF0000"/>
                          </a:solidFill>
                        </a:rPr>
                        <a:t>PUBBLICO</a:t>
                      </a:r>
                      <a:endParaRPr lang="it-IT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AGGREGAZIONE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RENDERE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b="1" dirty="0" smtClean="0">
                          <a:solidFill>
                            <a:srgbClr val="FF0000"/>
                          </a:solidFill>
                        </a:rPr>
                        <a:t>RUOLO</a:t>
                      </a:r>
                      <a:endParaRPr lang="it-IT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b="1" dirty="0" smtClean="0">
                          <a:solidFill>
                            <a:srgbClr val="7030A0"/>
                          </a:solidFill>
                        </a:rPr>
                        <a:t>IMPROPRIO</a:t>
                      </a:r>
                      <a:endParaRPr lang="it-IT" sz="16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b="1" dirty="0" smtClean="0">
                          <a:solidFill>
                            <a:srgbClr val="FF0000"/>
                          </a:solidFill>
                        </a:rPr>
                        <a:t>CITTADINO</a:t>
                      </a:r>
                      <a:endParaRPr lang="it-IT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IMPORTANTE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b="1" dirty="0" smtClean="0">
                          <a:solidFill>
                            <a:srgbClr val="7030A0"/>
                          </a:solidFill>
                        </a:rPr>
                        <a:t>PROBLEMA</a:t>
                      </a:r>
                      <a:endParaRPr lang="it-IT" sz="16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b="1" dirty="0" smtClean="0">
                          <a:solidFill>
                            <a:srgbClr val="FF0000"/>
                          </a:solidFill>
                        </a:rPr>
                        <a:t>CITTÀ</a:t>
                      </a:r>
                      <a:endParaRPr lang="it-IT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2283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olo 3"/>
          <p:cNvSpPr txBox="1">
            <a:spLocks/>
          </p:cNvSpPr>
          <p:nvPr/>
        </p:nvSpPr>
        <p:spPr>
          <a:xfrm>
            <a:off x="0" y="0"/>
            <a:ext cx="12192000" cy="874643"/>
          </a:xfrm>
          <a:prstGeom prst="rect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 smtClean="0"/>
              <a:t>La specificità delle parole (per indagini)</a:t>
            </a:r>
            <a:endParaRPr lang="it-IT" dirty="0"/>
          </a:p>
        </p:txBody>
      </p:sp>
      <p:graphicFrame>
        <p:nvGraphicFramePr>
          <p:cNvPr id="14" name="Tabella 13"/>
          <p:cNvGraphicFramePr>
            <a:graphicFrameLocks noGrp="1"/>
          </p:cNvGraphicFramePr>
          <p:nvPr>
            <p:extLst/>
          </p:nvPr>
        </p:nvGraphicFramePr>
        <p:xfrm>
          <a:off x="93881" y="3867911"/>
          <a:ext cx="1897478" cy="259080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8974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7818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PERUGIA</a:t>
                      </a:r>
                      <a:endParaRPr lang="it-IT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AUGUSTA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LIBRO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UNIVERSITÀ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SCUOLA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PLAYSTATION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VIDEOGIOCO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5" name="Tabella 14"/>
          <p:cNvGraphicFramePr>
            <a:graphicFrameLocks noGrp="1"/>
          </p:cNvGraphicFramePr>
          <p:nvPr>
            <p:extLst/>
          </p:nvPr>
        </p:nvGraphicFramePr>
        <p:xfrm>
          <a:off x="2086774" y="3863936"/>
          <a:ext cx="1897478" cy="2635326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8974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0286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PRATO 1</a:t>
                      </a:r>
                      <a:endParaRPr lang="it-IT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SEDE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NUOVO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SERVIZIO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STRUTTURA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PUBBLICO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DISTRIBUZIONE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3" name="Tabella 22"/>
          <p:cNvGraphicFramePr>
            <a:graphicFrameLocks noGrp="1"/>
          </p:cNvGraphicFramePr>
          <p:nvPr>
            <p:extLst/>
          </p:nvPr>
        </p:nvGraphicFramePr>
        <p:xfrm>
          <a:off x="2083663" y="1073889"/>
          <a:ext cx="1897478" cy="286512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8974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7818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BOLOGNA - CDC</a:t>
                      </a:r>
                      <a:endParaRPr lang="it-IT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ANZIANO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MIGRARE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MACCHINETTE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VIGILE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ROM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MANGIARE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0" name="Tabella 19"/>
          <p:cNvGraphicFramePr>
            <a:graphicFrameLocks noGrp="1"/>
          </p:cNvGraphicFramePr>
          <p:nvPr>
            <p:extLst/>
          </p:nvPr>
        </p:nvGraphicFramePr>
        <p:xfrm>
          <a:off x="120097" y="1073889"/>
          <a:ext cx="1897478" cy="259080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8974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7818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AVELLINO</a:t>
                      </a:r>
                      <a:endParaRPr lang="it-IT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BIBLIOTECA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PROVINCIALE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FREQUENTARE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BENEFICO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NECESSARIO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ABITUALMENTE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1" name="Tabella 20"/>
          <p:cNvGraphicFramePr>
            <a:graphicFrameLocks noGrp="1"/>
          </p:cNvGraphicFramePr>
          <p:nvPr>
            <p:extLst/>
          </p:nvPr>
        </p:nvGraphicFramePr>
        <p:xfrm>
          <a:off x="4013586" y="1073889"/>
          <a:ext cx="1897478" cy="259080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8974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SALA BORSA</a:t>
                      </a:r>
                      <a:endParaRPr lang="it-IT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PIATTAFORMA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GRUPPO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EBOOK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FACILITATORE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IMPARARE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CORSO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4" name="Tabella 23"/>
          <p:cNvGraphicFramePr>
            <a:graphicFrameLocks noGrp="1"/>
          </p:cNvGraphicFramePr>
          <p:nvPr>
            <p:extLst/>
          </p:nvPr>
        </p:nvGraphicFramePr>
        <p:xfrm>
          <a:off x="4066866" y="3865417"/>
          <a:ext cx="1897478" cy="2635326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8974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0286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PRATO 2</a:t>
                      </a:r>
                      <a:endParaRPr lang="it-IT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DOMENICA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POMERIGGIO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APERTURA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GIORNO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ORARIO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SERALE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5" name="Tabella 24"/>
          <p:cNvGraphicFramePr>
            <a:graphicFrameLocks noGrp="1"/>
          </p:cNvGraphicFramePr>
          <p:nvPr>
            <p:extLst/>
          </p:nvPr>
        </p:nvGraphicFramePr>
        <p:xfrm>
          <a:off x="8052003" y="1062758"/>
          <a:ext cx="1897478" cy="259080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8974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CORI</a:t>
                      </a:r>
                      <a:endParaRPr lang="it-IT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IMMAGINARE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DESCRIVERE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RICORDO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MISSIONE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SENSAZIONE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DESIDERIO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6" name="Tabella 25"/>
          <p:cNvGraphicFramePr>
            <a:graphicFrameLocks noGrp="1"/>
          </p:cNvGraphicFramePr>
          <p:nvPr>
            <p:extLst/>
          </p:nvPr>
        </p:nvGraphicFramePr>
        <p:xfrm>
          <a:off x="10035402" y="3841673"/>
          <a:ext cx="1897478" cy="2635326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8974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0286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SENIGALLIA</a:t>
                      </a:r>
                      <a:endParaRPr lang="it-IT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TURISMO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PERCORSO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IMPORTANTE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LUOGO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IMPATTO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TERRITORIO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7" name="Tabella 26"/>
          <p:cNvGraphicFramePr>
            <a:graphicFrameLocks noGrp="1"/>
          </p:cNvGraphicFramePr>
          <p:nvPr>
            <p:extLst/>
          </p:nvPr>
        </p:nvGraphicFramePr>
        <p:xfrm>
          <a:off x="10129114" y="1062758"/>
          <a:ext cx="1897478" cy="259080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8974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FANO</a:t>
                      </a:r>
                      <a:endParaRPr lang="it-IT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MEMO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MEDIATECA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CAPIRE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FEDERICIANA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PALESTRA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NON LO</a:t>
                      </a:r>
                      <a:r>
                        <a:rPr lang="it-IT" sz="1600" baseline="0" dirty="0" smtClean="0"/>
                        <a:t> SO 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8" name="Tabella 27"/>
          <p:cNvGraphicFramePr>
            <a:graphicFrameLocks noGrp="1"/>
          </p:cNvGraphicFramePr>
          <p:nvPr>
            <p:extLst/>
          </p:nvPr>
        </p:nvGraphicFramePr>
        <p:xfrm>
          <a:off x="6044129" y="3859781"/>
          <a:ext cx="1897478" cy="2847761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8974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4441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TERNI</a:t>
                      </a:r>
                      <a:endParaRPr lang="it-IT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BAMBINO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EVENTO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VISIONE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INIZIATIVA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LABORATORIO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COMUNICAZIONE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9" name="Tabella 28"/>
          <p:cNvGraphicFramePr>
            <a:graphicFrameLocks noGrp="1"/>
          </p:cNvGraphicFramePr>
          <p:nvPr>
            <p:extLst/>
          </p:nvPr>
        </p:nvGraphicFramePr>
        <p:xfrm>
          <a:off x="8055310" y="3859781"/>
          <a:ext cx="1897478" cy="2639481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8974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4441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TRENTO</a:t>
                      </a:r>
                      <a:endParaRPr lang="it-IT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STRANIERO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IMPROPRIO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ITALIANO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BANCONE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BAGNO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GUARDIA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30" name="Tabella 29"/>
          <p:cNvGraphicFramePr>
            <a:graphicFrameLocks noGrp="1"/>
          </p:cNvGraphicFramePr>
          <p:nvPr>
            <p:extLst/>
          </p:nvPr>
        </p:nvGraphicFramePr>
        <p:xfrm>
          <a:off x="6032794" y="1085021"/>
          <a:ext cx="1897478" cy="259080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8974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MARCHE</a:t>
                      </a:r>
                      <a:endParaRPr lang="it-IT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SVILUPPO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CITTADINO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VALORE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LOCALE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ECONOMICO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RUOLO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421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3"/>
          <p:cNvSpPr txBox="1">
            <a:spLocks/>
          </p:cNvSpPr>
          <p:nvPr/>
        </p:nvSpPr>
        <p:spPr>
          <a:xfrm>
            <a:off x="0" y="0"/>
            <a:ext cx="12192000" cy="874643"/>
          </a:xfrm>
          <a:prstGeom prst="rect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 smtClean="0"/>
              <a:t>La specificità delle parole </a:t>
            </a:r>
            <a:r>
              <a:rPr lang="it-IT" smtClean="0"/>
              <a:t>(tipologia di partecipanti)</a:t>
            </a:r>
            <a:endParaRPr lang="it-IT" dirty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/>
          </p:nvPr>
        </p:nvGraphicFramePr>
        <p:xfrm>
          <a:off x="3026698" y="1026710"/>
          <a:ext cx="2055263" cy="4200168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2055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4748">
                <a:tc>
                  <a:txBody>
                    <a:bodyPr/>
                    <a:lstStyle/>
                    <a:p>
                      <a:r>
                        <a:rPr lang="it-IT" sz="2000" dirty="0" smtClean="0"/>
                        <a:t>BIBLIOTECARI</a:t>
                      </a:r>
                      <a:endParaRPr lang="it-IT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3068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PUBBLICO</a:t>
                      </a:r>
                      <a:endParaRPr lang="it-IT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3068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COLLEGA</a:t>
                      </a:r>
                      <a:endParaRPr lang="it-IT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3068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ACQUISTO</a:t>
                      </a:r>
                      <a:endParaRPr lang="it-IT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3068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AMMINISTRAZIONE</a:t>
                      </a:r>
                      <a:endParaRPr lang="it-IT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3068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PROGETTO</a:t>
                      </a:r>
                      <a:endParaRPr lang="it-IT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3068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LAVORO</a:t>
                      </a:r>
                      <a:endParaRPr lang="it-IT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ella 5"/>
          <p:cNvGraphicFramePr>
            <a:graphicFrameLocks noGrp="1"/>
          </p:cNvGraphicFramePr>
          <p:nvPr>
            <p:extLst/>
          </p:nvPr>
        </p:nvGraphicFramePr>
        <p:xfrm>
          <a:off x="828617" y="1026710"/>
          <a:ext cx="2101617" cy="4319448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21016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44748">
                <a:tc>
                  <a:txBody>
                    <a:bodyPr/>
                    <a:lstStyle/>
                    <a:p>
                      <a:r>
                        <a:rPr lang="it-IT" sz="2000" dirty="0" smtClean="0"/>
                        <a:t>OPINION LEADER</a:t>
                      </a:r>
                      <a:endParaRPr lang="it-IT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3068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CITTADINO</a:t>
                      </a:r>
                      <a:endParaRPr lang="it-IT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3068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ECONOMICO</a:t>
                      </a:r>
                      <a:endParaRPr lang="it-IT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3068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CULTURALE</a:t>
                      </a:r>
                      <a:endParaRPr lang="it-IT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3068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SVILUPPO</a:t>
                      </a:r>
                      <a:endParaRPr lang="it-IT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3068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INVESTIMENTO</a:t>
                      </a:r>
                      <a:endParaRPr lang="it-IT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3068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IMPORTANTE</a:t>
                      </a:r>
                      <a:endParaRPr lang="it-IT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7" name="Tabella 6"/>
          <p:cNvGraphicFramePr>
            <a:graphicFrameLocks noGrp="1"/>
          </p:cNvGraphicFramePr>
          <p:nvPr>
            <p:extLst/>
          </p:nvPr>
        </p:nvGraphicFramePr>
        <p:xfrm>
          <a:off x="9012381" y="1026710"/>
          <a:ext cx="2085110" cy="4258488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20851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4748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UTENTI POTENZIALI</a:t>
                      </a:r>
                      <a:endParaRPr lang="it-IT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3068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Sì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3068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NO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3068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MAGARI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3068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ANDARE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3068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RICORDO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3068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NON</a:t>
                      </a:r>
                      <a:r>
                        <a:rPr lang="it-IT" sz="1600" baseline="0" dirty="0" smtClean="0"/>
                        <a:t> SO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8" name="Tabella 7"/>
          <p:cNvGraphicFramePr>
            <a:graphicFrameLocks noGrp="1"/>
          </p:cNvGraphicFramePr>
          <p:nvPr>
            <p:extLst/>
          </p:nvPr>
        </p:nvGraphicFramePr>
        <p:xfrm>
          <a:off x="5227436" y="1026710"/>
          <a:ext cx="1734472" cy="435646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7344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4748">
                <a:tc>
                  <a:txBody>
                    <a:bodyPr/>
                    <a:lstStyle/>
                    <a:p>
                      <a:r>
                        <a:rPr lang="it-IT" sz="2000" dirty="0" smtClean="0"/>
                        <a:t>COOPERATIVE</a:t>
                      </a:r>
                      <a:endParaRPr lang="it-IT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3068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UTENZA</a:t>
                      </a:r>
                      <a:endParaRPr lang="it-IT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3068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IMPROPRIO</a:t>
                      </a:r>
                      <a:endParaRPr lang="it-IT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3068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LAMENTELA</a:t>
                      </a:r>
                      <a:endParaRPr lang="it-IT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3068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ZINGARO</a:t>
                      </a:r>
                      <a:endParaRPr lang="it-IT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3068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INTEGRAZIONE</a:t>
                      </a:r>
                      <a:endParaRPr lang="it-IT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3068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STRANIERO</a:t>
                      </a:r>
                      <a:endParaRPr lang="it-IT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9" name="Tabella 8"/>
          <p:cNvGraphicFramePr>
            <a:graphicFrameLocks noGrp="1"/>
          </p:cNvGraphicFramePr>
          <p:nvPr>
            <p:extLst/>
          </p:nvPr>
        </p:nvGraphicFramePr>
        <p:xfrm>
          <a:off x="7115635" y="1026710"/>
          <a:ext cx="1743019" cy="4319448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7430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4748">
                <a:tc>
                  <a:txBody>
                    <a:bodyPr/>
                    <a:lstStyle/>
                    <a:p>
                      <a:r>
                        <a:rPr lang="it-IT" sz="2000" dirty="0" smtClean="0"/>
                        <a:t>UTENTI REALI</a:t>
                      </a:r>
                      <a:endParaRPr lang="it-IT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3068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DOMENICA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3068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VENIRE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3068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GIORNO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3068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POMERIGGIO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3068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ORARIO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3068">
                <a:tc>
                  <a:txBody>
                    <a:bodyPr/>
                    <a:lstStyle/>
                    <a:p>
                      <a:r>
                        <a:rPr lang="it-IT" sz="1600" dirty="0" smtClean="0"/>
                        <a:t>APERTURA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604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3"/>
          <p:cNvSpPr txBox="1">
            <a:spLocks/>
          </p:cNvSpPr>
          <p:nvPr/>
        </p:nvSpPr>
        <p:spPr>
          <a:xfrm>
            <a:off x="0" y="0"/>
            <a:ext cx="12192000" cy="874643"/>
          </a:xfrm>
          <a:prstGeom prst="rect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 smtClean="0"/>
              <a:t>La specificità delle parole: il ruolo strategico della biblioteca</a:t>
            </a:r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6019"/>
            <a:ext cx="12191999" cy="5006065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8458200" y="1143000"/>
            <a:ext cx="373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Analisi di specificità rispetto alla tipologia alla quale appartiene il soggetto</a:t>
            </a:r>
            <a:endParaRPr lang="it-IT" sz="1400" dirty="0"/>
          </a:p>
        </p:txBody>
      </p:sp>
      <p:sp>
        <p:nvSpPr>
          <p:cNvPr id="2" name="Segnaposto testo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374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3"/>
          <p:cNvSpPr txBox="1">
            <a:spLocks/>
          </p:cNvSpPr>
          <p:nvPr/>
        </p:nvSpPr>
        <p:spPr>
          <a:xfrm>
            <a:off x="0" y="0"/>
            <a:ext cx="12192000" cy="874643"/>
          </a:xfrm>
          <a:prstGeom prst="rect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 smtClean="0"/>
              <a:t>La specificità delle parole: gli utenti impropri</a:t>
            </a:r>
            <a:endParaRPr lang="it-IT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49" y="2122714"/>
            <a:ext cx="11858552" cy="4469472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8458200" y="1143000"/>
            <a:ext cx="373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Analisi di specificità rispetto alla tipologia alla quale appartiene il soggetto</a:t>
            </a:r>
            <a:endParaRPr lang="it-IT" sz="140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458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3"/>
          <p:cNvSpPr txBox="1">
            <a:spLocks/>
          </p:cNvSpPr>
          <p:nvPr/>
        </p:nvSpPr>
        <p:spPr>
          <a:xfrm>
            <a:off x="0" y="0"/>
            <a:ext cx="12192000" cy="874643"/>
          </a:xfrm>
          <a:prstGeom prst="rect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 smtClean="0"/>
              <a:t>La specificità delle parole: l’idea di biblioteca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8458200" y="1143000"/>
            <a:ext cx="373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Analisi di specificità rispetto alla tipologia alla quale appartiene il soggetto</a:t>
            </a:r>
            <a:endParaRPr lang="it-IT" sz="1400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48" y="2066330"/>
            <a:ext cx="10058400" cy="4421274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253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3"/>
          <p:cNvSpPr txBox="1">
            <a:spLocks/>
          </p:cNvSpPr>
          <p:nvPr/>
        </p:nvSpPr>
        <p:spPr>
          <a:xfrm>
            <a:off x="0" y="0"/>
            <a:ext cx="12192000" cy="874643"/>
          </a:xfrm>
          <a:prstGeom prst="rect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 smtClean="0"/>
              <a:t>La specificità delle parole: l’idea di biblioteca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8458200" y="1143000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Analisi di specificità rispetto alla tipologia alla quale appartiene il soggetto</a:t>
            </a:r>
            <a:endParaRPr lang="it-IT" sz="140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16" y="1834931"/>
            <a:ext cx="11348983" cy="4779878"/>
          </a:xfrm>
          <a:prstGeom prst="rect">
            <a:avLst/>
          </a:prstGeom>
        </p:spPr>
      </p:pic>
      <p:sp>
        <p:nvSpPr>
          <p:cNvPr id="2" name="Segnaposto testo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498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Image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2813569"/>
          </a:xfrm>
          <a:prstGeom prst="rect">
            <a:avLst/>
          </a:prstGeom>
        </p:spPr>
      </p:pic>
      <p:sp>
        <p:nvSpPr>
          <p:cNvPr id="110" name="Segnaposto testo 109"/>
          <p:cNvSpPr>
            <a:spLocks noGrp="1"/>
          </p:cNvSpPr>
          <p:nvPr>
            <p:ph type="body" idx="10"/>
          </p:nvPr>
        </p:nvSpPr>
        <p:spPr>
          <a:xfrm>
            <a:off x="1" y="4046817"/>
            <a:ext cx="6652419" cy="41744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112" name="Image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2169" y="4379578"/>
            <a:ext cx="11087100" cy="1645920"/>
          </a:xfrm>
          <a:prstGeom prst="rect">
            <a:avLst/>
          </a:prstGeom>
        </p:spPr>
      </p:pic>
      <p:sp>
        <p:nvSpPr>
          <p:cNvPr id="109" name="Segnaposto testo 108"/>
          <p:cNvSpPr>
            <a:spLocks noGrp="1"/>
          </p:cNvSpPr>
          <p:nvPr>
            <p:ph type="body" idx="10"/>
          </p:nvPr>
        </p:nvSpPr>
        <p:spPr>
          <a:xfrm>
            <a:off x="0" y="3163626"/>
            <a:ext cx="12192000" cy="883191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>
            <a:normAutofit fontScale="95000"/>
          </a:bodyPr>
          <a:lstStyle/>
          <a:p>
            <a:pPr marL="0" marR="0" indent="0" algn="ctr">
              <a:lnSpc>
                <a:spcPts val="4200"/>
              </a:lnSpc>
              <a:spcAft>
                <a:spcPts val="3565"/>
              </a:spcAft>
              <a:buNone/>
            </a:pPr>
            <a:r>
              <a:rPr lang="it-IT" sz="4000" b="1" spc="155" dirty="0">
                <a:solidFill>
                  <a:schemeClr val="accent1"/>
                </a:solidFill>
                <a:effectLst/>
                <a:latin typeface="+mj-lt"/>
              </a:rPr>
              <a:t>I mondi lessicali della biblioteca pubblica </a:t>
            </a:r>
          </a:p>
        </p:txBody>
      </p:sp>
      <p:cxnSp>
        <p:nvCxnSpPr>
          <p:cNvPr id="113" name="Connettore 1 112"/>
          <p:cNvCxnSpPr/>
          <p:nvPr/>
        </p:nvCxnSpPr>
        <p:spPr>
          <a:xfrm>
            <a:off x="666750" y="4067689"/>
            <a:ext cx="5110163" cy="0"/>
          </a:xfrm>
          <a:prstGeom prst="line">
            <a:avLst/>
          </a:prstGeom>
          <a:ln w="42545" cmpd="sng">
            <a:solidFill>
              <a:srgbClr val="FFFFFF"/>
            </a:solidFill>
          </a:ln>
        </p:spPr>
      </p:cxnSp>
      <p:cxnSp>
        <p:nvCxnSpPr>
          <p:cNvPr id="114" name="Connettore 1 113"/>
          <p:cNvCxnSpPr/>
          <p:nvPr/>
        </p:nvCxnSpPr>
        <p:spPr>
          <a:xfrm>
            <a:off x="6652419" y="4067689"/>
            <a:ext cx="5113338" cy="0"/>
          </a:xfrm>
          <a:prstGeom prst="line">
            <a:avLst/>
          </a:prstGeom>
          <a:ln w="42545" cmpd="sng">
            <a:solidFill>
              <a:srgbClr val="FFFFFF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egnaposto testo 116"/>
          <p:cNvSpPr>
            <a:spLocks noGrp="1"/>
          </p:cNvSpPr>
          <p:nvPr>
            <p:ph type="body" idx="10"/>
          </p:nvPr>
        </p:nvSpPr>
        <p:spPr>
          <a:xfrm>
            <a:off x="0" y="6572349"/>
            <a:ext cx="12192000" cy="286247"/>
          </a:xfrm>
          <a:prstGeom prst="rect">
            <a:avLst/>
          </a:prstGeom>
          <a:solidFill>
            <a:srgbClr val="FFCC05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121" name="Image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90019" y="2482000"/>
            <a:ext cx="6915150" cy="2730677"/>
          </a:xfrm>
          <a:prstGeom prst="rect">
            <a:avLst/>
          </a:prstGeom>
        </p:spPr>
      </p:pic>
      <p:sp>
        <p:nvSpPr>
          <p:cNvPr id="118" name="Segnaposto testo 117"/>
          <p:cNvSpPr>
            <a:spLocks noGrp="1"/>
          </p:cNvSpPr>
          <p:nvPr>
            <p:ph type="body" idx="10"/>
          </p:nvPr>
        </p:nvSpPr>
        <p:spPr>
          <a:xfrm>
            <a:off x="492125" y="166977"/>
            <a:ext cx="11144250" cy="1743721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>
            <a:normAutofit/>
          </a:bodyPr>
          <a:lstStyle/>
          <a:p>
            <a:pPr marL="0" marR="0" indent="0" algn="ctr">
              <a:lnSpc>
                <a:spcPts val="4600"/>
              </a:lnSpc>
              <a:spcAft>
                <a:spcPts val="0"/>
              </a:spcAft>
              <a:buNone/>
            </a:pPr>
            <a:r>
              <a:rPr lang="it-IT" sz="4000" b="1" spc="335" dirty="0">
                <a:solidFill>
                  <a:schemeClr val="accent1"/>
                </a:solidFill>
                <a:latin typeface="+mj-lt"/>
              </a:rPr>
              <a:t>All'interno dei mondi lessicali, </a:t>
            </a:r>
          </a:p>
          <a:p>
            <a:pPr marL="0" marR="0" indent="0" algn="ctr">
              <a:lnSpc>
                <a:spcPts val="4600"/>
              </a:lnSpc>
              <a:spcBef>
                <a:spcPts val="0"/>
              </a:spcBef>
              <a:spcAft>
                <a:spcPts val="5405"/>
              </a:spcAft>
              <a:buNone/>
            </a:pPr>
            <a:r>
              <a:rPr lang="it-IT" sz="4000" b="1" spc="325" dirty="0">
                <a:solidFill>
                  <a:schemeClr val="accent1"/>
                </a:solidFill>
                <a:latin typeface="+mj-lt"/>
              </a:rPr>
              <a:t>i punti di vista di... </a:t>
            </a:r>
          </a:p>
        </p:txBody>
      </p:sp>
      <p:sp>
        <p:nvSpPr>
          <p:cNvPr id="119" name="Segnaposto testo 118"/>
          <p:cNvSpPr>
            <a:spLocks noGrp="1"/>
          </p:cNvSpPr>
          <p:nvPr>
            <p:ph type="body" idx="10"/>
          </p:nvPr>
        </p:nvSpPr>
        <p:spPr>
          <a:xfrm>
            <a:off x="839416" y="1916832"/>
            <a:ext cx="11144250" cy="571301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3655" rIns="0" bIns="0" anchor="t"/>
          <a:lstStyle/>
          <a:p>
            <a:pPr marL="2331720" marR="0" indent="0" algn="l">
              <a:lnSpc>
                <a:spcPts val="2700"/>
              </a:lnSpc>
              <a:spcAft>
                <a:spcPts val="1820"/>
              </a:spcAft>
              <a:buNone/>
              <a:tabLst>
                <a:tab pos="5486400" algn="l"/>
              </a:tabLst>
            </a:pPr>
            <a:r>
              <a:rPr lang="it-IT" sz="2600" b="1" spc="0" dirty="0">
                <a:solidFill>
                  <a:schemeClr val="accent1"/>
                </a:solidFill>
                <a:effectLst/>
                <a:latin typeface="+mj-lt"/>
              </a:rPr>
              <a:t>Bibliotecari </a:t>
            </a:r>
            <a:r>
              <a:rPr lang="it-IT" sz="2600" b="1" spc="0" dirty="0" smtClean="0">
                <a:solidFill>
                  <a:schemeClr val="accent1"/>
                </a:solidFill>
                <a:effectLst/>
                <a:latin typeface="+mj-lt"/>
              </a:rPr>
              <a:t>                                  Utenti </a:t>
            </a:r>
            <a:endParaRPr lang="it-IT" sz="2600" b="1" spc="0" dirty="0">
              <a:solidFill>
                <a:schemeClr val="accent1"/>
              </a:solidFill>
              <a:effectLst/>
              <a:latin typeface="+mj-lt"/>
            </a:endParaRPr>
          </a:p>
        </p:txBody>
      </p:sp>
      <p:sp>
        <p:nvSpPr>
          <p:cNvPr id="122" name="Segnaposto testo 121"/>
          <p:cNvSpPr>
            <a:spLocks noGrp="1"/>
          </p:cNvSpPr>
          <p:nvPr>
            <p:ph type="body" idx="10"/>
          </p:nvPr>
        </p:nvSpPr>
        <p:spPr>
          <a:xfrm>
            <a:off x="2027238" y="5746408"/>
            <a:ext cx="8122444" cy="363772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3655" rIns="0" bIns="0" anchor="t">
            <a:noAutofit/>
          </a:bodyPr>
          <a:lstStyle/>
          <a:p>
            <a:pPr marL="0" marR="0" indent="0" algn="ctr">
              <a:lnSpc>
                <a:spcPts val="2700"/>
              </a:lnSpc>
              <a:spcAft>
                <a:spcPts val="45"/>
              </a:spcAft>
              <a:buNone/>
            </a:pPr>
            <a:r>
              <a:rPr lang="it-IT" sz="2400" b="1" spc="150" dirty="0">
                <a:solidFill>
                  <a:schemeClr val="accent1"/>
                </a:solidFill>
                <a:effectLst/>
              </a:rPr>
              <a:t>(poco rappresentati gli utenti potenziali)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egnaposto testo 124"/>
          <p:cNvSpPr>
            <a:spLocks noGrp="1"/>
          </p:cNvSpPr>
          <p:nvPr>
            <p:ph type="body" idx="10"/>
          </p:nvPr>
        </p:nvSpPr>
        <p:spPr>
          <a:xfrm>
            <a:off x="342900" y="246292"/>
            <a:ext cx="11506200" cy="6354682"/>
          </a:xfrm>
          <a:prstGeom prst="rect">
            <a:avLst/>
          </a:prstGeom>
          <a:solidFill>
            <a:srgbClr val="292929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 dirty="0"/>
              <a:t> </a:t>
            </a:r>
          </a:p>
        </p:txBody>
      </p:sp>
      <p:pic>
        <p:nvPicPr>
          <p:cNvPr id="127" name="Image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14901" y="970258"/>
            <a:ext cx="2053431" cy="1542752"/>
          </a:xfrm>
          <a:prstGeom prst="rect">
            <a:avLst/>
          </a:prstGeom>
        </p:spPr>
      </p:pic>
      <p:pic>
        <p:nvPicPr>
          <p:cNvPr id="130" name="Image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42219" y="3429001"/>
            <a:ext cx="9707563" cy="1411555"/>
          </a:xfrm>
          <a:prstGeom prst="rect">
            <a:avLst/>
          </a:prstGeom>
        </p:spPr>
      </p:pic>
      <p:sp>
        <p:nvSpPr>
          <p:cNvPr id="128" name="Segnaposto testo 127"/>
          <p:cNvSpPr>
            <a:spLocks noGrp="1"/>
          </p:cNvSpPr>
          <p:nvPr>
            <p:ph type="body" idx="10"/>
          </p:nvPr>
        </p:nvSpPr>
        <p:spPr>
          <a:xfrm>
            <a:off x="5162550" y="1167053"/>
            <a:ext cx="1543050" cy="101558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55880" rIns="0" bIns="0" anchor="t">
            <a:normAutofit fontScale="25000" lnSpcReduction="20000"/>
          </a:bodyPr>
          <a:lstStyle/>
          <a:p>
            <a:pPr marL="0" marR="0" indent="0" algn="ctr">
              <a:lnSpc>
                <a:spcPts val="3400"/>
              </a:lnSpc>
              <a:spcAft>
                <a:spcPts val="0"/>
              </a:spcAft>
              <a:buNone/>
            </a:pPr>
            <a:r>
              <a:rPr lang="it-IT" sz="14400" b="1" spc="0" dirty="0">
                <a:solidFill>
                  <a:schemeClr val="accent1"/>
                </a:solidFill>
                <a:latin typeface="Tahoma" panose="02020603050405020304" pitchFamily="2"/>
              </a:rPr>
              <a:t>! </a:t>
            </a:r>
          </a:p>
          <a:p>
            <a:pPr marL="0" marR="0" indent="0" algn="ctr">
              <a:lnSpc>
                <a:spcPts val="3300"/>
              </a:lnSpc>
              <a:spcBef>
                <a:spcPts val="1330"/>
              </a:spcBef>
              <a:spcAft>
                <a:spcPts val="0"/>
              </a:spcAft>
              <a:buNone/>
            </a:pPr>
            <a:r>
              <a:rPr lang="it-IT" sz="16000" b="1" spc="-65" dirty="0">
                <a:solidFill>
                  <a:schemeClr val="accent1"/>
                </a:solidFill>
                <a:effectLst/>
              </a:rPr>
              <a:t>Utenti</a:t>
            </a:r>
            <a:r>
              <a:rPr lang="it-IT" sz="14400" b="1" spc="-65" dirty="0">
                <a:solidFill>
                  <a:schemeClr val="accent1"/>
                </a:solidFill>
                <a:effectLst/>
              </a:rPr>
              <a:t> </a:t>
            </a:r>
            <a:endParaRPr lang="it-IT" sz="12800" b="1" spc="-65" dirty="0">
              <a:solidFill>
                <a:schemeClr val="accent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title"/>
          </p:nvPr>
        </p:nvSpPr>
        <p:spPr>
          <a:xfrm>
            <a:off x="839416" y="116632"/>
            <a:ext cx="10353762" cy="970450"/>
          </a:xfrm>
        </p:spPr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  <a:effectLst/>
                <a:latin typeface="Trebuchet MS" pitchFamily="34" charset="0"/>
              </a:rPr>
              <a:t>Premessa</a:t>
            </a:r>
          </a:p>
        </p:txBody>
      </p:sp>
      <p:sp>
        <p:nvSpPr>
          <p:cNvPr id="5123" name="Rectangle 3"/>
          <p:cNvSpPr>
            <a:spLocks noGrp="1"/>
          </p:cNvSpPr>
          <p:nvPr>
            <p:ph sz="half" idx="1"/>
          </p:nvPr>
        </p:nvSpPr>
        <p:spPr>
          <a:xfrm>
            <a:off x="839417" y="1484784"/>
            <a:ext cx="5472608" cy="4608511"/>
          </a:xfrm>
        </p:spPr>
        <p:txBody>
          <a:bodyPr>
            <a:normAutofit lnSpcReduction="10000"/>
          </a:bodyPr>
          <a:lstStyle/>
          <a:p>
            <a:r>
              <a:rPr lang="it-IT" sz="3200" dirty="0" smtClean="0">
                <a:cs typeface="Times New Roman" pitchFamily="18" charset="0"/>
              </a:rPr>
              <a:t>I risultati sono stati pubblicati nel 2014 nel volume:</a:t>
            </a:r>
          </a:p>
          <a:p>
            <a:endParaRPr lang="it-IT" sz="2800" dirty="0" smtClean="0">
              <a:cs typeface="Times New Roman" pitchFamily="18" charset="0"/>
            </a:endParaRPr>
          </a:p>
          <a:p>
            <a:r>
              <a:rPr lang="en-GB" sz="3200" dirty="0" smtClean="0">
                <a:solidFill>
                  <a:schemeClr val="accent1"/>
                </a:solidFill>
                <a:cs typeface="Times New Roman" pitchFamily="18" charset="0"/>
              </a:rPr>
              <a:t>Anna </a:t>
            </a:r>
            <a:r>
              <a:rPr lang="en-GB" sz="3200" dirty="0" err="1" smtClean="0">
                <a:solidFill>
                  <a:schemeClr val="accent1"/>
                </a:solidFill>
                <a:cs typeface="Times New Roman" pitchFamily="18" charset="0"/>
              </a:rPr>
              <a:t>Galluzzi</a:t>
            </a:r>
            <a:r>
              <a:rPr lang="en-GB" sz="3200" dirty="0" smtClean="0">
                <a:solidFill>
                  <a:schemeClr val="accent1"/>
                </a:solidFill>
                <a:cs typeface="Times New Roman" pitchFamily="18" charset="0"/>
              </a:rPr>
              <a:t>, </a:t>
            </a:r>
            <a:r>
              <a:rPr lang="en-GB" sz="3200" i="1" dirty="0" smtClean="0">
                <a:solidFill>
                  <a:schemeClr val="accent1"/>
                </a:solidFill>
                <a:cs typeface="Times New Roman" pitchFamily="18" charset="0"/>
              </a:rPr>
              <a:t>Libraries and public perception: A comparative analysis of the European press</a:t>
            </a:r>
            <a:r>
              <a:rPr lang="en-GB" sz="3200" dirty="0" smtClean="0">
                <a:cs typeface="Times New Roman" pitchFamily="18" charset="0"/>
              </a:rPr>
              <a:t>, Oxford, </a:t>
            </a:r>
            <a:r>
              <a:rPr lang="en-GB" sz="3200" dirty="0" err="1" smtClean="0">
                <a:cs typeface="Times New Roman" pitchFamily="18" charset="0"/>
              </a:rPr>
              <a:t>Chandos</a:t>
            </a:r>
            <a:r>
              <a:rPr lang="en-GB" sz="3200" dirty="0" smtClean="0">
                <a:cs typeface="Times New Roman" pitchFamily="18" charset="0"/>
              </a:rPr>
              <a:t> Publishing, 2014</a:t>
            </a:r>
            <a:endParaRPr lang="it-IT" sz="2800" dirty="0">
              <a:cs typeface="Times New Roman" pitchFamily="18" charset="0"/>
            </a:endParaRPr>
          </a:p>
        </p:txBody>
      </p:sp>
      <p:pic>
        <p:nvPicPr>
          <p:cNvPr id="6" name="Segnaposto contenuto 5" descr="Libraries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960096" y="1291095"/>
            <a:ext cx="3744416" cy="521120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egnaposto testo 132"/>
          <p:cNvSpPr>
            <a:spLocks noGrp="1"/>
          </p:cNvSpPr>
          <p:nvPr>
            <p:ph type="body" idx="10"/>
          </p:nvPr>
        </p:nvSpPr>
        <p:spPr>
          <a:xfrm>
            <a:off x="331787" y="237347"/>
            <a:ext cx="11506200" cy="6354682"/>
          </a:xfrm>
          <a:prstGeom prst="rect">
            <a:avLst/>
          </a:prstGeom>
          <a:solidFill>
            <a:srgbClr val="292929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135" name="Image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73613" y="1348343"/>
            <a:ext cx="2419350" cy="1817668"/>
          </a:xfrm>
          <a:prstGeom prst="rect">
            <a:avLst/>
          </a:prstGeom>
        </p:spPr>
      </p:pic>
      <p:pic>
        <p:nvPicPr>
          <p:cNvPr id="138" name="Image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54163" y="3932914"/>
            <a:ext cx="9277350" cy="583825"/>
          </a:xfrm>
          <a:prstGeom prst="rect">
            <a:avLst/>
          </a:prstGeom>
        </p:spPr>
      </p:pic>
      <p:sp>
        <p:nvSpPr>
          <p:cNvPr id="136" name="Segnaposto testo 135"/>
          <p:cNvSpPr>
            <a:spLocks noGrp="1"/>
          </p:cNvSpPr>
          <p:nvPr>
            <p:ph type="body" idx="10"/>
          </p:nvPr>
        </p:nvSpPr>
        <p:spPr>
          <a:xfrm>
            <a:off x="4887912" y="1774731"/>
            <a:ext cx="2217738" cy="757362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42545" rIns="0" bIns="0" anchor="t">
            <a:noAutofit/>
          </a:bodyPr>
          <a:lstStyle/>
          <a:p>
            <a:pPr marL="0" marR="0" indent="0" algn="ctr">
              <a:lnSpc>
                <a:spcPts val="2600"/>
              </a:lnSpc>
              <a:spcAft>
                <a:spcPts val="0"/>
              </a:spcAft>
              <a:buNone/>
            </a:pPr>
            <a:r>
              <a:rPr lang="it-IT" sz="4000" b="1" spc="0" dirty="0">
                <a:solidFill>
                  <a:schemeClr val="accent1"/>
                </a:solidFill>
                <a:latin typeface="Tahoma" panose="02020603050405020304" pitchFamily="2"/>
              </a:rPr>
              <a:t>! </a:t>
            </a:r>
          </a:p>
          <a:p>
            <a:pPr marL="0" marR="0" indent="0" algn="ctr">
              <a:lnSpc>
                <a:spcPts val="2500"/>
              </a:lnSpc>
              <a:spcBef>
                <a:spcPts val="895"/>
              </a:spcBef>
              <a:spcAft>
                <a:spcPts val="0"/>
              </a:spcAft>
              <a:buNone/>
            </a:pPr>
            <a:r>
              <a:rPr lang="it-IT" sz="3200" b="1" spc="-20" dirty="0">
                <a:solidFill>
                  <a:schemeClr val="accent1"/>
                </a:solidFill>
                <a:effectLst/>
              </a:rPr>
              <a:t>Bibliotecari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800" b="1" dirty="0" smtClean="0">
                <a:solidFill>
                  <a:schemeClr val="accent1"/>
                </a:solidFill>
              </a:rPr>
              <a:t>anna.galluzzi@gmail.com</a:t>
            </a:r>
            <a:endParaRPr lang="it-IT" sz="4800" b="1" dirty="0">
              <a:solidFill>
                <a:schemeClr val="accent1"/>
              </a:solidFill>
            </a:endParaRPr>
          </a:p>
        </p:txBody>
      </p:sp>
      <p:sp>
        <p:nvSpPr>
          <p:cNvPr id="6" name="Segnaposto testo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olo 1"/>
          <p:cNvSpPr>
            <a:spLocks noGrp="1"/>
          </p:cNvSpPr>
          <p:nvPr>
            <p:ph type="title"/>
          </p:nvPr>
        </p:nvSpPr>
        <p:spPr>
          <a:xfrm>
            <a:off x="911424" y="188640"/>
            <a:ext cx="10353762" cy="970450"/>
          </a:xfrm>
        </p:spPr>
        <p:txBody>
          <a:bodyPr/>
          <a:lstStyle/>
          <a:p>
            <a:pPr eaLnBrk="1" hangingPunct="1"/>
            <a:r>
              <a:rPr lang="it-IT" altLang="it-IT" b="1" dirty="0" smtClean="0">
                <a:solidFill>
                  <a:schemeClr val="accent1"/>
                </a:solidFill>
              </a:rPr>
              <a:t>Le fonti della ricerca</a:t>
            </a:r>
          </a:p>
        </p:txBody>
      </p:sp>
      <p:sp>
        <p:nvSpPr>
          <p:cNvPr id="74755" name="Segnaposto contenuto 2"/>
          <p:cNvSpPr>
            <a:spLocks noGrp="1"/>
          </p:cNvSpPr>
          <p:nvPr>
            <p:ph sz="quarter" idx="1"/>
          </p:nvPr>
        </p:nvSpPr>
        <p:spPr>
          <a:xfrm>
            <a:off x="767408" y="1124744"/>
            <a:ext cx="10729192" cy="3433316"/>
          </a:xfrm>
        </p:spPr>
        <p:txBody>
          <a:bodyPr>
            <a:noAutofit/>
          </a:bodyPr>
          <a:lstStyle/>
          <a:p>
            <a:pPr eaLnBrk="1" hangingPunct="1"/>
            <a:r>
              <a:rPr lang="it-IT" altLang="it-IT" sz="2800" dirty="0" smtClean="0"/>
              <a:t>La </a:t>
            </a:r>
            <a:r>
              <a:rPr lang="it-IT" altLang="it-IT" sz="2800" b="1" dirty="0" smtClean="0">
                <a:solidFill>
                  <a:schemeClr val="accent1"/>
                </a:solidFill>
              </a:rPr>
              <a:t>stampa quotidiana cartacea</a:t>
            </a:r>
          </a:p>
          <a:p>
            <a:pPr eaLnBrk="1" hangingPunct="1"/>
            <a:r>
              <a:rPr lang="it-IT" altLang="it-IT" sz="2800" b="1" dirty="0" smtClean="0">
                <a:solidFill>
                  <a:schemeClr val="accent1"/>
                </a:solidFill>
              </a:rPr>
              <a:t>Interrogativi preliminari</a:t>
            </a:r>
            <a:r>
              <a:rPr lang="it-IT" altLang="it-IT" sz="2800" dirty="0" smtClean="0"/>
              <a:t>:</a:t>
            </a:r>
          </a:p>
          <a:p>
            <a:pPr lvl="1" eaLnBrk="1" hangingPunct="1"/>
            <a:r>
              <a:rPr lang="it-IT" altLang="it-IT" sz="2400" dirty="0" smtClean="0"/>
              <a:t>Qual è il ruolo della stampa quotidiana oggi?</a:t>
            </a:r>
          </a:p>
          <a:p>
            <a:pPr lvl="1" eaLnBrk="1" hangingPunct="1"/>
            <a:r>
              <a:rPr lang="it-IT" altLang="it-IT" sz="2400" dirty="0" smtClean="0"/>
              <a:t>I giornali di carta sono ancora essenziali nel processo di formazione dell’opinione pubblica?</a:t>
            </a:r>
          </a:p>
          <a:p>
            <a:pPr lvl="1" eaLnBrk="1" hangingPunct="1"/>
            <a:r>
              <a:rPr lang="it-IT" altLang="it-IT" sz="2400" dirty="0" smtClean="0"/>
              <a:t>Consapevolezza dei punti di forza e delle debolezze delle fonti scelte (cosa possono dire e cosa no)</a:t>
            </a:r>
          </a:p>
        </p:txBody>
      </p:sp>
      <p:pic>
        <p:nvPicPr>
          <p:cNvPr id="74756" name="Segnaposto contenuto 4" descr="newspaper-fish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99456" y="4588616"/>
            <a:ext cx="5184775" cy="20050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olo 1"/>
          <p:cNvSpPr>
            <a:spLocks noGrp="1"/>
          </p:cNvSpPr>
          <p:nvPr>
            <p:ph type="title"/>
          </p:nvPr>
        </p:nvSpPr>
        <p:spPr>
          <a:xfrm>
            <a:off x="911424" y="332656"/>
            <a:ext cx="10353762" cy="970450"/>
          </a:xfrm>
        </p:spPr>
        <p:txBody>
          <a:bodyPr/>
          <a:lstStyle/>
          <a:p>
            <a:pPr eaLnBrk="1" hangingPunct="1"/>
            <a:r>
              <a:rPr lang="it-IT" altLang="it-IT" b="1" dirty="0" smtClean="0">
                <a:solidFill>
                  <a:schemeClr val="accent1"/>
                </a:solidFill>
              </a:rPr>
              <a:t>Obiettivi e copertura</a:t>
            </a:r>
          </a:p>
        </p:txBody>
      </p:sp>
      <p:sp>
        <p:nvSpPr>
          <p:cNvPr id="75779" name="Segnaposto contenuto 2"/>
          <p:cNvSpPr>
            <a:spLocks noGrp="1"/>
          </p:cNvSpPr>
          <p:nvPr>
            <p:ph sz="quarter" idx="1"/>
          </p:nvPr>
        </p:nvSpPr>
        <p:spPr>
          <a:xfrm>
            <a:off x="623392" y="1412776"/>
            <a:ext cx="11017224" cy="4743549"/>
          </a:xfrm>
        </p:spPr>
        <p:txBody>
          <a:bodyPr>
            <a:normAutofit/>
          </a:bodyPr>
          <a:lstStyle/>
          <a:p>
            <a:pPr eaLnBrk="1" hangingPunct="1"/>
            <a:r>
              <a:rPr lang="it-IT" altLang="it-IT" sz="2800" dirty="0" smtClean="0"/>
              <a:t>La </a:t>
            </a:r>
            <a:r>
              <a:rPr lang="it-IT" altLang="it-IT" sz="2800" b="1" dirty="0" smtClean="0">
                <a:solidFill>
                  <a:schemeClr val="accent1"/>
                </a:solidFill>
              </a:rPr>
              <a:t>definizione dell’obiettivo</a:t>
            </a:r>
            <a:r>
              <a:rPr lang="it-IT" altLang="it-IT" sz="2800" dirty="0" smtClean="0"/>
              <a:t>:</a:t>
            </a:r>
          </a:p>
          <a:p>
            <a:pPr lvl="1" eaLnBrk="1" hangingPunct="1"/>
            <a:r>
              <a:rPr lang="it-IT" altLang="it-IT" sz="2400" dirty="0" smtClean="0"/>
              <a:t>Quantificare e qualificare la presenza di argomenti riguardanti biblioteche e bibliotecari nella stampa quotidiana</a:t>
            </a:r>
          </a:p>
          <a:p>
            <a:pPr eaLnBrk="1" hangingPunct="1"/>
            <a:r>
              <a:rPr lang="it-IT" altLang="it-IT" sz="2800" dirty="0" smtClean="0"/>
              <a:t>La </a:t>
            </a:r>
            <a:r>
              <a:rPr lang="it-IT" altLang="it-IT" sz="2800" b="1" dirty="0" smtClean="0">
                <a:solidFill>
                  <a:schemeClr val="accent1"/>
                </a:solidFill>
              </a:rPr>
              <a:t>copertura</a:t>
            </a:r>
            <a:r>
              <a:rPr lang="it-IT" altLang="it-IT" sz="2800" dirty="0" smtClean="0"/>
              <a:t> della ricerca e i </a:t>
            </a:r>
            <a:r>
              <a:rPr lang="it-IT" altLang="it-IT" sz="2800" b="1" dirty="0" smtClean="0">
                <a:solidFill>
                  <a:schemeClr val="accent1"/>
                </a:solidFill>
              </a:rPr>
              <a:t>criteri di scelta</a:t>
            </a:r>
            <a:r>
              <a:rPr lang="it-IT" altLang="it-IT" sz="2800" dirty="0" smtClean="0"/>
              <a:t>:</a:t>
            </a:r>
          </a:p>
          <a:p>
            <a:pPr lvl="1" eaLnBrk="1" hangingPunct="1"/>
            <a:r>
              <a:rPr lang="it-IT" altLang="it-IT" sz="2400" dirty="0" smtClean="0"/>
              <a:t>Copertura geografica: Europa, in particolare Unione Europea, nello specifico 4 nazioni: Italia, Francia, Gran Bretagna e Spagna</a:t>
            </a:r>
          </a:p>
          <a:p>
            <a:pPr lvl="1" eaLnBrk="1" hangingPunct="1"/>
            <a:r>
              <a:rPr lang="it-IT" altLang="it-IT" sz="2400" dirty="0" smtClean="0"/>
              <a:t>Copertura cronologica: dal 2008 al 2012</a:t>
            </a:r>
          </a:p>
          <a:p>
            <a:pPr lvl="1" eaLnBrk="1" hangingPunct="1"/>
            <a:r>
              <a:rPr lang="it-IT" altLang="it-IT" sz="2400" dirty="0" smtClean="0"/>
              <a:t>Scelta dei titoli: 2 quotidiani per ciascuna nazione</a:t>
            </a:r>
          </a:p>
          <a:p>
            <a:pPr eaLnBrk="1" hangingPunct="1"/>
            <a:endParaRPr lang="it-IT" altLang="it-IT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olo 1"/>
          <p:cNvSpPr>
            <a:spLocks noGrp="1"/>
          </p:cNvSpPr>
          <p:nvPr>
            <p:ph type="title"/>
          </p:nvPr>
        </p:nvSpPr>
        <p:spPr>
          <a:xfrm>
            <a:off x="839416" y="260648"/>
            <a:ext cx="10353762" cy="970450"/>
          </a:xfrm>
        </p:spPr>
        <p:txBody>
          <a:bodyPr/>
          <a:lstStyle/>
          <a:p>
            <a:pPr eaLnBrk="1" hangingPunct="1"/>
            <a:r>
              <a:rPr lang="it-IT" altLang="it-IT" b="1" dirty="0" smtClean="0">
                <a:solidFill>
                  <a:schemeClr val="accent1"/>
                </a:solidFill>
              </a:rPr>
              <a:t>Le domande di ricerca</a:t>
            </a:r>
          </a:p>
        </p:txBody>
      </p:sp>
      <p:sp>
        <p:nvSpPr>
          <p:cNvPr id="76803" name="Segnaposto contenuto 2"/>
          <p:cNvSpPr>
            <a:spLocks noGrp="1"/>
          </p:cNvSpPr>
          <p:nvPr>
            <p:ph sz="quarter" idx="1"/>
          </p:nvPr>
        </p:nvSpPr>
        <p:spPr>
          <a:xfrm>
            <a:off x="695400" y="1340768"/>
            <a:ext cx="5976664" cy="5040982"/>
          </a:xfrm>
        </p:spPr>
        <p:txBody>
          <a:bodyPr>
            <a:normAutofit/>
          </a:bodyPr>
          <a:lstStyle/>
          <a:p>
            <a:pPr eaLnBrk="1" hangingPunct="1">
              <a:lnSpc>
                <a:spcPts val="3300"/>
              </a:lnSpc>
            </a:pPr>
            <a:r>
              <a:rPr lang="it-IT" altLang="it-IT" sz="2800" dirty="0" smtClean="0"/>
              <a:t>Quanto e come si parla di biblioteca nella stampa quotidiana europea?</a:t>
            </a:r>
          </a:p>
          <a:p>
            <a:pPr eaLnBrk="1" hangingPunct="1">
              <a:lnSpc>
                <a:spcPts val="3300"/>
              </a:lnSpc>
            </a:pPr>
            <a:r>
              <a:rPr lang="it-IT" altLang="it-IT" sz="2800" dirty="0" smtClean="0"/>
              <a:t>Quali sono le tematiche bibliotecarie più discusse nella stampa?</a:t>
            </a:r>
          </a:p>
          <a:p>
            <a:pPr eaLnBrk="1" hangingPunct="1">
              <a:lnSpc>
                <a:spcPts val="3300"/>
              </a:lnSpc>
            </a:pPr>
            <a:r>
              <a:rPr lang="it-IT" altLang="it-IT" sz="2800" dirty="0" smtClean="0"/>
              <a:t>Ci sono delle differenze a livello nazionale?</a:t>
            </a:r>
          </a:p>
          <a:p>
            <a:pPr eaLnBrk="1" hangingPunct="1">
              <a:lnSpc>
                <a:spcPts val="3300"/>
              </a:lnSpc>
            </a:pPr>
            <a:r>
              <a:rPr lang="it-IT" altLang="it-IT" sz="2800" dirty="0" smtClean="0"/>
              <a:t>Ci sono delle differenze a livello di testata?</a:t>
            </a:r>
          </a:p>
        </p:txBody>
      </p:sp>
      <p:pic>
        <p:nvPicPr>
          <p:cNvPr id="76804" name="Segnaposto contenuto 4" descr="ricerca-di-mercato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752184" y="1412776"/>
            <a:ext cx="3187700" cy="48180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olo 1"/>
          <p:cNvSpPr>
            <a:spLocks noGrp="1"/>
          </p:cNvSpPr>
          <p:nvPr>
            <p:ph type="title"/>
          </p:nvPr>
        </p:nvSpPr>
        <p:spPr>
          <a:xfrm>
            <a:off x="911424" y="332656"/>
            <a:ext cx="10353762" cy="970450"/>
          </a:xfrm>
        </p:spPr>
        <p:txBody>
          <a:bodyPr/>
          <a:lstStyle/>
          <a:p>
            <a:pPr eaLnBrk="1" hangingPunct="1"/>
            <a:r>
              <a:rPr lang="it-IT" altLang="it-IT" b="1" dirty="0" smtClean="0">
                <a:solidFill>
                  <a:schemeClr val="accent1"/>
                </a:solidFill>
              </a:rPr>
              <a:t>L’analisi delle fonti</a:t>
            </a:r>
          </a:p>
        </p:txBody>
      </p:sp>
      <p:sp>
        <p:nvSpPr>
          <p:cNvPr id="77827" name="Segnaposto contenuto 2"/>
          <p:cNvSpPr>
            <a:spLocks noGrp="1"/>
          </p:cNvSpPr>
          <p:nvPr>
            <p:ph sz="quarter" idx="1"/>
          </p:nvPr>
        </p:nvSpPr>
        <p:spPr>
          <a:xfrm>
            <a:off x="695400" y="1340768"/>
            <a:ext cx="10945216" cy="4896520"/>
          </a:xfrm>
        </p:spPr>
        <p:txBody>
          <a:bodyPr>
            <a:noAutofit/>
          </a:bodyPr>
          <a:lstStyle/>
          <a:p>
            <a:pPr eaLnBrk="1" hangingPunct="1"/>
            <a:r>
              <a:rPr lang="it-IT" altLang="it-IT" sz="2800" dirty="0" smtClean="0"/>
              <a:t>I </a:t>
            </a:r>
            <a:r>
              <a:rPr lang="it-IT" altLang="it-IT" sz="2800" b="1" dirty="0" smtClean="0">
                <a:solidFill>
                  <a:schemeClr val="accent1"/>
                </a:solidFill>
              </a:rPr>
              <a:t>database</a:t>
            </a:r>
            <a:r>
              <a:rPr lang="it-IT" altLang="it-IT" sz="2800" dirty="0" smtClean="0"/>
              <a:t> di quotidiani utilizzati: </a:t>
            </a:r>
          </a:p>
          <a:p>
            <a:pPr lvl="1" eaLnBrk="1" hangingPunct="1"/>
            <a:r>
              <a:rPr lang="it-IT" altLang="it-IT" sz="2400" dirty="0" err="1" smtClean="0"/>
              <a:t>Factiva</a:t>
            </a:r>
            <a:r>
              <a:rPr lang="it-IT" altLang="it-IT" sz="2400" dirty="0" smtClean="0"/>
              <a:t> e </a:t>
            </a:r>
            <a:r>
              <a:rPr lang="it-IT" altLang="it-IT" sz="2400" dirty="0" err="1" smtClean="0"/>
              <a:t>LexisNexis</a:t>
            </a:r>
            <a:r>
              <a:rPr lang="it-IT" altLang="it-IT" sz="2400" dirty="0" smtClean="0"/>
              <a:t> News</a:t>
            </a:r>
          </a:p>
          <a:p>
            <a:pPr eaLnBrk="1" hangingPunct="1"/>
            <a:r>
              <a:rPr lang="it-IT" altLang="it-IT" sz="2800" dirty="0" smtClean="0"/>
              <a:t>Selezione all’interno dei database di fonti confrontabili: </a:t>
            </a:r>
            <a:r>
              <a:rPr lang="it-IT" altLang="it-IT" sz="2800" b="1" dirty="0" smtClean="0">
                <a:solidFill>
                  <a:schemeClr val="accent1"/>
                </a:solidFill>
              </a:rPr>
              <a:t>edizione nazionale del quotidiano</a:t>
            </a:r>
            <a:r>
              <a:rPr lang="it-IT" altLang="it-IT" sz="2800" b="1" dirty="0" smtClean="0"/>
              <a:t> </a:t>
            </a:r>
            <a:r>
              <a:rPr lang="it-IT" altLang="it-IT" sz="2800" dirty="0" smtClean="0"/>
              <a:t>(non comprendente supplementi ed edizioni locali)</a:t>
            </a:r>
          </a:p>
          <a:p>
            <a:pPr eaLnBrk="1" hangingPunct="1"/>
            <a:r>
              <a:rPr lang="it-IT" altLang="it-IT" sz="2800" dirty="0" smtClean="0"/>
              <a:t>Scelta dei </a:t>
            </a:r>
            <a:r>
              <a:rPr lang="it-IT" altLang="it-IT" sz="2800" b="1" dirty="0" smtClean="0">
                <a:solidFill>
                  <a:schemeClr val="accent1"/>
                </a:solidFill>
              </a:rPr>
              <a:t>parametri per la </a:t>
            </a:r>
            <a:r>
              <a:rPr lang="it-IT" altLang="it-IT" sz="2800" b="1" dirty="0" err="1" smtClean="0">
                <a:solidFill>
                  <a:schemeClr val="accent1"/>
                </a:solidFill>
              </a:rPr>
              <a:t>query</a:t>
            </a:r>
            <a:r>
              <a:rPr lang="it-IT" altLang="it-IT" sz="2800" dirty="0" smtClean="0"/>
              <a:t>: </a:t>
            </a:r>
            <a:r>
              <a:rPr lang="it-IT" altLang="it-IT" sz="2800" dirty="0" err="1" smtClean="0"/>
              <a:t>bibliot</a:t>
            </a:r>
            <a:r>
              <a:rPr lang="it-IT" altLang="it-IT" sz="2800" dirty="0" smtClean="0"/>
              <a:t>* e librar* (per la Francia anche </a:t>
            </a:r>
            <a:r>
              <a:rPr lang="it-IT" altLang="it-IT" sz="2800" dirty="0" err="1" smtClean="0"/>
              <a:t>mediat</a:t>
            </a:r>
            <a:r>
              <a:rPr lang="it-IT" altLang="it-IT" sz="2800" dirty="0" smtClean="0"/>
              <a:t>*)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olo 1"/>
          <p:cNvSpPr>
            <a:spLocks noGrp="1"/>
          </p:cNvSpPr>
          <p:nvPr>
            <p:ph type="title"/>
          </p:nvPr>
        </p:nvSpPr>
        <p:spPr>
          <a:xfrm>
            <a:off x="911424" y="332656"/>
            <a:ext cx="10353762" cy="970450"/>
          </a:xfrm>
        </p:spPr>
        <p:txBody>
          <a:bodyPr/>
          <a:lstStyle/>
          <a:p>
            <a:pPr eaLnBrk="1" hangingPunct="1"/>
            <a:r>
              <a:rPr lang="it-IT" altLang="it-IT" b="1" dirty="0" smtClean="0">
                <a:solidFill>
                  <a:schemeClr val="accent1"/>
                </a:solidFill>
              </a:rPr>
              <a:t>L’analisi dei dati</a:t>
            </a:r>
          </a:p>
        </p:txBody>
      </p:sp>
      <p:sp>
        <p:nvSpPr>
          <p:cNvPr id="78851" name="Segnaposto contenuto 2"/>
          <p:cNvSpPr>
            <a:spLocks noGrp="1"/>
          </p:cNvSpPr>
          <p:nvPr>
            <p:ph sz="quarter" idx="1"/>
          </p:nvPr>
        </p:nvSpPr>
        <p:spPr>
          <a:xfrm>
            <a:off x="839416" y="1628800"/>
            <a:ext cx="10729192" cy="4527525"/>
          </a:xfrm>
        </p:spPr>
        <p:txBody>
          <a:bodyPr>
            <a:normAutofit/>
          </a:bodyPr>
          <a:lstStyle/>
          <a:p>
            <a:pPr eaLnBrk="1" hangingPunct="1"/>
            <a:r>
              <a:rPr lang="it-IT" altLang="it-IT" sz="2800" b="1" dirty="0" smtClean="0">
                <a:solidFill>
                  <a:schemeClr val="accent1"/>
                </a:solidFill>
              </a:rPr>
              <a:t>Analisi testuale </a:t>
            </a:r>
            <a:r>
              <a:rPr lang="it-IT" altLang="it-IT" sz="2800" dirty="0" smtClean="0"/>
              <a:t>per la comprensione dei contenuti degli articoli (nessun software di analisi utilizzato)</a:t>
            </a:r>
          </a:p>
          <a:p>
            <a:pPr eaLnBrk="1" hangingPunct="1"/>
            <a:r>
              <a:rPr lang="it-IT" altLang="it-IT" sz="2800" dirty="0" smtClean="0"/>
              <a:t>Primo passo: selezione degli </a:t>
            </a:r>
            <a:r>
              <a:rPr lang="it-IT" altLang="it-IT" sz="2800" b="1" dirty="0" smtClean="0">
                <a:solidFill>
                  <a:schemeClr val="accent1"/>
                </a:solidFill>
              </a:rPr>
              <a:t>articoli pertinenti </a:t>
            </a:r>
            <a:r>
              <a:rPr lang="it-IT" altLang="it-IT" sz="2800" dirty="0" smtClean="0"/>
              <a:t>(3.569 su 41.611)</a:t>
            </a:r>
          </a:p>
          <a:p>
            <a:pPr eaLnBrk="1" hangingPunct="1"/>
            <a:r>
              <a:rPr lang="it-IT" altLang="it-IT" sz="2800" dirty="0" smtClean="0"/>
              <a:t>Codificazione degli articoli e costruzione di una </a:t>
            </a:r>
            <a:r>
              <a:rPr lang="it-IT" altLang="it-IT" sz="2800" b="1" dirty="0" smtClean="0">
                <a:solidFill>
                  <a:schemeClr val="accent1"/>
                </a:solidFill>
              </a:rPr>
              <a:t>tabella Excel </a:t>
            </a:r>
            <a:r>
              <a:rPr lang="it-IT" altLang="it-IT" sz="2800" dirty="0" smtClean="0"/>
              <a:t>per l’archiviazione dei risultati della codificazione</a:t>
            </a:r>
          </a:p>
          <a:p>
            <a:pPr eaLnBrk="1" hangingPunct="1"/>
            <a:endParaRPr lang="it-IT" altLang="it-IT" sz="2800" dirty="0" smtClean="0"/>
          </a:p>
          <a:p>
            <a:pPr eaLnBrk="1" hangingPunct="1"/>
            <a:endParaRPr lang="it-IT" altLang="it-IT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desia">
  <a:themeElements>
    <a:clrScheme name="Ardesia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Ardesia">
      <a:maj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rdesi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Ardesia</Template>
  <TotalTime>1021</TotalTime>
  <Words>1217</Words>
  <Application>Microsoft Office PowerPoint</Application>
  <PresentationFormat>Widescreen</PresentationFormat>
  <Paragraphs>343</Paragraphs>
  <Slides>41</Slides>
  <Notes>13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41</vt:i4>
      </vt:variant>
    </vt:vector>
  </HeadingPairs>
  <TitlesOfParts>
    <vt:vector size="52" baseType="lpstr">
      <vt:lpstr>Arial</vt:lpstr>
      <vt:lpstr>Calibri</vt:lpstr>
      <vt:lpstr>Calisto MT</vt:lpstr>
      <vt:lpstr>Garamond</vt:lpstr>
      <vt:lpstr>Georgia</vt:lpstr>
      <vt:lpstr>Tahoma</vt:lpstr>
      <vt:lpstr>Times New Roman</vt:lpstr>
      <vt:lpstr>Trebuchet MS</vt:lpstr>
      <vt:lpstr>Verdana</vt:lpstr>
      <vt:lpstr>Wingdings 2</vt:lpstr>
      <vt:lpstr>Ardesia</vt:lpstr>
      <vt:lpstr>La percezione pubblica delle biblioteche</vt:lpstr>
      <vt:lpstr>Due indagini sulla percezione</vt:lpstr>
      <vt:lpstr>1. Indagine comparativa  nella stampa europea</vt:lpstr>
      <vt:lpstr>Premessa</vt:lpstr>
      <vt:lpstr>Le fonti della ricerca</vt:lpstr>
      <vt:lpstr>Obiettivi e copertura</vt:lpstr>
      <vt:lpstr>Le domande di ricerca</vt:lpstr>
      <vt:lpstr>L’analisi delle fonti</vt:lpstr>
      <vt:lpstr>L’analisi dei dati</vt:lpstr>
      <vt:lpstr>I parametri inseriti per ciascun articolo (metadatazione)</vt:lpstr>
      <vt:lpstr>La classificazione tematica</vt:lpstr>
      <vt:lpstr>Analisi quantitativa</vt:lpstr>
      <vt:lpstr>Tipologie di biblioteche in % sugli articoli  con tema bibliotecario prevalente</vt:lpstr>
      <vt:lpstr>Tipologie di biblioteche in % sugli articoli  con tema bibliotecario prevalente per nazione</vt:lpstr>
      <vt:lpstr>Argomenti in % sugli articoli  con tema bibliotecario prevalente</vt:lpstr>
      <vt:lpstr>Argomenti in % sugli articoli  con tema bibliotecario prevalente per nazione</vt:lpstr>
      <vt:lpstr>Andamento degli articoli su  “new libraries/new buildings” per nazione</vt:lpstr>
      <vt:lpstr>Andamento degli articoli  su “library closures/budget cuts” per nazione</vt:lpstr>
      <vt:lpstr>Analisi qualitativa</vt:lpstr>
      <vt:lpstr>Risultati e riflessioni finali</vt:lpstr>
      <vt:lpstr>Risultati e riflessioni finali</vt:lpstr>
      <vt:lpstr>Risultati e riflessioni finali</vt:lpstr>
      <vt:lpstr>Risultati e riflessioni finali</vt:lpstr>
      <vt:lpstr>2.  La meta-analisi mediante AAT delle indagini qualitative sulle biblioteche pubbliche italiane</vt:lpstr>
      <vt:lpstr>Il corpus completo</vt:lpstr>
      <vt:lpstr>La fonte dei dati</vt:lpstr>
      <vt:lpstr>Ogni indagine conserva la sua identità …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anna.galluzzi@gmail.com</vt:lpstr>
    </vt:vector>
  </TitlesOfParts>
  <Company>Senato della Repubblica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Anna Galluzzi</dc:creator>
  <cp:lastModifiedBy>Giovanni Solimine</cp:lastModifiedBy>
  <cp:revision>204</cp:revision>
  <cp:lastPrinted>2020-11-27T11:39:45Z</cp:lastPrinted>
  <dcterms:created xsi:type="dcterms:W3CDTF">2013-05-10T08:21:54Z</dcterms:created>
  <dcterms:modified xsi:type="dcterms:W3CDTF">2020-12-02T19:23:26Z</dcterms:modified>
</cp:coreProperties>
</file>